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ppt/notesSlides/notesSlide2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6" r:id="rId2"/>
    <p:sldId id="345" r:id="rId3"/>
    <p:sldId id="298" r:id="rId4"/>
    <p:sldId id="350" r:id="rId5"/>
    <p:sldId id="438" r:id="rId6"/>
    <p:sldId id="437" r:id="rId7"/>
    <p:sldId id="332" r:id="rId8"/>
    <p:sldId id="366" r:id="rId9"/>
    <p:sldId id="439" r:id="rId10"/>
    <p:sldId id="434" r:id="rId11"/>
    <p:sldId id="429" r:id="rId12"/>
    <p:sldId id="425" r:id="rId13"/>
    <p:sldId id="339" r:id="rId14"/>
    <p:sldId id="320" r:id="rId15"/>
    <p:sldId id="358" r:id="rId16"/>
    <p:sldId id="376" r:id="rId17"/>
    <p:sldId id="329" r:id="rId18"/>
    <p:sldId id="331" r:id="rId19"/>
    <p:sldId id="436" r:id="rId20"/>
    <p:sldId id="435" r:id="rId21"/>
    <p:sldId id="388" r:id="rId22"/>
    <p:sldId id="396" r:id="rId23"/>
    <p:sldId id="371" r:id="rId24"/>
    <p:sldId id="321" r:id="rId25"/>
    <p:sldId id="330" r:id="rId26"/>
    <p:sldId id="327" r:id="rId27"/>
    <p:sldId id="408" r:id="rId28"/>
    <p:sldId id="394" r:id="rId29"/>
    <p:sldId id="295" r:id="rId30"/>
    <p:sldId id="287" r:id="rId31"/>
    <p:sldId id="31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7"/>
    <a:srgbClr val="FFE38B"/>
    <a:srgbClr val="083A68"/>
    <a:srgbClr val="FFEDB3"/>
    <a:srgbClr val="000066"/>
    <a:srgbClr val="0B8F6C"/>
    <a:srgbClr val="0F6FC6"/>
    <a:srgbClr val="A20000"/>
    <a:srgbClr val="054131"/>
    <a:srgbClr val="065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60" autoAdjust="0"/>
    <p:restoredTop sz="94671" autoAdjust="0"/>
  </p:normalViewPr>
  <p:slideViewPr>
    <p:cSldViewPr>
      <p:cViewPr varScale="1">
        <p:scale>
          <a:sx n="74" d="100"/>
          <a:sy n="74" d="100"/>
        </p:scale>
        <p:origin x="-190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oukan\Documents\Natural%20Gas%20Report\Unconventional%20Natural%20Gas\Shale%20Ga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13183928932063E-2"/>
          <c:y val="7.1329705110390607E-2"/>
          <c:w val="0.87590954976781732"/>
          <c:h val="0.8085220781225877"/>
        </c:manualLayout>
      </c:layout>
      <c:areaChart>
        <c:grouping val="standard"/>
        <c:varyColors val="0"/>
        <c:ser>
          <c:idx val="0"/>
          <c:order val="0"/>
          <c:tx>
            <c:v>Shale Gas</c:v>
          </c:tx>
          <c:spPr>
            <a:solidFill>
              <a:schemeClr val="tx2"/>
            </a:solidFill>
          </c:spPr>
          <c:cat>
            <c:numRef>
              <c:f>Sheet1!$A$3:$A$36</c:f>
              <c:numCache>
                <c:formatCode>General</c:formatCode>
                <c:ptCount val="34"/>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numCache>
            </c:numRef>
          </c:cat>
          <c:val>
            <c:numRef>
              <c:f>Sheet1!$T$3:$T$36</c:f>
              <c:numCache>
                <c:formatCode>General</c:formatCode>
                <c:ptCount val="34"/>
                <c:pt idx="3">
                  <c:v>6.5384615384615402E-2</c:v>
                </c:pt>
                <c:pt idx="4">
                  <c:v>8.4615384615384606E-2</c:v>
                </c:pt>
                <c:pt idx="5">
                  <c:v>0.1</c:v>
                </c:pt>
                <c:pt idx="6">
                  <c:v>0.115384615384615</c:v>
                </c:pt>
                <c:pt idx="7">
                  <c:v>0.124358974358974</c:v>
                </c:pt>
                <c:pt idx="8">
                  <c:v>0.128205128205128</c:v>
                </c:pt>
                <c:pt idx="9">
                  <c:v>0.13717948717948741</c:v>
                </c:pt>
                <c:pt idx="10">
                  <c:v>0.128205128205128</c:v>
                </c:pt>
                <c:pt idx="11">
                  <c:v>0.128205128205128</c:v>
                </c:pt>
                <c:pt idx="12">
                  <c:v>0.146153846153846</c:v>
                </c:pt>
                <c:pt idx="13">
                  <c:v>0.15000000000000024</c:v>
                </c:pt>
                <c:pt idx="14">
                  <c:v>0.16282051282051149</c:v>
                </c:pt>
                <c:pt idx="15">
                  <c:v>0.18589743589744048</c:v>
                </c:pt>
                <c:pt idx="16">
                  <c:v>0.21282051282051287</c:v>
                </c:pt>
                <c:pt idx="17">
                  <c:v>0.23846153846154033</c:v>
                </c:pt>
                <c:pt idx="18">
                  <c:v>0.257692307692308</c:v>
                </c:pt>
                <c:pt idx="19">
                  <c:v>0.28717948717949243</c:v>
                </c:pt>
                <c:pt idx="20">
                  <c:v>0.32948717948718398</c:v>
                </c:pt>
                <c:pt idx="21">
                  <c:v>0.35512820512820975</c:v>
                </c:pt>
                <c:pt idx="22">
                  <c:v>0.37307692307692675</c:v>
                </c:pt>
                <c:pt idx="23">
                  <c:v>0.38205128205128208</c:v>
                </c:pt>
                <c:pt idx="24">
                  <c:v>0.41153846153846524</c:v>
                </c:pt>
                <c:pt idx="25">
                  <c:v>0.46410256410256784</c:v>
                </c:pt>
                <c:pt idx="26">
                  <c:v>0.55000000000000004</c:v>
                </c:pt>
                <c:pt idx="27">
                  <c:v>0.62564102564103563</c:v>
                </c:pt>
                <c:pt idx="28">
                  <c:v>0.70256410256410362</c:v>
                </c:pt>
                <c:pt idx="29">
                  <c:v>0.8</c:v>
                </c:pt>
                <c:pt idx="30">
                  <c:v>1.0217948717948599</c:v>
                </c:pt>
                <c:pt idx="31">
                  <c:v>1.292999999999989</c:v>
                </c:pt>
                <c:pt idx="32">
                  <c:v>2.1159999999999997</c:v>
                </c:pt>
                <c:pt idx="33">
                  <c:v>3.11</c:v>
                </c:pt>
              </c:numCache>
            </c:numRef>
          </c:val>
        </c:ser>
        <c:dLbls>
          <c:showLegendKey val="0"/>
          <c:showVal val="0"/>
          <c:showCatName val="0"/>
          <c:showSerName val="0"/>
          <c:showPercent val="0"/>
          <c:showBubbleSize val="0"/>
        </c:dLbls>
        <c:axId val="91841280"/>
        <c:axId val="91835008"/>
      </c:areaChart>
      <c:barChart>
        <c:barDir val="col"/>
        <c:grouping val="stacked"/>
        <c:varyColors val="0"/>
        <c:ser>
          <c:idx val="2"/>
          <c:order val="1"/>
          <c:tx>
            <c:v>DOE Spending</c:v>
          </c:tx>
          <c:spPr>
            <a:solidFill>
              <a:srgbClr val="CC99FF"/>
            </a:solidFill>
          </c:spPr>
          <c:invertIfNegative val="0"/>
          <c:cat>
            <c:numRef>
              <c:f>Sheet1!$A$3:$A$36</c:f>
              <c:numCache>
                <c:formatCode>General</c:formatCode>
                <c:ptCount val="34"/>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numCache>
            </c:numRef>
          </c:cat>
          <c:val>
            <c:numRef>
              <c:f>Sheet1!$F$3:$F$36</c:f>
              <c:numCache>
                <c:formatCode>General</c:formatCode>
                <c:ptCount val="34"/>
                <c:pt idx="0">
                  <c:v>0</c:v>
                </c:pt>
                <c:pt idx="1">
                  <c:v>0</c:v>
                </c:pt>
                <c:pt idx="2">
                  <c:v>29.726681127982641</c:v>
                </c:pt>
                <c:pt idx="3">
                  <c:v>36.072144288577213</c:v>
                </c:pt>
                <c:pt idx="4">
                  <c:v>23.679417122040135</c:v>
                </c:pt>
                <c:pt idx="5">
                  <c:v>20.805369127516801</c:v>
                </c:pt>
                <c:pt idx="6">
                  <c:v>2.3633491311216428</c:v>
                </c:pt>
                <c:pt idx="7">
                  <c:v>4.5592705167173264</c:v>
                </c:pt>
                <c:pt idx="8">
                  <c:v>5.1244509516836843</c:v>
                </c:pt>
                <c:pt idx="9">
                  <c:v>4.0511363636363642</c:v>
                </c:pt>
                <c:pt idx="10">
                  <c:v>1.302777777777778</c:v>
                </c:pt>
                <c:pt idx="11">
                  <c:v>1.141509433962264</c:v>
                </c:pt>
                <c:pt idx="12">
                  <c:v>3.0573663624511211</c:v>
                </c:pt>
                <c:pt idx="13">
                  <c:v>3.8630653266331567</c:v>
                </c:pt>
                <c:pt idx="14">
                  <c:v>3.9613059250302167</c:v>
                </c:pt>
                <c:pt idx="15">
                  <c:v>5.5647607934655783</c:v>
                </c:pt>
                <c:pt idx="16">
                  <c:v>1.1127562642369144</c:v>
                </c:pt>
              </c:numCache>
            </c:numRef>
          </c:val>
        </c:ser>
        <c:ser>
          <c:idx val="1"/>
          <c:order val="2"/>
          <c:tx>
            <c:v>GRI Spending</c:v>
          </c:tx>
          <c:spPr>
            <a:solidFill>
              <a:srgbClr val="008000"/>
            </a:solidFill>
          </c:spPr>
          <c:invertIfNegative val="0"/>
          <c:cat>
            <c:numRef>
              <c:f>Sheet1!$A$3:$A$36</c:f>
              <c:numCache>
                <c:formatCode>General</c:formatCode>
                <c:ptCount val="34"/>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numCache>
            </c:numRef>
          </c:cat>
          <c:val>
            <c:numRef>
              <c:f>Sheet1!$D$3:$D$35</c:f>
              <c:numCache>
                <c:formatCode>General</c:formatCode>
                <c:ptCount val="33"/>
                <c:pt idx="0">
                  <c:v>0</c:v>
                </c:pt>
                <c:pt idx="1">
                  <c:v>0</c:v>
                </c:pt>
                <c:pt idx="2">
                  <c:v>0.54229934924078105</c:v>
                </c:pt>
                <c:pt idx="3">
                  <c:v>1.2525050100200399</c:v>
                </c:pt>
                <c:pt idx="4">
                  <c:v>2.2768670309653909</c:v>
                </c:pt>
                <c:pt idx="5">
                  <c:v>3.5234899328859082</c:v>
                </c:pt>
                <c:pt idx="6">
                  <c:v>4.7393364928910717</c:v>
                </c:pt>
                <c:pt idx="7">
                  <c:v>9.1945288753799428</c:v>
                </c:pt>
                <c:pt idx="8">
                  <c:v>9.3704245973647353</c:v>
                </c:pt>
                <c:pt idx="9">
                  <c:v>5.2272727272727284</c:v>
                </c:pt>
                <c:pt idx="10">
                  <c:v>10.416666666666726</c:v>
                </c:pt>
                <c:pt idx="11">
                  <c:v>9.8719676549865234</c:v>
                </c:pt>
                <c:pt idx="12">
                  <c:v>6.805736636245042</c:v>
                </c:pt>
                <c:pt idx="13">
                  <c:v>5.8668341708542666</c:v>
                </c:pt>
                <c:pt idx="14">
                  <c:v>6.5900846432889342</c:v>
                </c:pt>
                <c:pt idx="15">
                  <c:v>6.0093348891481906</c:v>
                </c:pt>
                <c:pt idx="16">
                  <c:v>4.8974943052391797</c:v>
                </c:pt>
                <c:pt idx="17">
                  <c:v>2.780867630700778</c:v>
                </c:pt>
              </c:numCache>
            </c:numRef>
          </c:val>
        </c:ser>
        <c:dLbls>
          <c:showLegendKey val="0"/>
          <c:showVal val="0"/>
          <c:showCatName val="0"/>
          <c:showSerName val="0"/>
          <c:showPercent val="0"/>
          <c:showBubbleSize val="0"/>
        </c:dLbls>
        <c:gapWidth val="150"/>
        <c:overlap val="100"/>
        <c:axId val="91826432"/>
        <c:axId val="91833088"/>
      </c:barChart>
      <c:lineChart>
        <c:grouping val="standard"/>
        <c:varyColors val="0"/>
        <c:ser>
          <c:idx val="3"/>
          <c:order val="3"/>
          <c:tx>
            <c:strRef>
              <c:f>Sheet1!$R$2</c:f>
              <c:strCache>
                <c:ptCount val="1"/>
                <c:pt idx="0">
                  <c:v>Tax Credits ($/Mcf)</c:v>
                </c:pt>
              </c:strCache>
            </c:strRef>
          </c:tx>
          <c:spPr>
            <a:ln>
              <a:solidFill>
                <a:srgbClr val="800000"/>
              </a:solidFill>
            </a:ln>
          </c:spPr>
          <c:marker>
            <c:spPr>
              <a:noFill/>
              <a:ln>
                <a:solidFill>
                  <a:srgbClr val="800000"/>
                </a:solidFill>
              </a:ln>
            </c:spPr>
          </c:marker>
          <c:val>
            <c:numRef>
              <c:f>Sheet1!$R$3:$R$29</c:f>
              <c:numCache>
                <c:formatCode>General</c:formatCode>
                <c:ptCount val="27"/>
                <c:pt idx="4" formatCode="0.00">
                  <c:v>0.56378070000000002</c:v>
                </c:pt>
                <c:pt idx="5" formatCode="0.00">
                  <c:v>0.61550369999999999</c:v>
                </c:pt>
                <c:pt idx="6" formatCode="0.00">
                  <c:v>0.65515800000000668</c:v>
                </c:pt>
                <c:pt idx="7" formatCode="0.00">
                  <c:v>0.68274360000000656</c:v>
                </c:pt>
                <c:pt idx="8" formatCode="0.00">
                  <c:v>0.70688100000000065</c:v>
                </c:pt>
                <c:pt idx="9" formatCode="0.00">
                  <c:v>0.73446659999999331</c:v>
                </c:pt>
                <c:pt idx="10" formatCode="0.00">
                  <c:v>0.75343170000000004</c:v>
                </c:pt>
                <c:pt idx="11" formatCode="0.00">
                  <c:v>0.77239680000000599</c:v>
                </c:pt>
                <c:pt idx="12" formatCode="0.00">
                  <c:v>0.79998239999999332</c:v>
                </c:pt>
                <c:pt idx="13" formatCode="0.00">
                  <c:v>0.83101619999999443</c:v>
                </c:pt>
                <c:pt idx="14" formatCode="0.00">
                  <c:v>0.86549820000000599</c:v>
                </c:pt>
                <c:pt idx="15" formatCode="0.00">
                  <c:v>0.92239349999999998</c:v>
                </c:pt>
                <c:pt idx="16" formatCode="0.00">
                  <c:v>0.95342729999999998</c:v>
                </c:pt>
                <c:pt idx="17" formatCode="0.00">
                  <c:v>0.97928880000000063</c:v>
                </c:pt>
                <c:pt idx="18" formatCode="0.00">
                  <c:v>0.99308160000000001</c:v>
                </c:pt>
                <c:pt idx="19" formatCode="0.00">
                  <c:v>1.0051502999999902</c:v>
                </c:pt>
                <c:pt idx="20" formatCode="0.00">
                  <c:v>1.0258394999999831</c:v>
                </c:pt>
                <c:pt idx="21" formatCode="0.00">
                  <c:v>1.0517009999999998</c:v>
                </c:pt>
                <c:pt idx="22" formatCode="0.00">
                  <c:v>1.0551491999999998</c:v>
                </c:pt>
                <c:pt idx="23" formatCode="0.00">
                  <c:v>1.0344599999999999</c:v>
                </c:pt>
                <c:pt idx="24" formatCode="0.00">
                  <c:v>1.0583306202092511</c:v>
                </c:pt>
                <c:pt idx="25" formatCode="0.00">
                  <c:v>1.0827347999999877</c:v>
                </c:pt>
                <c:pt idx="26" formatCode="0.00">
                  <c:v>1.0948035</c:v>
                </c:pt>
              </c:numCache>
            </c:numRef>
          </c:val>
          <c:smooth val="0"/>
        </c:ser>
        <c:dLbls>
          <c:showLegendKey val="0"/>
          <c:showVal val="0"/>
          <c:showCatName val="0"/>
          <c:showSerName val="0"/>
          <c:showPercent val="0"/>
          <c:showBubbleSize val="0"/>
        </c:dLbls>
        <c:marker val="1"/>
        <c:smooth val="0"/>
        <c:axId val="91841280"/>
        <c:axId val="91835008"/>
      </c:lineChart>
      <c:catAx>
        <c:axId val="91826432"/>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txPr>
          <a:bodyPr/>
          <a:lstStyle/>
          <a:p>
            <a:pPr>
              <a:defRPr sz="800">
                <a:latin typeface="Calibri" pitchFamily="34" charset="0"/>
              </a:defRPr>
            </a:pPr>
            <a:endParaRPr lang="en-US"/>
          </a:p>
        </c:txPr>
        <c:crossAx val="91833088"/>
        <c:crosses val="autoZero"/>
        <c:auto val="1"/>
        <c:lblAlgn val="ctr"/>
        <c:lblOffset val="100"/>
        <c:tickLblSkip val="1"/>
        <c:noMultiLvlLbl val="0"/>
      </c:catAx>
      <c:valAx>
        <c:axId val="91833088"/>
        <c:scaling>
          <c:orientation val="minMax"/>
        </c:scaling>
        <c:delete val="0"/>
        <c:axPos val="l"/>
        <c:majorGridlines/>
        <c:title>
          <c:tx>
            <c:rich>
              <a:bodyPr rot="-5400000" vert="horz"/>
              <a:lstStyle/>
              <a:p>
                <a:pPr>
                  <a:defRPr>
                    <a:latin typeface="Calibri" pitchFamily="34" charset="0"/>
                  </a:defRPr>
                </a:pPr>
                <a:r>
                  <a:rPr lang="en-US">
                    <a:latin typeface="Calibri" pitchFamily="34" charset="0"/>
                  </a:rPr>
                  <a:t>Annual Program Budget</a:t>
                </a:r>
              </a:p>
              <a:p>
                <a:pPr>
                  <a:defRPr>
                    <a:latin typeface="Calibri" pitchFamily="34" charset="0"/>
                  </a:defRPr>
                </a:pPr>
                <a:r>
                  <a:rPr lang="en-US">
                    <a:latin typeface="Calibri" pitchFamily="34" charset="0"/>
                  </a:rPr>
                  <a:t> (Millions</a:t>
                </a:r>
                <a:r>
                  <a:rPr lang="en-US" baseline="0">
                    <a:latin typeface="Calibri" pitchFamily="34" charset="0"/>
                  </a:rPr>
                  <a:t> US Dollars in 1999 Dollars)</a:t>
                </a:r>
                <a:endParaRPr lang="en-US">
                  <a:latin typeface="Calibri" pitchFamily="34" charset="0"/>
                </a:endParaRPr>
              </a:p>
            </c:rich>
          </c:tx>
          <c:layout/>
          <c:overlay val="0"/>
        </c:title>
        <c:numFmt formatCode="General" sourceLinked="1"/>
        <c:majorTickMark val="out"/>
        <c:minorTickMark val="none"/>
        <c:tickLblPos val="nextTo"/>
        <c:txPr>
          <a:bodyPr/>
          <a:lstStyle/>
          <a:p>
            <a:pPr>
              <a:defRPr>
                <a:latin typeface="Calibri" pitchFamily="34" charset="0"/>
              </a:defRPr>
            </a:pPr>
            <a:endParaRPr lang="en-US"/>
          </a:p>
        </c:txPr>
        <c:crossAx val="91826432"/>
        <c:crosses val="autoZero"/>
        <c:crossBetween val="midCat"/>
      </c:valAx>
      <c:valAx>
        <c:axId val="91835008"/>
        <c:scaling>
          <c:orientation val="minMax"/>
        </c:scaling>
        <c:delete val="0"/>
        <c:axPos val="r"/>
        <c:title>
          <c:tx>
            <c:rich>
              <a:bodyPr rot="-5400000" vert="horz"/>
              <a:lstStyle/>
              <a:p>
                <a:pPr>
                  <a:defRPr>
                    <a:latin typeface="Calibri" pitchFamily="34" charset="0"/>
                  </a:defRPr>
                </a:pPr>
                <a:r>
                  <a:rPr lang="en-US">
                    <a:latin typeface="Calibri" pitchFamily="34" charset="0"/>
                  </a:rPr>
                  <a:t>Annual Shale Gas Production (Tcf)/</a:t>
                </a:r>
              </a:p>
              <a:p>
                <a:pPr>
                  <a:defRPr>
                    <a:latin typeface="Calibri" pitchFamily="34" charset="0"/>
                  </a:defRPr>
                </a:pPr>
                <a:r>
                  <a:rPr lang="en-US">
                    <a:latin typeface="Calibri" pitchFamily="34" charset="0"/>
                  </a:rPr>
                  <a:t>Value of Tax Credits ($/Mcf)</a:t>
                </a:r>
              </a:p>
            </c:rich>
          </c:tx>
          <c:layout/>
          <c:overlay val="0"/>
        </c:title>
        <c:numFmt formatCode="General" sourceLinked="1"/>
        <c:majorTickMark val="out"/>
        <c:minorTickMark val="none"/>
        <c:tickLblPos val="nextTo"/>
        <c:crossAx val="91841280"/>
        <c:crosses val="max"/>
        <c:crossBetween val="between"/>
      </c:valAx>
      <c:catAx>
        <c:axId val="91841280"/>
        <c:scaling>
          <c:orientation val="minMax"/>
        </c:scaling>
        <c:delete val="1"/>
        <c:axPos val="b"/>
        <c:numFmt formatCode="General" sourceLinked="1"/>
        <c:majorTickMark val="out"/>
        <c:minorTickMark val="none"/>
        <c:tickLblPos val="none"/>
        <c:crossAx val="91835008"/>
        <c:crosses val="autoZero"/>
        <c:auto val="1"/>
        <c:lblAlgn val="ctr"/>
        <c:lblOffset val="100"/>
        <c:noMultiLvlLbl val="0"/>
      </c:catAx>
    </c:plotArea>
    <c:legend>
      <c:legendPos val="b"/>
      <c:layout/>
      <c:overlay val="0"/>
      <c:txPr>
        <a:bodyPr/>
        <a:lstStyle/>
        <a:p>
          <a:pPr>
            <a:defRPr b="1">
              <a:latin typeface="Calibri" pitchFamily="34" charset="0"/>
            </a:defRPr>
          </a:pPr>
          <a:endParaRPr lang="en-US"/>
        </a:p>
      </c:txPr>
    </c:legend>
    <c:plotVisOnly val="1"/>
    <c:dispBlanksAs val="gap"/>
    <c:showDLblsOverMax val="0"/>
  </c:chart>
  <c:spPr>
    <a:solidFill>
      <a:schemeClr val="bg1"/>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spPr>
        <a:solidFill>
          <a:srgbClr val="FFEDB3"/>
        </a:solidFill>
        <a:scene3d>
          <a:camera prst="orthographicFront"/>
          <a:lightRig rig="threePt" dir="t"/>
        </a:scene3d>
        <a:sp3d>
          <a:bevelT/>
          <a:contourClr>
            <a:srgbClr val="000000"/>
          </a:contourClr>
        </a:sp3d>
      </c:spPr>
    </c:floor>
    <c:sideWall>
      <c:thickness val="0"/>
    </c:sideWall>
    <c:backWall>
      <c:thickness val="0"/>
    </c:backWall>
    <c:plotArea>
      <c:layout/>
      <c:bar3DChart>
        <c:barDir val="col"/>
        <c:grouping val="clustered"/>
        <c:varyColors val="0"/>
        <c:ser>
          <c:idx val="0"/>
          <c:order val="0"/>
          <c:spPr>
            <a:scene3d>
              <a:camera prst="orthographicFront"/>
              <a:lightRig rig="threePt" dir="t"/>
            </a:scene3d>
            <a:sp3d prstMaterial="dkEdge">
              <a:bevelT/>
            </a:sp3d>
          </c:spPr>
          <c:invertIfNegative val="0"/>
          <c:dLbls>
            <c:dLbl>
              <c:idx val="0"/>
              <c:layout>
                <c:manualLayout>
                  <c:x val="9.9354182169569902E-3"/>
                  <c:y val="-2.2556390977443608E-2"/>
                </c:manualLayout>
              </c:layout>
              <c:tx>
                <c:rich>
                  <a:bodyPr/>
                  <a:lstStyle/>
                  <a:p>
                    <a:pPr>
                      <a:defRPr sz="2800" b="1">
                        <a:solidFill>
                          <a:srgbClr val="FFC000"/>
                        </a:solidFill>
                      </a:defRPr>
                    </a:pPr>
                    <a:r>
                      <a:rPr lang="en-US" sz="2800" dirty="0">
                        <a:solidFill>
                          <a:srgbClr val="FFE38B"/>
                        </a:solidFill>
                      </a:rPr>
                      <a:t>11</a:t>
                    </a:r>
                  </a:p>
                </c:rich>
              </c:tx>
              <c:spPr/>
              <c:showLegendKey val="0"/>
              <c:showVal val="1"/>
              <c:showCatName val="0"/>
              <c:showSerName val="0"/>
              <c:showPercent val="0"/>
              <c:showBubbleSize val="0"/>
            </c:dLbl>
            <c:dLbl>
              <c:idx val="1"/>
              <c:layout>
                <c:manualLayout>
                  <c:x val="7.9483345735655922E-3"/>
                  <c:y val="-1.2531328320802004E-2"/>
                </c:manualLayout>
              </c:layout>
              <c:showLegendKey val="0"/>
              <c:showVal val="1"/>
              <c:showCatName val="0"/>
              <c:showSerName val="0"/>
              <c:showPercent val="0"/>
              <c:showBubbleSize val="0"/>
            </c:dLbl>
            <c:dLbl>
              <c:idx val="2"/>
              <c:layout>
                <c:manualLayout>
                  <c:x val="9.9354182169569902E-3"/>
                  <c:y val="-1.5037593984962405E-2"/>
                </c:manualLayout>
              </c:layout>
              <c:showLegendKey val="0"/>
              <c:showVal val="1"/>
              <c:showCatName val="0"/>
              <c:showSerName val="0"/>
              <c:showPercent val="0"/>
              <c:showBubbleSize val="0"/>
            </c:dLbl>
            <c:dLbl>
              <c:idx val="3"/>
              <c:layout>
                <c:manualLayout>
                  <c:x val="1.1922501860348387E-2"/>
                  <c:y val="-1.503759398496236E-2"/>
                </c:manualLayout>
              </c:layout>
              <c:showLegendKey val="0"/>
              <c:showVal val="1"/>
              <c:showCatName val="0"/>
              <c:showSerName val="0"/>
              <c:showPercent val="0"/>
              <c:showBubbleSize val="0"/>
            </c:dLbl>
            <c:dLbl>
              <c:idx val="4"/>
              <c:layout>
                <c:manualLayout>
                  <c:x val="9.9354182169569902E-3"/>
                  <c:y val="-4.0100250626566414E-2"/>
                </c:manualLayout>
              </c:layout>
              <c:tx>
                <c:rich>
                  <a:bodyPr/>
                  <a:lstStyle/>
                  <a:p>
                    <a:pPr>
                      <a:defRPr sz="2800" b="1">
                        <a:solidFill>
                          <a:srgbClr val="FFFF00"/>
                        </a:solidFill>
                      </a:defRPr>
                    </a:pPr>
                    <a:r>
                      <a:rPr lang="en-US" sz="2800" dirty="0">
                        <a:solidFill>
                          <a:srgbClr val="FFE38B"/>
                        </a:solidFill>
                      </a:rPr>
                      <a:t>2</a:t>
                    </a:r>
                  </a:p>
                </c:rich>
              </c:tx>
              <c:spPr/>
              <c:showLegendKey val="0"/>
              <c:showVal val="1"/>
              <c:showCatName val="0"/>
              <c:showSerName val="0"/>
              <c:showPercent val="0"/>
              <c:showBubbleSize val="0"/>
            </c:dLbl>
            <c:dLbl>
              <c:idx val="5"/>
              <c:layout>
                <c:manualLayout>
                  <c:x val="1.7883752790522581E-2"/>
                  <c:y val="-1.2531328320802004E-2"/>
                </c:manualLayout>
              </c:layout>
              <c:showLegendKey val="0"/>
              <c:showVal val="1"/>
              <c:showCatName val="0"/>
              <c:showSerName val="0"/>
              <c:showPercent val="0"/>
              <c:showBubbleSize val="0"/>
            </c:dLbl>
            <c:dLbl>
              <c:idx val="6"/>
              <c:layout>
                <c:manualLayout>
                  <c:x val="7.9483345735655922E-3"/>
                  <c:y val="-2.2556390977443608E-2"/>
                </c:manualLayout>
              </c:layout>
              <c:showLegendKey val="0"/>
              <c:showVal val="1"/>
              <c:showCatName val="0"/>
              <c:showSerName val="0"/>
              <c:showPercent val="0"/>
              <c:showBubbleSize val="0"/>
            </c:dLbl>
            <c:txPr>
              <a:bodyPr/>
              <a:lstStyle/>
              <a:p>
                <a:pPr>
                  <a:defRPr sz="1800" b="1">
                    <a:solidFill>
                      <a:schemeClr val="bg1"/>
                    </a:solidFill>
                  </a:defRPr>
                </a:pPr>
                <a:endParaRPr lang="en-US"/>
              </a:p>
            </c:txPr>
            <c:showLegendKey val="0"/>
            <c:showVal val="1"/>
            <c:showCatName val="0"/>
            <c:showSerName val="0"/>
            <c:showPercent val="0"/>
            <c:showBubbleSize val="0"/>
            <c:showLeaderLines val="0"/>
          </c:dLbls>
          <c:cat>
            <c:strRef>
              <c:f>Sheet1!$A$1:$A$7</c:f>
              <c:strCache>
                <c:ptCount val="7"/>
                <c:pt idx="0">
                  <c:v>Wastewater Injection</c:v>
                </c:pt>
                <c:pt idx="1">
                  <c:v>Oil/Gas Extraction</c:v>
                </c:pt>
                <c:pt idx="2">
                  <c:v>Secondary Recovery</c:v>
                </c:pt>
                <c:pt idx="3">
                  <c:v>Geothermal Energy</c:v>
                </c:pt>
                <c:pt idx="4">
                  <c:v>Hydraulic Fracturing</c:v>
                </c:pt>
                <c:pt idx="5">
                  <c:v>Surface Water Reservoirs</c:v>
                </c:pt>
                <c:pt idx="6">
                  <c:v>Other (coal/solution mining)</c:v>
                </c:pt>
              </c:strCache>
            </c:strRef>
          </c:cat>
          <c:val>
            <c:numRef>
              <c:f>Sheet1!$B$1:$B$7</c:f>
              <c:numCache>
                <c:formatCode>General</c:formatCode>
                <c:ptCount val="7"/>
                <c:pt idx="0">
                  <c:v>11</c:v>
                </c:pt>
                <c:pt idx="1">
                  <c:v>38</c:v>
                </c:pt>
                <c:pt idx="2">
                  <c:v>27</c:v>
                </c:pt>
                <c:pt idx="3">
                  <c:v>25</c:v>
                </c:pt>
                <c:pt idx="4">
                  <c:v>2</c:v>
                </c:pt>
                <c:pt idx="5">
                  <c:v>44</c:v>
                </c:pt>
                <c:pt idx="6">
                  <c:v>8</c:v>
                </c:pt>
              </c:numCache>
            </c:numRef>
          </c:val>
        </c:ser>
        <c:dLbls>
          <c:showLegendKey val="0"/>
          <c:showVal val="1"/>
          <c:showCatName val="0"/>
          <c:showSerName val="0"/>
          <c:showPercent val="0"/>
          <c:showBubbleSize val="0"/>
        </c:dLbls>
        <c:gapWidth val="55"/>
        <c:shape val="cylinder"/>
        <c:axId val="95119232"/>
        <c:axId val="95120768"/>
        <c:axId val="0"/>
      </c:bar3DChart>
      <c:catAx>
        <c:axId val="95119232"/>
        <c:scaling>
          <c:orientation val="minMax"/>
        </c:scaling>
        <c:delete val="0"/>
        <c:axPos val="b"/>
        <c:majorTickMark val="none"/>
        <c:minorTickMark val="none"/>
        <c:tickLblPos val="nextTo"/>
        <c:txPr>
          <a:bodyPr/>
          <a:lstStyle/>
          <a:p>
            <a:pPr>
              <a:defRPr sz="1600" b="1">
                <a:solidFill>
                  <a:schemeClr val="bg1"/>
                </a:solidFill>
              </a:defRPr>
            </a:pPr>
            <a:endParaRPr lang="en-US"/>
          </a:p>
        </c:txPr>
        <c:crossAx val="95120768"/>
        <c:crosses val="autoZero"/>
        <c:auto val="1"/>
        <c:lblAlgn val="ctr"/>
        <c:lblOffset val="100"/>
        <c:noMultiLvlLbl val="0"/>
      </c:catAx>
      <c:valAx>
        <c:axId val="95120768"/>
        <c:scaling>
          <c:orientation val="minMax"/>
        </c:scaling>
        <c:delete val="1"/>
        <c:axPos val="l"/>
        <c:numFmt formatCode="General" sourceLinked="1"/>
        <c:majorTickMark val="out"/>
        <c:minorTickMark val="none"/>
        <c:tickLblPos val="nextTo"/>
        <c:crossAx val="95119232"/>
        <c:crosses val="autoZero"/>
        <c:crossBetween val="between"/>
      </c:valAx>
    </c:plotArea>
    <c:plotVisOnly val="1"/>
    <c:dispBlanksAs val="gap"/>
    <c:showDLblsOverMax val="0"/>
  </c:chart>
  <c:spPr>
    <a:no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All vented</c:v>
                </c:pt>
              </c:strCache>
            </c:strRef>
          </c:tx>
          <c:spPr>
            <a:solidFill>
              <a:schemeClr val="accent4">
                <a:lumMod val="75000"/>
              </a:schemeClr>
            </a:solidFill>
            <a:ln>
              <a:solidFill>
                <a:srgbClr val="FFFF00"/>
              </a:solidFill>
            </a:ln>
            <a:scene3d>
              <a:camera prst="orthographicFront"/>
              <a:lightRig rig="threePt" dir="t"/>
            </a:scene3d>
            <a:sp3d prstMaterial="matte">
              <a:bevelT w="127000" h="63500"/>
            </a:sp3d>
          </c:spPr>
          <c:invertIfNegative val="0"/>
          <c:dLbls>
            <c:txPr>
              <a:bodyPr/>
              <a:lstStyle/>
              <a:p>
                <a:pPr>
                  <a:defRPr sz="1600" b="1">
                    <a:solidFill>
                      <a:srgbClr val="002060"/>
                    </a:solidFill>
                  </a:defRPr>
                </a:pPr>
                <a:endParaRPr lang="en-US"/>
              </a:p>
            </c:txPr>
            <c:showLegendKey val="0"/>
            <c:showVal val="1"/>
            <c:showCatName val="0"/>
            <c:showSerName val="0"/>
            <c:showPercent val="0"/>
            <c:showBubbleSize val="0"/>
            <c:showLeaderLines val="0"/>
          </c:dLbls>
          <c:cat>
            <c:strRef>
              <c:f>Sheet1!$B$1:$F$1</c:f>
              <c:strCache>
                <c:ptCount val="5"/>
                <c:pt idx="0">
                  <c:v>Barnett</c:v>
                </c:pt>
                <c:pt idx="1">
                  <c:v>Fayetteville</c:v>
                </c:pt>
                <c:pt idx="2">
                  <c:v>Haynesville</c:v>
                </c:pt>
                <c:pt idx="3">
                  <c:v>Marcellus</c:v>
                </c:pt>
                <c:pt idx="4">
                  <c:v>Woodford</c:v>
                </c:pt>
              </c:strCache>
            </c:strRef>
          </c:cat>
          <c:val>
            <c:numRef>
              <c:f>Sheet1!$B$2:$F$2</c:f>
              <c:numCache>
                <c:formatCode>General</c:formatCode>
                <c:ptCount val="5"/>
                <c:pt idx="0">
                  <c:v>147</c:v>
                </c:pt>
                <c:pt idx="1">
                  <c:v>159</c:v>
                </c:pt>
                <c:pt idx="2">
                  <c:v>633</c:v>
                </c:pt>
                <c:pt idx="3">
                  <c:v>218</c:v>
                </c:pt>
                <c:pt idx="4">
                  <c:v>262</c:v>
                </c:pt>
              </c:numCache>
            </c:numRef>
          </c:val>
        </c:ser>
        <c:ser>
          <c:idx val="1"/>
          <c:order val="1"/>
          <c:tx>
            <c:strRef>
              <c:f>Sheet1!$A$3</c:f>
              <c:strCache>
                <c:ptCount val="1"/>
                <c:pt idx="0">
                  <c:v>Field practice</c:v>
                </c:pt>
              </c:strCache>
            </c:strRef>
          </c:tx>
          <c:spPr>
            <a:solidFill>
              <a:schemeClr val="accent3">
                <a:lumMod val="60000"/>
                <a:lumOff val="40000"/>
              </a:schemeClr>
            </a:solidFill>
            <a:ln>
              <a:solidFill>
                <a:srgbClr val="FFFF00"/>
              </a:solidFill>
            </a:ln>
            <a:scene3d>
              <a:camera prst="orthographicFront"/>
              <a:lightRig rig="threePt" dir="t"/>
            </a:scene3d>
            <a:sp3d prstMaterial="matte">
              <a:bevelT w="127000" h="63500"/>
            </a:sp3d>
          </c:spPr>
          <c:invertIfNegative val="0"/>
          <c:dLbls>
            <c:txPr>
              <a:bodyPr/>
              <a:lstStyle/>
              <a:p>
                <a:pPr>
                  <a:defRPr sz="1600" b="1">
                    <a:solidFill>
                      <a:srgbClr val="002060"/>
                    </a:solidFill>
                  </a:defRPr>
                </a:pPr>
                <a:endParaRPr lang="en-US"/>
              </a:p>
            </c:txPr>
            <c:showLegendKey val="0"/>
            <c:showVal val="1"/>
            <c:showCatName val="0"/>
            <c:showSerName val="0"/>
            <c:showPercent val="0"/>
            <c:showBubbleSize val="0"/>
            <c:showLeaderLines val="0"/>
          </c:dLbls>
          <c:cat>
            <c:strRef>
              <c:f>Sheet1!$B$1:$F$1</c:f>
              <c:strCache>
                <c:ptCount val="5"/>
                <c:pt idx="0">
                  <c:v>Barnett</c:v>
                </c:pt>
                <c:pt idx="1">
                  <c:v>Fayetteville</c:v>
                </c:pt>
                <c:pt idx="2">
                  <c:v>Haynesville</c:v>
                </c:pt>
                <c:pt idx="3">
                  <c:v>Marcellus</c:v>
                </c:pt>
                <c:pt idx="4">
                  <c:v>Woodford</c:v>
                </c:pt>
              </c:strCache>
            </c:strRef>
          </c:cat>
          <c:val>
            <c:numRef>
              <c:f>Sheet1!$B$3:$F$3</c:f>
              <c:numCache>
                <c:formatCode>General</c:formatCode>
                <c:ptCount val="5"/>
                <c:pt idx="0">
                  <c:v>35</c:v>
                </c:pt>
                <c:pt idx="1">
                  <c:v>38</c:v>
                </c:pt>
                <c:pt idx="2">
                  <c:v>51</c:v>
                </c:pt>
                <c:pt idx="3">
                  <c:v>52</c:v>
                </c:pt>
                <c:pt idx="4">
                  <c:v>63</c:v>
                </c:pt>
              </c:numCache>
            </c:numRef>
          </c:val>
        </c:ser>
        <c:dLbls>
          <c:showLegendKey val="0"/>
          <c:showVal val="1"/>
          <c:showCatName val="0"/>
          <c:showSerName val="0"/>
          <c:showPercent val="0"/>
          <c:showBubbleSize val="0"/>
        </c:dLbls>
        <c:gapWidth val="150"/>
        <c:overlap val="-25"/>
        <c:axId val="95938048"/>
        <c:axId val="95939584"/>
      </c:barChart>
      <c:catAx>
        <c:axId val="95938048"/>
        <c:scaling>
          <c:orientation val="minMax"/>
        </c:scaling>
        <c:delete val="0"/>
        <c:axPos val="b"/>
        <c:majorTickMark val="none"/>
        <c:minorTickMark val="none"/>
        <c:tickLblPos val="nextTo"/>
        <c:spPr>
          <a:ln>
            <a:solidFill>
              <a:srgbClr val="FFFF00"/>
            </a:solidFill>
          </a:ln>
        </c:spPr>
        <c:txPr>
          <a:bodyPr/>
          <a:lstStyle/>
          <a:p>
            <a:pPr>
              <a:defRPr sz="1400" b="1">
                <a:solidFill>
                  <a:srgbClr val="002060"/>
                </a:solidFill>
              </a:defRPr>
            </a:pPr>
            <a:endParaRPr lang="en-US"/>
          </a:p>
        </c:txPr>
        <c:crossAx val="95939584"/>
        <c:crosses val="autoZero"/>
        <c:auto val="1"/>
        <c:lblAlgn val="ctr"/>
        <c:lblOffset val="100"/>
        <c:noMultiLvlLbl val="0"/>
      </c:catAx>
      <c:valAx>
        <c:axId val="95939584"/>
        <c:scaling>
          <c:orientation val="minMax"/>
        </c:scaling>
        <c:delete val="1"/>
        <c:axPos val="l"/>
        <c:numFmt formatCode="General" sourceLinked="1"/>
        <c:majorTickMark val="out"/>
        <c:minorTickMark val="none"/>
        <c:tickLblPos val="nextTo"/>
        <c:crossAx val="95938048"/>
        <c:crosses val="autoZero"/>
        <c:crossBetween val="between"/>
      </c:valAx>
      <c:spPr>
        <a:noFill/>
      </c:spPr>
    </c:plotArea>
    <c:legend>
      <c:legendPos val="t"/>
      <c:layout/>
      <c:overlay val="0"/>
      <c:txPr>
        <a:bodyPr/>
        <a:lstStyle/>
        <a:p>
          <a:pPr>
            <a:defRPr sz="1400" b="1">
              <a:solidFill>
                <a:srgbClr val="002060"/>
              </a:solidFill>
            </a:defRPr>
          </a:pPr>
          <a:endParaRPr lang="en-US"/>
        </a:p>
      </c:txPr>
    </c:legend>
    <c:plotVisOnly val="1"/>
    <c:dispBlanksAs val="gap"/>
    <c:showDLblsOverMax val="0"/>
  </c:chart>
  <c:spPr>
    <a:solidFill>
      <a:schemeClr val="bg1">
        <a:lumMod val="85000"/>
      </a:schemeClr>
    </a:solidFill>
    <a:ln>
      <a:solidFill>
        <a:srgbClr val="FFFF00"/>
      </a:solidFill>
    </a:ln>
    <a:scene3d>
      <a:camera prst="orthographicFront"/>
      <a:lightRig rig="threePt" dir="t"/>
    </a:scene3d>
    <a:sp3d prstMaterial="matte">
      <a:bevelT w="127000" h="63500"/>
    </a:sp3d>
  </c:spPr>
  <c:txPr>
    <a:bodyPr/>
    <a:lstStyle/>
    <a:p>
      <a:pPr>
        <a:defRPr>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a:solidFill>
                <a:srgbClr val="FFFF00"/>
              </a:solidFill>
            </a:ln>
          </c:spPr>
          <c:invertIfNegative val="0"/>
          <c:dPt>
            <c:idx val="0"/>
            <c:invertIfNegative val="0"/>
            <c:bubble3D val="0"/>
            <c:spPr>
              <a:solidFill>
                <a:schemeClr val="accent4">
                  <a:lumMod val="75000"/>
                </a:schemeClr>
              </a:solidFill>
              <a:ln>
                <a:solidFill>
                  <a:srgbClr val="FFFF00"/>
                </a:solidFill>
              </a:ln>
              <a:scene3d>
                <a:camera prst="orthographicFront"/>
                <a:lightRig rig="threePt" dir="t"/>
              </a:scene3d>
              <a:sp3d prstMaterial="matte">
                <a:bevelT w="127000" h="63500"/>
              </a:sp3d>
            </c:spPr>
          </c:dPt>
          <c:dPt>
            <c:idx val="1"/>
            <c:invertIfNegative val="0"/>
            <c:bubble3D val="0"/>
            <c:spPr>
              <a:solidFill>
                <a:schemeClr val="bg2">
                  <a:lumMod val="75000"/>
                </a:schemeClr>
              </a:solidFill>
              <a:ln>
                <a:solidFill>
                  <a:srgbClr val="FFFF00"/>
                </a:solidFill>
              </a:ln>
              <a:scene3d>
                <a:camera prst="orthographicFront"/>
                <a:lightRig rig="threePt" dir="t"/>
              </a:scene3d>
              <a:sp3d prstMaterial="matte">
                <a:bevelT w="127000" h="63500"/>
              </a:sp3d>
            </c:spPr>
          </c:dPt>
          <c:dLbls>
            <c:delete val="1"/>
          </c:dLbls>
          <c:cat>
            <c:strRef>
              <c:f>Sheet1!$A$1:$A$2</c:f>
              <c:strCache>
                <c:ptCount val="2"/>
                <c:pt idx="0">
                  <c:v>EPA</c:v>
                </c:pt>
                <c:pt idx="1">
                  <c:v>MIT Analysis</c:v>
                </c:pt>
              </c:strCache>
            </c:strRef>
          </c:cat>
          <c:val>
            <c:numRef>
              <c:f>Sheet1!$B$1:$B$2</c:f>
              <c:numCache>
                <c:formatCode>General</c:formatCode>
                <c:ptCount val="2"/>
                <c:pt idx="0">
                  <c:v>228</c:v>
                </c:pt>
                <c:pt idx="1">
                  <c:v>216</c:v>
                </c:pt>
              </c:numCache>
            </c:numRef>
          </c:val>
        </c:ser>
        <c:dLbls>
          <c:showLegendKey val="0"/>
          <c:showVal val="1"/>
          <c:showCatName val="0"/>
          <c:showSerName val="0"/>
          <c:showPercent val="0"/>
          <c:showBubbleSize val="0"/>
        </c:dLbls>
        <c:gapWidth val="22"/>
        <c:overlap val="-25"/>
        <c:axId val="96227328"/>
        <c:axId val="96228864"/>
      </c:barChart>
      <c:catAx>
        <c:axId val="96227328"/>
        <c:scaling>
          <c:orientation val="minMax"/>
        </c:scaling>
        <c:delete val="0"/>
        <c:axPos val="b"/>
        <c:majorTickMark val="none"/>
        <c:minorTickMark val="none"/>
        <c:tickLblPos val="nextTo"/>
        <c:txPr>
          <a:bodyPr/>
          <a:lstStyle/>
          <a:p>
            <a:pPr>
              <a:defRPr sz="1400" b="1">
                <a:solidFill>
                  <a:srgbClr val="002060"/>
                </a:solidFill>
              </a:defRPr>
            </a:pPr>
            <a:endParaRPr lang="en-US"/>
          </a:p>
        </c:txPr>
        <c:crossAx val="96228864"/>
        <c:crosses val="autoZero"/>
        <c:auto val="1"/>
        <c:lblAlgn val="ctr"/>
        <c:lblOffset val="100"/>
        <c:noMultiLvlLbl val="0"/>
      </c:catAx>
      <c:valAx>
        <c:axId val="96228864"/>
        <c:scaling>
          <c:orientation val="minMax"/>
        </c:scaling>
        <c:delete val="1"/>
        <c:axPos val="l"/>
        <c:numFmt formatCode="General" sourceLinked="1"/>
        <c:majorTickMark val="out"/>
        <c:minorTickMark val="none"/>
        <c:tickLblPos val="nextTo"/>
        <c:crossAx val="96227328"/>
        <c:crosses val="autoZero"/>
        <c:crossBetween val="between"/>
      </c:valAx>
    </c:plotArea>
    <c:plotVisOnly val="1"/>
    <c:dispBlanksAs val="gap"/>
    <c:showDLblsOverMax val="0"/>
  </c:chart>
  <c:spPr>
    <a:solidFill>
      <a:schemeClr val="bg1">
        <a:lumMod val="85000"/>
      </a:schemeClr>
    </a:solidFill>
    <a:ln>
      <a:solidFill>
        <a:srgbClr val="FFFF00"/>
      </a:solidFill>
    </a:ln>
    <a:scene3d>
      <a:camera prst="orthographicFront"/>
      <a:lightRig rig="threePt" dir="t"/>
    </a:scene3d>
    <a:sp3d prstMaterial="matte">
      <a:bevelT w="127000" h="63500"/>
    </a:sp3d>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solidFill>
          <a:srgbClr val="FFC000"/>
        </a:solidFill>
      </c:spPr>
    </c:floor>
    <c:sideWall>
      <c:thickness val="0"/>
      <c:spPr>
        <a:noFill/>
      </c:spPr>
    </c:sideWall>
    <c:backWall>
      <c:thickness val="0"/>
      <c:spPr>
        <a:noFill/>
      </c:spPr>
    </c:backWall>
    <c:plotArea>
      <c:layout>
        <c:manualLayout>
          <c:layoutTarget val="inner"/>
          <c:xMode val="edge"/>
          <c:yMode val="edge"/>
          <c:x val="5.6786961379545246E-2"/>
          <c:y val="3.9972035312303165E-2"/>
          <c:w val="0.93864702393514488"/>
          <c:h val="0.74497880813305017"/>
        </c:manualLayout>
      </c:layout>
      <c:bar3DChart>
        <c:barDir val="col"/>
        <c:grouping val="clustered"/>
        <c:varyColors val="0"/>
        <c:ser>
          <c:idx val="0"/>
          <c:order val="0"/>
          <c:spPr>
            <a:scene3d>
              <a:camera prst="orthographicFront"/>
              <a:lightRig rig="threePt" dir="t"/>
            </a:scene3d>
            <a:sp3d prstMaterial="dkEdge">
              <a:bevelT/>
            </a:sp3d>
          </c:spPr>
          <c:invertIfNegative val="0"/>
          <c:dPt>
            <c:idx val="0"/>
            <c:invertIfNegative val="0"/>
            <c:bubble3D val="0"/>
            <c:spPr>
              <a:solidFill>
                <a:schemeClr val="accent5">
                  <a:lumMod val="75000"/>
                </a:schemeClr>
              </a:solidFill>
              <a:scene3d>
                <a:camera prst="orthographicFront"/>
                <a:lightRig rig="threePt" dir="t"/>
              </a:scene3d>
              <a:sp3d prstMaterial="dkEdge">
                <a:bevelT/>
              </a:sp3d>
            </c:spPr>
          </c:dPt>
          <c:dPt>
            <c:idx val="1"/>
            <c:invertIfNegative val="0"/>
            <c:bubble3D val="0"/>
            <c:spPr>
              <a:solidFill>
                <a:schemeClr val="accent1">
                  <a:lumMod val="75000"/>
                </a:schemeClr>
              </a:solidFill>
              <a:scene3d>
                <a:camera prst="orthographicFront"/>
                <a:lightRig rig="threePt" dir="t"/>
              </a:scene3d>
              <a:sp3d prstMaterial="dkEdge">
                <a:bevelT/>
              </a:sp3d>
            </c:spPr>
          </c:dPt>
          <c:dPt>
            <c:idx val="2"/>
            <c:invertIfNegative val="0"/>
            <c:bubble3D val="0"/>
            <c:spPr>
              <a:solidFill>
                <a:schemeClr val="accent1">
                  <a:lumMod val="75000"/>
                </a:schemeClr>
              </a:solidFill>
              <a:scene3d>
                <a:camera prst="orthographicFront"/>
                <a:lightRig rig="threePt" dir="t"/>
              </a:scene3d>
              <a:sp3d prstMaterial="dkEdge">
                <a:bevelT/>
              </a:sp3d>
            </c:spPr>
          </c:dPt>
          <c:dPt>
            <c:idx val="3"/>
            <c:invertIfNegative val="0"/>
            <c:bubble3D val="0"/>
            <c:spPr>
              <a:solidFill>
                <a:schemeClr val="accent1">
                  <a:lumMod val="75000"/>
                </a:schemeClr>
              </a:solidFill>
              <a:scene3d>
                <a:camera prst="orthographicFront"/>
                <a:lightRig rig="threePt" dir="t"/>
              </a:scene3d>
              <a:sp3d prstMaterial="dkEdge">
                <a:bevelT/>
              </a:sp3d>
            </c:spPr>
          </c:dPt>
          <c:dPt>
            <c:idx val="4"/>
            <c:invertIfNegative val="0"/>
            <c:bubble3D val="0"/>
            <c:spPr>
              <a:solidFill>
                <a:schemeClr val="accent1">
                  <a:lumMod val="75000"/>
                </a:schemeClr>
              </a:solidFill>
              <a:scene3d>
                <a:camera prst="orthographicFront"/>
                <a:lightRig rig="threePt" dir="t"/>
              </a:scene3d>
              <a:sp3d prstMaterial="dkEdge">
                <a:bevelT/>
              </a:sp3d>
            </c:spPr>
          </c:dPt>
          <c:dPt>
            <c:idx val="5"/>
            <c:invertIfNegative val="0"/>
            <c:bubble3D val="0"/>
            <c:spPr>
              <a:solidFill>
                <a:schemeClr val="accent3">
                  <a:lumMod val="75000"/>
                </a:schemeClr>
              </a:solidFill>
              <a:scene3d>
                <a:camera prst="orthographicFront"/>
                <a:lightRig rig="threePt" dir="t"/>
              </a:scene3d>
              <a:sp3d prstMaterial="dkEdge">
                <a:bevelT/>
              </a:sp3d>
            </c:spPr>
          </c:dPt>
          <c:dPt>
            <c:idx val="6"/>
            <c:invertIfNegative val="0"/>
            <c:bubble3D val="0"/>
            <c:spPr>
              <a:solidFill>
                <a:schemeClr val="accent3">
                  <a:lumMod val="75000"/>
                </a:schemeClr>
              </a:solidFill>
              <a:scene3d>
                <a:camera prst="orthographicFront"/>
                <a:lightRig rig="threePt" dir="t"/>
              </a:scene3d>
              <a:sp3d prstMaterial="dkEdge">
                <a:bevelT/>
              </a:sp3d>
            </c:spPr>
          </c:dPt>
          <c:dPt>
            <c:idx val="7"/>
            <c:invertIfNegative val="0"/>
            <c:bubble3D val="0"/>
            <c:spPr>
              <a:solidFill>
                <a:schemeClr val="accent3">
                  <a:lumMod val="75000"/>
                </a:schemeClr>
              </a:solidFill>
              <a:scene3d>
                <a:camera prst="orthographicFront"/>
                <a:lightRig rig="threePt" dir="t"/>
              </a:scene3d>
              <a:sp3d prstMaterial="dkEdge">
                <a:bevelT/>
              </a:sp3d>
            </c:spPr>
          </c:dPt>
          <c:dPt>
            <c:idx val="8"/>
            <c:invertIfNegative val="0"/>
            <c:bubble3D val="0"/>
            <c:spPr>
              <a:solidFill>
                <a:schemeClr val="accent3">
                  <a:lumMod val="75000"/>
                </a:schemeClr>
              </a:solidFill>
              <a:scene3d>
                <a:camera prst="orthographicFront"/>
                <a:lightRig rig="threePt" dir="t"/>
              </a:scene3d>
              <a:sp3d prstMaterial="dkEdge">
                <a:bevelT/>
              </a:sp3d>
            </c:spPr>
          </c:dPt>
          <c:dPt>
            <c:idx val="9"/>
            <c:invertIfNegative val="0"/>
            <c:bubble3D val="0"/>
            <c:spPr>
              <a:solidFill>
                <a:schemeClr val="accent3">
                  <a:lumMod val="75000"/>
                </a:schemeClr>
              </a:solidFill>
              <a:scene3d>
                <a:camera prst="orthographicFront"/>
                <a:lightRig rig="threePt" dir="t"/>
              </a:scene3d>
              <a:sp3d prstMaterial="dkEdge">
                <a:bevelT/>
              </a:sp3d>
            </c:spPr>
          </c:dPt>
          <c:dPt>
            <c:idx val="10"/>
            <c:invertIfNegative val="0"/>
            <c:bubble3D val="0"/>
            <c:spPr>
              <a:solidFill>
                <a:schemeClr val="accent3">
                  <a:lumMod val="75000"/>
                </a:schemeClr>
              </a:solidFill>
              <a:scene3d>
                <a:camera prst="orthographicFront"/>
                <a:lightRig rig="threePt" dir="t"/>
              </a:scene3d>
              <a:sp3d prstMaterial="dkEdge">
                <a:bevelT/>
              </a:sp3d>
            </c:spPr>
          </c:dPt>
          <c:dPt>
            <c:idx val="11"/>
            <c:invertIfNegative val="0"/>
            <c:bubble3D val="0"/>
            <c:spPr>
              <a:solidFill>
                <a:schemeClr val="accent5">
                  <a:lumMod val="75000"/>
                </a:schemeClr>
              </a:solidFill>
              <a:scene3d>
                <a:camera prst="orthographicFront"/>
                <a:lightRig rig="threePt" dir="t"/>
              </a:scene3d>
              <a:sp3d prstMaterial="dkEdge">
                <a:bevelT/>
              </a:sp3d>
            </c:spPr>
          </c:dPt>
          <c:dPt>
            <c:idx val="12"/>
            <c:invertIfNegative val="0"/>
            <c:bubble3D val="0"/>
            <c:spPr>
              <a:solidFill>
                <a:schemeClr val="accent5">
                  <a:lumMod val="75000"/>
                </a:schemeClr>
              </a:solidFill>
              <a:scene3d>
                <a:camera prst="orthographicFront"/>
                <a:lightRig rig="threePt" dir="t"/>
              </a:scene3d>
              <a:sp3d prstMaterial="dkEdge">
                <a:bevelT/>
              </a:sp3d>
            </c:spPr>
          </c:dPt>
          <c:dPt>
            <c:idx val="13"/>
            <c:invertIfNegative val="0"/>
            <c:bubble3D val="0"/>
            <c:spPr>
              <a:solidFill>
                <a:schemeClr val="accent5">
                  <a:lumMod val="75000"/>
                </a:schemeClr>
              </a:solidFill>
              <a:scene3d>
                <a:camera prst="orthographicFront"/>
                <a:lightRig rig="threePt" dir="t"/>
              </a:scene3d>
              <a:sp3d prstMaterial="dkEdge">
                <a:bevelT/>
              </a:sp3d>
            </c:spPr>
          </c:dPt>
          <c:dPt>
            <c:idx val="14"/>
            <c:invertIfNegative val="0"/>
            <c:bubble3D val="0"/>
            <c:spPr>
              <a:solidFill>
                <a:schemeClr val="accent3">
                  <a:lumMod val="75000"/>
                </a:schemeClr>
              </a:solidFill>
              <a:scene3d>
                <a:camera prst="orthographicFront"/>
                <a:lightRig rig="threePt" dir="t"/>
              </a:scene3d>
              <a:sp3d prstMaterial="dkEdge">
                <a:bevelT/>
              </a:sp3d>
            </c:spPr>
          </c:dPt>
          <c:dPt>
            <c:idx val="15"/>
            <c:invertIfNegative val="0"/>
            <c:bubble3D val="0"/>
            <c:spPr>
              <a:solidFill>
                <a:schemeClr val="accent5">
                  <a:lumMod val="75000"/>
                </a:schemeClr>
              </a:solidFill>
              <a:scene3d>
                <a:camera prst="orthographicFront"/>
                <a:lightRig rig="threePt" dir="t"/>
              </a:scene3d>
              <a:sp3d prstMaterial="dkEdge">
                <a:bevelT/>
              </a:sp3d>
            </c:spPr>
          </c:dPt>
          <c:dLbls>
            <c:txPr>
              <a:bodyPr/>
              <a:lstStyle/>
              <a:p>
                <a:pPr>
                  <a:defRPr sz="1800" b="1">
                    <a:solidFill>
                      <a:schemeClr val="bg1"/>
                    </a:solidFill>
                  </a:defRPr>
                </a:pPr>
                <a:endParaRPr lang="en-US"/>
              </a:p>
            </c:txPr>
            <c:showLegendKey val="0"/>
            <c:showVal val="1"/>
            <c:showCatName val="0"/>
            <c:showSerName val="0"/>
            <c:showPercent val="0"/>
            <c:showBubbleSize val="0"/>
            <c:showLeaderLines val="0"/>
          </c:dLbls>
          <c:cat>
            <c:strRef>
              <c:f>Sheet1!$B$1:$B$16</c:f>
              <c:strCache>
                <c:ptCount val="16"/>
                <c:pt idx="0">
                  <c:v>Bulgaria</c:v>
                </c:pt>
                <c:pt idx="1">
                  <c:v>Slovakia</c:v>
                </c:pt>
                <c:pt idx="2">
                  <c:v>Greece</c:v>
                </c:pt>
                <c:pt idx="3">
                  <c:v>Austria</c:v>
                </c:pt>
                <c:pt idx="4">
                  <c:v>Czech Rep.</c:v>
                </c:pt>
                <c:pt idx="5">
                  <c:v>Hungary</c:v>
                </c:pt>
                <c:pt idx="6">
                  <c:v>Poland</c:v>
                </c:pt>
                <c:pt idx="7">
                  <c:v>Romania</c:v>
                </c:pt>
                <c:pt idx="8">
                  <c:v>Germany</c:v>
                </c:pt>
                <c:pt idx="9">
                  <c:v>Italy</c:v>
                </c:pt>
                <c:pt idx="10">
                  <c:v>France</c:v>
                </c:pt>
                <c:pt idx="11">
                  <c:v>Serbia</c:v>
                </c:pt>
                <c:pt idx="12">
                  <c:v>Bosnia/Herz.</c:v>
                </c:pt>
                <c:pt idx="13">
                  <c:v>Macedonia</c:v>
                </c:pt>
                <c:pt idx="14">
                  <c:v>Croatia</c:v>
                </c:pt>
                <c:pt idx="15">
                  <c:v>Moldova</c:v>
                </c:pt>
              </c:strCache>
            </c:strRef>
          </c:cat>
          <c:val>
            <c:numRef>
              <c:f>Sheet1!$C$1:$C$16</c:f>
              <c:numCache>
                <c:formatCode>General</c:formatCode>
                <c:ptCount val="16"/>
                <c:pt idx="0">
                  <c:v>100</c:v>
                </c:pt>
                <c:pt idx="1">
                  <c:v>97</c:v>
                </c:pt>
                <c:pt idx="2">
                  <c:v>80</c:v>
                </c:pt>
                <c:pt idx="3">
                  <c:v>66</c:v>
                </c:pt>
                <c:pt idx="4">
                  <c:v>71</c:v>
                </c:pt>
                <c:pt idx="5">
                  <c:v>45</c:v>
                </c:pt>
                <c:pt idx="6">
                  <c:v>33</c:v>
                </c:pt>
                <c:pt idx="7">
                  <c:v>34</c:v>
                </c:pt>
                <c:pt idx="8">
                  <c:v>10</c:v>
                </c:pt>
                <c:pt idx="9">
                  <c:v>25</c:v>
                </c:pt>
                <c:pt idx="10">
                  <c:v>15</c:v>
                </c:pt>
                <c:pt idx="11">
                  <c:v>100</c:v>
                </c:pt>
                <c:pt idx="12">
                  <c:v>100</c:v>
                </c:pt>
                <c:pt idx="13">
                  <c:v>100</c:v>
                </c:pt>
                <c:pt idx="14">
                  <c:v>40</c:v>
                </c:pt>
                <c:pt idx="15">
                  <c:v>100</c:v>
                </c:pt>
              </c:numCache>
            </c:numRef>
          </c:val>
        </c:ser>
        <c:dLbls>
          <c:showLegendKey val="0"/>
          <c:showVal val="1"/>
          <c:showCatName val="0"/>
          <c:showSerName val="0"/>
          <c:showPercent val="0"/>
          <c:showBubbleSize val="0"/>
        </c:dLbls>
        <c:gapWidth val="75"/>
        <c:shape val="cylinder"/>
        <c:axId val="120158464"/>
        <c:axId val="120171904"/>
        <c:axId val="0"/>
      </c:bar3DChart>
      <c:catAx>
        <c:axId val="120158464"/>
        <c:scaling>
          <c:orientation val="minMax"/>
        </c:scaling>
        <c:delete val="0"/>
        <c:axPos val="b"/>
        <c:majorTickMark val="none"/>
        <c:minorTickMark val="none"/>
        <c:tickLblPos val="nextTo"/>
        <c:txPr>
          <a:bodyPr/>
          <a:lstStyle/>
          <a:p>
            <a:pPr>
              <a:defRPr sz="1600" b="1">
                <a:solidFill>
                  <a:schemeClr val="bg1"/>
                </a:solidFill>
              </a:defRPr>
            </a:pPr>
            <a:endParaRPr lang="en-US"/>
          </a:p>
        </c:txPr>
        <c:crossAx val="120171904"/>
        <c:crosses val="autoZero"/>
        <c:auto val="1"/>
        <c:lblAlgn val="ctr"/>
        <c:lblOffset val="100"/>
        <c:noMultiLvlLbl val="0"/>
      </c:catAx>
      <c:valAx>
        <c:axId val="120171904"/>
        <c:scaling>
          <c:orientation val="minMax"/>
        </c:scaling>
        <c:delete val="1"/>
        <c:axPos val="l"/>
        <c:numFmt formatCode="General" sourceLinked="1"/>
        <c:majorTickMark val="none"/>
        <c:minorTickMark val="none"/>
        <c:tickLblPos val="nextTo"/>
        <c:crossAx val="120158464"/>
        <c:crosses val="autoZero"/>
        <c:crossBetween val="between"/>
      </c:valAx>
      <c:spPr>
        <a:noFill/>
        <a:ln>
          <a:noFill/>
        </a:ln>
        <a:scene3d>
          <a:camera prst="orthographicFront"/>
          <a:lightRig rig="threePt" dir="t"/>
        </a:scene3d>
        <a:sp3d>
          <a:bevelT/>
        </a:sp3d>
      </c:spPr>
    </c:plotArea>
    <c:plotVisOnly val="1"/>
    <c:dispBlanksAs val="gap"/>
    <c:showDLblsOverMax val="0"/>
  </c:chart>
  <c:spPr>
    <a:solidFill>
      <a:schemeClr val="accent3">
        <a:lumMod val="50000"/>
        <a:alpha val="62000"/>
      </a:schemeClr>
    </a:solidFill>
    <a:ln>
      <a:solidFill>
        <a:srgbClr val="FFEAA7"/>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214BD-FF45-4465-8E22-4D374F7CBC79}" type="doc">
      <dgm:prSet loTypeId="urn:microsoft.com/office/officeart/2005/8/layout/arrow2" loCatId="process" qsTypeId="urn:microsoft.com/office/officeart/2005/8/quickstyle/simple1" qsCatId="simple" csTypeId="urn:microsoft.com/office/officeart/2005/8/colors/accent1_2" csCatId="accent1" phldr="1"/>
      <dgm:spPr/>
    </dgm:pt>
    <dgm:pt modelId="{455EF630-D4D1-4137-871E-61A7598D4DEF}">
      <dgm:prSet phldrT="[Text]" custT="1"/>
      <dgm:spPr/>
      <dgm:t>
        <a:bodyPr/>
        <a:lstStyle/>
        <a:p>
          <a:pPr algn="ctr"/>
          <a:r>
            <a:rPr lang="en-US" sz="1800" b="1" dirty="0" smtClean="0">
              <a:solidFill>
                <a:schemeClr val="bg1"/>
              </a:solidFill>
            </a:rPr>
            <a:t>2015 $197 billion </a:t>
          </a:r>
          <a:endParaRPr lang="en-US" sz="1800" b="1" dirty="0">
            <a:solidFill>
              <a:schemeClr val="bg1"/>
            </a:solidFill>
          </a:endParaRPr>
        </a:p>
      </dgm:t>
    </dgm:pt>
    <dgm:pt modelId="{24DD443F-36F5-4996-83AE-0D73EFAAFD18}" type="parTrans" cxnId="{1C5EA94B-2C43-4693-9815-E396ECB7F8AC}">
      <dgm:prSet/>
      <dgm:spPr/>
      <dgm:t>
        <a:bodyPr/>
        <a:lstStyle/>
        <a:p>
          <a:endParaRPr lang="en-US"/>
        </a:p>
      </dgm:t>
    </dgm:pt>
    <dgm:pt modelId="{85EE432A-32A5-420E-8847-E8AF71E0F23C}" type="sibTrans" cxnId="{1C5EA94B-2C43-4693-9815-E396ECB7F8AC}">
      <dgm:prSet/>
      <dgm:spPr/>
      <dgm:t>
        <a:bodyPr/>
        <a:lstStyle/>
        <a:p>
          <a:endParaRPr lang="en-US"/>
        </a:p>
      </dgm:t>
    </dgm:pt>
    <dgm:pt modelId="{50B4ED1D-34FD-487B-9C5E-191BC6B2CF68}">
      <dgm:prSet phldrT="[Text]" custT="1"/>
      <dgm:spPr/>
      <dgm:t>
        <a:bodyPr/>
        <a:lstStyle/>
        <a:p>
          <a:pPr algn="ctr"/>
          <a:r>
            <a:rPr lang="en-US" sz="1800" b="1" dirty="0" smtClean="0">
              <a:solidFill>
                <a:schemeClr val="bg1"/>
              </a:solidFill>
            </a:rPr>
            <a:t>2035 $332 billion</a:t>
          </a:r>
          <a:endParaRPr lang="en-US" sz="1800" b="1" dirty="0">
            <a:solidFill>
              <a:schemeClr val="bg1"/>
            </a:solidFill>
          </a:endParaRPr>
        </a:p>
      </dgm:t>
    </dgm:pt>
    <dgm:pt modelId="{F64BF8CF-DD0D-484E-9B11-7A079AC96502}" type="sibTrans" cxnId="{1B37AACB-03F9-4BB2-8391-8DDFDCF2752C}">
      <dgm:prSet/>
      <dgm:spPr/>
      <dgm:t>
        <a:bodyPr/>
        <a:lstStyle/>
        <a:p>
          <a:endParaRPr lang="en-US"/>
        </a:p>
      </dgm:t>
    </dgm:pt>
    <dgm:pt modelId="{746B947D-23F6-4F71-A34C-92853FA3F047}" type="parTrans" cxnId="{1B37AACB-03F9-4BB2-8391-8DDFDCF2752C}">
      <dgm:prSet/>
      <dgm:spPr/>
      <dgm:t>
        <a:bodyPr/>
        <a:lstStyle/>
        <a:p>
          <a:endParaRPr lang="en-US"/>
        </a:p>
      </dgm:t>
    </dgm:pt>
    <dgm:pt modelId="{77F75531-A159-4CE3-81B2-9FBD3B269365}" type="pres">
      <dgm:prSet presAssocID="{1B9214BD-FF45-4465-8E22-4D374F7CBC79}" presName="arrowDiagram" presStyleCnt="0">
        <dgm:presLayoutVars>
          <dgm:chMax val="5"/>
          <dgm:dir/>
          <dgm:resizeHandles val="exact"/>
        </dgm:presLayoutVars>
      </dgm:prSet>
      <dgm:spPr/>
    </dgm:pt>
    <dgm:pt modelId="{2F5A5CDF-4074-46B9-A09E-572846000030}" type="pres">
      <dgm:prSet presAssocID="{1B9214BD-FF45-4465-8E22-4D374F7CBC79}" presName="arrow" presStyleLbl="bgShp" presStyleIdx="0" presStyleCnt="1" custAng="224543" custLinFactNeighborX="2300" custLinFactNeighborY="1442"/>
      <dgm:spPr>
        <a:solidFill>
          <a:schemeClr val="accent1">
            <a:lumMod val="60000"/>
            <a:lumOff val="40000"/>
          </a:schemeClr>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2C613E6-B562-4E3C-8BD1-06C37C7CADFF}" type="pres">
      <dgm:prSet presAssocID="{1B9214BD-FF45-4465-8E22-4D374F7CBC79}" presName="arrowDiagram2" presStyleCnt="0"/>
      <dgm:spPr/>
    </dgm:pt>
    <dgm:pt modelId="{375CFEB0-06A3-46CC-AE25-397DF0C2752E}" type="pres">
      <dgm:prSet presAssocID="{455EF630-D4D1-4137-871E-61A7598D4DEF}" presName="bullet2a" presStyleLbl="node1" presStyleIdx="0" presStyleCnt="2" custLinFactX="-86269" custLinFactY="37440" custLinFactNeighborX="-100000" custLinFactNeighborY="100000"/>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51DF19D-C333-4E83-A93F-2CDB1309A7E4}" type="pres">
      <dgm:prSet presAssocID="{455EF630-D4D1-4137-871E-61A7598D4DEF}" presName="textBox2a" presStyleLbl="revTx" presStyleIdx="0" presStyleCnt="2" custScaleX="57496" custScaleY="32330" custLinFactNeighborX="-91295" custLinFactNeighborY="-50628">
        <dgm:presLayoutVars>
          <dgm:bulletEnabled val="1"/>
        </dgm:presLayoutVars>
      </dgm:prSet>
      <dgm:spPr/>
      <dgm:t>
        <a:bodyPr/>
        <a:lstStyle/>
        <a:p>
          <a:endParaRPr lang="en-US"/>
        </a:p>
      </dgm:t>
    </dgm:pt>
    <dgm:pt modelId="{D603A1F1-CEC1-404B-96AA-9BBCCF355402}" type="pres">
      <dgm:prSet presAssocID="{50B4ED1D-34FD-487B-9C5E-191BC6B2CF68}" presName="bullet2b" presStyleLbl="node1" presStyleIdx="1" presStyleCnt="2" custLinFactX="100000" custLinFactNeighborX="175930" custLinFactNeighborY="-45936"/>
      <dgm:spPr>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D1AEAC8-AFAC-4FC8-BBAD-EBA089641C04}" type="pres">
      <dgm:prSet presAssocID="{50B4ED1D-34FD-487B-9C5E-191BC6B2CF68}" presName="textBox2b" presStyleLbl="revTx" presStyleIdx="1" presStyleCnt="2" custScaleX="75763" custScaleY="23191" custLinFactNeighborX="-8795" custLinFactNeighborY="-77984">
        <dgm:presLayoutVars>
          <dgm:bulletEnabled val="1"/>
        </dgm:presLayoutVars>
      </dgm:prSet>
      <dgm:spPr/>
      <dgm:t>
        <a:bodyPr/>
        <a:lstStyle/>
        <a:p>
          <a:endParaRPr lang="en-US"/>
        </a:p>
      </dgm:t>
    </dgm:pt>
  </dgm:ptLst>
  <dgm:cxnLst>
    <dgm:cxn modelId="{1C5EA94B-2C43-4693-9815-E396ECB7F8AC}" srcId="{1B9214BD-FF45-4465-8E22-4D374F7CBC79}" destId="{455EF630-D4D1-4137-871E-61A7598D4DEF}" srcOrd="0" destOrd="0" parTransId="{24DD443F-36F5-4996-83AE-0D73EFAAFD18}" sibTransId="{85EE432A-32A5-420E-8847-E8AF71E0F23C}"/>
    <dgm:cxn modelId="{016F2813-357A-40AB-A6ED-991CBA9A6992}" type="presOf" srcId="{50B4ED1D-34FD-487B-9C5E-191BC6B2CF68}" destId="{CD1AEAC8-AFAC-4FC8-BBAD-EBA089641C04}" srcOrd="0" destOrd="0" presId="urn:microsoft.com/office/officeart/2005/8/layout/arrow2"/>
    <dgm:cxn modelId="{68B18635-30EB-48B2-A81B-0BBBF31765E8}" type="presOf" srcId="{455EF630-D4D1-4137-871E-61A7598D4DEF}" destId="{151DF19D-C333-4E83-A93F-2CDB1309A7E4}" srcOrd="0" destOrd="0" presId="urn:microsoft.com/office/officeart/2005/8/layout/arrow2"/>
    <dgm:cxn modelId="{CA1C6070-F1EA-4092-939F-D432BCC21ACC}" type="presOf" srcId="{1B9214BD-FF45-4465-8E22-4D374F7CBC79}" destId="{77F75531-A159-4CE3-81B2-9FBD3B269365}" srcOrd="0" destOrd="0" presId="urn:microsoft.com/office/officeart/2005/8/layout/arrow2"/>
    <dgm:cxn modelId="{1B37AACB-03F9-4BB2-8391-8DDFDCF2752C}" srcId="{1B9214BD-FF45-4465-8E22-4D374F7CBC79}" destId="{50B4ED1D-34FD-487B-9C5E-191BC6B2CF68}" srcOrd="1" destOrd="0" parTransId="{746B947D-23F6-4F71-A34C-92853FA3F047}" sibTransId="{F64BF8CF-DD0D-484E-9B11-7A079AC96502}"/>
    <dgm:cxn modelId="{19931C49-29DC-4618-93F3-5B87F9D650F4}" type="presParOf" srcId="{77F75531-A159-4CE3-81B2-9FBD3B269365}" destId="{2F5A5CDF-4074-46B9-A09E-572846000030}" srcOrd="0" destOrd="0" presId="urn:microsoft.com/office/officeart/2005/8/layout/arrow2"/>
    <dgm:cxn modelId="{92F2937B-47FC-4B0E-A13D-D2C8707587B9}" type="presParOf" srcId="{77F75531-A159-4CE3-81B2-9FBD3B269365}" destId="{D2C613E6-B562-4E3C-8BD1-06C37C7CADFF}" srcOrd="1" destOrd="0" presId="urn:microsoft.com/office/officeart/2005/8/layout/arrow2"/>
    <dgm:cxn modelId="{E8E88350-53C7-4BE3-9579-DE87607C84B7}" type="presParOf" srcId="{D2C613E6-B562-4E3C-8BD1-06C37C7CADFF}" destId="{375CFEB0-06A3-46CC-AE25-397DF0C2752E}" srcOrd="0" destOrd="0" presId="urn:microsoft.com/office/officeart/2005/8/layout/arrow2"/>
    <dgm:cxn modelId="{78D11ACE-463E-4A23-BFF5-0EE03AEB452A}" type="presParOf" srcId="{D2C613E6-B562-4E3C-8BD1-06C37C7CADFF}" destId="{151DF19D-C333-4E83-A93F-2CDB1309A7E4}" srcOrd="1" destOrd="0" presId="urn:microsoft.com/office/officeart/2005/8/layout/arrow2"/>
    <dgm:cxn modelId="{863ECC84-EA25-4800-8851-617784B4EFEB}" type="presParOf" srcId="{D2C613E6-B562-4E3C-8BD1-06C37C7CADFF}" destId="{D603A1F1-CEC1-404B-96AA-9BBCCF355402}" srcOrd="2" destOrd="0" presId="urn:microsoft.com/office/officeart/2005/8/layout/arrow2"/>
    <dgm:cxn modelId="{6BAC7221-5085-44EC-9BF3-279A0D0F3004}" type="presParOf" srcId="{D2C613E6-B562-4E3C-8BD1-06C37C7CADFF}" destId="{CD1AEAC8-AFAC-4FC8-BBAD-EBA089641C04}" srcOrd="3"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214BD-FF45-4465-8E22-4D374F7CBC79}" type="doc">
      <dgm:prSet loTypeId="urn:microsoft.com/office/officeart/2005/8/layout/arrow2" loCatId="process" qsTypeId="urn:microsoft.com/office/officeart/2005/8/quickstyle/simple1" qsCatId="simple" csTypeId="urn:microsoft.com/office/officeart/2005/8/colors/accent1_2" csCatId="accent1" phldr="1"/>
      <dgm:spPr/>
    </dgm:pt>
    <dgm:pt modelId="{455EF630-D4D1-4137-871E-61A7598D4DEF}">
      <dgm:prSet phldrT="[Text]" custT="1"/>
      <dgm:spPr/>
      <dgm:t>
        <a:bodyPr/>
        <a:lstStyle/>
        <a:p>
          <a:pPr algn="ctr"/>
          <a:r>
            <a:rPr lang="en-US" sz="1800" b="1" dirty="0" smtClean="0">
              <a:solidFill>
                <a:schemeClr val="bg1"/>
              </a:solidFill>
            </a:rPr>
            <a:t>2015             $49 billion </a:t>
          </a:r>
          <a:endParaRPr lang="en-US" sz="1800" b="1" dirty="0">
            <a:solidFill>
              <a:schemeClr val="bg1"/>
            </a:solidFill>
          </a:endParaRPr>
        </a:p>
      </dgm:t>
    </dgm:pt>
    <dgm:pt modelId="{24DD443F-36F5-4996-83AE-0D73EFAAFD18}" type="parTrans" cxnId="{1C5EA94B-2C43-4693-9815-E396ECB7F8AC}">
      <dgm:prSet/>
      <dgm:spPr/>
      <dgm:t>
        <a:bodyPr/>
        <a:lstStyle/>
        <a:p>
          <a:endParaRPr lang="en-US"/>
        </a:p>
      </dgm:t>
    </dgm:pt>
    <dgm:pt modelId="{85EE432A-32A5-420E-8847-E8AF71E0F23C}" type="sibTrans" cxnId="{1C5EA94B-2C43-4693-9815-E396ECB7F8AC}">
      <dgm:prSet/>
      <dgm:spPr/>
      <dgm:t>
        <a:bodyPr/>
        <a:lstStyle/>
        <a:p>
          <a:endParaRPr lang="en-US"/>
        </a:p>
      </dgm:t>
    </dgm:pt>
    <dgm:pt modelId="{50B4ED1D-34FD-487B-9C5E-191BC6B2CF68}">
      <dgm:prSet phldrT="[Text]" custT="1"/>
      <dgm:spPr/>
      <dgm:t>
        <a:bodyPr/>
        <a:lstStyle/>
        <a:p>
          <a:pPr algn="ctr"/>
          <a:r>
            <a:rPr lang="en-US" sz="1800" b="1" dirty="0" smtClean="0">
              <a:solidFill>
                <a:schemeClr val="bg1"/>
              </a:solidFill>
            </a:rPr>
            <a:t>2035                                     $85 billion</a:t>
          </a:r>
          <a:endParaRPr lang="en-US" sz="1800" b="1" dirty="0">
            <a:solidFill>
              <a:schemeClr val="bg1"/>
            </a:solidFill>
          </a:endParaRPr>
        </a:p>
      </dgm:t>
    </dgm:pt>
    <dgm:pt modelId="{746B947D-23F6-4F71-A34C-92853FA3F047}" type="parTrans" cxnId="{1B37AACB-03F9-4BB2-8391-8DDFDCF2752C}">
      <dgm:prSet/>
      <dgm:spPr/>
      <dgm:t>
        <a:bodyPr/>
        <a:lstStyle/>
        <a:p>
          <a:endParaRPr lang="en-US"/>
        </a:p>
      </dgm:t>
    </dgm:pt>
    <dgm:pt modelId="{F64BF8CF-DD0D-484E-9B11-7A079AC96502}" type="sibTrans" cxnId="{1B37AACB-03F9-4BB2-8391-8DDFDCF2752C}">
      <dgm:prSet/>
      <dgm:spPr/>
      <dgm:t>
        <a:bodyPr/>
        <a:lstStyle/>
        <a:p>
          <a:endParaRPr lang="en-US"/>
        </a:p>
      </dgm:t>
    </dgm:pt>
    <dgm:pt modelId="{77F75531-A159-4CE3-81B2-9FBD3B269365}" type="pres">
      <dgm:prSet presAssocID="{1B9214BD-FF45-4465-8E22-4D374F7CBC79}" presName="arrowDiagram" presStyleCnt="0">
        <dgm:presLayoutVars>
          <dgm:chMax val="5"/>
          <dgm:dir/>
          <dgm:resizeHandles val="exact"/>
        </dgm:presLayoutVars>
      </dgm:prSet>
      <dgm:spPr/>
    </dgm:pt>
    <dgm:pt modelId="{2F5A5CDF-4074-46B9-A09E-572846000030}" type="pres">
      <dgm:prSet presAssocID="{1B9214BD-FF45-4465-8E22-4D374F7CBC79}" presName="arrow" presStyleLbl="bgShp" presStyleIdx="0" presStyleCnt="1" custAng="1558949" custScaleY="90921" custLinFactNeighborX="-7034"/>
      <dgm:spPr>
        <a:solidFill>
          <a:schemeClr val="accent4">
            <a:lumMod val="75000"/>
          </a:schemeClr>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2C613E6-B562-4E3C-8BD1-06C37C7CADFF}" type="pres">
      <dgm:prSet presAssocID="{1B9214BD-FF45-4465-8E22-4D374F7CBC79}" presName="arrowDiagram2" presStyleCnt="0"/>
      <dgm:spPr/>
    </dgm:pt>
    <dgm:pt modelId="{375CFEB0-06A3-46CC-AE25-397DF0C2752E}" type="pres">
      <dgm:prSet presAssocID="{455EF630-D4D1-4137-871E-61A7598D4DEF}" presName="bullet2a" presStyleLbl="node1" presStyleIdx="0" presStyleCnt="2" custLinFactX="-100000" custLinFactY="-110765" custLinFactNeighborX="-179346" custLinFactNeighborY="-200000"/>
      <dgm:spPr>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51DF19D-C333-4E83-A93F-2CDB1309A7E4}" type="pres">
      <dgm:prSet presAssocID="{455EF630-D4D1-4137-871E-61A7598D4DEF}" presName="textBox2a" presStyleLbl="revTx" presStyleIdx="0" presStyleCnt="2" custScaleX="52019" custScaleY="28552" custLinFactNeighborX="-86636" custLinFactNeighborY="-59540">
        <dgm:presLayoutVars>
          <dgm:bulletEnabled val="1"/>
        </dgm:presLayoutVars>
      </dgm:prSet>
      <dgm:spPr/>
      <dgm:t>
        <a:bodyPr/>
        <a:lstStyle/>
        <a:p>
          <a:endParaRPr lang="en-US"/>
        </a:p>
      </dgm:t>
    </dgm:pt>
    <dgm:pt modelId="{D603A1F1-CEC1-404B-96AA-9BBCCF355402}" type="pres">
      <dgm:prSet presAssocID="{50B4ED1D-34FD-487B-9C5E-191BC6B2CF68}" presName="bullet2b" presStyleLbl="node1" presStyleIdx="1" presStyleCnt="2" custLinFactX="100000" custLinFactY="61397" custLinFactNeighborX="101908" custLinFactNeighborY="100000"/>
      <dgm:spPr>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D1AEAC8-AFAC-4FC8-BBAD-EBA089641C04}" type="pres">
      <dgm:prSet presAssocID="{50B4ED1D-34FD-487B-9C5E-191BC6B2CF68}" presName="textBox2b" presStyleLbl="revTx" presStyleIdx="1" presStyleCnt="2" custScaleX="72716" custScaleY="23191" custLinFactNeighborX="-49994" custLinFactNeighborY="-2560">
        <dgm:presLayoutVars>
          <dgm:bulletEnabled val="1"/>
        </dgm:presLayoutVars>
      </dgm:prSet>
      <dgm:spPr/>
      <dgm:t>
        <a:bodyPr/>
        <a:lstStyle/>
        <a:p>
          <a:endParaRPr lang="en-US"/>
        </a:p>
      </dgm:t>
    </dgm:pt>
  </dgm:ptLst>
  <dgm:cxnLst>
    <dgm:cxn modelId="{1C5EA94B-2C43-4693-9815-E396ECB7F8AC}" srcId="{1B9214BD-FF45-4465-8E22-4D374F7CBC79}" destId="{455EF630-D4D1-4137-871E-61A7598D4DEF}" srcOrd="0" destOrd="0" parTransId="{24DD443F-36F5-4996-83AE-0D73EFAAFD18}" sibTransId="{85EE432A-32A5-420E-8847-E8AF71E0F23C}"/>
    <dgm:cxn modelId="{9C7E1C31-A054-4D3C-9E60-F764CDCF0959}" type="presOf" srcId="{1B9214BD-FF45-4465-8E22-4D374F7CBC79}" destId="{77F75531-A159-4CE3-81B2-9FBD3B269365}" srcOrd="0" destOrd="0" presId="urn:microsoft.com/office/officeart/2005/8/layout/arrow2"/>
    <dgm:cxn modelId="{CAA2C1A8-78A6-4361-9FA1-96A129EFABD7}" type="presOf" srcId="{50B4ED1D-34FD-487B-9C5E-191BC6B2CF68}" destId="{CD1AEAC8-AFAC-4FC8-BBAD-EBA089641C04}" srcOrd="0" destOrd="0" presId="urn:microsoft.com/office/officeart/2005/8/layout/arrow2"/>
    <dgm:cxn modelId="{4BAD4848-C798-47DE-95C8-11C226FFABAB}" type="presOf" srcId="{455EF630-D4D1-4137-871E-61A7598D4DEF}" destId="{151DF19D-C333-4E83-A93F-2CDB1309A7E4}" srcOrd="0" destOrd="0" presId="urn:microsoft.com/office/officeart/2005/8/layout/arrow2"/>
    <dgm:cxn modelId="{1B37AACB-03F9-4BB2-8391-8DDFDCF2752C}" srcId="{1B9214BD-FF45-4465-8E22-4D374F7CBC79}" destId="{50B4ED1D-34FD-487B-9C5E-191BC6B2CF68}" srcOrd="1" destOrd="0" parTransId="{746B947D-23F6-4F71-A34C-92853FA3F047}" sibTransId="{F64BF8CF-DD0D-484E-9B11-7A079AC96502}"/>
    <dgm:cxn modelId="{4CAEC01C-9780-49BA-B248-6FACEE7CC259}" type="presParOf" srcId="{77F75531-A159-4CE3-81B2-9FBD3B269365}" destId="{2F5A5CDF-4074-46B9-A09E-572846000030}" srcOrd="0" destOrd="0" presId="urn:microsoft.com/office/officeart/2005/8/layout/arrow2"/>
    <dgm:cxn modelId="{B650FDB2-1825-472E-BAC7-AA598A351F05}" type="presParOf" srcId="{77F75531-A159-4CE3-81B2-9FBD3B269365}" destId="{D2C613E6-B562-4E3C-8BD1-06C37C7CADFF}" srcOrd="1" destOrd="0" presId="urn:microsoft.com/office/officeart/2005/8/layout/arrow2"/>
    <dgm:cxn modelId="{A56F9573-12D7-41AF-AAD4-2A332E6824C6}" type="presParOf" srcId="{D2C613E6-B562-4E3C-8BD1-06C37C7CADFF}" destId="{375CFEB0-06A3-46CC-AE25-397DF0C2752E}" srcOrd="0" destOrd="0" presId="urn:microsoft.com/office/officeart/2005/8/layout/arrow2"/>
    <dgm:cxn modelId="{33AC1985-613F-4969-9786-6C9E7D5925DB}" type="presParOf" srcId="{D2C613E6-B562-4E3C-8BD1-06C37C7CADFF}" destId="{151DF19D-C333-4E83-A93F-2CDB1309A7E4}" srcOrd="1" destOrd="0" presId="urn:microsoft.com/office/officeart/2005/8/layout/arrow2"/>
    <dgm:cxn modelId="{F3964E7A-BA3A-4F6E-B787-81946E33F391}" type="presParOf" srcId="{D2C613E6-B562-4E3C-8BD1-06C37C7CADFF}" destId="{D603A1F1-CEC1-404B-96AA-9BBCCF355402}" srcOrd="2" destOrd="0" presId="urn:microsoft.com/office/officeart/2005/8/layout/arrow2"/>
    <dgm:cxn modelId="{4DC1D074-B5BA-4D21-AE3F-011A2C1F21DD}" type="presParOf" srcId="{D2C613E6-B562-4E3C-8BD1-06C37C7CADFF}" destId="{CD1AEAC8-AFAC-4FC8-BBAD-EBA089641C04}" srcOrd="3"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A5CDF-4074-46B9-A09E-572846000030}">
      <dsp:nvSpPr>
        <dsp:cNvPr id="0" name=""/>
        <dsp:cNvSpPr/>
      </dsp:nvSpPr>
      <dsp:spPr>
        <a:xfrm rot="224543">
          <a:off x="343901" y="0"/>
          <a:ext cx="7437120" cy="4648200"/>
        </a:xfrm>
        <a:prstGeom prst="swooshArrow">
          <a:avLst>
            <a:gd name="adj1" fmla="val 25000"/>
            <a:gd name="adj2" fmla="val 25000"/>
          </a:avLst>
        </a:prstGeom>
        <a:solidFill>
          <a:schemeClr val="accent1">
            <a:lumMod val="60000"/>
            <a:lumOff val="40000"/>
          </a:schemeClr>
        </a:solidFill>
        <a:ln>
          <a:solidFill>
            <a:srgbClr val="FFC00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sp>
    <dsp:sp modelId="{375CFEB0-06A3-46CC-AE25-397DF0C2752E}">
      <dsp:nvSpPr>
        <dsp:cNvPr id="0" name=""/>
        <dsp:cNvSpPr/>
      </dsp:nvSpPr>
      <dsp:spPr>
        <a:xfrm>
          <a:off x="1417121" y="2891024"/>
          <a:ext cx="260299" cy="260299"/>
        </a:xfrm>
        <a:prstGeom prst="ellipse">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151DF19D-C333-4E83-A93F-2CDB1309A7E4}">
      <dsp:nvSpPr>
        <dsp:cNvPr id="0" name=""/>
        <dsp:cNvSpPr/>
      </dsp:nvSpPr>
      <dsp:spPr>
        <a:xfrm>
          <a:off x="339143" y="2330114"/>
          <a:ext cx="1389715" cy="641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27" tIns="0" rIns="0" bIns="0" numCol="1" spcCol="1270" anchor="t" anchorCtr="0">
          <a:noAutofit/>
        </a:bodyPr>
        <a:lstStyle/>
        <a:p>
          <a:pPr lvl="0" algn="ctr" defTabSz="800100">
            <a:lnSpc>
              <a:spcPct val="90000"/>
            </a:lnSpc>
            <a:spcBef>
              <a:spcPct val="0"/>
            </a:spcBef>
            <a:spcAft>
              <a:spcPct val="35000"/>
            </a:spcAft>
          </a:pPr>
          <a:r>
            <a:rPr lang="en-US" sz="1800" b="1" kern="1200" dirty="0" smtClean="0">
              <a:solidFill>
                <a:schemeClr val="bg1"/>
              </a:solidFill>
            </a:rPr>
            <a:t>2015 $197 billion </a:t>
          </a:r>
          <a:endParaRPr lang="en-US" sz="1800" b="1" kern="1200" dirty="0">
            <a:solidFill>
              <a:schemeClr val="bg1"/>
            </a:solidFill>
          </a:endParaRPr>
        </a:p>
      </dsp:txBody>
      <dsp:txXfrm>
        <a:off x="339143" y="2330114"/>
        <a:ext cx="1389715" cy="641679"/>
      </dsp:txXfrm>
    </dsp:sp>
    <dsp:sp modelId="{D603A1F1-CEC1-404B-96AA-9BBCCF355402}">
      <dsp:nvSpPr>
        <dsp:cNvPr id="0" name=""/>
        <dsp:cNvSpPr/>
      </dsp:nvSpPr>
      <dsp:spPr>
        <a:xfrm>
          <a:off x="5531724" y="1142999"/>
          <a:ext cx="446227" cy="446227"/>
        </a:xfrm>
        <a:prstGeom prst="ellipse">
          <a:avLst/>
        </a:prstGeom>
        <a:solidFill>
          <a:srgbClr val="000066"/>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CD1AEAC8-AFAC-4FC8-BBAD-EBA089641C04}">
      <dsp:nvSpPr>
        <dsp:cNvPr id="0" name=""/>
        <dsp:cNvSpPr/>
      </dsp:nvSpPr>
      <dsp:spPr>
        <a:xfrm>
          <a:off x="4603894" y="353187"/>
          <a:ext cx="1831240" cy="71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447" tIns="0" rIns="0" bIns="0" numCol="1" spcCol="1270" anchor="t" anchorCtr="0">
          <a:noAutofit/>
        </a:bodyPr>
        <a:lstStyle/>
        <a:p>
          <a:pPr lvl="0" algn="ctr" defTabSz="800100">
            <a:lnSpc>
              <a:spcPct val="90000"/>
            </a:lnSpc>
            <a:spcBef>
              <a:spcPct val="0"/>
            </a:spcBef>
            <a:spcAft>
              <a:spcPct val="35000"/>
            </a:spcAft>
          </a:pPr>
          <a:r>
            <a:rPr lang="en-US" sz="1800" b="1" kern="1200" dirty="0" smtClean="0">
              <a:solidFill>
                <a:schemeClr val="bg1"/>
              </a:solidFill>
            </a:rPr>
            <a:t>2035 $332 billion</a:t>
          </a:r>
          <a:endParaRPr lang="en-US" sz="1800" b="1" kern="1200" dirty="0">
            <a:solidFill>
              <a:schemeClr val="bg1"/>
            </a:solidFill>
          </a:endParaRPr>
        </a:p>
      </dsp:txBody>
      <dsp:txXfrm>
        <a:off x="4603894" y="353187"/>
        <a:ext cx="1831240" cy="713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A5CDF-4074-46B9-A09E-572846000030}">
      <dsp:nvSpPr>
        <dsp:cNvPr id="0" name=""/>
        <dsp:cNvSpPr/>
      </dsp:nvSpPr>
      <dsp:spPr>
        <a:xfrm rot="1558949">
          <a:off x="-211207" y="204086"/>
          <a:ext cx="7193280" cy="4087626"/>
        </a:xfrm>
        <a:prstGeom prst="swooshArrow">
          <a:avLst>
            <a:gd name="adj1" fmla="val 25000"/>
            <a:gd name="adj2" fmla="val 25000"/>
          </a:avLst>
        </a:prstGeom>
        <a:solidFill>
          <a:schemeClr val="accent4">
            <a:lumMod val="75000"/>
          </a:schemeClr>
        </a:solidFill>
        <a:ln>
          <a:solidFill>
            <a:srgbClr val="FFC00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sp>
    <dsp:sp modelId="{375CFEB0-06A3-46CC-AE25-397DF0C2752E}">
      <dsp:nvSpPr>
        <dsp:cNvPr id="0" name=""/>
        <dsp:cNvSpPr/>
      </dsp:nvSpPr>
      <dsp:spPr>
        <a:xfrm>
          <a:off x="1263910" y="1667814"/>
          <a:ext cx="251764" cy="251764"/>
        </a:xfrm>
        <a:prstGeom prst="ellipse">
          <a:avLst/>
        </a:prstGeom>
        <a:solidFill>
          <a:srgbClr val="000066"/>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151DF19D-C333-4E83-A93F-2CDB1309A7E4}">
      <dsp:nvSpPr>
        <dsp:cNvPr id="0" name=""/>
        <dsp:cNvSpPr/>
      </dsp:nvSpPr>
      <dsp:spPr>
        <a:xfrm>
          <a:off x="628551" y="2118896"/>
          <a:ext cx="1216108" cy="54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05" tIns="0" rIns="0" bIns="0" numCol="1" spcCol="1270" anchor="t" anchorCtr="0">
          <a:noAutofit/>
        </a:bodyPr>
        <a:lstStyle/>
        <a:p>
          <a:pPr lvl="0" algn="ctr" defTabSz="800100">
            <a:lnSpc>
              <a:spcPct val="90000"/>
            </a:lnSpc>
            <a:spcBef>
              <a:spcPct val="0"/>
            </a:spcBef>
            <a:spcAft>
              <a:spcPct val="35000"/>
            </a:spcAft>
          </a:pPr>
          <a:r>
            <a:rPr lang="en-US" sz="1800" b="1" kern="1200" dirty="0" smtClean="0">
              <a:solidFill>
                <a:schemeClr val="bg1"/>
              </a:solidFill>
            </a:rPr>
            <a:t>2015             $49 billion </a:t>
          </a:r>
          <a:endParaRPr lang="en-US" sz="1800" b="1" kern="1200" dirty="0">
            <a:solidFill>
              <a:schemeClr val="bg1"/>
            </a:solidFill>
          </a:endParaRPr>
        </a:p>
      </dsp:txBody>
      <dsp:txXfrm>
        <a:off x="628551" y="2118896"/>
        <a:ext cx="1216108" cy="548114"/>
      </dsp:txXfrm>
    </dsp:sp>
    <dsp:sp modelId="{D603A1F1-CEC1-404B-96AA-9BBCCF355402}">
      <dsp:nvSpPr>
        <dsp:cNvPr id="0" name=""/>
        <dsp:cNvSpPr/>
      </dsp:nvSpPr>
      <dsp:spPr>
        <a:xfrm>
          <a:off x="5158466" y="2000366"/>
          <a:ext cx="431596" cy="431596"/>
        </a:xfrm>
        <a:prstGeom prst="ellipse">
          <a:avLst/>
        </a:prstGeom>
        <a:solidFill>
          <a:srgbClr val="000066"/>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CD1AEAC8-AFAC-4FC8-BBAD-EBA089641C04}">
      <dsp:nvSpPr>
        <dsp:cNvPr id="0" name=""/>
        <dsp:cNvSpPr/>
      </dsp:nvSpPr>
      <dsp:spPr>
        <a:xfrm>
          <a:off x="3652993" y="2586391"/>
          <a:ext cx="1699966" cy="69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94" tIns="0" rIns="0" bIns="0" numCol="1" spcCol="1270" anchor="t" anchorCtr="0">
          <a:noAutofit/>
        </a:bodyPr>
        <a:lstStyle/>
        <a:p>
          <a:pPr lvl="0" algn="ctr" defTabSz="800100">
            <a:lnSpc>
              <a:spcPct val="90000"/>
            </a:lnSpc>
            <a:spcBef>
              <a:spcPct val="0"/>
            </a:spcBef>
            <a:spcAft>
              <a:spcPct val="35000"/>
            </a:spcAft>
          </a:pPr>
          <a:r>
            <a:rPr lang="en-US" sz="1800" b="1" kern="1200" dirty="0" smtClean="0">
              <a:solidFill>
                <a:schemeClr val="bg1"/>
              </a:solidFill>
            </a:rPr>
            <a:t>2035                                     $85 billion</a:t>
          </a:r>
          <a:endParaRPr lang="en-US" sz="1800" b="1" kern="1200" dirty="0">
            <a:solidFill>
              <a:schemeClr val="bg1"/>
            </a:solidFill>
          </a:endParaRPr>
        </a:p>
      </dsp:txBody>
      <dsp:txXfrm>
        <a:off x="3652993" y="2586391"/>
        <a:ext cx="1699966" cy="69021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E42CB-4CCC-4ECC-AB74-C54BE6C3C262}" type="datetimeFigureOut">
              <a:rPr lang="en-US" smtClean="0"/>
              <a:t>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0C20A-5F86-4E3C-8101-8A4DC0255CD3}" type="slidenum">
              <a:rPr lang="en-US" smtClean="0"/>
              <a:t>‹#›</a:t>
            </a:fld>
            <a:endParaRPr lang="en-US"/>
          </a:p>
        </p:txBody>
      </p:sp>
    </p:spTree>
    <p:extLst>
      <p:ext uri="{BB962C8B-B14F-4D97-AF65-F5344CB8AC3E}">
        <p14:creationId xmlns:p14="http://schemas.microsoft.com/office/powerpoint/2010/main" val="1791879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businessweek.com/news/2012-05-03/fracking-fluids-may-migrate-to-aquifers-researcher-say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ater.epa.gov/type/groundwater/uic/class2/hydraulicfracturing/wells_hydroreg.cf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reuters.com/places/greec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en.wikipedia.org/wiki/Southeastern_Europ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6AF80-357F-4280-AF7E-334C4F06A55C}" type="slidenum">
              <a:rPr lang="en-US" smtClean="0">
                <a:ea typeface="MS PGothic" pitchFamily="34" charset="-128"/>
              </a:rPr>
              <a:pPr fontAlgn="base">
                <a:spcBef>
                  <a:spcPct val="0"/>
                </a:spcBef>
                <a:spcAft>
                  <a:spcPct val="0"/>
                </a:spcAft>
                <a:defRPr/>
              </a:pPr>
              <a:t>1</a:t>
            </a:fld>
            <a:endParaRPr lang="en-US" smtClean="0">
              <a:ea typeface="MS PGothic" pitchFamily="34" charset="-128"/>
            </a:endParaRPr>
          </a:p>
        </p:txBody>
      </p:sp>
      <p:sp>
        <p:nvSpPr>
          <p:cNvPr id="87043"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Notes Placeholder 4"/>
          <p:cNvSpPr>
            <a:spLocks noGrp="1"/>
          </p:cNvSpPr>
          <p:nvPr/>
        </p:nvSpPr>
        <p:spPr bwMode="auto">
          <a:xfrm>
            <a:off x="686421" y="4344025"/>
            <a:ext cx="5485158"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87045" name="TextBox 4"/>
          <p:cNvSpPr txBox="1">
            <a:spLocks noChangeArrowheads="1"/>
          </p:cNvSpPr>
          <p:nvPr/>
        </p:nvSpPr>
        <p:spPr bwMode="auto">
          <a:xfrm>
            <a:off x="532676" y="1600513"/>
            <a:ext cx="579264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dirty="0"/>
          </a:p>
        </p:txBody>
      </p:sp>
      <p:sp>
        <p:nvSpPr>
          <p:cNvPr id="87046" name="Rectangle 5"/>
          <p:cNvSpPr>
            <a:spLocks noChangeArrowheads="1"/>
          </p:cNvSpPr>
          <p:nvPr/>
        </p:nvSpPr>
        <p:spPr bwMode="auto">
          <a:xfrm>
            <a:off x="228290" y="2050280"/>
            <a:ext cx="6401421"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2" name="TextBox 1"/>
          <p:cNvSpPr txBox="1"/>
          <p:nvPr/>
        </p:nvSpPr>
        <p:spPr>
          <a:xfrm>
            <a:off x="261258" y="1600513"/>
            <a:ext cx="6401421" cy="6878806"/>
          </a:xfrm>
          <a:prstGeom prst="rect">
            <a:avLst/>
          </a:prstGeom>
          <a:noFill/>
        </p:spPr>
        <p:txBody>
          <a:bodyPr wrap="square" rtlCol="0">
            <a:spAutoFit/>
          </a:bodyPr>
          <a:lstStyle/>
          <a:p>
            <a:pPr>
              <a:lnSpc>
                <a:spcPct val="150000"/>
              </a:lnSpc>
            </a:pPr>
            <a:r>
              <a:rPr lang="en-US" sz="1400" dirty="0" smtClean="0"/>
              <a:t>Thank you so much for inviting me to talk today.  It is a pleasure to be here in this beautiful city.  I would like to give a special thanks to Igor for his persistence and patience in getting me here and for allowing my father and his wife Phyllis to join the class for the day.  </a:t>
            </a:r>
          </a:p>
          <a:p>
            <a:pPr>
              <a:lnSpc>
                <a:spcPct val="150000"/>
              </a:lnSpc>
            </a:pPr>
            <a:endParaRPr lang="en-US" sz="1400" dirty="0"/>
          </a:p>
          <a:p>
            <a:pPr>
              <a:lnSpc>
                <a:spcPct val="150000"/>
              </a:lnSpc>
            </a:pPr>
            <a:r>
              <a:rPr lang="en-US" sz="1400" dirty="0" smtClean="0"/>
              <a:t>I am going to start by reading you a quote </a:t>
            </a:r>
            <a:r>
              <a:rPr lang="en-US" sz="1400" dirty="0"/>
              <a:t>from a 2012 article by three MIT researchers called the </a:t>
            </a:r>
            <a:r>
              <a:rPr lang="en-US" sz="1400" i="1" dirty="0" err="1"/>
              <a:t>The</a:t>
            </a:r>
            <a:r>
              <a:rPr lang="en-US" sz="1400" i="1" dirty="0"/>
              <a:t> Influence of Shale Gas on U.S. Energy and Environmental Policy” </a:t>
            </a:r>
            <a:r>
              <a:rPr lang="en-US" sz="1400" dirty="0"/>
              <a:t>published recently by the </a:t>
            </a:r>
            <a:r>
              <a:rPr lang="en-US" sz="1400" dirty="0" smtClean="0"/>
              <a:t>International Association for Energy Economics. </a:t>
            </a:r>
          </a:p>
          <a:p>
            <a:pPr>
              <a:lnSpc>
                <a:spcPct val="150000"/>
              </a:lnSpc>
            </a:pPr>
            <a:endParaRPr lang="en-US" sz="1400" dirty="0"/>
          </a:p>
          <a:p>
            <a:pPr>
              <a:lnSpc>
                <a:spcPct val="150000"/>
              </a:lnSpc>
            </a:pPr>
            <a:r>
              <a:rPr lang="en-US" sz="1400" dirty="0" smtClean="0"/>
              <a:t>“The </a:t>
            </a:r>
            <a:r>
              <a:rPr lang="en-US" sz="1400" dirty="0"/>
              <a:t>emergence of shale gas supplies is a boon to the U.S. economy and an aid to </a:t>
            </a:r>
            <a:r>
              <a:rPr lang="en-US" sz="1400" dirty="0" smtClean="0"/>
              <a:t>potential climate </a:t>
            </a:r>
            <a:r>
              <a:rPr lang="en-US" sz="1400" dirty="0"/>
              <a:t>policy. The lower-cost energy is projected to stimulate greater economic growth </a:t>
            </a:r>
            <a:r>
              <a:rPr lang="en-US" sz="1400" dirty="0" smtClean="0"/>
              <a:t>over the </a:t>
            </a:r>
            <a:r>
              <a:rPr lang="en-US" sz="1400" dirty="0"/>
              <a:t>period to 2050, and to ease the task of GHG control over coming decades. Under </a:t>
            </a:r>
            <a:r>
              <a:rPr lang="en-US" sz="1400" dirty="0" smtClean="0"/>
              <a:t>regulatory constraint</a:t>
            </a:r>
            <a:r>
              <a:rPr lang="en-US" sz="1400" dirty="0"/>
              <a:t>, one instance of which is analyzed here, the shale eases the task and </a:t>
            </a:r>
            <a:r>
              <a:rPr lang="en-US" sz="1400" dirty="0" smtClean="0"/>
              <a:t>provides an </a:t>
            </a:r>
            <a:r>
              <a:rPr lang="en-US" sz="1400" dirty="0"/>
              <a:t>important source of flexibility when other sources of base-load power are under </a:t>
            </a:r>
            <a:r>
              <a:rPr lang="en-US" sz="1400" dirty="0" smtClean="0"/>
              <a:t>threat.  Under </a:t>
            </a:r>
            <a:r>
              <a:rPr lang="en-US" sz="1400" dirty="0"/>
              <a:t>a stringent target, implemented by emissions price, the economic benefits are </a:t>
            </a:r>
            <a:r>
              <a:rPr lang="en-US" sz="1400" dirty="0" smtClean="0"/>
              <a:t>even greater.”</a:t>
            </a:r>
          </a:p>
          <a:p>
            <a:pPr>
              <a:lnSpc>
                <a:spcPct val="150000"/>
              </a:lnSpc>
            </a:pPr>
            <a:endParaRPr lang="en-US" sz="1400" dirty="0"/>
          </a:p>
          <a:p>
            <a:pPr>
              <a:lnSpc>
                <a:spcPct val="150000"/>
              </a:lnSpc>
            </a:pPr>
            <a:r>
              <a:rPr lang="en-US" sz="1400" dirty="0" smtClean="0"/>
              <a:t>Today I would like to discuss the US shale experience, largely outlined in the MIT Future of Natural Gas study released last year, the possibilities and challenges for shale development in Europe ,and how this might contribute to the EU’s energy security and climate goals. </a:t>
            </a:r>
            <a:endParaRPr 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10</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228600" y="990600"/>
            <a:ext cx="64008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55303" name="TextBox 6"/>
          <p:cNvSpPr txBox="1">
            <a:spLocks noChangeArrowheads="1"/>
          </p:cNvSpPr>
          <p:nvPr/>
        </p:nvSpPr>
        <p:spPr bwMode="auto">
          <a:xfrm>
            <a:off x="114300" y="457200"/>
            <a:ext cx="6629400" cy="715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dirty="0"/>
          </a:p>
          <a:p>
            <a:pPr eaLnBrk="1" hangingPunct="1"/>
            <a:endParaRPr lang="en-US" dirty="0"/>
          </a:p>
          <a:p>
            <a:r>
              <a:rPr lang="en-US" sz="1400" dirty="0" err="1" smtClean="0"/>
              <a:t>I</a:t>
            </a:r>
            <a:r>
              <a:rPr lang="en-US" dirty="0" err="1"/>
              <a:t>Among</a:t>
            </a:r>
            <a:r>
              <a:rPr lang="en-US" dirty="0"/>
              <a:t> the study's other key findings: </a:t>
            </a:r>
          </a:p>
          <a:p>
            <a:r>
              <a:rPr lang="en-US" dirty="0"/>
              <a:t>Unconventional gas activity accounted for 53 percent of total U.S. natural gas production in 2010 and is projected to rise to 79 percent of total U.S. natural gas production by 2035. </a:t>
            </a:r>
          </a:p>
          <a:p>
            <a:r>
              <a:rPr lang="en-US" dirty="0"/>
              <a:t>Nearly $3.2 trillion in cumulative investments in the development of unconventional gas are expected to fuel the increase in production between 2010 and 2035. </a:t>
            </a:r>
          </a:p>
          <a:p>
            <a:r>
              <a:rPr lang="en-US" dirty="0"/>
              <a:t>By 2015, the annual contribution of unconventional gas activity to U.S. gross domestic product is projected to reach nearly $197 billion, more than $22 billion of which will be from non-producing states. In total, the annual contribution is expected to more than double by 2035 to almost $332 billion. </a:t>
            </a:r>
          </a:p>
          <a:p>
            <a:r>
              <a:rPr lang="en-US" dirty="0"/>
              <a:t>Government revenue from unconventional gas activity is projected to reach more than $49 billion annually by 2015 and will continue to rise, to just over $85 billion by 2035. Over the study's entire 25-year horizon, unconventional gas is expected to generate nearly $1.5 trillion in total government revenue.</a:t>
            </a:r>
          </a:p>
          <a:p>
            <a:pPr eaLnBrk="1" hangingPunct="1">
              <a:lnSpc>
                <a:spcPct val="150000"/>
              </a:lnSpc>
            </a:pPr>
            <a:endParaRPr lang="en-US" dirty="0" smtClean="0"/>
          </a:p>
          <a:p>
            <a:pPr eaLnBrk="1" hangingPunct="1"/>
            <a:endParaRPr lang="en-US" dirty="0"/>
          </a:p>
          <a:p>
            <a:r>
              <a:rPr lang="en-US" dirty="0"/>
              <a:t>The Economic and Employment</a:t>
            </a:r>
          </a:p>
          <a:p>
            <a:r>
              <a:rPr lang="en-US" dirty="0"/>
              <a:t>Contributions of Unconventional Gas</a:t>
            </a:r>
          </a:p>
          <a:p>
            <a:r>
              <a:rPr lang="en-US" dirty="0"/>
              <a:t>Development in State Economies</a:t>
            </a:r>
          </a:p>
          <a:p>
            <a:r>
              <a:rPr lang="en-US" dirty="0"/>
              <a:t>Prepared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11</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228600" y="990600"/>
            <a:ext cx="64008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55303" name="TextBox 6"/>
          <p:cNvSpPr txBox="1">
            <a:spLocks noChangeArrowheads="1"/>
          </p:cNvSpPr>
          <p:nvPr/>
        </p:nvSpPr>
        <p:spPr bwMode="auto">
          <a:xfrm>
            <a:off x="114300" y="457200"/>
            <a:ext cx="6629400" cy="85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dirty="0"/>
          </a:p>
          <a:p>
            <a:pPr eaLnBrk="1" hangingPunct="1"/>
            <a:endParaRPr lang="en-US" dirty="0"/>
          </a:p>
          <a:p>
            <a:pPr eaLnBrk="1" hangingPunct="1">
              <a:lnSpc>
                <a:spcPct val="150000"/>
              </a:lnSpc>
            </a:pPr>
            <a:r>
              <a:rPr lang="en-US" sz="1400" dirty="0" smtClean="0"/>
              <a:t>I would like to first place  these issues in the context of larger energy challenges</a:t>
            </a:r>
            <a:r>
              <a:rPr lang="en-US" sz="1400" dirty="0"/>
              <a:t> </a:t>
            </a:r>
            <a:r>
              <a:rPr lang="en-US" sz="1400" dirty="0" smtClean="0"/>
              <a:t>and issues.  </a:t>
            </a:r>
            <a:r>
              <a:rPr lang="en-CA" sz="1400" dirty="0" smtClean="0"/>
              <a:t> </a:t>
            </a:r>
            <a:r>
              <a:rPr lang="en-CA" sz="1400" dirty="0"/>
              <a:t>In my </a:t>
            </a:r>
            <a:r>
              <a:rPr lang="en-CA" sz="1400" dirty="0" smtClean="0"/>
              <a:t>view, global </a:t>
            </a:r>
            <a:r>
              <a:rPr lang="en-CA" sz="1400" dirty="0"/>
              <a:t>shale gas opportunities address several key needs: </a:t>
            </a:r>
            <a:endParaRPr lang="en-CA" sz="1400" dirty="0" smtClean="0"/>
          </a:p>
          <a:p>
            <a:pPr eaLnBrk="1" hangingPunct="1">
              <a:lnSpc>
                <a:spcPct val="150000"/>
              </a:lnSpc>
            </a:pPr>
            <a:endParaRPr lang="en-CA" sz="1400" dirty="0"/>
          </a:p>
          <a:p>
            <a:pPr>
              <a:buFont typeface="Arial" pitchFamily="34" charset="0"/>
              <a:buChar char="•"/>
              <a:defRPr/>
            </a:pPr>
            <a:r>
              <a:rPr lang="en-CA" sz="1400" dirty="0"/>
              <a:t>  First </a:t>
            </a:r>
            <a:r>
              <a:rPr lang="en-CA" sz="1400" dirty="0" err="1" smtClean="0"/>
              <a:t>shales</a:t>
            </a:r>
            <a:r>
              <a:rPr lang="en-CA" sz="1400" dirty="0" smtClean="0"/>
              <a:t> </a:t>
            </a:r>
            <a:r>
              <a:rPr lang="en-CA" sz="1400" dirty="0"/>
              <a:t>have the potential to  provide energy for an energy-needy planet.  </a:t>
            </a:r>
            <a:endParaRPr lang="en-CA" sz="1400" dirty="0" smtClean="0"/>
          </a:p>
          <a:p>
            <a:pPr>
              <a:defRPr/>
            </a:pPr>
            <a:endParaRPr lang="en-CA" sz="1400" dirty="0"/>
          </a:p>
          <a:p>
            <a:pPr>
              <a:buFont typeface="Arial" pitchFamily="34" charset="0"/>
              <a:buChar char="•"/>
              <a:defRPr/>
            </a:pPr>
            <a:r>
              <a:rPr lang="en-CA" sz="1400" dirty="0"/>
              <a:t>  Second, they could bring new players into global energy production </a:t>
            </a:r>
            <a:r>
              <a:rPr lang="en-CA" sz="1400" dirty="0" smtClean="0"/>
              <a:t>markets</a:t>
            </a:r>
          </a:p>
          <a:p>
            <a:pPr>
              <a:defRPr/>
            </a:pPr>
            <a:endParaRPr lang="en-CA" sz="1400" dirty="0"/>
          </a:p>
          <a:p>
            <a:pPr>
              <a:buFont typeface="Arial" pitchFamily="34" charset="0"/>
              <a:buChar char="•"/>
              <a:defRPr/>
            </a:pPr>
            <a:r>
              <a:rPr lang="en-CA" sz="1400" dirty="0"/>
              <a:t>  Third, </a:t>
            </a:r>
            <a:r>
              <a:rPr lang="en-CA" sz="1400" dirty="0" smtClean="0"/>
              <a:t>shale gas could </a:t>
            </a:r>
            <a:r>
              <a:rPr lang="en-CA" sz="1400" dirty="0"/>
              <a:t>diminish tensions and reduce the trend towards ever-longer supply chains that are vulnerable to malevolent </a:t>
            </a:r>
            <a:r>
              <a:rPr lang="en-CA" sz="1400" dirty="0" smtClean="0"/>
              <a:t>attacks</a:t>
            </a:r>
          </a:p>
          <a:p>
            <a:pPr>
              <a:defRPr/>
            </a:pPr>
            <a:endParaRPr lang="en-CA" sz="1400" dirty="0"/>
          </a:p>
          <a:p>
            <a:pPr>
              <a:buFont typeface="Arial" pitchFamily="34" charset="0"/>
              <a:buChar char="•"/>
              <a:defRPr/>
            </a:pPr>
            <a:r>
              <a:rPr lang="en-CA" sz="1400" dirty="0"/>
              <a:t>  In addition, shale gas, to the degree that it displaces other, more carbon intensive fuels, has the potential to  aid countries and regions in meeting climate change goals</a:t>
            </a:r>
            <a:r>
              <a:rPr lang="en-CA" sz="1400" dirty="0" smtClean="0"/>
              <a:t>.</a:t>
            </a:r>
          </a:p>
          <a:p>
            <a:pPr>
              <a:defRPr/>
            </a:pPr>
            <a:endParaRPr lang="en-CA" sz="1400" dirty="0"/>
          </a:p>
          <a:p>
            <a:pPr>
              <a:buFont typeface="Arial" pitchFamily="34" charset="0"/>
              <a:buChar char="•"/>
              <a:defRPr/>
            </a:pPr>
            <a:r>
              <a:rPr lang="en-CA" sz="1400" dirty="0"/>
              <a:t>  </a:t>
            </a:r>
            <a:r>
              <a:rPr lang="en-CA" sz="1400" dirty="0" smtClean="0"/>
              <a:t>Finally, </a:t>
            </a:r>
            <a:r>
              <a:rPr lang="en-CA" sz="1400" dirty="0"/>
              <a:t>and </a:t>
            </a:r>
            <a:r>
              <a:rPr lang="en-US" sz="1400" dirty="0"/>
              <a:t>I know it’s stating the obvious , the geopolitics of climate change and the geopolitics of energy security are inextricably linked – along with responses to climate change, competition for energy supplies will likely alter long-standing geopolitical alliances.  </a:t>
            </a:r>
            <a:r>
              <a:rPr lang="en-US" sz="1400" dirty="0" smtClean="0"/>
              <a:t>This is especially important for European/Russian relationships.</a:t>
            </a:r>
            <a:endParaRPr lang="en-US" sz="1400" dirty="0"/>
          </a:p>
          <a:p>
            <a:pPr>
              <a:defRPr/>
            </a:pPr>
            <a:endParaRPr lang="en-CA" sz="1400" dirty="0"/>
          </a:p>
          <a:p>
            <a:pPr>
              <a:defRPr/>
            </a:pPr>
            <a:endParaRPr lang="en-US" sz="1400" dirty="0"/>
          </a:p>
          <a:p>
            <a:pPr>
              <a:defRPr/>
            </a:pPr>
            <a:r>
              <a:rPr lang="en-US" sz="1400" dirty="0"/>
              <a:t>S</a:t>
            </a:r>
            <a:r>
              <a:rPr lang="en-US" sz="1400" dirty="0" smtClean="0"/>
              <a:t>hale </a:t>
            </a:r>
            <a:r>
              <a:rPr lang="en-US" sz="1400" dirty="0"/>
              <a:t>gas technologies can provide solutions and serve as tools for relationship building as well as for conflict resolution in  both the climate change and energy security contexts.    </a:t>
            </a:r>
            <a:r>
              <a:rPr lang="en-US" sz="1400" dirty="0" smtClean="0"/>
              <a:t>Scalability, affordability, environmental performance  and  abundance are key drivers for the use of  natural gas as a bridge to a low carbon future. Consistent with the quote I just read you from the MIT paper, I </a:t>
            </a:r>
            <a:r>
              <a:rPr lang="en-US" sz="1400" dirty="0"/>
              <a:t>view the development of natural gas resources as a key element of a sensible climate strategy, a view that is </a:t>
            </a:r>
            <a:r>
              <a:rPr lang="en-US" sz="1400" dirty="0" smtClean="0"/>
              <a:t>reinforced by </a:t>
            </a:r>
            <a:r>
              <a:rPr lang="en-US" sz="1400" dirty="0"/>
              <a:t>some of the data and information I will provide you in this lecture.</a:t>
            </a:r>
          </a:p>
          <a:p>
            <a:pPr eaLnBrk="1" hangingPunct="1"/>
            <a:r>
              <a:rPr lang="en-US" sz="1400" dirty="0" smtClean="0"/>
              <a:t>  </a:t>
            </a:r>
            <a:endParaRPr lang="en-US" sz="1400" dirty="0"/>
          </a:p>
          <a:p>
            <a:pPr eaLnBrk="1" hangingPunct="1"/>
            <a:endParaRPr lang="en-US" dirty="0" smtClean="0"/>
          </a:p>
          <a:p>
            <a:pPr eaLnBrk="1" hangingPunct="1"/>
            <a:endParaRPr lang="en-US" dirty="0"/>
          </a:p>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12</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228600" y="990600"/>
            <a:ext cx="64008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55303" name="TextBox 6"/>
          <p:cNvSpPr txBox="1">
            <a:spLocks noChangeArrowheads="1"/>
          </p:cNvSpPr>
          <p:nvPr/>
        </p:nvSpPr>
        <p:spPr bwMode="auto">
          <a:xfrm>
            <a:off x="304800" y="1219200"/>
            <a:ext cx="6366933"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dirty="0"/>
              <a:t>Over the study's entire 25-year horizon, unconventional gas is expected to generate nearly $1.5 trillion in total government revenue.</a:t>
            </a:r>
          </a:p>
          <a:p>
            <a:endParaRPr lang="en-US" sz="1600" dirty="0" smtClean="0"/>
          </a:p>
          <a:p>
            <a:r>
              <a:rPr lang="en-US" sz="1600" dirty="0" smtClean="0"/>
              <a:t>On the consumer side, estimate </a:t>
            </a:r>
            <a:r>
              <a:rPr lang="en-US" sz="1600" dirty="0"/>
              <a:t>that Ohio businesses and consumers saved over $1.5 billion on</a:t>
            </a:r>
          </a:p>
          <a:p>
            <a:r>
              <a:rPr lang="en-US" sz="1600" dirty="0"/>
              <a:t>their natural gas bills in 2010 because of lower wellhead natural gas prices. The average</a:t>
            </a:r>
          </a:p>
          <a:p>
            <a:r>
              <a:rPr lang="en-US" sz="1600" dirty="0"/>
              <a:t>residential customer, for example, burned 88 </a:t>
            </a:r>
            <a:r>
              <a:rPr lang="en-US" sz="1600" dirty="0" err="1"/>
              <a:t>Mcf</a:t>
            </a:r>
            <a:r>
              <a:rPr lang="en-US" sz="1600" dirty="0"/>
              <a:t> of natural gas and saved $214 in 2010. The</a:t>
            </a:r>
          </a:p>
          <a:p>
            <a:r>
              <a:rPr lang="en-US" sz="1600" dirty="0"/>
              <a:t>average commercial customer used 562 </a:t>
            </a:r>
            <a:r>
              <a:rPr lang="en-US" sz="1600" dirty="0" err="1"/>
              <a:t>Mcf</a:t>
            </a:r>
            <a:r>
              <a:rPr lang="en-US" sz="1600" dirty="0"/>
              <a:t> and saved $1,366, while the average industrial</a:t>
            </a:r>
          </a:p>
          <a:p>
            <a:r>
              <a:rPr lang="en-US" sz="1600" dirty="0"/>
              <a:t>customer used over 35,000 </a:t>
            </a:r>
            <a:r>
              <a:rPr lang="en-US" sz="1600" dirty="0" err="1"/>
              <a:t>Mcf</a:t>
            </a:r>
            <a:r>
              <a:rPr lang="en-US" sz="1600" dirty="0"/>
              <a:t> and saved almost $87,000</a:t>
            </a:r>
            <a:r>
              <a:rPr lang="en-US" sz="1600" dirty="0" smtClean="0"/>
              <a:t>.</a:t>
            </a:r>
          </a:p>
          <a:p>
            <a:endParaRPr lang="en-US" sz="1600" dirty="0"/>
          </a:p>
          <a:p>
            <a:r>
              <a:rPr lang="en-US" sz="1600" dirty="0" smtClean="0"/>
              <a:t>There is also a down side.  We </a:t>
            </a:r>
            <a:r>
              <a:rPr lang="en-US" sz="1600" dirty="0"/>
              <a:t>find that both proximity to the drilling site, and</a:t>
            </a:r>
          </a:p>
          <a:p>
            <a:r>
              <a:rPr lang="en-US" sz="1600" dirty="0"/>
              <a:t>the intensity of drilling activity have a negative impact on housing values. We find that the marginal effect of an</a:t>
            </a:r>
          </a:p>
          <a:p>
            <a:r>
              <a:rPr lang="en-US" sz="1600" dirty="0"/>
              <a:t>additional well within 0.5 miles of a property is a 5% reduction in property value. This effect drops to approximately 3%</a:t>
            </a:r>
          </a:p>
          <a:p>
            <a:r>
              <a:rPr lang="en-US" sz="1600" dirty="0"/>
              <a:t>as we include wells located further away (1 mile) and we find no effect of an additional well located more than 2 miles</a:t>
            </a:r>
          </a:p>
          <a:p>
            <a:r>
              <a:rPr lang="en-US" sz="1600" dirty="0"/>
              <a:t>away from the property.</a:t>
            </a:r>
          </a:p>
          <a:p>
            <a:r>
              <a:rPr lang="en-US" sz="1600" dirty="0"/>
              <a:t>As shale gas activity moves forward, both in the region and nationally, understanding the potential for </a:t>
            </a:r>
            <a:r>
              <a:rPr lang="en-US" sz="1600" dirty="0" smtClean="0"/>
              <a:t>and</a:t>
            </a:r>
          </a:p>
          <a:p>
            <a:r>
              <a:rPr lang="en-US" sz="1600" dirty="0"/>
              <a:t>Measuring the Economic Impact of Shale Oil Exploration</a:t>
            </a:r>
          </a:p>
          <a:p>
            <a:r>
              <a:rPr lang="en-US" sz="1600" dirty="0"/>
              <a:t>on Housing Value in Pennsylvania</a:t>
            </a:r>
          </a:p>
          <a:p>
            <a:r>
              <a:rPr lang="en-US" sz="1600" dirty="0"/>
              <a:t>H. Allen </a:t>
            </a:r>
            <a:r>
              <a:rPr lang="en-US" sz="1600" dirty="0" err="1"/>
              <a:t>Klaiber</a:t>
            </a:r>
            <a:r>
              <a:rPr lang="en-US" sz="1600" dirty="0"/>
              <a:t>, AEDE Assistant Professor</a:t>
            </a:r>
          </a:p>
          <a:p>
            <a:r>
              <a:rPr lang="en-US" sz="1600" dirty="0"/>
              <a:t>klaiber.16@osu.edu</a:t>
            </a:r>
          </a:p>
          <a:p>
            <a:r>
              <a:rPr lang="en-US" sz="1600" dirty="0" err="1"/>
              <a:t>Sathya</a:t>
            </a:r>
            <a:r>
              <a:rPr lang="en-US" sz="1600" dirty="0"/>
              <a:t> </a:t>
            </a:r>
            <a:r>
              <a:rPr lang="en-US" sz="1600" dirty="0" err="1"/>
              <a:t>Gopalakrishnan</a:t>
            </a:r>
            <a:r>
              <a:rPr lang="en-US" sz="1600" dirty="0"/>
              <a:t>, AEDE Assistant </a:t>
            </a:r>
            <a:r>
              <a:rPr lang="en-US" sz="1600" dirty="0" err="1" smtClean="0"/>
              <a:t>Professo</a:t>
            </a:r>
            <a:endParaRPr lang="en-US" sz="1600" dirty="0" smtClean="0"/>
          </a:p>
          <a:p>
            <a:endParaRPr lang="en-US" sz="16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515B9B-EF99-46E1-992E-B33316FB3328}" type="slidenum">
              <a:rPr lang="en-US" smtClean="0">
                <a:ea typeface="MS PGothic" pitchFamily="34" charset="-128"/>
              </a:rPr>
              <a:pPr fontAlgn="base">
                <a:spcBef>
                  <a:spcPct val="0"/>
                </a:spcBef>
                <a:spcAft>
                  <a:spcPct val="0"/>
                </a:spcAft>
                <a:defRPr/>
              </a:pPr>
              <a:t>13</a:t>
            </a:fld>
            <a:endParaRPr lang="en-US" smtClean="0">
              <a:ea typeface="MS PGothic" pitchFamily="34" charset="-128"/>
            </a:endParaRPr>
          </a:p>
        </p:txBody>
      </p:sp>
      <p:sp>
        <p:nvSpPr>
          <p:cNvPr id="37891"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37893" name="Rectangle 5"/>
          <p:cNvSpPr>
            <a:spLocks noChangeArrowheads="1"/>
          </p:cNvSpPr>
          <p:nvPr/>
        </p:nvSpPr>
        <p:spPr bwMode="auto">
          <a:xfrm>
            <a:off x="304800" y="1621117"/>
            <a:ext cx="624840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r>
              <a:rPr lang="en-US" b="1" dirty="0" smtClean="0"/>
              <a:t> </a:t>
            </a:r>
            <a:endParaRPr lang="en-US" dirty="0"/>
          </a:p>
        </p:txBody>
      </p:sp>
      <p:sp>
        <p:nvSpPr>
          <p:cNvPr id="2" name="TextBox 1"/>
          <p:cNvSpPr txBox="1"/>
          <p:nvPr/>
        </p:nvSpPr>
        <p:spPr>
          <a:xfrm>
            <a:off x="177800" y="1295400"/>
            <a:ext cx="6400800" cy="2585323"/>
          </a:xfrm>
          <a:prstGeom prst="rect">
            <a:avLst/>
          </a:prstGeom>
          <a:noFill/>
        </p:spPr>
        <p:txBody>
          <a:bodyPr wrap="square" rtlCol="0">
            <a:spAutoFit/>
          </a:bodyPr>
          <a:lstStyle/>
          <a:p>
            <a:pPr marL="285750" indent="-285750">
              <a:buFont typeface="Arial" pitchFamily="34" charset="0"/>
              <a:buChar char="•"/>
            </a:pPr>
            <a:r>
              <a:rPr lang="en-US" dirty="0" smtClean="0"/>
              <a:t>Turn next to a discussion of some of the highlights of the MIT Future of Natural Gas Study released last summer.  </a:t>
            </a:r>
          </a:p>
          <a:p>
            <a:endParaRPr lang="en-US" dirty="0"/>
          </a:p>
          <a:p>
            <a:pPr marL="285750" indent="-285750">
              <a:buFont typeface="Arial" pitchFamily="34" charset="0"/>
              <a:buChar char="•"/>
            </a:pPr>
            <a:r>
              <a:rPr lang="en-US" dirty="0" smtClean="0"/>
              <a:t>One in a series of studies at MIT, preceded by the Future of Coal, the Future of Nuclear, the Future of the Nuclear Fuel Cycle.  We recently released the Future of the Electric Grid and are working on the Future of Solar Energy, probably be released in the summer of 2013.</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6AF80-357F-4280-AF7E-334C4F06A55C}" type="slidenum">
              <a:rPr lang="en-US" smtClean="0">
                <a:ea typeface="MS PGothic" pitchFamily="34" charset="-128"/>
              </a:rPr>
              <a:pPr fontAlgn="base">
                <a:spcBef>
                  <a:spcPct val="0"/>
                </a:spcBef>
                <a:spcAft>
                  <a:spcPct val="0"/>
                </a:spcAft>
                <a:defRPr/>
              </a:pPr>
              <a:t>14</a:t>
            </a:fld>
            <a:endParaRPr lang="en-US" smtClean="0">
              <a:ea typeface="MS PGothic" pitchFamily="34" charset="-128"/>
            </a:endParaRPr>
          </a:p>
        </p:txBody>
      </p:sp>
      <p:sp>
        <p:nvSpPr>
          <p:cNvPr id="87043"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Notes Placeholder 4"/>
          <p:cNvSpPr>
            <a:spLocks noGrp="1"/>
          </p:cNvSpPr>
          <p:nvPr/>
        </p:nvSpPr>
        <p:spPr bwMode="auto">
          <a:xfrm>
            <a:off x="686421" y="4344025"/>
            <a:ext cx="5485158"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87046" name="Rectangle 5"/>
          <p:cNvSpPr>
            <a:spLocks noChangeArrowheads="1"/>
          </p:cNvSpPr>
          <p:nvPr/>
        </p:nvSpPr>
        <p:spPr bwMode="auto">
          <a:xfrm>
            <a:off x="228290" y="2050280"/>
            <a:ext cx="6401421"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2" name="TextBox 1"/>
          <p:cNvSpPr txBox="1"/>
          <p:nvPr/>
        </p:nvSpPr>
        <p:spPr>
          <a:xfrm>
            <a:off x="169022" y="600968"/>
            <a:ext cx="6629711" cy="8771632"/>
          </a:xfrm>
          <a:prstGeom prst="rect">
            <a:avLst/>
          </a:prstGeom>
          <a:noFill/>
        </p:spPr>
        <p:txBody>
          <a:bodyPr wrap="square" rtlCol="0">
            <a:spAutoFit/>
          </a:bodyPr>
          <a:lstStyle/>
          <a:p>
            <a:endParaRPr lang="en-US" sz="1400" dirty="0" smtClean="0"/>
          </a:p>
          <a:p>
            <a:endParaRPr lang="en-US" sz="1400" dirty="0"/>
          </a:p>
          <a:p>
            <a:r>
              <a:rPr lang="en-US" sz="1400" dirty="0" smtClean="0"/>
              <a:t>This slide shows the number of incidents over the last five years , incidents are defined as widely reported.  You </a:t>
            </a:r>
            <a:r>
              <a:rPr lang="en-US" sz="1400" dirty="0"/>
              <a:t>can see how they breakdown and what is noteworthy is that in 20,000 shale wells drilled, the total number of incidents  is 42</a:t>
            </a:r>
            <a:r>
              <a:rPr lang="en-US" sz="1400" b="1" dirty="0">
                <a:solidFill>
                  <a:srgbClr val="FF0000"/>
                </a:solidFill>
              </a:rPr>
              <a:t>. </a:t>
            </a:r>
            <a:endParaRPr lang="en-US" sz="1400" b="1" dirty="0" smtClean="0">
              <a:solidFill>
                <a:srgbClr val="FF0000"/>
              </a:solidFill>
            </a:endParaRPr>
          </a:p>
          <a:p>
            <a:endParaRPr lang="en-US" sz="1400" b="1" dirty="0">
              <a:solidFill>
                <a:srgbClr val="FF0000"/>
              </a:solidFill>
            </a:endParaRPr>
          </a:p>
          <a:p>
            <a:r>
              <a:rPr lang="en-US" sz="1400" b="1" dirty="0" smtClean="0">
                <a:solidFill>
                  <a:srgbClr val="FF0000"/>
                </a:solidFill>
              </a:rPr>
              <a:t> CLICK </a:t>
            </a:r>
            <a:r>
              <a:rPr lang="en-US" sz="1400" dirty="0" smtClean="0"/>
              <a:t>While </a:t>
            </a:r>
            <a:r>
              <a:rPr lang="en-US" sz="1400" dirty="0"/>
              <a:t>there are 20 incidents of shallow groundwater </a:t>
            </a:r>
            <a:r>
              <a:rPr lang="en-US" sz="1400" dirty="0" smtClean="0"/>
              <a:t>contamination (47%) , </a:t>
            </a:r>
            <a:r>
              <a:rPr lang="en-US" sz="1400" dirty="0"/>
              <a:t>this is methane contaminations associated with poor drilling practices in shallow zones; there are no demonstrated incidents of groundwater contamination from </a:t>
            </a:r>
            <a:r>
              <a:rPr lang="en-US" sz="1400" dirty="0" err="1"/>
              <a:t>frac</a:t>
            </a:r>
            <a:r>
              <a:rPr lang="en-US" sz="1400" dirty="0"/>
              <a:t> fluids.</a:t>
            </a:r>
          </a:p>
          <a:p>
            <a:endParaRPr lang="en-US" sz="1400" dirty="0"/>
          </a:p>
          <a:p>
            <a:r>
              <a:rPr lang="en-US" sz="1400" b="1" dirty="0" smtClean="0">
                <a:solidFill>
                  <a:srgbClr val="FF0000"/>
                </a:solidFill>
              </a:rPr>
              <a:t>CLICK</a:t>
            </a:r>
            <a:r>
              <a:rPr lang="en-US" sz="1400" dirty="0" smtClean="0"/>
              <a:t> Surface </a:t>
            </a:r>
            <a:r>
              <a:rPr lang="en-US" sz="1400" dirty="0"/>
              <a:t>water contamination is an issue , particularly in the Marcellus where there is no disposal well infrastructure like there is in the historical producing regions of the Southwest</a:t>
            </a:r>
            <a:r>
              <a:rPr lang="en-US" sz="1400" dirty="0" smtClean="0"/>
              <a:t>.  </a:t>
            </a:r>
            <a:r>
              <a:rPr lang="en-US" sz="1400" dirty="0"/>
              <a:t>Public water treatment facilities in the Marcellus have been overwhelmed  -- produced and </a:t>
            </a:r>
            <a:r>
              <a:rPr lang="en-US" sz="1400" dirty="0" err="1"/>
              <a:t>flowback</a:t>
            </a:r>
            <a:r>
              <a:rPr lang="en-US" sz="1400" dirty="0"/>
              <a:t> water is being trucked to disposal wells in Ohio.  There are recycling efforts being undertaken as well. </a:t>
            </a:r>
          </a:p>
          <a:p>
            <a:endParaRPr lang="en-US" sz="1400" dirty="0"/>
          </a:p>
          <a:p>
            <a:r>
              <a:rPr lang="en-US" sz="1400" dirty="0" smtClean="0"/>
              <a:t>These </a:t>
            </a:r>
            <a:r>
              <a:rPr lang="en-US" sz="1400" dirty="0"/>
              <a:t>are findings from a UT Austin study earlier this </a:t>
            </a:r>
            <a:r>
              <a:rPr lang="en-US" sz="1400" dirty="0" smtClean="0"/>
              <a:t>year consistent with ours.  </a:t>
            </a:r>
            <a:endParaRPr lang="en-US" sz="1400" dirty="0"/>
          </a:p>
          <a:p>
            <a:r>
              <a:rPr lang="en-US" sz="1400" b="1" dirty="0"/>
              <a:t>Key findings:</a:t>
            </a:r>
          </a:p>
          <a:p>
            <a:r>
              <a:rPr lang="en-US" sz="1400" dirty="0"/>
              <a:t>• Researchers found no evidence of aquifer contamination from hydraulic fracturing chemicals in the subsurface by fracturing operations, and observed no</a:t>
            </a:r>
          </a:p>
          <a:p>
            <a:r>
              <a:rPr lang="en-US" sz="1400" dirty="0"/>
              <a:t>leakage from hydraulic fracturing at depth.</a:t>
            </a:r>
          </a:p>
          <a:p>
            <a:r>
              <a:rPr lang="en-US" sz="1400" dirty="0"/>
              <a:t>• Many reports of groundwater contamination occur in conventional oil and gas</a:t>
            </a:r>
          </a:p>
          <a:p>
            <a:r>
              <a:rPr lang="en-US" sz="1400" dirty="0"/>
              <a:t>operations (e.g., failure of well-bore casing and cementing) and are not unique to hydraulic fracturing.</a:t>
            </a:r>
          </a:p>
          <a:p>
            <a:r>
              <a:rPr lang="en-US" sz="1400" dirty="0"/>
              <a:t>• Methane found in water wells within some shale gas areas (e.g., Marcellus) can most likely be traced to natural sources, and likely was present before the onset of shale gas operations.</a:t>
            </a:r>
          </a:p>
          <a:p>
            <a:r>
              <a:rPr lang="en-US" sz="1400" dirty="0"/>
              <a:t>• Surface spills of fracturing fluids appear to pose greater risks to groundwater sources than from hydraulic fracturing itself.</a:t>
            </a:r>
          </a:p>
          <a:p>
            <a:r>
              <a:rPr lang="en-US" sz="1400" dirty="0"/>
              <a:t>• Blowouts — uncontrolled fluid releases during construction or operation — are a rare occurrence, but subsurface blowouts appear to be </a:t>
            </a:r>
            <a:r>
              <a:rPr lang="en-US" sz="1400" dirty="0" smtClean="0"/>
              <a:t>under-reported</a:t>
            </a:r>
          </a:p>
          <a:p>
            <a:endParaRPr lang="en-US" sz="1400" dirty="0"/>
          </a:p>
          <a:p>
            <a:r>
              <a:rPr lang="en-US" sz="1400" dirty="0" smtClean="0"/>
              <a:t>Much has been made about two other impacts which were not included in the MIT study.  These are radioactive surface water and induced seismicity.  There is no evidence that exposure to wastewater is any more hazardous than exposure to other kinds of rock.    PA </a:t>
            </a:r>
            <a:r>
              <a:rPr lang="en-US" sz="1400" dirty="0" err="1" smtClean="0"/>
              <a:t>Dept</a:t>
            </a:r>
            <a:r>
              <a:rPr lang="en-US" sz="1400" dirty="0" smtClean="0"/>
              <a:t> of Environ Protect 3/11 all water samples were below federal drinking water standards.  </a:t>
            </a:r>
          </a:p>
          <a:p>
            <a:endParaRPr lang="en-US" sz="1400" dirty="0"/>
          </a:p>
          <a:p>
            <a:r>
              <a:rPr lang="en-US" sz="1400" dirty="0" smtClean="0"/>
              <a:t>Induced seismicity, discuss this a little later.</a:t>
            </a:r>
            <a:endParaRPr lang="en-US" dirty="0" smtClean="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C7D2401C-3CC7-4B48-863B-FE66601AD86F}" type="slidenum">
              <a:rPr lang="en-US" smtClean="0">
                <a:ea typeface="ＭＳ Ｐゴシック"/>
              </a:rPr>
              <a:pPr>
                <a:defRPr/>
              </a:pPr>
              <a:t>15</a:t>
            </a:fld>
            <a:endParaRPr lang="en-US" smtClean="0">
              <a:ea typeface="ＭＳ Ｐゴシック"/>
            </a:endParaRPr>
          </a:p>
        </p:txBody>
      </p:sp>
      <p:sp>
        <p:nvSpPr>
          <p:cNvPr id="95235"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defTabSz="463550" eaLnBrk="0" hangingPunct="0">
              <a:defRPr>
                <a:solidFill>
                  <a:schemeClr val="tx1"/>
                </a:solidFill>
                <a:latin typeface="Arial" pitchFamily="34" charset="0"/>
              </a:defRPr>
            </a:lvl1pPr>
            <a:lvl2pPr marL="742950" indent="-285750" defTabSz="463550" eaLnBrk="0" hangingPunct="0">
              <a:defRPr>
                <a:solidFill>
                  <a:schemeClr val="tx1"/>
                </a:solidFill>
                <a:latin typeface="Arial" pitchFamily="34" charset="0"/>
              </a:defRPr>
            </a:lvl2pPr>
            <a:lvl3pPr marL="1143000" indent="-228600" defTabSz="463550" eaLnBrk="0" hangingPunct="0">
              <a:defRPr>
                <a:solidFill>
                  <a:schemeClr val="tx1"/>
                </a:solidFill>
                <a:latin typeface="Arial" pitchFamily="34" charset="0"/>
              </a:defRPr>
            </a:lvl3pPr>
            <a:lvl4pPr marL="1600200" indent="-228600" defTabSz="463550" eaLnBrk="0" hangingPunct="0">
              <a:defRPr>
                <a:solidFill>
                  <a:schemeClr val="tx1"/>
                </a:solidFill>
                <a:latin typeface="Arial" pitchFamily="34" charset="0"/>
              </a:defRPr>
            </a:lvl4pPr>
            <a:lvl5pPr marL="2057400" indent="-228600" defTabSz="463550" eaLnBrk="0" hangingPunct="0">
              <a:defRPr>
                <a:solidFill>
                  <a:schemeClr val="tx1"/>
                </a:solidFill>
                <a:latin typeface="Arial" pitchFamily="34" charset="0"/>
              </a:defRPr>
            </a:lvl5pPr>
            <a:lvl6pPr marL="2514600" indent="-228600" defTabSz="463550" eaLnBrk="0" fontAlgn="base" hangingPunct="0">
              <a:spcBef>
                <a:spcPct val="0"/>
              </a:spcBef>
              <a:spcAft>
                <a:spcPct val="0"/>
              </a:spcAft>
              <a:defRPr>
                <a:solidFill>
                  <a:schemeClr val="tx1"/>
                </a:solidFill>
                <a:latin typeface="Arial" pitchFamily="34" charset="0"/>
              </a:defRPr>
            </a:lvl6pPr>
            <a:lvl7pPr marL="2971800" indent="-228600" defTabSz="463550" eaLnBrk="0" fontAlgn="base" hangingPunct="0">
              <a:spcBef>
                <a:spcPct val="0"/>
              </a:spcBef>
              <a:spcAft>
                <a:spcPct val="0"/>
              </a:spcAft>
              <a:defRPr>
                <a:solidFill>
                  <a:schemeClr val="tx1"/>
                </a:solidFill>
                <a:latin typeface="Arial" pitchFamily="34" charset="0"/>
              </a:defRPr>
            </a:lvl7pPr>
            <a:lvl8pPr marL="3429000" indent="-228600" defTabSz="463550" eaLnBrk="0" fontAlgn="base" hangingPunct="0">
              <a:spcBef>
                <a:spcPct val="0"/>
              </a:spcBef>
              <a:spcAft>
                <a:spcPct val="0"/>
              </a:spcAft>
              <a:defRPr>
                <a:solidFill>
                  <a:schemeClr val="tx1"/>
                </a:solidFill>
                <a:latin typeface="Arial" pitchFamily="34" charset="0"/>
              </a:defRPr>
            </a:lvl8pPr>
            <a:lvl9pPr marL="3886200" indent="-228600" defTabSz="463550" eaLnBrk="0" fontAlgn="base" hangingPunct="0">
              <a:spcBef>
                <a:spcPct val="0"/>
              </a:spcBef>
              <a:spcAft>
                <a:spcPct val="0"/>
              </a:spcAft>
              <a:defRPr>
                <a:solidFill>
                  <a:schemeClr val="tx1"/>
                </a:solidFill>
                <a:latin typeface="Arial" pitchFamily="34" charset="0"/>
              </a:defRPr>
            </a:lvl9pPr>
          </a:lstStyle>
          <a:p>
            <a:pPr algn="r" eaLnBrk="1" hangingPunct="1"/>
            <a:fld id="{2E63282E-6734-4A0F-97C0-566EF9244A05}" type="slidenum">
              <a:rPr lang="en-US" sz="1200">
                <a:latin typeface="Calibri" pitchFamily="34" charset="0"/>
                <a:ea typeface="MS PGothic" pitchFamily="34" charset="-128"/>
              </a:rPr>
              <a:pPr algn="r" eaLnBrk="1" hangingPunct="1"/>
              <a:t>15</a:t>
            </a:fld>
            <a:endParaRPr lang="en-US" sz="1200">
              <a:latin typeface="Calibri" pitchFamily="34" charset="0"/>
              <a:ea typeface="MS PGothic" pitchFamily="34" charset="-128"/>
            </a:endParaRPr>
          </a:p>
        </p:txBody>
      </p:sp>
      <p:sp>
        <p:nvSpPr>
          <p:cNvPr id="95236" name="Rectangle 2"/>
          <p:cNvSpPr>
            <a:spLocks noGrp="1" noRot="1" noChangeAspect="1" noChangeArrowheads="1" noTextEdit="1"/>
          </p:cNvSpPr>
          <p:nvPr>
            <p:ph type="sldImg"/>
          </p:nvPr>
        </p:nvSpPr>
        <p:spPr bwMode="auto">
          <a:xfrm>
            <a:off x="2349500" y="76200"/>
            <a:ext cx="2133600" cy="160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xfrm>
            <a:off x="153747" y="2604541"/>
            <a:ext cx="6629710" cy="396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sz="800" dirty="0">
              <a:ea typeface="MS PGothic" pitchFamily="34" charset="-128"/>
            </a:endParaRPr>
          </a:p>
          <a:p>
            <a:pPr eaLnBrk="1" hangingPunct="1">
              <a:lnSpc>
                <a:spcPct val="80000"/>
              </a:lnSpc>
              <a:spcBef>
                <a:spcPct val="0"/>
              </a:spcBef>
            </a:pPr>
            <a:r>
              <a:rPr lang="en-US" sz="1600" b="1" dirty="0">
                <a:ea typeface="MS PGothic" pitchFamily="34" charset="-128"/>
              </a:rPr>
              <a:t>   </a:t>
            </a:r>
          </a:p>
          <a:p>
            <a:pPr eaLnBrk="1" hangingPunct="1">
              <a:lnSpc>
                <a:spcPct val="80000"/>
              </a:lnSpc>
              <a:spcBef>
                <a:spcPct val="0"/>
              </a:spcBef>
              <a:buFontTx/>
              <a:buChar char="•"/>
            </a:pPr>
            <a:endParaRPr lang="en-US" sz="1600" b="1" dirty="0">
              <a:ea typeface="MS PGothic" pitchFamily="34" charset="-128"/>
            </a:endParaRPr>
          </a:p>
          <a:p>
            <a:pPr eaLnBrk="1" hangingPunct="1">
              <a:lnSpc>
                <a:spcPct val="80000"/>
              </a:lnSpc>
              <a:spcBef>
                <a:spcPct val="0"/>
              </a:spcBef>
              <a:buFontTx/>
              <a:buChar char="•"/>
            </a:pPr>
            <a:endParaRPr lang="en-US" sz="1600" b="1" dirty="0">
              <a:ea typeface="MS PGothic" pitchFamily="34" charset="-128"/>
            </a:endParaRPr>
          </a:p>
          <a:p>
            <a:pPr eaLnBrk="1" hangingPunct="1">
              <a:lnSpc>
                <a:spcPct val="80000"/>
              </a:lnSpc>
              <a:spcBef>
                <a:spcPct val="0"/>
              </a:spcBef>
              <a:buFontTx/>
              <a:buChar char="•"/>
            </a:pPr>
            <a:r>
              <a:rPr lang="en-US" sz="1600" b="1" dirty="0">
                <a:ea typeface="MS PGothic" pitchFamily="34" charset="-128"/>
              </a:rPr>
              <a:t> </a:t>
            </a:r>
          </a:p>
        </p:txBody>
      </p:sp>
      <p:sp>
        <p:nvSpPr>
          <p:cNvPr id="3" name="TextBox 2"/>
          <p:cNvSpPr txBox="1"/>
          <p:nvPr/>
        </p:nvSpPr>
        <p:spPr>
          <a:xfrm>
            <a:off x="381000" y="1752600"/>
            <a:ext cx="6248400" cy="8125301"/>
          </a:xfrm>
          <a:prstGeom prst="rect">
            <a:avLst/>
          </a:prstGeom>
          <a:noFill/>
        </p:spPr>
        <p:txBody>
          <a:bodyPr wrap="square" rtlCol="0">
            <a:spAutoFit/>
          </a:bodyPr>
          <a:lstStyle/>
          <a:p>
            <a:r>
              <a:rPr lang="en-US" dirty="0" smtClean="0"/>
              <a:t>Another concern about shale production is that it “uses massive amounts of water. </a:t>
            </a:r>
            <a:endParaRPr lang="en-US" dirty="0"/>
          </a:p>
          <a:p>
            <a:endParaRPr lang="en-US" dirty="0"/>
          </a:p>
          <a:p>
            <a:r>
              <a:rPr lang="en-US" dirty="0" smtClean="0"/>
              <a:t>It’s true that shale production uses large </a:t>
            </a:r>
            <a:r>
              <a:rPr lang="en-US" dirty="0"/>
              <a:t>quantities of water.  </a:t>
            </a:r>
            <a:r>
              <a:rPr lang="en-US" dirty="0" smtClean="0"/>
              <a:t>My question is always, “compared to what?”</a:t>
            </a:r>
          </a:p>
          <a:p>
            <a:endParaRPr lang="en-US" dirty="0" smtClean="0"/>
          </a:p>
          <a:p>
            <a:r>
              <a:rPr lang="en-US" dirty="0" smtClean="0"/>
              <a:t>This table is from the MIT Gas Study comparing water uses in the Barnett shale and the Marcellus.  Numbers are % of water consumption per year.  </a:t>
            </a:r>
          </a:p>
          <a:p>
            <a:endParaRPr lang="en-US" dirty="0"/>
          </a:p>
          <a:p>
            <a:r>
              <a:rPr lang="en-US" b="1" dirty="0" smtClean="0">
                <a:solidFill>
                  <a:srgbClr val="FF0000"/>
                </a:solidFill>
              </a:rPr>
              <a:t>CLICK</a:t>
            </a:r>
          </a:p>
          <a:p>
            <a:r>
              <a:rPr lang="en-US" dirty="0" smtClean="0"/>
              <a:t>Look first at the Barnett where water for shale production represents .4% of total compared to around 83% for public supply and 4% for mining.</a:t>
            </a:r>
          </a:p>
          <a:p>
            <a:endParaRPr lang="en-US" dirty="0"/>
          </a:p>
          <a:p>
            <a:r>
              <a:rPr lang="en-US" dirty="0" smtClean="0"/>
              <a:t>In the Marcellus, a region where there is significant coal mining, water for shale represents less than .1% of the total compared to almost 73% for mining.  </a:t>
            </a:r>
          </a:p>
          <a:p>
            <a:endParaRPr lang="en-US" dirty="0"/>
          </a:p>
          <a:p>
            <a:r>
              <a:rPr lang="en-US" dirty="0" smtClean="0"/>
              <a:t>The </a:t>
            </a:r>
            <a:r>
              <a:rPr lang="en-US" dirty="0"/>
              <a:t>shale gas industry uses about 1.5 million gallons of water per well but this is not a large amount compared to other industries.   Gas drilling in PA for example uses less  than 60 million  gallons per day compared to 1.5 billion for public water systems, 1.7 million by other industries and 5.9 million in power generation (USGS</a:t>
            </a:r>
            <a:r>
              <a:rPr lang="en-US" dirty="0" smtClean="0"/>
              <a:t>)</a:t>
            </a:r>
          </a:p>
          <a:p>
            <a:r>
              <a:rPr lang="en-US" dirty="0" smtClean="0"/>
              <a:t>Episodic not constant --    </a:t>
            </a:r>
          </a:p>
          <a:p>
            <a:endParaRPr lang="en-US" dirty="0"/>
          </a:p>
          <a:p>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6AF80-357F-4280-AF7E-334C4F06A55C}" type="slidenum">
              <a:rPr lang="en-US" smtClean="0">
                <a:ea typeface="MS PGothic" pitchFamily="34" charset="-128"/>
              </a:rPr>
              <a:pPr fontAlgn="base">
                <a:spcBef>
                  <a:spcPct val="0"/>
                </a:spcBef>
                <a:spcAft>
                  <a:spcPct val="0"/>
                </a:spcAft>
                <a:defRPr/>
              </a:pPr>
              <a:t>16</a:t>
            </a:fld>
            <a:endParaRPr lang="en-US" smtClean="0">
              <a:ea typeface="MS PGothic" pitchFamily="34" charset="-128"/>
            </a:endParaRPr>
          </a:p>
        </p:txBody>
      </p:sp>
      <p:sp>
        <p:nvSpPr>
          <p:cNvPr id="87043"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Notes Placeholder 4"/>
          <p:cNvSpPr>
            <a:spLocks noGrp="1"/>
          </p:cNvSpPr>
          <p:nvPr/>
        </p:nvSpPr>
        <p:spPr bwMode="auto">
          <a:xfrm>
            <a:off x="686421" y="4344025"/>
            <a:ext cx="5485158"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87045" name="TextBox 4"/>
          <p:cNvSpPr txBox="1">
            <a:spLocks noChangeArrowheads="1"/>
          </p:cNvSpPr>
          <p:nvPr/>
        </p:nvSpPr>
        <p:spPr bwMode="auto">
          <a:xfrm>
            <a:off x="532676" y="1600513"/>
            <a:ext cx="5792649" cy="729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2" name="Rectangle 1"/>
          <p:cNvSpPr/>
          <p:nvPr/>
        </p:nvSpPr>
        <p:spPr>
          <a:xfrm>
            <a:off x="221032" y="609600"/>
            <a:ext cx="6484567" cy="8556188"/>
          </a:xfrm>
          <a:prstGeom prst="rect">
            <a:avLst/>
          </a:prstGeom>
        </p:spPr>
        <p:txBody>
          <a:bodyPr wrap="square">
            <a:spAutoFit/>
          </a:bodyPr>
          <a:lstStyle/>
          <a:p>
            <a:endParaRPr lang="en-US" dirty="0" smtClean="0"/>
          </a:p>
          <a:p>
            <a:r>
              <a:rPr lang="en-US" sz="1400" dirty="0" smtClean="0"/>
              <a:t>This is a map of fracture growth at different perforations stages in  a shale well in the Marcellus.  </a:t>
            </a:r>
          </a:p>
          <a:p>
            <a:endParaRPr lang="en-US" sz="1400" b="1" dirty="0">
              <a:solidFill>
                <a:srgbClr val="C00000"/>
              </a:solidFill>
            </a:endParaRPr>
          </a:p>
          <a:p>
            <a:r>
              <a:rPr lang="en-US" sz="1400" b="1" dirty="0" smtClean="0">
                <a:solidFill>
                  <a:srgbClr val="C00000"/>
                </a:solidFill>
              </a:rPr>
              <a:t>CLICK </a:t>
            </a:r>
            <a:r>
              <a:rPr lang="en-US" sz="1400" dirty="0" smtClean="0"/>
              <a:t>The lighter blue at the top is the water table depth, at no time does it exceed 1000 feet, typically it’s 200-300 feet.</a:t>
            </a:r>
          </a:p>
          <a:p>
            <a:endParaRPr lang="en-US" sz="1400" dirty="0" smtClean="0"/>
          </a:p>
          <a:p>
            <a:r>
              <a:rPr lang="en-US" sz="1400" b="1" dirty="0" smtClean="0">
                <a:solidFill>
                  <a:srgbClr val="C00000"/>
                </a:solidFill>
              </a:rPr>
              <a:t>CLICK</a:t>
            </a:r>
            <a:r>
              <a:rPr lang="en-US" sz="1400" dirty="0" smtClean="0"/>
              <a:t>  maximum depth of fracture 8000 feet but the spread of the </a:t>
            </a:r>
            <a:r>
              <a:rPr lang="en-US" sz="1400" dirty="0" err="1" smtClean="0"/>
              <a:t>frac</a:t>
            </a:r>
            <a:r>
              <a:rPr lang="en-US" sz="1400" dirty="0" smtClean="0"/>
              <a:t> is never more than 2000 feet at this depth, above and below the perforation</a:t>
            </a:r>
          </a:p>
          <a:p>
            <a:endParaRPr lang="en-US" sz="1400" b="1" dirty="0" smtClean="0">
              <a:solidFill>
                <a:srgbClr val="C00000"/>
              </a:solidFill>
            </a:endParaRPr>
          </a:p>
          <a:p>
            <a:r>
              <a:rPr lang="en-US" sz="1400" b="1" dirty="0" smtClean="0">
                <a:solidFill>
                  <a:srgbClr val="C00000"/>
                </a:solidFill>
              </a:rPr>
              <a:t>CLICK </a:t>
            </a:r>
            <a:r>
              <a:rPr lang="en-US" sz="1400" dirty="0" smtClean="0"/>
              <a:t> shallowest depth of the </a:t>
            </a:r>
            <a:r>
              <a:rPr lang="en-US" sz="1400" dirty="0" err="1" smtClean="0"/>
              <a:t>frac</a:t>
            </a:r>
            <a:r>
              <a:rPr lang="en-US" sz="1400" dirty="0" smtClean="0"/>
              <a:t> is 5000 feet, leaving 4000 feet of impermeable rock between the </a:t>
            </a:r>
            <a:r>
              <a:rPr lang="en-US" sz="1400" dirty="0" err="1" smtClean="0"/>
              <a:t>frac</a:t>
            </a:r>
            <a:r>
              <a:rPr lang="en-US" sz="1400" dirty="0" smtClean="0"/>
              <a:t> and the  water table.</a:t>
            </a:r>
          </a:p>
          <a:p>
            <a:endParaRPr lang="en-US" sz="1400" dirty="0"/>
          </a:p>
          <a:p>
            <a:r>
              <a:rPr lang="en-US" sz="1400" dirty="0" smtClean="0"/>
              <a:t>I know there has been a debate on the propagation of fractures.  I did a little more reading and  research.  Two out of three of the researchers or groups of researchers were skeptical about fractures reaching groundwater.  </a:t>
            </a:r>
          </a:p>
          <a:p>
            <a:endParaRPr lang="en-US" sz="1400" dirty="0"/>
          </a:p>
          <a:p>
            <a:pPr marL="285750" indent="-285750">
              <a:buFont typeface="Arial" pitchFamily="34" charset="0"/>
              <a:buChar char="•"/>
            </a:pPr>
            <a:r>
              <a:rPr lang="en-US" sz="1400" dirty="0" smtClean="0"/>
              <a:t>Marine </a:t>
            </a:r>
            <a:r>
              <a:rPr lang="en-US" sz="1400" dirty="0"/>
              <a:t>and Petroleum Geology, April 2012: Davies, </a:t>
            </a:r>
            <a:r>
              <a:rPr lang="en-US" sz="1400" dirty="0" smtClean="0"/>
              <a:t> et al According </a:t>
            </a:r>
            <a:r>
              <a:rPr lang="en-US" sz="1400" dirty="0"/>
              <a:t>to their abstract, they found that the maximum reported height of an upward propagating hydraulic fracture in the Marcellus, Barnett, Woodford, </a:t>
            </a:r>
            <a:r>
              <a:rPr lang="en-US" sz="1400" dirty="0" err="1"/>
              <a:t>Eagleford</a:t>
            </a:r>
            <a:r>
              <a:rPr lang="en-US" sz="1400" dirty="0"/>
              <a:t>, and Niobrara is approximately 588 meters (1929 feet). </a:t>
            </a:r>
            <a:endParaRPr lang="en-US" sz="1400" dirty="0" smtClean="0"/>
          </a:p>
          <a:p>
            <a:endParaRPr lang="en-US" sz="1400" dirty="0"/>
          </a:p>
          <a:p>
            <a:pPr marL="285750" indent="-285750">
              <a:buFont typeface="Arial" pitchFamily="34" charset="0"/>
              <a:buChar char="•"/>
            </a:pPr>
            <a:r>
              <a:rPr lang="en-US" sz="1400" dirty="0" smtClean="0"/>
              <a:t>Ground </a:t>
            </a:r>
            <a:r>
              <a:rPr lang="en-US" sz="1400" dirty="0"/>
              <a:t>Water, April 2012: Tom Myers, lead </a:t>
            </a:r>
            <a:r>
              <a:rPr lang="en-US" sz="1400" dirty="0" smtClean="0"/>
              <a:t>author, reported that  the process of fracture propagation to groundwater could take </a:t>
            </a:r>
            <a:r>
              <a:rPr lang="en-US" sz="1400" dirty="0"/>
              <a:t>less than 100 years. The study was conducted by Dr. Tom Myers, an independent </a:t>
            </a:r>
            <a:r>
              <a:rPr lang="en-US" sz="1400" dirty="0" err="1"/>
              <a:t>hydrogeologist</a:t>
            </a:r>
            <a:r>
              <a:rPr lang="en-US" sz="1400" dirty="0"/>
              <a:t>, and paid for by Catskill </a:t>
            </a:r>
            <a:r>
              <a:rPr lang="en-US" sz="1400" dirty="0" err="1"/>
              <a:t>Mountainkeeper</a:t>
            </a:r>
            <a:r>
              <a:rPr lang="en-US" sz="1400" dirty="0"/>
              <a:t> and the Park Foundation, two upstate New York organizations opposed to natural gas drilling and hydraulic fracturing (</a:t>
            </a:r>
            <a:r>
              <a:rPr lang="en-US" sz="1400" dirty="0" err="1"/>
              <a:t>fracking</a:t>
            </a:r>
            <a:r>
              <a:rPr lang="en-US" sz="1400" dirty="0"/>
              <a:t>) in the Marcellus formation </a:t>
            </a:r>
            <a:endParaRPr lang="en-US" sz="1400" dirty="0" smtClean="0"/>
          </a:p>
          <a:p>
            <a:endParaRPr lang="en-US" sz="1400" dirty="0" smtClean="0"/>
          </a:p>
          <a:p>
            <a:pPr marL="285750" indent="-285750">
              <a:buFont typeface="Arial" pitchFamily="34" charset="0"/>
              <a:buChar char="•"/>
            </a:pPr>
            <a:r>
              <a:rPr lang="en-US" sz="1400" dirty="0" smtClean="0"/>
              <a:t>Penn </a:t>
            </a:r>
            <a:r>
              <a:rPr lang="en-US" sz="1400" dirty="0"/>
              <a:t>State’s Terry Engelder </a:t>
            </a:r>
            <a:r>
              <a:rPr lang="en-US" sz="1400" dirty="0" err="1"/>
              <a:t>Engelder</a:t>
            </a:r>
            <a:r>
              <a:rPr lang="en-US" sz="1400" dirty="0"/>
              <a:t> said Myers used an “unrealistically high” number for permeability of rock above the shale layer that contains gas. That produced results that greatly exaggerated the time it could take for fluid to migrate from the </a:t>
            </a:r>
            <a:r>
              <a:rPr lang="en-US" sz="1400" dirty="0" err="1"/>
              <a:t>fracking</a:t>
            </a:r>
            <a:r>
              <a:rPr lang="en-US" sz="1400" dirty="0"/>
              <a:t> zone. </a:t>
            </a:r>
            <a:r>
              <a:rPr lang="en-US" sz="1400" dirty="0" smtClean="0"/>
              <a:t>  Myers </a:t>
            </a:r>
            <a:r>
              <a:rPr lang="en-US" sz="1400" dirty="0"/>
              <a:t>also assumed that pressures created by </a:t>
            </a:r>
            <a:r>
              <a:rPr lang="en-US" sz="1400" dirty="0" err="1"/>
              <a:t>fracking</a:t>
            </a:r>
            <a:r>
              <a:rPr lang="en-US" sz="1400" dirty="0"/>
              <a:t> will drive fluids away from the gas-bearing rock when in fact they will do the opposite, Engelder said. </a:t>
            </a:r>
            <a:r>
              <a:rPr lang="en-US" sz="1400" dirty="0" smtClean="0"/>
              <a:t>“</a:t>
            </a:r>
            <a:r>
              <a:rPr lang="en-US" sz="1400" dirty="0"/>
              <a:t>In my view the issue is settled, which is that it can’t happen on a time scale that is important to mankind,” Engelder said in an interview. </a:t>
            </a:r>
            <a:r>
              <a:rPr lang="en-US" sz="1400" dirty="0" smtClean="0"/>
              <a:t>Engelder </a:t>
            </a:r>
            <a:r>
              <a:rPr lang="en-US" sz="1400" dirty="0"/>
              <a:t>says the timeframe is increased to 100,000 years. </a:t>
            </a:r>
            <a:r>
              <a:rPr lang="en-US" sz="1100" dirty="0"/>
              <a:t/>
            </a:r>
            <a:br>
              <a:rPr lang="en-US" sz="1100" dirty="0"/>
            </a:br>
            <a:r>
              <a:rPr lang="en-US" sz="1100" dirty="0">
                <a:hlinkClick r:id="rId3"/>
              </a:rPr>
              <a:t>http://www.businessweek.com/news/2012-05-03/fracking-fluids-may-migrate-to-aquifers-researcher-says</a:t>
            </a:r>
            <a:r>
              <a:rPr lang="en-US" sz="1100" dirty="0"/>
              <a:t/>
            </a:r>
            <a:br>
              <a:rPr lang="en-US" sz="1100" dirty="0"/>
            </a:br>
            <a:endParaRPr lang="en-US" sz="11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C7D2401C-3CC7-4B48-863B-FE66601AD86F}" type="slidenum">
              <a:rPr lang="en-US" smtClean="0">
                <a:ea typeface="ＭＳ Ｐゴシック"/>
              </a:rPr>
              <a:pPr>
                <a:defRPr/>
              </a:pPr>
              <a:t>17</a:t>
            </a:fld>
            <a:endParaRPr lang="en-US" smtClean="0">
              <a:ea typeface="ＭＳ Ｐゴシック"/>
            </a:endParaRPr>
          </a:p>
        </p:txBody>
      </p:sp>
      <p:sp>
        <p:nvSpPr>
          <p:cNvPr id="95235"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defTabSz="463550" eaLnBrk="0" hangingPunct="0">
              <a:defRPr>
                <a:solidFill>
                  <a:schemeClr val="tx1"/>
                </a:solidFill>
                <a:latin typeface="Arial" pitchFamily="34" charset="0"/>
              </a:defRPr>
            </a:lvl1pPr>
            <a:lvl2pPr marL="742950" indent="-285750" defTabSz="463550" eaLnBrk="0" hangingPunct="0">
              <a:defRPr>
                <a:solidFill>
                  <a:schemeClr val="tx1"/>
                </a:solidFill>
                <a:latin typeface="Arial" pitchFamily="34" charset="0"/>
              </a:defRPr>
            </a:lvl2pPr>
            <a:lvl3pPr marL="1143000" indent="-228600" defTabSz="463550" eaLnBrk="0" hangingPunct="0">
              <a:defRPr>
                <a:solidFill>
                  <a:schemeClr val="tx1"/>
                </a:solidFill>
                <a:latin typeface="Arial" pitchFamily="34" charset="0"/>
              </a:defRPr>
            </a:lvl3pPr>
            <a:lvl4pPr marL="1600200" indent="-228600" defTabSz="463550" eaLnBrk="0" hangingPunct="0">
              <a:defRPr>
                <a:solidFill>
                  <a:schemeClr val="tx1"/>
                </a:solidFill>
                <a:latin typeface="Arial" pitchFamily="34" charset="0"/>
              </a:defRPr>
            </a:lvl4pPr>
            <a:lvl5pPr marL="2057400" indent="-228600" defTabSz="463550" eaLnBrk="0" hangingPunct="0">
              <a:defRPr>
                <a:solidFill>
                  <a:schemeClr val="tx1"/>
                </a:solidFill>
                <a:latin typeface="Arial" pitchFamily="34" charset="0"/>
              </a:defRPr>
            </a:lvl5pPr>
            <a:lvl6pPr marL="2514600" indent="-228600" defTabSz="463550" eaLnBrk="0" fontAlgn="base" hangingPunct="0">
              <a:spcBef>
                <a:spcPct val="0"/>
              </a:spcBef>
              <a:spcAft>
                <a:spcPct val="0"/>
              </a:spcAft>
              <a:defRPr>
                <a:solidFill>
                  <a:schemeClr val="tx1"/>
                </a:solidFill>
                <a:latin typeface="Arial" pitchFamily="34" charset="0"/>
              </a:defRPr>
            </a:lvl6pPr>
            <a:lvl7pPr marL="2971800" indent="-228600" defTabSz="463550" eaLnBrk="0" fontAlgn="base" hangingPunct="0">
              <a:spcBef>
                <a:spcPct val="0"/>
              </a:spcBef>
              <a:spcAft>
                <a:spcPct val="0"/>
              </a:spcAft>
              <a:defRPr>
                <a:solidFill>
                  <a:schemeClr val="tx1"/>
                </a:solidFill>
                <a:latin typeface="Arial" pitchFamily="34" charset="0"/>
              </a:defRPr>
            </a:lvl7pPr>
            <a:lvl8pPr marL="3429000" indent="-228600" defTabSz="463550" eaLnBrk="0" fontAlgn="base" hangingPunct="0">
              <a:spcBef>
                <a:spcPct val="0"/>
              </a:spcBef>
              <a:spcAft>
                <a:spcPct val="0"/>
              </a:spcAft>
              <a:defRPr>
                <a:solidFill>
                  <a:schemeClr val="tx1"/>
                </a:solidFill>
                <a:latin typeface="Arial" pitchFamily="34" charset="0"/>
              </a:defRPr>
            </a:lvl8pPr>
            <a:lvl9pPr marL="3886200" indent="-228600" defTabSz="463550" eaLnBrk="0" fontAlgn="base" hangingPunct="0">
              <a:spcBef>
                <a:spcPct val="0"/>
              </a:spcBef>
              <a:spcAft>
                <a:spcPct val="0"/>
              </a:spcAft>
              <a:defRPr>
                <a:solidFill>
                  <a:schemeClr val="tx1"/>
                </a:solidFill>
                <a:latin typeface="Arial" pitchFamily="34" charset="0"/>
              </a:defRPr>
            </a:lvl9pPr>
          </a:lstStyle>
          <a:p>
            <a:pPr algn="r" eaLnBrk="1" hangingPunct="1"/>
            <a:fld id="{2E63282E-6734-4A0F-97C0-566EF9244A05}" type="slidenum">
              <a:rPr lang="en-US" sz="1200">
                <a:latin typeface="Calibri" pitchFamily="34" charset="0"/>
                <a:ea typeface="MS PGothic" pitchFamily="34" charset="-128"/>
              </a:rPr>
              <a:pPr algn="r" eaLnBrk="1" hangingPunct="1"/>
              <a:t>17</a:t>
            </a:fld>
            <a:endParaRPr lang="en-US" sz="1200">
              <a:latin typeface="Calibri" pitchFamily="34" charset="0"/>
              <a:ea typeface="MS PGothic" pitchFamily="34" charset="-128"/>
            </a:endParaRPr>
          </a:p>
        </p:txBody>
      </p:sp>
      <p:sp>
        <p:nvSpPr>
          <p:cNvPr id="95236" name="Rectangle 2"/>
          <p:cNvSpPr>
            <a:spLocks noGrp="1" noRot="1" noChangeAspect="1" noChangeArrowheads="1" noTextEdit="1"/>
          </p:cNvSpPr>
          <p:nvPr>
            <p:ph type="sldImg"/>
          </p:nvPr>
        </p:nvSpPr>
        <p:spPr bwMode="auto">
          <a:xfrm>
            <a:off x="1955800" y="76200"/>
            <a:ext cx="3251200" cy="2438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xfrm>
            <a:off x="153747" y="2604541"/>
            <a:ext cx="6629710" cy="396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sz="800">
              <a:ea typeface="MS PGothic" pitchFamily="34" charset="-128"/>
            </a:endParaRPr>
          </a:p>
          <a:p>
            <a:pPr eaLnBrk="1" hangingPunct="1">
              <a:lnSpc>
                <a:spcPct val="80000"/>
              </a:lnSpc>
              <a:spcBef>
                <a:spcPct val="0"/>
              </a:spcBef>
            </a:pPr>
            <a:r>
              <a:rPr lang="en-US" sz="1600" b="1">
                <a:ea typeface="MS PGothic" pitchFamily="34" charset="-128"/>
              </a:rPr>
              <a:t>   </a:t>
            </a:r>
          </a:p>
          <a:p>
            <a:pPr eaLnBrk="1" hangingPunct="1">
              <a:lnSpc>
                <a:spcPct val="80000"/>
              </a:lnSpc>
              <a:spcBef>
                <a:spcPct val="0"/>
              </a:spcBef>
              <a:buFontTx/>
              <a:buChar char="•"/>
            </a:pPr>
            <a:endParaRPr lang="en-US" sz="1600" b="1">
              <a:ea typeface="MS PGothic" pitchFamily="34" charset="-128"/>
            </a:endParaRPr>
          </a:p>
          <a:p>
            <a:pPr eaLnBrk="1" hangingPunct="1">
              <a:lnSpc>
                <a:spcPct val="80000"/>
              </a:lnSpc>
              <a:spcBef>
                <a:spcPct val="0"/>
              </a:spcBef>
              <a:buFontTx/>
              <a:buChar char="•"/>
            </a:pPr>
            <a:endParaRPr lang="en-US" sz="1600" b="1">
              <a:ea typeface="MS PGothic" pitchFamily="34" charset="-128"/>
            </a:endParaRPr>
          </a:p>
          <a:p>
            <a:pPr eaLnBrk="1" hangingPunct="1">
              <a:lnSpc>
                <a:spcPct val="80000"/>
              </a:lnSpc>
              <a:spcBef>
                <a:spcPct val="0"/>
              </a:spcBef>
              <a:buFontTx/>
              <a:buChar char="•"/>
            </a:pPr>
            <a:r>
              <a:rPr lang="en-US" sz="1600" b="1">
                <a:ea typeface="MS PGothic" pitchFamily="34" charset="-128"/>
              </a:rPr>
              <a:t> </a:t>
            </a:r>
          </a:p>
        </p:txBody>
      </p:sp>
      <p:sp>
        <p:nvSpPr>
          <p:cNvPr id="2" name="TextBox 1"/>
          <p:cNvSpPr txBox="1"/>
          <p:nvPr/>
        </p:nvSpPr>
        <p:spPr>
          <a:xfrm>
            <a:off x="609600" y="3200400"/>
            <a:ext cx="5486400" cy="369332"/>
          </a:xfrm>
          <a:prstGeom prst="rect">
            <a:avLst/>
          </a:prstGeom>
          <a:noFill/>
        </p:spPr>
        <p:txBody>
          <a:bodyPr wrap="square" rtlCol="0">
            <a:spAutoFit/>
          </a:bodyPr>
          <a:lstStyle/>
          <a:p>
            <a:endParaRPr lang="en-US"/>
          </a:p>
        </p:txBody>
      </p:sp>
      <p:sp>
        <p:nvSpPr>
          <p:cNvPr id="3" name="TextBox 2"/>
          <p:cNvSpPr txBox="1"/>
          <p:nvPr/>
        </p:nvSpPr>
        <p:spPr>
          <a:xfrm>
            <a:off x="609600" y="3200400"/>
            <a:ext cx="5638800" cy="3693319"/>
          </a:xfrm>
          <a:prstGeom prst="rect">
            <a:avLst/>
          </a:prstGeom>
          <a:noFill/>
        </p:spPr>
        <p:txBody>
          <a:bodyPr wrap="square" rtlCol="0">
            <a:spAutoFit/>
          </a:bodyPr>
          <a:lstStyle/>
          <a:p>
            <a:r>
              <a:rPr lang="en-US" dirty="0" smtClean="0"/>
              <a:t>Focus on European population density for a moment.  First, this is two pictures of development in the Barnet shale.</a:t>
            </a:r>
          </a:p>
          <a:p>
            <a:endParaRPr lang="en-US" dirty="0" smtClean="0"/>
          </a:p>
          <a:p>
            <a:r>
              <a:rPr lang="en-US" b="1" dirty="0" smtClean="0">
                <a:solidFill>
                  <a:srgbClr val="A20000"/>
                </a:solidFill>
              </a:rPr>
              <a:t>CLICK</a:t>
            </a:r>
            <a:endParaRPr lang="en-US" b="1" dirty="0">
              <a:solidFill>
                <a:srgbClr val="A20000"/>
              </a:solidFill>
            </a:endParaRPr>
          </a:p>
          <a:p>
            <a:r>
              <a:rPr lang="en-US" dirty="0" smtClean="0"/>
              <a:t>The left side is the Barnett in 1997 – the black dots are vertical wells.</a:t>
            </a:r>
          </a:p>
          <a:p>
            <a:endParaRPr lang="en-US" dirty="0"/>
          </a:p>
          <a:p>
            <a:r>
              <a:rPr lang="en-US" dirty="0" smtClean="0"/>
              <a:t>On the right side is the Barnett in 2009.  The red dots are horizontal wells, most all of them shale wells.</a:t>
            </a:r>
          </a:p>
          <a:p>
            <a:endParaRPr lang="en-US" dirty="0"/>
          </a:p>
          <a:p>
            <a:r>
              <a:rPr lang="en-US" dirty="0" smtClean="0"/>
              <a:t>Wanted to show you what the scale of this development looks like.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C7D2401C-3CC7-4B48-863B-FE66601AD86F}" type="slidenum">
              <a:rPr lang="en-US" smtClean="0">
                <a:ea typeface="ＭＳ Ｐゴシック"/>
              </a:rPr>
              <a:pPr>
                <a:defRPr/>
              </a:pPr>
              <a:t>18</a:t>
            </a:fld>
            <a:endParaRPr lang="en-US" smtClean="0">
              <a:ea typeface="ＭＳ Ｐゴシック"/>
            </a:endParaRPr>
          </a:p>
        </p:txBody>
      </p:sp>
      <p:sp>
        <p:nvSpPr>
          <p:cNvPr id="95235"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defTabSz="463550" eaLnBrk="0" hangingPunct="0">
              <a:defRPr>
                <a:solidFill>
                  <a:schemeClr val="tx1"/>
                </a:solidFill>
                <a:latin typeface="Arial" pitchFamily="34" charset="0"/>
              </a:defRPr>
            </a:lvl1pPr>
            <a:lvl2pPr marL="742950" indent="-285750" defTabSz="463550" eaLnBrk="0" hangingPunct="0">
              <a:defRPr>
                <a:solidFill>
                  <a:schemeClr val="tx1"/>
                </a:solidFill>
                <a:latin typeface="Arial" pitchFamily="34" charset="0"/>
              </a:defRPr>
            </a:lvl2pPr>
            <a:lvl3pPr marL="1143000" indent="-228600" defTabSz="463550" eaLnBrk="0" hangingPunct="0">
              <a:defRPr>
                <a:solidFill>
                  <a:schemeClr val="tx1"/>
                </a:solidFill>
                <a:latin typeface="Arial" pitchFamily="34" charset="0"/>
              </a:defRPr>
            </a:lvl3pPr>
            <a:lvl4pPr marL="1600200" indent="-228600" defTabSz="463550" eaLnBrk="0" hangingPunct="0">
              <a:defRPr>
                <a:solidFill>
                  <a:schemeClr val="tx1"/>
                </a:solidFill>
                <a:latin typeface="Arial" pitchFamily="34" charset="0"/>
              </a:defRPr>
            </a:lvl4pPr>
            <a:lvl5pPr marL="2057400" indent="-228600" defTabSz="463550" eaLnBrk="0" hangingPunct="0">
              <a:defRPr>
                <a:solidFill>
                  <a:schemeClr val="tx1"/>
                </a:solidFill>
                <a:latin typeface="Arial" pitchFamily="34" charset="0"/>
              </a:defRPr>
            </a:lvl5pPr>
            <a:lvl6pPr marL="2514600" indent="-228600" defTabSz="463550" eaLnBrk="0" fontAlgn="base" hangingPunct="0">
              <a:spcBef>
                <a:spcPct val="0"/>
              </a:spcBef>
              <a:spcAft>
                <a:spcPct val="0"/>
              </a:spcAft>
              <a:defRPr>
                <a:solidFill>
                  <a:schemeClr val="tx1"/>
                </a:solidFill>
                <a:latin typeface="Arial" pitchFamily="34" charset="0"/>
              </a:defRPr>
            </a:lvl6pPr>
            <a:lvl7pPr marL="2971800" indent="-228600" defTabSz="463550" eaLnBrk="0" fontAlgn="base" hangingPunct="0">
              <a:spcBef>
                <a:spcPct val="0"/>
              </a:spcBef>
              <a:spcAft>
                <a:spcPct val="0"/>
              </a:spcAft>
              <a:defRPr>
                <a:solidFill>
                  <a:schemeClr val="tx1"/>
                </a:solidFill>
                <a:latin typeface="Arial" pitchFamily="34" charset="0"/>
              </a:defRPr>
            </a:lvl7pPr>
            <a:lvl8pPr marL="3429000" indent="-228600" defTabSz="463550" eaLnBrk="0" fontAlgn="base" hangingPunct="0">
              <a:spcBef>
                <a:spcPct val="0"/>
              </a:spcBef>
              <a:spcAft>
                <a:spcPct val="0"/>
              </a:spcAft>
              <a:defRPr>
                <a:solidFill>
                  <a:schemeClr val="tx1"/>
                </a:solidFill>
                <a:latin typeface="Arial" pitchFamily="34" charset="0"/>
              </a:defRPr>
            </a:lvl8pPr>
            <a:lvl9pPr marL="3886200" indent="-228600" defTabSz="463550" eaLnBrk="0" fontAlgn="base" hangingPunct="0">
              <a:spcBef>
                <a:spcPct val="0"/>
              </a:spcBef>
              <a:spcAft>
                <a:spcPct val="0"/>
              </a:spcAft>
              <a:defRPr>
                <a:solidFill>
                  <a:schemeClr val="tx1"/>
                </a:solidFill>
                <a:latin typeface="Arial" pitchFamily="34" charset="0"/>
              </a:defRPr>
            </a:lvl9pPr>
          </a:lstStyle>
          <a:p>
            <a:pPr algn="r" eaLnBrk="1" hangingPunct="1"/>
            <a:fld id="{2E63282E-6734-4A0F-97C0-566EF9244A05}" type="slidenum">
              <a:rPr lang="en-US" sz="1200">
                <a:latin typeface="Calibri" pitchFamily="34" charset="0"/>
                <a:ea typeface="MS PGothic" pitchFamily="34" charset="-128"/>
              </a:rPr>
              <a:pPr algn="r" eaLnBrk="1" hangingPunct="1"/>
              <a:t>18</a:t>
            </a:fld>
            <a:endParaRPr lang="en-US" sz="1200">
              <a:latin typeface="Calibri" pitchFamily="34" charset="0"/>
              <a:ea typeface="MS PGothic" pitchFamily="34" charset="-128"/>
            </a:endParaRPr>
          </a:p>
        </p:txBody>
      </p:sp>
      <p:sp>
        <p:nvSpPr>
          <p:cNvPr id="95236" name="Rectangle 2"/>
          <p:cNvSpPr>
            <a:spLocks noGrp="1" noRot="1" noChangeAspect="1" noChangeArrowheads="1" noTextEdit="1"/>
          </p:cNvSpPr>
          <p:nvPr>
            <p:ph type="sldImg"/>
          </p:nvPr>
        </p:nvSpPr>
        <p:spPr bwMode="auto">
          <a:xfrm>
            <a:off x="1955800" y="76200"/>
            <a:ext cx="2463800" cy="184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1"/>
          <p:cNvSpPr/>
          <p:nvPr/>
        </p:nvSpPr>
        <p:spPr>
          <a:xfrm>
            <a:off x="381000" y="1981200"/>
            <a:ext cx="6172200" cy="7017306"/>
          </a:xfrm>
          <a:prstGeom prst="rect">
            <a:avLst/>
          </a:prstGeom>
        </p:spPr>
        <p:txBody>
          <a:bodyPr wrap="square">
            <a:spAutoFit/>
          </a:bodyPr>
          <a:lstStyle/>
          <a:p>
            <a:pPr marL="285750" indent="-285750">
              <a:buFont typeface="Arial" pitchFamily="34" charset="0"/>
              <a:buChar char="•"/>
            </a:pPr>
            <a:r>
              <a:rPr lang="en-US" dirty="0" smtClean="0"/>
              <a:t>In addition to the population density issue, the sheer size of shale production enterprise is a concern.  </a:t>
            </a:r>
          </a:p>
          <a:p>
            <a:pPr marL="285750" indent="-285750">
              <a:buFont typeface="Arial" pitchFamily="34" charset="0"/>
              <a:buChar char="•"/>
            </a:pPr>
            <a:r>
              <a:rPr lang="en-US" b="1" dirty="0" smtClean="0">
                <a:solidFill>
                  <a:srgbClr val="C00000"/>
                </a:solidFill>
              </a:rPr>
              <a:t>CLICK</a:t>
            </a:r>
          </a:p>
          <a:p>
            <a:pPr marL="285750" indent="-285750">
              <a:buFont typeface="Arial" pitchFamily="34" charset="0"/>
              <a:buChar char="•"/>
            </a:pPr>
            <a:r>
              <a:rPr lang="en-US" dirty="0" smtClean="0"/>
              <a:t>The numbers you are looking at here are estimates for production of 28 </a:t>
            </a:r>
            <a:r>
              <a:rPr lang="en-US" dirty="0" err="1" smtClean="0"/>
              <a:t>bcm</a:t>
            </a:r>
            <a:r>
              <a:rPr lang="en-US" dirty="0" smtClean="0"/>
              <a:t> or 1 </a:t>
            </a:r>
            <a:r>
              <a:rPr lang="en-US" dirty="0" err="1" smtClean="0"/>
              <a:t>tcf</a:t>
            </a:r>
            <a:r>
              <a:rPr lang="en-US" dirty="0" smtClean="0"/>
              <a:t> of shale gas per year</a:t>
            </a:r>
          </a:p>
          <a:p>
            <a:pPr marL="285750" indent="-285750">
              <a:buFont typeface="Arial" pitchFamily="34" charset="0"/>
              <a:buChar char="•"/>
            </a:pPr>
            <a:endParaRPr lang="en-US" dirty="0" smtClean="0"/>
          </a:p>
          <a:p>
            <a:pPr marL="285750" indent="-285750">
              <a:buFont typeface="Arial" pitchFamily="34" charset="0"/>
              <a:buChar char="•"/>
            </a:pPr>
            <a:r>
              <a:rPr lang="en-US" dirty="0" smtClean="0"/>
              <a:t>70-100 well pads, 150 rigs, 226 -324 square kilometers per year and 70 to 100 million barrels of water.  </a:t>
            </a:r>
          </a:p>
          <a:p>
            <a:endParaRPr lang="en-US" dirty="0" smtClean="0"/>
          </a:p>
          <a:p>
            <a:pPr marL="285750" indent="-285750">
              <a:buFont typeface="Arial" pitchFamily="34" charset="0"/>
              <a:buChar char="•"/>
            </a:pPr>
            <a:r>
              <a:rPr lang="en-US" dirty="0" smtClean="0"/>
              <a:t>I know this sounds like a lot of activity – it is a lot of activity ---- and I personally think that the root of much of the opposition in the US has much more to do with community disturbance than actual environmental impacts.</a:t>
            </a:r>
          </a:p>
          <a:p>
            <a:endParaRPr lang="en-US" dirty="0" smtClean="0"/>
          </a:p>
          <a:p>
            <a:pPr marL="285750" indent="-285750">
              <a:buFont typeface="Arial" pitchFamily="34" charset="0"/>
              <a:buChar char="•"/>
            </a:pPr>
            <a:r>
              <a:rPr lang="en-US" dirty="0" smtClean="0"/>
              <a:t>Having said that, as I noted earlier, this amount of water is not nearly as large as other uses.  It is however episodic --- you need it all at once and you need all the trucks that transport it and the equipment all at once. in the end you are just left with a gas field. </a:t>
            </a:r>
            <a:endParaRPr lang="en-US" dirty="0"/>
          </a:p>
          <a:p>
            <a:endParaRPr lang="en-US" dirty="0" smtClean="0"/>
          </a:p>
          <a:p>
            <a:pPr marL="285750" indent="-285750">
              <a:buFont typeface="Arial" pitchFamily="34" charset="0"/>
              <a:buChar char="•"/>
            </a:pPr>
            <a:r>
              <a:rPr lang="en-US" dirty="0" smtClean="0"/>
              <a:t>The acreage sounds like a lot but compared to a wind or solar farm, on a per unit of energy basis, it is relatively small in comparison</a:t>
            </a:r>
          </a:p>
          <a:p>
            <a:pPr marL="285750" indent="-285750">
              <a:buFont typeface="Arial" pitchFamily="34" charset="0"/>
              <a:buChar char="•"/>
            </a:pPr>
            <a:endParaRPr lang="en-US" dirty="0" smtClean="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19</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228600" y="990600"/>
            <a:ext cx="64008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55303" name="TextBox 6"/>
          <p:cNvSpPr txBox="1">
            <a:spLocks noChangeArrowheads="1"/>
          </p:cNvSpPr>
          <p:nvPr/>
        </p:nvSpPr>
        <p:spPr bwMode="auto">
          <a:xfrm>
            <a:off x="114300" y="457200"/>
            <a:ext cx="6629400"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b="1" dirty="0" smtClean="0"/>
          </a:p>
          <a:p>
            <a:pPr eaLnBrk="1" hangingPunct="1"/>
            <a:endParaRPr lang="en-US" dirty="0"/>
          </a:p>
          <a:p>
            <a:pPr eaLnBrk="1" hangingPunct="1"/>
            <a:endParaRPr lang="en-US" dirty="0" smtClean="0"/>
          </a:p>
          <a:p>
            <a:pPr eaLnBrk="1" hangingPunct="1"/>
            <a:endParaRPr lang="en-US" dirty="0"/>
          </a:p>
          <a:p>
            <a:pPr eaLnBrk="1" hangingPunct="1"/>
            <a:endParaRPr lang="en-US" dirty="0" smtClean="0"/>
          </a:p>
          <a:p>
            <a:pPr eaLnBrk="1" hangingPunct="1"/>
            <a:endParaRPr lang="en-US" dirty="0"/>
          </a:p>
          <a:p>
            <a:pPr eaLnBrk="1" hangingPunct="1"/>
            <a:endParaRPr lang="en-US" dirty="0" smtClean="0"/>
          </a:p>
          <a:p>
            <a:r>
              <a:rPr lang="en-US" sz="1200" b="1" dirty="0"/>
              <a:t>Data Collection—Field and Laboratory</a:t>
            </a:r>
          </a:p>
          <a:p>
            <a:r>
              <a:rPr lang="en-US" sz="1200" dirty="0"/>
              <a:t>1. Collect, categorize, and evaluate data on potential induced seismic events in the field. </a:t>
            </a:r>
            <a:r>
              <a:rPr lang="en-US" sz="1200" dirty="0" smtClean="0"/>
              <a:t>2</a:t>
            </a:r>
            <a:r>
              <a:rPr lang="en-US" sz="1200" dirty="0"/>
              <a:t>. Conduct research to establish the means of making in situ stress measurements non-destructively.</a:t>
            </a:r>
          </a:p>
          <a:p>
            <a:r>
              <a:rPr lang="en-US" sz="1200" dirty="0"/>
              <a:t>3. Conduct additional field research </a:t>
            </a:r>
            <a:r>
              <a:rPr lang="en-US" sz="1200" dirty="0" smtClean="0"/>
              <a:t>n </a:t>
            </a:r>
            <a:r>
              <a:rPr lang="en-US" sz="1200" dirty="0"/>
              <a:t>natural fracture systems including </a:t>
            </a:r>
            <a:r>
              <a:rPr lang="en-US" sz="1200" dirty="0" smtClean="0"/>
              <a:t>field-</a:t>
            </a:r>
            <a:r>
              <a:rPr lang="en-US" sz="1200" dirty="0" err="1" smtClean="0"/>
              <a:t>scaleo</a:t>
            </a:r>
            <a:r>
              <a:rPr lang="en-US" sz="1200" dirty="0" smtClean="0"/>
              <a:t> </a:t>
            </a:r>
            <a:r>
              <a:rPr lang="en-US" sz="1200" dirty="0" err="1" smtClean="0"/>
              <a:t>bservations</a:t>
            </a:r>
            <a:r>
              <a:rPr lang="en-US" sz="1200" dirty="0" smtClean="0"/>
              <a:t> </a:t>
            </a:r>
            <a:r>
              <a:rPr lang="en-US" sz="1200" dirty="0"/>
              <a:t>of the very small events and their native fractures.</a:t>
            </a:r>
          </a:p>
          <a:p>
            <a:r>
              <a:rPr lang="en-US" sz="1200" dirty="0"/>
              <a:t>4. Conduct focused research on the effect of temperature variations on stressed jointed rock systems.</a:t>
            </a:r>
          </a:p>
          <a:p>
            <a:r>
              <a:rPr lang="en-US" sz="1200" dirty="0" smtClean="0"/>
              <a:t>=</a:t>
            </a:r>
            <a:endParaRPr lang="en-US" sz="1200" dirty="0"/>
          </a:p>
          <a:p>
            <a:r>
              <a:rPr lang="en-US" sz="1200" dirty="0"/>
              <a:t>5. Conduct research that might clarify the in situ links among injection rate, pressure, and event size.</a:t>
            </a:r>
          </a:p>
          <a:p>
            <a:r>
              <a:rPr lang="en-US" sz="1200" b="1" dirty="0"/>
              <a:t>Instrumentation</a:t>
            </a:r>
          </a:p>
          <a:p>
            <a:pPr marL="228600" indent="-228600">
              <a:buAutoNum type="arabicPeriod"/>
            </a:pPr>
            <a:r>
              <a:rPr lang="en-US" sz="1200" dirty="0" smtClean="0"/>
              <a:t>Conduct </a:t>
            </a:r>
            <a:r>
              <a:rPr lang="en-US" sz="1200" dirty="0"/>
              <a:t>research to address the gaps in current knowledge and availability of instrumentation: </a:t>
            </a:r>
            <a:endParaRPr lang="en-US" sz="1200" dirty="0" smtClean="0"/>
          </a:p>
          <a:p>
            <a:pPr marL="228600" indent="-228600">
              <a:buAutoNum type="arabicPeriod"/>
            </a:pPr>
            <a:r>
              <a:rPr lang="en-US" sz="1200" b="1" dirty="0" smtClean="0"/>
              <a:t>Hazard </a:t>
            </a:r>
            <a:r>
              <a:rPr lang="en-US" sz="1200" b="1" dirty="0"/>
              <a:t>and Risk Assessment</a:t>
            </a:r>
          </a:p>
          <a:p>
            <a:r>
              <a:rPr lang="en-US" sz="1200" dirty="0"/>
              <a:t>1. Direct research to develop steps for hazard and risk assessment for single energy development</a:t>
            </a:r>
          </a:p>
          <a:p>
            <a:r>
              <a:rPr lang="en-US" sz="1200" dirty="0"/>
              <a:t>projects (as described in Chapter 5, Table 5.2).</a:t>
            </a:r>
          </a:p>
          <a:p>
            <a:r>
              <a:rPr lang="en-US" sz="1200" b="1" dirty="0"/>
              <a:t>Modeling</a:t>
            </a:r>
          </a:p>
          <a:p>
            <a:r>
              <a:rPr lang="en-US" sz="1200" dirty="0" smtClean="0"/>
              <a:t>13</a:t>
            </a:r>
            <a:r>
              <a:rPr lang="en-US" sz="1200" dirty="0"/>
              <a:t>. Use currently available and new </a:t>
            </a:r>
            <a:r>
              <a:rPr lang="en-US" sz="1200" dirty="0" err="1"/>
              <a:t>geomechanical</a:t>
            </a:r>
            <a:r>
              <a:rPr lang="en-US" sz="1200" dirty="0"/>
              <a:t> and earthquake simulation models to identify the most</a:t>
            </a:r>
          </a:p>
          <a:p>
            <a:r>
              <a:rPr lang="en-US" sz="1200" dirty="0"/>
              <a:t>critical geological characteristics, fluid injection or withdrawal parameters, and rock and fault properties</a:t>
            </a:r>
          </a:p>
          <a:p>
            <a:r>
              <a:rPr lang="en-US" sz="1200" dirty="0"/>
              <a:t>controlling induced seismicity.</a:t>
            </a:r>
          </a:p>
          <a:p>
            <a:r>
              <a:rPr lang="en-US" sz="1200" dirty="0"/>
              <a:t>1 Microseisms designate seismic events </a:t>
            </a:r>
            <a:r>
              <a:rPr lang="en-US" sz="1200" dirty="0" smtClean="0"/>
              <a:t>that </a:t>
            </a:r>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2</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228600" y="990600"/>
            <a:ext cx="64008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55303" name="TextBox 6"/>
          <p:cNvSpPr txBox="1">
            <a:spLocks noChangeArrowheads="1"/>
          </p:cNvSpPr>
          <p:nvPr/>
        </p:nvSpPr>
        <p:spPr bwMode="auto">
          <a:xfrm>
            <a:off x="114300" y="457200"/>
            <a:ext cx="6629400" cy="85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dirty="0"/>
          </a:p>
          <a:p>
            <a:pPr eaLnBrk="1" hangingPunct="1"/>
            <a:endParaRPr lang="en-US" dirty="0"/>
          </a:p>
          <a:p>
            <a:pPr eaLnBrk="1" hangingPunct="1">
              <a:lnSpc>
                <a:spcPct val="150000"/>
              </a:lnSpc>
            </a:pPr>
            <a:r>
              <a:rPr lang="en-US" sz="1400" dirty="0" smtClean="0"/>
              <a:t>I would like to first place  these issues in the context of larger energy challenges</a:t>
            </a:r>
            <a:r>
              <a:rPr lang="en-US" sz="1400" dirty="0"/>
              <a:t> </a:t>
            </a:r>
            <a:r>
              <a:rPr lang="en-US" sz="1400" dirty="0" smtClean="0"/>
              <a:t>and issues.  </a:t>
            </a:r>
            <a:r>
              <a:rPr lang="en-CA" sz="1400" dirty="0" smtClean="0"/>
              <a:t> </a:t>
            </a:r>
            <a:r>
              <a:rPr lang="en-CA" sz="1400" dirty="0"/>
              <a:t>In my </a:t>
            </a:r>
            <a:r>
              <a:rPr lang="en-CA" sz="1400" dirty="0" smtClean="0"/>
              <a:t>view, global </a:t>
            </a:r>
            <a:r>
              <a:rPr lang="en-CA" sz="1400" dirty="0"/>
              <a:t>shale gas opportunities address several key needs: </a:t>
            </a:r>
            <a:endParaRPr lang="en-CA" sz="1400" dirty="0" smtClean="0"/>
          </a:p>
          <a:p>
            <a:pPr eaLnBrk="1" hangingPunct="1">
              <a:lnSpc>
                <a:spcPct val="150000"/>
              </a:lnSpc>
            </a:pPr>
            <a:endParaRPr lang="en-CA" sz="1400" dirty="0"/>
          </a:p>
          <a:p>
            <a:pPr>
              <a:buFont typeface="Arial" pitchFamily="34" charset="0"/>
              <a:buChar char="•"/>
              <a:defRPr/>
            </a:pPr>
            <a:r>
              <a:rPr lang="en-CA" sz="1400" dirty="0"/>
              <a:t>  First </a:t>
            </a:r>
            <a:r>
              <a:rPr lang="en-CA" sz="1400" dirty="0" err="1" smtClean="0"/>
              <a:t>shales</a:t>
            </a:r>
            <a:r>
              <a:rPr lang="en-CA" sz="1400" dirty="0" smtClean="0"/>
              <a:t> </a:t>
            </a:r>
            <a:r>
              <a:rPr lang="en-CA" sz="1400" dirty="0"/>
              <a:t>have the potential to  provide energy for an energy-needy planet.  </a:t>
            </a:r>
            <a:endParaRPr lang="en-CA" sz="1400" dirty="0" smtClean="0"/>
          </a:p>
          <a:p>
            <a:pPr>
              <a:defRPr/>
            </a:pPr>
            <a:endParaRPr lang="en-CA" sz="1400" dirty="0"/>
          </a:p>
          <a:p>
            <a:pPr>
              <a:buFont typeface="Arial" pitchFamily="34" charset="0"/>
              <a:buChar char="•"/>
              <a:defRPr/>
            </a:pPr>
            <a:r>
              <a:rPr lang="en-CA" sz="1400" dirty="0"/>
              <a:t>  Second, they could bring new players into global energy production </a:t>
            </a:r>
            <a:r>
              <a:rPr lang="en-CA" sz="1400" dirty="0" smtClean="0"/>
              <a:t>markets</a:t>
            </a:r>
          </a:p>
          <a:p>
            <a:pPr>
              <a:defRPr/>
            </a:pPr>
            <a:endParaRPr lang="en-CA" sz="1400" dirty="0"/>
          </a:p>
          <a:p>
            <a:pPr>
              <a:buFont typeface="Arial" pitchFamily="34" charset="0"/>
              <a:buChar char="•"/>
              <a:defRPr/>
            </a:pPr>
            <a:r>
              <a:rPr lang="en-CA" sz="1400" dirty="0"/>
              <a:t>  Third, </a:t>
            </a:r>
            <a:r>
              <a:rPr lang="en-CA" sz="1400" dirty="0" smtClean="0"/>
              <a:t>shale gas could </a:t>
            </a:r>
            <a:r>
              <a:rPr lang="en-CA" sz="1400" dirty="0"/>
              <a:t>diminish tensions and reduce the trend towards ever-longer supply chains that are vulnerable to malevolent </a:t>
            </a:r>
            <a:r>
              <a:rPr lang="en-CA" sz="1400" dirty="0" smtClean="0"/>
              <a:t>attacks</a:t>
            </a:r>
          </a:p>
          <a:p>
            <a:pPr>
              <a:defRPr/>
            </a:pPr>
            <a:endParaRPr lang="en-CA" sz="1400" dirty="0"/>
          </a:p>
          <a:p>
            <a:pPr>
              <a:buFont typeface="Arial" pitchFamily="34" charset="0"/>
              <a:buChar char="•"/>
              <a:defRPr/>
            </a:pPr>
            <a:r>
              <a:rPr lang="en-CA" sz="1400" dirty="0"/>
              <a:t>  In addition, shale gas, to the degree that it displaces other, more carbon intensive fuels, has the potential to  aid countries and regions in meeting climate change goals</a:t>
            </a:r>
            <a:r>
              <a:rPr lang="en-CA" sz="1400" dirty="0" smtClean="0"/>
              <a:t>.</a:t>
            </a:r>
          </a:p>
          <a:p>
            <a:pPr>
              <a:defRPr/>
            </a:pPr>
            <a:endParaRPr lang="en-CA" sz="1400" dirty="0"/>
          </a:p>
          <a:p>
            <a:pPr>
              <a:buFont typeface="Arial" pitchFamily="34" charset="0"/>
              <a:buChar char="•"/>
              <a:defRPr/>
            </a:pPr>
            <a:r>
              <a:rPr lang="en-CA" sz="1400" dirty="0"/>
              <a:t>  </a:t>
            </a:r>
            <a:r>
              <a:rPr lang="en-CA" sz="1400" dirty="0" smtClean="0"/>
              <a:t>Finally, </a:t>
            </a:r>
            <a:r>
              <a:rPr lang="en-CA" sz="1400" dirty="0"/>
              <a:t>and </a:t>
            </a:r>
            <a:r>
              <a:rPr lang="en-US" sz="1400" dirty="0"/>
              <a:t>I know it’s stating the obvious , the geopolitics of climate change and the geopolitics of energy security are inextricably linked – along with responses to climate change, competition for energy supplies will likely alter long-standing geopolitical alliances.  </a:t>
            </a:r>
            <a:r>
              <a:rPr lang="en-US" sz="1400" dirty="0" smtClean="0"/>
              <a:t>This is especially important for European/Russian relationships.</a:t>
            </a:r>
            <a:endParaRPr lang="en-US" sz="1400" dirty="0"/>
          </a:p>
          <a:p>
            <a:pPr>
              <a:defRPr/>
            </a:pPr>
            <a:endParaRPr lang="en-CA" sz="1400" dirty="0"/>
          </a:p>
          <a:p>
            <a:pPr>
              <a:defRPr/>
            </a:pPr>
            <a:endParaRPr lang="en-US" sz="1400" dirty="0"/>
          </a:p>
          <a:p>
            <a:pPr>
              <a:defRPr/>
            </a:pPr>
            <a:r>
              <a:rPr lang="en-US" sz="1400" dirty="0"/>
              <a:t>S</a:t>
            </a:r>
            <a:r>
              <a:rPr lang="en-US" sz="1400" dirty="0" smtClean="0"/>
              <a:t>hale </a:t>
            </a:r>
            <a:r>
              <a:rPr lang="en-US" sz="1400" dirty="0"/>
              <a:t>gas technologies can provide solutions and serve as tools for relationship building as well as for conflict resolution in  both the climate change and energy security contexts.    </a:t>
            </a:r>
            <a:r>
              <a:rPr lang="en-US" sz="1400" dirty="0" smtClean="0"/>
              <a:t>Scalability, affordability, environmental performance  and  abundance are key drivers for the use of  natural gas as a bridge to a low carbon future. Consistent with the quote I just read you from the MIT paper, I </a:t>
            </a:r>
            <a:r>
              <a:rPr lang="en-US" sz="1400" dirty="0"/>
              <a:t>view the development of natural gas resources as a key element of a sensible climate strategy, a view that is </a:t>
            </a:r>
            <a:r>
              <a:rPr lang="en-US" sz="1400" dirty="0" smtClean="0"/>
              <a:t>reinforced by </a:t>
            </a:r>
            <a:r>
              <a:rPr lang="en-US" sz="1400" dirty="0"/>
              <a:t>some of the data and information I will provide you in this lecture.</a:t>
            </a:r>
          </a:p>
          <a:p>
            <a:pPr eaLnBrk="1" hangingPunct="1"/>
            <a:r>
              <a:rPr lang="en-US" sz="1400" dirty="0" smtClean="0"/>
              <a:t>  </a:t>
            </a:r>
            <a:endParaRPr lang="en-US" sz="1400" dirty="0"/>
          </a:p>
          <a:p>
            <a:pPr eaLnBrk="1" hangingPunct="1"/>
            <a:endParaRPr lang="en-US" dirty="0" smtClean="0"/>
          </a:p>
          <a:p>
            <a:pPr eaLnBrk="1" hangingPunct="1"/>
            <a:endParaRPr lang="en-US" dirty="0"/>
          </a:p>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20</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228600" y="990600"/>
            <a:ext cx="64008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55303" name="TextBox 6"/>
          <p:cNvSpPr txBox="1">
            <a:spLocks noChangeArrowheads="1"/>
          </p:cNvSpPr>
          <p:nvPr/>
        </p:nvSpPr>
        <p:spPr bwMode="auto">
          <a:xfrm>
            <a:off x="114300" y="457200"/>
            <a:ext cx="6629400" cy="715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dirty="0"/>
          </a:p>
          <a:p>
            <a:pPr eaLnBrk="1" hangingPunct="1"/>
            <a:endParaRPr lang="en-US" dirty="0"/>
          </a:p>
          <a:p>
            <a:r>
              <a:rPr lang="en-US" sz="1400" dirty="0" err="1" smtClean="0"/>
              <a:t>I</a:t>
            </a:r>
            <a:r>
              <a:rPr lang="en-US" dirty="0" err="1"/>
              <a:t>Among</a:t>
            </a:r>
            <a:r>
              <a:rPr lang="en-US" dirty="0"/>
              <a:t> the study's other key findings: </a:t>
            </a:r>
          </a:p>
          <a:p>
            <a:r>
              <a:rPr lang="en-US" dirty="0"/>
              <a:t>Unconventional gas activity accounted for 53 percent of total U.S. natural gas production in 2010 and is projected to rise to 79 percent of total U.S. natural gas production by 2035. </a:t>
            </a:r>
          </a:p>
          <a:p>
            <a:r>
              <a:rPr lang="en-US" dirty="0"/>
              <a:t>Nearly $3.2 trillion in cumulative investments in the development of unconventional gas are expected to fuel the increase in production between 2010 and 2035. </a:t>
            </a:r>
          </a:p>
          <a:p>
            <a:r>
              <a:rPr lang="en-US" dirty="0"/>
              <a:t>By 2015, the annual contribution of unconventional gas activity to U.S. gross domestic product is projected to reach nearly $197 billion, more than $22 billion of which will be from non-producing states. In total, the annual contribution is expected to more than double by 2035 to almost $332 billion. </a:t>
            </a:r>
          </a:p>
          <a:p>
            <a:r>
              <a:rPr lang="en-US" dirty="0"/>
              <a:t>Government revenue from unconventional gas activity is projected to reach more than $49 billion annually by 2015 and will continue to rise, to just over $85 billion by 2035. Over the study's entire 25-year horizon, unconventional gas is expected to generate nearly $1.5 trillion in total government revenue.</a:t>
            </a:r>
          </a:p>
          <a:p>
            <a:pPr eaLnBrk="1" hangingPunct="1">
              <a:lnSpc>
                <a:spcPct val="150000"/>
              </a:lnSpc>
            </a:pPr>
            <a:endParaRPr lang="en-US" dirty="0" smtClean="0"/>
          </a:p>
          <a:p>
            <a:pPr eaLnBrk="1" hangingPunct="1"/>
            <a:endParaRPr lang="en-US" dirty="0"/>
          </a:p>
          <a:p>
            <a:r>
              <a:rPr lang="en-US" dirty="0"/>
              <a:t>The Economic and Employment</a:t>
            </a:r>
          </a:p>
          <a:p>
            <a:r>
              <a:rPr lang="en-US" dirty="0"/>
              <a:t>Contributions of Unconventional Gas</a:t>
            </a:r>
          </a:p>
          <a:p>
            <a:r>
              <a:rPr lang="en-US" dirty="0"/>
              <a:t>Development in State Economies</a:t>
            </a:r>
          </a:p>
          <a:p>
            <a:r>
              <a:rPr lang="en-US" dirty="0"/>
              <a:t>Prepared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21</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228600" y="1295400"/>
            <a:ext cx="64770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z="1400" dirty="0"/>
          </a:p>
          <a:p>
            <a:endParaRPr lang="en-US" sz="1400" dirty="0"/>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C7D2401C-3CC7-4B48-863B-FE66601AD86F}" type="slidenum">
              <a:rPr lang="en-US" smtClean="0">
                <a:ea typeface="ＭＳ Ｐゴシック"/>
              </a:rPr>
              <a:pPr>
                <a:defRPr/>
              </a:pPr>
              <a:t>22</a:t>
            </a:fld>
            <a:endParaRPr lang="en-US" smtClean="0">
              <a:ea typeface="ＭＳ Ｐゴシック"/>
            </a:endParaRPr>
          </a:p>
        </p:txBody>
      </p:sp>
      <p:sp>
        <p:nvSpPr>
          <p:cNvPr id="95235"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defTabSz="463550" eaLnBrk="0" hangingPunct="0">
              <a:defRPr>
                <a:solidFill>
                  <a:schemeClr val="tx1"/>
                </a:solidFill>
                <a:latin typeface="Arial" pitchFamily="34" charset="0"/>
              </a:defRPr>
            </a:lvl1pPr>
            <a:lvl2pPr marL="742950" indent="-285750" defTabSz="463550" eaLnBrk="0" hangingPunct="0">
              <a:defRPr>
                <a:solidFill>
                  <a:schemeClr val="tx1"/>
                </a:solidFill>
                <a:latin typeface="Arial" pitchFamily="34" charset="0"/>
              </a:defRPr>
            </a:lvl2pPr>
            <a:lvl3pPr marL="1143000" indent="-228600" defTabSz="463550" eaLnBrk="0" hangingPunct="0">
              <a:defRPr>
                <a:solidFill>
                  <a:schemeClr val="tx1"/>
                </a:solidFill>
                <a:latin typeface="Arial" pitchFamily="34" charset="0"/>
              </a:defRPr>
            </a:lvl3pPr>
            <a:lvl4pPr marL="1600200" indent="-228600" defTabSz="463550" eaLnBrk="0" hangingPunct="0">
              <a:defRPr>
                <a:solidFill>
                  <a:schemeClr val="tx1"/>
                </a:solidFill>
                <a:latin typeface="Arial" pitchFamily="34" charset="0"/>
              </a:defRPr>
            </a:lvl4pPr>
            <a:lvl5pPr marL="2057400" indent="-228600" defTabSz="463550" eaLnBrk="0" hangingPunct="0">
              <a:defRPr>
                <a:solidFill>
                  <a:schemeClr val="tx1"/>
                </a:solidFill>
                <a:latin typeface="Arial" pitchFamily="34" charset="0"/>
              </a:defRPr>
            </a:lvl5pPr>
            <a:lvl6pPr marL="2514600" indent="-228600" defTabSz="463550" eaLnBrk="0" fontAlgn="base" hangingPunct="0">
              <a:spcBef>
                <a:spcPct val="0"/>
              </a:spcBef>
              <a:spcAft>
                <a:spcPct val="0"/>
              </a:spcAft>
              <a:defRPr>
                <a:solidFill>
                  <a:schemeClr val="tx1"/>
                </a:solidFill>
                <a:latin typeface="Arial" pitchFamily="34" charset="0"/>
              </a:defRPr>
            </a:lvl6pPr>
            <a:lvl7pPr marL="2971800" indent="-228600" defTabSz="463550" eaLnBrk="0" fontAlgn="base" hangingPunct="0">
              <a:spcBef>
                <a:spcPct val="0"/>
              </a:spcBef>
              <a:spcAft>
                <a:spcPct val="0"/>
              </a:spcAft>
              <a:defRPr>
                <a:solidFill>
                  <a:schemeClr val="tx1"/>
                </a:solidFill>
                <a:latin typeface="Arial" pitchFamily="34" charset="0"/>
              </a:defRPr>
            </a:lvl7pPr>
            <a:lvl8pPr marL="3429000" indent="-228600" defTabSz="463550" eaLnBrk="0" fontAlgn="base" hangingPunct="0">
              <a:spcBef>
                <a:spcPct val="0"/>
              </a:spcBef>
              <a:spcAft>
                <a:spcPct val="0"/>
              </a:spcAft>
              <a:defRPr>
                <a:solidFill>
                  <a:schemeClr val="tx1"/>
                </a:solidFill>
                <a:latin typeface="Arial" pitchFamily="34" charset="0"/>
              </a:defRPr>
            </a:lvl8pPr>
            <a:lvl9pPr marL="3886200" indent="-228600" defTabSz="463550" eaLnBrk="0" fontAlgn="base" hangingPunct="0">
              <a:spcBef>
                <a:spcPct val="0"/>
              </a:spcBef>
              <a:spcAft>
                <a:spcPct val="0"/>
              </a:spcAft>
              <a:defRPr>
                <a:solidFill>
                  <a:schemeClr val="tx1"/>
                </a:solidFill>
                <a:latin typeface="Arial" pitchFamily="34" charset="0"/>
              </a:defRPr>
            </a:lvl9pPr>
          </a:lstStyle>
          <a:p>
            <a:pPr algn="r" eaLnBrk="1" hangingPunct="1"/>
            <a:fld id="{2E63282E-6734-4A0F-97C0-566EF9244A05}" type="slidenum">
              <a:rPr lang="en-US" sz="1200">
                <a:latin typeface="Calibri" pitchFamily="34" charset="0"/>
                <a:ea typeface="MS PGothic" pitchFamily="34" charset="-128"/>
              </a:rPr>
              <a:pPr algn="r" eaLnBrk="1" hangingPunct="1"/>
              <a:t>22</a:t>
            </a:fld>
            <a:endParaRPr lang="en-US" sz="1200">
              <a:latin typeface="Calibri" pitchFamily="34" charset="0"/>
              <a:ea typeface="MS PGothic" pitchFamily="34" charset="-128"/>
            </a:endParaRPr>
          </a:p>
        </p:txBody>
      </p:sp>
      <p:sp>
        <p:nvSpPr>
          <p:cNvPr id="95236" name="Rectangle 2"/>
          <p:cNvSpPr>
            <a:spLocks noGrp="1" noRot="1" noChangeAspect="1" noChangeArrowheads="1" noTextEdit="1"/>
          </p:cNvSpPr>
          <p:nvPr>
            <p:ph type="sldImg"/>
          </p:nvPr>
        </p:nvSpPr>
        <p:spPr bwMode="auto">
          <a:xfrm>
            <a:off x="2497138" y="76200"/>
            <a:ext cx="1693862" cy="1270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xfrm>
            <a:off x="153747" y="2604541"/>
            <a:ext cx="6629710" cy="396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sz="800">
              <a:ea typeface="MS PGothic" pitchFamily="34" charset="-128"/>
            </a:endParaRPr>
          </a:p>
          <a:p>
            <a:pPr eaLnBrk="1" hangingPunct="1">
              <a:lnSpc>
                <a:spcPct val="80000"/>
              </a:lnSpc>
              <a:spcBef>
                <a:spcPct val="0"/>
              </a:spcBef>
            </a:pPr>
            <a:r>
              <a:rPr lang="en-US" sz="1600" b="1">
                <a:ea typeface="MS PGothic" pitchFamily="34" charset="-128"/>
              </a:rPr>
              <a:t>   </a:t>
            </a:r>
          </a:p>
          <a:p>
            <a:pPr eaLnBrk="1" hangingPunct="1">
              <a:lnSpc>
                <a:spcPct val="80000"/>
              </a:lnSpc>
              <a:spcBef>
                <a:spcPct val="0"/>
              </a:spcBef>
              <a:buFontTx/>
              <a:buChar char="•"/>
            </a:pPr>
            <a:endParaRPr lang="en-US" sz="1600" b="1">
              <a:ea typeface="MS PGothic" pitchFamily="34" charset="-128"/>
            </a:endParaRPr>
          </a:p>
          <a:p>
            <a:pPr eaLnBrk="1" hangingPunct="1">
              <a:lnSpc>
                <a:spcPct val="80000"/>
              </a:lnSpc>
              <a:spcBef>
                <a:spcPct val="0"/>
              </a:spcBef>
              <a:buFontTx/>
              <a:buChar char="•"/>
            </a:pPr>
            <a:endParaRPr lang="en-US" sz="1600" b="1">
              <a:ea typeface="MS PGothic" pitchFamily="34" charset="-128"/>
            </a:endParaRPr>
          </a:p>
          <a:p>
            <a:pPr eaLnBrk="1" hangingPunct="1">
              <a:lnSpc>
                <a:spcPct val="80000"/>
              </a:lnSpc>
              <a:spcBef>
                <a:spcPct val="0"/>
              </a:spcBef>
              <a:buFontTx/>
              <a:buChar char="•"/>
            </a:pPr>
            <a:r>
              <a:rPr lang="en-US" sz="1600" b="1">
                <a:ea typeface="MS PGothic" pitchFamily="34" charset="-128"/>
              </a:rPr>
              <a:t> </a:t>
            </a:r>
          </a:p>
        </p:txBody>
      </p:sp>
      <p:sp>
        <p:nvSpPr>
          <p:cNvPr id="2" name="Rectangle 1"/>
          <p:cNvSpPr/>
          <p:nvPr/>
        </p:nvSpPr>
        <p:spPr>
          <a:xfrm>
            <a:off x="228600" y="1295400"/>
            <a:ext cx="6551648" cy="8648521"/>
          </a:xfrm>
          <a:prstGeom prst="rect">
            <a:avLst/>
          </a:prstGeom>
        </p:spPr>
        <p:txBody>
          <a:bodyPr wrap="square">
            <a:spAutoFit/>
          </a:bodyPr>
          <a:lstStyle/>
          <a:p>
            <a:pPr marL="285750" indent="-285750">
              <a:buFont typeface="Arial" pitchFamily="34" charset="0"/>
              <a:buChar char="•"/>
            </a:pPr>
            <a:r>
              <a:rPr lang="en-US" sz="1400" dirty="0"/>
              <a:t>Primary regulatory authority for shale gas is at the state level, and many federal requirements have been delegated to the states</a:t>
            </a:r>
            <a:r>
              <a:rPr lang="en-US" sz="1400" dirty="0" smtClean="0"/>
              <a:t>.  But you can see here there is also coverage or partial coverage provided by a range of federal authorities.</a:t>
            </a:r>
          </a:p>
          <a:p>
            <a:endParaRPr lang="en-US" sz="1400" dirty="0"/>
          </a:p>
          <a:p>
            <a:pPr marL="285750" indent="-285750">
              <a:buFont typeface="Arial" pitchFamily="34" charset="0"/>
              <a:buChar char="•"/>
            </a:pPr>
            <a:r>
              <a:rPr lang="en-US" sz="1400" dirty="0"/>
              <a:t>EPA has developed draft UIC Class II permitting guidance specific to oil and gas hydraulic fracturing activities using diesel fuels. </a:t>
            </a:r>
          </a:p>
          <a:p>
            <a:endParaRPr lang="en-US" sz="1400" dirty="0"/>
          </a:p>
          <a:p>
            <a:pPr marL="285750" indent="-285750">
              <a:buFont typeface="Arial" pitchFamily="34" charset="0"/>
              <a:buChar char="•"/>
            </a:pPr>
            <a:r>
              <a:rPr lang="en-US" sz="1400" dirty="0" smtClean="0"/>
              <a:t>In </a:t>
            </a:r>
            <a:r>
              <a:rPr lang="en-US" sz="1400" dirty="0"/>
              <a:t>many regions of the U.S., underground injection is the most common method of disposing of fluids or other substances from shale gas extraction operations. Disposal of </a:t>
            </a:r>
            <a:r>
              <a:rPr lang="en-US" sz="1400" dirty="0" err="1"/>
              <a:t>flowback</a:t>
            </a:r>
            <a:r>
              <a:rPr lang="en-US" sz="1400" dirty="0"/>
              <a:t> and produced water via underground injection is </a:t>
            </a:r>
            <a:r>
              <a:rPr lang="en-US" sz="1400" dirty="0">
                <a:hlinkClick r:id="rId3"/>
              </a:rPr>
              <a:t>regulated under the Safe Drinking Water Act's Underground Injection Control (UIC) program. </a:t>
            </a:r>
            <a:endParaRPr lang="en-US" sz="1400" dirty="0"/>
          </a:p>
          <a:p>
            <a:endParaRPr lang="en-US" sz="1400" dirty="0"/>
          </a:p>
          <a:p>
            <a:pPr marL="285750" indent="-285750">
              <a:buFont typeface="Arial" pitchFamily="34" charset="0"/>
              <a:buChar char="•"/>
            </a:pPr>
            <a:r>
              <a:rPr lang="en-US" sz="1400" dirty="0"/>
              <a:t>EPA announced a schedule to develop standards for wastewater discharges produced by natural gas extraction from underground </a:t>
            </a:r>
            <a:r>
              <a:rPr lang="en-US" sz="1400" dirty="0" err="1"/>
              <a:t>coalbed</a:t>
            </a:r>
            <a:r>
              <a:rPr lang="en-US" sz="1400" dirty="0"/>
              <a:t> and shale formations. </a:t>
            </a:r>
            <a:r>
              <a:rPr lang="en-US" sz="1400" dirty="0" smtClean="0"/>
              <a:t>EPA expects to issue a rule </a:t>
            </a:r>
            <a:r>
              <a:rPr lang="en-US" sz="1400" dirty="0"/>
              <a:t>for </a:t>
            </a:r>
            <a:r>
              <a:rPr lang="en-US" sz="1400" dirty="0" err="1"/>
              <a:t>coalbed</a:t>
            </a:r>
            <a:r>
              <a:rPr lang="en-US" sz="1400" dirty="0"/>
              <a:t> methane in 2013 and a proposed rule for shale gas in 2014.</a:t>
            </a:r>
          </a:p>
          <a:p>
            <a:endParaRPr lang="en-US" sz="1400" dirty="0"/>
          </a:p>
          <a:p>
            <a:pPr marL="285750" indent="-285750">
              <a:buFont typeface="Arial" pitchFamily="34" charset="0"/>
              <a:buChar char="•"/>
            </a:pPr>
            <a:r>
              <a:rPr lang="en-US" sz="1400" dirty="0"/>
              <a:t>EPA and states share responsibility for implementing treatment and disposal of wastewater from shale gas extraction under the National Pollutant Discharge Elimination System (NPDES) </a:t>
            </a:r>
            <a:endParaRPr lang="en-US" sz="1400" dirty="0" smtClean="0"/>
          </a:p>
          <a:p>
            <a:endParaRPr lang="en-US" sz="1400" dirty="0"/>
          </a:p>
          <a:p>
            <a:pPr marL="285750" indent="-285750">
              <a:buFont typeface="Arial" pitchFamily="34" charset="0"/>
              <a:buChar char="•"/>
            </a:pPr>
            <a:r>
              <a:rPr lang="en-US" sz="1400" dirty="0" smtClean="0"/>
              <a:t>EPA recently issued regulations from methane capture from shale wells going into full effect in 2015, where all wells will be required to have so-called green completions.</a:t>
            </a:r>
            <a:endParaRPr lang="en-US" sz="1400" dirty="0"/>
          </a:p>
          <a:p>
            <a:endParaRPr lang="en-US" sz="1400" dirty="0"/>
          </a:p>
          <a:p>
            <a:pPr marL="285750" indent="-285750">
              <a:buFont typeface="Arial" pitchFamily="34" charset="0"/>
              <a:buChar char="•"/>
            </a:pPr>
            <a:r>
              <a:rPr lang="en-US" sz="1400" dirty="0" smtClean="0"/>
              <a:t>Also, the Interior Department which has jurisdiction over production on federal lands recently issued a rule requiring disclosure of the composition of </a:t>
            </a:r>
            <a:r>
              <a:rPr lang="en-US" sz="1400" dirty="0" err="1" smtClean="0"/>
              <a:t>frac</a:t>
            </a:r>
            <a:r>
              <a:rPr lang="en-US" sz="1400" dirty="0" smtClean="0"/>
              <a:t> fluids but after the fact!</a:t>
            </a:r>
          </a:p>
          <a:p>
            <a:r>
              <a:rPr lang="en-US" sz="1400" dirty="0"/>
              <a:t>31 states with current or near future shale gas development</a:t>
            </a:r>
          </a:p>
          <a:p>
            <a:r>
              <a:rPr lang="en-US" sz="1400" dirty="0"/>
              <a:t>Some states have extensive experience (TX, OK); others no or outdated regulatory regime (OH, </a:t>
            </a:r>
            <a:r>
              <a:rPr lang="en-US" sz="1400" dirty="0" smtClean="0"/>
              <a:t>NY)Over </a:t>
            </a:r>
            <a:r>
              <a:rPr lang="en-US" sz="1400" dirty="0"/>
              <a:t>20 regulatory elements including</a:t>
            </a:r>
          </a:p>
          <a:p>
            <a:pPr lvl="1"/>
            <a:r>
              <a:rPr lang="en-US" sz="1400" dirty="0"/>
              <a:t>Site development and preparation</a:t>
            </a:r>
          </a:p>
          <a:p>
            <a:pPr lvl="1"/>
            <a:r>
              <a:rPr lang="en-US" sz="1400" dirty="0"/>
              <a:t>Well drilling and production</a:t>
            </a:r>
          </a:p>
          <a:p>
            <a:pPr lvl="1"/>
            <a:r>
              <a:rPr lang="en-US" sz="1400" dirty="0" err="1"/>
              <a:t>Flowback</a:t>
            </a:r>
            <a:r>
              <a:rPr lang="en-US" sz="1400" dirty="0"/>
              <a:t>/wastewater storage and disposal</a:t>
            </a:r>
          </a:p>
          <a:p>
            <a:pPr lvl="1"/>
            <a:r>
              <a:rPr lang="en-US" sz="1400" dirty="0"/>
              <a:t>Well plugging and abandonment</a:t>
            </a:r>
          </a:p>
          <a:p>
            <a:pPr lvl="1"/>
            <a:r>
              <a:rPr lang="en-US" sz="1400" dirty="0"/>
              <a:t>Well inspection and enforcement</a:t>
            </a:r>
          </a:p>
          <a:p>
            <a:pPr marL="285750" indent="-285750">
              <a:buFont typeface="Arial" pitchFamily="34" charset="0"/>
              <a:buChar char="•"/>
            </a:pPr>
            <a:endParaRPr lang="en-US" sz="1400" dirty="0"/>
          </a:p>
          <a:p>
            <a:endParaRPr lang="en-US" sz="1200" dirty="0"/>
          </a:p>
          <a:p>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23</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533400" y="1600200"/>
            <a:ext cx="57912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55303" name="TextBox 6"/>
          <p:cNvSpPr txBox="1">
            <a:spLocks noChangeArrowheads="1"/>
          </p:cNvSpPr>
          <p:nvPr/>
        </p:nvSpPr>
        <p:spPr bwMode="auto">
          <a:xfrm>
            <a:off x="76200" y="1371600"/>
            <a:ext cx="6629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6AF80-357F-4280-AF7E-334C4F06A55C}" type="slidenum">
              <a:rPr lang="en-US" smtClean="0">
                <a:ea typeface="MS PGothic" pitchFamily="34" charset="-128"/>
              </a:rPr>
              <a:pPr fontAlgn="base">
                <a:spcBef>
                  <a:spcPct val="0"/>
                </a:spcBef>
                <a:spcAft>
                  <a:spcPct val="0"/>
                </a:spcAft>
                <a:defRPr/>
              </a:pPr>
              <a:t>24</a:t>
            </a:fld>
            <a:endParaRPr lang="en-US" smtClean="0">
              <a:ea typeface="MS PGothic" pitchFamily="34" charset="-128"/>
            </a:endParaRPr>
          </a:p>
        </p:txBody>
      </p:sp>
      <p:sp>
        <p:nvSpPr>
          <p:cNvPr id="87043"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Notes Placeholder 4"/>
          <p:cNvSpPr>
            <a:spLocks noGrp="1"/>
          </p:cNvSpPr>
          <p:nvPr/>
        </p:nvSpPr>
        <p:spPr bwMode="auto">
          <a:xfrm>
            <a:off x="686421" y="4344025"/>
            <a:ext cx="5485158"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87045" name="TextBox 4"/>
          <p:cNvSpPr txBox="1">
            <a:spLocks noChangeArrowheads="1"/>
          </p:cNvSpPr>
          <p:nvPr/>
        </p:nvSpPr>
        <p:spPr bwMode="auto">
          <a:xfrm>
            <a:off x="532676" y="1600513"/>
            <a:ext cx="5792649" cy="729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87046" name="Rectangle 5"/>
          <p:cNvSpPr>
            <a:spLocks noChangeArrowheads="1"/>
          </p:cNvSpPr>
          <p:nvPr/>
        </p:nvSpPr>
        <p:spPr bwMode="auto">
          <a:xfrm>
            <a:off x="228290" y="2050280"/>
            <a:ext cx="6401421"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2" name="Rectangle 1"/>
          <p:cNvSpPr/>
          <p:nvPr/>
        </p:nvSpPr>
        <p:spPr>
          <a:xfrm>
            <a:off x="76200" y="838200"/>
            <a:ext cx="6502556" cy="9941183"/>
          </a:xfrm>
          <a:prstGeom prst="rect">
            <a:avLst/>
          </a:prstGeom>
        </p:spPr>
        <p:txBody>
          <a:bodyPr wrap="square">
            <a:spAutoFit/>
          </a:bodyPr>
          <a:lstStyle/>
          <a:p>
            <a:r>
              <a:rPr lang="en-US" sz="1600" b="1" dirty="0" smtClean="0">
                <a:solidFill>
                  <a:srgbClr val="A20000"/>
                </a:solidFill>
              </a:rPr>
              <a:t>READ</a:t>
            </a:r>
          </a:p>
          <a:p>
            <a:r>
              <a:rPr lang="en-US" sz="1600" dirty="0" smtClean="0"/>
              <a:t>A few words about some of these points. According to Schlumberger, the </a:t>
            </a:r>
            <a:r>
              <a:rPr lang="en-US" sz="1600" dirty="0"/>
              <a:t>cost of drilling a 2,000-meter horizontal well in the U.S. averages $3.9 million, compared with $11 million in Poland, Peter Richter, global unconventional technology and marketing manager at the company, said in November. Some Polish wells have been as deep as 3,600 meters. </a:t>
            </a:r>
          </a:p>
          <a:p>
            <a:endParaRPr lang="en-US" sz="1600" dirty="0" smtClean="0"/>
          </a:p>
          <a:p>
            <a:r>
              <a:rPr lang="en-US" sz="1600" dirty="0"/>
              <a:t>Industry analysts have </a:t>
            </a:r>
            <a:r>
              <a:rPr lang="en-US" sz="1600" dirty="0" smtClean="0"/>
              <a:t>concluded </a:t>
            </a:r>
            <a:r>
              <a:rPr lang="en-US" sz="1600" dirty="0"/>
              <a:t>that </a:t>
            </a:r>
            <a:r>
              <a:rPr lang="en-US" sz="1600" dirty="0" smtClean="0"/>
              <a:t>globally </a:t>
            </a:r>
            <a:r>
              <a:rPr lang="en-US" sz="1600" dirty="0"/>
              <a:t>by 2015, total onshore drilling demand may require more than 7,300 active </a:t>
            </a:r>
            <a:r>
              <a:rPr lang="en-US" sz="1600" dirty="0" smtClean="0"/>
              <a:t>rigs with 52</a:t>
            </a:r>
            <a:r>
              <a:rPr lang="en-US" sz="1600" dirty="0"/>
              <a:t>% of that demand </a:t>
            </a:r>
            <a:r>
              <a:rPr lang="en-US" sz="1600" dirty="0" smtClean="0"/>
              <a:t>from </a:t>
            </a:r>
            <a:r>
              <a:rPr lang="en-US" sz="1600" dirty="0"/>
              <a:t>outside North </a:t>
            </a:r>
            <a:r>
              <a:rPr lang="en-US" sz="1600" dirty="0" smtClean="0"/>
              <a:t>America and 80%  of this demand will be for high horsepower rigs.  I have been saying it for years – we need more rigs.  </a:t>
            </a:r>
            <a:r>
              <a:rPr lang="en-US" sz="1600" b="1" dirty="0" smtClean="0">
                <a:solidFill>
                  <a:srgbClr val="FF0000"/>
                </a:solidFill>
              </a:rPr>
              <a:t>Tell Brazil story.  </a:t>
            </a:r>
          </a:p>
          <a:p>
            <a:endParaRPr lang="en-US" sz="1600" b="1" dirty="0" smtClean="0">
              <a:solidFill>
                <a:srgbClr val="FF0000"/>
              </a:solidFill>
            </a:endParaRPr>
          </a:p>
          <a:p>
            <a:r>
              <a:rPr lang="en-US" sz="1600" dirty="0" smtClean="0"/>
              <a:t>On the high horsepower rig point: according to Halliburton, deep, multi-stage  </a:t>
            </a:r>
            <a:r>
              <a:rPr lang="en-US" sz="1600" dirty="0" err="1" smtClean="0"/>
              <a:t>fracking</a:t>
            </a:r>
            <a:r>
              <a:rPr lang="en-US" sz="1600" dirty="0" smtClean="0"/>
              <a:t> </a:t>
            </a:r>
            <a:r>
              <a:rPr lang="en-US" sz="1600" dirty="0"/>
              <a:t> </a:t>
            </a:r>
            <a:r>
              <a:rPr lang="en-US" sz="1600" dirty="0" smtClean="0"/>
              <a:t>needs drilling rigs with at least 2,000 </a:t>
            </a:r>
            <a:r>
              <a:rPr lang="en-US" sz="1600" dirty="0"/>
              <a:t>brake </a:t>
            </a:r>
            <a:r>
              <a:rPr lang="en-US" sz="1600" dirty="0" smtClean="0"/>
              <a:t>horsepower.   They report there are only 78 </a:t>
            </a:r>
            <a:r>
              <a:rPr lang="en-US" sz="1600" dirty="0"/>
              <a:t>rigs in western Europe, </a:t>
            </a:r>
            <a:r>
              <a:rPr lang="en-US" sz="1600" dirty="0" smtClean="0"/>
              <a:t>and </a:t>
            </a:r>
            <a:r>
              <a:rPr lang="en-US" sz="1600" dirty="0"/>
              <a:t>only 12 with greater than 2,000 BHP. </a:t>
            </a:r>
            <a:endParaRPr lang="en-US" sz="1600" dirty="0" smtClean="0"/>
          </a:p>
          <a:p>
            <a:endParaRPr lang="en-US" sz="1600" dirty="0"/>
          </a:p>
          <a:p>
            <a:r>
              <a:rPr lang="en-US" sz="1600" dirty="0" smtClean="0"/>
              <a:t>Subsurface ownership is  another major difference.  In the US the landowner owns both the surface and subsurface rights.  There is  a significant royalty incentive for landowners to work with producers.  In the EU however, the state generally holds the subsurface rights so the incentives for landholders are not great.  </a:t>
            </a:r>
          </a:p>
          <a:p>
            <a:r>
              <a:rPr lang="en-US" sz="1600" dirty="0"/>
              <a:t> </a:t>
            </a:r>
            <a:endParaRPr lang="en-US" sz="1600" dirty="0" smtClean="0"/>
          </a:p>
          <a:p>
            <a:r>
              <a:rPr lang="en-US" sz="1600" dirty="0" smtClean="0"/>
              <a:t>Also, the industry structure for onshore production in the US is very different than the structure in Europe which has tended to focus on large, offshore production. </a:t>
            </a:r>
            <a:r>
              <a:rPr lang="en-US" sz="1600" dirty="0"/>
              <a:t>It’s also worth noting that many countries in Europe  -- outside of the Netherlands, Denmark, Norway, UK --  have limited experience with gas production and regulation of gas.   This is important for mitigating public concerns with shale gas production.   </a:t>
            </a:r>
            <a:endParaRPr lang="en-US" sz="1600" dirty="0" smtClean="0"/>
          </a:p>
          <a:p>
            <a:endParaRPr lang="en-US" sz="1600" dirty="0"/>
          </a:p>
          <a:p>
            <a:r>
              <a:rPr lang="en-US" sz="1600" dirty="0" smtClean="0"/>
              <a:t>I am going to discuss infrastructure , environment  and  population density  in more detail.   </a:t>
            </a:r>
            <a:endParaRPr lang="en-US" sz="1600" dirty="0"/>
          </a:p>
          <a:p>
            <a:endParaRPr lang="en-US" sz="1600" dirty="0"/>
          </a:p>
          <a:p>
            <a:endParaRPr lang="en-US" sz="1400" dirty="0" smtClean="0"/>
          </a:p>
          <a:p>
            <a:endParaRPr lang="en-US" sz="1400" dirty="0"/>
          </a:p>
          <a:p>
            <a:endParaRPr lang="en-US" sz="1400" dirty="0"/>
          </a:p>
          <a:p>
            <a:endParaRPr lang="en-US" dirty="0" smtClean="0"/>
          </a:p>
          <a:p>
            <a:endParaRPr lang="en-US" dirty="0" smtClean="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C7D2401C-3CC7-4B48-863B-FE66601AD86F}" type="slidenum">
              <a:rPr lang="en-US" smtClean="0">
                <a:ea typeface="ＭＳ Ｐゴシック"/>
              </a:rPr>
              <a:pPr>
                <a:defRPr/>
              </a:pPr>
              <a:t>25</a:t>
            </a:fld>
            <a:endParaRPr lang="en-US" smtClean="0">
              <a:ea typeface="ＭＳ Ｐゴシック"/>
            </a:endParaRPr>
          </a:p>
        </p:txBody>
      </p:sp>
      <p:sp>
        <p:nvSpPr>
          <p:cNvPr id="95235"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defTabSz="463550" eaLnBrk="0" hangingPunct="0">
              <a:defRPr>
                <a:solidFill>
                  <a:schemeClr val="tx1"/>
                </a:solidFill>
                <a:latin typeface="Arial" pitchFamily="34" charset="0"/>
              </a:defRPr>
            </a:lvl1pPr>
            <a:lvl2pPr marL="742950" indent="-285750" defTabSz="463550" eaLnBrk="0" hangingPunct="0">
              <a:defRPr>
                <a:solidFill>
                  <a:schemeClr val="tx1"/>
                </a:solidFill>
                <a:latin typeface="Arial" pitchFamily="34" charset="0"/>
              </a:defRPr>
            </a:lvl2pPr>
            <a:lvl3pPr marL="1143000" indent="-228600" defTabSz="463550" eaLnBrk="0" hangingPunct="0">
              <a:defRPr>
                <a:solidFill>
                  <a:schemeClr val="tx1"/>
                </a:solidFill>
                <a:latin typeface="Arial" pitchFamily="34" charset="0"/>
              </a:defRPr>
            </a:lvl3pPr>
            <a:lvl4pPr marL="1600200" indent="-228600" defTabSz="463550" eaLnBrk="0" hangingPunct="0">
              <a:defRPr>
                <a:solidFill>
                  <a:schemeClr val="tx1"/>
                </a:solidFill>
                <a:latin typeface="Arial" pitchFamily="34" charset="0"/>
              </a:defRPr>
            </a:lvl4pPr>
            <a:lvl5pPr marL="2057400" indent="-228600" defTabSz="463550" eaLnBrk="0" hangingPunct="0">
              <a:defRPr>
                <a:solidFill>
                  <a:schemeClr val="tx1"/>
                </a:solidFill>
                <a:latin typeface="Arial" pitchFamily="34" charset="0"/>
              </a:defRPr>
            </a:lvl5pPr>
            <a:lvl6pPr marL="2514600" indent="-228600" defTabSz="463550" eaLnBrk="0" fontAlgn="base" hangingPunct="0">
              <a:spcBef>
                <a:spcPct val="0"/>
              </a:spcBef>
              <a:spcAft>
                <a:spcPct val="0"/>
              </a:spcAft>
              <a:defRPr>
                <a:solidFill>
                  <a:schemeClr val="tx1"/>
                </a:solidFill>
                <a:latin typeface="Arial" pitchFamily="34" charset="0"/>
              </a:defRPr>
            </a:lvl6pPr>
            <a:lvl7pPr marL="2971800" indent="-228600" defTabSz="463550" eaLnBrk="0" fontAlgn="base" hangingPunct="0">
              <a:spcBef>
                <a:spcPct val="0"/>
              </a:spcBef>
              <a:spcAft>
                <a:spcPct val="0"/>
              </a:spcAft>
              <a:defRPr>
                <a:solidFill>
                  <a:schemeClr val="tx1"/>
                </a:solidFill>
                <a:latin typeface="Arial" pitchFamily="34" charset="0"/>
              </a:defRPr>
            </a:lvl7pPr>
            <a:lvl8pPr marL="3429000" indent="-228600" defTabSz="463550" eaLnBrk="0" fontAlgn="base" hangingPunct="0">
              <a:spcBef>
                <a:spcPct val="0"/>
              </a:spcBef>
              <a:spcAft>
                <a:spcPct val="0"/>
              </a:spcAft>
              <a:defRPr>
                <a:solidFill>
                  <a:schemeClr val="tx1"/>
                </a:solidFill>
                <a:latin typeface="Arial" pitchFamily="34" charset="0"/>
              </a:defRPr>
            </a:lvl8pPr>
            <a:lvl9pPr marL="3886200" indent="-228600" defTabSz="463550" eaLnBrk="0" fontAlgn="base" hangingPunct="0">
              <a:spcBef>
                <a:spcPct val="0"/>
              </a:spcBef>
              <a:spcAft>
                <a:spcPct val="0"/>
              </a:spcAft>
              <a:defRPr>
                <a:solidFill>
                  <a:schemeClr val="tx1"/>
                </a:solidFill>
                <a:latin typeface="Arial" pitchFamily="34" charset="0"/>
              </a:defRPr>
            </a:lvl9pPr>
          </a:lstStyle>
          <a:p>
            <a:pPr algn="r" eaLnBrk="1" hangingPunct="1"/>
            <a:fld id="{2E63282E-6734-4A0F-97C0-566EF9244A05}" type="slidenum">
              <a:rPr lang="en-US" sz="1200">
                <a:latin typeface="Calibri" pitchFamily="34" charset="0"/>
                <a:ea typeface="MS PGothic" pitchFamily="34" charset="-128"/>
              </a:rPr>
              <a:pPr algn="r" eaLnBrk="1" hangingPunct="1"/>
              <a:t>25</a:t>
            </a:fld>
            <a:endParaRPr lang="en-US" sz="1200">
              <a:latin typeface="Calibri" pitchFamily="34" charset="0"/>
              <a:ea typeface="MS PGothic" pitchFamily="34" charset="-128"/>
            </a:endParaRPr>
          </a:p>
        </p:txBody>
      </p:sp>
      <p:sp>
        <p:nvSpPr>
          <p:cNvPr id="95236" name="Rectangle 2"/>
          <p:cNvSpPr>
            <a:spLocks noGrp="1" noRot="1" noChangeAspect="1" noChangeArrowheads="1" noTextEdit="1"/>
          </p:cNvSpPr>
          <p:nvPr>
            <p:ph type="sldImg"/>
          </p:nvPr>
        </p:nvSpPr>
        <p:spPr bwMode="auto">
          <a:xfrm>
            <a:off x="1955800" y="76200"/>
            <a:ext cx="3251200" cy="2438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xfrm>
            <a:off x="153747" y="2604541"/>
            <a:ext cx="6629710" cy="396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sz="1600" b="1" dirty="0">
              <a:ea typeface="MS PGothic" pitchFamily="34" charset="-128"/>
            </a:endParaRPr>
          </a:p>
          <a:p>
            <a:pPr eaLnBrk="1" hangingPunct="1">
              <a:lnSpc>
                <a:spcPct val="80000"/>
              </a:lnSpc>
              <a:spcBef>
                <a:spcPct val="0"/>
              </a:spcBef>
              <a:buFontTx/>
              <a:buChar char="•"/>
            </a:pPr>
            <a:r>
              <a:rPr lang="en-US" sz="1600" b="1" dirty="0">
                <a:ea typeface="MS PGothic" pitchFamily="34" charset="-128"/>
              </a:rPr>
              <a:t> </a:t>
            </a:r>
            <a:r>
              <a:rPr lang="en-US" sz="1600" dirty="0" smtClean="0">
                <a:ea typeface="MS PGothic" pitchFamily="34" charset="-128"/>
              </a:rPr>
              <a:t>On the lower left is a map of Poland.  The red and yellow areas are shale basins.</a:t>
            </a:r>
          </a:p>
          <a:p>
            <a:pPr eaLnBrk="1" hangingPunct="1">
              <a:lnSpc>
                <a:spcPct val="80000"/>
              </a:lnSpc>
              <a:spcBef>
                <a:spcPct val="0"/>
              </a:spcBef>
              <a:buFontTx/>
              <a:buChar char="•"/>
            </a:pPr>
            <a:endParaRPr lang="en-US" sz="1600" dirty="0">
              <a:ea typeface="MS PGothic" pitchFamily="34" charset="-128"/>
            </a:endParaRPr>
          </a:p>
          <a:p>
            <a:pPr eaLnBrk="1" hangingPunct="1">
              <a:lnSpc>
                <a:spcPct val="80000"/>
              </a:lnSpc>
              <a:spcBef>
                <a:spcPct val="0"/>
              </a:spcBef>
              <a:buFontTx/>
              <a:buChar char="•"/>
            </a:pPr>
            <a:r>
              <a:rPr lang="en-US" sz="1600" dirty="0" smtClean="0">
                <a:ea typeface="MS PGothic" pitchFamily="34" charset="-128"/>
              </a:rPr>
              <a:t>  Lower right is a population density map I pulled off the internet, I apologize for its poor quality.  The darkest red portions are the most densely populated up through yellows which are the least densely populated.  </a:t>
            </a:r>
          </a:p>
          <a:p>
            <a:pPr eaLnBrk="1" hangingPunct="1">
              <a:lnSpc>
                <a:spcPct val="80000"/>
              </a:lnSpc>
              <a:spcBef>
                <a:spcPct val="0"/>
              </a:spcBef>
              <a:buFontTx/>
              <a:buChar char="•"/>
            </a:pPr>
            <a:endParaRPr lang="en-US" sz="1600" dirty="0">
              <a:ea typeface="MS PGothic" pitchFamily="34" charset="-128"/>
            </a:endParaRPr>
          </a:p>
          <a:p>
            <a:pPr eaLnBrk="1" hangingPunct="1">
              <a:lnSpc>
                <a:spcPct val="80000"/>
              </a:lnSpc>
              <a:spcBef>
                <a:spcPct val="0"/>
              </a:spcBef>
              <a:buFontTx/>
              <a:buChar char="•"/>
            </a:pPr>
            <a:r>
              <a:rPr lang="en-US" sz="1600" b="1" dirty="0" smtClean="0">
                <a:ea typeface="MS PGothic" pitchFamily="34" charset="-128"/>
              </a:rPr>
              <a:t> </a:t>
            </a:r>
            <a:r>
              <a:rPr lang="en-US" sz="1600" b="1" dirty="0" smtClean="0">
                <a:solidFill>
                  <a:srgbClr val="FF0000"/>
                </a:solidFill>
                <a:ea typeface="MS PGothic" pitchFamily="34" charset="-128"/>
              </a:rPr>
              <a:t>CLICK </a:t>
            </a:r>
            <a:r>
              <a:rPr lang="en-US" sz="1600" b="1" dirty="0" smtClean="0">
                <a:ea typeface="MS PGothic" pitchFamily="34" charset="-128"/>
              </a:rPr>
              <a:t> </a:t>
            </a:r>
            <a:r>
              <a:rPr lang="en-US" sz="1600" dirty="0" smtClean="0">
                <a:ea typeface="MS PGothic" pitchFamily="34" charset="-128"/>
              </a:rPr>
              <a:t>Also apologize for my poor, </a:t>
            </a:r>
            <a:r>
              <a:rPr lang="en-US" sz="1600" dirty="0" err="1" smtClean="0">
                <a:ea typeface="MS PGothic" pitchFamily="34" charset="-128"/>
              </a:rPr>
              <a:t>powerpoint</a:t>
            </a:r>
            <a:r>
              <a:rPr lang="en-US" sz="1600" dirty="0" smtClean="0">
                <a:ea typeface="MS PGothic" pitchFamily="34" charset="-128"/>
              </a:rPr>
              <a:t> drawing trying to replicate the shape of the shale basins and superimpose them over the population density map.  </a:t>
            </a:r>
          </a:p>
          <a:p>
            <a:pPr eaLnBrk="1" hangingPunct="1">
              <a:lnSpc>
                <a:spcPct val="80000"/>
              </a:lnSpc>
              <a:spcBef>
                <a:spcPct val="0"/>
              </a:spcBef>
              <a:buFontTx/>
              <a:buChar char="•"/>
            </a:pPr>
            <a:endParaRPr lang="en-US" sz="1600" b="1" dirty="0">
              <a:ea typeface="MS PGothic" pitchFamily="34" charset="-128"/>
            </a:endParaRPr>
          </a:p>
          <a:p>
            <a:pPr eaLnBrk="1" hangingPunct="1">
              <a:lnSpc>
                <a:spcPct val="80000"/>
              </a:lnSpc>
              <a:spcBef>
                <a:spcPct val="0"/>
              </a:spcBef>
              <a:buFontTx/>
              <a:buChar char="•"/>
            </a:pPr>
            <a:r>
              <a:rPr lang="en-US" sz="1600" b="1" dirty="0" smtClean="0">
                <a:ea typeface="MS PGothic" pitchFamily="34" charset="-128"/>
              </a:rPr>
              <a:t>  </a:t>
            </a:r>
            <a:r>
              <a:rPr lang="en-US" sz="1600" b="1" dirty="0" smtClean="0">
                <a:solidFill>
                  <a:srgbClr val="FF0000"/>
                </a:solidFill>
                <a:ea typeface="MS PGothic" pitchFamily="34" charset="-128"/>
              </a:rPr>
              <a:t>CLICK</a:t>
            </a:r>
            <a:r>
              <a:rPr lang="en-US" sz="1600" dirty="0" smtClean="0">
                <a:ea typeface="MS PGothic" pitchFamily="34" charset="-128"/>
              </a:rPr>
              <a:t>  Upper right I did the same thing with the Marcellus shale in Pennsylvania.  In this map the red is the most densely populated, the dark green is the least.  As you can see, much of the Marcellus is in the less populous areas of Pennsylvania but there has still been significant opposition to development in the state.  I would note that there is also a great deal of support for development as well.  </a:t>
            </a:r>
          </a:p>
          <a:p>
            <a:pPr eaLnBrk="1" hangingPunct="1">
              <a:lnSpc>
                <a:spcPct val="80000"/>
              </a:lnSpc>
              <a:spcBef>
                <a:spcPct val="0"/>
              </a:spcBef>
              <a:buFontTx/>
              <a:buChar char="•"/>
            </a:pPr>
            <a:endParaRPr lang="en-US" sz="1600" dirty="0">
              <a:ea typeface="MS PGothic" pitchFamily="34" charset="-128"/>
            </a:endParaRPr>
          </a:p>
          <a:p>
            <a:pPr eaLnBrk="1" hangingPunct="1">
              <a:lnSpc>
                <a:spcPct val="80000"/>
              </a:lnSpc>
              <a:spcBef>
                <a:spcPct val="0"/>
              </a:spcBef>
              <a:buFontTx/>
              <a:buChar char="•"/>
            </a:pPr>
            <a:r>
              <a:rPr lang="en-US" sz="1600" dirty="0" smtClean="0">
                <a:ea typeface="MS PGothic" pitchFamily="34" charset="-128"/>
              </a:rPr>
              <a:t>  This just provides some way to visualize how it will be relatively more difficult to deal with population issues in  Poland.  </a:t>
            </a:r>
          </a:p>
          <a:p>
            <a:pPr eaLnBrk="1" hangingPunct="1">
              <a:lnSpc>
                <a:spcPct val="80000"/>
              </a:lnSpc>
              <a:spcBef>
                <a:spcPct val="0"/>
              </a:spcBef>
              <a:buFontTx/>
              <a:buChar char="•"/>
            </a:pPr>
            <a:endParaRPr lang="en-US" sz="1600" dirty="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D30E8-E135-4837-8828-5AD773E98F29}" type="slidenum">
              <a:rPr lang="en-US" smtClean="0">
                <a:ea typeface="ＭＳ Ｐゴシック"/>
                <a:cs typeface="ＭＳ Ｐゴシック"/>
              </a:rPr>
              <a:pPr fontAlgn="base">
                <a:spcBef>
                  <a:spcPct val="0"/>
                </a:spcBef>
                <a:spcAft>
                  <a:spcPct val="0"/>
                </a:spcAft>
                <a:defRPr/>
              </a:pPr>
              <a:t>26</a:t>
            </a:fld>
            <a:endParaRPr lang="en-US" smtClean="0">
              <a:ea typeface="ＭＳ Ｐゴシック"/>
              <a:cs typeface="ＭＳ Ｐゴシック"/>
            </a:endParaRPr>
          </a:p>
        </p:txBody>
      </p:sp>
      <p:sp>
        <p:nvSpPr>
          <p:cNvPr id="26627"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26630"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latin typeface="Calibri" pitchFamily="34" charset="0"/>
            </a:endParaRPr>
          </a:p>
          <a:p>
            <a:pPr eaLnBrk="0" hangingPunct="0"/>
            <a:endParaRPr lang="en-US">
              <a:latin typeface="Calibri" pitchFamily="34" charset="0"/>
            </a:endParaRPr>
          </a:p>
        </p:txBody>
      </p:sp>
      <p:sp>
        <p:nvSpPr>
          <p:cNvPr id="26631" name="TextBox 6"/>
          <p:cNvSpPr txBox="1">
            <a:spLocks noChangeArrowheads="1"/>
          </p:cNvSpPr>
          <p:nvPr/>
        </p:nvSpPr>
        <p:spPr bwMode="auto">
          <a:xfrm>
            <a:off x="228600" y="838200"/>
            <a:ext cx="6629400" cy="895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latin typeface="Calibri" pitchFamily="34" charset="0"/>
              </a:rPr>
              <a:t>This is a cartoon of natural inter-country natural gas infrastructure in Europe.</a:t>
            </a:r>
          </a:p>
          <a:p>
            <a:pPr eaLnBrk="1" hangingPunct="1"/>
            <a:endParaRPr lang="en-US" dirty="0">
              <a:latin typeface="Calibri" pitchFamily="34" charset="0"/>
            </a:endParaRPr>
          </a:p>
          <a:p>
            <a:pPr eaLnBrk="1" hangingPunct="1"/>
            <a:r>
              <a:rPr lang="en-US" dirty="0" smtClean="0">
                <a:latin typeface="Calibri" pitchFamily="34" charset="0"/>
              </a:rPr>
              <a:t>Solid red lines are existing transmission pipelines, dotted lines are proposed pipelines</a:t>
            </a:r>
          </a:p>
          <a:p>
            <a:pPr eaLnBrk="1" hangingPunct="1"/>
            <a:endParaRPr lang="en-US" dirty="0">
              <a:latin typeface="Calibri" pitchFamily="34" charset="0"/>
            </a:endParaRPr>
          </a:p>
          <a:p>
            <a:pPr eaLnBrk="1" hangingPunct="1"/>
            <a:r>
              <a:rPr lang="en-US" b="1" dirty="0" smtClean="0">
                <a:solidFill>
                  <a:srgbClr val="C00000"/>
                </a:solidFill>
                <a:latin typeface="Calibri" pitchFamily="34" charset="0"/>
              </a:rPr>
              <a:t>CLICK</a:t>
            </a:r>
          </a:p>
          <a:p>
            <a:pPr eaLnBrk="1" hangingPunct="1"/>
            <a:r>
              <a:rPr lang="en-US" dirty="0" smtClean="0">
                <a:latin typeface="Calibri" pitchFamily="34" charset="0"/>
              </a:rPr>
              <a:t>These are the existing regasification import facilities</a:t>
            </a:r>
          </a:p>
          <a:p>
            <a:pPr eaLnBrk="1" hangingPunct="1"/>
            <a:endParaRPr lang="en-US" dirty="0">
              <a:latin typeface="Calibri" pitchFamily="34" charset="0"/>
            </a:endParaRPr>
          </a:p>
          <a:p>
            <a:pPr eaLnBrk="1" hangingPunct="1"/>
            <a:r>
              <a:rPr lang="en-US" b="1" dirty="0" smtClean="0">
                <a:solidFill>
                  <a:srgbClr val="C00000"/>
                </a:solidFill>
                <a:latin typeface="Calibri" pitchFamily="34" charset="0"/>
              </a:rPr>
              <a:t>CLICK</a:t>
            </a:r>
          </a:p>
          <a:p>
            <a:pPr eaLnBrk="1" hangingPunct="1"/>
            <a:r>
              <a:rPr lang="en-US" dirty="0" smtClean="0">
                <a:latin typeface="Calibri" pitchFamily="34" charset="0"/>
              </a:rPr>
              <a:t>Volumes of imports by country plus number of </a:t>
            </a:r>
            <a:r>
              <a:rPr lang="en-US" dirty="0" err="1" smtClean="0">
                <a:latin typeface="Calibri" pitchFamily="34" charset="0"/>
              </a:rPr>
              <a:t>regas</a:t>
            </a:r>
            <a:r>
              <a:rPr lang="en-US" dirty="0" smtClean="0">
                <a:latin typeface="Calibri" pitchFamily="34" charset="0"/>
              </a:rPr>
              <a:t> units in operation</a:t>
            </a:r>
          </a:p>
          <a:p>
            <a:pPr eaLnBrk="1" hangingPunct="1"/>
            <a:endParaRPr lang="en-US" dirty="0" smtClean="0">
              <a:latin typeface="Calibri" pitchFamily="34" charset="0"/>
            </a:endParaRPr>
          </a:p>
          <a:p>
            <a:pPr eaLnBrk="1" hangingPunct="1"/>
            <a:r>
              <a:rPr lang="en-US" b="1" dirty="0" smtClean="0">
                <a:solidFill>
                  <a:srgbClr val="C00000"/>
                </a:solidFill>
                <a:latin typeface="Calibri" pitchFamily="34" charset="0"/>
              </a:rPr>
              <a:t>CLICK</a:t>
            </a:r>
          </a:p>
          <a:p>
            <a:pPr eaLnBrk="1" hangingPunct="1"/>
            <a:r>
              <a:rPr lang="en-US" dirty="0" smtClean="0">
                <a:latin typeface="Calibri" pitchFamily="34" charset="0"/>
              </a:rPr>
              <a:t>Proposed regasification import facilities</a:t>
            </a:r>
          </a:p>
          <a:p>
            <a:pPr eaLnBrk="1" hangingPunct="1"/>
            <a:endParaRPr lang="en-US" dirty="0">
              <a:latin typeface="Calibri" pitchFamily="34" charset="0"/>
            </a:endParaRPr>
          </a:p>
          <a:p>
            <a:pPr eaLnBrk="1" hangingPunct="1"/>
            <a:r>
              <a:rPr lang="en-US" b="1" dirty="0" smtClean="0">
                <a:solidFill>
                  <a:srgbClr val="C00000"/>
                </a:solidFill>
                <a:latin typeface="Calibri" pitchFamily="34" charset="0"/>
              </a:rPr>
              <a:t>CLICK</a:t>
            </a:r>
          </a:p>
          <a:p>
            <a:pPr eaLnBrk="1" hangingPunct="1"/>
            <a:r>
              <a:rPr lang="en-US" dirty="0" smtClean="0">
                <a:latin typeface="Calibri" pitchFamily="34" charset="0"/>
              </a:rPr>
              <a:t>Liquefaction facilities in Mediterranean region, including a proposed offshore liquefaction facility in Cyprus</a:t>
            </a:r>
          </a:p>
          <a:p>
            <a:pPr eaLnBrk="1" hangingPunct="1"/>
            <a:endParaRPr lang="en-US" dirty="0">
              <a:latin typeface="Calibri" pitchFamily="34" charset="0"/>
            </a:endParaRPr>
          </a:p>
          <a:p>
            <a:pPr eaLnBrk="1" hangingPunct="1"/>
            <a:r>
              <a:rPr lang="en-US" b="1" dirty="0" smtClean="0">
                <a:solidFill>
                  <a:srgbClr val="C00000"/>
                </a:solidFill>
                <a:latin typeface="Calibri" pitchFamily="34" charset="0"/>
              </a:rPr>
              <a:t>CLICK</a:t>
            </a:r>
          </a:p>
          <a:p>
            <a:pPr eaLnBrk="1" hangingPunct="1"/>
            <a:r>
              <a:rPr lang="en-US" dirty="0" smtClean="0">
                <a:latin typeface="Calibri" pitchFamily="34" charset="0"/>
              </a:rPr>
              <a:t>Locations of storage by country and volume</a:t>
            </a:r>
          </a:p>
          <a:p>
            <a:pPr eaLnBrk="1" hangingPunct="1"/>
            <a:endParaRPr lang="en-US" dirty="0">
              <a:latin typeface="Calibri" pitchFamily="34" charset="0"/>
            </a:endParaRPr>
          </a:p>
          <a:p>
            <a:pPr eaLnBrk="1" hangingPunct="1"/>
            <a:r>
              <a:rPr lang="en-US" dirty="0" smtClean="0">
                <a:latin typeface="Calibri" pitchFamily="34" charset="0"/>
              </a:rPr>
              <a:t>Summary of LNG import capacity.  Proposed facilities are always very uncertain but actual consumption of imported LNG is 79 </a:t>
            </a:r>
            <a:r>
              <a:rPr lang="en-US" dirty="0" err="1" smtClean="0">
                <a:latin typeface="Calibri" pitchFamily="34" charset="0"/>
              </a:rPr>
              <a:t>bcm</a:t>
            </a:r>
            <a:r>
              <a:rPr lang="en-US" dirty="0" smtClean="0">
                <a:latin typeface="Calibri" pitchFamily="34" charset="0"/>
              </a:rPr>
              <a:t>, capacity factor of units is 42%.  I understand that LNG import facilities have to have relatively low capacity factors because of import schedules, off-loading, etc. but even without additions, there’s unused capacity.</a:t>
            </a:r>
          </a:p>
          <a:p>
            <a:pPr eaLnBrk="1" hangingPunct="1"/>
            <a:endParaRPr lang="en-US" b="1" dirty="0">
              <a:latin typeface="Calibri" pitchFamily="34" charset="0"/>
            </a:endParaRPr>
          </a:p>
          <a:p>
            <a:pPr eaLnBrk="1" hangingPunct="1"/>
            <a:endParaRPr lang="en-US" dirty="0" smtClean="0">
              <a:latin typeface="Calibri" pitchFamily="34" charset="0"/>
            </a:endParaRPr>
          </a:p>
          <a:p>
            <a:pPr eaLnBrk="1" hangingPunct="1"/>
            <a:endParaRPr lang="en-US"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27</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533400" y="1600200"/>
            <a:ext cx="57912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55303" name="TextBox 6"/>
          <p:cNvSpPr txBox="1">
            <a:spLocks noChangeArrowheads="1"/>
          </p:cNvSpPr>
          <p:nvPr/>
        </p:nvSpPr>
        <p:spPr bwMode="auto">
          <a:xfrm>
            <a:off x="76200" y="1371600"/>
            <a:ext cx="6629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28</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533400" y="1600200"/>
            <a:ext cx="57912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55303" name="TextBox 6"/>
          <p:cNvSpPr txBox="1">
            <a:spLocks noChangeArrowheads="1"/>
          </p:cNvSpPr>
          <p:nvPr/>
        </p:nvSpPr>
        <p:spPr bwMode="auto">
          <a:xfrm>
            <a:off x="76200" y="1371600"/>
            <a:ext cx="6629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smtClean="0">
                <a:latin typeface="+mj-lt"/>
              </a:rPr>
              <a:t>Read</a:t>
            </a:r>
          </a:p>
          <a:p>
            <a:pPr eaLnBrk="1" hangingPunct="1"/>
            <a:endParaRPr lang="en-US" sz="1400" dirty="0">
              <a:latin typeface="+mj-lt"/>
            </a:endParaRPr>
          </a:p>
          <a:p>
            <a:pPr eaLnBrk="1" hangingPunct="1"/>
            <a:r>
              <a:rPr lang="en-US" sz="1400" dirty="0" err="1" smtClean="0">
                <a:latin typeface="+mj-lt"/>
              </a:rPr>
              <a:t>Reguatory</a:t>
            </a:r>
            <a:r>
              <a:rPr lang="en-US" sz="1400" dirty="0" smtClean="0">
                <a:latin typeface="+mj-lt"/>
              </a:rPr>
              <a:t> lag fragmentation still exists</a:t>
            </a:r>
            <a:endParaRPr lang="en-US" sz="1400" dirty="0">
              <a:latin typeface="+mj-lt"/>
            </a:endParaRPr>
          </a:p>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D30E8-E135-4837-8828-5AD773E98F29}" type="slidenum">
              <a:rPr lang="en-US" smtClean="0">
                <a:ea typeface="ＭＳ Ｐゴシック"/>
                <a:cs typeface="ＭＳ Ｐゴシック"/>
              </a:rPr>
              <a:pPr fontAlgn="base">
                <a:spcBef>
                  <a:spcPct val="0"/>
                </a:spcBef>
                <a:spcAft>
                  <a:spcPct val="0"/>
                </a:spcAft>
                <a:defRPr/>
              </a:pPr>
              <a:t>29</a:t>
            </a:fld>
            <a:endParaRPr lang="en-US" smtClean="0">
              <a:ea typeface="ＭＳ Ｐゴシック"/>
              <a:cs typeface="ＭＳ Ｐゴシック"/>
            </a:endParaRPr>
          </a:p>
        </p:txBody>
      </p:sp>
      <p:sp>
        <p:nvSpPr>
          <p:cNvPr id="26627"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26630"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latin typeface="Calibri" pitchFamily="34" charset="0"/>
            </a:endParaRPr>
          </a:p>
          <a:p>
            <a:pPr eaLnBrk="0" hangingPunct="0"/>
            <a:endParaRPr lang="en-US">
              <a:latin typeface="Calibri" pitchFamily="34" charset="0"/>
            </a:endParaRPr>
          </a:p>
        </p:txBody>
      </p:sp>
      <p:sp>
        <p:nvSpPr>
          <p:cNvPr id="2" name="TextBox 1"/>
          <p:cNvSpPr txBox="1"/>
          <p:nvPr/>
        </p:nvSpPr>
        <p:spPr>
          <a:xfrm>
            <a:off x="228600" y="927854"/>
            <a:ext cx="6400800" cy="8063746"/>
          </a:xfrm>
          <a:prstGeom prst="rect">
            <a:avLst/>
          </a:prstGeom>
          <a:noFill/>
        </p:spPr>
        <p:txBody>
          <a:bodyPr wrap="square" rtlCol="0">
            <a:spAutoFit/>
          </a:bodyPr>
          <a:lstStyle/>
          <a:p>
            <a:r>
              <a:rPr lang="en-US" sz="1400" dirty="0" smtClean="0"/>
              <a:t>With the available infrastructure as context, I would like to take a detailed look at the 2009 Ukraine/Russia supply disruption as it is instructive about both the actions taken and the infrastructure utilized to respond to the crisis and help ensure the security of gas supply in Europe.</a:t>
            </a:r>
          </a:p>
          <a:p>
            <a:r>
              <a:rPr lang="en-US" sz="1400" b="1" dirty="0" smtClean="0">
                <a:solidFill>
                  <a:srgbClr val="FF0000"/>
                </a:solidFill>
              </a:rPr>
              <a:t>CLICK</a:t>
            </a:r>
          </a:p>
          <a:p>
            <a:r>
              <a:rPr lang="en-US" sz="1400" dirty="0" smtClean="0"/>
              <a:t>Green 100%</a:t>
            </a:r>
          </a:p>
          <a:p>
            <a:r>
              <a:rPr lang="en-US" sz="1400" dirty="0" smtClean="0"/>
              <a:t>Blue &gt;50%</a:t>
            </a:r>
          </a:p>
          <a:p>
            <a:r>
              <a:rPr lang="en-US" sz="1400" dirty="0" smtClean="0"/>
              <a:t>Blue/green &lt; 50%</a:t>
            </a:r>
          </a:p>
          <a:p>
            <a:r>
              <a:rPr lang="en-US" sz="1400" dirty="0" smtClean="0"/>
              <a:t>5 countries lost 100% of gas supply Bulgaria Serbia Bosnia Herzegovina, Macedonia, etc.</a:t>
            </a:r>
          </a:p>
          <a:p>
            <a:r>
              <a:rPr lang="en-US" sz="1400" dirty="0" smtClean="0"/>
              <a:t>Several other countries with major impacts, Austria, Greece, Czech Republic, Macedonia </a:t>
            </a:r>
          </a:p>
          <a:p>
            <a:r>
              <a:rPr lang="en-US" sz="1400" dirty="0" smtClean="0"/>
              <a:t>Let me say however that this was a problem for all countries who lost this much of their gas supply (Croatia 40%, this is not trivial</a:t>
            </a:r>
          </a:p>
          <a:p>
            <a:r>
              <a:rPr lang="en-US" sz="1400" b="1" dirty="0" smtClean="0">
                <a:solidFill>
                  <a:srgbClr val="FF0000"/>
                </a:solidFill>
              </a:rPr>
              <a:t>CLICK  </a:t>
            </a:r>
            <a:r>
              <a:rPr lang="en-US" sz="1400" dirty="0" smtClean="0"/>
              <a:t>Fuel switching was the option used by those who lost all their gas, interesting to me that this option still exists at these levels, would not be possible in US, one Bulgaria used storage</a:t>
            </a:r>
            <a:endParaRPr lang="en-US" sz="1400" dirty="0"/>
          </a:p>
          <a:p>
            <a:r>
              <a:rPr lang="en-US" sz="1400" b="1" dirty="0" smtClean="0">
                <a:solidFill>
                  <a:srgbClr val="C00000"/>
                </a:solidFill>
              </a:rPr>
              <a:t>CLICK </a:t>
            </a:r>
            <a:r>
              <a:rPr lang="en-US" sz="1400" dirty="0" smtClean="0"/>
              <a:t>Next set of countries relied on storage, increased imports</a:t>
            </a:r>
            <a:endParaRPr lang="en-US" sz="1400" dirty="0"/>
          </a:p>
          <a:p>
            <a:r>
              <a:rPr lang="en-US" sz="1400" b="1" dirty="0" smtClean="0">
                <a:solidFill>
                  <a:srgbClr val="C00000"/>
                </a:solidFill>
              </a:rPr>
              <a:t>CLICK </a:t>
            </a:r>
            <a:r>
              <a:rPr lang="en-US" sz="1400" dirty="0" smtClean="0"/>
              <a:t>Storage, imports, 2 increased production Croatia, Romania</a:t>
            </a:r>
            <a:endParaRPr lang="en-US" sz="1400" dirty="0"/>
          </a:p>
          <a:p>
            <a:r>
              <a:rPr lang="en-US" sz="1400" b="1" dirty="0" smtClean="0">
                <a:solidFill>
                  <a:srgbClr val="C00000"/>
                </a:solidFill>
              </a:rPr>
              <a:t>CLICK</a:t>
            </a:r>
            <a:r>
              <a:rPr lang="en-US" sz="1400" dirty="0" smtClean="0"/>
              <a:t> Different take – what happened over time, here you see the role of pipelines – increases, interconnectors, reverse flows, LNG import increases, production increases</a:t>
            </a:r>
            <a:endParaRPr lang="en-US" sz="1400" dirty="0"/>
          </a:p>
          <a:p>
            <a:r>
              <a:rPr lang="en-US" sz="1400" b="1" dirty="0" smtClean="0">
                <a:solidFill>
                  <a:srgbClr val="C00000"/>
                </a:solidFill>
              </a:rPr>
              <a:t>CLICK</a:t>
            </a:r>
          </a:p>
          <a:p>
            <a:r>
              <a:rPr lang="en-US" sz="1400" dirty="0" smtClean="0"/>
              <a:t>A few comments.</a:t>
            </a:r>
            <a:endParaRPr lang="en-US" sz="1400" dirty="0"/>
          </a:p>
          <a:p>
            <a:r>
              <a:rPr lang="en-US" sz="1400" dirty="0"/>
              <a:t>Putin quote  </a:t>
            </a:r>
            <a:r>
              <a:rPr lang="en-US" sz="1400" dirty="0" smtClean="0"/>
              <a:t>when this occurred  </a:t>
            </a:r>
            <a:r>
              <a:rPr lang="en-US" sz="1400" dirty="0"/>
              <a:t>Ukraine has stolen 65.3 million cubic meters of our gas on its territory.</a:t>
            </a:r>
          </a:p>
          <a:p>
            <a:endParaRPr lang="en-US" sz="1400" dirty="0" smtClean="0"/>
          </a:p>
          <a:p>
            <a:r>
              <a:rPr lang="en-US" sz="1400" dirty="0" smtClean="0"/>
              <a:t>Russian dispute 65 mmcm $26 million</a:t>
            </a:r>
          </a:p>
          <a:p>
            <a:r>
              <a:rPr lang="en-US" sz="1400" dirty="0" smtClean="0"/>
              <a:t>Loss to Gazprom $2 billion</a:t>
            </a:r>
          </a:p>
          <a:p>
            <a:endParaRPr lang="en-US" sz="1400" dirty="0" smtClean="0"/>
          </a:p>
          <a:p>
            <a:r>
              <a:rPr lang="en-US" sz="1400" dirty="0"/>
              <a:t>In 2011, the European Commission estimated in its Infrastructure Package that gas infrastructure would require investments totaling 70 billion Euros. </a:t>
            </a:r>
          </a:p>
          <a:p>
            <a:endParaRPr lang="en-US" sz="1400" dirty="0"/>
          </a:p>
          <a:p>
            <a:r>
              <a:rPr lang="en-US" sz="1400" dirty="0"/>
              <a:t>Gas infrastructure offers great flexibility in transport and storage and it is more cost-effective; it is around 10 times cheaper than transport by electricity.  </a:t>
            </a:r>
            <a:r>
              <a:rPr lang="en-US" sz="1400" dirty="0" smtClean="0"/>
              <a:t> Technically</a:t>
            </a:r>
            <a:r>
              <a:rPr lang="en-US" sz="1400" dirty="0"/>
              <a:t>, implementing reverse flow is not difficult. In a study conducted after the January crisis, Gas Transit Europe, a pipeline industry trade group, identified 45 reverse flow projects that could be carried out within a year or two and at reasonable cost.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6AF80-357F-4280-AF7E-334C4F06A55C}" type="slidenum">
              <a:rPr lang="en-US" smtClean="0">
                <a:ea typeface="MS PGothic" pitchFamily="34" charset="-128"/>
              </a:rPr>
              <a:pPr fontAlgn="base">
                <a:spcBef>
                  <a:spcPct val="0"/>
                </a:spcBef>
                <a:spcAft>
                  <a:spcPct val="0"/>
                </a:spcAft>
                <a:defRPr/>
              </a:pPr>
              <a:t>3</a:t>
            </a:fld>
            <a:endParaRPr lang="en-US" smtClean="0">
              <a:ea typeface="MS PGothic" pitchFamily="34" charset="-128"/>
            </a:endParaRPr>
          </a:p>
        </p:txBody>
      </p:sp>
      <p:sp>
        <p:nvSpPr>
          <p:cNvPr id="87043"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Notes Placeholder 4"/>
          <p:cNvSpPr>
            <a:spLocks noGrp="1"/>
          </p:cNvSpPr>
          <p:nvPr/>
        </p:nvSpPr>
        <p:spPr bwMode="auto">
          <a:xfrm>
            <a:off x="686421" y="4344025"/>
            <a:ext cx="5485158"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87045" name="TextBox 4"/>
          <p:cNvSpPr txBox="1">
            <a:spLocks noChangeArrowheads="1"/>
          </p:cNvSpPr>
          <p:nvPr/>
        </p:nvSpPr>
        <p:spPr bwMode="auto">
          <a:xfrm>
            <a:off x="304800" y="1600513"/>
            <a:ext cx="6400800" cy="72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a:buFont typeface="Arial" pitchFamily="34" charset="0"/>
              <a:buChar char="•"/>
            </a:pPr>
            <a:r>
              <a:rPr lang="en-US" dirty="0">
                <a:latin typeface="+mj-lt"/>
              </a:rPr>
              <a:t>Gas resources are an economic concept — a </a:t>
            </a:r>
            <a:r>
              <a:rPr lang="en-US" dirty="0" smtClean="0">
                <a:latin typeface="+mj-lt"/>
              </a:rPr>
              <a:t>function of </a:t>
            </a:r>
            <a:r>
              <a:rPr lang="en-US" dirty="0">
                <a:latin typeface="+mj-lt"/>
              </a:rPr>
              <a:t>many variables, in particular the cost of </a:t>
            </a:r>
            <a:r>
              <a:rPr lang="en-US" dirty="0" smtClean="0">
                <a:latin typeface="+mj-lt"/>
              </a:rPr>
              <a:t>exploration, production </a:t>
            </a:r>
            <a:r>
              <a:rPr lang="en-US" dirty="0">
                <a:latin typeface="+mj-lt"/>
              </a:rPr>
              <a:t>and transportation relative to the </a:t>
            </a:r>
            <a:r>
              <a:rPr lang="en-US" dirty="0" smtClean="0">
                <a:latin typeface="+mj-lt"/>
              </a:rPr>
              <a:t>price of </a:t>
            </a:r>
            <a:r>
              <a:rPr lang="en-US" dirty="0">
                <a:latin typeface="+mj-lt"/>
              </a:rPr>
              <a:t>sale to users</a:t>
            </a:r>
            <a:r>
              <a:rPr lang="en-US" dirty="0" smtClean="0">
                <a:latin typeface="+mj-lt"/>
              </a:rPr>
              <a:t>.  </a:t>
            </a:r>
          </a:p>
          <a:p>
            <a:pPr marL="285750" indent="-285750">
              <a:buFont typeface="Arial" pitchFamily="34" charset="0"/>
              <a:buChar char="•"/>
            </a:pPr>
            <a:r>
              <a:rPr lang="en-US" dirty="0" smtClean="0">
                <a:latin typeface="+mj-lt"/>
              </a:rPr>
              <a:t>This is a global cost curve.</a:t>
            </a:r>
          </a:p>
          <a:p>
            <a:endParaRPr lang="en-US" dirty="0" smtClean="0">
              <a:latin typeface="+mj-lt"/>
            </a:endParaRPr>
          </a:p>
          <a:p>
            <a:r>
              <a:rPr lang="en-US" b="1" dirty="0" smtClean="0">
                <a:solidFill>
                  <a:srgbClr val="FF0000"/>
                </a:solidFill>
                <a:latin typeface="+mj-lt"/>
              </a:rPr>
              <a:t>CLICK</a:t>
            </a:r>
            <a:endParaRPr lang="en-US" b="1" dirty="0">
              <a:solidFill>
                <a:srgbClr val="FF0000"/>
              </a:solidFill>
              <a:latin typeface="+mj-lt"/>
            </a:endParaRPr>
          </a:p>
          <a:p>
            <a:pPr marL="285750" indent="-285750">
              <a:buFont typeface="Arial" pitchFamily="34" charset="0"/>
              <a:buChar char="•"/>
            </a:pPr>
            <a:r>
              <a:rPr lang="en-US" dirty="0" smtClean="0">
                <a:latin typeface="+mj-lt"/>
              </a:rPr>
              <a:t>Dark blue line is the mean, significant amounts of gas at under $4  9000 </a:t>
            </a:r>
            <a:r>
              <a:rPr lang="en-US" dirty="0" err="1" smtClean="0">
                <a:latin typeface="+mj-lt"/>
              </a:rPr>
              <a:t>tcf</a:t>
            </a:r>
            <a:endParaRPr lang="en-US" dirty="0" smtClean="0">
              <a:latin typeface="+mj-lt"/>
            </a:endParaRPr>
          </a:p>
          <a:p>
            <a:endParaRPr lang="en-US" dirty="0">
              <a:latin typeface="+mj-lt"/>
            </a:endParaRPr>
          </a:p>
          <a:p>
            <a:pPr marL="285750" indent="-285750">
              <a:buFont typeface="Arial" pitchFamily="34" charset="0"/>
              <a:buChar char="•"/>
            </a:pPr>
            <a:r>
              <a:rPr lang="en-US" dirty="0" smtClean="0">
                <a:latin typeface="+mj-lt"/>
              </a:rPr>
              <a:t>Lower right is the probability curve I mentioned previously</a:t>
            </a:r>
          </a:p>
          <a:p>
            <a:endParaRPr lang="en-US" b="1" dirty="0">
              <a:solidFill>
                <a:srgbClr val="FF0000"/>
              </a:solidFill>
              <a:latin typeface="+mj-lt"/>
            </a:endParaRPr>
          </a:p>
          <a:p>
            <a:r>
              <a:rPr lang="en-US" b="1" dirty="0" smtClean="0">
                <a:solidFill>
                  <a:srgbClr val="FF0000"/>
                </a:solidFill>
                <a:latin typeface="+mj-lt"/>
              </a:rPr>
              <a:t>CLICK</a:t>
            </a:r>
          </a:p>
          <a:p>
            <a:pPr marL="285750" indent="-285750">
              <a:buFont typeface="Arial" pitchFamily="34" charset="0"/>
              <a:buChar char="•"/>
            </a:pPr>
            <a:r>
              <a:rPr lang="en-US" dirty="0" smtClean="0">
                <a:latin typeface="+mj-lt"/>
              </a:rPr>
              <a:t>Upper left is an illustrative LNG chain cost around $4 exclusive of the cost of the gas. </a:t>
            </a:r>
          </a:p>
          <a:p>
            <a:endParaRPr lang="en-US" dirty="0" smtClean="0">
              <a:latin typeface="+mj-lt"/>
            </a:endParaRPr>
          </a:p>
          <a:p>
            <a:pPr marL="285750" indent="-285750">
              <a:buFont typeface="Arial" pitchFamily="34" charset="0"/>
              <a:buChar char="•"/>
            </a:pPr>
            <a:r>
              <a:rPr lang="en-US" dirty="0" smtClean="0">
                <a:latin typeface="+mj-lt"/>
              </a:rPr>
              <a:t> As I noted there is significant unused LNG import capacity in the US; also, you can see on this slide there is 4000 </a:t>
            </a:r>
            <a:r>
              <a:rPr lang="en-US" dirty="0" err="1" smtClean="0">
                <a:latin typeface="+mj-lt"/>
              </a:rPr>
              <a:t>tcf</a:t>
            </a:r>
            <a:r>
              <a:rPr lang="en-US" dirty="0" smtClean="0">
                <a:latin typeface="+mj-lt"/>
              </a:rPr>
              <a:t> of gas in the world at under $2.  </a:t>
            </a:r>
          </a:p>
          <a:p>
            <a:endParaRPr lang="en-US" dirty="0" smtClean="0">
              <a:latin typeface="+mj-lt"/>
            </a:endParaRPr>
          </a:p>
          <a:p>
            <a:pPr marL="285750" indent="-285750">
              <a:buFont typeface="Arial" pitchFamily="34" charset="0"/>
              <a:buChar char="•"/>
            </a:pPr>
            <a:r>
              <a:rPr lang="en-US" dirty="0" smtClean="0">
                <a:latin typeface="+mj-lt"/>
              </a:rPr>
              <a:t>If I was a US gas producer, I would keep that $4.10 figure + $2  or around $6 in mind in terms of an upper limit on my domestic production costs.   </a:t>
            </a:r>
          </a:p>
          <a:p>
            <a:endParaRPr lang="en-US" dirty="0"/>
          </a:p>
          <a:p>
            <a:endParaRPr lang="en-US" i="1" dirty="0" smtClean="0"/>
          </a:p>
          <a:p>
            <a:endParaRPr lang="en-US" i="1"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6AF80-357F-4280-AF7E-334C4F06A55C}" type="slidenum">
              <a:rPr lang="en-US" smtClean="0">
                <a:ea typeface="MS PGothic" pitchFamily="34" charset="-128"/>
              </a:rPr>
              <a:pPr fontAlgn="base">
                <a:spcBef>
                  <a:spcPct val="0"/>
                </a:spcBef>
                <a:spcAft>
                  <a:spcPct val="0"/>
                </a:spcAft>
                <a:defRPr/>
              </a:pPr>
              <a:t>30</a:t>
            </a:fld>
            <a:endParaRPr lang="en-US" smtClean="0">
              <a:ea typeface="MS PGothic" pitchFamily="34" charset="-128"/>
            </a:endParaRPr>
          </a:p>
        </p:txBody>
      </p:sp>
      <p:sp>
        <p:nvSpPr>
          <p:cNvPr id="87043"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Notes Placeholder 4"/>
          <p:cNvSpPr>
            <a:spLocks noGrp="1"/>
          </p:cNvSpPr>
          <p:nvPr/>
        </p:nvSpPr>
        <p:spPr bwMode="auto">
          <a:xfrm>
            <a:off x="686421" y="4344025"/>
            <a:ext cx="5485158"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87045" name="TextBox 4"/>
          <p:cNvSpPr txBox="1">
            <a:spLocks noChangeArrowheads="1"/>
          </p:cNvSpPr>
          <p:nvPr/>
        </p:nvSpPr>
        <p:spPr bwMode="auto">
          <a:xfrm>
            <a:off x="0" y="838200"/>
            <a:ext cx="6858000" cy="871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dirty="0" smtClean="0">
                <a:latin typeface="+mj-lt"/>
              </a:rPr>
              <a:t>Close by noting that there are significant uncertainties for European natural gas policy going forward.  </a:t>
            </a:r>
          </a:p>
          <a:p>
            <a:r>
              <a:rPr lang="en-US" sz="1400" b="1" dirty="0" smtClean="0">
                <a:solidFill>
                  <a:srgbClr val="C00000"/>
                </a:solidFill>
                <a:latin typeface="+mj-lt"/>
              </a:rPr>
              <a:t>CLICK </a:t>
            </a:r>
            <a:r>
              <a:rPr lang="en-US" sz="1400" b="1" dirty="0" smtClean="0">
                <a:latin typeface="+mj-lt"/>
              </a:rPr>
              <a:t>On supply side -- </a:t>
            </a:r>
          </a:p>
          <a:p>
            <a:pPr marL="285750" indent="-285750">
              <a:buFont typeface="Arial" pitchFamily="34" charset="0"/>
              <a:buChar char="•"/>
            </a:pPr>
            <a:r>
              <a:rPr lang="en-US" sz="1400" dirty="0" smtClean="0">
                <a:latin typeface="+mj-lt"/>
              </a:rPr>
              <a:t>First higher demand in Asian markets puts pressure on supply.  I showed you the price differences </a:t>
            </a:r>
            <a:r>
              <a:rPr lang="en-US" sz="1400" dirty="0" err="1" smtClean="0">
                <a:latin typeface="+mj-lt"/>
              </a:rPr>
              <a:t>btwn</a:t>
            </a:r>
            <a:r>
              <a:rPr lang="en-US" sz="1400" dirty="0" smtClean="0">
                <a:latin typeface="+mj-lt"/>
              </a:rPr>
              <a:t> the US, European and Asian markets.  The high prices in Asia are a huge magnet for LNG supplies. Wild card is Chinese shale development -- </a:t>
            </a:r>
            <a:r>
              <a:rPr lang="en-US" sz="1400" dirty="0">
                <a:latin typeface="+mj-lt"/>
              </a:rPr>
              <a:t>Wanted in China(Chinese speaking is must) </a:t>
            </a:r>
            <a:r>
              <a:rPr lang="en-US" sz="1400" dirty="0" smtClean="0">
                <a:latin typeface="+mj-lt"/>
              </a:rPr>
              <a:t>  Geologist</a:t>
            </a:r>
            <a:r>
              <a:rPr lang="en-US" sz="1400" dirty="0">
                <a:latin typeface="+mj-lt"/>
              </a:rPr>
              <a:t>, Geophysicist, </a:t>
            </a:r>
            <a:r>
              <a:rPr lang="en-US" sz="1400" dirty="0" err="1">
                <a:latin typeface="+mj-lt"/>
              </a:rPr>
              <a:t>Petrophysicist</a:t>
            </a:r>
            <a:r>
              <a:rPr lang="en-US" sz="1400" dirty="0">
                <a:latin typeface="+mj-lt"/>
              </a:rPr>
              <a:t>, Reservoir, Data management, Seismic, Production technologist, Contract and procurement, Drilling, Completion, Cementing, Fracturing and acid, </a:t>
            </a:r>
            <a:endParaRPr lang="en-US" sz="1400" dirty="0" smtClean="0">
              <a:latin typeface="+mj-lt"/>
            </a:endParaRPr>
          </a:p>
          <a:p>
            <a:pPr marL="285750" indent="-285750">
              <a:buFont typeface="Arial" pitchFamily="34" charset="0"/>
              <a:buChar char="•"/>
            </a:pPr>
            <a:r>
              <a:rPr lang="en-US" sz="1400" dirty="0" smtClean="0">
                <a:latin typeface="+mj-lt"/>
              </a:rPr>
              <a:t>Progress of the Arab  Spring.  We saw that Algeria is 2</a:t>
            </a:r>
            <a:r>
              <a:rPr lang="en-US" sz="1400" baseline="30000" dirty="0" smtClean="0">
                <a:latin typeface="+mj-lt"/>
              </a:rPr>
              <a:t>nd</a:t>
            </a:r>
            <a:r>
              <a:rPr lang="en-US" sz="1400" dirty="0" smtClean="0">
                <a:latin typeface="+mj-lt"/>
              </a:rPr>
              <a:t> largest supplier of EU gas imports.  Egypt exports LNG, Tunisia, gas pipeline to Italy, Libya  uncertain, shale gas development in Algeria/Libya should be encouraged</a:t>
            </a:r>
          </a:p>
          <a:p>
            <a:pPr marL="285750" indent="-285750">
              <a:buFont typeface="Arial" pitchFamily="34" charset="0"/>
              <a:buChar char="•"/>
            </a:pPr>
            <a:r>
              <a:rPr lang="en-US" sz="1400" dirty="0" smtClean="0">
                <a:latin typeface="+mj-lt"/>
              </a:rPr>
              <a:t>Reduced indigenous production</a:t>
            </a:r>
          </a:p>
          <a:p>
            <a:pPr marL="285750" indent="-285750">
              <a:buFont typeface="Arial" pitchFamily="34" charset="0"/>
              <a:buChar char="•"/>
            </a:pPr>
            <a:r>
              <a:rPr lang="en-US" sz="1400" dirty="0" smtClean="0">
                <a:latin typeface="+mj-lt"/>
              </a:rPr>
              <a:t>Caspian geopolitics, discussed earlier </a:t>
            </a:r>
          </a:p>
          <a:p>
            <a:pPr marL="285750" indent="-285750">
              <a:buFont typeface="Arial" pitchFamily="34" charset="0"/>
              <a:buChar char="•"/>
            </a:pPr>
            <a:r>
              <a:rPr lang="en-US" sz="1400" dirty="0" smtClean="0">
                <a:latin typeface="+mj-lt"/>
              </a:rPr>
              <a:t>Shale gas development.  US spent 25+ years on characterization, technology development.  Our experience could accelerate this but stil</a:t>
            </a:r>
            <a:r>
              <a:rPr lang="en-US" sz="1400" dirty="0">
                <a:latin typeface="+mj-lt"/>
              </a:rPr>
              <a:t>l</a:t>
            </a:r>
            <a:r>
              <a:rPr lang="en-US" sz="1400" dirty="0" smtClean="0">
                <a:latin typeface="+mj-lt"/>
              </a:rPr>
              <a:t> needs methodical investment.  Europe could benefit from our missteps on environmental regulation, do it better</a:t>
            </a:r>
          </a:p>
          <a:p>
            <a:pPr marL="285750" indent="-285750">
              <a:buFont typeface="Arial" pitchFamily="34" charset="0"/>
              <a:buChar char="•"/>
            </a:pPr>
            <a:r>
              <a:rPr lang="en-US" sz="1400" dirty="0" smtClean="0">
                <a:latin typeface="+mj-lt"/>
              </a:rPr>
              <a:t>Arctic development</a:t>
            </a:r>
          </a:p>
          <a:p>
            <a:pPr marL="285750" indent="-285750">
              <a:buFont typeface="Arial" pitchFamily="34" charset="0"/>
              <a:buChar char="•"/>
            </a:pPr>
            <a:r>
              <a:rPr lang="en-US" sz="1400" dirty="0" smtClean="0">
                <a:latin typeface="+mj-lt"/>
              </a:rPr>
              <a:t>N. African demand – again it’s in Europe’s interest to help expand the gas resource base in Algeria/Libya</a:t>
            </a:r>
          </a:p>
          <a:p>
            <a:pPr marL="285750" indent="-285750">
              <a:buFont typeface="Arial" pitchFamily="34" charset="0"/>
              <a:buChar char="•"/>
            </a:pPr>
            <a:r>
              <a:rPr lang="en-US" sz="1400" dirty="0" smtClean="0">
                <a:latin typeface="+mj-lt"/>
              </a:rPr>
              <a:t>Eastern Med development, Cyprus, Israel, no geopolitics there!  Turkish shale development is interesting</a:t>
            </a:r>
            <a:r>
              <a:rPr lang="en-US" sz="1400" smtClean="0">
                <a:latin typeface="+mj-lt"/>
              </a:rPr>
              <a:t>, </a:t>
            </a:r>
            <a:endParaRPr lang="en-US" sz="1400" dirty="0">
              <a:latin typeface="+mj-lt"/>
            </a:endParaRPr>
          </a:p>
          <a:p>
            <a:r>
              <a:rPr lang="en-US" sz="1400" b="1" dirty="0" smtClean="0">
                <a:solidFill>
                  <a:srgbClr val="C00000"/>
                </a:solidFill>
                <a:latin typeface="+mj-lt"/>
              </a:rPr>
              <a:t>CLICK</a:t>
            </a:r>
            <a:r>
              <a:rPr lang="en-US" sz="1400" dirty="0" smtClean="0">
                <a:latin typeface="+mj-lt"/>
              </a:rPr>
              <a:t> Demand</a:t>
            </a:r>
          </a:p>
          <a:p>
            <a:pPr marL="285750" indent="-285750">
              <a:buFont typeface="Arial" pitchFamily="34" charset="0"/>
              <a:buChar char="•"/>
            </a:pPr>
            <a:r>
              <a:rPr lang="en-US" sz="1400" dirty="0" smtClean="0">
                <a:latin typeface="+mj-lt"/>
              </a:rPr>
              <a:t>Reduction in renewable subsidies Spain and Germany could increase gas demand</a:t>
            </a:r>
          </a:p>
          <a:p>
            <a:pPr marL="285750" indent="-285750">
              <a:buFont typeface="Arial" pitchFamily="34" charset="0"/>
              <a:buChar char="•"/>
            </a:pPr>
            <a:r>
              <a:rPr lang="en-US" sz="1400" dirty="0" smtClean="0">
                <a:latin typeface="+mj-lt"/>
              </a:rPr>
              <a:t>Next three are all about the future of nuclear power in Europe post Fukushima.  If Germany moves forward with its phase out of nuclear and discontinues its solar subsidies, it might need substantially more gas for power generation. </a:t>
            </a:r>
          </a:p>
          <a:p>
            <a:pPr marL="285750" indent="-285750">
              <a:buFont typeface="Arial" pitchFamily="34" charset="0"/>
              <a:buChar char="•"/>
            </a:pPr>
            <a:r>
              <a:rPr lang="en-US" sz="1400" dirty="0" smtClean="0">
                <a:latin typeface="+mj-lt"/>
              </a:rPr>
              <a:t>Also the plans for life extension of older nuclear plants in Europe will affect gas demand</a:t>
            </a:r>
          </a:p>
          <a:p>
            <a:pPr marL="285750" indent="-285750">
              <a:buFont typeface="Arial" pitchFamily="34" charset="0"/>
              <a:buChar char="•"/>
            </a:pPr>
            <a:r>
              <a:rPr lang="en-US" sz="1400" dirty="0" smtClean="0">
                <a:latin typeface="+mj-lt"/>
              </a:rPr>
              <a:t>Europe</a:t>
            </a:r>
            <a:r>
              <a:rPr lang="en-US" sz="1400" dirty="0">
                <a:latin typeface="+mj-lt"/>
              </a:rPr>
              <a:t>, the major PLEX markets are France, the UK, Russia and the Ukraine, with respective market values of $10,044m, $1,870, $1,784m and $1,728m. Numerous extensions were planned in Europe; however, as a result of the 2011 Fukushima disaster, some countries are now phasing out nuclear power from their energy mix. </a:t>
            </a:r>
            <a:endParaRPr lang="en-US" sz="1400" dirty="0" smtClean="0">
              <a:latin typeface="+mj-lt"/>
            </a:endParaRPr>
          </a:p>
          <a:p>
            <a:pPr marL="285750" indent="-285750">
              <a:buFont typeface="Arial" pitchFamily="34" charset="0"/>
              <a:buChar char="•"/>
            </a:pPr>
            <a:r>
              <a:rPr lang="en-US" sz="1400" dirty="0" smtClean="0">
                <a:latin typeface="+mj-lt"/>
              </a:rPr>
              <a:t>20% renewables, 20% emissions reduction by 2020  -- EU policy could also affect gas demand, up or down.  Up if  20% renewables wins out, need gas for firming </a:t>
            </a:r>
            <a:r>
              <a:rPr lang="en-US" sz="1400" dirty="0" err="1" smtClean="0">
                <a:latin typeface="+mj-lt"/>
              </a:rPr>
              <a:t>intermittents</a:t>
            </a:r>
            <a:r>
              <a:rPr lang="en-US" sz="1400" dirty="0" smtClean="0">
                <a:latin typeface="+mj-lt"/>
              </a:rPr>
              <a:t>, up if switching from coal to gas gets the 20% reduction in CO2</a:t>
            </a:r>
          </a:p>
          <a:p>
            <a:pPr marL="285750" indent="-285750">
              <a:buFont typeface="Arial" pitchFamily="34" charset="0"/>
              <a:buChar char="•"/>
            </a:pPr>
            <a:r>
              <a:rPr lang="en-US" sz="1400" dirty="0" smtClean="0">
                <a:latin typeface="+mj-lt"/>
              </a:rPr>
              <a:t>NOTE this policy creates disincentives for investing in hugely expensive gas pipelines</a:t>
            </a:r>
            <a:r>
              <a:rPr lang="en-US" sz="1400" dirty="0">
                <a:latin typeface="+mj-lt"/>
              </a:rPr>
              <a:t/>
            </a:r>
            <a:br>
              <a:rPr lang="en-US" sz="1400" dirty="0">
                <a:latin typeface="+mj-lt"/>
              </a:rPr>
            </a:br>
            <a:r>
              <a:rPr lang="en-US" sz="1400" dirty="0">
                <a:latin typeface="+mj-lt"/>
              </a:rPr>
              <a:t/>
            </a:r>
            <a:br>
              <a:rPr lang="en-US" sz="1400" dirty="0">
                <a:latin typeface="+mj-lt"/>
              </a:rPr>
            </a:br>
            <a:endParaRPr lang="en-US" sz="1400" dirty="0">
              <a:latin typeface="+mj-lt"/>
            </a:endParaRPr>
          </a:p>
        </p:txBody>
      </p:sp>
      <p:sp>
        <p:nvSpPr>
          <p:cNvPr id="87046" name="Rectangle 5"/>
          <p:cNvSpPr>
            <a:spLocks noChangeArrowheads="1"/>
          </p:cNvSpPr>
          <p:nvPr/>
        </p:nvSpPr>
        <p:spPr bwMode="auto">
          <a:xfrm>
            <a:off x="228290" y="2050280"/>
            <a:ext cx="6401421"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C7D2401C-3CC7-4B48-863B-FE66601AD86F}" type="slidenum">
              <a:rPr lang="en-US" smtClean="0">
                <a:ea typeface="ＭＳ Ｐゴシック"/>
              </a:rPr>
              <a:pPr>
                <a:defRPr/>
              </a:pPr>
              <a:t>31</a:t>
            </a:fld>
            <a:endParaRPr lang="en-US" smtClean="0">
              <a:ea typeface="ＭＳ Ｐゴシック"/>
            </a:endParaRPr>
          </a:p>
        </p:txBody>
      </p:sp>
      <p:sp>
        <p:nvSpPr>
          <p:cNvPr id="95235"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defTabSz="463550" eaLnBrk="0" hangingPunct="0">
              <a:defRPr>
                <a:solidFill>
                  <a:schemeClr val="tx1"/>
                </a:solidFill>
                <a:latin typeface="Arial" pitchFamily="34" charset="0"/>
              </a:defRPr>
            </a:lvl1pPr>
            <a:lvl2pPr marL="742950" indent="-285750" defTabSz="463550" eaLnBrk="0" hangingPunct="0">
              <a:defRPr>
                <a:solidFill>
                  <a:schemeClr val="tx1"/>
                </a:solidFill>
                <a:latin typeface="Arial" pitchFamily="34" charset="0"/>
              </a:defRPr>
            </a:lvl2pPr>
            <a:lvl3pPr marL="1143000" indent="-228600" defTabSz="463550" eaLnBrk="0" hangingPunct="0">
              <a:defRPr>
                <a:solidFill>
                  <a:schemeClr val="tx1"/>
                </a:solidFill>
                <a:latin typeface="Arial" pitchFamily="34" charset="0"/>
              </a:defRPr>
            </a:lvl3pPr>
            <a:lvl4pPr marL="1600200" indent="-228600" defTabSz="463550" eaLnBrk="0" hangingPunct="0">
              <a:defRPr>
                <a:solidFill>
                  <a:schemeClr val="tx1"/>
                </a:solidFill>
                <a:latin typeface="Arial" pitchFamily="34" charset="0"/>
              </a:defRPr>
            </a:lvl4pPr>
            <a:lvl5pPr marL="2057400" indent="-228600" defTabSz="463550" eaLnBrk="0" hangingPunct="0">
              <a:defRPr>
                <a:solidFill>
                  <a:schemeClr val="tx1"/>
                </a:solidFill>
                <a:latin typeface="Arial" pitchFamily="34" charset="0"/>
              </a:defRPr>
            </a:lvl5pPr>
            <a:lvl6pPr marL="2514600" indent="-228600" defTabSz="463550" eaLnBrk="0" fontAlgn="base" hangingPunct="0">
              <a:spcBef>
                <a:spcPct val="0"/>
              </a:spcBef>
              <a:spcAft>
                <a:spcPct val="0"/>
              </a:spcAft>
              <a:defRPr>
                <a:solidFill>
                  <a:schemeClr val="tx1"/>
                </a:solidFill>
                <a:latin typeface="Arial" pitchFamily="34" charset="0"/>
              </a:defRPr>
            </a:lvl6pPr>
            <a:lvl7pPr marL="2971800" indent="-228600" defTabSz="463550" eaLnBrk="0" fontAlgn="base" hangingPunct="0">
              <a:spcBef>
                <a:spcPct val="0"/>
              </a:spcBef>
              <a:spcAft>
                <a:spcPct val="0"/>
              </a:spcAft>
              <a:defRPr>
                <a:solidFill>
                  <a:schemeClr val="tx1"/>
                </a:solidFill>
                <a:latin typeface="Arial" pitchFamily="34" charset="0"/>
              </a:defRPr>
            </a:lvl7pPr>
            <a:lvl8pPr marL="3429000" indent="-228600" defTabSz="463550" eaLnBrk="0" fontAlgn="base" hangingPunct="0">
              <a:spcBef>
                <a:spcPct val="0"/>
              </a:spcBef>
              <a:spcAft>
                <a:spcPct val="0"/>
              </a:spcAft>
              <a:defRPr>
                <a:solidFill>
                  <a:schemeClr val="tx1"/>
                </a:solidFill>
                <a:latin typeface="Arial" pitchFamily="34" charset="0"/>
              </a:defRPr>
            </a:lvl8pPr>
            <a:lvl9pPr marL="3886200" indent="-228600" defTabSz="463550" eaLnBrk="0" fontAlgn="base" hangingPunct="0">
              <a:spcBef>
                <a:spcPct val="0"/>
              </a:spcBef>
              <a:spcAft>
                <a:spcPct val="0"/>
              </a:spcAft>
              <a:defRPr>
                <a:solidFill>
                  <a:schemeClr val="tx1"/>
                </a:solidFill>
                <a:latin typeface="Arial" pitchFamily="34" charset="0"/>
              </a:defRPr>
            </a:lvl9pPr>
          </a:lstStyle>
          <a:p>
            <a:pPr algn="r" eaLnBrk="1" hangingPunct="1"/>
            <a:fld id="{2E63282E-6734-4A0F-97C0-566EF9244A05}" type="slidenum">
              <a:rPr lang="en-US" sz="1200">
                <a:latin typeface="Calibri" pitchFamily="34" charset="0"/>
                <a:ea typeface="MS PGothic" pitchFamily="34" charset="-128"/>
              </a:rPr>
              <a:pPr algn="r" eaLnBrk="1" hangingPunct="1"/>
              <a:t>31</a:t>
            </a:fld>
            <a:endParaRPr lang="en-US" sz="1200">
              <a:latin typeface="Calibri" pitchFamily="34" charset="0"/>
              <a:ea typeface="MS PGothic" pitchFamily="34" charset="-128"/>
            </a:endParaRPr>
          </a:p>
        </p:txBody>
      </p:sp>
      <p:sp>
        <p:nvSpPr>
          <p:cNvPr id="95236" name="Rectangle 2"/>
          <p:cNvSpPr>
            <a:spLocks noGrp="1" noRot="1" noChangeAspect="1" noChangeArrowheads="1" noTextEdit="1"/>
          </p:cNvSpPr>
          <p:nvPr>
            <p:ph type="sldImg"/>
          </p:nvPr>
        </p:nvSpPr>
        <p:spPr bwMode="auto">
          <a:xfrm>
            <a:off x="1955800" y="76200"/>
            <a:ext cx="3251200" cy="2438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xfrm>
            <a:off x="153747" y="2604541"/>
            <a:ext cx="6629710" cy="396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sz="800" dirty="0">
              <a:ea typeface="MS PGothic" pitchFamily="34" charset="-128"/>
            </a:endParaRPr>
          </a:p>
          <a:p>
            <a:pPr eaLnBrk="1" hangingPunct="1">
              <a:lnSpc>
                <a:spcPct val="80000"/>
              </a:lnSpc>
              <a:spcBef>
                <a:spcPct val="0"/>
              </a:spcBef>
            </a:pPr>
            <a:r>
              <a:rPr lang="en-US" sz="1600" b="1" dirty="0">
                <a:ea typeface="MS PGothic" pitchFamily="34" charset="-128"/>
              </a:rPr>
              <a:t>   </a:t>
            </a:r>
          </a:p>
          <a:p>
            <a:pPr eaLnBrk="1" hangingPunct="1">
              <a:lnSpc>
                <a:spcPct val="80000"/>
              </a:lnSpc>
              <a:spcBef>
                <a:spcPct val="0"/>
              </a:spcBef>
              <a:buFontTx/>
              <a:buChar char="•"/>
            </a:pPr>
            <a:endParaRPr lang="en-US" sz="1600" b="1" dirty="0">
              <a:ea typeface="MS PGothic" pitchFamily="34" charset="-128"/>
            </a:endParaRPr>
          </a:p>
          <a:p>
            <a:pPr eaLnBrk="1" hangingPunct="1">
              <a:lnSpc>
                <a:spcPct val="80000"/>
              </a:lnSpc>
              <a:spcBef>
                <a:spcPct val="0"/>
              </a:spcBef>
              <a:buFontTx/>
              <a:buChar char="•"/>
            </a:pPr>
            <a:endParaRPr lang="en-US" sz="1600" b="1" dirty="0">
              <a:ea typeface="MS PGothic" pitchFamily="34" charset="-128"/>
            </a:endParaRPr>
          </a:p>
          <a:p>
            <a:pPr eaLnBrk="1" hangingPunct="1">
              <a:lnSpc>
                <a:spcPct val="80000"/>
              </a:lnSpc>
              <a:spcBef>
                <a:spcPct val="0"/>
              </a:spcBef>
              <a:buFontTx/>
              <a:buChar char="•"/>
            </a:pPr>
            <a:r>
              <a:rPr lang="en-US" sz="1600" b="1" dirty="0">
                <a:ea typeface="MS PGothic" pitchFamily="34" charset="-128"/>
              </a:rPr>
              <a:t> </a:t>
            </a:r>
          </a:p>
        </p:txBody>
      </p:sp>
      <p:sp>
        <p:nvSpPr>
          <p:cNvPr id="2" name="Rectangle 1"/>
          <p:cNvSpPr/>
          <p:nvPr/>
        </p:nvSpPr>
        <p:spPr>
          <a:xfrm>
            <a:off x="340219" y="2754868"/>
            <a:ext cx="6441581" cy="6463308"/>
          </a:xfrm>
          <a:prstGeom prst="rect">
            <a:avLst/>
          </a:prstGeom>
        </p:spPr>
        <p:txBody>
          <a:bodyPr wrap="square">
            <a:spAutoFit/>
          </a:bodyPr>
          <a:lstStyle/>
          <a:p>
            <a:r>
              <a:rPr lang="en-US" dirty="0" smtClean="0"/>
              <a:t>Other IGTI pipeline Interconnector Greece, Turkey, Italy 2 billion euros from Shah </a:t>
            </a:r>
            <a:r>
              <a:rPr lang="en-US" dirty="0" err="1" smtClean="0"/>
              <a:t>Deniz</a:t>
            </a:r>
            <a:r>
              <a:rPr lang="en-US" dirty="0" smtClean="0"/>
              <a:t> field in Azerbaijan , apparently this is dead in favor of TAP</a:t>
            </a:r>
          </a:p>
          <a:p>
            <a:endParaRPr lang="en-US" dirty="0"/>
          </a:p>
          <a:p>
            <a:r>
              <a:rPr lang="en-US" dirty="0"/>
              <a:t>The Trans Adriatic Pipeline (TAP) project is aimed at supplying 16 billion cubic </a:t>
            </a:r>
            <a:r>
              <a:rPr lang="en-US" dirty="0" err="1"/>
              <a:t>metres</a:t>
            </a:r>
            <a:r>
              <a:rPr lang="en-US" dirty="0"/>
              <a:t> (</a:t>
            </a:r>
            <a:r>
              <a:rPr lang="en-US" dirty="0" err="1"/>
              <a:t>bcm</a:t>
            </a:r>
            <a:r>
              <a:rPr lang="en-US" dirty="0"/>
              <a:t>) of gas a year from the Azeri Shah </a:t>
            </a:r>
            <a:r>
              <a:rPr lang="en-US" dirty="0" err="1"/>
              <a:t>Deniz</a:t>
            </a:r>
            <a:r>
              <a:rPr lang="en-US" dirty="0"/>
              <a:t> 2 gas field to Europe.</a:t>
            </a:r>
          </a:p>
          <a:p>
            <a:r>
              <a:rPr lang="en-US" dirty="0"/>
              <a:t>It calls for building a 520 km gas pipeline via </a:t>
            </a:r>
            <a:r>
              <a:rPr lang="en-US" dirty="0">
                <a:hlinkClick r:id="rId3" tooltip="Full coverage of Greece"/>
              </a:rPr>
              <a:t>Greece</a:t>
            </a:r>
            <a:r>
              <a:rPr lang="en-US" dirty="0"/>
              <a:t> and Albania and across the Adriatic Sea to Italy</a:t>
            </a:r>
            <a:r>
              <a:rPr lang="en-US" dirty="0" smtClean="0"/>
              <a:t>.</a:t>
            </a:r>
          </a:p>
          <a:p>
            <a:endParaRPr lang="en-US" dirty="0"/>
          </a:p>
          <a:p>
            <a:r>
              <a:rPr lang="en-US" dirty="0"/>
              <a:t>10 billion cubic </a:t>
            </a:r>
            <a:r>
              <a:rPr lang="en-US" dirty="0" err="1"/>
              <a:t>metres</a:t>
            </a:r>
            <a:r>
              <a:rPr lang="en-US" dirty="0"/>
              <a:t> (350 billion cubic feet) of natural gas per year, with the option to expand the capacity up to 20 billion cubic </a:t>
            </a:r>
            <a:r>
              <a:rPr lang="en-US" dirty="0" err="1"/>
              <a:t>metres</a:t>
            </a:r>
            <a:r>
              <a:rPr lang="en-US" dirty="0"/>
              <a:t> (710 billion cubic feet).</a:t>
            </a:r>
            <a:r>
              <a:rPr lang="en-US" baseline="30000" dirty="0">
                <a:hlinkClick r:id="" action="ppaction://hlinkfile"/>
              </a:rPr>
              <a:t>[2]</a:t>
            </a:r>
            <a:r>
              <a:rPr lang="en-US" dirty="0"/>
              <a:t> The total length of the pipeline is 520 </a:t>
            </a:r>
            <a:r>
              <a:rPr lang="en-US" dirty="0" err="1"/>
              <a:t>kilometres</a:t>
            </a:r>
            <a:r>
              <a:rPr lang="en-US" dirty="0"/>
              <a:t> (320 mi) and the length of the offshore section is 115 </a:t>
            </a:r>
            <a:r>
              <a:rPr lang="en-US" dirty="0" err="1"/>
              <a:t>kilometres</a:t>
            </a:r>
            <a:r>
              <a:rPr lang="en-US" dirty="0"/>
              <a:t> (71 mi). TAP also plans to develop an underground natural gas storage facility in Albania and offer a reverse flow possibility of up to 8.5 billion cubic </a:t>
            </a:r>
            <a:r>
              <a:rPr lang="en-US" dirty="0" err="1"/>
              <a:t>metres</a:t>
            </a:r>
            <a:r>
              <a:rPr lang="en-US" dirty="0"/>
              <a:t> (300 billion cubic feet). These features will ensure additional energy security for the </a:t>
            </a:r>
            <a:r>
              <a:rPr lang="en-US" dirty="0">
                <a:hlinkClick r:id="rId4" action="ppaction://hlinkfile" tooltip="Southeastern Europe"/>
              </a:rPr>
              <a:t>Southeastern Europe</a:t>
            </a:r>
            <a:r>
              <a:rPr lang="en-US" dirty="0"/>
              <a:t>.</a:t>
            </a:r>
            <a:r>
              <a:rPr lang="en-US" baseline="30000" dirty="0">
                <a:hlinkClick r:id="" action="ppaction://hlinkfile"/>
              </a:rPr>
              <a:t>[14][15]</a:t>
            </a:r>
            <a:r>
              <a:rPr lang="en-US" dirty="0"/>
              <a:t> Total construction costs are expected to be about €1.5 billion.</a:t>
            </a:r>
            <a:r>
              <a:rPr lang="en-US" baseline="30000" dirty="0">
                <a:hlinkClick r:id="" action="ppaction://hlinkfile"/>
              </a:rPr>
              <a:t>[2]</a:t>
            </a:r>
            <a:r>
              <a:rPr lang="en-US" dirty="0"/>
              <a:t> TAP is ready to commence pipeline operations in time for first gas exports from Shah </a:t>
            </a:r>
            <a:r>
              <a:rPr lang="en-US" dirty="0" err="1"/>
              <a:t>Deniz</a:t>
            </a:r>
            <a:r>
              <a:rPr lang="en-US" dirty="0"/>
              <a:t> II (expected in 2017–2018).</a:t>
            </a:r>
            <a:r>
              <a:rPr lang="en-US" baseline="30000" dirty="0">
                <a:hlinkClick r:id="" action="ppaction://hlinkfile"/>
              </a:rPr>
              <a:t>[</a:t>
            </a:r>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4</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533400" y="1600200"/>
            <a:ext cx="57912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55303" name="TextBox 6"/>
          <p:cNvSpPr txBox="1">
            <a:spLocks noChangeArrowheads="1"/>
          </p:cNvSpPr>
          <p:nvPr/>
        </p:nvSpPr>
        <p:spPr bwMode="auto">
          <a:xfrm>
            <a:off x="76200" y="1371600"/>
            <a:ext cx="6629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dirty="0"/>
          </a:p>
          <a:p>
            <a:pPr eaLnBrk="1" hangingPunct="1"/>
            <a:endParaRPr lang="en-US" dirty="0"/>
          </a:p>
          <a:p>
            <a:pPr eaLnBrk="1" hangingPunct="1"/>
            <a:endParaRPr lang="en-US" dirty="0"/>
          </a:p>
        </p:txBody>
      </p:sp>
      <p:sp>
        <p:nvSpPr>
          <p:cNvPr id="8" name="TextBox 6"/>
          <p:cNvSpPr txBox="1">
            <a:spLocks noChangeArrowheads="1"/>
          </p:cNvSpPr>
          <p:nvPr/>
        </p:nvSpPr>
        <p:spPr bwMode="auto">
          <a:xfrm>
            <a:off x="114300" y="1143000"/>
            <a:ext cx="6553200" cy="720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 typeface="Arial" pitchFamily="34" charset="0"/>
              <a:buChar char="•"/>
            </a:pPr>
            <a:r>
              <a:rPr lang="en-US" sz="1600" dirty="0" smtClean="0">
                <a:latin typeface="+mj-lt"/>
              </a:rPr>
              <a:t>This graph from the study shows you the role of natural gas in a carbon constrained world.  </a:t>
            </a:r>
          </a:p>
          <a:p>
            <a:pPr marL="285750" indent="-285750" eaLnBrk="1" hangingPunct="1">
              <a:buFont typeface="Arial" pitchFamily="34" charset="0"/>
              <a:buChar char="•"/>
            </a:pPr>
            <a:r>
              <a:rPr lang="en-US" sz="1600" dirty="0" smtClean="0">
                <a:latin typeface="+mj-lt"/>
              </a:rPr>
              <a:t>Scenario </a:t>
            </a:r>
            <a:r>
              <a:rPr lang="en-US" sz="1600" dirty="0">
                <a:latin typeface="+mj-lt"/>
              </a:rPr>
              <a:t>2050 assumes 50% CO2 emissions reduction from 2005 baseline for industrialized nations in 2050 and from emerging economies in </a:t>
            </a:r>
            <a:r>
              <a:rPr lang="en-US" sz="1600" dirty="0" smtClean="0">
                <a:latin typeface="+mj-lt"/>
              </a:rPr>
              <a:t>2070.</a:t>
            </a:r>
          </a:p>
          <a:p>
            <a:pPr marL="285750" indent="-285750" eaLnBrk="1" hangingPunct="1">
              <a:buFont typeface="Arial" pitchFamily="34" charset="0"/>
              <a:buChar char="•"/>
            </a:pPr>
            <a:r>
              <a:rPr lang="en-US" sz="1600" dirty="0" smtClean="0">
                <a:latin typeface="+mj-lt"/>
              </a:rPr>
              <a:t>EPPA model, using the supply cost curves that I showed you previously.</a:t>
            </a:r>
            <a:endParaRPr lang="en-US" sz="1600" dirty="0">
              <a:latin typeface="+mj-lt"/>
            </a:endParaRPr>
          </a:p>
          <a:p>
            <a:pPr marL="285750" indent="-285750" eaLnBrk="1" hangingPunct="1">
              <a:buFont typeface="Arial" pitchFamily="34" charset="0"/>
              <a:buChar char="•"/>
            </a:pPr>
            <a:r>
              <a:rPr lang="en-US" sz="1600" dirty="0" smtClean="0">
                <a:latin typeface="+mj-lt"/>
              </a:rPr>
              <a:t>The model looks at all global regions but the results are for the US.</a:t>
            </a:r>
            <a:endParaRPr lang="en-US" sz="1600" dirty="0">
              <a:latin typeface="+mj-lt"/>
            </a:endParaRPr>
          </a:p>
          <a:p>
            <a:pPr eaLnBrk="1" hangingPunct="1"/>
            <a:endParaRPr lang="en-US" sz="1600" b="1" dirty="0" smtClean="0">
              <a:solidFill>
                <a:srgbClr val="C00000"/>
              </a:solidFill>
              <a:latin typeface="+mj-lt"/>
            </a:endParaRPr>
          </a:p>
          <a:p>
            <a:pPr eaLnBrk="1" hangingPunct="1"/>
            <a:r>
              <a:rPr lang="en-US" sz="1600" b="1" dirty="0" smtClean="0">
                <a:solidFill>
                  <a:srgbClr val="C00000"/>
                </a:solidFill>
                <a:latin typeface="+mj-lt"/>
              </a:rPr>
              <a:t>CLICK </a:t>
            </a:r>
            <a:r>
              <a:rPr lang="en-US" sz="1600" b="1" dirty="0">
                <a:solidFill>
                  <a:srgbClr val="C00000"/>
                </a:solidFill>
                <a:latin typeface="+mj-lt"/>
              </a:rPr>
              <a:t>f</a:t>
            </a:r>
            <a:r>
              <a:rPr lang="en-US" sz="1600" dirty="0">
                <a:latin typeface="+mj-lt"/>
              </a:rPr>
              <a:t>or </a:t>
            </a:r>
            <a:r>
              <a:rPr lang="en-US" sz="1600" dirty="0" smtClean="0">
                <a:latin typeface="+mj-lt"/>
              </a:rPr>
              <a:t>arrows</a:t>
            </a:r>
          </a:p>
          <a:p>
            <a:pPr eaLnBrk="1" hangingPunct="1"/>
            <a:endParaRPr lang="en-US" sz="1600" dirty="0">
              <a:latin typeface="+mj-lt"/>
            </a:endParaRPr>
          </a:p>
          <a:p>
            <a:pPr marL="285750" indent="-285750" eaLnBrk="1" hangingPunct="1">
              <a:buFont typeface="Arial" pitchFamily="34" charset="0"/>
              <a:buChar char="•"/>
            </a:pPr>
            <a:r>
              <a:rPr lang="en-US" sz="1600" dirty="0" smtClean="0">
                <a:latin typeface="+mj-lt"/>
              </a:rPr>
              <a:t>Cross hatched area is  reduced use through efficiency/conservation</a:t>
            </a:r>
            <a:endParaRPr lang="en-US" sz="1600" dirty="0">
              <a:latin typeface="+mj-lt"/>
            </a:endParaRPr>
          </a:p>
          <a:p>
            <a:pPr marL="285750" indent="-285750" eaLnBrk="1" hangingPunct="1">
              <a:buFont typeface="Arial" pitchFamily="34" charset="0"/>
              <a:buChar char="•"/>
            </a:pPr>
            <a:r>
              <a:rPr lang="en-US" sz="1600" dirty="0" smtClean="0">
                <a:latin typeface="+mj-lt"/>
              </a:rPr>
              <a:t>As </a:t>
            </a:r>
            <a:r>
              <a:rPr lang="en-US" sz="1600" dirty="0">
                <a:latin typeface="+mj-lt"/>
              </a:rPr>
              <a:t>you can see, gas demand increases substantially and replaces coal in the power generation sector by </a:t>
            </a:r>
            <a:r>
              <a:rPr lang="en-US" sz="1600" dirty="0" smtClean="0">
                <a:latin typeface="+mj-lt"/>
              </a:rPr>
              <a:t>2035.  I note that this scenario includes CCS for  but it remains too expensive and can’t compete with natural gas.  </a:t>
            </a:r>
            <a:endParaRPr lang="en-US" sz="1600" dirty="0">
              <a:latin typeface="+mj-lt"/>
            </a:endParaRPr>
          </a:p>
          <a:p>
            <a:pPr marL="285750" indent="-285750" eaLnBrk="1" hangingPunct="1">
              <a:buFont typeface="Arial" pitchFamily="34" charset="0"/>
              <a:buChar char="•"/>
            </a:pPr>
            <a:r>
              <a:rPr lang="en-US" sz="1600" dirty="0" smtClean="0">
                <a:latin typeface="+mj-lt"/>
              </a:rPr>
              <a:t>You </a:t>
            </a:r>
            <a:r>
              <a:rPr lang="en-US" sz="1600" dirty="0">
                <a:latin typeface="+mj-lt"/>
              </a:rPr>
              <a:t>can also see here however that gas demand in power generation decreases </a:t>
            </a:r>
            <a:r>
              <a:rPr lang="en-US" sz="1600" dirty="0" smtClean="0">
                <a:latin typeface="+mj-lt"/>
              </a:rPr>
              <a:t> sharply  around </a:t>
            </a:r>
            <a:r>
              <a:rPr lang="en-US" sz="1600" dirty="0">
                <a:latin typeface="+mj-lt"/>
              </a:rPr>
              <a:t>2045.  This is because at some point, gas becomes too carbon intensive as well</a:t>
            </a:r>
            <a:r>
              <a:rPr lang="en-US" sz="1600" dirty="0" smtClean="0">
                <a:latin typeface="+mj-lt"/>
              </a:rPr>
              <a:t>.</a:t>
            </a:r>
          </a:p>
          <a:p>
            <a:pPr marL="285750" indent="-285750" eaLnBrk="1" hangingPunct="1">
              <a:buFont typeface="Arial" pitchFamily="34" charset="0"/>
              <a:buChar char="•"/>
            </a:pPr>
            <a:r>
              <a:rPr lang="en-US" sz="1600" dirty="0" smtClean="0">
                <a:latin typeface="+mj-lt"/>
              </a:rPr>
              <a:t>There is more granular information in the study about coal to gas fuel  switching</a:t>
            </a:r>
          </a:p>
          <a:p>
            <a:pPr eaLnBrk="1" hangingPunct="1"/>
            <a:endParaRPr lang="en-US" sz="1600" dirty="0" smtClean="0">
              <a:latin typeface="+mj-lt"/>
            </a:endParaRPr>
          </a:p>
          <a:p>
            <a:pPr marL="285750" indent="-285750" eaLnBrk="1" hangingPunct="1">
              <a:buFont typeface="Arial" pitchFamily="34" charset="0"/>
              <a:buChar char="•"/>
            </a:pPr>
            <a:r>
              <a:rPr lang="en-US" sz="1600" dirty="0" smtClean="0">
                <a:latin typeface="+mj-lt"/>
              </a:rPr>
              <a:t>Just saw a relevant story in the FT, May 23</a:t>
            </a:r>
            <a:r>
              <a:rPr lang="en-US" sz="1600" baseline="30000" dirty="0" smtClean="0">
                <a:latin typeface="+mj-lt"/>
              </a:rPr>
              <a:t>rd</a:t>
            </a:r>
            <a:r>
              <a:rPr lang="en-US" sz="1600" dirty="0" smtClean="0">
                <a:latin typeface="+mj-lt"/>
              </a:rPr>
              <a:t> .  According to IEA,  US </a:t>
            </a:r>
            <a:r>
              <a:rPr lang="en-US" sz="1600" dirty="0">
                <a:latin typeface="+mj-lt"/>
              </a:rPr>
              <a:t>energy-related emissions of carbon </a:t>
            </a:r>
            <a:r>
              <a:rPr lang="en-US" sz="1600" dirty="0" smtClean="0">
                <a:latin typeface="+mj-lt"/>
              </a:rPr>
              <a:t>dioxide have </a:t>
            </a:r>
            <a:r>
              <a:rPr lang="en-US" sz="1600" dirty="0">
                <a:latin typeface="+mj-lt"/>
              </a:rPr>
              <a:t>fallen 450m </a:t>
            </a:r>
            <a:r>
              <a:rPr lang="en-US" sz="1600" dirty="0" err="1">
                <a:latin typeface="+mj-lt"/>
              </a:rPr>
              <a:t>tonnes</a:t>
            </a:r>
            <a:r>
              <a:rPr lang="en-US" sz="1600" dirty="0">
                <a:latin typeface="+mj-lt"/>
              </a:rPr>
              <a:t> over the past five years – the largest drop among all countries </a:t>
            </a:r>
            <a:r>
              <a:rPr lang="en-US" sz="1600" dirty="0" smtClean="0">
                <a:latin typeface="+mj-lt"/>
              </a:rPr>
              <a:t>surveyed.</a:t>
            </a:r>
          </a:p>
          <a:p>
            <a:pPr marL="285750" indent="-285750" eaLnBrk="1" hangingPunct="1">
              <a:buFont typeface="Arial" pitchFamily="34" charset="0"/>
              <a:buChar char="•"/>
            </a:pPr>
            <a:endParaRPr lang="en-US" sz="1600" b="1" dirty="0">
              <a:latin typeface="+mj-lt"/>
            </a:endParaRPr>
          </a:p>
          <a:p>
            <a:pPr marL="285750" indent="-285750" eaLnBrk="1" hangingPunct="1">
              <a:buFont typeface="Arial" pitchFamily="34" charset="0"/>
              <a:buChar char="•"/>
            </a:pPr>
            <a:r>
              <a:rPr lang="en-US" sz="1600" b="1" dirty="0" err="1" smtClean="0">
                <a:latin typeface="+mj-lt"/>
              </a:rPr>
              <a:t>Fatih</a:t>
            </a:r>
            <a:r>
              <a:rPr lang="en-US" sz="1600" b="1" dirty="0" smtClean="0">
                <a:latin typeface="+mj-lt"/>
              </a:rPr>
              <a:t> </a:t>
            </a:r>
            <a:r>
              <a:rPr lang="en-US" sz="1600" b="1" dirty="0" err="1">
                <a:latin typeface="+mj-lt"/>
              </a:rPr>
              <a:t>Birol</a:t>
            </a:r>
            <a:r>
              <a:rPr lang="en-US" sz="1600" dirty="0">
                <a:latin typeface="+mj-lt"/>
              </a:rPr>
              <a:t>, IEA chief economist, attributed the fall to improvements in fuel efficiency in the transport sector and a “major shift” from coal to gas in the power sector. “This is a success story based on a combination of policy and technology – policy driving greater efficiency and technology making shale gas production viable,” </a:t>
            </a:r>
          </a:p>
          <a:p>
            <a:pPr eaLnBrk="1" hangingPunct="1"/>
            <a:endParaRPr lang="en-US" sz="14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6AF80-357F-4280-AF7E-334C4F06A55C}" type="slidenum">
              <a:rPr lang="en-US" smtClean="0">
                <a:ea typeface="MS PGothic" pitchFamily="34" charset="-128"/>
              </a:rPr>
              <a:pPr fontAlgn="base">
                <a:spcBef>
                  <a:spcPct val="0"/>
                </a:spcBef>
                <a:spcAft>
                  <a:spcPct val="0"/>
                </a:spcAft>
                <a:defRPr/>
              </a:pPr>
              <a:t>5</a:t>
            </a:fld>
            <a:endParaRPr lang="en-US" smtClean="0">
              <a:ea typeface="MS PGothic" pitchFamily="34" charset="-128"/>
            </a:endParaRPr>
          </a:p>
        </p:txBody>
      </p:sp>
      <p:sp>
        <p:nvSpPr>
          <p:cNvPr id="87043"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Notes Placeholder 4"/>
          <p:cNvSpPr>
            <a:spLocks noGrp="1"/>
          </p:cNvSpPr>
          <p:nvPr/>
        </p:nvSpPr>
        <p:spPr bwMode="auto">
          <a:xfrm>
            <a:off x="686421" y="4344025"/>
            <a:ext cx="5485158"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87045" name="TextBox 4"/>
          <p:cNvSpPr txBox="1">
            <a:spLocks noChangeArrowheads="1"/>
          </p:cNvSpPr>
          <p:nvPr/>
        </p:nvSpPr>
        <p:spPr bwMode="auto">
          <a:xfrm>
            <a:off x="114145" y="914400"/>
            <a:ext cx="6629710" cy="846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200" b="1" dirty="0">
                <a:solidFill>
                  <a:srgbClr val="FF0000"/>
                </a:solidFill>
              </a:rPr>
              <a:t>CLICK, all </a:t>
            </a:r>
            <a:r>
              <a:rPr lang="en-US" sz="1200" b="1" dirty="0" smtClean="0">
                <a:solidFill>
                  <a:srgbClr val="FF0000"/>
                </a:solidFill>
              </a:rPr>
              <a:t>automatic</a:t>
            </a:r>
            <a:endParaRPr lang="en-US" sz="1200" dirty="0"/>
          </a:p>
          <a:p>
            <a:pPr marL="171450" indent="-171450">
              <a:buFont typeface="Arial" pitchFamily="34" charset="0"/>
              <a:buChar char="•"/>
            </a:pPr>
            <a:r>
              <a:rPr lang="en-US" sz="1400" dirty="0">
                <a:latin typeface="+mj-lt"/>
              </a:rPr>
              <a:t>A few things to note on this slide. </a:t>
            </a:r>
            <a:r>
              <a:rPr lang="en-US" sz="1400" dirty="0" smtClean="0">
                <a:latin typeface="+mj-lt"/>
              </a:rPr>
              <a:t>First set of  </a:t>
            </a:r>
            <a:r>
              <a:rPr lang="en-US" sz="1400" dirty="0">
                <a:latin typeface="+mj-lt"/>
              </a:rPr>
              <a:t>d</a:t>
            </a:r>
            <a:r>
              <a:rPr lang="en-US" sz="1400" dirty="0" smtClean="0">
                <a:latin typeface="+mj-lt"/>
              </a:rPr>
              <a:t>ata </a:t>
            </a:r>
            <a:r>
              <a:rPr lang="en-US" sz="1400" dirty="0">
                <a:latin typeface="+mj-lt"/>
              </a:rPr>
              <a:t>are </a:t>
            </a:r>
            <a:r>
              <a:rPr lang="en-US" sz="1400" dirty="0" smtClean="0">
                <a:latin typeface="+mj-lt"/>
              </a:rPr>
              <a:t>from </a:t>
            </a:r>
            <a:r>
              <a:rPr lang="en-US" sz="1400" dirty="0">
                <a:latin typeface="+mj-lt"/>
              </a:rPr>
              <a:t>2010 and represent averages for the </a:t>
            </a:r>
            <a:r>
              <a:rPr lang="en-US" sz="1400" dirty="0" smtClean="0">
                <a:latin typeface="+mj-lt"/>
              </a:rPr>
              <a:t>year.  EU LNG prices are 53% higher than the US, Asian prices are 225% higher than US.  </a:t>
            </a:r>
            <a:endParaRPr lang="en-US" sz="1400" dirty="0">
              <a:latin typeface="+mj-lt"/>
            </a:endParaRPr>
          </a:p>
          <a:p>
            <a:pPr marL="171450" indent="-171450">
              <a:buFont typeface="Arial" pitchFamily="34" charset="0"/>
              <a:buChar char="•"/>
            </a:pPr>
            <a:r>
              <a:rPr lang="en-US" sz="1400" dirty="0" smtClean="0">
                <a:latin typeface="+mj-lt"/>
              </a:rPr>
              <a:t>Note </a:t>
            </a:r>
            <a:r>
              <a:rPr lang="en-US" sz="1400" dirty="0">
                <a:latin typeface="+mj-lt"/>
              </a:rPr>
              <a:t>in US, this is a very small amount of LNG.  </a:t>
            </a:r>
            <a:r>
              <a:rPr lang="en-US" sz="1400" b="1" i="1" dirty="0">
                <a:solidFill>
                  <a:srgbClr val="FF0000"/>
                </a:solidFill>
                <a:latin typeface="+mj-lt"/>
              </a:rPr>
              <a:t>Provide LNG 2000-2010 </a:t>
            </a:r>
            <a:r>
              <a:rPr lang="en-US" sz="1400" b="1" i="1" dirty="0" smtClean="0">
                <a:solidFill>
                  <a:srgbClr val="FF0000"/>
                </a:solidFill>
                <a:latin typeface="+mj-lt"/>
              </a:rPr>
              <a:t>stats.</a:t>
            </a:r>
          </a:p>
          <a:p>
            <a:pPr marL="171450" indent="-171450">
              <a:buFont typeface="Arial" pitchFamily="34" charset="0"/>
              <a:buChar char="•"/>
            </a:pPr>
            <a:r>
              <a:rPr lang="en-US" sz="1400" dirty="0" smtClean="0">
                <a:latin typeface="+mj-lt"/>
              </a:rPr>
              <a:t>Worth </a:t>
            </a:r>
            <a:r>
              <a:rPr lang="en-US" sz="1400" dirty="0">
                <a:latin typeface="+mj-lt"/>
              </a:rPr>
              <a:t>noting very briefly different pricing mechanism in world’s three very loosely connected gas markets. </a:t>
            </a:r>
            <a:endParaRPr lang="en-US" sz="1400" dirty="0" smtClean="0">
              <a:latin typeface="+mj-lt"/>
            </a:endParaRPr>
          </a:p>
          <a:p>
            <a:pPr marL="171450" indent="-171450">
              <a:buFont typeface="Arial" pitchFamily="34" charset="0"/>
              <a:buChar char="•"/>
            </a:pPr>
            <a:r>
              <a:rPr lang="en-US" sz="1400" b="1" dirty="0" smtClean="0">
                <a:latin typeface="+mj-lt"/>
              </a:rPr>
              <a:t>US </a:t>
            </a:r>
            <a:r>
              <a:rPr lang="en-US" sz="1400" b="1" dirty="0">
                <a:latin typeface="+mj-lt"/>
              </a:rPr>
              <a:t>gas on gas competition </a:t>
            </a:r>
            <a:r>
              <a:rPr lang="en-US" sz="1400" dirty="0">
                <a:latin typeface="+mj-lt"/>
              </a:rPr>
              <a:t>with  transparent prices at many regional hubs.  Usually indexed to Henry Hub or </a:t>
            </a:r>
            <a:r>
              <a:rPr lang="en-US" sz="1400" dirty="0" smtClean="0">
                <a:latin typeface="+mj-lt"/>
              </a:rPr>
              <a:t>NYMEX</a:t>
            </a:r>
          </a:p>
          <a:p>
            <a:pPr marL="171450" indent="-171450">
              <a:buFont typeface="Arial" pitchFamily="34" charset="0"/>
              <a:buChar char="•"/>
            </a:pPr>
            <a:r>
              <a:rPr lang="en-US" sz="1400" b="1" dirty="0" smtClean="0">
                <a:latin typeface="+mj-lt"/>
              </a:rPr>
              <a:t>Europe </a:t>
            </a:r>
            <a:r>
              <a:rPr lang="en-US" sz="1400" b="1" dirty="0">
                <a:latin typeface="+mj-lt"/>
              </a:rPr>
              <a:t>long term  oil product indexed prices for pipeline gas</a:t>
            </a:r>
            <a:r>
              <a:rPr lang="en-US" sz="1400" dirty="0">
                <a:latin typeface="+mj-lt"/>
              </a:rPr>
              <a:t>: </a:t>
            </a:r>
            <a:r>
              <a:rPr lang="en-US" sz="1400" dirty="0" smtClean="0">
                <a:latin typeface="+mj-lt"/>
              </a:rPr>
              <a:t>Europe has a mix of gas price drivers.  First there are long </a:t>
            </a:r>
            <a:r>
              <a:rPr lang="en-US" sz="1400" dirty="0">
                <a:latin typeface="+mj-lt"/>
              </a:rPr>
              <a:t>term contracts from Russia and North </a:t>
            </a:r>
            <a:r>
              <a:rPr lang="en-US" sz="1400" dirty="0" smtClean="0">
                <a:latin typeface="+mj-lt"/>
              </a:rPr>
              <a:t>Africa. These contracts typically include six </a:t>
            </a:r>
            <a:r>
              <a:rPr lang="en-US" sz="1400" dirty="0">
                <a:latin typeface="+mj-lt"/>
              </a:rPr>
              <a:t>to nine month rolling </a:t>
            </a:r>
            <a:r>
              <a:rPr lang="en-US" sz="1400" dirty="0" smtClean="0">
                <a:latin typeface="+mj-lt"/>
              </a:rPr>
              <a:t>average gasoil/fuel </a:t>
            </a:r>
            <a:r>
              <a:rPr lang="en-US" sz="1400" dirty="0">
                <a:latin typeface="+mj-lt"/>
              </a:rPr>
              <a:t>oil prices, </a:t>
            </a:r>
            <a:r>
              <a:rPr lang="en-US" sz="1400" dirty="0" smtClean="0">
                <a:latin typeface="+mj-lt"/>
              </a:rPr>
              <a:t>reviewed every 3 years .  These are take or pay contracts – typically the  </a:t>
            </a:r>
            <a:r>
              <a:rPr lang="en-US" sz="1400" dirty="0">
                <a:latin typeface="+mj-lt"/>
              </a:rPr>
              <a:t>b</a:t>
            </a:r>
            <a:r>
              <a:rPr lang="en-US" sz="1400" dirty="0" smtClean="0">
                <a:latin typeface="+mj-lt"/>
              </a:rPr>
              <a:t>uyer </a:t>
            </a:r>
            <a:r>
              <a:rPr lang="en-US" sz="1400" dirty="0">
                <a:latin typeface="+mj-lt"/>
              </a:rPr>
              <a:t>agrees to </a:t>
            </a:r>
            <a:r>
              <a:rPr lang="en-US" sz="1400" dirty="0" smtClean="0">
                <a:latin typeface="+mj-lt"/>
              </a:rPr>
              <a:t>take 85</a:t>
            </a:r>
            <a:r>
              <a:rPr lang="en-US" sz="1400" dirty="0">
                <a:latin typeface="+mj-lt"/>
              </a:rPr>
              <a:t>% of the Annual Contract Quantity.  </a:t>
            </a:r>
            <a:r>
              <a:rPr lang="en-US" sz="1400" dirty="0" smtClean="0">
                <a:latin typeface="+mj-lt"/>
              </a:rPr>
              <a:t>Second, there are rapidly growing gas hubs, primarily in Western Europe.  The growth in the LNG trade has helped the expansion of these hubs.   </a:t>
            </a:r>
          </a:p>
          <a:p>
            <a:pPr marL="171450" indent="-171450">
              <a:buFont typeface="Arial" pitchFamily="34" charset="0"/>
              <a:buChar char="•"/>
            </a:pPr>
            <a:r>
              <a:rPr lang="en-US" sz="1400" b="1" dirty="0" smtClean="0">
                <a:latin typeface="+mj-lt"/>
              </a:rPr>
              <a:t>Asian </a:t>
            </a:r>
            <a:r>
              <a:rPr lang="en-US" sz="1400" b="1" dirty="0">
                <a:latin typeface="+mj-lt"/>
              </a:rPr>
              <a:t>LNG markets  </a:t>
            </a:r>
            <a:r>
              <a:rPr lang="en-US" sz="1400" dirty="0">
                <a:latin typeface="+mj-lt"/>
              </a:rPr>
              <a:t>are supplied by long term contracts indexed to oil.  Some contain provisions for extremely high and low oil prices but </a:t>
            </a:r>
            <a:r>
              <a:rPr lang="en-US" sz="1400" dirty="0" smtClean="0">
                <a:latin typeface="+mj-lt"/>
              </a:rPr>
              <a:t>there is no </a:t>
            </a:r>
            <a:r>
              <a:rPr lang="en-US" sz="1400" dirty="0">
                <a:latin typeface="+mj-lt"/>
              </a:rPr>
              <a:t>periodic price </a:t>
            </a:r>
            <a:r>
              <a:rPr lang="en-US" sz="1400" dirty="0" smtClean="0">
                <a:latin typeface="+mj-lt"/>
              </a:rPr>
              <a:t>review like in Europe </a:t>
            </a:r>
            <a:r>
              <a:rPr lang="en-US" sz="1400" dirty="0">
                <a:latin typeface="+mj-lt"/>
              </a:rPr>
              <a:t>– prices are generally fixed for life of the contract.    </a:t>
            </a:r>
            <a:r>
              <a:rPr lang="en-US" sz="1400" dirty="0" smtClean="0">
                <a:latin typeface="+mj-lt"/>
              </a:rPr>
              <a:t>There are also spot cargoes</a:t>
            </a:r>
            <a:r>
              <a:rPr lang="en-US" sz="1400" dirty="0">
                <a:latin typeface="+mj-lt"/>
              </a:rPr>
              <a:t> </a:t>
            </a:r>
            <a:r>
              <a:rPr lang="en-US" sz="1400" dirty="0" smtClean="0">
                <a:latin typeface="+mj-lt"/>
              </a:rPr>
              <a:t>with a wide range of prices from  </a:t>
            </a:r>
            <a:r>
              <a:rPr lang="en-US" sz="1400" dirty="0">
                <a:latin typeface="+mj-lt"/>
              </a:rPr>
              <a:t>a low of $4 /</a:t>
            </a:r>
            <a:r>
              <a:rPr lang="en-US" sz="1400" dirty="0" err="1">
                <a:latin typeface="+mj-lt"/>
              </a:rPr>
              <a:t>mmbtu</a:t>
            </a:r>
            <a:r>
              <a:rPr lang="en-US" sz="1400" dirty="0">
                <a:latin typeface="+mj-lt"/>
              </a:rPr>
              <a:t> from Qatar to Japan in 2004 to around $23 </a:t>
            </a:r>
            <a:r>
              <a:rPr lang="en-US" sz="1400" dirty="0" err="1">
                <a:latin typeface="+mj-lt"/>
              </a:rPr>
              <a:t>mmbtu</a:t>
            </a:r>
            <a:r>
              <a:rPr lang="en-US" sz="1400" dirty="0">
                <a:latin typeface="+mj-lt"/>
              </a:rPr>
              <a:t> for cargoes from  Qatar to S. Korea in December of 2008.  </a:t>
            </a:r>
            <a:r>
              <a:rPr lang="en-US" sz="1400" dirty="0" smtClean="0">
                <a:latin typeface="+mj-lt"/>
              </a:rPr>
              <a:t>In September of last year, the  JCC -- Japanese </a:t>
            </a:r>
            <a:r>
              <a:rPr lang="en-US" sz="1400" dirty="0">
                <a:latin typeface="+mj-lt"/>
              </a:rPr>
              <a:t>clear customs </a:t>
            </a:r>
            <a:r>
              <a:rPr lang="en-US" sz="1400" dirty="0" smtClean="0">
                <a:latin typeface="+mj-lt"/>
              </a:rPr>
              <a:t>price  -- was close to  $20.  </a:t>
            </a:r>
          </a:p>
          <a:p>
            <a:r>
              <a:rPr lang="en-US" sz="1400" b="1" dirty="0" smtClean="0">
                <a:solidFill>
                  <a:srgbClr val="FF0000"/>
                </a:solidFill>
                <a:latin typeface="+mj-lt"/>
              </a:rPr>
              <a:t>CLICK</a:t>
            </a:r>
            <a:endParaRPr lang="en-US" sz="1400" dirty="0" smtClean="0">
              <a:latin typeface="+mj-lt"/>
            </a:endParaRPr>
          </a:p>
          <a:p>
            <a:r>
              <a:rPr lang="en-US" sz="1400" b="1" dirty="0" smtClean="0">
                <a:latin typeface="+mj-lt"/>
              </a:rPr>
              <a:t>Navy blues is NBP</a:t>
            </a:r>
          </a:p>
          <a:p>
            <a:r>
              <a:rPr lang="en-US" sz="1400" b="1" dirty="0" smtClean="0">
                <a:latin typeface="+mj-lt"/>
              </a:rPr>
              <a:t>Green Japan LNG Imports</a:t>
            </a:r>
          </a:p>
          <a:p>
            <a:r>
              <a:rPr lang="en-US" sz="1400" b="1" dirty="0" smtClean="0">
                <a:latin typeface="+mj-lt"/>
              </a:rPr>
              <a:t>Red US</a:t>
            </a:r>
          </a:p>
          <a:p>
            <a:r>
              <a:rPr lang="en-US" sz="1400" b="1" dirty="0" smtClean="0">
                <a:latin typeface="+mj-lt"/>
              </a:rPr>
              <a:t>X Axis 2000-2011</a:t>
            </a:r>
          </a:p>
          <a:p>
            <a:r>
              <a:rPr lang="en-US" sz="1400" b="1" dirty="0" smtClean="0">
                <a:latin typeface="+mj-lt"/>
              </a:rPr>
              <a:t>Y Axis Dollars per </a:t>
            </a:r>
            <a:r>
              <a:rPr lang="en-US" sz="1400" b="1" dirty="0" err="1" smtClean="0">
                <a:latin typeface="+mj-lt"/>
              </a:rPr>
              <a:t>mmbtu</a:t>
            </a:r>
            <a:endParaRPr lang="en-US" sz="1400" dirty="0">
              <a:latin typeface="+mj-lt"/>
            </a:endParaRPr>
          </a:p>
          <a:p>
            <a:r>
              <a:rPr lang="en-US" sz="1400" b="1" dirty="0" smtClean="0">
                <a:solidFill>
                  <a:srgbClr val="C00000"/>
                </a:solidFill>
                <a:latin typeface="+mj-lt"/>
              </a:rPr>
              <a:t>CLICK</a:t>
            </a:r>
            <a:r>
              <a:rPr lang="en-US" sz="1400" dirty="0" smtClean="0">
                <a:latin typeface="+mj-lt"/>
              </a:rPr>
              <a:t> These two points look like to me 1) fallout from Hurricane Katrina – a lot of US offshore production was damaged and LNG arbitrage in the Atlantic basin drove up prices, 2) economic recession which coincided with the takeoff in shale production.  </a:t>
            </a:r>
            <a:endParaRPr lang="en-US" sz="1400" dirty="0">
              <a:latin typeface="+mj-lt"/>
            </a:endParaRPr>
          </a:p>
          <a:p>
            <a:r>
              <a:rPr lang="en-US" sz="1400" b="1" dirty="0" smtClean="0">
                <a:solidFill>
                  <a:srgbClr val="C00000"/>
                </a:solidFill>
                <a:latin typeface="+mj-lt"/>
              </a:rPr>
              <a:t>CLICK</a:t>
            </a:r>
            <a:r>
              <a:rPr lang="en-US" sz="1400" dirty="0" smtClean="0">
                <a:latin typeface="+mj-lt"/>
              </a:rPr>
              <a:t> January 2011 US  $4, NBP $9, Japanese LNG $14 (some Fukushima here) </a:t>
            </a:r>
            <a:endParaRPr lang="en-US" sz="1400" dirty="0">
              <a:latin typeface="+mj-lt"/>
            </a:endParaRPr>
          </a:p>
          <a:p>
            <a:r>
              <a:rPr lang="en-US" sz="1400" b="1" dirty="0" smtClean="0">
                <a:solidFill>
                  <a:srgbClr val="C00000"/>
                </a:solidFill>
                <a:latin typeface="+mj-lt"/>
              </a:rPr>
              <a:t>CLICK</a:t>
            </a:r>
            <a:r>
              <a:rPr lang="en-US" sz="1400" dirty="0" smtClean="0">
                <a:latin typeface="+mj-lt"/>
              </a:rPr>
              <a:t> What you can also see here is the impacts of shale gas on US prices , from $14 to $4 in three years, it’s now about $2.50</a:t>
            </a:r>
          </a:p>
          <a:p>
            <a:endParaRPr lang="en-US" sz="1400" dirty="0">
              <a:latin typeface="+mj-lt"/>
            </a:endParaRPr>
          </a:p>
          <a:p>
            <a:r>
              <a:rPr lang="en-US" sz="1400" dirty="0" smtClean="0">
                <a:latin typeface="+mj-lt"/>
              </a:rPr>
              <a:t>Another thing this slide shows is why all potential LNG exporters, including the US and Eastern Mediterranean, are interested in Asian markets – represents </a:t>
            </a:r>
            <a:r>
              <a:rPr lang="en-US" sz="1400" dirty="0">
                <a:latin typeface="+mj-lt"/>
              </a:rPr>
              <a:t> </a:t>
            </a:r>
            <a:r>
              <a:rPr lang="en-US" sz="1400" dirty="0" smtClean="0">
                <a:latin typeface="+mj-lt"/>
              </a:rPr>
              <a:t>competition with Europe for supply</a:t>
            </a:r>
            <a:endParaRPr lang="en-US" sz="1400" dirty="0">
              <a:latin typeface="+mj-lt"/>
            </a:endParaRPr>
          </a:p>
        </p:txBody>
      </p:sp>
      <p:sp>
        <p:nvSpPr>
          <p:cNvPr id="87046" name="Rectangle 5"/>
          <p:cNvSpPr>
            <a:spLocks noChangeArrowheads="1"/>
          </p:cNvSpPr>
          <p:nvPr/>
        </p:nvSpPr>
        <p:spPr bwMode="auto">
          <a:xfrm>
            <a:off x="228290" y="2050280"/>
            <a:ext cx="6401421"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17684-1B96-4C92-9606-99AB4280E21B}" type="slidenum">
              <a:rPr lang="en-US" smtClean="0">
                <a:ea typeface="MS PGothic" pitchFamily="34" charset="-128"/>
              </a:rPr>
              <a:pPr fontAlgn="base">
                <a:spcBef>
                  <a:spcPct val="0"/>
                </a:spcBef>
                <a:spcAft>
                  <a:spcPct val="0"/>
                </a:spcAft>
                <a:defRPr/>
              </a:pPr>
              <a:t>6</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55301" name="TextBox 4"/>
          <p:cNvSpPr txBox="1">
            <a:spLocks noChangeArrowheads="1"/>
          </p:cNvSpPr>
          <p:nvPr/>
        </p:nvSpPr>
        <p:spPr bwMode="auto">
          <a:xfrm>
            <a:off x="228600" y="990600"/>
            <a:ext cx="64008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55302" name="Rectangle 5"/>
          <p:cNvSpPr>
            <a:spLocks noChangeArrowheads="1"/>
          </p:cNvSpPr>
          <p:nvPr/>
        </p:nvSpPr>
        <p:spPr bwMode="auto">
          <a:xfrm>
            <a:off x="228600" y="20510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
        <p:nvSpPr>
          <p:cNvPr id="55303" name="TextBox 6"/>
          <p:cNvSpPr txBox="1">
            <a:spLocks noChangeArrowheads="1"/>
          </p:cNvSpPr>
          <p:nvPr/>
        </p:nvSpPr>
        <p:spPr bwMode="auto">
          <a:xfrm>
            <a:off x="114300" y="457200"/>
            <a:ext cx="6629400" cy="85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dirty="0"/>
          </a:p>
          <a:p>
            <a:pPr eaLnBrk="1" hangingPunct="1"/>
            <a:endParaRPr lang="en-US" dirty="0"/>
          </a:p>
          <a:p>
            <a:pPr eaLnBrk="1" hangingPunct="1">
              <a:lnSpc>
                <a:spcPct val="150000"/>
              </a:lnSpc>
            </a:pPr>
            <a:r>
              <a:rPr lang="en-US" sz="1400" dirty="0" smtClean="0"/>
              <a:t>I would like to first place  these issues in the context of larger energy challenges</a:t>
            </a:r>
            <a:r>
              <a:rPr lang="en-US" sz="1400" dirty="0"/>
              <a:t> </a:t>
            </a:r>
            <a:r>
              <a:rPr lang="en-US" sz="1400" dirty="0" smtClean="0"/>
              <a:t>and issues.  </a:t>
            </a:r>
            <a:r>
              <a:rPr lang="en-CA" sz="1400" dirty="0" smtClean="0"/>
              <a:t> </a:t>
            </a:r>
            <a:r>
              <a:rPr lang="en-CA" sz="1400" dirty="0"/>
              <a:t>In my </a:t>
            </a:r>
            <a:r>
              <a:rPr lang="en-CA" sz="1400" dirty="0" smtClean="0"/>
              <a:t>view, global </a:t>
            </a:r>
            <a:r>
              <a:rPr lang="en-CA" sz="1400" dirty="0"/>
              <a:t>shale gas opportunities address several key needs: </a:t>
            </a:r>
            <a:endParaRPr lang="en-CA" sz="1400" dirty="0" smtClean="0"/>
          </a:p>
          <a:p>
            <a:pPr eaLnBrk="1" hangingPunct="1">
              <a:lnSpc>
                <a:spcPct val="150000"/>
              </a:lnSpc>
            </a:pPr>
            <a:endParaRPr lang="en-CA" sz="1400" dirty="0"/>
          </a:p>
          <a:p>
            <a:pPr>
              <a:buFont typeface="Arial" pitchFamily="34" charset="0"/>
              <a:buChar char="•"/>
              <a:defRPr/>
            </a:pPr>
            <a:r>
              <a:rPr lang="en-CA" sz="1400" dirty="0"/>
              <a:t>  First </a:t>
            </a:r>
            <a:r>
              <a:rPr lang="en-CA" sz="1400" dirty="0" err="1" smtClean="0"/>
              <a:t>shales</a:t>
            </a:r>
            <a:r>
              <a:rPr lang="en-CA" sz="1400" dirty="0" smtClean="0"/>
              <a:t> </a:t>
            </a:r>
            <a:r>
              <a:rPr lang="en-CA" sz="1400" dirty="0"/>
              <a:t>have the potential to  provide energy for an energy-needy planet.  </a:t>
            </a:r>
            <a:endParaRPr lang="en-CA" sz="1400" dirty="0" smtClean="0"/>
          </a:p>
          <a:p>
            <a:pPr>
              <a:defRPr/>
            </a:pPr>
            <a:endParaRPr lang="en-CA" sz="1400" dirty="0"/>
          </a:p>
          <a:p>
            <a:pPr>
              <a:buFont typeface="Arial" pitchFamily="34" charset="0"/>
              <a:buChar char="•"/>
              <a:defRPr/>
            </a:pPr>
            <a:r>
              <a:rPr lang="en-CA" sz="1400" dirty="0"/>
              <a:t>  Second, they could bring new players into global energy production </a:t>
            </a:r>
            <a:r>
              <a:rPr lang="en-CA" sz="1400" dirty="0" smtClean="0"/>
              <a:t>markets</a:t>
            </a:r>
          </a:p>
          <a:p>
            <a:pPr>
              <a:defRPr/>
            </a:pPr>
            <a:endParaRPr lang="en-CA" sz="1400" dirty="0"/>
          </a:p>
          <a:p>
            <a:pPr>
              <a:buFont typeface="Arial" pitchFamily="34" charset="0"/>
              <a:buChar char="•"/>
              <a:defRPr/>
            </a:pPr>
            <a:r>
              <a:rPr lang="en-CA" sz="1400" dirty="0"/>
              <a:t>  Third, </a:t>
            </a:r>
            <a:r>
              <a:rPr lang="en-CA" sz="1400" dirty="0" smtClean="0"/>
              <a:t>shale gas could </a:t>
            </a:r>
            <a:r>
              <a:rPr lang="en-CA" sz="1400" dirty="0"/>
              <a:t>diminish tensions and reduce the trend towards ever-longer supply chains that are vulnerable to malevolent </a:t>
            </a:r>
            <a:r>
              <a:rPr lang="en-CA" sz="1400" dirty="0" smtClean="0"/>
              <a:t>attacks</a:t>
            </a:r>
          </a:p>
          <a:p>
            <a:pPr>
              <a:defRPr/>
            </a:pPr>
            <a:endParaRPr lang="en-CA" sz="1400" dirty="0"/>
          </a:p>
          <a:p>
            <a:pPr>
              <a:buFont typeface="Arial" pitchFamily="34" charset="0"/>
              <a:buChar char="•"/>
              <a:defRPr/>
            </a:pPr>
            <a:r>
              <a:rPr lang="en-CA" sz="1400" dirty="0"/>
              <a:t>  In addition, shale gas, to the degree that it displaces other, more carbon intensive fuels, has the potential to  aid countries and regions in meeting climate change goals</a:t>
            </a:r>
            <a:r>
              <a:rPr lang="en-CA" sz="1400" dirty="0" smtClean="0"/>
              <a:t>.</a:t>
            </a:r>
          </a:p>
          <a:p>
            <a:pPr>
              <a:defRPr/>
            </a:pPr>
            <a:endParaRPr lang="en-CA" sz="1400" dirty="0"/>
          </a:p>
          <a:p>
            <a:pPr>
              <a:buFont typeface="Arial" pitchFamily="34" charset="0"/>
              <a:buChar char="•"/>
              <a:defRPr/>
            </a:pPr>
            <a:r>
              <a:rPr lang="en-CA" sz="1400" dirty="0"/>
              <a:t>  </a:t>
            </a:r>
            <a:r>
              <a:rPr lang="en-CA" sz="1400" dirty="0" smtClean="0"/>
              <a:t>Finally, </a:t>
            </a:r>
            <a:r>
              <a:rPr lang="en-CA" sz="1400" dirty="0"/>
              <a:t>and </a:t>
            </a:r>
            <a:r>
              <a:rPr lang="en-US" sz="1400" dirty="0"/>
              <a:t>I know it’s stating the obvious , the geopolitics of climate change and the geopolitics of energy security are inextricably linked – along with responses to climate change, competition for energy supplies will likely alter long-standing geopolitical alliances.  </a:t>
            </a:r>
            <a:r>
              <a:rPr lang="en-US" sz="1400" dirty="0" smtClean="0"/>
              <a:t>This is especially important for European/Russian relationships.</a:t>
            </a:r>
            <a:endParaRPr lang="en-US" sz="1400" dirty="0"/>
          </a:p>
          <a:p>
            <a:pPr>
              <a:defRPr/>
            </a:pPr>
            <a:endParaRPr lang="en-CA" sz="1400" dirty="0"/>
          </a:p>
          <a:p>
            <a:pPr>
              <a:defRPr/>
            </a:pPr>
            <a:endParaRPr lang="en-US" sz="1400" dirty="0"/>
          </a:p>
          <a:p>
            <a:pPr>
              <a:defRPr/>
            </a:pPr>
            <a:r>
              <a:rPr lang="en-US" sz="1400" dirty="0"/>
              <a:t>S</a:t>
            </a:r>
            <a:r>
              <a:rPr lang="en-US" sz="1400" dirty="0" smtClean="0"/>
              <a:t>hale </a:t>
            </a:r>
            <a:r>
              <a:rPr lang="en-US" sz="1400" dirty="0"/>
              <a:t>gas technologies can provide solutions and serve as tools for relationship building as well as for conflict resolution in  both the climate change and energy security contexts.    </a:t>
            </a:r>
            <a:r>
              <a:rPr lang="en-US" sz="1400" dirty="0" smtClean="0"/>
              <a:t>Scalability, affordability, environmental performance  and  abundance are key drivers for the use of  natural gas as a bridge to a low carbon future. Consistent with the quote I just read you from the MIT paper, I </a:t>
            </a:r>
            <a:r>
              <a:rPr lang="en-US" sz="1400" dirty="0"/>
              <a:t>view the development of natural gas resources as a key element of a sensible climate strategy, a view that is </a:t>
            </a:r>
            <a:r>
              <a:rPr lang="en-US" sz="1400" dirty="0" smtClean="0"/>
              <a:t>reinforced by </a:t>
            </a:r>
            <a:r>
              <a:rPr lang="en-US" sz="1400" dirty="0"/>
              <a:t>some of the data and information I will provide you in this lecture.</a:t>
            </a:r>
          </a:p>
          <a:p>
            <a:pPr eaLnBrk="1" hangingPunct="1"/>
            <a:r>
              <a:rPr lang="en-US" sz="1400" dirty="0" smtClean="0"/>
              <a:t>  </a:t>
            </a:r>
            <a:endParaRPr lang="en-US" sz="1400" dirty="0"/>
          </a:p>
          <a:p>
            <a:pPr eaLnBrk="1" hangingPunct="1"/>
            <a:endParaRPr lang="en-US" dirty="0" smtClean="0"/>
          </a:p>
          <a:p>
            <a:pPr eaLnBrk="1" hangingPunct="1"/>
            <a:endParaRPr lang="en-US" dirty="0"/>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25D577-D7CC-4440-A779-7C44E54E2200}" type="slidenum">
              <a:rPr lang="en-US" smtClean="0">
                <a:ea typeface="MS PGothic" pitchFamily="34" charset="-128"/>
              </a:rPr>
              <a:pPr fontAlgn="base">
                <a:spcBef>
                  <a:spcPct val="0"/>
                </a:spcBef>
                <a:spcAft>
                  <a:spcPct val="0"/>
                </a:spcAft>
                <a:defRPr/>
              </a:pPr>
              <a:t>7</a:t>
            </a:fld>
            <a:endParaRPr lang="en-US" smtClean="0">
              <a:ea typeface="MS PGothic" pitchFamily="34" charset="-128"/>
            </a:endParaRPr>
          </a:p>
        </p:txBody>
      </p:sp>
      <p:sp>
        <p:nvSpPr>
          <p:cNvPr id="94211" name="Rectangle 2"/>
          <p:cNvSpPr>
            <a:spLocks noGrp="1" noRot="1" noChangeAspect="1" noChangeArrowheads="1" noTextEdit="1"/>
          </p:cNvSpPr>
          <p:nvPr>
            <p:ph type="sldImg"/>
          </p:nvPr>
        </p:nvSpPr>
        <p:spPr bwMode="auto">
          <a:xfrm>
            <a:off x="2860675" y="144463"/>
            <a:ext cx="996950" cy="747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Notes Placeholder 4"/>
          <p:cNvSpPr>
            <a:spLocks noGrp="1"/>
          </p:cNvSpPr>
          <p:nvPr/>
        </p:nvSpPr>
        <p:spPr bwMode="auto">
          <a:xfrm>
            <a:off x="686421" y="4344025"/>
            <a:ext cx="5485158"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0" hangingPunct="0">
              <a:spcBef>
                <a:spcPct val="30000"/>
              </a:spcBef>
            </a:pPr>
            <a:endParaRPr lang="en-US" sz="1200">
              <a:latin typeface="Calibri" pitchFamily="34" charset="0"/>
            </a:endParaRPr>
          </a:p>
        </p:txBody>
      </p:sp>
      <p:sp>
        <p:nvSpPr>
          <p:cNvPr id="94213" name="TextBox 4"/>
          <p:cNvSpPr txBox="1">
            <a:spLocks noChangeArrowheads="1"/>
          </p:cNvSpPr>
          <p:nvPr/>
        </p:nvSpPr>
        <p:spPr bwMode="auto">
          <a:xfrm>
            <a:off x="228291" y="990600"/>
            <a:ext cx="6401420" cy="424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 typeface="Arial" pitchFamily="34" charset="0"/>
              <a:buChar char="•"/>
            </a:pPr>
            <a:r>
              <a:rPr lang="en-US" dirty="0" smtClean="0"/>
              <a:t>This graph depicts the research history of shale development in the US.  Because all shale basins are different and Europe is at the very early stages of development, I think this slide is instructive about the levels of investment and time scales for technology development.</a:t>
            </a:r>
          </a:p>
          <a:p>
            <a:pPr eaLnBrk="1" hangingPunct="1"/>
            <a:endParaRPr lang="en-US" dirty="0"/>
          </a:p>
          <a:p>
            <a:pPr marL="285750" indent="-285750" eaLnBrk="1" hangingPunct="1">
              <a:buFont typeface="Arial" pitchFamily="34" charset="0"/>
              <a:buChar char="•"/>
            </a:pPr>
            <a:r>
              <a:rPr lang="en-US" dirty="0" smtClean="0"/>
              <a:t>Of course, in many ways this experience moves the starting point for European and global shale technology development.  On the other hand, we now know much more about the environmental impacts of shale development and need new technology-based solutions to these problems.  Nevertheless, this history may provide some insights into the innovation process that are replicable for European shale development.</a:t>
            </a:r>
            <a:endParaRPr lang="en-US" dirty="0"/>
          </a:p>
        </p:txBody>
      </p:sp>
      <p:sp>
        <p:nvSpPr>
          <p:cNvPr id="94214" name="Rectangle 5"/>
          <p:cNvSpPr>
            <a:spLocks noChangeArrowheads="1"/>
          </p:cNvSpPr>
          <p:nvPr/>
        </p:nvSpPr>
        <p:spPr bwMode="auto">
          <a:xfrm>
            <a:off x="228290" y="2050280"/>
            <a:ext cx="6401421"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eaLnBrk="0" hangingPunct="0"/>
            <a:endParaRPr lang="en-US" b="1"/>
          </a:p>
          <a:p>
            <a:pPr eaLnBrk="0" hangingPunct="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C7D2401C-3CC7-4B48-863B-FE66601AD86F}" type="slidenum">
              <a:rPr lang="en-US" smtClean="0">
                <a:ea typeface="ＭＳ Ｐゴシック"/>
              </a:rPr>
              <a:pPr>
                <a:defRPr/>
              </a:pPr>
              <a:t>8</a:t>
            </a:fld>
            <a:endParaRPr lang="en-US" smtClean="0">
              <a:ea typeface="ＭＳ Ｐゴシック"/>
            </a:endParaRPr>
          </a:p>
        </p:txBody>
      </p:sp>
      <p:sp>
        <p:nvSpPr>
          <p:cNvPr id="95235"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defTabSz="463550" eaLnBrk="0" hangingPunct="0">
              <a:defRPr>
                <a:solidFill>
                  <a:schemeClr val="tx1"/>
                </a:solidFill>
                <a:latin typeface="Arial" pitchFamily="34" charset="0"/>
              </a:defRPr>
            </a:lvl1pPr>
            <a:lvl2pPr marL="742950" indent="-285750" defTabSz="463550" eaLnBrk="0" hangingPunct="0">
              <a:defRPr>
                <a:solidFill>
                  <a:schemeClr val="tx1"/>
                </a:solidFill>
                <a:latin typeface="Arial" pitchFamily="34" charset="0"/>
              </a:defRPr>
            </a:lvl2pPr>
            <a:lvl3pPr marL="1143000" indent="-228600" defTabSz="463550" eaLnBrk="0" hangingPunct="0">
              <a:defRPr>
                <a:solidFill>
                  <a:schemeClr val="tx1"/>
                </a:solidFill>
                <a:latin typeface="Arial" pitchFamily="34" charset="0"/>
              </a:defRPr>
            </a:lvl3pPr>
            <a:lvl4pPr marL="1600200" indent="-228600" defTabSz="463550" eaLnBrk="0" hangingPunct="0">
              <a:defRPr>
                <a:solidFill>
                  <a:schemeClr val="tx1"/>
                </a:solidFill>
                <a:latin typeface="Arial" pitchFamily="34" charset="0"/>
              </a:defRPr>
            </a:lvl4pPr>
            <a:lvl5pPr marL="2057400" indent="-228600" defTabSz="463550" eaLnBrk="0" hangingPunct="0">
              <a:defRPr>
                <a:solidFill>
                  <a:schemeClr val="tx1"/>
                </a:solidFill>
                <a:latin typeface="Arial" pitchFamily="34" charset="0"/>
              </a:defRPr>
            </a:lvl5pPr>
            <a:lvl6pPr marL="2514600" indent="-228600" defTabSz="463550" eaLnBrk="0" fontAlgn="base" hangingPunct="0">
              <a:spcBef>
                <a:spcPct val="0"/>
              </a:spcBef>
              <a:spcAft>
                <a:spcPct val="0"/>
              </a:spcAft>
              <a:defRPr>
                <a:solidFill>
                  <a:schemeClr val="tx1"/>
                </a:solidFill>
                <a:latin typeface="Arial" pitchFamily="34" charset="0"/>
              </a:defRPr>
            </a:lvl6pPr>
            <a:lvl7pPr marL="2971800" indent="-228600" defTabSz="463550" eaLnBrk="0" fontAlgn="base" hangingPunct="0">
              <a:spcBef>
                <a:spcPct val="0"/>
              </a:spcBef>
              <a:spcAft>
                <a:spcPct val="0"/>
              </a:spcAft>
              <a:defRPr>
                <a:solidFill>
                  <a:schemeClr val="tx1"/>
                </a:solidFill>
                <a:latin typeface="Arial" pitchFamily="34" charset="0"/>
              </a:defRPr>
            </a:lvl7pPr>
            <a:lvl8pPr marL="3429000" indent="-228600" defTabSz="463550" eaLnBrk="0" fontAlgn="base" hangingPunct="0">
              <a:spcBef>
                <a:spcPct val="0"/>
              </a:spcBef>
              <a:spcAft>
                <a:spcPct val="0"/>
              </a:spcAft>
              <a:defRPr>
                <a:solidFill>
                  <a:schemeClr val="tx1"/>
                </a:solidFill>
                <a:latin typeface="Arial" pitchFamily="34" charset="0"/>
              </a:defRPr>
            </a:lvl8pPr>
            <a:lvl9pPr marL="3886200" indent="-228600" defTabSz="463550" eaLnBrk="0" fontAlgn="base" hangingPunct="0">
              <a:spcBef>
                <a:spcPct val="0"/>
              </a:spcBef>
              <a:spcAft>
                <a:spcPct val="0"/>
              </a:spcAft>
              <a:defRPr>
                <a:solidFill>
                  <a:schemeClr val="tx1"/>
                </a:solidFill>
                <a:latin typeface="Arial" pitchFamily="34" charset="0"/>
              </a:defRPr>
            </a:lvl9pPr>
          </a:lstStyle>
          <a:p>
            <a:pPr algn="r" eaLnBrk="1" hangingPunct="1"/>
            <a:fld id="{2E63282E-6734-4A0F-97C0-566EF9244A05}" type="slidenum">
              <a:rPr lang="en-US" sz="1200">
                <a:latin typeface="Calibri" pitchFamily="34" charset="0"/>
                <a:ea typeface="MS PGothic" pitchFamily="34" charset="-128"/>
              </a:rPr>
              <a:pPr algn="r" eaLnBrk="1" hangingPunct="1"/>
              <a:t>8</a:t>
            </a:fld>
            <a:endParaRPr lang="en-US" sz="1200">
              <a:latin typeface="Calibri" pitchFamily="34" charset="0"/>
              <a:ea typeface="MS PGothic" pitchFamily="34" charset="-128"/>
            </a:endParaRPr>
          </a:p>
        </p:txBody>
      </p:sp>
      <p:sp>
        <p:nvSpPr>
          <p:cNvPr id="95236" name="Rectangle 2"/>
          <p:cNvSpPr>
            <a:spLocks noGrp="1" noRot="1" noChangeAspect="1" noChangeArrowheads="1" noTextEdit="1"/>
          </p:cNvSpPr>
          <p:nvPr>
            <p:ph type="sldImg"/>
          </p:nvPr>
        </p:nvSpPr>
        <p:spPr bwMode="auto">
          <a:xfrm>
            <a:off x="1955800" y="76200"/>
            <a:ext cx="3251200" cy="2438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xfrm>
            <a:off x="153747" y="2604541"/>
            <a:ext cx="6629710" cy="396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sz="800" dirty="0">
              <a:ea typeface="MS PGothic" pitchFamily="34" charset="-128"/>
            </a:endParaRPr>
          </a:p>
          <a:p>
            <a:pPr marL="285750" indent="-285750" eaLnBrk="1" hangingPunct="1">
              <a:lnSpc>
                <a:spcPct val="80000"/>
              </a:lnSpc>
              <a:spcBef>
                <a:spcPct val="0"/>
              </a:spcBef>
              <a:buFont typeface="Arial" pitchFamily="34" charset="0"/>
              <a:buChar char="•"/>
            </a:pPr>
            <a:r>
              <a:rPr lang="en-US" sz="1600" dirty="0" smtClean="0">
                <a:ea typeface="MS PGothic" pitchFamily="34" charset="-128"/>
              </a:rPr>
              <a:t>Start back in the US to give you an overview of what shale gas means to US supply – US became the number one gas producer in the world a couple of years ago and remember in 2003 Alan Greenspan told Congress North America was running out of gas.  </a:t>
            </a:r>
          </a:p>
          <a:p>
            <a:pPr marL="285750" indent="-285750" eaLnBrk="1" hangingPunct="1">
              <a:lnSpc>
                <a:spcPct val="80000"/>
              </a:lnSpc>
              <a:spcBef>
                <a:spcPct val="0"/>
              </a:spcBef>
              <a:buFont typeface="Arial" pitchFamily="34" charset="0"/>
              <a:buChar char="•"/>
            </a:pPr>
            <a:endParaRPr lang="en-US" sz="1600" dirty="0">
              <a:ea typeface="MS PGothic" pitchFamily="34" charset="-128"/>
            </a:endParaRPr>
          </a:p>
          <a:p>
            <a:pPr marL="285750" indent="-285750" eaLnBrk="1" hangingPunct="1">
              <a:lnSpc>
                <a:spcPct val="80000"/>
              </a:lnSpc>
              <a:spcBef>
                <a:spcPct val="0"/>
              </a:spcBef>
              <a:buFont typeface="Arial" pitchFamily="34" charset="0"/>
              <a:buChar char="•"/>
            </a:pPr>
            <a:r>
              <a:rPr lang="en-US" sz="1600" dirty="0" smtClean="0">
                <a:ea typeface="MS PGothic" pitchFamily="34" charset="-128"/>
              </a:rPr>
              <a:t>This is from EIA this year.  Projections to 2035, sources of gas supply in the US</a:t>
            </a:r>
          </a:p>
          <a:p>
            <a:pPr eaLnBrk="1" hangingPunct="1">
              <a:lnSpc>
                <a:spcPct val="80000"/>
              </a:lnSpc>
              <a:spcBef>
                <a:spcPct val="0"/>
              </a:spcBef>
            </a:pPr>
            <a:endParaRPr lang="en-US" sz="1600" dirty="0" smtClean="0">
              <a:ea typeface="MS PGothic" pitchFamily="34" charset="-128"/>
            </a:endParaRPr>
          </a:p>
          <a:p>
            <a:pPr marL="285750" indent="-285750" eaLnBrk="1" hangingPunct="1">
              <a:lnSpc>
                <a:spcPct val="80000"/>
              </a:lnSpc>
              <a:spcBef>
                <a:spcPct val="0"/>
              </a:spcBef>
              <a:buFont typeface="Arial" pitchFamily="34" charset="0"/>
              <a:buChar char="•"/>
            </a:pPr>
            <a:r>
              <a:rPr lang="en-US" sz="1600" b="1" dirty="0" smtClean="0">
                <a:solidFill>
                  <a:srgbClr val="C00000"/>
                </a:solidFill>
                <a:ea typeface="MS PGothic" pitchFamily="34" charset="-128"/>
              </a:rPr>
              <a:t>CLICK</a:t>
            </a:r>
            <a:r>
              <a:rPr lang="en-US" sz="1600" dirty="0" smtClean="0">
                <a:ea typeface="MS PGothic" pitchFamily="34" charset="-128"/>
              </a:rPr>
              <a:t>  Shale gas is about 20% of production now, goes to 46% by 2035</a:t>
            </a:r>
          </a:p>
          <a:p>
            <a:pPr eaLnBrk="1" hangingPunct="1">
              <a:lnSpc>
                <a:spcPct val="80000"/>
              </a:lnSpc>
              <a:spcBef>
                <a:spcPct val="0"/>
              </a:spcBef>
            </a:pPr>
            <a:endParaRPr lang="en-US" sz="1600" dirty="0" smtClean="0">
              <a:ea typeface="MS PGothic" pitchFamily="34" charset="-128"/>
            </a:endParaRPr>
          </a:p>
          <a:p>
            <a:pPr marL="285750" indent="-285750" eaLnBrk="1" hangingPunct="1">
              <a:lnSpc>
                <a:spcPct val="80000"/>
              </a:lnSpc>
              <a:spcBef>
                <a:spcPct val="0"/>
              </a:spcBef>
              <a:buFont typeface="Arial" pitchFamily="34" charset="0"/>
              <a:buChar char="•"/>
            </a:pPr>
            <a:r>
              <a:rPr lang="en-US" sz="1600" b="1" dirty="0" smtClean="0">
                <a:solidFill>
                  <a:srgbClr val="C00000"/>
                </a:solidFill>
                <a:ea typeface="MS PGothic" pitchFamily="34" charset="-128"/>
              </a:rPr>
              <a:t>CLICK </a:t>
            </a:r>
            <a:r>
              <a:rPr lang="en-US" sz="1600" dirty="0" smtClean="0">
                <a:ea typeface="MS PGothic" pitchFamily="34" charset="-128"/>
              </a:rPr>
              <a:t> Imports have already declined from 16% a few years ago to around 10% now and are expected to go to 1% by 2035</a:t>
            </a:r>
          </a:p>
          <a:p>
            <a:pPr eaLnBrk="1" hangingPunct="1">
              <a:lnSpc>
                <a:spcPct val="80000"/>
              </a:lnSpc>
              <a:spcBef>
                <a:spcPct val="0"/>
              </a:spcBef>
            </a:pPr>
            <a:endParaRPr lang="en-US" sz="1600" dirty="0" smtClean="0">
              <a:ea typeface="MS PGothic" pitchFamily="34" charset="-128"/>
            </a:endParaRPr>
          </a:p>
          <a:p>
            <a:pPr marL="285750" indent="-285750" eaLnBrk="1" hangingPunct="1">
              <a:lnSpc>
                <a:spcPct val="80000"/>
              </a:lnSpc>
              <a:spcBef>
                <a:spcPct val="0"/>
              </a:spcBef>
              <a:buFont typeface="Arial" pitchFamily="34" charset="0"/>
              <a:buChar char="•"/>
            </a:pPr>
            <a:r>
              <a:rPr lang="en-US" sz="1600" b="1" dirty="0" smtClean="0">
                <a:solidFill>
                  <a:srgbClr val="C00000"/>
                </a:solidFill>
                <a:ea typeface="MS PGothic" pitchFamily="34" charset="-128"/>
              </a:rPr>
              <a:t>CLICK</a:t>
            </a:r>
            <a:r>
              <a:rPr lang="en-US" sz="1600" dirty="0" smtClean="0">
                <a:ea typeface="MS PGothic" pitchFamily="34" charset="-128"/>
              </a:rPr>
              <a:t> Enormous decline in offshore production.  This has implications for the pipeline infrastructure and perhaps even the relevance of Henry Hub as a price point going forward</a:t>
            </a:r>
          </a:p>
          <a:p>
            <a:pPr eaLnBrk="1" hangingPunct="1">
              <a:lnSpc>
                <a:spcPct val="80000"/>
              </a:lnSpc>
              <a:spcBef>
                <a:spcPct val="0"/>
              </a:spcBef>
            </a:pPr>
            <a:endParaRPr lang="en-US" sz="1600" dirty="0" smtClean="0">
              <a:ea typeface="MS PGothic" pitchFamily="34" charset="-128"/>
            </a:endParaRPr>
          </a:p>
          <a:p>
            <a:pPr marL="285750" indent="-285750" eaLnBrk="1" hangingPunct="1">
              <a:lnSpc>
                <a:spcPct val="80000"/>
              </a:lnSpc>
              <a:spcBef>
                <a:spcPct val="0"/>
              </a:spcBef>
              <a:buFont typeface="Arial" pitchFamily="34" charset="0"/>
              <a:buChar char="•"/>
            </a:pPr>
            <a:r>
              <a:rPr lang="en-US" sz="1600" b="1" dirty="0" smtClean="0">
                <a:solidFill>
                  <a:srgbClr val="C00000"/>
                </a:solidFill>
                <a:ea typeface="MS PGothic" pitchFamily="34" charset="-128"/>
              </a:rPr>
              <a:t>CLICK</a:t>
            </a:r>
            <a:r>
              <a:rPr lang="en-US" sz="1600" dirty="0" smtClean="0">
                <a:ea typeface="MS PGothic" pitchFamily="34" charset="-128"/>
              </a:rPr>
              <a:t> </a:t>
            </a:r>
            <a:r>
              <a:rPr lang="en-US" sz="1600" dirty="0" err="1" smtClean="0">
                <a:ea typeface="MS PGothic" pitchFamily="34" charset="-128"/>
              </a:rPr>
              <a:t>Coalbed</a:t>
            </a:r>
            <a:r>
              <a:rPr lang="en-US" sz="1600" dirty="0" smtClean="0">
                <a:ea typeface="MS PGothic" pitchFamily="34" charset="-128"/>
              </a:rPr>
              <a:t> methane and tight gas will be 28% of production in 2035</a:t>
            </a:r>
          </a:p>
          <a:p>
            <a:pPr eaLnBrk="1" hangingPunct="1">
              <a:lnSpc>
                <a:spcPct val="80000"/>
              </a:lnSpc>
              <a:spcBef>
                <a:spcPct val="0"/>
              </a:spcBef>
            </a:pPr>
            <a:endParaRPr lang="en-US" sz="1600" dirty="0" smtClean="0">
              <a:ea typeface="MS PGothic" pitchFamily="34" charset="-128"/>
            </a:endParaRPr>
          </a:p>
          <a:p>
            <a:pPr marL="285750" indent="-285750" eaLnBrk="1" hangingPunct="1">
              <a:lnSpc>
                <a:spcPct val="80000"/>
              </a:lnSpc>
              <a:spcBef>
                <a:spcPct val="0"/>
              </a:spcBef>
              <a:buFont typeface="Arial" pitchFamily="34" charset="0"/>
              <a:buChar char="•"/>
            </a:pPr>
            <a:r>
              <a:rPr lang="en-US" sz="1600" b="1" dirty="0" smtClean="0">
                <a:solidFill>
                  <a:srgbClr val="C00000"/>
                </a:solidFill>
                <a:ea typeface="MS PGothic" pitchFamily="34" charset="-128"/>
              </a:rPr>
              <a:t>CLICK</a:t>
            </a:r>
            <a:r>
              <a:rPr lang="en-US" sz="1600" dirty="0" smtClean="0">
                <a:ea typeface="MS PGothic" pitchFamily="34" charset="-128"/>
              </a:rPr>
              <a:t> This combined with 46% shale gas means that by 2035, 74% of US production will be unconventional gas, a stunning change in the US gas production profile in about 25 years.</a:t>
            </a:r>
          </a:p>
          <a:p>
            <a:pPr marL="285750" indent="-285750" eaLnBrk="1" hangingPunct="1">
              <a:lnSpc>
                <a:spcPct val="80000"/>
              </a:lnSpc>
              <a:spcBef>
                <a:spcPct val="0"/>
              </a:spcBef>
              <a:buFont typeface="Arial" pitchFamily="34" charset="0"/>
              <a:buChar char="•"/>
            </a:pPr>
            <a:endParaRPr lang="en-US" sz="1600" dirty="0">
              <a:ea typeface="MS PGothic" pitchFamily="34" charset="-128"/>
            </a:endParaRPr>
          </a:p>
          <a:p>
            <a:pPr marL="285750" indent="-285750" eaLnBrk="1" hangingPunct="1">
              <a:lnSpc>
                <a:spcPct val="80000"/>
              </a:lnSpc>
              <a:spcBef>
                <a:spcPct val="0"/>
              </a:spcBef>
              <a:buFont typeface="Arial" pitchFamily="34" charset="0"/>
              <a:buChar char="•"/>
            </a:pPr>
            <a:endParaRPr lang="en-US" sz="1600" dirty="0" smtClean="0">
              <a:ea typeface="MS PGothic" pitchFamily="34" charset="-128"/>
            </a:endParaRPr>
          </a:p>
          <a:p>
            <a:pPr marL="285750" indent="-285750" eaLnBrk="1" hangingPunct="1">
              <a:lnSpc>
                <a:spcPct val="80000"/>
              </a:lnSpc>
              <a:spcBef>
                <a:spcPct val="0"/>
              </a:spcBef>
              <a:buFont typeface="Arial" pitchFamily="34" charset="0"/>
              <a:buChar char="•"/>
            </a:pPr>
            <a:endParaRPr lang="en-US" sz="1600" b="1" dirty="0" smtClean="0">
              <a:ea typeface="MS PGothic" pitchFamily="34" charset="-128"/>
            </a:endParaRPr>
          </a:p>
          <a:p>
            <a:pPr marL="285750" indent="-285750" eaLnBrk="1" hangingPunct="1">
              <a:lnSpc>
                <a:spcPct val="80000"/>
              </a:lnSpc>
              <a:spcBef>
                <a:spcPct val="0"/>
              </a:spcBef>
              <a:buFont typeface="Arial" pitchFamily="34" charset="0"/>
              <a:buChar char="•"/>
            </a:pPr>
            <a:endParaRPr lang="en-US" sz="1600" b="1" dirty="0" smtClean="0">
              <a:ea typeface="MS PGothic" pitchFamily="34" charset="-128"/>
            </a:endParaRPr>
          </a:p>
          <a:p>
            <a:pPr marL="285750" indent="-285750" eaLnBrk="1" hangingPunct="1">
              <a:lnSpc>
                <a:spcPct val="80000"/>
              </a:lnSpc>
              <a:spcBef>
                <a:spcPct val="0"/>
              </a:spcBef>
              <a:buFont typeface="Arial" pitchFamily="34" charset="0"/>
              <a:buChar char="•"/>
            </a:pPr>
            <a:endParaRPr lang="en-US" sz="1600" b="1" dirty="0" smtClean="0">
              <a:ea typeface="MS PGothic" pitchFamily="34" charset="-128"/>
            </a:endParaRPr>
          </a:p>
          <a:p>
            <a:pPr marL="285750" indent="-285750" eaLnBrk="1" hangingPunct="1">
              <a:lnSpc>
                <a:spcPct val="80000"/>
              </a:lnSpc>
              <a:spcBef>
                <a:spcPct val="0"/>
              </a:spcBef>
              <a:buFont typeface="Arial" pitchFamily="34" charset="0"/>
              <a:buChar char="•"/>
            </a:pPr>
            <a:endParaRPr lang="en-US" sz="1600" b="1" dirty="0" smtClean="0">
              <a:ea typeface="MS PGothic" pitchFamily="34" charset="-128"/>
            </a:endParaRPr>
          </a:p>
          <a:p>
            <a:pPr marL="285750" indent="-285750" eaLnBrk="1" hangingPunct="1">
              <a:lnSpc>
                <a:spcPct val="80000"/>
              </a:lnSpc>
              <a:spcBef>
                <a:spcPct val="0"/>
              </a:spcBef>
              <a:buFont typeface="Arial" pitchFamily="34" charset="0"/>
              <a:buChar char="•"/>
            </a:pPr>
            <a:endParaRPr lang="en-US" sz="1600" b="1" dirty="0">
              <a:ea typeface="MS PGothic" pitchFamily="34" charset="-128"/>
            </a:endParaRPr>
          </a:p>
          <a:p>
            <a:pPr marL="285750" indent="-285750" eaLnBrk="1" hangingPunct="1">
              <a:lnSpc>
                <a:spcPct val="80000"/>
              </a:lnSpc>
              <a:spcBef>
                <a:spcPct val="0"/>
              </a:spcBef>
              <a:buFont typeface="Arial" pitchFamily="34" charset="0"/>
              <a:buChar char="•"/>
            </a:pPr>
            <a:endParaRPr lang="en-US" sz="1600" b="1" dirty="0" smtClean="0">
              <a:ea typeface="MS PGothic" pitchFamily="34" charset="-128"/>
            </a:endParaRPr>
          </a:p>
          <a:p>
            <a:pPr marL="285750" indent="-285750" eaLnBrk="1" hangingPunct="1">
              <a:lnSpc>
                <a:spcPct val="80000"/>
              </a:lnSpc>
              <a:spcBef>
                <a:spcPct val="0"/>
              </a:spcBef>
              <a:buFont typeface="Arial" pitchFamily="34" charset="0"/>
              <a:buChar char="•"/>
            </a:pPr>
            <a:endParaRPr lang="en-US" sz="1600" b="1" dirty="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C7D2401C-3CC7-4B48-863B-FE66601AD86F}" type="slidenum">
              <a:rPr lang="en-US" smtClean="0">
                <a:ea typeface="ＭＳ Ｐゴシック"/>
              </a:rPr>
              <a:pPr>
                <a:defRPr/>
              </a:pPr>
              <a:t>9</a:t>
            </a:fld>
            <a:endParaRPr lang="en-US" smtClean="0">
              <a:ea typeface="ＭＳ Ｐゴシック"/>
            </a:endParaRPr>
          </a:p>
        </p:txBody>
      </p:sp>
      <p:sp>
        <p:nvSpPr>
          <p:cNvPr id="95235"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defTabSz="463550" eaLnBrk="0" hangingPunct="0">
              <a:defRPr>
                <a:solidFill>
                  <a:schemeClr val="tx1"/>
                </a:solidFill>
                <a:latin typeface="Arial" pitchFamily="34" charset="0"/>
              </a:defRPr>
            </a:lvl1pPr>
            <a:lvl2pPr marL="742950" indent="-285750" defTabSz="463550" eaLnBrk="0" hangingPunct="0">
              <a:defRPr>
                <a:solidFill>
                  <a:schemeClr val="tx1"/>
                </a:solidFill>
                <a:latin typeface="Arial" pitchFamily="34" charset="0"/>
              </a:defRPr>
            </a:lvl2pPr>
            <a:lvl3pPr marL="1143000" indent="-228600" defTabSz="463550" eaLnBrk="0" hangingPunct="0">
              <a:defRPr>
                <a:solidFill>
                  <a:schemeClr val="tx1"/>
                </a:solidFill>
                <a:latin typeface="Arial" pitchFamily="34" charset="0"/>
              </a:defRPr>
            </a:lvl3pPr>
            <a:lvl4pPr marL="1600200" indent="-228600" defTabSz="463550" eaLnBrk="0" hangingPunct="0">
              <a:defRPr>
                <a:solidFill>
                  <a:schemeClr val="tx1"/>
                </a:solidFill>
                <a:latin typeface="Arial" pitchFamily="34" charset="0"/>
              </a:defRPr>
            </a:lvl4pPr>
            <a:lvl5pPr marL="2057400" indent="-228600" defTabSz="463550" eaLnBrk="0" hangingPunct="0">
              <a:defRPr>
                <a:solidFill>
                  <a:schemeClr val="tx1"/>
                </a:solidFill>
                <a:latin typeface="Arial" pitchFamily="34" charset="0"/>
              </a:defRPr>
            </a:lvl5pPr>
            <a:lvl6pPr marL="2514600" indent="-228600" defTabSz="463550" eaLnBrk="0" fontAlgn="base" hangingPunct="0">
              <a:spcBef>
                <a:spcPct val="0"/>
              </a:spcBef>
              <a:spcAft>
                <a:spcPct val="0"/>
              </a:spcAft>
              <a:defRPr>
                <a:solidFill>
                  <a:schemeClr val="tx1"/>
                </a:solidFill>
                <a:latin typeface="Arial" pitchFamily="34" charset="0"/>
              </a:defRPr>
            </a:lvl6pPr>
            <a:lvl7pPr marL="2971800" indent="-228600" defTabSz="463550" eaLnBrk="0" fontAlgn="base" hangingPunct="0">
              <a:spcBef>
                <a:spcPct val="0"/>
              </a:spcBef>
              <a:spcAft>
                <a:spcPct val="0"/>
              </a:spcAft>
              <a:defRPr>
                <a:solidFill>
                  <a:schemeClr val="tx1"/>
                </a:solidFill>
                <a:latin typeface="Arial" pitchFamily="34" charset="0"/>
              </a:defRPr>
            </a:lvl7pPr>
            <a:lvl8pPr marL="3429000" indent="-228600" defTabSz="463550" eaLnBrk="0" fontAlgn="base" hangingPunct="0">
              <a:spcBef>
                <a:spcPct val="0"/>
              </a:spcBef>
              <a:spcAft>
                <a:spcPct val="0"/>
              </a:spcAft>
              <a:defRPr>
                <a:solidFill>
                  <a:schemeClr val="tx1"/>
                </a:solidFill>
                <a:latin typeface="Arial" pitchFamily="34" charset="0"/>
              </a:defRPr>
            </a:lvl8pPr>
            <a:lvl9pPr marL="3886200" indent="-228600" defTabSz="463550" eaLnBrk="0" fontAlgn="base" hangingPunct="0">
              <a:spcBef>
                <a:spcPct val="0"/>
              </a:spcBef>
              <a:spcAft>
                <a:spcPct val="0"/>
              </a:spcAft>
              <a:defRPr>
                <a:solidFill>
                  <a:schemeClr val="tx1"/>
                </a:solidFill>
                <a:latin typeface="Arial" pitchFamily="34" charset="0"/>
              </a:defRPr>
            </a:lvl9pPr>
          </a:lstStyle>
          <a:p>
            <a:pPr algn="r" eaLnBrk="1" hangingPunct="1"/>
            <a:fld id="{2E63282E-6734-4A0F-97C0-566EF9244A05}" type="slidenum">
              <a:rPr lang="en-US" sz="1200">
                <a:latin typeface="Calibri" pitchFamily="34" charset="0"/>
                <a:ea typeface="MS PGothic" pitchFamily="34" charset="-128"/>
              </a:rPr>
              <a:pPr algn="r" eaLnBrk="1" hangingPunct="1"/>
              <a:t>9</a:t>
            </a:fld>
            <a:endParaRPr lang="en-US" sz="1200">
              <a:latin typeface="Calibri" pitchFamily="34" charset="0"/>
              <a:ea typeface="MS PGothic" pitchFamily="34" charset="-128"/>
            </a:endParaRPr>
          </a:p>
        </p:txBody>
      </p:sp>
      <p:sp>
        <p:nvSpPr>
          <p:cNvPr id="95236" name="Rectangle 2"/>
          <p:cNvSpPr>
            <a:spLocks noGrp="1" noRot="1" noChangeAspect="1" noChangeArrowheads="1" noTextEdit="1"/>
          </p:cNvSpPr>
          <p:nvPr>
            <p:ph type="sldImg"/>
          </p:nvPr>
        </p:nvSpPr>
        <p:spPr bwMode="auto">
          <a:xfrm>
            <a:off x="2743200" y="76200"/>
            <a:ext cx="1524000" cy="114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1"/>
          <p:cNvSpPr/>
          <p:nvPr/>
        </p:nvSpPr>
        <p:spPr>
          <a:xfrm>
            <a:off x="304800" y="1295400"/>
            <a:ext cx="6400799" cy="7571303"/>
          </a:xfrm>
          <a:prstGeom prst="rect">
            <a:avLst/>
          </a:prstGeom>
        </p:spPr>
        <p:txBody>
          <a:bodyPr wrap="square">
            <a:spAutoFit/>
          </a:bodyPr>
          <a:lstStyle/>
          <a:p>
            <a:r>
              <a:rPr lang="en-US" dirty="0" smtClean="0"/>
              <a:t>This provides a much more granular view of US shale gas production costs – these are break even costs for the various shale basins in the US.  (listed on left) </a:t>
            </a:r>
          </a:p>
          <a:p>
            <a:endParaRPr lang="en-US" dirty="0" smtClean="0"/>
          </a:p>
          <a:p>
            <a:r>
              <a:rPr lang="en-US" dirty="0" smtClean="0"/>
              <a:t>Note first  there is a high </a:t>
            </a:r>
            <a:r>
              <a:rPr lang="en-US" dirty="0"/>
              <a:t>level of variability in individual </a:t>
            </a:r>
            <a:r>
              <a:rPr lang="en-US" dirty="0" smtClean="0"/>
              <a:t>well productivity that clearly </a:t>
            </a:r>
            <a:r>
              <a:rPr lang="en-US" dirty="0"/>
              <a:t>has consequences </a:t>
            </a:r>
            <a:r>
              <a:rPr lang="en-US" dirty="0" smtClean="0"/>
              <a:t>with respect </a:t>
            </a:r>
            <a:r>
              <a:rPr lang="en-US" dirty="0"/>
              <a:t>to the variability of individual </a:t>
            </a:r>
            <a:r>
              <a:rPr lang="en-US" dirty="0" smtClean="0"/>
              <a:t>well economic performance. </a:t>
            </a:r>
          </a:p>
          <a:p>
            <a:endParaRPr lang="en-US" dirty="0"/>
          </a:p>
          <a:p>
            <a:pPr marL="285750" indent="-285750">
              <a:buFont typeface="Arial" pitchFamily="34" charset="0"/>
              <a:buChar char="•"/>
            </a:pPr>
            <a:r>
              <a:rPr lang="en-US" dirty="0" smtClean="0"/>
              <a:t>This </a:t>
            </a:r>
            <a:r>
              <a:rPr lang="en-US" dirty="0"/>
              <a:t>is illustrated </a:t>
            </a:r>
            <a:r>
              <a:rPr lang="en-US" dirty="0" smtClean="0"/>
              <a:t>in this table  </a:t>
            </a:r>
            <a:r>
              <a:rPr lang="en-US" dirty="0"/>
              <a:t>which shows the variation in </a:t>
            </a:r>
            <a:r>
              <a:rPr lang="en-US" dirty="0" smtClean="0"/>
              <a:t>breakeven gas </a:t>
            </a:r>
            <a:r>
              <a:rPr lang="en-US" dirty="0"/>
              <a:t>price as a function of initial </a:t>
            </a:r>
            <a:r>
              <a:rPr lang="en-US" dirty="0" smtClean="0"/>
              <a:t>productivity for </a:t>
            </a:r>
            <a:r>
              <a:rPr lang="en-US" dirty="0"/>
              <a:t>the five major U.S. shale plays. </a:t>
            </a:r>
            <a:endParaRPr lang="en-US" dirty="0" smtClean="0"/>
          </a:p>
          <a:p>
            <a:endParaRPr lang="en-US" dirty="0"/>
          </a:p>
          <a:p>
            <a:pPr marL="285750" indent="-285750">
              <a:buFont typeface="Arial" pitchFamily="34" charset="0"/>
              <a:buChar char="•"/>
            </a:pPr>
            <a:r>
              <a:rPr lang="en-US" dirty="0" smtClean="0"/>
              <a:t>The P20 30-day </a:t>
            </a:r>
            <a:r>
              <a:rPr lang="en-US" dirty="0"/>
              <a:t>initial production rate represents </a:t>
            </a:r>
            <a:r>
              <a:rPr lang="en-US" dirty="0" smtClean="0"/>
              <a:t>the rate </a:t>
            </a:r>
            <a:r>
              <a:rPr lang="en-US" dirty="0"/>
              <a:t>that is equaled or exceeded by only 20% </a:t>
            </a:r>
            <a:r>
              <a:rPr lang="en-US" dirty="0" smtClean="0"/>
              <a:t>of the </a:t>
            </a:r>
            <a:r>
              <a:rPr lang="en-US" dirty="0"/>
              <a:t>wells completed in 2009; the P80 </a:t>
            </a:r>
            <a:r>
              <a:rPr lang="en-US" dirty="0" smtClean="0"/>
              <a:t>represents the </a:t>
            </a:r>
            <a:r>
              <a:rPr lang="en-US" dirty="0"/>
              <a:t>initial </a:t>
            </a:r>
            <a:r>
              <a:rPr lang="en-US" dirty="0" smtClean="0"/>
              <a:t>rate that would likely be exceeded by 80% of the wells.</a:t>
            </a:r>
          </a:p>
          <a:p>
            <a:endParaRPr lang="en-US" dirty="0" smtClean="0"/>
          </a:p>
          <a:p>
            <a:r>
              <a:rPr lang="en-US" b="1" dirty="0" smtClean="0">
                <a:solidFill>
                  <a:srgbClr val="C00000"/>
                </a:solidFill>
              </a:rPr>
              <a:t>CLICK</a:t>
            </a:r>
            <a:endParaRPr lang="en-US" b="1" dirty="0">
              <a:solidFill>
                <a:srgbClr val="C00000"/>
              </a:solidFill>
            </a:endParaRPr>
          </a:p>
          <a:p>
            <a:pPr marL="285750" indent="-285750">
              <a:buFont typeface="Arial" pitchFamily="34" charset="0"/>
              <a:buChar char="•"/>
            </a:pPr>
            <a:r>
              <a:rPr lang="en-US" dirty="0" smtClean="0"/>
              <a:t>If you look here at the P50 column, you see there is significant range in breakeven cost for the various basins in the US.</a:t>
            </a:r>
          </a:p>
          <a:p>
            <a:r>
              <a:rPr lang="en-US" b="1" dirty="0" smtClean="0">
                <a:solidFill>
                  <a:srgbClr val="C00000"/>
                </a:solidFill>
              </a:rPr>
              <a:t>CLICK </a:t>
            </a:r>
          </a:p>
          <a:p>
            <a:pPr marL="285750" indent="-285750">
              <a:buFont typeface="Arial" pitchFamily="34" charset="0"/>
              <a:buChar char="•"/>
            </a:pPr>
            <a:r>
              <a:rPr lang="en-US" dirty="0" smtClean="0"/>
              <a:t> The difference between the highest – the Barnett and the lowest – the Marcellus – is 48%.  I just show this to demonstrate that there is great variability in shale plays, this will certainly be the case in Europe as well.</a:t>
            </a:r>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23B076-B802-42DC-8F63-5BD9715412F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59EC-5D3C-4596-A8E1-FC35418A5D7C}" type="slidenum">
              <a:rPr lang="en-US" smtClean="0"/>
              <a:t>‹#›</a:t>
            </a:fld>
            <a:endParaRPr lang="en-US"/>
          </a:p>
        </p:txBody>
      </p:sp>
    </p:spTree>
    <p:extLst>
      <p:ext uri="{BB962C8B-B14F-4D97-AF65-F5344CB8AC3E}">
        <p14:creationId xmlns:p14="http://schemas.microsoft.com/office/powerpoint/2010/main" val="370724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23B076-B802-42DC-8F63-5BD9715412F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59EC-5D3C-4596-A8E1-FC35418A5D7C}" type="slidenum">
              <a:rPr lang="en-US" smtClean="0"/>
              <a:t>‹#›</a:t>
            </a:fld>
            <a:endParaRPr lang="en-US"/>
          </a:p>
        </p:txBody>
      </p:sp>
    </p:spTree>
    <p:extLst>
      <p:ext uri="{BB962C8B-B14F-4D97-AF65-F5344CB8AC3E}">
        <p14:creationId xmlns:p14="http://schemas.microsoft.com/office/powerpoint/2010/main" val="426347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23B076-B802-42DC-8F63-5BD9715412F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59EC-5D3C-4596-A8E1-FC35418A5D7C}" type="slidenum">
              <a:rPr lang="en-US" smtClean="0"/>
              <a:t>‹#›</a:t>
            </a:fld>
            <a:endParaRPr lang="en-US"/>
          </a:p>
        </p:txBody>
      </p:sp>
    </p:spTree>
    <p:extLst>
      <p:ext uri="{BB962C8B-B14F-4D97-AF65-F5344CB8AC3E}">
        <p14:creationId xmlns:p14="http://schemas.microsoft.com/office/powerpoint/2010/main" val="261804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23B076-B802-42DC-8F63-5BD9715412F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59EC-5D3C-4596-A8E1-FC35418A5D7C}" type="slidenum">
              <a:rPr lang="en-US" smtClean="0"/>
              <a:t>‹#›</a:t>
            </a:fld>
            <a:endParaRPr lang="en-US"/>
          </a:p>
        </p:txBody>
      </p:sp>
    </p:spTree>
    <p:extLst>
      <p:ext uri="{BB962C8B-B14F-4D97-AF65-F5344CB8AC3E}">
        <p14:creationId xmlns:p14="http://schemas.microsoft.com/office/powerpoint/2010/main" val="356723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B076-B802-42DC-8F63-5BD9715412F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59EC-5D3C-4596-A8E1-FC35418A5D7C}" type="slidenum">
              <a:rPr lang="en-US" smtClean="0"/>
              <a:t>‹#›</a:t>
            </a:fld>
            <a:endParaRPr lang="en-US"/>
          </a:p>
        </p:txBody>
      </p:sp>
    </p:spTree>
    <p:extLst>
      <p:ext uri="{BB962C8B-B14F-4D97-AF65-F5344CB8AC3E}">
        <p14:creationId xmlns:p14="http://schemas.microsoft.com/office/powerpoint/2010/main" val="423147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23B076-B802-42DC-8F63-5BD9715412F0}"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59EC-5D3C-4596-A8E1-FC35418A5D7C}" type="slidenum">
              <a:rPr lang="en-US" smtClean="0"/>
              <a:t>‹#›</a:t>
            </a:fld>
            <a:endParaRPr lang="en-US"/>
          </a:p>
        </p:txBody>
      </p:sp>
    </p:spTree>
    <p:extLst>
      <p:ext uri="{BB962C8B-B14F-4D97-AF65-F5344CB8AC3E}">
        <p14:creationId xmlns:p14="http://schemas.microsoft.com/office/powerpoint/2010/main" val="82436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23B076-B802-42DC-8F63-5BD9715412F0}" type="datetimeFigureOut">
              <a:rPr lang="en-US" smtClean="0"/>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E59EC-5D3C-4596-A8E1-FC35418A5D7C}" type="slidenum">
              <a:rPr lang="en-US" smtClean="0"/>
              <a:t>‹#›</a:t>
            </a:fld>
            <a:endParaRPr lang="en-US"/>
          </a:p>
        </p:txBody>
      </p:sp>
    </p:spTree>
    <p:extLst>
      <p:ext uri="{BB962C8B-B14F-4D97-AF65-F5344CB8AC3E}">
        <p14:creationId xmlns:p14="http://schemas.microsoft.com/office/powerpoint/2010/main" val="18236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23B076-B802-42DC-8F63-5BD9715412F0}" type="datetimeFigureOut">
              <a:rPr lang="en-US" smtClean="0"/>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E59EC-5D3C-4596-A8E1-FC35418A5D7C}" type="slidenum">
              <a:rPr lang="en-US" smtClean="0"/>
              <a:t>‹#›</a:t>
            </a:fld>
            <a:endParaRPr lang="en-US"/>
          </a:p>
        </p:txBody>
      </p:sp>
    </p:spTree>
    <p:extLst>
      <p:ext uri="{BB962C8B-B14F-4D97-AF65-F5344CB8AC3E}">
        <p14:creationId xmlns:p14="http://schemas.microsoft.com/office/powerpoint/2010/main" val="35505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B076-B802-42DC-8F63-5BD9715412F0}" type="datetimeFigureOut">
              <a:rPr lang="en-US" smtClean="0"/>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E59EC-5D3C-4596-A8E1-FC35418A5D7C}" type="slidenum">
              <a:rPr lang="en-US" smtClean="0"/>
              <a:t>‹#›</a:t>
            </a:fld>
            <a:endParaRPr lang="en-US"/>
          </a:p>
        </p:txBody>
      </p:sp>
    </p:spTree>
    <p:extLst>
      <p:ext uri="{BB962C8B-B14F-4D97-AF65-F5344CB8AC3E}">
        <p14:creationId xmlns:p14="http://schemas.microsoft.com/office/powerpoint/2010/main" val="383999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B076-B802-42DC-8F63-5BD9715412F0}"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59EC-5D3C-4596-A8E1-FC35418A5D7C}" type="slidenum">
              <a:rPr lang="en-US" smtClean="0"/>
              <a:t>‹#›</a:t>
            </a:fld>
            <a:endParaRPr lang="en-US"/>
          </a:p>
        </p:txBody>
      </p:sp>
    </p:spTree>
    <p:extLst>
      <p:ext uri="{BB962C8B-B14F-4D97-AF65-F5344CB8AC3E}">
        <p14:creationId xmlns:p14="http://schemas.microsoft.com/office/powerpoint/2010/main" val="42477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B076-B802-42DC-8F63-5BD9715412F0}"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59EC-5D3C-4596-A8E1-FC35418A5D7C}" type="slidenum">
              <a:rPr lang="en-US" smtClean="0"/>
              <a:t>‹#›</a:t>
            </a:fld>
            <a:endParaRPr lang="en-US"/>
          </a:p>
        </p:txBody>
      </p:sp>
    </p:spTree>
    <p:extLst>
      <p:ext uri="{BB962C8B-B14F-4D97-AF65-F5344CB8AC3E}">
        <p14:creationId xmlns:p14="http://schemas.microsoft.com/office/powerpoint/2010/main" val="97645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B076-B802-42DC-8F63-5BD9715412F0}" type="datetimeFigureOut">
              <a:rPr lang="en-US" smtClean="0"/>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E59EC-5D3C-4596-A8E1-FC35418A5D7C}" type="slidenum">
              <a:rPr lang="en-US" smtClean="0"/>
              <a:t>‹#›</a:t>
            </a:fld>
            <a:endParaRPr lang="en-US"/>
          </a:p>
        </p:txBody>
      </p:sp>
    </p:spTree>
    <p:extLst>
      <p:ext uri="{BB962C8B-B14F-4D97-AF65-F5344CB8AC3E}">
        <p14:creationId xmlns:p14="http://schemas.microsoft.com/office/powerpoint/2010/main" val="2751648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7.gif"/><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7.xml"/><Relationship Id="rId7" Type="http://schemas.openxmlformats.org/officeDocument/2006/relationships/oleObject" Target="../embeddings/Microsoft_Excel_97-2003_Worksheet1.xls"/><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gi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9.xml"/><Relationship Id="rId5" Type="http://schemas.microsoft.com/office/2007/relationships/hdphoto" Target="../media/hdphoto5.wdp"/><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chart" Target="../charts/chart2.xm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7.gif"/><Relationship Id="rId3" Type="http://schemas.openxmlformats.org/officeDocument/2006/relationships/image" Target="../media/image1.png"/><Relationship Id="rId7" Type="http://schemas.microsoft.com/office/2007/relationships/hdphoto" Target="../media/hdphoto8.wdp"/><Relationship Id="rId12" Type="http://schemas.microsoft.com/office/2007/relationships/hdphoto" Target="../media/hdphoto10.wdp"/><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jpeg"/><Relationship Id="rId5" Type="http://schemas.microsoft.com/office/2007/relationships/hdphoto" Target="../media/hdphoto7.wdp"/><Relationship Id="rId10" Type="http://schemas.microsoft.com/office/2007/relationships/hdphoto" Target="../media/hdphoto9.wdp"/><Relationship Id="rId4" Type="http://schemas.openxmlformats.org/officeDocument/2006/relationships/image" Target="../media/image12.jpe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gif"/><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2.wdp"/><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7.gi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23.jpeg"/><Relationship Id="rId4" Type="http://schemas.microsoft.com/office/2007/relationships/hdphoto" Target="../media/hdphoto13.wdp"/></Relationships>
</file>

<file path=ppt/slides/_rels/slide3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76200"/>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b="1" dirty="0" smtClean="0"/>
              <a:t>MIT-Sabancı University Energy and Security Workshop</a:t>
            </a:r>
            <a:endParaRPr lang="en-US" dirty="0" smtClean="0"/>
          </a:p>
          <a:p>
            <a:r>
              <a:rPr lang="tr-TR" b="1" dirty="0" smtClean="0"/>
              <a:t>Istanbul, 30-31 March 2012</a:t>
            </a:r>
            <a:endParaRPr lang="en-US" dirty="0"/>
          </a:p>
        </p:txBody>
      </p:sp>
      <p:sp>
        <p:nvSpPr>
          <p:cNvPr id="4096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40964" name="Rectangle 4"/>
          <p:cNvSpPr>
            <a:spLocks noChangeArrowheads="1"/>
          </p:cNvSpPr>
          <p:nvPr/>
        </p:nvSpPr>
        <p:spPr bwMode="auto">
          <a:xfrm>
            <a:off x="1588787" y="920684"/>
            <a:ext cx="6197374" cy="390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2400">
              <a:solidFill>
                <a:srgbClr val="000066"/>
              </a:solidFill>
              <a:latin typeface="Calibri" pitchFamily="34" charset="0"/>
            </a:endParaRPr>
          </a:p>
          <a:p>
            <a:pPr marL="342900" indent="-342900">
              <a:lnSpc>
                <a:spcPct val="90000"/>
              </a:lnSpc>
              <a:spcBef>
                <a:spcPct val="20000"/>
              </a:spcBef>
            </a:pPr>
            <a:endParaRPr lang="en-US" sz="2400" b="1">
              <a:solidFill>
                <a:schemeClr val="bg1"/>
              </a:solidFill>
              <a:latin typeface="Calibri" pitchFamily="34" charset="0"/>
            </a:endParaRPr>
          </a:p>
          <a:p>
            <a:pPr marL="342900" indent="-342900">
              <a:lnSpc>
                <a:spcPct val="90000"/>
              </a:lnSpc>
              <a:spcBef>
                <a:spcPct val="20000"/>
              </a:spcBef>
            </a:pPr>
            <a:endParaRPr lang="en-US" sz="2400" b="1">
              <a:solidFill>
                <a:srgbClr val="000066"/>
              </a:solidFill>
              <a:latin typeface="Calibri" pitchFamily="34" charset="0"/>
            </a:endParaRPr>
          </a:p>
          <a:p>
            <a:pPr marL="342900" indent="-342900">
              <a:lnSpc>
                <a:spcPct val="90000"/>
              </a:lnSpc>
              <a:spcBef>
                <a:spcPct val="20000"/>
              </a:spcBef>
            </a:pPr>
            <a:endParaRPr lang="en-US" sz="2400">
              <a:latin typeface="Calibri" pitchFamily="34" charset="0"/>
            </a:endParaRPr>
          </a:p>
        </p:txBody>
      </p:sp>
      <p:sp>
        <p:nvSpPr>
          <p:cNvPr id="40965" name="Text Box 6"/>
          <p:cNvSpPr txBox="1">
            <a:spLocks noChangeArrowheads="1"/>
          </p:cNvSpPr>
          <p:nvPr/>
        </p:nvSpPr>
        <p:spPr bwMode="auto">
          <a:xfrm>
            <a:off x="4565957" y="3120283"/>
            <a:ext cx="1215172" cy="190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latin typeface="Calibri" pitchFamily="34" charset="0"/>
            </a:endParaRPr>
          </a:p>
          <a:p>
            <a:pPr eaLnBrk="1" hangingPunct="1">
              <a:spcBef>
                <a:spcPct val="50000"/>
              </a:spcBef>
            </a:pPr>
            <a:endParaRPr lang="en-US" sz="2400">
              <a:latin typeface="Calibri" pitchFamily="34" charset="0"/>
            </a:endParaRPr>
          </a:p>
          <a:p>
            <a:pPr eaLnBrk="1" hangingPunct="1">
              <a:spcBef>
                <a:spcPct val="50000"/>
              </a:spcBef>
            </a:pPr>
            <a:endParaRPr lang="en-US" sz="2400">
              <a:latin typeface="Calibri" pitchFamily="34" charset="0"/>
            </a:endParaRPr>
          </a:p>
          <a:p>
            <a:pPr eaLnBrk="1" hangingPunct="1">
              <a:spcBef>
                <a:spcPct val="50000"/>
              </a:spcBef>
            </a:pPr>
            <a:endParaRPr lang="en-US" sz="2400">
              <a:latin typeface="Calibri" pitchFamily="34" charset="0"/>
            </a:endParaRPr>
          </a:p>
        </p:txBody>
      </p:sp>
      <p:sp>
        <p:nvSpPr>
          <p:cNvPr id="44" name="TextBox 43"/>
          <p:cNvSpPr txBox="1"/>
          <p:nvPr/>
        </p:nvSpPr>
        <p:spPr>
          <a:xfrm>
            <a:off x="5134428" y="914400"/>
            <a:ext cx="1832828" cy="746964"/>
          </a:xfrm>
          <a:prstGeom prst="rect">
            <a:avLst/>
          </a:prstGeom>
          <a:noFill/>
        </p:spPr>
        <p:txBody>
          <a:bodyPr wrap="square" rtlCol="0">
            <a:spAutoFit/>
          </a:bodyPr>
          <a:lstStyle/>
          <a:p>
            <a:r>
              <a:rPr lang="en-US" sz="2400" b="1" dirty="0" smtClean="0">
                <a:solidFill>
                  <a:schemeClr val="bg1"/>
                </a:solidFill>
              </a:rPr>
              <a:t>Gas resource </a:t>
            </a:r>
          </a:p>
          <a:p>
            <a:r>
              <a:rPr lang="en-US" sz="2400" b="1" dirty="0">
                <a:solidFill>
                  <a:schemeClr val="bg1"/>
                </a:solidFill>
              </a:rPr>
              <a:t> </a:t>
            </a:r>
            <a:r>
              <a:rPr lang="en-US" sz="2400" b="1" dirty="0" smtClean="0">
                <a:solidFill>
                  <a:schemeClr val="bg1"/>
                </a:solidFill>
              </a:rPr>
              <a:t>     holders</a:t>
            </a:r>
            <a:endParaRPr lang="en-US" sz="2400" b="1" dirty="0">
              <a:solidFill>
                <a:schemeClr val="bg1"/>
              </a:solidFill>
            </a:endParaRPr>
          </a:p>
        </p:txBody>
      </p:sp>
      <p:sp>
        <p:nvSpPr>
          <p:cNvPr id="45" name="TextBox 44"/>
          <p:cNvSpPr txBox="1"/>
          <p:nvPr/>
        </p:nvSpPr>
        <p:spPr>
          <a:xfrm>
            <a:off x="3667671" y="228600"/>
            <a:ext cx="2123529" cy="830997"/>
          </a:xfrm>
          <a:prstGeom prst="rect">
            <a:avLst/>
          </a:prstGeom>
          <a:noFill/>
        </p:spPr>
        <p:txBody>
          <a:bodyPr wrap="square" rtlCol="0">
            <a:spAutoFit/>
          </a:bodyPr>
          <a:lstStyle/>
          <a:p>
            <a:pPr algn="ctr"/>
            <a:r>
              <a:rPr lang="en-US" sz="2400" b="1" dirty="0" smtClean="0">
                <a:solidFill>
                  <a:schemeClr val="bg1"/>
                </a:solidFill>
              </a:rPr>
              <a:t>Climate  change</a:t>
            </a:r>
            <a:endParaRPr lang="en-US" sz="2400" b="1" dirty="0">
              <a:solidFill>
                <a:schemeClr val="bg1"/>
              </a:solidFill>
            </a:endParaRPr>
          </a:p>
        </p:txBody>
      </p:sp>
      <p:sp>
        <p:nvSpPr>
          <p:cNvPr id="46" name="TextBox 45"/>
          <p:cNvSpPr txBox="1"/>
          <p:nvPr/>
        </p:nvSpPr>
        <p:spPr>
          <a:xfrm>
            <a:off x="2515943" y="914400"/>
            <a:ext cx="1675057" cy="746964"/>
          </a:xfrm>
          <a:prstGeom prst="rect">
            <a:avLst/>
          </a:prstGeom>
          <a:noFill/>
        </p:spPr>
        <p:txBody>
          <a:bodyPr wrap="square" rtlCol="0">
            <a:spAutoFit/>
          </a:bodyPr>
          <a:lstStyle/>
          <a:p>
            <a:r>
              <a:rPr lang="en-US" sz="2400" b="1" dirty="0" smtClean="0">
                <a:solidFill>
                  <a:schemeClr val="bg1"/>
                </a:solidFill>
              </a:rPr>
              <a:t>    Energy equity</a:t>
            </a:r>
            <a:endParaRPr lang="en-US" sz="2400" b="1" dirty="0">
              <a:solidFill>
                <a:schemeClr val="bg1"/>
              </a:solidFill>
            </a:endParaRPr>
          </a:p>
        </p:txBody>
      </p:sp>
      <p:sp>
        <p:nvSpPr>
          <p:cNvPr id="48" name="TextBox 47"/>
          <p:cNvSpPr txBox="1"/>
          <p:nvPr/>
        </p:nvSpPr>
        <p:spPr>
          <a:xfrm>
            <a:off x="2665913" y="3741003"/>
            <a:ext cx="2043973" cy="830997"/>
          </a:xfrm>
          <a:prstGeom prst="rect">
            <a:avLst/>
          </a:prstGeom>
          <a:noFill/>
        </p:spPr>
        <p:txBody>
          <a:bodyPr wrap="square" rtlCol="0">
            <a:spAutoFit/>
          </a:bodyPr>
          <a:lstStyle/>
          <a:p>
            <a:r>
              <a:rPr lang="en-US" sz="2400" b="1" dirty="0" smtClean="0">
                <a:solidFill>
                  <a:schemeClr val="bg1"/>
                </a:solidFill>
              </a:rPr>
              <a:t>Cost of alternatives</a:t>
            </a:r>
            <a:endParaRPr lang="en-US" sz="2400" b="1" dirty="0">
              <a:solidFill>
                <a:schemeClr val="bg1"/>
              </a:solidFill>
            </a:endParaRPr>
          </a:p>
        </p:txBody>
      </p:sp>
      <p:sp>
        <p:nvSpPr>
          <p:cNvPr id="54"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55"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56"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57"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58"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63"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65"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66"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67"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70"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76"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77"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51" name="Oval 50"/>
          <p:cNvSpPr/>
          <p:nvPr/>
        </p:nvSpPr>
        <p:spPr>
          <a:xfrm>
            <a:off x="2590800" y="3048000"/>
            <a:ext cx="1979521" cy="1782388"/>
          </a:xfrm>
          <a:prstGeom prst="ellipse">
            <a:avLst/>
          </a:prstGeom>
          <a:solidFill>
            <a:schemeClr val="accent5">
              <a:lumMod val="75000"/>
              <a:alpha val="85000"/>
            </a:schemeClr>
          </a:solidFill>
          <a:ln>
            <a:solidFill>
              <a:srgbClr val="FFC000"/>
            </a:solidFill>
          </a:ln>
          <a:scene3d>
            <a:camera prst="orthographicFront"/>
            <a:lightRig rig="chilly" dir="t"/>
          </a:scene3d>
          <a:sp3d prstMaterial="dkEdge">
            <a:bevelT w="381000" h="3810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p:cNvSpPr txBox="1"/>
          <p:nvPr/>
        </p:nvSpPr>
        <p:spPr>
          <a:xfrm>
            <a:off x="4953000" y="3893403"/>
            <a:ext cx="2424022" cy="830997"/>
          </a:xfrm>
          <a:prstGeom prst="rect">
            <a:avLst/>
          </a:prstGeom>
          <a:noFill/>
        </p:spPr>
        <p:txBody>
          <a:bodyPr wrap="square" rtlCol="0">
            <a:spAutoFit/>
          </a:bodyPr>
          <a:lstStyle/>
          <a:p>
            <a:r>
              <a:rPr lang="en-US" sz="2400" b="1" dirty="0" smtClean="0">
                <a:solidFill>
                  <a:schemeClr val="bg1"/>
                </a:solidFill>
              </a:rPr>
              <a:t>           Demand</a:t>
            </a:r>
          </a:p>
          <a:p>
            <a:r>
              <a:rPr lang="en-US" sz="2400" b="1" dirty="0">
                <a:solidFill>
                  <a:schemeClr val="bg1"/>
                </a:solidFill>
              </a:rPr>
              <a:t> </a:t>
            </a:r>
            <a:r>
              <a:rPr lang="en-US" sz="2400" b="1" dirty="0" smtClean="0">
                <a:solidFill>
                  <a:schemeClr val="bg1"/>
                </a:solidFill>
              </a:rPr>
              <a:t>     growth                                                     </a:t>
            </a:r>
            <a:endParaRPr lang="en-US" sz="2400" b="1" dirty="0">
              <a:solidFill>
                <a:schemeClr val="bg1"/>
              </a:solidFill>
            </a:endParaRPr>
          </a:p>
        </p:txBody>
      </p:sp>
      <p:sp>
        <p:nvSpPr>
          <p:cNvPr id="3" name="TextBox 2"/>
          <p:cNvSpPr txBox="1"/>
          <p:nvPr/>
        </p:nvSpPr>
        <p:spPr>
          <a:xfrm>
            <a:off x="3886200" y="4343400"/>
            <a:ext cx="1958039" cy="830997"/>
          </a:xfrm>
          <a:prstGeom prst="rect">
            <a:avLst/>
          </a:prstGeom>
          <a:noFill/>
        </p:spPr>
        <p:txBody>
          <a:bodyPr wrap="square" rtlCol="0">
            <a:spAutoFit/>
          </a:bodyPr>
          <a:lstStyle/>
          <a:p>
            <a:r>
              <a:rPr lang="en-US" sz="2400" b="1" dirty="0">
                <a:solidFill>
                  <a:schemeClr val="bg1"/>
                </a:solidFill>
              </a:rPr>
              <a:t>S</a:t>
            </a:r>
            <a:r>
              <a:rPr lang="en-US" sz="2400" b="1" dirty="0" smtClean="0">
                <a:solidFill>
                  <a:schemeClr val="bg1"/>
                </a:solidFill>
              </a:rPr>
              <a:t>tranded gas, gas transport</a:t>
            </a:r>
            <a:endParaRPr lang="en-US" sz="2400" b="1" dirty="0">
              <a:solidFill>
                <a:schemeClr val="bg1"/>
              </a:solidFill>
            </a:endParaRPr>
          </a:p>
        </p:txBody>
      </p:sp>
      <p:sp>
        <p:nvSpPr>
          <p:cNvPr id="50" name="Oval 49"/>
          <p:cNvSpPr/>
          <p:nvPr/>
        </p:nvSpPr>
        <p:spPr>
          <a:xfrm>
            <a:off x="4876800" y="2971800"/>
            <a:ext cx="2057400" cy="1928027"/>
          </a:xfrm>
          <a:prstGeom prst="ellipse">
            <a:avLst/>
          </a:prstGeom>
          <a:solidFill>
            <a:schemeClr val="accent4">
              <a:lumMod val="75000"/>
              <a:alpha val="85000"/>
            </a:schemeClr>
          </a:solidFill>
          <a:ln>
            <a:solidFill>
              <a:srgbClr val="FFC000"/>
            </a:solidFill>
          </a:ln>
          <a:scene3d>
            <a:camera prst="orthographicFront"/>
            <a:lightRig rig="chilly" dir="t"/>
          </a:scene3d>
          <a:sp3d prstMaterial="dkEdge">
            <a:bevelT w="381000" h="3810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514600" y="644098"/>
            <a:ext cx="1981200" cy="1870502"/>
          </a:xfrm>
          <a:prstGeom prst="ellipse">
            <a:avLst/>
          </a:prstGeom>
          <a:solidFill>
            <a:schemeClr val="accent6">
              <a:lumMod val="75000"/>
              <a:alpha val="85000"/>
            </a:schemeClr>
          </a:solidFill>
          <a:ln>
            <a:solidFill>
              <a:srgbClr val="FFC000"/>
            </a:solidFill>
          </a:ln>
          <a:scene3d>
            <a:camera prst="orthographicFront"/>
            <a:lightRig rig="chilly" dir="t"/>
          </a:scene3d>
          <a:sp3d prstMaterial="dkEdge">
            <a:bevelT w="381000" h="3810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Oval 46"/>
          <p:cNvSpPr/>
          <p:nvPr/>
        </p:nvSpPr>
        <p:spPr>
          <a:xfrm>
            <a:off x="5029200" y="644098"/>
            <a:ext cx="1981200" cy="1870502"/>
          </a:xfrm>
          <a:prstGeom prst="ellipse">
            <a:avLst/>
          </a:prstGeom>
          <a:solidFill>
            <a:srgbClr val="FF9900">
              <a:alpha val="85000"/>
            </a:srgbClr>
          </a:solidFill>
          <a:ln>
            <a:solidFill>
              <a:srgbClr val="FFC000"/>
            </a:solidFill>
          </a:ln>
          <a:scene3d>
            <a:camera prst="orthographicFront"/>
            <a:lightRig rig="chilly" dir="t"/>
          </a:scene3d>
          <a:sp3d prstMaterial="dkEdge">
            <a:bevelT w="381000" h="3810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Oval 38"/>
          <p:cNvSpPr/>
          <p:nvPr/>
        </p:nvSpPr>
        <p:spPr>
          <a:xfrm>
            <a:off x="3651782" y="0"/>
            <a:ext cx="2129347" cy="1887020"/>
          </a:xfrm>
          <a:prstGeom prst="ellipse">
            <a:avLst/>
          </a:prstGeom>
          <a:solidFill>
            <a:schemeClr val="accent4">
              <a:lumMod val="75000"/>
              <a:alpha val="85000"/>
            </a:schemeClr>
          </a:solidFill>
          <a:ln>
            <a:solidFill>
              <a:srgbClr val="FFC000"/>
            </a:solidFill>
          </a:ln>
          <a:scene3d>
            <a:camera prst="orthographicFront"/>
            <a:lightRig rig="chilly" dir="t"/>
          </a:scene3d>
          <a:sp3d prstMaterial="dkEdge">
            <a:bevelT w="381000" h="3810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2057400" y="2369403"/>
            <a:ext cx="2043973" cy="830997"/>
          </a:xfrm>
          <a:prstGeom prst="rect">
            <a:avLst/>
          </a:prstGeom>
          <a:noFill/>
        </p:spPr>
        <p:txBody>
          <a:bodyPr wrap="square" rtlCol="0">
            <a:spAutoFit/>
          </a:bodyPr>
          <a:lstStyle/>
          <a:p>
            <a:r>
              <a:rPr lang="en-US" sz="2400" b="1" dirty="0" smtClean="0">
                <a:solidFill>
                  <a:schemeClr val="bg1"/>
                </a:solidFill>
              </a:rPr>
              <a:t>Security                     of supply</a:t>
            </a:r>
          </a:p>
        </p:txBody>
      </p:sp>
      <p:sp>
        <p:nvSpPr>
          <p:cNvPr id="38" name="Oval 37"/>
          <p:cNvSpPr/>
          <p:nvPr/>
        </p:nvSpPr>
        <p:spPr>
          <a:xfrm>
            <a:off x="3708042" y="3579400"/>
            <a:ext cx="2159358" cy="1830800"/>
          </a:xfrm>
          <a:prstGeom prst="ellipse">
            <a:avLst/>
          </a:prstGeom>
          <a:solidFill>
            <a:srgbClr val="007000">
              <a:alpha val="85000"/>
            </a:srgbClr>
          </a:solidFill>
          <a:ln>
            <a:solidFill>
              <a:srgbClr val="FFC000"/>
            </a:solidFill>
          </a:ln>
          <a:scene3d>
            <a:camera prst="orthographicFront"/>
            <a:lightRig rig="chilly" dir="t"/>
          </a:scene3d>
          <a:sp3d prstMaterial="dkEdge">
            <a:bevelT w="381000" h="3810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40" name="Oval 39"/>
          <p:cNvSpPr/>
          <p:nvPr/>
        </p:nvSpPr>
        <p:spPr>
          <a:xfrm>
            <a:off x="2057400" y="1981200"/>
            <a:ext cx="1992948" cy="1853484"/>
          </a:xfrm>
          <a:prstGeom prst="ellipse">
            <a:avLst/>
          </a:prstGeom>
          <a:solidFill>
            <a:schemeClr val="accent2">
              <a:lumMod val="75000"/>
              <a:alpha val="85000"/>
            </a:schemeClr>
          </a:solidFill>
          <a:ln>
            <a:solidFill>
              <a:srgbClr val="FFC000"/>
            </a:solidFill>
          </a:ln>
          <a:scene3d>
            <a:camera prst="orthographicFront"/>
            <a:lightRig rig="chilly" dir="t"/>
          </a:scene3d>
          <a:sp3d prstMaterial="dkEdge">
            <a:bevelT w="381000" h="3810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6110378" y="2369403"/>
            <a:ext cx="1585822" cy="830997"/>
          </a:xfrm>
          <a:prstGeom prst="rect">
            <a:avLst/>
          </a:prstGeom>
          <a:noFill/>
        </p:spPr>
        <p:txBody>
          <a:bodyPr wrap="square" rtlCol="0">
            <a:spAutoFit/>
          </a:bodyPr>
          <a:lstStyle/>
          <a:p>
            <a:pPr algn="ctr"/>
            <a:r>
              <a:rPr lang="en-US" sz="2400" b="1" dirty="0" smtClean="0">
                <a:solidFill>
                  <a:schemeClr val="bg1"/>
                </a:solidFill>
              </a:rPr>
              <a:t>Gas                     pricing</a:t>
            </a:r>
          </a:p>
        </p:txBody>
      </p:sp>
      <p:sp>
        <p:nvSpPr>
          <p:cNvPr id="41" name="Oval 40"/>
          <p:cNvSpPr/>
          <p:nvPr/>
        </p:nvSpPr>
        <p:spPr>
          <a:xfrm>
            <a:off x="5431517" y="2063263"/>
            <a:ext cx="2021705" cy="1822937"/>
          </a:xfrm>
          <a:prstGeom prst="ellipse">
            <a:avLst/>
          </a:prstGeom>
          <a:solidFill>
            <a:schemeClr val="accent2">
              <a:lumMod val="40000"/>
              <a:lumOff val="60000"/>
              <a:alpha val="85000"/>
            </a:schemeClr>
          </a:solidFill>
          <a:ln>
            <a:solidFill>
              <a:srgbClr val="FFC000"/>
            </a:solidFill>
          </a:ln>
          <a:scene3d>
            <a:camera prst="orthographicFront"/>
            <a:lightRig rig="chilly" dir="t"/>
          </a:scene3d>
          <a:sp3d prstMaterial="dkEdge">
            <a:bevelT w="381000" h="3810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Oval 48"/>
          <p:cNvSpPr/>
          <p:nvPr/>
        </p:nvSpPr>
        <p:spPr>
          <a:xfrm>
            <a:off x="3441879" y="1491066"/>
            <a:ext cx="2677909" cy="2509971"/>
          </a:xfrm>
          <a:prstGeom prst="ellipse">
            <a:avLst/>
          </a:prstGeom>
          <a:solidFill>
            <a:schemeClr val="tx2">
              <a:lumMod val="75000"/>
              <a:alpha val="90000"/>
            </a:schemeClr>
          </a:solidFill>
          <a:ln w="28575">
            <a:solidFill>
              <a:srgbClr val="FFD85D"/>
            </a:solidFill>
            <a:prstDash val="dashDot"/>
          </a:ln>
          <a:scene3d>
            <a:camera prst="orthographicFront"/>
            <a:lightRig rig="chilly" dir="t"/>
          </a:scene3d>
          <a:sp3d prstMaterial="dkEdge">
            <a:bevelT w="381000" h="3810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p:cNvSpPr txBox="1"/>
          <p:nvPr/>
        </p:nvSpPr>
        <p:spPr>
          <a:xfrm>
            <a:off x="3581400" y="1917918"/>
            <a:ext cx="2452778" cy="1631216"/>
          </a:xfrm>
          <a:prstGeom prst="rect">
            <a:avLst/>
          </a:prstGeom>
          <a:noFill/>
        </p:spPr>
        <p:txBody>
          <a:bodyPr wrap="square" rtlCol="0">
            <a:spAutoFit/>
          </a:bodyPr>
          <a:lstStyle/>
          <a:p>
            <a:pPr algn="ctr"/>
            <a:r>
              <a:rPr lang="en-US" sz="2000" b="1" dirty="0" smtClean="0">
                <a:solidFill>
                  <a:srgbClr val="FFD85D"/>
                </a:solidFill>
              </a:rPr>
              <a:t>US Shale Gas Experience: Are There Lessons for European Shale Development?  </a:t>
            </a:r>
            <a:endParaRPr lang="en-US" sz="2000" b="1" dirty="0">
              <a:solidFill>
                <a:srgbClr val="FFD85D"/>
              </a:solidFill>
            </a:endParaRPr>
          </a:p>
        </p:txBody>
      </p:sp>
      <p:sp>
        <p:nvSpPr>
          <p:cNvPr id="2" name="TextBox 1"/>
          <p:cNvSpPr txBox="1"/>
          <p:nvPr/>
        </p:nvSpPr>
        <p:spPr>
          <a:xfrm>
            <a:off x="2133600" y="5332274"/>
            <a:ext cx="5319622" cy="1754326"/>
          </a:xfrm>
          <a:prstGeom prst="rect">
            <a:avLst/>
          </a:prstGeom>
          <a:noFill/>
        </p:spPr>
        <p:txBody>
          <a:bodyPr wrap="square" rtlCol="0">
            <a:spAutoFit/>
          </a:bodyPr>
          <a:lstStyle/>
          <a:p>
            <a:pPr algn="ctr"/>
            <a:r>
              <a:rPr lang="en-US" b="1" dirty="0" smtClean="0">
                <a:solidFill>
                  <a:schemeClr val="bg1"/>
                </a:solidFill>
              </a:rPr>
              <a:t>Melanie </a:t>
            </a:r>
            <a:r>
              <a:rPr lang="en-US" b="1" dirty="0" err="1" smtClean="0">
                <a:solidFill>
                  <a:schemeClr val="bg1"/>
                </a:solidFill>
              </a:rPr>
              <a:t>Kenderdine</a:t>
            </a:r>
            <a:endParaRPr lang="en-US" b="1" dirty="0" smtClean="0">
              <a:solidFill>
                <a:schemeClr val="bg1"/>
              </a:solidFill>
            </a:endParaRPr>
          </a:p>
          <a:p>
            <a:pPr algn="ctr"/>
            <a:r>
              <a:rPr lang="en-US" b="1" dirty="0" smtClean="0">
                <a:solidFill>
                  <a:schemeClr val="bg1"/>
                </a:solidFill>
              </a:rPr>
              <a:t>Bulgarian Energy Forum</a:t>
            </a:r>
          </a:p>
          <a:p>
            <a:pPr algn="ctr"/>
            <a:r>
              <a:rPr lang="en-GB" b="1" dirty="0" smtClean="0">
                <a:solidFill>
                  <a:schemeClr val="bg1"/>
                </a:solidFill>
              </a:rPr>
              <a:t> </a:t>
            </a:r>
            <a:r>
              <a:rPr lang="en-US" b="1" dirty="0" smtClean="0">
                <a:solidFill>
                  <a:schemeClr val="bg1"/>
                </a:solidFill>
              </a:rPr>
              <a:t>Sofia, Bulgaria</a:t>
            </a:r>
          </a:p>
          <a:p>
            <a:pPr algn="ctr"/>
            <a:r>
              <a:rPr lang="en-US" b="1" dirty="0" smtClean="0">
                <a:solidFill>
                  <a:schemeClr val="bg1"/>
                </a:solidFill>
              </a:rPr>
              <a:t>December 12, 2012</a:t>
            </a:r>
            <a:endParaRPr lang="en-US" dirty="0">
              <a:solidFill>
                <a:schemeClr val="bg1"/>
              </a:solidFill>
            </a:endParaRPr>
          </a:p>
          <a:p>
            <a:r>
              <a:rPr lang="tr-TR" dirty="0"/>
              <a:t> </a:t>
            </a:r>
            <a:endParaRPr lang="en-US" dirty="0"/>
          </a:p>
          <a:p>
            <a:endParaRPr lang="en-US" dirty="0"/>
          </a:p>
        </p:txBody>
      </p:sp>
    </p:spTree>
    <p:extLst>
      <p:ext uri="{BB962C8B-B14F-4D97-AF65-F5344CB8AC3E}">
        <p14:creationId xmlns:p14="http://schemas.microsoft.com/office/powerpoint/2010/main" val="13092470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dirty="0">
              <a:solidFill>
                <a:srgbClr val="000066"/>
              </a:solidFill>
              <a:latin typeface="Calibri" pitchFamily="34" charset="0"/>
            </a:endParaRPr>
          </a:p>
          <a:p>
            <a:pPr marL="342900" indent="-342900">
              <a:lnSpc>
                <a:spcPct val="90000"/>
              </a:lnSpc>
              <a:spcBef>
                <a:spcPct val="20000"/>
              </a:spcBef>
            </a:pPr>
            <a:endParaRPr lang="en-US" sz="3200" b="1" dirty="0">
              <a:solidFill>
                <a:schemeClr val="bg1"/>
              </a:solidFill>
              <a:latin typeface="Calibri" pitchFamily="34" charset="0"/>
            </a:endParaRPr>
          </a:p>
          <a:p>
            <a:pPr marL="342900" indent="-342900">
              <a:lnSpc>
                <a:spcPct val="90000"/>
              </a:lnSpc>
              <a:spcBef>
                <a:spcPct val="20000"/>
              </a:spcBef>
            </a:pPr>
            <a:endParaRPr lang="en-US" sz="3200" b="1" dirty="0">
              <a:solidFill>
                <a:srgbClr val="000066"/>
              </a:solidFill>
              <a:latin typeface="Calibri" pitchFamily="34" charset="0"/>
            </a:endParaRPr>
          </a:p>
          <a:p>
            <a:pPr marL="342900" indent="-342900">
              <a:lnSpc>
                <a:spcPct val="90000"/>
              </a:lnSpc>
              <a:spcBef>
                <a:spcPct val="20000"/>
              </a:spcBef>
            </a:pPr>
            <a:endParaRPr lang="en-US" sz="3200" dirty="0">
              <a:latin typeface="Calibri" pitchFamily="34" charset="0"/>
            </a:endParaRPr>
          </a:p>
        </p:txBody>
      </p:sp>
      <p:sp>
        <p:nvSpPr>
          <p:cNvPr id="2048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20487"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4"/>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8706" name="Slide Number Placeholder 3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B1A56-A4FA-4911-9204-F21AE7BD7A44}" type="slidenum">
              <a:rPr lang="en-US" smtClean="0">
                <a:latin typeface="Arial" pitchFamily="34" charset="0"/>
              </a:rPr>
              <a:pPr>
                <a:defRPr/>
              </a:pPr>
              <a:t>10</a:t>
            </a:fld>
            <a:endParaRPr lang="en-US" smtClean="0">
              <a:latin typeface="Arial" pitchFamily="34" charset="0"/>
            </a:endParaRPr>
          </a:p>
        </p:txBody>
      </p:sp>
      <p:sp>
        <p:nvSpPr>
          <p:cNvPr id="39" name="Text Box 50"/>
          <p:cNvSpPr txBox="1">
            <a:spLocks noChangeArrowheads="1"/>
          </p:cNvSpPr>
          <p:nvPr/>
        </p:nvSpPr>
        <p:spPr bwMode="auto">
          <a:xfrm>
            <a:off x="34246"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0" name="Text Box 51"/>
          <p:cNvSpPr txBox="1">
            <a:spLocks noChangeArrowheads="1"/>
          </p:cNvSpPr>
          <p:nvPr/>
        </p:nvSpPr>
        <p:spPr bwMode="auto">
          <a:xfrm>
            <a:off x="721633"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1" name="Text Box 52"/>
          <p:cNvSpPr txBox="1">
            <a:spLocks noChangeArrowheads="1"/>
          </p:cNvSpPr>
          <p:nvPr/>
        </p:nvSpPr>
        <p:spPr bwMode="auto">
          <a:xfrm>
            <a:off x="899433"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2" name="Line 67"/>
          <p:cNvSpPr>
            <a:spLocks noChangeShapeType="1"/>
          </p:cNvSpPr>
          <p:nvPr/>
        </p:nvSpPr>
        <p:spPr bwMode="auto">
          <a:xfrm rot="858409" flipH="1">
            <a:off x="1204233"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69"/>
          <p:cNvSpPr>
            <a:spLocks noChangeShapeType="1"/>
          </p:cNvSpPr>
          <p:nvPr/>
        </p:nvSpPr>
        <p:spPr bwMode="auto">
          <a:xfrm flipH="1">
            <a:off x="1128033"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70"/>
          <p:cNvSpPr>
            <a:spLocks noChangeShapeType="1"/>
          </p:cNvSpPr>
          <p:nvPr/>
        </p:nvSpPr>
        <p:spPr bwMode="auto">
          <a:xfrm flipH="1" flipV="1">
            <a:off x="1128033"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71"/>
          <p:cNvSpPr>
            <a:spLocks noChangeShapeType="1"/>
          </p:cNvSpPr>
          <p:nvPr/>
        </p:nvSpPr>
        <p:spPr bwMode="auto">
          <a:xfrm>
            <a:off x="904196"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AutoShape 72"/>
          <p:cNvSpPr>
            <a:spLocks noChangeArrowheads="1"/>
          </p:cNvSpPr>
          <p:nvPr/>
        </p:nvSpPr>
        <p:spPr bwMode="auto">
          <a:xfrm rot="9398815" flipH="1">
            <a:off x="947058"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47" name="Line 74"/>
          <p:cNvSpPr>
            <a:spLocks noChangeShapeType="1"/>
          </p:cNvSpPr>
          <p:nvPr/>
        </p:nvSpPr>
        <p:spPr bwMode="auto">
          <a:xfrm flipV="1">
            <a:off x="747033"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utoShape 75"/>
          <p:cNvSpPr>
            <a:spLocks noChangeArrowheads="1"/>
          </p:cNvSpPr>
          <p:nvPr/>
        </p:nvSpPr>
        <p:spPr bwMode="auto">
          <a:xfrm rot="12427122" flipH="1">
            <a:off x="1204233"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49" name="AutoShape 76"/>
          <p:cNvSpPr>
            <a:spLocks noChangeArrowheads="1"/>
          </p:cNvSpPr>
          <p:nvPr/>
        </p:nvSpPr>
        <p:spPr bwMode="auto">
          <a:xfrm rot="-3894639" flipH="1" flipV="1">
            <a:off x="843076"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50" name="AutoShape 77"/>
          <p:cNvSpPr>
            <a:spLocks noChangeArrowheads="1"/>
          </p:cNvSpPr>
          <p:nvPr/>
        </p:nvSpPr>
        <p:spPr bwMode="auto">
          <a:xfrm rot="3804430" flipH="1" flipV="1">
            <a:off x="1262176"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1" name="Line 78"/>
          <p:cNvSpPr>
            <a:spLocks noChangeShapeType="1"/>
          </p:cNvSpPr>
          <p:nvPr/>
        </p:nvSpPr>
        <p:spPr bwMode="auto">
          <a:xfrm flipH="1" flipV="1">
            <a:off x="1128033"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79"/>
          <p:cNvSpPr>
            <a:spLocks noChangeShapeType="1"/>
          </p:cNvSpPr>
          <p:nvPr/>
        </p:nvSpPr>
        <p:spPr bwMode="auto">
          <a:xfrm flipH="1">
            <a:off x="1128033"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80"/>
          <p:cNvSpPr>
            <a:spLocks noChangeArrowheads="1"/>
          </p:cNvSpPr>
          <p:nvPr/>
        </p:nvSpPr>
        <p:spPr bwMode="auto">
          <a:xfrm rot="6880616" flipH="1" flipV="1">
            <a:off x="1257414"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4" name="Line 83"/>
          <p:cNvSpPr>
            <a:spLocks noChangeShapeType="1"/>
          </p:cNvSpPr>
          <p:nvPr/>
        </p:nvSpPr>
        <p:spPr bwMode="auto">
          <a:xfrm>
            <a:off x="1051833"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84"/>
          <p:cNvSpPr>
            <a:spLocks noChangeShapeType="1"/>
          </p:cNvSpPr>
          <p:nvPr/>
        </p:nvSpPr>
        <p:spPr bwMode="auto">
          <a:xfrm flipH="1">
            <a:off x="885146"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85"/>
          <p:cNvSpPr>
            <a:spLocks noChangeShapeType="1"/>
          </p:cNvSpPr>
          <p:nvPr/>
        </p:nvSpPr>
        <p:spPr bwMode="auto">
          <a:xfrm rot="20941377" flipH="1">
            <a:off x="823233"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87"/>
          <p:cNvSpPr>
            <a:spLocks noChangeShapeType="1"/>
          </p:cNvSpPr>
          <p:nvPr/>
        </p:nvSpPr>
        <p:spPr bwMode="auto">
          <a:xfrm flipH="1">
            <a:off x="1128033"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89"/>
          <p:cNvSpPr>
            <a:spLocks noChangeShapeType="1"/>
          </p:cNvSpPr>
          <p:nvPr/>
        </p:nvSpPr>
        <p:spPr bwMode="auto">
          <a:xfrm>
            <a:off x="823233"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AutoShape 90"/>
          <p:cNvSpPr>
            <a:spLocks noChangeArrowheads="1"/>
          </p:cNvSpPr>
          <p:nvPr/>
        </p:nvSpPr>
        <p:spPr bwMode="auto">
          <a:xfrm rot="-6448085" flipH="1" flipV="1">
            <a:off x="919277"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60" name="AutoShape 92"/>
          <p:cNvSpPr>
            <a:spLocks noChangeArrowheads="1"/>
          </p:cNvSpPr>
          <p:nvPr/>
        </p:nvSpPr>
        <p:spPr bwMode="auto">
          <a:xfrm rot="10163459" flipH="1" flipV="1">
            <a:off x="1101046"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1" name="AutoShape 93"/>
          <p:cNvSpPr>
            <a:spLocks noChangeArrowheads="1"/>
          </p:cNvSpPr>
          <p:nvPr/>
        </p:nvSpPr>
        <p:spPr bwMode="auto">
          <a:xfrm>
            <a:off x="971648"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33" name="Footer Placeholder 6"/>
          <p:cNvSpPr>
            <a:spLocks noGrp="1"/>
          </p:cNvSpPr>
          <p:nvPr>
            <p:ph type="ftr" sz="quarter" idx="11"/>
          </p:nvPr>
        </p:nvSpPr>
        <p:spPr>
          <a:xfrm>
            <a:off x="3358661" y="6356350"/>
            <a:ext cx="2895600" cy="365125"/>
          </a:xfrm>
        </p:spPr>
        <p:txBody>
          <a:bodyPr/>
          <a:lstStyle/>
          <a:p>
            <a:pPr algn="l"/>
            <a:r>
              <a:rPr lang="en-US" dirty="0" smtClean="0"/>
              <a:t>MIT Future of Natural Gas Study</a:t>
            </a:r>
          </a:p>
        </p:txBody>
      </p:sp>
      <p:sp>
        <p:nvSpPr>
          <p:cNvPr id="36" name="Rectangle 7"/>
          <p:cNvSpPr>
            <a:spLocks noChangeArrowheads="1"/>
          </p:cNvSpPr>
          <p:nvPr>
            <p:custDataLst>
              <p:tags r:id="rId1"/>
            </p:custDataLst>
          </p:nvPr>
        </p:nvSpPr>
        <p:spPr bwMode="auto">
          <a:xfrm>
            <a:off x="457200" y="381000"/>
            <a:ext cx="8610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3200" b="1" dirty="0" smtClean="0">
                <a:solidFill>
                  <a:schemeClr val="bg1"/>
                </a:solidFill>
                <a:latin typeface="Calibri" pitchFamily="34" charset="0"/>
              </a:rPr>
              <a:t>US: Coal </a:t>
            </a:r>
            <a:r>
              <a:rPr lang="en-US" sz="3200" b="1" dirty="0">
                <a:solidFill>
                  <a:schemeClr val="bg1"/>
                </a:solidFill>
                <a:latin typeface="Calibri" pitchFamily="34" charset="0"/>
              </a:rPr>
              <a:t>to Gas Fuel Substitution Benefits                            </a:t>
            </a:r>
            <a:br>
              <a:rPr lang="en-US" sz="3200" b="1" dirty="0">
                <a:solidFill>
                  <a:schemeClr val="bg1"/>
                </a:solidFill>
                <a:latin typeface="Calibri" pitchFamily="34" charset="0"/>
              </a:rPr>
            </a:br>
            <a:endParaRPr lang="en-US" sz="3200" dirty="0">
              <a:solidFill>
                <a:schemeClr val="bg1"/>
              </a:solidFill>
              <a:latin typeface="Calibri" pitchFamily="34" charset="0"/>
            </a:endParaRPr>
          </a:p>
        </p:txBody>
      </p:sp>
      <p:sp>
        <p:nvSpPr>
          <p:cNvPr id="37" name="TextBox 36"/>
          <p:cNvSpPr txBox="1">
            <a:spLocks noChangeArrowheads="1"/>
          </p:cNvSpPr>
          <p:nvPr/>
        </p:nvSpPr>
        <p:spPr bwMode="auto">
          <a:xfrm>
            <a:off x="728687" y="1347549"/>
            <a:ext cx="8000999" cy="4062651"/>
          </a:xfrm>
          <a:prstGeom prst="rect">
            <a:avLst/>
          </a:prstGeom>
          <a:solidFill>
            <a:schemeClr val="accent1">
              <a:lumMod val="5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defRPr/>
            </a:pPr>
            <a:r>
              <a:rPr lang="en-US" sz="2800" b="1" dirty="0">
                <a:solidFill>
                  <a:schemeClr val="bg1"/>
                </a:solidFill>
                <a:latin typeface="Calibri" pitchFamily="34" charset="0"/>
                <a:cs typeface="+mn-cs"/>
              </a:rPr>
              <a:t>Nationwide, coal generation displacement with surplus NGCC would:</a:t>
            </a:r>
          </a:p>
          <a:p>
            <a:pPr algn="ctr">
              <a:defRPr/>
            </a:pPr>
            <a:endParaRPr lang="en-US" sz="1000" b="1" dirty="0">
              <a:solidFill>
                <a:srgbClr val="FFDD71"/>
              </a:solidFill>
              <a:latin typeface="Calibri" pitchFamily="34" charset="0"/>
              <a:cs typeface="+mn-cs"/>
            </a:endParaRPr>
          </a:p>
          <a:p>
            <a:pPr marL="1493837" lvl="3" indent="-342900">
              <a:buSzPct val="75000"/>
              <a:buBlip>
                <a:blip r:embed="rId5"/>
              </a:buBlip>
              <a:defRPr/>
            </a:pPr>
            <a:r>
              <a:rPr lang="en-US" sz="2400" b="1" dirty="0" smtClean="0">
                <a:solidFill>
                  <a:srgbClr val="FFE38B"/>
                </a:solidFill>
                <a:latin typeface="Calibri" pitchFamily="34" charset="0"/>
                <a:cs typeface="+mn-cs"/>
              </a:rPr>
              <a:t>reduce </a:t>
            </a:r>
            <a:r>
              <a:rPr lang="en-US" sz="2400" b="1" dirty="0">
                <a:solidFill>
                  <a:srgbClr val="FFE38B"/>
                </a:solidFill>
                <a:latin typeface="Calibri" pitchFamily="34" charset="0"/>
                <a:cs typeface="+mn-cs"/>
              </a:rPr>
              <a:t>CO2 emissions from power</a:t>
            </a:r>
          </a:p>
          <a:p>
            <a:pPr lvl="3" indent="-220663">
              <a:defRPr/>
            </a:pPr>
            <a:r>
              <a:rPr lang="en-US" sz="2400" b="1" dirty="0">
                <a:solidFill>
                  <a:srgbClr val="FFE38B"/>
                </a:solidFill>
                <a:latin typeface="Calibri" pitchFamily="34" charset="0"/>
                <a:cs typeface="+mn-cs"/>
              </a:rPr>
              <a:t>     generation by </a:t>
            </a:r>
            <a:r>
              <a:rPr lang="en-US" sz="2400" b="1" dirty="0" smtClean="0">
                <a:solidFill>
                  <a:srgbClr val="FFE38B"/>
                </a:solidFill>
                <a:latin typeface="Calibri" pitchFamily="34" charset="0"/>
                <a:cs typeface="+mn-cs"/>
              </a:rPr>
              <a:t>20%</a:t>
            </a:r>
          </a:p>
          <a:p>
            <a:pPr marL="1493837" lvl="3" indent="-342900">
              <a:buSzPct val="75000"/>
              <a:buBlip>
                <a:blip r:embed="rId5"/>
              </a:buBlip>
              <a:defRPr/>
            </a:pPr>
            <a:r>
              <a:rPr lang="en-US" sz="2400" b="1" dirty="0" smtClean="0">
                <a:solidFill>
                  <a:srgbClr val="FFE38B"/>
                </a:solidFill>
                <a:latin typeface="Calibri" pitchFamily="34" charset="0"/>
                <a:cs typeface="+mn-cs"/>
              </a:rPr>
              <a:t>reduce CO2 emissions nationwide</a:t>
            </a:r>
          </a:p>
          <a:p>
            <a:pPr lvl="3" indent="-220663">
              <a:defRPr/>
            </a:pPr>
            <a:r>
              <a:rPr lang="en-US" sz="2400" b="1" dirty="0" smtClean="0">
                <a:solidFill>
                  <a:srgbClr val="FFE38B"/>
                </a:solidFill>
                <a:latin typeface="Calibri" pitchFamily="34" charset="0"/>
                <a:cs typeface="+mn-cs"/>
              </a:rPr>
              <a:t>     </a:t>
            </a:r>
            <a:r>
              <a:rPr lang="en-US" sz="2400" b="1" dirty="0">
                <a:solidFill>
                  <a:srgbClr val="FFE38B"/>
                </a:solidFill>
                <a:latin typeface="Calibri" pitchFamily="34" charset="0"/>
                <a:cs typeface="+mn-cs"/>
              </a:rPr>
              <a:t>by </a:t>
            </a:r>
            <a:r>
              <a:rPr lang="en-US" sz="2400" b="1" dirty="0" smtClean="0">
                <a:solidFill>
                  <a:srgbClr val="FFE38B"/>
                </a:solidFill>
                <a:latin typeface="Calibri" pitchFamily="34" charset="0"/>
                <a:cs typeface="+mn-cs"/>
              </a:rPr>
              <a:t>8%</a:t>
            </a:r>
          </a:p>
          <a:p>
            <a:pPr marL="1493837" lvl="3" indent="-342900">
              <a:buSzPct val="75000"/>
              <a:buBlip>
                <a:blip r:embed="rId5"/>
              </a:buBlip>
              <a:defRPr/>
            </a:pPr>
            <a:r>
              <a:rPr lang="en-US" sz="2400" b="1" dirty="0" smtClean="0">
                <a:solidFill>
                  <a:srgbClr val="FFE38B"/>
                </a:solidFill>
                <a:latin typeface="Calibri" pitchFamily="34" charset="0"/>
                <a:cs typeface="+mn-cs"/>
              </a:rPr>
              <a:t>reduce </a:t>
            </a:r>
            <a:r>
              <a:rPr lang="en-US" sz="2400" b="1" dirty="0">
                <a:solidFill>
                  <a:srgbClr val="FFE38B"/>
                </a:solidFill>
                <a:latin typeface="Calibri" pitchFamily="34" charset="0"/>
                <a:cs typeface="+mn-cs"/>
              </a:rPr>
              <a:t>mercury emissions by 33%</a:t>
            </a:r>
          </a:p>
          <a:p>
            <a:pPr marL="1493837" lvl="3" indent="-342900">
              <a:buSzPct val="75000"/>
              <a:buBlip>
                <a:blip r:embed="rId5"/>
              </a:buBlip>
              <a:defRPr/>
            </a:pPr>
            <a:r>
              <a:rPr lang="en-US" sz="2400" b="1" dirty="0" smtClean="0">
                <a:solidFill>
                  <a:srgbClr val="FFE38B"/>
                </a:solidFill>
                <a:latin typeface="Calibri" pitchFamily="34" charset="0"/>
                <a:cs typeface="+mn-cs"/>
              </a:rPr>
              <a:t>reduce </a:t>
            </a:r>
            <a:r>
              <a:rPr lang="en-US" sz="2400" b="1" dirty="0" err="1" smtClean="0">
                <a:solidFill>
                  <a:srgbClr val="FFE38B"/>
                </a:solidFill>
                <a:latin typeface="Calibri" pitchFamily="34" charset="0"/>
                <a:cs typeface="+mn-cs"/>
              </a:rPr>
              <a:t>NOx</a:t>
            </a:r>
            <a:r>
              <a:rPr lang="en-US" sz="2400" b="1" dirty="0" smtClean="0">
                <a:solidFill>
                  <a:srgbClr val="FFE38B"/>
                </a:solidFill>
                <a:latin typeface="Calibri" pitchFamily="34" charset="0"/>
                <a:cs typeface="+mn-cs"/>
              </a:rPr>
              <a:t> </a:t>
            </a:r>
            <a:r>
              <a:rPr lang="en-US" sz="2400" b="1" dirty="0">
                <a:solidFill>
                  <a:srgbClr val="FFE38B"/>
                </a:solidFill>
                <a:latin typeface="Calibri" pitchFamily="34" charset="0"/>
                <a:cs typeface="+mn-cs"/>
              </a:rPr>
              <a:t>emissions by 32%</a:t>
            </a:r>
          </a:p>
          <a:p>
            <a:pPr marL="1493837" lvl="3" indent="-342900">
              <a:buSzPct val="75000"/>
              <a:buBlip>
                <a:blip r:embed="rId5"/>
              </a:buBlip>
              <a:defRPr/>
            </a:pPr>
            <a:r>
              <a:rPr lang="en-US" sz="2400" b="1" dirty="0" smtClean="0">
                <a:solidFill>
                  <a:srgbClr val="FFE38B"/>
                </a:solidFill>
                <a:latin typeface="Calibri" pitchFamily="34" charset="0"/>
                <a:cs typeface="+mn-cs"/>
              </a:rPr>
              <a:t>cost </a:t>
            </a:r>
            <a:r>
              <a:rPr lang="en-US" sz="2400" b="1" dirty="0">
                <a:solidFill>
                  <a:srgbClr val="FFE38B"/>
                </a:solidFill>
                <a:latin typeface="Calibri" pitchFamily="34" charset="0"/>
                <a:cs typeface="+mn-cs"/>
              </a:rPr>
              <a:t>roughly $16 per </a:t>
            </a:r>
            <a:r>
              <a:rPr lang="en-US" sz="2400" b="1" dirty="0" smtClean="0">
                <a:solidFill>
                  <a:srgbClr val="FFE38B"/>
                </a:solidFill>
                <a:latin typeface="Calibri" pitchFamily="34" charset="0"/>
                <a:cs typeface="+mn-cs"/>
              </a:rPr>
              <a:t>ton/CO2</a:t>
            </a:r>
            <a:endParaRPr lang="en-US" sz="2400" b="1" dirty="0">
              <a:solidFill>
                <a:srgbClr val="FFE38B"/>
              </a:solidFill>
              <a:latin typeface="Calibri" pitchFamily="34" charset="0"/>
              <a:cs typeface="+mn-cs"/>
            </a:endParaRPr>
          </a:p>
          <a:p>
            <a:pPr lvl="3" indent="-220663">
              <a:defRPr/>
            </a:pPr>
            <a:endParaRPr lang="en-US" sz="2400" b="1" dirty="0">
              <a:solidFill>
                <a:srgbClr val="FFDD71"/>
              </a:solidFill>
              <a:latin typeface="Minion Pro" charset="0"/>
              <a:cs typeface="+mn-cs"/>
            </a:endParaRPr>
          </a:p>
        </p:txBody>
      </p:sp>
    </p:spTree>
    <p:extLst>
      <p:ext uri="{BB962C8B-B14F-4D97-AF65-F5344CB8AC3E}">
        <p14:creationId xmlns:p14="http://schemas.microsoft.com/office/powerpoint/2010/main" val="7706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4860" y="-85725"/>
            <a:ext cx="9226061"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dirty="0">
              <a:solidFill>
                <a:srgbClr val="000066"/>
              </a:solidFill>
              <a:latin typeface="Calibri" pitchFamily="34" charset="0"/>
            </a:endParaRPr>
          </a:p>
          <a:p>
            <a:pPr marL="342900" indent="-342900">
              <a:lnSpc>
                <a:spcPct val="90000"/>
              </a:lnSpc>
              <a:spcBef>
                <a:spcPct val="20000"/>
              </a:spcBef>
            </a:pPr>
            <a:endParaRPr lang="en-US" sz="3200" b="1" dirty="0">
              <a:solidFill>
                <a:schemeClr val="bg1"/>
              </a:solidFill>
              <a:latin typeface="Calibri" pitchFamily="34" charset="0"/>
            </a:endParaRPr>
          </a:p>
          <a:p>
            <a:pPr marL="342900" indent="-342900">
              <a:lnSpc>
                <a:spcPct val="90000"/>
              </a:lnSpc>
              <a:spcBef>
                <a:spcPct val="20000"/>
              </a:spcBef>
            </a:pPr>
            <a:endParaRPr lang="en-US" sz="3200" b="1" dirty="0">
              <a:solidFill>
                <a:srgbClr val="000066"/>
              </a:solidFill>
              <a:latin typeface="Calibri" pitchFamily="34" charset="0"/>
            </a:endParaRPr>
          </a:p>
          <a:p>
            <a:pPr marL="342900" indent="-342900">
              <a:lnSpc>
                <a:spcPct val="90000"/>
              </a:lnSpc>
              <a:spcBef>
                <a:spcPct val="20000"/>
              </a:spcBef>
            </a:pPr>
            <a:endParaRPr lang="en-US" sz="3200" dirty="0">
              <a:latin typeface="Calibri" pitchFamily="34" charset="0"/>
            </a:endParaRPr>
          </a:p>
        </p:txBody>
      </p:sp>
      <p:sp>
        <p:nvSpPr>
          <p:cNvPr id="2048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20487" name="Text Box 8"/>
          <p:cNvSpPr txBox="1">
            <a:spLocks noChangeArrowheads="1"/>
          </p:cNvSpPr>
          <p:nvPr/>
        </p:nvSpPr>
        <p:spPr bwMode="auto">
          <a:xfrm>
            <a:off x="1710870" y="5153561"/>
            <a:ext cx="72807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a:buBlip>
                <a:blip r:embed="rId4"/>
              </a:buBlip>
            </a:pPr>
            <a:r>
              <a:rPr lang="en-US" sz="2000" dirty="0">
                <a:solidFill>
                  <a:schemeClr val="bg1"/>
                </a:solidFill>
                <a:latin typeface="+mj-lt"/>
              </a:rPr>
              <a:t>A mild winter that reduced household heating </a:t>
            </a:r>
            <a:r>
              <a:rPr lang="en-US" sz="2000" dirty="0" smtClean="0">
                <a:solidFill>
                  <a:schemeClr val="bg1"/>
                </a:solidFill>
                <a:latin typeface="+mj-lt"/>
              </a:rPr>
              <a:t>demand </a:t>
            </a:r>
          </a:p>
          <a:p>
            <a:pPr marL="285750" indent="-285750">
              <a:buBlip>
                <a:blip r:embed="rId4"/>
              </a:buBlip>
            </a:pPr>
            <a:r>
              <a:rPr lang="en-US" sz="2000" i="1" dirty="0" smtClean="0">
                <a:solidFill>
                  <a:srgbClr val="FFE38B"/>
                </a:solidFill>
                <a:latin typeface="+mj-lt"/>
              </a:rPr>
              <a:t>A </a:t>
            </a:r>
            <a:r>
              <a:rPr lang="en-US" sz="2000" i="1" dirty="0">
                <a:solidFill>
                  <a:srgbClr val="FFE38B"/>
                </a:solidFill>
                <a:latin typeface="+mj-lt"/>
              </a:rPr>
              <a:t>decline in coal-fired electricity generation, due largely to historically low natural gas </a:t>
            </a:r>
            <a:r>
              <a:rPr lang="en-US" sz="2000" i="1" dirty="0" smtClean="0">
                <a:solidFill>
                  <a:srgbClr val="FFE38B"/>
                </a:solidFill>
                <a:latin typeface="+mj-lt"/>
              </a:rPr>
              <a:t>prices</a:t>
            </a:r>
          </a:p>
          <a:p>
            <a:pPr marL="285750" indent="-285750">
              <a:buBlip>
                <a:blip r:embed="rId4"/>
              </a:buBlip>
            </a:pPr>
            <a:r>
              <a:rPr lang="en-US" sz="2000" dirty="0" smtClean="0">
                <a:solidFill>
                  <a:schemeClr val="bg1"/>
                </a:solidFill>
                <a:latin typeface="+mj-lt"/>
              </a:rPr>
              <a:t>Reduced </a:t>
            </a:r>
            <a:r>
              <a:rPr lang="en-US" sz="2000" dirty="0">
                <a:solidFill>
                  <a:schemeClr val="bg1"/>
                </a:solidFill>
                <a:latin typeface="+mj-lt"/>
              </a:rPr>
              <a:t>gasoline demand</a:t>
            </a:r>
            <a:endParaRPr lang="en-US" sz="2000" dirty="0">
              <a:solidFill>
                <a:schemeClr val="bg1"/>
              </a:solidFill>
              <a:effectLst/>
              <a:latin typeface="+mj-lt"/>
            </a:endParaRPr>
          </a:p>
        </p:txBody>
      </p:sp>
      <p:sp>
        <p:nvSpPr>
          <p:cNvPr id="28706" name="Slide Number Placeholder 3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B1A56-A4FA-4911-9204-F21AE7BD7A44}" type="slidenum">
              <a:rPr lang="en-US" smtClean="0">
                <a:latin typeface="Arial" pitchFamily="34" charset="0"/>
              </a:rPr>
              <a:pPr>
                <a:defRPr/>
              </a:pPr>
              <a:t>11</a:t>
            </a:fld>
            <a:endParaRPr lang="en-US" smtClean="0">
              <a:latin typeface="Arial" pitchFamily="34" charset="0"/>
            </a:endParaRPr>
          </a:p>
        </p:txBody>
      </p:sp>
      <p:sp>
        <p:nvSpPr>
          <p:cNvPr id="39" name="Text Box 50"/>
          <p:cNvSpPr txBox="1">
            <a:spLocks noChangeArrowheads="1"/>
          </p:cNvSpPr>
          <p:nvPr/>
        </p:nvSpPr>
        <p:spPr bwMode="auto">
          <a:xfrm>
            <a:off x="34246"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0" name="Text Box 51"/>
          <p:cNvSpPr txBox="1">
            <a:spLocks noChangeArrowheads="1"/>
          </p:cNvSpPr>
          <p:nvPr/>
        </p:nvSpPr>
        <p:spPr bwMode="auto">
          <a:xfrm>
            <a:off x="721633"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1" name="Text Box 52"/>
          <p:cNvSpPr txBox="1">
            <a:spLocks noChangeArrowheads="1"/>
          </p:cNvSpPr>
          <p:nvPr/>
        </p:nvSpPr>
        <p:spPr bwMode="auto">
          <a:xfrm>
            <a:off x="899433"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2" name="Line 67"/>
          <p:cNvSpPr>
            <a:spLocks noChangeShapeType="1"/>
          </p:cNvSpPr>
          <p:nvPr/>
        </p:nvSpPr>
        <p:spPr bwMode="auto">
          <a:xfrm rot="858409" flipH="1">
            <a:off x="1204233"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69"/>
          <p:cNvSpPr>
            <a:spLocks noChangeShapeType="1"/>
          </p:cNvSpPr>
          <p:nvPr/>
        </p:nvSpPr>
        <p:spPr bwMode="auto">
          <a:xfrm flipH="1">
            <a:off x="1128033"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70"/>
          <p:cNvSpPr>
            <a:spLocks noChangeShapeType="1"/>
          </p:cNvSpPr>
          <p:nvPr/>
        </p:nvSpPr>
        <p:spPr bwMode="auto">
          <a:xfrm flipH="1" flipV="1">
            <a:off x="1128033"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71"/>
          <p:cNvSpPr>
            <a:spLocks noChangeShapeType="1"/>
          </p:cNvSpPr>
          <p:nvPr/>
        </p:nvSpPr>
        <p:spPr bwMode="auto">
          <a:xfrm>
            <a:off x="904196"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AutoShape 72"/>
          <p:cNvSpPr>
            <a:spLocks noChangeArrowheads="1"/>
          </p:cNvSpPr>
          <p:nvPr/>
        </p:nvSpPr>
        <p:spPr bwMode="auto">
          <a:xfrm rot="9398815" flipH="1">
            <a:off x="947058"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47" name="Line 74"/>
          <p:cNvSpPr>
            <a:spLocks noChangeShapeType="1"/>
          </p:cNvSpPr>
          <p:nvPr/>
        </p:nvSpPr>
        <p:spPr bwMode="auto">
          <a:xfrm flipV="1">
            <a:off x="747033"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utoShape 75"/>
          <p:cNvSpPr>
            <a:spLocks noChangeArrowheads="1"/>
          </p:cNvSpPr>
          <p:nvPr/>
        </p:nvSpPr>
        <p:spPr bwMode="auto">
          <a:xfrm rot="12427122" flipH="1">
            <a:off x="1204233"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49" name="AutoShape 76"/>
          <p:cNvSpPr>
            <a:spLocks noChangeArrowheads="1"/>
          </p:cNvSpPr>
          <p:nvPr/>
        </p:nvSpPr>
        <p:spPr bwMode="auto">
          <a:xfrm rot="-3894639" flipH="1" flipV="1">
            <a:off x="843076"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50" name="AutoShape 77"/>
          <p:cNvSpPr>
            <a:spLocks noChangeArrowheads="1"/>
          </p:cNvSpPr>
          <p:nvPr/>
        </p:nvSpPr>
        <p:spPr bwMode="auto">
          <a:xfrm rot="3804430" flipH="1" flipV="1">
            <a:off x="1262176"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1" name="Line 78"/>
          <p:cNvSpPr>
            <a:spLocks noChangeShapeType="1"/>
          </p:cNvSpPr>
          <p:nvPr/>
        </p:nvSpPr>
        <p:spPr bwMode="auto">
          <a:xfrm flipH="1" flipV="1">
            <a:off x="1128033"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79"/>
          <p:cNvSpPr>
            <a:spLocks noChangeShapeType="1"/>
          </p:cNvSpPr>
          <p:nvPr/>
        </p:nvSpPr>
        <p:spPr bwMode="auto">
          <a:xfrm flipH="1">
            <a:off x="1128033"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80"/>
          <p:cNvSpPr>
            <a:spLocks noChangeArrowheads="1"/>
          </p:cNvSpPr>
          <p:nvPr/>
        </p:nvSpPr>
        <p:spPr bwMode="auto">
          <a:xfrm rot="6880616" flipH="1" flipV="1">
            <a:off x="1257414"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4" name="Line 83"/>
          <p:cNvSpPr>
            <a:spLocks noChangeShapeType="1"/>
          </p:cNvSpPr>
          <p:nvPr/>
        </p:nvSpPr>
        <p:spPr bwMode="auto">
          <a:xfrm>
            <a:off x="1051833"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84"/>
          <p:cNvSpPr>
            <a:spLocks noChangeShapeType="1"/>
          </p:cNvSpPr>
          <p:nvPr/>
        </p:nvSpPr>
        <p:spPr bwMode="auto">
          <a:xfrm flipH="1">
            <a:off x="885146"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85"/>
          <p:cNvSpPr>
            <a:spLocks noChangeShapeType="1"/>
          </p:cNvSpPr>
          <p:nvPr/>
        </p:nvSpPr>
        <p:spPr bwMode="auto">
          <a:xfrm rot="20941377" flipH="1">
            <a:off x="823233"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87"/>
          <p:cNvSpPr>
            <a:spLocks noChangeShapeType="1"/>
          </p:cNvSpPr>
          <p:nvPr/>
        </p:nvSpPr>
        <p:spPr bwMode="auto">
          <a:xfrm flipH="1">
            <a:off x="1128033"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89"/>
          <p:cNvSpPr>
            <a:spLocks noChangeShapeType="1"/>
          </p:cNvSpPr>
          <p:nvPr/>
        </p:nvSpPr>
        <p:spPr bwMode="auto">
          <a:xfrm>
            <a:off x="823233"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AutoShape 90"/>
          <p:cNvSpPr>
            <a:spLocks noChangeArrowheads="1"/>
          </p:cNvSpPr>
          <p:nvPr/>
        </p:nvSpPr>
        <p:spPr bwMode="auto">
          <a:xfrm rot="-6448085" flipH="1" flipV="1">
            <a:off x="919277"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60" name="AutoShape 92"/>
          <p:cNvSpPr>
            <a:spLocks noChangeArrowheads="1"/>
          </p:cNvSpPr>
          <p:nvPr/>
        </p:nvSpPr>
        <p:spPr bwMode="auto">
          <a:xfrm rot="10163459" flipH="1" flipV="1">
            <a:off x="1101046"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1" name="AutoShape 93"/>
          <p:cNvSpPr>
            <a:spLocks noChangeArrowheads="1"/>
          </p:cNvSpPr>
          <p:nvPr/>
        </p:nvSpPr>
        <p:spPr bwMode="auto">
          <a:xfrm>
            <a:off x="971648"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9" name="Rectangle 1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31" name="Picture 11" descr="graph of energy-related carbon dioxide emissions, first quarters of 1992-2012, as described in the article text"/>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64003" y="1819272"/>
            <a:ext cx="7205118" cy="31742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scene3d>
          <a:sp3d prstMaterial="dkEdge">
            <a:bevelT w="234950" h="234950"/>
          </a:sp3d>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588587" y="6531738"/>
            <a:ext cx="2362200" cy="246221"/>
          </a:xfrm>
          <a:prstGeom prst="rect">
            <a:avLst/>
          </a:prstGeom>
          <a:noFill/>
        </p:spPr>
        <p:txBody>
          <a:bodyPr wrap="square" rtlCol="0">
            <a:spAutoFit/>
          </a:bodyPr>
          <a:lstStyle/>
          <a:p>
            <a:r>
              <a:rPr lang="en-US" sz="1000" b="1" dirty="0" smtClean="0"/>
              <a:t>Source: EIA Website</a:t>
            </a:r>
            <a:endParaRPr lang="en-US" sz="1000" b="1" dirty="0"/>
          </a:p>
        </p:txBody>
      </p:sp>
      <p:sp>
        <p:nvSpPr>
          <p:cNvPr id="2" name="Right Brace 1"/>
          <p:cNvSpPr/>
          <p:nvPr/>
        </p:nvSpPr>
        <p:spPr>
          <a:xfrm rot="16200000">
            <a:off x="4572003" y="-952500"/>
            <a:ext cx="762000" cy="6172199"/>
          </a:xfrm>
          <a:prstGeom prst="rightBrace">
            <a:avLst/>
          </a:prstGeom>
          <a:ln w="57150">
            <a:solidFill>
              <a:srgbClr val="A2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p:cNvSpPr/>
          <p:nvPr/>
        </p:nvSpPr>
        <p:spPr>
          <a:xfrm>
            <a:off x="1524000" y="4371439"/>
            <a:ext cx="685800" cy="657761"/>
          </a:xfrm>
          <a:prstGeom prst="ellipse">
            <a:avLst/>
          </a:prstGeom>
          <a:noFill/>
          <a:ln w="76200">
            <a:solidFill>
              <a:srgbClr val="A2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96200" y="4345681"/>
            <a:ext cx="685800" cy="657761"/>
          </a:xfrm>
          <a:prstGeom prst="ellipse">
            <a:avLst/>
          </a:prstGeom>
          <a:noFill/>
          <a:ln w="76200">
            <a:solidFill>
              <a:srgbClr val="A2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48437" y="1006873"/>
            <a:ext cx="5410200" cy="492443"/>
          </a:xfrm>
          <a:prstGeom prst="rect">
            <a:avLst/>
          </a:prstGeom>
          <a:noFill/>
        </p:spPr>
        <p:txBody>
          <a:bodyPr wrap="square" rtlCol="0">
            <a:spAutoFit/>
          </a:bodyPr>
          <a:lstStyle/>
          <a:p>
            <a:pPr algn="ctr"/>
            <a:r>
              <a:rPr lang="en-US" sz="2600" b="1" dirty="0" smtClean="0">
                <a:solidFill>
                  <a:srgbClr val="FFE38B"/>
                </a:solidFill>
              </a:rPr>
              <a:t>US CO2 emissions lowest in 20 years</a:t>
            </a:r>
            <a:endParaRPr lang="en-US" sz="2600" b="1" dirty="0">
              <a:solidFill>
                <a:srgbClr val="FFE38B"/>
              </a:solidFill>
            </a:endParaRPr>
          </a:p>
        </p:txBody>
      </p:sp>
      <p:sp>
        <p:nvSpPr>
          <p:cNvPr id="62" name="Rectangle 7"/>
          <p:cNvSpPr>
            <a:spLocks noChangeArrowheads="1"/>
          </p:cNvSpPr>
          <p:nvPr>
            <p:custDataLst>
              <p:tags r:id="rId1"/>
            </p:custDataLst>
          </p:nvPr>
        </p:nvSpPr>
        <p:spPr bwMode="auto">
          <a:xfrm>
            <a:off x="479738" y="228600"/>
            <a:ext cx="8610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3200" b="1" dirty="0">
                <a:solidFill>
                  <a:schemeClr val="bg1"/>
                </a:solidFill>
                <a:latin typeface="Calibri" pitchFamily="34" charset="0"/>
              </a:rPr>
              <a:t>Coal to Gas Fuel Substitution </a:t>
            </a:r>
            <a:r>
              <a:rPr lang="en-US" sz="3200" b="1" dirty="0" smtClean="0">
                <a:solidFill>
                  <a:schemeClr val="bg1"/>
                </a:solidFill>
                <a:latin typeface="Calibri" pitchFamily="34" charset="0"/>
              </a:rPr>
              <a:t>Benefits, contd.                            </a:t>
            </a:r>
            <a:r>
              <a:rPr lang="en-US" sz="3200" b="1" dirty="0">
                <a:solidFill>
                  <a:schemeClr val="bg1"/>
                </a:solidFill>
                <a:latin typeface="Calibri" pitchFamily="34" charset="0"/>
              </a:rPr>
              <a:t/>
            </a:r>
            <a:br>
              <a:rPr lang="en-US" sz="3200" b="1" dirty="0">
                <a:solidFill>
                  <a:schemeClr val="bg1"/>
                </a:solidFill>
                <a:latin typeface="Calibri" pitchFamily="34" charset="0"/>
              </a:rPr>
            </a:br>
            <a:endParaRPr lang="en-US" sz="3200" dirty="0">
              <a:solidFill>
                <a:schemeClr val="bg1"/>
              </a:solidFill>
              <a:latin typeface="Calibri" pitchFamily="34" charset="0"/>
            </a:endParaRPr>
          </a:p>
        </p:txBody>
      </p:sp>
    </p:spTree>
    <p:extLst>
      <p:ext uri="{BB962C8B-B14F-4D97-AF65-F5344CB8AC3E}">
        <p14:creationId xmlns:p14="http://schemas.microsoft.com/office/powerpoint/2010/main" val="1171938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heel(1)">
                                      <p:cBhvr>
                                        <p:cTn id="10" dur="500"/>
                                        <p:tgtEl>
                                          <p:spTgt spid="3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0487">
                                            <p:txEl>
                                              <p:pRg st="1" end="1"/>
                                            </p:txEl>
                                          </p:spTgt>
                                        </p:tgtEl>
                                      </p:cBhvr>
                                    </p:animEffect>
                                    <p:animScale>
                                      <p:cBhvr>
                                        <p:cTn id="22" dur="250" autoRev="1" fill="hold"/>
                                        <p:tgtEl>
                                          <p:spTgt spid="20487">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7"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76200"/>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dirty="0">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1503363" y="1789217"/>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dirty="0">
              <a:solidFill>
                <a:srgbClr val="000066"/>
              </a:solidFill>
              <a:latin typeface="Calibri" pitchFamily="34" charset="0"/>
            </a:endParaRPr>
          </a:p>
          <a:p>
            <a:pPr marL="342900" indent="-342900">
              <a:lnSpc>
                <a:spcPct val="90000"/>
              </a:lnSpc>
              <a:spcBef>
                <a:spcPct val="20000"/>
              </a:spcBef>
            </a:pPr>
            <a:endParaRPr lang="en-US" sz="3200" b="1" dirty="0">
              <a:solidFill>
                <a:schemeClr val="bg1"/>
              </a:solidFill>
              <a:latin typeface="Calibri" pitchFamily="34" charset="0"/>
            </a:endParaRPr>
          </a:p>
          <a:p>
            <a:pPr marL="342900" indent="-342900">
              <a:lnSpc>
                <a:spcPct val="90000"/>
              </a:lnSpc>
              <a:spcBef>
                <a:spcPct val="20000"/>
              </a:spcBef>
            </a:pPr>
            <a:endParaRPr lang="en-US" sz="3200" b="1" dirty="0">
              <a:solidFill>
                <a:srgbClr val="000066"/>
              </a:solidFill>
              <a:latin typeface="Calibri" pitchFamily="34" charset="0"/>
            </a:endParaRPr>
          </a:p>
          <a:p>
            <a:pPr marL="342900" indent="-342900">
              <a:lnSpc>
                <a:spcPct val="90000"/>
              </a:lnSpc>
              <a:spcBef>
                <a:spcPct val="20000"/>
              </a:spcBef>
            </a:pPr>
            <a:endParaRPr lang="en-US" sz="3200" dirty="0">
              <a:latin typeface="Calibri" pitchFamily="34" charset="0"/>
            </a:endParaRPr>
          </a:p>
        </p:txBody>
      </p:sp>
      <p:sp>
        <p:nvSpPr>
          <p:cNvPr id="20486" name="Rectangle 7"/>
          <p:cNvSpPr>
            <a:spLocks noChangeArrowheads="1"/>
          </p:cNvSpPr>
          <p:nvPr/>
        </p:nvSpPr>
        <p:spPr bwMode="auto">
          <a:xfrm rot="5400000">
            <a:off x="4425950" y="21272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dirty="0">
                <a:solidFill>
                  <a:schemeClr val="bg1"/>
                </a:solidFill>
                <a:latin typeface="StempelGaramond Roman"/>
              </a:rPr>
              <a:t>  </a:t>
            </a:r>
            <a:r>
              <a:rPr lang="en-US" sz="1200" b="1" dirty="0">
                <a:solidFill>
                  <a:schemeClr val="bg1"/>
                </a:solidFill>
                <a:latin typeface="StempelGaramond Roman"/>
              </a:rPr>
              <a:t>MIT Energy </a:t>
            </a:r>
            <a:r>
              <a:rPr lang="en-US" sz="1200" b="1" dirty="0" smtClean="0">
                <a:solidFill>
                  <a:schemeClr val="bg1"/>
                </a:solidFill>
                <a:latin typeface="StempelGaramond Roman"/>
              </a:rPr>
              <a:t>Initiative</a:t>
            </a:r>
            <a:endParaRPr lang="en-US" sz="1200" b="1" dirty="0">
              <a:solidFill>
                <a:schemeClr val="bg1"/>
              </a:solidFill>
              <a:latin typeface="StempelGaramond Roman"/>
            </a:endParaRPr>
          </a:p>
        </p:txBody>
      </p:sp>
      <p:graphicFrame>
        <p:nvGraphicFramePr>
          <p:cNvPr id="20" name="Diagram 19"/>
          <p:cNvGraphicFramePr/>
          <p:nvPr>
            <p:extLst>
              <p:ext uri="{D42A27DB-BD31-4B8C-83A1-F6EECF244321}">
                <p14:modId xmlns:p14="http://schemas.microsoft.com/office/powerpoint/2010/main" val="1931739442"/>
              </p:ext>
            </p:extLst>
          </p:nvPr>
        </p:nvGraphicFramePr>
        <p:xfrm>
          <a:off x="859419" y="1408217"/>
          <a:ext cx="7782816"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7" name="Diagram 66"/>
          <p:cNvGraphicFramePr/>
          <p:nvPr>
            <p:extLst>
              <p:ext uri="{D42A27DB-BD31-4B8C-83A1-F6EECF244321}">
                <p14:modId xmlns:p14="http://schemas.microsoft.com/office/powerpoint/2010/main" val="3684917946"/>
              </p:ext>
            </p:extLst>
          </p:nvPr>
        </p:nvGraphicFramePr>
        <p:xfrm>
          <a:off x="1828800" y="3303021"/>
          <a:ext cx="7782816" cy="4495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1" name="TextBox 20"/>
          <p:cNvSpPr txBox="1"/>
          <p:nvPr/>
        </p:nvSpPr>
        <p:spPr>
          <a:xfrm rot="20450735">
            <a:off x="2843917" y="2739713"/>
            <a:ext cx="3275233" cy="750192"/>
          </a:xfrm>
          <a:custGeom>
            <a:avLst/>
            <a:gdLst>
              <a:gd name="connsiteX0" fmla="*/ 0 w 3210367"/>
              <a:gd name="connsiteY0" fmla="*/ 0 h 524890"/>
              <a:gd name="connsiteX1" fmla="*/ 3210367 w 3210367"/>
              <a:gd name="connsiteY1" fmla="*/ 0 h 524890"/>
              <a:gd name="connsiteX2" fmla="*/ 3210367 w 3210367"/>
              <a:gd name="connsiteY2" fmla="*/ 524890 h 524890"/>
              <a:gd name="connsiteX3" fmla="*/ 0 w 3210367"/>
              <a:gd name="connsiteY3" fmla="*/ 524890 h 524890"/>
              <a:gd name="connsiteX4" fmla="*/ 0 w 3210367"/>
              <a:gd name="connsiteY4" fmla="*/ 0 h 524890"/>
              <a:gd name="connsiteX0" fmla="*/ 95482 w 3305849"/>
              <a:gd name="connsiteY0" fmla="*/ 0 h 750192"/>
              <a:gd name="connsiteX1" fmla="*/ 3305849 w 3305849"/>
              <a:gd name="connsiteY1" fmla="*/ 0 h 750192"/>
              <a:gd name="connsiteX2" fmla="*/ 3305849 w 3305849"/>
              <a:gd name="connsiteY2" fmla="*/ 524890 h 750192"/>
              <a:gd name="connsiteX3" fmla="*/ 0 w 3305849"/>
              <a:gd name="connsiteY3" fmla="*/ 750192 h 750192"/>
              <a:gd name="connsiteX4" fmla="*/ 95482 w 3305849"/>
              <a:gd name="connsiteY4" fmla="*/ 0 h 750192"/>
              <a:gd name="connsiteX0" fmla="*/ 95482 w 3305849"/>
              <a:gd name="connsiteY0" fmla="*/ 0 h 750192"/>
              <a:gd name="connsiteX1" fmla="*/ 3203533 w 3305849"/>
              <a:gd name="connsiteY1" fmla="*/ 208418 h 750192"/>
              <a:gd name="connsiteX2" fmla="*/ 3305849 w 3305849"/>
              <a:gd name="connsiteY2" fmla="*/ 524890 h 750192"/>
              <a:gd name="connsiteX3" fmla="*/ 0 w 3305849"/>
              <a:gd name="connsiteY3" fmla="*/ 750192 h 750192"/>
              <a:gd name="connsiteX4" fmla="*/ 95482 w 3305849"/>
              <a:gd name="connsiteY4" fmla="*/ 0 h 750192"/>
              <a:gd name="connsiteX0" fmla="*/ 95482 w 3305849"/>
              <a:gd name="connsiteY0" fmla="*/ 0 h 750192"/>
              <a:gd name="connsiteX1" fmla="*/ 3203533 w 3305849"/>
              <a:gd name="connsiteY1" fmla="*/ 208418 h 750192"/>
              <a:gd name="connsiteX2" fmla="*/ 3305849 w 3305849"/>
              <a:gd name="connsiteY2" fmla="*/ 524890 h 750192"/>
              <a:gd name="connsiteX3" fmla="*/ 0 w 3305849"/>
              <a:gd name="connsiteY3" fmla="*/ 750192 h 750192"/>
              <a:gd name="connsiteX4" fmla="*/ 95482 w 3305849"/>
              <a:gd name="connsiteY4" fmla="*/ 0 h 750192"/>
              <a:gd name="connsiteX0" fmla="*/ 95482 w 3305849"/>
              <a:gd name="connsiteY0" fmla="*/ 0 h 750192"/>
              <a:gd name="connsiteX1" fmla="*/ 2937236 w 3305849"/>
              <a:gd name="connsiteY1" fmla="*/ 11635 h 750192"/>
              <a:gd name="connsiteX2" fmla="*/ 3305849 w 3305849"/>
              <a:gd name="connsiteY2" fmla="*/ 524890 h 750192"/>
              <a:gd name="connsiteX3" fmla="*/ 0 w 3305849"/>
              <a:gd name="connsiteY3" fmla="*/ 750192 h 750192"/>
              <a:gd name="connsiteX4" fmla="*/ 95482 w 3305849"/>
              <a:gd name="connsiteY4" fmla="*/ 0 h 750192"/>
              <a:gd name="connsiteX0" fmla="*/ 95482 w 2937236"/>
              <a:gd name="connsiteY0" fmla="*/ 0 h 750192"/>
              <a:gd name="connsiteX1" fmla="*/ 2937236 w 2937236"/>
              <a:gd name="connsiteY1" fmla="*/ 11635 h 750192"/>
              <a:gd name="connsiteX2" fmla="*/ 2430960 w 2937236"/>
              <a:gd name="connsiteY2" fmla="*/ 377918 h 750192"/>
              <a:gd name="connsiteX3" fmla="*/ 0 w 2937236"/>
              <a:gd name="connsiteY3" fmla="*/ 750192 h 750192"/>
              <a:gd name="connsiteX4" fmla="*/ 95482 w 2937236"/>
              <a:gd name="connsiteY4" fmla="*/ 0 h 750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236" h="750192">
                <a:moveTo>
                  <a:pt x="95482" y="0"/>
                </a:moveTo>
                <a:lnTo>
                  <a:pt x="2937236" y="11635"/>
                </a:lnTo>
                <a:cubicBezTo>
                  <a:pt x="2552079" y="149260"/>
                  <a:pt x="2396855" y="272427"/>
                  <a:pt x="2430960" y="377918"/>
                </a:cubicBezTo>
                <a:lnTo>
                  <a:pt x="0" y="750192"/>
                </a:lnTo>
                <a:lnTo>
                  <a:pt x="95482" y="0"/>
                </a:lnTo>
                <a:close/>
              </a:path>
            </a:pathLst>
          </a:custGeom>
          <a:noFill/>
        </p:spPr>
        <p:txBody>
          <a:bodyPr wrap="square" rtlCol="0">
            <a:prstTxWarp prst="textArchUp">
              <a:avLst/>
            </a:prstTxWarp>
            <a:spAutoFit/>
          </a:bodyPr>
          <a:lstStyle/>
          <a:p>
            <a:r>
              <a:rPr lang="en-US" sz="2800" b="1" dirty="0" smtClean="0">
                <a:solidFill>
                  <a:srgbClr val="FFEDB3"/>
                </a:solidFill>
              </a:rPr>
              <a:t>Contribution to GDP</a:t>
            </a:r>
            <a:endParaRPr lang="en-US" sz="2800" b="1" dirty="0">
              <a:solidFill>
                <a:srgbClr val="FFEDB3"/>
              </a:solidFill>
            </a:endParaRPr>
          </a:p>
        </p:txBody>
      </p:sp>
      <p:sp>
        <p:nvSpPr>
          <p:cNvPr id="68" name="TextBox 67"/>
          <p:cNvSpPr txBox="1"/>
          <p:nvPr/>
        </p:nvSpPr>
        <p:spPr>
          <a:xfrm rot="295678">
            <a:off x="3134857" y="4575915"/>
            <a:ext cx="4593173" cy="750192"/>
          </a:xfrm>
          <a:custGeom>
            <a:avLst/>
            <a:gdLst>
              <a:gd name="connsiteX0" fmla="*/ 0 w 3210367"/>
              <a:gd name="connsiteY0" fmla="*/ 0 h 524890"/>
              <a:gd name="connsiteX1" fmla="*/ 3210367 w 3210367"/>
              <a:gd name="connsiteY1" fmla="*/ 0 h 524890"/>
              <a:gd name="connsiteX2" fmla="*/ 3210367 w 3210367"/>
              <a:gd name="connsiteY2" fmla="*/ 524890 h 524890"/>
              <a:gd name="connsiteX3" fmla="*/ 0 w 3210367"/>
              <a:gd name="connsiteY3" fmla="*/ 524890 h 524890"/>
              <a:gd name="connsiteX4" fmla="*/ 0 w 3210367"/>
              <a:gd name="connsiteY4" fmla="*/ 0 h 524890"/>
              <a:gd name="connsiteX0" fmla="*/ 95482 w 3305849"/>
              <a:gd name="connsiteY0" fmla="*/ 0 h 750192"/>
              <a:gd name="connsiteX1" fmla="*/ 3305849 w 3305849"/>
              <a:gd name="connsiteY1" fmla="*/ 0 h 750192"/>
              <a:gd name="connsiteX2" fmla="*/ 3305849 w 3305849"/>
              <a:gd name="connsiteY2" fmla="*/ 524890 h 750192"/>
              <a:gd name="connsiteX3" fmla="*/ 0 w 3305849"/>
              <a:gd name="connsiteY3" fmla="*/ 750192 h 750192"/>
              <a:gd name="connsiteX4" fmla="*/ 95482 w 3305849"/>
              <a:gd name="connsiteY4" fmla="*/ 0 h 750192"/>
              <a:gd name="connsiteX0" fmla="*/ 95482 w 3305849"/>
              <a:gd name="connsiteY0" fmla="*/ 0 h 750192"/>
              <a:gd name="connsiteX1" fmla="*/ 3203533 w 3305849"/>
              <a:gd name="connsiteY1" fmla="*/ 208418 h 750192"/>
              <a:gd name="connsiteX2" fmla="*/ 3305849 w 3305849"/>
              <a:gd name="connsiteY2" fmla="*/ 524890 h 750192"/>
              <a:gd name="connsiteX3" fmla="*/ 0 w 3305849"/>
              <a:gd name="connsiteY3" fmla="*/ 750192 h 750192"/>
              <a:gd name="connsiteX4" fmla="*/ 95482 w 3305849"/>
              <a:gd name="connsiteY4" fmla="*/ 0 h 750192"/>
              <a:gd name="connsiteX0" fmla="*/ 95482 w 3305849"/>
              <a:gd name="connsiteY0" fmla="*/ 0 h 750192"/>
              <a:gd name="connsiteX1" fmla="*/ 3203533 w 3305849"/>
              <a:gd name="connsiteY1" fmla="*/ 208418 h 750192"/>
              <a:gd name="connsiteX2" fmla="*/ 3305849 w 3305849"/>
              <a:gd name="connsiteY2" fmla="*/ 524890 h 750192"/>
              <a:gd name="connsiteX3" fmla="*/ 0 w 3305849"/>
              <a:gd name="connsiteY3" fmla="*/ 750192 h 750192"/>
              <a:gd name="connsiteX4" fmla="*/ 95482 w 3305849"/>
              <a:gd name="connsiteY4" fmla="*/ 0 h 750192"/>
              <a:gd name="connsiteX0" fmla="*/ 95482 w 3305849"/>
              <a:gd name="connsiteY0" fmla="*/ 0 h 750192"/>
              <a:gd name="connsiteX1" fmla="*/ 2937236 w 3305849"/>
              <a:gd name="connsiteY1" fmla="*/ 11635 h 750192"/>
              <a:gd name="connsiteX2" fmla="*/ 3305849 w 3305849"/>
              <a:gd name="connsiteY2" fmla="*/ 524890 h 750192"/>
              <a:gd name="connsiteX3" fmla="*/ 0 w 3305849"/>
              <a:gd name="connsiteY3" fmla="*/ 750192 h 750192"/>
              <a:gd name="connsiteX4" fmla="*/ 95482 w 3305849"/>
              <a:gd name="connsiteY4" fmla="*/ 0 h 750192"/>
              <a:gd name="connsiteX0" fmla="*/ 95482 w 2937236"/>
              <a:gd name="connsiteY0" fmla="*/ 0 h 750192"/>
              <a:gd name="connsiteX1" fmla="*/ 2937236 w 2937236"/>
              <a:gd name="connsiteY1" fmla="*/ 11635 h 750192"/>
              <a:gd name="connsiteX2" fmla="*/ 2430960 w 2937236"/>
              <a:gd name="connsiteY2" fmla="*/ 377918 h 750192"/>
              <a:gd name="connsiteX3" fmla="*/ 0 w 2937236"/>
              <a:gd name="connsiteY3" fmla="*/ 750192 h 750192"/>
              <a:gd name="connsiteX4" fmla="*/ 95482 w 2937236"/>
              <a:gd name="connsiteY4" fmla="*/ 0 h 750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236" h="750192">
                <a:moveTo>
                  <a:pt x="95482" y="0"/>
                </a:moveTo>
                <a:lnTo>
                  <a:pt x="2937236" y="11635"/>
                </a:lnTo>
                <a:cubicBezTo>
                  <a:pt x="2552079" y="149260"/>
                  <a:pt x="2396855" y="272427"/>
                  <a:pt x="2430960" y="377918"/>
                </a:cubicBezTo>
                <a:lnTo>
                  <a:pt x="0" y="750192"/>
                </a:lnTo>
                <a:lnTo>
                  <a:pt x="95482" y="0"/>
                </a:lnTo>
                <a:close/>
              </a:path>
            </a:pathLst>
          </a:custGeom>
          <a:noFill/>
        </p:spPr>
        <p:txBody>
          <a:bodyPr wrap="square" rtlCol="0">
            <a:prstTxWarp prst="textArchUp">
              <a:avLst/>
            </a:prstTxWarp>
            <a:spAutoFit/>
          </a:bodyPr>
          <a:lstStyle/>
          <a:p>
            <a:r>
              <a:rPr lang="en-US" sz="2800" b="1" dirty="0" smtClean="0">
                <a:solidFill>
                  <a:srgbClr val="FFEDB3"/>
                </a:solidFill>
              </a:rPr>
              <a:t>Contribution to Govt. Revenues</a:t>
            </a:r>
            <a:endParaRPr lang="en-US" sz="2800" b="1" dirty="0">
              <a:solidFill>
                <a:srgbClr val="FFEDB3"/>
              </a:solidFill>
            </a:endParaRPr>
          </a:p>
        </p:txBody>
      </p:sp>
      <p:sp>
        <p:nvSpPr>
          <p:cNvPr id="11" name="Footer Placeholder 6"/>
          <p:cNvSpPr>
            <a:spLocks noGrp="1"/>
          </p:cNvSpPr>
          <p:nvPr>
            <p:ph type="ftr" sz="quarter" idx="11"/>
          </p:nvPr>
        </p:nvSpPr>
        <p:spPr>
          <a:xfrm>
            <a:off x="4918656" y="6632769"/>
            <a:ext cx="3768144" cy="365125"/>
          </a:xfrm>
        </p:spPr>
        <p:txBody>
          <a:bodyPr/>
          <a:lstStyle/>
          <a:p>
            <a:pPr algn="l"/>
            <a:r>
              <a:rPr lang="en-US" sz="900" b="1" dirty="0" smtClean="0">
                <a:solidFill>
                  <a:schemeClr val="tx1"/>
                </a:solidFill>
              </a:rPr>
              <a:t>Source: </a:t>
            </a:r>
            <a:r>
              <a:rPr lang="en-US" sz="900" b="1" dirty="0">
                <a:solidFill>
                  <a:schemeClr val="tx1"/>
                </a:solidFill>
              </a:rPr>
              <a:t>The Economic and </a:t>
            </a:r>
            <a:r>
              <a:rPr lang="en-US" sz="900" b="1" dirty="0" smtClean="0">
                <a:solidFill>
                  <a:schemeClr val="tx1"/>
                </a:solidFill>
              </a:rPr>
              <a:t>Employment Contributions </a:t>
            </a:r>
            <a:r>
              <a:rPr lang="en-US" sz="900" b="1" dirty="0">
                <a:solidFill>
                  <a:schemeClr val="tx1"/>
                </a:solidFill>
              </a:rPr>
              <a:t>of </a:t>
            </a:r>
            <a:r>
              <a:rPr lang="en-US" sz="900" b="1" dirty="0" smtClean="0">
                <a:solidFill>
                  <a:schemeClr val="tx1"/>
                </a:solidFill>
              </a:rPr>
              <a:t>                                        Unconventional Gas Development </a:t>
            </a:r>
            <a:r>
              <a:rPr lang="en-US" sz="900" b="1" dirty="0">
                <a:solidFill>
                  <a:schemeClr val="tx1"/>
                </a:solidFill>
              </a:rPr>
              <a:t>in State </a:t>
            </a:r>
            <a:r>
              <a:rPr lang="en-US" sz="900" b="1" dirty="0" smtClean="0">
                <a:solidFill>
                  <a:schemeClr val="tx1"/>
                </a:solidFill>
              </a:rPr>
              <a:t>Economies, IHS, 2012</a:t>
            </a:r>
            <a:endParaRPr lang="en-US" sz="900" b="1" dirty="0">
              <a:solidFill>
                <a:schemeClr val="tx1"/>
              </a:solidFill>
            </a:endParaRPr>
          </a:p>
          <a:p>
            <a:pPr algn="l"/>
            <a:r>
              <a:rPr lang="en-US" dirty="0" smtClean="0">
                <a:solidFill>
                  <a:schemeClr val="tx1"/>
                </a:solidFill>
              </a:rPr>
              <a:t>   </a:t>
            </a:r>
          </a:p>
        </p:txBody>
      </p:sp>
      <p:sp>
        <p:nvSpPr>
          <p:cNvPr id="72" name="Rectangle 7"/>
          <p:cNvSpPr>
            <a:spLocks noChangeArrowheads="1"/>
          </p:cNvSpPr>
          <p:nvPr>
            <p:custDataLst>
              <p:tags r:id="rId1"/>
            </p:custDataLst>
          </p:nvPr>
        </p:nvSpPr>
        <p:spPr bwMode="auto">
          <a:xfrm>
            <a:off x="457200" y="76200"/>
            <a:ext cx="8610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3200" b="1" dirty="0" smtClean="0">
                <a:solidFill>
                  <a:schemeClr val="bg1"/>
                </a:solidFill>
                <a:latin typeface="Calibri" pitchFamily="34" charset="0"/>
              </a:rPr>
              <a:t>US Unconventional Gas: Economic  Benefits                            </a:t>
            </a:r>
            <a:endParaRPr lang="en-US" sz="3200" dirty="0">
              <a:solidFill>
                <a:schemeClr val="bg1"/>
              </a:solidFill>
              <a:latin typeface="Calibri" pitchFamily="34" charset="0"/>
            </a:endParaRPr>
          </a:p>
        </p:txBody>
      </p:sp>
      <p:sp>
        <p:nvSpPr>
          <p:cNvPr id="3" name="Shape 2"/>
          <p:cNvSpPr/>
          <p:nvPr/>
        </p:nvSpPr>
        <p:spPr>
          <a:xfrm rot="19804691">
            <a:off x="31819" y="1903977"/>
            <a:ext cx="3322025" cy="3257214"/>
          </a:xfrm>
          <a:prstGeom prst="swooshArrow">
            <a:avLst>
              <a:gd name="adj1" fmla="val 12351"/>
              <a:gd name="adj2" fmla="val 25000"/>
            </a:avLst>
          </a:prstGeom>
          <a:solidFill>
            <a:schemeClr val="bg2">
              <a:lumMod val="50000"/>
            </a:schemeClr>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dirty="0"/>
          </a:p>
        </p:txBody>
      </p:sp>
      <p:sp>
        <p:nvSpPr>
          <p:cNvPr id="42" name="TextBox 41"/>
          <p:cNvSpPr txBox="1"/>
          <p:nvPr/>
        </p:nvSpPr>
        <p:spPr>
          <a:xfrm rot="17202104">
            <a:off x="-362559" y="3228191"/>
            <a:ext cx="3205136" cy="750192"/>
          </a:xfrm>
          <a:custGeom>
            <a:avLst/>
            <a:gdLst>
              <a:gd name="connsiteX0" fmla="*/ 0 w 3210367"/>
              <a:gd name="connsiteY0" fmla="*/ 0 h 524890"/>
              <a:gd name="connsiteX1" fmla="*/ 3210367 w 3210367"/>
              <a:gd name="connsiteY1" fmla="*/ 0 h 524890"/>
              <a:gd name="connsiteX2" fmla="*/ 3210367 w 3210367"/>
              <a:gd name="connsiteY2" fmla="*/ 524890 h 524890"/>
              <a:gd name="connsiteX3" fmla="*/ 0 w 3210367"/>
              <a:gd name="connsiteY3" fmla="*/ 524890 h 524890"/>
              <a:gd name="connsiteX4" fmla="*/ 0 w 3210367"/>
              <a:gd name="connsiteY4" fmla="*/ 0 h 524890"/>
              <a:gd name="connsiteX0" fmla="*/ 95482 w 3305849"/>
              <a:gd name="connsiteY0" fmla="*/ 0 h 750192"/>
              <a:gd name="connsiteX1" fmla="*/ 3305849 w 3305849"/>
              <a:gd name="connsiteY1" fmla="*/ 0 h 750192"/>
              <a:gd name="connsiteX2" fmla="*/ 3305849 w 3305849"/>
              <a:gd name="connsiteY2" fmla="*/ 524890 h 750192"/>
              <a:gd name="connsiteX3" fmla="*/ 0 w 3305849"/>
              <a:gd name="connsiteY3" fmla="*/ 750192 h 750192"/>
              <a:gd name="connsiteX4" fmla="*/ 95482 w 3305849"/>
              <a:gd name="connsiteY4" fmla="*/ 0 h 750192"/>
              <a:gd name="connsiteX0" fmla="*/ 95482 w 3305849"/>
              <a:gd name="connsiteY0" fmla="*/ 0 h 750192"/>
              <a:gd name="connsiteX1" fmla="*/ 3203533 w 3305849"/>
              <a:gd name="connsiteY1" fmla="*/ 208418 h 750192"/>
              <a:gd name="connsiteX2" fmla="*/ 3305849 w 3305849"/>
              <a:gd name="connsiteY2" fmla="*/ 524890 h 750192"/>
              <a:gd name="connsiteX3" fmla="*/ 0 w 3305849"/>
              <a:gd name="connsiteY3" fmla="*/ 750192 h 750192"/>
              <a:gd name="connsiteX4" fmla="*/ 95482 w 3305849"/>
              <a:gd name="connsiteY4" fmla="*/ 0 h 750192"/>
              <a:gd name="connsiteX0" fmla="*/ 95482 w 3305849"/>
              <a:gd name="connsiteY0" fmla="*/ 0 h 750192"/>
              <a:gd name="connsiteX1" fmla="*/ 3203533 w 3305849"/>
              <a:gd name="connsiteY1" fmla="*/ 208418 h 750192"/>
              <a:gd name="connsiteX2" fmla="*/ 3305849 w 3305849"/>
              <a:gd name="connsiteY2" fmla="*/ 524890 h 750192"/>
              <a:gd name="connsiteX3" fmla="*/ 0 w 3305849"/>
              <a:gd name="connsiteY3" fmla="*/ 750192 h 750192"/>
              <a:gd name="connsiteX4" fmla="*/ 95482 w 3305849"/>
              <a:gd name="connsiteY4" fmla="*/ 0 h 750192"/>
              <a:gd name="connsiteX0" fmla="*/ 95482 w 3305849"/>
              <a:gd name="connsiteY0" fmla="*/ 0 h 750192"/>
              <a:gd name="connsiteX1" fmla="*/ 2937236 w 3305849"/>
              <a:gd name="connsiteY1" fmla="*/ 11635 h 750192"/>
              <a:gd name="connsiteX2" fmla="*/ 3305849 w 3305849"/>
              <a:gd name="connsiteY2" fmla="*/ 524890 h 750192"/>
              <a:gd name="connsiteX3" fmla="*/ 0 w 3305849"/>
              <a:gd name="connsiteY3" fmla="*/ 750192 h 750192"/>
              <a:gd name="connsiteX4" fmla="*/ 95482 w 3305849"/>
              <a:gd name="connsiteY4" fmla="*/ 0 h 750192"/>
              <a:gd name="connsiteX0" fmla="*/ 95482 w 2937236"/>
              <a:gd name="connsiteY0" fmla="*/ 0 h 750192"/>
              <a:gd name="connsiteX1" fmla="*/ 2937236 w 2937236"/>
              <a:gd name="connsiteY1" fmla="*/ 11635 h 750192"/>
              <a:gd name="connsiteX2" fmla="*/ 2430960 w 2937236"/>
              <a:gd name="connsiteY2" fmla="*/ 377918 h 750192"/>
              <a:gd name="connsiteX3" fmla="*/ 0 w 2937236"/>
              <a:gd name="connsiteY3" fmla="*/ 750192 h 750192"/>
              <a:gd name="connsiteX4" fmla="*/ 95482 w 2937236"/>
              <a:gd name="connsiteY4" fmla="*/ 0 h 750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236" h="750192">
                <a:moveTo>
                  <a:pt x="95482" y="0"/>
                </a:moveTo>
                <a:lnTo>
                  <a:pt x="2937236" y="11635"/>
                </a:lnTo>
                <a:cubicBezTo>
                  <a:pt x="2552079" y="149260"/>
                  <a:pt x="2396855" y="272427"/>
                  <a:pt x="2430960" y="377918"/>
                </a:cubicBezTo>
                <a:lnTo>
                  <a:pt x="0" y="750192"/>
                </a:lnTo>
                <a:lnTo>
                  <a:pt x="95482" y="0"/>
                </a:lnTo>
                <a:close/>
              </a:path>
            </a:pathLst>
          </a:custGeom>
          <a:noFill/>
        </p:spPr>
        <p:txBody>
          <a:bodyPr wrap="square" rtlCol="0">
            <a:prstTxWarp prst="textArchUp">
              <a:avLst/>
            </a:prstTxWarp>
            <a:spAutoFit/>
          </a:bodyPr>
          <a:lstStyle/>
          <a:p>
            <a:r>
              <a:rPr lang="en-US" sz="2800" b="1" dirty="0" smtClean="0">
                <a:solidFill>
                  <a:srgbClr val="FFEDB3"/>
                </a:solidFill>
              </a:rPr>
              <a:t>Contribution to Industry   </a:t>
            </a:r>
            <a:endParaRPr lang="en-US" sz="2800" b="1" dirty="0">
              <a:solidFill>
                <a:srgbClr val="FFEDB3"/>
              </a:solidFill>
            </a:endParaRPr>
          </a:p>
        </p:txBody>
      </p:sp>
      <p:sp>
        <p:nvSpPr>
          <p:cNvPr id="43" name="Content Placeholder 2"/>
          <p:cNvSpPr>
            <a:spLocks noGrp="1"/>
          </p:cNvSpPr>
          <p:nvPr/>
        </p:nvSpPr>
        <p:spPr bwMode="auto">
          <a:xfrm>
            <a:off x="381000" y="935073"/>
            <a:ext cx="6024338" cy="127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a:lstStyle>
          <a:p>
            <a:pPr marL="0" indent="0" algn="ctr">
              <a:buSzPct val="75000"/>
              <a:buNone/>
            </a:pPr>
            <a:r>
              <a:rPr lang="en-US" sz="1800" b="1" dirty="0" smtClean="0">
                <a:solidFill>
                  <a:schemeClr val="bg1"/>
                </a:solidFill>
              </a:rPr>
              <a:t>$80 billion in new investment in energy-intensive industries **Petrochemicals**Aluminum**Steel**Rubber**                                                      Fertilizer**Glass</a:t>
            </a:r>
          </a:p>
          <a:p>
            <a:pPr marL="360362" lvl="1" indent="0">
              <a:buNone/>
            </a:pPr>
            <a:endParaRPr lang="en-US" dirty="0">
              <a:solidFill>
                <a:schemeClr val="bg1"/>
              </a:solidFill>
            </a:endParaRPr>
          </a:p>
        </p:txBody>
      </p:sp>
      <p:sp>
        <p:nvSpPr>
          <p:cNvPr id="44" name="Text Box 50"/>
          <p:cNvSpPr txBox="1">
            <a:spLocks noChangeArrowheads="1"/>
          </p:cNvSpPr>
          <p:nvPr/>
        </p:nvSpPr>
        <p:spPr bwMode="auto">
          <a:xfrm>
            <a:off x="47125" y="618262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dirty="0">
                <a:solidFill>
                  <a:schemeClr val="bg1"/>
                </a:solidFill>
                <a:latin typeface="StempelGaramond Roman"/>
              </a:rPr>
              <a:t>MIT </a:t>
            </a:r>
            <a:endParaRPr lang="en-US" sz="2800" dirty="0">
              <a:latin typeface="PMingLiU" pitchFamily="18" charset="-120"/>
            </a:endParaRPr>
          </a:p>
        </p:txBody>
      </p:sp>
      <p:sp>
        <p:nvSpPr>
          <p:cNvPr id="45" name="Text Box 51"/>
          <p:cNvSpPr txBox="1">
            <a:spLocks noChangeArrowheads="1"/>
          </p:cNvSpPr>
          <p:nvPr/>
        </p:nvSpPr>
        <p:spPr bwMode="auto">
          <a:xfrm>
            <a:off x="734512" y="6095308"/>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6" name="Text Box 52"/>
          <p:cNvSpPr txBox="1">
            <a:spLocks noChangeArrowheads="1"/>
          </p:cNvSpPr>
          <p:nvPr/>
        </p:nvSpPr>
        <p:spPr bwMode="auto">
          <a:xfrm>
            <a:off x="912312" y="6155633"/>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7" name="Line 67"/>
          <p:cNvSpPr>
            <a:spLocks noChangeShapeType="1"/>
          </p:cNvSpPr>
          <p:nvPr/>
        </p:nvSpPr>
        <p:spPr bwMode="auto">
          <a:xfrm rot="858409" flipH="1">
            <a:off x="1217112" y="6034983"/>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69"/>
          <p:cNvSpPr>
            <a:spLocks noChangeShapeType="1"/>
          </p:cNvSpPr>
          <p:nvPr/>
        </p:nvSpPr>
        <p:spPr bwMode="auto">
          <a:xfrm flipH="1">
            <a:off x="1140912" y="6263583"/>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70"/>
          <p:cNvSpPr>
            <a:spLocks noChangeShapeType="1"/>
          </p:cNvSpPr>
          <p:nvPr/>
        </p:nvSpPr>
        <p:spPr bwMode="auto">
          <a:xfrm flipH="1" flipV="1">
            <a:off x="1140912" y="6263583"/>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71"/>
          <p:cNvSpPr>
            <a:spLocks noChangeShapeType="1"/>
          </p:cNvSpPr>
          <p:nvPr/>
        </p:nvSpPr>
        <p:spPr bwMode="auto">
          <a:xfrm>
            <a:off x="917075" y="6011170"/>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AutoShape 72"/>
          <p:cNvSpPr>
            <a:spLocks noChangeArrowheads="1"/>
          </p:cNvSpPr>
          <p:nvPr/>
        </p:nvSpPr>
        <p:spPr bwMode="auto">
          <a:xfrm rot="9398815" flipH="1">
            <a:off x="959937" y="5646045"/>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52" name="Line 74"/>
          <p:cNvSpPr>
            <a:spLocks noChangeShapeType="1"/>
          </p:cNvSpPr>
          <p:nvPr/>
        </p:nvSpPr>
        <p:spPr bwMode="auto">
          <a:xfrm flipV="1">
            <a:off x="759912" y="6254058"/>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75"/>
          <p:cNvSpPr>
            <a:spLocks noChangeArrowheads="1"/>
          </p:cNvSpPr>
          <p:nvPr/>
        </p:nvSpPr>
        <p:spPr bwMode="auto">
          <a:xfrm rot="12427122" flipH="1">
            <a:off x="1217112" y="5806383"/>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54" name="AutoShape 76"/>
          <p:cNvSpPr>
            <a:spLocks noChangeArrowheads="1"/>
          </p:cNvSpPr>
          <p:nvPr/>
        </p:nvSpPr>
        <p:spPr bwMode="auto">
          <a:xfrm rot="-3894639" flipH="1" flipV="1">
            <a:off x="855955" y="597862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55" name="AutoShape 77"/>
          <p:cNvSpPr>
            <a:spLocks noChangeArrowheads="1"/>
          </p:cNvSpPr>
          <p:nvPr/>
        </p:nvSpPr>
        <p:spPr bwMode="auto">
          <a:xfrm rot="3804430" flipH="1" flipV="1">
            <a:off x="1275055" y="5978627"/>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6" name="Line 78"/>
          <p:cNvSpPr>
            <a:spLocks noChangeShapeType="1"/>
          </p:cNvSpPr>
          <p:nvPr/>
        </p:nvSpPr>
        <p:spPr bwMode="auto">
          <a:xfrm flipH="1" flipV="1">
            <a:off x="1140912" y="6263583"/>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79"/>
          <p:cNvSpPr>
            <a:spLocks noChangeShapeType="1"/>
          </p:cNvSpPr>
          <p:nvPr/>
        </p:nvSpPr>
        <p:spPr bwMode="auto">
          <a:xfrm flipH="1">
            <a:off x="1140912" y="5882583"/>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AutoShape 80"/>
          <p:cNvSpPr>
            <a:spLocks noChangeArrowheads="1"/>
          </p:cNvSpPr>
          <p:nvPr/>
        </p:nvSpPr>
        <p:spPr bwMode="auto">
          <a:xfrm rot="6880616" flipH="1" flipV="1">
            <a:off x="1270293" y="615960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9" name="Line 83"/>
          <p:cNvSpPr>
            <a:spLocks noChangeShapeType="1"/>
          </p:cNvSpPr>
          <p:nvPr/>
        </p:nvSpPr>
        <p:spPr bwMode="auto">
          <a:xfrm>
            <a:off x="1064712" y="5806383"/>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84"/>
          <p:cNvSpPr>
            <a:spLocks noChangeShapeType="1"/>
          </p:cNvSpPr>
          <p:nvPr/>
        </p:nvSpPr>
        <p:spPr bwMode="auto">
          <a:xfrm flipH="1">
            <a:off x="898025" y="6249295"/>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85"/>
          <p:cNvSpPr>
            <a:spLocks noChangeShapeType="1"/>
          </p:cNvSpPr>
          <p:nvPr/>
        </p:nvSpPr>
        <p:spPr bwMode="auto">
          <a:xfrm rot="20941377" flipH="1">
            <a:off x="836112" y="6292158"/>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87"/>
          <p:cNvSpPr>
            <a:spLocks noChangeShapeType="1"/>
          </p:cNvSpPr>
          <p:nvPr/>
        </p:nvSpPr>
        <p:spPr bwMode="auto">
          <a:xfrm flipH="1">
            <a:off x="1140912" y="6187383"/>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89"/>
          <p:cNvSpPr>
            <a:spLocks noChangeShapeType="1"/>
          </p:cNvSpPr>
          <p:nvPr/>
        </p:nvSpPr>
        <p:spPr bwMode="auto">
          <a:xfrm>
            <a:off x="836112" y="6034983"/>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AutoShape 90"/>
          <p:cNvSpPr>
            <a:spLocks noChangeArrowheads="1"/>
          </p:cNvSpPr>
          <p:nvPr/>
        </p:nvSpPr>
        <p:spPr bwMode="auto">
          <a:xfrm rot="-6448085" flipH="1" flipV="1">
            <a:off x="932156" y="6129439"/>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65" name="AutoShape 92"/>
          <p:cNvSpPr>
            <a:spLocks noChangeArrowheads="1"/>
          </p:cNvSpPr>
          <p:nvPr/>
        </p:nvSpPr>
        <p:spPr bwMode="auto">
          <a:xfrm rot="10163459" flipH="1" flipV="1">
            <a:off x="1113925" y="6249295"/>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6" name="AutoShape 93"/>
          <p:cNvSpPr>
            <a:spLocks noChangeArrowheads="1"/>
          </p:cNvSpPr>
          <p:nvPr/>
        </p:nvSpPr>
        <p:spPr bwMode="auto">
          <a:xfrm>
            <a:off x="984527" y="6106420"/>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8" name="TextBox 7"/>
          <p:cNvSpPr txBox="1"/>
          <p:nvPr/>
        </p:nvSpPr>
        <p:spPr>
          <a:xfrm>
            <a:off x="1905000" y="6553200"/>
            <a:ext cx="3886200" cy="369332"/>
          </a:xfrm>
          <a:prstGeom prst="rect">
            <a:avLst/>
          </a:prstGeom>
          <a:noFill/>
        </p:spPr>
        <p:txBody>
          <a:bodyPr wrap="square" rtlCol="0">
            <a:spAutoFit/>
          </a:bodyPr>
          <a:lstStyle/>
          <a:p>
            <a:r>
              <a:rPr lang="en-US" sz="900" dirty="0"/>
              <a:t>Source:  Dow Chemical, “Industrial Demand and LNG Exports”, </a:t>
            </a:r>
            <a:r>
              <a:rPr lang="en-US" sz="900" dirty="0" smtClean="0"/>
              <a:t>                                           SNL </a:t>
            </a:r>
            <a:r>
              <a:rPr lang="en-US" sz="900" dirty="0"/>
              <a:t>Energy interview, Oct. 3, 2012</a:t>
            </a:r>
          </a:p>
        </p:txBody>
      </p:sp>
    </p:spTree>
    <p:extLst>
      <p:ext uri="{BB962C8B-B14F-4D97-AF65-F5344CB8AC3E}">
        <p14:creationId xmlns:p14="http://schemas.microsoft.com/office/powerpoint/2010/main" val="350889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500"/>
                                        <p:tgtEl>
                                          <p:spTgt spid="6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wipe(left)">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down)">
                                      <p:cBhvr>
                                        <p:cTn id="26" dur="5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67" grpId="0">
        <p:bldAsOne/>
      </p:bldGraphic>
      <p:bldP spid="21" grpId="0"/>
      <p:bldP spid="68"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3075"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3076"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3077"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3078"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3079"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3080"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3081"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3082"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3083"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3088"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3090"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3091"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3092"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3095"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3101"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174"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3105" name="TextBox 32"/>
          <p:cNvSpPr txBox="1">
            <a:spLocks noChangeArrowheads="1"/>
          </p:cNvSpPr>
          <p:nvPr/>
        </p:nvSpPr>
        <p:spPr bwMode="auto">
          <a:xfrm>
            <a:off x="1030288" y="1600200"/>
            <a:ext cx="758031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lgn="ctr" eaLnBrk="1" hangingPunct="1"/>
            <a:r>
              <a:rPr lang="en-US" sz="4000" b="1">
                <a:solidFill>
                  <a:srgbClr val="FFCD2D"/>
                </a:solidFill>
                <a:latin typeface="Calibri" pitchFamily="34" charset="0"/>
              </a:rPr>
              <a:t> </a:t>
            </a:r>
            <a:endParaRPr lang="en-US" sz="4000">
              <a:solidFill>
                <a:srgbClr val="FFCD2D"/>
              </a:solidFill>
            </a:endParaRPr>
          </a:p>
          <a:p>
            <a:pPr lvl="1" eaLnBrk="1" hangingPunct="1">
              <a:buFontTx/>
              <a:buBlip>
                <a:blip r:embed="rId3"/>
              </a:buBlip>
            </a:pPr>
            <a:endParaRPr lang="en-US">
              <a:solidFill>
                <a:srgbClr val="FFCD2D"/>
              </a:solidFill>
            </a:endParaRPr>
          </a:p>
        </p:txBody>
      </p:sp>
      <p:sp>
        <p:nvSpPr>
          <p:cNvPr id="12323" name="Slide Number Placeholder 33"/>
          <p:cNvSpPr>
            <a:spLocks noGrp="1"/>
          </p:cNvSpPr>
          <p:nvPr>
            <p:ph type="sldNum" sz="quarter" idx="12"/>
          </p:nvPr>
        </p:nvSpPr>
        <p:spPr bwMode="auto">
          <a:xfrm>
            <a:off x="6553200" y="6434138"/>
            <a:ext cx="2133600" cy="365125"/>
          </a:xfrm>
          <a:ln>
            <a:miter lim="800000"/>
            <a:headEnd/>
            <a:tailEnd/>
          </a:ln>
        </p:spPr>
        <p:txBody>
          <a:bodyPr wrap="square" numCol="1" anchorCtr="0" compatLnSpc="1">
            <a:prstTxWarp prst="textNoShape">
              <a:avLst/>
            </a:prstTxWarp>
          </a:bodyPr>
          <a:lstStyle/>
          <a:p>
            <a:pPr>
              <a:defRPr/>
            </a:pPr>
            <a:fld id="{361120D5-7F42-4BA7-8B12-E06EB72C1334}" type="slidenum">
              <a:rPr lang="en-US" smtClean="0">
                <a:latin typeface="Arial" pitchFamily="34" charset="0"/>
              </a:rPr>
              <a:pPr>
                <a:defRPr/>
              </a:pPr>
              <a:t>13</a:t>
            </a:fld>
            <a:endParaRPr lang="en-US" dirty="0" smtClean="0">
              <a:latin typeface="Arial" pitchFamily="34" charset="0"/>
            </a:endParaRPr>
          </a:p>
        </p:txBody>
      </p:sp>
      <p:sp>
        <p:nvSpPr>
          <p:cNvPr id="34" name="Oval 33"/>
          <p:cNvSpPr/>
          <p:nvPr/>
        </p:nvSpPr>
        <p:spPr>
          <a:xfrm>
            <a:off x="838200" y="381000"/>
            <a:ext cx="7772400" cy="5791200"/>
          </a:xfrm>
          <a:prstGeom prst="ellipse">
            <a:avLst/>
          </a:prstGeom>
          <a:solidFill>
            <a:schemeClr val="accent1">
              <a:lumMod val="75000"/>
              <a:alpha val="95000"/>
            </a:schemeClr>
          </a:solidFill>
          <a:scene3d>
            <a:camera prst="orthographicFront"/>
            <a:lightRig rig="sunrise" dir="t"/>
          </a:scene3d>
          <a:sp3d extrusionH="254000" contourW="19050" prstMaterial="metal">
            <a:bevelT w="787400" h="889000"/>
            <a:extrusionClr>
              <a:schemeClr val="tx2">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tIns="0" bIns="0" anchor="ctr"/>
          <a:lstStyle/>
          <a:p>
            <a:pPr algn="ctr" fontAlgn="auto">
              <a:spcBef>
                <a:spcPts val="0"/>
              </a:spcBef>
              <a:spcAft>
                <a:spcPts val="0"/>
              </a:spcAft>
              <a:defRPr/>
            </a:pPr>
            <a:endParaRPr lang="en-US" sz="32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lvl="1" fontAlgn="auto">
              <a:spcBef>
                <a:spcPts val="0"/>
              </a:spcBef>
              <a:spcAft>
                <a:spcPts val="0"/>
              </a:spcAft>
              <a:defRPr/>
            </a:pPr>
            <a:endParaRPr lang="en-US" sz="2000" b="1" dirty="0">
              <a:solidFill>
                <a:schemeClr val="bg1"/>
              </a:solidFill>
            </a:endParaRPr>
          </a:p>
        </p:txBody>
      </p:sp>
      <p:sp>
        <p:nvSpPr>
          <p:cNvPr id="4130" name="TextBox 31"/>
          <p:cNvSpPr txBox="1">
            <a:spLocks noChangeArrowheads="1"/>
          </p:cNvSpPr>
          <p:nvPr/>
        </p:nvSpPr>
        <p:spPr bwMode="auto">
          <a:xfrm>
            <a:off x="1371600" y="1977985"/>
            <a:ext cx="64516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lgn="ctr" eaLnBrk="1" hangingPunct="1"/>
            <a:endParaRPr lang="en-US" sz="2000" b="1" dirty="0" smtClean="0">
              <a:solidFill>
                <a:srgbClr val="FFCD2D"/>
              </a:solidFill>
            </a:endParaRPr>
          </a:p>
          <a:p>
            <a:pPr lvl="1" algn="ctr" eaLnBrk="1" hangingPunct="1"/>
            <a:r>
              <a:rPr lang="en-US" sz="3600" b="1" dirty="0" smtClean="0">
                <a:solidFill>
                  <a:srgbClr val="FFEAA7"/>
                </a:solidFill>
                <a:latin typeface="+mj-lt"/>
              </a:rPr>
              <a:t>Environmental Impacts of Shale Production, US Regulation</a:t>
            </a:r>
            <a:endParaRPr lang="en-US" sz="3600" b="1" dirty="0">
              <a:solidFill>
                <a:srgbClr val="FFEAA7"/>
              </a:solidFill>
              <a:latin typeface="+mj-lt"/>
            </a:endParaRPr>
          </a:p>
          <a:p>
            <a:pPr eaLnBrk="1" hangingPunct="1"/>
            <a:r>
              <a:rPr lang="en-US" dirty="0">
                <a:solidFill>
                  <a:srgbClr val="FFCD2D"/>
                </a:solidFill>
              </a:rPr>
              <a:t> </a:t>
            </a:r>
          </a:p>
        </p:txBody>
      </p:sp>
    </p:spTree>
    <p:extLst>
      <p:ext uri="{BB962C8B-B14F-4D97-AF65-F5344CB8AC3E}">
        <p14:creationId xmlns:p14="http://schemas.microsoft.com/office/powerpoint/2010/main" val="190364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2"/>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9" dur="500"/>
                                        <p:tgtEl>
                                          <p:spTgt spid="34"/>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4130"/>
                                        </p:tgtEl>
                                        <p:attrNameLst>
                                          <p:attrName>style.visibility</p:attrName>
                                        </p:attrNameLst>
                                      </p:cBhvr>
                                      <p:to>
                                        <p:strVal val="visible"/>
                                      </p:to>
                                    </p:set>
                                    <p:anim calcmode="lin" valueType="num">
                                      <p:cBhvr>
                                        <p:cTn id="13" dur="1000" fill="hold"/>
                                        <p:tgtEl>
                                          <p:spTgt spid="4130"/>
                                        </p:tgtEl>
                                        <p:attrNameLst>
                                          <p:attrName>ppt_x</p:attrName>
                                        </p:attrNameLst>
                                      </p:cBhvr>
                                      <p:tavLst>
                                        <p:tav tm="0">
                                          <p:val>
                                            <p:strVal val="#ppt_x-.2"/>
                                          </p:val>
                                        </p:tav>
                                        <p:tav tm="100000">
                                          <p:val>
                                            <p:strVal val="#ppt_x"/>
                                          </p:val>
                                        </p:tav>
                                      </p:tavLst>
                                    </p:anim>
                                    <p:anim calcmode="lin" valueType="num">
                                      <p:cBhvr>
                                        <p:cTn id="14" dur="1000" fill="hold"/>
                                        <p:tgtEl>
                                          <p:spTgt spid="413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4096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4096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40965" name="Text Box 6"/>
          <p:cNvSpPr txBox="1">
            <a:spLocks noChangeArrowheads="1"/>
          </p:cNvSpPr>
          <p:nvPr/>
        </p:nvSpPr>
        <p:spPr bwMode="auto">
          <a:xfrm>
            <a:off x="4410075" y="4479925"/>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4096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40968"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0969"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0970"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0971"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40976"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7"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40978"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40979"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40980"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2"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40983"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4"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6"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7"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40989"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174"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40994" name="Slide Number Placeholder 32"/>
          <p:cNvSpPr>
            <a:spLocks noGrp="1"/>
          </p:cNvSpPr>
          <p:nvPr>
            <p:ph type="sldNum" sz="quarter" idx="12"/>
          </p:nvPr>
        </p:nvSpPr>
        <p:spPr bwMode="auto">
          <a:xfrm>
            <a:off x="6848475" y="6645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39704E-D782-492E-A53F-E7AE8CA91D25}" type="slidenum">
              <a:rPr lang="en-US" smtClean="0">
                <a:solidFill>
                  <a:srgbClr val="FFFFFF"/>
                </a:solidFill>
              </a:rPr>
              <a:pPr eaLnBrk="1" hangingPunct="1"/>
              <a:t>14</a:t>
            </a:fld>
            <a:endParaRPr lang="en-US" smtClean="0">
              <a:solidFill>
                <a:srgbClr val="FFFFFF"/>
              </a:solidFill>
            </a:endParaRPr>
          </a:p>
        </p:txBody>
      </p:sp>
      <p:sp>
        <p:nvSpPr>
          <p:cNvPr id="32" name="Footer Placeholder 6"/>
          <p:cNvSpPr>
            <a:spLocks noGrp="1"/>
          </p:cNvSpPr>
          <p:nvPr>
            <p:ph type="ftr" sz="quarter" idx="11"/>
          </p:nvPr>
        </p:nvSpPr>
        <p:spPr>
          <a:xfrm>
            <a:off x="5274583" y="6489700"/>
            <a:ext cx="3873046" cy="365125"/>
          </a:xfrm>
        </p:spPr>
        <p:txBody>
          <a:bodyPr/>
          <a:lstStyle/>
          <a:p>
            <a:pPr algn="l"/>
            <a:r>
              <a:rPr lang="en-US" b="1" dirty="0" smtClean="0">
                <a:solidFill>
                  <a:schemeClr val="tx1"/>
                </a:solidFill>
              </a:rPr>
              <a:t>Source: MIT Future of Natural Gas Study, 2011</a:t>
            </a:r>
          </a:p>
        </p:txBody>
      </p:sp>
      <p:sp>
        <p:nvSpPr>
          <p:cNvPr id="33" name="Slide Number Placeholder 5"/>
          <p:cNvSpPr txBox="1">
            <a:spLocks/>
          </p:cNvSpPr>
          <p:nvPr/>
        </p:nvSpPr>
        <p:spPr>
          <a:xfrm>
            <a:off x="6934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99F53A-C60A-5944-B39D-8A9C8FF1FE21}" type="slidenum">
              <a:rPr lang="en-US" smtClean="0"/>
              <a:pPr/>
              <a:t>14</a:t>
            </a:fld>
            <a:endParaRPr lang="en-US" dirty="0"/>
          </a:p>
        </p:txBody>
      </p:sp>
      <p:sp>
        <p:nvSpPr>
          <p:cNvPr id="34" name="Rectangle 6"/>
          <p:cNvSpPr>
            <a:spLocks noChangeArrowheads="1"/>
          </p:cNvSpPr>
          <p:nvPr>
            <p:custDataLst>
              <p:tags r:id="rId2"/>
            </p:custDataLst>
          </p:nvPr>
        </p:nvSpPr>
        <p:spPr bwMode="auto">
          <a:xfrm>
            <a:off x="381000" y="0"/>
            <a:ext cx="85963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3200" b="1" dirty="0">
                <a:solidFill>
                  <a:schemeClr val="bg1"/>
                </a:solidFill>
                <a:latin typeface="Myriad Pro Semibold" charset="0"/>
              </a:rPr>
              <a:t>Key </a:t>
            </a:r>
            <a:r>
              <a:rPr lang="en-US" sz="3200" b="1" dirty="0" smtClean="0">
                <a:solidFill>
                  <a:schemeClr val="bg1"/>
                </a:solidFill>
                <a:latin typeface="Myriad Pro Semibold" charset="0"/>
              </a:rPr>
              <a:t>Shale Gas Environmental Issues</a:t>
            </a:r>
            <a:endParaRPr lang="en-US" sz="3200" dirty="0">
              <a:solidFill>
                <a:schemeClr val="bg1"/>
              </a:solidFill>
              <a:latin typeface="Myriad Pro Semibold" charset="0"/>
            </a:endParaRPr>
          </a:p>
        </p:txBody>
      </p:sp>
      <p:sp>
        <p:nvSpPr>
          <p:cNvPr id="35" name="Text Placeholder 2"/>
          <p:cNvSpPr>
            <a:spLocks/>
          </p:cNvSpPr>
          <p:nvPr/>
        </p:nvSpPr>
        <p:spPr bwMode="auto">
          <a:xfrm>
            <a:off x="533400" y="942231"/>
            <a:ext cx="3108325" cy="5001369"/>
          </a:xfrm>
          <a:prstGeom prst="rect">
            <a:avLst/>
          </a:prstGeom>
          <a:noFill/>
          <a:ln>
            <a:noFill/>
          </a:ln>
          <a:extLst/>
        </p:spPr>
        <p:txBody>
          <a:bodyPr>
            <a:spAutoFit/>
          </a:bodyPr>
          <a:lstStyle/>
          <a:p>
            <a:pPr algn="ctr" fontAlgn="auto">
              <a:spcBef>
                <a:spcPct val="20000"/>
              </a:spcBef>
              <a:spcAft>
                <a:spcPts val="600"/>
              </a:spcAft>
              <a:buFont typeface="Arial" charset="0"/>
              <a:buNone/>
              <a:defRPr/>
            </a:pPr>
            <a:r>
              <a:rPr lang="en-US" b="1" dirty="0">
                <a:solidFill>
                  <a:srgbClr val="FFE389"/>
                </a:solidFill>
                <a:latin typeface="+mj-lt"/>
                <a:ea typeface="+mn-ea"/>
                <a:cs typeface="Minion Pro" charset="0"/>
              </a:rPr>
              <a:t>Primary environmental risks associated with shale gas development</a:t>
            </a:r>
          </a:p>
          <a:p>
            <a:pPr marL="285750" indent="-285750" fontAlgn="auto">
              <a:spcBef>
                <a:spcPct val="20000"/>
              </a:spcBef>
              <a:spcAft>
                <a:spcPts val="600"/>
              </a:spcAft>
              <a:buBlip>
                <a:blip r:embed="rId5"/>
              </a:buBlip>
              <a:defRPr/>
            </a:pPr>
            <a:r>
              <a:rPr lang="en-US" sz="1600" b="1" dirty="0">
                <a:solidFill>
                  <a:schemeClr val="bg1"/>
                </a:solidFill>
                <a:latin typeface="+mj-lt"/>
                <a:ea typeface="+mn-ea"/>
                <a:cs typeface="Minion Pro" charset="0"/>
              </a:rPr>
              <a:t>Contamination of groundwater aquifers with drilling fluids or natural </a:t>
            </a:r>
            <a:r>
              <a:rPr lang="en-US" sz="1600" b="1" dirty="0" smtClean="0">
                <a:solidFill>
                  <a:schemeClr val="bg1"/>
                </a:solidFill>
                <a:latin typeface="+mj-lt"/>
                <a:ea typeface="+mn-ea"/>
                <a:cs typeface="Minion Pro" charset="0"/>
              </a:rPr>
              <a:t>gas</a:t>
            </a:r>
          </a:p>
          <a:p>
            <a:pPr marL="285750" indent="-285750" fontAlgn="auto">
              <a:spcBef>
                <a:spcPct val="20000"/>
              </a:spcBef>
              <a:spcAft>
                <a:spcPts val="600"/>
              </a:spcAft>
              <a:buBlip>
                <a:blip r:embed="rId5"/>
              </a:buBlip>
              <a:defRPr/>
            </a:pPr>
            <a:r>
              <a:rPr lang="en-US" sz="1600" b="1" dirty="0" smtClean="0">
                <a:solidFill>
                  <a:schemeClr val="bg1"/>
                </a:solidFill>
                <a:latin typeface="+mj-lt"/>
                <a:ea typeface="+mn-ea"/>
                <a:cs typeface="Minion Pro" charset="0"/>
              </a:rPr>
              <a:t>On-site </a:t>
            </a:r>
            <a:r>
              <a:rPr lang="en-US" sz="1600" b="1" dirty="0">
                <a:solidFill>
                  <a:schemeClr val="bg1"/>
                </a:solidFill>
                <a:latin typeface="+mj-lt"/>
                <a:ea typeface="+mn-ea"/>
                <a:cs typeface="Minion Pro" charset="0"/>
              </a:rPr>
              <a:t>surface spills of drilling fluids, fracture fluids and </a:t>
            </a:r>
            <a:r>
              <a:rPr lang="en-US" sz="1600" b="1" dirty="0" smtClean="0">
                <a:solidFill>
                  <a:schemeClr val="bg1"/>
                </a:solidFill>
                <a:latin typeface="+mj-lt"/>
                <a:ea typeface="+mn-ea"/>
                <a:cs typeface="Minion Pro" charset="0"/>
              </a:rPr>
              <a:t>wastewater</a:t>
            </a:r>
          </a:p>
          <a:p>
            <a:pPr marL="285750" indent="-285750" fontAlgn="auto">
              <a:spcBef>
                <a:spcPct val="20000"/>
              </a:spcBef>
              <a:spcAft>
                <a:spcPts val="600"/>
              </a:spcAft>
              <a:buBlip>
                <a:blip r:embed="rId5"/>
              </a:buBlip>
              <a:defRPr/>
            </a:pPr>
            <a:r>
              <a:rPr lang="en-US" sz="1600" b="1" dirty="0" smtClean="0">
                <a:solidFill>
                  <a:schemeClr val="bg1"/>
                </a:solidFill>
                <a:latin typeface="+mj-lt"/>
                <a:ea typeface="+mn-ea"/>
                <a:cs typeface="Minion Pro" charset="0"/>
              </a:rPr>
              <a:t>Contamination </a:t>
            </a:r>
            <a:r>
              <a:rPr lang="en-US" sz="1600" b="1" dirty="0">
                <a:solidFill>
                  <a:schemeClr val="bg1"/>
                </a:solidFill>
                <a:latin typeface="+mj-lt"/>
                <a:ea typeface="+mn-ea"/>
                <a:cs typeface="Minion Pro" charset="0"/>
              </a:rPr>
              <a:t>as the result of inappropriate off-site wastewater </a:t>
            </a:r>
            <a:r>
              <a:rPr lang="en-US" sz="1600" b="1" dirty="0" smtClean="0">
                <a:solidFill>
                  <a:schemeClr val="bg1"/>
                </a:solidFill>
                <a:latin typeface="+mj-lt"/>
                <a:ea typeface="+mn-ea"/>
                <a:cs typeface="Minion Pro" charset="0"/>
              </a:rPr>
              <a:t>disposal</a:t>
            </a:r>
          </a:p>
          <a:p>
            <a:pPr marL="285750" indent="-285750" fontAlgn="auto">
              <a:spcBef>
                <a:spcPct val="20000"/>
              </a:spcBef>
              <a:spcAft>
                <a:spcPts val="600"/>
              </a:spcAft>
              <a:buBlip>
                <a:blip r:embed="rId5"/>
              </a:buBlip>
              <a:defRPr/>
            </a:pPr>
            <a:r>
              <a:rPr lang="en-US" sz="1600" b="1" dirty="0" smtClean="0">
                <a:solidFill>
                  <a:schemeClr val="bg1"/>
                </a:solidFill>
                <a:latin typeface="+mj-lt"/>
                <a:ea typeface="+mn-ea"/>
                <a:cs typeface="Minion Pro" charset="0"/>
              </a:rPr>
              <a:t>Excessive </a:t>
            </a:r>
            <a:r>
              <a:rPr lang="en-US" sz="1600" b="1" dirty="0">
                <a:solidFill>
                  <a:schemeClr val="bg1"/>
                </a:solidFill>
                <a:latin typeface="+mj-lt"/>
                <a:ea typeface="+mn-ea"/>
                <a:cs typeface="Minion Pro" charset="0"/>
              </a:rPr>
              <a:t>water withdrawals for use in high-volume fracturing </a:t>
            </a:r>
            <a:r>
              <a:rPr lang="en-US" sz="1600" b="1" dirty="0" smtClean="0">
                <a:solidFill>
                  <a:schemeClr val="bg1"/>
                </a:solidFill>
                <a:latin typeface="+mj-lt"/>
                <a:ea typeface="+mn-ea"/>
                <a:cs typeface="Minion Pro" charset="0"/>
              </a:rPr>
              <a:t>operations</a:t>
            </a:r>
          </a:p>
          <a:p>
            <a:pPr marL="285750" indent="-285750" fontAlgn="auto">
              <a:spcBef>
                <a:spcPct val="20000"/>
              </a:spcBef>
              <a:spcAft>
                <a:spcPts val="600"/>
              </a:spcAft>
              <a:buBlip>
                <a:blip r:embed="rId5"/>
              </a:buBlip>
              <a:defRPr/>
            </a:pPr>
            <a:r>
              <a:rPr lang="en-US" sz="1600" b="1" dirty="0" smtClean="0">
                <a:solidFill>
                  <a:schemeClr val="bg1"/>
                </a:solidFill>
                <a:latin typeface="+mj-lt"/>
                <a:ea typeface="+mn-ea"/>
                <a:cs typeface="Minion Pro" charset="0"/>
              </a:rPr>
              <a:t>Excessive </a:t>
            </a:r>
            <a:r>
              <a:rPr lang="en-US" sz="1600" b="1" dirty="0">
                <a:solidFill>
                  <a:schemeClr val="bg1"/>
                </a:solidFill>
                <a:latin typeface="+mj-lt"/>
                <a:ea typeface="+mn-ea"/>
                <a:cs typeface="Minion Pro" charset="0"/>
              </a:rPr>
              <a:t>road traffic and degraded air quality</a:t>
            </a:r>
          </a:p>
        </p:txBody>
      </p:sp>
      <p:sp>
        <p:nvSpPr>
          <p:cNvPr id="37" name="Text Placeholder 2"/>
          <p:cNvSpPr>
            <a:spLocks/>
          </p:cNvSpPr>
          <p:nvPr/>
        </p:nvSpPr>
        <p:spPr bwMode="auto">
          <a:xfrm>
            <a:off x="4054978" y="685800"/>
            <a:ext cx="46984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buFont typeface="Arial" pitchFamily="34" charset="0"/>
              <a:buNone/>
            </a:pPr>
            <a:r>
              <a:rPr lang="en-US" sz="2400" b="1" dirty="0">
                <a:solidFill>
                  <a:srgbClr val="FFE389"/>
                </a:solidFill>
                <a:latin typeface="+mj-lt"/>
              </a:rPr>
              <a:t>Breakdown of Widely-Reported Environmental Incidents Involving Gas Drilling; 2005-2009</a:t>
            </a:r>
            <a:endParaRPr lang="en-US" sz="2400" dirty="0">
              <a:solidFill>
                <a:srgbClr val="FFE389"/>
              </a:solidFill>
              <a:latin typeface="+mj-lt"/>
            </a:endParaRPr>
          </a:p>
        </p:txBody>
      </p:sp>
      <p:graphicFrame>
        <p:nvGraphicFramePr>
          <p:cNvPr id="2" name="Object 1"/>
          <p:cNvGraphicFramePr>
            <a:graphicFrameLocks/>
          </p:cNvGraphicFramePr>
          <p:nvPr>
            <p:extLst>
              <p:ext uri="{D42A27DB-BD31-4B8C-83A1-F6EECF244321}">
                <p14:modId xmlns:p14="http://schemas.microsoft.com/office/powerpoint/2010/main" val="2712052862"/>
              </p:ext>
            </p:extLst>
          </p:nvPr>
        </p:nvGraphicFramePr>
        <p:xfrm>
          <a:off x="3683757" y="1974056"/>
          <a:ext cx="5210175" cy="4205288"/>
        </p:xfrm>
        <a:graphic>
          <a:graphicData uri="http://schemas.openxmlformats.org/presentationml/2006/ole">
            <mc:AlternateContent xmlns:mc="http://schemas.openxmlformats.org/markup-compatibility/2006">
              <mc:Choice xmlns:v="urn:schemas-microsoft-com:vml" Requires="v">
                <p:oleObj spid="_x0000_s3692" name="Worksheet" r:id="rId7" imgW="5210129" imgH="4200436" progId="Excel.Sheet.8">
                  <p:embed/>
                </p:oleObj>
              </mc:Choice>
              <mc:Fallback>
                <p:oleObj name="Worksheet" r:id="rId7" imgW="5210129" imgH="4200436" progId="Excel.Sheet.8">
                  <p:embed/>
                  <p:pic>
                    <p:nvPicPr>
                      <p:cNvPr id="0" name=""/>
                      <p:cNvPicPr>
                        <a:picLocks noChangeArrowheads="1"/>
                      </p:cNvPicPr>
                      <p:nvPr/>
                    </p:nvPicPr>
                    <p:blipFill>
                      <a:blip r:embed="rId8"/>
                      <a:srcRect/>
                      <a:stretch>
                        <a:fillRect/>
                      </a:stretch>
                    </p:blipFill>
                    <p:spPr bwMode="auto">
                      <a:xfrm>
                        <a:off x="3683757" y="1974056"/>
                        <a:ext cx="5210175" cy="4205288"/>
                      </a:xfrm>
                      <a:prstGeom prst="rect">
                        <a:avLst/>
                      </a:prstGeom>
                      <a:noFill/>
                      <a:ln>
                        <a:noFill/>
                      </a:ln>
                      <a:extLst/>
                    </p:spPr>
                  </p:pic>
                </p:oleObj>
              </mc:Fallback>
            </mc:AlternateContent>
          </a:graphicData>
        </a:graphic>
      </p:graphicFrame>
      <p:sp>
        <p:nvSpPr>
          <p:cNvPr id="3" name="TextBox 2"/>
          <p:cNvSpPr txBox="1"/>
          <p:nvPr/>
        </p:nvSpPr>
        <p:spPr>
          <a:xfrm>
            <a:off x="4714875" y="5622925"/>
            <a:ext cx="184731" cy="369332"/>
          </a:xfrm>
          <a:prstGeom prst="rect">
            <a:avLst/>
          </a:prstGeom>
          <a:noFill/>
        </p:spPr>
        <p:txBody>
          <a:bodyPr wrap="none" rtlCol="0">
            <a:spAutoFit/>
          </a:bodyPr>
          <a:lstStyle/>
          <a:p>
            <a:endParaRPr lang="en-US"/>
          </a:p>
        </p:txBody>
      </p:sp>
      <p:sp>
        <p:nvSpPr>
          <p:cNvPr id="4" name="Down Arrow 3"/>
          <p:cNvSpPr/>
          <p:nvPr/>
        </p:nvSpPr>
        <p:spPr>
          <a:xfrm rot="18075280">
            <a:off x="4613526" y="2857048"/>
            <a:ext cx="381000" cy="1521189"/>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3221464">
            <a:off x="7684858" y="1884820"/>
            <a:ext cx="381000" cy="1521189"/>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912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56" y="0"/>
            <a:ext cx="9144000" cy="7086600"/>
          </a:xfrm>
          <a:prstGeom prst="rect">
            <a:avLst/>
          </a:prstGeom>
          <a:gradFill rotWithShape="1">
            <a:gsLst>
              <a:gs pos="0">
                <a:srgbClr val="000000"/>
              </a:gs>
              <a:gs pos="100000">
                <a:srgbClr val="000066"/>
              </a:gs>
            </a:gsLst>
            <a:lin ang="5400000" scaled="1"/>
          </a:gradFill>
          <a:ln>
            <a:noFill/>
          </a:ln>
          <a:scene3d>
            <a:camera prst="orthographicFront"/>
            <a:lightRig rig="chilly" dir="t"/>
          </a:scene3d>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dirty="0"/>
          </a:p>
        </p:txBody>
      </p:sp>
      <p:sp>
        <p:nvSpPr>
          <p:cNvPr id="49155"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1">
              <a:solidFill>
                <a:schemeClr val="bg1"/>
              </a:solidFill>
              <a:latin typeface="Calibri" pitchFamily="34" charset="0"/>
              <a:ea typeface="MS PGothic" pitchFamily="34" charset="-128"/>
            </a:endParaRPr>
          </a:p>
        </p:txBody>
      </p:sp>
      <p:sp>
        <p:nvSpPr>
          <p:cNvPr id="49157"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ea typeface="MS PGothic" pitchFamily="34" charset="-128"/>
              </a:rPr>
              <a:t>  </a:t>
            </a:r>
            <a:r>
              <a:rPr lang="en-US" sz="1200" b="1">
                <a:solidFill>
                  <a:schemeClr val="bg1"/>
                </a:solidFill>
                <a:latin typeface="StempelGaramond Roman"/>
                <a:ea typeface="MS PGothic" pitchFamily="34" charset="-128"/>
              </a:rPr>
              <a:t>MIT Energy Initiative</a:t>
            </a:r>
          </a:p>
        </p:txBody>
      </p:sp>
      <p:sp>
        <p:nvSpPr>
          <p:cNvPr id="49158" name="Text Box 28"/>
          <p:cNvSpPr txBox="1">
            <a:spLocks noChangeArrowheads="1"/>
          </p:cNvSpPr>
          <p:nvPr/>
        </p:nvSpPr>
        <p:spPr bwMode="auto">
          <a:xfrm>
            <a:off x="4738869" y="6507634"/>
            <a:ext cx="4481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900" b="1" dirty="0" smtClean="0"/>
              <a:t>Source: MIT Future of Natural Gas Study, 2011</a:t>
            </a:r>
            <a:endParaRPr lang="en-US" sz="900" b="1" dirty="0"/>
          </a:p>
          <a:p>
            <a:endParaRPr lang="en-US" sz="900" b="1" dirty="0"/>
          </a:p>
        </p:txBody>
      </p:sp>
      <p:sp>
        <p:nvSpPr>
          <p:cNvPr id="136"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137"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223"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224"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225"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230"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232"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33"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34"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37"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43"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a:xfrm>
            <a:off x="1463714" y="-1180438"/>
            <a:ext cx="2912786" cy="470231"/>
          </a:xfrm>
        </p:spPr>
        <p:txBody>
          <a:bodyPr/>
          <a:lstStyle/>
          <a:p>
            <a:fld id="{7F99F53A-C60A-5944-B39D-8A9C8FF1FE21}" type="slidenum">
              <a:rPr lang="en-US" smtClean="0"/>
              <a:pPr/>
              <a:t>15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714406110"/>
              </p:ext>
            </p:extLst>
          </p:nvPr>
        </p:nvGraphicFramePr>
        <p:xfrm>
          <a:off x="725488" y="1853948"/>
          <a:ext cx="8191500" cy="3302503"/>
        </p:xfrm>
        <a:graphic>
          <a:graphicData uri="http://schemas.openxmlformats.org/drawingml/2006/table">
            <a:tbl>
              <a:tblPr firstRow="1" bandRow="1">
                <a:tableStyleId>{69C7853C-536D-4A76-A0AE-DD22124D55A5}</a:tableStyleId>
              </a:tblPr>
              <a:tblGrid>
                <a:gridCol w="1358900"/>
                <a:gridCol w="1358900"/>
                <a:gridCol w="1358900"/>
                <a:gridCol w="1358900"/>
                <a:gridCol w="1358900"/>
                <a:gridCol w="1397000"/>
              </a:tblGrid>
              <a:tr h="1088348">
                <a:tc>
                  <a:txBody>
                    <a:bodyPr/>
                    <a:lstStyle/>
                    <a:p>
                      <a:pPr algn="ctr"/>
                      <a:endParaRPr lang="en-US" sz="2000" dirty="0" smtClean="0">
                        <a:solidFill>
                          <a:schemeClr val="bg1"/>
                        </a:solidFill>
                      </a:endParaRPr>
                    </a:p>
                    <a:p>
                      <a:pPr algn="ctr"/>
                      <a:endParaRPr lang="en-US" sz="2000" dirty="0" smtClean="0">
                        <a:solidFill>
                          <a:schemeClr val="bg1"/>
                        </a:solidFill>
                      </a:endParaRPr>
                    </a:p>
                    <a:p>
                      <a:pPr algn="ctr"/>
                      <a:r>
                        <a:rPr lang="en-US" sz="2000" dirty="0" smtClean="0">
                          <a:solidFill>
                            <a:schemeClr val="bg1"/>
                          </a:solidFill>
                        </a:rPr>
                        <a:t>Basin</a:t>
                      </a:r>
                      <a:endParaRPr lang="en-US" sz="2000" dirty="0">
                        <a:solidFill>
                          <a:schemeClr val="bg1"/>
                        </a:solidFill>
                      </a:endParaRPr>
                    </a:p>
                  </a:txBody>
                  <a:tcPr>
                    <a:cell3D prstMaterial="dkEdge">
                      <a:bevel prst="relaxedInset"/>
                      <a:lightRig rig="flood" dir="t"/>
                    </a:cell3D>
                    <a:solidFill>
                      <a:srgbClr val="0070C0"/>
                    </a:solidFill>
                  </a:tcPr>
                </a:tc>
                <a:tc>
                  <a:txBody>
                    <a:bodyPr/>
                    <a:lstStyle/>
                    <a:p>
                      <a:pPr algn="ctr"/>
                      <a:endParaRPr lang="en-US" sz="2000" dirty="0" smtClean="0">
                        <a:solidFill>
                          <a:schemeClr val="bg1"/>
                        </a:solidFill>
                      </a:endParaRPr>
                    </a:p>
                    <a:p>
                      <a:pPr algn="ctr"/>
                      <a:endParaRPr lang="en-US" sz="2000" dirty="0" smtClean="0">
                        <a:solidFill>
                          <a:schemeClr val="bg1"/>
                        </a:solidFill>
                      </a:endParaRPr>
                    </a:p>
                    <a:p>
                      <a:pPr algn="ctr"/>
                      <a:r>
                        <a:rPr lang="en-US" sz="2000" dirty="0" smtClean="0">
                          <a:solidFill>
                            <a:schemeClr val="bg1"/>
                          </a:solidFill>
                        </a:rPr>
                        <a:t>Public</a:t>
                      </a:r>
                      <a:r>
                        <a:rPr lang="en-US" sz="2000" baseline="0" dirty="0" smtClean="0">
                          <a:solidFill>
                            <a:schemeClr val="bg1"/>
                          </a:solidFill>
                        </a:rPr>
                        <a:t> Supply</a:t>
                      </a:r>
                      <a:endParaRPr lang="en-US" sz="2000" dirty="0" smtClean="0">
                        <a:solidFill>
                          <a:schemeClr val="bg1"/>
                        </a:solidFill>
                      </a:endParaRPr>
                    </a:p>
                  </a:txBody>
                  <a:tcPr>
                    <a:cell3D prstMaterial="dkEdge">
                      <a:bevel prst="relaxedInset"/>
                      <a:lightRig rig="flood" dir="t"/>
                    </a:cell3D>
                    <a:solidFill>
                      <a:srgbClr val="0070C0"/>
                    </a:solidFill>
                  </a:tcPr>
                </a:tc>
                <a:tc>
                  <a:txBody>
                    <a:bodyPr/>
                    <a:lstStyle/>
                    <a:p>
                      <a:pPr algn="ctr"/>
                      <a:endParaRPr lang="en-US" sz="2000" dirty="0" smtClean="0">
                        <a:solidFill>
                          <a:schemeClr val="bg1"/>
                        </a:solidFill>
                      </a:endParaRPr>
                    </a:p>
                    <a:p>
                      <a:pPr algn="ctr"/>
                      <a:endParaRPr lang="en-US" sz="2000" dirty="0" smtClean="0">
                        <a:solidFill>
                          <a:schemeClr val="bg1"/>
                        </a:solidFill>
                      </a:endParaRPr>
                    </a:p>
                    <a:p>
                      <a:pPr algn="ctr"/>
                      <a:r>
                        <a:rPr lang="en-US" sz="2000" dirty="0" smtClean="0">
                          <a:solidFill>
                            <a:schemeClr val="bg1"/>
                          </a:solidFill>
                        </a:rPr>
                        <a:t>Mining/ Industrial</a:t>
                      </a:r>
                      <a:endParaRPr lang="en-US" sz="2000" dirty="0">
                        <a:solidFill>
                          <a:schemeClr val="bg1"/>
                        </a:solidFill>
                      </a:endParaRPr>
                    </a:p>
                  </a:txBody>
                  <a:tcPr>
                    <a:cell3D prstMaterial="dkEdge">
                      <a:bevel prst="relaxedInset"/>
                      <a:lightRig rig="flood" dir="t"/>
                    </a:cell3D>
                    <a:solidFill>
                      <a:srgbClr val="0070C0"/>
                    </a:solidFill>
                  </a:tcPr>
                </a:tc>
                <a:tc>
                  <a:txBody>
                    <a:bodyPr/>
                    <a:lstStyle/>
                    <a:p>
                      <a:pPr algn="ctr"/>
                      <a:endParaRPr lang="en-US" sz="2000" dirty="0" smtClean="0">
                        <a:solidFill>
                          <a:schemeClr val="bg1"/>
                        </a:solidFill>
                      </a:endParaRPr>
                    </a:p>
                    <a:p>
                      <a:pPr algn="ctr"/>
                      <a:endParaRPr lang="en-US" sz="2000" dirty="0" smtClean="0">
                        <a:solidFill>
                          <a:schemeClr val="bg1"/>
                        </a:solidFill>
                      </a:endParaRPr>
                    </a:p>
                    <a:p>
                      <a:pPr algn="ctr"/>
                      <a:r>
                        <a:rPr lang="en-US" sz="2000" dirty="0" smtClean="0">
                          <a:solidFill>
                            <a:schemeClr val="bg1"/>
                          </a:solidFill>
                        </a:rPr>
                        <a:t>Irrigation</a:t>
                      </a:r>
                      <a:endParaRPr lang="en-US" sz="2000" dirty="0">
                        <a:solidFill>
                          <a:schemeClr val="bg1"/>
                        </a:solidFill>
                      </a:endParaRPr>
                    </a:p>
                  </a:txBody>
                  <a:tcPr>
                    <a:cell3D prstMaterial="dkEdge">
                      <a:bevel prst="relaxedInset"/>
                      <a:lightRig rig="flood" dir="t"/>
                    </a:cell3D>
                    <a:solidFill>
                      <a:srgbClr val="0070C0"/>
                    </a:solidFill>
                  </a:tcPr>
                </a:tc>
                <a:tc>
                  <a:txBody>
                    <a:bodyPr/>
                    <a:lstStyle/>
                    <a:p>
                      <a:pPr algn="ctr"/>
                      <a:endParaRPr lang="en-US" sz="2000" dirty="0" smtClean="0">
                        <a:solidFill>
                          <a:schemeClr val="bg1"/>
                        </a:solidFill>
                      </a:endParaRPr>
                    </a:p>
                    <a:p>
                      <a:pPr algn="ctr"/>
                      <a:endParaRPr lang="en-US" sz="2000" dirty="0" smtClean="0">
                        <a:solidFill>
                          <a:schemeClr val="bg1"/>
                        </a:solidFill>
                      </a:endParaRPr>
                    </a:p>
                    <a:p>
                      <a:pPr algn="ctr"/>
                      <a:r>
                        <a:rPr lang="en-US" sz="2000" dirty="0" smtClean="0">
                          <a:solidFill>
                            <a:schemeClr val="bg1"/>
                          </a:solidFill>
                        </a:rPr>
                        <a:t>Livestock</a:t>
                      </a:r>
                      <a:endParaRPr lang="en-US" sz="2000" dirty="0">
                        <a:solidFill>
                          <a:schemeClr val="bg1"/>
                        </a:solidFill>
                      </a:endParaRPr>
                    </a:p>
                  </a:txBody>
                  <a:tcPr>
                    <a:cell3D prstMaterial="dkEdge">
                      <a:bevel prst="relaxedInset"/>
                      <a:lightRig rig="flood" dir="t"/>
                    </a:cell3D>
                    <a:solidFill>
                      <a:srgbClr val="0070C0"/>
                    </a:solidFill>
                  </a:tcPr>
                </a:tc>
                <a:tc>
                  <a:txBody>
                    <a:bodyPr/>
                    <a:lstStyle/>
                    <a:p>
                      <a:pPr algn="ctr"/>
                      <a:endParaRPr lang="en-US" sz="2000" dirty="0" smtClean="0">
                        <a:solidFill>
                          <a:schemeClr val="bg1"/>
                        </a:solidFill>
                      </a:endParaRPr>
                    </a:p>
                    <a:p>
                      <a:pPr algn="ctr"/>
                      <a:endParaRPr lang="en-US" sz="2000" dirty="0" smtClean="0">
                        <a:solidFill>
                          <a:schemeClr val="bg1"/>
                        </a:solidFill>
                      </a:endParaRPr>
                    </a:p>
                    <a:p>
                      <a:pPr algn="ctr"/>
                      <a:r>
                        <a:rPr lang="en-US" sz="2000" dirty="0" smtClean="0">
                          <a:solidFill>
                            <a:schemeClr val="bg1"/>
                          </a:solidFill>
                        </a:rPr>
                        <a:t>Shale</a:t>
                      </a:r>
                      <a:endParaRPr lang="en-US" sz="2000" dirty="0">
                        <a:solidFill>
                          <a:schemeClr val="bg1"/>
                        </a:solidFill>
                      </a:endParaRPr>
                    </a:p>
                  </a:txBody>
                  <a:tcPr>
                    <a:cell3D prstMaterial="dkEdge">
                      <a:bevel prst="relaxedInset"/>
                      <a:lightRig rig="flood" dir="t"/>
                    </a:cell3D>
                    <a:solidFill>
                      <a:srgbClr val="0070C0"/>
                    </a:solidFill>
                  </a:tcPr>
                </a:tc>
              </a:tr>
              <a:tr h="990600">
                <a:tc>
                  <a:txBody>
                    <a:bodyPr/>
                    <a:lstStyle/>
                    <a:p>
                      <a:pPr algn="ctr"/>
                      <a:endParaRPr lang="en-US" sz="2000" b="1" dirty="0" smtClean="0">
                        <a:solidFill>
                          <a:srgbClr val="000066"/>
                        </a:solidFill>
                      </a:endParaRPr>
                    </a:p>
                    <a:p>
                      <a:pPr algn="ctr"/>
                      <a:r>
                        <a:rPr lang="en-US" sz="2000" b="1" dirty="0" smtClean="0">
                          <a:solidFill>
                            <a:srgbClr val="000066"/>
                          </a:solidFill>
                        </a:rPr>
                        <a:t>Barnett</a:t>
                      </a:r>
                      <a:endParaRPr lang="en-US" sz="2000" b="1" dirty="0">
                        <a:solidFill>
                          <a:srgbClr val="000066"/>
                        </a:solidFill>
                      </a:endParaRPr>
                    </a:p>
                  </a:txBody>
                  <a:tcPr>
                    <a:cell3D prstMaterial="dkEdge">
                      <a:bevel prst="relaxedInset"/>
                      <a:lightRig rig="flood" dir="t"/>
                    </a:cell3D>
                    <a:solidFill>
                      <a:srgbClr val="DDDDDD"/>
                    </a:solidFill>
                  </a:tcPr>
                </a:tc>
                <a:tc>
                  <a:txBody>
                    <a:bodyPr/>
                    <a:lstStyle/>
                    <a:p>
                      <a:pPr algn="ctr"/>
                      <a:r>
                        <a:rPr lang="en-US" sz="2400" b="1" i="0" u="none" strike="noStrike" kern="1200" baseline="0" dirty="0" smtClean="0">
                          <a:solidFill>
                            <a:srgbClr val="002060"/>
                          </a:solidFill>
                          <a:latin typeface="+mn-lt"/>
                          <a:ea typeface="+mn-ea"/>
                          <a:cs typeface="+mn-cs"/>
                        </a:rPr>
                        <a:t>82.7%</a:t>
                      </a:r>
                      <a:endParaRPr lang="en-US" sz="2400" b="1" dirty="0">
                        <a:solidFill>
                          <a:srgbClr val="002060"/>
                        </a:solidFill>
                      </a:endParaRPr>
                    </a:p>
                  </a:txBody>
                  <a:tcPr>
                    <a:cell3D prstMaterial="dkEdge">
                      <a:bevel prst="relaxedInset"/>
                      <a:lightRig rig="flood" dir="t"/>
                    </a:cell3D>
                    <a:solidFill>
                      <a:srgbClr val="DDDDDD"/>
                    </a:solidFill>
                  </a:tcPr>
                </a:tc>
                <a:tc>
                  <a:txBody>
                    <a:bodyPr/>
                    <a:lstStyle/>
                    <a:p>
                      <a:pPr algn="ctr"/>
                      <a:r>
                        <a:rPr lang="en-US" sz="2400" b="1" dirty="0" smtClean="0">
                          <a:solidFill>
                            <a:srgbClr val="000066"/>
                          </a:solidFill>
                        </a:rPr>
                        <a:t>3.7%</a:t>
                      </a:r>
                      <a:endParaRPr lang="en-US" sz="2400" b="1" dirty="0">
                        <a:solidFill>
                          <a:srgbClr val="000066"/>
                        </a:solidFill>
                      </a:endParaRPr>
                    </a:p>
                  </a:txBody>
                  <a:tcPr>
                    <a:cell3D prstMaterial="dkEdge">
                      <a:bevel prst="relaxedInset"/>
                      <a:lightRig rig="flood" dir="t"/>
                    </a:cell3D>
                    <a:solidFill>
                      <a:srgbClr val="DDDDDD"/>
                    </a:solidFill>
                  </a:tcPr>
                </a:tc>
                <a:tc>
                  <a:txBody>
                    <a:bodyPr/>
                    <a:lstStyle/>
                    <a:p>
                      <a:pPr algn="ctr"/>
                      <a:r>
                        <a:rPr lang="en-US" sz="2400" b="1" dirty="0" smtClean="0">
                          <a:solidFill>
                            <a:srgbClr val="000066"/>
                          </a:solidFill>
                        </a:rPr>
                        <a:t>6.3%</a:t>
                      </a:r>
                      <a:endParaRPr lang="en-US" sz="2400" b="1" dirty="0">
                        <a:solidFill>
                          <a:srgbClr val="000066"/>
                        </a:solidFill>
                      </a:endParaRPr>
                    </a:p>
                  </a:txBody>
                  <a:tcPr>
                    <a:cell3D prstMaterial="dkEdge">
                      <a:bevel prst="relaxedInset"/>
                      <a:lightRig rig="flood" dir="t"/>
                    </a:cell3D>
                    <a:solidFill>
                      <a:srgbClr val="DDDDDD"/>
                    </a:solidFill>
                  </a:tcPr>
                </a:tc>
                <a:tc>
                  <a:txBody>
                    <a:bodyPr/>
                    <a:lstStyle/>
                    <a:p>
                      <a:pPr algn="ctr"/>
                      <a:r>
                        <a:rPr lang="en-US" sz="2400" b="1" dirty="0" smtClean="0">
                          <a:solidFill>
                            <a:srgbClr val="000066"/>
                          </a:solidFill>
                        </a:rPr>
                        <a:t>2.3%</a:t>
                      </a:r>
                      <a:endParaRPr lang="en-US" sz="2400" b="1" dirty="0">
                        <a:solidFill>
                          <a:srgbClr val="000066"/>
                        </a:solidFill>
                      </a:endParaRPr>
                    </a:p>
                  </a:txBody>
                  <a:tcPr>
                    <a:cell3D prstMaterial="dkEdge">
                      <a:bevel prst="relaxedInset"/>
                      <a:lightRig rig="flood" dir="t"/>
                    </a:cell3D>
                    <a:solidFill>
                      <a:srgbClr val="DDDDDD"/>
                    </a:solidFill>
                  </a:tcPr>
                </a:tc>
                <a:tc>
                  <a:txBody>
                    <a:bodyPr/>
                    <a:lstStyle/>
                    <a:p>
                      <a:pPr algn="ctr"/>
                      <a:r>
                        <a:rPr lang="en-US" sz="2400" b="1" dirty="0" smtClean="0">
                          <a:solidFill>
                            <a:srgbClr val="000066"/>
                          </a:solidFill>
                        </a:rPr>
                        <a:t>0.4%</a:t>
                      </a:r>
                      <a:endParaRPr lang="en-US" sz="2400" b="1" dirty="0">
                        <a:solidFill>
                          <a:srgbClr val="000066"/>
                        </a:solidFill>
                      </a:endParaRPr>
                    </a:p>
                  </a:txBody>
                  <a:tcPr>
                    <a:cell3D prstMaterial="dkEdge">
                      <a:bevel prst="relaxedInset"/>
                      <a:lightRig rig="flood" dir="t"/>
                    </a:cell3D>
                    <a:solidFill>
                      <a:srgbClr val="DDDDDD"/>
                    </a:solidFill>
                  </a:tcPr>
                </a:tc>
              </a:tr>
              <a:tr h="1001263">
                <a:tc>
                  <a:txBody>
                    <a:bodyPr/>
                    <a:lstStyle/>
                    <a:p>
                      <a:pPr algn="ctr"/>
                      <a:endParaRPr lang="en-US" sz="2000" b="1" dirty="0" smtClean="0">
                        <a:solidFill>
                          <a:srgbClr val="000066"/>
                        </a:solidFill>
                      </a:endParaRPr>
                    </a:p>
                    <a:p>
                      <a:pPr algn="ctr"/>
                      <a:r>
                        <a:rPr lang="en-US" sz="2000" b="1" dirty="0" smtClean="0">
                          <a:solidFill>
                            <a:srgbClr val="000066"/>
                          </a:solidFill>
                        </a:rPr>
                        <a:t>Marcellus</a:t>
                      </a:r>
                      <a:endParaRPr lang="en-US" sz="2000" b="1" dirty="0">
                        <a:solidFill>
                          <a:srgbClr val="000066"/>
                        </a:solidFill>
                      </a:endParaRPr>
                    </a:p>
                  </a:txBody>
                  <a:tcPr>
                    <a:cell3D prstMaterial="dkEdge">
                      <a:bevel prst="relaxedInset"/>
                      <a:lightRig rig="flood" dir="t"/>
                    </a:cell3D>
                    <a:solidFill>
                      <a:srgbClr val="DDDDDD"/>
                    </a:solidFill>
                  </a:tcPr>
                </a:tc>
                <a:tc>
                  <a:txBody>
                    <a:bodyPr/>
                    <a:lstStyle/>
                    <a:p>
                      <a:pPr algn="ctr"/>
                      <a:r>
                        <a:rPr lang="en-US" sz="2400" b="1" dirty="0" smtClean="0">
                          <a:solidFill>
                            <a:srgbClr val="000066"/>
                          </a:solidFill>
                        </a:rPr>
                        <a:t>12.0%</a:t>
                      </a:r>
                      <a:endParaRPr lang="en-US" sz="2400" b="1" dirty="0">
                        <a:solidFill>
                          <a:srgbClr val="000066"/>
                        </a:solidFill>
                      </a:endParaRPr>
                    </a:p>
                  </a:txBody>
                  <a:tcPr>
                    <a:cell3D prstMaterial="dkEdge">
                      <a:bevel prst="relaxedInset"/>
                      <a:lightRig rig="flood" dir="t"/>
                    </a:cell3D>
                    <a:solidFill>
                      <a:srgbClr val="DDDDDD"/>
                    </a:solidFill>
                  </a:tcPr>
                </a:tc>
                <a:tc>
                  <a:txBody>
                    <a:bodyPr/>
                    <a:lstStyle/>
                    <a:p>
                      <a:pPr algn="ctr"/>
                      <a:r>
                        <a:rPr lang="en-US" sz="2400" b="1" dirty="0" smtClean="0">
                          <a:solidFill>
                            <a:srgbClr val="000066"/>
                          </a:solidFill>
                        </a:rPr>
                        <a:t>71.7%</a:t>
                      </a:r>
                      <a:endParaRPr lang="en-US" sz="2400" b="1" dirty="0">
                        <a:solidFill>
                          <a:srgbClr val="000066"/>
                        </a:solidFill>
                      </a:endParaRPr>
                    </a:p>
                  </a:txBody>
                  <a:tcPr>
                    <a:cell3D prstMaterial="dkEdge">
                      <a:bevel prst="relaxedInset"/>
                      <a:lightRig rig="flood" dir="t"/>
                    </a:cell3D>
                    <a:solidFill>
                      <a:srgbClr val="DDDDDD"/>
                    </a:solidFill>
                  </a:tcPr>
                </a:tc>
                <a:tc>
                  <a:txBody>
                    <a:bodyPr/>
                    <a:lstStyle/>
                    <a:p>
                      <a:pPr algn="ctr"/>
                      <a:r>
                        <a:rPr lang="en-US" sz="2400" b="1" dirty="0" smtClean="0">
                          <a:solidFill>
                            <a:srgbClr val="000066"/>
                          </a:solidFill>
                        </a:rPr>
                        <a:t>0.1%</a:t>
                      </a:r>
                      <a:endParaRPr lang="en-US" sz="2400" b="1" dirty="0">
                        <a:solidFill>
                          <a:srgbClr val="000066"/>
                        </a:solidFill>
                      </a:endParaRPr>
                    </a:p>
                  </a:txBody>
                  <a:tcPr>
                    <a:cell3D prstMaterial="dkEdge">
                      <a:bevel prst="relaxedInset"/>
                      <a:lightRig rig="flood" dir="t"/>
                    </a:cell3D>
                    <a:solidFill>
                      <a:srgbClr val="DDDDDD"/>
                    </a:solidFill>
                  </a:tcPr>
                </a:tc>
                <a:tc>
                  <a:txBody>
                    <a:bodyPr/>
                    <a:lstStyle/>
                    <a:p>
                      <a:pPr algn="ctr"/>
                      <a:r>
                        <a:rPr lang="en-US" sz="2400" b="1" dirty="0" smtClean="0">
                          <a:solidFill>
                            <a:srgbClr val="000066"/>
                          </a:solidFill>
                        </a:rPr>
                        <a:t>&lt;0.1%</a:t>
                      </a:r>
                      <a:endParaRPr lang="en-US" sz="2400" b="1" dirty="0">
                        <a:solidFill>
                          <a:srgbClr val="000066"/>
                        </a:solidFill>
                      </a:endParaRPr>
                    </a:p>
                  </a:txBody>
                  <a:tcPr>
                    <a:cell3D prstMaterial="dkEdge">
                      <a:bevel prst="relaxedInset"/>
                      <a:lightRig rig="flood" dir="t"/>
                    </a:cell3D>
                    <a:solidFill>
                      <a:srgbClr val="DDDDDD"/>
                    </a:solidFill>
                  </a:tcPr>
                </a:tc>
                <a:tc>
                  <a:txBody>
                    <a:bodyPr/>
                    <a:lstStyle/>
                    <a:p>
                      <a:pPr algn="ctr"/>
                      <a:r>
                        <a:rPr lang="en-US" sz="2400" b="1" dirty="0" smtClean="0">
                          <a:solidFill>
                            <a:srgbClr val="000066"/>
                          </a:solidFill>
                        </a:rPr>
                        <a:t>&lt;0.1%</a:t>
                      </a:r>
                      <a:endParaRPr lang="en-US" sz="2400" b="1" dirty="0">
                        <a:solidFill>
                          <a:srgbClr val="000066"/>
                        </a:solidFill>
                      </a:endParaRPr>
                    </a:p>
                  </a:txBody>
                  <a:tcPr>
                    <a:cell3D prstMaterial="dkEdge">
                      <a:bevel prst="relaxedInset"/>
                      <a:lightRig rig="flood" dir="t"/>
                    </a:cell3D>
                    <a:solidFill>
                      <a:srgbClr val="DDDDDD"/>
                    </a:solidFill>
                  </a:tcPr>
                </a:tc>
              </a:tr>
            </a:tbl>
          </a:graphicData>
        </a:graphic>
      </p:graphicFrame>
      <p:sp>
        <p:nvSpPr>
          <p:cNvPr id="4" name="TextBox 3"/>
          <p:cNvSpPr txBox="1"/>
          <p:nvPr/>
        </p:nvSpPr>
        <p:spPr>
          <a:xfrm>
            <a:off x="908569" y="595507"/>
            <a:ext cx="7937617" cy="830997"/>
          </a:xfrm>
          <a:prstGeom prst="rect">
            <a:avLst/>
          </a:prstGeom>
          <a:noFill/>
        </p:spPr>
        <p:txBody>
          <a:bodyPr wrap="square" rtlCol="0">
            <a:spAutoFit/>
          </a:bodyPr>
          <a:lstStyle/>
          <a:p>
            <a:pPr algn="ctr"/>
            <a:r>
              <a:rPr lang="en-US" sz="3200" b="1" dirty="0" smtClean="0">
                <a:solidFill>
                  <a:schemeClr val="bg1"/>
                </a:solidFill>
              </a:rPr>
              <a:t>Comparative Water Use, US Shale Plays   </a:t>
            </a:r>
            <a:r>
              <a:rPr lang="en-US" sz="1600" b="1" dirty="0" smtClean="0">
                <a:solidFill>
                  <a:schemeClr val="bg1"/>
                </a:solidFill>
              </a:rPr>
              <a:t>(%</a:t>
            </a:r>
            <a:r>
              <a:rPr lang="en-US" sz="1600" b="1" dirty="0" err="1" smtClean="0">
                <a:solidFill>
                  <a:schemeClr val="bg1"/>
                </a:solidFill>
              </a:rPr>
              <a:t>bbl</a:t>
            </a:r>
            <a:r>
              <a:rPr lang="en-US" sz="1600" b="1" dirty="0" smtClean="0">
                <a:solidFill>
                  <a:schemeClr val="bg1"/>
                </a:solidFill>
              </a:rPr>
              <a:t>/year)</a:t>
            </a:r>
            <a:endParaRPr lang="en-US" sz="1600" b="1" dirty="0">
              <a:solidFill>
                <a:schemeClr val="bg1"/>
              </a:solidFill>
            </a:endParaRPr>
          </a:p>
        </p:txBody>
      </p:sp>
      <p:sp>
        <p:nvSpPr>
          <p:cNvPr id="5" name="Oval 4"/>
          <p:cNvSpPr/>
          <p:nvPr/>
        </p:nvSpPr>
        <p:spPr>
          <a:xfrm>
            <a:off x="7543800" y="2895600"/>
            <a:ext cx="1219200" cy="1143000"/>
          </a:xfrm>
          <a:prstGeom prst="ellipse">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33600" y="2895600"/>
            <a:ext cx="1219200" cy="1143000"/>
          </a:xfrm>
          <a:prstGeom prst="ellipse">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543800" y="4034970"/>
            <a:ext cx="1219200" cy="1143000"/>
          </a:xfrm>
          <a:prstGeom prst="ellipse">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72542" y="4038600"/>
            <a:ext cx="1219200" cy="1143000"/>
          </a:xfrm>
          <a:prstGeom prst="ellipse">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252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heel(1)">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5"/>
                                        </p:tgtEl>
                                      </p:cBhvr>
                                    </p:animEffect>
                                    <p:set>
                                      <p:cBhvr>
                                        <p:cTn id="16" dur="1" fill="hold">
                                          <p:stCondLst>
                                            <p:cond delay="249"/>
                                          </p:stCondLst>
                                        </p:cTn>
                                        <p:tgtEl>
                                          <p:spTgt spid="5"/>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par>
                          <p:cTn id="20" fill="hold">
                            <p:stCondLst>
                              <p:cond delay="500"/>
                            </p:stCondLst>
                            <p:childTnLst>
                              <p:par>
                                <p:cTn id="21" presetID="21" presetClass="entr" presetSubtype="1" fill="hold" grpId="0" nodeType="afterEffect">
                                  <p:stCondLst>
                                    <p:cond delay="250"/>
                                  </p:stCondLst>
                                  <p:childTnLst>
                                    <p:set>
                                      <p:cBhvr>
                                        <p:cTn id="22" dur="1" fill="hold">
                                          <p:stCondLst>
                                            <p:cond delay="0"/>
                                          </p:stCondLst>
                                        </p:cTn>
                                        <p:tgtEl>
                                          <p:spTgt spid="34"/>
                                        </p:tgtEl>
                                        <p:attrNameLst>
                                          <p:attrName>style.visibility</p:attrName>
                                        </p:attrNameLst>
                                      </p:cBhvr>
                                      <p:to>
                                        <p:strVal val="visible"/>
                                      </p:to>
                                    </p:set>
                                    <p:animEffect transition="in" filter="wheel(1)">
                                      <p:cBhvr>
                                        <p:cTn id="23" dur="500"/>
                                        <p:tgtEl>
                                          <p:spTgt spid="34"/>
                                        </p:tgtEl>
                                      </p:cBhvr>
                                    </p:animEffect>
                                  </p:childTnLst>
                                </p:cTn>
                              </p:par>
                            </p:childTnLst>
                          </p:cTn>
                        </p:par>
                        <p:par>
                          <p:cTn id="24" fill="hold">
                            <p:stCondLst>
                              <p:cond delay="1250"/>
                            </p:stCondLst>
                            <p:childTnLst>
                              <p:par>
                                <p:cTn id="25" presetID="21"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3" grpId="0" animBg="1"/>
      <p:bldP spid="33" grpId="1" animBg="1"/>
      <p:bldP spid="34"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152634"/>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4096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4096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40965" name="Text Box 6"/>
          <p:cNvSpPr txBox="1">
            <a:spLocks noChangeArrowheads="1"/>
          </p:cNvSpPr>
          <p:nvPr/>
        </p:nvSpPr>
        <p:spPr bwMode="auto">
          <a:xfrm>
            <a:off x="4052887"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4096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40994" name="Slide Number Placeholder 3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39704E-D782-492E-A53F-E7AE8CA91D25}" type="slidenum">
              <a:rPr lang="en-US" smtClean="0">
                <a:solidFill>
                  <a:srgbClr val="FFFFFF"/>
                </a:solidFill>
              </a:rPr>
              <a:pPr eaLnBrk="1" hangingPunct="1"/>
              <a:t>16</a:t>
            </a:fld>
            <a:endParaRPr lang="en-US" smtClean="0">
              <a:solidFill>
                <a:srgbClr val="FFFFFF"/>
              </a:solidFill>
            </a:endParaRPr>
          </a:p>
        </p:txBody>
      </p:sp>
      <p:sp>
        <p:nvSpPr>
          <p:cNvPr id="42"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3"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4"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5"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50"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52"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53"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4"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7"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63"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4"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pic>
        <p:nvPicPr>
          <p:cNvPr id="33" name="Picture 2" descr="figure 2.19"/>
          <p:cNvPicPr>
            <a:picLocks noGrp="1" noChangeAspect="1"/>
          </p:cNvPicPr>
          <p:nvPr isPhoto="1"/>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66800" y="960438"/>
            <a:ext cx="7481887" cy="4754562"/>
          </a:xfrm>
          <a:prstGeom prst="roundRect">
            <a:avLst>
              <a:gd name="adj" fmla="val 8594"/>
            </a:avLst>
          </a:prstGeom>
          <a:solidFill>
            <a:srgbClr val="FFFFFF">
              <a:shade val="85000"/>
            </a:srgbClr>
          </a:solidFill>
          <a:ln w="38100">
            <a:solidFill>
              <a:srgbClr val="FFC000"/>
            </a:solidFill>
            <a:miter lim="800000"/>
            <a:headEnd/>
            <a:tailEnd/>
          </a:ln>
          <a:effectLst>
            <a:reflection blurRad="12700" stA="38000" endPos="28000" dist="5000" dir="5400000" sy="-100000" algn="bl" rotWithShape="0"/>
          </a:effectLst>
          <a:scene3d>
            <a:camera prst="orthographicFront"/>
            <a:lightRig rig="chilly" dir="t"/>
          </a:scene3d>
          <a:sp3d prstMaterial="dkEdge">
            <a:bevelT w="190500" h="177800"/>
          </a:sp3d>
          <a:extLst/>
        </p:spPr>
      </p:pic>
      <p:sp>
        <p:nvSpPr>
          <p:cNvPr id="32" name="Rectangle 6"/>
          <p:cNvSpPr>
            <a:spLocks noChangeArrowheads="1"/>
          </p:cNvSpPr>
          <p:nvPr>
            <p:custDataLst>
              <p:tags r:id="rId1"/>
            </p:custDataLst>
          </p:nvPr>
        </p:nvSpPr>
        <p:spPr bwMode="auto">
          <a:xfrm>
            <a:off x="457200" y="228600"/>
            <a:ext cx="85963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3200" b="1" dirty="0" smtClean="0">
                <a:solidFill>
                  <a:schemeClr val="bg1"/>
                </a:solidFill>
                <a:latin typeface="+mj-lt"/>
              </a:rPr>
              <a:t>Mapped Fracture Growth in the Marcellus</a:t>
            </a:r>
            <a:endParaRPr lang="en-US" sz="3200" dirty="0">
              <a:solidFill>
                <a:schemeClr val="bg1"/>
              </a:solidFill>
              <a:latin typeface="+mj-lt"/>
            </a:endParaRPr>
          </a:p>
        </p:txBody>
      </p:sp>
      <p:sp>
        <p:nvSpPr>
          <p:cNvPr id="34" name="Down Arrow 33"/>
          <p:cNvSpPr/>
          <p:nvPr/>
        </p:nvSpPr>
        <p:spPr>
          <a:xfrm rot="17677625">
            <a:off x="1328726" y="1636850"/>
            <a:ext cx="457200" cy="838200"/>
          </a:xfrm>
          <a:prstGeom prst="downArrow">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  </a:t>
            </a:r>
            <a:endParaRPr lang="en-US" dirty="0"/>
          </a:p>
        </p:txBody>
      </p:sp>
      <p:sp>
        <p:nvSpPr>
          <p:cNvPr id="2" name="Right Brace 1"/>
          <p:cNvSpPr/>
          <p:nvPr/>
        </p:nvSpPr>
        <p:spPr>
          <a:xfrm>
            <a:off x="2528828" y="4038599"/>
            <a:ext cx="457259" cy="762001"/>
          </a:xfrm>
          <a:prstGeom prst="rightBrace">
            <a:avLst>
              <a:gd name="adj1" fmla="val 8333"/>
              <a:gd name="adj2" fmla="val 63521"/>
            </a:avLst>
          </a:prstGeom>
          <a:ln w="57150">
            <a:solidFill>
              <a:srgbClr val="A2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A20000"/>
              </a:solidFill>
            </a:endParaRPr>
          </a:p>
        </p:txBody>
      </p:sp>
      <p:sp>
        <p:nvSpPr>
          <p:cNvPr id="3" name="TextBox 2"/>
          <p:cNvSpPr txBox="1"/>
          <p:nvPr/>
        </p:nvSpPr>
        <p:spPr>
          <a:xfrm>
            <a:off x="3138487" y="4419600"/>
            <a:ext cx="1600200" cy="307777"/>
          </a:xfrm>
          <a:prstGeom prst="rect">
            <a:avLst/>
          </a:prstGeom>
          <a:solidFill>
            <a:srgbClr val="002060"/>
          </a:solidFill>
          <a:scene3d>
            <a:camera prst="orthographicFront"/>
            <a:lightRig rig="threePt" dir="t"/>
          </a:scene3d>
          <a:sp3d>
            <a:bevelT prst="relaxedInset"/>
          </a:sp3d>
        </p:spPr>
        <p:txBody>
          <a:bodyPr wrap="square" rtlCol="0">
            <a:spAutoFit/>
          </a:bodyPr>
          <a:lstStyle/>
          <a:p>
            <a:pPr algn="ctr"/>
            <a:r>
              <a:rPr lang="en-US" sz="1400" b="1" dirty="0" smtClean="0">
                <a:solidFill>
                  <a:schemeClr val="bg1"/>
                </a:solidFill>
              </a:rPr>
              <a:t>Around 2,000 ft.</a:t>
            </a:r>
            <a:endParaRPr lang="en-US" sz="1400" b="1" dirty="0">
              <a:solidFill>
                <a:schemeClr val="bg1"/>
              </a:solidFill>
            </a:endParaRPr>
          </a:p>
        </p:txBody>
      </p:sp>
      <p:sp>
        <p:nvSpPr>
          <p:cNvPr id="36" name="Right Brace 35"/>
          <p:cNvSpPr/>
          <p:nvPr/>
        </p:nvSpPr>
        <p:spPr>
          <a:xfrm rot="10800000">
            <a:off x="6415087" y="2249510"/>
            <a:ext cx="457259" cy="1255689"/>
          </a:xfrm>
          <a:prstGeom prst="rightBrace">
            <a:avLst>
              <a:gd name="adj1" fmla="val 30865"/>
              <a:gd name="adj2" fmla="val 63521"/>
            </a:avLst>
          </a:prstGeom>
          <a:ln w="57150">
            <a:solidFill>
              <a:srgbClr val="A2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A20000"/>
              </a:solidFill>
            </a:endParaRPr>
          </a:p>
        </p:txBody>
      </p:sp>
      <p:sp>
        <p:nvSpPr>
          <p:cNvPr id="37" name="TextBox 36"/>
          <p:cNvSpPr txBox="1"/>
          <p:nvPr/>
        </p:nvSpPr>
        <p:spPr>
          <a:xfrm>
            <a:off x="4814887" y="2590800"/>
            <a:ext cx="1600200" cy="307777"/>
          </a:xfrm>
          <a:prstGeom prst="rect">
            <a:avLst/>
          </a:prstGeom>
          <a:solidFill>
            <a:srgbClr val="002060"/>
          </a:solidFill>
          <a:scene3d>
            <a:camera prst="orthographicFront"/>
            <a:lightRig rig="threePt" dir="t"/>
          </a:scene3d>
          <a:sp3d>
            <a:bevelT prst="relaxedInset"/>
          </a:sp3d>
        </p:spPr>
        <p:txBody>
          <a:bodyPr wrap="square" rtlCol="0">
            <a:spAutoFit/>
          </a:bodyPr>
          <a:lstStyle/>
          <a:p>
            <a:pPr algn="ctr"/>
            <a:r>
              <a:rPr lang="en-US" sz="1400" b="1" dirty="0" smtClean="0">
                <a:solidFill>
                  <a:schemeClr val="bg1"/>
                </a:solidFill>
              </a:rPr>
              <a:t>Around 4,000 ft.</a:t>
            </a:r>
            <a:endParaRPr lang="en-US" sz="1400" b="1" dirty="0">
              <a:solidFill>
                <a:schemeClr val="bg1"/>
              </a:solidFill>
            </a:endParaRPr>
          </a:p>
        </p:txBody>
      </p:sp>
      <p:sp>
        <p:nvSpPr>
          <p:cNvPr id="38" name="Footer Placeholder 6"/>
          <p:cNvSpPr>
            <a:spLocks noGrp="1"/>
          </p:cNvSpPr>
          <p:nvPr>
            <p:ph type="ftr" sz="quarter" idx="11"/>
          </p:nvPr>
        </p:nvSpPr>
        <p:spPr>
          <a:xfrm>
            <a:off x="5029200" y="6407699"/>
            <a:ext cx="4114800" cy="365125"/>
          </a:xfrm>
        </p:spPr>
        <p:txBody>
          <a:bodyPr/>
          <a:lstStyle/>
          <a:p>
            <a:pPr algn="l"/>
            <a:r>
              <a:rPr lang="en-US" sz="1000" b="1" dirty="0" smtClean="0">
                <a:solidFill>
                  <a:schemeClr val="tx1"/>
                </a:solidFill>
              </a:rPr>
              <a:t>Source: MIT Future of Natural Gas Study, 2011</a:t>
            </a:r>
          </a:p>
        </p:txBody>
      </p:sp>
      <p:sp>
        <p:nvSpPr>
          <p:cNvPr id="39" name="TextBox 38"/>
          <p:cNvSpPr txBox="1"/>
          <p:nvPr/>
        </p:nvSpPr>
        <p:spPr>
          <a:xfrm>
            <a:off x="1919287" y="2359223"/>
            <a:ext cx="1600200" cy="307777"/>
          </a:xfrm>
          <a:prstGeom prst="rect">
            <a:avLst/>
          </a:prstGeom>
          <a:solidFill>
            <a:srgbClr val="002060"/>
          </a:solidFill>
          <a:scene3d>
            <a:camera prst="orthographicFront"/>
            <a:lightRig rig="threePt" dir="t"/>
          </a:scene3d>
          <a:sp3d>
            <a:bevelT prst="relaxedInset"/>
          </a:sp3d>
        </p:spPr>
        <p:txBody>
          <a:bodyPr wrap="square" rtlCol="0">
            <a:spAutoFit/>
          </a:bodyPr>
          <a:lstStyle/>
          <a:p>
            <a:pPr algn="ctr"/>
            <a:r>
              <a:rPr lang="en-US" sz="1400" b="1" dirty="0" smtClean="0">
                <a:solidFill>
                  <a:schemeClr val="bg1"/>
                </a:solidFill>
              </a:rPr>
              <a:t>Around 1,000 ft.</a:t>
            </a:r>
            <a:endParaRPr lang="en-US" sz="1400" b="1" dirty="0">
              <a:solidFill>
                <a:schemeClr val="bg1"/>
              </a:solidFill>
            </a:endParaRPr>
          </a:p>
        </p:txBody>
      </p:sp>
    </p:spTree>
    <p:extLst>
      <p:ext uri="{BB962C8B-B14F-4D97-AF65-F5344CB8AC3E}">
        <p14:creationId xmlns:p14="http://schemas.microsoft.com/office/powerpoint/2010/main" val="286471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right)">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6" grpId="0" animBg="1"/>
      <p:bldP spid="37"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1284" y="0"/>
            <a:ext cx="9144000" cy="7086600"/>
          </a:xfrm>
          <a:prstGeom prst="rect">
            <a:avLst/>
          </a:prstGeom>
          <a:gradFill rotWithShape="1">
            <a:gsLst>
              <a:gs pos="0">
                <a:srgbClr val="000000"/>
              </a:gs>
              <a:gs pos="100000">
                <a:srgbClr val="000066"/>
              </a:gs>
            </a:gsLst>
            <a:lin ang="5400000" scaled="1"/>
          </a:gradFill>
          <a:ln>
            <a:noFill/>
          </a:ln>
          <a:scene3d>
            <a:camera prst="orthographicFront"/>
            <a:lightRig rig="chilly" dir="t"/>
          </a:scene3d>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dirty="0"/>
          </a:p>
        </p:txBody>
      </p:sp>
      <p:sp>
        <p:nvSpPr>
          <p:cNvPr id="49155"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1">
              <a:solidFill>
                <a:schemeClr val="bg1"/>
              </a:solidFill>
              <a:latin typeface="Calibri" pitchFamily="34" charset="0"/>
              <a:ea typeface="MS PGothic" pitchFamily="34" charset="-128"/>
            </a:endParaRPr>
          </a:p>
        </p:txBody>
      </p:sp>
      <p:sp>
        <p:nvSpPr>
          <p:cNvPr id="49157"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ea typeface="MS PGothic" pitchFamily="34" charset="-128"/>
              </a:rPr>
              <a:t>  </a:t>
            </a:r>
            <a:r>
              <a:rPr lang="en-US" sz="1200" b="1">
                <a:solidFill>
                  <a:schemeClr val="bg1"/>
                </a:solidFill>
                <a:latin typeface="StempelGaramond Roman"/>
                <a:ea typeface="MS PGothic" pitchFamily="34" charset="-128"/>
              </a:rPr>
              <a:t>MIT Energy Initiative</a:t>
            </a:r>
          </a:p>
        </p:txBody>
      </p:sp>
      <p:sp>
        <p:nvSpPr>
          <p:cNvPr id="49158" name="Text Box 28"/>
          <p:cNvSpPr txBox="1">
            <a:spLocks noChangeArrowheads="1"/>
          </p:cNvSpPr>
          <p:nvPr/>
        </p:nvSpPr>
        <p:spPr bwMode="auto">
          <a:xfrm>
            <a:off x="6015119" y="6479388"/>
            <a:ext cx="3643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900" b="1" dirty="0" smtClean="0"/>
              <a:t>Sources: EIA, Richard Newell Presentation, 2010</a:t>
            </a:r>
            <a:endParaRPr lang="en-US" sz="900" b="1" dirty="0"/>
          </a:p>
          <a:p>
            <a:endParaRPr lang="en-US" sz="900" b="1" dirty="0"/>
          </a:p>
        </p:txBody>
      </p:sp>
      <p:sp>
        <p:nvSpPr>
          <p:cNvPr id="136"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137"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223"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224"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225"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230"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232"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33"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34"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37"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43"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a:xfrm>
            <a:off x="1463714" y="-1180438"/>
            <a:ext cx="2912786" cy="470231"/>
          </a:xfrm>
        </p:spPr>
        <p:txBody>
          <a:bodyPr/>
          <a:lstStyle/>
          <a:p>
            <a:fld id="{7F99F53A-C60A-5944-B39D-8A9C8FF1FE21}" type="slidenum">
              <a:rPr lang="en-US" smtClean="0"/>
              <a:pPr/>
              <a:t>17</a:t>
            </a:fld>
            <a:endParaRPr lang="en-US"/>
          </a:p>
        </p:txBody>
      </p:sp>
      <p:pic>
        <p:nvPicPr>
          <p:cNvPr id="31"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88036" y="1386568"/>
            <a:ext cx="7898764" cy="4442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hilly" dir="t"/>
          </a:scene3d>
          <a:sp3d prstMaterial="dkEdge">
            <a:bevelT w="381000" h="247650"/>
            <a:contourClr>
              <a:srgbClr val="969696"/>
            </a:contour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09601" y="304800"/>
            <a:ext cx="8382000" cy="584775"/>
          </a:xfrm>
          <a:prstGeom prst="rect">
            <a:avLst/>
          </a:prstGeom>
          <a:noFill/>
        </p:spPr>
        <p:txBody>
          <a:bodyPr wrap="square" rtlCol="0">
            <a:spAutoFit/>
          </a:bodyPr>
          <a:lstStyle/>
          <a:p>
            <a:r>
              <a:rPr lang="en-US" sz="3200" b="1" dirty="0" smtClean="0">
                <a:solidFill>
                  <a:schemeClr val="bg1"/>
                </a:solidFill>
              </a:rPr>
              <a:t>Barnett Shale: 13,5000 Wells Drilled in 12 Years</a:t>
            </a:r>
            <a:endParaRPr lang="en-US" sz="3200" b="1" dirty="0">
              <a:solidFill>
                <a:schemeClr val="bg1"/>
              </a:solidFill>
            </a:endParaRPr>
          </a:p>
        </p:txBody>
      </p:sp>
      <p:sp>
        <p:nvSpPr>
          <p:cNvPr id="3" name="Down Arrow 2"/>
          <p:cNvSpPr/>
          <p:nvPr/>
        </p:nvSpPr>
        <p:spPr>
          <a:xfrm rot="19287218">
            <a:off x="2167568" y="952827"/>
            <a:ext cx="609600" cy="1893551"/>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19287218">
            <a:off x="5724833" y="974237"/>
            <a:ext cx="609600" cy="1893551"/>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07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childTnLst>
                          </p:cTn>
                        </p:par>
                        <p:par>
                          <p:cTn id="8" fill="hold">
                            <p:stCondLst>
                              <p:cond delay="250"/>
                            </p:stCondLst>
                            <p:childTnLst>
                              <p:par>
                                <p:cTn id="9" presetID="22" presetClass="entr" presetSubtype="1" fill="hold" grpId="0" nodeType="afterEffect">
                                  <p:stCondLst>
                                    <p:cond delay="100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56" y="0"/>
            <a:ext cx="9144000" cy="7086600"/>
          </a:xfrm>
          <a:prstGeom prst="rect">
            <a:avLst/>
          </a:prstGeom>
          <a:gradFill rotWithShape="1">
            <a:gsLst>
              <a:gs pos="0">
                <a:srgbClr val="000000"/>
              </a:gs>
              <a:gs pos="100000">
                <a:srgbClr val="000066"/>
              </a:gs>
            </a:gsLst>
            <a:lin ang="5400000" scaled="1"/>
          </a:gradFill>
          <a:ln>
            <a:noFill/>
          </a:ln>
          <a:scene3d>
            <a:camera prst="orthographicFront"/>
            <a:lightRig rig="chilly" dir="t"/>
          </a:scene3d>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dirty="0"/>
          </a:p>
        </p:txBody>
      </p:sp>
      <p:sp>
        <p:nvSpPr>
          <p:cNvPr id="49155"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1">
              <a:solidFill>
                <a:schemeClr val="bg1"/>
              </a:solidFill>
              <a:latin typeface="Calibri" pitchFamily="34" charset="0"/>
              <a:ea typeface="MS PGothic" pitchFamily="34" charset="-128"/>
            </a:endParaRPr>
          </a:p>
        </p:txBody>
      </p:sp>
      <p:sp>
        <p:nvSpPr>
          <p:cNvPr id="49157"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ea typeface="MS PGothic" pitchFamily="34" charset="-128"/>
              </a:rPr>
              <a:t>  </a:t>
            </a:r>
            <a:r>
              <a:rPr lang="en-US" sz="1200" b="1">
                <a:solidFill>
                  <a:schemeClr val="bg1"/>
                </a:solidFill>
                <a:latin typeface="StempelGaramond Roman"/>
                <a:ea typeface="MS PGothic" pitchFamily="34" charset="-128"/>
              </a:rPr>
              <a:t>MIT Energy Initiative</a:t>
            </a:r>
          </a:p>
        </p:txBody>
      </p:sp>
      <p:sp>
        <p:nvSpPr>
          <p:cNvPr id="49158" name="Text Box 28"/>
          <p:cNvSpPr txBox="1">
            <a:spLocks noChangeArrowheads="1"/>
          </p:cNvSpPr>
          <p:nvPr/>
        </p:nvSpPr>
        <p:spPr bwMode="auto">
          <a:xfrm>
            <a:off x="4738869" y="6507634"/>
            <a:ext cx="4481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900" b="1" dirty="0" smtClean="0"/>
              <a:t>Source: </a:t>
            </a:r>
            <a:r>
              <a:rPr lang="en-US" sz="900" b="1" dirty="0" err="1" smtClean="0"/>
              <a:t>Geny</a:t>
            </a:r>
            <a:r>
              <a:rPr lang="en-US" sz="900" b="1" dirty="0" smtClean="0"/>
              <a:t>, OIES, 2010, </a:t>
            </a:r>
            <a:r>
              <a:rPr lang="en-US" sz="900" b="1" dirty="0" err="1" smtClean="0"/>
              <a:t>Honore</a:t>
            </a:r>
            <a:r>
              <a:rPr lang="en-US" sz="900" b="1" dirty="0" smtClean="0"/>
              <a:t>, OIES Gas Research Program, 2011</a:t>
            </a:r>
            <a:endParaRPr lang="en-US" sz="900" b="1" dirty="0"/>
          </a:p>
          <a:p>
            <a:endParaRPr lang="en-US" sz="900" b="1" dirty="0"/>
          </a:p>
        </p:txBody>
      </p:sp>
      <p:sp>
        <p:nvSpPr>
          <p:cNvPr id="136"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137"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223"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224"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225"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230"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232"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33"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34"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37"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43"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a:xfrm>
            <a:off x="1463714" y="-1180438"/>
            <a:ext cx="2912786" cy="470231"/>
          </a:xfrm>
        </p:spPr>
        <p:txBody>
          <a:bodyPr/>
          <a:lstStyle/>
          <a:p>
            <a:fld id="{7F99F53A-C60A-5944-B39D-8A9C8FF1FE21}" type="slidenum">
              <a:rPr lang="en-US" smtClean="0"/>
              <a:pPr/>
              <a:t>18</a:t>
            </a:fld>
            <a:endParaRPr lang="en-US"/>
          </a:p>
        </p:txBody>
      </p:sp>
      <p:sp>
        <p:nvSpPr>
          <p:cNvPr id="4" name="TextBox 3"/>
          <p:cNvSpPr txBox="1"/>
          <p:nvPr/>
        </p:nvSpPr>
        <p:spPr>
          <a:xfrm>
            <a:off x="838200" y="228600"/>
            <a:ext cx="7937617" cy="1077218"/>
          </a:xfrm>
          <a:prstGeom prst="rect">
            <a:avLst/>
          </a:prstGeom>
          <a:noFill/>
        </p:spPr>
        <p:txBody>
          <a:bodyPr wrap="square" rtlCol="0">
            <a:spAutoFit/>
          </a:bodyPr>
          <a:lstStyle/>
          <a:p>
            <a:pPr algn="ctr"/>
            <a:r>
              <a:rPr lang="en-US" sz="3200" b="1" dirty="0" smtClean="0">
                <a:solidFill>
                  <a:schemeClr val="bg1"/>
                </a:solidFill>
              </a:rPr>
              <a:t>Illustrative Operational Requirements for Shale Development </a:t>
            </a:r>
            <a:endParaRPr lang="en-US" sz="32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92304866"/>
              </p:ext>
            </p:extLst>
          </p:nvPr>
        </p:nvGraphicFramePr>
        <p:xfrm>
          <a:off x="662169" y="1524000"/>
          <a:ext cx="8153400" cy="3140609"/>
        </p:xfrm>
        <a:graphic>
          <a:graphicData uri="http://schemas.openxmlformats.org/drawingml/2006/table">
            <a:tbl>
              <a:tblPr firstRow="1" bandRow="1">
                <a:tableStyleId>{69C7853C-536D-4A76-A0AE-DD22124D55A5}</a:tableStyleId>
              </a:tblPr>
              <a:tblGrid>
                <a:gridCol w="2038350"/>
                <a:gridCol w="2038350"/>
                <a:gridCol w="2038350"/>
                <a:gridCol w="2038350"/>
              </a:tblGrid>
              <a:tr h="1348105">
                <a:tc>
                  <a:txBody>
                    <a:bodyPr/>
                    <a:lstStyle/>
                    <a:p>
                      <a:pPr algn="ctr"/>
                      <a:r>
                        <a:rPr lang="en-US" sz="2400" dirty="0" smtClean="0">
                          <a:solidFill>
                            <a:schemeClr val="bg1"/>
                          </a:solidFill>
                        </a:rPr>
                        <a:t>Wells and pads per year</a:t>
                      </a:r>
                      <a:endParaRPr lang="en-US" sz="2400" dirty="0">
                        <a:solidFill>
                          <a:schemeClr val="bg1"/>
                        </a:solidFill>
                      </a:endParaRPr>
                    </a:p>
                  </a:txBody>
                  <a:tcPr>
                    <a:cell3D prstMaterial="dkEdge">
                      <a:bevel prst="relaxedInset"/>
                      <a:lightRig rig="flood" dir="t"/>
                    </a:cell3D>
                    <a:solidFill>
                      <a:srgbClr val="0070C0"/>
                    </a:solidFill>
                  </a:tcPr>
                </a:tc>
                <a:tc>
                  <a:txBody>
                    <a:bodyPr/>
                    <a:lstStyle/>
                    <a:p>
                      <a:pPr algn="ctr"/>
                      <a:endParaRPr lang="en-US" sz="2400" b="1" i="0" u="none" strike="noStrike" baseline="0" dirty="0" smtClean="0">
                        <a:solidFill>
                          <a:schemeClr val="bg1"/>
                        </a:solidFill>
                        <a:latin typeface="+mj-lt"/>
                      </a:endParaRPr>
                    </a:p>
                    <a:p>
                      <a:pPr algn="ctr"/>
                      <a:r>
                        <a:rPr lang="en-US" sz="2400" b="1" i="0" u="none" strike="noStrike" baseline="0" dirty="0" smtClean="0">
                          <a:solidFill>
                            <a:schemeClr val="bg1"/>
                          </a:solidFill>
                          <a:latin typeface="+mj-lt"/>
                        </a:rPr>
                        <a:t>Rigs</a:t>
                      </a:r>
                    </a:p>
                  </a:txBody>
                  <a:tcPr>
                    <a:cell3D prstMaterial="dkEdge">
                      <a:bevel prst="relaxedInset"/>
                      <a:lightRig rig="flood" dir="t"/>
                    </a:cell3D>
                    <a:solidFill>
                      <a:srgbClr val="0070C0"/>
                    </a:solidFill>
                  </a:tcPr>
                </a:tc>
                <a:tc>
                  <a:txBody>
                    <a:bodyPr/>
                    <a:lstStyle/>
                    <a:p>
                      <a:pPr algn="ctr"/>
                      <a:r>
                        <a:rPr lang="en-US" sz="2400" dirty="0" smtClean="0">
                          <a:solidFill>
                            <a:schemeClr val="bg1"/>
                          </a:solidFill>
                        </a:rPr>
                        <a:t>New land surface per year</a:t>
                      </a:r>
                      <a:endParaRPr lang="en-US" sz="2400" dirty="0">
                        <a:solidFill>
                          <a:schemeClr val="bg1"/>
                        </a:solidFill>
                      </a:endParaRPr>
                    </a:p>
                  </a:txBody>
                  <a:tcPr>
                    <a:cell3D prstMaterial="dkEdge">
                      <a:bevel prst="relaxedInset"/>
                      <a:lightRig rig="flood" dir="t"/>
                    </a:cell3D>
                    <a:solidFill>
                      <a:srgbClr val="0070C0"/>
                    </a:solidFill>
                  </a:tcPr>
                </a:tc>
                <a:tc>
                  <a:txBody>
                    <a:bodyPr/>
                    <a:lstStyle/>
                    <a:p>
                      <a:pPr algn="ctr"/>
                      <a:r>
                        <a:rPr lang="en-US" sz="2400" dirty="0" smtClean="0">
                          <a:solidFill>
                            <a:schemeClr val="bg1"/>
                          </a:solidFill>
                        </a:rPr>
                        <a:t>Net water consumption per year</a:t>
                      </a:r>
                      <a:endParaRPr lang="en-US" sz="2400" dirty="0">
                        <a:solidFill>
                          <a:schemeClr val="bg1"/>
                        </a:solidFill>
                      </a:endParaRPr>
                    </a:p>
                  </a:txBody>
                  <a:tcPr>
                    <a:cell3D prstMaterial="dkEdge">
                      <a:bevel prst="relaxedInset"/>
                      <a:lightRig rig="flood" dir="t"/>
                    </a:cell3D>
                    <a:solidFill>
                      <a:srgbClr val="0070C0"/>
                    </a:solidFill>
                  </a:tcPr>
                </a:tc>
              </a:tr>
              <a:tr h="1792504">
                <a:tc>
                  <a:txBody>
                    <a:bodyPr/>
                    <a:lstStyle/>
                    <a:p>
                      <a:pPr algn="ctr"/>
                      <a:r>
                        <a:rPr lang="en-US" sz="2400" b="1" dirty="0" smtClean="0">
                          <a:solidFill>
                            <a:srgbClr val="000066"/>
                          </a:solidFill>
                        </a:rPr>
                        <a:t>Between 700 and 1000 wells and 70 to</a:t>
                      </a:r>
                      <a:r>
                        <a:rPr lang="en-US" sz="2400" b="1" baseline="0" dirty="0" smtClean="0">
                          <a:solidFill>
                            <a:srgbClr val="000066"/>
                          </a:solidFill>
                        </a:rPr>
                        <a:t> 100 pads</a:t>
                      </a:r>
                      <a:endParaRPr lang="en-US" sz="2400" b="1" dirty="0">
                        <a:solidFill>
                          <a:srgbClr val="000066"/>
                        </a:solidFill>
                      </a:endParaRPr>
                    </a:p>
                  </a:txBody>
                  <a:tcPr>
                    <a:cell3D prstMaterial="dkEdge">
                      <a:bevel prst="relaxedInset"/>
                      <a:lightRig rig="flood" dir="t"/>
                    </a:cell3D>
                    <a:solidFill>
                      <a:srgbClr val="DDDDDD"/>
                    </a:solidFill>
                  </a:tcPr>
                </a:tc>
                <a:tc>
                  <a:txBody>
                    <a:bodyPr/>
                    <a:lstStyle/>
                    <a:p>
                      <a:pPr algn="ctr"/>
                      <a:endParaRPr lang="en-US" sz="1000" b="1" i="0" u="none" strike="noStrike" baseline="0" dirty="0" smtClean="0">
                        <a:solidFill>
                          <a:srgbClr val="002060"/>
                        </a:solidFill>
                        <a:latin typeface="+mj-lt"/>
                      </a:endParaRPr>
                    </a:p>
                    <a:p>
                      <a:pPr algn="ctr"/>
                      <a:r>
                        <a:rPr lang="en-US" sz="2400" b="1" i="0" u="none" strike="noStrike" baseline="0" dirty="0" smtClean="0">
                          <a:solidFill>
                            <a:srgbClr val="002060"/>
                          </a:solidFill>
                          <a:latin typeface="+mj-lt"/>
                        </a:rPr>
                        <a:t>Around 150</a:t>
                      </a:r>
                    </a:p>
                  </a:txBody>
                  <a:tcPr>
                    <a:cell3D prstMaterial="dkEdge">
                      <a:bevel prst="relaxedInset"/>
                      <a:lightRig rig="flood" dir="t"/>
                    </a:cell3D>
                    <a:solidFill>
                      <a:srgbClr val="DDDDDD"/>
                    </a:solidFill>
                  </a:tcPr>
                </a:tc>
                <a:tc>
                  <a:txBody>
                    <a:bodyPr/>
                    <a:lstStyle/>
                    <a:p>
                      <a:pPr algn="ctr"/>
                      <a:endParaRPr lang="en-US" sz="1000" b="1" dirty="0" smtClean="0">
                        <a:solidFill>
                          <a:srgbClr val="000066"/>
                        </a:solidFill>
                      </a:endParaRPr>
                    </a:p>
                    <a:p>
                      <a:pPr algn="ctr"/>
                      <a:r>
                        <a:rPr lang="en-US" sz="2400" b="1" dirty="0" smtClean="0">
                          <a:solidFill>
                            <a:srgbClr val="000066"/>
                          </a:solidFill>
                        </a:rPr>
                        <a:t>Between 226 to 324 km2</a:t>
                      </a:r>
                      <a:endParaRPr lang="en-US" sz="2400" b="1" dirty="0">
                        <a:solidFill>
                          <a:srgbClr val="000066"/>
                        </a:solidFill>
                      </a:endParaRPr>
                    </a:p>
                  </a:txBody>
                  <a:tcPr>
                    <a:cell3D prstMaterial="dkEdge">
                      <a:bevel prst="relaxedInset"/>
                      <a:lightRig rig="flood" dir="t"/>
                    </a:cell3D>
                    <a:solidFill>
                      <a:srgbClr val="DDDDDD"/>
                    </a:solidFill>
                  </a:tcPr>
                </a:tc>
                <a:tc>
                  <a:txBody>
                    <a:bodyPr/>
                    <a:lstStyle/>
                    <a:p>
                      <a:pPr algn="ctr"/>
                      <a:endParaRPr lang="en-US" sz="1000" b="1" dirty="0" smtClean="0">
                        <a:solidFill>
                          <a:srgbClr val="000066"/>
                        </a:solidFill>
                      </a:endParaRPr>
                    </a:p>
                    <a:p>
                      <a:pPr algn="ctr"/>
                      <a:r>
                        <a:rPr lang="en-US" sz="2400" b="1" dirty="0" smtClean="0">
                          <a:solidFill>
                            <a:srgbClr val="000066"/>
                          </a:solidFill>
                        </a:rPr>
                        <a:t>70 to 200 million barrels per year</a:t>
                      </a:r>
                      <a:endParaRPr lang="en-US" sz="2400" b="1" dirty="0">
                        <a:solidFill>
                          <a:srgbClr val="000066"/>
                        </a:solidFill>
                      </a:endParaRPr>
                    </a:p>
                  </a:txBody>
                  <a:tcPr>
                    <a:cell3D prstMaterial="dkEdge">
                      <a:bevel prst="relaxedInset"/>
                      <a:lightRig rig="flood" dir="t"/>
                    </a:cell3D>
                    <a:solidFill>
                      <a:srgbClr val="DDDDDD"/>
                    </a:solidFill>
                  </a:tcPr>
                </a:tc>
              </a:tr>
            </a:tbl>
          </a:graphicData>
        </a:graphic>
      </p:graphicFrame>
      <p:sp>
        <p:nvSpPr>
          <p:cNvPr id="5" name="TextBox 4"/>
          <p:cNvSpPr txBox="1"/>
          <p:nvPr/>
        </p:nvSpPr>
        <p:spPr>
          <a:xfrm>
            <a:off x="1319990" y="5257800"/>
            <a:ext cx="7161212" cy="830997"/>
          </a:xfrm>
          <a:prstGeom prst="rect">
            <a:avLst/>
          </a:prstGeom>
          <a:noFill/>
        </p:spPr>
        <p:txBody>
          <a:bodyPr wrap="square" rtlCol="0">
            <a:spAutoFit/>
          </a:bodyPr>
          <a:lstStyle/>
          <a:p>
            <a:pPr algn="ctr"/>
            <a:r>
              <a:rPr lang="en-US" sz="2400" b="1" dirty="0" smtClean="0">
                <a:solidFill>
                  <a:srgbClr val="FFEAA7"/>
                </a:solidFill>
              </a:rPr>
              <a:t>28 </a:t>
            </a:r>
            <a:r>
              <a:rPr lang="en-US" sz="2400" b="1" dirty="0" err="1" smtClean="0">
                <a:solidFill>
                  <a:srgbClr val="FFEAA7"/>
                </a:solidFill>
              </a:rPr>
              <a:t>bcm</a:t>
            </a:r>
            <a:r>
              <a:rPr lang="en-US" sz="2400" b="1" dirty="0" smtClean="0">
                <a:solidFill>
                  <a:srgbClr val="FFEAA7"/>
                </a:solidFill>
              </a:rPr>
              <a:t>/</a:t>
            </a:r>
            <a:r>
              <a:rPr lang="en-US" sz="2400" b="1" dirty="0" err="1" smtClean="0">
                <a:solidFill>
                  <a:srgbClr val="FFEAA7"/>
                </a:solidFill>
              </a:rPr>
              <a:t>yr</a:t>
            </a:r>
            <a:r>
              <a:rPr lang="en-US" sz="2400" b="1" dirty="0" smtClean="0">
                <a:solidFill>
                  <a:srgbClr val="FFEAA7"/>
                </a:solidFill>
              </a:rPr>
              <a:t> production (1 </a:t>
            </a:r>
            <a:r>
              <a:rPr lang="en-US" sz="2400" b="1" dirty="0" err="1">
                <a:solidFill>
                  <a:srgbClr val="FFEAA7"/>
                </a:solidFill>
              </a:rPr>
              <a:t>t</a:t>
            </a:r>
            <a:r>
              <a:rPr lang="en-US" sz="2400" b="1" dirty="0" err="1" smtClean="0">
                <a:solidFill>
                  <a:srgbClr val="FFEAA7"/>
                </a:solidFill>
              </a:rPr>
              <a:t>cf</a:t>
            </a:r>
            <a:r>
              <a:rPr lang="en-US" sz="2400" b="1" dirty="0">
                <a:solidFill>
                  <a:srgbClr val="FFEAA7"/>
                </a:solidFill>
              </a:rPr>
              <a:t>)</a:t>
            </a:r>
            <a:r>
              <a:rPr lang="en-US" sz="2400" b="1" dirty="0" smtClean="0">
                <a:solidFill>
                  <a:srgbClr val="FFEAA7"/>
                </a:solidFill>
              </a:rPr>
              <a:t>, operational requirements over 15 year period</a:t>
            </a:r>
            <a:endParaRPr lang="en-US" sz="2400" b="1" dirty="0">
              <a:solidFill>
                <a:srgbClr val="FFEAA7"/>
              </a:solidFill>
            </a:endParaRPr>
          </a:p>
        </p:txBody>
      </p:sp>
      <p:sp>
        <p:nvSpPr>
          <p:cNvPr id="7" name="Up Arrow 6"/>
          <p:cNvSpPr/>
          <p:nvPr/>
        </p:nvSpPr>
        <p:spPr>
          <a:xfrm>
            <a:off x="1373188" y="4330521"/>
            <a:ext cx="531812" cy="609600"/>
          </a:xfrm>
          <a:prstGeom prst="up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 Arrow 36"/>
          <p:cNvSpPr/>
          <p:nvPr/>
        </p:nvSpPr>
        <p:spPr>
          <a:xfrm>
            <a:off x="3506788" y="4343400"/>
            <a:ext cx="531812" cy="609600"/>
          </a:xfrm>
          <a:prstGeom prst="up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Up Arrow 37"/>
          <p:cNvSpPr/>
          <p:nvPr/>
        </p:nvSpPr>
        <p:spPr>
          <a:xfrm>
            <a:off x="5487988" y="4330521"/>
            <a:ext cx="531812" cy="609600"/>
          </a:xfrm>
          <a:prstGeom prst="up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Up Arrow 38"/>
          <p:cNvSpPr/>
          <p:nvPr/>
        </p:nvSpPr>
        <p:spPr>
          <a:xfrm>
            <a:off x="7545388" y="4355205"/>
            <a:ext cx="531812" cy="609600"/>
          </a:xfrm>
          <a:prstGeom prst="up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943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50"/>
                                        <p:tgtEl>
                                          <p:spTgt spid="7"/>
                                        </p:tgtEl>
                                      </p:cBhvr>
                                    </p:animEffect>
                                  </p:childTnLst>
                                </p:cTn>
                              </p:par>
                            </p:childTnLst>
                          </p:cTn>
                        </p:par>
                        <p:par>
                          <p:cTn id="8" fill="hold">
                            <p:stCondLst>
                              <p:cond delay="250"/>
                            </p:stCondLst>
                            <p:childTnLst>
                              <p:par>
                                <p:cTn id="9" presetID="22" presetClass="entr" presetSubtype="4" fill="hold" grpId="0" nodeType="after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250"/>
                                        <p:tgtEl>
                                          <p:spTgt spid="37"/>
                                        </p:tgtEl>
                                      </p:cBhvr>
                                    </p:animEffect>
                                  </p:childTnLst>
                                </p:cTn>
                              </p:par>
                            </p:childTnLst>
                          </p:cTn>
                        </p:par>
                        <p:par>
                          <p:cTn id="12" fill="hold">
                            <p:stCondLst>
                              <p:cond delay="1000"/>
                            </p:stCondLst>
                            <p:childTnLst>
                              <p:par>
                                <p:cTn id="13" presetID="22" presetClass="entr" presetSubtype="4" fill="hold" grpId="0" nodeType="afterEffect">
                                  <p:stCondLst>
                                    <p:cond delay="50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250"/>
                                        <p:tgtEl>
                                          <p:spTgt spid="38"/>
                                        </p:tgtEl>
                                      </p:cBhvr>
                                    </p:animEffect>
                                  </p:childTnLst>
                                </p:cTn>
                              </p:par>
                            </p:childTnLst>
                          </p:cTn>
                        </p:par>
                        <p:par>
                          <p:cTn id="16" fill="hold">
                            <p:stCondLst>
                              <p:cond delay="1750"/>
                            </p:stCondLst>
                            <p:childTnLst>
                              <p:par>
                                <p:cTn id="17" presetID="22" presetClass="entr" presetSubtype="4" fill="hold" grpId="0" nodeType="afterEffect">
                                  <p:stCondLst>
                                    <p:cond delay="50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7"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dirty="0">
              <a:solidFill>
                <a:srgbClr val="000066"/>
              </a:solidFill>
              <a:latin typeface="Calibri" pitchFamily="34" charset="0"/>
            </a:endParaRPr>
          </a:p>
          <a:p>
            <a:pPr marL="342900" indent="-342900">
              <a:lnSpc>
                <a:spcPct val="90000"/>
              </a:lnSpc>
              <a:spcBef>
                <a:spcPct val="20000"/>
              </a:spcBef>
            </a:pPr>
            <a:endParaRPr lang="en-US" sz="3200" b="1" dirty="0">
              <a:solidFill>
                <a:schemeClr val="bg1"/>
              </a:solidFill>
              <a:latin typeface="Calibri" pitchFamily="34" charset="0"/>
            </a:endParaRPr>
          </a:p>
          <a:p>
            <a:pPr marL="342900" indent="-342900">
              <a:lnSpc>
                <a:spcPct val="90000"/>
              </a:lnSpc>
              <a:spcBef>
                <a:spcPct val="20000"/>
              </a:spcBef>
            </a:pPr>
            <a:endParaRPr lang="en-US" sz="3200" b="1" dirty="0">
              <a:solidFill>
                <a:srgbClr val="000066"/>
              </a:solidFill>
              <a:latin typeface="Calibri" pitchFamily="34" charset="0"/>
            </a:endParaRPr>
          </a:p>
          <a:p>
            <a:pPr marL="342900" indent="-342900">
              <a:lnSpc>
                <a:spcPct val="90000"/>
              </a:lnSpc>
              <a:spcBef>
                <a:spcPct val="20000"/>
              </a:spcBef>
            </a:pPr>
            <a:endParaRPr lang="en-US" sz="3200" dirty="0">
              <a:latin typeface="Calibri" pitchFamily="34" charset="0"/>
            </a:endParaRPr>
          </a:p>
        </p:txBody>
      </p:sp>
      <p:sp>
        <p:nvSpPr>
          <p:cNvPr id="2048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28706" name="Slide Number Placeholder 3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B1A56-A4FA-4911-9204-F21AE7BD7A44}" type="slidenum">
              <a:rPr lang="en-US" smtClean="0">
                <a:latin typeface="Arial" pitchFamily="34" charset="0"/>
              </a:rPr>
              <a:pPr>
                <a:defRPr/>
              </a:pPr>
              <a:t>19</a:t>
            </a:fld>
            <a:endParaRPr lang="en-US" smtClean="0">
              <a:latin typeface="Arial" pitchFamily="34" charset="0"/>
            </a:endParaRPr>
          </a:p>
        </p:txBody>
      </p:sp>
      <p:sp>
        <p:nvSpPr>
          <p:cNvPr id="39" name="Text Box 50"/>
          <p:cNvSpPr txBox="1">
            <a:spLocks noChangeArrowheads="1"/>
          </p:cNvSpPr>
          <p:nvPr/>
        </p:nvSpPr>
        <p:spPr bwMode="auto">
          <a:xfrm>
            <a:off x="34246"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0" name="Text Box 51"/>
          <p:cNvSpPr txBox="1">
            <a:spLocks noChangeArrowheads="1"/>
          </p:cNvSpPr>
          <p:nvPr/>
        </p:nvSpPr>
        <p:spPr bwMode="auto">
          <a:xfrm>
            <a:off x="721633"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1" name="Text Box 52"/>
          <p:cNvSpPr txBox="1">
            <a:spLocks noChangeArrowheads="1"/>
          </p:cNvSpPr>
          <p:nvPr/>
        </p:nvSpPr>
        <p:spPr bwMode="auto">
          <a:xfrm>
            <a:off x="899433"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2" name="Line 67"/>
          <p:cNvSpPr>
            <a:spLocks noChangeShapeType="1"/>
          </p:cNvSpPr>
          <p:nvPr/>
        </p:nvSpPr>
        <p:spPr bwMode="auto">
          <a:xfrm rot="858409" flipH="1">
            <a:off x="1204233"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69"/>
          <p:cNvSpPr>
            <a:spLocks noChangeShapeType="1"/>
          </p:cNvSpPr>
          <p:nvPr/>
        </p:nvSpPr>
        <p:spPr bwMode="auto">
          <a:xfrm flipH="1">
            <a:off x="1128033"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70"/>
          <p:cNvSpPr>
            <a:spLocks noChangeShapeType="1"/>
          </p:cNvSpPr>
          <p:nvPr/>
        </p:nvSpPr>
        <p:spPr bwMode="auto">
          <a:xfrm flipH="1" flipV="1">
            <a:off x="1128033"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71"/>
          <p:cNvSpPr>
            <a:spLocks noChangeShapeType="1"/>
          </p:cNvSpPr>
          <p:nvPr/>
        </p:nvSpPr>
        <p:spPr bwMode="auto">
          <a:xfrm>
            <a:off x="904196"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AutoShape 72"/>
          <p:cNvSpPr>
            <a:spLocks noChangeArrowheads="1"/>
          </p:cNvSpPr>
          <p:nvPr/>
        </p:nvSpPr>
        <p:spPr bwMode="auto">
          <a:xfrm rot="9398815" flipH="1">
            <a:off x="947058"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47" name="Line 74"/>
          <p:cNvSpPr>
            <a:spLocks noChangeShapeType="1"/>
          </p:cNvSpPr>
          <p:nvPr/>
        </p:nvSpPr>
        <p:spPr bwMode="auto">
          <a:xfrm flipV="1">
            <a:off x="747033"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utoShape 75"/>
          <p:cNvSpPr>
            <a:spLocks noChangeArrowheads="1"/>
          </p:cNvSpPr>
          <p:nvPr/>
        </p:nvSpPr>
        <p:spPr bwMode="auto">
          <a:xfrm rot="12427122" flipH="1">
            <a:off x="1204233"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49" name="AutoShape 76"/>
          <p:cNvSpPr>
            <a:spLocks noChangeArrowheads="1"/>
          </p:cNvSpPr>
          <p:nvPr/>
        </p:nvSpPr>
        <p:spPr bwMode="auto">
          <a:xfrm rot="-3894639" flipH="1" flipV="1">
            <a:off x="843076"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50" name="AutoShape 77"/>
          <p:cNvSpPr>
            <a:spLocks noChangeArrowheads="1"/>
          </p:cNvSpPr>
          <p:nvPr/>
        </p:nvSpPr>
        <p:spPr bwMode="auto">
          <a:xfrm rot="3804430" flipH="1" flipV="1">
            <a:off x="1262176"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1" name="Line 78"/>
          <p:cNvSpPr>
            <a:spLocks noChangeShapeType="1"/>
          </p:cNvSpPr>
          <p:nvPr/>
        </p:nvSpPr>
        <p:spPr bwMode="auto">
          <a:xfrm flipH="1" flipV="1">
            <a:off x="1128033"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79"/>
          <p:cNvSpPr>
            <a:spLocks noChangeShapeType="1"/>
          </p:cNvSpPr>
          <p:nvPr/>
        </p:nvSpPr>
        <p:spPr bwMode="auto">
          <a:xfrm flipH="1">
            <a:off x="1128033"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80"/>
          <p:cNvSpPr>
            <a:spLocks noChangeArrowheads="1"/>
          </p:cNvSpPr>
          <p:nvPr/>
        </p:nvSpPr>
        <p:spPr bwMode="auto">
          <a:xfrm rot="6880616" flipH="1" flipV="1">
            <a:off x="1257414"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4" name="Line 83"/>
          <p:cNvSpPr>
            <a:spLocks noChangeShapeType="1"/>
          </p:cNvSpPr>
          <p:nvPr/>
        </p:nvSpPr>
        <p:spPr bwMode="auto">
          <a:xfrm>
            <a:off x="1051833"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84"/>
          <p:cNvSpPr>
            <a:spLocks noChangeShapeType="1"/>
          </p:cNvSpPr>
          <p:nvPr/>
        </p:nvSpPr>
        <p:spPr bwMode="auto">
          <a:xfrm flipH="1">
            <a:off x="885146"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85"/>
          <p:cNvSpPr>
            <a:spLocks noChangeShapeType="1"/>
          </p:cNvSpPr>
          <p:nvPr/>
        </p:nvSpPr>
        <p:spPr bwMode="auto">
          <a:xfrm rot="20941377" flipH="1">
            <a:off x="823233"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87"/>
          <p:cNvSpPr>
            <a:spLocks noChangeShapeType="1"/>
          </p:cNvSpPr>
          <p:nvPr/>
        </p:nvSpPr>
        <p:spPr bwMode="auto">
          <a:xfrm flipH="1">
            <a:off x="1128033"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89"/>
          <p:cNvSpPr>
            <a:spLocks noChangeShapeType="1"/>
          </p:cNvSpPr>
          <p:nvPr/>
        </p:nvSpPr>
        <p:spPr bwMode="auto">
          <a:xfrm>
            <a:off x="823233"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AutoShape 90"/>
          <p:cNvSpPr>
            <a:spLocks noChangeArrowheads="1"/>
          </p:cNvSpPr>
          <p:nvPr/>
        </p:nvSpPr>
        <p:spPr bwMode="auto">
          <a:xfrm rot="-6448085" flipH="1" flipV="1">
            <a:off x="919277"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60" name="AutoShape 92"/>
          <p:cNvSpPr>
            <a:spLocks noChangeArrowheads="1"/>
          </p:cNvSpPr>
          <p:nvPr/>
        </p:nvSpPr>
        <p:spPr bwMode="auto">
          <a:xfrm rot="10163459" flipH="1" flipV="1">
            <a:off x="1101046"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1" name="AutoShape 93"/>
          <p:cNvSpPr>
            <a:spLocks noChangeArrowheads="1"/>
          </p:cNvSpPr>
          <p:nvPr/>
        </p:nvSpPr>
        <p:spPr bwMode="auto">
          <a:xfrm>
            <a:off x="971648"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36" name="Rectangle 7"/>
          <p:cNvSpPr>
            <a:spLocks noChangeArrowheads="1"/>
          </p:cNvSpPr>
          <p:nvPr>
            <p:custDataLst>
              <p:tags r:id="rId1"/>
            </p:custDataLst>
          </p:nvPr>
        </p:nvSpPr>
        <p:spPr bwMode="auto">
          <a:xfrm>
            <a:off x="304800" y="158115"/>
            <a:ext cx="8610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3200" b="1" dirty="0" smtClean="0">
                <a:solidFill>
                  <a:schemeClr val="bg1"/>
                </a:solidFill>
                <a:latin typeface="Calibri" pitchFamily="34" charset="0"/>
              </a:rPr>
              <a:t>Induced Seismicity and Hydraulic Fracturing                          </a:t>
            </a:r>
            <a:r>
              <a:rPr lang="en-US" sz="3200" b="1" dirty="0">
                <a:solidFill>
                  <a:schemeClr val="bg1"/>
                </a:solidFill>
                <a:latin typeface="Calibri" pitchFamily="34" charset="0"/>
              </a:rPr>
              <a:t/>
            </a:r>
            <a:br>
              <a:rPr lang="en-US" sz="3200" b="1" dirty="0">
                <a:solidFill>
                  <a:schemeClr val="bg1"/>
                </a:solidFill>
                <a:latin typeface="Calibri" pitchFamily="34" charset="0"/>
              </a:rPr>
            </a:br>
            <a:endParaRPr lang="en-US" sz="3200" dirty="0">
              <a:solidFill>
                <a:schemeClr val="bg1"/>
              </a:solidFill>
              <a:latin typeface="Calibri" pitchFamily="34" charset="0"/>
            </a:endParaRPr>
          </a:p>
        </p:txBody>
      </p:sp>
      <p:sp>
        <p:nvSpPr>
          <p:cNvPr id="2" name="TextBox 1"/>
          <p:cNvSpPr txBox="1"/>
          <p:nvPr/>
        </p:nvSpPr>
        <p:spPr>
          <a:xfrm>
            <a:off x="609600" y="1066800"/>
            <a:ext cx="4343400" cy="2492990"/>
          </a:xfrm>
          <a:prstGeom prst="rect">
            <a:avLst/>
          </a:prstGeom>
          <a:solidFill>
            <a:srgbClr val="083A6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000" b="1" dirty="0" smtClean="0">
                <a:solidFill>
                  <a:schemeClr val="bg1"/>
                </a:solidFill>
              </a:rPr>
              <a:t>Managing Induced Seismicity</a:t>
            </a:r>
          </a:p>
          <a:p>
            <a:pPr algn="ctr"/>
            <a:endParaRPr lang="en-US" sz="1000" b="1" dirty="0">
              <a:solidFill>
                <a:schemeClr val="bg1"/>
              </a:solidFill>
            </a:endParaRPr>
          </a:p>
          <a:p>
            <a:pPr marL="285750" indent="-285750">
              <a:buBlip>
                <a:blip r:embed="rId4"/>
              </a:buBlip>
            </a:pPr>
            <a:r>
              <a:rPr lang="en-US" i="1" dirty="0" smtClean="0">
                <a:solidFill>
                  <a:srgbClr val="FFEEB7"/>
                </a:solidFill>
              </a:rPr>
              <a:t>Avoid injection into active faults</a:t>
            </a:r>
          </a:p>
          <a:p>
            <a:pPr marL="285750" indent="-285750">
              <a:buBlip>
                <a:blip r:embed="rId4"/>
              </a:buBlip>
            </a:pPr>
            <a:r>
              <a:rPr lang="en-US" i="1" dirty="0" smtClean="0">
                <a:solidFill>
                  <a:srgbClr val="FFEEB7"/>
                </a:solidFill>
              </a:rPr>
              <a:t>Minimize pore pressure changes at depth</a:t>
            </a:r>
          </a:p>
          <a:p>
            <a:pPr marL="285750" indent="-285750">
              <a:buBlip>
                <a:blip r:embed="rId4"/>
              </a:buBlip>
            </a:pPr>
            <a:r>
              <a:rPr lang="en-US" i="1" dirty="0" smtClean="0">
                <a:solidFill>
                  <a:srgbClr val="FFEEB7"/>
                </a:solidFill>
              </a:rPr>
              <a:t>Install local seismic monitoring arrays;</a:t>
            </a:r>
          </a:p>
          <a:p>
            <a:pPr marL="285750" indent="-285750">
              <a:buBlip>
                <a:blip r:embed="rId4"/>
              </a:buBlip>
            </a:pPr>
            <a:r>
              <a:rPr lang="en-US" i="1" dirty="0" smtClean="0">
                <a:solidFill>
                  <a:srgbClr val="FFEEB7"/>
                </a:solidFill>
              </a:rPr>
              <a:t>Establish modification protocols in advance</a:t>
            </a:r>
          </a:p>
          <a:p>
            <a:pPr marL="285750" indent="-285750">
              <a:buBlip>
                <a:blip r:embed="rId4"/>
              </a:buBlip>
            </a:pPr>
            <a:r>
              <a:rPr lang="en-US" i="1" dirty="0" smtClean="0">
                <a:solidFill>
                  <a:srgbClr val="FFEEB7"/>
                </a:solidFill>
              </a:rPr>
              <a:t> Be prepared to alter plans or abandon wells*</a:t>
            </a:r>
          </a:p>
        </p:txBody>
      </p:sp>
      <p:sp>
        <p:nvSpPr>
          <p:cNvPr id="3" name="TextBox 2"/>
          <p:cNvSpPr txBox="1"/>
          <p:nvPr/>
        </p:nvSpPr>
        <p:spPr>
          <a:xfrm>
            <a:off x="3505200" y="6457890"/>
            <a:ext cx="7239000" cy="400110"/>
          </a:xfrm>
          <a:prstGeom prst="rect">
            <a:avLst/>
          </a:prstGeom>
          <a:noFill/>
        </p:spPr>
        <p:txBody>
          <a:bodyPr wrap="square" rtlCol="0">
            <a:spAutoFit/>
          </a:bodyPr>
          <a:lstStyle/>
          <a:p>
            <a:r>
              <a:rPr lang="en-US" sz="1000" b="1" dirty="0" smtClean="0">
                <a:latin typeface="+mj-lt"/>
              </a:rPr>
              <a:t>Sources</a:t>
            </a:r>
            <a:r>
              <a:rPr lang="en-US" sz="1000" b="1" dirty="0">
                <a:latin typeface="+mj-lt"/>
              </a:rPr>
              <a:t>: Managing the seismic risk posed by wastewater </a:t>
            </a:r>
            <a:r>
              <a:rPr lang="en-US" sz="1000" b="1" dirty="0" smtClean="0">
                <a:latin typeface="+mj-lt"/>
              </a:rPr>
              <a:t>disposal, </a:t>
            </a:r>
            <a:r>
              <a:rPr lang="en-US" sz="1000" b="1" dirty="0" err="1" smtClean="0">
                <a:latin typeface="+mj-lt"/>
              </a:rPr>
              <a:t>Zoback</a:t>
            </a:r>
            <a:r>
              <a:rPr lang="en-US" sz="1000" b="1" dirty="0" smtClean="0">
                <a:latin typeface="+mj-lt"/>
              </a:rPr>
              <a:t>, 2012; I                                                                                                             Induced </a:t>
            </a:r>
            <a:r>
              <a:rPr lang="en-US" sz="1000" b="1" dirty="0">
                <a:latin typeface="+mj-lt"/>
              </a:rPr>
              <a:t>Seismicity Potential in </a:t>
            </a:r>
            <a:r>
              <a:rPr lang="en-US" sz="1000" b="1" dirty="0" smtClean="0">
                <a:latin typeface="+mj-lt"/>
              </a:rPr>
              <a:t>Energy Technologies, National Research Council, 2012</a:t>
            </a:r>
            <a:endParaRPr lang="en-US" sz="1000" b="1" dirty="0">
              <a:latin typeface="+mj-lt"/>
            </a:endParaRPr>
          </a:p>
        </p:txBody>
      </p:sp>
      <p:sp>
        <p:nvSpPr>
          <p:cNvPr id="38" name="TextBox 37"/>
          <p:cNvSpPr txBox="1"/>
          <p:nvPr/>
        </p:nvSpPr>
        <p:spPr>
          <a:xfrm>
            <a:off x="622478" y="3900607"/>
            <a:ext cx="4330521" cy="1661993"/>
          </a:xfrm>
          <a:prstGeom prst="rect">
            <a:avLst/>
          </a:prstGeom>
          <a:solidFill>
            <a:srgbClr val="083A6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000" b="1" dirty="0" smtClean="0">
                <a:solidFill>
                  <a:schemeClr val="bg1"/>
                </a:solidFill>
              </a:rPr>
              <a:t>Induced Seismicity Research Needs</a:t>
            </a:r>
          </a:p>
          <a:p>
            <a:pPr algn="ctr"/>
            <a:endParaRPr lang="en-US" sz="1000" b="1" dirty="0">
              <a:solidFill>
                <a:schemeClr val="bg1"/>
              </a:solidFill>
            </a:endParaRPr>
          </a:p>
          <a:p>
            <a:pPr marL="285750" indent="-285750">
              <a:buBlip>
                <a:blip r:embed="rId4"/>
              </a:buBlip>
            </a:pPr>
            <a:r>
              <a:rPr lang="en-US" i="1" dirty="0">
                <a:solidFill>
                  <a:srgbClr val="FFEEB7"/>
                </a:solidFill>
              </a:rPr>
              <a:t>Data </a:t>
            </a:r>
            <a:r>
              <a:rPr lang="en-US" i="1" dirty="0" smtClean="0">
                <a:solidFill>
                  <a:srgbClr val="FFEEB7"/>
                </a:solidFill>
              </a:rPr>
              <a:t>Collection</a:t>
            </a:r>
          </a:p>
          <a:p>
            <a:pPr marL="285750" indent="-285750">
              <a:buBlip>
                <a:blip r:embed="rId4"/>
              </a:buBlip>
            </a:pPr>
            <a:r>
              <a:rPr lang="en-US" i="1" dirty="0" smtClean="0">
                <a:solidFill>
                  <a:srgbClr val="FFEEB7"/>
                </a:solidFill>
              </a:rPr>
              <a:t>Instrumentation</a:t>
            </a:r>
          </a:p>
          <a:p>
            <a:pPr marL="285750" indent="-285750">
              <a:buBlip>
                <a:blip r:embed="rId4"/>
              </a:buBlip>
            </a:pPr>
            <a:r>
              <a:rPr lang="en-US" i="1" dirty="0">
                <a:solidFill>
                  <a:srgbClr val="FFEEB7"/>
                </a:solidFill>
              </a:rPr>
              <a:t>Hazard and Risk </a:t>
            </a:r>
            <a:r>
              <a:rPr lang="en-US" i="1" dirty="0" smtClean="0">
                <a:solidFill>
                  <a:srgbClr val="FFEEB7"/>
                </a:solidFill>
              </a:rPr>
              <a:t>Assessment</a:t>
            </a:r>
          </a:p>
          <a:p>
            <a:pPr marL="285750" indent="-285750">
              <a:buBlip>
                <a:blip r:embed="rId4"/>
              </a:buBlip>
            </a:pPr>
            <a:r>
              <a:rPr lang="en-US" i="1" dirty="0" smtClean="0">
                <a:solidFill>
                  <a:srgbClr val="FFEEB7"/>
                </a:solidFill>
              </a:rPr>
              <a:t>Modeling</a:t>
            </a:r>
            <a:endParaRPr lang="en-US" b="1" dirty="0">
              <a:solidFill>
                <a:schemeClr val="bg1"/>
              </a:solidFill>
            </a:endParaRPr>
          </a:p>
        </p:txBody>
      </p:sp>
      <p:graphicFrame>
        <p:nvGraphicFramePr>
          <p:cNvPr id="35" name="Chart 34"/>
          <p:cNvGraphicFramePr>
            <a:graphicFrameLocks/>
          </p:cNvGraphicFramePr>
          <p:nvPr>
            <p:extLst>
              <p:ext uri="{D42A27DB-BD31-4B8C-83A1-F6EECF244321}">
                <p14:modId xmlns:p14="http://schemas.microsoft.com/office/powerpoint/2010/main" val="2728777877"/>
              </p:ext>
            </p:extLst>
          </p:nvPr>
        </p:nvGraphicFramePr>
        <p:xfrm>
          <a:off x="4114800" y="899889"/>
          <a:ext cx="4953000" cy="5772374"/>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p:cNvSpPr txBox="1"/>
          <p:nvPr/>
        </p:nvSpPr>
        <p:spPr>
          <a:xfrm>
            <a:off x="1858301" y="893797"/>
            <a:ext cx="5609299" cy="5427127"/>
          </a:xfrm>
          <a:prstGeom prst="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73050" algn="ctr">
              <a:spcBef>
                <a:spcPts val="400"/>
              </a:spcBef>
              <a:spcAft>
                <a:spcPts val="1200"/>
              </a:spcAft>
            </a:pPr>
            <a:r>
              <a:rPr lang="en-US" sz="2400" b="1" dirty="0" smtClean="0">
                <a:solidFill>
                  <a:srgbClr val="FFE38B"/>
                </a:solidFill>
              </a:rPr>
              <a:t>Some Induced Seismic Events</a:t>
            </a:r>
          </a:p>
          <a:p>
            <a:pPr marL="558800" indent="-285750">
              <a:spcBef>
                <a:spcPts val="400"/>
              </a:spcBef>
              <a:spcAft>
                <a:spcPts val="1200"/>
              </a:spcAft>
              <a:buBlip>
                <a:blip r:embed="rId4"/>
              </a:buBlip>
            </a:pPr>
            <a:r>
              <a:rPr lang="en-US" b="1" dirty="0" err="1" smtClean="0">
                <a:solidFill>
                  <a:schemeClr val="bg1"/>
                </a:solidFill>
              </a:rPr>
              <a:t>Rangely</a:t>
            </a:r>
            <a:r>
              <a:rPr lang="en-US" b="1" dirty="0" smtClean="0">
                <a:solidFill>
                  <a:schemeClr val="bg1"/>
                </a:solidFill>
              </a:rPr>
              <a:t>, CO, injection experiments (M4.9, 1995), 1945-1995</a:t>
            </a:r>
          </a:p>
          <a:p>
            <a:pPr marL="558800" indent="-285750">
              <a:spcBef>
                <a:spcPts val="400"/>
              </a:spcBef>
              <a:spcAft>
                <a:spcPts val="1200"/>
              </a:spcAft>
              <a:buBlip>
                <a:blip r:embed="rId4"/>
              </a:buBlip>
            </a:pPr>
            <a:r>
              <a:rPr lang="en-US" b="1" dirty="0" smtClean="0">
                <a:solidFill>
                  <a:schemeClr val="bg1"/>
                </a:solidFill>
              </a:rPr>
              <a:t>Rocky Mountain Arsenal (M5.3, 1967), fluid injection, 1962-1966</a:t>
            </a:r>
          </a:p>
          <a:p>
            <a:pPr marL="558800" indent="-285750">
              <a:spcBef>
                <a:spcPts val="400"/>
              </a:spcBef>
              <a:spcAft>
                <a:spcPts val="1200"/>
              </a:spcAft>
              <a:buBlip>
                <a:blip r:embed="rId4"/>
              </a:buBlip>
            </a:pPr>
            <a:r>
              <a:rPr lang="en-US" b="1" dirty="0" err="1" smtClean="0">
                <a:solidFill>
                  <a:schemeClr val="bg1"/>
                </a:solidFill>
              </a:rPr>
              <a:t>Gazli</a:t>
            </a:r>
            <a:r>
              <a:rPr lang="en-US" b="1" dirty="0" smtClean="0">
                <a:solidFill>
                  <a:schemeClr val="bg1"/>
                </a:solidFill>
              </a:rPr>
              <a:t>, Uzbekistan, gas recovery (M7.2), 1976-1984</a:t>
            </a:r>
          </a:p>
          <a:p>
            <a:pPr marL="558800" indent="-285750">
              <a:spcBef>
                <a:spcPts val="400"/>
              </a:spcBef>
              <a:spcAft>
                <a:spcPts val="1200"/>
              </a:spcAft>
              <a:buBlip>
                <a:blip r:embed="rId4"/>
              </a:buBlip>
            </a:pPr>
            <a:r>
              <a:rPr lang="en-US" b="1" dirty="0" smtClean="0">
                <a:solidFill>
                  <a:schemeClr val="bg1"/>
                </a:solidFill>
              </a:rPr>
              <a:t>Water Reservoirs:  Lake Mead (M5), </a:t>
            </a:r>
            <a:r>
              <a:rPr lang="en-US" b="1" dirty="0" err="1" smtClean="0">
                <a:solidFill>
                  <a:schemeClr val="bg1"/>
                </a:solidFill>
              </a:rPr>
              <a:t>Koyna</a:t>
            </a:r>
            <a:r>
              <a:rPr lang="en-US" b="1" dirty="0" smtClean="0">
                <a:solidFill>
                  <a:schemeClr val="bg1"/>
                </a:solidFill>
              </a:rPr>
              <a:t> (M6.3), Oroville (6.1) </a:t>
            </a:r>
            <a:r>
              <a:rPr lang="en-US" b="1" dirty="0" err="1" smtClean="0">
                <a:solidFill>
                  <a:schemeClr val="bg1"/>
                </a:solidFill>
              </a:rPr>
              <a:t>Tadjikistan</a:t>
            </a:r>
            <a:r>
              <a:rPr lang="en-US" b="1" dirty="0" smtClean="0">
                <a:solidFill>
                  <a:schemeClr val="bg1"/>
                </a:solidFill>
              </a:rPr>
              <a:t>, Italy and many others</a:t>
            </a:r>
          </a:p>
          <a:p>
            <a:pPr marL="558800" indent="-285750">
              <a:spcBef>
                <a:spcPts val="400"/>
              </a:spcBef>
              <a:spcAft>
                <a:spcPts val="1200"/>
              </a:spcAft>
              <a:buBlip>
                <a:blip r:embed="rId4"/>
              </a:buBlip>
            </a:pPr>
            <a:r>
              <a:rPr lang="en-US" b="1" dirty="0" smtClean="0">
                <a:solidFill>
                  <a:schemeClr val="bg1"/>
                </a:solidFill>
              </a:rPr>
              <a:t>Geysers Geothermal Field (M4.6), injection-enhanced production</a:t>
            </a:r>
          </a:p>
          <a:p>
            <a:pPr marL="558800" indent="-285750">
              <a:spcBef>
                <a:spcPts val="400"/>
              </a:spcBef>
              <a:spcAft>
                <a:spcPts val="1200"/>
              </a:spcAft>
              <a:buBlip>
                <a:blip r:embed="rId4"/>
              </a:buBlip>
            </a:pPr>
            <a:r>
              <a:rPr lang="en-US" b="1" dirty="0" smtClean="0">
                <a:solidFill>
                  <a:schemeClr val="bg1"/>
                </a:solidFill>
              </a:rPr>
              <a:t>Dallas Airport (M3.3), fluid injection, 2008-2009</a:t>
            </a:r>
          </a:p>
          <a:p>
            <a:pPr marL="558800" indent="-285750">
              <a:spcBef>
                <a:spcPts val="400"/>
              </a:spcBef>
              <a:spcAft>
                <a:spcPts val="1200"/>
              </a:spcAft>
              <a:buBlip>
                <a:blip r:embed="rId4"/>
              </a:buBlip>
            </a:pPr>
            <a:r>
              <a:rPr lang="en-US" b="1" dirty="0" smtClean="0">
                <a:solidFill>
                  <a:schemeClr val="bg1"/>
                </a:solidFill>
              </a:rPr>
              <a:t>Arkansas (M4.7), fluid injection, 2010-2011</a:t>
            </a:r>
          </a:p>
          <a:p>
            <a:pPr marL="558800" indent="-285750">
              <a:spcBef>
                <a:spcPts val="400"/>
              </a:spcBef>
              <a:spcAft>
                <a:spcPts val="1200"/>
              </a:spcAft>
              <a:buBlip>
                <a:blip r:embed="rId4"/>
              </a:buBlip>
            </a:pPr>
            <a:r>
              <a:rPr lang="en-US" b="1" dirty="0" smtClean="0">
                <a:solidFill>
                  <a:schemeClr val="bg1"/>
                </a:solidFill>
              </a:rPr>
              <a:t>Youngstown, Ohio (M4.0), fluid injection, 2011</a:t>
            </a:r>
          </a:p>
        </p:txBody>
      </p:sp>
      <p:sp>
        <p:nvSpPr>
          <p:cNvPr id="62" name="Oval 61"/>
          <p:cNvSpPr/>
          <p:nvPr/>
        </p:nvSpPr>
        <p:spPr>
          <a:xfrm>
            <a:off x="7144578" y="3297633"/>
            <a:ext cx="589932"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486400" y="2692501"/>
            <a:ext cx="589932"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2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heel(1)">
                                      <p:cBhvr>
                                        <p:cTn id="15" dur="750"/>
                                        <p:tgtEl>
                                          <p:spTgt spid="6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heel(1)">
                                      <p:cBhvr>
                                        <p:cTn id="18" dur="75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Graphic spid="35" grpId="0">
        <p:bldAsOne/>
      </p:bldGraphic>
      <p:bldP spid="37" grpId="0" animBg="1"/>
      <p:bldP spid="62"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dirty="0">
              <a:solidFill>
                <a:srgbClr val="000066"/>
              </a:solidFill>
              <a:latin typeface="Calibri" pitchFamily="34" charset="0"/>
            </a:endParaRPr>
          </a:p>
          <a:p>
            <a:pPr marL="342900" indent="-342900">
              <a:lnSpc>
                <a:spcPct val="90000"/>
              </a:lnSpc>
              <a:spcBef>
                <a:spcPct val="20000"/>
              </a:spcBef>
            </a:pPr>
            <a:endParaRPr lang="en-US" sz="3200" b="1" dirty="0">
              <a:solidFill>
                <a:schemeClr val="bg1"/>
              </a:solidFill>
              <a:latin typeface="Calibri" pitchFamily="34" charset="0"/>
            </a:endParaRPr>
          </a:p>
          <a:p>
            <a:pPr marL="342900" indent="-342900">
              <a:lnSpc>
                <a:spcPct val="90000"/>
              </a:lnSpc>
              <a:spcBef>
                <a:spcPct val="20000"/>
              </a:spcBef>
            </a:pPr>
            <a:endParaRPr lang="en-US" sz="3200" b="1" dirty="0">
              <a:solidFill>
                <a:srgbClr val="000066"/>
              </a:solidFill>
              <a:latin typeface="Calibri" pitchFamily="34" charset="0"/>
            </a:endParaRPr>
          </a:p>
          <a:p>
            <a:pPr marL="342900" indent="-342900">
              <a:lnSpc>
                <a:spcPct val="90000"/>
              </a:lnSpc>
              <a:spcBef>
                <a:spcPct val="20000"/>
              </a:spcBef>
            </a:pPr>
            <a:endParaRPr lang="en-US" sz="3200" dirty="0">
              <a:latin typeface="Calibri" pitchFamily="34" charset="0"/>
            </a:endParaRPr>
          </a:p>
        </p:txBody>
      </p:sp>
      <p:sp>
        <p:nvSpPr>
          <p:cNvPr id="2048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20487"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8706" name="Slide Number Placeholder 3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B1A56-A4FA-4911-9204-F21AE7BD7A44}" type="slidenum">
              <a:rPr lang="en-US" smtClean="0">
                <a:latin typeface="Arial" pitchFamily="34" charset="0"/>
              </a:rPr>
              <a:pPr>
                <a:defRPr/>
              </a:pPr>
              <a:t>2</a:t>
            </a:fld>
            <a:endParaRPr lang="en-US" smtClean="0">
              <a:latin typeface="Arial" pitchFamily="34" charset="0"/>
            </a:endParaRPr>
          </a:p>
        </p:txBody>
      </p:sp>
      <p:sp>
        <p:nvSpPr>
          <p:cNvPr id="33" name="Oval 32"/>
          <p:cNvSpPr/>
          <p:nvPr/>
        </p:nvSpPr>
        <p:spPr>
          <a:xfrm>
            <a:off x="838200" y="457200"/>
            <a:ext cx="7772400" cy="5791200"/>
          </a:xfrm>
          <a:prstGeom prst="ellipse">
            <a:avLst/>
          </a:prstGeom>
          <a:solidFill>
            <a:schemeClr val="accent1">
              <a:lumMod val="75000"/>
              <a:alpha val="95000"/>
            </a:schemeClr>
          </a:solidFill>
          <a:scene3d>
            <a:camera prst="orthographicFront"/>
            <a:lightRig rig="sunrise" dir="t"/>
          </a:scene3d>
          <a:sp3d extrusionH="254000" contourW="19050" prstMaterial="metal">
            <a:bevelT w="787400" h="889000"/>
            <a:extrusionClr>
              <a:schemeClr val="tx2">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tIns="0" bIns="0" anchor="ctr"/>
          <a:lstStyle/>
          <a:p>
            <a:pPr algn="ctr" fontAlgn="auto">
              <a:spcBef>
                <a:spcPts val="0"/>
              </a:spcBef>
              <a:spcAft>
                <a:spcPts val="0"/>
              </a:spcAft>
              <a:defRPr/>
            </a:pPr>
            <a:endParaRPr lang="en-US" sz="32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lvl="1" fontAlgn="auto">
              <a:spcBef>
                <a:spcPts val="0"/>
              </a:spcBef>
              <a:spcAft>
                <a:spcPts val="0"/>
              </a:spcAft>
              <a:defRPr/>
            </a:pPr>
            <a:endParaRPr lang="en-US" sz="2000" b="1" dirty="0">
              <a:solidFill>
                <a:schemeClr val="bg1"/>
              </a:solidFill>
            </a:endParaRPr>
          </a:p>
        </p:txBody>
      </p:sp>
      <p:sp>
        <p:nvSpPr>
          <p:cNvPr id="32" name="TextBox 31"/>
          <p:cNvSpPr txBox="1">
            <a:spLocks noChangeArrowheads="1"/>
          </p:cNvSpPr>
          <p:nvPr/>
        </p:nvSpPr>
        <p:spPr bwMode="auto">
          <a:xfrm>
            <a:off x="638908" y="2514600"/>
            <a:ext cx="7845424" cy="1200329"/>
          </a:xfrm>
          <a:prstGeom prst="rect">
            <a:avLst/>
          </a:prstGeom>
          <a:noFill/>
          <a:ln w="9525">
            <a:noFill/>
            <a:miter lim="800000"/>
            <a:headEnd/>
            <a:tailEnd/>
          </a:ln>
        </p:spPr>
        <p:txBody>
          <a:bodyPr wrap="square">
            <a:spAutoFit/>
          </a:bodyPr>
          <a:lstStyle/>
          <a:p>
            <a:pPr lvl="1" algn="ctr">
              <a:defRPr/>
            </a:pPr>
            <a:r>
              <a:rPr lang="en-US" sz="3600" b="1" dirty="0" smtClean="0">
                <a:solidFill>
                  <a:srgbClr val="FFDD71"/>
                </a:solidFill>
                <a:latin typeface="Calibri" pitchFamily="34" charset="0"/>
              </a:rPr>
              <a:t>Context: Global Energy                     Challenges, Trends               </a:t>
            </a:r>
            <a:endParaRPr lang="en-US" sz="3600" b="1" dirty="0">
              <a:solidFill>
                <a:srgbClr val="FFDD71"/>
              </a:solidFill>
              <a:latin typeface="Calibri" pitchFamily="34" charset="0"/>
            </a:endParaRPr>
          </a:p>
        </p:txBody>
      </p:sp>
      <p:sp>
        <p:nvSpPr>
          <p:cNvPr id="39" name="Text Box 50"/>
          <p:cNvSpPr txBox="1">
            <a:spLocks noChangeArrowheads="1"/>
          </p:cNvSpPr>
          <p:nvPr/>
        </p:nvSpPr>
        <p:spPr bwMode="auto">
          <a:xfrm>
            <a:off x="34246"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0" name="Text Box 51"/>
          <p:cNvSpPr txBox="1">
            <a:spLocks noChangeArrowheads="1"/>
          </p:cNvSpPr>
          <p:nvPr/>
        </p:nvSpPr>
        <p:spPr bwMode="auto">
          <a:xfrm>
            <a:off x="721633"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1" name="Text Box 52"/>
          <p:cNvSpPr txBox="1">
            <a:spLocks noChangeArrowheads="1"/>
          </p:cNvSpPr>
          <p:nvPr/>
        </p:nvSpPr>
        <p:spPr bwMode="auto">
          <a:xfrm>
            <a:off x="899433"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2" name="Line 67"/>
          <p:cNvSpPr>
            <a:spLocks noChangeShapeType="1"/>
          </p:cNvSpPr>
          <p:nvPr/>
        </p:nvSpPr>
        <p:spPr bwMode="auto">
          <a:xfrm rot="858409" flipH="1">
            <a:off x="1204233"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69"/>
          <p:cNvSpPr>
            <a:spLocks noChangeShapeType="1"/>
          </p:cNvSpPr>
          <p:nvPr/>
        </p:nvSpPr>
        <p:spPr bwMode="auto">
          <a:xfrm flipH="1">
            <a:off x="1128033"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70"/>
          <p:cNvSpPr>
            <a:spLocks noChangeShapeType="1"/>
          </p:cNvSpPr>
          <p:nvPr/>
        </p:nvSpPr>
        <p:spPr bwMode="auto">
          <a:xfrm flipH="1" flipV="1">
            <a:off x="1128033"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71"/>
          <p:cNvSpPr>
            <a:spLocks noChangeShapeType="1"/>
          </p:cNvSpPr>
          <p:nvPr/>
        </p:nvSpPr>
        <p:spPr bwMode="auto">
          <a:xfrm>
            <a:off x="904196"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AutoShape 72"/>
          <p:cNvSpPr>
            <a:spLocks noChangeArrowheads="1"/>
          </p:cNvSpPr>
          <p:nvPr/>
        </p:nvSpPr>
        <p:spPr bwMode="auto">
          <a:xfrm rot="9398815" flipH="1">
            <a:off x="947058"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47" name="Line 74"/>
          <p:cNvSpPr>
            <a:spLocks noChangeShapeType="1"/>
          </p:cNvSpPr>
          <p:nvPr/>
        </p:nvSpPr>
        <p:spPr bwMode="auto">
          <a:xfrm flipV="1">
            <a:off x="747033"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utoShape 75"/>
          <p:cNvSpPr>
            <a:spLocks noChangeArrowheads="1"/>
          </p:cNvSpPr>
          <p:nvPr/>
        </p:nvSpPr>
        <p:spPr bwMode="auto">
          <a:xfrm rot="12427122" flipH="1">
            <a:off x="1204233"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49" name="AutoShape 76"/>
          <p:cNvSpPr>
            <a:spLocks noChangeArrowheads="1"/>
          </p:cNvSpPr>
          <p:nvPr/>
        </p:nvSpPr>
        <p:spPr bwMode="auto">
          <a:xfrm rot="-3894639" flipH="1" flipV="1">
            <a:off x="843076"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50" name="AutoShape 77"/>
          <p:cNvSpPr>
            <a:spLocks noChangeArrowheads="1"/>
          </p:cNvSpPr>
          <p:nvPr/>
        </p:nvSpPr>
        <p:spPr bwMode="auto">
          <a:xfrm rot="3804430" flipH="1" flipV="1">
            <a:off x="1262176"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1" name="Line 78"/>
          <p:cNvSpPr>
            <a:spLocks noChangeShapeType="1"/>
          </p:cNvSpPr>
          <p:nvPr/>
        </p:nvSpPr>
        <p:spPr bwMode="auto">
          <a:xfrm flipH="1" flipV="1">
            <a:off x="1128033"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79"/>
          <p:cNvSpPr>
            <a:spLocks noChangeShapeType="1"/>
          </p:cNvSpPr>
          <p:nvPr/>
        </p:nvSpPr>
        <p:spPr bwMode="auto">
          <a:xfrm flipH="1">
            <a:off x="1128033"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80"/>
          <p:cNvSpPr>
            <a:spLocks noChangeArrowheads="1"/>
          </p:cNvSpPr>
          <p:nvPr/>
        </p:nvSpPr>
        <p:spPr bwMode="auto">
          <a:xfrm rot="6880616" flipH="1" flipV="1">
            <a:off x="1257414"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4" name="Line 83"/>
          <p:cNvSpPr>
            <a:spLocks noChangeShapeType="1"/>
          </p:cNvSpPr>
          <p:nvPr/>
        </p:nvSpPr>
        <p:spPr bwMode="auto">
          <a:xfrm>
            <a:off x="1051833"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84"/>
          <p:cNvSpPr>
            <a:spLocks noChangeShapeType="1"/>
          </p:cNvSpPr>
          <p:nvPr/>
        </p:nvSpPr>
        <p:spPr bwMode="auto">
          <a:xfrm flipH="1">
            <a:off x="885146"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85"/>
          <p:cNvSpPr>
            <a:spLocks noChangeShapeType="1"/>
          </p:cNvSpPr>
          <p:nvPr/>
        </p:nvSpPr>
        <p:spPr bwMode="auto">
          <a:xfrm rot="20941377" flipH="1">
            <a:off x="823233"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87"/>
          <p:cNvSpPr>
            <a:spLocks noChangeShapeType="1"/>
          </p:cNvSpPr>
          <p:nvPr/>
        </p:nvSpPr>
        <p:spPr bwMode="auto">
          <a:xfrm flipH="1">
            <a:off x="1128033"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89"/>
          <p:cNvSpPr>
            <a:spLocks noChangeShapeType="1"/>
          </p:cNvSpPr>
          <p:nvPr/>
        </p:nvSpPr>
        <p:spPr bwMode="auto">
          <a:xfrm>
            <a:off x="823233"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AutoShape 90"/>
          <p:cNvSpPr>
            <a:spLocks noChangeArrowheads="1"/>
          </p:cNvSpPr>
          <p:nvPr/>
        </p:nvSpPr>
        <p:spPr bwMode="auto">
          <a:xfrm rot="-6448085" flipH="1" flipV="1">
            <a:off x="919277"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60" name="AutoShape 92"/>
          <p:cNvSpPr>
            <a:spLocks noChangeArrowheads="1"/>
          </p:cNvSpPr>
          <p:nvPr/>
        </p:nvSpPr>
        <p:spPr bwMode="auto">
          <a:xfrm rot="10163459" flipH="1" flipV="1">
            <a:off x="1101046"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1" name="AutoShape 93"/>
          <p:cNvSpPr>
            <a:spLocks noChangeArrowheads="1"/>
          </p:cNvSpPr>
          <p:nvPr/>
        </p:nvSpPr>
        <p:spPr bwMode="auto">
          <a:xfrm>
            <a:off x="971648"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13835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2"/>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9" dur="500"/>
                                        <p:tgtEl>
                                          <p:spTgt spid="33"/>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ppt_x</p:attrName>
                                        </p:attrNameLst>
                                      </p:cBhvr>
                                      <p:tavLst>
                                        <p:tav tm="0">
                                          <p:val>
                                            <p:strVal val="#ppt_x-.2"/>
                                          </p:val>
                                        </p:tav>
                                        <p:tav tm="100000">
                                          <p:val>
                                            <p:strVal val="#ppt_x"/>
                                          </p:val>
                                        </p:tav>
                                      </p:tavLst>
                                    </p:anim>
                                    <p:anim calcmode="lin" valueType="num">
                                      <p:cBhvr>
                                        <p:cTn id="1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a:t>it is also clear is that the production of shale gas</a:t>
            </a:r>
          </a:p>
          <a:p>
            <a:r>
              <a:rPr lang="en-US" dirty="0" smtClean="0"/>
              <a:t>and</a:t>
            </a:r>
            <a:endParaRPr lang="en-CA" b="1" dirty="0">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8382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dirty="0">
              <a:solidFill>
                <a:srgbClr val="000066"/>
              </a:solidFill>
              <a:latin typeface="Calibri" pitchFamily="34" charset="0"/>
            </a:endParaRPr>
          </a:p>
          <a:p>
            <a:pPr marL="342900" indent="-342900">
              <a:lnSpc>
                <a:spcPct val="90000"/>
              </a:lnSpc>
              <a:spcBef>
                <a:spcPct val="20000"/>
              </a:spcBef>
            </a:pPr>
            <a:endParaRPr lang="en-US" sz="3200" b="1" dirty="0">
              <a:solidFill>
                <a:schemeClr val="bg1"/>
              </a:solidFill>
              <a:latin typeface="Calibri" pitchFamily="34" charset="0"/>
            </a:endParaRPr>
          </a:p>
          <a:p>
            <a:pPr marL="342900" indent="-342900">
              <a:lnSpc>
                <a:spcPct val="90000"/>
              </a:lnSpc>
              <a:spcBef>
                <a:spcPct val="20000"/>
              </a:spcBef>
            </a:pPr>
            <a:endParaRPr lang="en-US" sz="3200" b="1" dirty="0">
              <a:solidFill>
                <a:srgbClr val="000066"/>
              </a:solidFill>
              <a:latin typeface="Calibri" pitchFamily="34" charset="0"/>
            </a:endParaRPr>
          </a:p>
          <a:p>
            <a:pPr marL="342900" indent="-342900">
              <a:lnSpc>
                <a:spcPct val="90000"/>
              </a:lnSpc>
              <a:spcBef>
                <a:spcPct val="20000"/>
              </a:spcBef>
            </a:pPr>
            <a:endParaRPr lang="en-US" sz="3200" dirty="0">
              <a:latin typeface="Calibri" pitchFamily="34" charset="0"/>
            </a:endParaRPr>
          </a:p>
        </p:txBody>
      </p:sp>
      <p:sp>
        <p:nvSpPr>
          <p:cNvPr id="2048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dirty="0">
                <a:solidFill>
                  <a:schemeClr val="bg1"/>
                </a:solidFill>
                <a:latin typeface="StempelGaramond Roman"/>
              </a:rPr>
              <a:t>  </a:t>
            </a:r>
            <a:r>
              <a:rPr lang="en-US" sz="1200" b="1" dirty="0">
                <a:solidFill>
                  <a:schemeClr val="bg1"/>
                </a:solidFill>
                <a:latin typeface="StempelGaramond Roman"/>
              </a:rPr>
              <a:t>MIT Energy Initiative</a:t>
            </a:r>
          </a:p>
        </p:txBody>
      </p:sp>
      <p:sp>
        <p:nvSpPr>
          <p:cNvPr id="28706" name="Slide Number Placeholder 32"/>
          <p:cNvSpPr>
            <a:spLocks noGrp="1"/>
          </p:cNvSpPr>
          <p:nvPr>
            <p:ph type="sldNum" sz="quarter" idx="12"/>
          </p:nvPr>
        </p:nvSpPr>
        <p:spPr bwMode="auto">
          <a:xfrm>
            <a:off x="6400800" y="6400800"/>
            <a:ext cx="2133600" cy="365125"/>
          </a:xfrm>
          <a:ln>
            <a:miter lim="800000"/>
            <a:headEnd/>
            <a:tailEnd/>
          </a:ln>
        </p:spPr>
        <p:txBody>
          <a:bodyPr wrap="square" numCol="1" anchorCtr="0" compatLnSpc="1">
            <a:prstTxWarp prst="textNoShape">
              <a:avLst/>
            </a:prstTxWarp>
          </a:bodyPr>
          <a:lstStyle/>
          <a:p>
            <a:pPr>
              <a:defRPr/>
            </a:pPr>
            <a:fld id="{9DEB1A56-A4FA-4911-9204-F21AE7BD7A44}" type="slidenum">
              <a:rPr lang="en-US" smtClean="0">
                <a:latin typeface="Arial" pitchFamily="34" charset="0"/>
              </a:rPr>
              <a:pPr>
                <a:defRPr/>
              </a:pPr>
              <a:t>20</a:t>
            </a:fld>
            <a:endParaRPr lang="en-US" dirty="0" smtClean="0">
              <a:latin typeface="Arial" pitchFamily="34" charset="0"/>
            </a:endParaRPr>
          </a:p>
        </p:txBody>
      </p:sp>
      <p:sp>
        <p:nvSpPr>
          <p:cNvPr id="36" name="Rectangle 7"/>
          <p:cNvSpPr>
            <a:spLocks noChangeArrowheads="1"/>
          </p:cNvSpPr>
          <p:nvPr>
            <p:custDataLst>
              <p:tags r:id="rId1"/>
            </p:custDataLst>
          </p:nvPr>
        </p:nvSpPr>
        <p:spPr bwMode="auto">
          <a:xfrm>
            <a:off x="381000" y="76200"/>
            <a:ext cx="8610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3200" b="1" dirty="0" smtClean="0">
                <a:solidFill>
                  <a:schemeClr val="bg1"/>
                </a:solidFill>
                <a:latin typeface="Calibri" pitchFamily="34" charset="0"/>
              </a:rPr>
              <a:t>Methane Emissions from Shale Production                            </a:t>
            </a:r>
            <a:r>
              <a:rPr lang="en-US" sz="3200" b="1" dirty="0">
                <a:solidFill>
                  <a:schemeClr val="bg1"/>
                </a:solidFill>
                <a:latin typeface="Calibri" pitchFamily="34" charset="0"/>
              </a:rPr>
              <a:t/>
            </a:r>
            <a:br>
              <a:rPr lang="en-US" sz="3200" b="1" dirty="0">
                <a:solidFill>
                  <a:schemeClr val="bg1"/>
                </a:solidFill>
                <a:latin typeface="Calibri" pitchFamily="34" charset="0"/>
              </a:rPr>
            </a:br>
            <a:endParaRPr lang="en-US" sz="3200" dirty="0">
              <a:solidFill>
                <a:schemeClr val="bg1"/>
              </a:solidFill>
              <a:latin typeface="Calibri" pitchFamily="34" charset="0"/>
            </a:endParaRPr>
          </a:p>
        </p:txBody>
      </p:sp>
      <p:graphicFrame>
        <p:nvGraphicFramePr>
          <p:cNvPr id="34" name="Chart 33"/>
          <p:cNvGraphicFramePr>
            <a:graphicFrameLocks/>
          </p:cNvGraphicFramePr>
          <p:nvPr>
            <p:extLst>
              <p:ext uri="{D42A27DB-BD31-4B8C-83A1-F6EECF244321}">
                <p14:modId xmlns:p14="http://schemas.microsoft.com/office/powerpoint/2010/main" val="986770628"/>
              </p:ext>
            </p:extLst>
          </p:nvPr>
        </p:nvGraphicFramePr>
        <p:xfrm>
          <a:off x="946771" y="727992"/>
          <a:ext cx="4987018" cy="30439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a:graphicFrameLocks/>
          </p:cNvGraphicFramePr>
          <p:nvPr>
            <p:extLst>
              <p:ext uri="{D42A27DB-BD31-4B8C-83A1-F6EECF244321}">
                <p14:modId xmlns:p14="http://schemas.microsoft.com/office/powerpoint/2010/main" val="2470535821"/>
              </p:ext>
            </p:extLst>
          </p:nvPr>
        </p:nvGraphicFramePr>
        <p:xfrm>
          <a:off x="6349285" y="2102755"/>
          <a:ext cx="1541172" cy="4211873"/>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6515637" y="2258320"/>
            <a:ext cx="609600" cy="400110"/>
          </a:xfrm>
          <a:prstGeom prst="rect">
            <a:avLst/>
          </a:prstGeom>
          <a:noFill/>
        </p:spPr>
        <p:txBody>
          <a:bodyPr wrap="square" rtlCol="0">
            <a:spAutoFit/>
          </a:bodyPr>
          <a:lstStyle/>
          <a:p>
            <a:r>
              <a:rPr lang="en-US" sz="2000" b="1" dirty="0" smtClean="0">
                <a:solidFill>
                  <a:srgbClr val="002060"/>
                </a:solidFill>
              </a:rPr>
              <a:t>228</a:t>
            </a:r>
            <a:endParaRPr lang="en-US" sz="2000" b="1" dirty="0">
              <a:solidFill>
                <a:srgbClr val="002060"/>
              </a:solidFill>
            </a:endParaRPr>
          </a:p>
        </p:txBody>
      </p:sp>
      <p:sp>
        <p:nvSpPr>
          <p:cNvPr id="37" name="TextBox 36"/>
          <p:cNvSpPr txBox="1"/>
          <p:nvPr/>
        </p:nvSpPr>
        <p:spPr>
          <a:xfrm>
            <a:off x="7162800" y="4330210"/>
            <a:ext cx="609600" cy="400110"/>
          </a:xfrm>
          <a:prstGeom prst="rect">
            <a:avLst/>
          </a:prstGeom>
          <a:noFill/>
        </p:spPr>
        <p:txBody>
          <a:bodyPr wrap="square" rtlCol="0">
            <a:spAutoFit/>
          </a:bodyPr>
          <a:lstStyle/>
          <a:p>
            <a:r>
              <a:rPr lang="en-US" sz="2000" b="1" dirty="0" smtClean="0">
                <a:solidFill>
                  <a:srgbClr val="002060"/>
                </a:solidFill>
              </a:rPr>
              <a:t>216</a:t>
            </a:r>
            <a:endParaRPr lang="en-US" sz="2000" b="1" dirty="0">
              <a:solidFill>
                <a:srgbClr val="002060"/>
              </a:solidFill>
            </a:endParaRPr>
          </a:p>
        </p:txBody>
      </p:sp>
      <p:sp>
        <p:nvSpPr>
          <p:cNvPr id="3" name="TextBox 2"/>
          <p:cNvSpPr txBox="1"/>
          <p:nvPr/>
        </p:nvSpPr>
        <p:spPr>
          <a:xfrm>
            <a:off x="6020874" y="1066800"/>
            <a:ext cx="2133600" cy="923330"/>
          </a:xfrm>
          <a:prstGeom prst="rect">
            <a:avLst/>
          </a:prstGeom>
          <a:noFill/>
        </p:spPr>
        <p:txBody>
          <a:bodyPr wrap="square" rtlCol="0">
            <a:spAutoFit/>
          </a:bodyPr>
          <a:lstStyle/>
          <a:p>
            <a:pPr algn="ctr"/>
            <a:r>
              <a:rPr lang="en-US" b="1" dirty="0" smtClean="0">
                <a:solidFill>
                  <a:schemeClr val="bg1"/>
                </a:solidFill>
              </a:rPr>
              <a:t>Methane Emissions from Shale Gas Wells (mg/well)</a:t>
            </a:r>
            <a:endParaRPr lang="en-US" b="1" dirty="0">
              <a:solidFill>
                <a:schemeClr val="bg1"/>
              </a:solidFill>
            </a:endParaRPr>
          </a:p>
        </p:txBody>
      </p:sp>
      <p:sp>
        <p:nvSpPr>
          <p:cNvPr id="5" name="Right Brace 4"/>
          <p:cNvSpPr/>
          <p:nvPr/>
        </p:nvSpPr>
        <p:spPr>
          <a:xfrm>
            <a:off x="7315201" y="2658430"/>
            <a:ext cx="457199" cy="1620264"/>
          </a:xfrm>
          <a:prstGeom prst="rightBrace">
            <a:avLst>
              <a:gd name="adj1" fmla="val 16784"/>
              <a:gd name="adj2" fmla="val 35475"/>
            </a:avLst>
          </a:prstGeom>
          <a:ln w="762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342853" y="3866993"/>
            <a:ext cx="4702705" cy="2554545"/>
          </a:xfrm>
          <a:prstGeom prst="rect">
            <a:avLst/>
          </a:prstGeom>
          <a:noFill/>
        </p:spPr>
        <p:txBody>
          <a:bodyPr wrap="square" rtlCol="0">
            <a:spAutoFit/>
          </a:bodyPr>
          <a:lstStyle/>
          <a:p>
            <a:pPr algn="r"/>
            <a:r>
              <a:rPr lang="en-US" sz="2000" b="1" dirty="0" smtClean="0">
                <a:solidFill>
                  <a:srgbClr val="FFEEB7"/>
                </a:solidFill>
              </a:rPr>
              <a:t>“…the </a:t>
            </a:r>
            <a:r>
              <a:rPr lang="en-US" sz="2000" b="1" dirty="0">
                <a:solidFill>
                  <a:srgbClr val="FFEEB7"/>
                </a:solidFill>
              </a:rPr>
              <a:t>production of shale </a:t>
            </a:r>
            <a:r>
              <a:rPr lang="en-US" sz="2000" b="1" dirty="0" smtClean="0">
                <a:solidFill>
                  <a:srgbClr val="FFEEB7"/>
                </a:solidFill>
              </a:rPr>
              <a:t>gas and </a:t>
            </a:r>
            <a:r>
              <a:rPr lang="en-US" sz="2000" b="1" dirty="0">
                <a:solidFill>
                  <a:srgbClr val="FFEEB7"/>
                </a:solidFill>
              </a:rPr>
              <a:t>specifically, the associated hydraulic fracturing </a:t>
            </a:r>
            <a:r>
              <a:rPr lang="en-US" sz="2000" b="1" dirty="0" smtClean="0">
                <a:solidFill>
                  <a:srgbClr val="FFEEB7"/>
                </a:solidFill>
              </a:rPr>
              <a:t>operations have </a:t>
            </a:r>
            <a:r>
              <a:rPr lang="en-US" sz="2000" b="1" dirty="0">
                <a:solidFill>
                  <a:srgbClr val="FFEEB7"/>
                </a:solidFill>
              </a:rPr>
              <a:t>not materially altered the total GHG </a:t>
            </a:r>
            <a:r>
              <a:rPr lang="en-US" sz="2000" b="1" dirty="0" smtClean="0">
                <a:solidFill>
                  <a:srgbClr val="FFEEB7"/>
                </a:solidFill>
              </a:rPr>
              <a:t>emissions…for </a:t>
            </a:r>
            <a:r>
              <a:rPr lang="en-US" sz="2000" b="1" dirty="0">
                <a:solidFill>
                  <a:srgbClr val="FFEEB7"/>
                </a:solidFill>
              </a:rPr>
              <a:t>the vast majority </a:t>
            </a:r>
            <a:r>
              <a:rPr lang="en-US" sz="2000" b="1" dirty="0" smtClean="0">
                <a:solidFill>
                  <a:srgbClr val="FFEEB7"/>
                </a:solidFill>
              </a:rPr>
              <a:t>of contemporary </a:t>
            </a:r>
            <a:r>
              <a:rPr lang="en-US" sz="2000" b="1" dirty="0">
                <a:solidFill>
                  <a:srgbClr val="FFEEB7"/>
                </a:solidFill>
              </a:rPr>
              <a:t>shale gas wells, the revenues gained from </a:t>
            </a:r>
            <a:r>
              <a:rPr lang="en-US" sz="2000" b="1" dirty="0" smtClean="0">
                <a:solidFill>
                  <a:srgbClr val="FFEEB7"/>
                </a:solidFill>
              </a:rPr>
              <a:t>using reduced emissions completions…cover </a:t>
            </a:r>
            <a:r>
              <a:rPr lang="en-US" sz="2000" b="1" dirty="0">
                <a:solidFill>
                  <a:srgbClr val="FFEEB7"/>
                </a:solidFill>
              </a:rPr>
              <a:t>the cost </a:t>
            </a:r>
            <a:r>
              <a:rPr lang="en-US" sz="2000" b="1" dirty="0" smtClean="0">
                <a:solidFill>
                  <a:srgbClr val="FFEEB7"/>
                </a:solidFill>
              </a:rPr>
              <a:t>of executing such completions.”</a:t>
            </a:r>
            <a:endParaRPr lang="en-US" sz="2000" b="1" dirty="0">
              <a:solidFill>
                <a:srgbClr val="FFEEB7"/>
              </a:solidFill>
            </a:endParaRPr>
          </a:p>
        </p:txBody>
      </p:sp>
      <p:sp>
        <p:nvSpPr>
          <p:cNvPr id="7" name="TextBox 6"/>
          <p:cNvSpPr txBox="1"/>
          <p:nvPr/>
        </p:nvSpPr>
        <p:spPr>
          <a:xfrm>
            <a:off x="7923727" y="2971800"/>
            <a:ext cx="1066800" cy="646331"/>
          </a:xfrm>
          <a:prstGeom prst="rect">
            <a:avLst/>
          </a:prstGeom>
          <a:noFill/>
        </p:spPr>
        <p:txBody>
          <a:bodyPr wrap="square" rtlCol="0">
            <a:spAutoFit/>
          </a:bodyPr>
          <a:lstStyle/>
          <a:p>
            <a:pPr algn="ctr"/>
            <a:r>
              <a:rPr lang="en-US" b="1" dirty="0" smtClean="0">
                <a:solidFill>
                  <a:srgbClr val="FFEEB7"/>
                </a:solidFill>
              </a:rPr>
              <a:t>12 mg/well</a:t>
            </a:r>
            <a:endParaRPr lang="en-US" b="1" dirty="0">
              <a:solidFill>
                <a:srgbClr val="FFEEB7"/>
              </a:solidFill>
            </a:endParaRPr>
          </a:p>
        </p:txBody>
      </p:sp>
      <p:sp>
        <p:nvSpPr>
          <p:cNvPr id="85" name="Text Box 50"/>
          <p:cNvSpPr txBox="1">
            <a:spLocks noChangeArrowheads="1"/>
          </p:cNvSpPr>
          <p:nvPr/>
        </p:nvSpPr>
        <p:spPr bwMode="auto">
          <a:xfrm>
            <a:off x="47125"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86" name="Text Box 51"/>
          <p:cNvSpPr txBox="1">
            <a:spLocks noChangeArrowheads="1"/>
          </p:cNvSpPr>
          <p:nvPr/>
        </p:nvSpPr>
        <p:spPr bwMode="auto">
          <a:xfrm>
            <a:off x="734512"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87" name="Text Box 52"/>
          <p:cNvSpPr txBox="1">
            <a:spLocks noChangeArrowheads="1"/>
          </p:cNvSpPr>
          <p:nvPr/>
        </p:nvSpPr>
        <p:spPr bwMode="auto">
          <a:xfrm>
            <a:off x="912312"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88" name="Line 67"/>
          <p:cNvSpPr>
            <a:spLocks noChangeShapeType="1"/>
          </p:cNvSpPr>
          <p:nvPr/>
        </p:nvSpPr>
        <p:spPr bwMode="auto">
          <a:xfrm rot="858409" flipH="1">
            <a:off x="1217112"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69"/>
          <p:cNvSpPr>
            <a:spLocks noChangeShapeType="1"/>
          </p:cNvSpPr>
          <p:nvPr/>
        </p:nvSpPr>
        <p:spPr bwMode="auto">
          <a:xfrm flipH="1">
            <a:off x="1140912"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70"/>
          <p:cNvSpPr>
            <a:spLocks noChangeShapeType="1"/>
          </p:cNvSpPr>
          <p:nvPr/>
        </p:nvSpPr>
        <p:spPr bwMode="auto">
          <a:xfrm flipH="1" flipV="1">
            <a:off x="1140912"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71"/>
          <p:cNvSpPr>
            <a:spLocks noChangeShapeType="1"/>
          </p:cNvSpPr>
          <p:nvPr/>
        </p:nvSpPr>
        <p:spPr bwMode="auto">
          <a:xfrm>
            <a:off x="917075"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AutoShape 72"/>
          <p:cNvSpPr>
            <a:spLocks noChangeArrowheads="1"/>
          </p:cNvSpPr>
          <p:nvPr/>
        </p:nvSpPr>
        <p:spPr bwMode="auto">
          <a:xfrm rot="9398815" flipH="1">
            <a:off x="959937"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93" name="Line 74"/>
          <p:cNvSpPr>
            <a:spLocks noChangeShapeType="1"/>
          </p:cNvSpPr>
          <p:nvPr/>
        </p:nvSpPr>
        <p:spPr bwMode="auto">
          <a:xfrm flipV="1">
            <a:off x="759912"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AutoShape 75"/>
          <p:cNvSpPr>
            <a:spLocks noChangeArrowheads="1"/>
          </p:cNvSpPr>
          <p:nvPr/>
        </p:nvSpPr>
        <p:spPr bwMode="auto">
          <a:xfrm rot="12427122" flipH="1">
            <a:off x="1217112"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95" name="AutoShape 76"/>
          <p:cNvSpPr>
            <a:spLocks noChangeArrowheads="1"/>
          </p:cNvSpPr>
          <p:nvPr/>
        </p:nvSpPr>
        <p:spPr bwMode="auto">
          <a:xfrm rot="-3894639" flipH="1" flipV="1">
            <a:off x="855955"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96" name="AutoShape 77"/>
          <p:cNvSpPr>
            <a:spLocks noChangeArrowheads="1"/>
          </p:cNvSpPr>
          <p:nvPr/>
        </p:nvSpPr>
        <p:spPr bwMode="auto">
          <a:xfrm rot="3804430" flipH="1" flipV="1">
            <a:off x="1275055"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97" name="Line 78"/>
          <p:cNvSpPr>
            <a:spLocks noChangeShapeType="1"/>
          </p:cNvSpPr>
          <p:nvPr/>
        </p:nvSpPr>
        <p:spPr bwMode="auto">
          <a:xfrm flipH="1" flipV="1">
            <a:off x="1140912"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79"/>
          <p:cNvSpPr>
            <a:spLocks noChangeShapeType="1"/>
          </p:cNvSpPr>
          <p:nvPr/>
        </p:nvSpPr>
        <p:spPr bwMode="auto">
          <a:xfrm flipH="1">
            <a:off x="1140912"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AutoShape 80"/>
          <p:cNvSpPr>
            <a:spLocks noChangeArrowheads="1"/>
          </p:cNvSpPr>
          <p:nvPr/>
        </p:nvSpPr>
        <p:spPr bwMode="auto">
          <a:xfrm rot="6880616" flipH="1" flipV="1">
            <a:off x="1270293"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100" name="Line 83"/>
          <p:cNvSpPr>
            <a:spLocks noChangeShapeType="1"/>
          </p:cNvSpPr>
          <p:nvPr/>
        </p:nvSpPr>
        <p:spPr bwMode="auto">
          <a:xfrm>
            <a:off x="1064712"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84"/>
          <p:cNvSpPr>
            <a:spLocks noChangeShapeType="1"/>
          </p:cNvSpPr>
          <p:nvPr/>
        </p:nvSpPr>
        <p:spPr bwMode="auto">
          <a:xfrm flipH="1">
            <a:off x="898025"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85"/>
          <p:cNvSpPr>
            <a:spLocks noChangeShapeType="1"/>
          </p:cNvSpPr>
          <p:nvPr/>
        </p:nvSpPr>
        <p:spPr bwMode="auto">
          <a:xfrm rot="20941377" flipH="1">
            <a:off x="836112"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87"/>
          <p:cNvSpPr>
            <a:spLocks noChangeShapeType="1"/>
          </p:cNvSpPr>
          <p:nvPr/>
        </p:nvSpPr>
        <p:spPr bwMode="auto">
          <a:xfrm flipH="1">
            <a:off x="1140912"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89"/>
          <p:cNvSpPr>
            <a:spLocks noChangeShapeType="1"/>
          </p:cNvSpPr>
          <p:nvPr/>
        </p:nvSpPr>
        <p:spPr bwMode="auto">
          <a:xfrm>
            <a:off x="836112"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AutoShape 90"/>
          <p:cNvSpPr>
            <a:spLocks noChangeArrowheads="1"/>
          </p:cNvSpPr>
          <p:nvPr/>
        </p:nvSpPr>
        <p:spPr bwMode="auto">
          <a:xfrm rot="-6448085" flipH="1" flipV="1">
            <a:off x="932156"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106" name="AutoShape 92"/>
          <p:cNvSpPr>
            <a:spLocks noChangeArrowheads="1"/>
          </p:cNvSpPr>
          <p:nvPr/>
        </p:nvSpPr>
        <p:spPr bwMode="auto">
          <a:xfrm rot="10163459" flipH="1" flipV="1">
            <a:off x="1113925"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107" name="AutoShape 93"/>
          <p:cNvSpPr>
            <a:spLocks noChangeArrowheads="1"/>
          </p:cNvSpPr>
          <p:nvPr/>
        </p:nvSpPr>
        <p:spPr bwMode="auto">
          <a:xfrm>
            <a:off x="984527"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8" name="TextBox 7"/>
          <p:cNvSpPr txBox="1"/>
          <p:nvPr/>
        </p:nvSpPr>
        <p:spPr>
          <a:xfrm>
            <a:off x="3390900" y="6444638"/>
            <a:ext cx="5753100" cy="400110"/>
          </a:xfrm>
          <a:prstGeom prst="rect">
            <a:avLst/>
          </a:prstGeom>
          <a:noFill/>
        </p:spPr>
        <p:txBody>
          <a:bodyPr wrap="square" rtlCol="0">
            <a:spAutoFit/>
          </a:bodyPr>
          <a:lstStyle/>
          <a:p>
            <a:r>
              <a:rPr lang="en-US" sz="1000" dirty="0"/>
              <a:t>Shale gas production: potential </a:t>
            </a:r>
            <a:r>
              <a:rPr lang="en-US" sz="1000" dirty="0" smtClean="0"/>
              <a:t>versus actual </a:t>
            </a:r>
            <a:r>
              <a:rPr lang="en-US" sz="1000" dirty="0"/>
              <a:t>greenhouse gas </a:t>
            </a:r>
            <a:r>
              <a:rPr lang="en-US" sz="1000" dirty="0" smtClean="0"/>
              <a:t>emissions O’Sullivan &amp; </a:t>
            </a:r>
            <a:r>
              <a:rPr lang="en-US" sz="1000" dirty="0" err="1" smtClean="0"/>
              <a:t>Paltsev</a:t>
            </a:r>
            <a:r>
              <a:rPr lang="en-US" sz="1000" dirty="0" smtClean="0"/>
              <a:t>,   Environmental Research Letters, 11/12</a:t>
            </a:r>
            <a:endParaRPr lang="en-US" sz="1000" dirty="0"/>
          </a:p>
        </p:txBody>
      </p:sp>
    </p:spTree>
    <p:extLst>
      <p:ext uri="{BB962C8B-B14F-4D97-AF65-F5344CB8AC3E}">
        <p14:creationId xmlns:p14="http://schemas.microsoft.com/office/powerpoint/2010/main" val="4732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50"/>
                                        <p:tgtEl>
                                          <p:spTgt spid="3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par>
                          <p:cTn id="20" fill="hold">
                            <p:stCondLst>
                              <p:cond delay="25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250"/>
                                        <p:tgtEl>
                                          <p:spTgt spid="5"/>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childTnLst>
                          </p:cTn>
                        </p:par>
                        <p:par>
                          <p:cTn id="28" fill="hold">
                            <p:stCondLst>
                              <p:cond delay="75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Graphic spid="35" grpId="0">
        <p:bldAsOne/>
      </p:bldGraphic>
      <p:bldP spid="2" grpId="0"/>
      <p:bldP spid="37" grpId="0"/>
      <p:bldP spid="3" grpId="0"/>
      <p:bldP spid="5"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2048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20487"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8"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20489"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20490"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20491"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20496"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20498"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0499"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0500"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0503"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7"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0509"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174"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28706" name="Slide Number Placeholder 3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B1A56-A4FA-4911-9204-F21AE7BD7A44}" type="slidenum">
              <a:rPr lang="en-US" smtClean="0">
                <a:latin typeface="Arial" pitchFamily="34" charset="0"/>
              </a:rPr>
              <a:pPr>
                <a:defRPr/>
              </a:pPr>
              <a:t>21</a:t>
            </a:fld>
            <a:endParaRPr lang="en-US" smtClean="0">
              <a:latin typeface="Arial" pitchFamily="34" charset="0"/>
            </a:endParaRPr>
          </a:p>
        </p:txBody>
      </p:sp>
      <p:sp>
        <p:nvSpPr>
          <p:cNvPr id="32"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33"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35" name="TextBox 34"/>
          <p:cNvSpPr txBox="1"/>
          <p:nvPr/>
        </p:nvSpPr>
        <p:spPr>
          <a:xfrm>
            <a:off x="838200" y="152400"/>
            <a:ext cx="8153400" cy="584775"/>
          </a:xfrm>
          <a:prstGeom prst="rect">
            <a:avLst/>
          </a:prstGeom>
          <a:noFill/>
        </p:spPr>
        <p:txBody>
          <a:bodyPr wrap="square" rtlCol="0">
            <a:spAutoFit/>
          </a:bodyPr>
          <a:lstStyle/>
          <a:p>
            <a:r>
              <a:rPr lang="en-US" sz="3200" b="1" dirty="0" smtClean="0">
                <a:solidFill>
                  <a:schemeClr val="bg1"/>
                </a:solidFill>
              </a:rPr>
              <a:t>US Shale Gas Regulation: A Work in Progress</a:t>
            </a:r>
            <a:endParaRPr lang="en-US" sz="3200" b="1" dirty="0">
              <a:solidFill>
                <a:schemeClr val="bg1"/>
              </a:solidFill>
            </a:endParaRPr>
          </a:p>
        </p:txBody>
      </p:sp>
      <p:pic>
        <p:nvPicPr>
          <p:cNvPr id="4099" name="Picture 3" descr="C:\Users\makender\Pictures\grant wood shale drilling.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 y="1758974"/>
            <a:ext cx="2679807" cy="33464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2" descr="C:\Users\makender\Pictures\seismic.png"/>
          <p:cNvPicPr>
            <a:picLocks noChangeAspect="1" noChangeArrowheads="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7">
                    <a14:imgEffect>
                      <a14:artisticCrisscrossEtching/>
                    </a14:imgEffect>
                    <a14:imgEffect>
                      <a14:colorTemperature colorTemp="47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76613" y="4035677"/>
            <a:ext cx="4367212" cy="2696911"/>
          </a:xfrm>
          <a:prstGeom prst="ellipse">
            <a:avLst/>
          </a:prstGeom>
          <a:blipFill dpi="0" rotWithShape="1">
            <a:blip r:embed="rId8">
              <a:alphaModFix amt="26000"/>
              <a:duotone>
                <a:prstClr val="black"/>
                <a:schemeClr val="accent6">
                  <a:tint val="45000"/>
                  <a:satMod val="400000"/>
                </a:schemeClr>
              </a:duotone>
            </a:blip>
            <a:srcRect/>
            <a:tile tx="0" ty="0" sx="100000" sy="100000" flip="none" algn="tl"/>
          </a:blipFill>
          <a:ln>
            <a:noFill/>
          </a:ln>
          <a:effectLst>
            <a:softEdge rad="127000"/>
          </a:effectLst>
        </p:spPr>
      </p:pic>
      <p:pic>
        <p:nvPicPr>
          <p:cNvPr id="4098" name="Picture 2" descr="C:\Users\makender\Pictures\shale rig photo PA.pn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191000" y="3352800"/>
            <a:ext cx="4419600" cy="28323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makender\Pictures\shale gas water.jpg"/>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24587" y="733332"/>
            <a:ext cx="2917833" cy="35530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33400" y="1231642"/>
            <a:ext cx="8382000" cy="5016758"/>
          </a:xfrm>
          <a:prstGeom prst="rect">
            <a:avLst/>
          </a:prstGeom>
          <a:noFill/>
        </p:spPr>
        <p:txBody>
          <a:bodyPr wrap="square" rtlCol="0">
            <a:spAutoFit/>
          </a:bodyPr>
          <a:lstStyle/>
          <a:p>
            <a:pPr algn="ctr"/>
            <a:r>
              <a:rPr lang="en-US" sz="3200" b="1" dirty="0" smtClean="0">
                <a:solidFill>
                  <a:srgbClr val="FFEAA7"/>
                </a:solidFill>
              </a:rPr>
              <a:t>Four major areas of environmental concern with shale gas production:</a:t>
            </a:r>
          </a:p>
          <a:p>
            <a:endParaRPr lang="en-US" sz="3200" b="1" dirty="0">
              <a:solidFill>
                <a:srgbClr val="FFEAA7"/>
              </a:solidFill>
            </a:endParaRPr>
          </a:p>
          <a:p>
            <a:pPr marL="2286000" lvl="4" indent="-457200">
              <a:buBlip>
                <a:blip r:embed="rId13"/>
              </a:buBlip>
            </a:pPr>
            <a:r>
              <a:rPr lang="en-US" sz="2400" b="1" dirty="0" smtClean="0">
                <a:solidFill>
                  <a:schemeClr val="bg1"/>
                </a:solidFill>
              </a:rPr>
              <a:t> </a:t>
            </a:r>
            <a:r>
              <a:rPr lang="en-US" sz="3200" b="1" dirty="0" smtClean="0">
                <a:solidFill>
                  <a:schemeClr val="bg1"/>
                </a:solidFill>
              </a:rPr>
              <a:t>Water use and contamination</a:t>
            </a:r>
          </a:p>
          <a:p>
            <a:pPr marL="2286000" lvl="4" indent="-457200">
              <a:buBlip>
                <a:blip r:embed="rId13"/>
              </a:buBlip>
            </a:pPr>
            <a:r>
              <a:rPr lang="en-US" sz="2400" b="1" dirty="0" smtClean="0">
                <a:solidFill>
                  <a:schemeClr val="bg1"/>
                </a:solidFill>
              </a:rPr>
              <a:t> </a:t>
            </a:r>
            <a:r>
              <a:rPr lang="en-US" sz="3200" b="1" dirty="0" smtClean="0">
                <a:solidFill>
                  <a:schemeClr val="bg1"/>
                </a:solidFill>
              </a:rPr>
              <a:t>Air emissions</a:t>
            </a:r>
          </a:p>
          <a:p>
            <a:pPr marL="2286000" lvl="4" indent="-457200">
              <a:buBlip>
                <a:blip r:embed="rId13"/>
              </a:buBlip>
            </a:pPr>
            <a:r>
              <a:rPr lang="en-US" sz="2400" b="1" dirty="0" smtClean="0">
                <a:solidFill>
                  <a:schemeClr val="bg1"/>
                </a:solidFill>
              </a:rPr>
              <a:t> </a:t>
            </a:r>
            <a:r>
              <a:rPr lang="en-US" sz="3200" b="1" dirty="0" smtClean="0">
                <a:solidFill>
                  <a:schemeClr val="bg1"/>
                </a:solidFill>
              </a:rPr>
              <a:t>Site disruptions</a:t>
            </a:r>
          </a:p>
          <a:p>
            <a:pPr marL="2286000" lvl="4" indent="-457200">
              <a:buBlip>
                <a:blip r:embed="rId13"/>
              </a:buBlip>
            </a:pPr>
            <a:r>
              <a:rPr lang="en-US" sz="2400" b="1" dirty="0">
                <a:solidFill>
                  <a:schemeClr val="bg1"/>
                </a:solidFill>
              </a:rPr>
              <a:t> </a:t>
            </a:r>
            <a:r>
              <a:rPr lang="en-US" sz="3200" b="1" dirty="0" smtClean="0">
                <a:solidFill>
                  <a:schemeClr val="bg1"/>
                </a:solidFill>
              </a:rPr>
              <a:t>Seismic activity</a:t>
            </a:r>
          </a:p>
          <a:p>
            <a:pPr marL="457200" indent="-457200">
              <a:buBlip>
                <a:blip r:embed="rId13"/>
              </a:buBlip>
            </a:pPr>
            <a:endParaRPr lang="en-US" sz="2400" b="1" dirty="0" smtClean="0">
              <a:solidFill>
                <a:srgbClr val="FFEAA7"/>
              </a:solidFill>
            </a:endParaRPr>
          </a:p>
          <a:p>
            <a:endParaRPr lang="en-US" sz="2400" b="1" dirty="0">
              <a:solidFill>
                <a:srgbClr val="FFEAA7"/>
              </a:solidFill>
            </a:endParaRPr>
          </a:p>
          <a:p>
            <a:pPr marL="457200" indent="-457200">
              <a:buBlip>
                <a:blip r:embed="rId13"/>
              </a:buBlip>
            </a:pPr>
            <a:endParaRPr lang="en-US" sz="2400" b="1" dirty="0" smtClean="0">
              <a:solidFill>
                <a:schemeClr val="bg1"/>
              </a:solidFill>
            </a:endParaRPr>
          </a:p>
          <a:p>
            <a:pPr marL="457200" indent="-457200">
              <a:buBlip>
                <a:blip r:embed="rId13"/>
              </a:buBlip>
            </a:pPr>
            <a:endParaRPr lang="en-US" sz="2400" b="1" dirty="0">
              <a:solidFill>
                <a:schemeClr val="bg1"/>
              </a:solidFill>
            </a:endParaRPr>
          </a:p>
        </p:txBody>
      </p:sp>
    </p:spTree>
    <p:extLst>
      <p:ext uri="{BB962C8B-B14F-4D97-AF65-F5344CB8AC3E}">
        <p14:creationId xmlns:p14="http://schemas.microsoft.com/office/powerpoint/2010/main" val="847079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xEl>
                                              <p:pRg st="2" end="2"/>
                                            </p:txEl>
                                          </p:spTgt>
                                        </p:tgtEl>
                                        <p:attrNameLst>
                                          <p:attrName>style.visibility</p:attrName>
                                        </p:attrNameLst>
                                      </p:cBhvr>
                                      <p:to>
                                        <p:strVal val="visible"/>
                                      </p:to>
                                    </p:set>
                                    <p:animEffect transition="in" filter="wipe(left)">
                                      <p:cBhvr>
                                        <p:cTn id="7" dur="250"/>
                                        <p:tgtEl>
                                          <p:spTgt spid="4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25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1">
                                            <p:txEl>
                                              <p:pRg st="3" end="3"/>
                                            </p:txEl>
                                          </p:spTgt>
                                        </p:tgtEl>
                                        <p:attrNameLst>
                                          <p:attrName>style.visibility</p:attrName>
                                        </p:attrNameLst>
                                      </p:cBhvr>
                                      <p:to>
                                        <p:strVal val="visible"/>
                                      </p:to>
                                    </p:set>
                                    <p:animEffect transition="in" filter="wipe(left)">
                                      <p:cBhvr>
                                        <p:cTn id="15" dur="250"/>
                                        <p:tgtEl>
                                          <p:spTgt spid="4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25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1">
                                            <p:txEl>
                                              <p:pRg st="4" end="4"/>
                                            </p:txEl>
                                          </p:spTgt>
                                        </p:tgtEl>
                                        <p:attrNameLst>
                                          <p:attrName>style.visibility</p:attrName>
                                        </p:attrNameLst>
                                      </p:cBhvr>
                                      <p:to>
                                        <p:strVal val="visible"/>
                                      </p:to>
                                    </p:set>
                                    <p:animEffect transition="in" filter="wipe(left)">
                                      <p:cBhvr>
                                        <p:cTn id="23" dur="250"/>
                                        <p:tgtEl>
                                          <p:spTgt spid="41">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fade">
                                      <p:cBhvr>
                                        <p:cTn id="26" dur="250"/>
                                        <p:tgtEl>
                                          <p:spTgt spid="409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
                                            <p:txEl>
                                              <p:pRg st="5" end="5"/>
                                            </p:txEl>
                                          </p:spTgt>
                                        </p:tgtEl>
                                        <p:attrNameLst>
                                          <p:attrName>style.visibility</p:attrName>
                                        </p:attrNameLst>
                                      </p:cBhvr>
                                      <p:to>
                                        <p:strVal val="visible"/>
                                      </p:to>
                                    </p:set>
                                    <p:animEffect transition="in" filter="wipe(left)">
                                      <p:cBhvr>
                                        <p:cTn id="31" dur="250"/>
                                        <p:tgtEl>
                                          <p:spTgt spid="41">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56" y="0"/>
            <a:ext cx="9144000" cy="7086600"/>
          </a:xfrm>
          <a:prstGeom prst="rect">
            <a:avLst/>
          </a:prstGeom>
          <a:gradFill rotWithShape="1">
            <a:gsLst>
              <a:gs pos="0">
                <a:srgbClr val="000000"/>
              </a:gs>
              <a:gs pos="100000">
                <a:srgbClr val="000066"/>
              </a:gs>
            </a:gsLst>
            <a:lin ang="5400000" scaled="1"/>
          </a:gradFill>
          <a:ln>
            <a:noFill/>
          </a:ln>
          <a:scene3d>
            <a:camera prst="orthographicFront"/>
            <a:lightRig rig="chilly" dir="t"/>
          </a:scene3d>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dirty="0"/>
          </a:p>
        </p:txBody>
      </p:sp>
      <p:sp>
        <p:nvSpPr>
          <p:cNvPr id="49155"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1">
              <a:solidFill>
                <a:schemeClr val="bg1"/>
              </a:solidFill>
              <a:latin typeface="Calibri" pitchFamily="34" charset="0"/>
              <a:ea typeface="MS PGothic" pitchFamily="34" charset="-128"/>
            </a:endParaRPr>
          </a:p>
        </p:txBody>
      </p:sp>
      <p:sp>
        <p:nvSpPr>
          <p:cNvPr id="49157"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ea typeface="MS PGothic" pitchFamily="34" charset="-128"/>
              </a:rPr>
              <a:t>  </a:t>
            </a:r>
            <a:r>
              <a:rPr lang="en-US" sz="1200" b="1">
                <a:solidFill>
                  <a:schemeClr val="bg1"/>
                </a:solidFill>
                <a:latin typeface="StempelGaramond Roman"/>
                <a:ea typeface="MS PGothic" pitchFamily="34" charset="-128"/>
              </a:rPr>
              <a:t>MIT Energy Initiative</a:t>
            </a:r>
          </a:p>
        </p:txBody>
      </p:sp>
      <p:sp>
        <p:nvSpPr>
          <p:cNvPr id="136"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137"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223"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224"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225"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230"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232"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33"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34"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37"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43"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a:xfrm>
            <a:off x="1463714" y="-1180438"/>
            <a:ext cx="2912786" cy="470231"/>
          </a:xfrm>
        </p:spPr>
        <p:txBody>
          <a:bodyPr/>
          <a:lstStyle/>
          <a:p>
            <a:fld id="{7F99F53A-C60A-5944-B39D-8A9C8FF1FE21}" type="slidenum">
              <a:rPr lang="en-US" smtClean="0"/>
              <a:pPr/>
              <a:t>22</a:t>
            </a:fld>
            <a:endParaRPr lang="en-US"/>
          </a:p>
        </p:txBody>
      </p:sp>
      <p:sp>
        <p:nvSpPr>
          <p:cNvPr id="4" name="TextBox 3"/>
          <p:cNvSpPr txBox="1"/>
          <p:nvPr/>
        </p:nvSpPr>
        <p:spPr>
          <a:xfrm>
            <a:off x="914400" y="228600"/>
            <a:ext cx="7696200" cy="584775"/>
          </a:xfrm>
          <a:prstGeom prst="rect">
            <a:avLst/>
          </a:prstGeom>
          <a:noFill/>
        </p:spPr>
        <p:txBody>
          <a:bodyPr wrap="square" rtlCol="0">
            <a:spAutoFit/>
          </a:bodyPr>
          <a:lstStyle/>
          <a:p>
            <a:r>
              <a:rPr lang="en-US" sz="3200" b="1" dirty="0" smtClean="0">
                <a:solidFill>
                  <a:schemeClr val="bg1"/>
                </a:solidFill>
              </a:rPr>
              <a:t>US Federal Regulation/</a:t>
            </a:r>
            <a:r>
              <a:rPr lang="en-US" sz="3200" b="1" dirty="0" err="1" smtClean="0">
                <a:solidFill>
                  <a:schemeClr val="bg1"/>
                </a:solidFill>
              </a:rPr>
              <a:t>Mgmnt</a:t>
            </a:r>
            <a:r>
              <a:rPr lang="en-US" sz="3200" b="1" dirty="0" smtClean="0">
                <a:solidFill>
                  <a:schemeClr val="bg1"/>
                </a:solidFill>
              </a:rPr>
              <a:t>  of Shale Gas</a:t>
            </a:r>
            <a:endParaRPr lang="en-US" sz="3200" b="1" dirty="0">
              <a:solidFill>
                <a:schemeClr val="bg1"/>
              </a:solidFill>
            </a:endParaRPr>
          </a:p>
        </p:txBody>
      </p:sp>
      <p:sp>
        <p:nvSpPr>
          <p:cNvPr id="34" name="TextBox 33"/>
          <p:cNvSpPr txBox="1"/>
          <p:nvPr/>
        </p:nvSpPr>
        <p:spPr>
          <a:xfrm>
            <a:off x="914400" y="914400"/>
            <a:ext cx="7848600" cy="5816977"/>
          </a:xfrm>
          <a:prstGeom prst="rect">
            <a:avLst/>
          </a:prstGeom>
          <a:noFill/>
        </p:spPr>
        <p:txBody>
          <a:bodyPr wrap="square" rtlCol="0">
            <a:spAutoFit/>
          </a:bodyPr>
          <a:lstStyle/>
          <a:p>
            <a:pPr marL="457200" indent="-457200">
              <a:buBlip>
                <a:blip r:embed="rId3"/>
              </a:buBlip>
            </a:pPr>
            <a:r>
              <a:rPr lang="en-US" sz="2000" b="1" dirty="0" smtClean="0">
                <a:solidFill>
                  <a:srgbClr val="FFEAA7"/>
                </a:solidFill>
              </a:rPr>
              <a:t> </a:t>
            </a:r>
            <a:r>
              <a:rPr lang="en-US" sz="2800" b="1" dirty="0" smtClean="0">
                <a:solidFill>
                  <a:srgbClr val="FFEAA7"/>
                </a:solidFill>
              </a:rPr>
              <a:t>Environmental Protection Agency</a:t>
            </a:r>
          </a:p>
          <a:p>
            <a:pPr marL="800100" lvl="1" indent="-342900">
              <a:buClr>
                <a:srgbClr val="FFC000"/>
              </a:buClr>
              <a:buFont typeface="Wingdings" pitchFamily="2" charset="2"/>
              <a:buChar char="Ø"/>
            </a:pPr>
            <a:r>
              <a:rPr lang="en-US" sz="2400" b="1" dirty="0" smtClean="0">
                <a:solidFill>
                  <a:schemeClr val="bg1"/>
                </a:solidFill>
              </a:rPr>
              <a:t> </a:t>
            </a:r>
            <a:r>
              <a:rPr lang="en-US" sz="2000" b="1" dirty="0" smtClean="0">
                <a:solidFill>
                  <a:schemeClr val="bg1"/>
                </a:solidFill>
              </a:rPr>
              <a:t>Authorities: Clean Air Act, Safe Drinking Water Act, Clean Water </a:t>
            </a:r>
          </a:p>
          <a:p>
            <a:pPr lvl="1">
              <a:buClr>
                <a:srgbClr val="FFEAA7"/>
              </a:buClr>
            </a:pPr>
            <a:r>
              <a:rPr lang="en-US" sz="2000" b="1" dirty="0">
                <a:solidFill>
                  <a:schemeClr val="bg1"/>
                </a:solidFill>
              </a:rPr>
              <a:t> </a:t>
            </a:r>
            <a:r>
              <a:rPr lang="en-US" sz="2000" b="1" dirty="0" smtClean="0">
                <a:solidFill>
                  <a:schemeClr val="bg1"/>
                </a:solidFill>
              </a:rPr>
              <a:t>      Act, Toxic Substances Control Act</a:t>
            </a:r>
          </a:p>
          <a:p>
            <a:pPr lvl="1">
              <a:buClr>
                <a:srgbClr val="FFEAA7"/>
              </a:buClr>
            </a:pPr>
            <a:endParaRPr lang="en-US" sz="1000" b="1" dirty="0" smtClean="0">
              <a:solidFill>
                <a:schemeClr val="bg1"/>
              </a:solidFill>
            </a:endParaRPr>
          </a:p>
          <a:p>
            <a:pPr lvl="1">
              <a:buClr>
                <a:srgbClr val="FFEAA7"/>
              </a:buClr>
            </a:pPr>
            <a:endParaRPr lang="en-US" sz="1000" b="1" dirty="0">
              <a:solidFill>
                <a:schemeClr val="bg1"/>
              </a:solidFill>
            </a:endParaRPr>
          </a:p>
          <a:p>
            <a:pPr marL="457200" indent="-457200">
              <a:buBlip>
                <a:blip r:embed="rId3"/>
              </a:buBlip>
            </a:pPr>
            <a:r>
              <a:rPr lang="en-US" sz="2000" b="1" dirty="0" smtClean="0">
                <a:solidFill>
                  <a:srgbClr val="FFEAA7"/>
                </a:solidFill>
              </a:rPr>
              <a:t> </a:t>
            </a:r>
            <a:r>
              <a:rPr lang="en-US" sz="2800" b="1" dirty="0" smtClean="0">
                <a:solidFill>
                  <a:srgbClr val="FFEAA7"/>
                </a:solidFill>
              </a:rPr>
              <a:t>Bureau of Land Management</a:t>
            </a:r>
          </a:p>
          <a:p>
            <a:pPr marL="800100" lvl="1" indent="-342900">
              <a:buFont typeface="Wingdings" pitchFamily="2" charset="2"/>
              <a:buChar char="Ø"/>
            </a:pPr>
            <a:r>
              <a:rPr lang="en-US" sz="2000" b="1" dirty="0" smtClean="0">
                <a:solidFill>
                  <a:srgbClr val="FFC000"/>
                </a:solidFill>
              </a:rPr>
              <a:t>  </a:t>
            </a:r>
            <a:r>
              <a:rPr lang="en-US" sz="2000" b="1" dirty="0" smtClean="0">
                <a:solidFill>
                  <a:schemeClr val="bg1"/>
                </a:solidFill>
              </a:rPr>
              <a:t> Land </a:t>
            </a:r>
            <a:r>
              <a:rPr lang="en-US" sz="2000" b="1" dirty="0">
                <a:solidFill>
                  <a:schemeClr val="bg1"/>
                </a:solidFill>
              </a:rPr>
              <a:t>and water best practices for production on federal </a:t>
            </a:r>
            <a:r>
              <a:rPr lang="en-US" sz="2000" b="1" dirty="0" smtClean="0">
                <a:solidFill>
                  <a:schemeClr val="bg1"/>
                </a:solidFill>
              </a:rPr>
              <a:t>land</a:t>
            </a:r>
          </a:p>
          <a:p>
            <a:pPr lvl="1"/>
            <a:endParaRPr lang="en-US" sz="1000" b="1" dirty="0" smtClean="0">
              <a:solidFill>
                <a:srgbClr val="FFEAA7"/>
              </a:solidFill>
            </a:endParaRPr>
          </a:p>
          <a:p>
            <a:pPr marL="457200" indent="-457200">
              <a:buBlip>
                <a:blip r:embed="rId3"/>
              </a:buBlip>
            </a:pPr>
            <a:r>
              <a:rPr lang="en-US" sz="2000" b="1" dirty="0" smtClean="0">
                <a:solidFill>
                  <a:srgbClr val="FFEAA7"/>
                </a:solidFill>
              </a:rPr>
              <a:t> </a:t>
            </a:r>
            <a:r>
              <a:rPr lang="en-US" sz="2800" b="1" dirty="0" smtClean="0">
                <a:solidFill>
                  <a:srgbClr val="FFEAA7"/>
                </a:solidFill>
              </a:rPr>
              <a:t>White House Executive Orders</a:t>
            </a:r>
            <a:r>
              <a:rPr lang="en-US" sz="2400" b="1" dirty="0" smtClean="0">
                <a:solidFill>
                  <a:schemeClr val="bg1"/>
                </a:solidFill>
              </a:rPr>
              <a:t>  </a:t>
            </a:r>
          </a:p>
          <a:p>
            <a:pPr marL="800100" lvl="1" indent="-342900">
              <a:buFont typeface="Wingdings" pitchFamily="2" charset="2"/>
              <a:buChar char="Ø"/>
            </a:pPr>
            <a:r>
              <a:rPr lang="en-US" sz="2400" b="1" dirty="0">
                <a:solidFill>
                  <a:srgbClr val="FFC000"/>
                </a:solidFill>
              </a:rPr>
              <a:t>	</a:t>
            </a:r>
            <a:r>
              <a:rPr lang="en-US" sz="2400" b="1" dirty="0" smtClean="0">
                <a:solidFill>
                  <a:srgbClr val="FFC000"/>
                </a:solidFill>
              </a:rPr>
              <a:t> </a:t>
            </a:r>
            <a:r>
              <a:rPr lang="en-US" sz="2000" b="1" dirty="0" smtClean="0">
                <a:solidFill>
                  <a:schemeClr val="bg1"/>
                </a:solidFill>
              </a:rPr>
              <a:t>Inter-agency task force on shale gas production</a:t>
            </a:r>
            <a:r>
              <a:rPr lang="en-US" sz="2400" b="1" dirty="0" smtClean="0">
                <a:solidFill>
                  <a:srgbClr val="FFC000"/>
                </a:solidFill>
              </a:rPr>
              <a:t>	</a:t>
            </a:r>
          </a:p>
          <a:p>
            <a:pPr algn="ctr"/>
            <a:r>
              <a:rPr lang="en-US" sz="4800" b="1" dirty="0" smtClean="0">
                <a:solidFill>
                  <a:schemeClr val="bg1"/>
                </a:solidFill>
              </a:rPr>
              <a:t>+</a:t>
            </a:r>
          </a:p>
          <a:p>
            <a:pPr marL="457200" indent="-457200">
              <a:buBlip>
                <a:blip r:embed="rId3"/>
              </a:buBlip>
            </a:pPr>
            <a:r>
              <a:rPr lang="en-US" sz="2000" b="1" dirty="0" smtClean="0">
                <a:solidFill>
                  <a:srgbClr val="FFEAA7"/>
                </a:solidFill>
              </a:rPr>
              <a:t> </a:t>
            </a:r>
            <a:r>
              <a:rPr lang="en-US" sz="2000" b="1" dirty="0">
                <a:solidFill>
                  <a:srgbClr val="FFEAA7"/>
                </a:solidFill>
              </a:rPr>
              <a:t> </a:t>
            </a:r>
            <a:r>
              <a:rPr lang="en-US" sz="2800" b="1" dirty="0">
                <a:solidFill>
                  <a:srgbClr val="FFEAA7"/>
                </a:solidFill>
              </a:rPr>
              <a:t>Regional and state regulation</a:t>
            </a:r>
          </a:p>
          <a:p>
            <a:pPr marL="914400" lvl="1" indent="-457200">
              <a:buClr>
                <a:srgbClr val="FFC000"/>
              </a:buClr>
              <a:buFont typeface="Wingdings" pitchFamily="2" charset="2"/>
              <a:buChar char="Ø"/>
            </a:pPr>
            <a:r>
              <a:rPr lang="en-US" sz="2000" b="1" dirty="0">
                <a:solidFill>
                  <a:schemeClr val="bg1"/>
                </a:solidFill>
              </a:rPr>
              <a:t> Delaware River Basin, Texas, Pennsylvania, New York, Colorado, </a:t>
            </a:r>
          </a:p>
          <a:p>
            <a:pPr lvl="1">
              <a:buClr>
                <a:srgbClr val="FFEAA7"/>
              </a:buClr>
            </a:pPr>
            <a:r>
              <a:rPr lang="en-US" sz="2000" b="1" dirty="0">
                <a:solidFill>
                  <a:schemeClr val="bg1"/>
                </a:solidFill>
              </a:rPr>
              <a:t>         Wyoming, West Virginia….</a:t>
            </a:r>
          </a:p>
          <a:p>
            <a:endParaRPr lang="en-US" sz="1000" b="1" dirty="0" smtClean="0">
              <a:solidFill>
                <a:srgbClr val="FFEAA7"/>
              </a:solidFill>
            </a:endParaRPr>
          </a:p>
          <a:p>
            <a:pPr lvl="1">
              <a:buClr>
                <a:srgbClr val="FFC000"/>
              </a:buClr>
            </a:pPr>
            <a:endParaRPr lang="en-US" sz="2400" b="1" dirty="0" smtClean="0">
              <a:solidFill>
                <a:schemeClr val="bg1"/>
              </a:solidFill>
            </a:endParaRPr>
          </a:p>
          <a:p>
            <a:pPr lvl="1">
              <a:buClr>
                <a:srgbClr val="FFC000"/>
              </a:buClr>
            </a:pPr>
            <a:r>
              <a:rPr lang="en-US" sz="2000" b="1" dirty="0" smtClean="0">
                <a:solidFill>
                  <a:schemeClr val="bg1"/>
                </a:solidFill>
              </a:rPr>
              <a:t> </a:t>
            </a:r>
            <a:endParaRPr lang="en-US" sz="2000" b="1" dirty="0">
              <a:solidFill>
                <a:schemeClr val="bg1"/>
              </a:solidFill>
            </a:endParaRPr>
          </a:p>
        </p:txBody>
      </p:sp>
    </p:spTree>
    <p:extLst>
      <p:ext uri="{BB962C8B-B14F-4D97-AF65-F5344CB8AC3E}">
        <p14:creationId xmlns:p14="http://schemas.microsoft.com/office/powerpoint/2010/main" val="2314449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animEffect transition="in" filter="wipe(up)">
                                      <p:cBhvr>
                                        <p:cTn id="11" dur="500"/>
                                        <p:tgtEl>
                                          <p:spTgt spid="34">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animEffect transition="in" filter="wipe(up)">
                                      <p:cBhvr>
                                        <p:cTn id="15" dur="500"/>
                                        <p:tgtEl>
                                          <p:spTgt spid="3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4">
                                            <p:txEl>
                                              <p:pRg st="5" end="5"/>
                                            </p:txEl>
                                          </p:spTgt>
                                        </p:tgtEl>
                                        <p:attrNameLst>
                                          <p:attrName>style.visibility</p:attrName>
                                        </p:attrNameLst>
                                      </p:cBhvr>
                                      <p:to>
                                        <p:strVal val="visible"/>
                                      </p:to>
                                    </p:set>
                                    <p:animEffect transition="in" filter="wipe(left)">
                                      <p:cBhvr>
                                        <p:cTn id="20" dur="500"/>
                                        <p:tgtEl>
                                          <p:spTgt spid="34">
                                            <p:txEl>
                                              <p:pRg st="5" end="5"/>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34">
                                            <p:txEl>
                                              <p:pRg st="6" end="6"/>
                                            </p:txEl>
                                          </p:spTgt>
                                        </p:tgtEl>
                                        <p:attrNameLst>
                                          <p:attrName>style.visibility</p:attrName>
                                        </p:attrNameLst>
                                      </p:cBhvr>
                                      <p:to>
                                        <p:strVal val="visible"/>
                                      </p:to>
                                    </p:set>
                                    <p:animEffect transition="in" filter="wipe(up)">
                                      <p:cBhvr>
                                        <p:cTn id="24" dur="500"/>
                                        <p:tgtEl>
                                          <p:spTgt spid="3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4">
                                            <p:txEl>
                                              <p:pRg st="8" end="8"/>
                                            </p:txEl>
                                          </p:spTgt>
                                        </p:tgtEl>
                                        <p:attrNameLst>
                                          <p:attrName>style.visibility</p:attrName>
                                        </p:attrNameLst>
                                      </p:cBhvr>
                                      <p:to>
                                        <p:strVal val="visible"/>
                                      </p:to>
                                    </p:set>
                                    <p:animEffect transition="in" filter="wipe(left)">
                                      <p:cBhvr>
                                        <p:cTn id="29" dur="500"/>
                                        <p:tgtEl>
                                          <p:spTgt spid="34">
                                            <p:txEl>
                                              <p:pRg st="8" end="8"/>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34">
                                            <p:txEl>
                                              <p:pRg st="9" end="9"/>
                                            </p:txEl>
                                          </p:spTgt>
                                        </p:tgtEl>
                                        <p:attrNameLst>
                                          <p:attrName>style.visibility</p:attrName>
                                        </p:attrNameLst>
                                      </p:cBhvr>
                                      <p:to>
                                        <p:strVal val="visible"/>
                                      </p:to>
                                    </p:set>
                                    <p:animEffect transition="in" filter="wipe(up)">
                                      <p:cBhvr>
                                        <p:cTn id="33" dur="500"/>
                                        <p:tgtEl>
                                          <p:spTgt spid="34">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4">
                                            <p:txEl>
                                              <p:pRg st="10" end="10"/>
                                            </p:txEl>
                                          </p:spTgt>
                                        </p:tgtEl>
                                        <p:attrNameLst>
                                          <p:attrName>style.visibility</p:attrName>
                                        </p:attrNameLst>
                                      </p:cBhvr>
                                      <p:to>
                                        <p:strVal val="visible"/>
                                      </p:to>
                                    </p:set>
                                    <p:animEffect transition="in" filter="wipe(up)">
                                      <p:cBhvr>
                                        <p:cTn id="38" dur="500"/>
                                        <p:tgtEl>
                                          <p:spTgt spid="34">
                                            <p:txEl>
                                              <p:pRg st="10" end="10"/>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4">
                                            <p:txEl>
                                              <p:pRg st="11" end="11"/>
                                            </p:txEl>
                                          </p:spTgt>
                                        </p:tgtEl>
                                        <p:attrNameLst>
                                          <p:attrName>style.visibility</p:attrName>
                                        </p:attrNameLst>
                                      </p:cBhvr>
                                      <p:to>
                                        <p:strVal val="visible"/>
                                      </p:to>
                                    </p:set>
                                    <p:animEffect transition="in" filter="wipe(left)">
                                      <p:cBhvr>
                                        <p:cTn id="42" dur="250"/>
                                        <p:tgtEl>
                                          <p:spTgt spid="34">
                                            <p:txEl>
                                              <p:pRg st="11" end="11"/>
                                            </p:txEl>
                                          </p:spTgt>
                                        </p:tgtEl>
                                      </p:cBhvr>
                                    </p:animEffect>
                                  </p:childTnLst>
                                </p:cTn>
                              </p:par>
                            </p:childTnLst>
                          </p:cTn>
                        </p:par>
                        <p:par>
                          <p:cTn id="43" fill="hold">
                            <p:stCondLst>
                              <p:cond delay="750"/>
                            </p:stCondLst>
                            <p:childTnLst>
                              <p:par>
                                <p:cTn id="44" presetID="22" presetClass="entr" presetSubtype="1" fill="hold" nodeType="afterEffect">
                                  <p:stCondLst>
                                    <p:cond delay="0"/>
                                  </p:stCondLst>
                                  <p:childTnLst>
                                    <p:set>
                                      <p:cBhvr>
                                        <p:cTn id="45" dur="1" fill="hold">
                                          <p:stCondLst>
                                            <p:cond delay="0"/>
                                          </p:stCondLst>
                                        </p:cTn>
                                        <p:tgtEl>
                                          <p:spTgt spid="34">
                                            <p:txEl>
                                              <p:pRg st="12" end="12"/>
                                            </p:txEl>
                                          </p:spTgt>
                                        </p:tgtEl>
                                        <p:attrNameLst>
                                          <p:attrName>style.visibility</p:attrName>
                                        </p:attrNameLst>
                                      </p:cBhvr>
                                      <p:to>
                                        <p:strVal val="visible"/>
                                      </p:to>
                                    </p:set>
                                    <p:animEffect transition="in" filter="wipe(up)">
                                      <p:cBhvr>
                                        <p:cTn id="46" dur="500"/>
                                        <p:tgtEl>
                                          <p:spTgt spid="34">
                                            <p:txEl>
                                              <p:pRg st="12" end="12"/>
                                            </p:txEl>
                                          </p:spTgt>
                                        </p:tgtEl>
                                      </p:cBhvr>
                                    </p:animEffect>
                                  </p:childTnLst>
                                </p:cTn>
                              </p:par>
                            </p:childTnLst>
                          </p:cTn>
                        </p:par>
                        <p:par>
                          <p:cTn id="47" fill="hold">
                            <p:stCondLst>
                              <p:cond delay="1250"/>
                            </p:stCondLst>
                            <p:childTnLst>
                              <p:par>
                                <p:cTn id="48" presetID="22" presetClass="entr" presetSubtype="1" fill="hold" nodeType="afterEffect">
                                  <p:stCondLst>
                                    <p:cond delay="0"/>
                                  </p:stCondLst>
                                  <p:childTnLst>
                                    <p:set>
                                      <p:cBhvr>
                                        <p:cTn id="49" dur="1" fill="hold">
                                          <p:stCondLst>
                                            <p:cond delay="0"/>
                                          </p:stCondLst>
                                        </p:cTn>
                                        <p:tgtEl>
                                          <p:spTgt spid="34">
                                            <p:txEl>
                                              <p:pRg st="13" end="13"/>
                                            </p:txEl>
                                          </p:spTgt>
                                        </p:tgtEl>
                                        <p:attrNameLst>
                                          <p:attrName>style.visibility</p:attrName>
                                        </p:attrNameLst>
                                      </p:cBhvr>
                                      <p:to>
                                        <p:strVal val="visible"/>
                                      </p:to>
                                    </p:set>
                                    <p:animEffect transition="in" filter="wipe(up)">
                                      <p:cBhvr>
                                        <p:cTn id="50" dur="500"/>
                                        <p:tgtEl>
                                          <p:spTgt spid="3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2048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20487"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8"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20489"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20490"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20491"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20496"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20498"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0499"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0500"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0503"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7"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0509"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174"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28706" name="Slide Number Placeholder 3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B1A56-A4FA-4911-9204-F21AE7BD7A44}" type="slidenum">
              <a:rPr lang="en-US" smtClean="0">
                <a:latin typeface="Arial" pitchFamily="34" charset="0"/>
              </a:rPr>
              <a:pPr>
                <a:defRPr/>
              </a:pPr>
              <a:t>23</a:t>
            </a:fld>
            <a:endParaRPr lang="en-US" smtClean="0">
              <a:latin typeface="Arial" pitchFamily="34" charset="0"/>
            </a:endParaRPr>
          </a:p>
        </p:txBody>
      </p:sp>
      <p:sp>
        <p:nvSpPr>
          <p:cNvPr id="32"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33"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34"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35" name="Oval 34"/>
          <p:cNvSpPr/>
          <p:nvPr/>
        </p:nvSpPr>
        <p:spPr>
          <a:xfrm>
            <a:off x="838200" y="457200"/>
            <a:ext cx="7772400" cy="5791200"/>
          </a:xfrm>
          <a:prstGeom prst="ellipse">
            <a:avLst/>
          </a:prstGeom>
          <a:solidFill>
            <a:schemeClr val="accent1">
              <a:lumMod val="75000"/>
              <a:alpha val="95000"/>
            </a:schemeClr>
          </a:solidFill>
          <a:scene3d>
            <a:camera prst="orthographicFront"/>
            <a:lightRig rig="sunrise" dir="t"/>
          </a:scene3d>
          <a:sp3d extrusionH="254000" contourW="19050" prstMaterial="metal">
            <a:bevelT w="787400" h="889000"/>
            <a:extrusionClr>
              <a:schemeClr val="tx2">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tIns="0" bIns="0" anchor="ctr"/>
          <a:lstStyle/>
          <a:p>
            <a:pPr algn="ctr" fontAlgn="auto">
              <a:spcBef>
                <a:spcPts val="0"/>
              </a:spcBef>
              <a:spcAft>
                <a:spcPts val="0"/>
              </a:spcAft>
              <a:defRPr/>
            </a:pPr>
            <a:endParaRPr lang="en-US" sz="32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lvl="1" fontAlgn="auto">
              <a:spcBef>
                <a:spcPts val="0"/>
              </a:spcBef>
              <a:spcAft>
                <a:spcPts val="0"/>
              </a:spcAft>
              <a:defRPr/>
            </a:pPr>
            <a:endParaRPr lang="en-US" sz="2000" b="1" dirty="0">
              <a:solidFill>
                <a:schemeClr val="bg1"/>
              </a:solidFill>
            </a:endParaRPr>
          </a:p>
        </p:txBody>
      </p:sp>
      <p:sp>
        <p:nvSpPr>
          <p:cNvPr id="36" name="TextBox 35"/>
          <p:cNvSpPr txBox="1">
            <a:spLocks noChangeArrowheads="1"/>
          </p:cNvSpPr>
          <p:nvPr/>
        </p:nvSpPr>
        <p:spPr bwMode="auto">
          <a:xfrm>
            <a:off x="638908" y="2706469"/>
            <a:ext cx="7845424" cy="1200329"/>
          </a:xfrm>
          <a:prstGeom prst="rect">
            <a:avLst/>
          </a:prstGeom>
          <a:noFill/>
          <a:ln w="9525">
            <a:noFill/>
            <a:miter lim="800000"/>
            <a:headEnd/>
            <a:tailEnd/>
          </a:ln>
        </p:spPr>
        <p:txBody>
          <a:bodyPr wrap="square">
            <a:spAutoFit/>
          </a:bodyPr>
          <a:lstStyle/>
          <a:p>
            <a:pPr lvl="1" algn="ctr">
              <a:defRPr/>
            </a:pPr>
            <a:r>
              <a:rPr lang="en-US" sz="3600" b="1" dirty="0" smtClean="0">
                <a:solidFill>
                  <a:srgbClr val="FFDD71"/>
                </a:solidFill>
                <a:latin typeface="Calibri" pitchFamily="34" charset="0"/>
              </a:rPr>
              <a:t>European Shale Gas:                            Issues,  Potential               </a:t>
            </a:r>
            <a:endParaRPr lang="en-US" sz="3600" b="1" dirty="0">
              <a:solidFill>
                <a:srgbClr val="FFDD71"/>
              </a:solidFill>
              <a:latin typeface="Calibri" pitchFamily="34" charset="0"/>
            </a:endParaRPr>
          </a:p>
        </p:txBody>
      </p:sp>
    </p:spTree>
    <p:extLst>
      <p:ext uri="{BB962C8B-B14F-4D97-AF65-F5344CB8AC3E}">
        <p14:creationId xmlns:p14="http://schemas.microsoft.com/office/powerpoint/2010/main" val="334247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9" dur="500"/>
                                        <p:tgtEl>
                                          <p:spTgt spid="35"/>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ppt_x</p:attrName>
                                        </p:attrNameLst>
                                      </p:cBhvr>
                                      <p:tavLst>
                                        <p:tav tm="0">
                                          <p:val>
                                            <p:strVal val="#ppt_x-.2"/>
                                          </p:val>
                                        </p:tav>
                                        <p:tav tm="100000">
                                          <p:val>
                                            <p:strVal val="#ppt_x"/>
                                          </p:val>
                                        </p:tav>
                                      </p:tavLst>
                                    </p:anim>
                                    <p:anim calcmode="lin" valueType="num">
                                      <p:cBhvr>
                                        <p:cTn id="1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4096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4096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4096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4096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40994" name="Slide Number Placeholder 3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39704E-D782-492E-A53F-E7AE8CA91D25}" type="slidenum">
              <a:rPr lang="en-US" smtClean="0">
                <a:solidFill>
                  <a:srgbClr val="FFFFFF"/>
                </a:solidFill>
              </a:rPr>
              <a:pPr eaLnBrk="1" hangingPunct="1"/>
              <a:t>24</a:t>
            </a:fld>
            <a:endParaRPr lang="en-US" smtClean="0">
              <a:solidFill>
                <a:srgbClr val="FFFFFF"/>
              </a:solidFill>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91200" y="914400"/>
            <a:ext cx="2971800" cy="2519568"/>
          </a:xfrm>
          <a:prstGeom prst="rect">
            <a:avLst/>
          </a:prstGeom>
          <a:ln>
            <a:noFill/>
          </a:ln>
          <a:effectLst>
            <a:outerShdw blurRad="190500" algn="tl" rotWithShape="0">
              <a:srgbClr val="000000">
                <a:alpha val="70000"/>
              </a:srgbClr>
            </a:outerShdw>
          </a:effectLst>
          <a:scene3d>
            <a:camera prst="orthographicFront"/>
            <a:lightRig rig="chilly" dir="t"/>
          </a:scene3d>
          <a:sp3d prstMaterial="dkEdge">
            <a:bevelT w="254000" h="2413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76200"/>
            <a:ext cx="7543800" cy="1077218"/>
          </a:xfrm>
          <a:prstGeom prst="rect">
            <a:avLst/>
          </a:prstGeom>
          <a:noFill/>
        </p:spPr>
        <p:txBody>
          <a:bodyPr wrap="square" rtlCol="0">
            <a:spAutoFit/>
          </a:bodyPr>
          <a:lstStyle/>
          <a:p>
            <a:pPr algn="ctr"/>
            <a:r>
              <a:rPr lang="en-US" sz="3200" b="1" dirty="0" smtClean="0">
                <a:solidFill>
                  <a:schemeClr val="bg1"/>
                </a:solidFill>
              </a:rPr>
              <a:t>Potential, Issues with Development of European Shale Basins</a:t>
            </a:r>
            <a:endParaRPr lang="en-US" sz="3200" b="1" dirty="0">
              <a:solidFill>
                <a:schemeClr val="bg1"/>
              </a:solidFill>
            </a:endParaRPr>
          </a:p>
        </p:txBody>
      </p:sp>
      <p:sp>
        <p:nvSpPr>
          <p:cNvPr id="5" name="TextBox 4"/>
          <p:cNvSpPr txBox="1"/>
          <p:nvPr/>
        </p:nvSpPr>
        <p:spPr>
          <a:xfrm>
            <a:off x="762000" y="1382554"/>
            <a:ext cx="5257800" cy="4431983"/>
          </a:xfrm>
          <a:prstGeom prst="rect">
            <a:avLst/>
          </a:prstGeom>
          <a:solidFill>
            <a:srgbClr val="073259">
              <a:alpha val="77000"/>
            </a:srgbClr>
          </a:solidFill>
          <a:ln w="28575">
            <a:solidFill>
              <a:srgbClr val="FFC000"/>
            </a:solidFill>
          </a:ln>
          <a:scene3d>
            <a:camera prst="orthographicFront"/>
            <a:lightRig rig="threePt" dir="t"/>
          </a:scene3d>
          <a:sp3d>
            <a:bevelT/>
          </a:sp3d>
        </p:spPr>
        <p:txBody>
          <a:bodyPr wrap="square" rtlCol="0">
            <a:spAutoFit/>
          </a:bodyPr>
          <a:lstStyle/>
          <a:p>
            <a:r>
              <a:rPr lang="en-US" b="1" dirty="0" smtClean="0">
                <a:solidFill>
                  <a:schemeClr val="bg1"/>
                </a:solidFill>
              </a:rPr>
              <a:t> </a:t>
            </a:r>
          </a:p>
          <a:p>
            <a:pPr marL="342900" indent="-342900">
              <a:buBlip>
                <a:blip r:embed="rId5"/>
              </a:buBlip>
            </a:pPr>
            <a:r>
              <a:rPr lang="en-US" sz="2400" b="1" dirty="0" smtClean="0">
                <a:solidFill>
                  <a:schemeClr val="bg1"/>
                </a:solidFill>
              </a:rPr>
              <a:t>Population density</a:t>
            </a:r>
          </a:p>
          <a:p>
            <a:pPr marL="342900" indent="-342900">
              <a:buBlip>
                <a:blip r:embed="rId5"/>
              </a:buBlip>
            </a:pPr>
            <a:r>
              <a:rPr lang="en-US" sz="2400" b="1" dirty="0" smtClean="0">
                <a:solidFill>
                  <a:schemeClr val="bg1"/>
                </a:solidFill>
              </a:rPr>
              <a:t>Higher drilling costs</a:t>
            </a:r>
          </a:p>
          <a:p>
            <a:pPr marL="342900" indent="-342900">
              <a:buBlip>
                <a:blip r:embed="rId5"/>
              </a:buBlip>
            </a:pPr>
            <a:r>
              <a:rPr lang="en-US" sz="2400" b="1" dirty="0" smtClean="0">
                <a:solidFill>
                  <a:schemeClr val="bg1"/>
                </a:solidFill>
              </a:rPr>
              <a:t>Deeper deposits, smaller basins</a:t>
            </a:r>
          </a:p>
          <a:p>
            <a:r>
              <a:rPr lang="en-US" sz="2400" b="1" dirty="0" smtClean="0">
                <a:solidFill>
                  <a:schemeClr val="bg1"/>
                </a:solidFill>
              </a:rPr>
              <a:t>      compared to US</a:t>
            </a:r>
          </a:p>
          <a:p>
            <a:pPr marL="342900" indent="-342900">
              <a:buBlip>
                <a:blip r:embed="rId5"/>
              </a:buBlip>
            </a:pPr>
            <a:r>
              <a:rPr lang="en-US" sz="2400" b="1" dirty="0" smtClean="0">
                <a:solidFill>
                  <a:schemeClr val="bg1"/>
                </a:solidFill>
              </a:rPr>
              <a:t> Subsurface ownership</a:t>
            </a:r>
          </a:p>
          <a:p>
            <a:pPr marL="342900" indent="-342900">
              <a:buBlip>
                <a:blip r:embed="rId5"/>
              </a:buBlip>
            </a:pPr>
            <a:r>
              <a:rPr lang="en-US" sz="2400" b="1" dirty="0" smtClean="0">
                <a:solidFill>
                  <a:schemeClr val="bg1"/>
                </a:solidFill>
              </a:rPr>
              <a:t>Lack of infrastructure</a:t>
            </a:r>
          </a:p>
          <a:p>
            <a:pPr marL="342900" indent="-342900">
              <a:buBlip>
                <a:blip r:embed="rId5"/>
              </a:buBlip>
            </a:pPr>
            <a:r>
              <a:rPr lang="en-US" sz="2400" b="1" dirty="0" smtClean="0">
                <a:solidFill>
                  <a:schemeClr val="bg1"/>
                </a:solidFill>
              </a:rPr>
              <a:t>Legal </a:t>
            </a:r>
            <a:r>
              <a:rPr lang="en-US" sz="2400" b="1" dirty="0">
                <a:solidFill>
                  <a:schemeClr val="bg1"/>
                </a:solidFill>
              </a:rPr>
              <a:t>frameworks </a:t>
            </a:r>
            <a:r>
              <a:rPr lang="en-US" sz="2400" b="1" dirty="0" smtClean="0">
                <a:solidFill>
                  <a:schemeClr val="bg1"/>
                </a:solidFill>
              </a:rPr>
              <a:t>inadequate</a:t>
            </a:r>
          </a:p>
          <a:p>
            <a:pPr marL="342900" indent="-342900">
              <a:buBlip>
                <a:blip r:embed="rId5"/>
              </a:buBlip>
            </a:pPr>
            <a:r>
              <a:rPr lang="en-US" sz="2400" b="1" dirty="0" smtClean="0">
                <a:solidFill>
                  <a:schemeClr val="bg1"/>
                </a:solidFill>
              </a:rPr>
              <a:t>More </a:t>
            </a:r>
            <a:r>
              <a:rPr lang="en-US" sz="2400" b="1" dirty="0">
                <a:solidFill>
                  <a:schemeClr val="bg1"/>
                </a:solidFill>
              </a:rPr>
              <a:t>stringent </a:t>
            </a:r>
            <a:r>
              <a:rPr lang="en-US" sz="2400" b="1" dirty="0" smtClean="0">
                <a:solidFill>
                  <a:schemeClr val="bg1"/>
                </a:solidFill>
              </a:rPr>
              <a:t>environmental</a:t>
            </a:r>
          </a:p>
          <a:p>
            <a:r>
              <a:rPr lang="en-US" sz="2400" b="1" dirty="0" smtClean="0">
                <a:solidFill>
                  <a:schemeClr val="bg1"/>
                </a:solidFill>
              </a:rPr>
              <a:t>      regulations</a:t>
            </a:r>
          </a:p>
          <a:p>
            <a:pPr marL="342900" indent="-342900">
              <a:buBlip>
                <a:blip r:embed="rId5"/>
              </a:buBlip>
            </a:pPr>
            <a:r>
              <a:rPr lang="en-US" sz="2400" b="1" dirty="0" smtClean="0">
                <a:solidFill>
                  <a:schemeClr val="bg1"/>
                </a:solidFill>
              </a:rPr>
              <a:t>Industry structure </a:t>
            </a:r>
            <a:endParaRPr lang="en-US" sz="2400" b="1" dirty="0">
              <a:solidFill>
                <a:schemeClr val="bg1"/>
              </a:solidFill>
            </a:endParaRPr>
          </a:p>
          <a:p>
            <a:pPr marL="285750" indent="-285750">
              <a:buBlip>
                <a:blip r:embed="rId5"/>
              </a:buBlip>
            </a:pPr>
            <a:r>
              <a:rPr lang="en-US" sz="2400" b="1" dirty="0" smtClean="0">
                <a:solidFill>
                  <a:schemeClr val="bg1"/>
                </a:solidFill>
              </a:rPr>
              <a:t> Lack of experienced, skilled workers</a:t>
            </a:r>
          </a:p>
        </p:txBody>
      </p:sp>
      <p:sp>
        <p:nvSpPr>
          <p:cNvPr id="42"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3"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4"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5"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50"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52"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53"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4"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7"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63"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4"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948202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left)">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486" y="0"/>
            <a:ext cx="9144000" cy="7086600"/>
          </a:xfrm>
          <a:prstGeom prst="rect">
            <a:avLst/>
          </a:prstGeom>
          <a:gradFill rotWithShape="1">
            <a:gsLst>
              <a:gs pos="0">
                <a:srgbClr val="000000"/>
              </a:gs>
              <a:gs pos="100000">
                <a:srgbClr val="000066"/>
              </a:gs>
            </a:gsLst>
            <a:lin ang="5400000" scaled="1"/>
          </a:gradFill>
          <a:ln w="38100">
            <a:solidFill>
              <a:srgbClr val="000000"/>
            </a:solidFill>
            <a:miter lim="800000"/>
            <a:headEnd/>
            <a:tailEnd/>
          </a:ln>
          <a:scene3d>
            <a:camera prst="orthographicFront"/>
            <a:lightRig rig="chilly" dir="t"/>
          </a:scene3d>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dirty="0"/>
          </a:p>
        </p:txBody>
      </p:sp>
      <p:sp>
        <p:nvSpPr>
          <p:cNvPr id="49155"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1">
              <a:solidFill>
                <a:schemeClr val="bg1"/>
              </a:solidFill>
              <a:latin typeface="Calibri" pitchFamily="34" charset="0"/>
              <a:ea typeface="MS PGothic" pitchFamily="34" charset="-128"/>
            </a:endParaRPr>
          </a:p>
        </p:txBody>
      </p:sp>
      <p:sp>
        <p:nvSpPr>
          <p:cNvPr id="49157"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ea typeface="MS PGothic" pitchFamily="34" charset="-128"/>
              </a:rPr>
              <a:t>  </a:t>
            </a:r>
            <a:r>
              <a:rPr lang="en-US" sz="1200" b="1">
                <a:solidFill>
                  <a:schemeClr val="bg1"/>
                </a:solidFill>
                <a:latin typeface="StempelGaramond Roman"/>
                <a:ea typeface="MS PGothic" pitchFamily="34" charset="-128"/>
              </a:rPr>
              <a:t>MIT Energy Initiative</a:t>
            </a:r>
          </a:p>
        </p:txBody>
      </p:sp>
      <p:sp>
        <p:nvSpPr>
          <p:cNvPr id="2" name="Slide Number Placeholder 1"/>
          <p:cNvSpPr>
            <a:spLocks noGrp="1"/>
          </p:cNvSpPr>
          <p:nvPr>
            <p:ph type="sldNum" sz="quarter" idx="12"/>
          </p:nvPr>
        </p:nvSpPr>
        <p:spPr>
          <a:xfrm>
            <a:off x="1457328" y="-1066800"/>
            <a:ext cx="2912786" cy="470231"/>
          </a:xfrm>
        </p:spPr>
        <p:txBody>
          <a:bodyPr/>
          <a:lstStyle/>
          <a:p>
            <a:fld id="{7F99F53A-C60A-5944-B39D-8A9C8FF1FE21}" type="slidenum">
              <a:rPr lang="en-US" smtClean="0"/>
              <a:pPr/>
              <a:t>25</a:t>
            </a:fld>
            <a:endParaRPr lang="en-US" dirty="0"/>
          </a:p>
        </p:txBody>
      </p:sp>
      <p:pic>
        <p:nvPicPr>
          <p:cNvPr id="1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61974"/>
            <a:ext cx="4474012" cy="3334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hilly" dir="t"/>
          </a:scene3d>
          <a:sp3d prstMaterial="dkEdge">
            <a:bevelT w="381000" h="190500"/>
            <a:contourClr>
              <a:srgbClr val="969696"/>
            </a:contourClr>
          </a:sp3d>
          <a:extLst>
            <a:ext uri="{909E8E84-426E-40DD-AFC4-6F175D3DCCD1}">
              <a14:hiddenFill xmlns:a14="http://schemas.microsoft.com/office/drawing/2010/main">
                <a:solidFill>
                  <a:schemeClr val="accent1"/>
                </a:solidFill>
              </a14:hiddenFill>
            </a:ext>
          </a:extLst>
        </p:spPr>
      </p:pic>
      <p:pic>
        <p:nvPicPr>
          <p:cNvPr id="2050" name="Picture 2" descr="C:\Users\makender\Pictures\poland population denstiy.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67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296564" y="3587187"/>
            <a:ext cx="4542635" cy="3118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hilly" dir="t"/>
          </a:scene3d>
          <a:sp3d prstMaterial="dkEdge">
            <a:bevelT w="177800" h="165100"/>
            <a:contourClr>
              <a:srgbClr val="969696"/>
            </a:contourClr>
          </a:sp3d>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28600" y="304800"/>
            <a:ext cx="4258229" cy="1569660"/>
          </a:xfrm>
          <a:prstGeom prst="rect">
            <a:avLst/>
          </a:prstGeom>
          <a:noFill/>
        </p:spPr>
        <p:txBody>
          <a:bodyPr wrap="square" rtlCol="0">
            <a:spAutoFit/>
          </a:bodyPr>
          <a:lstStyle/>
          <a:p>
            <a:pPr algn="ctr"/>
            <a:r>
              <a:rPr lang="en-US" sz="3200" b="1" dirty="0" smtClean="0">
                <a:solidFill>
                  <a:schemeClr val="bg1"/>
                </a:solidFill>
              </a:rPr>
              <a:t>Population Density &amp; European                                                 Shale Development </a:t>
            </a:r>
            <a:endParaRPr lang="en-US" sz="3200" b="1" dirty="0">
              <a:solidFill>
                <a:schemeClr val="bg1"/>
              </a:solidFill>
            </a:endParaRPr>
          </a:p>
        </p:txBody>
      </p:sp>
      <p:sp>
        <p:nvSpPr>
          <p:cNvPr id="36" name="TextBox 35"/>
          <p:cNvSpPr txBox="1"/>
          <p:nvPr/>
        </p:nvSpPr>
        <p:spPr>
          <a:xfrm>
            <a:off x="1805668" y="6531738"/>
            <a:ext cx="3393832" cy="246221"/>
          </a:xfrm>
          <a:prstGeom prst="rect">
            <a:avLst/>
          </a:prstGeom>
          <a:noFill/>
        </p:spPr>
        <p:txBody>
          <a:bodyPr wrap="square" rtlCol="0">
            <a:spAutoFit/>
          </a:bodyPr>
          <a:lstStyle/>
          <a:p>
            <a:r>
              <a:rPr lang="en-US" sz="1000" b="1" dirty="0" smtClean="0"/>
              <a:t>Source: EIA, World Shale Resources , 2011</a:t>
            </a:r>
            <a:endParaRPr lang="en-US" sz="1000" b="1" dirty="0"/>
          </a:p>
        </p:txBody>
      </p:sp>
      <p:sp>
        <p:nvSpPr>
          <p:cNvPr id="9" name="TextBox 8"/>
          <p:cNvSpPr txBox="1"/>
          <p:nvPr/>
        </p:nvSpPr>
        <p:spPr>
          <a:xfrm>
            <a:off x="1527023" y="2349321"/>
            <a:ext cx="2309809" cy="369332"/>
          </a:xfrm>
          <a:prstGeom prst="rect">
            <a:avLst/>
          </a:prstGeom>
          <a:noFill/>
        </p:spPr>
        <p:txBody>
          <a:bodyPr wrap="square" rtlCol="0">
            <a:spAutoFit/>
          </a:bodyPr>
          <a:lstStyle/>
          <a:p>
            <a:r>
              <a:rPr lang="en-US" b="1" dirty="0" smtClean="0">
                <a:solidFill>
                  <a:srgbClr val="FFE593"/>
                </a:solidFill>
              </a:rPr>
              <a:t>Poland Shale Basins</a:t>
            </a:r>
            <a:endParaRPr lang="en-US" b="1" dirty="0">
              <a:solidFill>
                <a:srgbClr val="FFE593"/>
              </a:solidFill>
            </a:endParaRPr>
          </a:p>
        </p:txBody>
      </p:sp>
      <p:pic>
        <p:nvPicPr>
          <p:cNvPr id="4" name="Picture 2" descr="C:\Users\makender\Pictures\Pennsylvania_Population_Map_Cropp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2612" y="215998"/>
            <a:ext cx="4495800" cy="30207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983288" y="76200"/>
            <a:ext cx="2855912" cy="381000"/>
          </a:xfrm>
          <a:prstGeom prst="rect">
            <a:avLst/>
          </a:prstGeom>
          <a:noFill/>
        </p:spPr>
        <p:txBody>
          <a:bodyPr wrap="square" rtlCol="0">
            <a:spAutoFit/>
          </a:bodyPr>
          <a:lstStyle/>
          <a:p>
            <a:r>
              <a:rPr lang="en-US" b="1" dirty="0" smtClean="0">
                <a:solidFill>
                  <a:srgbClr val="FFE593"/>
                </a:solidFill>
              </a:rPr>
              <a:t>Marcellus/Pennsylvania</a:t>
            </a:r>
            <a:endParaRPr lang="en-US" b="1" dirty="0">
              <a:solidFill>
                <a:srgbClr val="FFE593"/>
              </a:solidFill>
            </a:endParaRPr>
          </a:p>
        </p:txBody>
      </p:sp>
      <p:sp>
        <p:nvSpPr>
          <p:cNvPr id="43"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4"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5"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6"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47"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52"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54"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55"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6"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9"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65"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38" name="TextBox 37"/>
          <p:cNvSpPr txBox="1"/>
          <p:nvPr/>
        </p:nvSpPr>
        <p:spPr>
          <a:xfrm>
            <a:off x="5334000" y="3236752"/>
            <a:ext cx="3048000" cy="369332"/>
          </a:xfrm>
          <a:prstGeom prst="rect">
            <a:avLst/>
          </a:prstGeom>
          <a:noFill/>
        </p:spPr>
        <p:txBody>
          <a:bodyPr wrap="square" rtlCol="0">
            <a:spAutoFit/>
          </a:bodyPr>
          <a:lstStyle/>
          <a:p>
            <a:r>
              <a:rPr lang="en-US" b="1" dirty="0" smtClean="0">
                <a:solidFill>
                  <a:srgbClr val="FFE593"/>
                </a:solidFill>
              </a:rPr>
              <a:t>Poland Population Density</a:t>
            </a:r>
            <a:endParaRPr lang="en-US" b="1" dirty="0">
              <a:solidFill>
                <a:srgbClr val="FFE593"/>
              </a:solidFill>
            </a:endParaRPr>
          </a:p>
        </p:txBody>
      </p:sp>
      <p:sp>
        <p:nvSpPr>
          <p:cNvPr id="8" name="Rectangle 7"/>
          <p:cNvSpPr/>
          <p:nvPr/>
        </p:nvSpPr>
        <p:spPr>
          <a:xfrm>
            <a:off x="4842405" y="334851"/>
            <a:ext cx="4053588" cy="2789734"/>
          </a:xfrm>
          <a:custGeom>
            <a:avLst/>
            <a:gdLst>
              <a:gd name="connsiteX0" fmla="*/ 0 w 3526717"/>
              <a:gd name="connsiteY0" fmla="*/ 0 h 2514600"/>
              <a:gd name="connsiteX1" fmla="*/ 3526717 w 3526717"/>
              <a:gd name="connsiteY1" fmla="*/ 0 h 2514600"/>
              <a:gd name="connsiteX2" fmla="*/ 3526717 w 3526717"/>
              <a:gd name="connsiteY2" fmla="*/ 2514600 h 2514600"/>
              <a:gd name="connsiteX3" fmla="*/ 0 w 3526717"/>
              <a:gd name="connsiteY3" fmla="*/ 2514600 h 2514600"/>
              <a:gd name="connsiteX4" fmla="*/ 0 w 3526717"/>
              <a:gd name="connsiteY4" fmla="*/ 0 h 2514600"/>
              <a:gd name="connsiteX0" fmla="*/ 0 w 3526717"/>
              <a:gd name="connsiteY0" fmla="*/ 0 h 2527479"/>
              <a:gd name="connsiteX1" fmla="*/ 3526717 w 3526717"/>
              <a:gd name="connsiteY1" fmla="*/ 0 h 2527479"/>
              <a:gd name="connsiteX2" fmla="*/ 2650953 w 3526717"/>
              <a:gd name="connsiteY2" fmla="*/ 2527479 h 2527479"/>
              <a:gd name="connsiteX3" fmla="*/ 0 w 3526717"/>
              <a:gd name="connsiteY3" fmla="*/ 2514600 h 2527479"/>
              <a:gd name="connsiteX4" fmla="*/ 0 w 3526717"/>
              <a:gd name="connsiteY4" fmla="*/ 0 h 2527479"/>
              <a:gd name="connsiteX0" fmla="*/ 0 w 3526717"/>
              <a:gd name="connsiteY0" fmla="*/ 0 h 2527479"/>
              <a:gd name="connsiteX1" fmla="*/ 3526717 w 3526717"/>
              <a:gd name="connsiteY1" fmla="*/ 0 h 2527479"/>
              <a:gd name="connsiteX2" fmla="*/ 2650953 w 3526717"/>
              <a:gd name="connsiteY2" fmla="*/ 2527479 h 2527479"/>
              <a:gd name="connsiteX3" fmla="*/ 0 w 3526717"/>
              <a:gd name="connsiteY3" fmla="*/ 2514600 h 2527479"/>
              <a:gd name="connsiteX4" fmla="*/ 0 w 3526717"/>
              <a:gd name="connsiteY4" fmla="*/ 0 h 2527479"/>
              <a:gd name="connsiteX0" fmla="*/ 0 w 3526717"/>
              <a:gd name="connsiteY0" fmla="*/ 0 h 2540358"/>
              <a:gd name="connsiteX1" fmla="*/ 3526717 w 3526717"/>
              <a:gd name="connsiteY1" fmla="*/ 0 h 2540358"/>
              <a:gd name="connsiteX2" fmla="*/ 2766863 w 3526717"/>
              <a:gd name="connsiteY2" fmla="*/ 2540358 h 2540358"/>
              <a:gd name="connsiteX3" fmla="*/ 0 w 3526717"/>
              <a:gd name="connsiteY3" fmla="*/ 2514600 h 2540358"/>
              <a:gd name="connsiteX4" fmla="*/ 0 w 3526717"/>
              <a:gd name="connsiteY4" fmla="*/ 0 h 2540358"/>
              <a:gd name="connsiteX0" fmla="*/ 0 w 3846425"/>
              <a:gd name="connsiteY0" fmla="*/ 0 h 2540358"/>
              <a:gd name="connsiteX1" fmla="*/ 3526717 w 3846425"/>
              <a:gd name="connsiteY1" fmla="*/ 0 h 2540358"/>
              <a:gd name="connsiteX2" fmla="*/ 3619016 w 3846425"/>
              <a:gd name="connsiteY2" fmla="*/ 382072 h 2540358"/>
              <a:gd name="connsiteX3" fmla="*/ 2766863 w 3846425"/>
              <a:gd name="connsiteY3" fmla="*/ 2540358 h 2540358"/>
              <a:gd name="connsiteX4" fmla="*/ 0 w 3846425"/>
              <a:gd name="connsiteY4" fmla="*/ 2514600 h 2540358"/>
              <a:gd name="connsiteX5" fmla="*/ 0 w 3846425"/>
              <a:gd name="connsiteY5" fmla="*/ 0 h 2540358"/>
              <a:gd name="connsiteX0" fmla="*/ 0 w 4077581"/>
              <a:gd name="connsiteY0" fmla="*/ 0 h 2540358"/>
              <a:gd name="connsiteX1" fmla="*/ 3526717 w 4077581"/>
              <a:gd name="connsiteY1" fmla="*/ 0 h 2540358"/>
              <a:gd name="connsiteX2" fmla="*/ 4018261 w 4077581"/>
              <a:gd name="connsiteY2" fmla="*/ 459345 h 2540358"/>
              <a:gd name="connsiteX3" fmla="*/ 2766863 w 4077581"/>
              <a:gd name="connsiteY3" fmla="*/ 2540358 h 2540358"/>
              <a:gd name="connsiteX4" fmla="*/ 0 w 4077581"/>
              <a:gd name="connsiteY4" fmla="*/ 2514600 h 2540358"/>
              <a:gd name="connsiteX5" fmla="*/ 0 w 4077581"/>
              <a:gd name="connsiteY5" fmla="*/ 0 h 2540358"/>
              <a:gd name="connsiteX0" fmla="*/ 0 w 4018261"/>
              <a:gd name="connsiteY0" fmla="*/ 0 h 2540358"/>
              <a:gd name="connsiteX1" fmla="*/ 3526717 w 4018261"/>
              <a:gd name="connsiteY1" fmla="*/ 0 h 2540358"/>
              <a:gd name="connsiteX2" fmla="*/ 4018261 w 4018261"/>
              <a:gd name="connsiteY2" fmla="*/ 459345 h 2540358"/>
              <a:gd name="connsiteX3" fmla="*/ 2766863 w 4018261"/>
              <a:gd name="connsiteY3" fmla="*/ 2540358 h 2540358"/>
              <a:gd name="connsiteX4" fmla="*/ 0 w 4018261"/>
              <a:gd name="connsiteY4" fmla="*/ 2514600 h 2540358"/>
              <a:gd name="connsiteX5" fmla="*/ 0 w 4018261"/>
              <a:gd name="connsiteY5" fmla="*/ 0 h 2540358"/>
              <a:gd name="connsiteX0" fmla="*/ 0 w 4019020"/>
              <a:gd name="connsiteY0" fmla="*/ 0 h 2540358"/>
              <a:gd name="connsiteX1" fmla="*/ 3526717 w 4019020"/>
              <a:gd name="connsiteY1" fmla="*/ 0 h 2540358"/>
              <a:gd name="connsiteX2" fmla="*/ 4018261 w 4019020"/>
              <a:gd name="connsiteY2" fmla="*/ 459345 h 2540358"/>
              <a:gd name="connsiteX3" fmla="*/ 3181134 w 4019020"/>
              <a:gd name="connsiteY3" fmla="*/ 1347988 h 2540358"/>
              <a:gd name="connsiteX4" fmla="*/ 2766863 w 4019020"/>
              <a:gd name="connsiteY4" fmla="*/ 2540358 h 2540358"/>
              <a:gd name="connsiteX5" fmla="*/ 0 w 4019020"/>
              <a:gd name="connsiteY5" fmla="*/ 2514600 h 2540358"/>
              <a:gd name="connsiteX6" fmla="*/ 0 w 4019020"/>
              <a:gd name="connsiteY6" fmla="*/ 0 h 2540358"/>
              <a:gd name="connsiteX0" fmla="*/ 0 w 4019020"/>
              <a:gd name="connsiteY0" fmla="*/ 0 h 2540358"/>
              <a:gd name="connsiteX1" fmla="*/ 3526717 w 4019020"/>
              <a:gd name="connsiteY1" fmla="*/ 0 h 2540358"/>
              <a:gd name="connsiteX2" fmla="*/ 4018261 w 4019020"/>
              <a:gd name="connsiteY2" fmla="*/ 459345 h 2540358"/>
              <a:gd name="connsiteX3" fmla="*/ 3181134 w 4019020"/>
              <a:gd name="connsiteY3" fmla="*/ 1347988 h 2540358"/>
              <a:gd name="connsiteX4" fmla="*/ 2872040 w 4019020"/>
              <a:gd name="connsiteY4" fmla="*/ 1360867 h 2540358"/>
              <a:gd name="connsiteX5" fmla="*/ 2766863 w 4019020"/>
              <a:gd name="connsiteY5" fmla="*/ 2540358 h 2540358"/>
              <a:gd name="connsiteX6" fmla="*/ 0 w 4019020"/>
              <a:gd name="connsiteY6" fmla="*/ 2514600 h 2540358"/>
              <a:gd name="connsiteX7" fmla="*/ 0 w 4019020"/>
              <a:gd name="connsiteY7" fmla="*/ 0 h 2540358"/>
              <a:gd name="connsiteX0" fmla="*/ 0 w 4019020"/>
              <a:gd name="connsiteY0" fmla="*/ 0 h 2540358"/>
              <a:gd name="connsiteX1" fmla="*/ 3526717 w 4019020"/>
              <a:gd name="connsiteY1" fmla="*/ 0 h 2540358"/>
              <a:gd name="connsiteX2" fmla="*/ 4018261 w 4019020"/>
              <a:gd name="connsiteY2" fmla="*/ 459345 h 2540358"/>
              <a:gd name="connsiteX3" fmla="*/ 3181134 w 4019020"/>
              <a:gd name="connsiteY3" fmla="*/ 1347988 h 2540358"/>
              <a:gd name="connsiteX4" fmla="*/ 2910677 w 4019020"/>
              <a:gd name="connsiteY4" fmla="*/ 1244957 h 2540358"/>
              <a:gd name="connsiteX5" fmla="*/ 2766863 w 4019020"/>
              <a:gd name="connsiteY5" fmla="*/ 2540358 h 2540358"/>
              <a:gd name="connsiteX6" fmla="*/ 0 w 4019020"/>
              <a:gd name="connsiteY6" fmla="*/ 2514600 h 2540358"/>
              <a:gd name="connsiteX7" fmla="*/ 0 w 4019020"/>
              <a:gd name="connsiteY7" fmla="*/ 0 h 2540358"/>
              <a:gd name="connsiteX0" fmla="*/ 0 w 4019020"/>
              <a:gd name="connsiteY0" fmla="*/ 0 h 2540358"/>
              <a:gd name="connsiteX1" fmla="*/ 3526717 w 4019020"/>
              <a:gd name="connsiteY1" fmla="*/ 0 h 2540358"/>
              <a:gd name="connsiteX2" fmla="*/ 4018261 w 4019020"/>
              <a:gd name="connsiteY2" fmla="*/ 459345 h 2540358"/>
              <a:gd name="connsiteX3" fmla="*/ 3181134 w 4019020"/>
              <a:gd name="connsiteY3" fmla="*/ 1347988 h 2540358"/>
              <a:gd name="connsiteX4" fmla="*/ 2910677 w 4019020"/>
              <a:gd name="connsiteY4" fmla="*/ 1244957 h 2540358"/>
              <a:gd name="connsiteX5" fmla="*/ 2766863 w 4019020"/>
              <a:gd name="connsiteY5" fmla="*/ 2540358 h 2540358"/>
              <a:gd name="connsiteX6" fmla="*/ 0 w 4019020"/>
              <a:gd name="connsiteY6" fmla="*/ 2514600 h 2540358"/>
              <a:gd name="connsiteX7" fmla="*/ 0 w 4019020"/>
              <a:gd name="connsiteY7" fmla="*/ 0 h 2540358"/>
              <a:gd name="connsiteX0" fmla="*/ 0 w 4018649"/>
              <a:gd name="connsiteY0" fmla="*/ 0 h 2540358"/>
              <a:gd name="connsiteX1" fmla="*/ 3526717 w 4018649"/>
              <a:gd name="connsiteY1" fmla="*/ 0 h 2540358"/>
              <a:gd name="connsiteX2" fmla="*/ 4018261 w 4018649"/>
              <a:gd name="connsiteY2" fmla="*/ 459345 h 2540358"/>
              <a:gd name="connsiteX3" fmla="*/ 2537190 w 4018649"/>
              <a:gd name="connsiteY3" fmla="*/ 1193441 h 2540358"/>
              <a:gd name="connsiteX4" fmla="*/ 2910677 w 4018649"/>
              <a:gd name="connsiteY4" fmla="*/ 1244957 h 2540358"/>
              <a:gd name="connsiteX5" fmla="*/ 2766863 w 4018649"/>
              <a:gd name="connsiteY5" fmla="*/ 2540358 h 2540358"/>
              <a:gd name="connsiteX6" fmla="*/ 0 w 4018649"/>
              <a:gd name="connsiteY6" fmla="*/ 2514600 h 2540358"/>
              <a:gd name="connsiteX7" fmla="*/ 0 w 4018649"/>
              <a:gd name="connsiteY7" fmla="*/ 0 h 2540358"/>
              <a:gd name="connsiteX0" fmla="*/ 0 w 4018649"/>
              <a:gd name="connsiteY0" fmla="*/ 0 h 2540358"/>
              <a:gd name="connsiteX1" fmla="*/ 3526717 w 4018649"/>
              <a:gd name="connsiteY1" fmla="*/ 0 h 2540358"/>
              <a:gd name="connsiteX2" fmla="*/ 4018261 w 4018649"/>
              <a:gd name="connsiteY2" fmla="*/ 459345 h 2540358"/>
              <a:gd name="connsiteX3" fmla="*/ 2537190 w 4018649"/>
              <a:gd name="connsiteY3" fmla="*/ 1193441 h 2540358"/>
              <a:gd name="connsiteX4" fmla="*/ 2846283 w 4018649"/>
              <a:gd name="connsiteY4" fmla="*/ 1476776 h 2540358"/>
              <a:gd name="connsiteX5" fmla="*/ 2910677 w 4018649"/>
              <a:gd name="connsiteY5" fmla="*/ 1244957 h 2540358"/>
              <a:gd name="connsiteX6" fmla="*/ 2766863 w 4018649"/>
              <a:gd name="connsiteY6" fmla="*/ 2540358 h 2540358"/>
              <a:gd name="connsiteX7" fmla="*/ 0 w 4018649"/>
              <a:gd name="connsiteY7" fmla="*/ 2514600 h 2540358"/>
              <a:gd name="connsiteX8" fmla="*/ 0 w 4018649"/>
              <a:gd name="connsiteY8" fmla="*/ 0 h 2540358"/>
              <a:gd name="connsiteX0" fmla="*/ 0 w 4018649"/>
              <a:gd name="connsiteY0" fmla="*/ 0 h 2540358"/>
              <a:gd name="connsiteX1" fmla="*/ 3526717 w 4018649"/>
              <a:gd name="connsiteY1" fmla="*/ 0 h 2540358"/>
              <a:gd name="connsiteX2" fmla="*/ 4018261 w 4018649"/>
              <a:gd name="connsiteY2" fmla="*/ 459345 h 2540358"/>
              <a:gd name="connsiteX3" fmla="*/ 2537190 w 4018649"/>
              <a:gd name="connsiteY3" fmla="*/ 1193441 h 2540358"/>
              <a:gd name="connsiteX4" fmla="*/ 2846283 w 4018649"/>
              <a:gd name="connsiteY4" fmla="*/ 1476776 h 2540358"/>
              <a:gd name="connsiteX5" fmla="*/ 2910677 w 4018649"/>
              <a:gd name="connsiteY5" fmla="*/ 1244957 h 2540358"/>
              <a:gd name="connsiteX6" fmla="*/ 3206892 w 4018649"/>
              <a:gd name="connsiteY6" fmla="*/ 1502534 h 2540358"/>
              <a:gd name="connsiteX7" fmla="*/ 2766863 w 4018649"/>
              <a:gd name="connsiteY7" fmla="*/ 2540358 h 2540358"/>
              <a:gd name="connsiteX8" fmla="*/ 0 w 4018649"/>
              <a:gd name="connsiteY8" fmla="*/ 2514600 h 2540358"/>
              <a:gd name="connsiteX9" fmla="*/ 0 w 4018649"/>
              <a:gd name="connsiteY9" fmla="*/ 0 h 2540358"/>
              <a:gd name="connsiteX0" fmla="*/ 0 w 4018649"/>
              <a:gd name="connsiteY0" fmla="*/ 0 h 2540358"/>
              <a:gd name="connsiteX1" fmla="*/ 3526717 w 4018649"/>
              <a:gd name="connsiteY1" fmla="*/ 0 h 2540358"/>
              <a:gd name="connsiteX2" fmla="*/ 4018261 w 4018649"/>
              <a:gd name="connsiteY2" fmla="*/ 459345 h 2540358"/>
              <a:gd name="connsiteX3" fmla="*/ 2537190 w 4018649"/>
              <a:gd name="connsiteY3" fmla="*/ 1193441 h 2540358"/>
              <a:gd name="connsiteX4" fmla="*/ 2498554 w 4018649"/>
              <a:gd name="connsiteY4" fmla="*/ 1438140 h 2540358"/>
              <a:gd name="connsiteX5" fmla="*/ 2910677 w 4018649"/>
              <a:gd name="connsiteY5" fmla="*/ 1244957 h 2540358"/>
              <a:gd name="connsiteX6" fmla="*/ 3206892 w 4018649"/>
              <a:gd name="connsiteY6" fmla="*/ 1502534 h 2540358"/>
              <a:gd name="connsiteX7" fmla="*/ 2766863 w 4018649"/>
              <a:gd name="connsiteY7" fmla="*/ 2540358 h 2540358"/>
              <a:gd name="connsiteX8" fmla="*/ 0 w 4018649"/>
              <a:gd name="connsiteY8" fmla="*/ 2514600 h 2540358"/>
              <a:gd name="connsiteX9" fmla="*/ 0 w 4018649"/>
              <a:gd name="connsiteY9" fmla="*/ 0 h 2540358"/>
              <a:gd name="connsiteX0" fmla="*/ 0 w 4018649"/>
              <a:gd name="connsiteY0" fmla="*/ 0 h 2540358"/>
              <a:gd name="connsiteX1" fmla="*/ 3526717 w 4018649"/>
              <a:gd name="connsiteY1" fmla="*/ 0 h 2540358"/>
              <a:gd name="connsiteX2" fmla="*/ 4018261 w 4018649"/>
              <a:gd name="connsiteY2" fmla="*/ 459345 h 2540358"/>
              <a:gd name="connsiteX3" fmla="*/ 2537190 w 4018649"/>
              <a:gd name="connsiteY3" fmla="*/ 1193441 h 2540358"/>
              <a:gd name="connsiteX4" fmla="*/ 2640222 w 4018649"/>
              <a:gd name="connsiteY4" fmla="*/ 2043447 h 2540358"/>
              <a:gd name="connsiteX5" fmla="*/ 2910677 w 4018649"/>
              <a:gd name="connsiteY5" fmla="*/ 1244957 h 2540358"/>
              <a:gd name="connsiteX6" fmla="*/ 3206892 w 4018649"/>
              <a:gd name="connsiteY6" fmla="*/ 1502534 h 2540358"/>
              <a:gd name="connsiteX7" fmla="*/ 2766863 w 4018649"/>
              <a:gd name="connsiteY7" fmla="*/ 2540358 h 2540358"/>
              <a:gd name="connsiteX8" fmla="*/ 0 w 4018649"/>
              <a:gd name="connsiteY8" fmla="*/ 2514600 h 2540358"/>
              <a:gd name="connsiteX9" fmla="*/ 0 w 4018649"/>
              <a:gd name="connsiteY9" fmla="*/ 0 h 2540358"/>
              <a:gd name="connsiteX0" fmla="*/ 0 w 4018649"/>
              <a:gd name="connsiteY0" fmla="*/ 0 h 2540358"/>
              <a:gd name="connsiteX1" fmla="*/ 3526717 w 4018649"/>
              <a:gd name="connsiteY1" fmla="*/ 0 h 2540358"/>
              <a:gd name="connsiteX2" fmla="*/ 4018261 w 4018649"/>
              <a:gd name="connsiteY2" fmla="*/ 459345 h 2540358"/>
              <a:gd name="connsiteX3" fmla="*/ 2537190 w 4018649"/>
              <a:gd name="connsiteY3" fmla="*/ 1193441 h 2540358"/>
              <a:gd name="connsiteX4" fmla="*/ 2640222 w 4018649"/>
              <a:gd name="connsiteY4" fmla="*/ 2043447 h 2540358"/>
              <a:gd name="connsiteX5" fmla="*/ 2846283 w 4018649"/>
              <a:gd name="connsiteY5" fmla="*/ 1592686 h 2540358"/>
              <a:gd name="connsiteX6" fmla="*/ 3206892 w 4018649"/>
              <a:gd name="connsiteY6" fmla="*/ 1502534 h 2540358"/>
              <a:gd name="connsiteX7" fmla="*/ 2766863 w 4018649"/>
              <a:gd name="connsiteY7" fmla="*/ 2540358 h 2540358"/>
              <a:gd name="connsiteX8" fmla="*/ 0 w 4018649"/>
              <a:gd name="connsiteY8" fmla="*/ 2514600 h 2540358"/>
              <a:gd name="connsiteX9" fmla="*/ 0 w 4018649"/>
              <a:gd name="connsiteY9" fmla="*/ 0 h 2540358"/>
              <a:gd name="connsiteX0" fmla="*/ 0 w 4018649"/>
              <a:gd name="connsiteY0" fmla="*/ 0 h 2540358"/>
              <a:gd name="connsiteX1" fmla="*/ 3526717 w 4018649"/>
              <a:gd name="connsiteY1" fmla="*/ 0 h 2540358"/>
              <a:gd name="connsiteX2" fmla="*/ 4018261 w 4018649"/>
              <a:gd name="connsiteY2" fmla="*/ 459345 h 2540358"/>
              <a:gd name="connsiteX3" fmla="*/ 2537190 w 4018649"/>
              <a:gd name="connsiteY3" fmla="*/ 1193441 h 2540358"/>
              <a:gd name="connsiteX4" fmla="*/ 2640222 w 4018649"/>
              <a:gd name="connsiteY4" fmla="*/ 2043447 h 2540358"/>
              <a:gd name="connsiteX5" fmla="*/ 2846283 w 4018649"/>
              <a:gd name="connsiteY5" fmla="*/ 1592686 h 2540358"/>
              <a:gd name="connsiteX6" fmla="*/ 2923556 w 4018649"/>
              <a:gd name="connsiteY6" fmla="*/ 1811627 h 2540358"/>
              <a:gd name="connsiteX7" fmla="*/ 2766863 w 4018649"/>
              <a:gd name="connsiteY7" fmla="*/ 2540358 h 2540358"/>
              <a:gd name="connsiteX8" fmla="*/ 0 w 4018649"/>
              <a:gd name="connsiteY8" fmla="*/ 2514600 h 2540358"/>
              <a:gd name="connsiteX9" fmla="*/ 0 w 4018649"/>
              <a:gd name="connsiteY9" fmla="*/ 0 h 2540358"/>
              <a:gd name="connsiteX0" fmla="*/ 0 w 4018649"/>
              <a:gd name="connsiteY0" fmla="*/ 0 h 2540358"/>
              <a:gd name="connsiteX1" fmla="*/ 3526717 w 4018649"/>
              <a:gd name="connsiteY1" fmla="*/ 0 h 2540358"/>
              <a:gd name="connsiteX2" fmla="*/ 4018261 w 4018649"/>
              <a:gd name="connsiteY2" fmla="*/ 459345 h 2540358"/>
              <a:gd name="connsiteX3" fmla="*/ 2537190 w 4018649"/>
              <a:gd name="connsiteY3" fmla="*/ 1193441 h 2540358"/>
              <a:gd name="connsiteX4" fmla="*/ 2640222 w 4018649"/>
              <a:gd name="connsiteY4" fmla="*/ 2043447 h 2540358"/>
              <a:gd name="connsiteX5" fmla="*/ 2846283 w 4018649"/>
              <a:gd name="connsiteY5" fmla="*/ 1592686 h 2540358"/>
              <a:gd name="connsiteX6" fmla="*/ 2923556 w 4018649"/>
              <a:gd name="connsiteY6" fmla="*/ 1811627 h 2540358"/>
              <a:gd name="connsiteX7" fmla="*/ 2766863 w 4018649"/>
              <a:gd name="connsiteY7" fmla="*/ 2540358 h 2540358"/>
              <a:gd name="connsiteX8" fmla="*/ 0 w 4018649"/>
              <a:gd name="connsiteY8" fmla="*/ 2514600 h 2540358"/>
              <a:gd name="connsiteX9" fmla="*/ 0 w 4018649"/>
              <a:gd name="connsiteY9" fmla="*/ 0 h 2540358"/>
              <a:gd name="connsiteX0" fmla="*/ 0 w 4018649"/>
              <a:gd name="connsiteY0" fmla="*/ 0 h 2540358"/>
              <a:gd name="connsiteX1" fmla="*/ 3526717 w 4018649"/>
              <a:gd name="connsiteY1" fmla="*/ 0 h 2540358"/>
              <a:gd name="connsiteX2" fmla="*/ 4018261 w 4018649"/>
              <a:gd name="connsiteY2" fmla="*/ 459345 h 2540358"/>
              <a:gd name="connsiteX3" fmla="*/ 2537190 w 4018649"/>
              <a:gd name="connsiteY3" fmla="*/ 1193441 h 2540358"/>
              <a:gd name="connsiteX4" fmla="*/ 2640222 w 4018649"/>
              <a:gd name="connsiteY4" fmla="*/ 2043447 h 2540358"/>
              <a:gd name="connsiteX5" fmla="*/ 2846283 w 4018649"/>
              <a:gd name="connsiteY5" fmla="*/ 1592686 h 2540358"/>
              <a:gd name="connsiteX6" fmla="*/ 2923556 w 4018649"/>
              <a:gd name="connsiteY6" fmla="*/ 1811627 h 2540358"/>
              <a:gd name="connsiteX7" fmla="*/ 2884920 w 4018649"/>
              <a:gd name="connsiteY7" fmla="*/ 2107841 h 2540358"/>
              <a:gd name="connsiteX8" fmla="*/ 2766863 w 4018649"/>
              <a:gd name="connsiteY8" fmla="*/ 2540358 h 2540358"/>
              <a:gd name="connsiteX9" fmla="*/ 0 w 4018649"/>
              <a:gd name="connsiteY9" fmla="*/ 2514600 h 2540358"/>
              <a:gd name="connsiteX10" fmla="*/ 0 w 4018649"/>
              <a:gd name="connsiteY10" fmla="*/ 0 h 2540358"/>
              <a:gd name="connsiteX0" fmla="*/ 0 w 4018649"/>
              <a:gd name="connsiteY0" fmla="*/ 0 h 2554935"/>
              <a:gd name="connsiteX1" fmla="*/ 3526717 w 4018649"/>
              <a:gd name="connsiteY1" fmla="*/ 0 h 2554935"/>
              <a:gd name="connsiteX2" fmla="*/ 4018261 w 4018649"/>
              <a:gd name="connsiteY2" fmla="*/ 459345 h 2554935"/>
              <a:gd name="connsiteX3" fmla="*/ 2537190 w 4018649"/>
              <a:gd name="connsiteY3" fmla="*/ 1193441 h 2554935"/>
              <a:gd name="connsiteX4" fmla="*/ 2640222 w 4018649"/>
              <a:gd name="connsiteY4" fmla="*/ 2043447 h 2554935"/>
              <a:gd name="connsiteX5" fmla="*/ 2846283 w 4018649"/>
              <a:gd name="connsiteY5" fmla="*/ 1592686 h 2554935"/>
              <a:gd name="connsiteX6" fmla="*/ 2923556 w 4018649"/>
              <a:gd name="connsiteY6" fmla="*/ 1811627 h 2554935"/>
              <a:gd name="connsiteX7" fmla="*/ 2884920 w 4018649"/>
              <a:gd name="connsiteY7" fmla="*/ 2107841 h 2554935"/>
              <a:gd name="connsiteX8" fmla="*/ 3013709 w 4018649"/>
              <a:gd name="connsiteY8" fmla="*/ 2519965 h 2554935"/>
              <a:gd name="connsiteX9" fmla="*/ 2766863 w 4018649"/>
              <a:gd name="connsiteY9" fmla="*/ 2540358 h 2554935"/>
              <a:gd name="connsiteX10" fmla="*/ 0 w 4018649"/>
              <a:gd name="connsiteY10" fmla="*/ 2514600 h 2554935"/>
              <a:gd name="connsiteX11" fmla="*/ 0 w 4018649"/>
              <a:gd name="connsiteY11" fmla="*/ 0 h 2554935"/>
              <a:gd name="connsiteX0" fmla="*/ 0 w 4018261"/>
              <a:gd name="connsiteY0" fmla="*/ 0 h 2554935"/>
              <a:gd name="connsiteX1" fmla="*/ 3526717 w 4018261"/>
              <a:gd name="connsiteY1" fmla="*/ 0 h 2554935"/>
              <a:gd name="connsiteX2" fmla="*/ 4018261 w 4018261"/>
              <a:gd name="connsiteY2" fmla="*/ 459345 h 2554935"/>
              <a:gd name="connsiteX3" fmla="*/ 2923556 w 4018261"/>
              <a:gd name="connsiteY3" fmla="*/ 1347988 h 2554935"/>
              <a:gd name="connsiteX4" fmla="*/ 2537190 w 4018261"/>
              <a:gd name="connsiteY4" fmla="*/ 1193441 h 2554935"/>
              <a:gd name="connsiteX5" fmla="*/ 2640222 w 4018261"/>
              <a:gd name="connsiteY5" fmla="*/ 2043447 h 2554935"/>
              <a:gd name="connsiteX6" fmla="*/ 2846283 w 4018261"/>
              <a:gd name="connsiteY6" fmla="*/ 1592686 h 2554935"/>
              <a:gd name="connsiteX7" fmla="*/ 2923556 w 4018261"/>
              <a:gd name="connsiteY7" fmla="*/ 1811627 h 2554935"/>
              <a:gd name="connsiteX8" fmla="*/ 2884920 w 4018261"/>
              <a:gd name="connsiteY8" fmla="*/ 2107841 h 2554935"/>
              <a:gd name="connsiteX9" fmla="*/ 3013709 w 4018261"/>
              <a:gd name="connsiteY9" fmla="*/ 2519965 h 2554935"/>
              <a:gd name="connsiteX10" fmla="*/ 2766863 w 4018261"/>
              <a:gd name="connsiteY10" fmla="*/ 2540358 h 2554935"/>
              <a:gd name="connsiteX11" fmla="*/ 0 w 4018261"/>
              <a:gd name="connsiteY11" fmla="*/ 2514600 h 2554935"/>
              <a:gd name="connsiteX12" fmla="*/ 0 w 4018261"/>
              <a:gd name="connsiteY12" fmla="*/ 0 h 2554935"/>
              <a:gd name="connsiteX0" fmla="*/ 0 w 4018261"/>
              <a:gd name="connsiteY0" fmla="*/ 0 h 2554935"/>
              <a:gd name="connsiteX1" fmla="*/ 3526717 w 4018261"/>
              <a:gd name="connsiteY1" fmla="*/ 0 h 2554935"/>
              <a:gd name="connsiteX2" fmla="*/ 4018261 w 4018261"/>
              <a:gd name="connsiteY2" fmla="*/ 459345 h 2554935"/>
              <a:gd name="connsiteX3" fmla="*/ 2923556 w 4018261"/>
              <a:gd name="connsiteY3" fmla="*/ 1347988 h 2554935"/>
              <a:gd name="connsiteX4" fmla="*/ 2975072 w 4018261"/>
              <a:gd name="connsiteY4" fmla="*/ 910105 h 2554935"/>
              <a:gd name="connsiteX5" fmla="*/ 2640222 w 4018261"/>
              <a:gd name="connsiteY5" fmla="*/ 2043447 h 2554935"/>
              <a:gd name="connsiteX6" fmla="*/ 2846283 w 4018261"/>
              <a:gd name="connsiteY6" fmla="*/ 1592686 h 2554935"/>
              <a:gd name="connsiteX7" fmla="*/ 2923556 w 4018261"/>
              <a:gd name="connsiteY7" fmla="*/ 1811627 h 2554935"/>
              <a:gd name="connsiteX8" fmla="*/ 2884920 w 4018261"/>
              <a:gd name="connsiteY8" fmla="*/ 2107841 h 2554935"/>
              <a:gd name="connsiteX9" fmla="*/ 3013709 w 4018261"/>
              <a:gd name="connsiteY9" fmla="*/ 2519965 h 2554935"/>
              <a:gd name="connsiteX10" fmla="*/ 2766863 w 4018261"/>
              <a:gd name="connsiteY10" fmla="*/ 2540358 h 2554935"/>
              <a:gd name="connsiteX11" fmla="*/ 0 w 4018261"/>
              <a:gd name="connsiteY11" fmla="*/ 2514600 h 2554935"/>
              <a:gd name="connsiteX12" fmla="*/ 0 w 4018261"/>
              <a:gd name="connsiteY12" fmla="*/ 0 h 2554935"/>
              <a:gd name="connsiteX0" fmla="*/ 0 w 4018261"/>
              <a:gd name="connsiteY0" fmla="*/ 0 h 2554935"/>
              <a:gd name="connsiteX1" fmla="*/ 3526717 w 4018261"/>
              <a:gd name="connsiteY1" fmla="*/ 0 h 2554935"/>
              <a:gd name="connsiteX2" fmla="*/ 4018261 w 4018261"/>
              <a:gd name="connsiteY2" fmla="*/ 459345 h 2554935"/>
              <a:gd name="connsiteX3" fmla="*/ 2923556 w 4018261"/>
              <a:gd name="connsiteY3" fmla="*/ 1347988 h 2554935"/>
              <a:gd name="connsiteX4" fmla="*/ 2975072 w 4018261"/>
              <a:gd name="connsiteY4" fmla="*/ 910105 h 2554935"/>
              <a:gd name="connsiteX5" fmla="*/ 2640222 w 4018261"/>
              <a:gd name="connsiteY5" fmla="*/ 2043447 h 2554935"/>
              <a:gd name="connsiteX6" fmla="*/ 2846283 w 4018261"/>
              <a:gd name="connsiteY6" fmla="*/ 1592686 h 2554935"/>
              <a:gd name="connsiteX7" fmla="*/ 2923556 w 4018261"/>
              <a:gd name="connsiteY7" fmla="*/ 1811627 h 2554935"/>
              <a:gd name="connsiteX8" fmla="*/ 2884920 w 4018261"/>
              <a:gd name="connsiteY8" fmla="*/ 2107841 h 2554935"/>
              <a:gd name="connsiteX9" fmla="*/ 3013709 w 4018261"/>
              <a:gd name="connsiteY9" fmla="*/ 2519965 h 2554935"/>
              <a:gd name="connsiteX10" fmla="*/ 2766863 w 4018261"/>
              <a:gd name="connsiteY10" fmla="*/ 2540358 h 2554935"/>
              <a:gd name="connsiteX11" fmla="*/ 0 w 4018261"/>
              <a:gd name="connsiteY11" fmla="*/ 2514600 h 2554935"/>
              <a:gd name="connsiteX12" fmla="*/ 0 w 4018261"/>
              <a:gd name="connsiteY12" fmla="*/ 0 h 2554935"/>
              <a:gd name="connsiteX0" fmla="*/ 0 w 4018261"/>
              <a:gd name="connsiteY0" fmla="*/ 0 h 2554935"/>
              <a:gd name="connsiteX1" fmla="*/ 3526717 w 4018261"/>
              <a:gd name="connsiteY1" fmla="*/ 0 h 2554935"/>
              <a:gd name="connsiteX2" fmla="*/ 4018261 w 4018261"/>
              <a:gd name="connsiteY2" fmla="*/ 459345 h 2554935"/>
              <a:gd name="connsiteX3" fmla="*/ 2923556 w 4018261"/>
              <a:gd name="connsiteY3" fmla="*/ 1347988 h 2554935"/>
              <a:gd name="connsiteX4" fmla="*/ 2975072 w 4018261"/>
              <a:gd name="connsiteY4" fmla="*/ 910105 h 2554935"/>
              <a:gd name="connsiteX5" fmla="*/ 2318249 w 4018261"/>
              <a:gd name="connsiteY5" fmla="*/ 1347988 h 2554935"/>
              <a:gd name="connsiteX6" fmla="*/ 2640222 w 4018261"/>
              <a:gd name="connsiteY6" fmla="*/ 2043447 h 2554935"/>
              <a:gd name="connsiteX7" fmla="*/ 2846283 w 4018261"/>
              <a:gd name="connsiteY7" fmla="*/ 1592686 h 2554935"/>
              <a:gd name="connsiteX8" fmla="*/ 2923556 w 4018261"/>
              <a:gd name="connsiteY8" fmla="*/ 1811627 h 2554935"/>
              <a:gd name="connsiteX9" fmla="*/ 2884920 w 4018261"/>
              <a:gd name="connsiteY9" fmla="*/ 2107841 h 2554935"/>
              <a:gd name="connsiteX10" fmla="*/ 3013709 w 4018261"/>
              <a:gd name="connsiteY10" fmla="*/ 2519965 h 2554935"/>
              <a:gd name="connsiteX11" fmla="*/ 2766863 w 4018261"/>
              <a:gd name="connsiteY11" fmla="*/ 2540358 h 2554935"/>
              <a:gd name="connsiteX12" fmla="*/ 0 w 4018261"/>
              <a:gd name="connsiteY12" fmla="*/ 2514600 h 2554935"/>
              <a:gd name="connsiteX13" fmla="*/ 0 w 4018261"/>
              <a:gd name="connsiteY13" fmla="*/ 0 h 2554935"/>
              <a:gd name="connsiteX0" fmla="*/ 0 w 4018261"/>
              <a:gd name="connsiteY0" fmla="*/ 0 h 2554935"/>
              <a:gd name="connsiteX1" fmla="*/ 3526717 w 4018261"/>
              <a:gd name="connsiteY1" fmla="*/ 0 h 2554935"/>
              <a:gd name="connsiteX2" fmla="*/ 4018261 w 4018261"/>
              <a:gd name="connsiteY2" fmla="*/ 459345 h 2554935"/>
              <a:gd name="connsiteX3" fmla="*/ 2923556 w 4018261"/>
              <a:gd name="connsiteY3" fmla="*/ 1347988 h 2554935"/>
              <a:gd name="connsiteX4" fmla="*/ 2691737 w 4018261"/>
              <a:gd name="connsiteY4" fmla="*/ 1296472 h 2554935"/>
              <a:gd name="connsiteX5" fmla="*/ 2975072 w 4018261"/>
              <a:gd name="connsiteY5" fmla="*/ 910105 h 2554935"/>
              <a:gd name="connsiteX6" fmla="*/ 2318249 w 4018261"/>
              <a:gd name="connsiteY6" fmla="*/ 1347988 h 2554935"/>
              <a:gd name="connsiteX7" fmla="*/ 2640222 w 4018261"/>
              <a:gd name="connsiteY7" fmla="*/ 2043447 h 2554935"/>
              <a:gd name="connsiteX8" fmla="*/ 2846283 w 4018261"/>
              <a:gd name="connsiteY8" fmla="*/ 1592686 h 2554935"/>
              <a:gd name="connsiteX9" fmla="*/ 2923556 w 4018261"/>
              <a:gd name="connsiteY9" fmla="*/ 1811627 h 2554935"/>
              <a:gd name="connsiteX10" fmla="*/ 2884920 w 4018261"/>
              <a:gd name="connsiteY10" fmla="*/ 2107841 h 2554935"/>
              <a:gd name="connsiteX11" fmla="*/ 3013709 w 4018261"/>
              <a:gd name="connsiteY11" fmla="*/ 2519965 h 2554935"/>
              <a:gd name="connsiteX12" fmla="*/ 2766863 w 4018261"/>
              <a:gd name="connsiteY12" fmla="*/ 2540358 h 2554935"/>
              <a:gd name="connsiteX13" fmla="*/ 0 w 4018261"/>
              <a:gd name="connsiteY13" fmla="*/ 2514600 h 2554935"/>
              <a:gd name="connsiteX14" fmla="*/ 0 w 4018261"/>
              <a:gd name="connsiteY14" fmla="*/ 0 h 2554935"/>
              <a:gd name="connsiteX0" fmla="*/ 0 w 4018261"/>
              <a:gd name="connsiteY0" fmla="*/ 0 h 2554935"/>
              <a:gd name="connsiteX1" fmla="*/ 3526717 w 4018261"/>
              <a:gd name="connsiteY1" fmla="*/ 0 h 2554935"/>
              <a:gd name="connsiteX2" fmla="*/ 4018261 w 4018261"/>
              <a:gd name="connsiteY2" fmla="*/ 459345 h 2554935"/>
              <a:gd name="connsiteX3" fmla="*/ 2923556 w 4018261"/>
              <a:gd name="connsiteY3" fmla="*/ 1347988 h 2554935"/>
              <a:gd name="connsiteX4" fmla="*/ 2691737 w 4018261"/>
              <a:gd name="connsiteY4" fmla="*/ 1296472 h 2554935"/>
              <a:gd name="connsiteX5" fmla="*/ 2975072 w 4018261"/>
              <a:gd name="connsiteY5" fmla="*/ 910105 h 2554935"/>
              <a:gd name="connsiteX6" fmla="*/ 2318249 w 4018261"/>
              <a:gd name="connsiteY6" fmla="*/ 1347988 h 2554935"/>
              <a:gd name="connsiteX7" fmla="*/ 2640222 w 4018261"/>
              <a:gd name="connsiteY7" fmla="*/ 2043447 h 2554935"/>
              <a:gd name="connsiteX8" fmla="*/ 2846283 w 4018261"/>
              <a:gd name="connsiteY8" fmla="*/ 1592686 h 2554935"/>
              <a:gd name="connsiteX9" fmla="*/ 2923556 w 4018261"/>
              <a:gd name="connsiteY9" fmla="*/ 1811627 h 2554935"/>
              <a:gd name="connsiteX10" fmla="*/ 2884920 w 4018261"/>
              <a:gd name="connsiteY10" fmla="*/ 2107841 h 2554935"/>
              <a:gd name="connsiteX11" fmla="*/ 3013709 w 4018261"/>
              <a:gd name="connsiteY11" fmla="*/ 2519965 h 2554935"/>
              <a:gd name="connsiteX12" fmla="*/ 2766863 w 4018261"/>
              <a:gd name="connsiteY12" fmla="*/ 2540358 h 2554935"/>
              <a:gd name="connsiteX13" fmla="*/ 0 w 4018261"/>
              <a:gd name="connsiteY13" fmla="*/ 2514600 h 2554935"/>
              <a:gd name="connsiteX14" fmla="*/ 0 w 4018261"/>
              <a:gd name="connsiteY14" fmla="*/ 0 h 2554935"/>
              <a:gd name="connsiteX0" fmla="*/ 0 w 4018261"/>
              <a:gd name="connsiteY0" fmla="*/ 0 h 2554935"/>
              <a:gd name="connsiteX1" fmla="*/ 3526717 w 4018261"/>
              <a:gd name="connsiteY1" fmla="*/ 0 h 2554935"/>
              <a:gd name="connsiteX2" fmla="*/ 4018261 w 4018261"/>
              <a:gd name="connsiteY2" fmla="*/ 459345 h 2554935"/>
              <a:gd name="connsiteX3" fmla="*/ 3490227 w 4018261"/>
              <a:gd name="connsiteY3" fmla="*/ 897227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318249 w 4018261"/>
              <a:gd name="connsiteY7" fmla="*/ 1347988 h 2554935"/>
              <a:gd name="connsiteX8" fmla="*/ 2640222 w 4018261"/>
              <a:gd name="connsiteY8" fmla="*/ 2043447 h 2554935"/>
              <a:gd name="connsiteX9" fmla="*/ 2846283 w 4018261"/>
              <a:gd name="connsiteY9" fmla="*/ 1592686 h 2554935"/>
              <a:gd name="connsiteX10" fmla="*/ 2923556 w 4018261"/>
              <a:gd name="connsiteY10" fmla="*/ 1811627 h 2554935"/>
              <a:gd name="connsiteX11" fmla="*/ 2884920 w 4018261"/>
              <a:gd name="connsiteY11" fmla="*/ 2107841 h 2554935"/>
              <a:gd name="connsiteX12" fmla="*/ 3013709 w 4018261"/>
              <a:gd name="connsiteY12" fmla="*/ 2519965 h 2554935"/>
              <a:gd name="connsiteX13" fmla="*/ 2766863 w 4018261"/>
              <a:gd name="connsiteY13" fmla="*/ 2540358 h 2554935"/>
              <a:gd name="connsiteX14" fmla="*/ 0 w 4018261"/>
              <a:gd name="connsiteY14" fmla="*/ 2514600 h 2554935"/>
              <a:gd name="connsiteX15" fmla="*/ 0 w 4018261"/>
              <a:gd name="connsiteY15" fmla="*/ 0 h 2554935"/>
              <a:gd name="connsiteX0" fmla="*/ 0 w 4018261"/>
              <a:gd name="connsiteY0" fmla="*/ 0 h 2554935"/>
              <a:gd name="connsiteX1" fmla="*/ 3526717 w 4018261"/>
              <a:gd name="connsiteY1" fmla="*/ 0 h 2554935"/>
              <a:gd name="connsiteX2" fmla="*/ 4018261 w 4018261"/>
              <a:gd name="connsiteY2" fmla="*/ 459345 h 2554935"/>
              <a:gd name="connsiteX3" fmla="*/ 3490227 w 4018261"/>
              <a:gd name="connsiteY3" fmla="*/ 897227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318249 w 4018261"/>
              <a:gd name="connsiteY7" fmla="*/ 1347988 h 2554935"/>
              <a:gd name="connsiteX8" fmla="*/ 2640222 w 4018261"/>
              <a:gd name="connsiteY8" fmla="*/ 2043447 h 2554935"/>
              <a:gd name="connsiteX9" fmla="*/ 2846283 w 4018261"/>
              <a:gd name="connsiteY9" fmla="*/ 1592686 h 2554935"/>
              <a:gd name="connsiteX10" fmla="*/ 2923556 w 4018261"/>
              <a:gd name="connsiteY10" fmla="*/ 1811627 h 2554935"/>
              <a:gd name="connsiteX11" fmla="*/ 2884920 w 4018261"/>
              <a:gd name="connsiteY11" fmla="*/ 2107841 h 2554935"/>
              <a:gd name="connsiteX12" fmla="*/ 3013709 w 4018261"/>
              <a:gd name="connsiteY12" fmla="*/ 2519965 h 2554935"/>
              <a:gd name="connsiteX13" fmla="*/ 2766863 w 4018261"/>
              <a:gd name="connsiteY13" fmla="*/ 2540358 h 2554935"/>
              <a:gd name="connsiteX14" fmla="*/ 0 w 4018261"/>
              <a:gd name="connsiteY14" fmla="*/ 2514600 h 2554935"/>
              <a:gd name="connsiteX15" fmla="*/ 0 w 4018261"/>
              <a:gd name="connsiteY15"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318249 w 4018261"/>
              <a:gd name="connsiteY7" fmla="*/ 1347988 h 2554935"/>
              <a:gd name="connsiteX8" fmla="*/ 2640222 w 4018261"/>
              <a:gd name="connsiteY8" fmla="*/ 2043447 h 2554935"/>
              <a:gd name="connsiteX9" fmla="*/ 2846283 w 4018261"/>
              <a:gd name="connsiteY9" fmla="*/ 1592686 h 2554935"/>
              <a:gd name="connsiteX10" fmla="*/ 2923556 w 4018261"/>
              <a:gd name="connsiteY10" fmla="*/ 1811627 h 2554935"/>
              <a:gd name="connsiteX11" fmla="*/ 2884920 w 4018261"/>
              <a:gd name="connsiteY11" fmla="*/ 2107841 h 2554935"/>
              <a:gd name="connsiteX12" fmla="*/ 3013709 w 4018261"/>
              <a:gd name="connsiteY12" fmla="*/ 2519965 h 2554935"/>
              <a:gd name="connsiteX13" fmla="*/ 2766863 w 4018261"/>
              <a:gd name="connsiteY13" fmla="*/ 2540358 h 2554935"/>
              <a:gd name="connsiteX14" fmla="*/ 0 w 4018261"/>
              <a:gd name="connsiteY14" fmla="*/ 2514600 h 2554935"/>
              <a:gd name="connsiteX15" fmla="*/ 0 w 4018261"/>
              <a:gd name="connsiteY15"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318249 w 4018261"/>
              <a:gd name="connsiteY7" fmla="*/ 1347988 h 2554935"/>
              <a:gd name="connsiteX8" fmla="*/ 2640222 w 4018261"/>
              <a:gd name="connsiteY8" fmla="*/ 2043447 h 2554935"/>
              <a:gd name="connsiteX9" fmla="*/ 2846283 w 4018261"/>
              <a:gd name="connsiteY9" fmla="*/ 1592686 h 2554935"/>
              <a:gd name="connsiteX10" fmla="*/ 2923556 w 4018261"/>
              <a:gd name="connsiteY10" fmla="*/ 1811627 h 2554935"/>
              <a:gd name="connsiteX11" fmla="*/ 2884920 w 4018261"/>
              <a:gd name="connsiteY11" fmla="*/ 2107841 h 2554935"/>
              <a:gd name="connsiteX12" fmla="*/ 3013709 w 4018261"/>
              <a:gd name="connsiteY12" fmla="*/ 2519965 h 2554935"/>
              <a:gd name="connsiteX13" fmla="*/ 2766863 w 4018261"/>
              <a:gd name="connsiteY13" fmla="*/ 2540358 h 2554935"/>
              <a:gd name="connsiteX14" fmla="*/ 0 w 4018261"/>
              <a:gd name="connsiteY14" fmla="*/ 2514600 h 2554935"/>
              <a:gd name="connsiteX15" fmla="*/ 0 w 4018261"/>
              <a:gd name="connsiteY15"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382644 w 4018261"/>
              <a:gd name="connsiteY7" fmla="*/ 1257836 h 2554935"/>
              <a:gd name="connsiteX8" fmla="*/ 2318249 w 4018261"/>
              <a:gd name="connsiteY8" fmla="*/ 1347988 h 2554935"/>
              <a:gd name="connsiteX9" fmla="*/ 2640222 w 4018261"/>
              <a:gd name="connsiteY9" fmla="*/ 2043447 h 2554935"/>
              <a:gd name="connsiteX10" fmla="*/ 2846283 w 4018261"/>
              <a:gd name="connsiteY10" fmla="*/ 1592686 h 2554935"/>
              <a:gd name="connsiteX11" fmla="*/ 2923556 w 4018261"/>
              <a:gd name="connsiteY11" fmla="*/ 1811627 h 2554935"/>
              <a:gd name="connsiteX12" fmla="*/ 2884920 w 4018261"/>
              <a:gd name="connsiteY12" fmla="*/ 2107841 h 2554935"/>
              <a:gd name="connsiteX13" fmla="*/ 3013709 w 4018261"/>
              <a:gd name="connsiteY13" fmla="*/ 2519965 h 2554935"/>
              <a:gd name="connsiteX14" fmla="*/ 2766863 w 4018261"/>
              <a:gd name="connsiteY14" fmla="*/ 2540358 h 2554935"/>
              <a:gd name="connsiteX15" fmla="*/ 0 w 4018261"/>
              <a:gd name="connsiteY15" fmla="*/ 2514600 h 2554935"/>
              <a:gd name="connsiteX16" fmla="*/ 0 w 4018261"/>
              <a:gd name="connsiteY16"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382644 w 4018261"/>
              <a:gd name="connsiteY7" fmla="*/ 1270715 h 2554935"/>
              <a:gd name="connsiteX8" fmla="*/ 2318249 w 4018261"/>
              <a:gd name="connsiteY8" fmla="*/ 1347988 h 2554935"/>
              <a:gd name="connsiteX9" fmla="*/ 2640222 w 4018261"/>
              <a:gd name="connsiteY9" fmla="*/ 2043447 h 2554935"/>
              <a:gd name="connsiteX10" fmla="*/ 2846283 w 4018261"/>
              <a:gd name="connsiteY10" fmla="*/ 1592686 h 2554935"/>
              <a:gd name="connsiteX11" fmla="*/ 2923556 w 4018261"/>
              <a:gd name="connsiteY11" fmla="*/ 1811627 h 2554935"/>
              <a:gd name="connsiteX12" fmla="*/ 2884920 w 4018261"/>
              <a:gd name="connsiteY12" fmla="*/ 2107841 h 2554935"/>
              <a:gd name="connsiteX13" fmla="*/ 3013709 w 4018261"/>
              <a:gd name="connsiteY13" fmla="*/ 2519965 h 2554935"/>
              <a:gd name="connsiteX14" fmla="*/ 2766863 w 4018261"/>
              <a:gd name="connsiteY14" fmla="*/ 2540358 h 2554935"/>
              <a:gd name="connsiteX15" fmla="*/ 0 w 4018261"/>
              <a:gd name="connsiteY15" fmla="*/ 2514600 h 2554935"/>
              <a:gd name="connsiteX16" fmla="*/ 0 w 4018261"/>
              <a:gd name="connsiteY16"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382644 w 4018261"/>
              <a:gd name="connsiteY7" fmla="*/ 1270715 h 2554935"/>
              <a:gd name="connsiteX8" fmla="*/ 2318249 w 4018261"/>
              <a:gd name="connsiteY8" fmla="*/ 1347988 h 2554935"/>
              <a:gd name="connsiteX9" fmla="*/ 2640222 w 4018261"/>
              <a:gd name="connsiteY9" fmla="*/ 2043447 h 2554935"/>
              <a:gd name="connsiteX10" fmla="*/ 2846283 w 4018261"/>
              <a:gd name="connsiteY10" fmla="*/ 1592686 h 2554935"/>
              <a:gd name="connsiteX11" fmla="*/ 2923556 w 4018261"/>
              <a:gd name="connsiteY11" fmla="*/ 1811627 h 2554935"/>
              <a:gd name="connsiteX12" fmla="*/ 2884920 w 4018261"/>
              <a:gd name="connsiteY12" fmla="*/ 2107841 h 2554935"/>
              <a:gd name="connsiteX13" fmla="*/ 3013709 w 4018261"/>
              <a:gd name="connsiteY13" fmla="*/ 2519965 h 2554935"/>
              <a:gd name="connsiteX14" fmla="*/ 2766863 w 4018261"/>
              <a:gd name="connsiteY14" fmla="*/ 2540358 h 2554935"/>
              <a:gd name="connsiteX15" fmla="*/ 0 w 4018261"/>
              <a:gd name="connsiteY15" fmla="*/ 2514600 h 2554935"/>
              <a:gd name="connsiteX16" fmla="*/ 0 w 4018261"/>
              <a:gd name="connsiteY16"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382644 w 4018261"/>
              <a:gd name="connsiteY7" fmla="*/ 1270715 h 2554935"/>
              <a:gd name="connsiteX8" fmla="*/ 2807647 w 4018261"/>
              <a:gd name="connsiteY8" fmla="*/ 755560 h 2554935"/>
              <a:gd name="connsiteX9" fmla="*/ 2318249 w 4018261"/>
              <a:gd name="connsiteY9" fmla="*/ 1347988 h 2554935"/>
              <a:gd name="connsiteX10" fmla="*/ 2640222 w 4018261"/>
              <a:gd name="connsiteY10" fmla="*/ 2043447 h 2554935"/>
              <a:gd name="connsiteX11" fmla="*/ 2846283 w 4018261"/>
              <a:gd name="connsiteY11" fmla="*/ 1592686 h 2554935"/>
              <a:gd name="connsiteX12" fmla="*/ 2923556 w 4018261"/>
              <a:gd name="connsiteY12" fmla="*/ 1811627 h 2554935"/>
              <a:gd name="connsiteX13" fmla="*/ 2884920 w 4018261"/>
              <a:gd name="connsiteY13" fmla="*/ 2107841 h 2554935"/>
              <a:gd name="connsiteX14" fmla="*/ 3013709 w 4018261"/>
              <a:gd name="connsiteY14" fmla="*/ 2519965 h 2554935"/>
              <a:gd name="connsiteX15" fmla="*/ 2766863 w 4018261"/>
              <a:gd name="connsiteY15" fmla="*/ 2540358 h 2554935"/>
              <a:gd name="connsiteX16" fmla="*/ 0 w 4018261"/>
              <a:gd name="connsiteY16" fmla="*/ 2514600 h 2554935"/>
              <a:gd name="connsiteX17" fmla="*/ 0 w 4018261"/>
              <a:gd name="connsiteY17"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318249 w 4018261"/>
              <a:gd name="connsiteY9" fmla="*/ 1347988 h 2554935"/>
              <a:gd name="connsiteX10" fmla="*/ 2640222 w 4018261"/>
              <a:gd name="connsiteY10" fmla="*/ 2043447 h 2554935"/>
              <a:gd name="connsiteX11" fmla="*/ 2846283 w 4018261"/>
              <a:gd name="connsiteY11" fmla="*/ 1592686 h 2554935"/>
              <a:gd name="connsiteX12" fmla="*/ 2923556 w 4018261"/>
              <a:gd name="connsiteY12" fmla="*/ 1811627 h 2554935"/>
              <a:gd name="connsiteX13" fmla="*/ 2884920 w 4018261"/>
              <a:gd name="connsiteY13" fmla="*/ 2107841 h 2554935"/>
              <a:gd name="connsiteX14" fmla="*/ 3013709 w 4018261"/>
              <a:gd name="connsiteY14" fmla="*/ 2519965 h 2554935"/>
              <a:gd name="connsiteX15" fmla="*/ 2766863 w 4018261"/>
              <a:gd name="connsiteY15" fmla="*/ 2540358 h 2554935"/>
              <a:gd name="connsiteX16" fmla="*/ 0 w 4018261"/>
              <a:gd name="connsiteY16" fmla="*/ 2514600 h 2554935"/>
              <a:gd name="connsiteX17" fmla="*/ 0 w 4018261"/>
              <a:gd name="connsiteY17"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086429 w 4018261"/>
              <a:gd name="connsiteY9" fmla="*/ 1270715 h 2554935"/>
              <a:gd name="connsiteX10" fmla="*/ 2640222 w 4018261"/>
              <a:gd name="connsiteY10" fmla="*/ 2043447 h 2554935"/>
              <a:gd name="connsiteX11" fmla="*/ 2846283 w 4018261"/>
              <a:gd name="connsiteY11" fmla="*/ 1592686 h 2554935"/>
              <a:gd name="connsiteX12" fmla="*/ 2923556 w 4018261"/>
              <a:gd name="connsiteY12" fmla="*/ 1811627 h 2554935"/>
              <a:gd name="connsiteX13" fmla="*/ 2884920 w 4018261"/>
              <a:gd name="connsiteY13" fmla="*/ 2107841 h 2554935"/>
              <a:gd name="connsiteX14" fmla="*/ 3013709 w 4018261"/>
              <a:gd name="connsiteY14" fmla="*/ 2519965 h 2554935"/>
              <a:gd name="connsiteX15" fmla="*/ 2766863 w 4018261"/>
              <a:gd name="connsiteY15" fmla="*/ 2540358 h 2554935"/>
              <a:gd name="connsiteX16" fmla="*/ 0 w 4018261"/>
              <a:gd name="connsiteY16" fmla="*/ 2514600 h 2554935"/>
              <a:gd name="connsiteX17" fmla="*/ 0 w 4018261"/>
              <a:gd name="connsiteY17"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1983398 w 4018261"/>
              <a:gd name="connsiteY9" fmla="*/ 1000259 h 2554935"/>
              <a:gd name="connsiteX10" fmla="*/ 2640222 w 4018261"/>
              <a:gd name="connsiteY10" fmla="*/ 2043447 h 2554935"/>
              <a:gd name="connsiteX11" fmla="*/ 2846283 w 4018261"/>
              <a:gd name="connsiteY11" fmla="*/ 1592686 h 2554935"/>
              <a:gd name="connsiteX12" fmla="*/ 2923556 w 4018261"/>
              <a:gd name="connsiteY12" fmla="*/ 1811627 h 2554935"/>
              <a:gd name="connsiteX13" fmla="*/ 2884920 w 4018261"/>
              <a:gd name="connsiteY13" fmla="*/ 2107841 h 2554935"/>
              <a:gd name="connsiteX14" fmla="*/ 3013709 w 4018261"/>
              <a:gd name="connsiteY14" fmla="*/ 2519965 h 2554935"/>
              <a:gd name="connsiteX15" fmla="*/ 2766863 w 4018261"/>
              <a:gd name="connsiteY15" fmla="*/ 2540358 h 2554935"/>
              <a:gd name="connsiteX16" fmla="*/ 0 w 4018261"/>
              <a:gd name="connsiteY16" fmla="*/ 2514600 h 2554935"/>
              <a:gd name="connsiteX17" fmla="*/ 0 w 4018261"/>
              <a:gd name="connsiteY17"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1983398 w 4018261"/>
              <a:gd name="connsiteY9" fmla="*/ 1000259 h 2554935"/>
              <a:gd name="connsiteX10" fmla="*/ 2640222 w 4018261"/>
              <a:gd name="connsiteY10" fmla="*/ 2043447 h 2554935"/>
              <a:gd name="connsiteX11" fmla="*/ 2846283 w 4018261"/>
              <a:gd name="connsiteY11" fmla="*/ 1592686 h 2554935"/>
              <a:gd name="connsiteX12" fmla="*/ 2923556 w 4018261"/>
              <a:gd name="connsiteY12" fmla="*/ 1811627 h 2554935"/>
              <a:gd name="connsiteX13" fmla="*/ 2884920 w 4018261"/>
              <a:gd name="connsiteY13" fmla="*/ 2107841 h 2554935"/>
              <a:gd name="connsiteX14" fmla="*/ 3013709 w 4018261"/>
              <a:gd name="connsiteY14" fmla="*/ 2519965 h 2554935"/>
              <a:gd name="connsiteX15" fmla="*/ 2766863 w 4018261"/>
              <a:gd name="connsiteY15" fmla="*/ 2540358 h 2554935"/>
              <a:gd name="connsiteX16" fmla="*/ 0 w 4018261"/>
              <a:gd name="connsiteY16" fmla="*/ 2514600 h 2554935"/>
              <a:gd name="connsiteX17" fmla="*/ 0 w 4018261"/>
              <a:gd name="connsiteY17"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1983398 w 4018261"/>
              <a:gd name="connsiteY9" fmla="*/ 1000259 h 2554935"/>
              <a:gd name="connsiteX10" fmla="*/ 2382644 w 4018261"/>
              <a:gd name="connsiteY10" fmla="*/ 2391177 h 2554935"/>
              <a:gd name="connsiteX11" fmla="*/ 2640222 w 4018261"/>
              <a:gd name="connsiteY11" fmla="*/ 2043447 h 2554935"/>
              <a:gd name="connsiteX12" fmla="*/ 2846283 w 4018261"/>
              <a:gd name="connsiteY12" fmla="*/ 1592686 h 2554935"/>
              <a:gd name="connsiteX13" fmla="*/ 2923556 w 4018261"/>
              <a:gd name="connsiteY13" fmla="*/ 1811627 h 2554935"/>
              <a:gd name="connsiteX14" fmla="*/ 2884920 w 4018261"/>
              <a:gd name="connsiteY14" fmla="*/ 2107841 h 2554935"/>
              <a:gd name="connsiteX15" fmla="*/ 3013709 w 4018261"/>
              <a:gd name="connsiteY15" fmla="*/ 2519965 h 2554935"/>
              <a:gd name="connsiteX16" fmla="*/ 2766863 w 4018261"/>
              <a:gd name="connsiteY16" fmla="*/ 2540358 h 2554935"/>
              <a:gd name="connsiteX17" fmla="*/ 0 w 4018261"/>
              <a:gd name="connsiteY17" fmla="*/ 2514600 h 2554935"/>
              <a:gd name="connsiteX18" fmla="*/ 0 w 4018261"/>
              <a:gd name="connsiteY18"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1983398 w 4018261"/>
              <a:gd name="connsiteY9" fmla="*/ 1000259 h 2554935"/>
              <a:gd name="connsiteX10" fmla="*/ 2382644 w 4018261"/>
              <a:gd name="connsiteY10" fmla="*/ 2391177 h 2554935"/>
              <a:gd name="connsiteX11" fmla="*/ 2640222 w 4018261"/>
              <a:gd name="connsiteY11" fmla="*/ 2043447 h 2554935"/>
              <a:gd name="connsiteX12" fmla="*/ 2846283 w 4018261"/>
              <a:gd name="connsiteY12" fmla="*/ 1592686 h 2554935"/>
              <a:gd name="connsiteX13" fmla="*/ 2923556 w 4018261"/>
              <a:gd name="connsiteY13" fmla="*/ 1811627 h 2554935"/>
              <a:gd name="connsiteX14" fmla="*/ 2884920 w 4018261"/>
              <a:gd name="connsiteY14" fmla="*/ 2107841 h 2554935"/>
              <a:gd name="connsiteX15" fmla="*/ 3013709 w 4018261"/>
              <a:gd name="connsiteY15" fmla="*/ 2519965 h 2554935"/>
              <a:gd name="connsiteX16" fmla="*/ 2766863 w 4018261"/>
              <a:gd name="connsiteY16" fmla="*/ 2540358 h 2554935"/>
              <a:gd name="connsiteX17" fmla="*/ 0 w 4018261"/>
              <a:gd name="connsiteY17" fmla="*/ 2514600 h 2554935"/>
              <a:gd name="connsiteX18" fmla="*/ 0 w 4018261"/>
              <a:gd name="connsiteY18"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150824 w 4018261"/>
              <a:gd name="connsiteY9" fmla="*/ 987380 h 2554935"/>
              <a:gd name="connsiteX10" fmla="*/ 2382644 w 4018261"/>
              <a:gd name="connsiteY10" fmla="*/ 2391177 h 2554935"/>
              <a:gd name="connsiteX11" fmla="*/ 2640222 w 4018261"/>
              <a:gd name="connsiteY11" fmla="*/ 2043447 h 2554935"/>
              <a:gd name="connsiteX12" fmla="*/ 2846283 w 4018261"/>
              <a:gd name="connsiteY12" fmla="*/ 1592686 h 2554935"/>
              <a:gd name="connsiteX13" fmla="*/ 2923556 w 4018261"/>
              <a:gd name="connsiteY13" fmla="*/ 1811627 h 2554935"/>
              <a:gd name="connsiteX14" fmla="*/ 2884920 w 4018261"/>
              <a:gd name="connsiteY14" fmla="*/ 2107841 h 2554935"/>
              <a:gd name="connsiteX15" fmla="*/ 3013709 w 4018261"/>
              <a:gd name="connsiteY15" fmla="*/ 2519965 h 2554935"/>
              <a:gd name="connsiteX16" fmla="*/ 2766863 w 4018261"/>
              <a:gd name="connsiteY16" fmla="*/ 2540358 h 2554935"/>
              <a:gd name="connsiteX17" fmla="*/ 0 w 4018261"/>
              <a:gd name="connsiteY17" fmla="*/ 2514600 h 2554935"/>
              <a:gd name="connsiteX18" fmla="*/ 0 w 4018261"/>
              <a:gd name="connsiteY18"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150824 w 4018261"/>
              <a:gd name="connsiteY9" fmla="*/ 987380 h 2554935"/>
              <a:gd name="connsiteX10" fmla="*/ 2047793 w 4018261"/>
              <a:gd name="connsiteY10" fmla="*/ 2275267 h 2554935"/>
              <a:gd name="connsiteX11" fmla="*/ 2382644 w 4018261"/>
              <a:gd name="connsiteY11" fmla="*/ 2391177 h 2554935"/>
              <a:gd name="connsiteX12" fmla="*/ 2640222 w 4018261"/>
              <a:gd name="connsiteY12" fmla="*/ 2043447 h 2554935"/>
              <a:gd name="connsiteX13" fmla="*/ 2846283 w 4018261"/>
              <a:gd name="connsiteY13" fmla="*/ 1592686 h 2554935"/>
              <a:gd name="connsiteX14" fmla="*/ 2923556 w 4018261"/>
              <a:gd name="connsiteY14" fmla="*/ 1811627 h 2554935"/>
              <a:gd name="connsiteX15" fmla="*/ 2884920 w 4018261"/>
              <a:gd name="connsiteY15" fmla="*/ 2107841 h 2554935"/>
              <a:gd name="connsiteX16" fmla="*/ 3013709 w 4018261"/>
              <a:gd name="connsiteY16" fmla="*/ 2519965 h 2554935"/>
              <a:gd name="connsiteX17" fmla="*/ 2766863 w 4018261"/>
              <a:gd name="connsiteY17" fmla="*/ 2540358 h 2554935"/>
              <a:gd name="connsiteX18" fmla="*/ 0 w 4018261"/>
              <a:gd name="connsiteY18" fmla="*/ 2514600 h 2554935"/>
              <a:gd name="connsiteX19" fmla="*/ 0 w 4018261"/>
              <a:gd name="connsiteY19"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150824 w 4018261"/>
              <a:gd name="connsiteY9" fmla="*/ 987380 h 2554935"/>
              <a:gd name="connsiteX10" fmla="*/ 2047793 w 4018261"/>
              <a:gd name="connsiteY10" fmla="*/ 2275267 h 2554935"/>
              <a:gd name="connsiteX11" fmla="*/ 2382644 w 4018261"/>
              <a:gd name="connsiteY11" fmla="*/ 2391177 h 2554935"/>
              <a:gd name="connsiteX12" fmla="*/ 2640222 w 4018261"/>
              <a:gd name="connsiteY12" fmla="*/ 2043447 h 2554935"/>
              <a:gd name="connsiteX13" fmla="*/ 2846283 w 4018261"/>
              <a:gd name="connsiteY13" fmla="*/ 1592686 h 2554935"/>
              <a:gd name="connsiteX14" fmla="*/ 2923556 w 4018261"/>
              <a:gd name="connsiteY14" fmla="*/ 1811627 h 2554935"/>
              <a:gd name="connsiteX15" fmla="*/ 2884920 w 4018261"/>
              <a:gd name="connsiteY15" fmla="*/ 2107841 h 2554935"/>
              <a:gd name="connsiteX16" fmla="*/ 3013709 w 4018261"/>
              <a:gd name="connsiteY16" fmla="*/ 2519965 h 2554935"/>
              <a:gd name="connsiteX17" fmla="*/ 2766863 w 4018261"/>
              <a:gd name="connsiteY17" fmla="*/ 2540358 h 2554935"/>
              <a:gd name="connsiteX18" fmla="*/ 0 w 4018261"/>
              <a:gd name="connsiteY18" fmla="*/ 2514600 h 2554935"/>
              <a:gd name="connsiteX19" fmla="*/ 0 w 4018261"/>
              <a:gd name="connsiteY19"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150824 w 4018261"/>
              <a:gd name="connsiteY9" fmla="*/ 987380 h 2554935"/>
              <a:gd name="connsiteX10" fmla="*/ 2176582 w 4018261"/>
              <a:gd name="connsiteY10" fmla="*/ 2301025 h 2554935"/>
              <a:gd name="connsiteX11" fmla="*/ 2382644 w 4018261"/>
              <a:gd name="connsiteY11" fmla="*/ 2391177 h 2554935"/>
              <a:gd name="connsiteX12" fmla="*/ 2640222 w 4018261"/>
              <a:gd name="connsiteY12" fmla="*/ 2043447 h 2554935"/>
              <a:gd name="connsiteX13" fmla="*/ 2846283 w 4018261"/>
              <a:gd name="connsiteY13" fmla="*/ 1592686 h 2554935"/>
              <a:gd name="connsiteX14" fmla="*/ 2923556 w 4018261"/>
              <a:gd name="connsiteY14" fmla="*/ 1811627 h 2554935"/>
              <a:gd name="connsiteX15" fmla="*/ 2884920 w 4018261"/>
              <a:gd name="connsiteY15" fmla="*/ 2107841 h 2554935"/>
              <a:gd name="connsiteX16" fmla="*/ 3013709 w 4018261"/>
              <a:gd name="connsiteY16" fmla="*/ 2519965 h 2554935"/>
              <a:gd name="connsiteX17" fmla="*/ 2766863 w 4018261"/>
              <a:gd name="connsiteY17" fmla="*/ 2540358 h 2554935"/>
              <a:gd name="connsiteX18" fmla="*/ 0 w 4018261"/>
              <a:gd name="connsiteY18" fmla="*/ 2514600 h 2554935"/>
              <a:gd name="connsiteX19" fmla="*/ 0 w 4018261"/>
              <a:gd name="connsiteY19"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150824 w 4018261"/>
              <a:gd name="connsiteY9" fmla="*/ 987380 h 2554935"/>
              <a:gd name="connsiteX10" fmla="*/ 2176582 w 4018261"/>
              <a:gd name="connsiteY10" fmla="*/ 2301025 h 2554935"/>
              <a:gd name="connsiteX11" fmla="*/ 2472796 w 4018261"/>
              <a:gd name="connsiteY11" fmla="*/ 2429813 h 2554935"/>
              <a:gd name="connsiteX12" fmla="*/ 2640222 w 4018261"/>
              <a:gd name="connsiteY12" fmla="*/ 2043447 h 2554935"/>
              <a:gd name="connsiteX13" fmla="*/ 2846283 w 4018261"/>
              <a:gd name="connsiteY13" fmla="*/ 1592686 h 2554935"/>
              <a:gd name="connsiteX14" fmla="*/ 2923556 w 4018261"/>
              <a:gd name="connsiteY14" fmla="*/ 1811627 h 2554935"/>
              <a:gd name="connsiteX15" fmla="*/ 2884920 w 4018261"/>
              <a:gd name="connsiteY15" fmla="*/ 2107841 h 2554935"/>
              <a:gd name="connsiteX16" fmla="*/ 3013709 w 4018261"/>
              <a:gd name="connsiteY16" fmla="*/ 2519965 h 2554935"/>
              <a:gd name="connsiteX17" fmla="*/ 2766863 w 4018261"/>
              <a:gd name="connsiteY17" fmla="*/ 2540358 h 2554935"/>
              <a:gd name="connsiteX18" fmla="*/ 0 w 4018261"/>
              <a:gd name="connsiteY18" fmla="*/ 2514600 h 2554935"/>
              <a:gd name="connsiteX19" fmla="*/ 0 w 4018261"/>
              <a:gd name="connsiteY19"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150824 w 4018261"/>
              <a:gd name="connsiteY9" fmla="*/ 987380 h 2554935"/>
              <a:gd name="connsiteX10" fmla="*/ 2253855 w 4018261"/>
              <a:gd name="connsiteY10" fmla="*/ 2197994 h 2554935"/>
              <a:gd name="connsiteX11" fmla="*/ 2472796 w 4018261"/>
              <a:gd name="connsiteY11" fmla="*/ 2429813 h 2554935"/>
              <a:gd name="connsiteX12" fmla="*/ 2640222 w 4018261"/>
              <a:gd name="connsiteY12" fmla="*/ 2043447 h 2554935"/>
              <a:gd name="connsiteX13" fmla="*/ 2846283 w 4018261"/>
              <a:gd name="connsiteY13" fmla="*/ 1592686 h 2554935"/>
              <a:gd name="connsiteX14" fmla="*/ 2923556 w 4018261"/>
              <a:gd name="connsiteY14" fmla="*/ 1811627 h 2554935"/>
              <a:gd name="connsiteX15" fmla="*/ 2884920 w 4018261"/>
              <a:gd name="connsiteY15" fmla="*/ 2107841 h 2554935"/>
              <a:gd name="connsiteX16" fmla="*/ 3013709 w 4018261"/>
              <a:gd name="connsiteY16" fmla="*/ 2519965 h 2554935"/>
              <a:gd name="connsiteX17" fmla="*/ 2766863 w 4018261"/>
              <a:gd name="connsiteY17" fmla="*/ 2540358 h 2554935"/>
              <a:gd name="connsiteX18" fmla="*/ 0 w 4018261"/>
              <a:gd name="connsiteY18" fmla="*/ 2514600 h 2554935"/>
              <a:gd name="connsiteX19" fmla="*/ 0 w 4018261"/>
              <a:gd name="connsiteY19"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150824 w 4018261"/>
              <a:gd name="connsiteY9" fmla="*/ 987380 h 2554935"/>
              <a:gd name="connsiteX10" fmla="*/ 2253855 w 4018261"/>
              <a:gd name="connsiteY10" fmla="*/ 2197994 h 2554935"/>
              <a:gd name="connsiteX11" fmla="*/ 2472796 w 4018261"/>
              <a:gd name="connsiteY11" fmla="*/ 2429813 h 2554935"/>
              <a:gd name="connsiteX12" fmla="*/ 2640222 w 4018261"/>
              <a:gd name="connsiteY12" fmla="*/ 2043447 h 2554935"/>
              <a:gd name="connsiteX13" fmla="*/ 2846283 w 4018261"/>
              <a:gd name="connsiteY13" fmla="*/ 1592686 h 2554935"/>
              <a:gd name="connsiteX14" fmla="*/ 2923556 w 4018261"/>
              <a:gd name="connsiteY14" fmla="*/ 1811627 h 2554935"/>
              <a:gd name="connsiteX15" fmla="*/ 2884920 w 4018261"/>
              <a:gd name="connsiteY15" fmla="*/ 2107841 h 2554935"/>
              <a:gd name="connsiteX16" fmla="*/ 3013709 w 4018261"/>
              <a:gd name="connsiteY16" fmla="*/ 2519965 h 2554935"/>
              <a:gd name="connsiteX17" fmla="*/ 2766863 w 4018261"/>
              <a:gd name="connsiteY17" fmla="*/ 2540358 h 2554935"/>
              <a:gd name="connsiteX18" fmla="*/ 0 w 4018261"/>
              <a:gd name="connsiteY18" fmla="*/ 2514600 h 2554935"/>
              <a:gd name="connsiteX19" fmla="*/ 0 w 4018261"/>
              <a:gd name="connsiteY19"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150824 w 4018261"/>
              <a:gd name="connsiteY9" fmla="*/ 987380 h 2554935"/>
              <a:gd name="connsiteX10" fmla="*/ 2253855 w 4018261"/>
              <a:gd name="connsiteY10" fmla="*/ 2197994 h 2554935"/>
              <a:gd name="connsiteX11" fmla="*/ 2472796 w 4018261"/>
              <a:gd name="connsiteY11" fmla="*/ 2429813 h 2554935"/>
              <a:gd name="connsiteX12" fmla="*/ 2665979 w 4018261"/>
              <a:gd name="connsiteY12" fmla="*/ 2288146 h 2554935"/>
              <a:gd name="connsiteX13" fmla="*/ 2640222 w 4018261"/>
              <a:gd name="connsiteY13" fmla="*/ 2043447 h 2554935"/>
              <a:gd name="connsiteX14" fmla="*/ 2846283 w 4018261"/>
              <a:gd name="connsiteY14" fmla="*/ 1592686 h 2554935"/>
              <a:gd name="connsiteX15" fmla="*/ 2923556 w 4018261"/>
              <a:gd name="connsiteY15" fmla="*/ 1811627 h 2554935"/>
              <a:gd name="connsiteX16" fmla="*/ 2884920 w 4018261"/>
              <a:gd name="connsiteY16" fmla="*/ 2107841 h 2554935"/>
              <a:gd name="connsiteX17" fmla="*/ 3013709 w 4018261"/>
              <a:gd name="connsiteY17" fmla="*/ 2519965 h 2554935"/>
              <a:gd name="connsiteX18" fmla="*/ 2766863 w 4018261"/>
              <a:gd name="connsiteY18" fmla="*/ 2540358 h 2554935"/>
              <a:gd name="connsiteX19" fmla="*/ 0 w 4018261"/>
              <a:gd name="connsiteY19" fmla="*/ 2514600 h 2554935"/>
              <a:gd name="connsiteX20" fmla="*/ 0 w 4018261"/>
              <a:gd name="connsiteY20"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150824 w 4018261"/>
              <a:gd name="connsiteY9" fmla="*/ 987380 h 2554935"/>
              <a:gd name="connsiteX10" fmla="*/ 2253855 w 4018261"/>
              <a:gd name="connsiteY10" fmla="*/ 2197994 h 2554935"/>
              <a:gd name="connsiteX11" fmla="*/ 2601585 w 4018261"/>
              <a:gd name="connsiteY11" fmla="*/ 2442692 h 2554935"/>
              <a:gd name="connsiteX12" fmla="*/ 2665979 w 4018261"/>
              <a:gd name="connsiteY12" fmla="*/ 2288146 h 2554935"/>
              <a:gd name="connsiteX13" fmla="*/ 2640222 w 4018261"/>
              <a:gd name="connsiteY13" fmla="*/ 2043447 h 2554935"/>
              <a:gd name="connsiteX14" fmla="*/ 2846283 w 4018261"/>
              <a:gd name="connsiteY14" fmla="*/ 1592686 h 2554935"/>
              <a:gd name="connsiteX15" fmla="*/ 2923556 w 4018261"/>
              <a:gd name="connsiteY15" fmla="*/ 1811627 h 2554935"/>
              <a:gd name="connsiteX16" fmla="*/ 2884920 w 4018261"/>
              <a:gd name="connsiteY16" fmla="*/ 2107841 h 2554935"/>
              <a:gd name="connsiteX17" fmla="*/ 3013709 w 4018261"/>
              <a:gd name="connsiteY17" fmla="*/ 2519965 h 2554935"/>
              <a:gd name="connsiteX18" fmla="*/ 2766863 w 4018261"/>
              <a:gd name="connsiteY18" fmla="*/ 2540358 h 2554935"/>
              <a:gd name="connsiteX19" fmla="*/ 0 w 4018261"/>
              <a:gd name="connsiteY19" fmla="*/ 2514600 h 2554935"/>
              <a:gd name="connsiteX20" fmla="*/ 0 w 4018261"/>
              <a:gd name="connsiteY20"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150824 w 4018261"/>
              <a:gd name="connsiteY9" fmla="*/ 987380 h 2554935"/>
              <a:gd name="connsiteX10" fmla="*/ 2099308 w 4018261"/>
              <a:gd name="connsiteY10" fmla="*/ 1618444 h 2554935"/>
              <a:gd name="connsiteX11" fmla="*/ 2253855 w 4018261"/>
              <a:gd name="connsiteY11" fmla="*/ 2197994 h 2554935"/>
              <a:gd name="connsiteX12" fmla="*/ 2601585 w 4018261"/>
              <a:gd name="connsiteY12" fmla="*/ 2442692 h 2554935"/>
              <a:gd name="connsiteX13" fmla="*/ 2665979 w 4018261"/>
              <a:gd name="connsiteY13" fmla="*/ 2288146 h 2554935"/>
              <a:gd name="connsiteX14" fmla="*/ 2640222 w 4018261"/>
              <a:gd name="connsiteY14" fmla="*/ 2043447 h 2554935"/>
              <a:gd name="connsiteX15" fmla="*/ 2846283 w 4018261"/>
              <a:gd name="connsiteY15" fmla="*/ 1592686 h 2554935"/>
              <a:gd name="connsiteX16" fmla="*/ 2923556 w 4018261"/>
              <a:gd name="connsiteY16" fmla="*/ 1811627 h 2554935"/>
              <a:gd name="connsiteX17" fmla="*/ 2884920 w 4018261"/>
              <a:gd name="connsiteY17" fmla="*/ 2107841 h 2554935"/>
              <a:gd name="connsiteX18" fmla="*/ 3013709 w 4018261"/>
              <a:gd name="connsiteY18" fmla="*/ 2519965 h 2554935"/>
              <a:gd name="connsiteX19" fmla="*/ 2766863 w 4018261"/>
              <a:gd name="connsiteY19" fmla="*/ 2540358 h 2554935"/>
              <a:gd name="connsiteX20" fmla="*/ 0 w 4018261"/>
              <a:gd name="connsiteY20" fmla="*/ 2514600 h 2554935"/>
              <a:gd name="connsiteX21" fmla="*/ 0 w 4018261"/>
              <a:gd name="connsiteY21"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099308 w 4018261"/>
              <a:gd name="connsiteY10" fmla="*/ 1618444 h 2554935"/>
              <a:gd name="connsiteX11" fmla="*/ 2253855 w 4018261"/>
              <a:gd name="connsiteY11" fmla="*/ 2197994 h 2554935"/>
              <a:gd name="connsiteX12" fmla="*/ 2601585 w 4018261"/>
              <a:gd name="connsiteY12" fmla="*/ 2442692 h 2554935"/>
              <a:gd name="connsiteX13" fmla="*/ 2665979 w 4018261"/>
              <a:gd name="connsiteY13" fmla="*/ 2288146 h 2554935"/>
              <a:gd name="connsiteX14" fmla="*/ 2640222 w 4018261"/>
              <a:gd name="connsiteY14" fmla="*/ 2043447 h 2554935"/>
              <a:gd name="connsiteX15" fmla="*/ 2846283 w 4018261"/>
              <a:gd name="connsiteY15" fmla="*/ 1592686 h 2554935"/>
              <a:gd name="connsiteX16" fmla="*/ 2923556 w 4018261"/>
              <a:gd name="connsiteY16" fmla="*/ 1811627 h 2554935"/>
              <a:gd name="connsiteX17" fmla="*/ 2884920 w 4018261"/>
              <a:gd name="connsiteY17" fmla="*/ 2107841 h 2554935"/>
              <a:gd name="connsiteX18" fmla="*/ 3013709 w 4018261"/>
              <a:gd name="connsiteY18" fmla="*/ 2519965 h 2554935"/>
              <a:gd name="connsiteX19" fmla="*/ 2766863 w 4018261"/>
              <a:gd name="connsiteY19" fmla="*/ 2540358 h 2554935"/>
              <a:gd name="connsiteX20" fmla="*/ 0 w 4018261"/>
              <a:gd name="connsiteY20" fmla="*/ 2514600 h 2554935"/>
              <a:gd name="connsiteX21" fmla="*/ 0 w 4018261"/>
              <a:gd name="connsiteY21"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099308 w 4018261"/>
              <a:gd name="connsiteY10" fmla="*/ 1618444 h 2554935"/>
              <a:gd name="connsiteX11" fmla="*/ 2073551 w 4018261"/>
              <a:gd name="connsiteY11" fmla="*/ 1940416 h 2554935"/>
              <a:gd name="connsiteX12" fmla="*/ 2253855 w 4018261"/>
              <a:gd name="connsiteY12" fmla="*/ 2197994 h 2554935"/>
              <a:gd name="connsiteX13" fmla="*/ 2601585 w 4018261"/>
              <a:gd name="connsiteY13" fmla="*/ 2442692 h 2554935"/>
              <a:gd name="connsiteX14" fmla="*/ 2665979 w 4018261"/>
              <a:gd name="connsiteY14" fmla="*/ 2288146 h 2554935"/>
              <a:gd name="connsiteX15" fmla="*/ 2640222 w 4018261"/>
              <a:gd name="connsiteY15" fmla="*/ 2043447 h 2554935"/>
              <a:gd name="connsiteX16" fmla="*/ 2846283 w 4018261"/>
              <a:gd name="connsiteY16" fmla="*/ 1592686 h 2554935"/>
              <a:gd name="connsiteX17" fmla="*/ 2923556 w 4018261"/>
              <a:gd name="connsiteY17" fmla="*/ 1811627 h 2554935"/>
              <a:gd name="connsiteX18" fmla="*/ 2884920 w 4018261"/>
              <a:gd name="connsiteY18" fmla="*/ 2107841 h 2554935"/>
              <a:gd name="connsiteX19" fmla="*/ 3013709 w 4018261"/>
              <a:gd name="connsiteY19" fmla="*/ 2519965 h 2554935"/>
              <a:gd name="connsiteX20" fmla="*/ 2766863 w 4018261"/>
              <a:gd name="connsiteY20" fmla="*/ 2540358 h 2554935"/>
              <a:gd name="connsiteX21" fmla="*/ 0 w 4018261"/>
              <a:gd name="connsiteY21" fmla="*/ 2514600 h 2554935"/>
              <a:gd name="connsiteX22" fmla="*/ 0 w 4018261"/>
              <a:gd name="connsiteY22"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099308 w 4018261"/>
              <a:gd name="connsiteY10" fmla="*/ 1618444 h 2554935"/>
              <a:gd name="connsiteX11" fmla="*/ 2073551 w 4018261"/>
              <a:gd name="connsiteY11" fmla="*/ 1940416 h 2554935"/>
              <a:gd name="connsiteX12" fmla="*/ 2112187 w 4018261"/>
              <a:gd name="connsiteY12" fmla="*/ 2249510 h 2554935"/>
              <a:gd name="connsiteX13" fmla="*/ 2601585 w 4018261"/>
              <a:gd name="connsiteY13" fmla="*/ 2442692 h 2554935"/>
              <a:gd name="connsiteX14" fmla="*/ 2665979 w 4018261"/>
              <a:gd name="connsiteY14" fmla="*/ 2288146 h 2554935"/>
              <a:gd name="connsiteX15" fmla="*/ 2640222 w 4018261"/>
              <a:gd name="connsiteY15" fmla="*/ 2043447 h 2554935"/>
              <a:gd name="connsiteX16" fmla="*/ 2846283 w 4018261"/>
              <a:gd name="connsiteY16" fmla="*/ 1592686 h 2554935"/>
              <a:gd name="connsiteX17" fmla="*/ 2923556 w 4018261"/>
              <a:gd name="connsiteY17" fmla="*/ 1811627 h 2554935"/>
              <a:gd name="connsiteX18" fmla="*/ 2884920 w 4018261"/>
              <a:gd name="connsiteY18" fmla="*/ 2107841 h 2554935"/>
              <a:gd name="connsiteX19" fmla="*/ 3013709 w 4018261"/>
              <a:gd name="connsiteY19" fmla="*/ 2519965 h 2554935"/>
              <a:gd name="connsiteX20" fmla="*/ 2766863 w 4018261"/>
              <a:gd name="connsiteY20" fmla="*/ 2540358 h 2554935"/>
              <a:gd name="connsiteX21" fmla="*/ 0 w 4018261"/>
              <a:gd name="connsiteY21" fmla="*/ 2514600 h 2554935"/>
              <a:gd name="connsiteX22" fmla="*/ 0 w 4018261"/>
              <a:gd name="connsiteY22"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202339 w 4018261"/>
              <a:gd name="connsiteY10" fmla="*/ 1386624 h 2554935"/>
              <a:gd name="connsiteX11" fmla="*/ 2099308 w 4018261"/>
              <a:gd name="connsiteY11" fmla="*/ 1618444 h 2554935"/>
              <a:gd name="connsiteX12" fmla="*/ 2073551 w 4018261"/>
              <a:gd name="connsiteY12" fmla="*/ 1940416 h 2554935"/>
              <a:gd name="connsiteX13" fmla="*/ 2112187 w 4018261"/>
              <a:gd name="connsiteY13" fmla="*/ 2249510 h 2554935"/>
              <a:gd name="connsiteX14" fmla="*/ 2601585 w 4018261"/>
              <a:gd name="connsiteY14" fmla="*/ 2442692 h 2554935"/>
              <a:gd name="connsiteX15" fmla="*/ 2665979 w 4018261"/>
              <a:gd name="connsiteY15" fmla="*/ 2288146 h 2554935"/>
              <a:gd name="connsiteX16" fmla="*/ 2640222 w 4018261"/>
              <a:gd name="connsiteY16" fmla="*/ 2043447 h 2554935"/>
              <a:gd name="connsiteX17" fmla="*/ 2846283 w 4018261"/>
              <a:gd name="connsiteY17" fmla="*/ 1592686 h 2554935"/>
              <a:gd name="connsiteX18" fmla="*/ 2923556 w 4018261"/>
              <a:gd name="connsiteY18" fmla="*/ 1811627 h 2554935"/>
              <a:gd name="connsiteX19" fmla="*/ 2884920 w 4018261"/>
              <a:gd name="connsiteY19" fmla="*/ 2107841 h 2554935"/>
              <a:gd name="connsiteX20" fmla="*/ 3013709 w 4018261"/>
              <a:gd name="connsiteY20" fmla="*/ 2519965 h 2554935"/>
              <a:gd name="connsiteX21" fmla="*/ 2766863 w 4018261"/>
              <a:gd name="connsiteY21" fmla="*/ 2540358 h 2554935"/>
              <a:gd name="connsiteX22" fmla="*/ 0 w 4018261"/>
              <a:gd name="connsiteY22" fmla="*/ 2514600 h 2554935"/>
              <a:gd name="connsiteX23" fmla="*/ 0 w 4018261"/>
              <a:gd name="connsiteY23"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202339 w 4018261"/>
              <a:gd name="connsiteY10" fmla="*/ 1386624 h 2554935"/>
              <a:gd name="connsiteX11" fmla="*/ 2176582 w 4018261"/>
              <a:gd name="connsiteY11" fmla="*/ 1669960 h 2554935"/>
              <a:gd name="connsiteX12" fmla="*/ 2073551 w 4018261"/>
              <a:gd name="connsiteY12" fmla="*/ 1940416 h 2554935"/>
              <a:gd name="connsiteX13" fmla="*/ 2112187 w 4018261"/>
              <a:gd name="connsiteY13" fmla="*/ 2249510 h 2554935"/>
              <a:gd name="connsiteX14" fmla="*/ 2601585 w 4018261"/>
              <a:gd name="connsiteY14" fmla="*/ 2442692 h 2554935"/>
              <a:gd name="connsiteX15" fmla="*/ 2665979 w 4018261"/>
              <a:gd name="connsiteY15" fmla="*/ 2288146 h 2554935"/>
              <a:gd name="connsiteX16" fmla="*/ 2640222 w 4018261"/>
              <a:gd name="connsiteY16" fmla="*/ 2043447 h 2554935"/>
              <a:gd name="connsiteX17" fmla="*/ 2846283 w 4018261"/>
              <a:gd name="connsiteY17" fmla="*/ 1592686 h 2554935"/>
              <a:gd name="connsiteX18" fmla="*/ 2923556 w 4018261"/>
              <a:gd name="connsiteY18" fmla="*/ 1811627 h 2554935"/>
              <a:gd name="connsiteX19" fmla="*/ 2884920 w 4018261"/>
              <a:gd name="connsiteY19" fmla="*/ 2107841 h 2554935"/>
              <a:gd name="connsiteX20" fmla="*/ 3013709 w 4018261"/>
              <a:gd name="connsiteY20" fmla="*/ 2519965 h 2554935"/>
              <a:gd name="connsiteX21" fmla="*/ 2766863 w 4018261"/>
              <a:gd name="connsiteY21" fmla="*/ 2540358 h 2554935"/>
              <a:gd name="connsiteX22" fmla="*/ 0 w 4018261"/>
              <a:gd name="connsiteY22" fmla="*/ 2514600 h 2554935"/>
              <a:gd name="connsiteX23" fmla="*/ 0 w 4018261"/>
              <a:gd name="connsiteY23"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202339 w 4018261"/>
              <a:gd name="connsiteY10" fmla="*/ 1386624 h 2554935"/>
              <a:gd name="connsiteX11" fmla="*/ 2176582 w 4018261"/>
              <a:gd name="connsiteY11" fmla="*/ 1669960 h 2554935"/>
              <a:gd name="connsiteX12" fmla="*/ 2163703 w 4018261"/>
              <a:gd name="connsiteY12" fmla="*/ 2004811 h 2554935"/>
              <a:gd name="connsiteX13" fmla="*/ 2112187 w 4018261"/>
              <a:gd name="connsiteY13" fmla="*/ 2249510 h 2554935"/>
              <a:gd name="connsiteX14" fmla="*/ 2601585 w 4018261"/>
              <a:gd name="connsiteY14" fmla="*/ 2442692 h 2554935"/>
              <a:gd name="connsiteX15" fmla="*/ 2665979 w 4018261"/>
              <a:gd name="connsiteY15" fmla="*/ 2288146 h 2554935"/>
              <a:gd name="connsiteX16" fmla="*/ 2640222 w 4018261"/>
              <a:gd name="connsiteY16" fmla="*/ 2043447 h 2554935"/>
              <a:gd name="connsiteX17" fmla="*/ 2846283 w 4018261"/>
              <a:gd name="connsiteY17" fmla="*/ 1592686 h 2554935"/>
              <a:gd name="connsiteX18" fmla="*/ 2923556 w 4018261"/>
              <a:gd name="connsiteY18" fmla="*/ 1811627 h 2554935"/>
              <a:gd name="connsiteX19" fmla="*/ 2884920 w 4018261"/>
              <a:gd name="connsiteY19" fmla="*/ 2107841 h 2554935"/>
              <a:gd name="connsiteX20" fmla="*/ 3013709 w 4018261"/>
              <a:gd name="connsiteY20" fmla="*/ 2519965 h 2554935"/>
              <a:gd name="connsiteX21" fmla="*/ 2766863 w 4018261"/>
              <a:gd name="connsiteY21" fmla="*/ 2540358 h 2554935"/>
              <a:gd name="connsiteX22" fmla="*/ 0 w 4018261"/>
              <a:gd name="connsiteY22" fmla="*/ 2514600 h 2554935"/>
              <a:gd name="connsiteX23" fmla="*/ 0 w 4018261"/>
              <a:gd name="connsiteY23"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202339 w 4018261"/>
              <a:gd name="connsiteY10" fmla="*/ 1386624 h 2554935"/>
              <a:gd name="connsiteX11" fmla="*/ 2176582 w 4018261"/>
              <a:gd name="connsiteY11" fmla="*/ 1669960 h 2554935"/>
              <a:gd name="connsiteX12" fmla="*/ 2163703 w 4018261"/>
              <a:gd name="connsiteY12" fmla="*/ 2004811 h 2554935"/>
              <a:gd name="connsiteX13" fmla="*/ 2202339 w 4018261"/>
              <a:gd name="connsiteY13" fmla="*/ 2288147 h 2554935"/>
              <a:gd name="connsiteX14" fmla="*/ 2601585 w 4018261"/>
              <a:gd name="connsiteY14" fmla="*/ 2442692 h 2554935"/>
              <a:gd name="connsiteX15" fmla="*/ 2665979 w 4018261"/>
              <a:gd name="connsiteY15" fmla="*/ 2288146 h 2554935"/>
              <a:gd name="connsiteX16" fmla="*/ 2640222 w 4018261"/>
              <a:gd name="connsiteY16" fmla="*/ 2043447 h 2554935"/>
              <a:gd name="connsiteX17" fmla="*/ 2846283 w 4018261"/>
              <a:gd name="connsiteY17" fmla="*/ 1592686 h 2554935"/>
              <a:gd name="connsiteX18" fmla="*/ 2923556 w 4018261"/>
              <a:gd name="connsiteY18" fmla="*/ 1811627 h 2554935"/>
              <a:gd name="connsiteX19" fmla="*/ 2884920 w 4018261"/>
              <a:gd name="connsiteY19" fmla="*/ 2107841 h 2554935"/>
              <a:gd name="connsiteX20" fmla="*/ 3013709 w 4018261"/>
              <a:gd name="connsiteY20" fmla="*/ 2519965 h 2554935"/>
              <a:gd name="connsiteX21" fmla="*/ 2766863 w 4018261"/>
              <a:gd name="connsiteY21" fmla="*/ 2540358 h 2554935"/>
              <a:gd name="connsiteX22" fmla="*/ 0 w 4018261"/>
              <a:gd name="connsiteY22" fmla="*/ 2514600 h 2554935"/>
              <a:gd name="connsiteX23" fmla="*/ 0 w 4018261"/>
              <a:gd name="connsiteY23"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202339 w 4018261"/>
              <a:gd name="connsiteY10" fmla="*/ 1386624 h 2554935"/>
              <a:gd name="connsiteX11" fmla="*/ 2176582 w 4018261"/>
              <a:gd name="connsiteY11" fmla="*/ 1669960 h 2554935"/>
              <a:gd name="connsiteX12" fmla="*/ 2163703 w 4018261"/>
              <a:gd name="connsiteY12" fmla="*/ 2004811 h 2554935"/>
              <a:gd name="connsiteX13" fmla="*/ 2202339 w 4018261"/>
              <a:gd name="connsiteY13" fmla="*/ 2288147 h 2554935"/>
              <a:gd name="connsiteX14" fmla="*/ 2601585 w 4018261"/>
              <a:gd name="connsiteY14" fmla="*/ 2442692 h 2554935"/>
              <a:gd name="connsiteX15" fmla="*/ 2550069 w 4018261"/>
              <a:gd name="connsiteY15" fmla="*/ 2223751 h 2554935"/>
              <a:gd name="connsiteX16" fmla="*/ 2640222 w 4018261"/>
              <a:gd name="connsiteY16" fmla="*/ 2043447 h 2554935"/>
              <a:gd name="connsiteX17" fmla="*/ 2846283 w 4018261"/>
              <a:gd name="connsiteY17" fmla="*/ 1592686 h 2554935"/>
              <a:gd name="connsiteX18" fmla="*/ 2923556 w 4018261"/>
              <a:gd name="connsiteY18" fmla="*/ 1811627 h 2554935"/>
              <a:gd name="connsiteX19" fmla="*/ 2884920 w 4018261"/>
              <a:gd name="connsiteY19" fmla="*/ 2107841 h 2554935"/>
              <a:gd name="connsiteX20" fmla="*/ 3013709 w 4018261"/>
              <a:gd name="connsiteY20" fmla="*/ 2519965 h 2554935"/>
              <a:gd name="connsiteX21" fmla="*/ 2766863 w 4018261"/>
              <a:gd name="connsiteY21" fmla="*/ 2540358 h 2554935"/>
              <a:gd name="connsiteX22" fmla="*/ 0 w 4018261"/>
              <a:gd name="connsiteY22" fmla="*/ 2514600 h 2554935"/>
              <a:gd name="connsiteX23" fmla="*/ 0 w 4018261"/>
              <a:gd name="connsiteY23"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202339 w 4018261"/>
              <a:gd name="connsiteY10" fmla="*/ 1386624 h 2554935"/>
              <a:gd name="connsiteX11" fmla="*/ 2176582 w 4018261"/>
              <a:gd name="connsiteY11" fmla="*/ 1669960 h 2554935"/>
              <a:gd name="connsiteX12" fmla="*/ 2163703 w 4018261"/>
              <a:gd name="connsiteY12" fmla="*/ 2004811 h 2554935"/>
              <a:gd name="connsiteX13" fmla="*/ 2202339 w 4018261"/>
              <a:gd name="connsiteY13" fmla="*/ 2288147 h 2554935"/>
              <a:gd name="connsiteX14" fmla="*/ 2601585 w 4018261"/>
              <a:gd name="connsiteY14" fmla="*/ 2442692 h 2554935"/>
              <a:gd name="connsiteX15" fmla="*/ 2550069 w 4018261"/>
              <a:gd name="connsiteY15" fmla="*/ 2223751 h 2554935"/>
              <a:gd name="connsiteX16" fmla="*/ 2588707 w 4018261"/>
              <a:gd name="connsiteY16" fmla="*/ 1991932 h 2554935"/>
              <a:gd name="connsiteX17" fmla="*/ 2846283 w 4018261"/>
              <a:gd name="connsiteY17" fmla="*/ 1592686 h 2554935"/>
              <a:gd name="connsiteX18" fmla="*/ 2923556 w 4018261"/>
              <a:gd name="connsiteY18" fmla="*/ 1811627 h 2554935"/>
              <a:gd name="connsiteX19" fmla="*/ 2884920 w 4018261"/>
              <a:gd name="connsiteY19" fmla="*/ 2107841 h 2554935"/>
              <a:gd name="connsiteX20" fmla="*/ 3013709 w 4018261"/>
              <a:gd name="connsiteY20" fmla="*/ 2519965 h 2554935"/>
              <a:gd name="connsiteX21" fmla="*/ 2766863 w 4018261"/>
              <a:gd name="connsiteY21" fmla="*/ 2540358 h 2554935"/>
              <a:gd name="connsiteX22" fmla="*/ 0 w 4018261"/>
              <a:gd name="connsiteY22" fmla="*/ 2514600 h 2554935"/>
              <a:gd name="connsiteX23" fmla="*/ 0 w 4018261"/>
              <a:gd name="connsiteY23"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202339 w 4018261"/>
              <a:gd name="connsiteY10" fmla="*/ 1386624 h 2554935"/>
              <a:gd name="connsiteX11" fmla="*/ 2176582 w 4018261"/>
              <a:gd name="connsiteY11" fmla="*/ 1669960 h 2554935"/>
              <a:gd name="connsiteX12" fmla="*/ 2163703 w 4018261"/>
              <a:gd name="connsiteY12" fmla="*/ 2004811 h 2554935"/>
              <a:gd name="connsiteX13" fmla="*/ 2202339 w 4018261"/>
              <a:gd name="connsiteY13" fmla="*/ 2288147 h 2554935"/>
              <a:gd name="connsiteX14" fmla="*/ 2601585 w 4018261"/>
              <a:gd name="connsiteY14" fmla="*/ 2442692 h 2554935"/>
              <a:gd name="connsiteX15" fmla="*/ 2550069 w 4018261"/>
              <a:gd name="connsiteY15" fmla="*/ 2223751 h 2554935"/>
              <a:gd name="connsiteX16" fmla="*/ 2511433 w 4018261"/>
              <a:gd name="connsiteY16" fmla="*/ 1966174 h 2554935"/>
              <a:gd name="connsiteX17" fmla="*/ 2846283 w 4018261"/>
              <a:gd name="connsiteY17" fmla="*/ 1592686 h 2554935"/>
              <a:gd name="connsiteX18" fmla="*/ 2923556 w 4018261"/>
              <a:gd name="connsiteY18" fmla="*/ 1811627 h 2554935"/>
              <a:gd name="connsiteX19" fmla="*/ 2884920 w 4018261"/>
              <a:gd name="connsiteY19" fmla="*/ 2107841 h 2554935"/>
              <a:gd name="connsiteX20" fmla="*/ 3013709 w 4018261"/>
              <a:gd name="connsiteY20" fmla="*/ 2519965 h 2554935"/>
              <a:gd name="connsiteX21" fmla="*/ 2766863 w 4018261"/>
              <a:gd name="connsiteY21" fmla="*/ 2540358 h 2554935"/>
              <a:gd name="connsiteX22" fmla="*/ 0 w 4018261"/>
              <a:gd name="connsiteY22" fmla="*/ 2514600 h 2554935"/>
              <a:gd name="connsiteX23" fmla="*/ 0 w 4018261"/>
              <a:gd name="connsiteY23"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202339 w 4018261"/>
              <a:gd name="connsiteY10" fmla="*/ 1386624 h 2554935"/>
              <a:gd name="connsiteX11" fmla="*/ 2176582 w 4018261"/>
              <a:gd name="connsiteY11" fmla="*/ 1669960 h 2554935"/>
              <a:gd name="connsiteX12" fmla="*/ 2163703 w 4018261"/>
              <a:gd name="connsiteY12" fmla="*/ 2004811 h 2554935"/>
              <a:gd name="connsiteX13" fmla="*/ 2202339 w 4018261"/>
              <a:gd name="connsiteY13" fmla="*/ 2288147 h 2554935"/>
              <a:gd name="connsiteX14" fmla="*/ 2601585 w 4018261"/>
              <a:gd name="connsiteY14" fmla="*/ 2442692 h 2554935"/>
              <a:gd name="connsiteX15" fmla="*/ 2550069 w 4018261"/>
              <a:gd name="connsiteY15" fmla="*/ 2223751 h 2554935"/>
              <a:gd name="connsiteX16" fmla="*/ 2511433 w 4018261"/>
              <a:gd name="connsiteY16" fmla="*/ 1966174 h 2554935"/>
              <a:gd name="connsiteX17" fmla="*/ 2614463 w 4018261"/>
              <a:gd name="connsiteY17" fmla="*/ 1721475 h 2554935"/>
              <a:gd name="connsiteX18" fmla="*/ 2846283 w 4018261"/>
              <a:gd name="connsiteY18" fmla="*/ 1592686 h 2554935"/>
              <a:gd name="connsiteX19" fmla="*/ 2923556 w 4018261"/>
              <a:gd name="connsiteY19" fmla="*/ 1811627 h 2554935"/>
              <a:gd name="connsiteX20" fmla="*/ 2884920 w 4018261"/>
              <a:gd name="connsiteY20" fmla="*/ 2107841 h 2554935"/>
              <a:gd name="connsiteX21" fmla="*/ 3013709 w 4018261"/>
              <a:gd name="connsiteY21" fmla="*/ 2519965 h 2554935"/>
              <a:gd name="connsiteX22" fmla="*/ 2766863 w 4018261"/>
              <a:gd name="connsiteY22" fmla="*/ 2540358 h 2554935"/>
              <a:gd name="connsiteX23" fmla="*/ 0 w 4018261"/>
              <a:gd name="connsiteY23" fmla="*/ 2514600 h 2554935"/>
              <a:gd name="connsiteX24" fmla="*/ 0 w 4018261"/>
              <a:gd name="connsiteY24"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202339 w 4018261"/>
              <a:gd name="connsiteY10" fmla="*/ 1386624 h 2554935"/>
              <a:gd name="connsiteX11" fmla="*/ 2176582 w 4018261"/>
              <a:gd name="connsiteY11" fmla="*/ 1669960 h 2554935"/>
              <a:gd name="connsiteX12" fmla="*/ 2163703 w 4018261"/>
              <a:gd name="connsiteY12" fmla="*/ 2004811 h 2554935"/>
              <a:gd name="connsiteX13" fmla="*/ 2202339 w 4018261"/>
              <a:gd name="connsiteY13" fmla="*/ 2288147 h 2554935"/>
              <a:gd name="connsiteX14" fmla="*/ 2601585 w 4018261"/>
              <a:gd name="connsiteY14" fmla="*/ 2442692 h 2554935"/>
              <a:gd name="connsiteX15" fmla="*/ 2550069 w 4018261"/>
              <a:gd name="connsiteY15" fmla="*/ 2223751 h 2554935"/>
              <a:gd name="connsiteX16" fmla="*/ 2511433 w 4018261"/>
              <a:gd name="connsiteY16" fmla="*/ 1966174 h 2554935"/>
              <a:gd name="connsiteX17" fmla="*/ 2614463 w 4018261"/>
              <a:gd name="connsiteY17" fmla="*/ 1721475 h 2554935"/>
              <a:gd name="connsiteX18" fmla="*/ 2846283 w 4018261"/>
              <a:gd name="connsiteY18" fmla="*/ 1592686 h 2554935"/>
              <a:gd name="connsiteX19" fmla="*/ 2743252 w 4018261"/>
              <a:gd name="connsiteY19" fmla="*/ 1772991 h 2554935"/>
              <a:gd name="connsiteX20" fmla="*/ 2923556 w 4018261"/>
              <a:gd name="connsiteY20" fmla="*/ 1811627 h 2554935"/>
              <a:gd name="connsiteX21" fmla="*/ 2884920 w 4018261"/>
              <a:gd name="connsiteY21" fmla="*/ 2107841 h 2554935"/>
              <a:gd name="connsiteX22" fmla="*/ 3013709 w 4018261"/>
              <a:gd name="connsiteY22" fmla="*/ 2519965 h 2554935"/>
              <a:gd name="connsiteX23" fmla="*/ 2766863 w 4018261"/>
              <a:gd name="connsiteY23" fmla="*/ 2540358 h 2554935"/>
              <a:gd name="connsiteX24" fmla="*/ 0 w 4018261"/>
              <a:gd name="connsiteY24" fmla="*/ 2514600 h 2554935"/>
              <a:gd name="connsiteX25" fmla="*/ 0 w 4018261"/>
              <a:gd name="connsiteY25" fmla="*/ 0 h 2554935"/>
              <a:gd name="connsiteX0" fmla="*/ 0 w 4018261"/>
              <a:gd name="connsiteY0" fmla="*/ 0 h 2554935"/>
              <a:gd name="connsiteX1" fmla="*/ 3526717 w 4018261"/>
              <a:gd name="connsiteY1" fmla="*/ 0 h 2554935"/>
              <a:gd name="connsiteX2" fmla="*/ 4018261 w 4018261"/>
              <a:gd name="connsiteY2" fmla="*/ 459345 h 2554935"/>
              <a:gd name="connsiteX3" fmla="*/ 3593258 w 4018261"/>
              <a:gd name="connsiteY3" fmla="*/ 935864 h 2554935"/>
              <a:gd name="connsiteX4" fmla="*/ 2923556 w 4018261"/>
              <a:gd name="connsiteY4" fmla="*/ 1347988 h 2554935"/>
              <a:gd name="connsiteX5" fmla="*/ 2691737 w 4018261"/>
              <a:gd name="connsiteY5" fmla="*/ 1296472 h 2554935"/>
              <a:gd name="connsiteX6" fmla="*/ 2975072 w 4018261"/>
              <a:gd name="connsiteY6" fmla="*/ 910105 h 2554935"/>
              <a:gd name="connsiteX7" fmla="*/ 2421281 w 4018261"/>
              <a:gd name="connsiteY7" fmla="*/ 1283593 h 2554935"/>
              <a:gd name="connsiteX8" fmla="*/ 2807647 w 4018261"/>
              <a:gd name="connsiteY8" fmla="*/ 755560 h 2554935"/>
              <a:gd name="connsiteX9" fmla="*/ 2240976 w 4018261"/>
              <a:gd name="connsiteY9" fmla="*/ 987380 h 2554935"/>
              <a:gd name="connsiteX10" fmla="*/ 2202339 w 4018261"/>
              <a:gd name="connsiteY10" fmla="*/ 1386624 h 2554935"/>
              <a:gd name="connsiteX11" fmla="*/ 2176582 w 4018261"/>
              <a:gd name="connsiteY11" fmla="*/ 1669960 h 2554935"/>
              <a:gd name="connsiteX12" fmla="*/ 2163703 w 4018261"/>
              <a:gd name="connsiteY12" fmla="*/ 2004811 h 2554935"/>
              <a:gd name="connsiteX13" fmla="*/ 2202339 w 4018261"/>
              <a:gd name="connsiteY13" fmla="*/ 2288147 h 2554935"/>
              <a:gd name="connsiteX14" fmla="*/ 2601585 w 4018261"/>
              <a:gd name="connsiteY14" fmla="*/ 2442692 h 2554935"/>
              <a:gd name="connsiteX15" fmla="*/ 2550069 w 4018261"/>
              <a:gd name="connsiteY15" fmla="*/ 2223751 h 2554935"/>
              <a:gd name="connsiteX16" fmla="*/ 2511433 w 4018261"/>
              <a:gd name="connsiteY16" fmla="*/ 1966174 h 2554935"/>
              <a:gd name="connsiteX17" fmla="*/ 2614463 w 4018261"/>
              <a:gd name="connsiteY17" fmla="*/ 1721475 h 2554935"/>
              <a:gd name="connsiteX18" fmla="*/ 2846283 w 4018261"/>
              <a:gd name="connsiteY18" fmla="*/ 1592686 h 2554935"/>
              <a:gd name="connsiteX19" fmla="*/ 2743252 w 4018261"/>
              <a:gd name="connsiteY19" fmla="*/ 1772991 h 2554935"/>
              <a:gd name="connsiteX20" fmla="*/ 2923556 w 4018261"/>
              <a:gd name="connsiteY20" fmla="*/ 1811627 h 2554935"/>
              <a:gd name="connsiteX21" fmla="*/ 2820526 w 4018261"/>
              <a:gd name="connsiteY21" fmla="*/ 2107841 h 2554935"/>
              <a:gd name="connsiteX22" fmla="*/ 3013709 w 4018261"/>
              <a:gd name="connsiteY22" fmla="*/ 2519965 h 2554935"/>
              <a:gd name="connsiteX23" fmla="*/ 2766863 w 4018261"/>
              <a:gd name="connsiteY23" fmla="*/ 2540358 h 2554935"/>
              <a:gd name="connsiteX24" fmla="*/ 0 w 4018261"/>
              <a:gd name="connsiteY24" fmla="*/ 2514600 h 2554935"/>
              <a:gd name="connsiteX25" fmla="*/ 0 w 4018261"/>
              <a:gd name="connsiteY25" fmla="*/ 0 h 2554935"/>
              <a:gd name="connsiteX0" fmla="*/ 0 w 4018261"/>
              <a:gd name="connsiteY0" fmla="*/ 0 h 2542789"/>
              <a:gd name="connsiteX1" fmla="*/ 3526717 w 4018261"/>
              <a:gd name="connsiteY1" fmla="*/ 0 h 2542789"/>
              <a:gd name="connsiteX2" fmla="*/ 4018261 w 4018261"/>
              <a:gd name="connsiteY2" fmla="*/ 459345 h 2542789"/>
              <a:gd name="connsiteX3" fmla="*/ 3593258 w 4018261"/>
              <a:gd name="connsiteY3" fmla="*/ 935864 h 2542789"/>
              <a:gd name="connsiteX4" fmla="*/ 2923556 w 4018261"/>
              <a:gd name="connsiteY4" fmla="*/ 1347988 h 2542789"/>
              <a:gd name="connsiteX5" fmla="*/ 2691737 w 4018261"/>
              <a:gd name="connsiteY5" fmla="*/ 1296472 h 2542789"/>
              <a:gd name="connsiteX6" fmla="*/ 2975072 w 4018261"/>
              <a:gd name="connsiteY6" fmla="*/ 910105 h 2542789"/>
              <a:gd name="connsiteX7" fmla="*/ 2421281 w 4018261"/>
              <a:gd name="connsiteY7" fmla="*/ 1283593 h 2542789"/>
              <a:gd name="connsiteX8" fmla="*/ 2807647 w 4018261"/>
              <a:gd name="connsiteY8" fmla="*/ 755560 h 2542789"/>
              <a:gd name="connsiteX9" fmla="*/ 2240976 w 4018261"/>
              <a:gd name="connsiteY9" fmla="*/ 987380 h 2542789"/>
              <a:gd name="connsiteX10" fmla="*/ 2202339 w 4018261"/>
              <a:gd name="connsiteY10" fmla="*/ 1386624 h 2542789"/>
              <a:gd name="connsiteX11" fmla="*/ 2176582 w 4018261"/>
              <a:gd name="connsiteY11" fmla="*/ 1669960 h 2542789"/>
              <a:gd name="connsiteX12" fmla="*/ 2163703 w 4018261"/>
              <a:gd name="connsiteY12" fmla="*/ 2004811 h 2542789"/>
              <a:gd name="connsiteX13" fmla="*/ 2202339 w 4018261"/>
              <a:gd name="connsiteY13" fmla="*/ 2288147 h 2542789"/>
              <a:gd name="connsiteX14" fmla="*/ 2601585 w 4018261"/>
              <a:gd name="connsiteY14" fmla="*/ 2442692 h 2542789"/>
              <a:gd name="connsiteX15" fmla="*/ 2550069 w 4018261"/>
              <a:gd name="connsiteY15" fmla="*/ 2223751 h 2542789"/>
              <a:gd name="connsiteX16" fmla="*/ 2511433 w 4018261"/>
              <a:gd name="connsiteY16" fmla="*/ 1966174 h 2542789"/>
              <a:gd name="connsiteX17" fmla="*/ 2614463 w 4018261"/>
              <a:gd name="connsiteY17" fmla="*/ 1721475 h 2542789"/>
              <a:gd name="connsiteX18" fmla="*/ 2846283 w 4018261"/>
              <a:gd name="connsiteY18" fmla="*/ 1592686 h 2542789"/>
              <a:gd name="connsiteX19" fmla="*/ 2743252 w 4018261"/>
              <a:gd name="connsiteY19" fmla="*/ 1772991 h 2542789"/>
              <a:gd name="connsiteX20" fmla="*/ 2923556 w 4018261"/>
              <a:gd name="connsiteY20" fmla="*/ 1811627 h 2542789"/>
              <a:gd name="connsiteX21" fmla="*/ 2820526 w 4018261"/>
              <a:gd name="connsiteY21" fmla="*/ 2107841 h 2542789"/>
              <a:gd name="connsiteX22" fmla="*/ 2820525 w 4018261"/>
              <a:gd name="connsiteY22" fmla="*/ 2301024 h 2542789"/>
              <a:gd name="connsiteX23" fmla="*/ 3013709 w 4018261"/>
              <a:gd name="connsiteY23" fmla="*/ 2519965 h 2542789"/>
              <a:gd name="connsiteX24" fmla="*/ 2766863 w 4018261"/>
              <a:gd name="connsiteY24" fmla="*/ 2540358 h 2542789"/>
              <a:gd name="connsiteX25" fmla="*/ 0 w 4018261"/>
              <a:gd name="connsiteY25" fmla="*/ 2514600 h 2542789"/>
              <a:gd name="connsiteX26" fmla="*/ 0 w 4018261"/>
              <a:gd name="connsiteY26" fmla="*/ 0 h 2542789"/>
              <a:gd name="connsiteX0" fmla="*/ 0 w 4018261"/>
              <a:gd name="connsiteY0" fmla="*/ 0 h 2542789"/>
              <a:gd name="connsiteX1" fmla="*/ 3526717 w 4018261"/>
              <a:gd name="connsiteY1" fmla="*/ 0 h 2542789"/>
              <a:gd name="connsiteX2" fmla="*/ 4018261 w 4018261"/>
              <a:gd name="connsiteY2" fmla="*/ 459345 h 2542789"/>
              <a:gd name="connsiteX3" fmla="*/ 3593258 w 4018261"/>
              <a:gd name="connsiteY3" fmla="*/ 935864 h 2542789"/>
              <a:gd name="connsiteX4" fmla="*/ 2923556 w 4018261"/>
              <a:gd name="connsiteY4" fmla="*/ 1347988 h 2542789"/>
              <a:gd name="connsiteX5" fmla="*/ 2691737 w 4018261"/>
              <a:gd name="connsiteY5" fmla="*/ 1296472 h 2542789"/>
              <a:gd name="connsiteX6" fmla="*/ 2975072 w 4018261"/>
              <a:gd name="connsiteY6" fmla="*/ 910105 h 2542789"/>
              <a:gd name="connsiteX7" fmla="*/ 2421281 w 4018261"/>
              <a:gd name="connsiteY7" fmla="*/ 1283593 h 2542789"/>
              <a:gd name="connsiteX8" fmla="*/ 2807647 w 4018261"/>
              <a:gd name="connsiteY8" fmla="*/ 755560 h 2542789"/>
              <a:gd name="connsiteX9" fmla="*/ 2240976 w 4018261"/>
              <a:gd name="connsiteY9" fmla="*/ 987380 h 2542789"/>
              <a:gd name="connsiteX10" fmla="*/ 2202339 w 4018261"/>
              <a:gd name="connsiteY10" fmla="*/ 1386624 h 2542789"/>
              <a:gd name="connsiteX11" fmla="*/ 2176582 w 4018261"/>
              <a:gd name="connsiteY11" fmla="*/ 1669960 h 2542789"/>
              <a:gd name="connsiteX12" fmla="*/ 2163703 w 4018261"/>
              <a:gd name="connsiteY12" fmla="*/ 2004811 h 2542789"/>
              <a:gd name="connsiteX13" fmla="*/ 2099308 w 4018261"/>
              <a:gd name="connsiteY13" fmla="*/ 2275268 h 2542789"/>
              <a:gd name="connsiteX14" fmla="*/ 2601585 w 4018261"/>
              <a:gd name="connsiteY14" fmla="*/ 2442692 h 2542789"/>
              <a:gd name="connsiteX15" fmla="*/ 2550069 w 4018261"/>
              <a:gd name="connsiteY15" fmla="*/ 2223751 h 2542789"/>
              <a:gd name="connsiteX16" fmla="*/ 2511433 w 4018261"/>
              <a:gd name="connsiteY16" fmla="*/ 1966174 h 2542789"/>
              <a:gd name="connsiteX17" fmla="*/ 2614463 w 4018261"/>
              <a:gd name="connsiteY17" fmla="*/ 1721475 h 2542789"/>
              <a:gd name="connsiteX18" fmla="*/ 2846283 w 4018261"/>
              <a:gd name="connsiteY18" fmla="*/ 1592686 h 2542789"/>
              <a:gd name="connsiteX19" fmla="*/ 2743252 w 4018261"/>
              <a:gd name="connsiteY19" fmla="*/ 1772991 h 2542789"/>
              <a:gd name="connsiteX20" fmla="*/ 2923556 w 4018261"/>
              <a:gd name="connsiteY20" fmla="*/ 1811627 h 2542789"/>
              <a:gd name="connsiteX21" fmla="*/ 2820526 w 4018261"/>
              <a:gd name="connsiteY21" fmla="*/ 2107841 h 2542789"/>
              <a:gd name="connsiteX22" fmla="*/ 2820525 w 4018261"/>
              <a:gd name="connsiteY22" fmla="*/ 2301024 h 2542789"/>
              <a:gd name="connsiteX23" fmla="*/ 3013709 w 4018261"/>
              <a:gd name="connsiteY23" fmla="*/ 2519965 h 2542789"/>
              <a:gd name="connsiteX24" fmla="*/ 2766863 w 4018261"/>
              <a:gd name="connsiteY24" fmla="*/ 2540358 h 2542789"/>
              <a:gd name="connsiteX25" fmla="*/ 0 w 4018261"/>
              <a:gd name="connsiteY25" fmla="*/ 2514600 h 2542789"/>
              <a:gd name="connsiteX26" fmla="*/ 0 w 4018261"/>
              <a:gd name="connsiteY26" fmla="*/ 0 h 2542789"/>
              <a:gd name="connsiteX0" fmla="*/ 0 w 4018261"/>
              <a:gd name="connsiteY0" fmla="*/ 0 h 2542789"/>
              <a:gd name="connsiteX1" fmla="*/ 3526717 w 4018261"/>
              <a:gd name="connsiteY1" fmla="*/ 0 h 2542789"/>
              <a:gd name="connsiteX2" fmla="*/ 4018261 w 4018261"/>
              <a:gd name="connsiteY2" fmla="*/ 459345 h 2542789"/>
              <a:gd name="connsiteX3" fmla="*/ 3593258 w 4018261"/>
              <a:gd name="connsiteY3" fmla="*/ 935864 h 2542789"/>
              <a:gd name="connsiteX4" fmla="*/ 2923556 w 4018261"/>
              <a:gd name="connsiteY4" fmla="*/ 1347988 h 2542789"/>
              <a:gd name="connsiteX5" fmla="*/ 2691737 w 4018261"/>
              <a:gd name="connsiteY5" fmla="*/ 1296472 h 2542789"/>
              <a:gd name="connsiteX6" fmla="*/ 2975072 w 4018261"/>
              <a:gd name="connsiteY6" fmla="*/ 910105 h 2542789"/>
              <a:gd name="connsiteX7" fmla="*/ 2421281 w 4018261"/>
              <a:gd name="connsiteY7" fmla="*/ 1283593 h 2542789"/>
              <a:gd name="connsiteX8" fmla="*/ 2807647 w 4018261"/>
              <a:gd name="connsiteY8" fmla="*/ 755560 h 2542789"/>
              <a:gd name="connsiteX9" fmla="*/ 2240976 w 4018261"/>
              <a:gd name="connsiteY9" fmla="*/ 987380 h 2542789"/>
              <a:gd name="connsiteX10" fmla="*/ 2202339 w 4018261"/>
              <a:gd name="connsiteY10" fmla="*/ 1386624 h 2542789"/>
              <a:gd name="connsiteX11" fmla="*/ 2176582 w 4018261"/>
              <a:gd name="connsiteY11" fmla="*/ 1669960 h 2542789"/>
              <a:gd name="connsiteX12" fmla="*/ 2163703 w 4018261"/>
              <a:gd name="connsiteY12" fmla="*/ 2004811 h 2542789"/>
              <a:gd name="connsiteX13" fmla="*/ 2099308 w 4018261"/>
              <a:gd name="connsiteY13" fmla="*/ 2275268 h 2542789"/>
              <a:gd name="connsiteX14" fmla="*/ 2434159 w 4018261"/>
              <a:gd name="connsiteY14" fmla="*/ 2429813 h 2542789"/>
              <a:gd name="connsiteX15" fmla="*/ 2550069 w 4018261"/>
              <a:gd name="connsiteY15" fmla="*/ 2223751 h 2542789"/>
              <a:gd name="connsiteX16" fmla="*/ 2511433 w 4018261"/>
              <a:gd name="connsiteY16" fmla="*/ 1966174 h 2542789"/>
              <a:gd name="connsiteX17" fmla="*/ 2614463 w 4018261"/>
              <a:gd name="connsiteY17" fmla="*/ 1721475 h 2542789"/>
              <a:gd name="connsiteX18" fmla="*/ 2846283 w 4018261"/>
              <a:gd name="connsiteY18" fmla="*/ 1592686 h 2542789"/>
              <a:gd name="connsiteX19" fmla="*/ 2743252 w 4018261"/>
              <a:gd name="connsiteY19" fmla="*/ 1772991 h 2542789"/>
              <a:gd name="connsiteX20" fmla="*/ 2923556 w 4018261"/>
              <a:gd name="connsiteY20" fmla="*/ 1811627 h 2542789"/>
              <a:gd name="connsiteX21" fmla="*/ 2820526 w 4018261"/>
              <a:gd name="connsiteY21" fmla="*/ 2107841 h 2542789"/>
              <a:gd name="connsiteX22" fmla="*/ 2820525 w 4018261"/>
              <a:gd name="connsiteY22" fmla="*/ 2301024 h 2542789"/>
              <a:gd name="connsiteX23" fmla="*/ 3013709 w 4018261"/>
              <a:gd name="connsiteY23" fmla="*/ 2519965 h 2542789"/>
              <a:gd name="connsiteX24" fmla="*/ 2766863 w 4018261"/>
              <a:gd name="connsiteY24" fmla="*/ 2540358 h 2542789"/>
              <a:gd name="connsiteX25" fmla="*/ 0 w 4018261"/>
              <a:gd name="connsiteY25" fmla="*/ 2514600 h 2542789"/>
              <a:gd name="connsiteX26" fmla="*/ 0 w 4018261"/>
              <a:gd name="connsiteY26" fmla="*/ 0 h 2542789"/>
              <a:gd name="connsiteX0" fmla="*/ 0 w 4018261"/>
              <a:gd name="connsiteY0" fmla="*/ 0 h 2542789"/>
              <a:gd name="connsiteX1" fmla="*/ 3526717 w 4018261"/>
              <a:gd name="connsiteY1" fmla="*/ 0 h 2542789"/>
              <a:gd name="connsiteX2" fmla="*/ 4018261 w 4018261"/>
              <a:gd name="connsiteY2" fmla="*/ 459345 h 2542789"/>
              <a:gd name="connsiteX3" fmla="*/ 3593258 w 4018261"/>
              <a:gd name="connsiteY3" fmla="*/ 935864 h 2542789"/>
              <a:gd name="connsiteX4" fmla="*/ 2923556 w 4018261"/>
              <a:gd name="connsiteY4" fmla="*/ 1347988 h 2542789"/>
              <a:gd name="connsiteX5" fmla="*/ 2691737 w 4018261"/>
              <a:gd name="connsiteY5" fmla="*/ 1296472 h 2542789"/>
              <a:gd name="connsiteX6" fmla="*/ 2975072 w 4018261"/>
              <a:gd name="connsiteY6" fmla="*/ 910105 h 2542789"/>
              <a:gd name="connsiteX7" fmla="*/ 2421281 w 4018261"/>
              <a:gd name="connsiteY7" fmla="*/ 1283593 h 2542789"/>
              <a:gd name="connsiteX8" fmla="*/ 2807647 w 4018261"/>
              <a:gd name="connsiteY8" fmla="*/ 755560 h 2542789"/>
              <a:gd name="connsiteX9" fmla="*/ 2240976 w 4018261"/>
              <a:gd name="connsiteY9" fmla="*/ 987380 h 2542789"/>
              <a:gd name="connsiteX10" fmla="*/ 2202339 w 4018261"/>
              <a:gd name="connsiteY10" fmla="*/ 1386624 h 2542789"/>
              <a:gd name="connsiteX11" fmla="*/ 2176582 w 4018261"/>
              <a:gd name="connsiteY11" fmla="*/ 1669960 h 2542789"/>
              <a:gd name="connsiteX12" fmla="*/ 2163703 w 4018261"/>
              <a:gd name="connsiteY12" fmla="*/ 2004811 h 2542789"/>
              <a:gd name="connsiteX13" fmla="*/ 2099308 w 4018261"/>
              <a:gd name="connsiteY13" fmla="*/ 2275268 h 2542789"/>
              <a:gd name="connsiteX14" fmla="*/ 2434159 w 4018261"/>
              <a:gd name="connsiteY14" fmla="*/ 2429813 h 2542789"/>
              <a:gd name="connsiteX15" fmla="*/ 2434159 w 4018261"/>
              <a:gd name="connsiteY15" fmla="*/ 2185115 h 2542789"/>
              <a:gd name="connsiteX16" fmla="*/ 2511433 w 4018261"/>
              <a:gd name="connsiteY16" fmla="*/ 1966174 h 2542789"/>
              <a:gd name="connsiteX17" fmla="*/ 2614463 w 4018261"/>
              <a:gd name="connsiteY17" fmla="*/ 1721475 h 2542789"/>
              <a:gd name="connsiteX18" fmla="*/ 2846283 w 4018261"/>
              <a:gd name="connsiteY18" fmla="*/ 1592686 h 2542789"/>
              <a:gd name="connsiteX19" fmla="*/ 2743252 w 4018261"/>
              <a:gd name="connsiteY19" fmla="*/ 1772991 h 2542789"/>
              <a:gd name="connsiteX20" fmla="*/ 2923556 w 4018261"/>
              <a:gd name="connsiteY20" fmla="*/ 1811627 h 2542789"/>
              <a:gd name="connsiteX21" fmla="*/ 2820526 w 4018261"/>
              <a:gd name="connsiteY21" fmla="*/ 2107841 h 2542789"/>
              <a:gd name="connsiteX22" fmla="*/ 2820525 w 4018261"/>
              <a:gd name="connsiteY22" fmla="*/ 2301024 h 2542789"/>
              <a:gd name="connsiteX23" fmla="*/ 3013709 w 4018261"/>
              <a:gd name="connsiteY23" fmla="*/ 2519965 h 2542789"/>
              <a:gd name="connsiteX24" fmla="*/ 2766863 w 4018261"/>
              <a:gd name="connsiteY24" fmla="*/ 2540358 h 2542789"/>
              <a:gd name="connsiteX25" fmla="*/ 0 w 4018261"/>
              <a:gd name="connsiteY25" fmla="*/ 2514600 h 2542789"/>
              <a:gd name="connsiteX26" fmla="*/ 0 w 4018261"/>
              <a:gd name="connsiteY26" fmla="*/ 0 h 2542789"/>
              <a:gd name="connsiteX0" fmla="*/ 0 w 4018261"/>
              <a:gd name="connsiteY0" fmla="*/ 0 h 2542789"/>
              <a:gd name="connsiteX1" fmla="*/ 3526717 w 4018261"/>
              <a:gd name="connsiteY1" fmla="*/ 0 h 2542789"/>
              <a:gd name="connsiteX2" fmla="*/ 4018261 w 4018261"/>
              <a:gd name="connsiteY2" fmla="*/ 459345 h 2542789"/>
              <a:gd name="connsiteX3" fmla="*/ 3593258 w 4018261"/>
              <a:gd name="connsiteY3" fmla="*/ 935864 h 2542789"/>
              <a:gd name="connsiteX4" fmla="*/ 2923556 w 4018261"/>
              <a:gd name="connsiteY4" fmla="*/ 1347988 h 2542789"/>
              <a:gd name="connsiteX5" fmla="*/ 2691737 w 4018261"/>
              <a:gd name="connsiteY5" fmla="*/ 1296472 h 2542789"/>
              <a:gd name="connsiteX6" fmla="*/ 2975072 w 4018261"/>
              <a:gd name="connsiteY6" fmla="*/ 910105 h 2542789"/>
              <a:gd name="connsiteX7" fmla="*/ 2421281 w 4018261"/>
              <a:gd name="connsiteY7" fmla="*/ 1283593 h 2542789"/>
              <a:gd name="connsiteX8" fmla="*/ 2807647 w 4018261"/>
              <a:gd name="connsiteY8" fmla="*/ 755560 h 2542789"/>
              <a:gd name="connsiteX9" fmla="*/ 2240976 w 4018261"/>
              <a:gd name="connsiteY9" fmla="*/ 987380 h 2542789"/>
              <a:gd name="connsiteX10" fmla="*/ 2202339 w 4018261"/>
              <a:gd name="connsiteY10" fmla="*/ 1386624 h 2542789"/>
              <a:gd name="connsiteX11" fmla="*/ 2176582 w 4018261"/>
              <a:gd name="connsiteY11" fmla="*/ 1669960 h 2542789"/>
              <a:gd name="connsiteX12" fmla="*/ 2163703 w 4018261"/>
              <a:gd name="connsiteY12" fmla="*/ 2004811 h 2542789"/>
              <a:gd name="connsiteX13" fmla="*/ 2099308 w 4018261"/>
              <a:gd name="connsiteY13" fmla="*/ 2275268 h 2542789"/>
              <a:gd name="connsiteX14" fmla="*/ 2434159 w 4018261"/>
              <a:gd name="connsiteY14" fmla="*/ 2429813 h 2542789"/>
              <a:gd name="connsiteX15" fmla="*/ 2434159 w 4018261"/>
              <a:gd name="connsiteY15" fmla="*/ 2185115 h 2542789"/>
              <a:gd name="connsiteX16" fmla="*/ 2511433 w 4018261"/>
              <a:gd name="connsiteY16" fmla="*/ 1966174 h 2542789"/>
              <a:gd name="connsiteX17" fmla="*/ 2614463 w 4018261"/>
              <a:gd name="connsiteY17" fmla="*/ 1721475 h 2542789"/>
              <a:gd name="connsiteX18" fmla="*/ 2846283 w 4018261"/>
              <a:gd name="connsiteY18" fmla="*/ 1592686 h 2542789"/>
              <a:gd name="connsiteX19" fmla="*/ 2743252 w 4018261"/>
              <a:gd name="connsiteY19" fmla="*/ 1772991 h 2542789"/>
              <a:gd name="connsiteX20" fmla="*/ 2923556 w 4018261"/>
              <a:gd name="connsiteY20" fmla="*/ 1811627 h 2542789"/>
              <a:gd name="connsiteX21" fmla="*/ 2820526 w 4018261"/>
              <a:gd name="connsiteY21" fmla="*/ 2107841 h 2542789"/>
              <a:gd name="connsiteX22" fmla="*/ 2820525 w 4018261"/>
              <a:gd name="connsiteY22" fmla="*/ 2301024 h 2542789"/>
              <a:gd name="connsiteX23" fmla="*/ 3013709 w 4018261"/>
              <a:gd name="connsiteY23" fmla="*/ 2519965 h 2542789"/>
              <a:gd name="connsiteX24" fmla="*/ 2766863 w 4018261"/>
              <a:gd name="connsiteY24" fmla="*/ 2540358 h 2542789"/>
              <a:gd name="connsiteX25" fmla="*/ 0 w 4018261"/>
              <a:gd name="connsiteY25" fmla="*/ 2514600 h 2542789"/>
              <a:gd name="connsiteX26" fmla="*/ 0 w 4018261"/>
              <a:gd name="connsiteY26" fmla="*/ 0 h 2542789"/>
              <a:gd name="connsiteX0" fmla="*/ 0 w 4018261"/>
              <a:gd name="connsiteY0" fmla="*/ 0 h 2542789"/>
              <a:gd name="connsiteX1" fmla="*/ 3526717 w 4018261"/>
              <a:gd name="connsiteY1" fmla="*/ 0 h 2542789"/>
              <a:gd name="connsiteX2" fmla="*/ 4018261 w 4018261"/>
              <a:gd name="connsiteY2" fmla="*/ 459345 h 2542789"/>
              <a:gd name="connsiteX3" fmla="*/ 3593258 w 4018261"/>
              <a:gd name="connsiteY3" fmla="*/ 935864 h 2542789"/>
              <a:gd name="connsiteX4" fmla="*/ 2923556 w 4018261"/>
              <a:gd name="connsiteY4" fmla="*/ 1347988 h 2542789"/>
              <a:gd name="connsiteX5" fmla="*/ 2691737 w 4018261"/>
              <a:gd name="connsiteY5" fmla="*/ 1296472 h 2542789"/>
              <a:gd name="connsiteX6" fmla="*/ 2975072 w 4018261"/>
              <a:gd name="connsiteY6" fmla="*/ 910105 h 2542789"/>
              <a:gd name="connsiteX7" fmla="*/ 2421281 w 4018261"/>
              <a:gd name="connsiteY7" fmla="*/ 1283593 h 2542789"/>
              <a:gd name="connsiteX8" fmla="*/ 2807647 w 4018261"/>
              <a:gd name="connsiteY8" fmla="*/ 755560 h 2542789"/>
              <a:gd name="connsiteX9" fmla="*/ 2240976 w 4018261"/>
              <a:gd name="connsiteY9" fmla="*/ 987380 h 2542789"/>
              <a:gd name="connsiteX10" fmla="*/ 2202339 w 4018261"/>
              <a:gd name="connsiteY10" fmla="*/ 1386624 h 2542789"/>
              <a:gd name="connsiteX11" fmla="*/ 2176582 w 4018261"/>
              <a:gd name="connsiteY11" fmla="*/ 1669960 h 2542789"/>
              <a:gd name="connsiteX12" fmla="*/ 2163703 w 4018261"/>
              <a:gd name="connsiteY12" fmla="*/ 2004811 h 2542789"/>
              <a:gd name="connsiteX13" fmla="*/ 2099308 w 4018261"/>
              <a:gd name="connsiteY13" fmla="*/ 2275268 h 2542789"/>
              <a:gd name="connsiteX14" fmla="*/ 2434159 w 4018261"/>
              <a:gd name="connsiteY14" fmla="*/ 2429813 h 2542789"/>
              <a:gd name="connsiteX15" fmla="*/ 2434159 w 4018261"/>
              <a:gd name="connsiteY15" fmla="*/ 2185115 h 2542789"/>
              <a:gd name="connsiteX16" fmla="*/ 2472796 w 4018261"/>
              <a:gd name="connsiteY16" fmla="*/ 1940416 h 2542789"/>
              <a:gd name="connsiteX17" fmla="*/ 2614463 w 4018261"/>
              <a:gd name="connsiteY17" fmla="*/ 1721475 h 2542789"/>
              <a:gd name="connsiteX18" fmla="*/ 2846283 w 4018261"/>
              <a:gd name="connsiteY18" fmla="*/ 1592686 h 2542789"/>
              <a:gd name="connsiteX19" fmla="*/ 2743252 w 4018261"/>
              <a:gd name="connsiteY19" fmla="*/ 1772991 h 2542789"/>
              <a:gd name="connsiteX20" fmla="*/ 2923556 w 4018261"/>
              <a:gd name="connsiteY20" fmla="*/ 1811627 h 2542789"/>
              <a:gd name="connsiteX21" fmla="*/ 2820526 w 4018261"/>
              <a:gd name="connsiteY21" fmla="*/ 2107841 h 2542789"/>
              <a:gd name="connsiteX22" fmla="*/ 2820525 w 4018261"/>
              <a:gd name="connsiteY22" fmla="*/ 2301024 h 2542789"/>
              <a:gd name="connsiteX23" fmla="*/ 3013709 w 4018261"/>
              <a:gd name="connsiteY23" fmla="*/ 2519965 h 2542789"/>
              <a:gd name="connsiteX24" fmla="*/ 2766863 w 4018261"/>
              <a:gd name="connsiteY24" fmla="*/ 2540358 h 2542789"/>
              <a:gd name="connsiteX25" fmla="*/ 0 w 4018261"/>
              <a:gd name="connsiteY25" fmla="*/ 2514600 h 2542789"/>
              <a:gd name="connsiteX26" fmla="*/ 0 w 4018261"/>
              <a:gd name="connsiteY26" fmla="*/ 0 h 2542789"/>
              <a:gd name="connsiteX0" fmla="*/ 0 w 4018261"/>
              <a:gd name="connsiteY0" fmla="*/ 0 h 2542789"/>
              <a:gd name="connsiteX1" fmla="*/ 3526717 w 4018261"/>
              <a:gd name="connsiteY1" fmla="*/ 0 h 2542789"/>
              <a:gd name="connsiteX2" fmla="*/ 4018261 w 4018261"/>
              <a:gd name="connsiteY2" fmla="*/ 459345 h 2542789"/>
              <a:gd name="connsiteX3" fmla="*/ 3593258 w 4018261"/>
              <a:gd name="connsiteY3" fmla="*/ 935864 h 2542789"/>
              <a:gd name="connsiteX4" fmla="*/ 2923556 w 4018261"/>
              <a:gd name="connsiteY4" fmla="*/ 1347988 h 2542789"/>
              <a:gd name="connsiteX5" fmla="*/ 2691737 w 4018261"/>
              <a:gd name="connsiteY5" fmla="*/ 1296472 h 2542789"/>
              <a:gd name="connsiteX6" fmla="*/ 2975072 w 4018261"/>
              <a:gd name="connsiteY6" fmla="*/ 910105 h 2542789"/>
              <a:gd name="connsiteX7" fmla="*/ 2421281 w 4018261"/>
              <a:gd name="connsiteY7" fmla="*/ 1283593 h 2542789"/>
              <a:gd name="connsiteX8" fmla="*/ 2807647 w 4018261"/>
              <a:gd name="connsiteY8" fmla="*/ 755560 h 2542789"/>
              <a:gd name="connsiteX9" fmla="*/ 2240976 w 4018261"/>
              <a:gd name="connsiteY9" fmla="*/ 987380 h 2542789"/>
              <a:gd name="connsiteX10" fmla="*/ 2202339 w 4018261"/>
              <a:gd name="connsiteY10" fmla="*/ 1386624 h 2542789"/>
              <a:gd name="connsiteX11" fmla="*/ 2176582 w 4018261"/>
              <a:gd name="connsiteY11" fmla="*/ 1669960 h 2542789"/>
              <a:gd name="connsiteX12" fmla="*/ 2163703 w 4018261"/>
              <a:gd name="connsiteY12" fmla="*/ 2004811 h 2542789"/>
              <a:gd name="connsiteX13" fmla="*/ 2099308 w 4018261"/>
              <a:gd name="connsiteY13" fmla="*/ 2275268 h 2542789"/>
              <a:gd name="connsiteX14" fmla="*/ 2434159 w 4018261"/>
              <a:gd name="connsiteY14" fmla="*/ 2429813 h 2542789"/>
              <a:gd name="connsiteX15" fmla="*/ 2434159 w 4018261"/>
              <a:gd name="connsiteY15" fmla="*/ 2185115 h 2542789"/>
              <a:gd name="connsiteX16" fmla="*/ 2472796 w 4018261"/>
              <a:gd name="connsiteY16" fmla="*/ 1940416 h 2542789"/>
              <a:gd name="connsiteX17" fmla="*/ 2614463 w 4018261"/>
              <a:gd name="connsiteY17" fmla="*/ 1721475 h 2542789"/>
              <a:gd name="connsiteX18" fmla="*/ 2846283 w 4018261"/>
              <a:gd name="connsiteY18" fmla="*/ 1592686 h 2542789"/>
              <a:gd name="connsiteX19" fmla="*/ 2743252 w 4018261"/>
              <a:gd name="connsiteY19" fmla="*/ 1772991 h 2542789"/>
              <a:gd name="connsiteX20" fmla="*/ 2923556 w 4018261"/>
              <a:gd name="connsiteY20" fmla="*/ 1811627 h 2542789"/>
              <a:gd name="connsiteX21" fmla="*/ 2820526 w 4018261"/>
              <a:gd name="connsiteY21" fmla="*/ 2107841 h 2542789"/>
              <a:gd name="connsiteX22" fmla="*/ 2820525 w 4018261"/>
              <a:gd name="connsiteY22" fmla="*/ 2301024 h 2542789"/>
              <a:gd name="connsiteX23" fmla="*/ 3013709 w 4018261"/>
              <a:gd name="connsiteY23" fmla="*/ 2519965 h 2542789"/>
              <a:gd name="connsiteX24" fmla="*/ 2766863 w 4018261"/>
              <a:gd name="connsiteY24" fmla="*/ 2540358 h 2542789"/>
              <a:gd name="connsiteX25" fmla="*/ 0 w 4018261"/>
              <a:gd name="connsiteY25" fmla="*/ 2514600 h 2542789"/>
              <a:gd name="connsiteX26" fmla="*/ 0 w 4018261"/>
              <a:gd name="connsiteY26" fmla="*/ 0 h 2542789"/>
              <a:gd name="connsiteX0" fmla="*/ 0 w 4018261"/>
              <a:gd name="connsiteY0" fmla="*/ 0 h 2542789"/>
              <a:gd name="connsiteX1" fmla="*/ 3526717 w 4018261"/>
              <a:gd name="connsiteY1" fmla="*/ 0 h 2542789"/>
              <a:gd name="connsiteX2" fmla="*/ 4018261 w 4018261"/>
              <a:gd name="connsiteY2" fmla="*/ 459345 h 2542789"/>
              <a:gd name="connsiteX3" fmla="*/ 3593258 w 4018261"/>
              <a:gd name="connsiteY3" fmla="*/ 935864 h 2542789"/>
              <a:gd name="connsiteX4" fmla="*/ 2923556 w 4018261"/>
              <a:gd name="connsiteY4" fmla="*/ 1347988 h 2542789"/>
              <a:gd name="connsiteX5" fmla="*/ 2691737 w 4018261"/>
              <a:gd name="connsiteY5" fmla="*/ 1296472 h 2542789"/>
              <a:gd name="connsiteX6" fmla="*/ 2975072 w 4018261"/>
              <a:gd name="connsiteY6" fmla="*/ 910105 h 2542789"/>
              <a:gd name="connsiteX7" fmla="*/ 2421281 w 4018261"/>
              <a:gd name="connsiteY7" fmla="*/ 1283593 h 2542789"/>
              <a:gd name="connsiteX8" fmla="*/ 2807647 w 4018261"/>
              <a:gd name="connsiteY8" fmla="*/ 755560 h 2542789"/>
              <a:gd name="connsiteX9" fmla="*/ 2240976 w 4018261"/>
              <a:gd name="connsiteY9" fmla="*/ 987380 h 2542789"/>
              <a:gd name="connsiteX10" fmla="*/ 2202339 w 4018261"/>
              <a:gd name="connsiteY10" fmla="*/ 1386624 h 2542789"/>
              <a:gd name="connsiteX11" fmla="*/ 2176582 w 4018261"/>
              <a:gd name="connsiteY11" fmla="*/ 1669960 h 2542789"/>
              <a:gd name="connsiteX12" fmla="*/ 2163703 w 4018261"/>
              <a:gd name="connsiteY12" fmla="*/ 2004811 h 2542789"/>
              <a:gd name="connsiteX13" fmla="*/ 2099308 w 4018261"/>
              <a:gd name="connsiteY13" fmla="*/ 2275268 h 2542789"/>
              <a:gd name="connsiteX14" fmla="*/ 2434159 w 4018261"/>
              <a:gd name="connsiteY14" fmla="*/ 2429813 h 2542789"/>
              <a:gd name="connsiteX15" fmla="*/ 2434159 w 4018261"/>
              <a:gd name="connsiteY15" fmla="*/ 2185115 h 2542789"/>
              <a:gd name="connsiteX16" fmla="*/ 2472796 w 4018261"/>
              <a:gd name="connsiteY16" fmla="*/ 1940416 h 2542789"/>
              <a:gd name="connsiteX17" fmla="*/ 2614463 w 4018261"/>
              <a:gd name="connsiteY17" fmla="*/ 1721475 h 2542789"/>
              <a:gd name="connsiteX18" fmla="*/ 2846283 w 4018261"/>
              <a:gd name="connsiteY18" fmla="*/ 1592686 h 2542789"/>
              <a:gd name="connsiteX19" fmla="*/ 2743252 w 4018261"/>
              <a:gd name="connsiteY19" fmla="*/ 1772991 h 2542789"/>
              <a:gd name="connsiteX20" fmla="*/ 2923556 w 4018261"/>
              <a:gd name="connsiteY20" fmla="*/ 1811627 h 2542789"/>
              <a:gd name="connsiteX21" fmla="*/ 2820526 w 4018261"/>
              <a:gd name="connsiteY21" fmla="*/ 2107841 h 2542789"/>
              <a:gd name="connsiteX22" fmla="*/ 2820525 w 4018261"/>
              <a:gd name="connsiteY22" fmla="*/ 2301024 h 2542789"/>
              <a:gd name="connsiteX23" fmla="*/ 3013709 w 4018261"/>
              <a:gd name="connsiteY23" fmla="*/ 2519965 h 2542789"/>
              <a:gd name="connsiteX24" fmla="*/ 2766863 w 4018261"/>
              <a:gd name="connsiteY24" fmla="*/ 2540358 h 2542789"/>
              <a:gd name="connsiteX25" fmla="*/ 0 w 4018261"/>
              <a:gd name="connsiteY25" fmla="*/ 2514600 h 2542789"/>
              <a:gd name="connsiteX26" fmla="*/ 0 w 4018261"/>
              <a:gd name="connsiteY26" fmla="*/ 0 h 2542789"/>
              <a:gd name="connsiteX0" fmla="*/ 0 w 4018261"/>
              <a:gd name="connsiteY0" fmla="*/ 0 h 2542789"/>
              <a:gd name="connsiteX1" fmla="*/ 3526717 w 4018261"/>
              <a:gd name="connsiteY1" fmla="*/ 0 h 2542789"/>
              <a:gd name="connsiteX2" fmla="*/ 4018261 w 4018261"/>
              <a:gd name="connsiteY2" fmla="*/ 459345 h 2542789"/>
              <a:gd name="connsiteX3" fmla="*/ 3593258 w 4018261"/>
              <a:gd name="connsiteY3" fmla="*/ 935864 h 2542789"/>
              <a:gd name="connsiteX4" fmla="*/ 2923556 w 4018261"/>
              <a:gd name="connsiteY4" fmla="*/ 1347988 h 2542789"/>
              <a:gd name="connsiteX5" fmla="*/ 2691737 w 4018261"/>
              <a:gd name="connsiteY5" fmla="*/ 1296472 h 2542789"/>
              <a:gd name="connsiteX6" fmla="*/ 2975072 w 4018261"/>
              <a:gd name="connsiteY6" fmla="*/ 910105 h 2542789"/>
              <a:gd name="connsiteX7" fmla="*/ 2421281 w 4018261"/>
              <a:gd name="connsiteY7" fmla="*/ 1283593 h 2542789"/>
              <a:gd name="connsiteX8" fmla="*/ 2807647 w 4018261"/>
              <a:gd name="connsiteY8" fmla="*/ 755560 h 2542789"/>
              <a:gd name="connsiteX9" fmla="*/ 2240976 w 4018261"/>
              <a:gd name="connsiteY9" fmla="*/ 987380 h 2542789"/>
              <a:gd name="connsiteX10" fmla="*/ 2202339 w 4018261"/>
              <a:gd name="connsiteY10" fmla="*/ 1386624 h 2542789"/>
              <a:gd name="connsiteX11" fmla="*/ 2176582 w 4018261"/>
              <a:gd name="connsiteY11" fmla="*/ 1669960 h 2542789"/>
              <a:gd name="connsiteX12" fmla="*/ 2163703 w 4018261"/>
              <a:gd name="connsiteY12" fmla="*/ 2004811 h 2542789"/>
              <a:gd name="connsiteX13" fmla="*/ 2099308 w 4018261"/>
              <a:gd name="connsiteY13" fmla="*/ 2275268 h 2542789"/>
              <a:gd name="connsiteX14" fmla="*/ 2434159 w 4018261"/>
              <a:gd name="connsiteY14" fmla="*/ 2429813 h 2542789"/>
              <a:gd name="connsiteX15" fmla="*/ 2434159 w 4018261"/>
              <a:gd name="connsiteY15" fmla="*/ 2185115 h 2542789"/>
              <a:gd name="connsiteX16" fmla="*/ 2472796 w 4018261"/>
              <a:gd name="connsiteY16" fmla="*/ 1940416 h 2542789"/>
              <a:gd name="connsiteX17" fmla="*/ 2614463 w 4018261"/>
              <a:gd name="connsiteY17" fmla="*/ 1721475 h 2542789"/>
              <a:gd name="connsiteX18" fmla="*/ 2846283 w 4018261"/>
              <a:gd name="connsiteY18" fmla="*/ 1592686 h 2542789"/>
              <a:gd name="connsiteX19" fmla="*/ 2743252 w 4018261"/>
              <a:gd name="connsiteY19" fmla="*/ 1772991 h 2542789"/>
              <a:gd name="connsiteX20" fmla="*/ 2923556 w 4018261"/>
              <a:gd name="connsiteY20" fmla="*/ 1811627 h 2542789"/>
              <a:gd name="connsiteX21" fmla="*/ 2730373 w 4018261"/>
              <a:gd name="connsiteY21" fmla="*/ 2017689 h 2542789"/>
              <a:gd name="connsiteX22" fmla="*/ 2820526 w 4018261"/>
              <a:gd name="connsiteY22" fmla="*/ 2107841 h 2542789"/>
              <a:gd name="connsiteX23" fmla="*/ 2820525 w 4018261"/>
              <a:gd name="connsiteY23" fmla="*/ 2301024 h 2542789"/>
              <a:gd name="connsiteX24" fmla="*/ 3013709 w 4018261"/>
              <a:gd name="connsiteY24" fmla="*/ 2519965 h 2542789"/>
              <a:gd name="connsiteX25" fmla="*/ 2766863 w 4018261"/>
              <a:gd name="connsiteY25" fmla="*/ 2540358 h 2542789"/>
              <a:gd name="connsiteX26" fmla="*/ 0 w 4018261"/>
              <a:gd name="connsiteY26" fmla="*/ 2514600 h 2542789"/>
              <a:gd name="connsiteX27" fmla="*/ 0 w 4018261"/>
              <a:gd name="connsiteY27" fmla="*/ 0 h 2542789"/>
              <a:gd name="connsiteX0" fmla="*/ 0 w 4018261"/>
              <a:gd name="connsiteY0" fmla="*/ 0 h 2542789"/>
              <a:gd name="connsiteX1" fmla="*/ 3526717 w 4018261"/>
              <a:gd name="connsiteY1" fmla="*/ 0 h 2542789"/>
              <a:gd name="connsiteX2" fmla="*/ 4018261 w 4018261"/>
              <a:gd name="connsiteY2" fmla="*/ 459345 h 2542789"/>
              <a:gd name="connsiteX3" fmla="*/ 3593258 w 4018261"/>
              <a:gd name="connsiteY3" fmla="*/ 935864 h 2542789"/>
              <a:gd name="connsiteX4" fmla="*/ 2923556 w 4018261"/>
              <a:gd name="connsiteY4" fmla="*/ 1347988 h 2542789"/>
              <a:gd name="connsiteX5" fmla="*/ 2691737 w 4018261"/>
              <a:gd name="connsiteY5" fmla="*/ 1296472 h 2542789"/>
              <a:gd name="connsiteX6" fmla="*/ 2975072 w 4018261"/>
              <a:gd name="connsiteY6" fmla="*/ 910105 h 2542789"/>
              <a:gd name="connsiteX7" fmla="*/ 2421281 w 4018261"/>
              <a:gd name="connsiteY7" fmla="*/ 1283593 h 2542789"/>
              <a:gd name="connsiteX8" fmla="*/ 2807647 w 4018261"/>
              <a:gd name="connsiteY8" fmla="*/ 755560 h 2542789"/>
              <a:gd name="connsiteX9" fmla="*/ 2240976 w 4018261"/>
              <a:gd name="connsiteY9" fmla="*/ 987380 h 2542789"/>
              <a:gd name="connsiteX10" fmla="*/ 2202339 w 4018261"/>
              <a:gd name="connsiteY10" fmla="*/ 1386624 h 2542789"/>
              <a:gd name="connsiteX11" fmla="*/ 2176582 w 4018261"/>
              <a:gd name="connsiteY11" fmla="*/ 1669960 h 2542789"/>
              <a:gd name="connsiteX12" fmla="*/ 2163703 w 4018261"/>
              <a:gd name="connsiteY12" fmla="*/ 2004811 h 2542789"/>
              <a:gd name="connsiteX13" fmla="*/ 2099308 w 4018261"/>
              <a:gd name="connsiteY13" fmla="*/ 2275268 h 2542789"/>
              <a:gd name="connsiteX14" fmla="*/ 2434159 w 4018261"/>
              <a:gd name="connsiteY14" fmla="*/ 2429813 h 2542789"/>
              <a:gd name="connsiteX15" fmla="*/ 2434159 w 4018261"/>
              <a:gd name="connsiteY15" fmla="*/ 2185115 h 2542789"/>
              <a:gd name="connsiteX16" fmla="*/ 2472796 w 4018261"/>
              <a:gd name="connsiteY16" fmla="*/ 1940416 h 2542789"/>
              <a:gd name="connsiteX17" fmla="*/ 2614463 w 4018261"/>
              <a:gd name="connsiteY17" fmla="*/ 1721475 h 2542789"/>
              <a:gd name="connsiteX18" fmla="*/ 2846283 w 4018261"/>
              <a:gd name="connsiteY18" fmla="*/ 1592686 h 2542789"/>
              <a:gd name="connsiteX19" fmla="*/ 2743252 w 4018261"/>
              <a:gd name="connsiteY19" fmla="*/ 1772991 h 2542789"/>
              <a:gd name="connsiteX20" fmla="*/ 2923556 w 4018261"/>
              <a:gd name="connsiteY20" fmla="*/ 1811627 h 2542789"/>
              <a:gd name="connsiteX21" fmla="*/ 2730373 w 4018261"/>
              <a:gd name="connsiteY21" fmla="*/ 2017689 h 2542789"/>
              <a:gd name="connsiteX22" fmla="*/ 2743253 w 4018261"/>
              <a:gd name="connsiteY22" fmla="*/ 2133599 h 2542789"/>
              <a:gd name="connsiteX23" fmla="*/ 2820525 w 4018261"/>
              <a:gd name="connsiteY23" fmla="*/ 2301024 h 2542789"/>
              <a:gd name="connsiteX24" fmla="*/ 3013709 w 4018261"/>
              <a:gd name="connsiteY24" fmla="*/ 2519965 h 2542789"/>
              <a:gd name="connsiteX25" fmla="*/ 2766863 w 4018261"/>
              <a:gd name="connsiteY25" fmla="*/ 2540358 h 2542789"/>
              <a:gd name="connsiteX26" fmla="*/ 0 w 4018261"/>
              <a:gd name="connsiteY26" fmla="*/ 2514600 h 2542789"/>
              <a:gd name="connsiteX27" fmla="*/ 0 w 4018261"/>
              <a:gd name="connsiteY27" fmla="*/ 0 h 2542789"/>
              <a:gd name="connsiteX0" fmla="*/ 0 w 4018261"/>
              <a:gd name="connsiteY0" fmla="*/ 0 h 2542789"/>
              <a:gd name="connsiteX1" fmla="*/ 3526717 w 4018261"/>
              <a:gd name="connsiteY1" fmla="*/ 0 h 2542789"/>
              <a:gd name="connsiteX2" fmla="*/ 4018261 w 4018261"/>
              <a:gd name="connsiteY2" fmla="*/ 459345 h 2542789"/>
              <a:gd name="connsiteX3" fmla="*/ 3593258 w 4018261"/>
              <a:gd name="connsiteY3" fmla="*/ 935864 h 2542789"/>
              <a:gd name="connsiteX4" fmla="*/ 2923556 w 4018261"/>
              <a:gd name="connsiteY4" fmla="*/ 1347988 h 2542789"/>
              <a:gd name="connsiteX5" fmla="*/ 2691737 w 4018261"/>
              <a:gd name="connsiteY5" fmla="*/ 1296472 h 2542789"/>
              <a:gd name="connsiteX6" fmla="*/ 2975072 w 4018261"/>
              <a:gd name="connsiteY6" fmla="*/ 910105 h 2542789"/>
              <a:gd name="connsiteX7" fmla="*/ 2421281 w 4018261"/>
              <a:gd name="connsiteY7" fmla="*/ 1283593 h 2542789"/>
              <a:gd name="connsiteX8" fmla="*/ 2807647 w 4018261"/>
              <a:gd name="connsiteY8" fmla="*/ 755560 h 2542789"/>
              <a:gd name="connsiteX9" fmla="*/ 2240976 w 4018261"/>
              <a:gd name="connsiteY9" fmla="*/ 987380 h 2542789"/>
              <a:gd name="connsiteX10" fmla="*/ 2202339 w 4018261"/>
              <a:gd name="connsiteY10" fmla="*/ 1386624 h 2542789"/>
              <a:gd name="connsiteX11" fmla="*/ 2176582 w 4018261"/>
              <a:gd name="connsiteY11" fmla="*/ 1669960 h 2542789"/>
              <a:gd name="connsiteX12" fmla="*/ 2163703 w 4018261"/>
              <a:gd name="connsiteY12" fmla="*/ 2004811 h 2542789"/>
              <a:gd name="connsiteX13" fmla="*/ 2099308 w 4018261"/>
              <a:gd name="connsiteY13" fmla="*/ 2275268 h 2542789"/>
              <a:gd name="connsiteX14" fmla="*/ 2434159 w 4018261"/>
              <a:gd name="connsiteY14" fmla="*/ 2429813 h 2542789"/>
              <a:gd name="connsiteX15" fmla="*/ 2434159 w 4018261"/>
              <a:gd name="connsiteY15" fmla="*/ 2185115 h 2542789"/>
              <a:gd name="connsiteX16" fmla="*/ 2472796 w 4018261"/>
              <a:gd name="connsiteY16" fmla="*/ 1940416 h 2542789"/>
              <a:gd name="connsiteX17" fmla="*/ 2614463 w 4018261"/>
              <a:gd name="connsiteY17" fmla="*/ 1721475 h 2542789"/>
              <a:gd name="connsiteX18" fmla="*/ 2846283 w 4018261"/>
              <a:gd name="connsiteY18" fmla="*/ 1592686 h 2542789"/>
              <a:gd name="connsiteX19" fmla="*/ 2743252 w 4018261"/>
              <a:gd name="connsiteY19" fmla="*/ 1772991 h 2542789"/>
              <a:gd name="connsiteX20" fmla="*/ 2923556 w 4018261"/>
              <a:gd name="connsiteY20" fmla="*/ 1811627 h 2542789"/>
              <a:gd name="connsiteX21" fmla="*/ 2730373 w 4018261"/>
              <a:gd name="connsiteY21" fmla="*/ 2017689 h 2542789"/>
              <a:gd name="connsiteX22" fmla="*/ 2743253 w 4018261"/>
              <a:gd name="connsiteY22" fmla="*/ 2133599 h 2542789"/>
              <a:gd name="connsiteX23" fmla="*/ 2730372 w 4018261"/>
              <a:gd name="connsiteY23" fmla="*/ 2301024 h 2542789"/>
              <a:gd name="connsiteX24" fmla="*/ 3013709 w 4018261"/>
              <a:gd name="connsiteY24" fmla="*/ 2519965 h 2542789"/>
              <a:gd name="connsiteX25" fmla="*/ 2766863 w 4018261"/>
              <a:gd name="connsiteY25" fmla="*/ 2540358 h 2542789"/>
              <a:gd name="connsiteX26" fmla="*/ 0 w 4018261"/>
              <a:gd name="connsiteY26" fmla="*/ 2514600 h 2542789"/>
              <a:gd name="connsiteX27" fmla="*/ 0 w 4018261"/>
              <a:gd name="connsiteY27" fmla="*/ 0 h 2542789"/>
              <a:gd name="connsiteX0" fmla="*/ 0 w 4018261"/>
              <a:gd name="connsiteY0" fmla="*/ 0 h 2540358"/>
              <a:gd name="connsiteX1" fmla="*/ 3526717 w 4018261"/>
              <a:gd name="connsiteY1" fmla="*/ 0 h 2540358"/>
              <a:gd name="connsiteX2" fmla="*/ 4018261 w 4018261"/>
              <a:gd name="connsiteY2" fmla="*/ 459345 h 2540358"/>
              <a:gd name="connsiteX3" fmla="*/ 3593258 w 4018261"/>
              <a:gd name="connsiteY3" fmla="*/ 935864 h 2540358"/>
              <a:gd name="connsiteX4" fmla="*/ 2923556 w 4018261"/>
              <a:gd name="connsiteY4" fmla="*/ 1347988 h 2540358"/>
              <a:gd name="connsiteX5" fmla="*/ 2691737 w 4018261"/>
              <a:gd name="connsiteY5" fmla="*/ 1296472 h 2540358"/>
              <a:gd name="connsiteX6" fmla="*/ 2975072 w 4018261"/>
              <a:gd name="connsiteY6" fmla="*/ 910105 h 2540358"/>
              <a:gd name="connsiteX7" fmla="*/ 2421281 w 4018261"/>
              <a:gd name="connsiteY7" fmla="*/ 1283593 h 2540358"/>
              <a:gd name="connsiteX8" fmla="*/ 2807647 w 4018261"/>
              <a:gd name="connsiteY8" fmla="*/ 755560 h 2540358"/>
              <a:gd name="connsiteX9" fmla="*/ 2240976 w 4018261"/>
              <a:gd name="connsiteY9" fmla="*/ 987380 h 2540358"/>
              <a:gd name="connsiteX10" fmla="*/ 2202339 w 4018261"/>
              <a:gd name="connsiteY10" fmla="*/ 1386624 h 2540358"/>
              <a:gd name="connsiteX11" fmla="*/ 2176582 w 4018261"/>
              <a:gd name="connsiteY11" fmla="*/ 1669960 h 2540358"/>
              <a:gd name="connsiteX12" fmla="*/ 2163703 w 4018261"/>
              <a:gd name="connsiteY12" fmla="*/ 2004811 h 2540358"/>
              <a:gd name="connsiteX13" fmla="*/ 2099308 w 4018261"/>
              <a:gd name="connsiteY13" fmla="*/ 2275268 h 2540358"/>
              <a:gd name="connsiteX14" fmla="*/ 2434159 w 4018261"/>
              <a:gd name="connsiteY14" fmla="*/ 2429813 h 2540358"/>
              <a:gd name="connsiteX15" fmla="*/ 2434159 w 4018261"/>
              <a:gd name="connsiteY15" fmla="*/ 2185115 h 2540358"/>
              <a:gd name="connsiteX16" fmla="*/ 2472796 w 4018261"/>
              <a:gd name="connsiteY16" fmla="*/ 1940416 h 2540358"/>
              <a:gd name="connsiteX17" fmla="*/ 2614463 w 4018261"/>
              <a:gd name="connsiteY17" fmla="*/ 1721475 h 2540358"/>
              <a:gd name="connsiteX18" fmla="*/ 2846283 w 4018261"/>
              <a:gd name="connsiteY18" fmla="*/ 1592686 h 2540358"/>
              <a:gd name="connsiteX19" fmla="*/ 2743252 w 4018261"/>
              <a:gd name="connsiteY19" fmla="*/ 1772991 h 2540358"/>
              <a:gd name="connsiteX20" fmla="*/ 2923556 w 4018261"/>
              <a:gd name="connsiteY20" fmla="*/ 1811627 h 2540358"/>
              <a:gd name="connsiteX21" fmla="*/ 2730373 w 4018261"/>
              <a:gd name="connsiteY21" fmla="*/ 2017689 h 2540358"/>
              <a:gd name="connsiteX22" fmla="*/ 2743253 w 4018261"/>
              <a:gd name="connsiteY22" fmla="*/ 2133599 h 2540358"/>
              <a:gd name="connsiteX23" fmla="*/ 2730372 w 4018261"/>
              <a:gd name="connsiteY23" fmla="*/ 2301024 h 2540358"/>
              <a:gd name="connsiteX24" fmla="*/ 2730373 w 4018261"/>
              <a:gd name="connsiteY24" fmla="*/ 2455571 h 2540358"/>
              <a:gd name="connsiteX25" fmla="*/ 2766863 w 4018261"/>
              <a:gd name="connsiteY25" fmla="*/ 2540358 h 2540358"/>
              <a:gd name="connsiteX26" fmla="*/ 0 w 4018261"/>
              <a:gd name="connsiteY26" fmla="*/ 2514600 h 2540358"/>
              <a:gd name="connsiteX27" fmla="*/ 0 w 4018261"/>
              <a:gd name="connsiteY27" fmla="*/ 0 h 2540358"/>
              <a:gd name="connsiteX0" fmla="*/ 0 w 4018261"/>
              <a:gd name="connsiteY0" fmla="*/ 0 h 2540850"/>
              <a:gd name="connsiteX1" fmla="*/ 3526717 w 4018261"/>
              <a:gd name="connsiteY1" fmla="*/ 0 h 2540850"/>
              <a:gd name="connsiteX2" fmla="*/ 4018261 w 4018261"/>
              <a:gd name="connsiteY2" fmla="*/ 459345 h 2540850"/>
              <a:gd name="connsiteX3" fmla="*/ 3593258 w 4018261"/>
              <a:gd name="connsiteY3" fmla="*/ 935864 h 2540850"/>
              <a:gd name="connsiteX4" fmla="*/ 2923556 w 4018261"/>
              <a:gd name="connsiteY4" fmla="*/ 1347988 h 2540850"/>
              <a:gd name="connsiteX5" fmla="*/ 2691737 w 4018261"/>
              <a:gd name="connsiteY5" fmla="*/ 1296472 h 2540850"/>
              <a:gd name="connsiteX6" fmla="*/ 2975072 w 4018261"/>
              <a:gd name="connsiteY6" fmla="*/ 910105 h 2540850"/>
              <a:gd name="connsiteX7" fmla="*/ 2421281 w 4018261"/>
              <a:gd name="connsiteY7" fmla="*/ 1283593 h 2540850"/>
              <a:gd name="connsiteX8" fmla="*/ 2807647 w 4018261"/>
              <a:gd name="connsiteY8" fmla="*/ 755560 h 2540850"/>
              <a:gd name="connsiteX9" fmla="*/ 2240976 w 4018261"/>
              <a:gd name="connsiteY9" fmla="*/ 987380 h 2540850"/>
              <a:gd name="connsiteX10" fmla="*/ 2202339 w 4018261"/>
              <a:gd name="connsiteY10" fmla="*/ 1386624 h 2540850"/>
              <a:gd name="connsiteX11" fmla="*/ 2176582 w 4018261"/>
              <a:gd name="connsiteY11" fmla="*/ 1669960 h 2540850"/>
              <a:gd name="connsiteX12" fmla="*/ 2163703 w 4018261"/>
              <a:gd name="connsiteY12" fmla="*/ 2004811 h 2540850"/>
              <a:gd name="connsiteX13" fmla="*/ 2099308 w 4018261"/>
              <a:gd name="connsiteY13" fmla="*/ 2275268 h 2540850"/>
              <a:gd name="connsiteX14" fmla="*/ 2434159 w 4018261"/>
              <a:gd name="connsiteY14" fmla="*/ 2429813 h 2540850"/>
              <a:gd name="connsiteX15" fmla="*/ 2434159 w 4018261"/>
              <a:gd name="connsiteY15" fmla="*/ 2185115 h 2540850"/>
              <a:gd name="connsiteX16" fmla="*/ 2472796 w 4018261"/>
              <a:gd name="connsiteY16" fmla="*/ 1940416 h 2540850"/>
              <a:gd name="connsiteX17" fmla="*/ 2614463 w 4018261"/>
              <a:gd name="connsiteY17" fmla="*/ 1721475 h 2540850"/>
              <a:gd name="connsiteX18" fmla="*/ 2846283 w 4018261"/>
              <a:gd name="connsiteY18" fmla="*/ 1592686 h 2540850"/>
              <a:gd name="connsiteX19" fmla="*/ 2743252 w 4018261"/>
              <a:gd name="connsiteY19" fmla="*/ 1772991 h 2540850"/>
              <a:gd name="connsiteX20" fmla="*/ 2923556 w 4018261"/>
              <a:gd name="connsiteY20" fmla="*/ 1811627 h 2540850"/>
              <a:gd name="connsiteX21" fmla="*/ 2730373 w 4018261"/>
              <a:gd name="connsiteY21" fmla="*/ 2017689 h 2540850"/>
              <a:gd name="connsiteX22" fmla="*/ 2743253 w 4018261"/>
              <a:gd name="connsiteY22" fmla="*/ 2133599 h 2540850"/>
              <a:gd name="connsiteX23" fmla="*/ 2730372 w 4018261"/>
              <a:gd name="connsiteY23" fmla="*/ 2301024 h 2540850"/>
              <a:gd name="connsiteX24" fmla="*/ 2730373 w 4018261"/>
              <a:gd name="connsiteY24" fmla="*/ 2455571 h 2540850"/>
              <a:gd name="connsiteX25" fmla="*/ 2691737 w 4018261"/>
              <a:gd name="connsiteY25" fmla="*/ 2494208 h 2540850"/>
              <a:gd name="connsiteX26" fmla="*/ 2766863 w 4018261"/>
              <a:gd name="connsiteY26" fmla="*/ 2540358 h 2540850"/>
              <a:gd name="connsiteX27" fmla="*/ 0 w 4018261"/>
              <a:gd name="connsiteY27" fmla="*/ 2514600 h 2540850"/>
              <a:gd name="connsiteX28" fmla="*/ 0 w 4018261"/>
              <a:gd name="connsiteY28" fmla="*/ 0 h 2540850"/>
              <a:gd name="connsiteX0" fmla="*/ 0 w 4018261"/>
              <a:gd name="connsiteY0" fmla="*/ 0 h 2540516"/>
              <a:gd name="connsiteX1" fmla="*/ 3526717 w 4018261"/>
              <a:gd name="connsiteY1" fmla="*/ 0 h 2540516"/>
              <a:gd name="connsiteX2" fmla="*/ 4018261 w 4018261"/>
              <a:gd name="connsiteY2" fmla="*/ 459345 h 2540516"/>
              <a:gd name="connsiteX3" fmla="*/ 3593258 w 4018261"/>
              <a:gd name="connsiteY3" fmla="*/ 935864 h 2540516"/>
              <a:gd name="connsiteX4" fmla="*/ 2923556 w 4018261"/>
              <a:gd name="connsiteY4" fmla="*/ 1347988 h 2540516"/>
              <a:gd name="connsiteX5" fmla="*/ 2691737 w 4018261"/>
              <a:gd name="connsiteY5" fmla="*/ 1296472 h 2540516"/>
              <a:gd name="connsiteX6" fmla="*/ 2975072 w 4018261"/>
              <a:gd name="connsiteY6" fmla="*/ 910105 h 2540516"/>
              <a:gd name="connsiteX7" fmla="*/ 2421281 w 4018261"/>
              <a:gd name="connsiteY7" fmla="*/ 1283593 h 2540516"/>
              <a:gd name="connsiteX8" fmla="*/ 2807647 w 4018261"/>
              <a:gd name="connsiteY8" fmla="*/ 755560 h 2540516"/>
              <a:gd name="connsiteX9" fmla="*/ 2240976 w 4018261"/>
              <a:gd name="connsiteY9" fmla="*/ 987380 h 2540516"/>
              <a:gd name="connsiteX10" fmla="*/ 2202339 w 4018261"/>
              <a:gd name="connsiteY10" fmla="*/ 1386624 h 2540516"/>
              <a:gd name="connsiteX11" fmla="*/ 2176582 w 4018261"/>
              <a:gd name="connsiteY11" fmla="*/ 1669960 h 2540516"/>
              <a:gd name="connsiteX12" fmla="*/ 2163703 w 4018261"/>
              <a:gd name="connsiteY12" fmla="*/ 2004811 h 2540516"/>
              <a:gd name="connsiteX13" fmla="*/ 2099308 w 4018261"/>
              <a:gd name="connsiteY13" fmla="*/ 2275268 h 2540516"/>
              <a:gd name="connsiteX14" fmla="*/ 2434159 w 4018261"/>
              <a:gd name="connsiteY14" fmla="*/ 2429813 h 2540516"/>
              <a:gd name="connsiteX15" fmla="*/ 2434159 w 4018261"/>
              <a:gd name="connsiteY15" fmla="*/ 2185115 h 2540516"/>
              <a:gd name="connsiteX16" fmla="*/ 2472796 w 4018261"/>
              <a:gd name="connsiteY16" fmla="*/ 1940416 h 2540516"/>
              <a:gd name="connsiteX17" fmla="*/ 2614463 w 4018261"/>
              <a:gd name="connsiteY17" fmla="*/ 1721475 h 2540516"/>
              <a:gd name="connsiteX18" fmla="*/ 2846283 w 4018261"/>
              <a:gd name="connsiteY18" fmla="*/ 1592686 h 2540516"/>
              <a:gd name="connsiteX19" fmla="*/ 2743252 w 4018261"/>
              <a:gd name="connsiteY19" fmla="*/ 1772991 h 2540516"/>
              <a:gd name="connsiteX20" fmla="*/ 2923556 w 4018261"/>
              <a:gd name="connsiteY20" fmla="*/ 1811627 h 2540516"/>
              <a:gd name="connsiteX21" fmla="*/ 2730373 w 4018261"/>
              <a:gd name="connsiteY21" fmla="*/ 2017689 h 2540516"/>
              <a:gd name="connsiteX22" fmla="*/ 2743253 w 4018261"/>
              <a:gd name="connsiteY22" fmla="*/ 2133599 h 2540516"/>
              <a:gd name="connsiteX23" fmla="*/ 2730372 w 4018261"/>
              <a:gd name="connsiteY23" fmla="*/ 2301024 h 2540516"/>
              <a:gd name="connsiteX24" fmla="*/ 2730373 w 4018261"/>
              <a:gd name="connsiteY24" fmla="*/ 2455571 h 2540516"/>
              <a:gd name="connsiteX25" fmla="*/ 2691737 w 4018261"/>
              <a:gd name="connsiteY25" fmla="*/ 2494208 h 2540516"/>
              <a:gd name="connsiteX26" fmla="*/ 2627342 w 4018261"/>
              <a:gd name="connsiteY26" fmla="*/ 2494208 h 2540516"/>
              <a:gd name="connsiteX27" fmla="*/ 2766863 w 4018261"/>
              <a:gd name="connsiteY27" fmla="*/ 2540358 h 2540516"/>
              <a:gd name="connsiteX28" fmla="*/ 0 w 4018261"/>
              <a:gd name="connsiteY28" fmla="*/ 2514600 h 2540516"/>
              <a:gd name="connsiteX29" fmla="*/ 0 w 4018261"/>
              <a:gd name="connsiteY29" fmla="*/ 0 h 2540516"/>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2923556 w 4018261"/>
              <a:gd name="connsiteY4" fmla="*/ 1347988 h 2527704"/>
              <a:gd name="connsiteX5" fmla="*/ 2691737 w 4018261"/>
              <a:gd name="connsiteY5" fmla="*/ 1296472 h 2527704"/>
              <a:gd name="connsiteX6" fmla="*/ 2975072 w 4018261"/>
              <a:gd name="connsiteY6" fmla="*/ 910105 h 2527704"/>
              <a:gd name="connsiteX7" fmla="*/ 2421281 w 4018261"/>
              <a:gd name="connsiteY7" fmla="*/ 1283593 h 2527704"/>
              <a:gd name="connsiteX8" fmla="*/ 2807647 w 4018261"/>
              <a:gd name="connsiteY8" fmla="*/ 755560 h 2527704"/>
              <a:gd name="connsiteX9" fmla="*/ 2240976 w 4018261"/>
              <a:gd name="connsiteY9" fmla="*/ 987380 h 2527704"/>
              <a:gd name="connsiteX10" fmla="*/ 2202339 w 4018261"/>
              <a:gd name="connsiteY10" fmla="*/ 1386624 h 2527704"/>
              <a:gd name="connsiteX11" fmla="*/ 2176582 w 4018261"/>
              <a:gd name="connsiteY11" fmla="*/ 1669960 h 2527704"/>
              <a:gd name="connsiteX12" fmla="*/ 2163703 w 4018261"/>
              <a:gd name="connsiteY12" fmla="*/ 2004811 h 2527704"/>
              <a:gd name="connsiteX13" fmla="*/ 2099308 w 4018261"/>
              <a:gd name="connsiteY13" fmla="*/ 2275268 h 2527704"/>
              <a:gd name="connsiteX14" fmla="*/ 2434159 w 4018261"/>
              <a:gd name="connsiteY14" fmla="*/ 2429813 h 2527704"/>
              <a:gd name="connsiteX15" fmla="*/ 2434159 w 4018261"/>
              <a:gd name="connsiteY15" fmla="*/ 2185115 h 2527704"/>
              <a:gd name="connsiteX16" fmla="*/ 2472796 w 4018261"/>
              <a:gd name="connsiteY16" fmla="*/ 1940416 h 2527704"/>
              <a:gd name="connsiteX17" fmla="*/ 2614463 w 4018261"/>
              <a:gd name="connsiteY17" fmla="*/ 1721475 h 2527704"/>
              <a:gd name="connsiteX18" fmla="*/ 2846283 w 4018261"/>
              <a:gd name="connsiteY18" fmla="*/ 1592686 h 2527704"/>
              <a:gd name="connsiteX19" fmla="*/ 2743252 w 4018261"/>
              <a:gd name="connsiteY19" fmla="*/ 1772991 h 2527704"/>
              <a:gd name="connsiteX20" fmla="*/ 2923556 w 4018261"/>
              <a:gd name="connsiteY20" fmla="*/ 1811627 h 2527704"/>
              <a:gd name="connsiteX21" fmla="*/ 2730373 w 4018261"/>
              <a:gd name="connsiteY21" fmla="*/ 2017689 h 2527704"/>
              <a:gd name="connsiteX22" fmla="*/ 2743253 w 4018261"/>
              <a:gd name="connsiteY22" fmla="*/ 2133599 h 2527704"/>
              <a:gd name="connsiteX23" fmla="*/ 2730372 w 4018261"/>
              <a:gd name="connsiteY23" fmla="*/ 2301024 h 2527704"/>
              <a:gd name="connsiteX24" fmla="*/ 2730373 w 4018261"/>
              <a:gd name="connsiteY24" fmla="*/ 2455571 h 2527704"/>
              <a:gd name="connsiteX25" fmla="*/ 2691737 w 4018261"/>
              <a:gd name="connsiteY25" fmla="*/ 2494208 h 2527704"/>
              <a:gd name="connsiteX26" fmla="*/ 2627342 w 4018261"/>
              <a:gd name="connsiteY26" fmla="*/ 2494208 h 2527704"/>
              <a:gd name="connsiteX27" fmla="*/ 2303223 w 4018261"/>
              <a:gd name="connsiteY27" fmla="*/ 2527479 h 2527704"/>
              <a:gd name="connsiteX28" fmla="*/ 0 w 4018261"/>
              <a:gd name="connsiteY28" fmla="*/ 2514600 h 2527704"/>
              <a:gd name="connsiteX29" fmla="*/ 0 w 4018261"/>
              <a:gd name="connsiteY29"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2975072 w 4018261"/>
              <a:gd name="connsiteY6" fmla="*/ 910105 h 2527704"/>
              <a:gd name="connsiteX7" fmla="*/ 2421281 w 4018261"/>
              <a:gd name="connsiteY7" fmla="*/ 1283593 h 2527704"/>
              <a:gd name="connsiteX8" fmla="*/ 2807647 w 4018261"/>
              <a:gd name="connsiteY8" fmla="*/ 755560 h 2527704"/>
              <a:gd name="connsiteX9" fmla="*/ 2240976 w 4018261"/>
              <a:gd name="connsiteY9" fmla="*/ 987380 h 2527704"/>
              <a:gd name="connsiteX10" fmla="*/ 2202339 w 4018261"/>
              <a:gd name="connsiteY10" fmla="*/ 1386624 h 2527704"/>
              <a:gd name="connsiteX11" fmla="*/ 2176582 w 4018261"/>
              <a:gd name="connsiteY11" fmla="*/ 1669960 h 2527704"/>
              <a:gd name="connsiteX12" fmla="*/ 2163703 w 4018261"/>
              <a:gd name="connsiteY12" fmla="*/ 2004811 h 2527704"/>
              <a:gd name="connsiteX13" fmla="*/ 2099308 w 4018261"/>
              <a:gd name="connsiteY13" fmla="*/ 2275268 h 2527704"/>
              <a:gd name="connsiteX14" fmla="*/ 2434159 w 4018261"/>
              <a:gd name="connsiteY14" fmla="*/ 2429813 h 2527704"/>
              <a:gd name="connsiteX15" fmla="*/ 2434159 w 4018261"/>
              <a:gd name="connsiteY15" fmla="*/ 2185115 h 2527704"/>
              <a:gd name="connsiteX16" fmla="*/ 2472796 w 4018261"/>
              <a:gd name="connsiteY16" fmla="*/ 1940416 h 2527704"/>
              <a:gd name="connsiteX17" fmla="*/ 2614463 w 4018261"/>
              <a:gd name="connsiteY17" fmla="*/ 1721475 h 2527704"/>
              <a:gd name="connsiteX18" fmla="*/ 2846283 w 4018261"/>
              <a:gd name="connsiteY18" fmla="*/ 1592686 h 2527704"/>
              <a:gd name="connsiteX19" fmla="*/ 2743252 w 4018261"/>
              <a:gd name="connsiteY19" fmla="*/ 1772991 h 2527704"/>
              <a:gd name="connsiteX20" fmla="*/ 2923556 w 4018261"/>
              <a:gd name="connsiteY20" fmla="*/ 1811627 h 2527704"/>
              <a:gd name="connsiteX21" fmla="*/ 2730373 w 4018261"/>
              <a:gd name="connsiteY21" fmla="*/ 2017689 h 2527704"/>
              <a:gd name="connsiteX22" fmla="*/ 2743253 w 4018261"/>
              <a:gd name="connsiteY22" fmla="*/ 2133599 h 2527704"/>
              <a:gd name="connsiteX23" fmla="*/ 2730372 w 4018261"/>
              <a:gd name="connsiteY23" fmla="*/ 2301024 h 2527704"/>
              <a:gd name="connsiteX24" fmla="*/ 2730373 w 4018261"/>
              <a:gd name="connsiteY24" fmla="*/ 2455571 h 2527704"/>
              <a:gd name="connsiteX25" fmla="*/ 2691737 w 4018261"/>
              <a:gd name="connsiteY25" fmla="*/ 2494208 h 2527704"/>
              <a:gd name="connsiteX26" fmla="*/ 2627342 w 4018261"/>
              <a:gd name="connsiteY26" fmla="*/ 2494208 h 2527704"/>
              <a:gd name="connsiteX27" fmla="*/ 2303223 w 4018261"/>
              <a:gd name="connsiteY27" fmla="*/ 2527479 h 2527704"/>
              <a:gd name="connsiteX28" fmla="*/ 0 w 4018261"/>
              <a:gd name="connsiteY28" fmla="*/ 2514600 h 2527704"/>
              <a:gd name="connsiteX29" fmla="*/ 0 w 4018261"/>
              <a:gd name="connsiteY29"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421281 w 4018261"/>
              <a:gd name="connsiteY7" fmla="*/ 1283593 h 2527704"/>
              <a:gd name="connsiteX8" fmla="*/ 2807647 w 4018261"/>
              <a:gd name="connsiteY8" fmla="*/ 755560 h 2527704"/>
              <a:gd name="connsiteX9" fmla="*/ 2240976 w 4018261"/>
              <a:gd name="connsiteY9" fmla="*/ 987380 h 2527704"/>
              <a:gd name="connsiteX10" fmla="*/ 2202339 w 4018261"/>
              <a:gd name="connsiteY10" fmla="*/ 1386624 h 2527704"/>
              <a:gd name="connsiteX11" fmla="*/ 2176582 w 4018261"/>
              <a:gd name="connsiteY11" fmla="*/ 1669960 h 2527704"/>
              <a:gd name="connsiteX12" fmla="*/ 2163703 w 4018261"/>
              <a:gd name="connsiteY12" fmla="*/ 2004811 h 2527704"/>
              <a:gd name="connsiteX13" fmla="*/ 2099308 w 4018261"/>
              <a:gd name="connsiteY13" fmla="*/ 2275268 h 2527704"/>
              <a:gd name="connsiteX14" fmla="*/ 2434159 w 4018261"/>
              <a:gd name="connsiteY14" fmla="*/ 2429813 h 2527704"/>
              <a:gd name="connsiteX15" fmla="*/ 2434159 w 4018261"/>
              <a:gd name="connsiteY15" fmla="*/ 2185115 h 2527704"/>
              <a:gd name="connsiteX16" fmla="*/ 2472796 w 4018261"/>
              <a:gd name="connsiteY16" fmla="*/ 1940416 h 2527704"/>
              <a:gd name="connsiteX17" fmla="*/ 2614463 w 4018261"/>
              <a:gd name="connsiteY17" fmla="*/ 1721475 h 2527704"/>
              <a:gd name="connsiteX18" fmla="*/ 2846283 w 4018261"/>
              <a:gd name="connsiteY18" fmla="*/ 1592686 h 2527704"/>
              <a:gd name="connsiteX19" fmla="*/ 2743252 w 4018261"/>
              <a:gd name="connsiteY19" fmla="*/ 1772991 h 2527704"/>
              <a:gd name="connsiteX20" fmla="*/ 2923556 w 4018261"/>
              <a:gd name="connsiteY20" fmla="*/ 1811627 h 2527704"/>
              <a:gd name="connsiteX21" fmla="*/ 2730373 w 4018261"/>
              <a:gd name="connsiteY21" fmla="*/ 2017689 h 2527704"/>
              <a:gd name="connsiteX22" fmla="*/ 2743253 w 4018261"/>
              <a:gd name="connsiteY22" fmla="*/ 2133599 h 2527704"/>
              <a:gd name="connsiteX23" fmla="*/ 2730372 w 4018261"/>
              <a:gd name="connsiteY23" fmla="*/ 2301024 h 2527704"/>
              <a:gd name="connsiteX24" fmla="*/ 2730373 w 4018261"/>
              <a:gd name="connsiteY24" fmla="*/ 2455571 h 2527704"/>
              <a:gd name="connsiteX25" fmla="*/ 2691737 w 4018261"/>
              <a:gd name="connsiteY25" fmla="*/ 2494208 h 2527704"/>
              <a:gd name="connsiteX26" fmla="*/ 2627342 w 4018261"/>
              <a:gd name="connsiteY26" fmla="*/ 2494208 h 2527704"/>
              <a:gd name="connsiteX27" fmla="*/ 2303223 w 4018261"/>
              <a:gd name="connsiteY27" fmla="*/ 2527479 h 2527704"/>
              <a:gd name="connsiteX28" fmla="*/ 0 w 4018261"/>
              <a:gd name="connsiteY28" fmla="*/ 2514600 h 2527704"/>
              <a:gd name="connsiteX29" fmla="*/ 0 w 4018261"/>
              <a:gd name="connsiteY29"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07647 w 4018261"/>
              <a:gd name="connsiteY8" fmla="*/ 755560 h 2527704"/>
              <a:gd name="connsiteX9" fmla="*/ 2240976 w 4018261"/>
              <a:gd name="connsiteY9" fmla="*/ 987380 h 2527704"/>
              <a:gd name="connsiteX10" fmla="*/ 2202339 w 4018261"/>
              <a:gd name="connsiteY10" fmla="*/ 1386624 h 2527704"/>
              <a:gd name="connsiteX11" fmla="*/ 2176582 w 4018261"/>
              <a:gd name="connsiteY11" fmla="*/ 1669960 h 2527704"/>
              <a:gd name="connsiteX12" fmla="*/ 2163703 w 4018261"/>
              <a:gd name="connsiteY12" fmla="*/ 2004811 h 2527704"/>
              <a:gd name="connsiteX13" fmla="*/ 2099308 w 4018261"/>
              <a:gd name="connsiteY13" fmla="*/ 2275268 h 2527704"/>
              <a:gd name="connsiteX14" fmla="*/ 2434159 w 4018261"/>
              <a:gd name="connsiteY14" fmla="*/ 2429813 h 2527704"/>
              <a:gd name="connsiteX15" fmla="*/ 2434159 w 4018261"/>
              <a:gd name="connsiteY15" fmla="*/ 2185115 h 2527704"/>
              <a:gd name="connsiteX16" fmla="*/ 2472796 w 4018261"/>
              <a:gd name="connsiteY16" fmla="*/ 1940416 h 2527704"/>
              <a:gd name="connsiteX17" fmla="*/ 2614463 w 4018261"/>
              <a:gd name="connsiteY17" fmla="*/ 1721475 h 2527704"/>
              <a:gd name="connsiteX18" fmla="*/ 2846283 w 4018261"/>
              <a:gd name="connsiteY18" fmla="*/ 1592686 h 2527704"/>
              <a:gd name="connsiteX19" fmla="*/ 2743252 w 4018261"/>
              <a:gd name="connsiteY19" fmla="*/ 1772991 h 2527704"/>
              <a:gd name="connsiteX20" fmla="*/ 2923556 w 4018261"/>
              <a:gd name="connsiteY20" fmla="*/ 1811627 h 2527704"/>
              <a:gd name="connsiteX21" fmla="*/ 2730373 w 4018261"/>
              <a:gd name="connsiteY21" fmla="*/ 2017689 h 2527704"/>
              <a:gd name="connsiteX22" fmla="*/ 2743253 w 4018261"/>
              <a:gd name="connsiteY22" fmla="*/ 2133599 h 2527704"/>
              <a:gd name="connsiteX23" fmla="*/ 2730372 w 4018261"/>
              <a:gd name="connsiteY23" fmla="*/ 2301024 h 2527704"/>
              <a:gd name="connsiteX24" fmla="*/ 2730373 w 4018261"/>
              <a:gd name="connsiteY24" fmla="*/ 2455571 h 2527704"/>
              <a:gd name="connsiteX25" fmla="*/ 2691737 w 4018261"/>
              <a:gd name="connsiteY25" fmla="*/ 2494208 h 2527704"/>
              <a:gd name="connsiteX26" fmla="*/ 2627342 w 4018261"/>
              <a:gd name="connsiteY26" fmla="*/ 2494208 h 2527704"/>
              <a:gd name="connsiteX27" fmla="*/ 2303223 w 4018261"/>
              <a:gd name="connsiteY27" fmla="*/ 2527479 h 2527704"/>
              <a:gd name="connsiteX28" fmla="*/ 0 w 4018261"/>
              <a:gd name="connsiteY28" fmla="*/ 2514600 h 2527704"/>
              <a:gd name="connsiteX29" fmla="*/ 0 w 4018261"/>
              <a:gd name="connsiteY29"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240976 w 4018261"/>
              <a:gd name="connsiteY9" fmla="*/ 987380 h 2527704"/>
              <a:gd name="connsiteX10" fmla="*/ 2202339 w 4018261"/>
              <a:gd name="connsiteY10" fmla="*/ 1386624 h 2527704"/>
              <a:gd name="connsiteX11" fmla="*/ 2176582 w 4018261"/>
              <a:gd name="connsiteY11" fmla="*/ 1669960 h 2527704"/>
              <a:gd name="connsiteX12" fmla="*/ 2163703 w 4018261"/>
              <a:gd name="connsiteY12" fmla="*/ 2004811 h 2527704"/>
              <a:gd name="connsiteX13" fmla="*/ 2099308 w 4018261"/>
              <a:gd name="connsiteY13" fmla="*/ 2275268 h 2527704"/>
              <a:gd name="connsiteX14" fmla="*/ 2434159 w 4018261"/>
              <a:gd name="connsiteY14" fmla="*/ 2429813 h 2527704"/>
              <a:gd name="connsiteX15" fmla="*/ 2434159 w 4018261"/>
              <a:gd name="connsiteY15" fmla="*/ 2185115 h 2527704"/>
              <a:gd name="connsiteX16" fmla="*/ 2472796 w 4018261"/>
              <a:gd name="connsiteY16" fmla="*/ 1940416 h 2527704"/>
              <a:gd name="connsiteX17" fmla="*/ 2614463 w 4018261"/>
              <a:gd name="connsiteY17" fmla="*/ 1721475 h 2527704"/>
              <a:gd name="connsiteX18" fmla="*/ 2846283 w 4018261"/>
              <a:gd name="connsiteY18" fmla="*/ 1592686 h 2527704"/>
              <a:gd name="connsiteX19" fmla="*/ 2743252 w 4018261"/>
              <a:gd name="connsiteY19" fmla="*/ 1772991 h 2527704"/>
              <a:gd name="connsiteX20" fmla="*/ 2923556 w 4018261"/>
              <a:gd name="connsiteY20" fmla="*/ 1811627 h 2527704"/>
              <a:gd name="connsiteX21" fmla="*/ 2730373 w 4018261"/>
              <a:gd name="connsiteY21" fmla="*/ 2017689 h 2527704"/>
              <a:gd name="connsiteX22" fmla="*/ 2743253 w 4018261"/>
              <a:gd name="connsiteY22" fmla="*/ 2133599 h 2527704"/>
              <a:gd name="connsiteX23" fmla="*/ 2730372 w 4018261"/>
              <a:gd name="connsiteY23" fmla="*/ 2301024 h 2527704"/>
              <a:gd name="connsiteX24" fmla="*/ 2730373 w 4018261"/>
              <a:gd name="connsiteY24" fmla="*/ 2455571 h 2527704"/>
              <a:gd name="connsiteX25" fmla="*/ 2691737 w 4018261"/>
              <a:gd name="connsiteY25" fmla="*/ 2494208 h 2527704"/>
              <a:gd name="connsiteX26" fmla="*/ 2627342 w 4018261"/>
              <a:gd name="connsiteY26" fmla="*/ 2494208 h 2527704"/>
              <a:gd name="connsiteX27" fmla="*/ 2303223 w 4018261"/>
              <a:gd name="connsiteY27" fmla="*/ 2527479 h 2527704"/>
              <a:gd name="connsiteX28" fmla="*/ 0 w 4018261"/>
              <a:gd name="connsiteY28" fmla="*/ 2514600 h 2527704"/>
              <a:gd name="connsiteX29" fmla="*/ 0 w 4018261"/>
              <a:gd name="connsiteY29"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59162 w 4018261"/>
              <a:gd name="connsiteY9" fmla="*/ 613892 h 2527704"/>
              <a:gd name="connsiteX10" fmla="*/ 2240976 w 4018261"/>
              <a:gd name="connsiteY10" fmla="*/ 987380 h 2527704"/>
              <a:gd name="connsiteX11" fmla="*/ 2202339 w 4018261"/>
              <a:gd name="connsiteY11" fmla="*/ 1386624 h 2527704"/>
              <a:gd name="connsiteX12" fmla="*/ 2176582 w 4018261"/>
              <a:gd name="connsiteY12" fmla="*/ 1669960 h 2527704"/>
              <a:gd name="connsiteX13" fmla="*/ 2163703 w 4018261"/>
              <a:gd name="connsiteY13" fmla="*/ 2004811 h 2527704"/>
              <a:gd name="connsiteX14" fmla="*/ 2099308 w 4018261"/>
              <a:gd name="connsiteY14" fmla="*/ 2275268 h 2527704"/>
              <a:gd name="connsiteX15" fmla="*/ 2434159 w 4018261"/>
              <a:gd name="connsiteY15" fmla="*/ 2429813 h 2527704"/>
              <a:gd name="connsiteX16" fmla="*/ 2434159 w 4018261"/>
              <a:gd name="connsiteY16" fmla="*/ 2185115 h 2527704"/>
              <a:gd name="connsiteX17" fmla="*/ 2472796 w 4018261"/>
              <a:gd name="connsiteY17" fmla="*/ 1940416 h 2527704"/>
              <a:gd name="connsiteX18" fmla="*/ 2614463 w 4018261"/>
              <a:gd name="connsiteY18" fmla="*/ 1721475 h 2527704"/>
              <a:gd name="connsiteX19" fmla="*/ 2846283 w 4018261"/>
              <a:gd name="connsiteY19" fmla="*/ 1592686 h 2527704"/>
              <a:gd name="connsiteX20" fmla="*/ 2743252 w 4018261"/>
              <a:gd name="connsiteY20" fmla="*/ 1772991 h 2527704"/>
              <a:gd name="connsiteX21" fmla="*/ 2923556 w 4018261"/>
              <a:gd name="connsiteY21" fmla="*/ 1811627 h 2527704"/>
              <a:gd name="connsiteX22" fmla="*/ 2730373 w 4018261"/>
              <a:gd name="connsiteY22" fmla="*/ 2017689 h 2527704"/>
              <a:gd name="connsiteX23" fmla="*/ 2743253 w 4018261"/>
              <a:gd name="connsiteY23" fmla="*/ 2133599 h 2527704"/>
              <a:gd name="connsiteX24" fmla="*/ 2730372 w 4018261"/>
              <a:gd name="connsiteY24" fmla="*/ 2301024 h 2527704"/>
              <a:gd name="connsiteX25" fmla="*/ 2730373 w 4018261"/>
              <a:gd name="connsiteY25" fmla="*/ 2455571 h 2527704"/>
              <a:gd name="connsiteX26" fmla="*/ 2691737 w 4018261"/>
              <a:gd name="connsiteY26" fmla="*/ 2494208 h 2527704"/>
              <a:gd name="connsiteX27" fmla="*/ 2627342 w 4018261"/>
              <a:gd name="connsiteY27" fmla="*/ 2494208 h 2527704"/>
              <a:gd name="connsiteX28" fmla="*/ 2303223 w 4018261"/>
              <a:gd name="connsiteY28" fmla="*/ 2527479 h 2527704"/>
              <a:gd name="connsiteX29" fmla="*/ 0 w 4018261"/>
              <a:gd name="connsiteY29" fmla="*/ 2514600 h 2527704"/>
              <a:gd name="connsiteX30" fmla="*/ 0 w 4018261"/>
              <a:gd name="connsiteY30"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59162 w 4018261"/>
              <a:gd name="connsiteY9" fmla="*/ 613892 h 2527704"/>
              <a:gd name="connsiteX10" fmla="*/ 2228097 w 4018261"/>
              <a:gd name="connsiteY10" fmla="*/ 768440 h 2527704"/>
              <a:gd name="connsiteX11" fmla="*/ 2202339 w 4018261"/>
              <a:gd name="connsiteY11" fmla="*/ 1386624 h 2527704"/>
              <a:gd name="connsiteX12" fmla="*/ 2176582 w 4018261"/>
              <a:gd name="connsiteY12" fmla="*/ 1669960 h 2527704"/>
              <a:gd name="connsiteX13" fmla="*/ 2163703 w 4018261"/>
              <a:gd name="connsiteY13" fmla="*/ 2004811 h 2527704"/>
              <a:gd name="connsiteX14" fmla="*/ 2099308 w 4018261"/>
              <a:gd name="connsiteY14" fmla="*/ 2275268 h 2527704"/>
              <a:gd name="connsiteX15" fmla="*/ 2434159 w 4018261"/>
              <a:gd name="connsiteY15" fmla="*/ 2429813 h 2527704"/>
              <a:gd name="connsiteX16" fmla="*/ 2434159 w 4018261"/>
              <a:gd name="connsiteY16" fmla="*/ 2185115 h 2527704"/>
              <a:gd name="connsiteX17" fmla="*/ 2472796 w 4018261"/>
              <a:gd name="connsiteY17" fmla="*/ 1940416 h 2527704"/>
              <a:gd name="connsiteX18" fmla="*/ 2614463 w 4018261"/>
              <a:gd name="connsiteY18" fmla="*/ 1721475 h 2527704"/>
              <a:gd name="connsiteX19" fmla="*/ 2846283 w 4018261"/>
              <a:gd name="connsiteY19" fmla="*/ 1592686 h 2527704"/>
              <a:gd name="connsiteX20" fmla="*/ 2743252 w 4018261"/>
              <a:gd name="connsiteY20" fmla="*/ 1772991 h 2527704"/>
              <a:gd name="connsiteX21" fmla="*/ 2923556 w 4018261"/>
              <a:gd name="connsiteY21" fmla="*/ 1811627 h 2527704"/>
              <a:gd name="connsiteX22" fmla="*/ 2730373 w 4018261"/>
              <a:gd name="connsiteY22" fmla="*/ 2017689 h 2527704"/>
              <a:gd name="connsiteX23" fmla="*/ 2743253 w 4018261"/>
              <a:gd name="connsiteY23" fmla="*/ 2133599 h 2527704"/>
              <a:gd name="connsiteX24" fmla="*/ 2730372 w 4018261"/>
              <a:gd name="connsiteY24" fmla="*/ 2301024 h 2527704"/>
              <a:gd name="connsiteX25" fmla="*/ 2730373 w 4018261"/>
              <a:gd name="connsiteY25" fmla="*/ 2455571 h 2527704"/>
              <a:gd name="connsiteX26" fmla="*/ 2691737 w 4018261"/>
              <a:gd name="connsiteY26" fmla="*/ 2494208 h 2527704"/>
              <a:gd name="connsiteX27" fmla="*/ 2627342 w 4018261"/>
              <a:gd name="connsiteY27" fmla="*/ 2494208 h 2527704"/>
              <a:gd name="connsiteX28" fmla="*/ 2303223 w 4018261"/>
              <a:gd name="connsiteY28" fmla="*/ 2527479 h 2527704"/>
              <a:gd name="connsiteX29" fmla="*/ 0 w 4018261"/>
              <a:gd name="connsiteY29" fmla="*/ 2514600 h 2527704"/>
              <a:gd name="connsiteX30" fmla="*/ 0 w 4018261"/>
              <a:gd name="connsiteY30"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59162 w 4018261"/>
              <a:gd name="connsiteY9" fmla="*/ 613892 h 2527704"/>
              <a:gd name="connsiteX10" fmla="*/ 2137945 w 4018261"/>
              <a:gd name="connsiteY10" fmla="*/ 704045 h 2527704"/>
              <a:gd name="connsiteX11" fmla="*/ 2202339 w 4018261"/>
              <a:gd name="connsiteY11" fmla="*/ 1386624 h 2527704"/>
              <a:gd name="connsiteX12" fmla="*/ 2176582 w 4018261"/>
              <a:gd name="connsiteY12" fmla="*/ 1669960 h 2527704"/>
              <a:gd name="connsiteX13" fmla="*/ 2163703 w 4018261"/>
              <a:gd name="connsiteY13" fmla="*/ 2004811 h 2527704"/>
              <a:gd name="connsiteX14" fmla="*/ 2099308 w 4018261"/>
              <a:gd name="connsiteY14" fmla="*/ 2275268 h 2527704"/>
              <a:gd name="connsiteX15" fmla="*/ 2434159 w 4018261"/>
              <a:gd name="connsiteY15" fmla="*/ 2429813 h 2527704"/>
              <a:gd name="connsiteX16" fmla="*/ 2434159 w 4018261"/>
              <a:gd name="connsiteY16" fmla="*/ 2185115 h 2527704"/>
              <a:gd name="connsiteX17" fmla="*/ 2472796 w 4018261"/>
              <a:gd name="connsiteY17" fmla="*/ 1940416 h 2527704"/>
              <a:gd name="connsiteX18" fmla="*/ 2614463 w 4018261"/>
              <a:gd name="connsiteY18" fmla="*/ 1721475 h 2527704"/>
              <a:gd name="connsiteX19" fmla="*/ 2846283 w 4018261"/>
              <a:gd name="connsiteY19" fmla="*/ 1592686 h 2527704"/>
              <a:gd name="connsiteX20" fmla="*/ 2743252 w 4018261"/>
              <a:gd name="connsiteY20" fmla="*/ 1772991 h 2527704"/>
              <a:gd name="connsiteX21" fmla="*/ 2923556 w 4018261"/>
              <a:gd name="connsiteY21" fmla="*/ 1811627 h 2527704"/>
              <a:gd name="connsiteX22" fmla="*/ 2730373 w 4018261"/>
              <a:gd name="connsiteY22" fmla="*/ 2017689 h 2527704"/>
              <a:gd name="connsiteX23" fmla="*/ 2743253 w 4018261"/>
              <a:gd name="connsiteY23" fmla="*/ 2133599 h 2527704"/>
              <a:gd name="connsiteX24" fmla="*/ 2730372 w 4018261"/>
              <a:gd name="connsiteY24" fmla="*/ 2301024 h 2527704"/>
              <a:gd name="connsiteX25" fmla="*/ 2730373 w 4018261"/>
              <a:gd name="connsiteY25" fmla="*/ 2455571 h 2527704"/>
              <a:gd name="connsiteX26" fmla="*/ 2691737 w 4018261"/>
              <a:gd name="connsiteY26" fmla="*/ 2494208 h 2527704"/>
              <a:gd name="connsiteX27" fmla="*/ 2627342 w 4018261"/>
              <a:gd name="connsiteY27" fmla="*/ 2494208 h 2527704"/>
              <a:gd name="connsiteX28" fmla="*/ 2303223 w 4018261"/>
              <a:gd name="connsiteY28" fmla="*/ 2527479 h 2527704"/>
              <a:gd name="connsiteX29" fmla="*/ 0 w 4018261"/>
              <a:gd name="connsiteY29" fmla="*/ 2514600 h 2527704"/>
              <a:gd name="connsiteX30" fmla="*/ 0 w 4018261"/>
              <a:gd name="connsiteY30"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137945 w 4018261"/>
              <a:gd name="connsiteY10" fmla="*/ 704045 h 2527704"/>
              <a:gd name="connsiteX11" fmla="*/ 2202339 w 4018261"/>
              <a:gd name="connsiteY11" fmla="*/ 1386624 h 2527704"/>
              <a:gd name="connsiteX12" fmla="*/ 2176582 w 4018261"/>
              <a:gd name="connsiteY12" fmla="*/ 1669960 h 2527704"/>
              <a:gd name="connsiteX13" fmla="*/ 2163703 w 4018261"/>
              <a:gd name="connsiteY13" fmla="*/ 2004811 h 2527704"/>
              <a:gd name="connsiteX14" fmla="*/ 2099308 w 4018261"/>
              <a:gd name="connsiteY14" fmla="*/ 2275268 h 2527704"/>
              <a:gd name="connsiteX15" fmla="*/ 2434159 w 4018261"/>
              <a:gd name="connsiteY15" fmla="*/ 2429813 h 2527704"/>
              <a:gd name="connsiteX16" fmla="*/ 2434159 w 4018261"/>
              <a:gd name="connsiteY16" fmla="*/ 2185115 h 2527704"/>
              <a:gd name="connsiteX17" fmla="*/ 2472796 w 4018261"/>
              <a:gd name="connsiteY17" fmla="*/ 1940416 h 2527704"/>
              <a:gd name="connsiteX18" fmla="*/ 2614463 w 4018261"/>
              <a:gd name="connsiteY18" fmla="*/ 1721475 h 2527704"/>
              <a:gd name="connsiteX19" fmla="*/ 2846283 w 4018261"/>
              <a:gd name="connsiteY19" fmla="*/ 1592686 h 2527704"/>
              <a:gd name="connsiteX20" fmla="*/ 2743252 w 4018261"/>
              <a:gd name="connsiteY20" fmla="*/ 1772991 h 2527704"/>
              <a:gd name="connsiteX21" fmla="*/ 2923556 w 4018261"/>
              <a:gd name="connsiteY21" fmla="*/ 1811627 h 2527704"/>
              <a:gd name="connsiteX22" fmla="*/ 2730373 w 4018261"/>
              <a:gd name="connsiteY22" fmla="*/ 2017689 h 2527704"/>
              <a:gd name="connsiteX23" fmla="*/ 2743253 w 4018261"/>
              <a:gd name="connsiteY23" fmla="*/ 2133599 h 2527704"/>
              <a:gd name="connsiteX24" fmla="*/ 2730372 w 4018261"/>
              <a:gd name="connsiteY24" fmla="*/ 2301024 h 2527704"/>
              <a:gd name="connsiteX25" fmla="*/ 2730373 w 4018261"/>
              <a:gd name="connsiteY25" fmla="*/ 2455571 h 2527704"/>
              <a:gd name="connsiteX26" fmla="*/ 2691737 w 4018261"/>
              <a:gd name="connsiteY26" fmla="*/ 2494208 h 2527704"/>
              <a:gd name="connsiteX27" fmla="*/ 2627342 w 4018261"/>
              <a:gd name="connsiteY27" fmla="*/ 2494208 h 2527704"/>
              <a:gd name="connsiteX28" fmla="*/ 2303223 w 4018261"/>
              <a:gd name="connsiteY28" fmla="*/ 2527479 h 2527704"/>
              <a:gd name="connsiteX29" fmla="*/ 0 w 4018261"/>
              <a:gd name="connsiteY29" fmla="*/ 2514600 h 2527704"/>
              <a:gd name="connsiteX30" fmla="*/ 0 w 4018261"/>
              <a:gd name="connsiteY30"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2202339 w 4018261"/>
              <a:gd name="connsiteY11" fmla="*/ 1386624 h 2527704"/>
              <a:gd name="connsiteX12" fmla="*/ 2176582 w 4018261"/>
              <a:gd name="connsiteY12" fmla="*/ 1669960 h 2527704"/>
              <a:gd name="connsiteX13" fmla="*/ 2163703 w 4018261"/>
              <a:gd name="connsiteY13" fmla="*/ 2004811 h 2527704"/>
              <a:gd name="connsiteX14" fmla="*/ 2099308 w 4018261"/>
              <a:gd name="connsiteY14" fmla="*/ 2275268 h 2527704"/>
              <a:gd name="connsiteX15" fmla="*/ 2434159 w 4018261"/>
              <a:gd name="connsiteY15" fmla="*/ 2429813 h 2527704"/>
              <a:gd name="connsiteX16" fmla="*/ 2434159 w 4018261"/>
              <a:gd name="connsiteY16" fmla="*/ 2185115 h 2527704"/>
              <a:gd name="connsiteX17" fmla="*/ 2472796 w 4018261"/>
              <a:gd name="connsiteY17" fmla="*/ 1940416 h 2527704"/>
              <a:gd name="connsiteX18" fmla="*/ 2614463 w 4018261"/>
              <a:gd name="connsiteY18" fmla="*/ 1721475 h 2527704"/>
              <a:gd name="connsiteX19" fmla="*/ 2846283 w 4018261"/>
              <a:gd name="connsiteY19" fmla="*/ 1592686 h 2527704"/>
              <a:gd name="connsiteX20" fmla="*/ 2743252 w 4018261"/>
              <a:gd name="connsiteY20" fmla="*/ 1772991 h 2527704"/>
              <a:gd name="connsiteX21" fmla="*/ 2923556 w 4018261"/>
              <a:gd name="connsiteY21" fmla="*/ 1811627 h 2527704"/>
              <a:gd name="connsiteX22" fmla="*/ 2730373 w 4018261"/>
              <a:gd name="connsiteY22" fmla="*/ 2017689 h 2527704"/>
              <a:gd name="connsiteX23" fmla="*/ 2743253 w 4018261"/>
              <a:gd name="connsiteY23" fmla="*/ 2133599 h 2527704"/>
              <a:gd name="connsiteX24" fmla="*/ 2730372 w 4018261"/>
              <a:gd name="connsiteY24" fmla="*/ 2301024 h 2527704"/>
              <a:gd name="connsiteX25" fmla="*/ 2730373 w 4018261"/>
              <a:gd name="connsiteY25" fmla="*/ 2455571 h 2527704"/>
              <a:gd name="connsiteX26" fmla="*/ 2691737 w 4018261"/>
              <a:gd name="connsiteY26" fmla="*/ 2494208 h 2527704"/>
              <a:gd name="connsiteX27" fmla="*/ 2627342 w 4018261"/>
              <a:gd name="connsiteY27" fmla="*/ 2494208 h 2527704"/>
              <a:gd name="connsiteX28" fmla="*/ 2303223 w 4018261"/>
              <a:gd name="connsiteY28" fmla="*/ 2527479 h 2527704"/>
              <a:gd name="connsiteX29" fmla="*/ 0 w 4018261"/>
              <a:gd name="connsiteY29" fmla="*/ 2514600 h 2527704"/>
              <a:gd name="connsiteX30" fmla="*/ 0 w 4018261"/>
              <a:gd name="connsiteY30"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2060671 w 4018261"/>
              <a:gd name="connsiteY11" fmla="*/ 1489655 h 2527704"/>
              <a:gd name="connsiteX12" fmla="*/ 2176582 w 4018261"/>
              <a:gd name="connsiteY12" fmla="*/ 1669960 h 2527704"/>
              <a:gd name="connsiteX13" fmla="*/ 2163703 w 4018261"/>
              <a:gd name="connsiteY13" fmla="*/ 2004811 h 2527704"/>
              <a:gd name="connsiteX14" fmla="*/ 2099308 w 4018261"/>
              <a:gd name="connsiteY14" fmla="*/ 2275268 h 2527704"/>
              <a:gd name="connsiteX15" fmla="*/ 2434159 w 4018261"/>
              <a:gd name="connsiteY15" fmla="*/ 2429813 h 2527704"/>
              <a:gd name="connsiteX16" fmla="*/ 2434159 w 4018261"/>
              <a:gd name="connsiteY16" fmla="*/ 2185115 h 2527704"/>
              <a:gd name="connsiteX17" fmla="*/ 2472796 w 4018261"/>
              <a:gd name="connsiteY17" fmla="*/ 1940416 h 2527704"/>
              <a:gd name="connsiteX18" fmla="*/ 2614463 w 4018261"/>
              <a:gd name="connsiteY18" fmla="*/ 1721475 h 2527704"/>
              <a:gd name="connsiteX19" fmla="*/ 2846283 w 4018261"/>
              <a:gd name="connsiteY19" fmla="*/ 1592686 h 2527704"/>
              <a:gd name="connsiteX20" fmla="*/ 2743252 w 4018261"/>
              <a:gd name="connsiteY20" fmla="*/ 1772991 h 2527704"/>
              <a:gd name="connsiteX21" fmla="*/ 2923556 w 4018261"/>
              <a:gd name="connsiteY21" fmla="*/ 1811627 h 2527704"/>
              <a:gd name="connsiteX22" fmla="*/ 2730373 w 4018261"/>
              <a:gd name="connsiteY22" fmla="*/ 2017689 h 2527704"/>
              <a:gd name="connsiteX23" fmla="*/ 2743253 w 4018261"/>
              <a:gd name="connsiteY23" fmla="*/ 2133599 h 2527704"/>
              <a:gd name="connsiteX24" fmla="*/ 2730372 w 4018261"/>
              <a:gd name="connsiteY24" fmla="*/ 2301024 h 2527704"/>
              <a:gd name="connsiteX25" fmla="*/ 2730373 w 4018261"/>
              <a:gd name="connsiteY25" fmla="*/ 2455571 h 2527704"/>
              <a:gd name="connsiteX26" fmla="*/ 2691737 w 4018261"/>
              <a:gd name="connsiteY26" fmla="*/ 2494208 h 2527704"/>
              <a:gd name="connsiteX27" fmla="*/ 2627342 w 4018261"/>
              <a:gd name="connsiteY27" fmla="*/ 2494208 h 2527704"/>
              <a:gd name="connsiteX28" fmla="*/ 2303223 w 4018261"/>
              <a:gd name="connsiteY28" fmla="*/ 2527479 h 2527704"/>
              <a:gd name="connsiteX29" fmla="*/ 0 w 4018261"/>
              <a:gd name="connsiteY29" fmla="*/ 2514600 h 2527704"/>
              <a:gd name="connsiteX30" fmla="*/ 0 w 4018261"/>
              <a:gd name="connsiteY30"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2060671 w 4018261"/>
              <a:gd name="connsiteY11" fmla="*/ 1489655 h 2527704"/>
              <a:gd name="connsiteX12" fmla="*/ 2099308 w 4018261"/>
              <a:gd name="connsiteY12" fmla="*/ 1798748 h 2527704"/>
              <a:gd name="connsiteX13" fmla="*/ 2163703 w 4018261"/>
              <a:gd name="connsiteY13" fmla="*/ 2004811 h 2527704"/>
              <a:gd name="connsiteX14" fmla="*/ 2099308 w 4018261"/>
              <a:gd name="connsiteY14" fmla="*/ 2275268 h 2527704"/>
              <a:gd name="connsiteX15" fmla="*/ 2434159 w 4018261"/>
              <a:gd name="connsiteY15" fmla="*/ 2429813 h 2527704"/>
              <a:gd name="connsiteX16" fmla="*/ 2434159 w 4018261"/>
              <a:gd name="connsiteY16" fmla="*/ 2185115 h 2527704"/>
              <a:gd name="connsiteX17" fmla="*/ 2472796 w 4018261"/>
              <a:gd name="connsiteY17" fmla="*/ 1940416 h 2527704"/>
              <a:gd name="connsiteX18" fmla="*/ 2614463 w 4018261"/>
              <a:gd name="connsiteY18" fmla="*/ 1721475 h 2527704"/>
              <a:gd name="connsiteX19" fmla="*/ 2846283 w 4018261"/>
              <a:gd name="connsiteY19" fmla="*/ 1592686 h 2527704"/>
              <a:gd name="connsiteX20" fmla="*/ 2743252 w 4018261"/>
              <a:gd name="connsiteY20" fmla="*/ 1772991 h 2527704"/>
              <a:gd name="connsiteX21" fmla="*/ 2923556 w 4018261"/>
              <a:gd name="connsiteY21" fmla="*/ 1811627 h 2527704"/>
              <a:gd name="connsiteX22" fmla="*/ 2730373 w 4018261"/>
              <a:gd name="connsiteY22" fmla="*/ 2017689 h 2527704"/>
              <a:gd name="connsiteX23" fmla="*/ 2743253 w 4018261"/>
              <a:gd name="connsiteY23" fmla="*/ 2133599 h 2527704"/>
              <a:gd name="connsiteX24" fmla="*/ 2730372 w 4018261"/>
              <a:gd name="connsiteY24" fmla="*/ 2301024 h 2527704"/>
              <a:gd name="connsiteX25" fmla="*/ 2730373 w 4018261"/>
              <a:gd name="connsiteY25" fmla="*/ 2455571 h 2527704"/>
              <a:gd name="connsiteX26" fmla="*/ 2691737 w 4018261"/>
              <a:gd name="connsiteY26" fmla="*/ 2494208 h 2527704"/>
              <a:gd name="connsiteX27" fmla="*/ 2627342 w 4018261"/>
              <a:gd name="connsiteY27" fmla="*/ 2494208 h 2527704"/>
              <a:gd name="connsiteX28" fmla="*/ 2303223 w 4018261"/>
              <a:gd name="connsiteY28" fmla="*/ 2527479 h 2527704"/>
              <a:gd name="connsiteX29" fmla="*/ 0 w 4018261"/>
              <a:gd name="connsiteY29" fmla="*/ 2514600 h 2527704"/>
              <a:gd name="connsiteX30" fmla="*/ 0 w 4018261"/>
              <a:gd name="connsiteY30"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2060671 w 4018261"/>
              <a:gd name="connsiteY11" fmla="*/ 1489655 h 2527704"/>
              <a:gd name="connsiteX12" fmla="*/ 2099308 w 4018261"/>
              <a:gd name="connsiteY12" fmla="*/ 1798748 h 2527704"/>
              <a:gd name="connsiteX13" fmla="*/ 2073551 w 4018261"/>
              <a:gd name="connsiteY13" fmla="*/ 2120720 h 2527704"/>
              <a:gd name="connsiteX14" fmla="*/ 2099308 w 4018261"/>
              <a:gd name="connsiteY14" fmla="*/ 2275268 h 2527704"/>
              <a:gd name="connsiteX15" fmla="*/ 2434159 w 4018261"/>
              <a:gd name="connsiteY15" fmla="*/ 2429813 h 2527704"/>
              <a:gd name="connsiteX16" fmla="*/ 2434159 w 4018261"/>
              <a:gd name="connsiteY16" fmla="*/ 2185115 h 2527704"/>
              <a:gd name="connsiteX17" fmla="*/ 2472796 w 4018261"/>
              <a:gd name="connsiteY17" fmla="*/ 1940416 h 2527704"/>
              <a:gd name="connsiteX18" fmla="*/ 2614463 w 4018261"/>
              <a:gd name="connsiteY18" fmla="*/ 1721475 h 2527704"/>
              <a:gd name="connsiteX19" fmla="*/ 2846283 w 4018261"/>
              <a:gd name="connsiteY19" fmla="*/ 1592686 h 2527704"/>
              <a:gd name="connsiteX20" fmla="*/ 2743252 w 4018261"/>
              <a:gd name="connsiteY20" fmla="*/ 1772991 h 2527704"/>
              <a:gd name="connsiteX21" fmla="*/ 2923556 w 4018261"/>
              <a:gd name="connsiteY21" fmla="*/ 1811627 h 2527704"/>
              <a:gd name="connsiteX22" fmla="*/ 2730373 w 4018261"/>
              <a:gd name="connsiteY22" fmla="*/ 2017689 h 2527704"/>
              <a:gd name="connsiteX23" fmla="*/ 2743253 w 4018261"/>
              <a:gd name="connsiteY23" fmla="*/ 2133599 h 2527704"/>
              <a:gd name="connsiteX24" fmla="*/ 2730372 w 4018261"/>
              <a:gd name="connsiteY24" fmla="*/ 2301024 h 2527704"/>
              <a:gd name="connsiteX25" fmla="*/ 2730373 w 4018261"/>
              <a:gd name="connsiteY25" fmla="*/ 2455571 h 2527704"/>
              <a:gd name="connsiteX26" fmla="*/ 2691737 w 4018261"/>
              <a:gd name="connsiteY26" fmla="*/ 2494208 h 2527704"/>
              <a:gd name="connsiteX27" fmla="*/ 2627342 w 4018261"/>
              <a:gd name="connsiteY27" fmla="*/ 2494208 h 2527704"/>
              <a:gd name="connsiteX28" fmla="*/ 2303223 w 4018261"/>
              <a:gd name="connsiteY28" fmla="*/ 2527479 h 2527704"/>
              <a:gd name="connsiteX29" fmla="*/ 0 w 4018261"/>
              <a:gd name="connsiteY29" fmla="*/ 2514600 h 2527704"/>
              <a:gd name="connsiteX30" fmla="*/ 0 w 4018261"/>
              <a:gd name="connsiteY30"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2060671 w 4018261"/>
              <a:gd name="connsiteY11" fmla="*/ 1489655 h 2527704"/>
              <a:gd name="connsiteX12" fmla="*/ 2099308 w 4018261"/>
              <a:gd name="connsiteY12" fmla="*/ 1798748 h 2527704"/>
              <a:gd name="connsiteX13" fmla="*/ 2073551 w 4018261"/>
              <a:gd name="connsiteY13" fmla="*/ 2120720 h 2527704"/>
              <a:gd name="connsiteX14" fmla="*/ 2099308 w 4018261"/>
              <a:gd name="connsiteY14" fmla="*/ 2275268 h 2527704"/>
              <a:gd name="connsiteX15" fmla="*/ 2060672 w 4018261"/>
              <a:gd name="connsiteY15" fmla="*/ 2468450 h 2527704"/>
              <a:gd name="connsiteX16" fmla="*/ 2434159 w 4018261"/>
              <a:gd name="connsiteY16" fmla="*/ 2429813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846283 w 4018261"/>
              <a:gd name="connsiteY20" fmla="*/ 1592686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2060671 w 4018261"/>
              <a:gd name="connsiteY11" fmla="*/ 1489655 h 2527704"/>
              <a:gd name="connsiteX12" fmla="*/ 2099308 w 4018261"/>
              <a:gd name="connsiteY12" fmla="*/ 1798748 h 2527704"/>
              <a:gd name="connsiteX13" fmla="*/ 2073551 w 4018261"/>
              <a:gd name="connsiteY13" fmla="*/ 2120720 h 2527704"/>
              <a:gd name="connsiteX14" fmla="*/ 2022034 w 4018261"/>
              <a:gd name="connsiteY14" fmla="*/ 2288146 h 2527704"/>
              <a:gd name="connsiteX15" fmla="*/ 2060672 w 4018261"/>
              <a:gd name="connsiteY15" fmla="*/ 2468450 h 2527704"/>
              <a:gd name="connsiteX16" fmla="*/ 2434159 w 4018261"/>
              <a:gd name="connsiteY16" fmla="*/ 2429813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846283 w 4018261"/>
              <a:gd name="connsiteY20" fmla="*/ 1592686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2060671 w 4018261"/>
              <a:gd name="connsiteY11" fmla="*/ 1489655 h 2527704"/>
              <a:gd name="connsiteX12" fmla="*/ 2099308 w 4018261"/>
              <a:gd name="connsiteY12" fmla="*/ 1798748 h 2527704"/>
              <a:gd name="connsiteX13" fmla="*/ 2073551 w 4018261"/>
              <a:gd name="connsiteY13" fmla="*/ 2120720 h 2527704"/>
              <a:gd name="connsiteX14" fmla="*/ 2022034 w 4018261"/>
              <a:gd name="connsiteY14" fmla="*/ 2288146 h 2527704"/>
              <a:gd name="connsiteX15" fmla="*/ 2060672 w 4018261"/>
              <a:gd name="connsiteY15" fmla="*/ 2468450 h 2527704"/>
              <a:gd name="connsiteX16" fmla="*/ 2395523 w 4018261"/>
              <a:gd name="connsiteY16" fmla="*/ 2468450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846283 w 4018261"/>
              <a:gd name="connsiteY20" fmla="*/ 1592686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1957640 w 4018261"/>
              <a:gd name="connsiteY11" fmla="*/ 1489655 h 2527704"/>
              <a:gd name="connsiteX12" fmla="*/ 2099308 w 4018261"/>
              <a:gd name="connsiteY12" fmla="*/ 1798748 h 2527704"/>
              <a:gd name="connsiteX13" fmla="*/ 2073551 w 4018261"/>
              <a:gd name="connsiteY13" fmla="*/ 2120720 h 2527704"/>
              <a:gd name="connsiteX14" fmla="*/ 2022034 w 4018261"/>
              <a:gd name="connsiteY14" fmla="*/ 2288146 h 2527704"/>
              <a:gd name="connsiteX15" fmla="*/ 2060672 w 4018261"/>
              <a:gd name="connsiteY15" fmla="*/ 2468450 h 2527704"/>
              <a:gd name="connsiteX16" fmla="*/ 2395523 w 4018261"/>
              <a:gd name="connsiteY16" fmla="*/ 2468450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846283 w 4018261"/>
              <a:gd name="connsiteY20" fmla="*/ 1592686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1957640 w 4018261"/>
              <a:gd name="connsiteY11" fmla="*/ 1489655 h 2527704"/>
              <a:gd name="connsiteX12" fmla="*/ 1957641 w 4018261"/>
              <a:gd name="connsiteY12" fmla="*/ 1863142 h 2527704"/>
              <a:gd name="connsiteX13" fmla="*/ 2073551 w 4018261"/>
              <a:gd name="connsiteY13" fmla="*/ 2120720 h 2527704"/>
              <a:gd name="connsiteX14" fmla="*/ 2022034 w 4018261"/>
              <a:gd name="connsiteY14" fmla="*/ 2288146 h 2527704"/>
              <a:gd name="connsiteX15" fmla="*/ 2060672 w 4018261"/>
              <a:gd name="connsiteY15" fmla="*/ 2468450 h 2527704"/>
              <a:gd name="connsiteX16" fmla="*/ 2395523 w 4018261"/>
              <a:gd name="connsiteY16" fmla="*/ 2468450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846283 w 4018261"/>
              <a:gd name="connsiteY20" fmla="*/ 1592686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1957640 w 4018261"/>
              <a:gd name="connsiteY11" fmla="*/ 1489655 h 2527704"/>
              <a:gd name="connsiteX12" fmla="*/ 1957641 w 4018261"/>
              <a:gd name="connsiteY12" fmla="*/ 1863142 h 2527704"/>
              <a:gd name="connsiteX13" fmla="*/ 1970520 w 4018261"/>
              <a:gd name="connsiteY13" fmla="*/ 2133599 h 2527704"/>
              <a:gd name="connsiteX14" fmla="*/ 2022034 w 4018261"/>
              <a:gd name="connsiteY14" fmla="*/ 2288146 h 2527704"/>
              <a:gd name="connsiteX15" fmla="*/ 2060672 w 4018261"/>
              <a:gd name="connsiteY15" fmla="*/ 2468450 h 2527704"/>
              <a:gd name="connsiteX16" fmla="*/ 2395523 w 4018261"/>
              <a:gd name="connsiteY16" fmla="*/ 2468450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846283 w 4018261"/>
              <a:gd name="connsiteY20" fmla="*/ 1592686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1957640 w 4018261"/>
              <a:gd name="connsiteY11" fmla="*/ 1489655 h 2527704"/>
              <a:gd name="connsiteX12" fmla="*/ 1957641 w 4018261"/>
              <a:gd name="connsiteY12" fmla="*/ 1863142 h 2527704"/>
              <a:gd name="connsiteX13" fmla="*/ 2112187 w 4018261"/>
              <a:gd name="connsiteY13" fmla="*/ 2107841 h 2527704"/>
              <a:gd name="connsiteX14" fmla="*/ 2022034 w 4018261"/>
              <a:gd name="connsiteY14" fmla="*/ 2288146 h 2527704"/>
              <a:gd name="connsiteX15" fmla="*/ 2060672 w 4018261"/>
              <a:gd name="connsiteY15" fmla="*/ 2468450 h 2527704"/>
              <a:gd name="connsiteX16" fmla="*/ 2395523 w 4018261"/>
              <a:gd name="connsiteY16" fmla="*/ 2468450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846283 w 4018261"/>
              <a:gd name="connsiteY20" fmla="*/ 1592686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1957640 w 4018261"/>
              <a:gd name="connsiteY11" fmla="*/ 1489655 h 2527704"/>
              <a:gd name="connsiteX12" fmla="*/ 1957641 w 4018261"/>
              <a:gd name="connsiteY12" fmla="*/ 1863142 h 2527704"/>
              <a:gd name="connsiteX13" fmla="*/ 2112187 w 4018261"/>
              <a:gd name="connsiteY13" fmla="*/ 2107841 h 2527704"/>
              <a:gd name="connsiteX14" fmla="*/ 2060671 w 4018261"/>
              <a:gd name="connsiteY14" fmla="*/ 2301025 h 2527704"/>
              <a:gd name="connsiteX15" fmla="*/ 2060672 w 4018261"/>
              <a:gd name="connsiteY15" fmla="*/ 2468450 h 2527704"/>
              <a:gd name="connsiteX16" fmla="*/ 2395523 w 4018261"/>
              <a:gd name="connsiteY16" fmla="*/ 2468450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846283 w 4018261"/>
              <a:gd name="connsiteY20" fmla="*/ 1592686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1957640 w 4018261"/>
              <a:gd name="connsiteY11" fmla="*/ 1489655 h 2527704"/>
              <a:gd name="connsiteX12" fmla="*/ 1957641 w 4018261"/>
              <a:gd name="connsiteY12" fmla="*/ 1863142 h 2527704"/>
              <a:gd name="connsiteX13" fmla="*/ 2112187 w 4018261"/>
              <a:gd name="connsiteY13" fmla="*/ 2107841 h 2527704"/>
              <a:gd name="connsiteX14" fmla="*/ 2060671 w 4018261"/>
              <a:gd name="connsiteY14" fmla="*/ 2301025 h 2527704"/>
              <a:gd name="connsiteX15" fmla="*/ 2125067 w 4018261"/>
              <a:gd name="connsiteY15" fmla="*/ 2468450 h 2527704"/>
              <a:gd name="connsiteX16" fmla="*/ 2395523 w 4018261"/>
              <a:gd name="connsiteY16" fmla="*/ 2468450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846283 w 4018261"/>
              <a:gd name="connsiteY20" fmla="*/ 1592686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1957640 w 4018261"/>
              <a:gd name="connsiteY11" fmla="*/ 1489655 h 2527704"/>
              <a:gd name="connsiteX12" fmla="*/ 1957641 w 4018261"/>
              <a:gd name="connsiteY12" fmla="*/ 1863142 h 2527704"/>
              <a:gd name="connsiteX13" fmla="*/ 2112187 w 4018261"/>
              <a:gd name="connsiteY13" fmla="*/ 2107841 h 2527704"/>
              <a:gd name="connsiteX14" fmla="*/ 2137944 w 4018261"/>
              <a:gd name="connsiteY14" fmla="*/ 2301025 h 2527704"/>
              <a:gd name="connsiteX15" fmla="*/ 2125067 w 4018261"/>
              <a:gd name="connsiteY15" fmla="*/ 2468450 h 2527704"/>
              <a:gd name="connsiteX16" fmla="*/ 2395523 w 4018261"/>
              <a:gd name="connsiteY16" fmla="*/ 2468450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846283 w 4018261"/>
              <a:gd name="connsiteY20" fmla="*/ 1592686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935864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1957640 w 4018261"/>
              <a:gd name="connsiteY11" fmla="*/ 1489655 h 2527704"/>
              <a:gd name="connsiteX12" fmla="*/ 1957641 w 4018261"/>
              <a:gd name="connsiteY12" fmla="*/ 1863142 h 2527704"/>
              <a:gd name="connsiteX13" fmla="*/ 2112187 w 4018261"/>
              <a:gd name="connsiteY13" fmla="*/ 2107841 h 2527704"/>
              <a:gd name="connsiteX14" fmla="*/ 2137944 w 4018261"/>
              <a:gd name="connsiteY14" fmla="*/ 2301025 h 2527704"/>
              <a:gd name="connsiteX15" fmla="*/ 2125067 w 4018261"/>
              <a:gd name="connsiteY15" fmla="*/ 2468450 h 2527704"/>
              <a:gd name="connsiteX16" fmla="*/ 2395523 w 4018261"/>
              <a:gd name="connsiteY16" fmla="*/ 2468450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730373 w 4018261"/>
              <a:gd name="connsiteY20" fmla="*/ 1566928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593258 w 4018261"/>
              <a:gd name="connsiteY3" fmla="*/ 832833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1957640 w 4018261"/>
              <a:gd name="connsiteY11" fmla="*/ 1489655 h 2527704"/>
              <a:gd name="connsiteX12" fmla="*/ 1957641 w 4018261"/>
              <a:gd name="connsiteY12" fmla="*/ 1863142 h 2527704"/>
              <a:gd name="connsiteX13" fmla="*/ 2112187 w 4018261"/>
              <a:gd name="connsiteY13" fmla="*/ 2107841 h 2527704"/>
              <a:gd name="connsiteX14" fmla="*/ 2137944 w 4018261"/>
              <a:gd name="connsiteY14" fmla="*/ 2301025 h 2527704"/>
              <a:gd name="connsiteX15" fmla="*/ 2125067 w 4018261"/>
              <a:gd name="connsiteY15" fmla="*/ 2468450 h 2527704"/>
              <a:gd name="connsiteX16" fmla="*/ 2395523 w 4018261"/>
              <a:gd name="connsiteY16" fmla="*/ 2468450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730373 w 4018261"/>
              <a:gd name="connsiteY20" fmla="*/ 1566928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722046 w 4018261"/>
              <a:gd name="connsiteY3" fmla="*/ 922985 h 2527704"/>
              <a:gd name="connsiteX4" fmla="*/ 3078103 w 4018261"/>
              <a:gd name="connsiteY4" fmla="*/ 1283593 h 2527704"/>
              <a:gd name="connsiteX5" fmla="*/ 2691737 w 4018261"/>
              <a:gd name="connsiteY5" fmla="*/ 1296472 h 2527704"/>
              <a:gd name="connsiteX6" fmla="*/ 3219770 w 4018261"/>
              <a:gd name="connsiteY6" fmla="*/ 729801 h 2527704"/>
              <a:gd name="connsiteX7" fmla="*/ 2614464 w 4018261"/>
              <a:gd name="connsiteY7" fmla="*/ 1077531 h 2527704"/>
              <a:gd name="connsiteX8" fmla="*/ 2897799 w 4018261"/>
              <a:gd name="connsiteY8" fmla="*/ 768439 h 2527704"/>
              <a:gd name="connsiteX9" fmla="*/ 2872041 w 4018261"/>
              <a:gd name="connsiteY9" fmla="*/ 510861 h 2527704"/>
              <a:gd name="connsiteX10" fmla="*/ 2099309 w 4018261"/>
              <a:gd name="connsiteY10" fmla="*/ 845713 h 2527704"/>
              <a:gd name="connsiteX11" fmla="*/ 1957640 w 4018261"/>
              <a:gd name="connsiteY11" fmla="*/ 1489655 h 2527704"/>
              <a:gd name="connsiteX12" fmla="*/ 1957641 w 4018261"/>
              <a:gd name="connsiteY12" fmla="*/ 1863142 h 2527704"/>
              <a:gd name="connsiteX13" fmla="*/ 2112187 w 4018261"/>
              <a:gd name="connsiteY13" fmla="*/ 2107841 h 2527704"/>
              <a:gd name="connsiteX14" fmla="*/ 2137944 w 4018261"/>
              <a:gd name="connsiteY14" fmla="*/ 2301025 h 2527704"/>
              <a:gd name="connsiteX15" fmla="*/ 2125067 w 4018261"/>
              <a:gd name="connsiteY15" fmla="*/ 2468450 h 2527704"/>
              <a:gd name="connsiteX16" fmla="*/ 2395523 w 4018261"/>
              <a:gd name="connsiteY16" fmla="*/ 2468450 h 2527704"/>
              <a:gd name="connsiteX17" fmla="*/ 2434159 w 4018261"/>
              <a:gd name="connsiteY17" fmla="*/ 2185115 h 2527704"/>
              <a:gd name="connsiteX18" fmla="*/ 2472796 w 4018261"/>
              <a:gd name="connsiteY18" fmla="*/ 1940416 h 2527704"/>
              <a:gd name="connsiteX19" fmla="*/ 2614463 w 4018261"/>
              <a:gd name="connsiteY19" fmla="*/ 1721475 h 2527704"/>
              <a:gd name="connsiteX20" fmla="*/ 2730373 w 4018261"/>
              <a:gd name="connsiteY20" fmla="*/ 1566928 h 2527704"/>
              <a:gd name="connsiteX21" fmla="*/ 2743252 w 4018261"/>
              <a:gd name="connsiteY21" fmla="*/ 1772991 h 2527704"/>
              <a:gd name="connsiteX22" fmla="*/ 2923556 w 4018261"/>
              <a:gd name="connsiteY22" fmla="*/ 1811627 h 2527704"/>
              <a:gd name="connsiteX23" fmla="*/ 2730373 w 4018261"/>
              <a:gd name="connsiteY23" fmla="*/ 2017689 h 2527704"/>
              <a:gd name="connsiteX24" fmla="*/ 2743253 w 4018261"/>
              <a:gd name="connsiteY24" fmla="*/ 2133599 h 2527704"/>
              <a:gd name="connsiteX25" fmla="*/ 2730372 w 4018261"/>
              <a:gd name="connsiteY25" fmla="*/ 2301024 h 2527704"/>
              <a:gd name="connsiteX26" fmla="*/ 2730373 w 4018261"/>
              <a:gd name="connsiteY26" fmla="*/ 2455571 h 2527704"/>
              <a:gd name="connsiteX27" fmla="*/ 2691737 w 4018261"/>
              <a:gd name="connsiteY27" fmla="*/ 2494208 h 2527704"/>
              <a:gd name="connsiteX28" fmla="*/ 2627342 w 4018261"/>
              <a:gd name="connsiteY28" fmla="*/ 2494208 h 2527704"/>
              <a:gd name="connsiteX29" fmla="*/ 2303223 w 4018261"/>
              <a:gd name="connsiteY29" fmla="*/ 2527479 h 2527704"/>
              <a:gd name="connsiteX30" fmla="*/ 0 w 4018261"/>
              <a:gd name="connsiteY30" fmla="*/ 2514600 h 2527704"/>
              <a:gd name="connsiteX31" fmla="*/ 0 w 4018261"/>
              <a:gd name="connsiteY31" fmla="*/ 0 h 2527704"/>
              <a:gd name="connsiteX0" fmla="*/ 0 w 4018261"/>
              <a:gd name="connsiteY0" fmla="*/ 0 h 2527704"/>
              <a:gd name="connsiteX1" fmla="*/ 3526717 w 4018261"/>
              <a:gd name="connsiteY1" fmla="*/ 0 h 2527704"/>
              <a:gd name="connsiteX2" fmla="*/ 4018261 w 4018261"/>
              <a:gd name="connsiteY2" fmla="*/ 459345 h 2527704"/>
              <a:gd name="connsiteX3" fmla="*/ 3722046 w 4018261"/>
              <a:gd name="connsiteY3" fmla="*/ 922985 h 2527704"/>
              <a:gd name="connsiteX4" fmla="*/ 3078103 w 4018261"/>
              <a:gd name="connsiteY4" fmla="*/ 1283593 h 2527704"/>
              <a:gd name="connsiteX5" fmla="*/ 2691737 w 4018261"/>
              <a:gd name="connsiteY5" fmla="*/ 1296472 h 2527704"/>
              <a:gd name="connsiteX6" fmla="*/ 2678858 w 4018261"/>
              <a:gd name="connsiteY6" fmla="*/ 1193441 h 2527704"/>
              <a:gd name="connsiteX7" fmla="*/ 3219770 w 4018261"/>
              <a:gd name="connsiteY7" fmla="*/ 729801 h 2527704"/>
              <a:gd name="connsiteX8" fmla="*/ 2614464 w 4018261"/>
              <a:gd name="connsiteY8" fmla="*/ 1077531 h 2527704"/>
              <a:gd name="connsiteX9" fmla="*/ 2897799 w 4018261"/>
              <a:gd name="connsiteY9" fmla="*/ 768439 h 2527704"/>
              <a:gd name="connsiteX10" fmla="*/ 2872041 w 4018261"/>
              <a:gd name="connsiteY10" fmla="*/ 510861 h 2527704"/>
              <a:gd name="connsiteX11" fmla="*/ 2099309 w 4018261"/>
              <a:gd name="connsiteY11" fmla="*/ 845713 h 2527704"/>
              <a:gd name="connsiteX12" fmla="*/ 1957640 w 4018261"/>
              <a:gd name="connsiteY12" fmla="*/ 1489655 h 2527704"/>
              <a:gd name="connsiteX13" fmla="*/ 1957641 w 4018261"/>
              <a:gd name="connsiteY13" fmla="*/ 1863142 h 2527704"/>
              <a:gd name="connsiteX14" fmla="*/ 2112187 w 4018261"/>
              <a:gd name="connsiteY14" fmla="*/ 2107841 h 2527704"/>
              <a:gd name="connsiteX15" fmla="*/ 2137944 w 4018261"/>
              <a:gd name="connsiteY15" fmla="*/ 2301025 h 2527704"/>
              <a:gd name="connsiteX16" fmla="*/ 2125067 w 4018261"/>
              <a:gd name="connsiteY16" fmla="*/ 2468450 h 2527704"/>
              <a:gd name="connsiteX17" fmla="*/ 2395523 w 4018261"/>
              <a:gd name="connsiteY17" fmla="*/ 2468450 h 2527704"/>
              <a:gd name="connsiteX18" fmla="*/ 2434159 w 4018261"/>
              <a:gd name="connsiteY18" fmla="*/ 2185115 h 2527704"/>
              <a:gd name="connsiteX19" fmla="*/ 2472796 w 4018261"/>
              <a:gd name="connsiteY19" fmla="*/ 1940416 h 2527704"/>
              <a:gd name="connsiteX20" fmla="*/ 2614463 w 4018261"/>
              <a:gd name="connsiteY20" fmla="*/ 1721475 h 2527704"/>
              <a:gd name="connsiteX21" fmla="*/ 2730373 w 4018261"/>
              <a:gd name="connsiteY21" fmla="*/ 1566928 h 2527704"/>
              <a:gd name="connsiteX22" fmla="*/ 2743252 w 4018261"/>
              <a:gd name="connsiteY22" fmla="*/ 1772991 h 2527704"/>
              <a:gd name="connsiteX23" fmla="*/ 2923556 w 4018261"/>
              <a:gd name="connsiteY23" fmla="*/ 1811627 h 2527704"/>
              <a:gd name="connsiteX24" fmla="*/ 2730373 w 4018261"/>
              <a:gd name="connsiteY24" fmla="*/ 2017689 h 2527704"/>
              <a:gd name="connsiteX25" fmla="*/ 2743253 w 4018261"/>
              <a:gd name="connsiteY25" fmla="*/ 2133599 h 2527704"/>
              <a:gd name="connsiteX26" fmla="*/ 2730372 w 4018261"/>
              <a:gd name="connsiteY26" fmla="*/ 2301024 h 2527704"/>
              <a:gd name="connsiteX27" fmla="*/ 2730373 w 4018261"/>
              <a:gd name="connsiteY27" fmla="*/ 2455571 h 2527704"/>
              <a:gd name="connsiteX28" fmla="*/ 2691737 w 4018261"/>
              <a:gd name="connsiteY28" fmla="*/ 2494208 h 2527704"/>
              <a:gd name="connsiteX29" fmla="*/ 2627342 w 4018261"/>
              <a:gd name="connsiteY29" fmla="*/ 2494208 h 2527704"/>
              <a:gd name="connsiteX30" fmla="*/ 2303223 w 4018261"/>
              <a:gd name="connsiteY30" fmla="*/ 2527479 h 2527704"/>
              <a:gd name="connsiteX31" fmla="*/ 0 w 4018261"/>
              <a:gd name="connsiteY31" fmla="*/ 2514600 h 2527704"/>
              <a:gd name="connsiteX32" fmla="*/ 0 w 4018261"/>
              <a:gd name="connsiteY32" fmla="*/ 0 h 2527704"/>
              <a:gd name="connsiteX0" fmla="*/ 0 w 4018261"/>
              <a:gd name="connsiteY0" fmla="*/ 0 h 2527704"/>
              <a:gd name="connsiteX1" fmla="*/ 3526717 w 4018261"/>
              <a:gd name="connsiteY1" fmla="*/ 0 h 2527704"/>
              <a:gd name="connsiteX2" fmla="*/ 4018261 w 4018261"/>
              <a:gd name="connsiteY2" fmla="*/ 459345 h 2527704"/>
              <a:gd name="connsiteX3" fmla="*/ 3722046 w 4018261"/>
              <a:gd name="connsiteY3" fmla="*/ 922985 h 2527704"/>
              <a:gd name="connsiteX4" fmla="*/ 3078103 w 4018261"/>
              <a:gd name="connsiteY4" fmla="*/ 1283593 h 2527704"/>
              <a:gd name="connsiteX5" fmla="*/ 2691737 w 4018261"/>
              <a:gd name="connsiteY5" fmla="*/ 1296472 h 2527704"/>
              <a:gd name="connsiteX6" fmla="*/ 2678858 w 4018261"/>
              <a:gd name="connsiteY6" fmla="*/ 1193441 h 2527704"/>
              <a:gd name="connsiteX7" fmla="*/ 3219770 w 4018261"/>
              <a:gd name="connsiteY7" fmla="*/ 729801 h 2527704"/>
              <a:gd name="connsiteX8" fmla="*/ 2524312 w 4018261"/>
              <a:gd name="connsiteY8" fmla="*/ 1051773 h 2527704"/>
              <a:gd name="connsiteX9" fmla="*/ 2897799 w 4018261"/>
              <a:gd name="connsiteY9" fmla="*/ 768439 h 2527704"/>
              <a:gd name="connsiteX10" fmla="*/ 2872041 w 4018261"/>
              <a:gd name="connsiteY10" fmla="*/ 510861 h 2527704"/>
              <a:gd name="connsiteX11" fmla="*/ 2099309 w 4018261"/>
              <a:gd name="connsiteY11" fmla="*/ 845713 h 2527704"/>
              <a:gd name="connsiteX12" fmla="*/ 1957640 w 4018261"/>
              <a:gd name="connsiteY12" fmla="*/ 1489655 h 2527704"/>
              <a:gd name="connsiteX13" fmla="*/ 1957641 w 4018261"/>
              <a:gd name="connsiteY13" fmla="*/ 1863142 h 2527704"/>
              <a:gd name="connsiteX14" fmla="*/ 2112187 w 4018261"/>
              <a:gd name="connsiteY14" fmla="*/ 2107841 h 2527704"/>
              <a:gd name="connsiteX15" fmla="*/ 2137944 w 4018261"/>
              <a:gd name="connsiteY15" fmla="*/ 2301025 h 2527704"/>
              <a:gd name="connsiteX16" fmla="*/ 2125067 w 4018261"/>
              <a:gd name="connsiteY16" fmla="*/ 2468450 h 2527704"/>
              <a:gd name="connsiteX17" fmla="*/ 2395523 w 4018261"/>
              <a:gd name="connsiteY17" fmla="*/ 2468450 h 2527704"/>
              <a:gd name="connsiteX18" fmla="*/ 2434159 w 4018261"/>
              <a:gd name="connsiteY18" fmla="*/ 2185115 h 2527704"/>
              <a:gd name="connsiteX19" fmla="*/ 2472796 w 4018261"/>
              <a:gd name="connsiteY19" fmla="*/ 1940416 h 2527704"/>
              <a:gd name="connsiteX20" fmla="*/ 2614463 w 4018261"/>
              <a:gd name="connsiteY20" fmla="*/ 1721475 h 2527704"/>
              <a:gd name="connsiteX21" fmla="*/ 2730373 w 4018261"/>
              <a:gd name="connsiteY21" fmla="*/ 1566928 h 2527704"/>
              <a:gd name="connsiteX22" fmla="*/ 2743252 w 4018261"/>
              <a:gd name="connsiteY22" fmla="*/ 1772991 h 2527704"/>
              <a:gd name="connsiteX23" fmla="*/ 2923556 w 4018261"/>
              <a:gd name="connsiteY23" fmla="*/ 1811627 h 2527704"/>
              <a:gd name="connsiteX24" fmla="*/ 2730373 w 4018261"/>
              <a:gd name="connsiteY24" fmla="*/ 2017689 h 2527704"/>
              <a:gd name="connsiteX25" fmla="*/ 2743253 w 4018261"/>
              <a:gd name="connsiteY25" fmla="*/ 2133599 h 2527704"/>
              <a:gd name="connsiteX26" fmla="*/ 2730372 w 4018261"/>
              <a:gd name="connsiteY26" fmla="*/ 2301024 h 2527704"/>
              <a:gd name="connsiteX27" fmla="*/ 2730373 w 4018261"/>
              <a:gd name="connsiteY27" fmla="*/ 2455571 h 2527704"/>
              <a:gd name="connsiteX28" fmla="*/ 2691737 w 4018261"/>
              <a:gd name="connsiteY28" fmla="*/ 2494208 h 2527704"/>
              <a:gd name="connsiteX29" fmla="*/ 2627342 w 4018261"/>
              <a:gd name="connsiteY29" fmla="*/ 2494208 h 2527704"/>
              <a:gd name="connsiteX30" fmla="*/ 2303223 w 4018261"/>
              <a:gd name="connsiteY30" fmla="*/ 2527479 h 2527704"/>
              <a:gd name="connsiteX31" fmla="*/ 0 w 4018261"/>
              <a:gd name="connsiteY31" fmla="*/ 2514600 h 2527704"/>
              <a:gd name="connsiteX32" fmla="*/ 0 w 4018261"/>
              <a:gd name="connsiteY32" fmla="*/ 0 h 2527704"/>
              <a:gd name="connsiteX0" fmla="*/ 0 w 4027830"/>
              <a:gd name="connsiteY0" fmla="*/ 0 h 2527704"/>
              <a:gd name="connsiteX1" fmla="*/ 3526717 w 4027830"/>
              <a:gd name="connsiteY1" fmla="*/ 0 h 2527704"/>
              <a:gd name="connsiteX2" fmla="*/ 3889472 w 4027830"/>
              <a:gd name="connsiteY2" fmla="*/ 60101 h 2527704"/>
              <a:gd name="connsiteX3" fmla="*/ 4018261 w 4027830"/>
              <a:gd name="connsiteY3" fmla="*/ 459345 h 2527704"/>
              <a:gd name="connsiteX4" fmla="*/ 3722046 w 4027830"/>
              <a:gd name="connsiteY4" fmla="*/ 922985 h 2527704"/>
              <a:gd name="connsiteX5" fmla="*/ 3078103 w 4027830"/>
              <a:gd name="connsiteY5" fmla="*/ 1283593 h 2527704"/>
              <a:gd name="connsiteX6" fmla="*/ 2691737 w 4027830"/>
              <a:gd name="connsiteY6" fmla="*/ 1296472 h 2527704"/>
              <a:gd name="connsiteX7" fmla="*/ 2678858 w 4027830"/>
              <a:gd name="connsiteY7" fmla="*/ 1193441 h 2527704"/>
              <a:gd name="connsiteX8" fmla="*/ 3219770 w 4027830"/>
              <a:gd name="connsiteY8" fmla="*/ 729801 h 2527704"/>
              <a:gd name="connsiteX9" fmla="*/ 2524312 w 4027830"/>
              <a:gd name="connsiteY9" fmla="*/ 1051773 h 2527704"/>
              <a:gd name="connsiteX10" fmla="*/ 2897799 w 4027830"/>
              <a:gd name="connsiteY10" fmla="*/ 768439 h 2527704"/>
              <a:gd name="connsiteX11" fmla="*/ 2872041 w 4027830"/>
              <a:gd name="connsiteY11" fmla="*/ 510861 h 2527704"/>
              <a:gd name="connsiteX12" fmla="*/ 2099309 w 4027830"/>
              <a:gd name="connsiteY12" fmla="*/ 845713 h 2527704"/>
              <a:gd name="connsiteX13" fmla="*/ 1957640 w 4027830"/>
              <a:gd name="connsiteY13" fmla="*/ 1489655 h 2527704"/>
              <a:gd name="connsiteX14" fmla="*/ 1957641 w 4027830"/>
              <a:gd name="connsiteY14" fmla="*/ 1863142 h 2527704"/>
              <a:gd name="connsiteX15" fmla="*/ 2112187 w 4027830"/>
              <a:gd name="connsiteY15" fmla="*/ 2107841 h 2527704"/>
              <a:gd name="connsiteX16" fmla="*/ 2137944 w 4027830"/>
              <a:gd name="connsiteY16" fmla="*/ 2301025 h 2527704"/>
              <a:gd name="connsiteX17" fmla="*/ 2125067 w 4027830"/>
              <a:gd name="connsiteY17" fmla="*/ 2468450 h 2527704"/>
              <a:gd name="connsiteX18" fmla="*/ 2395523 w 4027830"/>
              <a:gd name="connsiteY18" fmla="*/ 2468450 h 2527704"/>
              <a:gd name="connsiteX19" fmla="*/ 2434159 w 4027830"/>
              <a:gd name="connsiteY19" fmla="*/ 2185115 h 2527704"/>
              <a:gd name="connsiteX20" fmla="*/ 2472796 w 4027830"/>
              <a:gd name="connsiteY20" fmla="*/ 1940416 h 2527704"/>
              <a:gd name="connsiteX21" fmla="*/ 2614463 w 4027830"/>
              <a:gd name="connsiteY21" fmla="*/ 1721475 h 2527704"/>
              <a:gd name="connsiteX22" fmla="*/ 2730373 w 4027830"/>
              <a:gd name="connsiteY22" fmla="*/ 1566928 h 2527704"/>
              <a:gd name="connsiteX23" fmla="*/ 2743252 w 4027830"/>
              <a:gd name="connsiteY23" fmla="*/ 1772991 h 2527704"/>
              <a:gd name="connsiteX24" fmla="*/ 2923556 w 4027830"/>
              <a:gd name="connsiteY24" fmla="*/ 1811627 h 2527704"/>
              <a:gd name="connsiteX25" fmla="*/ 2730373 w 4027830"/>
              <a:gd name="connsiteY25" fmla="*/ 2017689 h 2527704"/>
              <a:gd name="connsiteX26" fmla="*/ 2743253 w 4027830"/>
              <a:gd name="connsiteY26" fmla="*/ 2133599 h 2527704"/>
              <a:gd name="connsiteX27" fmla="*/ 2730372 w 4027830"/>
              <a:gd name="connsiteY27" fmla="*/ 2301024 h 2527704"/>
              <a:gd name="connsiteX28" fmla="*/ 2730373 w 4027830"/>
              <a:gd name="connsiteY28" fmla="*/ 2455571 h 2527704"/>
              <a:gd name="connsiteX29" fmla="*/ 2691737 w 4027830"/>
              <a:gd name="connsiteY29" fmla="*/ 2494208 h 2527704"/>
              <a:gd name="connsiteX30" fmla="*/ 2627342 w 4027830"/>
              <a:gd name="connsiteY30" fmla="*/ 2494208 h 2527704"/>
              <a:gd name="connsiteX31" fmla="*/ 2303223 w 4027830"/>
              <a:gd name="connsiteY31" fmla="*/ 2527479 h 2527704"/>
              <a:gd name="connsiteX32" fmla="*/ 0 w 4027830"/>
              <a:gd name="connsiteY32" fmla="*/ 2514600 h 2527704"/>
              <a:gd name="connsiteX33" fmla="*/ 0 w 4027830"/>
              <a:gd name="connsiteY33" fmla="*/ 0 h 2527704"/>
              <a:gd name="connsiteX0" fmla="*/ 0 w 4027830"/>
              <a:gd name="connsiteY0" fmla="*/ 0 h 2527704"/>
              <a:gd name="connsiteX1" fmla="*/ 3526717 w 4027830"/>
              <a:gd name="connsiteY1" fmla="*/ 0 h 2527704"/>
              <a:gd name="connsiteX2" fmla="*/ 3889472 w 4027830"/>
              <a:gd name="connsiteY2" fmla="*/ 60101 h 2527704"/>
              <a:gd name="connsiteX3" fmla="*/ 4018261 w 4027830"/>
              <a:gd name="connsiteY3" fmla="*/ 459345 h 2527704"/>
              <a:gd name="connsiteX4" fmla="*/ 3722046 w 4027830"/>
              <a:gd name="connsiteY4" fmla="*/ 922985 h 2527704"/>
              <a:gd name="connsiteX5" fmla="*/ 3078103 w 4027830"/>
              <a:gd name="connsiteY5" fmla="*/ 1283593 h 2527704"/>
              <a:gd name="connsiteX6" fmla="*/ 2691737 w 4027830"/>
              <a:gd name="connsiteY6" fmla="*/ 1296472 h 2527704"/>
              <a:gd name="connsiteX7" fmla="*/ 2678858 w 4027830"/>
              <a:gd name="connsiteY7" fmla="*/ 1193441 h 2527704"/>
              <a:gd name="connsiteX8" fmla="*/ 3219770 w 4027830"/>
              <a:gd name="connsiteY8" fmla="*/ 729801 h 2527704"/>
              <a:gd name="connsiteX9" fmla="*/ 2524312 w 4027830"/>
              <a:gd name="connsiteY9" fmla="*/ 1051773 h 2527704"/>
              <a:gd name="connsiteX10" fmla="*/ 2897799 w 4027830"/>
              <a:gd name="connsiteY10" fmla="*/ 768439 h 2527704"/>
              <a:gd name="connsiteX11" fmla="*/ 2872041 w 4027830"/>
              <a:gd name="connsiteY11" fmla="*/ 510861 h 2527704"/>
              <a:gd name="connsiteX12" fmla="*/ 2099309 w 4027830"/>
              <a:gd name="connsiteY12" fmla="*/ 845713 h 2527704"/>
              <a:gd name="connsiteX13" fmla="*/ 1957640 w 4027830"/>
              <a:gd name="connsiteY13" fmla="*/ 1489655 h 2527704"/>
              <a:gd name="connsiteX14" fmla="*/ 1957641 w 4027830"/>
              <a:gd name="connsiteY14" fmla="*/ 1863142 h 2527704"/>
              <a:gd name="connsiteX15" fmla="*/ 2112187 w 4027830"/>
              <a:gd name="connsiteY15" fmla="*/ 2107841 h 2527704"/>
              <a:gd name="connsiteX16" fmla="*/ 2137944 w 4027830"/>
              <a:gd name="connsiteY16" fmla="*/ 2301025 h 2527704"/>
              <a:gd name="connsiteX17" fmla="*/ 2125067 w 4027830"/>
              <a:gd name="connsiteY17" fmla="*/ 2468450 h 2527704"/>
              <a:gd name="connsiteX18" fmla="*/ 2395523 w 4027830"/>
              <a:gd name="connsiteY18" fmla="*/ 2468450 h 2527704"/>
              <a:gd name="connsiteX19" fmla="*/ 2434159 w 4027830"/>
              <a:gd name="connsiteY19" fmla="*/ 2185115 h 2527704"/>
              <a:gd name="connsiteX20" fmla="*/ 2472796 w 4027830"/>
              <a:gd name="connsiteY20" fmla="*/ 1940416 h 2527704"/>
              <a:gd name="connsiteX21" fmla="*/ 2614463 w 4027830"/>
              <a:gd name="connsiteY21" fmla="*/ 1721475 h 2527704"/>
              <a:gd name="connsiteX22" fmla="*/ 2730373 w 4027830"/>
              <a:gd name="connsiteY22" fmla="*/ 1566928 h 2527704"/>
              <a:gd name="connsiteX23" fmla="*/ 2743252 w 4027830"/>
              <a:gd name="connsiteY23" fmla="*/ 1772991 h 2527704"/>
              <a:gd name="connsiteX24" fmla="*/ 2923556 w 4027830"/>
              <a:gd name="connsiteY24" fmla="*/ 1811627 h 2527704"/>
              <a:gd name="connsiteX25" fmla="*/ 2730373 w 4027830"/>
              <a:gd name="connsiteY25" fmla="*/ 2017689 h 2527704"/>
              <a:gd name="connsiteX26" fmla="*/ 2743253 w 4027830"/>
              <a:gd name="connsiteY26" fmla="*/ 2133599 h 2527704"/>
              <a:gd name="connsiteX27" fmla="*/ 2730372 w 4027830"/>
              <a:gd name="connsiteY27" fmla="*/ 2301024 h 2527704"/>
              <a:gd name="connsiteX28" fmla="*/ 2730373 w 4027830"/>
              <a:gd name="connsiteY28" fmla="*/ 2455571 h 2527704"/>
              <a:gd name="connsiteX29" fmla="*/ 2691737 w 4027830"/>
              <a:gd name="connsiteY29" fmla="*/ 2494208 h 2527704"/>
              <a:gd name="connsiteX30" fmla="*/ 2627342 w 4027830"/>
              <a:gd name="connsiteY30" fmla="*/ 2494208 h 2527704"/>
              <a:gd name="connsiteX31" fmla="*/ 2303223 w 4027830"/>
              <a:gd name="connsiteY31" fmla="*/ 2527479 h 2527704"/>
              <a:gd name="connsiteX32" fmla="*/ 0 w 4027830"/>
              <a:gd name="connsiteY32" fmla="*/ 2514600 h 2527704"/>
              <a:gd name="connsiteX33" fmla="*/ 0 w 4027830"/>
              <a:gd name="connsiteY33" fmla="*/ 0 h 2527704"/>
              <a:gd name="connsiteX0" fmla="*/ 0 w 4027830"/>
              <a:gd name="connsiteY0" fmla="*/ 0 h 2527704"/>
              <a:gd name="connsiteX1" fmla="*/ 3526717 w 4027830"/>
              <a:gd name="connsiteY1" fmla="*/ 0 h 2527704"/>
              <a:gd name="connsiteX2" fmla="*/ 3889472 w 4027830"/>
              <a:gd name="connsiteY2" fmla="*/ 60101 h 2527704"/>
              <a:gd name="connsiteX3" fmla="*/ 4018261 w 4027830"/>
              <a:gd name="connsiteY3" fmla="*/ 459345 h 2527704"/>
              <a:gd name="connsiteX4" fmla="*/ 3722046 w 4027830"/>
              <a:gd name="connsiteY4" fmla="*/ 922985 h 2527704"/>
              <a:gd name="connsiteX5" fmla="*/ 3387195 w 4027830"/>
              <a:gd name="connsiteY5" fmla="*/ 1064653 h 2527704"/>
              <a:gd name="connsiteX6" fmla="*/ 3078103 w 4027830"/>
              <a:gd name="connsiteY6" fmla="*/ 1283593 h 2527704"/>
              <a:gd name="connsiteX7" fmla="*/ 2691737 w 4027830"/>
              <a:gd name="connsiteY7" fmla="*/ 1296472 h 2527704"/>
              <a:gd name="connsiteX8" fmla="*/ 2678858 w 4027830"/>
              <a:gd name="connsiteY8" fmla="*/ 1193441 h 2527704"/>
              <a:gd name="connsiteX9" fmla="*/ 3219770 w 4027830"/>
              <a:gd name="connsiteY9" fmla="*/ 729801 h 2527704"/>
              <a:gd name="connsiteX10" fmla="*/ 2524312 w 4027830"/>
              <a:gd name="connsiteY10" fmla="*/ 1051773 h 2527704"/>
              <a:gd name="connsiteX11" fmla="*/ 2897799 w 4027830"/>
              <a:gd name="connsiteY11" fmla="*/ 768439 h 2527704"/>
              <a:gd name="connsiteX12" fmla="*/ 2872041 w 4027830"/>
              <a:gd name="connsiteY12" fmla="*/ 510861 h 2527704"/>
              <a:gd name="connsiteX13" fmla="*/ 2099309 w 4027830"/>
              <a:gd name="connsiteY13" fmla="*/ 845713 h 2527704"/>
              <a:gd name="connsiteX14" fmla="*/ 1957640 w 4027830"/>
              <a:gd name="connsiteY14" fmla="*/ 1489655 h 2527704"/>
              <a:gd name="connsiteX15" fmla="*/ 1957641 w 4027830"/>
              <a:gd name="connsiteY15" fmla="*/ 1863142 h 2527704"/>
              <a:gd name="connsiteX16" fmla="*/ 2112187 w 4027830"/>
              <a:gd name="connsiteY16" fmla="*/ 2107841 h 2527704"/>
              <a:gd name="connsiteX17" fmla="*/ 2137944 w 4027830"/>
              <a:gd name="connsiteY17" fmla="*/ 2301025 h 2527704"/>
              <a:gd name="connsiteX18" fmla="*/ 2125067 w 4027830"/>
              <a:gd name="connsiteY18" fmla="*/ 2468450 h 2527704"/>
              <a:gd name="connsiteX19" fmla="*/ 2395523 w 4027830"/>
              <a:gd name="connsiteY19" fmla="*/ 2468450 h 2527704"/>
              <a:gd name="connsiteX20" fmla="*/ 2434159 w 4027830"/>
              <a:gd name="connsiteY20" fmla="*/ 2185115 h 2527704"/>
              <a:gd name="connsiteX21" fmla="*/ 2472796 w 4027830"/>
              <a:gd name="connsiteY21" fmla="*/ 1940416 h 2527704"/>
              <a:gd name="connsiteX22" fmla="*/ 2614463 w 4027830"/>
              <a:gd name="connsiteY22" fmla="*/ 1721475 h 2527704"/>
              <a:gd name="connsiteX23" fmla="*/ 2730373 w 4027830"/>
              <a:gd name="connsiteY23" fmla="*/ 1566928 h 2527704"/>
              <a:gd name="connsiteX24" fmla="*/ 2743252 w 4027830"/>
              <a:gd name="connsiteY24" fmla="*/ 1772991 h 2527704"/>
              <a:gd name="connsiteX25" fmla="*/ 2923556 w 4027830"/>
              <a:gd name="connsiteY25" fmla="*/ 1811627 h 2527704"/>
              <a:gd name="connsiteX26" fmla="*/ 2730373 w 4027830"/>
              <a:gd name="connsiteY26" fmla="*/ 2017689 h 2527704"/>
              <a:gd name="connsiteX27" fmla="*/ 2743253 w 4027830"/>
              <a:gd name="connsiteY27" fmla="*/ 2133599 h 2527704"/>
              <a:gd name="connsiteX28" fmla="*/ 2730372 w 4027830"/>
              <a:gd name="connsiteY28" fmla="*/ 2301024 h 2527704"/>
              <a:gd name="connsiteX29" fmla="*/ 2730373 w 4027830"/>
              <a:gd name="connsiteY29" fmla="*/ 2455571 h 2527704"/>
              <a:gd name="connsiteX30" fmla="*/ 2691737 w 4027830"/>
              <a:gd name="connsiteY30" fmla="*/ 2494208 h 2527704"/>
              <a:gd name="connsiteX31" fmla="*/ 2627342 w 4027830"/>
              <a:gd name="connsiteY31" fmla="*/ 2494208 h 2527704"/>
              <a:gd name="connsiteX32" fmla="*/ 2303223 w 4027830"/>
              <a:gd name="connsiteY32" fmla="*/ 2527479 h 2527704"/>
              <a:gd name="connsiteX33" fmla="*/ 0 w 4027830"/>
              <a:gd name="connsiteY33" fmla="*/ 2514600 h 2527704"/>
              <a:gd name="connsiteX34" fmla="*/ 0 w 4027830"/>
              <a:gd name="connsiteY34" fmla="*/ 0 h 2527704"/>
              <a:gd name="connsiteX0" fmla="*/ 0 w 4027830"/>
              <a:gd name="connsiteY0" fmla="*/ 0 h 2527704"/>
              <a:gd name="connsiteX1" fmla="*/ 3526717 w 4027830"/>
              <a:gd name="connsiteY1" fmla="*/ 0 h 2527704"/>
              <a:gd name="connsiteX2" fmla="*/ 3889472 w 4027830"/>
              <a:gd name="connsiteY2" fmla="*/ 60101 h 2527704"/>
              <a:gd name="connsiteX3" fmla="*/ 4018261 w 4027830"/>
              <a:gd name="connsiteY3" fmla="*/ 459345 h 2527704"/>
              <a:gd name="connsiteX4" fmla="*/ 3722046 w 4027830"/>
              <a:gd name="connsiteY4" fmla="*/ 922985 h 2527704"/>
              <a:gd name="connsiteX5" fmla="*/ 3387195 w 4027830"/>
              <a:gd name="connsiteY5" fmla="*/ 1064653 h 2527704"/>
              <a:gd name="connsiteX6" fmla="*/ 3078103 w 4027830"/>
              <a:gd name="connsiteY6" fmla="*/ 1283593 h 2527704"/>
              <a:gd name="connsiteX7" fmla="*/ 2588706 w 4027830"/>
              <a:gd name="connsiteY7" fmla="*/ 1309351 h 2527704"/>
              <a:gd name="connsiteX8" fmla="*/ 2678858 w 4027830"/>
              <a:gd name="connsiteY8" fmla="*/ 1193441 h 2527704"/>
              <a:gd name="connsiteX9" fmla="*/ 3219770 w 4027830"/>
              <a:gd name="connsiteY9" fmla="*/ 729801 h 2527704"/>
              <a:gd name="connsiteX10" fmla="*/ 2524312 w 4027830"/>
              <a:gd name="connsiteY10" fmla="*/ 1051773 h 2527704"/>
              <a:gd name="connsiteX11" fmla="*/ 2897799 w 4027830"/>
              <a:gd name="connsiteY11" fmla="*/ 768439 h 2527704"/>
              <a:gd name="connsiteX12" fmla="*/ 2872041 w 4027830"/>
              <a:gd name="connsiteY12" fmla="*/ 510861 h 2527704"/>
              <a:gd name="connsiteX13" fmla="*/ 2099309 w 4027830"/>
              <a:gd name="connsiteY13" fmla="*/ 845713 h 2527704"/>
              <a:gd name="connsiteX14" fmla="*/ 1957640 w 4027830"/>
              <a:gd name="connsiteY14" fmla="*/ 1489655 h 2527704"/>
              <a:gd name="connsiteX15" fmla="*/ 1957641 w 4027830"/>
              <a:gd name="connsiteY15" fmla="*/ 1863142 h 2527704"/>
              <a:gd name="connsiteX16" fmla="*/ 2112187 w 4027830"/>
              <a:gd name="connsiteY16" fmla="*/ 2107841 h 2527704"/>
              <a:gd name="connsiteX17" fmla="*/ 2137944 w 4027830"/>
              <a:gd name="connsiteY17" fmla="*/ 2301025 h 2527704"/>
              <a:gd name="connsiteX18" fmla="*/ 2125067 w 4027830"/>
              <a:gd name="connsiteY18" fmla="*/ 2468450 h 2527704"/>
              <a:gd name="connsiteX19" fmla="*/ 2395523 w 4027830"/>
              <a:gd name="connsiteY19" fmla="*/ 2468450 h 2527704"/>
              <a:gd name="connsiteX20" fmla="*/ 2434159 w 4027830"/>
              <a:gd name="connsiteY20" fmla="*/ 2185115 h 2527704"/>
              <a:gd name="connsiteX21" fmla="*/ 2472796 w 4027830"/>
              <a:gd name="connsiteY21" fmla="*/ 1940416 h 2527704"/>
              <a:gd name="connsiteX22" fmla="*/ 2614463 w 4027830"/>
              <a:gd name="connsiteY22" fmla="*/ 1721475 h 2527704"/>
              <a:gd name="connsiteX23" fmla="*/ 2730373 w 4027830"/>
              <a:gd name="connsiteY23" fmla="*/ 1566928 h 2527704"/>
              <a:gd name="connsiteX24" fmla="*/ 2743252 w 4027830"/>
              <a:gd name="connsiteY24" fmla="*/ 1772991 h 2527704"/>
              <a:gd name="connsiteX25" fmla="*/ 2923556 w 4027830"/>
              <a:gd name="connsiteY25" fmla="*/ 1811627 h 2527704"/>
              <a:gd name="connsiteX26" fmla="*/ 2730373 w 4027830"/>
              <a:gd name="connsiteY26" fmla="*/ 2017689 h 2527704"/>
              <a:gd name="connsiteX27" fmla="*/ 2743253 w 4027830"/>
              <a:gd name="connsiteY27" fmla="*/ 2133599 h 2527704"/>
              <a:gd name="connsiteX28" fmla="*/ 2730372 w 4027830"/>
              <a:gd name="connsiteY28" fmla="*/ 2301024 h 2527704"/>
              <a:gd name="connsiteX29" fmla="*/ 2730373 w 4027830"/>
              <a:gd name="connsiteY29" fmla="*/ 2455571 h 2527704"/>
              <a:gd name="connsiteX30" fmla="*/ 2691737 w 4027830"/>
              <a:gd name="connsiteY30" fmla="*/ 2494208 h 2527704"/>
              <a:gd name="connsiteX31" fmla="*/ 2627342 w 4027830"/>
              <a:gd name="connsiteY31" fmla="*/ 2494208 h 2527704"/>
              <a:gd name="connsiteX32" fmla="*/ 2303223 w 4027830"/>
              <a:gd name="connsiteY32" fmla="*/ 2527479 h 2527704"/>
              <a:gd name="connsiteX33" fmla="*/ 0 w 4027830"/>
              <a:gd name="connsiteY33" fmla="*/ 2514600 h 2527704"/>
              <a:gd name="connsiteX34" fmla="*/ 0 w 4027830"/>
              <a:gd name="connsiteY34" fmla="*/ 0 h 2527704"/>
              <a:gd name="connsiteX0" fmla="*/ 0 w 4027830"/>
              <a:gd name="connsiteY0" fmla="*/ 0 h 2527704"/>
              <a:gd name="connsiteX1" fmla="*/ 3526717 w 4027830"/>
              <a:gd name="connsiteY1" fmla="*/ 0 h 2527704"/>
              <a:gd name="connsiteX2" fmla="*/ 3889472 w 4027830"/>
              <a:gd name="connsiteY2" fmla="*/ 60101 h 2527704"/>
              <a:gd name="connsiteX3" fmla="*/ 4018261 w 4027830"/>
              <a:gd name="connsiteY3" fmla="*/ 459345 h 2527704"/>
              <a:gd name="connsiteX4" fmla="*/ 3722046 w 4027830"/>
              <a:gd name="connsiteY4" fmla="*/ 922985 h 2527704"/>
              <a:gd name="connsiteX5" fmla="*/ 3387195 w 4027830"/>
              <a:gd name="connsiteY5" fmla="*/ 1064653 h 2527704"/>
              <a:gd name="connsiteX6" fmla="*/ 3078103 w 4027830"/>
              <a:gd name="connsiteY6" fmla="*/ 1283593 h 2527704"/>
              <a:gd name="connsiteX7" fmla="*/ 2923555 w 4027830"/>
              <a:gd name="connsiteY7" fmla="*/ 1296472 h 2527704"/>
              <a:gd name="connsiteX8" fmla="*/ 2588706 w 4027830"/>
              <a:gd name="connsiteY8" fmla="*/ 1309351 h 2527704"/>
              <a:gd name="connsiteX9" fmla="*/ 2678858 w 4027830"/>
              <a:gd name="connsiteY9" fmla="*/ 1193441 h 2527704"/>
              <a:gd name="connsiteX10" fmla="*/ 3219770 w 4027830"/>
              <a:gd name="connsiteY10" fmla="*/ 729801 h 2527704"/>
              <a:gd name="connsiteX11" fmla="*/ 2524312 w 4027830"/>
              <a:gd name="connsiteY11" fmla="*/ 1051773 h 2527704"/>
              <a:gd name="connsiteX12" fmla="*/ 2897799 w 4027830"/>
              <a:gd name="connsiteY12" fmla="*/ 768439 h 2527704"/>
              <a:gd name="connsiteX13" fmla="*/ 2872041 w 4027830"/>
              <a:gd name="connsiteY13" fmla="*/ 510861 h 2527704"/>
              <a:gd name="connsiteX14" fmla="*/ 2099309 w 4027830"/>
              <a:gd name="connsiteY14" fmla="*/ 845713 h 2527704"/>
              <a:gd name="connsiteX15" fmla="*/ 1957640 w 4027830"/>
              <a:gd name="connsiteY15" fmla="*/ 1489655 h 2527704"/>
              <a:gd name="connsiteX16" fmla="*/ 1957641 w 4027830"/>
              <a:gd name="connsiteY16" fmla="*/ 1863142 h 2527704"/>
              <a:gd name="connsiteX17" fmla="*/ 2112187 w 4027830"/>
              <a:gd name="connsiteY17" fmla="*/ 2107841 h 2527704"/>
              <a:gd name="connsiteX18" fmla="*/ 2137944 w 4027830"/>
              <a:gd name="connsiteY18" fmla="*/ 2301025 h 2527704"/>
              <a:gd name="connsiteX19" fmla="*/ 2125067 w 4027830"/>
              <a:gd name="connsiteY19" fmla="*/ 2468450 h 2527704"/>
              <a:gd name="connsiteX20" fmla="*/ 2395523 w 4027830"/>
              <a:gd name="connsiteY20" fmla="*/ 2468450 h 2527704"/>
              <a:gd name="connsiteX21" fmla="*/ 2434159 w 4027830"/>
              <a:gd name="connsiteY21" fmla="*/ 2185115 h 2527704"/>
              <a:gd name="connsiteX22" fmla="*/ 2472796 w 4027830"/>
              <a:gd name="connsiteY22" fmla="*/ 1940416 h 2527704"/>
              <a:gd name="connsiteX23" fmla="*/ 2614463 w 4027830"/>
              <a:gd name="connsiteY23" fmla="*/ 1721475 h 2527704"/>
              <a:gd name="connsiteX24" fmla="*/ 2730373 w 4027830"/>
              <a:gd name="connsiteY24" fmla="*/ 1566928 h 2527704"/>
              <a:gd name="connsiteX25" fmla="*/ 2743252 w 4027830"/>
              <a:gd name="connsiteY25" fmla="*/ 1772991 h 2527704"/>
              <a:gd name="connsiteX26" fmla="*/ 2923556 w 4027830"/>
              <a:gd name="connsiteY26" fmla="*/ 1811627 h 2527704"/>
              <a:gd name="connsiteX27" fmla="*/ 2730373 w 4027830"/>
              <a:gd name="connsiteY27" fmla="*/ 2017689 h 2527704"/>
              <a:gd name="connsiteX28" fmla="*/ 2743253 w 4027830"/>
              <a:gd name="connsiteY28" fmla="*/ 2133599 h 2527704"/>
              <a:gd name="connsiteX29" fmla="*/ 2730372 w 4027830"/>
              <a:gd name="connsiteY29" fmla="*/ 2301024 h 2527704"/>
              <a:gd name="connsiteX30" fmla="*/ 2730373 w 4027830"/>
              <a:gd name="connsiteY30" fmla="*/ 2455571 h 2527704"/>
              <a:gd name="connsiteX31" fmla="*/ 2691737 w 4027830"/>
              <a:gd name="connsiteY31" fmla="*/ 2494208 h 2527704"/>
              <a:gd name="connsiteX32" fmla="*/ 2627342 w 4027830"/>
              <a:gd name="connsiteY32" fmla="*/ 2494208 h 2527704"/>
              <a:gd name="connsiteX33" fmla="*/ 2303223 w 4027830"/>
              <a:gd name="connsiteY33" fmla="*/ 2527479 h 2527704"/>
              <a:gd name="connsiteX34" fmla="*/ 0 w 4027830"/>
              <a:gd name="connsiteY34" fmla="*/ 2514600 h 2527704"/>
              <a:gd name="connsiteX35" fmla="*/ 0 w 4027830"/>
              <a:gd name="connsiteY35" fmla="*/ 0 h 2527704"/>
              <a:gd name="connsiteX0" fmla="*/ 0 w 4027830"/>
              <a:gd name="connsiteY0" fmla="*/ 0 h 2527704"/>
              <a:gd name="connsiteX1" fmla="*/ 3526717 w 4027830"/>
              <a:gd name="connsiteY1" fmla="*/ 0 h 2527704"/>
              <a:gd name="connsiteX2" fmla="*/ 3889472 w 4027830"/>
              <a:gd name="connsiteY2" fmla="*/ 60101 h 2527704"/>
              <a:gd name="connsiteX3" fmla="*/ 4018261 w 4027830"/>
              <a:gd name="connsiteY3" fmla="*/ 459345 h 2527704"/>
              <a:gd name="connsiteX4" fmla="*/ 3722046 w 4027830"/>
              <a:gd name="connsiteY4" fmla="*/ 922985 h 2527704"/>
              <a:gd name="connsiteX5" fmla="*/ 3387195 w 4027830"/>
              <a:gd name="connsiteY5" fmla="*/ 1064653 h 2527704"/>
              <a:gd name="connsiteX6" fmla="*/ 3078103 w 4027830"/>
              <a:gd name="connsiteY6" fmla="*/ 1283593 h 2527704"/>
              <a:gd name="connsiteX7" fmla="*/ 2923555 w 4027830"/>
              <a:gd name="connsiteY7" fmla="*/ 1296472 h 2527704"/>
              <a:gd name="connsiteX8" fmla="*/ 2537190 w 4027830"/>
              <a:gd name="connsiteY8" fmla="*/ 1399503 h 2527704"/>
              <a:gd name="connsiteX9" fmla="*/ 2678858 w 4027830"/>
              <a:gd name="connsiteY9" fmla="*/ 1193441 h 2527704"/>
              <a:gd name="connsiteX10" fmla="*/ 3219770 w 4027830"/>
              <a:gd name="connsiteY10" fmla="*/ 729801 h 2527704"/>
              <a:gd name="connsiteX11" fmla="*/ 2524312 w 4027830"/>
              <a:gd name="connsiteY11" fmla="*/ 1051773 h 2527704"/>
              <a:gd name="connsiteX12" fmla="*/ 2897799 w 4027830"/>
              <a:gd name="connsiteY12" fmla="*/ 768439 h 2527704"/>
              <a:gd name="connsiteX13" fmla="*/ 2872041 w 4027830"/>
              <a:gd name="connsiteY13" fmla="*/ 510861 h 2527704"/>
              <a:gd name="connsiteX14" fmla="*/ 2099309 w 4027830"/>
              <a:gd name="connsiteY14" fmla="*/ 845713 h 2527704"/>
              <a:gd name="connsiteX15" fmla="*/ 1957640 w 4027830"/>
              <a:gd name="connsiteY15" fmla="*/ 1489655 h 2527704"/>
              <a:gd name="connsiteX16" fmla="*/ 1957641 w 4027830"/>
              <a:gd name="connsiteY16" fmla="*/ 1863142 h 2527704"/>
              <a:gd name="connsiteX17" fmla="*/ 2112187 w 4027830"/>
              <a:gd name="connsiteY17" fmla="*/ 2107841 h 2527704"/>
              <a:gd name="connsiteX18" fmla="*/ 2137944 w 4027830"/>
              <a:gd name="connsiteY18" fmla="*/ 2301025 h 2527704"/>
              <a:gd name="connsiteX19" fmla="*/ 2125067 w 4027830"/>
              <a:gd name="connsiteY19" fmla="*/ 2468450 h 2527704"/>
              <a:gd name="connsiteX20" fmla="*/ 2395523 w 4027830"/>
              <a:gd name="connsiteY20" fmla="*/ 2468450 h 2527704"/>
              <a:gd name="connsiteX21" fmla="*/ 2434159 w 4027830"/>
              <a:gd name="connsiteY21" fmla="*/ 2185115 h 2527704"/>
              <a:gd name="connsiteX22" fmla="*/ 2472796 w 4027830"/>
              <a:gd name="connsiteY22" fmla="*/ 1940416 h 2527704"/>
              <a:gd name="connsiteX23" fmla="*/ 2614463 w 4027830"/>
              <a:gd name="connsiteY23" fmla="*/ 1721475 h 2527704"/>
              <a:gd name="connsiteX24" fmla="*/ 2730373 w 4027830"/>
              <a:gd name="connsiteY24" fmla="*/ 1566928 h 2527704"/>
              <a:gd name="connsiteX25" fmla="*/ 2743252 w 4027830"/>
              <a:gd name="connsiteY25" fmla="*/ 1772991 h 2527704"/>
              <a:gd name="connsiteX26" fmla="*/ 2923556 w 4027830"/>
              <a:gd name="connsiteY26" fmla="*/ 1811627 h 2527704"/>
              <a:gd name="connsiteX27" fmla="*/ 2730373 w 4027830"/>
              <a:gd name="connsiteY27" fmla="*/ 2017689 h 2527704"/>
              <a:gd name="connsiteX28" fmla="*/ 2743253 w 4027830"/>
              <a:gd name="connsiteY28" fmla="*/ 2133599 h 2527704"/>
              <a:gd name="connsiteX29" fmla="*/ 2730372 w 4027830"/>
              <a:gd name="connsiteY29" fmla="*/ 2301024 h 2527704"/>
              <a:gd name="connsiteX30" fmla="*/ 2730373 w 4027830"/>
              <a:gd name="connsiteY30" fmla="*/ 2455571 h 2527704"/>
              <a:gd name="connsiteX31" fmla="*/ 2691737 w 4027830"/>
              <a:gd name="connsiteY31" fmla="*/ 2494208 h 2527704"/>
              <a:gd name="connsiteX32" fmla="*/ 2627342 w 4027830"/>
              <a:gd name="connsiteY32" fmla="*/ 2494208 h 2527704"/>
              <a:gd name="connsiteX33" fmla="*/ 2303223 w 4027830"/>
              <a:gd name="connsiteY33" fmla="*/ 2527479 h 2527704"/>
              <a:gd name="connsiteX34" fmla="*/ 0 w 4027830"/>
              <a:gd name="connsiteY34" fmla="*/ 2514600 h 2527704"/>
              <a:gd name="connsiteX35" fmla="*/ 0 w 4027830"/>
              <a:gd name="connsiteY35" fmla="*/ 0 h 2527704"/>
              <a:gd name="connsiteX0" fmla="*/ 0 w 4027830"/>
              <a:gd name="connsiteY0" fmla="*/ 0 h 2527704"/>
              <a:gd name="connsiteX1" fmla="*/ 3526717 w 4027830"/>
              <a:gd name="connsiteY1" fmla="*/ 0 h 2527704"/>
              <a:gd name="connsiteX2" fmla="*/ 3889472 w 4027830"/>
              <a:gd name="connsiteY2" fmla="*/ 60101 h 2527704"/>
              <a:gd name="connsiteX3" fmla="*/ 4018261 w 4027830"/>
              <a:gd name="connsiteY3" fmla="*/ 459345 h 2527704"/>
              <a:gd name="connsiteX4" fmla="*/ 3722046 w 4027830"/>
              <a:gd name="connsiteY4" fmla="*/ 922985 h 2527704"/>
              <a:gd name="connsiteX5" fmla="*/ 3387195 w 4027830"/>
              <a:gd name="connsiteY5" fmla="*/ 1064653 h 2527704"/>
              <a:gd name="connsiteX6" fmla="*/ 3078103 w 4027830"/>
              <a:gd name="connsiteY6" fmla="*/ 1283593 h 2527704"/>
              <a:gd name="connsiteX7" fmla="*/ 2923555 w 4027830"/>
              <a:gd name="connsiteY7" fmla="*/ 1335109 h 2527704"/>
              <a:gd name="connsiteX8" fmla="*/ 2537190 w 4027830"/>
              <a:gd name="connsiteY8" fmla="*/ 1399503 h 2527704"/>
              <a:gd name="connsiteX9" fmla="*/ 2678858 w 4027830"/>
              <a:gd name="connsiteY9" fmla="*/ 1193441 h 2527704"/>
              <a:gd name="connsiteX10" fmla="*/ 3219770 w 4027830"/>
              <a:gd name="connsiteY10" fmla="*/ 729801 h 2527704"/>
              <a:gd name="connsiteX11" fmla="*/ 2524312 w 4027830"/>
              <a:gd name="connsiteY11" fmla="*/ 1051773 h 2527704"/>
              <a:gd name="connsiteX12" fmla="*/ 2897799 w 4027830"/>
              <a:gd name="connsiteY12" fmla="*/ 768439 h 2527704"/>
              <a:gd name="connsiteX13" fmla="*/ 2872041 w 4027830"/>
              <a:gd name="connsiteY13" fmla="*/ 510861 h 2527704"/>
              <a:gd name="connsiteX14" fmla="*/ 2099309 w 4027830"/>
              <a:gd name="connsiteY14" fmla="*/ 845713 h 2527704"/>
              <a:gd name="connsiteX15" fmla="*/ 1957640 w 4027830"/>
              <a:gd name="connsiteY15" fmla="*/ 1489655 h 2527704"/>
              <a:gd name="connsiteX16" fmla="*/ 1957641 w 4027830"/>
              <a:gd name="connsiteY16" fmla="*/ 1863142 h 2527704"/>
              <a:gd name="connsiteX17" fmla="*/ 2112187 w 4027830"/>
              <a:gd name="connsiteY17" fmla="*/ 2107841 h 2527704"/>
              <a:gd name="connsiteX18" fmla="*/ 2137944 w 4027830"/>
              <a:gd name="connsiteY18" fmla="*/ 2301025 h 2527704"/>
              <a:gd name="connsiteX19" fmla="*/ 2125067 w 4027830"/>
              <a:gd name="connsiteY19" fmla="*/ 2468450 h 2527704"/>
              <a:gd name="connsiteX20" fmla="*/ 2395523 w 4027830"/>
              <a:gd name="connsiteY20" fmla="*/ 2468450 h 2527704"/>
              <a:gd name="connsiteX21" fmla="*/ 2434159 w 4027830"/>
              <a:gd name="connsiteY21" fmla="*/ 2185115 h 2527704"/>
              <a:gd name="connsiteX22" fmla="*/ 2472796 w 4027830"/>
              <a:gd name="connsiteY22" fmla="*/ 1940416 h 2527704"/>
              <a:gd name="connsiteX23" fmla="*/ 2614463 w 4027830"/>
              <a:gd name="connsiteY23" fmla="*/ 1721475 h 2527704"/>
              <a:gd name="connsiteX24" fmla="*/ 2730373 w 4027830"/>
              <a:gd name="connsiteY24" fmla="*/ 1566928 h 2527704"/>
              <a:gd name="connsiteX25" fmla="*/ 2743252 w 4027830"/>
              <a:gd name="connsiteY25" fmla="*/ 1772991 h 2527704"/>
              <a:gd name="connsiteX26" fmla="*/ 2923556 w 4027830"/>
              <a:gd name="connsiteY26" fmla="*/ 1811627 h 2527704"/>
              <a:gd name="connsiteX27" fmla="*/ 2730373 w 4027830"/>
              <a:gd name="connsiteY27" fmla="*/ 2017689 h 2527704"/>
              <a:gd name="connsiteX28" fmla="*/ 2743253 w 4027830"/>
              <a:gd name="connsiteY28" fmla="*/ 2133599 h 2527704"/>
              <a:gd name="connsiteX29" fmla="*/ 2730372 w 4027830"/>
              <a:gd name="connsiteY29" fmla="*/ 2301024 h 2527704"/>
              <a:gd name="connsiteX30" fmla="*/ 2730373 w 4027830"/>
              <a:gd name="connsiteY30" fmla="*/ 2455571 h 2527704"/>
              <a:gd name="connsiteX31" fmla="*/ 2691737 w 4027830"/>
              <a:gd name="connsiteY31" fmla="*/ 2494208 h 2527704"/>
              <a:gd name="connsiteX32" fmla="*/ 2627342 w 4027830"/>
              <a:gd name="connsiteY32" fmla="*/ 2494208 h 2527704"/>
              <a:gd name="connsiteX33" fmla="*/ 2303223 w 4027830"/>
              <a:gd name="connsiteY33" fmla="*/ 2527479 h 2527704"/>
              <a:gd name="connsiteX34" fmla="*/ 0 w 4027830"/>
              <a:gd name="connsiteY34" fmla="*/ 2514600 h 2527704"/>
              <a:gd name="connsiteX35" fmla="*/ 0 w 4027830"/>
              <a:gd name="connsiteY35" fmla="*/ 0 h 2527704"/>
              <a:gd name="connsiteX0" fmla="*/ 0 w 4027830"/>
              <a:gd name="connsiteY0" fmla="*/ 0 h 2527704"/>
              <a:gd name="connsiteX1" fmla="*/ 3526717 w 4027830"/>
              <a:gd name="connsiteY1" fmla="*/ 0 h 2527704"/>
              <a:gd name="connsiteX2" fmla="*/ 3889472 w 4027830"/>
              <a:gd name="connsiteY2" fmla="*/ 60101 h 2527704"/>
              <a:gd name="connsiteX3" fmla="*/ 4018261 w 4027830"/>
              <a:gd name="connsiteY3" fmla="*/ 459345 h 2527704"/>
              <a:gd name="connsiteX4" fmla="*/ 3722046 w 4027830"/>
              <a:gd name="connsiteY4" fmla="*/ 922985 h 2527704"/>
              <a:gd name="connsiteX5" fmla="*/ 3477347 w 4027830"/>
              <a:gd name="connsiteY5" fmla="*/ 897227 h 2527704"/>
              <a:gd name="connsiteX6" fmla="*/ 3387195 w 4027830"/>
              <a:gd name="connsiteY6" fmla="*/ 1064653 h 2527704"/>
              <a:gd name="connsiteX7" fmla="*/ 3078103 w 4027830"/>
              <a:gd name="connsiteY7" fmla="*/ 1283593 h 2527704"/>
              <a:gd name="connsiteX8" fmla="*/ 2923555 w 4027830"/>
              <a:gd name="connsiteY8" fmla="*/ 1335109 h 2527704"/>
              <a:gd name="connsiteX9" fmla="*/ 2537190 w 4027830"/>
              <a:gd name="connsiteY9" fmla="*/ 1399503 h 2527704"/>
              <a:gd name="connsiteX10" fmla="*/ 2678858 w 4027830"/>
              <a:gd name="connsiteY10" fmla="*/ 1193441 h 2527704"/>
              <a:gd name="connsiteX11" fmla="*/ 3219770 w 4027830"/>
              <a:gd name="connsiteY11" fmla="*/ 729801 h 2527704"/>
              <a:gd name="connsiteX12" fmla="*/ 2524312 w 4027830"/>
              <a:gd name="connsiteY12" fmla="*/ 1051773 h 2527704"/>
              <a:gd name="connsiteX13" fmla="*/ 2897799 w 4027830"/>
              <a:gd name="connsiteY13" fmla="*/ 768439 h 2527704"/>
              <a:gd name="connsiteX14" fmla="*/ 2872041 w 4027830"/>
              <a:gd name="connsiteY14" fmla="*/ 510861 h 2527704"/>
              <a:gd name="connsiteX15" fmla="*/ 2099309 w 4027830"/>
              <a:gd name="connsiteY15" fmla="*/ 845713 h 2527704"/>
              <a:gd name="connsiteX16" fmla="*/ 1957640 w 4027830"/>
              <a:gd name="connsiteY16" fmla="*/ 1489655 h 2527704"/>
              <a:gd name="connsiteX17" fmla="*/ 1957641 w 4027830"/>
              <a:gd name="connsiteY17" fmla="*/ 1863142 h 2527704"/>
              <a:gd name="connsiteX18" fmla="*/ 2112187 w 4027830"/>
              <a:gd name="connsiteY18" fmla="*/ 2107841 h 2527704"/>
              <a:gd name="connsiteX19" fmla="*/ 2137944 w 4027830"/>
              <a:gd name="connsiteY19" fmla="*/ 2301025 h 2527704"/>
              <a:gd name="connsiteX20" fmla="*/ 2125067 w 4027830"/>
              <a:gd name="connsiteY20" fmla="*/ 2468450 h 2527704"/>
              <a:gd name="connsiteX21" fmla="*/ 2395523 w 4027830"/>
              <a:gd name="connsiteY21" fmla="*/ 2468450 h 2527704"/>
              <a:gd name="connsiteX22" fmla="*/ 2434159 w 4027830"/>
              <a:gd name="connsiteY22" fmla="*/ 2185115 h 2527704"/>
              <a:gd name="connsiteX23" fmla="*/ 2472796 w 4027830"/>
              <a:gd name="connsiteY23" fmla="*/ 1940416 h 2527704"/>
              <a:gd name="connsiteX24" fmla="*/ 2614463 w 4027830"/>
              <a:gd name="connsiteY24" fmla="*/ 1721475 h 2527704"/>
              <a:gd name="connsiteX25" fmla="*/ 2730373 w 4027830"/>
              <a:gd name="connsiteY25" fmla="*/ 1566928 h 2527704"/>
              <a:gd name="connsiteX26" fmla="*/ 2743252 w 4027830"/>
              <a:gd name="connsiteY26" fmla="*/ 1772991 h 2527704"/>
              <a:gd name="connsiteX27" fmla="*/ 2923556 w 4027830"/>
              <a:gd name="connsiteY27" fmla="*/ 1811627 h 2527704"/>
              <a:gd name="connsiteX28" fmla="*/ 2730373 w 4027830"/>
              <a:gd name="connsiteY28" fmla="*/ 2017689 h 2527704"/>
              <a:gd name="connsiteX29" fmla="*/ 2743253 w 4027830"/>
              <a:gd name="connsiteY29" fmla="*/ 2133599 h 2527704"/>
              <a:gd name="connsiteX30" fmla="*/ 2730372 w 4027830"/>
              <a:gd name="connsiteY30" fmla="*/ 2301024 h 2527704"/>
              <a:gd name="connsiteX31" fmla="*/ 2730373 w 4027830"/>
              <a:gd name="connsiteY31" fmla="*/ 2455571 h 2527704"/>
              <a:gd name="connsiteX32" fmla="*/ 2691737 w 4027830"/>
              <a:gd name="connsiteY32" fmla="*/ 2494208 h 2527704"/>
              <a:gd name="connsiteX33" fmla="*/ 2627342 w 4027830"/>
              <a:gd name="connsiteY33" fmla="*/ 2494208 h 2527704"/>
              <a:gd name="connsiteX34" fmla="*/ 2303223 w 4027830"/>
              <a:gd name="connsiteY34" fmla="*/ 2527479 h 2527704"/>
              <a:gd name="connsiteX35" fmla="*/ 0 w 4027830"/>
              <a:gd name="connsiteY35" fmla="*/ 2514600 h 2527704"/>
              <a:gd name="connsiteX36" fmla="*/ 0 w 4027830"/>
              <a:gd name="connsiteY36" fmla="*/ 0 h 2527704"/>
              <a:gd name="connsiteX0" fmla="*/ 0 w 4027830"/>
              <a:gd name="connsiteY0" fmla="*/ 0 h 2527704"/>
              <a:gd name="connsiteX1" fmla="*/ 3526717 w 4027830"/>
              <a:gd name="connsiteY1" fmla="*/ 0 h 2527704"/>
              <a:gd name="connsiteX2" fmla="*/ 3889472 w 4027830"/>
              <a:gd name="connsiteY2" fmla="*/ 60101 h 2527704"/>
              <a:gd name="connsiteX3" fmla="*/ 4018261 w 4027830"/>
              <a:gd name="connsiteY3" fmla="*/ 459345 h 2527704"/>
              <a:gd name="connsiteX4" fmla="*/ 3722046 w 4027830"/>
              <a:gd name="connsiteY4" fmla="*/ 807075 h 2527704"/>
              <a:gd name="connsiteX5" fmla="*/ 3477347 w 4027830"/>
              <a:gd name="connsiteY5" fmla="*/ 897227 h 2527704"/>
              <a:gd name="connsiteX6" fmla="*/ 3387195 w 4027830"/>
              <a:gd name="connsiteY6" fmla="*/ 1064653 h 2527704"/>
              <a:gd name="connsiteX7" fmla="*/ 3078103 w 4027830"/>
              <a:gd name="connsiteY7" fmla="*/ 1283593 h 2527704"/>
              <a:gd name="connsiteX8" fmla="*/ 2923555 w 4027830"/>
              <a:gd name="connsiteY8" fmla="*/ 1335109 h 2527704"/>
              <a:gd name="connsiteX9" fmla="*/ 2537190 w 4027830"/>
              <a:gd name="connsiteY9" fmla="*/ 1399503 h 2527704"/>
              <a:gd name="connsiteX10" fmla="*/ 2678858 w 4027830"/>
              <a:gd name="connsiteY10" fmla="*/ 1193441 h 2527704"/>
              <a:gd name="connsiteX11" fmla="*/ 3219770 w 4027830"/>
              <a:gd name="connsiteY11" fmla="*/ 729801 h 2527704"/>
              <a:gd name="connsiteX12" fmla="*/ 2524312 w 4027830"/>
              <a:gd name="connsiteY12" fmla="*/ 1051773 h 2527704"/>
              <a:gd name="connsiteX13" fmla="*/ 2897799 w 4027830"/>
              <a:gd name="connsiteY13" fmla="*/ 768439 h 2527704"/>
              <a:gd name="connsiteX14" fmla="*/ 2872041 w 4027830"/>
              <a:gd name="connsiteY14" fmla="*/ 510861 h 2527704"/>
              <a:gd name="connsiteX15" fmla="*/ 2099309 w 4027830"/>
              <a:gd name="connsiteY15" fmla="*/ 845713 h 2527704"/>
              <a:gd name="connsiteX16" fmla="*/ 1957640 w 4027830"/>
              <a:gd name="connsiteY16" fmla="*/ 1489655 h 2527704"/>
              <a:gd name="connsiteX17" fmla="*/ 1957641 w 4027830"/>
              <a:gd name="connsiteY17" fmla="*/ 1863142 h 2527704"/>
              <a:gd name="connsiteX18" fmla="*/ 2112187 w 4027830"/>
              <a:gd name="connsiteY18" fmla="*/ 2107841 h 2527704"/>
              <a:gd name="connsiteX19" fmla="*/ 2137944 w 4027830"/>
              <a:gd name="connsiteY19" fmla="*/ 2301025 h 2527704"/>
              <a:gd name="connsiteX20" fmla="*/ 2125067 w 4027830"/>
              <a:gd name="connsiteY20" fmla="*/ 2468450 h 2527704"/>
              <a:gd name="connsiteX21" fmla="*/ 2395523 w 4027830"/>
              <a:gd name="connsiteY21" fmla="*/ 2468450 h 2527704"/>
              <a:gd name="connsiteX22" fmla="*/ 2434159 w 4027830"/>
              <a:gd name="connsiteY22" fmla="*/ 2185115 h 2527704"/>
              <a:gd name="connsiteX23" fmla="*/ 2472796 w 4027830"/>
              <a:gd name="connsiteY23" fmla="*/ 1940416 h 2527704"/>
              <a:gd name="connsiteX24" fmla="*/ 2614463 w 4027830"/>
              <a:gd name="connsiteY24" fmla="*/ 1721475 h 2527704"/>
              <a:gd name="connsiteX25" fmla="*/ 2730373 w 4027830"/>
              <a:gd name="connsiteY25" fmla="*/ 1566928 h 2527704"/>
              <a:gd name="connsiteX26" fmla="*/ 2743252 w 4027830"/>
              <a:gd name="connsiteY26" fmla="*/ 1772991 h 2527704"/>
              <a:gd name="connsiteX27" fmla="*/ 2923556 w 4027830"/>
              <a:gd name="connsiteY27" fmla="*/ 1811627 h 2527704"/>
              <a:gd name="connsiteX28" fmla="*/ 2730373 w 4027830"/>
              <a:gd name="connsiteY28" fmla="*/ 2017689 h 2527704"/>
              <a:gd name="connsiteX29" fmla="*/ 2743253 w 4027830"/>
              <a:gd name="connsiteY29" fmla="*/ 2133599 h 2527704"/>
              <a:gd name="connsiteX30" fmla="*/ 2730372 w 4027830"/>
              <a:gd name="connsiteY30" fmla="*/ 2301024 h 2527704"/>
              <a:gd name="connsiteX31" fmla="*/ 2730373 w 4027830"/>
              <a:gd name="connsiteY31" fmla="*/ 2455571 h 2527704"/>
              <a:gd name="connsiteX32" fmla="*/ 2691737 w 4027830"/>
              <a:gd name="connsiteY32" fmla="*/ 2494208 h 2527704"/>
              <a:gd name="connsiteX33" fmla="*/ 2627342 w 4027830"/>
              <a:gd name="connsiteY33" fmla="*/ 2494208 h 2527704"/>
              <a:gd name="connsiteX34" fmla="*/ 2303223 w 4027830"/>
              <a:gd name="connsiteY34" fmla="*/ 2527479 h 2527704"/>
              <a:gd name="connsiteX35" fmla="*/ 0 w 4027830"/>
              <a:gd name="connsiteY35" fmla="*/ 2514600 h 2527704"/>
              <a:gd name="connsiteX36" fmla="*/ 0 w 4027830"/>
              <a:gd name="connsiteY36" fmla="*/ 0 h 2527704"/>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477347 w 4027830"/>
              <a:gd name="connsiteY6" fmla="*/ 897596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537190 w 4027830"/>
              <a:gd name="connsiteY10" fmla="*/ 1399872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3 w 4027830"/>
              <a:gd name="connsiteY22" fmla="*/ 2468819 h 2528073"/>
              <a:gd name="connsiteX23" fmla="*/ 2434159 w 4027830"/>
              <a:gd name="connsiteY23" fmla="*/ 2185484 h 2528073"/>
              <a:gd name="connsiteX24" fmla="*/ 2472796 w 4027830"/>
              <a:gd name="connsiteY24" fmla="*/ 1940785 h 2528073"/>
              <a:gd name="connsiteX25" fmla="*/ 2614463 w 4027830"/>
              <a:gd name="connsiteY25" fmla="*/ 1721844 h 2528073"/>
              <a:gd name="connsiteX26" fmla="*/ 2730373 w 4027830"/>
              <a:gd name="connsiteY26" fmla="*/ 1567297 h 2528073"/>
              <a:gd name="connsiteX27" fmla="*/ 2743252 w 4027830"/>
              <a:gd name="connsiteY27" fmla="*/ 1773360 h 2528073"/>
              <a:gd name="connsiteX28" fmla="*/ 2923556 w 4027830"/>
              <a:gd name="connsiteY28" fmla="*/ 1811996 h 2528073"/>
              <a:gd name="connsiteX29" fmla="*/ 2730373 w 4027830"/>
              <a:gd name="connsiteY29" fmla="*/ 2018058 h 2528073"/>
              <a:gd name="connsiteX30" fmla="*/ 2743253 w 4027830"/>
              <a:gd name="connsiteY30" fmla="*/ 2133968 h 2528073"/>
              <a:gd name="connsiteX31" fmla="*/ 2730372 w 4027830"/>
              <a:gd name="connsiteY31" fmla="*/ 2301393 h 2528073"/>
              <a:gd name="connsiteX32" fmla="*/ 2730373 w 4027830"/>
              <a:gd name="connsiteY32" fmla="*/ 2455940 h 2528073"/>
              <a:gd name="connsiteX33" fmla="*/ 2691737 w 4027830"/>
              <a:gd name="connsiteY33" fmla="*/ 2494577 h 2528073"/>
              <a:gd name="connsiteX34" fmla="*/ 2627342 w 4027830"/>
              <a:gd name="connsiteY34" fmla="*/ 2494577 h 2528073"/>
              <a:gd name="connsiteX35" fmla="*/ 2303223 w 4027830"/>
              <a:gd name="connsiteY35" fmla="*/ 2527848 h 2528073"/>
              <a:gd name="connsiteX36" fmla="*/ 0 w 4027830"/>
              <a:gd name="connsiteY36" fmla="*/ 2514969 h 2528073"/>
              <a:gd name="connsiteX37" fmla="*/ 0 w 4027830"/>
              <a:gd name="connsiteY3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537190 w 4027830"/>
              <a:gd name="connsiteY10" fmla="*/ 1399872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3 w 4027830"/>
              <a:gd name="connsiteY22" fmla="*/ 2468819 h 2528073"/>
              <a:gd name="connsiteX23" fmla="*/ 2434159 w 4027830"/>
              <a:gd name="connsiteY23" fmla="*/ 2185484 h 2528073"/>
              <a:gd name="connsiteX24" fmla="*/ 2472796 w 4027830"/>
              <a:gd name="connsiteY24" fmla="*/ 1940785 h 2528073"/>
              <a:gd name="connsiteX25" fmla="*/ 2614463 w 4027830"/>
              <a:gd name="connsiteY25" fmla="*/ 1721844 h 2528073"/>
              <a:gd name="connsiteX26" fmla="*/ 2730373 w 4027830"/>
              <a:gd name="connsiteY26" fmla="*/ 1567297 h 2528073"/>
              <a:gd name="connsiteX27" fmla="*/ 2743252 w 4027830"/>
              <a:gd name="connsiteY27" fmla="*/ 1773360 h 2528073"/>
              <a:gd name="connsiteX28" fmla="*/ 2923556 w 4027830"/>
              <a:gd name="connsiteY28" fmla="*/ 1811996 h 2528073"/>
              <a:gd name="connsiteX29" fmla="*/ 2730373 w 4027830"/>
              <a:gd name="connsiteY29" fmla="*/ 2018058 h 2528073"/>
              <a:gd name="connsiteX30" fmla="*/ 2743253 w 4027830"/>
              <a:gd name="connsiteY30" fmla="*/ 2133968 h 2528073"/>
              <a:gd name="connsiteX31" fmla="*/ 2730372 w 4027830"/>
              <a:gd name="connsiteY31" fmla="*/ 2301393 h 2528073"/>
              <a:gd name="connsiteX32" fmla="*/ 2730373 w 4027830"/>
              <a:gd name="connsiteY32" fmla="*/ 2455940 h 2528073"/>
              <a:gd name="connsiteX33" fmla="*/ 2691737 w 4027830"/>
              <a:gd name="connsiteY33" fmla="*/ 2494577 h 2528073"/>
              <a:gd name="connsiteX34" fmla="*/ 2627342 w 4027830"/>
              <a:gd name="connsiteY34" fmla="*/ 2494577 h 2528073"/>
              <a:gd name="connsiteX35" fmla="*/ 2303223 w 4027830"/>
              <a:gd name="connsiteY35" fmla="*/ 2527848 h 2528073"/>
              <a:gd name="connsiteX36" fmla="*/ 0 w 4027830"/>
              <a:gd name="connsiteY36" fmla="*/ 2514969 h 2528073"/>
              <a:gd name="connsiteX37" fmla="*/ 0 w 4027830"/>
              <a:gd name="connsiteY3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3 w 4027830"/>
              <a:gd name="connsiteY22" fmla="*/ 2468819 h 2528073"/>
              <a:gd name="connsiteX23" fmla="*/ 2434159 w 4027830"/>
              <a:gd name="connsiteY23" fmla="*/ 2185484 h 2528073"/>
              <a:gd name="connsiteX24" fmla="*/ 2472796 w 4027830"/>
              <a:gd name="connsiteY24" fmla="*/ 1940785 h 2528073"/>
              <a:gd name="connsiteX25" fmla="*/ 2614463 w 4027830"/>
              <a:gd name="connsiteY25" fmla="*/ 1721844 h 2528073"/>
              <a:gd name="connsiteX26" fmla="*/ 2730373 w 4027830"/>
              <a:gd name="connsiteY26" fmla="*/ 1567297 h 2528073"/>
              <a:gd name="connsiteX27" fmla="*/ 2743252 w 4027830"/>
              <a:gd name="connsiteY27" fmla="*/ 1773360 h 2528073"/>
              <a:gd name="connsiteX28" fmla="*/ 2923556 w 4027830"/>
              <a:gd name="connsiteY28" fmla="*/ 1811996 h 2528073"/>
              <a:gd name="connsiteX29" fmla="*/ 2730373 w 4027830"/>
              <a:gd name="connsiteY29" fmla="*/ 2018058 h 2528073"/>
              <a:gd name="connsiteX30" fmla="*/ 2743253 w 4027830"/>
              <a:gd name="connsiteY30" fmla="*/ 2133968 h 2528073"/>
              <a:gd name="connsiteX31" fmla="*/ 2730372 w 4027830"/>
              <a:gd name="connsiteY31" fmla="*/ 2301393 h 2528073"/>
              <a:gd name="connsiteX32" fmla="*/ 2730373 w 4027830"/>
              <a:gd name="connsiteY32" fmla="*/ 2455940 h 2528073"/>
              <a:gd name="connsiteX33" fmla="*/ 2691737 w 4027830"/>
              <a:gd name="connsiteY33" fmla="*/ 2494577 h 2528073"/>
              <a:gd name="connsiteX34" fmla="*/ 2627342 w 4027830"/>
              <a:gd name="connsiteY34" fmla="*/ 2494577 h 2528073"/>
              <a:gd name="connsiteX35" fmla="*/ 2303223 w 4027830"/>
              <a:gd name="connsiteY35" fmla="*/ 2527848 h 2528073"/>
              <a:gd name="connsiteX36" fmla="*/ 0 w 4027830"/>
              <a:gd name="connsiteY36" fmla="*/ 2514969 h 2528073"/>
              <a:gd name="connsiteX37" fmla="*/ 0 w 4027830"/>
              <a:gd name="connsiteY3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3 w 4027830"/>
              <a:gd name="connsiteY22" fmla="*/ 2468819 h 2528073"/>
              <a:gd name="connsiteX23" fmla="*/ 2434159 w 4027830"/>
              <a:gd name="connsiteY23" fmla="*/ 2185484 h 2528073"/>
              <a:gd name="connsiteX24" fmla="*/ 2472796 w 4027830"/>
              <a:gd name="connsiteY24" fmla="*/ 1940785 h 2528073"/>
              <a:gd name="connsiteX25" fmla="*/ 2614463 w 4027830"/>
              <a:gd name="connsiteY25" fmla="*/ 1721844 h 2528073"/>
              <a:gd name="connsiteX26" fmla="*/ 2691737 w 4027830"/>
              <a:gd name="connsiteY26" fmla="*/ 1657449 h 2528073"/>
              <a:gd name="connsiteX27" fmla="*/ 2743252 w 4027830"/>
              <a:gd name="connsiteY27" fmla="*/ 1773360 h 2528073"/>
              <a:gd name="connsiteX28" fmla="*/ 2923556 w 4027830"/>
              <a:gd name="connsiteY28" fmla="*/ 1811996 h 2528073"/>
              <a:gd name="connsiteX29" fmla="*/ 2730373 w 4027830"/>
              <a:gd name="connsiteY29" fmla="*/ 2018058 h 2528073"/>
              <a:gd name="connsiteX30" fmla="*/ 2743253 w 4027830"/>
              <a:gd name="connsiteY30" fmla="*/ 2133968 h 2528073"/>
              <a:gd name="connsiteX31" fmla="*/ 2730372 w 4027830"/>
              <a:gd name="connsiteY31" fmla="*/ 2301393 h 2528073"/>
              <a:gd name="connsiteX32" fmla="*/ 2730373 w 4027830"/>
              <a:gd name="connsiteY32" fmla="*/ 2455940 h 2528073"/>
              <a:gd name="connsiteX33" fmla="*/ 2691737 w 4027830"/>
              <a:gd name="connsiteY33" fmla="*/ 2494577 h 2528073"/>
              <a:gd name="connsiteX34" fmla="*/ 2627342 w 4027830"/>
              <a:gd name="connsiteY34" fmla="*/ 2494577 h 2528073"/>
              <a:gd name="connsiteX35" fmla="*/ 2303223 w 4027830"/>
              <a:gd name="connsiteY35" fmla="*/ 2527848 h 2528073"/>
              <a:gd name="connsiteX36" fmla="*/ 0 w 4027830"/>
              <a:gd name="connsiteY36" fmla="*/ 2514969 h 2528073"/>
              <a:gd name="connsiteX37" fmla="*/ 0 w 4027830"/>
              <a:gd name="connsiteY3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3 w 4027830"/>
              <a:gd name="connsiteY22" fmla="*/ 2468819 h 2528073"/>
              <a:gd name="connsiteX23" fmla="*/ 2434159 w 4027830"/>
              <a:gd name="connsiteY23" fmla="*/ 2185484 h 2528073"/>
              <a:gd name="connsiteX24" fmla="*/ 2472796 w 4027830"/>
              <a:gd name="connsiteY24" fmla="*/ 1940785 h 2528073"/>
              <a:gd name="connsiteX25" fmla="*/ 2614463 w 4027830"/>
              <a:gd name="connsiteY25" fmla="*/ 1721844 h 2528073"/>
              <a:gd name="connsiteX26" fmla="*/ 2691737 w 4027830"/>
              <a:gd name="connsiteY26" fmla="*/ 1657449 h 2528073"/>
              <a:gd name="connsiteX27" fmla="*/ 2743252 w 4027830"/>
              <a:gd name="connsiteY27" fmla="*/ 1773360 h 2528073"/>
              <a:gd name="connsiteX28" fmla="*/ 2872041 w 4027830"/>
              <a:gd name="connsiteY28" fmla="*/ 1876391 h 2528073"/>
              <a:gd name="connsiteX29" fmla="*/ 2730373 w 4027830"/>
              <a:gd name="connsiteY29" fmla="*/ 2018058 h 2528073"/>
              <a:gd name="connsiteX30" fmla="*/ 2743253 w 4027830"/>
              <a:gd name="connsiteY30" fmla="*/ 2133968 h 2528073"/>
              <a:gd name="connsiteX31" fmla="*/ 2730372 w 4027830"/>
              <a:gd name="connsiteY31" fmla="*/ 2301393 h 2528073"/>
              <a:gd name="connsiteX32" fmla="*/ 2730373 w 4027830"/>
              <a:gd name="connsiteY32" fmla="*/ 2455940 h 2528073"/>
              <a:gd name="connsiteX33" fmla="*/ 2691737 w 4027830"/>
              <a:gd name="connsiteY33" fmla="*/ 2494577 h 2528073"/>
              <a:gd name="connsiteX34" fmla="*/ 2627342 w 4027830"/>
              <a:gd name="connsiteY34" fmla="*/ 2494577 h 2528073"/>
              <a:gd name="connsiteX35" fmla="*/ 2303223 w 4027830"/>
              <a:gd name="connsiteY35" fmla="*/ 2527848 h 2528073"/>
              <a:gd name="connsiteX36" fmla="*/ 0 w 4027830"/>
              <a:gd name="connsiteY36" fmla="*/ 2514969 h 2528073"/>
              <a:gd name="connsiteX37" fmla="*/ 0 w 4027830"/>
              <a:gd name="connsiteY3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3 w 4027830"/>
              <a:gd name="connsiteY22" fmla="*/ 2468819 h 2528073"/>
              <a:gd name="connsiteX23" fmla="*/ 2434159 w 4027830"/>
              <a:gd name="connsiteY23" fmla="*/ 2185484 h 2528073"/>
              <a:gd name="connsiteX24" fmla="*/ 2472796 w 4027830"/>
              <a:gd name="connsiteY24" fmla="*/ 1940785 h 2528073"/>
              <a:gd name="connsiteX25" fmla="*/ 2614463 w 4027830"/>
              <a:gd name="connsiteY25" fmla="*/ 1721844 h 2528073"/>
              <a:gd name="connsiteX26" fmla="*/ 2691737 w 4027830"/>
              <a:gd name="connsiteY26" fmla="*/ 1657449 h 2528073"/>
              <a:gd name="connsiteX27" fmla="*/ 2743252 w 4027830"/>
              <a:gd name="connsiteY27" fmla="*/ 1773360 h 2528073"/>
              <a:gd name="connsiteX28" fmla="*/ 2807646 w 4027830"/>
              <a:gd name="connsiteY28" fmla="*/ 1889269 h 2528073"/>
              <a:gd name="connsiteX29" fmla="*/ 2730373 w 4027830"/>
              <a:gd name="connsiteY29" fmla="*/ 2018058 h 2528073"/>
              <a:gd name="connsiteX30" fmla="*/ 2743253 w 4027830"/>
              <a:gd name="connsiteY30" fmla="*/ 2133968 h 2528073"/>
              <a:gd name="connsiteX31" fmla="*/ 2730372 w 4027830"/>
              <a:gd name="connsiteY31" fmla="*/ 2301393 h 2528073"/>
              <a:gd name="connsiteX32" fmla="*/ 2730373 w 4027830"/>
              <a:gd name="connsiteY32" fmla="*/ 2455940 h 2528073"/>
              <a:gd name="connsiteX33" fmla="*/ 2691737 w 4027830"/>
              <a:gd name="connsiteY33" fmla="*/ 2494577 h 2528073"/>
              <a:gd name="connsiteX34" fmla="*/ 2627342 w 4027830"/>
              <a:gd name="connsiteY34" fmla="*/ 2494577 h 2528073"/>
              <a:gd name="connsiteX35" fmla="*/ 2303223 w 4027830"/>
              <a:gd name="connsiteY35" fmla="*/ 2527848 h 2528073"/>
              <a:gd name="connsiteX36" fmla="*/ 0 w 4027830"/>
              <a:gd name="connsiteY36" fmla="*/ 2514969 h 2528073"/>
              <a:gd name="connsiteX37" fmla="*/ 0 w 4027830"/>
              <a:gd name="connsiteY3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3 w 4027830"/>
              <a:gd name="connsiteY22" fmla="*/ 2468819 h 2528073"/>
              <a:gd name="connsiteX23" fmla="*/ 2434159 w 4027830"/>
              <a:gd name="connsiteY23" fmla="*/ 2185484 h 2528073"/>
              <a:gd name="connsiteX24" fmla="*/ 2472796 w 4027830"/>
              <a:gd name="connsiteY24" fmla="*/ 1940785 h 2528073"/>
              <a:gd name="connsiteX25" fmla="*/ 2498552 w 4027830"/>
              <a:gd name="connsiteY25" fmla="*/ 1837755 h 2528073"/>
              <a:gd name="connsiteX26" fmla="*/ 2614463 w 4027830"/>
              <a:gd name="connsiteY26" fmla="*/ 1721844 h 2528073"/>
              <a:gd name="connsiteX27" fmla="*/ 2691737 w 4027830"/>
              <a:gd name="connsiteY27" fmla="*/ 1657449 h 2528073"/>
              <a:gd name="connsiteX28" fmla="*/ 2743252 w 4027830"/>
              <a:gd name="connsiteY28" fmla="*/ 1773360 h 2528073"/>
              <a:gd name="connsiteX29" fmla="*/ 2807646 w 4027830"/>
              <a:gd name="connsiteY29" fmla="*/ 1889269 h 2528073"/>
              <a:gd name="connsiteX30" fmla="*/ 2730373 w 4027830"/>
              <a:gd name="connsiteY30" fmla="*/ 2018058 h 2528073"/>
              <a:gd name="connsiteX31" fmla="*/ 2743253 w 4027830"/>
              <a:gd name="connsiteY31" fmla="*/ 2133968 h 2528073"/>
              <a:gd name="connsiteX32" fmla="*/ 2730372 w 4027830"/>
              <a:gd name="connsiteY32" fmla="*/ 2301393 h 2528073"/>
              <a:gd name="connsiteX33" fmla="*/ 2730373 w 4027830"/>
              <a:gd name="connsiteY33" fmla="*/ 2455940 h 2528073"/>
              <a:gd name="connsiteX34" fmla="*/ 2691737 w 4027830"/>
              <a:gd name="connsiteY34" fmla="*/ 2494577 h 2528073"/>
              <a:gd name="connsiteX35" fmla="*/ 2627342 w 4027830"/>
              <a:gd name="connsiteY35" fmla="*/ 2494577 h 2528073"/>
              <a:gd name="connsiteX36" fmla="*/ 2303223 w 4027830"/>
              <a:gd name="connsiteY36" fmla="*/ 2527848 h 2528073"/>
              <a:gd name="connsiteX37" fmla="*/ 0 w 4027830"/>
              <a:gd name="connsiteY37" fmla="*/ 2514969 h 2528073"/>
              <a:gd name="connsiteX38" fmla="*/ 0 w 4027830"/>
              <a:gd name="connsiteY3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472796 w 4027830"/>
              <a:gd name="connsiteY22" fmla="*/ 2468819 h 2528073"/>
              <a:gd name="connsiteX23" fmla="*/ 2434159 w 4027830"/>
              <a:gd name="connsiteY23" fmla="*/ 2185484 h 2528073"/>
              <a:gd name="connsiteX24" fmla="*/ 2472796 w 4027830"/>
              <a:gd name="connsiteY24" fmla="*/ 1940785 h 2528073"/>
              <a:gd name="connsiteX25" fmla="*/ 2498552 w 4027830"/>
              <a:gd name="connsiteY25" fmla="*/ 1837755 h 2528073"/>
              <a:gd name="connsiteX26" fmla="*/ 2614463 w 4027830"/>
              <a:gd name="connsiteY26" fmla="*/ 1721844 h 2528073"/>
              <a:gd name="connsiteX27" fmla="*/ 2691737 w 4027830"/>
              <a:gd name="connsiteY27" fmla="*/ 1657449 h 2528073"/>
              <a:gd name="connsiteX28" fmla="*/ 2743252 w 4027830"/>
              <a:gd name="connsiteY28" fmla="*/ 1773360 h 2528073"/>
              <a:gd name="connsiteX29" fmla="*/ 2807646 w 4027830"/>
              <a:gd name="connsiteY29" fmla="*/ 1889269 h 2528073"/>
              <a:gd name="connsiteX30" fmla="*/ 2730373 w 4027830"/>
              <a:gd name="connsiteY30" fmla="*/ 2018058 h 2528073"/>
              <a:gd name="connsiteX31" fmla="*/ 2743253 w 4027830"/>
              <a:gd name="connsiteY31" fmla="*/ 2133968 h 2528073"/>
              <a:gd name="connsiteX32" fmla="*/ 2730372 w 4027830"/>
              <a:gd name="connsiteY32" fmla="*/ 2301393 h 2528073"/>
              <a:gd name="connsiteX33" fmla="*/ 2730373 w 4027830"/>
              <a:gd name="connsiteY33" fmla="*/ 2455940 h 2528073"/>
              <a:gd name="connsiteX34" fmla="*/ 2691737 w 4027830"/>
              <a:gd name="connsiteY34" fmla="*/ 2494577 h 2528073"/>
              <a:gd name="connsiteX35" fmla="*/ 2627342 w 4027830"/>
              <a:gd name="connsiteY35" fmla="*/ 2494577 h 2528073"/>
              <a:gd name="connsiteX36" fmla="*/ 2303223 w 4027830"/>
              <a:gd name="connsiteY36" fmla="*/ 2527848 h 2528073"/>
              <a:gd name="connsiteX37" fmla="*/ 0 w 4027830"/>
              <a:gd name="connsiteY37" fmla="*/ 2514969 h 2528073"/>
              <a:gd name="connsiteX38" fmla="*/ 0 w 4027830"/>
              <a:gd name="connsiteY3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472796 w 4027830"/>
              <a:gd name="connsiteY22" fmla="*/ 2468819 h 2528073"/>
              <a:gd name="connsiteX23" fmla="*/ 2434159 w 4027830"/>
              <a:gd name="connsiteY23" fmla="*/ 2185484 h 2528073"/>
              <a:gd name="connsiteX24" fmla="*/ 2485674 w 4027830"/>
              <a:gd name="connsiteY24" fmla="*/ 2108211 h 2528073"/>
              <a:gd name="connsiteX25" fmla="*/ 2472796 w 4027830"/>
              <a:gd name="connsiteY25" fmla="*/ 1940785 h 2528073"/>
              <a:gd name="connsiteX26" fmla="*/ 2498552 w 4027830"/>
              <a:gd name="connsiteY26" fmla="*/ 1837755 h 2528073"/>
              <a:gd name="connsiteX27" fmla="*/ 2614463 w 4027830"/>
              <a:gd name="connsiteY27" fmla="*/ 1721844 h 2528073"/>
              <a:gd name="connsiteX28" fmla="*/ 2691737 w 4027830"/>
              <a:gd name="connsiteY28" fmla="*/ 1657449 h 2528073"/>
              <a:gd name="connsiteX29" fmla="*/ 2743252 w 4027830"/>
              <a:gd name="connsiteY29" fmla="*/ 1773360 h 2528073"/>
              <a:gd name="connsiteX30" fmla="*/ 2807646 w 4027830"/>
              <a:gd name="connsiteY30" fmla="*/ 1889269 h 2528073"/>
              <a:gd name="connsiteX31" fmla="*/ 2730373 w 4027830"/>
              <a:gd name="connsiteY31" fmla="*/ 2018058 h 2528073"/>
              <a:gd name="connsiteX32" fmla="*/ 2743253 w 4027830"/>
              <a:gd name="connsiteY32" fmla="*/ 2133968 h 2528073"/>
              <a:gd name="connsiteX33" fmla="*/ 2730372 w 4027830"/>
              <a:gd name="connsiteY33" fmla="*/ 2301393 h 2528073"/>
              <a:gd name="connsiteX34" fmla="*/ 2730373 w 4027830"/>
              <a:gd name="connsiteY34" fmla="*/ 2455940 h 2528073"/>
              <a:gd name="connsiteX35" fmla="*/ 2691737 w 4027830"/>
              <a:gd name="connsiteY35" fmla="*/ 2494577 h 2528073"/>
              <a:gd name="connsiteX36" fmla="*/ 2627342 w 4027830"/>
              <a:gd name="connsiteY36" fmla="*/ 2494577 h 2528073"/>
              <a:gd name="connsiteX37" fmla="*/ 2303223 w 4027830"/>
              <a:gd name="connsiteY37" fmla="*/ 2527848 h 2528073"/>
              <a:gd name="connsiteX38" fmla="*/ 0 w 4027830"/>
              <a:gd name="connsiteY38" fmla="*/ 2514969 h 2528073"/>
              <a:gd name="connsiteX39" fmla="*/ 0 w 4027830"/>
              <a:gd name="connsiteY39"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472796 w 4027830"/>
              <a:gd name="connsiteY22" fmla="*/ 2468819 h 2528073"/>
              <a:gd name="connsiteX23" fmla="*/ 2485675 w 4027830"/>
              <a:gd name="connsiteY23" fmla="*/ 2211242 h 2528073"/>
              <a:gd name="connsiteX24" fmla="*/ 2485674 w 4027830"/>
              <a:gd name="connsiteY24" fmla="*/ 2108211 h 2528073"/>
              <a:gd name="connsiteX25" fmla="*/ 2472796 w 4027830"/>
              <a:gd name="connsiteY25" fmla="*/ 1940785 h 2528073"/>
              <a:gd name="connsiteX26" fmla="*/ 2498552 w 4027830"/>
              <a:gd name="connsiteY26" fmla="*/ 1837755 h 2528073"/>
              <a:gd name="connsiteX27" fmla="*/ 2614463 w 4027830"/>
              <a:gd name="connsiteY27" fmla="*/ 1721844 h 2528073"/>
              <a:gd name="connsiteX28" fmla="*/ 2691737 w 4027830"/>
              <a:gd name="connsiteY28" fmla="*/ 1657449 h 2528073"/>
              <a:gd name="connsiteX29" fmla="*/ 2743252 w 4027830"/>
              <a:gd name="connsiteY29" fmla="*/ 1773360 h 2528073"/>
              <a:gd name="connsiteX30" fmla="*/ 2807646 w 4027830"/>
              <a:gd name="connsiteY30" fmla="*/ 1889269 h 2528073"/>
              <a:gd name="connsiteX31" fmla="*/ 2730373 w 4027830"/>
              <a:gd name="connsiteY31" fmla="*/ 2018058 h 2528073"/>
              <a:gd name="connsiteX32" fmla="*/ 2743253 w 4027830"/>
              <a:gd name="connsiteY32" fmla="*/ 2133968 h 2528073"/>
              <a:gd name="connsiteX33" fmla="*/ 2730372 w 4027830"/>
              <a:gd name="connsiteY33" fmla="*/ 2301393 h 2528073"/>
              <a:gd name="connsiteX34" fmla="*/ 2730373 w 4027830"/>
              <a:gd name="connsiteY34" fmla="*/ 2455940 h 2528073"/>
              <a:gd name="connsiteX35" fmla="*/ 2691737 w 4027830"/>
              <a:gd name="connsiteY35" fmla="*/ 2494577 h 2528073"/>
              <a:gd name="connsiteX36" fmla="*/ 2627342 w 4027830"/>
              <a:gd name="connsiteY36" fmla="*/ 2494577 h 2528073"/>
              <a:gd name="connsiteX37" fmla="*/ 2303223 w 4027830"/>
              <a:gd name="connsiteY37" fmla="*/ 2527848 h 2528073"/>
              <a:gd name="connsiteX38" fmla="*/ 0 w 4027830"/>
              <a:gd name="connsiteY38" fmla="*/ 2514969 h 2528073"/>
              <a:gd name="connsiteX39" fmla="*/ 0 w 4027830"/>
              <a:gd name="connsiteY39"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472796 w 4027830"/>
              <a:gd name="connsiteY22" fmla="*/ 2468819 h 2528073"/>
              <a:gd name="connsiteX23" fmla="*/ 2485675 w 4027830"/>
              <a:gd name="connsiteY23" fmla="*/ 2211242 h 2528073"/>
              <a:gd name="connsiteX24" fmla="*/ 2485674 w 4027830"/>
              <a:gd name="connsiteY24" fmla="*/ 2108211 h 2528073"/>
              <a:gd name="connsiteX25" fmla="*/ 2472796 w 4027830"/>
              <a:gd name="connsiteY25" fmla="*/ 1940785 h 2528073"/>
              <a:gd name="connsiteX26" fmla="*/ 2498552 w 4027830"/>
              <a:gd name="connsiteY26" fmla="*/ 1837755 h 2528073"/>
              <a:gd name="connsiteX27" fmla="*/ 2614463 w 4027830"/>
              <a:gd name="connsiteY27" fmla="*/ 1721844 h 2528073"/>
              <a:gd name="connsiteX28" fmla="*/ 2691737 w 4027830"/>
              <a:gd name="connsiteY28" fmla="*/ 1657449 h 2528073"/>
              <a:gd name="connsiteX29" fmla="*/ 2743252 w 4027830"/>
              <a:gd name="connsiteY29" fmla="*/ 1773360 h 2528073"/>
              <a:gd name="connsiteX30" fmla="*/ 2807646 w 4027830"/>
              <a:gd name="connsiteY30" fmla="*/ 1889269 h 2528073"/>
              <a:gd name="connsiteX31" fmla="*/ 2730373 w 4027830"/>
              <a:gd name="connsiteY31" fmla="*/ 2018058 h 2528073"/>
              <a:gd name="connsiteX32" fmla="*/ 2743253 w 4027830"/>
              <a:gd name="connsiteY32" fmla="*/ 2133968 h 2528073"/>
              <a:gd name="connsiteX33" fmla="*/ 2678857 w 4027830"/>
              <a:gd name="connsiteY33" fmla="*/ 2301393 h 2528073"/>
              <a:gd name="connsiteX34" fmla="*/ 2730373 w 4027830"/>
              <a:gd name="connsiteY34" fmla="*/ 2455940 h 2528073"/>
              <a:gd name="connsiteX35" fmla="*/ 2691737 w 4027830"/>
              <a:gd name="connsiteY35" fmla="*/ 2494577 h 2528073"/>
              <a:gd name="connsiteX36" fmla="*/ 2627342 w 4027830"/>
              <a:gd name="connsiteY36" fmla="*/ 2494577 h 2528073"/>
              <a:gd name="connsiteX37" fmla="*/ 2303223 w 4027830"/>
              <a:gd name="connsiteY37" fmla="*/ 2527848 h 2528073"/>
              <a:gd name="connsiteX38" fmla="*/ 0 w 4027830"/>
              <a:gd name="connsiteY38" fmla="*/ 2514969 h 2528073"/>
              <a:gd name="connsiteX39" fmla="*/ 0 w 4027830"/>
              <a:gd name="connsiteY39"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472796 w 4027830"/>
              <a:gd name="connsiteY22" fmla="*/ 2468819 h 2528073"/>
              <a:gd name="connsiteX23" fmla="*/ 2408402 w 4027830"/>
              <a:gd name="connsiteY23" fmla="*/ 2198363 h 2528073"/>
              <a:gd name="connsiteX24" fmla="*/ 2485674 w 4027830"/>
              <a:gd name="connsiteY24" fmla="*/ 2108211 h 2528073"/>
              <a:gd name="connsiteX25" fmla="*/ 2472796 w 4027830"/>
              <a:gd name="connsiteY25" fmla="*/ 1940785 h 2528073"/>
              <a:gd name="connsiteX26" fmla="*/ 2498552 w 4027830"/>
              <a:gd name="connsiteY26" fmla="*/ 1837755 h 2528073"/>
              <a:gd name="connsiteX27" fmla="*/ 2614463 w 4027830"/>
              <a:gd name="connsiteY27" fmla="*/ 1721844 h 2528073"/>
              <a:gd name="connsiteX28" fmla="*/ 2691737 w 4027830"/>
              <a:gd name="connsiteY28" fmla="*/ 1657449 h 2528073"/>
              <a:gd name="connsiteX29" fmla="*/ 2743252 w 4027830"/>
              <a:gd name="connsiteY29" fmla="*/ 1773360 h 2528073"/>
              <a:gd name="connsiteX30" fmla="*/ 2807646 w 4027830"/>
              <a:gd name="connsiteY30" fmla="*/ 1889269 h 2528073"/>
              <a:gd name="connsiteX31" fmla="*/ 2730373 w 4027830"/>
              <a:gd name="connsiteY31" fmla="*/ 2018058 h 2528073"/>
              <a:gd name="connsiteX32" fmla="*/ 2743253 w 4027830"/>
              <a:gd name="connsiteY32" fmla="*/ 2133968 h 2528073"/>
              <a:gd name="connsiteX33" fmla="*/ 2678857 w 4027830"/>
              <a:gd name="connsiteY33" fmla="*/ 2301393 h 2528073"/>
              <a:gd name="connsiteX34" fmla="*/ 2730373 w 4027830"/>
              <a:gd name="connsiteY34" fmla="*/ 2455940 h 2528073"/>
              <a:gd name="connsiteX35" fmla="*/ 2691737 w 4027830"/>
              <a:gd name="connsiteY35" fmla="*/ 2494577 h 2528073"/>
              <a:gd name="connsiteX36" fmla="*/ 2627342 w 4027830"/>
              <a:gd name="connsiteY36" fmla="*/ 2494577 h 2528073"/>
              <a:gd name="connsiteX37" fmla="*/ 2303223 w 4027830"/>
              <a:gd name="connsiteY37" fmla="*/ 2527848 h 2528073"/>
              <a:gd name="connsiteX38" fmla="*/ 0 w 4027830"/>
              <a:gd name="connsiteY38" fmla="*/ 2514969 h 2528073"/>
              <a:gd name="connsiteX39" fmla="*/ 0 w 4027830"/>
              <a:gd name="connsiteY39"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485674 w 4027830"/>
              <a:gd name="connsiteY24" fmla="*/ 2108211 h 2528073"/>
              <a:gd name="connsiteX25" fmla="*/ 2472796 w 4027830"/>
              <a:gd name="connsiteY25" fmla="*/ 1940785 h 2528073"/>
              <a:gd name="connsiteX26" fmla="*/ 2498552 w 4027830"/>
              <a:gd name="connsiteY26" fmla="*/ 1837755 h 2528073"/>
              <a:gd name="connsiteX27" fmla="*/ 2614463 w 4027830"/>
              <a:gd name="connsiteY27" fmla="*/ 1721844 h 2528073"/>
              <a:gd name="connsiteX28" fmla="*/ 2691737 w 4027830"/>
              <a:gd name="connsiteY28" fmla="*/ 1657449 h 2528073"/>
              <a:gd name="connsiteX29" fmla="*/ 2743252 w 4027830"/>
              <a:gd name="connsiteY29" fmla="*/ 1773360 h 2528073"/>
              <a:gd name="connsiteX30" fmla="*/ 2807646 w 4027830"/>
              <a:gd name="connsiteY30" fmla="*/ 1889269 h 2528073"/>
              <a:gd name="connsiteX31" fmla="*/ 2730373 w 4027830"/>
              <a:gd name="connsiteY31" fmla="*/ 2018058 h 2528073"/>
              <a:gd name="connsiteX32" fmla="*/ 2743253 w 4027830"/>
              <a:gd name="connsiteY32" fmla="*/ 2133968 h 2528073"/>
              <a:gd name="connsiteX33" fmla="*/ 2678857 w 4027830"/>
              <a:gd name="connsiteY33" fmla="*/ 2301393 h 2528073"/>
              <a:gd name="connsiteX34" fmla="*/ 2730373 w 4027830"/>
              <a:gd name="connsiteY34" fmla="*/ 2455940 h 2528073"/>
              <a:gd name="connsiteX35" fmla="*/ 2691737 w 4027830"/>
              <a:gd name="connsiteY35" fmla="*/ 2494577 h 2528073"/>
              <a:gd name="connsiteX36" fmla="*/ 2627342 w 4027830"/>
              <a:gd name="connsiteY36" fmla="*/ 2494577 h 2528073"/>
              <a:gd name="connsiteX37" fmla="*/ 2303223 w 4027830"/>
              <a:gd name="connsiteY37" fmla="*/ 2527848 h 2528073"/>
              <a:gd name="connsiteX38" fmla="*/ 0 w 4027830"/>
              <a:gd name="connsiteY38" fmla="*/ 2514969 h 2528073"/>
              <a:gd name="connsiteX39" fmla="*/ 0 w 4027830"/>
              <a:gd name="connsiteY39"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72796 w 4027830"/>
              <a:gd name="connsiteY25" fmla="*/ 1940785 h 2528073"/>
              <a:gd name="connsiteX26" fmla="*/ 2498552 w 4027830"/>
              <a:gd name="connsiteY26" fmla="*/ 1837755 h 2528073"/>
              <a:gd name="connsiteX27" fmla="*/ 2614463 w 4027830"/>
              <a:gd name="connsiteY27" fmla="*/ 1721844 h 2528073"/>
              <a:gd name="connsiteX28" fmla="*/ 2691737 w 4027830"/>
              <a:gd name="connsiteY28" fmla="*/ 1657449 h 2528073"/>
              <a:gd name="connsiteX29" fmla="*/ 2743252 w 4027830"/>
              <a:gd name="connsiteY29" fmla="*/ 1773360 h 2528073"/>
              <a:gd name="connsiteX30" fmla="*/ 2807646 w 4027830"/>
              <a:gd name="connsiteY30" fmla="*/ 1889269 h 2528073"/>
              <a:gd name="connsiteX31" fmla="*/ 2730373 w 4027830"/>
              <a:gd name="connsiteY31" fmla="*/ 2018058 h 2528073"/>
              <a:gd name="connsiteX32" fmla="*/ 2743253 w 4027830"/>
              <a:gd name="connsiteY32" fmla="*/ 2133968 h 2528073"/>
              <a:gd name="connsiteX33" fmla="*/ 2678857 w 4027830"/>
              <a:gd name="connsiteY33" fmla="*/ 2301393 h 2528073"/>
              <a:gd name="connsiteX34" fmla="*/ 2730373 w 4027830"/>
              <a:gd name="connsiteY34" fmla="*/ 2455940 h 2528073"/>
              <a:gd name="connsiteX35" fmla="*/ 2691737 w 4027830"/>
              <a:gd name="connsiteY35" fmla="*/ 2494577 h 2528073"/>
              <a:gd name="connsiteX36" fmla="*/ 2627342 w 4027830"/>
              <a:gd name="connsiteY36" fmla="*/ 2494577 h 2528073"/>
              <a:gd name="connsiteX37" fmla="*/ 2303223 w 4027830"/>
              <a:gd name="connsiteY37" fmla="*/ 2527848 h 2528073"/>
              <a:gd name="connsiteX38" fmla="*/ 0 w 4027830"/>
              <a:gd name="connsiteY38" fmla="*/ 2514969 h 2528073"/>
              <a:gd name="connsiteX39" fmla="*/ 0 w 4027830"/>
              <a:gd name="connsiteY39"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98552 w 4027830"/>
              <a:gd name="connsiteY27" fmla="*/ 1837755 h 2528073"/>
              <a:gd name="connsiteX28" fmla="*/ 2614463 w 4027830"/>
              <a:gd name="connsiteY28" fmla="*/ 1721844 h 2528073"/>
              <a:gd name="connsiteX29" fmla="*/ 2691737 w 4027830"/>
              <a:gd name="connsiteY29" fmla="*/ 1657449 h 2528073"/>
              <a:gd name="connsiteX30" fmla="*/ 2743252 w 4027830"/>
              <a:gd name="connsiteY30" fmla="*/ 1773360 h 2528073"/>
              <a:gd name="connsiteX31" fmla="*/ 2807646 w 4027830"/>
              <a:gd name="connsiteY31" fmla="*/ 1889269 h 2528073"/>
              <a:gd name="connsiteX32" fmla="*/ 2730373 w 4027830"/>
              <a:gd name="connsiteY32" fmla="*/ 2018058 h 2528073"/>
              <a:gd name="connsiteX33" fmla="*/ 2743253 w 4027830"/>
              <a:gd name="connsiteY33" fmla="*/ 2133968 h 2528073"/>
              <a:gd name="connsiteX34" fmla="*/ 2678857 w 4027830"/>
              <a:gd name="connsiteY34" fmla="*/ 2301393 h 2528073"/>
              <a:gd name="connsiteX35" fmla="*/ 2730373 w 4027830"/>
              <a:gd name="connsiteY35" fmla="*/ 2455940 h 2528073"/>
              <a:gd name="connsiteX36" fmla="*/ 2691737 w 4027830"/>
              <a:gd name="connsiteY36" fmla="*/ 2494577 h 2528073"/>
              <a:gd name="connsiteX37" fmla="*/ 2627342 w 4027830"/>
              <a:gd name="connsiteY37" fmla="*/ 2494577 h 2528073"/>
              <a:gd name="connsiteX38" fmla="*/ 2303223 w 4027830"/>
              <a:gd name="connsiteY38" fmla="*/ 2527848 h 2528073"/>
              <a:gd name="connsiteX39" fmla="*/ 0 w 4027830"/>
              <a:gd name="connsiteY39" fmla="*/ 2514969 h 2528073"/>
              <a:gd name="connsiteX40" fmla="*/ 0 w 4027830"/>
              <a:gd name="connsiteY40"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614463 w 4027830"/>
              <a:gd name="connsiteY28" fmla="*/ 1721844 h 2528073"/>
              <a:gd name="connsiteX29" fmla="*/ 2691737 w 4027830"/>
              <a:gd name="connsiteY29" fmla="*/ 1657449 h 2528073"/>
              <a:gd name="connsiteX30" fmla="*/ 2743252 w 4027830"/>
              <a:gd name="connsiteY30" fmla="*/ 1773360 h 2528073"/>
              <a:gd name="connsiteX31" fmla="*/ 2807646 w 4027830"/>
              <a:gd name="connsiteY31" fmla="*/ 1889269 h 2528073"/>
              <a:gd name="connsiteX32" fmla="*/ 2730373 w 4027830"/>
              <a:gd name="connsiteY32" fmla="*/ 2018058 h 2528073"/>
              <a:gd name="connsiteX33" fmla="*/ 2743253 w 4027830"/>
              <a:gd name="connsiteY33" fmla="*/ 2133968 h 2528073"/>
              <a:gd name="connsiteX34" fmla="*/ 2678857 w 4027830"/>
              <a:gd name="connsiteY34" fmla="*/ 2301393 h 2528073"/>
              <a:gd name="connsiteX35" fmla="*/ 2730373 w 4027830"/>
              <a:gd name="connsiteY35" fmla="*/ 2455940 h 2528073"/>
              <a:gd name="connsiteX36" fmla="*/ 2691737 w 4027830"/>
              <a:gd name="connsiteY36" fmla="*/ 2494577 h 2528073"/>
              <a:gd name="connsiteX37" fmla="*/ 2627342 w 4027830"/>
              <a:gd name="connsiteY37" fmla="*/ 2494577 h 2528073"/>
              <a:gd name="connsiteX38" fmla="*/ 2303223 w 4027830"/>
              <a:gd name="connsiteY38" fmla="*/ 2527848 h 2528073"/>
              <a:gd name="connsiteX39" fmla="*/ 0 w 4027830"/>
              <a:gd name="connsiteY39" fmla="*/ 2514969 h 2528073"/>
              <a:gd name="connsiteX40" fmla="*/ 0 w 4027830"/>
              <a:gd name="connsiteY40"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91737 w 4027830"/>
              <a:gd name="connsiteY29" fmla="*/ 1657449 h 2528073"/>
              <a:gd name="connsiteX30" fmla="*/ 2743252 w 4027830"/>
              <a:gd name="connsiteY30" fmla="*/ 1773360 h 2528073"/>
              <a:gd name="connsiteX31" fmla="*/ 2807646 w 4027830"/>
              <a:gd name="connsiteY31" fmla="*/ 1889269 h 2528073"/>
              <a:gd name="connsiteX32" fmla="*/ 2730373 w 4027830"/>
              <a:gd name="connsiteY32" fmla="*/ 2018058 h 2528073"/>
              <a:gd name="connsiteX33" fmla="*/ 2743253 w 4027830"/>
              <a:gd name="connsiteY33" fmla="*/ 2133968 h 2528073"/>
              <a:gd name="connsiteX34" fmla="*/ 2678857 w 4027830"/>
              <a:gd name="connsiteY34" fmla="*/ 2301393 h 2528073"/>
              <a:gd name="connsiteX35" fmla="*/ 2730373 w 4027830"/>
              <a:gd name="connsiteY35" fmla="*/ 2455940 h 2528073"/>
              <a:gd name="connsiteX36" fmla="*/ 2691737 w 4027830"/>
              <a:gd name="connsiteY36" fmla="*/ 2494577 h 2528073"/>
              <a:gd name="connsiteX37" fmla="*/ 2627342 w 4027830"/>
              <a:gd name="connsiteY37" fmla="*/ 2494577 h 2528073"/>
              <a:gd name="connsiteX38" fmla="*/ 2303223 w 4027830"/>
              <a:gd name="connsiteY38" fmla="*/ 2527848 h 2528073"/>
              <a:gd name="connsiteX39" fmla="*/ 0 w 4027830"/>
              <a:gd name="connsiteY39" fmla="*/ 2514969 h 2528073"/>
              <a:gd name="connsiteX40" fmla="*/ 0 w 4027830"/>
              <a:gd name="connsiteY40"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40221 w 4027830"/>
              <a:gd name="connsiteY29" fmla="*/ 1773359 h 2528073"/>
              <a:gd name="connsiteX30" fmla="*/ 2743252 w 4027830"/>
              <a:gd name="connsiteY30" fmla="*/ 1773360 h 2528073"/>
              <a:gd name="connsiteX31" fmla="*/ 2807646 w 4027830"/>
              <a:gd name="connsiteY31" fmla="*/ 1889269 h 2528073"/>
              <a:gd name="connsiteX32" fmla="*/ 2730373 w 4027830"/>
              <a:gd name="connsiteY32" fmla="*/ 2018058 h 2528073"/>
              <a:gd name="connsiteX33" fmla="*/ 2743253 w 4027830"/>
              <a:gd name="connsiteY33" fmla="*/ 2133968 h 2528073"/>
              <a:gd name="connsiteX34" fmla="*/ 2678857 w 4027830"/>
              <a:gd name="connsiteY34" fmla="*/ 2301393 h 2528073"/>
              <a:gd name="connsiteX35" fmla="*/ 2730373 w 4027830"/>
              <a:gd name="connsiteY35" fmla="*/ 2455940 h 2528073"/>
              <a:gd name="connsiteX36" fmla="*/ 2691737 w 4027830"/>
              <a:gd name="connsiteY36" fmla="*/ 2494577 h 2528073"/>
              <a:gd name="connsiteX37" fmla="*/ 2627342 w 4027830"/>
              <a:gd name="connsiteY37" fmla="*/ 2494577 h 2528073"/>
              <a:gd name="connsiteX38" fmla="*/ 2303223 w 4027830"/>
              <a:gd name="connsiteY38" fmla="*/ 2527848 h 2528073"/>
              <a:gd name="connsiteX39" fmla="*/ 0 w 4027830"/>
              <a:gd name="connsiteY39" fmla="*/ 2514969 h 2528073"/>
              <a:gd name="connsiteX40" fmla="*/ 0 w 4027830"/>
              <a:gd name="connsiteY40"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40221 w 4027830"/>
              <a:gd name="connsiteY29" fmla="*/ 1773359 h 2528073"/>
              <a:gd name="connsiteX30" fmla="*/ 2743252 w 4027830"/>
              <a:gd name="connsiteY30" fmla="*/ 1773360 h 2528073"/>
              <a:gd name="connsiteX31" fmla="*/ 2717493 w 4027830"/>
              <a:gd name="connsiteY31" fmla="*/ 1876392 h 2528073"/>
              <a:gd name="connsiteX32" fmla="*/ 2807646 w 4027830"/>
              <a:gd name="connsiteY32" fmla="*/ 1889269 h 2528073"/>
              <a:gd name="connsiteX33" fmla="*/ 2730373 w 4027830"/>
              <a:gd name="connsiteY33" fmla="*/ 2018058 h 2528073"/>
              <a:gd name="connsiteX34" fmla="*/ 2743253 w 4027830"/>
              <a:gd name="connsiteY34" fmla="*/ 2133968 h 2528073"/>
              <a:gd name="connsiteX35" fmla="*/ 2678857 w 4027830"/>
              <a:gd name="connsiteY35" fmla="*/ 2301393 h 2528073"/>
              <a:gd name="connsiteX36" fmla="*/ 2730373 w 4027830"/>
              <a:gd name="connsiteY36" fmla="*/ 2455940 h 2528073"/>
              <a:gd name="connsiteX37" fmla="*/ 2691737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40221 w 4027830"/>
              <a:gd name="connsiteY29" fmla="*/ 1773359 h 2528073"/>
              <a:gd name="connsiteX30" fmla="*/ 2665979 w 4027830"/>
              <a:gd name="connsiteY30" fmla="*/ 1850633 h 2528073"/>
              <a:gd name="connsiteX31" fmla="*/ 2717493 w 4027830"/>
              <a:gd name="connsiteY31" fmla="*/ 1876392 h 2528073"/>
              <a:gd name="connsiteX32" fmla="*/ 2807646 w 4027830"/>
              <a:gd name="connsiteY32" fmla="*/ 1889269 h 2528073"/>
              <a:gd name="connsiteX33" fmla="*/ 2730373 w 4027830"/>
              <a:gd name="connsiteY33" fmla="*/ 2018058 h 2528073"/>
              <a:gd name="connsiteX34" fmla="*/ 2743253 w 4027830"/>
              <a:gd name="connsiteY34" fmla="*/ 2133968 h 2528073"/>
              <a:gd name="connsiteX35" fmla="*/ 2678857 w 4027830"/>
              <a:gd name="connsiteY35" fmla="*/ 2301393 h 2528073"/>
              <a:gd name="connsiteX36" fmla="*/ 2730373 w 4027830"/>
              <a:gd name="connsiteY36" fmla="*/ 2455940 h 2528073"/>
              <a:gd name="connsiteX37" fmla="*/ 2691737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40221 w 4027830"/>
              <a:gd name="connsiteY29" fmla="*/ 1773359 h 2528073"/>
              <a:gd name="connsiteX30" fmla="*/ 2665979 w 4027830"/>
              <a:gd name="connsiteY30" fmla="*/ 1850633 h 2528073"/>
              <a:gd name="connsiteX31" fmla="*/ 2717493 w 4027830"/>
              <a:gd name="connsiteY31" fmla="*/ 1876392 h 2528073"/>
              <a:gd name="connsiteX32" fmla="*/ 2807646 w 4027830"/>
              <a:gd name="connsiteY32" fmla="*/ 1889269 h 2528073"/>
              <a:gd name="connsiteX33" fmla="*/ 2730373 w 4027830"/>
              <a:gd name="connsiteY33" fmla="*/ 2018058 h 2528073"/>
              <a:gd name="connsiteX34" fmla="*/ 2665980 w 4027830"/>
              <a:gd name="connsiteY34" fmla="*/ 2159726 h 2528073"/>
              <a:gd name="connsiteX35" fmla="*/ 2678857 w 4027830"/>
              <a:gd name="connsiteY35" fmla="*/ 2301393 h 2528073"/>
              <a:gd name="connsiteX36" fmla="*/ 2730373 w 4027830"/>
              <a:gd name="connsiteY36" fmla="*/ 2455940 h 2528073"/>
              <a:gd name="connsiteX37" fmla="*/ 2691737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40221 w 4027830"/>
              <a:gd name="connsiteY29" fmla="*/ 1773359 h 2528073"/>
              <a:gd name="connsiteX30" fmla="*/ 2665979 w 4027830"/>
              <a:gd name="connsiteY30" fmla="*/ 1850633 h 2528073"/>
              <a:gd name="connsiteX31" fmla="*/ 2717493 w 4027830"/>
              <a:gd name="connsiteY31" fmla="*/ 1876392 h 2528073"/>
              <a:gd name="connsiteX32" fmla="*/ 2807646 w 4027830"/>
              <a:gd name="connsiteY32" fmla="*/ 1889269 h 2528073"/>
              <a:gd name="connsiteX33" fmla="*/ 2730373 w 4027830"/>
              <a:gd name="connsiteY33" fmla="*/ 2018058 h 2528073"/>
              <a:gd name="connsiteX34" fmla="*/ 2665980 w 4027830"/>
              <a:gd name="connsiteY34" fmla="*/ 2159726 h 2528073"/>
              <a:gd name="connsiteX35" fmla="*/ 2614463 w 4027830"/>
              <a:gd name="connsiteY35" fmla="*/ 2301393 h 2528073"/>
              <a:gd name="connsiteX36" fmla="*/ 2730373 w 4027830"/>
              <a:gd name="connsiteY36" fmla="*/ 2455940 h 2528073"/>
              <a:gd name="connsiteX37" fmla="*/ 2691737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40221 w 4027830"/>
              <a:gd name="connsiteY29" fmla="*/ 1773359 h 2528073"/>
              <a:gd name="connsiteX30" fmla="*/ 2665979 w 4027830"/>
              <a:gd name="connsiteY30" fmla="*/ 1850633 h 2528073"/>
              <a:gd name="connsiteX31" fmla="*/ 2717493 w 4027830"/>
              <a:gd name="connsiteY31" fmla="*/ 1876392 h 2528073"/>
              <a:gd name="connsiteX32" fmla="*/ 2807646 w 4027830"/>
              <a:gd name="connsiteY32" fmla="*/ 1889269 h 2528073"/>
              <a:gd name="connsiteX33" fmla="*/ 2730373 w 4027830"/>
              <a:gd name="connsiteY33" fmla="*/ 2018058 h 2528073"/>
              <a:gd name="connsiteX34" fmla="*/ 2665980 w 4027830"/>
              <a:gd name="connsiteY34" fmla="*/ 2159726 h 2528073"/>
              <a:gd name="connsiteX35" fmla="*/ 2614463 w 4027830"/>
              <a:gd name="connsiteY35" fmla="*/ 2301393 h 2528073"/>
              <a:gd name="connsiteX36" fmla="*/ 2665979 w 4027830"/>
              <a:gd name="connsiteY36" fmla="*/ 2455940 h 2528073"/>
              <a:gd name="connsiteX37" fmla="*/ 2691737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40221 w 4027830"/>
              <a:gd name="connsiteY29" fmla="*/ 1773359 h 2528073"/>
              <a:gd name="connsiteX30" fmla="*/ 2665979 w 4027830"/>
              <a:gd name="connsiteY30" fmla="*/ 1850633 h 2528073"/>
              <a:gd name="connsiteX31" fmla="*/ 2717493 w 4027830"/>
              <a:gd name="connsiteY31" fmla="*/ 1876392 h 2528073"/>
              <a:gd name="connsiteX32" fmla="*/ 2807646 w 4027830"/>
              <a:gd name="connsiteY32" fmla="*/ 1889269 h 2528073"/>
              <a:gd name="connsiteX33" fmla="*/ 2730373 w 4027830"/>
              <a:gd name="connsiteY33" fmla="*/ 2018058 h 2528073"/>
              <a:gd name="connsiteX34" fmla="*/ 2665980 w 4027830"/>
              <a:gd name="connsiteY34" fmla="*/ 2159726 h 2528073"/>
              <a:gd name="connsiteX35" fmla="*/ 2614463 w 4027830"/>
              <a:gd name="connsiteY35" fmla="*/ 2301393 h 2528073"/>
              <a:gd name="connsiteX36" fmla="*/ 2665979 w 4027830"/>
              <a:gd name="connsiteY36" fmla="*/ 2455940 h 2528073"/>
              <a:gd name="connsiteX37" fmla="*/ 2653101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01585 w 4027830"/>
              <a:gd name="connsiteY29" fmla="*/ 1824874 h 2528073"/>
              <a:gd name="connsiteX30" fmla="*/ 2665979 w 4027830"/>
              <a:gd name="connsiteY30" fmla="*/ 1850633 h 2528073"/>
              <a:gd name="connsiteX31" fmla="*/ 2717493 w 4027830"/>
              <a:gd name="connsiteY31" fmla="*/ 1876392 h 2528073"/>
              <a:gd name="connsiteX32" fmla="*/ 2807646 w 4027830"/>
              <a:gd name="connsiteY32" fmla="*/ 1889269 h 2528073"/>
              <a:gd name="connsiteX33" fmla="*/ 2730373 w 4027830"/>
              <a:gd name="connsiteY33" fmla="*/ 2018058 h 2528073"/>
              <a:gd name="connsiteX34" fmla="*/ 2665980 w 4027830"/>
              <a:gd name="connsiteY34" fmla="*/ 2159726 h 2528073"/>
              <a:gd name="connsiteX35" fmla="*/ 2614463 w 4027830"/>
              <a:gd name="connsiteY35" fmla="*/ 2301393 h 2528073"/>
              <a:gd name="connsiteX36" fmla="*/ 2665979 w 4027830"/>
              <a:gd name="connsiteY36" fmla="*/ 2455940 h 2528073"/>
              <a:gd name="connsiteX37" fmla="*/ 2653101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01585 w 4027830"/>
              <a:gd name="connsiteY29" fmla="*/ 1824874 h 2528073"/>
              <a:gd name="connsiteX30" fmla="*/ 2601585 w 4027830"/>
              <a:gd name="connsiteY30" fmla="*/ 1953664 h 2528073"/>
              <a:gd name="connsiteX31" fmla="*/ 2717493 w 4027830"/>
              <a:gd name="connsiteY31" fmla="*/ 1876392 h 2528073"/>
              <a:gd name="connsiteX32" fmla="*/ 2807646 w 4027830"/>
              <a:gd name="connsiteY32" fmla="*/ 1889269 h 2528073"/>
              <a:gd name="connsiteX33" fmla="*/ 2730373 w 4027830"/>
              <a:gd name="connsiteY33" fmla="*/ 2018058 h 2528073"/>
              <a:gd name="connsiteX34" fmla="*/ 2665980 w 4027830"/>
              <a:gd name="connsiteY34" fmla="*/ 2159726 h 2528073"/>
              <a:gd name="connsiteX35" fmla="*/ 2614463 w 4027830"/>
              <a:gd name="connsiteY35" fmla="*/ 2301393 h 2528073"/>
              <a:gd name="connsiteX36" fmla="*/ 2665979 w 4027830"/>
              <a:gd name="connsiteY36" fmla="*/ 2455940 h 2528073"/>
              <a:gd name="connsiteX37" fmla="*/ 2653101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957640 w 4027830"/>
              <a:gd name="connsiteY17" fmla="*/ 1490024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01585 w 4027830"/>
              <a:gd name="connsiteY29" fmla="*/ 1824874 h 2528073"/>
              <a:gd name="connsiteX30" fmla="*/ 2601585 w 4027830"/>
              <a:gd name="connsiteY30" fmla="*/ 1953664 h 2528073"/>
              <a:gd name="connsiteX31" fmla="*/ 2717493 w 4027830"/>
              <a:gd name="connsiteY31" fmla="*/ 1876392 h 2528073"/>
              <a:gd name="connsiteX32" fmla="*/ 2730373 w 4027830"/>
              <a:gd name="connsiteY32" fmla="*/ 1992300 h 2528073"/>
              <a:gd name="connsiteX33" fmla="*/ 2730373 w 4027830"/>
              <a:gd name="connsiteY33" fmla="*/ 2018058 h 2528073"/>
              <a:gd name="connsiteX34" fmla="*/ 2665980 w 4027830"/>
              <a:gd name="connsiteY34" fmla="*/ 2159726 h 2528073"/>
              <a:gd name="connsiteX35" fmla="*/ 2614463 w 4027830"/>
              <a:gd name="connsiteY35" fmla="*/ 2301393 h 2528073"/>
              <a:gd name="connsiteX36" fmla="*/ 2665979 w 4027830"/>
              <a:gd name="connsiteY36" fmla="*/ 2455940 h 2528073"/>
              <a:gd name="connsiteX37" fmla="*/ 2653101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2099309 w 4027830"/>
              <a:gd name="connsiteY16" fmla="*/ 846082 h 2528073"/>
              <a:gd name="connsiteX17" fmla="*/ 1712941 w 4027830"/>
              <a:gd name="connsiteY17" fmla="*/ 1567297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01585 w 4027830"/>
              <a:gd name="connsiteY29" fmla="*/ 1824874 h 2528073"/>
              <a:gd name="connsiteX30" fmla="*/ 2601585 w 4027830"/>
              <a:gd name="connsiteY30" fmla="*/ 1953664 h 2528073"/>
              <a:gd name="connsiteX31" fmla="*/ 2717493 w 4027830"/>
              <a:gd name="connsiteY31" fmla="*/ 1876392 h 2528073"/>
              <a:gd name="connsiteX32" fmla="*/ 2730373 w 4027830"/>
              <a:gd name="connsiteY32" fmla="*/ 1992300 h 2528073"/>
              <a:gd name="connsiteX33" fmla="*/ 2730373 w 4027830"/>
              <a:gd name="connsiteY33" fmla="*/ 2018058 h 2528073"/>
              <a:gd name="connsiteX34" fmla="*/ 2665980 w 4027830"/>
              <a:gd name="connsiteY34" fmla="*/ 2159726 h 2528073"/>
              <a:gd name="connsiteX35" fmla="*/ 2614463 w 4027830"/>
              <a:gd name="connsiteY35" fmla="*/ 2301393 h 2528073"/>
              <a:gd name="connsiteX36" fmla="*/ 2665979 w 4027830"/>
              <a:gd name="connsiteY36" fmla="*/ 2455940 h 2528073"/>
              <a:gd name="connsiteX37" fmla="*/ 2653101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872041 w 4027830"/>
              <a:gd name="connsiteY15" fmla="*/ 511230 h 2528073"/>
              <a:gd name="connsiteX16" fmla="*/ 1944762 w 4027830"/>
              <a:gd name="connsiteY16" fmla="*/ 871840 h 2528073"/>
              <a:gd name="connsiteX17" fmla="*/ 1712941 w 4027830"/>
              <a:gd name="connsiteY17" fmla="*/ 1567297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01585 w 4027830"/>
              <a:gd name="connsiteY29" fmla="*/ 1824874 h 2528073"/>
              <a:gd name="connsiteX30" fmla="*/ 2601585 w 4027830"/>
              <a:gd name="connsiteY30" fmla="*/ 1953664 h 2528073"/>
              <a:gd name="connsiteX31" fmla="*/ 2717493 w 4027830"/>
              <a:gd name="connsiteY31" fmla="*/ 1876392 h 2528073"/>
              <a:gd name="connsiteX32" fmla="*/ 2730373 w 4027830"/>
              <a:gd name="connsiteY32" fmla="*/ 1992300 h 2528073"/>
              <a:gd name="connsiteX33" fmla="*/ 2730373 w 4027830"/>
              <a:gd name="connsiteY33" fmla="*/ 2018058 h 2528073"/>
              <a:gd name="connsiteX34" fmla="*/ 2665980 w 4027830"/>
              <a:gd name="connsiteY34" fmla="*/ 2159726 h 2528073"/>
              <a:gd name="connsiteX35" fmla="*/ 2614463 w 4027830"/>
              <a:gd name="connsiteY35" fmla="*/ 2301393 h 2528073"/>
              <a:gd name="connsiteX36" fmla="*/ 2665979 w 4027830"/>
              <a:gd name="connsiteY36" fmla="*/ 2455940 h 2528073"/>
              <a:gd name="connsiteX37" fmla="*/ 2653101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897799 w 4027830"/>
              <a:gd name="connsiteY14" fmla="*/ 768808 h 2528073"/>
              <a:gd name="connsiteX15" fmla="*/ 2691737 w 4027830"/>
              <a:gd name="connsiteY15" fmla="*/ 511230 h 2528073"/>
              <a:gd name="connsiteX16" fmla="*/ 1944762 w 4027830"/>
              <a:gd name="connsiteY16" fmla="*/ 871840 h 2528073"/>
              <a:gd name="connsiteX17" fmla="*/ 1712941 w 4027830"/>
              <a:gd name="connsiteY17" fmla="*/ 1567297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01585 w 4027830"/>
              <a:gd name="connsiteY29" fmla="*/ 1824874 h 2528073"/>
              <a:gd name="connsiteX30" fmla="*/ 2601585 w 4027830"/>
              <a:gd name="connsiteY30" fmla="*/ 1953664 h 2528073"/>
              <a:gd name="connsiteX31" fmla="*/ 2717493 w 4027830"/>
              <a:gd name="connsiteY31" fmla="*/ 1876392 h 2528073"/>
              <a:gd name="connsiteX32" fmla="*/ 2730373 w 4027830"/>
              <a:gd name="connsiteY32" fmla="*/ 1992300 h 2528073"/>
              <a:gd name="connsiteX33" fmla="*/ 2730373 w 4027830"/>
              <a:gd name="connsiteY33" fmla="*/ 2018058 h 2528073"/>
              <a:gd name="connsiteX34" fmla="*/ 2665980 w 4027830"/>
              <a:gd name="connsiteY34" fmla="*/ 2159726 h 2528073"/>
              <a:gd name="connsiteX35" fmla="*/ 2614463 w 4027830"/>
              <a:gd name="connsiteY35" fmla="*/ 2301393 h 2528073"/>
              <a:gd name="connsiteX36" fmla="*/ 2665979 w 4027830"/>
              <a:gd name="connsiteY36" fmla="*/ 2455940 h 2528073"/>
              <a:gd name="connsiteX37" fmla="*/ 2653101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653100 w 4027830"/>
              <a:gd name="connsiteY14" fmla="*/ 820323 h 2528073"/>
              <a:gd name="connsiteX15" fmla="*/ 2691737 w 4027830"/>
              <a:gd name="connsiteY15" fmla="*/ 511230 h 2528073"/>
              <a:gd name="connsiteX16" fmla="*/ 1944762 w 4027830"/>
              <a:gd name="connsiteY16" fmla="*/ 871840 h 2528073"/>
              <a:gd name="connsiteX17" fmla="*/ 1712941 w 4027830"/>
              <a:gd name="connsiteY17" fmla="*/ 1567297 h 2528073"/>
              <a:gd name="connsiteX18" fmla="*/ 1957641 w 4027830"/>
              <a:gd name="connsiteY18" fmla="*/ 1863511 h 2528073"/>
              <a:gd name="connsiteX19" fmla="*/ 2112187 w 4027830"/>
              <a:gd name="connsiteY19" fmla="*/ 2108210 h 2528073"/>
              <a:gd name="connsiteX20" fmla="*/ 2137944 w 4027830"/>
              <a:gd name="connsiteY20" fmla="*/ 2301394 h 2528073"/>
              <a:gd name="connsiteX21" fmla="*/ 2125067 w 4027830"/>
              <a:gd name="connsiteY21" fmla="*/ 2468819 h 2528073"/>
              <a:gd name="connsiteX22" fmla="*/ 2395522 w 4027830"/>
              <a:gd name="connsiteY22" fmla="*/ 2468819 h 2528073"/>
              <a:gd name="connsiteX23" fmla="*/ 2408402 w 4027830"/>
              <a:gd name="connsiteY23" fmla="*/ 2198363 h 2528073"/>
              <a:gd name="connsiteX24" fmla="*/ 2395522 w 4027830"/>
              <a:gd name="connsiteY24" fmla="*/ 2069575 h 2528073"/>
              <a:gd name="connsiteX25" fmla="*/ 2408400 w 4027830"/>
              <a:gd name="connsiteY25" fmla="*/ 1953665 h 2528073"/>
              <a:gd name="connsiteX26" fmla="*/ 2472796 w 4027830"/>
              <a:gd name="connsiteY26" fmla="*/ 1940785 h 2528073"/>
              <a:gd name="connsiteX27" fmla="*/ 2421279 w 4027830"/>
              <a:gd name="connsiteY27" fmla="*/ 1799118 h 2528073"/>
              <a:gd name="connsiteX28" fmla="*/ 2511432 w 4027830"/>
              <a:gd name="connsiteY28" fmla="*/ 1670329 h 2528073"/>
              <a:gd name="connsiteX29" fmla="*/ 2601585 w 4027830"/>
              <a:gd name="connsiteY29" fmla="*/ 1824874 h 2528073"/>
              <a:gd name="connsiteX30" fmla="*/ 2601585 w 4027830"/>
              <a:gd name="connsiteY30" fmla="*/ 1953664 h 2528073"/>
              <a:gd name="connsiteX31" fmla="*/ 2717493 w 4027830"/>
              <a:gd name="connsiteY31" fmla="*/ 1876392 h 2528073"/>
              <a:gd name="connsiteX32" fmla="*/ 2730373 w 4027830"/>
              <a:gd name="connsiteY32" fmla="*/ 1992300 h 2528073"/>
              <a:gd name="connsiteX33" fmla="*/ 2730373 w 4027830"/>
              <a:gd name="connsiteY33" fmla="*/ 2018058 h 2528073"/>
              <a:gd name="connsiteX34" fmla="*/ 2665980 w 4027830"/>
              <a:gd name="connsiteY34" fmla="*/ 2159726 h 2528073"/>
              <a:gd name="connsiteX35" fmla="*/ 2614463 w 4027830"/>
              <a:gd name="connsiteY35" fmla="*/ 2301393 h 2528073"/>
              <a:gd name="connsiteX36" fmla="*/ 2665979 w 4027830"/>
              <a:gd name="connsiteY36" fmla="*/ 2455940 h 2528073"/>
              <a:gd name="connsiteX37" fmla="*/ 2653101 w 4027830"/>
              <a:gd name="connsiteY37" fmla="*/ 2494577 h 2528073"/>
              <a:gd name="connsiteX38" fmla="*/ 2627342 w 4027830"/>
              <a:gd name="connsiteY38" fmla="*/ 2494577 h 2528073"/>
              <a:gd name="connsiteX39" fmla="*/ 2303223 w 4027830"/>
              <a:gd name="connsiteY39" fmla="*/ 2527848 h 2528073"/>
              <a:gd name="connsiteX40" fmla="*/ 0 w 4027830"/>
              <a:gd name="connsiteY40" fmla="*/ 2514969 h 2528073"/>
              <a:gd name="connsiteX41" fmla="*/ 0 w 4027830"/>
              <a:gd name="connsiteY41"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524312 w 4027830"/>
              <a:gd name="connsiteY13" fmla="*/ 1052142 h 2528073"/>
              <a:gd name="connsiteX14" fmla="*/ 2653100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957641 w 4027830"/>
              <a:gd name="connsiteY19" fmla="*/ 1863511 h 2528073"/>
              <a:gd name="connsiteX20" fmla="*/ 2112187 w 4027830"/>
              <a:gd name="connsiteY20" fmla="*/ 2108210 h 2528073"/>
              <a:gd name="connsiteX21" fmla="*/ 2137944 w 4027830"/>
              <a:gd name="connsiteY21" fmla="*/ 2301394 h 2528073"/>
              <a:gd name="connsiteX22" fmla="*/ 2125067 w 4027830"/>
              <a:gd name="connsiteY22" fmla="*/ 2468819 h 2528073"/>
              <a:gd name="connsiteX23" fmla="*/ 2395522 w 4027830"/>
              <a:gd name="connsiteY23" fmla="*/ 2468819 h 2528073"/>
              <a:gd name="connsiteX24" fmla="*/ 2408402 w 4027830"/>
              <a:gd name="connsiteY24" fmla="*/ 2198363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627342 w 4027830"/>
              <a:gd name="connsiteY39" fmla="*/ 2494577 h 2528073"/>
              <a:gd name="connsiteX40" fmla="*/ 2303223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459918 w 4027830"/>
              <a:gd name="connsiteY13" fmla="*/ 1090778 h 2528073"/>
              <a:gd name="connsiteX14" fmla="*/ 2653100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957641 w 4027830"/>
              <a:gd name="connsiteY19" fmla="*/ 1863511 h 2528073"/>
              <a:gd name="connsiteX20" fmla="*/ 2112187 w 4027830"/>
              <a:gd name="connsiteY20" fmla="*/ 2108210 h 2528073"/>
              <a:gd name="connsiteX21" fmla="*/ 2137944 w 4027830"/>
              <a:gd name="connsiteY21" fmla="*/ 2301394 h 2528073"/>
              <a:gd name="connsiteX22" fmla="*/ 2125067 w 4027830"/>
              <a:gd name="connsiteY22" fmla="*/ 2468819 h 2528073"/>
              <a:gd name="connsiteX23" fmla="*/ 2395522 w 4027830"/>
              <a:gd name="connsiteY23" fmla="*/ 2468819 h 2528073"/>
              <a:gd name="connsiteX24" fmla="*/ 2408402 w 4027830"/>
              <a:gd name="connsiteY24" fmla="*/ 2198363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627342 w 4027830"/>
              <a:gd name="connsiteY39" fmla="*/ 2494577 h 2528073"/>
              <a:gd name="connsiteX40" fmla="*/ 2303223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653100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957641 w 4027830"/>
              <a:gd name="connsiteY19" fmla="*/ 1863511 h 2528073"/>
              <a:gd name="connsiteX20" fmla="*/ 2112187 w 4027830"/>
              <a:gd name="connsiteY20" fmla="*/ 2108210 h 2528073"/>
              <a:gd name="connsiteX21" fmla="*/ 2137944 w 4027830"/>
              <a:gd name="connsiteY21" fmla="*/ 2301394 h 2528073"/>
              <a:gd name="connsiteX22" fmla="*/ 2125067 w 4027830"/>
              <a:gd name="connsiteY22" fmla="*/ 2468819 h 2528073"/>
              <a:gd name="connsiteX23" fmla="*/ 2395522 w 4027830"/>
              <a:gd name="connsiteY23" fmla="*/ 2468819 h 2528073"/>
              <a:gd name="connsiteX24" fmla="*/ 2408402 w 4027830"/>
              <a:gd name="connsiteY24" fmla="*/ 2198363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627342 w 4027830"/>
              <a:gd name="connsiteY39" fmla="*/ 2494577 h 2528073"/>
              <a:gd name="connsiteX40" fmla="*/ 2303223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957641 w 4027830"/>
              <a:gd name="connsiteY19" fmla="*/ 1863511 h 2528073"/>
              <a:gd name="connsiteX20" fmla="*/ 2112187 w 4027830"/>
              <a:gd name="connsiteY20" fmla="*/ 2108210 h 2528073"/>
              <a:gd name="connsiteX21" fmla="*/ 2137944 w 4027830"/>
              <a:gd name="connsiteY21" fmla="*/ 2301394 h 2528073"/>
              <a:gd name="connsiteX22" fmla="*/ 2125067 w 4027830"/>
              <a:gd name="connsiteY22" fmla="*/ 2468819 h 2528073"/>
              <a:gd name="connsiteX23" fmla="*/ 2395522 w 4027830"/>
              <a:gd name="connsiteY23" fmla="*/ 2468819 h 2528073"/>
              <a:gd name="connsiteX24" fmla="*/ 2408402 w 4027830"/>
              <a:gd name="connsiteY24" fmla="*/ 2198363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627342 w 4027830"/>
              <a:gd name="connsiteY39" fmla="*/ 2494577 h 2528073"/>
              <a:gd name="connsiteX40" fmla="*/ 2303223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2112187 w 4027830"/>
              <a:gd name="connsiteY20" fmla="*/ 2108210 h 2528073"/>
              <a:gd name="connsiteX21" fmla="*/ 2137944 w 4027830"/>
              <a:gd name="connsiteY21" fmla="*/ 2301394 h 2528073"/>
              <a:gd name="connsiteX22" fmla="*/ 2125067 w 4027830"/>
              <a:gd name="connsiteY22" fmla="*/ 2468819 h 2528073"/>
              <a:gd name="connsiteX23" fmla="*/ 2395522 w 4027830"/>
              <a:gd name="connsiteY23" fmla="*/ 2468819 h 2528073"/>
              <a:gd name="connsiteX24" fmla="*/ 2408402 w 4027830"/>
              <a:gd name="connsiteY24" fmla="*/ 2198363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627342 w 4027830"/>
              <a:gd name="connsiteY39" fmla="*/ 2494577 h 2528073"/>
              <a:gd name="connsiteX40" fmla="*/ 2303223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2137944 w 4027830"/>
              <a:gd name="connsiteY21" fmla="*/ 2301394 h 2528073"/>
              <a:gd name="connsiteX22" fmla="*/ 2125067 w 4027830"/>
              <a:gd name="connsiteY22" fmla="*/ 2468819 h 2528073"/>
              <a:gd name="connsiteX23" fmla="*/ 2395522 w 4027830"/>
              <a:gd name="connsiteY23" fmla="*/ 2468819 h 2528073"/>
              <a:gd name="connsiteX24" fmla="*/ 2408402 w 4027830"/>
              <a:gd name="connsiteY24" fmla="*/ 2198363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627342 w 4027830"/>
              <a:gd name="connsiteY39" fmla="*/ 2494577 h 2528073"/>
              <a:gd name="connsiteX40" fmla="*/ 2303223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2125067 w 4027830"/>
              <a:gd name="connsiteY22" fmla="*/ 2468819 h 2528073"/>
              <a:gd name="connsiteX23" fmla="*/ 2395522 w 4027830"/>
              <a:gd name="connsiteY23" fmla="*/ 2468819 h 2528073"/>
              <a:gd name="connsiteX24" fmla="*/ 2408402 w 4027830"/>
              <a:gd name="connsiteY24" fmla="*/ 2198363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627342 w 4027830"/>
              <a:gd name="connsiteY39" fmla="*/ 2494577 h 2528073"/>
              <a:gd name="connsiteX40" fmla="*/ 2303223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395522 w 4027830"/>
              <a:gd name="connsiteY23" fmla="*/ 2468819 h 2528073"/>
              <a:gd name="connsiteX24" fmla="*/ 2408402 w 4027830"/>
              <a:gd name="connsiteY24" fmla="*/ 2198363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627342 w 4027830"/>
              <a:gd name="connsiteY39" fmla="*/ 2494577 h 2528073"/>
              <a:gd name="connsiteX40" fmla="*/ 2303223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395522 w 4027830"/>
              <a:gd name="connsiteY23" fmla="*/ 2468819 h 2528073"/>
              <a:gd name="connsiteX24" fmla="*/ 2408402 w 4027830"/>
              <a:gd name="connsiteY24" fmla="*/ 2198363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62734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395522 w 4027830"/>
              <a:gd name="connsiteY23" fmla="*/ 2468819 h 2528073"/>
              <a:gd name="connsiteX24" fmla="*/ 2408402 w 4027830"/>
              <a:gd name="connsiteY24" fmla="*/ 2198363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76581 w 4027830"/>
              <a:gd name="connsiteY23" fmla="*/ 2378667 h 2528073"/>
              <a:gd name="connsiteX24" fmla="*/ 2408402 w 4027830"/>
              <a:gd name="connsiteY24" fmla="*/ 2198363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76581 w 4027830"/>
              <a:gd name="connsiteY23" fmla="*/ 2378667 h 2528073"/>
              <a:gd name="connsiteX24" fmla="*/ 2253855 w 4027830"/>
              <a:gd name="connsiteY24" fmla="*/ 2185484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395522 w 4027830"/>
              <a:gd name="connsiteY25" fmla="*/ 2069575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408400 w 4027830"/>
              <a:gd name="connsiteY26" fmla="*/ 1953665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472796 w 4027830"/>
              <a:gd name="connsiteY27" fmla="*/ 1940785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421279 w 4027830"/>
              <a:gd name="connsiteY28" fmla="*/ 1799118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511432 w 4027830"/>
              <a:gd name="connsiteY29" fmla="*/ 1670329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601585 w 4027830"/>
              <a:gd name="connsiteY30" fmla="*/ 1824874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601585 w 4027830"/>
              <a:gd name="connsiteY31" fmla="*/ 1953664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511432 w 4027830"/>
              <a:gd name="connsiteY31" fmla="*/ 1876391 h 2528073"/>
              <a:gd name="connsiteX32" fmla="*/ 2717493 w 4027830"/>
              <a:gd name="connsiteY32" fmla="*/ 1876392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511432 w 4027830"/>
              <a:gd name="connsiteY31" fmla="*/ 1876391 h 2528073"/>
              <a:gd name="connsiteX32" fmla="*/ 2653099 w 4027830"/>
              <a:gd name="connsiteY32" fmla="*/ 1927907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511432 w 4027830"/>
              <a:gd name="connsiteY31" fmla="*/ 1876391 h 2528073"/>
              <a:gd name="connsiteX32" fmla="*/ 2601583 w 4027830"/>
              <a:gd name="connsiteY32" fmla="*/ 1940786 h 2528073"/>
              <a:gd name="connsiteX33" fmla="*/ 2730373 w 4027830"/>
              <a:gd name="connsiteY33" fmla="*/ 1992300 h 2528073"/>
              <a:gd name="connsiteX34" fmla="*/ 2730373 w 4027830"/>
              <a:gd name="connsiteY34" fmla="*/ 2018058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511432 w 4027830"/>
              <a:gd name="connsiteY31" fmla="*/ 1876391 h 2528073"/>
              <a:gd name="connsiteX32" fmla="*/ 2601583 w 4027830"/>
              <a:gd name="connsiteY32" fmla="*/ 1940786 h 2528073"/>
              <a:gd name="connsiteX33" fmla="*/ 2730373 w 4027830"/>
              <a:gd name="connsiteY33" fmla="*/ 1992300 h 2528073"/>
              <a:gd name="connsiteX34" fmla="*/ 2614463 w 4027830"/>
              <a:gd name="connsiteY34" fmla="*/ 2056694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511432 w 4027830"/>
              <a:gd name="connsiteY31" fmla="*/ 1876391 h 2528073"/>
              <a:gd name="connsiteX32" fmla="*/ 2601583 w 4027830"/>
              <a:gd name="connsiteY32" fmla="*/ 1940786 h 2528073"/>
              <a:gd name="connsiteX33" fmla="*/ 2601584 w 4027830"/>
              <a:gd name="connsiteY33" fmla="*/ 1992300 h 2528073"/>
              <a:gd name="connsiteX34" fmla="*/ 2614463 w 4027830"/>
              <a:gd name="connsiteY34" fmla="*/ 2056694 h 2528073"/>
              <a:gd name="connsiteX35" fmla="*/ 2665980 w 4027830"/>
              <a:gd name="connsiteY35" fmla="*/ 2159726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511432 w 4027830"/>
              <a:gd name="connsiteY31" fmla="*/ 1876391 h 2528073"/>
              <a:gd name="connsiteX32" fmla="*/ 2601583 w 4027830"/>
              <a:gd name="connsiteY32" fmla="*/ 1940786 h 2528073"/>
              <a:gd name="connsiteX33" fmla="*/ 2601584 w 4027830"/>
              <a:gd name="connsiteY33" fmla="*/ 1992300 h 2528073"/>
              <a:gd name="connsiteX34" fmla="*/ 2614463 w 4027830"/>
              <a:gd name="connsiteY34" fmla="*/ 2056694 h 2528073"/>
              <a:gd name="connsiteX35" fmla="*/ 2511433 w 4027830"/>
              <a:gd name="connsiteY35" fmla="*/ 2172605 h 2528073"/>
              <a:gd name="connsiteX36" fmla="*/ 2614463 w 4027830"/>
              <a:gd name="connsiteY36" fmla="*/ 2301393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511432 w 4027830"/>
              <a:gd name="connsiteY31" fmla="*/ 1876391 h 2528073"/>
              <a:gd name="connsiteX32" fmla="*/ 2601583 w 4027830"/>
              <a:gd name="connsiteY32" fmla="*/ 1940786 h 2528073"/>
              <a:gd name="connsiteX33" fmla="*/ 2601584 w 4027830"/>
              <a:gd name="connsiteY33" fmla="*/ 1992300 h 2528073"/>
              <a:gd name="connsiteX34" fmla="*/ 2614463 w 4027830"/>
              <a:gd name="connsiteY34" fmla="*/ 2056694 h 2528073"/>
              <a:gd name="connsiteX35" fmla="*/ 2511433 w 4027830"/>
              <a:gd name="connsiteY35" fmla="*/ 2172605 h 2528073"/>
              <a:gd name="connsiteX36" fmla="*/ 2511432 w 4027830"/>
              <a:gd name="connsiteY36" fmla="*/ 2314272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511432 w 4027830"/>
              <a:gd name="connsiteY31" fmla="*/ 1876391 h 2528073"/>
              <a:gd name="connsiteX32" fmla="*/ 2601583 w 4027830"/>
              <a:gd name="connsiteY32" fmla="*/ 1940786 h 2528073"/>
              <a:gd name="connsiteX33" fmla="*/ 2601584 w 4027830"/>
              <a:gd name="connsiteY33" fmla="*/ 1992300 h 2528073"/>
              <a:gd name="connsiteX34" fmla="*/ 2614463 w 4027830"/>
              <a:gd name="connsiteY34" fmla="*/ 2056694 h 2528073"/>
              <a:gd name="connsiteX35" fmla="*/ 2511433 w 4027830"/>
              <a:gd name="connsiteY35" fmla="*/ 2172605 h 2528073"/>
              <a:gd name="connsiteX36" fmla="*/ 2511432 w 4027830"/>
              <a:gd name="connsiteY36" fmla="*/ 2314272 h 2528073"/>
              <a:gd name="connsiteX37" fmla="*/ 2665979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511432 w 4027830"/>
              <a:gd name="connsiteY31" fmla="*/ 1876391 h 2528073"/>
              <a:gd name="connsiteX32" fmla="*/ 2601583 w 4027830"/>
              <a:gd name="connsiteY32" fmla="*/ 1940786 h 2528073"/>
              <a:gd name="connsiteX33" fmla="*/ 2601584 w 4027830"/>
              <a:gd name="connsiteY33" fmla="*/ 1992300 h 2528073"/>
              <a:gd name="connsiteX34" fmla="*/ 2614463 w 4027830"/>
              <a:gd name="connsiteY34" fmla="*/ 2056694 h 2528073"/>
              <a:gd name="connsiteX35" fmla="*/ 2511433 w 4027830"/>
              <a:gd name="connsiteY35" fmla="*/ 2172605 h 2528073"/>
              <a:gd name="connsiteX36" fmla="*/ 2511432 w 4027830"/>
              <a:gd name="connsiteY36" fmla="*/ 2314272 h 2528073"/>
              <a:gd name="connsiteX37" fmla="*/ 2562948 w 4027830"/>
              <a:gd name="connsiteY37" fmla="*/ 2455940 h 2528073"/>
              <a:gd name="connsiteX38" fmla="*/ 2653101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511432 w 4027830"/>
              <a:gd name="connsiteY31" fmla="*/ 1876391 h 2528073"/>
              <a:gd name="connsiteX32" fmla="*/ 2601583 w 4027830"/>
              <a:gd name="connsiteY32" fmla="*/ 1940786 h 2528073"/>
              <a:gd name="connsiteX33" fmla="*/ 2601584 w 4027830"/>
              <a:gd name="connsiteY33" fmla="*/ 1992300 h 2528073"/>
              <a:gd name="connsiteX34" fmla="*/ 2614463 w 4027830"/>
              <a:gd name="connsiteY34" fmla="*/ 2056694 h 2528073"/>
              <a:gd name="connsiteX35" fmla="*/ 2511433 w 4027830"/>
              <a:gd name="connsiteY35" fmla="*/ 2172605 h 2528073"/>
              <a:gd name="connsiteX36" fmla="*/ 2511432 w 4027830"/>
              <a:gd name="connsiteY36" fmla="*/ 2314272 h 2528073"/>
              <a:gd name="connsiteX37" fmla="*/ 2562948 w 4027830"/>
              <a:gd name="connsiteY37" fmla="*/ 2455940 h 2528073"/>
              <a:gd name="connsiteX38" fmla="*/ 2511433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18249 w 4027830"/>
              <a:gd name="connsiteY29" fmla="*/ 1644571 h 2528073"/>
              <a:gd name="connsiteX30" fmla="*/ 2408402 w 4027830"/>
              <a:gd name="connsiteY30" fmla="*/ 1773359 h 2528073"/>
              <a:gd name="connsiteX31" fmla="*/ 2511432 w 4027830"/>
              <a:gd name="connsiteY31" fmla="*/ 1876391 h 2528073"/>
              <a:gd name="connsiteX32" fmla="*/ 2601583 w 4027830"/>
              <a:gd name="connsiteY32" fmla="*/ 1940786 h 2528073"/>
              <a:gd name="connsiteX33" fmla="*/ 2601584 w 4027830"/>
              <a:gd name="connsiteY33" fmla="*/ 1992300 h 2528073"/>
              <a:gd name="connsiteX34" fmla="*/ 2614463 w 4027830"/>
              <a:gd name="connsiteY34" fmla="*/ 2056694 h 2528073"/>
              <a:gd name="connsiteX35" fmla="*/ 2511433 w 4027830"/>
              <a:gd name="connsiteY35" fmla="*/ 2172605 h 2528073"/>
              <a:gd name="connsiteX36" fmla="*/ 2511432 w 4027830"/>
              <a:gd name="connsiteY36" fmla="*/ 2314272 h 2528073"/>
              <a:gd name="connsiteX37" fmla="*/ 2485675 w 4027830"/>
              <a:gd name="connsiteY37" fmla="*/ 2430183 h 2528073"/>
              <a:gd name="connsiteX38" fmla="*/ 2511433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44007 w 4027830"/>
              <a:gd name="connsiteY29" fmla="*/ 1490025 h 2528073"/>
              <a:gd name="connsiteX30" fmla="*/ 2408402 w 4027830"/>
              <a:gd name="connsiteY30" fmla="*/ 1773359 h 2528073"/>
              <a:gd name="connsiteX31" fmla="*/ 2511432 w 4027830"/>
              <a:gd name="connsiteY31" fmla="*/ 1876391 h 2528073"/>
              <a:gd name="connsiteX32" fmla="*/ 2601583 w 4027830"/>
              <a:gd name="connsiteY32" fmla="*/ 1940786 h 2528073"/>
              <a:gd name="connsiteX33" fmla="*/ 2601584 w 4027830"/>
              <a:gd name="connsiteY33" fmla="*/ 1992300 h 2528073"/>
              <a:gd name="connsiteX34" fmla="*/ 2614463 w 4027830"/>
              <a:gd name="connsiteY34" fmla="*/ 2056694 h 2528073"/>
              <a:gd name="connsiteX35" fmla="*/ 2511433 w 4027830"/>
              <a:gd name="connsiteY35" fmla="*/ 2172605 h 2528073"/>
              <a:gd name="connsiteX36" fmla="*/ 2511432 w 4027830"/>
              <a:gd name="connsiteY36" fmla="*/ 2314272 h 2528073"/>
              <a:gd name="connsiteX37" fmla="*/ 2485675 w 4027830"/>
              <a:gd name="connsiteY37" fmla="*/ 2430183 h 2528073"/>
              <a:gd name="connsiteX38" fmla="*/ 2511433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44007 w 4027830"/>
              <a:gd name="connsiteY29" fmla="*/ 1490025 h 2528073"/>
              <a:gd name="connsiteX30" fmla="*/ 2408402 w 4027830"/>
              <a:gd name="connsiteY30" fmla="*/ 1773359 h 2528073"/>
              <a:gd name="connsiteX31" fmla="*/ 2459916 w 4027830"/>
              <a:gd name="connsiteY31" fmla="*/ 1876391 h 2528073"/>
              <a:gd name="connsiteX32" fmla="*/ 2601583 w 4027830"/>
              <a:gd name="connsiteY32" fmla="*/ 1940786 h 2528073"/>
              <a:gd name="connsiteX33" fmla="*/ 2601584 w 4027830"/>
              <a:gd name="connsiteY33" fmla="*/ 1992300 h 2528073"/>
              <a:gd name="connsiteX34" fmla="*/ 2614463 w 4027830"/>
              <a:gd name="connsiteY34" fmla="*/ 2056694 h 2528073"/>
              <a:gd name="connsiteX35" fmla="*/ 2511433 w 4027830"/>
              <a:gd name="connsiteY35" fmla="*/ 2172605 h 2528073"/>
              <a:gd name="connsiteX36" fmla="*/ 2511432 w 4027830"/>
              <a:gd name="connsiteY36" fmla="*/ 2314272 h 2528073"/>
              <a:gd name="connsiteX37" fmla="*/ 2485675 w 4027830"/>
              <a:gd name="connsiteY37" fmla="*/ 2430183 h 2528073"/>
              <a:gd name="connsiteX38" fmla="*/ 2511433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44007 w 4027830"/>
              <a:gd name="connsiteY29" fmla="*/ 1490025 h 2528073"/>
              <a:gd name="connsiteX30" fmla="*/ 2408402 w 4027830"/>
              <a:gd name="connsiteY30" fmla="*/ 1773359 h 2528073"/>
              <a:gd name="connsiteX31" fmla="*/ 2459916 w 4027830"/>
              <a:gd name="connsiteY31" fmla="*/ 1876391 h 2528073"/>
              <a:gd name="connsiteX32" fmla="*/ 2601583 w 4027830"/>
              <a:gd name="connsiteY32" fmla="*/ 1940786 h 2528073"/>
              <a:gd name="connsiteX33" fmla="*/ 2537189 w 4027830"/>
              <a:gd name="connsiteY33" fmla="*/ 2005179 h 2528073"/>
              <a:gd name="connsiteX34" fmla="*/ 2614463 w 4027830"/>
              <a:gd name="connsiteY34" fmla="*/ 2056694 h 2528073"/>
              <a:gd name="connsiteX35" fmla="*/ 2511433 w 4027830"/>
              <a:gd name="connsiteY35" fmla="*/ 2172605 h 2528073"/>
              <a:gd name="connsiteX36" fmla="*/ 2511432 w 4027830"/>
              <a:gd name="connsiteY36" fmla="*/ 2314272 h 2528073"/>
              <a:gd name="connsiteX37" fmla="*/ 2485675 w 4027830"/>
              <a:gd name="connsiteY37" fmla="*/ 2430183 h 2528073"/>
              <a:gd name="connsiteX38" fmla="*/ 2511433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44007 w 4027830"/>
              <a:gd name="connsiteY29" fmla="*/ 1490025 h 2528073"/>
              <a:gd name="connsiteX30" fmla="*/ 2408402 w 4027830"/>
              <a:gd name="connsiteY30" fmla="*/ 1773359 h 2528073"/>
              <a:gd name="connsiteX31" fmla="*/ 2459916 w 4027830"/>
              <a:gd name="connsiteY31" fmla="*/ 1876391 h 2528073"/>
              <a:gd name="connsiteX32" fmla="*/ 2511430 w 4027830"/>
              <a:gd name="connsiteY32" fmla="*/ 1940786 h 2528073"/>
              <a:gd name="connsiteX33" fmla="*/ 2537189 w 4027830"/>
              <a:gd name="connsiteY33" fmla="*/ 2005179 h 2528073"/>
              <a:gd name="connsiteX34" fmla="*/ 2614463 w 4027830"/>
              <a:gd name="connsiteY34" fmla="*/ 2056694 h 2528073"/>
              <a:gd name="connsiteX35" fmla="*/ 2511433 w 4027830"/>
              <a:gd name="connsiteY35" fmla="*/ 2172605 h 2528073"/>
              <a:gd name="connsiteX36" fmla="*/ 2511432 w 4027830"/>
              <a:gd name="connsiteY36" fmla="*/ 2314272 h 2528073"/>
              <a:gd name="connsiteX37" fmla="*/ 2485675 w 4027830"/>
              <a:gd name="connsiteY37" fmla="*/ 2430183 h 2528073"/>
              <a:gd name="connsiteX38" fmla="*/ 2511433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712941 w 4027830"/>
              <a:gd name="connsiteY18" fmla="*/ 1567297 h 2528073"/>
              <a:gd name="connsiteX19" fmla="*/ 1738700 w 4027830"/>
              <a:gd name="connsiteY19" fmla="*/ 1953663 h 2528073"/>
              <a:gd name="connsiteX20" fmla="*/ 1841731 w 4027830"/>
              <a:gd name="connsiteY20" fmla="*/ 2198362 h 2528073"/>
              <a:gd name="connsiteX21" fmla="*/ 1854609 w 4027830"/>
              <a:gd name="connsiteY21" fmla="*/ 2378668 h 2528073"/>
              <a:gd name="connsiteX22" fmla="*/ 1880368 w 4027830"/>
              <a:gd name="connsiteY22" fmla="*/ 2404425 h 2528073"/>
              <a:gd name="connsiteX23" fmla="*/ 2163702 w 4027830"/>
              <a:gd name="connsiteY23" fmla="*/ 2417304 h 2528073"/>
              <a:gd name="connsiteX24" fmla="*/ 2253855 w 4027830"/>
              <a:gd name="connsiteY24" fmla="*/ 2185484 h 2528073"/>
              <a:gd name="connsiteX25" fmla="*/ 2253854 w 4027830"/>
              <a:gd name="connsiteY25" fmla="*/ 2030938 h 2528073"/>
              <a:gd name="connsiteX26" fmla="*/ 2228095 w 4027830"/>
              <a:gd name="connsiteY26" fmla="*/ 1927907 h 2528073"/>
              <a:gd name="connsiteX27" fmla="*/ 2202340 w 4027830"/>
              <a:gd name="connsiteY27" fmla="*/ 1837754 h 2528073"/>
              <a:gd name="connsiteX28" fmla="*/ 2266733 w 4027830"/>
              <a:gd name="connsiteY28" fmla="*/ 1721845 h 2528073"/>
              <a:gd name="connsiteX29" fmla="*/ 2344007 w 4027830"/>
              <a:gd name="connsiteY29" fmla="*/ 1490025 h 2528073"/>
              <a:gd name="connsiteX30" fmla="*/ 2408402 w 4027830"/>
              <a:gd name="connsiteY30" fmla="*/ 1773359 h 2528073"/>
              <a:gd name="connsiteX31" fmla="*/ 2459916 w 4027830"/>
              <a:gd name="connsiteY31" fmla="*/ 1876391 h 2528073"/>
              <a:gd name="connsiteX32" fmla="*/ 2511430 w 4027830"/>
              <a:gd name="connsiteY32" fmla="*/ 1940786 h 2528073"/>
              <a:gd name="connsiteX33" fmla="*/ 2537189 w 4027830"/>
              <a:gd name="connsiteY33" fmla="*/ 2005179 h 2528073"/>
              <a:gd name="connsiteX34" fmla="*/ 2550069 w 4027830"/>
              <a:gd name="connsiteY34" fmla="*/ 2069573 h 2528073"/>
              <a:gd name="connsiteX35" fmla="*/ 2511433 w 4027830"/>
              <a:gd name="connsiteY35" fmla="*/ 2172605 h 2528073"/>
              <a:gd name="connsiteX36" fmla="*/ 2511432 w 4027830"/>
              <a:gd name="connsiteY36" fmla="*/ 2314272 h 2528073"/>
              <a:gd name="connsiteX37" fmla="*/ 2485675 w 4027830"/>
              <a:gd name="connsiteY37" fmla="*/ 2430183 h 2528073"/>
              <a:gd name="connsiteX38" fmla="*/ 2511433 w 4027830"/>
              <a:gd name="connsiteY38" fmla="*/ 2494577 h 2528073"/>
              <a:gd name="connsiteX39" fmla="*/ 2060672 w 4027830"/>
              <a:gd name="connsiteY39" fmla="*/ 2494577 h 2528073"/>
              <a:gd name="connsiteX40" fmla="*/ 1582006 w 4027830"/>
              <a:gd name="connsiteY40" fmla="*/ 2527848 h 2528073"/>
              <a:gd name="connsiteX41" fmla="*/ 0 w 4027830"/>
              <a:gd name="connsiteY41" fmla="*/ 2514969 h 2528073"/>
              <a:gd name="connsiteX42" fmla="*/ 0 w 4027830"/>
              <a:gd name="connsiteY42"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1944762 w 4027830"/>
              <a:gd name="connsiteY17" fmla="*/ 871840 h 2528073"/>
              <a:gd name="connsiteX18" fmla="*/ 1893245 w 4027830"/>
              <a:gd name="connsiteY18" fmla="*/ 1296842 h 2528073"/>
              <a:gd name="connsiteX19" fmla="*/ 1712941 w 4027830"/>
              <a:gd name="connsiteY19" fmla="*/ 1567297 h 2528073"/>
              <a:gd name="connsiteX20" fmla="*/ 1738700 w 4027830"/>
              <a:gd name="connsiteY20" fmla="*/ 1953663 h 2528073"/>
              <a:gd name="connsiteX21" fmla="*/ 1841731 w 4027830"/>
              <a:gd name="connsiteY21" fmla="*/ 2198362 h 2528073"/>
              <a:gd name="connsiteX22" fmla="*/ 1854609 w 4027830"/>
              <a:gd name="connsiteY22" fmla="*/ 2378668 h 2528073"/>
              <a:gd name="connsiteX23" fmla="*/ 1880368 w 4027830"/>
              <a:gd name="connsiteY23" fmla="*/ 2404425 h 2528073"/>
              <a:gd name="connsiteX24" fmla="*/ 2163702 w 4027830"/>
              <a:gd name="connsiteY24" fmla="*/ 2417304 h 2528073"/>
              <a:gd name="connsiteX25" fmla="*/ 2253855 w 4027830"/>
              <a:gd name="connsiteY25" fmla="*/ 2185484 h 2528073"/>
              <a:gd name="connsiteX26" fmla="*/ 2253854 w 4027830"/>
              <a:gd name="connsiteY26" fmla="*/ 2030938 h 2528073"/>
              <a:gd name="connsiteX27" fmla="*/ 2228095 w 4027830"/>
              <a:gd name="connsiteY27" fmla="*/ 1927907 h 2528073"/>
              <a:gd name="connsiteX28" fmla="*/ 2202340 w 4027830"/>
              <a:gd name="connsiteY28" fmla="*/ 1837754 h 2528073"/>
              <a:gd name="connsiteX29" fmla="*/ 2266733 w 4027830"/>
              <a:gd name="connsiteY29" fmla="*/ 1721845 h 2528073"/>
              <a:gd name="connsiteX30" fmla="*/ 2344007 w 4027830"/>
              <a:gd name="connsiteY30" fmla="*/ 1490025 h 2528073"/>
              <a:gd name="connsiteX31" fmla="*/ 2408402 w 4027830"/>
              <a:gd name="connsiteY31" fmla="*/ 1773359 h 2528073"/>
              <a:gd name="connsiteX32" fmla="*/ 2459916 w 4027830"/>
              <a:gd name="connsiteY32" fmla="*/ 1876391 h 2528073"/>
              <a:gd name="connsiteX33" fmla="*/ 2511430 w 4027830"/>
              <a:gd name="connsiteY33" fmla="*/ 1940786 h 2528073"/>
              <a:gd name="connsiteX34" fmla="*/ 2537189 w 4027830"/>
              <a:gd name="connsiteY34" fmla="*/ 2005179 h 2528073"/>
              <a:gd name="connsiteX35" fmla="*/ 2550069 w 4027830"/>
              <a:gd name="connsiteY35" fmla="*/ 2069573 h 2528073"/>
              <a:gd name="connsiteX36" fmla="*/ 2511433 w 4027830"/>
              <a:gd name="connsiteY36" fmla="*/ 2172605 h 2528073"/>
              <a:gd name="connsiteX37" fmla="*/ 2511432 w 4027830"/>
              <a:gd name="connsiteY37" fmla="*/ 2314272 h 2528073"/>
              <a:gd name="connsiteX38" fmla="*/ 2485675 w 4027830"/>
              <a:gd name="connsiteY38" fmla="*/ 2430183 h 2528073"/>
              <a:gd name="connsiteX39" fmla="*/ 2511433 w 4027830"/>
              <a:gd name="connsiteY39" fmla="*/ 2494577 h 2528073"/>
              <a:gd name="connsiteX40" fmla="*/ 2060672 w 4027830"/>
              <a:gd name="connsiteY40" fmla="*/ 2494577 h 2528073"/>
              <a:gd name="connsiteX41" fmla="*/ 1582006 w 4027830"/>
              <a:gd name="connsiteY41" fmla="*/ 2527848 h 2528073"/>
              <a:gd name="connsiteX42" fmla="*/ 0 w 4027830"/>
              <a:gd name="connsiteY42" fmla="*/ 2514969 h 2528073"/>
              <a:gd name="connsiteX43" fmla="*/ 0 w 4027830"/>
              <a:gd name="connsiteY43"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712941 w 4027830"/>
              <a:gd name="connsiteY19" fmla="*/ 1567297 h 2528073"/>
              <a:gd name="connsiteX20" fmla="*/ 1738700 w 4027830"/>
              <a:gd name="connsiteY20" fmla="*/ 1953663 h 2528073"/>
              <a:gd name="connsiteX21" fmla="*/ 1841731 w 4027830"/>
              <a:gd name="connsiteY21" fmla="*/ 2198362 h 2528073"/>
              <a:gd name="connsiteX22" fmla="*/ 1854609 w 4027830"/>
              <a:gd name="connsiteY22" fmla="*/ 2378668 h 2528073"/>
              <a:gd name="connsiteX23" fmla="*/ 1880368 w 4027830"/>
              <a:gd name="connsiteY23" fmla="*/ 2404425 h 2528073"/>
              <a:gd name="connsiteX24" fmla="*/ 2163702 w 4027830"/>
              <a:gd name="connsiteY24" fmla="*/ 2417304 h 2528073"/>
              <a:gd name="connsiteX25" fmla="*/ 2253855 w 4027830"/>
              <a:gd name="connsiteY25" fmla="*/ 2185484 h 2528073"/>
              <a:gd name="connsiteX26" fmla="*/ 2253854 w 4027830"/>
              <a:gd name="connsiteY26" fmla="*/ 2030938 h 2528073"/>
              <a:gd name="connsiteX27" fmla="*/ 2228095 w 4027830"/>
              <a:gd name="connsiteY27" fmla="*/ 1927907 h 2528073"/>
              <a:gd name="connsiteX28" fmla="*/ 2202340 w 4027830"/>
              <a:gd name="connsiteY28" fmla="*/ 1837754 h 2528073"/>
              <a:gd name="connsiteX29" fmla="*/ 2266733 w 4027830"/>
              <a:gd name="connsiteY29" fmla="*/ 1721845 h 2528073"/>
              <a:gd name="connsiteX30" fmla="*/ 2344007 w 4027830"/>
              <a:gd name="connsiteY30" fmla="*/ 1490025 h 2528073"/>
              <a:gd name="connsiteX31" fmla="*/ 2408402 w 4027830"/>
              <a:gd name="connsiteY31" fmla="*/ 1773359 h 2528073"/>
              <a:gd name="connsiteX32" fmla="*/ 2459916 w 4027830"/>
              <a:gd name="connsiteY32" fmla="*/ 1876391 h 2528073"/>
              <a:gd name="connsiteX33" fmla="*/ 2511430 w 4027830"/>
              <a:gd name="connsiteY33" fmla="*/ 1940786 h 2528073"/>
              <a:gd name="connsiteX34" fmla="*/ 2537189 w 4027830"/>
              <a:gd name="connsiteY34" fmla="*/ 2005179 h 2528073"/>
              <a:gd name="connsiteX35" fmla="*/ 2550069 w 4027830"/>
              <a:gd name="connsiteY35" fmla="*/ 2069573 h 2528073"/>
              <a:gd name="connsiteX36" fmla="*/ 2511433 w 4027830"/>
              <a:gd name="connsiteY36" fmla="*/ 2172605 h 2528073"/>
              <a:gd name="connsiteX37" fmla="*/ 2511432 w 4027830"/>
              <a:gd name="connsiteY37" fmla="*/ 2314272 h 2528073"/>
              <a:gd name="connsiteX38" fmla="*/ 2485675 w 4027830"/>
              <a:gd name="connsiteY38" fmla="*/ 2430183 h 2528073"/>
              <a:gd name="connsiteX39" fmla="*/ 2511433 w 4027830"/>
              <a:gd name="connsiteY39" fmla="*/ 2494577 h 2528073"/>
              <a:gd name="connsiteX40" fmla="*/ 2060672 w 4027830"/>
              <a:gd name="connsiteY40" fmla="*/ 2494577 h 2528073"/>
              <a:gd name="connsiteX41" fmla="*/ 1582006 w 4027830"/>
              <a:gd name="connsiteY41" fmla="*/ 2527848 h 2528073"/>
              <a:gd name="connsiteX42" fmla="*/ 0 w 4027830"/>
              <a:gd name="connsiteY42" fmla="*/ 2514969 h 2528073"/>
              <a:gd name="connsiteX43" fmla="*/ 0 w 4027830"/>
              <a:gd name="connsiteY43"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815972 w 4027830"/>
              <a:gd name="connsiteY19" fmla="*/ 1618812 h 2528073"/>
              <a:gd name="connsiteX20" fmla="*/ 1738700 w 4027830"/>
              <a:gd name="connsiteY20" fmla="*/ 1953663 h 2528073"/>
              <a:gd name="connsiteX21" fmla="*/ 1841731 w 4027830"/>
              <a:gd name="connsiteY21" fmla="*/ 2198362 h 2528073"/>
              <a:gd name="connsiteX22" fmla="*/ 1854609 w 4027830"/>
              <a:gd name="connsiteY22" fmla="*/ 2378668 h 2528073"/>
              <a:gd name="connsiteX23" fmla="*/ 1880368 w 4027830"/>
              <a:gd name="connsiteY23" fmla="*/ 2404425 h 2528073"/>
              <a:gd name="connsiteX24" fmla="*/ 2163702 w 4027830"/>
              <a:gd name="connsiteY24" fmla="*/ 2417304 h 2528073"/>
              <a:gd name="connsiteX25" fmla="*/ 2253855 w 4027830"/>
              <a:gd name="connsiteY25" fmla="*/ 2185484 h 2528073"/>
              <a:gd name="connsiteX26" fmla="*/ 2253854 w 4027830"/>
              <a:gd name="connsiteY26" fmla="*/ 2030938 h 2528073"/>
              <a:gd name="connsiteX27" fmla="*/ 2228095 w 4027830"/>
              <a:gd name="connsiteY27" fmla="*/ 1927907 h 2528073"/>
              <a:gd name="connsiteX28" fmla="*/ 2202340 w 4027830"/>
              <a:gd name="connsiteY28" fmla="*/ 1837754 h 2528073"/>
              <a:gd name="connsiteX29" fmla="*/ 2266733 w 4027830"/>
              <a:gd name="connsiteY29" fmla="*/ 1721845 h 2528073"/>
              <a:gd name="connsiteX30" fmla="*/ 2344007 w 4027830"/>
              <a:gd name="connsiteY30" fmla="*/ 1490025 h 2528073"/>
              <a:gd name="connsiteX31" fmla="*/ 2408402 w 4027830"/>
              <a:gd name="connsiteY31" fmla="*/ 1773359 h 2528073"/>
              <a:gd name="connsiteX32" fmla="*/ 2459916 w 4027830"/>
              <a:gd name="connsiteY32" fmla="*/ 1876391 h 2528073"/>
              <a:gd name="connsiteX33" fmla="*/ 2511430 w 4027830"/>
              <a:gd name="connsiteY33" fmla="*/ 1940786 h 2528073"/>
              <a:gd name="connsiteX34" fmla="*/ 2537189 w 4027830"/>
              <a:gd name="connsiteY34" fmla="*/ 2005179 h 2528073"/>
              <a:gd name="connsiteX35" fmla="*/ 2550069 w 4027830"/>
              <a:gd name="connsiteY35" fmla="*/ 2069573 h 2528073"/>
              <a:gd name="connsiteX36" fmla="*/ 2511433 w 4027830"/>
              <a:gd name="connsiteY36" fmla="*/ 2172605 h 2528073"/>
              <a:gd name="connsiteX37" fmla="*/ 2511432 w 4027830"/>
              <a:gd name="connsiteY37" fmla="*/ 2314272 h 2528073"/>
              <a:gd name="connsiteX38" fmla="*/ 2485675 w 4027830"/>
              <a:gd name="connsiteY38" fmla="*/ 2430183 h 2528073"/>
              <a:gd name="connsiteX39" fmla="*/ 2511433 w 4027830"/>
              <a:gd name="connsiteY39" fmla="*/ 2494577 h 2528073"/>
              <a:gd name="connsiteX40" fmla="*/ 2060672 w 4027830"/>
              <a:gd name="connsiteY40" fmla="*/ 2494577 h 2528073"/>
              <a:gd name="connsiteX41" fmla="*/ 1582006 w 4027830"/>
              <a:gd name="connsiteY41" fmla="*/ 2527848 h 2528073"/>
              <a:gd name="connsiteX42" fmla="*/ 0 w 4027830"/>
              <a:gd name="connsiteY42" fmla="*/ 2514969 h 2528073"/>
              <a:gd name="connsiteX43" fmla="*/ 0 w 4027830"/>
              <a:gd name="connsiteY43"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15972 w 4027830"/>
              <a:gd name="connsiteY20" fmla="*/ 1618812 h 2528073"/>
              <a:gd name="connsiteX21" fmla="*/ 1738700 w 4027830"/>
              <a:gd name="connsiteY21" fmla="*/ 1953663 h 2528073"/>
              <a:gd name="connsiteX22" fmla="*/ 1841731 w 4027830"/>
              <a:gd name="connsiteY22" fmla="*/ 2198362 h 2528073"/>
              <a:gd name="connsiteX23" fmla="*/ 1854609 w 4027830"/>
              <a:gd name="connsiteY23" fmla="*/ 2378668 h 2528073"/>
              <a:gd name="connsiteX24" fmla="*/ 1880368 w 4027830"/>
              <a:gd name="connsiteY24" fmla="*/ 2404425 h 2528073"/>
              <a:gd name="connsiteX25" fmla="*/ 2163702 w 4027830"/>
              <a:gd name="connsiteY25" fmla="*/ 2417304 h 2528073"/>
              <a:gd name="connsiteX26" fmla="*/ 2253855 w 4027830"/>
              <a:gd name="connsiteY26" fmla="*/ 2185484 h 2528073"/>
              <a:gd name="connsiteX27" fmla="*/ 2253854 w 4027830"/>
              <a:gd name="connsiteY27" fmla="*/ 2030938 h 2528073"/>
              <a:gd name="connsiteX28" fmla="*/ 2228095 w 4027830"/>
              <a:gd name="connsiteY28" fmla="*/ 1927907 h 2528073"/>
              <a:gd name="connsiteX29" fmla="*/ 2202340 w 4027830"/>
              <a:gd name="connsiteY29" fmla="*/ 1837754 h 2528073"/>
              <a:gd name="connsiteX30" fmla="*/ 2266733 w 4027830"/>
              <a:gd name="connsiteY30" fmla="*/ 1721845 h 2528073"/>
              <a:gd name="connsiteX31" fmla="*/ 2344007 w 4027830"/>
              <a:gd name="connsiteY31" fmla="*/ 1490025 h 2528073"/>
              <a:gd name="connsiteX32" fmla="*/ 2408402 w 4027830"/>
              <a:gd name="connsiteY32" fmla="*/ 1773359 h 2528073"/>
              <a:gd name="connsiteX33" fmla="*/ 2459916 w 4027830"/>
              <a:gd name="connsiteY33" fmla="*/ 1876391 h 2528073"/>
              <a:gd name="connsiteX34" fmla="*/ 2511430 w 4027830"/>
              <a:gd name="connsiteY34" fmla="*/ 1940786 h 2528073"/>
              <a:gd name="connsiteX35" fmla="*/ 2537189 w 4027830"/>
              <a:gd name="connsiteY35" fmla="*/ 2005179 h 2528073"/>
              <a:gd name="connsiteX36" fmla="*/ 2550069 w 4027830"/>
              <a:gd name="connsiteY36" fmla="*/ 2069573 h 2528073"/>
              <a:gd name="connsiteX37" fmla="*/ 2511433 w 4027830"/>
              <a:gd name="connsiteY37" fmla="*/ 2172605 h 2528073"/>
              <a:gd name="connsiteX38" fmla="*/ 2511432 w 4027830"/>
              <a:gd name="connsiteY38" fmla="*/ 2314272 h 2528073"/>
              <a:gd name="connsiteX39" fmla="*/ 2485675 w 4027830"/>
              <a:gd name="connsiteY39" fmla="*/ 2430183 h 2528073"/>
              <a:gd name="connsiteX40" fmla="*/ 2511433 w 4027830"/>
              <a:gd name="connsiteY40" fmla="*/ 2494577 h 2528073"/>
              <a:gd name="connsiteX41" fmla="*/ 2060672 w 4027830"/>
              <a:gd name="connsiteY41" fmla="*/ 2494577 h 2528073"/>
              <a:gd name="connsiteX42" fmla="*/ 1582006 w 4027830"/>
              <a:gd name="connsiteY42" fmla="*/ 2527848 h 2528073"/>
              <a:gd name="connsiteX43" fmla="*/ 0 w 4027830"/>
              <a:gd name="connsiteY43" fmla="*/ 2514969 h 2528073"/>
              <a:gd name="connsiteX44" fmla="*/ 0 w 4027830"/>
              <a:gd name="connsiteY44"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80367 w 4027830"/>
              <a:gd name="connsiteY20" fmla="*/ 1644570 h 2528073"/>
              <a:gd name="connsiteX21" fmla="*/ 1738700 w 4027830"/>
              <a:gd name="connsiteY21" fmla="*/ 1953663 h 2528073"/>
              <a:gd name="connsiteX22" fmla="*/ 1841731 w 4027830"/>
              <a:gd name="connsiteY22" fmla="*/ 2198362 h 2528073"/>
              <a:gd name="connsiteX23" fmla="*/ 1854609 w 4027830"/>
              <a:gd name="connsiteY23" fmla="*/ 2378668 h 2528073"/>
              <a:gd name="connsiteX24" fmla="*/ 1880368 w 4027830"/>
              <a:gd name="connsiteY24" fmla="*/ 2404425 h 2528073"/>
              <a:gd name="connsiteX25" fmla="*/ 2163702 w 4027830"/>
              <a:gd name="connsiteY25" fmla="*/ 2417304 h 2528073"/>
              <a:gd name="connsiteX26" fmla="*/ 2253855 w 4027830"/>
              <a:gd name="connsiteY26" fmla="*/ 2185484 h 2528073"/>
              <a:gd name="connsiteX27" fmla="*/ 2253854 w 4027830"/>
              <a:gd name="connsiteY27" fmla="*/ 2030938 h 2528073"/>
              <a:gd name="connsiteX28" fmla="*/ 2228095 w 4027830"/>
              <a:gd name="connsiteY28" fmla="*/ 1927907 h 2528073"/>
              <a:gd name="connsiteX29" fmla="*/ 2202340 w 4027830"/>
              <a:gd name="connsiteY29" fmla="*/ 1837754 h 2528073"/>
              <a:gd name="connsiteX30" fmla="*/ 2266733 w 4027830"/>
              <a:gd name="connsiteY30" fmla="*/ 1721845 h 2528073"/>
              <a:gd name="connsiteX31" fmla="*/ 2344007 w 4027830"/>
              <a:gd name="connsiteY31" fmla="*/ 1490025 h 2528073"/>
              <a:gd name="connsiteX32" fmla="*/ 2408402 w 4027830"/>
              <a:gd name="connsiteY32" fmla="*/ 1773359 h 2528073"/>
              <a:gd name="connsiteX33" fmla="*/ 2459916 w 4027830"/>
              <a:gd name="connsiteY33" fmla="*/ 1876391 h 2528073"/>
              <a:gd name="connsiteX34" fmla="*/ 2511430 w 4027830"/>
              <a:gd name="connsiteY34" fmla="*/ 1940786 h 2528073"/>
              <a:gd name="connsiteX35" fmla="*/ 2537189 w 4027830"/>
              <a:gd name="connsiteY35" fmla="*/ 2005179 h 2528073"/>
              <a:gd name="connsiteX36" fmla="*/ 2550069 w 4027830"/>
              <a:gd name="connsiteY36" fmla="*/ 2069573 h 2528073"/>
              <a:gd name="connsiteX37" fmla="*/ 2511433 w 4027830"/>
              <a:gd name="connsiteY37" fmla="*/ 2172605 h 2528073"/>
              <a:gd name="connsiteX38" fmla="*/ 2511432 w 4027830"/>
              <a:gd name="connsiteY38" fmla="*/ 2314272 h 2528073"/>
              <a:gd name="connsiteX39" fmla="*/ 2485675 w 4027830"/>
              <a:gd name="connsiteY39" fmla="*/ 2430183 h 2528073"/>
              <a:gd name="connsiteX40" fmla="*/ 2511433 w 4027830"/>
              <a:gd name="connsiteY40" fmla="*/ 2494577 h 2528073"/>
              <a:gd name="connsiteX41" fmla="*/ 2060672 w 4027830"/>
              <a:gd name="connsiteY41" fmla="*/ 2494577 h 2528073"/>
              <a:gd name="connsiteX42" fmla="*/ 1582006 w 4027830"/>
              <a:gd name="connsiteY42" fmla="*/ 2527848 h 2528073"/>
              <a:gd name="connsiteX43" fmla="*/ 0 w 4027830"/>
              <a:gd name="connsiteY43" fmla="*/ 2514969 h 2528073"/>
              <a:gd name="connsiteX44" fmla="*/ 0 w 4027830"/>
              <a:gd name="connsiteY44"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80367 w 4027830"/>
              <a:gd name="connsiteY20" fmla="*/ 1644570 h 2528073"/>
              <a:gd name="connsiteX21" fmla="*/ 1841731 w 4027830"/>
              <a:gd name="connsiteY21" fmla="*/ 1966542 h 2528073"/>
              <a:gd name="connsiteX22" fmla="*/ 1841731 w 4027830"/>
              <a:gd name="connsiteY22" fmla="*/ 2198362 h 2528073"/>
              <a:gd name="connsiteX23" fmla="*/ 1854609 w 4027830"/>
              <a:gd name="connsiteY23" fmla="*/ 2378668 h 2528073"/>
              <a:gd name="connsiteX24" fmla="*/ 1880368 w 4027830"/>
              <a:gd name="connsiteY24" fmla="*/ 2404425 h 2528073"/>
              <a:gd name="connsiteX25" fmla="*/ 2163702 w 4027830"/>
              <a:gd name="connsiteY25" fmla="*/ 2417304 h 2528073"/>
              <a:gd name="connsiteX26" fmla="*/ 2253855 w 4027830"/>
              <a:gd name="connsiteY26" fmla="*/ 2185484 h 2528073"/>
              <a:gd name="connsiteX27" fmla="*/ 2253854 w 4027830"/>
              <a:gd name="connsiteY27" fmla="*/ 2030938 h 2528073"/>
              <a:gd name="connsiteX28" fmla="*/ 2228095 w 4027830"/>
              <a:gd name="connsiteY28" fmla="*/ 1927907 h 2528073"/>
              <a:gd name="connsiteX29" fmla="*/ 2202340 w 4027830"/>
              <a:gd name="connsiteY29" fmla="*/ 1837754 h 2528073"/>
              <a:gd name="connsiteX30" fmla="*/ 2266733 w 4027830"/>
              <a:gd name="connsiteY30" fmla="*/ 1721845 h 2528073"/>
              <a:gd name="connsiteX31" fmla="*/ 2344007 w 4027830"/>
              <a:gd name="connsiteY31" fmla="*/ 1490025 h 2528073"/>
              <a:gd name="connsiteX32" fmla="*/ 2408402 w 4027830"/>
              <a:gd name="connsiteY32" fmla="*/ 1773359 h 2528073"/>
              <a:gd name="connsiteX33" fmla="*/ 2459916 w 4027830"/>
              <a:gd name="connsiteY33" fmla="*/ 1876391 h 2528073"/>
              <a:gd name="connsiteX34" fmla="*/ 2511430 w 4027830"/>
              <a:gd name="connsiteY34" fmla="*/ 1940786 h 2528073"/>
              <a:gd name="connsiteX35" fmla="*/ 2537189 w 4027830"/>
              <a:gd name="connsiteY35" fmla="*/ 2005179 h 2528073"/>
              <a:gd name="connsiteX36" fmla="*/ 2550069 w 4027830"/>
              <a:gd name="connsiteY36" fmla="*/ 2069573 h 2528073"/>
              <a:gd name="connsiteX37" fmla="*/ 2511433 w 4027830"/>
              <a:gd name="connsiteY37" fmla="*/ 2172605 h 2528073"/>
              <a:gd name="connsiteX38" fmla="*/ 2511432 w 4027830"/>
              <a:gd name="connsiteY38" fmla="*/ 2314272 h 2528073"/>
              <a:gd name="connsiteX39" fmla="*/ 2485675 w 4027830"/>
              <a:gd name="connsiteY39" fmla="*/ 2430183 h 2528073"/>
              <a:gd name="connsiteX40" fmla="*/ 2511433 w 4027830"/>
              <a:gd name="connsiteY40" fmla="*/ 2494577 h 2528073"/>
              <a:gd name="connsiteX41" fmla="*/ 2060672 w 4027830"/>
              <a:gd name="connsiteY41" fmla="*/ 2494577 h 2528073"/>
              <a:gd name="connsiteX42" fmla="*/ 1582006 w 4027830"/>
              <a:gd name="connsiteY42" fmla="*/ 2527848 h 2528073"/>
              <a:gd name="connsiteX43" fmla="*/ 0 w 4027830"/>
              <a:gd name="connsiteY43" fmla="*/ 2514969 h 2528073"/>
              <a:gd name="connsiteX44" fmla="*/ 0 w 4027830"/>
              <a:gd name="connsiteY44"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80367 w 4027830"/>
              <a:gd name="connsiteY20" fmla="*/ 1644570 h 2528073"/>
              <a:gd name="connsiteX21" fmla="*/ 1841731 w 4027830"/>
              <a:gd name="connsiteY21" fmla="*/ 1966542 h 2528073"/>
              <a:gd name="connsiteX22" fmla="*/ 1919004 w 4027830"/>
              <a:gd name="connsiteY22" fmla="*/ 2249877 h 2528073"/>
              <a:gd name="connsiteX23" fmla="*/ 1854609 w 4027830"/>
              <a:gd name="connsiteY23" fmla="*/ 2378668 h 2528073"/>
              <a:gd name="connsiteX24" fmla="*/ 1880368 w 4027830"/>
              <a:gd name="connsiteY24" fmla="*/ 2404425 h 2528073"/>
              <a:gd name="connsiteX25" fmla="*/ 2163702 w 4027830"/>
              <a:gd name="connsiteY25" fmla="*/ 2417304 h 2528073"/>
              <a:gd name="connsiteX26" fmla="*/ 2253855 w 4027830"/>
              <a:gd name="connsiteY26" fmla="*/ 2185484 h 2528073"/>
              <a:gd name="connsiteX27" fmla="*/ 2253854 w 4027830"/>
              <a:gd name="connsiteY27" fmla="*/ 2030938 h 2528073"/>
              <a:gd name="connsiteX28" fmla="*/ 2228095 w 4027830"/>
              <a:gd name="connsiteY28" fmla="*/ 1927907 h 2528073"/>
              <a:gd name="connsiteX29" fmla="*/ 2202340 w 4027830"/>
              <a:gd name="connsiteY29" fmla="*/ 1837754 h 2528073"/>
              <a:gd name="connsiteX30" fmla="*/ 2266733 w 4027830"/>
              <a:gd name="connsiteY30" fmla="*/ 1721845 h 2528073"/>
              <a:gd name="connsiteX31" fmla="*/ 2344007 w 4027830"/>
              <a:gd name="connsiteY31" fmla="*/ 1490025 h 2528073"/>
              <a:gd name="connsiteX32" fmla="*/ 2408402 w 4027830"/>
              <a:gd name="connsiteY32" fmla="*/ 1773359 h 2528073"/>
              <a:gd name="connsiteX33" fmla="*/ 2459916 w 4027830"/>
              <a:gd name="connsiteY33" fmla="*/ 1876391 h 2528073"/>
              <a:gd name="connsiteX34" fmla="*/ 2511430 w 4027830"/>
              <a:gd name="connsiteY34" fmla="*/ 1940786 h 2528073"/>
              <a:gd name="connsiteX35" fmla="*/ 2537189 w 4027830"/>
              <a:gd name="connsiteY35" fmla="*/ 2005179 h 2528073"/>
              <a:gd name="connsiteX36" fmla="*/ 2550069 w 4027830"/>
              <a:gd name="connsiteY36" fmla="*/ 2069573 h 2528073"/>
              <a:gd name="connsiteX37" fmla="*/ 2511433 w 4027830"/>
              <a:gd name="connsiteY37" fmla="*/ 2172605 h 2528073"/>
              <a:gd name="connsiteX38" fmla="*/ 2511432 w 4027830"/>
              <a:gd name="connsiteY38" fmla="*/ 2314272 h 2528073"/>
              <a:gd name="connsiteX39" fmla="*/ 2485675 w 4027830"/>
              <a:gd name="connsiteY39" fmla="*/ 2430183 h 2528073"/>
              <a:gd name="connsiteX40" fmla="*/ 2511433 w 4027830"/>
              <a:gd name="connsiteY40" fmla="*/ 2494577 h 2528073"/>
              <a:gd name="connsiteX41" fmla="*/ 2060672 w 4027830"/>
              <a:gd name="connsiteY41" fmla="*/ 2494577 h 2528073"/>
              <a:gd name="connsiteX42" fmla="*/ 1582006 w 4027830"/>
              <a:gd name="connsiteY42" fmla="*/ 2527848 h 2528073"/>
              <a:gd name="connsiteX43" fmla="*/ 0 w 4027830"/>
              <a:gd name="connsiteY43" fmla="*/ 2514969 h 2528073"/>
              <a:gd name="connsiteX44" fmla="*/ 0 w 4027830"/>
              <a:gd name="connsiteY44"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80367 w 4027830"/>
              <a:gd name="connsiteY20" fmla="*/ 1644570 h 2528073"/>
              <a:gd name="connsiteX21" fmla="*/ 1919004 w 4027830"/>
              <a:gd name="connsiteY21" fmla="*/ 1953663 h 2528073"/>
              <a:gd name="connsiteX22" fmla="*/ 1919004 w 4027830"/>
              <a:gd name="connsiteY22" fmla="*/ 2249877 h 2528073"/>
              <a:gd name="connsiteX23" fmla="*/ 1854609 w 4027830"/>
              <a:gd name="connsiteY23" fmla="*/ 2378668 h 2528073"/>
              <a:gd name="connsiteX24" fmla="*/ 1880368 w 4027830"/>
              <a:gd name="connsiteY24" fmla="*/ 2404425 h 2528073"/>
              <a:gd name="connsiteX25" fmla="*/ 2163702 w 4027830"/>
              <a:gd name="connsiteY25" fmla="*/ 2417304 h 2528073"/>
              <a:gd name="connsiteX26" fmla="*/ 2253855 w 4027830"/>
              <a:gd name="connsiteY26" fmla="*/ 2185484 h 2528073"/>
              <a:gd name="connsiteX27" fmla="*/ 2253854 w 4027830"/>
              <a:gd name="connsiteY27" fmla="*/ 2030938 h 2528073"/>
              <a:gd name="connsiteX28" fmla="*/ 2228095 w 4027830"/>
              <a:gd name="connsiteY28" fmla="*/ 1927907 h 2528073"/>
              <a:gd name="connsiteX29" fmla="*/ 2202340 w 4027830"/>
              <a:gd name="connsiteY29" fmla="*/ 1837754 h 2528073"/>
              <a:gd name="connsiteX30" fmla="*/ 2266733 w 4027830"/>
              <a:gd name="connsiteY30" fmla="*/ 1721845 h 2528073"/>
              <a:gd name="connsiteX31" fmla="*/ 2344007 w 4027830"/>
              <a:gd name="connsiteY31" fmla="*/ 1490025 h 2528073"/>
              <a:gd name="connsiteX32" fmla="*/ 2408402 w 4027830"/>
              <a:gd name="connsiteY32" fmla="*/ 1773359 h 2528073"/>
              <a:gd name="connsiteX33" fmla="*/ 2459916 w 4027830"/>
              <a:gd name="connsiteY33" fmla="*/ 1876391 h 2528073"/>
              <a:gd name="connsiteX34" fmla="*/ 2511430 w 4027830"/>
              <a:gd name="connsiteY34" fmla="*/ 1940786 h 2528073"/>
              <a:gd name="connsiteX35" fmla="*/ 2537189 w 4027830"/>
              <a:gd name="connsiteY35" fmla="*/ 2005179 h 2528073"/>
              <a:gd name="connsiteX36" fmla="*/ 2550069 w 4027830"/>
              <a:gd name="connsiteY36" fmla="*/ 2069573 h 2528073"/>
              <a:gd name="connsiteX37" fmla="*/ 2511433 w 4027830"/>
              <a:gd name="connsiteY37" fmla="*/ 2172605 h 2528073"/>
              <a:gd name="connsiteX38" fmla="*/ 2511432 w 4027830"/>
              <a:gd name="connsiteY38" fmla="*/ 2314272 h 2528073"/>
              <a:gd name="connsiteX39" fmla="*/ 2485675 w 4027830"/>
              <a:gd name="connsiteY39" fmla="*/ 2430183 h 2528073"/>
              <a:gd name="connsiteX40" fmla="*/ 2511433 w 4027830"/>
              <a:gd name="connsiteY40" fmla="*/ 2494577 h 2528073"/>
              <a:gd name="connsiteX41" fmla="*/ 2060672 w 4027830"/>
              <a:gd name="connsiteY41" fmla="*/ 2494577 h 2528073"/>
              <a:gd name="connsiteX42" fmla="*/ 1582006 w 4027830"/>
              <a:gd name="connsiteY42" fmla="*/ 2527848 h 2528073"/>
              <a:gd name="connsiteX43" fmla="*/ 0 w 4027830"/>
              <a:gd name="connsiteY43" fmla="*/ 2514969 h 2528073"/>
              <a:gd name="connsiteX44" fmla="*/ 0 w 4027830"/>
              <a:gd name="connsiteY44"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957641 w 4027830"/>
              <a:gd name="connsiteY20" fmla="*/ 1631691 h 2528073"/>
              <a:gd name="connsiteX21" fmla="*/ 1919004 w 4027830"/>
              <a:gd name="connsiteY21" fmla="*/ 1953663 h 2528073"/>
              <a:gd name="connsiteX22" fmla="*/ 1919004 w 4027830"/>
              <a:gd name="connsiteY22" fmla="*/ 2249877 h 2528073"/>
              <a:gd name="connsiteX23" fmla="*/ 1854609 w 4027830"/>
              <a:gd name="connsiteY23" fmla="*/ 2378668 h 2528073"/>
              <a:gd name="connsiteX24" fmla="*/ 1880368 w 4027830"/>
              <a:gd name="connsiteY24" fmla="*/ 2404425 h 2528073"/>
              <a:gd name="connsiteX25" fmla="*/ 2163702 w 4027830"/>
              <a:gd name="connsiteY25" fmla="*/ 2417304 h 2528073"/>
              <a:gd name="connsiteX26" fmla="*/ 2253855 w 4027830"/>
              <a:gd name="connsiteY26" fmla="*/ 2185484 h 2528073"/>
              <a:gd name="connsiteX27" fmla="*/ 2253854 w 4027830"/>
              <a:gd name="connsiteY27" fmla="*/ 2030938 h 2528073"/>
              <a:gd name="connsiteX28" fmla="*/ 2228095 w 4027830"/>
              <a:gd name="connsiteY28" fmla="*/ 1927907 h 2528073"/>
              <a:gd name="connsiteX29" fmla="*/ 2202340 w 4027830"/>
              <a:gd name="connsiteY29" fmla="*/ 1837754 h 2528073"/>
              <a:gd name="connsiteX30" fmla="*/ 2266733 w 4027830"/>
              <a:gd name="connsiteY30" fmla="*/ 1721845 h 2528073"/>
              <a:gd name="connsiteX31" fmla="*/ 2344007 w 4027830"/>
              <a:gd name="connsiteY31" fmla="*/ 1490025 h 2528073"/>
              <a:gd name="connsiteX32" fmla="*/ 2408402 w 4027830"/>
              <a:gd name="connsiteY32" fmla="*/ 1773359 h 2528073"/>
              <a:gd name="connsiteX33" fmla="*/ 2459916 w 4027830"/>
              <a:gd name="connsiteY33" fmla="*/ 1876391 h 2528073"/>
              <a:gd name="connsiteX34" fmla="*/ 2511430 w 4027830"/>
              <a:gd name="connsiteY34" fmla="*/ 1940786 h 2528073"/>
              <a:gd name="connsiteX35" fmla="*/ 2537189 w 4027830"/>
              <a:gd name="connsiteY35" fmla="*/ 2005179 h 2528073"/>
              <a:gd name="connsiteX36" fmla="*/ 2550069 w 4027830"/>
              <a:gd name="connsiteY36" fmla="*/ 2069573 h 2528073"/>
              <a:gd name="connsiteX37" fmla="*/ 2511433 w 4027830"/>
              <a:gd name="connsiteY37" fmla="*/ 2172605 h 2528073"/>
              <a:gd name="connsiteX38" fmla="*/ 2511432 w 4027830"/>
              <a:gd name="connsiteY38" fmla="*/ 2314272 h 2528073"/>
              <a:gd name="connsiteX39" fmla="*/ 2485675 w 4027830"/>
              <a:gd name="connsiteY39" fmla="*/ 2430183 h 2528073"/>
              <a:gd name="connsiteX40" fmla="*/ 2511433 w 4027830"/>
              <a:gd name="connsiteY40" fmla="*/ 2494577 h 2528073"/>
              <a:gd name="connsiteX41" fmla="*/ 2060672 w 4027830"/>
              <a:gd name="connsiteY41" fmla="*/ 2494577 h 2528073"/>
              <a:gd name="connsiteX42" fmla="*/ 1582006 w 4027830"/>
              <a:gd name="connsiteY42" fmla="*/ 2527848 h 2528073"/>
              <a:gd name="connsiteX43" fmla="*/ 0 w 4027830"/>
              <a:gd name="connsiteY43" fmla="*/ 2514969 h 2528073"/>
              <a:gd name="connsiteX44" fmla="*/ 0 w 4027830"/>
              <a:gd name="connsiteY44"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957641 w 4027830"/>
              <a:gd name="connsiteY20" fmla="*/ 1631691 h 2528073"/>
              <a:gd name="connsiteX21" fmla="*/ 1919004 w 4027830"/>
              <a:gd name="connsiteY21" fmla="*/ 1953663 h 2528073"/>
              <a:gd name="connsiteX22" fmla="*/ 1919004 w 4027830"/>
              <a:gd name="connsiteY22" fmla="*/ 2185483 h 2528073"/>
              <a:gd name="connsiteX23" fmla="*/ 1854609 w 4027830"/>
              <a:gd name="connsiteY23" fmla="*/ 2378668 h 2528073"/>
              <a:gd name="connsiteX24" fmla="*/ 1880368 w 4027830"/>
              <a:gd name="connsiteY24" fmla="*/ 2404425 h 2528073"/>
              <a:gd name="connsiteX25" fmla="*/ 2163702 w 4027830"/>
              <a:gd name="connsiteY25" fmla="*/ 2417304 h 2528073"/>
              <a:gd name="connsiteX26" fmla="*/ 2253855 w 4027830"/>
              <a:gd name="connsiteY26" fmla="*/ 2185484 h 2528073"/>
              <a:gd name="connsiteX27" fmla="*/ 2253854 w 4027830"/>
              <a:gd name="connsiteY27" fmla="*/ 2030938 h 2528073"/>
              <a:gd name="connsiteX28" fmla="*/ 2228095 w 4027830"/>
              <a:gd name="connsiteY28" fmla="*/ 1927907 h 2528073"/>
              <a:gd name="connsiteX29" fmla="*/ 2202340 w 4027830"/>
              <a:gd name="connsiteY29" fmla="*/ 1837754 h 2528073"/>
              <a:gd name="connsiteX30" fmla="*/ 2266733 w 4027830"/>
              <a:gd name="connsiteY30" fmla="*/ 1721845 h 2528073"/>
              <a:gd name="connsiteX31" fmla="*/ 2344007 w 4027830"/>
              <a:gd name="connsiteY31" fmla="*/ 1490025 h 2528073"/>
              <a:gd name="connsiteX32" fmla="*/ 2408402 w 4027830"/>
              <a:gd name="connsiteY32" fmla="*/ 1773359 h 2528073"/>
              <a:gd name="connsiteX33" fmla="*/ 2459916 w 4027830"/>
              <a:gd name="connsiteY33" fmla="*/ 1876391 h 2528073"/>
              <a:gd name="connsiteX34" fmla="*/ 2511430 w 4027830"/>
              <a:gd name="connsiteY34" fmla="*/ 1940786 h 2528073"/>
              <a:gd name="connsiteX35" fmla="*/ 2537189 w 4027830"/>
              <a:gd name="connsiteY35" fmla="*/ 2005179 h 2528073"/>
              <a:gd name="connsiteX36" fmla="*/ 2550069 w 4027830"/>
              <a:gd name="connsiteY36" fmla="*/ 2069573 h 2528073"/>
              <a:gd name="connsiteX37" fmla="*/ 2511433 w 4027830"/>
              <a:gd name="connsiteY37" fmla="*/ 2172605 h 2528073"/>
              <a:gd name="connsiteX38" fmla="*/ 2511432 w 4027830"/>
              <a:gd name="connsiteY38" fmla="*/ 2314272 h 2528073"/>
              <a:gd name="connsiteX39" fmla="*/ 2485675 w 4027830"/>
              <a:gd name="connsiteY39" fmla="*/ 2430183 h 2528073"/>
              <a:gd name="connsiteX40" fmla="*/ 2511433 w 4027830"/>
              <a:gd name="connsiteY40" fmla="*/ 2494577 h 2528073"/>
              <a:gd name="connsiteX41" fmla="*/ 2060672 w 4027830"/>
              <a:gd name="connsiteY41" fmla="*/ 2494577 h 2528073"/>
              <a:gd name="connsiteX42" fmla="*/ 1582006 w 4027830"/>
              <a:gd name="connsiteY42" fmla="*/ 2527848 h 2528073"/>
              <a:gd name="connsiteX43" fmla="*/ 0 w 4027830"/>
              <a:gd name="connsiteY43" fmla="*/ 2514969 h 2528073"/>
              <a:gd name="connsiteX44" fmla="*/ 0 w 4027830"/>
              <a:gd name="connsiteY44"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957641 w 4027830"/>
              <a:gd name="connsiteY20" fmla="*/ 1631691 h 2528073"/>
              <a:gd name="connsiteX21" fmla="*/ 1919004 w 4027830"/>
              <a:gd name="connsiteY21" fmla="*/ 1953663 h 2528073"/>
              <a:gd name="connsiteX22" fmla="*/ 1919004 w 4027830"/>
              <a:gd name="connsiteY22" fmla="*/ 2185483 h 2528073"/>
              <a:gd name="connsiteX23" fmla="*/ 1854609 w 4027830"/>
              <a:gd name="connsiteY23" fmla="*/ 2378668 h 2528073"/>
              <a:gd name="connsiteX24" fmla="*/ 1931883 w 4027830"/>
              <a:gd name="connsiteY24" fmla="*/ 2430183 h 2528073"/>
              <a:gd name="connsiteX25" fmla="*/ 2163702 w 4027830"/>
              <a:gd name="connsiteY25" fmla="*/ 2417304 h 2528073"/>
              <a:gd name="connsiteX26" fmla="*/ 2253855 w 4027830"/>
              <a:gd name="connsiteY26" fmla="*/ 2185484 h 2528073"/>
              <a:gd name="connsiteX27" fmla="*/ 2253854 w 4027830"/>
              <a:gd name="connsiteY27" fmla="*/ 2030938 h 2528073"/>
              <a:gd name="connsiteX28" fmla="*/ 2228095 w 4027830"/>
              <a:gd name="connsiteY28" fmla="*/ 1927907 h 2528073"/>
              <a:gd name="connsiteX29" fmla="*/ 2202340 w 4027830"/>
              <a:gd name="connsiteY29" fmla="*/ 1837754 h 2528073"/>
              <a:gd name="connsiteX30" fmla="*/ 2266733 w 4027830"/>
              <a:gd name="connsiteY30" fmla="*/ 1721845 h 2528073"/>
              <a:gd name="connsiteX31" fmla="*/ 2344007 w 4027830"/>
              <a:gd name="connsiteY31" fmla="*/ 1490025 h 2528073"/>
              <a:gd name="connsiteX32" fmla="*/ 2408402 w 4027830"/>
              <a:gd name="connsiteY32" fmla="*/ 1773359 h 2528073"/>
              <a:gd name="connsiteX33" fmla="*/ 2459916 w 4027830"/>
              <a:gd name="connsiteY33" fmla="*/ 1876391 h 2528073"/>
              <a:gd name="connsiteX34" fmla="*/ 2511430 w 4027830"/>
              <a:gd name="connsiteY34" fmla="*/ 1940786 h 2528073"/>
              <a:gd name="connsiteX35" fmla="*/ 2537189 w 4027830"/>
              <a:gd name="connsiteY35" fmla="*/ 2005179 h 2528073"/>
              <a:gd name="connsiteX36" fmla="*/ 2550069 w 4027830"/>
              <a:gd name="connsiteY36" fmla="*/ 2069573 h 2528073"/>
              <a:gd name="connsiteX37" fmla="*/ 2511433 w 4027830"/>
              <a:gd name="connsiteY37" fmla="*/ 2172605 h 2528073"/>
              <a:gd name="connsiteX38" fmla="*/ 2511432 w 4027830"/>
              <a:gd name="connsiteY38" fmla="*/ 2314272 h 2528073"/>
              <a:gd name="connsiteX39" fmla="*/ 2485675 w 4027830"/>
              <a:gd name="connsiteY39" fmla="*/ 2430183 h 2528073"/>
              <a:gd name="connsiteX40" fmla="*/ 2511433 w 4027830"/>
              <a:gd name="connsiteY40" fmla="*/ 2494577 h 2528073"/>
              <a:gd name="connsiteX41" fmla="*/ 2060672 w 4027830"/>
              <a:gd name="connsiteY41" fmla="*/ 2494577 h 2528073"/>
              <a:gd name="connsiteX42" fmla="*/ 1582006 w 4027830"/>
              <a:gd name="connsiteY42" fmla="*/ 2527848 h 2528073"/>
              <a:gd name="connsiteX43" fmla="*/ 0 w 4027830"/>
              <a:gd name="connsiteY43" fmla="*/ 2514969 h 2528073"/>
              <a:gd name="connsiteX44" fmla="*/ 0 w 4027830"/>
              <a:gd name="connsiteY44"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957641 w 4027830"/>
              <a:gd name="connsiteY20" fmla="*/ 1631691 h 2528073"/>
              <a:gd name="connsiteX21" fmla="*/ 1919004 w 4027830"/>
              <a:gd name="connsiteY21" fmla="*/ 1953663 h 2528073"/>
              <a:gd name="connsiteX22" fmla="*/ 1919004 w 4027830"/>
              <a:gd name="connsiteY22" fmla="*/ 2185483 h 2528073"/>
              <a:gd name="connsiteX23" fmla="*/ 1919003 w 4027830"/>
              <a:gd name="connsiteY23" fmla="*/ 2314273 h 2528073"/>
              <a:gd name="connsiteX24" fmla="*/ 1854609 w 4027830"/>
              <a:gd name="connsiteY24" fmla="*/ 2378668 h 2528073"/>
              <a:gd name="connsiteX25" fmla="*/ 1931883 w 4027830"/>
              <a:gd name="connsiteY25" fmla="*/ 2430183 h 2528073"/>
              <a:gd name="connsiteX26" fmla="*/ 2163702 w 4027830"/>
              <a:gd name="connsiteY26" fmla="*/ 2417304 h 2528073"/>
              <a:gd name="connsiteX27" fmla="*/ 2253855 w 4027830"/>
              <a:gd name="connsiteY27" fmla="*/ 2185484 h 2528073"/>
              <a:gd name="connsiteX28" fmla="*/ 2253854 w 4027830"/>
              <a:gd name="connsiteY28" fmla="*/ 2030938 h 2528073"/>
              <a:gd name="connsiteX29" fmla="*/ 2228095 w 4027830"/>
              <a:gd name="connsiteY29" fmla="*/ 1927907 h 2528073"/>
              <a:gd name="connsiteX30" fmla="*/ 2202340 w 4027830"/>
              <a:gd name="connsiteY30" fmla="*/ 1837754 h 2528073"/>
              <a:gd name="connsiteX31" fmla="*/ 2266733 w 4027830"/>
              <a:gd name="connsiteY31" fmla="*/ 1721845 h 2528073"/>
              <a:gd name="connsiteX32" fmla="*/ 2344007 w 4027830"/>
              <a:gd name="connsiteY32" fmla="*/ 1490025 h 2528073"/>
              <a:gd name="connsiteX33" fmla="*/ 2408402 w 4027830"/>
              <a:gd name="connsiteY33" fmla="*/ 1773359 h 2528073"/>
              <a:gd name="connsiteX34" fmla="*/ 2459916 w 4027830"/>
              <a:gd name="connsiteY34" fmla="*/ 1876391 h 2528073"/>
              <a:gd name="connsiteX35" fmla="*/ 2511430 w 4027830"/>
              <a:gd name="connsiteY35" fmla="*/ 1940786 h 2528073"/>
              <a:gd name="connsiteX36" fmla="*/ 2537189 w 4027830"/>
              <a:gd name="connsiteY36" fmla="*/ 2005179 h 2528073"/>
              <a:gd name="connsiteX37" fmla="*/ 2550069 w 4027830"/>
              <a:gd name="connsiteY37" fmla="*/ 2069573 h 2528073"/>
              <a:gd name="connsiteX38" fmla="*/ 2511433 w 4027830"/>
              <a:gd name="connsiteY38" fmla="*/ 2172605 h 2528073"/>
              <a:gd name="connsiteX39" fmla="*/ 2511432 w 4027830"/>
              <a:gd name="connsiteY39" fmla="*/ 2314272 h 2528073"/>
              <a:gd name="connsiteX40" fmla="*/ 2485675 w 4027830"/>
              <a:gd name="connsiteY40" fmla="*/ 2430183 h 2528073"/>
              <a:gd name="connsiteX41" fmla="*/ 2511433 w 4027830"/>
              <a:gd name="connsiteY41" fmla="*/ 2494577 h 2528073"/>
              <a:gd name="connsiteX42" fmla="*/ 2060672 w 4027830"/>
              <a:gd name="connsiteY42" fmla="*/ 2494577 h 2528073"/>
              <a:gd name="connsiteX43" fmla="*/ 1582006 w 4027830"/>
              <a:gd name="connsiteY43" fmla="*/ 2527848 h 2528073"/>
              <a:gd name="connsiteX44" fmla="*/ 0 w 4027830"/>
              <a:gd name="connsiteY44" fmla="*/ 2514969 h 2528073"/>
              <a:gd name="connsiteX45" fmla="*/ 0 w 4027830"/>
              <a:gd name="connsiteY45"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957641 w 4027830"/>
              <a:gd name="connsiteY20" fmla="*/ 1631691 h 2528073"/>
              <a:gd name="connsiteX21" fmla="*/ 1919004 w 4027830"/>
              <a:gd name="connsiteY21" fmla="*/ 1953663 h 2528073"/>
              <a:gd name="connsiteX22" fmla="*/ 1919004 w 4027830"/>
              <a:gd name="connsiteY22" fmla="*/ 2185483 h 2528073"/>
              <a:gd name="connsiteX23" fmla="*/ 1919003 w 4027830"/>
              <a:gd name="connsiteY23" fmla="*/ 2314273 h 2528073"/>
              <a:gd name="connsiteX24" fmla="*/ 1931882 w 4027830"/>
              <a:gd name="connsiteY24" fmla="*/ 2391546 h 2528073"/>
              <a:gd name="connsiteX25" fmla="*/ 1931883 w 4027830"/>
              <a:gd name="connsiteY25" fmla="*/ 2430183 h 2528073"/>
              <a:gd name="connsiteX26" fmla="*/ 2163702 w 4027830"/>
              <a:gd name="connsiteY26" fmla="*/ 2417304 h 2528073"/>
              <a:gd name="connsiteX27" fmla="*/ 2253855 w 4027830"/>
              <a:gd name="connsiteY27" fmla="*/ 2185484 h 2528073"/>
              <a:gd name="connsiteX28" fmla="*/ 2253854 w 4027830"/>
              <a:gd name="connsiteY28" fmla="*/ 2030938 h 2528073"/>
              <a:gd name="connsiteX29" fmla="*/ 2228095 w 4027830"/>
              <a:gd name="connsiteY29" fmla="*/ 1927907 h 2528073"/>
              <a:gd name="connsiteX30" fmla="*/ 2202340 w 4027830"/>
              <a:gd name="connsiteY30" fmla="*/ 1837754 h 2528073"/>
              <a:gd name="connsiteX31" fmla="*/ 2266733 w 4027830"/>
              <a:gd name="connsiteY31" fmla="*/ 1721845 h 2528073"/>
              <a:gd name="connsiteX32" fmla="*/ 2344007 w 4027830"/>
              <a:gd name="connsiteY32" fmla="*/ 1490025 h 2528073"/>
              <a:gd name="connsiteX33" fmla="*/ 2408402 w 4027830"/>
              <a:gd name="connsiteY33" fmla="*/ 1773359 h 2528073"/>
              <a:gd name="connsiteX34" fmla="*/ 2459916 w 4027830"/>
              <a:gd name="connsiteY34" fmla="*/ 1876391 h 2528073"/>
              <a:gd name="connsiteX35" fmla="*/ 2511430 w 4027830"/>
              <a:gd name="connsiteY35" fmla="*/ 1940786 h 2528073"/>
              <a:gd name="connsiteX36" fmla="*/ 2537189 w 4027830"/>
              <a:gd name="connsiteY36" fmla="*/ 2005179 h 2528073"/>
              <a:gd name="connsiteX37" fmla="*/ 2550069 w 4027830"/>
              <a:gd name="connsiteY37" fmla="*/ 2069573 h 2528073"/>
              <a:gd name="connsiteX38" fmla="*/ 2511433 w 4027830"/>
              <a:gd name="connsiteY38" fmla="*/ 2172605 h 2528073"/>
              <a:gd name="connsiteX39" fmla="*/ 2511432 w 4027830"/>
              <a:gd name="connsiteY39" fmla="*/ 2314272 h 2528073"/>
              <a:gd name="connsiteX40" fmla="*/ 2485675 w 4027830"/>
              <a:gd name="connsiteY40" fmla="*/ 2430183 h 2528073"/>
              <a:gd name="connsiteX41" fmla="*/ 2511433 w 4027830"/>
              <a:gd name="connsiteY41" fmla="*/ 2494577 h 2528073"/>
              <a:gd name="connsiteX42" fmla="*/ 2060672 w 4027830"/>
              <a:gd name="connsiteY42" fmla="*/ 2494577 h 2528073"/>
              <a:gd name="connsiteX43" fmla="*/ 1582006 w 4027830"/>
              <a:gd name="connsiteY43" fmla="*/ 2527848 h 2528073"/>
              <a:gd name="connsiteX44" fmla="*/ 0 w 4027830"/>
              <a:gd name="connsiteY44" fmla="*/ 2514969 h 2528073"/>
              <a:gd name="connsiteX45" fmla="*/ 0 w 4027830"/>
              <a:gd name="connsiteY45"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957641 w 4027830"/>
              <a:gd name="connsiteY20" fmla="*/ 1631691 h 2528073"/>
              <a:gd name="connsiteX21" fmla="*/ 1919004 w 4027830"/>
              <a:gd name="connsiteY21" fmla="*/ 1953663 h 2528073"/>
              <a:gd name="connsiteX22" fmla="*/ 1919004 w 4027830"/>
              <a:gd name="connsiteY22" fmla="*/ 2185483 h 2528073"/>
              <a:gd name="connsiteX23" fmla="*/ 1919003 w 4027830"/>
              <a:gd name="connsiteY23" fmla="*/ 2314273 h 2528073"/>
              <a:gd name="connsiteX24" fmla="*/ 1931882 w 4027830"/>
              <a:gd name="connsiteY24" fmla="*/ 2391546 h 2528073"/>
              <a:gd name="connsiteX25" fmla="*/ 1931883 w 4027830"/>
              <a:gd name="connsiteY25" fmla="*/ 2430183 h 2528073"/>
              <a:gd name="connsiteX26" fmla="*/ 2163702 w 4027830"/>
              <a:gd name="connsiteY26" fmla="*/ 2417304 h 2528073"/>
              <a:gd name="connsiteX27" fmla="*/ 2137944 w 4027830"/>
              <a:gd name="connsiteY27" fmla="*/ 2288516 h 2528073"/>
              <a:gd name="connsiteX28" fmla="*/ 2253855 w 4027830"/>
              <a:gd name="connsiteY28" fmla="*/ 2185484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511433 w 4027830"/>
              <a:gd name="connsiteY42" fmla="*/ 2494577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957641 w 4027830"/>
              <a:gd name="connsiteY20" fmla="*/ 1631691 h 2528073"/>
              <a:gd name="connsiteX21" fmla="*/ 1919004 w 4027830"/>
              <a:gd name="connsiteY21" fmla="*/ 1953663 h 2528073"/>
              <a:gd name="connsiteX22" fmla="*/ 1919004 w 4027830"/>
              <a:gd name="connsiteY22" fmla="*/ 2185483 h 2528073"/>
              <a:gd name="connsiteX23" fmla="*/ 1919003 w 4027830"/>
              <a:gd name="connsiteY23" fmla="*/ 2314273 h 2528073"/>
              <a:gd name="connsiteX24" fmla="*/ 1931882 w 4027830"/>
              <a:gd name="connsiteY24" fmla="*/ 2391546 h 2528073"/>
              <a:gd name="connsiteX25" fmla="*/ 1931883 w 4027830"/>
              <a:gd name="connsiteY25" fmla="*/ 2430183 h 2528073"/>
              <a:gd name="connsiteX26" fmla="*/ 2163702 w 4027830"/>
              <a:gd name="connsiteY26" fmla="*/ 2417304 h 2528073"/>
              <a:gd name="connsiteX27" fmla="*/ 2137944 w 4027830"/>
              <a:gd name="connsiteY27" fmla="*/ 2288516 h 2528073"/>
              <a:gd name="connsiteX28" fmla="*/ 2202340 w 4027830"/>
              <a:gd name="connsiteY28" fmla="*/ 2172605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511433 w 4027830"/>
              <a:gd name="connsiteY42" fmla="*/ 2494577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919004 w 4027830"/>
              <a:gd name="connsiteY21" fmla="*/ 1953663 h 2528073"/>
              <a:gd name="connsiteX22" fmla="*/ 1919004 w 4027830"/>
              <a:gd name="connsiteY22" fmla="*/ 2185483 h 2528073"/>
              <a:gd name="connsiteX23" fmla="*/ 1919003 w 4027830"/>
              <a:gd name="connsiteY23" fmla="*/ 2314273 h 2528073"/>
              <a:gd name="connsiteX24" fmla="*/ 1931882 w 4027830"/>
              <a:gd name="connsiteY24" fmla="*/ 2391546 h 2528073"/>
              <a:gd name="connsiteX25" fmla="*/ 1931883 w 4027830"/>
              <a:gd name="connsiteY25" fmla="*/ 2430183 h 2528073"/>
              <a:gd name="connsiteX26" fmla="*/ 2163702 w 4027830"/>
              <a:gd name="connsiteY26" fmla="*/ 2417304 h 2528073"/>
              <a:gd name="connsiteX27" fmla="*/ 2137944 w 4027830"/>
              <a:gd name="connsiteY27" fmla="*/ 2288516 h 2528073"/>
              <a:gd name="connsiteX28" fmla="*/ 2202340 w 4027830"/>
              <a:gd name="connsiteY28" fmla="*/ 2172605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511433 w 4027830"/>
              <a:gd name="connsiteY42" fmla="*/ 2494577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919004 w 4027830"/>
              <a:gd name="connsiteY22" fmla="*/ 2185483 h 2528073"/>
              <a:gd name="connsiteX23" fmla="*/ 1919003 w 4027830"/>
              <a:gd name="connsiteY23" fmla="*/ 2314273 h 2528073"/>
              <a:gd name="connsiteX24" fmla="*/ 1931882 w 4027830"/>
              <a:gd name="connsiteY24" fmla="*/ 2391546 h 2528073"/>
              <a:gd name="connsiteX25" fmla="*/ 1931883 w 4027830"/>
              <a:gd name="connsiteY25" fmla="*/ 2430183 h 2528073"/>
              <a:gd name="connsiteX26" fmla="*/ 2163702 w 4027830"/>
              <a:gd name="connsiteY26" fmla="*/ 2417304 h 2528073"/>
              <a:gd name="connsiteX27" fmla="*/ 2137944 w 4027830"/>
              <a:gd name="connsiteY27" fmla="*/ 2288516 h 2528073"/>
              <a:gd name="connsiteX28" fmla="*/ 2202340 w 4027830"/>
              <a:gd name="connsiteY28" fmla="*/ 2172605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511433 w 4027830"/>
              <a:gd name="connsiteY42" fmla="*/ 2494577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919003 w 4027830"/>
              <a:gd name="connsiteY23" fmla="*/ 2314273 h 2528073"/>
              <a:gd name="connsiteX24" fmla="*/ 1931882 w 4027830"/>
              <a:gd name="connsiteY24" fmla="*/ 2391546 h 2528073"/>
              <a:gd name="connsiteX25" fmla="*/ 1931883 w 4027830"/>
              <a:gd name="connsiteY25" fmla="*/ 2430183 h 2528073"/>
              <a:gd name="connsiteX26" fmla="*/ 2163702 w 4027830"/>
              <a:gd name="connsiteY26" fmla="*/ 2417304 h 2528073"/>
              <a:gd name="connsiteX27" fmla="*/ 2137944 w 4027830"/>
              <a:gd name="connsiteY27" fmla="*/ 2288516 h 2528073"/>
              <a:gd name="connsiteX28" fmla="*/ 2202340 w 4027830"/>
              <a:gd name="connsiteY28" fmla="*/ 2172605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511433 w 4027830"/>
              <a:gd name="connsiteY42" fmla="*/ 2494577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931882 w 4027830"/>
              <a:gd name="connsiteY24" fmla="*/ 2391546 h 2528073"/>
              <a:gd name="connsiteX25" fmla="*/ 1931883 w 4027830"/>
              <a:gd name="connsiteY25" fmla="*/ 2430183 h 2528073"/>
              <a:gd name="connsiteX26" fmla="*/ 2163702 w 4027830"/>
              <a:gd name="connsiteY26" fmla="*/ 2417304 h 2528073"/>
              <a:gd name="connsiteX27" fmla="*/ 2137944 w 4027830"/>
              <a:gd name="connsiteY27" fmla="*/ 2288516 h 2528073"/>
              <a:gd name="connsiteX28" fmla="*/ 2202340 w 4027830"/>
              <a:gd name="connsiteY28" fmla="*/ 2172605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511433 w 4027830"/>
              <a:gd name="connsiteY42" fmla="*/ 2494577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931882 w 4027830"/>
              <a:gd name="connsiteY24" fmla="*/ 2391546 h 2528073"/>
              <a:gd name="connsiteX25" fmla="*/ 1803095 w 4027830"/>
              <a:gd name="connsiteY25" fmla="*/ 2430183 h 2528073"/>
              <a:gd name="connsiteX26" fmla="*/ 2163702 w 4027830"/>
              <a:gd name="connsiteY26" fmla="*/ 2417304 h 2528073"/>
              <a:gd name="connsiteX27" fmla="*/ 2137944 w 4027830"/>
              <a:gd name="connsiteY27" fmla="*/ 2288516 h 2528073"/>
              <a:gd name="connsiteX28" fmla="*/ 2202340 w 4027830"/>
              <a:gd name="connsiteY28" fmla="*/ 2172605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511433 w 4027830"/>
              <a:gd name="connsiteY42" fmla="*/ 2494577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931882 w 4027830"/>
              <a:gd name="connsiteY24" fmla="*/ 2391546 h 2528073"/>
              <a:gd name="connsiteX25" fmla="*/ 1803095 w 4027830"/>
              <a:gd name="connsiteY25" fmla="*/ 2430183 h 2528073"/>
              <a:gd name="connsiteX26" fmla="*/ 2163702 w 4027830"/>
              <a:gd name="connsiteY26" fmla="*/ 2417304 h 2528073"/>
              <a:gd name="connsiteX27" fmla="*/ 2137944 w 4027830"/>
              <a:gd name="connsiteY27" fmla="*/ 2288516 h 2528073"/>
              <a:gd name="connsiteX28" fmla="*/ 2202340 w 4027830"/>
              <a:gd name="connsiteY28" fmla="*/ 2172605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447039 w 4027830"/>
              <a:gd name="connsiteY42" fmla="*/ 2507456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163702 w 4027830"/>
              <a:gd name="connsiteY26" fmla="*/ 2417304 h 2528073"/>
              <a:gd name="connsiteX27" fmla="*/ 2137944 w 4027830"/>
              <a:gd name="connsiteY27" fmla="*/ 2288516 h 2528073"/>
              <a:gd name="connsiteX28" fmla="*/ 2202340 w 4027830"/>
              <a:gd name="connsiteY28" fmla="*/ 2172605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447039 w 4027830"/>
              <a:gd name="connsiteY42" fmla="*/ 2507456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137944 w 4027830"/>
              <a:gd name="connsiteY27" fmla="*/ 2288516 h 2528073"/>
              <a:gd name="connsiteX28" fmla="*/ 2202340 w 4027830"/>
              <a:gd name="connsiteY28" fmla="*/ 2172605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447039 w 4027830"/>
              <a:gd name="connsiteY42" fmla="*/ 2507456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202340 w 4027830"/>
              <a:gd name="connsiteY28" fmla="*/ 2172605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447039 w 4027830"/>
              <a:gd name="connsiteY42" fmla="*/ 2507456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253854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447039 w 4027830"/>
              <a:gd name="connsiteY42" fmla="*/ 2507456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228095 w 4027830"/>
              <a:gd name="connsiteY30" fmla="*/ 1927907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447039 w 4027830"/>
              <a:gd name="connsiteY42" fmla="*/ 2507456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202340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447039 w 4027830"/>
              <a:gd name="connsiteY42" fmla="*/ 2507456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150824 w 4027830"/>
              <a:gd name="connsiteY31" fmla="*/ 1837754 h 2528073"/>
              <a:gd name="connsiteX32" fmla="*/ 2266733 w 4027830"/>
              <a:gd name="connsiteY32" fmla="*/ 1721845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447039 w 4027830"/>
              <a:gd name="connsiteY42" fmla="*/ 2507456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150824 w 4027830"/>
              <a:gd name="connsiteY31" fmla="*/ 1837754 h 2528073"/>
              <a:gd name="connsiteX32" fmla="*/ 2176581 w 4027830"/>
              <a:gd name="connsiteY32" fmla="*/ 1683208 h 2528073"/>
              <a:gd name="connsiteX33" fmla="*/ 2344007 w 4027830"/>
              <a:gd name="connsiteY33" fmla="*/ 1490025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447039 w 4027830"/>
              <a:gd name="connsiteY42" fmla="*/ 2507456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150824 w 4027830"/>
              <a:gd name="connsiteY31" fmla="*/ 1837754 h 2528073"/>
              <a:gd name="connsiteX32" fmla="*/ 2176581 w 4027830"/>
              <a:gd name="connsiteY32" fmla="*/ 1683208 h 2528073"/>
              <a:gd name="connsiteX33" fmla="*/ 2356886 w 4027830"/>
              <a:gd name="connsiteY33" fmla="*/ 1348358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447039 w 4027830"/>
              <a:gd name="connsiteY42" fmla="*/ 2507456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150824 w 4027830"/>
              <a:gd name="connsiteY31" fmla="*/ 1837754 h 2528073"/>
              <a:gd name="connsiteX32" fmla="*/ 2176581 w 4027830"/>
              <a:gd name="connsiteY32" fmla="*/ 1683208 h 2528073"/>
              <a:gd name="connsiteX33" fmla="*/ 2331128 w 4027830"/>
              <a:gd name="connsiteY33" fmla="*/ 1412752 h 2528073"/>
              <a:gd name="connsiteX34" fmla="*/ 2408402 w 4027830"/>
              <a:gd name="connsiteY34" fmla="*/ 1773359 h 2528073"/>
              <a:gd name="connsiteX35" fmla="*/ 2459916 w 4027830"/>
              <a:gd name="connsiteY35" fmla="*/ 1876391 h 2528073"/>
              <a:gd name="connsiteX36" fmla="*/ 2511430 w 4027830"/>
              <a:gd name="connsiteY36" fmla="*/ 1940786 h 2528073"/>
              <a:gd name="connsiteX37" fmla="*/ 2537189 w 4027830"/>
              <a:gd name="connsiteY37" fmla="*/ 2005179 h 2528073"/>
              <a:gd name="connsiteX38" fmla="*/ 2550069 w 4027830"/>
              <a:gd name="connsiteY38" fmla="*/ 2069573 h 2528073"/>
              <a:gd name="connsiteX39" fmla="*/ 2511433 w 4027830"/>
              <a:gd name="connsiteY39" fmla="*/ 2172605 h 2528073"/>
              <a:gd name="connsiteX40" fmla="*/ 2511432 w 4027830"/>
              <a:gd name="connsiteY40" fmla="*/ 2314272 h 2528073"/>
              <a:gd name="connsiteX41" fmla="*/ 2485675 w 4027830"/>
              <a:gd name="connsiteY41" fmla="*/ 2430183 h 2528073"/>
              <a:gd name="connsiteX42" fmla="*/ 2447039 w 4027830"/>
              <a:gd name="connsiteY42" fmla="*/ 2507456 h 2528073"/>
              <a:gd name="connsiteX43" fmla="*/ 2060672 w 4027830"/>
              <a:gd name="connsiteY43" fmla="*/ 2494577 h 2528073"/>
              <a:gd name="connsiteX44" fmla="*/ 1582006 w 4027830"/>
              <a:gd name="connsiteY44" fmla="*/ 2527848 h 2528073"/>
              <a:gd name="connsiteX45" fmla="*/ 0 w 4027830"/>
              <a:gd name="connsiteY45" fmla="*/ 2514969 h 2528073"/>
              <a:gd name="connsiteX46" fmla="*/ 0 w 4027830"/>
              <a:gd name="connsiteY46"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150824 w 4027830"/>
              <a:gd name="connsiteY31" fmla="*/ 1837754 h 2528073"/>
              <a:gd name="connsiteX32" fmla="*/ 2176581 w 4027830"/>
              <a:gd name="connsiteY32" fmla="*/ 1683208 h 2528073"/>
              <a:gd name="connsiteX33" fmla="*/ 2331128 w 4027830"/>
              <a:gd name="connsiteY33" fmla="*/ 1412752 h 2528073"/>
              <a:gd name="connsiteX34" fmla="*/ 2305369 w 4027830"/>
              <a:gd name="connsiteY34" fmla="*/ 1644572 h 2528073"/>
              <a:gd name="connsiteX35" fmla="*/ 2408402 w 4027830"/>
              <a:gd name="connsiteY35" fmla="*/ 1773359 h 2528073"/>
              <a:gd name="connsiteX36" fmla="*/ 2459916 w 4027830"/>
              <a:gd name="connsiteY36" fmla="*/ 1876391 h 2528073"/>
              <a:gd name="connsiteX37" fmla="*/ 2511430 w 4027830"/>
              <a:gd name="connsiteY37" fmla="*/ 1940786 h 2528073"/>
              <a:gd name="connsiteX38" fmla="*/ 2537189 w 4027830"/>
              <a:gd name="connsiteY38" fmla="*/ 2005179 h 2528073"/>
              <a:gd name="connsiteX39" fmla="*/ 2550069 w 4027830"/>
              <a:gd name="connsiteY39" fmla="*/ 2069573 h 2528073"/>
              <a:gd name="connsiteX40" fmla="*/ 2511433 w 4027830"/>
              <a:gd name="connsiteY40" fmla="*/ 2172605 h 2528073"/>
              <a:gd name="connsiteX41" fmla="*/ 2511432 w 4027830"/>
              <a:gd name="connsiteY41" fmla="*/ 2314272 h 2528073"/>
              <a:gd name="connsiteX42" fmla="*/ 2485675 w 4027830"/>
              <a:gd name="connsiteY42" fmla="*/ 2430183 h 2528073"/>
              <a:gd name="connsiteX43" fmla="*/ 2447039 w 4027830"/>
              <a:gd name="connsiteY43" fmla="*/ 2507456 h 2528073"/>
              <a:gd name="connsiteX44" fmla="*/ 2060672 w 4027830"/>
              <a:gd name="connsiteY44" fmla="*/ 2494577 h 2528073"/>
              <a:gd name="connsiteX45" fmla="*/ 1582006 w 4027830"/>
              <a:gd name="connsiteY45" fmla="*/ 2527848 h 2528073"/>
              <a:gd name="connsiteX46" fmla="*/ 0 w 4027830"/>
              <a:gd name="connsiteY46" fmla="*/ 2514969 h 2528073"/>
              <a:gd name="connsiteX47" fmla="*/ 0 w 4027830"/>
              <a:gd name="connsiteY4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150824 w 4027830"/>
              <a:gd name="connsiteY31" fmla="*/ 1837754 h 2528073"/>
              <a:gd name="connsiteX32" fmla="*/ 2176581 w 4027830"/>
              <a:gd name="connsiteY32" fmla="*/ 1683208 h 2528073"/>
              <a:gd name="connsiteX33" fmla="*/ 2331128 w 4027830"/>
              <a:gd name="connsiteY33" fmla="*/ 1412752 h 2528073"/>
              <a:gd name="connsiteX34" fmla="*/ 2305369 w 4027830"/>
              <a:gd name="connsiteY34" fmla="*/ 1644572 h 2528073"/>
              <a:gd name="connsiteX35" fmla="*/ 2408402 w 4027830"/>
              <a:gd name="connsiteY35" fmla="*/ 1773359 h 2528073"/>
              <a:gd name="connsiteX36" fmla="*/ 2459916 w 4027830"/>
              <a:gd name="connsiteY36" fmla="*/ 1876391 h 2528073"/>
              <a:gd name="connsiteX37" fmla="*/ 2511430 w 4027830"/>
              <a:gd name="connsiteY37" fmla="*/ 1940786 h 2528073"/>
              <a:gd name="connsiteX38" fmla="*/ 2459916 w 4027830"/>
              <a:gd name="connsiteY38" fmla="*/ 2018058 h 2528073"/>
              <a:gd name="connsiteX39" fmla="*/ 2550069 w 4027830"/>
              <a:gd name="connsiteY39" fmla="*/ 2069573 h 2528073"/>
              <a:gd name="connsiteX40" fmla="*/ 2511433 w 4027830"/>
              <a:gd name="connsiteY40" fmla="*/ 2172605 h 2528073"/>
              <a:gd name="connsiteX41" fmla="*/ 2511432 w 4027830"/>
              <a:gd name="connsiteY41" fmla="*/ 2314272 h 2528073"/>
              <a:gd name="connsiteX42" fmla="*/ 2485675 w 4027830"/>
              <a:gd name="connsiteY42" fmla="*/ 2430183 h 2528073"/>
              <a:gd name="connsiteX43" fmla="*/ 2447039 w 4027830"/>
              <a:gd name="connsiteY43" fmla="*/ 2507456 h 2528073"/>
              <a:gd name="connsiteX44" fmla="*/ 2060672 w 4027830"/>
              <a:gd name="connsiteY44" fmla="*/ 2494577 h 2528073"/>
              <a:gd name="connsiteX45" fmla="*/ 1582006 w 4027830"/>
              <a:gd name="connsiteY45" fmla="*/ 2527848 h 2528073"/>
              <a:gd name="connsiteX46" fmla="*/ 0 w 4027830"/>
              <a:gd name="connsiteY46" fmla="*/ 2514969 h 2528073"/>
              <a:gd name="connsiteX47" fmla="*/ 0 w 4027830"/>
              <a:gd name="connsiteY4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150824 w 4027830"/>
              <a:gd name="connsiteY31" fmla="*/ 1837754 h 2528073"/>
              <a:gd name="connsiteX32" fmla="*/ 2176581 w 4027830"/>
              <a:gd name="connsiteY32" fmla="*/ 1683208 h 2528073"/>
              <a:gd name="connsiteX33" fmla="*/ 2331128 w 4027830"/>
              <a:gd name="connsiteY33" fmla="*/ 1412752 h 2528073"/>
              <a:gd name="connsiteX34" fmla="*/ 2305369 w 4027830"/>
              <a:gd name="connsiteY34" fmla="*/ 1644572 h 2528073"/>
              <a:gd name="connsiteX35" fmla="*/ 2408402 w 4027830"/>
              <a:gd name="connsiteY35" fmla="*/ 1773359 h 2528073"/>
              <a:gd name="connsiteX36" fmla="*/ 2459916 w 4027830"/>
              <a:gd name="connsiteY36" fmla="*/ 1876391 h 2528073"/>
              <a:gd name="connsiteX37" fmla="*/ 2421278 w 4027830"/>
              <a:gd name="connsiteY37" fmla="*/ 1953665 h 2528073"/>
              <a:gd name="connsiteX38" fmla="*/ 2459916 w 4027830"/>
              <a:gd name="connsiteY38" fmla="*/ 2018058 h 2528073"/>
              <a:gd name="connsiteX39" fmla="*/ 2550069 w 4027830"/>
              <a:gd name="connsiteY39" fmla="*/ 2069573 h 2528073"/>
              <a:gd name="connsiteX40" fmla="*/ 2511433 w 4027830"/>
              <a:gd name="connsiteY40" fmla="*/ 2172605 h 2528073"/>
              <a:gd name="connsiteX41" fmla="*/ 2511432 w 4027830"/>
              <a:gd name="connsiteY41" fmla="*/ 2314272 h 2528073"/>
              <a:gd name="connsiteX42" fmla="*/ 2485675 w 4027830"/>
              <a:gd name="connsiteY42" fmla="*/ 2430183 h 2528073"/>
              <a:gd name="connsiteX43" fmla="*/ 2447039 w 4027830"/>
              <a:gd name="connsiteY43" fmla="*/ 2507456 h 2528073"/>
              <a:gd name="connsiteX44" fmla="*/ 2060672 w 4027830"/>
              <a:gd name="connsiteY44" fmla="*/ 2494577 h 2528073"/>
              <a:gd name="connsiteX45" fmla="*/ 1582006 w 4027830"/>
              <a:gd name="connsiteY45" fmla="*/ 2527848 h 2528073"/>
              <a:gd name="connsiteX46" fmla="*/ 0 w 4027830"/>
              <a:gd name="connsiteY46" fmla="*/ 2514969 h 2528073"/>
              <a:gd name="connsiteX47" fmla="*/ 0 w 4027830"/>
              <a:gd name="connsiteY4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150824 w 4027830"/>
              <a:gd name="connsiteY31" fmla="*/ 1837754 h 2528073"/>
              <a:gd name="connsiteX32" fmla="*/ 2176581 w 4027830"/>
              <a:gd name="connsiteY32" fmla="*/ 1683208 h 2528073"/>
              <a:gd name="connsiteX33" fmla="*/ 2331128 w 4027830"/>
              <a:gd name="connsiteY33" fmla="*/ 1412752 h 2528073"/>
              <a:gd name="connsiteX34" fmla="*/ 2305369 w 4027830"/>
              <a:gd name="connsiteY34" fmla="*/ 1644572 h 2528073"/>
              <a:gd name="connsiteX35" fmla="*/ 2408402 w 4027830"/>
              <a:gd name="connsiteY35" fmla="*/ 1773359 h 2528073"/>
              <a:gd name="connsiteX36" fmla="*/ 2459916 w 4027830"/>
              <a:gd name="connsiteY36" fmla="*/ 1876391 h 2528073"/>
              <a:gd name="connsiteX37" fmla="*/ 2421278 w 4027830"/>
              <a:gd name="connsiteY37" fmla="*/ 1953665 h 2528073"/>
              <a:gd name="connsiteX38" fmla="*/ 2459916 w 4027830"/>
              <a:gd name="connsiteY38" fmla="*/ 2018058 h 2528073"/>
              <a:gd name="connsiteX39" fmla="*/ 2395522 w 4027830"/>
              <a:gd name="connsiteY39" fmla="*/ 2095330 h 2528073"/>
              <a:gd name="connsiteX40" fmla="*/ 2511433 w 4027830"/>
              <a:gd name="connsiteY40" fmla="*/ 2172605 h 2528073"/>
              <a:gd name="connsiteX41" fmla="*/ 2511432 w 4027830"/>
              <a:gd name="connsiteY41" fmla="*/ 2314272 h 2528073"/>
              <a:gd name="connsiteX42" fmla="*/ 2485675 w 4027830"/>
              <a:gd name="connsiteY42" fmla="*/ 2430183 h 2528073"/>
              <a:gd name="connsiteX43" fmla="*/ 2447039 w 4027830"/>
              <a:gd name="connsiteY43" fmla="*/ 2507456 h 2528073"/>
              <a:gd name="connsiteX44" fmla="*/ 2060672 w 4027830"/>
              <a:gd name="connsiteY44" fmla="*/ 2494577 h 2528073"/>
              <a:gd name="connsiteX45" fmla="*/ 1582006 w 4027830"/>
              <a:gd name="connsiteY45" fmla="*/ 2527848 h 2528073"/>
              <a:gd name="connsiteX46" fmla="*/ 0 w 4027830"/>
              <a:gd name="connsiteY46" fmla="*/ 2514969 h 2528073"/>
              <a:gd name="connsiteX47" fmla="*/ 0 w 4027830"/>
              <a:gd name="connsiteY4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150824 w 4027830"/>
              <a:gd name="connsiteY31" fmla="*/ 1837754 h 2528073"/>
              <a:gd name="connsiteX32" fmla="*/ 2176581 w 4027830"/>
              <a:gd name="connsiteY32" fmla="*/ 1683208 h 2528073"/>
              <a:gd name="connsiteX33" fmla="*/ 2331128 w 4027830"/>
              <a:gd name="connsiteY33" fmla="*/ 1412752 h 2528073"/>
              <a:gd name="connsiteX34" fmla="*/ 2305369 w 4027830"/>
              <a:gd name="connsiteY34" fmla="*/ 1644572 h 2528073"/>
              <a:gd name="connsiteX35" fmla="*/ 2408402 w 4027830"/>
              <a:gd name="connsiteY35" fmla="*/ 1773359 h 2528073"/>
              <a:gd name="connsiteX36" fmla="*/ 2459916 w 4027830"/>
              <a:gd name="connsiteY36" fmla="*/ 1876391 h 2528073"/>
              <a:gd name="connsiteX37" fmla="*/ 2421278 w 4027830"/>
              <a:gd name="connsiteY37" fmla="*/ 1953665 h 2528073"/>
              <a:gd name="connsiteX38" fmla="*/ 2459916 w 4027830"/>
              <a:gd name="connsiteY38" fmla="*/ 2018058 h 2528073"/>
              <a:gd name="connsiteX39" fmla="*/ 2395522 w 4027830"/>
              <a:gd name="connsiteY39" fmla="*/ 2095330 h 2528073"/>
              <a:gd name="connsiteX40" fmla="*/ 2511433 w 4027830"/>
              <a:gd name="connsiteY40" fmla="*/ 2172605 h 2528073"/>
              <a:gd name="connsiteX41" fmla="*/ 2408401 w 4027830"/>
              <a:gd name="connsiteY41" fmla="*/ 2340030 h 2528073"/>
              <a:gd name="connsiteX42" fmla="*/ 2485675 w 4027830"/>
              <a:gd name="connsiteY42" fmla="*/ 2430183 h 2528073"/>
              <a:gd name="connsiteX43" fmla="*/ 2447039 w 4027830"/>
              <a:gd name="connsiteY43" fmla="*/ 2507456 h 2528073"/>
              <a:gd name="connsiteX44" fmla="*/ 2060672 w 4027830"/>
              <a:gd name="connsiteY44" fmla="*/ 2494577 h 2528073"/>
              <a:gd name="connsiteX45" fmla="*/ 1582006 w 4027830"/>
              <a:gd name="connsiteY45" fmla="*/ 2527848 h 2528073"/>
              <a:gd name="connsiteX46" fmla="*/ 0 w 4027830"/>
              <a:gd name="connsiteY46" fmla="*/ 2514969 h 2528073"/>
              <a:gd name="connsiteX47" fmla="*/ 0 w 4027830"/>
              <a:gd name="connsiteY4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150824 w 4027830"/>
              <a:gd name="connsiteY31" fmla="*/ 1837754 h 2528073"/>
              <a:gd name="connsiteX32" fmla="*/ 2176581 w 4027830"/>
              <a:gd name="connsiteY32" fmla="*/ 1683208 h 2528073"/>
              <a:gd name="connsiteX33" fmla="*/ 2331128 w 4027830"/>
              <a:gd name="connsiteY33" fmla="*/ 1412752 h 2528073"/>
              <a:gd name="connsiteX34" fmla="*/ 2305369 w 4027830"/>
              <a:gd name="connsiteY34" fmla="*/ 1644572 h 2528073"/>
              <a:gd name="connsiteX35" fmla="*/ 2408402 w 4027830"/>
              <a:gd name="connsiteY35" fmla="*/ 1773359 h 2528073"/>
              <a:gd name="connsiteX36" fmla="*/ 2459916 w 4027830"/>
              <a:gd name="connsiteY36" fmla="*/ 1876391 h 2528073"/>
              <a:gd name="connsiteX37" fmla="*/ 2421278 w 4027830"/>
              <a:gd name="connsiteY37" fmla="*/ 1953665 h 2528073"/>
              <a:gd name="connsiteX38" fmla="*/ 2459916 w 4027830"/>
              <a:gd name="connsiteY38" fmla="*/ 2018058 h 2528073"/>
              <a:gd name="connsiteX39" fmla="*/ 2395522 w 4027830"/>
              <a:gd name="connsiteY39" fmla="*/ 2095330 h 2528073"/>
              <a:gd name="connsiteX40" fmla="*/ 2511433 w 4027830"/>
              <a:gd name="connsiteY40" fmla="*/ 2172605 h 2528073"/>
              <a:gd name="connsiteX41" fmla="*/ 2408401 w 4027830"/>
              <a:gd name="connsiteY41" fmla="*/ 2340030 h 2528073"/>
              <a:gd name="connsiteX42" fmla="*/ 2395523 w 4027830"/>
              <a:gd name="connsiteY42" fmla="*/ 2430183 h 2528073"/>
              <a:gd name="connsiteX43" fmla="*/ 2447039 w 4027830"/>
              <a:gd name="connsiteY43" fmla="*/ 2507456 h 2528073"/>
              <a:gd name="connsiteX44" fmla="*/ 2060672 w 4027830"/>
              <a:gd name="connsiteY44" fmla="*/ 2494577 h 2528073"/>
              <a:gd name="connsiteX45" fmla="*/ 1582006 w 4027830"/>
              <a:gd name="connsiteY45" fmla="*/ 2527848 h 2528073"/>
              <a:gd name="connsiteX46" fmla="*/ 0 w 4027830"/>
              <a:gd name="connsiteY46" fmla="*/ 2514969 h 2528073"/>
              <a:gd name="connsiteX47" fmla="*/ 0 w 4027830"/>
              <a:gd name="connsiteY4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691737 w 4027830"/>
              <a:gd name="connsiteY16" fmla="*/ 511230 h 2528073"/>
              <a:gd name="connsiteX17" fmla="*/ 2009156 w 4027830"/>
              <a:gd name="connsiteY17" fmla="*/ 884718 h 2528073"/>
              <a:gd name="connsiteX18" fmla="*/ 1893245 w 4027830"/>
              <a:gd name="connsiteY18" fmla="*/ 1296842 h 2528073"/>
              <a:gd name="connsiteX19" fmla="*/ 1919003 w 4027830"/>
              <a:gd name="connsiteY19" fmla="*/ 1348358 h 2528073"/>
              <a:gd name="connsiteX20" fmla="*/ 1828852 w 4027830"/>
              <a:gd name="connsiteY20" fmla="*/ 1670328 h 2528073"/>
              <a:gd name="connsiteX21" fmla="*/ 1790216 w 4027830"/>
              <a:gd name="connsiteY21" fmla="*/ 2018057 h 2528073"/>
              <a:gd name="connsiteX22" fmla="*/ 1777337 w 4027830"/>
              <a:gd name="connsiteY22" fmla="*/ 2236999 h 2528073"/>
              <a:gd name="connsiteX23" fmla="*/ 1815972 w 4027830"/>
              <a:gd name="connsiteY23" fmla="*/ 2314273 h 2528073"/>
              <a:gd name="connsiteX24" fmla="*/ 1803094 w 4027830"/>
              <a:gd name="connsiteY24" fmla="*/ 2404425 h 2528073"/>
              <a:gd name="connsiteX25" fmla="*/ 1803095 w 4027830"/>
              <a:gd name="connsiteY25" fmla="*/ 2430183 h 2528073"/>
              <a:gd name="connsiteX26" fmla="*/ 2047792 w 4027830"/>
              <a:gd name="connsiteY26" fmla="*/ 2417304 h 2528073"/>
              <a:gd name="connsiteX27" fmla="*/ 2073550 w 4027830"/>
              <a:gd name="connsiteY27" fmla="*/ 2275637 h 2528073"/>
              <a:gd name="connsiteX28" fmla="*/ 2086430 w 4027830"/>
              <a:gd name="connsiteY28" fmla="*/ 2146848 h 2528073"/>
              <a:gd name="connsiteX29" fmla="*/ 2086429 w 4027830"/>
              <a:gd name="connsiteY29" fmla="*/ 2030938 h 2528073"/>
              <a:gd name="connsiteX30" fmla="*/ 2099306 w 4027830"/>
              <a:gd name="connsiteY30" fmla="*/ 1953665 h 2528073"/>
              <a:gd name="connsiteX31" fmla="*/ 2150824 w 4027830"/>
              <a:gd name="connsiteY31" fmla="*/ 1837754 h 2528073"/>
              <a:gd name="connsiteX32" fmla="*/ 2176581 w 4027830"/>
              <a:gd name="connsiteY32" fmla="*/ 1683208 h 2528073"/>
              <a:gd name="connsiteX33" fmla="*/ 2331128 w 4027830"/>
              <a:gd name="connsiteY33" fmla="*/ 1412752 h 2528073"/>
              <a:gd name="connsiteX34" fmla="*/ 2305369 w 4027830"/>
              <a:gd name="connsiteY34" fmla="*/ 1644572 h 2528073"/>
              <a:gd name="connsiteX35" fmla="*/ 2408402 w 4027830"/>
              <a:gd name="connsiteY35" fmla="*/ 1773359 h 2528073"/>
              <a:gd name="connsiteX36" fmla="*/ 2459916 w 4027830"/>
              <a:gd name="connsiteY36" fmla="*/ 1876391 h 2528073"/>
              <a:gd name="connsiteX37" fmla="*/ 2421278 w 4027830"/>
              <a:gd name="connsiteY37" fmla="*/ 1953665 h 2528073"/>
              <a:gd name="connsiteX38" fmla="*/ 2459916 w 4027830"/>
              <a:gd name="connsiteY38" fmla="*/ 2018058 h 2528073"/>
              <a:gd name="connsiteX39" fmla="*/ 2395522 w 4027830"/>
              <a:gd name="connsiteY39" fmla="*/ 2095330 h 2528073"/>
              <a:gd name="connsiteX40" fmla="*/ 2511433 w 4027830"/>
              <a:gd name="connsiteY40" fmla="*/ 2172605 h 2528073"/>
              <a:gd name="connsiteX41" fmla="*/ 2408401 w 4027830"/>
              <a:gd name="connsiteY41" fmla="*/ 2340030 h 2528073"/>
              <a:gd name="connsiteX42" fmla="*/ 2395523 w 4027830"/>
              <a:gd name="connsiteY42" fmla="*/ 2430183 h 2528073"/>
              <a:gd name="connsiteX43" fmla="*/ 2344008 w 4027830"/>
              <a:gd name="connsiteY43" fmla="*/ 2507456 h 2528073"/>
              <a:gd name="connsiteX44" fmla="*/ 2060672 w 4027830"/>
              <a:gd name="connsiteY44" fmla="*/ 2494577 h 2528073"/>
              <a:gd name="connsiteX45" fmla="*/ 1582006 w 4027830"/>
              <a:gd name="connsiteY45" fmla="*/ 2527848 h 2528073"/>
              <a:gd name="connsiteX46" fmla="*/ 0 w 4027830"/>
              <a:gd name="connsiteY46" fmla="*/ 2514969 h 2528073"/>
              <a:gd name="connsiteX47" fmla="*/ 0 w 4027830"/>
              <a:gd name="connsiteY47"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781888 w 4027830"/>
              <a:gd name="connsiteY15" fmla="*/ 704414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28852 w 4027830"/>
              <a:gd name="connsiteY21" fmla="*/ 1670328 h 2528073"/>
              <a:gd name="connsiteX22" fmla="*/ 1790216 w 4027830"/>
              <a:gd name="connsiteY22" fmla="*/ 2018057 h 2528073"/>
              <a:gd name="connsiteX23" fmla="*/ 1777337 w 4027830"/>
              <a:gd name="connsiteY23" fmla="*/ 2236999 h 2528073"/>
              <a:gd name="connsiteX24" fmla="*/ 1815972 w 4027830"/>
              <a:gd name="connsiteY24" fmla="*/ 2314273 h 2528073"/>
              <a:gd name="connsiteX25" fmla="*/ 1803094 w 4027830"/>
              <a:gd name="connsiteY25" fmla="*/ 2404425 h 2528073"/>
              <a:gd name="connsiteX26" fmla="*/ 1803095 w 4027830"/>
              <a:gd name="connsiteY26" fmla="*/ 2430183 h 2528073"/>
              <a:gd name="connsiteX27" fmla="*/ 2047792 w 4027830"/>
              <a:gd name="connsiteY27" fmla="*/ 2417304 h 2528073"/>
              <a:gd name="connsiteX28" fmla="*/ 2073550 w 4027830"/>
              <a:gd name="connsiteY28" fmla="*/ 2275637 h 2528073"/>
              <a:gd name="connsiteX29" fmla="*/ 2086430 w 4027830"/>
              <a:gd name="connsiteY29" fmla="*/ 2146848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511433 w 4027830"/>
              <a:gd name="connsiteY41" fmla="*/ 2172605 h 2528073"/>
              <a:gd name="connsiteX42" fmla="*/ 2408401 w 4027830"/>
              <a:gd name="connsiteY42" fmla="*/ 2340030 h 2528073"/>
              <a:gd name="connsiteX43" fmla="*/ 2395523 w 4027830"/>
              <a:gd name="connsiteY43" fmla="*/ 2430183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28852 w 4027830"/>
              <a:gd name="connsiteY21" fmla="*/ 1670328 h 2528073"/>
              <a:gd name="connsiteX22" fmla="*/ 1790216 w 4027830"/>
              <a:gd name="connsiteY22" fmla="*/ 2018057 h 2528073"/>
              <a:gd name="connsiteX23" fmla="*/ 1777337 w 4027830"/>
              <a:gd name="connsiteY23" fmla="*/ 2236999 h 2528073"/>
              <a:gd name="connsiteX24" fmla="*/ 1815972 w 4027830"/>
              <a:gd name="connsiteY24" fmla="*/ 2314273 h 2528073"/>
              <a:gd name="connsiteX25" fmla="*/ 1803094 w 4027830"/>
              <a:gd name="connsiteY25" fmla="*/ 2404425 h 2528073"/>
              <a:gd name="connsiteX26" fmla="*/ 1803095 w 4027830"/>
              <a:gd name="connsiteY26" fmla="*/ 2430183 h 2528073"/>
              <a:gd name="connsiteX27" fmla="*/ 2047792 w 4027830"/>
              <a:gd name="connsiteY27" fmla="*/ 2417304 h 2528073"/>
              <a:gd name="connsiteX28" fmla="*/ 2073550 w 4027830"/>
              <a:gd name="connsiteY28" fmla="*/ 2275637 h 2528073"/>
              <a:gd name="connsiteX29" fmla="*/ 2086430 w 4027830"/>
              <a:gd name="connsiteY29" fmla="*/ 2146848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511433 w 4027830"/>
              <a:gd name="connsiteY41" fmla="*/ 2172605 h 2528073"/>
              <a:gd name="connsiteX42" fmla="*/ 2408401 w 4027830"/>
              <a:gd name="connsiteY42" fmla="*/ 2340030 h 2528073"/>
              <a:gd name="connsiteX43" fmla="*/ 2395523 w 4027830"/>
              <a:gd name="connsiteY43" fmla="*/ 2430183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28852 w 4027830"/>
              <a:gd name="connsiteY21" fmla="*/ 1670328 h 2528073"/>
              <a:gd name="connsiteX22" fmla="*/ 1790216 w 4027830"/>
              <a:gd name="connsiteY22" fmla="*/ 2018057 h 2528073"/>
              <a:gd name="connsiteX23" fmla="*/ 1777337 w 4027830"/>
              <a:gd name="connsiteY23" fmla="*/ 2236999 h 2528073"/>
              <a:gd name="connsiteX24" fmla="*/ 1815972 w 4027830"/>
              <a:gd name="connsiteY24" fmla="*/ 2314273 h 2528073"/>
              <a:gd name="connsiteX25" fmla="*/ 1803094 w 4027830"/>
              <a:gd name="connsiteY25" fmla="*/ 2404425 h 2528073"/>
              <a:gd name="connsiteX26" fmla="*/ 1803095 w 4027830"/>
              <a:gd name="connsiteY26" fmla="*/ 2430183 h 2528073"/>
              <a:gd name="connsiteX27" fmla="*/ 2047792 w 4027830"/>
              <a:gd name="connsiteY27" fmla="*/ 2417304 h 2528073"/>
              <a:gd name="connsiteX28" fmla="*/ 2073550 w 4027830"/>
              <a:gd name="connsiteY28" fmla="*/ 2275637 h 2528073"/>
              <a:gd name="connsiteX29" fmla="*/ 2086430 w 4027830"/>
              <a:gd name="connsiteY29" fmla="*/ 2146848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356887 w 4027830"/>
              <a:gd name="connsiteY41" fmla="*/ 2236999 h 2528073"/>
              <a:gd name="connsiteX42" fmla="*/ 2408401 w 4027830"/>
              <a:gd name="connsiteY42" fmla="*/ 2340030 h 2528073"/>
              <a:gd name="connsiteX43" fmla="*/ 2395523 w 4027830"/>
              <a:gd name="connsiteY43" fmla="*/ 2430183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28852 w 4027830"/>
              <a:gd name="connsiteY21" fmla="*/ 1670328 h 2528073"/>
              <a:gd name="connsiteX22" fmla="*/ 1790216 w 4027830"/>
              <a:gd name="connsiteY22" fmla="*/ 2018057 h 2528073"/>
              <a:gd name="connsiteX23" fmla="*/ 1777337 w 4027830"/>
              <a:gd name="connsiteY23" fmla="*/ 2236999 h 2528073"/>
              <a:gd name="connsiteX24" fmla="*/ 1815972 w 4027830"/>
              <a:gd name="connsiteY24" fmla="*/ 2314273 h 2528073"/>
              <a:gd name="connsiteX25" fmla="*/ 1803094 w 4027830"/>
              <a:gd name="connsiteY25" fmla="*/ 2404425 h 2528073"/>
              <a:gd name="connsiteX26" fmla="*/ 1803095 w 4027830"/>
              <a:gd name="connsiteY26" fmla="*/ 2430183 h 2528073"/>
              <a:gd name="connsiteX27" fmla="*/ 2047792 w 4027830"/>
              <a:gd name="connsiteY27" fmla="*/ 2417304 h 2528073"/>
              <a:gd name="connsiteX28" fmla="*/ 2073550 w 4027830"/>
              <a:gd name="connsiteY28" fmla="*/ 2275637 h 2528073"/>
              <a:gd name="connsiteX29" fmla="*/ 2086430 w 4027830"/>
              <a:gd name="connsiteY29" fmla="*/ 2146848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356887 w 4027830"/>
              <a:gd name="connsiteY41" fmla="*/ 2236999 h 2528073"/>
              <a:gd name="connsiteX42" fmla="*/ 2408401 w 4027830"/>
              <a:gd name="connsiteY42" fmla="*/ 2340030 h 2528073"/>
              <a:gd name="connsiteX43" fmla="*/ 2447038 w 4027830"/>
              <a:gd name="connsiteY43" fmla="*/ 2455941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28852 w 4027830"/>
              <a:gd name="connsiteY21" fmla="*/ 1670328 h 2528073"/>
              <a:gd name="connsiteX22" fmla="*/ 1790216 w 4027830"/>
              <a:gd name="connsiteY22" fmla="*/ 2018057 h 2528073"/>
              <a:gd name="connsiteX23" fmla="*/ 1777337 w 4027830"/>
              <a:gd name="connsiteY23" fmla="*/ 2236999 h 2528073"/>
              <a:gd name="connsiteX24" fmla="*/ 1815972 w 4027830"/>
              <a:gd name="connsiteY24" fmla="*/ 2314273 h 2528073"/>
              <a:gd name="connsiteX25" fmla="*/ 1803094 w 4027830"/>
              <a:gd name="connsiteY25" fmla="*/ 2404425 h 2528073"/>
              <a:gd name="connsiteX26" fmla="*/ 1738701 w 4027830"/>
              <a:gd name="connsiteY26" fmla="*/ 2430183 h 2528073"/>
              <a:gd name="connsiteX27" fmla="*/ 2047792 w 4027830"/>
              <a:gd name="connsiteY27" fmla="*/ 2417304 h 2528073"/>
              <a:gd name="connsiteX28" fmla="*/ 2073550 w 4027830"/>
              <a:gd name="connsiteY28" fmla="*/ 2275637 h 2528073"/>
              <a:gd name="connsiteX29" fmla="*/ 2086430 w 4027830"/>
              <a:gd name="connsiteY29" fmla="*/ 2146848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356887 w 4027830"/>
              <a:gd name="connsiteY41" fmla="*/ 2236999 h 2528073"/>
              <a:gd name="connsiteX42" fmla="*/ 2408401 w 4027830"/>
              <a:gd name="connsiteY42" fmla="*/ 2340030 h 2528073"/>
              <a:gd name="connsiteX43" fmla="*/ 2447038 w 4027830"/>
              <a:gd name="connsiteY43" fmla="*/ 2455941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28852 w 4027830"/>
              <a:gd name="connsiteY21" fmla="*/ 1670328 h 2528073"/>
              <a:gd name="connsiteX22" fmla="*/ 1790216 w 4027830"/>
              <a:gd name="connsiteY22" fmla="*/ 2018057 h 2528073"/>
              <a:gd name="connsiteX23" fmla="*/ 1777337 w 4027830"/>
              <a:gd name="connsiteY23" fmla="*/ 2236999 h 2528073"/>
              <a:gd name="connsiteX24" fmla="*/ 1815972 w 4027830"/>
              <a:gd name="connsiteY24" fmla="*/ 2314273 h 2528073"/>
              <a:gd name="connsiteX25" fmla="*/ 1725821 w 4027830"/>
              <a:gd name="connsiteY25" fmla="*/ 2378667 h 2528073"/>
              <a:gd name="connsiteX26" fmla="*/ 1738701 w 4027830"/>
              <a:gd name="connsiteY26" fmla="*/ 2430183 h 2528073"/>
              <a:gd name="connsiteX27" fmla="*/ 2047792 w 4027830"/>
              <a:gd name="connsiteY27" fmla="*/ 2417304 h 2528073"/>
              <a:gd name="connsiteX28" fmla="*/ 2073550 w 4027830"/>
              <a:gd name="connsiteY28" fmla="*/ 2275637 h 2528073"/>
              <a:gd name="connsiteX29" fmla="*/ 2086430 w 4027830"/>
              <a:gd name="connsiteY29" fmla="*/ 2146848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356887 w 4027830"/>
              <a:gd name="connsiteY41" fmla="*/ 2236999 h 2528073"/>
              <a:gd name="connsiteX42" fmla="*/ 2408401 w 4027830"/>
              <a:gd name="connsiteY42" fmla="*/ 2340030 h 2528073"/>
              <a:gd name="connsiteX43" fmla="*/ 2447038 w 4027830"/>
              <a:gd name="connsiteY43" fmla="*/ 2455941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28852 w 4027830"/>
              <a:gd name="connsiteY21" fmla="*/ 1670328 h 2528073"/>
              <a:gd name="connsiteX22" fmla="*/ 1790216 w 4027830"/>
              <a:gd name="connsiteY22" fmla="*/ 2018057 h 2528073"/>
              <a:gd name="connsiteX23" fmla="*/ 1777337 w 4027830"/>
              <a:gd name="connsiteY23" fmla="*/ 2236999 h 2528073"/>
              <a:gd name="connsiteX24" fmla="*/ 1712941 w 4027830"/>
              <a:gd name="connsiteY24" fmla="*/ 2314273 h 2528073"/>
              <a:gd name="connsiteX25" fmla="*/ 1725821 w 4027830"/>
              <a:gd name="connsiteY25" fmla="*/ 2378667 h 2528073"/>
              <a:gd name="connsiteX26" fmla="*/ 1738701 w 4027830"/>
              <a:gd name="connsiteY26" fmla="*/ 2430183 h 2528073"/>
              <a:gd name="connsiteX27" fmla="*/ 2047792 w 4027830"/>
              <a:gd name="connsiteY27" fmla="*/ 2417304 h 2528073"/>
              <a:gd name="connsiteX28" fmla="*/ 2073550 w 4027830"/>
              <a:gd name="connsiteY28" fmla="*/ 2275637 h 2528073"/>
              <a:gd name="connsiteX29" fmla="*/ 2086430 w 4027830"/>
              <a:gd name="connsiteY29" fmla="*/ 2146848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356887 w 4027830"/>
              <a:gd name="connsiteY41" fmla="*/ 2236999 h 2528073"/>
              <a:gd name="connsiteX42" fmla="*/ 2408401 w 4027830"/>
              <a:gd name="connsiteY42" fmla="*/ 2340030 h 2528073"/>
              <a:gd name="connsiteX43" fmla="*/ 2447038 w 4027830"/>
              <a:gd name="connsiteY43" fmla="*/ 2455941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28852 w 4027830"/>
              <a:gd name="connsiteY21" fmla="*/ 1670328 h 2528073"/>
              <a:gd name="connsiteX22" fmla="*/ 1790216 w 4027830"/>
              <a:gd name="connsiteY22" fmla="*/ 2018057 h 2528073"/>
              <a:gd name="connsiteX23" fmla="*/ 1725821 w 4027830"/>
              <a:gd name="connsiteY23" fmla="*/ 2224120 h 2528073"/>
              <a:gd name="connsiteX24" fmla="*/ 1712941 w 4027830"/>
              <a:gd name="connsiteY24" fmla="*/ 2314273 h 2528073"/>
              <a:gd name="connsiteX25" fmla="*/ 1725821 w 4027830"/>
              <a:gd name="connsiteY25" fmla="*/ 2378667 h 2528073"/>
              <a:gd name="connsiteX26" fmla="*/ 1738701 w 4027830"/>
              <a:gd name="connsiteY26" fmla="*/ 2430183 h 2528073"/>
              <a:gd name="connsiteX27" fmla="*/ 2047792 w 4027830"/>
              <a:gd name="connsiteY27" fmla="*/ 2417304 h 2528073"/>
              <a:gd name="connsiteX28" fmla="*/ 2073550 w 4027830"/>
              <a:gd name="connsiteY28" fmla="*/ 2275637 h 2528073"/>
              <a:gd name="connsiteX29" fmla="*/ 2086430 w 4027830"/>
              <a:gd name="connsiteY29" fmla="*/ 2146848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356887 w 4027830"/>
              <a:gd name="connsiteY41" fmla="*/ 2236999 h 2528073"/>
              <a:gd name="connsiteX42" fmla="*/ 2408401 w 4027830"/>
              <a:gd name="connsiteY42" fmla="*/ 2340030 h 2528073"/>
              <a:gd name="connsiteX43" fmla="*/ 2447038 w 4027830"/>
              <a:gd name="connsiteY43" fmla="*/ 2455941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67489 w 4027830"/>
              <a:gd name="connsiteY21" fmla="*/ 1657449 h 2528073"/>
              <a:gd name="connsiteX22" fmla="*/ 1790216 w 4027830"/>
              <a:gd name="connsiteY22" fmla="*/ 2018057 h 2528073"/>
              <a:gd name="connsiteX23" fmla="*/ 1725821 w 4027830"/>
              <a:gd name="connsiteY23" fmla="*/ 2224120 h 2528073"/>
              <a:gd name="connsiteX24" fmla="*/ 1712941 w 4027830"/>
              <a:gd name="connsiteY24" fmla="*/ 2314273 h 2528073"/>
              <a:gd name="connsiteX25" fmla="*/ 1725821 w 4027830"/>
              <a:gd name="connsiteY25" fmla="*/ 2378667 h 2528073"/>
              <a:gd name="connsiteX26" fmla="*/ 1738701 w 4027830"/>
              <a:gd name="connsiteY26" fmla="*/ 2430183 h 2528073"/>
              <a:gd name="connsiteX27" fmla="*/ 2047792 w 4027830"/>
              <a:gd name="connsiteY27" fmla="*/ 2417304 h 2528073"/>
              <a:gd name="connsiteX28" fmla="*/ 2073550 w 4027830"/>
              <a:gd name="connsiteY28" fmla="*/ 2275637 h 2528073"/>
              <a:gd name="connsiteX29" fmla="*/ 2086430 w 4027830"/>
              <a:gd name="connsiteY29" fmla="*/ 2146848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356887 w 4027830"/>
              <a:gd name="connsiteY41" fmla="*/ 2236999 h 2528073"/>
              <a:gd name="connsiteX42" fmla="*/ 2408401 w 4027830"/>
              <a:gd name="connsiteY42" fmla="*/ 2340030 h 2528073"/>
              <a:gd name="connsiteX43" fmla="*/ 2447038 w 4027830"/>
              <a:gd name="connsiteY43" fmla="*/ 2455941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67489 w 4027830"/>
              <a:gd name="connsiteY21" fmla="*/ 1657449 h 2528073"/>
              <a:gd name="connsiteX22" fmla="*/ 1790216 w 4027830"/>
              <a:gd name="connsiteY22" fmla="*/ 2018057 h 2528073"/>
              <a:gd name="connsiteX23" fmla="*/ 1725821 w 4027830"/>
              <a:gd name="connsiteY23" fmla="*/ 2224120 h 2528073"/>
              <a:gd name="connsiteX24" fmla="*/ 1712941 w 4027830"/>
              <a:gd name="connsiteY24" fmla="*/ 2314273 h 2528073"/>
              <a:gd name="connsiteX25" fmla="*/ 1725821 w 4027830"/>
              <a:gd name="connsiteY25" fmla="*/ 2378667 h 2528073"/>
              <a:gd name="connsiteX26" fmla="*/ 1738701 w 4027830"/>
              <a:gd name="connsiteY26" fmla="*/ 2430183 h 2528073"/>
              <a:gd name="connsiteX27" fmla="*/ 2047792 w 4027830"/>
              <a:gd name="connsiteY27" fmla="*/ 2417304 h 2528073"/>
              <a:gd name="connsiteX28" fmla="*/ 2073550 w 4027830"/>
              <a:gd name="connsiteY28" fmla="*/ 2275637 h 2528073"/>
              <a:gd name="connsiteX29" fmla="*/ 2086430 w 4027830"/>
              <a:gd name="connsiteY29" fmla="*/ 2146848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356887 w 4027830"/>
              <a:gd name="connsiteY41" fmla="*/ 2236999 h 2528073"/>
              <a:gd name="connsiteX42" fmla="*/ 2408401 w 4027830"/>
              <a:gd name="connsiteY42" fmla="*/ 2340030 h 2528073"/>
              <a:gd name="connsiteX43" fmla="*/ 2447038 w 4027830"/>
              <a:gd name="connsiteY43" fmla="*/ 2455941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67489 w 4027830"/>
              <a:gd name="connsiteY21" fmla="*/ 1657449 h 2528073"/>
              <a:gd name="connsiteX22" fmla="*/ 1790216 w 4027830"/>
              <a:gd name="connsiteY22" fmla="*/ 2018057 h 2528073"/>
              <a:gd name="connsiteX23" fmla="*/ 1725821 w 4027830"/>
              <a:gd name="connsiteY23" fmla="*/ 2224120 h 2528073"/>
              <a:gd name="connsiteX24" fmla="*/ 1712941 w 4027830"/>
              <a:gd name="connsiteY24" fmla="*/ 2314273 h 2528073"/>
              <a:gd name="connsiteX25" fmla="*/ 1725821 w 4027830"/>
              <a:gd name="connsiteY25" fmla="*/ 2378667 h 2528073"/>
              <a:gd name="connsiteX26" fmla="*/ 1738701 w 4027830"/>
              <a:gd name="connsiteY26" fmla="*/ 2430183 h 2528073"/>
              <a:gd name="connsiteX27" fmla="*/ 2047792 w 4027830"/>
              <a:gd name="connsiteY27" fmla="*/ 2417304 h 2528073"/>
              <a:gd name="connsiteX28" fmla="*/ 1996277 w 4027830"/>
              <a:gd name="connsiteY28" fmla="*/ 2262758 h 2528073"/>
              <a:gd name="connsiteX29" fmla="*/ 2086430 w 4027830"/>
              <a:gd name="connsiteY29" fmla="*/ 2146848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356887 w 4027830"/>
              <a:gd name="connsiteY41" fmla="*/ 2236999 h 2528073"/>
              <a:gd name="connsiteX42" fmla="*/ 2408401 w 4027830"/>
              <a:gd name="connsiteY42" fmla="*/ 2340030 h 2528073"/>
              <a:gd name="connsiteX43" fmla="*/ 2447038 w 4027830"/>
              <a:gd name="connsiteY43" fmla="*/ 2455941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67489 w 4027830"/>
              <a:gd name="connsiteY21" fmla="*/ 1657449 h 2528073"/>
              <a:gd name="connsiteX22" fmla="*/ 1790216 w 4027830"/>
              <a:gd name="connsiteY22" fmla="*/ 2018057 h 2528073"/>
              <a:gd name="connsiteX23" fmla="*/ 1725821 w 4027830"/>
              <a:gd name="connsiteY23" fmla="*/ 2224120 h 2528073"/>
              <a:gd name="connsiteX24" fmla="*/ 1712941 w 4027830"/>
              <a:gd name="connsiteY24" fmla="*/ 2314273 h 2528073"/>
              <a:gd name="connsiteX25" fmla="*/ 1725821 w 4027830"/>
              <a:gd name="connsiteY25" fmla="*/ 2378667 h 2528073"/>
              <a:gd name="connsiteX26" fmla="*/ 1738701 w 4027830"/>
              <a:gd name="connsiteY26" fmla="*/ 2430183 h 2528073"/>
              <a:gd name="connsiteX27" fmla="*/ 2047792 w 4027830"/>
              <a:gd name="connsiteY27" fmla="*/ 2417304 h 2528073"/>
              <a:gd name="connsiteX28" fmla="*/ 1996277 w 4027830"/>
              <a:gd name="connsiteY28" fmla="*/ 2262758 h 2528073"/>
              <a:gd name="connsiteX29" fmla="*/ 1996278 w 4027830"/>
              <a:gd name="connsiteY29" fmla="*/ 2133969 h 2528073"/>
              <a:gd name="connsiteX30" fmla="*/ 2086429 w 4027830"/>
              <a:gd name="connsiteY30" fmla="*/ 2030938 h 2528073"/>
              <a:gd name="connsiteX31" fmla="*/ 2099306 w 4027830"/>
              <a:gd name="connsiteY31" fmla="*/ 1953665 h 2528073"/>
              <a:gd name="connsiteX32" fmla="*/ 2150824 w 4027830"/>
              <a:gd name="connsiteY32" fmla="*/ 1837754 h 2528073"/>
              <a:gd name="connsiteX33" fmla="*/ 2176581 w 4027830"/>
              <a:gd name="connsiteY33" fmla="*/ 1683208 h 2528073"/>
              <a:gd name="connsiteX34" fmla="*/ 2331128 w 4027830"/>
              <a:gd name="connsiteY34" fmla="*/ 1412752 h 2528073"/>
              <a:gd name="connsiteX35" fmla="*/ 2305369 w 4027830"/>
              <a:gd name="connsiteY35" fmla="*/ 1644572 h 2528073"/>
              <a:gd name="connsiteX36" fmla="*/ 2408402 w 4027830"/>
              <a:gd name="connsiteY36" fmla="*/ 1773359 h 2528073"/>
              <a:gd name="connsiteX37" fmla="*/ 2459916 w 4027830"/>
              <a:gd name="connsiteY37" fmla="*/ 1876391 h 2528073"/>
              <a:gd name="connsiteX38" fmla="*/ 2421278 w 4027830"/>
              <a:gd name="connsiteY38" fmla="*/ 1953665 h 2528073"/>
              <a:gd name="connsiteX39" fmla="*/ 2459916 w 4027830"/>
              <a:gd name="connsiteY39" fmla="*/ 2018058 h 2528073"/>
              <a:gd name="connsiteX40" fmla="*/ 2395522 w 4027830"/>
              <a:gd name="connsiteY40" fmla="*/ 2095330 h 2528073"/>
              <a:gd name="connsiteX41" fmla="*/ 2356887 w 4027830"/>
              <a:gd name="connsiteY41" fmla="*/ 2236999 h 2528073"/>
              <a:gd name="connsiteX42" fmla="*/ 2408401 w 4027830"/>
              <a:gd name="connsiteY42" fmla="*/ 2340030 h 2528073"/>
              <a:gd name="connsiteX43" fmla="*/ 2447038 w 4027830"/>
              <a:gd name="connsiteY43" fmla="*/ 2455941 h 2528073"/>
              <a:gd name="connsiteX44" fmla="*/ 2344008 w 4027830"/>
              <a:gd name="connsiteY44" fmla="*/ 2507456 h 2528073"/>
              <a:gd name="connsiteX45" fmla="*/ 2060672 w 4027830"/>
              <a:gd name="connsiteY45" fmla="*/ 2494577 h 2528073"/>
              <a:gd name="connsiteX46" fmla="*/ 1582006 w 4027830"/>
              <a:gd name="connsiteY46" fmla="*/ 2527848 h 2528073"/>
              <a:gd name="connsiteX47" fmla="*/ 0 w 4027830"/>
              <a:gd name="connsiteY47" fmla="*/ 2514969 h 2528073"/>
              <a:gd name="connsiteX48" fmla="*/ 0 w 4027830"/>
              <a:gd name="connsiteY48" fmla="*/ 369 h 2528073"/>
              <a:gd name="connsiteX0" fmla="*/ 0 w 4027830"/>
              <a:gd name="connsiteY0" fmla="*/ 369 h 2528073"/>
              <a:gd name="connsiteX1" fmla="*/ 3526717 w 4027830"/>
              <a:gd name="connsiteY1" fmla="*/ 369 h 2528073"/>
              <a:gd name="connsiteX2" fmla="*/ 3876592 w 4027830"/>
              <a:gd name="connsiteY2" fmla="*/ 8954 h 2528073"/>
              <a:gd name="connsiteX3" fmla="*/ 3889472 w 4027830"/>
              <a:gd name="connsiteY3" fmla="*/ 60470 h 2528073"/>
              <a:gd name="connsiteX4" fmla="*/ 4018261 w 4027830"/>
              <a:gd name="connsiteY4" fmla="*/ 459714 h 2528073"/>
              <a:gd name="connsiteX5" fmla="*/ 3722046 w 4027830"/>
              <a:gd name="connsiteY5" fmla="*/ 807444 h 2528073"/>
              <a:gd name="connsiteX6" fmla="*/ 3541741 w 4027830"/>
              <a:gd name="connsiteY6" fmla="*/ 936233 h 2528073"/>
              <a:gd name="connsiteX7" fmla="*/ 3387195 w 4027830"/>
              <a:gd name="connsiteY7" fmla="*/ 1065022 h 2528073"/>
              <a:gd name="connsiteX8" fmla="*/ 3078103 w 4027830"/>
              <a:gd name="connsiteY8" fmla="*/ 1283962 h 2528073"/>
              <a:gd name="connsiteX9" fmla="*/ 2923555 w 4027830"/>
              <a:gd name="connsiteY9" fmla="*/ 1335478 h 2528073"/>
              <a:gd name="connsiteX10" fmla="*/ 2640221 w 4027830"/>
              <a:gd name="connsiteY10" fmla="*/ 1477146 h 2528073"/>
              <a:gd name="connsiteX11" fmla="*/ 2678858 w 4027830"/>
              <a:gd name="connsiteY11" fmla="*/ 1193810 h 2528073"/>
              <a:gd name="connsiteX12" fmla="*/ 3219770 w 4027830"/>
              <a:gd name="connsiteY12" fmla="*/ 730170 h 2528073"/>
              <a:gd name="connsiteX13" fmla="*/ 2614465 w 4027830"/>
              <a:gd name="connsiteY13" fmla="*/ 974868 h 2528073"/>
              <a:gd name="connsiteX14" fmla="*/ 2717494 w 4027830"/>
              <a:gd name="connsiteY14" fmla="*/ 820323 h 2528073"/>
              <a:gd name="connsiteX15" fmla="*/ 2820524 w 4027830"/>
              <a:gd name="connsiteY15" fmla="*/ 730172 h 2528073"/>
              <a:gd name="connsiteX16" fmla="*/ 2910676 w 4027830"/>
              <a:gd name="connsiteY16" fmla="*/ 536989 h 2528073"/>
              <a:gd name="connsiteX17" fmla="*/ 2691737 w 4027830"/>
              <a:gd name="connsiteY17" fmla="*/ 511230 h 2528073"/>
              <a:gd name="connsiteX18" fmla="*/ 2009156 w 4027830"/>
              <a:gd name="connsiteY18" fmla="*/ 884718 h 2528073"/>
              <a:gd name="connsiteX19" fmla="*/ 1893245 w 4027830"/>
              <a:gd name="connsiteY19" fmla="*/ 1296842 h 2528073"/>
              <a:gd name="connsiteX20" fmla="*/ 1919003 w 4027830"/>
              <a:gd name="connsiteY20" fmla="*/ 1348358 h 2528073"/>
              <a:gd name="connsiteX21" fmla="*/ 1867489 w 4027830"/>
              <a:gd name="connsiteY21" fmla="*/ 1657449 h 2528073"/>
              <a:gd name="connsiteX22" fmla="*/ 1790216 w 4027830"/>
              <a:gd name="connsiteY22" fmla="*/ 2018057 h 2528073"/>
              <a:gd name="connsiteX23" fmla="*/ 1725821 w 4027830"/>
              <a:gd name="connsiteY23" fmla="*/ 2224120 h 2528073"/>
              <a:gd name="connsiteX24" fmla="*/ 1712941 w 4027830"/>
              <a:gd name="connsiteY24" fmla="*/ 2314273 h 2528073"/>
              <a:gd name="connsiteX25" fmla="*/ 1725821 w 4027830"/>
              <a:gd name="connsiteY25" fmla="*/ 2378667 h 2528073"/>
              <a:gd name="connsiteX26" fmla="*/ 1738701 w 4027830"/>
              <a:gd name="connsiteY26" fmla="*/ 2430183 h 2528073"/>
              <a:gd name="connsiteX27" fmla="*/ 2047792 w 4027830"/>
              <a:gd name="connsiteY27" fmla="*/ 2417304 h 2528073"/>
              <a:gd name="connsiteX28" fmla="*/ 2099307 w 4027830"/>
              <a:gd name="connsiteY28" fmla="*/ 2378668 h 2528073"/>
              <a:gd name="connsiteX29" fmla="*/ 1996277 w 4027830"/>
              <a:gd name="connsiteY29" fmla="*/ 2262758 h 2528073"/>
              <a:gd name="connsiteX30" fmla="*/ 1996278 w 4027830"/>
              <a:gd name="connsiteY30" fmla="*/ 2133969 h 2528073"/>
              <a:gd name="connsiteX31" fmla="*/ 2086429 w 4027830"/>
              <a:gd name="connsiteY31" fmla="*/ 2030938 h 2528073"/>
              <a:gd name="connsiteX32" fmla="*/ 2099306 w 4027830"/>
              <a:gd name="connsiteY32" fmla="*/ 1953665 h 2528073"/>
              <a:gd name="connsiteX33" fmla="*/ 2150824 w 4027830"/>
              <a:gd name="connsiteY33" fmla="*/ 1837754 h 2528073"/>
              <a:gd name="connsiteX34" fmla="*/ 2176581 w 4027830"/>
              <a:gd name="connsiteY34" fmla="*/ 1683208 h 2528073"/>
              <a:gd name="connsiteX35" fmla="*/ 2331128 w 4027830"/>
              <a:gd name="connsiteY35" fmla="*/ 1412752 h 2528073"/>
              <a:gd name="connsiteX36" fmla="*/ 2305369 w 4027830"/>
              <a:gd name="connsiteY36" fmla="*/ 1644572 h 2528073"/>
              <a:gd name="connsiteX37" fmla="*/ 2408402 w 4027830"/>
              <a:gd name="connsiteY37" fmla="*/ 1773359 h 2528073"/>
              <a:gd name="connsiteX38" fmla="*/ 2459916 w 4027830"/>
              <a:gd name="connsiteY38" fmla="*/ 1876391 h 2528073"/>
              <a:gd name="connsiteX39" fmla="*/ 2421278 w 4027830"/>
              <a:gd name="connsiteY39" fmla="*/ 1953665 h 2528073"/>
              <a:gd name="connsiteX40" fmla="*/ 2459916 w 4027830"/>
              <a:gd name="connsiteY40" fmla="*/ 2018058 h 2528073"/>
              <a:gd name="connsiteX41" fmla="*/ 2395522 w 4027830"/>
              <a:gd name="connsiteY41" fmla="*/ 2095330 h 2528073"/>
              <a:gd name="connsiteX42" fmla="*/ 2356887 w 4027830"/>
              <a:gd name="connsiteY42" fmla="*/ 2236999 h 2528073"/>
              <a:gd name="connsiteX43" fmla="*/ 2408401 w 4027830"/>
              <a:gd name="connsiteY43" fmla="*/ 2340030 h 2528073"/>
              <a:gd name="connsiteX44" fmla="*/ 2447038 w 4027830"/>
              <a:gd name="connsiteY44" fmla="*/ 2455941 h 2528073"/>
              <a:gd name="connsiteX45" fmla="*/ 2344008 w 4027830"/>
              <a:gd name="connsiteY45" fmla="*/ 2507456 h 2528073"/>
              <a:gd name="connsiteX46" fmla="*/ 2060672 w 4027830"/>
              <a:gd name="connsiteY46" fmla="*/ 2494577 h 2528073"/>
              <a:gd name="connsiteX47" fmla="*/ 1582006 w 4027830"/>
              <a:gd name="connsiteY47" fmla="*/ 2527848 h 2528073"/>
              <a:gd name="connsiteX48" fmla="*/ 0 w 4027830"/>
              <a:gd name="connsiteY48" fmla="*/ 2514969 h 2528073"/>
              <a:gd name="connsiteX49" fmla="*/ 0 w 4027830"/>
              <a:gd name="connsiteY49" fmla="*/ 369 h 2528073"/>
              <a:gd name="connsiteX0" fmla="*/ 0 w 4027830"/>
              <a:gd name="connsiteY0" fmla="*/ 369 h 2528232"/>
              <a:gd name="connsiteX1" fmla="*/ 3526717 w 4027830"/>
              <a:gd name="connsiteY1" fmla="*/ 369 h 2528232"/>
              <a:gd name="connsiteX2" fmla="*/ 3876592 w 4027830"/>
              <a:gd name="connsiteY2" fmla="*/ 8954 h 2528232"/>
              <a:gd name="connsiteX3" fmla="*/ 3889472 w 4027830"/>
              <a:gd name="connsiteY3" fmla="*/ 60470 h 2528232"/>
              <a:gd name="connsiteX4" fmla="*/ 4018261 w 4027830"/>
              <a:gd name="connsiteY4" fmla="*/ 459714 h 2528232"/>
              <a:gd name="connsiteX5" fmla="*/ 3722046 w 4027830"/>
              <a:gd name="connsiteY5" fmla="*/ 807444 h 2528232"/>
              <a:gd name="connsiteX6" fmla="*/ 3541741 w 4027830"/>
              <a:gd name="connsiteY6" fmla="*/ 936233 h 2528232"/>
              <a:gd name="connsiteX7" fmla="*/ 3387195 w 4027830"/>
              <a:gd name="connsiteY7" fmla="*/ 1065022 h 2528232"/>
              <a:gd name="connsiteX8" fmla="*/ 3078103 w 4027830"/>
              <a:gd name="connsiteY8" fmla="*/ 1283962 h 2528232"/>
              <a:gd name="connsiteX9" fmla="*/ 2923555 w 4027830"/>
              <a:gd name="connsiteY9" fmla="*/ 1335478 h 2528232"/>
              <a:gd name="connsiteX10" fmla="*/ 2640221 w 4027830"/>
              <a:gd name="connsiteY10" fmla="*/ 1477146 h 2528232"/>
              <a:gd name="connsiteX11" fmla="*/ 2678858 w 4027830"/>
              <a:gd name="connsiteY11" fmla="*/ 1193810 h 2528232"/>
              <a:gd name="connsiteX12" fmla="*/ 3219770 w 4027830"/>
              <a:gd name="connsiteY12" fmla="*/ 730170 h 2528232"/>
              <a:gd name="connsiteX13" fmla="*/ 2614465 w 4027830"/>
              <a:gd name="connsiteY13" fmla="*/ 974868 h 2528232"/>
              <a:gd name="connsiteX14" fmla="*/ 2717494 w 4027830"/>
              <a:gd name="connsiteY14" fmla="*/ 820323 h 2528232"/>
              <a:gd name="connsiteX15" fmla="*/ 2820524 w 4027830"/>
              <a:gd name="connsiteY15" fmla="*/ 730172 h 2528232"/>
              <a:gd name="connsiteX16" fmla="*/ 2910676 w 4027830"/>
              <a:gd name="connsiteY16" fmla="*/ 536989 h 2528232"/>
              <a:gd name="connsiteX17" fmla="*/ 2691737 w 4027830"/>
              <a:gd name="connsiteY17" fmla="*/ 511230 h 2528232"/>
              <a:gd name="connsiteX18" fmla="*/ 2009156 w 4027830"/>
              <a:gd name="connsiteY18" fmla="*/ 884718 h 2528232"/>
              <a:gd name="connsiteX19" fmla="*/ 1893245 w 4027830"/>
              <a:gd name="connsiteY19" fmla="*/ 1296842 h 2528232"/>
              <a:gd name="connsiteX20" fmla="*/ 1919003 w 4027830"/>
              <a:gd name="connsiteY20" fmla="*/ 1348358 h 2528232"/>
              <a:gd name="connsiteX21" fmla="*/ 1867489 w 4027830"/>
              <a:gd name="connsiteY21" fmla="*/ 1657449 h 2528232"/>
              <a:gd name="connsiteX22" fmla="*/ 1790216 w 4027830"/>
              <a:gd name="connsiteY22" fmla="*/ 2018057 h 2528232"/>
              <a:gd name="connsiteX23" fmla="*/ 1725821 w 4027830"/>
              <a:gd name="connsiteY23" fmla="*/ 2224120 h 2528232"/>
              <a:gd name="connsiteX24" fmla="*/ 1712941 w 4027830"/>
              <a:gd name="connsiteY24" fmla="*/ 2314273 h 2528232"/>
              <a:gd name="connsiteX25" fmla="*/ 1725821 w 4027830"/>
              <a:gd name="connsiteY25" fmla="*/ 2378667 h 2528232"/>
              <a:gd name="connsiteX26" fmla="*/ 1738701 w 4027830"/>
              <a:gd name="connsiteY26" fmla="*/ 2430183 h 2528232"/>
              <a:gd name="connsiteX27" fmla="*/ 2047792 w 4027830"/>
              <a:gd name="connsiteY27" fmla="*/ 2417304 h 2528232"/>
              <a:gd name="connsiteX28" fmla="*/ 2099307 w 4027830"/>
              <a:gd name="connsiteY28" fmla="*/ 2378668 h 2528232"/>
              <a:gd name="connsiteX29" fmla="*/ 1996277 w 4027830"/>
              <a:gd name="connsiteY29" fmla="*/ 2262758 h 2528232"/>
              <a:gd name="connsiteX30" fmla="*/ 1996278 w 4027830"/>
              <a:gd name="connsiteY30" fmla="*/ 2133969 h 2528232"/>
              <a:gd name="connsiteX31" fmla="*/ 2086429 w 4027830"/>
              <a:gd name="connsiteY31" fmla="*/ 2030938 h 2528232"/>
              <a:gd name="connsiteX32" fmla="*/ 2099306 w 4027830"/>
              <a:gd name="connsiteY32" fmla="*/ 1953665 h 2528232"/>
              <a:gd name="connsiteX33" fmla="*/ 2150824 w 4027830"/>
              <a:gd name="connsiteY33" fmla="*/ 1837754 h 2528232"/>
              <a:gd name="connsiteX34" fmla="*/ 2176581 w 4027830"/>
              <a:gd name="connsiteY34" fmla="*/ 1683208 h 2528232"/>
              <a:gd name="connsiteX35" fmla="*/ 2331128 w 4027830"/>
              <a:gd name="connsiteY35" fmla="*/ 1412752 h 2528232"/>
              <a:gd name="connsiteX36" fmla="*/ 2305369 w 4027830"/>
              <a:gd name="connsiteY36" fmla="*/ 1644572 h 2528232"/>
              <a:gd name="connsiteX37" fmla="*/ 2408402 w 4027830"/>
              <a:gd name="connsiteY37" fmla="*/ 1773359 h 2528232"/>
              <a:gd name="connsiteX38" fmla="*/ 2459916 w 4027830"/>
              <a:gd name="connsiteY38" fmla="*/ 1876391 h 2528232"/>
              <a:gd name="connsiteX39" fmla="*/ 2421278 w 4027830"/>
              <a:gd name="connsiteY39" fmla="*/ 1953665 h 2528232"/>
              <a:gd name="connsiteX40" fmla="*/ 2459916 w 4027830"/>
              <a:gd name="connsiteY40" fmla="*/ 2018058 h 2528232"/>
              <a:gd name="connsiteX41" fmla="*/ 2395522 w 4027830"/>
              <a:gd name="connsiteY41" fmla="*/ 2095330 h 2528232"/>
              <a:gd name="connsiteX42" fmla="*/ 2356887 w 4027830"/>
              <a:gd name="connsiteY42" fmla="*/ 2236999 h 2528232"/>
              <a:gd name="connsiteX43" fmla="*/ 2408401 w 4027830"/>
              <a:gd name="connsiteY43" fmla="*/ 2340030 h 2528232"/>
              <a:gd name="connsiteX44" fmla="*/ 2447038 w 4027830"/>
              <a:gd name="connsiteY44" fmla="*/ 2455941 h 2528232"/>
              <a:gd name="connsiteX45" fmla="*/ 2344008 w 4027830"/>
              <a:gd name="connsiteY45" fmla="*/ 2507456 h 2528232"/>
              <a:gd name="connsiteX46" fmla="*/ 2150824 w 4027830"/>
              <a:gd name="connsiteY46" fmla="*/ 2507456 h 2528232"/>
              <a:gd name="connsiteX47" fmla="*/ 1582006 w 4027830"/>
              <a:gd name="connsiteY47" fmla="*/ 2527848 h 2528232"/>
              <a:gd name="connsiteX48" fmla="*/ 0 w 4027830"/>
              <a:gd name="connsiteY48" fmla="*/ 2514969 h 2528232"/>
              <a:gd name="connsiteX49" fmla="*/ 0 w 4027830"/>
              <a:gd name="connsiteY49" fmla="*/ 369 h 2528232"/>
              <a:gd name="connsiteX0" fmla="*/ 0 w 4027830"/>
              <a:gd name="connsiteY0" fmla="*/ 369 h 2528232"/>
              <a:gd name="connsiteX1" fmla="*/ 3526717 w 4027830"/>
              <a:gd name="connsiteY1" fmla="*/ 369 h 2528232"/>
              <a:gd name="connsiteX2" fmla="*/ 3876592 w 4027830"/>
              <a:gd name="connsiteY2" fmla="*/ 8954 h 2528232"/>
              <a:gd name="connsiteX3" fmla="*/ 3889472 w 4027830"/>
              <a:gd name="connsiteY3" fmla="*/ 60470 h 2528232"/>
              <a:gd name="connsiteX4" fmla="*/ 4018261 w 4027830"/>
              <a:gd name="connsiteY4" fmla="*/ 459714 h 2528232"/>
              <a:gd name="connsiteX5" fmla="*/ 3722046 w 4027830"/>
              <a:gd name="connsiteY5" fmla="*/ 807444 h 2528232"/>
              <a:gd name="connsiteX6" fmla="*/ 3541741 w 4027830"/>
              <a:gd name="connsiteY6" fmla="*/ 936233 h 2528232"/>
              <a:gd name="connsiteX7" fmla="*/ 3387195 w 4027830"/>
              <a:gd name="connsiteY7" fmla="*/ 1065022 h 2528232"/>
              <a:gd name="connsiteX8" fmla="*/ 3078103 w 4027830"/>
              <a:gd name="connsiteY8" fmla="*/ 1283962 h 2528232"/>
              <a:gd name="connsiteX9" fmla="*/ 2923555 w 4027830"/>
              <a:gd name="connsiteY9" fmla="*/ 1335478 h 2528232"/>
              <a:gd name="connsiteX10" fmla="*/ 2640221 w 4027830"/>
              <a:gd name="connsiteY10" fmla="*/ 1477146 h 2528232"/>
              <a:gd name="connsiteX11" fmla="*/ 2678858 w 4027830"/>
              <a:gd name="connsiteY11" fmla="*/ 1193810 h 2528232"/>
              <a:gd name="connsiteX12" fmla="*/ 3219770 w 4027830"/>
              <a:gd name="connsiteY12" fmla="*/ 730170 h 2528232"/>
              <a:gd name="connsiteX13" fmla="*/ 2614465 w 4027830"/>
              <a:gd name="connsiteY13" fmla="*/ 974868 h 2528232"/>
              <a:gd name="connsiteX14" fmla="*/ 2717494 w 4027830"/>
              <a:gd name="connsiteY14" fmla="*/ 820323 h 2528232"/>
              <a:gd name="connsiteX15" fmla="*/ 2820524 w 4027830"/>
              <a:gd name="connsiteY15" fmla="*/ 730172 h 2528232"/>
              <a:gd name="connsiteX16" fmla="*/ 2910676 w 4027830"/>
              <a:gd name="connsiteY16" fmla="*/ 536989 h 2528232"/>
              <a:gd name="connsiteX17" fmla="*/ 2691737 w 4027830"/>
              <a:gd name="connsiteY17" fmla="*/ 511230 h 2528232"/>
              <a:gd name="connsiteX18" fmla="*/ 2009156 w 4027830"/>
              <a:gd name="connsiteY18" fmla="*/ 884718 h 2528232"/>
              <a:gd name="connsiteX19" fmla="*/ 1893245 w 4027830"/>
              <a:gd name="connsiteY19" fmla="*/ 1296842 h 2528232"/>
              <a:gd name="connsiteX20" fmla="*/ 1919003 w 4027830"/>
              <a:gd name="connsiteY20" fmla="*/ 1348358 h 2528232"/>
              <a:gd name="connsiteX21" fmla="*/ 1867489 w 4027830"/>
              <a:gd name="connsiteY21" fmla="*/ 1657449 h 2528232"/>
              <a:gd name="connsiteX22" fmla="*/ 1790216 w 4027830"/>
              <a:gd name="connsiteY22" fmla="*/ 2018057 h 2528232"/>
              <a:gd name="connsiteX23" fmla="*/ 1725821 w 4027830"/>
              <a:gd name="connsiteY23" fmla="*/ 2224120 h 2528232"/>
              <a:gd name="connsiteX24" fmla="*/ 1712941 w 4027830"/>
              <a:gd name="connsiteY24" fmla="*/ 2314273 h 2528232"/>
              <a:gd name="connsiteX25" fmla="*/ 1725821 w 4027830"/>
              <a:gd name="connsiteY25" fmla="*/ 2378667 h 2528232"/>
              <a:gd name="connsiteX26" fmla="*/ 1738701 w 4027830"/>
              <a:gd name="connsiteY26" fmla="*/ 2430183 h 2528232"/>
              <a:gd name="connsiteX27" fmla="*/ 2125065 w 4027830"/>
              <a:gd name="connsiteY27" fmla="*/ 2404425 h 2528232"/>
              <a:gd name="connsiteX28" fmla="*/ 2099307 w 4027830"/>
              <a:gd name="connsiteY28" fmla="*/ 2378668 h 2528232"/>
              <a:gd name="connsiteX29" fmla="*/ 1996277 w 4027830"/>
              <a:gd name="connsiteY29" fmla="*/ 2262758 h 2528232"/>
              <a:gd name="connsiteX30" fmla="*/ 1996278 w 4027830"/>
              <a:gd name="connsiteY30" fmla="*/ 2133969 h 2528232"/>
              <a:gd name="connsiteX31" fmla="*/ 2086429 w 4027830"/>
              <a:gd name="connsiteY31" fmla="*/ 2030938 h 2528232"/>
              <a:gd name="connsiteX32" fmla="*/ 2099306 w 4027830"/>
              <a:gd name="connsiteY32" fmla="*/ 1953665 h 2528232"/>
              <a:gd name="connsiteX33" fmla="*/ 2150824 w 4027830"/>
              <a:gd name="connsiteY33" fmla="*/ 1837754 h 2528232"/>
              <a:gd name="connsiteX34" fmla="*/ 2176581 w 4027830"/>
              <a:gd name="connsiteY34" fmla="*/ 1683208 h 2528232"/>
              <a:gd name="connsiteX35" fmla="*/ 2331128 w 4027830"/>
              <a:gd name="connsiteY35" fmla="*/ 1412752 h 2528232"/>
              <a:gd name="connsiteX36" fmla="*/ 2305369 w 4027830"/>
              <a:gd name="connsiteY36" fmla="*/ 1644572 h 2528232"/>
              <a:gd name="connsiteX37" fmla="*/ 2408402 w 4027830"/>
              <a:gd name="connsiteY37" fmla="*/ 1773359 h 2528232"/>
              <a:gd name="connsiteX38" fmla="*/ 2459916 w 4027830"/>
              <a:gd name="connsiteY38" fmla="*/ 1876391 h 2528232"/>
              <a:gd name="connsiteX39" fmla="*/ 2421278 w 4027830"/>
              <a:gd name="connsiteY39" fmla="*/ 1953665 h 2528232"/>
              <a:gd name="connsiteX40" fmla="*/ 2459916 w 4027830"/>
              <a:gd name="connsiteY40" fmla="*/ 2018058 h 2528232"/>
              <a:gd name="connsiteX41" fmla="*/ 2395522 w 4027830"/>
              <a:gd name="connsiteY41" fmla="*/ 2095330 h 2528232"/>
              <a:gd name="connsiteX42" fmla="*/ 2356887 w 4027830"/>
              <a:gd name="connsiteY42" fmla="*/ 2236999 h 2528232"/>
              <a:gd name="connsiteX43" fmla="*/ 2408401 w 4027830"/>
              <a:gd name="connsiteY43" fmla="*/ 2340030 h 2528232"/>
              <a:gd name="connsiteX44" fmla="*/ 2447038 w 4027830"/>
              <a:gd name="connsiteY44" fmla="*/ 2455941 h 2528232"/>
              <a:gd name="connsiteX45" fmla="*/ 2344008 w 4027830"/>
              <a:gd name="connsiteY45" fmla="*/ 2507456 h 2528232"/>
              <a:gd name="connsiteX46" fmla="*/ 2150824 w 4027830"/>
              <a:gd name="connsiteY46" fmla="*/ 2507456 h 2528232"/>
              <a:gd name="connsiteX47" fmla="*/ 1582006 w 4027830"/>
              <a:gd name="connsiteY47" fmla="*/ 2527848 h 2528232"/>
              <a:gd name="connsiteX48" fmla="*/ 0 w 4027830"/>
              <a:gd name="connsiteY48" fmla="*/ 2514969 h 2528232"/>
              <a:gd name="connsiteX49" fmla="*/ 0 w 4027830"/>
              <a:gd name="connsiteY49" fmla="*/ 369 h 2528232"/>
              <a:gd name="connsiteX0" fmla="*/ 0 w 4027830"/>
              <a:gd name="connsiteY0" fmla="*/ 261871 h 2789734"/>
              <a:gd name="connsiteX1" fmla="*/ 592479 w 4027830"/>
              <a:gd name="connsiteY1" fmla="*/ 0 h 2789734"/>
              <a:gd name="connsiteX2" fmla="*/ 3526717 w 4027830"/>
              <a:gd name="connsiteY2" fmla="*/ 261871 h 2789734"/>
              <a:gd name="connsiteX3" fmla="*/ 3876592 w 4027830"/>
              <a:gd name="connsiteY3" fmla="*/ 270456 h 2789734"/>
              <a:gd name="connsiteX4" fmla="*/ 3889472 w 4027830"/>
              <a:gd name="connsiteY4" fmla="*/ 321972 h 2789734"/>
              <a:gd name="connsiteX5" fmla="*/ 4018261 w 4027830"/>
              <a:gd name="connsiteY5" fmla="*/ 721216 h 2789734"/>
              <a:gd name="connsiteX6" fmla="*/ 3722046 w 4027830"/>
              <a:gd name="connsiteY6" fmla="*/ 1068946 h 2789734"/>
              <a:gd name="connsiteX7" fmla="*/ 3541741 w 4027830"/>
              <a:gd name="connsiteY7" fmla="*/ 1197735 h 2789734"/>
              <a:gd name="connsiteX8" fmla="*/ 3387195 w 4027830"/>
              <a:gd name="connsiteY8" fmla="*/ 1326524 h 2789734"/>
              <a:gd name="connsiteX9" fmla="*/ 3078103 w 4027830"/>
              <a:gd name="connsiteY9" fmla="*/ 1545464 h 2789734"/>
              <a:gd name="connsiteX10" fmla="*/ 2923555 w 4027830"/>
              <a:gd name="connsiteY10" fmla="*/ 1596980 h 2789734"/>
              <a:gd name="connsiteX11" fmla="*/ 2640221 w 4027830"/>
              <a:gd name="connsiteY11" fmla="*/ 1738648 h 2789734"/>
              <a:gd name="connsiteX12" fmla="*/ 2678858 w 4027830"/>
              <a:gd name="connsiteY12" fmla="*/ 1455312 h 2789734"/>
              <a:gd name="connsiteX13" fmla="*/ 3219770 w 4027830"/>
              <a:gd name="connsiteY13" fmla="*/ 991672 h 2789734"/>
              <a:gd name="connsiteX14" fmla="*/ 2614465 w 4027830"/>
              <a:gd name="connsiteY14" fmla="*/ 1236370 h 2789734"/>
              <a:gd name="connsiteX15" fmla="*/ 2717494 w 4027830"/>
              <a:gd name="connsiteY15" fmla="*/ 1081825 h 2789734"/>
              <a:gd name="connsiteX16" fmla="*/ 2820524 w 4027830"/>
              <a:gd name="connsiteY16" fmla="*/ 991674 h 2789734"/>
              <a:gd name="connsiteX17" fmla="*/ 2910676 w 4027830"/>
              <a:gd name="connsiteY17" fmla="*/ 798491 h 2789734"/>
              <a:gd name="connsiteX18" fmla="*/ 2691737 w 4027830"/>
              <a:gd name="connsiteY18" fmla="*/ 772732 h 2789734"/>
              <a:gd name="connsiteX19" fmla="*/ 2009156 w 4027830"/>
              <a:gd name="connsiteY19" fmla="*/ 1146220 h 2789734"/>
              <a:gd name="connsiteX20" fmla="*/ 1893245 w 4027830"/>
              <a:gd name="connsiteY20" fmla="*/ 1558344 h 2789734"/>
              <a:gd name="connsiteX21" fmla="*/ 1919003 w 4027830"/>
              <a:gd name="connsiteY21" fmla="*/ 1609860 h 2789734"/>
              <a:gd name="connsiteX22" fmla="*/ 1867489 w 4027830"/>
              <a:gd name="connsiteY22" fmla="*/ 1918951 h 2789734"/>
              <a:gd name="connsiteX23" fmla="*/ 1790216 w 4027830"/>
              <a:gd name="connsiteY23" fmla="*/ 2279559 h 2789734"/>
              <a:gd name="connsiteX24" fmla="*/ 1725821 w 4027830"/>
              <a:gd name="connsiteY24" fmla="*/ 2485622 h 2789734"/>
              <a:gd name="connsiteX25" fmla="*/ 1712941 w 4027830"/>
              <a:gd name="connsiteY25" fmla="*/ 2575775 h 2789734"/>
              <a:gd name="connsiteX26" fmla="*/ 1725821 w 4027830"/>
              <a:gd name="connsiteY26" fmla="*/ 2640169 h 2789734"/>
              <a:gd name="connsiteX27" fmla="*/ 1738701 w 4027830"/>
              <a:gd name="connsiteY27" fmla="*/ 2691685 h 2789734"/>
              <a:gd name="connsiteX28" fmla="*/ 2125065 w 4027830"/>
              <a:gd name="connsiteY28" fmla="*/ 2665927 h 2789734"/>
              <a:gd name="connsiteX29" fmla="*/ 2099307 w 4027830"/>
              <a:gd name="connsiteY29" fmla="*/ 2640170 h 2789734"/>
              <a:gd name="connsiteX30" fmla="*/ 1996277 w 4027830"/>
              <a:gd name="connsiteY30" fmla="*/ 2524260 h 2789734"/>
              <a:gd name="connsiteX31" fmla="*/ 1996278 w 4027830"/>
              <a:gd name="connsiteY31" fmla="*/ 2395471 h 2789734"/>
              <a:gd name="connsiteX32" fmla="*/ 2086429 w 4027830"/>
              <a:gd name="connsiteY32" fmla="*/ 2292440 h 2789734"/>
              <a:gd name="connsiteX33" fmla="*/ 2099306 w 4027830"/>
              <a:gd name="connsiteY33" fmla="*/ 2215167 h 2789734"/>
              <a:gd name="connsiteX34" fmla="*/ 2150824 w 4027830"/>
              <a:gd name="connsiteY34" fmla="*/ 2099256 h 2789734"/>
              <a:gd name="connsiteX35" fmla="*/ 2176581 w 4027830"/>
              <a:gd name="connsiteY35" fmla="*/ 1944710 h 2789734"/>
              <a:gd name="connsiteX36" fmla="*/ 2331128 w 4027830"/>
              <a:gd name="connsiteY36" fmla="*/ 1674254 h 2789734"/>
              <a:gd name="connsiteX37" fmla="*/ 2305369 w 4027830"/>
              <a:gd name="connsiteY37" fmla="*/ 1906074 h 2789734"/>
              <a:gd name="connsiteX38" fmla="*/ 2408402 w 4027830"/>
              <a:gd name="connsiteY38" fmla="*/ 2034861 h 2789734"/>
              <a:gd name="connsiteX39" fmla="*/ 2459916 w 4027830"/>
              <a:gd name="connsiteY39" fmla="*/ 2137893 h 2789734"/>
              <a:gd name="connsiteX40" fmla="*/ 2421278 w 4027830"/>
              <a:gd name="connsiteY40" fmla="*/ 2215167 h 2789734"/>
              <a:gd name="connsiteX41" fmla="*/ 2459916 w 4027830"/>
              <a:gd name="connsiteY41" fmla="*/ 2279560 h 2789734"/>
              <a:gd name="connsiteX42" fmla="*/ 2395522 w 4027830"/>
              <a:gd name="connsiteY42" fmla="*/ 2356832 h 2789734"/>
              <a:gd name="connsiteX43" fmla="*/ 2356887 w 4027830"/>
              <a:gd name="connsiteY43" fmla="*/ 2498501 h 2789734"/>
              <a:gd name="connsiteX44" fmla="*/ 2408401 w 4027830"/>
              <a:gd name="connsiteY44" fmla="*/ 2601532 h 2789734"/>
              <a:gd name="connsiteX45" fmla="*/ 2447038 w 4027830"/>
              <a:gd name="connsiteY45" fmla="*/ 2717443 h 2789734"/>
              <a:gd name="connsiteX46" fmla="*/ 2344008 w 4027830"/>
              <a:gd name="connsiteY46" fmla="*/ 2768958 h 2789734"/>
              <a:gd name="connsiteX47" fmla="*/ 2150824 w 4027830"/>
              <a:gd name="connsiteY47" fmla="*/ 2768958 h 2789734"/>
              <a:gd name="connsiteX48" fmla="*/ 1582006 w 4027830"/>
              <a:gd name="connsiteY48" fmla="*/ 2789350 h 2789734"/>
              <a:gd name="connsiteX49" fmla="*/ 0 w 4027830"/>
              <a:gd name="connsiteY49" fmla="*/ 2776471 h 2789734"/>
              <a:gd name="connsiteX50" fmla="*/ 0 w 4027830"/>
              <a:gd name="connsiteY50"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408402 w 4027830"/>
              <a:gd name="connsiteY39" fmla="*/ 2034861 h 2789734"/>
              <a:gd name="connsiteX40" fmla="*/ 2459916 w 4027830"/>
              <a:gd name="connsiteY40" fmla="*/ 2137893 h 2789734"/>
              <a:gd name="connsiteX41" fmla="*/ 2421278 w 4027830"/>
              <a:gd name="connsiteY41" fmla="*/ 2215167 h 2789734"/>
              <a:gd name="connsiteX42" fmla="*/ 2459916 w 4027830"/>
              <a:gd name="connsiteY42" fmla="*/ 2279560 h 2789734"/>
              <a:gd name="connsiteX43" fmla="*/ 2395522 w 4027830"/>
              <a:gd name="connsiteY43" fmla="*/ 2356832 h 2789734"/>
              <a:gd name="connsiteX44" fmla="*/ 2356887 w 4027830"/>
              <a:gd name="connsiteY44" fmla="*/ 2498501 h 2789734"/>
              <a:gd name="connsiteX45" fmla="*/ 2408401 w 4027830"/>
              <a:gd name="connsiteY45" fmla="*/ 2601532 h 2789734"/>
              <a:gd name="connsiteX46" fmla="*/ 2447038 w 4027830"/>
              <a:gd name="connsiteY46" fmla="*/ 2717443 h 2789734"/>
              <a:gd name="connsiteX47" fmla="*/ 2344008 w 4027830"/>
              <a:gd name="connsiteY47" fmla="*/ 2768958 h 2789734"/>
              <a:gd name="connsiteX48" fmla="*/ 2150824 w 4027830"/>
              <a:gd name="connsiteY48" fmla="*/ 2768958 h 2789734"/>
              <a:gd name="connsiteX49" fmla="*/ 1582006 w 4027830"/>
              <a:gd name="connsiteY49" fmla="*/ 2789350 h 2789734"/>
              <a:gd name="connsiteX50" fmla="*/ 0 w 4027830"/>
              <a:gd name="connsiteY50" fmla="*/ 2776471 h 2789734"/>
              <a:gd name="connsiteX51" fmla="*/ 0 w 4027830"/>
              <a:gd name="connsiteY51"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408402 w 4027830"/>
              <a:gd name="connsiteY39" fmla="*/ 2034861 h 2789734"/>
              <a:gd name="connsiteX40" fmla="*/ 2459916 w 4027830"/>
              <a:gd name="connsiteY40" fmla="*/ 2137893 h 2789734"/>
              <a:gd name="connsiteX41" fmla="*/ 2421278 w 4027830"/>
              <a:gd name="connsiteY41" fmla="*/ 2215167 h 2789734"/>
              <a:gd name="connsiteX42" fmla="*/ 2356885 w 4027830"/>
              <a:gd name="connsiteY42" fmla="*/ 2253803 h 2789734"/>
              <a:gd name="connsiteX43" fmla="*/ 2395522 w 4027830"/>
              <a:gd name="connsiteY43" fmla="*/ 2356832 h 2789734"/>
              <a:gd name="connsiteX44" fmla="*/ 2356887 w 4027830"/>
              <a:gd name="connsiteY44" fmla="*/ 2498501 h 2789734"/>
              <a:gd name="connsiteX45" fmla="*/ 2408401 w 4027830"/>
              <a:gd name="connsiteY45" fmla="*/ 2601532 h 2789734"/>
              <a:gd name="connsiteX46" fmla="*/ 2447038 w 4027830"/>
              <a:gd name="connsiteY46" fmla="*/ 2717443 h 2789734"/>
              <a:gd name="connsiteX47" fmla="*/ 2344008 w 4027830"/>
              <a:gd name="connsiteY47" fmla="*/ 2768958 h 2789734"/>
              <a:gd name="connsiteX48" fmla="*/ 2150824 w 4027830"/>
              <a:gd name="connsiteY48" fmla="*/ 2768958 h 2789734"/>
              <a:gd name="connsiteX49" fmla="*/ 1582006 w 4027830"/>
              <a:gd name="connsiteY49" fmla="*/ 2789350 h 2789734"/>
              <a:gd name="connsiteX50" fmla="*/ 0 w 4027830"/>
              <a:gd name="connsiteY50" fmla="*/ 2776471 h 2789734"/>
              <a:gd name="connsiteX51" fmla="*/ 0 w 4027830"/>
              <a:gd name="connsiteY51"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408402 w 4027830"/>
              <a:gd name="connsiteY39" fmla="*/ 2034861 h 2789734"/>
              <a:gd name="connsiteX40" fmla="*/ 2459916 w 4027830"/>
              <a:gd name="connsiteY40" fmla="*/ 2137893 h 2789734"/>
              <a:gd name="connsiteX41" fmla="*/ 2421278 w 4027830"/>
              <a:gd name="connsiteY41" fmla="*/ 2215167 h 2789734"/>
              <a:gd name="connsiteX42" fmla="*/ 2356885 w 4027830"/>
              <a:gd name="connsiteY42" fmla="*/ 2253803 h 2789734"/>
              <a:gd name="connsiteX43" fmla="*/ 2331127 w 4027830"/>
              <a:gd name="connsiteY43" fmla="*/ 2356832 h 2789734"/>
              <a:gd name="connsiteX44" fmla="*/ 2356887 w 4027830"/>
              <a:gd name="connsiteY44" fmla="*/ 2498501 h 2789734"/>
              <a:gd name="connsiteX45" fmla="*/ 2408401 w 4027830"/>
              <a:gd name="connsiteY45" fmla="*/ 2601532 h 2789734"/>
              <a:gd name="connsiteX46" fmla="*/ 2447038 w 4027830"/>
              <a:gd name="connsiteY46" fmla="*/ 2717443 h 2789734"/>
              <a:gd name="connsiteX47" fmla="*/ 2344008 w 4027830"/>
              <a:gd name="connsiteY47" fmla="*/ 2768958 h 2789734"/>
              <a:gd name="connsiteX48" fmla="*/ 2150824 w 4027830"/>
              <a:gd name="connsiteY48" fmla="*/ 2768958 h 2789734"/>
              <a:gd name="connsiteX49" fmla="*/ 1582006 w 4027830"/>
              <a:gd name="connsiteY49" fmla="*/ 2789350 h 2789734"/>
              <a:gd name="connsiteX50" fmla="*/ 0 w 4027830"/>
              <a:gd name="connsiteY50" fmla="*/ 2776471 h 2789734"/>
              <a:gd name="connsiteX51" fmla="*/ 0 w 4027830"/>
              <a:gd name="connsiteY51"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08402 w 4027830"/>
              <a:gd name="connsiteY40" fmla="*/ 2034861 h 2789734"/>
              <a:gd name="connsiteX41" fmla="*/ 2459916 w 4027830"/>
              <a:gd name="connsiteY41" fmla="*/ 2137893 h 2789734"/>
              <a:gd name="connsiteX42" fmla="*/ 2421278 w 4027830"/>
              <a:gd name="connsiteY42" fmla="*/ 2215167 h 2789734"/>
              <a:gd name="connsiteX43" fmla="*/ 2356885 w 4027830"/>
              <a:gd name="connsiteY43" fmla="*/ 2253803 h 2789734"/>
              <a:gd name="connsiteX44" fmla="*/ 2331127 w 4027830"/>
              <a:gd name="connsiteY44" fmla="*/ 2356832 h 2789734"/>
              <a:gd name="connsiteX45" fmla="*/ 2356887 w 4027830"/>
              <a:gd name="connsiteY45" fmla="*/ 2498501 h 2789734"/>
              <a:gd name="connsiteX46" fmla="*/ 2408401 w 4027830"/>
              <a:gd name="connsiteY46" fmla="*/ 2601532 h 2789734"/>
              <a:gd name="connsiteX47" fmla="*/ 2447038 w 4027830"/>
              <a:gd name="connsiteY47" fmla="*/ 2717443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08402 w 4027830"/>
              <a:gd name="connsiteY40" fmla="*/ 2034861 h 2789734"/>
              <a:gd name="connsiteX41" fmla="*/ 2511431 w 4027830"/>
              <a:gd name="connsiteY41" fmla="*/ 2125014 h 2789734"/>
              <a:gd name="connsiteX42" fmla="*/ 2421278 w 4027830"/>
              <a:gd name="connsiteY42" fmla="*/ 2215167 h 2789734"/>
              <a:gd name="connsiteX43" fmla="*/ 2356885 w 4027830"/>
              <a:gd name="connsiteY43" fmla="*/ 2253803 h 2789734"/>
              <a:gd name="connsiteX44" fmla="*/ 2331127 w 4027830"/>
              <a:gd name="connsiteY44" fmla="*/ 2356832 h 2789734"/>
              <a:gd name="connsiteX45" fmla="*/ 2356887 w 4027830"/>
              <a:gd name="connsiteY45" fmla="*/ 2498501 h 2789734"/>
              <a:gd name="connsiteX46" fmla="*/ 2408401 w 4027830"/>
              <a:gd name="connsiteY46" fmla="*/ 2601532 h 2789734"/>
              <a:gd name="connsiteX47" fmla="*/ 2447038 w 4027830"/>
              <a:gd name="connsiteY47" fmla="*/ 2717443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511431 w 4027830"/>
              <a:gd name="connsiteY41" fmla="*/ 2125014 h 2789734"/>
              <a:gd name="connsiteX42" fmla="*/ 2421278 w 4027830"/>
              <a:gd name="connsiteY42" fmla="*/ 2215167 h 2789734"/>
              <a:gd name="connsiteX43" fmla="*/ 2356885 w 4027830"/>
              <a:gd name="connsiteY43" fmla="*/ 2253803 h 2789734"/>
              <a:gd name="connsiteX44" fmla="*/ 2331127 w 4027830"/>
              <a:gd name="connsiteY44" fmla="*/ 2356832 h 2789734"/>
              <a:gd name="connsiteX45" fmla="*/ 2356887 w 4027830"/>
              <a:gd name="connsiteY45" fmla="*/ 2498501 h 2789734"/>
              <a:gd name="connsiteX46" fmla="*/ 2408401 w 4027830"/>
              <a:gd name="connsiteY46" fmla="*/ 2601532 h 2789734"/>
              <a:gd name="connsiteX47" fmla="*/ 2447038 w 4027830"/>
              <a:gd name="connsiteY47" fmla="*/ 2717443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56885 w 4027830"/>
              <a:gd name="connsiteY43" fmla="*/ 2253803 h 2789734"/>
              <a:gd name="connsiteX44" fmla="*/ 2331127 w 4027830"/>
              <a:gd name="connsiteY44" fmla="*/ 2356832 h 2789734"/>
              <a:gd name="connsiteX45" fmla="*/ 2356887 w 4027830"/>
              <a:gd name="connsiteY45" fmla="*/ 2498501 h 2789734"/>
              <a:gd name="connsiteX46" fmla="*/ 2408401 w 4027830"/>
              <a:gd name="connsiteY46" fmla="*/ 2601532 h 2789734"/>
              <a:gd name="connsiteX47" fmla="*/ 2447038 w 4027830"/>
              <a:gd name="connsiteY47" fmla="*/ 2717443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56887 w 4027830"/>
              <a:gd name="connsiteY45" fmla="*/ 2498501 h 2789734"/>
              <a:gd name="connsiteX46" fmla="*/ 2408401 w 4027830"/>
              <a:gd name="connsiteY46" fmla="*/ 2601532 h 2789734"/>
              <a:gd name="connsiteX47" fmla="*/ 2447038 w 4027830"/>
              <a:gd name="connsiteY47" fmla="*/ 2717443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18251 w 4027830"/>
              <a:gd name="connsiteY45" fmla="*/ 2511380 h 2789734"/>
              <a:gd name="connsiteX46" fmla="*/ 2408401 w 4027830"/>
              <a:gd name="connsiteY46" fmla="*/ 2601532 h 2789734"/>
              <a:gd name="connsiteX47" fmla="*/ 2447038 w 4027830"/>
              <a:gd name="connsiteY47" fmla="*/ 2717443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18251 w 4027830"/>
              <a:gd name="connsiteY45" fmla="*/ 2511380 h 2789734"/>
              <a:gd name="connsiteX46" fmla="*/ 2356885 w 4027830"/>
              <a:gd name="connsiteY46" fmla="*/ 2614411 h 2789734"/>
              <a:gd name="connsiteX47" fmla="*/ 2447038 w 4027830"/>
              <a:gd name="connsiteY47" fmla="*/ 2717443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18251 w 4027830"/>
              <a:gd name="connsiteY45" fmla="*/ 2511380 h 2789734"/>
              <a:gd name="connsiteX46" fmla="*/ 2356885 w 4027830"/>
              <a:gd name="connsiteY46" fmla="*/ 2614411 h 2789734"/>
              <a:gd name="connsiteX47" fmla="*/ 2408401 w 4027830"/>
              <a:gd name="connsiteY47" fmla="*/ 2717443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86429 w 4027830"/>
              <a:gd name="connsiteY33" fmla="*/ 2292440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18251 w 4027830"/>
              <a:gd name="connsiteY45" fmla="*/ 2511380 h 2789734"/>
              <a:gd name="connsiteX46" fmla="*/ 2356885 w 4027830"/>
              <a:gd name="connsiteY46" fmla="*/ 2614411 h 2789734"/>
              <a:gd name="connsiteX47" fmla="*/ 2356886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34913 w 4027830"/>
              <a:gd name="connsiteY33" fmla="*/ 2279561 h 2789734"/>
              <a:gd name="connsiteX34" fmla="*/ 2099306 w 4027830"/>
              <a:gd name="connsiteY34" fmla="*/ 2215167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18251 w 4027830"/>
              <a:gd name="connsiteY45" fmla="*/ 2511380 h 2789734"/>
              <a:gd name="connsiteX46" fmla="*/ 2356885 w 4027830"/>
              <a:gd name="connsiteY46" fmla="*/ 2614411 h 2789734"/>
              <a:gd name="connsiteX47" fmla="*/ 2356886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34913 w 4027830"/>
              <a:gd name="connsiteY33" fmla="*/ 2279561 h 2789734"/>
              <a:gd name="connsiteX34" fmla="*/ 2086427 w 4027830"/>
              <a:gd name="connsiteY34" fmla="*/ 2163651 h 2789734"/>
              <a:gd name="connsiteX35" fmla="*/ 2150824 w 4027830"/>
              <a:gd name="connsiteY35" fmla="*/ 2099256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18251 w 4027830"/>
              <a:gd name="connsiteY45" fmla="*/ 2511380 h 2789734"/>
              <a:gd name="connsiteX46" fmla="*/ 2356885 w 4027830"/>
              <a:gd name="connsiteY46" fmla="*/ 2614411 h 2789734"/>
              <a:gd name="connsiteX47" fmla="*/ 2356886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1996277 w 4027830"/>
              <a:gd name="connsiteY31" fmla="*/ 2524260 h 2789734"/>
              <a:gd name="connsiteX32" fmla="*/ 1996278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18251 w 4027830"/>
              <a:gd name="connsiteY45" fmla="*/ 2511380 h 2789734"/>
              <a:gd name="connsiteX46" fmla="*/ 2356885 w 4027830"/>
              <a:gd name="connsiteY46" fmla="*/ 2614411 h 2789734"/>
              <a:gd name="connsiteX47" fmla="*/ 2356886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2047793 w 4027830"/>
              <a:gd name="connsiteY31" fmla="*/ 2524260 h 2789734"/>
              <a:gd name="connsiteX32" fmla="*/ 1996278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18251 w 4027830"/>
              <a:gd name="connsiteY45" fmla="*/ 2511380 h 2789734"/>
              <a:gd name="connsiteX46" fmla="*/ 2356885 w 4027830"/>
              <a:gd name="connsiteY46" fmla="*/ 2614411 h 2789734"/>
              <a:gd name="connsiteX47" fmla="*/ 2356886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99307 w 4027830"/>
              <a:gd name="connsiteY30" fmla="*/ 2640170 h 2789734"/>
              <a:gd name="connsiteX31" fmla="*/ 2047793 w 4027830"/>
              <a:gd name="connsiteY31" fmla="*/ 2524260 h 2789734"/>
              <a:gd name="connsiteX32" fmla="*/ 2047793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18251 w 4027830"/>
              <a:gd name="connsiteY45" fmla="*/ 2511380 h 2789734"/>
              <a:gd name="connsiteX46" fmla="*/ 2356885 w 4027830"/>
              <a:gd name="connsiteY46" fmla="*/ 2614411 h 2789734"/>
              <a:gd name="connsiteX47" fmla="*/ 2356886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125065 w 4027830"/>
              <a:gd name="connsiteY29" fmla="*/ 2665927 h 2789734"/>
              <a:gd name="connsiteX30" fmla="*/ 2047791 w 4027830"/>
              <a:gd name="connsiteY30" fmla="*/ 2640170 h 2789734"/>
              <a:gd name="connsiteX31" fmla="*/ 2047793 w 4027830"/>
              <a:gd name="connsiteY31" fmla="*/ 2524260 h 2789734"/>
              <a:gd name="connsiteX32" fmla="*/ 2047793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18251 w 4027830"/>
              <a:gd name="connsiteY45" fmla="*/ 2511380 h 2789734"/>
              <a:gd name="connsiteX46" fmla="*/ 2356885 w 4027830"/>
              <a:gd name="connsiteY46" fmla="*/ 2614411 h 2789734"/>
              <a:gd name="connsiteX47" fmla="*/ 2356886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060671 w 4027830"/>
              <a:gd name="connsiteY29" fmla="*/ 2653048 h 2789734"/>
              <a:gd name="connsiteX30" fmla="*/ 2047791 w 4027830"/>
              <a:gd name="connsiteY30" fmla="*/ 2640170 h 2789734"/>
              <a:gd name="connsiteX31" fmla="*/ 2047793 w 4027830"/>
              <a:gd name="connsiteY31" fmla="*/ 2524260 h 2789734"/>
              <a:gd name="connsiteX32" fmla="*/ 2047793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18248 w 4027830"/>
              <a:gd name="connsiteY43" fmla="*/ 2253803 h 2789734"/>
              <a:gd name="connsiteX44" fmla="*/ 2331127 w 4027830"/>
              <a:gd name="connsiteY44" fmla="*/ 2356832 h 2789734"/>
              <a:gd name="connsiteX45" fmla="*/ 2318251 w 4027830"/>
              <a:gd name="connsiteY45" fmla="*/ 2511380 h 2789734"/>
              <a:gd name="connsiteX46" fmla="*/ 2356885 w 4027830"/>
              <a:gd name="connsiteY46" fmla="*/ 2614411 h 2789734"/>
              <a:gd name="connsiteX47" fmla="*/ 2356886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060671 w 4027830"/>
              <a:gd name="connsiteY29" fmla="*/ 2653048 h 2789734"/>
              <a:gd name="connsiteX30" fmla="*/ 2047791 w 4027830"/>
              <a:gd name="connsiteY30" fmla="*/ 2640170 h 2789734"/>
              <a:gd name="connsiteX31" fmla="*/ 2047793 w 4027830"/>
              <a:gd name="connsiteY31" fmla="*/ 2524260 h 2789734"/>
              <a:gd name="connsiteX32" fmla="*/ 2047793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82643 w 4027830"/>
              <a:gd name="connsiteY43" fmla="*/ 2305318 h 2789734"/>
              <a:gd name="connsiteX44" fmla="*/ 2331127 w 4027830"/>
              <a:gd name="connsiteY44" fmla="*/ 2356832 h 2789734"/>
              <a:gd name="connsiteX45" fmla="*/ 2318251 w 4027830"/>
              <a:gd name="connsiteY45" fmla="*/ 2511380 h 2789734"/>
              <a:gd name="connsiteX46" fmla="*/ 2356885 w 4027830"/>
              <a:gd name="connsiteY46" fmla="*/ 2614411 h 2789734"/>
              <a:gd name="connsiteX47" fmla="*/ 2356886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060671 w 4027830"/>
              <a:gd name="connsiteY29" fmla="*/ 2653048 h 2789734"/>
              <a:gd name="connsiteX30" fmla="*/ 2047791 w 4027830"/>
              <a:gd name="connsiteY30" fmla="*/ 2640170 h 2789734"/>
              <a:gd name="connsiteX31" fmla="*/ 2047793 w 4027830"/>
              <a:gd name="connsiteY31" fmla="*/ 2524260 h 2789734"/>
              <a:gd name="connsiteX32" fmla="*/ 2047793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82643 w 4027830"/>
              <a:gd name="connsiteY43" fmla="*/ 2305318 h 2789734"/>
              <a:gd name="connsiteX44" fmla="*/ 2331127 w 4027830"/>
              <a:gd name="connsiteY44" fmla="*/ 2356832 h 2789734"/>
              <a:gd name="connsiteX45" fmla="*/ 2318251 w 4027830"/>
              <a:gd name="connsiteY45" fmla="*/ 2511380 h 2789734"/>
              <a:gd name="connsiteX46" fmla="*/ 2305369 w 4027830"/>
              <a:gd name="connsiteY46" fmla="*/ 2614411 h 2789734"/>
              <a:gd name="connsiteX47" fmla="*/ 2356886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146220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060671 w 4027830"/>
              <a:gd name="connsiteY29" fmla="*/ 2653048 h 2789734"/>
              <a:gd name="connsiteX30" fmla="*/ 2047791 w 4027830"/>
              <a:gd name="connsiteY30" fmla="*/ 2640170 h 2789734"/>
              <a:gd name="connsiteX31" fmla="*/ 2047793 w 4027830"/>
              <a:gd name="connsiteY31" fmla="*/ 2524260 h 2789734"/>
              <a:gd name="connsiteX32" fmla="*/ 2047793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82643 w 4027830"/>
              <a:gd name="connsiteY43" fmla="*/ 2305318 h 2789734"/>
              <a:gd name="connsiteX44" fmla="*/ 2331127 w 4027830"/>
              <a:gd name="connsiteY44" fmla="*/ 2356832 h 2789734"/>
              <a:gd name="connsiteX45" fmla="*/ 2318251 w 4027830"/>
              <a:gd name="connsiteY45" fmla="*/ 2511380 h 2789734"/>
              <a:gd name="connsiteX46" fmla="*/ 2305369 w 4027830"/>
              <a:gd name="connsiteY46" fmla="*/ 2614411 h 2789734"/>
              <a:gd name="connsiteX47" fmla="*/ 2305371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2009156 w 4027830"/>
              <a:gd name="connsiteY20" fmla="*/ 1043189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060671 w 4027830"/>
              <a:gd name="connsiteY29" fmla="*/ 2653048 h 2789734"/>
              <a:gd name="connsiteX30" fmla="*/ 2047791 w 4027830"/>
              <a:gd name="connsiteY30" fmla="*/ 2640170 h 2789734"/>
              <a:gd name="connsiteX31" fmla="*/ 2047793 w 4027830"/>
              <a:gd name="connsiteY31" fmla="*/ 2524260 h 2789734"/>
              <a:gd name="connsiteX32" fmla="*/ 2047793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82643 w 4027830"/>
              <a:gd name="connsiteY43" fmla="*/ 2305318 h 2789734"/>
              <a:gd name="connsiteX44" fmla="*/ 2331127 w 4027830"/>
              <a:gd name="connsiteY44" fmla="*/ 2356832 h 2789734"/>
              <a:gd name="connsiteX45" fmla="*/ 2318251 w 4027830"/>
              <a:gd name="connsiteY45" fmla="*/ 2511380 h 2789734"/>
              <a:gd name="connsiteX46" fmla="*/ 2305369 w 4027830"/>
              <a:gd name="connsiteY46" fmla="*/ 2614411 h 2789734"/>
              <a:gd name="connsiteX47" fmla="*/ 2305371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1919004 w 4027830"/>
              <a:gd name="connsiteY20" fmla="*/ 991674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060671 w 4027830"/>
              <a:gd name="connsiteY29" fmla="*/ 2653048 h 2789734"/>
              <a:gd name="connsiteX30" fmla="*/ 2047791 w 4027830"/>
              <a:gd name="connsiteY30" fmla="*/ 2640170 h 2789734"/>
              <a:gd name="connsiteX31" fmla="*/ 2047793 w 4027830"/>
              <a:gd name="connsiteY31" fmla="*/ 2524260 h 2789734"/>
              <a:gd name="connsiteX32" fmla="*/ 2047793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74254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82643 w 4027830"/>
              <a:gd name="connsiteY43" fmla="*/ 2305318 h 2789734"/>
              <a:gd name="connsiteX44" fmla="*/ 2331127 w 4027830"/>
              <a:gd name="connsiteY44" fmla="*/ 2356832 h 2789734"/>
              <a:gd name="connsiteX45" fmla="*/ 2318251 w 4027830"/>
              <a:gd name="connsiteY45" fmla="*/ 2511380 h 2789734"/>
              <a:gd name="connsiteX46" fmla="*/ 2305369 w 4027830"/>
              <a:gd name="connsiteY46" fmla="*/ 2614411 h 2789734"/>
              <a:gd name="connsiteX47" fmla="*/ 2305371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23555 w 4027830"/>
              <a:gd name="connsiteY11" fmla="*/ 1596980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1919004 w 4027830"/>
              <a:gd name="connsiteY20" fmla="*/ 991674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060671 w 4027830"/>
              <a:gd name="connsiteY29" fmla="*/ 2653048 h 2789734"/>
              <a:gd name="connsiteX30" fmla="*/ 2047791 w 4027830"/>
              <a:gd name="connsiteY30" fmla="*/ 2640170 h 2789734"/>
              <a:gd name="connsiteX31" fmla="*/ 2047793 w 4027830"/>
              <a:gd name="connsiteY31" fmla="*/ 2524260 h 2789734"/>
              <a:gd name="connsiteX32" fmla="*/ 2047793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22738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82643 w 4027830"/>
              <a:gd name="connsiteY43" fmla="*/ 2305318 h 2789734"/>
              <a:gd name="connsiteX44" fmla="*/ 2331127 w 4027830"/>
              <a:gd name="connsiteY44" fmla="*/ 2356832 h 2789734"/>
              <a:gd name="connsiteX45" fmla="*/ 2318251 w 4027830"/>
              <a:gd name="connsiteY45" fmla="*/ 2511380 h 2789734"/>
              <a:gd name="connsiteX46" fmla="*/ 2305369 w 4027830"/>
              <a:gd name="connsiteY46" fmla="*/ 2614411 h 2789734"/>
              <a:gd name="connsiteX47" fmla="*/ 2305371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0 w 4027830"/>
              <a:gd name="connsiteY0" fmla="*/ 261871 h 2789734"/>
              <a:gd name="connsiteX1" fmla="*/ 592479 w 4027830"/>
              <a:gd name="connsiteY1" fmla="*/ 0 h 2789734"/>
              <a:gd name="connsiteX2" fmla="*/ 618237 w 4027830"/>
              <a:gd name="connsiteY2" fmla="*/ 244698 h 2789734"/>
              <a:gd name="connsiteX3" fmla="*/ 3526717 w 4027830"/>
              <a:gd name="connsiteY3" fmla="*/ 261871 h 2789734"/>
              <a:gd name="connsiteX4" fmla="*/ 3876592 w 4027830"/>
              <a:gd name="connsiteY4" fmla="*/ 270456 h 2789734"/>
              <a:gd name="connsiteX5" fmla="*/ 3889472 w 4027830"/>
              <a:gd name="connsiteY5" fmla="*/ 321972 h 2789734"/>
              <a:gd name="connsiteX6" fmla="*/ 4018261 w 4027830"/>
              <a:gd name="connsiteY6" fmla="*/ 721216 h 2789734"/>
              <a:gd name="connsiteX7" fmla="*/ 3722046 w 4027830"/>
              <a:gd name="connsiteY7" fmla="*/ 1068946 h 2789734"/>
              <a:gd name="connsiteX8" fmla="*/ 3541741 w 4027830"/>
              <a:gd name="connsiteY8" fmla="*/ 1197735 h 2789734"/>
              <a:gd name="connsiteX9" fmla="*/ 3387195 w 4027830"/>
              <a:gd name="connsiteY9" fmla="*/ 1326524 h 2789734"/>
              <a:gd name="connsiteX10" fmla="*/ 3078103 w 4027830"/>
              <a:gd name="connsiteY10" fmla="*/ 1545464 h 2789734"/>
              <a:gd name="connsiteX11" fmla="*/ 2949312 w 4027830"/>
              <a:gd name="connsiteY11" fmla="*/ 1635617 h 2789734"/>
              <a:gd name="connsiteX12" fmla="*/ 2640221 w 4027830"/>
              <a:gd name="connsiteY12" fmla="*/ 1738648 h 2789734"/>
              <a:gd name="connsiteX13" fmla="*/ 2678858 w 4027830"/>
              <a:gd name="connsiteY13" fmla="*/ 1455312 h 2789734"/>
              <a:gd name="connsiteX14" fmla="*/ 3219770 w 4027830"/>
              <a:gd name="connsiteY14" fmla="*/ 991672 h 2789734"/>
              <a:gd name="connsiteX15" fmla="*/ 2614465 w 4027830"/>
              <a:gd name="connsiteY15" fmla="*/ 1236370 h 2789734"/>
              <a:gd name="connsiteX16" fmla="*/ 2717494 w 4027830"/>
              <a:gd name="connsiteY16" fmla="*/ 1081825 h 2789734"/>
              <a:gd name="connsiteX17" fmla="*/ 2820524 w 4027830"/>
              <a:gd name="connsiteY17" fmla="*/ 991674 h 2789734"/>
              <a:gd name="connsiteX18" fmla="*/ 2910676 w 4027830"/>
              <a:gd name="connsiteY18" fmla="*/ 798491 h 2789734"/>
              <a:gd name="connsiteX19" fmla="*/ 2691737 w 4027830"/>
              <a:gd name="connsiteY19" fmla="*/ 772732 h 2789734"/>
              <a:gd name="connsiteX20" fmla="*/ 1919004 w 4027830"/>
              <a:gd name="connsiteY20" fmla="*/ 991674 h 2789734"/>
              <a:gd name="connsiteX21" fmla="*/ 1893245 w 4027830"/>
              <a:gd name="connsiteY21" fmla="*/ 1558344 h 2789734"/>
              <a:gd name="connsiteX22" fmla="*/ 1919003 w 4027830"/>
              <a:gd name="connsiteY22" fmla="*/ 1609860 h 2789734"/>
              <a:gd name="connsiteX23" fmla="*/ 1867489 w 4027830"/>
              <a:gd name="connsiteY23" fmla="*/ 1918951 h 2789734"/>
              <a:gd name="connsiteX24" fmla="*/ 1790216 w 4027830"/>
              <a:gd name="connsiteY24" fmla="*/ 2279559 h 2789734"/>
              <a:gd name="connsiteX25" fmla="*/ 1725821 w 4027830"/>
              <a:gd name="connsiteY25" fmla="*/ 2485622 h 2789734"/>
              <a:gd name="connsiteX26" fmla="*/ 1712941 w 4027830"/>
              <a:gd name="connsiteY26" fmla="*/ 2575775 h 2789734"/>
              <a:gd name="connsiteX27" fmla="*/ 1725821 w 4027830"/>
              <a:gd name="connsiteY27" fmla="*/ 2640169 h 2789734"/>
              <a:gd name="connsiteX28" fmla="*/ 1738701 w 4027830"/>
              <a:gd name="connsiteY28" fmla="*/ 2691685 h 2789734"/>
              <a:gd name="connsiteX29" fmla="*/ 2060671 w 4027830"/>
              <a:gd name="connsiteY29" fmla="*/ 2653048 h 2789734"/>
              <a:gd name="connsiteX30" fmla="*/ 2047791 w 4027830"/>
              <a:gd name="connsiteY30" fmla="*/ 2640170 h 2789734"/>
              <a:gd name="connsiteX31" fmla="*/ 2047793 w 4027830"/>
              <a:gd name="connsiteY31" fmla="*/ 2524260 h 2789734"/>
              <a:gd name="connsiteX32" fmla="*/ 2047793 w 4027830"/>
              <a:gd name="connsiteY32" fmla="*/ 2395471 h 2789734"/>
              <a:gd name="connsiteX33" fmla="*/ 2034913 w 4027830"/>
              <a:gd name="connsiteY33" fmla="*/ 2279561 h 2789734"/>
              <a:gd name="connsiteX34" fmla="*/ 2086427 w 4027830"/>
              <a:gd name="connsiteY34" fmla="*/ 2163651 h 2789734"/>
              <a:gd name="connsiteX35" fmla="*/ 2099309 w 4027830"/>
              <a:gd name="connsiteY35" fmla="*/ 2060619 h 2789734"/>
              <a:gd name="connsiteX36" fmla="*/ 2176581 w 4027830"/>
              <a:gd name="connsiteY36" fmla="*/ 1944710 h 2789734"/>
              <a:gd name="connsiteX37" fmla="*/ 2331128 w 4027830"/>
              <a:gd name="connsiteY37" fmla="*/ 1622738 h 2789734"/>
              <a:gd name="connsiteX38" fmla="*/ 2305369 w 4027830"/>
              <a:gd name="connsiteY38" fmla="*/ 1906074 h 2789734"/>
              <a:gd name="connsiteX39" fmla="*/ 2382643 w 4027830"/>
              <a:gd name="connsiteY39" fmla="*/ 1931831 h 2789734"/>
              <a:gd name="connsiteX40" fmla="*/ 2459918 w 4027830"/>
              <a:gd name="connsiteY40" fmla="*/ 1996224 h 2789734"/>
              <a:gd name="connsiteX41" fmla="*/ 2447037 w 4027830"/>
              <a:gd name="connsiteY41" fmla="*/ 2125014 h 2789734"/>
              <a:gd name="connsiteX42" fmla="*/ 2421278 w 4027830"/>
              <a:gd name="connsiteY42" fmla="*/ 2215167 h 2789734"/>
              <a:gd name="connsiteX43" fmla="*/ 2382643 w 4027830"/>
              <a:gd name="connsiteY43" fmla="*/ 2305318 h 2789734"/>
              <a:gd name="connsiteX44" fmla="*/ 2331127 w 4027830"/>
              <a:gd name="connsiteY44" fmla="*/ 2356832 h 2789734"/>
              <a:gd name="connsiteX45" fmla="*/ 2318251 w 4027830"/>
              <a:gd name="connsiteY45" fmla="*/ 2511380 h 2789734"/>
              <a:gd name="connsiteX46" fmla="*/ 2305369 w 4027830"/>
              <a:gd name="connsiteY46" fmla="*/ 2614411 h 2789734"/>
              <a:gd name="connsiteX47" fmla="*/ 2305371 w 4027830"/>
              <a:gd name="connsiteY47" fmla="*/ 2691685 h 2789734"/>
              <a:gd name="connsiteX48" fmla="*/ 2344008 w 4027830"/>
              <a:gd name="connsiteY48" fmla="*/ 2768958 h 2789734"/>
              <a:gd name="connsiteX49" fmla="*/ 2150824 w 4027830"/>
              <a:gd name="connsiteY49" fmla="*/ 2768958 h 2789734"/>
              <a:gd name="connsiteX50" fmla="*/ 1582006 w 4027830"/>
              <a:gd name="connsiteY50" fmla="*/ 2789350 h 2789734"/>
              <a:gd name="connsiteX51" fmla="*/ 0 w 4027830"/>
              <a:gd name="connsiteY51" fmla="*/ 2776471 h 2789734"/>
              <a:gd name="connsiteX52" fmla="*/ 0 w 4027830"/>
              <a:gd name="connsiteY52" fmla="*/ 261871 h 2789734"/>
              <a:gd name="connsiteX0" fmla="*/ 25758 w 4053588"/>
              <a:gd name="connsiteY0" fmla="*/ 261871 h 2789734"/>
              <a:gd name="connsiteX1" fmla="*/ 618237 w 4053588"/>
              <a:gd name="connsiteY1" fmla="*/ 0 h 2789734"/>
              <a:gd name="connsiteX2" fmla="*/ 643995 w 4053588"/>
              <a:gd name="connsiteY2" fmla="*/ 244698 h 2789734"/>
              <a:gd name="connsiteX3" fmla="*/ 3552475 w 4053588"/>
              <a:gd name="connsiteY3" fmla="*/ 261871 h 2789734"/>
              <a:gd name="connsiteX4" fmla="*/ 3902350 w 4053588"/>
              <a:gd name="connsiteY4" fmla="*/ 270456 h 2789734"/>
              <a:gd name="connsiteX5" fmla="*/ 3915230 w 4053588"/>
              <a:gd name="connsiteY5" fmla="*/ 321972 h 2789734"/>
              <a:gd name="connsiteX6" fmla="*/ 4044019 w 4053588"/>
              <a:gd name="connsiteY6" fmla="*/ 721216 h 2789734"/>
              <a:gd name="connsiteX7" fmla="*/ 3747804 w 4053588"/>
              <a:gd name="connsiteY7" fmla="*/ 1068946 h 2789734"/>
              <a:gd name="connsiteX8" fmla="*/ 3567499 w 4053588"/>
              <a:gd name="connsiteY8" fmla="*/ 1197735 h 2789734"/>
              <a:gd name="connsiteX9" fmla="*/ 3412953 w 4053588"/>
              <a:gd name="connsiteY9" fmla="*/ 1326524 h 2789734"/>
              <a:gd name="connsiteX10" fmla="*/ 3103861 w 4053588"/>
              <a:gd name="connsiteY10" fmla="*/ 1545464 h 2789734"/>
              <a:gd name="connsiteX11" fmla="*/ 2975070 w 4053588"/>
              <a:gd name="connsiteY11" fmla="*/ 1635617 h 2789734"/>
              <a:gd name="connsiteX12" fmla="*/ 2665979 w 4053588"/>
              <a:gd name="connsiteY12" fmla="*/ 1738648 h 2789734"/>
              <a:gd name="connsiteX13" fmla="*/ 2704616 w 4053588"/>
              <a:gd name="connsiteY13" fmla="*/ 1455312 h 2789734"/>
              <a:gd name="connsiteX14" fmla="*/ 3245528 w 4053588"/>
              <a:gd name="connsiteY14" fmla="*/ 991672 h 2789734"/>
              <a:gd name="connsiteX15" fmla="*/ 2640223 w 4053588"/>
              <a:gd name="connsiteY15" fmla="*/ 1236370 h 2789734"/>
              <a:gd name="connsiteX16" fmla="*/ 2743252 w 4053588"/>
              <a:gd name="connsiteY16" fmla="*/ 1081825 h 2789734"/>
              <a:gd name="connsiteX17" fmla="*/ 2846282 w 4053588"/>
              <a:gd name="connsiteY17" fmla="*/ 991674 h 2789734"/>
              <a:gd name="connsiteX18" fmla="*/ 2936434 w 4053588"/>
              <a:gd name="connsiteY18" fmla="*/ 798491 h 2789734"/>
              <a:gd name="connsiteX19" fmla="*/ 2717495 w 4053588"/>
              <a:gd name="connsiteY19" fmla="*/ 772732 h 2789734"/>
              <a:gd name="connsiteX20" fmla="*/ 1944762 w 4053588"/>
              <a:gd name="connsiteY20" fmla="*/ 991674 h 2789734"/>
              <a:gd name="connsiteX21" fmla="*/ 1919003 w 4053588"/>
              <a:gd name="connsiteY21" fmla="*/ 1558344 h 2789734"/>
              <a:gd name="connsiteX22" fmla="*/ 1944761 w 4053588"/>
              <a:gd name="connsiteY22" fmla="*/ 1609860 h 2789734"/>
              <a:gd name="connsiteX23" fmla="*/ 1893247 w 4053588"/>
              <a:gd name="connsiteY23" fmla="*/ 1918951 h 2789734"/>
              <a:gd name="connsiteX24" fmla="*/ 1815974 w 4053588"/>
              <a:gd name="connsiteY24" fmla="*/ 2279559 h 2789734"/>
              <a:gd name="connsiteX25" fmla="*/ 1751579 w 4053588"/>
              <a:gd name="connsiteY25" fmla="*/ 2485622 h 2789734"/>
              <a:gd name="connsiteX26" fmla="*/ 1738699 w 4053588"/>
              <a:gd name="connsiteY26" fmla="*/ 2575775 h 2789734"/>
              <a:gd name="connsiteX27" fmla="*/ 1751579 w 4053588"/>
              <a:gd name="connsiteY27" fmla="*/ 2640169 h 2789734"/>
              <a:gd name="connsiteX28" fmla="*/ 1764459 w 4053588"/>
              <a:gd name="connsiteY28" fmla="*/ 2691685 h 2789734"/>
              <a:gd name="connsiteX29" fmla="*/ 2086429 w 4053588"/>
              <a:gd name="connsiteY29" fmla="*/ 2653048 h 2789734"/>
              <a:gd name="connsiteX30" fmla="*/ 2073549 w 4053588"/>
              <a:gd name="connsiteY30" fmla="*/ 2640170 h 2789734"/>
              <a:gd name="connsiteX31" fmla="*/ 2073551 w 4053588"/>
              <a:gd name="connsiteY31" fmla="*/ 2524260 h 2789734"/>
              <a:gd name="connsiteX32" fmla="*/ 2073551 w 4053588"/>
              <a:gd name="connsiteY32" fmla="*/ 2395471 h 2789734"/>
              <a:gd name="connsiteX33" fmla="*/ 2060671 w 4053588"/>
              <a:gd name="connsiteY33" fmla="*/ 2279561 h 2789734"/>
              <a:gd name="connsiteX34" fmla="*/ 2112185 w 4053588"/>
              <a:gd name="connsiteY34" fmla="*/ 2163651 h 2789734"/>
              <a:gd name="connsiteX35" fmla="*/ 2125067 w 4053588"/>
              <a:gd name="connsiteY35" fmla="*/ 2060619 h 2789734"/>
              <a:gd name="connsiteX36" fmla="*/ 2202339 w 4053588"/>
              <a:gd name="connsiteY36" fmla="*/ 1944710 h 2789734"/>
              <a:gd name="connsiteX37" fmla="*/ 2356886 w 4053588"/>
              <a:gd name="connsiteY37" fmla="*/ 1622738 h 2789734"/>
              <a:gd name="connsiteX38" fmla="*/ 2331127 w 4053588"/>
              <a:gd name="connsiteY38" fmla="*/ 1906074 h 2789734"/>
              <a:gd name="connsiteX39" fmla="*/ 2408401 w 4053588"/>
              <a:gd name="connsiteY39" fmla="*/ 1931831 h 2789734"/>
              <a:gd name="connsiteX40" fmla="*/ 2485676 w 4053588"/>
              <a:gd name="connsiteY40" fmla="*/ 1996224 h 2789734"/>
              <a:gd name="connsiteX41" fmla="*/ 2472795 w 4053588"/>
              <a:gd name="connsiteY41" fmla="*/ 2125014 h 2789734"/>
              <a:gd name="connsiteX42" fmla="*/ 2447036 w 4053588"/>
              <a:gd name="connsiteY42" fmla="*/ 2215167 h 2789734"/>
              <a:gd name="connsiteX43" fmla="*/ 2408401 w 4053588"/>
              <a:gd name="connsiteY43" fmla="*/ 2305318 h 2789734"/>
              <a:gd name="connsiteX44" fmla="*/ 2356885 w 4053588"/>
              <a:gd name="connsiteY44" fmla="*/ 2356832 h 2789734"/>
              <a:gd name="connsiteX45" fmla="*/ 2344009 w 4053588"/>
              <a:gd name="connsiteY45" fmla="*/ 2511380 h 2789734"/>
              <a:gd name="connsiteX46" fmla="*/ 2331127 w 4053588"/>
              <a:gd name="connsiteY46" fmla="*/ 2614411 h 2789734"/>
              <a:gd name="connsiteX47" fmla="*/ 2331129 w 4053588"/>
              <a:gd name="connsiteY47" fmla="*/ 2691685 h 2789734"/>
              <a:gd name="connsiteX48" fmla="*/ 2369766 w 4053588"/>
              <a:gd name="connsiteY48" fmla="*/ 2768958 h 2789734"/>
              <a:gd name="connsiteX49" fmla="*/ 2176582 w 4053588"/>
              <a:gd name="connsiteY49" fmla="*/ 2768958 h 2789734"/>
              <a:gd name="connsiteX50" fmla="*/ 1607764 w 4053588"/>
              <a:gd name="connsiteY50" fmla="*/ 2789350 h 2789734"/>
              <a:gd name="connsiteX51" fmla="*/ 0 w 4053588"/>
              <a:gd name="connsiteY51" fmla="*/ 2763592 h 2789734"/>
              <a:gd name="connsiteX52" fmla="*/ 25758 w 4053588"/>
              <a:gd name="connsiteY52" fmla="*/ 261871 h 278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588" h="2789734">
                <a:moveTo>
                  <a:pt x="25758" y="261871"/>
                </a:moveTo>
                <a:cubicBezTo>
                  <a:pt x="214665" y="260440"/>
                  <a:pt x="429330" y="1431"/>
                  <a:pt x="618237" y="0"/>
                </a:cubicBezTo>
                <a:cubicBezTo>
                  <a:pt x="656874" y="8586"/>
                  <a:pt x="605358" y="236112"/>
                  <a:pt x="643995" y="244698"/>
                </a:cubicBezTo>
                <a:lnTo>
                  <a:pt x="3552475" y="261871"/>
                </a:lnTo>
                <a:cubicBezTo>
                  <a:pt x="4209306" y="261155"/>
                  <a:pt x="3841891" y="260439"/>
                  <a:pt x="3902350" y="270456"/>
                </a:cubicBezTo>
                <a:cubicBezTo>
                  <a:pt x="3962809" y="280473"/>
                  <a:pt x="3902351" y="244699"/>
                  <a:pt x="3915230" y="321972"/>
                </a:cubicBezTo>
                <a:cubicBezTo>
                  <a:pt x="3997154" y="398529"/>
                  <a:pt x="4082656" y="581695"/>
                  <a:pt x="4044019" y="721216"/>
                </a:cubicBezTo>
                <a:cubicBezTo>
                  <a:pt x="4040084" y="879340"/>
                  <a:pt x="3711313" y="804929"/>
                  <a:pt x="3747804" y="1068946"/>
                </a:cubicBezTo>
                <a:cubicBezTo>
                  <a:pt x="3661945" y="1163391"/>
                  <a:pt x="3623308" y="1174124"/>
                  <a:pt x="3567499" y="1197735"/>
                </a:cubicBezTo>
                <a:cubicBezTo>
                  <a:pt x="3511691" y="1221346"/>
                  <a:pt x="3483787" y="1283595"/>
                  <a:pt x="3412953" y="1326524"/>
                </a:cubicBezTo>
                <a:cubicBezTo>
                  <a:pt x="3342119" y="1369454"/>
                  <a:pt x="3181134" y="1496095"/>
                  <a:pt x="3103861" y="1545464"/>
                </a:cubicBezTo>
                <a:cubicBezTo>
                  <a:pt x="3026588" y="1594833"/>
                  <a:pt x="3056636" y="1631324"/>
                  <a:pt x="2975070" y="1635617"/>
                </a:cubicBezTo>
                <a:cubicBezTo>
                  <a:pt x="2893504" y="1639910"/>
                  <a:pt x="2706762" y="1766552"/>
                  <a:pt x="2665979" y="1738648"/>
                </a:cubicBezTo>
                <a:cubicBezTo>
                  <a:pt x="2612317" y="1723623"/>
                  <a:pt x="2616610" y="1549757"/>
                  <a:pt x="2704616" y="1455312"/>
                </a:cubicBezTo>
                <a:cubicBezTo>
                  <a:pt x="2792622" y="1360867"/>
                  <a:pt x="3269139" y="1010990"/>
                  <a:pt x="3245528" y="991672"/>
                </a:cubicBezTo>
                <a:cubicBezTo>
                  <a:pt x="3189719" y="987379"/>
                  <a:pt x="2749693" y="1163390"/>
                  <a:pt x="2640223" y="1236370"/>
                </a:cubicBezTo>
                <a:cubicBezTo>
                  <a:pt x="2558657" y="1264274"/>
                  <a:pt x="2753984" y="1068946"/>
                  <a:pt x="2743252" y="1081825"/>
                </a:cubicBezTo>
                <a:cubicBezTo>
                  <a:pt x="2773302" y="1021724"/>
                  <a:pt x="2839843" y="1043190"/>
                  <a:pt x="2846282" y="991674"/>
                </a:cubicBezTo>
                <a:cubicBezTo>
                  <a:pt x="2857014" y="950891"/>
                  <a:pt x="2951459" y="830688"/>
                  <a:pt x="2936434" y="798491"/>
                </a:cubicBezTo>
                <a:cubicBezTo>
                  <a:pt x="2921409" y="766294"/>
                  <a:pt x="2846284" y="721217"/>
                  <a:pt x="2717495" y="772732"/>
                </a:cubicBezTo>
                <a:cubicBezTo>
                  <a:pt x="2588706" y="824247"/>
                  <a:pt x="2090723" y="865032"/>
                  <a:pt x="1944762" y="991674"/>
                </a:cubicBezTo>
                <a:cubicBezTo>
                  <a:pt x="1798801" y="1118316"/>
                  <a:pt x="1940468" y="1481071"/>
                  <a:pt x="1919003" y="1558344"/>
                </a:cubicBezTo>
                <a:cubicBezTo>
                  <a:pt x="1897538" y="1635617"/>
                  <a:pt x="1957640" y="1556198"/>
                  <a:pt x="1944761" y="1609860"/>
                </a:cubicBezTo>
                <a:cubicBezTo>
                  <a:pt x="1931882" y="1663522"/>
                  <a:pt x="1916858" y="1818067"/>
                  <a:pt x="1893247" y="1918951"/>
                </a:cubicBezTo>
                <a:cubicBezTo>
                  <a:pt x="1869636" y="2019835"/>
                  <a:pt x="1824560" y="2185114"/>
                  <a:pt x="1815974" y="2279559"/>
                </a:cubicBezTo>
                <a:cubicBezTo>
                  <a:pt x="1807388" y="2374004"/>
                  <a:pt x="1764458" y="2425520"/>
                  <a:pt x="1751579" y="2485622"/>
                </a:cubicBezTo>
                <a:cubicBezTo>
                  <a:pt x="1738700" y="2545724"/>
                  <a:pt x="1749431" y="2543578"/>
                  <a:pt x="1738699" y="2575775"/>
                </a:cubicBezTo>
                <a:cubicBezTo>
                  <a:pt x="1727967" y="2607972"/>
                  <a:pt x="1736553" y="2620851"/>
                  <a:pt x="1751579" y="2640169"/>
                </a:cubicBezTo>
                <a:cubicBezTo>
                  <a:pt x="1766605" y="2659487"/>
                  <a:pt x="1708651" y="2665928"/>
                  <a:pt x="1764459" y="2691685"/>
                </a:cubicBezTo>
                <a:cubicBezTo>
                  <a:pt x="1781631" y="2704564"/>
                  <a:pt x="2034914" y="2683099"/>
                  <a:pt x="2086429" y="2653048"/>
                </a:cubicBezTo>
                <a:cubicBezTo>
                  <a:pt x="2135798" y="2640169"/>
                  <a:pt x="2082135" y="2665928"/>
                  <a:pt x="2073549" y="2640170"/>
                </a:cubicBezTo>
                <a:cubicBezTo>
                  <a:pt x="2064963" y="2614412"/>
                  <a:pt x="2079990" y="2560750"/>
                  <a:pt x="2073551" y="2524260"/>
                </a:cubicBezTo>
                <a:cubicBezTo>
                  <a:pt x="2067112" y="2487770"/>
                  <a:pt x="2071405" y="2431961"/>
                  <a:pt x="2073551" y="2395471"/>
                </a:cubicBezTo>
                <a:cubicBezTo>
                  <a:pt x="2062818" y="2328930"/>
                  <a:pt x="2054231" y="2320344"/>
                  <a:pt x="2060671" y="2279561"/>
                </a:cubicBezTo>
                <a:cubicBezTo>
                  <a:pt x="2071403" y="2243071"/>
                  <a:pt x="2099306" y="2185116"/>
                  <a:pt x="2112185" y="2163651"/>
                </a:cubicBezTo>
                <a:cubicBezTo>
                  <a:pt x="2125064" y="2142186"/>
                  <a:pt x="2120774" y="2084230"/>
                  <a:pt x="2125067" y="2060619"/>
                </a:cubicBezTo>
                <a:cubicBezTo>
                  <a:pt x="2148678" y="2000518"/>
                  <a:pt x="2178728" y="1981200"/>
                  <a:pt x="2202339" y="1944710"/>
                </a:cubicBezTo>
                <a:cubicBezTo>
                  <a:pt x="2225950" y="1908220"/>
                  <a:pt x="2326835" y="1635617"/>
                  <a:pt x="2356886" y="1622738"/>
                </a:cubicBezTo>
                <a:cubicBezTo>
                  <a:pt x="2386937" y="1609859"/>
                  <a:pt x="2324688" y="1856705"/>
                  <a:pt x="2331127" y="1906074"/>
                </a:cubicBezTo>
                <a:cubicBezTo>
                  <a:pt x="2337566" y="1955443"/>
                  <a:pt x="2391229" y="1910367"/>
                  <a:pt x="2408401" y="1931831"/>
                </a:cubicBezTo>
                <a:cubicBezTo>
                  <a:pt x="2425573" y="1953296"/>
                  <a:pt x="2470651" y="1968320"/>
                  <a:pt x="2485676" y="1996224"/>
                </a:cubicBezTo>
                <a:cubicBezTo>
                  <a:pt x="2500701" y="2024128"/>
                  <a:pt x="2453477" y="2118574"/>
                  <a:pt x="2472795" y="2125014"/>
                </a:cubicBezTo>
                <a:cubicBezTo>
                  <a:pt x="2492113" y="2131454"/>
                  <a:pt x="2436304" y="2195849"/>
                  <a:pt x="2447036" y="2215167"/>
                </a:cubicBezTo>
                <a:cubicBezTo>
                  <a:pt x="2457768" y="2234485"/>
                  <a:pt x="2412694" y="2270975"/>
                  <a:pt x="2408401" y="2305318"/>
                </a:cubicBezTo>
                <a:cubicBezTo>
                  <a:pt x="2404108" y="2339662"/>
                  <a:pt x="2374057" y="2307463"/>
                  <a:pt x="2356885" y="2356832"/>
                </a:cubicBezTo>
                <a:cubicBezTo>
                  <a:pt x="2339713" y="2406201"/>
                  <a:pt x="2350449" y="2453425"/>
                  <a:pt x="2344009" y="2511380"/>
                </a:cubicBezTo>
                <a:cubicBezTo>
                  <a:pt x="2337570" y="2569335"/>
                  <a:pt x="2298930" y="2545724"/>
                  <a:pt x="2331127" y="2614411"/>
                </a:cubicBezTo>
                <a:cubicBezTo>
                  <a:pt x="2311809" y="2657341"/>
                  <a:pt x="2294639" y="2650902"/>
                  <a:pt x="2331129" y="2691685"/>
                </a:cubicBezTo>
                <a:cubicBezTo>
                  <a:pt x="2367619" y="2732468"/>
                  <a:pt x="2333276" y="2756079"/>
                  <a:pt x="2369766" y="2768958"/>
                </a:cubicBezTo>
                <a:cubicBezTo>
                  <a:pt x="2406256" y="2781837"/>
                  <a:pt x="2164061" y="2761266"/>
                  <a:pt x="2176582" y="2768958"/>
                </a:cubicBezTo>
                <a:cubicBezTo>
                  <a:pt x="2189103" y="2776650"/>
                  <a:pt x="2099316" y="2792391"/>
                  <a:pt x="1607764" y="2789350"/>
                </a:cubicBezTo>
                <a:lnTo>
                  <a:pt x="0" y="2763592"/>
                </a:lnTo>
                <a:cubicBezTo>
                  <a:pt x="0" y="1925392"/>
                  <a:pt x="25758" y="1100071"/>
                  <a:pt x="25758" y="261871"/>
                </a:cubicBezTo>
                <a:close/>
              </a:path>
            </a:pathLst>
          </a:cu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rot="19559770">
            <a:off x="5580489" y="3183849"/>
            <a:ext cx="1744735" cy="3024154"/>
          </a:xfrm>
          <a:custGeom>
            <a:avLst/>
            <a:gdLst>
              <a:gd name="connsiteX0" fmla="*/ 0 w 1227837"/>
              <a:gd name="connsiteY0" fmla="*/ 1494070 h 2988139"/>
              <a:gd name="connsiteX1" fmla="*/ 613919 w 1227837"/>
              <a:gd name="connsiteY1" fmla="*/ 0 h 2988139"/>
              <a:gd name="connsiteX2" fmla="*/ 1227838 w 1227837"/>
              <a:gd name="connsiteY2" fmla="*/ 1494070 h 2988139"/>
              <a:gd name="connsiteX3" fmla="*/ 613919 w 1227837"/>
              <a:gd name="connsiteY3" fmla="*/ 2988140 h 2988139"/>
              <a:gd name="connsiteX4" fmla="*/ 0 w 1227837"/>
              <a:gd name="connsiteY4" fmla="*/ 1494070 h 2988139"/>
              <a:gd name="connsiteX0" fmla="*/ 22 w 1227860"/>
              <a:gd name="connsiteY0" fmla="*/ 1404675 h 2898745"/>
              <a:gd name="connsiteX1" fmla="*/ 631312 w 1227860"/>
              <a:gd name="connsiteY1" fmla="*/ 0 h 2898745"/>
              <a:gd name="connsiteX2" fmla="*/ 1227860 w 1227860"/>
              <a:gd name="connsiteY2" fmla="*/ 1404675 h 2898745"/>
              <a:gd name="connsiteX3" fmla="*/ 613941 w 1227860"/>
              <a:gd name="connsiteY3" fmla="*/ 2898745 h 2898745"/>
              <a:gd name="connsiteX4" fmla="*/ 22 w 1227860"/>
              <a:gd name="connsiteY4" fmla="*/ 1404675 h 2898745"/>
              <a:gd name="connsiteX0" fmla="*/ 22 w 1243900"/>
              <a:gd name="connsiteY0" fmla="*/ 1490407 h 2984477"/>
              <a:gd name="connsiteX1" fmla="*/ 631312 w 1243900"/>
              <a:gd name="connsiteY1" fmla="*/ 85732 h 2984477"/>
              <a:gd name="connsiteX2" fmla="*/ 1125993 w 1243900"/>
              <a:gd name="connsiteY2" fmla="*/ 299082 h 2984477"/>
              <a:gd name="connsiteX3" fmla="*/ 1227860 w 1243900"/>
              <a:gd name="connsiteY3" fmla="*/ 1490407 h 2984477"/>
              <a:gd name="connsiteX4" fmla="*/ 613941 w 1243900"/>
              <a:gd name="connsiteY4" fmla="*/ 2984477 h 2984477"/>
              <a:gd name="connsiteX5" fmla="*/ 22 w 1243900"/>
              <a:gd name="connsiteY5" fmla="*/ 1490407 h 2984477"/>
              <a:gd name="connsiteX0" fmla="*/ 22 w 1236641"/>
              <a:gd name="connsiteY0" fmla="*/ 1488320 h 2982390"/>
              <a:gd name="connsiteX1" fmla="*/ 631312 w 1236641"/>
              <a:gd name="connsiteY1" fmla="*/ 83645 h 2982390"/>
              <a:gd name="connsiteX2" fmla="*/ 1176665 w 1236641"/>
              <a:gd name="connsiteY2" fmla="*/ 175824 h 2982390"/>
              <a:gd name="connsiteX3" fmla="*/ 1125993 w 1236641"/>
              <a:gd name="connsiteY3" fmla="*/ 296995 h 2982390"/>
              <a:gd name="connsiteX4" fmla="*/ 1227860 w 1236641"/>
              <a:gd name="connsiteY4" fmla="*/ 1488320 h 2982390"/>
              <a:gd name="connsiteX5" fmla="*/ 613941 w 1236641"/>
              <a:gd name="connsiteY5" fmla="*/ 2982390 h 2982390"/>
              <a:gd name="connsiteX6" fmla="*/ 22 w 1236641"/>
              <a:gd name="connsiteY6" fmla="*/ 1488320 h 2982390"/>
              <a:gd name="connsiteX0" fmla="*/ 22 w 1243837"/>
              <a:gd name="connsiteY0" fmla="*/ 1488320 h 2982390"/>
              <a:gd name="connsiteX1" fmla="*/ 631312 w 1243837"/>
              <a:gd name="connsiteY1" fmla="*/ 83645 h 2982390"/>
              <a:gd name="connsiteX2" fmla="*/ 1176665 w 1243837"/>
              <a:gd name="connsiteY2" fmla="*/ 175824 h 2982390"/>
              <a:gd name="connsiteX3" fmla="*/ 1197255 w 1243837"/>
              <a:gd name="connsiteY3" fmla="*/ 329533 h 2982390"/>
              <a:gd name="connsiteX4" fmla="*/ 1227860 w 1243837"/>
              <a:gd name="connsiteY4" fmla="*/ 1488320 h 2982390"/>
              <a:gd name="connsiteX5" fmla="*/ 613941 w 1243837"/>
              <a:gd name="connsiteY5" fmla="*/ 2982390 h 2982390"/>
              <a:gd name="connsiteX6" fmla="*/ 22 w 1243837"/>
              <a:gd name="connsiteY6" fmla="*/ 1488320 h 2982390"/>
              <a:gd name="connsiteX0" fmla="*/ 22 w 1261940"/>
              <a:gd name="connsiteY0" fmla="*/ 1488320 h 2982390"/>
              <a:gd name="connsiteX1" fmla="*/ 631312 w 1261940"/>
              <a:gd name="connsiteY1" fmla="*/ 83645 h 2982390"/>
              <a:gd name="connsiteX2" fmla="*/ 1176665 w 1261940"/>
              <a:gd name="connsiteY2" fmla="*/ 175824 h 2982390"/>
              <a:gd name="connsiteX3" fmla="*/ 1197255 w 1261940"/>
              <a:gd name="connsiteY3" fmla="*/ 329533 h 2982390"/>
              <a:gd name="connsiteX4" fmla="*/ 1160989 w 1261940"/>
              <a:gd name="connsiteY4" fmla="*/ 429350 h 2982390"/>
              <a:gd name="connsiteX5" fmla="*/ 1227860 w 1261940"/>
              <a:gd name="connsiteY5" fmla="*/ 1488320 h 2982390"/>
              <a:gd name="connsiteX6" fmla="*/ 613941 w 1261940"/>
              <a:gd name="connsiteY6" fmla="*/ 2982390 h 2982390"/>
              <a:gd name="connsiteX7" fmla="*/ 22 w 1261940"/>
              <a:gd name="connsiteY7" fmla="*/ 1488320 h 2982390"/>
              <a:gd name="connsiteX0" fmla="*/ 22 w 1306848"/>
              <a:gd name="connsiteY0" fmla="*/ 1488320 h 2982390"/>
              <a:gd name="connsiteX1" fmla="*/ 631312 w 1306848"/>
              <a:gd name="connsiteY1" fmla="*/ 83645 h 2982390"/>
              <a:gd name="connsiteX2" fmla="*/ 1176665 w 1306848"/>
              <a:gd name="connsiteY2" fmla="*/ 175824 h 2982390"/>
              <a:gd name="connsiteX3" fmla="*/ 1197255 w 1306848"/>
              <a:gd name="connsiteY3" fmla="*/ 329533 h 2982390"/>
              <a:gd name="connsiteX4" fmla="*/ 1160989 w 1306848"/>
              <a:gd name="connsiteY4" fmla="*/ 429350 h 2982390"/>
              <a:gd name="connsiteX5" fmla="*/ 1227860 w 1306848"/>
              <a:gd name="connsiteY5" fmla="*/ 1488320 h 2982390"/>
              <a:gd name="connsiteX6" fmla="*/ 613941 w 1306848"/>
              <a:gd name="connsiteY6" fmla="*/ 2982390 h 2982390"/>
              <a:gd name="connsiteX7" fmla="*/ 22 w 1306848"/>
              <a:gd name="connsiteY7" fmla="*/ 1488320 h 2982390"/>
              <a:gd name="connsiteX0" fmla="*/ 22 w 1337461"/>
              <a:gd name="connsiteY0" fmla="*/ 1488320 h 2982390"/>
              <a:gd name="connsiteX1" fmla="*/ 631312 w 1337461"/>
              <a:gd name="connsiteY1" fmla="*/ 83645 h 2982390"/>
              <a:gd name="connsiteX2" fmla="*/ 1176665 w 1337461"/>
              <a:gd name="connsiteY2" fmla="*/ 175824 h 2982390"/>
              <a:gd name="connsiteX3" fmla="*/ 1197255 w 1337461"/>
              <a:gd name="connsiteY3" fmla="*/ 329533 h 2982390"/>
              <a:gd name="connsiteX4" fmla="*/ 1160989 w 1337461"/>
              <a:gd name="connsiteY4" fmla="*/ 429350 h 2982390"/>
              <a:gd name="connsiteX5" fmla="*/ 1227860 w 1337461"/>
              <a:gd name="connsiteY5" fmla="*/ 1488320 h 2982390"/>
              <a:gd name="connsiteX6" fmla="*/ 613941 w 1337461"/>
              <a:gd name="connsiteY6" fmla="*/ 2982390 h 2982390"/>
              <a:gd name="connsiteX7" fmla="*/ 22 w 1337461"/>
              <a:gd name="connsiteY7" fmla="*/ 1488320 h 2982390"/>
              <a:gd name="connsiteX0" fmla="*/ 402 w 1337841"/>
              <a:gd name="connsiteY0" fmla="*/ 1460419 h 2954489"/>
              <a:gd name="connsiteX1" fmla="*/ 521874 w 1337841"/>
              <a:gd name="connsiteY1" fmla="*/ 1073057 h 2954489"/>
              <a:gd name="connsiteX2" fmla="*/ 631692 w 1337841"/>
              <a:gd name="connsiteY2" fmla="*/ 55744 h 2954489"/>
              <a:gd name="connsiteX3" fmla="*/ 1177045 w 1337841"/>
              <a:gd name="connsiteY3" fmla="*/ 147923 h 2954489"/>
              <a:gd name="connsiteX4" fmla="*/ 1197635 w 1337841"/>
              <a:gd name="connsiteY4" fmla="*/ 301632 h 2954489"/>
              <a:gd name="connsiteX5" fmla="*/ 1161369 w 1337841"/>
              <a:gd name="connsiteY5" fmla="*/ 401449 h 2954489"/>
              <a:gd name="connsiteX6" fmla="*/ 1228240 w 1337841"/>
              <a:gd name="connsiteY6" fmla="*/ 1460419 h 2954489"/>
              <a:gd name="connsiteX7" fmla="*/ 614321 w 1337841"/>
              <a:gd name="connsiteY7" fmla="*/ 2954489 h 2954489"/>
              <a:gd name="connsiteX8" fmla="*/ 402 w 1337841"/>
              <a:gd name="connsiteY8" fmla="*/ 1460419 h 2954489"/>
              <a:gd name="connsiteX0" fmla="*/ 11 w 1337450"/>
              <a:gd name="connsiteY0" fmla="*/ 1499147 h 2993217"/>
              <a:gd name="connsiteX1" fmla="*/ 625706 w 1337450"/>
              <a:gd name="connsiteY1" fmla="*/ 1648158 h 2993217"/>
              <a:gd name="connsiteX2" fmla="*/ 631301 w 1337450"/>
              <a:gd name="connsiteY2" fmla="*/ 94472 h 2993217"/>
              <a:gd name="connsiteX3" fmla="*/ 1176654 w 1337450"/>
              <a:gd name="connsiteY3" fmla="*/ 186651 h 2993217"/>
              <a:gd name="connsiteX4" fmla="*/ 1197244 w 1337450"/>
              <a:gd name="connsiteY4" fmla="*/ 340360 h 2993217"/>
              <a:gd name="connsiteX5" fmla="*/ 1160978 w 1337450"/>
              <a:gd name="connsiteY5" fmla="*/ 440177 h 2993217"/>
              <a:gd name="connsiteX6" fmla="*/ 1227849 w 1337450"/>
              <a:gd name="connsiteY6" fmla="*/ 1499147 h 2993217"/>
              <a:gd name="connsiteX7" fmla="*/ 613930 w 1337450"/>
              <a:gd name="connsiteY7" fmla="*/ 2993217 h 2993217"/>
              <a:gd name="connsiteX8" fmla="*/ 11 w 1337450"/>
              <a:gd name="connsiteY8" fmla="*/ 1499147 h 2993217"/>
              <a:gd name="connsiteX0" fmla="*/ 11 w 1337450"/>
              <a:gd name="connsiteY0" fmla="*/ 1517114 h 3011184"/>
              <a:gd name="connsiteX1" fmla="*/ 625706 w 1337450"/>
              <a:gd name="connsiteY1" fmla="*/ 1666125 h 3011184"/>
              <a:gd name="connsiteX2" fmla="*/ 506402 w 1337450"/>
              <a:gd name="connsiteY2" fmla="*/ 90322 h 3011184"/>
              <a:gd name="connsiteX3" fmla="*/ 1176654 w 1337450"/>
              <a:gd name="connsiteY3" fmla="*/ 204618 h 3011184"/>
              <a:gd name="connsiteX4" fmla="*/ 1197244 w 1337450"/>
              <a:gd name="connsiteY4" fmla="*/ 358327 h 3011184"/>
              <a:gd name="connsiteX5" fmla="*/ 1160978 w 1337450"/>
              <a:gd name="connsiteY5" fmla="*/ 458144 h 3011184"/>
              <a:gd name="connsiteX6" fmla="*/ 1227849 w 1337450"/>
              <a:gd name="connsiteY6" fmla="*/ 1517114 h 3011184"/>
              <a:gd name="connsiteX7" fmla="*/ 613930 w 1337450"/>
              <a:gd name="connsiteY7" fmla="*/ 3011184 h 3011184"/>
              <a:gd name="connsiteX8" fmla="*/ 11 w 1337450"/>
              <a:gd name="connsiteY8" fmla="*/ 1517114 h 3011184"/>
              <a:gd name="connsiteX0" fmla="*/ 11 w 1337450"/>
              <a:gd name="connsiteY0" fmla="*/ 1476088 h 2970158"/>
              <a:gd name="connsiteX1" fmla="*/ 625706 w 1337450"/>
              <a:gd name="connsiteY1" fmla="*/ 1625099 h 2970158"/>
              <a:gd name="connsiteX2" fmla="*/ 689596 w 1337450"/>
              <a:gd name="connsiteY2" fmla="*/ 1046781 h 2970158"/>
              <a:gd name="connsiteX3" fmla="*/ 506402 w 1337450"/>
              <a:gd name="connsiteY3" fmla="*/ 49296 h 2970158"/>
              <a:gd name="connsiteX4" fmla="*/ 1176654 w 1337450"/>
              <a:gd name="connsiteY4" fmla="*/ 163592 h 2970158"/>
              <a:gd name="connsiteX5" fmla="*/ 1197244 w 1337450"/>
              <a:gd name="connsiteY5" fmla="*/ 317301 h 2970158"/>
              <a:gd name="connsiteX6" fmla="*/ 1160978 w 1337450"/>
              <a:gd name="connsiteY6" fmla="*/ 417118 h 2970158"/>
              <a:gd name="connsiteX7" fmla="*/ 1227849 w 1337450"/>
              <a:gd name="connsiteY7" fmla="*/ 1476088 h 2970158"/>
              <a:gd name="connsiteX8" fmla="*/ 613930 w 1337450"/>
              <a:gd name="connsiteY8" fmla="*/ 2970158 h 2970158"/>
              <a:gd name="connsiteX9" fmla="*/ 11 w 1337450"/>
              <a:gd name="connsiteY9" fmla="*/ 1476088 h 2970158"/>
              <a:gd name="connsiteX0" fmla="*/ 11 w 1337450"/>
              <a:gd name="connsiteY0" fmla="*/ 1508669 h 3002739"/>
              <a:gd name="connsiteX1" fmla="*/ 625706 w 1337450"/>
              <a:gd name="connsiteY1" fmla="*/ 1657680 h 3002739"/>
              <a:gd name="connsiteX2" fmla="*/ 689596 w 1337450"/>
              <a:gd name="connsiteY2" fmla="*/ 1079362 h 3002739"/>
              <a:gd name="connsiteX3" fmla="*/ 506402 w 1337450"/>
              <a:gd name="connsiteY3" fmla="*/ 81877 h 3002739"/>
              <a:gd name="connsiteX4" fmla="*/ 716544 w 1337450"/>
              <a:gd name="connsiteY4" fmla="*/ 72204 h 3002739"/>
              <a:gd name="connsiteX5" fmla="*/ 1176654 w 1337450"/>
              <a:gd name="connsiteY5" fmla="*/ 196173 h 3002739"/>
              <a:gd name="connsiteX6" fmla="*/ 1197244 w 1337450"/>
              <a:gd name="connsiteY6" fmla="*/ 349882 h 3002739"/>
              <a:gd name="connsiteX7" fmla="*/ 1160978 w 1337450"/>
              <a:gd name="connsiteY7" fmla="*/ 449699 h 3002739"/>
              <a:gd name="connsiteX8" fmla="*/ 1227849 w 1337450"/>
              <a:gd name="connsiteY8" fmla="*/ 1508669 h 3002739"/>
              <a:gd name="connsiteX9" fmla="*/ 613930 w 1337450"/>
              <a:gd name="connsiteY9" fmla="*/ 3002739 h 3002739"/>
              <a:gd name="connsiteX10" fmla="*/ 11 w 1337450"/>
              <a:gd name="connsiteY10" fmla="*/ 1508669 h 3002739"/>
              <a:gd name="connsiteX0" fmla="*/ 11 w 1337450"/>
              <a:gd name="connsiteY0" fmla="*/ 1508669 h 3002739"/>
              <a:gd name="connsiteX1" fmla="*/ 625706 w 1337450"/>
              <a:gd name="connsiteY1" fmla="*/ 1657680 h 3002739"/>
              <a:gd name="connsiteX2" fmla="*/ 689596 w 1337450"/>
              <a:gd name="connsiteY2" fmla="*/ 1079362 h 3002739"/>
              <a:gd name="connsiteX3" fmla="*/ 506402 w 1337450"/>
              <a:gd name="connsiteY3" fmla="*/ 81877 h 3002739"/>
              <a:gd name="connsiteX4" fmla="*/ 716544 w 1337450"/>
              <a:gd name="connsiteY4" fmla="*/ 72204 h 3002739"/>
              <a:gd name="connsiteX5" fmla="*/ 1176654 w 1337450"/>
              <a:gd name="connsiteY5" fmla="*/ 196173 h 3002739"/>
              <a:gd name="connsiteX6" fmla="*/ 1197244 w 1337450"/>
              <a:gd name="connsiteY6" fmla="*/ 349882 h 3002739"/>
              <a:gd name="connsiteX7" fmla="*/ 1160978 w 1337450"/>
              <a:gd name="connsiteY7" fmla="*/ 449699 h 3002739"/>
              <a:gd name="connsiteX8" fmla="*/ 1227849 w 1337450"/>
              <a:gd name="connsiteY8" fmla="*/ 1508669 h 3002739"/>
              <a:gd name="connsiteX9" fmla="*/ 613930 w 1337450"/>
              <a:gd name="connsiteY9" fmla="*/ 3002739 h 3002739"/>
              <a:gd name="connsiteX10" fmla="*/ 11 w 1337450"/>
              <a:gd name="connsiteY10" fmla="*/ 1508669 h 3002739"/>
              <a:gd name="connsiteX0" fmla="*/ 11 w 1337450"/>
              <a:gd name="connsiteY0" fmla="*/ 1508669 h 3002739"/>
              <a:gd name="connsiteX1" fmla="*/ 625706 w 1337450"/>
              <a:gd name="connsiteY1" fmla="*/ 1657680 h 3002739"/>
              <a:gd name="connsiteX2" fmla="*/ 689596 w 1337450"/>
              <a:gd name="connsiteY2" fmla="*/ 1079362 h 3002739"/>
              <a:gd name="connsiteX3" fmla="*/ 506402 w 1337450"/>
              <a:gd name="connsiteY3" fmla="*/ 81877 h 3002739"/>
              <a:gd name="connsiteX4" fmla="*/ 716544 w 1337450"/>
              <a:gd name="connsiteY4" fmla="*/ 72204 h 3002739"/>
              <a:gd name="connsiteX5" fmla="*/ 1176654 w 1337450"/>
              <a:gd name="connsiteY5" fmla="*/ 196173 h 3002739"/>
              <a:gd name="connsiteX6" fmla="*/ 1111577 w 1337450"/>
              <a:gd name="connsiteY6" fmla="*/ 338698 h 3002739"/>
              <a:gd name="connsiteX7" fmla="*/ 1160978 w 1337450"/>
              <a:gd name="connsiteY7" fmla="*/ 449699 h 3002739"/>
              <a:gd name="connsiteX8" fmla="*/ 1227849 w 1337450"/>
              <a:gd name="connsiteY8" fmla="*/ 1508669 h 3002739"/>
              <a:gd name="connsiteX9" fmla="*/ 613930 w 1337450"/>
              <a:gd name="connsiteY9" fmla="*/ 3002739 h 3002739"/>
              <a:gd name="connsiteX10" fmla="*/ 11 w 1337450"/>
              <a:gd name="connsiteY10" fmla="*/ 1508669 h 3002739"/>
              <a:gd name="connsiteX0" fmla="*/ 11 w 1337450"/>
              <a:gd name="connsiteY0" fmla="*/ 1495734 h 2989804"/>
              <a:gd name="connsiteX1" fmla="*/ 625706 w 1337450"/>
              <a:gd name="connsiteY1" fmla="*/ 1644745 h 2989804"/>
              <a:gd name="connsiteX2" fmla="*/ 689596 w 1337450"/>
              <a:gd name="connsiteY2" fmla="*/ 1066427 h 2989804"/>
              <a:gd name="connsiteX3" fmla="*/ 506402 w 1337450"/>
              <a:gd name="connsiteY3" fmla="*/ 68942 h 2989804"/>
              <a:gd name="connsiteX4" fmla="*/ 544955 w 1337450"/>
              <a:gd name="connsiteY4" fmla="*/ 83333 h 2989804"/>
              <a:gd name="connsiteX5" fmla="*/ 716544 w 1337450"/>
              <a:gd name="connsiteY5" fmla="*/ 59269 h 2989804"/>
              <a:gd name="connsiteX6" fmla="*/ 1176654 w 1337450"/>
              <a:gd name="connsiteY6" fmla="*/ 183238 h 2989804"/>
              <a:gd name="connsiteX7" fmla="*/ 1111577 w 1337450"/>
              <a:gd name="connsiteY7" fmla="*/ 325763 h 2989804"/>
              <a:gd name="connsiteX8" fmla="*/ 1160978 w 1337450"/>
              <a:gd name="connsiteY8" fmla="*/ 436764 h 2989804"/>
              <a:gd name="connsiteX9" fmla="*/ 1227849 w 1337450"/>
              <a:gd name="connsiteY9" fmla="*/ 1495734 h 2989804"/>
              <a:gd name="connsiteX10" fmla="*/ 613930 w 1337450"/>
              <a:gd name="connsiteY10" fmla="*/ 2989804 h 2989804"/>
              <a:gd name="connsiteX11" fmla="*/ 11 w 1337450"/>
              <a:gd name="connsiteY11" fmla="*/ 1495734 h 2989804"/>
              <a:gd name="connsiteX0" fmla="*/ 11 w 1337450"/>
              <a:gd name="connsiteY0" fmla="*/ 1448288 h 2942358"/>
              <a:gd name="connsiteX1" fmla="*/ 625706 w 1337450"/>
              <a:gd name="connsiteY1" fmla="*/ 1597299 h 2942358"/>
              <a:gd name="connsiteX2" fmla="*/ 689596 w 1337450"/>
              <a:gd name="connsiteY2" fmla="*/ 1018981 h 2942358"/>
              <a:gd name="connsiteX3" fmla="*/ 559277 w 1337450"/>
              <a:gd name="connsiteY3" fmla="*/ 150377 h 2942358"/>
              <a:gd name="connsiteX4" fmla="*/ 544955 w 1337450"/>
              <a:gd name="connsiteY4" fmla="*/ 35887 h 2942358"/>
              <a:gd name="connsiteX5" fmla="*/ 716544 w 1337450"/>
              <a:gd name="connsiteY5" fmla="*/ 11823 h 2942358"/>
              <a:gd name="connsiteX6" fmla="*/ 1176654 w 1337450"/>
              <a:gd name="connsiteY6" fmla="*/ 135792 h 2942358"/>
              <a:gd name="connsiteX7" fmla="*/ 1111577 w 1337450"/>
              <a:gd name="connsiteY7" fmla="*/ 278317 h 2942358"/>
              <a:gd name="connsiteX8" fmla="*/ 1160978 w 1337450"/>
              <a:gd name="connsiteY8" fmla="*/ 389318 h 2942358"/>
              <a:gd name="connsiteX9" fmla="*/ 1227849 w 1337450"/>
              <a:gd name="connsiteY9" fmla="*/ 1448288 h 2942358"/>
              <a:gd name="connsiteX10" fmla="*/ 613930 w 1337450"/>
              <a:gd name="connsiteY10" fmla="*/ 2942358 h 2942358"/>
              <a:gd name="connsiteX11" fmla="*/ 11 w 1337450"/>
              <a:gd name="connsiteY11" fmla="*/ 1448288 h 2942358"/>
              <a:gd name="connsiteX0" fmla="*/ 11 w 1337450"/>
              <a:gd name="connsiteY0" fmla="*/ 1448288 h 2942358"/>
              <a:gd name="connsiteX1" fmla="*/ 625706 w 1337450"/>
              <a:gd name="connsiteY1" fmla="*/ 1597299 h 2942358"/>
              <a:gd name="connsiteX2" fmla="*/ 689596 w 1337450"/>
              <a:gd name="connsiteY2" fmla="*/ 1018981 h 2942358"/>
              <a:gd name="connsiteX3" fmla="*/ 559277 w 1337450"/>
              <a:gd name="connsiteY3" fmla="*/ 150377 h 2942358"/>
              <a:gd name="connsiteX4" fmla="*/ 544955 w 1337450"/>
              <a:gd name="connsiteY4" fmla="*/ 35887 h 2942358"/>
              <a:gd name="connsiteX5" fmla="*/ 716544 w 1337450"/>
              <a:gd name="connsiteY5" fmla="*/ 11823 h 2942358"/>
              <a:gd name="connsiteX6" fmla="*/ 1176654 w 1337450"/>
              <a:gd name="connsiteY6" fmla="*/ 135792 h 2942358"/>
              <a:gd name="connsiteX7" fmla="*/ 1111577 w 1337450"/>
              <a:gd name="connsiteY7" fmla="*/ 278317 h 2942358"/>
              <a:gd name="connsiteX8" fmla="*/ 1160978 w 1337450"/>
              <a:gd name="connsiteY8" fmla="*/ 389318 h 2942358"/>
              <a:gd name="connsiteX9" fmla="*/ 1227849 w 1337450"/>
              <a:gd name="connsiteY9" fmla="*/ 1448288 h 2942358"/>
              <a:gd name="connsiteX10" fmla="*/ 613930 w 1337450"/>
              <a:gd name="connsiteY10" fmla="*/ 2942358 h 2942358"/>
              <a:gd name="connsiteX11" fmla="*/ 11 w 1337450"/>
              <a:gd name="connsiteY11" fmla="*/ 1448288 h 2942358"/>
              <a:gd name="connsiteX0" fmla="*/ 11 w 1337450"/>
              <a:gd name="connsiteY0" fmla="*/ 1457861 h 2951931"/>
              <a:gd name="connsiteX1" fmla="*/ 625706 w 1337450"/>
              <a:gd name="connsiteY1" fmla="*/ 1606872 h 2951931"/>
              <a:gd name="connsiteX2" fmla="*/ 689596 w 1337450"/>
              <a:gd name="connsiteY2" fmla="*/ 1028554 h 2951931"/>
              <a:gd name="connsiteX3" fmla="*/ 559277 w 1337450"/>
              <a:gd name="connsiteY3" fmla="*/ 159950 h 2951931"/>
              <a:gd name="connsiteX4" fmla="*/ 544955 w 1337450"/>
              <a:gd name="connsiteY4" fmla="*/ 45460 h 2951931"/>
              <a:gd name="connsiteX5" fmla="*/ 677311 w 1337450"/>
              <a:gd name="connsiteY5" fmla="*/ 10465 h 2951931"/>
              <a:gd name="connsiteX6" fmla="*/ 1176654 w 1337450"/>
              <a:gd name="connsiteY6" fmla="*/ 145365 h 2951931"/>
              <a:gd name="connsiteX7" fmla="*/ 1111577 w 1337450"/>
              <a:gd name="connsiteY7" fmla="*/ 287890 h 2951931"/>
              <a:gd name="connsiteX8" fmla="*/ 1160978 w 1337450"/>
              <a:gd name="connsiteY8" fmla="*/ 398891 h 2951931"/>
              <a:gd name="connsiteX9" fmla="*/ 1227849 w 1337450"/>
              <a:gd name="connsiteY9" fmla="*/ 1457861 h 2951931"/>
              <a:gd name="connsiteX10" fmla="*/ 613930 w 1337450"/>
              <a:gd name="connsiteY10" fmla="*/ 2951931 h 2951931"/>
              <a:gd name="connsiteX11" fmla="*/ 11 w 1337450"/>
              <a:gd name="connsiteY11" fmla="*/ 1457861 h 2951931"/>
              <a:gd name="connsiteX0" fmla="*/ 11 w 1337450"/>
              <a:gd name="connsiteY0" fmla="*/ 1457861 h 2951931"/>
              <a:gd name="connsiteX1" fmla="*/ 625706 w 1337450"/>
              <a:gd name="connsiteY1" fmla="*/ 1606872 h 2951931"/>
              <a:gd name="connsiteX2" fmla="*/ 689596 w 1337450"/>
              <a:gd name="connsiteY2" fmla="*/ 1028554 h 2951931"/>
              <a:gd name="connsiteX3" fmla="*/ 559277 w 1337450"/>
              <a:gd name="connsiteY3" fmla="*/ 159950 h 2951931"/>
              <a:gd name="connsiteX4" fmla="*/ 544955 w 1337450"/>
              <a:gd name="connsiteY4" fmla="*/ 45460 h 2951931"/>
              <a:gd name="connsiteX5" fmla="*/ 677311 w 1337450"/>
              <a:gd name="connsiteY5" fmla="*/ 10465 h 2951931"/>
              <a:gd name="connsiteX6" fmla="*/ 1176654 w 1337450"/>
              <a:gd name="connsiteY6" fmla="*/ 145365 h 2951931"/>
              <a:gd name="connsiteX7" fmla="*/ 1164960 w 1337450"/>
              <a:gd name="connsiteY7" fmla="*/ 323903 h 2951931"/>
              <a:gd name="connsiteX8" fmla="*/ 1160978 w 1337450"/>
              <a:gd name="connsiteY8" fmla="*/ 398891 h 2951931"/>
              <a:gd name="connsiteX9" fmla="*/ 1227849 w 1337450"/>
              <a:gd name="connsiteY9" fmla="*/ 1457861 h 2951931"/>
              <a:gd name="connsiteX10" fmla="*/ 613930 w 1337450"/>
              <a:gd name="connsiteY10" fmla="*/ 2951931 h 2951931"/>
              <a:gd name="connsiteX11" fmla="*/ 11 w 1337450"/>
              <a:gd name="connsiteY11" fmla="*/ 1457861 h 2951931"/>
              <a:gd name="connsiteX0" fmla="*/ 11 w 1305225"/>
              <a:gd name="connsiteY0" fmla="*/ 1457861 h 2951931"/>
              <a:gd name="connsiteX1" fmla="*/ 625706 w 1305225"/>
              <a:gd name="connsiteY1" fmla="*/ 1606872 h 2951931"/>
              <a:gd name="connsiteX2" fmla="*/ 689596 w 1305225"/>
              <a:gd name="connsiteY2" fmla="*/ 1028554 h 2951931"/>
              <a:gd name="connsiteX3" fmla="*/ 559277 w 1305225"/>
              <a:gd name="connsiteY3" fmla="*/ 159950 h 2951931"/>
              <a:gd name="connsiteX4" fmla="*/ 544955 w 1305225"/>
              <a:gd name="connsiteY4" fmla="*/ 45460 h 2951931"/>
              <a:gd name="connsiteX5" fmla="*/ 677311 w 1305225"/>
              <a:gd name="connsiteY5" fmla="*/ 10465 h 2951931"/>
              <a:gd name="connsiteX6" fmla="*/ 1176654 w 1305225"/>
              <a:gd name="connsiteY6" fmla="*/ 145365 h 2951931"/>
              <a:gd name="connsiteX7" fmla="*/ 1164960 w 1305225"/>
              <a:gd name="connsiteY7" fmla="*/ 323903 h 2951931"/>
              <a:gd name="connsiteX8" fmla="*/ 1092428 w 1305225"/>
              <a:gd name="connsiteY8" fmla="*/ 523535 h 2951931"/>
              <a:gd name="connsiteX9" fmla="*/ 1227849 w 1305225"/>
              <a:gd name="connsiteY9" fmla="*/ 1457861 h 2951931"/>
              <a:gd name="connsiteX10" fmla="*/ 613930 w 1305225"/>
              <a:gd name="connsiteY10" fmla="*/ 2951931 h 2951931"/>
              <a:gd name="connsiteX11" fmla="*/ 11 w 1305225"/>
              <a:gd name="connsiteY11" fmla="*/ 1457861 h 2951931"/>
              <a:gd name="connsiteX0" fmla="*/ 11 w 1349056"/>
              <a:gd name="connsiteY0" fmla="*/ 1457861 h 2951931"/>
              <a:gd name="connsiteX1" fmla="*/ 625706 w 1349056"/>
              <a:gd name="connsiteY1" fmla="*/ 1606872 h 2951931"/>
              <a:gd name="connsiteX2" fmla="*/ 689596 w 1349056"/>
              <a:gd name="connsiteY2" fmla="*/ 1028554 h 2951931"/>
              <a:gd name="connsiteX3" fmla="*/ 559277 w 1349056"/>
              <a:gd name="connsiteY3" fmla="*/ 159950 h 2951931"/>
              <a:gd name="connsiteX4" fmla="*/ 544955 w 1349056"/>
              <a:gd name="connsiteY4" fmla="*/ 45460 h 2951931"/>
              <a:gd name="connsiteX5" fmla="*/ 677311 w 1349056"/>
              <a:gd name="connsiteY5" fmla="*/ 10465 h 2951931"/>
              <a:gd name="connsiteX6" fmla="*/ 1176654 w 1349056"/>
              <a:gd name="connsiteY6" fmla="*/ 145365 h 2951931"/>
              <a:gd name="connsiteX7" fmla="*/ 1164960 w 1349056"/>
              <a:gd name="connsiteY7" fmla="*/ 323903 h 2951931"/>
              <a:gd name="connsiteX8" fmla="*/ 1181823 w 1349056"/>
              <a:gd name="connsiteY8" fmla="*/ 506165 h 2951931"/>
              <a:gd name="connsiteX9" fmla="*/ 1227849 w 1349056"/>
              <a:gd name="connsiteY9" fmla="*/ 1457861 h 2951931"/>
              <a:gd name="connsiteX10" fmla="*/ 613930 w 1349056"/>
              <a:gd name="connsiteY10" fmla="*/ 2951931 h 2951931"/>
              <a:gd name="connsiteX11" fmla="*/ 11 w 1349056"/>
              <a:gd name="connsiteY11" fmla="*/ 1457861 h 2951931"/>
              <a:gd name="connsiteX0" fmla="*/ 11 w 1349056"/>
              <a:gd name="connsiteY0" fmla="*/ 1457861 h 2951931"/>
              <a:gd name="connsiteX1" fmla="*/ 625706 w 1349056"/>
              <a:gd name="connsiteY1" fmla="*/ 1606872 h 2951931"/>
              <a:gd name="connsiteX2" fmla="*/ 689596 w 1349056"/>
              <a:gd name="connsiteY2" fmla="*/ 1028554 h 2951931"/>
              <a:gd name="connsiteX3" fmla="*/ 559277 w 1349056"/>
              <a:gd name="connsiteY3" fmla="*/ 159950 h 2951931"/>
              <a:gd name="connsiteX4" fmla="*/ 544955 w 1349056"/>
              <a:gd name="connsiteY4" fmla="*/ 45460 h 2951931"/>
              <a:gd name="connsiteX5" fmla="*/ 677311 w 1349056"/>
              <a:gd name="connsiteY5" fmla="*/ 10465 h 2951931"/>
              <a:gd name="connsiteX6" fmla="*/ 1176654 w 1349056"/>
              <a:gd name="connsiteY6" fmla="*/ 145365 h 2951931"/>
              <a:gd name="connsiteX7" fmla="*/ 1243933 w 1349056"/>
              <a:gd name="connsiteY7" fmla="*/ 252892 h 2951931"/>
              <a:gd name="connsiteX8" fmla="*/ 1164960 w 1349056"/>
              <a:gd name="connsiteY8" fmla="*/ 323903 h 2951931"/>
              <a:gd name="connsiteX9" fmla="*/ 1181823 w 1349056"/>
              <a:gd name="connsiteY9" fmla="*/ 506165 h 2951931"/>
              <a:gd name="connsiteX10" fmla="*/ 1227849 w 1349056"/>
              <a:gd name="connsiteY10" fmla="*/ 1457861 h 2951931"/>
              <a:gd name="connsiteX11" fmla="*/ 613930 w 1349056"/>
              <a:gd name="connsiteY11" fmla="*/ 2951931 h 2951931"/>
              <a:gd name="connsiteX12" fmla="*/ 11 w 1349056"/>
              <a:gd name="connsiteY12" fmla="*/ 1457861 h 2951931"/>
              <a:gd name="connsiteX0" fmla="*/ 11 w 1349056"/>
              <a:gd name="connsiteY0" fmla="*/ 1457861 h 2951931"/>
              <a:gd name="connsiteX1" fmla="*/ 625706 w 1349056"/>
              <a:gd name="connsiteY1" fmla="*/ 1606872 h 2951931"/>
              <a:gd name="connsiteX2" fmla="*/ 689596 w 1349056"/>
              <a:gd name="connsiteY2" fmla="*/ 1028554 h 2951931"/>
              <a:gd name="connsiteX3" fmla="*/ 559277 w 1349056"/>
              <a:gd name="connsiteY3" fmla="*/ 159950 h 2951931"/>
              <a:gd name="connsiteX4" fmla="*/ 544955 w 1349056"/>
              <a:gd name="connsiteY4" fmla="*/ 45460 h 2951931"/>
              <a:gd name="connsiteX5" fmla="*/ 677311 w 1349056"/>
              <a:gd name="connsiteY5" fmla="*/ 10465 h 2951931"/>
              <a:gd name="connsiteX6" fmla="*/ 1176654 w 1349056"/>
              <a:gd name="connsiteY6" fmla="*/ 145365 h 2951931"/>
              <a:gd name="connsiteX7" fmla="*/ 1243933 w 1349056"/>
              <a:gd name="connsiteY7" fmla="*/ 252892 h 2951931"/>
              <a:gd name="connsiteX8" fmla="*/ 1193007 w 1349056"/>
              <a:gd name="connsiteY8" fmla="*/ 420501 h 2951931"/>
              <a:gd name="connsiteX9" fmla="*/ 1181823 w 1349056"/>
              <a:gd name="connsiteY9" fmla="*/ 506165 h 2951931"/>
              <a:gd name="connsiteX10" fmla="*/ 1227849 w 1349056"/>
              <a:gd name="connsiteY10" fmla="*/ 1457861 h 2951931"/>
              <a:gd name="connsiteX11" fmla="*/ 613930 w 1349056"/>
              <a:gd name="connsiteY11" fmla="*/ 2951931 h 2951931"/>
              <a:gd name="connsiteX12" fmla="*/ 11 w 1349056"/>
              <a:gd name="connsiteY12" fmla="*/ 1457861 h 2951931"/>
              <a:gd name="connsiteX0" fmla="*/ 11 w 1420894"/>
              <a:gd name="connsiteY0" fmla="*/ 1457861 h 2951931"/>
              <a:gd name="connsiteX1" fmla="*/ 625706 w 1420894"/>
              <a:gd name="connsiteY1" fmla="*/ 1606872 h 2951931"/>
              <a:gd name="connsiteX2" fmla="*/ 689596 w 1420894"/>
              <a:gd name="connsiteY2" fmla="*/ 1028554 h 2951931"/>
              <a:gd name="connsiteX3" fmla="*/ 559277 w 1420894"/>
              <a:gd name="connsiteY3" fmla="*/ 159950 h 2951931"/>
              <a:gd name="connsiteX4" fmla="*/ 544955 w 1420894"/>
              <a:gd name="connsiteY4" fmla="*/ 45460 h 2951931"/>
              <a:gd name="connsiteX5" fmla="*/ 677311 w 1420894"/>
              <a:gd name="connsiteY5" fmla="*/ 10465 h 2951931"/>
              <a:gd name="connsiteX6" fmla="*/ 1176654 w 1420894"/>
              <a:gd name="connsiteY6" fmla="*/ 145365 h 2951931"/>
              <a:gd name="connsiteX7" fmla="*/ 1243933 w 1420894"/>
              <a:gd name="connsiteY7" fmla="*/ 252892 h 2951931"/>
              <a:gd name="connsiteX8" fmla="*/ 1193007 w 1420894"/>
              <a:gd name="connsiteY8" fmla="*/ 420501 h 2951931"/>
              <a:gd name="connsiteX9" fmla="*/ 1181823 w 1420894"/>
              <a:gd name="connsiteY9" fmla="*/ 506165 h 2951931"/>
              <a:gd name="connsiteX10" fmla="*/ 1420436 w 1420894"/>
              <a:gd name="connsiteY10" fmla="*/ 636064 h 2951931"/>
              <a:gd name="connsiteX11" fmla="*/ 1227849 w 1420894"/>
              <a:gd name="connsiteY11" fmla="*/ 1457861 h 2951931"/>
              <a:gd name="connsiteX12" fmla="*/ 613930 w 1420894"/>
              <a:gd name="connsiteY12" fmla="*/ 2951931 h 2951931"/>
              <a:gd name="connsiteX13" fmla="*/ 11 w 1420894"/>
              <a:gd name="connsiteY13" fmla="*/ 1457861 h 2951931"/>
              <a:gd name="connsiteX0" fmla="*/ 11 w 1734759"/>
              <a:gd name="connsiteY0" fmla="*/ 1457861 h 2951931"/>
              <a:gd name="connsiteX1" fmla="*/ 625706 w 1734759"/>
              <a:gd name="connsiteY1" fmla="*/ 1606872 h 2951931"/>
              <a:gd name="connsiteX2" fmla="*/ 689596 w 1734759"/>
              <a:gd name="connsiteY2" fmla="*/ 1028554 h 2951931"/>
              <a:gd name="connsiteX3" fmla="*/ 559277 w 1734759"/>
              <a:gd name="connsiteY3" fmla="*/ 159950 h 2951931"/>
              <a:gd name="connsiteX4" fmla="*/ 544955 w 1734759"/>
              <a:gd name="connsiteY4" fmla="*/ 45460 h 2951931"/>
              <a:gd name="connsiteX5" fmla="*/ 677311 w 1734759"/>
              <a:gd name="connsiteY5" fmla="*/ 10465 h 2951931"/>
              <a:gd name="connsiteX6" fmla="*/ 1176654 w 1734759"/>
              <a:gd name="connsiteY6" fmla="*/ 145365 h 2951931"/>
              <a:gd name="connsiteX7" fmla="*/ 1243933 w 1734759"/>
              <a:gd name="connsiteY7" fmla="*/ 252892 h 2951931"/>
              <a:gd name="connsiteX8" fmla="*/ 1193007 w 1734759"/>
              <a:gd name="connsiteY8" fmla="*/ 420501 h 2951931"/>
              <a:gd name="connsiteX9" fmla="*/ 1181823 w 1734759"/>
              <a:gd name="connsiteY9" fmla="*/ 506165 h 2951931"/>
              <a:gd name="connsiteX10" fmla="*/ 1420436 w 1734759"/>
              <a:gd name="connsiteY10" fmla="*/ 636064 h 2951931"/>
              <a:gd name="connsiteX11" fmla="*/ 1227849 w 1734759"/>
              <a:gd name="connsiteY11" fmla="*/ 1457861 h 2951931"/>
              <a:gd name="connsiteX12" fmla="*/ 613930 w 1734759"/>
              <a:gd name="connsiteY12" fmla="*/ 2951931 h 2951931"/>
              <a:gd name="connsiteX13" fmla="*/ 11 w 1734759"/>
              <a:gd name="connsiteY13" fmla="*/ 1457861 h 2951931"/>
              <a:gd name="connsiteX0" fmla="*/ 11 w 2164902"/>
              <a:gd name="connsiteY0" fmla="*/ 1457861 h 2951931"/>
              <a:gd name="connsiteX1" fmla="*/ 625706 w 2164902"/>
              <a:gd name="connsiteY1" fmla="*/ 1606872 h 2951931"/>
              <a:gd name="connsiteX2" fmla="*/ 689596 w 2164902"/>
              <a:gd name="connsiteY2" fmla="*/ 1028554 h 2951931"/>
              <a:gd name="connsiteX3" fmla="*/ 559277 w 2164902"/>
              <a:gd name="connsiteY3" fmla="*/ 159950 h 2951931"/>
              <a:gd name="connsiteX4" fmla="*/ 544955 w 2164902"/>
              <a:gd name="connsiteY4" fmla="*/ 45460 h 2951931"/>
              <a:gd name="connsiteX5" fmla="*/ 677311 w 2164902"/>
              <a:gd name="connsiteY5" fmla="*/ 10465 h 2951931"/>
              <a:gd name="connsiteX6" fmla="*/ 1176654 w 2164902"/>
              <a:gd name="connsiteY6" fmla="*/ 145365 h 2951931"/>
              <a:gd name="connsiteX7" fmla="*/ 1243933 w 2164902"/>
              <a:gd name="connsiteY7" fmla="*/ 252892 h 2951931"/>
              <a:gd name="connsiteX8" fmla="*/ 1193007 w 2164902"/>
              <a:gd name="connsiteY8" fmla="*/ 420501 h 2951931"/>
              <a:gd name="connsiteX9" fmla="*/ 1181823 w 2164902"/>
              <a:gd name="connsiteY9" fmla="*/ 506165 h 2951931"/>
              <a:gd name="connsiteX10" fmla="*/ 1420436 w 2164902"/>
              <a:gd name="connsiteY10" fmla="*/ 636064 h 2951931"/>
              <a:gd name="connsiteX11" fmla="*/ 2163814 w 2164902"/>
              <a:gd name="connsiteY11" fmla="*/ 1215229 h 2951931"/>
              <a:gd name="connsiteX12" fmla="*/ 1227849 w 2164902"/>
              <a:gd name="connsiteY12" fmla="*/ 1457861 h 2951931"/>
              <a:gd name="connsiteX13" fmla="*/ 613930 w 2164902"/>
              <a:gd name="connsiteY13" fmla="*/ 2951931 h 2951931"/>
              <a:gd name="connsiteX14" fmla="*/ 11 w 2164902"/>
              <a:gd name="connsiteY14" fmla="*/ 1457861 h 2951931"/>
              <a:gd name="connsiteX0" fmla="*/ 11 w 2164902"/>
              <a:gd name="connsiteY0" fmla="*/ 1457861 h 2951931"/>
              <a:gd name="connsiteX1" fmla="*/ 625706 w 2164902"/>
              <a:gd name="connsiteY1" fmla="*/ 1606872 h 2951931"/>
              <a:gd name="connsiteX2" fmla="*/ 689596 w 2164902"/>
              <a:gd name="connsiteY2" fmla="*/ 1028554 h 2951931"/>
              <a:gd name="connsiteX3" fmla="*/ 559277 w 2164902"/>
              <a:gd name="connsiteY3" fmla="*/ 159950 h 2951931"/>
              <a:gd name="connsiteX4" fmla="*/ 544955 w 2164902"/>
              <a:gd name="connsiteY4" fmla="*/ 45460 h 2951931"/>
              <a:gd name="connsiteX5" fmla="*/ 677311 w 2164902"/>
              <a:gd name="connsiteY5" fmla="*/ 10465 h 2951931"/>
              <a:gd name="connsiteX6" fmla="*/ 1176654 w 2164902"/>
              <a:gd name="connsiteY6" fmla="*/ 145365 h 2951931"/>
              <a:gd name="connsiteX7" fmla="*/ 1243933 w 2164902"/>
              <a:gd name="connsiteY7" fmla="*/ 252892 h 2951931"/>
              <a:gd name="connsiteX8" fmla="*/ 1193007 w 2164902"/>
              <a:gd name="connsiteY8" fmla="*/ 420501 h 2951931"/>
              <a:gd name="connsiteX9" fmla="*/ 1284607 w 2164902"/>
              <a:gd name="connsiteY9" fmla="*/ 653180 h 2951931"/>
              <a:gd name="connsiteX10" fmla="*/ 1420436 w 2164902"/>
              <a:gd name="connsiteY10" fmla="*/ 636064 h 2951931"/>
              <a:gd name="connsiteX11" fmla="*/ 2163814 w 2164902"/>
              <a:gd name="connsiteY11" fmla="*/ 1215229 h 2951931"/>
              <a:gd name="connsiteX12" fmla="*/ 1227849 w 2164902"/>
              <a:gd name="connsiteY12" fmla="*/ 1457861 h 2951931"/>
              <a:gd name="connsiteX13" fmla="*/ 613930 w 2164902"/>
              <a:gd name="connsiteY13" fmla="*/ 2951931 h 2951931"/>
              <a:gd name="connsiteX14" fmla="*/ 11 w 2164902"/>
              <a:gd name="connsiteY14" fmla="*/ 1457861 h 2951931"/>
              <a:gd name="connsiteX0" fmla="*/ 11 w 2164902"/>
              <a:gd name="connsiteY0" fmla="*/ 1457861 h 2951931"/>
              <a:gd name="connsiteX1" fmla="*/ 625706 w 2164902"/>
              <a:gd name="connsiteY1" fmla="*/ 1606872 h 2951931"/>
              <a:gd name="connsiteX2" fmla="*/ 689596 w 2164902"/>
              <a:gd name="connsiteY2" fmla="*/ 1028554 h 2951931"/>
              <a:gd name="connsiteX3" fmla="*/ 559277 w 2164902"/>
              <a:gd name="connsiteY3" fmla="*/ 159950 h 2951931"/>
              <a:gd name="connsiteX4" fmla="*/ 544955 w 2164902"/>
              <a:gd name="connsiteY4" fmla="*/ 45460 h 2951931"/>
              <a:gd name="connsiteX5" fmla="*/ 677311 w 2164902"/>
              <a:gd name="connsiteY5" fmla="*/ 10465 h 2951931"/>
              <a:gd name="connsiteX6" fmla="*/ 1176654 w 2164902"/>
              <a:gd name="connsiteY6" fmla="*/ 145365 h 2951931"/>
              <a:gd name="connsiteX7" fmla="*/ 1243933 w 2164902"/>
              <a:gd name="connsiteY7" fmla="*/ 252892 h 2951931"/>
              <a:gd name="connsiteX8" fmla="*/ 1193007 w 2164902"/>
              <a:gd name="connsiteY8" fmla="*/ 420501 h 2951931"/>
              <a:gd name="connsiteX9" fmla="*/ 1117509 w 2164902"/>
              <a:gd name="connsiteY9" fmla="*/ 509385 h 2951931"/>
              <a:gd name="connsiteX10" fmla="*/ 1284607 w 2164902"/>
              <a:gd name="connsiteY10" fmla="*/ 653180 h 2951931"/>
              <a:gd name="connsiteX11" fmla="*/ 1420436 w 2164902"/>
              <a:gd name="connsiteY11" fmla="*/ 636064 h 2951931"/>
              <a:gd name="connsiteX12" fmla="*/ 2163814 w 2164902"/>
              <a:gd name="connsiteY12" fmla="*/ 1215229 h 2951931"/>
              <a:gd name="connsiteX13" fmla="*/ 1227849 w 2164902"/>
              <a:gd name="connsiteY13" fmla="*/ 1457861 h 2951931"/>
              <a:gd name="connsiteX14" fmla="*/ 613930 w 2164902"/>
              <a:gd name="connsiteY14" fmla="*/ 2951931 h 2951931"/>
              <a:gd name="connsiteX15" fmla="*/ 11 w 2164902"/>
              <a:gd name="connsiteY15" fmla="*/ 1457861 h 2951931"/>
              <a:gd name="connsiteX0" fmla="*/ 11 w 2164902"/>
              <a:gd name="connsiteY0" fmla="*/ 1457861 h 2951931"/>
              <a:gd name="connsiteX1" fmla="*/ 625706 w 2164902"/>
              <a:gd name="connsiteY1" fmla="*/ 1606872 h 2951931"/>
              <a:gd name="connsiteX2" fmla="*/ 689596 w 2164902"/>
              <a:gd name="connsiteY2" fmla="*/ 1028554 h 2951931"/>
              <a:gd name="connsiteX3" fmla="*/ 559277 w 2164902"/>
              <a:gd name="connsiteY3" fmla="*/ 159950 h 2951931"/>
              <a:gd name="connsiteX4" fmla="*/ 544955 w 2164902"/>
              <a:gd name="connsiteY4" fmla="*/ 45460 h 2951931"/>
              <a:gd name="connsiteX5" fmla="*/ 677311 w 2164902"/>
              <a:gd name="connsiteY5" fmla="*/ 10465 h 2951931"/>
              <a:gd name="connsiteX6" fmla="*/ 1176654 w 2164902"/>
              <a:gd name="connsiteY6" fmla="*/ 145365 h 2951931"/>
              <a:gd name="connsiteX7" fmla="*/ 1243933 w 2164902"/>
              <a:gd name="connsiteY7" fmla="*/ 252892 h 2951931"/>
              <a:gd name="connsiteX8" fmla="*/ 1193007 w 2164902"/>
              <a:gd name="connsiteY8" fmla="*/ 420501 h 2951931"/>
              <a:gd name="connsiteX9" fmla="*/ 1117509 w 2164902"/>
              <a:gd name="connsiteY9" fmla="*/ 509385 h 2951931"/>
              <a:gd name="connsiteX10" fmla="*/ 1299267 w 2164902"/>
              <a:gd name="connsiteY10" fmla="*/ 585392 h 2951931"/>
              <a:gd name="connsiteX11" fmla="*/ 1420436 w 2164902"/>
              <a:gd name="connsiteY11" fmla="*/ 636064 h 2951931"/>
              <a:gd name="connsiteX12" fmla="*/ 2163814 w 2164902"/>
              <a:gd name="connsiteY12" fmla="*/ 1215229 h 2951931"/>
              <a:gd name="connsiteX13" fmla="*/ 1227849 w 2164902"/>
              <a:gd name="connsiteY13" fmla="*/ 1457861 h 2951931"/>
              <a:gd name="connsiteX14" fmla="*/ 613930 w 2164902"/>
              <a:gd name="connsiteY14" fmla="*/ 2951931 h 2951931"/>
              <a:gd name="connsiteX15" fmla="*/ 11 w 2164902"/>
              <a:gd name="connsiteY15" fmla="*/ 1457861 h 2951931"/>
              <a:gd name="connsiteX0" fmla="*/ 11 w 2164902"/>
              <a:gd name="connsiteY0" fmla="*/ 1448649 h 2942719"/>
              <a:gd name="connsiteX1" fmla="*/ 625706 w 2164902"/>
              <a:gd name="connsiteY1" fmla="*/ 1597660 h 2942719"/>
              <a:gd name="connsiteX2" fmla="*/ 689596 w 2164902"/>
              <a:gd name="connsiteY2" fmla="*/ 1019342 h 2942719"/>
              <a:gd name="connsiteX3" fmla="*/ 559277 w 2164902"/>
              <a:gd name="connsiteY3" fmla="*/ 150738 h 2942719"/>
              <a:gd name="connsiteX4" fmla="*/ 544955 w 2164902"/>
              <a:gd name="connsiteY4" fmla="*/ 36248 h 2942719"/>
              <a:gd name="connsiteX5" fmla="*/ 677311 w 2164902"/>
              <a:gd name="connsiteY5" fmla="*/ 1253 h 2942719"/>
              <a:gd name="connsiteX6" fmla="*/ 741371 w 2164902"/>
              <a:gd name="connsiteY6" fmla="*/ 44467 h 2942719"/>
              <a:gd name="connsiteX7" fmla="*/ 1176654 w 2164902"/>
              <a:gd name="connsiteY7" fmla="*/ 136153 h 2942719"/>
              <a:gd name="connsiteX8" fmla="*/ 1243933 w 2164902"/>
              <a:gd name="connsiteY8" fmla="*/ 243680 h 2942719"/>
              <a:gd name="connsiteX9" fmla="*/ 1193007 w 2164902"/>
              <a:gd name="connsiteY9" fmla="*/ 411289 h 2942719"/>
              <a:gd name="connsiteX10" fmla="*/ 1117509 w 2164902"/>
              <a:gd name="connsiteY10" fmla="*/ 500173 h 2942719"/>
              <a:gd name="connsiteX11" fmla="*/ 1299267 w 2164902"/>
              <a:gd name="connsiteY11" fmla="*/ 576180 h 2942719"/>
              <a:gd name="connsiteX12" fmla="*/ 1420436 w 2164902"/>
              <a:gd name="connsiteY12" fmla="*/ 626852 h 2942719"/>
              <a:gd name="connsiteX13" fmla="*/ 2163814 w 2164902"/>
              <a:gd name="connsiteY13" fmla="*/ 1206017 h 2942719"/>
              <a:gd name="connsiteX14" fmla="*/ 1227849 w 2164902"/>
              <a:gd name="connsiteY14" fmla="*/ 1448649 h 2942719"/>
              <a:gd name="connsiteX15" fmla="*/ 613930 w 2164902"/>
              <a:gd name="connsiteY15" fmla="*/ 2942719 h 2942719"/>
              <a:gd name="connsiteX16" fmla="*/ 11 w 2164902"/>
              <a:gd name="connsiteY16" fmla="*/ 1448649 h 2942719"/>
              <a:gd name="connsiteX0" fmla="*/ 11 w 2164902"/>
              <a:gd name="connsiteY0" fmla="*/ 1448649 h 2942719"/>
              <a:gd name="connsiteX1" fmla="*/ 625706 w 2164902"/>
              <a:gd name="connsiteY1" fmla="*/ 1597660 h 2942719"/>
              <a:gd name="connsiteX2" fmla="*/ 689596 w 2164902"/>
              <a:gd name="connsiteY2" fmla="*/ 1019342 h 2942719"/>
              <a:gd name="connsiteX3" fmla="*/ 559277 w 2164902"/>
              <a:gd name="connsiteY3" fmla="*/ 150738 h 2942719"/>
              <a:gd name="connsiteX4" fmla="*/ 544955 w 2164902"/>
              <a:gd name="connsiteY4" fmla="*/ 36248 h 2942719"/>
              <a:gd name="connsiteX5" fmla="*/ 677311 w 2164902"/>
              <a:gd name="connsiteY5" fmla="*/ 1253 h 2942719"/>
              <a:gd name="connsiteX6" fmla="*/ 741371 w 2164902"/>
              <a:gd name="connsiteY6" fmla="*/ 44467 h 2942719"/>
              <a:gd name="connsiteX7" fmla="*/ 1176654 w 2164902"/>
              <a:gd name="connsiteY7" fmla="*/ 136153 h 2942719"/>
              <a:gd name="connsiteX8" fmla="*/ 1243933 w 2164902"/>
              <a:gd name="connsiteY8" fmla="*/ 243680 h 2942719"/>
              <a:gd name="connsiteX9" fmla="*/ 1193007 w 2164902"/>
              <a:gd name="connsiteY9" fmla="*/ 411289 h 2942719"/>
              <a:gd name="connsiteX10" fmla="*/ 1117509 w 2164902"/>
              <a:gd name="connsiteY10" fmla="*/ 500173 h 2942719"/>
              <a:gd name="connsiteX11" fmla="*/ 1299267 w 2164902"/>
              <a:gd name="connsiteY11" fmla="*/ 576180 h 2942719"/>
              <a:gd name="connsiteX12" fmla="*/ 1420436 w 2164902"/>
              <a:gd name="connsiteY12" fmla="*/ 626852 h 2942719"/>
              <a:gd name="connsiteX13" fmla="*/ 2163814 w 2164902"/>
              <a:gd name="connsiteY13" fmla="*/ 1206017 h 2942719"/>
              <a:gd name="connsiteX14" fmla="*/ 1227849 w 2164902"/>
              <a:gd name="connsiteY14" fmla="*/ 1448649 h 2942719"/>
              <a:gd name="connsiteX15" fmla="*/ 613930 w 2164902"/>
              <a:gd name="connsiteY15" fmla="*/ 2942719 h 2942719"/>
              <a:gd name="connsiteX16" fmla="*/ 11 w 2164902"/>
              <a:gd name="connsiteY16" fmla="*/ 1448649 h 2942719"/>
              <a:gd name="connsiteX0" fmla="*/ 16 w 1894096"/>
              <a:gd name="connsiteY0" fmla="*/ 2221687 h 2960019"/>
              <a:gd name="connsiteX1" fmla="*/ 354900 w 1894096"/>
              <a:gd name="connsiteY1" fmla="*/ 1597660 h 2960019"/>
              <a:gd name="connsiteX2" fmla="*/ 418790 w 1894096"/>
              <a:gd name="connsiteY2" fmla="*/ 1019342 h 2960019"/>
              <a:gd name="connsiteX3" fmla="*/ 288471 w 1894096"/>
              <a:gd name="connsiteY3" fmla="*/ 150738 h 2960019"/>
              <a:gd name="connsiteX4" fmla="*/ 274149 w 1894096"/>
              <a:gd name="connsiteY4" fmla="*/ 36248 h 2960019"/>
              <a:gd name="connsiteX5" fmla="*/ 406505 w 1894096"/>
              <a:gd name="connsiteY5" fmla="*/ 1253 h 2960019"/>
              <a:gd name="connsiteX6" fmla="*/ 470565 w 1894096"/>
              <a:gd name="connsiteY6" fmla="*/ 44467 h 2960019"/>
              <a:gd name="connsiteX7" fmla="*/ 905848 w 1894096"/>
              <a:gd name="connsiteY7" fmla="*/ 136153 h 2960019"/>
              <a:gd name="connsiteX8" fmla="*/ 973127 w 1894096"/>
              <a:gd name="connsiteY8" fmla="*/ 243680 h 2960019"/>
              <a:gd name="connsiteX9" fmla="*/ 922201 w 1894096"/>
              <a:gd name="connsiteY9" fmla="*/ 411289 h 2960019"/>
              <a:gd name="connsiteX10" fmla="*/ 846703 w 1894096"/>
              <a:gd name="connsiteY10" fmla="*/ 500173 h 2960019"/>
              <a:gd name="connsiteX11" fmla="*/ 1028461 w 1894096"/>
              <a:gd name="connsiteY11" fmla="*/ 576180 h 2960019"/>
              <a:gd name="connsiteX12" fmla="*/ 1149630 w 1894096"/>
              <a:gd name="connsiteY12" fmla="*/ 626852 h 2960019"/>
              <a:gd name="connsiteX13" fmla="*/ 1893008 w 1894096"/>
              <a:gd name="connsiteY13" fmla="*/ 1206017 h 2960019"/>
              <a:gd name="connsiteX14" fmla="*/ 957043 w 1894096"/>
              <a:gd name="connsiteY14" fmla="*/ 1448649 h 2960019"/>
              <a:gd name="connsiteX15" fmla="*/ 343124 w 1894096"/>
              <a:gd name="connsiteY15" fmla="*/ 2942719 h 2960019"/>
              <a:gd name="connsiteX16" fmla="*/ 16 w 1894096"/>
              <a:gd name="connsiteY16" fmla="*/ 2221687 h 2960019"/>
              <a:gd name="connsiteX0" fmla="*/ 4961 w 1899041"/>
              <a:gd name="connsiteY0" fmla="*/ 2221687 h 2992719"/>
              <a:gd name="connsiteX1" fmla="*/ 359845 w 1899041"/>
              <a:gd name="connsiteY1" fmla="*/ 1597660 h 2992719"/>
              <a:gd name="connsiteX2" fmla="*/ 423735 w 1899041"/>
              <a:gd name="connsiteY2" fmla="*/ 1019342 h 2992719"/>
              <a:gd name="connsiteX3" fmla="*/ 293416 w 1899041"/>
              <a:gd name="connsiteY3" fmla="*/ 150738 h 2992719"/>
              <a:gd name="connsiteX4" fmla="*/ 279094 w 1899041"/>
              <a:gd name="connsiteY4" fmla="*/ 36248 h 2992719"/>
              <a:gd name="connsiteX5" fmla="*/ 411450 w 1899041"/>
              <a:gd name="connsiteY5" fmla="*/ 1253 h 2992719"/>
              <a:gd name="connsiteX6" fmla="*/ 475510 w 1899041"/>
              <a:gd name="connsiteY6" fmla="*/ 44467 h 2992719"/>
              <a:gd name="connsiteX7" fmla="*/ 910793 w 1899041"/>
              <a:gd name="connsiteY7" fmla="*/ 136153 h 2992719"/>
              <a:gd name="connsiteX8" fmla="*/ 978072 w 1899041"/>
              <a:gd name="connsiteY8" fmla="*/ 243680 h 2992719"/>
              <a:gd name="connsiteX9" fmla="*/ 927146 w 1899041"/>
              <a:gd name="connsiteY9" fmla="*/ 411289 h 2992719"/>
              <a:gd name="connsiteX10" fmla="*/ 851648 w 1899041"/>
              <a:gd name="connsiteY10" fmla="*/ 500173 h 2992719"/>
              <a:gd name="connsiteX11" fmla="*/ 1033406 w 1899041"/>
              <a:gd name="connsiteY11" fmla="*/ 576180 h 2992719"/>
              <a:gd name="connsiteX12" fmla="*/ 1154575 w 1899041"/>
              <a:gd name="connsiteY12" fmla="*/ 626852 h 2992719"/>
              <a:gd name="connsiteX13" fmla="*/ 1897953 w 1899041"/>
              <a:gd name="connsiteY13" fmla="*/ 1206017 h 2992719"/>
              <a:gd name="connsiteX14" fmla="*/ 961988 w 1899041"/>
              <a:gd name="connsiteY14" fmla="*/ 1448649 h 2992719"/>
              <a:gd name="connsiteX15" fmla="*/ 348069 w 1899041"/>
              <a:gd name="connsiteY15" fmla="*/ 2942719 h 2992719"/>
              <a:gd name="connsiteX16" fmla="*/ 165037 w 1899041"/>
              <a:gd name="connsiteY16" fmla="*/ 2600327 h 2992719"/>
              <a:gd name="connsiteX17" fmla="*/ 4961 w 1899041"/>
              <a:gd name="connsiteY17" fmla="*/ 2221687 h 2992719"/>
              <a:gd name="connsiteX0" fmla="*/ 4961 w 1899041"/>
              <a:gd name="connsiteY0" fmla="*/ 2221687 h 3079070"/>
              <a:gd name="connsiteX1" fmla="*/ 359845 w 1899041"/>
              <a:gd name="connsiteY1" fmla="*/ 1597660 h 3079070"/>
              <a:gd name="connsiteX2" fmla="*/ 423735 w 1899041"/>
              <a:gd name="connsiteY2" fmla="*/ 1019342 h 3079070"/>
              <a:gd name="connsiteX3" fmla="*/ 293416 w 1899041"/>
              <a:gd name="connsiteY3" fmla="*/ 150738 h 3079070"/>
              <a:gd name="connsiteX4" fmla="*/ 279094 w 1899041"/>
              <a:gd name="connsiteY4" fmla="*/ 36248 h 3079070"/>
              <a:gd name="connsiteX5" fmla="*/ 411450 w 1899041"/>
              <a:gd name="connsiteY5" fmla="*/ 1253 h 3079070"/>
              <a:gd name="connsiteX6" fmla="*/ 475510 w 1899041"/>
              <a:gd name="connsiteY6" fmla="*/ 44467 h 3079070"/>
              <a:gd name="connsiteX7" fmla="*/ 910793 w 1899041"/>
              <a:gd name="connsiteY7" fmla="*/ 136153 h 3079070"/>
              <a:gd name="connsiteX8" fmla="*/ 978072 w 1899041"/>
              <a:gd name="connsiteY8" fmla="*/ 243680 h 3079070"/>
              <a:gd name="connsiteX9" fmla="*/ 927146 w 1899041"/>
              <a:gd name="connsiteY9" fmla="*/ 411289 h 3079070"/>
              <a:gd name="connsiteX10" fmla="*/ 851648 w 1899041"/>
              <a:gd name="connsiteY10" fmla="*/ 500173 h 3079070"/>
              <a:gd name="connsiteX11" fmla="*/ 1033406 w 1899041"/>
              <a:gd name="connsiteY11" fmla="*/ 576180 h 3079070"/>
              <a:gd name="connsiteX12" fmla="*/ 1154575 w 1899041"/>
              <a:gd name="connsiteY12" fmla="*/ 626852 h 3079070"/>
              <a:gd name="connsiteX13" fmla="*/ 1897953 w 1899041"/>
              <a:gd name="connsiteY13" fmla="*/ 1206017 h 3079070"/>
              <a:gd name="connsiteX14" fmla="*/ 961988 w 1899041"/>
              <a:gd name="connsiteY14" fmla="*/ 1448649 h 3079070"/>
              <a:gd name="connsiteX15" fmla="*/ 348069 w 1899041"/>
              <a:gd name="connsiteY15" fmla="*/ 2942719 h 3079070"/>
              <a:gd name="connsiteX16" fmla="*/ 163003 w 1899041"/>
              <a:gd name="connsiteY16" fmla="*/ 2971805 h 3079070"/>
              <a:gd name="connsiteX17" fmla="*/ 165037 w 1899041"/>
              <a:gd name="connsiteY17" fmla="*/ 2600327 h 3079070"/>
              <a:gd name="connsiteX18" fmla="*/ 4961 w 1899041"/>
              <a:gd name="connsiteY18" fmla="*/ 2221687 h 3079070"/>
              <a:gd name="connsiteX0" fmla="*/ 4961 w 1899041"/>
              <a:gd name="connsiteY0" fmla="*/ 2221687 h 3011514"/>
              <a:gd name="connsiteX1" fmla="*/ 359845 w 1899041"/>
              <a:gd name="connsiteY1" fmla="*/ 1597660 h 3011514"/>
              <a:gd name="connsiteX2" fmla="*/ 423735 w 1899041"/>
              <a:gd name="connsiteY2" fmla="*/ 1019342 h 3011514"/>
              <a:gd name="connsiteX3" fmla="*/ 293416 w 1899041"/>
              <a:gd name="connsiteY3" fmla="*/ 150738 h 3011514"/>
              <a:gd name="connsiteX4" fmla="*/ 279094 w 1899041"/>
              <a:gd name="connsiteY4" fmla="*/ 36248 h 3011514"/>
              <a:gd name="connsiteX5" fmla="*/ 411450 w 1899041"/>
              <a:gd name="connsiteY5" fmla="*/ 1253 h 3011514"/>
              <a:gd name="connsiteX6" fmla="*/ 475510 w 1899041"/>
              <a:gd name="connsiteY6" fmla="*/ 44467 h 3011514"/>
              <a:gd name="connsiteX7" fmla="*/ 910793 w 1899041"/>
              <a:gd name="connsiteY7" fmla="*/ 136153 h 3011514"/>
              <a:gd name="connsiteX8" fmla="*/ 978072 w 1899041"/>
              <a:gd name="connsiteY8" fmla="*/ 243680 h 3011514"/>
              <a:gd name="connsiteX9" fmla="*/ 927146 w 1899041"/>
              <a:gd name="connsiteY9" fmla="*/ 411289 h 3011514"/>
              <a:gd name="connsiteX10" fmla="*/ 851648 w 1899041"/>
              <a:gd name="connsiteY10" fmla="*/ 500173 h 3011514"/>
              <a:gd name="connsiteX11" fmla="*/ 1033406 w 1899041"/>
              <a:gd name="connsiteY11" fmla="*/ 576180 h 3011514"/>
              <a:gd name="connsiteX12" fmla="*/ 1154575 w 1899041"/>
              <a:gd name="connsiteY12" fmla="*/ 626852 h 3011514"/>
              <a:gd name="connsiteX13" fmla="*/ 1897953 w 1899041"/>
              <a:gd name="connsiteY13" fmla="*/ 1206017 h 3011514"/>
              <a:gd name="connsiteX14" fmla="*/ 961988 w 1899041"/>
              <a:gd name="connsiteY14" fmla="*/ 1448649 h 3011514"/>
              <a:gd name="connsiteX15" fmla="*/ 906049 w 1899041"/>
              <a:gd name="connsiteY15" fmla="*/ 2806467 h 3011514"/>
              <a:gd name="connsiteX16" fmla="*/ 163003 w 1899041"/>
              <a:gd name="connsiteY16" fmla="*/ 2971805 h 3011514"/>
              <a:gd name="connsiteX17" fmla="*/ 165037 w 1899041"/>
              <a:gd name="connsiteY17" fmla="*/ 2600327 h 3011514"/>
              <a:gd name="connsiteX18" fmla="*/ 4961 w 1899041"/>
              <a:gd name="connsiteY18" fmla="*/ 2221687 h 3011514"/>
              <a:gd name="connsiteX0" fmla="*/ 4961 w 1899041"/>
              <a:gd name="connsiteY0" fmla="*/ 2221687 h 2990857"/>
              <a:gd name="connsiteX1" fmla="*/ 359845 w 1899041"/>
              <a:gd name="connsiteY1" fmla="*/ 1597660 h 2990857"/>
              <a:gd name="connsiteX2" fmla="*/ 423735 w 1899041"/>
              <a:gd name="connsiteY2" fmla="*/ 1019342 h 2990857"/>
              <a:gd name="connsiteX3" fmla="*/ 293416 w 1899041"/>
              <a:gd name="connsiteY3" fmla="*/ 150738 h 2990857"/>
              <a:gd name="connsiteX4" fmla="*/ 279094 w 1899041"/>
              <a:gd name="connsiteY4" fmla="*/ 36248 h 2990857"/>
              <a:gd name="connsiteX5" fmla="*/ 411450 w 1899041"/>
              <a:gd name="connsiteY5" fmla="*/ 1253 h 2990857"/>
              <a:gd name="connsiteX6" fmla="*/ 475510 w 1899041"/>
              <a:gd name="connsiteY6" fmla="*/ 44467 h 2990857"/>
              <a:gd name="connsiteX7" fmla="*/ 910793 w 1899041"/>
              <a:gd name="connsiteY7" fmla="*/ 136153 h 2990857"/>
              <a:gd name="connsiteX8" fmla="*/ 978072 w 1899041"/>
              <a:gd name="connsiteY8" fmla="*/ 243680 h 2990857"/>
              <a:gd name="connsiteX9" fmla="*/ 927146 w 1899041"/>
              <a:gd name="connsiteY9" fmla="*/ 411289 h 2990857"/>
              <a:gd name="connsiteX10" fmla="*/ 851648 w 1899041"/>
              <a:gd name="connsiteY10" fmla="*/ 500173 h 2990857"/>
              <a:gd name="connsiteX11" fmla="*/ 1033406 w 1899041"/>
              <a:gd name="connsiteY11" fmla="*/ 576180 h 2990857"/>
              <a:gd name="connsiteX12" fmla="*/ 1154575 w 1899041"/>
              <a:gd name="connsiteY12" fmla="*/ 626852 h 2990857"/>
              <a:gd name="connsiteX13" fmla="*/ 1897953 w 1899041"/>
              <a:gd name="connsiteY13" fmla="*/ 1206017 h 2990857"/>
              <a:gd name="connsiteX14" fmla="*/ 961988 w 1899041"/>
              <a:gd name="connsiteY14" fmla="*/ 1448649 h 2990857"/>
              <a:gd name="connsiteX15" fmla="*/ 906049 w 1899041"/>
              <a:gd name="connsiteY15" fmla="*/ 2806467 h 2990857"/>
              <a:gd name="connsiteX16" fmla="*/ 556088 w 1899041"/>
              <a:gd name="connsiteY16" fmla="*/ 2941809 h 2990857"/>
              <a:gd name="connsiteX17" fmla="*/ 165037 w 1899041"/>
              <a:gd name="connsiteY17" fmla="*/ 2600327 h 2990857"/>
              <a:gd name="connsiteX18" fmla="*/ 4961 w 1899041"/>
              <a:gd name="connsiteY18" fmla="*/ 2221687 h 2990857"/>
              <a:gd name="connsiteX0" fmla="*/ 742 w 1894822"/>
              <a:gd name="connsiteY0" fmla="*/ 2221687 h 2990857"/>
              <a:gd name="connsiteX1" fmla="*/ 355626 w 1894822"/>
              <a:gd name="connsiteY1" fmla="*/ 1597660 h 2990857"/>
              <a:gd name="connsiteX2" fmla="*/ 419516 w 1894822"/>
              <a:gd name="connsiteY2" fmla="*/ 1019342 h 2990857"/>
              <a:gd name="connsiteX3" fmla="*/ 289197 w 1894822"/>
              <a:gd name="connsiteY3" fmla="*/ 150738 h 2990857"/>
              <a:gd name="connsiteX4" fmla="*/ 274875 w 1894822"/>
              <a:gd name="connsiteY4" fmla="*/ 36248 h 2990857"/>
              <a:gd name="connsiteX5" fmla="*/ 407231 w 1894822"/>
              <a:gd name="connsiteY5" fmla="*/ 1253 h 2990857"/>
              <a:gd name="connsiteX6" fmla="*/ 471291 w 1894822"/>
              <a:gd name="connsiteY6" fmla="*/ 44467 h 2990857"/>
              <a:gd name="connsiteX7" fmla="*/ 906574 w 1894822"/>
              <a:gd name="connsiteY7" fmla="*/ 136153 h 2990857"/>
              <a:gd name="connsiteX8" fmla="*/ 973853 w 1894822"/>
              <a:gd name="connsiteY8" fmla="*/ 243680 h 2990857"/>
              <a:gd name="connsiteX9" fmla="*/ 922927 w 1894822"/>
              <a:gd name="connsiteY9" fmla="*/ 411289 h 2990857"/>
              <a:gd name="connsiteX10" fmla="*/ 847429 w 1894822"/>
              <a:gd name="connsiteY10" fmla="*/ 500173 h 2990857"/>
              <a:gd name="connsiteX11" fmla="*/ 1029187 w 1894822"/>
              <a:gd name="connsiteY11" fmla="*/ 576180 h 2990857"/>
              <a:gd name="connsiteX12" fmla="*/ 1150356 w 1894822"/>
              <a:gd name="connsiteY12" fmla="*/ 626852 h 2990857"/>
              <a:gd name="connsiteX13" fmla="*/ 1893734 w 1894822"/>
              <a:gd name="connsiteY13" fmla="*/ 1206017 h 2990857"/>
              <a:gd name="connsiteX14" fmla="*/ 957769 w 1894822"/>
              <a:gd name="connsiteY14" fmla="*/ 1448649 h 2990857"/>
              <a:gd name="connsiteX15" fmla="*/ 901830 w 1894822"/>
              <a:gd name="connsiteY15" fmla="*/ 2806467 h 2990857"/>
              <a:gd name="connsiteX16" fmla="*/ 551869 w 1894822"/>
              <a:gd name="connsiteY16" fmla="*/ 2941809 h 2990857"/>
              <a:gd name="connsiteX17" fmla="*/ 264618 w 1894822"/>
              <a:gd name="connsiteY17" fmla="*/ 2561603 h 2990857"/>
              <a:gd name="connsiteX18" fmla="*/ 742 w 1894822"/>
              <a:gd name="connsiteY18" fmla="*/ 2221687 h 2990857"/>
              <a:gd name="connsiteX0" fmla="*/ 1646 w 1767098"/>
              <a:gd name="connsiteY0" fmla="*/ 2215247 h 2990857"/>
              <a:gd name="connsiteX1" fmla="*/ 227902 w 1767098"/>
              <a:gd name="connsiteY1" fmla="*/ 1597660 h 2990857"/>
              <a:gd name="connsiteX2" fmla="*/ 291792 w 1767098"/>
              <a:gd name="connsiteY2" fmla="*/ 1019342 h 2990857"/>
              <a:gd name="connsiteX3" fmla="*/ 161473 w 1767098"/>
              <a:gd name="connsiteY3" fmla="*/ 150738 h 2990857"/>
              <a:gd name="connsiteX4" fmla="*/ 147151 w 1767098"/>
              <a:gd name="connsiteY4" fmla="*/ 36248 h 2990857"/>
              <a:gd name="connsiteX5" fmla="*/ 279507 w 1767098"/>
              <a:gd name="connsiteY5" fmla="*/ 1253 h 2990857"/>
              <a:gd name="connsiteX6" fmla="*/ 343567 w 1767098"/>
              <a:gd name="connsiteY6" fmla="*/ 44467 h 2990857"/>
              <a:gd name="connsiteX7" fmla="*/ 778850 w 1767098"/>
              <a:gd name="connsiteY7" fmla="*/ 136153 h 2990857"/>
              <a:gd name="connsiteX8" fmla="*/ 846129 w 1767098"/>
              <a:gd name="connsiteY8" fmla="*/ 243680 h 2990857"/>
              <a:gd name="connsiteX9" fmla="*/ 795203 w 1767098"/>
              <a:gd name="connsiteY9" fmla="*/ 411289 h 2990857"/>
              <a:gd name="connsiteX10" fmla="*/ 719705 w 1767098"/>
              <a:gd name="connsiteY10" fmla="*/ 500173 h 2990857"/>
              <a:gd name="connsiteX11" fmla="*/ 901463 w 1767098"/>
              <a:gd name="connsiteY11" fmla="*/ 576180 h 2990857"/>
              <a:gd name="connsiteX12" fmla="*/ 1022632 w 1767098"/>
              <a:gd name="connsiteY12" fmla="*/ 626852 h 2990857"/>
              <a:gd name="connsiteX13" fmla="*/ 1766010 w 1767098"/>
              <a:gd name="connsiteY13" fmla="*/ 1206017 h 2990857"/>
              <a:gd name="connsiteX14" fmla="*/ 830045 w 1767098"/>
              <a:gd name="connsiteY14" fmla="*/ 1448649 h 2990857"/>
              <a:gd name="connsiteX15" fmla="*/ 774106 w 1767098"/>
              <a:gd name="connsiteY15" fmla="*/ 2806467 h 2990857"/>
              <a:gd name="connsiteX16" fmla="*/ 424145 w 1767098"/>
              <a:gd name="connsiteY16" fmla="*/ 2941809 h 2990857"/>
              <a:gd name="connsiteX17" fmla="*/ 136894 w 1767098"/>
              <a:gd name="connsiteY17" fmla="*/ 2561603 h 2990857"/>
              <a:gd name="connsiteX18" fmla="*/ 1646 w 1767098"/>
              <a:gd name="connsiteY18" fmla="*/ 2215247 h 2990857"/>
              <a:gd name="connsiteX0" fmla="*/ 5126 w 1770578"/>
              <a:gd name="connsiteY0" fmla="*/ 2215247 h 2990857"/>
              <a:gd name="connsiteX1" fmla="*/ 48097 w 1770578"/>
              <a:gd name="connsiteY1" fmla="*/ 1800260 h 2990857"/>
              <a:gd name="connsiteX2" fmla="*/ 231382 w 1770578"/>
              <a:gd name="connsiteY2" fmla="*/ 1597660 h 2990857"/>
              <a:gd name="connsiteX3" fmla="*/ 295272 w 1770578"/>
              <a:gd name="connsiteY3" fmla="*/ 1019342 h 2990857"/>
              <a:gd name="connsiteX4" fmla="*/ 164953 w 1770578"/>
              <a:gd name="connsiteY4" fmla="*/ 150738 h 2990857"/>
              <a:gd name="connsiteX5" fmla="*/ 150631 w 1770578"/>
              <a:gd name="connsiteY5" fmla="*/ 36248 h 2990857"/>
              <a:gd name="connsiteX6" fmla="*/ 282987 w 1770578"/>
              <a:gd name="connsiteY6" fmla="*/ 1253 h 2990857"/>
              <a:gd name="connsiteX7" fmla="*/ 347047 w 1770578"/>
              <a:gd name="connsiteY7" fmla="*/ 44467 h 2990857"/>
              <a:gd name="connsiteX8" fmla="*/ 782330 w 1770578"/>
              <a:gd name="connsiteY8" fmla="*/ 136153 h 2990857"/>
              <a:gd name="connsiteX9" fmla="*/ 849609 w 1770578"/>
              <a:gd name="connsiteY9" fmla="*/ 243680 h 2990857"/>
              <a:gd name="connsiteX10" fmla="*/ 798683 w 1770578"/>
              <a:gd name="connsiteY10" fmla="*/ 411289 h 2990857"/>
              <a:gd name="connsiteX11" fmla="*/ 723185 w 1770578"/>
              <a:gd name="connsiteY11" fmla="*/ 500173 h 2990857"/>
              <a:gd name="connsiteX12" fmla="*/ 904943 w 1770578"/>
              <a:gd name="connsiteY12" fmla="*/ 576180 h 2990857"/>
              <a:gd name="connsiteX13" fmla="*/ 1026112 w 1770578"/>
              <a:gd name="connsiteY13" fmla="*/ 626852 h 2990857"/>
              <a:gd name="connsiteX14" fmla="*/ 1769490 w 1770578"/>
              <a:gd name="connsiteY14" fmla="*/ 1206017 h 2990857"/>
              <a:gd name="connsiteX15" fmla="*/ 833525 w 1770578"/>
              <a:gd name="connsiteY15" fmla="*/ 1448649 h 2990857"/>
              <a:gd name="connsiteX16" fmla="*/ 777586 w 1770578"/>
              <a:gd name="connsiteY16" fmla="*/ 2806467 h 2990857"/>
              <a:gd name="connsiteX17" fmla="*/ 427625 w 1770578"/>
              <a:gd name="connsiteY17" fmla="*/ 2941809 h 2990857"/>
              <a:gd name="connsiteX18" fmla="*/ 140374 w 1770578"/>
              <a:gd name="connsiteY18" fmla="*/ 2561603 h 2990857"/>
              <a:gd name="connsiteX19" fmla="*/ 5126 w 1770578"/>
              <a:gd name="connsiteY19" fmla="*/ 2215247 h 2990857"/>
              <a:gd name="connsiteX0" fmla="*/ 7610 w 1773062"/>
              <a:gd name="connsiteY0" fmla="*/ 2215247 h 2990857"/>
              <a:gd name="connsiteX1" fmla="*/ 50581 w 1773062"/>
              <a:gd name="connsiteY1" fmla="*/ 1800260 h 2990857"/>
              <a:gd name="connsiteX2" fmla="*/ 233866 w 1773062"/>
              <a:gd name="connsiteY2" fmla="*/ 1597660 h 2990857"/>
              <a:gd name="connsiteX3" fmla="*/ 297756 w 1773062"/>
              <a:gd name="connsiteY3" fmla="*/ 1019342 h 2990857"/>
              <a:gd name="connsiteX4" fmla="*/ 167437 w 1773062"/>
              <a:gd name="connsiteY4" fmla="*/ 150738 h 2990857"/>
              <a:gd name="connsiteX5" fmla="*/ 153115 w 1773062"/>
              <a:gd name="connsiteY5" fmla="*/ 36248 h 2990857"/>
              <a:gd name="connsiteX6" fmla="*/ 285471 w 1773062"/>
              <a:gd name="connsiteY6" fmla="*/ 1253 h 2990857"/>
              <a:gd name="connsiteX7" fmla="*/ 349531 w 1773062"/>
              <a:gd name="connsiteY7" fmla="*/ 44467 h 2990857"/>
              <a:gd name="connsiteX8" fmla="*/ 784814 w 1773062"/>
              <a:gd name="connsiteY8" fmla="*/ 136153 h 2990857"/>
              <a:gd name="connsiteX9" fmla="*/ 852093 w 1773062"/>
              <a:gd name="connsiteY9" fmla="*/ 243680 h 2990857"/>
              <a:gd name="connsiteX10" fmla="*/ 801167 w 1773062"/>
              <a:gd name="connsiteY10" fmla="*/ 411289 h 2990857"/>
              <a:gd name="connsiteX11" fmla="*/ 725669 w 1773062"/>
              <a:gd name="connsiteY11" fmla="*/ 500173 h 2990857"/>
              <a:gd name="connsiteX12" fmla="*/ 907427 w 1773062"/>
              <a:gd name="connsiteY12" fmla="*/ 576180 h 2990857"/>
              <a:gd name="connsiteX13" fmla="*/ 1028596 w 1773062"/>
              <a:gd name="connsiteY13" fmla="*/ 626852 h 2990857"/>
              <a:gd name="connsiteX14" fmla="*/ 1771974 w 1773062"/>
              <a:gd name="connsiteY14" fmla="*/ 1206017 h 2990857"/>
              <a:gd name="connsiteX15" fmla="*/ 836009 w 1773062"/>
              <a:gd name="connsiteY15" fmla="*/ 1448649 h 2990857"/>
              <a:gd name="connsiteX16" fmla="*/ 780070 w 1773062"/>
              <a:gd name="connsiteY16" fmla="*/ 2806467 h 2990857"/>
              <a:gd name="connsiteX17" fmla="*/ 430109 w 1773062"/>
              <a:gd name="connsiteY17" fmla="*/ 2941809 h 2990857"/>
              <a:gd name="connsiteX18" fmla="*/ 142858 w 1773062"/>
              <a:gd name="connsiteY18" fmla="*/ 2561603 h 2990857"/>
              <a:gd name="connsiteX19" fmla="*/ 178869 w 1773062"/>
              <a:gd name="connsiteY19" fmla="*/ 2508220 h 2990857"/>
              <a:gd name="connsiteX20" fmla="*/ 7610 w 1773062"/>
              <a:gd name="connsiteY20" fmla="*/ 2215247 h 2990857"/>
              <a:gd name="connsiteX0" fmla="*/ 7610 w 1773062"/>
              <a:gd name="connsiteY0" fmla="*/ 2215247 h 2980421"/>
              <a:gd name="connsiteX1" fmla="*/ 50581 w 1773062"/>
              <a:gd name="connsiteY1" fmla="*/ 1800260 h 2980421"/>
              <a:gd name="connsiteX2" fmla="*/ 233866 w 1773062"/>
              <a:gd name="connsiteY2" fmla="*/ 1597660 h 2980421"/>
              <a:gd name="connsiteX3" fmla="*/ 297756 w 1773062"/>
              <a:gd name="connsiteY3" fmla="*/ 1019342 h 2980421"/>
              <a:gd name="connsiteX4" fmla="*/ 167437 w 1773062"/>
              <a:gd name="connsiteY4" fmla="*/ 150738 h 2980421"/>
              <a:gd name="connsiteX5" fmla="*/ 153115 w 1773062"/>
              <a:gd name="connsiteY5" fmla="*/ 36248 h 2980421"/>
              <a:gd name="connsiteX6" fmla="*/ 285471 w 1773062"/>
              <a:gd name="connsiteY6" fmla="*/ 1253 h 2980421"/>
              <a:gd name="connsiteX7" fmla="*/ 349531 w 1773062"/>
              <a:gd name="connsiteY7" fmla="*/ 44467 h 2980421"/>
              <a:gd name="connsiteX8" fmla="*/ 784814 w 1773062"/>
              <a:gd name="connsiteY8" fmla="*/ 136153 h 2980421"/>
              <a:gd name="connsiteX9" fmla="*/ 852093 w 1773062"/>
              <a:gd name="connsiteY9" fmla="*/ 243680 h 2980421"/>
              <a:gd name="connsiteX10" fmla="*/ 801167 w 1773062"/>
              <a:gd name="connsiteY10" fmla="*/ 411289 h 2980421"/>
              <a:gd name="connsiteX11" fmla="*/ 725669 w 1773062"/>
              <a:gd name="connsiteY11" fmla="*/ 500173 h 2980421"/>
              <a:gd name="connsiteX12" fmla="*/ 907427 w 1773062"/>
              <a:gd name="connsiteY12" fmla="*/ 576180 h 2980421"/>
              <a:gd name="connsiteX13" fmla="*/ 1028596 w 1773062"/>
              <a:gd name="connsiteY13" fmla="*/ 626852 h 2980421"/>
              <a:gd name="connsiteX14" fmla="*/ 1771974 w 1773062"/>
              <a:gd name="connsiteY14" fmla="*/ 1206017 h 2980421"/>
              <a:gd name="connsiteX15" fmla="*/ 836009 w 1773062"/>
              <a:gd name="connsiteY15" fmla="*/ 1448649 h 2980421"/>
              <a:gd name="connsiteX16" fmla="*/ 780070 w 1773062"/>
              <a:gd name="connsiteY16" fmla="*/ 2806467 h 2980421"/>
              <a:gd name="connsiteX17" fmla="*/ 430109 w 1773062"/>
              <a:gd name="connsiteY17" fmla="*/ 2941809 h 2980421"/>
              <a:gd name="connsiteX18" fmla="*/ 260298 w 1773062"/>
              <a:gd name="connsiteY18" fmla="*/ 2640830 h 2980421"/>
              <a:gd name="connsiteX19" fmla="*/ 142858 w 1773062"/>
              <a:gd name="connsiteY19" fmla="*/ 2561603 h 2980421"/>
              <a:gd name="connsiteX20" fmla="*/ 178869 w 1773062"/>
              <a:gd name="connsiteY20" fmla="*/ 2508220 h 2980421"/>
              <a:gd name="connsiteX21" fmla="*/ 7610 w 1773062"/>
              <a:gd name="connsiteY21" fmla="*/ 2215247 h 2980421"/>
              <a:gd name="connsiteX0" fmla="*/ 7610 w 1773062"/>
              <a:gd name="connsiteY0" fmla="*/ 2215247 h 3035026"/>
              <a:gd name="connsiteX1" fmla="*/ 50581 w 1773062"/>
              <a:gd name="connsiteY1" fmla="*/ 1800260 h 3035026"/>
              <a:gd name="connsiteX2" fmla="*/ 233866 w 1773062"/>
              <a:gd name="connsiteY2" fmla="*/ 1597660 h 3035026"/>
              <a:gd name="connsiteX3" fmla="*/ 297756 w 1773062"/>
              <a:gd name="connsiteY3" fmla="*/ 1019342 h 3035026"/>
              <a:gd name="connsiteX4" fmla="*/ 167437 w 1773062"/>
              <a:gd name="connsiteY4" fmla="*/ 150738 h 3035026"/>
              <a:gd name="connsiteX5" fmla="*/ 153115 w 1773062"/>
              <a:gd name="connsiteY5" fmla="*/ 36248 h 3035026"/>
              <a:gd name="connsiteX6" fmla="*/ 285471 w 1773062"/>
              <a:gd name="connsiteY6" fmla="*/ 1253 h 3035026"/>
              <a:gd name="connsiteX7" fmla="*/ 349531 w 1773062"/>
              <a:gd name="connsiteY7" fmla="*/ 44467 h 3035026"/>
              <a:gd name="connsiteX8" fmla="*/ 784814 w 1773062"/>
              <a:gd name="connsiteY8" fmla="*/ 136153 h 3035026"/>
              <a:gd name="connsiteX9" fmla="*/ 852093 w 1773062"/>
              <a:gd name="connsiteY9" fmla="*/ 243680 h 3035026"/>
              <a:gd name="connsiteX10" fmla="*/ 801167 w 1773062"/>
              <a:gd name="connsiteY10" fmla="*/ 411289 h 3035026"/>
              <a:gd name="connsiteX11" fmla="*/ 725669 w 1773062"/>
              <a:gd name="connsiteY11" fmla="*/ 500173 h 3035026"/>
              <a:gd name="connsiteX12" fmla="*/ 907427 w 1773062"/>
              <a:gd name="connsiteY12" fmla="*/ 576180 h 3035026"/>
              <a:gd name="connsiteX13" fmla="*/ 1028596 w 1773062"/>
              <a:gd name="connsiteY13" fmla="*/ 626852 h 3035026"/>
              <a:gd name="connsiteX14" fmla="*/ 1771974 w 1773062"/>
              <a:gd name="connsiteY14" fmla="*/ 1206017 h 3035026"/>
              <a:gd name="connsiteX15" fmla="*/ 836009 w 1773062"/>
              <a:gd name="connsiteY15" fmla="*/ 1448649 h 3035026"/>
              <a:gd name="connsiteX16" fmla="*/ 780070 w 1773062"/>
              <a:gd name="connsiteY16" fmla="*/ 2806467 h 3035026"/>
              <a:gd name="connsiteX17" fmla="*/ 472561 w 1773062"/>
              <a:gd name="connsiteY17" fmla="*/ 3017053 h 3035026"/>
              <a:gd name="connsiteX18" fmla="*/ 260298 w 1773062"/>
              <a:gd name="connsiteY18" fmla="*/ 2640830 h 3035026"/>
              <a:gd name="connsiteX19" fmla="*/ 142858 w 1773062"/>
              <a:gd name="connsiteY19" fmla="*/ 2561603 h 3035026"/>
              <a:gd name="connsiteX20" fmla="*/ 178869 w 1773062"/>
              <a:gd name="connsiteY20" fmla="*/ 2508220 h 3035026"/>
              <a:gd name="connsiteX21" fmla="*/ 7610 w 1773062"/>
              <a:gd name="connsiteY21" fmla="*/ 2215247 h 3035026"/>
              <a:gd name="connsiteX0" fmla="*/ 7610 w 1773062"/>
              <a:gd name="connsiteY0" fmla="*/ 2215247 h 3017053"/>
              <a:gd name="connsiteX1" fmla="*/ 50581 w 1773062"/>
              <a:gd name="connsiteY1" fmla="*/ 1800260 h 3017053"/>
              <a:gd name="connsiteX2" fmla="*/ 233866 w 1773062"/>
              <a:gd name="connsiteY2" fmla="*/ 1597660 h 3017053"/>
              <a:gd name="connsiteX3" fmla="*/ 297756 w 1773062"/>
              <a:gd name="connsiteY3" fmla="*/ 1019342 h 3017053"/>
              <a:gd name="connsiteX4" fmla="*/ 167437 w 1773062"/>
              <a:gd name="connsiteY4" fmla="*/ 150738 h 3017053"/>
              <a:gd name="connsiteX5" fmla="*/ 153115 w 1773062"/>
              <a:gd name="connsiteY5" fmla="*/ 36248 h 3017053"/>
              <a:gd name="connsiteX6" fmla="*/ 285471 w 1773062"/>
              <a:gd name="connsiteY6" fmla="*/ 1253 h 3017053"/>
              <a:gd name="connsiteX7" fmla="*/ 349531 w 1773062"/>
              <a:gd name="connsiteY7" fmla="*/ 44467 h 3017053"/>
              <a:gd name="connsiteX8" fmla="*/ 784814 w 1773062"/>
              <a:gd name="connsiteY8" fmla="*/ 136153 h 3017053"/>
              <a:gd name="connsiteX9" fmla="*/ 852093 w 1773062"/>
              <a:gd name="connsiteY9" fmla="*/ 243680 h 3017053"/>
              <a:gd name="connsiteX10" fmla="*/ 801167 w 1773062"/>
              <a:gd name="connsiteY10" fmla="*/ 411289 h 3017053"/>
              <a:gd name="connsiteX11" fmla="*/ 725669 w 1773062"/>
              <a:gd name="connsiteY11" fmla="*/ 500173 h 3017053"/>
              <a:gd name="connsiteX12" fmla="*/ 907427 w 1773062"/>
              <a:gd name="connsiteY12" fmla="*/ 576180 h 3017053"/>
              <a:gd name="connsiteX13" fmla="*/ 1028596 w 1773062"/>
              <a:gd name="connsiteY13" fmla="*/ 626852 h 3017053"/>
              <a:gd name="connsiteX14" fmla="*/ 1771974 w 1773062"/>
              <a:gd name="connsiteY14" fmla="*/ 1206017 h 3017053"/>
              <a:gd name="connsiteX15" fmla="*/ 836009 w 1773062"/>
              <a:gd name="connsiteY15" fmla="*/ 1448649 h 3017053"/>
              <a:gd name="connsiteX16" fmla="*/ 780070 w 1773062"/>
              <a:gd name="connsiteY16" fmla="*/ 2806467 h 3017053"/>
              <a:gd name="connsiteX17" fmla="*/ 472561 w 1773062"/>
              <a:gd name="connsiteY17" fmla="*/ 3017053 h 3017053"/>
              <a:gd name="connsiteX18" fmla="*/ 260298 w 1773062"/>
              <a:gd name="connsiteY18" fmla="*/ 2640830 h 3017053"/>
              <a:gd name="connsiteX19" fmla="*/ 142858 w 1773062"/>
              <a:gd name="connsiteY19" fmla="*/ 2561603 h 3017053"/>
              <a:gd name="connsiteX20" fmla="*/ 178869 w 1773062"/>
              <a:gd name="connsiteY20" fmla="*/ 2508220 h 3017053"/>
              <a:gd name="connsiteX21" fmla="*/ 7610 w 1773062"/>
              <a:gd name="connsiteY21" fmla="*/ 2215247 h 3017053"/>
              <a:gd name="connsiteX0" fmla="*/ 7610 w 1773062"/>
              <a:gd name="connsiteY0" fmla="*/ 2215247 h 3017053"/>
              <a:gd name="connsiteX1" fmla="*/ 50581 w 1773062"/>
              <a:gd name="connsiteY1" fmla="*/ 1800260 h 3017053"/>
              <a:gd name="connsiteX2" fmla="*/ 233866 w 1773062"/>
              <a:gd name="connsiteY2" fmla="*/ 1597660 h 3017053"/>
              <a:gd name="connsiteX3" fmla="*/ 297756 w 1773062"/>
              <a:gd name="connsiteY3" fmla="*/ 1019342 h 3017053"/>
              <a:gd name="connsiteX4" fmla="*/ 167437 w 1773062"/>
              <a:gd name="connsiteY4" fmla="*/ 150738 h 3017053"/>
              <a:gd name="connsiteX5" fmla="*/ 153115 w 1773062"/>
              <a:gd name="connsiteY5" fmla="*/ 36248 h 3017053"/>
              <a:gd name="connsiteX6" fmla="*/ 285471 w 1773062"/>
              <a:gd name="connsiteY6" fmla="*/ 1253 h 3017053"/>
              <a:gd name="connsiteX7" fmla="*/ 349531 w 1773062"/>
              <a:gd name="connsiteY7" fmla="*/ 44467 h 3017053"/>
              <a:gd name="connsiteX8" fmla="*/ 784814 w 1773062"/>
              <a:gd name="connsiteY8" fmla="*/ 136153 h 3017053"/>
              <a:gd name="connsiteX9" fmla="*/ 852093 w 1773062"/>
              <a:gd name="connsiteY9" fmla="*/ 243680 h 3017053"/>
              <a:gd name="connsiteX10" fmla="*/ 801167 w 1773062"/>
              <a:gd name="connsiteY10" fmla="*/ 411289 h 3017053"/>
              <a:gd name="connsiteX11" fmla="*/ 725669 w 1773062"/>
              <a:gd name="connsiteY11" fmla="*/ 500173 h 3017053"/>
              <a:gd name="connsiteX12" fmla="*/ 907427 w 1773062"/>
              <a:gd name="connsiteY12" fmla="*/ 576180 h 3017053"/>
              <a:gd name="connsiteX13" fmla="*/ 1028596 w 1773062"/>
              <a:gd name="connsiteY13" fmla="*/ 626852 h 3017053"/>
              <a:gd name="connsiteX14" fmla="*/ 1771974 w 1773062"/>
              <a:gd name="connsiteY14" fmla="*/ 1206017 h 3017053"/>
              <a:gd name="connsiteX15" fmla="*/ 836009 w 1773062"/>
              <a:gd name="connsiteY15" fmla="*/ 1448649 h 3017053"/>
              <a:gd name="connsiteX16" fmla="*/ 780070 w 1773062"/>
              <a:gd name="connsiteY16" fmla="*/ 2806467 h 3017053"/>
              <a:gd name="connsiteX17" fmla="*/ 472561 w 1773062"/>
              <a:gd name="connsiteY17" fmla="*/ 3017053 h 3017053"/>
              <a:gd name="connsiteX18" fmla="*/ 260298 w 1773062"/>
              <a:gd name="connsiteY18" fmla="*/ 2640830 h 3017053"/>
              <a:gd name="connsiteX19" fmla="*/ 142858 w 1773062"/>
              <a:gd name="connsiteY19" fmla="*/ 2561603 h 3017053"/>
              <a:gd name="connsiteX20" fmla="*/ 178869 w 1773062"/>
              <a:gd name="connsiteY20" fmla="*/ 2508220 h 3017053"/>
              <a:gd name="connsiteX21" fmla="*/ 7610 w 1773062"/>
              <a:gd name="connsiteY21" fmla="*/ 2215247 h 3017053"/>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780070 w 1773062"/>
              <a:gd name="connsiteY16" fmla="*/ 2806467 h 3029452"/>
              <a:gd name="connsiteX17" fmla="*/ 608898 w 1773062"/>
              <a:gd name="connsiteY17" fmla="*/ 2907069 h 3029452"/>
              <a:gd name="connsiteX18" fmla="*/ 472561 w 1773062"/>
              <a:gd name="connsiteY18" fmla="*/ 3017053 h 3029452"/>
              <a:gd name="connsiteX19" fmla="*/ 260298 w 1773062"/>
              <a:gd name="connsiteY19" fmla="*/ 2640830 h 3029452"/>
              <a:gd name="connsiteX20" fmla="*/ 142858 w 1773062"/>
              <a:gd name="connsiteY20" fmla="*/ 2561603 h 3029452"/>
              <a:gd name="connsiteX21" fmla="*/ 178869 w 1773062"/>
              <a:gd name="connsiteY21" fmla="*/ 2508220 h 3029452"/>
              <a:gd name="connsiteX22" fmla="*/ 7610 w 1773062"/>
              <a:gd name="connsiteY22"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858529 w 1773062"/>
              <a:gd name="connsiteY16" fmla="*/ 2329770 h 3029452"/>
              <a:gd name="connsiteX17" fmla="*/ 780070 w 1773062"/>
              <a:gd name="connsiteY17" fmla="*/ 2806467 h 3029452"/>
              <a:gd name="connsiteX18" fmla="*/ 608898 w 1773062"/>
              <a:gd name="connsiteY18" fmla="*/ 2907069 h 3029452"/>
              <a:gd name="connsiteX19" fmla="*/ 472561 w 1773062"/>
              <a:gd name="connsiteY19" fmla="*/ 3017053 h 3029452"/>
              <a:gd name="connsiteX20" fmla="*/ 260298 w 1773062"/>
              <a:gd name="connsiteY20" fmla="*/ 2640830 h 3029452"/>
              <a:gd name="connsiteX21" fmla="*/ 142858 w 1773062"/>
              <a:gd name="connsiteY21" fmla="*/ 2561603 h 3029452"/>
              <a:gd name="connsiteX22" fmla="*/ 178869 w 1773062"/>
              <a:gd name="connsiteY22" fmla="*/ 2508220 h 3029452"/>
              <a:gd name="connsiteX23" fmla="*/ 7610 w 1773062"/>
              <a:gd name="connsiteY23"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594579 w 1773062"/>
              <a:gd name="connsiteY16" fmla="*/ 2260456 h 3029452"/>
              <a:gd name="connsiteX17" fmla="*/ 858529 w 1773062"/>
              <a:gd name="connsiteY17" fmla="*/ 2329770 h 3029452"/>
              <a:gd name="connsiteX18" fmla="*/ 780070 w 1773062"/>
              <a:gd name="connsiteY18" fmla="*/ 2806467 h 3029452"/>
              <a:gd name="connsiteX19" fmla="*/ 608898 w 1773062"/>
              <a:gd name="connsiteY19" fmla="*/ 2907069 h 3029452"/>
              <a:gd name="connsiteX20" fmla="*/ 472561 w 1773062"/>
              <a:gd name="connsiteY20" fmla="*/ 3017053 h 3029452"/>
              <a:gd name="connsiteX21" fmla="*/ 260298 w 1773062"/>
              <a:gd name="connsiteY21" fmla="*/ 2640830 h 3029452"/>
              <a:gd name="connsiteX22" fmla="*/ 142858 w 1773062"/>
              <a:gd name="connsiteY22" fmla="*/ 2561603 h 3029452"/>
              <a:gd name="connsiteX23" fmla="*/ 178869 w 1773062"/>
              <a:gd name="connsiteY23" fmla="*/ 2508220 h 3029452"/>
              <a:gd name="connsiteX24" fmla="*/ 7610 w 1773062"/>
              <a:gd name="connsiteY24"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594579 w 1773062"/>
              <a:gd name="connsiteY16" fmla="*/ 2260456 h 3029452"/>
              <a:gd name="connsiteX17" fmla="*/ 858529 w 1773062"/>
              <a:gd name="connsiteY17" fmla="*/ 2329770 h 3029452"/>
              <a:gd name="connsiteX18" fmla="*/ 780070 w 1773062"/>
              <a:gd name="connsiteY18" fmla="*/ 2806467 h 3029452"/>
              <a:gd name="connsiteX19" fmla="*/ 608898 w 1773062"/>
              <a:gd name="connsiteY19" fmla="*/ 2907069 h 3029452"/>
              <a:gd name="connsiteX20" fmla="*/ 472561 w 1773062"/>
              <a:gd name="connsiteY20" fmla="*/ 3017053 h 3029452"/>
              <a:gd name="connsiteX21" fmla="*/ 260298 w 1773062"/>
              <a:gd name="connsiteY21" fmla="*/ 2640830 h 3029452"/>
              <a:gd name="connsiteX22" fmla="*/ 142858 w 1773062"/>
              <a:gd name="connsiteY22" fmla="*/ 2561603 h 3029452"/>
              <a:gd name="connsiteX23" fmla="*/ 178869 w 1773062"/>
              <a:gd name="connsiteY23" fmla="*/ 2508220 h 3029452"/>
              <a:gd name="connsiteX24" fmla="*/ 7610 w 1773062"/>
              <a:gd name="connsiteY24"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592377 w 1773062"/>
              <a:gd name="connsiteY16" fmla="*/ 2010404 h 3029452"/>
              <a:gd name="connsiteX17" fmla="*/ 594579 w 1773062"/>
              <a:gd name="connsiteY17" fmla="*/ 2260456 h 3029452"/>
              <a:gd name="connsiteX18" fmla="*/ 858529 w 1773062"/>
              <a:gd name="connsiteY18" fmla="*/ 2329770 h 3029452"/>
              <a:gd name="connsiteX19" fmla="*/ 780070 w 1773062"/>
              <a:gd name="connsiteY19" fmla="*/ 2806467 h 3029452"/>
              <a:gd name="connsiteX20" fmla="*/ 608898 w 1773062"/>
              <a:gd name="connsiteY20" fmla="*/ 2907069 h 3029452"/>
              <a:gd name="connsiteX21" fmla="*/ 472561 w 1773062"/>
              <a:gd name="connsiteY21" fmla="*/ 3017053 h 3029452"/>
              <a:gd name="connsiteX22" fmla="*/ 260298 w 1773062"/>
              <a:gd name="connsiteY22" fmla="*/ 2640830 h 3029452"/>
              <a:gd name="connsiteX23" fmla="*/ 142858 w 1773062"/>
              <a:gd name="connsiteY23" fmla="*/ 2561603 h 3029452"/>
              <a:gd name="connsiteX24" fmla="*/ 178869 w 1773062"/>
              <a:gd name="connsiteY24" fmla="*/ 2508220 h 3029452"/>
              <a:gd name="connsiteX25" fmla="*/ 7610 w 1773062"/>
              <a:gd name="connsiteY25"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592377 w 1773062"/>
              <a:gd name="connsiteY16" fmla="*/ 2010404 h 3029452"/>
              <a:gd name="connsiteX17" fmla="*/ 594579 w 1773062"/>
              <a:gd name="connsiteY17" fmla="*/ 2260456 h 3029452"/>
              <a:gd name="connsiteX18" fmla="*/ 858529 w 1773062"/>
              <a:gd name="connsiteY18" fmla="*/ 2329770 h 3029452"/>
              <a:gd name="connsiteX19" fmla="*/ 780070 w 1773062"/>
              <a:gd name="connsiteY19" fmla="*/ 2806467 h 3029452"/>
              <a:gd name="connsiteX20" fmla="*/ 608898 w 1773062"/>
              <a:gd name="connsiteY20" fmla="*/ 2907069 h 3029452"/>
              <a:gd name="connsiteX21" fmla="*/ 472561 w 1773062"/>
              <a:gd name="connsiteY21" fmla="*/ 3017053 h 3029452"/>
              <a:gd name="connsiteX22" fmla="*/ 260298 w 1773062"/>
              <a:gd name="connsiteY22" fmla="*/ 2640830 h 3029452"/>
              <a:gd name="connsiteX23" fmla="*/ 142858 w 1773062"/>
              <a:gd name="connsiteY23" fmla="*/ 2561603 h 3029452"/>
              <a:gd name="connsiteX24" fmla="*/ 178869 w 1773062"/>
              <a:gd name="connsiteY24" fmla="*/ 2508220 h 3029452"/>
              <a:gd name="connsiteX25" fmla="*/ 7610 w 1773062"/>
              <a:gd name="connsiteY25"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592377 w 1773062"/>
              <a:gd name="connsiteY16" fmla="*/ 2010404 h 3029452"/>
              <a:gd name="connsiteX17" fmla="*/ 594579 w 1773062"/>
              <a:gd name="connsiteY17" fmla="*/ 2260456 h 3029452"/>
              <a:gd name="connsiteX18" fmla="*/ 858529 w 1773062"/>
              <a:gd name="connsiteY18" fmla="*/ 2329770 h 3029452"/>
              <a:gd name="connsiteX19" fmla="*/ 780070 w 1773062"/>
              <a:gd name="connsiteY19" fmla="*/ 2806467 h 3029452"/>
              <a:gd name="connsiteX20" fmla="*/ 608898 w 1773062"/>
              <a:gd name="connsiteY20" fmla="*/ 2907069 h 3029452"/>
              <a:gd name="connsiteX21" fmla="*/ 472561 w 1773062"/>
              <a:gd name="connsiteY21" fmla="*/ 3017053 h 3029452"/>
              <a:gd name="connsiteX22" fmla="*/ 260298 w 1773062"/>
              <a:gd name="connsiteY22" fmla="*/ 2640830 h 3029452"/>
              <a:gd name="connsiteX23" fmla="*/ 142858 w 1773062"/>
              <a:gd name="connsiteY23" fmla="*/ 2561603 h 3029452"/>
              <a:gd name="connsiteX24" fmla="*/ 178869 w 1773062"/>
              <a:gd name="connsiteY24" fmla="*/ 2508220 h 3029452"/>
              <a:gd name="connsiteX25" fmla="*/ 7610 w 1773062"/>
              <a:gd name="connsiteY25"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592377 w 1773062"/>
              <a:gd name="connsiteY16" fmla="*/ 2010404 h 3029452"/>
              <a:gd name="connsiteX17" fmla="*/ 680501 w 1773062"/>
              <a:gd name="connsiteY17" fmla="*/ 2225207 h 3029452"/>
              <a:gd name="connsiteX18" fmla="*/ 594579 w 1773062"/>
              <a:gd name="connsiteY18" fmla="*/ 2260456 h 3029452"/>
              <a:gd name="connsiteX19" fmla="*/ 858529 w 1773062"/>
              <a:gd name="connsiteY19" fmla="*/ 2329770 h 3029452"/>
              <a:gd name="connsiteX20" fmla="*/ 780070 w 1773062"/>
              <a:gd name="connsiteY20" fmla="*/ 2806467 h 3029452"/>
              <a:gd name="connsiteX21" fmla="*/ 608898 w 1773062"/>
              <a:gd name="connsiteY21" fmla="*/ 2907069 h 3029452"/>
              <a:gd name="connsiteX22" fmla="*/ 472561 w 1773062"/>
              <a:gd name="connsiteY22" fmla="*/ 3017053 h 3029452"/>
              <a:gd name="connsiteX23" fmla="*/ 260298 w 1773062"/>
              <a:gd name="connsiteY23" fmla="*/ 2640830 h 3029452"/>
              <a:gd name="connsiteX24" fmla="*/ 142858 w 1773062"/>
              <a:gd name="connsiteY24" fmla="*/ 2561603 h 3029452"/>
              <a:gd name="connsiteX25" fmla="*/ 178869 w 1773062"/>
              <a:gd name="connsiteY25" fmla="*/ 2508220 h 3029452"/>
              <a:gd name="connsiteX26" fmla="*/ 7610 w 1773062"/>
              <a:gd name="connsiteY26"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592377 w 1773062"/>
              <a:gd name="connsiteY16" fmla="*/ 2010404 h 3029452"/>
              <a:gd name="connsiteX17" fmla="*/ 642031 w 1773062"/>
              <a:gd name="connsiteY17" fmla="*/ 2074972 h 3029452"/>
              <a:gd name="connsiteX18" fmla="*/ 680501 w 1773062"/>
              <a:gd name="connsiteY18" fmla="*/ 2225207 h 3029452"/>
              <a:gd name="connsiteX19" fmla="*/ 594579 w 1773062"/>
              <a:gd name="connsiteY19" fmla="*/ 2260456 h 3029452"/>
              <a:gd name="connsiteX20" fmla="*/ 858529 w 1773062"/>
              <a:gd name="connsiteY20" fmla="*/ 2329770 h 3029452"/>
              <a:gd name="connsiteX21" fmla="*/ 780070 w 1773062"/>
              <a:gd name="connsiteY21" fmla="*/ 2806467 h 3029452"/>
              <a:gd name="connsiteX22" fmla="*/ 608898 w 1773062"/>
              <a:gd name="connsiteY22" fmla="*/ 2907069 h 3029452"/>
              <a:gd name="connsiteX23" fmla="*/ 472561 w 1773062"/>
              <a:gd name="connsiteY23" fmla="*/ 3017053 h 3029452"/>
              <a:gd name="connsiteX24" fmla="*/ 260298 w 1773062"/>
              <a:gd name="connsiteY24" fmla="*/ 2640830 h 3029452"/>
              <a:gd name="connsiteX25" fmla="*/ 142858 w 1773062"/>
              <a:gd name="connsiteY25" fmla="*/ 2561603 h 3029452"/>
              <a:gd name="connsiteX26" fmla="*/ 178869 w 1773062"/>
              <a:gd name="connsiteY26" fmla="*/ 2508220 h 3029452"/>
              <a:gd name="connsiteX27" fmla="*/ 7610 w 1773062"/>
              <a:gd name="connsiteY27"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592377 w 1773062"/>
              <a:gd name="connsiteY16" fmla="*/ 2010404 h 3029452"/>
              <a:gd name="connsiteX17" fmla="*/ 663893 w 1773062"/>
              <a:gd name="connsiteY17" fmla="*/ 1996506 h 3029452"/>
              <a:gd name="connsiteX18" fmla="*/ 680501 w 1773062"/>
              <a:gd name="connsiteY18" fmla="*/ 2225207 h 3029452"/>
              <a:gd name="connsiteX19" fmla="*/ 594579 w 1773062"/>
              <a:gd name="connsiteY19" fmla="*/ 2260456 h 3029452"/>
              <a:gd name="connsiteX20" fmla="*/ 858529 w 1773062"/>
              <a:gd name="connsiteY20" fmla="*/ 2329770 h 3029452"/>
              <a:gd name="connsiteX21" fmla="*/ 780070 w 1773062"/>
              <a:gd name="connsiteY21" fmla="*/ 2806467 h 3029452"/>
              <a:gd name="connsiteX22" fmla="*/ 608898 w 1773062"/>
              <a:gd name="connsiteY22" fmla="*/ 2907069 h 3029452"/>
              <a:gd name="connsiteX23" fmla="*/ 472561 w 1773062"/>
              <a:gd name="connsiteY23" fmla="*/ 3017053 h 3029452"/>
              <a:gd name="connsiteX24" fmla="*/ 260298 w 1773062"/>
              <a:gd name="connsiteY24" fmla="*/ 2640830 h 3029452"/>
              <a:gd name="connsiteX25" fmla="*/ 142858 w 1773062"/>
              <a:gd name="connsiteY25" fmla="*/ 2561603 h 3029452"/>
              <a:gd name="connsiteX26" fmla="*/ 178869 w 1773062"/>
              <a:gd name="connsiteY26" fmla="*/ 2508220 h 3029452"/>
              <a:gd name="connsiteX27" fmla="*/ 7610 w 1773062"/>
              <a:gd name="connsiteY27"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592377 w 1773062"/>
              <a:gd name="connsiteY16" fmla="*/ 2010404 h 3029452"/>
              <a:gd name="connsiteX17" fmla="*/ 663893 w 1773062"/>
              <a:gd name="connsiteY17" fmla="*/ 1996506 h 3029452"/>
              <a:gd name="connsiteX18" fmla="*/ 655929 w 1773062"/>
              <a:gd name="connsiteY18" fmla="*/ 2146488 h 3029452"/>
              <a:gd name="connsiteX19" fmla="*/ 594579 w 1773062"/>
              <a:gd name="connsiteY19" fmla="*/ 2260456 h 3029452"/>
              <a:gd name="connsiteX20" fmla="*/ 858529 w 1773062"/>
              <a:gd name="connsiteY20" fmla="*/ 2329770 h 3029452"/>
              <a:gd name="connsiteX21" fmla="*/ 780070 w 1773062"/>
              <a:gd name="connsiteY21" fmla="*/ 2806467 h 3029452"/>
              <a:gd name="connsiteX22" fmla="*/ 608898 w 1773062"/>
              <a:gd name="connsiteY22" fmla="*/ 2907069 h 3029452"/>
              <a:gd name="connsiteX23" fmla="*/ 472561 w 1773062"/>
              <a:gd name="connsiteY23" fmla="*/ 3017053 h 3029452"/>
              <a:gd name="connsiteX24" fmla="*/ 260298 w 1773062"/>
              <a:gd name="connsiteY24" fmla="*/ 2640830 h 3029452"/>
              <a:gd name="connsiteX25" fmla="*/ 142858 w 1773062"/>
              <a:gd name="connsiteY25" fmla="*/ 2561603 h 3029452"/>
              <a:gd name="connsiteX26" fmla="*/ 178869 w 1773062"/>
              <a:gd name="connsiteY26" fmla="*/ 2508220 h 3029452"/>
              <a:gd name="connsiteX27" fmla="*/ 7610 w 1773062"/>
              <a:gd name="connsiteY27"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589412 w 1773062"/>
              <a:gd name="connsiteY16" fmla="*/ 1899655 h 3029452"/>
              <a:gd name="connsiteX17" fmla="*/ 663893 w 1773062"/>
              <a:gd name="connsiteY17" fmla="*/ 1996506 h 3029452"/>
              <a:gd name="connsiteX18" fmla="*/ 655929 w 1773062"/>
              <a:gd name="connsiteY18" fmla="*/ 2146488 h 3029452"/>
              <a:gd name="connsiteX19" fmla="*/ 594579 w 1773062"/>
              <a:gd name="connsiteY19" fmla="*/ 2260456 h 3029452"/>
              <a:gd name="connsiteX20" fmla="*/ 858529 w 1773062"/>
              <a:gd name="connsiteY20" fmla="*/ 2329770 h 3029452"/>
              <a:gd name="connsiteX21" fmla="*/ 780070 w 1773062"/>
              <a:gd name="connsiteY21" fmla="*/ 2806467 h 3029452"/>
              <a:gd name="connsiteX22" fmla="*/ 608898 w 1773062"/>
              <a:gd name="connsiteY22" fmla="*/ 2907069 h 3029452"/>
              <a:gd name="connsiteX23" fmla="*/ 472561 w 1773062"/>
              <a:gd name="connsiteY23" fmla="*/ 3017053 h 3029452"/>
              <a:gd name="connsiteX24" fmla="*/ 260298 w 1773062"/>
              <a:gd name="connsiteY24" fmla="*/ 2640830 h 3029452"/>
              <a:gd name="connsiteX25" fmla="*/ 142858 w 1773062"/>
              <a:gd name="connsiteY25" fmla="*/ 2561603 h 3029452"/>
              <a:gd name="connsiteX26" fmla="*/ 178869 w 1773062"/>
              <a:gd name="connsiteY26" fmla="*/ 2508220 h 3029452"/>
              <a:gd name="connsiteX27" fmla="*/ 7610 w 1773062"/>
              <a:gd name="connsiteY27"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589412 w 1773062"/>
              <a:gd name="connsiteY16" fmla="*/ 1899655 h 3029452"/>
              <a:gd name="connsiteX17" fmla="*/ 663893 w 1773062"/>
              <a:gd name="connsiteY17" fmla="*/ 1996506 h 3029452"/>
              <a:gd name="connsiteX18" fmla="*/ 655929 w 1773062"/>
              <a:gd name="connsiteY18" fmla="*/ 2146488 h 3029452"/>
              <a:gd name="connsiteX19" fmla="*/ 594579 w 1773062"/>
              <a:gd name="connsiteY19" fmla="*/ 2260456 h 3029452"/>
              <a:gd name="connsiteX20" fmla="*/ 858529 w 1773062"/>
              <a:gd name="connsiteY20" fmla="*/ 2329770 h 3029452"/>
              <a:gd name="connsiteX21" fmla="*/ 780070 w 1773062"/>
              <a:gd name="connsiteY21" fmla="*/ 2806467 h 3029452"/>
              <a:gd name="connsiteX22" fmla="*/ 608898 w 1773062"/>
              <a:gd name="connsiteY22" fmla="*/ 2907069 h 3029452"/>
              <a:gd name="connsiteX23" fmla="*/ 472561 w 1773062"/>
              <a:gd name="connsiteY23" fmla="*/ 3017053 h 3029452"/>
              <a:gd name="connsiteX24" fmla="*/ 260298 w 1773062"/>
              <a:gd name="connsiteY24" fmla="*/ 2640830 h 3029452"/>
              <a:gd name="connsiteX25" fmla="*/ 142858 w 1773062"/>
              <a:gd name="connsiteY25" fmla="*/ 2561603 h 3029452"/>
              <a:gd name="connsiteX26" fmla="*/ 178869 w 1773062"/>
              <a:gd name="connsiteY26" fmla="*/ 2508220 h 3029452"/>
              <a:gd name="connsiteX27" fmla="*/ 7610 w 1773062"/>
              <a:gd name="connsiteY27"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263053 w 1773062"/>
              <a:gd name="connsiteY16" fmla="*/ 2167672 h 3029452"/>
              <a:gd name="connsiteX17" fmla="*/ 589412 w 1773062"/>
              <a:gd name="connsiteY17" fmla="*/ 1899655 h 3029452"/>
              <a:gd name="connsiteX18" fmla="*/ 663893 w 1773062"/>
              <a:gd name="connsiteY18" fmla="*/ 1996506 h 3029452"/>
              <a:gd name="connsiteX19" fmla="*/ 655929 w 1773062"/>
              <a:gd name="connsiteY19" fmla="*/ 2146488 h 3029452"/>
              <a:gd name="connsiteX20" fmla="*/ 594579 w 1773062"/>
              <a:gd name="connsiteY20" fmla="*/ 2260456 h 3029452"/>
              <a:gd name="connsiteX21" fmla="*/ 858529 w 1773062"/>
              <a:gd name="connsiteY21" fmla="*/ 2329770 h 3029452"/>
              <a:gd name="connsiteX22" fmla="*/ 780070 w 1773062"/>
              <a:gd name="connsiteY22" fmla="*/ 2806467 h 3029452"/>
              <a:gd name="connsiteX23" fmla="*/ 608898 w 1773062"/>
              <a:gd name="connsiteY23" fmla="*/ 2907069 h 3029452"/>
              <a:gd name="connsiteX24" fmla="*/ 472561 w 1773062"/>
              <a:gd name="connsiteY24" fmla="*/ 3017053 h 3029452"/>
              <a:gd name="connsiteX25" fmla="*/ 260298 w 1773062"/>
              <a:gd name="connsiteY25" fmla="*/ 2640830 h 3029452"/>
              <a:gd name="connsiteX26" fmla="*/ 142858 w 1773062"/>
              <a:gd name="connsiteY26" fmla="*/ 2561603 h 3029452"/>
              <a:gd name="connsiteX27" fmla="*/ 178869 w 1773062"/>
              <a:gd name="connsiteY27" fmla="*/ 2508220 h 3029452"/>
              <a:gd name="connsiteX28" fmla="*/ 7610 w 1773062"/>
              <a:gd name="connsiteY28"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263053 w 1773062"/>
              <a:gd name="connsiteY16" fmla="*/ 2167672 h 3029452"/>
              <a:gd name="connsiteX17" fmla="*/ 861071 w 1773062"/>
              <a:gd name="connsiteY17" fmla="*/ 1865423 h 3029452"/>
              <a:gd name="connsiteX18" fmla="*/ 589412 w 1773062"/>
              <a:gd name="connsiteY18" fmla="*/ 1899655 h 3029452"/>
              <a:gd name="connsiteX19" fmla="*/ 663893 w 1773062"/>
              <a:gd name="connsiteY19" fmla="*/ 1996506 h 3029452"/>
              <a:gd name="connsiteX20" fmla="*/ 655929 w 1773062"/>
              <a:gd name="connsiteY20" fmla="*/ 2146488 h 3029452"/>
              <a:gd name="connsiteX21" fmla="*/ 594579 w 1773062"/>
              <a:gd name="connsiteY21" fmla="*/ 2260456 h 3029452"/>
              <a:gd name="connsiteX22" fmla="*/ 858529 w 1773062"/>
              <a:gd name="connsiteY22" fmla="*/ 2329770 h 3029452"/>
              <a:gd name="connsiteX23" fmla="*/ 780070 w 1773062"/>
              <a:gd name="connsiteY23" fmla="*/ 2806467 h 3029452"/>
              <a:gd name="connsiteX24" fmla="*/ 608898 w 1773062"/>
              <a:gd name="connsiteY24" fmla="*/ 2907069 h 3029452"/>
              <a:gd name="connsiteX25" fmla="*/ 472561 w 1773062"/>
              <a:gd name="connsiteY25" fmla="*/ 3017053 h 3029452"/>
              <a:gd name="connsiteX26" fmla="*/ 260298 w 1773062"/>
              <a:gd name="connsiteY26" fmla="*/ 2640830 h 3029452"/>
              <a:gd name="connsiteX27" fmla="*/ 142858 w 1773062"/>
              <a:gd name="connsiteY27" fmla="*/ 2561603 h 3029452"/>
              <a:gd name="connsiteX28" fmla="*/ 178869 w 1773062"/>
              <a:gd name="connsiteY28" fmla="*/ 2508220 h 3029452"/>
              <a:gd name="connsiteX29" fmla="*/ 7610 w 1773062"/>
              <a:gd name="connsiteY29"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263053 w 1773062"/>
              <a:gd name="connsiteY16" fmla="*/ 2167672 h 3029452"/>
              <a:gd name="connsiteX17" fmla="*/ 861071 w 1773062"/>
              <a:gd name="connsiteY17" fmla="*/ 1865423 h 3029452"/>
              <a:gd name="connsiteX18" fmla="*/ 589412 w 1773062"/>
              <a:gd name="connsiteY18" fmla="*/ 1899655 h 3029452"/>
              <a:gd name="connsiteX19" fmla="*/ 663893 w 1773062"/>
              <a:gd name="connsiteY19" fmla="*/ 1996506 h 3029452"/>
              <a:gd name="connsiteX20" fmla="*/ 655929 w 1773062"/>
              <a:gd name="connsiteY20" fmla="*/ 2146488 h 3029452"/>
              <a:gd name="connsiteX21" fmla="*/ 594579 w 1773062"/>
              <a:gd name="connsiteY21" fmla="*/ 2260456 h 3029452"/>
              <a:gd name="connsiteX22" fmla="*/ 858529 w 1773062"/>
              <a:gd name="connsiteY22" fmla="*/ 2329770 h 3029452"/>
              <a:gd name="connsiteX23" fmla="*/ 780070 w 1773062"/>
              <a:gd name="connsiteY23" fmla="*/ 2806467 h 3029452"/>
              <a:gd name="connsiteX24" fmla="*/ 608898 w 1773062"/>
              <a:gd name="connsiteY24" fmla="*/ 2907069 h 3029452"/>
              <a:gd name="connsiteX25" fmla="*/ 472561 w 1773062"/>
              <a:gd name="connsiteY25" fmla="*/ 3017053 h 3029452"/>
              <a:gd name="connsiteX26" fmla="*/ 260298 w 1773062"/>
              <a:gd name="connsiteY26" fmla="*/ 2640830 h 3029452"/>
              <a:gd name="connsiteX27" fmla="*/ 142858 w 1773062"/>
              <a:gd name="connsiteY27" fmla="*/ 2561603 h 3029452"/>
              <a:gd name="connsiteX28" fmla="*/ 178869 w 1773062"/>
              <a:gd name="connsiteY28" fmla="*/ 2508220 h 3029452"/>
              <a:gd name="connsiteX29" fmla="*/ 7610 w 1773062"/>
              <a:gd name="connsiteY29"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263053 w 1773062"/>
              <a:gd name="connsiteY16" fmla="*/ 2167672 h 3029452"/>
              <a:gd name="connsiteX17" fmla="*/ 1106379 w 1773062"/>
              <a:gd name="connsiteY17" fmla="*/ 2077514 h 3029452"/>
              <a:gd name="connsiteX18" fmla="*/ 861071 w 1773062"/>
              <a:gd name="connsiteY18" fmla="*/ 1865423 h 3029452"/>
              <a:gd name="connsiteX19" fmla="*/ 589412 w 1773062"/>
              <a:gd name="connsiteY19" fmla="*/ 1899655 h 3029452"/>
              <a:gd name="connsiteX20" fmla="*/ 663893 w 1773062"/>
              <a:gd name="connsiteY20" fmla="*/ 1996506 h 3029452"/>
              <a:gd name="connsiteX21" fmla="*/ 655929 w 1773062"/>
              <a:gd name="connsiteY21" fmla="*/ 2146488 h 3029452"/>
              <a:gd name="connsiteX22" fmla="*/ 594579 w 1773062"/>
              <a:gd name="connsiteY22" fmla="*/ 2260456 h 3029452"/>
              <a:gd name="connsiteX23" fmla="*/ 858529 w 1773062"/>
              <a:gd name="connsiteY23" fmla="*/ 2329770 h 3029452"/>
              <a:gd name="connsiteX24" fmla="*/ 780070 w 1773062"/>
              <a:gd name="connsiteY24" fmla="*/ 2806467 h 3029452"/>
              <a:gd name="connsiteX25" fmla="*/ 608898 w 1773062"/>
              <a:gd name="connsiteY25" fmla="*/ 2907069 h 3029452"/>
              <a:gd name="connsiteX26" fmla="*/ 472561 w 1773062"/>
              <a:gd name="connsiteY26" fmla="*/ 3017053 h 3029452"/>
              <a:gd name="connsiteX27" fmla="*/ 260298 w 1773062"/>
              <a:gd name="connsiteY27" fmla="*/ 2640830 h 3029452"/>
              <a:gd name="connsiteX28" fmla="*/ 142858 w 1773062"/>
              <a:gd name="connsiteY28" fmla="*/ 2561603 h 3029452"/>
              <a:gd name="connsiteX29" fmla="*/ 178869 w 1773062"/>
              <a:gd name="connsiteY29" fmla="*/ 2508220 h 3029452"/>
              <a:gd name="connsiteX30" fmla="*/ 7610 w 1773062"/>
              <a:gd name="connsiteY30"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486076 w 1773062"/>
              <a:gd name="connsiteY16" fmla="*/ 1883133 h 3029452"/>
              <a:gd name="connsiteX17" fmla="*/ 1263053 w 1773062"/>
              <a:gd name="connsiteY17" fmla="*/ 2167672 h 3029452"/>
              <a:gd name="connsiteX18" fmla="*/ 1106379 w 1773062"/>
              <a:gd name="connsiteY18" fmla="*/ 2077514 h 3029452"/>
              <a:gd name="connsiteX19" fmla="*/ 861071 w 1773062"/>
              <a:gd name="connsiteY19" fmla="*/ 1865423 h 3029452"/>
              <a:gd name="connsiteX20" fmla="*/ 589412 w 1773062"/>
              <a:gd name="connsiteY20" fmla="*/ 1899655 h 3029452"/>
              <a:gd name="connsiteX21" fmla="*/ 663893 w 1773062"/>
              <a:gd name="connsiteY21" fmla="*/ 1996506 h 3029452"/>
              <a:gd name="connsiteX22" fmla="*/ 655929 w 1773062"/>
              <a:gd name="connsiteY22" fmla="*/ 2146488 h 3029452"/>
              <a:gd name="connsiteX23" fmla="*/ 594579 w 1773062"/>
              <a:gd name="connsiteY23" fmla="*/ 2260456 h 3029452"/>
              <a:gd name="connsiteX24" fmla="*/ 858529 w 1773062"/>
              <a:gd name="connsiteY24" fmla="*/ 2329770 h 3029452"/>
              <a:gd name="connsiteX25" fmla="*/ 780070 w 1773062"/>
              <a:gd name="connsiteY25" fmla="*/ 2806467 h 3029452"/>
              <a:gd name="connsiteX26" fmla="*/ 608898 w 1773062"/>
              <a:gd name="connsiteY26" fmla="*/ 2907069 h 3029452"/>
              <a:gd name="connsiteX27" fmla="*/ 472561 w 1773062"/>
              <a:gd name="connsiteY27" fmla="*/ 3017053 h 3029452"/>
              <a:gd name="connsiteX28" fmla="*/ 260298 w 1773062"/>
              <a:gd name="connsiteY28" fmla="*/ 2640830 h 3029452"/>
              <a:gd name="connsiteX29" fmla="*/ 142858 w 1773062"/>
              <a:gd name="connsiteY29" fmla="*/ 2561603 h 3029452"/>
              <a:gd name="connsiteX30" fmla="*/ 178869 w 1773062"/>
              <a:gd name="connsiteY30" fmla="*/ 2508220 h 3029452"/>
              <a:gd name="connsiteX31" fmla="*/ 7610 w 1773062"/>
              <a:gd name="connsiteY31"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486076 w 1773062"/>
              <a:gd name="connsiteY16" fmla="*/ 1883133 h 3029452"/>
              <a:gd name="connsiteX17" fmla="*/ 1185606 w 1773062"/>
              <a:gd name="connsiteY17" fmla="*/ 1960071 h 3029452"/>
              <a:gd name="connsiteX18" fmla="*/ 1263053 w 1773062"/>
              <a:gd name="connsiteY18" fmla="*/ 2167672 h 3029452"/>
              <a:gd name="connsiteX19" fmla="*/ 1106379 w 1773062"/>
              <a:gd name="connsiteY19" fmla="*/ 2077514 h 3029452"/>
              <a:gd name="connsiteX20" fmla="*/ 861071 w 1773062"/>
              <a:gd name="connsiteY20" fmla="*/ 1865423 h 3029452"/>
              <a:gd name="connsiteX21" fmla="*/ 589412 w 1773062"/>
              <a:gd name="connsiteY21" fmla="*/ 1899655 h 3029452"/>
              <a:gd name="connsiteX22" fmla="*/ 663893 w 1773062"/>
              <a:gd name="connsiteY22" fmla="*/ 1996506 h 3029452"/>
              <a:gd name="connsiteX23" fmla="*/ 655929 w 1773062"/>
              <a:gd name="connsiteY23" fmla="*/ 2146488 h 3029452"/>
              <a:gd name="connsiteX24" fmla="*/ 594579 w 1773062"/>
              <a:gd name="connsiteY24" fmla="*/ 2260456 h 3029452"/>
              <a:gd name="connsiteX25" fmla="*/ 858529 w 1773062"/>
              <a:gd name="connsiteY25" fmla="*/ 2329770 h 3029452"/>
              <a:gd name="connsiteX26" fmla="*/ 780070 w 1773062"/>
              <a:gd name="connsiteY26" fmla="*/ 2806467 h 3029452"/>
              <a:gd name="connsiteX27" fmla="*/ 608898 w 1773062"/>
              <a:gd name="connsiteY27" fmla="*/ 2907069 h 3029452"/>
              <a:gd name="connsiteX28" fmla="*/ 472561 w 1773062"/>
              <a:gd name="connsiteY28" fmla="*/ 3017053 h 3029452"/>
              <a:gd name="connsiteX29" fmla="*/ 260298 w 1773062"/>
              <a:gd name="connsiteY29" fmla="*/ 2640830 h 3029452"/>
              <a:gd name="connsiteX30" fmla="*/ 142858 w 1773062"/>
              <a:gd name="connsiteY30" fmla="*/ 2561603 h 3029452"/>
              <a:gd name="connsiteX31" fmla="*/ 178869 w 1773062"/>
              <a:gd name="connsiteY31" fmla="*/ 2508220 h 3029452"/>
              <a:gd name="connsiteX32" fmla="*/ 7610 w 1773062"/>
              <a:gd name="connsiteY32"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486076 w 1773062"/>
              <a:gd name="connsiteY16" fmla="*/ 1883133 h 3029452"/>
              <a:gd name="connsiteX17" fmla="*/ 1185606 w 1773062"/>
              <a:gd name="connsiteY17" fmla="*/ 1960071 h 3029452"/>
              <a:gd name="connsiteX18" fmla="*/ 1263053 w 1773062"/>
              <a:gd name="connsiteY18" fmla="*/ 2167672 h 3029452"/>
              <a:gd name="connsiteX19" fmla="*/ 1106379 w 1773062"/>
              <a:gd name="connsiteY19" fmla="*/ 2077514 h 3029452"/>
              <a:gd name="connsiteX20" fmla="*/ 861071 w 1773062"/>
              <a:gd name="connsiteY20" fmla="*/ 1865423 h 3029452"/>
              <a:gd name="connsiteX21" fmla="*/ 657454 w 1773062"/>
              <a:gd name="connsiteY21" fmla="*/ 1867880 h 3029452"/>
              <a:gd name="connsiteX22" fmla="*/ 663893 w 1773062"/>
              <a:gd name="connsiteY22" fmla="*/ 1996506 h 3029452"/>
              <a:gd name="connsiteX23" fmla="*/ 655929 w 1773062"/>
              <a:gd name="connsiteY23" fmla="*/ 2146488 h 3029452"/>
              <a:gd name="connsiteX24" fmla="*/ 594579 w 1773062"/>
              <a:gd name="connsiteY24" fmla="*/ 2260456 h 3029452"/>
              <a:gd name="connsiteX25" fmla="*/ 858529 w 1773062"/>
              <a:gd name="connsiteY25" fmla="*/ 2329770 h 3029452"/>
              <a:gd name="connsiteX26" fmla="*/ 780070 w 1773062"/>
              <a:gd name="connsiteY26" fmla="*/ 2806467 h 3029452"/>
              <a:gd name="connsiteX27" fmla="*/ 608898 w 1773062"/>
              <a:gd name="connsiteY27" fmla="*/ 2907069 h 3029452"/>
              <a:gd name="connsiteX28" fmla="*/ 472561 w 1773062"/>
              <a:gd name="connsiteY28" fmla="*/ 3017053 h 3029452"/>
              <a:gd name="connsiteX29" fmla="*/ 260298 w 1773062"/>
              <a:gd name="connsiteY29" fmla="*/ 2640830 h 3029452"/>
              <a:gd name="connsiteX30" fmla="*/ 142858 w 1773062"/>
              <a:gd name="connsiteY30" fmla="*/ 2561603 h 3029452"/>
              <a:gd name="connsiteX31" fmla="*/ 178869 w 1773062"/>
              <a:gd name="connsiteY31" fmla="*/ 2508220 h 3029452"/>
              <a:gd name="connsiteX32" fmla="*/ 7610 w 1773062"/>
              <a:gd name="connsiteY32"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486076 w 1773062"/>
              <a:gd name="connsiteY16" fmla="*/ 1883133 h 3029452"/>
              <a:gd name="connsiteX17" fmla="*/ 1185606 w 1773062"/>
              <a:gd name="connsiteY17" fmla="*/ 1960071 h 3029452"/>
              <a:gd name="connsiteX18" fmla="*/ 1263053 w 1773062"/>
              <a:gd name="connsiteY18" fmla="*/ 2167672 h 3029452"/>
              <a:gd name="connsiteX19" fmla="*/ 1106379 w 1773062"/>
              <a:gd name="connsiteY19" fmla="*/ 2077514 h 3029452"/>
              <a:gd name="connsiteX20" fmla="*/ 929113 w 1773062"/>
              <a:gd name="connsiteY20" fmla="*/ 1833648 h 3029452"/>
              <a:gd name="connsiteX21" fmla="*/ 657454 w 1773062"/>
              <a:gd name="connsiteY21" fmla="*/ 1867880 h 3029452"/>
              <a:gd name="connsiteX22" fmla="*/ 663893 w 1773062"/>
              <a:gd name="connsiteY22" fmla="*/ 1996506 h 3029452"/>
              <a:gd name="connsiteX23" fmla="*/ 655929 w 1773062"/>
              <a:gd name="connsiteY23" fmla="*/ 2146488 h 3029452"/>
              <a:gd name="connsiteX24" fmla="*/ 594579 w 1773062"/>
              <a:gd name="connsiteY24" fmla="*/ 2260456 h 3029452"/>
              <a:gd name="connsiteX25" fmla="*/ 858529 w 1773062"/>
              <a:gd name="connsiteY25" fmla="*/ 2329770 h 3029452"/>
              <a:gd name="connsiteX26" fmla="*/ 780070 w 1773062"/>
              <a:gd name="connsiteY26" fmla="*/ 2806467 h 3029452"/>
              <a:gd name="connsiteX27" fmla="*/ 608898 w 1773062"/>
              <a:gd name="connsiteY27" fmla="*/ 2907069 h 3029452"/>
              <a:gd name="connsiteX28" fmla="*/ 472561 w 1773062"/>
              <a:gd name="connsiteY28" fmla="*/ 3017053 h 3029452"/>
              <a:gd name="connsiteX29" fmla="*/ 260298 w 1773062"/>
              <a:gd name="connsiteY29" fmla="*/ 2640830 h 3029452"/>
              <a:gd name="connsiteX30" fmla="*/ 142858 w 1773062"/>
              <a:gd name="connsiteY30" fmla="*/ 2561603 h 3029452"/>
              <a:gd name="connsiteX31" fmla="*/ 178869 w 1773062"/>
              <a:gd name="connsiteY31" fmla="*/ 2508220 h 3029452"/>
              <a:gd name="connsiteX32" fmla="*/ 7610 w 1773062"/>
              <a:gd name="connsiteY32"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486076 w 1773062"/>
              <a:gd name="connsiteY16" fmla="*/ 1883133 h 3029452"/>
              <a:gd name="connsiteX17" fmla="*/ 1339569 w 1773062"/>
              <a:gd name="connsiteY17" fmla="*/ 1893047 h 3029452"/>
              <a:gd name="connsiteX18" fmla="*/ 1185606 w 1773062"/>
              <a:gd name="connsiteY18" fmla="*/ 1960071 h 3029452"/>
              <a:gd name="connsiteX19" fmla="*/ 1263053 w 1773062"/>
              <a:gd name="connsiteY19" fmla="*/ 2167672 h 3029452"/>
              <a:gd name="connsiteX20" fmla="*/ 1106379 w 1773062"/>
              <a:gd name="connsiteY20" fmla="*/ 2077514 h 3029452"/>
              <a:gd name="connsiteX21" fmla="*/ 929113 w 1773062"/>
              <a:gd name="connsiteY21" fmla="*/ 1833648 h 3029452"/>
              <a:gd name="connsiteX22" fmla="*/ 657454 w 1773062"/>
              <a:gd name="connsiteY22" fmla="*/ 1867880 h 3029452"/>
              <a:gd name="connsiteX23" fmla="*/ 663893 w 1773062"/>
              <a:gd name="connsiteY23" fmla="*/ 1996506 h 3029452"/>
              <a:gd name="connsiteX24" fmla="*/ 655929 w 1773062"/>
              <a:gd name="connsiteY24" fmla="*/ 2146488 h 3029452"/>
              <a:gd name="connsiteX25" fmla="*/ 594579 w 1773062"/>
              <a:gd name="connsiteY25" fmla="*/ 2260456 h 3029452"/>
              <a:gd name="connsiteX26" fmla="*/ 858529 w 1773062"/>
              <a:gd name="connsiteY26" fmla="*/ 2329770 h 3029452"/>
              <a:gd name="connsiteX27" fmla="*/ 780070 w 1773062"/>
              <a:gd name="connsiteY27" fmla="*/ 2806467 h 3029452"/>
              <a:gd name="connsiteX28" fmla="*/ 608898 w 1773062"/>
              <a:gd name="connsiteY28" fmla="*/ 2907069 h 3029452"/>
              <a:gd name="connsiteX29" fmla="*/ 472561 w 1773062"/>
              <a:gd name="connsiteY29" fmla="*/ 3017053 h 3029452"/>
              <a:gd name="connsiteX30" fmla="*/ 260298 w 1773062"/>
              <a:gd name="connsiteY30" fmla="*/ 2640830 h 3029452"/>
              <a:gd name="connsiteX31" fmla="*/ 142858 w 1773062"/>
              <a:gd name="connsiteY31" fmla="*/ 2561603 h 3029452"/>
              <a:gd name="connsiteX32" fmla="*/ 178869 w 1773062"/>
              <a:gd name="connsiteY32" fmla="*/ 2508220 h 3029452"/>
              <a:gd name="connsiteX33" fmla="*/ 7610 w 1773062"/>
              <a:gd name="connsiteY33"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140697 w 1773062"/>
              <a:gd name="connsiteY16" fmla="*/ 1681209 h 3029452"/>
              <a:gd name="connsiteX17" fmla="*/ 1486076 w 1773062"/>
              <a:gd name="connsiteY17" fmla="*/ 1883133 h 3029452"/>
              <a:gd name="connsiteX18" fmla="*/ 1339569 w 1773062"/>
              <a:gd name="connsiteY18" fmla="*/ 1893047 h 3029452"/>
              <a:gd name="connsiteX19" fmla="*/ 1185606 w 1773062"/>
              <a:gd name="connsiteY19" fmla="*/ 1960071 h 3029452"/>
              <a:gd name="connsiteX20" fmla="*/ 1263053 w 1773062"/>
              <a:gd name="connsiteY20" fmla="*/ 2167672 h 3029452"/>
              <a:gd name="connsiteX21" fmla="*/ 1106379 w 1773062"/>
              <a:gd name="connsiteY21" fmla="*/ 2077514 h 3029452"/>
              <a:gd name="connsiteX22" fmla="*/ 929113 w 1773062"/>
              <a:gd name="connsiteY22" fmla="*/ 1833648 h 3029452"/>
              <a:gd name="connsiteX23" fmla="*/ 657454 w 1773062"/>
              <a:gd name="connsiteY23" fmla="*/ 1867880 h 3029452"/>
              <a:gd name="connsiteX24" fmla="*/ 663893 w 1773062"/>
              <a:gd name="connsiteY24" fmla="*/ 1996506 h 3029452"/>
              <a:gd name="connsiteX25" fmla="*/ 655929 w 1773062"/>
              <a:gd name="connsiteY25" fmla="*/ 2146488 h 3029452"/>
              <a:gd name="connsiteX26" fmla="*/ 594579 w 1773062"/>
              <a:gd name="connsiteY26" fmla="*/ 2260456 h 3029452"/>
              <a:gd name="connsiteX27" fmla="*/ 858529 w 1773062"/>
              <a:gd name="connsiteY27" fmla="*/ 2329770 h 3029452"/>
              <a:gd name="connsiteX28" fmla="*/ 780070 w 1773062"/>
              <a:gd name="connsiteY28" fmla="*/ 2806467 h 3029452"/>
              <a:gd name="connsiteX29" fmla="*/ 608898 w 1773062"/>
              <a:gd name="connsiteY29" fmla="*/ 2907069 h 3029452"/>
              <a:gd name="connsiteX30" fmla="*/ 472561 w 1773062"/>
              <a:gd name="connsiteY30" fmla="*/ 3017053 h 3029452"/>
              <a:gd name="connsiteX31" fmla="*/ 260298 w 1773062"/>
              <a:gd name="connsiteY31" fmla="*/ 2640830 h 3029452"/>
              <a:gd name="connsiteX32" fmla="*/ 142858 w 1773062"/>
              <a:gd name="connsiteY32" fmla="*/ 2561603 h 3029452"/>
              <a:gd name="connsiteX33" fmla="*/ 178869 w 1773062"/>
              <a:gd name="connsiteY33" fmla="*/ 2508220 h 3029452"/>
              <a:gd name="connsiteX34" fmla="*/ 7610 w 1773062"/>
              <a:gd name="connsiteY34"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140697 w 1773062"/>
              <a:gd name="connsiteY16" fmla="*/ 1681209 h 3029452"/>
              <a:gd name="connsiteX17" fmla="*/ 1486076 w 1773062"/>
              <a:gd name="connsiteY17" fmla="*/ 1883133 h 3029452"/>
              <a:gd name="connsiteX18" fmla="*/ 1339569 w 1773062"/>
              <a:gd name="connsiteY18" fmla="*/ 1893047 h 3029452"/>
              <a:gd name="connsiteX19" fmla="*/ 1185606 w 1773062"/>
              <a:gd name="connsiteY19" fmla="*/ 1960071 h 3029452"/>
              <a:gd name="connsiteX20" fmla="*/ 1263053 w 1773062"/>
              <a:gd name="connsiteY20" fmla="*/ 2167672 h 3029452"/>
              <a:gd name="connsiteX21" fmla="*/ 1106379 w 1773062"/>
              <a:gd name="connsiteY21" fmla="*/ 2077514 h 3029452"/>
              <a:gd name="connsiteX22" fmla="*/ 929113 w 1773062"/>
              <a:gd name="connsiteY22" fmla="*/ 1833648 h 3029452"/>
              <a:gd name="connsiteX23" fmla="*/ 657454 w 1773062"/>
              <a:gd name="connsiteY23" fmla="*/ 1867880 h 3029452"/>
              <a:gd name="connsiteX24" fmla="*/ 663893 w 1773062"/>
              <a:gd name="connsiteY24" fmla="*/ 1996506 h 3029452"/>
              <a:gd name="connsiteX25" fmla="*/ 655929 w 1773062"/>
              <a:gd name="connsiteY25" fmla="*/ 2146488 h 3029452"/>
              <a:gd name="connsiteX26" fmla="*/ 594579 w 1773062"/>
              <a:gd name="connsiteY26" fmla="*/ 2260456 h 3029452"/>
              <a:gd name="connsiteX27" fmla="*/ 858529 w 1773062"/>
              <a:gd name="connsiteY27" fmla="*/ 2329770 h 3029452"/>
              <a:gd name="connsiteX28" fmla="*/ 780070 w 1773062"/>
              <a:gd name="connsiteY28" fmla="*/ 2806467 h 3029452"/>
              <a:gd name="connsiteX29" fmla="*/ 608898 w 1773062"/>
              <a:gd name="connsiteY29" fmla="*/ 2907069 h 3029452"/>
              <a:gd name="connsiteX30" fmla="*/ 472561 w 1773062"/>
              <a:gd name="connsiteY30" fmla="*/ 3017053 h 3029452"/>
              <a:gd name="connsiteX31" fmla="*/ 260298 w 1773062"/>
              <a:gd name="connsiteY31" fmla="*/ 2640830 h 3029452"/>
              <a:gd name="connsiteX32" fmla="*/ 142858 w 1773062"/>
              <a:gd name="connsiteY32" fmla="*/ 2561603 h 3029452"/>
              <a:gd name="connsiteX33" fmla="*/ 178869 w 1773062"/>
              <a:gd name="connsiteY33" fmla="*/ 2508220 h 3029452"/>
              <a:gd name="connsiteX34" fmla="*/ 7610 w 1773062"/>
              <a:gd name="connsiteY34"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140697 w 1773062"/>
              <a:gd name="connsiteY16" fmla="*/ 1681209 h 3029452"/>
              <a:gd name="connsiteX17" fmla="*/ 1669359 w 1773062"/>
              <a:gd name="connsiteY17" fmla="*/ 1680532 h 3029452"/>
              <a:gd name="connsiteX18" fmla="*/ 1486076 w 1773062"/>
              <a:gd name="connsiteY18" fmla="*/ 1883133 h 3029452"/>
              <a:gd name="connsiteX19" fmla="*/ 1339569 w 1773062"/>
              <a:gd name="connsiteY19" fmla="*/ 1893047 h 3029452"/>
              <a:gd name="connsiteX20" fmla="*/ 1185606 w 1773062"/>
              <a:gd name="connsiteY20" fmla="*/ 1960071 h 3029452"/>
              <a:gd name="connsiteX21" fmla="*/ 1263053 w 1773062"/>
              <a:gd name="connsiteY21" fmla="*/ 2167672 h 3029452"/>
              <a:gd name="connsiteX22" fmla="*/ 1106379 w 1773062"/>
              <a:gd name="connsiteY22" fmla="*/ 2077514 h 3029452"/>
              <a:gd name="connsiteX23" fmla="*/ 929113 w 1773062"/>
              <a:gd name="connsiteY23" fmla="*/ 1833648 h 3029452"/>
              <a:gd name="connsiteX24" fmla="*/ 657454 w 1773062"/>
              <a:gd name="connsiteY24" fmla="*/ 1867880 h 3029452"/>
              <a:gd name="connsiteX25" fmla="*/ 663893 w 1773062"/>
              <a:gd name="connsiteY25" fmla="*/ 1996506 h 3029452"/>
              <a:gd name="connsiteX26" fmla="*/ 655929 w 1773062"/>
              <a:gd name="connsiteY26" fmla="*/ 2146488 h 3029452"/>
              <a:gd name="connsiteX27" fmla="*/ 594579 w 1773062"/>
              <a:gd name="connsiteY27" fmla="*/ 2260456 h 3029452"/>
              <a:gd name="connsiteX28" fmla="*/ 858529 w 1773062"/>
              <a:gd name="connsiteY28" fmla="*/ 2329770 h 3029452"/>
              <a:gd name="connsiteX29" fmla="*/ 780070 w 1773062"/>
              <a:gd name="connsiteY29" fmla="*/ 2806467 h 3029452"/>
              <a:gd name="connsiteX30" fmla="*/ 608898 w 1773062"/>
              <a:gd name="connsiteY30" fmla="*/ 2907069 h 3029452"/>
              <a:gd name="connsiteX31" fmla="*/ 472561 w 1773062"/>
              <a:gd name="connsiteY31" fmla="*/ 3017053 h 3029452"/>
              <a:gd name="connsiteX32" fmla="*/ 260298 w 1773062"/>
              <a:gd name="connsiteY32" fmla="*/ 2640830 h 3029452"/>
              <a:gd name="connsiteX33" fmla="*/ 142858 w 1773062"/>
              <a:gd name="connsiteY33" fmla="*/ 2561603 h 3029452"/>
              <a:gd name="connsiteX34" fmla="*/ 178869 w 1773062"/>
              <a:gd name="connsiteY34" fmla="*/ 2508220 h 3029452"/>
              <a:gd name="connsiteX35" fmla="*/ 7610 w 1773062"/>
              <a:gd name="connsiteY35"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140697 w 1773062"/>
              <a:gd name="connsiteY16" fmla="*/ 1681209 h 3029452"/>
              <a:gd name="connsiteX17" fmla="*/ 1669359 w 1773062"/>
              <a:gd name="connsiteY17" fmla="*/ 1680532 h 3029452"/>
              <a:gd name="connsiteX18" fmla="*/ 1333130 w 1773062"/>
              <a:gd name="connsiteY18" fmla="*/ 1764419 h 3029452"/>
              <a:gd name="connsiteX19" fmla="*/ 1486076 w 1773062"/>
              <a:gd name="connsiteY19" fmla="*/ 1883133 h 3029452"/>
              <a:gd name="connsiteX20" fmla="*/ 1339569 w 1773062"/>
              <a:gd name="connsiteY20" fmla="*/ 1893047 h 3029452"/>
              <a:gd name="connsiteX21" fmla="*/ 1185606 w 1773062"/>
              <a:gd name="connsiteY21" fmla="*/ 1960071 h 3029452"/>
              <a:gd name="connsiteX22" fmla="*/ 1263053 w 1773062"/>
              <a:gd name="connsiteY22" fmla="*/ 2167672 h 3029452"/>
              <a:gd name="connsiteX23" fmla="*/ 1106379 w 1773062"/>
              <a:gd name="connsiteY23" fmla="*/ 2077514 h 3029452"/>
              <a:gd name="connsiteX24" fmla="*/ 929113 w 1773062"/>
              <a:gd name="connsiteY24" fmla="*/ 1833648 h 3029452"/>
              <a:gd name="connsiteX25" fmla="*/ 657454 w 1773062"/>
              <a:gd name="connsiteY25" fmla="*/ 1867880 h 3029452"/>
              <a:gd name="connsiteX26" fmla="*/ 663893 w 1773062"/>
              <a:gd name="connsiteY26" fmla="*/ 1996506 h 3029452"/>
              <a:gd name="connsiteX27" fmla="*/ 655929 w 1773062"/>
              <a:gd name="connsiteY27" fmla="*/ 2146488 h 3029452"/>
              <a:gd name="connsiteX28" fmla="*/ 594579 w 1773062"/>
              <a:gd name="connsiteY28" fmla="*/ 2260456 h 3029452"/>
              <a:gd name="connsiteX29" fmla="*/ 858529 w 1773062"/>
              <a:gd name="connsiteY29" fmla="*/ 2329770 h 3029452"/>
              <a:gd name="connsiteX30" fmla="*/ 780070 w 1773062"/>
              <a:gd name="connsiteY30" fmla="*/ 2806467 h 3029452"/>
              <a:gd name="connsiteX31" fmla="*/ 608898 w 1773062"/>
              <a:gd name="connsiteY31" fmla="*/ 2907069 h 3029452"/>
              <a:gd name="connsiteX32" fmla="*/ 472561 w 1773062"/>
              <a:gd name="connsiteY32" fmla="*/ 3017053 h 3029452"/>
              <a:gd name="connsiteX33" fmla="*/ 260298 w 1773062"/>
              <a:gd name="connsiteY33" fmla="*/ 2640830 h 3029452"/>
              <a:gd name="connsiteX34" fmla="*/ 142858 w 1773062"/>
              <a:gd name="connsiteY34" fmla="*/ 2561603 h 3029452"/>
              <a:gd name="connsiteX35" fmla="*/ 178869 w 1773062"/>
              <a:gd name="connsiteY35" fmla="*/ 2508220 h 3029452"/>
              <a:gd name="connsiteX36" fmla="*/ 7610 w 1773062"/>
              <a:gd name="connsiteY36"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140697 w 1773062"/>
              <a:gd name="connsiteY16" fmla="*/ 1681209 h 3029452"/>
              <a:gd name="connsiteX17" fmla="*/ 1412612 w 1773062"/>
              <a:gd name="connsiteY17" fmla="*/ 1600543 h 3029452"/>
              <a:gd name="connsiteX18" fmla="*/ 1333130 w 1773062"/>
              <a:gd name="connsiteY18" fmla="*/ 1764419 h 3029452"/>
              <a:gd name="connsiteX19" fmla="*/ 1486076 w 1773062"/>
              <a:gd name="connsiteY19" fmla="*/ 1883133 h 3029452"/>
              <a:gd name="connsiteX20" fmla="*/ 1339569 w 1773062"/>
              <a:gd name="connsiteY20" fmla="*/ 1893047 h 3029452"/>
              <a:gd name="connsiteX21" fmla="*/ 1185606 w 1773062"/>
              <a:gd name="connsiteY21" fmla="*/ 1960071 h 3029452"/>
              <a:gd name="connsiteX22" fmla="*/ 1263053 w 1773062"/>
              <a:gd name="connsiteY22" fmla="*/ 2167672 h 3029452"/>
              <a:gd name="connsiteX23" fmla="*/ 1106379 w 1773062"/>
              <a:gd name="connsiteY23" fmla="*/ 2077514 h 3029452"/>
              <a:gd name="connsiteX24" fmla="*/ 929113 w 1773062"/>
              <a:gd name="connsiteY24" fmla="*/ 1833648 h 3029452"/>
              <a:gd name="connsiteX25" fmla="*/ 657454 w 1773062"/>
              <a:gd name="connsiteY25" fmla="*/ 1867880 h 3029452"/>
              <a:gd name="connsiteX26" fmla="*/ 663893 w 1773062"/>
              <a:gd name="connsiteY26" fmla="*/ 1996506 h 3029452"/>
              <a:gd name="connsiteX27" fmla="*/ 655929 w 1773062"/>
              <a:gd name="connsiteY27" fmla="*/ 2146488 h 3029452"/>
              <a:gd name="connsiteX28" fmla="*/ 594579 w 1773062"/>
              <a:gd name="connsiteY28" fmla="*/ 2260456 h 3029452"/>
              <a:gd name="connsiteX29" fmla="*/ 858529 w 1773062"/>
              <a:gd name="connsiteY29" fmla="*/ 2329770 h 3029452"/>
              <a:gd name="connsiteX30" fmla="*/ 780070 w 1773062"/>
              <a:gd name="connsiteY30" fmla="*/ 2806467 h 3029452"/>
              <a:gd name="connsiteX31" fmla="*/ 608898 w 1773062"/>
              <a:gd name="connsiteY31" fmla="*/ 2907069 h 3029452"/>
              <a:gd name="connsiteX32" fmla="*/ 472561 w 1773062"/>
              <a:gd name="connsiteY32" fmla="*/ 3017053 h 3029452"/>
              <a:gd name="connsiteX33" fmla="*/ 260298 w 1773062"/>
              <a:gd name="connsiteY33" fmla="*/ 2640830 h 3029452"/>
              <a:gd name="connsiteX34" fmla="*/ 142858 w 1773062"/>
              <a:gd name="connsiteY34" fmla="*/ 2561603 h 3029452"/>
              <a:gd name="connsiteX35" fmla="*/ 178869 w 1773062"/>
              <a:gd name="connsiteY35" fmla="*/ 2508220 h 3029452"/>
              <a:gd name="connsiteX36" fmla="*/ 7610 w 1773062"/>
              <a:gd name="connsiteY36"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140697 w 1773062"/>
              <a:gd name="connsiteY16" fmla="*/ 1681209 h 3029452"/>
              <a:gd name="connsiteX17" fmla="*/ 1412612 w 1773062"/>
              <a:gd name="connsiteY17" fmla="*/ 1600543 h 3029452"/>
              <a:gd name="connsiteX18" fmla="*/ 1333130 w 1773062"/>
              <a:gd name="connsiteY18" fmla="*/ 1764419 h 3029452"/>
              <a:gd name="connsiteX19" fmla="*/ 1550135 w 1773062"/>
              <a:gd name="connsiteY19" fmla="*/ 1926348 h 3029452"/>
              <a:gd name="connsiteX20" fmla="*/ 1339569 w 1773062"/>
              <a:gd name="connsiteY20" fmla="*/ 1893047 h 3029452"/>
              <a:gd name="connsiteX21" fmla="*/ 1185606 w 1773062"/>
              <a:gd name="connsiteY21" fmla="*/ 1960071 h 3029452"/>
              <a:gd name="connsiteX22" fmla="*/ 1263053 w 1773062"/>
              <a:gd name="connsiteY22" fmla="*/ 2167672 h 3029452"/>
              <a:gd name="connsiteX23" fmla="*/ 1106379 w 1773062"/>
              <a:gd name="connsiteY23" fmla="*/ 2077514 h 3029452"/>
              <a:gd name="connsiteX24" fmla="*/ 929113 w 1773062"/>
              <a:gd name="connsiteY24" fmla="*/ 1833648 h 3029452"/>
              <a:gd name="connsiteX25" fmla="*/ 657454 w 1773062"/>
              <a:gd name="connsiteY25" fmla="*/ 1867880 h 3029452"/>
              <a:gd name="connsiteX26" fmla="*/ 663893 w 1773062"/>
              <a:gd name="connsiteY26" fmla="*/ 1996506 h 3029452"/>
              <a:gd name="connsiteX27" fmla="*/ 655929 w 1773062"/>
              <a:gd name="connsiteY27" fmla="*/ 2146488 h 3029452"/>
              <a:gd name="connsiteX28" fmla="*/ 594579 w 1773062"/>
              <a:gd name="connsiteY28" fmla="*/ 2260456 h 3029452"/>
              <a:gd name="connsiteX29" fmla="*/ 858529 w 1773062"/>
              <a:gd name="connsiteY29" fmla="*/ 2329770 h 3029452"/>
              <a:gd name="connsiteX30" fmla="*/ 780070 w 1773062"/>
              <a:gd name="connsiteY30" fmla="*/ 2806467 h 3029452"/>
              <a:gd name="connsiteX31" fmla="*/ 608898 w 1773062"/>
              <a:gd name="connsiteY31" fmla="*/ 2907069 h 3029452"/>
              <a:gd name="connsiteX32" fmla="*/ 472561 w 1773062"/>
              <a:gd name="connsiteY32" fmla="*/ 3017053 h 3029452"/>
              <a:gd name="connsiteX33" fmla="*/ 260298 w 1773062"/>
              <a:gd name="connsiteY33" fmla="*/ 2640830 h 3029452"/>
              <a:gd name="connsiteX34" fmla="*/ 142858 w 1773062"/>
              <a:gd name="connsiteY34" fmla="*/ 2561603 h 3029452"/>
              <a:gd name="connsiteX35" fmla="*/ 178869 w 1773062"/>
              <a:gd name="connsiteY35" fmla="*/ 2508220 h 3029452"/>
              <a:gd name="connsiteX36" fmla="*/ 7610 w 1773062"/>
              <a:gd name="connsiteY36"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140697 w 1773062"/>
              <a:gd name="connsiteY16" fmla="*/ 1681209 h 3029452"/>
              <a:gd name="connsiteX17" fmla="*/ 1412612 w 1773062"/>
              <a:gd name="connsiteY17" fmla="*/ 1600543 h 3029452"/>
              <a:gd name="connsiteX18" fmla="*/ 1333130 w 1773062"/>
              <a:gd name="connsiteY18" fmla="*/ 1764419 h 3029452"/>
              <a:gd name="connsiteX19" fmla="*/ 1450827 w 1773062"/>
              <a:gd name="connsiteY19" fmla="*/ 1797212 h 3029452"/>
              <a:gd name="connsiteX20" fmla="*/ 1550135 w 1773062"/>
              <a:gd name="connsiteY20" fmla="*/ 1926348 h 3029452"/>
              <a:gd name="connsiteX21" fmla="*/ 1339569 w 1773062"/>
              <a:gd name="connsiteY21" fmla="*/ 1893047 h 3029452"/>
              <a:gd name="connsiteX22" fmla="*/ 1185606 w 1773062"/>
              <a:gd name="connsiteY22" fmla="*/ 1960071 h 3029452"/>
              <a:gd name="connsiteX23" fmla="*/ 1263053 w 1773062"/>
              <a:gd name="connsiteY23" fmla="*/ 2167672 h 3029452"/>
              <a:gd name="connsiteX24" fmla="*/ 1106379 w 1773062"/>
              <a:gd name="connsiteY24" fmla="*/ 2077514 h 3029452"/>
              <a:gd name="connsiteX25" fmla="*/ 929113 w 1773062"/>
              <a:gd name="connsiteY25" fmla="*/ 1833648 h 3029452"/>
              <a:gd name="connsiteX26" fmla="*/ 657454 w 1773062"/>
              <a:gd name="connsiteY26" fmla="*/ 1867880 h 3029452"/>
              <a:gd name="connsiteX27" fmla="*/ 663893 w 1773062"/>
              <a:gd name="connsiteY27" fmla="*/ 1996506 h 3029452"/>
              <a:gd name="connsiteX28" fmla="*/ 655929 w 1773062"/>
              <a:gd name="connsiteY28" fmla="*/ 2146488 h 3029452"/>
              <a:gd name="connsiteX29" fmla="*/ 594579 w 1773062"/>
              <a:gd name="connsiteY29" fmla="*/ 2260456 h 3029452"/>
              <a:gd name="connsiteX30" fmla="*/ 858529 w 1773062"/>
              <a:gd name="connsiteY30" fmla="*/ 2329770 h 3029452"/>
              <a:gd name="connsiteX31" fmla="*/ 780070 w 1773062"/>
              <a:gd name="connsiteY31" fmla="*/ 2806467 h 3029452"/>
              <a:gd name="connsiteX32" fmla="*/ 608898 w 1773062"/>
              <a:gd name="connsiteY32" fmla="*/ 2907069 h 3029452"/>
              <a:gd name="connsiteX33" fmla="*/ 472561 w 1773062"/>
              <a:gd name="connsiteY33" fmla="*/ 3017053 h 3029452"/>
              <a:gd name="connsiteX34" fmla="*/ 260298 w 1773062"/>
              <a:gd name="connsiteY34" fmla="*/ 2640830 h 3029452"/>
              <a:gd name="connsiteX35" fmla="*/ 142858 w 1773062"/>
              <a:gd name="connsiteY35" fmla="*/ 2561603 h 3029452"/>
              <a:gd name="connsiteX36" fmla="*/ 178869 w 1773062"/>
              <a:gd name="connsiteY36" fmla="*/ 2508220 h 3029452"/>
              <a:gd name="connsiteX37" fmla="*/ 7610 w 1773062"/>
              <a:gd name="connsiteY37"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140697 w 1773062"/>
              <a:gd name="connsiteY16" fmla="*/ 1681209 h 3029452"/>
              <a:gd name="connsiteX17" fmla="*/ 1491077 w 1773062"/>
              <a:gd name="connsiteY17" fmla="*/ 1622405 h 3029452"/>
              <a:gd name="connsiteX18" fmla="*/ 1333130 w 1773062"/>
              <a:gd name="connsiteY18" fmla="*/ 1764419 h 3029452"/>
              <a:gd name="connsiteX19" fmla="*/ 1450827 w 1773062"/>
              <a:gd name="connsiteY19" fmla="*/ 1797212 h 3029452"/>
              <a:gd name="connsiteX20" fmla="*/ 1550135 w 1773062"/>
              <a:gd name="connsiteY20" fmla="*/ 1926348 h 3029452"/>
              <a:gd name="connsiteX21" fmla="*/ 1339569 w 1773062"/>
              <a:gd name="connsiteY21" fmla="*/ 1893047 h 3029452"/>
              <a:gd name="connsiteX22" fmla="*/ 1185606 w 1773062"/>
              <a:gd name="connsiteY22" fmla="*/ 1960071 h 3029452"/>
              <a:gd name="connsiteX23" fmla="*/ 1263053 w 1773062"/>
              <a:gd name="connsiteY23" fmla="*/ 2167672 h 3029452"/>
              <a:gd name="connsiteX24" fmla="*/ 1106379 w 1773062"/>
              <a:gd name="connsiteY24" fmla="*/ 2077514 h 3029452"/>
              <a:gd name="connsiteX25" fmla="*/ 929113 w 1773062"/>
              <a:gd name="connsiteY25" fmla="*/ 1833648 h 3029452"/>
              <a:gd name="connsiteX26" fmla="*/ 657454 w 1773062"/>
              <a:gd name="connsiteY26" fmla="*/ 1867880 h 3029452"/>
              <a:gd name="connsiteX27" fmla="*/ 663893 w 1773062"/>
              <a:gd name="connsiteY27" fmla="*/ 1996506 h 3029452"/>
              <a:gd name="connsiteX28" fmla="*/ 655929 w 1773062"/>
              <a:gd name="connsiteY28" fmla="*/ 2146488 h 3029452"/>
              <a:gd name="connsiteX29" fmla="*/ 594579 w 1773062"/>
              <a:gd name="connsiteY29" fmla="*/ 2260456 h 3029452"/>
              <a:gd name="connsiteX30" fmla="*/ 858529 w 1773062"/>
              <a:gd name="connsiteY30" fmla="*/ 2329770 h 3029452"/>
              <a:gd name="connsiteX31" fmla="*/ 780070 w 1773062"/>
              <a:gd name="connsiteY31" fmla="*/ 2806467 h 3029452"/>
              <a:gd name="connsiteX32" fmla="*/ 608898 w 1773062"/>
              <a:gd name="connsiteY32" fmla="*/ 2907069 h 3029452"/>
              <a:gd name="connsiteX33" fmla="*/ 472561 w 1773062"/>
              <a:gd name="connsiteY33" fmla="*/ 3017053 h 3029452"/>
              <a:gd name="connsiteX34" fmla="*/ 260298 w 1773062"/>
              <a:gd name="connsiteY34" fmla="*/ 2640830 h 3029452"/>
              <a:gd name="connsiteX35" fmla="*/ 142858 w 1773062"/>
              <a:gd name="connsiteY35" fmla="*/ 2561603 h 3029452"/>
              <a:gd name="connsiteX36" fmla="*/ 178869 w 1773062"/>
              <a:gd name="connsiteY36" fmla="*/ 2508220 h 3029452"/>
              <a:gd name="connsiteX37" fmla="*/ 7610 w 1773062"/>
              <a:gd name="connsiteY37"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140697 w 1773062"/>
              <a:gd name="connsiteY16" fmla="*/ 1681209 h 3029452"/>
              <a:gd name="connsiteX17" fmla="*/ 1423035 w 1773062"/>
              <a:gd name="connsiteY17" fmla="*/ 1654179 h 3029452"/>
              <a:gd name="connsiteX18" fmla="*/ 1333130 w 1773062"/>
              <a:gd name="connsiteY18" fmla="*/ 1764419 h 3029452"/>
              <a:gd name="connsiteX19" fmla="*/ 1450827 w 1773062"/>
              <a:gd name="connsiteY19" fmla="*/ 1797212 h 3029452"/>
              <a:gd name="connsiteX20" fmla="*/ 1550135 w 1773062"/>
              <a:gd name="connsiteY20" fmla="*/ 1926348 h 3029452"/>
              <a:gd name="connsiteX21" fmla="*/ 1339569 w 1773062"/>
              <a:gd name="connsiteY21" fmla="*/ 1893047 h 3029452"/>
              <a:gd name="connsiteX22" fmla="*/ 1185606 w 1773062"/>
              <a:gd name="connsiteY22" fmla="*/ 1960071 h 3029452"/>
              <a:gd name="connsiteX23" fmla="*/ 1263053 w 1773062"/>
              <a:gd name="connsiteY23" fmla="*/ 2167672 h 3029452"/>
              <a:gd name="connsiteX24" fmla="*/ 1106379 w 1773062"/>
              <a:gd name="connsiteY24" fmla="*/ 2077514 h 3029452"/>
              <a:gd name="connsiteX25" fmla="*/ 929113 w 1773062"/>
              <a:gd name="connsiteY25" fmla="*/ 1833648 h 3029452"/>
              <a:gd name="connsiteX26" fmla="*/ 657454 w 1773062"/>
              <a:gd name="connsiteY26" fmla="*/ 1867880 h 3029452"/>
              <a:gd name="connsiteX27" fmla="*/ 663893 w 1773062"/>
              <a:gd name="connsiteY27" fmla="*/ 1996506 h 3029452"/>
              <a:gd name="connsiteX28" fmla="*/ 655929 w 1773062"/>
              <a:gd name="connsiteY28" fmla="*/ 2146488 h 3029452"/>
              <a:gd name="connsiteX29" fmla="*/ 594579 w 1773062"/>
              <a:gd name="connsiteY29" fmla="*/ 2260456 h 3029452"/>
              <a:gd name="connsiteX30" fmla="*/ 858529 w 1773062"/>
              <a:gd name="connsiteY30" fmla="*/ 2329770 h 3029452"/>
              <a:gd name="connsiteX31" fmla="*/ 780070 w 1773062"/>
              <a:gd name="connsiteY31" fmla="*/ 2806467 h 3029452"/>
              <a:gd name="connsiteX32" fmla="*/ 608898 w 1773062"/>
              <a:gd name="connsiteY32" fmla="*/ 2907069 h 3029452"/>
              <a:gd name="connsiteX33" fmla="*/ 472561 w 1773062"/>
              <a:gd name="connsiteY33" fmla="*/ 3017053 h 3029452"/>
              <a:gd name="connsiteX34" fmla="*/ 260298 w 1773062"/>
              <a:gd name="connsiteY34" fmla="*/ 2640830 h 3029452"/>
              <a:gd name="connsiteX35" fmla="*/ 142858 w 1773062"/>
              <a:gd name="connsiteY35" fmla="*/ 2561603 h 3029452"/>
              <a:gd name="connsiteX36" fmla="*/ 178869 w 1773062"/>
              <a:gd name="connsiteY36" fmla="*/ 2508220 h 3029452"/>
              <a:gd name="connsiteX37" fmla="*/ 7610 w 1773062"/>
              <a:gd name="connsiteY37" fmla="*/ 2215247 h 3029452"/>
              <a:gd name="connsiteX0" fmla="*/ 7610 w 1773062"/>
              <a:gd name="connsiteY0" fmla="*/ 2215247 h 3029452"/>
              <a:gd name="connsiteX1" fmla="*/ 50581 w 1773062"/>
              <a:gd name="connsiteY1" fmla="*/ 1800260 h 3029452"/>
              <a:gd name="connsiteX2" fmla="*/ 233866 w 1773062"/>
              <a:gd name="connsiteY2" fmla="*/ 1597660 h 3029452"/>
              <a:gd name="connsiteX3" fmla="*/ 297756 w 1773062"/>
              <a:gd name="connsiteY3" fmla="*/ 1019342 h 3029452"/>
              <a:gd name="connsiteX4" fmla="*/ 167437 w 1773062"/>
              <a:gd name="connsiteY4" fmla="*/ 150738 h 3029452"/>
              <a:gd name="connsiteX5" fmla="*/ 153115 w 1773062"/>
              <a:gd name="connsiteY5" fmla="*/ 36248 h 3029452"/>
              <a:gd name="connsiteX6" fmla="*/ 285471 w 1773062"/>
              <a:gd name="connsiteY6" fmla="*/ 1253 h 3029452"/>
              <a:gd name="connsiteX7" fmla="*/ 349531 w 1773062"/>
              <a:gd name="connsiteY7" fmla="*/ 44467 h 3029452"/>
              <a:gd name="connsiteX8" fmla="*/ 784814 w 1773062"/>
              <a:gd name="connsiteY8" fmla="*/ 136153 h 3029452"/>
              <a:gd name="connsiteX9" fmla="*/ 852093 w 1773062"/>
              <a:gd name="connsiteY9" fmla="*/ 243680 h 3029452"/>
              <a:gd name="connsiteX10" fmla="*/ 801167 w 1773062"/>
              <a:gd name="connsiteY10" fmla="*/ 411289 h 3029452"/>
              <a:gd name="connsiteX11" fmla="*/ 725669 w 1773062"/>
              <a:gd name="connsiteY11" fmla="*/ 500173 h 3029452"/>
              <a:gd name="connsiteX12" fmla="*/ 907427 w 1773062"/>
              <a:gd name="connsiteY12" fmla="*/ 576180 h 3029452"/>
              <a:gd name="connsiteX13" fmla="*/ 1028596 w 1773062"/>
              <a:gd name="connsiteY13" fmla="*/ 626852 h 3029452"/>
              <a:gd name="connsiteX14" fmla="*/ 1771974 w 1773062"/>
              <a:gd name="connsiteY14" fmla="*/ 1206017 h 3029452"/>
              <a:gd name="connsiteX15" fmla="*/ 836009 w 1773062"/>
              <a:gd name="connsiteY15" fmla="*/ 1448649 h 3029452"/>
              <a:gd name="connsiteX16" fmla="*/ 1105192 w 1773062"/>
              <a:gd name="connsiteY16" fmla="*/ 1641722 h 3029452"/>
              <a:gd name="connsiteX17" fmla="*/ 1423035 w 1773062"/>
              <a:gd name="connsiteY17" fmla="*/ 1654179 h 3029452"/>
              <a:gd name="connsiteX18" fmla="*/ 1333130 w 1773062"/>
              <a:gd name="connsiteY18" fmla="*/ 1764419 h 3029452"/>
              <a:gd name="connsiteX19" fmla="*/ 1450827 w 1773062"/>
              <a:gd name="connsiteY19" fmla="*/ 1797212 h 3029452"/>
              <a:gd name="connsiteX20" fmla="*/ 1550135 w 1773062"/>
              <a:gd name="connsiteY20" fmla="*/ 1926348 h 3029452"/>
              <a:gd name="connsiteX21" fmla="*/ 1339569 w 1773062"/>
              <a:gd name="connsiteY21" fmla="*/ 1893047 h 3029452"/>
              <a:gd name="connsiteX22" fmla="*/ 1185606 w 1773062"/>
              <a:gd name="connsiteY22" fmla="*/ 1960071 h 3029452"/>
              <a:gd name="connsiteX23" fmla="*/ 1263053 w 1773062"/>
              <a:gd name="connsiteY23" fmla="*/ 2167672 h 3029452"/>
              <a:gd name="connsiteX24" fmla="*/ 1106379 w 1773062"/>
              <a:gd name="connsiteY24" fmla="*/ 2077514 h 3029452"/>
              <a:gd name="connsiteX25" fmla="*/ 929113 w 1773062"/>
              <a:gd name="connsiteY25" fmla="*/ 1833648 h 3029452"/>
              <a:gd name="connsiteX26" fmla="*/ 657454 w 1773062"/>
              <a:gd name="connsiteY26" fmla="*/ 1867880 h 3029452"/>
              <a:gd name="connsiteX27" fmla="*/ 663893 w 1773062"/>
              <a:gd name="connsiteY27" fmla="*/ 1996506 h 3029452"/>
              <a:gd name="connsiteX28" fmla="*/ 655929 w 1773062"/>
              <a:gd name="connsiteY28" fmla="*/ 2146488 h 3029452"/>
              <a:gd name="connsiteX29" fmla="*/ 594579 w 1773062"/>
              <a:gd name="connsiteY29" fmla="*/ 2260456 h 3029452"/>
              <a:gd name="connsiteX30" fmla="*/ 858529 w 1773062"/>
              <a:gd name="connsiteY30" fmla="*/ 2329770 h 3029452"/>
              <a:gd name="connsiteX31" fmla="*/ 780070 w 1773062"/>
              <a:gd name="connsiteY31" fmla="*/ 2806467 h 3029452"/>
              <a:gd name="connsiteX32" fmla="*/ 608898 w 1773062"/>
              <a:gd name="connsiteY32" fmla="*/ 2907069 h 3029452"/>
              <a:gd name="connsiteX33" fmla="*/ 472561 w 1773062"/>
              <a:gd name="connsiteY33" fmla="*/ 3017053 h 3029452"/>
              <a:gd name="connsiteX34" fmla="*/ 260298 w 1773062"/>
              <a:gd name="connsiteY34" fmla="*/ 2640830 h 3029452"/>
              <a:gd name="connsiteX35" fmla="*/ 142858 w 1773062"/>
              <a:gd name="connsiteY35" fmla="*/ 2561603 h 3029452"/>
              <a:gd name="connsiteX36" fmla="*/ 178869 w 1773062"/>
              <a:gd name="connsiteY36" fmla="*/ 2508220 h 3029452"/>
              <a:gd name="connsiteX37" fmla="*/ 7610 w 1773062"/>
              <a:gd name="connsiteY37" fmla="*/ 2215247 h 3029452"/>
              <a:gd name="connsiteX0" fmla="*/ 7610 w 1772051"/>
              <a:gd name="connsiteY0" fmla="*/ 2215247 h 3029452"/>
              <a:gd name="connsiteX1" fmla="*/ 50581 w 1772051"/>
              <a:gd name="connsiteY1" fmla="*/ 1800260 h 3029452"/>
              <a:gd name="connsiteX2" fmla="*/ 233866 w 1772051"/>
              <a:gd name="connsiteY2" fmla="*/ 1597660 h 3029452"/>
              <a:gd name="connsiteX3" fmla="*/ 297756 w 1772051"/>
              <a:gd name="connsiteY3" fmla="*/ 1019342 h 3029452"/>
              <a:gd name="connsiteX4" fmla="*/ 167437 w 1772051"/>
              <a:gd name="connsiteY4" fmla="*/ 150738 h 3029452"/>
              <a:gd name="connsiteX5" fmla="*/ 153115 w 1772051"/>
              <a:gd name="connsiteY5" fmla="*/ 36248 h 3029452"/>
              <a:gd name="connsiteX6" fmla="*/ 285471 w 1772051"/>
              <a:gd name="connsiteY6" fmla="*/ 1253 h 3029452"/>
              <a:gd name="connsiteX7" fmla="*/ 349531 w 1772051"/>
              <a:gd name="connsiteY7" fmla="*/ 44467 h 3029452"/>
              <a:gd name="connsiteX8" fmla="*/ 784814 w 1772051"/>
              <a:gd name="connsiteY8" fmla="*/ 136153 h 3029452"/>
              <a:gd name="connsiteX9" fmla="*/ 852093 w 1772051"/>
              <a:gd name="connsiteY9" fmla="*/ 243680 h 3029452"/>
              <a:gd name="connsiteX10" fmla="*/ 801167 w 1772051"/>
              <a:gd name="connsiteY10" fmla="*/ 411289 h 3029452"/>
              <a:gd name="connsiteX11" fmla="*/ 725669 w 1772051"/>
              <a:gd name="connsiteY11" fmla="*/ 500173 h 3029452"/>
              <a:gd name="connsiteX12" fmla="*/ 907427 w 1772051"/>
              <a:gd name="connsiteY12" fmla="*/ 576180 h 3029452"/>
              <a:gd name="connsiteX13" fmla="*/ 1028596 w 1772051"/>
              <a:gd name="connsiteY13" fmla="*/ 626852 h 3029452"/>
              <a:gd name="connsiteX14" fmla="*/ 1771974 w 1772051"/>
              <a:gd name="connsiteY14" fmla="*/ 1206017 h 3029452"/>
              <a:gd name="connsiteX15" fmla="*/ 774305 w 1772051"/>
              <a:gd name="connsiteY15" fmla="*/ 750480 h 3029452"/>
              <a:gd name="connsiteX16" fmla="*/ 836009 w 1772051"/>
              <a:gd name="connsiteY16" fmla="*/ 1448649 h 3029452"/>
              <a:gd name="connsiteX17" fmla="*/ 1105192 w 1772051"/>
              <a:gd name="connsiteY17" fmla="*/ 1641722 h 3029452"/>
              <a:gd name="connsiteX18" fmla="*/ 1423035 w 1772051"/>
              <a:gd name="connsiteY18" fmla="*/ 1654179 h 3029452"/>
              <a:gd name="connsiteX19" fmla="*/ 1333130 w 1772051"/>
              <a:gd name="connsiteY19" fmla="*/ 1764419 h 3029452"/>
              <a:gd name="connsiteX20" fmla="*/ 1450827 w 1772051"/>
              <a:gd name="connsiteY20" fmla="*/ 1797212 h 3029452"/>
              <a:gd name="connsiteX21" fmla="*/ 1550135 w 1772051"/>
              <a:gd name="connsiteY21" fmla="*/ 1926348 h 3029452"/>
              <a:gd name="connsiteX22" fmla="*/ 1339569 w 1772051"/>
              <a:gd name="connsiteY22" fmla="*/ 1893047 h 3029452"/>
              <a:gd name="connsiteX23" fmla="*/ 1185606 w 1772051"/>
              <a:gd name="connsiteY23" fmla="*/ 1960071 h 3029452"/>
              <a:gd name="connsiteX24" fmla="*/ 1263053 w 1772051"/>
              <a:gd name="connsiteY24" fmla="*/ 2167672 h 3029452"/>
              <a:gd name="connsiteX25" fmla="*/ 1106379 w 1772051"/>
              <a:gd name="connsiteY25" fmla="*/ 2077514 h 3029452"/>
              <a:gd name="connsiteX26" fmla="*/ 929113 w 1772051"/>
              <a:gd name="connsiteY26" fmla="*/ 1833648 h 3029452"/>
              <a:gd name="connsiteX27" fmla="*/ 657454 w 1772051"/>
              <a:gd name="connsiteY27" fmla="*/ 1867880 h 3029452"/>
              <a:gd name="connsiteX28" fmla="*/ 663893 w 1772051"/>
              <a:gd name="connsiteY28" fmla="*/ 1996506 h 3029452"/>
              <a:gd name="connsiteX29" fmla="*/ 655929 w 1772051"/>
              <a:gd name="connsiteY29" fmla="*/ 2146488 h 3029452"/>
              <a:gd name="connsiteX30" fmla="*/ 594579 w 1772051"/>
              <a:gd name="connsiteY30" fmla="*/ 2260456 h 3029452"/>
              <a:gd name="connsiteX31" fmla="*/ 858529 w 1772051"/>
              <a:gd name="connsiteY31" fmla="*/ 2329770 h 3029452"/>
              <a:gd name="connsiteX32" fmla="*/ 780070 w 1772051"/>
              <a:gd name="connsiteY32" fmla="*/ 2806467 h 3029452"/>
              <a:gd name="connsiteX33" fmla="*/ 608898 w 1772051"/>
              <a:gd name="connsiteY33" fmla="*/ 2907069 h 3029452"/>
              <a:gd name="connsiteX34" fmla="*/ 472561 w 1772051"/>
              <a:gd name="connsiteY34" fmla="*/ 3017053 h 3029452"/>
              <a:gd name="connsiteX35" fmla="*/ 260298 w 1772051"/>
              <a:gd name="connsiteY35" fmla="*/ 2640830 h 3029452"/>
              <a:gd name="connsiteX36" fmla="*/ 142858 w 1772051"/>
              <a:gd name="connsiteY36" fmla="*/ 2561603 h 3029452"/>
              <a:gd name="connsiteX37" fmla="*/ 178869 w 1772051"/>
              <a:gd name="connsiteY37" fmla="*/ 2508220 h 3029452"/>
              <a:gd name="connsiteX38" fmla="*/ 7610 w 1772051"/>
              <a:gd name="connsiteY38"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657454 w 1772052"/>
              <a:gd name="connsiteY28" fmla="*/ 1867880 h 3029452"/>
              <a:gd name="connsiteX29" fmla="*/ 663893 w 1772052"/>
              <a:gd name="connsiteY29" fmla="*/ 1996506 h 3029452"/>
              <a:gd name="connsiteX30" fmla="*/ 655929 w 1772052"/>
              <a:gd name="connsiteY30" fmla="*/ 2146488 h 3029452"/>
              <a:gd name="connsiteX31" fmla="*/ 594579 w 1772052"/>
              <a:gd name="connsiteY31" fmla="*/ 2260456 h 3029452"/>
              <a:gd name="connsiteX32" fmla="*/ 858529 w 1772052"/>
              <a:gd name="connsiteY32" fmla="*/ 2329770 h 3029452"/>
              <a:gd name="connsiteX33" fmla="*/ 780070 w 1772052"/>
              <a:gd name="connsiteY33" fmla="*/ 2806467 h 3029452"/>
              <a:gd name="connsiteX34" fmla="*/ 608898 w 1772052"/>
              <a:gd name="connsiteY34" fmla="*/ 2907069 h 3029452"/>
              <a:gd name="connsiteX35" fmla="*/ 472561 w 1772052"/>
              <a:gd name="connsiteY35" fmla="*/ 3017053 h 3029452"/>
              <a:gd name="connsiteX36" fmla="*/ 260298 w 1772052"/>
              <a:gd name="connsiteY36" fmla="*/ 2640830 h 3029452"/>
              <a:gd name="connsiteX37" fmla="*/ 142858 w 1772052"/>
              <a:gd name="connsiteY37" fmla="*/ 2561603 h 3029452"/>
              <a:gd name="connsiteX38" fmla="*/ 178869 w 1772052"/>
              <a:gd name="connsiteY38" fmla="*/ 2508220 h 3029452"/>
              <a:gd name="connsiteX39" fmla="*/ 7610 w 1772052"/>
              <a:gd name="connsiteY39"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657454 w 1772052"/>
              <a:gd name="connsiteY28" fmla="*/ 1867880 h 3029452"/>
              <a:gd name="connsiteX29" fmla="*/ 663893 w 1772052"/>
              <a:gd name="connsiteY29" fmla="*/ 1996506 h 3029452"/>
              <a:gd name="connsiteX30" fmla="*/ 655929 w 1772052"/>
              <a:gd name="connsiteY30" fmla="*/ 2146488 h 3029452"/>
              <a:gd name="connsiteX31" fmla="*/ 594579 w 1772052"/>
              <a:gd name="connsiteY31" fmla="*/ 2260456 h 3029452"/>
              <a:gd name="connsiteX32" fmla="*/ 858529 w 1772052"/>
              <a:gd name="connsiteY32" fmla="*/ 2329770 h 3029452"/>
              <a:gd name="connsiteX33" fmla="*/ 780070 w 1772052"/>
              <a:gd name="connsiteY33" fmla="*/ 2806467 h 3029452"/>
              <a:gd name="connsiteX34" fmla="*/ 608898 w 1772052"/>
              <a:gd name="connsiteY34" fmla="*/ 2907069 h 3029452"/>
              <a:gd name="connsiteX35" fmla="*/ 472561 w 1772052"/>
              <a:gd name="connsiteY35" fmla="*/ 3017053 h 3029452"/>
              <a:gd name="connsiteX36" fmla="*/ 260298 w 1772052"/>
              <a:gd name="connsiteY36" fmla="*/ 2640830 h 3029452"/>
              <a:gd name="connsiteX37" fmla="*/ 142858 w 1772052"/>
              <a:gd name="connsiteY37" fmla="*/ 2561603 h 3029452"/>
              <a:gd name="connsiteX38" fmla="*/ 178869 w 1772052"/>
              <a:gd name="connsiteY38" fmla="*/ 2508220 h 3029452"/>
              <a:gd name="connsiteX39" fmla="*/ 7610 w 1772052"/>
              <a:gd name="connsiteY39"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657454 w 1772052"/>
              <a:gd name="connsiteY28" fmla="*/ 1867880 h 3029452"/>
              <a:gd name="connsiteX29" fmla="*/ 663893 w 1772052"/>
              <a:gd name="connsiteY29" fmla="*/ 1996506 h 3029452"/>
              <a:gd name="connsiteX30" fmla="*/ 655929 w 1772052"/>
              <a:gd name="connsiteY30" fmla="*/ 2146488 h 3029452"/>
              <a:gd name="connsiteX31" fmla="*/ 594579 w 1772052"/>
              <a:gd name="connsiteY31" fmla="*/ 2260456 h 3029452"/>
              <a:gd name="connsiteX32" fmla="*/ 1108582 w 1772052"/>
              <a:gd name="connsiteY32" fmla="*/ 2327568 h 3029452"/>
              <a:gd name="connsiteX33" fmla="*/ 780070 w 1772052"/>
              <a:gd name="connsiteY33" fmla="*/ 2806467 h 3029452"/>
              <a:gd name="connsiteX34" fmla="*/ 608898 w 1772052"/>
              <a:gd name="connsiteY34" fmla="*/ 2907069 h 3029452"/>
              <a:gd name="connsiteX35" fmla="*/ 472561 w 1772052"/>
              <a:gd name="connsiteY35" fmla="*/ 3017053 h 3029452"/>
              <a:gd name="connsiteX36" fmla="*/ 260298 w 1772052"/>
              <a:gd name="connsiteY36" fmla="*/ 2640830 h 3029452"/>
              <a:gd name="connsiteX37" fmla="*/ 142858 w 1772052"/>
              <a:gd name="connsiteY37" fmla="*/ 2561603 h 3029452"/>
              <a:gd name="connsiteX38" fmla="*/ 178869 w 1772052"/>
              <a:gd name="connsiteY38" fmla="*/ 2508220 h 3029452"/>
              <a:gd name="connsiteX39" fmla="*/ 7610 w 1772052"/>
              <a:gd name="connsiteY39"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657454 w 1772052"/>
              <a:gd name="connsiteY28" fmla="*/ 1867880 h 3029452"/>
              <a:gd name="connsiteX29" fmla="*/ 663893 w 1772052"/>
              <a:gd name="connsiteY29" fmla="*/ 1996506 h 3029452"/>
              <a:gd name="connsiteX30" fmla="*/ 655929 w 1772052"/>
              <a:gd name="connsiteY30" fmla="*/ 2146488 h 3029452"/>
              <a:gd name="connsiteX31" fmla="*/ 594579 w 1772052"/>
              <a:gd name="connsiteY31" fmla="*/ 2260456 h 3029452"/>
              <a:gd name="connsiteX32" fmla="*/ 1108582 w 1772052"/>
              <a:gd name="connsiteY32" fmla="*/ 2327568 h 3029452"/>
              <a:gd name="connsiteX33" fmla="*/ 927248 w 1772052"/>
              <a:gd name="connsiteY33" fmla="*/ 2826655 h 3029452"/>
              <a:gd name="connsiteX34" fmla="*/ 780070 w 1772052"/>
              <a:gd name="connsiteY34" fmla="*/ 2806467 h 3029452"/>
              <a:gd name="connsiteX35" fmla="*/ 608898 w 1772052"/>
              <a:gd name="connsiteY35" fmla="*/ 2907069 h 3029452"/>
              <a:gd name="connsiteX36" fmla="*/ 472561 w 1772052"/>
              <a:gd name="connsiteY36" fmla="*/ 3017053 h 3029452"/>
              <a:gd name="connsiteX37" fmla="*/ 260298 w 1772052"/>
              <a:gd name="connsiteY37" fmla="*/ 2640830 h 3029452"/>
              <a:gd name="connsiteX38" fmla="*/ 142858 w 1772052"/>
              <a:gd name="connsiteY38" fmla="*/ 2561603 h 3029452"/>
              <a:gd name="connsiteX39" fmla="*/ 178869 w 1772052"/>
              <a:gd name="connsiteY39" fmla="*/ 2508220 h 3029452"/>
              <a:gd name="connsiteX40" fmla="*/ 7610 w 1772052"/>
              <a:gd name="connsiteY40"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657454 w 1772052"/>
              <a:gd name="connsiteY28" fmla="*/ 1867880 h 3029452"/>
              <a:gd name="connsiteX29" fmla="*/ 663893 w 1772052"/>
              <a:gd name="connsiteY29" fmla="*/ 1996506 h 3029452"/>
              <a:gd name="connsiteX30" fmla="*/ 655929 w 1772052"/>
              <a:gd name="connsiteY30" fmla="*/ 2146488 h 3029452"/>
              <a:gd name="connsiteX31" fmla="*/ 594579 w 1772052"/>
              <a:gd name="connsiteY31" fmla="*/ 2260456 h 3029452"/>
              <a:gd name="connsiteX32" fmla="*/ 1108582 w 1772052"/>
              <a:gd name="connsiteY32" fmla="*/ 2327568 h 3029452"/>
              <a:gd name="connsiteX33" fmla="*/ 927248 w 1772052"/>
              <a:gd name="connsiteY33" fmla="*/ 2826655 h 3029452"/>
              <a:gd name="connsiteX34" fmla="*/ 740074 w 1772052"/>
              <a:gd name="connsiteY34" fmla="*/ 2934840 h 3029452"/>
              <a:gd name="connsiteX35" fmla="*/ 608898 w 1772052"/>
              <a:gd name="connsiteY35" fmla="*/ 2907069 h 3029452"/>
              <a:gd name="connsiteX36" fmla="*/ 472561 w 1772052"/>
              <a:gd name="connsiteY36" fmla="*/ 3017053 h 3029452"/>
              <a:gd name="connsiteX37" fmla="*/ 260298 w 1772052"/>
              <a:gd name="connsiteY37" fmla="*/ 2640830 h 3029452"/>
              <a:gd name="connsiteX38" fmla="*/ 142858 w 1772052"/>
              <a:gd name="connsiteY38" fmla="*/ 2561603 h 3029452"/>
              <a:gd name="connsiteX39" fmla="*/ 178869 w 1772052"/>
              <a:gd name="connsiteY39" fmla="*/ 2508220 h 3029452"/>
              <a:gd name="connsiteX40" fmla="*/ 7610 w 1772052"/>
              <a:gd name="connsiteY40"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657454 w 1772052"/>
              <a:gd name="connsiteY28" fmla="*/ 1867880 h 3029452"/>
              <a:gd name="connsiteX29" fmla="*/ 663893 w 1772052"/>
              <a:gd name="connsiteY29" fmla="*/ 1996506 h 3029452"/>
              <a:gd name="connsiteX30" fmla="*/ 655929 w 1772052"/>
              <a:gd name="connsiteY30" fmla="*/ 2146488 h 3029452"/>
              <a:gd name="connsiteX31" fmla="*/ 594579 w 1772052"/>
              <a:gd name="connsiteY31" fmla="*/ 2260456 h 3029452"/>
              <a:gd name="connsiteX32" fmla="*/ 1108582 w 1772052"/>
              <a:gd name="connsiteY32" fmla="*/ 2327568 h 3029452"/>
              <a:gd name="connsiteX33" fmla="*/ 1002239 w 1772052"/>
              <a:gd name="connsiteY33" fmla="*/ 2830638 h 3029452"/>
              <a:gd name="connsiteX34" fmla="*/ 740074 w 1772052"/>
              <a:gd name="connsiteY34" fmla="*/ 2934840 h 3029452"/>
              <a:gd name="connsiteX35" fmla="*/ 608898 w 1772052"/>
              <a:gd name="connsiteY35" fmla="*/ 2907069 h 3029452"/>
              <a:gd name="connsiteX36" fmla="*/ 472561 w 1772052"/>
              <a:gd name="connsiteY36" fmla="*/ 3017053 h 3029452"/>
              <a:gd name="connsiteX37" fmla="*/ 260298 w 1772052"/>
              <a:gd name="connsiteY37" fmla="*/ 2640830 h 3029452"/>
              <a:gd name="connsiteX38" fmla="*/ 142858 w 1772052"/>
              <a:gd name="connsiteY38" fmla="*/ 2561603 h 3029452"/>
              <a:gd name="connsiteX39" fmla="*/ 178869 w 1772052"/>
              <a:gd name="connsiteY39" fmla="*/ 2508220 h 3029452"/>
              <a:gd name="connsiteX40" fmla="*/ 7610 w 1772052"/>
              <a:gd name="connsiteY40"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657454 w 1772052"/>
              <a:gd name="connsiteY28" fmla="*/ 1867880 h 3029452"/>
              <a:gd name="connsiteX29" fmla="*/ 663893 w 1772052"/>
              <a:gd name="connsiteY29" fmla="*/ 1996506 h 3029452"/>
              <a:gd name="connsiteX30" fmla="*/ 655929 w 1772052"/>
              <a:gd name="connsiteY30" fmla="*/ 2146488 h 3029452"/>
              <a:gd name="connsiteX31" fmla="*/ 594579 w 1772052"/>
              <a:gd name="connsiteY31" fmla="*/ 2260456 h 3029452"/>
              <a:gd name="connsiteX32" fmla="*/ 1108582 w 1772052"/>
              <a:gd name="connsiteY32" fmla="*/ 2327568 h 3029452"/>
              <a:gd name="connsiteX33" fmla="*/ 1032320 w 1772052"/>
              <a:gd name="connsiteY33" fmla="*/ 2555758 h 3029452"/>
              <a:gd name="connsiteX34" fmla="*/ 1002239 w 1772052"/>
              <a:gd name="connsiteY34" fmla="*/ 2830638 h 3029452"/>
              <a:gd name="connsiteX35" fmla="*/ 740074 w 1772052"/>
              <a:gd name="connsiteY35" fmla="*/ 2934840 h 3029452"/>
              <a:gd name="connsiteX36" fmla="*/ 608898 w 1772052"/>
              <a:gd name="connsiteY36" fmla="*/ 2907069 h 3029452"/>
              <a:gd name="connsiteX37" fmla="*/ 472561 w 1772052"/>
              <a:gd name="connsiteY37" fmla="*/ 3017053 h 3029452"/>
              <a:gd name="connsiteX38" fmla="*/ 260298 w 1772052"/>
              <a:gd name="connsiteY38" fmla="*/ 2640830 h 3029452"/>
              <a:gd name="connsiteX39" fmla="*/ 142858 w 1772052"/>
              <a:gd name="connsiteY39" fmla="*/ 2561603 h 3029452"/>
              <a:gd name="connsiteX40" fmla="*/ 178869 w 1772052"/>
              <a:gd name="connsiteY40" fmla="*/ 2508220 h 3029452"/>
              <a:gd name="connsiteX41" fmla="*/ 7610 w 1772052"/>
              <a:gd name="connsiteY41"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657454 w 1772052"/>
              <a:gd name="connsiteY28" fmla="*/ 1867880 h 3029452"/>
              <a:gd name="connsiteX29" fmla="*/ 663893 w 1772052"/>
              <a:gd name="connsiteY29" fmla="*/ 1996506 h 3029452"/>
              <a:gd name="connsiteX30" fmla="*/ 655929 w 1772052"/>
              <a:gd name="connsiteY30" fmla="*/ 2146488 h 3029452"/>
              <a:gd name="connsiteX31" fmla="*/ 823533 w 1772052"/>
              <a:gd name="connsiteY31" fmla="*/ 2197412 h 3029452"/>
              <a:gd name="connsiteX32" fmla="*/ 1108582 w 1772052"/>
              <a:gd name="connsiteY32" fmla="*/ 2327568 h 3029452"/>
              <a:gd name="connsiteX33" fmla="*/ 1032320 w 1772052"/>
              <a:gd name="connsiteY33" fmla="*/ 2555758 h 3029452"/>
              <a:gd name="connsiteX34" fmla="*/ 1002239 w 1772052"/>
              <a:gd name="connsiteY34" fmla="*/ 2830638 h 3029452"/>
              <a:gd name="connsiteX35" fmla="*/ 740074 w 1772052"/>
              <a:gd name="connsiteY35" fmla="*/ 2934840 h 3029452"/>
              <a:gd name="connsiteX36" fmla="*/ 608898 w 1772052"/>
              <a:gd name="connsiteY36" fmla="*/ 2907069 h 3029452"/>
              <a:gd name="connsiteX37" fmla="*/ 472561 w 1772052"/>
              <a:gd name="connsiteY37" fmla="*/ 3017053 h 3029452"/>
              <a:gd name="connsiteX38" fmla="*/ 260298 w 1772052"/>
              <a:gd name="connsiteY38" fmla="*/ 2640830 h 3029452"/>
              <a:gd name="connsiteX39" fmla="*/ 142858 w 1772052"/>
              <a:gd name="connsiteY39" fmla="*/ 2561603 h 3029452"/>
              <a:gd name="connsiteX40" fmla="*/ 178869 w 1772052"/>
              <a:gd name="connsiteY40" fmla="*/ 2508220 h 3029452"/>
              <a:gd name="connsiteX41" fmla="*/ 7610 w 1772052"/>
              <a:gd name="connsiteY41"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657454 w 1772052"/>
              <a:gd name="connsiteY28" fmla="*/ 1867880 h 3029452"/>
              <a:gd name="connsiteX29" fmla="*/ 663893 w 1772052"/>
              <a:gd name="connsiteY29" fmla="*/ 1996506 h 3029452"/>
              <a:gd name="connsiteX30" fmla="*/ 655929 w 1772052"/>
              <a:gd name="connsiteY30" fmla="*/ 2146488 h 3029452"/>
              <a:gd name="connsiteX31" fmla="*/ 816075 w 1772052"/>
              <a:gd name="connsiteY31" fmla="*/ 2254523 h 3029452"/>
              <a:gd name="connsiteX32" fmla="*/ 1108582 w 1772052"/>
              <a:gd name="connsiteY32" fmla="*/ 2327568 h 3029452"/>
              <a:gd name="connsiteX33" fmla="*/ 1032320 w 1772052"/>
              <a:gd name="connsiteY33" fmla="*/ 2555758 h 3029452"/>
              <a:gd name="connsiteX34" fmla="*/ 1002239 w 1772052"/>
              <a:gd name="connsiteY34" fmla="*/ 2830638 h 3029452"/>
              <a:gd name="connsiteX35" fmla="*/ 740074 w 1772052"/>
              <a:gd name="connsiteY35" fmla="*/ 2934840 h 3029452"/>
              <a:gd name="connsiteX36" fmla="*/ 608898 w 1772052"/>
              <a:gd name="connsiteY36" fmla="*/ 2907069 h 3029452"/>
              <a:gd name="connsiteX37" fmla="*/ 472561 w 1772052"/>
              <a:gd name="connsiteY37" fmla="*/ 3017053 h 3029452"/>
              <a:gd name="connsiteX38" fmla="*/ 260298 w 1772052"/>
              <a:gd name="connsiteY38" fmla="*/ 2640830 h 3029452"/>
              <a:gd name="connsiteX39" fmla="*/ 142858 w 1772052"/>
              <a:gd name="connsiteY39" fmla="*/ 2561603 h 3029452"/>
              <a:gd name="connsiteX40" fmla="*/ 178869 w 1772052"/>
              <a:gd name="connsiteY40" fmla="*/ 2508220 h 3029452"/>
              <a:gd name="connsiteX41" fmla="*/ 7610 w 1772052"/>
              <a:gd name="connsiteY41"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657454 w 1772052"/>
              <a:gd name="connsiteY28" fmla="*/ 1867880 h 3029452"/>
              <a:gd name="connsiteX29" fmla="*/ 763964 w 1772052"/>
              <a:gd name="connsiteY29" fmla="*/ 1986338 h 3029452"/>
              <a:gd name="connsiteX30" fmla="*/ 655929 w 1772052"/>
              <a:gd name="connsiteY30" fmla="*/ 2146488 h 3029452"/>
              <a:gd name="connsiteX31" fmla="*/ 816075 w 1772052"/>
              <a:gd name="connsiteY31" fmla="*/ 2254523 h 3029452"/>
              <a:gd name="connsiteX32" fmla="*/ 1108582 w 1772052"/>
              <a:gd name="connsiteY32" fmla="*/ 2327568 h 3029452"/>
              <a:gd name="connsiteX33" fmla="*/ 1032320 w 1772052"/>
              <a:gd name="connsiteY33" fmla="*/ 2555758 h 3029452"/>
              <a:gd name="connsiteX34" fmla="*/ 1002239 w 1772052"/>
              <a:gd name="connsiteY34" fmla="*/ 2830638 h 3029452"/>
              <a:gd name="connsiteX35" fmla="*/ 740074 w 1772052"/>
              <a:gd name="connsiteY35" fmla="*/ 2934840 h 3029452"/>
              <a:gd name="connsiteX36" fmla="*/ 608898 w 1772052"/>
              <a:gd name="connsiteY36" fmla="*/ 2907069 h 3029452"/>
              <a:gd name="connsiteX37" fmla="*/ 472561 w 1772052"/>
              <a:gd name="connsiteY37" fmla="*/ 3017053 h 3029452"/>
              <a:gd name="connsiteX38" fmla="*/ 260298 w 1772052"/>
              <a:gd name="connsiteY38" fmla="*/ 2640830 h 3029452"/>
              <a:gd name="connsiteX39" fmla="*/ 142858 w 1772052"/>
              <a:gd name="connsiteY39" fmla="*/ 2561603 h 3029452"/>
              <a:gd name="connsiteX40" fmla="*/ 178869 w 1772052"/>
              <a:gd name="connsiteY40" fmla="*/ 2508220 h 3029452"/>
              <a:gd name="connsiteX41" fmla="*/ 7610 w 1772052"/>
              <a:gd name="connsiteY41"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657454 w 1772052"/>
              <a:gd name="connsiteY28" fmla="*/ 1867880 h 3029452"/>
              <a:gd name="connsiteX29" fmla="*/ 763964 w 1772052"/>
              <a:gd name="connsiteY29" fmla="*/ 1986338 h 3029452"/>
              <a:gd name="connsiteX30" fmla="*/ 781083 w 1772052"/>
              <a:gd name="connsiteY30" fmla="*/ 2122170 h 3029452"/>
              <a:gd name="connsiteX31" fmla="*/ 816075 w 1772052"/>
              <a:gd name="connsiteY31" fmla="*/ 2254523 h 3029452"/>
              <a:gd name="connsiteX32" fmla="*/ 1108582 w 1772052"/>
              <a:gd name="connsiteY32" fmla="*/ 2327568 h 3029452"/>
              <a:gd name="connsiteX33" fmla="*/ 1032320 w 1772052"/>
              <a:gd name="connsiteY33" fmla="*/ 2555758 h 3029452"/>
              <a:gd name="connsiteX34" fmla="*/ 1002239 w 1772052"/>
              <a:gd name="connsiteY34" fmla="*/ 2830638 h 3029452"/>
              <a:gd name="connsiteX35" fmla="*/ 740074 w 1772052"/>
              <a:gd name="connsiteY35" fmla="*/ 2934840 h 3029452"/>
              <a:gd name="connsiteX36" fmla="*/ 608898 w 1772052"/>
              <a:gd name="connsiteY36" fmla="*/ 2907069 h 3029452"/>
              <a:gd name="connsiteX37" fmla="*/ 472561 w 1772052"/>
              <a:gd name="connsiteY37" fmla="*/ 3017053 h 3029452"/>
              <a:gd name="connsiteX38" fmla="*/ 260298 w 1772052"/>
              <a:gd name="connsiteY38" fmla="*/ 2640830 h 3029452"/>
              <a:gd name="connsiteX39" fmla="*/ 142858 w 1772052"/>
              <a:gd name="connsiteY39" fmla="*/ 2561603 h 3029452"/>
              <a:gd name="connsiteX40" fmla="*/ 178869 w 1772052"/>
              <a:gd name="connsiteY40" fmla="*/ 2508220 h 3029452"/>
              <a:gd name="connsiteX41" fmla="*/ 7610 w 1772052"/>
              <a:gd name="connsiteY41"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732444 w 1772052"/>
              <a:gd name="connsiteY28" fmla="*/ 1871862 h 3029452"/>
              <a:gd name="connsiteX29" fmla="*/ 763964 w 1772052"/>
              <a:gd name="connsiteY29" fmla="*/ 1986338 h 3029452"/>
              <a:gd name="connsiteX30" fmla="*/ 781083 w 1772052"/>
              <a:gd name="connsiteY30" fmla="*/ 2122170 h 3029452"/>
              <a:gd name="connsiteX31" fmla="*/ 816075 w 1772052"/>
              <a:gd name="connsiteY31" fmla="*/ 2254523 h 3029452"/>
              <a:gd name="connsiteX32" fmla="*/ 1108582 w 1772052"/>
              <a:gd name="connsiteY32" fmla="*/ 2327568 h 3029452"/>
              <a:gd name="connsiteX33" fmla="*/ 1032320 w 1772052"/>
              <a:gd name="connsiteY33" fmla="*/ 2555758 h 3029452"/>
              <a:gd name="connsiteX34" fmla="*/ 1002239 w 1772052"/>
              <a:gd name="connsiteY34" fmla="*/ 2830638 h 3029452"/>
              <a:gd name="connsiteX35" fmla="*/ 740074 w 1772052"/>
              <a:gd name="connsiteY35" fmla="*/ 2934840 h 3029452"/>
              <a:gd name="connsiteX36" fmla="*/ 608898 w 1772052"/>
              <a:gd name="connsiteY36" fmla="*/ 2907069 h 3029452"/>
              <a:gd name="connsiteX37" fmla="*/ 472561 w 1772052"/>
              <a:gd name="connsiteY37" fmla="*/ 3017053 h 3029452"/>
              <a:gd name="connsiteX38" fmla="*/ 260298 w 1772052"/>
              <a:gd name="connsiteY38" fmla="*/ 2640830 h 3029452"/>
              <a:gd name="connsiteX39" fmla="*/ 142858 w 1772052"/>
              <a:gd name="connsiteY39" fmla="*/ 2561603 h 3029452"/>
              <a:gd name="connsiteX40" fmla="*/ 178869 w 1772052"/>
              <a:gd name="connsiteY40" fmla="*/ 2508220 h 3029452"/>
              <a:gd name="connsiteX41" fmla="*/ 7610 w 1772052"/>
              <a:gd name="connsiteY41"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732444 w 1772052"/>
              <a:gd name="connsiteY28" fmla="*/ 1871862 h 3029452"/>
              <a:gd name="connsiteX29" fmla="*/ 828277 w 1772052"/>
              <a:gd name="connsiteY29" fmla="*/ 1983118 h 3029452"/>
              <a:gd name="connsiteX30" fmla="*/ 781083 w 1772052"/>
              <a:gd name="connsiteY30" fmla="*/ 2122170 h 3029452"/>
              <a:gd name="connsiteX31" fmla="*/ 816075 w 1772052"/>
              <a:gd name="connsiteY31" fmla="*/ 2254523 h 3029452"/>
              <a:gd name="connsiteX32" fmla="*/ 1108582 w 1772052"/>
              <a:gd name="connsiteY32" fmla="*/ 2327568 h 3029452"/>
              <a:gd name="connsiteX33" fmla="*/ 1032320 w 1772052"/>
              <a:gd name="connsiteY33" fmla="*/ 2555758 h 3029452"/>
              <a:gd name="connsiteX34" fmla="*/ 1002239 w 1772052"/>
              <a:gd name="connsiteY34" fmla="*/ 2830638 h 3029452"/>
              <a:gd name="connsiteX35" fmla="*/ 740074 w 1772052"/>
              <a:gd name="connsiteY35" fmla="*/ 2934840 h 3029452"/>
              <a:gd name="connsiteX36" fmla="*/ 608898 w 1772052"/>
              <a:gd name="connsiteY36" fmla="*/ 2907069 h 3029452"/>
              <a:gd name="connsiteX37" fmla="*/ 472561 w 1772052"/>
              <a:gd name="connsiteY37" fmla="*/ 3017053 h 3029452"/>
              <a:gd name="connsiteX38" fmla="*/ 260298 w 1772052"/>
              <a:gd name="connsiteY38" fmla="*/ 2640830 h 3029452"/>
              <a:gd name="connsiteX39" fmla="*/ 142858 w 1772052"/>
              <a:gd name="connsiteY39" fmla="*/ 2561603 h 3029452"/>
              <a:gd name="connsiteX40" fmla="*/ 178869 w 1772052"/>
              <a:gd name="connsiteY40" fmla="*/ 2508220 h 3029452"/>
              <a:gd name="connsiteX41" fmla="*/ 7610 w 1772052"/>
              <a:gd name="connsiteY41"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732444 w 1772052"/>
              <a:gd name="connsiteY28" fmla="*/ 1871862 h 3029452"/>
              <a:gd name="connsiteX29" fmla="*/ 828277 w 1772052"/>
              <a:gd name="connsiteY29" fmla="*/ 1983118 h 3029452"/>
              <a:gd name="connsiteX30" fmla="*/ 873952 w 1772052"/>
              <a:gd name="connsiteY30" fmla="*/ 2122678 h 3029452"/>
              <a:gd name="connsiteX31" fmla="*/ 816075 w 1772052"/>
              <a:gd name="connsiteY31" fmla="*/ 2254523 h 3029452"/>
              <a:gd name="connsiteX32" fmla="*/ 1108582 w 1772052"/>
              <a:gd name="connsiteY32" fmla="*/ 2327568 h 3029452"/>
              <a:gd name="connsiteX33" fmla="*/ 1032320 w 1772052"/>
              <a:gd name="connsiteY33" fmla="*/ 2555758 h 3029452"/>
              <a:gd name="connsiteX34" fmla="*/ 1002239 w 1772052"/>
              <a:gd name="connsiteY34" fmla="*/ 2830638 h 3029452"/>
              <a:gd name="connsiteX35" fmla="*/ 740074 w 1772052"/>
              <a:gd name="connsiteY35" fmla="*/ 2934840 h 3029452"/>
              <a:gd name="connsiteX36" fmla="*/ 608898 w 1772052"/>
              <a:gd name="connsiteY36" fmla="*/ 2907069 h 3029452"/>
              <a:gd name="connsiteX37" fmla="*/ 472561 w 1772052"/>
              <a:gd name="connsiteY37" fmla="*/ 3017053 h 3029452"/>
              <a:gd name="connsiteX38" fmla="*/ 260298 w 1772052"/>
              <a:gd name="connsiteY38" fmla="*/ 2640830 h 3029452"/>
              <a:gd name="connsiteX39" fmla="*/ 142858 w 1772052"/>
              <a:gd name="connsiteY39" fmla="*/ 2561603 h 3029452"/>
              <a:gd name="connsiteX40" fmla="*/ 178869 w 1772052"/>
              <a:gd name="connsiteY40" fmla="*/ 2508220 h 3029452"/>
              <a:gd name="connsiteX41" fmla="*/ 7610 w 1772052"/>
              <a:gd name="connsiteY41"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732444 w 1772052"/>
              <a:gd name="connsiteY28" fmla="*/ 1871862 h 3029452"/>
              <a:gd name="connsiteX29" fmla="*/ 828277 w 1772052"/>
              <a:gd name="connsiteY29" fmla="*/ 1983118 h 3029452"/>
              <a:gd name="connsiteX30" fmla="*/ 873952 w 1772052"/>
              <a:gd name="connsiteY30" fmla="*/ 2122678 h 3029452"/>
              <a:gd name="connsiteX31" fmla="*/ 719731 w 1772052"/>
              <a:gd name="connsiteY31" fmla="*/ 2236135 h 3029452"/>
              <a:gd name="connsiteX32" fmla="*/ 1108582 w 1772052"/>
              <a:gd name="connsiteY32" fmla="*/ 2327568 h 3029452"/>
              <a:gd name="connsiteX33" fmla="*/ 1032320 w 1772052"/>
              <a:gd name="connsiteY33" fmla="*/ 2555758 h 3029452"/>
              <a:gd name="connsiteX34" fmla="*/ 1002239 w 1772052"/>
              <a:gd name="connsiteY34" fmla="*/ 2830638 h 3029452"/>
              <a:gd name="connsiteX35" fmla="*/ 740074 w 1772052"/>
              <a:gd name="connsiteY35" fmla="*/ 2934840 h 3029452"/>
              <a:gd name="connsiteX36" fmla="*/ 608898 w 1772052"/>
              <a:gd name="connsiteY36" fmla="*/ 2907069 h 3029452"/>
              <a:gd name="connsiteX37" fmla="*/ 472561 w 1772052"/>
              <a:gd name="connsiteY37" fmla="*/ 3017053 h 3029452"/>
              <a:gd name="connsiteX38" fmla="*/ 260298 w 1772052"/>
              <a:gd name="connsiteY38" fmla="*/ 2640830 h 3029452"/>
              <a:gd name="connsiteX39" fmla="*/ 142858 w 1772052"/>
              <a:gd name="connsiteY39" fmla="*/ 2561603 h 3029452"/>
              <a:gd name="connsiteX40" fmla="*/ 178869 w 1772052"/>
              <a:gd name="connsiteY40" fmla="*/ 2508220 h 3029452"/>
              <a:gd name="connsiteX41" fmla="*/ 7610 w 1772052"/>
              <a:gd name="connsiteY41"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732444 w 1772052"/>
              <a:gd name="connsiteY28" fmla="*/ 1871862 h 3029452"/>
              <a:gd name="connsiteX29" fmla="*/ 828277 w 1772052"/>
              <a:gd name="connsiteY29" fmla="*/ 1983118 h 3029452"/>
              <a:gd name="connsiteX30" fmla="*/ 873952 w 1772052"/>
              <a:gd name="connsiteY30" fmla="*/ 2122678 h 3029452"/>
              <a:gd name="connsiteX31" fmla="*/ 769640 w 1772052"/>
              <a:gd name="connsiteY31" fmla="*/ 2254269 h 3029452"/>
              <a:gd name="connsiteX32" fmla="*/ 1108582 w 1772052"/>
              <a:gd name="connsiteY32" fmla="*/ 2327568 h 3029452"/>
              <a:gd name="connsiteX33" fmla="*/ 1032320 w 1772052"/>
              <a:gd name="connsiteY33" fmla="*/ 2555758 h 3029452"/>
              <a:gd name="connsiteX34" fmla="*/ 1002239 w 1772052"/>
              <a:gd name="connsiteY34" fmla="*/ 2830638 h 3029452"/>
              <a:gd name="connsiteX35" fmla="*/ 740074 w 1772052"/>
              <a:gd name="connsiteY35" fmla="*/ 2934840 h 3029452"/>
              <a:gd name="connsiteX36" fmla="*/ 608898 w 1772052"/>
              <a:gd name="connsiteY36" fmla="*/ 2907069 h 3029452"/>
              <a:gd name="connsiteX37" fmla="*/ 472561 w 1772052"/>
              <a:gd name="connsiteY37" fmla="*/ 3017053 h 3029452"/>
              <a:gd name="connsiteX38" fmla="*/ 260298 w 1772052"/>
              <a:gd name="connsiteY38" fmla="*/ 2640830 h 3029452"/>
              <a:gd name="connsiteX39" fmla="*/ 142858 w 1772052"/>
              <a:gd name="connsiteY39" fmla="*/ 2561603 h 3029452"/>
              <a:gd name="connsiteX40" fmla="*/ 178869 w 1772052"/>
              <a:gd name="connsiteY40" fmla="*/ 2508220 h 3029452"/>
              <a:gd name="connsiteX41" fmla="*/ 7610 w 1772052"/>
              <a:gd name="connsiteY41"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732444 w 1772052"/>
              <a:gd name="connsiteY28" fmla="*/ 1871862 h 3029452"/>
              <a:gd name="connsiteX29" fmla="*/ 828277 w 1772052"/>
              <a:gd name="connsiteY29" fmla="*/ 1983118 h 3029452"/>
              <a:gd name="connsiteX30" fmla="*/ 873952 w 1772052"/>
              <a:gd name="connsiteY30" fmla="*/ 2122678 h 3029452"/>
              <a:gd name="connsiteX31" fmla="*/ 769640 w 1772052"/>
              <a:gd name="connsiteY31" fmla="*/ 2254269 h 3029452"/>
              <a:gd name="connsiteX32" fmla="*/ 1108582 w 1772052"/>
              <a:gd name="connsiteY32" fmla="*/ 2327568 h 3029452"/>
              <a:gd name="connsiteX33" fmla="*/ 954364 w 1772052"/>
              <a:gd name="connsiteY33" fmla="*/ 2441026 h 3029452"/>
              <a:gd name="connsiteX34" fmla="*/ 1032320 w 1772052"/>
              <a:gd name="connsiteY34" fmla="*/ 2555758 h 3029452"/>
              <a:gd name="connsiteX35" fmla="*/ 1002239 w 1772052"/>
              <a:gd name="connsiteY35" fmla="*/ 2830638 h 3029452"/>
              <a:gd name="connsiteX36" fmla="*/ 740074 w 1772052"/>
              <a:gd name="connsiteY36" fmla="*/ 2934840 h 3029452"/>
              <a:gd name="connsiteX37" fmla="*/ 608898 w 1772052"/>
              <a:gd name="connsiteY37" fmla="*/ 2907069 h 3029452"/>
              <a:gd name="connsiteX38" fmla="*/ 472561 w 1772052"/>
              <a:gd name="connsiteY38" fmla="*/ 3017053 h 3029452"/>
              <a:gd name="connsiteX39" fmla="*/ 260298 w 1772052"/>
              <a:gd name="connsiteY39" fmla="*/ 2640830 h 3029452"/>
              <a:gd name="connsiteX40" fmla="*/ 142858 w 1772052"/>
              <a:gd name="connsiteY40" fmla="*/ 2561603 h 3029452"/>
              <a:gd name="connsiteX41" fmla="*/ 178869 w 1772052"/>
              <a:gd name="connsiteY41" fmla="*/ 2508220 h 3029452"/>
              <a:gd name="connsiteX42" fmla="*/ 7610 w 1772052"/>
              <a:gd name="connsiteY42"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836009 w 1772052"/>
              <a:gd name="connsiteY17" fmla="*/ 1448649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732444 w 1772052"/>
              <a:gd name="connsiteY28" fmla="*/ 1871862 h 3029452"/>
              <a:gd name="connsiteX29" fmla="*/ 828277 w 1772052"/>
              <a:gd name="connsiteY29" fmla="*/ 1983118 h 3029452"/>
              <a:gd name="connsiteX30" fmla="*/ 873952 w 1772052"/>
              <a:gd name="connsiteY30" fmla="*/ 2122678 h 3029452"/>
              <a:gd name="connsiteX31" fmla="*/ 769640 w 1772052"/>
              <a:gd name="connsiteY31" fmla="*/ 2254269 h 3029452"/>
              <a:gd name="connsiteX32" fmla="*/ 1108582 w 1772052"/>
              <a:gd name="connsiteY32" fmla="*/ 2327568 h 3029452"/>
              <a:gd name="connsiteX33" fmla="*/ 954364 w 1772052"/>
              <a:gd name="connsiteY33" fmla="*/ 2441026 h 3029452"/>
              <a:gd name="connsiteX34" fmla="*/ 1032320 w 1772052"/>
              <a:gd name="connsiteY34" fmla="*/ 2555758 h 3029452"/>
              <a:gd name="connsiteX35" fmla="*/ 1002239 w 1772052"/>
              <a:gd name="connsiteY35" fmla="*/ 2830638 h 3029452"/>
              <a:gd name="connsiteX36" fmla="*/ 740074 w 1772052"/>
              <a:gd name="connsiteY36" fmla="*/ 2934840 h 3029452"/>
              <a:gd name="connsiteX37" fmla="*/ 608898 w 1772052"/>
              <a:gd name="connsiteY37" fmla="*/ 2907069 h 3029452"/>
              <a:gd name="connsiteX38" fmla="*/ 472561 w 1772052"/>
              <a:gd name="connsiteY38" fmla="*/ 3017053 h 3029452"/>
              <a:gd name="connsiteX39" fmla="*/ 260298 w 1772052"/>
              <a:gd name="connsiteY39" fmla="*/ 2640830 h 3029452"/>
              <a:gd name="connsiteX40" fmla="*/ 142858 w 1772052"/>
              <a:gd name="connsiteY40" fmla="*/ 2561603 h 3029452"/>
              <a:gd name="connsiteX41" fmla="*/ 178869 w 1772052"/>
              <a:gd name="connsiteY41" fmla="*/ 2508220 h 3029452"/>
              <a:gd name="connsiteX42" fmla="*/ 7610 w 1772052"/>
              <a:gd name="connsiteY42"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714330 w 1772052"/>
              <a:gd name="connsiteY17" fmla="*/ 1490847 h 3029452"/>
              <a:gd name="connsiteX18" fmla="*/ 1105192 w 1772052"/>
              <a:gd name="connsiteY18" fmla="*/ 1641722 h 3029452"/>
              <a:gd name="connsiteX19" fmla="*/ 1423035 w 1772052"/>
              <a:gd name="connsiteY19" fmla="*/ 1654179 h 3029452"/>
              <a:gd name="connsiteX20" fmla="*/ 1333130 w 1772052"/>
              <a:gd name="connsiteY20" fmla="*/ 1764419 h 3029452"/>
              <a:gd name="connsiteX21" fmla="*/ 1450827 w 1772052"/>
              <a:gd name="connsiteY21" fmla="*/ 1797212 h 3029452"/>
              <a:gd name="connsiteX22" fmla="*/ 1550135 w 1772052"/>
              <a:gd name="connsiteY22" fmla="*/ 1926348 h 3029452"/>
              <a:gd name="connsiteX23" fmla="*/ 1339569 w 1772052"/>
              <a:gd name="connsiteY23" fmla="*/ 1893047 h 3029452"/>
              <a:gd name="connsiteX24" fmla="*/ 1185606 w 1772052"/>
              <a:gd name="connsiteY24" fmla="*/ 1960071 h 3029452"/>
              <a:gd name="connsiteX25" fmla="*/ 1263053 w 1772052"/>
              <a:gd name="connsiteY25" fmla="*/ 2167672 h 3029452"/>
              <a:gd name="connsiteX26" fmla="*/ 1106379 w 1772052"/>
              <a:gd name="connsiteY26" fmla="*/ 2077514 h 3029452"/>
              <a:gd name="connsiteX27" fmla="*/ 929113 w 1772052"/>
              <a:gd name="connsiteY27" fmla="*/ 1833648 h 3029452"/>
              <a:gd name="connsiteX28" fmla="*/ 732444 w 1772052"/>
              <a:gd name="connsiteY28" fmla="*/ 1871862 h 3029452"/>
              <a:gd name="connsiteX29" fmla="*/ 828277 w 1772052"/>
              <a:gd name="connsiteY29" fmla="*/ 1983118 h 3029452"/>
              <a:gd name="connsiteX30" fmla="*/ 873952 w 1772052"/>
              <a:gd name="connsiteY30" fmla="*/ 2122678 h 3029452"/>
              <a:gd name="connsiteX31" fmla="*/ 769640 w 1772052"/>
              <a:gd name="connsiteY31" fmla="*/ 2254269 h 3029452"/>
              <a:gd name="connsiteX32" fmla="*/ 1108582 w 1772052"/>
              <a:gd name="connsiteY32" fmla="*/ 2327568 h 3029452"/>
              <a:gd name="connsiteX33" fmla="*/ 954364 w 1772052"/>
              <a:gd name="connsiteY33" fmla="*/ 2441026 h 3029452"/>
              <a:gd name="connsiteX34" fmla="*/ 1032320 w 1772052"/>
              <a:gd name="connsiteY34" fmla="*/ 2555758 h 3029452"/>
              <a:gd name="connsiteX35" fmla="*/ 1002239 w 1772052"/>
              <a:gd name="connsiteY35" fmla="*/ 2830638 h 3029452"/>
              <a:gd name="connsiteX36" fmla="*/ 740074 w 1772052"/>
              <a:gd name="connsiteY36" fmla="*/ 2934840 h 3029452"/>
              <a:gd name="connsiteX37" fmla="*/ 608898 w 1772052"/>
              <a:gd name="connsiteY37" fmla="*/ 2907069 h 3029452"/>
              <a:gd name="connsiteX38" fmla="*/ 472561 w 1772052"/>
              <a:gd name="connsiteY38" fmla="*/ 3017053 h 3029452"/>
              <a:gd name="connsiteX39" fmla="*/ 260298 w 1772052"/>
              <a:gd name="connsiteY39" fmla="*/ 2640830 h 3029452"/>
              <a:gd name="connsiteX40" fmla="*/ 142858 w 1772052"/>
              <a:gd name="connsiteY40" fmla="*/ 2561603 h 3029452"/>
              <a:gd name="connsiteX41" fmla="*/ 178869 w 1772052"/>
              <a:gd name="connsiteY41" fmla="*/ 2508220 h 3029452"/>
              <a:gd name="connsiteX42" fmla="*/ 7610 w 1772052"/>
              <a:gd name="connsiteY42"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714330 w 1772052"/>
              <a:gd name="connsiteY17" fmla="*/ 1490847 h 3029452"/>
              <a:gd name="connsiteX18" fmla="*/ 916490 w 1772052"/>
              <a:gd name="connsiteY18" fmla="*/ 1529956 h 3029452"/>
              <a:gd name="connsiteX19" fmla="*/ 1105192 w 1772052"/>
              <a:gd name="connsiteY19" fmla="*/ 1641722 h 3029452"/>
              <a:gd name="connsiteX20" fmla="*/ 1423035 w 1772052"/>
              <a:gd name="connsiteY20" fmla="*/ 1654179 h 3029452"/>
              <a:gd name="connsiteX21" fmla="*/ 1333130 w 1772052"/>
              <a:gd name="connsiteY21" fmla="*/ 1764419 h 3029452"/>
              <a:gd name="connsiteX22" fmla="*/ 1450827 w 1772052"/>
              <a:gd name="connsiteY22" fmla="*/ 1797212 h 3029452"/>
              <a:gd name="connsiteX23" fmla="*/ 1550135 w 1772052"/>
              <a:gd name="connsiteY23" fmla="*/ 1926348 h 3029452"/>
              <a:gd name="connsiteX24" fmla="*/ 1339569 w 1772052"/>
              <a:gd name="connsiteY24" fmla="*/ 1893047 h 3029452"/>
              <a:gd name="connsiteX25" fmla="*/ 1185606 w 1772052"/>
              <a:gd name="connsiteY25" fmla="*/ 1960071 h 3029452"/>
              <a:gd name="connsiteX26" fmla="*/ 1263053 w 1772052"/>
              <a:gd name="connsiteY26" fmla="*/ 2167672 h 3029452"/>
              <a:gd name="connsiteX27" fmla="*/ 1106379 w 1772052"/>
              <a:gd name="connsiteY27" fmla="*/ 2077514 h 3029452"/>
              <a:gd name="connsiteX28" fmla="*/ 929113 w 1772052"/>
              <a:gd name="connsiteY28" fmla="*/ 1833648 h 3029452"/>
              <a:gd name="connsiteX29" fmla="*/ 732444 w 1772052"/>
              <a:gd name="connsiteY29" fmla="*/ 1871862 h 3029452"/>
              <a:gd name="connsiteX30" fmla="*/ 828277 w 1772052"/>
              <a:gd name="connsiteY30" fmla="*/ 1983118 h 3029452"/>
              <a:gd name="connsiteX31" fmla="*/ 873952 w 1772052"/>
              <a:gd name="connsiteY31" fmla="*/ 2122678 h 3029452"/>
              <a:gd name="connsiteX32" fmla="*/ 769640 w 1772052"/>
              <a:gd name="connsiteY32" fmla="*/ 2254269 h 3029452"/>
              <a:gd name="connsiteX33" fmla="*/ 1108582 w 1772052"/>
              <a:gd name="connsiteY33" fmla="*/ 2327568 h 3029452"/>
              <a:gd name="connsiteX34" fmla="*/ 954364 w 1772052"/>
              <a:gd name="connsiteY34" fmla="*/ 2441026 h 3029452"/>
              <a:gd name="connsiteX35" fmla="*/ 1032320 w 1772052"/>
              <a:gd name="connsiteY35" fmla="*/ 2555758 h 3029452"/>
              <a:gd name="connsiteX36" fmla="*/ 1002239 w 1772052"/>
              <a:gd name="connsiteY36" fmla="*/ 2830638 h 3029452"/>
              <a:gd name="connsiteX37" fmla="*/ 740074 w 1772052"/>
              <a:gd name="connsiteY37" fmla="*/ 2934840 h 3029452"/>
              <a:gd name="connsiteX38" fmla="*/ 608898 w 1772052"/>
              <a:gd name="connsiteY38" fmla="*/ 2907069 h 3029452"/>
              <a:gd name="connsiteX39" fmla="*/ 472561 w 1772052"/>
              <a:gd name="connsiteY39" fmla="*/ 3017053 h 3029452"/>
              <a:gd name="connsiteX40" fmla="*/ 260298 w 1772052"/>
              <a:gd name="connsiteY40" fmla="*/ 2640830 h 3029452"/>
              <a:gd name="connsiteX41" fmla="*/ 142858 w 1772052"/>
              <a:gd name="connsiteY41" fmla="*/ 2561603 h 3029452"/>
              <a:gd name="connsiteX42" fmla="*/ 178869 w 1772052"/>
              <a:gd name="connsiteY42" fmla="*/ 2508220 h 3029452"/>
              <a:gd name="connsiteX43" fmla="*/ 7610 w 1772052"/>
              <a:gd name="connsiteY43"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574839 w 1772052"/>
              <a:gd name="connsiteY17" fmla="*/ 1299477 h 3029452"/>
              <a:gd name="connsiteX18" fmla="*/ 714330 w 1772052"/>
              <a:gd name="connsiteY18" fmla="*/ 1490847 h 3029452"/>
              <a:gd name="connsiteX19" fmla="*/ 916490 w 1772052"/>
              <a:gd name="connsiteY19" fmla="*/ 1529956 h 3029452"/>
              <a:gd name="connsiteX20" fmla="*/ 1105192 w 1772052"/>
              <a:gd name="connsiteY20" fmla="*/ 1641722 h 3029452"/>
              <a:gd name="connsiteX21" fmla="*/ 1423035 w 1772052"/>
              <a:gd name="connsiteY21" fmla="*/ 1654179 h 3029452"/>
              <a:gd name="connsiteX22" fmla="*/ 1333130 w 1772052"/>
              <a:gd name="connsiteY22" fmla="*/ 1764419 h 3029452"/>
              <a:gd name="connsiteX23" fmla="*/ 1450827 w 1772052"/>
              <a:gd name="connsiteY23" fmla="*/ 1797212 h 3029452"/>
              <a:gd name="connsiteX24" fmla="*/ 1550135 w 1772052"/>
              <a:gd name="connsiteY24" fmla="*/ 1926348 h 3029452"/>
              <a:gd name="connsiteX25" fmla="*/ 1339569 w 1772052"/>
              <a:gd name="connsiteY25" fmla="*/ 1893047 h 3029452"/>
              <a:gd name="connsiteX26" fmla="*/ 1185606 w 1772052"/>
              <a:gd name="connsiteY26" fmla="*/ 1960071 h 3029452"/>
              <a:gd name="connsiteX27" fmla="*/ 1263053 w 1772052"/>
              <a:gd name="connsiteY27" fmla="*/ 2167672 h 3029452"/>
              <a:gd name="connsiteX28" fmla="*/ 1106379 w 1772052"/>
              <a:gd name="connsiteY28" fmla="*/ 2077514 h 3029452"/>
              <a:gd name="connsiteX29" fmla="*/ 929113 w 1772052"/>
              <a:gd name="connsiteY29" fmla="*/ 1833648 h 3029452"/>
              <a:gd name="connsiteX30" fmla="*/ 732444 w 1772052"/>
              <a:gd name="connsiteY30" fmla="*/ 1871862 h 3029452"/>
              <a:gd name="connsiteX31" fmla="*/ 828277 w 1772052"/>
              <a:gd name="connsiteY31" fmla="*/ 1983118 h 3029452"/>
              <a:gd name="connsiteX32" fmla="*/ 873952 w 1772052"/>
              <a:gd name="connsiteY32" fmla="*/ 2122678 h 3029452"/>
              <a:gd name="connsiteX33" fmla="*/ 769640 w 1772052"/>
              <a:gd name="connsiteY33" fmla="*/ 2254269 h 3029452"/>
              <a:gd name="connsiteX34" fmla="*/ 1108582 w 1772052"/>
              <a:gd name="connsiteY34" fmla="*/ 2327568 h 3029452"/>
              <a:gd name="connsiteX35" fmla="*/ 954364 w 1772052"/>
              <a:gd name="connsiteY35" fmla="*/ 2441026 h 3029452"/>
              <a:gd name="connsiteX36" fmla="*/ 1032320 w 1772052"/>
              <a:gd name="connsiteY36" fmla="*/ 2555758 h 3029452"/>
              <a:gd name="connsiteX37" fmla="*/ 1002239 w 1772052"/>
              <a:gd name="connsiteY37" fmla="*/ 2830638 h 3029452"/>
              <a:gd name="connsiteX38" fmla="*/ 740074 w 1772052"/>
              <a:gd name="connsiteY38" fmla="*/ 2934840 h 3029452"/>
              <a:gd name="connsiteX39" fmla="*/ 608898 w 1772052"/>
              <a:gd name="connsiteY39" fmla="*/ 2907069 h 3029452"/>
              <a:gd name="connsiteX40" fmla="*/ 472561 w 1772052"/>
              <a:gd name="connsiteY40" fmla="*/ 3017053 h 3029452"/>
              <a:gd name="connsiteX41" fmla="*/ 260298 w 1772052"/>
              <a:gd name="connsiteY41" fmla="*/ 2640830 h 3029452"/>
              <a:gd name="connsiteX42" fmla="*/ 142858 w 1772052"/>
              <a:gd name="connsiteY42" fmla="*/ 2561603 h 3029452"/>
              <a:gd name="connsiteX43" fmla="*/ 178869 w 1772052"/>
              <a:gd name="connsiteY43" fmla="*/ 2508220 h 3029452"/>
              <a:gd name="connsiteX44" fmla="*/ 7610 w 1772052"/>
              <a:gd name="connsiteY44"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574839 w 1772052"/>
              <a:gd name="connsiteY17" fmla="*/ 1299477 h 3029452"/>
              <a:gd name="connsiteX18" fmla="*/ 714330 w 1772052"/>
              <a:gd name="connsiteY18" fmla="*/ 1490847 h 3029452"/>
              <a:gd name="connsiteX19" fmla="*/ 916490 w 1772052"/>
              <a:gd name="connsiteY19" fmla="*/ 1529956 h 3029452"/>
              <a:gd name="connsiteX20" fmla="*/ 1105192 w 1772052"/>
              <a:gd name="connsiteY20" fmla="*/ 1641722 h 3029452"/>
              <a:gd name="connsiteX21" fmla="*/ 1423035 w 1772052"/>
              <a:gd name="connsiteY21" fmla="*/ 1654179 h 3029452"/>
              <a:gd name="connsiteX22" fmla="*/ 1333130 w 1772052"/>
              <a:gd name="connsiteY22" fmla="*/ 1764419 h 3029452"/>
              <a:gd name="connsiteX23" fmla="*/ 1450827 w 1772052"/>
              <a:gd name="connsiteY23" fmla="*/ 1797212 h 3029452"/>
              <a:gd name="connsiteX24" fmla="*/ 1550135 w 1772052"/>
              <a:gd name="connsiteY24" fmla="*/ 1926348 h 3029452"/>
              <a:gd name="connsiteX25" fmla="*/ 1339569 w 1772052"/>
              <a:gd name="connsiteY25" fmla="*/ 1893047 h 3029452"/>
              <a:gd name="connsiteX26" fmla="*/ 1185606 w 1772052"/>
              <a:gd name="connsiteY26" fmla="*/ 1960071 h 3029452"/>
              <a:gd name="connsiteX27" fmla="*/ 1263053 w 1772052"/>
              <a:gd name="connsiteY27" fmla="*/ 2167672 h 3029452"/>
              <a:gd name="connsiteX28" fmla="*/ 1106379 w 1772052"/>
              <a:gd name="connsiteY28" fmla="*/ 2077514 h 3029452"/>
              <a:gd name="connsiteX29" fmla="*/ 929113 w 1772052"/>
              <a:gd name="connsiteY29" fmla="*/ 1833648 h 3029452"/>
              <a:gd name="connsiteX30" fmla="*/ 732444 w 1772052"/>
              <a:gd name="connsiteY30" fmla="*/ 1871862 h 3029452"/>
              <a:gd name="connsiteX31" fmla="*/ 828277 w 1772052"/>
              <a:gd name="connsiteY31" fmla="*/ 1983118 h 3029452"/>
              <a:gd name="connsiteX32" fmla="*/ 873952 w 1772052"/>
              <a:gd name="connsiteY32" fmla="*/ 2122678 h 3029452"/>
              <a:gd name="connsiteX33" fmla="*/ 769640 w 1772052"/>
              <a:gd name="connsiteY33" fmla="*/ 2254269 h 3029452"/>
              <a:gd name="connsiteX34" fmla="*/ 1108582 w 1772052"/>
              <a:gd name="connsiteY34" fmla="*/ 2327568 h 3029452"/>
              <a:gd name="connsiteX35" fmla="*/ 954364 w 1772052"/>
              <a:gd name="connsiteY35" fmla="*/ 2441026 h 3029452"/>
              <a:gd name="connsiteX36" fmla="*/ 1032320 w 1772052"/>
              <a:gd name="connsiteY36" fmla="*/ 2555758 h 3029452"/>
              <a:gd name="connsiteX37" fmla="*/ 1002239 w 1772052"/>
              <a:gd name="connsiteY37" fmla="*/ 2830638 h 3029452"/>
              <a:gd name="connsiteX38" fmla="*/ 740074 w 1772052"/>
              <a:gd name="connsiteY38" fmla="*/ 2934840 h 3029452"/>
              <a:gd name="connsiteX39" fmla="*/ 608898 w 1772052"/>
              <a:gd name="connsiteY39" fmla="*/ 2907069 h 3029452"/>
              <a:gd name="connsiteX40" fmla="*/ 472561 w 1772052"/>
              <a:gd name="connsiteY40" fmla="*/ 3017053 h 3029452"/>
              <a:gd name="connsiteX41" fmla="*/ 260298 w 1772052"/>
              <a:gd name="connsiteY41" fmla="*/ 2640830 h 3029452"/>
              <a:gd name="connsiteX42" fmla="*/ 142858 w 1772052"/>
              <a:gd name="connsiteY42" fmla="*/ 2561603 h 3029452"/>
              <a:gd name="connsiteX43" fmla="*/ 178869 w 1772052"/>
              <a:gd name="connsiteY43" fmla="*/ 2508220 h 3029452"/>
              <a:gd name="connsiteX44" fmla="*/ 7610 w 1772052"/>
              <a:gd name="connsiteY44" fmla="*/ 2215247 h 3029452"/>
              <a:gd name="connsiteX0" fmla="*/ 7610 w 1772052"/>
              <a:gd name="connsiteY0" fmla="*/ 2215247 h 3029452"/>
              <a:gd name="connsiteX1" fmla="*/ 50581 w 1772052"/>
              <a:gd name="connsiteY1" fmla="*/ 1800260 h 3029452"/>
              <a:gd name="connsiteX2" fmla="*/ 233866 w 1772052"/>
              <a:gd name="connsiteY2" fmla="*/ 1597660 h 3029452"/>
              <a:gd name="connsiteX3" fmla="*/ 297756 w 1772052"/>
              <a:gd name="connsiteY3" fmla="*/ 1019342 h 3029452"/>
              <a:gd name="connsiteX4" fmla="*/ 167437 w 1772052"/>
              <a:gd name="connsiteY4" fmla="*/ 150738 h 3029452"/>
              <a:gd name="connsiteX5" fmla="*/ 153115 w 1772052"/>
              <a:gd name="connsiteY5" fmla="*/ 36248 h 3029452"/>
              <a:gd name="connsiteX6" fmla="*/ 285471 w 1772052"/>
              <a:gd name="connsiteY6" fmla="*/ 1253 h 3029452"/>
              <a:gd name="connsiteX7" fmla="*/ 349531 w 1772052"/>
              <a:gd name="connsiteY7" fmla="*/ 44467 h 3029452"/>
              <a:gd name="connsiteX8" fmla="*/ 784814 w 1772052"/>
              <a:gd name="connsiteY8" fmla="*/ 136153 h 3029452"/>
              <a:gd name="connsiteX9" fmla="*/ 852093 w 1772052"/>
              <a:gd name="connsiteY9" fmla="*/ 243680 h 3029452"/>
              <a:gd name="connsiteX10" fmla="*/ 801167 w 1772052"/>
              <a:gd name="connsiteY10" fmla="*/ 411289 h 3029452"/>
              <a:gd name="connsiteX11" fmla="*/ 725669 w 1772052"/>
              <a:gd name="connsiteY11" fmla="*/ 500173 h 3029452"/>
              <a:gd name="connsiteX12" fmla="*/ 907427 w 1772052"/>
              <a:gd name="connsiteY12" fmla="*/ 576180 h 3029452"/>
              <a:gd name="connsiteX13" fmla="*/ 1028596 w 1772052"/>
              <a:gd name="connsiteY13" fmla="*/ 626852 h 3029452"/>
              <a:gd name="connsiteX14" fmla="*/ 1771974 w 1772052"/>
              <a:gd name="connsiteY14" fmla="*/ 1206017 h 3029452"/>
              <a:gd name="connsiteX15" fmla="*/ 774305 w 1772052"/>
              <a:gd name="connsiteY15" fmla="*/ 750480 h 3029452"/>
              <a:gd name="connsiteX16" fmla="*/ 676182 w 1772052"/>
              <a:gd name="connsiteY16" fmla="*/ 1057135 h 3029452"/>
              <a:gd name="connsiteX17" fmla="*/ 638898 w 1772052"/>
              <a:gd name="connsiteY17" fmla="*/ 1342692 h 3029452"/>
              <a:gd name="connsiteX18" fmla="*/ 714330 w 1772052"/>
              <a:gd name="connsiteY18" fmla="*/ 1490847 h 3029452"/>
              <a:gd name="connsiteX19" fmla="*/ 916490 w 1772052"/>
              <a:gd name="connsiteY19" fmla="*/ 1529956 h 3029452"/>
              <a:gd name="connsiteX20" fmla="*/ 1105192 w 1772052"/>
              <a:gd name="connsiteY20" fmla="*/ 1641722 h 3029452"/>
              <a:gd name="connsiteX21" fmla="*/ 1423035 w 1772052"/>
              <a:gd name="connsiteY21" fmla="*/ 1654179 h 3029452"/>
              <a:gd name="connsiteX22" fmla="*/ 1333130 w 1772052"/>
              <a:gd name="connsiteY22" fmla="*/ 1764419 h 3029452"/>
              <a:gd name="connsiteX23" fmla="*/ 1450827 w 1772052"/>
              <a:gd name="connsiteY23" fmla="*/ 1797212 h 3029452"/>
              <a:gd name="connsiteX24" fmla="*/ 1550135 w 1772052"/>
              <a:gd name="connsiteY24" fmla="*/ 1926348 h 3029452"/>
              <a:gd name="connsiteX25" fmla="*/ 1339569 w 1772052"/>
              <a:gd name="connsiteY25" fmla="*/ 1893047 h 3029452"/>
              <a:gd name="connsiteX26" fmla="*/ 1185606 w 1772052"/>
              <a:gd name="connsiteY26" fmla="*/ 1960071 h 3029452"/>
              <a:gd name="connsiteX27" fmla="*/ 1263053 w 1772052"/>
              <a:gd name="connsiteY27" fmla="*/ 2167672 h 3029452"/>
              <a:gd name="connsiteX28" fmla="*/ 1106379 w 1772052"/>
              <a:gd name="connsiteY28" fmla="*/ 2077514 h 3029452"/>
              <a:gd name="connsiteX29" fmla="*/ 929113 w 1772052"/>
              <a:gd name="connsiteY29" fmla="*/ 1833648 h 3029452"/>
              <a:gd name="connsiteX30" fmla="*/ 732444 w 1772052"/>
              <a:gd name="connsiteY30" fmla="*/ 1871862 h 3029452"/>
              <a:gd name="connsiteX31" fmla="*/ 828277 w 1772052"/>
              <a:gd name="connsiteY31" fmla="*/ 1983118 h 3029452"/>
              <a:gd name="connsiteX32" fmla="*/ 873952 w 1772052"/>
              <a:gd name="connsiteY32" fmla="*/ 2122678 h 3029452"/>
              <a:gd name="connsiteX33" fmla="*/ 769640 w 1772052"/>
              <a:gd name="connsiteY33" fmla="*/ 2254269 h 3029452"/>
              <a:gd name="connsiteX34" fmla="*/ 1108582 w 1772052"/>
              <a:gd name="connsiteY34" fmla="*/ 2327568 h 3029452"/>
              <a:gd name="connsiteX35" fmla="*/ 954364 w 1772052"/>
              <a:gd name="connsiteY35" fmla="*/ 2441026 h 3029452"/>
              <a:gd name="connsiteX36" fmla="*/ 1032320 w 1772052"/>
              <a:gd name="connsiteY36" fmla="*/ 2555758 h 3029452"/>
              <a:gd name="connsiteX37" fmla="*/ 1002239 w 1772052"/>
              <a:gd name="connsiteY37" fmla="*/ 2830638 h 3029452"/>
              <a:gd name="connsiteX38" fmla="*/ 740074 w 1772052"/>
              <a:gd name="connsiteY38" fmla="*/ 2934840 h 3029452"/>
              <a:gd name="connsiteX39" fmla="*/ 608898 w 1772052"/>
              <a:gd name="connsiteY39" fmla="*/ 2907069 h 3029452"/>
              <a:gd name="connsiteX40" fmla="*/ 472561 w 1772052"/>
              <a:gd name="connsiteY40" fmla="*/ 3017053 h 3029452"/>
              <a:gd name="connsiteX41" fmla="*/ 260298 w 1772052"/>
              <a:gd name="connsiteY41" fmla="*/ 2640830 h 3029452"/>
              <a:gd name="connsiteX42" fmla="*/ 142858 w 1772052"/>
              <a:gd name="connsiteY42" fmla="*/ 2561603 h 3029452"/>
              <a:gd name="connsiteX43" fmla="*/ 178869 w 1772052"/>
              <a:gd name="connsiteY43" fmla="*/ 2508220 h 3029452"/>
              <a:gd name="connsiteX44" fmla="*/ 7610 w 1772052"/>
              <a:gd name="connsiteY44" fmla="*/ 2215247 h 3029452"/>
              <a:gd name="connsiteX0" fmla="*/ 7610 w 1772053"/>
              <a:gd name="connsiteY0" fmla="*/ 2215247 h 3029452"/>
              <a:gd name="connsiteX1" fmla="*/ 50581 w 1772053"/>
              <a:gd name="connsiteY1" fmla="*/ 1800260 h 3029452"/>
              <a:gd name="connsiteX2" fmla="*/ 233866 w 1772053"/>
              <a:gd name="connsiteY2" fmla="*/ 1597660 h 3029452"/>
              <a:gd name="connsiteX3" fmla="*/ 297756 w 1772053"/>
              <a:gd name="connsiteY3" fmla="*/ 1019342 h 3029452"/>
              <a:gd name="connsiteX4" fmla="*/ 167437 w 1772053"/>
              <a:gd name="connsiteY4" fmla="*/ 150738 h 3029452"/>
              <a:gd name="connsiteX5" fmla="*/ 153115 w 1772053"/>
              <a:gd name="connsiteY5" fmla="*/ 36248 h 3029452"/>
              <a:gd name="connsiteX6" fmla="*/ 285471 w 1772053"/>
              <a:gd name="connsiteY6" fmla="*/ 1253 h 3029452"/>
              <a:gd name="connsiteX7" fmla="*/ 349531 w 1772053"/>
              <a:gd name="connsiteY7" fmla="*/ 44467 h 3029452"/>
              <a:gd name="connsiteX8" fmla="*/ 784814 w 1772053"/>
              <a:gd name="connsiteY8" fmla="*/ 136153 h 3029452"/>
              <a:gd name="connsiteX9" fmla="*/ 852093 w 1772053"/>
              <a:gd name="connsiteY9" fmla="*/ 243680 h 3029452"/>
              <a:gd name="connsiteX10" fmla="*/ 801167 w 1772053"/>
              <a:gd name="connsiteY10" fmla="*/ 411289 h 3029452"/>
              <a:gd name="connsiteX11" fmla="*/ 725669 w 1772053"/>
              <a:gd name="connsiteY11" fmla="*/ 500173 h 3029452"/>
              <a:gd name="connsiteX12" fmla="*/ 907427 w 1772053"/>
              <a:gd name="connsiteY12" fmla="*/ 576180 h 3029452"/>
              <a:gd name="connsiteX13" fmla="*/ 1028596 w 1772053"/>
              <a:gd name="connsiteY13" fmla="*/ 626852 h 3029452"/>
              <a:gd name="connsiteX14" fmla="*/ 1771974 w 1772053"/>
              <a:gd name="connsiteY14" fmla="*/ 1206017 h 3029452"/>
              <a:gd name="connsiteX15" fmla="*/ 774305 w 1772053"/>
              <a:gd name="connsiteY15" fmla="*/ 750480 h 3029452"/>
              <a:gd name="connsiteX16" fmla="*/ 573399 w 1772053"/>
              <a:gd name="connsiteY16" fmla="*/ 910120 h 3029452"/>
              <a:gd name="connsiteX17" fmla="*/ 676182 w 1772053"/>
              <a:gd name="connsiteY17" fmla="*/ 1057135 h 3029452"/>
              <a:gd name="connsiteX18" fmla="*/ 638898 w 1772053"/>
              <a:gd name="connsiteY18" fmla="*/ 1342692 h 3029452"/>
              <a:gd name="connsiteX19" fmla="*/ 714330 w 1772053"/>
              <a:gd name="connsiteY19" fmla="*/ 1490847 h 3029452"/>
              <a:gd name="connsiteX20" fmla="*/ 916490 w 1772053"/>
              <a:gd name="connsiteY20" fmla="*/ 1529956 h 3029452"/>
              <a:gd name="connsiteX21" fmla="*/ 1105192 w 1772053"/>
              <a:gd name="connsiteY21" fmla="*/ 1641722 h 3029452"/>
              <a:gd name="connsiteX22" fmla="*/ 1423035 w 1772053"/>
              <a:gd name="connsiteY22" fmla="*/ 1654179 h 3029452"/>
              <a:gd name="connsiteX23" fmla="*/ 1333130 w 1772053"/>
              <a:gd name="connsiteY23" fmla="*/ 1764419 h 3029452"/>
              <a:gd name="connsiteX24" fmla="*/ 1450827 w 1772053"/>
              <a:gd name="connsiteY24" fmla="*/ 1797212 h 3029452"/>
              <a:gd name="connsiteX25" fmla="*/ 1550135 w 1772053"/>
              <a:gd name="connsiteY25" fmla="*/ 1926348 h 3029452"/>
              <a:gd name="connsiteX26" fmla="*/ 1339569 w 1772053"/>
              <a:gd name="connsiteY26" fmla="*/ 1893047 h 3029452"/>
              <a:gd name="connsiteX27" fmla="*/ 1185606 w 1772053"/>
              <a:gd name="connsiteY27" fmla="*/ 1960071 h 3029452"/>
              <a:gd name="connsiteX28" fmla="*/ 1263053 w 1772053"/>
              <a:gd name="connsiteY28" fmla="*/ 2167672 h 3029452"/>
              <a:gd name="connsiteX29" fmla="*/ 1106379 w 1772053"/>
              <a:gd name="connsiteY29" fmla="*/ 2077514 h 3029452"/>
              <a:gd name="connsiteX30" fmla="*/ 929113 w 1772053"/>
              <a:gd name="connsiteY30" fmla="*/ 1833648 h 3029452"/>
              <a:gd name="connsiteX31" fmla="*/ 732444 w 1772053"/>
              <a:gd name="connsiteY31" fmla="*/ 1871862 h 3029452"/>
              <a:gd name="connsiteX32" fmla="*/ 828277 w 1772053"/>
              <a:gd name="connsiteY32" fmla="*/ 1983118 h 3029452"/>
              <a:gd name="connsiteX33" fmla="*/ 873952 w 1772053"/>
              <a:gd name="connsiteY33" fmla="*/ 2122678 h 3029452"/>
              <a:gd name="connsiteX34" fmla="*/ 769640 w 1772053"/>
              <a:gd name="connsiteY34" fmla="*/ 2254269 h 3029452"/>
              <a:gd name="connsiteX35" fmla="*/ 1108582 w 1772053"/>
              <a:gd name="connsiteY35" fmla="*/ 2327568 h 3029452"/>
              <a:gd name="connsiteX36" fmla="*/ 954364 w 1772053"/>
              <a:gd name="connsiteY36" fmla="*/ 2441026 h 3029452"/>
              <a:gd name="connsiteX37" fmla="*/ 1032320 w 1772053"/>
              <a:gd name="connsiteY37" fmla="*/ 2555758 h 3029452"/>
              <a:gd name="connsiteX38" fmla="*/ 1002239 w 1772053"/>
              <a:gd name="connsiteY38" fmla="*/ 2830638 h 3029452"/>
              <a:gd name="connsiteX39" fmla="*/ 740074 w 1772053"/>
              <a:gd name="connsiteY39" fmla="*/ 2934840 h 3029452"/>
              <a:gd name="connsiteX40" fmla="*/ 608898 w 1772053"/>
              <a:gd name="connsiteY40" fmla="*/ 2907069 h 3029452"/>
              <a:gd name="connsiteX41" fmla="*/ 472561 w 1772053"/>
              <a:gd name="connsiteY41" fmla="*/ 3017053 h 3029452"/>
              <a:gd name="connsiteX42" fmla="*/ 260298 w 1772053"/>
              <a:gd name="connsiteY42" fmla="*/ 2640830 h 3029452"/>
              <a:gd name="connsiteX43" fmla="*/ 142858 w 1772053"/>
              <a:gd name="connsiteY43" fmla="*/ 2561603 h 3029452"/>
              <a:gd name="connsiteX44" fmla="*/ 178869 w 1772053"/>
              <a:gd name="connsiteY44" fmla="*/ 2508220 h 3029452"/>
              <a:gd name="connsiteX45" fmla="*/ 7610 w 1772053"/>
              <a:gd name="connsiteY45" fmla="*/ 2215247 h 3029452"/>
              <a:gd name="connsiteX0" fmla="*/ 7610 w 1772053"/>
              <a:gd name="connsiteY0" fmla="*/ 2215247 h 3029452"/>
              <a:gd name="connsiteX1" fmla="*/ 50581 w 1772053"/>
              <a:gd name="connsiteY1" fmla="*/ 1800260 h 3029452"/>
              <a:gd name="connsiteX2" fmla="*/ 233866 w 1772053"/>
              <a:gd name="connsiteY2" fmla="*/ 1597660 h 3029452"/>
              <a:gd name="connsiteX3" fmla="*/ 297756 w 1772053"/>
              <a:gd name="connsiteY3" fmla="*/ 1019342 h 3029452"/>
              <a:gd name="connsiteX4" fmla="*/ 167437 w 1772053"/>
              <a:gd name="connsiteY4" fmla="*/ 150738 h 3029452"/>
              <a:gd name="connsiteX5" fmla="*/ 153115 w 1772053"/>
              <a:gd name="connsiteY5" fmla="*/ 36248 h 3029452"/>
              <a:gd name="connsiteX6" fmla="*/ 285471 w 1772053"/>
              <a:gd name="connsiteY6" fmla="*/ 1253 h 3029452"/>
              <a:gd name="connsiteX7" fmla="*/ 349531 w 1772053"/>
              <a:gd name="connsiteY7" fmla="*/ 44467 h 3029452"/>
              <a:gd name="connsiteX8" fmla="*/ 784814 w 1772053"/>
              <a:gd name="connsiteY8" fmla="*/ 136153 h 3029452"/>
              <a:gd name="connsiteX9" fmla="*/ 852093 w 1772053"/>
              <a:gd name="connsiteY9" fmla="*/ 243680 h 3029452"/>
              <a:gd name="connsiteX10" fmla="*/ 801167 w 1772053"/>
              <a:gd name="connsiteY10" fmla="*/ 411289 h 3029452"/>
              <a:gd name="connsiteX11" fmla="*/ 725669 w 1772053"/>
              <a:gd name="connsiteY11" fmla="*/ 500173 h 3029452"/>
              <a:gd name="connsiteX12" fmla="*/ 907427 w 1772053"/>
              <a:gd name="connsiteY12" fmla="*/ 576180 h 3029452"/>
              <a:gd name="connsiteX13" fmla="*/ 1028596 w 1772053"/>
              <a:gd name="connsiteY13" fmla="*/ 626852 h 3029452"/>
              <a:gd name="connsiteX14" fmla="*/ 1771974 w 1772053"/>
              <a:gd name="connsiteY14" fmla="*/ 1206017 h 3029452"/>
              <a:gd name="connsiteX15" fmla="*/ 774305 w 1772053"/>
              <a:gd name="connsiteY15" fmla="*/ 750480 h 3029452"/>
              <a:gd name="connsiteX16" fmla="*/ 573399 w 1772053"/>
              <a:gd name="connsiteY16" fmla="*/ 910120 h 3029452"/>
              <a:gd name="connsiteX17" fmla="*/ 615342 w 1772053"/>
              <a:gd name="connsiteY17" fmla="*/ 1078234 h 3029452"/>
              <a:gd name="connsiteX18" fmla="*/ 638898 w 1772053"/>
              <a:gd name="connsiteY18" fmla="*/ 1342692 h 3029452"/>
              <a:gd name="connsiteX19" fmla="*/ 714330 w 1772053"/>
              <a:gd name="connsiteY19" fmla="*/ 1490847 h 3029452"/>
              <a:gd name="connsiteX20" fmla="*/ 916490 w 1772053"/>
              <a:gd name="connsiteY20" fmla="*/ 1529956 h 3029452"/>
              <a:gd name="connsiteX21" fmla="*/ 1105192 w 1772053"/>
              <a:gd name="connsiteY21" fmla="*/ 1641722 h 3029452"/>
              <a:gd name="connsiteX22" fmla="*/ 1423035 w 1772053"/>
              <a:gd name="connsiteY22" fmla="*/ 1654179 h 3029452"/>
              <a:gd name="connsiteX23" fmla="*/ 1333130 w 1772053"/>
              <a:gd name="connsiteY23" fmla="*/ 1764419 h 3029452"/>
              <a:gd name="connsiteX24" fmla="*/ 1450827 w 1772053"/>
              <a:gd name="connsiteY24" fmla="*/ 1797212 h 3029452"/>
              <a:gd name="connsiteX25" fmla="*/ 1550135 w 1772053"/>
              <a:gd name="connsiteY25" fmla="*/ 1926348 h 3029452"/>
              <a:gd name="connsiteX26" fmla="*/ 1339569 w 1772053"/>
              <a:gd name="connsiteY26" fmla="*/ 1893047 h 3029452"/>
              <a:gd name="connsiteX27" fmla="*/ 1185606 w 1772053"/>
              <a:gd name="connsiteY27" fmla="*/ 1960071 h 3029452"/>
              <a:gd name="connsiteX28" fmla="*/ 1263053 w 1772053"/>
              <a:gd name="connsiteY28" fmla="*/ 2167672 h 3029452"/>
              <a:gd name="connsiteX29" fmla="*/ 1106379 w 1772053"/>
              <a:gd name="connsiteY29" fmla="*/ 2077514 h 3029452"/>
              <a:gd name="connsiteX30" fmla="*/ 929113 w 1772053"/>
              <a:gd name="connsiteY30" fmla="*/ 1833648 h 3029452"/>
              <a:gd name="connsiteX31" fmla="*/ 732444 w 1772053"/>
              <a:gd name="connsiteY31" fmla="*/ 1871862 h 3029452"/>
              <a:gd name="connsiteX32" fmla="*/ 828277 w 1772053"/>
              <a:gd name="connsiteY32" fmla="*/ 1983118 h 3029452"/>
              <a:gd name="connsiteX33" fmla="*/ 873952 w 1772053"/>
              <a:gd name="connsiteY33" fmla="*/ 2122678 h 3029452"/>
              <a:gd name="connsiteX34" fmla="*/ 769640 w 1772053"/>
              <a:gd name="connsiteY34" fmla="*/ 2254269 h 3029452"/>
              <a:gd name="connsiteX35" fmla="*/ 1108582 w 1772053"/>
              <a:gd name="connsiteY35" fmla="*/ 2327568 h 3029452"/>
              <a:gd name="connsiteX36" fmla="*/ 954364 w 1772053"/>
              <a:gd name="connsiteY36" fmla="*/ 2441026 h 3029452"/>
              <a:gd name="connsiteX37" fmla="*/ 1032320 w 1772053"/>
              <a:gd name="connsiteY37" fmla="*/ 2555758 h 3029452"/>
              <a:gd name="connsiteX38" fmla="*/ 1002239 w 1772053"/>
              <a:gd name="connsiteY38" fmla="*/ 2830638 h 3029452"/>
              <a:gd name="connsiteX39" fmla="*/ 740074 w 1772053"/>
              <a:gd name="connsiteY39" fmla="*/ 2934840 h 3029452"/>
              <a:gd name="connsiteX40" fmla="*/ 608898 w 1772053"/>
              <a:gd name="connsiteY40" fmla="*/ 2907069 h 3029452"/>
              <a:gd name="connsiteX41" fmla="*/ 472561 w 1772053"/>
              <a:gd name="connsiteY41" fmla="*/ 3017053 h 3029452"/>
              <a:gd name="connsiteX42" fmla="*/ 260298 w 1772053"/>
              <a:gd name="connsiteY42" fmla="*/ 2640830 h 3029452"/>
              <a:gd name="connsiteX43" fmla="*/ 142858 w 1772053"/>
              <a:gd name="connsiteY43" fmla="*/ 2561603 h 3029452"/>
              <a:gd name="connsiteX44" fmla="*/ 178869 w 1772053"/>
              <a:gd name="connsiteY44" fmla="*/ 2508220 h 3029452"/>
              <a:gd name="connsiteX45" fmla="*/ 7610 w 1772053"/>
              <a:gd name="connsiteY45" fmla="*/ 2215247 h 3029452"/>
              <a:gd name="connsiteX0" fmla="*/ 7610 w 1772053"/>
              <a:gd name="connsiteY0" fmla="*/ 2215247 h 3029452"/>
              <a:gd name="connsiteX1" fmla="*/ 50581 w 1772053"/>
              <a:gd name="connsiteY1" fmla="*/ 1800260 h 3029452"/>
              <a:gd name="connsiteX2" fmla="*/ 233866 w 1772053"/>
              <a:gd name="connsiteY2" fmla="*/ 1597660 h 3029452"/>
              <a:gd name="connsiteX3" fmla="*/ 297756 w 1772053"/>
              <a:gd name="connsiteY3" fmla="*/ 1019342 h 3029452"/>
              <a:gd name="connsiteX4" fmla="*/ 167437 w 1772053"/>
              <a:gd name="connsiteY4" fmla="*/ 150738 h 3029452"/>
              <a:gd name="connsiteX5" fmla="*/ 153115 w 1772053"/>
              <a:gd name="connsiteY5" fmla="*/ 36248 h 3029452"/>
              <a:gd name="connsiteX6" fmla="*/ 285471 w 1772053"/>
              <a:gd name="connsiteY6" fmla="*/ 1253 h 3029452"/>
              <a:gd name="connsiteX7" fmla="*/ 349531 w 1772053"/>
              <a:gd name="connsiteY7" fmla="*/ 44467 h 3029452"/>
              <a:gd name="connsiteX8" fmla="*/ 784814 w 1772053"/>
              <a:gd name="connsiteY8" fmla="*/ 136153 h 3029452"/>
              <a:gd name="connsiteX9" fmla="*/ 852093 w 1772053"/>
              <a:gd name="connsiteY9" fmla="*/ 243680 h 3029452"/>
              <a:gd name="connsiteX10" fmla="*/ 801167 w 1772053"/>
              <a:gd name="connsiteY10" fmla="*/ 411289 h 3029452"/>
              <a:gd name="connsiteX11" fmla="*/ 725669 w 1772053"/>
              <a:gd name="connsiteY11" fmla="*/ 500173 h 3029452"/>
              <a:gd name="connsiteX12" fmla="*/ 907427 w 1772053"/>
              <a:gd name="connsiteY12" fmla="*/ 576180 h 3029452"/>
              <a:gd name="connsiteX13" fmla="*/ 1028596 w 1772053"/>
              <a:gd name="connsiteY13" fmla="*/ 626852 h 3029452"/>
              <a:gd name="connsiteX14" fmla="*/ 1771974 w 1772053"/>
              <a:gd name="connsiteY14" fmla="*/ 1206017 h 3029452"/>
              <a:gd name="connsiteX15" fmla="*/ 774305 w 1772053"/>
              <a:gd name="connsiteY15" fmla="*/ 750480 h 3029452"/>
              <a:gd name="connsiteX16" fmla="*/ 573399 w 1772053"/>
              <a:gd name="connsiteY16" fmla="*/ 910120 h 3029452"/>
              <a:gd name="connsiteX17" fmla="*/ 615342 w 1772053"/>
              <a:gd name="connsiteY17" fmla="*/ 1078234 h 3029452"/>
              <a:gd name="connsiteX18" fmla="*/ 567128 w 1772053"/>
              <a:gd name="connsiteY18" fmla="*/ 1403023 h 3029452"/>
              <a:gd name="connsiteX19" fmla="*/ 714330 w 1772053"/>
              <a:gd name="connsiteY19" fmla="*/ 1490847 h 3029452"/>
              <a:gd name="connsiteX20" fmla="*/ 916490 w 1772053"/>
              <a:gd name="connsiteY20" fmla="*/ 1529956 h 3029452"/>
              <a:gd name="connsiteX21" fmla="*/ 1105192 w 1772053"/>
              <a:gd name="connsiteY21" fmla="*/ 1641722 h 3029452"/>
              <a:gd name="connsiteX22" fmla="*/ 1423035 w 1772053"/>
              <a:gd name="connsiteY22" fmla="*/ 1654179 h 3029452"/>
              <a:gd name="connsiteX23" fmla="*/ 1333130 w 1772053"/>
              <a:gd name="connsiteY23" fmla="*/ 1764419 h 3029452"/>
              <a:gd name="connsiteX24" fmla="*/ 1450827 w 1772053"/>
              <a:gd name="connsiteY24" fmla="*/ 1797212 h 3029452"/>
              <a:gd name="connsiteX25" fmla="*/ 1550135 w 1772053"/>
              <a:gd name="connsiteY25" fmla="*/ 1926348 h 3029452"/>
              <a:gd name="connsiteX26" fmla="*/ 1339569 w 1772053"/>
              <a:gd name="connsiteY26" fmla="*/ 1893047 h 3029452"/>
              <a:gd name="connsiteX27" fmla="*/ 1185606 w 1772053"/>
              <a:gd name="connsiteY27" fmla="*/ 1960071 h 3029452"/>
              <a:gd name="connsiteX28" fmla="*/ 1263053 w 1772053"/>
              <a:gd name="connsiteY28" fmla="*/ 2167672 h 3029452"/>
              <a:gd name="connsiteX29" fmla="*/ 1106379 w 1772053"/>
              <a:gd name="connsiteY29" fmla="*/ 2077514 h 3029452"/>
              <a:gd name="connsiteX30" fmla="*/ 929113 w 1772053"/>
              <a:gd name="connsiteY30" fmla="*/ 1833648 h 3029452"/>
              <a:gd name="connsiteX31" fmla="*/ 732444 w 1772053"/>
              <a:gd name="connsiteY31" fmla="*/ 1871862 h 3029452"/>
              <a:gd name="connsiteX32" fmla="*/ 828277 w 1772053"/>
              <a:gd name="connsiteY32" fmla="*/ 1983118 h 3029452"/>
              <a:gd name="connsiteX33" fmla="*/ 873952 w 1772053"/>
              <a:gd name="connsiteY33" fmla="*/ 2122678 h 3029452"/>
              <a:gd name="connsiteX34" fmla="*/ 769640 w 1772053"/>
              <a:gd name="connsiteY34" fmla="*/ 2254269 h 3029452"/>
              <a:gd name="connsiteX35" fmla="*/ 1108582 w 1772053"/>
              <a:gd name="connsiteY35" fmla="*/ 2327568 h 3029452"/>
              <a:gd name="connsiteX36" fmla="*/ 954364 w 1772053"/>
              <a:gd name="connsiteY36" fmla="*/ 2441026 h 3029452"/>
              <a:gd name="connsiteX37" fmla="*/ 1032320 w 1772053"/>
              <a:gd name="connsiteY37" fmla="*/ 2555758 h 3029452"/>
              <a:gd name="connsiteX38" fmla="*/ 1002239 w 1772053"/>
              <a:gd name="connsiteY38" fmla="*/ 2830638 h 3029452"/>
              <a:gd name="connsiteX39" fmla="*/ 740074 w 1772053"/>
              <a:gd name="connsiteY39" fmla="*/ 2934840 h 3029452"/>
              <a:gd name="connsiteX40" fmla="*/ 608898 w 1772053"/>
              <a:gd name="connsiteY40" fmla="*/ 2907069 h 3029452"/>
              <a:gd name="connsiteX41" fmla="*/ 472561 w 1772053"/>
              <a:gd name="connsiteY41" fmla="*/ 3017053 h 3029452"/>
              <a:gd name="connsiteX42" fmla="*/ 260298 w 1772053"/>
              <a:gd name="connsiteY42" fmla="*/ 2640830 h 3029452"/>
              <a:gd name="connsiteX43" fmla="*/ 142858 w 1772053"/>
              <a:gd name="connsiteY43" fmla="*/ 2561603 h 3029452"/>
              <a:gd name="connsiteX44" fmla="*/ 178869 w 1772053"/>
              <a:gd name="connsiteY44" fmla="*/ 2508220 h 3029452"/>
              <a:gd name="connsiteX45" fmla="*/ 7610 w 1772053"/>
              <a:gd name="connsiteY45" fmla="*/ 2215247 h 3029452"/>
              <a:gd name="connsiteX0" fmla="*/ 7610 w 1772053"/>
              <a:gd name="connsiteY0" fmla="*/ 2215247 h 3029452"/>
              <a:gd name="connsiteX1" fmla="*/ 50581 w 1772053"/>
              <a:gd name="connsiteY1" fmla="*/ 1800260 h 3029452"/>
              <a:gd name="connsiteX2" fmla="*/ 233866 w 1772053"/>
              <a:gd name="connsiteY2" fmla="*/ 1597660 h 3029452"/>
              <a:gd name="connsiteX3" fmla="*/ 297756 w 1772053"/>
              <a:gd name="connsiteY3" fmla="*/ 1019342 h 3029452"/>
              <a:gd name="connsiteX4" fmla="*/ 167437 w 1772053"/>
              <a:gd name="connsiteY4" fmla="*/ 150738 h 3029452"/>
              <a:gd name="connsiteX5" fmla="*/ 153115 w 1772053"/>
              <a:gd name="connsiteY5" fmla="*/ 36248 h 3029452"/>
              <a:gd name="connsiteX6" fmla="*/ 285471 w 1772053"/>
              <a:gd name="connsiteY6" fmla="*/ 1253 h 3029452"/>
              <a:gd name="connsiteX7" fmla="*/ 349531 w 1772053"/>
              <a:gd name="connsiteY7" fmla="*/ 44467 h 3029452"/>
              <a:gd name="connsiteX8" fmla="*/ 784814 w 1772053"/>
              <a:gd name="connsiteY8" fmla="*/ 136153 h 3029452"/>
              <a:gd name="connsiteX9" fmla="*/ 852093 w 1772053"/>
              <a:gd name="connsiteY9" fmla="*/ 243680 h 3029452"/>
              <a:gd name="connsiteX10" fmla="*/ 801167 w 1772053"/>
              <a:gd name="connsiteY10" fmla="*/ 411289 h 3029452"/>
              <a:gd name="connsiteX11" fmla="*/ 725669 w 1772053"/>
              <a:gd name="connsiteY11" fmla="*/ 500173 h 3029452"/>
              <a:gd name="connsiteX12" fmla="*/ 907427 w 1772053"/>
              <a:gd name="connsiteY12" fmla="*/ 576180 h 3029452"/>
              <a:gd name="connsiteX13" fmla="*/ 1028596 w 1772053"/>
              <a:gd name="connsiteY13" fmla="*/ 626852 h 3029452"/>
              <a:gd name="connsiteX14" fmla="*/ 1771974 w 1772053"/>
              <a:gd name="connsiteY14" fmla="*/ 1206017 h 3029452"/>
              <a:gd name="connsiteX15" fmla="*/ 774305 w 1772053"/>
              <a:gd name="connsiteY15" fmla="*/ 750480 h 3029452"/>
              <a:gd name="connsiteX16" fmla="*/ 573399 w 1772053"/>
              <a:gd name="connsiteY16" fmla="*/ 910120 h 3029452"/>
              <a:gd name="connsiteX17" fmla="*/ 615342 w 1772053"/>
              <a:gd name="connsiteY17" fmla="*/ 1078234 h 3029452"/>
              <a:gd name="connsiteX18" fmla="*/ 567128 w 1772053"/>
              <a:gd name="connsiteY18" fmla="*/ 1403023 h 3029452"/>
              <a:gd name="connsiteX19" fmla="*/ 714330 w 1772053"/>
              <a:gd name="connsiteY19" fmla="*/ 1490847 h 3029452"/>
              <a:gd name="connsiteX20" fmla="*/ 809725 w 1772053"/>
              <a:gd name="connsiteY20" fmla="*/ 1457931 h 3029452"/>
              <a:gd name="connsiteX21" fmla="*/ 916490 w 1772053"/>
              <a:gd name="connsiteY21" fmla="*/ 1529956 h 3029452"/>
              <a:gd name="connsiteX22" fmla="*/ 1105192 w 1772053"/>
              <a:gd name="connsiteY22" fmla="*/ 1641722 h 3029452"/>
              <a:gd name="connsiteX23" fmla="*/ 1423035 w 1772053"/>
              <a:gd name="connsiteY23" fmla="*/ 1654179 h 3029452"/>
              <a:gd name="connsiteX24" fmla="*/ 1333130 w 1772053"/>
              <a:gd name="connsiteY24" fmla="*/ 1764419 h 3029452"/>
              <a:gd name="connsiteX25" fmla="*/ 1450827 w 1772053"/>
              <a:gd name="connsiteY25" fmla="*/ 1797212 h 3029452"/>
              <a:gd name="connsiteX26" fmla="*/ 1550135 w 1772053"/>
              <a:gd name="connsiteY26" fmla="*/ 1926348 h 3029452"/>
              <a:gd name="connsiteX27" fmla="*/ 1339569 w 1772053"/>
              <a:gd name="connsiteY27" fmla="*/ 1893047 h 3029452"/>
              <a:gd name="connsiteX28" fmla="*/ 1185606 w 1772053"/>
              <a:gd name="connsiteY28" fmla="*/ 1960071 h 3029452"/>
              <a:gd name="connsiteX29" fmla="*/ 1263053 w 1772053"/>
              <a:gd name="connsiteY29" fmla="*/ 2167672 h 3029452"/>
              <a:gd name="connsiteX30" fmla="*/ 1106379 w 1772053"/>
              <a:gd name="connsiteY30" fmla="*/ 2077514 h 3029452"/>
              <a:gd name="connsiteX31" fmla="*/ 929113 w 1772053"/>
              <a:gd name="connsiteY31" fmla="*/ 1833648 h 3029452"/>
              <a:gd name="connsiteX32" fmla="*/ 732444 w 1772053"/>
              <a:gd name="connsiteY32" fmla="*/ 1871862 h 3029452"/>
              <a:gd name="connsiteX33" fmla="*/ 828277 w 1772053"/>
              <a:gd name="connsiteY33" fmla="*/ 1983118 h 3029452"/>
              <a:gd name="connsiteX34" fmla="*/ 873952 w 1772053"/>
              <a:gd name="connsiteY34" fmla="*/ 2122678 h 3029452"/>
              <a:gd name="connsiteX35" fmla="*/ 769640 w 1772053"/>
              <a:gd name="connsiteY35" fmla="*/ 2254269 h 3029452"/>
              <a:gd name="connsiteX36" fmla="*/ 1108582 w 1772053"/>
              <a:gd name="connsiteY36" fmla="*/ 2327568 h 3029452"/>
              <a:gd name="connsiteX37" fmla="*/ 954364 w 1772053"/>
              <a:gd name="connsiteY37" fmla="*/ 2441026 h 3029452"/>
              <a:gd name="connsiteX38" fmla="*/ 1032320 w 1772053"/>
              <a:gd name="connsiteY38" fmla="*/ 2555758 h 3029452"/>
              <a:gd name="connsiteX39" fmla="*/ 1002239 w 1772053"/>
              <a:gd name="connsiteY39" fmla="*/ 2830638 h 3029452"/>
              <a:gd name="connsiteX40" fmla="*/ 740074 w 1772053"/>
              <a:gd name="connsiteY40" fmla="*/ 2934840 h 3029452"/>
              <a:gd name="connsiteX41" fmla="*/ 608898 w 1772053"/>
              <a:gd name="connsiteY41" fmla="*/ 2907069 h 3029452"/>
              <a:gd name="connsiteX42" fmla="*/ 472561 w 1772053"/>
              <a:gd name="connsiteY42" fmla="*/ 3017053 h 3029452"/>
              <a:gd name="connsiteX43" fmla="*/ 260298 w 1772053"/>
              <a:gd name="connsiteY43" fmla="*/ 2640830 h 3029452"/>
              <a:gd name="connsiteX44" fmla="*/ 142858 w 1772053"/>
              <a:gd name="connsiteY44" fmla="*/ 2561603 h 3029452"/>
              <a:gd name="connsiteX45" fmla="*/ 178869 w 1772053"/>
              <a:gd name="connsiteY45" fmla="*/ 2508220 h 3029452"/>
              <a:gd name="connsiteX46" fmla="*/ 7610 w 1772053"/>
              <a:gd name="connsiteY46" fmla="*/ 2215247 h 3029452"/>
              <a:gd name="connsiteX0" fmla="*/ 3711 w 1768154"/>
              <a:gd name="connsiteY0" fmla="*/ 2215247 h 3029452"/>
              <a:gd name="connsiteX1" fmla="*/ 71001 w 1768154"/>
              <a:gd name="connsiteY1" fmla="*/ 1925414 h 3029452"/>
              <a:gd name="connsiteX2" fmla="*/ 229967 w 1768154"/>
              <a:gd name="connsiteY2" fmla="*/ 1597660 h 3029452"/>
              <a:gd name="connsiteX3" fmla="*/ 293857 w 1768154"/>
              <a:gd name="connsiteY3" fmla="*/ 1019342 h 3029452"/>
              <a:gd name="connsiteX4" fmla="*/ 163538 w 1768154"/>
              <a:gd name="connsiteY4" fmla="*/ 150738 h 3029452"/>
              <a:gd name="connsiteX5" fmla="*/ 149216 w 1768154"/>
              <a:gd name="connsiteY5" fmla="*/ 36248 h 3029452"/>
              <a:gd name="connsiteX6" fmla="*/ 281572 w 1768154"/>
              <a:gd name="connsiteY6" fmla="*/ 1253 h 3029452"/>
              <a:gd name="connsiteX7" fmla="*/ 345632 w 1768154"/>
              <a:gd name="connsiteY7" fmla="*/ 44467 h 3029452"/>
              <a:gd name="connsiteX8" fmla="*/ 780915 w 1768154"/>
              <a:gd name="connsiteY8" fmla="*/ 136153 h 3029452"/>
              <a:gd name="connsiteX9" fmla="*/ 848194 w 1768154"/>
              <a:gd name="connsiteY9" fmla="*/ 243680 h 3029452"/>
              <a:gd name="connsiteX10" fmla="*/ 797268 w 1768154"/>
              <a:gd name="connsiteY10" fmla="*/ 411289 h 3029452"/>
              <a:gd name="connsiteX11" fmla="*/ 721770 w 1768154"/>
              <a:gd name="connsiteY11" fmla="*/ 500173 h 3029452"/>
              <a:gd name="connsiteX12" fmla="*/ 903528 w 1768154"/>
              <a:gd name="connsiteY12" fmla="*/ 576180 h 3029452"/>
              <a:gd name="connsiteX13" fmla="*/ 1024697 w 1768154"/>
              <a:gd name="connsiteY13" fmla="*/ 626852 h 3029452"/>
              <a:gd name="connsiteX14" fmla="*/ 1768075 w 1768154"/>
              <a:gd name="connsiteY14" fmla="*/ 1206017 h 3029452"/>
              <a:gd name="connsiteX15" fmla="*/ 770406 w 1768154"/>
              <a:gd name="connsiteY15" fmla="*/ 750480 h 3029452"/>
              <a:gd name="connsiteX16" fmla="*/ 569500 w 1768154"/>
              <a:gd name="connsiteY16" fmla="*/ 910120 h 3029452"/>
              <a:gd name="connsiteX17" fmla="*/ 611443 w 1768154"/>
              <a:gd name="connsiteY17" fmla="*/ 1078234 h 3029452"/>
              <a:gd name="connsiteX18" fmla="*/ 563229 w 1768154"/>
              <a:gd name="connsiteY18" fmla="*/ 1403023 h 3029452"/>
              <a:gd name="connsiteX19" fmla="*/ 710431 w 1768154"/>
              <a:gd name="connsiteY19" fmla="*/ 1490847 h 3029452"/>
              <a:gd name="connsiteX20" fmla="*/ 805826 w 1768154"/>
              <a:gd name="connsiteY20" fmla="*/ 1457931 h 3029452"/>
              <a:gd name="connsiteX21" fmla="*/ 912591 w 1768154"/>
              <a:gd name="connsiteY21" fmla="*/ 1529956 h 3029452"/>
              <a:gd name="connsiteX22" fmla="*/ 1101293 w 1768154"/>
              <a:gd name="connsiteY22" fmla="*/ 1641722 h 3029452"/>
              <a:gd name="connsiteX23" fmla="*/ 1419136 w 1768154"/>
              <a:gd name="connsiteY23" fmla="*/ 1654179 h 3029452"/>
              <a:gd name="connsiteX24" fmla="*/ 1329231 w 1768154"/>
              <a:gd name="connsiteY24" fmla="*/ 1764419 h 3029452"/>
              <a:gd name="connsiteX25" fmla="*/ 1446928 w 1768154"/>
              <a:gd name="connsiteY25" fmla="*/ 1797212 h 3029452"/>
              <a:gd name="connsiteX26" fmla="*/ 1546236 w 1768154"/>
              <a:gd name="connsiteY26" fmla="*/ 1926348 h 3029452"/>
              <a:gd name="connsiteX27" fmla="*/ 1335670 w 1768154"/>
              <a:gd name="connsiteY27" fmla="*/ 1893047 h 3029452"/>
              <a:gd name="connsiteX28" fmla="*/ 1181707 w 1768154"/>
              <a:gd name="connsiteY28" fmla="*/ 1960071 h 3029452"/>
              <a:gd name="connsiteX29" fmla="*/ 1259154 w 1768154"/>
              <a:gd name="connsiteY29" fmla="*/ 2167672 h 3029452"/>
              <a:gd name="connsiteX30" fmla="*/ 1102480 w 1768154"/>
              <a:gd name="connsiteY30" fmla="*/ 2077514 h 3029452"/>
              <a:gd name="connsiteX31" fmla="*/ 925214 w 1768154"/>
              <a:gd name="connsiteY31" fmla="*/ 1833648 h 3029452"/>
              <a:gd name="connsiteX32" fmla="*/ 728545 w 1768154"/>
              <a:gd name="connsiteY32" fmla="*/ 1871862 h 3029452"/>
              <a:gd name="connsiteX33" fmla="*/ 824378 w 1768154"/>
              <a:gd name="connsiteY33" fmla="*/ 1983118 h 3029452"/>
              <a:gd name="connsiteX34" fmla="*/ 870053 w 1768154"/>
              <a:gd name="connsiteY34" fmla="*/ 2122678 h 3029452"/>
              <a:gd name="connsiteX35" fmla="*/ 765741 w 1768154"/>
              <a:gd name="connsiteY35" fmla="*/ 2254269 h 3029452"/>
              <a:gd name="connsiteX36" fmla="*/ 1104683 w 1768154"/>
              <a:gd name="connsiteY36" fmla="*/ 2327568 h 3029452"/>
              <a:gd name="connsiteX37" fmla="*/ 950465 w 1768154"/>
              <a:gd name="connsiteY37" fmla="*/ 2441026 h 3029452"/>
              <a:gd name="connsiteX38" fmla="*/ 1028421 w 1768154"/>
              <a:gd name="connsiteY38" fmla="*/ 2555758 h 3029452"/>
              <a:gd name="connsiteX39" fmla="*/ 998340 w 1768154"/>
              <a:gd name="connsiteY39" fmla="*/ 2830638 h 3029452"/>
              <a:gd name="connsiteX40" fmla="*/ 736175 w 1768154"/>
              <a:gd name="connsiteY40" fmla="*/ 2934840 h 3029452"/>
              <a:gd name="connsiteX41" fmla="*/ 604999 w 1768154"/>
              <a:gd name="connsiteY41" fmla="*/ 2907069 h 3029452"/>
              <a:gd name="connsiteX42" fmla="*/ 468662 w 1768154"/>
              <a:gd name="connsiteY42" fmla="*/ 3017053 h 3029452"/>
              <a:gd name="connsiteX43" fmla="*/ 256399 w 1768154"/>
              <a:gd name="connsiteY43" fmla="*/ 2640830 h 3029452"/>
              <a:gd name="connsiteX44" fmla="*/ 138959 w 1768154"/>
              <a:gd name="connsiteY44" fmla="*/ 2561603 h 3029452"/>
              <a:gd name="connsiteX45" fmla="*/ 174970 w 1768154"/>
              <a:gd name="connsiteY45" fmla="*/ 2508220 h 3029452"/>
              <a:gd name="connsiteX46" fmla="*/ 3711 w 1768154"/>
              <a:gd name="connsiteY46" fmla="*/ 2215247 h 3029452"/>
              <a:gd name="connsiteX0" fmla="*/ 19192 w 1719830"/>
              <a:gd name="connsiteY0" fmla="*/ 2304896 h 3029452"/>
              <a:gd name="connsiteX1" fmla="*/ 22677 w 1719830"/>
              <a:gd name="connsiteY1" fmla="*/ 1925414 h 3029452"/>
              <a:gd name="connsiteX2" fmla="*/ 181643 w 1719830"/>
              <a:gd name="connsiteY2" fmla="*/ 1597660 h 3029452"/>
              <a:gd name="connsiteX3" fmla="*/ 245533 w 1719830"/>
              <a:gd name="connsiteY3" fmla="*/ 1019342 h 3029452"/>
              <a:gd name="connsiteX4" fmla="*/ 115214 w 1719830"/>
              <a:gd name="connsiteY4" fmla="*/ 150738 h 3029452"/>
              <a:gd name="connsiteX5" fmla="*/ 100892 w 1719830"/>
              <a:gd name="connsiteY5" fmla="*/ 36248 h 3029452"/>
              <a:gd name="connsiteX6" fmla="*/ 233248 w 1719830"/>
              <a:gd name="connsiteY6" fmla="*/ 1253 h 3029452"/>
              <a:gd name="connsiteX7" fmla="*/ 297308 w 1719830"/>
              <a:gd name="connsiteY7" fmla="*/ 44467 h 3029452"/>
              <a:gd name="connsiteX8" fmla="*/ 732591 w 1719830"/>
              <a:gd name="connsiteY8" fmla="*/ 136153 h 3029452"/>
              <a:gd name="connsiteX9" fmla="*/ 799870 w 1719830"/>
              <a:gd name="connsiteY9" fmla="*/ 243680 h 3029452"/>
              <a:gd name="connsiteX10" fmla="*/ 748944 w 1719830"/>
              <a:gd name="connsiteY10" fmla="*/ 411289 h 3029452"/>
              <a:gd name="connsiteX11" fmla="*/ 673446 w 1719830"/>
              <a:gd name="connsiteY11" fmla="*/ 500173 h 3029452"/>
              <a:gd name="connsiteX12" fmla="*/ 855204 w 1719830"/>
              <a:gd name="connsiteY12" fmla="*/ 576180 h 3029452"/>
              <a:gd name="connsiteX13" fmla="*/ 976373 w 1719830"/>
              <a:gd name="connsiteY13" fmla="*/ 626852 h 3029452"/>
              <a:gd name="connsiteX14" fmla="*/ 1719751 w 1719830"/>
              <a:gd name="connsiteY14" fmla="*/ 1206017 h 3029452"/>
              <a:gd name="connsiteX15" fmla="*/ 722082 w 1719830"/>
              <a:gd name="connsiteY15" fmla="*/ 750480 h 3029452"/>
              <a:gd name="connsiteX16" fmla="*/ 521176 w 1719830"/>
              <a:gd name="connsiteY16" fmla="*/ 910120 h 3029452"/>
              <a:gd name="connsiteX17" fmla="*/ 563119 w 1719830"/>
              <a:gd name="connsiteY17" fmla="*/ 1078234 h 3029452"/>
              <a:gd name="connsiteX18" fmla="*/ 514905 w 1719830"/>
              <a:gd name="connsiteY18" fmla="*/ 1403023 h 3029452"/>
              <a:gd name="connsiteX19" fmla="*/ 662107 w 1719830"/>
              <a:gd name="connsiteY19" fmla="*/ 1490847 h 3029452"/>
              <a:gd name="connsiteX20" fmla="*/ 757502 w 1719830"/>
              <a:gd name="connsiteY20" fmla="*/ 1457931 h 3029452"/>
              <a:gd name="connsiteX21" fmla="*/ 864267 w 1719830"/>
              <a:gd name="connsiteY21" fmla="*/ 1529956 h 3029452"/>
              <a:gd name="connsiteX22" fmla="*/ 1052969 w 1719830"/>
              <a:gd name="connsiteY22" fmla="*/ 1641722 h 3029452"/>
              <a:gd name="connsiteX23" fmla="*/ 1370812 w 1719830"/>
              <a:gd name="connsiteY23" fmla="*/ 1654179 h 3029452"/>
              <a:gd name="connsiteX24" fmla="*/ 1280907 w 1719830"/>
              <a:gd name="connsiteY24" fmla="*/ 1764419 h 3029452"/>
              <a:gd name="connsiteX25" fmla="*/ 1398604 w 1719830"/>
              <a:gd name="connsiteY25" fmla="*/ 1797212 h 3029452"/>
              <a:gd name="connsiteX26" fmla="*/ 1497912 w 1719830"/>
              <a:gd name="connsiteY26" fmla="*/ 1926348 h 3029452"/>
              <a:gd name="connsiteX27" fmla="*/ 1287346 w 1719830"/>
              <a:gd name="connsiteY27" fmla="*/ 1893047 h 3029452"/>
              <a:gd name="connsiteX28" fmla="*/ 1133383 w 1719830"/>
              <a:gd name="connsiteY28" fmla="*/ 1960071 h 3029452"/>
              <a:gd name="connsiteX29" fmla="*/ 1210830 w 1719830"/>
              <a:gd name="connsiteY29" fmla="*/ 2167672 h 3029452"/>
              <a:gd name="connsiteX30" fmla="*/ 1054156 w 1719830"/>
              <a:gd name="connsiteY30" fmla="*/ 2077514 h 3029452"/>
              <a:gd name="connsiteX31" fmla="*/ 876890 w 1719830"/>
              <a:gd name="connsiteY31" fmla="*/ 1833648 h 3029452"/>
              <a:gd name="connsiteX32" fmla="*/ 680221 w 1719830"/>
              <a:gd name="connsiteY32" fmla="*/ 1871862 h 3029452"/>
              <a:gd name="connsiteX33" fmla="*/ 776054 w 1719830"/>
              <a:gd name="connsiteY33" fmla="*/ 1983118 h 3029452"/>
              <a:gd name="connsiteX34" fmla="*/ 821729 w 1719830"/>
              <a:gd name="connsiteY34" fmla="*/ 2122678 h 3029452"/>
              <a:gd name="connsiteX35" fmla="*/ 717417 w 1719830"/>
              <a:gd name="connsiteY35" fmla="*/ 2254269 h 3029452"/>
              <a:gd name="connsiteX36" fmla="*/ 1056359 w 1719830"/>
              <a:gd name="connsiteY36" fmla="*/ 2327568 h 3029452"/>
              <a:gd name="connsiteX37" fmla="*/ 902141 w 1719830"/>
              <a:gd name="connsiteY37" fmla="*/ 2441026 h 3029452"/>
              <a:gd name="connsiteX38" fmla="*/ 980097 w 1719830"/>
              <a:gd name="connsiteY38" fmla="*/ 2555758 h 3029452"/>
              <a:gd name="connsiteX39" fmla="*/ 950016 w 1719830"/>
              <a:gd name="connsiteY39" fmla="*/ 2830638 h 3029452"/>
              <a:gd name="connsiteX40" fmla="*/ 687851 w 1719830"/>
              <a:gd name="connsiteY40" fmla="*/ 2934840 h 3029452"/>
              <a:gd name="connsiteX41" fmla="*/ 556675 w 1719830"/>
              <a:gd name="connsiteY41" fmla="*/ 2907069 h 3029452"/>
              <a:gd name="connsiteX42" fmla="*/ 420338 w 1719830"/>
              <a:gd name="connsiteY42" fmla="*/ 3017053 h 3029452"/>
              <a:gd name="connsiteX43" fmla="*/ 208075 w 1719830"/>
              <a:gd name="connsiteY43" fmla="*/ 2640830 h 3029452"/>
              <a:gd name="connsiteX44" fmla="*/ 90635 w 1719830"/>
              <a:gd name="connsiteY44" fmla="*/ 2561603 h 3029452"/>
              <a:gd name="connsiteX45" fmla="*/ 126646 w 1719830"/>
              <a:gd name="connsiteY45" fmla="*/ 2508220 h 3029452"/>
              <a:gd name="connsiteX46" fmla="*/ 19192 w 1719830"/>
              <a:gd name="connsiteY46" fmla="*/ 2304896 h 3029452"/>
              <a:gd name="connsiteX0" fmla="*/ 44906 w 1745544"/>
              <a:gd name="connsiteY0" fmla="*/ 2304896 h 3029452"/>
              <a:gd name="connsiteX1" fmla="*/ 48391 w 1745544"/>
              <a:gd name="connsiteY1" fmla="*/ 1925414 h 3029452"/>
              <a:gd name="connsiteX2" fmla="*/ 207357 w 1745544"/>
              <a:gd name="connsiteY2" fmla="*/ 1597660 h 3029452"/>
              <a:gd name="connsiteX3" fmla="*/ 271247 w 1745544"/>
              <a:gd name="connsiteY3" fmla="*/ 1019342 h 3029452"/>
              <a:gd name="connsiteX4" fmla="*/ 140928 w 1745544"/>
              <a:gd name="connsiteY4" fmla="*/ 150738 h 3029452"/>
              <a:gd name="connsiteX5" fmla="*/ 126606 w 1745544"/>
              <a:gd name="connsiteY5" fmla="*/ 36248 h 3029452"/>
              <a:gd name="connsiteX6" fmla="*/ 258962 w 1745544"/>
              <a:gd name="connsiteY6" fmla="*/ 1253 h 3029452"/>
              <a:gd name="connsiteX7" fmla="*/ 323022 w 1745544"/>
              <a:gd name="connsiteY7" fmla="*/ 44467 h 3029452"/>
              <a:gd name="connsiteX8" fmla="*/ 758305 w 1745544"/>
              <a:gd name="connsiteY8" fmla="*/ 136153 h 3029452"/>
              <a:gd name="connsiteX9" fmla="*/ 825584 w 1745544"/>
              <a:gd name="connsiteY9" fmla="*/ 243680 h 3029452"/>
              <a:gd name="connsiteX10" fmla="*/ 774658 w 1745544"/>
              <a:gd name="connsiteY10" fmla="*/ 411289 h 3029452"/>
              <a:gd name="connsiteX11" fmla="*/ 699160 w 1745544"/>
              <a:gd name="connsiteY11" fmla="*/ 500173 h 3029452"/>
              <a:gd name="connsiteX12" fmla="*/ 880918 w 1745544"/>
              <a:gd name="connsiteY12" fmla="*/ 576180 h 3029452"/>
              <a:gd name="connsiteX13" fmla="*/ 1002087 w 1745544"/>
              <a:gd name="connsiteY13" fmla="*/ 626852 h 3029452"/>
              <a:gd name="connsiteX14" fmla="*/ 1745465 w 1745544"/>
              <a:gd name="connsiteY14" fmla="*/ 1206017 h 3029452"/>
              <a:gd name="connsiteX15" fmla="*/ 747796 w 1745544"/>
              <a:gd name="connsiteY15" fmla="*/ 750480 h 3029452"/>
              <a:gd name="connsiteX16" fmla="*/ 546890 w 1745544"/>
              <a:gd name="connsiteY16" fmla="*/ 910120 h 3029452"/>
              <a:gd name="connsiteX17" fmla="*/ 588833 w 1745544"/>
              <a:gd name="connsiteY17" fmla="*/ 1078234 h 3029452"/>
              <a:gd name="connsiteX18" fmla="*/ 540619 w 1745544"/>
              <a:gd name="connsiteY18" fmla="*/ 1403023 h 3029452"/>
              <a:gd name="connsiteX19" fmla="*/ 687821 w 1745544"/>
              <a:gd name="connsiteY19" fmla="*/ 1490847 h 3029452"/>
              <a:gd name="connsiteX20" fmla="*/ 783216 w 1745544"/>
              <a:gd name="connsiteY20" fmla="*/ 1457931 h 3029452"/>
              <a:gd name="connsiteX21" fmla="*/ 889981 w 1745544"/>
              <a:gd name="connsiteY21" fmla="*/ 1529956 h 3029452"/>
              <a:gd name="connsiteX22" fmla="*/ 1078683 w 1745544"/>
              <a:gd name="connsiteY22" fmla="*/ 1641722 h 3029452"/>
              <a:gd name="connsiteX23" fmla="*/ 1396526 w 1745544"/>
              <a:gd name="connsiteY23" fmla="*/ 1654179 h 3029452"/>
              <a:gd name="connsiteX24" fmla="*/ 1306621 w 1745544"/>
              <a:gd name="connsiteY24" fmla="*/ 1764419 h 3029452"/>
              <a:gd name="connsiteX25" fmla="*/ 1424318 w 1745544"/>
              <a:gd name="connsiteY25" fmla="*/ 1797212 h 3029452"/>
              <a:gd name="connsiteX26" fmla="*/ 1523626 w 1745544"/>
              <a:gd name="connsiteY26" fmla="*/ 1926348 h 3029452"/>
              <a:gd name="connsiteX27" fmla="*/ 1313060 w 1745544"/>
              <a:gd name="connsiteY27" fmla="*/ 1893047 h 3029452"/>
              <a:gd name="connsiteX28" fmla="*/ 1159097 w 1745544"/>
              <a:gd name="connsiteY28" fmla="*/ 1960071 h 3029452"/>
              <a:gd name="connsiteX29" fmla="*/ 1236544 w 1745544"/>
              <a:gd name="connsiteY29" fmla="*/ 2167672 h 3029452"/>
              <a:gd name="connsiteX30" fmla="*/ 1079870 w 1745544"/>
              <a:gd name="connsiteY30" fmla="*/ 2077514 h 3029452"/>
              <a:gd name="connsiteX31" fmla="*/ 902604 w 1745544"/>
              <a:gd name="connsiteY31" fmla="*/ 1833648 h 3029452"/>
              <a:gd name="connsiteX32" fmla="*/ 705935 w 1745544"/>
              <a:gd name="connsiteY32" fmla="*/ 1871862 h 3029452"/>
              <a:gd name="connsiteX33" fmla="*/ 801768 w 1745544"/>
              <a:gd name="connsiteY33" fmla="*/ 1983118 h 3029452"/>
              <a:gd name="connsiteX34" fmla="*/ 847443 w 1745544"/>
              <a:gd name="connsiteY34" fmla="*/ 2122678 h 3029452"/>
              <a:gd name="connsiteX35" fmla="*/ 743131 w 1745544"/>
              <a:gd name="connsiteY35" fmla="*/ 2254269 h 3029452"/>
              <a:gd name="connsiteX36" fmla="*/ 1082073 w 1745544"/>
              <a:gd name="connsiteY36" fmla="*/ 2327568 h 3029452"/>
              <a:gd name="connsiteX37" fmla="*/ 927855 w 1745544"/>
              <a:gd name="connsiteY37" fmla="*/ 2441026 h 3029452"/>
              <a:gd name="connsiteX38" fmla="*/ 1005811 w 1745544"/>
              <a:gd name="connsiteY38" fmla="*/ 2555758 h 3029452"/>
              <a:gd name="connsiteX39" fmla="*/ 975730 w 1745544"/>
              <a:gd name="connsiteY39" fmla="*/ 2830638 h 3029452"/>
              <a:gd name="connsiteX40" fmla="*/ 713565 w 1745544"/>
              <a:gd name="connsiteY40" fmla="*/ 2934840 h 3029452"/>
              <a:gd name="connsiteX41" fmla="*/ 582389 w 1745544"/>
              <a:gd name="connsiteY41" fmla="*/ 2907069 h 3029452"/>
              <a:gd name="connsiteX42" fmla="*/ 446052 w 1745544"/>
              <a:gd name="connsiteY42" fmla="*/ 3017053 h 3029452"/>
              <a:gd name="connsiteX43" fmla="*/ 233789 w 1745544"/>
              <a:gd name="connsiteY43" fmla="*/ 2640830 h 3029452"/>
              <a:gd name="connsiteX44" fmla="*/ 116349 w 1745544"/>
              <a:gd name="connsiteY44" fmla="*/ 2561603 h 3029452"/>
              <a:gd name="connsiteX45" fmla="*/ 152360 w 1745544"/>
              <a:gd name="connsiteY45" fmla="*/ 2508220 h 3029452"/>
              <a:gd name="connsiteX46" fmla="*/ 44906 w 1745544"/>
              <a:gd name="connsiteY46" fmla="*/ 2304896 h 3029452"/>
              <a:gd name="connsiteX0" fmla="*/ 44906 w 1745544"/>
              <a:gd name="connsiteY0" fmla="*/ 2304896 h 3029452"/>
              <a:gd name="connsiteX1" fmla="*/ 48391 w 1745544"/>
              <a:gd name="connsiteY1" fmla="*/ 1925414 h 3029452"/>
              <a:gd name="connsiteX2" fmla="*/ 207357 w 1745544"/>
              <a:gd name="connsiteY2" fmla="*/ 1597660 h 3029452"/>
              <a:gd name="connsiteX3" fmla="*/ 271247 w 1745544"/>
              <a:gd name="connsiteY3" fmla="*/ 1019342 h 3029452"/>
              <a:gd name="connsiteX4" fmla="*/ 140928 w 1745544"/>
              <a:gd name="connsiteY4" fmla="*/ 150738 h 3029452"/>
              <a:gd name="connsiteX5" fmla="*/ 126606 w 1745544"/>
              <a:gd name="connsiteY5" fmla="*/ 36248 h 3029452"/>
              <a:gd name="connsiteX6" fmla="*/ 258962 w 1745544"/>
              <a:gd name="connsiteY6" fmla="*/ 1253 h 3029452"/>
              <a:gd name="connsiteX7" fmla="*/ 323022 w 1745544"/>
              <a:gd name="connsiteY7" fmla="*/ 44467 h 3029452"/>
              <a:gd name="connsiteX8" fmla="*/ 758305 w 1745544"/>
              <a:gd name="connsiteY8" fmla="*/ 136153 h 3029452"/>
              <a:gd name="connsiteX9" fmla="*/ 825584 w 1745544"/>
              <a:gd name="connsiteY9" fmla="*/ 243680 h 3029452"/>
              <a:gd name="connsiteX10" fmla="*/ 774658 w 1745544"/>
              <a:gd name="connsiteY10" fmla="*/ 411289 h 3029452"/>
              <a:gd name="connsiteX11" fmla="*/ 699160 w 1745544"/>
              <a:gd name="connsiteY11" fmla="*/ 500173 h 3029452"/>
              <a:gd name="connsiteX12" fmla="*/ 880918 w 1745544"/>
              <a:gd name="connsiteY12" fmla="*/ 576180 h 3029452"/>
              <a:gd name="connsiteX13" fmla="*/ 1002087 w 1745544"/>
              <a:gd name="connsiteY13" fmla="*/ 626852 h 3029452"/>
              <a:gd name="connsiteX14" fmla="*/ 1745465 w 1745544"/>
              <a:gd name="connsiteY14" fmla="*/ 1206017 h 3029452"/>
              <a:gd name="connsiteX15" fmla="*/ 747796 w 1745544"/>
              <a:gd name="connsiteY15" fmla="*/ 750480 h 3029452"/>
              <a:gd name="connsiteX16" fmla="*/ 546890 w 1745544"/>
              <a:gd name="connsiteY16" fmla="*/ 910120 h 3029452"/>
              <a:gd name="connsiteX17" fmla="*/ 588833 w 1745544"/>
              <a:gd name="connsiteY17" fmla="*/ 1078234 h 3029452"/>
              <a:gd name="connsiteX18" fmla="*/ 540619 w 1745544"/>
              <a:gd name="connsiteY18" fmla="*/ 1403023 h 3029452"/>
              <a:gd name="connsiteX19" fmla="*/ 687821 w 1745544"/>
              <a:gd name="connsiteY19" fmla="*/ 1490847 h 3029452"/>
              <a:gd name="connsiteX20" fmla="*/ 783216 w 1745544"/>
              <a:gd name="connsiteY20" fmla="*/ 1457931 h 3029452"/>
              <a:gd name="connsiteX21" fmla="*/ 889981 w 1745544"/>
              <a:gd name="connsiteY21" fmla="*/ 1529956 h 3029452"/>
              <a:gd name="connsiteX22" fmla="*/ 1078683 w 1745544"/>
              <a:gd name="connsiteY22" fmla="*/ 1641722 h 3029452"/>
              <a:gd name="connsiteX23" fmla="*/ 1396526 w 1745544"/>
              <a:gd name="connsiteY23" fmla="*/ 1654179 h 3029452"/>
              <a:gd name="connsiteX24" fmla="*/ 1306621 w 1745544"/>
              <a:gd name="connsiteY24" fmla="*/ 1764419 h 3029452"/>
              <a:gd name="connsiteX25" fmla="*/ 1424318 w 1745544"/>
              <a:gd name="connsiteY25" fmla="*/ 1797212 h 3029452"/>
              <a:gd name="connsiteX26" fmla="*/ 1523626 w 1745544"/>
              <a:gd name="connsiteY26" fmla="*/ 1926348 h 3029452"/>
              <a:gd name="connsiteX27" fmla="*/ 1313060 w 1745544"/>
              <a:gd name="connsiteY27" fmla="*/ 1893047 h 3029452"/>
              <a:gd name="connsiteX28" fmla="*/ 1159097 w 1745544"/>
              <a:gd name="connsiteY28" fmla="*/ 1960071 h 3029452"/>
              <a:gd name="connsiteX29" fmla="*/ 1236544 w 1745544"/>
              <a:gd name="connsiteY29" fmla="*/ 2167672 h 3029452"/>
              <a:gd name="connsiteX30" fmla="*/ 1079870 w 1745544"/>
              <a:gd name="connsiteY30" fmla="*/ 2077514 h 3029452"/>
              <a:gd name="connsiteX31" fmla="*/ 902604 w 1745544"/>
              <a:gd name="connsiteY31" fmla="*/ 1833648 h 3029452"/>
              <a:gd name="connsiteX32" fmla="*/ 705935 w 1745544"/>
              <a:gd name="connsiteY32" fmla="*/ 1871862 h 3029452"/>
              <a:gd name="connsiteX33" fmla="*/ 801768 w 1745544"/>
              <a:gd name="connsiteY33" fmla="*/ 1983118 h 3029452"/>
              <a:gd name="connsiteX34" fmla="*/ 847443 w 1745544"/>
              <a:gd name="connsiteY34" fmla="*/ 2122678 h 3029452"/>
              <a:gd name="connsiteX35" fmla="*/ 743131 w 1745544"/>
              <a:gd name="connsiteY35" fmla="*/ 2254269 h 3029452"/>
              <a:gd name="connsiteX36" fmla="*/ 1082073 w 1745544"/>
              <a:gd name="connsiteY36" fmla="*/ 2327568 h 3029452"/>
              <a:gd name="connsiteX37" fmla="*/ 927855 w 1745544"/>
              <a:gd name="connsiteY37" fmla="*/ 2441026 h 3029452"/>
              <a:gd name="connsiteX38" fmla="*/ 1005811 w 1745544"/>
              <a:gd name="connsiteY38" fmla="*/ 2555758 h 3029452"/>
              <a:gd name="connsiteX39" fmla="*/ 975730 w 1745544"/>
              <a:gd name="connsiteY39" fmla="*/ 2830638 h 3029452"/>
              <a:gd name="connsiteX40" fmla="*/ 713565 w 1745544"/>
              <a:gd name="connsiteY40" fmla="*/ 2934840 h 3029452"/>
              <a:gd name="connsiteX41" fmla="*/ 582389 w 1745544"/>
              <a:gd name="connsiteY41" fmla="*/ 2907069 h 3029452"/>
              <a:gd name="connsiteX42" fmla="*/ 446052 w 1745544"/>
              <a:gd name="connsiteY42" fmla="*/ 3017053 h 3029452"/>
              <a:gd name="connsiteX43" fmla="*/ 233789 w 1745544"/>
              <a:gd name="connsiteY43" fmla="*/ 2640830 h 3029452"/>
              <a:gd name="connsiteX44" fmla="*/ 277260 w 1745544"/>
              <a:gd name="connsiteY44" fmla="*/ 2530336 h 3029452"/>
              <a:gd name="connsiteX45" fmla="*/ 152360 w 1745544"/>
              <a:gd name="connsiteY45" fmla="*/ 2508220 h 3029452"/>
              <a:gd name="connsiteX46" fmla="*/ 44906 w 1745544"/>
              <a:gd name="connsiteY46" fmla="*/ 2304896 h 3029452"/>
              <a:gd name="connsiteX0" fmla="*/ 44906 w 1745544"/>
              <a:gd name="connsiteY0" fmla="*/ 2304896 h 3024154"/>
              <a:gd name="connsiteX1" fmla="*/ 48391 w 1745544"/>
              <a:gd name="connsiteY1" fmla="*/ 1925414 h 3024154"/>
              <a:gd name="connsiteX2" fmla="*/ 207357 w 1745544"/>
              <a:gd name="connsiteY2" fmla="*/ 1597660 h 3024154"/>
              <a:gd name="connsiteX3" fmla="*/ 271247 w 1745544"/>
              <a:gd name="connsiteY3" fmla="*/ 1019342 h 3024154"/>
              <a:gd name="connsiteX4" fmla="*/ 140928 w 1745544"/>
              <a:gd name="connsiteY4" fmla="*/ 150738 h 3024154"/>
              <a:gd name="connsiteX5" fmla="*/ 126606 w 1745544"/>
              <a:gd name="connsiteY5" fmla="*/ 36248 h 3024154"/>
              <a:gd name="connsiteX6" fmla="*/ 258962 w 1745544"/>
              <a:gd name="connsiteY6" fmla="*/ 1253 h 3024154"/>
              <a:gd name="connsiteX7" fmla="*/ 323022 w 1745544"/>
              <a:gd name="connsiteY7" fmla="*/ 44467 h 3024154"/>
              <a:gd name="connsiteX8" fmla="*/ 758305 w 1745544"/>
              <a:gd name="connsiteY8" fmla="*/ 136153 h 3024154"/>
              <a:gd name="connsiteX9" fmla="*/ 825584 w 1745544"/>
              <a:gd name="connsiteY9" fmla="*/ 243680 h 3024154"/>
              <a:gd name="connsiteX10" fmla="*/ 774658 w 1745544"/>
              <a:gd name="connsiteY10" fmla="*/ 411289 h 3024154"/>
              <a:gd name="connsiteX11" fmla="*/ 699160 w 1745544"/>
              <a:gd name="connsiteY11" fmla="*/ 500173 h 3024154"/>
              <a:gd name="connsiteX12" fmla="*/ 880918 w 1745544"/>
              <a:gd name="connsiteY12" fmla="*/ 576180 h 3024154"/>
              <a:gd name="connsiteX13" fmla="*/ 1002087 w 1745544"/>
              <a:gd name="connsiteY13" fmla="*/ 626852 h 3024154"/>
              <a:gd name="connsiteX14" fmla="*/ 1745465 w 1745544"/>
              <a:gd name="connsiteY14" fmla="*/ 1206017 h 3024154"/>
              <a:gd name="connsiteX15" fmla="*/ 747796 w 1745544"/>
              <a:gd name="connsiteY15" fmla="*/ 750480 h 3024154"/>
              <a:gd name="connsiteX16" fmla="*/ 546890 w 1745544"/>
              <a:gd name="connsiteY16" fmla="*/ 910120 h 3024154"/>
              <a:gd name="connsiteX17" fmla="*/ 588833 w 1745544"/>
              <a:gd name="connsiteY17" fmla="*/ 1078234 h 3024154"/>
              <a:gd name="connsiteX18" fmla="*/ 540619 w 1745544"/>
              <a:gd name="connsiteY18" fmla="*/ 1403023 h 3024154"/>
              <a:gd name="connsiteX19" fmla="*/ 687821 w 1745544"/>
              <a:gd name="connsiteY19" fmla="*/ 1490847 h 3024154"/>
              <a:gd name="connsiteX20" fmla="*/ 783216 w 1745544"/>
              <a:gd name="connsiteY20" fmla="*/ 1457931 h 3024154"/>
              <a:gd name="connsiteX21" fmla="*/ 889981 w 1745544"/>
              <a:gd name="connsiteY21" fmla="*/ 1529956 h 3024154"/>
              <a:gd name="connsiteX22" fmla="*/ 1078683 w 1745544"/>
              <a:gd name="connsiteY22" fmla="*/ 1641722 h 3024154"/>
              <a:gd name="connsiteX23" fmla="*/ 1396526 w 1745544"/>
              <a:gd name="connsiteY23" fmla="*/ 1654179 h 3024154"/>
              <a:gd name="connsiteX24" fmla="*/ 1306621 w 1745544"/>
              <a:gd name="connsiteY24" fmla="*/ 1764419 h 3024154"/>
              <a:gd name="connsiteX25" fmla="*/ 1424318 w 1745544"/>
              <a:gd name="connsiteY25" fmla="*/ 1797212 h 3024154"/>
              <a:gd name="connsiteX26" fmla="*/ 1523626 w 1745544"/>
              <a:gd name="connsiteY26" fmla="*/ 1926348 h 3024154"/>
              <a:gd name="connsiteX27" fmla="*/ 1313060 w 1745544"/>
              <a:gd name="connsiteY27" fmla="*/ 1893047 h 3024154"/>
              <a:gd name="connsiteX28" fmla="*/ 1159097 w 1745544"/>
              <a:gd name="connsiteY28" fmla="*/ 1960071 h 3024154"/>
              <a:gd name="connsiteX29" fmla="*/ 1236544 w 1745544"/>
              <a:gd name="connsiteY29" fmla="*/ 2167672 h 3024154"/>
              <a:gd name="connsiteX30" fmla="*/ 1079870 w 1745544"/>
              <a:gd name="connsiteY30" fmla="*/ 2077514 h 3024154"/>
              <a:gd name="connsiteX31" fmla="*/ 902604 w 1745544"/>
              <a:gd name="connsiteY31" fmla="*/ 1833648 h 3024154"/>
              <a:gd name="connsiteX32" fmla="*/ 705935 w 1745544"/>
              <a:gd name="connsiteY32" fmla="*/ 1871862 h 3024154"/>
              <a:gd name="connsiteX33" fmla="*/ 801768 w 1745544"/>
              <a:gd name="connsiteY33" fmla="*/ 1983118 h 3024154"/>
              <a:gd name="connsiteX34" fmla="*/ 847443 w 1745544"/>
              <a:gd name="connsiteY34" fmla="*/ 2122678 h 3024154"/>
              <a:gd name="connsiteX35" fmla="*/ 743131 w 1745544"/>
              <a:gd name="connsiteY35" fmla="*/ 2254269 h 3024154"/>
              <a:gd name="connsiteX36" fmla="*/ 1082073 w 1745544"/>
              <a:gd name="connsiteY36" fmla="*/ 2327568 h 3024154"/>
              <a:gd name="connsiteX37" fmla="*/ 927855 w 1745544"/>
              <a:gd name="connsiteY37" fmla="*/ 2441026 h 3024154"/>
              <a:gd name="connsiteX38" fmla="*/ 1005811 w 1745544"/>
              <a:gd name="connsiteY38" fmla="*/ 2555758 h 3024154"/>
              <a:gd name="connsiteX39" fmla="*/ 975730 w 1745544"/>
              <a:gd name="connsiteY39" fmla="*/ 2830638 h 3024154"/>
              <a:gd name="connsiteX40" fmla="*/ 713565 w 1745544"/>
              <a:gd name="connsiteY40" fmla="*/ 2934840 h 3024154"/>
              <a:gd name="connsiteX41" fmla="*/ 582389 w 1745544"/>
              <a:gd name="connsiteY41" fmla="*/ 2907069 h 3024154"/>
              <a:gd name="connsiteX42" fmla="*/ 446052 w 1745544"/>
              <a:gd name="connsiteY42" fmla="*/ 3017053 h 3024154"/>
              <a:gd name="connsiteX43" fmla="*/ 354707 w 1745544"/>
              <a:gd name="connsiteY43" fmla="*/ 2737937 h 3024154"/>
              <a:gd name="connsiteX44" fmla="*/ 233789 w 1745544"/>
              <a:gd name="connsiteY44" fmla="*/ 2640830 h 3024154"/>
              <a:gd name="connsiteX45" fmla="*/ 277260 w 1745544"/>
              <a:gd name="connsiteY45" fmla="*/ 2530336 h 3024154"/>
              <a:gd name="connsiteX46" fmla="*/ 152360 w 1745544"/>
              <a:gd name="connsiteY46" fmla="*/ 2508220 h 3024154"/>
              <a:gd name="connsiteX47" fmla="*/ 44906 w 1745544"/>
              <a:gd name="connsiteY47" fmla="*/ 2304896 h 3024154"/>
              <a:gd name="connsiteX0" fmla="*/ 20612 w 1721250"/>
              <a:gd name="connsiteY0" fmla="*/ 2304896 h 3024154"/>
              <a:gd name="connsiteX1" fmla="*/ 24097 w 1721250"/>
              <a:gd name="connsiteY1" fmla="*/ 1925414 h 3024154"/>
              <a:gd name="connsiteX2" fmla="*/ 183063 w 1721250"/>
              <a:gd name="connsiteY2" fmla="*/ 1597660 h 3024154"/>
              <a:gd name="connsiteX3" fmla="*/ 246953 w 1721250"/>
              <a:gd name="connsiteY3" fmla="*/ 1019342 h 3024154"/>
              <a:gd name="connsiteX4" fmla="*/ 116634 w 1721250"/>
              <a:gd name="connsiteY4" fmla="*/ 150738 h 3024154"/>
              <a:gd name="connsiteX5" fmla="*/ 102312 w 1721250"/>
              <a:gd name="connsiteY5" fmla="*/ 36248 h 3024154"/>
              <a:gd name="connsiteX6" fmla="*/ 234668 w 1721250"/>
              <a:gd name="connsiteY6" fmla="*/ 1253 h 3024154"/>
              <a:gd name="connsiteX7" fmla="*/ 298728 w 1721250"/>
              <a:gd name="connsiteY7" fmla="*/ 44467 h 3024154"/>
              <a:gd name="connsiteX8" fmla="*/ 734011 w 1721250"/>
              <a:gd name="connsiteY8" fmla="*/ 136153 h 3024154"/>
              <a:gd name="connsiteX9" fmla="*/ 801290 w 1721250"/>
              <a:gd name="connsiteY9" fmla="*/ 243680 h 3024154"/>
              <a:gd name="connsiteX10" fmla="*/ 750364 w 1721250"/>
              <a:gd name="connsiteY10" fmla="*/ 411289 h 3024154"/>
              <a:gd name="connsiteX11" fmla="*/ 674866 w 1721250"/>
              <a:gd name="connsiteY11" fmla="*/ 500173 h 3024154"/>
              <a:gd name="connsiteX12" fmla="*/ 856624 w 1721250"/>
              <a:gd name="connsiteY12" fmla="*/ 576180 h 3024154"/>
              <a:gd name="connsiteX13" fmla="*/ 977793 w 1721250"/>
              <a:gd name="connsiteY13" fmla="*/ 626852 h 3024154"/>
              <a:gd name="connsiteX14" fmla="*/ 1721171 w 1721250"/>
              <a:gd name="connsiteY14" fmla="*/ 1206017 h 3024154"/>
              <a:gd name="connsiteX15" fmla="*/ 723502 w 1721250"/>
              <a:gd name="connsiteY15" fmla="*/ 750480 h 3024154"/>
              <a:gd name="connsiteX16" fmla="*/ 522596 w 1721250"/>
              <a:gd name="connsiteY16" fmla="*/ 910120 h 3024154"/>
              <a:gd name="connsiteX17" fmla="*/ 564539 w 1721250"/>
              <a:gd name="connsiteY17" fmla="*/ 1078234 h 3024154"/>
              <a:gd name="connsiteX18" fmla="*/ 516325 w 1721250"/>
              <a:gd name="connsiteY18" fmla="*/ 1403023 h 3024154"/>
              <a:gd name="connsiteX19" fmla="*/ 663527 w 1721250"/>
              <a:gd name="connsiteY19" fmla="*/ 1490847 h 3024154"/>
              <a:gd name="connsiteX20" fmla="*/ 758922 w 1721250"/>
              <a:gd name="connsiteY20" fmla="*/ 1457931 h 3024154"/>
              <a:gd name="connsiteX21" fmla="*/ 865687 w 1721250"/>
              <a:gd name="connsiteY21" fmla="*/ 1529956 h 3024154"/>
              <a:gd name="connsiteX22" fmla="*/ 1054389 w 1721250"/>
              <a:gd name="connsiteY22" fmla="*/ 1641722 h 3024154"/>
              <a:gd name="connsiteX23" fmla="*/ 1372232 w 1721250"/>
              <a:gd name="connsiteY23" fmla="*/ 1654179 h 3024154"/>
              <a:gd name="connsiteX24" fmla="*/ 1282327 w 1721250"/>
              <a:gd name="connsiteY24" fmla="*/ 1764419 h 3024154"/>
              <a:gd name="connsiteX25" fmla="*/ 1400024 w 1721250"/>
              <a:gd name="connsiteY25" fmla="*/ 1797212 h 3024154"/>
              <a:gd name="connsiteX26" fmla="*/ 1499332 w 1721250"/>
              <a:gd name="connsiteY26" fmla="*/ 1926348 h 3024154"/>
              <a:gd name="connsiteX27" fmla="*/ 1288766 w 1721250"/>
              <a:gd name="connsiteY27" fmla="*/ 1893047 h 3024154"/>
              <a:gd name="connsiteX28" fmla="*/ 1134803 w 1721250"/>
              <a:gd name="connsiteY28" fmla="*/ 1960071 h 3024154"/>
              <a:gd name="connsiteX29" fmla="*/ 1212250 w 1721250"/>
              <a:gd name="connsiteY29" fmla="*/ 2167672 h 3024154"/>
              <a:gd name="connsiteX30" fmla="*/ 1055576 w 1721250"/>
              <a:gd name="connsiteY30" fmla="*/ 2077514 h 3024154"/>
              <a:gd name="connsiteX31" fmla="*/ 878310 w 1721250"/>
              <a:gd name="connsiteY31" fmla="*/ 1833648 h 3024154"/>
              <a:gd name="connsiteX32" fmla="*/ 681641 w 1721250"/>
              <a:gd name="connsiteY32" fmla="*/ 1871862 h 3024154"/>
              <a:gd name="connsiteX33" fmla="*/ 777474 w 1721250"/>
              <a:gd name="connsiteY33" fmla="*/ 1983118 h 3024154"/>
              <a:gd name="connsiteX34" fmla="*/ 823149 w 1721250"/>
              <a:gd name="connsiteY34" fmla="*/ 2122678 h 3024154"/>
              <a:gd name="connsiteX35" fmla="*/ 718837 w 1721250"/>
              <a:gd name="connsiteY35" fmla="*/ 2254269 h 3024154"/>
              <a:gd name="connsiteX36" fmla="*/ 1057779 w 1721250"/>
              <a:gd name="connsiteY36" fmla="*/ 2327568 h 3024154"/>
              <a:gd name="connsiteX37" fmla="*/ 903561 w 1721250"/>
              <a:gd name="connsiteY37" fmla="*/ 2441026 h 3024154"/>
              <a:gd name="connsiteX38" fmla="*/ 981517 w 1721250"/>
              <a:gd name="connsiteY38" fmla="*/ 2555758 h 3024154"/>
              <a:gd name="connsiteX39" fmla="*/ 951436 w 1721250"/>
              <a:gd name="connsiteY39" fmla="*/ 2830638 h 3024154"/>
              <a:gd name="connsiteX40" fmla="*/ 689271 w 1721250"/>
              <a:gd name="connsiteY40" fmla="*/ 2934840 h 3024154"/>
              <a:gd name="connsiteX41" fmla="*/ 558095 w 1721250"/>
              <a:gd name="connsiteY41" fmla="*/ 2907069 h 3024154"/>
              <a:gd name="connsiteX42" fmla="*/ 421758 w 1721250"/>
              <a:gd name="connsiteY42" fmla="*/ 3017053 h 3024154"/>
              <a:gd name="connsiteX43" fmla="*/ 330413 w 1721250"/>
              <a:gd name="connsiteY43" fmla="*/ 2737937 h 3024154"/>
              <a:gd name="connsiteX44" fmla="*/ 209495 w 1721250"/>
              <a:gd name="connsiteY44" fmla="*/ 2640830 h 3024154"/>
              <a:gd name="connsiteX45" fmla="*/ 252966 w 1721250"/>
              <a:gd name="connsiteY45" fmla="*/ 2530336 h 3024154"/>
              <a:gd name="connsiteX46" fmla="*/ 153402 w 1721250"/>
              <a:gd name="connsiteY46" fmla="*/ 2447635 h 3024154"/>
              <a:gd name="connsiteX47" fmla="*/ 20612 w 1721250"/>
              <a:gd name="connsiteY47" fmla="*/ 2304896 h 3024154"/>
              <a:gd name="connsiteX0" fmla="*/ 20612 w 1721250"/>
              <a:gd name="connsiteY0" fmla="*/ 2304896 h 3024154"/>
              <a:gd name="connsiteX1" fmla="*/ 24097 w 1721250"/>
              <a:gd name="connsiteY1" fmla="*/ 1925414 h 3024154"/>
              <a:gd name="connsiteX2" fmla="*/ 183063 w 1721250"/>
              <a:gd name="connsiteY2" fmla="*/ 1597660 h 3024154"/>
              <a:gd name="connsiteX3" fmla="*/ 246953 w 1721250"/>
              <a:gd name="connsiteY3" fmla="*/ 1019342 h 3024154"/>
              <a:gd name="connsiteX4" fmla="*/ 116634 w 1721250"/>
              <a:gd name="connsiteY4" fmla="*/ 150738 h 3024154"/>
              <a:gd name="connsiteX5" fmla="*/ 102312 w 1721250"/>
              <a:gd name="connsiteY5" fmla="*/ 36248 h 3024154"/>
              <a:gd name="connsiteX6" fmla="*/ 234668 w 1721250"/>
              <a:gd name="connsiteY6" fmla="*/ 1253 h 3024154"/>
              <a:gd name="connsiteX7" fmla="*/ 298728 w 1721250"/>
              <a:gd name="connsiteY7" fmla="*/ 44467 h 3024154"/>
              <a:gd name="connsiteX8" fmla="*/ 734011 w 1721250"/>
              <a:gd name="connsiteY8" fmla="*/ 136153 h 3024154"/>
              <a:gd name="connsiteX9" fmla="*/ 801290 w 1721250"/>
              <a:gd name="connsiteY9" fmla="*/ 243680 h 3024154"/>
              <a:gd name="connsiteX10" fmla="*/ 750364 w 1721250"/>
              <a:gd name="connsiteY10" fmla="*/ 411289 h 3024154"/>
              <a:gd name="connsiteX11" fmla="*/ 674866 w 1721250"/>
              <a:gd name="connsiteY11" fmla="*/ 500173 h 3024154"/>
              <a:gd name="connsiteX12" fmla="*/ 856624 w 1721250"/>
              <a:gd name="connsiteY12" fmla="*/ 576180 h 3024154"/>
              <a:gd name="connsiteX13" fmla="*/ 977793 w 1721250"/>
              <a:gd name="connsiteY13" fmla="*/ 626852 h 3024154"/>
              <a:gd name="connsiteX14" fmla="*/ 1721171 w 1721250"/>
              <a:gd name="connsiteY14" fmla="*/ 1206017 h 3024154"/>
              <a:gd name="connsiteX15" fmla="*/ 723502 w 1721250"/>
              <a:gd name="connsiteY15" fmla="*/ 750480 h 3024154"/>
              <a:gd name="connsiteX16" fmla="*/ 522596 w 1721250"/>
              <a:gd name="connsiteY16" fmla="*/ 910120 h 3024154"/>
              <a:gd name="connsiteX17" fmla="*/ 564539 w 1721250"/>
              <a:gd name="connsiteY17" fmla="*/ 1078234 h 3024154"/>
              <a:gd name="connsiteX18" fmla="*/ 516325 w 1721250"/>
              <a:gd name="connsiteY18" fmla="*/ 1403023 h 3024154"/>
              <a:gd name="connsiteX19" fmla="*/ 663527 w 1721250"/>
              <a:gd name="connsiteY19" fmla="*/ 1490847 h 3024154"/>
              <a:gd name="connsiteX20" fmla="*/ 758922 w 1721250"/>
              <a:gd name="connsiteY20" fmla="*/ 1457931 h 3024154"/>
              <a:gd name="connsiteX21" fmla="*/ 865687 w 1721250"/>
              <a:gd name="connsiteY21" fmla="*/ 1529956 h 3024154"/>
              <a:gd name="connsiteX22" fmla="*/ 1054389 w 1721250"/>
              <a:gd name="connsiteY22" fmla="*/ 1641722 h 3024154"/>
              <a:gd name="connsiteX23" fmla="*/ 1372232 w 1721250"/>
              <a:gd name="connsiteY23" fmla="*/ 1654179 h 3024154"/>
              <a:gd name="connsiteX24" fmla="*/ 1282327 w 1721250"/>
              <a:gd name="connsiteY24" fmla="*/ 1764419 h 3024154"/>
              <a:gd name="connsiteX25" fmla="*/ 1400024 w 1721250"/>
              <a:gd name="connsiteY25" fmla="*/ 1797212 h 3024154"/>
              <a:gd name="connsiteX26" fmla="*/ 1499332 w 1721250"/>
              <a:gd name="connsiteY26" fmla="*/ 1926348 h 3024154"/>
              <a:gd name="connsiteX27" fmla="*/ 1288766 w 1721250"/>
              <a:gd name="connsiteY27" fmla="*/ 1893047 h 3024154"/>
              <a:gd name="connsiteX28" fmla="*/ 1134803 w 1721250"/>
              <a:gd name="connsiteY28" fmla="*/ 1960071 h 3024154"/>
              <a:gd name="connsiteX29" fmla="*/ 1212250 w 1721250"/>
              <a:gd name="connsiteY29" fmla="*/ 2167672 h 3024154"/>
              <a:gd name="connsiteX30" fmla="*/ 1055576 w 1721250"/>
              <a:gd name="connsiteY30" fmla="*/ 2077514 h 3024154"/>
              <a:gd name="connsiteX31" fmla="*/ 878310 w 1721250"/>
              <a:gd name="connsiteY31" fmla="*/ 1833648 h 3024154"/>
              <a:gd name="connsiteX32" fmla="*/ 681641 w 1721250"/>
              <a:gd name="connsiteY32" fmla="*/ 1871862 h 3024154"/>
              <a:gd name="connsiteX33" fmla="*/ 777474 w 1721250"/>
              <a:gd name="connsiteY33" fmla="*/ 1983118 h 3024154"/>
              <a:gd name="connsiteX34" fmla="*/ 823149 w 1721250"/>
              <a:gd name="connsiteY34" fmla="*/ 2122678 h 3024154"/>
              <a:gd name="connsiteX35" fmla="*/ 718837 w 1721250"/>
              <a:gd name="connsiteY35" fmla="*/ 2254269 h 3024154"/>
              <a:gd name="connsiteX36" fmla="*/ 1057779 w 1721250"/>
              <a:gd name="connsiteY36" fmla="*/ 2327568 h 3024154"/>
              <a:gd name="connsiteX37" fmla="*/ 903561 w 1721250"/>
              <a:gd name="connsiteY37" fmla="*/ 2441026 h 3024154"/>
              <a:gd name="connsiteX38" fmla="*/ 981517 w 1721250"/>
              <a:gd name="connsiteY38" fmla="*/ 2555758 h 3024154"/>
              <a:gd name="connsiteX39" fmla="*/ 951436 w 1721250"/>
              <a:gd name="connsiteY39" fmla="*/ 2830638 h 3024154"/>
              <a:gd name="connsiteX40" fmla="*/ 689271 w 1721250"/>
              <a:gd name="connsiteY40" fmla="*/ 2934840 h 3024154"/>
              <a:gd name="connsiteX41" fmla="*/ 558095 w 1721250"/>
              <a:gd name="connsiteY41" fmla="*/ 2907069 h 3024154"/>
              <a:gd name="connsiteX42" fmla="*/ 421758 w 1721250"/>
              <a:gd name="connsiteY42" fmla="*/ 3017053 h 3024154"/>
              <a:gd name="connsiteX43" fmla="*/ 330413 w 1721250"/>
              <a:gd name="connsiteY43" fmla="*/ 2737937 h 3024154"/>
              <a:gd name="connsiteX44" fmla="*/ 270335 w 1721250"/>
              <a:gd name="connsiteY44" fmla="*/ 2619730 h 3024154"/>
              <a:gd name="connsiteX45" fmla="*/ 252966 w 1721250"/>
              <a:gd name="connsiteY45" fmla="*/ 2530336 h 3024154"/>
              <a:gd name="connsiteX46" fmla="*/ 153402 w 1721250"/>
              <a:gd name="connsiteY46" fmla="*/ 2447635 h 3024154"/>
              <a:gd name="connsiteX47" fmla="*/ 20612 w 1721250"/>
              <a:gd name="connsiteY47" fmla="*/ 2304896 h 3024154"/>
              <a:gd name="connsiteX0" fmla="*/ 20612 w 1721250"/>
              <a:gd name="connsiteY0" fmla="*/ 2304896 h 3024154"/>
              <a:gd name="connsiteX1" fmla="*/ 24097 w 1721250"/>
              <a:gd name="connsiteY1" fmla="*/ 1925414 h 3024154"/>
              <a:gd name="connsiteX2" fmla="*/ 183063 w 1721250"/>
              <a:gd name="connsiteY2" fmla="*/ 1597660 h 3024154"/>
              <a:gd name="connsiteX3" fmla="*/ 246953 w 1721250"/>
              <a:gd name="connsiteY3" fmla="*/ 1019342 h 3024154"/>
              <a:gd name="connsiteX4" fmla="*/ 116634 w 1721250"/>
              <a:gd name="connsiteY4" fmla="*/ 150738 h 3024154"/>
              <a:gd name="connsiteX5" fmla="*/ 102312 w 1721250"/>
              <a:gd name="connsiteY5" fmla="*/ 36248 h 3024154"/>
              <a:gd name="connsiteX6" fmla="*/ 234668 w 1721250"/>
              <a:gd name="connsiteY6" fmla="*/ 1253 h 3024154"/>
              <a:gd name="connsiteX7" fmla="*/ 298728 w 1721250"/>
              <a:gd name="connsiteY7" fmla="*/ 44467 h 3024154"/>
              <a:gd name="connsiteX8" fmla="*/ 734011 w 1721250"/>
              <a:gd name="connsiteY8" fmla="*/ 136153 h 3024154"/>
              <a:gd name="connsiteX9" fmla="*/ 801290 w 1721250"/>
              <a:gd name="connsiteY9" fmla="*/ 243680 h 3024154"/>
              <a:gd name="connsiteX10" fmla="*/ 750364 w 1721250"/>
              <a:gd name="connsiteY10" fmla="*/ 411289 h 3024154"/>
              <a:gd name="connsiteX11" fmla="*/ 674866 w 1721250"/>
              <a:gd name="connsiteY11" fmla="*/ 500173 h 3024154"/>
              <a:gd name="connsiteX12" fmla="*/ 856624 w 1721250"/>
              <a:gd name="connsiteY12" fmla="*/ 576180 h 3024154"/>
              <a:gd name="connsiteX13" fmla="*/ 977793 w 1721250"/>
              <a:gd name="connsiteY13" fmla="*/ 626852 h 3024154"/>
              <a:gd name="connsiteX14" fmla="*/ 1721171 w 1721250"/>
              <a:gd name="connsiteY14" fmla="*/ 1206017 h 3024154"/>
              <a:gd name="connsiteX15" fmla="*/ 723502 w 1721250"/>
              <a:gd name="connsiteY15" fmla="*/ 750480 h 3024154"/>
              <a:gd name="connsiteX16" fmla="*/ 522596 w 1721250"/>
              <a:gd name="connsiteY16" fmla="*/ 910120 h 3024154"/>
              <a:gd name="connsiteX17" fmla="*/ 564539 w 1721250"/>
              <a:gd name="connsiteY17" fmla="*/ 1078234 h 3024154"/>
              <a:gd name="connsiteX18" fmla="*/ 516325 w 1721250"/>
              <a:gd name="connsiteY18" fmla="*/ 1403023 h 3024154"/>
              <a:gd name="connsiteX19" fmla="*/ 663527 w 1721250"/>
              <a:gd name="connsiteY19" fmla="*/ 1490847 h 3024154"/>
              <a:gd name="connsiteX20" fmla="*/ 758922 w 1721250"/>
              <a:gd name="connsiteY20" fmla="*/ 1457931 h 3024154"/>
              <a:gd name="connsiteX21" fmla="*/ 865687 w 1721250"/>
              <a:gd name="connsiteY21" fmla="*/ 1529956 h 3024154"/>
              <a:gd name="connsiteX22" fmla="*/ 1054389 w 1721250"/>
              <a:gd name="connsiteY22" fmla="*/ 1641722 h 3024154"/>
              <a:gd name="connsiteX23" fmla="*/ 1372232 w 1721250"/>
              <a:gd name="connsiteY23" fmla="*/ 1654179 h 3024154"/>
              <a:gd name="connsiteX24" fmla="*/ 1282327 w 1721250"/>
              <a:gd name="connsiteY24" fmla="*/ 1764419 h 3024154"/>
              <a:gd name="connsiteX25" fmla="*/ 1400024 w 1721250"/>
              <a:gd name="connsiteY25" fmla="*/ 1797212 h 3024154"/>
              <a:gd name="connsiteX26" fmla="*/ 1499332 w 1721250"/>
              <a:gd name="connsiteY26" fmla="*/ 1926348 h 3024154"/>
              <a:gd name="connsiteX27" fmla="*/ 1288766 w 1721250"/>
              <a:gd name="connsiteY27" fmla="*/ 1893047 h 3024154"/>
              <a:gd name="connsiteX28" fmla="*/ 1134803 w 1721250"/>
              <a:gd name="connsiteY28" fmla="*/ 1960071 h 3024154"/>
              <a:gd name="connsiteX29" fmla="*/ 1212250 w 1721250"/>
              <a:gd name="connsiteY29" fmla="*/ 2167672 h 3024154"/>
              <a:gd name="connsiteX30" fmla="*/ 1055576 w 1721250"/>
              <a:gd name="connsiteY30" fmla="*/ 2077514 h 3024154"/>
              <a:gd name="connsiteX31" fmla="*/ 878310 w 1721250"/>
              <a:gd name="connsiteY31" fmla="*/ 1833648 h 3024154"/>
              <a:gd name="connsiteX32" fmla="*/ 681641 w 1721250"/>
              <a:gd name="connsiteY32" fmla="*/ 1871862 h 3024154"/>
              <a:gd name="connsiteX33" fmla="*/ 777474 w 1721250"/>
              <a:gd name="connsiteY33" fmla="*/ 1983118 h 3024154"/>
              <a:gd name="connsiteX34" fmla="*/ 823149 w 1721250"/>
              <a:gd name="connsiteY34" fmla="*/ 2122678 h 3024154"/>
              <a:gd name="connsiteX35" fmla="*/ 718837 w 1721250"/>
              <a:gd name="connsiteY35" fmla="*/ 2254269 h 3024154"/>
              <a:gd name="connsiteX36" fmla="*/ 1057779 w 1721250"/>
              <a:gd name="connsiteY36" fmla="*/ 2327568 h 3024154"/>
              <a:gd name="connsiteX37" fmla="*/ 903561 w 1721250"/>
              <a:gd name="connsiteY37" fmla="*/ 2441026 h 3024154"/>
              <a:gd name="connsiteX38" fmla="*/ 981517 w 1721250"/>
              <a:gd name="connsiteY38" fmla="*/ 2555758 h 3024154"/>
              <a:gd name="connsiteX39" fmla="*/ 920169 w 1721250"/>
              <a:gd name="connsiteY39" fmla="*/ 2669726 h 3024154"/>
              <a:gd name="connsiteX40" fmla="*/ 951436 w 1721250"/>
              <a:gd name="connsiteY40" fmla="*/ 2830638 h 3024154"/>
              <a:gd name="connsiteX41" fmla="*/ 689271 w 1721250"/>
              <a:gd name="connsiteY41" fmla="*/ 2934840 h 3024154"/>
              <a:gd name="connsiteX42" fmla="*/ 558095 w 1721250"/>
              <a:gd name="connsiteY42" fmla="*/ 2907069 h 3024154"/>
              <a:gd name="connsiteX43" fmla="*/ 421758 w 1721250"/>
              <a:gd name="connsiteY43" fmla="*/ 3017053 h 3024154"/>
              <a:gd name="connsiteX44" fmla="*/ 330413 w 1721250"/>
              <a:gd name="connsiteY44" fmla="*/ 2737937 h 3024154"/>
              <a:gd name="connsiteX45" fmla="*/ 270335 w 1721250"/>
              <a:gd name="connsiteY45" fmla="*/ 2619730 h 3024154"/>
              <a:gd name="connsiteX46" fmla="*/ 252966 w 1721250"/>
              <a:gd name="connsiteY46" fmla="*/ 2530336 h 3024154"/>
              <a:gd name="connsiteX47" fmla="*/ 153402 w 1721250"/>
              <a:gd name="connsiteY47" fmla="*/ 2447635 h 3024154"/>
              <a:gd name="connsiteX48" fmla="*/ 20612 w 1721250"/>
              <a:gd name="connsiteY48" fmla="*/ 2304896 h 3024154"/>
              <a:gd name="connsiteX0" fmla="*/ 20612 w 1721198"/>
              <a:gd name="connsiteY0" fmla="*/ 2304896 h 3024154"/>
              <a:gd name="connsiteX1" fmla="*/ 24097 w 1721198"/>
              <a:gd name="connsiteY1" fmla="*/ 1925414 h 3024154"/>
              <a:gd name="connsiteX2" fmla="*/ 183063 w 1721198"/>
              <a:gd name="connsiteY2" fmla="*/ 1597660 h 3024154"/>
              <a:gd name="connsiteX3" fmla="*/ 246953 w 1721198"/>
              <a:gd name="connsiteY3" fmla="*/ 1019342 h 3024154"/>
              <a:gd name="connsiteX4" fmla="*/ 116634 w 1721198"/>
              <a:gd name="connsiteY4" fmla="*/ 150738 h 3024154"/>
              <a:gd name="connsiteX5" fmla="*/ 102312 w 1721198"/>
              <a:gd name="connsiteY5" fmla="*/ 36248 h 3024154"/>
              <a:gd name="connsiteX6" fmla="*/ 234668 w 1721198"/>
              <a:gd name="connsiteY6" fmla="*/ 1253 h 3024154"/>
              <a:gd name="connsiteX7" fmla="*/ 298728 w 1721198"/>
              <a:gd name="connsiteY7" fmla="*/ 44467 h 3024154"/>
              <a:gd name="connsiteX8" fmla="*/ 734011 w 1721198"/>
              <a:gd name="connsiteY8" fmla="*/ 136153 h 3024154"/>
              <a:gd name="connsiteX9" fmla="*/ 801290 w 1721198"/>
              <a:gd name="connsiteY9" fmla="*/ 243680 h 3024154"/>
              <a:gd name="connsiteX10" fmla="*/ 750364 w 1721198"/>
              <a:gd name="connsiteY10" fmla="*/ 411289 h 3024154"/>
              <a:gd name="connsiteX11" fmla="*/ 674866 w 1721198"/>
              <a:gd name="connsiteY11" fmla="*/ 500173 h 3024154"/>
              <a:gd name="connsiteX12" fmla="*/ 856624 w 1721198"/>
              <a:gd name="connsiteY12" fmla="*/ 576180 h 3024154"/>
              <a:gd name="connsiteX13" fmla="*/ 977793 w 1721198"/>
              <a:gd name="connsiteY13" fmla="*/ 626852 h 3024154"/>
              <a:gd name="connsiteX14" fmla="*/ 1721171 w 1721198"/>
              <a:gd name="connsiteY14" fmla="*/ 1206017 h 3024154"/>
              <a:gd name="connsiteX15" fmla="*/ 998128 w 1721198"/>
              <a:gd name="connsiteY15" fmla="*/ 826995 h 3024154"/>
              <a:gd name="connsiteX16" fmla="*/ 723502 w 1721198"/>
              <a:gd name="connsiteY16" fmla="*/ 750480 h 3024154"/>
              <a:gd name="connsiteX17" fmla="*/ 522596 w 1721198"/>
              <a:gd name="connsiteY17" fmla="*/ 910120 h 3024154"/>
              <a:gd name="connsiteX18" fmla="*/ 564539 w 1721198"/>
              <a:gd name="connsiteY18" fmla="*/ 1078234 h 3024154"/>
              <a:gd name="connsiteX19" fmla="*/ 516325 w 1721198"/>
              <a:gd name="connsiteY19" fmla="*/ 1403023 h 3024154"/>
              <a:gd name="connsiteX20" fmla="*/ 663527 w 1721198"/>
              <a:gd name="connsiteY20" fmla="*/ 1490847 h 3024154"/>
              <a:gd name="connsiteX21" fmla="*/ 758922 w 1721198"/>
              <a:gd name="connsiteY21" fmla="*/ 1457931 h 3024154"/>
              <a:gd name="connsiteX22" fmla="*/ 865687 w 1721198"/>
              <a:gd name="connsiteY22" fmla="*/ 1529956 h 3024154"/>
              <a:gd name="connsiteX23" fmla="*/ 1054389 w 1721198"/>
              <a:gd name="connsiteY23" fmla="*/ 1641722 h 3024154"/>
              <a:gd name="connsiteX24" fmla="*/ 1372232 w 1721198"/>
              <a:gd name="connsiteY24" fmla="*/ 1654179 h 3024154"/>
              <a:gd name="connsiteX25" fmla="*/ 1282327 w 1721198"/>
              <a:gd name="connsiteY25" fmla="*/ 1764419 h 3024154"/>
              <a:gd name="connsiteX26" fmla="*/ 1400024 w 1721198"/>
              <a:gd name="connsiteY26" fmla="*/ 1797212 h 3024154"/>
              <a:gd name="connsiteX27" fmla="*/ 1499332 w 1721198"/>
              <a:gd name="connsiteY27" fmla="*/ 1926348 h 3024154"/>
              <a:gd name="connsiteX28" fmla="*/ 1288766 w 1721198"/>
              <a:gd name="connsiteY28" fmla="*/ 1893047 h 3024154"/>
              <a:gd name="connsiteX29" fmla="*/ 1134803 w 1721198"/>
              <a:gd name="connsiteY29" fmla="*/ 1960071 h 3024154"/>
              <a:gd name="connsiteX30" fmla="*/ 1212250 w 1721198"/>
              <a:gd name="connsiteY30" fmla="*/ 2167672 h 3024154"/>
              <a:gd name="connsiteX31" fmla="*/ 1055576 w 1721198"/>
              <a:gd name="connsiteY31" fmla="*/ 2077514 h 3024154"/>
              <a:gd name="connsiteX32" fmla="*/ 878310 w 1721198"/>
              <a:gd name="connsiteY32" fmla="*/ 1833648 h 3024154"/>
              <a:gd name="connsiteX33" fmla="*/ 681641 w 1721198"/>
              <a:gd name="connsiteY33" fmla="*/ 1871862 h 3024154"/>
              <a:gd name="connsiteX34" fmla="*/ 777474 w 1721198"/>
              <a:gd name="connsiteY34" fmla="*/ 1983118 h 3024154"/>
              <a:gd name="connsiteX35" fmla="*/ 823149 w 1721198"/>
              <a:gd name="connsiteY35" fmla="*/ 2122678 h 3024154"/>
              <a:gd name="connsiteX36" fmla="*/ 718837 w 1721198"/>
              <a:gd name="connsiteY36" fmla="*/ 2254269 h 3024154"/>
              <a:gd name="connsiteX37" fmla="*/ 1057779 w 1721198"/>
              <a:gd name="connsiteY37" fmla="*/ 2327568 h 3024154"/>
              <a:gd name="connsiteX38" fmla="*/ 903561 w 1721198"/>
              <a:gd name="connsiteY38" fmla="*/ 2441026 h 3024154"/>
              <a:gd name="connsiteX39" fmla="*/ 981517 w 1721198"/>
              <a:gd name="connsiteY39" fmla="*/ 2555758 h 3024154"/>
              <a:gd name="connsiteX40" fmla="*/ 920169 w 1721198"/>
              <a:gd name="connsiteY40" fmla="*/ 2669726 h 3024154"/>
              <a:gd name="connsiteX41" fmla="*/ 951436 w 1721198"/>
              <a:gd name="connsiteY41" fmla="*/ 2830638 h 3024154"/>
              <a:gd name="connsiteX42" fmla="*/ 689271 w 1721198"/>
              <a:gd name="connsiteY42" fmla="*/ 2934840 h 3024154"/>
              <a:gd name="connsiteX43" fmla="*/ 558095 w 1721198"/>
              <a:gd name="connsiteY43" fmla="*/ 2907069 h 3024154"/>
              <a:gd name="connsiteX44" fmla="*/ 421758 w 1721198"/>
              <a:gd name="connsiteY44" fmla="*/ 3017053 h 3024154"/>
              <a:gd name="connsiteX45" fmla="*/ 330413 w 1721198"/>
              <a:gd name="connsiteY45" fmla="*/ 2737937 h 3024154"/>
              <a:gd name="connsiteX46" fmla="*/ 270335 w 1721198"/>
              <a:gd name="connsiteY46" fmla="*/ 2619730 h 3024154"/>
              <a:gd name="connsiteX47" fmla="*/ 252966 w 1721198"/>
              <a:gd name="connsiteY47" fmla="*/ 2530336 h 3024154"/>
              <a:gd name="connsiteX48" fmla="*/ 153402 w 1721198"/>
              <a:gd name="connsiteY48" fmla="*/ 2447635 h 3024154"/>
              <a:gd name="connsiteX49" fmla="*/ 20612 w 1721198"/>
              <a:gd name="connsiteY49" fmla="*/ 2304896 h 3024154"/>
              <a:gd name="connsiteX0" fmla="*/ 20612 w 1721619"/>
              <a:gd name="connsiteY0" fmla="*/ 2304896 h 3024154"/>
              <a:gd name="connsiteX1" fmla="*/ 24097 w 1721619"/>
              <a:gd name="connsiteY1" fmla="*/ 1925414 h 3024154"/>
              <a:gd name="connsiteX2" fmla="*/ 183063 w 1721619"/>
              <a:gd name="connsiteY2" fmla="*/ 1597660 h 3024154"/>
              <a:gd name="connsiteX3" fmla="*/ 246953 w 1721619"/>
              <a:gd name="connsiteY3" fmla="*/ 1019342 h 3024154"/>
              <a:gd name="connsiteX4" fmla="*/ 116634 w 1721619"/>
              <a:gd name="connsiteY4" fmla="*/ 150738 h 3024154"/>
              <a:gd name="connsiteX5" fmla="*/ 102312 w 1721619"/>
              <a:gd name="connsiteY5" fmla="*/ 36248 h 3024154"/>
              <a:gd name="connsiteX6" fmla="*/ 234668 w 1721619"/>
              <a:gd name="connsiteY6" fmla="*/ 1253 h 3024154"/>
              <a:gd name="connsiteX7" fmla="*/ 298728 w 1721619"/>
              <a:gd name="connsiteY7" fmla="*/ 44467 h 3024154"/>
              <a:gd name="connsiteX8" fmla="*/ 734011 w 1721619"/>
              <a:gd name="connsiteY8" fmla="*/ 136153 h 3024154"/>
              <a:gd name="connsiteX9" fmla="*/ 801290 w 1721619"/>
              <a:gd name="connsiteY9" fmla="*/ 243680 h 3024154"/>
              <a:gd name="connsiteX10" fmla="*/ 750364 w 1721619"/>
              <a:gd name="connsiteY10" fmla="*/ 411289 h 3024154"/>
              <a:gd name="connsiteX11" fmla="*/ 674866 w 1721619"/>
              <a:gd name="connsiteY11" fmla="*/ 500173 h 3024154"/>
              <a:gd name="connsiteX12" fmla="*/ 856624 w 1721619"/>
              <a:gd name="connsiteY12" fmla="*/ 576180 h 3024154"/>
              <a:gd name="connsiteX13" fmla="*/ 977793 w 1721619"/>
              <a:gd name="connsiteY13" fmla="*/ 626852 h 3024154"/>
              <a:gd name="connsiteX14" fmla="*/ 1721171 w 1721619"/>
              <a:gd name="connsiteY14" fmla="*/ 1206017 h 3024154"/>
              <a:gd name="connsiteX15" fmla="*/ 1040326 w 1721619"/>
              <a:gd name="connsiteY15" fmla="*/ 948674 h 3024154"/>
              <a:gd name="connsiteX16" fmla="*/ 998128 w 1721619"/>
              <a:gd name="connsiteY16" fmla="*/ 826995 h 3024154"/>
              <a:gd name="connsiteX17" fmla="*/ 723502 w 1721619"/>
              <a:gd name="connsiteY17" fmla="*/ 750480 h 3024154"/>
              <a:gd name="connsiteX18" fmla="*/ 522596 w 1721619"/>
              <a:gd name="connsiteY18" fmla="*/ 910120 h 3024154"/>
              <a:gd name="connsiteX19" fmla="*/ 564539 w 1721619"/>
              <a:gd name="connsiteY19" fmla="*/ 1078234 h 3024154"/>
              <a:gd name="connsiteX20" fmla="*/ 516325 w 1721619"/>
              <a:gd name="connsiteY20" fmla="*/ 1403023 h 3024154"/>
              <a:gd name="connsiteX21" fmla="*/ 663527 w 1721619"/>
              <a:gd name="connsiteY21" fmla="*/ 1490847 h 3024154"/>
              <a:gd name="connsiteX22" fmla="*/ 758922 w 1721619"/>
              <a:gd name="connsiteY22" fmla="*/ 1457931 h 3024154"/>
              <a:gd name="connsiteX23" fmla="*/ 865687 w 1721619"/>
              <a:gd name="connsiteY23" fmla="*/ 1529956 h 3024154"/>
              <a:gd name="connsiteX24" fmla="*/ 1054389 w 1721619"/>
              <a:gd name="connsiteY24" fmla="*/ 1641722 h 3024154"/>
              <a:gd name="connsiteX25" fmla="*/ 1372232 w 1721619"/>
              <a:gd name="connsiteY25" fmla="*/ 1654179 h 3024154"/>
              <a:gd name="connsiteX26" fmla="*/ 1282327 w 1721619"/>
              <a:gd name="connsiteY26" fmla="*/ 1764419 h 3024154"/>
              <a:gd name="connsiteX27" fmla="*/ 1400024 w 1721619"/>
              <a:gd name="connsiteY27" fmla="*/ 1797212 h 3024154"/>
              <a:gd name="connsiteX28" fmla="*/ 1499332 w 1721619"/>
              <a:gd name="connsiteY28" fmla="*/ 1926348 h 3024154"/>
              <a:gd name="connsiteX29" fmla="*/ 1288766 w 1721619"/>
              <a:gd name="connsiteY29" fmla="*/ 1893047 h 3024154"/>
              <a:gd name="connsiteX30" fmla="*/ 1134803 w 1721619"/>
              <a:gd name="connsiteY30" fmla="*/ 1960071 h 3024154"/>
              <a:gd name="connsiteX31" fmla="*/ 1212250 w 1721619"/>
              <a:gd name="connsiteY31" fmla="*/ 2167672 h 3024154"/>
              <a:gd name="connsiteX32" fmla="*/ 1055576 w 1721619"/>
              <a:gd name="connsiteY32" fmla="*/ 2077514 h 3024154"/>
              <a:gd name="connsiteX33" fmla="*/ 878310 w 1721619"/>
              <a:gd name="connsiteY33" fmla="*/ 1833648 h 3024154"/>
              <a:gd name="connsiteX34" fmla="*/ 681641 w 1721619"/>
              <a:gd name="connsiteY34" fmla="*/ 1871862 h 3024154"/>
              <a:gd name="connsiteX35" fmla="*/ 777474 w 1721619"/>
              <a:gd name="connsiteY35" fmla="*/ 1983118 h 3024154"/>
              <a:gd name="connsiteX36" fmla="*/ 823149 w 1721619"/>
              <a:gd name="connsiteY36" fmla="*/ 2122678 h 3024154"/>
              <a:gd name="connsiteX37" fmla="*/ 718837 w 1721619"/>
              <a:gd name="connsiteY37" fmla="*/ 2254269 h 3024154"/>
              <a:gd name="connsiteX38" fmla="*/ 1057779 w 1721619"/>
              <a:gd name="connsiteY38" fmla="*/ 2327568 h 3024154"/>
              <a:gd name="connsiteX39" fmla="*/ 903561 w 1721619"/>
              <a:gd name="connsiteY39" fmla="*/ 2441026 h 3024154"/>
              <a:gd name="connsiteX40" fmla="*/ 981517 w 1721619"/>
              <a:gd name="connsiteY40" fmla="*/ 2555758 h 3024154"/>
              <a:gd name="connsiteX41" fmla="*/ 920169 w 1721619"/>
              <a:gd name="connsiteY41" fmla="*/ 2669726 h 3024154"/>
              <a:gd name="connsiteX42" fmla="*/ 951436 w 1721619"/>
              <a:gd name="connsiteY42" fmla="*/ 2830638 h 3024154"/>
              <a:gd name="connsiteX43" fmla="*/ 689271 w 1721619"/>
              <a:gd name="connsiteY43" fmla="*/ 2934840 h 3024154"/>
              <a:gd name="connsiteX44" fmla="*/ 558095 w 1721619"/>
              <a:gd name="connsiteY44" fmla="*/ 2907069 h 3024154"/>
              <a:gd name="connsiteX45" fmla="*/ 421758 w 1721619"/>
              <a:gd name="connsiteY45" fmla="*/ 3017053 h 3024154"/>
              <a:gd name="connsiteX46" fmla="*/ 330413 w 1721619"/>
              <a:gd name="connsiteY46" fmla="*/ 2737937 h 3024154"/>
              <a:gd name="connsiteX47" fmla="*/ 270335 w 1721619"/>
              <a:gd name="connsiteY47" fmla="*/ 2619730 h 3024154"/>
              <a:gd name="connsiteX48" fmla="*/ 252966 w 1721619"/>
              <a:gd name="connsiteY48" fmla="*/ 2530336 h 3024154"/>
              <a:gd name="connsiteX49" fmla="*/ 153402 w 1721619"/>
              <a:gd name="connsiteY49" fmla="*/ 2447635 h 3024154"/>
              <a:gd name="connsiteX50" fmla="*/ 20612 w 1721619"/>
              <a:gd name="connsiteY50" fmla="*/ 2304896 h 3024154"/>
              <a:gd name="connsiteX0" fmla="*/ 20612 w 1721706"/>
              <a:gd name="connsiteY0" fmla="*/ 2304896 h 3024154"/>
              <a:gd name="connsiteX1" fmla="*/ 24097 w 1721706"/>
              <a:gd name="connsiteY1" fmla="*/ 1925414 h 3024154"/>
              <a:gd name="connsiteX2" fmla="*/ 183063 w 1721706"/>
              <a:gd name="connsiteY2" fmla="*/ 1597660 h 3024154"/>
              <a:gd name="connsiteX3" fmla="*/ 246953 w 1721706"/>
              <a:gd name="connsiteY3" fmla="*/ 1019342 h 3024154"/>
              <a:gd name="connsiteX4" fmla="*/ 116634 w 1721706"/>
              <a:gd name="connsiteY4" fmla="*/ 150738 h 3024154"/>
              <a:gd name="connsiteX5" fmla="*/ 102312 w 1721706"/>
              <a:gd name="connsiteY5" fmla="*/ 36248 h 3024154"/>
              <a:gd name="connsiteX6" fmla="*/ 234668 w 1721706"/>
              <a:gd name="connsiteY6" fmla="*/ 1253 h 3024154"/>
              <a:gd name="connsiteX7" fmla="*/ 298728 w 1721706"/>
              <a:gd name="connsiteY7" fmla="*/ 44467 h 3024154"/>
              <a:gd name="connsiteX8" fmla="*/ 734011 w 1721706"/>
              <a:gd name="connsiteY8" fmla="*/ 136153 h 3024154"/>
              <a:gd name="connsiteX9" fmla="*/ 801290 w 1721706"/>
              <a:gd name="connsiteY9" fmla="*/ 243680 h 3024154"/>
              <a:gd name="connsiteX10" fmla="*/ 750364 w 1721706"/>
              <a:gd name="connsiteY10" fmla="*/ 411289 h 3024154"/>
              <a:gd name="connsiteX11" fmla="*/ 674866 w 1721706"/>
              <a:gd name="connsiteY11" fmla="*/ 500173 h 3024154"/>
              <a:gd name="connsiteX12" fmla="*/ 856624 w 1721706"/>
              <a:gd name="connsiteY12" fmla="*/ 576180 h 3024154"/>
              <a:gd name="connsiteX13" fmla="*/ 977793 w 1721706"/>
              <a:gd name="connsiteY13" fmla="*/ 626852 h 3024154"/>
              <a:gd name="connsiteX14" fmla="*/ 1721171 w 1721706"/>
              <a:gd name="connsiteY14" fmla="*/ 1206017 h 3024154"/>
              <a:gd name="connsiteX15" fmla="*/ 1040326 w 1721706"/>
              <a:gd name="connsiteY15" fmla="*/ 948674 h 3024154"/>
              <a:gd name="connsiteX16" fmla="*/ 998128 w 1721706"/>
              <a:gd name="connsiteY16" fmla="*/ 826995 h 3024154"/>
              <a:gd name="connsiteX17" fmla="*/ 723502 w 1721706"/>
              <a:gd name="connsiteY17" fmla="*/ 750480 h 3024154"/>
              <a:gd name="connsiteX18" fmla="*/ 522596 w 1721706"/>
              <a:gd name="connsiteY18" fmla="*/ 910120 h 3024154"/>
              <a:gd name="connsiteX19" fmla="*/ 564539 w 1721706"/>
              <a:gd name="connsiteY19" fmla="*/ 1078234 h 3024154"/>
              <a:gd name="connsiteX20" fmla="*/ 516325 w 1721706"/>
              <a:gd name="connsiteY20" fmla="*/ 1403023 h 3024154"/>
              <a:gd name="connsiteX21" fmla="*/ 663527 w 1721706"/>
              <a:gd name="connsiteY21" fmla="*/ 1490847 h 3024154"/>
              <a:gd name="connsiteX22" fmla="*/ 758922 w 1721706"/>
              <a:gd name="connsiteY22" fmla="*/ 1457931 h 3024154"/>
              <a:gd name="connsiteX23" fmla="*/ 865687 w 1721706"/>
              <a:gd name="connsiteY23" fmla="*/ 1529956 h 3024154"/>
              <a:gd name="connsiteX24" fmla="*/ 1054389 w 1721706"/>
              <a:gd name="connsiteY24" fmla="*/ 1641722 h 3024154"/>
              <a:gd name="connsiteX25" fmla="*/ 1372232 w 1721706"/>
              <a:gd name="connsiteY25" fmla="*/ 1654179 h 3024154"/>
              <a:gd name="connsiteX26" fmla="*/ 1282327 w 1721706"/>
              <a:gd name="connsiteY26" fmla="*/ 1764419 h 3024154"/>
              <a:gd name="connsiteX27" fmla="*/ 1400024 w 1721706"/>
              <a:gd name="connsiteY27" fmla="*/ 1797212 h 3024154"/>
              <a:gd name="connsiteX28" fmla="*/ 1499332 w 1721706"/>
              <a:gd name="connsiteY28" fmla="*/ 1926348 h 3024154"/>
              <a:gd name="connsiteX29" fmla="*/ 1288766 w 1721706"/>
              <a:gd name="connsiteY29" fmla="*/ 1893047 h 3024154"/>
              <a:gd name="connsiteX30" fmla="*/ 1134803 w 1721706"/>
              <a:gd name="connsiteY30" fmla="*/ 1960071 h 3024154"/>
              <a:gd name="connsiteX31" fmla="*/ 1212250 w 1721706"/>
              <a:gd name="connsiteY31" fmla="*/ 2167672 h 3024154"/>
              <a:gd name="connsiteX32" fmla="*/ 1055576 w 1721706"/>
              <a:gd name="connsiteY32" fmla="*/ 2077514 h 3024154"/>
              <a:gd name="connsiteX33" fmla="*/ 878310 w 1721706"/>
              <a:gd name="connsiteY33" fmla="*/ 1833648 h 3024154"/>
              <a:gd name="connsiteX34" fmla="*/ 681641 w 1721706"/>
              <a:gd name="connsiteY34" fmla="*/ 1871862 h 3024154"/>
              <a:gd name="connsiteX35" fmla="*/ 777474 w 1721706"/>
              <a:gd name="connsiteY35" fmla="*/ 1983118 h 3024154"/>
              <a:gd name="connsiteX36" fmla="*/ 823149 w 1721706"/>
              <a:gd name="connsiteY36" fmla="*/ 2122678 h 3024154"/>
              <a:gd name="connsiteX37" fmla="*/ 718837 w 1721706"/>
              <a:gd name="connsiteY37" fmla="*/ 2254269 h 3024154"/>
              <a:gd name="connsiteX38" fmla="*/ 1057779 w 1721706"/>
              <a:gd name="connsiteY38" fmla="*/ 2327568 h 3024154"/>
              <a:gd name="connsiteX39" fmla="*/ 903561 w 1721706"/>
              <a:gd name="connsiteY39" fmla="*/ 2441026 h 3024154"/>
              <a:gd name="connsiteX40" fmla="*/ 981517 w 1721706"/>
              <a:gd name="connsiteY40" fmla="*/ 2555758 h 3024154"/>
              <a:gd name="connsiteX41" fmla="*/ 920169 w 1721706"/>
              <a:gd name="connsiteY41" fmla="*/ 2669726 h 3024154"/>
              <a:gd name="connsiteX42" fmla="*/ 951436 w 1721706"/>
              <a:gd name="connsiteY42" fmla="*/ 2830638 h 3024154"/>
              <a:gd name="connsiteX43" fmla="*/ 689271 w 1721706"/>
              <a:gd name="connsiteY43" fmla="*/ 2934840 h 3024154"/>
              <a:gd name="connsiteX44" fmla="*/ 558095 w 1721706"/>
              <a:gd name="connsiteY44" fmla="*/ 2907069 h 3024154"/>
              <a:gd name="connsiteX45" fmla="*/ 421758 w 1721706"/>
              <a:gd name="connsiteY45" fmla="*/ 3017053 h 3024154"/>
              <a:gd name="connsiteX46" fmla="*/ 330413 w 1721706"/>
              <a:gd name="connsiteY46" fmla="*/ 2737937 h 3024154"/>
              <a:gd name="connsiteX47" fmla="*/ 270335 w 1721706"/>
              <a:gd name="connsiteY47" fmla="*/ 2619730 h 3024154"/>
              <a:gd name="connsiteX48" fmla="*/ 252966 w 1721706"/>
              <a:gd name="connsiteY48" fmla="*/ 2530336 h 3024154"/>
              <a:gd name="connsiteX49" fmla="*/ 153402 w 1721706"/>
              <a:gd name="connsiteY49" fmla="*/ 2447635 h 3024154"/>
              <a:gd name="connsiteX50" fmla="*/ 20612 w 1721706"/>
              <a:gd name="connsiteY50" fmla="*/ 2304896 h 3024154"/>
              <a:gd name="connsiteX0" fmla="*/ 20612 w 1747016"/>
              <a:gd name="connsiteY0" fmla="*/ 2304896 h 3024154"/>
              <a:gd name="connsiteX1" fmla="*/ 24097 w 1747016"/>
              <a:gd name="connsiteY1" fmla="*/ 1925414 h 3024154"/>
              <a:gd name="connsiteX2" fmla="*/ 183063 w 1747016"/>
              <a:gd name="connsiteY2" fmla="*/ 1597660 h 3024154"/>
              <a:gd name="connsiteX3" fmla="*/ 246953 w 1747016"/>
              <a:gd name="connsiteY3" fmla="*/ 1019342 h 3024154"/>
              <a:gd name="connsiteX4" fmla="*/ 116634 w 1747016"/>
              <a:gd name="connsiteY4" fmla="*/ 150738 h 3024154"/>
              <a:gd name="connsiteX5" fmla="*/ 102312 w 1747016"/>
              <a:gd name="connsiteY5" fmla="*/ 36248 h 3024154"/>
              <a:gd name="connsiteX6" fmla="*/ 234668 w 1747016"/>
              <a:gd name="connsiteY6" fmla="*/ 1253 h 3024154"/>
              <a:gd name="connsiteX7" fmla="*/ 298728 w 1747016"/>
              <a:gd name="connsiteY7" fmla="*/ 44467 h 3024154"/>
              <a:gd name="connsiteX8" fmla="*/ 734011 w 1747016"/>
              <a:gd name="connsiteY8" fmla="*/ 136153 h 3024154"/>
              <a:gd name="connsiteX9" fmla="*/ 801290 w 1747016"/>
              <a:gd name="connsiteY9" fmla="*/ 243680 h 3024154"/>
              <a:gd name="connsiteX10" fmla="*/ 750364 w 1747016"/>
              <a:gd name="connsiteY10" fmla="*/ 411289 h 3024154"/>
              <a:gd name="connsiteX11" fmla="*/ 674866 w 1747016"/>
              <a:gd name="connsiteY11" fmla="*/ 500173 h 3024154"/>
              <a:gd name="connsiteX12" fmla="*/ 856624 w 1747016"/>
              <a:gd name="connsiteY12" fmla="*/ 576180 h 3024154"/>
              <a:gd name="connsiteX13" fmla="*/ 977793 w 1747016"/>
              <a:gd name="connsiteY13" fmla="*/ 626852 h 3024154"/>
              <a:gd name="connsiteX14" fmla="*/ 1746507 w 1747016"/>
              <a:gd name="connsiteY14" fmla="*/ 1145432 h 3024154"/>
              <a:gd name="connsiteX15" fmla="*/ 1040326 w 1747016"/>
              <a:gd name="connsiteY15" fmla="*/ 948674 h 3024154"/>
              <a:gd name="connsiteX16" fmla="*/ 998128 w 1747016"/>
              <a:gd name="connsiteY16" fmla="*/ 826995 h 3024154"/>
              <a:gd name="connsiteX17" fmla="*/ 723502 w 1747016"/>
              <a:gd name="connsiteY17" fmla="*/ 750480 h 3024154"/>
              <a:gd name="connsiteX18" fmla="*/ 522596 w 1747016"/>
              <a:gd name="connsiteY18" fmla="*/ 910120 h 3024154"/>
              <a:gd name="connsiteX19" fmla="*/ 564539 w 1747016"/>
              <a:gd name="connsiteY19" fmla="*/ 1078234 h 3024154"/>
              <a:gd name="connsiteX20" fmla="*/ 516325 w 1747016"/>
              <a:gd name="connsiteY20" fmla="*/ 1403023 h 3024154"/>
              <a:gd name="connsiteX21" fmla="*/ 663527 w 1747016"/>
              <a:gd name="connsiteY21" fmla="*/ 1490847 h 3024154"/>
              <a:gd name="connsiteX22" fmla="*/ 758922 w 1747016"/>
              <a:gd name="connsiteY22" fmla="*/ 1457931 h 3024154"/>
              <a:gd name="connsiteX23" fmla="*/ 865687 w 1747016"/>
              <a:gd name="connsiteY23" fmla="*/ 1529956 h 3024154"/>
              <a:gd name="connsiteX24" fmla="*/ 1054389 w 1747016"/>
              <a:gd name="connsiteY24" fmla="*/ 1641722 h 3024154"/>
              <a:gd name="connsiteX25" fmla="*/ 1372232 w 1747016"/>
              <a:gd name="connsiteY25" fmla="*/ 1654179 h 3024154"/>
              <a:gd name="connsiteX26" fmla="*/ 1282327 w 1747016"/>
              <a:gd name="connsiteY26" fmla="*/ 1764419 h 3024154"/>
              <a:gd name="connsiteX27" fmla="*/ 1400024 w 1747016"/>
              <a:gd name="connsiteY27" fmla="*/ 1797212 h 3024154"/>
              <a:gd name="connsiteX28" fmla="*/ 1499332 w 1747016"/>
              <a:gd name="connsiteY28" fmla="*/ 1926348 h 3024154"/>
              <a:gd name="connsiteX29" fmla="*/ 1288766 w 1747016"/>
              <a:gd name="connsiteY29" fmla="*/ 1893047 h 3024154"/>
              <a:gd name="connsiteX30" fmla="*/ 1134803 w 1747016"/>
              <a:gd name="connsiteY30" fmla="*/ 1960071 h 3024154"/>
              <a:gd name="connsiteX31" fmla="*/ 1212250 w 1747016"/>
              <a:gd name="connsiteY31" fmla="*/ 2167672 h 3024154"/>
              <a:gd name="connsiteX32" fmla="*/ 1055576 w 1747016"/>
              <a:gd name="connsiteY32" fmla="*/ 2077514 h 3024154"/>
              <a:gd name="connsiteX33" fmla="*/ 878310 w 1747016"/>
              <a:gd name="connsiteY33" fmla="*/ 1833648 h 3024154"/>
              <a:gd name="connsiteX34" fmla="*/ 681641 w 1747016"/>
              <a:gd name="connsiteY34" fmla="*/ 1871862 h 3024154"/>
              <a:gd name="connsiteX35" fmla="*/ 777474 w 1747016"/>
              <a:gd name="connsiteY35" fmla="*/ 1983118 h 3024154"/>
              <a:gd name="connsiteX36" fmla="*/ 823149 w 1747016"/>
              <a:gd name="connsiteY36" fmla="*/ 2122678 h 3024154"/>
              <a:gd name="connsiteX37" fmla="*/ 718837 w 1747016"/>
              <a:gd name="connsiteY37" fmla="*/ 2254269 h 3024154"/>
              <a:gd name="connsiteX38" fmla="*/ 1057779 w 1747016"/>
              <a:gd name="connsiteY38" fmla="*/ 2327568 h 3024154"/>
              <a:gd name="connsiteX39" fmla="*/ 903561 w 1747016"/>
              <a:gd name="connsiteY39" fmla="*/ 2441026 h 3024154"/>
              <a:gd name="connsiteX40" fmla="*/ 981517 w 1747016"/>
              <a:gd name="connsiteY40" fmla="*/ 2555758 h 3024154"/>
              <a:gd name="connsiteX41" fmla="*/ 920169 w 1747016"/>
              <a:gd name="connsiteY41" fmla="*/ 2669726 h 3024154"/>
              <a:gd name="connsiteX42" fmla="*/ 951436 w 1747016"/>
              <a:gd name="connsiteY42" fmla="*/ 2830638 h 3024154"/>
              <a:gd name="connsiteX43" fmla="*/ 689271 w 1747016"/>
              <a:gd name="connsiteY43" fmla="*/ 2934840 h 3024154"/>
              <a:gd name="connsiteX44" fmla="*/ 558095 w 1747016"/>
              <a:gd name="connsiteY44" fmla="*/ 2907069 h 3024154"/>
              <a:gd name="connsiteX45" fmla="*/ 421758 w 1747016"/>
              <a:gd name="connsiteY45" fmla="*/ 3017053 h 3024154"/>
              <a:gd name="connsiteX46" fmla="*/ 330413 w 1747016"/>
              <a:gd name="connsiteY46" fmla="*/ 2737937 h 3024154"/>
              <a:gd name="connsiteX47" fmla="*/ 270335 w 1747016"/>
              <a:gd name="connsiteY47" fmla="*/ 2619730 h 3024154"/>
              <a:gd name="connsiteX48" fmla="*/ 252966 w 1747016"/>
              <a:gd name="connsiteY48" fmla="*/ 2530336 h 3024154"/>
              <a:gd name="connsiteX49" fmla="*/ 153402 w 1747016"/>
              <a:gd name="connsiteY49" fmla="*/ 2447635 h 3024154"/>
              <a:gd name="connsiteX50" fmla="*/ 20612 w 1747016"/>
              <a:gd name="connsiteY50" fmla="*/ 2304896 h 3024154"/>
              <a:gd name="connsiteX0" fmla="*/ 20612 w 1747016"/>
              <a:gd name="connsiteY0" fmla="*/ 2304896 h 3024154"/>
              <a:gd name="connsiteX1" fmla="*/ 24097 w 1747016"/>
              <a:gd name="connsiteY1" fmla="*/ 1925414 h 3024154"/>
              <a:gd name="connsiteX2" fmla="*/ 50451 w 1747016"/>
              <a:gd name="connsiteY2" fmla="*/ 1679088 h 3024154"/>
              <a:gd name="connsiteX3" fmla="*/ 183063 w 1747016"/>
              <a:gd name="connsiteY3" fmla="*/ 1597660 h 3024154"/>
              <a:gd name="connsiteX4" fmla="*/ 246953 w 1747016"/>
              <a:gd name="connsiteY4" fmla="*/ 1019342 h 3024154"/>
              <a:gd name="connsiteX5" fmla="*/ 116634 w 1747016"/>
              <a:gd name="connsiteY5" fmla="*/ 150738 h 3024154"/>
              <a:gd name="connsiteX6" fmla="*/ 102312 w 1747016"/>
              <a:gd name="connsiteY6" fmla="*/ 36248 h 3024154"/>
              <a:gd name="connsiteX7" fmla="*/ 234668 w 1747016"/>
              <a:gd name="connsiteY7" fmla="*/ 1253 h 3024154"/>
              <a:gd name="connsiteX8" fmla="*/ 298728 w 1747016"/>
              <a:gd name="connsiteY8" fmla="*/ 44467 h 3024154"/>
              <a:gd name="connsiteX9" fmla="*/ 734011 w 1747016"/>
              <a:gd name="connsiteY9" fmla="*/ 136153 h 3024154"/>
              <a:gd name="connsiteX10" fmla="*/ 801290 w 1747016"/>
              <a:gd name="connsiteY10" fmla="*/ 243680 h 3024154"/>
              <a:gd name="connsiteX11" fmla="*/ 750364 w 1747016"/>
              <a:gd name="connsiteY11" fmla="*/ 411289 h 3024154"/>
              <a:gd name="connsiteX12" fmla="*/ 674866 w 1747016"/>
              <a:gd name="connsiteY12" fmla="*/ 500173 h 3024154"/>
              <a:gd name="connsiteX13" fmla="*/ 856624 w 1747016"/>
              <a:gd name="connsiteY13" fmla="*/ 576180 h 3024154"/>
              <a:gd name="connsiteX14" fmla="*/ 977793 w 1747016"/>
              <a:gd name="connsiteY14" fmla="*/ 626852 h 3024154"/>
              <a:gd name="connsiteX15" fmla="*/ 1746507 w 1747016"/>
              <a:gd name="connsiteY15" fmla="*/ 1145432 h 3024154"/>
              <a:gd name="connsiteX16" fmla="*/ 1040326 w 1747016"/>
              <a:gd name="connsiteY16" fmla="*/ 948674 h 3024154"/>
              <a:gd name="connsiteX17" fmla="*/ 998128 w 1747016"/>
              <a:gd name="connsiteY17" fmla="*/ 826995 h 3024154"/>
              <a:gd name="connsiteX18" fmla="*/ 723502 w 1747016"/>
              <a:gd name="connsiteY18" fmla="*/ 750480 h 3024154"/>
              <a:gd name="connsiteX19" fmla="*/ 522596 w 1747016"/>
              <a:gd name="connsiteY19" fmla="*/ 910120 h 3024154"/>
              <a:gd name="connsiteX20" fmla="*/ 564539 w 1747016"/>
              <a:gd name="connsiteY20" fmla="*/ 1078234 h 3024154"/>
              <a:gd name="connsiteX21" fmla="*/ 516325 w 1747016"/>
              <a:gd name="connsiteY21" fmla="*/ 1403023 h 3024154"/>
              <a:gd name="connsiteX22" fmla="*/ 663527 w 1747016"/>
              <a:gd name="connsiteY22" fmla="*/ 1490847 h 3024154"/>
              <a:gd name="connsiteX23" fmla="*/ 758922 w 1747016"/>
              <a:gd name="connsiteY23" fmla="*/ 1457931 h 3024154"/>
              <a:gd name="connsiteX24" fmla="*/ 865687 w 1747016"/>
              <a:gd name="connsiteY24" fmla="*/ 1529956 h 3024154"/>
              <a:gd name="connsiteX25" fmla="*/ 1054389 w 1747016"/>
              <a:gd name="connsiteY25" fmla="*/ 1641722 h 3024154"/>
              <a:gd name="connsiteX26" fmla="*/ 1372232 w 1747016"/>
              <a:gd name="connsiteY26" fmla="*/ 1654179 h 3024154"/>
              <a:gd name="connsiteX27" fmla="*/ 1282327 w 1747016"/>
              <a:gd name="connsiteY27" fmla="*/ 1764419 h 3024154"/>
              <a:gd name="connsiteX28" fmla="*/ 1400024 w 1747016"/>
              <a:gd name="connsiteY28" fmla="*/ 1797212 h 3024154"/>
              <a:gd name="connsiteX29" fmla="*/ 1499332 w 1747016"/>
              <a:gd name="connsiteY29" fmla="*/ 1926348 h 3024154"/>
              <a:gd name="connsiteX30" fmla="*/ 1288766 w 1747016"/>
              <a:gd name="connsiteY30" fmla="*/ 1893047 h 3024154"/>
              <a:gd name="connsiteX31" fmla="*/ 1134803 w 1747016"/>
              <a:gd name="connsiteY31" fmla="*/ 1960071 h 3024154"/>
              <a:gd name="connsiteX32" fmla="*/ 1212250 w 1747016"/>
              <a:gd name="connsiteY32" fmla="*/ 2167672 h 3024154"/>
              <a:gd name="connsiteX33" fmla="*/ 1055576 w 1747016"/>
              <a:gd name="connsiteY33" fmla="*/ 2077514 h 3024154"/>
              <a:gd name="connsiteX34" fmla="*/ 878310 w 1747016"/>
              <a:gd name="connsiteY34" fmla="*/ 1833648 h 3024154"/>
              <a:gd name="connsiteX35" fmla="*/ 681641 w 1747016"/>
              <a:gd name="connsiteY35" fmla="*/ 1871862 h 3024154"/>
              <a:gd name="connsiteX36" fmla="*/ 777474 w 1747016"/>
              <a:gd name="connsiteY36" fmla="*/ 1983118 h 3024154"/>
              <a:gd name="connsiteX37" fmla="*/ 823149 w 1747016"/>
              <a:gd name="connsiteY37" fmla="*/ 2122678 h 3024154"/>
              <a:gd name="connsiteX38" fmla="*/ 718837 w 1747016"/>
              <a:gd name="connsiteY38" fmla="*/ 2254269 h 3024154"/>
              <a:gd name="connsiteX39" fmla="*/ 1057779 w 1747016"/>
              <a:gd name="connsiteY39" fmla="*/ 2327568 h 3024154"/>
              <a:gd name="connsiteX40" fmla="*/ 903561 w 1747016"/>
              <a:gd name="connsiteY40" fmla="*/ 2441026 h 3024154"/>
              <a:gd name="connsiteX41" fmla="*/ 981517 w 1747016"/>
              <a:gd name="connsiteY41" fmla="*/ 2555758 h 3024154"/>
              <a:gd name="connsiteX42" fmla="*/ 920169 w 1747016"/>
              <a:gd name="connsiteY42" fmla="*/ 2669726 h 3024154"/>
              <a:gd name="connsiteX43" fmla="*/ 951436 w 1747016"/>
              <a:gd name="connsiteY43" fmla="*/ 2830638 h 3024154"/>
              <a:gd name="connsiteX44" fmla="*/ 689271 w 1747016"/>
              <a:gd name="connsiteY44" fmla="*/ 2934840 h 3024154"/>
              <a:gd name="connsiteX45" fmla="*/ 558095 w 1747016"/>
              <a:gd name="connsiteY45" fmla="*/ 2907069 h 3024154"/>
              <a:gd name="connsiteX46" fmla="*/ 421758 w 1747016"/>
              <a:gd name="connsiteY46" fmla="*/ 3017053 h 3024154"/>
              <a:gd name="connsiteX47" fmla="*/ 330413 w 1747016"/>
              <a:gd name="connsiteY47" fmla="*/ 2737937 h 3024154"/>
              <a:gd name="connsiteX48" fmla="*/ 270335 w 1747016"/>
              <a:gd name="connsiteY48" fmla="*/ 2619730 h 3024154"/>
              <a:gd name="connsiteX49" fmla="*/ 252966 w 1747016"/>
              <a:gd name="connsiteY49" fmla="*/ 2530336 h 3024154"/>
              <a:gd name="connsiteX50" fmla="*/ 153402 w 1747016"/>
              <a:gd name="connsiteY50" fmla="*/ 2447635 h 3024154"/>
              <a:gd name="connsiteX51" fmla="*/ 20612 w 1747016"/>
              <a:gd name="connsiteY51" fmla="*/ 2304896 h 3024154"/>
              <a:gd name="connsiteX0" fmla="*/ 4603 w 1731007"/>
              <a:gd name="connsiteY0" fmla="*/ 2304896 h 3024154"/>
              <a:gd name="connsiteX1" fmla="*/ 28426 w 1731007"/>
              <a:gd name="connsiteY1" fmla="*/ 2125556 h 3024154"/>
              <a:gd name="connsiteX2" fmla="*/ 8088 w 1731007"/>
              <a:gd name="connsiteY2" fmla="*/ 1925414 h 3024154"/>
              <a:gd name="connsiteX3" fmla="*/ 34442 w 1731007"/>
              <a:gd name="connsiteY3" fmla="*/ 1679088 h 3024154"/>
              <a:gd name="connsiteX4" fmla="*/ 167054 w 1731007"/>
              <a:gd name="connsiteY4" fmla="*/ 1597660 h 3024154"/>
              <a:gd name="connsiteX5" fmla="*/ 230944 w 1731007"/>
              <a:gd name="connsiteY5" fmla="*/ 1019342 h 3024154"/>
              <a:gd name="connsiteX6" fmla="*/ 100625 w 1731007"/>
              <a:gd name="connsiteY6" fmla="*/ 150738 h 3024154"/>
              <a:gd name="connsiteX7" fmla="*/ 86303 w 1731007"/>
              <a:gd name="connsiteY7" fmla="*/ 36248 h 3024154"/>
              <a:gd name="connsiteX8" fmla="*/ 218659 w 1731007"/>
              <a:gd name="connsiteY8" fmla="*/ 1253 h 3024154"/>
              <a:gd name="connsiteX9" fmla="*/ 282719 w 1731007"/>
              <a:gd name="connsiteY9" fmla="*/ 44467 h 3024154"/>
              <a:gd name="connsiteX10" fmla="*/ 718002 w 1731007"/>
              <a:gd name="connsiteY10" fmla="*/ 136153 h 3024154"/>
              <a:gd name="connsiteX11" fmla="*/ 785281 w 1731007"/>
              <a:gd name="connsiteY11" fmla="*/ 243680 h 3024154"/>
              <a:gd name="connsiteX12" fmla="*/ 734355 w 1731007"/>
              <a:gd name="connsiteY12" fmla="*/ 411289 h 3024154"/>
              <a:gd name="connsiteX13" fmla="*/ 658857 w 1731007"/>
              <a:gd name="connsiteY13" fmla="*/ 500173 h 3024154"/>
              <a:gd name="connsiteX14" fmla="*/ 840615 w 1731007"/>
              <a:gd name="connsiteY14" fmla="*/ 576180 h 3024154"/>
              <a:gd name="connsiteX15" fmla="*/ 961784 w 1731007"/>
              <a:gd name="connsiteY15" fmla="*/ 626852 h 3024154"/>
              <a:gd name="connsiteX16" fmla="*/ 1730498 w 1731007"/>
              <a:gd name="connsiteY16" fmla="*/ 1145432 h 3024154"/>
              <a:gd name="connsiteX17" fmla="*/ 1024317 w 1731007"/>
              <a:gd name="connsiteY17" fmla="*/ 948674 h 3024154"/>
              <a:gd name="connsiteX18" fmla="*/ 982119 w 1731007"/>
              <a:gd name="connsiteY18" fmla="*/ 826995 h 3024154"/>
              <a:gd name="connsiteX19" fmla="*/ 707493 w 1731007"/>
              <a:gd name="connsiteY19" fmla="*/ 750480 h 3024154"/>
              <a:gd name="connsiteX20" fmla="*/ 506587 w 1731007"/>
              <a:gd name="connsiteY20" fmla="*/ 910120 h 3024154"/>
              <a:gd name="connsiteX21" fmla="*/ 548530 w 1731007"/>
              <a:gd name="connsiteY21" fmla="*/ 1078234 h 3024154"/>
              <a:gd name="connsiteX22" fmla="*/ 500316 w 1731007"/>
              <a:gd name="connsiteY22" fmla="*/ 1403023 h 3024154"/>
              <a:gd name="connsiteX23" fmla="*/ 647518 w 1731007"/>
              <a:gd name="connsiteY23" fmla="*/ 1490847 h 3024154"/>
              <a:gd name="connsiteX24" fmla="*/ 742913 w 1731007"/>
              <a:gd name="connsiteY24" fmla="*/ 1457931 h 3024154"/>
              <a:gd name="connsiteX25" fmla="*/ 849678 w 1731007"/>
              <a:gd name="connsiteY25" fmla="*/ 1529956 h 3024154"/>
              <a:gd name="connsiteX26" fmla="*/ 1038380 w 1731007"/>
              <a:gd name="connsiteY26" fmla="*/ 1641722 h 3024154"/>
              <a:gd name="connsiteX27" fmla="*/ 1356223 w 1731007"/>
              <a:gd name="connsiteY27" fmla="*/ 1654179 h 3024154"/>
              <a:gd name="connsiteX28" fmla="*/ 1266318 w 1731007"/>
              <a:gd name="connsiteY28" fmla="*/ 1764419 h 3024154"/>
              <a:gd name="connsiteX29" fmla="*/ 1384015 w 1731007"/>
              <a:gd name="connsiteY29" fmla="*/ 1797212 h 3024154"/>
              <a:gd name="connsiteX30" fmla="*/ 1483323 w 1731007"/>
              <a:gd name="connsiteY30" fmla="*/ 1926348 h 3024154"/>
              <a:gd name="connsiteX31" fmla="*/ 1272757 w 1731007"/>
              <a:gd name="connsiteY31" fmla="*/ 1893047 h 3024154"/>
              <a:gd name="connsiteX32" fmla="*/ 1118794 w 1731007"/>
              <a:gd name="connsiteY32" fmla="*/ 1960071 h 3024154"/>
              <a:gd name="connsiteX33" fmla="*/ 1196241 w 1731007"/>
              <a:gd name="connsiteY33" fmla="*/ 2167672 h 3024154"/>
              <a:gd name="connsiteX34" fmla="*/ 1039567 w 1731007"/>
              <a:gd name="connsiteY34" fmla="*/ 2077514 h 3024154"/>
              <a:gd name="connsiteX35" fmla="*/ 862301 w 1731007"/>
              <a:gd name="connsiteY35" fmla="*/ 1833648 h 3024154"/>
              <a:gd name="connsiteX36" fmla="*/ 665632 w 1731007"/>
              <a:gd name="connsiteY36" fmla="*/ 1871862 h 3024154"/>
              <a:gd name="connsiteX37" fmla="*/ 761465 w 1731007"/>
              <a:gd name="connsiteY37" fmla="*/ 1983118 h 3024154"/>
              <a:gd name="connsiteX38" fmla="*/ 807140 w 1731007"/>
              <a:gd name="connsiteY38" fmla="*/ 2122678 h 3024154"/>
              <a:gd name="connsiteX39" fmla="*/ 702828 w 1731007"/>
              <a:gd name="connsiteY39" fmla="*/ 2254269 h 3024154"/>
              <a:gd name="connsiteX40" fmla="*/ 1041770 w 1731007"/>
              <a:gd name="connsiteY40" fmla="*/ 2327568 h 3024154"/>
              <a:gd name="connsiteX41" fmla="*/ 887552 w 1731007"/>
              <a:gd name="connsiteY41" fmla="*/ 2441026 h 3024154"/>
              <a:gd name="connsiteX42" fmla="*/ 965508 w 1731007"/>
              <a:gd name="connsiteY42" fmla="*/ 2555758 h 3024154"/>
              <a:gd name="connsiteX43" fmla="*/ 904160 w 1731007"/>
              <a:gd name="connsiteY43" fmla="*/ 2669726 h 3024154"/>
              <a:gd name="connsiteX44" fmla="*/ 935427 w 1731007"/>
              <a:gd name="connsiteY44" fmla="*/ 2830638 h 3024154"/>
              <a:gd name="connsiteX45" fmla="*/ 673262 w 1731007"/>
              <a:gd name="connsiteY45" fmla="*/ 2934840 h 3024154"/>
              <a:gd name="connsiteX46" fmla="*/ 542086 w 1731007"/>
              <a:gd name="connsiteY46" fmla="*/ 2907069 h 3024154"/>
              <a:gd name="connsiteX47" fmla="*/ 405749 w 1731007"/>
              <a:gd name="connsiteY47" fmla="*/ 3017053 h 3024154"/>
              <a:gd name="connsiteX48" fmla="*/ 314404 w 1731007"/>
              <a:gd name="connsiteY48" fmla="*/ 2737937 h 3024154"/>
              <a:gd name="connsiteX49" fmla="*/ 254326 w 1731007"/>
              <a:gd name="connsiteY49" fmla="*/ 2619730 h 3024154"/>
              <a:gd name="connsiteX50" fmla="*/ 236957 w 1731007"/>
              <a:gd name="connsiteY50" fmla="*/ 2530336 h 3024154"/>
              <a:gd name="connsiteX51" fmla="*/ 137393 w 1731007"/>
              <a:gd name="connsiteY51" fmla="*/ 2447635 h 3024154"/>
              <a:gd name="connsiteX52" fmla="*/ 4603 w 1731007"/>
              <a:gd name="connsiteY52" fmla="*/ 2304896 h 3024154"/>
              <a:gd name="connsiteX0" fmla="*/ 95388 w 1725448"/>
              <a:gd name="connsiteY0" fmla="*/ 2323284 h 3024154"/>
              <a:gd name="connsiteX1" fmla="*/ 22867 w 1725448"/>
              <a:gd name="connsiteY1" fmla="*/ 2125556 h 3024154"/>
              <a:gd name="connsiteX2" fmla="*/ 2529 w 1725448"/>
              <a:gd name="connsiteY2" fmla="*/ 1925414 h 3024154"/>
              <a:gd name="connsiteX3" fmla="*/ 28883 w 1725448"/>
              <a:gd name="connsiteY3" fmla="*/ 1679088 h 3024154"/>
              <a:gd name="connsiteX4" fmla="*/ 161495 w 1725448"/>
              <a:gd name="connsiteY4" fmla="*/ 1597660 h 3024154"/>
              <a:gd name="connsiteX5" fmla="*/ 225385 w 1725448"/>
              <a:gd name="connsiteY5" fmla="*/ 1019342 h 3024154"/>
              <a:gd name="connsiteX6" fmla="*/ 95066 w 1725448"/>
              <a:gd name="connsiteY6" fmla="*/ 150738 h 3024154"/>
              <a:gd name="connsiteX7" fmla="*/ 80744 w 1725448"/>
              <a:gd name="connsiteY7" fmla="*/ 36248 h 3024154"/>
              <a:gd name="connsiteX8" fmla="*/ 213100 w 1725448"/>
              <a:gd name="connsiteY8" fmla="*/ 1253 h 3024154"/>
              <a:gd name="connsiteX9" fmla="*/ 277160 w 1725448"/>
              <a:gd name="connsiteY9" fmla="*/ 44467 h 3024154"/>
              <a:gd name="connsiteX10" fmla="*/ 712443 w 1725448"/>
              <a:gd name="connsiteY10" fmla="*/ 136153 h 3024154"/>
              <a:gd name="connsiteX11" fmla="*/ 779722 w 1725448"/>
              <a:gd name="connsiteY11" fmla="*/ 243680 h 3024154"/>
              <a:gd name="connsiteX12" fmla="*/ 728796 w 1725448"/>
              <a:gd name="connsiteY12" fmla="*/ 411289 h 3024154"/>
              <a:gd name="connsiteX13" fmla="*/ 653298 w 1725448"/>
              <a:gd name="connsiteY13" fmla="*/ 500173 h 3024154"/>
              <a:gd name="connsiteX14" fmla="*/ 835056 w 1725448"/>
              <a:gd name="connsiteY14" fmla="*/ 576180 h 3024154"/>
              <a:gd name="connsiteX15" fmla="*/ 956225 w 1725448"/>
              <a:gd name="connsiteY15" fmla="*/ 626852 h 3024154"/>
              <a:gd name="connsiteX16" fmla="*/ 1724939 w 1725448"/>
              <a:gd name="connsiteY16" fmla="*/ 1145432 h 3024154"/>
              <a:gd name="connsiteX17" fmla="*/ 1018758 w 1725448"/>
              <a:gd name="connsiteY17" fmla="*/ 948674 h 3024154"/>
              <a:gd name="connsiteX18" fmla="*/ 976560 w 1725448"/>
              <a:gd name="connsiteY18" fmla="*/ 826995 h 3024154"/>
              <a:gd name="connsiteX19" fmla="*/ 701934 w 1725448"/>
              <a:gd name="connsiteY19" fmla="*/ 750480 h 3024154"/>
              <a:gd name="connsiteX20" fmla="*/ 501028 w 1725448"/>
              <a:gd name="connsiteY20" fmla="*/ 910120 h 3024154"/>
              <a:gd name="connsiteX21" fmla="*/ 542971 w 1725448"/>
              <a:gd name="connsiteY21" fmla="*/ 1078234 h 3024154"/>
              <a:gd name="connsiteX22" fmla="*/ 494757 w 1725448"/>
              <a:gd name="connsiteY22" fmla="*/ 1403023 h 3024154"/>
              <a:gd name="connsiteX23" fmla="*/ 641959 w 1725448"/>
              <a:gd name="connsiteY23" fmla="*/ 1490847 h 3024154"/>
              <a:gd name="connsiteX24" fmla="*/ 737354 w 1725448"/>
              <a:gd name="connsiteY24" fmla="*/ 1457931 h 3024154"/>
              <a:gd name="connsiteX25" fmla="*/ 844119 w 1725448"/>
              <a:gd name="connsiteY25" fmla="*/ 1529956 h 3024154"/>
              <a:gd name="connsiteX26" fmla="*/ 1032821 w 1725448"/>
              <a:gd name="connsiteY26" fmla="*/ 1641722 h 3024154"/>
              <a:gd name="connsiteX27" fmla="*/ 1350664 w 1725448"/>
              <a:gd name="connsiteY27" fmla="*/ 1654179 h 3024154"/>
              <a:gd name="connsiteX28" fmla="*/ 1260759 w 1725448"/>
              <a:gd name="connsiteY28" fmla="*/ 1764419 h 3024154"/>
              <a:gd name="connsiteX29" fmla="*/ 1378456 w 1725448"/>
              <a:gd name="connsiteY29" fmla="*/ 1797212 h 3024154"/>
              <a:gd name="connsiteX30" fmla="*/ 1477764 w 1725448"/>
              <a:gd name="connsiteY30" fmla="*/ 1926348 h 3024154"/>
              <a:gd name="connsiteX31" fmla="*/ 1267198 w 1725448"/>
              <a:gd name="connsiteY31" fmla="*/ 1893047 h 3024154"/>
              <a:gd name="connsiteX32" fmla="*/ 1113235 w 1725448"/>
              <a:gd name="connsiteY32" fmla="*/ 1960071 h 3024154"/>
              <a:gd name="connsiteX33" fmla="*/ 1190682 w 1725448"/>
              <a:gd name="connsiteY33" fmla="*/ 2167672 h 3024154"/>
              <a:gd name="connsiteX34" fmla="*/ 1034008 w 1725448"/>
              <a:gd name="connsiteY34" fmla="*/ 2077514 h 3024154"/>
              <a:gd name="connsiteX35" fmla="*/ 856742 w 1725448"/>
              <a:gd name="connsiteY35" fmla="*/ 1833648 h 3024154"/>
              <a:gd name="connsiteX36" fmla="*/ 660073 w 1725448"/>
              <a:gd name="connsiteY36" fmla="*/ 1871862 h 3024154"/>
              <a:gd name="connsiteX37" fmla="*/ 755906 w 1725448"/>
              <a:gd name="connsiteY37" fmla="*/ 1983118 h 3024154"/>
              <a:gd name="connsiteX38" fmla="*/ 801581 w 1725448"/>
              <a:gd name="connsiteY38" fmla="*/ 2122678 h 3024154"/>
              <a:gd name="connsiteX39" fmla="*/ 697269 w 1725448"/>
              <a:gd name="connsiteY39" fmla="*/ 2254269 h 3024154"/>
              <a:gd name="connsiteX40" fmla="*/ 1036211 w 1725448"/>
              <a:gd name="connsiteY40" fmla="*/ 2327568 h 3024154"/>
              <a:gd name="connsiteX41" fmla="*/ 881993 w 1725448"/>
              <a:gd name="connsiteY41" fmla="*/ 2441026 h 3024154"/>
              <a:gd name="connsiteX42" fmla="*/ 959949 w 1725448"/>
              <a:gd name="connsiteY42" fmla="*/ 2555758 h 3024154"/>
              <a:gd name="connsiteX43" fmla="*/ 898601 w 1725448"/>
              <a:gd name="connsiteY43" fmla="*/ 2669726 h 3024154"/>
              <a:gd name="connsiteX44" fmla="*/ 929868 w 1725448"/>
              <a:gd name="connsiteY44" fmla="*/ 2830638 h 3024154"/>
              <a:gd name="connsiteX45" fmla="*/ 667703 w 1725448"/>
              <a:gd name="connsiteY45" fmla="*/ 2934840 h 3024154"/>
              <a:gd name="connsiteX46" fmla="*/ 536527 w 1725448"/>
              <a:gd name="connsiteY46" fmla="*/ 2907069 h 3024154"/>
              <a:gd name="connsiteX47" fmla="*/ 400190 w 1725448"/>
              <a:gd name="connsiteY47" fmla="*/ 3017053 h 3024154"/>
              <a:gd name="connsiteX48" fmla="*/ 308845 w 1725448"/>
              <a:gd name="connsiteY48" fmla="*/ 2737937 h 3024154"/>
              <a:gd name="connsiteX49" fmla="*/ 248767 w 1725448"/>
              <a:gd name="connsiteY49" fmla="*/ 2619730 h 3024154"/>
              <a:gd name="connsiteX50" fmla="*/ 231398 w 1725448"/>
              <a:gd name="connsiteY50" fmla="*/ 2530336 h 3024154"/>
              <a:gd name="connsiteX51" fmla="*/ 131834 w 1725448"/>
              <a:gd name="connsiteY51" fmla="*/ 2447635 h 3024154"/>
              <a:gd name="connsiteX52" fmla="*/ 95388 w 1725448"/>
              <a:gd name="connsiteY52" fmla="*/ 2323284 h 3024154"/>
              <a:gd name="connsiteX0" fmla="*/ 95388 w 1725448"/>
              <a:gd name="connsiteY0" fmla="*/ 2323284 h 3024154"/>
              <a:gd name="connsiteX1" fmla="*/ 22867 w 1725448"/>
              <a:gd name="connsiteY1" fmla="*/ 2125556 h 3024154"/>
              <a:gd name="connsiteX2" fmla="*/ 2529 w 1725448"/>
              <a:gd name="connsiteY2" fmla="*/ 1925414 h 3024154"/>
              <a:gd name="connsiteX3" fmla="*/ 28883 w 1725448"/>
              <a:gd name="connsiteY3" fmla="*/ 1679088 h 3024154"/>
              <a:gd name="connsiteX4" fmla="*/ 161495 w 1725448"/>
              <a:gd name="connsiteY4" fmla="*/ 1597660 h 3024154"/>
              <a:gd name="connsiteX5" fmla="*/ 225385 w 1725448"/>
              <a:gd name="connsiteY5" fmla="*/ 1019342 h 3024154"/>
              <a:gd name="connsiteX6" fmla="*/ 95066 w 1725448"/>
              <a:gd name="connsiteY6" fmla="*/ 150738 h 3024154"/>
              <a:gd name="connsiteX7" fmla="*/ 80744 w 1725448"/>
              <a:gd name="connsiteY7" fmla="*/ 36248 h 3024154"/>
              <a:gd name="connsiteX8" fmla="*/ 213100 w 1725448"/>
              <a:gd name="connsiteY8" fmla="*/ 1253 h 3024154"/>
              <a:gd name="connsiteX9" fmla="*/ 277160 w 1725448"/>
              <a:gd name="connsiteY9" fmla="*/ 44467 h 3024154"/>
              <a:gd name="connsiteX10" fmla="*/ 712443 w 1725448"/>
              <a:gd name="connsiteY10" fmla="*/ 136153 h 3024154"/>
              <a:gd name="connsiteX11" fmla="*/ 779722 w 1725448"/>
              <a:gd name="connsiteY11" fmla="*/ 243680 h 3024154"/>
              <a:gd name="connsiteX12" fmla="*/ 728796 w 1725448"/>
              <a:gd name="connsiteY12" fmla="*/ 411289 h 3024154"/>
              <a:gd name="connsiteX13" fmla="*/ 653298 w 1725448"/>
              <a:gd name="connsiteY13" fmla="*/ 500173 h 3024154"/>
              <a:gd name="connsiteX14" fmla="*/ 835056 w 1725448"/>
              <a:gd name="connsiteY14" fmla="*/ 576180 h 3024154"/>
              <a:gd name="connsiteX15" fmla="*/ 956225 w 1725448"/>
              <a:gd name="connsiteY15" fmla="*/ 626852 h 3024154"/>
              <a:gd name="connsiteX16" fmla="*/ 1724939 w 1725448"/>
              <a:gd name="connsiteY16" fmla="*/ 1145432 h 3024154"/>
              <a:gd name="connsiteX17" fmla="*/ 1018758 w 1725448"/>
              <a:gd name="connsiteY17" fmla="*/ 948674 h 3024154"/>
              <a:gd name="connsiteX18" fmla="*/ 976560 w 1725448"/>
              <a:gd name="connsiteY18" fmla="*/ 826995 h 3024154"/>
              <a:gd name="connsiteX19" fmla="*/ 701934 w 1725448"/>
              <a:gd name="connsiteY19" fmla="*/ 750480 h 3024154"/>
              <a:gd name="connsiteX20" fmla="*/ 501028 w 1725448"/>
              <a:gd name="connsiteY20" fmla="*/ 910120 h 3024154"/>
              <a:gd name="connsiteX21" fmla="*/ 492809 w 1725448"/>
              <a:gd name="connsiteY21" fmla="*/ 1106536 h 3024154"/>
              <a:gd name="connsiteX22" fmla="*/ 494757 w 1725448"/>
              <a:gd name="connsiteY22" fmla="*/ 1403023 h 3024154"/>
              <a:gd name="connsiteX23" fmla="*/ 641959 w 1725448"/>
              <a:gd name="connsiteY23" fmla="*/ 1490847 h 3024154"/>
              <a:gd name="connsiteX24" fmla="*/ 737354 w 1725448"/>
              <a:gd name="connsiteY24" fmla="*/ 1457931 h 3024154"/>
              <a:gd name="connsiteX25" fmla="*/ 844119 w 1725448"/>
              <a:gd name="connsiteY25" fmla="*/ 1529956 h 3024154"/>
              <a:gd name="connsiteX26" fmla="*/ 1032821 w 1725448"/>
              <a:gd name="connsiteY26" fmla="*/ 1641722 h 3024154"/>
              <a:gd name="connsiteX27" fmla="*/ 1350664 w 1725448"/>
              <a:gd name="connsiteY27" fmla="*/ 1654179 h 3024154"/>
              <a:gd name="connsiteX28" fmla="*/ 1260759 w 1725448"/>
              <a:gd name="connsiteY28" fmla="*/ 1764419 h 3024154"/>
              <a:gd name="connsiteX29" fmla="*/ 1378456 w 1725448"/>
              <a:gd name="connsiteY29" fmla="*/ 1797212 h 3024154"/>
              <a:gd name="connsiteX30" fmla="*/ 1477764 w 1725448"/>
              <a:gd name="connsiteY30" fmla="*/ 1926348 h 3024154"/>
              <a:gd name="connsiteX31" fmla="*/ 1267198 w 1725448"/>
              <a:gd name="connsiteY31" fmla="*/ 1893047 h 3024154"/>
              <a:gd name="connsiteX32" fmla="*/ 1113235 w 1725448"/>
              <a:gd name="connsiteY32" fmla="*/ 1960071 h 3024154"/>
              <a:gd name="connsiteX33" fmla="*/ 1190682 w 1725448"/>
              <a:gd name="connsiteY33" fmla="*/ 2167672 h 3024154"/>
              <a:gd name="connsiteX34" fmla="*/ 1034008 w 1725448"/>
              <a:gd name="connsiteY34" fmla="*/ 2077514 h 3024154"/>
              <a:gd name="connsiteX35" fmla="*/ 856742 w 1725448"/>
              <a:gd name="connsiteY35" fmla="*/ 1833648 h 3024154"/>
              <a:gd name="connsiteX36" fmla="*/ 660073 w 1725448"/>
              <a:gd name="connsiteY36" fmla="*/ 1871862 h 3024154"/>
              <a:gd name="connsiteX37" fmla="*/ 755906 w 1725448"/>
              <a:gd name="connsiteY37" fmla="*/ 1983118 h 3024154"/>
              <a:gd name="connsiteX38" fmla="*/ 801581 w 1725448"/>
              <a:gd name="connsiteY38" fmla="*/ 2122678 h 3024154"/>
              <a:gd name="connsiteX39" fmla="*/ 697269 w 1725448"/>
              <a:gd name="connsiteY39" fmla="*/ 2254269 h 3024154"/>
              <a:gd name="connsiteX40" fmla="*/ 1036211 w 1725448"/>
              <a:gd name="connsiteY40" fmla="*/ 2327568 h 3024154"/>
              <a:gd name="connsiteX41" fmla="*/ 881993 w 1725448"/>
              <a:gd name="connsiteY41" fmla="*/ 2441026 h 3024154"/>
              <a:gd name="connsiteX42" fmla="*/ 959949 w 1725448"/>
              <a:gd name="connsiteY42" fmla="*/ 2555758 h 3024154"/>
              <a:gd name="connsiteX43" fmla="*/ 898601 w 1725448"/>
              <a:gd name="connsiteY43" fmla="*/ 2669726 h 3024154"/>
              <a:gd name="connsiteX44" fmla="*/ 929868 w 1725448"/>
              <a:gd name="connsiteY44" fmla="*/ 2830638 h 3024154"/>
              <a:gd name="connsiteX45" fmla="*/ 667703 w 1725448"/>
              <a:gd name="connsiteY45" fmla="*/ 2934840 h 3024154"/>
              <a:gd name="connsiteX46" fmla="*/ 536527 w 1725448"/>
              <a:gd name="connsiteY46" fmla="*/ 2907069 h 3024154"/>
              <a:gd name="connsiteX47" fmla="*/ 400190 w 1725448"/>
              <a:gd name="connsiteY47" fmla="*/ 3017053 h 3024154"/>
              <a:gd name="connsiteX48" fmla="*/ 308845 w 1725448"/>
              <a:gd name="connsiteY48" fmla="*/ 2737937 h 3024154"/>
              <a:gd name="connsiteX49" fmla="*/ 248767 w 1725448"/>
              <a:gd name="connsiteY49" fmla="*/ 2619730 h 3024154"/>
              <a:gd name="connsiteX50" fmla="*/ 231398 w 1725448"/>
              <a:gd name="connsiteY50" fmla="*/ 2530336 h 3024154"/>
              <a:gd name="connsiteX51" fmla="*/ 131834 w 1725448"/>
              <a:gd name="connsiteY51" fmla="*/ 2447635 h 3024154"/>
              <a:gd name="connsiteX52" fmla="*/ 95388 w 1725448"/>
              <a:gd name="connsiteY52" fmla="*/ 2323284 h 3024154"/>
              <a:gd name="connsiteX0" fmla="*/ 95388 w 1725448"/>
              <a:gd name="connsiteY0" fmla="*/ 2323284 h 3024154"/>
              <a:gd name="connsiteX1" fmla="*/ 22867 w 1725448"/>
              <a:gd name="connsiteY1" fmla="*/ 2125556 h 3024154"/>
              <a:gd name="connsiteX2" fmla="*/ 2529 w 1725448"/>
              <a:gd name="connsiteY2" fmla="*/ 1925414 h 3024154"/>
              <a:gd name="connsiteX3" fmla="*/ 28883 w 1725448"/>
              <a:gd name="connsiteY3" fmla="*/ 1679088 h 3024154"/>
              <a:gd name="connsiteX4" fmla="*/ 161495 w 1725448"/>
              <a:gd name="connsiteY4" fmla="*/ 1597660 h 3024154"/>
              <a:gd name="connsiteX5" fmla="*/ 225385 w 1725448"/>
              <a:gd name="connsiteY5" fmla="*/ 1019342 h 3024154"/>
              <a:gd name="connsiteX6" fmla="*/ 95066 w 1725448"/>
              <a:gd name="connsiteY6" fmla="*/ 150738 h 3024154"/>
              <a:gd name="connsiteX7" fmla="*/ 80744 w 1725448"/>
              <a:gd name="connsiteY7" fmla="*/ 36248 h 3024154"/>
              <a:gd name="connsiteX8" fmla="*/ 213100 w 1725448"/>
              <a:gd name="connsiteY8" fmla="*/ 1253 h 3024154"/>
              <a:gd name="connsiteX9" fmla="*/ 277160 w 1725448"/>
              <a:gd name="connsiteY9" fmla="*/ 44467 h 3024154"/>
              <a:gd name="connsiteX10" fmla="*/ 712443 w 1725448"/>
              <a:gd name="connsiteY10" fmla="*/ 136153 h 3024154"/>
              <a:gd name="connsiteX11" fmla="*/ 779722 w 1725448"/>
              <a:gd name="connsiteY11" fmla="*/ 243680 h 3024154"/>
              <a:gd name="connsiteX12" fmla="*/ 664992 w 1725448"/>
              <a:gd name="connsiteY12" fmla="*/ 321635 h 3024154"/>
              <a:gd name="connsiteX13" fmla="*/ 728796 w 1725448"/>
              <a:gd name="connsiteY13" fmla="*/ 411289 h 3024154"/>
              <a:gd name="connsiteX14" fmla="*/ 653298 w 1725448"/>
              <a:gd name="connsiteY14" fmla="*/ 500173 h 3024154"/>
              <a:gd name="connsiteX15" fmla="*/ 835056 w 1725448"/>
              <a:gd name="connsiteY15" fmla="*/ 576180 h 3024154"/>
              <a:gd name="connsiteX16" fmla="*/ 956225 w 1725448"/>
              <a:gd name="connsiteY16" fmla="*/ 626852 h 3024154"/>
              <a:gd name="connsiteX17" fmla="*/ 1724939 w 1725448"/>
              <a:gd name="connsiteY17" fmla="*/ 1145432 h 3024154"/>
              <a:gd name="connsiteX18" fmla="*/ 1018758 w 1725448"/>
              <a:gd name="connsiteY18" fmla="*/ 948674 h 3024154"/>
              <a:gd name="connsiteX19" fmla="*/ 976560 w 1725448"/>
              <a:gd name="connsiteY19" fmla="*/ 826995 h 3024154"/>
              <a:gd name="connsiteX20" fmla="*/ 701934 w 1725448"/>
              <a:gd name="connsiteY20" fmla="*/ 750480 h 3024154"/>
              <a:gd name="connsiteX21" fmla="*/ 501028 w 1725448"/>
              <a:gd name="connsiteY21" fmla="*/ 910120 h 3024154"/>
              <a:gd name="connsiteX22" fmla="*/ 492809 w 1725448"/>
              <a:gd name="connsiteY22" fmla="*/ 1106536 h 3024154"/>
              <a:gd name="connsiteX23" fmla="*/ 494757 w 1725448"/>
              <a:gd name="connsiteY23" fmla="*/ 1403023 h 3024154"/>
              <a:gd name="connsiteX24" fmla="*/ 641959 w 1725448"/>
              <a:gd name="connsiteY24" fmla="*/ 1490847 h 3024154"/>
              <a:gd name="connsiteX25" fmla="*/ 737354 w 1725448"/>
              <a:gd name="connsiteY25" fmla="*/ 1457931 h 3024154"/>
              <a:gd name="connsiteX26" fmla="*/ 844119 w 1725448"/>
              <a:gd name="connsiteY26" fmla="*/ 1529956 h 3024154"/>
              <a:gd name="connsiteX27" fmla="*/ 1032821 w 1725448"/>
              <a:gd name="connsiteY27" fmla="*/ 1641722 h 3024154"/>
              <a:gd name="connsiteX28" fmla="*/ 1350664 w 1725448"/>
              <a:gd name="connsiteY28" fmla="*/ 1654179 h 3024154"/>
              <a:gd name="connsiteX29" fmla="*/ 1260759 w 1725448"/>
              <a:gd name="connsiteY29" fmla="*/ 1764419 h 3024154"/>
              <a:gd name="connsiteX30" fmla="*/ 1378456 w 1725448"/>
              <a:gd name="connsiteY30" fmla="*/ 1797212 h 3024154"/>
              <a:gd name="connsiteX31" fmla="*/ 1477764 w 1725448"/>
              <a:gd name="connsiteY31" fmla="*/ 1926348 h 3024154"/>
              <a:gd name="connsiteX32" fmla="*/ 1267198 w 1725448"/>
              <a:gd name="connsiteY32" fmla="*/ 1893047 h 3024154"/>
              <a:gd name="connsiteX33" fmla="*/ 1113235 w 1725448"/>
              <a:gd name="connsiteY33" fmla="*/ 1960071 h 3024154"/>
              <a:gd name="connsiteX34" fmla="*/ 1190682 w 1725448"/>
              <a:gd name="connsiteY34" fmla="*/ 2167672 h 3024154"/>
              <a:gd name="connsiteX35" fmla="*/ 1034008 w 1725448"/>
              <a:gd name="connsiteY35" fmla="*/ 2077514 h 3024154"/>
              <a:gd name="connsiteX36" fmla="*/ 856742 w 1725448"/>
              <a:gd name="connsiteY36" fmla="*/ 1833648 h 3024154"/>
              <a:gd name="connsiteX37" fmla="*/ 660073 w 1725448"/>
              <a:gd name="connsiteY37" fmla="*/ 1871862 h 3024154"/>
              <a:gd name="connsiteX38" fmla="*/ 755906 w 1725448"/>
              <a:gd name="connsiteY38" fmla="*/ 1983118 h 3024154"/>
              <a:gd name="connsiteX39" fmla="*/ 801581 w 1725448"/>
              <a:gd name="connsiteY39" fmla="*/ 2122678 h 3024154"/>
              <a:gd name="connsiteX40" fmla="*/ 697269 w 1725448"/>
              <a:gd name="connsiteY40" fmla="*/ 2254269 h 3024154"/>
              <a:gd name="connsiteX41" fmla="*/ 1036211 w 1725448"/>
              <a:gd name="connsiteY41" fmla="*/ 2327568 h 3024154"/>
              <a:gd name="connsiteX42" fmla="*/ 881993 w 1725448"/>
              <a:gd name="connsiteY42" fmla="*/ 2441026 h 3024154"/>
              <a:gd name="connsiteX43" fmla="*/ 959949 w 1725448"/>
              <a:gd name="connsiteY43" fmla="*/ 2555758 h 3024154"/>
              <a:gd name="connsiteX44" fmla="*/ 898601 w 1725448"/>
              <a:gd name="connsiteY44" fmla="*/ 2669726 h 3024154"/>
              <a:gd name="connsiteX45" fmla="*/ 929868 w 1725448"/>
              <a:gd name="connsiteY45" fmla="*/ 2830638 h 3024154"/>
              <a:gd name="connsiteX46" fmla="*/ 667703 w 1725448"/>
              <a:gd name="connsiteY46" fmla="*/ 2934840 h 3024154"/>
              <a:gd name="connsiteX47" fmla="*/ 536527 w 1725448"/>
              <a:gd name="connsiteY47" fmla="*/ 2907069 h 3024154"/>
              <a:gd name="connsiteX48" fmla="*/ 400190 w 1725448"/>
              <a:gd name="connsiteY48" fmla="*/ 3017053 h 3024154"/>
              <a:gd name="connsiteX49" fmla="*/ 308845 w 1725448"/>
              <a:gd name="connsiteY49" fmla="*/ 2737937 h 3024154"/>
              <a:gd name="connsiteX50" fmla="*/ 248767 w 1725448"/>
              <a:gd name="connsiteY50" fmla="*/ 2619730 h 3024154"/>
              <a:gd name="connsiteX51" fmla="*/ 231398 w 1725448"/>
              <a:gd name="connsiteY51" fmla="*/ 2530336 h 3024154"/>
              <a:gd name="connsiteX52" fmla="*/ 131834 w 1725448"/>
              <a:gd name="connsiteY52" fmla="*/ 2447635 h 3024154"/>
              <a:gd name="connsiteX53" fmla="*/ 95388 w 1725448"/>
              <a:gd name="connsiteY53" fmla="*/ 2323284 h 3024154"/>
              <a:gd name="connsiteX0" fmla="*/ 95388 w 1725448"/>
              <a:gd name="connsiteY0" fmla="*/ 2323284 h 3024154"/>
              <a:gd name="connsiteX1" fmla="*/ 22867 w 1725448"/>
              <a:gd name="connsiteY1" fmla="*/ 2125556 h 3024154"/>
              <a:gd name="connsiteX2" fmla="*/ 2529 w 1725448"/>
              <a:gd name="connsiteY2" fmla="*/ 1925414 h 3024154"/>
              <a:gd name="connsiteX3" fmla="*/ 28883 w 1725448"/>
              <a:gd name="connsiteY3" fmla="*/ 1679088 h 3024154"/>
              <a:gd name="connsiteX4" fmla="*/ 161495 w 1725448"/>
              <a:gd name="connsiteY4" fmla="*/ 1597660 h 3024154"/>
              <a:gd name="connsiteX5" fmla="*/ 225385 w 1725448"/>
              <a:gd name="connsiteY5" fmla="*/ 1019342 h 3024154"/>
              <a:gd name="connsiteX6" fmla="*/ 95066 w 1725448"/>
              <a:gd name="connsiteY6" fmla="*/ 150738 h 3024154"/>
              <a:gd name="connsiteX7" fmla="*/ 80744 w 1725448"/>
              <a:gd name="connsiteY7" fmla="*/ 36248 h 3024154"/>
              <a:gd name="connsiteX8" fmla="*/ 213100 w 1725448"/>
              <a:gd name="connsiteY8" fmla="*/ 1253 h 3024154"/>
              <a:gd name="connsiteX9" fmla="*/ 277160 w 1725448"/>
              <a:gd name="connsiteY9" fmla="*/ 44467 h 3024154"/>
              <a:gd name="connsiteX10" fmla="*/ 712443 w 1725448"/>
              <a:gd name="connsiteY10" fmla="*/ 136153 h 3024154"/>
              <a:gd name="connsiteX11" fmla="*/ 779722 w 1725448"/>
              <a:gd name="connsiteY11" fmla="*/ 243680 h 3024154"/>
              <a:gd name="connsiteX12" fmla="*/ 725577 w 1725448"/>
              <a:gd name="connsiteY12" fmla="*/ 346971 h 3024154"/>
              <a:gd name="connsiteX13" fmla="*/ 728796 w 1725448"/>
              <a:gd name="connsiteY13" fmla="*/ 411289 h 3024154"/>
              <a:gd name="connsiteX14" fmla="*/ 653298 w 1725448"/>
              <a:gd name="connsiteY14" fmla="*/ 500173 h 3024154"/>
              <a:gd name="connsiteX15" fmla="*/ 835056 w 1725448"/>
              <a:gd name="connsiteY15" fmla="*/ 576180 h 3024154"/>
              <a:gd name="connsiteX16" fmla="*/ 956225 w 1725448"/>
              <a:gd name="connsiteY16" fmla="*/ 626852 h 3024154"/>
              <a:gd name="connsiteX17" fmla="*/ 1724939 w 1725448"/>
              <a:gd name="connsiteY17" fmla="*/ 1145432 h 3024154"/>
              <a:gd name="connsiteX18" fmla="*/ 1018758 w 1725448"/>
              <a:gd name="connsiteY18" fmla="*/ 948674 h 3024154"/>
              <a:gd name="connsiteX19" fmla="*/ 976560 w 1725448"/>
              <a:gd name="connsiteY19" fmla="*/ 826995 h 3024154"/>
              <a:gd name="connsiteX20" fmla="*/ 701934 w 1725448"/>
              <a:gd name="connsiteY20" fmla="*/ 750480 h 3024154"/>
              <a:gd name="connsiteX21" fmla="*/ 501028 w 1725448"/>
              <a:gd name="connsiteY21" fmla="*/ 910120 h 3024154"/>
              <a:gd name="connsiteX22" fmla="*/ 492809 w 1725448"/>
              <a:gd name="connsiteY22" fmla="*/ 1106536 h 3024154"/>
              <a:gd name="connsiteX23" fmla="*/ 494757 w 1725448"/>
              <a:gd name="connsiteY23" fmla="*/ 1403023 h 3024154"/>
              <a:gd name="connsiteX24" fmla="*/ 641959 w 1725448"/>
              <a:gd name="connsiteY24" fmla="*/ 1490847 h 3024154"/>
              <a:gd name="connsiteX25" fmla="*/ 737354 w 1725448"/>
              <a:gd name="connsiteY25" fmla="*/ 1457931 h 3024154"/>
              <a:gd name="connsiteX26" fmla="*/ 844119 w 1725448"/>
              <a:gd name="connsiteY26" fmla="*/ 1529956 h 3024154"/>
              <a:gd name="connsiteX27" fmla="*/ 1032821 w 1725448"/>
              <a:gd name="connsiteY27" fmla="*/ 1641722 h 3024154"/>
              <a:gd name="connsiteX28" fmla="*/ 1350664 w 1725448"/>
              <a:gd name="connsiteY28" fmla="*/ 1654179 h 3024154"/>
              <a:gd name="connsiteX29" fmla="*/ 1260759 w 1725448"/>
              <a:gd name="connsiteY29" fmla="*/ 1764419 h 3024154"/>
              <a:gd name="connsiteX30" fmla="*/ 1378456 w 1725448"/>
              <a:gd name="connsiteY30" fmla="*/ 1797212 h 3024154"/>
              <a:gd name="connsiteX31" fmla="*/ 1477764 w 1725448"/>
              <a:gd name="connsiteY31" fmla="*/ 1926348 h 3024154"/>
              <a:gd name="connsiteX32" fmla="*/ 1267198 w 1725448"/>
              <a:gd name="connsiteY32" fmla="*/ 1893047 h 3024154"/>
              <a:gd name="connsiteX33" fmla="*/ 1113235 w 1725448"/>
              <a:gd name="connsiteY33" fmla="*/ 1960071 h 3024154"/>
              <a:gd name="connsiteX34" fmla="*/ 1190682 w 1725448"/>
              <a:gd name="connsiteY34" fmla="*/ 2167672 h 3024154"/>
              <a:gd name="connsiteX35" fmla="*/ 1034008 w 1725448"/>
              <a:gd name="connsiteY35" fmla="*/ 2077514 h 3024154"/>
              <a:gd name="connsiteX36" fmla="*/ 856742 w 1725448"/>
              <a:gd name="connsiteY36" fmla="*/ 1833648 h 3024154"/>
              <a:gd name="connsiteX37" fmla="*/ 660073 w 1725448"/>
              <a:gd name="connsiteY37" fmla="*/ 1871862 h 3024154"/>
              <a:gd name="connsiteX38" fmla="*/ 755906 w 1725448"/>
              <a:gd name="connsiteY38" fmla="*/ 1983118 h 3024154"/>
              <a:gd name="connsiteX39" fmla="*/ 801581 w 1725448"/>
              <a:gd name="connsiteY39" fmla="*/ 2122678 h 3024154"/>
              <a:gd name="connsiteX40" fmla="*/ 697269 w 1725448"/>
              <a:gd name="connsiteY40" fmla="*/ 2254269 h 3024154"/>
              <a:gd name="connsiteX41" fmla="*/ 1036211 w 1725448"/>
              <a:gd name="connsiteY41" fmla="*/ 2327568 h 3024154"/>
              <a:gd name="connsiteX42" fmla="*/ 881993 w 1725448"/>
              <a:gd name="connsiteY42" fmla="*/ 2441026 h 3024154"/>
              <a:gd name="connsiteX43" fmla="*/ 959949 w 1725448"/>
              <a:gd name="connsiteY43" fmla="*/ 2555758 h 3024154"/>
              <a:gd name="connsiteX44" fmla="*/ 898601 w 1725448"/>
              <a:gd name="connsiteY44" fmla="*/ 2669726 h 3024154"/>
              <a:gd name="connsiteX45" fmla="*/ 929868 w 1725448"/>
              <a:gd name="connsiteY45" fmla="*/ 2830638 h 3024154"/>
              <a:gd name="connsiteX46" fmla="*/ 667703 w 1725448"/>
              <a:gd name="connsiteY46" fmla="*/ 2934840 h 3024154"/>
              <a:gd name="connsiteX47" fmla="*/ 536527 w 1725448"/>
              <a:gd name="connsiteY47" fmla="*/ 2907069 h 3024154"/>
              <a:gd name="connsiteX48" fmla="*/ 400190 w 1725448"/>
              <a:gd name="connsiteY48" fmla="*/ 3017053 h 3024154"/>
              <a:gd name="connsiteX49" fmla="*/ 308845 w 1725448"/>
              <a:gd name="connsiteY49" fmla="*/ 2737937 h 3024154"/>
              <a:gd name="connsiteX50" fmla="*/ 248767 w 1725448"/>
              <a:gd name="connsiteY50" fmla="*/ 2619730 h 3024154"/>
              <a:gd name="connsiteX51" fmla="*/ 231398 w 1725448"/>
              <a:gd name="connsiteY51" fmla="*/ 2530336 h 3024154"/>
              <a:gd name="connsiteX52" fmla="*/ 131834 w 1725448"/>
              <a:gd name="connsiteY52" fmla="*/ 2447635 h 3024154"/>
              <a:gd name="connsiteX53" fmla="*/ 95388 w 1725448"/>
              <a:gd name="connsiteY53" fmla="*/ 2323284 h 3024154"/>
              <a:gd name="connsiteX0" fmla="*/ 95388 w 1725448"/>
              <a:gd name="connsiteY0" fmla="*/ 2323284 h 3024154"/>
              <a:gd name="connsiteX1" fmla="*/ 22867 w 1725448"/>
              <a:gd name="connsiteY1" fmla="*/ 2125556 h 3024154"/>
              <a:gd name="connsiteX2" fmla="*/ 2529 w 1725448"/>
              <a:gd name="connsiteY2" fmla="*/ 1925414 h 3024154"/>
              <a:gd name="connsiteX3" fmla="*/ 28883 w 1725448"/>
              <a:gd name="connsiteY3" fmla="*/ 1679088 h 3024154"/>
              <a:gd name="connsiteX4" fmla="*/ 161495 w 1725448"/>
              <a:gd name="connsiteY4" fmla="*/ 1597660 h 3024154"/>
              <a:gd name="connsiteX5" fmla="*/ 225385 w 1725448"/>
              <a:gd name="connsiteY5" fmla="*/ 1019342 h 3024154"/>
              <a:gd name="connsiteX6" fmla="*/ 95066 w 1725448"/>
              <a:gd name="connsiteY6" fmla="*/ 150738 h 3024154"/>
              <a:gd name="connsiteX7" fmla="*/ 80744 w 1725448"/>
              <a:gd name="connsiteY7" fmla="*/ 36248 h 3024154"/>
              <a:gd name="connsiteX8" fmla="*/ 213100 w 1725448"/>
              <a:gd name="connsiteY8" fmla="*/ 1253 h 3024154"/>
              <a:gd name="connsiteX9" fmla="*/ 277160 w 1725448"/>
              <a:gd name="connsiteY9" fmla="*/ 44467 h 3024154"/>
              <a:gd name="connsiteX10" fmla="*/ 712443 w 1725448"/>
              <a:gd name="connsiteY10" fmla="*/ 136153 h 3024154"/>
              <a:gd name="connsiteX11" fmla="*/ 779722 w 1725448"/>
              <a:gd name="connsiteY11" fmla="*/ 243680 h 3024154"/>
              <a:gd name="connsiteX12" fmla="*/ 725577 w 1725448"/>
              <a:gd name="connsiteY12" fmla="*/ 346971 h 3024154"/>
              <a:gd name="connsiteX13" fmla="*/ 728796 w 1725448"/>
              <a:gd name="connsiteY13" fmla="*/ 411289 h 3024154"/>
              <a:gd name="connsiteX14" fmla="*/ 653298 w 1725448"/>
              <a:gd name="connsiteY14" fmla="*/ 500173 h 3024154"/>
              <a:gd name="connsiteX15" fmla="*/ 881744 w 1725448"/>
              <a:gd name="connsiteY15" fmla="*/ 530000 h 3024154"/>
              <a:gd name="connsiteX16" fmla="*/ 956225 w 1725448"/>
              <a:gd name="connsiteY16" fmla="*/ 626852 h 3024154"/>
              <a:gd name="connsiteX17" fmla="*/ 1724939 w 1725448"/>
              <a:gd name="connsiteY17" fmla="*/ 1145432 h 3024154"/>
              <a:gd name="connsiteX18" fmla="*/ 1018758 w 1725448"/>
              <a:gd name="connsiteY18" fmla="*/ 948674 h 3024154"/>
              <a:gd name="connsiteX19" fmla="*/ 976560 w 1725448"/>
              <a:gd name="connsiteY19" fmla="*/ 826995 h 3024154"/>
              <a:gd name="connsiteX20" fmla="*/ 701934 w 1725448"/>
              <a:gd name="connsiteY20" fmla="*/ 750480 h 3024154"/>
              <a:gd name="connsiteX21" fmla="*/ 501028 w 1725448"/>
              <a:gd name="connsiteY21" fmla="*/ 910120 h 3024154"/>
              <a:gd name="connsiteX22" fmla="*/ 492809 w 1725448"/>
              <a:gd name="connsiteY22" fmla="*/ 1106536 h 3024154"/>
              <a:gd name="connsiteX23" fmla="*/ 494757 w 1725448"/>
              <a:gd name="connsiteY23" fmla="*/ 1403023 h 3024154"/>
              <a:gd name="connsiteX24" fmla="*/ 641959 w 1725448"/>
              <a:gd name="connsiteY24" fmla="*/ 1490847 h 3024154"/>
              <a:gd name="connsiteX25" fmla="*/ 737354 w 1725448"/>
              <a:gd name="connsiteY25" fmla="*/ 1457931 h 3024154"/>
              <a:gd name="connsiteX26" fmla="*/ 844119 w 1725448"/>
              <a:gd name="connsiteY26" fmla="*/ 1529956 h 3024154"/>
              <a:gd name="connsiteX27" fmla="*/ 1032821 w 1725448"/>
              <a:gd name="connsiteY27" fmla="*/ 1641722 h 3024154"/>
              <a:gd name="connsiteX28" fmla="*/ 1350664 w 1725448"/>
              <a:gd name="connsiteY28" fmla="*/ 1654179 h 3024154"/>
              <a:gd name="connsiteX29" fmla="*/ 1260759 w 1725448"/>
              <a:gd name="connsiteY29" fmla="*/ 1764419 h 3024154"/>
              <a:gd name="connsiteX30" fmla="*/ 1378456 w 1725448"/>
              <a:gd name="connsiteY30" fmla="*/ 1797212 h 3024154"/>
              <a:gd name="connsiteX31" fmla="*/ 1477764 w 1725448"/>
              <a:gd name="connsiteY31" fmla="*/ 1926348 h 3024154"/>
              <a:gd name="connsiteX32" fmla="*/ 1267198 w 1725448"/>
              <a:gd name="connsiteY32" fmla="*/ 1893047 h 3024154"/>
              <a:gd name="connsiteX33" fmla="*/ 1113235 w 1725448"/>
              <a:gd name="connsiteY33" fmla="*/ 1960071 h 3024154"/>
              <a:gd name="connsiteX34" fmla="*/ 1190682 w 1725448"/>
              <a:gd name="connsiteY34" fmla="*/ 2167672 h 3024154"/>
              <a:gd name="connsiteX35" fmla="*/ 1034008 w 1725448"/>
              <a:gd name="connsiteY35" fmla="*/ 2077514 h 3024154"/>
              <a:gd name="connsiteX36" fmla="*/ 856742 w 1725448"/>
              <a:gd name="connsiteY36" fmla="*/ 1833648 h 3024154"/>
              <a:gd name="connsiteX37" fmla="*/ 660073 w 1725448"/>
              <a:gd name="connsiteY37" fmla="*/ 1871862 h 3024154"/>
              <a:gd name="connsiteX38" fmla="*/ 755906 w 1725448"/>
              <a:gd name="connsiteY38" fmla="*/ 1983118 h 3024154"/>
              <a:gd name="connsiteX39" fmla="*/ 801581 w 1725448"/>
              <a:gd name="connsiteY39" fmla="*/ 2122678 h 3024154"/>
              <a:gd name="connsiteX40" fmla="*/ 697269 w 1725448"/>
              <a:gd name="connsiteY40" fmla="*/ 2254269 h 3024154"/>
              <a:gd name="connsiteX41" fmla="*/ 1036211 w 1725448"/>
              <a:gd name="connsiteY41" fmla="*/ 2327568 h 3024154"/>
              <a:gd name="connsiteX42" fmla="*/ 881993 w 1725448"/>
              <a:gd name="connsiteY42" fmla="*/ 2441026 h 3024154"/>
              <a:gd name="connsiteX43" fmla="*/ 959949 w 1725448"/>
              <a:gd name="connsiteY43" fmla="*/ 2555758 h 3024154"/>
              <a:gd name="connsiteX44" fmla="*/ 898601 w 1725448"/>
              <a:gd name="connsiteY44" fmla="*/ 2669726 h 3024154"/>
              <a:gd name="connsiteX45" fmla="*/ 929868 w 1725448"/>
              <a:gd name="connsiteY45" fmla="*/ 2830638 h 3024154"/>
              <a:gd name="connsiteX46" fmla="*/ 667703 w 1725448"/>
              <a:gd name="connsiteY46" fmla="*/ 2934840 h 3024154"/>
              <a:gd name="connsiteX47" fmla="*/ 536527 w 1725448"/>
              <a:gd name="connsiteY47" fmla="*/ 2907069 h 3024154"/>
              <a:gd name="connsiteX48" fmla="*/ 400190 w 1725448"/>
              <a:gd name="connsiteY48" fmla="*/ 3017053 h 3024154"/>
              <a:gd name="connsiteX49" fmla="*/ 308845 w 1725448"/>
              <a:gd name="connsiteY49" fmla="*/ 2737937 h 3024154"/>
              <a:gd name="connsiteX50" fmla="*/ 248767 w 1725448"/>
              <a:gd name="connsiteY50" fmla="*/ 2619730 h 3024154"/>
              <a:gd name="connsiteX51" fmla="*/ 231398 w 1725448"/>
              <a:gd name="connsiteY51" fmla="*/ 2530336 h 3024154"/>
              <a:gd name="connsiteX52" fmla="*/ 131834 w 1725448"/>
              <a:gd name="connsiteY52" fmla="*/ 2447635 h 3024154"/>
              <a:gd name="connsiteX53" fmla="*/ 95388 w 1725448"/>
              <a:gd name="connsiteY53" fmla="*/ 2323284 h 3024154"/>
              <a:gd name="connsiteX0" fmla="*/ 95388 w 1725448"/>
              <a:gd name="connsiteY0" fmla="*/ 2323284 h 3024154"/>
              <a:gd name="connsiteX1" fmla="*/ 22867 w 1725448"/>
              <a:gd name="connsiteY1" fmla="*/ 2125556 h 3024154"/>
              <a:gd name="connsiteX2" fmla="*/ 2529 w 1725448"/>
              <a:gd name="connsiteY2" fmla="*/ 1925414 h 3024154"/>
              <a:gd name="connsiteX3" fmla="*/ 28883 w 1725448"/>
              <a:gd name="connsiteY3" fmla="*/ 1679088 h 3024154"/>
              <a:gd name="connsiteX4" fmla="*/ 161495 w 1725448"/>
              <a:gd name="connsiteY4" fmla="*/ 1597660 h 3024154"/>
              <a:gd name="connsiteX5" fmla="*/ 225385 w 1725448"/>
              <a:gd name="connsiteY5" fmla="*/ 1019342 h 3024154"/>
              <a:gd name="connsiteX6" fmla="*/ 95066 w 1725448"/>
              <a:gd name="connsiteY6" fmla="*/ 150738 h 3024154"/>
              <a:gd name="connsiteX7" fmla="*/ 80744 w 1725448"/>
              <a:gd name="connsiteY7" fmla="*/ 36248 h 3024154"/>
              <a:gd name="connsiteX8" fmla="*/ 213100 w 1725448"/>
              <a:gd name="connsiteY8" fmla="*/ 1253 h 3024154"/>
              <a:gd name="connsiteX9" fmla="*/ 277160 w 1725448"/>
              <a:gd name="connsiteY9" fmla="*/ 44467 h 3024154"/>
              <a:gd name="connsiteX10" fmla="*/ 712443 w 1725448"/>
              <a:gd name="connsiteY10" fmla="*/ 136153 h 3024154"/>
              <a:gd name="connsiteX11" fmla="*/ 779722 w 1725448"/>
              <a:gd name="connsiteY11" fmla="*/ 243680 h 3024154"/>
              <a:gd name="connsiteX12" fmla="*/ 725577 w 1725448"/>
              <a:gd name="connsiteY12" fmla="*/ 346971 h 3024154"/>
              <a:gd name="connsiteX13" fmla="*/ 728796 w 1725448"/>
              <a:gd name="connsiteY13" fmla="*/ 411289 h 3024154"/>
              <a:gd name="connsiteX14" fmla="*/ 653298 w 1725448"/>
              <a:gd name="connsiteY14" fmla="*/ 500173 h 3024154"/>
              <a:gd name="connsiteX15" fmla="*/ 881744 w 1725448"/>
              <a:gd name="connsiteY15" fmla="*/ 530000 h 3024154"/>
              <a:gd name="connsiteX16" fmla="*/ 981306 w 1725448"/>
              <a:gd name="connsiteY16" fmla="*/ 612702 h 3024154"/>
              <a:gd name="connsiteX17" fmla="*/ 1724939 w 1725448"/>
              <a:gd name="connsiteY17" fmla="*/ 1145432 h 3024154"/>
              <a:gd name="connsiteX18" fmla="*/ 1018758 w 1725448"/>
              <a:gd name="connsiteY18" fmla="*/ 948674 h 3024154"/>
              <a:gd name="connsiteX19" fmla="*/ 976560 w 1725448"/>
              <a:gd name="connsiteY19" fmla="*/ 826995 h 3024154"/>
              <a:gd name="connsiteX20" fmla="*/ 701934 w 1725448"/>
              <a:gd name="connsiteY20" fmla="*/ 750480 h 3024154"/>
              <a:gd name="connsiteX21" fmla="*/ 501028 w 1725448"/>
              <a:gd name="connsiteY21" fmla="*/ 910120 h 3024154"/>
              <a:gd name="connsiteX22" fmla="*/ 492809 w 1725448"/>
              <a:gd name="connsiteY22" fmla="*/ 1106536 h 3024154"/>
              <a:gd name="connsiteX23" fmla="*/ 494757 w 1725448"/>
              <a:gd name="connsiteY23" fmla="*/ 1403023 h 3024154"/>
              <a:gd name="connsiteX24" fmla="*/ 641959 w 1725448"/>
              <a:gd name="connsiteY24" fmla="*/ 1490847 h 3024154"/>
              <a:gd name="connsiteX25" fmla="*/ 737354 w 1725448"/>
              <a:gd name="connsiteY25" fmla="*/ 1457931 h 3024154"/>
              <a:gd name="connsiteX26" fmla="*/ 844119 w 1725448"/>
              <a:gd name="connsiteY26" fmla="*/ 1529956 h 3024154"/>
              <a:gd name="connsiteX27" fmla="*/ 1032821 w 1725448"/>
              <a:gd name="connsiteY27" fmla="*/ 1641722 h 3024154"/>
              <a:gd name="connsiteX28" fmla="*/ 1350664 w 1725448"/>
              <a:gd name="connsiteY28" fmla="*/ 1654179 h 3024154"/>
              <a:gd name="connsiteX29" fmla="*/ 1260759 w 1725448"/>
              <a:gd name="connsiteY29" fmla="*/ 1764419 h 3024154"/>
              <a:gd name="connsiteX30" fmla="*/ 1378456 w 1725448"/>
              <a:gd name="connsiteY30" fmla="*/ 1797212 h 3024154"/>
              <a:gd name="connsiteX31" fmla="*/ 1477764 w 1725448"/>
              <a:gd name="connsiteY31" fmla="*/ 1926348 h 3024154"/>
              <a:gd name="connsiteX32" fmla="*/ 1267198 w 1725448"/>
              <a:gd name="connsiteY32" fmla="*/ 1893047 h 3024154"/>
              <a:gd name="connsiteX33" fmla="*/ 1113235 w 1725448"/>
              <a:gd name="connsiteY33" fmla="*/ 1960071 h 3024154"/>
              <a:gd name="connsiteX34" fmla="*/ 1190682 w 1725448"/>
              <a:gd name="connsiteY34" fmla="*/ 2167672 h 3024154"/>
              <a:gd name="connsiteX35" fmla="*/ 1034008 w 1725448"/>
              <a:gd name="connsiteY35" fmla="*/ 2077514 h 3024154"/>
              <a:gd name="connsiteX36" fmla="*/ 856742 w 1725448"/>
              <a:gd name="connsiteY36" fmla="*/ 1833648 h 3024154"/>
              <a:gd name="connsiteX37" fmla="*/ 660073 w 1725448"/>
              <a:gd name="connsiteY37" fmla="*/ 1871862 h 3024154"/>
              <a:gd name="connsiteX38" fmla="*/ 755906 w 1725448"/>
              <a:gd name="connsiteY38" fmla="*/ 1983118 h 3024154"/>
              <a:gd name="connsiteX39" fmla="*/ 801581 w 1725448"/>
              <a:gd name="connsiteY39" fmla="*/ 2122678 h 3024154"/>
              <a:gd name="connsiteX40" fmla="*/ 697269 w 1725448"/>
              <a:gd name="connsiteY40" fmla="*/ 2254269 h 3024154"/>
              <a:gd name="connsiteX41" fmla="*/ 1036211 w 1725448"/>
              <a:gd name="connsiteY41" fmla="*/ 2327568 h 3024154"/>
              <a:gd name="connsiteX42" fmla="*/ 881993 w 1725448"/>
              <a:gd name="connsiteY42" fmla="*/ 2441026 h 3024154"/>
              <a:gd name="connsiteX43" fmla="*/ 959949 w 1725448"/>
              <a:gd name="connsiteY43" fmla="*/ 2555758 h 3024154"/>
              <a:gd name="connsiteX44" fmla="*/ 898601 w 1725448"/>
              <a:gd name="connsiteY44" fmla="*/ 2669726 h 3024154"/>
              <a:gd name="connsiteX45" fmla="*/ 929868 w 1725448"/>
              <a:gd name="connsiteY45" fmla="*/ 2830638 h 3024154"/>
              <a:gd name="connsiteX46" fmla="*/ 667703 w 1725448"/>
              <a:gd name="connsiteY46" fmla="*/ 2934840 h 3024154"/>
              <a:gd name="connsiteX47" fmla="*/ 536527 w 1725448"/>
              <a:gd name="connsiteY47" fmla="*/ 2907069 h 3024154"/>
              <a:gd name="connsiteX48" fmla="*/ 400190 w 1725448"/>
              <a:gd name="connsiteY48" fmla="*/ 3017053 h 3024154"/>
              <a:gd name="connsiteX49" fmla="*/ 308845 w 1725448"/>
              <a:gd name="connsiteY49" fmla="*/ 2737937 h 3024154"/>
              <a:gd name="connsiteX50" fmla="*/ 248767 w 1725448"/>
              <a:gd name="connsiteY50" fmla="*/ 2619730 h 3024154"/>
              <a:gd name="connsiteX51" fmla="*/ 231398 w 1725448"/>
              <a:gd name="connsiteY51" fmla="*/ 2530336 h 3024154"/>
              <a:gd name="connsiteX52" fmla="*/ 131834 w 1725448"/>
              <a:gd name="connsiteY52" fmla="*/ 2447635 h 3024154"/>
              <a:gd name="connsiteX53" fmla="*/ 95388 w 1725448"/>
              <a:gd name="connsiteY53" fmla="*/ 2323284 h 3024154"/>
              <a:gd name="connsiteX0" fmla="*/ 95388 w 1726666"/>
              <a:gd name="connsiteY0" fmla="*/ 2323284 h 3024154"/>
              <a:gd name="connsiteX1" fmla="*/ 22867 w 1726666"/>
              <a:gd name="connsiteY1" fmla="*/ 2125556 h 3024154"/>
              <a:gd name="connsiteX2" fmla="*/ 2529 w 1726666"/>
              <a:gd name="connsiteY2" fmla="*/ 1925414 h 3024154"/>
              <a:gd name="connsiteX3" fmla="*/ 28883 w 1726666"/>
              <a:gd name="connsiteY3" fmla="*/ 1679088 h 3024154"/>
              <a:gd name="connsiteX4" fmla="*/ 161495 w 1726666"/>
              <a:gd name="connsiteY4" fmla="*/ 1597660 h 3024154"/>
              <a:gd name="connsiteX5" fmla="*/ 225385 w 1726666"/>
              <a:gd name="connsiteY5" fmla="*/ 1019342 h 3024154"/>
              <a:gd name="connsiteX6" fmla="*/ 95066 w 1726666"/>
              <a:gd name="connsiteY6" fmla="*/ 150738 h 3024154"/>
              <a:gd name="connsiteX7" fmla="*/ 80744 w 1726666"/>
              <a:gd name="connsiteY7" fmla="*/ 36248 h 3024154"/>
              <a:gd name="connsiteX8" fmla="*/ 213100 w 1726666"/>
              <a:gd name="connsiteY8" fmla="*/ 1253 h 3024154"/>
              <a:gd name="connsiteX9" fmla="*/ 277160 w 1726666"/>
              <a:gd name="connsiteY9" fmla="*/ 44467 h 3024154"/>
              <a:gd name="connsiteX10" fmla="*/ 712443 w 1726666"/>
              <a:gd name="connsiteY10" fmla="*/ 136153 h 3024154"/>
              <a:gd name="connsiteX11" fmla="*/ 779722 w 1726666"/>
              <a:gd name="connsiteY11" fmla="*/ 243680 h 3024154"/>
              <a:gd name="connsiteX12" fmla="*/ 725577 w 1726666"/>
              <a:gd name="connsiteY12" fmla="*/ 346971 h 3024154"/>
              <a:gd name="connsiteX13" fmla="*/ 728796 w 1726666"/>
              <a:gd name="connsiteY13" fmla="*/ 411289 h 3024154"/>
              <a:gd name="connsiteX14" fmla="*/ 653298 w 1726666"/>
              <a:gd name="connsiteY14" fmla="*/ 500173 h 3024154"/>
              <a:gd name="connsiteX15" fmla="*/ 881744 w 1726666"/>
              <a:gd name="connsiteY15" fmla="*/ 530000 h 3024154"/>
              <a:gd name="connsiteX16" fmla="*/ 981306 w 1726666"/>
              <a:gd name="connsiteY16" fmla="*/ 612702 h 3024154"/>
              <a:gd name="connsiteX17" fmla="*/ 1187381 w 1726666"/>
              <a:gd name="connsiteY17" fmla="*/ 813861 h 3024154"/>
              <a:gd name="connsiteX18" fmla="*/ 1724939 w 1726666"/>
              <a:gd name="connsiteY18" fmla="*/ 1145432 h 3024154"/>
              <a:gd name="connsiteX19" fmla="*/ 1018758 w 1726666"/>
              <a:gd name="connsiteY19" fmla="*/ 948674 h 3024154"/>
              <a:gd name="connsiteX20" fmla="*/ 976560 w 1726666"/>
              <a:gd name="connsiteY20" fmla="*/ 826995 h 3024154"/>
              <a:gd name="connsiteX21" fmla="*/ 701934 w 1726666"/>
              <a:gd name="connsiteY21" fmla="*/ 750480 h 3024154"/>
              <a:gd name="connsiteX22" fmla="*/ 501028 w 1726666"/>
              <a:gd name="connsiteY22" fmla="*/ 910120 h 3024154"/>
              <a:gd name="connsiteX23" fmla="*/ 492809 w 1726666"/>
              <a:gd name="connsiteY23" fmla="*/ 1106536 h 3024154"/>
              <a:gd name="connsiteX24" fmla="*/ 494757 w 1726666"/>
              <a:gd name="connsiteY24" fmla="*/ 1403023 h 3024154"/>
              <a:gd name="connsiteX25" fmla="*/ 641959 w 1726666"/>
              <a:gd name="connsiteY25" fmla="*/ 1490847 h 3024154"/>
              <a:gd name="connsiteX26" fmla="*/ 737354 w 1726666"/>
              <a:gd name="connsiteY26" fmla="*/ 1457931 h 3024154"/>
              <a:gd name="connsiteX27" fmla="*/ 844119 w 1726666"/>
              <a:gd name="connsiteY27" fmla="*/ 1529956 h 3024154"/>
              <a:gd name="connsiteX28" fmla="*/ 1032821 w 1726666"/>
              <a:gd name="connsiteY28" fmla="*/ 1641722 h 3024154"/>
              <a:gd name="connsiteX29" fmla="*/ 1350664 w 1726666"/>
              <a:gd name="connsiteY29" fmla="*/ 1654179 h 3024154"/>
              <a:gd name="connsiteX30" fmla="*/ 1260759 w 1726666"/>
              <a:gd name="connsiteY30" fmla="*/ 1764419 h 3024154"/>
              <a:gd name="connsiteX31" fmla="*/ 1378456 w 1726666"/>
              <a:gd name="connsiteY31" fmla="*/ 1797212 h 3024154"/>
              <a:gd name="connsiteX32" fmla="*/ 1477764 w 1726666"/>
              <a:gd name="connsiteY32" fmla="*/ 1926348 h 3024154"/>
              <a:gd name="connsiteX33" fmla="*/ 1267198 w 1726666"/>
              <a:gd name="connsiteY33" fmla="*/ 1893047 h 3024154"/>
              <a:gd name="connsiteX34" fmla="*/ 1113235 w 1726666"/>
              <a:gd name="connsiteY34" fmla="*/ 1960071 h 3024154"/>
              <a:gd name="connsiteX35" fmla="*/ 1190682 w 1726666"/>
              <a:gd name="connsiteY35" fmla="*/ 2167672 h 3024154"/>
              <a:gd name="connsiteX36" fmla="*/ 1034008 w 1726666"/>
              <a:gd name="connsiteY36" fmla="*/ 2077514 h 3024154"/>
              <a:gd name="connsiteX37" fmla="*/ 856742 w 1726666"/>
              <a:gd name="connsiteY37" fmla="*/ 1833648 h 3024154"/>
              <a:gd name="connsiteX38" fmla="*/ 660073 w 1726666"/>
              <a:gd name="connsiteY38" fmla="*/ 1871862 h 3024154"/>
              <a:gd name="connsiteX39" fmla="*/ 755906 w 1726666"/>
              <a:gd name="connsiteY39" fmla="*/ 1983118 h 3024154"/>
              <a:gd name="connsiteX40" fmla="*/ 801581 w 1726666"/>
              <a:gd name="connsiteY40" fmla="*/ 2122678 h 3024154"/>
              <a:gd name="connsiteX41" fmla="*/ 697269 w 1726666"/>
              <a:gd name="connsiteY41" fmla="*/ 2254269 h 3024154"/>
              <a:gd name="connsiteX42" fmla="*/ 1036211 w 1726666"/>
              <a:gd name="connsiteY42" fmla="*/ 2327568 h 3024154"/>
              <a:gd name="connsiteX43" fmla="*/ 881993 w 1726666"/>
              <a:gd name="connsiteY43" fmla="*/ 2441026 h 3024154"/>
              <a:gd name="connsiteX44" fmla="*/ 959949 w 1726666"/>
              <a:gd name="connsiteY44" fmla="*/ 2555758 h 3024154"/>
              <a:gd name="connsiteX45" fmla="*/ 898601 w 1726666"/>
              <a:gd name="connsiteY45" fmla="*/ 2669726 h 3024154"/>
              <a:gd name="connsiteX46" fmla="*/ 929868 w 1726666"/>
              <a:gd name="connsiteY46" fmla="*/ 2830638 h 3024154"/>
              <a:gd name="connsiteX47" fmla="*/ 667703 w 1726666"/>
              <a:gd name="connsiteY47" fmla="*/ 2934840 h 3024154"/>
              <a:gd name="connsiteX48" fmla="*/ 536527 w 1726666"/>
              <a:gd name="connsiteY48" fmla="*/ 2907069 h 3024154"/>
              <a:gd name="connsiteX49" fmla="*/ 400190 w 1726666"/>
              <a:gd name="connsiteY49" fmla="*/ 3017053 h 3024154"/>
              <a:gd name="connsiteX50" fmla="*/ 308845 w 1726666"/>
              <a:gd name="connsiteY50" fmla="*/ 2737937 h 3024154"/>
              <a:gd name="connsiteX51" fmla="*/ 248767 w 1726666"/>
              <a:gd name="connsiteY51" fmla="*/ 2619730 h 3024154"/>
              <a:gd name="connsiteX52" fmla="*/ 231398 w 1726666"/>
              <a:gd name="connsiteY52" fmla="*/ 2530336 h 3024154"/>
              <a:gd name="connsiteX53" fmla="*/ 131834 w 1726666"/>
              <a:gd name="connsiteY53" fmla="*/ 2447635 h 3024154"/>
              <a:gd name="connsiteX54" fmla="*/ 95388 w 1726666"/>
              <a:gd name="connsiteY54" fmla="*/ 2323284 h 3024154"/>
              <a:gd name="connsiteX0" fmla="*/ 95388 w 1744735"/>
              <a:gd name="connsiteY0" fmla="*/ 2323284 h 3024154"/>
              <a:gd name="connsiteX1" fmla="*/ 22867 w 1744735"/>
              <a:gd name="connsiteY1" fmla="*/ 2125556 h 3024154"/>
              <a:gd name="connsiteX2" fmla="*/ 2529 w 1744735"/>
              <a:gd name="connsiteY2" fmla="*/ 1925414 h 3024154"/>
              <a:gd name="connsiteX3" fmla="*/ 28883 w 1744735"/>
              <a:gd name="connsiteY3" fmla="*/ 1679088 h 3024154"/>
              <a:gd name="connsiteX4" fmla="*/ 161495 w 1744735"/>
              <a:gd name="connsiteY4" fmla="*/ 1597660 h 3024154"/>
              <a:gd name="connsiteX5" fmla="*/ 225385 w 1744735"/>
              <a:gd name="connsiteY5" fmla="*/ 1019342 h 3024154"/>
              <a:gd name="connsiteX6" fmla="*/ 95066 w 1744735"/>
              <a:gd name="connsiteY6" fmla="*/ 150738 h 3024154"/>
              <a:gd name="connsiteX7" fmla="*/ 80744 w 1744735"/>
              <a:gd name="connsiteY7" fmla="*/ 36248 h 3024154"/>
              <a:gd name="connsiteX8" fmla="*/ 213100 w 1744735"/>
              <a:gd name="connsiteY8" fmla="*/ 1253 h 3024154"/>
              <a:gd name="connsiteX9" fmla="*/ 277160 w 1744735"/>
              <a:gd name="connsiteY9" fmla="*/ 44467 h 3024154"/>
              <a:gd name="connsiteX10" fmla="*/ 712443 w 1744735"/>
              <a:gd name="connsiteY10" fmla="*/ 136153 h 3024154"/>
              <a:gd name="connsiteX11" fmla="*/ 779722 w 1744735"/>
              <a:gd name="connsiteY11" fmla="*/ 243680 h 3024154"/>
              <a:gd name="connsiteX12" fmla="*/ 725577 w 1744735"/>
              <a:gd name="connsiteY12" fmla="*/ 346971 h 3024154"/>
              <a:gd name="connsiteX13" fmla="*/ 728796 w 1744735"/>
              <a:gd name="connsiteY13" fmla="*/ 411289 h 3024154"/>
              <a:gd name="connsiteX14" fmla="*/ 653298 w 1744735"/>
              <a:gd name="connsiteY14" fmla="*/ 500173 h 3024154"/>
              <a:gd name="connsiteX15" fmla="*/ 881744 w 1744735"/>
              <a:gd name="connsiteY15" fmla="*/ 530000 h 3024154"/>
              <a:gd name="connsiteX16" fmla="*/ 981306 w 1744735"/>
              <a:gd name="connsiteY16" fmla="*/ 612702 h 3024154"/>
              <a:gd name="connsiteX17" fmla="*/ 1187381 w 1744735"/>
              <a:gd name="connsiteY17" fmla="*/ 813861 h 3024154"/>
              <a:gd name="connsiteX18" fmla="*/ 1743072 w 1744735"/>
              <a:gd name="connsiteY18" fmla="*/ 1095523 h 3024154"/>
              <a:gd name="connsiteX19" fmla="*/ 1018758 w 1744735"/>
              <a:gd name="connsiteY19" fmla="*/ 948674 h 3024154"/>
              <a:gd name="connsiteX20" fmla="*/ 976560 w 1744735"/>
              <a:gd name="connsiteY20" fmla="*/ 826995 h 3024154"/>
              <a:gd name="connsiteX21" fmla="*/ 701934 w 1744735"/>
              <a:gd name="connsiteY21" fmla="*/ 750480 h 3024154"/>
              <a:gd name="connsiteX22" fmla="*/ 501028 w 1744735"/>
              <a:gd name="connsiteY22" fmla="*/ 910120 h 3024154"/>
              <a:gd name="connsiteX23" fmla="*/ 492809 w 1744735"/>
              <a:gd name="connsiteY23" fmla="*/ 1106536 h 3024154"/>
              <a:gd name="connsiteX24" fmla="*/ 494757 w 1744735"/>
              <a:gd name="connsiteY24" fmla="*/ 1403023 h 3024154"/>
              <a:gd name="connsiteX25" fmla="*/ 641959 w 1744735"/>
              <a:gd name="connsiteY25" fmla="*/ 1490847 h 3024154"/>
              <a:gd name="connsiteX26" fmla="*/ 737354 w 1744735"/>
              <a:gd name="connsiteY26" fmla="*/ 1457931 h 3024154"/>
              <a:gd name="connsiteX27" fmla="*/ 844119 w 1744735"/>
              <a:gd name="connsiteY27" fmla="*/ 1529956 h 3024154"/>
              <a:gd name="connsiteX28" fmla="*/ 1032821 w 1744735"/>
              <a:gd name="connsiteY28" fmla="*/ 1641722 h 3024154"/>
              <a:gd name="connsiteX29" fmla="*/ 1350664 w 1744735"/>
              <a:gd name="connsiteY29" fmla="*/ 1654179 h 3024154"/>
              <a:gd name="connsiteX30" fmla="*/ 1260759 w 1744735"/>
              <a:gd name="connsiteY30" fmla="*/ 1764419 h 3024154"/>
              <a:gd name="connsiteX31" fmla="*/ 1378456 w 1744735"/>
              <a:gd name="connsiteY31" fmla="*/ 1797212 h 3024154"/>
              <a:gd name="connsiteX32" fmla="*/ 1477764 w 1744735"/>
              <a:gd name="connsiteY32" fmla="*/ 1926348 h 3024154"/>
              <a:gd name="connsiteX33" fmla="*/ 1267198 w 1744735"/>
              <a:gd name="connsiteY33" fmla="*/ 1893047 h 3024154"/>
              <a:gd name="connsiteX34" fmla="*/ 1113235 w 1744735"/>
              <a:gd name="connsiteY34" fmla="*/ 1960071 h 3024154"/>
              <a:gd name="connsiteX35" fmla="*/ 1190682 w 1744735"/>
              <a:gd name="connsiteY35" fmla="*/ 2167672 h 3024154"/>
              <a:gd name="connsiteX36" fmla="*/ 1034008 w 1744735"/>
              <a:gd name="connsiteY36" fmla="*/ 2077514 h 3024154"/>
              <a:gd name="connsiteX37" fmla="*/ 856742 w 1744735"/>
              <a:gd name="connsiteY37" fmla="*/ 1833648 h 3024154"/>
              <a:gd name="connsiteX38" fmla="*/ 660073 w 1744735"/>
              <a:gd name="connsiteY38" fmla="*/ 1871862 h 3024154"/>
              <a:gd name="connsiteX39" fmla="*/ 755906 w 1744735"/>
              <a:gd name="connsiteY39" fmla="*/ 1983118 h 3024154"/>
              <a:gd name="connsiteX40" fmla="*/ 801581 w 1744735"/>
              <a:gd name="connsiteY40" fmla="*/ 2122678 h 3024154"/>
              <a:gd name="connsiteX41" fmla="*/ 697269 w 1744735"/>
              <a:gd name="connsiteY41" fmla="*/ 2254269 h 3024154"/>
              <a:gd name="connsiteX42" fmla="*/ 1036211 w 1744735"/>
              <a:gd name="connsiteY42" fmla="*/ 2327568 h 3024154"/>
              <a:gd name="connsiteX43" fmla="*/ 881993 w 1744735"/>
              <a:gd name="connsiteY43" fmla="*/ 2441026 h 3024154"/>
              <a:gd name="connsiteX44" fmla="*/ 959949 w 1744735"/>
              <a:gd name="connsiteY44" fmla="*/ 2555758 h 3024154"/>
              <a:gd name="connsiteX45" fmla="*/ 898601 w 1744735"/>
              <a:gd name="connsiteY45" fmla="*/ 2669726 h 3024154"/>
              <a:gd name="connsiteX46" fmla="*/ 929868 w 1744735"/>
              <a:gd name="connsiteY46" fmla="*/ 2830638 h 3024154"/>
              <a:gd name="connsiteX47" fmla="*/ 667703 w 1744735"/>
              <a:gd name="connsiteY47" fmla="*/ 2934840 h 3024154"/>
              <a:gd name="connsiteX48" fmla="*/ 536527 w 1744735"/>
              <a:gd name="connsiteY48" fmla="*/ 2907069 h 3024154"/>
              <a:gd name="connsiteX49" fmla="*/ 400190 w 1744735"/>
              <a:gd name="connsiteY49" fmla="*/ 3017053 h 3024154"/>
              <a:gd name="connsiteX50" fmla="*/ 308845 w 1744735"/>
              <a:gd name="connsiteY50" fmla="*/ 2737937 h 3024154"/>
              <a:gd name="connsiteX51" fmla="*/ 248767 w 1744735"/>
              <a:gd name="connsiteY51" fmla="*/ 2619730 h 3024154"/>
              <a:gd name="connsiteX52" fmla="*/ 231398 w 1744735"/>
              <a:gd name="connsiteY52" fmla="*/ 2530336 h 3024154"/>
              <a:gd name="connsiteX53" fmla="*/ 131834 w 1744735"/>
              <a:gd name="connsiteY53" fmla="*/ 2447635 h 3024154"/>
              <a:gd name="connsiteX54" fmla="*/ 95388 w 1744735"/>
              <a:gd name="connsiteY54" fmla="*/ 2323284 h 3024154"/>
              <a:gd name="connsiteX0" fmla="*/ 95388 w 1744735"/>
              <a:gd name="connsiteY0" fmla="*/ 2323284 h 3024154"/>
              <a:gd name="connsiteX1" fmla="*/ 22867 w 1744735"/>
              <a:gd name="connsiteY1" fmla="*/ 2125556 h 3024154"/>
              <a:gd name="connsiteX2" fmla="*/ 2529 w 1744735"/>
              <a:gd name="connsiteY2" fmla="*/ 1925414 h 3024154"/>
              <a:gd name="connsiteX3" fmla="*/ 28883 w 1744735"/>
              <a:gd name="connsiteY3" fmla="*/ 1679088 h 3024154"/>
              <a:gd name="connsiteX4" fmla="*/ 140396 w 1744735"/>
              <a:gd name="connsiteY4" fmla="*/ 1536821 h 3024154"/>
              <a:gd name="connsiteX5" fmla="*/ 225385 w 1744735"/>
              <a:gd name="connsiteY5" fmla="*/ 1019342 h 3024154"/>
              <a:gd name="connsiteX6" fmla="*/ 95066 w 1744735"/>
              <a:gd name="connsiteY6" fmla="*/ 150738 h 3024154"/>
              <a:gd name="connsiteX7" fmla="*/ 80744 w 1744735"/>
              <a:gd name="connsiteY7" fmla="*/ 36248 h 3024154"/>
              <a:gd name="connsiteX8" fmla="*/ 213100 w 1744735"/>
              <a:gd name="connsiteY8" fmla="*/ 1253 h 3024154"/>
              <a:gd name="connsiteX9" fmla="*/ 277160 w 1744735"/>
              <a:gd name="connsiteY9" fmla="*/ 44467 h 3024154"/>
              <a:gd name="connsiteX10" fmla="*/ 712443 w 1744735"/>
              <a:gd name="connsiteY10" fmla="*/ 136153 h 3024154"/>
              <a:gd name="connsiteX11" fmla="*/ 779722 w 1744735"/>
              <a:gd name="connsiteY11" fmla="*/ 243680 h 3024154"/>
              <a:gd name="connsiteX12" fmla="*/ 725577 w 1744735"/>
              <a:gd name="connsiteY12" fmla="*/ 346971 h 3024154"/>
              <a:gd name="connsiteX13" fmla="*/ 728796 w 1744735"/>
              <a:gd name="connsiteY13" fmla="*/ 411289 h 3024154"/>
              <a:gd name="connsiteX14" fmla="*/ 653298 w 1744735"/>
              <a:gd name="connsiteY14" fmla="*/ 500173 h 3024154"/>
              <a:gd name="connsiteX15" fmla="*/ 881744 w 1744735"/>
              <a:gd name="connsiteY15" fmla="*/ 530000 h 3024154"/>
              <a:gd name="connsiteX16" fmla="*/ 981306 w 1744735"/>
              <a:gd name="connsiteY16" fmla="*/ 612702 h 3024154"/>
              <a:gd name="connsiteX17" fmla="*/ 1187381 w 1744735"/>
              <a:gd name="connsiteY17" fmla="*/ 813861 h 3024154"/>
              <a:gd name="connsiteX18" fmla="*/ 1743072 w 1744735"/>
              <a:gd name="connsiteY18" fmla="*/ 1095523 h 3024154"/>
              <a:gd name="connsiteX19" fmla="*/ 1018758 w 1744735"/>
              <a:gd name="connsiteY19" fmla="*/ 948674 h 3024154"/>
              <a:gd name="connsiteX20" fmla="*/ 976560 w 1744735"/>
              <a:gd name="connsiteY20" fmla="*/ 826995 h 3024154"/>
              <a:gd name="connsiteX21" fmla="*/ 701934 w 1744735"/>
              <a:gd name="connsiteY21" fmla="*/ 750480 h 3024154"/>
              <a:gd name="connsiteX22" fmla="*/ 501028 w 1744735"/>
              <a:gd name="connsiteY22" fmla="*/ 910120 h 3024154"/>
              <a:gd name="connsiteX23" fmla="*/ 492809 w 1744735"/>
              <a:gd name="connsiteY23" fmla="*/ 1106536 h 3024154"/>
              <a:gd name="connsiteX24" fmla="*/ 494757 w 1744735"/>
              <a:gd name="connsiteY24" fmla="*/ 1403023 h 3024154"/>
              <a:gd name="connsiteX25" fmla="*/ 641959 w 1744735"/>
              <a:gd name="connsiteY25" fmla="*/ 1490847 h 3024154"/>
              <a:gd name="connsiteX26" fmla="*/ 737354 w 1744735"/>
              <a:gd name="connsiteY26" fmla="*/ 1457931 h 3024154"/>
              <a:gd name="connsiteX27" fmla="*/ 844119 w 1744735"/>
              <a:gd name="connsiteY27" fmla="*/ 1529956 h 3024154"/>
              <a:gd name="connsiteX28" fmla="*/ 1032821 w 1744735"/>
              <a:gd name="connsiteY28" fmla="*/ 1641722 h 3024154"/>
              <a:gd name="connsiteX29" fmla="*/ 1350664 w 1744735"/>
              <a:gd name="connsiteY29" fmla="*/ 1654179 h 3024154"/>
              <a:gd name="connsiteX30" fmla="*/ 1260759 w 1744735"/>
              <a:gd name="connsiteY30" fmla="*/ 1764419 h 3024154"/>
              <a:gd name="connsiteX31" fmla="*/ 1378456 w 1744735"/>
              <a:gd name="connsiteY31" fmla="*/ 1797212 h 3024154"/>
              <a:gd name="connsiteX32" fmla="*/ 1477764 w 1744735"/>
              <a:gd name="connsiteY32" fmla="*/ 1926348 h 3024154"/>
              <a:gd name="connsiteX33" fmla="*/ 1267198 w 1744735"/>
              <a:gd name="connsiteY33" fmla="*/ 1893047 h 3024154"/>
              <a:gd name="connsiteX34" fmla="*/ 1113235 w 1744735"/>
              <a:gd name="connsiteY34" fmla="*/ 1960071 h 3024154"/>
              <a:gd name="connsiteX35" fmla="*/ 1190682 w 1744735"/>
              <a:gd name="connsiteY35" fmla="*/ 2167672 h 3024154"/>
              <a:gd name="connsiteX36" fmla="*/ 1034008 w 1744735"/>
              <a:gd name="connsiteY36" fmla="*/ 2077514 h 3024154"/>
              <a:gd name="connsiteX37" fmla="*/ 856742 w 1744735"/>
              <a:gd name="connsiteY37" fmla="*/ 1833648 h 3024154"/>
              <a:gd name="connsiteX38" fmla="*/ 660073 w 1744735"/>
              <a:gd name="connsiteY38" fmla="*/ 1871862 h 3024154"/>
              <a:gd name="connsiteX39" fmla="*/ 755906 w 1744735"/>
              <a:gd name="connsiteY39" fmla="*/ 1983118 h 3024154"/>
              <a:gd name="connsiteX40" fmla="*/ 801581 w 1744735"/>
              <a:gd name="connsiteY40" fmla="*/ 2122678 h 3024154"/>
              <a:gd name="connsiteX41" fmla="*/ 697269 w 1744735"/>
              <a:gd name="connsiteY41" fmla="*/ 2254269 h 3024154"/>
              <a:gd name="connsiteX42" fmla="*/ 1036211 w 1744735"/>
              <a:gd name="connsiteY42" fmla="*/ 2327568 h 3024154"/>
              <a:gd name="connsiteX43" fmla="*/ 881993 w 1744735"/>
              <a:gd name="connsiteY43" fmla="*/ 2441026 h 3024154"/>
              <a:gd name="connsiteX44" fmla="*/ 959949 w 1744735"/>
              <a:gd name="connsiteY44" fmla="*/ 2555758 h 3024154"/>
              <a:gd name="connsiteX45" fmla="*/ 898601 w 1744735"/>
              <a:gd name="connsiteY45" fmla="*/ 2669726 h 3024154"/>
              <a:gd name="connsiteX46" fmla="*/ 929868 w 1744735"/>
              <a:gd name="connsiteY46" fmla="*/ 2830638 h 3024154"/>
              <a:gd name="connsiteX47" fmla="*/ 667703 w 1744735"/>
              <a:gd name="connsiteY47" fmla="*/ 2934840 h 3024154"/>
              <a:gd name="connsiteX48" fmla="*/ 536527 w 1744735"/>
              <a:gd name="connsiteY48" fmla="*/ 2907069 h 3024154"/>
              <a:gd name="connsiteX49" fmla="*/ 400190 w 1744735"/>
              <a:gd name="connsiteY49" fmla="*/ 3017053 h 3024154"/>
              <a:gd name="connsiteX50" fmla="*/ 308845 w 1744735"/>
              <a:gd name="connsiteY50" fmla="*/ 2737937 h 3024154"/>
              <a:gd name="connsiteX51" fmla="*/ 248767 w 1744735"/>
              <a:gd name="connsiteY51" fmla="*/ 2619730 h 3024154"/>
              <a:gd name="connsiteX52" fmla="*/ 231398 w 1744735"/>
              <a:gd name="connsiteY52" fmla="*/ 2530336 h 3024154"/>
              <a:gd name="connsiteX53" fmla="*/ 131834 w 1744735"/>
              <a:gd name="connsiteY53" fmla="*/ 2447635 h 3024154"/>
              <a:gd name="connsiteX54" fmla="*/ 95388 w 1744735"/>
              <a:gd name="connsiteY54" fmla="*/ 2323284 h 3024154"/>
              <a:gd name="connsiteX0" fmla="*/ 95388 w 1744735"/>
              <a:gd name="connsiteY0" fmla="*/ 2323284 h 3024154"/>
              <a:gd name="connsiteX1" fmla="*/ 22867 w 1744735"/>
              <a:gd name="connsiteY1" fmla="*/ 2125556 h 3024154"/>
              <a:gd name="connsiteX2" fmla="*/ 2529 w 1744735"/>
              <a:gd name="connsiteY2" fmla="*/ 1925414 h 3024154"/>
              <a:gd name="connsiteX3" fmla="*/ 28883 w 1744735"/>
              <a:gd name="connsiteY3" fmla="*/ 1679088 h 3024154"/>
              <a:gd name="connsiteX4" fmla="*/ 140396 w 1744735"/>
              <a:gd name="connsiteY4" fmla="*/ 1536821 h 3024154"/>
              <a:gd name="connsiteX5" fmla="*/ 225385 w 1744735"/>
              <a:gd name="connsiteY5" fmla="*/ 1019342 h 3024154"/>
              <a:gd name="connsiteX6" fmla="*/ 95066 w 1744735"/>
              <a:gd name="connsiteY6" fmla="*/ 150738 h 3024154"/>
              <a:gd name="connsiteX7" fmla="*/ 80744 w 1744735"/>
              <a:gd name="connsiteY7" fmla="*/ 36248 h 3024154"/>
              <a:gd name="connsiteX8" fmla="*/ 213100 w 1744735"/>
              <a:gd name="connsiteY8" fmla="*/ 1253 h 3024154"/>
              <a:gd name="connsiteX9" fmla="*/ 277160 w 1744735"/>
              <a:gd name="connsiteY9" fmla="*/ 44467 h 3024154"/>
              <a:gd name="connsiteX10" fmla="*/ 712443 w 1744735"/>
              <a:gd name="connsiteY10" fmla="*/ 136153 h 3024154"/>
              <a:gd name="connsiteX11" fmla="*/ 779722 w 1744735"/>
              <a:gd name="connsiteY11" fmla="*/ 243680 h 3024154"/>
              <a:gd name="connsiteX12" fmla="*/ 725577 w 1744735"/>
              <a:gd name="connsiteY12" fmla="*/ 346971 h 3024154"/>
              <a:gd name="connsiteX13" fmla="*/ 728796 w 1744735"/>
              <a:gd name="connsiteY13" fmla="*/ 411289 h 3024154"/>
              <a:gd name="connsiteX14" fmla="*/ 653298 w 1744735"/>
              <a:gd name="connsiteY14" fmla="*/ 500173 h 3024154"/>
              <a:gd name="connsiteX15" fmla="*/ 881744 w 1744735"/>
              <a:gd name="connsiteY15" fmla="*/ 530000 h 3024154"/>
              <a:gd name="connsiteX16" fmla="*/ 981306 w 1744735"/>
              <a:gd name="connsiteY16" fmla="*/ 612702 h 3024154"/>
              <a:gd name="connsiteX17" fmla="*/ 1187381 w 1744735"/>
              <a:gd name="connsiteY17" fmla="*/ 813861 h 3024154"/>
              <a:gd name="connsiteX18" fmla="*/ 1743072 w 1744735"/>
              <a:gd name="connsiteY18" fmla="*/ 1095523 h 3024154"/>
              <a:gd name="connsiteX19" fmla="*/ 1018758 w 1744735"/>
              <a:gd name="connsiteY19" fmla="*/ 948674 h 3024154"/>
              <a:gd name="connsiteX20" fmla="*/ 976560 w 1744735"/>
              <a:gd name="connsiteY20" fmla="*/ 826995 h 3024154"/>
              <a:gd name="connsiteX21" fmla="*/ 701934 w 1744735"/>
              <a:gd name="connsiteY21" fmla="*/ 750480 h 3024154"/>
              <a:gd name="connsiteX22" fmla="*/ 501028 w 1744735"/>
              <a:gd name="connsiteY22" fmla="*/ 910120 h 3024154"/>
              <a:gd name="connsiteX23" fmla="*/ 492809 w 1744735"/>
              <a:gd name="connsiteY23" fmla="*/ 1106536 h 3024154"/>
              <a:gd name="connsiteX24" fmla="*/ 494757 w 1744735"/>
              <a:gd name="connsiteY24" fmla="*/ 1403023 h 3024154"/>
              <a:gd name="connsiteX25" fmla="*/ 641959 w 1744735"/>
              <a:gd name="connsiteY25" fmla="*/ 1490847 h 3024154"/>
              <a:gd name="connsiteX26" fmla="*/ 737354 w 1744735"/>
              <a:gd name="connsiteY26" fmla="*/ 1457931 h 3024154"/>
              <a:gd name="connsiteX27" fmla="*/ 844119 w 1744735"/>
              <a:gd name="connsiteY27" fmla="*/ 1529956 h 3024154"/>
              <a:gd name="connsiteX28" fmla="*/ 1032821 w 1744735"/>
              <a:gd name="connsiteY28" fmla="*/ 1641722 h 3024154"/>
              <a:gd name="connsiteX29" fmla="*/ 1350664 w 1744735"/>
              <a:gd name="connsiteY29" fmla="*/ 1654179 h 3024154"/>
              <a:gd name="connsiteX30" fmla="*/ 1260759 w 1744735"/>
              <a:gd name="connsiteY30" fmla="*/ 1764419 h 3024154"/>
              <a:gd name="connsiteX31" fmla="*/ 1378456 w 1744735"/>
              <a:gd name="connsiteY31" fmla="*/ 1797212 h 3024154"/>
              <a:gd name="connsiteX32" fmla="*/ 1477764 w 1744735"/>
              <a:gd name="connsiteY32" fmla="*/ 1926348 h 3024154"/>
              <a:gd name="connsiteX33" fmla="*/ 1267198 w 1744735"/>
              <a:gd name="connsiteY33" fmla="*/ 1893047 h 3024154"/>
              <a:gd name="connsiteX34" fmla="*/ 1113235 w 1744735"/>
              <a:gd name="connsiteY34" fmla="*/ 1960071 h 3024154"/>
              <a:gd name="connsiteX35" fmla="*/ 1190682 w 1744735"/>
              <a:gd name="connsiteY35" fmla="*/ 2167672 h 3024154"/>
              <a:gd name="connsiteX36" fmla="*/ 1034008 w 1744735"/>
              <a:gd name="connsiteY36" fmla="*/ 2077514 h 3024154"/>
              <a:gd name="connsiteX37" fmla="*/ 856742 w 1744735"/>
              <a:gd name="connsiteY37" fmla="*/ 1833648 h 3024154"/>
              <a:gd name="connsiteX38" fmla="*/ 660073 w 1744735"/>
              <a:gd name="connsiteY38" fmla="*/ 1871862 h 3024154"/>
              <a:gd name="connsiteX39" fmla="*/ 755906 w 1744735"/>
              <a:gd name="connsiteY39" fmla="*/ 1983118 h 3024154"/>
              <a:gd name="connsiteX40" fmla="*/ 801581 w 1744735"/>
              <a:gd name="connsiteY40" fmla="*/ 2122678 h 3024154"/>
              <a:gd name="connsiteX41" fmla="*/ 697269 w 1744735"/>
              <a:gd name="connsiteY41" fmla="*/ 2254269 h 3024154"/>
              <a:gd name="connsiteX42" fmla="*/ 1036211 w 1744735"/>
              <a:gd name="connsiteY42" fmla="*/ 2327568 h 3024154"/>
              <a:gd name="connsiteX43" fmla="*/ 881993 w 1744735"/>
              <a:gd name="connsiteY43" fmla="*/ 2441026 h 3024154"/>
              <a:gd name="connsiteX44" fmla="*/ 959949 w 1744735"/>
              <a:gd name="connsiteY44" fmla="*/ 2555758 h 3024154"/>
              <a:gd name="connsiteX45" fmla="*/ 898601 w 1744735"/>
              <a:gd name="connsiteY45" fmla="*/ 2669726 h 3024154"/>
              <a:gd name="connsiteX46" fmla="*/ 929868 w 1744735"/>
              <a:gd name="connsiteY46" fmla="*/ 2830638 h 3024154"/>
              <a:gd name="connsiteX47" fmla="*/ 667703 w 1744735"/>
              <a:gd name="connsiteY47" fmla="*/ 2934840 h 3024154"/>
              <a:gd name="connsiteX48" fmla="*/ 536527 w 1744735"/>
              <a:gd name="connsiteY48" fmla="*/ 2907069 h 3024154"/>
              <a:gd name="connsiteX49" fmla="*/ 400190 w 1744735"/>
              <a:gd name="connsiteY49" fmla="*/ 3017053 h 3024154"/>
              <a:gd name="connsiteX50" fmla="*/ 308845 w 1744735"/>
              <a:gd name="connsiteY50" fmla="*/ 2737937 h 3024154"/>
              <a:gd name="connsiteX51" fmla="*/ 248767 w 1744735"/>
              <a:gd name="connsiteY51" fmla="*/ 2619730 h 3024154"/>
              <a:gd name="connsiteX52" fmla="*/ 231398 w 1744735"/>
              <a:gd name="connsiteY52" fmla="*/ 2530336 h 3024154"/>
              <a:gd name="connsiteX53" fmla="*/ 131834 w 1744735"/>
              <a:gd name="connsiteY53" fmla="*/ 2447635 h 3024154"/>
              <a:gd name="connsiteX54" fmla="*/ 95388 w 1744735"/>
              <a:gd name="connsiteY54" fmla="*/ 2323284 h 302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44735" h="3024154">
                <a:moveTo>
                  <a:pt x="95388" y="2323284"/>
                </a:moveTo>
                <a:cubicBezTo>
                  <a:pt x="77227" y="2269604"/>
                  <a:pt x="22286" y="2188803"/>
                  <a:pt x="22867" y="2125556"/>
                </a:cubicBezTo>
                <a:cubicBezTo>
                  <a:pt x="23448" y="2062309"/>
                  <a:pt x="-9150" y="1992623"/>
                  <a:pt x="2529" y="1925414"/>
                </a:cubicBezTo>
                <a:cubicBezTo>
                  <a:pt x="20001" y="1821776"/>
                  <a:pt x="2389" y="1733714"/>
                  <a:pt x="28883" y="1679088"/>
                </a:cubicBezTo>
                <a:cubicBezTo>
                  <a:pt x="55377" y="1624462"/>
                  <a:pt x="63287" y="1593550"/>
                  <a:pt x="140396" y="1536821"/>
                </a:cubicBezTo>
                <a:cubicBezTo>
                  <a:pt x="237038" y="1434808"/>
                  <a:pt x="245269" y="1281976"/>
                  <a:pt x="225385" y="1019342"/>
                </a:cubicBezTo>
                <a:cubicBezTo>
                  <a:pt x="205501" y="756708"/>
                  <a:pt x="109005" y="214515"/>
                  <a:pt x="95066" y="150738"/>
                </a:cubicBezTo>
                <a:cubicBezTo>
                  <a:pt x="81127" y="86961"/>
                  <a:pt x="45720" y="37860"/>
                  <a:pt x="80744" y="36248"/>
                </a:cubicBezTo>
                <a:cubicBezTo>
                  <a:pt x="115768" y="34636"/>
                  <a:pt x="182101" y="8823"/>
                  <a:pt x="213100" y="1253"/>
                </a:cubicBezTo>
                <a:cubicBezTo>
                  <a:pt x="244099" y="-6317"/>
                  <a:pt x="193936" y="21984"/>
                  <a:pt x="277160" y="44467"/>
                </a:cubicBezTo>
                <a:cubicBezTo>
                  <a:pt x="378772" y="-29392"/>
                  <a:pt x="626946" y="94011"/>
                  <a:pt x="712443" y="136153"/>
                </a:cubicBezTo>
                <a:cubicBezTo>
                  <a:pt x="793803" y="172914"/>
                  <a:pt x="781671" y="213924"/>
                  <a:pt x="779722" y="243680"/>
                </a:cubicBezTo>
                <a:cubicBezTo>
                  <a:pt x="789071" y="275879"/>
                  <a:pt x="734065" y="319036"/>
                  <a:pt x="725577" y="346971"/>
                </a:cubicBezTo>
                <a:cubicBezTo>
                  <a:pt x="717089" y="374906"/>
                  <a:pt x="748003" y="382818"/>
                  <a:pt x="728796" y="411289"/>
                </a:cubicBezTo>
                <a:cubicBezTo>
                  <a:pt x="709590" y="439760"/>
                  <a:pt x="638031" y="461393"/>
                  <a:pt x="653298" y="500173"/>
                </a:cubicBezTo>
                <a:cubicBezTo>
                  <a:pt x="668565" y="538953"/>
                  <a:pt x="846734" y="508972"/>
                  <a:pt x="881744" y="530000"/>
                </a:cubicBezTo>
                <a:cubicBezTo>
                  <a:pt x="916754" y="551028"/>
                  <a:pt x="925565" y="572510"/>
                  <a:pt x="981306" y="612702"/>
                </a:cubicBezTo>
                <a:cubicBezTo>
                  <a:pt x="1037047" y="652894"/>
                  <a:pt x="1063442" y="725073"/>
                  <a:pt x="1187381" y="813861"/>
                </a:cubicBezTo>
                <a:cubicBezTo>
                  <a:pt x="1311320" y="902649"/>
                  <a:pt x="1775977" y="1065937"/>
                  <a:pt x="1743072" y="1095523"/>
                </a:cubicBezTo>
                <a:cubicBezTo>
                  <a:pt x="1710167" y="1125109"/>
                  <a:pt x="1236372" y="890927"/>
                  <a:pt x="1018758" y="948674"/>
                </a:cubicBezTo>
                <a:cubicBezTo>
                  <a:pt x="898251" y="885504"/>
                  <a:pt x="1037767" y="847571"/>
                  <a:pt x="976560" y="826995"/>
                </a:cubicBezTo>
                <a:cubicBezTo>
                  <a:pt x="915353" y="806419"/>
                  <a:pt x="772829" y="741343"/>
                  <a:pt x="701934" y="750480"/>
                </a:cubicBezTo>
                <a:cubicBezTo>
                  <a:pt x="631039" y="759617"/>
                  <a:pt x="517382" y="859011"/>
                  <a:pt x="501028" y="910120"/>
                </a:cubicBezTo>
                <a:cubicBezTo>
                  <a:pt x="484674" y="961229"/>
                  <a:pt x="499729" y="1038706"/>
                  <a:pt x="492809" y="1106536"/>
                </a:cubicBezTo>
                <a:cubicBezTo>
                  <a:pt x="485889" y="1174366"/>
                  <a:pt x="591945" y="1338449"/>
                  <a:pt x="494757" y="1403023"/>
                </a:cubicBezTo>
                <a:cubicBezTo>
                  <a:pt x="501115" y="1475308"/>
                  <a:pt x="601696" y="1450739"/>
                  <a:pt x="641959" y="1490847"/>
                </a:cubicBezTo>
                <a:cubicBezTo>
                  <a:pt x="675811" y="1505916"/>
                  <a:pt x="703661" y="1451413"/>
                  <a:pt x="737354" y="1457931"/>
                </a:cubicBezTo>
                <a:cubicBezTo>
                  <a:pt x="771047" y="1464449"/>
                  <a:pt x="788293" y="1505242"/>
                  <a:pt x="844119" y="1529956"/>
                </a:cubicBezTo>
                <a:cubicBezTo>
                  <a:pt x="899945" y="1554670"/>
                  <a:pt x="945375" y="1629336"/>
                  <a:pt x="1032821" y="1641722"/>
                </a:cubicBezTo>
                <a:cubicBezTo>
                  <a:pt x="1120267" y="1654108"/>
                  <a:pt x="1277538" y="1635919"/>
                  <a:pt x="1350664" y="1654179"/>
                </a:cubicBezTo>
                <a:cubicBezTo>
                  <a:pt x="1423790" y="1672439"/>
                  <a:pt x="1259192" y="1724523"/>
                  <a:pt x="1260759" y="1764419"/>
                </a:cubicBezTo>
                <a:cubicBezTo>
                  <a:pt x="1262326" y="1804315"/>
                  <a:pt x="1342289" y="1770224"/>
                  <a:pt x="1378456" y="1797212"/>
                </a:cubicBezTo>
                <a:cubicBezTo>
                  <a:pt x="1414623" y="1824200"/>
                  <a:pt x="1491505" y="1917493"/>
                  <a:pt x="1477764" y="1926348"/>
                </a:cubicBezTo>
                <a:cubicBezTo>
                  <a:pt x="1464023" y="1935203"/>
                  <a:pt x="1317276" y="1880224"/>
                  <a:pt x="1267198" y="1893047"/>
                </a:cubicBezTo>
                <a:cubicBezTo>
                  <a:pt x="1217120" y="1905870"/>
                  <a:pt x="1128925" y="1921460"/>
                  <a:pt x="1113235" y="1960071"/>
                </a:cubicBezTo>
                <a:cubicBezTo>
                  <a:pt x="1097545" y="1998682"/>
                  <a:pt x="1237696" y="2170906"/>
                  <a:pt x="1190682" y="2167672"/>
                </a:cubicBezTo>
                <a:cubicBezTo>
                  <a:pt x="1143668" y="2164438"/>
                  <a:pt x="1101005" y="2127889"/>
                  <a:pt x="1034008" y="2077514"/>
                </a:cubicBezTo>
                <a:cubicBezTo>
                  <a:pt x="967011" y="2027139"/>
                  <a:pt x="941081" y="1869830"/>
                  <a:pt x="856742" y="1833648"/>
                </a:cubicBezTo>
                <a:cubicBezTo>
                  <a:pt x="744469" y="1788979"/>
                  <a:pt x="676173" y="1867188"/>
                  <a:pt x="660073" y="1871862"/>
                </a:cubicBezTo>
                <a:cubicBezTo>
                  <a:pt x="621741" y="1985146"/>
                  <a:pt x="741219" y="1947318"/>
                  <a:pt x="755906" y="1983118"/>
                </a:cubicBezTo>
                <a:cubicBezTo>
                  <a:pt x="770593" y="2018918"/>
                  <a:pt x="803488" y="2100661"/>
                  <a:pt x="801581" y="2122678"/>
                </a:cubicBezTo>
                <a:cubicBezTo>
                  <a:pt x="799674" y="2144695"/>
                  <a:pt x="658700" y="2230840"/>
                  <a:pt x="697269" y="2254269"/>
                </a:cubicBezTo>
                <a:cubicBezTo>
                  <a:pt x="701022" y="2401123"/>
                  <a:pt x="1047593" y="2231440"/>
                  <a:pt x="1036211" y="2327568"/>
                </a:cubicBezTo>
                <a:cubicBezTo>
                  <a:pt x="1086657" y="2356420"/>
                  <a:pt x="894703" y="2402994"/>
                  <a:pt x="881993" y="2441026"/>
                </a:cubicBezTo>
                <a:cubicBezTo>
                  <a:pt x="987233" y="2465416"/>
                  <a:pt x="971628" y="2488549"/>
                  <a:pt x="959949" y="2555758"/>
                </a:cubicBezTo>
                <a:cubicBezTo>
                  <a:pt x="973436" y="2593338"/>
                  <a:pt x="903615" y="2623913"/>
                  <a:pt x="898601" y="2669726"/>
                </a:cubicBezTo>
                <a:cubicBezTo>
                  <a:pt x="893588" y="2715539"/>
                  <a:pt x="979070" y="2785916"/>
                  <a:pt x="929868" y="2830638"/>
                </a:cubicBezTo>
                <a:cubicBezTo>
                  <a:pt x="880666" y="2875360"/>
                  <a:pt x="733260" y="2922102"/>
                  <a:pt x="667703" y="2934840"/>
                </a:cubicBezTo>
                <a:cubicBezTo>
                  <a:pt x="602146" y="2947578"/>
                  <a:pt x="587779" y="2871971"/>
                  <a:pt x="536527" y="2907069"/>
                </a:cubicBezTo>
                <a:cubicBezTo>
                  <a:pt x="485275" y="2942167"/>
                  <a:pt x="453573" y="3053065"/>
                  <a:pt x="400190" y="3017053"/>
                </a:cubicBezTo>
                <a:cubicBezTo>
                  <a:pt x="346807" y="2981041"/>
                  <a:pt x="344222" y="2800641"/>
                  <a:pt x="308845" y="2737937"/>
                </a:cubicBezTo>
                <a:cubicBezTo>
                  <a:pt x="273468" y="2675233"/>
                  <a:pt x="246239" y="2646506"/>
                  <a:pt x="248767" y="2619730"/>
                </a:cubicBezTo>
                <a:cubicBezTo>
                  <a:pt x="251295" y="2592954"/>
                  <a:pt x="227133" y="2548173"/>
                  <a:pt x="231398" y="2530336"/>
                </a:cubicBezTo>
                <a:cubicBezTo>
                  <a:pt x="235663" y="2512499"/>
                  <a:pt x="154375" y="2505361"/>
                  <a:pt x="131834" y="2447635"/>
                </a:cubicBezTo>
                <a:cubicBezTo>
                  <a:pt x="109293" y="2389909"/>
                  <a:pt x="113549" y="2376964"/>
                  <a:pt x="95388" y="2323284"/>
                </a:cubicBezTo>
                <a:close/>
              </a:path>
            </a:pathLst>
          </a:cu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654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63"/>
                                        </p:tgtEl>
                                        <p:attrNameLst>
                                          <p:attrName>style.visibility</p:attrName>
                                        </p:attrNameLst>
                                      </p:cBhvr>
                                      <p:to>
                                        <p:strVal val="visible"/>
                                      </p:to>
                                    </p:set>
                                    <p:animEffect transition="in" filter="wipe(up)">
                                      <p:cBhvr>
                                        <p:cTn id="9" dur="750"/>
                                        <p:tgtEl>
                                          <p:spTgt spid="16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par>
                          <p:cTn id="14" fill="hold">
                            <p:stCondLst>
                              <p:cond delay="0"/>
                            </p:stCondLst>
                            <p:childTnLst>
                              <p:par>
                                <p:cTn id="15" presetID="22" presetClass="entr" presetSubtype="1"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up)">
                                      <p:cBhvr>
                                        <p:cTn id="17" dur="750"/>
                                        <p:tgtEl>
                                          <p:spTgt spid="2050"/>
                                        </p:tgtEl>
                                      </p:cBhvr>
                                    </p:animEffect>
                                  </p:childTnLst>
                                </p:cTn>
                              </p:par>
                            </p:childTnLst>
                          </p:cTn>
                        </p:par>
                        <p:par>
                          <p:cTn id="18" fill="hold">
                            <p:stCondLst>
                              <p:cond delay="750"/>
                            </p:stCondLst>
                            <p:childTnLst>
                              <p:par>
                                <p:cTn id="19" presetID="6"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500"/>
                            </p:stCondLst>
                            <p:childTnLst>
                              <p:par>
                                <p:cTn id="31" presetID="6" presetClass="entr" presetSubtype="3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out)">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1" grpId="0"/>
      <p:bldP spid="38" grpId="0"/>
      <p:bldP spid="8"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314"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1">
              <a:solidFill>
                <a:schemeClr val="bg1"/>
              </a:solidFill>
              <a:latin typeface="Calibri" pitchFamily="34" charset="0"/>
              <a:ea typeface="MS PGothic" pitchFamily="34" charset="-128"/>
            </a:endParaRPr>
          </a:p>
        </p:txBody>
      </p:sp>
      <p:sp>
        <p:nvSpPr>
          <p:cNvPr id="315"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ea typeface="MS PGothic" pitchFamily="34" charset="-128"/>
              </a:rPr>
              <a:t>  </a:t>
            </a:r>
            <a:r>
              <a:rPr lang="en-US" sz="1200" b="1">
                <a:solidFill>
                  <a:schemeClr val="bg1"/>
                </a:solidFill>
                <a:latin typeface="StempelGaramond Roman"/>
                <a:ea typeface="MS PGothic" pitchFamily="34" charset="-128"/>
              </a:rPr>
              <a:t>MIT Energy Initiative</a:t>
            </a:r>
          </a:p>
        </p:txBody>
      </p:sp>
      <p:sp>
        <p:nvSpPr>
          <p:cNvPr id="25609" name="Slide Number Placeholder 32"/>
          <p:cNvSpPr>
            <a:spLocks noGrp="1"/>
          </p:cNvSpPr>
          <p:nvPr>
            <p:ph type="sldNum" sz="quarter" idx="12"/>
          </p:nvPr>
        </p:nvSpPr>
        <p:spPr bwMode="auto">
          <a:xfrm>
            <a:off x="5355369" y="5288886"/>
            <a:ext cx="2133600" cy="365125"/>
          </a:xfrm>
          <a:ln>
            <a:miter lim="800000"/>
            <a:headEnd/>
            <a:tailEnd/>
          </a:ln>
          <a:scene3d>
            <a:camera prst="orthographicFront"/>
            <a:lightRig rig="threePt" dir="t"/>
          </a:scene3d>
          <a:sp3d>
            <a:bevelT/>
          </a:sp3d>
        </p:spPr>
        <p:txBody>
          <a:bodyPr wrap="square" numCol="1" anchorCtr="0" compatLnSpc="1">
            <a:prstTxWarp prst="textNoShape">
              <a:avLst/>
            </a:prstTxWarp>
          </a:bodyPr>
          <a:lstStyle/>
          <a:p>
            <a:pPr>
              <a:defRPr/>
            </a:pPr>
            <a:fld id="{9CFAF990-1500-4C97-8DF7-7BB1A7729325}" type="slidenum">
              <a:rPr lang="en-US" sz="900" b="1">
                <a:latin typeface="Arial" pitchFamily="34" charset="0"/>
              </a:rPr>
              <a:pPr>
                <a:defRPr/>
              </a:pPr>
              <a:t>26</a:t>
            </a:fld>
            <a:endParaRPr lang="en-US" sz="900" b="1">
              <a:latin typeface="Arial" pitchFamily="34" charset="0"/>
            </a:endParaRPr>
          </a:p>
        </p:txBody>
      </p:sp>
      <p:sp>
        <p:nvSpPr>
          <p:cNvPr id="85" name="Freeform 245"/>
          <p:cNvSpPr>
            <a:spLocks/>
          </p:cNvSpPr>
          <p:nvPr/>
        </p:nvSpPr>
        <p:spPr bwMode="auto">
          <a:xfrm>
            <a:off x="4900744" y="2788012"/>
            <a:ext cx="39361" cy="70813"/>
          </a:xfrm>
          <a:custGeom>
            <a:avLst/>
            <a:gdLst/>
            <a:ahLst/>
            <a:cxnLst>
              <a:cxn ang="0">
                <a:pos x="18" y="0"/>
              </a:cxn>
              <a:cxn ang="0">
                <a:pos x="18" y="0"/>
              </a:cxn>
              <a:cxn ang="0">
                <a:pos x="20" y="2"/>
              </a:cxn>
              <a:cxn ang="0">
                <a:pos x="20" y="6"/>
              </a:cxn>
              <a:cxn ang="0">
                <a:pos x="18" y="14"/>
              </a:cxn>
              <a:cxn ang="0">
                <a:pos x="18" y="14"/>
              </a:cxn>
              <a:cxn ang="0">
                <a:pos x="12" y="22"/>
              </a:cxn>
              <a:cxn ang="0">
                <a:pos x="12" y="22"/>
              </a:cxn>
              <a:cxn ang="0">
                <a:pos x="10" y="28"/>
              </a:cxn>
              <a:cxn ang="0">
                <a:pos x="10" y="28"/>
              </a:cxn>
              <a:cxn ang="0">
                <a:pos x="8" y="32"/>
              </a:cxn>
              <a:cxn ang="0">
                <a:pos x="8" y="32"/>
              </a:cxn>
              <a:cxn ang="0">
                <a:pos x="6" y="38"/>
              </a:cxn>
              <a:cxn ang="0">
                <a:pos x="6" y="38"/>
              </a:cxn>
              <a:cxn ang="0">
                <a:pos x="4" y="40"/>
              </a:cxn>
              <a:cxn ang="0">
                <a:pos x="4" y="40"/>
              </a:cxn>
              <a:cxn ang="0">
                <a:pos x="2" y="36"/>
              </a:cxn>
              <a:cxn ang="0">
                <a:pos x="2" y="32"/>
              </a:cxn>
              <a:cxn ang="0">
                <a:pos x="2" y="32"/>
              </a:cxn>
              <a:cxn ang="0">
                <a:pos x="2" y="30"/>
              </a:cxn>
              <a:cxn ang="0">
                <a:pos x="0" y="26"/>
              </a:cxn>
              <a:cxn ang="0">
                <a:pos x="0" y="26"/>
              </a:cxn>
              <a:cxn ang="0">
                <a:pos x="2" y="26"/>
              </a:cxn>
              <a:cxn ang="0">
                <a:pos x="2" y="26"/>
              </a:cxn>
              <a:cxn ang="0">
                <a:pos x="4" y="20"/>
              </a:cxn>
              <a:cxn ang="0">
                <a:pos x="4" y="16"/>
              </a:cxn>
              <a:cxn ang="0">
                <a:pos x="4" y="16"/>
              </a:cxn>
              <a:cxn ang="0">
                <a:pos x="8" y="10"/>
              </a:cxn>
              <a:cxn ang="0">
                <a:pos x="8" y="10"/>
              </a:cxn>
              <a:cxn ang="0">
                <a:pos x="10" y="10"/>
              </a:cxn>
              <a:cxn ang="0">
                <a:pos x="12" y="10"/>
              </a:cxn>
              <a:cxn ang="0">
                <a:pos x="12" y="10"/>
              </a:cxn>
              <a:cxn ang="0">
                <a:pos x="14" y="2"/>
              </a:cxn>
              <a:cxn ang="0">
                <a:pos x="14" y="2"/>
              </a:cxn>
              <a:cxn ang="0">
                <a:pos x="14" y="0"/>
              </a:cxn>
              <a:cxn ang="0">
                <a:pos x="14" y="0"/>
              </a:cxn>
              <a:cxn ang="0">
                <a:pos x="18" y="0"/>
              </a:cxn>
              <a:cxn ang="0">
                <a:pos x="18" y="0"/>
              </a:cxn>
            </a:cxnLst>
            <a:rect l="0" t="0" r="r" b="b"/>
            <a:pathLst>
              <a:path w="20" h="40">
                <a:moveTo>
                  <a:pt x="18" y="0"/>
                </a:moveTo>
                <a:lnTo>
                  <a:pt x="18" y="0"/>
                </a:lnTo>
                <a:lnTo>
                  <a:pt x="20" y="2"/>
                </a:lnTo>
                <a:lnTo>
                  <a:pt x="20" y="6"/>
                </a:lnTo>
                <a:lnTo>
                  <a:pt x="18" y="14"/>
                </a:lnTo>
                <a:lnTo>
                  <a:pt x="18" y="14"/>
                </a:lnTo>
                <a:lnTo>
                  <a:pt x="12" y="22"/>
                </a:lnTo>
                <a:lnTo>
                  <a:pt x="12" y="22"/>
                </a:lnTo>
                <a:lnTo>
                  <a:pt x="10" y="28"/>
                </a:lnTo>
                <a:lnTo>
                  <a:pt x="10" y="28"/>
                </a:lnTo>
                <a:lnTo>
                  <a:pt x="8" y="32"/>
                </a:lnTo>
                <a:lnTo>
                  <a:pt x="8" y="32"/>
                </a:lnTo>
                <a:lnTo>
                  <a:pt x="6" y="38"/>
                </a:lnTo>
                <a:lnTo>
                  <a:pt x="6" y="38"/>
                </a:lnTo>
                <a:lnTo>
                  <a:pt x="4" y="40"/>
                </a:lnTo>
                <a:lnTo>
                  <a:pt x="4" y="40"/>
                </a:lnTo>
                <a:lnTo>
                  <a:pt x="2" y="36"/>
                </a:lnTo>
                <a:lnTo>
                  <a:pt x="2" y="32"/>
                </a:lnTo>
                <a:lnTo>
                  <a:pt x="2" y="32"/>
                </a:lnTo>
                <a:lnTo>
                  <a:pt x="2" y="30"/>
                </a:lnTo>
                <a:lnTo>
                  <a:pt x="0" y="26"/>
                </a:lnTo>
                <a:lnTo>
                  <a:pt x="0" y="26"/>
                </a:lnTo>
                <a:lnTo>
                  <a:pt x="2" y="26"/>
                </a:lnTo>
                <a:lnTo>
                  <a:pt x="2" y="26"/>
                </a:lnTo>
                <a:lnTo>
                  <a:pt x="4" y="20"/>
                </a:lnTo>
                <a:lnTo>
                  <a:pt x="4" y="16"/>
                </a:lnTo>
                <a:lnTo>
                  <a:pt x="4" y="16"/>
                </a:lnTo>
                <a:lnTo>
                  <a:pt x="8" y="10"/>
                </a:lnTo>
                <a:lnTo>
                  <a:pt x="8" y="10"/>
                </a:lnTo>
                <a:lnTo>
                  <a:pt x="10" y="10"/>
                </a:lnTo>
                <a:lnTo>
                  <a:pt x="12" y="10"/>
                </a:lnTo>
                <a:lnTo>
                  <a:pt x="12" y="10"/>
                </a:lnTo>
                <a:lnTo>
                  <a:pt x="14" y="2"/>
                </a:lnTo>
                <a:lnTo>
                  <a:pt x="14" y="2"/>
                </a:lnTo>
                <a:lnTo>
                  <a:pt x="14" y="0"/>
                </a:lnTo>
                <a:lnTo>
                  <a:pt x="14" y="0"/>
                </a:lnTo>
                <a:lnTo>
                  <a:pt x="18" y="0"/>
                </a:lnTo>
                <a:lnTo>
                  <a:pt x="18"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86" name="Freeform 246"/>
          <p:cNvSpPr>
            <a:spLocks/>
          </p:cNvSpPr>
          <p:nvPr/>
        </p:nvSpPr>
        <p:spPr bwMode="auto">
          <a:xfrm>
            <a:off x="4928296" y="2632225"/>
            <a:ext cx="185000" cy="187653"/>
          </a:xfrm>
          <a:custGeom>
            <a:avLst/>
            <a:gdLst/>
            <a:ahLst/>
            <a:cxnLst>
              <a:cxn ang="0">
                <a:pos x="52" y="22"/>
              </a:cxn>
              <a:cxn ang="0">
                <a:pos x="56" y="20"/>
              </a:cxn>
              <a:cxn ang="0">
                <a:pos x="60" y="34"/>
              </a:cxn>
              <a:cxn ang="0">
                <a:pos x="56" y="36"/>
              </a:cxn>
              <a:cxn ang="0">
                <a:pos x="56" y="40"/>
              </a:cxn>
              <a:cxn ang="0">
                <a:pos x="60" y="42"/>
              </a:cxn>
              <a:cxn ang="0">
                <a:pos x="62" y="20"/>
              </a:cxn>
              <a:cxn ang="0">
                <a:pos x="54" y="16"/>
              </a:cxn>
              <a:cxn ang="0">
                <a:pos x="60" y="4"/>
              </a:cxn>
              <a:cxn ang="0">
                <a:pos x="70" y="2"/>
              </a:cxn>
              <a:cxn ang="0">
                <a:pos x="78" y="0"/>
              </a:cxn>
              <a:cxn ang="0">
                <a:pos x="82" y="6"/>
              </a:cxn>
              <a:cxn ang="0">
                <a:pos x="90" y="20"/>
              </a:cxn>
              <a:cxn ang="0">
                <a:pos x="88" y="24"/>
              </a:cxn>
              <a:cxn ang="0">
                <a:pos x="90" y="30"/>
              </a:cxn>
              <a:cxn ang="0">
                <a:pos x="94" y="42"/>
              </a:cxn>
              <a:cxn ang="0">
                <a:pos x="86" y="44"/>
              </a:cxn>
              <a:cxn ang="0">
                <a:pos x="78" y="48"/>
              </a:cxn>
              <a:cxn ang="0">
                <a:pos x="74" y="54"/>
              </a:cxn>
              <a:cxn ang="0">
                <a:pos x="70" y="66"/>
              </a:cxn>
              <a:cxn ang="0">
                <a:pos x="76" y="66"/>
              </a:cxn>
              <a:cxn ang="0">
                <a:pos x="80" y="78"/>
              </a:cxn>
              <a:cxn ang="0">
                <a:pos x="72" y="84"/>
              </a:cxn>
              <a:cxn ang="0">
                <a:pos x="62" y="88"/>
              </a:cxn>
              <a:cxn ang="0">
                <a:pos x="64" y="92"/>
              </a:cxn>
              <a:cxn ang="0">
                <a:pos x="64" y="96"/>
              </a:cxn>
              <a:cxn ang="0">
                <a:pos x="62" y="102"/>
              </a:cxn>
              <a:cxn ang="0">
                <a:pos x="56" y="106"/>
              </a:cxn>
              <a:cxn ang="0">
                <a:pos x="46" y="102"/>
              </a:cxn>
              <a:cxn ang="0">
                <a:pos x="36" y="98"/>
              </a:cxn>
              <a:cxn ang="0">
                <a:pos x="40" y="98"/>
              </a:cxn>
              <a:cxn ang="0">
                <a:pos x="40" y="92"/>
              </a:cxn>
              <a:cxn ang="0">
                <a:pos x="42" y="88"/>
              </a:cxn>
              <a:cxn ang="0">
                <a:pos x="28" y="84"/>
              </a:cxn>
              <a:cxn ang="0">
                <a:pos x="16" y="84"/>
              </a:cxn>
              <a:cxn ang="0">
                <a:pos x="12" y="76"/>
              </a:cxn>
              <a:cxn ang="0">
                <a:pos x="8" y="70"/>
              </a:cxn>
              <a:cxn ang="0">
                <a:pos x="10" y="68"/>
              </a:cxn>
              <a:cxn ang="0">
                <a:pos x="12" y="48"/>
              </a:cxn>
              <a:cxn ang="0">
                <a:pos x="6" y="44"/>
              </a:cxn>
              <a:cxn ang="0">
                <a:pos x="2" y="40"/>
              </a:cxn>
              <a:cxn ang="0">
                <a:pos x="2" y="38"/>
              </a:cxn>
              <a:cxn ang="0">
                <a:pos x="0" y="36"/>
              </a:cxn>
              <a:cxn ang="0">
                <a:pos x="16" y="34"/>
              </a:cxn>
              <a:cxn ang="0">
                <a:pos x="24" y="28"/>
              </a:cxn>
              <a:cxn ang="0">
                <a:pos x="30" y="26"/>
              </a:cxn>
              <a:cxn ang="0">
                <a:pos x="34" y="18"/>
              </a:cxn>
              <a:cxn ang="0">
                <a:pos x="26" y="12"/>
              </a:cxn>
              <a:cxn ang="0">
                <a:pos x="34" y="14"/>
              </a:cxn>
              <a:cxn ang="0">
                <a:pos x="48" y="14"/>
              </a:cxn>
              <a:cxn ang="0">
                <a:pos x="44" y="20"/>
              </a:cxn>
              <a:cxn ang="0">
                <a:pos x="44" y="28"/>
              </a:cxn>
              <a:cxn ang="0">
                <a:pos x="42" y="30"/>
              </a:cxn>
              <a:cxn ang="0">
                <a:pos x="44" y="38"/>
              </a:cxn>
              <a:cxn ang="0">
                <a:pos x="44" y="42"/>
              </a:cxn>
              <a:cxn ang="0">
                <a:pos x="50" y="34"/>
              </a:cxn>
              <a:cxn ang="0">
                <a:pos x="52" y="28"/>
              </a:cxn>
            </a:cxnLst>
            <a:rect l="0" t="0" r="r" b="b"/>
            <a:pathLst>
              <a:path w="94" h="106">
                <a:moveTo>
                  <a:pt x="54" y="22"/>
                </a:moveTo>
                <a:lnTo>
                  <a:pt x="54" y="22"/>
                </a:lnTo>
                <a:lnTo>
                  <a:pt x="52" y="22"/>
                </a:lnTo>
                <a:lnTo>
                  <a:pt x="52" y="22"/>
                </a:lnTo>
                <a:lnTo>
                  <a:pt x="54" y="20"/>
                </a:lnTo>
                <a:lnTo>
                  <a:pt x="54" y="20"/>
                </a:lnTo>
                <a:lnTo>
                  <a:pt x="56" y="20"/>
                </a:lnTo>
                <a:lnTo>
                  <a:pt x="56" y="20"/>
                </a:lnTo>
                <a:lnTo>
                  <a:pt x="58" y="26"/>
                </a:lnTo>
                <a:lnTo>
                  <a:pt x="60" y="32"/>
                </a:lnTo>
                <a:lnTo>
                  <a:pt x="60" y="32"/>
                </a:lnTo>
                <a:lnTo>
                  <a:pt x="60" y="34"/>
                </a:lnTo>
                <a:lnTo>
                  <a:pt x="58" y="36"/>
                </a:lnTo>
                <a:lnTo>
                  <a:pt x="58" y="36"/>
                </a:lnTo>
                <a:lnTo>
                  <a:pt x="56" y="36"/>
                </a:lnTo>
                <a:lnTo>
                  <a:pt x="56" y="36"/>
                </a:lnTo>
                <a:lnTo>
                  <a:pt x="56" y="40"/>
                </a:lnTo>
                <a:lnTo>
                  <a:pt x="56" y="40"/>
                </a:lnTo>
                <a:lnTo>
                  <a:pt x="56" y="40"/>
                </a:lnTo>
                <a:lnTo>
                  <a:pt x="56" y="40"/>
                </a:lnTo>
                <a:lnTo>
                  <a:pt x="56" y="42"/>
                </a:lnTo>
                <a:lnTo>
                  <a:pt x="56" y="42"/>
                </a:lnTo>
                <a:lnTo>
                  <a:pt x="60" y="42"/>
                </a:lnTo>
                <a:lnTo>
                  <a:pt x="60" y="42"/>
                </a:lnTo>
                <a:lnTo>
                  <a:pt x="62" y="38"/>
                </a:lnTo>
                <a:lnTo>
                  <a:pt x="62" y="32"/>
                </a:lnTo>
                <a:lnTo>
                  <a:pt x="62" y="20"/>
                </a:lnTo>
                <a:lnTo>
                  <a:pt x="62" y="20"/>
                </a:lnTo>
                <a:lnTo>
                  <a:pt x="60" y="16"/>
                </a:lnTo>
                <a:lnTo>
                  <a:pt x="60" y="16"/>
                </a:lnTo>
                <a:lnTo>
                  <a:pt x="54" y="16"/>
                </a:lnTo>
                <a:lnTo>
                  <a:pt x="54" y="16"/>
                </a:lnTo>
                <a:lnTo>
                  <a:pt x="54" y="12"/>
                </a:lnTo>
                <a:lnTo>
                  <a:pt x="54" y="12"/>
                </a:lnTo>
                <a:lnTo>
                  <a:pt x="58" y="8"/>
                </a:lnTo>
                <a:lnTo>
                  <a:pt x="60" y="4"/>
                </a:lnTo>
                <a:lnTo>
                  <a:pt x="60" y="4"/>
                </a:lnTo>
                <a:lnTo>
                  <a:pt x="66" y="2"/>
                </a:lnTo>
                <a:lnTo>
                  <a:pt x="70" y="2"/>
                </a:lnTo>
                <a:lnTo>
                  <a:pt x="70" y="2"/>
                </a:lnTo>
                <a:lnTo>
                  <a:pt x="72" y="0"/>
                </a:lnTo>
                <a:lnTo>
                  <a:pt x="72" y="0"/>
                </a:lnTo>
                <a:lnTo>
                  <a:pt x="74" y="0"/>
                </a:lnTo>
                <a:lnTo>
                  <a:pt x="78" y="0"/>
                </a:lnTo>
                <a:lnTo>
                  <a:pt x="78" y="0"/>
                </a:lnTo>
                <a:lnTo>
                  <a:pt x="80" y="2"/>
                </a:lnTo>
                <a:lnTo>
                  <a:pt x="82" y="6"/>
                </a:lnTo>
                <a:lnTo>
                  <a:pt x="82" y="6"/>
                </a:lnTo>
                <a:lnTo>
                  <a:pt x="84" y="12"/>
                </a:lnTo>
                <a:lnTo>
                  <a:pt x="86" y="18"/>
                </a:lnTo>
                <a:lnTo>
                  <a:pt x="86" y="18"/>
                </a:lnTo>
                <a:lnTo>
                  <a:pt x="90" y="20"/>
                </a:lnTo>
                <a:lnTo>
                  <a:pt x="90" y="20"/>
                </a:lnTo>
                <a:lnTo>
                  <a:pt x="88" y="22"/>
                </a:lnTo>
                <a:lnTo>
                  <a:pt x="88" y="24"/>
                </a:lnTo>
                <a:lnTo>
                  <a:pt x="88" y="24"/>
                </a:lnTo>
                <a:lnTo>
                  <a:pt x="90" y="28"/>
                </a:lnTo>
                <a:lnTo>
                  <a:pt x="90" y="28"/>
                </a:lnTo>
                <a:lnTo>
                  <a:pt x="90" y="30"/>
                </a:lnTo>
                <a:lnTo>
                  <a:pt x="90" y="30"/>
                </a:lnTo>
                <a:lnTo>
                  <a:pt x="90" y="34"/>
                </a:lnTo>
                <a:lnTo>
                  <a:pt x="90" y="34"/>
                </a:lnTo>
                <a:lnTo>
                  <a:pt x="92" y="40"/>
                </a:lnTo>
                <a:lnTo>
                  <a:pt x="94" y="42"/>
                </a:lnTo>
                <a:lnTo>
                  <a:pt x="94" y="44"/>
                </a:lnTo>
                <a:lnTo>
                  <a:pt x="94" y="44"/>
                </a:lnTo>
                <a:lnTo>
                  <a:pt x="90" y="44"/>
                </a:lnTo>
                <a:lnTo>
                  <a:pt x="86" y="44"/>
                </a:lnTo>
                <a:lnTo>
                  <a:pt x="86" y="44"/>
                </a:lnTo>
                <a:lnTo>
                  <a:pt x="84" y="48"/>
                </a:lnTo>
                <a:lnTo>
                  <a:pt x="84" y="48"/>
                </a:lnTo>
                <a:lnTo>
                  <a:pt x="78" y="48"/>
                </a:lnTo>
                <a:lnTo>
                  <a:pt x="78" y="48"/>
                </a:lnTo>
                <a:lnTo>
                  <a:pt x="76" y="50"/>
                </a:lnTo>
                <a:lnTo>
                  <a:pt x="74" y="54"/>
                </a:lnTo>
                <a:lnTo>
                  <a:pt x="74" y="54"/>
                </a:lnTo>
                <a:lnTo>
                  <a:pt x="70" y="58"/>
                </a:lnTo>
                <a:lnTo>
                  <a:pt x="70" y="58"/>
                </a:lnTo>
                <a:lnTo>
                  <a:pt x="70" y="62"/>
                </a:lnTo>
                <a:lnTo>
                  <a:pt x="70" y="66"/>
                </a:lnTo>
                <a:lnTo>
                  <a:pt x="70" y="66"/>
                </a:lnTo>
                <a:lnTo>
                  <a:pt x="72" y="66"/>
                </a:lnTo>
                <a:lnTo>
                  <a:pt x="76" y="66"/>
                </a:lnTo>
                <a:lnTo>
                  <a:pt x="76" y="66"/>
                </a:lnTo>
                <a:lnTo>
                  <a:pt x="78" y="70"/>
                </a:lnTo>
                <a:lnTo>
                  <a:pt x="80" y="74"/>
                </a:lnTo>
                <a:lnTo>
                  <a:pt x="80" y="74"/>
                </a:lnTo>
                <a:lnTo>
                  <a:pt x="80" y="78"/>
                </a:lnTo>
                <a:lnTo>
                  <a:pt x="80" y="82"/>
                </a:lnTo>
                <a:lnTo>
                  <a:pt x="80" y="82"/>
                </a:lnTo>
                <a:lnTo>
                  <a:pt x="76" y="84"/>
                </a:lnTo>
                <a:lnTo>
                  <a:pt x="72" y="84"/>
                </a:lnTo>
                <a:lnTo>
                  <a:pt x="64" y="86"/>
                </a:lnTo>
                <a:lnTo>
                  <a:pt x="64" y="86"/>
                </a:lnTo>
                <a:lnTo>
                  <a:pt x="62" y="88"/>
                </a:lnTo>
                <a:lnTo>
                  <a:pt x="62" y="88"/>
                </a:lnTo>
                <a:lnTo>
                  <a:pt x="62" y="92"/>
                </a:lnTo>
                <a:lnTo>
                  <a:pt x="62" y="92"/>
                </a:lnTo>
                <a:lnTo>
                  <a:pt x="64" y="92"/>
                </a:lnTo>
                <a:lnTo>
                  <a:pt x="64" y="92"/>
                </a:lnTo>
                <a:lnTo>
                  <a:pt x="66" y="94"/>
                </a:lnTo>
                <a:lnTo>
                  <a:pt x="66" y="96"/>
                </a:lnTo>
                <a:lnTo>
                  <a:pt x="66" y="96"/>
                </a:lnTo>
                <a:lnTo>
                  <a:pt x="64" y="96"/>
                </a:lnTo>
                <a:lnTo>
                  <a:pt x="64" y="96"/>
                </a:lnTo>
                <a:lnTo>
                  <a:pt x="62" y="100"/>
                </a:lnTo>
                <a:lnTo>
                  <a:pt x="62" y="100"/>
                </a:lnTo>
                <a:lnTo>
                  <a:pt x="62" y="102"/>
                </a:lnTo>
                <a:lnTo>
                  <a:pt x="62" y="106"/>
                </a:lnTo>
                <a:lnTo>
                  <a:pt x="62" y="106"/>
                </a:lnTo>
                <a:lnTo>
                  <a:pt x="60" y="106"/>
                </a:lnTo>
                <a:lnTo>
                  <a:pt x="56" y="106"/>
                </a:lnTo>
                <a:lnTo>
                  <a:pt x="56" y="106"/>
                </a:lnTo>
                <a:lnTo>
                  <a:pt x="54" y="104"/>
                </a:lnTo>
                <a:lnTo>
                  <a:pt x="54" y="104"/>
                </a:lnTo>
                <a:lnTo>
                  <a:pt x="46" y="102"/>
                </a:lnTo>
                <a:lnTo>
                  <a:pt x="40" y="100"/>
                </a:lnTo>
                <a:lnTo>
                  <a:pt x="40" y="100"/>
                </a:lnTo>
                <a:lnTo>
                  <a:pt x="36" y="98"/>
                </a:lnTo>
                <a:lnTo>
                  <a:pt x="36" y="98"/>
                </a:lnTo>
                <a:lnTo>
                  <a:pt x="36" y="96"/>
                </a:lnTo>
                <a:lnTo>
                  <a:pt x="36" y="96"/>
                </a:lnTo>
                <a:lnTo>
                  <a:pt x="38" y="96"/>
                </a:lnTo>
                <a:lnTo>
                  <a:pt x="40" y="98"/>
                </a:lnTo>
                <a:lnTo>
                  <a:pt x="40" y="98"/>
                </a:lnTo>
                <a:lnTo>
                  <a:pt x="40" y="94"/>
                </a:lnTo>
                <a:lnTo>
                  <a:pt x="40" y="92"/>
                </a:lnTo>
                <a:lnTo>
                  <a:pt x="40" y="92"/>
                </a:lnTo>
                <a:lnTo>
                  <a:pt x="42" y="92"/>
                </a:lnTo>
                <a:lnTo>
                  <a:pt x="42" y="92"/>
                </a:lnTo>
                <a:lnTo>
                  <a:pt x="42" y="88"/>
                </a:lnTo>
                <a:lnTo>
                  <a:pt x="42" y="88"/>
                </a:lnTo>
                <a:lnTo>
                  <a:pt x="40" y="86"/>
                </a:lnTo>
                <a:lnTo>
                  <a:pt x="36" y="86"/>
                </a:lnTo>
                <a:lnTo>
                  <a:pt x="28" y="84"/>
                </a:lnTo>
                <a:lnTo>
                  <a:pt x="28" y="84"/>
                </a:lnTo>
                <a:lnTo>
                  <a:pt x="22" y="86"/>
                </a:lnTo>
                <a:lnTo>
                  <a:pt x="18" y="86"/>
                </a:lnTo>
                <a:lnTo>
                  <a:pt x="16" y="84"/>
                </a:lnTo>
                <a:lnTo>
                  <a:pt x="16" y="84"/>
                </a:lnTo>
                <a:lnTo>
                  <a:pt x="16" y="80"/>
                </a:lnTo>
                <a:lnTo>
                  <a:pt x="16" y="76"/>
                </a:lnTo>
                <a:lnTo>
                  <a:pt x="16" y="76"/>
                </a:lnTo>
                <a:lnTo>
                  <a:pt x="12" y="76"/>
                </a:lnTo>
                <a:lnTo>
                  <a:pt x="10" y="74"/>
                </a:lnTo>
                <a:lnTo>
                  <a:pt x="10" y="74"/>
                </a:lnTo>
                <a:lnTo>
                  <a:pt x="8" y="70"/>
                </a:lnTo>
                <a:lnTo>
                  <a:pt x="8" y="70"/>
                </a:lnTo>
                <a:lnTo>
                  <a:pt x="8" y="70"/>
                </a:lnTo>
                <a:lnTo>
                  <a:pt x="8" y="70"/>
                </a:lnTo>
                <a:lnTo>
                  <a:pt x="10" y="68"/>
                </a:lnTo>
                <a:lnTo>
                  <a:pt x="10" y="68"/>
                </a:lnTo>
                <a:lnTo>
                  <a:pt x="12" y="64"/>
                </a:lnTo>
                <a:lnTo>
                  <a:pt x="12" y="64"/>
                </a:lnTo>
                <a:lnTo>
                  <a:pt x="12" y="56"/>
                </a:lnTo>
                <a:lnTo>
                  <a:pt x="12" y="48"/>
                </a:lnTo>
                <a:lnTo>
                  <a:pt x="12" y="48"/>
                </a:lnTo>
                <a:lnTo>
                  <a:pt x="10" y="44"/>
                </a:lnTo>
                <a:lnTo>
                  <a:pt x="10" y="44"/>
                </a:lnTo>
                <a:lnTo>
                  <a:pt x="6" y="44"/>
                </a:lnTo>
                <a:lnTo>
                  <a:pt x="4" y="44"/>
                </a:lnTo>
                <a:lnTo>
                  <a:pt x="4" y="44"/>
                </a:lnTo>
                <a:lnTo>
                  <a:pt x="2" y="40"/>
                </a:lnTo>
                <a:lnTo>
                  <a:pt x="2" y="40"/>
                </a:lnTo>
                <a:lnTo>
                  <a:pt x="4" y="40"/>
                </a:lnTo>
                <a:lnTo>
                  <a:pt x="6" y="38"/>
                </a:lnTo>
                <a:lnTo>
                  <a:pt x="6" y="38"/>
                </a:lnTo>
                <a:lnTo>
                  <a:pt x="2" y="38"/>
                </a:lnTo>
                <a:lnTo>
                  <a:pt x="0" y="36"/>
                </a:lnTo>
                <a:lnTo>
                  <a:pt x="0" y="36"/>
                </a:lnTo>
                <a:lnTo>
                  <a:pt x="0" y="36"/>
                </a:lnTo>
                <a:lnTo>
                  <a:pt x="0" y="36"/>
                </a:lnTo>
                <a:lnTo>
                  <a:pt x="4" y="32"/>
                </a:lnTo>
                <a:lnTo>
                  <a:pt x="4" y="32"/>
                </a:lnTo>
                <a:lnTo>
                  <a:pt x="10" y="34"/>
                </a:lnTo>
                <a:lnTo>
                  <a:pt x="16" y="34"/>
                </a:lnTo>
                <a:lnTo>
                  <a:pt x="16" y="34"/>
                </a:lnTo>
                <a:lnTo>
                  <a:pt x="22" y="32"/>
                </a:lnTo>
                <a:lnTo>
                  <a:pt x="22" y="32"/>
                </a:lnTo>
                <a:lnTo>
                  <a:pt x="24" y="28"/>
                </a:lnTo>
                <a:lnTo>
                  <a:pt x="24" y="26"/>
                </a:lnTo>
                <a:lnTo>
                  <a:pt x="24" y="26"/>
                </a:lnTo>
                <a:lnTo>
                  <a:pt x="28" y="26"/>
                </a:lnTo>
                <a:lnTo>
                  <a:pt x="30" y="26"/>
                </a:lnTo>
                <a:lnTo>
                  <a:pt x="30" y="26"/>
                </a:lnTo>
                <a:lnTo>
                  <a:pt x="32" y="24"/>
                </a:lnTo>
                <a:lnTo>
                  <a:pt x="32" y="24"/>
                </a:lnTo>
                <a:lnTo>
                  <a:pt x="34" y="18"/>
                </a:lnTo>
                <a:lnTo>
                  <a:pt x="34" y="18"/>
                </a:lnTo>
                <a:lnTo>
                  <a:pt x="28" y="16"/>
                </a:lnTo>
                <a:lnTo>
                  <a:pt x="26" y="14"/>
                </a:lnTo>
                <a:lnTo>
                  <a:pt x="26" y="12"/>
                </a:lnTo>
                <a:lnTo>
                  <a:pt x="26" y="12"/>
                </a:lnTo>
                <a:lnTo>
                  <a:pt x="26" y="12"/>
                </a:lnTo>
                <a:lnTo>
                  <a:pt x="30" y="12"/>
                </a:lnTo>
                <a:lnTo>
                  <a:pt x="34" y="14"/>
                </a:lnTo>
                <a:lnTo>
                  <a:pt x="34" y="14"/>
                </a:lnTo>
                <a:lnTo>
                  <a:pt x="42" y="14"/>
                </a:lnTo>
                <a:lnTo>
                  <a:pt x="44" y="14"/>
                </a:lnTo>
                <a:lnTo>
                  <a:pt x="48" y="14"/>
                </a:lnTo>
                <a:lnTo>
                  <a:pt x="48" y="14"/>
                </a:lnTo>
                <a:lnTo>
                  <a:pt x="48" y="18"/>
                </a:lnTo>
                <a:lnTo>
                  <a:pt x="48" y="18"/>
                </a:lnTo>
                <a:lnTo>
                  <a:pt x="44" y="20"/>
                </a:lnTo>
                <a:lnTo>
                  <a:pt x="44" y="20"/>
                </a:lnTo>
                <a:lnTo>
                  <a:pt x="44" y="24"/>
                </a:lnTo>
                <a:lnTo>
                  <a:pt x="44" y="28"/>
                </a:lnTo>
                <a:lnTo>
                  <a:pt x="44" y="28"/>
                </a:lnTo>
                <a:lnTo>
                  <a:pt x="40" y="30"/>
                </a:lnTo>
                <a:lnTo>
                  <a:pt x="40" y="30"/>
                </a:lnTo>
                <a:lnTo>
                  <a:pt x="42" y="30"/>
                </a:lnTo>
                <a:lnTo>
                  <a:pt x="42" y="30"/>
                </a:lnTo>
                <a:lnTo>
                  <a:pt x="44" y="30"/>
                </a:lnTo>
                <a:lnTo>
                  <a:pt x="44" y="30"/>
                </a:lnTo>
                <a:lnTo>
                  <a:pt x="44" y="32"/>
                </a:lnTo>
                <a:lnTo>
                  <a:pt x="44" y="38"/>
                </a:lnTo>
                <a:lnTo>
                  <a:pt x="44" y="38"/>
                </a:lnTo>
                <a:lnTo>
                  <a:pt x="44" y="40"/>
                </a:lnTo>
                <a:lnTo>
                  <a:pt x="44" y="42"/>
                </a:lnTo>
                <a:lnTo>
                  <a:pt x="44" y="42"/>
                </a:lnTo>
                <a:lnTo>
                  <a:pt x="48" y="40"/>
                </a:lnTo>
                <a:lnTo>
                  <a:pt x="50" y="38"/>
                </a:lnTo>
                <a:lnTo>
                  <a:pt x="50" y="38"/>
                </a:lnTo>
                <a:lnTo>
                  <a:pt x="50" y="34"/>
                </a:lnTo>
                <a:lnTo>
                  <a:pt x="52" y="30"/>
                </a:lnTo>
                <a:lnTo>
                  <a:pt x="52" y="30"/>
                </a:lnTo>
                <a:lnTo>
                  <a:pt x="52" y="28"/>
                </a:lnTo>
                <a:lnTo>
                  <a:pt x="52" y="28"/>
                </a:lnTo>
                <a:lnTo>
                  <a:pt x="54" y="26"/>
                </a:lnTo>
                <a:lnTo>
                  <a:pt x="54" y="22"/>
                </a:lnTo>
                <a:lnTo>
                  <a:pt x="54" y="2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87" name="Freeform 247"/>
          <p:cNvSpPr>
            <a:spLocks/>
          </p:cNvSpPr>
          <p:nvPr/>
        </p:nvSpPr>
        <p:spPr bwMode="auto">
          <a:xfrm>
            <a:off x="4637021" y="2366677"/>
            <a:ext cx="295212" cy="463822"/>
          </a:xfrm>
          <a:custGeom>
            <a:avLst/>
            <a:gdLst/>
            <a:ahLst/>
            <a:cxnLst>
              <a:cxn ang="0">
                <a:pos x="150" y="132"/>
              </a:cxn>
              <a:cxn ang="0">
                <a:pos x="134" y="144"/>
              </a:cxn>
              <a:cxn ang="0">
                <a:pos x="132" y="142"/>
              </a:cxn>
              <a:cxn ang="0">
                <a:pos x="128" y="148"/>
              </a:cxn>
              <a:cxn ang="0">
                <a:pos x="124" y="138"/>
              </a:cxn>
              <a:cxn ang="0">
                <a:pos x="120" y="138"/>
              </a:cxn>
              <a:cxn ang="0">
                <a:pos x="114" y="148"/>
              </a:cxn>
              <a:cxn ang="0">
                <a:pos x="114" y="164"/>
              </a:cxn>
              <a:cxn ang="0">
                <a:pos x="98" y="166"/>
              </a:cxn>
              <a:cxn ang="0">
                <a:pos x="94" y="168"/>
              </a:cxn>
              <a:cxn ang="0">
                <a:pos x="98" y="180"/>
              </a:cxn>
              <a:cxn ang="0">
                <a:pos x="92" y="182"/>
              </a:cxn>
              <a:cxn ang="0">
                <a:pos x="78" y="182"/>
              </a:cxn>
              <a:cxn ang="0">
                <a:pos x="84" y="188"/>
              </a:cxn>
              <a:cxn ang="0">
                <a:pos x="80" y="196"/>
              </a:cxn>
              <a:cxn ang="0">
                <a:pos x="78" y="204"/>
              </a:cxn>
              <a:cxn ang="0">
                <a:pos x="74" y="216"/>
              </a:cxn>
              <a:cxn ang="0">
                <a:pos x="76" y="224"/>
              </a:cxn>
              <a:cxn ang="0">
                <a:pos x="72" y="230"/>
              </a:cxn>
              <a:cxn ang="0">
                <a:pos x="66" y="240"/>
              </a:cxn>
              <a:cxn ang="0">
                <a:pos x="66" y="246"/>
              </a:cxn>
              <a:cxn ang="0">
                <a:pos x="76" y="250"/>
              </a:cxn>
              <a:cxn ang="0">
                <a:pos x="78" y="258"/>
              </a:cxn>
              <a:cxn ang="0">
                <a:pos x="74" y="258"/>
              </a:cxn>
              <a:cxn ang="0">
                <a:pos x="68" y="256"/>
              </a:cxn>
              <a:cxn ang="0">
                <a:pos x="64" y="258"/>
              </a:cxn>
              <a:cxn ang="0">
                <a:pos x="56" y="262"/>
              </a:cxn>
              <a:cxn ang="0">
                <a:pos x="32" y="254"/>
              </a:cxn>
              <a:cxn ang="0">
                <a:pos x="24" y="244"/>
              </a:cxn>
              <a:cxn ang="0">
                <a:pos x="26" y="214"/>
              </a:cxn>
              <a:cxn ang="0">
                <a:pos x="16" y="196"/>
              </a:cxn>
              <a:cxn ang="0">
                <a:pos x="8" y="190"/>
              </a:cxn>
              <a:cxn ang="0">
                <a:pos x="0" y="192"/>
              </a:cxn>
              <a:cxn ang="0">
                <a:pos x="4" y="176"/>
              </a:cxn>
              <a:cxn ang="0">
                <a:pos x="2" y="152"/>
              </a:cxn>
              <a:cxn ang="0">
                <a:pos x="2" y="126"/>
              </a:cxn>
              <a:cxn ang="0">
                <a:pos x="12" y="100"/>
              </a:cxn>
              <a:cxn ang="0">
                <a:pos x="24" y="66"/>
              </a:cxn>
              <a:cxn ang="0">
                <a:pos x="38" y="50"/>
              </a:cxn>
              <a:cxn ang="0">
                <a:pos x="70" y="46"/>
              </a:cxn>
              <a:cxn ang="0">
                <a:pos x="90" y="38"/>
              </a:cxn>
              <a:cxn ang="0">
                <a:pos x="100" y="20"/>
              </a:cxn>
              <a:cxn ang="0">
                <a:pos x="130" y="4"/>
              </a:cxn>
              <a:cxn ang="0">
                <a:pos x="136" y="0"/>
              </a:cxn>
              <a:cxn ang="0">
                <a:pos x="134" y="8"/>
              </a:cxn>
              <a:cxn ang="0">
                <a:pos x="134" y="26"/>
              </a:cxn>
              <a:cxn ang="0">
                <a:pos x="136" y="42"/>
              </a:cxn>
              <a:cxn ang="0">
                <a:pos x="120" y="72"/>
              </a:cxn>
              <a:cxn ang="0">
                <a:pos x="120" y="82"/>
              </a:cxn>
              <a:cxn ang="0">
                <a:pos x="118" y="92"/>
              </a:cxn>
              <a:cxn ang="0">
                <a:pos x="110" y="94"/>
              </a:cxn>
              <a:cxn ang="0">
                <a:pos x="112" y="98"/>
              </a:cxn>
              <a:cxn ang="0">
                <a:pos x="120" y="98"/>
              </a:cxn>
              <a:cxn ang="0">
                <a:pos x="112" y="104"/>
              </a:cxn>
              <a:cxn ang="0">
                <a:pos x="114" y="116"/>
              </a:cxn>
              <a:cxn ang="0">
                <a:pos x="118" y="110"/>
              </a:cxn>
              <a:cxn ang="0">
                <a:pos x="128" y="116"/>
              </a:cxn>
              <a:cxn ang="0">
                <a:pos x="136" y="112"/>
              </a:cxn>
              <a:cxn ang="0">
                <a:pos x="150" y="114"/>
              </a:cxn>
            </a:cxnLst>
            <a:rect l="0" t="0" r="r" b="b"/>
            <a:pathLst>
              <a:path w="150" h="262">
                <a:moveTo>
                  <a:pt x="150" y="122"/>
                </a:moveTo>
                <a:lnTo>
                  <a:pt x="150" y="122"/>
                </a:lnTo>
                <a:lnTo>
                  <a:pt x="150" y="126"/>
                </a:lnTo>
                <a:lnTo>
                  <a:pt x="150" y="132"/>
                </a:lnTo>
                <a:lnTo>
                  <a:pt x="150" y="132"/>
                </a:lnTo>
                <a:lnTo>
                  <a:pt x="142" y="140"/>
                </a:lnTo>
                <a:lnTo>
                  <a:pt x="138" y="142"/>
                </a:lnTo>
                <a:lnTo>
                  <a:pt x="134" y="144"/>
                </a:lnTo>
                <a:lnTo>
                  <a:pt x="134" y="144"/>
                </a:lnTo>
                <a:lnTo>
                  <a:pt x="134" y="140"/>
                </a:lnTo>
                <a:lnTo>
                  <a:pt x="134" y="140"/>
                </a:lnTo>
                <a:lnTo>
                  <a:pt x="132" y="142"/>
                </a:lnTo>
                <a:lnTo>
                  <a:pt x="130" y="144"/>
                </a:lnTo>
                <a:lnTo>
                  <a:pt x="130" y="146"/>
                </a:lnTo>
                <a:lnTo>
                  <a:pt x="128" y="148"/>
                </a:lnTo>
                <a:lnTo>
                  <a:pt x="128" y="148"/>
                </a:lnTo>
                <a:lnTo>
                  <a:pt x="126" y="144"/>
                </a:lnTo>
                <a:lnTo>
                  <a:pt x="124" y="140"/>
                </a:lnTo>
                <a:lnTo>
                  <a:pt x="124" y="140"/>
                </a:lnTo>
                <a:lnTo>
                  <a:pt x="124" y="138"/>
                </a:lnTo>
                <a:lnTo>
                  <a:pt x="124" y="136"/>
                </a:lnTo>
                <a:lnTo>
                  <a:pt x="124" y="136"/>
                </a:lnTo>
                <a:lnTo>
                  <a:pt x="122" y="136"/>
                </a:lnTo>
                <a:lnTo>
                  <a:pt x="120" y="138"/>
                </a:lnTo>
                <a:lnTo>
                  <a:pt x="120" y="138"/>
                </a:lnTo>
                <a:lnTo>
                  <a:pt x="116" y="144"/>
                </a:lnTo>
                <a:lnTo>
                  <a:pt x="114" y="148"/>
                </a:lnTo>
                <a:lnTo>
                  <a:pt x="114" y="148"/>
                </a:lnTo>
                <a:lnTo>
                  <a:pt x="116" y="156"/>
                </a:lnTo>
                <a:lnTo>
                  <a:pt x="116" y="162"/>
                </a:lnTo>
                <a:lnTo>
                  <a:pt x="116" y="162"/>
                </a:lnTo>
                <a:lnTo>
                  <a:pt x="114" y="164"/>
                </a:lnTo>
                <a:lnTo>
                  <a:pt x="110" y="168"/>
                </a:lnTo>
                <a:lnTo>
                  <a:pt x="110" y="168"/>
                </a:lnTo>
                <a:lnTo>
                  <a:pt x="104" y="166"/>
                </a:lnTo>
                <a:lnTo>
                  <a:pt x="98" y="166"/>
                </a:lnTo>
                <a:lnTo>
                  <a:pt x="98" y="166"/>
                </a:lnTo>
                <a:lnTo>
                  <a:pt x="96" y="166"/>
                </a:lnTo>
                <a:lnTo>
                  <a:pt x="94" y="168"/>
                </a:lnTo>
                <a:lnTo>
                  <a:pt x="94" y="168"/>
                </a:lnTo>
                <a:lnTo>
                  <a:pt x="96" y="172"/>
                </a:lnTo>
                <a:lnTo>
                  <a:pt x="98" y="176"/>
                </a:lnTo>
                <a:lnTo>
                  <a:pt x="98" y="176"/>
                </a:lnTo>
                <a:lnTo>
                  <a:pt x="98" y="180"/>
                </a:lnTo>
                <a:lnTo>
                  <a:pt x="98" y="182"/>
                </a:lnTo>
                <a:lnTo>
                  <a:pt x="98" y="182"/>
                </a:lnTo>
                <a:lnTo>
                  <a:pt x="94" y="182"/>
                </a:lnTo>
                <a:lnTo>
                  <a:pt x="92" y="182"/>
                </a:lnTo>
                <a:lnTo>
                  <a:pt x="84" y="180"/>
                </a:lnTo>
                <a:lnTo>
                  <a:pt x="84" y="180"/>
                </a:lnTo>
                <a:lnTo>
                  <a:pt x="82" y="180"/>
                </a:lnTo>
                <a:lnTo>
                  <a:pt x="78" y="182"/>
                </a:lnTo>
                <a:lnTo>
                  <a:pt x="78" y="182"/>
                </a:lnTo>
                <a:lnTo>
                  <a:pt x="80" y="184"/>
                </a:lnTo>
                <a:lnTo>
                  <a:pt x="82" y="186"/>
                </a:lnTo>
                <a:lnTo>
                  <a:pt x="84" y="188"/>
                </a:lnTo>
                <a:lnTo>
                  <a:pt x="84" y="188"/>
                </a:lnTo>
                <a:lnTo>
                  <a:pt x="84" y="192"/>
                </a:lnTo>
                <a:lnTo>
                  <a:pt x="84" y="192"/>
                </a:lnTo>
                <a:lnTo>
                  <a:pt x="80" y="196"/>
                </a:lnTo>
                <a:lnTo>
                  <a:pt x="76" y="200"/>
                </a:lnTo>
                <a:lnTo>
                  <a:pt x="76" y="202"/>
                </a:lnTo>
                <a:lnTo>
                  <a:pt x="76" y="202"/>
                </a:lnTo>
                <a:lnTo>
                  <a:pt x="78" y="204"/>
                </a:lnTo>
                <a:lnTo>
                  <a:pt x="78" y="204"/>
                </a:lnTo>
                <a:lnTo>
                  <a:pt x="76" y="210"/>
                </a:lnTo>
                <a:lnTo>
                  <a:pt x="74" y="216"/>
                </a:lnTo>
                <a:lnTo>
                  <a:pt x="74" y="216"/>
                </a:lnTo>
                <a:lnTo>
                  <a:pt x="74" y="220"/>
                </a:lnTo>
                <a:lnTo>
                  <a:pt x="74" y="224"/>
                </a:lnTo>
                <a:lnTo>
                  <a:pt x="74" y="224"/>
                </a:lnTo>
                <a:lnTo>
                  <a:pt x="76" y="224"/>
                </a:lnTo>
                <a:lnTo>
                  <a:pt x="76" y="224"/>
                </a:lnTo>
                <a:lnTo>
                  <a:pt x="76" y="228"/>
                </a:lnTo>
                <a:lnTo>
                  <a:pt x="76" y="228"/>
                </a:lnTo>
                <a:lnTo>
                  <a:pt x="72" y="230"/>
                </a:lnTo>
                <a:lnTo>
                  <a:pt x="66" y="232"/>
                </a:lnTo>
                <a:lnTo>
                  <a:pt x="66" y="232"/>
                </a:lnTo>
                <a:lnTo>
                  <a:pt x="66" y="236"/>
                </a:lnTo>
                <a:lnTo>
                  <a:pt x="66" y="240"/>
                </a:lnTo>
                <a:lnTo>
                  <a:pt x="66" y="240"/>
                </a:lnTo>
                <a:lnTo>
                  <a:pt x="66" y="244"/>
                </a:lnTo>
                <a:lnTo>
                  <a:pt x="66" y="246"/>
                </a:lnTo>
                <a:lnTo>
                  <a:pt x="66" y="246"/>
                </a:lnTo>
                <a:lnTo>
                  <a:pt x="68" y="246"/>
                </a:lnTo>
                <a:lnTo>
                  <a:pt x="72" y="246"/>
                </a:lnTo>
                <a:lnTo>
                  <a:pt x="72" y="246"/>
                </a:lnTo>
                <a:lnTo>
                  <a:pt x="76" y="250"/>
                </a:lnTo>
                <a:lnTo>
                  <a:pt x="76" y="250"/>
                </a:lnTo>
                <a:lnTo>
                  <a:pt x="78" y="254"/>
                </a:lnTo>
                <a:lnTo>
                  <a:pt x="78" y="254"/>
                </a:lnTo>
                <a:lnTo>
                  <a:pt x="78" y="258"/>
                </a:lnTo>
                <a:lnTo>
                  <a:pt x="78" y="258"/>
                </a:lnTo>
                <a:lnTo>
                  <a:pt x="76" y="258"/>
                </a:lnTo>
                <a:lnTo>
                  <a:pt x="74" y="258"/>
                </a:lnTo>
                <a:lnTo>
                  <a:pt x="74" y="258"/>
                </a:lnTo>
                <a:lnTo>
                  <a:pt x="72" y="256"/>
                </a:lnTo>
                <a:lnTo>
                  <a:pt x="72" y="256"/>
                </a:lnTo>
                <a:lnTo>
                  <a:pt x="68" y="256"/>
                </a:lnTo>
                <a:lnTo>
                  <a:pt x="68" y="256"/>
                </a:lnTo>
                <a:lnTo>
                  <a:pt x="68" y="258"/>
                </a:lnTo>
                <a:lnTo>
                  <a:pt x="68" y="258"/>
                </a:lnTo>
                <a:lnTo>
                  <a:pt x="64" y="258"/>
                </a:lnTo>
                <a:lnTo>
                  <a:pt x="64" y="258"/>
                </a:lnTo>
                <a:lnTo>
                  <a:pt x="62" y="258"/>
                </a:lnTo>
                <a:lnTo>
                  <a:pt x="60" y="260"/>
                </a:lnTo>
                <a:lnTo>
                  <a:pt x="56" y="262"/>
                </a:lnTo>
                <a:lnTo>
                  <a:pt x="56" y="262"/>
                </a:lnTo>
                <a:lnTo>
                  <a:pt x="50" y="262"/>
                </a:lnTo>
                <a:lnTo>
                  <a:pt x="44" y="258"/>
                </a:lnTo>
                <a:lnTo>
                  <a:pt x="32" y="254"/>
                </a:lnTo>
                <a:lnTo>
                  <a:pt x="32" y="254"/>
                </a:lnTo>
                <a:lnTo>
                  <a:pt x="28" y="254"/>
                </a:lnTo>
                <a:lnTo>
                  <a:pt x="24" y="254"/>
                </a:lnTo>
                <a:lnTo>
                  <a:pt x="24" y="254"/>
                </a:lnTo>
                <a:lnTo>
                  <a:pt x="24" y="244"/>
                </a:lnTo>
                <a:lnTo>
                  <a:pt x="24" y="244"/>
                </a:lnTo>
                <a:lnTo>
                  <a:pt x="26" y="228"/>
                </a:lnTo>
                <a:lnTo>
                  <a:pt x="26" y="220"/>
                </a:lnTo>
                <a:lnTo>
                  <a:pt x="26" y="214"/>
                </a:lnTo>
                <a:lnTo>
                  <a:pt x="26" y="214"/>
                </a:lnTo>
                <a:lnTo>
                  <a:pt x="22" y="204"/>
                </a:lnTo>
                <a:lnTo>
                  <a:pt x="22" y="204"/>
                </a:lnTo>
                <a:lnTo>
                  <a:pt x="16" y="196"/>
                </a:lnTo>
                <a:lnTo>
                  <a:pt x="16" y="196"/>
                </a:lnTo>
                <a:lnTo>
                  <a:pt x="12" y="192"/>
                </a:lnTo>
                <a:lnTo>
                  <a:pt x="8" y="190"/>
                </a:lnTo>
                <a:lnTo>
                  <a:pt x="8" y="190"/>
                </a:lnTo>
                <a:lnTo>
                  <a:pt x="4" y="192"/>
                </a:lnTo>
                <a:lnTo>
                  <a:pt x="4" y="192"/>
                </a:lnTo>
                <a:lnTo>
                  <a:pt x="2" y="192"/>
                </a:lnTo>
                <a:lnTo>
                  <a:pt x="0" y="192"/>
                </a:lnTo>
                <a:lnTo>
                  <a:pt x="0" y="192"/>
                </a:lnTo>
                <a:lnTo>
                  <a:pt x="0" y="188"/>
                </a:lnTo>
                <a:lnTo>
                  <a:pt x="0" y="184"/>
                </a:lnTo>
                <a:lnTo>
                  <a:pt x="4" y="176"/>
                </a:lnTo>
                <a:lnTo>
                  <a:pt x="4" y="176"/>
                </a:lnTo>
                <a:lnTo>
                  <a:pt x="4" y="162"/>
                </a:lnTo>
                <a:lnTo>
                  <a:pt x="4" y="162"/>
                </a:lnTo>
                <a:lnTo>
                  <a:pt x="2" y="152"/>
                </a:lnTo>
                <a:lnTo>
                  <a:pt x="2" y="152"/>
                </a:lnTo>
                <a:lnTo>
                  <a:pt x="2" y="138"/>
                </a:lnTo>
                <a:lnTo>
                  <a:pt x="2" y="126"/>
                </a:lnTo>
                <a:lnTo>
                  <a:pt x="2" y="126"/>
                </a:lnTo>
                <a:lnTo>
                  <a:pt x="4" y="114"/>
                </a:lnTo>
                <a:lnTo>
                  <a:pt x="4" y="114"/>
                </a:lnTo>
                <a:lnTo>
                  <a:pt x="12" y="100"/>
                </a:lnTo>
                <a:lnTo>
                  <a:pt x="12" y="100"/>
                </a:lnTo>
                <a:lnTo>
                  <a:pt x="14" y="90"/>
                </a:lnTo>
                <a:lnTo>
                  <a:pt x="14" y="90"/>
                </a:lnTo>
                <a:lnTo>
                  <a:pt x="24" y="66"/>
                </a:lnTo>
                <a:lnTo>
                  <a:pt x="24" y="66"/>
                </a:lnTo>
                <a:lnTo>
                  <a:pt x="28" y="58"/>
                </a:lnTo>
                <a:lnTo>
                  <a:pt x="28" y="58"/>
                </a:lnTo>
                <a:lnTo>
                  <a:pt x="34" y="52"/>
                </a:lnTo>
                <a:lnTo>
                  <a:pt x="38" y="50"/>
                </a:lnTo>
                <a:lnTo>
                  <a:pt x="38" y="50"/>
                </a:lnTo>
                <a:lnTo>
                  <a:pt x="46" y="48"/>
                </a:lnTo>
                <a:lnTo>
                  <a:pt x="58" y="46"/>
                </a:lnTo>
                <a:lnTo>
                  <a:pt x="70" y="46"/>
                </a:lnTo>
                <a:lnTo>
                  <a:pt x="78" y="44"/>
                </a:lnTo>
                <a:lnTo>
                  <a:pt x="78" y="44"/>
                </a:lnTo>
                <a:lnTo>
                  <a:pt x="84" y="42"/>
                </a:lnTo>
                <a:lnTo>
                  <a:pt x="90" y="38"/>
                </a:lnTo>
                <a:lnTo>
                  <a:pt x="90" y="38"/>
                </a:lnTo>
                <a:lnTo>
                  <a:pt x="92" y="28"/>
                </a:lnTo>
                <a:lnTo>
                  <a:pt x="92" y="28"/>
                </a:lnTo>
                <a:lnTo>
                  <a:pt x="100" y="20"/>
                </a:lnTo>
                <a:lnTo>
                  <a:pt x="108" y="12"/>
                </a:lnTo>
                <a:lnTo>
                  <a:pt x="108" y="12"/>
                </a:lnTo>
                <a:lnTo>
                  <a:pt x="120" y="8"/>
                </a:lnTo>
                <a:lnTo>
                  <a:pt x="130" y="4"/>
                </a:lnTo>
                <a:lnTo>
                  <a:pt x="130" y="4"/>
                </a:lnTo>
                <a:lnTo>
                  <a:pt x="132" y="2"/>
                </a:lnTo>
                <a:lnTo>
                  <a:pt x="136" y="0"/>
                </a:lnTo>
                <a:lnTo>
                  <a:pt x="136" y="0"/>
                </a:lnTo>
                <a:lnTo>
                  <a:pt x="138" y="2"/>
                </a:lnTo>
                <a:lnTo>
                  <a:pt x="138" y="2"/>
                </a:lnTo>
                <a:lnTo>
                  <a:pt x="136" y="4"/>
                </a:lnTo>
                <a:lnTo>
                  <a:pt x="134" y="8"/>
                </a:lnTo>
                <a:lnTo>
                  <a:pt x="134" y="8"/>
                </a:lnTo>
                <a:lnTo>
                  <a:pt x="132" y="16"/>
                </a:lnTo>
                <a:lnTo>
                  <a:pt x="132" y="16"/>
                </a:lnTo>
                <a:lnTo>
                  <a:pt x="134" y="26"/>
                </a:lnTo>
                <a:lnTo>
                  <a:pt x="136" y="34"/>
                </a:lnTo>
                <a:lnTo>
                  <a:pt x="136" y="34"/>
                </a:lnTo>
                <a:lnTo>
                  <a:pt x="136" y="42"/>
                </a:lnTo>
                <a:lnTo>
                  <a:pt x="136" y="42"/>
                </a:lnTo>
                <a:lnTo>
                  <a:pt x="130" y="50"/>
                </a:lnTo>
                <a:lnTo>
                  <a:pt x="124" y="58"/>
                </a:lnTo>
                <a:lnTo>
                  <a:pt x="124" y="58"/>
                </a:lnTo>
                <a:lnTo>
                  <a:pt x="120" y="72"/>
                </a:lnTo>
                <a:lnTo>
                  <a:pt x="120" y="72"/>
                </a:lnTo>
                <a:lnTo>
                  <a:pt x="120" y="78"/>
                </a:lnTo>
                <a:lnTo>
                  <a:pt x="120" y="82"/>
                </a:lnTo>
                <a:lnTo>
                  <a:pt x="120" y="82"/>
                </a:lnTo>
                <a:lnTo>
                  <a:pt x="118" y="84"/>
                </a:lnTo>
                <a:lnTo>
                  <a:pt x="118" y="84"/>
                </a:lnTo>
                <a:lnTo>
                  <a:pt x="118" y="88"/>
                </a:lnTo>
                <a:lnTo>
                  <a:pt x="118" y="92"/>
                </a:lnTo>
                <a:lnTo>
                  <a:pt x="118" y="92"/>
                </a:lnTo>
                <a:lnTo>
                  <a:pt x="114" y="92"/>
                </a:lnTo>
                <a:lnTo>
                  <a:pt x="110" y="94"/>
                </a:lnTo>
                <a:lnTo>
                  <a:pt x="110" y="94"/>
                </a:lnTo>
                <a:lnTo>
                  <a:pt x="110" y="96"/>
                </a:lnTo>
                <a:lnTo>
                  <a:pt x="110" y="98"/>
                </a:lnTo>
                <a:lnTo>
                  <a:pt x="110" y="98"/>
                </a:lnTo>
                <a:lnTo>
                  <a:pt x="112" y="98"/>
                </a:lnTo>
                <a:lnTo>
                  <a:pt x="114" y="98"/>
                </a:lnTo>
                <a:lnTo>
                  <a:pt x="118" y="96"/>
                </a:lnTo>
                <a:lnTo>
                  <a:pt x="118" y="96"/>
                </a:lnTo>
                <a:lnTo>
                  <a:pt x="120" y="98"/>
                </a:lnTo>
                <a:lnTo>
                  <a:pt x="120" y="98"/>
                </a:lnTo>
                <a:lnTo>
                  <a:pt x="116" y="102"/>
                </a:lnTo>
                <a:lnTo>
                  <a:pt x="112" y="104"/>
                </a:lnTo>
                <a:lnTo>
                  <a:pt x="112" y="104"/>
                </a:lnTo>
                <a:lnTo>
                  <a:pt x="112" y="110"/>
                </a:lnTo>
                <a:lnTo>
                  <a:pt x="112" y="110"/>
                </a:lnTo>
                <a:lnTo>
                  <a:pt x="112" y="114"/>
                </a:lnTo>
                <a:lnTo>
                  <a:pt x="114" y="116"/>
                </a:lnTo>
                <a:lnTo>
                  <a:pt x="114" y="116"/>
                </a:lnTo>
                <a:lnTo>
                  <a:pt x="116" y="112"/>
                </a:lnTo>
                <a:lnTo>
                  <a:pt x="118" y="110"/>
                </a:lnTo>
                <a:lnTo>
                  <a:pt x="118" y="110"/>
                </a:lnTo>
                <a:lnTo>
                  <a:pt x="124" y="110"/>
                </a:lnTo>
                <a:lnTo>
                  <a:pt x="124" y="110"/>
                </a:lnTo>
                <a:lnTo>
                  <a:pt x="126" y="112"/>
                </a:lnTo>
                <a:lnTo>
                  <a:pt x="128" y="116"/>
                </a:lnTo>
                <a:lnTo>
                  <a:pt x="128" y="116"/>
                </a:lnTo>
                <a:lnTo>
                  <a:pt x="132" y="114"/>
                </a:lnTo>
                <a:lnTo>
                  <a:pt x="136" y="112"/>
                </a:lnTo>
                <a:lnTo>
                  <a:pt x="136" y="112"/>
                </a:lnTo>
                <a:lnTo>
                  <a:pt x="144" y="112"/>
                </a:lnTo>
                <a:lnTo>
                  <a:pt x="144" y="112"/>
                </a:lnTo>
                <a:lnTo>
                  <a:pt x="150" y="114"/>
                </a:lnTo>
                <a:lnTo>
                  <a:pt x="150" y="114"/>
                </a:lnTo>
                <a:lnTo>
                  <a:pt x="150" y="122"/>
                </a:lnTo>
                <a:lnTo>
                  <a:pt x="150" y="12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88" name="Freeform 248"/>
          <p:cNvSpPr>
            <a:spLocks/>
          </p:cNvSpPr>
          <p:nvPr/>
        </p:nvSpPr>
        <p:spPr bwMode="auto">
          <a:xfrm>
            <a:off x="4810212" y="2710118"/>
            <a:ext cx="118085" cy="95597"/>
          </a:xfrm>
          <a:custGeom>
            <a:avLst/>
            <a:gdLst/>
            <a:ahLst/>
            <a:cxnLst>
              <a:cxn ang="0">
                <a:pos x="60" y="32"/>
              </a:cxn>
              <a:cxn ang="0">
                <a:pos x="60" y="32"/>
              </a:cxn>
              <a:cxn ang="0">
                <a:pos x="56" y="32"/>
              </a:cxn>
              <a:cxn ang="0">
                <a:pos x="56" y="40"/>
              </a:cxn>
              <a:cxn ang="0">
                <a:pos x="56" y="46"/>
              </a:cxn>
              <a:cxn ang="0">
                <a:pos x="54" y="50"/>
              </a:cxn>
              <a:cxn ang="0">
                <a:pos x="46" y="52"/>
              </a:cxn>
              <a:cxn ang="0">
                <a:pos x="40" y="54"/>
              </a:cxn>
              <a:cxn ang="0">
                <a:pos x="34" y="54"/>
              </a:cxn>
              <a:cxn ang="0">
                <a:pos x="30" y="50"/>
              </a:cxn>
              <a:cxn ang="0">
                <a:pos x="28" y="48"/>
              </a:cxn>
              <a:cxn ang="0">
                <a:pos x="20" y="50"/>
              </a:cxn>
              <a:cxn ang="0">
                <a:pos x="18" y="50"/>
              </a:cxn>
              <a:cxn ang="0">
                <a:pos x="18" y="46"/>
              </a:cxn>
              <a:cxn ang="0">
                <a:pos x="22" y="42"/>
              </a:cxn>
              <a:cxn ang="0">
                <a:pos x="20" y="40"/>
              </a:cxn>
              <a:cxn ang="0">
                <a:pos x="18" y="42"/>
              </a:cxn>
              <a:cxn ang="0">
                <a:pos x="6" y="36"/>
              </a:cxn>
              <a:cxn ang="0">
                <a:pos x="6" y="32"/>
              </a:cxn>
              <a:cxn ang="0">
                <a:pos x="6" y="28"/>
              </a:cxn>
              <a:cxn ang="0">
                <a:pos x="2" y="24"/>
              </a:cxn>
              <a:cxn ang="0">
                <a:pos x="4" y="20"/>
              </a:cxn>
              <a:cxn ang="0">
                <a:pos x="2" y="18"/>
              </a:cxn>
              <a:cxn ang="0">
                <a:pos x="0" y="16"/>
              </a:cxn>
              <a:cxn ang="0">
                <a:pos x="2" y="16"/>
              </a:cxn>
              <a:cxn ang="0">
                <a:pos x="2" y="14"/>
              </a:cxn>
              <a:cxn ang="0">
                <a:pos x="0" y="10"/>
              </a:cxn>
              <a:cxn ang="0">
                <a:pos x="0" y="6"/>
              </a:cxn>
              <a:cxn ang="0">
                <a:pos x="6" y="8"/>
              </a:cxn>
              <a:cxn ang="0">
                <a:pos x="10" y="10"/>
              </a:cxn>
              <a:cxn ang="0">
                <a:pos x="14" y="8"/>
              </a:cxn>
              <a:cxn ang="0">
                <a:pos x="16" y="6"/>
              </a:cxn>
              <a:cxn ang="0">
                <a:pos x="22" y="4"/>
              </a:cxn>
              <a:cxn ang="0">
                <a:pos x="28" y="2"/>
              </a:cxn>
              <a:cxn ang="0">
                <a:pos x="34" y="2"/>
              </a:cxn>
              <a:cxn ang="0">
                <a:pos x="40" y="8"/>
              </a:cxn>
              <a:cxn ang="0">
                <a:pos x="44" y="8"/>
              </a:cxn>
              <a:cxn ang="0">
                <a:pos x="44" y="4"/>
              </a:cxn>
              <a:cxn ang="0">
                <a:pos x="44" y="2"/>
              </a:cxn>
              <a:cxn ang="0">
                <a:pos x="46" y="0"/>
              </a:cxn>
              <a:cxn ang="0">
                <a:pos x="52" y="6"/>
              </a:cxn>
              <a:cxn ang="0">
                <a:pos x="54" y="14"/>
              </a:cxn>
              <a:cxn ang="0">
                <a:pos x="52" y="20"/>
              </a:cxn>
              <a:cxn ang="0">
                <a:pos x="54" y="26"/>
              </a:cxn>
              <a:cxn ang="0">
                <a:pos x="56" y="30"/>
              </a:cxn>
              <a:cxn ang="0">
                <a:pos x="60" y="32"/>
              </a:cxn>
            </a:cxnLst>
            <a:rect l="0" t="0" r="r" b="b"/>
            <a:pathLst>
              <a:path w="60" h="54">
                <a:moveTo>
                  <a:pt x="60" y="32"/>
                </a:moveTo>
                <a:lnTo>
                  <a:pt x="60" y="32"/>
                </a:lnTo>
                <a:lnTo>
                  <a:pt x="60" y="32"/>
                </a:lnTo>
                <a:lnTo>
                  <a:pt x="60" y="32"/>
                </a:lnTo>
                <a:lnTo>
                  <a:pt x="56" y="32"/>
                </a:lnTo>
                <a:lnTo>
                  <a:pt x="56" y="32"/>
                </a:lnTo>
                <a:lnTo>
                  <a:pt x="56" y="36"/>
                </a:lnTo>
                <a:lnTo>
                  <a:pt x="56" y="40"/>
                </a:lnTo>
                <a:lnTo>
                  <a:pt x="56" y="40"/>
                </a:lnTo>
                <a:lnTo>
                  <a:pt x="56" y="46"/>
                </a:lnTo>
                <a:lnTo>
                  <a:pt x="54" y="50"/>
                </a:lnTo>
                <a:lnTo>
                  <a:pt x="54" y="50"/>
                </a:lnTo>
                <a:lnTo>
                  <a:pt x="50" y="52"/>
                </a:lnTo>
                <a:lnTo>
                  <a:pt x="46" y="52"/>
                </a:lnTo>
                <a:lnTo>
                  <a:pt x="46" y="52"/>
                </a:lnTo>
                <a:lnTo>
                  <a:pt x="40" y="54"/>
                </a:lnTo>
                <a:lnTo>
                  <a:pt x="40" y="54"/>
                </a:lnTo>
                <a:lnTo>
                  <a:pt x="34" y="54"/>
                </a:lnTo>
                <a:lnTo>
                  <a:pt x="34" y="54"/>
                </a:lnTo>
                <a:lnTo>
                  <a:pt x="30" y="50"/>
                </a:lnTo>
                <a:lnTo>
                  <a:pt x="28" y="48"/>
                </a:lnTo>
                <a:lnTo>
                  <a:pt x="28" y="48"/>
                </a:lnTo>
                <a:lnTo>
                  <a:pt x="22" y="50"/>
                </a:lnTo>
                <a:lnTo>
                  <a:pt x="20" y="50"/>
                </a:lnTo>
                <a:lnTo>
                  <a:pt x="18" y="50"/>
                </a:lnTo>
                <a:lnTo>
                  <a:pt x="18" y="50"/>
                </a:lnTo>
                <a:lnTo>
                  <a:pt x="18" y="46"/>
                </a:lnTo>
                <a:lnTo>
                  <a:pt x="18" y="46"/>
                </a:lnTo>
                <a:lnTo>
                  <a:pt x="20" y="44"/>
                </a:lnTo>
                <a:lnTo>
                  <a:pt x="22" y="42"/>
                </a:lnTo>
                <a:lnTo>
                  <a:pt x="22" y="42"/>
                </a:lnTo>
                <a:lnTo>
                  <a:pt x="20" y="40"/>
                </a:lnTo>
                <a:lnTo>
                  <a:pt x="18" y="42"/>
                </a:lnTo>
                <a:lnTo>
                  <a:pt x="18" y="42"/>
                </a:lnTo>
                <a:lnTo>
                  <a:pt x="12" y="40"/>
                </a:lnTo>
                <a:lnTo>
                  <a:pt x="6" y="36"/>
                </a:lnTo>
                <a:lnTo>
                  <a:pt x="6" y="36"/>
                </a:lnTo>
                <a:lnTo>
                  <a:pt x="6" y="32"/>
                </a:lnTo>
                <a:lnTo>
                  <a:pt x="6" y="28"/>
                </a:lnTo>
                <a:lnTo>
                  <a:pt x="6" y="28"/>
                </a:lnTo>
                <a:lnTo>
                  <a:pt x="4" y="26"/>
                </a:lnTo>
                <a:lnTo>
                  <a:pt x="2" y="24"/>
                </a:lnTo>
                <a:lnTo>
                  <a:pt x="2" y="24"/>
                </a:lnTo>
                <a:lnTo>
                  <a:pt x="4" y="20"/>
                </a:lnTo>
                <a:lnTo>
                  <a:pt x="4" y="20"/>
                </a:lnTo>
                <a:lnTo>
                  <a:pt x="2" y="18"/>
                </a:lnTo>
                <a:lnTo>
                  <a:pt x="0" y="16"/>
                </a:lnTo>
                <a:lnTo>
                  <a:pt x="0" y="16"/>
                </a:lnTo>
                <a:lnTo>
                  <a:pt x="2" y="16"/>
                </a:lnTo>
                <a:lnTo>
                  <a:pt x="2" y="16"/>
                </a:lnTo>
                <a:lnTo>
                  <a:pt x="2" y="14"/>
                </a:lnTo>
                <a:lnTo>
                  <a:pt x="2" y="14"/>
                </a:lnTo>
                <a:lnTo>
                  <a:pt x="0" y="10"/>
                </a:lnTo>
                <a:lnTo>
                  <a:pt x="0" y="10"/>
                </a:lnTo>
                <a:lnTo>
                  <a:pt x="0" y="6"/>
                </a:lnTo>
                <a:lnTo>
                  <a:pt x="0" y="6"/>
                </a:lnTo>
                <a:lnTo>
                  <a:pt x="2" y="6"/>
                </a:lnTo>
                <a:lnTo>
                  <a:pt x="6" y="8"/>
                </a:lnTo>
                <a:lnTo>
                  <a:pt x="6" y="8"/>
                </a:lnTo>
                <a:lnTo>
                  <a:pt x="10" y="10"/>
                </a:lnTo>
                <a:lnTo>
                  <a:pt x="10" y="10"/>
                </a:lnTo>
                <a:lnTo>
                  <a:pt x="14" y="8"/>
                </a:lnTo>
                <a:lnTo>
                  <a:pt x="16" y="6"/>
                </a:lnTo>
                <a:lnTo>
                  <a:pt x="16" y="6"/>
                </a:lnTo>
                <a:lnTo>
                  <a:pt x="18" y="4"/>
                </a:lnTo>
                <a:lnTo>
                  <a:pt x="22" y="4"/>
                </a:lnTo>
                <a:lnTo>
                  <a:pt x="22" y="4"/>
                </a:lnTo>
                <a:lnTo>
                  <a:pt x="28" y="2"/>
                </a:lnTo>
                <a:lnTo>
                  <a:pt x="34" y="2"/>
                </a:lnTo>
                <a:lnTo>
                  <a:pt x="34" y="2"/>
                </a:lnTo>
                <a:lnTo>
                  <a:pt x="38" y="6"/>
                </a:lnTo>
                <a:lnTo>
                  <a:pt x="40" y="8"/>
                </a:lnTo>
                <a:lnTo>
                  <a:pt x="40" y="8"/>
                </a:lnTo>
                <a:lnTo>
                  <a:pt x="44" y="8"/>
                </a:lnTo>
                <a:lnTo>
                  <a:pt x="44" y="8"/>
                </a:lnTo>
                <a:lnTo>
                  <a:pt x="44" y="4"/>
                </a:lnTo>
                <a:lnTo>
                  <a:pt x="44" y="2"/>
                </a:lnTo>
                <a:lnTo>
                  <a:pt x="44" y="2"/>
                </a:lnTo>
                <a:lnTo>
                  <a:pt x="46" y="0"/>
                </a:lnTo>
                <a:lnTo>
                  <a:pt x="46" y="0"/>
                </a:lnTo>
                <a:lnTo>
                  <a:pt x="48" y="2"/>
                </a:lnTo>
                <a:lnTo>
                  <a:pt x="52" y="6"/>
                </a:lnTo>
                <a:lnTo>
                  <a:pt x="54" y="14"/>
                </a:lnTo>
                <a:lnTo>
                  <a:pt x="54" y="14"/>
                </a:lnTo>
                <a:lnTo>
                  <a:pt x="52" y="20"/>
                </a:lnTo>
                <a:lnTo>
                  <a:pt x="52" y="20"/>
                </a:lnTo>
                <a:lnTo>
                  <a:pt x="54" y="26"/>
                </a:lnTo>
                <a:lnTo>
                  <a:pt x="54" y="26"/>
                </a:lnTo>
                <a:lnTo>
                  <a:pt x="56" y="30"/>
                </a:lnTo>
                <a:lnTo>
                  <a:pt x="56" y="30"/>
                </a:lnTo>
                <a:lnTo>
                  <a:pt x="60" y="32"/>
                </a:lnTo>
                <a:lnTo>
                  <a:pt x="60" y="3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89" name="Freeform 249"/>
          <p:cNvSpPr>
            <a:spLocks/>
          </p:cNvSpPr>
          <p:nvPr/>
        </p:nvSpPr>
        <p:spPr bwMode="auto">
          <a:xfrm>
            <a:off x="4940104" y="2823418"/>
            <a:ext cx="82659" cy="53109"/>
          </a:xfrm>
          <a:custGeom>
            <a:avLst/>
            <a:gdLst/>
            <a:ahLst/>
            <a:cxnLst>
              <a:cxn ang="0">
                <a:pos x="38" y="14"/>
              </a:cxn>
              <a:cxn ang="0">
                <a:pos x="38" y="14"/>
              </a:cxn>
              <a:cxn ang="0">
                <a:pos x="42" y="22"/>
              </a:cxn>
              <a:cxn ang="0">
                <a:pos x="42" y="24"/>
              </a:cxn>
              <a:cxn ang="0">
                <a:pos x="42" y="28"/>
              </a:cxn>
              <a:cxn ang="0">
                <a:pos x="42" y="28"/>
              </a:cxn>
              <a:cxn ang="0">
                <a:pos x="38" y="28"/>
              </a:cxn>
              <a:cxn ang="0">
                <a:pos x="38" y="28"/>
              </a:cxn>
              <a:cxn ang="0">
                <a:pos x="34" y="28"/>
              </a:cxn>
              <a:cxn ang="0">
                <a:pos x="28" y="26"/>
              </a:cxn>
              <a:cxn ang="0">
                <a:pos x="28" y="26"/>
              </a:cxn>
              <a:cxn ang="0">
                <a:pos x="26" y="30"/>
              </a:cxn>
              <a:cxn ang="0">
                <a:pos x="26" y="30"/>
              </a:cxn>
              <a:cxn ang="0">
                <a:pos x="22" y="30"/>
              </a:cxn>
              <a:cxn ang="0">
                <a:pos x="22" y="30"/>
              </a:cxn>
              <a:cxn ang="0">
                <a:pos x="16" y="26"/>
              </a:cxn>
              <a:cxn ang="0">
                <a:pos x="12" y="22"/>
              </a:cxn>
              <a:cxn ang="0">
                <a:pos x="12" y="22"/>
              </a:cxn>
              <a:cxn ang="0">
                <a:pos x="6" y="20"/>
              </a:cxn>
              <a:cxn ang="0">
                <a:pos x="2" y="16"/>
              </a:cxn>
              <a:cxn ang="0">
                <a:pos x="2" y="16"/>
              </a:cxn>
              <a:cxn ang="0">
                <a:pos x="0" y="14"/>
              </a:cxn>
              <a:cxn ang="0">
                <a:pos x="0" y="12"/>
              </a:cxn>
              <a:cxn ang="0">
                <a:pos x="0" y="12"/>
              </a:cxn>
              <a:cxn ang="0">
                <a:pos x="2" y="12"/>
              </a:cxn>
              <a:cxn ang="0">
                <a:pos x="2" y="12"/>
              </a:cxn>
              <a:cxn ang="0">
                <a:pos x="6" y="10"/>
              </a:cxn>
              <a:cxn ang="0">
                <a:pos x="6" y="8"/>
              </a:cxn>
              <a:cxn ang="0">
                <a:pos x="6" y="8"/>
              </a:cxn>
              <a:cxn ang="0">
                <a:pos x="4" y="8"/>
              </a:cxn>
              <a:cxn ang="0">
                <a:pos x="4" y="8"/>
              </a:cxn>
              <a:cxn ang="0">
                <a:pos x="2" y="6"/>
              </a:cxn>
              <a:cxn ang="0">
                <a:pos x="0" y="2"/>
              </a:cxn>
              <a:cxn ang="0">
                <a:pos x="0" y="2"/>
              </a:cxn>
              <a:cxn ang="0">
                <a:pos x="2" y="2"/>
              </a:cxn>
              <a:cxn ang="0">
                <a:pos x="6" y="0"/>
              </a:cxn>
              <a:cxn ang="0">
                <a:pos x="6" y="0"/>
              </a:cxn>
              <a:cxn ang="0">
                <a:pos x="12" y="0"/>
              </a:cxn>
              <a:cxn ang="0">
                <a:pos x="12" y="0"/>
              </a:cxn>
              <a:cxn ang="0">
                <a:pos x="14" y="0"/>
              </a:cxn>
              <a:cxn ang="0">
                <a:pos x="14" y="0"/>
              </a:cxn>
              <a:cxn ang="0">
                <a:pos x="16" y="0"/>
              </a:cxn>
              <a:cxn ang="0">
                <a:pos x="16" y="0"/>
              </a:cxn>
              <a:cxn ang="0">
                <a:pos x="16" y="4"/>
              </a:cxn>
              <a:cxn ang="0">
                <a:pos x="16" y="4"/>
              </a:cxn>
              <a:cxn ang="0">
                <a:pos x="20" y="6"/>
              </a:cxn>
              <a:cxn ang="0">
                <a:pos x="20" y="6"/>
              </a:cxn>
              <a:cxn ang="0">
                <a:pos x="24" y="10"/>
              </a:cxn>
              <a:cxn ang="0">
                <a:pos x="24" y="10"/>
              </a:cxn>
              <a:cxn ang="0">
                <a:pos x="28" y="10"/>
              </a:cxn>
              <a:cxn ang="0">
                <a:pos x="28" y="10"/>
              </a:cxn>
              <a:cxn ang="0">
                <a:pos x="28" y="8"/>
              </a:cxn>
              <a:cxn ang="0">
                <a:pos x="28" y="8"/>
              </a:cxn>
              <a:cxn ang="0">
                <a:pos x="30" y="8"/>
              </a:cxn>
              <a:cxn ang="0">
                <a:pos x="30" y="8"/>
              </a:cxn>
              <a:cxn ang="0">
                <a:pos x="30" y="6"/>
              </a:cxn>
              <a:cxn ang="0">
                <a:pos x="30" y="6"/>
              </a:cxn>
              <a:cxn ang="0">
                <a:pos x="36" y="6"/>
              </a:cxn>
              <a:cxn ang="0">
                <a:pos x="36" y="6"/>
              </a:cxn>
              <a:cxn ang="0">
                <a:pos x="36" y="10"/>
              </a:cxn>
              <a:cxn ang="0">
                <a:pos x="36" y="10"/>
              </a:cxn>
              <a:cxn ang="0">
                <a:pos x="38" y="14"/>
              </a:cxn>
              <a:cxn ang="0">
                <a:pos x="38" y="14"/>
              </a:cxn>
            </a:cxnLst>
            <a:rect l="0" t="0" r="r" b="b"/>
            <a:pathLst>
              <a:path w="42" h="30">
                <a:moveTo>
                  <a:pt x="38" y="14"/>
                </a:moveTo>
                <a:lnTo>
                  <a:pt x="38" y="14"/>
                </a:lnTo>
                <a:lnTo>
                  <a:pt x="42" y="22"/>
                </a:lnTo>
                <a:lnTo>
                  <a:pt x="42" y="24"/>
                </a:lnTo>
                <a:lnTo>
                  <a:pt x="42" y="28"/>
                </a:lnTo>
                <a:lnTo>
                  <a:pt x="42" y="28"/>
                </a:lnTo>
                <a:lnTo>
                  <a:pt x="38" y="28"/>
                </a:lnTo>
                <a:lnTo>
                  <a:pt x="38" y="28"/>
                </a:lnTo>
                <a:lnTo>
                  <a:pt x="34" y="28"/>
                </a:lnTo>
                <a:lnTo>
                  <a:pt x="28" y="26"/>
                </a:lnTo>
                <a:lnTo>
                  <a:pt x="28" y="26"/>
                </a:lnTo>
                <a:lnTo>
                  <a:pt x="26" y="30"/>
                </a:lnTo>
                <a:lnTo>
                  <a:pt x="26" y="30"/>
                </a:lnTo>
                <a:lnTo>
                  <a:pt x="22" y="30"/>
                </a:lnTo>
                <a:lnTo>
                  <a:pt x="22" y="30"/>
                </a:lnTo>
                <a:lnTo>
                  <a:pt x="16" y="26"/>
                </a:lnTo>
                <a:lnTo>
                  <a:pt x="12" y="22"/>
                </a:lnTo>
                <a:lnTo>
                  <a:pt x="12" y="22"/>
                </a:lnTo>
                <a:lnTo>
                  <a:pt x="6" y="20"/>
                </a:lnTo>
                <a:lnTo>
                  <a:pt x="2" y="16"/>
                </a:lnTo>
                <a:lnTo>
                  <a:pt x="2" y="16"/>
                </a:lnTo>
                <a:lnTo>
                  <a:pt x="0" y="14"/>
                </a:lnTo>
                <a:lnTo>
                  <a:pt x="0" y="12"/>
                </a:lnTo>
                <a:lnTo>
                  <a:pt x="0" y="12"/>
                </a:lnTo>
                <a:lnTo>
                  <a:pt x="2" y="12"/>
                </a:lnTo>
                <a:lnTo>
                  <a:pt x="2" y="12"/>
                </a:lnTo>
                <a:lnTo>
                  <a:pt x="6" y="10"/>
                </a:lnTo>
                <a:lnTo>
                  <a:pt x="6" y="8"/>
                </a:lnTo>
                <a:lnTo>
                  <a:pt x="6" y="8"/>
                </a:lnTo>
                <a:lnTo>
                  <a:pt x="4" y="8"/>
                </a:lnTo>
                <a:lnTo>
                  <a:pt x="4" y="8"/>
                </a:lnTo>
                <a:lnTo>
                  <a:pt x="2" y="6"/>
                </a:lnTo>
                <a:lnTo>
                  <a:pt x="0" y="2"/>
                </a:lnTo>
                <a:lnTo>
                  <a:pt x="0" y="2"/>
                </a:lnTo>
                <a:lnTo>
                  <a:pt x="2" y="2"/>
                </a:lnTo>
                <a:lnTo>
                  <a:pt x="6" y="0"/>
                </a:lnTo>
                <a:lnTo>
                  <a:pt x="6" y="0"/>
                </a:lnTo>
                <a:lnTo>
                  <a:pt x="12" y="0"/>
                </a:lnTo>
                <a:lnTo>
                  <a:pt x="12" y="0"/>
                </a:lnTo>
                <a:lnTo>
                  <a:pt x="14" y="0"/>
                </a:lnTo>
                <a:lnTo>
                  <a:pt x="14" y="0"/>
                </a:lnTo>
                <a:lnTo>
                  <a:pt x="16" y="0"/>
                </a:lnTo>
                <a:lnTo>
                  <a:pt x="16" y="0"/>
                </a:lnTo>
                <a:lnTo>
                  <a:pt x="16" y="4"/>
                </a:lnTo>
                <a:lnTo>
                  <a:pt x="16" y="4"/>
                </a:lnTo>
                <a:lnTo>
                  <a:pt x="20" y="6"/>
                </a:lnTo>
                <a:lnTo>
                  <a:pt x="20" y="6"/>
                </a:lnTo>
                <a:lnTo>
                  <a:pt x="24" y="10"/>
                </a:lnTo>
                <a:lnTo>
                  <a:pt x="24" y="10"/>
                </a:lnTo>
                <a:lnTo>
                  <a:pt x="28" y="10"/>
                </a:lnTo>
                <a:lnTo>
                  <a:pt x="28" y="10"/>
                </a:lnTo>
                <a:lnTo>
                  <a:pt x="28" y="8"/>
                </a:lnTo>
                <a:lnTo>
                  <a:pt x="28" y="8"/>
                </a:lnTo>
                <a:lnTo>
                  <a:pt x="30" y="8"/>
                </a:lnTo>
                <a:lnTo>
                  <a:pt x="30" y="8"/>
                </a:lnTo>
                <a:lnTo>
                  <a:pt x="30" y="6"/>
                </a:lnTo>
                <a:lnTo>
                  <a:pt x="30" y="6"/>
                </a:lnTo>
                <a:lnTo>
                  <a:pt x="36" y="6"/>
                </a:lnTo>
                <a:lnTo>
                  <a:pt x="36" y="6"/>
                </a:lnTo>
                <a:lnTo>
                  <a:pt x="36" y="10"/>
                </a:lnTo>
                <a:lnTo>
                  <a:pt x="36" y="10"/>
                </a:lnTo>
                <a:lnTo>
                  <a:pt x="38" y="14"/>
                </a:lnTo>
                <a:lnTo>
                  <a:pt x="38" y="1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90" name="Freeform 250"/>
          <p:cNvSpPr>
            <a:spLocks/>
          </p:cNvSpPr>
          <p:nvPr/>
        </p:nvSpPr>
        <p:spPr bwMode="auto">
          <a:xfrm>
            <a:off x="5018828" y="2823418"/>
            <a:ext cx="39361" cy="63731"/>
          </a:xfrm>
          <a:custGeom>
            <a:avLst/>
            <a:gdLst/>
            <a:ahLst/>
            <a:cxnLst>
              <a:cxn ang="0">
                <a:pos x="20" y="10"/>
              </a:cxn>
              <a:cxn ang="0">
                <a:pos x="20" y="10"/>
              </a:cxn>
              <a:cxn ang="0">
                <a:pos x="20" y="16"/>
              </a:cxn>
              <a:cxn ang="0">
                <a:pos x="20" y="16"/>
              </a:cxn>
              <a:cxn ang="0">
                <a:pos x="18" y="18"/>
              </a:cxn>
              <a:cxn ang="0">
                <a:pos x="14" y="20"/>
              </a:cxn>
              <a:cxn ang="0">
                <a:pos x="14" y="20"/>
              </a:cxn>
              <a:cxn ang="0">
                <a:pos x="14" y="24"/>
              </a:cxn>
              <a:cxn ang="0">
                <a:pos x="14" y="24"/>
              </a:cxn>
              <a:cxn ang="0">
                <a:pos x="14" y="30"/>
              </a:cxn>
              <a:cxn ang="0">
                <a:pos x="14" y="34"/>
              </a:cxn>
              <a:cxn ang="0">
                <a:pos x="12" y="36"/>
              </a:cxn>
              <a:cxn ang="0">
                <a:pos x="12" y="36"/>
              </a:cxn>
              <a:cxn ang="0">
                <a:pos x="10" y="36"/>
              </a:cxn>
              <a:cxn ang="0">
                <a:pos x="8" y="34"/>
              </a:cxn>
              <a:cxn ang="0">
                <a:pos x="8" y="34"/>
              </a:cxn>
              <a:cxn ang="0">
                <a:pos x="8" y="26"/>
              </a:cxn>
              <a:cxn ang="0">
                <a:pos x="8" y="20"/>
              </a:cxn>
              <a:cxn ang="0">
                <a:pos x="8" y="20"/>
              </a:cxn>
              <a:cxn ang="0">
                <a:pos x="6" y="18"/>
              </a:cxn>
              <a:cxn ang="0">
                <a:pos x="6" y="18"/>
              </a:cxn>
              <a:cxn ang="0">
                <a:pos x="4" y="12"/>
              </a:cxn>
              <a:cxn ang="0">
                <a:pos x="4" y="12"/>
              </a:cxn>
              <a:cxn ang="0">
                <a:pos x="2" y="10"/>
              </a:cxn>
              <a:cxn ang="0">
                <a:pos x="2" y="10"/>
              </a:cxn>
              <a:cxn ang="0">
                <a:pos x="0" y="2"/>
              </a:cxn>
              <a:cxn ang="0">
                <a:pos x="0" y="2"/>
              </a:cxn>
              <a:cxn ang="0">
                <a:pos x="0" y="0"/>
              </a:cxn>
              <a:cxn ang="0">
                <a:pos x="0" y="0"/>
              </a:cxn>
              <a:cxn ang="0">
                <a:pos x="4" y="0"/>
              </a:cxn>
              <a:cxn ang="0">
                <a:pos x="4" y="0"/>
              </a:cxn>
              <a:cxn ang="0">
                <a:pos x="6" y="0"/>
              </a:cxn>
              <a:cxn ang="0">
                <a:pos x="6" y="0"/>
              </a:cxn>
              <a:cxn ang="0">
                <a:pos x="10" y="2"/>
              </a:cxn>
              <a:cxn ang="0">
                <a:pos x="10" y="2"/>
              </a:cxn>
              <a:cxn ang="0">
                <a:pos x="12" y="6"/>
              </a:cxn>
              <a:cxn ang="0">
                <a:pos x="12" y="6"/>
              </a:cxn>
              <a:cxn ang="0">
                <a:pos x="16" y="8"/>
              </a:cxn>
              <a:cxn ang="0">
                <a:pos x="20" y="10"/>
              </a:cxn>
              <a:cxn ang="0">
                <a:pos x="20" y="10"/>
              </a:cxn>
            </a:cxnLst>
            <a:rect l="0" t="0" r="r" b="b"/>
            <a:pathLst>
              <a:path w="20" h="36">
                <a:moveTo>
                  <a:pt x="20" y="10"/>
                </a:moveTo>
                <a:lnTo>
                  <a:pt x="20" y="10"/>
                </a:lnTo>
                <a:lnTo>
                  <a:pt x="20" y="16"/>
                </a:lnTo>
                <a:lnTo>
                  <a:pt x="20" y="16"/>
                </a:lnTo>
                <a:lnTo>
                  <a:pt x="18" y="18"/>
                </a:lnTo>
                <a:lnTo>
                  <a:pt x="14" y="20"/>
                </a:lnTo>
                <a:lnTo>
                  <a:pt x="14" y="20"/>
                </a:lnTo>
                <a:lnTo>
                  <a:pt x="14" y="24"/>
                </a:lnTo>
                <a:lnTo>
                  <a:pt x="14" y="24"/>
                </a:lnTo>
                <a:lnTo>
                  <a:pt x="14" y="30"/>
                </a:lnTo>
                <a:lnTo>
                  <a:pt x="14" y="34"/>
                </a:lnTo>
                <a:lnTo>
                  <a:pt x="12" y="36"/>
                </a:lnTo>
                <a:lnTo>
                  <a:pt x="12" y="36"/>
                </a:lnTo>
                <a:lnTo>
                  <a:pt x="10" y="36"/>
                </a:lnTo>
                <a:lnTo>
                  <a:pt x="8" y="34"/>
                </a:lnTo>
                <a:lnTo>
                  <a:pt x="8" y="34"/>
                </a:lnTo>
                <a:lnTo>
                  <a:pt x="8" y="26"/>
                </a:lnTo>
                <a:lnTo>
                  <a:pt x="8" y="20"/>
                </a:lnTo>
                <a:lnTo>
                  <a:pt x="8" y="20"/>
                </a:lnTo>
                <a:lnTo>
                  <a:pt x="6" y="18"/>
                </a:lnTo>
                <a:lnTo>
                  <a:pt x="6" y="18"/>
                </a:lnTo>
                <a:lnTo>
                  <a:pt x="4" y="12"/>
                </a:lnTo>
                <a:lnTo>
                  <a:pt x="4" y="12"/>
                </a:lnTo>
                <a:lnTo>
                  <a:pt x="2" y="10"/>
                </a:lnTo>
                <a:lnTo>
                  <a:pt x="2" y="10"/>
                </a:lnTo>
                <a:lnTo>
                  <a:pt x="0" y="2"/>
                </a:lnTo>
                <a:lnTo>
                  <a:pt x="0" y="2"/>
                </a:lnTo>
                <a:lnTo>
                  <a:pt x="0" y="0"/>
                </a:lnTo>
                <a:lnTo>
                  <a:pt x="0" y="0"/>
                </a:lnTo>
                <a:lnTo>
                  <a:pt x="4" y="0"/>
                </a:lnTo>
                <a:lnTo>
                  <a:pt x="4" y="0"/>
                </a:lnTo>
                <a:lnTo>
                  <a:pt x="6" y="0"/>
                </a:lnTo>
                <a:lnTo>
                  <a:pt x="6" y="0"/>
                </a:lnTo>
                <a:lnTo>
                  <a:pt x="10" y="2"/>
                </a:lnTo>
                <a:lnTo>
                  <a:pt x="10" y="2"/>
                </a:lnTo>
                <a:lnTo>
                  <a:pt x="12" y="6"/>
                </a:lnTo>
                <a:lnTo>
                  <a:pt x="12" y="6"/>
                </a:lnTo>
                <a:lnTo>
                  <a:pt x="16" y="8"/>
                </a:lnTo>
                <a:lnTo>
                  <a:pt x="20" y="10"/>
                </a:lnTo>
                <a:lnTo>
                  <a:pt x="20" y="1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91" name="Freeform 251"/>
          <p:cNvSpPr>
            <a:spLocks/>
          </p:cNvSpPr>
          <p:nvPr/>
        </p:nvSpPr>
        <p:spPr bwMode="auto">
          <a:xfrm>
            <a:off x="5861165" y="2681793"/>
            <a:ext cx="346382" cy="233682"/>
          </a:xfrm>
          <a:custGeom>
            <a:avLst/>
            <a:gdLst/>
            <a:ahLst/>
            <a:cxnLst>
              <a:cxn ang="0">
                <a:pos x="174" y="104"/>
              </a:cxn>
              <a:cxn ang="0">
                <a:pos x="176" y="112"/>
              </a:cxn>
              <a:cxn ang="0">
                <a:pos x="176" y="114"/>
              </a:cxn>
              <a:cxn ang="0">
                <a:pos x="154" y="120"/>
              </a:cxn>
              <a:cxn ang="0">
                <a:pos x="128" y="128"/>
              </a:cxn>
              <a:cxn ang="0">
                <a:pos x="104" y="132"/>
              </a:cxn>
              <a:cxn ang="0">
                <a:pos x="78" y="132"/>
              </a:cxn>
              <a:cxn ang="0">
                <a:pos x="14" y="126"/>
              </a:cxn>
              <a:cxn ang="0">
                <a:pos x="6" y="124"/>
              </a:cxn>
              <a:cxn ang="0">
                <a:pos x="0" y="122"/>
              </a:cxn>
              <a:cxn ang="0">
                <a:pos x="0" y="118"/>
              </a:cxn>
              <a:cxn ang="0">
                <a:pos x="10" y="110"/>
              </a:cxn>
              <a:cxn ang="0">
                <a:pos x="12" y="106"/>
              </a:cxn>
              <a:cxn ang="0">
                <a:pos x="16" y="92"/>
              </a:cxn>
              <a:cxn ang="0">
                <a:pos x="16" y="80"/>
              </a:cxn>
              <a:cxn ang="0">
                <a:pos x="20" y="74"/>
              </a:cxn>
              <a:cxn ang="0">
                <a:pos x="26" y="72"/>
              </a:cxn>
              <a:cxn ang="0">
                <a:pos x="42" y="72"/>
              </a:cxn>
              <a:cxn ang="0">
                <a:pos x="50" y="64"/>
              </a:cxn>
              <a:cxn ang="0">
                <a:pos x="60" y="50"/>
              </a:cxn>
              <a:cxn ang="0">
                <a:pos x="70" y="34"/>
              </a:cxn>
              <a:cxn ang="0">
                <a:pos x="72" y="16"/>
              </a:cxn>
              <a:cxn ang="0">
                <a:pos x="72" y="6"/>
              </a:cxn>
              <a:cxn ang="0">
                <a:pos x="72" y="0"/>
              </a:cxn>
              <a:cxn ang="0">
                <a:pos x="72" y="2"/>
              </a:cxn>
              <a:cxn ang="0">
                <a:pos x="74" y="14"/>
              </a:cxn>
              <a:cxn ang="0">
                <a:pos x="74" y="30"/>
              </a:cxn>
              <a:cxn ang="0">
                <a:pos x="66" y="46"/>
              </a:cxn>
              <a:cxn ang="0">
                <a:pos x="60" y="56"/>
              </a:cxn>
              <a:cxn ang="0">
                <a:pos x="56" y="62"/>
              </a:cxn>
              <a:cxn ang="0">
                <a:pos x="54" y="66"/>
              </a:cxn>
              <a:cxn ang="0">
                <a:pos x="56" y="72"/>
              </a:cxn>
              <a:cxn ang="0">
                <a:pos x="60" y="72"/>
              </a:cxn>
              <a:cxn ang="0">
                <a:pos x="62" y="70"/>
              </a:cxn>
              <a:cxn ang="0">
                <a:pos x="72" y="74"/>
              </a:cxn>
              <a:cxn ang="0">
                <a:pos x="82" y="74"/>
              </a:cxn>
              <a:cxn ang="0">
                <a:pos x="84" y="70"/>
              </a:cxn>
              <a:cxn ang="0">
                <a:pos x="84" y="66"/>
              </a:cxn>
              <a:cxn ang="0">
                <a:pos x="82" y="50"/>
              </a:cxn>
              <a:cxn ang="0">
                <a:pos x="86" y="44"/>
              </a:cxn>
              <a:cxn ang="0">
                <a:pos x="86" y="40"/>
              </a:cxn>
              <a:cxn ang="0">
                <a:pos x="90" y="38"/>
              </a:cxn>
              <a:cxn ang="0">
                <a:pos x="96" y="36"/>
              </a:cxn>
              <a:cxn ang="0">
                <a:pos x="102" y="42"/>
              </a:cxn>
              <a:cxn ang="0">
                <a:pos x="110" y="44"/>
              </a:cxn>
              <a:cxn ang="0">
                <a:pos x="116" y="48"/>
              </a:cxn>
              <a:cxn ang="0">
                <a:pos x="124" y="50"/>
              </a:cxn>
              <a:cxn ang="0">
                <a:pos x="140" y="52"/>
              </a:cxn>
              <a:cxn ang="0">
                <a:pos x="148" y="50"/>
              </a:cxn>
              <a:cxn ang="0">
                <a:pos x="156" y="48"/>
              </a:cxn>
              <a:cxn ang="0">
                <a:pos x="162" y="52"/>
              </a:cxn>
              <a:cxn ang="0">
                <a:pos x="174" y="68"/>
              </a:cxn>
              <a:cxn ang="0">
                <a:pos x="176" y="72"/>
              </a:cxn>
              <a:cxn ang="0">
                <a:pos x="172" y="88"/>
              </a:cxn>
              <a:cxn ang="0">
                <a:pos x="174" y="104"/>
              </a:cxn>
            </a:cxnLst>
            <a:rect l="0" t="0" r="r" b="b"/>
            <a:pathLst>
              <a:path w="176" h="132">
                <a:moveTo>
                  <a:pt x="174" y="104"/>
                </a:moveTo>
                <a:lnTo>
                  <a:pt x="174" y="104"/>
                </a:lnTo>
                <a:lnTo>
                  <a:pt x="176" y="110"/>
                </a:lnTo>
                <a:lnTo>
                  <a:pt x="176" y="112"/>
                </a:lnTo>
                <a:lnTo>
                  <a:pt x="176" y="114"/>
                </a:lnTo>
                <a:lnTo>
                  <a:pt x="176" y="114"/>
                </a:lnTo>
                <a:lnTo>
                  <a:pt x="166" y="116"/>
                </a:lnTo>
                <a:lnTo>
                  <a:pt x="154" y="120"/>
                </a:lnTo>
                <a:lnTo>
                  <a:pt x="154" y="120"/>
                </a:lnTo>
                <a:lnTo>
                  <a:pt x="128" y="128"/>
                </a:lnTo>
                <a:lnTo>
                  <a:pt x="128" y="128"/>
                </a:lnTo>
                <a:lnTo>
                  <a:pt x="104" y="132"/>
                </a:lnTo>
                <a:lnTo>
                  <a:pt x="78" y="132"/>
                </a:lnTo>
                <a:lnTo>
                  <a:pt x="78" y="132"/>
                </a:lnTo>
                <a:lnTo>
                  <a:pt x="46" y="130"/>
                </a:lnTo>
                <a:lnTo>
                  <a:pt x="14" y="126"/>
                </a:lnTo>
                <a:lnTo>
                  <a:pt x="14" y="126"/>
                </a:lnTo>
                <a:lnTo>
                  <a:pt x="6" y="124"/>
                </a:lnTo>
                <a:lnTo>
                  <a:pt x="0" y="122"/>
                </a:lnTo>
                <a:lnTo>
                  <a:pt x="0" y="122"/>
                </a:lnTo>
                <a:lnTo>
                  <a:pt x="0" y="118"/>
                </a:lnTo>
                <a:lnTo>
                  <a:pt x="0" y="118"/>
                </a:lnTo>
                <a:lnTo>
                  <a:pt x="10" y="110"/>
                </a:lnTo>
                <a:lnTo>
                  <a:pt x="10" y="110"/>
                </a:lnTo>
                <a:lnTo>
                  <a:pt x="12" y="106"/>
                </a:lnTo>
                <a:lnTo>
                  <a:pt x="12" y="106"/>
                </a:lnTo>
                <a:lnTo>
                  <a:pt x="16" y="92"/>
                </a:lnTo>
                <a:lnTo>
                  <a:pt x="16" y="92"/>
                </a:lnTo>
                <a:lnTo>
                  <a:pt x="16" y="86"/>
                </a:lnTo>
                <a:lnTo>
                  <a:pt x="16" y="80"/>
                </a:lnTo>
                <a:lnTo>
                  <a:pt x="16" y="80"/>
                </a:lnTo>
                <a:lnTo>
                  <a:pt x="20" y="74"/>
                </a:lnTo>
                <a:lnTo>
                  <a:pt x="20" y="74"/>
                </a:lnTo>
                <a:lnTo>
                  <a:pt x="26" y="72"/>
                </a:lnTo>
                <a:lnTo>
                  <a:pt x="32" y="72"/>
                </a:lnTo>
                <a:lnTo>
                  <a:pt x="42" y="72"/>
                </a:lnTo>
                <a:lnTo>
                  <a:pt x="42" y="72"/>
                </a:lnTo>
                <a:lnTo>
                  <a:pt x="50" y="64"/>
                </a:lnTo>
                <a:lnTo>
                  <a:pt x="50" y="64"/>
                </a:lnTo>
                <a:lnTo>
                  <a:pt x="60" y="50"/>
                </a:lnTo>
                <a:lnTo>
                  <a:pt x="60" y="50"/>
                </a:lnTo>
                <a:lnTo>
                  <a:pt x="70" y="34"/>
                </a:lnTo>
                <a:lnTo>
                  <a:pt x="70" y="34"/>
                </a:lnTo>
                <a:lnTo>
                  <a:pt x="72" y="16"/>
                </a:lnTo>
                <a:lnTo>
                  <a:pt x="72" y="16"/>
                </a:lnTo>
                <a:lnTo>
                  <a:pt x="72" y="6"/>
                </a:lnTo>
                <a:lnTo>
                  <a:pt x="72" y="2"/>
                </a:lnTo>
                <a:lnTo>
                  <a:pt x="72" y="0"/>
                </a:lnTo>
                <a:lnTo>
                  <a:pt x="72" y="2"/>
                </a:lnTo>
                <a:lnTo>
                  <a:pt x="72" y="2"/>
                </a:lnTo>
                <a:lnTo>
                  <a:pt x="74" y="6"/>
                </a:lnTo>
                <a:lnTo>
                  <a:pt x="74" y="14"/>
                </a:lnTo>
                <a:lnTo>
                  <a:pt x="74" y="30"/>
                </a:lnTo>
                <a:lnTo>
                  <a:pt x="74" y="30"/>
                </a:lnTo>
                <a:lnTo>
                  <a:pt x="70" y="38"/>
                </a:lnTo>
                <a:lnTo>
                  <a:pt x="66" y="46"/>
                </a:lnTo>
                <a:lnTo>
                  <a:pt x="66" y="46"/>
                </a:lnTo>
                <a:lnTo>
                  <a:pt x="60" y="56"/>
                </a:lnTo>
                <a:lnTo>
                  <a:pt x="60" y="56"/>
                </a:lnTo>
                <a:lnTo>
                  <a:pt x="56" y="62"/>
                </a:lnTo>
                <a:lnTo>
                  <a:pt x="54" y="66"/>
                </a:lnTo>
                <a:lnTo>
                  <a:pt x="54" y="66"/>
                </a:lnTo>
                <a:lnTo>
                  <a:pt x="54" y="70"/>
                </a:lnTo>
                <a:lnTo>
                  <a:pt x="56" y="72"/>
                </a:lnTo>
                <a:lnTo>
                  <a:pt x="56" y="72"/>
                </a:lnTo>
                <a:lnTo>
                  <a:pt x="60" y="72"/>
                </a:lnTo>
                <a:lnTo>
                  <a:pt x="62" y="70"/>
                </a:lnTo>
                <a:lnTo>
                  <a:pt x="62" y="70"/>
                </a:lnTo>
                <a:lnTo>
                  <a:pt x="72" y="74"/>
                </a:lnTo>
                <a:lnTo>
                  <a:pt x="72" y="74"/>
                </a:lnTo>
                <a:lnTo>
                  <a:pt x="78" y="74"/>
                </a:lnTo>
                <a:lnTo>
                  <a:pt x="82" y="74"/>
                </a:lnTo>
                <a:lnTo>
                  <a:pt x="82" y="74"/>
                </a:lnTo>
                <a:lnTo>
                  <a:pt x="84" y="70"/>
                </a:lnTo>
                <a:lnTo>
                  <a:pt x="84" y="66"/>
                </a:lnTo>
                <a:lnTo>
                  <a:pt x="84" y="66"/>
                </a:lnTo>
                <a:lnTo>
                  <a:pt x="82" y="58"/>
                </a:lnTo>
                <a:lnTo>
                  <a:pt x="82" y="50"/>
                </a:lnTo>
                <a:lnTo>
                  <a:pt x="82" y="50"/>
                </a:lnTo>
                <a:lnTo>
                  <a:pt x="86" y="44"/>
                </a:lnTo>
                <a:lnTo>
                  <a:pt x="86" y="44"/>
                </a:lnTo>
                <a:lnTo>
                  <a:pt x="86" y="40"/>
                </a:lnTo>
                <a:lnTo>
                  <a:pt x="86" y="40"/>
                </a:lnTo>
                <a:lnTo>
                  <a:pt x="90" y="38"/>
                </a:lnTo>
                <a:lnTo>
                  <a:pt x="96" y="36"/>
                </a:lnTo>
                <a:lnTo>
                  <a:pt x="96" y="36"/>
                </a:lnTo>
                <a:lnTo>
                  <a:pt x="98" y="38"/>
                </a:lnTo>
                <a:lnTo>
                  <a:pt x="102" y="42"/>
                </a:lnTo>
                <a:lnTo>
                  <a:pt x="102" y="42"/>
                </a:lnTo>
                <a:lnTo>
                  <a:pt x="110" y="44"/>
                </a:lnTo>
                <a:lnTo>
                  <a:pt x="110" y="44"/>
                </a:lnTo>
                <a:lnTo>
                  <a:pt x="116" y="48"/>
                </a:lnTo>
                <a:lnTo>
                  <a:pt x="116" y="48"/>
                </a:lnTo>
                <a:lnTo>
                  <a:pt x="124" y="50"/>
                </a:lnTo>
                <a:lnTo>
                  <a:pt x="124" y="50"/>
                </a:lnTo>
                <a:lnTo>
                  <a:pt x="140" y="52"/>
                </a:lnTo>
                <a:lnTo>
                  <a:pt x="140" y="52"/>
                </a:lnTo>
                <a:lnTo>
                  <a:pt x="148" y="50"/>
                </a:lnTo>
                <a:lnTo>
                  <a:pt x="156" y="48"/>
                </a:lnTo>
                <a:lnTo>
                  <a:pt x="156" y="48"/>
                </a:lnTo>
                <a:lnTo>
                  <a:pt x="162" y="52"/>
                </a:lnTo>
                <a:lnTo>
                  <a:pt x="162" y="52"/>
                </a:lnTo>
                <a:lnTo>
                  <a:pt x="170" y="62"/>
                </a:lnTo>
                <a:lnTo>
                  <a:pt x="174" y="68"/>
                </a:lnTo>
                <a:lnTo>
                  <a:pt x="176" y="72"/>
                </a:lnTo>
                <a:lnTo>
                  <a:pt x="176" y="72"/>
                </a:lnTo>
                <a:lnTo>
                  <a:pt x="174" y="80"/>
                </a:lnTo>
                <a:lnTo>
                  <a:pt x="172" y="88"/>
                </a:lnTo>
                <a:lnTo>
                  <a:pt x="172" y="88"/>
                </a:lnTo>
                <a:lnTo>
                  <a:pt x="174" y="104"/>
                </a:lnTo>
                <a:lnTo>
                  <a:pt x="174" y="10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92" name="Freeform 252"/>
          <p:cNvSpPr>
            <a:spLocks/>
          </p:cNvSpPr>
          <p:nvPr/>
        </p:nvSpPr>
        <p:spPr bwMode="auto">
          <a:xfrm>
            <a:off x="5975315" y="2260458"/>
            <a:ext cx="763615" cy="368225"/>
          </a:xfrm>
          <a:custGeom>
            <a:avLst/>
            <a:gdLst/>
            <a:ahLst/>
            <a:cxnLst>
              <a:cxn ang="0">
                <a:pos x="382" y="150"/>
              </a:cxn>
              <a:cxn ang="0">
                <a:pos x="366" y="162"/>
              </a:cxn>
              <a:cxn ang="0">
                <a:pos x="360" y="184"/>
              </a:cxn>
              <a:cxn ang="0">
                <a:pos x="340" y="192"/>
              </a:cxn>
              <a:cxn ang="0">
                <a:pos x="326" y="196"/>
              </a:cxn>
              <a:cxn ang="0">
                <a:pos x="320" y="208"/>
              </a:cxn>
              <a:cxn ang="0">
                <a:pos x="310" y="206"/>
              </a:cxn>
              <a:cxn ang="0">
                <a:pos x="292" y="198"/>
              </a:cxn>
              <a:cxn ang="0">
                <a:pos x="256" y="172"/>
              </a:cxn>
              <a:cxn ang="0">
                <a:pos x="234" y="172"/>
              </a:cxn>
              <a:cxn ang="0">
                <a:pos x="214" y="150"/>
              </a:cxn>
              <a:cxn ang="0">
                <a:pos x="204" y="148"/>
              </a:cxn>
              <a:cxn ang="0">
                <a:pos x="190" y="162"/>
              </a:cxn>
              <a:cxn ang="0">
                <a:pos x="162" y="164"/>
              </a:cxn>
              <a:cxn ang="0">
                <a:pos x="138" y="160"/>
              </a:cxn>
              <a:cxn ang="0">
                <a:pos x="116" y="162"/>
              </a:cxn>
              <a:cxn ang="0">
                <a:pos x="94" y="166"/>
              </a:cxn>
              <a:cxn ang="0">
                <a:pos x="80" y="162"/>
              </a:cxn>
              <a:cxn ang="0">
                <a:pos x="42" y="174"/>
              </a:cxn>
              <a:cxn ang="0">
                <a:pos x="22" y="196"/>
              </a:cxn>
              <a:cxn ang="0">
                <a:pos x="8" y="202"/>
              </a:cxn>
              <a:cxn ang="0">
                <a:pos x="4" y="196"/>
              </a:cxn>
              <a:cxn ang="0">
                <a:pos x="2" y="144"/>
              </a:cxn>
              <a:cxn ang="0">
                <a:pos x="18" y="104"/>
              </a:cxn>
              <a:cxn ang="0">
                <a:pos x="22" y="76"/>
              </a:cxn>
              <a:cxn ang="0">
                <a:pos x="50" y="54"/>
              </a:cxn>
              <a:cxn ang="0">
                <a:pos x="68" y="44"/>
              </a:cxn>
              <a:cxn ang="0">
                <a:pos x="88" y="66"/>
              </a:cxn>
              <a:cxn ang="0">
                <a:pos x="102" y="88"/>
              </a:cxn>
              <a:cxn ang="0">
                <a:pos x="104" y="80"/>
              </a:cxn>
              <a:cxn ang="0">
                <a:pos x="112" y="94"/>
              </a:cxn>
              <a:cxn ang="0">
                <a:pos x="134" y="108"/>
              </a:cxn>
              <a:cxn ang="0">
                <a:pos x="150" y="100"/>
              </a:cxn>
              <a:cxn ang="0">
                <a:pos x="154" y="104"/>
              </a:cxn>
              <a:cxn ang="0">
                <a:pos x="160" y="102"/>
              </a:cxn>
              <a:cxn ang="0">
                <a:pos x="166" y="82"/>
              </a:cxn>
              <a:cxn ang="0">
                <a:pos x="158" y="30"/>
              </a:cxn>
              <a:cxn ang="0">
                <a:pos x="170" y="16"/>
              </a:cxn>
              <a:cxn ang="0">
                <a:pos x="192" y="2"/>
              </a:cxn>
              <a:cxn ang="0">
                <a:pos x="220" y="2"/>
              </a:cxn>
              <a:cxn ang="0">
                <a:pos x="246" y="12"/>
              </a:cxn>
              <a:cxn ang="0">
                <a:pos x="270" y="32"/>
              </a:cxn>
              <a:cxn ang="0">
                <a:pos x="290" y="30"/>
              </a:cxn>
              <a:cxn ang="0">
                <a:pos x="320" y="28"/>
              </a:cxn>
              <a:cxn ang="0">
                <a:pos x="326" y="32"/>
              </a:cxn>
              <a:cxn ang="0">
                <a:pos x="342" y="48"/>
              </a:cxn>
              <a:cxn ang="0">
                <a:pos x="344" y="76"/>
              </a:cxn>
              <a:cxn ang="0">
                <a:pos x="346" y="84"/>
              </a:cxn>
              <a:cxn ang="0">
                <a:pos x="358" y="88"/>
              </a:cxn>
              <a:cxn ang="0">
                <a:pos x="366" y="104"/>
              </a:cxn>
              <a:cxn ang="0">
                <a:pos x="384" y="126"/>
              </a:cxn>
            </a:cxnLst>
            <a:rect l="0" t="0" r="r" b="b"/>
            <a:pathLst>
              <a:path w="388" h="208">
                <a:moveTo>
                  <a:pt x="386" y="142"/>
                </a:moveTo>
                <a:lnTo>
                  <a:pt x="386" y="142"/>
                </a:lnTo>
                <a:lnTo>
                  <a:pt x="388" y="150"/>
                </a:lnTo>
                <a:lnTo>
                  <a:pt x="388" y="150"/>
                </a:lnTo>
                <a:lnTo>
                  <a:pt x="382" y="150"/>
                </a:lnTo>
                <a:lnTo>
                  <a:pt x="378" y="152"/>
                </a:lnTo>
                <a:lnTo>
                  <a:pt x="378" y="152"/>
                </a:lnTo>
                <a:lnTo>
                  <a:pt x="372" y="156"/>
                </a:lnTo>
                <a:lnTo>
                  <a:pt x="372" y="156"/>
                </a:lnTo>
                <a:lnTo>
                  <a:pt x="366" y="162"/>
                </a:lnTo>
                <a:lnTo>
                  <a:pt x="362" y="170"/>
                </a:lnTo>
                <a:lnTo>
                  <a:pt x="362" y="170"/>
                </a:lnTo>
                <a:lnTo>
                  <a:pt x="362" y="178"/>
                </a:lnTo>
                <a:lnTo>
                  <a:pt x="362" y="178"/>
                </a:lnTo>
                <a:lnTo>
                  <a:pt x="360" y="184"/>
                </a:lnTo>
                <a:lnTo>
                  <a:pt x="356" y="190"/>
                </a:lnTo>
                <a:lnTo>
                  <a:pt x="356" y="190"/>
                </a:lnTo>
                <a:lnTo>
                  <a:pt x="348" y="194"/>
                </a:lnTo>
                <a:lnTo>
                  <a:pt x="348" y="194"/>
                </a:lnTo>
                <a:lnTo>
                  <a:pt x="340" y="192"/>
                </a:lnTo>
                <a:lnTo>
                  <a:pt x="336" y="190"/>
                </a:lnTo>
                <a:lnTo>
                  <a:pt x="332" y="190"/>
                </a:lnTo>
                <a:lnTo>
                  <a:pt x="332" y="190"/>
                </a:lnTo>
                <a:lnTo>
                  <a:pt x="328" y="192"/>
                </a:lnTo>
                <a:lnTo>
                  <a:pt x="326" y="196"/>
                </a:lnTo>
                <a:lnTo>
                  <a:pt x="326" y="196"/>
                </a:lnTo>
                <a:lnTo>
                  <a:pt x="326" y="202"/>
                </a:lnTo>
                <a:lnTo>
                  <a:pt x="326" y="202"/>
                </a:lnTo>
                <a:lnTo>
                  <a:pt x="324" y="206"/>
                </a:lnTo>
                <a:lnTo>
                  <a:pt x="320" y="208"/>
                </a:lnTo>
                <a:lnTo>
                  <a:pt x="320" y="208"/>
                </a:lnTo>
                <a:lnTo>
                  <a:pt x="316" y="208"/>
                </a:lnTo>
                <a:lnTo>
                  <a:pt x="312" y="208"/>
                </a:lnTo>
                <a:lnTo>
                  <a:pt x="312" y="208"/>
                </a:lnTo>
                <a:lnTo>
                  <a:pt x="310" y="206"/>
                </a:lnTo>
                <a:lnTo>
                  <a:pt x="306" y="204"/>
                </a:lnTo>
                <a:lnTo>
                  <a:pt x="306" y="204"/>
                </a:lnTo>
                <a:lnTo>
                  <a:pt x="298" y="202"/>
                </a:lnTo>
                <a:lnTo>
                  <a:pt x="298" y="202"/>
                </a:lnTo>
                <a:lnTo>
                  <a:pt x="292" y="198"/>
                </a:lnTo>
                <a:lnTo>
                  <a:pt x="286" y="194"/>
                </a:lnTo>
                <a:lnTo>
                  <a:pt x="276" y="184"/>
                </a:lnTo>
                <a:lnTo>
                  <a:pt x="276" y="184"/>
                </a:lnTo>
                <a:lnTo>
                  <a:pt x="262" y="176"/>
                </a:lnTo>
                <a:lnTo>
                  <a:pt x="256" y="172"/>
                </a:lnTo>
                <a:lnTo>
                  <a:pt x="248" y="170"/>
                </a:lnTo>
                <a:lnTo>
                  <a:pt x="248" y="170"/>
                </a:lnTo>
                <a:lnTo>
                  <a:pt x="240" y="172"/>
                </a:lnTo>
                <a:lnTo>
                  <a:pt x="234" y="172"/>
                </a:lnTo>
                <a:lnTo>
                  <a:pt x="234" y="172"/>
                </a:lnTo>
                <a:lnTo>
                  <a:pt x="226" y="170"/>
                </a:lnTo>
                <a:lnTo>
                  <a:pt x="226" y="170"/>
                </a:lnTo>
                <a:lnTo>
                  <a:pt x="222" y="166"/>
                </a:lnTo>
                <a:lnTo>
                  <a:pt x="220" y="162"/>
                </a:lnTo>
                <a:lnTo>
                  <a:pt x="214" y="150"/>
                </a:lnTo>
                <a:lnTo>
                  <a:pt x="214" y="150"/>
                </a:lnTo>
                <a:lnTo>
                  <a:pt x="210" y="148"/>
                </a:lnTo>
                <a:lnTo>
                  <a:pt x="208" y="146"/>
                </a:lnTo>
                <a:lnTo>
                  <a:pt x="208" y="146"/>
                </a:lnTo>
                <a:lnTo>
                  <a:pt x="204" y="148"/>
                </a:lnTo>
                <a:lnTo>
                  <a:pt x="200" y="150"/>
                </a:lnTo>
                <a:lnTo>
                  <a:pt x="200" y="150"/>
                </a:lnTo>
                <a:lnTo>
                  <a:pt x="196" y="156"/>
                </a:lnTo>
                <a:lnTo>
                  <a:pt x="190" y="162"/>
                </a:lnTo>
                <a:lnTo>
                  <a:pt x="190" y="162"/>
                </a:lnTo>
                <a:lnTo>
                  <a:pt x="184" y="166"/>
                </a:lnTo>
                <a:lnTo>
                  <a:pt x="176" y="168"/>
                </a:lnTo>
                <a:lnTo>
                  <a:pt x="176" y="168"/>
                </a:lnTo>
                <a:lnTo>
                  <a:pt x="170" y="166"/>
                </a:lnTo>
                <a:lnTo>
                  <a:pt x="162" y="164"/>
                </a:lnTo>
                <a:lnTo>
                  <a:pt x="154" y="160"/>
                </a:lnTo>
                <a:lnTo>
                  <a:pt x="146" y="160"/>
                </a:lnTo>
                <a:lnTo>
                  <a:pt x="146" y="160"/>
                </a:lnTo>
                <a:lnTo>
                  <a:pt x="138" y="160"/>
                </a:lnTo>
                <a:lnTo>
                  <a:pt x="138" y="160"/>
                </a:lnTo>
                <a:lnTo>
                  <a:pt x="130" y="160"/>
                </a:lnTo>
                <a:lnTo>
                  <a:pt x="122" y="160"/>
                </a:lnTo>
                <a:lnTo>
                  <a:pt x="122" y="160"/>
                </a:lnTo>
                <a:lnTo>
                  <a:pt x="116" y="162"/>
                </a:lnTo>
                <a:lnTo>
                  <a:pt x="116" y="162"/>
                </a:lnTo>
                <a:lnTo>
                  <a:pt x="108" y="162"/>
                </a:lnTo>
                <a:lnTo>
                  <a:pt x="108" y="162"/>
                </a:lnTo>
                <a:lnTo>
                  <a:pt x="102" y="166"/>
                </a:lnTo>
                <a:lnTo>
                  <a:pt x="102" y="166"/>
                </a:lnTo>
                <a:lnTo>
                  <a:pt x="94" y="166"/>
                </a:lnTo>
                <a:lnTo>
                  <a:pt x="94" y="166"/>
                </a:lnTo>
                <a:lnTo>
                  <a:pt x="86" y="162"/>
                </a:lnTo>
                <a:lnTo>
                  <a:pt x="86" y="162"/>
                </a:lnTo>
                <a:lnTo>
                  <a:pt x="80" y="162"/>
                </a:lnTo>
                <a:lnTo>
                  <a:pt x="80" y="162"/>
                </a:lnTo>
                <a:lnTo>
                  <a:pt x="64" y="166"/>
                </a:lnTo>
                <a:lnTo>
                  <a:pt x="64" y="166"/>
                </a:lnTo>
                <a:lnTo>
                  <a:pt x="54" y="170"/>
                </a:lnTo>
                <a:lnTo>
                  <a:pt x="42" y="174"/>
                </a:lnTo>
                <a:lnTo>
                  <a:pt x="42" y="174"/>
                </a:lnTo>
                <a:lnTo>
                  <a:pt x="36" y="178"/>
                </a:lnTo>
                <a:lnTo>
                  <a:pt x="30" y="184"/>
                </a:lnTo>
                <a:lnTo>
                  <a:pt x="30" y="184"/>
                </a:lnTo>
                <a:lnTo>
                  <a:pt x="26" y="190"/>
                </a:lnTo>
                <a:lnTo>
                  <a:pt x="22" y="196"/>
                </a:lnTo>
                <a:lnTo>
                  <a:pt x="22" y="196"/>
                </a:lnTo>
                <a:lnTo>
                  <a:pt x="16" y="202"/>
                </a:lnTo>
                <a:lnTo>
                  <a:pt x="16" y="202"/>
                </a:lnTo>
                <a:lnTo>
                  <a:pt x="10" y="202"/>
                </a:lnTo>
                <a:lnTo>
                  <a:pt x="8" y="202"/>
                </a:lnTo>
                <a:lnTo>
                  <a:pt x="6" y="200"/>
                </a:lnTo>
                <a:lnTo>
                  <a:pt x="6" y="200"/>
                </a:lnTo>
                <a:lnTo>
                  <a:pt x="6" y="200"/>
                </a:lnTo>
                <a:lnTo>
                  <a:pt x="6" y="200"/>
                </a:lnTo>
                <a:lnTo>
                  <a:pt x="4" y="196"/>
                </a:lnTo>
                <a:lnTo>
                  <a:pt x="2" y="190"/>
                </a:lnTo>
                <a:lnTo>
                  <a:pt x="2" y="190"/>
                </a:lnTo>
                <a:lnTo>
                  <a:pt x="0" y="166"/>
                </a:lnTo>
                <a:lnTo>
                  <a:pt x="2" y="144"/>
                </a:lnTo>
                <a:lnTo>
                  <a:pt x="2" y="144"/>
                </a:lnTo>
                <a:lnTo>
                  <a:pt x="8" y="128"/>
                </a:lnTo>
                <a:lnTo>
                  <a:pt x="8" y="128"/>
                </a:lnTo>
                <a:lnTo>
                  <a:pt x="14" y="116"/>
                </a:lnTo>
                <a:lnTo>
                  <a:pt x="14" y="116"/>
                </a:lnTo>
                <a:lnTo>
                  <a:pt x="18" y="104"/>
                </a:lnTo>
                <a:lnTo>
                  <a:pt x="18" y="104"/>
                </a:lnTo>
                <a:lnTo>
                  <a:pt x="18" y="90"/>
                </a:lnTo>
                <a:lnTo>
                  <a:pt x="18" y="90"/>
                </a:lnTo>
                <a:lnTo>
                  <a:pt x="22" y="76"/>
                </a:lnTo>
                <a:lnTo>
                  <a:pt x="22" y="76"/>
                </a:lnTo>
                <a:lnTo>
                  <a:pt x="30" y="64"/>
                </a:lnTo>
                <a:lnTo>
                  <a:pt x="30" y="64"/>
                </a:lnTo>
                <a:lnTo>
                  <a:pt x="38" y="58"/>
                </a:lnTo>
                <a:lnTo>
                  <a:pt x="38" y="58"/>
                </a:lnTo>
                <a:lnTo>
                  <a:pt x="50" y="54"/>
                </a:lnTo>
                <a:lnTo>
                  <a:pt x="50" y="54"/>
                </a:lnTo>
                <a:lnTo>
                  <a:pt x="58" y="48"/>
                </a:lnTo>
                <a:lnTo>
                  <a:pt x="64" y="46"/>
                </a:lnTo>
                <a:lnTo>
                  <a:pt x="68" y="44"/>
                </a:lnTo>
                <a:lnTo>
                  <a:pt x="68" y="44"/>
                </a:lnTo>
                <a:lnTo>
                  <a:pt x="72" y="46"/>
                </a:lnTo>
                <a:lnTo>
                  <a:pt x="74" y="50"/>
                </a:lnTo>
                <a:lnTo>
                  <a:pt x="78" y="56"/>
                </a:lnTo>
                <a:lnTo>
                  <a:pt x="78" y="56"/>
                </a:lnTo>
                <a:lnTo>
                  <a:pt x="88" y="66"/>
                </a:lnTo>
                <a:lnTo>
                  <a:pt x="98" y="74"/>
                </a:lnTo>
                <a:lnTo>
                  <a:pt x="98" y="74"/>
                </a:lnTo>
                <a:lnTo>
                  <a:pt x="100" y="84"/>
                </a:lnTo>
                <a:lnTo>
                  <a:pt x="100" y="84"/>
                </a:lnTo>
                <a:lnTo>
                  <a:pt x="102" y="88"/>
                </a:lnTo>
                <a:lnTo>
                  <a:pt x="104" y="90"/>
                </a:lnTo>
                <a:lnTo>
                  <a:pt x="104" y="90"/>
                </a:lnTo>
                <a:lnTo>
                  <a:pt x="104" y="88"/>
                </a:lnTo>
                <a:lnTo>
                  <a:pt x="104" y="84"/>
                </a:lnTo>
                <a:lnTo>
                  <a:pt x="104" y="80"/>
                </a:lnTo>
                <a:lnTo>
                  <a:pt x="104" y="80"/>
                </a:lnTo>
                <a:lnTo>
                  <a:pt x="104" y="80"/>
                </a:lnTo>
                <a:lnTo>
                  <a:pt x="108" y="80"/>
                </a:lnTo>
                <a:lnTo>
                  <a:pt x="108" y="86"/>
                </a:lnTo>
                <a:lnTo>
                  <a:pt x="112" y="94"/>
                </a:lnTo>
                <a:lnTo>
                  <a:pt x="112" y="94"/>
                </a:lnTo>
                <a:lnTo>
                  <a:pt x="118" y="100"/>
                </a:lnTo>
                <a:lnTo>
                  <a:pt x="118" y="100"/>
                </a:lnTo>
                <a:lnTo>
                  <a:pt x="126" y="104"/>
                </a:lnTo>
                <a:lnTo>
                  <a:pt x="134" y="108"/>
                </a:lnTo>
                <a:lnTo>
                  <a:pt x="134" y="108"/>
                </a:lnTo>
                <a:lnTo>
                  <a:pt x="138" y="106"/>
                </a:lnTo>
                <a:lnTo>
                  <a:pt x="138" y="106"/>
                </a:lnTo>
                <a:lnTo>
                  <a:pt x="146" y="102"/>
                </a:lnTo>
                <a:lnTo>
                  <a:pt x="150" y="100"/>
                </a:lnTo>
                <a:lnTo>
                  <a:pt x="152" y="98"/>
                </a:lnTo>
                <a:lnTo>
                  <a:pt x="152" y="98"/>
                </a:lnTo>
                <a:lnTo>
                  <a:pt x="154" y="102"/>
                </a:lnTo>
                <a:lnTo>
                  <a:pt x="154" y="104"/>
                </a:lnTo>
                <a:lnTo>
                  <a:pt x="154" y="104"/>
                </a:lnTo>
                <a:lnTo>
                  <a:pt x="156" y="108"/>
                </a:lnTo>
                <a:lnTo>
                  <a:pt x="158" y="110"/>
                </a:lnTo>
                <a:lnTo>
                  <a:pt x="158" y="110"/>
                </a:lnTo>
                <a:lnTo>
                  <a:pt x="160" y="106"/>
                </a:lnTo>
                <a:lnTo>
                  <a:pt x="160" y="102"/>
                </a:lnTo>
                <a:lnTo>
                  <a:pt x="158" y="96"/>
                </a:lnTo>
                <a:lnTo>
                  <a:pt x="158" y="96"/>
                </a:lnTo>
                <a:lnTo>
                  <a:pt x="164" y="88"/>
                </a:lnTo>
                <a:lnTo>
                  <a:pt x="164" y="88"/>
                </a:lnTo>
                <a:lnTo>
                  <a:pt x="166" y="82"/>
                </a:lnTo>
                <a:lnTo>
                  <a:pt x="166" y="82"/>
                </a:lnTo>
                <a:lnTo>
                  <a:pt x="164" y="68"/>
                </a:lnTo>
                <a:lnTo>
                  <a:pt x="162" y="52"/>
                </a:lnTo>
                <a:lnTo>
                  <a:pt x="158" y="38"/>
                </a:lnTo>
                <a:lnTo>
                  <a:pt x="158" y="30"/>
                </a:lnTo>
                <a:lnTo>
                  <a:pt x="158" y="24"/>
                </a:lnTo>
                <a:lnTo>
                  <a:pt x="158" y="24"/>
                </a:lnTo>
                <a:lnTo>
                  <a:pt x="162" y="18"/>
                </a:lnTo>
                <a:lnTo>
                  <a:pt x="162" y="18"/>
                </a:lnTo>
                <a:lnTo>
                  <a:pt x="170" y="16"/>
                </a:lnTo>
                <a:lnTo>
                  <a:pt x="170" y="16"/>
                </a:lnTo>
                <a:lnTo>
                  <a:pt x="176" y="12"/>
                </a:lnTo>
                <a:lnTo>
                  <a:pt x="180" y="6"/>
                </a:lnTo>
                <a:lnTo>
                  <a:pt x="180" y="6"/>
                </a:lnTo>
                <a:lnTo>
                  <a:pt x="192" y="2"/>
                </a:lnTo>
                <a:lnTo>
                  <a:pt x="204" y="0"/>
                </a:lnTo>
                <a:lnTo>
                  <a:pt x="204" y="0"/>
                </a:lnTo>
                <a:lnTo>
                  <a:pt x="212" y="0"/>
                </a:lnTo>
                <a:lnTo>
                  <a:pt x="220" y="2"/>
                </a:lnTo>
                <a:lnTo>
                  <a:pt x="220" y="2"/>
                </a:lnTo>
                <a:lnTo>
                  <a:pt x="226" y="4"/>
                </a:lnTo>
                <a:lnTo>
                  <a:pt x="232" y="8"/>
                </a:lnTo>
                <a:lnTo>
                  <a:pt x="232" y="8"/>
                </a:lnTo>
                <a:lnTo>
                  <a:pt x="240" y="10"/>
                </a:lnTo>
                <a:lnTo>
                  <a:pt x="246" y="12"/>
                </a:lnTo>
                <a:lnTo>
                  <a:pt x="246" y="12"/>
                </a:lnTo>
                <a:lnTo>
                  <a:pt x="252" y="20"/>
                </a:lnTo>
                <a:lnTo>
                  <a:pt x="252" y="20"/>
                </a:lnTo>
                <a:lnTo>
                  <a:pt x="264" y="28"/>
                </a:lnTo>
                <a:lnTo>
                  <a:pt x="270" y="32"/>
                </a:lnTo>
                <a:lnTo>
                  <a:pt x="276" y="34"/>
                </a:lnTo>
                <a:lnTo>
                  <a:pt x="276" y="34"/>
                </a:lnTo>
                <a:lnTo>
                  <a:pt x="282" y="34"/>
                </a:lnTo>
                <a:lnTo>
                  <a:pt x="282" y="34"/>
                </a:lnTo>
                <a:lnTo>
                  <a:pt x="290" y="30"/>
                </a:lnTo>
                <a:lnTo>
                  <a:pt x="290" y="30"/>
                </a:lnTo>
                <a:lnTo>
                  <a:pt x="304" y="26"/>
                </a:lnTo>
                <a:lnTo>
                  <a:pt x="304" y="26"/>
                </a:lnTo>
                <a:lnTo>
                  <a:pt x="312" y="26"/>
                </a:lnTo>
                <a:lnTo>
                  <a:pt x="320" y="28"/>
                </a:lnTo>
                <a:lnTo>
                  <a:pt x="320" y="28"/>
                </a:lnTo>
                <a:lnTo>
                  <a:pt x="320" y="28"/>
                </a:lnTo>
                <a:lnTo>
                  <a:pt x="320" y="28"/>
                </a:lnTo>
                <a:lnTo>
                  <a:pt x="326" y="32"/>
                </a:lnTo>
                <a:lnTo>
                  <a:pt x="326" y="32"/>
                </a:lnTo>
                <a:lnTo>
                  <a:pt x="330" y="38"/>
                </a:lnTo>
                <a:lnTo>
                  <a:pt x="330" y="38"/>
                </a:lnTo>
                <a:lnTo>
                  <a:pt x="338" y="42"/>
                </a:lnTo>
                <a:lnTo>
                  <a:pt x="338" y="42"/>
                </a:lnTo>
                <a:lnTo>
                  <a:pt x="342" y="48"/>
                </a:lnTo>
                <a:lnTo>
                  <a:pt x="342" y="48"/>
                </a:lnTo>
                <a:lnTo>
                  <a:pt x="346" y="54"/>
                </a:lnTo>
                <a:lnTo>
                  <a:pt x="346" y="54"/>
                </a:lnTo>
                <a:lnTo>
                  <a:pt x="346" y="66"/>
                </a:lnTo>
                <a:lnTo>
                  <a:pt x="344" y="76"/>
                </a:lnTo>
                <a:lnTo>
                  <a:pt x="344" y="76"/>
                </a:lnTo>
                <a:lnTo>
                  <a:pt x="344" y="80"/>
                </a:lnTo>
                <a:lnTo>
                  <a:pt x="344" y="84"/>
                </a:lnTo>
                <a:lnTo>
                  <a:pt x="344" y="84"/>
                </a:lnTo>
                <a:lnTo>
                  <a:pt x="346" y="84"/>
                </a:lnTo>
                <a:lnTo>
                  <a:pt x="350" y="84"/>
                </a:lnTo>
                <a:lnTo>
                  <a:pt x="350" y="84"/>
                </a:lnTo>
                <a:lnTo>
                  <a:pt x="354" y="86"/>
                </a:lnTo>
                <a:lnTo>
                  <a:pt x="358" y="88"/>
                </a:lnTo>
                <a:lnTo>
                  <a:pt x="358" y="88"/>
                </a:lnTo>
                <a:lnTo>
                  <a:pt x="358" y="92"/>
                </a:lnTo>
                <a:lnTo>
                  <a:pt x="358" y="96"/>
                </a:lnTo>
                <a:lnTo>
                  <a:pt x="358" y="96"/>
                </a:lnTo>
                <a:lnTo>
                  <a:pt x="362" y="100"/>
                </a:lnTo>
                <a:lnTo>
                  <a:pt x="366" y="104"/>
                </a:lnTo>
                <a:lnTo>
                  <a:pt x="376" y="112"/>
                </a:lnTo>
                <a:lnTo>
                  <a:pt x="376" y="112"/>
                </a:lnTo>
                <a:lnTo>
                  <a:pt x="378" y="120"/>
                </a:lnTo>
                <a:lnTo>
                  <a:pt x="378" y="120"/>
                </a:lnTo>
                <a:lnTo>
                  <a:pt x="384" y="126"/>
                </a:lnTo>
                <a:lnTo>
                  <a:pt x="384" y="126"/>
                </a:lnTo>
                <a:lnTo>
                  <a:pt x="386" y="134"/>
                </a:lnTo>
                <a:lnTo>
                  <a:pt x="386" y="142"/>
                </a:lnTo>
                <a:lnTo>
                  <a:pt x="386" y="14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93" name="Freeform 253"/>
          <p:cNvSpPr>
            <a:spLocks/>
          </p:cNvSpPr>
          <p:nvPr/>
        </p:nvSpPr>
        <p:spPr bwMode="auto">
          <a:xfrm>
            <a:off x="5987123" y="2518924"/>
            <a:ext cx="621913" cy="431956"/>
          </a:xfrm>
          <a:custGeom>
            <a:avLst/>
            <a:gdLst/>
            <a:ahLst/>
            <a:cxnLst>
              <a:cxn ang="0">
                <a:pos x="314" y="102"/>
              </a:cxn>
              <a:cxn ang="0">
                <a:pos x="302" y="112"/>
              </a:cxn>
              <a:cxn ang="0">
                <a:pos x="290" y="118"/>
              </a:cxn>
              <a:cxn ang="0">
                <a:pos x="278" y="126"/>
              </a:cxn>
              <a:cxn ang="0">
                <a:pos x="270" y="138"/>
              </a:cxn>
              <a:cxn ang="0">
                <a:pos x="272" y="154"/>
              </a:cxn>
              <a:cxn ang="0">
                <a:pos x="270" y="170"/>
              </a:cxn>
              <a:cxn ang="0">
                <a:pos x="266" y="186"/>
              </a:cxn>
              <a:cxn ang="0">
                <a:pos x="276" y="198"/>
              </a:cxn>
              <a:cxn ang="0">
                <a:pos x="276" y="208"/>
              </a:cxn>
              <a:cxn ang="0">
                <a:pos x="264" y="206"/>
              </a:cxn>
              <a:cxn ang="0">
                <a:pos x="256" y="200"/>
              </a:cxn>
              <a:cxn ang="0">
                <a:pos x="244" y="204"/>
              </a:cxn>
              <a:cxn ang="0">
                <a:pos x="240" y="212"/>
              </a:cxn>
              <a:cxn ang="0">
                <a:pos x="228" y="214"/>
              </a:cxn>
              <a:cxn ang="0">
                <a:pos x="228" y="222"/>
              </a:cxn>
              <a:cxn ang="0">
                <a:pos x="228" y="232"/>
              </a:cxn>
              <a:cxn ang="0">
                <a:pos x="214" y="230"/>
              </a:cxn>
              <a:cxn ang="0">
                <a:pos x="210" y="236"/>
              </a:cxn>
              <a:cxn ang="0">
                <a:pos x="186" y="238"/>
              </a:cxn>
              <a:cxn ang="0">
                <a:pos x="172" y="244"/>
              </a:cxn>
              <a:cxn ang="0">
                <a:pos x="156" y="242"/>
              </a:cxn>
              <a:cxn ang="0">
                <a:pos x="148" y="224"/>
              </a:cxn>
              <a:cxn ang="0">
                <a:pos x="128" y="212"/>
              </a:cxn>
              <a:cxn ang="0">
                <a:pos x="112" y="204"/>
              </a:cxn>
              <a:cxn ang="0">
                <a:pos x="108" y="180"/>
              </a:cxn>
              <a:cxn ang="0">
                <a:pos x="112" y="164"/>
              </a:cxn>
              <a:cxn ang="0">
                <a:pos x="98" y="144"/>
              </a:cxn>
              <a:cxn ang="0">
                <a:pos x="76" y="144"/>
              </a:cxn>
              <a:cxn ang="0">
                <a:pos x="52" y="140"/>
              </a:cxn>
              <a:cxn ang="0">
                <a:pos x="38" y="134"/>
              </a:cxn>
              <a:cxn ang="0">
                <a:pos x="32" y="128"/>
              </a:cxn>
              <a:cxn ang="0">
                <a:pos x="22" y="132"/>
              </a:cxn>
              <a:cxn ang="0">
                <a:pos x="16" y="124"/>
              </a:cxn>
              <a:cxn ang="0">
                <a:pos x="18" y="118"/>
              </a:cxn>
              <a:cxn ang="0">
                <a:pos x="10" y="88"/>
              </a:cxn>
              <a:cxn ang="0">
                <a:pos x="2" y="76"/>
              </a:cxn>
              <a:cxn ang="0">
                <a:pos x="4" y="76"/>
              </a:cxn>
              <a:cxn ang="0">
                <a:pos x="0" y="54"/>
              </a:cxn>
              <a:cxn ang="0">
                <a:pos x="10" y="56"/>
              </a:cxn>
              <a:cxn ang="0">
                <a:pos x="24" y="38"/>
              </a:cxn>
              <a:cxn ang="0">
                <a:pos x="36" y="28"/>
              </a:cxn>
              <a:cxn ang="0">
                <a:pos x="74" y="16"/>
              </a:cxn>
              <a:cxn ang="0">
                <a:pos x="88" y="20"/>
              </a:cxn>
              <a:cxn ang="0">
                <a:pos x="102" y="16"/>
              </a:cxn>
              <a:cxn ang="0">
                <a:pos x="116" y="14"/>
              </a:cxn>
              <a:cxn ang="0">
                <a:pos x="132" y="14"/>
              </a:cxn>
              <a:cxn ang="0">
                <a:pos x="156" y="18"/>
              </a:cxn>
              <a:cxn ang="0">
                <a:pos x="178" y="20"/>
              </a:cxn>
              <a:cxn ang="0">
                <a:pos x="194" y="4"/>
              </a:cxn>
              <a:cxn ang="0">
                <a:pos x="202" y="0"/>
              </a:cxn>
              <a:cxn ang="0">
                <a:pos x="214" y="16"/>
              </a:cxn>
              <a:cxn ang="0">
                <a:pos x="228" y="26"/>
              </a:cxn>
              <a:cxn ang="0">
                <a:pos x="242" y="24"/>
              </a:cxn>
              <a:cxn ang="0">
                <a:pos x="270" y="38"/>
              </a:cxn>
              <a:cxn ang="0">
                <a:pos x="292" y="56"/>
              </a:cxn>
              <a:cxn ang="0">
                <a:pos x="306" y="62"/>
              </a:cxn>
              <a:cxn ang="0">
                <a:pos x="306" y="64"/>
              </a:cxn>
              <a:cxn ang="0">
                <a:pos x="302" y="70"/>
              </a:cxn>
              <a:cxn ang="0">
                <a:pos x="296" y="80"/>
              </a:cxn>
              <a:cxn ang="0">
                <a:pos x="300" y="90"/>
              </a:cxn>
              <a:cxn ang="0">
                <a:pos x="306" y="90"/>
              </a:cxn>
            </a:cxnLst>
            <a:rect l="0" t="0" r="r" b="b"/>
            <a:pathLst>
              <a:path w="316" h="244">
                <a:moveTo>
                  <a:pt x="314" y="92"/>
                </a:moveTo>
                <a:lnTo>
                  <a:pt x="314" y="92"/>
                </a:lnTo>
                <a:lnTo>
                  <a:pt x="316" y="96"/>
                </a:lnTo>
                <a:lnTo>
                  <a:pt x="314" y="102"/>
                </a:lnTo>
                <a:lnTo>
                  <a:pt x="312" y="108"/>
                </a:lnTo>
                <a:lnTo>
                  <a:pt x="308" y="110"/>
                </a:lnTo>
                <a:lnTo>
                  <a:pt x="308" y="110"/>
                </a:lnTo>
                <a:lnTo>
                  <a:pt x="302" y="112"/>
                </a:lnTo>
                <a:lnTo>
                  <a:pt x="296" y="112"/>
                </a:lnTo>
                <a:lnTo>
                  <a:pt x="296" y="112"/>
                </a:lnTo>
                <a:lnTo>
                  <a:pt x="290" y="118"/>
                </a:lnTo>
                <a:lnTo>
                  <a:pt x="290" y="118"/>
                </a:lnTo>
                <a:lnTo>
                  <a:pt x="286" y="124"/>
                </a:lnTo>
                <a:lnTo>
                  <a:pt x="286" y="124"/>
                </a:lnTo>
                <a:lnTo>
                  <a:pt x="278" y="126"/>
                </a:lnTo>
                <a:lnTo>
                  <a:pt x="278" y="126"/>
                </a:lnTo>
                <a:lnTo>
                  <a:pt x="274" y="128"/>
                </a:lnTo>
                <a:lnTo>
                  <a:pt x="272" y="130"/>
                </a:lnTo>
                <a:lnTo>
                  <a:pt x="272" y="130"/>
                </a:lnTo>
                <a:lnTo>
                  <a:pt x="270" y="138"/>
                </a:lnTo>
                <a:lnTo>
                  <a:pt x="270" y="138"/>
                </a:lnTo>
                <a:lnTo>
                  <a:pt x="272" y="146"/>
                </a:lnTo>
                <a:lnTo>
                  <a:pt x="272" y="146"/>
                </a:lnTo>
                <a:lnTo>
                  <a:pt x="272" y="154"/>
                </a:lnTo>
                <a:lnTo>
                  <a:pt x="272" y="154"/>
                </a:lnTo>
                <a:lnTo>
                  <a:pt x="272" y="162"/>
                </a:lnTo>
                <a:lnTo>
                  <a:pt x="272" y="162"/>
                </a:lnTo>
                <a:lnTo>
                  <a:pt x="270" y="170"/>
                </a:lnTo>
                <a:lnTo>
                  <a:pt x="266" y="178"/>
                </a:lnTo>
                <a:lnTo>
                  <a:pt x="266" y="178"/>
                </a:lnTo>
                <a:lnTo>
                  <a:pt x="266" y="186"/>
                </a:lnTo>
                <a:lnTo>
                  <a:pt x="266" y="186"/>
                </a:lnTo>
                <a:lnTo>
                  <a:pt x="270" y="192"/>
                </a:lnTo>
                <a:lnTo>
                  <a:pt x="270" y="192"/>
                </a:lnTo>
                <a:lnTo>
                  <a:pt x="276" y="198"/>
                </a:lnTo>
                <a:lnTo>
                  <a:pt x="276" y="198"/>
                </a:lnTo>
                <a:lnTo>
                  <a:pt x="278" y="202"/>
                </a:lnTo>
                <a:lnTo>
                  <a:pt x="280" y="206"/>
                </a:lnTo>
                <a:lnTo>
                  <a:pt x="280" y="206"/>
                </a:lnTo>
                <a:lnTo>
                  <a:pt x="276" y="208"/>
                </a:lnTo>
                <a:lnTo>
                  <a:pt x="272" y="210"/>
                </a:lnTo>
                <a:lnTo>
                  <a:pt x="272" y="210"/>
                </a:lnTo>
                <a:lnTo>
                  <a:pt x="268" y="208"/>
                </a:lnTo>
                <a:lnTo>
                  <a:pt x="264" y="206"/>
                </a:lnTo>
                <a:lnTo>
                  <a:pt x="264" y="206"/>
                </a:lnTo>
                <a:lnTo>
                  <a:pt x="258" y="200"/>
                </a:lnTo>
                <a:lnTo>
                  <a:pt x="258" y="200"/>
                </a:lnTo>
                <a:lnTo>
                  <a:pt x="256" y="200"/>
                </a:lnTo>
                <a:lnTo>
                  <a:pt x="252" y="198"/>
                </a:lnTo>
                <a:lnTo>
                  <a:pt x="252" y="198"/>
                </a:lnTo>
                <a:lnTo>
                  <a:pt x="248" y="202"/>
                </a:lnTo>
                <a:lnTo>
                  <a:pt x="244" y="204"/>
                </a:lnTo>
                <a:lnTo>
                  <a:pt x="244" y="204"/>
                </a:lnTo>
                <a:lnTo>
                  <a:pt x="242" y="208"/>
                </a:lnTo>
                <a:lnTo>
                  <a:pt x="240" y="212"/>
                </a:lnTo>
                <a:lnTo>
                  <a:pt x="240" y="212"/>
                </a:lnTo>
                <a:lnTo>
                  <a:pt x="236" y="212"/>
                </a:lnTo>
                <a:lnTo>
                  <a:pt x="232" y="212"/>
                </a:lnTo>
                <a:lnTo>
                  <a:pt x="232" y="212"/>
                </a:lnTo>
                <a:lnTo>
                  <a:pt x="228" y="214"/>
                </a:lnTo>
                <a:lnTo>
                  <a:pt x="226" y="216"/>
                </a:lnTo>
                <a:lnTo>
                  <a:pt x="226" y="216"/>
                </a:lnTo>
                <a:lnTo>
                  <a:pt x="226" y="220"/>
                </a:lnTo>
                <a:lnTo>
                  <a:pt x="228" y="222"/>
                </a:lnTo>
                <a:lnTo>
                  <a:pt x="230" y="226"/>
                </a:lnTo>
                <a:lnTo>
                  <a:pt x="230" y="230"/>
                </a:lnTo>
                <a:lnTo>
                  <a:pt x="230" y="230"/>
                </a:lnTo>
                <a:lnTo>
                  <a:pt x="228" y="232"/>
                </a:lnTo>
                <a:lnTo>
                  <a:pt x="222" y="232"/>
                </a:lnTo>
                <a:lnTo>
                  <a:pt x="222" y="232"/>
                </a:lnTo>
                <a:lnTo>
                  <a:pt x="218" y="230"/>
                </a:lnTo>
                <a:lnTo>
                  <a:pt x="214" y="230"/>
                </a:lnTo>
                <a:lnTo>
                  <a:pt x="214" y="230"/>
                </a:lnTo>
                <a:lnTo>
                  <a:pt x="212" y="232"/>
                </a:lnTo>
                <a:lnTo>
                  <a:pt x="210" y="236"/>
                </a:lnTo>
                <a:lnTo>
                  <a:pt x="210" y="236"/>
                </a:lnTo>
                <a:lnTo>
                  <a:pt x="202" y="240"/>
                </a:lnTo>
                <a:lnTo>
                  <a:pt x="202" y="240"/>
                </a:lnTo>
                <a:lnTo>
                  <a:pt x="194" y="238"/>
                </a:lnTo>
                <a:lnTo>
                  <a:pt x="186" y="238"/>
                </a:lnTo>
                <a:lnTo>
                  <a:pt x="186" y="238"/>
                </a:lnTo>
                <a:lnTo>
                  <a:pt x="178" y="242"/>
                </a:lnTo>
                <a:lnTo>
                  <a:pt x="172" y="244"/>
                </a:lnTo>
                <a:lnTo>
                  <a:pt x="172" y="244"/>
                </a:lnTo>
                <a:lnTo>
                  <a:pt x="162" y="242"/>
                </a:lnTo>
                <a:lnTo>
                  <a:pt x="158" y="240"/>
                </a:lnTo>
                <a:lnTo>
                  <a:pt x="156" y="242"/>
                </a:lnTo>
                <a:lnTo>
                  <a:pt x="156" y="242"/>
                </a:lnTo>
                <a:lnTo>
                  <a:pt x="154" y="234"/>
                </a:lnTo>
                <a:lnTo>
                  <a:pt x="154" y="234"/>
                </a:lnTo>
                <a:lnTo>
                  <a:pt x="152" y="230"/>
                </a:lnTo>
                <a:lnTo>
                  <a:pt x="148" y="224"/>
                </a:lnTo>
                <a:lnTo>
                  <a:pt x="148" y="224"/>
                </a:lnTo>
                <a:lnTo>
                  <a:pt x="138" y="218"/>
                </a:lnTo>
                <a:lnTo>
                  <a:pt x="128" y="212"/>
                </a:lnTo>
                <a:lnTo>
                  <a:pt x="128" y="212"/>
                </a:lnTo>
                <a:lnTo>
                  <a:pt x="120" y="210"/>
                </a:lnTo>
                <a:lnTo>
                  <a:pt x="112" y="206"/>
                </a:lnTo>
                <a:lnTo>
                  <a:pt x="112" y="206"/>
                </a:lnTo>
                <a:lnTo>
                  <a:pt x="112" y="204"/>
                </a:lnTo>
                <a:lnTo>
                  <a:pt x="112" y="202"/>
                </a:lnTo>
                <a:lnTo>
                  <a:pt x="110" y="196"/>
                </a:lnTo>
                <a:lnTo>
                  <a:pt x="110" y="196"/>
                </a:lnTo>
                <a:lnTo>
                  <a:pt x="108" y="180"/>
                </a:lnTo>
                <a:lnTo>
                  <a:pt x="108" y="180"/>
                </a:lnTo>
                <a:lnTo>
                  <a:pt x="110" y="172"/>
                </a:lnTo>
                <a:lnTo>
                  <a:pt x="112" y="164"/>
                </a:lnTo>
                <a:lnTo>
                  <a:pt x="112" y="164"/>
                </a:lnTo>
                <a:lnTo>
                  <a:pt x="110" y="160"/>
                </a:lnTo>
                <a:lnTo>
                  <a:pt x="106" y="154"/>
                </a:lnTo>
                <a:lnTo>
                  <a:pt x="98" y="144"/>
                </a:lnTo>
                <a:lnTo>
                  <a:pt x="98" y="144"/>
                </a:lnTo>
                <a:lnTo>
                  <a:pt x="92" y="140"/>
                </a:lnTo>
                <a:lnTo>
                  <a:pt x="92" y="140"/>
                </a:lnTo>
                <a:lnTo>
                  <a:pt x="84" y="142"/>
                </a:lnTo>
                <a:lnTo>
                  <a:pt x="76" y="144"/>
                </a:lnTo>
                <a:lnTo>
                  <a:pt x="76" y="144"/>
                </a:lnTo>
                <a:lnTo>
                  <a:pt x="60" y="142"/>
                </a:lnTo>
                <a:lnTo>
                  <a:pt x="60" y="142"/>
                </a:lnTo>
                <a:lnTo>
                  <a:pt x="52" y="140"/>
                </a:lnTo>
                <a:lnTo>
                  <a:pt x="52" y="140"/>
                </a:lnTo>
                <a:lnTo>
                  <a:pt x="46" y="136"/>
                </a:lnTo>
                <a:lnTo>
                  <a:pt x="46" y="136"/>
                </a:lnTo>
                <a:lnTo>
                  <a:pt x="38" y="134"/>
                </a:lnTo>
                <a:lnTo>
                  <a:pt x="38" y="134"/>
                </a:lnTo>
                <a:lnTo>
                  <a:pt x="34" y="130"/>
                </a:lnTo>
                <a:lnTo>
                  <a:pt x="32" y="128"/>
                </a:lnTo>
                <a:lnTo>
                  <a:pt x="32" y="128"/>
                </a:lnTo>
                <a:lnTo>
                  <a:pt x="26" y="130"/>
                </a:lnTo>
                <a:lnTo>
                  <a:pt x="22" y="132"/>
                </a:lnTo>
                <a:lnTo>
                  <a:pt x="22" y="132"/>
                </a:lnTo>
                <a:lnTo>
                  <a:pt x="22" y="132"/>
                </a:lnTo>
                <a:lnTo>
                  <a:pt x="20" y="128"/>
                </a:lnTo>
                <a:lnTo>
                  <a:pt x="20" y="124"/>
                </a:lnTo>
                <a:lnTo>
                  <a:pt x="20" y="124"/>
                </a:lnTo>
                <a:lnTo>
                  <a:pt x="16" y="124"/>
                </a:lnTo>
                <a:lnTo>
                  <a:pt x="16" y="124"/>
                </a:lnTo>
                <a:lnTo>
                  <a:pt x="16" y="122"/>
                </a:lnTo>
                <a:lnTo>
                  <a:pt x="18" y="118"/>
                </a:lnTo>
                <a:lnTo>
                  <a:pt x="18" y="118"/>
                </a:lnTo>
                <a:lnTo>
                  <a:pt x="16" y="110"/>
                </a:lnTo>
                <a:lnTo>
                  <a:pt x="16" y="110"/>
                </a:lnTo>
                <a:lnTo>
                  <a:pt x="10" y="88"/>
                </a:lnTo>
                <a:lnTo>
                  <a:pt x="10" y="88"/>
                </a:lnTo>
                <a:lnTo>
                  <a:pt x="6" y="82"/>
                </a:lnTo>
                <a:lnTo>
                  <a:pt x="6" y="82"/>
                </a:lnTo>
                <a:lnTo>
                  <a:pt x="2" y="76"/>
                </a:lnTo>
                <a:lnTo>
                  <a:pt x="2" y="76"/>
                </a:lnTo>
                <a:lnTo>
                  <a:pt x="2" y="74"/>
                </a:lnTo>
                <a:lnTo>
                  <a:pt x="4" y="76"/>
                </a:lnTo>
                <a:lnTo>
                  <a:pt x="4" y="76"/>
                </a:lnTo>
                <a:lnTo>
                  <a:pt x="4" y="76"/>
                </a:lnTo>
                <a:lnTo>
                  <a:pt x="4" y="76"/>
                </a:lnTo>
                <a:lnTo>
                  <a:pt x="2" y="64"/>
                </a:lnTo>
                <a:lnTo>
                  <a:pt x="0" y="54"/>
                </a:lnTo>
                <a:lnTo>
                  <a:pt x="0" y="54"/>
                </a:lnTo>
                <a:lnTo>
                  <a:pt x="2" y="56"/>
                </a:lnTo>
                <a:lnTo>
                  <a:pt x="4" y="56"/>
                </a:lnTo>
                <a:lnTo>
                  <a:pt x="10" y="56"/>
                </a:lnTo>
                <a:lnTo>
                  <a:pt x="10" y="56"/>
                </a:lnTo>
                <a:lnTo>
                  <a:pt x="16" y="50"/>
                </a:lnTo>
                <a:lnTo>
                  <a:pt x="16" y="50"/>
                </a:lnTo>
                <a:lnTo>
                  <a:pt x="20" y="44"/>
                </a:lnTo>
                <a:lnTo>
                  <a:pt x="24" y="38"/>
                </a:lnTo>
                <a:lnTo>
                  <a:pt x="24" y="38"/>
                </a:lnTo>
                <a:lnTo>
                  <a:pt x="30" y="32"/>
                </a:lnTo>
                <a:lnTo>
                  <a:pt x="36" y="28"/>
                </a:lnTo>
                <a:lnTo>
                  <a:pt x="36" y="28"/>
                </a:lnTo>
                <a:lnTo>
                  <a:pt x="48" y="24"/>
                </a:lnTo>
                <a:lnTo>
                  <a:pt x="58" y="20"/>
                </a:lnTo>
                <a:lnTo>
                  <a:pt x="58" y="20"/>
                </a:lnTo>
                <a:lnTo>
                  <a:pt x="74" y="16"/>
                </a:lnTo>
                <a:lnTo>
                  <a:pt x="74" y="16"/>
                </a:lnTo>
                <a:lnTo>
                  <a:pt x="80" y="16"/>
                </a:lnTo>
                <a:lnTo>
                  <a:pt x="80" y="16"/>
                </a:lnTo>
                <a:lnTo>
                  <a:pt x="88" y="20"/>
                </a:lnTo>
                <a:lnTo>
                  <a:pt x="88" y="20"/>
                </a:lnTo>
                <a:lnTo>
                  <a:pt x="96" y="20"/>
                </a:lnTo>
                <a:lnTo>
                  <a:pt x="96" y="20"/>
                </a:lnTo>
                <a:lnTo>
                  <a:pt x="102" y="16"/>
                </a:lnTo>
                <a:lnTo>
                  <a:pt x="102" y="16"/>
                </a:lnTo>
                <a:lnTo>
                  <a:pt x="110" y="16"/>
                </a:lnTo>
                <a:lnTo>
                  <a:pt x="110" y="16"/>
                </a:lnTo>
                <a:lnTo>
                  <a:pt x="116" y="14"/>
                </a:lnTo>
                <a:lnTo>
                  <a:pt x="116" y="14"/>
                </a:lnTo>
                <a:lnTo>
                  <a:pt x="124" y="14"/>
                </a:lnTo>
                <a:lnTo>
                  <a:pt x="132" y="14"/>
                </a:lnTo>
                <a:lnTo>
                  <a:pt x="132" y="14"/>
                </a:lnTo>
                <a:lnTo>
                  <a:pt x="140" y="14"/>
                </a:lnTo>
                <a:lnTo>
                  <a:pt x="140" y="14"/>
                </a:lnTo>
                <a:lnTo>
                  <a:pt x="148" y="14"/>
                </a:lnTo>
                <a:lnTo>
                  <a:pt x="156" y="18"/>
                </a:lnTo>
                <a:lnTo>
                  <a:pt x="164" y="20"/>
                </a:lnTo>
                <a:lnTo>
                  <a:pt x="170" y="22"/>
                </a:lnTo>
                <a:lnTo>
                  <a:pt x="170" y="22"/>
                </a:lnTo>
                <a:lnTo>
                  <a:pt x="178" y="20"/>
                </a:lnTo>
                <a:lnTo>
                  <a:pt x="184" y="16"/>
                </a:lnTo>
                <a:lnTo>
                  <a:pt x="184" y="16"/>
                </a:lnTo>
                <a:lnTo>
                  <a:pt x="190" y="10"/>
                </a:lnTo>
                <a:lnTo>
                  <a:pt x="194" y="4"/>
                </a:lnTo>
                <a:lnTo>
                  <a:pt x="194" y="4"/>
                </a:lnTo>
                <a:lnTo>
                  <a:pt x="198" y="2"/>
                </a:lnTo>
                <a:lnTo>
                  <a:pt x="202" y="0"/>
                </a:lnTo>
                <a:lnTo>
                  <a:pt x="202" y="0"/>
                </a:lnTo>
                <a:lnTo>
                  <a:pt x="204" y="2"/>
                </a:lnTo>
                <a:lnTo>
                  <a:pt x="208" y="4"/>
                </a:lnTo>
                <a:lnTo>
                  <a:pt x="208" y="4"/>
                </a:lnTo>
                <a:lnTo>
                  <a:pt x="214" y="16"/>
                </a:lnTo>
                <a:lnTo>
                  <a:pt x="216" y="20"/>
                </a:lnTo>
                <a:lnTo>
                  <a:pt x="220" y="24"/>
                </a:lnTo>
                <a:lnTo>
                  <a:pt x="220" y="24"/>
                </a:lnTo>
                <a:lnTo>
                  <a:pt x="228" y="26"/>
                </a:lnTo>
                <a:lnTo>
                  <a:pt x="228" y="26"/>
                </a:lnTo>
                <a:lnTo>
                  <a:pt x="234" y="26"/>
                </a:lnTo>
                <a:lnTo>
                  <a:pt x="242" y="24"/>
                </a:lnTo>
                <a:lnTo>
                  <a:pt x="242" y="24"/>
                </a:lnTo>
                <a:lnTo>
                  <a:pt x="250" y="26"/>
                </a:lnTo>
                <a:lnTo>
                  <a:pt x="256" y="30"/>
                </a:lnTo>
                <a:lnTo>
                  <a:pt x="270" y="38"/>
                </a:lnTo>
                <a:lnTo>
                  <a:pt x="270" y="38"/>
                </a:lnTo>
                <a:lnTo>
                  <a:pt x="280" y="48"/>
                </a:lnTo>
                <a:lnTo>
                  <a:pt x="286" y="52"/>
                </a:lnTo>
                <a:lnTo>
                  <a:pt x="292" y="56"/>
                </a:lnTo>
                <a:lnTo>
                  <a:pt x="292" y="56"/>
                </a:lnTo>
                <a:lnTo>
                  <a:pt x="300" y="58"/>
                </a:lnTo>
                <a:lnTo>
                  <a:pt x="300" y="58"/>
                </a:lnTo>
                <a:lnTo>
                  <a:pt x="304" y="60"/>
                </a:lnTo>
                <a:lnTo>
                  <a:pt x="306" y="62"/>
                </a:lnTo>
                <a:lnTo>
                  <a:pt x="306" y="62"/>
                </a:lnTo>
                <a:lnTo>
                  <a:pt x="306" y="62"/>
                </a:lnTo>
                <a:lnTo>
                  <a:pt x="306" y="62"/>
                </a:lnTo>
                <a:lnTo>
                  <a:pt x="306" y="64"/>
                </a:lnTo>
                <a:lnTo>
                  <a:pt x="306" y="64"/>
                </a:lnTo>
                <a:lnTo>
                  <a:pt x="306" y="68"/>
                </a:lnTo>
                <a:lnTo>
                  <a:pt x="302" y="70"/>
                </a:lnTo>
                <a:lnTo>
                  <a:pt x="302" y="70"/>
                </a:lnTo>
                <a:lnTo>
                  <a:pt x="300" y="72"/>
                </a:lnTo>
                <a:lnTo>
                  <a:pt x="296" y="76"/>
                </a:lnTo>
                <a:lnTo>
                  <a:pt x="296" y="76"/>
                </a:lnTo>
                <a:lnTo>
                  <a:pt x="296" y="80"/>
                </a:lnTo>
                <a:lnTo>
                  <a:pt x="296" y="84"/>
                </a:lnTo>
                <a:lnTo>
                  <a:pt x="296" y="84"/>
                </a:lnTo>
                <a:lnTo>
                  <a:pt x="298" y="88"/>
                </a:lnTo>
                <a:lnTo>
                  <a:pt x="300" y="90"/>
                </a:lnTo>
                <a:lnTo>
                  <a:pt x="300" y="90"/>
                </a:lnTo>
                <a:lnTo>
                  <a:pt x="302" y="90"/>
                </a:lnTo>
                <a:lnTo>
                  <a:pt x="306" y="90"/>
                </a:lnTo>
                <a:lnTo>
                  <a:pt x="306" y="90"/>
                </a:lnTo>
                <a:lnTo>
                  <a:pt x="312" y="90"/>
                </a:lnTo>
                <a:lnTo>
                  <a:pt x="314" y="92"/>
                </a:lnTo>
                <a:lnTo>
                  <a:pt x="314" y="9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95" name="Freeform 254"/>
          <p:cNvSpPr>
            <a:spLocks/>
          </p:cNvSpPr>
          <p:nvPr/>
        </p:nvSpPr>
        <p:spPr bwMode="auto">
          <a:xfrm>
            <a:off x="5790316" y="1924099"/>
            <a:ext cx="43297" cy="63731"/>
          </a:xfrm>
          <a:custGeom>
            <a:avLst/>
            <a:gdLst/>
            <a:ahLst/>
            <a:cxnLst>
              <a:cxn ang="0">
                <a:pos x="22" y="30"/>
              </a:cxn>
              <a:cxn ang="0">
                <a:pos x="22" y="30"/>
              </a:cxn>
              <a:cxn ang="0">
                <a:pos x="22" y="34"/>
              </a:cxn>
              <a:cxn ang="0">
                <a:pos x="20" y="36"/>
              </a:cxn>
              <a:cxn ang="0">
                <a:pos x="20" y="36"/>
              </a:cxn>
              <a:cxn ang="0">
                <a:pos x="18" y="36"/>
              </a:cxn>
              <a:cxn ang="0">
                <a:pos x="16" y="34"/>
              </a:cxn>
              <a:cxn ang="0">
                <a:pos x="14" y="30"/>
              </a:cxn>
              <a:cxn ang="0">
                <a:pos x="14" y="30"/>
              </a:cxn>
              <a:cxn ang="0">
                <a:pos x="8" y="28"/>
              </a:cxn>
              <a:cxn ang="0">
                <a:pos x="2" y="28"/>
              </a:cxn>
              <a:cxn ang="0">
                <a:pos x="2" y="28"/>
              </a:cxn>
              <a:cxn ang="0">
                <a:pos x="0" y="24"/>
              </a:cxn>
              <a:cxn ang="0">
                <a:pos x="0" y="20"/>
              </a:cxn>
              <a:cxn ang="0">
                <a:pos x="0" y="20"/>
              </a:cxn>
              <a:cxn ang="0">
                <a:pos x="0" y="16"/>
              </a:cxn>
              <a:cxn ang="0">
                <a:pos x="0" y="12"/>
              </a:cxn>
              <a:cxn ang="0">
                <a:pos x="0" y="12"/>
              </a:cxn>
              <a:cxn ang="0">
                <a:pos x="4" y="12"/>
              </a:cxn>
              <a:cxn ang="0">
                <a:pos x="6" y="14"/>
              </a:cxn>
              <a:cxn ang="0">
                <a:pos x="6" y="14"/>
              </a:cxn>
              <a:cxn ang="0">
                <a:pos x="6" y="10"/>
              </a:cxn>
              <a:cxn ang="0">
                <a:pos x="6" y="8"/>
              </a:cxn>
              <a:cxn ang="0">
                <a:pos x="6" y="8"/>
              </a:cxn>
              <a:cxn ang="0">
                <a:pos x="4" y="6"/>
              </a:cxn>
              <a:cxn ang="0">
                <a:pos x="2" y="4"/>
              </a:cxn>
              <a:cxn ang="0">
                <a:pos x="2" y="4"/>
              </a:cxn>
              <a:cxn ang="0">
                <a:pos x="4" y="2"/>
              </a:cxn>
              <a:cxn ang="0">
                <a:pos x="8" y="0"/>
              </a:cxn>
              <a:cxn ang="0">
                <a:pos x="8" y="0"/>
              </a:cxn>
              <a:cxn ang="0">
                <a:pos x="10" y="2"/>
              </a:cxn>
              <a:cxn ang="0">
                <a:pos x="10" y="2"/>
              </a:cxn>
              <a:cxn ang="0">
                <a:pos x="14" y="2"/>
              </a:cxn>
              <a:cxn ang="0">
                <a:pos x="16" y="4"/>
              </a:cxn>
              <a:cxn ang="0">
                <a:pos x="16" y="4"/>
              </a:cxn>
              <a:cxn ang="0">
                <a:pos x="18" y="6"/>
              </a:cxn>
              <a:cxn ang="0">
                <a:pos x="22" y="8"/>
              </a:cxn>
              <a:cxn ang="0">
                <a:pos x="22" y="8"/>
              </a:cxn>
              <a:cxn ang="0">
                <a:pos x="22" y="12"/>
              </a:cxn>
              <a:cxn ang="0">
                <a:pos x="22" y="12"/>
              </a:cxn>
              <a:cxn ang="0">
                <a:pos x="20" y="18"/>
              </a:cxn>
              <a:cxn ang="0">
                <a:pos x="20" y="18"/>
              </a:cxn>
              <a:cxn ang="0">
                <a:pos x="16" y="20"/>
              </a:cxn>
              <a:cxn ang="0">
                <a:pos x="14" y="20"/>
              </a:cxn>
              <a:cxn ang="0">
                <a:pos x="14" y="20"/>
              </a:cxn>
              <a:cxn ang="0">
                <a:pos x="16" y="24"/>
              </a:cxn>
              <a:cxn ang="0">
                <a:pos x="16" y="28"/>
              </a:cxn>
              <a:cxn ang="0">
                <a:pos x="16" y="28"/>
              </a:cxn>
              <a:cxn ang="0">
                <a:pos x="20" y="30"/>
              </a:cxn>
              <a:cxn ang="0">
                <a:pos x="22" y="30"/>
              </a:cxn>
              <a:cxn ang="0">
                <a:pos x="22" y="30"/>
              </a:cxn>
            </a:cxnLst>
            <a:rect l="0" t="0" r="r" b="b"/>
            <a:pathLst>
              <a:path w="22" h="36">
                <a:moveTo>
                  <a:pt x="22" y="30"/>
                </a:moveTo>
                <a:lnTo>
                  <a:pt x="22" y="30"/>
                </a:lnTo>
                <a:lnTo>
                  <a:pt x="22" y="34"/>
                </a:lnTo>
                <a:lnTo>
                  <a:pt x="20" y="36"/>
                </a:lnTo>
                <a:lnTo>
                  <a:pt x="20" y="36"/>
                </a:lnTo>
                <a:lnTo>
                  <a:pt x="18" y="36"/>
                </a:lnTo>
                <a:lnTo>
                  <a:pt x="16" y="34"/>
                </a:lnTo>
                <a:lnTo>
                  <a:pt x="14" y="30"/>
                </a:lnTo>
                <a:lnTo>
                  <a:pt x="14" y="30"/>
                </a:lnTo>
                <a:lnTo>
                  <a:pt x="8" y="28"/>
                </a:lnTo>
                <a:lnTo>
                  <a:pt x="2" y="28"/>
                </a:lnTo>
                <a:lnTo>
                  <a:pt x="2" y="28"/>
                </a:lnTo>
                <a:lnTo>
                  <a:pt x="0" y="24"/>
                </a:lnTo>
                <a:lnTo>
                  <a:pt x="0" y="20"/>
                </a:lnTo>
                <a:lnTo>
                  <a:pt x="0" y="20"/>
                </a:lnTo>
                <a:lnTo>
                  <a:pt x="0" y="16"/>
                </a:lnTo>
                <a:lnTo>
                  <a:pt x="0" y="12"/>
                </a:lnTo>
                <a:lnTo>
                  <a:pt x="0" y="12"/>
                </a:lnTo>
                <a:lnTo>
                  <a:pt x="4" y="12"/>
                </a:lnTo>
                <a:lnTo>
                  <a:pt x="6" y="14"/>
                </a:lnTo>
                <a:lnTo>
                  <a:pt x="6" y="14"/>
                </a:lnTo>
                <a:lnTo>
                  <a:pt x="6" y="10"/>
                </a:lnTo>
                <a:lnTo>
                  <a:pt x="6" y="8"/>
                </a:lnTo>
                <a:lnTo>
                  <a:pt x="6" y="8"/>
                </a:lnTo>
                <a:lnTo>
                  <a:pt x="4" y="6"/>
                </a:lnTo>
                <a:lnTo>
                  <a:pt x="2" y="4"/>
                </a:lnTo>
                <a:lnTo>
                  <a:pt x="2" y="4"/>
                </a:lnTo>
                <a:lnTo>
                  <a:pt x="4" y="2"/>
                </a:lnTo>
                <a:lnTo>
                  <a:pt x="8" y="0"/>
                </a:lnTo>
                <a:lnTo>
                  <a:pt x="8" y="0"/>
                </a:lnTo>
                <a:lnTo>
                  <a:pt x="10" y="2"/>
                </a:lnTo>
                <a:lnTo>
                  <a:pt x="10" y="2"/>
                </a:lnTo>
                <a:lnTo>
                  <a:pt x="14" y="2"/>
                </a:lnTo>
                <a:lnTo>
                  <a:pt x="16" y="4"/>
                </a:lnTo>
                <a:lnTo>
                  <a:pt x="16" y="4"/>
                </a:lnTo>
                <a:lnTo>
                  <a:pt x="18" y="6"/>
                </a:lnTo>
                <a:lnTo>
                  <a:pt x="22" y="8"/>
                </a:lnTo>
                <a:lnTo>
                  <a:pt x="22" y="8"/>
                </a:lnTo>
                <a:lnTo>
                  <a:pt x="22" y="12"/>
                </a:lnTo>
                <a:lnTo>
                  <a:pt x="22" y="12"/>
                </a:lnTo>
                <a:lnTo>
                  <a:pt x="20" y="18"/>
                </a:lnTo>
                <a:lnTo>
                  <a:pt x="20" y="18"/>
                </a:lnTo>
                <a:lnTo>
                  <a:pt x="16" y="20"/>
                </a:lnTo>
                <a:lnTo>
                  <a:pt x="14" y="20"/>
                </a:lnTo>
                <a:lnTo>
                  <a:pt x="14" y="20"/>
                </a:lnTo>
                <a:lnTo>
                  <a:pt x="16" y="24"/>
                </a:lnTo>
                <a:lnTo>
                  <a:pt x="16" y="28"/>
                </a:lnTo>
                <a:lnTo>
                  <a:pt x="16" y="28"/>
                </a:lnTo>
                <a:lnTo>
                  <a:pt x="20" y="30"/>
                </a:lnTo>
                <a:lnTo>
                  <a:pt x="22" y="30"/>
                </a:lnTo>
                <a:lnTo>
                  <a:pt x="22" y="3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96" name="Freeform 255"/>
          <p:cNvSpPr>
            <a:spLocks/>
          </p:cNvSpPr>
          <p:nvPr/>
        </p:nvSpPr>
        <p:spPr bwMode="auto">
          <a:xfrm>
            <a:off x="5668294" y="2334812"/>
            <a:ext cx="82659" cy="162869"/>
          </a:xfrm>
          <a:custGeom>
            <a:avLst/>
            <a:gdLst/>
            <a:ahLst/>
            <a:cxnLst>
              <a:cxn ang="0">
                <a:pos x="42" y="0"/>
              </a:cxn>
              <a:cxn ang="0">
                <a:pos x="42" y="12"/>
              </a:cxn>
              <a:cxn ang="0">
                <a:pos x="36" y="16"/>
              </a:cxn>
              <a:cxn ang="0">
                <a:pos x="34" y="20"/>
              </a:cxn>
              <a:cxn ang="0">
                <a:pos x="34" y="28"/>
              </a:cxn>
              <a:cxn ang="0">
                <a:pos x="36" y="38"/>
              </a:cxn>
              <a:cxn ang="0">
                <a:pos x="38" y="46"/>
              </a:cxn>
              <a:cxn ang="0">
                <a:pos x="38" y="48"/>
              </a:cxn>
              <a:cxn ang="0">
                <a:pos x="30" y="54"/>
              </a:cxn>
              <a:cxn ang="0">
                <a:pos x="30" y="58"/>
              </a:cxn>
              <a:cxn ang="0">
                <a:pos x="26" y="62"/>
              </a:cxn>
              <a:cxn ang="0">
                <a:pos x="16" y="72"/>
              </a:cxn>
              <a:cxn ang="0">
                <a:pos x="12" y="80"/>
              </a:cxn>
              <a:cxn ang="0">
                <a:pos x="8" y="86"/>
              </a:cxn>
              <a:cxn ang="0">
                <a:pos x="4" y="92"/>
              </a:cxn>
              <a:cxn ang="0">
                <a:pos x="2" y="92"/>
              </a:cxn>
              <a:cxn ang="0">
                <a:pos x="4" y="88"/>
              </a:cxn>
              <a:cxn ang="0">
                <a:pos x="8" y="82"/>
              </a:cxn>
              <a:cxn ang="0">
                <a:pos x="8" y="76"/>
              </a:cxn>
              <a:cxn ang="0">
                <a:pos x="6" y="78"/>
              </a:cxn>
              <a:cxn ang="0">
                <a:pos x="4" y="78"/>
              </a:cxn>
              <a:cxn ang="0">
                <a:pos x="4" y="70"/>
              </a:cxn>
              <a:cxn ang="0">
                <a:pos x="0" y="66"/>
              </a:cxn>
              <a:cxn ang="0">
                <a:pos x="0" y="60"/>
              </a:cxn>
              <a:cxn ang="0">
                <a:pos x="2" y="52"/>
              </a:cxn>
              <a:cxn ang="0">
                <a:pos x="0" y="44"/>
              </a:cxn>
              <a:cxn ang="0">
                <a:pos x="2" y="34"/>
              </a:cxn>
              <a:cxn ang="0">
                <a:pos x="6" y="24"/>
              </a:cxn>
              <a:cxn ang="0">
                <a:pos x="14" y="12"/>
              </a:cxn>
              <a:cxn ang="0">
                <a:pos x="24" y="2"/>
              </a:cxn>
              <a:cxn ang="0">
                <a:pos x="28" y="4"/>
              </a:cxn>
              <a:cxn ang="0">
                <a:pos x="32" y="4"/>
              </a:cxn>
              <a:cxn ang="0">
                <a:pos x="36" y="0"/>
              </a:cxn>
              <a:cxn ang="0">
                <a:pos x="42" y="0"/>
              </a:cxn>
            </a:cxnLst>
            <a:rect l="0" t="0" r="r" b="b"/>
            <a:pathLst>
              <a:path w="42" h="92">
                <a:moveTo>
                  <a:pt x="42" y="0"/>
                </a:moveTo>
                <a:lnTo>
                  <a:pt x="42" y="0"/>
                </a:lnTo>
                <a:lnTo>
                  <a:pt x="42" y="6"/>
                </a:lnTo>
                <a:lnTo>
                  <a:pt x="42" y="12"/>
                </a:lnTo>
                <a:lnTo>
                  <a:pt x="42" y="12"/>
                </a:lnTo>
                <a:lnTo>
                  <a:pt x="36" y="16"/>
                </a:lnTo>
                <a:lnTo>
                  <a:pt x="36" y="16"/>
                </a:lnTo>
                <a:lnTo>
                  <a:pt x="34" y="20"/>
                </a:lnTo>
                <a:lnTo>
                  <a:pt x="34" y="20"/>
                </a:lnTo>
                <a:lnTo>
                  <a:pt x="34" y="28"/>
                </a:lnTo>
                <a:lnTo>
                  <a:pt x="36" y="38"/>
                </a:lnTo>
                <a:lnTo>
                  <a:pt x="36" y="38"/>
                </a:lnTo>
                <a:lnTo>
                  <a:pt x="38" y="42"/>
                </a:lnTo>
                <a:lnTo>
                  <a:pt x="38" y="46"/>
                </a:lnTo>
                <a:lnTo>
                  <a:pt x="38" y="46"/>
                </a:lnTo>
                <a:lnTo>
                  <a:pt x="38" y="48"/>
                </a:lnTo>
                <a:lnTo>
                  <a:pt x="34" y="50"/>
                </a:lnTo>
                <a:lnTo>
                  <a:pt x="30" y="54"/>
                </a:lnTo>
                <a:lnTo>
                  <a:pt x="30" y="54"/>
                </a:lnTo>
                <a:lnTo>
                  <a:pt x="30" y="58"/>
                </a:lnTo>
                <a:lnTo>
                  <a:pt x="30" y="58"/>
                </a:lnTo>
                <a:lnTo>
                  <a:pt x="26" y="62"/>
                </a:lnTo>
                <a:lnTo>
                  <a:pt x="22" y="66"/>
                </a:lnTo>
                <a:lnTo>
                  <a:pt x="16" y="72"/>
                </a:lnTo>
                <a:lnTo>
                  <a:pt x="16" y="72"/>
                </a:lnTo>
                <a:lnTo>
                  <a:pt x="12" y="80"/>
                </a:lnTo>
                <a:lnTo>
                  <a:pt x="8" y="86"/>
                </a:lnTo>
                <a:lnTo>
                  <a:pt x="8" y="86"/>
                </a:lnTo>
                <a:lnTo>
                  <a:pt x="6" y="90"/>
                </a:lnTo>
                <a:lnTo>
                  <a:pt x="4" y="92"/>
                </a:lnTo>
                <a:lnTo>
                  <a:pt x="2" y="92"/>
                </a:lnTo>
                <a:lnTo>
                  <a:pt x="2" y="92"/>
                </a:lnTo>
                <a:lnTo>
                  <a:pt x="2" y="90"/>
                </a:lnTo>
                <a:lnTo>
                  <a:pt x="4" y="88"/>
                </a:lnTo>
                <a:lnTo>
                  <a:pt x="8" y="82"/>
                </a:lnTo>
                <a:lnTo>
                  <a:pt x="8" y="82"/>
                </a:lnTo>
                <a:lnTo>
                  <a:pt x="8" y="80"/>
                </a:lnTo>
                <a:lnTo>
                  <a:pt x="8" y="76"/>
                </a:lnTo>
                <a:lnTo>
                  <a:pt x="8" y="76"/>
                </a:lnTo>
                <a:lnTo>
                  <a:pt x="6" y="78"/>
                </a:lnTo>
                <a:lnTo>
                  <a:pt x="4" y="78"/>
                </a:lnTo>
                <a:lnTo>
                  <a:pt x="4" y="78"/>
                </a:lnTo>
                <a:lnTo>
                  <a:pt x="2" y="74"/>
                </a:lnTo>
                <a:lnTo>
                  <a:pt x="4" y="70"/>
                </a:lnTo>
                <a:lnTo>
                  <a:pt x="4" y="70"/>
                </a:lnTo>
                <a:lnTo>
                  <a:pt x="0" y="66"/>
                </a:lnTo>
                <a:lnTo>
                  <a:pt x="0" y="66"/>
                </a:lnTo>
                <a:lnTo>
                  <a:pt x="0" y="60"/>
                </a:lnTo>
                <a:lnTo>
                  <a:pt x="0" y="60"/>
                </a:lnTo>
                <a:lnTo>
                  <a:pt x="2" y="52"/>
                </a:lnTo>
                <a:lnTo>
                  <a:pt x="2" y="52"/>
                </a:lnTo>
                <a:lnTo>
                  <a:pt x="0" y="44"/>
                </a:lnTo>
                <a:lnTo>
                  <a:pt x="0" y="44"/>
                </a:lnTo>
                <a:lnTo>
                  <a:pt x="2" y="34"/>
                </a:lnTo>
                <a:lnTo>
                  <a:pt x="2" y="34"/>
                </a:lnTo>
                <a:lnTo>
                  <a:pt x="6" y="24"/>
                </a:lnTo>
                <a:lnTo>
                  <a:pt x="6" y="24"/>
                </a:lnTo>
                <a:lnTo>
                  <a:pt x="14" y="12"/>
                </a:lnTo>
                <a:lnTo>
                  <a:pt x="20" y="6"/>
                </a:lnTo>
                <a:lnTo>
                  <a:pt x="24" y="2"/>
                </a:lnTo>
                <a:lnTo>
                  <a:pt x="24" y="2"/>
                </a:lnTo>
                <a:lnTo>
                  <a:pt x="28" y="4"/>
                </a:lnTo>
                <a:lnTo>
                  <a:pt x="32" y="4"/>
                </a:lnTo>
                <a:lnTo>
                  <a:pt x="32" y="4"/>
                </a:lnTo>
                <a:lnTo>
                  <a:pt x="34" y="2"/>
                </a:lnTo>
                <a:lnTo>
                  <a:pt x="36" y="0"/>
                </a:lnTo>
                <a:lnTo>
                  <a:pt x="36" y="0"/>
                </a:lnTo>
                <a:lnTo>
                  <a:pt x="42" y="0"/>
                </a:lnTo>
                <a:lnTo>
                  <a:pt x="42"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97" name="Freeform 256"/>
          <p:cNvSpPr>
            <a:spLocks/>
          </p:cNvSpPr>
          <p:nvPr/>
        </p:nvSpPr>
        <p:spPr bwMode="auto">
          <a:xfrm>
            <a:off x="5491167" y="2430409"/>
            <a:ext cx="70851" cy="184112"/>
          </a:xfrm>
          <a:custGeom>
            <a:avLst/>
            <a:gdLst/>
            <a:ahLst/>
            <a:cxnLst>
              <a:cxn ang="0">
                <a:pos x="34" y="0"/>
              </a:cxn>
              <a:cxn ang="0">
                <a:pos x="34" y="0"/>
              </a:cxn>
              <a:cxn ang="0">
                <a:pos x="36" y="2"/>
              </a:cxn>
              <a:cxn ang="0">
                <a:pos x="34" y="4"/>
              </a:cxn>
              <a:cxn ang="0">
                <a:pos x="34" y="4"/>
              </a:cxn>
              <a:cxn ang="0">
                <a:pos x="32" y="8"/>
              </a:cxn>
              <a:cxn ang="0">
                <a:pos x="32" y="8"/>
              </a:cxn>
              <a:cxn ang="0">
                <a:pos x="28" y="24"/>
              </a:cxn>
              <a:cxn ang="0">
                <a:pos x="26" y="38"/>
              </a:cxn>
              <a:cxn ang="0">
                <a:pos x="26" y="38"/>
              </a:cxn>
              <a:cxn ang="0">
                <a:pos x="16" y="66"/>
              </a:cxn>
              <a:cxn ang="0">
                <a:pos x="16" y="66"/>
              </a:cxn>
              <a:cxn ang="0">
                <a:pos x="14" y="84"/>
              </a:cxn>
              <a:cxn ang="0">
                <a:pos x="14" y="84"/>
              </a:cxn>
              <a:cxn ang="0">
                <a:pos x="10" y="94"/>
              </a:cxn>
              <a:cxn ang="0">
                <a:pos x="10" y="94"/>
              </a:cxn>
              <a:cxn ang="0">
                <a:pos x="6" y="100"/>
              </a:cxn>
              <a:cxn ang="0">
                <a:pos x="4" y="102"/>
              </a:cxn>
              <a:cxn ang="0">
                <a:pos x="2" y="104"/>
              </a:cxn>
              <a:cxn ang="0">
                <a:pos x="2" y="104"/>
              </a:cxn>
              <a:cxn ang="0">
                <a:pos x="0" y="102"/>
              </a:cxn>
              <a:cxn ang="0">
                <a:pos x="0" y="100"/>
              </a:cxn>
              <a:cxn ang="0">
                <a:pos x="0" y="94"/>
              </a:cxn>
              <a:cxn ang="0">
                <a:pos x="4" y="80"/>
              </a:cxn>
              <a:cxn ang="0">
                <a:pos x="4" y="80"/>
              </a:cxn>
              <a:cxn ang="0">
                <a:pos x="6" y="68"/>
              </a:cxn>
              <a:cxn ang="0">
                <a:pos x="6" y="68"/>
              </a:cxn>
              <a:cxn ang="0">
                <a:pos x="14" y="50"/>
              </a:cxn>
              <a:cxn ang="0">
                <a:pos x="14" y="50"/>
              </a:cxn>
              <a:cxn ang="0">
                <a:pos x="20" y="42"/>
              </a:cxn>
              <a:cxn ang="0">
                <a:pos x="20" y="42"/>
              </a:cxn>
              <a:cxn ang="0">
                <a:pos x="24" y="28"/>
              </a:cxn>
              <a:cxn ang="0">
                <a:pos x="28" y="12"/>
              </a:cxn>
              <a:cxn ang="0">
                <a:pos x="28" y="12"/>
              </a:cxn>
              <a:cxn ang="0">
                <a:pos x="30" y="6"/>
              </a:cxn>
              <a:cxn ang="0">
                <a:pos x="30" y="6"/>
              </a:cxn>
              <a:cxn ang="0">
                <a:pos x="32" y="2"/>
              </a:cxn>
              <a:cxn ang="0">
                <a:pos x="34" y="0"/>
              </a:cxn>
              <a:cxn ang="0">
                <a:pos x="34" y="0"/>
              </a:cxn>
            </a:cxnLst>
            <a:rect l="0" t="0" r="r" b="b"/>
            <a:pathLst>
              <a:path w="36" h="104">
                <a:moveTo>
                  <a:pt x="34" y="0"/>
                </a:moveTo>
                <a:lnTo>
                  <a:pt x="34" y="0"/>
                </a:lnTo>
                <a:lnTo>
                  <a:pt x="36" y="2"/>
                </a:lnTo>
                <a:lnTo>
                  <a:pt x="34" y="4"/>
                </a:lnTo>
                <a:lnTo>
                  <a:pt x="34" y="4"/>
                </a:lnTo>
                <a:lnTo>
                  <a:pt x="32" y="8"/>
                </a:lnTo>
                <a:lnTo>
                  <a:pt x="32" y="8"/>
                </a:lnTo>
                <a:lnTo>
                  <a:pt x="28" y="24"/>
                </a:lnTo>
                <a:lnTo>
                  <a:pt x="26" y="38"/>
                </a:lnTo>
                <a:lnTo>
                  <a:pt x="26" y="38"/>
                </a:lnTo>
                <a:lnTo>
                  <a:pt x="16" y="66"/>
                </a:lnTo>
                <a:lnTo>
                  <a:pt x="16" y="66"/>
                </a:lnTo>
                <a:lnTo>
                  <a:pt x="14" y="84"/>
                </a:lnTo>
                <a:lnTo>
                  <a:pt x="14" y="84"/>
                </a:lnTo>
                <a:lnTo>
                  <a:pt x="10" y="94"/>
                </a:lnTo>
                <a:lnTo>
                  <a:pt x="10" y="94"/>
                </a:lnTo>
                <a:lnTo>
                  <a:pt x="6" y="100"/>
                </a:lnTo>
                <a:lnTo>
                  <a:pt x="4" y="102"/>
                </a:lnTo>
                <a:lnTo>
                  <a:pt x="2" y="104"/>
                </a:lnTo>
                <a:lnTo>
                  <a:pt x="2" y="104"/>
                </a:lnTo>
                <a:lnTo>
                  <a:pt x="0" y="102"/>
                </a:lnTo>
                <a:lnTo>
                  <a:pt x="0" y="100"/>
                </a:lnTo>
                <a:lnTo>
                  <a:pt x="0" y="94"/>
                </a:lnTo>
                <a:lnTo>
                  <a:pt x="4" y="80"/>
                </a:lnTo>
                <a:lnTo>
                  <a:pt x="4" y="80"/>
                </a:lnTo>
                <a:lnTo>
                  <a:pt x="6" y="68"/>
                </a:lnTo>
                <a:lnTo>
                  <a:pt x="6" y="68"/>
                </a:lnTo>
                <a:lnTo>
                  <a:pt x="14" y="50"/>
                </a:lnTo>
                <a:lnTo>
                  <a:pt x="14" y="50"/>
                </a:lnTo>
                <a:lnTo>
                  <a:pt x="20" y="42"/>
                </a:lnTo>
                <a:lnTo>
                  <a:pt x="20" y="42"/>
                </a:lnTo>
                <a:lnTo>
                  <a:pt x="24" y="28"/>
                </a:lnTo>
                <a:lnTo>
                  <a:pt x="28" y="12"/>
                </a:lnTo>
                <a:lnTo>
                  <a:pt x="28" y="12"/>
                </a:lnTo>
                <a:lnTo>
                  <a:pt x="30" y="6"/>
                </a:lnTo>
                <a:lnTo>
                  <a:pt x="30" y="6"/>
                </a:lnTo>
                <a:lnTo>
                  <a:pt x="32" y="2"/>
                </a:lnTo>
                <a:lnTo>
                  <a:pt x="34" y="0"/>
                </a:lnTo>
                <a:lnTo>
                  <a:pt x="34"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98" name="Freeform 257"/>
          <p:cNvSpPr>
            <a:spLocks/>
          </p:cNvSpPr>
          <p:nvPr/>
        </p:nvSpPr>
        <p:spPr bwMode="auto">
          <a:xfrm>
            <a:off x="5317977" y="2777390"/>
            <a:ext cx="47234" cy="46028"/>
          </a:xfrm>
          <a:custGeom>
            <a:avLst/>
            <a:gdLst/>
            <a:ahLst/>
            <a:cxnLst>
              <a:cxn ang="0">
                <a:pos x="20" y="10"/>
              </a:cxn>
              <a:cxn ang="0">
                <a:pos x="20" y="10"/>
              </a:cxn>
              <a:cxn ang="0">
                <a:pos x="24" y="18"/>
              </a:cxn>
              <a:cxn ang="0">
                <a:pos x="24" y="22"/>
              </a:cxn>
              <a:cxn ang="0">
                <a:pos x="24" y="26"/>
              </a:cxn>
              <a:cxn ang="0">
                <a:pos x="24" y="26"/>
              </a:cxn>
              <a:cxn ang="0">
                <a:pos x="22" y="26"/>
              </a:cxn>
              <a:cxn ang="0">
                <a:pos x="18" y="26"/>
              </a:cxn>
              <a:cxn ang="0">
                <a:pos x="12" y="24"/>
              </a:cxn>
              <a:cxn ang="0">
                <a:pos x="12" y="24"/>
              </a:cxn>
              <a:cxn ang="0">
                <a:pos x="6" y="22"/>
              </a:cxn>
              <a:cxn ang="0">
                <a:pos x="6" y="22"/>
              </a:cxn>
              <a:cxn ang="0">
                <a:pos x="2" y="16"/>
              </a:cxn>
              <a:cxn ang="0">
                <a:pos x="2" y="16"/>
              </a:cxn>
              <a:cxn ang="0">
                <a:pos x="0" y="8"/>
              </a:cxn>
              <a:cxn ang="0">
                <a:pos x="2" y="4"/>
              </a:cxn>
              <a:cxn ang="0">
                <a:pos x="4" y="0"/>
              </a:cxn>
              <a:cxn ang="0">
                <a:pos x="4" y="0"/>
              </a:cxn>
              <a:cxn ang="0">
                <a:pos x="8" y="0"/>
              </a:cxn>
              <a:cxn ang="0">
                <a:pos x="12" y="4"/>
              </a:cxn>
              <a:cxn ang="0">
                <a:pos x="12" y="4"/>
              </a:cxn>
              <a:cxn ang="0">
                <a:pos x="16" y="6"/>
              </a:cxn>
              <a:cxn ang="0">
                <a:pos x="20" y="10"/>
              </a:cxn>
              <a:cxn ang="0">
                <a:pos x="20" y="10"/>
              </a:cxn>
            </a:cxnLst>
            <a:rect l="0" t="0" r="r" b="b"/>
            <a:pathLst>
              <a:path w="24" h="26">
                <a:moveTo>
                  <a:pt x="20" y="10"/>
                </a:moveTo>
                <a:lnTo>
                  <a:pt x="20" y="10"/>
                </a:lnTo>
                <a:lnTo>
                  <a:pt x="24" y="18"/>
                </a:lnTo>
                <a:lnTo>
                  <a:pt x="24" y="22"/>
                </a:lnTo>
                <a:lnTo>
                  <a:pt x="24" y="26"/>
                </a:lnTo>
                <a:lnTo>
                  <a:pt x="24" y="26"/>
                </a:lnTo>
                <a:lnTo>
                  <a:pt x="22" y="26"/>
                </a:lnTo>
                <a:lnTo>
                  <a:pt x="18" y="26"/>
                </a:lnTo>
                <a:lnTo>
                  <a:pt x="12" y="24"/>
                </a:lnTo>
                <a:lnTo>
                  <a:pt x="12" y="24"/>
                </a:lnTo>
                <a:lnTo>
                  <a:pt x="6" y="22"/>
                </a:lnTo>
                <a:lnTo>
                  <a:pt x="6" y="22"/>
                </a:lnTo>
                <a:lnTo>
                  <a:pt x="2" y="16"/>
                </a:lnTo>
                <a:lnTo>
                  <a:pt x="2" y="16"/>
                </a:lnTo>
                <a:lnTo>
                  <a:pt x="0" y="8"/>
                </a:lnTo>
                <a:lnTo>
                  <a:pt x="2" y="4"/>
                </a:lnTo>
                <a:lnTo>
                  <a:pt x="4" y="0"/>
                </a:lnTo>
                <a:lnTo>
                  <a:pt x="4" y="0"/>
                </a:lnTo>
                <a:lnTo>
                  <a:pt x="8" y="0"/>
                </a:lnTo>
                <a:lnTo>
                  <a:pt x="12" y="4"/>
                </a:lnTo>
                <a:lnTo>
                  <a:pt x="12" y="4"/>
                </a:lnTo>
                <a:lnTo>
                  <a:pt x="16" y="6"/>
                </a:lnTo>
                <a:lnTo>
                  <a:pt x="20" y="10"/>
                </a:lnTo>
                <a:lnTo>
                  <a:pt x="20" y="1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99" name="Freeform 258"/>
          <p:cNvSpPr>
            <a:spLocks/>
          </p:cNvSpPr>
          <p:nvPr/>
        </p:nvSpPr>
        <p:spPr bwMode="auto">
          <a:xfrm>
            <a:off x="4983403" y="560959"/>
            <a:ext cx="1070635" cy="2198728"/>
          </a:xfrm>
          <a:custGeom>
            <a:avLst/>
            <a:gdLst/>
            <a:ahLst/>
            <a:cxnLst>
              <a:cxn ang="0">
                <a:pos x="510" y="272"/>
              </a:cxn>
              <a:cxn ang="0">
                <a:pos x="490" y="274"/>
              </a:cxn>
              <a:cxn ang="0">
                <a:pos x="478" y="286"/>
              </a:cxn>
              <a:cxn ang="0">
                <a:pos x="462" y="290"/>
              </a:cxn>
              <a:cxn ang="0">
                <a:pos x="458" y="310"/>
              </a:cxn>
              <a:cxn ang="0">
                <a:pos x="450" y="358"/>
              </a:cxn>
              <a:cxn ang="0">
                <a:pos x="452" y="390"/>
              </a:cxn>
              <a:cxn ang="0">
                <a:pos x="454" y="404"/>
              </a:cxn>
              <a:cxn ang="0">
                <a:pos x="422" y="466"/>
              </a:cxn>
              <a:cxn ang="0">
                <a:pos x="384" y="486"/>
              </a:cxn>
              <a:cxn ang="0">
                <a:pos x="350" y="520"/>
              </a:cxn>
              <a:cxn ang="0">
                <a:pos x="332" y="542"/>
              </a:cxn>
              <a:cxn ang="0">
                <a:pos x="316" y="558"/>
              </a:cxn>
              <a:cxn ang="0">
                <a:pos x="314" y="578"/>
              </a:cxn>
              <a:cxn ang="0">
                <a:pos x="298" y="604"/>
              </a:cxn>
              <a:cxn ang="0">
                <a:pos x="286" y="656"/>
              </a:cxn>
              <a:cxn ang="0">
                <a:pos x="292" y="742"/>
              </a:cxn>
              <a:cxn ang="0">
                <a:pos x="266" y="794"/>
              </a:cxn>
              <a:cxn ang="0">
                <a:pos x="294" y="782"/>
              </a:cxn>
              <a:cxn ang="0">
                <a:pos x="328" y="762"/>
              </a:cxn>
              <a:cxn ang="0">
                <a:pos x="348" y="794"/>
              </a:cxn>
              <a:cxn ang="0">
                <a:pos x="336" y="868"/>
              </a:cxn>
              <a:cxn ang="0">
                <a:pos x="300" y="854"/>
              </a:cxn>
              <a:cxn ang="0">
                <a:pos x="264" y="854"/>
              </a:cxn>
              <a:cxn ang="0">
                <a:pos x="296" y="874"/>
              </a:cxn>
              <a:cxn ang="0">
                <a:pos x="362" y="872"/>
              </a:cxn>
              <a:cxn ang="0">
                <a:pos x="348" y="892"/>
              </a:cxn>
              <a:cxn ang="0">
                <a:pos x="312" y="902"/>
              </a:cxn>
              <a:cxn ang="0">
                <a:pos x="272" y="938"/>
              </a:cxn>
              <a:cxn ang="0">
                <a:pos x="278" y="954"/>
              </a:cxn>
              <a:cxn ang="0">
                <a:pos x="274" y="984"/>
              </a:cxn>
              <a:cxn ang="0">
                <a:pos x="264" y="1010"/>
              </a:cxn>
              <a:cxn ang="0">
                <a:pos x="262" y="1082"/>
              </a:cxn>
              <a:cxn ang="0">
                <a:pos x="226" y="1170"/>
              </a:cxn>
              <a:cxn ang="0">
                <a:pos x="162" y="1180"/>
              </a:cxn>
              <a:cxn ang="0">
                <a:pos x="140" y="1240"/>
              </a:cxn>
              <a:cxn ang="0">
                <a:pos x="74" y="1234"/>
              </a:cxn>
              <a:cxn ang="0">
                <a:pos x="56" y="1160"/>
              </a:cxn>
              <a:cxn ang="0">
                <a:pos x="74" y="1144"/>
              </a:cxn>
              <a:cxn ang="0">
                <a:pos x="44" y="1086"/>
              </a:cxn>
              <a:cxn ang="0">
                <a:pos x="32" y="1026"/>
              </a:cxn>
              <a:cxn ang="0">
                <a:pos x="22" y="988"/>
              </a:cxn>
              <a:cxn ang="0">
                <a:pos x="18" y="966"/>
              </a:cxn>
              <a:cxn ang="0">
                <a:pos x="8" y="956"/>
              </a:cxn>
              <a:cxn ang="0">
                <a:pos x="6" y="914"/>
              </a:cxn>
              <a:cxn ang="0">
                <a:pos x="28" y="894"/>
              </a:cxn>
              <a:cxn ang="0">
                <a:pos x="64" y="814"/>
              </a:cxn>
              <a:cxn ang="0">
                <a:pos x="64" y="730"/>
              </a:cxn>
              <a:cxn ang="0">
                <a:pos x="80" y="668"/>
              </a:cxn>
              <a:cxn ang="0">
                <a:pos x="62" y="578"/>
              </a:cxn>
              <a:cxn ang="0">
                <a:pos x="66" y="504"/>
              </a:cxn>
              <a:cxn ang="0">
                <a:pos x="148" y="450"/>
              </a:cxn>
              <a:cxn ang="0">
                <a:pos x="148" y="382"/>
              </a:cxn>
              <a:cxn ang="0">
                <a:pos x="190" y="266"/>
              </a:cxn>
              <a:cxn ang="0">
                <a:pos x="244" y="180"/>
              </a:cxn>
              <a:cxn ang="0">
                <a:pos x="250" y="120"/>
              </a:cxn>
              <a:cxn ang="0">
                <a:pos x="300" y="92"/>
              </a:cxn>
              <a:cxn ang="0">
                <a:pos x="362" y="58"/>
              </a:cxn>
              <a:cxn ang="0">
                <a:pos x="372" y="16"/>
              </a:cxn>
              <a:cxn ang="0">
                <a:pos x="386" y="2"/>
              </a:cxn>
              <a:cxn ang="0">
                <a:pos x="498" y="98"/>
              </a:cxn>
              <a:cxn ang="0">
                <a:pos x="528" y="192"/>
              </a:cxn>
            </a:cxnLst>
            <a:rect l="0" t="0" r="r" b="b"/>
            <a:pathLst>
              <a:path w="544" h="1242">
                <a:moveTo>
                  <a:pt x="542" y="260"/>
                </a:moveTo>
                <a:lnTo>
                  <a:pt x="542" y="260"/>
                </a:lnTo>
                <a:lnTo>
                  <a:pt x="544" y="264"/>
                </a:lnTo>
                <a:lnTo>
                  <a:pt x="544" y="268"/>
                </a:lnTo>
                <a:lnTo>
                  <a:pt x="544" y="268"/>
                </a:lnTo>
                <a:lnTo>
                  <a:pt x="542" y="272"/>
                </a:lnTo>
                <a:lnTo>
                  <a:pt x="542" y="272"/>
                </a:lnTo>
                <a:lnTo>
                  <a:pt x="542" y="274"/>
                </a:lnTo>
                <a:lnTo>
                  <a:pt x="540" y="276"/>
                </a:lnTo>
                <a:lnTo>
                  <a:pt x="540" y="276"/>
                </a:lnTo>
                <a:lnTo>
                  <a:pt x="538" y="274"/>
                </a:lnTo>
                <a:lnTo>
                  <a:pt x="536" y="272"/>
                </a:lnTo>
                <a:lnTo>
                  <a:pt x="536" y="272"/>
                </a:lnTo>
                <a:lnTo>
                  <a:pt x="528" y="268"/>
                </a:lnTo>
                <a:lnTo>
                  <a:pt x="528" y="268"/>
                </a:lnTo>
                <a:lnTo>
                  <a:pt x="518" y="270"/>
                </a:lnTo>
                <a:lnTo>
                  <a:pt x="514" y="270"/>
                </a:lnTo>
                <a:lnTo>
                  <a:pt x="510" y="272"/>
                </a:lnTo>
                <a:lnTo>
                  <a:pt x="510" y="272"/>
                </a:lnTo>
                <a:lnTo>
                  <a:pt x="510" y="276"/>
                </a:lnTo>
                <a:lnTo>
                  <a:pt x="510" y="278"/>
                </a:lnTo>
                <a:lnTo>
                  <a:pt x="508" y="280"/>
                </a:lnTo>
                <a:lnTo>
                  <a:pt x="508" y="280"/>
                </a:lnTo>
                <a:lnTo>
                  <a:pt x="506" y="280"/>
                </a:lnTo>
                <a:lnTo>
                  <a:pt x="504" y="278"/>
                </a:lnTo>
                <a:lnTo>
                  <a:pt x="504" y="278"/>
                </a:lnTo>
                <a:lnTo>
                  <a:pt x="502" y="278"/>
                </a:lnTo>
                <a:lnTo>
                  <a:pt x="502" y="278"/>
                </a:lnTo>
                <a:lnTo>
                  <a:pt x="498" y="274"/>
                </a:lnTo>
                <a:lnTo>
                  <a:pt x="496" y="272"/>
                </a:lnTo>
                <a:lnTo>
                  <a:pt x="496" y="272"/>
                </a:lnTo>
                <a:lnTo>
                  <a:pt x="494" y="270"/>
                </a:lnTo>
                <a:lnTo>
                  <a:pt x="492" y="268"/>
                </a:lnTo>
                <a:lnTo>
                  <a:pt x="492" y="268"/>
                </a:lnTo>
                <a:lnTo>
                  <a:pt x="490" y="270"/>
                </a:lnTo>
                <a:lnTo>
                  <a:pt x="490" y="274"/>
                </a:lnTo>
                <a:lnTo>
                  <a:pt x="490" y="276"/>
                </a:lnTo>
                <a:lnTo>
                  <a:pt x="490" y="278"/>
                </a:lnTo>
                <a:lnTo>
                  <a:pt x="490" y="278"/>
                </a:lnTo>
                <a:lnTo>
                  <a:pt x="486" y="278"/>
                </a:lnTo>
                <a:lnTo>
                  <a:pt x="486" y="278"/>
                </a:lnTo>
                <a:lnTo>
                  <a:pt x="484" y="274"/>
                </a:lnTo>
                <a:lnTo>
                  <a:pt x="484" y="274"/>
                </a:lnTo>
                <a:lnTo>
                  <a:pt x="482" y="270"/>
                </a:lnTo>
                <a:lnTo>
                  <a:pt x="482" y="270"/>
                </a:lnTo>
                <a:lnTo>
                  <a:pt x="480" y="270"/>
                </a:lnTo>
                <a:lnTo>
                  <a:pt x="480" y="270"/>
                </a:lnTo>
                <a:lnTo>
                  <a:pt x="478" y="272"/>
                </a:lnTo>
                <a:lnTo>
                  <a:pt x="478" y="272"/>
                </a:lnTo>
                <a:lnTo>
                  <a:pt x="476" y="274"/>
                </a:lnTo>
                <a:lnTo>
                  <a:pt x="478" y="278"/>
                </a:lnTo>
                <a:lnTo>
                  <a:pt x="478" y="282"/>
                </a:lnTo>
                <a:lnTo>
                  <a:pt x="478" y="286"/>
                </a:lnTo>
                <a:lnTo>
                  <a:pt x="478" y="286"/>
                </a:lnTo>
                <a:lnTo>
                  <a:pt x="476" y="288"/>
                </a:lnTo>
                <a:lnTo>
                  <a:pt x="476" y="288"/>
                </a:lnTo>
                <a:lnTo>
                  <a:pt x="474" y="286"/>
                </a:lnTo>
                <a:lnTo>
                  <a:pt x="474" y="286"/>
                </a:lnTo>
                <a:lnTo>
                  <a:pt x="474" y="288"/>
                </a:lnTo>
                <a:lnTo>
                  <a:pt x="476" y="290"/>
                </a:lnTo>
                <a:lnTo>
                  <a:pt x="478" y="294"/>
                </a:lnTo>
                <a:lnTo>
                  <a:pt x="478" y="296"/>
                </a:lnTo>
                <a:lnTo>
                  <a:pt x="478" y="296"/>
                </a:lnTo>
                <a:lnTo>
                  <a:pt x="474" y="296"/>
                </a:lnTo>
                <a:lnTo>
                  <a:pt x="474" y="296"/>
                </a:lnTo>
                <a:lnTo>
                  <a:pt x="470" y="292"/>
                </a:lnTo>
                <a:lnTo>
                  <a:pt x="470" y="292"/>
                </a:lnTo>
                <a:lnTo>
                  <a:pt x="466" y="288"/>
                </a:lnTo>
                <a:lnTo>
                  <a:pt x="464" y="286"/>
                </a:lnTo>
                <a:lnTo>
                  <a:pt x="462" y="288"/>
                </a:lnTo>
                <a:lnTo>
                  <a:pt x="462" y="288"/>
                </a:lnTo>
                <a:lnTo>
                  <a:pt x="462" y="290"/>
                </a:lnTo>
                <a:lnTo>
                  <a:pt x="462" y="290"/>
                </a:lnTo>
                <a:lnTo>
                  <a:pt x="466" y="294"/>
                </a:lnTo>
                <a:lnTo>
                  <a:pt x="470" y="300"/>
                </a:lnTo>
                <a:lnTo>
                  <a:pt x="470" y="300"/>
                </a:lnTo>
                <a:lnTo>
                  <a:pt x="470" y="302"/>
                </a:lnTo>
                <a:lnTo>
                  <a:pt x="470" y="302"/>
                </a:lnTo>
                <a:lnTo>
                  <a:pt x="466" y="304"/>
                </a:lnTo>
                <a:lnTo>
                  <a:pt x="464" y="304"/>
                </a:lnTo>
                <a:lnTo>
                  <a:pt x="464" y="304"/>
                </a:lnTo>
                <a:lnTo>
                  <a:pt x="464" y="306"/>
                </a:lnTo>
                <a:lnTo>
                  <a:pt x="466" y="308"/>
                </a:lnTo>
                <a:lnTo>
                  <a:pt x="466" y="308"/>
                </a:lnTo>
                <a:lnTo>
                  <a:pt x="466" y="312"/>
                </a:lnTo>
                <a:lnTo>
                  <a:pt x="466" y="312"/>
                </a:lnTo>
                <a:lnTo>
                  <a:pt x="464" y="312"/>
                </a:lnTo>
                <a:lnTo>
                  <a:pt x="464" y="312"/>
                </a:lnTo>
                <a:lnTo>
                  <a:pt x="458" y="310"/>
                </a:lnTo>
                <a:lnTo>
                  <a:pt x="458" y="310"/>
                </a:lnTo>
                <a:lnTo>
                  <a:pt x="454" y="312"/>
                </a:lnTo>
                <a:lnTo>
                  <a:pt x="454" y="312"/>
                </a:lnTo>
                <a:lnTo>
                  <a:pt x="454" y="318"/>
                </a:lnTo>
                <a:lnTo>
                  <a:pt x="454" y="318"/>
                </a:lnTo>
                <a:lnTo>
                  <a:pt x="450" y="320"/>
                </a:lnTo>
                <a:lnTo>
                  <a:pt x="446" y="322"/>
                </a:lnTo>
                <a:lnTo>
                  <a:pt x="446" y="322"/>
                </a:lnTo>
                <a:lnTo>
                  <a:pt x="446" y="324"/>
                </a:lnTo>
                <a:lnTo>
                  <a:pt x="446" y="324"/>
                </a:lnTo>
                <a:lnTo>
                  <a:pt x="448" y="328"/>
                </a:lnTo>
                <a:lnTo>
                  <a:pt x="450" y="330"/>
                </a:lnTo>
                <a:lnTo>
                  <a:pt x="456" y="336"/>
                </a:lnTo>
                <a:lnTo>
                  <a:pt x="456" y="336"/>
                </a:lnTo>
                <a:lnTo>
                  <a:pt x="454" y="340"/>
                </a:lnTo>
                <a:lnTo>
                  <a:pt x="454" y="340"/>
                </a:lnTo>
                <a:lnTo>
                  <a:pt x="452" y="350"/>
                </a:lnTo>
                <a:lnTo>
                  <a:pt x="450" y="358"/>
                </a:lnTo>
                <a:lnTo>
                  <a:pt x="450" y="358"/>
                </a:lnTo>
                <a:lnTo>
                  <a:pt x="446" y="360"/>
                </a:lnTo>
                <a:lnTo>
                  <a:pt x="444" y="360"/>
                </a:lnTo>
                <a:lnTo>
                  <a:pt x="444" y="360"/>
                </a:lnTo>
                <a:lnTo>
                  <a:pt x="442" y="366"/>
                </a:lnTo>
                <a:lnTo>
                  <a:pt x="442" y="366"/>
                </a:lnTo>
                <a:lnTo>
                  <a:pt x="440" y="368"/>
                </a:lnTo>
                <a:lnTo>
                  <a:pt x="440" y="368"/>
                </a:lnTo>
                <a:lnTo>
                  <a:pt x="440" y="372"/>
                </a:lnTo>
                <a:lnTo>
                  <a:pt x="440" y="372"/>
                </a:lnTo>
                <a:lnTo>
                  <a:pt x="444" y="374"/>
                </a:lnTo>
                <a:lnTo>
                  <a:pt x="444" y="374"/>
                </a:lnTo>
                <a:lnTo>
                  <a:pt x="446" y="380"/>
                </a:lnTo>
                <a:lnTo>
                  <a:pt x="446" y="380"/>
                </a:lnTo>
                <a:lnTo>
                  <a:pt x="444" y="380"/>
                </a:lnTo>
                <a:lnTo>
                  <a:pt x="444" y="380"/>
                </a:lnTo>
                <a:lnTo>
                  <a:pt x="446" y="386"/>
                </a:lnTo>
                <a:lnTo>
                  <a:pt x="446" y="386"/>
                </a:lnTo>
                <a:lnTo>
                  <a:pt x="452" y="390"/>
                </a:lnTo>
                <a:lnTo>
                  <a:pt x="458" y="396"/>
                </a:lnTo>
                <a:lnTo>
                  <a:pt x="458" y="396"/>
                </a:lnTo>
                <a:lnTo>
                  <a:pt x="458" y="400"/>
                </a:lnTo>
                <a:lnTo>
                  <a:pt x="458" y="400"/>
                </a:lnTo>
                <a:lnTo>
                  <a:pt x="462" y="402"/>
                </a:lnTo>
                <a:lnTo>
                  <a:pt x="462" y="402"/>
                </a:lnTo>
                <a:lnTo>
                  <a:pt x="462" y="406"/>
                </a:lnTo>
                <a:lnTo>
                  <a:pt x="462" y="406"/>
                </a:lnTo>
                <a:lnTo>
                  <a:pt x="460" y="412"/>
                </a:lnTo>
                <a:lnTo>
                  <a:pt x="458" y="414"/>
                </a:lnTo>
                <a:lnTo>
                  <a:pt x="456" y="416"/>
                </a:lnTo>
                <a:lnTo>
                  <a:pt x="456" y="416"/>
                </a:lnTo>
                <a:lnTo>
                  <a:pt x="456" y="412"/>
                </a:lnTo>
                <a:lnTo>
                  <a:pt x="456" y="408"/>
                </a:lnTo>
                <a:lnTo>
                  <a:pt x="456" y="408"/>
                </a:lnTo>
                <a:lnTo>
                  <a:pt x="456" y="406"/>
                </a:lnTo>
                <a:lnTo>
                  <a:pt x="454" y="404"/>
                </a:lnTo>
                <a:lnTo>
                  <a:pt x="454" y="404"/>
                </a:lnTo>
                <a:lnTo>
                  <a:pt x="452" y="406"/>
                </a:lnTo>
                <a:lnTo>
                  <a:pt x="452" y="408"/>
                </a:lnTo>
                <a:lnTo>
                  <a:pt x="452" y="408"/>
                </a:lnTo>
                <a:lnTo>
                  <a:pt x="448" y="418"/>
                </a:lnTo>
                <a:lnTo>
                  <a:pt x="448" y="418"/>
                </a:lnTo>
                <a:lnTo>
                  <a:pt x="444" y="428"/>
                </a:lnTo>
                <a:lnTo>
                  <a:pt x="444" y="428"/>
                </a:lnTo>
                <a:lnTo>
                  <a:pt x="436" y="438"/>
                </a:lnTo>
                <a:lnTo>
                  <a:pt x="436" y="438"/>
                </a:lnTo>
                <a:lnTo>
                  <a:pt x="436" y="444"/>
                </a:lnTo>
                <a:lnTo>
                  <a:pt x="436" y="444"/>
                </a:lnTo>
                <a:lnTo>
                  <a:pt x="434" y="450"/>
                </a:lnTo>
                <a:lnTo>
                  <a:pt x="430" y="456"/>
                </a:lnTo>
                <a:lnTo>
                  <a:pt x="430" y="456"/>
                </a:lnTo>
                <a:lnTo>
                  <a:pt x="426" y="458"/>
                </a:lnTo>
                <a:lnTo>
                  <a:pt x="426" y="458"/>
                </a:lnTo>
                <a:lnTo>
                  <a:pt x="422" y="466"/>
                </a:lnTo>
                <a:lnTo>
                  <a:pt x="422" y="466"/>
                </a:lnTo>
                <a:lnTo>
                  <a:pt x="414" y="472"/>
                </a:lnTo>
                <a:lnTo>
                  <a:pt x="414" y="472"/>
                </a:lnTo>
                <a:lnTo>
                  <a:pt x="410" y="474"/>
                </a:lnTo>
                <a:lnTo>
                  <a:pt x="410" y="474"/>
                </a:lnTo>
                <a:lnTo>
                  <a:pt x="408" y="474"/>
                </a:lnTo>
                <a:lnTo>
                  <a:pt x="404" y="474"/>
                </a:lnTo>
                <a:lnTo>
                  <a:pt x="404" y="474"/>
                </a:lnTo>
                <a:lnTo>
                  <a:pt x="402" y="476"/>
                </a:lnTo>
                <a:lnTo>
                  <a:pt x="398" y="478"/>
                </a:lnTo>
                <a:lnTo>
                  <a:pt x="398" y="478"/>
                </a:lnTo>
                <a:lnTo>
                  <a:pt x="398" y="486"/>
                </a:lnTo>
                <a:lnTo>
                  <a:pt x="398" y="486"/>
                </a:lnTo>
                <a:lnTo>
                  <a:pt x="394" y="490"/>
                </a:lnTo>
                <a:lnTo>
                  <a:pt x="390" y="492"/>
                </a:lnTo>
                <a:lnTo>
                  <a:pt x="390" y="492"/>
                </a:lnTo>
                <a:lnTo>
                  <a:pt x="386" y="488"/>
                </a:lnTo>
                <a:lnTo>
                  <a:pt x="384" y="486"/>
                </a:lnTo>
                <a:lnTo>
                  <a:pt x="384" y="486"/>
                </a:lnTo>
                <a:lnTo>
                  <a:pt x="382" y="488"/>
                </a:lnTo>
                <a:lnTo>
                  <a:pt x="378" y="490"/>
                </a:lnTo>
                <a:lnTo>
                  <a:pt x="374" y="496"/>
                </a:lnTo>
                <a:lnTo>
                  <a:pt x="374" y="496"/>
                </a:lnTo>
                <a:lnTo>
                  <a:pt x="372" y="504"/>
                </a:lnTo>
                <a:lnTo>
                  <a:pt x="372" y="504"/>
                </a:lnTo>
                <a:lnTo>
                  <a:pt x="368" y="508"/>
                </a:lnTo>
                <a:lnTo>
                  <a:pt x="364" y="510"/>
                </a:lnTo>
                <a:lnTo>
                  <a:pt x="364" y="510"/>
                </a:lnTo>
                <a:lnTo>
                  <a:pt x="360" y="510"/>
                </a:lnTo>
                <a:lnTo>
                  <a:pt x="354" y="510"/>
                </a:lnTo>
                <a:lnTo>
                  <a:pt x="354" y="510"/>
                </a:lnTo>
                <a:lnTo>
                  <a:pt x="352" y="510"/>
                </a:lnTo>
                <a:lnTo>
                  <a:pt x="350" y="510"/>
                </a:lnTo>
                <a:lnTo>
                  <a:pt x="350" y="510"/>
                </a:lnTo>
                <a:lnTo>
                  <a:pt x="350" y="516"/>
                </a:lnTo>
                <a:lnTo>
                  <a:pt x="350" y="520"/>
                </a:lnTo>
                <a:lnTo>
                  <a:pt x="350" y="520"/>
                </a:lnTo>
                <a:lnTo>
                  <a:pt x="346" y="522"/>
                </a:lnTo>
                <a:lnTo>
                  <a:pt x="346" y="522"/>
                </a:lnTo>
                <a:lnTo>
                  <a:pt x="346" y="526"/>
                </a:lnTo>
                <a:lnTo>
                  <a:pt x="346" y="530"/>
                </a:lnTo>
                <a:lnTo>
                  <a:pt x="346" y="530"/>
                </a:lnTo>
                <a:lnTo>
                  <a:pt x="342" y="530"/>
                </a:lnTo>
                <a:lnTo>
                  <a:pt x="340" y="532"/>
                </a:lnTo>
                <a:lnTo>
                  <a:pt x="340" y="532"/>
                </a:lnTo>
                <a:lnTo>
                  <a:pt x="340" y="536"/>
                </a:lnTo>
                <a:lnTo>
                  <a:pt x="340" y="536"/>
                </a:lnTo>
                <a:lnTo>
                  <a:pt x="336" y="538"/>
                </a:lnTo>
                <a:lnTo>
                  <a:pt x="334" y="540"/>
                </a:lnTo>
                <a:lnTo>
                  <a:pt x="334" y="540"/>
                </a:lnTo>
                <a:lnTo>
                  <a:pt x="330" y="540"/>
                </a:lnTo>
                <a:lnTo>
                  <a:pt x="326" y="540"/>
                </a:lnTo>
                <a:lnTo>
                  <a:pt x="326" y="540"/>
                </a:lnTo>
                <a:lnTo>
                  <a:pt x="328" y="542"/>
                </a:lnTo>
                <a:lnTo>
                  <a:pt x="332" y="542"/>
                </a:lnTo>
                <a:lnTo>
                  <a:pt x="334" y="542"/>
                </a:lnTo>
                <a:lnTo>
                  <a:pt x="336" y="544"/>
                </a:lnTo>
                <a:lnTo>
                  <a:pt x="336" y="544"/>
                </a:lnTo>
                <a:lnTo>
                  <a:pt x="336" y="546"/>
                </a:lnTo>
                <a:lnTo>
                  <a:pt x="334" y="548"/>
                </a:lnTo>
                <a:lnTo>
                  <a:pt x="334" y="548"/>
                </a:lnTo>
                <a:lnTo>
                  <a:pt x="334" y="552"/>
                </a:lnTo>
                <a:lnTo>
                  <a:pt x="332" y="554"/>
                </a:lnTo>
                <a:lnTo>
                  <a:pt x="332" y="554"/>
                </a:lnTo>
                <a:lnTo>
                  <a:pt x="330" y="552"/>
                </a:lnTo>
                <a:lnTo>
                  <a:pt x="328" y="552"/>
                </a:lnTo>
                <a:lnTo>
                  <a:pt x="328" y="552"/>
                </a:lnTo>
                <a:lnTo>
                  <a:pt x="326" y="554"/>
                </a:lnTo>
                <a:lnTo>
                  <a:pt x="324" y="558"/>
                </a:lnTo>
                <a:lnTo>
                  <a:pt x="324" y="558"/>
                </a:lnTo>
                <a:lnTo>
                  <a:pt x="320" y="560"/>
                </a:lnTo>
                <a:lnTo>
                  <a:pt x="320" y="560"/>
                </a:lnTo>
                <a:lnTo>
                  <a:pt x="316" y="558"/>
                </a:lnTo>
                <a:lnTo>
                  <a:pt x="314" y="554"/>
                </a:lnTo>
                <a:lnTo>
                  <a:pt x="314" y="554"/>
                </a:lnTo>
                <a:lnTo>
                  <a:pt x="312" y="550"/>
                </a:lnTo>
                <a:lnTo>
                  <a:pt x="312" y="548"/>
                </a:lnTo>
                <a:lnTo>
                  <a:pt x="310" y="548"/>
                </a:lnTo>
                <a:lnTo>
                  <a:pt x="310" y="548"/>
                </a:lnTo>
                <a:lnTo>
                  <a:pt x="310" y="550"/>
                </a:lnTo>
                <a:lnTo>
                  <a:pt x="310" y="554"/>
                </a:lnTo>
                <a:lnTo>
                  <a:pt x="310" y="554"/>
                </a:lnTo>
                <a:lnTo>
                  <a:pt x="314" y="562"/>
                </a:lnTo>
                <a:lnTo>
                  <a:pt x="314" y="562"/>
                </a:lnTo>
                <a:lnTo>
                  <a:pt x="314" y="568"/>
                </a:lnTo>
                <a:lnTo>
                  <a:pt x="312" y="574"/>
                </a:lnTo>
                <a:lnTo>
                  <a:pt x="312" y="574"/>
                </a:lnTo>
                <a:lnTo>
                  <a:pt x="314" y="576"/>
                </a:lnTo>
                <a:lnTo>
                  <a:pt x="314" y="576"/>
                </a:lnTo>
                <a:lnTo>
                  <a:pt x="314" y="578"/>
                </a:lnTo>
                <a:lnTo>
                  <a:pt x="314" y="578"/>
                </a:lnTo>
                <a:lnTo>
                  <a:pt x="310" y="586"/>
                </a:lnTo>
                <a:lnTo>
                  <a:pt x="310" y="586"/>
                </a:lnTo>
                <a:lnTo>
                  <a:pt x="306" y="588"/>
                </a:lnTo>
                <a:lnTo>
                  <a:pt x="306" y="588"/>
                </a:lnTo>
                <a:lnTo>
                  <a:pt x="306" y="590"/>
                </a:lnTo>
                <a:lnTo>
                  <a:pt x="306" y="590"/>
                </a:lnTo>
                <a:lnTo>
                  <a:pt x="302" y="590"/>
                </a:lnTo>
                <a:lnTo>
                  <a:pt x="298" y="586"/>
                </a:lnTo>
                <a:lnTo>
                  <a:pt x="296" y="584"/>
                </a:lnTo>
                <a:lnTo>
                  <a:pt x="292" y="584"/>
                </a:lnTo>
                <a:lnTo>
                  <a:pt x="292" y="584"/>
                </a:lnTo>
                <a:lnTo>
                  <a:pt x="292" y="586"/>
                </a:lnTo>
                <a:lnTo>
                  <a:pt x="292" y="588"/>
                </a:lnTo>
                <a:lnTo>
                  <a:pt x="292" y="594"/>
                </a:lnTo>
                <a:lnTo>
                  <a:pt x="292" y="594"/>
                </a:lnTo>
                <a:lnTo>
                  <a:pt x="294" y="602"/>
                </a:lnTo>
                <a:lnTo>
                  <a:pt x="294" y="602"/>
                </a:lnTo>
                <a:lnTo>
                  <a:pt x="298" y="604"/>
                </a:lnTo>
                <a:lnTo>
                  <a:pt x="300" y="608"/>
                </a:lnTo>
                <a:lnTo>
                  <a:pt x="300" y="608"/>
                </a:lnTo>
                <a:lnTo>
                  <a:pt x="300" y="616"/>
                </a:lnTo>
                <a:lnTo>
                  <a:pt x="296" y="622"/>
                </a:lnTo>
                <a:lnTo>
                  <a:pt x="296" y="622"/>
                </a:lnTo>
                <a:lnTo>
                  <a:pt x="294" y="630"/>
                </a:lnTo>
                <a:lnTo>
                  <a:pt x="294" y="638"/>
                </a:lnTo>
                <a:lnTo>
                  <a:pt x="294" y="638"/>
                </a:lnTo>
                <a:lnTo>
                  <a:pt x="296" y="648"/>
                </a:lnTo>
                <a:lnTo>
                  <a:pt x="298" y="656"/>
                </a:lnTo>
                <a:lnTo>
                  <a:pt x="298" y="656"/>
                </a:lnTo>
                <a:lnTo>
                  <a:pt x="298" y="660"/>
                </a:lnTo>
                <a:lnTo>
                  <a:pt x="298" y="662"/>
                </a:lnTo>
                <a:lnTo>
                  <a:pt x="298" y="662"/>
                </a:lnTo>
                <a:lnTo>
                  <a:pt x="296" y="662"/>
                </a:lnTo>
                <a:lnTo>
                  <a:pt x="292" y="658"/>
                </a:lnTo>
                <a:lnTo>
                  <a:pt x="288" y="656"/>
                </a:lnTo>
                <a:lnTo>
                  <a:pt x="286" y="656"/>
                </a:lnTo>
                <a:lnTo>
                  <a:pt x="286" y="656"/>
                </a:lnTo>
                <a:lnTo>
                  <a:pt x="286" y="658"/>
                </a:lnTo>
                <a:lnTo>
                  <a:pt x="286" y="660"/>
                </a:lnTo>
                <a:lnTo>
                  <a:pt x="286" y="660"/>
                </a:lnTo>
                <a:lnTo>
                  <a:pt x="284" y="666"/>
                </a:lnTo>
                <a:lnTo>
                  <a:pt x="284" y="666"/>
                </a:lnTo>
                <a:lnTo>
                  <a:pt x="284" y="672"/>
                </a:lnTo>
                <a:lnTo>
                  <a:pt x="284" y="672"/>
                </a:lnTo>
                <a:lnTo>
                  <a:pt x="284" y="682"/>
                </a:lnTo>
                <a:lnTo>
                  <a:pt x="286" y="690"/>
                </a:lnTo>
                <a:lnTo>
                  <a:pt x="286" y="690"/>
                </a:lnTo>
                <a:lnTo>
                  <a:pt x="286" y="704"/>
                </a:lnTo>
                <a:lnTo>
                  <a:pt x="286" y="704"/>
                </a:lnTo>
                <a:lnTo>
                  <a:pt x="290" y="726"/>
                </a:lnTo>
                <a:lnTo>
                  <a:pt x="290" y="726"/>
                </a:lnTo>
                <a:lnTo>
                  <a:pt x="292" y="734"/>
                </a:lnTo>
                <a:lnTo>
                  <a:pt x="292" y="734"/>
                </a:lnTo>
                <a:lnTo>
                  <a:pt x="292" y="742"/>
                </a:lnTo>
                <a:lnTo>
                  <a:pt x="292" y="742"/>
                </a:lnTo>
                <a:lnTo>
                  <a:pt x="290" y="746"/>
                </a:lnTo>
                <a:lnTo>
                  <a:pt x="290" y="748"/>
                </a:lnTo>
                <a:lnTo>
                  <a:pt x="290" y="748"/>
                </a:lnTo>
                <a:lnTo>
                  <a:pt x="294" y="750"/>
                </a:lnTo>
                <a:lnTo>
                  <a:pt x="298" y="750"/>
                </a:lnTo>
                <a:lnTo>
                  <a:pt x="298" y="750"/>
                </a:lnTo>
                <a:lnTo>
                  <a:pt x="298" y="756"/>
                </a:lnTo>
                <a:lnTo>
                  <a:pt x="298" y="760"/>
                </a:lnTo>
                <a:lnTo>
                  <a:pt x="298" y="760"/>
                </a:lnTo>
                <a:lnTo>
                  <a:pt x="294" y="768"/>
                </a:lnTo>
                <a:lnTo>
                  <a:pt x="294" y="768"/>
                </a:lnTo>
                <a:lnTo>
                  <a:pt x="288" y="776"/>
                </a:lnTo>
                <a:lnTo>
                  <a:pt x="282" y="782"/>
                </a:lnTo>
                <a:lnTo>
                  <a:pt x="282" y="782"/>
                </a:lnTo>
                <a:lnTo>
                  <a:pt x="272" y="786"/>
                </a:lnTo>
                <a:lnTo>
                  <a:pt x="272" y="786"/>
                </a:lnTo>
                <a:lnTo>
                  <a:pt x="266" y="794"/>
                </a:lnTo>
                <a:lnTo>
                  <a:pt x="266" y="794"/>
                </a:lnTo>
                <a:lnTo>
                  <a:pt x="254" y="796"/>
                </a:lnTo>
                <a:lnTo>
                  <a:pt x="254" y="796"/>
                </a:lnTo>
                <a:lnTo>
                  <a:pt x="250" y="798"/>
                </a:lnTo>
                <a:lnTo>
                  <a:pt x="248" y="798"/>
                </a:lnTo>
                <a:lnTo>
                  <a:pt x="248" y="800"/>
                </a:lnTo>
                <a:lnTo>
                  <a:pt x="248" y="800"/>
                </a:lnTo>
                <a:lnTo>
                  <a:pt x="250" y="802"/>
                </a:lnTo>
                <a:lnTo>
                  <a:pt x="254" y="802"/>
                </a:lnTo>
                <a:lnTo>
                  <a:pt x="254" y="802"/>
                </a:lnTo>
                <a:lnTo>
                  <a:pt x="264" y="800"/>
                </a:lnTo>
                <a:lnTo>
                  <a:pt x="264" y="800"/>
                </a:lnTo>
                <a:lnTo>
                  <a:pt x="272" y="800"/>
                </a:lnTo>
                <a:lnTo>
                  <a:pt x="272" y="800"/>
                </a:lnTo>
                <a:lnTo>
                  <a:pt x="278" y="794"/>
                </a:lnTo>
                <a:lnTo>
                  <a:pt x="278" y="794"/>
                </a:lnTo>
                <a:lnTo>
                  <a:pt x="294" y="782"/>
                </a:lnTo>
                <a:lnTo>
                  <a:pt x="294" y="782"/>
                </a:lnTo>
                <a:lnTo>
                  <a:pt x="300" y="774"/>
                </a:lnTo>
                <a:lnTo>
                  <a:pt x="300" y="774"/>
                </a:lnTo>
                <a:lnTo>
                  <a:pt x="302" y="766"/>
                </a:lnTo>
                <a:lnTo>
                  <a:pt x="304" y="758"/>
                </a:lnTo>
                <a:lnTo>
                  <a:pt x="304" y="758"/>
                </a:lnTo>
                <a:lnTo>
                  <a:pt x="304" y="754"/>
                </a:lnTo>
                <a:lnTo>
                  <a:pt x="304" y="754"/>
                </a:lnTo>
                <a:lnTo>
                  <a:pt x="308" y="756"/>
                </a:lnTo>
                <a:lnTo>
                  <a:pt x="308" y="756"/>
                </a:lnTo>
                <a:lnTo>
                  <a:pt x="310" y="758"/>
                </a:lnTo>
                <a:lnTo>
                  <a:pt x="310" y="758"/>
                </a:lnTo>
                <a:lnTo>
                  <a:pt x="314" y="764"/>
                </a:lnTo>
                <a:lnTo>
                  <a:pt x="314" y="764"/>
                </a:lnTo>
                <a:lnTo>
                  <a:pt x="316" y="764"/>
                </a:lnTo>
                <a:lnTo>
                  <a:pt x="320" y="762"/>
                </a:lnTo>
                <a:lnTo>
                  <a:pt x="324" y="760"/>
                </a:lnTo>
                <a:lnTo>
                  <a:pt x="328" y="762"/>
                </a:lnTo>
                <a:lnTo>
                  <a:pt x="328" y="762"/>
                </a:lnTo>
                <a:lnTo>
                  <a:pt x="330" y="764"/>
                </a:lnTo>
                <a:lnTo>
                  <a:pt x="332" y="768"/>
                </a:lnTo>
                <a:lnTo>
                  <a:pt x="332" y="768"/>
                </a:lnTo>
                <a:lnTo>
                  <a:pt x="332" y="772"/>
                </a:lnTo>
                <a:lnTo>
                  <a:pt x="334" y="776"/>
                </a:lnTo>
                <a:lnTo>
                  <a:pt x="334" y="776"/>
                </a:lnTo>
                <a:lnTo>
                  <a:pt x="338" y="780"/>
                </a:lnTo>
                <a:lnTo>
                  <a:pt x="342" y="780"/>
                </a:lnTo>
                <a:lnTo>
                  <a:pt x="348" y="782"/>
                </a:lnTo>
                <a:lnTo>
                  <a:pt x="352" y="784"/>
                </a:lnTo>
                <a:lnTo>
                  <a:pt x="352" y="784"/>
                </a:lnTo>
                <a:lnTo>
                  <a:pt x="352" y="788"/>
                </a:lnTo>
                <a:lnTo>
                  <a:pt x="352" y="788"/>
                </a:lnTo>
                <a:lnTo>
                  <a:pt x="350" y="788"/>
                </a:lnTo>
                <a:lnTo>
                  <a:pt x="346" y="788"/>
                </a:lnTo>
                <a:lnTo>
                  <a:pt x="346" y="788"/>
                </a:lnTo>
                <a:lnTo>
                  <a:pt x="346" y="792"/>
                </a:lnTo>
                <a:lnTo>
                  <a:pt x="348" y="794"/>
                </a:lnTo>
                <a:lnTo>
                  <a:pt x="354" y="800"/>
                </a:lnTo>
                <a:lnTo>
                  <a:pt x="354" y="800"/>
                </a:lnTo>
                <a:lnTo>
                  <a:pt x="360" y="804"/>
                </a:lnTo>
                <a:lnTo>
                  <a:pt x="366" y="808"/>
                </a:lnTo>
                <a:lnTo>
                  <a:pt x="366" y="808"/>
                </a:lnTo>
                <a:lnTo>
                  <a:pt x="370" y="812"/>
                </a:lnTo>
                <a:lnTo>
                  <a:pt x="372" y="820"/>
                </a:lnTo>
                <a:lnTo>
                  <a:pt x="372" y="820"/>
                </a:lnTo>
                <a:lnTo>
                  <a:pt x="372" y="826"/>
                </a:lnTo>
                <a:lnTo>
                  <a:pt x="370" y="834"/>
                </a:lnTo>
                <a:lnTo>
                  <a:pt x="370" y="834"/>
                </a:lnTo>
                <a:lnTo>
                  <a:pt x="366" y="838"/>
                </a:lnTo>
                <a:lnTo>
                  <a:pt x="366" y="838"/>
                </a:lnTo>
                <a:lnTo>
                  <a:pt x="362" y="846"/>
                </a:lnTo>
                <a:lnTo>
                  <a:pt x="358" y="854"/>
                </a:lnTo>
                <a:lnTo>
                  <a:pt x="358" y="854"/>
                </a:lnTo>
                <a:lnTo>
                  <a:pt x="344" y="864"/>
                </a:lnTo>
                <a:lnTo>
                  <a:pt x="336" y="868"/>
                </a:lnTo>
                <a:lnTo>
                  <a:pt x="330" y="870"/>
                </a:lnTo>
                <a:lnTo>
                  <a:pt x="330" y="870"/>
                </a:lnTo>
                <a:lnTo>
                  <a:pt x="322" y="868"/>
                </a:lnTo>
                <a:lnTo>
                  <a:pt x="322" y="868"/>
                </a:lnTo>
                <a:lnTo>
                  <a:pt x="320" y="864"/>
                </a:lnTo>
                <a:lnTo>
                  <a:pt x="318" y="858"/>
                </a:lnTo>
                <a:lnTo>
                  <a:pt x="318" y="858"/>
                </a:lnTo>
                <a:lnTo>
                  <a:pt x="316" y="856"/>
                </a:lnTo>
                <a:lnTo>
                  <a:pt x="316" y="856"/>
                </a:lnTo>
                <a:lnTo>
                  <a:pt x="314" y="858"/>
                </a:lnTo>
                <a:lnTo>
                  <a:pt x="314" y="862"/>
                </a:lnTo>
                <a:lnTo>
                  <a:pt x="314" y="862"/>
                </a:lnTo>
                <a:lnTo>
                  <a:pt x="310" y="860"/>
                </a:lnTo>
                <a:lnTo>
                  <a:pt x="306" y="858"/>
                </a:lnTo>
                <a:lnTo>
                  <a:pt x="306" y="858"/>
                </a:lnTo>
                <a:lnTo>
                  <a:pt x="304" y="856"/>
                </a:lnTo>
                <a:lnTo>
                  <a:pt x="300" y="854"/>
                </a:lnTo>
                <a:lnTo>
                  <a:pt x="300" y="854"/>
                </a:lnTo>
                <a:lnTo>
                  <a:pt x="300" y="858"/>
                </a:lnTo>
                <a:lnTo>
                  <a:pt x="300" y="858"/>
                </a:lnTo>
                <a:lnTo>
                  <a:pt x="298" y="860"/>
                </a:lnTo>
                <a:lnTo>
                  <a:pt x="294" y="860"/>
                </a:lnTo>
                <a:lnTo>
                  <a:pt x="294" y="860"/>
                </a:lnTo>
                <a:lnTo>
                  <a:pt x="292" y="860"/>
                </a:lnTo>
                <a:lnTo>
                  <a:pt x="290" y="856"/>
                </a:lnTo>
                <a:lnTo>
                  <a:pt x="288" y="854"/>
                </a:lnTo>
                <a:lnTo>
                  <a:pt x="286" y="852"/>
                </a:lnTo>
                <a:lnTo>
                  <a:pt x="286" y="852"/>
                </a:lnTo>
                <a:lnTo>
                  <a:pt x="284" y="854"/>
                </a:lnTo>
                <a:lnTo>
                  <a:pt x="284" y="854"/>
                </a:lnTo>
                <a:lnTo>
                  <a:pt x="278" y="854"/>
                </a:lnTo>
                <a:lnTo>
                  <a:pt x="274" y="852"/>
                </a:lnTo>
                <a:lnTo>
                  <a:pt x="274" y="852"/>
                </a:lnTo>
                <a:lnTo>
                  <a:pt x="266" y="854"/>
                </a:lnTo>
                <a:lnTo>
                  <a:pt x="266" y="854"/>
                </a:lnTo>
                <a:lnTo>
                  <a:pt x="264" y="854"/>
                </a:lnTo>
                <a:lnTo>
                  <a:pt x="260" y="854"/>
                </a:lnTo>
                <a:lnTo>
                  <a:pt x="260" y="854"/>
                </a:lnTo>
                <a:lnTo>
                  <a:pt x="258" y="856"/>
                </a:lnTo>
                <a:lnTo>
                  <a:pt x="258" y="858"/>
                </a:lnTo>
                <a:lnTo>
                  <a:pt x="258" y="858"/>
                </a:lnTo>
                <a:lnTo>
                  <a:pt x="254" y="860"/>
                </a:lnTo>
                <a:lnTo>
                  <a:pt x="252" y="862"/>
                </a:lnTo>
                <a:lnTo>
                  <a:pt x="252" y="862"/>
                </a:lnTo>
                <a:lnTo>
                  <a:pt x="254" y="864"/>
                </a:lnTo>
                <a:lnTo>
                  <a:pt x="258" y="864"/>
                </a:lnTo>
                <a:lnTo>
                  <a:pt x="258" y="864"/>
                </a:lnTo>
                <a:lnTo>
                  <a:pt x="264" y="862"/>
                </a:lnTo>
                <a:lnTo>
                  <a:pt x="270" y="862"/>
                </a:lnTo>
                <a:lnTo>
                  <a:pt x="270" y="862"/>
                </a:lnTo>
                <a:lnTo>
                  <a:pt x="280" y="866"/>
                </a:lnTo>
                <a:lnTo>
                  <a:pt x="292" y="870"/>
                </a:lnTo>
                <a:lnTo>
                  <a:pt x="292" y="870"/>
                </a:lnTo>
                <a:lnTo>
                  <a:pt x="296" y="874"/>
                </a:lnTo>
                <a:lnTo>
                  <a:pt x="296" y="874"/>
                </a:lnTo>
                <a:lnTo>
                  <a:pt x="298" y="878"/>
                </a:lnTo>
                <a:lnTo>
                  <a:pt x="298" y="880"/>
                </a:lnTo>
                <a:lnTo>
                  <a:pt x="298" y="880"/>
                </a:lnTo>
                <a:lnTo>
                  <a:pt x="300" y="880"/>
                </a:lnTo>
                <a:lnTo>
                  <a:pt x="304" y="878"/>
                </a:lnTo>
                <a:lnTo>
                  <a:pt x="304" y="878"/>
                </a:lnTo>
                <a:lnTo>
                  <a:pt x="308" y="878"/>
                </a:lnTo>
                <a:lnTo>
                  <a:pt x="314" y="880"/>
                </a:lnTo>
                <a:lnTo>
                  <a:pt x="314" y="880"/>
                </a:lnTo>
                <a:lnTo>
                  <a:pt x="324" y="876"/>
                </a:lnTo>
                <a:lnTo>
                  <a:pt x="338" y="872"/>
                </a:lnTo>
                <a:lnTo>
                  <a:pt x="350" y="868"/>
                </a:lnTo>
                <a:lnTo>
                  <a:pt x="356" y="866"/>
                </a:lnTo>
                <a:lnTo>
                  <a:pt x="360" y="868"/>
                </a:lnTo>
                <a:lnTo>
                  <a:pt x="360" y="868"/>
                </a:lnTo>
                <a:lnTo>
                  <a:pt x="362" y="872"/>
                </a:lnTo>
                <a:lnTo>
                  <a:pt x="362" y="872"/>
                </a:lnTo>
                <a:lnTo>
                  <a:pt x="358" y="874"/>
                </a:lnTo>
                <a:lnTo>
                  <a:pt x="356" y="876"/>
                </a:lnTo>
                <a:lnTo>
                  <a:pt x="356" y="876"/>
                </a:lnTo>
                <a:lnTo>
                  <a:pt x="356" y="878"/>
                </a:lnTo>
                <a:lnTo>
                  <a:pt x="356" y="882"/>
                </a:lnTo>
                <a:lnTo>
                  <a:pt x="356" y="882"/>
                </a:lnTo>
                <a:lnTo>
                  <a:pt x="354" y="882"/>
                </a:lnTo>
                <a:lnTo>
                  <a:pt x="350" y="882"/>
                </a:lnTo>
                <a:lnTo>
                  <a:pt x="350" y="882"/>
                </a:lnTo>
                <a:lnTo>
                  <a:pt x="348" y="880"/>
                </a:lnTo>
                <a:lnTo>
                  <a:pt x="346" y="878"/>
                </a:lnTo>
                <a:lnTo>
                  <a:pt x="346" y="878"/>
                </a:lnTo>
                <a:lnTo>
                  <a:pt x="346" y="880"/>
                </a:lnTo>
                <a:lnTo>
                  <a:pt x="346" y="882"/>
                </a:lnTo>
                <a:lnTo>
                  <a:pt x="348" y="886"/>
                </a:lnTo>
                <a:lnTo>
                  <a:pt x="350" y="888"/>
                </a:lnTo>
                <a:lnTo>
                  <a:pt x="350" y="888"/>
                </a:lnTo>
                <a:lnTo>
                  <a:pt x="348" y="892"/>
                </a:lnTo>
                <a:lnTo>
                  <a:pt x="344" y="894"/>
                </a:lnTo>
                <a:lnTo>
                  <a:pt x="336" y="900"/>
                </a:lnTo>
                <a:lnTo>
                  <a:pt x="336" y="900"/>
                </a:lnTo>
                <a:lnTo>
                  <a:pt x="334" y="906"/>
                </a:lnTo>
                <a:lnTo>
                  <a:pt x="330" y="910"/>
                </a:lnTo>
                <a:lnTo>
                  <a:pt x="330" y="910"/>
                </a:lnTo>
                <a:lnTo>
                  <a:pt x="326" y="912"/>
                </a:lnTo>
                <a:lnTo>
                  <a:pt x="320" y="912"/>
                </a:lnTo>
                <a:lnTo>
                  <a:pt x="320" y="912"/>
                </a:lnTo>
                <a:lnTo>
                  <a:pt x="320" y="910"/>
                </a:lnTo>
                <a:lnTo>
                  <a:pt x="320" y="906"/>
                </a:lnTo>
                <a:lnTo>
                  <a:pt x="320" y="904"/>
                </a:lnTo>
                <a:lnTo>
                  <a:pt x="320" y="902"/>
                </a:lnTo>
                <a:lnTo>
                  <a:pt x="320" y="902"/>
                </a:lnTo>
                <a:lnTo>
                  <a:pt x="316" y="900"/>
                </a:lnTo>
                <a:lnTo>
                  <a:pt x="312" y="900"/>
                </a:lnTo>
                <a:lnTo>
                  <a:pt x="312" y="900"/>
                </a:lnTo>
                <a:lnTo>
                  <a:pt x="312" y="902"/>
                </a:lnTo>
                <a:lnTo>
                  <a:pt x="312" y="904"/>
                </a:lnTo>
                <a:lnTo>
                  <a:pt x="314" y="910"/>
                </a:lnTo>
                <a:lnTo>
                  <a:pt x="314" y="910"/>
                </a:lnTo>
                <a:lnTo>
                  <a:pt x="308" y="916"/>
                </a:lnTo>
                <a:lnTo>
                  <a:pt x="308" y="916"/>
                </a:lnTo>
                <a:lnTo>
                  <a:pt x="304" y="922"/>
                </a:lnTo>
                <a:lnTo>
                  <a:pt x="298" y="926"/>
                </a:lnTo>
                <a:lnTo>
                  <a:pt x="298" y="926"/>
                </a:lnTo>
                <a:lnTo>
                  <a:pt x="292" y="926"/>
                </a:lnTo>
                <a:lnTo>
                  <a:pt x="288" y="926"/>
                </a:lnTo>
                <a:lnTo>
                  <a:pt x="286" y="928"/>
                </a:lnTo>
                <a:lnTo>
                  <a:pt x="286" y="928"/>
                </a:lnTo>
                <a:lnTo>
                  <a:pt x="286" y="932"/>
                </a:lnTo>
                <a:lnTo>
                  <a:pt x="284" y="936"/>
                </a:lnTo>
                <a:lnTo>
                  <a:pt x="284" y="936"/>
                </a:lnTo>
                <a:lnTo>
                  <a:pt x="278" y="938"/>
                </a:lnTo>
                <a:lnTo>
                  <a:pt x="278" y="938"/>
                </a:lnTo>
                <a:lnTo>
                  <a:pt x="272" y="938"/>
                </a:lnTo>
                <a:lnTo>
                  <a:pt x="268" y="936"/>
                </a:lnTo>
                <a:lnTo>
                  <a:pt x="268" y="936"/>
                </a:lnTo>
                <a:lnTo>
                  <a:pt x="256" y="936"/>
                </a:lnTo>
                <a:lnTo>
                  <a:pt x="252" y="936"/>
                </a:lnTo>
                <a:lnTo>
                  <a:pt x="246" y="938"/>
                </a:lnTo>
                <a:lnTo>
                  <a:pt x="246" y="938"/>
                </a:lnTo>
                <a:lnTo>
                  <a:pt x="246" y="940"/>
                </a:lnTo>
                <a:lnTo>
                  <a:pt x="246" y="940"/>
                </a:lnTo>
                <a:lnTo>
                  <a:pt x="248" y="942"/>
                </a:lnTo>
                <a:lnTo>
                  <a:pt x="250" y="942"/>
                </a:lnTo>
                <a:lnTo>
                  <a:pt x="256" y="944"/>
                </a:lnTo>
                <a:lnTo>
                  <a:pt x="264" y="942"/>
                </a:lnTo>
                <a:lnTo>
                  <a:pt x="270" y="944"/>
                </a:lnTo>
                <a:lnTo>
                  <a:pt x="270" y="944"/>
                </a:lnTo>
                <a:lnTo>
                  <a:pt x="276" y="946"/>
                </a:lnTo>
                <a:lnTo>
                  <a:pt x="280" y="952"/>
                </a:lnTo>
                <a:lnTo>
                  <a:pt x="280" y="952"/>
                </a:lnTo>
                <a:lnTo>
                  <a:pt x="278" y="954"/>
                </a:lnTo>
                <a:lnTo>
                  <a:pt x="278" y="954"/>
                </a:lnTo>
                <a:lnTo>
                  <a:pt x="274" y="956"/>
                </a:lnTo>
                <a:lnTo>
                  <a:pt x="268" y="956"/>
                </a:lnTo>
                <a:lnTo>
                  <a:pt x="268" y="956"/>
                </a:lnTo>
                <a:lnTo>
                  <a:pt x="260" y="954"/>
                </a:lnTo>
                <a:lnTo>
                  <a:pt x="260" y="954"/>
                </a:lnTo>
                <a:lnTo>
                  <a:pt x="258" y="954"/>
                </a:lnTo>
                <a:lnTo>
                  <a:pt x="258" y="954"/>
                </a:lnTo>
                <a:lnTo>
                  <a:pt x="260" y="956"/>
                </a:lnTo>
                <a:lnTo>
                  <a:pt x="262" y="958"/>
                </a:lnTo>
                <a:lnTo>
                  <a:pt x="266" y="960"/>
                </a:lnTo>
                <a:lnTo>
                  <a:pt x="266" y="960"/>
                </a:lnTo>
                <a:lnTo>
                  <a:pt x="274" y="964"/>
                </a:lnTo>
                <a:lnTo>
                  <a:pt x="274" y="964"/>
                </a:lnTo>
                <a:lnTo>
                  <a:pt x="276" y="970"/>
                </a:lnTo>
                <a:lnTo>
                  <a:pt x="276" y="970"/>
                </a:lnTo>
                <a:lnTo>
                  <a:pt x="274" y="984"/>
                </a:lnTo>
                <a:lnTo>
                  <a:pt x="274" y="984"/>
                </a:lnTo>
                <a:lnTo>
                  <a:pt x="274" y="988"/>
                </a:lnTo>
                <a:lnTo>
                  <a:pt x="274" y="988"/>
                </a:lnTo>
                <a:lnTo>
                  <a:pt x="272" y="994"/>
                </a:lnTo>
                <a:lnTo>
                  <a:pt x="272" y="994"/>
                </a:lnTo>
                <a:lnTo>
                  <a:pt x="272" y="998"/>
                </a:lnTo>
                <a:lnTo>
                  <a:pt x="272" y="998"/>
                </a:lnTo>
                <a:lnTo>
                  <a:pt x="272" y="1000"/>
                </a:lnTo>
                <a:lnTo>
                  <a:pt x="274" y="1004"/>
                </a:lnTo>
                <a:lnTo>
                  <a:pt x="274" y="1004"/>
                </a:lnTo>
                <a:lnTo>
                  <a:pt x="272" y="1004"/>
                </a:lnTo>
                <a:lnTo>
                  <a:pt x="270" y="1004"/>
                </a:lnTo>
                <a:lnTo>
                  <a:pt x="270" y="1004"/>
                </a:lnTo>
                <a:lnTo>
                  <a:pt x="266" y="1002"/>
                </a:lnTo>
                <a:lnTo>
                  <a:pt x="264" y="1002"/>
                </a:lnTo>
                <a:lnTo>
                  <a:pt x="264" y="1002"/>
                </a:lnTo>
                <a:lnTo>
                  <a:pt x="262" y="1006"/>
                </a:lnTo>
                <a:lnTo>
                  <a:pt x="262" y="1006"/>
                </a:lnTo>
                <a:lnTo>
                  <a:pt x="264" y="1010"/>
                </a:lnTo>
                <a:lnTo>
                  <a:pt x="264" y="1010"/>
                </a:lnTo>
                <a:lnTo>
                  <a:pt x="268" y="1016"/>
                </a:lnTo>
                <a:lnTo>
                  <a:pt x="268" y="1016"/>
                </a:lnTo>
                <a:lnTo>
                  <a:pt x="270" y="1024"/>
                </a:lnTo>
                <a:lnTo>
                  <a:pt x="270" y="1024"/>
                </a:lnTo>
                <a:lnTo>
                  <a:pt x="268" y="1028"/>
                </a:lnTo>
                <a:lnTo>
                  <a:pt x="266" y="1034"/>
                </a:lnTo>
                <a:lnTo>
                  <a:pt x="266" y="1034"/>
                </a:lnTo>
                <a:lnTo>
                  <a:pt x="268" y="1036"/>
                </a:lnTo>
                <a:lnTo>
                  <a:pt x="270" y="1040"/>
                </a:lnTo>
                <a:lnTo>
                  <a:pt x="270" y="1040"/>
                </a:lnTo>
                <a:lnTo>
                  <a:pt x="270" y="1050"/>
                </a:lnTo>
                <a:lnTo>
                  <a:pt x="270" y="1050"/>
                </a:lnTo>
                <a:lnTo>
                  <a:pt x="266" y="1058"/>
                </a:lnTo>
                <a:lnTo>
                  <a:pt x="266" y="1058"/>
                </a:lnTo>
                <a:lnTo>
                  <a:pt x="262" y="1070"/>
                </a:lnTo>
                <a:lnTo>
                  <a:pt x="262" y="1070"/>
                </a:lnTo>
                <a:lnTo>
                  <a:pt x="262" y="1082"/>
                </a:lnTo>
                <a:lnTo>
                  <a:pt x="262" y="1082"/>
                </a:lnTo>
                <a:lnTo>
                  <a:pt x="260" y="1094"/>
                </a:lnTo>
                <a:lnTo>
                  <a:pt x="260" y="1094"/>
                </a:lnTo>
                <a:lnTo>
                  <a:pt x="258" y="1104"/>
                </a:lnTo>
                <a:lnTo>
                  <a:pt x="258" y="1114"/>
                </a:lnTo>
                <a:lnTo>
                  <a:pt x="258" y="1114"/>
                </a:lnTo>
                <a:lnTo>
                  <a:pt x="254" y="1122"/>
                </a:lnTo>
                <a:lnTo>
                  <a:pt x="250" y="1130"/>
                </a:lnTo>
                <a:lnTo>
                  <a:pt x="250" y="1130"/>
                </a:lnTo>
                <a:lnTo>
                  <a:pt x="242" y="1152"/>
                </a:lnTo>
                <a:lnTo>
                  <a:pt x="242" y="1152"/>
                </a:lnTo>
                <a:lnTo>
                  <a:pt x="240" y="1162"/>
                </a:lnTo>
                <a:lnTo>
                  <a:pt x="240" y="1166"/>
                </a:lnTo>
                <a:lnTo>
                  <a:pt x="238" y="1170"/>
                </a:lnTo>
                <a:lnTo>
                  <a:pt x="238" y="1170"/>
                </a:lnTo>
                <a:lnTo>
                  <a:pt x="232" y="1170"/>
                </a:lnTo>
                <a:lnTo>
                  <a:pt x="226" y="1170"/>
                </a:lnTo>
                <a:lnTo>
                  <a:pt x="226" y="1170"/>
                </a:lnTo>
                <a:lnTo>
                  <a:pt x="214" y="1166"/>
                </a:lnTo>
                <a:lnTo>
                  <a:pt x="214" y="1166"/>
                </a:lnTo>
                <a:lnTo>
                  <a:pt x="210" y="1168"/>
                </a:lnTo>
                <a:lnTo>
                  <a:pt x="204" y="1170"/>
                </a:lnTo>
                <a:lnTo>
                  <a:pt x="204" y="1170"/>
                </a:lnTo>
                <a:lnTo>
                  <a:pt x="196" y="1166"/>
                </a:lnTo>
                <a:lnTo>
                  <a:pt x="196" y="1166"/>
                </a:lnTo>
                <a:lnTo>
                  <a:pt x="188" y="1166"/>
                </a:lnTo>
                <a:lnTo>
                  <a:pt x="182" y="1166"/>
                </a:lnTo>
                <a:lnTo>
                  <a:pt x="182" y="1166"/>
                </a:lnTo>
                <a:lnTo>
                  <a:pt x="176" y="1168"/>
                </a:lnTo>
                <a:lnTo>
                  <a:pt x="172" y="1172"/>
                </a:lnTo>
                <a:lnTo>
                  <a:pt x="172" y="1172"/>
                </a:lnTo>
                <a:lnTo>
                  <a:pt x="170" y="1178"/>
                </a:lnTo>
                <a:lnTo>
                  <a:pt x="168" y="1180"/>
                </a:lnTo>
                <a:lnTo>
                  <a:pt x="168" y="1182"/>
                </a:lnTo>
                <a:lnTo>
                  <a:pt x="168" y="1182"/>
                </a:lnTo>
                <a:lnTo>
                  <a:pt x="162" y="1180"/>
                </a:lnTo>
                <a:lnTo>
                  <a:pt x="158" y="1178"/>
                </a:lnTo>
                <a:lnTo>
                  <a:pt x="158" y="1178"/>
                </a:lnTo>
                <a:lnTo>
                  <a:pt x="156" y="1180"/>
                </a:lnTo>
                <a:lnTo>
                  <a:pt x="154" y="1184"/>
                </a:lnTo>
                <a:lnTo>
                  <a:pt x="152" y="1190"/>
                </a:lnTo>
                <a:lnTo>
                  <a:pt x="152" y="1190"/>
                </a:lnTo>
                <a:lnTo>
                  <a:pt x="150" y="1196"/>
                </a:lnTo>
                <a:lnTo>
                  <a:pt x="146" y="1202"/>
                </a:lnTo>
                <a:lnTo>
                  <a:pt x="146" y="1202"/>
                </a:lnTo>
                <a:lnTo>
                  <a:pt x="148" y="1212"/>
                </a:lnTo>
                <a:lnTo>
                  <a:pt x="150" y="1224"/>
                </a:lnTo>
                <a:lnTo>
                  <a:pt x="150" y="1224"/>
                </a:lnTo>
                <a:lnTo>
                  <a:pt x="148" y="1230"/>
                </a:lnTo>
                <a:lnTo>
                  <a:pt x="146" y="1236"/>
                </a:lnTo>
                <a:lnTo>
                  <a:pt x="146" y="1236"/>
                </a:lnTo>
                <a:lnTo>
                  <a:pt x="144" y="1238"/>
                </a:lnTo>
                <a:lnTo>
                  <a:pt x="140" y="1240"/>
                </a:lnTo>
                <a:lnTo>
                  <a:pt x="140" y="1240"/>
                </a:lnTo>
                <a:lnTo>
                  <a:pt x="136" y="1238"/>
                </a:lnTo>
                <a:lnTo>
                  <a:pt x="130" y="1236"/>
                </a:lnTo>
                <a:lnTo>
                  <a:pt x="130" y="1236"/>
                </a:lnTo>
                <a:lnTo>
                  <a:pt x="122" y="1236"/>
                </a:lnTo>
                <a:lnTo>
                  <a:pt x="114" y="1236"/>
                </a:lnTo>
                <a:lnTo>
                  <a:pt x="114" y="1236"/>
                </a:lnTo>
                <a:lnTo>
                  <a:pt x="104" y="1240"/>
                </a:lnTo>
                <a:lnTo>
                  <a:pt x="96" y="1242"/>
                </a:lnTo>
                <a:lnTo>
                  <a:pt x="96" y="1242"/>
                </a:lnTo>
                <a:lnTo>
                  <a:pt x="90" y="1240"/>
                </a:lnTo>
                <a:lnTo>
                  <a:pt x="84" y="1238"/>
                </a:lnTo>
                <a:lnTo>
                  <a:pt x="84" y="1238"/>
                </a:lnTo>
                <a:lnTo>
                  <a:pt x="78" y="1240"/>
                </a:lnTo>
                <a:lnTo>
                  <a:pt x="74" y="1240"/>
                </a:lnTo>
                <a:lnTo>
                  <a:pt x="72" y="1238"/>
                </a:lnTo>
                <a:lnTo>
                  <a:pt x="72" y="1238"/>
                </a:lnTo>
                <a:lnTo>
                  <a:pt x="72" y="1236"/>
                </a:lnTo>
                <a:lnTo>
                  <a:pt x="74" y="1234"/>
                </a:lnTo>
                <a:lnTo>
                  <a:pt x="74" y="1234"/>
                </a:lnTo>
                <a:lnTo>
                  <a:pt x="76" y="1232"/>
                </a:lnTo>
                <a:lnTo>
                  <a:pt x="76" y="1232"/>
                </a:lnTo>
                <a:lnTo>
                  <a:pt x="78" y="1228"/>
                </a:lnTo>
                <a:lnTo>
                  <a:pt x="78" y="1222"/>
                </a:lnTo>
                <a:lnTo>
                  <a:pt x="78" y="1222"/>
                </a:lnTo>
                <a:lnTo>
                  <a:pt x="82" y="1216"/>
                </a:lnTo>
                <a:lnTo>
                  <a:pt x="82" y="1216"/>
                </a:lnTo>
                <a:lnTo>
                  <a:pt x="80" y="1212"/>
                </a:lnTo>
                <a:lnTo>
                  <a:pt x="78" y="1208"/>
                </a:lnTo>
                <a:lnTo>
                  <a:pt x="78" y="1208"/>
                </a:lnTo>
                <a:lnTo>
                  <a:pt x="70" y="1196"/>
                </a:lnTo>
                <a:lnTo>
                  <a:pt x="70" y="1196"/>
                </a:lnTo>
                <a:lnTo>
                  <a:pt x="62" y="1180"/>
                </a:lnTo>
                <a:lnTo>
                  <a:pt x="58" y="1170"/>
                </a:lnTo>
                <a:lnTo>
                  <a:pt x="56" y="1162"/>
                </a:lnTo>
                <a:lnTo>
                  <a:pt x="56" y="1162"/>
                </a:lnTo>
                <a:lnTo>
                  <a:pt x="56" y="1160"/>
                </a:lnTo>
                <a:lnTo>
                  <a:pt x="58" y="1156"/>
                </a:lnTo>
                <a:lnTo>
                  <a:pt x="58" y="1156"/>
                </a:lnTo>
                <a:lnTo>
                  <a:pt x="60" y="1158"/>
                </a:lnTo>
                <a:lnTo>
                  <a:pt x="64" y="1160"/>
                </a:lnTo>
                <a:lnTo>
                  <a:pt x="64" y="1160"/>
                </a:lnTo>
                <a:lnTo>
                  <a:pt x="68" y="1162"/>
                </a:lnTo>
                <a:lnTo>
                  <a:pt x="72" y="1160"/>
                </a:lnTo>
                <a:lnTo>
                  <a:pt x="72" y="1160"/>
                </a:lnTo>
                <a:lnTo>
                  <a:pt x="72" y="1158"/>
                </a:lnTo>
                <a:lnTo>
                  <a:pt x="68" y="1154"/>
                </a:lnTo>
                <a:lnTo>
                  <a:pt x="66" y="1150"/>
                </a:lnTo>
                <a:lnTo>
                  <a:pt x="64" y="1146"/>
                </a:lnTo>
                <a:lnTo>
                  <a:pt x="64" y="1146"/>
                </a:lnTo>
                <a:lnTo>
                  <a:pt x="66" y="1142"/>
                </a:lnTo>
                <a:lnTo>
                  <a:pt x="66" y="1142"/>
                </a:lnTo>
                <a:lnTo>
                  <a:pt x="70" y="1142"/>
                </a:lnTo>
                <a:lnTo>
                  <a:pt x="74" y="1144"/>
                </a:lnTo>
                <a:lnTo>
                  <a:pt x="74" y="1144"/>
                </a:lnTo>
                <a:lnTo>
                  <a:pt x="76" y="1142"/>
                </a:lnTo>
                <a:lnTo>
                  <a:pt x="80" y="1140"/>
                </a:lnTo>
                <a:lnTo>
                  <a:pt x="80" y="1140"/>
                </a:lnTo>
                <a:lnTo>
                  <a:pt x="80" y="1136"/>
                </a:lnTo>
                <a:lnTo>
                  <a:pt x="80" y="1132"/>
                </a:lnTo>
                <a:lnTo>
                  <a:pt x="80" y="1132"/>
                </a:lnTo>
                <a:lnTo>
                  <a:pt x="76" y="1128"/>
                </a:lnTo>
                <a:lnTo>
                  <a:pt x="72" y="1122"/>
                </a:lnTo>
                <a:lnTo>
                  <a:pt x="72" y="1122"/>
                </a:lnTo>
                <a:lnTo>
                  <a:pt x="68" y="1120"/>
                </a:lnTo>
                <a:lnTo>
                  <a:pt x="62" y="1116"/>
                </a:lnTo>
                <a:lnTo>
                  <a:pt x="62" y="1116"/>
                </a:lnTo>
                <a:lnTo>
                  <a:pt x="58" y="1104"/>
                </a:lnTo>
                <a:lnTo>
                  <a:pt x="58" y="1104"/>
                </a:lnTo>
                <a:lnTo>
                  <a:pt x="52" y="1100"/>
                </a:lnTo>
                <a:lnTo>
                  <a:pt x="48" y="1094"/>
                </a:lnTo>
                <a:lnTo>
                  <a:pt x="48" y="1094"/>
                </a:lnTo>
                <a:lnTo>
                  <a:pt x="44" y="1086"/>
                </a:lnTo>
                <a:lnTo>
                  <a:pt x="42" y="1078"/>
                </a:lnTo>
                <a:lnTo>
                  <a:pt x="42" y="1078"/>
                </a:lnTo>
                <a:lnTo>
                  <a:pt x="42" y="1066"/>
                </a:lnTo>
                <a:lnTo>
                  <a:pt x="42" y="1066"/>
                </a:lnTo>
                <a:lnTo>
                  <a:pt x="40" y="1060"/>
                </a:lnTo>
                <a:lnTo>
                  <a:pt x="38" y="1054"/>
                </a:lnTo>
                <a:lnTo>
                  <a:pt x="38" y="1054"/>
                </a:lnTo>
                <a:lnTo>
                  <a:pt x="34" y="1054"/>
                </a:lnTo>
                <a:lnTo>
                  <a:pt x="30" y="1054"/>
                </a:lnTo>
                <a:lnTo>
                  <a:pt x="30" y="1054"/>
                </a:lnTo>
                <a:lnTo>
                  <a:pt x="28" y="1052"/>
                </a:lnTo>
                <a:lnTo>
                  <a:pt x="30" y="1048"/>
                </a:lnTo>
                <a:lnTo>
                  <a:pt x="30" y="1044"/>
                </a:lnTo>
                <a:lnTo>
                  <a:pt x="30" y="1044"/>
                </a:lnTo>
                <a:lnTo>
                  <a:pt x="30" y="1036"/>
                </a:lnTo>
                <a:lnTo>
                  <a:pt x="28" y="1030"/>
                </a:lnTo>
                <a:lnTo>
                  <a:pt x="28" y="1030"/>
                </a:lnTo>
                <a:lnTo>
                  <a:pt x="32" y="1026"/>
                </a:lnTo>
                <a:lnTo>
                  <a:pt x="36" y="1022"/>
                </a:lnTo>
                <a:lnTo>
                  <a:pt x="36" y="1022"/>
                </a:lnTo>
                <a:lnTo>
                  <a:pt x="36" y="1016"/>
                </a:lnTo>
                <a:lnTo>
                  <a:pt x="34" y="1010"/>
                </a:lnTo>
                <a:lnTo>
                  <a:pt x="34" y="1010"/>
                </a:lnTo>
                <a:lnTo>
                  <a:pt x="32" y="1010"/>
                </a:lnTo>
                <a:lnTo>
                  <a:pt x="28" y="1012"/>
                </a:lnTo>
                <a:lnTo>
                  <a:pt x="26" y="1014"/>
                </a:lnTo>
                <a:lnTo>
                  <a:pt x="24" y="1012"/>
                </a:lnTo>
                <a:lnTo>
                  <a:pt x="24" y="1012"/>
                </a:lnTo>
                <a:lnTo>
                  <a:pt x="22" y="1010"/>
                </a:lnTo>
                <a:lnTo>
                  <a:pt x="24" y="1006"/>
                </a:lnTo>
                <a:lnTo>
                  <a:pt x="26" y="998"/>
                </a:lnTo>
                <a:lnTo>
                  <a:pt x="26" y="998"/>
                </a:lnTo>
                <a:lnTo>
                  <a:pt x="26" y="994"/>
                </a:lnTo>
                <a:lnTo>
                  <a:pt x="24" y="990"/>
                </a:lnTo>
                <a:lnTo>
                  <a:pt x="24" y="990"/>
                </a:lnTo>
                <a:lnTo>
                  <a:pt x="22" y="988"/>
                </a:lnTo>
                <a:lnTo>
                  <a:pt x="18" y="986"/>
                </a:lnTo>
                <a:lnTo>
                  <a:pt x="12" y="986"/>
                </a:lnTo>
                <a:lnTo>
                  <a:pt x="10" y="984"/>
                </a:lnTo>
                <a:lnTo>
                  <a:pt x="10" y="984"/>
                </a:lnTo>
                <a:lnTo>
                  <a:pt x="12" y="982"/>
                </a:lnTo>
                <a:lnTo>
                  <a:pt x="14" y="978"/>
                </a:lnTo>
                <a:lnTo>
                  <a:pt x="18" y="974"/>
                </a:lnTo>
                <a:lnTo>
                  <a:pt x="18" y="974"/>
                </a:lnTo>
                <a:lnTo>
                  <a:pt x="20" y="974"/>
                </a:lnTo>
                <a:lnTo>
                  <a:pt x="22" y="972"/>
                </a:lnTo>
                <a:lnTo>
                  <a:pt x="22" y="972"/>
                </a:lnTo>
                <a:lnTo>
                  <a:pt x="20" y="970"/>
                </a:lnTo>
                <a:lnTo>
                  <a:pt x="20" y="970"/>
                </a:lnTo>
                <a:lnTo>
                  <a:pt x="18" y="970"/>
                </a:lnTo>
                <a:lnTo>
                  <a:pt x="16" y="970"/>
                </a:lnTo>
                <a:lnTo>
                  <a:pt x="16" y="970"/>
                </a:lnTo>
                <a:lnTo>
                  <a:pt x="16" y="968"/>
                </a:lnTo>
                <a:lnTo>
                  <a:pt x="18" y="966"/>
                </a:lnTo>
                <a:lnTo>
                  <a:pt x="20" y="962"/>
                </a:lnTo>
                <a:lnTo>
                  <a:pt x="20" y="962"/>
                </a:lnTo>
                <a:lnTo>
                  <a:pt x="18" y="958"/>
                </a:lnTo>
                <a:lnTo>
                  <a:pt x="16" y="958"/>
                </a:lnTo>
                <a:lnTo>
                  <a:pt x="16" y="958"/>
                </a:lnTo>
                <a:lnTo>
                  <a:pt x="14" y="960"/>
                </a:lnTo>
                <a:lnTo>
                  <a:pt x="14" y="964"/>
                </a:lnTo>
                <a:lnTo>
                  <a:pt x="14" y="964"/>
                </a:lnTo>
                <a:lnTo>
                  <a:pt x="12" y="968"/>
                </a:lnTo>
                <a:lnTo>
                  <a:pt x="10" y="970"/>
                </a:lnTo>
                <a:lnTo>
                  <a:pt x="8" y="970"/>
                </a:lnTo>
                <a:lnTo>
                  <a:pt x="8" y="970"/>
                </a:lnTo>
                <a:lnTo>
                  <a:pt x="8" y="968"/>
                </a:lnTo>
                <a:lnTo>
                  <a:pt x="10" y="966"/>
                </a:lnTo>
                <a:lnTo>
                  <a:pt x="10" y="966"/>
                </a:lnTo>
                <a:lnTo>
                  <a:pt x="10" y="960"/>
                </a:lnTo>
                <a:lnTo>
                  <a:pt x="10" y="960"/>
                </a:lnTo>
                <a:lnTo>
                  <a:pt x="8" y="956"/>
                </a:lnTo>
                <a:lnTo>
                  <a:pt x="8" y="956"/>
                </a:lnTo>
                <a:lnTo>
                  <a:pt x="4" y="954"/>
                </a:lnTo>
                <a:lnTo>
                  <a:pt x="4" y="954"/>
                </a:lnTo>
                <a:lnTo>
                  <a:pt x="2" y="950"/>
                </a:lnTo>
                <a:lnTo>
                  <a:pt x="2" y="950"/>
                </a:lnTo>
                <a:lnTo>
                  <a:pt x="0" y="932"/>
                </a:lnTo>
                <a:lnTo>
                  <a:pt x="0" y="914"/>
                </a:lnTo>
                <a:lnTo>
                  <a:pt x="0" y="914"/>
                </a:lnTo>
                <a:lnTo>
                  <a:pt x="0" y="904"/>
                </a:lnTo>
                <a:lnTo>
                  <a:pt x="0" y="904"/>
                </a:lnTo>
                <a:lnTo>
                  <a:pt x="4" y="900"/>
                </a:lnTo>
                <a:lnTo>
                  <a:pt x="6" y="894"/>
                </a:lnTo>
                <a:lnTo>
                  <a:pt x="6" y="894"/>
                </a:lnTo>
                <a:lnTo>
                  <a:pt x="8" y="898"/>
                </a:lnTo>
                <a:lnTo>
                  <a:pt x="8" y="898"/>
                </a:lnTo>
                <a:lnTo>
                  <a:pt x="8" y="902"/>
                </a:lnTo>
                <a:lnTo>
                  <a:pt x="6" y="910"/>
                </a:lnTo>
                <a:lnTo>
                  <a:pt x="6" y="914"/>
                </a:lnTo>
                <a:lnTo>
                  <a:pt x="6" y="916"/>
                </a:lnTo>
                <a:lnTo>
                  <a:pt x="8" y="918"/>
                </a:lnTo>
                <a:lnTo>
                  <a:pt x="8" y="918"/>
                </a:lnTo>
                <a:lnTo>
                  <a:pt x="8" y="916"/>
                </a:lnTo>
                <a:lnTo>
                  <a:pt x="8" y="912"/>
                </a:lnTo>
                <a:lnTo>
                  <a:pt x="10" y="908"/>
                </a:lnTo>
                <a:lnTo>
                  <a:pt x="10" y="906"/>
                </a:lnTo>
                <a:lnTo>
                  <a:pt x="10" y="906"/>
                </a:lnTo>
                <a:lnTo>
                  <a:pt x="12" y="906"/>
                </a:lnTo>
                <a:lnTo>
                  <a:pt x="12" y="910"/>
                </a:lnTo>
                <a:lnTo>
                  <a:pt x="12" y="912"/>
                </a:lnTo>
                <a:lnTo>
                  <a:pt x="14" y="914"/>
                </a:lnTo>
                <a:lnTo>
                  <a:pt x="14" y="914"/>
                </a:lnTo>
                <a:lnTo>
                  <a:pt x="18" y="912"/>
                </a:lnTo>
                <a:lnTo>
                  <a:pt x="22" y="908"/>
                </a:lnTo>
                <a:lnTo>
                  <a:pt x="22" y="908"/>
                </a:lnTo>
                <a:lnTo>
                  <a:pt x="24" y="902"/>
                </a:lnTo>
                <a:lnTo>
                  <a:pt x="28" y="894"/>
                </a:lnTo>
                <a:lnTo>
                  <a:pt x="30" y="876"/>
                </a:lnTo>
                <a:lnTo>
                  <a:pt x="30" y="876"/>
                </a:lnTo>
                <a:lnTo>
                  <a:pt x="26" y="866"/>
                </a:lnTo>
                <a:lnTo>
                  <a:pt x="26" y="866"/>
                </a:lnTo>
                <a:lnTo>
                  <a:pt x="26" y="860"/>
                </a:lnTo>
                <a:lnTo>
                  <a:pt x="26" y="852"/>
                </a:lnTo>
                <a:lnTo>
                  <a:pt x="26" y="852"/>
                </a:lnTo>
                <a:lnTo>
                  <a:pt x="28" y="848"/>
                </a:lnTo>
                <a:lnTo>
                  <a:pt x="32" y="844"/>
                </a:lnTo>
                <a:lnTo>
                  <a:pt x="38" y="834"/>
                </a:lnTo>
                <a:lnTo>
                  <a:pt x="38" y="834"/>
                </a:lnTo>
                <a:lnTo>
                  <a:pt x="38" y="828"/>
                </a:lnTo>
                <a:lnTo>
                  <a:pt x="38" y="824"/>
                </a:lnTo>
                <a:lnTo>
                  <a:pt x="38" y="824"/>
                </a:lnTo>
                <a:lnTo>
                  <a:pt x="44" y="820"/>
                </a:lnTo>
                <a:lnTo>
                  <a:pt x="50" y="818"/>
                </a:lnTo>
                <a:lnTo>
                  <a:pt x="58" y="818"/>
                </a:lnTo>
                <a:lnTo>
                  <a:pt x="64" y="814"/>
                </a:lnTo>
                <a:lnTo>
                  <a:pt x="64" y="814"/>
                </a:lnTo>
                <a:lnTo>
                  <a:pt x="66" y="810"/>
                </a:lnTo>
                <a:lnTo>
                  <a:pt x="68" y="806"/>
                </a:lnTo>
                <a:lnTo>
                  <a:pt x="68" y="806"/>
                </a:lnTo>
                <a:lnTo>
                  <a:pt x="70" y="800"/>
                </a:lnTo>
                <a:lnTo>
                  <a:pt x="70" y="794"/>
                </a:lnTo>
                <a:lnTo>
                  <a:pt x="70" y="794"/>
                </a:lnTo>
                <a:lnTo>
                  <a:pt x="66" y="786"/>
                </a:lnTo>
                <a:lnTo>
                  <a:pt x="66" y="786"/>
                </a:lnTo>
                <a:lnTo>
                  <a:pt x="68" y="780"/>
                </a:lnTo>
                <a:lnTo>
                  <a:pt x="70" y="774"/>
                </a:lnTo>
                <a:lnTo>
                  <a:pt x="74" y="768"/>
                </a:lnTo>
                <a:lnTo>
                  <a:pt x="74" y="762"/>
                </a:lnTo>
                <a:lnTo>
                  <a:pt x="74" y="762"/>
                </a:lnTo>
                <a:lnTo>
                  <a:pt x="72" y="748"/>
                </a:lnTo>
                <a:lnTo>
                  <a:pt x="68" y="734"/>
                </a:lnTo>
                <a:lnTo>
                  <a:pt x="68" y="734"/>
                </a:lnTo>
                <a:lnTo>
                  <a:pt x="64" y="730"/>
                </a:lnTo>
                <a:lnTo>
                  <a:pt x="62" y="726"/>
                </a:lnTo>
                <a:lnTo>
                  <a:pt x="60" y="724"/>
                </a:lnTo>
                <a:lnTo>
                  <a:pt x="60" y="724"/>
                </a:lnTo>
                <a:lnTo>
                  <a:pt x="64" y="718"/>
                </a:lnTo>
                <a:lnTo>
                  <a:pt x="64" y="718"/>
                </a:lnTo>
                <a:lnTo>
                  <a:pt x="70" y="716"/>
                </a:lnTo>
                <a:lnTo>
                  <a:pt x="76" y="714"/>
                </a:lnTo>
                <a:lnTo>
                  <a:pt x="76" y="714"/>
                </a:lnTo>
                <a:lnTo>
                  <a:pt x="84" y="706"/>
                </a:lnTo>
                <a:lnTo>
                  <a:pt x="84" y="706"/>
                </a:lnTo>
                <a:lnTo>
                  <a:pt x="88" y="698"/>
                </a:lnTo>
                <a:lnTo>
                  <a:pt x="90" y="692"/>
                </a:lnTo>
                <a:lnTo>
                  <a:pt x="90" y="692"/>
                </a:lnTo>
                <a:lnTo>
                  <a:pt x="90" y="682"/>
                </a:lnTo>
                <a:lnTo>
                  <a:pt x="88" y="674"/>
                </a:lnTo>
                <a:lnTo>
                  <a:pt x="88" y="674"/>
                </a:lnTo>
                <a:lnTo>
                  <a:pt x="84" y="672"/>
                </a:lnTo>
                <a:lnTo>
                  <a:pt x="80" y="668"/>
                </a:lnTo>
                <a:lnTo>
                  <a:pt x="72" y="662"/>
                </a:lnTo>
                <a:lnTo>
                  <a:pt x="72" y="662"/>
                </a:lnTo>
                <a:lnTo>
                  <a:pt x="68" y="656"/>
                </a:lnTo>
                <a:lnTo>
                  <a:pt x="64" y="650"/>
                </a:lnTo>
                <a:lnTo>
                  <a:pt x="64" y="650"/>
                </a:lnTo>
                <a:lnTo>
                  <a:pt x="64" y="642"/>
                </a:lnTo>
                <a:lnTo>
                  <a:pt x="64" y="634"/>
                </a:lnTo>
                <a:lnTo>
                  <a:pt x="64" y="634"/>
                </a:lnTo>
                <a:lnTo>
                  <a:pt x="66" y="618"/>
                </a:lnTo>
                <a:lnTo>
                  <a:pt x="66" y="600"/>
                </a:lnTo>
                <a:lnTo>
                  <a:pt x="66" y="600"/>
                </a:lnTo>
                <a:lnTo>
                  <a:pt x="66" y="594"/>
                </a:lnTo>
                <a:lnTo>
                  <a:pt x="64" y="588"/>
                </a:lnTo>
                <a:lnTo>
                  <a:pt x="64" y="588"/>
                </a:lnTo>
                <a:lnTo>
                  <a:pt x="62" y="586"/>
                </a:lnTo>
                <a:lnTo>
                  <a:pt x="62" y="586"/>
                </a:lnTo>
                <a:lnTo>
                  <a:pt x="62" y="582"/>
                </a:lnTo>
                <a:lnTo>
                  <a:pt x="62" y="578"/>
                </a:lnTo>
                <a:lnTo>
                  <a:pt x="62" y="578"/>
                </a:lnTo>
                <a:lnTo>
                  <a:pt x="66" y="570"/>
                </a:lnTo>
                <a:lnTo>
                  <a:pt x="66" y="570"/>
                </a:lnTo>
                <a:lnTo>
                  <a:pt x="66" y="556"/>
                </a:lnTo>
                <a:lnTo>
                  <a:pt x="66" y="556"/>
                </a:lnTo>
                <a:lnTo>
                  <a:pt x="68" y="548"/>
                </a:lnTo>
                <a:lnTo>
                  <a:pt x="68" y="548"/>
                </a:lnTo>
                <a:lnTo>
                  <a:pt x="70" y="540"/>
                </a:lnTo>
                <a:lnTo>
                  <a:pt x="70" y="540"/>
                </a:lnTo>
                <a:lnTo>
                  <a:pt x="74" y="536"/>
                </a:lnTo>
                <a:lnTo>
                  <a:pt x="76" y="532"/>
                </a:lnTo>
                <a:lnTo>
                  <a:pt x="76" y="532"/>
                </a:lnTo>
                <a:lnTo>
                  <a:pt x="74" y="530"/>
                </a:lnTo>
                <a:lnTo>
                  <a:pt x="72" y="528"/>
                </a:lnTo>
                <a:lnTo>
                  <a:pt x="72" y="528"/>
                </a:lnTo>
                <a:lnTo>
                  <a:pt x="68" y="518"/>
                </a:lnTo>
                <a:lnTo>
                  <a:pt x="68" y="518"/>
                </a:lnTo>
                <a:lnTo>
                  <a:pt x="66" y="504"/>
                </a:lnTo>
                <a:lnTo>
                  <a:pt x="66" y="504"/>
                </a:lnTo>
                <a:lnTo>
                  <a:pt x="70" y="490"/>
                </a:lnTo>
                <a:lnTo>
                  <a:pt x="70" y="490"/>
                </a:lnTo>
                <a:lnTo>
                  <a:pt x="74" y="480"/>
                </a:lnTo>
                <a:lnTo>
                  <a:pt x="74" y="480"/>
                </a:lnTo>
                <a:lnTo>
                  <a:pt x="84" y="468"/>
                </a:lnTo>
                <a:lnTo>
                  <a:pt x="94" y="458"/>
                </a:lnTo>
                <a:lnTo>
                  <a:pt x="94" y="458"/>
                </a:lnTo>
                <a:lnTo>
                  <a:pt x="108" y="450"/>
                </a:lnTo>
                <a:lnTo>
                  <a:pt x="108" y="450"/>
                </a:lnTo>
                <a:lnTo>
                  <a:pt x="116" y="448"/>
                </a:lnTo>
                <a:lnTo>
                  <a:pt x="124" y="446"/>
                </a:lnTo>
                <a:lnTo>
                  <a:pt x="124" y="446"/>
                </a:lnTo>
                <a:lnTo>
                  <a:pt x="130" y="448"/>
                </a:lnTo>
                <a:lnTo>
                  <a:pt x="138" y="450"/>
                </a:lnTo>
                <a:lnTo>
                  <a:pt x="138" y="450"/>
                </a:lnTo>
                <a:lnTo>
                  <a:pt x="142" y="450"/>
                </a:lnTo>
                <a:lnTo>
                  <a:pt x="148" y="450"/>
                </a:lnTo>
                <a:lnTo>
                  <a:pt x="148" y="450"/>
                </a:lnTo>
                <a:lnTo>
                  <a:pt x="152" y="446"/>
                </a:lnTo>
                <a:lnTo>
                  <a:pt x="156" y="442"/>
                </a:lnTo>
                <a:lnTo>
                  <a:pt x="156" y="442"/>
                </a:lnTo>
                <a:lnTo>
                  <a:pt x="158" y="434"/>
                </a:lnTo>
                <a:lnTo>
                  <a:pt x="158" y="434"/>
                </a:lnTo>
                <a:lnTo>
                  <a:pt x="158" y="426"/>
                </a:lnTo>
                <a:lnTo>
                  <a:pt x="158" y="418"/>
                </a:lnTo>
                <a:lnTo>
                  <a:pt x="158" y="418"/>
                </a:lnTo>
                <a:lnTo>
                  <a:pt x="154" y="412"/>
                </a:lnTo>
                <a:lnTo>
                  <a:pt x="154" y="412"/>
                </a:lnTo>
                <a:lnTo>
                  <a:pt x="148" y="406"/>
                </a:lnTo>
                <a:lnTo>
                  <a:pt x="142" y="400"/>
                </a:lnTo>
                <a:lnTo>
                  <a:pt x="142" y="400"/>
                </a:lnTo>
                <a:lnTo>
                  <a:pt x="142" y="392"/>
                </a:lnTo>
                <a:lnTo>
                  <a:pt x="142" y="392"/>
                </a:lnTo>
                <a:lnTo>
                  <a:pt x="144" y="388"/>
                </a:lnTo>
                <a:lnTo>
                  <a:pt x="148" y="382"/>
                </a:lnTo>
                <a:lnTo>
                  <a:pt x="158" y="372"/>
                </a:lnTo>
                <a:lnTo>
                  <a:pt x="158" y="372"/>
                </a:lnTo>
                <a:lnTo>
                  <a:pt x="164" y="358"/>
                </a:lnTo>
                <a:lnTo>
                  <a:pt x="170" y="346"/>
                </a:lnTo>
                <a:lnTo>
                  <a:pt x="170" y="346"/>
                </a:lnTo>
                <a:lnTo>
                  <a:pt x="174" y="330"/>
                </a:lnTo>
                <a:lnTo>
                  <a:pt x="176" y="312"/>
                </a:lnTo>
                <a:lnTo>
                  <a:pt x="176" y="312"/>
                </a:lnTo>
                <a:lnTo>
                  <a:pt x="178" y="292"/>
                </a:lnTo>
                <a:lnTo>
                  <a:pt x="178" y="292"/>
                </a:lnTo>
                <a:lnTo>
                  <a:pt x="178" y="278"/>
                </a:lnTo>
                <a:lnTo>
                  <a:pt x="178" y="278"/>
                </a:lnTo>
                <a:lnTo>
                  <a:pt x="176" y="274"/>
                </a:lnTo>
                <a:lnTo>
                  <a:pt x="176" y="268"/>
                </a:lnTo>
                <a:lnTo>
                  <a:pt x="176" y="268"/>
                </a:lnTo>
                <a:lnTo>
                  <a:pt x="182" y="266"/>
                </a:lnTo>
                <a:lnTo>
                  <a:pt x="182" y="266"/>
                </a:lnTo>
                <a:lnTo>
                  <a:pt x="190" y="266"/>
                </a:lnTo>
                <a:lnTo>
                  <a:pt x="190" y="266"/>
                </a:lnTo>
                <a:lnTo>
                  <a:pt x="196" y="262"/>
                </a:lnTo>
                <a:lnTo>
                  <a:pt x="202" y="256"/>
                </a:lnTo>
                <a:lnTo>
                  <a:pt x="202" y="256"/>
                </a:lnTo>
                <a:lnTo>
                  <a:pt x="204" y="248"/>
                </a:lnTo>
                <a:lnTo>
                  <a:pt x="204" y="248"/>
                </a:lnTo>
                <a:lnTo>
                  <a:pt x="206" y="236"/>
                </a:lnTo>
                <a:lnTo>
                  <a:pt x="206" y="236"/>
                </a:lnTo>
                <a:lnTo>
                  <a:pt x="210" y="226"/>
                </a:lnTo>
                <a:lnTo>
                  <a:pt x="210" y="226"/>
                </a:lnTo>
                <a:lnTo>
                  <a:pt x="218" y="216"/>
                </a:lnTo>
                <a:lnTo>
                  <a:pt x="226" y="206"/>
                </a:lnTo>
                <a:lnTo>
                  <a:pt x="226" y="206"/>
                </a:lnTo>
                <a:lnTo>
                  <a:pt x="230" y="198"/>
                </a:lnTo>
                <a:lnTo>
                  <a:pt x="230" y="198"/>
                </a:lnTo>
                <a:lnTo>
                  <a:pt x="240" y="188"/>
                </a:lnTo>
                <a:lnTo>
                  <a:pt x="240" y="188"/>
                </a:lnTo>
                <a:lnTo>
                  <a:pt x="244" y="180"/>
                </a:lnTo>
                <a:lnTo>
                  <a:pt x="244" y="180"/>
                </a:lnTo>
                <a:lnTo>
                  <a:pt x="246" y="176"/>
                </a:lnTo>
                <a:lnTo>
                  <a:pt x="246" y="176"/>
                </a:lnTo>
                <a:lnTo>
                  <a:pt x="244" y="168"/>
                </a:lnTo>
                <a:lnTo>
                  <a:pt x="244" y="168"/>
                </a:lnTo>
                <a:lnTo>
                  <a:pt x="240" y="160"/>
                </a:lnTo>
                <a:lnTo>
                  <a:pt x="234" y="154"/>
                </a:lnTo>
                <a:lnTo>
                  <a:pt x="234" y="154"/>
                </a:lnTo>
                <a:lnTo>
                  <a:pt x="236" y="150"/>
                </a:lnTo>
                <a:lnTo>
                  <a:pt x="236" y="144"/>
                </a:lnTo>
                <a:lnTo>
                  <a:pt x="236" y="144"/>
                </a:lnTo>
                <a:lnTo>
                  <a:pt x="242" y="140"/>
                </a:lnTo>
                <a:lnTo>
                  <a:pt x="246" y="134"/>
                </a:lnTo>
                <a:lnTo>
                  <a:pt x="246" y="134"/>
                </a:lnTo>
                <a:lnTo>
                  <a:pt x="250" y="128"/>
                </a:lnTo>
                <a:lnTo>
                  <a:pt x="250" y="128"/>
                </a:lnTo>
                <a:lnTo>
                  <a:pt x="250" y="120"/>
                </a:lnTo>
                <a:lnTo>
                  <a:pt x="250" y="120"/>
                </a:lnTo>
                <a:lnTo>
                  <a:pt x="254" y="110"/>
                </a:lnTo>
                <a:lnTo>
                  <a:pt x="254" y="110"/>
                </a:lnTo>
                <a:lnTo>
                  <a:pt x="258" y="104"/>
                </a:lnTo>
                <a:lnTo>
                  <a:pt x="258" y="104"/>
                </a:lnTo>
                <a:lnTo>
                  <a:pt x="264" y="96"/>
                </a:lnTo>
                <a:lnTo>
                  <a:pt x="270" y="92"/>
                </a:lnTo>
                <a:lnTo>
                  <a:pt x="270" y="92"/>
                </a:lnTo>
                <a:lnTo>
                  <a:pt x="278" y="90"/>
                </a:lnTo>
                <a:lnTo>
                  <a:pt x="278" y="90"/>
                </a:lnTo>
                <a:lnTo>
                  <a:pt x="286" y="92"/>
                </a:lnTo>
                <a:lnTo>
                  <a:pt x="286" y="92"/>
                </a:lnTo>
                <a:lnTo>
                  <a:pt x="292" y="100"/>
                </a:lnTo>
                <a:lnTo>
                  <a:pt x="292" y="100"/>
                </a:lnTo>
                <a:lnTo>
                  <a:pt x="296" y="102"/>
                </a:lnTo>
                <a:lnTo>
                  <a:pt x="296" y="102"/>
                </a:lnTo>
                <a:lnTo>
                  <a:pt x="298" y="96"/>
                </a:lnTo>
                <a:lnTo>
                  <a:pt x="300" y="92"/>
                </a:lnTo>
                <a:lnTo>
                  <a:pt x="300" y="92"/>
                </a:lnTo>
                <a:lnTo>
                  <a:pt x="304" y="78"/>
                </a:lnTo>
                <a:lnTo>
                  <a:pt x="304" y="78"/>
                </a:lnTo>
                <a:lnTo>
                  <a:pt x="304" y="72"/>
                </a:lnTo>
                <a:lnTo>
                  <a:pt x="304" y="72"/>
                </a:lnTo>
                <a:lnTo>
                  <a:pt x="304" y="66"/>
                </a:lnTo>
                <a:lnTo>
                  <a:pt x="302" y="58"/>
                </a:lnTo>
                <a:lnTo>
                  <a:pt x="302" y="58"/>
                </a:lnTo>
                <a:lnTo>
                  <a:pt x="306" y="54"/>
                </a:lnTo>
                <a:lnTo>
                  <a:pt x="306" y="54"/>
                </a:lnTo>
                <a:lnTo>
                  <a:pt x="308" y="50"/>
                </a:lnTo>
                <a:lnTo>
                  <a:pt x="308" y="50"/>
                </a:lnTo>
                <a:lnTo>
                  <a:pt x="314" y="50"/>
                </a:lnTo>
                <a:lnTo>
                  <a:pt x="314" y="50"/>
                </a:lnTo>
                <a:lnTo>
                  <a:pt x="334" y="50"/>
                </a:lnTo>
                <a:lnTo>
                  <a:pt x="334" y="50"/>
                </a:lnTo>
                <a:lnTo>
                  <a:pt x="348" y="54"/>
                </a:lnTo>
                <a:lnTo>
                  <a:pt x="356" y="58"/>
                </a:lnTo>
                <a:lnTo>
                  <a:pt x="362" y="58"/>
                </a:lnTo>
                <a:lnTo>
                  <a:pt x="362" y="58"/>
                </a:lnTo>
                <a:lnTo>
                  <a:pt x="368" y="56"/>
                </a:lnTo>
                <a:lnTo>
                  <a:pt x="368" y="56"/>
                </a:lnTo>
                <a:lnTo>
                  <a:pt x="370" y="54"/>
                </a:lnTo>
                <a:lnTo>
                  <a:pt x="372" y="52"/>
                </a:lnTo>
                <a:lnTo>
                  <a:pt x="372" y="52"/>
                </a:lnTo>
                <a:lnTo>
                  <a:pt x="368" y="48"/>
                </a:lnTo>
                <a:lnTo>
                  <a:pt x="364" y="46"/>
                </a:lnTo>
                <a:lnTo>
                  <a:pt x="364" y="46"/>
                </a:lnTo>
                <a:lnTo>
                  <a:pt x="364" y="40"/>
                </a:lnTo>
                <a:lnTo>
                  <a:pt x="364" y="40"/>
                </a:lnTo>
                <a:lnTo>
                  <a:pt x="366" y="34"/>
                </a:lnTo>
                <a:lnTo>
                  <a:pt x="366" y="34"/>
                </a:lnTo>
                <a:lnTo>
                  <a:pt x="368" y="24"/>
                </a:lnTo>
                <a:lnTo>
                  <a:pt x="368" y="24"/>
                </a:lnTo>
                <a:lnTo>
                  <a:pt x="370" y="22"/>
                </a:lnTo>
                <a:lnTo>
                  <a:pt x="370" y="22"/>
                </a:lnTo>
                <a:lnTo>
                  <a:pt x="372" y="16"/>
                </a:lnTo>
                <a:lnTo>
                  <a:pt x="372" y="16"/>
                </a:lnTo>
                <a:lnTo>
                  <a:pt x="370" y="10"/>
                </a:lnTo>
                <a:lnTo>
                  <a:pt x="370" y="10"/>
                </a:lnTo>
                <a:lnTo>
                  <a:pt x="366" y="8"/>
                </a:lnTo>
                <a:lnTo>
                  <a:pt x="366" y="8"/>
                </a:lnTo>
                <a:lnTo>
                  <a:pt x="366" y="6"/>
                </a:lnTo>
                <a:lnTo>
                  <a:pt x="366" y="2"/>
                </a:lnTo>
                <a:lnTo>
                  <a:pt x="366" y="2"/>
                </a:lnTo>
                <a:lnTo>
                  <a:pt x="368" y="0"/>
                </a:lnTo>
                <a:lnTo>
                  <a:pt x="368" y="0"/>
                </a:lnTo>
                <a:lnTo>
                  <a:pt x="376" y="0"/>
                </a:lnTo>
                <a:lnTo>
                  <a:pt x="380" y="0"/>
                </a:lnTo>
                <a:lnTo>
                  <a:pt x="382" y="0"/>
                </a:lnTo>
                <a:lnTo>
                  <a:pt x="382" y="0"/>
                </a:lnTo>
                <a:lnTo>
                  <a:pt x="384" y="0"/>
                </a:lnTo>
                <a:lnTo>
                  <a:pt x="384" y="0"/>
                </a:lnTo>
                <a:lnTo>
                  <a:pt x="386" y="2"/>
                </a:lnTo>
                <a:lnTo>
                  <a:pt x="386" y="2"/>
                </a:lnTo>
                <a:lnTo>
                  <a:pt x="400" y="14"/>
                </a:lnTo>
                <a:lnTo>
                  <a:pt x="414" y="26"/>
                </a:lnTo>
                <a:lnTo>
                  <a:pt x="414" y="26"/>
                </a:lnTo>
                <a:lnTo>
                  <a:pt x="424" y="34"/>
                </a:lnTo>
                <a:lnTo>
                  <a:pt x="436" y="42"/>
                </a:lnTo>
                <a:lnTo>
                  <a:pt x="436" y="42"/>
                </a:lnTo>
                <a:lnTo>
                  <a:pt x="448" y="44"/>
                </a:lnTo>
                <a:lnTo>
                  <a:pt x="458" y="46"/>
                </a:lnTo>
                <a:lnTo>
                  <a:pt x="458" y="46"/>
                </a:lnTo>
                <a:lnTo>
                  <a:pt x="472" y="56"/>
                </a:lnTo>
                <a:lnTo>
                  <a:pt x="472" y="56"/>
                </a:lnTo>
                <a:lnTo>
                  <a:pt x="486" y="70"/>
                </a:lnTo>
                <a:lnTo>
                  <a:pt x="498" y="86"/>
                </a:lnTo>
                <a:lnTo>
                  <a:pt x="498" y="86"/>
                </a:lnTo>
                <a:lnTo>
                  <a:pt x="500" y="90"/>
                </a:lnTo>
                <a:lnTo>
                  <a:pt x="500" y="90"/>
                </a:lnTo>
                <a:lnTo>
                  <a:pt x="498" y="98"/>
                </a:lnTo>
                <a:lnTo>
                  <a:pt x="498" y="98"/>
                </a:lnTo>
                <a:lnTo>
                  <a:pt x="498" y="108"/>
                </a:lnTo>
                <a:lnTo>
                  <a:pt x="498" y="108"/>
                </a:lnTo>
                <a:lnTo>
                  <a:pt x="500" y="120"/>
                </a:lnTo>
                <a:lnTo>
                  <a:pt x="500" y="120"/>
                </a:lnTo>
                <a:lnTo>
                  <a:pt x="502" y="130"/>
                </a:lnTo>
                <a:lnTo>
                  <a:pt x="502" y="130"/>
                </a:lnTo>
                <a:lnTo>
                  <a:pt x="506" y="134"/>
                </a:lnTo>
                <a:lnTo>
                  <a:pt x="506" y="134"/>
                </a:lnTo>
                <a:lnTo>
                  <a:pt x="508" y="142"/>
                </a:lnTo>
                <a:lnTo>
                  <a:pt x="508" y="142"/>
                </a:lnTo>
                <a:lnTo>
                  <a:pt x="506" y="156"/>
                </a:lnTo>
                <a:lnTo>
                  <a:pt x="506" y="156"/>
                </a:lnTo>
                <a:lnTo>
                  <a:pt x="510" y="166"/>
                </a:lnTo>
                <a:lnTo>
                  <a:pt x="510" y="166"/>
                </a:lnTo>
                <a:lnTo>
                  <a:pt x="520" y="178"/>
                </a:lnTo>
                <a:lnTo>
                  <a:pt x="524" y="186"/>
                </a:lnTo>
                <a:lnTo>
                  <a:pt x="528" y="192"/>
                </a:lnTo>
                <a:lnTo>
                  <a:pt x="528" y="192"/>
                </a:lnTo>
                <a:lnTo>
                  <a:pt x="530" y="200"/>
                </a:lnTo>
                <a:lnTo>
                  <a:pt x="530" y="200"/>
                </a:lnTo>
                <a:lnTo>
                  <a:pt x="530" y="206"/>
                </a:lnTo>
                <a:lnTo>
                  <a:pt x="530" y="206"/>
                </a:lnTo>
                <a:lnTo>
                  <a:pt x="524" y="216"/>
                </a:lnTo>
                <a:lnTo>
                  <a:pt x="524" y="216"/>
                </a:lnTo>
                <a:lnTo>
                  <a:pt x="524" y="228"/>
                </a:lnTo>
                <a:lnTo>
                  <a:pt x="524" y="228"/>
                </a:lnTo>
                <a:lnTo>
                  <a:pt x="528" y="240"/>
                </a:lnTo>
                <a:lnTo>
                  <a:pt x="528" y="240"/>
                </a:lnTo>
                <a:lnTo>
                  <a:pt x="534" y="250"/>
                </a:lnTo>
                <a:lnTo>
                  <a:pt x="542" y="260"/>
                </a:lnTo>
                <a:lnTo>
                  <a:pt x="542" y="26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00" name="Freeform 259"/>
          <p:cNvSpPr>
            <a:spLocks/>
          </p:cNvSpPr>
          <p:nvPr/>
        </p:nvSpPr>
        <p:spPr bwMode="auto">
          <a:xfrm>
            <a:off x="6038294" y="2118834"/>
            <a:ext cx="90532" cy="63731"/>
          </a:xfrm>
          <a:custGeom>
            <a:avLst/>
            <a:gdLst/>
            <a:ahLst/>
            <a:cxnLst>
              <a:cxn ang="0">
                <a:pos x="44" y="10"/>
              </a:cxn>
              <a:cxn ang="0">
                <a:pos x="44" y="10"/>
              </a:cxn>
              <a:cxn ang="0">
                <a:pos x="46" y="14"/>
              </a:cxn>
              <a:cxn ang="0">
                <a:pos x="46" y="18"/>
              </a:cxn>
              <a:cxn ang="0">
                <a:pos x="46" y="18"/>
              </a:cxn>
              <a:cxn ang="0">
                <a:pos x="42" y="22"/>
              </a:cxn>
              <a:cxn ang="0">
                <a:pos x="38" y="22"/>
              </a:cxn>
              <a:cxn ang="0">
                <a:pos x="34" y="24"/>
              </a:cxn>
              <a:cxn ang="0">
                <a:pos x="30" y="26"/>
              </a:cxn>
              <a:cxn ang="0">
                <a:pos x="30" y="26"/>
              </a:cxn>
              <a:cxn ang="0">
                <a:pos x="28" y="30"/>
              </a:cxn>
              <a:cxn ang="0">
                <a:pos x="26" y="34"/>
              </a:cxn>
              <a:cxn ang="0">
                <a:pos x="26" y="34"/>
              </a:cxn>
              <a:cxn ang="0">
                <a:pos x="24" y="36"/>
              </a:cxn>
              <a:cxn ang="0">
                <a:pos x="20" y="36"/>
              </a:cxn>
              <a:cxn ang="0">
                <a:pos x="20" y="36"/>
              </a:cxn>
              <a:cxn ang="0">
                <a:pos x="18" y="32"/>
              </a:cxn>
              <a:cxn ang="0">
                <a:pos x="16" y="26"/>
              </a:cxn>
              <a:cxn ang="0">
                <a:pos x="16" y="26"/>
              </a:cxn>
              <a:cxn ang="0">
                <a:pos x="14" y="24"/>
              </a:cxn>
              <a:cxn ang="0">
                <a:pos x="12" y="20"/>
              </a:cxn>
              <a:cxn ang="0">
                <a:pos x="12" y="20"/>
              </a:cxn>
              <a:cxn ang="0">
                <a:pos x="8" y="20"/>
              </a:cxn>
              <a:cxn ang="0">
                <a:pos x="4" y="22"/>
              </a:cxn>
              <a:cxn ang="0">
                <a:pos x="4" y="22"/>
              </a:cxn>
              <a:cxn ang="0">
                <a:pos x="0" y="20"/>
              </a:cxn>
              <a:cxn ang="0">
                <a:pos x="0" y="20"/>
              </a:cxn>
              <a:cxn ang="0">
                <a:pos x="2" y="18"/>
              </a:cxn>
              <a:cxn ang="0">
                <a:pos x="2" y="16"/>
              </a:cxn>
              <a:cxn ang="0">
                <a:pos x="2" y="16"/>
              </a:cxn>
              <a:cxn ang="0">
                <a:pos x="10" y="16"/>
              </a:cxn>
              <a:cxn ang="0">
                <a:pos x="14" y="16"/>
              </a:cxn>
              <a:cxn ang="0">
                <a:pos x="14" y="14"/>
              </a:cxn>
              <a:cxn ang="0">
                <a:pos x="14" y="14"/>
              </a:cxn>
              <a:cxn ang="0">
                <a:pos x="16" y="12"/>
              </a:cxn>
              <a:cxn ang="0">
                <a:pos x="20" y="10"/>
              </a:cxn>
              <a:cxn ang="0">
                <a:pos x="20" y="10"/>
              </a:cxn>
              <a:cxn ang="0">
                <a:pos x="20" y="6"/>
              </a:cxn>
              <a:cxn ang="0">
                <a:pos x="22" y="0"/>
              </a:cxn>
              <a:cxn ang="0">
                <a:pos x="22" y="0"/>
              </a:cxn>
              <a:cxn ang="0">
                <a:pos x="28" y="2"/>
              </a:cxn>
              <a:cxn ang="0">
                <a:pos x="28" y="2"/>
              </a:cxn>
              <a:cxn ang="0">
                <a:pos x="32" y="4"/>
              </a:cxn>
              <a:cxn ang="0">
                <a:pos x="32" y="4"/>
              </a:cxn>
              <a:cxn ang="0">
                <a:pos x="38" y="6"/>
              </a:cxn>
              <a:cxn ang="0">
                <a:pos x="38" y="6"/>
              </a:cxn>
              <a:cxn ang="0">
                <a:pos x="44" y="10"/>
              </a:cxn>
              <a:cxn ang="0">
                <a:pos x="44" y="10"/>
              </a:cxn>
            </a:cxnLst>
            <a:rect l="0" t="0" r="r" b="b"/>
            <a:pathLst>
              <a:path w="46" h="36">
                <a:moveTo>
                  <a:pt x="44" y="10"/>
                </a:moveTo>
                <a:lnTo>
                  <a:pt x="44" y="10"/>
                </a:lnTo>
                <a:lnTo>
                  <a:pt x="46" y="14"/>
                </a:lnTo>
                <a:lnTo>
                  <a:pt x="46" y="18"/>
                </a:lnTo>
                <a:lnTo>
                  <a:pt x="46" y="18"/>
                </a:lnTo>
                <a:lnTo>
                  <a:pt x="42" y="22"/>
                </a:lnTo>
                <a:lnTo>
                  <a:pt x="38" y="22"/>
                </a:lnTo>
                <a:lnTo>
                  <a:pt x="34" y="24"/>
                </a:lnTo>
                <a:lnTo>
                  <a:pt x="30" y="26"/>
                </a:lnTo>
                <a:lnTo>
                  <a:pt x="30" y="26"/>
                </a:lnTo>
                <a:lnTo>
                  <a:pt x="28" y="30"/>
                </a:lnTo>
                <a:lnTo>
                  <a:pt x="26" y="34"/>
                </a:lnTo>
                <a:lnTo>
                  <a:pt x="26" y="34"/>
                </a:lnTo>
                <a:lnTo>
                  <a:pt x="24" y="36"/>
                </a:lnTo>
                <a:lnTo>
                  <a:pt x="20" y="36"/>
                </a:lnTo>
                <a:lnTo>
                  <a:pt x="20" y="36"/>
                </a:lnTo>
                <a:lnTo>
                  <a:pt x="18" y="32"/>
                </a:lnTo>
                <a:lnTo>
                  <a:pt x="16" y="26"/>
                </a:lnTo>
                <a:lnTo>
                  <a:pt x="16" y="26"/>
                </a:lnTo>
                <a:lnTo>
                  <a:pt x="14" y="24"/>
                </a:lnTo>
                <a:lnTo>
                  <a:pt x="12" y="20"/>
                </a:lnTo>
                <a:lnTo>
                  <a:pt x="12" y="20"/>
                </a:lnTo>
                <a:lnTo>
                  <a:pt x="8" y="20"/>
                </a:lnTo>
                <a:lnTo>
                  <a:pt x="4" y="22"/>
                </a:lnTo>
                <a:lnTo>
                  <a:pt x="4" y="22"/>
                </a:lnTo>
                <a:lnTo>
                  <a:pt x="0" y="20"/>
                </a:lnTo>
                <a:lnTo>
                  <a:pt x="0" y="20"/>
                </a:lnTo>
                <a:lnTo>
                  <a:pt x="2" y="18"/>
                </a:lnTo>
                <a:lnTo>
                  <a:pt x="2" y="16"/>
                </a:lnTo>
                <a:lnTo>
                  <a:pt x="2" y="16"/>
                </a:lnTo>
                <a:lnTo>
                  <a:pt x="10" y="16"/>
                </a:lnTo>
                <a:lnTo>
                  <a:pt x="14" y="16"/>
                </a:lnTo>
                <a:lnTo>
                  <a:pt x="14" y="14"/>
                </a:lnTo>
                <a:lnTo>
                  <a:pt x="14" y="14"/>
                </a:lnTo>
                <a:lnTo>
                  <a:pt x="16" y="12"/>
                </a:lnTo>
                <a:lnTo>
                  <a:pt x="20" y="10"/>
                </a:lnTo>
                <a:lnTo>
                  <a:pt x="20" y="10"/>
                </a:lnTo>
                <a:lnTo>
                  <a:pt x="20" y="6"/>
                </a:lnTo>
                <a:lnTo>
                  <a:pt x="22" y="0"/>
                </a:lnTo>
                <a:lnTo>
                  <a:pt x="22" y="0"/>
                </a:lnTo>
                <a:lnTo>
                  <a:pt x="28" y="2"/>
                </a:lnTo>
                <a:lnTo>
                  <a:pt x="28" y="2"/>
                </a:lnTo>
                <a:lnTo>
                  <a:pt x="32" y="4"/>
                </a:lnTo>
                <a:lnTo>
                  <a:pt x="32" y="4"/>
                </a:lnTo>
                <a:lnTo>
                  <a:pt x="38" y="6"/>
                </a:lnTo>
                <a:lnTo>
                  <a:pt x="38" y="6"/>
                </a:lnTo>
                <a:lnTo>
                  <a:pt x="44" y="10"/>
                </a:lnTo>
                <a:lnTo>
                  <a:pt x="44" y="1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01" name="Freeform 260"/>
          <p:cNvSpPr>
            <a:spLocks/>
          </p:cNvSpPr>
          <p:nvPr/>
        </p:nvSpPr>
        <p:spPr bwMode="auto">
          <a:xfrm>
            <a:off x="6026485" y="2193186"/>
            <a:ext cx="137765" cy="113300"/>
          </a:xfrm>
          <a:custGeom>
            <a:avLst/>
            <a:gdLst/>
            <a:ahLst/>
            <a:cxnLst>
              <a:cxn ang="0">
                <a:pos x="68" y="10"/>
              </a:cxn>
              <a:cxn ang="0">
                <a:pos x="70" y="12"/>
              </a:cxn>
              <a:cxn ang="0">
                <a:pos x="62" y="14"/>
              </a:cxn>
              <a:cxn ang="0">
                <a:pos x="58" y="20"/>
              </a:cxn>
              <a:cxn ang="0">
                <a:pos x="50" y="26"/>
              </a:cxn>
              <a:cxn ang="0">
                <a:pos x="46" y="32"/>
              </a:cxn>
              <a:cxn ang="0">
                <a:pos x="42" y="34"/>
              </a:cxn>
              <a:cxn ang="0">
                <a:pos x="38" y="34"/>
              </a:cxn>
              <a:cxn ang="0">
                <a:pos x="32" y="32"/>
              </a:cxn>
              <a:cxn ang="0">
                <a:pos x="26" y="32"/>
              </a:cxn>
              <a:cxn ang="0">
                <a:pos x="26" y="34"/>
              </a:cxn>
              <a:cxn ang="0">
                <a:pos x="24" y="42"/>
              </a:cxn>
              <a:cxn ang="0">
                <a:pos x="20" y="54"/>
              </a:cxn>
              <a:cxn ang="0">
                <a:pos x="18" y="60"/>
              </a:cxn>
              <a:cxn ang="0">
                <a:pos x="14" y="64"/>
              </a:cxn>
              <a:cxn ang="0">
                <a:pos x="12" y="62"/>
              </a:cxn>
              <a:cxn ang="0">
                <a:pos x="14" y="58"/>
              </a:cxn>
              <a:cxn ang="0">
                <a:pos x="16" y="50"/>
              </a:cxn>
              <a:cxn ang="0">
                <a:pos x="16" y="44"/>
              </a:cxn>
              <a:cxn ang="0">
                <a:pos x="10" y="42"/>
              </a:cxn>
              <a:cxn ang="0">
                <a:pos x="4" y="34"/>
              </a:cxn>
              <a:cxn ang="0">
                <a:pos x="0" y="24"/>
              </a:cxn>
              <a:cxn ang="0">
                <a:pos x="2" y="14"/>
              </a:cxn>
              <a:cxn ang="0">
                <a:pos x="4" y="14"/>
              </a:cxn>
              <a:cxn ang="0">
                <a:pos x="10" y="16"/>
              </a:cxn>
              <a:cxn ang="0">
                <a:pos x="14" y="12"/>
              </a:cxn>
              <a:cxn ang="0">
                <a:pos x="20" y="14"/>
              </a:cxn>
              <a:cxn ang="0">
                <a:pos x="22" y="8"/>
              </a:cxn>
              <a:cxn ang="0">
                <a:pos x="24" y="4"/>
              </a:cxn>
              <a:cxn ang="0">
                <a:pos x="36" y="2"/>
              </a:cxn>
              <a:cxn ang="0">
                <a:pos x="50" y="0"/>
              </a:cxn>
              <a:cxn ang="0">
                <a:pos x="54" y="0"/>
              </a:cxn>
              <a:cxn ang="0">
                <a:pos x="56" y="0"/>
              </a:cxn>
              <a:cxn ang="0">
                <a:pos x="56" y="2"/>
              </a:cxn>
              <a:cxn ang="0">
                <a:pos x="58" y="2"/>
              </a:cxn>
              <a:cxn ang="0">
                <a:pos x="68" y="10"/>
              </a:cxn>
            </a:cxnLst>
            <a:rect l="0" t="0" r="r" b="b"/>
            <a:pathLst>
              <a:path w="70" h="64">
                <a:moveTo>
                  <a:pt x="68" y="10"/>
                </a:moveTo>
                <a:lnTo>
                  <a:pt x="68" y="10"/>
                </a:lnTo>
                <a:lnTo>
                  <a:pt x="70" y="12"/>
                </a:lnTo>
                <a:lnTo>
                  <a:pt x="70" y="12"/>
                </a:lnTo>
                <a:lnTo>
                  <a:pt x="66" y="14"/>
                </a:lnTo>
                <a:lnTo>
                  <a:pt x="62" y="14"/>
                </a:lnTo>
                <a:lnTo>
                  <a:pt x="62" y="14"/>
                </a:lnTo>
                <a:lnTo>
                  <a:pt x="58" y="20"/>
                </a:lnTo>
                <a:lnTo>
                  <a:pt x="58" y="20"/>
                </a:lnTo>
                <a:lnTo>
                  <a:pt x="50" y="26"/>
                </a:lnTo>
                <a:lnTo>
                  <a:pt x="50" y="26"/>
                </a:lnTo>
                <a:lnTo>
                  <a:pt x="46" y="32"/>
                </a:lnTo>
                <a:lnTo>
                  <a:pt x="46" y="32"/>
                </a:lnTo>
                <a:lnTo>
                  <a:pt x="42" y="34"/>
                </a:lnTo>
                <a:lnTo>
                  <a:pt x="42" y="34"/>
                </a:lnTo>
                <a:lnTo>
                  <a:pt x="38" y="34"/>
                </a:lnTo>
                <a:lnTo>
                  <a:pt x="38" y="34"/>
                </a:lnTo>
                <a:lnTo>
                  <a:pt x="32" y="32"/>
                </a:lnTo>
                <a:lnTo>
                  <a:pt x="28" y="32"/>
                </a:lnTo>
                <a:lnTo>
                  <a:pt x="26" y="32"/>
                </a:lnTo>
                <a:lnTo>
                  <a:pt x="26" y="32"/>
                </a:lnTo>
                <a:lnTo>
                  <a:pt x="26" y="34"/>
                </a:lnTo>
                <a:lnTo>
                  <a:pt x="26" y="36"/>
                </a:lnTo>
                <a:lnTo>
                  <a:pt x="24" y="42"/>
                </a:lnTo>
                <a:lnTo>
                  <a:pt x="24" y="42"/>
                </a:lnTo>
                <a:lnTo>
                  <a:pt x="20" y="54"/>
                </a:lnTo>
                <a:lnTo>
                  <a:pt x="20" y="54"/>
                </a:lnTo>
                <a:lnTo>
                  <a:pt x="18" y="60"/>
                </a:lnTo>
                <a:lnTo>
                  <a:pt x="16" y="64"/>
                </a:lnTo>
                <a:lnTo>
                  <a:pt x="14" y="64"/>
                </a:lnTo>
                <a:lnTo>
                  <a:pt x="14" y="64"/>
                </a:lnTo>
                <a:lnTo>
                  <a:pt x="12" y="62"/>
                </a:lnTo>
                <a:lnTo>
                  <a:pt x="14" y="58"/>
                </a:lnTo>
                <a:lnTo>
                  <a:pt x="14" y="58"/>
                </a:lnTo>
                <a:lnTo>
                  <a:pt x="16" y="50"/>
                </a:lnTo>
                <a:lnTo>
                  <a:pt x="16" y="50"/>
                </a:lnTo>
                <a:lnTo>
                  <a:pt x="16" y="46"/>
                </a:lnTo>
                <a:lnTo>
                  <a:pt x="16" y="44"/>
                </a:lnTo>
                <a:lnTo>
                  <a:pt x="16" y="44"/>
                </a:lnTo>
                <a:lnTo>
                  <a:pt x="10" y="42"/>
                </a:lnTo>
                <a:lnTo>
                  <a:pt x="10" y="42"/>
                </a:lnTo>
                <a:lnTo>
                  <a:pt x="4" y="34"/>
                </a:lnTo>
                <a:lnTo>
                  <a:pt x="4" y="34"/>
                </a:lnTo>
                <a:lnTo>
                  <a:pt x="0" y="24"/>
                </a:lnTo>
                <a:lnTo>
                  <a:pt x="0" y="18"/>
                </a:lnTo>
                <a:lnTo>
                  <a:pt x="2" y="14"/>
                </a:lnTo>
                <a:lnTo>
                  <a:pt x="2" y="14"/>
                </a:lnTo>
                <a:lnTo>
                  <a:pt x="4" y="14"/>
                </a:lnTo>
                <a:lnTo>
                  <a:pt x="6" y="14"/>
                </a:lnTo>
                <a:lnTo>
                  <a:pt x="10" y="16"/>
                </a:lnTo>
                <a:lnTo>
                  <a:pt x="10" y="16"/>
                </a:lnTo>
                <a:lnTo>
                  <a:pt x="14" y="12"/>
                </a:lnTo>
                <a:lnTo>
                  <a:pt x="14" y="12"/>
                </a:lnTo>
                <a:lnTo>
                  <a:pt x="20" y="14"/>
                </a:lnTo>
                <a:lnTo>
                  <a:pt x="20" y="14"/>
                </a:lnTo>
                <a:lnTo>
                  <a:pt x="22" y="8"/>
                </a:lnTo>
                <a:lnTo>
                  <a:pt x="24" y="4"/>
                </a:lnTo>
                <a:lnTo>
                  <a:pt x="24" y="4"/>
                </a:lnTo>
                <a:lnTo>
                  <a:pt x="30" y="2"/>
                </a:lnTo>
                <a:lnTo>
                  <a:pt x="36" y="2"/>
                </a:lnTo>
                <a:lnTo>
                  <a:pt x="36" y="2"/>
                </a:lnTo>
                <a:lnTo>
                  <a:pt x="50" y="0"/>
                </a:lnTo>
                <a:lnTo>
                  <a:pt x="50" y="0"/>
                </a:lnTo>
                <a:lnTo>
                  <a:pt x="54" y="0"/>
                </a:lnTo>
                <a:lnTo>
                  <a:pt x="56" y="0"/>
                </a:lnTo>
                <a:lnTo>
                  <a:pt x="56" y="0"/>
                </a:lnTo>
                <a:lnTo>
                  <a:pt x="56" y="2"/>
                </a:lnTo>
                <a:lnTo>
                  <a:pt x="56" y="2"/>
                </a:lnTo>
                <a:lnTo>
                  <a:pt x="58" y="2"/>
                </a:lnTo>
                <a:lnTo>
                  <a:pt x="58" y="2"/>
                </a:lnTo>
                <a:lnTo>
                  <a:pt x="68" y="10"/>
                </a:lnTo>
                <a:lnTo>
                  <a:pt x="68" y="1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02" name="Freeform 261"/>
          <p:cNvSpPr>
            <a:spLocks/>
          </p:cNvSpPr>
          <p:nvPr/>
        </p:nvSpPr>
        <p:spPr bwMode="auto">
          <a:xfrm>
            <a:off x="6164251" y="1987830"/>
            <a:ext cx="495956" cy="332819"/>
          </a:xfrm>
          <a:custGeom>
            <a:avLst/>
            <a:gdLst/>
            <a:ahLst/>
            <a:cxnLst>
              <a:cxn ang="0">
                <a:pos x="252" y="150"/>
              </a:cxn>
              <a:cxn ang="0">
                <a:pos x="242" y="154"/>
              </a:cxn>
              <a:cxn ang="0">
                <a:pos x="234" y="146"/>
              </a:cxn>
              <a:cxn ang="0">
                <a:pos x="224" y="140"/>
              </a:cxn>
              <a:cxn ang="0">
                <a:pos x="228" y="154"/>
              </a:cxn>
              <a:cxn ang="0">
                <a:pos x="222" y="176"/>
              </a:cxn>
              <a:cxn ang="0">
                <a:pos x="224" y="182"/>
              </a:cxn>
              <a:cxn ang="0">
                <a:pos x="208" y="180"/>
              </a:cxn>
              <a:cxn ang="0">
                <a:pos x="186" y="188"/>
              </a:cxn>
              <a:cxn ang="0">
                <a:pos x="168" y="182"/>
              </a:cxn>
              <a:cxn ang="0">
                <a:pos x="150" y="166"/>
              </a:cxn>
              <a:cxn ang="0">
                <a:pos x="130" y="158"/>
              </a:cxn>
              <a:cxn ang="0">
                <a:pos x="108" y="154"/>
              </a:cxn>
              <a:cxn ang="0">
                <a:pos x="84" y="160"/>
              </a:cxn>
              <a:cxn ang="0">
                <a:pos x="66" y="172"/>
              </a:cxn>
              <a:cxn ang="0">
                <a:pos x="62" y="176"/>
              </a:cxn>
              <a:cxn ang="0">
                <a:pos x="64" y="144"/>
              </a:cxn>
              <a:cxn ang="0">
                <a:pos x="64" y="130"/>
              </a:cxn>
              <a:cxn ang="0">
                <a:pos x="50" y="130"/>
              </a:cxn>
              <a:cxn ang="0">
                <a:pos x="46" y="140"/>
              </a:cxn>
              <a:cxn ang="0">
                <a:pos x="38" y="138"/>
              </a:cxn>
              <a:cxn ang="0">
                <a:pos x="30" y="136"/>
              </a:cxn>
              <a:cxn ang="0">
                <a:pos x="18" y="126"/>
              </a:cxn>
              <a:cxn ang="0">
                <a:pos x="10" y="110"/>
              </a:cxn>
              <a:cxn ang="0">
                <a:pos x="12" y="102"/>
              </a:cxn>
              <a:cxn ang="0">
                <a:pos x="22" y="98"/>
              </a:cxn>
              <a:cxn ang="0">
                <a:pos x="10" y="96"/>
              </a:cxn>
              <a:cxn ang="0">
                <a:pos x="6" y="84"/>
              </a:cxn>
              <a:cxn ang="0">
                <a:pos x="6" y="78"/>
              </a:cxn>
              <a:cxn ang="0">
                <a:pos x="0" y="74"/>
              </a:cxn>
              <a:cxn ang="0">
                <a:pos x="6" y="54"/>
              </a:cxn>
              <a:cxn ang="0">
                <a:pos x="24" y="48"/>
              </a:cxn>
              <a:cxn ang="0">
                <a:pos x="30" y="42"/>
              </a:cxn>
              <a:cxn ang="0">
                <a:pos x="38" y="36"/>
              </a:cxn>
              <a:cxn ang="0">
                <a:pos x="54" y="30"/>
              </a:cxn>
              <a:cxn ang="0">
                <a:pos x="62" y="24"/>
              </a:cxn>
              <a:cxn ang="0">
                <a:pos x="64" y="20"/>
              </a:cxn>
              <a:cxn ang="0">
                <a:pos x="82" y="22"/>
              </a:cxn>
              <a:cxn ang="0">
                <a:pos x="94" y="16"/>
              </a:cxn>
              <a:cxn ang="0">
                <a:pos x="96" y="10"/>
              </a:cxn>
              <a:cxn ang="0">
                <a:pos x="100" y="6"/>
              </a:cxn>
              <a:cxn ang="0">
                <a:pos x="104" y="8"/>
              </a:cxn>
              <a:cxn ang="0">
                <a:pos x="116" y="8"/>
              </a:cxn>
              <a:cxn ang="0">
                <a:pos x="134" y="10"/>
              </a:cxn>
              <a:cxn ang="0">
                <a:pos x="150" y="10"/>
              </a:cxn>
              <a:cxn ang="0">
                <a:pos x="168" y="16"/>
              </a:cxn>
              <a:cxn ang="0">
                <a:pos x="210" y="10"/>
              </a:cxn>
              <a:cxn ang="0">
                <a:pos x="214" y="0"/>
              </a:cxn>
              <a:cxn ang="0">
                <a:pos x="220" y="0"/>
              </a:cxn>
              <a:cxn ang="0">
                <a:pos x="230" y="12"/>
              </a:cxn>
              <a:cxn ang="0">
                <a:pos x="226" y="20"/>
              </a:cxn>
              <a:cxn ang="0">
                <a:pos x="226" y="24"/>
              </a:cxn>
              <a:cxn ang="0">
                <a:pos x="216" y="42"/>
              </a:cxn>
              <a:cxn ang="0">
                <a:pos x="212" y="56"/>
              </a:cxn>
              <a:cxn ang="0">
                <a:pos x="218" y="74"/>
              </a:cxn>
              <a:cxn ang="0">
                <a:pos x="222" y="88"/>
              </a:cxn>
              <a:cxn ang="0">
                <a:pos x="226" y="98"/>
              </a:cxn>
              <a:cxn ang="0">
                <a:pos x="218" y="112"/>
              </a:cxn>
              <a:cxn ang="0">
                <a:pos x="212" y="124"/>
              </a:cxn>
              <a:cxn ang="0">
                <a:pos x="222" y="130"/>
              </a:cxn>
              <a:cxn ang="0">
                <a:pos x="238" y="126"/>
              </a:cxn>
              <a:cxn ang="0">
                <a:pos x="250" y="140"/>
              </a:cxn>
            </a:cxnLst>
            <a:rect l="0" t="0" r="r" b="b"/>
            <a:pathLst>
              <a:path w="252" h="188">
                <a:moveTo>
                  <a:pt x="250" y="140"/>
                </a:moveTo>
                <a:lnTo>
                  <a:pt x="250" y="140"/>
                </a:lnTo>
                <a:lnTo>
                  <a:pt x="252" y="146"/>
                </a:lnTo>
                <a:lnTo>
                  <a:pt x="252" y="150"/>
                </a:lnTo>
                <a:lnTo>
                  <a:pt x="252" y="154"/>
                </a:lnTo>
                <a:lnTo>
                  <a:pt x="252" y="154"/>
                </a:lnTo>
                <a:lnTo>
                  <a:pt x="248" y="154"/>
                </a:lnTo>
                <a:lnTo>
                  <a:pt x="242" y="154"/>
                </a:lnTo>
                <a:lnTo>
                  <a:pt x="242" y="154"/>
                </a:lnTo>
                <a:lnTo>
                  <a:pt x="238" y="150"/>
                </a:lnTo>
                <a:lnTo>
                  <a:pt x="234" y="146"/>
                </a:lnTo>
                <a:lnTo>
                  <a:pt x="234" y="146"/>
                </a:lnTo>
                <a:lnTo>
                  <a:pt x="228" y="142"/>
                </a:lnTo>
                <a:lnTo>
                  <a:pt x="226" y="140"/>
                </a:lnTo>
                <a:lnTo>
                  <a:pt x="224" y="140"/>
                </a:lnTo>
                <a:lnTo>
                  <a:pt x="224" y="140"/>
                </a:lnTo>
                <a:lnTo>
                  <a:pt x="224" y="144"/>
                </a:lnTo>
                <a:lnTo>
                  <a:pt x="224" y="146"/>
                </a:lnTo>
                <a:lnTo>
                  <a:pt x="228" y="154"/>
                </a:lnTo>
                <a:lnTo>
                  <a:pt x="228" y="154"/>
                </a:lnTo>
                <a:lnTo>
                  <a:pt x="224" y="162"/>
                </a:lnTo>
                <a:lnTo>
                  <a:pt x="224" y="162"/>
                </a:lnTo>
                <a:lnTo>
                  <a:pt x="222" y="168"/>
                </a:lnTo>
                <a:lnTo>
                  <a:pt x="222" y="176"/>
                </a:lnTo>
                <a:lnTo>
                  <a:pt x="222" y="176"/>
                </a:lnTo>
                <a:lnTo>
                  <a:pt x="224" y="182"/>
                </a:lnTo>
                <a:lnTo>
                  <a:pt x="224" y="182"/>
                </a:lnTo>
                <a:lnTo>
                  <a:pt x="224" y="182"/>
                </a:lnTo>
                <a:lnTo>
                  <a:pt x="224" y="182"/>
                </a:lnTo>
                <a:lnTo>
                  <a:pt x="216" y="180"/>
                </a:lnTo>
                <a:lnTo>
                  <a:pt x="208" y="180"/>
                </a:lnTo>
                <a:lnTo>
                  <a:pt x="208" y="180"/>
                </a:lnTo>
                <a:lnTo>
                  <a:pt x="194" y="184"/>
                </a:lnTo>
                <a:lnTo>
                  <a:pt x="194" y="184"/>
                </a:lnTo>
                <a:lnTo>
                  <a:pt x="186" y="188"/>
                </a:lnTo>
                <a:lnTo>
                  <a:pt x="186" y="188"/>
                </a:lnTo>
                <a:lnTo>
                  <a:pt x="180" y="188"/>
                </a:lnTo>
                <a:lnTo>
                  <a:pt x="180" y="188"/>
                </a:lnTo>
                <a:lnTo>
                  <a:pt x="174" y="186"/>
                </a:lnTo>
                <a:lnTo>
                  <a:pt x="168" y="182"/>
                </a:lnTo>
                <a:lnTo>
                  <a:pt x="156" y="174"/>
                </a:lnTo>
                <a:lnTo>
                  <a:pt x="156" y="174"/>
                </a:lnTo>
                <a:lnTo>
                  <a:pt x="150" y="166"/>
                </a:lnTo>
                <a:lnTo>
                  <a:pt x="150" y="166"/>
                </a:lnTo>
                <a:lnTo>
                  <a:pt x="144" y="164"/>
                </a:lnTo>
                <a:lnTo>
                  <a:pt x="136" y="162"/>
                </a:lnTo>
                <a:lnTo>
                  <a:pt x="136" y="162"/>
                </a:lnTo>
                <a:lnTo>
                  <a:pt x="130" y="158"/>
                </a:lnTo>
                <a:lnTo>
                  <a:pt x="124" y="156"/>
                </a:lnTo>
                <a:lnTo>
                  <a:pt x="124" y="156"/>
                </a:lnTo>
                <a:lnTo>
                  <a:pt x="116" y="154"/>
                </a:lnTo>
                <a:lnTo>
                  <a:pt x="108" y="154"/>
                </a:lnTo>
                <a:lnTo>
                  <a:pt x="108" y="154"/>
                </a:lnTo>
                <a:lnTo>
                  <a:pt x="96" y="156"/>
                </a:lnTo>
                <a:lnTo>
                  <a:pt x="84" y="160"/>
                </a:lnTo>
                <a:lnTo>
                  <a:pt x="84" y="160"/>
                </a:lnTo>
                <a:lnTo>
                  <a:pt x="80" y="166"/>
                </a:lnTo>
                <a:lnTo>
                  <a:pt x="74" y="170"/>
                </a:lnTo>
                <a:lnTo>
                  <a:pt x="74" y="170"/>
                </a:lnTo>
                <a:lnTo>
                  <a:pt x="66" y="172"/>
                </a:lnTo>
                <a:lnTo>
                  <a:pt x="66" y="172"/>
                </a:lnTo>
                <a:lnTo>
                  <a:pt x="62" y="178"/>
                </a:lnTo>
                <a:lnTo>
                  <a:pt x="62" y="178"/>
                </a:lnTo>
                <a:lnTo>
                  <a:pt x="62" y="176"/>
                </a:lnTo>
                <a:lnTo>
                  <a:pt x="62" y="174"/>
                </a:lnTo>
                <a:lnTo>
                  <a:pt x="64" y="168"/>
                </a:lnTo>
                <a:lnTo>
                  <a:pt x="64" y="168"/>
                </a:lnTo>
                <a:lnTo>
                  <a:pt x="64" y="144"/>
                </a:lnTo>
                <a:lnTo>
                  <a:pt x="64" y="144"/>
                </a:lnTo>
                <a:lnTo>
                  <a:pt x="64" y="134"/>
                </a:lnTo>
                <a:lnTo>
                  <a:pt x="64" y="134"/>
                </a:lnTo>
                <a:lnTo>
                  <a:pt x="64" y="130"/>
                </a:lnTo>
                <a:lnTo>
                  <a:pt x="64" y="130"/>
                </a:lnTo>
                <a:lnTo>
                  <a:pt x="58" y="128"/>
                </a:lnTo>
                <a:lnTo>
                  <a:pt x="50" y="130"/>
                </a:lnTo>
                <a:lnTo>
                  <a:pt x="50" y="130"/>
                </a:lnTo>
                <a:lnTo>
                  <a:pt x="50" y="134"/>
                </a:lnTo>
                <a:lnTo>
                  <a:pt x="48" y="136"/>
                </a:lnTo>
                <a:lnTo>
                  <a:pt x="48" y="136"/>
                </a:lnTo>
                <a:lnTo>
                  <a:pt x="46" y="140"/>
                </a:lnTo>
                <a:lnTo>
                  <a:pt x="42" y="142"/>
                </a:lnTo>
                <a:lnTo>
                  <a:pt x="42" y="142"/>
                </a:lnTo>
                <a:lnTo>
                  <a:pt x="40" y="142"/>
                </a:lnTo>
                <a:lnTo>
                  <a:pt x="38" y="138"/>
                </a:lnTo>
                <a:lnTo>
                  <a:pt x="36" y="136"/>
                </a:lnTo>
                <a:lnTo>
                  <a:pt x="36" y="136"/>
                </a:lnTo>
                <a:lnTo>
                  <a:pt x="30" y="136"/>
                </a:lnTo>
                <a:lnTo>
                  <a:pt x="30" y="136"/>
                </a:lnTo>
                <a:lnTo>
                  <a:pt x="24" y="136"/>
                </a:lnTo>
                <a:lnTo>
                  <a:pt x="24" y="136"/>
                </a:lnTo>
                <a:lnTo>
                  <a:pt x="20" y="130"/>
                </a:lnTo>
                <a:lnTo>
                  <a:pt x="18" y="126"/>
                </a:lnTo>
                <a:lnTo>
                  <a:pt x="18" y="126"/>
                </a:lnTo>
                <a:lnTo>
                  <a:pt x="12" y="118"/>
                </a:lnTo>
                <a:lnTo>
                  <a:pt x="12" y="118"/>
                </a:lnTo>
                <a:lnTo>
                  <a:pt x="10" y="110"/>
                </a:lnTo>
                <a:lnTo>
                  <a:pt x="10" y="110"/>
                </a:lnTo>
                <a:lnTo>
                  <a:pt x="10" y="106"/>
                </a:lnTo>
                <a:lnTo>
                  <a:pt x="12" y="102"/>
                </a:lnTo>
                <a:lnTo>
                  <a:pt x="12" y="102"/>
                </a:lnTo>
                <a:lnTo>
                  <a:pt x="16" y="100"/>
                </a:lnTo>
                <a:lnTo>
                  <a:pt x="20" y="100"/>
                </a:lnTo>
                <a:lnTo>
                  <a:pt x="22" y="98"/>
                </a:lnTo>
                <a:lnTo>
                  <a:pt x="22" y="98"/>
                </a:lnTo>
                <a:lnTo>
                  <a:pt x="20" y="96"/>
                </a:lnTo>
                <a:lnTo>
                  <a:pt x="20" y="96"/>
                </a:lnTo>
                <a:lnTo>
                  <a:pt x="12" y="96"/>
                </a:lnTo>
                <a:lnTo>
                  <a:pt x="10" y="96"/>
                </a:lnTo>
                <a:lnTo>
                  <a:pt x="6" y="96"/>
                </a:lnTo>
                <a:lnTo>
                  <a:pt x="6" y="96"/>
                </a:lnTo>
                <a:lnTo>
                  <a:pt x="6" y="90"/>
                </a:lnTo>
                <a:lnTo>
                  <a:pt x="6" y="84"/>
                </a:lnTo>
                <a:lnTo>
                  <a:pt x="6" y="84"/>
                </a:lnTo>
                <a:lnTo>
                  <a:pt x="8" y="80"/>
                </a:lnTo>
                <a:lnTo>
                  <a:pt x="8" y="80"/>
                </a:lnTo>
                <a:lnTo>
                  <a:pt x="6" y="78"/>
                </a:lnTo>
                <a:lnTo>
                  <a:pt x="6" y="78"/>
                </a:lnTo>
                <a:lnTo>
                  <a:pt x="2" y="76"/>
                </a:lnTo>
                <a:lnTo>
                  <a:pt x="2" y="76"/>
                </a:lnTo>
                <a:lnTo>
                  <a:pt x="0" y="74"/>
                </a:lnTo>
                <a:lnTo>
                  <a:pt x="0" y="68"/>
                </a:lnTo>
                <a:lnTo>
                  <a:pt x="4" y="58"/>
                </a:lnTo>
                <a:lnTo>
                  <a:pt x="4" y="58"/>
                </a:lnTo>
                <a:lnTo>
                  <a:pt x="6" y="54"/>
                </a:lnTo>
                <a:lnTo>
                  <a:pt x="6" y="54"/>
                </a:lnTo>
                <a:lnTo>
                  <a:pt x="12" y="52"/>
                </a:lnTo>
                <a:lnTo>
                  <a:pt x="18" y="50"/>
                </a:lnTo>
                <a:lnTo>
                  <a:pt x="24" y="48"/>
                </a:lnTo>
                <a:lnTo>
                  <a:pt x="30" y="46"/>
                </a:lnTo>
                <a:lnTo>
                  <a:pt x="30" y="46"/>
                </a:lnTo>
                <a:lnTo>
                  <a:pt x="30" y="42"/>
                </a:lnTo>
                <a:lnTo>
                  <a:pt x="30" y="42"/>
                </a:lnTo>
                <a:lnTo>
                  <a:pt x="32" y="38"/>
                </a:lnTo>
                <a:lnTo>
                  <a:pt x="32" y="38"/>
                </a:lnTo>
                <a:lnTo>
                  <a:pt x="38" y="36"/>
                </a:lnTo>
                <a:lnTo>
                  <a:pt x="38" y="36"/>
                </a:lnTo>
                <a:lnTo>
                  <a:pt x="44" y="30"/>
                </a:lnTo>
                <a:lnTo>
                  <a:pt x="44" y="30"/>
                </a:lnTo>
                <a:lnTo>
                  <a:pt x="48" y="30"/>
                </a:lnTo>
                <a:lnTo>
                  <a:pt x="54" y="30"/>
                </a:lnTo>
                <a:lnTo>
                  <a:pt x="58" y="30"/>
                </a:lnTo>
                <a:lnTo>
                  <a:pt x="62" y="28"/>
                </a:lnTo>
                <a:lnTo>
                  <a:pt x="62" y="28"/>
                </a:lnTo>
                <a:lnTo>
                  <a:pt x="62" y="24"/>
                </a:lnTo>
                <a:lnTo>
                  <a:pt x="62" y="22"/>
                </a:lnTo>
                <a:lnTo>
                  <a:pt x="62" y="20"/>
                </a:lnTo>
                <a:lnTo>
                  <a:pt x="62" y="20"/>
                </a:lnTo>
                <a:lnTo>
                  <a:pt x="64" y="20"/>
                </a:lnTo>
                <a:lnTo>
                  <a:pt x="68" y="22"/>
                </a:lnTo>
                <a:lnTo>
                  <a:pt x="72" y="24"/>
                </a:lnTo>
                <a:lnTo>
                  <a:pt x="72" y="24"/>
                </a:lnTo>
                <a:lnTo>
                  <a:pt x="82" y="22"/>
                </a:lnTo>
                <a:lnTo>
                  <a:pt x="90" y="20"/>
                </a:lnTo>
                <a:lnTo>
                  <a:pt x="90" y="20"/>
                </a:lnTo>
                <a:lnTo>
                  <a:pt x="94" y="16"/>
                </a:lnTo>
                <a:lnTo>
                  <a:pt x="94" y="16"/>
                </a:lnTo>
                <a:lnTo>
                  <a:pt x="92" y="14"/>
                </a:lnTo>
                <a:lnTo>
                  <a:pt x="92" y="10"/>
                </a:lnTo>
                <a:lnTo>
                  <a:pt x="92" y="10"/>
                </a:lnTo>
                <a:lnTo>
                  <a:pt x="96" y="10"/>
                </a:lnTo>
                <a:lnTo>
                  <a:pt x="98" y="10"/>
                </a:lnTo>
                <a:lnTo>
                  <a:pt x="100" y="10"/>
                </a:lnTo>
                <a:lnTo>
                  <a:pt x="100" y="10"/>
                </a:lnTo>
                <a:lnTo>
                  <a:pt x="100" y="6"/>
                </a:lnTo>
                <a:lnTo>
                  <a:pt x="100" y="4"/>
                </a:lnTo>
                <a:lnTo>
                  <a:pt x="100" y="4"/>
                </a:lnTo>
                <a:lnTo>
                  <a:pt x="102" y="6"/>
                </a:lnTo>
                <a:lnTo>
                  <a:pt x="104" y="8"/>
                </a:lnTo>
                <a:lnTo>
                  <a:pt x="108" y="10"/>
                </a:lnTo>
                <a:lnTo>
                  <a:pt x="108" y="10"/>
                </a:lnTo>
                <a:lnTo>
                  <a:pt x="112" y="10"/>
                </a:lnTo>
                <a:lnTo>
                  <a:pt x="116" y="8"/>
                </a:lnTo>
                <a:lnTo>
                  <a:pt x="116" y="8"/>
                </a:lnTo>
                <a:lnTo>
                  <a:pt x="122" y="8"/>
                </a:lnTo>
                <a:lnTo>
                  <a:pt x="122" y="8"/>
                </a:lnTo>
                <a:lnTo>
                  <a:pt x="134" y="10"/>
                </a:lnTo>
                <a:lnTo>
                  <a:pt x="134" y="10"/>
                </a:lnTo>
                <a:lnTo>
                  <a:pt x="142" y="10"/>
                </a:lnTo>
                <a:lnTo>
                  <a:pt x="150" y="10"/>
                </a:lnTo>
                <a:lnTo>
                  <a:pt x="150" y="10"/>
                </a:lnTo>
                <a:lnTo>
                  <a:pt x="156" y="16"/>
                </a:lnTo>
                <a:lnTo>
                  <a:pt x="156" y="16"/>
                </a:lnTo>
                <a:lnTo>
                  <a:pt x="168" y="16"/>
                </a:lnTo>
                <a:lnTo>
                  <a:pt x="168" y="16"/>
                </a:lnTo>
                <a:lnTo>
                  <a:pt x="186" y="16"/>
                </a:lnTo>
                <a:lnTo>
                  <a:pt x="204" y="12"/>
                </a:lnTo>
                <a:lnTo>
                  <a:pt x="204" y="12"/>
                </a:lnTo>
                <a:lnTo>
                  <a:pt x="210" y="10"/>
                </a:lnTo>
                <a:lnTo>
                  <a:pt x="214" y="6"/>
                </a:lnTo>
                <a:lnTo>
                  <a:pt x="214" y="6"/>
                </a:lnTo>
                <a:lnTo>
                  <a:pt x="214" y="4"/>
                </a:lnTo>
                <a:lnTo>
                  <a:pt x="214" y="0"/>
                </a:lnTo>
                <a:lnTo>
                  <a:pt x="214" y="0"/>
                </a:lnTo>
                <a:lnTo>
                  <a:pt x="214" y="0"/>
                </a:lnTo>
                <a:lnTo>
                  <a:pt x="218" y="0"/>
                </a:lnTo>
                <a:lnTo>
                  <a:pt x="220" y="0"/>
                </a:lnTo>
                <a:lnTo>
                  <a:pt x="220" y="0"/>
                </a:lnTo>
                <a:lnTo>
                  <a:pt x="226" y="4"/>
                </a:lnTo>
                <a:lnTo>
                  <a:pt x="226" y="4"/>
                </a:lnTo>
                <a:lnTo>
                  <a:pt x="230" y="12"/>
                </a:lnTo>
                <a:lnTo>
                  <a:pt x="230" y="12"/>
                </a:lnTo>
                <a:lnTo>
                  <a:pt x="228" y="18"/>
                </a:lnTo>
                <a:lnTo>
                  <a:pt x="228" y="18"/>
                </a:lnTo>
                <a:lnTo>
                  <a:pt x="226" y="20"/>
                </a:lnTo>
                <a:lnTo>
                  <a:pt x="226" y="20"/>
                </a:lnTo>
                <a:lnTo>
                  <a:pt x="226" y="22"/>
                </a:lnTo>
                <a:lnTo>
                  <a:pt x="226" y="22"/>
                </a:lnTo>
                <a:lnTo>
                  <a:pt x="226" y="24"/>
                </a:lnTo>
                <a:lnTo>
                  <a:pt x="224" y="26"/>
                </a:lnTo>
                <a:lnTo>
                  <a:pt x="220" y="30"/>
                </a:lnTo>
                <a:lnTo>
                  <a:pt x="220" y="30"/>
                </a:lnTo>
                <a:lnTo>
                  <a:pt x="216" y="42"/>
                </a:lnTo>
                <a:lnTo>
                  <a:pt x="216" y="42"/>
                </a:lnTo>
                <a:lnTo>
                  <a:pt x="214" y="50"/>
                </a:lnTo>
                <a:lnTo>
                  <a:pt x="212" y="56"/>
                </a:lnTo>
                <a:lnTo>
                  <a:pt x="212" y="56"/>
                </a:lnTo>
                <a:lnTo>
                  <a:pt x="214" y="62"/>
                </a:lnTo>
                <a:lnTo>
                  <a:pt x="218" y="66"/>
                </a:lnTo>
                <a:lnTo>
                  <a:pt x="218" y="66"/>
                </a:lnTo>
                <a:lnTo>
                  <a:pt x="218" y="74"/>
                </a:lnTo>
                <a:lnTo>
                  <a:pt x="218" y="82"/>
                </a:lnTo>
                <a:lnTo>
                  <a:pt x="218" y="82"/>
                </a:lnTo>
                <a:lnTo>
                  <a:pt x="222" y="88"/>
                </a:lnTo>
                <a:lnTo>
                  <a:pt x="222" y="88"/>
                </a:lnTo>
                <a:lnTo>
                  <a:pt x="224" y="92"/>
                </a:lnTo>
                <a:lnTo>
                  <a:pt x="224" y="92"/>
                </a:lnTo>
                <a:lnTo>
                  <a:pt x="226" y="98"/>
                </a:lnTo>
                <a:lnTo>
                  <a:pt x="226" y="98"/>
                </a:lnTo>
                <a:lnTo>
                  <a:pt x="224" y="104"/>
                </a:lnTo>
                <a:lnTo>
                  <a:pt x="224" y="104"/>
                </a:lnTo>
                <a:lnTo>
                  <a:pt x="218" y="112"/>
                </a:lnTo>
                <a:lnTo>
                  <a:pt x="218" y="112"/>
                </a:lnTo>
                <a:lnTo>
                  <a:pt x="214" y="116"/>
                </a:lnTo>
                <a:lnTo>
                  <a:pt x="214" y="116"/>
                </a:lnTo>
                <a:lnTo>
                  <a:pt x="212" y="124"/>
                </a:lnTo>
                <a:lnTo>
                  <a:pt x="212" y="124"/>
                </a:lnTo>
                <a:lnTo>
                  <a:pt x="214" y="126"/>
                </a:lnTo>
                <a:lnTo>
                  <a:pt x="218" y="130"/>
                </a:lnTo>
                <a:lnTo>
                  <a:pt x="218" y="130"/>
                </a:lnTo>
                <a:lnTo>
                  <a:pt x="222" y="130"/>
                </a:lnTo>
                <a:lnTo>
                  <a:pt x="224" y="128"/>
                </a:lnTo>
                <a:lnTo>
                  <a:pt x="224" y="128"/>
                </a:lnTo>
                <a:lnTo>
                  <a:pt x="232" y="126"/>
                </a:lnTo>
                <a:lnTo>
                  <a:pt x="238" y="126"/>
                </a:lnTo>
                <a:lnTo>
                  <a:pt x="238" y="126"/>
                </a:lnTo>
                <a:lnTo>
                  <a:pt x="240" y="128"/>
                </a:lnTo>
                <a:lnTo>
                  <a:pt x="244" y="132"/>
                </a:lnTo>
                <a:lnTo>
                  <a:pt x="250" y="140"/>
                </a:lnTo>
                <a:lnTo>
                  <a:pt x="250" y="14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03" name="Freeform 262"/>
          <p:cNvSpPr>
            <a:spLocks/>
          </p:cNvSpPr>
          <p:nvPr/>
        </p:nvSpPr>
        <p:spPr bwMode="auto">
          <a:xfrm>
            <a:off x="6042230" y="1927641"/>
            <a:ext cx="35426" cy="38947"/>
          </a:xfrm>
          <a:custGeom>
            <a:avLst/>
            <a:gdLst/>
            <a:ahLst/>
            <a:cxnLst>
              <a:cxn ang="0">
                <a:pos x="18" y="0"/>
              </a:cxn>
              <a:cxn ang="0">
                <a:pos x="18" y="0"/>
              </a:cxn>
              <a:cxn ang="0">
                <a:pos x="18" y="0"/>
              </a:cxn>
              <a:cxn ang="0">
                <a:pos x="18" y="4"/>
              </a:cxn>
              <a:cxn ang="0">
                <a:pos x="18" y="12"/>
              </a:cxn>
              <a:cxn ang="0">
                <a:pos x="18" y="12"/>
              </a:cxn>
              <a:cxn ang="0">
                <a:pos x="16" y="20"/>
              </a:cxn>
              <a:cxn ang="0">
                <a:pos x="16" y="20"/>
              </a:cxn>
              <a:cxn ang="0">
                <a:pos x="14" y="22"/>
              </a:cxn>
              <a:cxn ang="0">
                <a:pos x="14" y="22"/>
              </a:cxn>
              <a:cxn ang="0">
                <a:pos x="10" y="20"/>
              </a:cxn>
              <a:cxn ang="0">
                <a:pos x="6" y="20"/>
              </a:cxn>
              <a:cxn ang="0">
                <a:pos x="6" y="20"/>
              </a:cxn>
              <a:cxn ang="0">
                <a:pos x="2" y="22"/>
              </a:cxn>
              <a:cxn ang="0">
                <a:pos x="0" y="22"/>
              </a:cxn>
              <a:cxn ang="0">
                <a:pos x="0" y="22"/>
              </a:cxn>
              <a:cxn ang="0">
                <a:pos x="0" y="22"/>
              </a:cxn>
              <a:cxn ang="0">
                <a:pos x="0" y="20"/>
              </a:cxn>
              <a:cxn ang="0">
                <a:pos x="0" y="18"/>
              </a:cxn>
              <a:cxn ang="0">
                <a:pos x="0" y="18"/>
              </a:cxn>
              <a:cxn ang="0">
                <a:pos x="4" y="16"/>
              </a:cxn>
              <a:cxn ang="0">
                <a:pos x="4" y="16"/>
              </a:cxn>
              <a:cxn ang="0">
                <a:pos x="4" y="12"/>
              </a:cxn>
              <a:cxn ang="0">
                <a:pos x="4" y="8"/>
              </a:cxn>
              <a:cxn ang="0">
                <a:pos x="4" y="8"/>
              </a:cxn>
              <a:cxn ang="0">
                <a:pos x="10" y="6"/>
              </a:cxn>
              <a:cxn ang="0">
                <a:pos x="16" y="2"/>
              </a:cxn>
              <a:cxn ang="0">
                <a:pos x="16" y="2"/>
              </a:cxn>
              <a:cxn ang="0">
                <a:pos x="16" y="0"/>
              </a:cxn>
              <a:cxn ang="0">
                <a:pos x="18" y="0"/>
              </a:cxn>
              <a:cxn ang="0">
                <a:pos x="18" y="0"/>
              </a:cxn>
            </a:cxnLst>
            <a:rect l="0" t="0" r="r" b="b"/>
            <a:pathLst>
              <a:path w="18" h="22">
                <a:moveTo>
                  <a:pt x="18" y="0"/>
                </a:moveTo>
                <a:lnTo>
                  <a:pt x="18" y="0"/>
                </a:lnTo>
                <a:lnTo>
                  <a:pt x="18" y="0"/>
                </a:lnTo>
                <a:lnTo>
                  <a:pt x="18" y="4"/>
                </a:lnTo>
                <a:lnTo>
                  <a:pt x="18" y="12"/>
                </a:lnTo>
                <a:lnTo>
                  <a:pt x="18" y="12"/>
                </a:lnTo>
                <a:lnTo>
                  <a:pt x="16" y="20"/>
                </a:lnTo>
                <a:lnTo>
                  <a:pt x="16" y="20"/>
                </a:lnTo>
                <a:lnTo>
                  <a:pt x="14" y="22"/>
                </a:lnTo>
                <a:lnTo>
                  <a:pt x="14" y="22"/>
                </a:lnTo>
                <a:lnTo>
                  <a:pt x="10" y="20"/>
                </a:lnTo>
                <a:lnTo>
                  <a:pt x="6" y="20"/>
                </a:lnTo>
                <a:lnTo>
                  <a:pt x="6" y="20"/>
                </a:lnTo>
                <a:lnTo>
                  <a:pt x="2" y="22"/>
                </a:lnTo>
                <a:lnTo>
                  <a:pt x="0" y="22"/>
                </a:lnTo>
                <a:lnTo>
                  <a:pt x="0" y="22"/>
                </a:lnTo>
                <a:lnTo>
                  <a:pt x="0" y="22"/>
                </a:lnTo>
                <a:lnTo>
                  <a:pt x="0" y="20"/>
                </a:lnTo>
                <a:lnTo>
                  <a:pt x="0" y="18"/>
                </a:lnTo>
                <a:lnTo>
                  <a:pt x="0" y="18"/>
                </a:lnTo>
                <a:lnTo>
                  <a:pt x="4" y="16"/>
                </a:lnTo>
                <a:lnTo>
                  <a:pt x="4" y="16"/>
                </a:lnTo>
                <a:lnTo>
                  <a:pt x="4" y="12"/>
                </a:lnTo>
                <a:lnTo>
                  <a:pt x="4" y="8"/>
                </a:lnTo>
                <a:lnTo>
                  <a:pt x="4" y="8"/>
                </a:lnTo>
                <a:lnTo>
                  <a:pt x="10" y="6"/>
                </a:lnTo>
                <a:lnTo>
                  <a:pt x="16" y="2"/>
                </a:lnTo>
                <a:lnTo>
                  <a:pt x="16" y="2"/>
                </a:lnTo>
                <a:lnTo>
                  <a:pt x="16" y="0"/>
                </a:lnTo>
                <a:lnTo>
                  <a:pt x="18" y="0"/>
                </a:lnTo>
                <a:lnTo>
                  <a:pt x="18"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04" name="Freeform 263"/>
          <p:cNvSpPr>
            <a:spLocks/>
          </p:cNvSpPr>
          <p:nvPr/>
        </p:nvSpPr>
        <p:spPr bwMode="auto">
          <a:xfrm>
            <a:off x="5975315" y="1941803"/>
            <a:ext cx="19681" cy="17703"/>
          </a:xfrm>
          <a:custGeom>
            <a:avLst/>
            <a:gdLst/>
            <a:ahLst/>
            <a:cxnLst>
              <a:cxn ang="0">
                <a:pos x="8" y="4"/>
              </a:cxn>
              <a:cxn ang="0">
                <a:pos x="8" y="4"/>
              </a:cxn>
              <a:cxn ang="0">
                <a:pos x="10" y="6"/>
              </a:cxn>
              <a:cxn ang="0">
                <a:pos x="8" y="10"/>
              </a:cxn>
              <a:cxn ang="0">
                <a:pos x="8" y="10"/>
              </a:cxn>
              <a:cxn ang="0">
                <a:pos x="4" y="10"/>
              </a:cxn>
              <a:cxn ang="0">
                <a:pos x="4" y="10"/>
              </a:cxn>
              <a:cxn ang="0">
                <a:pos x="0" y="6"/>
              </a:cxn>
              <a:cxn ang="0">
                <a:pos x="0" y="6"/>
              </a:cxn>
              <a:cxn ang="0">
                <a:pos x="0" y="4"/>
              </a:cxn>
              <a:cxn ang="0">
                <a:pos x="2" y="0"/>
              </a:cxn>
              <a:cxn ang="0">
                <a:pos x="2" y="0"/>
              </a:cxn>
              <a:cxn ang="0">
                <a:pos x="6" y="0"/>
              </a:cxn>
              <a:cxn ang="0">
                <a:pos x="6" y="0"/>
              </a:cxn>
              <a:cxn ang="0">
                <a:pos x="8" y="4"/>
              </a:cxn>
              <a:cxn ang="0">
                <a:pos x="8" y="4"/>
              </a:cxn>
            </a:cxnLst>
            <a:rect l="0" t="0" r="r" b="b"/>
            <a:pathLst>
              <a:path w="10" h="10">
                <a:moveTo>
                  <a:pt x="8" y="4"/>
                </a:moveTo>
                <a:lnTo>
                  <a:pt x="8" y="4"/>
                </a:lnTo>
                <a:lnTo>
                  <a:pt x="10" y="6"/>
                </a:lnTo>
                <a:lnTo>
                  <a:pt x="8" y="10"/>
                </a:lnTo>
                <a:lnTo>
                  <a:pt x="8" y="10"/>
                </a:lnTo>
                <a:lnTo>
                  <a:pt x="4" y="10"/>
                </a:lnTo>
                <a:lnTo>
                  <a:pt x="4" y="10"/>
                </a:lnTo>
                <a:lnTo>
                  <a:pt x="0" y="6"/>
                </a:lnTo>
                <a:lnTo>
                  <a:pt x="0" y="6"/>
                </a:lnTo>
                <a:lnTo>
                  <a:pt x="0" y="4"/>
                </a:lnTo>
                <a:lnTo>
                  <a:pt x="2" y="0"/>
                </a:lnTo>
                <a:lnTo>
                  <a:pt x="2" y="0"/>
                </a:lnTo>
                <a:lnTo>
                  <a:pt x="6" y="0"/>
                </a:lnTo>
                <a:lnTo>
                  <a:pt x="6" y="0"/>
                </a:lnTo>
                <a:lnTo>
                  <a:pt x="8" y="4"/>
                </a:lnTo>
                <a:lnTo>
                  <a:pt x="8" y="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05" name="Freeform 264"/>
          <p:cNvSpPr>
            <a:spLocks/>
          </p:cNvSpPr>
          <p:nvPr/>
        </p:nvSpPr>
        <p:spPr bwMode="auto">
          <a:xfrm>
            <a:off x="5760967" y="359144"/>
            <a:ext cx="1015529" cy="1635769"/>
          </a:xfrm>
          <a:custGeom>
            <a:avLst/>
            <a:gdLst/>
            <a:ahLst/>
            <a:cxnLst>
              <a:cxn ang="0">
                <a:pos x="476" y="718"/>
              </a:cxn>
              <a:cxn ang="0">
                <a:pos x="396" y="830"/>
              </a:cxn>
              <a:cxn ang="0">
                <a:pos x="374" y="838"/>
              </a:cxn>
              <a:cxn ang="0">
                <a:pos x="336" y="848"/>
              </a:cxn>
              <a:cxn ang="0">
                <a:pos x="316" y="854"/>
              </a:cxn>
              <a:cxn ang="0">
                <a:pos x="302" y="860"/>
              </a:cxn>
              <a:cxn ang="0">
                <a:pos x="288" y="874"/>
              </a:cxn>
              <a:cxn ang="0">
                <a:pos x="258" y="890"/>
              </a:cxn>
              <a:cxn ang="0">
                <a:pos x="238" y="900"/>
              </a:cxn>
              <a:cxn ang="0">
                <a:pos x="206" y="904"/>
              </a:cxn>
              <a:cxn ang="0">
                <a:pos x="190" y="924"/>
              </a:cxn>
              <a:cxn ang="0">
                <a:pos x="194" y="912"/>
              </a:cxn>
              <a:cxn ang="0">
                <a:pos x="178" y="892"/>
              </a:cxn>
              <a:cxn ang="0">
                <a:pos x="164" y="888"/>
              </a:cxn>
              <a:cxn ang="0">
                <a:pos x="140" y="872"/>
              </a:cxn>
              <a:cxn ang="0">
                <a:pos x="104" y="858"/>
              </a:cxn>
              <a:cxn ang="0">
                <a:pos x="102" y="846"/>
              </a:cxn>
              <a:cxn ang="0">
                <a:pos x="96" y="824"/>
              </a:cxn>
              <a:cxn ang="0">
                <a:pos x="100" y="790"/>
              </a:cxn>
              <a:cxn ang="0">
                <a:pos x="108" y="778"/>
              </a:cxn>
              <a:cxn ang="0">
                <a:pos x="96" y="754"/>
              </a:cxn>
              <a:cxn ang="0">
                <a:pos x="86" y="712"/>
              </a:cxn>
              <a:cxn ang="0">
                <a:pos x="72" y="670"/>
              </a:cxn>
              <a:cxn ang="0">
                <a:pos x="86" y="648"/>
              </a:cxn>
              <a:cxn ang="0">
                <a:pos x="100" y="638"/>
              </a:cxn>
              <a:cxn ang="0">
                <a:pos x="112" y="624"/>
              </a:cxn>
              <a:cxn ang="0">
                <a:pos x="138" y="596"/>
              </a:cxn>
              <a:cxn ang="0">
                <a:pos x="188" y="506"/>
              </a:cxn>
              <a:cxn ang="0">
                <a:pos x="206" y="468"/>
              </a:cxn>
              <a:cxn ang="0">
                <a:pos x="226" y="462"/>
              </a:cxn>
              <a:cxn ang="0">
                <a:pos x="228" y="448"/>
              </a:cxn>
              <a:cxn ang="0">
                <a:pos x="200" y="398"/>
              </a:cxn>
              <a:cxn ang="0">
                <a:pos x="178" y="386"/>
              </a:cxn>
              <a:cxn ang="0">
                <a:pos x="160" y="374"/>
              </a:cxn>
              <a:cxn ang="0">
                <a:pos x="148" y="314"/>
              </a:cxn>
              <a:cxn ang="0">
                <a:pos x="126" y="256"/>
              </a:cxn>
              <a:cxn ang="0">
                <a:pos x="116" y="212"/>
              </a:cxn>
              <a:cxn ang="0">
                <a:pos x="76" y="160"/>
              </a:cxn>
              <a:cxn ang="0">
                <a:pos x="2" y="114"/>
              </a:cxn>
              <a:cxn ang="0">
                <a:pos x="16" y="108"/>
              </a:cxn>
              <a:cxn ang="0">
                <a:pos x="22" y="90"/>
              </a:cxn>
              <a:cxn ang="0">
                <a:pos x="64" y="132"/>
              </a:cxn>
              <a:cxn ang="0">
                <a:pos x="102" y="138"/>
              </a:cxn>
              <a:cxn ang="0">
                <a:pos x="132" y="130"/>
              </a:cxn>
              <a:cxn ang="0">
                <a:pos x="162" y="116"/>
              </a:cxn>
              <a:cxn ang="0">
                <a:pos x="170" y="76"/>
              </a:cxn>
              <a:cxn ang="0">
                <a:pos x="184" y="20"/>
              </a:cxn>
              <a:cxn ang="0">
                <a:pos x="234" y="2"/>
              </a:cxn>
              <a:cxn ang="0">
                <a:pos x="274" y="26"/>
              </a:cxn>
              <a:cxn ang="0">
                <a:pos x="276" y="62"/>
              </a:cxn>
              <a:cxn ang="0">
                <a:pos x="270" y="98"/>
              </a:cxn>
              <a:cxn ang="0">
                <a:pos x="276" y="126"/>
              </a:cxn>
              <a:cxn ang="0">
                <a:pos x="306" y="156"/>
              </a:cxn>
              <a:cxn ang="0">
                <a:pos x="350" y="200"/>
              </a:cxn>
              <a:cxn ang="0">
                <a:pos x="338" y="268"/>
              </a:cxn>
              <a:cxn ang="0">
                <a:pos x="376" y="320"/>
              </a:cxn>
              <a:cxn ang="0">
                <a:pos x="390" y="372"/>
              </a:cxn>
              <a:cxn ang="0">
                <a:pos x="398" y="410"/>
              </a:cxn>
              <a:cxn ang="0">
                <a:pos x="408" y="438"/>
              </a:cxn>
              <a:cxn ang="0">
                <a:pos x="434" y="474"/>
              </a:cxn>
              <a:cxn ang="0">
                <a:pos x="446" y="520"/>
              </a:cxn>
              <a:cxn ang="0">
                <a:pos x="476" y="558"/>
              </a:cxn>
              <a:cxn ang="0">
                <a:pos x="506" y="586"/>
              </a:cxn>
            </a:cxnLst>
            <a:rect l="0" t="0" r="r" b="b"/>
            <a:pathLst>
              <a:path w="516" h="924">
                <a:moveTo>
                  <a:pt x="516" y="610"/>
                </a:moveTo>
                <a:lnTo>
                  <a:pt x="516" y="610"/>
                </a:lnTo>
                <a:lnTo>
                  <a:pt x="514" y="626"/>
                </a:lnTo>
                <a:lnTo>
                  <a:pt x="510" y="642"/>
                </a:lnTo>
                <a:lnTo>
                  <a:pt x="510" y="642"/>
                </a:lnTo>
                <a:lnTo>
                  <a:pt x="504" y="658"/>
                </a:lnTo>
                <a:lnTo>
                  <a:pt x="504" y="658"/>
                </a:lnTo>
                <a:lnTo>
                  <a:pt x="492" y="688"/>
                </a:lnTo>
                <a:lnTo>
                  <a:pt x="476" y="718"/>
                </a:lnTo>
                <a:lnTo>
                  <a:pt x="476" y="718"/>
                </a:lnTo>
                <a:lnTo>
                  <a:pt x="454" y="758"/>
                </a:lnTo>
                <a:lnTo>
                  <a:pt x="454" y="758"/>
                </a:lnTo>
                <a:lnTo>
                  <a:pt x="438" y="780"/>
                </a:lnTo>
                <a:lnTo>
                  <a:pt x="422" y="804"/>
                </a:lnTo>
                <a:lnTo>
                  <a:pt x="422" y="804"/>
                </a:lnTo>
                <a:lnTo>
                  <a:pt x="414" y="810"/>
                </a:lnTo>
                <a:lnTo>
                  <a:pt x="406" y="816"/>
                </a:lnTo>
                <a:lnTo>
                  <a:pt x="398" y="824"/>
                </a:lnTo>
                <a:lnTo>
                  <a:pt x="396" y="828"/>
                </a:lnTo>
                <a:lnTo>
                  <a:pt x="396" y="830"/>
                </a:lnTo>
                <a:lnTo>
                  <a:pt x="396" y="830"/>
                </a:lnTo>
                <a:lnTo>
                  <a:pt x="394" y="830"/>
                </a:lnTo>
                <a:lnTo>
                  <a:pt x="394" y="830"/>
                </a:lnTo>
                <a:lnTo>
                  <a:pt x="394" y="834"/>
                </a:lnTo>
                <a:lnTo>
                  <a:pt x="394" y="834"/>
                </a:lnTo>
                <a:lnTo>
                  <a:pt x="390" y="838"/>
                </a:lnTo>
                <a:lnTo>
                  <a:pt x="390" y="838"/>
                </a:lnTo>
                <a:lnTo>
                  <a:pt x="382" y="838"/>
                </a:lnTo>
                <a:lnTo>
                  <a:pt x="374" y="838"/>
                </a:lnTo>
                <a:lnTo>
                  <a:pt x="374" y="838"/>
                </a:lnTo>
                <a:lnTo>
                  <a:pt x="370" y="836"/>
                </a:lnTo>
                <a:lnTo>
                  <a:pt x="366" y="834"/>
                </a:lnTo>
                <a:lnTo>
                  <a:pt x="366" y="834"/>
                </a:lnTo>
                <a:lnTo>
                  <a:pt x="362" y="836"/>
                </a:lnTo>
                <a:lnTo>
                  <a:pt x="360" y="840"/>
                </a:lnTo>
                <a:lnTo>
                  <a:pt x="360" y="840"/>
                </a:lnTo>
                <a:lnTo>
                  <a:pt x="350" y="846"/>
                </a:lnTo>
                <a:lnTo>
                  <a:pt x="350" y="846"/>
                </a:lnTo>
                <a:lnTo>
                  <a:pt x="342" y="848"/>
                </a:lnTo>
                <a:lnTo>
                  <a:pt x="336" y="848"/>
                </a:lnTo>
                <a:lnTo>
                  <a:pt x="336" y="848"/>
                </a:lnTo>
                <a:lnTo>
                  <a:pt x="330" y="854"/>
                </a:lnTo>
                <a:lnTo>
                  <a:pt x="330" y="854"/>
                </a:lnTo>
                <a:lnTo>
                  <a:pt x="326" y="856"/>
                </a:lnTo>
                <a:lnTo>
                  <a:pt x="326" y="856"/>
                </a:lnTo>
                <a:lnTo>
                  <a:pt x="318" y="854"/>
                </a:lnTo>
                <a:lnTo>
                  <a:pt x="318" y="854"/>
                </a:lnTo>
                <a:lnTo>
                  <a:pt x="316" y="852"/>
                </a:lnTo>
                <a:lnTo>
                  <a:pt x="316" y="852"/>
                </a:lnTo>
                <a:lnTo>
                  <a:pt x="316" y="854"/>
                </a:lnTo>
                <a:lnTo>
                  <a:pt x="318" y="856"/>
                </a:lnTo>
                <a:lnTo>
                  <a:pt x="320" y="860"/>
                </a:lnTo>
                <a:lnTo>
                  <a:pt x="320" y="860"/>
                </a:lnTo>
                <a:lnTo>
                  <a:pt x="318" y="862"/>
                </a:lnTo>
                <a:lnTo>
                  <a:pt x="314" y="866"/>
                </a:lnTo>
                <a:lnTo>
                  <a:pt x="308" y="868"/>
                </a:lnTo>
                <a:lnTo>
                  <a:pt x="304" y="868"/>
                </a:lnTo>
                <a:lnTo>
                  <a:pt x="304" y="868"/>
                </a:lnTo>
                <a:lnTo>
                  <a:pt x="302" y="864"/>
                </a:lnTo>
                <a:lnTo>
                  <a:pt x="302" y="860"/>
                </a:lnTo>
                <a:lnTo>
                  <a:pt x="300" y="860"/>
                </a:lnTo>
                <a:lnTo>
                  <a:pt x="300" y="860"/>
                </a:lnTo>
                <a:lnTo>
                  <a:pt x="298" y="862"/>
                </a:lnTo>
                <a:lnTo>
                  <a:pt x="298" y="866"/>
                </a:lnTo>
                <a:lnTo>
                  <a:pt x="296" y="870"/>
                </a:lnTo>
                <a:lnTo>
                  <a:pt x="296" y="872"/>
                </a:lnTo>
                <a:lnTo>
                  <a:pt x="296" y="872"/>
                </a:lnTo>
                <a:lnTo>
                  <a:pt x="292" y="874"/>
                </a:lnTo>
                <a:lnTo>
                  <a:pt x="288" y="874"/>
                </a:lnTo>
                <a:lnTo>
                  <a:pt x="288" y="874"/>
                </a:lnTo>
                <a:lnTo>
                  <a:pt x="282" y="880"/>
                </a:lnTo>
                <a:lnTo>
                  <a:pt x="278" y="882"/>
                </a:lnTo>
                <a:lnTo>
                  <a:pt x="276" y="884"/>
                </a:lnTo>
                <a:lnTo>
                  <a:pt x="276" y="884"/>
                </a:lnTo>
                <a:lnTo>
                  <a:pt x="270" y="882"/>
                </a:lnTo>
                <a:lnTo>
                  <a:pt x="270" y="882"/>
                </a:lnTo>
                <a:lnTo>
                  <a:pt x="264" y="884"/>
                </a:lnTo>
                <a:lnTo>
                  <a:pt x="264" y="884"/>
                </a:lnTo>
                <a:lnTo>
                  <a:pt x="258" y="890"/>
                </a:lnTo>
                <a:lnTo>
                  <a:pt x="258" y="890"/>
                </a:lnTo>
                <a:lnTo>
                  <a:pt x="254" y="894"/>
                </a:lnTo>
                <a:lnTo>
                  <a:pt x="250" y="900"/>
                </a:lnTo>
                <a:lnTo>
                  <a:pt x="250" y="900"/>
                </a:lnTo>
                <a:lnTo>
                  <a:pt x="248" y="898"/>
                </a:lnTo>
                <a:lnTo>
                  <a:pt x="248" y="898"/>
                </a:lnTo>
                <a:lnTo>
                  <a:pt x="244" y="896"/>
                </a:lnTo>
                <a:lnTo>
                  <a:pt x="244" y="896"/>
                </a:lnTo>
                <a:lnTo>
                  <a:pt x="240" y="898"/>
                </a:lnTo>
                <a:lnTo>
                  <a:pt x="238" y="900"/>
                </a:lnTo>
                <a:lnTo>
                  <a:pt x="238" y="900"/>
                </a:lnTo>
                <a:lnTo>
                  <a:pt x="232" y="900"/>
                </a:lnTo>
                <a:lnTo>
                  <a:pt x="232" y="900"/>
                </a:lnTo>
                <a:lnTo>
                  <a:pt x="222" y="906"/>
                </a:lnTo>
                <a:lnTo>
                  <a:pt x="216" y="910"/>
                </a:lnTo>
                <a:lnTo>
                  <a:pt x="212" y="912"/>
                </a:lnTo>
                <a:lnTo>
                  <a:pt x="212" y="912"/>
                </a:lnTo>
                <a:lnTo>
                  <a:pt x="208" y="912"/>
                </a:lnTo>
                <a:lnTo>
                  <a:pt x="208" y="912"/>
                </a:lnTo>
                <a:lnTo>
                  <a:pt x="208" y="908"/>
                </a:lnTo>
                <a:lnTo>
                  <a:pt x="206" y="904"/>
                </a:lnTo>
                <a:lnTo>
                  <a:pt x="206" y="904"/>
                </a:lnTo>
                <a:lnTo>
                  <a:pt x="204" y="902"/>
                </a:lnTo>
                <a:lnTo>
                  <a:pt x="204" y="902"/>
                </a:lnTo>
                <a:lnTo>
                  <a:pt x="202" y="904"/>
                </a:lnTo>
                <a:lnTo>
                  <a:pt x="200" y="910"/>
                </a:lnTo>
                <a:lnTo>
                  <a:pt x="200" y="916"/>
                </a:lnTo>
                <a:lnTo>
                  <a:pt x="198" y="920"/>
                </a:lnTo>
                <a:lnTo>
                  <a:pt x="198" y="920"/>
                </a:lnTo>
                <a:lnTo>
                  <a:pt x="194" y="922"/>
                </a:lnTo>
                <a:lnTo>
                  <a:pt x="190" y="924"/>
                </a:lnTo>
                <a:lnTo>
                  <a:pt x="190" y="924"/>
                </a:lnTo>
                <a:lnTo>
                  <a:pt x="186" y="924"/>
                </a:lnTo>
                <a:lnTo>
                  <a:pt x="184" y="924"/>
                </a:lnTo>
                <a:lnTo>
                  <a:pt x="184" y="924"/>
                </a:lnTo>
                <a:lnTo>
                  <a:pt x="186" y="922"/>
                </a:lnTo>
                <a:lnTo>
                  <a:pt x="188" y="920"/>
                </a:lnTo>
                <a:lnTo>
                  <a:pt x="192" y="918"/>
                </a:lnTo>
                <a:lnTo>
                  <a:pt x="192" y="918"/>
                </a:lnTo>
                <a:lnTo>
                  <a:pt x="194" y="914"/>
                </a:lnTo>
                <a:lnTo>
                  <a:pt x="194" y="912"/>
                </a:lnTo>
                <a:lnTo>
                  <a:pt x="194" y="912"/>
                </a:lnTo>
                <a:lnTo>
                  <a:pt x="192" y="910"/>
                </a:lnTo>
                <a:lnTo>
                  <a:pt x="188" y="910"/>
                </a:lnTo>
                <a:lnTo>
                  <a:pt x="188" y="910"/>
                </a:lnTo>
                <a:lnTo>
                  <a:pt x="188" y="906"/>
                </a:lnTo>
                <a:lnTo>
                  <a:pt x="188" y="904"/>
                </a:lnTo>
                <a:lnTo>
                  <a:pt x="188" y="904"/>
                </a:lnTo>
                <a:lnTo>
                  <a:pt x="184" y="898"/>
                </a:lnTo>
                <a:lnTo>
                  <a:pt x="178" y="892"/>
                </a:lnTo>
                <a:lnTo>
                  <a:pt x="178" y="892"/>
                </a:lnTo>
                <a:lnTo>
                  <a:pt x="178" y="882"/>
                </a:lnTo>
                <a:lnTo>
                  <a:pt x="178" y="882"/>
                </a:lnTo>
                <a:lnTo>
                  <a:pt x="178" y="880"/>
                </a:lnTo>
                <a:lnTo>
                  <a:pt x="176" y="878"/>
                </a:lnTo>
                <a:lnTo>
                  <a:pt x="176" y="878"/>
                </a:lnTo>
                <a:lnTo>
                  <a:pt x="174" y="880"/>
                </a:lnTo>
                <a:lnTo>
                  <a:pt x="170" y="882"/>
                </a:lnTo>
                <a:lnTo>
                  <a:pt x="168" y="886"/>
                </a:lnTo>
                <a:lnTo>
                  <a:pt x="164" y="888"/>
                </a:lnTo>
                <a:lnTo>
                  <a:pt x="164" y="888"/>
                </a:lnTo>
                <a:lnTo>
                  <a:pt x="160" y="886"/>
                </a:lnTo>
                <a:lnTo>
                  <a:pt x="156" y="884"/>
                </a:lnTo>
                <a:lnTo>
                  <a:pt x="156" y="884"/>
                </a:lnTo>
                <a:lnTo>
                  <a:pt x="158" y="880"/>
                </a:lnTo>
                <a:lnTo>
                  <a:pt x="158" y="876"/>
                </a:lnTo>
                <a:lnTo>
                  <a:pt x="158" y="876"/>
                </a:lnTo>
                <a:lnTo>
                  <a:pt x="156" y="874"/>
                </a:lnTo>
                <a:lnTo>
                  <a:pt x="156" y="874"/>
                </a:lnTo>
                <a:lnTo>
                  <a:pt x="148" y="872"/>
                </a:lnTo>
                <a:lnTo>
                  <a:pt x="140" y="872"/>
                </a:lnTo>
                <a:lnTo>
                  <a:pt x="140" y="872"/>
                </a:lnTo>
                <a:lnTo>
                  <a:pt x="130" y="868"/>
                </a:lnTo>
                <a:lnTo>
                  <a:pt x="130" y="868"/>
                </a:lnTo>
                <a:lnTo>
                  <a:pt x="126" y="862"/>
                </a:lnTo>
                <a:lnTo>
                  <a:pt x="126" y="862"/>
                </a:lnTo>
                <a:lnTo>
                  <a:pt x="116" y="858"/>
                </a:lnTo>
                <a:lnTo>
                  <a:pt x="116" y="858"/>
                </a:lnTo>
                <a:lnTo>
                  <a:pt x="110" y="858"/>
                </a:lnTo>
                <a:lnTo>
                  <a:pt x="104" y="858"/>
                </a:lnTo>
                <a:lnTo>
                  <a:pt x="104" y="858"/>
                </a:lnTo>
                <a:lnTo>
                  <a:pt x="102" y="854"/>
                </a:lnTo>
                <a:lnTo>
                  <a:pt x="102" y="852"/>
                </a:lnTo>
                <a:lnTo>
                  <a:pt x="102" y="852"/>
                </a:lnTo>
                <a:lnTo>
                  <a:pt x="104" y="852"/>
                </a:lnTo>
                <a:lnTo>
                  <a:pt x="106" y="852"/>
                </a:lnTo>
                <a:lnTo>
                  <a:pt x="106" y="852"/>
                </a:lnTo>
                <a:lnTo>
                  <a:pt x="108" y="848"/>
                </a:lnTo>
                <a:lnTo>
                  <a:pt x="108" y="848"/>
                </a:lnTo>
                <a:lnTo>
                  <a:pt x="104" y="846"/>
                </a:lnTo>
                <a:lnTo>
                  <a:pt x="102" y="846"/>
                </a:lnTo>
                <a:lnTo>
                  <a:pt x="102" y="846"/>
                </a:lnTo>
                <a:lnTo>
                  <a:pt x="100" y="840"/>
                </a:lnTo>
                <a:lnTo>
                  <a:pt x="100" y="840"/>
                </a:lnTo>
                <a:lnTo>
                  <a:pt x="100" y="836"/>
                </a:lnTo>
                <a:lnTo>
                  <a:pt x="100" y="836"/>
                </a:lnTo>
                <a:lnTo>
                  <a:pt x="100" y="832"/>
                </a:lnTo>
                <a:lnTo>
                  <a:pt x="100" y="832"/>
                </a:lnTo>
                <a:lnTo>
                  <a:pt x="96" y="828"/>
                </a:lnTo>
                <a:lnTo>
                  <a:pt x="96" y="828"/>
                </a:lnTo>
                <a:lnTo>
                  <a:pt x="96" y="824"/>
                </a:lnTo>
                <a:lnTo>
                  <a:pt x="98" y="820"/>
                </a:lnTo>
                <a:lnTo>
                  <a:pt x="98" y="820"/>
                </a:lnTo>
                <a:lnTo>
                  <a:pt x="100" y="820"/>
                </a:lnTo>
                <a:lnTo>
                  <a:pt x="100" y="820"/>
                </a:lnTo>
                <a:lnTo>
                  <a:pt x="102" y="814"/>
                </a:lnTo>
                <a:lnTo>
                  <a:pt x="104" y="808"/>
                </a:lnTo>
                <a:lnTo>
                  <a:pt x="104" y="808"/>
                </a:lnTo>
                <a:lnTo>
                  <a:pt x="102" y="796"/>
                </a:lnTo>
                <a:lnTo>
                  <a:pt x="102" y="796"/>
                </a:lnTo>
                <a:lnTo>
                  <a:pt x="100" y="790"/>
                </a:lnTo>
                <a:lnTo>
                  <a:pt x="100" y="790"/>
                </a:lnTo>
                <a:lnTo>
                  <a:pt x="100" y="784"/>
                </a:lnTo>
                <a:lnTo>
                  <a:pt x="100" y="784"/>
                </a:lnTo>
                <a:lnTo>
                  <a:pt x="100" y="780"/>
                </a:lnTo>
                <a:lnTo>
                  <a:pt x="100" y="780"/>
                </a:lnTo>
                <a:lnTo>
                  <a:pt x="102" y="776"/>
                </a:lnTo>
                <a:lnTo>
                  <a:pt x="102" y="776"/>
                </a:lnTo>
                <a:lnTo>
                  <a:pt x="106" y="776"/>
                </a:lnTo>
                <a:lnTo>
                  <a:pt x="106" y="776"/>
                </a:lnTo>
                <a:lnTo>
                  <a:pt x="108" y="778"/>
                </a:lnTo>
                <a:lnTo>
                  <a:pt x="110" y="780"/>
                </a:lnTo>
                <a:lnTo>
                  <a:pt x="110" y="780"/>
                </a:lnTo>
                <a:lnTo>
                  <a:pt x="110" y="776"/>
                </a:lnTo>
                <a:lnTo>
                  <a:pt x="110" y="776"/>
                </a:lnTo>
                <a:lnTo>
                  <a:pt x="104" y="772"/>
                </a:lnTo>
                <a:lnTo>
                  <a:pt x="104" y="772"/>
                </a:lnTo>
                <a:lnTo>
                  <a:pt x="100" y="766"/>
                </a:lnTo>
                <a:lnTo>
                  <a:pt x="100" y="766"/>
                </a:lnTo>
                <a:lnTo>
                  <a:pt x="96" y="754"/>
                </a:lnTo>
                <a:lnTo>
                  <a:pt x="96" y="754"/>
                </a:lnTo>
                <a:lnTo>
                  <a:pt x="96" y="746"/>
                </a:lnTo>
                <a:lnTo>
                  <a:pt x="96" y="746"/>
                </a:lnTo>
                <a:lnTo>
                  <a:pt x="92" y="744"/>
                </a:lnTo>
                <a:lnTo>
                  <a:pt x="88" y="740"/>
                </a:lnTo>
                <a:lnTo>
                  <a:pt x="88" y="740"/>
                </a:lnTo>
                <a:lnTo>
                  <a:pt x="84" y="732"/>
                </a:lnTo>
                <a:lnTo>
                  <a:pt x="84" y="732"/>
                </a:lnTo>
                <a:lnTo>
                  <a:pt x="84" y="722"/>
                </a:lnTo>
                <a:lnTo>
                  <a:pt x="86" y="712"/>
                </a:lnTo>
                <a:lnTo>
                  <a:pt x="86" y="712"/>
                </a:lnTo>
                <a:lnTo>
                  <a:pt x="82" y="702"/>
                </a:lnTo>
                <a:lnTo>
                  <a:pt x="82" y="702"/>
                </a:lnTo>
                <a:lnTo>
                  <a:pt x="78" y="698"/>
                </a:lnTo>
                <a:lnTo>
                  <a:pt x="78" y="698"/>
                </a:lnTo>
                <a:lnTo>
                  <a:pt x="74" y="694"/>
                </a:lnTo>
                <a:lnTo>
                  <a:pt x="74" y="694"/>
                </a:lnTo>
                <a:lnTo>
                  <a:pt x="72" y="686"/>
                </a:lnTo>
                <a:lnTo>
                  <a:pt x="72" y="678"/>
                </a:lnTo>
                <a:lnTo>
                  <a:pt x="72" y="678"/>
                </a:lnTo>
                <a:lnTo>
                  <a:pt x="72" y="670"/>
                </a:lnTo>
                <a:lnTo>
                  <a:pt x="74" y="664"/>
                </a:lnTo>
                <a:lnTo>
                  <a:pt x="74" y="664"/>
                </a:lnTo>
                <a:lnTo>
                  <a:pt x="76" y="658"/>
                </a:lnTo>
                <a:lnTo>
                  <a:pt x="76" y="658"/>
                </a:lnTo>
                <a:lnTo>
                  <a:pt x="78" y="656"/>
                </a:lnTo>
                <a:lnTo>
                  <a:pt x="78" y="656"/>
                </a:lnTo>
                <a:lnTo>
                  <a:pt x="84" y="654"/>
                </a:lnTo>
                <a:lnTo>
                  <a:pt x="84" y="654"/>
                </a:lnTo>
                <a:lnTo>
                  <a:pt x="86" y="652"/>
                </a:lnTo>
                <a:lnTo>
                  <a:pt x="86" y="648"/>
                </a:lnTo>
                <a:lnTo>
                  <a:pt x="86" y="648"/>
                </a:lnTo>
                <a:lnTo>
                  <a:pt x="84" y="644"/>
                </a:lnTo>
                <a:lnTo>
                  <a:pt x="84" y="644"/>
                </a:lnTo>
                <a:lnTo>
                  <a:pt x="88" y="644"/>
                </a:lnTo>
                <a:lnTo>
                  <a:pt x="90" y="642"/>
                </a:lnTo>
                <a:lnTo>
                  <a:pt x="98" y="642"/>
                </a:lnTo>
                <a:lnTo>
                  <a:pt x="98" y="642"/>
                </a:lnTo>
                <a:lnTo>
                  <a:pt x="102" y="640"/>
                </a:lnTo>
                <a:lnTo>
                  <a:pt x="102" y="640"/>
                </a:lnTo>
                <a:lnTo>
                  <a:pt x="100" y="638"/>
                </a:lnTo>
                <a:lnTo>
                  <a:pt x="98" y="636"/>
                </a:lnTo>
                <a:lnTo>
                  <a:pt x="94" y="634"/>
                </a:lnTo>
                <a:lnTo>
                  <a:pt x="94" y="634"/>
                </a:lnTo>
                <a:lnTo>
                  <a:pt x="94" y="628"/>
                </a:lnTo>
                <a:lnTo>
                  <a:pt x="98" y="622"/>
                </a:lnTo>
                <a:lnTo>
                  <a:pt x="98" y="622"/>
                </a:lnTo>
                <a:lnTo>
                  <a:pt x="102" y="624"/>
                </a:lnTo>
                <a:lnTo>
                  <a:pt x="104" y="624"/>
                </a:lnTo>
                <a:lnTo>
                  <a:pt x="104" y="624"/>
                </a:lnTo>
                <a:lnTo>
                  <a:pt x="112" y="624"/>
                </a:lnTo>
                <a:lnTo>
                  <a:pt x="120" y="622"/>
                </a:lnTo>
                <a:lnTo>
                  <a:pt x="120" y="622"/>
                </a:lnTo>
                <a:lnTo>
                  <a:pt x="122" y="618"/>
                </a:lnTo>
                <a:lnTo>
                  <a:pt x="124" y="614"/>
                </a:lnTo>
                <a:lnTo>
                  <a:pt x="124" y="614"/>
                </a:lnTo>
                <a:lnTo>
                  <a:pt x="128" y="610"/>
                </a:lnTo>
                <a:lnTo>
                  <a:pt x="128" y="610"/>
                </a:lnTo>
                <a:lnTo>
                  <a:pt x="132" y="602"/>
                </a:lnTo>
                <a:lnTo>
                  <a:pt x="132" y="602"/>
                </a:lnTo>
                <a:lnTo>
                  <a:pt x="138" y="596"/>
                </a:lnTo>
                <a:lnTo>
                  <a:pt x="138" y="596"/>
                </a:lnTo>
                <a:lnTo>
                  <a:pt x="142" y="590"/>
                </a:lnTo>
                <a:lnTo>
                  <a:pt x="146" y="582"/>
                </a:lnTo>
                <a:lnTo>
                  <a:pt x="152" y="566"/>
                </a:lnTo>
                <a:lnTo>
                  <a:pt x="152" y="566"/>
                </a:lnTo>
                <a:lnTo>
                  <a:pt x="162" y="548"/>
                </a:lnTo>
                <a:lnTo>
                  <a:pt x="162" y="548"/>
                </a:lnTo>
                <a:lnTo>
                  <a:pt x="178" y="528"/>
                </a:lnTo>
                <a:lnTo>
                  <a:pt x="178" y="528"/>
                </a:lnTo>
                <a:lnTo>
                  <a:pt x="188" y="506"/>
                </a:lnTo>
                <a:lnTo>
                  <a:pt x="188" y="506"/>
                </a:lnTo>
                <a:lnTo>
                  <a:pt x="194" y="502"/>
                </a:lnTo>
                <a:lnTo>
                  <a:pt x="196" y="496"/>
                </a:lnTo>
                <a:lnTo>
                  <a:pt x="196" y="496"/>
                </a:lnTo>
                <a:lnTo>
                  <a:pt x="198" y="490"/>
                </a:lnTo>
                <a:lnTo>
                  <a:pt x="198" y="484"/>
                </a:lnTo>
                <a:lnTo>
                  <a:pt x="198" y="476"/>
                </a:lnTo>
                <a:lnTo>
                  <a:pt x="200" y="472"/>
                </a:lnTo>
                <a:lnTo>
                  <a:pt x="200" y="472"/>
                </a:lnTo>
                <a:lnTo>
                  <a:pt x="206" y="468"/>
                </a:lnTo>
                <a:lnTo>
                  <a:pt x="212" y="464"/>
                </a:lnTo>
                <a:lnTo>
                  <a:pt x="212" y="464"/>
                </a:lnTo>
                <a:lnTo>
                  <a:pt x="220" y="462"/>
                </a:lnTo>
                <a:lnTo>
                  <a:pt x="220" y="462"/>
                </a:lnTo>
                <a:lnTo>
                  <a:pt x="224" y="464"/>
                </a:lnTo>
                <a:lnTo>
                  <a:pt x="226" y="466"/>
                </a:lnTo>
                <a:lnTo>
                  <a:pt x="228" y="466"/>
                </a:lnTo>
                <a:lnTo>
                  <a:pt x="228" y="466"/>
                </a:lnTo>
                <a:lnTo>
                  <a:pt x="228" y="464"/>
                </a:lnTo>
                <a:lnTo>
                  <a:pt x="226" y="462"/>
                </a:lnTo>
                <a:lnTo>
                  <a:pt x="224" y="460"/>
                </a:lnTo>
                <a:lnTo>
                  <a:pt x="224" y="460"/>
                </a:lnTo>
                <a:lnTo>
                  <a:pt x="224" y="456"/>
                </a:lnTo>
                <a:lnTo>
                  <a:pt x="226" y="454"/>
                </a:lnTo>
                <a:lnTo>
                  <a:pt x="226" y="454"/>
                </a:lnTo>
                <a:lnTo>
                  <a:pt x="228" y="454"/>
                </a:lnTo>
                <a:lnTo>
                  <a:pt x="232" y="454"/>
                </a:lnTo>
                <a:lnTo>
                  <a:pt x="232" y="454"/>
                </a:lnTo>
                <a:lnTo>
                  <a:pt x="230" y="450"/>
                </a:lnTo>
                <a:lnTo>
                  <a:pt x="228" y="448"/>
                </a:lnTo>
                <a:lnTo>
                  <a:pt x="222" y="442"/>
                </a:lnTo>
                <a:lnTo>
                  <a:pt x="222" y="442"/>
                </a:lnTo>
                <a:lnTo>
                  <a:pt x="220" y="432"/>
                </a:lnTo>
                <a:lnTo>
                  <a:pt x="220" y="422"/>
                </a:lnTo>
                <a:lnTo>
                  <a:pt x="220" y="422"/>
                </a:lnTo>
                <a:lnTo>
                  <a:pt x="216" y="412"/>
                </a:lnTo>
                <a:lnTo>
                  <a:pt x="216" y="412"/>
                </a:lnTo>
                <a:lnTo>
                  <a:pt x="208" y="406"/>
                </a:lnTo>
                <a:lnTo>
                  <a:pt x="200" y="398"/>
                </a:lnTo>
                <a:lnTo>
                  <a:pt x="200" y="398"/>
                </a:lnTo>
                <a:lnTo>
                  <a:pt x="194" y="396"/>
                </a:lnTo>
                <a:lnTo>
                  <a:pt x="188" y="392"/>
                </a:lnTo>
                <a:lnTo>
                  <a:pt x="188" y="392"/>
                </a:lnTo>
                <a:lnTo>
                  <a:pt x="186" y="388"/>
                </a:lnTo>
                <a:lnTo>
                  <a:pt x="184" y="384"/>
                </a:lnTo>
                <a:lnTo>
                  <a:pt x="184" y="384"/>
                </a:lnTo>
                <a:lnTo>
                  <a:pt x="180" y="382"/>
                </a:lnTo>
                <a:lnTo>
                  <a:pt x="180" y="382"/>
                </a:lnTo>
                <a:lnTo>
                  <a:pt x="180" y="384"/>
                </a:lnTo>
                <a:lnTo>
                  <a:pt x="178" y="386"/>
                </a:lnTo>
                <a:lnTo>
                  <a:pt x="178" y="386"/>
                </a:lnTo>
                <a:lnTo>
                  <a:pt x="176" y="386"/>
                </a:lnTo>
                <a:lnTo>
                  <a:pt x="172" y="384"/>
                </a:lnTo>
                <a:lnTo>
                  <a:pt x="172" y="384"/>
                </a:lnTo>
                <a:lnTo>
                  <a:pt x="170" y="380"/>
                </a:lnTo>
                <a:lnTo>
                  <a:pt x="170" y="380"/>
                </a:lnTo>
                <a:lnTo>
                  <a:pt x="166" y="380"/>
                </a:lnTo>
                <a:lnTo>
                  <a:pt x="166" y="380"/>
                </a:lnTo>
                <a:lnTo>
                  <a:pt x="160" y="374"/>
                </a:lnTo>
                <a:lnTo>
                  <a:pt x="160" y="374"/>
                </a:lnTo>
                <a:lnTo>
                  <a:pt x="152" y="364"/>
                </a:lnTo>
                <a:lnTo>
                  <a:pt x="146" y="354"/>
                </a:lnTo>
                <a:lnTo>
                  <a:pt x="146" y="354"/>
                </a:lnTo>
                <a:lnTo>
                  <a:pt x="142" y="342"/>
                </a:lnTo>
                <a:lnTo>
                  <a:pt x="142" y="342"/>
                </a:lnTo>
                <a:lnTo>
                  <a:pt x="142" y="330"/>
                </a:lnTo>
                <a:lnTo>
                  <a:pt x="142" y="330"/>
                </a:lnTo>
                <a:lnTo>
                  <a:pt x="148" y="320"/>
                </a:lnTo>
                <a:lnTo>
                  <a:pt x="148" y="320"/>
                </a:lnTo>
                <a:lnTo>
                  <a:pt x="148" y="314"/>
                </a:lnTo>
                <a:lnTo>
                  <a:pt x="148" y="314"/>
                </a:lnTo>
                <a:lnTo>
                  <a:pt x="146" y="306"/>
                </a:lnTo>
                <a:lnTo>
                  <a:pt x="146" y="306"/>
                </a:lnTo>
                <a:lnTo>
                  <a:pt x="142" y="300"/>
                </a:lnTo>
                <a:lnTo>
                  <a:pt x="138" y="292"/>
                </a:lnTo>
                <a:lnTo>
                  <a:pt x="128" y="280"/>
                </a:lnTo>
                <a:lnTo>
                  <a:pt x="128" y="280"/>
                </a:lnTo>
                <a:lnTo>
                  <a:pt x="124" y="270"/>
                </a:lnTo>
                <a:lnTo>
                  <a:pt x="124" y="270"/>
                </a:lnTo>
                <a:lnTo>
                  <a:pt x="126" y="256"/>
                </a:lnTo>
                <a:lnTo>
                  <a:pt x="126" y="256"/>
                </a:lnTo>
                <a:lnTo>
                  <a:pt x="124" y="248"/>
                </a:lnTo>
                <a:lnTo>
                  <a:pt x="124" y="248"/>
                </a:lnTo>
                <a:lnTo>
                  <a:pt x="120" y="244"/>
                </a:lnTo>
                <a:lnTo>
                  <a:pt x="120" y="244"/>
                </a:lnTo>
                <a:lnTo>
                  <a:pt x="118" y="234"/>
                </a:lnTo>
                <a:lnTo>
                  <a:pt x="118" y="234"/>
                </a:lnTo>
                <a:lnTo>
                  <a:pt x="116" y="222"/>
                </a:lnTo>
                <a:lnTo>
                  <a:pt x="116" y="222"/>
                </a:lnTo>
                <a:lnTo>
                  <a:pt x="116" y="212"/>
                </a:lnTo>
                <a:lnTo>
                  <a:pt x="116" y="212"/>
                </a:lnTo>
                <a:lnTo>
                  <a:pt x="118" y="204"/>
                </a:lnTo>
                <a:lnTo>
                  <a:pt x="118" y="204"/>
                </a:lnTo>
                <a:lnTo>
                  <a:pt x="116" y="200"/>
                </a:lnTo>
                <a:lnTo>
                  <a:pt x="116" y="200"/>
                </a:lnTo>
                <a:lnTo>
                  <a:pt x="104" y="184"/>
                </a:lnTo>
                <a:lnTo>
                  <a:pt x="90" y="170"/>
                </a:lnTo>
                <a:lnTo>
                  <a:pt x="90" y="170"/>
                </a:lnTo>
                <a:lnTo>
                  <a:pt x="76" y="160"/>
                </a:lnTo>
                <a:lnTo>
                  <a:pt x="76" y="160"/>
                </a:lnTo>
                <a:lnTo>
                  <a:pt x="66" y="158"/>
                </a:lnTo>
                <a:lnTo>
                  <a:pt x="54" y="156"/>
                </a:lnTo>
                <a:lnTo>
                  <a:pt x="54" y="156"/>
                </a:lnTo>
                <a:lnTo>
                  <a:pt x="42" y="148"/>
                </a:lnTo>
                <a:lnTo>
                  <a:pt x="32" y="140"/>
                </a:lnTo>
                <a:lnTo>
                  <a:pt x="32" y="140"/>
                </a:lnTo>
                <a:lnTo>
                  <a:pt x="18" y="128"/>
                </a:lnTo>
                <a:lnTo>
                  <a:pt x="4" y="116"/>
                </a:lnTo>
                <a:lnTo>
                  <a:pt x="4" y="116"/>
                </a:lnTo>
                <a:lnTo>
                  <a:pt x="2" y="114"/>
                </a:lnTo>
                <a:lnTo>
                  <a:pt x="2" y="114"/>
                </a:lnTo>
                <a:lnTo>
                  <a:pt x="0" y="114"/>
                </a:lnTo>
                <a:lnTo>
                  <a:pt x="0" y="114"/>
                </a:lnTo>
                <a:lnTo>
                  <a:pt x="2" y="110"/>
                </a:lnTo>
                <a:lnTo>
                  <a:pt x="2" y="110"/>
                </a:lnTo>
                <a:lnTo>
                  <a:pt x="6" y="108"/>
                </a:lnTo>
                <a:lnTo>
                  <a:pt x="6" y="108"/>
                </a:lnTo>
                <a:lnTo>
                  <a:pt x="12" y="110"/>
                </a:lnTo>
                <a:lnTo>
                  <a:pt x="12" y="110"/>
                </a:lnTo>
                <a:lnTo>
                  <a:pt x="16" y="108"/>
                </a:lnTo>
                <a:lnTo>
                  <a:pt x="18" y="106"/>
                </a:lnTo>
                <a:lnTo>
                  <a:pt x="18" y="106"/>
                </a:lnTo>
                <a:lnTo>
                  <a:pt x="18" y="104"/>
                </a:lnTo>
                <a:lnTo>
                  <a:pt x="16" y="100"/>
                </a:lnTo>
                <a:lnTo>
                  <a:pt x="16" y="100"/>
                </a:lnTo>
                <a:lnTo>
                  <a:pt x="14" y="96"/>
                </a:lnTo>
                <a:lnTo>
                  <a:pt x="14" y="94"/>
                </a:lnTo>
                <a:lnTo>
                  <a:pt x="14" y="94"/>
                </a:lnTo>
                <a:lnTo>
                  <a:pt x="18" y="90"/>
                </a:lnTo>
                <a:lnTo>
                  <a:pt x="22" y="90"/>
                </a:lnTo>
                <a:lnTo>
                  <a:pt x="22" y="90"/>
                </a:lnTo>
                <a:lnTo>
                  <a:pt x="26" y="90"/>
                </a:lnTo>
                <a:lnTo>
                  <a:pt x="30" y="92"/>
                </a:lnTo>
                <a:lnTo>
                  <a:pt x="30" y="92"/>
                </a:lnTo>
                <a:lnTo>
                  <a:pt x="38" y="98"/>
                </a:lnTo>
                <a:lnTo>
                  <a:pt x="38" y="98"/>
                </a:lnTo>
                <a:lnTo>
                  <a:pt x="50" y="108"/>
                </a:lnTo>
                <a:lnTo>
                  <a:pt x="60" y="120"/>
                </a:lnTo>
                <a:lnTo>
                  <a:pt x="60" y="120"/>
                </a:lnTo>
                <a:lnTo>
                  <a:pt x="64" y="132"/>
                </a:lnTo>
                <a:lnTo>
                  <a:pt x="64" y="132"/>
                </a:lnTo>
                <a:lnTo>
                  <a:pt x="68" y="136"/>
                </a:lnTo>
                <a:lnTo>
                  <a:pt x="68" y="136"/>
                </a:lnTo>
                <a:lnTo>
                  <a:pt x="76" y="136"/>
                </a:lnTo>
                <a:lnTo>
                  <a:pt x="84" y="136"/>
                </a:lnTo>
                <a:lnTo>
                  <a:pt x="84" y="136"/>
                </a:lnTo>
                <a:lnTo>
                  <a:pt x="94" y="140"/>
                </a:lnTo>
                <a:lnTo>
                  <a:pt x="94" y="140"/>
                </a:lnTo>
                <a:lnTo>
                  <a:pt x="102" y="138"/>
                </a:lnTo>
                <a:lnTo>
                  <a:pt x="102" y="138"/>
                </a:lnTo>
                <a:lnTo>
                  <a:pt x="110" y="132"/>
                </a:lnTo>
                <a:lnTo>
                  <a:pt x="110" y="132"/>
                </a:lnTo>
                <a:lnTo>
                  <a:pt x="114" y="126"/>
                </a:lnTo>
                <a:lnTo>
                  <a:pt x="116" y="122"/>
                </a:lnTo>
                <a:lnTo>
                  <a:pt x="120" y="120"/>
                </a:lnTo>
                <a:lnTo>
                  <a:pt x="120" y="120"/>
                </a:lnTo>
                <a:lnTo>
                  <a:pt x="122" y="120"/>
                </a:lnTo>
                <a:lnTo>
                  <a:pt x="126" y="122"/>
                </a:lnTo>
                <a:lnTo>
                  <a:pt x="126" y="122"/>
                </a:lnTo>
                <a:lnTo>
                  <a:pt x="132" y="130"/>
                </a:lnTo>
                <a:lnTo>
                  <a:pt x="132" y="130"/>
                </a:lnTo>
                <a:lnTo>
                  <a:pt x="136" y="134"/>
                </a:lnTo>
                <a:lnTo>
                  <a:pt x="136" y="134"/>
                </a:lnTo>
                <a:lnTo>
                  <a:pt x="142" y="136"/>
                </a:lnTo>
                <a:lnTo>
                  <a:pt x="142" y="136"/>
                </a:lnTo>
                <a:lnTo>
                  <a:pt x="150" y="130"/>
                </a:lnTo>
                <a:lnTo>
                  <a:pt x="150" y="130"/>
                </a:lnTo>
                <a:lnTo>
                  <a:pt x="158" y="124"/>
                </a:lnTo>
                <a:lnTo>
                  <a:pt x="158" y="124"/>
                </a:lnTo>
                <a:lnTo>
                  <a:pt x="162" y="116"/>
                </a:lnTo>
                <a:lnTo>
                  <a:pt x="162" y="116"/>
                </a:lnTo>
                <a:lnTo>
                  <a:pt x="168" y="108"/>
                </a:lnTo>
                <a:lnTo>
                  <a:pt x="172" y="106"/>
                </a:lnTo>
                <a:lnTo>
                  <a:pt x="174" y="102"/>
                </a:lnTo>
                <a:lnTo>
                  <a:pt x="174" y="102"/>
                </a:lnTo>
                <a:lnTo>
                  <a:pt x="174" y="96"/>
                </a:lnTo>
                <a:lnTo>
                  <a:pt x="174" y="96"/>
                </a:lnTo>
                <a:lnTo>
                  <a:pt x="172" y="82"/>
                </a:lnTo>
                <a:lnTo>
                  <a:pt x="172" y="82"/>
                </a:lnTo>
                <a:lnTo>
                  <a:pt x="170" y="76"/>
                </a:lnTo>
                <a:lnTo>
                  <a:pt x="170" y="76"/>
                </a:lnTo>
                <a:lnTo>
                  <a:pt x="168" y="64"/>
                </a:lnTo>
                <a:lnTo>
                  <a:pt x="168" y="52"/>
                </a:lnTo>
                <a:lnTo>
                  <a:pt x="168" y="52"/>
                </a:lnTo>
                <a:lnTo>
                  <a:pt x="172" y="34"/>
                </a:lnTo>
                <a:lnTo>
                  <a:pt x="172" y="34"/>
                </a:lnTo>
                <a:lnTo>
                  <a:pt x="176" y="26"/>
                </a:lnTo>
                <a:lnTo>
                  <a:pt x="176" y="26"/>
                </a:lnTo>
                <a:lnTo>
                  <a:pt x="184" y="20"/>
                </a:lnTo>
                <a:lnTo>
                  <a:pt x="184" y="20"/>
                </a:lnTo>
                <a:lnTo>
                  <a:pt x="190" y="20"/>
                </a:lnTo>
                <a:lnTo>
                  <a:pt x="198" y="18"/>
                </a:lnTo>
                <a:lnTo>
                  <a:pt x="198" y="18"/>
                </a:lnTo>
                <a:lnTo>
                  <a:pt x="208" y="12"/>
                </a:lnTo>
                <a:lnTo>
                  <a:pt x="218" y="4"/>
                </a:lnTo>
                <a:lnTo>
                  <a:pt x="218" y="4"/>
                </a:lnTo>
                <a:lnTo>
                  <a:pt x="224" y="2"/>
                </a:lnTo>
                <a:lnTo>
                  <a:pt x="230" y="0"/>
                </a:lnTo>
                <a:lnTo>
                  <a:pt x="230" y="0"/>
                </a:lnTo>
                <a:lnTo>
                  <a:pt x="234" y="2"/>
                </a:lnTo>
                <a:lnTo>
                  <a:pt x="234" y="2"/>
                </a:lnTo>
                <a:lnTo>
                  <a:pt x="242" y="12"/>
                </a:lnTo>
                <a:lnTo>
                  <a:pt x="242" y="12"/>
                </a:lnTo>
                <a:lnTo>
                  <a:pt x="250" y="16"/>
                </a:lnTo>
                <a:lnTo>
                  <a:pt x="250" y="16"/>
                </a:lnTo>
                <a:lnTo>
                  <a:pt x="262" y="18"/>
                </a:lnTo>
                <a:lnTo>
                  <a:pt x="262" y="18"/>
                </a:lnTo>
                <a:lnTo>
                  <a:pt x="268" y="20"/>
                </a:lnTo>
                <a:lnTo>
                  <a:pt x="274" y="26"/>
                </a:lnTo>
                <a:lnTo>
                  <a:pt x="274" y="26"/>
                </a:lnTo>
                <a:lnTo>
                  <a:pt x="278" y="32"/>
                </a:lnTo>
                <a:lnTo>
                  <a:pt x="282" y="38"/>
                </a:lnTo>
                <a:lnTo>
                  <a:pt x="282" y="38"/>
                </a:lnTo>
                <a:lnTo>
                  <a:pt x="284" y="44"/>
                </a:lnTo>
                <a:lnTo>
                  <a:pt x="286" y="48"/>
                </a:lnTo>
                <a:lnTo>
                  <a:pt x="286" y="48"/>
                </a:lnTo>
                <a:lnTo>
                  <a:pt x="284" y="52"/>
                </a:lnTo>
                <a:lnTo>
                  <a:pt x="282" y="56"/>
                </a:lnTo>
                <a:lnTo>
                  <a:pt x="276" y="62"/>
                </a:lnTo>
                <a:lnTo>
                  <a:pt x="276" y="62"/>
                </a:lnTo>
                <a:lnTo>
                  <a:pt x="276" y="70"/>
                </a:lnTo>
                <a:lnTo>
                  <a:pt x="276" y="70"/>
                </a:lnTo>
                <a:lnTo>
                  <a:pt x="278" y="76"/>
                </a:lnTo>
                <a:lnTo>
                  <a:pt x="278" y="76"/>
                </a:lnTo>
                <a:lnTo>
                  <a:pt x="282" y="78"/>
                </a:lnTo>
                <a:lnTo>
                  <a:pt x="284" y="80"/>
                </a:lnTo>
                <a:lnTo>
                  <a:pt x="284" y="80"/>
                </a:lnTo>
                <a:lnTo>
                  <a:pt x="276" y="88"/>
                </a:lnTo>
                <a:lnTo>
                  <a:pt x="272" y="92"/>
                </a:lnTo>
                <a:lnTo>
                  <a:pt x="270" y="98"/>
                </a:lnTo>
                <a:lnTo>
                  <a:pt x="270" y="98"/>
                </a:lnTo>
                <a:lnTo>
                  <a:pt x="274" y="98"/>
                </a:lnTo>
                <a:lnTo>
                  <a:pt x="278" y="100"/>
                </a:lnTo>
                <a:lnTo>
                  <a:pt x="278" y="100"/>
                </a:lnTo>
                <a:lnTo>
                  <a:pt x="278" y="102"/>
                </a:lnTo>
                <a:lnTo>
                  <a:pt x="278" y="102"/>
                </a:lnTo>
                <a:lnTo>
                  <a:pt x="276" y="110"/>
                </a:lnTo>
                <a:lnTo>
                  <a:pt x="276" y="120"/>
                </a:lnTo>
                <a:lnTo>
                  <a:pt x="276" y="120"/>
                </a:lnTo>
                <a:lnTo>
                  <a:pt x="276" y="126"/>
                </a:lnTo>
                <a:lnTo>
                  <a:pt x="276" y="126"/>
                </a:lnTo>
                <a:lnTo>
                  <a:pt x="280" y="140"/>
                </a:lnTo>
                <a:lnTo>
                  <a:pt x="280" y="140"/>
                </a:lnTo>
                <a:lnTo>
                  <a:pt x="286" y="150"/>
                </a:lnTo>
                <a:lnTo>
                  <a:pt x="286" y="150"/>
                </a:lnTo>
                <a:lnTo>
                  <a:pt x="290" y="154"/>
                </a:lnTo>
                <a:lnTo>
                  <a:pt x="290" y="154"/>
                </a:lnTo>
                <a:lnTo>
                  <a:pt x="298" y="156"/>
                </a:lnTo>
                <a:lnTo>
                  <a:pt x="298" y="156"/>
                </a:lnTo>
                <a:lnTo>
                  <a:pt x="306" y="156"/>
                </a:lnTo>
                <a:lnTo>
                  <a:pt x="306" y="156"/>
                </a:lnTo>
                <a:lnTo>
                  <a:pt x="318" y="160"/>
                </a:lnTo>
                <a:lnTo>
                  <a:pt x="318" y="160"/>
                </a:lnTo>
                <a:lnTo>
                  <a:pt x="326" y="168"/>
                </a:lnTo>
                <a:lnTo>
                  <a:pt x="336" y="180"/>
                </a:lnTo>
                <a:lnTo>
                  <a:pt x="336" y="180"/>
                </a:lnTo>
                <a:lnTo>
                  <a:pt x="344" y="186"/>
                </a:lnTo>
                <a:lnTo>
                  <a:pt x="344" y="186"/>
                </a:lnTo>
                <a:lnTo>
                  <a:pt x="348" y="192"/>
                </a:lnTo>
                <a:lnTo>
                  <a:pt x="350" y="200"/>
                </a:lnTo>
                <a:lnTo>
                  <a:pt x="350" y="200"/>
                </a:lnTo>
                <a:lnTo>
                  <a:pt x="348" y="204"/>
                </a:lnTo>
                <a:lnTo>
                  <a:pt x="346" y="212"/>
                </a:lnTo>
                <a:lnTo>
                  <a:pt x="344" y="224"/>
                </a:lnTo>
                <a:lnTo>
                  <a:pt x="344" y="224"/>
                </a:lnTo>
                <a:lnTo>
                  <a:pt x="338" y="252"/>
                </a:lnTo>
                <a:lnTo>
                  <a:pt x="338" y="252"/>
                </a:lnTo>
                <a:lnTo>
                  <a:pt x="336" y="260"/>
                </a:lnTo>
                <a:lnTo>
                  <a:pt x="336" y="260"/>
                </a:lnTo>
                <a:lnTo>
                  <a:pt x="338" y="268"/>
                </a:lnTo>
                <a:lnTo>
                  <a:pt x="340" y="274"/>
                </a:lnTo>
                <a:lnTo>
                  <a:pt x="340" y="274"/>
                </a:lnTo>
                <a:lnTo>
                  <a:pt x="350" y="284"/>
                </a:lnTo>
                <a:lnTo>
                  <a:pt x="350" y="284"/>
                </a:lnTo>
                <a:lnTo>
                  <a:pt x="358" y="294"/>
                </a:lnTo>
                <a:lnTo>
                  <a:pt x="358" y="294"/>
                </a:lnTo>
                <a:lnTo>
                  <a:pt x="362" y="306"/>
                </a:lnTo>
                <a:lnTo>
                  <a:pt x="362" y="306"/>
                </a:lnTo>
                <a:lnTo>
                  <a:pt x="370" y="314"/>
                </a:lnTo>
                <a:lnTo>
                  <a:pt x="376" y="320"/>
                </a:lnTo>
                <a:lnTo>
                  <a:pt x="376" y="320"/>
                </a:lnTo>
                <a:lnTo>
                  <a:pt x="390" y="342"/>
                </a:lnTo>
                <a:lnTo>
                  <a:pt x="390" y="342"/>
                </a:lnTo>
                <a:lnTo>
                  <a:pt x="394" y="352"/>
                </a:lnTo>
                <a:lnTo>
                  <a:pt x="394" y="352"/>
                </a:lnTo>
                <a:lnTo>
                  <a:pt x="396" y="356"/>
                </a:lnTo>
                <a:lnTo>
                  <a:pt x="398" y="362"/>
                </a:lnTo>
                <a:lnTo>
                  <a:pt x="398" y="362"/>
                </a:lnTo>
                <a:lnTo>
                  <a:pt x="394" y="366"/>
                </a:lnTo>
                <a:lnTo>
                  <a:pt x="390" y="372"/>
                </a:lnTo>
                <a:lnTo>
                  <a:pt x="390" y="372"/>
                </a:lnTo>
                <a:lnTo>
                  <a:pt x="390" y="380"/>
                </a:lnTo>
                <a:lnTo>
                  <a:pt x="392" y="386"/>
                </a:lnTo>
                <a:lnTo>
                  <a:pt x="392" y="386"/>
                </a:lnTo>
                <a:lnTo>
                  <a:pt x="392" y="392"/>
                </a:lnTo>
                <a:lnTo>
                  <a:pt x="392" y="398"/>
                </a:lnTo>
                <a:lnTo>
                  <a:pt x="392" y="398"/>
                </a:lnTo>
                <a:lnTo>
                  <a:pt x="396" y="404"/>
                </a:lnTo>
                <a:lnTo>
                  <a:pt x="396" y="404"/>
                </a:lnTo>
                <a:lnTo>
                  <a:pt x="398" y="410"/>
                </a:lnTo>
                <a:lnTo>
                  <a:pt x="400" y="416"/>
                </a:lnTo>
                <a:lnTo>
                  <a:pt x="400" y="416"/>
                </a:lnTo>
                <a:lnTo>
                  <a:pt x="398" y="424"/>
                </a:lnTo>
                <a:lnTo>
                  <a:pt x="398" y="424"/>
                </a:lnTo>
                <a:lnTo>
                  <a:pt x="398" y="432"/>
                </a:lnTo>
                <a:lnTo>
                  <a:pt x="400" y="436"/>
                </a:lnTo>
                <a:lnTo>
                  <a:pt x="402" y="438"/>
                </a:lnTo>
                <a:lnTo>
                  <a:pt x="402" y="438"/>
                </a:lnTo>
                <a:lnTo>
                  <a:pt x="404" y="438"/>
                </a:lnTo>
                <a:lnTo>
                  <a:pt x="408" y="438"/>
                </a:lnTo>
                <a:lnTo>
                  <a:pt x="414" y="438"/>
                </a:lnTo>
                <a:lnTo>
                  <a:pt x="414" y="438"/>
                </a:lnTo>
                <a:lnTo>
                  <a:pt x="418" y="444"/>
                </a:lnTo>
                <a:lnTo>
                  <a:pt x="422" y="450"/>
                </a:lnTo>
                <a:lnTo>
                  <a:pt x="422" y="450"/>
                </a:lnTo>
                <a:lnTo>
                  <a:pt x="424" y="456"/>
                </a:lnTo>
                <a:lnTo>
                  <a:pt x="424" y="464"/>
                </a:lnTo>
                <a:lnTo>
                  <a:pt x="424" y="464"/>
                </a:lnTo>
                <a:lnTo>
                  <a:pt x="428" y="468"/>
                </a:lnTo>
                <a:lnTo>
                  <a:pt x="434" y="474"/>
                </a:lnTo>
                <a:lnTo>
                  <a:pt x="434" y="474"/>
                </a:lnTo>
                <a:lnTo>
                  <a:pt x="440" y="478"/>
                </a:lnTo>
                <a:lnTo>
                  <a:pt x="448" y="482"/>
                </a:lnTo>
                <a:lnTo>
                  <a:pt x="448" y="482"/>
                </a:lnTo>
                <a:lnTo>
                  <a:pt x="450" y="488"/>
                </a:lnTo>
                <a:lnTo>
                  <a:pt x="452" y="494"/>
                </a:lnTo>
                <a:lnTo>
                  <a:pt x="452" y="494"/>
                </a:lnTo>
                <a:lnTo>
                  <a:pt x="450" y="508"/>
                </a:lnTo>
                <a:lnTo>
                  <a:pt x="450" y="508"/>
                </a:lnTo>
                <a:lnTo>
                  <a:pt x="446" y="520"/>
                </a:lnTo>
                <a:lnTo>
                  <a:pt x="446" y="520"/>
                </a:lnTo>
                <a:lnTo>
                  <a:pt x="446" y="526"/>
                </a:lnTo>
                <a:lnTo>
                  <a:pt x="446" y="532"/>
                </a:lnTo>
                <a:lnTo>
                  <a:pt x="446" y="532"/>
                </a:lnTo>
                <a:lnTo>
                  <a:pt x="448" y="538"/>
                </a:lnTo>
                <a:lnTo>
                  <a:pt x="454" y="544"/>
                </a:lnTo>
                <a:lnTo>
                  <a:pt x="454" y="544"/>
                </a:lnTo>
                <a:lnTo>
                  <a:pt x="462" y="552"/>
                </a:lnTo>
                <a:lnTo>
                  <a:pt x="462" y="552"/>
                </a:lnTo>
                <a:lnTo>
                  <a:pt x="476" y="558"/>
                </a:lnTo>
                <a:lnTo>
                  <a:pt x="484" y="560"/>
                </a:lnTo>
                <a:lnTo>
                  <a:pt x="488" y="564"/>
                </a:lnTo>
                <a:lnTo>
                  <a:pt x="488" y="564"/>
                </a:lnTo>
                <a:lnTo>
                  <a:pt x="492" y="570"/>
                </a:lnTo>
                <a:lnTo>
                  <a:pt x="496" y="576"/>
                </a:lnTo>
                <a:lnTo>
                  <a:pt x="496" y="576"/>
                </a:lnTo>
                <a:lnTo>
                  <a:pt x="500" y="582"/>
                </a:lnTo>
                <a:lnTo>
                  <a:pt x="504" y="586"/>
                </a:lnTo>
                <a:lnTo>
                  <a:pt x="506" y="586"/>
                </a:lnTo>
                <a:lnTo>
                  <a:pt x="506" y="586"/>
                </a:lnTo>
                <a:lnTo>
                  <a:pt x="508" y="584"/>
                </a:lnTo>
                <a:lnTo>
                  <a:pt x="508" y="582"/>
                </a:lnTo>
                <a:lnTo>
                  <a:pt x="508" y="582"/>
                </a:lnTo>
                <a:lnTo>
                  <a:pt x="512" y="584"/>
                </a:lnTo>
                <a:lnTo>
                  <a:pt x="512" y="586"/>
                </a:lnTo>
                <a:lnTo>
                  <a:pt x="514" y="594"/>
                </a:lnTo>
                <a:lnTo>
                  <a:pt x="516" y="610"/>
                </a:lnTo>
                <a:lnTo>
                  <a:pt x="516" y="61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06" name="Freeform 265"/>
          <p:cNvSpPr>
            <a:spLocks/>
          </p:cNvSpPr>
          <p:nvPr/>
        </p:nvSpPr>
        <p:spPr bwMode="auto">
          <a:xfrm>
            <a:off x="5987123" y="224600"/>
            <a:ext cx="43297" cy="24784"/>
          </a:xfrm>
          <a:custGeom>
            <a:avLst/>
            <a:gdLst/>
            <a:ahLst/>
            <a:cxnLst>
              <a:cxn ang="0">
                <a:pos x="8" y="6"/>
              </a:cxn>
              <a:cxn ang="0">
                <a:pos x="8" y="6"/>
              </a:cxn>
              <a:cxn ang="0">
                <a:pos x="6" y="6"/>
              </a:cxn>
              <a:cxn ang="0">
                <a:pos x="4" y="8"/>
              </a:cxn>
              <a:cxn ang="0">
                <a:pos x="2" y="10"/>
              </a:cxn>
              <a:cxn ang="0">
                <a:pos x="0" y="8"/>
              </a:cxn>
              <a:cxn ang="0">
                <a:pos x="0" y="8"/>
              </a:cxn>
              <a:cxn ang="0">
                <a:pos x="0" y="6"/>
              </a:cxn>
              <a:cxn ang="0">
                <a:pos x="0" y="6"/>
              </a:cxn>
              <a:cxn ang="0">
                <a:pos x="4" y="4"/>
              </a:cxn>
              <a:cxn ang="0">
                <a:pos x="4" y="4"/>
              </a:cxn>
              <a:cxn ang="0">
                <a:pos x="8" y="4"/>
              </a:cxn>
              <a:cxn ang="0">
                <a:pos x="10" y="6"/>
              </a:cxn>
              <a:cxn ang="0">
                <a:pos x="10" y="6"/>
              </a:cxn>
              <a:cxn ang="0">
                <a:pos x="10" y="2"/>
              </a:cxn>
              <a:cxn ang="0">
                <a:pos x="10" y="2"/>
              </a:cxn>
              <a:cxn ang="0">
                <a:pos x="8" y="0"/>
              </a:cxn>
              <a:cxn ang="0">
                <a:pos x="8" y="0"/>
              </a:cxn>
              <a:cxn ang="0">
                <a:pos x="12" y="0"/>
              </a:cxn>
              <a:cxn ang="0">
                <a:pos x="16" y="2"/>
              </a:cxn>
              <a:cxn ang="0">
                <a:pos x="16" y="2"/>
              </a:cxn>
              <a:cxn ang="0">
                <a:pos x="18" y="6"/>
              </a:cxn>
              <a:cxn ang="0">
                <a:pos x="22" y="8"/>
              </a:cxn>
              <a:cxn ang="0">
                <a:pos x="22" y="8"/>
              </a:cxn>
              <a:cxn ang="0">
                <a:pos x="22" y="10"/>
              </a:cxn>
              <a:cxn ang="0">
                <a:pos x="22" y="12"/>
              </a:cxn>
              <a:cxn ang="0">
                <a:pos x="22" y="12"/>
              </a:cxn>
              <a:cxn ang="0">
                <a:pos x="20" y="12"/>
              </a:cxn>
              <a:cxn ang="0">
                <a:pos x="18" y="10"/>
              </a:cxn>
              <a:cxn ang="0">
                <a:pos x="18" y="10"/>
              </a:cxn>
              <a:cxn ang="0">
                <a:pos x="14" y="14"/>
              </a:cxn>
              <a:cxn ang="0">
                <a:pos x="14" y="14"/>
              </a:cxn>
              <a:cxn ang="0">
                <a:pos x="12" y="14"/>
              </a:cxn>
              <a:cxn ang="0">
                <a:pos x="12" y="14"/>
              </a:cxn>
              <a:cxn ang="0">
                <a:pos x="8" y="14"/>
              </a:cxn>
              <a:cxn ang="0">
                <a:pos x="6" y="14"/>
              </a:cxn>
              <a:cxn ang="0">
                <a:pos x="6" y="14"/>
              </a:cxn>
              <a:cxn ang="0">
                <a:pos x="4" y="12"/>
              </a:cxn>
              <a:cxn ang="0">
                <a:pos x="4" y="12"/>
              </a:cxn>
              <a:cxn ang="0">
                <a:pos x="8" y="10"/>
              </a:cxn>
              <a:cxn ang="0">
                <a:pos x="8" y="10"/>
              </a:cxn>
              <a:cxn ang="0">
                <a:pos x="8" y="6"/>
              </a:cxn>
              <a:cxn ang="0">
                <a:pos x="8" y="6"/>
              </a:cxn>
            </a:cxnLst>
            <a:rect l="0" t="0" r="r" b="b"/>
            <a:pathLst>
              <a:path w="22" h="14">
                <a:moveTo>
                  <a:pt x="8" y="6"/>
                </a:moveTo>
                <a:lnTo>
                  <a:pt x="8" y="6"/>
                </a:lnTo>
                <a:lnTo>
                  <a:pt x="6" y="6"/>
                </a:lnTo>
                <a:lnTo>
                  <a:pt x="4" y="8"/>
                </a:lnTo>
                <a:lnTo>
                  <a:pt x="2" y="10"/>
                </a:lnTo>
                <a:lnTo>
                  <a:pt x="0" y="8"/>
                </a:lnTo>
                <a:lnTo>
                  <a:pt x="0" y="8"/>
                </a:lnTo>
                <a:lnTo>
                  <a:pt x="0" y="6"/>
                </a:lnTo>
                <a:lnTo>
                  <a:pt x="0" y="6"/>
                </a:lnTo>
                <a:lnTo>
                  <a:pt x="4" y="4"/>
                </a:lnTo>
                <a:lnTo>
                  <a:pt x="4" y="4"/>
                </a:lnTo>
                <a:lnTo>
                  <a:pt x="8" y="4"/>
                </a:lnTo>
                <a:lnTo>
                  <a:pt x="10" y="6"/>
                </a:lnTo>
                <a:lnTo>
                  <a:pt x="10" y="6"/>
                </a:lnTo>
                <a:lnTo>
                  <a:pt x="10" y="2"/>
                </a:lnTo>
                <a:lnTo>
                  <a:pt x="10" y="2"/>
                </a:lnTo>
                <a:lnTo>
                  <a:pt x="8" y="0"/>
                </a:lnTo>
                <a:lnTo>
                  <a:pt x="8" y="0"/>
                </a:lnTo>
                <a:lnTo>
                  <a:pt x="12" y="0"/>
                </a:lnTo>
                <a:lnTo>
                  <a:pt x="16" y="2"/>
                </a:lnTo>
                <a:lnTo>
                  <a:pt x="16" y="2"/>
                </a:lnTo>
                <a:lnTo>
                  <a:pt x="18" y="6"/>
                </a:lnTo>
                <a:lnTo>
                  <a:pt x="22" y="8"/>
                </a:lnTo>
                <a:lnTo>
                  <a:pt x="22" y="8"/>
                </a:lnTo>
                <a:lnTo>
                  <a:pt x="22" y="10"/>
                </a:lnTo>
                <a:lnTo>
                  <a:pt x="22" y="12"/>
                </a:lnTo>
                <a:lnTo>
                  <a:pt x="22" y="12"/>
                </a:lnTo>
                <a:lnTo>
                  <a:pt x="20" y="12"/>
                </a:lnTo>
                <a:lnTo>
                  <a:pt x="18" y="10"/>
                </a:lnTo>
                <a:lnTo>
                  <a:pt x="18" y="10"/>
                </a:lnTo>
                <a:lnTo>
                  <a:pt x="14" y="14"/>
                </a:lnTo>
                <a:lnTo>
                  <a:pt x="14" y="14"/>
                </a:lnTo>
                <a:lnTo>
                  <a:pt x="12" y="14"/>
                </a:lnTo>
                <a:lnTo>
                  <a:pt x="12" y="14"/>
                </a:lnTo>
                <a:lnTo>
                  <a:pt x="8" y="14"/>
                </a:lnTo>
                <a:lnTo>
                  <a:pt x="6" y="14"/>
                </a:lnTo>
                <a:lnTo>
                  <a:pt x="6" y="14"/>
                </a:lnTo>
                <a:lnTo>
                  <a:pt x="4" y="12"/>
                </a:lnTo>
                <a:lnTo>
                  <a:pt x="4" y="12"/>
                </a:lnTo>
                <a:lnTo>
                  <a:pt x="8" y="10"/>
                </a:lnTo>
                <a:lnTo>
                  <a:pt x="8" y="10"/>
                </a:lnTo>
                <a:lnTo>
                  <a:pt x="8" y="6"/>
                </a:lnTo>
                <a:lnTo>
                  <a:pt x="8"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07" name="Freeform 266"/>
          <p:cNvSpPr>
            <a:spLocks/>
          </p:cNvSpPr>
          <p:nvPr/>
        </p:nvSpPr>
        <p:spPr bwMode="auto">
          <a:xfrm>
            <a:off x="5833613" y="355603"/>
            <a:ext cx="31490" cy="17703"/>
          </a:xfrm>
          <a:custGeom>
            <a:avLst/>
            <a:gdLst/>
            <a:ahLst/>
            <a:cxnLst>
              <a:cxn ang="0">
                <a:pos x="14" y="4"/>
              </a:cxn>
              <a:cxn ang="0">
                <a:pos x="14" y="4"/>
              </a:cxn>
              <a:cxn ang="0">
                <a:pos x="16" y="8"/>
              </a:cxn>
              <a:cxn ang="0">
                <a:pos x="16" y="8"/>
              </a:cxn>
              <a:cxn ang="0">
                <a:pos x="12" y="10"/>
              </a:cxn>
              <a:cxn ang="0">
                <a:pos x="10" y="10"/>
              </a:cxn>
              <a:cxn ang="0">
                <a:pos x="10" y="10"/>
              </a:cxn>
              <a:cxn ang="0">
                <a:pos x="4" y="8"/>
              </a:cxn>
              <a:cxn ang="0">
                <a:pos x="0" y="6"/>
              </a:cxn>
              <a:cxn ang="0">
                <a:pos x="0" y="6"/>
              </a:cxn>
              <a:cxn ang="0">
                <a:pos x="0" y="2"/>
              </a:cxn>
              <a:cxn ang="0">
                <a:pos x="0" y="2"/>
              </a:cxn>
              <a:cxn ang="0">
                <a:pos x="0" y="0"/>
              </a:cxn>
              <a:cxn ang="0">
                <a:pos x="0" y="0"/>
              </a:cxn>
              <a:cxn ang="0">
                <a:pos x="6" y="0"/>
              </a:cxn>
              <a:cxn ang="0">
                <a:pos x="12" y="2"/>
              </a:cxn>
              <a:cxn ang="0">
                <a:pos x="12" y="2"/>
              </a:cxn>
              <a:cxn ang="0">
                <a:pos x="14" y="4"/>
              </a:cxn>
              <a:cxn ang="0">
                <a:pos x="14" y="4"/>
              </a:cxn>
            </a:cxnLst>
            <a:rect l="0" t="0" r="r" b="b"/>
            <a:pathLst>
              <a:path w="16" h="10">
                <a:moveTo>
                  <a:pt x="14" y="4"/>
                </a:moveTo>
                <a:lnTo>
                  <a:pt x="14" y="4"/>
                </a:lnTo>
                <a:lnTo>
                  <a:pt x="16" y="8"/>
                </a:lnTo>
                <a:lnTo>
                  <a:pt x="16" y="8"/>
                </a:lnTo>
                <a:lnTo>
                  <a:pt x="12" y="10"/>
                </a:lnTo>
                <a:lnTo>
                  <a:pt x="10" y="10"/>
                </a:lnTo>
                <a:lnTo>
                  <a:pt x="10" y="10"/>
                </a:lnTo>
                <a:lnTo>
                  <a:pt x="4" y="8"/>
                </a:lnTo>
                <a:lnTo>
                  <a:pt x="0" y="6"/>
                </a:lnTo>
                <a:lnTo>
                  <a:pt x="0" y="6"/>
                </a:lnTo>
                <a:lnTo>
                  <a:pt x="0" y="2"/>
                </a:lnTo>
                <a:lnTo>
                  <a:pt x="0" y="2"/>
                </a:lnTo>
                <a:lnTo>
                  <a:pt x="0" y="0"/>
                </a:lnTo>
                <a:lnTo>
                  <a:pt x="0" y="0"/>
                </a:lnTo>
                <a:lnTo>
                  <a:pt x="6" y="0"/>
                </a:lnTo>
                <a:lnTo>
                  <a:pt x="12" y="2"/>
                </a:lnTo>
                <a:lnTo>
                  <a:pt x="12" y="2"/>
                </a:lnTo>
                <a:lnTo>
                  <a:pt x="14" y="4"/>
                </a:lnTo>
                <a:lnTo>
                  <a:pt x="14" y="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08" name="Freeform 267"/>
          <p:cNvSpPr>
            <a:spLocks/>
          </p:cNvSpPr>
          <p:nvPr/>
        </p:nvSpPr>
        <p:spPr bwMode="auto">
          <a:xfrm>
            <a:off x="5900526" y="291872"/>
            <a:ext cx="27552" cy="35406"/>
          </a:xfrm>
          <a:custGeom>
            <a:avLst/>
            <a:gdLst/>
            <a:ahLst/>
            <a:cxnLst>
              <a:cxn ang="0">
                <a:pos x="12" y="12"/>
              </a:cxn>
              <a:cxn ang="0">
                <a:pos x="12" y="12"/>
              </a:cxn>
              <a:cxn ang="0">
                <a:pos x="14" y="16"/>
              </a:cxn>
              <a:cxn ang="0">
                <a:pos x="14" y="16"/>
              </a:cxn>
              <a:cxn ang="0">
                <a:pos x="12" y="16"/>
              </a:cxn>
              <a:cxn ang="0">
                <a:pos x="10" y="18"/>
              </a:cxn>
              <a:cxn ang="0">
                <a:pos x="10" y="18"/>
              </a:cxn>
              <a:cxn ang="0">
                <a:pos x="8" y="20"/>
              </a:cxn>
              <a:cxn ang="0">
                <a:pos x="8" y="20"/>
              </a:cxn>
              <a:cxn ang="0">
                <a:pos x="6" y="18"/>
              </a:cxn>
              <a:cxn ang="0">
                <a:pos x="4" y="16"/>
              </a:cxn>
              <a:cxn ang="0">
                <a:pos x="2" y="10"/>
              </a:cxn>
              <a:cxn ang="0">
                <a:pos x="2" y="10"/>
              </a:cxn>
              <a:cxn ang="0">
                <a:pos x="0" y="6"/>
              </a:cxn>
              <a:cxn ang="0">
                <a:pos x="0" y="2"/>
              </a:cxn>
              <a:cxn ang="0">
                <a:pos x="0" y="2"/>
              </a:cxn>
              <a:cxn ang="0">
                <a:pos x="0" y="0"/>
              </a:cxn>
              <a:cxn ang="0">
                <a:pos x="0" y="0"/>
              </a:cxn>
              <a:cxn ang="0">
                <a:pos x="2" y="2"/>
              </a:cxn>
              <a:cxn ang="0">
                <a:pos x="2" y="4"/>
              </a:cxn>
              <a:cxn ang="0">
                <a:pos x="2" y="4"/>
              </a:cxn>
              <a:cxn ang="0">
                <a:pos x="6" y="2"/>
              </a:cxn>
              <a:cxn ang="0">
                <a:pos x="6" y="2"/>
              </a:cxn>
              <a:cxn ang="0">
                <a:pos x="10" y="6"/>
              </a:cxn>
              <a:cxn ang="0">
                <a:pos x="10" y="6"/>
              </a:cxn>
              <a:cxn ang="0">
                <a:pos x="12" y="12"/>
              </a:cxn>
              <a:cxn ang="0">
                <a:pos x="12" y="12"/>
              </a:cxn>
            </a:cxnLst>
            <a:rect l="0" t="0" r="r" b="b"/>
            <a:pathLst>
              <a:path w="14" h="20">
                <a:moveTo>
                  <a:pt x="12" y="12"/>
                </a:moveTo>
                <a:lnTo>
                  <a:pt x="12" y="12"/>
                </a:lnTo>
                <a:lnTo>
                  <a:pt x="14" y="16"/>
                </a:lnTo>
                <a:lnTo>
                  <a:pt x="14" y="16"/>
                </a:lnTo>
                <a:lnTo>
                  <a:pt x="12" y="16"/>
                </a:lnTo>
                <a:lnTo>
                  <a:pt x="10" y="18"/>
                </a:lnTo>
                <a:lnTo>
                  <a:pt x="10" y="18"/>
                </a:lnTo>
                <a:lnTo>
                  <a:pt x="8" y="20"/>
                </a:lnTo>
                <a:lnTo>
                  <a:pt x="8" y="20"/>
                </a:lnTo>
                <a:lnTo>
                  <a:pt x="6" y="18"/>
                </a:lnTo>
                <a:lnTo>
                  <a:pt x="4" y="16"/>
                </a:lnTo>
                <a:lnTo>
                  <a:pt x="2" y="10"/>
                </a:lnTo>
                <a:lnTo>
                  <a:pt x="2" y="10"/>
                </a:lnTo>
                <a:lnTo>
                  <a:pt x="0" y="6"/>
                </a:lnTo>
                <a:lnTo>
                  <a:pt x="0" y="2"/>
                </a:lnTo>
                <a:lnTo>
                  <a:pt x="0" y="2"/>
                </a:lnTo>
                <a:lnTo>
                  <a:pt x="0" y="0"/>
                </a:lnTo>
                <a:lnTo>
                  <a:pt x="0" y="0"/>
                </a:lnTo>
                <a:lnTo>
                  <a:pt x="2" y="2"/>
                </a:lnTo>
                <a:lnTo>
                  <a:pt x="2" y="4"/>
                </a:lnTo>
                <a:lnTo>
                  <a:pt x="2" y="4"/>
                </a:lnTo>
                <a:lnTo>
                  <a:pt x="6" y="2"/>
                </a:lnTo>
                <a:lnTo>
                  <a:pt x="6" y="2"/>
                </a:lnTo>
                <a:lnTo>
                  <a:pt x="10" y="6"/>
                </a:lnTo>
                <a:lnTo>
                  <a:pt x="10" y="6"/>
                </a:lnTo>
                <a:lnTo>
                  <a:pt x="12" y="12"/>
                </a:lnTo>
                <a:lnTo>
                  <a:pt x="12" y="1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09" name="Freeform 268"/>
          <p:cNvSpPr>
            <a:spLocks/>
          </p:cNvSpPr>
          <p:nvPr/>
        </p:nvSpPr>
        <p:spPr bwMode="auto">
          <a:xfrm>
            <a:off x="5861165" y="320196"/>
            <a:ext cx="39361" cy="42488"/>
          </a:xfrm>
          <a:custGeom>
            <a:avLst/>
            <a:gdLst/>
            <a:ahLst/>
            <a:cxnLst>
              <a:cxn ang="0">
                <a:pos x="20" y="8"/>
              </a:cxn>
              <a:cxn ang="0">
                <a:pos x="20" y="8"/>
              </a:cxn>
              <a:cxn ang="0">
                <a:pos x="18" y="14"/>
              </a:cxn>
              <a:cxn ang="0">
                <a:pos x="18" y="14"/>
              </a:cxn>
              <a:cxn ang="0">
                <a:pos x="16" y="18"/>
              </a:cxn>
              <a:cxn ang="0">
                <a:pos x="16" y="20"/>
              </a:cxn>
              <a:cxn ang="0">
                <a:pos x="16" y="20"/>
              </a:cxn>
              <a:cxn ang="0">
                <a:pos x="12" y="18"/>
              </a:cxn>
              <a:cxn ang="0">
                <a:pos x="12" y="18"/>
              </a:cxn>
              <a:cxn ang="0">
                <a:pos x="14" y="22"/>
              </a:cxn>
              <a:cxn ang="0">
                <a:pos x="14" y="22"/>
              </a:cxn>
              <a:cxn ang="0">
                <a:pos x="12" y="24"/>
              </a:cxn>
              <a:cxn ang="0">
                <a:pos x="12" y="24"/>
              </a:cxn>
              <a:cxn ang="0">
                <a:pos x="6" y="24"/>
              </a:cxn>
              <a:cxn ang="0">
                <a:pos x="6" y="24"/>
              </a:cxn>
              <a:cxn ang="0">
                <a:pos x="2" y="20"/>
              </a:cxn>
              <a:cxn ang="0">
                <a:pos x="2" y="20"/>
              </a:cxn>
              <a:cxn ang="0">
                <a:pos x="2" y="18"/>
              </a:cxn>
              <a:cxn ang="0">
                <a:pos x="2" y="18"/>
              </a:cxn>
              <a:cxn ang="0">
                <a:pos x="2" y="14"/>
              </a:cxn>
              <a:cxn ang="0">
                <a:pos x="2" y="14"/>
              </a:cxn>
              <a:cxn ang="0">
                <a:pos x="0" y="10"/>
              </a:cxn>
              <a:cxn ang="0">
                <a:pos x="0" y="10"/>
              </a:cxn>
              <a:cxn ang="0">
                <a:pos x="2" y="8"/>
              </a:cxn>
              <a:cxn ang="0">
                <a:pos x="2" y="8"/>
              </a:cxn>
              <a:cxn ang="0">
                <a:pos x="4" y="8"/>
              </a:cxn>
              <a:cxn ang="0">
                <a:pos x="4" y="8"/>
              </a:cxn>
              <a:cxn ang="0">
                <a:pos x="4" y="6"/>
              </a:cxn>
              <a:cxn ang="0">
                <a:pos x="6" y="2"/>
              </a:cxn>
              <a:cxn ang="0">
                <a:pos x="6" y="2"/>
              </a:cxn>
              <a:cxn ang="0">
                <a:pos x="8" y="4"/>
              </a:cxn>
              <a:cxn ang="0">
                <a:pos x="10" y="4"/>
              </a:cxn>
              <a:cxn ang="0">
                <a:pos x="10" y="4"/>
              </a:cxn>
              <a:cxn ang="0">
                <a:pos x="12" y="2"/>
              </a:cxn>
              <a:cxn ang="0">
                <a:pos x="12" y="0"/>
              </a:cxn>
              <a:cxn ang="0">
                <a:pos x="12" y="0"/>
              </a:cxn>
              <a:cxn ang="0">
                <a:pos x="16" y="2"/>
              </a:cxn>
              <a:cxn ang="0">
                <a:pos x="18" y="4"/>
              </a:cxn>
              <a:cxn ang="0">
                <a:pos x="18" y="4"/>
              </a:cxn>
              <a:cxn ang="0">
                <a:pos x="20" y="8"/>
              </a:cxn>
              <a:cxn ang="0">
                <a:pos x="20" y="8"/>
              </a:cxn>
            </a:cxnLst>
            <a:rect l="0" t="0" r="r" b="b"/>
            <a:pathLst>
              <a:path w="20" h="24">
                <a:moveTo>
                  <a:pt x="20" y="8"/>
                </a:moveTo>
                <a:lnTo>
                  <a:pt x="20" y="8"/>
                </a:lnTo>
                <a:lnTo>
                  <a:pt x="18" y="14"/>
                </a:lnTo>
                <a:lnTo>
                  <a:pt x="18" y="14"/>
                </a:lnTo>
                <a:lnTo>
                  <a:pt x="16" y="18"/>
                </a:lnTo>
                <a:lnTo>
                  <a:pt x="16" y="20"/>
                </a:lnTo>
                <a:lnTo>
                  <a:pt x="16" y="20"/>
                </a:lnTo>
                <a:lnTo>
                  <a:pt x="12" y="18"/>
                </a:lnTo>
                <a:lnTo>
                  <a:pt x="12" y="18"/>
                </a:lnTo>
                <a:lnTo>
                  <a:pt x="14" y="22"/>
                </a:lnTo>
                <a:lnTo>
                  <a:pt x="14" y="22"/>
                </a:lnTo>
                <a:lnTo>
                  <a:pt x="12" y="24"/>
                </a:lnTo>
                <a:lnTo>
                  <a:pt x="12" y="24"/>
                </a:lnTo>
                <a:lnTo>
                  <a:pt x="6" y="24"/>
                </a:lnTo>
                <a:lnTo>
                  <a:pt x="6" y="24"/>
                </a:lnTo>
                <a:lnTo>
                  <a:pt x="2" y="20"/>
                </a:lnTo>
                <a:lnTo>
                  <a:pt x="2" y="20"/>
                </a:lnTo>
                <a:lnTo>
                  <a:pt x="2" y="18"/>
                </a:lnTo>
                <a:lnTo>
                  <a:pt x="2" y="18"/>
                </a:lnTo>
                <a:lnTo>
                  <a:pt x="2" y="14"/>
                </a:lnTo>
                <a:lnTo>
                  <a:pt x="2" y="14"/>
                </a:lnTo>
                <a:lnTo>
                  <a:pt x="0" y="10"/>
                </a:lnTo>
                <a:lnTo>
                  <a:pt x="0" y="10"/>
                </a:lnTo>
                <a:lnTo>
                  <a:pt x="2" y="8"/>
                </a:lnTo>
                <a:lnTo>
                  <a:pt x="2" y="8"/>
                </a:lnTo>
                <a:lnTo>
                  <a:pt x="4" y="8"/>
                </a:lnTo>
                <a:lnTo>
                  <a:pt x="4" y="8"/>
                </a:lnTo>
                <a:lnTo>
                  <a:pt x="4" y="6"/>
                </a:lnTo>
                <a:lnTo>
                  <a:pt x="6" y="2"/>
                </a:lnTo>
                <a:lnTo>
                  <a:pt x="6" y="2"/>
                </a:lnTo>
                <a:lnTo>
                  <a:pt x="8" y="4"/>
                </a:lnTo>
                <a:lnTo>
                  <a:pt x="10" y="4"/>
                </a:lnTo>
                <a:lnTo>
                  <a:pt x="10" y="4"/>
                </a:lnTo>
                <a:lnTo>
                  <a:pt x="12" y="2"/>
                </a:lnTo>
                <a:lnTo>
                  <a:pt x="12" y="0"/>
                </a:lnTo>
                <a:lnTo>
                  <a:pt x="12" y="0"/>
                </a:lnTo>
                <a:lnTo>
                  <a:pt x="16" y="2"/>
                </a:lnTo>
                <a:lnTo>
                  <a:pt x="18" y="4"/>
                </a:lnTo>
                <a:lnTo>
                  <a:pt x="18" y="4"/>
                </a:lnTo>
                <a:lnTo>
                  <a:pt x="20" y="8"/>
                </a:lnTo>
                <a:lnTo>
                  <a:pt x="20" y="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10" name="Freeform 269"/>
          <p:cNvSpPr>
            <a:spLocks/>
          </p:cNvSpPr>
          <p:nvPr/>
        </p:nvSpPr>
        <p:spPr bwMode="auto">
          <a:xfrm>
            <a:off x="5802124" y="298953"/>
            <a:ext cx="62978" cy="42488"/>
          </a:xfrm>
          <a:custGeom>
            <a:avLst/>
            <a:gdLst/>
            <a:ahLst/>
            <a:cxnLst>
              <a:cxn ang="0">
                <a:pos x="32" y="6"/>
              </a:cxn>
              <a:cxn ang="0">
                <a:pos x="32" y="10"/>
              </a:cxn>
              <a:cxn ang="0">
                <a:pos x="30" y="10"/>
              </a:cxn>
              <a:cxn ang="0">
                <a:pos x="30" y="16"/>
              </a:cxn>
              <a:cxn ang="0">
                <a:pos x="26" y="18"/>
              </a:cxn>
              <a:cxn ang="0">
                <a:pos x="22" y="16"/>
              </a:cxn>
              <a:cxn ang="0">
                <a:pos x="20" y="20"/>
              </a:cxn>
              <a:cxn ang="0">
                <a:pos x="18" y="20"/>
              </a:cxn>
              <a:cxn ang="0">
                <a:pos x="14" y="18"/>
              </a:cxn>
              <a:cxn ang="0">
                <a:pos x="12" y="20"/>
              </a:cxn>
              <a:cxn ang="0">
                <a:pos x="10" y="22"/>
              </a:cxn>
              <a:cxn ang="0">
                <a:pos x="8" y="18"/>
              </a:cxn>
              <a:cxn ang="0">
                <a:pos x="8" y="22"/>
              </a:cxn>
              <a:cxn ang="0">
                <a:pos x="8" y="24"/>
              </a:cxn>
              <a:cxn ang="0">
                <a:pos x="6" y="20"/>
              </a:cxn>
              <a:cxn ang="0">
                <a:pos x="4" y="14"/>
              </a:cxn>
              <a:cxn ang="0">
                <a:pos x="0" y="14"/>
              </a:cxn>
              <a:cxn ang="0">
                <a:pos x="0" y="10"/>
              </a:cxn>
              <a:cxn ang="0">
                <a:pos x="4" y="10"/>
              </a:cxn>
              <a:cxn ang="0">
                <a:pos x="8" y="10"/>
              </a:cxn>
              <a:cxn ang="0">
                <a:pos x="8" y="8"/>
              </a:cxn>
              <a:cxn ang="0">
                <a:pos x="10" y="6"/>
              </a:cxn>
              <a:cxn ang="0">
                <a:pos x="10" y="4"/>
              </a:cxn>
              <a:cxn ang="0">
                <a:pos x="12" y="4"/>
              </a:cxn>
              <a:cxn ang="0">
                <a:pos x="14" y="2"/>
              </a:cxn>
              <a:cxn ang="0">
                <a:pos x="14" y="4"/>
              </a:cxn>
              <a:cxn ang="0">
                <a:pos x="16" y="8"/>
              </a:cxn>
              <a:cxn ang="0">
                <a:pos x="18" y="8"/>
              </a:cxn>
              <a:cxn ang="0">
                <a:pos x="22" y="6"/>
              </a:cxn>
              <a:cxn ang="0">
                <a:pos x="20" y="0"/>
              </a:cxn>
              <a:cxn ang="0">
                <a:pos x="24" y="0"/>
              </a:cxn>
              <a:cxn ang="0">
                <a:pos x="26" y="4"/>
              </a:cxn>
              <a:cxn ang="0">
                <a:pos x="30" y="4"/>
              </a:cxn>
              <a:cxn ang="0">
                <a:pos x="32" y="6"/>
              </a:cxn>
            </a:cxnLst>
            <a:rect l="0" t="0" r="r" b="b"/>
            <a:pathLst>
              <a:path w="32" h="24">
                <a:moveTo>
                  <a:pt x="32" y="6"/>
                </a:moveTo>
                <a:lnTo>
                  <a:pt x="32" y="6"/>
                </a:lnTo>
                <a:lnTo>
                  <a:pt x="32" y="10"/>
                </a:lnTo>
                <a:lnTo>
                  <a:pt x="32" y="10"/>
                </a:lnTo>
                <a:lnTo>
                  <a:pt x="30" y="10"/>
                </a:lnTo>
                <a:lnTo>
                  <a:pt x="30" y="10"/>
                </a:lnTo>
                <a:lnTo>
                  <a:pt x="30" y="16"/>
                </a:lnTo>
                <a:lnTo>
                  <a:pt x="30" y="16"/>
                </a:lnTo>
                <a:lnTo>
                  <a:pt x="26" y="18"/>
                </a:lnTo>
                <a:lnTo>
                  <a:pt x="26" y="18"/>
                </a:lnTo>
                <a:lnTo>
                  <a:pt x="24" y="16"/>
                </a:lnTo>
                <a:lnTo>
                  <a:pt x="22" y="16"/>
                </a:lnTo>
                <a:lnTo>
                  <a:pt x="22" y="16"/>
                </a:lnTo>
                <a:lnTo>
                  <a:pt x="20" y="20"/>
                </a:lnTo>
                <a:lnTo>
                  <a:pt x="20" y="20"/>
                </a:lnTo>
                <a:lnTo>
                  <a:pt x="18" y="20"/>
                </a:lnTo>
                <a:lnTo>
                  <a:pt x="18" y="20"/>
                </a:lnTo>
                <a:lnTo>
                  <a:pt x="14" y="18"/>
                </a:lnTo>
                <a:lnTo>
                  <a:pt x="14" y="18"/>
                </a:lnTo>
                <a:lnTo>
                  <a:pt x="12" y="20"/>
                </a:lnTo>
                <a:lnTo>
                  <a:pt x="10" y="22"/>
                </a:lnTo>
                <a:lnTo>
                  <a:pt x="10" y="22"/>
                </a:lnTo>
                <a:lnTo>
                  <a:pt x="10" y="20"/>
                </a:lnTo>
                <a:lnTo>
                  <a:pt x="8" y="18"/>
                </a:lnTo>
                <a:lnTo>
                  <a:pt x="8" y="18"/>
                </a:lnTo>
                <a:lnTo>
                  <a:pt x="8" y="22"/>
                </a:lnTo>
                <a:lnTo>
                  <a:pt x="8" y="24"/>
                </a:lnTo>
                <a:lnTo>
                  <a:pt x="8" y="24"/>
                </a:lnTo>
                <a:lnTo>
                  <a:pt x="6" y="22"/>
                </a:lnTo>
                <a:lnTo>
                  <a:pt x="6" y="20"/>
                </a:lnTo>
                <a:lnTo>
                  <a:pt x="4" y="14"/>
                </a:lnTo>
                <a:lnTo>
                  <a:pt x="4" y="14"/>
                </a:lnTo>
                <a:lnTo>
                  <a:pt x="2" y="14"/>
                </a:lnTo>
                <a:lnTo>
                  <a:pt x="0" y="14"/>
                </a:lnTo>
                <a:lnTo>
                  <a:pt x="0" y="14"/>
                </a:lnTo>
                <a:lnTo>
                  <a:pt x="0" y="10"/>
                </a:lnTo>
                <a:lnTo>
                  <a:pt x="4" y="10"/>
                </a:lnTo>
                <a:lnTo>
                  <a:pt x="4" y="10"/>
                </a:lnTo>
                <a:lnTo>
                  <a:pt x="8" y="10"/>
                </a:lnTo>
                <a:lnTo>
                  <a:pt x="8" y="10"/>
                </a:lnTo>
                <a:lnTo>
                  <a:pt x="8" y="8"/>
                </a:lnTo>
                <a:lnTo>
                  <a:pt x="8" y="8"/>
                </a:lnTo>
                <a:lnTo>
                  <a:pt x="10" y="6"/>
                </a:lnTo>
                <a:lnTo>
                  <a:pt x="10" y="6"/>
                </a:lnTo>
                <a:lnTo>
                  <a:pt x="10" y="4"/>
                </a:lnTo>
                <a:lnTo>
                  <a:pt x="10" y="4"/>
                </a:lnTo>
                <a:lnTo>
                  <a:pt x="12" y="4"/>
                </a:lnTo>
                <a:lnTo>
                  <a:pt x="12" y="4"/>
                </a:lnTo>
                <a:lnTo>
                  <a:pt x="14" y="2"/>
                </a:lnTo>
                <a:lnTo>
                  <a:pt x="14" y="2"/>
                </a:lnTo>
                <a:lnTo>
                  <a:pt x="14" y="4"/>
                </a:lnTo>
                <a:lnTo>
                  <a:pt x="14" y="4"/>
                </a:lnTo>
                <a:lnTo>
                  <a:pt x="14" y="6"/>
                </a:lnTo>
                <a:lnTo>
                  <a:pt x="16" y="8"/>
                </a:lnTo>
                <a:lnTo>
                  <a:pt x="16" y="8"/>
                </a:lnTo>
                <a:lnTo>
                  <a:pt x="18" y="8"/>
                </a:lnTo>
                <a:lnTo>
                  <a:pt x="22" y="6"/>
                </a:lnTo>
                <a:lnTo>
                  <a:pt x="22" y="6"/>
                </a:lnTo>
                <a:lnTo>
                  <a:pt x="22" y="4"/>
                </a:lnTo>
                <a:lnTo>
                  <a:pt x="20" y="0"/>
                </a:lnTo>
                <a:lnTo>
                  <a:pt x="20" y="0"/>
                </a:lnTo>
                <a:lnTo>
                  <a:pt x="24" y="0"/>
                </a:lnTo>
                <a:lnTo>
                  <a:pt x="24" y="0"/>
                </a:lnTo>
                <a:lnTo>
                  <a:pt x="26" y="4"/>
                </a:lnTo>
                <a:lnTo>
                  <a:pt x="26" y="4"/>
                </a:lnTo>
                <a:lnTo>
                  <a:pt x="30" y="4"/>
                </a:lnTo>
                <a:lnTo>
                  <a:pt x="30" y="4"/>
                </a:lnTo>
                <a:lnTo>
                  <a:pt x="32" y="6"/>
                </a:lnTo>
                <a:lnTo>
                  <a:pt x="32"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11" name="Freeform 270"/>
          <p:cNvSpPr>
            <a:spLocks/>
          </p:cNvSpPr>
          <p:nvPr/>
        </p:nvSpPr>
        <p:spPr bwMode="auto">
          <a:xfrm>
            <a:off x="5711592" y="383929"/>
            <a:ext cx="19681" cy="28325"/>
          </a:xfrm>
          <a:custGeom>
            <a:avLst/>
            <a:gdLst/>
            <a:ahLst/>
            <a:cxnLst>
              <a:cxn ang="0">
                <a:pos x="10" y="8"/>
              </a:cxn>
              <a:cxn ang="0">
                <a:pos x="10" y="8"/>
              </a:cxn>
              <a:cxn ang="0">
                <a:pos x="10" y="14"/>
              </a:cxn>
              <a:cxn ang="0">
                <a:pos x="10" y="14"/>
              </a:cxn>
              <a:cxn ang="0">
                <a:pos x="8" y="16"/>
              </a:cxn>
              <a:cxn ang="0">
                <a:pos x="8" y="16"/>
              </a:cxn>
              <a:cxn ang="0">
                <a:pos x="6" y="16"/>
              </a:cxn>
              <a:cxn ang="0">
                <a:pos x="6" y="16"/>
              </a:cxn>
              <a:cxn ang="0">
                <a:pos x="6" y="12"/>
              </a:cxn>
              <a:cxn ang="0">
                <a:pos x="6" y="10"/>
              </a:cxn>
              <a:cxn ang="0">
                <a:pos x="6" y="10"/>
              </a:cxn>
              <a:cxn ang="0">
                <a:pos x="4" y="12"/>
              </a:cxn>
              <a:cxn ang="0">
                <a:pos x="4" y="14"/>
              </a:cxn>
              <a:cxn ang="0">
                <a:pos x="4" y="14"/>
              </a:cxn>
              <a:cxn ang="0">
                <a:pos x="0" y="12"/>
              </a:cxn>
              <a:cxn ang="0">
                <a:pos x="0" y="12"/>
              </a:cxn>
              <a:cxn ang="0">
                <a:pos x="0" y="6"/>
              </a:cxn>
              <a:cxn ang="0">
                <a:pos x="0" y="6"/>
              </a:cxn>
              <a:cxn ang="0">
                <a:pos x="2" y="2"/>
              </a:cxn>
              <a:cxn ang="0">
                <a:pos x="2" y="2"/>
              </a:cxn>
              <a:cxn ang="0">
                <a:pos x="4" y="2"/>
              </a:cxn>
              <a:cxn ang="0">
                <a:pos x="6" y="0"/>
              </a:cxn>
              <a:cxn ang="0">
                <a:pos x="6" y="0"/>
              </a:cxn>
              <a:cxn ang="0">
                <a:pos x="8" y="0"/>
              </a:cxn>
              <a:cxn ang="0">
                <a:pos x="8" y="0"/>
              </a:cxn>
              <a:cxn ang="0">
                <a:pos x="10" y="4"/>
              </a:cxn>
              <a:cxn ang="0">
                <a:pos x="10" y="4"/>
              </a:cxn>
              <a:cxn ang="0">
                <a:pos x="10" y="8"/>
              </a:cxn>
              <a:cxn ang="0">
                <a:pos x="10" y="8"/>
              </a:cxn>
            </a:cxnLst>
            <a:rect l="0" t="0" r="r" b="b"/>
            <a:pathLst>
              <a:path w="10" h="16">
                <a:moveTo>
                  <a:pt x="10" y="8"/>
                </a:moveTo>
                <a:lnTo>
                  <a:pt x="10" y="8"/>
                </a:lnTo>
                <a:lnTo>
                  <a:pt x="10" y="14"/>
                </a:lnTo>
                <a:lnTo>
                  <a:pt x="10" y="14"/>
                </a:lnTo>
                <a:lnTo>
                  <a:pt x="8" y="16"/>
                </a:lnTo>
                <a:lnTo>
                  <a:pt x="8" y="16"/>
                </a:lnTo>
                <a:lnTo>
                  <a:pt x="6" y="16"/>
                </a:lnTo>
                <a:lnTo>
                  <a:pt x="6" y="16"/>
                </a:lnTo>
                <a:lnTo>
                  <a:pt x="6" y="12"/>
                </a:lnTo>
                <a:lnTo>
                  <a:pt x="6" y="10"/>
                </a:lnTo>
                <a:lnTo>
                  <a:pt x="6" y="10"/>
                </a:lnTo>
                <a:lnTo>
                  <a:pt x="4" y="12"/>
                </a:lnTo>
                <a:lnTo>
                  <a:pt x="4" y="14"/>
                </a:lnTo>
                <a:lnTo>
                  <a:pt x="4" y="14"/>
                </a:lnTo>
                <a:lnTo>
                  <a:pt x="0" y="12"/>
                </a:lnTo>
                <a:lnTo>
                  <a:pt x="0" y="12"/>
                </a:lnTo>
                <a:lnTo>
                  <a:pt x="0" y="6"/>
                </a:lnTo>
                <a:lnTo>
                  <a:pt x="0" y="6"/>
                </a:lnTo>
                <a:lnTo>
                  <a:pt x="2" y="2"/>
                </a:lnTo>
                <a:lnTo>
                  <a:pt x="2" y="2"/>
                </a:lnTo>
                <a:lnTo>
                  <a:pt x="4" y="2"/>
                </a:lnTo>
                <a:lnTo>
                  <a:pt x="6" y="0"/>
                </a:lnTo>
                <a:lnTo>
                  <a:pt x="6" y="0"/>
                </a:lnTo>
                <a:lnTo>
                  <a:pt x="8" y="0"/>
                </a:lnTo>
                <a:lnTo>
                  <a:pt x="8" y="0"/>
                </a:lnTo>
                <a:lnTo>
                  <a:pt x="10" y="4"/>
                </a:lnTo>
                <a:lnTo>
                  <a:pt x="10" y="4"/>
                </a:lnTo>
                <a:lnTo>
                  <a:pt x="10" y="8"/>
                </a:lnTo>
                <a:lnTo>
                  <a:pt x="10" y="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12" name="Freeform 271"/>
          <p:cNvSpPr>
            <a:spLocks/>
          </p:cNvSpPr>
          <p:nvPr/>
        </p:nvSpPr>
        <p:spPr bwMode="auto">
          <a:xfrm>
            <a:off x="5652551" y="383929"/>
            <a:ext cx="35426" cy="31866"/>
          </a:xfrm>
          <a:custGeom>
            <a:avLst/>
            <a:gdLst/>
            <a:ahLst/>
            <a:cxnLst>
              <a:cxn ang="0">
                <a:pos x="10" y="8"/>
              </a:cxn>
              <a:cxn ang="0">
                <a:pos x="10" y="8"/>
              </a:cxn>
              <a:cxn ang="0">
                <a:pos x="10" y="6"/>
              </a:cxn>
              <a:cxn ang="0">
                <a:pos x="10" y="6"/>
              </a:cxn>
              <a:cxn ang="0">
                <a:pos x="12" y="8"/>
              </a:cxn>
              <a:cxn ang="0">
                <a:pos x="12" y="8"/>
              </a:cxn>
              <a:cxn ang="0">
                <a:pos x="14" y="8"/>
              </a:cxn>
              <a:cxn ang="0">
                <a:pos x="14" y="8"/>
              </a:cxn>
              <a:cxn ang="0">
                <a:pos x="16" y="12"/>
              </a:cxn>
              <a:cxn ang="0">
                <a:pos x="18" y="14"/>
              </a:cxn>
              <a:cxn ang="0">
                <a:pos x="18" y="14"/>
              </a:cxn>
              <a:cxn ang="0">
                <a:pos x="16" y="16"/>
              </a:cxn>
              <a:cxn ang="0">
                <a:pos x="16" y="18"/>
              </a:cxn>
              <a:cxn ang="0">
                <a:pos x="16" y="18"/>
              </a:cxn>
              <a:cxn ang="0">
                <a:pos x="10" y="18"/>
              </a:cxn>
              <a:cxn ang="0">
                <a:pos x="6" y="16"/>
              </a:cxn>
              <a:cxn ang="0">
                <a:pos x="6" y="16"/>
              </a:cxn>
              <a:cxn ang="0">
                <a:pos x="4" y="12"/>
              </a:cxn>
              <a:cxn ang="0">
                <a:pos x="2" y="6"/>
              </a:cxn>
              <a:cxn ang="0">
                <a:pos x="2" y="6"/>
              </a:cxn>
              <a:cxn ang="0">
                <a:pos x="0" y="4"/>
              </a:cxn>
              <a:cxn ang="0">
                <a:pos x="0" y="2"/>
              </a:cxn>
              <a:cxn ang="0">
                <a:pos x="0" y="2"/>
              </a:cxn>
              <a:cxn ang="0">
                <a:pos x="2" y="0"/>
              </a:cxn>
              <a:cxn ang="0">
                <a:pos x="2" y="0"/>
              </a:cxn>
              <a:cxn ang="0">
                <a:pos x="4" y="2"/>
              </a:cxn>
              <a:cxn ang="0">
                <a:pos x="4" y="2"/>
              </a:cxn>
              <a:cxn ang="0">
                <a:pos x="6" y="6"/>
              </a:cxn>
              <a:cxn ang="0">
                <a:pos x="6" y="8"/>
              </a:cxn>
              <a:cxn ang="0">
                <a:pos x="6" y="8"/>
              </a:cxn>
              <a:cxn ang="0">
                <a:pos x="10" y="8"/>
              </a:cxn>
              <a:cxn ang="0">
                <a:pos x="10" y="8"/>
              </a:cxn>
            </a:cxnLst>
            <a:rect l="0" t="0" r="r" b="b"/>
            <a:pathLst>
              <a:path w="18" h="18">
                <a:moveTo>
                  <a:pt x="10" y="8"/>
                </a:moveTo>
                <a:lnTo>
                  <a:pt x="10" y="8"/>
                </a:lnTo>
                <a:lnTo>
                  <a:pt x="10" y="6"/>
                </a:lnTo>
                <a:lnTo>
                  <a:pt x="10" y="6"/>
                </a:lnTo>
                <a:lnTo>
                  <a:pt x="12" y="8"/>
                </a:lnTo>
                <a:lnTo>
                  <a:pt x="12" y="8"/>
                </a:lnTo>
                <a:lnTo>
                  <a:pt x="14" y="8"/>
                </a:lnTo>
                <a:lnTo>
                  <a:pt x="14" y="8"/>
                </a:lnTo>
                <a:lnTo>
                  <a:pt x="16" y="12"/>
                </a:lnTo>
                <a:lnTo>
                  <a:pt x="18" y="14"/>
                </a:lnTo>
                <a:lnTo>
                  <a:pt x="18" y="14"/>
                </a:lnTo>
                <a:lnTo>
                  <a:pt x="16" y="16"/>
                </a:lnTo>
                <a:lnTo>
                  <a:pt x="16" y="18"/>
                </a:lnTo>
                <a:lnTo>
                  <a:pt x="16" y="18"/>
                </a:lnTo>
                <a:lnTo>
                  <a:pt x="10" y="18"/>
                </a:lnTo>
                <a:lnTo>
                  <a:pt x="6" y="16"/>
                </a:lnTo>
                <a:lnTo>
                  <a:pt x="6" y="16"/>
                </a:lnTo>
                <a:lnTo>
                  <a:pt x="4" y="12"/>
                </a:lnTo>
                <a:lnTo>
                  <a:pt x="2" y="6"/>
                </a:lnTo>
                <a:lnTo>
                  <a:pt x="2" y="6"/>
                </a:lnTo>
                <a:lnTo>
                  <a:pt x="0" y="4"/>
                </a:lnTo>
                <a:lnTo>
                  <a:pt x="0" y="2"/>
                </a:lnTo>
                <a:lnTo>
                  <a:pt x="0" y="2"/>
                </a:lnTo>
                <a:lnTo>
                  <a:pt x="2" y="0"/>
                </a:lnTo>
                <a:lnTo>
                  <a:pt x="2" y="0"/>
                </a:lnTo>
                <a:lnTo>
                  <a:pt x="4" y="2"/>
                </a:lnTo>
                <a:lnTo>
                  <a:pt x="4" y="2"/>
                </a:lnTo>
                <a:lnTo>
                  <a:pt x="6" y="6"/>
                </a:lnTo>
                <a:lnTo>
                  <a:pt x="6" y="8"/>
                </a:lnTo>
                <a:lnTo>
                  <a:pt x="6" y="8"/>
                </a:lnTo>
                <a:lnTo>
                  <a:pt x="10" y="8"/>
                </a:lnTo>
                <a:lnTo>
                  <a:pt x="10" y="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13" name="Freeform 272"/>
          <p:cNvSpPr>
            <a:spLocks/>
          </p:cNvSpPr>
          <p:nvPr/>
        </p:nvSpPr>
        <p:spPr bwMode="auto">
          <a:xfrm>
            <a:off x="5601379" y="412254"/>
            <a:ext cx="55107" cy="42488"/>
          </a:xfrm>
          <a:custGeom>
            <a:avLst/>
            <a:gdLst/>
            <a:ahLst/>
            <a:cxnLst>
              <a:cxn ang="0">
                <a:pos x="28" y="8"/>
              </a:cxn>
              <a:cxn ang="0">
                <a:pos x="28" y="8"/>
              </a:cxn>
              <a:cxn ang="0">
                <a:pos x="28" y="10"/>
              </a:cxn>
              <a:cxn ang="0">
                <a:pos x="26" y="14"/>
              </a:cxn>
              <a:cxn ang="0">
                <a:pos x="22" y="20"/>
              </a:cxn>
              <a:cxn ang="0">
                <a:pos x="22" y="20"/>
              </a:cxn>
              <a:cxn ang="0">
                <a:pos x="18" y="24"/>
              </a:cxn>
              <a:cxn ang="0">
                <a:pos x="18" y="24"/>
              </a:cxn>
              <a:cxn ang="0">
                <a:pos x="12" y="20"/>
              </a:cxn>
              <a:cxn ang="0">
                <a:pos x="6" y="14"/>
              </a:cxn>
              <a:cxn ang="0">
                <a:pos x="6" y="14"/>
              </a:cxn>
              <a:cxn ang="0">
                <a:pos x="4" y="12"/>
              </a:cxn>
              <a:cxn ang="0">
                <a:pos x="4" y="10"/>
              </a:cxn>
              <a:cxn ang="0">
                <a:pos x="4" y="10"/>
              </a:cxn>
              <a:cxn ang="0">
                <a:pos x="6" y="12"/>
              </a:cxn>
              <a:cxn ang="0">
                <a:pos x="6" y="12"/>
              </a:cxn>
              <a:cxn ang="0">
                <a:pos x="8" y="8"/>
              </a:cxn>
              <a:cxn ang="0">
                <a:pos x="6" y="4"/>
              </a:cxn>
              <a:cxn ang="0">
                <a:pos x="6" y="4"/>
              </a:cxn>
              <a:cxn ang="0">
                <a:pos x="6" y="4"/>
              </a:cxn>
              <a:cxn ang="0">
                <a:pos x="6" y="4"/>
              </a:cxn>
              <a:cxn ang="0">
                <a:pos x="2" y="8"/>
              </a:cxn>
              <a:cxn ang="0">
                <a:pos x="2" y="8"/>
              </a:cxn>
              <a:cxn ang="0">
                <a:pos x="0" y="6"/>
              </a:cxn>
              <a:cxn ang="0">
                <a:pos x="0" y="6"/>
              </a:cxn>
              <a:cxn ang="0">
                <a:pos x="0" y="2"/>
              </a:cxn>
              <a:cxn ang="0">
                <a:pos x="0" y="2"/>
              </a:cxn>
              <a:cxn ang="0">
                <a:pos x="0" y="0"/>
              </a:cxn>
              <a:cxn ang="0">
                <a:pos x="0" y="0"/>
              </a:cxn>
              <a:cxn ang="0">
                <a:pos x="4" y="2"/>
              </a:cxn>
              <a:cxn ang="0">
                <a:pos x="4" y="2"/>
              </a:cxn>
              <a:cxn ang="0">
                <a:pos x="10" y="0"/>
              </a:cxn>
              <a:cxn ang="0">
                <a:pos x="10" y="0"/>
              </a:cxn>
              <a:cxn ang="0">
                <a:pos x="14" y="2"/>
              </a:cxn>
              <a:cxn ang="0">
                <a:pos x="14" y="2"/>
              </a:cxn>
              <a:cxn ang="0">
                <a:pos x="14" y="4"/>
              </a:cxn>
              <a:cxn ang="0">
                <a:pos x="14" y="4"/>
              </a:cxn>
              <a:cxn ang="0">
                <a:pos x="14" y="6"/>
              </a:cxn>
              <a:cxn ang="0">
                <a:pos x="14" y="10"/>
              </a:cxn>
              <a:cxn ang="0">
                <a:pos x="14" y="10"/>
              </a:cxn>
              <a:cxn ang="0">
                <a:pos x="16" y="10"/>
              </a:cxn>
              <a:cxn ang="0">
                <a:pos x="16" y="10"/>
              </a:cxn>
              <a:cxn ang="0">
                <a:pos x="16" y="8"/>
              </a:cxn>
              <a:cxn ang="0">
                <a:pos x="16" y="8"/>
              </a:cxn>
              <a:cxn ang="0">
                <a:pos x="22" y="6"/>
              </a:cxn>
              <a:cxn ang="0">
                <a:pos x="22" y="6"/>
              </a:cxn>
              <a:cxn ang="0">
                <a:pos x="26" y="6"/>
              </a:cxn>
              <a:cxn ang="0">
                <a:pos x="28" y="8"/>
              </a:cxn>
              <a:cxn ang="0">
                <a:pos x="28" y="8"/>
              </a:cxn>
            </a:cxnLst>
            <a:rect l="0" t="0" r="r" b="b"/>
            <a:pathLst>
              <a:path w="28" h="24">
                <a:moveTo>
                  <a:pt x="28" y="8"/>
                </a:moveTo>
                <a:lnTo>
                  <a:pt x="28" y="8"/>
                </a:lnTo>
                <a:lnTo>
                  <a:pt x="28" y="10"/>
                </a:lnTo>
                <a:lnTo>
                  <a:pt x="26" y="14"/>
                </a:lnTo>
                <a:lnTo>
                  <a:pt x="22" y="20"/>
                </a:lnTo>
                <a:lnTo>
                  <a:pt x="22" y="20"/>
                </a:lnTo>
                <a:lnTo>
                  <a:pt x="18" y="24"/>
                </a:lnTo>
                <a:lnTo>
                  <a:pt x="18" y="24"/>
                </a:lnTo>
                <a:lnTo>
                  <a:pt x="12" y="20"/>
                </a:lnTo>
                <a:lnTo>
                  <a:pt x="6" y="14"/>
                </a:lnTo>
                <a:lnTo>
                  <a:pt x="6" y="14"/>
                </a:lnTo>
                <a:lnTo>
                  <a:pt x="4" y="12"/>
                </a:lnTo>
                <a:lnTo>
                  <a:pt x="4" y="10"/>
                </a:lnTo>
                <a:lnTo>
                  <a:pt x="4" y="10"/>
                </a:lnTo>
                <a:lnTo>
                  <a:pt x="6" y="12"/>
                </a:lnTo>
                <a:lnTo>
                  <a:pt x="6" y="12"/>
                </a:lnTo>
                <a:lnTo>
                  <a:pt x="8" y="8"/>
                </a:lnTo>
                <a:lnTo>
                  <a:pt x="6" y="4"/>
                </a:lnTo>
                <a:lnTo>
                  <a:pt x="6" y="4"/>
                </a:lnTo>
                <a:lnTo>
                  <a:pt x="6" y="4"/>
                </a:lnTo>
                <a:lnTo>
                  <a:pt x="6" y="4"/>
                </a:lnTo>
                <a:lnTo>
                  <a:pt x="2" y="8"/>
                </a:lnTo>
                <a:lnTo>
                  <a:pt x="2" y="8"/>
                </a:lnTo>
                <a:lnTo>
                  <a:pt x="0" y="6"/>
                </a:lnTo>
                <a:lnTo>
                  <a:pt x="0" y="6"/>
                </a:lnTo>
                <a:lnTo>
                  <a:pt x="0" y="2"/>
                </a:lnTo>
                <a:lnTo>
                  <a:pt x="0" y="2"/>
                </a:lnTo>
                <a:lnTo>
                  <a:pt x="0" y="0"/>
                </a:lnTo>
                <a:lnTo>
                  <a:pt x="0" y="0"/>
                </a:lnTo>
                <a:lnTo>
                  <a:pt x="4" y="2"/>
                </a:lnTo>
                <a:lnTo>
                  <a:pt x="4" y="2"/>
                </a:lnTo>
                <a:lnTo>
                  <a:pt x="10" y="0"/>
                </a:lnTo>
                <a:lnTo>
                  <a:pt x="10" y="0"/>
                </a:lnTo>
                <a:lnTo>
                  <a:pt x="14" y="2"/>
                </a:lnTo>
                <a:lnTo>
                  <a:pt x="14" y="2"/>
                </a:lnTo>
                <a:lnTo>
                  <a:pt x="14" y="4"/>
                </a:lnTo>
                <a:lnTo>
                  <a:pt x="14" y="4"/>
                </a:lnTo>
                <a:lnTo>
                  <a:pt x="14" y="6"/>
                </a:lnTo>
                <a:lnTo>
                  <a:pt x="14" y="10"/>
                </a:lnTo>
                <a:lnTo>
                  <a:pt x="14" y="10"/>
                </a:lnTo>
                <a:lnTo>
                  <a:pt x="16" y="10"/>
                </a:lnTo>
                <a:lnTo>
                  <a:pt x="16" y="10"/>
                </a:lnTo>
                <a:lnTo>
                  <a:pt x="16" y="8"/>
                </a:lnTo>
                <a:lnTo>
                  <a:pt x="16" y="8"/>
                </a:lnTo>
                <a:lnTo>
                  <a:pt x="22" y="6"/>
                </a:lnTo>
                <a:lnTo>
                  <a:pt x="22" y="6"/>
                </a:lnTo>
                <a:lnTo>
                  <a:pt x="26" y="6"/>
                </a:lnTo>
                <a:lnTo>
                  <a:pt x="28" y="8"/>
                </a:lnTo>
                <a:lnTo>
                  <a:pt x="28" y="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14" name="Freeform 273"/>
          <p:cNvSpPr>
            <a:spLocks/>
          </p:cNvSpPr>
          <p:nvPr/>
        </p:nvSpPr>
        <p:spPr bwMode="auto">
          <a:xfrm>
            <a:off x="5565954" y="447659"/>
            <a:ext cx="55107" cy="46028"/>
          </a:xfrm>
          <a:custGeom>
            <a:avLst/>
            <a:gdLst/>
            <a:ahLst/>
            <a:cxnLst>
              <a:cxn ang="0">
                <a:pos x="28" y="6"/>
              </a:cxn>
              <a:cxn ang="0">
                <a:pos x="28" y="6"/>
              </a:cxn>
              <a:cxn ang="0">
                <a:pos x="26" y="12"/>
              </a:cxn>
              <a:cxn ang="0">
                <a:pos x="24" y="16"/>
              </a:cxn>
              <a:cxn ang="0">
                <a:pos x="24" y="16"/>
              </a:cxn>
              <a:cxn ang="0">
                <a:pos x="24" y="20"/>
              </a:cxn>
              <a:cxn ang="0">
                <a:pos x="24" y="20"/>
              </a:cxn>
              <a:cxn ang="0">
                <a:pos x="22" y="22"/>
              </a:cxn>
              <a:cxn ang="0">
                <a:pos x="18" y="24"/>
              </a:cxn>
              <a:cxn ang="0">
                <a:pos x="10" y="26"/>
              </a:cxn>
              <a:cxn ang="0">
                <a:pos x="10" y="26"/>
              </a:cxn>
              <a:cxn ang="0">
                <a:pos x="4" y="26"/>
              </a:cxn>
              <a:cxn ang="0">
                <a:pos x="0" y="24"/>
              </a:cxn>
              <a:cxn ang="0">
                <a:pos x="0" y="24"/>
              </a:cxn>
              <a:cxn ang="0">
                <a:pos x="0" y="22"/>
              </a:cxn>
              <a:cxn ang="0">
                <a:pos x="0" y="22"/>
              </a:cxn>
              <a:cxn ang="0">
                <a:pos x="4" y="22"/>
              </a:cxn>
              <a:cxn ang="0">
                <a:pos x="4" y="22"/>
              </a:cxn>
              <a:cxn ang="0">
                <a:pos x="6" y="20"/>
              </a:cxn>
              <a:cxn ang="0">
                <a:pos x="6" y="20"/>
              </a:cxn>
              <a:cxn ang="0">
                <a:pos x="4" y="16"/>
              </a:cxn>
              <a:cxn ang="0">
                <a:pos x="4" y="14"/>
              </a:cxn>
              <a:cxn ang="0">
                <a:pos x="4" y="14"/>
              </a:cxn>
              <a:cxn ang="0">
                <a:pos x="12" y="14"/>
              </a:cxn>
              <a:cxn ang="0">
                <a:pos x="12" y="14"/>
              </a:cxn>
              <a:cxn ang="0">
                <a:pos x="14" y="12"/>
              </a:cxn>
              <a:cxn ang="0">
                <a:pos x="14" y="12"/>
              </a:cxn>
              <a:cxn ang="0">
                <a:pos x="14" y="8"/>
              </a:cxn>
              <a:cxn ang="0">
                <a:pos x="14" y="6"/>
              </a:cxn>
              <a:cxn ang="0">
                <a:pos x="14" y="6"/>
              </a:cxn>
              <a:cxn ang="0">
                <a:pos x="16" y="8"/>
              </a:cxn>
              <a:cxn ang="0">
                <a:pos x="18" y="10"/>
              </a:cxn>
              <a:cxn ang="0">
                <a:pos x="18" y="10"/>
              </a:cxn>
              <a:cxn ang="0">
                <a:pos x="20" y="10"/>
              </a:cxn>
              <a:cxn ang="0">
                <a:pos x="20" y="10"/>
              </a:cxn>
              <a:cxn ang="0">
                <a:pos x="20" y="8"/>
              </a:cxn>
              <a:cxn ang="0">
                <a:pos x="20" y="4"/>
              </a:cxn>
              <a:cxn ang="0">
                <a:pos x="20" y="4"/>
              </a:cxn>
              <a:cxn ang="0">
                <a:pos x="20" y="2"/>
              </a:cxn>
              <a:cxn ang="0">
                <a:pos x="20" y="0"/>
              </a:cxn>
              <a:cxn ang="0">
                <a:pos x="20" y="0"/>
              </a:cxn>
              <a:cxn ang="0">
                <a:pos x="24" y="0"/>
              </a:cxn>
              <a:cxn ang="0">
                <a:pos x="26" y="2"/>
              </a:cxn>
              <a:cxn ang="0">
                <a:pos x="26" y="2"/>
              </a:cxn>
              <a:cxn ang="0">
                <a:pos x="28" y="6"/>
              </a:cxn>
              <a:cxn ang="0">
                <a:pos x="28" y="6"/>
              </a:cxn>
            </a:cxnLst>
            <a:rect l="0" t="0" r="r" b="b"/>
            <a:pathLst>
              <a:path w="28" h="26">
                <a:moveTo>
                  <a:pt x="28" y="6"/>
                </a:moveTo>
                <a:lnTo>
                  <a:pt x="28" y="6"/>
                </a:lnTo>
                <a:lnTo>
                  <a:pt x="26" y="12"/>
                </a:lnTo>
                <a:lnTo>
                  <a:pt x="24" y="16"/>
                </a:lnTo>
                <a:lnTo>
                  <a:pt x="24" y="16"/>
                </a:lnTo>
                <a:lnTo>
                  <a:pt x="24" y="20"/>
                </a:lnTo>
                <a:lnTo>
                  <a:pt x="24" y="20"/>
                </a:lnTo>
                <a:lnTo>
                  <a:pt x="22" y="22"/>
                </a:lnTo>
                <a:lnTo>
                  <a:pt x="18" y="24"/>
                </a:lnTo>
                <a:lnTo>
                  <a:pt x="10" y="26"/>
                </a:lnTo>
                <a:lnTo>
                  <a:pt x="10" y="26"/>
                </a:lnTo>
                <a:lnTo>
                  <a:pt x="4" y="26"/>
                </a:lnTo>
                <a:lnTo>
                  <a:pt x="0" y="24"/>
                </a:lnTo>
                <a:lnTo>
                  <a:pt x="0" y="24"/>
                </a:lnTo>
                <a:lnTo>
                  <a:pt x="0" y="22"/>
                </a:lnTo>
                <a:lnTo>
                  <a:pt x="0" y="22"/>
                </a:lnTo>
                <a:lnTo>
                  <a:pt x="4" y="22"/>
                </a:lnTo>
                <a:lnTo>
                  <a:pt x="4" y="22"/>
                </a:lnTo>
                <a:lnTo>
                  <a:pt x="6" y="20"/>
                </a:lnTo>
                <a:lnTo>
                  <a:pt x="6" y="20"/>
                </a:lnTo>
                <a:lnTo>
                  <a:pt x="4" y="16"/>
                </a:lnTo>
                <a:lnTo>
                  <a:pt x="4" y="14"/>
                </a:lnTo>
                <a:lnTo>
                  <a:pt x="4" y="14"/>
                </a:lnTo>
                <a:lnTo>
                  <a:pt x="12" y="14"/>
                </a:lnTo>
                <a:lnTo>
                  <a:pt x="12" y="14"/>
                </a:lnTo>
                <a:lnTo>
                  <a:pt x="14" y="12"/>
                </a:lnTo>
                <a:lnTo>
                  <a:pt x="14" y="12"/>
                </a:lnTo>
                <a:lnTo>
                  <a:pt x="14" y="8"/>
                </a:lnTo>
                <a:lnTo>
                  <a:pt x="14" y="6"/>
                </a:lnTo>
                <a:lnTo>
                  <a:pt x="14" y="6"/>
                </a:lnTo>
                <a:lnTo>
                  <a:pt x="16" y="8"/>
                </a:lnTo>
                <a:lnTo>
                  <a:pt x="18" y="10"/>
                </a:lnTo>
                <a:lnTo>
                  <a:pt x="18" y="10"/>
                </a:lnTo>
                <a:lnTo>
                  <a:pt x="20" y="10"/>
                </a:lnTo>
                <a:lnTo>
                  <a:pt x="20" y="10"/>
                </a:lnTo>
                <a:lnTo>
                  <a:pt x="20" y="8"/>
                </a:lnTo>
                <a:lnTo>
                  <a:pt x="20" y="4"/>
                </a:lnTo>
                <a:lnTo>
                  <a:pt x="20" y="4"/>
                </a:lnTo>
                <a:lnTo>
                  <a:pt x="20" y="2"/>
                </a:lnTo>
                <a:lnTo>
                  <a:pt x="20" y="0"/>
                </a:lnTo>
                <a:lnTo>
                  <a:pt x="20" y="0"/>
                </a:lnTo>
                <a:lnTo>
                  <a:pt x="24" y="0"/>
                </a:lnTo>
                <a:lnTo>
                  <a:pt x="26" y="2"/>
                </a:lnTo>
                <a:lnTo>
                  <a:pt x="26" y="2"/>
                </a:lnTo>
                <a:lnTo>
                  <a:pt x="28" y="6"/>
                </a:lnTo>
                <a:lnTo>
                  <a:pt x="28"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15" name="Freeform 274"/>
          <p:cNvSpPr>
            <a:spLocks/>
          </p:cNvSpPr>
          <p:nvPr/>
        </p:nvSpPr>
        <p:spPr bwMode="auto">
          <a:xfrm>
            <a:off x="5483295" y="493687"/>
            <a:ext cx="78723" cy="81435"/>
          </a:xfrm>
          <a:custGeom>
            <a:avLst/>
            <a:gdLst/>
            <a:ahLst/>
            <a:cxnLst>
              <a:cxn ang="0">
                <a:pos x="38" y="10"/>
              </a:cxn>
              <a:cxn ang="0">
                <a:pos x="40" y="16"/>
              </a:cxn>
              <a:cxn ang="0">
                <a:pos x="36" y="22"/>
              </a:cxn>
              <a:cxn ang="0">
                <a:pos x="38" y="32"/>
              </a:cxn>
              <a:cxn ang="0">
                <a:pos x="36" y="34"/>
              </a:cxn>
              <a:cxn ang="0">
                <a:pos x="26" y="36"/>
              </a:cxn>
              <a:cxn ang="0">
                <a:pos x="26" y="32"/>
              </a:cxn>
              <a:cxn ang="0">
                <a:pos x="24" y="32"/>
              </a:cxn>
              <a:cxn ang="0">
                <a:pos x="22" y="34"/>
              </a:cxn>
              <a:cxn ang="0">
                <a:pos x="18" y="42"/>
              </a:cxn>
              <a:cxn ang="0">
                <a:pos x="12" y="42"/>
              </a:cxn>
              <a:cxn ang="0">
                <a:pos x="8" y="42"/>
              </a:cxn>
              <a:cxn ang="0">
                <a:pos x="4" y="46"/>
              </a:cxn>
              <a:cxn ang="0">
                <a:pos x="2" y="44"/>
              </a:cxn>
              <a:cxn ang="0">
                <a:pos x="0" y="42"/>
              </a:cxn>
              <a:cxn ang="0">
                <a:pos x="6" y="38"/>
              </a:cxn>
              <a:cxn ang="0">
                <a:pos x="8" y="34"/>
              </a:cxn>
              <a:cxn ang="0">
                <a:pos x="6" y="32"/>
              </a:cxn>
              <a:cxn ang="0">
                <a:pos x="4" y="30"/>
              </a:cxn>
              <a:cxn ang="0">
                <a:pos x="2" y="30"/>
              </a:cxn>
              <a:cxn ang="0">
                <a:pos x="6" y="30"/>
              </a:cxn>
              <a:cxn ang="0">
                <a:pos x="6" y="28"/>
              </a:cxn>
              <a:cxn ang="0">
                <a:pos x="8" y="24"/>
              </a:cxn>
              <a:cxn ang="0">
                <a:pos x="6" y="24"/>
              </a:cxn>
              <a:cxn ang="0">
                <a:pos x="4" y="22"/>
              </a:cxn>
              <a:cxn ang="0">
                <a:pos x="6" y="22"/>
              </a:cxn>
              <a:cxn ang="0">
                <a:pos x="4" y="18"/>
              </a:cxn>
              <a:cxn ang="0">
                <a:pos x="6" y="16"/>
              </a:cxn>
              <a:cxn ang="0">
                <a:pos x="8" y="14"/>
              </a:cxn>
              <a:cxn ang="0">
                <a:pos x="14" y="18"/>
              </a:cxn>
              <a:cxn ang="0">
                <a:pos x="16" y="16"/>
              </a:cxn>
              <a:cxn ang="0">
                <a:pos x="18" y="12"/>
              </a:cxn>
              <a:cxn ang="0">
                <a:pos x="14" y="8"/>
              </a:cxn>
              <a:cxn ang="0">
                <a:pos x="16" y="8"/>
              </a:cxn>
              <a:cxn ang="0">
                <a:pos x="20" y="8"/>
              </a:cxn>
              <a:cxn ang="0">
                <a:pos x="22" y="10"/>
              </a:cxn>
              <a:cxn ang="0">
                <a:pos x="24" y="6"/>
              </a:cxn>
              <a:cxn ang="0">
                <a:pos x="20" y="0"/>
              </a:cxn>
              <a:cxn ang="0">
                <a:pos x="22" y="0"/>
              </a:cxn>
              <a:cxn ang="0">
                <a:pos x="24" y="2"/>
              </a:cxn>
              <a:cxn ang="0">
                <a:pos x="26" y="4"/>
              </a:cxn>
              <a:cxn ang="0">
                <a:pos x="26" y="0"/>
              </a:cxn>
              <a:cxn ang="0">
                <a:pos x="30" y="0"/>
              </a:cxn>
              <a:cxn ang="0">
                <a:pos x="32" y="2"/>
              </a:cxn>
              <a:cxn ang="0">
                <a:pos x="34" y="6"/>
              </a:cxn>
              <a:cxn ang="0">
                <a:pos x="38" y="10"/>
              </a:cxn>
            </a:cxnLst>
            <a:rect l="0" t="0" r="r" b="b"/>
            <a:pathLst>
              <a:path w="40" h="46">
                <a:moveTo>
                  <a:pt x="38" y="10"/>
                </a:moveTo>
                <a:lnTo>
                  <a:pt x="38" y="10"/>
                </a:lnTo>
                <a:lnTo>
                  <a:pt x="40" y="16"/>
                </a:lnTo>
                <a:lnTo>
                  <a:pt x="40" y="16"/>
                </a:lnTo>
                <a:lnTo>
                  <a:pt x="36" y="22"/>
                </a:lnTo>
                <a:lnTo>
                  <a:pt x="36" y="22"/>
                </a:lnTo>
                <a:lnTo>
                  <a:pt x="36" y="28"/>
                </a:lnTo>
                <a:lnTo>
                  <a:pt x="38" y="32"/>
                </a:lnTo>
                <a:lnTo>
                  <a:pt x="36" y="34"/>
                </a:lnTo>
                <a:lnTo>
                  <a:pt x="36" y="34"/>
                </a:lnTo>
                <a:lnTo>
                  <a:pt x="32" y="36"/>
                </a:lnTo>
                <a:lnTo>
                  <a:pt x="26" y="36"/>
                </a:lnTo>
                <a:lnTo>
                  <a:pt x="26" y="36"/>
                </a:lnTo>
                <a:lnTo>
                  <a:pt x="26" y="32"/>
                </a:lnTo>
                <a:lnTo>
                  <a:pt x="26" y="32"/>
                </a:lnTo>
                <a:lnTo>
                  <a:pt x="24" y="32"/>
                </a:lnTo>
                <a:lnTo>
                  <a:pt x="22" y="34"/>
                </a:lnTo>
                <a:lnTo>
                  <a:pt x="22" y="34"/>
                </a:lnTo>
                <a:lnTo>
                  <a:pt x="20" y="38"/>
                </a:lnTo>
                <a:lnTo>
                  <a:pt x="18" y="42"/>
                </a:lnTo>
                <a:lnTo>
                  <a:pt x="18" y="42"/>
                </a:lnTo>
                <a:lnTo>
                  <a:pt x="12" y="42"/>
                </a:lnTo>
                <a:lnTo>
                  <a:pt x="8" y="42"/>
                </a:lnTo>
                <a:lnTo>
                  <a:pt x="8" y="42"/>
                </a:lnTo>
                <a:lnTo>
                  <a:pt x="6" y="44"/>
                </a:lnTo>
                <a:lnTo>
                  <a:pt x="4" y="46"/>
                </a:lnTo>
                <a:lnTo>
                  <a:pt x="4" y="46"/>
                </a:lnTo>
                <a:lnTo>
                  <a:pt x="2" y="44"/>
                </a:lnTo>
                <a:lnTo>
                  <a:pt x="0" y="42"/>
                </a:lnTo>
                <a:lnTo>
                  <a:pt x="0" y="42"/>
                </a:lnTo>
                <a:lnTo>
                  <a:pt x="4" y="40"/>
                </a:lnTo>
                <a:lnTo>
                  <a:pt x="6" y="38"/>
                </a:lnTo>
                <a:lnTo>
                  <a:pt x="6" y="38"/>
                </a:lnTo>
                <a:lnTo>
                  <a:pt x="8" y="34"/>
                </a:lnTo>
                <a:lnTo>
                  <a:pt x="8" y="34"/>
                </a:lnTo>
                <a:lnTo>
                  <a:pt x="6" y="32"/>
                </a:lnTo>
                <a:lnTo>
                  <a:pt x="6" y="32"/>
                </a:lnTo>
                <a:lnTo>
                  <a:pt x="4" y="30"/>
                </a:lnTo>
                <a:lnTo>
                  <a:pt x="2" y="30"/>
                </a:lnTo>
                <a:lnTo>
                  <a:pt x="2" y="30"/>
                </a:lnTo>
                <a:lnTo>
                  <a:pt x="4" y="30"/>
                </a:lnTo>
                <a:lnTo>
                  <a:pt x="6" y="30"/>
                </a:lnTo>
                <a:lnTo>
                  <a:pt x="6" y="30"/>
                </a:lnTo>
                <a:lnTo>
                  <a:pt x="6" y="28"/>
                </a:lnTo>
                <a:lnTo>
                  <a:pt x="6" y="28"/>
                </a:lnTo>
                <a:lnTo>
                  <a:pt x="8" y="24"/>
                </a:lnTo>
                <a:lnTo>
                  <a:pt x="8" y="24"/>
                </a:lnTo>
                <a:lnTo>
                  <a:pt x="6" y="24"/>
                </a:lnTo>
                <a:lnTo>
                  <a:pt x="4" y="22"/>
                </a:lnTo>
                <a:lnTo>
                  <a:pt x="4" y="22"/>
                </a:lnTo>
                <a:lnTo>
                  <a:pt x="4" y="22"/>
                </a:lnTo>
                <a:lnTo>
                  <a:pt x="6" y="22"/>
                </a:lnTo>
                <a:lnTo>
                  <a:pt x="6" y="22"/>
                </a:lnTo>
                <a:lnTo>
                  <a:pt x="4" y="18"/>
                </a:lnTo>
                <a:lnTo>
                  <a:pt x="4" y="18"/>
                </a:lnTo>
                <a:lnTo>
                  <a:pt x="6" y="16"/>
                </a:lnTo>
                <a:lnTo>
                  <a:pt x="8" y="14"/>
                </a:lnTo>
                <a:lnTo>
                  <a:pt x="8" y="14"/>
                </a:lnTo>
                <a:lnTo>
                  <a:pt x="12" y="16"/>
                </a:lnTo>
                <a:lnTo>
                  <a:pt x="14" y="18"/>
                </a:lnTo>
                <a:lnTo>
                  <a:pt x="14" y="18"/>
                </a:lnTo>
                <a:lnTo>
                  <a:pt x="16" y="16"/>
                </a:lnTo>
                <a:lnTo>
                  <a:pt x="18" y="12"/>
                </a:lnTo>
                <a:lnTo>
                  <a:pt x="18" y="12"/>
                </a:lnTo>
                <a:lnTo>
                  <a:pt x="16" y="10"/>
                </a:lnTo>
                <a:lnTo>
                  <a:pt x="14" y="8"/>
                </a:lnTo>
                <a:lnTo>
                  <a:pt x="14" y="8"/>
                </a:lnTo>
                <a:lnTo>
                  <a:pt x="16" y="8"/>
                </a:lnTo>
                <a:lnTo>
                  <a:pt x="16" y="8"/>
                </a:lnTo>
                <a:lnTo>
                  <a:pt x="20" y="8"/>
                </a:lnTo>
                <a:lnTo>
                  <a:pt x="22" y="10"/>
                </a:lnTo>
                <a:lnTo>
                  <a:pt x="22" y="10"/>
                </a:lnTo>
                <a:lnTo>
                  <a:pt x="24" y="6"/>
                </a:lnTo>
                <a:lnTo>
                  <a:pt x="24" y="6"/>
                </a:lnTo>
                <a:lnTo>
                  <a:pt x="22" y="2"/>
                </a:lnTo>
                <a:lnTo>
                  <a:pt x="20" y="0"/>
                </a:lnTo>
                <a:lnTo>
                  <a:pt x="22" y="0"/>
                </a:lnTo>
                <a:lnTo>
                  <a:pt x="22" y="0"/>
                </a:lnTo>
                <a:lnTo>
                  <a:pt x="22" y="0"/>
                </a:lnTo>
                <a:lnTo>
                  <a:pt x="24" y="2"/>
                </a:lnTo>
                <a:lnTo>
                  <a:pt x="26" y="4"/>
                </a:lnTo>
                <a:lnTo>
                  <a:pt x="26" y="4"/>
                </a:lnTo>
                <a:lnTo>
                  <a:pt x="26" y="2"/>
                </a:lnTo>
                <a:lnTo>
                  <a:pt x="26" y="0"/>
                </a:lnTo>
                <a:lnTo>
                  <a:pt x="26" y="0"/>
                </a:lnTo>
                <a:lnTo>
                  <a:pt x="30" y="0"/>
                </a:lnTo>
                <a:lnTo>
                  <a:pt x="30" y="0"/>
                </a:lnTo>
                <a:lnTo>
                  <a:pt x="32" y="2"/>
                </a:lnTo>
                <a:lnTo>
                  <a:pt x="34" y="6"/>
                </a:lnTo>
                <a:lnTo>
                  <a:pt x="34" y="6"/>
                </a:lnTo>
                <a:lnTo>
                  <a:pt x="38" y="10"/>
                </a:lnTo>
                <a:lnTo>
                  <a:pt x="38" y="1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16" name="Freeform 275"/>
          <p:cNvSpPr>
            <a:spLocks/>
          </p:cNvSpPr>
          <p:nvPr/>
        </p:nvSpPr>
        <p:spPr bwMode="auto">
          <a:xfrm>
            <a:off x="5345528" y="748613"/>
            <a:ext cx="43297" cy="38947"/>
          </a:xfrm>
          <a:custGeom>
            <a:avLst/>
            <a:gdLst/>
            <a:ahLst/>
            <a:cxnLst>
              <a:cxn ang="0">
                <a:pos x="22" y="6"/>
              </a:cxn>
              <a:cxn ang="0">
                <a:pos x="22" y="6"/>
              </a:cxn>
              <a:cxn ang="0">
                <a:pos x="20" y="10"/>
              </a:cxn>
              <a:cxn ang="0">
                <a:pos x="20" y="10"/>
              </a:cxn>
              <a:cxn ang="0">
                <a:pos x="16" y="12"/>
              </a:cxn>
              <a:cxn ang="0">
                <a:pos x="16" y="12"/>
              </a:cxn>
              <a:cxn ang="0">
                <a:pos x="12" y="16"/>
              </a:cxn>
              <a:cxn ang="0">
                <a:pos x="12" y="16"/>
              </a:cxn>
              <a:cxn ang="0">
                <a:pos x="6" y="20"/>
              </a:cxn>
              <a:cxn ang="0">
                <a:pos x="6" y="20"/>
              </a:cxn>
              <a:cxn ang="0">
                <a:pos x="2" y="22"/>
              </a:cxn>
              <a:cxn ang="0">
                <a:pos x="2" y="22"/>
              </a:cxn>
              <a:cxn ang="0">
                <a:pos x="0" y="20"/>
              </a:cxn>
              <a:cxn ang="0">
                <a:pos x="0" y="20"/>
              </a:cxn>
              <a:cxn ang="0">
                <a:pos x="0" y="16"/>
              </a:cxn>
              <a:cxn ang="0">
                <a:pos x="4" y="14"/>
              </a:cxn>
              <a:cxn ang="0">
                <a:pos x="4" y="14"/>
              </a:cxn>
              <a:cxn ang="0">
                <a:pos x="8" y="14"/>
              </a:cxn>
              <a:cxn ang="0">
                <a:pos x="8" y="14"/>
              </a:cxn>
              <a:cxn ang="0">
                <a:pos x="8" y="10"/>
              </a:cxn>
              <a:cxn ang="0">
                <a:pos x="8" y="10"/>
              </a:cxn>
              <a:cxn ang="0">
                <a:pos x="6" y="10"/>
              </a:cxn>
              <a:cxn ang="0">
                <a:pos x="6" y="10"/>
              </a:cxn>
              <a:cxn ang="0">
                <a:pos x="4" y="8"/>
              </a:cxn>
              <a:cxn ang="0">
                <a:pos x="4" y="4"/>
              </a:cxn>
              <a:cxn ang="0">
                <a:pos x="4" y="4"/>
              </a:cxn>
              <a:cxn ang="0">
                <a:pos x="6" y="4"/>
              </a:cxn>
              <a:cxn ang="0">
                <a:pos x="10" y="6"/>
              </a:cxn>
              <a:cxn ang="0">
                <a:pos x="10" y="6"/>
              </a:cxn>
              <a:cxn ang="0">
                <a:pos x="14" y="6"/>
              </a:cxn>
              <a:cxn ang="0">
                <a:pos x="14" y="6"/>
              </a:cxn>
              <a:cxn ang="0">
                <a:pos x="16" y="4"/>
              </a:cxn>
              <a:cxn ang="0">
                <a:pos x="18" y="2"/>
              </a:cxn>
              <a:cxn ang="0">
                <a:pos x="20" y="0"/>
              </a:cxn>
              <a:cxn ang="0">
                <a:pos x="20" y="0"/>
              </a:cxn>
              <a:cxn ang="0">
                <a:pos x="22" y="2"/>
              </a:cxn>
              <a:cxn ang="0">
                <a:pos x="22" y="6"/>
              </a:cxn>
              <a:cxn ang="0">
                <a:pos x="22" y="6"/>
              </a:cxn>
            </a:cxnLst>
            <a:rect l="0" t="0" r="r" b="b"/>
            <a:pathLst>
              <a:path w="22" h="22">
                <a:moveTo>
                  <a:pt x="22" y="6"/>
                </a:moveTo>
                <a:lnTo>
                  <a:pt x="22" y="6"/>
                </a:lnTo>
                <a:lnTo>
                  <a:pt x="20" y="10"/>
                </a:lnTo>
                <a:lnTo>
                  <a:pt x="20" y="10"/>
                </a:lnTo>
                <a:lnTo>
                  <a:pt x="16" y="12"/>
                </a:lnTo>
                <a:lnTo>
                  <a:pt x="16" y="12"/>
                </a:lnTo>
                <a:lnTo>
                  <a:pt x="12" y="16"/>
                </a:lnTo>
                <a:lnTo>
                  <a:pt x="12" y="16"/>
                </a:lnTo>
                <a:lnTo>
                  <a:pt x="6" y="20"/>
                </a:lnTo>
                <a:lnTo>
                  <a:pt x="6" y="20"/>
                </a:lnTo>
                <a:lnTo>
                  <a:pt x="2" y="22"/>
                </a:lnTo>
                <a:lnTo>
                  <a:pt x="2" y="22"/>
                </a:lnTo>
                <a:lnTo>
                  <a:pt x="0" y="20"/>
                </a:lnTo>
                <a:lnTo>
                  <a:pt x="0" y="20"/>
                </a:lnTo>
                <a:lnTo>
                  <a:pt x="0" y="16"/>
                </a:lnTo>
                <a:lnTo>
                  <a:pt x="4" y="14"/>
                </a:lnTo>
                <a:lnTo>
                  <a:pt x="4" y="14"/>
                </a:lnTo>
                <a:lnTo>
                  <a:pt x="8" y="14"/>
                </a:lnTo>
                <a:lnTo>
                  <a:pt x="8" y="14"/>
                </a:lnTo>
                <a:lnTo>
                  <a:pt x="8" y="10"/>
                </a:lnTo>
                <a:lnTo>
                  <a:pt x="8" y="10"/>
                </a:lnTo>
                <a:lnTo>
                  <a:pt x="6" y="10"/>
                </a:lnTo>
                <a:lnTo>
                  <a:pt x="6" y="10"/>
                </a:lnTo>
                <a:lnTo>
                  <a:pt x="4" y="8"/>
                </a:lnTo>
                <a:lnTo>
                  <a:pt x="4" y="4"/>
                </a:lnTo>
                <a:lnTo>
                  <a:pt x="4" y="4"/>
                </a:lnTo>
                <a:lnTo>
                  <a:pt x="6" y="4"/>
                </a:lnTo>
                <a:lnTo>
                  <a:pt x="10" y="6"/>
                </a:lnTo>
                <a:lnTo>
                  <a:pt x="10" y="6"/>
                </a:lnTo>
                <a:lnTo>
                  <a:pt x="14" y="6"/>
                </a:lnTo>
                <a:lnTo>
                  <a:pt x="14" y="6"/>
                </a:lnTo>
                <a:lnTo>
                  <a:pt x="16" y="4"/>
                </a:lnTo>
                <a:lnTo>
                  <a:pt x="18" y="2"/>
                </a:lnTo>
                <a:lnTo>
                  <a:pt x="20" y="0"/>
                </a:lnTo>
                <a:lnTo>
                  <a:pt x="20" y="0"/>
                </a:lnTo>
                <a:lnTo>
                  <a:pt x="22" y="2"/>
                </a:lnTo>
                <a:lnTo>
                  <a:pt x="22" y="6"/>
                </a:lnTo>
                <a:lnTo>
                  <a:pt x="22"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17" name="Freeform 276"/>
          <p:cNvSpPr>
            <a:spLocks/>
          </p:cNvSpPr>
          <p:nvPr/>
        </p:nvSpPr>
        <p:spPr bwMode="auto">
          <a:xfrm>
            <a:off x="5400635" y="536175"/>
            <a:ext cx="43297" cy="49569"/>
          </a:xfrm>
          <a:custGeom>
            <a:avLst/>
            <a:gdLst/>
            <a:ahLst/>
            <a:cxnLst>
              <a:cxn ang="0">
                <a:pos x="22" y="2"/>
              </a:cxn>
              <a:cxn ang="0">
                <a:pos x="22" y="2"/>
              </a:cxn>
              <a:cxn ang="0">
                <a:pos x="20" y="6"/>
              </a:cxn>
              <a:cxn ang="0">
                <a:pos x="20" y="6"/>
              </a:cxn>
              <a:cxn ang="0">
                <a:pos x="18" y="12"/>
              </a:cxn>
              <a:cxn ang="0">
                <a:pos x="18" y="12"/>
              </a:cxn>
              <a:cxn ang="0">
                <a:pos x="16" y="22"/>
              </a:cxn>
              <a:cxn ang="0">
                <a:pos x="16" y="22"/>
              </a:cxn>
              <a:cxn ang="0">
                <a:pos x="8" y="26"/>
              </a:cxn>
              <a:cxn ang="0">
                <a:pos x="8" y="26"/>
              </a:cxn>
              <a:cxn ang="0">
                <a:pos x="4" y="28"/>
              </a:cxn>
              <a:cxn ang="0">
                <a:pos x="4" y="28"/>
              </a:cxn>
              <a:cxn ang="0">
                <a:pos x="0" y="28"/>
              </a:cxn>
              <a:cxn ang="0">
                <a:pos x="0" y="28"/>
              </a:cxn>
              <a:cxn ang="0">
                <a:pos x="0" y="24"/>
              </a:cxn>
              <a:cxn ang="0">
                <a:pos x="0" y="24"/>
              </a:cxn>
              <a:cxn ang="0">
                <a:pos x="0" y="16"/>
              </a:cxn>
              <a:cxn ang="0">
                <a:pos x="0" y="16"/>
              </a:cxn>
              <a:cxn ang="0">
                <a:pos x="4" y="14"/>
              </a:cxn>
              <a:cxn ang="0">
                <a:pos x="8" y="12"/>
              </a:cxn>
              <a:cxn ang="0">
                <a:pos x="8" y="12"/>
              </a:cxn>
              <a:cxn ang="0">
                <a:pos x="8" y="8"/>
              </a:cxn>
              <a:cxn ang="0">
                <a:pos x="8" y="8"/>
              </a:cxn>
              <a:cxn ang="0">
                <a:pos x="10" y="8"/>
              </a:cxn>
              <a:cxn ang="0">
                <a:pos x="10" y="8"/>
              </a:cxn>
              <a:cxn ang="0">
                <a:pos x="12" y="4"/>
              </a:cxn>
              <a:cxn ang="0">
                <a:pos x="12" y="0"/>
              </a:cxn>
              <a:cxn ang="0">
                <a:pos x="12" y="0"/>
              </a:cxn>
              <a:cxn ang="0">
                <a:pos x="16" y="0"/>
              </a:cxn>
              <a:cxn ang="0">
                <a:pos x="16" y="0"/>
              </a:cxn>
              <a:cxn ang="0">
                <a:pos x="20" y="0"/>
              </a:cxn>
              <a:cxn ang="0">
                <a:pos x="22" y="2"/>
              </a:cxn>
              <a:cxn ang="0">
                <a:pos x="22" y="2"/>
              </a:cxn>
            </a:cxnLst>
            <a:rect l="0" t="0" r="r" b="b"/>
            <a:pathLst>
              <a:path w="22" h="28">
                <a:moveTo>
                  <a:pt x="22" y="2"/>
                </a:moveTo>
                <a:lnTo>
                  <a:pt x="22" y="2"/>
                </a:lnTo>
                <a:lnTo>
                  <a:pt x="20" y="6"/>
                </a:lnTo>
                <a:lnTo>
                  <a:pt x="20" y="6"/>
                </a:lnTo>
                <a:lnTo>
                  <a:pt x="18" y="12"/>
                </a:lnTo>
                <a:lnTo>
                  <a:pt x="18" y="12"/>
                </a:lnTo>
                <a:lnTo>
                  <a:pt x="16" y="22"/>
                </a:lnTo>
                <a:lnTo>
                  <a:pt x="16" y="22"/>
                </a:lnTo>
                <a:lnTo>
                  <a:pt x="8" y="26"/>
                </a:lnTo>
                <a:lnTo>
                  <a:pt x="8" y="26"/>
                </a:lnTo>
                <a:lnTo>
                  <a:pt x="4" y="28"/>
                </a:lnTo>
                <a:lnTo>
                  <a:pt x="4" y="28"/>
                </a:lnTo>
                <a:lnTo>
                  <a:pt x="0" y="28"/>
                </a:lnTo>
                <a:lnTo>
                  <a:pt x="0" y="28"/>
                </a:lnTo>
                <a:lnTo>
                  <a:pt x="0" y="24"/>
                </a:lnTo>
                <a:lnTo>
                  <a:pt x="0" y="24"/>
                </a:lnTo>
                <a:lnTo>
                  <a:pt x="0" y="16"/>
                </a:lnTo>
                <a:lnTo>
                  <a:pt x="0" y="16"/>
                </a:lnTo>
                <a:lnTo>
                  <a:pt x="4" y="14"/>
                </a:lnTo>
                <a:lnTo>
                  <a:pt x="8" y="12"/>
                </a:lnTo>
                <a:lnTo>
                  <a:pt x="8" y="12"/>
                </a:lnTo>
                <a:lnTo>
                  <a:pt x="8" y="8"/>
                </a:lnTo>
                <a:lnTo>
                  <a:pt x="8" y="8"/>
                </a:lnTo>
                <a:lnTo>
                  <a:pt x="10" y="8"/>
                </a:lnTo>
                <a:lnTo>
                  <a:pt x="10" y="8"/>
                </a:lnTo>
                <a:lnTo>
                  <a:pt x="12" y="4"/>
                </a:lnTo>
                <a:lnTo>
                  <a:pt x="12" y="0"/>
                </a:lnTo>
                <a:lnTo>
                  <a:pt x="12" y="0"/>
                </a:lnTo>
                <a:lnTo>
                  <a:pt x="16" y="0"/>
                </a:lnTo>
                <a:lnTo>
                  <a:pt x="16" y="0"/>
                </a:lnTo>
                <a:lnTo>
                  <a:pt x="20" y="0"/>
                </a:lnTo>
                <a:lnTo>
                  <a:pt x="22" y="2"/>
                </a:lnTo>
                <a:lnTo>
                  <a:pt x="22" y="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18" name="Freeform 277"/>
          <p:cNvSpPr>
            <a:spLocks/>
          </p:cNvSpPr>
          <p:nvPr/>
        </p:nvSpPr>
        <p:spPr bwMode="auto">
          <a:xfrm>
            <a:off x="5325848" y="589284"/>
            <a:ext cx="59043" cy="56650"/>
          </a:xfrm>
          <a:custGeom>
            <a:avLst/>
            <a:gdLst/>
            <a:ahLst/>
            <a:cxnLst>
              <a:cxn ang="0">
                <a:pos x="30" y="18"/>
              </a:cxn>
              <a:cxn ang="0">
                <a:pos x="30" y="28"/>
              </a:cxn>
              <a:cxn ang="0">
                <a:pos x="28" y="28"/>
              </a:cxn>
              <a:cxn ang="0">
                <a:pos x="26" y="28"/>
              </a:cxn>
              <a:cxn ang="0">
                <a:pos x="22" y="32"/>
              </a:cxn>
              <a:cxn ang="0">
                <a:pos x="16" y="32"/>
              </a:cxn>
              <a:cxn ang="0">
                <a:pos x="16" y="30"/>
              </a:cxn>
              <a:cxn ang="0">
                <a:pos x="14" y="28"/>
              </a:cxn>
              <a:cxn ang="0">
                <a:pos x="20" y="24"/>
              </a:cxn>
              <a:cxn ang="0">
                <a:pos x="20" y="22"/>
              </a:cxn>
              <a:cxn ang="0">
                <a:pos x="22" y="20"/>
              </a:cxn>
              <a:cxn ang="0">
                <a:pos x="16" y="22"/>
              </a:cxn>
              <a:cxn ang="0">
                <a:pos x="12" y="22"/>
              </a:cxn>
              <a:cxn ang="0">
                <a:pos x="8" y="24"/>
              </a:cxn>
              <a:cxn ang="0">
                <a:pos x="4" y="30"/>
              </a:cxn>
              <a:cxn ang="0">
                <a:pos x="2" y="32"/>
              </a:cxn>
              <a:cxn ang="0">
                <a:pos x="0" y="28"/>
              </a:cxn>
              <a:cxn ang="0">
                <a:pos x="0" y="24"/>
              </a:cxn>
              <a:cxn ang="0">
                <a:pos x="2" y="22"/>
              </a:cxn>
              <a:cxn ang="0">
                <a:pos x="2" y="20"/>
              </a:cxn>
              <a:cxn ang="0">
                <a:pos x="2" y="16"/>
              </a:cxn>
              <a:cxn ang="0">
                <a:pos x="4" y="18"/>
              </a:cxn>
              <a:cxn ang="0">
                <a:pos x="6" y="16"/>
              </a:cxn>
              <a:cxn ang="0">
                <a:pos x="10" y="16"/>
              </a:cxn>
              <a:cxn ang="0">
                <a:pos x="12" y="14"/>
              </a:cxn>
              <a:cxn ang="0">
                <a:pos x="12" y="8"/>
              </a:cxn>
              <a:cxn ang="0">
                <a:pos x="14" y="6"/>
              </a:cxn>
              <a:cxn ang="0">
                <a:pos x="16" y="12"/>
              </a:cxn>
              <a:cxn ang="0">
                <a:pos x="20" y="12"/>
              </a:cxn>
              <a:cxn ang="0">
                <a:pos x="22" y="12"/>
              </a:cxn>
              <a:cxn ang="0">
                <a:pos x="22" y="4"/>
              </a:cxn>
              <a:cxn ang="0">
                <a:pos x="22" y="0"/>
              </a:cxn>
              <a:cxn ang="0">
                <a:pos x="24" y="0"/>
              </a:cxn>
              <a:cxn ang="0">
                <a:pos x="30" y="12"/>
              </a:cxn>
              <a:cxn ang="0">
                <a:pos x="30" y="18"/>
              </a:cxn>
            </a:cxnLst>
            <a:rect l="0" t="0" r="r" b="b"/>
            <a:pathLst>
              <a:path w="30" h="32">
                <a:moveTo>
                  <a:pt x="30" y="18"/>
                </a:moveTo>
                <a:lnTo>
                  <a:pt x="30" y="18"/>
                </a:lnTo>
                <a:lnTo>
                  <a:pt x="30" y="22"/>
                </a:lnTo>
                <a:lnTo>
                  <a:pt x="30" y="28"/>
                </a:lnTo>
                <a:lnTo>
                  <a:pt x="30" y="28"/>
                </a:lnTo>
                <a:lnTo>
                  <a:pt x="28" y="28"/>
                </a:lnTo>
                <a:lnTo>
                  <a:pt x="26" y="28"/>
                </a:lnTo>
                <a:lnTo>
                  <a:pt x="26" y="28"/>
                </a:lnTo>
                <a:lnTo>
                  <a:pt x="22" y="32"/>
                </a:lnTo>
                <a:lnTo>
                  <a:pt x="22" y="32"/>
                </a:lnTo>
                <a:lnTo>
                  <a:pt x="20" y="32"/>
                </a:lnTo>
                <a:lnTo>
                  <a:pt x="16" y="32"/>
                </a:lnTo>
                <a:lnTo>
                  <a:pt x="16" y="32"/>
                </a:lnTo>
                <a:lnTo>
                  <a:pt x="16" y="30"/>
                </a:lnTo>
                <a:lnTo>
                  <a:pt x="14" y="28"/>
                </a:lnTo>
                <a:lnTo>
                  <a:pt x="14" y="28"/>
                </a:lnTo>
                <a:lnTo>
                  <a:pt x="16" y="26"/>
                </a:lnTo>
                <a:lnTo>
                  <a:pt x="20" y="24"/>
                </a:lnTo>
                <a:lnTo>
                  <a:pt x="20" y="24"/>
                </a:lnTo>
                <a:lnTo>
                  <a:pt x="20" y="22"/>
                </a:lnTo>
                <a:lnTo>
                  <a:pt x="22" y="20"/>
                </a:lnTo>
                <a:lnTo>
                  <a:pt x="22" y="20"/>
                </a:lnTo>
                <a:lnTo>
                  <a:pt x="20" y="20"/>
                </a:lnTo>
                <a:lnTo>
                  <a:pt x="16" y="22"/>
                </a:lnTo>
                <a:lnTo>
                  <a:pt x="16" y="22"/>
                </a:lnTo>
                <a:lnTo>
                  <a:pt x="12" y="22"/>
                </a:lnTo>
                <a:lnTo>
                  <a:pt x="12" y="22"/>
                </a:lnTo>
                <a:lnTo>
                  <a:pt x="8" y="24"/>
                </a:lnTo>
                <a:lnTo>
                  <a:pt x="6" y="28"/>
                </a:lnTo>
                <a:lnTo>
                  <a:pt x="4" y="30"/>
                </a:lnTo>
                <a:lnTo>
                  <a:pt x="2" y="32"/>
                </a:lnTo>
                <a:lnTo>
                  <a:pt x="2" y="32"/>
                </a:lnTo>
                <a:lnTo>
                  <a:pt x="0" y="28"/>
                </a:lnTo>
                <a:lnTo>
                  <a:pt x="0" y="28"/>
                </a:lnTo>
                <a:lnTo>
                  <a:pt x="0" y="24"/>
                </a:lnTo>
                <a:lnTo>
                  <a:pt x="0" y="24"/>
                </a:lnTo>
                <a:lnTo>
                  <a:pt x="2" y="22"/>
                </a:lnTo>
                <a:lnTo>
                  <a:pt x="2" y="22"/>
                </a:lnTo>
                <a:lnTo>
                  <a:pt x="2" y="20"/>
                </a:lnTo>
                <a:lnTo>
                  <a:pt x="2" y="20"/>
                </a:lnTo>
                <a:lnTo>
                  <a:pt x="2" y="16"/>
                </a:lnTo>
                <a:lnTo>
                  <a:pt x="2" y="16"/>
                </a:lnTo>
                <a:lnTo>
                  <a:pt x="4" y="18"/>
                </a:lnTo>
                <a:lnTo>
                  <a:pt x="4" y="18"/>
                </a:lnTo>
                <a:lnTo>
                  <a:pt x="6" y="16"/>
                </a:lnTo>
                <a:lnTo>
                  <a:pt x="6" y="16"/>
                </a:lnTo>
                <a:lnTo>
                  <a:pt x="10" y="16"/>
                </a:lnTo>
                <a:lnTo>
                  <a:pt x="10" y="16"/>
                </a:lnTo>
                <a:lnTo>
                  <a:pt x="12" y="14"/>
                </a:lnTo>
                <a:lnTo>
                  <a:pt x="12" y="14"/>
                </a:lnTo>
                <a:lnTo>
                  <a:pt x="12" y="10"/>
                </a:lnTo>
                <a:lnTo>
                  <a:pt x="12" y="8"/>
                </a:lnTo>
                <a:lnTo>
                  <a:pt x="14" y="6"/>
                </a:lnTo>
                <a:lnTo>
                  <a:pt x="14" y="6"/>
                </a:lnTo>
                <a:lnTo>
                  <a:pt x="16" y="8"/>
                </a:lnTo>
                <a:lnTo>
                  <a:pt x="16" y="12"/>
                </a:lnTo>
                <a:lnTo>
                  <a:pt x="16" y="12"/>
                </a:lnTo>
                <a:lnTo>
                  <a:pt x="20" y="12"/>
                </a:lnTo>
                <a:lnTo>
                  <a:pt x="22" y="12"/>
                </a:lnTo>
                <a:lnTo>
                  <a:pt x="22" y="12"/>
                </a:lnTo>
                <a:lnTo>
                  <a:pt x="22" y="8"/>
                </a:lnTo>
                <a:lnTo>
                  <a:pt x="22" y="4"/>
                </a:lnTo>
                <a:lnTo>
                  <a:pt x="20" y="2"/>
                </a:lnTo>
                <a:lnTo>
                  <a:pt x="22" y="0"/>
                </a:lnTo>
                <a:lnTo>
                  <a:pt x="22" y="0"/>
                </a:lnTo>
                <a:lnTo>
                  <a:pt x="24" y="0"/>
                </a:lnTo>
                <a:lnTo>
                  <a:pt x="26" y="4"/>
                </a:lnTo>
                <a:lnTo>
                  <a:pt x="30" y="12"/>
                </a:lnTo>
                <a:lnTo>
                  <a:pt x="30" y="12"/>
                </a:lnTo>
                <a:lnTo>
                  <a:pt x="30" y="18"/>
                </a:lnTo>
                <a:lnTo>
                  <a:pt x="30" y="1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19" name="Freeform 278"/>
          <p:cNvSpPr>
            <a:spLocks/>
          </p:cNvSpPr>
          <p:nvPr/>
        </p:nvSpPr>
        <p:spPr bwMode="auto">
          <a:xfrm>
            <a:off x="5314040" y="589284"/>
            <a:ext cx="157446" cy="120382"/>
          </a:xfrm>
          <a:custGeom>
            <a:avLst/>
            <a:gdLst/>
            <a:ahLst/>
            <a:cxnLst>
              <a:cxn ang="0">
                <a:pos x="80" y="22"/>
              </a:cxn>
              <a:cxn ang="0">
                <a:pos x="78" y="28"/>
              </a:cxn>
              <a:cxn ang="0">
                <a:pos x="68" y="34"/>
              </a:cxn>
              <a:cxn ang="0">
                <a:pos x="62" y="40"/>
              </a:cxn>
              <a:cxn ang="0">
                <a:pos x="60" y="46"/>
              </a:cxn>
              <a:cxn ang="0">
                <a:pos x="58" y="40"/>
              </a:cxn>
              <a:cxn ang="0">
                <a:pos x="50" y="48"/>
              </a:cxn>
              <a:cxn ang="0">
                <a:pos x="50" y="52"/>
              </a:cxn>
              <a:cxn ang="0">
                <a:pos x="46" y="56"/>
              </a:cxn>
              <a:cxn ang="0">
                <a:pos x="44" y="52"/>
              </a:cxn>
              <a:cxn ang="0">
                <a:pos x="44" y="44"/>
              </a:cxn>
              <a:cxn ang="0">
                <a:pos x="42" y="42"/>
              </a:cxn>
              <a:cxn ang="0">
                <a:pos x="38" y="50"/>
              </a:cxn>
              <a:cxn ang="0">
                <a:pos x="26" y="62"/>
              </a:cxn>
              <a:cxn ang="0">
                <a:pos x="20" y="64"/>
              </a:cxn>
              <a:cxn ang="0">
                <a:pos x="20" y="58"/>
              </a:cxn>
              <a:cxn ang="0">
                <a:pos x="16" y="58"/>
              </a:cxn>
              <a:cxn ang="0">
                <a:pos x="12" y="64"/>
              </a:cxn>
              <a:cxn ang="0">
                <a:pos x="0" y="68"/>
              </a:cxn>
              <a:cxn ang="0">
                <a:pos x="0" y="60"/>
              </a:cxn>
              <a:cxn ang="0">
                <a:pos x="4" y="56"/>
              </a:cxn>
              <a:cxn ang="0">
                <a:pos x="6" y="50"/>
              </a:cxn>
              <a:cxn ang="0">
                <a:pos x="16" y="48"/>
              </a:cxn>
              <a:cxn ang="0">
                <a:pos x="18" y="48"/>
              </a:cxn>
              <a:cxn ang="0">
                <a:pos x="28" y="42"/>
              </a:cxn>
              <a:cxn ang="0">
                <a:pos x="34" y="40"/>
              </a:cxn>
              <a:cxn ang="0">
                <a:pos x="36" y="32"/>
              </a:cxn>
              <a:cxn ang="0">
                <a:pos x="40" y="22"/>
              </a:cxn>
              <a:cxn ang="0">
                <a:pos x="44" y="20"/>
              </a:cxn>
              <a:cxn ang="0">
                <a:pos x="44" y="8"/>
              </a:cxn>
              <a:cxn ang="0">
                <a:pos x="48" y="2"/>
              </a:cxn>
              <a:cxn ang="0">
                <a:pos x="52" y="0"/>
              </a:cxn>
              <a:cxn ang="0">
                <a:pos x="54" y="4"/>
              </a:cxn>
              <a:cxn ang="0">
                <a:pos x="54" y="12"/>
              </a:cxn>
              <a:cxn ang="0">
                <a:pos x="56" y="14"/>
              </a:cxn>
              <a:cxn ang="0">
                <a:pos x="56" y="18"/>
              </a:cxn>
              <a:cxn ang="0">
                <a:pos x="56" y="26"/>
              </a:cxn>
              <a:cxn ang="0">
                <a:pos x="52" y="32"/>
              </a:cxn>
              <a:cxn ang="0">
                <a:pos x="54" y="30"/>
              </a:cxn>
              <a:cxn ang="0">
                <a:pos x="58" y="22"/>
              </a:cxn>
              <a:cxn ang="0">
                <a:pos x="64" y="18"/>
              </a:cxn>
              <a:cxn ang="0">
                <a:pos x="64" y="14"/>
              </a:cxn>
              <a:cxn ang="0">
                <a:pos x="66" y="8"/>
              </a:cxn>
              <a:cxn ang="0">
                <a:pos x="72" y="10"/>
              </a:cxn>
              <a:cxn ang="0">
                <a:pos x="78" y="16"/>
              </a:cxn>
            </a:cxnLst>
            <a:rect l="0" t="0" r="r" b="b"/>
            <a:pathLst>
              <a:path w="80" h="68">
                <a:moveTo>
                  <a:pt x="78" y="16"/>
                </a:moveTo>
                <a:lnTo>
                  <a:pt x="78" y="16"/>
                </a:lnTo>
                <a:lnTo>
                  <a:pt x="80" y="22"/>
                </a:lnTo>
                <a:lnTo>
                  <a:pt x="80" y="22"/>
                </a:lnTo>
                <a:lnTo>
                  <a:pt x="78" y="28"/>
                </a:lnTo>
                <a:lnTo>
                  <a:pt x="78" y="28"/>
                </a:lnTo>
                <a:lnTo>
                  <a:pt x="74" y="32"/>
                </a:lnTo>
                <a:lnTo>
                  <a:pt x="74" y="32"/>
                </a:lnTo>
                <a:lnTo>
                  <a:pt x="68" y="34"/>
                </a:lnTo>
                <a:lnTo>
                  <a:pt x="68" y="34"/>
                </a:lnTo>
                <a:lnTo>
                  <a:pt x="62" y="40"/>
                </a:lnTo>
                <a:lnTo>
                  <a:pt x="62" y="40"/>
                </a:lnTo>
                <a:lnTo>
                  <a:pt x="62" y="42"/>
                </a:lnTo>
                <a:lnTo>
                  <a:pt x="60" y="46"/>
                </a:lnTo>
                <a:lnTo>
                  <a:pt x="60" y="46"/>
                </a:lnTo>
                <a:lnTo>
                  <a:pt x="58" y="42"/>
                </a:lnTo>
                <a:lnTo>
                  <a:pt x="58" y="40"/>
                </a:lnTo>
                <a:lnTo>
                  <a:pt x="58" y="40"/>
                </a:lnTo>
                <a:lnTo>
                  <a:pt x="56" y="40"/>
                </a:lnTo>
                <a:lnTo>
                  <a:pt x="52" y="44"/>
                </a:lnTo>
                <a:lnTo>
                  <a:pt x="50" y="48"/>
                </a:lnTo>
                <a:lnTo>
                  <a:pt x="50" y="48"/>
                </a:lnTo>
                <a:lnTo>
                  <a:pt x="50" y="52"/>
                </a:lnTo>
                <a:lnTo>
                  <a:pt x="50" y="52"/>
                </a:lnTo>
                <a:lnTo>
                  <a:pt x="48" y="54"/>
                </a:lnTo>
                <a:lnTo>
                  <a:pt x="46" y="56"/>
                </a:lnTo>
                <a:lnTo>
                  <a:pt x="46" y="56"/>
                </a:lnTo>
                <a:lnTo>
                  <a:pt x="46" y="54"/>
                </a:lnTo>
                <a:lnTo>
                  <a:pt x="44" y="52"/>
                </a:lnTo>
                <a:lnTo>
                  <a:pt x="44" y="52"/>
                </a:lnTo>
                <a:lnTo>
                  <a:pt x="42" y="46"/>
                </a:lnTo>
                <a:lnTo>
                  <a:pt x="42" y="46"/>
                </a:lnTo>
                <a:lnTo>
                  <a:pt x="44" y="44"/>
                </a:lnTo>
                <a:lnTo>
                  <a:pt x="44" y="42"/>
                </a:lnTo>
                <a:lnTo>
                  <a:pt x="44" y="42"/>
                </a:lnTo>
                <a:lnTo>
                  <a:pt x="42" y="42"/>
                </a:lnTo>
                <a:lnTo>
                  <a:pt x="40" y="46"/>
                </a:lnTo>
                <a:lnTo>
                  <a:pt x="38" y="50"/>
                </a:lnTo>
                <a:lnTo>
                  <a:pt x="38" y="50"/>
                </a:lnTo>
                <a:lnTo>
                  <a:pt x="32" y="56"/>
                </a:lnTo>
                <a:lnTo>
                  <a:pt x="32" y="56"/>
                </a:lnTo>
                <a:lnTo>
                  <a:pt x="26" y="62"/>
                </a:lnTo>
                <a:lnTo>
                  <a:pt x="22" y="64"/>
                </a:lnTo>
                <a:lnTo>
                  <a:pt x="20" y="64"/>
                </a:lnTo>
                <a:lnTo>
                  <a:pt x="20" y="64"/>
                </a:lnTo>
                <a:lnTo>
                  <a:pt x="20" y="62"/>
                </a:lnTo>
                <a:lnTo>
                  <a:pt x="20" y="58"/>
                </a:lnTo>
                <a:lnTo>
                  <a:pt x="20" y="58"/>
                </a:lnTo>
                <a:lnTo>
                  <a:pt x="18" y="58"/>
                </a:lnTo>
                <a:lnTo>
                  <a:pt x="16" y="58"/>
                </a:lnTo>
                <a:lnTo>
                  <a:pt x="16" y="58"/>
                </a:lnTo>
                <a:lnTo>
                  <a:pt x="14" y="62"/>
                </a:lnTo>
                <a:lnTo>
                  <a:pt x="12" y="64"/>
                </a:lnTo>
                <a:lnTo>
                  <a:pt x="12" y="64"/>
                </a:lnTo>
                <a:lnTo>
                  <a:pt x="6" y="66"/>
                </a:lnTo>
                <a:lnTo>
                  <a:pt x="0" y="68"/>
                </a:lnTo>
                <a:lnTo>
                  <a:pt x="0" y="68"/>
                </a:lnTo>
                <a:lnTo>
                  <a:pt x="0" y="64"/>
                </a:lnTo>
                <a:lnTo>
                  <a:pt x="0" y="64"/>
                </a:lnTo>
                <a:lnTo>
                  <a:pt x="0" y="60"/>
                </a:lnTo>
                <a:lnTo>
                  <a:pt x="0" y="58"/>
                </a:lnTo>
                <a:lnTo>
                  <a:pt x="0" y="58"/>
                </a:lnTo>
                <a:lnTo>
                  <a:pt x="4" y="56"/>
                </a:lnTo>
                <a:lnTo>
                  <a:pt x="4" y="56"/>
                </a:lnTo>
                <a:lnTo>
                  <a:pt x="6" y="50"/>
                </a:lnTo>
                <a:lnTo>
                  <a:pt x="6" y="50"/>
                </a:lnTo>
                <a:lnTo>
                  <a:pt x="10" y="52"/>
                </a:lnTo>
                <a:lnTo>
                  <a:pt x="10" y="52"/>
                </a:lnTo>
                <a:lnTo>
                  <a:pt x="16" y="48"/>
                </a:lnTo>
                <a:lnTo>
                  <a:pt x="16" y="48"/>
                </a:lnTo>
                <a:lnTo>
                  <a:pt x="18" y="48"/>
                </a:lnTo>
                <a:lnTo>
                  <a:pt x="18" y="48"/>
                </a:lnTo>
                <a:lnTo>
                  <a:pt x="22" y="44"/>
                </a:lnTo>
                <a:lnTo>
                  <a:pt x="22" y="44"/>
                </a:lnTo>
                <a:lnTo>
                  <a:pt x="28" y="42"/>
                </a:lnTo>
                <a:lnTo>
                  <a:pt x="32" y="42"/>
                </a:lnTo>
                <a:lnTo>
                  <a:pt x="34" y="40"/>
                </a:lnTo>
                <a:lnTo>
                  <a:pt x="34" y="40"/>
                </a:lnTo>
                <a:lnTo>
                  <a:pt x="34" y="36"/>
                </a:lnTo>
                <a:lnTo>
                  <a:pt x="34" y="36"/>
                </a:lnTo>
                <a:lnTo>
                  <a:pt x="36" y="32"/>
                </a:lnTo>
                <a:lnTo>
                  <a:pt x="40" y="28"/>
                </a:lnTo>
                <a:lnTo>
                  <a:pt x="40" y="28"/>
                </a:lnTo>
                <a:lnTo>
                  <a:pt x="40" y="22"/>
                </a:lnTo>
                <a:lnTo>
                  <a:pt x="40" y="22"/>
                </a:lnTo>
                <a:lnTo>
                  <a:pt x="44" y="20"/>
                </a:lnTo>
                <a:lnTo>
                  <a:pt x="44" y="20"/>
                </a:lnTo>
                <a:lnTo>
                  <a:pt x="44" y="16"/>
                </a:lnTo>
                <a:lnTo>
                  <a:pt x="44" y="16"/>
                </a:lnTo>
                <a:lnTo>
                  <a:pt x="44" y="8"/>
                </a:lnTo>
                <a:lnTo>
                  <a:pt x="44" y="8"/>
                </a:lnTo>
                <a:lnTo>
                  <a:pt x="48" y="2"/>
                </a:lnTo>
                <a:lnTo>
                  <a:pt x="48" y="2"/>
                </a:lnTo>
                <a:lnTo>
                  <a:pt x="50" y="0"/>
                </a:lnTo>
                <a:lnTo>
                  <a:pt x="52" y="0"/>
                </a:lnTo>
                <a:lnTo>
                  <a:pt x="52" y="0"/>
                </a:lnTo>
                <a:lnTo>
                  <a:pt x="54" y="2"/>
                </a:lnTo>
                <a:lnTo>
                  <a:pt x="54" y="4"/>
                </a:lnTo>
                <a:lnTo>
                  <a:pt x="54" y="4"/>
                </a:lnTo>
                <a:lnTo>
                  <a:pt x="54" y="10"/>
                </a:lnTo>
                <a:lnTo>
                  <a:pt x="54" y="10"/>
                </a:lnTo>
                <a:lnTo>
                  <a:pt x="54" y="12"/>
                </a:lnTo>
                <a:lnTo>
                  <a:pt x="54" y="16"/>
                </a:lnTo>
                <a:lnTo>
                  <a:pt x="54" y="16"/>
                </a:lnTo>
                <a:lnTo>
                  <a:pt x="56" y="14"/>
                </a:lnTo>
                <a:lnTo>
                  <a:pt x="56" y="14"/>
                </a:lnTo>
                <a:lnTo>
                  <a:pt x="56" y="16"/>
                </a:lnTo>
                <a:lnTo>
                  <a:pt x="56" y="18"/>
                </a:lnTo>
                <a:lnTo>
                  <a:pt x="56" y="18"/>
                </a:lnTo>
                <a:lnTo>
                  <a:pt x="56" y="26"/>
                </a:lnTo>
                <a:lnTo>
                  <a:pt x="56" y="26"/>
                </a:lnTo>
                <a:lnTo>
                  <a:pt x="52" y="28"/>
                </a:lnTo>
                <a:lnTo>
                  <a:pt x="52" y="30"/>
                </a:lnTo>
                <a:lnTo>
                  <a:pt x="52" y="32"/>
                </a:lnTo>
                <a:lnTo>
                  <a:pt x="52" y="32"/>
                </a:lnTo>
                <a:lnTo>
                  <a:pt x="54" y="30"/>
                </a:lnTo>
                <a:lnTo>
                  <a:pt x="54" y="30"/>
                </a:lnTo>
                <a:lnTo>
                  <a:pt x="58" y="26"/>
                </a:lnTo>
                <a:lnTo>
                  <a:pt x="58" y="26"/>
                </a:lnTo>
                <a:lnTo>
                  <a:pt x="58" y="22"/>
                </a:lnTo>
                <a:lnTo>
                  <a:pt x="60" y="18"/>
                </a:lnTo>
                <a:lnTo>
                  <a:pt x="60" y="18"/>
                </a:lnTo>
                <a:lnTo>
                  <a:pt x="64" y="18"/>
                </a:lnTo>
                <a:lnTo>
                  <a:pt x="66" y="16"/>
                </a:lnTo>
                <a:lnTo>
                  <a:pt x="66" y="16"/>
                </a:lnTo>
                <a:lnTo>
                  <a:pt x="64" y="14"/>
                </a:lnTo>
                <a:lnTo>
                  <a:pt x="64" y="14"/>
                </a:lnTo>
                <a:lnTo>
                  <a:pt x="66" y="10"/>
                </a:lnTo>
                <a:lnTo>
                  <a:pt x="66" y="8"/>
                </a:lnTo>
                <a:lnTo>
                  <a:pt x="66" y="8"/>
                </a:lnTo>
                <a:lnTo>
                  <a:pt x="70" y="8"/>
                </a:lnTo>
                <a:lnTo>
                  <a:pt x="72" y="10"/>
                </a:lnTo>
                <a:lnTo>
                  <a:pt x="72" y="10"/>
                </a:lnTo>
                <a:lnTo>
                  <a:pt x="78" y="16"/>
                </a:lnTo>
                <a:lnTo>
                  <a:pt x="78" y="1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20" name="Freeform 279"/>
          <p:cNvSpPr>
            <a:spLocks/>
          </p:cNvSpPr>
          <p:nvPr/>
        </p:nvSpPr>
        <p:spPr bwMode="auto">
          <a:xfrm>
            <a:off x="4814149" y="1389465"/>
            <a:ext cx="62978" cy="31866"/>
          </a:xfrm>
          <a:custGeom>
            <a:avLst/>
            <a:gdLst/>
            <a:ahLst/>
            <a:cxnLst>
              <a:cxn ang="0">
                <a:pos x="32" y="6"/>
              </a:cxn>
              <a:cxn ang="0">
                <a:pos x="32" y="6"/>
              </a:cxn>
              <a:cxn ang="0">
                <a:pos x="32" y="8"/>
              </a:cxn>
              <a:cxn ang="0">
                <a:pos x="32" y="10"/>
              </a:cxn>
              <a:cxn ang="0">
                <a:pos x="32" y="10"/>
              </a:cxn>
              <a:cxn ang="0">
                <a:pos x="30" y="12"/>
              </a:cxn>
              <a:cxn ang="0">
                <a:pos x="24" y="14"/>
              </a:cxn>
              <a:cxn ang="0">
                <a:pos x="16" y="14"/>
              </a:cxn>
              <a:cxn ang="0">
                <a:pos x="16" y="14"/>
              </a:cxn>
              <a:cxn ang="0">
                <a:pos x="10" y="16"/>
              </a:cxn>
              <a:cxn ang="0">
                <a:pos x="6" y="18"/>
              </a:cxn>
              <a:cxn ang="0">
                <a:pos x="6" y="18"/>
              </a:cxn>
              <a:cxn ang="0">
                <a:pos x="4" y="16"/>
              </a:cxn>
              <a:cxn ang="0">
                <a:pos x="2" y="14"/>
              </a:cxn>
              <a:cxn ang="0">
                <a:pos x="2" y="14"/>
              </a:cxn>
              <a:cxn ang="0">
                <a:pos x="0" y="10"/>
              </a:cxn>
              <a:cxn ang="0">
                <a:pos x="0" y="10"/>
              </a:cxn>
              <a:cxn ang="0">
                <a:pos x="2" y="10"/>
              </a:cxn>
              <a:cxn ang="0">
                <a:pos x="4" y="10"/>
              </a:cxn>
              <a:cxn ang="0">
                <a:pos x="4" y="10"/>
              </a:cxn>
              <a:cxn ang="0">
                <a:pos x="4" y="8"/>
              </a:cxn>
              <a:cxn ang="0">
                <a:pos x="4" y="8"/>
              </a:cxn>
              <a:cxn ang="0">
                <a:pos x="10" y="8"/>
              </a:cxn>
              <a:cxn ang="0">
                <a:pos x="10" y="8"/>
              </a:cxn>
              <a:cxn ang="0">
                <a:pos x="12" y="6"/>
              </a:cxn>
              <a:cxn ang="0">
                <a:pos x="12" y="6"/>
              </a:cxn>
              <a:cxn ang="0">
                <a:pos x="14" y="2"/>
              </a:cxn>
              <a:cxn ang="0">
                <a:pos x="14" y="2"/>
              </a:cxn>
              <a:cxn ang="0">
                <a:pos x="18" y="0"/>
              </a:cxn>
              <a:cxn ang="0">
                <a:pos x="24" y="0"/>
              </a:cxn>
              <a:cxn ang="0">
                <a:pos x="24" y="0"/>
              </a:cxn>
              <a:cxn ang="0">
                <a:pos x="28" y="0"/>
              </a:cxn>
              <a:cxn ang="0">
                <a:pos x="30" y="0"/>
              </a:cxn>
              <a:cxn ang="0">
                <a:pos x="30" y="0"/>
              </a:cxn>
              <a:cxn ang="0">
                <a:pos x="28" y="2"/>
              </a:cxn>
              <a:cxn ang="0">
                <a:pos x="28" y="2"/>
              </a:cxn>
              <a:cxn ang="0">
                <a:pos x="32" y="6"/>
              </a:cxn>
              <a:cxn ang="0">
                <a:pos x="32" y="6"/>
              </a:cxn>
            </a:cxnLst>
            <a:rect l="0" t="0" r="r" b="b"/>
            <a:pathLst>
              <a:path w="32" h="18">
                <a:moveTo>
                  <a:pt x="32" y="6"/>
                </a:moveTo>
                <a:lnTo>
                  <a:pt x="32" y="6"/>
                </a:lnTo>
                <a:lnTo>
                  <a:pt x="32" y="8"/>
                </a:lnTo>
                <a:lnTo>
                  <a:pt x="32" y="10"/>
                </a:lnTo>
                <a:lnTo>
                  <a:pt x="32" y="10"/>
                </a:lnTo>
                <a:lnTo>
                  <a:pt x="30" y="12"/>
                </a:lnTo>
                <a:lnTo>
                  <a:pt x="24" y="14"/>
                </a:lnTo>
                <a:lnTo>
                  <a:pt x="16" y="14"/>
                </a:lnTo>
                <a:lnTo>
                  <a:pt x="16" y="14"/>
                </a:lnTo>
                <a:lnTo>
                  <a:pt x="10" y="16"/>
                </a:lnTo>
                <a:lnTo>
                  <a:pt x="6" y="18"/>
                </a:lnTo>
                <a:lnTo>
                  <a:pt x="6" y="18"/>
                </a:lnTo>
                <a:lnTo>
                  <a:pt x="4" y="16"/>
                </a:lnTo>
                <a:lnTo>
                  <a:pt x="2" y="14"/>
                </a:lnTo>
                <a:lnTo>
                  <a:pt x="2" y="14"/>
                </a:lnTo>
                <a:lnTo>
                  <a:pt x="0" y="10"/>
                </a:lnTo>
                <a:lnTo>
                  <a:pt x="0" y="10"/>
                </a:lnTo>
                <a:lnTo>
                  <a:pt x="2" y="10"/>
                </a:lnTo>
                <a:lnTo>
                  <a:pt x="4" y="10"/>
                </a:lnTo>
                <a:lnTo>
                  <a:pt x="4" y="10"/>
                </a:lnTo>
                <a:lnTo>
                  <a:pt x="4" y="8"/>
                </a:lnTo>
                <a:lnTo>
                  <a:pt x="4" y="8"/>
                </a:lnTo>
                <a:lnTo>
                  <a:pt x="10" y="8"/>
                </a:lnTo>
                <a:lnTo>
                  <a:pt x="10" y="8"/>
                </a:lnTo>
                <a:lnTo>
                  <a:pt x="12" y="6"/>
                </a:lnTo>
                <a:lnTo>
                  <a:pt x="12" y="6"/>
                </a:lnTo>
                <a:lnTo>
                  <a:pt x="14" y="2"/>
                </a:lnTo>
                <a:lnTo>
                  <a:pt x="14" y="2"/>
                </a:lnTo>
                <a:lnTo>
                  <a:pt x="18" y="0"/>
                </a:lnTo>
                <a:lnTo>
                  <a:pt x="24" y="0"/>
                </a:lnTo>
                <a:lnTo>
                  <a:pt x="24" y="0"/>
                </a:lnTo>
                <a:lnTo>
                  <a:pt x="28" y="0"/>
                </a:lnTo>
                <a:lnTo>
                  <a:pt x="30" y="0"/>
                </a:lnTo>
                <a:lnTo>
                  <a:pt x="30" y="0"/>
                </a:lnTo>
                <a:lnTo>
                  <a:pt x="28" y="2"/>
                </a:lnTo>
                <a:lnTo>
                  <a:pt x="28" y="2"/>
                </a:lnTo>
                <a:lnTo>
                  <a:pt x="32" y="6"/>
                </a:lnTo>
                <a:lnTo>
                  <a:pt x="32"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21" name="Freeform 280"/>
          <p:cNvSpPr>
            <a:spLocks/>
          </p:cNvSpPr>
          <p:nvPr/>
        </p:nvSpPr>
        <p:spPr bwMode="auto">
          <a:xfrm>
            <a:off x="4566170" y="1580660"/>
            <a:ext cx="23617" cy="24784"/>
          </a:xfrm>
          <a:custGeom>
            <a:avLst/>
            <a:gdLst/>
            <a:ahLst/>
            <a:cxnLst>
              <a:cxn ang="0">
                <a:pos x="10" y="2"/>
              </a:cxn>
              <a:cxn ang="0">
                <a:pos x="10" y="2"/>
              </a:cxn>
              <a:cxn ang="0">
                <a:pos x="12" y="4"/>
              </a:cxn>
              <a:cxn ang="0">
                <a:pos x="12" y="4"/>
              </a:cxn>
              <a:cxn ang="0">
                <a:pos x="8" y="10"/>
              </a:cxn>
              <a:cxn ang="0">
                <a:pos x="6" y="12"/>
              </a:cxn>
              <a:cxn ang="0">
                <a:pos x="4" y="14"/>
              </a:cxn>
              <a:cxn ang="0">
                <a:pos x="4" y="14"/>
              </a:cxn>
              <a:cxn ang="0">
                <a:pos x="2" y="14"/>
              </a:cxn>
              <a:cxn ang="0">
                <a:pos x="2" y="14"/>
              </a:cxn>
              <a:cxn ang="0">
                <a:pos x="0" y="12"/>
              </a:cxn>
              <a:cxn ang="0">
                <a:pos x="2" y="8"/>
              </a:cxn>
              <a:cxn ang="0">
                <a:pos x="2" y="2"/>
              </a:cxn>
              <a:cxn ang="0">
                <a:pos x="2" y="2"/>
              </a:cxn>
              <a:cxn ang="0">
                <a:pos x="6" y="0"/>
              </a:cxn>
              <a:cxn ang="0">
                <a:pos x="6" y="0"/>
              </a:cxn>
              <a:cxn ang="0">
                <a:pos x="10" y="2"/>
              </a:cxn>
              <a:cxn ang="0">
                <a:pos x="10" y="2"/>
              </a:cxn>
            </a:cxnLst>
            <a:rect l="0" t="0" r="r" b="b"/>
            <a:pathLst>
              <a:path w="12" h="14">
                <a:moveTo>
                  <a:pt x="10" y="2"/>
                </a:moveTo>
                <a:lnTo>
                  <a:pt x="10" y="2"/>
                </a:lnTo>
                <a:lnTo>
                  <a:pt x="12" y="4"/>
                </a:lnTo>
                <a:lnTo>
                  <a:pt x="12" y="4"/>
                </a:lnTo>
                <a:lnTo>
                  <a:pt x="8" y="10"/>
                </a:lnTo>
                <a:lnTo>
                  <a:pt x="6" y="12"/>
                </a:lnTo>
                <a:lnTo>
                  <a:pt x="4" y="14"/>
                </a:lnTo>
                <a:lnTo>
                  <a:pt x="4" y="14"/>
                </a:lnTo>
                <a:lnTo>
                  <a:pt x="2" y="14"/>
                </a:lnTo>
                <a:lnTo>
                  <a:pt x="2" y="14"/>
                </a:lnTo>
                <a:lnTo>
                  <a:pt x="0" y="12"/>
                </a:lnTo>
                <a:lnTo>
                  <a:pt x="2" y="8"/>
                </a:lnTo>
                <a:lnTo>
                  <a:pt x="2" y="2"/>
                </a:lnTo>
                <a:lnTo>
                  <a:pt x="2" y="2"/>
                </a:lnTo>
                <a:lnTo>
                  <a:pt x="6" y="0"/>
                </a:lnTo>
                <a:lnTo>
                  <a:pt x="6" y="0"/>
                </a:lnTo>
                <a:lnTo>
                  <a:pt x="10" y="2"/>
                </a:lnTo>
                <a:lnTo>
                  <a:pt x="10" y="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22" name="Freeform 281"/>
          <p:cNvSpPr>
            <a:spLocks/>
          </p:cNvSpPr>
          <p:nvPr/>
        </p:nvSpPr>
        <p:spPr bwMode="auto">
          <a:xfrm>
            <a:off x="4483509" y="1655012"/>
            <a:ext cx="15745" cy="17703"/>
          </a:xfrm>
          <a:custGeom>
            <a:avLst/>
            <a:gdLst/>
            <a:ahLst/>
            <a:cxnLst>
              <a:cxn ang="0">
                <a:pos x="8" y="2"/>
              </a:cxn>
              <a:cxn ang="0">
                <a:pos x="8" y="2"/>
              </a:cxn>
              <a:cxn ang="0">
                <a:pos x="8" y="4"/>
              </a:cxn>
              <a:cxn ang="0">
                <a:pos x="8" y="4"/>
              </a:cxn>
              <a:cxn ang="0">
                <a:pos x="2" y="6"/>
              </a:cxn>
              <a:cxn ang="0">
                <a:pos x="2" y="6"/>
              </a:cxn>
              <a:cxn ang="0">
                <a:pos x="2" y="8"/>
              </a:cxn>
              <a:cxn ang="0">
                <a:pos x="0" y="10"/>
              </a:cxn>
              <a:cxn ang="0">
                <a:pos x="0" y="10"/>
              </a:cxn>
              <a:cxn ang="0">
                <a:pos x="0" y="8"/>
              </a:cxn>
              <a:cxn ang="0">
                <a:pos x="0" y="6"/>
              </a:cxn>
              <a:cxn ang="0">
                <a:pos x="0" y="2"/>
              </a:cxn>
              <a:cxn ang="0">
                <a:pos x="2" y="0"/>
              </a:cxn>
              <a:cxn ang="0">
                <a:pos x="2" y="0"/>
              </a:cxn>
              <a:cxn ang="0">
                <a:pos x="6" y="0"/>
              </a:cxn>
              <a:cxn ang="0">
                <a:pos x="8" y="2"/>
              </a:cxn>
              <a:cxn ang="0">
                <a:pos x="8" y="2"/>
              </a:cxn>
            </a:cxnLst>
            <a:rect l="0" t="0" r="r" b="b"/>
            <a:pathLst>
              <a:path w="8" h="10">
                <a:moveTo>
                  <a:pt x="8" y="2"/>
                </a:moveTo>
                <a:lnTo>
                  <a:pt x="8" y="2"/>
                </a:lnTo>
                <a:lnTo>
                  <a:pt x="8" y="4"/>
                </a:lnTo>
                <a:lnTo>
                  <a:pt x="8" y="4"/>
                </a:lnTo>
                <a:lnTo>
                  <a:pt x="2" y="6"/>
                </a:lnTo>
                <a:lnTo>
                  <a:pt x="2" y="6"/>
                </a:lnTo>
                <a:lnTo>
                  <a:pt x="2" y="8"/>
                </a:lnTo>
                <a:lnTo>
                  <a:pt x="0" y="10"/>
                </a:lnTo>
                <a:lnTo>
                  <a:pt x="0" y="10"/>
                </a:lnTo>
                <a:lnTo>
                  <a:pt x="0" y="8"/>
                </a:lnTo>
                <a:lnTo>
                  <a:pt x="0" y="6"/>
                </a:lnTo>
                <a:lnTo>
                  <a:pt x="0" y="2"/>
                </a:lnTo>
                <a:lnTo>
                  <a:pt x="2" y="0"/>
                </a:lnTo>
                <a:lnTo>
                  <a:pt x="2" y="0"/>
                </a:lnTo>
                <a:lnTo>
                  <a:pt x="6" y="0"/>
                </a:lnTo>
                <a:lnTo>
                  <a:pt x="8" y="2"/>
                </a:lnTo>
                <a:lnTo>
                  <a:pt x="8" y="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23" name="Freeform 282"/>
          <p:cNvSpPr>
            <a:spLocks/>
          </p:cNvSpPr>
          <p:nvPr/>
        </p:nvSpPr>
        <p:spPr bwMode="auto">
          <a:xfrm>
            <a:off x="4440212" y="1768312"/>
            <a:ext cx="23617" cy="24784"/>
          </a:xfrm>
          <a:custGeom>
            <a:avLst/>
            <a:gdLst/>
            <a:ahLst/>
            <a:cxnLst>
              <a:cxn ang="0">
                <a:pos x="12" y="0"/>
              </a:cxn>
              <a:cxn ang="0">
                <a:pos x="12" y="0"/>
              </a:cxn>
              <a:cxn ang="0">
                <a:pos x="10" y="2"/>
              </a:cxn>
              <a:cxn ang="0">
                <a:pos x="10" y="2"/>
              </a:cxn>
              <a:cxn ang="0">
                <a:pos x="10" y="6"/>
              </a:cxn>
              <a:cxn ang="0">
                <a:pos x="10" y="6"/>
              </a:cxn>
              <a:cxn ang="0">
                <a:pos x="8" y="10"/>
              </a:cxn>
              <a:cxn ang="0">
                <a:pos x="6" y="14"/>
              </a:cxn>
              <a:cxn ang="0">
                <a:pos x="6" y="14"/>
              </a:cxn>
              <a:cxn ang="0">
                <a:pos x="4" y="14"/>
              </a:cxn>
              <a:cxn ang="0">
                <a:pos x="0" y="14"/>
              </a:cxn>
              <a:cxn ang="0">
                <a:pos x="0" y="14"/>
              </a:cxn>
              <a:cxn ang="0">
                <a:pos x="0" y="12"/>
              </a:cxn>
              <a:cxn ang="0">
                <a:pos x="0" y="12"/>
              </a:cxn>
              <a:cxn ang="0">
                <a:pos x="2" y="8"/>
              </a:cxn>
              <a:cxn ang="0">
                <a:pos x="2" y="8"/>
              </a:cxn>
              <a:cxn ang="0">
                <a:pos x="6" y="2"/>
              </a:cxn>
              <a:cxn ang="0">
                <a:pos x="10" y="0"/>
              </a:cxn>
              <a:cxn ang="0">
                <a:pos x="12" y="0"/>
              </a:cxn>
              <a:cxn ang="0">
                <a:pos x="12" y="0"/>
              </a:cxn>
            </a:cxnLst>
            <a:rect l="0" t="0" r="r" b="b"/>
            <a:pathLst>
              <a:path w="12" h="14">
                <a:moveTo>
                  <a:pt x="12" y="0"/>
                </a:moveTo>
                <a:lnTo>
                  <a:pt x="12" y="0"/>
                </a:lnTo>
                <a:lnTo>
                  <a:pt x="10" y="2"/>
                </a:lnTo>
                <a:lnTo>
                  <a:pt x="10" y="2"/>
                </a:lnTo>
                <a:lnTo>
                  <a:pt x="10" y="6"/>
                </a:lnTo>
                <a:lnTo>
                  <a:pt x="10" y="6"/>
                </a:lnTo>
                <a:lnTo>
                  <a:pt x="8" y="10"/>
                </a:lnTo>
                <a:lnTo>
                  <a:pt x="6" y="14"/>
                </a:lnTo>
                <a:lnTo>
                  <a:pt x="6" y="14"/>
                </a:lnTo>
                <a:lnTo>
                  <a:pt x="4" y="14"/>
                </a:lnTo>
                <a:lnTo>
                  <a:pt x="0" y="14"/>
                </a:lnTo>
                <a:lnTo>
                  <a:pt x="0" y="14"/>
                </a:lnTo>
                <a:lnTo>
                  <a:pt x="0" y="12"/>
                </a:lnTo>
                <a:lnTo>
                  <a:pt x="0" y="12"/>
                </a:lnTo>
                <a:lnTo>
                  <a:pt x="2" y="8"/>
                </a:lnTo>
                <a:lnTo>
                  <a:pt x="2" y="8"/>
                </a:lnTo>
                <a:lnTo>
                  <a:pt x="6" y="2"/>
                </a:lnTo>
                <a:lnTo>
                  <a:pt x="10" y="0"/>
                </a:lnTo>
                <a:lnTo>
                  <a:pt x="12" y="0"/>
                </a:lnTo>
                <a:lnTo>
                  <a:pt x="12"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24" name="Freeform 283"/>
          <p:cNvSpPr>
            <a:spLocks/>
          </p:cNvSpPr>
          <p:nvPr/>
        </p:nvSpPr>
        <p:spPr bwMode="auto">
          <a:xfrm>
            <a:off x="4452021" y="1966587"/>
            <a:ext cx="15745" cy="35406"/>
          </a:xfrm>
          <a:custGeom>
            <a:avLst/>
            <a:gdLst/>
            <a:ahLst/>
            <a:cxnLst>
              <a:cxn ang="0">
                <a:pos x="8" y="6"/>
              </a:cxn>
              <a:cxn ang="0">
                <a:pos x="8" y="6"/>
              </a:cxn>
              <a:cxn ang="0">
                <a:pos x="8" y="14"/>
              </a:cxn>
              <a:cxn ang="0">
                <a:pos x="8" y="18"/>
              </a:cxn>
              <a:cxn ang="0">
                <a:pos x="6" y="20"/>
              </a:cxn>
              <a:cxn ang="0">
                <a:pos x="6" y="20"/>
              </a:cxn>
              <a:cxn ang="0">
                <a:pos x="2" y="18"/>
              </a:cxn>
              <a:cxn ang="0">
                <a:pos x="0" y="14"/>
              </a:cxn>
              <a:cxn ang="0">
                <a:pos x="0" y="14"/>
              </a:cxn>
              <a:cxn ang="0">
                <a:pos x="0" y="10"/>
              </a:cxn>
              <a:cxn ang="0">
                <a:pos x="0" y="10"/>
              </a:cxn>
              <a:cxn ang="0">
                <a:pos x="0" y="6"/>
              </a:cxn>
              <a:cxn ang="0">
                <a:pos x="2" y="0"/>
              </a:cxn>
              <a:cxn ang="0">
                <a:pos x="2" y="0"/>
              </a:cxn>
              <a:cxn ang="0">
                <a:pos x="6" y="0"/>
              </a:cxn>
              <a:cxn ang="0">
                <a:pos x="6" y="0"/>
              </a:cxn>
              <a:cxn ang="0">
                <a:pos x="8" y="4"/>
              </a:cxn>
              <a:cxn ang="0">
                <a:pos x="8" y="6"/>
              </a:cxn>
              <a:cxn ang="0">
                <a:pos x="8" y="6"/>
              </a:cxn>
            </a:cxnLst>
            <a:rect l="0" t="0" r="r" b="b"/>
            <a:pathLst>
              <a:path w="8" h="20">
                <a:moveTo>
                  <a:pt x="8" y="6"/>
                </a:moveTo>
                <a:lnTo>
                  <a:pt x="8" y="6"/>
                </a:lnTo>
                <a:lnTo>
                  <a:pt x="8" y="14"/>
                </a:lnTo>
                <a:lnTo>
                  <a:pt x="8" y="18"/>
                </a:lnTo>
                <a:lnTo>
                  <a:pt x="6" y="20"/>
                </a:lnTo>
                <a:lnTo>
                  <a:pt x="6" y="20"/>
                </a:lnTo>
                <a:lnTo>
                  <a:pt x="2" y="18"/>
                </a:lnTo>
                <a:lnTo>
                  <a:pt x="0" y="14"/>
                </a:lnTo>
                <a:lnTo>
                  <a:pt x="0" y="14"/>
                </a:lnTo>
                <a:lnTo>
                  <a:pt x="0" y="10"/>
                </a:lnTo>
                <a:lnTo>
                  <a:pt x="0" y="10"/>
                </a:lnTo>
                <a:lnTo>
                  <a:pt x="0" y="6"/>
                </a:lnTo>
                <a:lnTo>
                  <a:pt x="2" y="0"/>
                </a:lnTo>
                <a:lnTo>
                  <a:pt x="2" y="0"/>
                </a:lnTo>
                <a:lnTo>
                  <a:pt x="6" y="0"/>
                </a:lnTo>
                <a:lnTo>
                  <a:pt x="6" y="0"/>
                </a:lnTo>
                <a:lnTo>
                  <a:pt x="8" y="4"/>
                </a:lnTo>
                <a:lnTo>
                  <a:pt x="8" y="6"/>
                </a:lnTo>
                <a:lnTo>
                  <a:pt x="8"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25" name="Freeform 284"/>
          <p:cNvSpPr>
            <a:spLocks/>
          </p:cNvSpPr>
          <p:nvPr/>
        </p:nvSpPr>
        <p:spPr bwMode="auto">
          <a:xfrm>
            <a:off x="4424465" y="2058643"/>
            <a:ext cx="15745" cy="35406"/>
          </a:xfrm>
          <a:custGeom>
            <a:avLst/>
            <a:gdLst/>
            <a:ahLst/>
            <a:cxnLst>
              <a:cxn ang="0">
                <a:pos x="8" y="4"/>
              </a:cxn>
              <a:cxn ang="0">
                <a:pos x="8" y="4"/>
              </a:cxn>
              <a:cxn ang="0">
                <a:pos x="8" y="14"/>
              </a:cxn>
              <a:cxn ang="0">
                <a:pos x="8" y="18"/>
              </a:cxn>
              <a:cxn ang="0">
                <a:pos x="6" y="20"/>
              </a:cxn>
              <a:cxn ang="0">
                <a:pos x="6" y="20"/>
              </a:cxn>
              <a:cxn ang="0">
                <a:pos x="4" y="20"/>
              </a:cxn>
              <a:cxn ang="0">
                <a:pos x="2" y="18"/>
              </a:cxn>
              <a:cxn ang="0">
                <a:pos x="2" y="18"/>
              </a:cxn>
              <a:cxn ang="0">
                <a:pos x="0" y="14"/>
              </a:cxn>
              <a:cxn ang="0">
                <a:pos x="2" y="10"/>
              </a:cxn>
              <a:cxn ang="0">
                <a:pos x="4" y="4"/>
              </a:cxn>
              <a:cxn ang="0">
                <a:pos x="4" y="4"/>
              </a:cxn>
              <a:cxn ang="0">
                <a:pos x="6" y="0"/>
              </a:cxn>
              <a:cxn ang="0">
                <a:pos x="6" y="0"/>
              </a:cxn>
              <a:cxn ang="0">
                <a:pos x="8" y="4"/>
              </a:cxn>
              <a:cxn ang="0">
                <a:pos x="8" y="4"/>
              </a:cxn>
            </a:cxnLst>
            <a:rect l="0" t="0" r="r" b="b"/>
            <a:pathLst>
              <a:path w="8" h="20">
                <a:moveTo>
                  <a:pt x="8" y="4"/>
                </a:moveTo>
                <a:lnTo>
                  <a:pt x="8" y="4"/>
                </a:lnTo>
                <a:lnTo>
                  <a:pt x="8" y="14"/>
                </a:lnTo>
                <a:lnTo>
                  <a:pt x="8" y="18"/>
                </a:lnTo>
                <a:lnTo>
                  <a:pt x="6" y="20"/>
                </a:lnTo>
                <a:lnTo>
                  <a:pt x="6" y="20"/>
                </a:lnTo>
                <a:lnTo>
                  <a:pt x="4" y="20"/>
                </a:lnTo>
                <a:lnTo>
                  <a:pt x="2" y="18"/>
                </a:lnTo>
                <a:lnTo>
                  <a:pt x="2" y="18"/>
                </a:lnTo>
                <a:lnTo>
                  <a:pt x="0" y="14"/>
                </a:lnTo>
                <a:lnTo>
                  <a:pt x="2" y="10"/>
                </a:lnTo>
                <a:lnTo>
                  <a:pt x="4" y="4"/>
                </a:lnTo>
                <a:lnTo>
                  <a:pt x="4" y="4"/>
                </a:lnTo>
                <a:lnTo>
                  <a:pt x="6" y="0"/>
                </a:lnTo>
                <a:lnTo>
                  <a:pt x="6" y="0"/>
                </a:lnTo>
                <a:lnTo>
                  <a:pt x="8" y="4"/>
                </a:lnTo>
                <a:lnTo>
                  <a:pt x="8" y="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26" name="Freeform 285"/>
          <p:cNvSpPr>
            <a:spLocks/>
          </p:cNvSpPr>
          <p:nvPr/>
        </p:nvSpPr>
        <p:spPr bwMode="auto">
          <a:xfrm>
            <a:off x="4440212" y="210438"/>
            <a:ext cx="1948400" cy="2088969"/>
          </a:xfrm>
          <a:custGeom>
            <a:avLst/>
            <a:gdLst/>
            <a:ahLst/>
            <a:cxnLst>
              <a:cxn ang="0">
                <a:pos x="52" y="892"/>
              </a:cxn>
              <a:cxn ang="0">
                <a:pos x="130" y="882"/>
              </a:cxn>
              <a:cxn ang="0">
                <a:pos x="82" y="884"/>
              </a:cxn>
              <a:cxn ang="0">
                <a:pos x="20" y="860"/>
              </a:cxn>
              <a:cxn ang="0">
                <a:pos x="78" y="826"/>
              </a:cxn>
              <a:cxn ang="0">
                <a:pos x="38" y="792"/>
              </a:cxn>
              <a:cxn ang="0">
                <a:pos x="90" y="780"/>
              </a:cxn>
              <a:cxn ang="0">
                <a:pos x="98" y="760"/>
              </a:cxn>
              <a:cxn ang="0">
                <a:pos x="122" y="738"/>
              </a:cxn>
              <a:cxn ang="0">
                <a:pos x="186" y="710"/>
              </a:cxn>
              <a:cxn ang="0">
                <a:pos x="240" y="678"/>
              </a:cxn>
              <a:cxn ang="0">
                <a:pos x="306" y="668"/>
              </a:cxn>
              <a:cxn ang="0">
                <a:pos x="258" y="652"/>
              </a:cxn>
              <a:cxn ang="0">
                <a:pos x="326" y="580"/>
              </a:cxn>
              <a:cxn ang="0">
                <a:pos x="366" y="542"/>
              </a:cxn>
              <a:cxn ang="0">
                <a:pos x="378" y="524"/>
              </a:cxn>
              <a:cxn ang="0">
                <a:pos x="394" y="470"/>
              </a:cxn>
              <a:cxn ang="0">
                <a:pos x="400" y="438"/>
              </a:cxn>
              <a:cxn ang="0">
                <a:pos x="420" y="392"/>
              </a:cxn>
              <a:cxn ang="0">
                <a:pos x="470" y="334"/>
              </a:cxn>
              <a:cxn ang="0">
                <a:pos x="490" y="314"/>
              </a:cxn>
              <a:cxn ang="0">
                <a:pos x="518" y="298"/>
              </a:cxn>
              <a:cxn ang="0">
                <a:pos x="554" y="256"/>
              </a:cxn>
              <a:cxn ang="0">
                <a:pos x="546" y="234"/>
              </a:cxn>
              <a:cxn ang="0">
                <a:pos x="562" y="200"/>
              </a:cxn>
              <a:cxn ang="0">
                <a:pos x="598" y="178"/>
              </a:cxn>
              <a:cxn ang="0">
                <a:pos x="604" y="146"/>
              </a:cxn>
              <a:cxn ang="0">
                <a:pos x="640" y="170"/>
              </a:cxn>
              <a:cxn ang="0">
                <a:pos x="672" y="128"/>
              </a:cxn>
              <a:cxn ang="0">
                <a:pos x="678" y="90"/>
              </a:cxn>
              <a:cxn ang="0">
                <a:pos x="716" y="94"/>
              </a:cxn>
              <a:cxn ang="0">
                <a:pos x="750" y="70"/>
              </a:cxn>
              <a:cxn ang="0">
                <a:pos x="776" y="24"/>
              </a:cxn>
              <a:cxn ang="0">
                <a:pos x="788" y="88"/>
              </a:cxn>
              <a:cxn ang="0">
                <a:pos x="832" y="26"/>
              </a:cxn>
              <a:cxn ang="0">
                <a:pos x="854" y="20"/>
              </a:cxn>
              <a:cxn ang="0">
                <a:pos x="872" y="30"/>
              </a:cxn>
              <a:cxn ang="0">
                <a:pos x="892" y="32"/>
              </a:cxn>
              <a:cxn ang="0">
                <a:pos x="934" y="20"/>
              </a:cxn>
              <a:cxn ang="0">
                <a:pos x="914" y="72"/>
              </a:cxn>
              <a:cxn ang="0">
                <a:pos x="946" y="110"/>
              </a:cxn>
              <a:cxn ang="0">
                <a:pos x="990" y="102"/>
              </a:cxn>
              <a:cxn ang="0">
                <a:pos x="934" y="154"/>
              </a:cxn>
              <a:cxn ang="0">
                <a:pos x="826" y="136"/>
              </a:cxn>
              <a:cxn ang="0">
                <a:pos x="742" y="220"/>
              </a:cxn>
              <a:cxn ang="0">
                <a:pos x="642" y="200"/>
              </a:cxn>
              <a:cxn ang="0">
                <a:pos x="578" y="256"/>
              </a:cxn>
              <a:cxn ang="0">
                <a:pos x="520" y="366"/>
              </a:cxn>
              <a:cxn ang="0">
                <a:pos x="434" y="570"/>
              </a:cxn>
              <a:cxn ang="0">
                <a:pos x="342" y="702"/>
              </a:cxn>
              <a:cxn ang="0">
                <a:pos x="364" y="872"/>
              </a:cxn>
              <a:cxn ang="0">
                <a:pos x="314" y="1022"/>
              </a:cxn>
              <a:cxn ang="0">
                <a:pos x="282" y="1092"/>
              </a:cxn>
              <a:cxn ang="0">
                <a:pos x="250" y="1036"/>
              </a:cxn>
              <a:cxn ang="0">
                <a:pos x="232" y="1094"/>
              </a:cxn>
              <a:cxn ang="0">
                <a:pos x="122" y="1162"/>
              </a:cxn>
              <a:cxn ang="0">
                <a:pos x="52" y="1168"/>
              </a:cxn>
              <a:cxn ang="0">
                <a:pos x="28" y="1082"/>
              </a:cxn>
              <a:cxn ang="0">
                <a:pos x="22" y="1050"/>
              </a:cxn>
              <a:cxn ang="0">
                <a:pos x="40" y="1014"/>
              </a:cxn>
              <a:cxn ang="0">
                <a:pos x="76" y="954"/>
              </a:cxn>
              <a:cxn ang="0">
                <a:pos x="38" y="972"/>
              </a:cxn>
              <a:cxn ang="0">
                <a:pos x="10" y="962"/>
              </a:cxn>
            </a:cxnLst>
            <a:rect l="0" t="0" r="r" b="b"/>
            <a:pathLst>
              <a:path w="990" h="1180">
                <a:moveTo>
                  <a:pt x="8" y="914"/>
                </a:moveTo>
                <a:lnTo>
                  <a:pt x="8" y="914"/>
                </a:lnTo>
                <a:lnTo>
                  <a:pt x="10" y="914"/>
                </a:lnTo>
                <a:lnTo>
                  <a:pt x="10" y="914"/>
                </a:lnTo>
                <a:lnTo>
                  <a:pt x="12" y="912"/>
                </a:lnTo>
                <a:lnTo>
                  <a:pt x="12" y="912"/>
                </a:lnTo>
                <a:lnTo>
                  <a:pt x="14" y="914"/>
                </a:lnTo>
                <a:lnTo>
                  <a:pt x="16" y="918"/>
                </a:lnTo>
                <a:lnTo>
                  <a:pt x="16" y="918"/>
                </a:lnTo>
                <a:lnTo>
                  <a:pt x="18" y="920"/>
                </a:lnTo>
                <a:lnTo>
                  <a:pt x="22" y="922"/>
                </a:lnTo>
                <a:lnTo>
                  <a:pt x="22" y="922"/>
                </a:lnTo>
                <a:lnTo>
                  <a:pt x="24" y="918"/>
                </a:lnTo>
                <a:lnTo>
                  <a:pt x="24" y="916"/>
                </a:lnTo>
                <a:lnTo>
                  <a:pt x="24" y="912"/>
                </a:lnTo>
                <a:lnTo>
                  <a:pt x="24" y="910"/>
                </a:lnTo>
                <a:lnTo>
                  <a:pt x="24" y="910"/>
                </a:lnTo>
                <a:lnTo>
                  <a:pt x="20" y="910"/>
                </a:lnTo>
                <a:lnTo>
                  <a:pt x="20" y="910"/>
                </a:lnTo>
                <a:lnTo>
                  <a:pt x="16" y="910"/>
                </a:lnTo>
                <a:lnTo>
                  <a:pt x="12" y="908"/>
                </a:lnTo>
                <a:lnTo>
                  <a:pt x="12" y="908"/>
                </a:lnTo>
                <a:lnTo>
                  <a:pt x="12" y="904"/>
                </a:lnTo>
                <a:lnTo>
                  <a:pt x="14" y="900"/>
                </a:lnTo>
                <a:lnTo>
                  <a:pt x="14" y="900"/>
                </a:lnTo>
                <a:lnTo>
                  <a:pt x="18" y="896"/>
                </a:lnTo>
                <a:lnTo>
                  <a:pt x="20" y="892"/>
                </a:lnTo>
                <a:lnTo>
                  <a:pt x="20" y="892"/>
                </a:lnTo>
                <a:lnTo>
                  <a:pt x="24" y="892"/>
                </a:lnTo>
                <a:lnTo>
                  <a:pt x="28" y="894"/>
                </a:lnTo>
                <a:lnTo>
                  <a:pt x="32" y="896"/>
                </a:lnTo>
                <a:lnTo>
                  <a:pt x="36" y="896"/>
                </a:lnTo>
                <a:lnTo>
                  <a:pt x="36" y="896"/>
                </a:lnTo>
                <a:lnTo>
                  <a:pt x="40" y="894"/>
                </a:lnTo>
                <a:lnTo>
                  <a:pt x="44" y="890"/>
                </a:lnTo>
                <a:lnTo>
                  <a:pt x="44" y="890"/>
                </a:lnTo>
                <a:lnTo>
                  <a:pt x="48" y="892"/>
                </a:lnTo>
                <a:lnTo>
                  <a:pt x="52" y="892"/>
                </a:lnTo>
                <a:lnTo>
                  <a:pt x="52" y="892"/>
                </a:lnTo>
                <a:lnTo>
                  <a:pt x="60" y="892"/>
                </a:lnTo>
                <a:lnTo>
                  <a:pt x="60" y="892"/>
                </a:lnTo>
                <a:lnTo>
                  <a:pt x="68" y="896"/>
                </a:lnTo>
                <a:lnTo>
                  <a:pt x="68" y="896"/>
                </a:lnTo>
                <a:lnTo>
                  <a:pt x="80" y="894"/>
                </a:lnTo>
                <a:lnTo>
                  <a:pt x="80" y="894"/>
                </a:lnTo>
                <a:lnTo>
                  <a:pt x="88" y="894"/>
                </a:lnTo>
                <a:lnTo>
                  <a:pt x="88" y="894"/>
                </a:lnTo>
                <a:lnTo>
                  <a:pt x="96" y="902"/>
                </a:lnTo>
                <a:lnTo>
                  <a:pt x="96" y="902"/>
                </a:lnTo>
                <a:lnTo>
                  <a:pt x="98" y="908"/>
                </a:lnTo>
                <a:lnTo>
                  <a:pt x="98" y="908"/>
                </a:lnTo>
                <a:lnTo>
                  <a:pt x="96" y="912"/>
                </a:lnTo>
                <a:lnTo>
                  <a:pt x="96" y="914"/>
                </a:lnTo>
                <a:lnTo>
                  <a:pt x="96" y="916"/>
                </a:lnTo>
                <a:lnTo>
                  <a:pt x="96" y="916"/>
                </a:lnTo>
                <a:lnTo>
                  <a:pt x="100" y="916"/>
                </a:lnTo>
                <a:lnTo>
                  <a:pt x="104" y="914"/>
                </a:lnTo>
                <a:lnTo>
                  <a:pt x="108" y="912"/>
                </a:lnTo>
                <a:lnTo>
                  <a:pt x="108" y="910"/>
                </a:lnTo>
                <a:lnTo>
                  <a:pt x="108" y="910"/>
                </a:lnTo>
                <a:lnTo>
                  <a:pt x="106" y="906"/>
                </a:lnTo>
                <a:lnTo>
                  <a:pt x="104" y="904"/>
                </a:lnTo>
                <a:lnTo>
                  <a:pt x="104" y="904"/>
                </a:lnTo>
                <a:lnTo>
                  <a:pt x="104" y="900"/>
                </a:lnTo>
                <a:lnTo>
                  <a:pt x="106" y="896"/>
                </a:lnTo>
                <a:lnTo>
                  <a:pt x="106" y="896"/>
                </a:lnTo>
                <a:lnTo>
                  <a:pt x="110" y="894"/>
                </a:lnTo>
                <a:lnTo>
                  <a:pt x="114" y="894"/>
                </a:lnTo>
                <a:lnTo>
                  <a:pt x="122" y="894"/>
                </a:lnTo>
                <a:lnTo>
                  <a:pt x="122" y="894"/>
                </a:lnTo>
                <a:lnTo>
                  <a:pt x="130" y="890"/>
                </a:lnTo>
                <a:lnTo>
                  <a:pt x="134" y="888"/>
                </a:lnTo>
                <a:lnTo>
                  <a:pt x="134" y="886"/>
                </a:lnTo>
                <a:lnTo>
                  <a:pt x="134" y="886"/>
                </a:lnTo>
                <a:lnTo>
                  <a:pt x="134" y="884"/>
                </a:lnTo>
                <a:lnTo>
                  <a:pt x="130" y="882"/>
                </a:lnTo>
                <a:lnTo>
                  <a:pt x="130" y="882"/>
                </a:lnTo>
                <a:lnTo>
                  <a:pt x="128" y="884"/>
                </a:lnTo>
                <a:lnTo>
                  <a:pt x="124" y="886"/>
                </a:lnTo>
                <a:lnTo>
                  <a:pt x="124" y="886"/>
                </a:lnTo>
                <a:lnTo>
                  <a:pt x="122" y="886"/>
                </a:lnTo>
                <a:lnTo>
                  <a:pt x="120" y="886"/>
                </a:lnTo>
                <a:lnTo>
                  <a:pt x="120" y="886"/>
                </a:lnTo>
                <a:lnTo>
                  <a:pt x="120" y="884"/>
                </a:lnTo>
                <a:lnTo>
                  <a:pt x="122" y="882"/>
                </a:lnTo>
                <a:lnTo>
                  <a:pt x="122" y="882"/>
                </a:lnTo>
                <a:lnTo>
                  <a:pt x="124" y="874"/>
                </a:lnTo>
                <a:lnTo>
                  <a:pt x="124" y="874"/>
                </a:lnTo>
                <a:lnTo>
                  <a:pt x="128" y="868"/>
                </a:lnTo>
                <a:lnTo>
                  <a:pt x="132" y="862"/>
                </a:lnTo>
                <a:lnTo>
                  <a:pt x="132" y="862"/>
                </a:lnTo>
                <a:lnTo>
                  <a:pt x="132" y="858"/>
                </a:lnTo>
                <a:lnTo>
                  <a:pt x="132" y="858"/>
                </a:lnTo>
                <a:lnTo>
                  <a:pt x="130" y="858"/>
                </a:lnTo>
                <a:lnTo>
                  <a:pt x="126" y="858"/>
                </a:lnTo>
                <a:lnTo>
                  <a:pt x="120" y="862"/>
                </a:lnTo>
                <a:lnTo>
                  <a:pt x="120" y="862"/>
                </a:lnTo>
                <a:lnTo>
                  <a:pt x="120" y="866"/>
                </a:lnTo>
                <a:lnTo>
                  <a:pt x="118" y="872"/>
                </a:lnTo>
                <a:lnTo>
                  <a:pt x="116" y="880"/>
                </a:lnTo>
                <a:lnTo>
                  <a:pt x="116" y="880"/>
                </a:lnTo>
                <a:lnTo>
                  <a:pt x="112" y="886"/>
                </a:lnTo>
                <a:lnTo>
                  <a:pt x="108" y="888"/>
                </a:lnTo>
                <a:lnTo>
                  <a:pt x="106" y="890"/>
                </a:lnTo>
                <a:lnTo>
                  <a:pt x="106" y="890"/>
                </a:lnTo>
                <a:lnTo>
                  <a:pt x="104" y="888"/>
                </a:lnTo>
                <a:lnTo>
                  <a:pt x="102" y="886"/>
                </a:lnTo>
                <a:lnTo>
                  <a:pt x="102" y="886"/>
                </a:lnTo>
                <a:lnTo>
                  <a:pt x="96" y="888"/>
                </a:lnTo>
                <a:lnTo>
                  <a:pt x="96" y="888"/>
                </a:lnTo>
                <a:lnTo>
                  <a:pt x="86" y="886"/>
                </a:lnTo>
                <a:lnTo>
                  <a:pt x="86" y="886"/>
                </a:lnTo>
                <a:lnTo>
                  <a:pt x="82" y="884"/>
                </a:lnTo>
                <a:lnTo>
                  <a:pt x="82" y="884"/>
                </a:lnTo>
                <a:lnTo>
                  <a:pt x="84" y="878"/>
                </a:lnTo>
                <a:lnTo>
                  <a:pt x="86" y="874"/>
                </a:lnTo>
                <a:lnTo>
                  <a:pt x="86" y="874"/>
                </a:lnTo>
                <a:lnTo>
                  <a:pt x="86" y="870"/>
                </a:lnTo>
                <a:lnTo>
                  <a:pt x="86" y="866"/>
                </a:lnTo>
                <a:lnTo>
                  <a:pt x="86" y="866"/>
                </a:lnTo>
                <a:lnTo>
                  <a:pt x="86" y="866"/>
                </a:lnTo>
                <a:lnTo>
                  <a:pt x="82" y="866"/>
                </a:lnTo>
                <a:lnTo>
                  <a:pt x="80" y="870"/>
                </a:lnTo>
                <a:lnTo>
                  <a:pt x="76" y="878"/>
                </a:lnTo>
                <a:lnTo>
                  <a:pt x="76" y="878"/>
                </a:lnTo>
                <a:lnTo>
                  <a:pt x="74" y="882"/>
                </a:lnTo>
                <a:lnTo>
                  <a:pt x="72" y="886"/>
                </a:lnTo>
                <a:lnTo>
                  <a:pt x="72" y="886"/>
                </a:lnTo>
                <a:lnTo>
                  <a:pt x="68" y="886"/>
                </a:lnTo>
                <a:lnTo>
                  <a:pt x="62" y="886"/>
                </a:lnTo>
                <a:lnTo>
                  <a:pt x="62" y="886"/>
                </a:lnTo>
                <a:lnTo>
                  <a:pt x="58" y="880"/>
                </a:lnTo>
                <a:lnTo>
                  <a:pt x="58" y="880"/>
                </a:lnTo>
                <a:lnTo>
                  <a:pt x="52" y="882"/>
                </a:lnTo>
                <a:lnTo>
                  <a:pt x="44" y="884"/>
                </a:lnTo>
                <a:lnTo>
                  <a:pt x="38" y="886"/>
                </a:lnTo>
                <a:lnTo>
                  <a:pt x="32" y="888"/>
                </a:lnTo>
                <a:lnTo>
                  <a:pt x="32" y="888"/>
                </a:lnTo>
                <a:lnTo>
                  <a:pt x="24" y="886"/>
                </a:lnTo>
                <a:lnTo>
                  <a:pt x="22" y="886"/>
                </a:lnTo>
                <a:lnTo>
                  <a:pt x="18" y="884"/>
                </a:lnTo>
                <a:lnTo>
                  <a:pt x="18" y="884"/>
                </a:lnTo>
                <a:lnTo>
                  <a:pt x="20" y="880"/>
                </a:lnTo>
                <a:lnTo>
                  <a:pt x="20" y="878"/>
                </a:lnTo>
                <a:lnTo>
                  <a:pt x="20" y="878"/>
                </a:lnTo>
                <a:lnTo>
                  <a:pt x="16" y="874"/>
                </a:lnTo>
                <a:lnTo>
                  <a:pt x="16" y="874"/>
                </a:lnTo>
                <a:lnTo>
                  <a:pt x="18" y="868"/>
                </a:lnTo>
                <a:lnTo>
                  <a:pt x="18" y="868"/>
                </a:lnTo>
                <a:lnTo>
                  <a:pt x="20" y="866"/>
                </a:lnTo>
                <a:lnTo>
                  <a:pt x="20" y="866"/>
                </a:lnTo>
                <a:lnTo>
                  <a:pt x="20" y="860"/>
                </a:lnTo>
                <a:lnTo>
                  <a:pt x="20" y="860"/>
                </a:lnTo>
                <a:lnTo>
                  <a:pt x="22" y="856"/>
                </a:lnTo>
                <a:lnTo>
                  <a:pt x="26" y="854"/>
                </a:lnTo>
                <a:lnTo>
                  <a:pt x="26" y="854"/>
                </a:lnTo>
                <a:lnTo>
                  <a:pt x="32" y="852"/>
                </a:lnTo>
                <a:lnTo>
                  <a:pt x="32" y="852"/>
                </a:lnTo>
                <a:lnTo>
                  <a:pt x="32" y="846"/>
                </a:lnTo>
                <a:lnTo>
                  <a:pt x="32" y="846"/>
                </a:lnTo>
                <a:lnTo>
                  <a:pt x="32" y="844"/>
                </a:lnTo>
                <a:lnTo>
                  <a:pt x="34" y="840"/>
                </a:lnTo>
                <a:lnTo>
                  <a:pt x="34" y="840"/>
                </a:lnTo>
                <a:lnTo>
                  <a:pt x="32" y="840"/>
                </a:lnTo>
                <a:lnTo>
                  <a:pt x="28" y="838"/>
                </a:lnTo>
                <a:lnTo>
                  <a:pt x="24" y="838"/>
                </a:lnTo>
                <a:lnTo>
                  <a:pt x="22" y="836"/>
                </a:lnTo>
                <a:lnTo>
                  <a:pt x="22" y="836"/>
                </a:lnTo>
                <a:lnTo>
                  <a:pt x="22" y="832"/>
                </a:lnTo>
                <a:lnTo>
                  <a:pt x="24" y="830"/>
                </a:lnTo>
                <a:lnTo>
                  <a:pt x="24" y="830"/>
                </a:lnTo>
                <a:lnTo>
                  <a:pt x="26" y="828"/>
                </a:lnTo>
                <a:lnTo>
                  <a:pt x="26" y="828"/>
                </a:lnTo>
                <a:lnTo>
                  <a:pt x="28" y="830"/>
                </a:lnTo>
                <a:lnTo>
                  <a:pt x="32" y="830"/>
                </a:lnTo>
                <a:lnTo>
                  <a:pt x="32" y="830"/>
                </a:lnTo>
                <a:lnTo>
                  <a:pt x="32" y="826"/>
                </a:lnTo>
                <a:lnTo>
                  <a:pt x="32" y="826"/>
                </a:lnTo>
                <a:lnTo>
                  <a:pt x="38" y="822"/>
                </a:lnTo>
                <a:lnTo>
                  <a:pt x="42" y="820"/>
                </a:lnTo>
                <a:lnTo>
                  <a:pt x="42" y="820"/>
                </a:lnTo>
                <a:lnTo>
                  <a:pt x="48" y="820"/>
                </a:lnTo>
                <a:lnTo>
                  <a:pt x="48" y="820"/>
                </a:lnTo>
                <a:lnTo>
                  <a:pt x="52" y="824"/>
                </a:lnTo>
                <a:lnTo>
                  <a:pt x="52" y="824"/>
                </a:lnTo>
                <a:lnTo>
                  <a:pt x="58" y="826"/>
                </a:lnTo>
                <a:lnTo>
                  <a:pt x="64" y="826"/>
                </a:lnTo>
                <a:lnTo>
                  <a:pt x="64" y="826"/>
                </a:lnTo>
                <a:lnTo>
                  <a:pt x="78" y="826"/>
                </a:lnTo>
                <a:lnTo>
                  <a:pt x="78" y="826"/>
                </a:lnTo>
                <a:lnTo>
                  <a:pt x="82" y="824"/>
                </a:lnTo>
                <a:lnTo>
                  <a:pt x="86" y="822"/>
                </a:lnTo>
                <a:lnTo>
                  <a:pt x="86" y="822"/>
                </a:lnTo>
                <a:lnTo>
                  <a:pt x="84" y="820"/>
                </a:lnTo>
                <a:lnTo>
                  <a:pt x="84" y="820"/>
                </a:lnTo>
                <a:lnTo>
                  <a:pt x="80" y="820"/>
                </a:lnTo>
                <a:lnTo>
                  <a:pt x="76" y="822"/>
                </a:lnTo>
                <a:lnTo>
                  <a:pt x="76" y="822"/>
                </a:lnTo>
                <a:lnTo>
                  <a:pt x="72" y="822"/>
                </a:lnTo>
                <a:lnTo>
                  <a:pt x="68" y="820"/>
                </a:lnTo>
                <a:lnTo>
                  <a:pt x="68" y="820"/>
                </a:lnTo>
                <a:lnTo>
                  <a:pt x="64" y="818"/>
                </a:lnTo>
                <a:lnTo>
                  <a:pt x="64" y="818"/>
                </a:lnTo>
                <a:lnTo>
                  <a:pt x="68" y="816"/>
                </a:lnTo>
                <a:lnTo>
                  <a:pt x="72" y="816"/>
                </a:lnTo>
                <a:lnTo>
                  <a:pt x="78" y="814"/>
                </a:lnTo>
                <a:lnTo>
                  <a:pt x="78" y="812"/>
                </a:lnTo>
                <a:lnTo>
                  <a:pt x="78" y="812"/>
                </a:lnTo>
                <a:lnTo>
                  <a:pt x="78" y="812"/>
                </a:lnTo>
                <a:lnTo>
                  <a:pt x="76" y="812"/>
                </a:lnTo>
                <a:lnTo>
                  <a:pt x="70" y="812"/>
                </a:lnTo>
                <a:lnTo>
                  <a:pt x="58" y="816"/>
                </a:lnTo>
                <a:lnTo>
                  <a:pt x="58" y="816"/>
                </a:lnTo>
                <a:lnTo>
                  <a:pt x="46" y="816"/>
                </a:lnTo>
                <a:lnTo>
                  <a:pt x="40" y="814"/>
                </a:lnTo>
                <a:lnTo>
                  <a:pt x="36" y="814"/>
                </a:lnTo>
                <a:lnTo>
                  <a:pt x="36" y="814"/>
                </a:lnTo>
                <a:lnTo>
                  <a:pt x="34" y="810"/>
                </a:lnTo>
                <a:lnTo>
                  <a:pt x="34" y="810"/>
                </a:lnTo>
                <a:lnTo>
                  <a:pt x="38" y="808"/>
                </a:lnTo>
                <a:lnTo>
                  <a:pt x="38" y="808"/>
                </a:lnTo>
                <a:lnTo>
                  <a:pt x="38" y="804"/>
                </a:lnTo>
                <a:lnTo>
                  <a:pt x="36" y="800"/>
                </a:lnTo>
                <a:lnTo>
                  <a:pt x="34" y="798"/>
                </a:lnTo>
                <a:lnTo>
                  <a:pt x="34" y="794"/>
                </a:lnTo>
                <a:lnTo>
                  <a:pt x="34" y="794"/>
                </a:lnTo>
                <a:lnTo>
                  <a:pt x="38" y="792"/>
                </a:lnTo>
                <a:lnTo>
                  <a:pt x="38" y="792"/>
                </a:lnTo>
                <a:lnTo>
                  <a:pt x="42" y="794"/>
                </a:lnTo>
                <a:lnTo>
                  <a:pt x="44" y="798"/>
                </a:lnTo>
                <a:lnTo>
                  <a:pt x="46" y="802"/>
                </a:lnTo>
                <a:lnTo>
                  <a:pt x="50" y="804"/>
                </a:lnTo>
                <a:lnTo>
                  <a:pt x="50" y="804"/>
                </a:lnTo>
                <a:lnTo>
                  <a:pt x="50" y="802"/>
                </a:lnTo>
                <a:lnTo>
                  <a:pt x="48" y="800"/>
                </a:lnTo>
                <a:lnTo>
                  <a:pt x="48" y="800"/>
                </a:lnTo>
                <a:lnTo>
                  <a:pt x="50" y="796"/>
                </a:lnTo>
                <a:lnTo>
                  <a:pt x="50" y="794"/>
                </a:lnTo>
                <a:lnTo>
                  <a:pt x="50" y="794"/>
                </a:lnTo>
                <a:lnTo>
                  <a:pt x="56" y="794"/>
                </a:lnTo>
                <a:lnTo>
                  <a:pt x="60" y="796"/>
                </a:lnTo>
                <a:lnTo>
                  <a:pt x="60" y="796"/>
                </a:lnTo>
                <a:lnTo>
                  <a:pt x="64" y="796"/>
                </a:lnTo>
                <a:lnTo>
                  <a:pt x="68" y="794"/>
                </a:lnTo>
                <a:lnTo>
                  <a:pt x="68" y="794"/>
                </a:lnTo>
                <a:lnTo>
                  <a:pt x="68" y="798"/>
                </a:lnTo>
                <a:lnTo>
                  <a:pt x="70" y="802"/>
                </a:lnTo>
                <a:lnTo>
                  <a:pt x="70" y="802"/>
                </a:lnTo>
                <a:lnTo>
                  <a:pt x="72" y="804"/>
                </a:lnTo>
                <a:lnTo>
                  <a:pt x="74" y="806"/>
                </a:lnTo>
                <a:lnTo>
                  <a:pt x="76" y="806"/>
                </a:lnTo>
                <a:lnTo>
                  <a:pt x="76" y="806"/>
                </a:lnTo>
                <a:lnTo>
                  <a:pt x="76" y="804"/>
                </a:lnTo>
                <a:lnTo>
                  <a:pt x="76" y="802"/>
                </a:lnTo>
                <a:lnTo>
                  <a:pt x="76" y="802"/>
                </a:lnTo>
                <a:lnTo>
                  <a:pt x="74" y="798"/>
                </a:lnTo>
                <a:lnTo>
                  <a:pt x="72" y="796"/>
                </a:lnTo>
                <a:lnTo>
                  <a:pt x="72" y="796"/>
                </a:lnTo>
                <a:lnTo>
                  <a:pt x="74" y="792"/>
                </a:lnTo>
                <a:lnTo>
                  <a:pt x="76" y="790"/>
                </a:lnTo>
                <a:lnTo>
                  <a:pt x="76" y="790"/>
                </a:lnTo>
                <a:lnTo>
                  <a:pt x="82" y="784"/>
                </a:lnTo>
                <a:lnTo>
                  <a:pt x="82" y="784"/>
                </a:lnTo>
                <a:lnTo>
                  <a:pt x="86" y="782"/>
                </a:lnTo>
                <a:lnTo>
                  <a:pt x="90" y="780"/>
                </a:lnTo>
                <a:lnTo>
                  <a:pt x="90" y="780"/>
                </a:lnTo>
                <a:lnTo>
                  <a:pt x="92" y="782"/>
                </a:lnTo>
                <a:lnTo>
                  <a:pt x="92" y="786"/>
                </a:lnTo>
                <a:lnTo>
                  <a:pt x="92" y="786"/>
                </a:lnTo>
                <a:lnTo>
                  <a:pt x="92" y="792"/>
                </a:lnTo>
                <a:lnTo>
                  <a:pt x="94" y="794"/>
                </a:lnTo>
                <a:lnTo>
                  <a:pt x="94" y="796"/>
                </a:lnTo>
                <a:lnTo>
                  <a:pt x="94" y="796"/>
                </a:lnTo>
                <a:lnTo>
                  <a:pt x="98" y="796"/>
                </a:lnTo>
                <a:lnTo>
                  <a:pt x="98" y="796"/>
                </a:lnTo>
                <a:lnTo>
                  <a:pt x="98" y="794"/>
                </a:lnTo>
                <a:lnTo>
                  <a:pt x="98" y="790"/>
                </a:lnTo>
                <a:lnTo>
                  <a:pt x="96" y="784"/>
                </a:lnTo>
                <a:lnTo>
                  <a:pt x="96" y="784"/>
                </a:lnTo>
                <a:lnTo>
                  <a:pt x="96" y="778"/>
                </a:lnTo>
                <a:lnTo>
                  <a:pt x="96" y="778"/>
                </a:lnTo>
                <a:lnTo>
                  <a:pt x="100" y="774"/>
                </a:lnTo>
                <a:lnTo>
                  <a:pt x="102" y="772"/>
                </a:lnTo>
                <a:lnTo>
                  <a:pt x="102" y="770"/>
                </a:lnTo>
                <a:lnTo>
                  <a:pt x="102" y="770"/>
                </a:lnTo>
                <a:lnTo>
                  <a:pt x="100" y="770"/>
                </a:lnTo>
                <a:lnTo>
                  <a:pt x="98" y="772"/>
                </a:lnTo>
                <a:lnTo>
                  <a:pt x="98" y="772"/>
                </a:lnTo>
                <a:lnTo>
                  <a:pt x="94" y="772"/>
                </a:lnTo>
                <a:lnTo>
                  <a:pt x="92" y="772"/>
                </a:lnTo>
                <a:lnTo>
                  <a:pt x="92" y="772"/>
                </a:lnTo>
                <a:lnTo>
                  <a:pt x="92" y="768"/>
                </a:lnTo>
                <a:lnTo>
                  <a:pt x="92" y="768"/>
                </a:lnTo>
                <a:lnTo>
                  <a:pt x="96" y="768"/>
                </a:lnTo>
                <a:lnTo>
                  <a:pt x="98" y="766"/>
                </a:lnTo>
                <a:lnTo>
                  <a:pt x="98" y="766"/>
                </a:lnTo>
                <a:lnTo>
                  <a:pt x="96" y="766"/>
                </a:lnTo>
                <a:lnTo>
                  <a:pt x="94" y="764"/>
                </a:lnTo>
                <a:lnTo>
                  <a:pt x="94" y="764"/>
                </a:lnTo>
                <a:lnTo>
                  <a:pt x="92" y="762"/>
                </a:lnTo>
                <a:lnTo>
                  <a:pt x="92" y="762"/>
                </a:lnTo>
                <a:lnTo>
                  <a:pt x="94" y="760"/>
                </a:lnTo>
                <a:lnTo>
                  <a:pt x="98" y="760"/>
                </a:lnTo>
                <a:lnTo>
                  <a:pt x="98" y="760"/>
                </a:lnTo>
                <a:lnTo>
                  <a:pt x="102" y="760"/>
                </a:lnTo>
                <a:lnTo>
                  <a:pt x="102" y="760"/>
                </a:lnTo>
                <a:lnTo>
                  <a:pt x="106" y="758"/>
                </a:lnTo>
                <a:lnTo>
                  <a:pt x="106" y="758"/>
                </a:lnTo>
                <a:lnTo>
                  <a:pt x="112" y="758"/>
                </a:lnTo>
                <a:lnTo>
                  <a:pt x="112" y="758"/>
                </a:lnTo>
                <a:lnTo>
                  <a:pt x="130" y="762"/>
                </a:lnTo>
                <a:lnTo>
                  <a:pt x="130" y="762"/>
                </a:lnTo>
                <a:lnTo>
                  <a:pt x="138" y="762"/>
                </a:lnTo>
                <a:lnTo>
                  <a:pt x="138" y="762"/>
                </a:lnTo>
                <a:lnTo>
                  <a:pt x="140" y="766"/>
                </a:lnTo>
                <a:lnTo>
                  <a:pt x="144" y="766"/>
                </a:lnTo>
                <a:lnTo>
                  <a:pt x="144" y="766"/>
                </a:lnTo>
                <a:lnTo>
                  <a:pt x="142" y="764"/>
                </a:lnTo>
                <a:lnTo>
                  <a:pt x="142" y="762"/>
                </a:lnTo>
                <a:lnTo>
                  <a:pt x="142" y="762"/>
                </a:lnTo>
                <a:lnTo>
                  <a:pt x="144" y="758"/>
                </a:lnTo>
                <a:lnTo>
                  <a:pt x="146" y="758"/>
                </a:lnTo>
                <a:lnTo>
                  <a:pt x="148" y="756"/>
                </a:lnTo>
                <a:lnTo>
                  <a:pt x="148" y="756"/>
                </a:lnTo>
                <a:lnTo>
                  <a:pt x="146" y="754"/>
                </a:lnTo>
                <a:lnTo>
                  <a:pt x="144" y="754"/>
                </a:lnTo>
                <a:lnTo>
                  <a:pt x="144" y="754"/>
                </a:lnTo>
                <a:lnTo>
                  <a:pt x="142" y="750"/>
                </a:lnTo>
                <a:lnTo>
                  <a:pt x="140" y="748"/>
                </a:lnTo>
                <a:lnTo>
                  <a:pt x="140" y="748"/>
                </a:lnTo>
                <a:lnTo>
                  <a:pt x="136" y="748"/>
                </a:lnTo>
                <a:lnTo>
                  <a:pt x="132" y="750"/>
                </a:lnTo>
                <a:lnTo>
                  <a:pt x="132" y="750"/>
                </a:lnTo>
                <a:lnTo>
                  <a:pt x="128" y="750"/>
                </a:lnTo>
                <a:lnTo>
                  <a:pt x="124" y="748"/>
                </a:lnTo>
                <a:lnTo>
                  <a:pt x="124" y="748"/>
                </a:lnTo>
                <a:lnTo>
                  <a:pt x="126" y="746"/>
                </a:lnTo>
                <a:lnTo>
                  <a:pt x="130" y="742"/>
                </a:lnTo>
                <a:lnTo>
                  <a:pt x="130" y="742"/>
                </a:lnTo>
                <a:lnTo>
                  <a:pt x="128" y="742"/>
                </a:lnTo>
                <a:lnTo>
                  <a:pt x="126" y="740"/>
                </a:lnTo>
                <a:lnTo>
                  <a:pt x="122" y="738"/>
                </a:lnTo>
                <a:lnTo>
                  <a:pt x="122" y="738"/>
                </a:lnTo>
                <a:lnTo>
                  <a:pt x="122" y="734"/>
                </a:lnTo>
                <a:lnTo>
                  <a:pt x="124" y="732"/>
                </a:lnTo>
                <a:lnTo>
                  <a:pt x="124" y="732"/>
                </a:lnTo>
                <a:lnTo>
                  <a:pt x="132" y="728"/>
                </a:lnTo>
                <a:lnTo>
                  <a:pt x="132" y="728"/>
                </a:lnTo>
                <a:lnTo>
                  <a:pt x="140" y="730"/>
                </a:lnTo>
                <a:lnTo>
                  <a:pt x="140" y="730"/>
                </a:lnTo>
                <a:lnTo>
                  <a:pt x="142" y="732"/>
                </a:lnTo>
                <a:lnTo>
                  <a:pt x="146" y="734"/>
                </a:lnTo>
                <a:lnTo>
                  <a:pt x="146" y="734"/>
                </a:lnTo>
                <a:lnTo>
                  <a:pt x="148" y="730"/>
                </a:lnTo>
                <a:lnTo>
                  <a:pt x="150" y="726"/>
                </a:lnTo>
                <a:lnTo>
                  <a:pt x="150" y="726"/>
                </a:lnTo>
                <a:lnTo>
                  <a:pt x="150" y="720"/>
                </a:lnTo>
                <a:lnTo>
                  <a:pt x="152" y="716"/>
                </a:lnTo>
                <a:lnTo>
                  <a:pt x="152" y="716"/>
                </a:lnTo>
                <a:lnTo>
                  <a:pt x="158" y="712"/>
                </a:lnTo>
                <a:lnTo>
                  <a:pt x="164" y="712"/>
                </a:lnTo>
                <a:lnTo>
                  <a:pt x="164" y="712"/>
                </a:lnTo>
                <a:lnTo>
                  <a:pt x="168" y="712"/>
                </a:lnTo>
                <a:lnTo>
                  <a:pt x="172" y="712"/>
                </a:lnTo>
                <a:lnTo>
                  <a:pt x="172" y="712"/>
                </a:lnTo>
                <a:lnTo>
                  <a:pt x="172" y="710"/>
                </a:lnTo>
                <a:lnTo>
                  <a:pt x="172" y="710"/>
                </a:lnTo>
                <a:lnTo>
                  <a:pt x="172" y="708"/>
                </a:lnTo>
                <a:lnTo>
                  <a:pt x="172" y="708"/>
                </a:lnTo>
                <a:lnTo>
                  <a:pt x="174" y="704"/>
                </a:lnTo>
                <a:lnTo>
                  <a:pt x="174" y="704"/>
                </a:lnTo>
                <a:lnTo>
                  <a:pt x="178" y="704"/>
                </a:lnTo>
                <a:lnTo>
                  <a:pt x="178" y="704"/>
                </a:lnTo>
                <a:lnTo>
                  <a:pt x="180" y="708"/>
                </a:lnTo>
                <a:lnTo>
                  <a:pt x="180" y="708"/>
                </a:lnTo>
                <a:lnTo>
                  <a:pt x="178" y="710"/>
                </a:lnTo>
                <a:lnTo>
                  <a:pt x="178" y="710"/>
                </a:lnTo>
                <a:lnTo>
                  <a:pt x="182" y="710"/>
                </a:lnTo>
                <a:lnTo>
                  <a:pt x="186" y="710"/>
                </a:lnTo>
                <a:lnTo>
                  <a:pt x="186" y="710"/>
                </a:lnTo>
                <a:lnTo>
                  <a:pt x="188" y="708"/>
                </a:lnTo>
                <a:lnTo>
                  <a:pt x="188" y="708"/>
                </a:lnTo>
                <a:lnTo>
                  <a:pt x="186" y="704"/>
                </a:lnTo>
                <a:lnTo>
                  <a:pt x="186" y="702"/>
                </a:lnTo>
                <a:lnTo>
                  <a:pt x="186" y="702"/>
                </a:lnTo>
                <a:lnTo>
                  <a:pt x="188" y="702"/>
                </a:lnTo>
                <a:lnTo>
                  <a:pt x="192" y="702"/>
                </a:lnTo>
                <a:lnTo>
                  <a:pt x="192" y="702"/>
                </a:lnTo>
                <a:lnTo>
                  <a:pt x="194" y="700"/>
                </a:lnTo>
                <a:lnTo>
                  <a:pt x="196" y="696"/>
                </a:lnTo>
                <a:lnTo>
                  <a:pt x="196" y="696"/>
                </a:lnTo>
                <a:lnTo>
                  <a:pt x="198" y="692"/>
                </a:lnTo>
                <a:lnTo>
                  <a:pt x="198" y="692"/>
                </a:lnTo>
                <a:lnTo>
                  <a:pt x="210" y="686"/>
                </a:lnTo>
                <a:lnTo>
                  <a:pt x="216" y="684"/>
                </a:lnTo>
                <a:lnTo>
                  <a:pt x="220" y="684"/>
                </a:lnTo>
                <a:lnTo>
                  <a:pt x="220" y="684"/>
                </a:lnTo>
                <a:lnTo>
                  <a:pt x="222" y="686"/>
                </a:lnTo>
                <a:lnTo>
                  <a:pt x="222" y="690"/>
                </a:lnTo>
                <a:lnTo>
                  <a:pt x="222" y="690"/>
                </a:lnTo>
                <a:lnTo>
                  <a:pt x="220" y="696"/>
                </a:lnTo>
                <a:lnTo>
                  <a:pt x="220" y="696"/>
                </a:lnTo>
                <a:lnTo>
                  <a:pt x="222" y="698"/>
                </a:lnTo>
                <a:lnTo>
                  <a:pt x="224" y="700"/>
                </a:lnTo>
                <a:lnTo>
                  <a:pt x="224" y="700"/>
                </a:lnTo>
                <a:lnTo>
                  <a:pt x="230" y="700"/>
                </a:lnTo>
                <a:lnTo>
                  <a:pt x="234" y="696"/>
                </a:lnTo>
                <a:lnTo>
                  <a:pt x="234" y="696"/>
                </a:lnTo>
                <a:lnTo>
                  <a:pt x="232" y="694"/>
                </a:lnTo>
                <a:lnTo>
                  <a:pt x="232" y="694"/>
                </a:lnTo>
                <a:lnTo>
                  <a:pt x="228" y="690"/>
                </a:lnTo>
                <a:lnTo>
                  <a:pt x="228" y="690"/>
                </a:lnTo>
                <a:lnTo>
                  <a:pt x="228" y="684"/>
                </a:lnTo>
                <a:lnTo>
                  <a:pt x="228" y="684"/>
                </a:lnTo>
                <a:lnTo>
                  <a:pt x="234" y="680"/>
                </a:lnTo>
                <a:lnTo>
                  <a:pt x="234" y="680"/>
                </a:lnTo>
                <a:lnTo>
                  <a:pt x="240" y="678"/>
                </a:lnTo>
                <a:lnTo>
                  <a:pt x="240" y="678"/>
                </a:lnTo>
                <a:lnTo>
                  <a:pt x="242" y="676"/>
                </a:lnTo>
                <a:lnTo>
                  <a:pt x="242" y="676"/>
                </a:lnTo>
                <a:lnTo>
                  <a:pt x="248" y="676"/>
                </a:lnTo>
                <a:lnTo>
                  <a:pt x="248" y="676"/>
                </a:lnTo>
                <a:lnTo>
                  <a:pt x="250" y="680"/>
                </a:lnTo>
                <a:lnTo>
                  <a:pt x="250" y="680"/>
                </a:lnTo>
                <a:lnTo>
                  <a:pt x="254" y="684"/>
                </a:lnTo>
                <a:lnTo>
                  <a:pt x="256" y="690"/>
                </a:lnTo>
                <a:lnTo>
                  <a:pt x="256" y="690"/>
                </a:lnTo>
                <a:lnTo>
                  <a:pt x="254" y="694"/>
                </a:lnTo>
                <a:lnTo>
                  <a:pt x="254" y="698"/>
                </a:lnTo>
                <a:lnTo>
                  <a:pt x="254" y="698"/>
                </a:lnTo>
                <a:lnTo>
                  <a:pt x="258" y="700"/>
                </a:lnTo>
                <a:lnTo>
                  <a:pt x="262" y="700"/>
                </a:lnTo>
                <a:lnTo>
                  <a:pt x="262" y="700"/>
                </a:lnTo>
                <a:lnTo>
                  <a:pt x="266" y="698"/>
                </a:lnTo>
                <a:lnTo>
                  <a:pt x="266" y="698"/>
                </a:lnTo>
                <a:lnTo>
                  <a:pt x="264" y="696"/>
                </a:lnTo>
                <a:lnTo>
                  <a:pt x="264" y="694"/>
                </a:lnTo>
                <a:lnTo>
                  <a:pt x="264" y="694"/>
                </a:lnTo>
                <a:lnTo>
                  <a:pt x="266" y="690"/>
                </a:lnTo>
                <a:lnTo>
                  <a:pt x="266" y="690"/>
                </a:lnTo>
                <a:lnTo>
                  <a:pt x="274" y="692"/>
                </a:lnTo>
                <a:lnTo>
                  <a:pt x="274" y="692"/>
                </a:lnTo>
                <a:lnTo>
                  <a:pt x="282" y="690"/>
                </a:lnTo>
                <a:lnTo>
                  <a:pt x="288" y="688"/>
                </a:lnTo>
                <a:lnTo>
                  <a:pt x="288" y="688"/>
                </a:lnTo>
                <a:lnTo>
                  <a:pt x="288" y="684"/>
                </a:lnTo>
                <a:lnTo>
                  <a:pt x="288" y="684"/>
                </a:lnTo>
                <a:lnTo>
                  <a:pt x="286" y="682"/>
                </a:lnTo>
                <a:lnTo>
                  <a:pt x="284" y="678"/>
                </a:lnTo>
                <a:lnTo>
                  <a:pt x="284" y="678"/>
                </a:lnTo>
                <a:lnTo>
                  <a:pt x="288" y="676"/>
                </a:lnTo>
                <a:lnTo>
                  <a:pt x="292" y="674"/>
                </a:lnTo>
                <a:lnTo>
                  <a:pt x="292" y="674"/>
                </a:lnTo>
                <a:lnTo>
                  <a:pt x="300" y="668"/>
                </a:lnTo>
                <a:lnTo>
                  <a:pt x="300" y="668"/>
                </a:lnTo>
                <a:lnTo>
                  <a:pt x="306" y="668"/>
                </a:lnTo>
                <a:lnTo>
                  <a:pt x="306" y="668"/>
                </a:lnTo>
                <a:lnTo>
                  <a:pt x="316" y="662"/>
                </a:lnTo>
                <a:lnTo>
                  <a:pt x="316" y="662"/>
                </a:lnTo>
                <a:lnTo>
                  <a:pt x="318" y="660"/>
                </a:lnTo>
                <a:lnTo>
                  <a:pt x="320" y="658"/>
                </a:lnTo>
                <a:lnTo>
                  <a:pt x="320" y="658"/>
                </a:lnTo>
                <a:lnTo>
                  <a:pt x="316" y="656"/>
                </a:lnTo>
                <a:lnTo>
                  <a:pt x="316" y="656"/>
                </a:lnTo>
                <a:lnTo>
                  <a:pt x="314" y="658"/>
                </a:lnTo>
                <a:lnTo>
                  <a:pt x="312" y="662"/>
                </a:lnTo>
                <a:lnTo>
                  <a:pt x="312" y="662"/>
                </a:lnTo>
                <a:lnTo>
                  <a:pt x="304" y="664"/>
                </a:lnTo>
                <a:lnTo>
                  <a:pt x="294" y="668"/>
                </a:lnTo>
                <a:lnTo>
                  <a:pt x="294" y="668"/>
                </a:lnTo>
                <a:lnTo>
                  <a:pt x="280" y="678"/>
                </a:lnTo>
                <a:lnTo>
                  <a:pt x="272" y="684"/>
                </a:lnTo>
                <a:lnTo>
                  <a:pt x="266" y="686"/>
                </a:lnTo>
                <a:lnTo>
                  <a:pt x="266" y="686"/>
                </a:lnTo>
                <a:lnTo>
                  <a:pt x="260" y="682"/>
                </a:lnTo>
                <a:lnTo>
                  <a:pt x="260" y="682"/>
                </a:lnTo>
                <a:lnTo>
                  <a:pt x="258" y="678"/>
                </a:lnTo>
                <a:lnTo>
                  <a:pt x="256" y="674"/>
                </a:lnTo>
                <a:lnTo>
                  <a:pt x="256" y="674"/>
                </a:lnTo>
                <a:lnTo>
                  <a:pt x="260" y="668"/>
                </a:lnTo>
                <a:lnTo>
                  <a:pt x="260" y="666"/>
                </a:lnTo>
                <a:lnTo>
                  <a:pt x="260" y="664"/>
                </a:lnTo>
                <a:lnTo>
                  <a:pt x="260" y="664"/>
                </a:lnTo>
                <a:lnTo>
                  <a:pt x="258" y="662"/>
                </a:lnTo>
                <a:lnTo>
                  <a:pt x="256" y="664"/>
                </a:lnTo>
                <a:lnTo>
                  <a:pt x="252" y="666"/>
                </a:lnTo>
                <a:lnTo>
                  <a:pt x="252" y="666"/>
                </a:lnTo>
                <a:lnTo>
                  <a:pt x="248" y="662"/>
                </a:lnTo>
                <a:lnTo>
                  <a:pt x="248" y="662"/>
                </a:lnTo>
                <a:lnTo>
                  <a:pt x="248" y="658"/>
                </a:lnTo>
                <a:lnTo>
                  <a:pt x="248" y="656"/>
                </a:lnTo>
                <a:lnTo>
                  <a:pt x="248" y="656"/>
                </a:lnTo>
                <a:lnTo>
                  <a:pt x="252" y="652"/>
                </a:lnTo>
                <a:lnTo>
                  <a:pt x="258" y="652"/>
                </a:lnTo>
                <a:lnTo>
                  <a:pt x="264" y="650"/>
                </a:lnTo>
                <a:lnTo>
                  <a:pt x="266" y="648"/>
                </a:lnTo>
                <a:lnTo>
                  <a:pt x="266" y="648"/>
                </a:lnTo>
                <a:lnTo>
                  <a:pt x="266" y="644"/>
                </a:lnTo>
                <a:lnTo>
                  <a:pt x="266" y="644"/>
                </a:lnTo>
                <a:lnTo>
                  <a:pt x="266" y="640"/>
                </a:lnTo>
                <a:lnTo>
                  <a:pt x="264" y="638"/>
                </a:lnTo>
                <a:lnTo>
                  <a:pt x="264" y="638"/>
                </a:lnTo>
                <a:lnTo>
                  <a:pt x="266" y="634"/>
                </a:lnTo>
                <a:lnTo>
                  <a:pt x="266" y="634"/>
                </a:lnTo>
                <a:lnTo>
                  <a:pt x="282" y="616"/>
                </a:lnTo>
                <a:lnTo>
                  <a:pt x="282" y="616"/>
                </a:lnTo>
                <a:lnTo>
                  <a:pt x="286" y="612"/>
                </a:lnTo>
                <a:lnTo>
                  <a:pt x="286" y="612"/>
                </a:lnTo>
                <a:lnTo>
                  <a:pt x="288" y="608"/>
                </a:lnTo>
                <a:lnTo>
                  <a:pt x="288" y="608"/>
                </a:lnTo>
                <a:lnTo>
                  <a:pt x="296" y="604"/>
                </a:lnTo>
                <a:lnTo>
                  <a:pt x="296" y="604"/>
                </a:lnTo>
                <a:lnTo>
                  <a:pt x="300" y="598"/>
                </a:lnTo>
                <a:lnTo>
                  <a:pt x="304" y="592"/>
                </a:lnTo>
                <a:lnTo>
                  <a:pt x="304" y="592"/>
                </a:lnTo>
                <a:lnTo>
                  <a:pt x="306" y="594"/>
                </a:lnTo>
                <a:lnTo>
                  <a:pt x="306" y="594"/>
                </a:lnTo>
                <a:lnTo>
                  <a:pt x="310" y="598"/>
                </a:lnTo>
                <a:lnTo>
                  <a:pt x="314" y="602"/>
                </a:lnTo>
                <a:lnTo>
                  <a:pt x="314" y="602"/>
                </a:lnTo>
                <a:lnTo>
                  <a:pt x="320" y="602"/>
                </a:lnTo>
                <a:lnTo>
                  <a:pt x="324" y="600"/>
                </a:lnTo>
                <a:lnTo>
                  <a:pt x="324" y="600"/>
                </a:lnTo>
                <a:lnTo>
                  <a:pt x="326" y="594"/>
                </a:lnTo>
                <a:lnTo>
                  <a:pt x="326" y="594"/>
                </a:lnTo>
                <a:lnTo>
                  <a:pt x="326" y="590"/>
                </a:lnTo>
                <a:lnTo>
                  <a:pt x="326" y="590"/>
                </a:lnTo>
                <a:lnTo>
                  <a:pt x="324" y="588"/>
                </a:lnTo>
                <a:lnTo>
                  <a:pt x="324" y="588"/>
                </a:lnTo>
                <a:lnTo>
                  <a:pt x="324" y="584"/>
                </a:lnTo>
                <a:lnTo>
                  <a:pt x="326" y="580"/>
                </a:lnTo>
                <a:lnTo>
                  <a:pt x="326" y="580"/>
                </a:lnTo>
                <a:lnTo>
                  <a:pt x="328" y="578"/>
                </a:lnTo>
                <a:lnTo>
                  <a:pt x="332" y="578"/>
                </a:lnTo>
                <a:lnTo>
                  <a:pt x="336" y="578"/>
                </a:lnTo>
                <a:lnTo>
                  <a:pt x="338" y="576"/>
                </a:lnTo>
                <a:lnTo>
                  <a:pt x="338" y="576"/>
                </a:lnTo>
                <a:lnTo>
                  <a:pt x="336" y="572"/>
                </a:lnTo>
                <a:lnTo>
                  <a:pt x="336" y="572"/>
                </a:lnTo>
                <a:lnTo>
                  <a:pt x="332" y="574"/>
                </a:lnTo>
                <a:lnTo>
                  <a:pt x="328" y="576"/>
                </a:lnTo>
                <a:lnTo>
                  <a:pt x="328" y="576"/>
                </a:lnTo>
                <a:lnTo>
                  <a:pt x="324" y="578"/>
                </a:lnTo>
                <a:lnTo>
                  <a:pt x="322" y="578"/>
                </a:lnTo>
                <a:lnTo>
                  <a:pt x="322" y="578"/>
                </a:lnTo>
                <a:lnTo>
                  <a:pt x="320" y="576"/>
                </a:lnTo>
                <a:lnTo>
                  <a:pt x="322" y="572"/>
                </a:lnTo>
                <a:lnTo>
                  <a:pt x="326" y="564"/>
                </a:lnTo>
                <a:lnTo>
                  <a:pt x="326" y="564"/>
                </a:lnTo>
                <a:lnTo>
                  <a:pt x="328" y="564"/>
                </a:lnTo>
                <a:lnTo>
                  <a:pt x="332" y="562"/>
                </a:lnTo>
                <a:lnTo>
                  <a:pt x="332" y="562"/>
                </a:lnTo>
                <a:lnTo>
                  <a:pt x="338" y="558"/>
                </a:lnTo>
                <a:lnTo>
                  <a:pt x="338" y="558"/>
                </a:lnTo>
                <a:lnTo>
                  <a:pt x="338" y="552"/>
                </a:lnTo>
                <a:lnTo>
                  <a:pt x="338" y="552"/>
                </a:lnTo>
                <a:lnTo>
                  <a:pt x="340" y="548"/>
                </a:lnTo>
                <a:lnTo>
                  <a:pt x="344" y="546"/>
                </a:lnTo>
                <a:lnTo>
                  <a:pt x="344" y="546"/>
                </a:lnTo>
                <a:lnTo>
                  <a:pt x="346" y="546"/>
                </a:lnTo>
                <a:lnTo>
                  <a:pt x="348" y="548"/>
                </a:lnTo>
                <a:lnTo>
                  <a:pt x="348" y="548"/>
                </a:lnTo>
                <a:lnTo>
                  <a:pt x="350" y="546"/>
                </a:lnTo>
                <a:lnTo>
                  <a:pt x="352" y="544"/>
                </a:lnTo>
                <a:lnTo>
                  <a:pt x="352" y="544"/>
                </a:lnTo>
                <a:lnTo>
                  <a:pt x="356" y="546"/>
                </a:lnTo>
                <a:lnTo>
                  <a:pt x="360" y="548"/>
                </a:lnTo>
                <a:lnTo>
                  <a:pt x="360" y="548"/>
                </a:lnTo>
                <a:lnTo>
                  <a:pt x="364" y="546"/>
                </a:lnTo>
                <a:lnTo>
                  <a:pt x="366" y="542"/>
                </a:lnTo>
                <a:lnTo>
                  <a:pt x="366" y="542"/>
                </a:lnTo>
                <a:lnTo>
                  <a:pt x="364" y="538"/>
                </a:lnTo>
                <a:lnTo>
                  <a:pt x="364" y="538"/>
                </a:lnTo>
                <a:lnTo>
                  <a:pt x="364" y="532"/>
                </a:lnTo>
                <a:lnTo>
                  <a:pt x="364" y="532"/>
                </a:lnTo>
                <a:lnTo>
                  <a:pt x="366" y="530"/>
                </a:lnTo>
                <a:lnTo>
                  <a:pt x="366" y="530"/>
                </a:lnTo>
                <a:lnTo>
                  <a:pt x="364" y="528"/>
                </a:lnTo>
                <a:lnTo>
                  <a:pt x="364" y="528"/>
                </a:lnTo>
                <a:lnTo>
                  <a:pt x="362" y="530"/>
                </a:lnTo>
                <a:lnTo>
                  <a:pt x="362" y="532"/>
                </a:lnTo>
                <a:lnTo>
                  <a:pt x="362" y="532"/>
                </a:lnTo>
                <a:lnTo>
                  <a:pt x="356" y="534"/>
                </a:lnTo>
                <a:lnTo>
                  <a:pt x="356" y="534"/>
                </a:lnTo>
                <a:lnTo>
                  <a:pt x="354" y="532"/>
                </a:lnTo>
                <a:lnTo>
                  <a:pt x="354" y="532"/>
                </a:lnTo>
                <a:lnTo>
                  <a:pt x="354" y="528"/>
                </a:lnTo>
                <a:lnTo>
                  <a:pt x="356" y="526"/>
                </a:lnTo>
                <a:lnTo>
                  <a:pt x="356" y="526"/>
                </a:lnTo>
                <a:lnTo>
                  <a:pt x="362" y="524"/>
                </a:lnTo>
                <a:lnTo>
                  <a:pt x="362" y="524"/>
                </a:lnTo>
                <a:lnTo>
                  <a:pt x="364" y="520"/>
                </a:lnTo>
                <a:lnTo>
                  <a:pt x="364" y="520"/>
                </a:lnTo>
                <a:lnTo>
                  <a:pt x="362" y="514"/>
                </a:lnTo>
                <a:lnTo>
                  <a:pt x="362" y="512"/>
                </a:lnTo>
                <a:lnTo>
                  <a:pt x="364" y="510"/>
                </a:lnTo>
                <a:lnTo>
                  <a:pt x="364" y="510"/>
                </a:lnTo>
                <a:lnTo>
                  <a:pt x="364" y="510"/>
                </a:lnTo>
                <a:lnTo>
                  <a:pt x="366" y="512"/>
                </a:lnTo>
                <a:lnTo>
                  <a:pt x="368" y="518"/>
                </a:lnTo>
                <a:lnTo>
                  <a:pt x="368" y="518"/>
                </a:lnTo>
                <a:lnTo>
                  <a:pt x="372" y="520"/>
                </a:lnTo>
                <a:lnTo>
                  <a:pt x="372" y="520"/>
                </a:lnTo>
                <a:lnTo>
                  <a:pt x="374" y="524"/>
                </a:lnTo>
                <a:lnTo>
                  <a:pt x="376" y="526"/>
                </a:lnTo>
                <a:lnTo>
                  <a:pt x="378" y="526"/>
                </a:lnTo>
                <a:lnTo>
                  <a:pt x="378" y="526"/>
                </a:lnTo>
                <a:lnTo>
                  <a:pt x="378" y="524"/>
                </a:lnTo>
                <a:lnTo>
                  <a:pt x="378" y="520"/>
                </a:lnTo>
                <a:lnTo>
                  <a:pt x="376" y="512"/>
                </a:lnTo>
                <a:lnTo>
                  <a:pt x="376" y="512"/>
                </a:lnTo>
                <a:lnTo>
                  <a:pt x="372" y="510"/>
                </a:lnTo>
                <a:lnTo>
                  <a:pt x="372" y="510"/>
                </a:lnTo>
                <a:lnTo>
                  <a:pt x="370" y="506"/>
                </a:lnTo>
                <a:lnTo>
                  <a:pt x="370" y="502"/>
                </a:lnTo>
                <a:lnTo>
                  <a:pt x="370" y="502"/>
                </a:lnTo>
                <a:lnTo>
                  <a:pt x="372" y="500"/>
                </a:lnTo>
                <a:lnTo>
                  <a:pt x="374" y="498"/>
                </a:lnTo>
                <a:lnTo>
                  <a:pt x="374" y="498"/>
                </a:lnTo>
                <a:lnTo>
                  <a:pt x="378" y="500"/>
                </a:lnTo>
                <a:lnTo>
                  <a:pt x="378" y="500"/>
                </a:lnTo>
                <a:lnTo>
                  <a:pt x="380" y="500"/>
                </a:lnTo>
                <a:lnTo>
                  <a:pt x="380" y="500"/>
                </a:lnTo>
                <a:lnTo>
                  <a:pt x="380" y="496"/>
                </a:lnTo>
                <a:lnTo>
                  <a:pt x="378" y="494"/>
                </a:lnTo>
                <a:lnTo>
                  <a:pt x="378" y="494"/>
                </a:lnTo>
                <a:lnTo>
                  <a:pt x="380" y="490"/>
                </a:lnTo>
                <a:lnTo>
                  <a:pt x="380" y="490"/>
                </a:lnTo>
                <a:lnTo>
                  <a:pt x="384" y="488"/>
                </a:lnTo>
                <a:lnTo>
                  <a:pt x="386" y="486"/>
                </a:lnTo>
                <a:lnTo>
                  <a:pt x="386" y="486"/>
                </a:lnTo>
                <a:lnTo>
                  <a:pt x="382" y="484"/>
                </a:lnTo>
                <a:lnTo>
                  <a:pt x="382" y="484"/>
                </a:lnTo>
                <a:lnTo>
                  <a:pt x="382" y="480"/>
                </a:lnTo>
                <a:lnTo>
                  <a:pt x="384" y="478"/>
                </a:lnTo>
                <a:lnTo>
                  <a:pt x="384" y="478"/>
                </a:lnTo>
                <a:lnTo>
                  <a:pt x="386" y="478"/>
                </a:lnTo>
                <a:lnTo>
                  <a:pt x="390" y="480"/>
                </a:lnTo>
                <a:lnTo>
                  <a:pt x="394" y="482"/>
                </a:lnTo>
                <a:lnTo>
                  <a:pt x="398" y="482"/>
                </a:lnTo>
                <a:lnTo>
                  <a:pt x="398" y="482"/>
                </a:lnTo>
                <a:lnTo>
                  <a:pt x="398" y="480"/>
                </a:lnTo>
                <a:lnTo>
                  <a:pt x="396" y="478"/>
                </a:lnTo>
                <a:lnTo>
                  <a:pt x="394" y="474"/>
                </a:lnTo>
                <a:lnTo>
                  <a:pt x="394" y="474"/>
                </a:lnTo>
                <a:lnTo>
                  <a:pt x="394" y="470"/>
                </a:lnTo>
                <a:lnTo>
                  <a:pt x="394" y="468"/>
                </a:lnTo>
                <a:lnTo>
                  <a:pt x="394" y="468"/>
                </a:lnTo>
                <a:lnTo>
                  <a:pt x="390" y="468"/>
                </a:lnTo>
                <a:lnTo>
                  <a:pt x="386" y="470"/>
                </a:lnTo>
                <a:lnTo>
                  <a:pt x="386" y="470"/>
                </a:lnTo>
                <a:lnTo>
                  <a:pt x="380" y="476"/>
                </a:lnTo>
                <a:lnTo>
                  <a:pt x="380" y="476"/>
                </a:lnTo>
                <a:lnTo>
                  <a:pt x="376" y="476"/>
                </a:lnTo>
                <a:lnTo>
                  <a:pt x="374" y="476"/>
                </a:lnTo>
                <a:lnTo>
                  <a:pt x="374" y="476"/>
                </a:lnTo>
                <a:lnTo>
                  <a:pt x="374" y="474"/>
                </a:lnTo>
                <a:lnTo>
                  <a:pt x="374" y="472"/>
                </a:lnTo>
                <a:lnTo>
                  <a:pt x="378" y="468"/>
                </a:lnTo>
                <a:lnTo>
                  <a:pt x="378" y="468"/>
                </a:lnTo>
                <a:lnTo>
                  <a:pt x="384" y="466"/>
                </a:lnTo>
                <a:lnTo>
                  <a:pt x="384" y="466"/>
                </a:lnTo>
                <a:lnTo>
                  <a:pt x="390" y="462"/>
                </a:lnTo>
                <a:lnTo>
                  <a:pt x="390" y="462"/>
                </a:lnTo>
                <a:lnTo>
                  <a:pt x="390" y="456"/>
                </a:lnTo>
                <a:lnTo>
                  <a:pt x="392" y="452"/>
                </a:lnTo>
                <a:lnTo>
                  <a:pt x="392" y="452"/>
                </a:lnTo>
                <a:lnTo>
                  <a:pt x="394" y="450"/>
                </a:lnTo>
                <a:lnTo>
                  <a:pt x="394" y="450"/>
                </a:lnTo>
                <a:lnTo>
                  <a:pt x="402" y="448"/>
                </a:lnTo>
                <a:lnTo>
                  <a:pt x="406" y="448"/>
                </a:lnTo>
                <a:lnTo>
                  <a:pt x="408" y="448"/>
                </a:lnTo>
                <a:lnTo>
                  <a:pt x="408" y="448"/>
                </a:lnTo>
                <a:lnTo>
                  <a:pt x="410" y="444"/>
                </a:lnTo>
                <a:lnTo>
                  <a:pt x="410" y="442"/>
                </a:lnTo>
                <a:lnTo>
                  <a:pt x="410" y="442"/>
                </a:lnTo>
                <a:lnTo>
                  <a:pt x="408" y="438"/>
                </a:lnTo>
                <a:lnTo>
                  <a:pt x="408" y="438"/>
                </a:lnTo>
                <a:lnTo>
                  <a:pt x="406" y="440"/>
                </a:lnTo>
                <a:lnTo>
                  <a:pt x="404" y="444"/>
                </a:lnTo>
                <a:lnTo>
                  <a:pt x="404" y="444"/>
                </a:lnTo>
                <a:lnTo>
                  <a:pt x="402" y="442"/>
                </a:lnTo>
                <a:lnTo>
                  <a:pt x="400" y="438"/>
                </a:lnTo>
                <a:lnTo>
                  <a:pt x="400" y="438"/>
                </a:lnTo>
                <a:lnTo>
                  <a:pt x="400" y="428"/>
                </a:lnTo>
                <a:lnTo>
                  <a:pt x="400" y="428"/>
                </a:lnTo>
                <a:lnTo>
                  <a:pt x="400" y="428"/>
                </a:lnTo>
                <a:lnTo>
                  <a:pt x="400" y="428"/>
                </a:lnTo>
                <a:lnTo>
                  <a:pt x="402" y="428"/>
                </a:lnTo>
                <a:lnTo>
                  <a:pt x="404" y="430"/>
                </a:lnTo>
                <a:lnTo>
                  <a:pt x="404" y="430"/>
                </a:lnTo>
                <a:lnTo>
                  <a:pt x="408" y="428"/>
                </a:lnTo>
                <a:lnTo>
                  <a:pt x="410" y="426"/>
                </a:lnTo>
                <a:lnTo>
                  <a:pt x="410" y="426"/>
                </a:lnTo>
                <a:lnTo>
                  <a:pt x="412" y="426"/>
                </a:lnTo>
                <a:lnTo>
                  <a:pt x="412" y="424"/>
                </a:lnTo>
                <a:lnTo>
                  <a:pt x="412" y="424"/>
                </a:lnTo>
                <a:lnTo>
                  <a:pt x="410" y="422"/>
                </a:lnTo>
                <a:lnTo>
                  <a:pt x="408" y="422"/>
                </a:lnTo>
                <a:lnTo>
                  <a:pt x="404" y="422"/>
                </a:lnTo>
                <a:lnTo>
                  <a:pt x="404" y="422"/>
                </a:lnTo>
                <a:lnTo>
                  <a:pt x="404" y="418"/>
                </a:lnTo>
                <a:lnTo>
                  <a:pt x="404" y="416"/>
                </a:lnTo>
                <a:lnTo>
                  <a:pt x="404" y="416"/>
                </a:lnTo>
                <a:lnTo>
                  <a:pt x="408" y="414"/>
                </a:lnTo>
                <a:lnTo>
                  <a:pt x="408" y="414"/>
                </a:lnTo>
                <a:lnTo>
                  <a:pt x="406" y="410"/>
                </a:lnTo>
                <a:lnTo>
                  <a:pt x="406" y="410"/>
                </a:lnTo>
                <a:lnTo>
                  <a:pt x="410" y="410"/>
                </a:lnTo>
                <a:lnTo>
                  <a:pt x="414" y="408"/>
                </a:lnTo>
                <a:lnTo>
                  <a:pt x="414" y="408"/>
                </a:lnTo>
                <a:lnTo>
                  <a:pt x="414" y="406"/>
                </a:lnTo>
                <a:lnTo>
                  <a:pt x="414" y="402"/>
                </a:lnTo>
                <a:lnTo>
                  <a:pt x="414" y="402"/>
                </a:lnTo>
                <a:lnTo>
                  <a:pt x="418" y="402"/>
                </a:lnTo>
                <a:lnTo>
                  <a:pt x="422" y="402"/>
                </a:lnTo>
                <a:lnTo>
                  <a:pt x="422" y="402"/>
                </a:lnTo>
                <a:lnTo>
                  <a:pt x="424" y="398"/>
                </a:lnTo>
                <a:lnTo>
                  <a:pt x="424" y="398"/>
                </a:lnTo>
                <a:lnTo>
                  <a:pt x="422" y="396"/>
                </a:lnTo>
                <a:lnTo>
                  <a:pt x="420" y="392"/>
                </a:lnTo>
                <a:lnTo>
                  <a:pt x="420" y="392"/>
                </a:lnTo>
                <a:lnTo>
                  <a:pt x="422" y="388"/>
                </a:lnTo>
                <a:lnTo>
                  <a:pt x="426" y="386"/>
                </a:lnTo>
                <a:lnTo>
                  <a:pt x="426" y="386"/>
                </a:lnTo>
                <a:lnTo>
                  <a:pt x="432" y="386"/>
                </a:lnTo>
                <a:lnTo>
                  <a:pt x="432" y="386"/>
                </a:lnTo>
                <a:lnTo>
                  <a:pt x="434" y="382"/>
                </a:lnTo>
                <a:lnTo>
                  <a:pt x="434" y="382"/>
                </a:lnTo>
                <a:lnTo>
                  <a:pt x="438" y="384"/>
                </a:lnTo>
                <a:lnTo>
                  <a:pt x="440" y="384"/>
                </a:lnTo>
                <a:lnTo>
                  <a:pt x="440" y="384"/>
                </a:lnTo>
                <a:lnTo>
                  <a:pt x="442" y="382"/>
                </a:lnTo>
                <a:lnTo>
                  <a:pt x="442" y="378"/>
                </a:lnTo>
                <a:lnTo>
                  <a:pt x="442" y="374"/>
                </a:lnTo>
                <a:lnTo>
                  <a:pt x="444" y="372"/>
                </a:lnTo>
                <a:lnTo>
                  <a:pt x="444" y="372"/>
                </a:lnTo>
                <a:lnTo>
                  <a:pt x="448" y="370"/>
                </a:lnTo>
                <a:lnTo>
                  <a:pt x="448" y="370"/>
                </a:lnTo>
                <a:lnTo>
                  <a:pt x="450" y="368"/>
                </a:lnTo>
                <a:lnTo>
                  <a:pt x="450" y="368"/>
                </a:lnTo>
                <a:lnTo>
                  <a:pt x="450" y="364"/>
                </a:lnTo>
                <a:lnTo>
                  <a:pt x="450" y="362"/>
                </a:lnTo>
                <a:lnTo>
                  <a:pt x="450" y="362"/>
                </a:lnTo>
                <a:lnTo>
                  <a:pt x="448" y="362"/>
                </a:lnTo>
                <a:lnTo>
                  <a:pt x="446" y="362"/>
                </a:lnTo>
                <a:lnTo>
                  <a:pt x="446" y="362"/>
                </a:lnTo>
                <a:lnTo>
                  <a:pt x="446" y="360"/>
                </a:lnTo>
                <a:lnTo>
                  <a:pt x="446" y="356"/>
                </a:lnTo>
                <a:lnTo>
                  <a:pt x="446" y="356"/>
                </a:lnTo>
                <a:lnTo>
                  <a:pt x="450" y="354"/>
                </a:lnTo>
                <a:lnTo>
                  <a:pt x="454" y="352"/>
                </a:lnTo>
                <a:lnTo>
                  <a:pt x="454" y="352"/>
                </a:lnTo>
                <a:lnTo>
                  <a:pt x="454" y="346"/>
                </a:lnTo>
                <a:lnTo>
                  <a:pt x="456" y="342"/>
                </a:lnTo>
                <a:lnTo>
                  <a:pt x="456" y="342"/>
                </a:lnTo>
                <a:lnTo>
                  <a:pt x="464" y="336"/>
                </a:lnTo>
                <a:lnTo>
                  <a:pt x="464" y="336"/>
                </a:lnTo>
                <a:lnTo>
                  <a:pt x="466" y="334"/>
                </a:lnTo>
                <a:lnTo>
                  <a:pt x="470" y="334"/>
                </a:lnTo>
                <a:lnTo>
                  <a:pt x="470" y="334"/>
                </a:lnTo>
                <a:lnTo>
                  <a:pt x="470" y="340"/>
                </a:lnTo>
                <a:lnTo>
                  <a:pt x="470" y="340"/>
                </a:lnTo>
                <a:lnTo>
                  <a:pt x="472" y="342"/>
                </a:lnTo>
                <a:lnTo>
                  <a:pt x="472" y="342"/>
                </a:lnTo>
                <a:lnTo>
                  <a:pt x="478" y="344"/>
                </a:lnTo>
                <a:lnTo>
                  <a:pt x="484" y="344"/>
                </a:lnTo>
                <a:lnTo>
                  <a:pt x="484" y="344"/>
                </a:lnTo>
                <a:lnTo>
                  <a:pt x="490" y="342"/>
                </a:lnTo>
                <a:lnTo>
                  <a:pt x="490" y="342"/>
                </a:lnTo>
                <a:lnTo>
                  <a:pt x="496" y="338"/>
                </a:lnTo>
                <a:lnTo>
                  <a:pt x="498" y="334"/>
                </a:lnTo>
                <a:lnTo>
                  <a:pt x="498" y="332"/>
                </a:lnTo>
                <a:lnTo>
                  <a:pt x="498" y="332"/>
                </a:lnTo>
                <a:lnTo>
                  <a:pt x="496" y="332"/>
                </a:lnTo>
                <a:lnTo>
                  <a:pt x="492" y="334"/>
                </a:lnTo>
                <a:lnTo>
                  <a:pt x="484" y="336"/>
                </a:lnTo>
                <a:lnTo>
                  <a:pt x="484" y="336"/>
                </a:lnTo>
                <a:lnTo>
                  <a:pt x="478" y="334"/>
                </a:lnTo>
                <a:lnTo>
                  <a:pt x="478" y="334"/>
                </a:lnTo>
                <a:lnTo>
                  <a:pt x="478" y="332"/>
                </a:lnTo>
                <a:lnTo>
                  <a:pt x="478" y="332"/>
                </a:lnTo>
                <a:lnTo>
                  <a:pt x="482" y="332"/>
                </a:lnTo>
                <a:lnTo>
                  <a:pt x="482" y="332"/>
                </a:lnTo>
                <a:lnTo>
                  <a:pt x="484" y="330"/>
                </a:lnTo>
                <a:lnTo>
                  <a:pt x="484" y="330"/>
                </a:lnTo>
                <a:lnTo>
                  <a:pt x="486" y="324"/>
                </a:lnTo>
                <a:lnTo>
                  <a:pt x="486" y="324"/>
                </a:lnTo>
                <a:lnTo>
                  <a:pt x="488" y="322"/>
                </a:lnTo>
                <a:lnTo>
                  <a:pt x="490" y="322"/>
                </a:lnTo>
                <a:lnTo>
                  <a:pt x="490" y="322"/>
                </a:lnTo>
                <a:lnTo>
                  <a:pt x="490" y="320"/>
                </a:lnTo>
                <a:lnTo>
                  <a:pt x="488" y="318"/>
                </a:lnTo>
                <a:lnTo>
                  <a:pt x="488" y="318"/>
                </a:lnTo>
                <a:lnTo>
                  <a:pt x="490" y="318"/>
                </a:lnTo>
                <a:lnTo>
                  <a:pt x="492" y="316"/>
                </a:lnTo>
                <a:lnTo>
                  <a:pt x="492" y="316"/>
                </a:lnTo>
                <a:lnTo>
                  <a:pt x="490" y="314"/>
                </a:lnTo>
                <a:lnTo>
                  <a:pt x="486" y="312"/>
                </a:lnTo>
                <a:lnTo>
                  <a:pt x="486" y="312"/>
                </a:lnTo>
                <a:lnTo>
                  <a:pt x="486" y="306"/>
                </a:lnTo>
                <a:lnTo>
                  <a:pt x="486" y="306"/>
                </a:lnTo>
                <a:lnTo>
                  <a:pt x="488" y="302"/>
                </a:lnTo>
                <a:lnTo>
                  <a:pt x="488" y="302"/>
                </a:lnTo>
                <a:lnTo>
                  <a:pt x="492" y="298"/>
                </a:lnTo>
                <a:lnTo>
                  <a:pt x="492" y="298"/>
                </a:lnTo>
                <a:lnTo>
                  <a:pt x="498" y="296"/>
                </a:lnTo>
                <a:lnTo>
                  <a:pt x="498" y="296"/>
                </a:lnTo>
                <a:lnTo>
                  <a:pt x="498" y="294"/>
                </a:lnTo>
                <a:lnTo>
                  <a:pt x="498" y="294"/>
                </a:lnTo>
                <a:lnTo>
                  <a:pt x="496" y="294"/>
                </a:lnTo>
                <a:lnTo>
                  <a:pt x="492" y="292"/>
                </a:lnTo>
                <a:lnTo>
                  <a:pt x="492" y="292"/>
                </a:lnTo>
                <a:lnTo>
                  <a:pt x="494" y="290"/>
                </a:lnTo>
                <a:lnTo>
                  <a:pt x="494" y="290"/>
                </a:lnTo>
                <a:lnTo>
                  <a:pt x="496" y="290"/>
                </a:lnTo>
                <a:lnTo>
                  <a:pt x="498" y="290"/>
                </a:lnTo>
                <a:lnTo>
                  <a:pt x="498" y="290"/>
                </a:lnTo>
                <a:lnTo>
                  <a:pt x="500" y="286"/>
                </a:lnTo>
                <a:lnTo>
                  <a:pt x="500" y="282"/>
                </a:lnTo>
                <a:lnTo>
                  <a:pt x="500" y="282"/>
                </a:lnTo>
                <a:lnTo>
                  <a:pt x="504" y="282"/>
                </a:lnTo>
                <a:lnTo>
                  <a:pt x="506" y="282"/>
                </a:lnTo>
                <a:lnTo>
                  <a:pt x="506" y="282"/>
                </a:lnTo>
                <a:lnTo>
                  <a:pt x="508" y="286"/>
                </a:lnTo>
                <a:lnTo>
                  <a:pt x="508" y="292"/>
                </a:lnTo>
                <a:lnTo>
                  <a:pt x="508" y="300"/>
                </a:lnTo>
                <a:lnTo>
                  <a:pt x="510" y="304"/>
                </a:lnTo>
                <a:lnTo>
                  <a:pt x="510" y="304"/>
                </a:lnTo>
                <a:lnTo>
                  <a:pt x="512" y="304"/>
                </a:lnTo>
                <a:lnTo>
                  <a:pt x="514" y="302"/>
                </a:lnTo>
                <a:lnTo>
                  <a:pt x="514" y="302"/>
                </a:lnTo>
                <a:lnTo>
                  <a:pt x="514" y="300"/>
                </a:lnTo>
                <a:lnTo>
                  <a:pt x="514" y="296"/>
                </a:lnTo>
                <a:lnTo>
                  <a:pt x="514" y="296"/>
                </a:lnTo>
                <a:lnTo>
                  <a:pt x="518" y="298"/>
                </a:lnTo>
                <a:lnTo>
                  <a:pt x="520" y="298"/>
                </a:lnTo>
                <a:lnTo>
                  <a:pt x="520" y="298"/>
                </a:lnTo>
                <a:lnTo>
                  <a:pt x="520" y="296"/>
                </a:lnTo>
                <a:lnTo>
                  <a:pt x="520" y="292"/>
                </a:lnTo>
                <a:lnTo>
                  <a:pt x="520" y="292"/>
                </a:lnTo>
                <a:lnTo>
                  <a:pt x="516" y="288"/>
                </a:lnTo>
                <a:lnTo>
                  <a:pt x="516" y="286"/>
                </a:lnTo>
                <a:lnTo>
                  <a:pt x="516" y="284"/>
                </a:lnTo>
                <a:lnTo>
                  <a:pt x="516" y="284"/>
                </a:lnTo>
                <a:lnTo>
                  <a:pt x="518" y="284"/>
                </a:lnTo>
                <a:lnTo>
                  <a:pt x="520" y="284"/>
                </a:lnTo>
                <a:lnTo>
                  <a:pt x="520" y="284"/>
                </a:lnTo>
                <a:lnTo>
                  <a:pt x="520" y="282"/>
                </a:lnTo>
                <a:lnTo>
                  <a:pt x="520" y="278"/>
                </a:lnTo>
                <a:lnTo>
                  <a:pt x="520" y="278"/>
                </a:lnTo>
                <a:lnTo>
                  <a:pt x="516" y="274"/>
                </a:lnTo>
                <a:lnTo>
                  <a:pt x="512" y="270"/>
                </a:lnTo>
                <a:lnTo>
                  <a:pt x="512" y="270"/>
                </a:lnTo>
                <a:lnTo>
                  <a:pt x="516" y="264"/>
                </a:lnTo>
                <a:lnTo>
                  <a:pt x="516" y="264"/>
                </a:lnTo>
                <a:lnTo>
                  <a:pt x="520" y="262"/>
                </a:lnTo>
                <a:lnTo>
                  <a:pt x="524" y="260"/>
                </a:lnTo>
                <a:lnTo>
                  <a:pt x="524" y="260"/>
                </a:lnTo>
                <a:lnTo>
                  <a:pt x="532" y="262"/>
                </a:lnTo>
                <a:lnTo>
                  <a:pt x="532" y="262"/>
                </a:lnTo>
                <a:lnTo>
                  <a:pt x="534" y="264"/>
                </a:lnTo>
                <a:lnTo>
                  <a:pt x="534" y="264"/>
                </a:lnTo>
                <a:lnTo>
                  <a:pt x="536" y="264"/>
                </a:lnTo>
                <a:lnTo>
                  <a:pt x="540" y="264"/>
                </a:lnTo>
                <a:lnTo>
                  <a:pt x="540" y="264"/>
                </a:lnTo>
                <a:lnTo>
                  <a:pt x="546" y="268"/>
                </a:lnTo>
                <a:lnTo>
                  <a:pt x="548" y="270"/>
                </a:lnTo>
                <a:lnTo>
                  <a:pt x="550" y="270"/>
                </a:lnTo>
                <a:lnTo>
                  <a:pt x="550" y="270"/>
                </a:lnTo>
                <a:lnTo>
                  <a:pt x="550" y="266"/>
                </a:lnTo>
                <a:lnTo>
                  <a:pt x="552" y="262"/>
                </a:lnTo>
                <a:lnTo>
                  <a:pt x="552" y="262"/>
                </a:lnTo>
                <a:lnTo>
                  <a:pt x="554" y="256"/>
                </a:lnTo>
                <a:lnTo>
                  <a:pt x="554" y="256"/>
                </a:lnTo>
                <a:lnTo>
                  <a:pt x="558" y="258"/>
                </a:lnTo>
                <a:lnTo>
                  <a:pt x="560" y="256"/>
                </a:lnTo>
                <a:lnTo>
                  <a:pt x="560" y="256"/>
                </a:lnTo>
                <a:lnTo>
                  <a:pt x="560" y="254"/>
                </a:lnTo>
                <a:lnTo>
                  <a:pt x="558" y="252"/>
                </a:lnTo>
                <a:lnTo>
                  <a:pt x="558" y="252"/>
                </a:lnTo>
                <a:lnTo>
                  <a:pt x="556" y="250"/>
                </a:lnTo>
                <a:lnTo>
                  <a:pt x="556" y="250"/>
                </a:lnTo>
                <a:lnTo>
                  <a:pt x="552" y="252"/>
                </a:lnTo>
                <a:lnTo>
                  <a:pt x="548" y="256"/>
                </a:lnTo>
                <a:lnTo>
                  <a:pt x="548" y="256"/>
                </a:lnTo>
                <a:lnTo>
                  <a:pt x="546" y="254"/>
                </a:lnTo>
                <a:lnTo>
                  <a:pt x="544" y="252"/>
                </a:lnTo>
                <a:lnTo>
                  <a:pt x="540" y="250"/>
                </a:lnTo>
                <a:lnTo>
                  <a:pt x="538" y="250"/>
                </a:lnTo>
                <a:lnTo>
                  <a:pt x="538" y="250"/>
                </a:lnTo>
                <a:lnTo>
                  <a:pt x="536" y="252"/>
                </a:lnTo>
                <a:lnTo>
                  <a:pt x="536" y="252"/>
                </a:lnTo>
                <a:lnTo>
                  <a:pt x="530" y="256"/>
                </a:lnTo>
                <a:lnTo>
                  <a:pt x="530" y="256"/>
                </a:lnTo>
                <a:lnTo>
                  <a:pt x="526" y="254"/>
                </a:lnTo>
                <a:lnTo>
                  <a:pt x="522" y="252"/>
                </a:lnTo>
                <a:lnTo>
                  <a:pt x="522" y="252"/>
                </a:lnTo>
                <a:lnTo>
                  <a:pt x="522" y="250"/>
                </a:lnTo>
                <a:lnTo>
                  <a:pt x="522" y="250"/>
                </a:lnTo>
                <a:lnTo>
                  <a:pt x="526" y="246"/>
                </a:lnTo>
                <a:lnTo>
                  <a:pt x="526" y="246"/>
                </a:lnTo>
                <a:lnTo>
                  <a:pt x="530" y="242"/>
                </a:lnTo>
                <a:lnTo>
                  <a:pt x="530" y="242"/>
                </a:lnTo>
                <a:lnTo>
                  <a:pt x="534" y="238"/>
                </a:lnTo>
                <a:lnTo>
                  <a:pt x="540" y="238"/>
                </a:lnTo>
                <a:lnTo>
                  <a:pt x="540" y="238"/>
                </a:lnTo>
                <a:lnTo>
                  <a:pt x="542" y="238"/>
                </a:lnTo>
                <a:lnTo>
                  <a:pt x="544" y="238"/>
                </a:lnTo>
                <a:lnTo>
                  <a:pt x="544" y="238"/>
                </a:lnTo>
                <a:lnTo>
                  <a:pt x="546" y="234"/>
                </a:lnTo>
                <a:lnTo>
                  <a:pt x="546" y="234"/>
                </a:lnTo>
                <a:lnTo>
                  <a:pt x="550" y="236"/>
                </a:lnTo>
                <a:lnTo>
                  <a:pt x="552" y="236"/>
                </a:lnTo>
                <a:lnTo>
                  <a:pt x="552" y="236"/>
                </a:lnTo>
                <a:lnTo>
                  <a:pt x="554" y="236"/>
                </a:lnTo>
                <a:lnTo>
                  <a:pt x="556" y="234"/>
                </a:lnTo>
                <a:lnTo>
                  <a:pt x="556" y="234"/>
                </a:lnTo>
                <a:lnTo>
                  <a:pt x="554" y="232"/>
                </a:lnTo>
                <a:lnTo>
                  <a:pt x="552" y="230"/>
                </a:lnTo>
                <a:lnTo>
                  <a:pt x="552" y="230"/>
                </a:lnTo>
                <a:lnTo>
                  <a:pt x="554" y="228"/>
                </a:lnTo>
                <a:lnTo>
                  <a:pt x="554" y="228"/>
                </a:lnTo>
                <a:lnTo>
                  <a:pt x="558" y="230"/>
                </a:lnTo>
                <a:lnTo>
                  <a:pt x="560" y="230"/>
                </a:lnTo>
                <a:lnTo>
                  <a:pt x="562" y="230"/>
                </a:lnTo>
                <a:lnTo>
                  <a:pt x="562" y="230"/>
                </a:lnTo>
                <a:lnTo>
                  <a:pt x="562" y="228"/>
                </a:lnTo>
                <a:lnTo>
                  <a:pt x="562" y="226"/>
                </a:lnTo>
                <a:lnTo>
                  <a:pt x="562" y="226"/>
                </a:lnTo>
                <a:lnTo>
                  <a:pt x="560" y="224"/>
                </a:lnTo>
                <a:lnTo>
                  <a:pt x="560" y="220"/>
                </a:lnTo>
                <a:lnTo>
                  <a:pt x="560" y="220"/>
                </a:lnTo>
                <a:lnTo>
                  <a:pt x="564" y="220"/>
                </a:lnTo>
                <a:lnTo>
                  <a:pt x="566" y="222"/>
                </a:lnTo>
                <a:lnTo>
                  <a:pt x="568" y="220"/>
                </a:lnTo>
                <a:lnTo>
                  <a:pt x="568" y="220"/>
                </a:lnTo>
                <a:lnTo>
                  <a:pt x="566" y="218"/>
                </a:lnTo>
                <a:lnTo>
                  <a:pt x="564" y="216"/>
                </a:lnTo>
                <a:lnTo>
                  <a:pt x="564" y="216"/>
                </a:lnTo>
                <a:lnTo>
                  <a:pt x="560" y="218"/>
                </a:lnTo>
                <a:lnTo>
                  <a:pt x="558" y="218"/>
                </a:lnTo>
                <a:lnTo>
                  <a:pt x="558" y="218"/>
                </a:lnTo>
                <a:lnTo>
                  <a:pt x="556" y="214"/>
                </a:lnTo>
                <a:lnTo>
                  <a:pt x="556" y="214"/>
                </a:lnTo>
                <a:lnTo>
                  <a:pt x="556" y="208"/>
                </a:lnTo>
                <a:lnTo>
                  <a:pt x="556" y="208"/>
                </a:lnTo>
                <a:lnTo>
                  <a:pt x="558" y="202"/>
                </a:lnTo>
                <a:lnTo>
                  <a:pt x="558" y="202"/>
                </a:lnTo>
                <a:lnTo>
                  <a:pt x="562" y="200"/>
                </a:lnTo>
                <a:lnTo>
                  <a:pt x="562" y="200"/>
                </a:lnTo>
                <a:lnTo>
                  <a:pt x="570" y="196"/>
                </a:lnTo>
                <a:lnTo>
                  <a:pt x="574" y="194"/>
                </a:lnTo>
                <a:lnTo>
                  <a:pt x="576" y="192"/>
                </a:lnTo>
                <a:lnTo>
                  <a:pt x="576" y="192"/>
                </a:lnTo>
                <a:lnTo>
                  <a:pt x="574" y="190"/>
                </a:lnTo>
                <a:lnTo>
                  <a:pt x="572" y="188"/>
                </a:lnTo>
                <a:lnTo>
                  <a:pt x="572" y="188"/>
                </a:lnTo>
                <a:lnTo>
                  <a:pt x="572" y="184"/>
                </a:lnTo>
                <a:lnTo>
                  <a:pt x="572" y="184"/>
                </a:lnTo>
                <a:lnTo>
                  <a:pt x="572" y="176"/>
                </a:lnTo>
                <a:lnTo>
                  <a:pt x="574" y="170"/>
                </a:lnTo>
                <a:lnTo>
                  <a:pt x="574" y="170"/>
                </a:lnTo>
                <a:lnTo>
                  <a:pt x="576" y="166"/>
                </a:lnTo>
                <a:lnTo>
                  <a:pt x="576" y="166"/>
                </a:lnTo>
                <a:lnTo>
                  <a:pt x="578" y="168"/>
                </a:lnTo>
                <a:lnTo>
                  <a:pt x="580" y="170"/>
                </a:lnTo>
                <a:lnTo>
                  <a:pt x="580" y="170"/>
                </a:lnTo>
                <a:lnTo>
                  <a:pt x="580" y="174"/>
                </a:lnTo>
                <a:lnTo>
                  <a:pt x="578" y="178"/>
                </a:lnTo>
                <a:lnTo>
                  <a:pt x="578" y="178"/>
                </a:lnTo>
                <a:lnTo>
                  <a:pt x="580" y="180"/>
                </a:lnTo>
                <a:lnTo>
                  <a:pt x="580" y="180"/>
                </a:lnTo>
                <a:lnTo>
                  <a:pt x="582" y="178"/>
                </a:lnTo>
                <a:lnTo>
                  <a:pt x="584" y="178"/>
                </a:lnTo>
                <a:lnTo>
                  <a:pt x="584" y="178"/>
                </a:lnTo>
                <a:lnTo>
                  <a:pt x="584" y="180"/>
                </a:lnTo>
                <a:lnTo>
                  <a:pt x="584" y="184"/>
                </a:lnTo>
                <a:lnTo>
                  <a:pt x="586" y="184"/>
                </a:lnTo>
                <a:lnTo>
                  <a:pt x="586" y="184"/>
                </a:lnTo>
                <a:lnTo>
                  <a:pt x="586" y="182"/>
                </a:lnTo>
                <a:lnTo>
                  <a:pt x="588" y="180"/>
                </a:lnTo>
                <a:lnTo>
                  <a:pt x="588" y="180"/>
                </a:lnTo>
                <a:lnTo>
                  <a:pt x="590" y="182"/>
                </a:lnTo>
                <a:lnTo>
                  <a:pt x="592" y="184"/>
                </a:lnTo>
                <a:lnTo>
                  <a:pt x="592" y="184"/>
                </a:lnTo>
                <a:lnTo>
                  <a:pt x="596" y="182"/>
                </a:lnTo>
                <a:lnTo>
                  <a:pt x="598" y="178"/>
                </a:lnTo>
                <a:lnTo>
                  <a:pt x="598" y="178"/>
                </a:lnTo>
                <a:lnTo>
                  <a:pt x="598" y="178"/>
                </a:lnTo>
                <a:lnTo>
                  <a:pt x="594" y="176"/>
                </a:lnTo>
                <a:lnTo>
                  <a:pt x="590" y="172"/>
                </a:lnTo>
                <a:lnTo>
                  <a:pt x="590" y="172"/>
                </a:lnTo>
                <a:lnTo>
                  <a:pt x="586" y="168"/>
                </a:lnTo>
                <a:lnTo>
                  <a:pt x="586" y="166"/>
                </a:lnTo>
                <a:lnTo>
                  <a:pt x="586" y="162"/>
                </a:lnTo>
                <a:lnTo>
                  <a:pt x="586" y="162"/>
                </a:lnTo>
                <a:lnTo>
                  <a:pt x="588" y="162"/>
                </a:lnTo>
                <a:lnTo>
                  <a:pt x="592" y="162"/>
                </a:lnTo>
                <a:lnTo>
                  <a:pt x="592" y="162"/>
                </a:lnTo>
                <a:lnTo>
                  <a:pt x="598" y="166"/>
                </a:lnTo>
                <a:lnTo>
                  <a:pt x="598" y="166"/>
                </a:lnTo>
                <a:lnTo>
                  <a:pt x="604" y="174"/>
                </a:lnTo>
                <a:lnTo>
                  <a:pt x="604" y="174"/>
                </a:lnTo>
                <a:lnTo>
                  <a:pt x="610" y="178"/>
                </a:lnTo>
                <a:lnTo>
                  <a:pt x="610" y="178"/>
                </a:lnTo>
                <a:lnTo>
                  <a:pt x="614" y="182"/>
                </a:lnTo>
                <a:lnTo>
                  <a:pt x="616" y="188"/>
                </a:lnTo>
                <a:lnTo>
                  <a:pt x="616" y="188"/>
                </a:lnTo>
                <a:lnTo>
                  <a:pt x="618" y="188"/>
                </a:lnTo>
                <a:lnTo>
                  <a:pt x="620" y="188"/>
                </a:lnTo>
                <a:lnTo>
                  <a:pt x="620" y="188"/>
                </a:lnTo>
                <a:lnTo>
                  <a:pt x="622" y="184"/>
                </a:lnTo>
                <a:lnTo>
                  <a:pt x="620" y="182"/>
                </a:lnTo>
                <a:lnTo>
                  <a:pt x="620" y="182"/>
                </a:lnTo>
                <a:lnTo>
                  <a:pt x="616" y="174"/>
                </a:lnTo>
                <a:lnTo>
                  <a:pt x="616" y="174"/>
                </a:lnTo>
                <a:lnTo>
                  <a:pt x="610" y="172"/>
                </a:lnTo>
                <a:lnTo>
                  <a:pt x="610" y="172"/>
                </a:lnTo>
                <a:lnTo>
                  <a:pt x="604" y="166"/>
                </a:lnTo>
                <a:lnTo>
                  <a:pt x="604" y="166"/>
                </a:lnTo>
                <a:lnTo>
                  <a:pt x="602" y="154"/>
                </a:lnTo>
                <a:lnTo>
                  <a:pt x="602" y="154"/>
                </a:lnTo>
                <a:lnTo>
                  <a:pt x="602" y="152"/>
                </a:lnTo>
                <a:lnTo>
                  <a:pt x="602" y="152"/>
                </a:lnTo>
                <a:lnTo>
                  <a:pt x="604" y="146"/>
                </a:lnTo>
                <a:lnTo>
                  <a:pt x="606" y="142"/>
                </a:lnTo>
                <a:lnTo>
                  <a:pt x="606" y="142"/>
                </a:lnTo>
                <a:lnTo>
                  <a:pt x="614" y="138"/>
                </a:lnTo>
                <a:lnTo>
                  <a:pt x="618" y="138"/>
                </a:lnTo>
                <a:lnTo>
                  <a:pt x="622" y="138"/>
                </a:lnTo>
                <a:lnTo>
                  <a:pt x="622" y="138"/>
                </a:lnTo>
                <a:lnTo>
                  <a:pt x="624" y="142"/>
                </a:lnTo>
                <a:lnTo>
                  <a:pt x="624" y="146"/>
                </a:lnTo>
                <a:lnTo>
                  <a:pt x="622" y="154"/>
                </a:lnTo>
                <a:lnTo>
                  <a:pt x="622" y="164"/>
                </a:lnTo>
                <a:lnTo>
                  <a:pt x="622" y="166"/>
                </a:lnTo>
                <a:lnTo>
                  <a:pt x="624" y="168"/>
                </a:lnTo>
                <a:lnTo>
                  <a:pt x="624" y="168"/>
                </a:lnTo>
                <a:lnTo>
                  <a:pt x="626" y="166"/>
                </a:lnTo>
                <a:lnTo>
                  <a:pt x="626" y="162"/>
                </a:lnTo>
                <a:lnTo>
                  <a:pt x="628" y="156"/>
                </a:lnTo>
                <a:lnTo>
                  <a:pt x="628" y="156"/>
                </a:lnTo>
                <a:lnTo>
                  <a:pt x="628" y="144"/>
                </a:lnTo>
                <a:lnTo>
                  <a:pt x="628" y="144"/>
                </a:lnTo>
                <a:lnTo>
                  <a:pt x="634" y="134"/>
                </a:lnTo>
                <a:lnTo>
                  <a:pt x="634" y="134"/>
                </a:lnTo>
                <a:lnTo>
                  <a:pt x="636" y="128"/>
                </a:lnTo>
                <a:lnTo>
                  <a:pt x="636" y="128"/>
                </a:lnTo>
                <a:lnTo>
                  <a:pt x="640" y="126"/>
                </a:lnTo>
                <a:lnTo>
                  <a:pt x="642" y="126"/>
                </a:lnTo>
                <a:lnTo>
                  <a:pt x="642" y="126"/>
                </a:lnTo>
                <a:lnTo>
                  <a:pt x="644" y="126"/>
                </a:lnTo>
                <a:lnTo>
                  <a:pt x="644" y="130"/>
                </a:lnTo>
                <a:lnTo>
                  <a:pt x="644" y="136"/>
                </a:lnTo>
                <a:lnTo>
                  <a:pt x="644" y="136"/>
                </a:lnTo>
                <a:lnTo>
                  <a:pt x="644" y="146"/>
                </a:lnTo>
                <a:lnTo>
                  <a:pt x="644" y="146"/>
                </a:lnTo>
                <a:lnTo>
                  <a:pt x="646" y="158"/>
                </a:lnTo>
                <a:lnTo>
                  <a:pt x="646" y="158"/>
                </a:lnTo>
                <a:lnTo>
                  <a:pt x="644" y="162"/>
                </a:lnTo>
                <a:lnTo>
                  <a:pt x="642" y="164"/>
                </a:lnTo>
                <a:lnTo>
                  <a:pt x="642" y="164"/>
                </a:lnTo>
                <a:lnTo>
                  <a:pt x="640" y="170"/>
                </a:lnTo>
                <a:lnTo>
                  <a:pt x="638" y="174"/>
                </a:lnTo>
                <a:lnTo>
                  <a:pt x="640" y="176"/>
                </a:lnTo>
                <a:lnTo>
                  <a:pt x="640" y="176"/>
                </a:lnTo>
                <a:lnTo>
                  <a:pt x="642" y="174"/>
                </a:lnTo>
                <a:lnTo>
                  <a:pt x="644" y="172"/>
                </a:lnTo>
                <a:lnTo>
                  <a:pt x="644" y="172"/>
                </a:lnTo>
                <a:lnTo>
                  <a:pt x="648" y="162"/>
                </a:lnTo>
                <a:lnTo>
                  <a:pt x="648" y="162"/>
                </a:lnTo>
                <a:lnTo>
                  <a:pt x="652" y="158"/>
                </a:lnTo>
                <a:lnTo>
                  <a:pt x="656" y="152"/>
                </a:lnTo>
                <a:lnTo>
                  <a:pt x="656" y="152"/>
                </a:lnTo>
                <a:lnTo>
                  <a:pt x="654" y="148"/>
                </a:lnTo>
                <a:lnTo>
                  <a:pt x="654" y="148"/>
                </a:lnTo>
                <a:lnTo>
                  <a:pt x="652" y="144"/>
                </a:lnTo>
                <a:lnTo>
                  <a:pt x="652" y="140"/>
                </a:lnTo>
                <a:lnTo>
                  <a:pt x="652" y="140"/>
                </a:lnTo>
                <a:lnTo>
                  <a:pt x="656" y="138"/>
                </a:lnTo>
                <a:lnTo>
                  <a:pt x="656" y="138"/>
                </a:lnTo>
                <a:lnTo>
                  <a:pt x="658" y="132"/>
                </a:lnTo>
                <a:lnTo>
                  <a:pt x="658" y="132"/>
                </a:lnTo>
                <a:lnTo>
                  <a:pt x="660" y="126"/>
                </a:lnTo>
                <a:lnTo>
                  <a:pt x="660" y="126"/>
                </a:lnTo>
                <a:lnTo>
                  <a:pt x="662" y="124"/>
                </a:lnTo>
                <a:lnTo>
                  <a:pt x="666" y="124"/>
                </a:lnTo>
                <a:lnTo>
                  <a:pt x="666" y="124"/>
                </a:lnTo>
                <a:lnTo>
                  <a:pt x="664" y="126"/>
                </a:lnTo>
                <a:lnTo>
                  <a:pt x="664" y="130"/>
                </a:lnTo>
                <a:lnTo>
                  <a:pt x="664" y="130"/>
                </a:lnTo>
                <a:lnTo>
                  <a:pt x="664" y="132"/>
                </a:lnTo>
                <a:lnTo>
                  <a:pt x="664" y="132"/>
                </a:lnTo>
                <a:lnTo>
                  <a:pt x="666" y="134"/>
                </a:lnTo>
                <a:lnTo>
                  <a:pt x="666" y="134"/>
                </a:lnTo>
                <a:lnTo>
                  <a:pt x="668" y="132"/>
                </a:lnTo>
                <a:lnTo>
                  <a:pt x="668" y="130"/>
                </a:lnTo>
                <a:lnTo>
                  <a:pt x="668" y="130"/>
                </a:lnTo>
                <a:lnTo>
                  <a:pt x="672" y="130"/>
                </a:lnTo>
                <a:lnTo>
                  <a:pt x="672" y="130"/>
                </a:lnTo>
                <a:lnTo>
                  <a:pt x="672" y="128"/>
                </a:lnTo>
                <a:lnTo>
                  <a:pt x="672" y="126"/>
                </a:lnTo>
                <a:lnTo>
                  <a:pt x="672" y="126"/>
                </a:lnTo>
                <a:lnTo>
                  <a:pt x="676" y="126"/>
                </a:lnTo>
                <a:lnTo>
                  <a:pt x="676" y="126"/>
                </a:lnTo>
                <a:lnTo>
                  <a:pt x="676" y="122"/>
                </a:lnTo>
                <a:lnTo>
                  <a:pt x="674" y="120"/>
                </a:lnTo>
                <a:lnTo>
                  <a:pt x="672" y="116"/>
                </a:lnTo>
                <a:lnTo>
                  <a:pt x="672" y="114"/>
                </a:lnTo>
                <a:lnTo>
                  <a:pt x="672" y="114"/>
                </a:lnTo>
                <a:lnTo>
                  <a:pt x="674" y="114"/>
                </a:lnTo>
                <a:lnTo>
                  <a:pt x="678" y="116"/>
                </a:lnTo>
                <a:lnTo>
                  <a:pt x="682" y="122"/>
                </a:lnTo>
                <a:lnTo>
                  <a:pt x="682" y="122"/>
                </a:lnTo>
                <a:lnTo>
                  <a:pt x="696" y="136"/>
                </a:lnTo>
                <a:lnTo>
                  <a:pt x="696" y="136"/>
                </a:lnTo>
                <a:lnTo>
                  <a:pt x="698" y="138"/>
                </a:lnTo>
                <a:lnTo>
                  <a:pt x="700" y="140"/>
                </a:lnTo>
                <a:lnTo>
                  <a:pt x="700" y="140"/>
                </a:lnTo>
                <a:lnTo>
                  <a:pt x="700" y="136"/>
                </a:lnTo>
                <a:lnTo>
                  <a:pt x="700" y="132"/>
                </a:lnTo>
                <a:lnTo>
                  <a:pt x="700" y="132"/>
                </a:lnTo>
                <a:lnTo>
                  <a:pt x="696" y="126"/>
                </a:lnTo>
                <a:lnTo>
                  <a:pt x="696" y="126"/>
                </a:lnTo>
                <a:lnTo>
                  <a:pt x="696" y="120"/>
                </a:lnTo>
                <a:lnTo>
                  <a:pt x="696" y="120"/>
                </a:lnTo>
                <a:lnTo>
                  <a:pt x="696" y="114"/>
                </a:lnTo>
                <a:lnTo>
                  <a:pt x="696" y="114"/>
                </a:lnTo>
                <a:lnTo>
                  <a:pt x="696" y="112"/>
                </a:lnTo>
                <a:lnTo>
                  <a:pt x="696" y="108"/>
                </a:lnTo>
                <a:lnTo>
                  <a:pt x="696" y="108"/>
                </a:lnTo>
                <a:lnTo>
                  <a:pt x="692" y="108"/>
                </a:lnTo>
                <a:lnTo>
                  <a:pt x="692" y="108"/>
                </a:lnTo>
                <a:lnTo>
                  <a:pt x="686" y="108"/>
                </a:lnTo>
                <a:lnTo>
                  <a:pt x="680" y="104"/>
                </a:lnTo>
                <a:lnTo>
                  <a:pt x="680" y="104"/>
                </a:lnTo>
                <a:lnTo>
                  <a:pt x="678" y="98"/>
                </a:lnTo>
                <a:lnTo>
                  <a:pt x="678" y="94"/>
                </a:lnTo>
                <a:lnTo>
                  <a:pt x="678" y="90"/>
                </a:lnTo>
                <a:lnTo>
                  <a:pt x="678" y="90"/>
                </a:lnTo>
                <a:lnTo>
                  <a:pt x="682" y="92"/>
                </a:lnTo>
                <a:lnTo>
                  <a:pt x="682" y="92"/>
                </a:lnTo>
                <a:lnTo>
                  <a:pt x="684" y="98"/>
                </a:lnTo>
                <a:lnTo>
                  <a:pt x="684" y="98"/>
                </a:lnTo>
                <a:lnTo>
                  <a:pt x="686" y="100"/>
                </a:lnTo>
                <a:lnTo>
                  <a:pt x="688" y="102"/>
                </a:lnTo>
                <a:lnTo>
                  <a:pt x="688" y="102"/>
                </a:lnTo>
                <a:lnTo>
                  <a:pt x="690" y="100"/>
                </a:lnTo>
                <a:lnTo>
                  <a:pt x="688" y="98"/>
                </a:lnTo>
                <a:lnTo>
                  <a:pt x="688" y="94"/>
                </a:lnTo>
                <a:lnTo>
                  <a:pt x="688" y="94"/>
                </a:lnTo>
                <a:lnTo>
                  <a:pt x="690" y="90"/>
                </a:lnTo>
                <a:lnTo>
                  <a:pt x="690" y="90"/>
                </a:lnTo>
                <a:lnTo>
                  <a:pt x="692" y="92"/>
                </a:lnTo>
                <a:lnTo>
                  <a:pt x="692" y="92"/>
                </a:lnTo>
                <a:lnTo>
                  <a:pt x="694" y="92"/>
                </a:lnTo>
                <a:lnTo>
                  <a:pt x="696" y="90"/>
                </a:lnTo>
                <a:lnTo>
                  <a:pt x="696" y="90"/>
                </a:lnTo>
                <a:lnTo>
                  <a:pt x="696" y="92"/>
                </a:lnTo>
                <a:lnTo>
                  <a:pt x="698" y="96"/>
                </a:lnTo>
                <a:lnTo>
                  <a:pt x="698" y="96"/>
                </a:lnTo>
                <a:lnTo>
                  <a:pt x="700" y="94"/>
                </a:lnTo>
                <a:lnTo>
                  <a:pt x="700" y="94"/>
                </a:lnTo>
                <a:lnTo>
                  <a:pt x="700" y="96"/>
                </a:lnTo>
                <a:lnTo>
                  <a:pt x="702" y="98"/>
                </a:lnTo>
                <a:lnTo>
                  <a:pt x="702" y="98"/>
                </a:lnTo>
                <a:lnTo>
                  <a:pt x="702" y="102"/>
                </a:lnTo>
                <a:lnTo>
                  <a:pt x="702" y="102"/>
                </a:lnTo>
                <a:lnTo>
                  <a:pt x="706" y="104"/>
                </a:lnTo>
                <a:lnTo>
                  <a:pt x="706" y="104"/>
                </a:lnTo>
                <a:lnTo>
                  <a:pt x="710" y="102"/>
                </a:lnTo>
                <a:lnTo>
                  <a:pt x="710" y="102"/>
                </a:lnTo>
                <a:lnTo>
                  <a:pt x="708" y="100"/>
                </a:lnTo>
                <a:lnTo>
                  <a:pt x="706" y="96"/>
                </a:lnTo>
                <a:lnTo>
                  <a:pt x="706" y="96"/>
                </a:lnTo>
                <a:lnTo>
                  <a:pt x="710" y="94"/>
                </a:lnTo>
                <a:lnTo>
                  <a:pt x="716" y="94"/>
                </a:lnTo>
                <a:lnTo>
                  <a:pt x="726" y="96"/>
                </a:lnTo>
                <a:lnTo>
                  <a:pt x="726" y="96"/>
                </a:lnTo>
                <a:lnTo>
                  <a:pt x="726" y="98"/>
                </a:lnTo>
                <a:lnTo>
                  <a:pt x="726" y="98"/>
                </a:lnTo>
                <a:lnTo>
                  <a:pt x="724" y="100"/>
                </a:lnTo>
                <a:lnTo>
                  <a:pt x="722" y="104"/>
                </a:lnTo>
                <a:lnTo>
                  <a:pt x="722" y="104"/>
                </a:lnTo>
                <a:lnTo>
                  <a:pt x="724" y="104"/>
                </a:lnTo>
                <a:lnTo>
                  <a:pt x="726" y="104"/>
                </a:lnTo>
                <a:lnTo>
                  <a:pt x="730" y="104"/>
                </a:lnTo>
                <a:lnTo>
                  <a:pt x="730" y="104"/>
                </a:lnTo>
                <a:lnTo>
                  <a:pt x="730" y="104"/>
                </a:lnTo>
                <a:lnTo>
                  <a:pt x="730" y="106"/>
                </a:lnTo>
                <a:lnTo>
                  <a:pt x="728" y="106"/>
                </a:lnTo>
                <a:lnTo>
                  <a:pt x="728" y="106"/>
                </a:lnTo>
                <a:lnTo>
                  <a:pt x="728" y="112"/>
                </a:lnTo>
                <a:lnTo>
                  <a:pt x="728" y="112"/>
                </a:lnTo>
                <a:lnTo>
                  <a:pt x="732" y="114"/>
                </a:lnTo>
                <a:lnTo>
                  <a:pt x="732" y="114"/>
                </a:lnTo>
                <a:lnTo>
                  <a:pt x="736" y="114"/>
                </a:lnTo>
                <a:lnTo>
                  <a:pt x="736" y="114"/>
                </a:lnTo>
                <a:lnTo>
                  <a:pt x="738" y="110"/>
                </a:lnTo>
                <a:lnTo>
                  <a:pt x="736" y="106"/>
                </a:lnTo>
                <a:lnTo>
                  <a:pt x="736" y="106"/>
                </a:lnTo>
                <a:lnTo>
                  <a:pt x="738" y="100"/>
                </a:lnTo>
                <a:lnTo>
                  <a:pt x="738" y="100"/>
                </a:lnTo>
                <a:lnTo>
                  <a:pt x="734" y="96"/>
                </a:lnTo>
                <a:lnTo>
                  <a:pt x="734" y="96"/>
                </a:lnTo>
                <a:lnTo>
                  <a:pt x="734" y="92"/>
                </a:lnTo>
                <a:lnTo>
                  <a:pt x="734" y="92"/>
                </a:lnTo>
                <a:lnTo>
                  <a:pt x="738" y="88"/>
                </a:lnTo>
                <a:lnTo>
                  <a:pt x="742" y="84"/>
                </a:lnTo>
                <a:lnTo>
                  <a:pt x="742" y="84"/>
                </a:lnTo>
                <a:lnTo>
                  <a:pt x="744" y="78"/>
                </a:lnTo>
                <a:lnTo>
                  <a:pt x="744" y="78"/>
                </a:lnTo>
                <a:lnTo>
                  <a:pt x="746" y="74"/>
                </a:lnTo>
                <a:lnTo>
                  <a:pt x="750" y="70"/>
                </a:lnTo>
                <a:lnTo>
                  <a:pt x="750" y="70"/>
                </a:lnTo>
                <a:lnTo>
                  <a:pt x="752" y="70"/>
                </a:lnTo>
                <a:lnTo>
                  <a:pt x="756" y="70"/>
                </a:lnTo>
                <a:lnTo>
                  <a:pt x="760" y="70"/>
                </a:lnTo>
                <a:lnTo>
                  <a:pt x="764" y="68"/>
                </a:lnTo>
                <a:lnTo>
                  <a:pt x="764" y="68"/>
                </a:lnTo>
                <a:lnTo>
                  <a:pt x="762" y="64"/>
                </a:lnTo>
                <a:lnTo>
                  <a:pt x="760" y="62"/>
                </a:lnTo>
                <a:lnTo>
                  <a:pt x="760" y="62"/>
                </a:lnTo>
                <a:lnTo>
                  <a:pt x="764" y="54"/>
                </a:lnTo>
                <a:lnTo>
                  <a:pt x="764" y="54"/>
                </a:lnTo>
                <a:lnTo>
                  <a:pt x="768" y="52"/>
                </a:lnTo>
                <a:lnTo>
                  <a:pt x="770" y="50"/>
                </a:lnTo>
                <a:lnTo>
                  <a:pt x="770" y="50"/>
                </a:lnTo>
                <a:lnTo>
                  <a:pt x="768" y="48"/>
                </a:lnTo>
                <a:lnTo>
                  <a:pt x="768" y="48"/>
                </a:lnTo>
                <a:lnTo>
                  <a:pt x="764" y="44"/>
                </a:lnTo>
                <a:lnTo>
                  <a:pt x="764" y="44"/>
                </a:lnTo>
                <a:lnTo>
                  <a:pt x="760" y="42"/>
                </a:lnTo>
                <a:lnTo>
                  <a:pt x="760" y="40"/>
                </a:lnTo>
                <a:lnTo>
                  <a:pt x="760" y="38"/>
                </a:lnTo>
                <a:lnTo>
                  <a:pt x="760" y="38"/>
                </a:lnTo>
                <a:lnTo>
                  <a:pt x="760" y="38"/>
                </a:lnTo>
                <a:lnTo>
                  <a:pt x="764" y="38"/>
                </a:lnTo>
                <a:lnTo>
                  <a:pt x="766" y="40"/>
                </a:lnTo>
                <a:lnTo>
                  <a:pt x="768" y="40"/>
                </a:lnTo>
                <a:lnTo>
                  <a:pt x="768" y="40"/>
                </a:lnTo>
                <a:lnTo>
                  <a:pt x="768" y="36"/>
                </a:lnTo>
                <a:lnTo>
                  <a:pt x="768" y="34"/>
                </a:lnTo>
                <a:lnTo>
                  <a:pt x="766" y="30"/>
                </a:lnTo>
                <a:lnTo>
                  <a:pt x="766" y="26"/>
                </a:lnTo>
                <a:lnTo>
                  <a:pt x="766" y="26"/>
                </a:lnTo>
                <a:lnTo>
                  <a:pt x="770" y="26"/>
                </a:lnTo>
                <a:lnTo>
                  <a:pt x="770" y="26"/>
                </a:lnTo>
                <a:lnTo>
                  <a:pt x="772" y="30"/>
                </a:lnTo>
                <a:lnTo>
                  <a:pt x="772" y="30"/>
                </a:lnTo>
                <a:lnTo>
                  <a:pt x="774" y="28"/>
                </a:lnTo>
                <a:lnTo>
                  <a:pt x="774" y="26"/>
                </a:lnTo>
                <a:lnTo>
                  <a:pt x="776" y="24"/>
                </a:lnTo>
                <a:lnTo>
                  <a:pt x="776" y="22"/>
                </a:lnTo>
                <a:lnTo>
                  <a:pt x="776" y="22"/>
                </a:lnTo>
                <a:lnTo>
                  <a:pt x="778" y="24"/>
                </a:lnTo>
                <a:lnTo>
                  <a:pt x="778" y="26"/>
                </a:lnTo>
                <a:lnTo>
                  <a:pt x="778" y="26"/>
                </a:lnTo>
                <a:lnTo>
                  <a:pt x="782" y="28"/>
                </a:lnTo>
                <a:lnTo>
                  <a:pt x="782" y="28"/>
                </a:lnTo>
                <a:lnTo>
                  <a:pt x="784" y="30"/>
                </a:lnTo>
                <a:lnTo>
                  <a:pt x="784" y="30"/>
                </a:lnTo>
                <a:lnTo>
                  <a:pt x="786" y="34"/>
                </a:lnTo>
                <a:lnTo>
                  <a:pt x="786" y="36"/>
                </a:lnTo>
                <a:lnTo>
                  <a:pt x="786" y="36"/>
                </a:lnTo>
                <a:lnTo>
                  <a:pt x="790" y="36"/>
                </a:lnTo>
                <a:lnTo>
                  <a:pt x="792" y="36"/>
                </a:lnTo>
                <a:lnTo>
                  <a:pt x="792" y="36"/>
                </a:lnTo>
                <a:lnTo>
                  <a:pt x="796" y="32"/>
                </a:lnTo>
                <a:lnTo>
                  <a:pt x="798" y="28"/>
                </a:lnTo>
                <a:lnTo>
                  <a:pt x="798" y="28"/>
                </a:lnTo>
                <a:lnTo>
                  <a:pt x="802" y="28"/>
                </a:lnTo>
                <a:lnTo>
                  <a:pt x="804" y="30"/>
                </a:lnTo>
                <a:lnTo>
                  <a:pt x="804" y="30"/>
                </a:lnTo>
                <a:lnTo>
                  <a:pt x="804" y="34"/>
                </a:lnTo>
                <a:lnTo>
                  <a:pt x="802" y="38"/>
                </a:lnTo>
                <a:lnTo>
                  <a:pt x="802" y="38"/>
                </a:lnTo>
                <a:lnTo>
                  <a:pt x="792" y="56"/>
                </a:lnTo>
                <a:lnTo>
                  <a:pt x="792" y="56"/>
                </a:lnTo>
                <a:lnTo>
                  <a:pt x="790" y="64"/>
                </a:lnTo>
                <a:lnTo>
                  <a:pt x="790" y="64"/>
                </a:lnTo>
                <a:lnTo>
                  <a:pt x="792" y="68"/>
                </a:lnTo>
                <a:lnTo>
                  <a:pt x="792" y="68"/>
                </a:lnTo>
                <a:lnTo>
                  <a:pt x="792" y="78"/>
                </a:lnTo>
                <a:lnTo>
                  <a:pt x="792" y="78"/>
                </a:lnTo>
                <a:lnTo>
                  <a:pt x="794" y="82"/>
                </a:lnTo>
                <a:lnTo>
                  <a:pt x="794" y="82"/>
                </a:lnTo>
                <a:lnTo>
                  <a:pt x="790" y="84"/>
                </a:lnTo>
                <a:lnTo>
                  <a:pt x="790" y="84"/>
                </a:lnTo>
                <a:lnTo>
                  <a:pt x="788" y="88"/>
                </a:lnTo>
                <a:lnTo>
                  <a:pt x="788" y="88"/>
                </a:lnTo>
                <a:lnTo>
                  <a:pt x="788" y="94"/>
                </a:lnTo>
                <a:lnTo>
                  <a:pt x="788" y="94"/>
                </a:lnTo>
                <a:lnTo>
                  <a:pt x="788" y="98"/>
                </a:lnTo>
                <a:lnTo>
                  <a:pt x="790" y="100"/>
                </a:lnTo>
                <a:lnTo>
                  <a:pt x="790" y="100"/>
                </a:lnTo>
                <a:lnTo>
                  <a:pt x="792" y="100"/>
                </a:lnTo>
                <a:lnTo>
                  <a:pt x="794" y="98"/>
                </a:lnTo>
                <a:lnTo>
                  <a:pt x="794" y="98"/>
                </a:lnTo>
                <a:lnTo>
                  <a:pt x="802" y="88"/>
                </a:lnTo>
                <a:lnTo>
                  <a:pt x="804" y="82"/>
                </a:lnTo>
                <a:lnTo>
                  <a:pt x="804" y="78"/>
                </a:lnTo>
                <a:lnTo>
                  <a:pt x="804" y="78"/>
                </a:lnTo>
                <a:lnTo>
                  <a:pt x="804" y="78"/>
                </a:lnTo>
                <a:lnTo>
                  <a:pt x="802" y="78"/>
                </a:lnTo>
                <a:lnTo>
                  <a:pt x="802" y="80"/>
                </a:lnTo>
                <a:lnTo>
                  <a:pt x="800" y="82"/>
                </a:lnTo>
                <a:lnTo>
                  <a:pt x="800" y="82"/>
                </a:lnTo>
                <a:lnTo>
                  <a:pt x="798" y="80"/>
                </a:lnTo>
                <a:lnTo>
                  <a:pt x="800" y="78"/>
                </a:lnTo>
                <a:lnTo>
                  <a:pt x="802" y="72"/>
                </a:lnTo>
                <a:lnTo>
                  <a:pt x="802" y="72"/>
                </a:lnTo>
                <a:lnTo>
                  <a:pt x="806" y="66"/>
                </a:lnTo>
                <a:lnTo>
                  <a:pt x="806" y="66"/>
                </a:lnTo>
                <a:lnTo>
                  <a:pt x="808" y="58"/>
                </a:lnTo>
                <a:lnTo>
                  <a:pt x="808" y="58"/>
                </a:lnTo>
                <a:lnTo>
                  <a:pt x="810" y="54"/>
                </a:lnTo>
                <a:lnTo>
                  <a:pt x="810" y="54"/>
                </a:lnTo>
                <a:lnTo>
                  <a:pt x="816" y="38"/>
                </a:lnTo>
                <a:lnTo>
                  <a:pt x="820" y="28"/>
                </a:lnTo>
                <a:lnTo>
                  <a:pt x="824" y="22"/>
                </a:lnTo>
                <a:lnTo>
                  <a:pt x="824" y="22"/>
                </a:lnTo>
                <a:lnTo>
                  <a:pt x="826" y="20"/>
                </a:lnTo>
                <a:lnTo>
                  <a:pt x="826" y="20"/>
                </a:lnTo>
                <a:lnTo>
                  <a:pt x="830" y="20"/>
                </a:lnTo>
                <a:lnTo>
                  <a:pt x="830" y="20"/>
                </a:lnTo>
                <a:lnTo>
                  <a:pt x="830" y="22"/>
                </a:lnTo>
                <a:lnTo>
                  <a:pt x="832" y="26"/>
                </a:lnTo>
                <a:lnTo>
                  <a:pt x="832" y="26"/>
                </a:lnTo>
                <a:lnTo>
                  <a:pt x="832" y="32"/>
                </a:lnTo>
                <a:lnTo>
                  <a:pt x="834" y="36"/>
                </a:lnTo>
                <a:lnTo>
                  <a:pt x="834" y="36"/>
                </a:lnTo>
                <a:lnTo>
                  <a:pt x="830" y="40"/>
                </a:lnTo>
                <a:lnTo>
                  <a:pt x="830" y="42"/>
                </a:lnTo>
                <a:lnTo>
                  <a:pt x="830" y="42"/>
                </a:lnTo>
                <a:lnTo>
                  <a:pt x="832" y="46"/>
                </a:lnTo>
                <a:lnTo>
                  <a:pt x="836" y="48"/>
                </a:lnTo>
                <a:lnTo>
                  <a:pt x="836" y="48"/>
                </a:lnTo>
                <a:lnTo>
                  <a:pt x="836" y="52"/>
                </a:lnTo>
                <a:lnTo>
                  <a:pt x="836" y="58"/>
                </a:lnTo>
                <a:lnTo>
                  <a:pt x="836" y="58"/>
                </a:lnTo>
                <a:lnTo>
                  <a:pt x="836" y="62"/>
                </a:lnTo>
                <a:lnTo>
                  <a:pt x="836" y="64"/>
                </a:lnTo>
                <a:lnTo>
                  <a:pt x="836" y="66"/>
                </a:lnTo>
                <a:lnTo>
                  <a:pt x="836" y="66"/>
                </a:lnTo>
                <a:lnTo>
                  <a:pt x="838" y="66"/>
                </a:lnTo>
                <a:lnTo>
                  <a:pt x="840" y="62"/>
                </a:lnTo>
                <a:lnTo>
                  <a:pt x="842" y="58"/>
                </a:lnTo>
                <a:lnTo>
                  <a:pt x="842" y="58"/>
                </a:lnTo>
                <a:lnTo>
                  <a:pt x="846" y="56"/>
                </a:lnTo>
                <a:lnTo>
                  <a:pt x="850" y="56"/>
                </a:lnTo>
                <a:lnTo>
                  <a:pt x="850" y="56"/>
                </a:lnTo>
                <a:lnTo>
                  <a:pt x="848" y="52"/>
                </a:lnTo>
                <a:lnTo>
                  <a:pt x="848" y="48"/>
                </a:lnTo>
                <a:lnTo>
                  <a:pt x="848" y="48"/>
                </a:lnTo>
                <a:lnTo>
                  <a:pt x="848" y="44"/>
                </a:lnTo>
                <a:lnTo>
                  <a:pt x="848" y="44"/>
                </a:lnTo>
                <a:lnTo>
                  <a:pt x="852" y="42"/>
                </a:lnTo>
                <a:lnTo>
                  <a:pt x="852" y="42"/>
                </a:lnTo>
                <a:lnTo>
                  <a:pt x="852" y="40"/>
                </a:lnTo>
                <a:lnTo>
                  <a:pt x="850" y="36"/>
                </a:lnTo>
                <a:lnTo>
                  <a:pt x="850" y="36"/>
                </a:lnTo>
                <a:lnTo>
                  <a:pt x="850" y="32"/>
                </a:lnTo>
                <a:lnTo>
                  <a:pt x="850" y="32"/>
                </a:lnTo>
                <a:lnTo>
                  <a:pt x="854" y="28"/>
                </a:lnTo>
                <a:lnTo>
                  <a:pt x="854" y="28"/>
                </a:lnTo>
                <a:lnTo>
                  <a:pt x="854" y="20"/>
                </a:lnTo>
                <a:lnTo>
                  <a:pt x="854" y="20"/>
                </a:lnTo>
                <a:lnTo>
                  <a:pt x="856" y="10"/>
                </a:lnTo>
                <a:lnTo>
                  <a:pt x="856" y="10"/>
                </a:lnTo>
                <a:lnTo>
                  <a:pt x="854" y="6"/>
                </a:lnTo>
                <a:lnTo>
                  <a:pt x="854" y="2"/>
                </a:lnTo>
                <a:lnTo>
                  <a:pt x="854" y="2"/>
                </a:lnTo>
                <a:lnTo>
                  <a:pt x="854" y="2"/>
                </a:lnTo>
                <a:lnTo>
                  <a:pt x="856" y="2"/>
                </a:lnTo>
                <a:lnTo>
                  <a:pt x="858" y="4"/>
                </a:lnTo>
                <a:lnTo>
                  <a:pt x="860" y="6"/>
                </a:lnTo>
                <a:lnTo>
                  <a:pt x="862" y="6"/>
                </a:lnTo>
                <a:lnTo>
                  <a:pt x="862" y="6"/>
                </a:lnTo>
                <a:lnTo>
                  <a:pt x="864" y="4"/>
                </a:lnTo>
                <a:lnTo>
                  <a:pt x="868" y="0"/>
                </a:lnTo>
                <a:lnTo>
                  <a:pt x="868" y="0"/>
                </a:lnTo>
                <a:lnTo>
                  <a:pt x="872" y="0"/>
                </a:lnTo>
                <a:lnTo>
                  <a:pt x="872" y="0"/>
                </a:lnTo>
                <a:lnTo>
                  <a:pt x="876" y="2"/>
                </a:lnTo>
                <a:lnTo>
                  <a:pt x="876" y="2"/>
                </a:lnTo>
                <a:lnTo>
                  <a:pt x="876" y="6"/>
                </a:lnTo>
                <a:lnTo>
                  <a:pt x="876" y="8"/>
                </a:lnTo>
                <a:lnTo>
                  <a:pt x="876" y="8"/>
                </a:lnTo>
                <a:lnTo>
                  <a:pt x="880" y="8"/>
                </a:lnTo>
                <a:lnTo>
                  <a:pt x="882" y="6"/>
                </a:lnTo>
                <a:lnTo>
                  <a:pt x="882" y="6"/>
                </a:lnTo>
                <a:lnTo>
                  <a:pt x="884" y="10"/>
                </a:lnTo>
                <a:lnTo>
                  <a:pt x="884" y="14"/>
                </a:lnTo>
                <a:lnTo>
                  <a:pt x="884" y="14"/>
                </a:lnTo>
                <a:lnTo>
                  <a:pt x="884" y="18"/>
                </a:lnTo>
                <a:lnTo>
                  <a:pt x="882" y="22"/>
                </a:lnTo>
                <a:lnTo>
                  <a:pt x="882" y="22"/>
                </a:lnTo>
                <a:lnTo>
                  <a:pt x="876" y="22"/>
                </a:lnTo>
                <a:lnTo>
                  <a:pt x="872" y="22"/>
                </a:lnTo>
                <a:lnTo>
                  <a:pt x="872" y="22"/>
                </a:lnTo>
                <a:lnTo>
                  <a:pt x="870" y="24"/>
                </a:lnTo>
                <a:lnTo>
                  <a:pt x="870" y="28"/>
                </a:lnTo>
                <a:lnTo>
                  <a:pt x="870" y="28"/>
                </a:lnTo>
                <a:lnTo>
                  <a:pt x="872" y="30"/>
                </a:lnTo>
                <a:lnTo>
                  <a:pt x="876" y="32"/>
                </a:lnTo>
                <a:lnTo>
                  <a:pt x="876" y="32"/>
                </a:lnTo>
                <a:lnTo>
                  <a:pt x="874" y="34"/>
                </a:lnTo>
                <a:lnTo>
                  <a:pt x="872" y="36"/>
                </a:lnTo>
                <a:lnTo>
                  <a:pt x="870" y="38"/>
                </a:lnTo>
                <a:lnTo>
                  <a:pt x="868" y="40"/>
                </a:lnTo>
                <a:lnTo>
                  <a:pt x="868" y="40"/>
                </a:lnTo>
                <a:lnTo>
                  <a:pt x="872" y="40"/>
                </a:lnTo>
                <a:lnTo>
                  <a:pt x="874" y="38"/>
                </a:lnTo>
                <a:lnTo>
                  <a:pt x="874" y="38"/>
                </a:lnTo>
                <a:lnTo>
                  <a:pt x="878" y="34"/>
                </a:lnTo>
                <a:lnTo>
                  <a:pt x="880" y="32"/>
                </a:lnTo>
                <a:lnTo>
                  <a:pt x="882" y="32"/>
                </a:lnTo>
                <a:lnTo>
                  <a:pt x="882" y="32"/>
                </a:lnTo>
                <a:lnTo>
                  <a:pt x="884" y="34"/>
                </a:lnTo>
                <a:lnTo>
                  <a:pt x="884" y="36"/>
                </a:lnTo>
                <a:lnTo>
                  <a:pt x="884" y="36"/>
                </a:lnTo>
                <a:lnTo>
                  <a:pt x="884" y="40"/>
                </a:lnTo>
                <a:lnTo>
                  <a:pt x="882" y="44"/>
                </a:lnTo>
                <a:lnTo>
                  <a:pt x="882" y="44"/>
                </a:lnTo>
                <a:lnTo>
                  <a:pt x="878" y="48"/>
                </a:lnTo>
                <a:lnTo>
                  <a:pt x="876" y="50"/>
                </a:lnTo>
                <a:lnTo>
                  <a:pt x="876" y="50"/>
                </a:lnTo>
                <a:lnTo>
                  <a:pt x="878" y="52"/>
                </a:lnTo>
                <a:lnTo>
                  <a:pt x="878" y="52"/>
                </a:lnTo>
                <a:lnTo>
                  <a:pt x="882" y="52"/>
                </a:lnTo>
                <a:lnTo>
                  <a:pt x="884" y="50"/>
                </a:lnTo>
                <a:lnTo>
                  <a:pt x="884" y="50"/>
                </a:lnTo>
                <a:lnTo>
                  <a:pt x="890" y="52"/>
                </a:lnTo>
                <a:lnTo>
                  <a:pt x="890" y="52"/>
                </a:lnTo>
                <a:lnTo>
                  <a:pt x="894" y="50"/>
                </a:lnTo>
                <a:lnTo>
                  <a:pt x="898" y="48"/>
                </a:lnTo>
                <a:lnTo>
                  <a:pt x="898" y="48"/>
                </a:lnTo>
                <a:lnTo>
                  <a:pt x="896" y="44"/>
                </a:lnTo>
                <a:lnTo>
                  <a:pt x="894" y="42"/>
                </a:lnTo>
                <a:lnTo>
                  <a:pt x="894" y="42"/>
                </a:lnTo>
                <a:lnTo>
                  <a:pt x="892" y="32"/>
                </a:lnTo>
                <a:lnTo>
                  <a:pt x="892" y="32"/>
                </a:lnTo>
                <a:lnTo>
                  <a:pt x="892" y="24"/>
                </a:lnTo>
                <a:lnTo>
                  <a:pt x="892" y="24"/>
                </a:lnTo>
                <a:lnTo>
                  <a:pt x="892" y="20"/>
                </a:lnTo>
                <a:lnTo>
                  <a:pt x="894" y="16"/>
                </a:lnTo>
                <a:lnTo>
                  <a:pt x="894" y="16"/>
                </a:lnTo>
                <a:lnTo>
                  <a:pt x="898" y="14"/>
                </a:lnTo>
                <a:lnTo>
                  <a:pt x="898" y="14"/>
                </a:lnTo>
                <a:lnTo>
                  <a:pt x="902" y="16"/>
                </a:lnTo>
                <a:lnTo>
                  <a:pt x="902" y="16"/>
                </a:lnTo>
                <a:lnTo>
                  <a:pt x="904" y="14"/>
                </a:lnTo>
                <a:lnTo>
                  <a:pt x="906" y="12"/>
                </a:lnTo>
                <a:lnTo>
                  <a:pt x="906" y="12"/>
                </a:lnTo>
                <a:lnTo>
                  <a:pt x="908" y="16"/>
                </a:lnTo>
                <a:lnTo>
                  <a:pt x="908" y="16"/>
                </a:lnTo>
                <a:lnTo>
                  <a:pt x="912" y="16"/>
                </a:lnTo>
                <a:lnTo>
                  <a:pt x="912" y="16"/>
                </a:lnTo>
                <a:lnTo>
                  <a:pt x="914" y="22"/>
                </a:lnTo>
                <a:lnTo>
                  <a:pt x="914" y="22"/>
                </a:lnTo>
                <a:lnTo>
                  <a:pt x="914" y="24"/>
                </a:lnTo>
                <a:lnTo>
                  <a:pt x="914" y="24"/>
                </a:lnTo>
                <a:lnTo>
                  <a:pt x="914" y="26"/>
                </a:lnTo>
                <a:lnTo>
                  <a:pt x="914" y="26"/>
                </a:lnTo>
                <a:lnTo>
                  <a:pt x="916" y="28"/>
                </a:lnTo>
                <a:lnTo>
                  <a:pt x="916" y="28"/>
                </a:lnTo>
                <a:lnTo>
                  <a:pt x="918" y="26"/>
                </a:lnTo>
                <a:lnTo>
                  <a:pt x="920" y="24"/>
                </a:lnTo>
                <a:lnTo>
                  <a:pt x="924" y="22"/>
                </a:lnTo>
                <a:lnTo>
                  <a:pt x="926" y="22"/>
                </a:lnTo>
                <a:lnTo>
                  <a:pt x="926" y="22"/>
                </a:lnTo>
                <a:lnTo>
                  <a:pt x="928" y="24"/>
                </a:lnTo>
                <a:lnTo>
                  <a:pt x="928" y="24"/>
                </a:lnTo>
                <a:lnTo>
                  <a:pt x="928" y="26"/>
                </a:lnTo>
                <a:lnTo>
                  <a:pt x="928" y="28"/>
                </a:lnTo>
                <a:lnTo>
                  <a:pt x="928" y="28"/>
                </a:lnTo>
                <a:lnTo>
                  <a:pt x="932" y="26"/>
                </a:lnTo>
                <a:lnTo>
                  <a:pt x="932" y="26"/>
                </a:lnTo>
                <a:lnTo>
                  <a:pt x="932" y="22"/>
                </a:lnTo>
                <a:lnTo>
                  <a:pt x="934" y="20"/>
                </a:lnTo>
                <a:lnTo>
                  <a:pt x="934" y="20"/>
                </a:lnTo>
                <a:lnTo>
                  <a:pt x="936" y="22"/>
                </a:lnTo>
                <a:lnTo>
                  <a:pt x="938" y="24"/>
                </a:lnTo>
                <a:lnTo>
                  <a:pt x="938" y="24"/>
                </a:lnTo>
                <a:lnTo>
                  <a:pt x="944" y="26"/>
                </a:lnTo>
                <a:lnTo>
                  <a:pt x="946" y="26"/>
                </a:lnTo>
                <a:lnTo>
                  <a:pt x="948" y="26"/>
                </a:lnTo>
                <a:lnTo>
                  <a:pt x="948" y="26"/>
                </a:lnTo>
                <a:lnTo>
                  <a:pt x="946" y="30"/>
                </a:lnTo>
                <a:lnTo>
                  <a:pt x="944" y="32"/>
                </a:lnTo>
                <a:lnTo>
                  <a:pt x="944" y="32"/>
                </a:lnTo>
                <a:lnTo>
                  <a:pt x="946" y="32"/>
                </a:lnTo>
                <a:lnTo>
                  <a:pt x="950" y="32"/>
                </a:lnTo>
                <a:lnTo>
                  <a:pt x="950" y="32"/>
                </a:lnTo>
                <a:lnTo>
                  <a:pt x="954" y="32"/>
                </a:lnTo>
                <a:lnTo>
                  <a:pt x="958" y="30"/>
                </a:lnTo>
                <a:lnTo>
                  <a:pt x="958" y="30"/>
                </a:lnTo>
                <a:lnTo>
                  <a:pt x="962" y="34"/>
                </a:lnTo>
                <a:lnTo>
                  <a:pt x="964" y="38"/>
                </a:lnTo>
                <a:lnTo>
                  <a:pt x="964" y="38"/>
                </a:lnTo>
                <a:lnTo>
                  <a:pt x="972" y="38"/>
                </a:lnTo>
                <a:lnTo>
                  <a:pt x="972" y="38"/>
                </a:lnTo>
                <a:lnTo>
                  <a:pt x="974" y="42"/>
                </a:lnTo>
                <a:lnTo>
                  <a:pt x="976" y="46"/>
                </a:lnTo>
                <a:lnTo>
                  <a:pt x="976" y="46"/>
                </a:lnTo>
                <a:lnTo>
                  <a:pt x="972" y="50"/>
                </a:lnTo>
                <a:lnTo>
                  <a:pt x="972" y="50"/>
                </a:lnTo>
                <a:lnTo>
                  <a:pt x="966" y="54"/>
                </a:lnTo>
                <a:lnTo>
                  <a:pt x="966" y="54"/>
                </a:lnTo>
                <a:lnTo>
                  <a:pt x="958" y="64"/>
                </a:lnTo>
                <a:lnTo>
                  <a:pt x="954" y="70"/>
                </a:lnTo>
                <a:lnTo>
                  <a:pt x="950" y="72"/>
                </a:lnTo>
                <a:lnTo>
                  <a:pt x="950" y="72"/>
                </a:lnTo>
                <a:lnTo>
                  <a:pt x="944" y="74"/>
                </a:lnTo>
                <a:lnTo>
                  <a:pt x="936" y="74"/>
                </a:lnTo>
                <a:lnTo>
                  <a:pt x="920" y="74"/>
                </a:lnTo>
                <a:lnTo>
                  <a:pt x="920" y="74"/>
                </a:lnTo>
                <a:lnTo>
                  <a:pt x="914" y="72"/>
                </a:lnTo>
                <a:lnTo>
                  <a:pt x="910" y="70"/>
                </a:lnTo>
                <a:lnTo>
                  <a:pt x="906" y="72"/>
                </a:lnTo>
                <a:lnTo>
                  <a:pt x="906" y="72"/>
                </a:lnTo>
                <a:lnTo>
                  <a:pt x="906" y="74"/>
                </a:lnTo>
                <a:lnTo>
                  <a:pt x="906" y="74"/>
                </a:lnTo>
                <a:lnTo>
                  <a:pt x="906" y="76"/>
                </a:lnTo>
                <a:lnTo>
                  <a:pt x="906" y="76"/>
                </a:lnTo>
                <a:lnTo>
                  <a:pt x="910" y="78"/>
                </a:lnTo>
                <a:lnTo>
                  <a:pt x="910" y="78"/>
                </a:lnTo>
                <a:lnTo>
                  <a:pt x="918" y="78"/>
                </a:lnTo>
                <a:lnTo>
                  <a:pt x="918" y="78"/>
                </a:lnTo>
                <a:lnTo>
                  <a:pt x="926" y="84"/>
                </a:lnTo>
                <a:lnTo>
                  <a:pt x="926" y="84"/>
                </a:lnTo>
                <a:lnTo>
                  <a:pt x="934" y="86"/>
                </a:lnTo>
                <a:lnTo>
                  <a:pt x="934" y="86"/>
                </a:lnTo>
                <a:lnTo>
                  <a:pt x="936" y="86"/>
                </a:lnTo>
                <a:lnTo>
                  <a:pt x="938" y="88"/>
                </a:lnTo>
                <a:lnTo>
                  <a:pt x="938" y="88"/>
                </a:lnTo>
                <a:lnTo>
                  <a:pt x="938" y="90"/>
                </a:lnTo>
                <a:lnTo>
                  <a:pt x="936" y="92"/>
                </a:lnTo>
                <a:lnTo>
                  <a:pt x="936" y="92"/>
                </a:lnTo>
                <a:lnTo>
                  <a:pt x="940" y="92"/>
                </a:lnTo>
                <a:lnTo>
                  <a:pt x="942" y="90"/>
                </a:lnTo>
                <a:lnTo>
                  <a:pt x="948" y="88"/>
                </a:lnTo>
                <a:lnTo>
                  <a:pt x="948" y="88"/>
                </a:lnTo>
                <a:lnTo>
                  <a:pt x="952" y="92"/>
                </a:lnTo>
                <a:lnTo>
                  <a:pt x="952" y="92"/>
                </a:lnTo>
                <a:lnTo>
                  <a:pt x="954" y="94"/>
                </a:lnTo>
                <a:lnTo>
                  <a:pt x="954" y="94"/>
                </a:lnTo>
                <a:lnTo>
                  <a:pt x="954" y="98"/>
                </a:lnTo>
                <a:lnTo>
                  <a:pt x="954" y="98"/>
                </a:lnTo>
                <a:lnTo>
                  <a:pt x="950" y="100"/>
                </a:lnTo>
                <a:lnTo>
                  <a:pt x="950" y="100"/>
                </a:lnTo>
                <a:lnTo>
                  <a:pt x="946" y="104"/>
                </a:lnTo>
                <a:lnTo>
                  <a:pt x="946" y="104"/>
                </a:lnTo>
                <a:lnTo>
                  <a:pt x="944" y="108"/>
                </a:lnTo>
                <a:lnTo>
                  <a:pt x="946" y="110"/>
                </a:lnTo>
                <a:lnTo>
                  <a:pt x="946" y="110"/>
                </a:lnTo>
                <a:lnTo>
                  <a:pt x="948" y="108"/>
                </a:lnTo>
                <a:lnTo>
                  <a:pt x="950" y="106"/>
                </a:lnTo>
                <a:lnTo>
                  <a:pt x="950" y="106"/>
                </a:lnTo>
                <a:lnTo>
                  <a:pt x="954" y="104"/>
                </a:lnTo>
                <a:lnTo>
                  <a:pt x="958" y="104"/>
                </a:lnTo>
                <a:lnTo>
                  <a:pt x="958" y="104"/>
                </a:lnTo>
                <a:lnTo>
                  <a:pt x="960" y="106"/>
                </a:lnTo>
                <a:lnTo>
                  <a:pt x="962" y="108"/>
                </a:lnTo>
                <a:lnTo>
                  <a:pt x="962" y="108"/>
                </a:lnTo>
                <a:lnTo>
                  <a:pt x="962" y="106"/>
                </a:lnTo>
                <a:lnTo>
                  <a:pt x="962" y="106"/>
                </a:lnTo>
                <a:lnTo>
                  <a:pt x="962" y="104"/>
                </a:lnTo>
                <a:lnTo>
                  <a:pt x="960" y="102"/>
                </a:lnTo>
                <a:lnTo>
                  <a:pt x="960" y="100"/>
                </a:lnTo>
                <a:lnTo>
                  <a:pt x="960" y="100"/>
                </a:lnTo>
                <a:lnTo>
                  <a:pt x="962" y="102"/>
                </a:lnTo>
                <a:lnTo>
                  <a:pt x="964" y="104"/>
                </a:lnTo>
                <a:lnTo>
                  <a:pt x="964" y="104"/>
                </a:lnTo>
                <a:lnTo>
                  <a:pt x="968" y="104"/>
                </a:lnTo>
                <a:lnTo>
                  <a:pt x="970" y="104"/>
                </a:lnTo>
                <a:lnTo>
                  <a:pt x="970" y="104"/>
                </a:lnTo>
                <a:lnTo>
                  <a:pt x="970" y="106"/>
                </a:lnTo>
                <a:lnTo>
                  <a:pt x="970" y="106"/>
                </a:lnTo>
                <a:lnTo>
                  <a:pt x="974" y="104"/>
                </a:lnTo>
                <a:lnTo>
                  <a:pt x="974" y="104"/>
                </a:lnTo>
                <a:lnTo>
                  <a:pt x="974" y="102"/>
                </a:lnTo>
                <a:lnTo>
                  <a:pt x="972" y="100"/>
                </a:lnTo>
                <a:lnTo>
                  <a:pt x="972" y="96"/>
                </a:lnTo>
                <a:lnTo>
                  <a:pt x="972" y="94"/>
                </a:lnTo>
                <a:lnTo>
                  <a:pt x="972" y="94"/>
                </a:lnTo>
                <a:lnTo>
                  <a:pt x="974" y="92"/>
                </a:lnTo>
                <a:lnTo>
                  <a:pt x="980" y="94"/>
                </a:lnTo>
                <a:lnTo>
                  <a:pt x="984" y="94"/>
                </a:lnTo>
                <a:lnTo>
                  <a:pt x="986" y="94"/>
                </a:lnTo>
                <a:lnTo>
                  <a:pt x="986" y="94"/>
                </a:lnTo>
                <a:lnTo>
                  <a:pt x="988" y="96"/>
                </a:lnTo>
                <a:lnTo>
                  <a:pt x="988" y="96"/>
                </a:lnTo>
                <a:lnTo>
                  <a:pt x="990" y="102"/>
                </a:lnTo>
                <a:lnTo>
                  <a:pt x="990" y="102"/>
                </a:lnTo>
                <a:lnTo>
                  <a:pt x="988" y="108"/>
                </a:lnTo>
                <a:lnTo>
                  <a:pt x="988" y="108"/>
                </a:lnTo>
                <a:lnTo>
                  <a:pt x="988" y="112"/>
                </a:lnTo>
                <a:lnTo>
                  <a:pt x="988" y="112"/>
                </a:lnTo>
                <a:lnTo>
                  <a:pt x="982" y="114"/>
                </a:lnTo>
                <a:lnTo>
                  <a:pt x="982" y="114"/>
                </a:lnTo>
                <a:lnTo>
                  <a:pt x="978" y="114"/>
                </a:lnTo>
                <a:lnTo>
                  <a:pt x="974" y="112"/>
                </a:lnTo>
                <a:lnTo>
                  <a:pt x="970" y="110"/>
                </a:lnTo>
                <a:lnTo>
                  <a:pt x="966" y="110"/>
                </a:lnTo>
                <a:lnTo>
                  <a:pt x="966" y="110"/>
                </a:lnTo>
                <a:lnTo>
                  <a:pt x="966" y="112"/>
                </a:lnTo>
                <a:lnTo>
                  <a:pt x="966" y="118"/>
                </a:lnTo>
                <a:lnTo>
                  <a:pt x="968" y="122"/>
                </a:lnTo>
                <a:lnTo>
                  <a:pt x="968" y="126"/>
                </a:lnTo>
                <a:lnTo>
                  <a:pt x="968" y="126"/>
                </a:lnTo>
                <a:lnTo>
                  <a:pt x="964" y="132"/>
                </a:lnTo>
                <a:lnTo>
                  <a:pt x="964" y="132"/>
                </a:lnTo>
                <a:lnTo>
                  <a:pt x="956" y="138"/>
                </a:lnTo>
                <a:lnTo>
                  <a:pt x="952" y="142"/>
                </a:lnTo>
                <a:lnTo>
                  <a:pt x="948" y="146"/>
                </a:lnTo>
                <a:lnTo>
                  <a:pt x="948" y="146"/>
                </a:lnTo>
                <a:lnTo>
                  <a:pt x="948" y="148"/>
                </a:lnTo>
                <a:lnTo>
                  <a:pt x="948" y="148"/>
                </a:lnTo>
                <a:lnTo>
                  <a:pt x="950" y="154"/>
                </a:lnTo>
                <a:lnTo>
                  <a:pt x="950" y="154"/>
                </a:lnTo>
                <a:lnTo>
                  <a:pt x="948" y="156"/>
                </a:lnTo>
                <a:lnTo>
                  <a:pt x="948" y="156"/>
                </a:lnTo>
                <a:lnTo>
                  <a:pt x="944" y="162"/>
                </a:lnTo>
                <a:lnTo>
                  <a:pt x="944" y="162"/>
                </a:lnTo>
                <a:lnTo>
                  <a:pt x="942" y="164"/>
                </a:lnTo>
                <a:lnTo>
                  <a:pt x="942" y="164"/>
                </a:lnTo>
                <a:lnTo>
                  <a:pt x="940" y="162"/>
                </a:lnTo>
                <a:lnTo>
                  <a:pt x="936" y="160"/>
                </a:lnTo>
                <a:lnTo>
                  <a:pt x="936" y="160"/>
                </a:lnTo>
                <a:lnTo>
                  <a:pt x="934" y="154"/>
                </a:lnTo>
                <a:lnTo>
                  <a:pt x="934" y="154"/>
                </a:lnTo>
                <a:lnTo>
                  <a:pt x="934" y="146"/>
                </a:lnTo>
                <a:lnTo>
                  <a:pt x="934" y="146"/>
                </a:lnTo>
                <a:lnTo>
                  <a:pt x="940" y="140"/>
                </a:lnTo>
                <a:lnTo>
                  <a:pt x="942" y="136"/>
                </a:lnTo>
                <a:lnTo>
                  <a:pt x="944" y="132"/>
                </a:lnTo>
                <a:lnTo>
                  <a:pt x="944" y="132"/>
                </a:lnTo>
                <a:lnTo>
                  <a:pt x="942" y="128"/>
                </a:lnTo>
                <a:lnTo>
                  <a:pt x="940" y="122"/>
                </a:lnTo>
                <a:lnTo>
                  <a:pt x="940" y="122"/>
                </a:lnTo>
                <a:lnTo>
                  <a:pt x="936" y="116"/>
                </a:lnTo>
                <a:lnTo>
                  <a:pt x="932" y="110"/>
                </a:lnTo>
                <a:lnTo>
                  <a:pt x="932" y="110"/>
                </a:lnTo>
                <a:lnTo>
                  <a:pt x="926" y="104"/>
                </a:lnTo>
                <a:lnTo>
                  <a:pt x="920" y="102"/>
                </a:lnTo>
                <a:lnTo>
                  <a:pt x="920" y="102"/>
                </a:lnTo>
                <a:lnTo>
                  <a:pt x="908" y="100"/>
                </a:lnTo>
                <a:lnTo>
                  <a:pt x="908" y="100"/>
                </a:lnTo>
                <a:lnTo>
                  <a:pt x="900" y="96"/>
                </a:lnTo>
                <a:lnTo>
                  <a:pt x="900" y="96"/>
                </a:lnTo>
                <a:lnTo>
                  <a:pt x="892" y="86"/>
                </a:lnTo>
                <a:lnTo>
                  <a:pt x="892" y="86"/>
                </a:lnTo>
                <a:lnTo>
                  <a:pt x="888" y="84"/>
                </a:lnTo>
                <a:lnTo>
                  <a:pt x="888" y="84"/>
                </a:lnTo>
                <a:lnTo>
                  <a:pt x="882" y="86"/>
                </a:lnTo>
                <a:lnTo>
                  <a:pt x="876" y="88"/>
                </a:lnTo>
                <a:lnTo>
                  <a:pt x="876" y="88"/>
                </a:lnTo>
                <a:lnTo>
                  <a:pt x="866" y="96"/>
                </a:lnTo>
                <a:lnTo>
                  <a:pt x="856" y="102"/>
                </a:lnTo>
                <a:lnTo>
                  <a:pt x="856" y="102"/>
                </a:lnTo>
                <a:lnTo>
                  <a:pt x="848" y="104"/>
                </a:lnTo>
                <a:lnTo>
                  <a:pt x="842" y="104"/>
                </a:lnTo>
                <a:lnTo>
                  <a:pt x="842" y="104"/>
                </a:lnTo>
                <a:lnTo>
                  <a:pt x="834" y="110"/>
                </a:lnTo>
                <a:lnTo>
                  <a:pt x="834" y="110"/>
                </a:lnTo>
                <a:lnTo>
                  <a:pt x="830" y="118"/>
                </a:lnTo>
                <a:lnTo>
                  <a:pt x="830" y="118"/>
                </a:lnTo>
                <a:lnTo>
                  <a:pt x="826" y="136"/>
                </a:lnTo>
                <a:lnTo>
                  <a:pt x="826" y="136"/>
                </a:lnTo>
                <a:lnTo>
                  <a:pt x="826" y="148"/>
                </a:lnTo>
                <a:lnTo>
                  <a:pt x="828" y="160"/>
                </a:lnTo>
                <a:lnTo>
                  <a:pt x="828" y="160"/>
                </a:lnTo>
                <a:lnTo>
                  <a:pt x="830" y="166"/>
                </a:lnTo>
                <a:lnTo>
                  <a:pt x="830" y="166"/>
                </a:lnTo>
                <a:lnTo>
                  <a:pt x="832" y="180"/>
                </a:lnTo>
                <a:lnTo>
                  <a:pt x="832" y="180"/>
                </a:lnTo>
                <a:lnTo>
                  <a:pt x="832" y="186"/>
                </a:lnTo>
                <a:lnTo>
                  <a:pt x="832" y="186"/>
                </a:lnTo>
                <a:lnTo>
                  <a:pt x="830" y="190"/>
                </a:lnTo>
                <a:lnTo>
                  <a:pt x="826" y="192"/>
                </a:lnTo>
                <a:lnTo>
                  <a:pt x="820" y="200"/>
                </a:lnTo>
                <a:lnTo>
                  <a:pt x="820" y="200"/>
                </a:lnTo>
                <a:lnTo>
                  <a:pt x="816" y="208"/>
                </a:lnTo>
                <a:lnTo>
                  <a:pt x="816" y="208"/>
                </a:lnTo>
                <a:lnTo>
                  <a:pt x="808" y="214"/>
                </a:lnTo>
                <a:lnTo>
                  <a:pt x="808" y="214"/>
                </a:lnTo>
                <a:lnTo>
                  <a:pt x="800" y="220"/>
                </a:lnTo>
                <a:lnTo>
                  <a:pt x="800" y="220"/>
                </a:lnTo>
                <a:lnTo>
                  <a:pt x="794" y="218"/>
                </a:lnTo>
                <a:lnTo>
                  <a:pt x="794" y="218"/>
                </a:lnTo>
                <a:lnTo>
                  <a:pt x="790" y="214"/>
                </a:lnTo>
                <a:lnTo>
                  <a:pt x="790" y="214"/>
                </a:lnTo>
                <a:lnTo>
                  <a:pt x="784" y="206"/>
                </a:lnTo>
                <a:lnTo>
                  <a:pt x="784" y="206"/>
                </a:lnTo>
                <a:lnTo>
                  <a:pt x="780" y="204"/>
                </a:lnTo>
                <a:lnTo>
                  <a:pt x="778" y="204"/>
                </a:lnTo>
                <a:lnTo>
                  <a:pt x="778" y="204"/>
                </a:lnTo>
                <a:lnTo>
                  <a:pt x="774" y="206"/>
                </a:lnTo>
                <a:lnTo>
                  <a:pt x="772" y="210"/>
                </a:lnTo>
                <a:lnTo>
                  <a:pt x="768" y="216"/>
                </a:lnTo>
                <a:lnTo>
                  <a:pt x="768" y="216"/>
                </a:lnTo>
                <a:lnTo>
                  <a:pt x="760" y="222"/>
                </a:lnTo>
                <a:lnTo>
                  <a:pt x="760" y="222"/>
                </a:lnTo>
                <a:lnTo>
                  <a:pt x="752" y="224"/>
                </a:lnTo>
                <a:lnTo>
                  <a:pt x="752" y="224"/>
                </a:lnTo>
                <a:lnTo>
                  <a:pt x="742" y="220"/>
                </a:lnTo>
                <a:lnTo>
                  <a:pt x="742" y="220"/>
                </a:lnTo>
                <a:lnTo>
                  <a:pt x="734" y="220"/>
                </a:lnTo>
                <a:lnTo>
                  <a:pt x="726" y="220"/>
                </a:lnTo>
                <a:lnTo>
                  <a:pt x="726" y="220"/>
                </a:lnTo>
                <a:lnTo>
                  <a:pt x="722" y="216"/>
                </a:lnTo>
                <a:lnTo>
                  <a:pt x="722" y="216"/>
                </a:lnTo>
                <a:lnTo>
                  <a:pt x="718" y="204"/>
                </a:lnTo>
                <a:lnTo>
                  <a:pt x="718" y="204"/>
                </a:lnTo>
                <a:lnTo>
                  <a:pt x="708" y="192"/>
                </a:lnTo>
                <a:lnTo>
                  <a:pt x="696" y="182"/>
                </a:lnTo>
                <a:lnTo>
                  <a:pt x="696" y="182"/>
                </a:lnTo>
                <a:lnTo>
                  <a:pt x="688" y="176"/>
                </a:lnTo>
                <a:lnTo>
                  <a:pt x="688" y="176"/>
                </a:lnTo>
                <a:lnTo>
                  <a:pt x="684" y="174"/>
                </a:lnTo>
                <a:lnTo>
                  <a:pt x="680" y="174"/>
                </a:lnTo>
                <a:lnTo>
                  <a:pt x="680" y="174"/>
                </a:lnTo>
                <a:lnTo>
                  <a:pt x="676" y="174"/>
                </a:lnTo>
                <a:lnTo>
                  <a:pt x="672" y="178"/>
                </a:lnTo>
                <a:lnTo>
                  <a:pt x="672" y="178"/>
                </a:lnTo>
                <a:lnTo>
                  <a:pt x="672" y="180"/>
                </a:lnTo>
                <a:lnTo>
                  <a:pt x="674" y="184"/>
                </a:lnTo>
                <a:lnTo>
                  <a:pt x="674" y="184"/>
                </a:lnTo>
                <a:lnTo>
                  <a:pt x="676" y="188"/>
                </a:lnTo>
                <a:lnTo>
                  <a:pt x="676" y="190"/>
                </a:lnTo>
                <a:lnTo>
                  <a:pt x="676" y="190"/>
                </a:lnTo>
                <a:lnTo>
                  <a:pt x="674" y="192"/>
                </a:lnTo>
                <a:lnTo>
                  <a:pt x="670" y="194"/>
                </a:lnTo>
                <a:lnTo>
                  <a:pt x="670" y="194"/>
                </a:lnTo>
                <a:lnTo>
                  <a:pt x="664" y="192"/>
                </a:lnTo>
                <a:lnTo>
                  <a:pt x="664" y="192"/>
                </a:lnTo>
                <a:lnTo>
                  <a:pt x="660" y="194"/>
                </a:lnTo>
                <a:lnTo>
                  <a:pt x="660" y="194"/>
                </a:lnTo>
                <a:lnTo>
                  <a:pt x="658" y="198"/>
                </a:lnTo>
                <a:lnTo>
                  <a:pt x="658" y="198"/>
                </a:lnTo>
                <a:lnTo>
                  <a:pt x="656" y="198"/>
                </a:lnTo>
                <a:lnTo>
                  <a:pt x="652" y="198"/>
                </a:lnTo>
                <a:lnTo>
                  <a:pt x="644" y="198"/>
                </a:lnTo>
                <a:lnTo>
                  <a:pt x="644" y="198"/>
                </a:lnTo>
                <a:lnTo>
                  <a:pt x="642" y="200"/>
                </a:lnTo>
                <a:lnTo>
                  <a:pt x="642" y="200"/>
                </a:lnTo>
                <a:lnTo>
                  <a:pt x="642" y="204"/>
                </a:lnTo>
                <a:lnTo>
                  <a:pt x="642" y="206"/>
                </a:lnTo>
                <a:lnTo>
                  <a:pt x="642" y="206"/>
                </a:lnTo>
                <a:lnTo>
                  <a:pt x="646" y="208"/>
                </a:lnTo>
                <a:lnTo>
                  <a:pt x="646" y="208"/>
                </a:lnTo>
                <a:lnTo>
                  <a:pt x="648" y="214"/>
                </a:lnTo>
                <a:lnTo>
                  <a:pt x="648" y="214"/>
                </a:lnTo>
                <a:lnTo>
                  <a:pt x="646" y="220"/>
                </a:lnTo>
                <a:lnTo>
                  <a:pt x="646" y="220"/>
                </a:lnTo>
                <a:lnTo>
                  <a:pt x="644" y="222"/>
                </a:lnTo>
                <a:lnTo>
                  <a:pt x="644" y="222"/>
                </a:lnTo>
                <a:lnTo>
                  <a:pt x="642" y="232"/>
                </a:lnTo>
                <a:lnTo>
                  <a:pt x="642" y="232"/>
                </a:lnTo>
                <a:lnTo>
                  <a:pt x="640" y="238"/>
                </a:lnTo>
                <a:lnTo>
                  <a:pt x="640" y="238"/>
                </a:lnTo>
                <a:lnTo>
                  <a:pt x="640" y="244"/>
                </a:lnTo>
                <a:lnTo>
                  <a:pt x="640" y="244"/>
                </a:lnTo>
                <a:lnTo>
                  <a:pt x="644" y="246"/>
                </a:lnTo>
                <a:lnTo>
                  <a:pt x="648" y="250"/>
                </a:lnTo>
                <a:lnTo>
                  <a:pt x="648" y="250"/>
                </a:lnTo>
                <a:lnTo>
                  <a:pt x="646" y="252"/>
                </a:lnTo>
                <a:lnTo>
                  <a:pt x="644" y="254"/>
                </a:lnTo>
                <a:lnTo>
                  <a:pt x="644" y="254"/>
                </a:lnTo>
                <a:lnTo>
                  <a:pt x="638" y="256"/>
                </a:lnTo>
                <a:lnTo>
                  <a:pt x="638" y="256"/>
                </a:lnTo>
                <a:lnTo>
                  <a:pt x="632" y="256"/>
                </a:lnTo>
                <a:lnTo>
                  <a:pt x="624" y="252"/>
                </a:lnTo>
                <a:lnTo>
                  <a:pt x="610" y="248"/>
                </a:lnTo>
                <a:lnTo>
                  <a:pt x="610" y="248"/>
                </a:lnTo>
                <a:lnTo>
                  <a:pt x="590" y="248"/>
                </a:lnTo>
                <a:lnTo>
                  <a:pt x="590" y="248"/>
                </a:lnTo>
                <a:lnTo>
                  <a:pt x="584" y="248"/>
                </a:lnTo>
                <a:lnTo>
                  <a:pt x="584" y="248"/>
                </a:lnTo>
                <a:lnTo>
                  <a:pt x="582" y="252"/>
                </a:lnTo>
                <a:lnTo>
                  <a:pt x="582" y="252"/>
                </a:lnTo>
                <a:lnTo>
                  <a:pt x="578" y="256"/>
                </a:lnTo>
                <a:lnTo>
                  <a:pt x="578" y="256"/>
                </a:lnTo>
                <a:lnTo>
                  <a:pt x="580" y="264"/>
                </a:lnTo>
                <a:lnTo>
                  <a:pt x="580" y="270"/>
                </a:lnTo>
                <a:lnTo>
                  <a:pt x="580" y="270"/>
                </a:lnTo>
                <a:lnTo>
                  <a:pt x="580" y="276"/>
                </a:lnTo>
                <a:lnTo>
                  <a:pt x="580" y="276"/>
                </a:lnTo>
                <a:lnTo>
                  <a:pt x="576" y="290"/>
                </a:lnTo>
                <a:lnTo>
                  <a:pt x="576" y="290"/>
                </a:lnTo>
                <a:lnTo>
                  <a:pt x="574" y="294"/>
                </a:lnTo>
                <a:lnTo>
                  <a:pt x="572" y="300"/>
                </a:lnTo>
                <a:lnTo>
                  <a:pt x="572" y="300"/>
                </a:lnTo>
                <a:lnTo>
                  <a:pt x="568" y="298"/>
                </a:lnTo>
                <a:lnTo>
                  <a:pt x="568" y="298"/>
                </a:lnTo>
                <a:lnTo>
                  <a:pt x="562" y="290"/>
                </a:lnTo>
                <a:lnTo>
                  <a:pt x="562" y="290"/>
                </a:lnTo>
                <a:lnTo>
                  <a:pt x="554" y="288"/>
                </a:lnTo>
                <a:lnTo>
                  <a:pt x="554" y="288"/>
                </a:lnTo>
                <a:lnTo>
                  <a:pt x="546" y="290"/>
                </a:lnTo>
                <a:lnTo>
                  <a:pt x="546" y="290"/>
                </a:lnTo>
                <a:lnTo>
                  <a:pt x="540" y="294"/>
                </a:lnTo>
                <a:lnTo>
                  <a:pt x="534" y="302"/>
                </a:lnTo>
                <a:lnTo>
                  <a:pt x="534" y="302"/>
                </a:lnTo>
                <a:lnTo>
                  <a:pt x="530" y="308"/>
                </a:lnTo>
                <a:lnTo>
                  <a:pt x="530" y="308"/>
                </a:lnTo>
                <a:lnTo>
                  <a:pt x="526" y="318"/>
                </a:lnTo>
                <a:lnTo>
                  <a:pt x="526" y="318"/>
                </a:lnTo>
                <a:lnTo>
                  <a:pt x="526" y="326"/>
                </a:lnTo>
                <a:lnTo>
                  <a:pt x="526" y="326"/>
                </a:lnTo>
                <a:lnTo>
                  <a:pt x="522" y="332"/>
                </a:lnTo>
                <a:lnTo>
                  <a:pt x="522" y="332"/>
                </a:lnTo>
                <a:lnTo>
                  <a:pt x="518" y="338"/>
                </a:lnTo>
                <a:lnTo>
                  <a:pt x="512" y="342"/>
                </a:lnTo>
                <a:lnTo>
                  <a:pt x="512" y="342"/>
                </a:lnTo>
                <a:lnTo>
                  <a:pt x="512" y="348"/>
                </a:lnTo>
                <a:lnTo>
                  <a:pt x="510" y="352"/>
                </a:lnTo>
                <a:lnTo>
                  <a:pt x="510" y="352"/>
                </a:lnTo>
                <a:lnTo>
                  <a:pt x="516" y="358"/>
                </a:lnTo>
                <a:lnTo>
                  <a:pt x="520" y="366"/>
                </a:lnTo>
                <a:lnTo>
                  <a:pt x="520" y="366"/>
                </a:lnTo>
                <a:lnTo>
                  <a:pt x="522" y="374"/>
                </a:lnTo>
                <a:lnTo>
                  <a:pt x="522" y="374"/>
                </a:lnTo>
                <a:lnTo>
                  <a:pt x="520" y="378"/>
                </a:lnTo>
                <a:lnTo>
                  <a:pt x="520" y="378"/>
                </a:lnTo>
                <a:lnTo>
                  <a:pt x="516" y="386"/>
                </a:lnTo>
                <a:lnTo>
                  <a:pt x="516" y="386"/>
                </a:lnTo>
                <a:lnTo>
                  <a:pt x="506" y="396"/>
                </a:lnTo>
                <a:lnTo>
                  <a:pt x="506" y="396"/>
                </a:lnTo>
                <a:lnTo>
                  <a:pt x="502" y="404"/>
                </a:lnTo>
                <a:lnTo>
                  <a:pt x="502" y="404"/>
                </a:lnTo>
                <a:lnTo>
                  <a:pt x="494" y="414"/>
                </a:lnTo>
                <a:lnTo>
                  <a:pt x="486" y="424"/>
                </a:lnTo>
                <a:lnTo>
                  <a:pt x="486" y="424"/>
                </a:lnTo>
                <a:lnTo>
                  <a:pt x="482" y="434"/>
                </a:lnTo>
                <a:lnTo>
                  <a:pt x="482" y="434"/>
                </a:lnTo>
                <a:lnTo>
                  <a:pt x="480" y="446"/>
                </a:lnTo>
                <a:lnTo>
                  <a:pt x="480" y="446"/>
                </a:lnTo>
                <a:lnTo>
                  <a:pt x="478" y="454"/>
                </a:lnTo>
                <a:lnTo>
                  <a:pt x="478" y="454"/>
                </a:lnTo>
                <a:lnTo>
                  <a:pt x="472" y="460"/>
                </a:lnTo>
                <a:lnTo>
                  <a:pt x="466" y="464"/>
                </a:lnTo>
                <a:lnTo>
                  <a:pt x="466" y="464"/>
                </a:lnTo>
                <a:lnTo>
                  <a:pt x="458" y="464"/>
                </a:lnTo>
                <a:lnTo>
                  <a:pt x="458" y="464"/>
                </a:lnTo>
                <a:lnTo>
                  <a:pt x="452" y="466"/>
                </a:lnTo>
                <a:lnTo>
                  <a:pt x="452" y="466"/>
                </a:lnTo>
                <a:lnTo>
                  <a:pt x="452" y="472"/>
                </a:lnTo>
                <a:lnTo>
                  <a:pt x="454" y="476"/>
                </a:lnTo>
                <a:lnTo>
                  <a:pt x="454" y="476"/>
                </a:lnTo>
                <a:lnTo>
                  <a:pt x="454" y="490"/>
                </a:lnTo>
                <a:lnTo>
                  <a:pt x="454" y="490"/>
                </a:lnTo>
                <a:lnTo>
                  <a:pt x="452" y="510"/>
                </a:lnTo>
                <a:lnTo>
                  <a:pt x="452" y="510"/>
                </a:lnTo>
                <a:lnTo>
                  <a:pt x="450" y="528"/>
                </a:lnTo>
                <a:lnTo>
                  <a:pt x="446" y="544"/>
                </a:lnTo>
                <a:lnTo>
                  <a:pt x="446" y="544"/>
                </a:lnTo>
                <a:lnTo>
                  <a:pt x="440" y="556"/>
                </a:lnTo>
                <a:lnTo>
                  <a:pt x="434" y="570"/>
                </a:lnTo>
                <a:lnTo>
                  <a:pt x="434" y="570"/>
                </a:lnTo>
                <a:lnTo>
                  <a:pt x="424" y="580"/>
                </a:lnTo>
                <a:lnTo>
                  <a:pt x="420" y="586"/>
                </a:lnTo>
                <a:lnTo>
                  <a:pt x="418" y="590"/>
                </a:lnTo>
                <a:lnTo>
                  <a:pt x="418" y="590"/>
                </a:lnTo>
                <a:lnTo>
                  <a:pt x="418" y="598"/>
                </a:lnTo>
                <a:lnTo>
                  <a:pt x="418" y="598"/>
                </a:lnTo>
                <a:lnTo>
                  <a:pt x="424" y="604"/>
                </a:lnTo>
                <a:lnTo>
                  <a:pt x="430" y="610"/>
                </a:lnTo>
                <a:lnTo>
                  <a:pt x="430" y="610"/>
                </a:lnTo>
                <a:lnTo>
                  <a:pt x="434" y="616"/>
                </a:lnTo>
                <a:lnTo>
                  <a:pt x="434" y="616"/>
                </a:lnTo>
                <a:lnTo>
                  <a:pt x="434" y="624"/>
                </a:lnTo>
                <a:lnTo>
                  <a:pt x="434" y="632"/>
                </a:lnTo>
                <a:lnTo>
                  <a:pt x="434" y="632"/>
                </a:lnTo>
                <a:lnTo>
                  <a:pt x="432" y="640"/>
                </a:lnTo>
                <a:lnTo>
                  <a:pt x="432" y="640"/>
                </a:lnTo>
                <a:lnTo>
                  <a:pt x="428" y="644"/>
                </a:lnTo>
                <a:lnTo>
                  <a:pt x="424" y="648"/>
                </a:lnTo>
                <a:lnTo>
                  <a:pt x="424" y="648"/>
                </a:lnTo>
                <a:lnTo>
                  <a:pt x="418" y="648"/>
                </a:lnTo>
                <a:lnTo>
                  <a:pt x="414" y="648"/>
                </a:lnTo>
                <a:lnTo>
                  <a:pt x="414" y="648"/>
                </a:lnTo>
                <a:lnTo>
                  <a:pt x="406" y="646"/>
                </a:lnTo>
                <a:lnTo>
                  <a:pt x="400" y="644"/>
                </a:lnTo>
                <a:lnTo>
                  <a:pt x="400" y="644"/>
                </a:lnTo>
                <a:lnTo>
                  <a:pt x="392" y="646"/>
                </a:lnTo>
                <a:lnTo>
                  <a:pt x="384" y="648"/>
                </a:lnTo>
                <a:lnTo>
                  <a:pt x="384" y="648"/>
                </a:lnTo>
                <a:lnTo>
                  <a:pt x="370" y="656"/>
                </a:lnTo>
                <a:lnTo>
                  <a:pt x="370" y="656"/>
                </a:lnTo>
                <a:lnTo>
                  <a:pt x="360" y="666"/>
                </a:lnTo>
                <a:lnTo>
                  <a:pt x="350" y="678"/>
                </a:lnTo>
                <a:lnTo>
                  <a:pt x="350" y="678"/>
                </a:lnTo>
                <a:lnTo>
                  <a:pt x="346" y="688"/>
                </a:lnTo>
                <a:lnTo>
                  <a:pt x="346" y="688"/>
                </a:lnTo>
                <a:lnTo>
                  <a:pt x="342" y="702"/>
                </a:lnTo>
                <a:lnTo>
                  <a:pt x="342" y="702"/>
                </a:lnTo>
                <a:lnTo>
                  <a:pt x="344" y="716"/>
                </a:lnTo>
                <a:lnTo>
                  <a:pt x="344" y="716"/>
                </a:lnTo>
                <a:lnTo>
                  <a:pt x="348" y="726"/>
                </a:lnTo>
                <a:lnTo>
                  <a:pt x="348" y="726"/>
                </a:lnTo>
                <a:lnTo>
                  <a:pt x="350" y="728"/>
                </a:lnTo>
                <a:lnTo>
                  <a:pt x="352" y="730"/>
                </a:lnTo>
                <a:lnTo>
                  <a:pt x="352" y="730"/>
                </a:lnTo>
                <a:lnTo>
                  <a:pt x="350" y="734"/>
                </a:lnTo>
                <a:lnTo>
                  <a:pt x="346" y="738"/>
                </a:lnTo>
                <a:lnTo>
                  <a:pt x="346" y="738"/>
                </a:lnTo>
                <a:lnTo>
                  <a:pt x="344" y="746"/>
                </a:lnTo>
                <a:lnTo>
                  <a:pt x="344" y="746"/>
                </a:lnTo>
                <a:lnTo>
                  <a:pt x="342" y="754"/>
                </a:lnTo>
                <a:lnTo>
                  <a:pt x="342" y="754"/>
                </a:lnTo>
                <a:lnTo>
                  <a:pt x="342" y="768"/>
                </a:lnTo>
                <a:lnTo>
                  <a:pt x="342" y="768"/>
                </a:lnTo>
                <a:lnTo>
                  <a:pt x="338" y="776"/>
                </a:lnTo>
                <a:lnTo>
                  <a:pt x="338" y="776"/>
                </a:lnTo>
                <a:lnTo>
                  <a:pt x="338" y="780"/>
                </a:lnTo>
                <a:lnTo>
                  <a:pt x="338" y="784"/>
                </a:lnTo>
                <a:lnTo>
                  <a:pt x="338" y="784"/>
                </a:lnTo>
                <a:lnTo>
                  <a:pt x="340" y="786"/>
                </a:lnTo>
                <a:lnTo>
                  <a:pt x="340" y="786"/>
                </a:lnTo>
                <a:lnTo>
                  <a:pt x="342" y="792"/>
                </a:lnTo>
                <a:lnTo>
                  <a:pt x="342" y="798"/>
                </a:lnTo>
                <a:lnTo>
                  <a:pt x="342" y="798"/>
                </a:lnTo>
                <a:lnTo>
                  <a:pt x="342" y="816"/>
                </a:lnTo>
                <a:lnTo>
                  <a:pt x="340" y="832"/>
                </a:lnTo>
                <a:lnTo>
                  <a:pt x="340" y="832"/>
                </a:lnTo>
                <a:lnTo>
                  <a:pt x="340" y="840"/>
                </a:lnTo>
                <a:lnTo>
                  <a:pt x="340" y="848"/>
                </a:lnTo>
                <a:lnTo>
                  <a:pt x="340" y="848"/>
                </a:lnTo>
                <a:lnTo>
                  <a:pt x="344" y="854"/>
                </a:lnTo>
                <a:lnTo>
                  <a:pt x="348" y="860"/>
                </a:lnTo>
                <a:lnTo>
                  <a:pt x="348" y="860"/>
                </a:lnTo>
                <a:lnTo>
                  <a:pt x="356" y="866"/>
                </a:lnTo>
                <a:lnTo>
                  <a:pt x="360" y="870"/>
                </a:lnTo>
                <a:lnTo>
                  <a:pt x="364" y="872"/>
                </a:lnTo>
                <a:lnTo>
                  <a:pt x="364" y="872"/>
                </a:lnTo>
                <a:lnTo>
                  <a:pt x="366" y="880"/>
                </a:lnTo>
                <a:lnTo>
                  <a:pt x="366" y="890"/>
                </a:lnTo>
                <a:lnTo>
                  <a:pt x="366" y="890"/>
                </a:lnTo>
                <a:lnTo>
                  <a:pt x="364" y="896"/>
                </a:lnTo>
                <a:lnTo>
                  <a:pt x="360" y="904"/>
                </a:lnTo>
                <a:lnTo>
                  <a:pt x="360" y="904"/>
                </a:lnTo>
                <a:lnTo>
                  <a:pt x="352" y="912"/>
                </a:lnTo>
                <a:lnTo>
                  <a:pt x="352" y="912"/>
                </a:lnTo>
                <a:lnTo>
                  <a:pt x="346" y="914"/>
                </a:lnTo>
                <a:lnTo>
                  <a:pt x="340" y="916"/>
                </a:lnTo>
                <a:lnTo>
                  <a:pt x="340" y="916"/>
                </a:lnTo>
                <a:lnTo>
                  <a:pt x="336" y="922"/>
                </a:lnTo>
                <a:lnTo>
                  <a:pt x="336" y="922"/>
                </a:lnTo>
                <a:lnTo>
                  <a:pt x="338" y="924"/>
                </a:lnTo>
                <a:lnTo>
                  <a:pt x="340" y="928"/>
                </a:lnTo>
                <a:lnTo>
                  <a:pt x="344" y="932"/>
                </a:lnTo>
                <a:lnTo>
                  <a:pt x="344" y="932"/>
                </a:lnTo>
                <a:lnTo>
                  <a:pt x="348" y="946"/>
                </a:lnTo>
                <a:lnTo>
                  <a:pt x="350" y="960"/>
                </a:lnTo>
                <a:lnTo>
                  <a:pt x="350" y="960"/>
                </a:lnTo>
                <a:lnTo>
                  <a:pt x="350" y="966"/>
                </a:lnTo>
                <a:lnTo>
                  <a:pt x="346" y="972"/>
                </a:lnTo>
                <a:lnTo>
                  <a:pt x="344" y="978"/>
                </a:lnTo>
                <a:lnTo>
                  <a:pt x="342" y="984"/>
                </a:lnTo>
                <a:lnTo>
                  <a:pt x="342" y="984"/>
                </a:lnTo>
                <a:lnTo>
                  <a:pt x="346" y="992"/>
                </a:lnTo>
                <a:lnTo>
                  <a:pt x="346" y="992"/>
                </a:lnTo>
                <a:lnTo>
                  <a:pt x="346" y="998"/>
                </a:lnTo>
                <a:lnTo>
                  <a:pt x="344" y="1004"/>
                </a:lnTo>
                <a:lnTo>
                  <a:pt x="344" y="1004"/>
                </a:lnTo>
                <a:lnTo>
                  <a:pt x="342" y="1008"/>
                </a:lnTo>
                <a:lnTo>
                  <a:pt x="340" y="1012"/>
                </a:lnTo>
                <a:lnTo>
                  <a:pt x="340" y="1012"/>
                </a:lnTo>
                <a:lnTo>
                  <a:pt x="334" y="1016"/>
                </a:lnTo>
                <a:lnTo>
                  <a:pt x="326" y="1016"/>
                </a:lnTo>
                <a:lnTo>
                  <a:pt x="320" y="1018"/>
                </a:lnTo>
                <a:lnTo>
                  <a:pt x="314" y="1022"/>
                </a:lnTo>
                <a:lnTo>
                  <a:pt x="314" y="1022"/>
                </a:lnTo>
                <a:lnTo>
                  <a:pt x="314" y="1026"/>
                </a:lnTo>
                <a:lnTo>
                  <a:pt x="314" y="1032"/>
                </a:lnTo>
                <a:lnTo>
                  <a:pt x="314" y="1032"/>
                </a:lnTo>
                <a:lnTo>
                  <a:pt x="308" y="1042"/>
                </a:lnTo>
                <a:lnTo>
                  <a:pt x="304" y="1046"/>
                </a:lnTo>
                <a:lnTo>
                  <a:pt x="302" y="1050"/>
                </a:lnTo>
                <a:lnTo>
                  <a:pt x="302" y="1050"/>
                </a:lnTo>
                <a:lnTo>
                  <a:pt x="302" y="1058"/>
                </a:lnTo>
                <a:lnTo>
                  <a:pt x="302" y="1064"/>
                </a:lnTo>
                <a:lnTo>
                  <a:pt x="302" y="1064"/>
                </a:lnTo>
                <a:lnTo>
                  <a:pt x="306" y="1074"/>
                </a:lnTo>
                <a:lnTo>
                  <a:pt x="306" y="1074"/>
                </a:lnTo>
                <a:lnTo>
                  <a:pt x="304" y="1092"/>
                </a:lnTo>
                <a:lnTo>
                  <a:pt x="300" y="1100"/>
                </a:lnTo>
                <a:lnTo>
                  <a:pt x="298" y="1106"/>
                </a:lnTo>
                <a:lnTo>
                  <a:pt x="298" y="1106"/>
                </a:lnTo>
                <a:lnTo>
                  <a:pt x="294" y="1110"/>
                </a:lnTo>
                <a:lnTo>
                  <a:pt x="290" y="1112"/>
                </a:lnTo>
                <a:lnTo>
                  <a:pt x="290" y="1112"/>
                </a:lnTo>
                <a:lnTo>
                  <a:pt x="288" y="1110"/>
                </a:lnTo>
                <a:lnTo>
                  <a:pt x="288" y="1108"/>
                </a:lnTo>
                <a:lnTo>
                  <a:pt x="288" y="1104"/>
                </a:lnTo>
                <a:lnTo>
                  <a:pt x="286" y="1104"/>
                </a:lnTo>
                <a:lnTo>
                  <a:pt x="286" y="1104"/>
                </a:lnTo>
                <a:lnTo>
                  <a:pt x="286" y="1106"/>
                </a:lnTo>
                <a:lnTo>
                  <a:pt x="284" y="1110"/>
                </a:lnTo>
                <a:lnTo>
                  <a:pt x="284" y="1114"/>
                </a:lnTo>
                <a:lnTo>
                  <a:pt x="284" y="1116"/>
                </a:lnTo>
                <a:lnTo>
                  <a:pt x="284" y="1116"/>
                </a:lnTo>
                <a:lnTo>
                  <a:pt x="282" y="1114"/>
                </a:lnTo>
                <a:lnTo>
                  <a:pt x="282" y="1112"/>
                </a:lnTo>
                <a:lnTo>
                  <a:pt x="282" y="1108"/>
                </a:lnTo>
                <a:lnTo>
                  <a:pt x="284" y="1100"/>
                </a:lnTo>
                <a:lnTo>
                  <a:pt x="284" y="1096"/>
                </a:lnTo>
                <a:lnTo>
                  <a:pt x="284" y="1096"/>
                </a:lnTo>
                <a:lnTo>
                  <a:pt x="282" y="1092"/>
                </a:lnTo>
                <a:lnTo>
                  <a:pt x="282" y="1092"/>
                </a:lnTo>
                <a:lnTo>
                  <a:pt x="282" y="1088"/>
                </a:lnTo>
                <a:lnTo>
                  <a:pt x="280" y="1086"/>
                </a:lnTo>
                <a:lnTo>
                  <a:pt x="280" y="1086"/>
                </a:lnTo>
                <a:lnTo>
                  <a:pt x="276" y="1086"/>
                </a:lnTo>
                <a:lnTo>
                  <a:pt x="274" y="1086"/>
                </a:lnTo>
                <a:lnTo>
                  <a:pt x="274" y="1086"/>
                </a:lnTo>
                <a:lnTo>
                  <a:pt x="270" y="1082"/>
                </a:lnTo>
                <a:lnTo>
                  <a:pt x="266" y="1078"/>
                </a:lnTo>
                <a:lnTo>
                  <a:pt x="266" y="1078"/>
                </a:lnTo>
                <a:lnTo>
                  <a:pt x="262" y="1080"/>
                </a:lnTo>
                <a:lnTo>
                  <a:pt x="258" y="1080"/>
                </a:lnTo>
                <a:lnTo>
                  <a:pt x="258" y="1080"/>
                </a:lnTo>
                <a:lnTo>
                  <a:pt x="258" y="1076"/>
                </a:lnTo>
                <a:lnTo>
                  <a:pt x="256" y="1070"/>
                </a:lnTo>
                <a:lnTo>
                  <a:pt x="256" y="1070"/>
                </a:lnTo>
                <a:lnTo>
                  <a:pt x="256" y="1044"/>
                </a:lnTo>
                <a:lnTo>
                  <a:pt x="256" y="1044"/>
                </a:lnTo>
                <a:lnTo>
                  <a:pt x="256" y="1034"/>
                </a:lnTo>
                <a:lnTo>
                  <a:pt x="256" y="1034"/>
                </a:lnTo>
                <a:lnTo>
                  <a:pt x="256" y="1030"/>
                </a:lnTo>
                <a:lnTo>
                  <a:pt x="256" y="1030"/>
                </a:lnTo>
                <a:lnTo>
                  <a:pt x="260" y="1028"/>
                </a:lnTo>
                <a:lnTo>
                  <a:pt x="262" y="1028"/>
                </a:lnTo>
                <a:lnTo>
                  <a:pt x="262" y="1028"/>
                </a:lnTo>
                <a:lnTo>
                  <a:pt x="264" y="1024"/>
                </a:lnTo>
                <a:lnTo>
                  <a:pt x="264" y="1022"/>
                </a:lnTo>
                <a:lnTo>
                  <a:pt x="264" y="1022"/>
                </a:lnTo>
                <a:lnTo>
                  <a:pt x="258" y="1018"/>
                </a:lnTo>
                <a:lnTo>
                  <a:pt x="258" y="1018"/>
                </a:lnTo>
                <a:lnTo>
                  <a:pt x="254" y="1022"/>
                </a:lnTo>
                <a:lnTo>
                  <a:pt x="254" y="1022"/>
                </a:lnTo>
                <a:lnTo>
                  <a:pt x="250" y="1020"/>
                </a:lnTo>
                <a:lnTo>
                  <a:pt x="250" y="1020"/>
                </a:lnTo>
                <a:lnTo>
                  <a:pt x="250" y="1024"/>
                </a:lnTo>
                <a:lnTo>
                  <a:pt x="250" y="1024"/>
                </a:lnTo>
                <a:lnTo>
                  <a:pt x="248" y="1030"/>
                </a:lnTo>
                <a:lnTo>
                  <a:pt x="250" y="1036"/>
                </a:lnTo>
                <a:lnTo>
                  <a:pt x="250" y="1036"/>
                </a:lnTo>
                <a:lnTo>
                  <a:pt x="252" y="1044"/>
                </a:lnTo>
                <a:lnTo>
                  <a:pt x="252" y="1044"/>
                </a:lnTo>
                <a:lnTo>
                  <a:pt x="250" y="1050"/>
                </a:lnTo>
                <a:lnTo>
                  <a:pt x="250" y="1050"/>
                </a:lnTo>
                <a:lnTo>
                  <a:pt x="248" y="1050"/>
                </a:lnTo>
                <a:lnTo>
                  <a:pt x="246" y="1050"/>
                </a:lnTo>
                <a:lnTo>
                  <a:pt x="246" y="1050"/>
                </a:lnTo>
                <a:lnTo>
                  <a:pt x="246" y="1048"/>
                </a:lnTo>
                <a:lnTo>
                  <a:pt x="246" y="1044"/>
                </a:lnTo>
                <a:lnTo>
                  <a:pt x="246" y="1044"/>
                </a:lnTo>
                <a:lnTo>
                  <a:pt x="242" y="1038"/>
                </a:lnTo>
                <a:lnTo>
                  <a:pt x="242" y="1038"/>
                </a:lnTo>
                <a:lnTo>
                  <a:pt x="242" y="1034"/>
                </a:lnTo>
                <a:lnTo>
                  <a:pt x="240" y="1034"/>
                </a:lnTo>
                <a:lnTo>
                  <a:pt x="240" y="1034"/>
                </a:lnTo>
                <a:lnTo>
                  <a:pt x="238" y="1036"/>
                </a:lnTo>
                <a:lnTo>
                  <a:pt x="240" y="1038"/>
                </a:lnTo>
                <a:lnTo>
                  <a:pt x="240" y="1044"/>
                </a:lnTo>
                <a:lnTo>
                  <a:pt x="240" y="1044"/>
                </a:lnTo>
                <a:lnTo>
                  <a:pt x="240" y="1048"/>
                </a:lnTo>
                <a:lnTo>
                  <a:pt x="240" y="1048"/>
                </a:lnTo>
                <a:lnTo>
                  <a:pt x="236" y="1050"/>
                </a:lnTo>
                <a:lnTo>
                  <a:pt x="236" y="1050"/>
                </a:lnTo>
                <a:lnTo>
                  <a:pt x="238" y="1054"/>
                </a:lnTo>
                <a:lnTo>
                  <a:pt x="240" y="1056"/>
                </a:lnTo>
                <a:lnTo>
                  <a:pt x="240" y="1056"/>
                </a:lnTo>
                <a:lnTo>
                  <a:pt x="246" y="1064"/>
                </a:lnTo>
                <a:lnTo>
                  <a:pt x="246" y="1064"/>
                </a:lnTo>
                <a:lnTo>
                  <a:pt x="246" y="1068"/>
                </a:lnTo>
                <a:lnTo>
                  <a:pt x="244" y="1072"/>
                </a:lnTo>
                <a:lnTo>
                  <a:pt x="244" y="1072"/>
                </a:lnTo>
                <a:lnTo>
                  <a:pt x="242" y="1076"/>
                </a:lnTo>
                <a:lnTo>
                  <a:pt x="238" y="1078"/>
                </a:lnTo>
                <a:lnTo>
                  <a:pt x="238" y="1078"/>
                </a:lnTo>
                <a:lnTo>
                  <a:pt x="236" y="1084"/>
                </a:lnTo>
                <a:lnTo>
                  <a:pt x="236" y="1084"/>
                </a:lnTo>
                <a:lnTo>
                  <a:pt x="236" y="1090"/>
                </a:lnTo>
                <a:lnTo>
                  <a:pt x="232" y="1094"/>
                </a:lnTo>
                <a:lnTo>
                  <a:pt x="232" y="1094"/>
                </a:lnTo>
                <a:lnTo>
                  <a:pt x="226" y="1096"/>
                </a:lnTo>
                <a:lnTo>
                  <a:pt x="226" y="1096"/>
                </a:lnTo>
                <a:lnTo>
                  <a:pt x="220" y="1098"/>
                </a:lnTo>
                <a:lnTo>
                  <a:pt x="214" y="1096"/>
                </a:lnTo>
                <a:lnTo>
                  <a:pt x="214" y="1096"/>
                </a:lnTo>
                <a:lnTo>
                  <a:pt x="208" y="1092"/>
                </a:lnTo>
                <a:lnTo>
                  <a:pt x="206" y="1090"/>
                </a:lnTo>
                <a:lnTo>
                  <a:pt x="204" y="1090"/>
                </a:lnTo>
                <a:lnTo>
                  <a:pt x="204" y="1090"/>
                </a:lnTo>
                <a:lnTo>
                  <a:pt x="202" y="1090"/>
                </a:lnTo>
                <a:lnTo>
                  <a:pt x="204" y="1092"/>
                </a:lnTo>
                <a:lnTo>
                  <a:pt x="204" y="1096"/>
                </a:lnTo>
                <a:lnTo>
                  <a:pt x="204" y="1096"/>
                </a:lnTo>
                <a:lnTo>
                  <a:pt x="202" y="1100"/>
                </a:lnTo>
                <a:lnTo>
                  <a:pt x="198" y="1104"/>
                </a:lnTo>
                <a:lnTo>
                  <a:pt x="188" y="1110"/>
                </a:lnTo>
                <a:lnTo>
                  <a:pt x="188" y="1110"/>
                </a:lnTo>
                <a:lnTo>
                  <a:pt x="186" y="1116"/>
                </a:lnTo>
                <a:lnTo>
                  <a:pt x="186" y="1116"/>
                </a:lnTo>
                <a:lnTo>
                  <a:pt x="180" y="1120"/>
                </a:lnTo>
                <a:lnTo>
                  <a:pt x="180" y="1120"/>
                </a:lnTo>
                <a:lnTo>
                  <a:pt x="178" y="1126"/>
                </a:lnTo>
                <a:lnTo>
                  <a:pt x="176" y="1130"/>
                </a:lnTo>
                <a:lnTo>
                  <a:pt x="176" y="1130"/>
                </a:lnTo>
                <a:lnTo>
                  <a:pt x="170" y="1132"/>
                </a:lnTo>
                <a:lnTo>
                  <a:pt x="164" y="1134"/>
                </a:lnTo>
                <a:lnTo>
                  <a:pt x="164" y="1134"/>
                </a:lnTo>
                <a:lnTo>
                  <a:pt x="160" y="1138"/>
                </a:lnTo>
                <a:lnTo>
                  <a:pt x="154" y="1146"/>
                </a:lnTo>
                <a:lnTo>
                  <a:pt x="144" y="1156"/>
                </a:lnTo>
                <a:lnTo>
                  <a:pt x="144" y="1156"/>
                </a:lnTo>
                <a:lnTo>
                  <a:pt x="136" y="1164"/>
                </a:lnTo>
                <a:lnTo>
                  <a:pt x="130" y="1166"/>
                </a:lnTo>
                <a:lnTo>
                  <a:pt x="126" y="1166"/>
                </a:lnTo>
                <a:lnTo>
                  <a:pt x="126" y="1166"/>
                </a:lnTo>
                <a:lnTo>
                  <a:pt x="124" y="1164"/>
                </a:lnTo>
                <a:lnTo>
                  <a:pt x="122" y="1162"/>
                </a:lnTo>
                <a:lnTo>
                  <a:pt x="122" y="1158"/>
                </a:lnTo>
                <a:lnTo>
                  <a:pt x="120" y="1156"/>
                </a:lnTo>
                <a:lnTo>
                  <a:pt x="120" y="1156"/>
                </a:lnTo>
                <a:lnTo>
                  <a:pt x="118" y="1158"/>
                </a:lnTo>
                <a:lnTo>
                  <a:pt x="116" y="1162"/>
                </a:lnTo>
                <a:lnTo>
                  <a:pt x="114" y="1168"/>
                </a:lnTo>
                <a:lnTo>
                  <a:pt x="114" y="1168"/>
                </a:lnTo>
                <a:lnTo>
                  <a:pt x="108" y="1172"/>
                </a:lnTo>
                <a:lnTo>
                  <a:pt x="102" y="1176"/>
                </a:lnTo>
                <a:lnTo>
                  <a:pt x="102" y="1176"/>
                </a:lnTo>
                <a:lnTo>
                  <a:pt x="96" y="1178"/>
                </a:lnTo>
                <a:lnTo>
                  <a:pt x="90" y="1180"/>
                </a:lnTo>
                <a:lnTo>
                  <a:pt x="90" y="1180"/>
                </a:lnTo>
                <a:lnTo>
                  <a:pt x="82" y="1178"/>
                </a:lnTo>
                <a:lnTo>
                  <a:pt x="78" y="1176"/>
                </a:lnTo>
                <a:lnTo>
                  <a:pt x="76" y="1172"/>
                </a:lnTo>
                <a:lnTo>
                  <a:pt x="76" y="1172"/>
                </a:lnTo>
                <a:lnTo>
                  <a:pt x="78" y="1170"/>
                </a:lnTo>
                <a:lnTo>
                  <a:pt x="80" y="1170"/>
                </a:lnTo>
                <a:lnTo>
                  <a:pt x="82" y="1168"/>
                </a:lnTo>
                <a:lnTo>
                  <a:pt x="84" y="1166"/>
                </a:lnTo>
                <a:lnTo>
                  <a:pt x="84" y="1166"/>
                </a:lnTo>
                <a:lnTo>
                  <a:pt x="82" y="1164"/>
                </a:lnTo>
                <a:lnTo>
                  <a:pt x="78" y="1162"/>
                </a:lnTo>
                <a:lnTo>
                  <a:pt x="70" y="1164"/>
                </a:lnTo>
                <a:lnTo>
                  <a:pt x="70" y="1164"/>
                </a:lnTo>
                <a:lnTo>
                  <a:pt x="68" y="1168"/>
                </a:lnTo>
                <a:lnTo>
                  <a:pt x="66" y="1170"/>
                </a:lnTo>
                <a:lnTo>
                  <a:pt x="66" y="1170"/>
                </a:lnTo>
                <a:lnTo>
                  <a:pt x="64" y="1170"/>
                </a:lnTo>
                <a:lnTo>
                  <a:pt x="62" y="1168"/>
                </a:lnTo>
                <a:lnTo>
                  <a:pt x="58" y="1166"/>
                </a:lnTo>
                <a:lnTo>
                  <a:pt x="58" y="1166"/>
                </a:lnTo>
                <a:lnTo>
                  <a:pt x="54" y="1168"/>
                </a:lnTo>
                <a:lnTo>
                  <a:pt x="52" y="1170"/>
                </a:lnTo>
                <a:lnTo>
                  <a:pt x="52" y="1170"/>
                </a:lnTo>
                <a:lnTo>
                  <a:pt x="52" y="1170"/>
                </a:lnTo>
                <a:lnTo>
                  <a:pt x="52" y="1168"/>
                </a:lnTo>
                <a:lnTo>
                  <a:pt x="52" y="1164"/>
                </a:lnTo>
                <a:lnTo>
                  <a:pt x="56" y="1158"/>
                </a:lnTo>
                <a:lnTo>
                  <a:pt x="56" y="1158"/>
                </a:lnTo>
                <a:lnTo>
                  <a:pt x="58" y="1150"/>
                </a:lnTo>
                <a:lnTo>
                  <a:pt x="58" y="1144"/>
                </a:lnTo>
                <a:lnTo>
                  <a:pt x="58" y="1142"/>
                </a:lnTo>
                <a:lnTo>
                  <a:pt x="58" y="1142"/>
                </a:lnTo>
                <a:lnTo>
                  <a:pt x="56" y="1144"/>
                </a:lnTo>
                <a:lnTo>
                  <a:pt x="54" y="1146"/>
                </a:lnTo>
                <a:lnTo>
                  <a:pt x="52" y="1150"/>
                </a:lnTo>
                <a:lnTo>
                  <a:pt x="50" y="1152"/>
                </a:lnTo>
                <a:lnTo>
                  <a:pt x="50" y="1152"/>
                </a:lnTo>
                <a:lnTo>
                  <a:pt x="44" y="1152"/>
                </a:lnTo>
                <a:lnTo>
                  <a:pt x="38" y="1150"/>
                </a:lnTo>
                <a:lnTo>
                  <a:pt x="38" y="1150"/>
                </a:lnTo>
                <a:lnTo>
                  <a:pt x="28" y="1140"/>
                </a:lnTo>
                <a:lnTo>
                  <a:pt x="28" y="1140"/>
                </a:lnTo>
                <a:lnTo>
                  <a:pt x="10" y="1122"/>
                </a:lnTo>
                <a:lnTo>
                  <a:pt x="10" y="1122"/>
                </a:lnTo>
                <a:lnTo>
                  <a:pt x="6" y="1114"/>
                </a:lnTo>
                <a:lnTo>
                  <a:pt x="2" y="1106"/>
                </a:lnTo>
                <a:lnTo>
                  <a:pt x="2" y="1106"/>
                </a:lnTo>
                <a:lnTo>
                  <a:pt x="2" y="1100"/>
                </a:lnTo>
                <a:lnTo>
                  <a:pt x="4" y="1092"/>
                </a:lnTo>
                <a:lnTo>
                  <a:pt x="8" y="1084"/>
                </a:lnTo>
                <a:lnTo>
                  <a:pt x="12" y="1080"/>
                </a:lnTo>
                <a:lnTo>
                  <a:pt x="12" y="1080"/>
                </a:lnTo>
                <a:lnTo>
                  <a:pt x="16" y="1080"/>
                </a:lnTo>
                <a:lnTo>
                  <a:pt x="16" y="1080"/>
                </a:lnTo>
                <a:lnTo>
                  <a:pt x="16" y="1084"/>
                </a:lnTo>
                <a:lnTo>
                  <a:pt x="18" y="1086"/>
                </a:lnTo>
                <a:lnTo>
                  <a:pt x="18" y="1086"/>
                </a:lnTo>
                <a:lnTo>
                  <a:pt x="20" y="1086"/>
                </a:lnTo>
                <a:lnTo>
                  <a:pt x="22" y="1086"/>
                </a:lnTo>
                <a:lnTo>
                  <a:pt x="22" y="1086"/>
                </a:lnTo>
                <a:lnTo>
                  <a:pt x="26" y="1086"/>
                </a:lnTo>
                <a:lnTo>
                  <a:pt x="26" y="1086"/>
                </a:lnTo>
                <a:lnTo>
                  <a:pt x="28" y="1082"/>
                </a:lnTo>
                <a:lnTo>
                  <a:pt x="28" y="1082"/>
                </a:lnTo>
                <a:lnTo>
                  <a:pt x="28" y="1076"/>
                </a:lnTo>
                <a:lnTo>
                  <a:pt x="28" y="1076"/>
                </a:lnTo>
                <a:lnTo>
                  <a:pt x="30" y="1074"/>
                </a:lnTo>
                <a:lnTo>
                  <a:pt x="34" y="1072"/>
                </a:lnTo>
                <a:lnTo>
                  <a:pt x="34" y="1072"/>
                </a:lnTo>
                <a:lnTo>
                  <a:pt x="36" y="1066"/>
                </a:lnTo>
                <a:lnTo>
                  <a:pt x="36" y="1066"/>
                </a:lnTo>
                <a:lnTo>
                  <a:pt x="42" y="1060"/>
                </a:lnTo>
                <a:lnTo>
                  <a:pt x="42" y="1060"/>
                </a:lnTo>
                <a:lnTo>
                  <a:pt x="44" y="1056"/>
                </a:lnTo>
                <a:lnTo>
                  <a:pt x="44" y="1050"/>
                </a:lnTo>
                <a:lnTo>
                  <a:pt x="44" y="1050"/>
                </a:lnTo>
                <a:lnTo>
                  <a:pt x="42" y="1050"/>
                </a:lnTo>
                <a:lnTo>
                  <a:pt x="38" y="1050"/>
                </a:lnTo>
                <a:lnTo>
                  <a:pt x="38" y="1050"/>
                </a:lnTo>
                <a:lnTo>
                  <a:pt x="38" y="1048"/>
                </a:lnTo>
                <a:lnTo>
                  <a:pt x="40" y="1048"/>
                </a:lnTo>
                <a:lnTo>
                  <a:pt x="46" y="1044"/>
                </a:lnTo>
                <a:lnTo>
                  <a:pt x="50" y="1040"/>
                </a:lnTo>
                <a:lnTo>
                  <a:pt x="52" y="1038"/>
                </a:lnTo>
                <a:lnTo>
                  <a:pt x="52" y="1038"/>
                </a:lnTo>
                <a:lnTo>
                  <a:pt x="52" y="1034"/>
                </a:lnTo>
                <a:lnTo>
                  <a:pt x="50" y="1034"/>
                </a:lnTo>
                <a:lnTo>
                  <a:pt x="50" y="1034"/>
                </a:lnTo>
                <a:lnTo>
                  <a:pt x="46" y="1036"/>
                </a:lnTo>
                <a:lnTo>
                  <a:pt x="44" y="1038"/>
                </a:lnTo>
                <a:lnTo>
                  <a:pt x="44" y="1038"/>
                </a:lnTo>
                <a:lnTo>
                  <a:pt x="38" y="1042"/>
                </a:lnTo>
                <a:lnTo>
                  <a:pt x="30" y="1044"/>
                </a:lnTo>
                <a:lnTo>
                  <a:pt x="30" y="1044"/>
                </a:lnTo>
                <a:lnTo>
                  <a:pt x="28" y="1042"/>
                </a:lnTo>
                <a:lnTo>
                  <a:pt x="24" y="1040"/>
                </a:lnTo>
                <a:lnTo>
                  <a:pt x="24" y="1040"/>
                </a:lnTo>
                <a:lnTo>
                  <a:pt x="24" y="1042"/>
                </a:lnTo>
                <a:lnTo>
                  <a:pt x="24" y="1044"/>
                </a:lnTo>
                <a:lnTo>
                  <a:pt x="24" y="1044"/>
                </a:lnTo>
                <a:lnTo>
                  <a:pt x="22" y="1050"/>
                </a:lnTo>
                <a:lnTo>
                  <a:pt x="22" y="1050"/>
                </a:lnTo>
                <a:lnTo>
                  <a:pt x="20" y="1050"/>
                </a:lnTo>
                <a:lnTo>
                  <a:pt x="16" y="1050"/>
                </a:lnTo>
                <a:lnTo>
                  <a:pt x="16" y="1050"/>
                </a:lnTo>
                <a:lnTo>
                  <a:pt x="16" y="1044"/>
                </a:lnTo>
                <a:lnTo>
                  <a:pt x="16" y="1042"/>
                </a:lnTo>
                <a:lnTo>
                  <a:pt x="16" y="1040"/>
                </a:lnTo>
                <a:lnTo>
                  <a:pt x="16" y="1040"/>
                </a:lnTo>
                <a:lnTo>
                  <a:pt x="14" y="1042"/>
                </a:lnTo>
                <a:lnTo>
                  <a:pt x="14" y="1044"/>
                </a:lnTo>
                <a:lnTo>
                  <a:pt x="12" y="1048"/>
                </a:lnTo>
                <a:lnTo>
                  <a:pt x="12" y="1048"/>
                </a:lnTo>
                <a:lnTo>
                  <a:pt x="6" y="1050"/>
                </a:lnTo>
                <a:lnTo>
                  <a:pt x="2" y="1050"/>
                </a:lnTo>
                <a:lnTo>
                  <a:pt x="2" y="1050"/>
                </a:lnTo>
                <a:lnTo>
                  <a:pt x="2" y="1046"/>
                </a:lnTo>
                <a:lnTo>
                  <a:pt x="2" y="1046"/>
                </a:lnTo>
                <a:lnTo>
                  <a:pt x="0" y="1042"/>
                </a:lnTo>
                <a:lnTo>
                  <a:pt x="0" y="1042"/>
                </a:lnTo>
                <a:lnTo>
                  <a:pt x="0" y="1036"/>
                </a:lnTo>
                <a:lnTo>
                  <a:pt x="0" y="1036"/>
                </a:lnTo>
                <a:lnTo>
                  <a:pt x="6" y="1028"/>
                </a:lnTo>
                <a:lnTo>
                  <a:pt x="6" y="1028"/>
                </a:lnTo>
                <a:lnTo>
                  <a:pt x="10" y="1022"/>
                </a:lnTo>
                <a:lnTo>
                  <a:pt x="12" y="1020"/>
                </a:lnTo>
                <a:lnTo>
                  <a:pt x="16" y="1020"/>
                </a:lnTo>
                <a:lnTo>
                  <a:pt x="16" y="1020"/>
                </a:lnTo>
                <a:lnTo>
                  <a:pt x="18" y="1020"/>
                </a:lnTo>
                <a:lnTo>
                  <a:pt x="20" y="1022"/>
                </a:lnTo>
                <a:lnTo>
                  <a:pt x="20" y="1022"/>
                </a:lnTo>
                <a:lnTo>
                  <a:pt x="24" y="1020"/>
                </a:lnTo>
                <a:lnTo>
                  <a:pt x="24" y="1020"/>
                </a:lnTo>
                <a:lnTo>
                  <a:pt x="28" y="1022"/>
                </a:lnTo>
                <a:lnTo>
                  <a:pt x="32" y="1022"/>
                </a:lnTo>
                <a:lnTo>
                  <a:pt x="32" y="1022"/>
                </a:lnTo>
                <a:lnTo>
                  <a:pt x="34" y="1018"/>
                </a:lnTo>
                <a:lnTo>
                  <a:pt x="34" y="1018"/>
                </a:lnTo>
                <a:lnTo>
                  <a:pt x="40" y="1014"/>
                </a:lnTo>
                <a:lnTo>
                  <a:pt x="40" y="1014"/>
                </a:lnTo>
                <a:lnTo>
                  <a:pt x="50" y="1012"/>
                </a:lnTo>
                <a:lnTo>
                  <a:pt x="54" y="1010"/>
                </a:lnTo>
                <a:lnTo>
                  <a:pt x="58" y="1008"/>
                </a:lnTo>
                <a:lnTo>
                  <a:pt x="58" y="1008"/>
                </a:lnTo>
                <a:lnTo>
                  <a:pt x="56" y="1006"/>
                </a:lnTo>
                <a:lnTo>
                  <a:pt x="56" y="1006"/>
                </a:lnTo>
                <a:lnTo>
                  <a:pt x="54" y="1006"/>
                </a:lnTo>
                <a:lnTo>
                  <a:pt x="52" y="1008"/>
                </a:lnTo>
                <a:lnTo>
                  <a:pt x="52" y="1008"/>
                </a:lnTo>
                <a:lnTo>
                  <a:pt x="42" y="1010"/>
                </a:lnTo>
                <a:lnTo>
                  <a:pt x="34" y="1008"/>
                </a:lnTo>
                <a:lnTo>
                  <a:pt x="34" y="1008"/>
                </a:lnTo>
                <a:lnTo>
                  <a:pt x="32" y="1006"/>
                </a:lnTo>
                <a:lnTo>
                  <a:pt x="28" y="1002"/>
                </a:lnTo>
                <a:lnTo>
                  <a:pt x="28" y="1002"/>
                </a:lnTo>
                <a:lnTo>
                  <a:pt x="32" y="998"/>
                </a:lnTo>
                <a:lnTo>
                  <a:pt x="36" y="992"/>
                </a:lnTo>
                <a:lnTo>
                  <a:pt x="48" y="984"/>
                </a:lnTo>
                <a:lnTo>
                  <a:pt x="48" y="984"/>
                </a:lnTo>
                <a:lnTo>
                  <a:pt x="54" y="982"/>
                </a:lnTo>
                <a:lnTo>
                  <a:pt x="58" y="980"/>
                </a:lnTo>
                <a:lnTo>
                  <a:pt x="58" y="980"/>
                </a:lnTo>
                <a:lnTo>
                  <a:pt x="58" y="976"/>
                </a:lnTo>
                <a:lnTo>
                  <a:pt x="58" y="976"/>
                </a:lnTo>
                <a:lnTo>
                  <a:pt x="56" y="974"/>
                </a:lnTo>
                <a:lnTo>
                  <a:pt x="54" y="972"/>
                </a:lnTo>
                <a:lnTo>
                  <a:pt x="54" y="972"/>
                </a:lnTo>
                <a:lnTo>
                  <a:pt x="56" y="970"/>
                </a:lnTo>
                <a:lnTo>
                  <a:pt x="58" y="968"/>
                </a:lnTo>
                <a:lnTo>
                  <a:pt x="64" y="964"/>
                </a:lnTo>
                <a:lnTo>
                  <a:pt x="64" y="964"/>
                </a:lnTo>
                <a:lnTo>
                  <a:pt x="68" y="958"/>
                </a:lnTo>
                <a:lnTo>
                  <a:pt x="70" y="954"/>
                </a:lnTo>
                <a:lnTo>
                  <a:pt x="74" y="954"/>
                </a:lnTo>
                <a:lnTo>
                  <a:pt x="74" y="954"/>
                </a:lnTo>
                <a:lnTo>
                  <a:pt x="76" y="954"/>
                </a:lnTo>
                <a:lnTo>
                  <a:pt x="76" y="954"/>
                </a:lnTo>
                <a:lnTo>
                  <a:pt x="76" y="960"/>
                </a:lnTo>
                <a:lnTo>
                  <a:pt x="76" y="962"/>
                </a:lnTo>
                <a:lnTo>
                  <a:pt x="78" y="964"/>
                </a:lnTo>
                <a:lnTo>
                  <a:pt x="78" y="964"/>
                </a:lnTo>
                <a:lnTo>
                  <a:pt x="80" y="962"/>
                </a:lnTo>
                <a:lnTo>
                  <a:pt x="80" y="958"/>
                </a:lnTo>
                <a:lnTo>
                  <a:pt x="80" y="958"/>
                </a:lnTo>
                <a:lnTo>
                  <a:pt x="80" y="954"/>
                </a:lnTo>
                <a:lnTo>
                  <a:pt x="82" y="950"/>
                </a:lnTo>
                <a:lnTo>
                  <a:pt x="82" y="950"/>
                </a:lnTo>
                <a:lnTo>
                  <a:pt x="86" y="950"/>
                </a:lnTo>
                <a:lnTo>
                  <a:pt x="90" y="948"/>
                </a:lnTo>
                <a:lnTo>
                  <a:pt x="96" y="948"/>
                </a:lnTo>
                <a:lnTo>
                  <a:pt x="96" y="946"/>
                </a:lnTo>
                <a:lnTo>
                  <a:pt x="96" y="946"/>
                </a:lnTo>
                <a:lnTo>
                  <a:pt x="96" y="944"/>
                </a:lnTo>
                <a:lnTo>
                  <a:pt x="94" y="944"/>
                </a:lnTo>
                <a:lnTo>
                  <a:pt x="90" y="944"/>
                </a:lnTo>
                <a:lnTo>
                  <a:pt x="90" y="944"/>
                </a:lnTo>
                <a:lnTo>
                  <a:pt x="84" y="944"/>
                </a:lnTo>
                <a:lnTo>
                  <a:pt x="80" y="946"/>
                </a:lnTo>
                <a:lnTo>
                  <a:pt x="78" y="946"/>
                </a:lnTo>
                <a:lnTo>
                  <a:pt x="78" y="946"/>
                </a:lnTo>
                <a:lnTo>
                  <a:pt x="78" y="942"/>
                </a:lnTo>
                <a:lnTo>
                  <a:pt x="78" y="942"/>
                </a:lnTo>
                <a:lnTo>
                  <a:pt x="78" y="940"/>
                </a:lnTo>
                <a:lnTo>
                  <a:pt x="76" y="938"/>
                </a:lnTo>
                <a:lnTo>
                  <a:pt x="76" y="938"/>
                </a:lnTo>
                <a:lnTo>
                  <a:pt x="70" y="940"/>
                </a:lnTo>
                <a:lnTo>
                  <a:pt x="66" y="944"/>
                </a:lnTo>
                <a:lnTo>
                  <a:pt x="66" y="944"/>
                </a:lnTo>
                <a:lnTo>
                  <a:pt x="60" y="950"/>
                </a:lnTo>
                <a:lnTo>
                  <a:pt x="56" y="958"/>
                </a:lnTo>
                <a:lnTo>
                  <a:pt x="56" y="958"/>
                </a:lnTo>
                <a:lnTo>
                  <a:pt x="46" y="968"/>
                </a:lnTo>
                <a:lnTo>
                  <a:pt x="46" y="968"/>
                </a:lnTo>
                <a:lnTo>
                  <a:pt x="42" y="970"/>
                </a:lnTo>
                <a:lnTo>
                  <a:pt x="38" y="972"/>
                </a:lnTo>
                <a:lnTo>
                  <a:pt x="38" y="972"/>
                </a:lnTo>
                <a:lnTo>
                  <a:pt x="36" y="976"/>
                </a:lnTo>
                <a:lnTo>
                  <a:pt x="36" y="982"/>
                </a:lnTo>
                <a:lnTo>
                  <a:pt x="36" y="982"/>
                </a:lnTo>
                <a:lnTo>
                  <a:pt x="30" y="990"/>
                </a:lnTo>
                <a:lnTo>
                  <a:pt x="30" y="990"/>
                </a:lnTo>
                <a:lnTo>
                  <a:pt x="24" y="994"/>
                </a:lnTo>
                <a:lnTo>
                  <a:pt x="20" y="996"/>
                </a:lnTo>
                <a:lnTo>
                  <a:pt x="20" y="996"/>
                </a:lnTo>
                <a:lnTo>
                  <a:pt x="16" y="992"/>
                </a:lnTo>
                <a:lnTo>
                  <a:pt x="16" y="992"/>
                </a:lnTo>
                <a:lnTo>
                  <a:pt x="16" y="988"/>
                </a:lnTo>
                <a:lnTo>
                  <a:pt x="16" y="988"/>
                </a:lnTo>
                <a:lnTo>
                  <a:pt x="20" y="984"/>
                </a:lnTo>
                <a:lnTo>
                  <a:pt x="24" y="982"/>
                </a:lnTo>
                <a:lnTo>
                  <a:pt x="24" y="982"/>
                </a:lnTo>
                <a:lnTo>
                  <a:pt x="28" y="982"/>
                </a:lnTo>
                <a:lnTo>
                  <a:pt x="32" y="982"/>
                </a:lnTo>
                <a:lnTo>
                  <a:pt x="32" y="982"/>
                </a:lnTo>
                <a:lnTo>
                  <a:pt x="32" y="980"/>
                </a:lnTo>
                <a:lnTo>
                  <a:pt x="30" y="976"/>
                </a:lnTo>
                <a:lnTo>
                  <a:pt x="26" y="970"/>
                </a:lnTo>
                <a:lnTo>
                  <a:pt x="26" y="970"/>
                </a:lnTo>
                <a:lnTo>
                  <a:pt x="26" y="966"/>
                </a:lnTo>
                <a:lnTo>
                  <a:pt x="28" y="964"/>
                </a:lnTo>
                <a:lnTo>
                  <a:pt x="26" y="964"/>
                </a:lnTo>
                <a:lnTo>
                  <a:pt x="26" y="964"/>
                </a:lnTo>
                <a:lnTo>
                  <a:pt x="26" y="964"/>
                </a:lnTo>
                <a:lnTo>
                  <a:pt x="24" y="966"/>
                </a:lnTo>
                <a:lnTo>
                  <a:pt x="20" y="968"/>
                </a:lnTo>
                <a:lnTo>
                  <a:pt x="20" y="968"/>
                </a:lnTo>
                <a:lnTo>
                  <a:pt x="18" y="970"/>
                </a:lnTo>
                <a:lnTo>
                  <a:pt x="14" y="972"/>
                </a:lnTo>
                <a:lnTo>
                  <a:pt x="14" y="972"/>
                </a:lnTo>
                <a:lnTo>
                  <a:pt x="14" y="970"/>
                </a:lnTo>
                <a:lnTo>
                  <a:pt x="14" y="966"/>
                </a:lnTo>
                <a:lnTo>
                  <a:pt x="14" y="966"/>
                </a:lnTo>
                <a:lnTo>
                  <a:pt x="10" y="962"/>
                </a:lnTo>
                <a:lnTo>
                  <a:pt x="10" y="962"/>
                </a:lnTo>
                <a:lnTo>
                  <a:pt x="10" y="954"/>
                </a:lnTo>
                <a:lnTo>
                  <a:pt x="10" y="954"/>
                </a:lnTo>
                <a:lnTo>
                  <a:pt x="14" y="950"/>
                </a:lnTo>
                <a:lnTo>
                  <a:pt x="14" y="950"/>
                </a:lnTo>
                <a:lnTo>
                  <a:pt x="20" y="948"/>
                </a:lnTo>
                <a:lnTo>
                  <a:pt x="22" y="948"/>
                </a:lnTo>
                <a:lnTo>
                  <a:pt x="24" y="946"/>
                </a:lnTo>
                <a:lnTo>
                  <a:pt x="24" y="946"/>
                </a:lnTo>
                <a:lnTo>
                  <a:pt x="22" y="944"/>
                </a:lnTo>
                <a:lnTo>
                  <a:pt x="22" y="942"/>
                </a:lnTo>
                <a:lnTo>
                  <a:pt x="22" y="942"/>
                </a:lnTo>
                <a:lnTo>
                  <a:pt x="24" y="940"/>
                </a:lnTo>
                <a:lnTo>
                  <a:pt x="26" y="938"/>
                </a:lnTo>
                <a:lnTo>
                  <a:pt x="26" y="938"/>
                </a:lnTo>
                <a:lnTo>
                  <a:pt x="34" y="932"/>
                </a:lnTo>
                <a:lnTo>
                  <a:pt x="38" y="930"/>
                </a:lnTo>
                <a:lnTo>
                  <a:pt x="38" y="928"/>
                </a:lnTo>
                <a:lnTo>
                  <a:pt x="38" y="928"/>
                </a:lnTo>
                <a:lnTo>
                  <a:pt x="36" y="926"/>
                </a:lnTo>
                <a:lnTo>
                  <a:pt x="32" y="928"/>
                </a:lnTo>
                <a:lnTo>
                  <a:pt x="32" y="928"/>
                </a:lnTo>
                <a:lnTo>
                  <a:pt x="26" y="932"/>
                </a:lnTo>
                <a:lnTo>
                  <a:pt x="20" y="934"/>
                </a:lnTo>
                <a:lnTo>
                  <a:pt x="20" y="934"/>
                </a:lnTo>
                <a:lnTo>
                  <a:pt x="14" y="932"/>
                </a:lnTo>
                <a:lnTo>
                  <a:pt x="14" y="932"/>
                </a:lnTo>
                <a:lnTo>
                  <a:pt x="10" y="924"/>
                </a:lnTo>
                <a:lnTo>
                  <a:pt x="8" y="916"/>
                </a:lnTo>
                <a:lnTo>
                  <a:pt x="8" y="916"/>
                </a:lnTo>
                <a:lnTo>
                  <a:pt x="8" y="914"/>
                </a:lnTo>
                <a:lnTo>
                  <a:pt x="8" y="91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28" name="Freeform 287"/>
          <p:cNvSpPr>
            <a:spLocks/>
          </p:cNvSpPr>
          <p:nvPr/>
        </p:nvSpPr>
        <p:spPr bwMode="auto">
          <a:xfrm>
            <a:off x="3940320" y="3376459"/>
            <a:ext cx="385743" cy="322197"/>
          </a:xfrm>
          <a:custGeom>
            <a:avLst/>
            <a:gdLst/>
            <a:ahLst/>
            <a:cxnLst>
              <a:cxn ang="0">
                <a:pos x="190" y="82"/>
              </a:cxn>
              <a:cxn ang="0">
                <a:pos x="190" y="94"/>
              </a:cxn>
              <a:cxn ang="0">
                <a:pos x="194" y="112"/>
              </a:cxn>
              <a:cxn ang="0">
                <a:pos x="186" y="120"/>
              </a:cxn>
              <a:cxn ang="0">
                <a:pos x="182" y="128"/>
              </a:cxn>
              <a:cxn ang="0">
                <a:pos x="168" y="132"/>
              </a:cxn>
              <a:cxn ang="0">
                <a:pos x="158" y="142"/>
              </a:cxn>
              <a:cxn ang="0">
                <a:pos x="154" y="156"/>
              </a:cxn>
              <a:cxn ang="0">
                <a:pos x="154" y="172"/>
              </a:cxn>
              <a:cxn ang="0">
                <a:pos x="154" y="180"/>
              </a:cxn>
              <a:cxn ang="0">
                <a:pos x="138" y="180"/>
              </a:cxn>
              <a:cxn ang="0">
                <a:pos x="126" y="168"/>
              </a:cxn>
              <a:cxn ang="0">
                <a:pos x="116" y="162"/>
              </a:cxn>
              <a:cxn ang="0">
                <a:pos x="116" y="156"/>
              </a:cxn>
              <a:cxn ang="0">
                <a:pos x="114" y="152"/>
              </a:cxn>
              <a:cxn ang="0">
                <a:pos x="112" y="144"/>
              </a:cxn>
              <a:cxn ang="0">
                <a:pos x="116" y="126"/>
              </a:cxn>
              <a:cxn ang="0">
                <a:pos x="112" y="124"/>
              </a:cxn>
              <a:cxn ang="0">
                <a:pos x="104" y="126"/>
              </a:cxn>
              <a:cxn ang="0">
                <a:pos x="98" y="136"/>
              </a:cxn>
              <a:cxn ang="0">
                <a:pos x="90" y="138"/>
              </a:cxn>
              <a:cxn ang="0">
                <a:pos x="78" y="134"/>
              </a:cxn>
              <a:cxn ang="0">
                <a:pos x="72" y="128"/>
              </a:cxn>
              <a:cxn ang="0">
                <a:pos x="74" y="114"/>
              </a:cxn>
              <a:cxn ang="0">
                <a:pos x="68" y="98"/>
              </a:cxn>
              <a:cxn ang="0">
                <a:pos x="54" y="92"/>
              </a:cxn>
              <a:cxn ang="0">
                <a:pos x="40" y="80"/>
              </a:cxn>
              <a:cxn ang="0">
                <a:pos x="30" y="76"/>
              </a:cxn>
              <a:cxn ang="0">
                <a:pos x="26" y="58"/>
              </a:cxn>
              <a:cxn ang="0">
                <a:pos x="18" y="52"/>
              </a:cxn>
              <a:cxn ang="0">
                <a:pos x="6" y="50"/>
              </a:cxn>
              <a:cxn ang="0">
                <a:pos x="0" y="40"/>
              </a:cxn>
              <a:cxn ang="0">
                <a:pos x="2" y="18"/>
              </a:cxn>
              <a:cxn ang="0">
                <a:pos x="2" y="14"/>
              </a:cxn>
              <a:cxn ang="0">
                <a:pos x="30" y="4"/>
              </a:cxn>
              <a:cxn ang="0">
                <a:pos x="40" y="0"/>
              </a:cxn>
              <a:cxn ang="0">
                <a:pos x="48" y="0"/>
              </a:cxn>
              <a:cxn ang="0">
                <a:pos x="56" y="8"/>
              </a:cxn>
              <a:cxn ang="0">
                <a:pos x="70" y="14"/>
              </a:cxn>
              <a:cxn ang="0">
                <a:pos x="86" y="10"/>
              </a:cxn>
              <a:cxn ang="0">
                <a:pos x="116" y="0"/>
              </a:cxn>
              <a:cxn ang="0">
                <a:pos x="134" y="2"/>
              </a:cxn>
              <a:cxn ang="0">
                <a:pos x="138" y="8"/>
              </a:cxn>
              <a:cxn ang="0">
                <a:pos x="142" y="10"/>
              </a:cxn>
              <a:cxn ang="0">
                <a:pos x="142" y="16"/>
              </a:cxn>
              <a:cxn ang="0">
                <a:pos x="150" y="22"/>
              </a:cxn>
              <a:cxn ang="0">
                <a:pos x="166" y="28"/>
              </a:cxn>
              <a:cxn ang="0">
                <a:pos x="168" y="36"/>
              </a:cxn>
              <a:cxn ang="0">
                <a:pos x="166" y="54"/>
              </a:cxn>
              <a:cxn ang="0">
                <a:pos x="166" y="66"/>
              </a:cxn>
              <a:cxn ang="0">
                <a:pos x="174" y="72"/>
              </a:cxn>
              <a:cxn ang="0">
                <a:pos x="184" y="72"/>
              </a:cxn>
            </a:cxnLst>
            <a:rect l="0" t="0" r="r" b="b"/>
            <a:pathLst>
              <a:path w="196" h="182">
                <a:moveTo>
                  <a:pt x="186" y="74"/>
                </a:moveTo>
                <a:lnTo>
                  <a:pt x="186" y="74"/>
                </a:lnTo>
                <a:lnTo>
                  <a:pt x="190" y="82"/>
                </a:lnTo>
                <a:lnTo>
                  <a:pt x="190" y="82"/>
                </a:lnTo>
                <a:lnTo>
                  <a:pt x="190" y="94"/>
                </a:lnTo>
                <a:lnTo>
                  <a:pt x="190" y="94"/>
                </a:lnTo>
                <a:lnTo>
                  <a:pt x="196" y="104"/>
                </a:lnTo>
                <a:lnTo>
                  <a:pt x="196" y="104"/>
                </a:lnTo>
                <a:lnTo>
                  <a:pt x="194" y="112"/>
                </a:lnTo>
                <a:lnTo>
                  <a:pt x="194" y="112"/>
                </a:lnTo>
                <a:lnTo>
                  <a:pt x="192" y="116"/>
                </a:lnTo>
                <a:lnTo>
                  <a:pt x="186" y="120"/>
                </a:lnTo>
                <a:lnTo>
                  <a:pt x="182" y="124"/>
                </a:lnTo>
                <a:lnTo>
                  <a:pt x="182" y="128"/>
                </a:lnTo>
                <a:lnTo>
                  <a:pt x="182" y="128"/>
                </a:lnTo>
                <a:lnTo>
                  <a:pt x="174" y="128"/>
                </a:lnTo>
                <a:lnTo>
                  <a:pt x="174" y="128"/>
                </a:lnTo>
                <a:lnTo>
                  <a:pt x="168" y="132"/>
                </a:lnTo>
                <a:lnTo>
                  <a:pt x="162" y="136"/>
                </a:lnTo>
                <a:lnTo>
                  <a:pt x="162" y="136"/>
                </a:lnTo>
                <a:lnTo>
                  <a:pt x="158" y="142"/>
                </a:lnTo>
                <a:lnTo>
                  <a:pt x="154" y="148"/>
                </a:lnTo>
                <a:lnTo>
                  <a:pt x="154" y="148"/>
                </a:lnTo>
                <a:lnTo>
                  <a:pt x="154" y="156"/>
                </a:lnTo>
                <a:lnTo>
                  <a:pt x="156" y="164"/>
                </a:lnTo>
                <a:lnTo>
                  <a:pt x="156" y="164"/>
                </a:lnTo>
                <a:lnTo>
                  <a:pt x="154" y="172"/>
                </a:lnTo>
                <a:lnTo>
                  <a:pt x="154" y="176"/>
                </a:lnTo>
                <a:lnTo>
                  <a:pt x="154" y="180"/>
                </a:lnTo>
                <a:lnTo>
                  <a:pt x="154" y="180"/>
                </a:lnTo>
                <a:lnTo>
                  <a:pt x="144" y="182"/>
                </a:lnTo>
                <a:lnTo>
                  <a:pt x="144" y="182"/>
                </a:lnTo>
                <a:lnTo>
                  <a:pt x="138" y="180"/>
                </a:lnTo>
                <a:lnTo>
                  <a:pt x="132" y="176"/>
                </a:lnTo>
                <a:lnTo>
                  <a:pt x="132" y="176"/>
                </a:lnTo>
                <a:lnTo>
                  <a:pt x="126" y="168"/>
                </a:lnTo>
                <a:lnTo>
                  <a:pt x="126" y="168"/>
                </a:lnTo>
                <a:lnTo>
                  <a:pt x="118" y="164"/>
                </a:lnTo>
                <a:lnTo>
                  <a:pt x="116" y="162"/>
                </a:lnTo>
                <a:lnTo>
                  <a:pt x="114" y="160"/>
                </a:lnTo>
                <a:lnTo>
                  <a:pt x="114" y="160"/>
                </a:lnTo>
                <a:lnTo>
                  <a:pt x="116" y="156"/>
                </a:lnTo>
                <a:lnTo>
                  <a:pt x="118" y="154"/>
                </a:lnTo>
                <a:lnTo>
                  <a:pt x="118" y="154"/>
                </a:lnTo>
                <a:lnTo>
                  <a:pt x="114" y="152"/>
                </a:lnTo>
                <a:lnTo>
                  <a:pt x="112" y="150"/>
                </a:lnTo>
                <a:lnTo>
                  <a:pt x="112" y="150"/>
                </a:lnTo>
                <a:lnTo>
                  <a:pt x="112" y="144"/>
                </a:lnTo>
                <a:lnTo>
                  <a:pt x="114" y="138"/>
                </a:lnTo>
                <a:lnTo>
                  <a:pt x="116" y="130"/>
                </a:lnTo>
                <a:lnTo>
                  <a:pt x="116" y="126"/>
                </a:lnTo>
                <a:lnTo>
                  <a:pt x="116" y="124"/>
                </a:lnTo>
                <a:lnTo>
                  <a:pt x="116" y="124"/>
                </a:lnTo>
                <a:lnTo>
                  <a:pt x="112" y="124"/>
                </a:lnTo>
                <a:lnTo>
                  <a:pt x="110" y="124"/>
                </a:lnTo>
                <a:lnTo>
                  <a:pt x="110" y="124"/>
                </a:lnTo>
                <a:lnTo>
                  <a:pt x="104" y="126"/>
                </a:lnTo>
                <a:lnTo>
                  <a:pt x="100" y="132"/>
                </a:lnTo>
                <a:lnTo>
                  <a:pt x="100" y="132"/>
                </a:lnTo>
                <a:lnTo>
                  <a:pt x="98" y="136"/>
                </a:lnTo>
                <a:lnTo>
                  <a:pt x="94" y="138"/>
                </a:lnTo>
                <a:lnTo>
                  <a:pt x="94" y="138"/>
                </a:lnTo>
                <a:lnTo>
                  <a:pt x="90" y="138"/>
                </a:lnTo>
                <a:lnTo>
                  <a:pt x="84" y="138"/>
                </a:lnTo>
                <a:lnTo>
                  <a:pt x="84" y="138"/>
                </a:lnTo>
                <a:lnTo>
                  <a:pt x="78" y="134"/>
                </a:lnTo>
                <a:lnTo>
                  <a:pt x="74" y="132"/>
                </a:lnTo>
                <a:lnTo>
                  <a:pt x="74" y="132"/>
                </a:lnTo>
                <a:lnTo>
                  <a:pt x="72" y="128"/>
                </a:lnTo>
                <a:lnTo>
                  <a:pt x="72" y="122"/>
                </a:lnTo>
                <a:lnTo>
                  <a:pt x="74" y="114"/>
                </a:lnTo>
                <a:lnTo>
                  <a:pt x="74" y="114"/>
                </a:lnTo>
                <a:lnTo>
                  <a:pt x="72" y="104"/>
                </a:lnTo>
                <a:lnTo>
                  <a:pt x="72" y="104"/>
                </a:lnTo>
                <a:lnTo>
                  <a:pt x="68" y="98"/>
                </a:lnTo>
                <a:lnTo>
                  <a:pt x="68" y="98"/>
                </a:lnTo>
                <a:lnTo>
                  <a:pt x="60" y="94"/>
                </a:lnTo>
                <a:lnTo>
                  <a:pt x="54" y="92"/>
                </a:lnTo>
                <a:lnTo>
                  <a:pt x="54" y="92"/>
                </a:lnTo>
                <a:lnTo>
                  <a:pt x="40" y="80"/>
                </a:lnTo>
                <a:lnTo>
                  <a:pt x="40" y="80"/>
                </a:lnTo>
                <a:lnTo>
                  <a:pt x="34" y="78"/>
                </a:lnTo>
                <a:lnTo>
                  <a:pt x="30" y="76"/>
                </a:lnTo>
                <a:lnTo>
                  <a:pt x="30" y="76"/>
                </a:lnTo>
                <a:lnTo>
                  <a:pt x="28" y="70"/>
                </a:lnTo>
                <a:lnTo>
                  <a:pt x="26" y="64"/>
                </a:lnTo>
                <a:lnTo>
                  <a:pt x="26" y="58"/>
                </a:lnTo>
                <a:lnTo>
                  <a:pt x="24" y="54"/>
                </a:lnTo>
                <a:lnTo>
                  <a:pt x="24" y="54"/>
                </a:lnTo>
                <a:lnTo>
                  <a:pt x="18" y="52"/>
                </a:lnTo>
                <a:lnTo>
                  <a:pt x="12" y="54"/>
                </a:lnTo>
                <a:lnTo>
                  <a:pt x="12" y="54"/>
                </a:lnTo>
                <a:lnTo>
                  <a:pt x="6" y="50"/>
                </a:lnTo>
                <a:lnTo>
                  <a:pt x="0" y="46"/>
                </a:lnTo>
                <a:lnTo>
                  <a:pt x="0" y="46"/>
                </a:lnTo>
                <a:lnTo>
                  <a:pt x="0" y="40"/>
                </a:lnTo>
                <a:lnTo>
                  <a:pt x="0" y="36"/>
                </a:lnTo>
                <a:lnTo>
                  <a:pt x="0" y="36"/>
                </a:lnTo>
                <a:lnTo>
                  <a:pt x="2" y="18"/>
                </a:lnTo>
                <a:lnTo>
                  <a:pt x="2" y="18"/>
                </a:lnTo>
                <a:lnTo>
                  <a:pt x="2" y="14"/>
                </a:lnTo>
                <a:lnTo>
                  <a:pt x="2" y="14"/>
                </a:lnTo>
                <a:lnTo>
                  <a:pt x="8" y="10"/>
                </a:lnTo>
                <a:lnTo>
                  <a:pt x="16" y="8"/>
                </a:lnTo>
                <a:lnTo>
                  <a:pt x="30" y="4"/>
                </a:lnTo>
                <a:lnTo>
                  <a:pt x="30" y="4"/>
                </a:lnTo>
                <a:lnTo>
                  <a:pt x="40" y="0"/>
                </a:lnTo>
                <a:lnTo>
                  <a:pt x="40" y="0"/>
                </a:lnTo>
                <a:lnTo>
                  <a:pt x="44" y="0"/>
                </a:lnTo>
                <a:lnTo>
                  <a:pt x="48" y="0"/>
                </a:lnTo>
                <a:lnTo>
                  <a:pt x="48" y="0"/>
                </a:lnTo>
                <a:lnTo>
                  <a:pt x="48" y="2"/>
                </a:lnTo>
                <a:lnTo>
                  <a:pt x="48" y="2"/>
                </a:lnTo>
                <a:lnTo>
                  <a:pt x="56" y="8"/>
                </a:lnTo>
                <a:lnTo>
                  <a:pt x="64" y="14"/>
                </a:lnTo>
                <a:lnTo>
                  <a:pt x="64" y="14"/>
                </a:lnTo>
                <a:lnTo>
                  <a:pt x="70" y="14"/>
                </a:lnTo>
                <a:lnTo>
                  <a:pt x="76" y="12"/>
                </a:lnTo>
                <a:lnTo>
                  <a:pt x="86" y="10"/>
                </a:lnTo>
                <a:lnTo>
                  <a:pt x="86" y="10"/>
                </a:lnTo>
                <a:lnTo>
                  <a:pt x="104" y="2"/>
                </a:lnTo>
                <a:lnTo>
                  <a:pt x="104" y="2"/>
                </a:lnTo>
                <a:lnTo>
                  <a:pt x="116" y="0"/>
                </a:lnTo>
                <a:lnTo>
                  <a:pt x="116" y="0"/>
                </a:lnTo>
                <a:lnTo>
                  <a:pt x="126" y="0"/>
                </a:lnTo>
                <a:lnTo>
                  <a:pt x="134" y="2"/>
                </a:lnTo>
                <a:lnTo>
                  <a:pt x="134" y="2"/>
                </a:lnTo>
                <a:lnTo>
                  <a:pt x="136" y="6"/>
                </a:lnTo>
                <a:lnTo>
                  <a:pt x="138" y="8"/>
                </a:lnTo>
                <a:lnTo>
                  <a:pt x="138" y="8"/>
                </a:lnTo>
                <a:lnTo>
                  <a:pt x="142" y="10"/>
                </a:lnTo>
                <a:lnTo>
                  <a:pt x="142" y="10"/>
                </a:lnTo>
                <a:lnTo>
                  <a:pt x="142" y="12"/>
                </a:lnTo>
                <a:lnTo>
                  <a:pt x="142" y="16"/>
                </a:lnTo>
                <a:lnTo>
                  <a:pt x="142" y="16"/>
                </a:lnTo>
                <a:lnTo>
                  <a:pt x="146" y="20"/>
                </a:lnTo>
                <a:lnTo>
                  <a:pt x="150" y="22"/>
                </a:lnTo>
                <a:lnTo>
                  <a:pt x="150" y="22"/>
                </a:lnTo>
                <a:lnTo>
                  <a:pt x="160" y="24"/>
                </a:lnTo>
                <a:lnTo>
                  <a:pt x="160" y="24"/>
                </a:lnTo>
                <a:lnTo>
                  <a:pt x="166" y="28"/>
                </a:lnTo>
                <a:lnTo>
                  <a:pt x="168" y="32"/>
                </a:lnTo>
                <a:lnTo>
                  <a:pt x="168" y="32"/>
                </a:lnTo>
                <a:lnTo>
                  <a:pt x="168" y="36"/>
                </a:lnTo>
                <a:lnTo>
                  <a:pt x="168" y="42"/>
                </a:lnTo>
                <a:lnTo>
                  <a:pt x="168" y="42"/>
                </a:lnTo>
                <a:lnTo>
                  <a:pt x="166" y="54"/>
                </a:lnTo>
                <a:lnTo>
                  <a:pt x="166" y="54"/>
                </a:lnTo>
                <a:lnTo>
                  <a:pt x="164" y="60"/>
                </a:lnTo>
                <a:lnTo>
                  <a:pt x="166" y="66"/>
                </a:lnTo>
                <a:lnTo>
                  <a:pt x="166" y="66"/>
                </a:lnTo>
                <a:lnTo>
                  <a:pt x="168" y="70"/>
                </a:lnTo>
                <a:lnTo>
                  <a:pt x="174" y="72"/>
                </a:lnTo>
                <a:lnTo>
                  <a:pt x="174" y="72"/>
                </a:lnTo>
                <a:lnTo>
                  <a:pt x="180" y="72"/>
                </a:lnTo>
                <a:lnTo>
                  <a:pt x="184" y="72"/>
                </a:lnTo>
                <a:lnTo>
                  <a:pt x="186" y="74"/>
                </a:lnTo>
                <a:lnTo>
                  <a:pt x="186" y="7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29" name="Freeform 288"/>
          <p:cNvSpPr>
            <a:spLocks/>
          </p:cNvSpPr>
          <p:nvPr/>
        </p:nvSpPr>
        <p:spPr bwMode="auto">
          <a:xfrm>
            <a:off x="4219788" y="3053559"/>
            <a:ext cx="43297" cy="49569"/>
          </a:xfrm>
          <a:custGeom>
            <a:avLst/>
            <a:gdLst/>
            <a:ahLst/>
            <a:cxnLst>
              <a:cxn ang="0">
                <a:pos x="20" y="0"/>
              </a:cxn>
              <a:cxn ang="0">
                <a:pos x="20" y="0"/>
              </a:cxn>
              <a:cxn ang="0">
                <a:pos x="22" y="2"/>
              </a:cxn>
              <a:cxn ang="0">
                <a:pos x="20" y="4"/>
              </a:cxn>
              <a:cxn ang="0">
                <a:pos x="18" y="10"/>
              </a:cxn>
              <a:cxn ang="0">
                <a:pos x="18" y="10"/>
              </a:cxn>
              <a:cxn ang="0">
                <a:pos x="16" y="12"/>
              </a:cxn>
              <a:cxn ang="0">
                <a:pos x="14" y="14"/>
              </a:cxn>
              <a:cxn ang="0">
                <a:pos x="14" y="14"/>
              </a:cxn>
              <a:cxn ang="0">
                <a:pos x="8" y="24"/>
              </a:cxn>
              <a:cxn ang="0">
                <a:pos x="8" y="24"/>
              </a:cxn>
              <a:cxn ang="0">
                <a:pos x="4" y="26"/>
              </a:cxn>
              <a:cxn ang="0">
                <a:pos x="2" y="28"/>
              </a:cxn>
              <a:cxn ang="0">
                <a:pos x="0" y="28"/>
              </a:cxn>
              <a:cxn ang="0">
                <a:pos x="0" y="28"/>
              </a:cxn>
              <a:cxn ang="0">
                <a:pos x="0" y="26"/>
              </a:cxn>
              <a:cxn ang="0">
                <a:pos x="0" y="24"/>
              </a:cxn>
              <a:cxn ang="0">
                <a:pos x="4" y="20"/>
              </a:cxn>
              <a:cxn ang="0">
                <a:pos x="4" y="20"/>
              </a:cxn>
              <a:cxn ang="0">
                <a:pos x="14" y="10"/>
              </a:cxn>
              <a:cxn ang="0">
                <a:pos x="14" y="10"/>
              </a:cxn>
              <a:cxn ang="0">
                <a:pos x="18" y="6"/>
              </a:cxn>
              <a:cxn ang="0">
                <a:pos x="20" y="2"/>
              </a:cxn>
              <a:cxn ang="0">
                <a:pos x="20" y="2"/>
              </a:cxn>
              <a:cxn ang="0">
                <a:pos x="20" y="0"/>
              </a:cxn>
              <a:cxn ang="0">
                <a:pos x="20" y="0"/>
              </a:cxn>
            </a:cxnLst>
            <a:rect l="0" t="0" r="r" b="b"/>
            <a:pathLst>
              <a:path w="22" h="28">
                <a:moveTo>
                  <a:pt x="20" y="0"/>
                </a:moveTo>
                <a:lnTo>
                  <a:pt x="20" y="0"/>
                </a:lnTo>
                <a:lnTo>
                  <a:pt x="22" y="2"/>
                </a:lnTo>
                <a:lnTo>
                  <a:pt x="20" y="4"/>
                </a:lnTo>
                <a:lnTo>
                  <a:pt x="18" y="10"/>
                </a:lnTo>
                <a:lnTo>
                  <a:pt x="18" y="10"/>
                </a:lnTo>
                <a:lnTo>
                  <a:pt x="16" y="12"/>
                </a:lnTo>
                <a:lnTo>
                  <a:pt x="14" y="14"/>
                </a:lnTo>
                <a:lnTo>
                  <a:pt x="14" y="14"/>
                </a:lnTo>
                <a:lnTo>
                  <a:pt x="8" y="24"/>
                </a:lnTo>
                <a:lnTo>
                  <a:pt x="8" y="24"/>
                </a:lnTo>
                <a:lnTo>
                  <a:pt x="4" y="26"/>
                </a:lnTo>
                <a:lnTo>
                  <a:pt x="2" y="28"/>
                </a:lnTo>
                <a:lnTo>
                  <a:pt x="0" y="28"/>
                </a:lnTo>
                <a:lnTo>
                  <a:pt x="0" y="28"/>
                </a:lnTo>
                <a:lnTo>
                  <a:pt x="0" y="26"/>
                </a:lnTo>
                <a:lnTo>
                  <a:pt x="0" y="24"/>
                </a:lnTo>
                <a:lnTo>
                  <a:pt x="4" y="20"/>
                </a:lnTo>
                <a:lnTo>
                  <a:pt x="4" y="20"/>
                </a:lnTo>
                <a:lnTo>
                  <a:pt x="14" y="10"/>
                </a:lnTo>
                <a:lnTo>
                  <a:pt x="14" y="10"/>
                </a:lnTo>
                <a:lnTo>
                  <a:pt x="18" y="6"/>
                </a:lnTo>
                <a:lnTo>
                  <a:pt x="20" y="2"/>
                </a:lnTo>
                <a:lnTo>
                  <a:pt x="20" y="2"/>
                </a:lnTo>
                <a:lnTo>
                  <a:pt x="20" y="0"/>
                </a:lnTo>
                <a:lnTo>
                  <a:pt x="20"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30" name="Freeform 289"/>
          <p:cNvSpPr>
            <a:spLocks/>
          </p:cNvSpPr>
          <p:nvPr/>
        </p:nvSpPr>
        <p:spPr bwMode="auto">
          <a:xfrm>
            <a:off x="4050533" y="3319106"/>
            <a:ext cx="15745" cy="17703"/>
          </a:xfrm>
          <a:custGeom>
            <a:avLst/>
            <a:gdLst/>
            <a:ahLst/>
            <a:cxnLst>
              <a:cxn ang="0">
                <a:pos x="8" y="4"/>
              </a:cxn>
              <a:cxn ang="0">
                <a:pos x="8" y="4"/>
              </a:cxn>
              <a:cxn ang="0">
                <a:pos x="6" y="8"/>
              </a:cxn>
              <a:cxn ang="0">
                <a:pos x="6" y="8"/>
              </a:cxn>
              <a:cxn ang="0">
                <a:pos x="4" y="10"/>
              </a:cxn>
              <a:cxn ang="0">
                <a:pos x="4" y="10"/>
              </a:cxn>
              <a:cxn ang="0">
                <a:pos x="0" y="10"/>
              </a:cxn>
              <a:cxn ang="0">
                <a:pos x="0" y="10"/>
              </a:cxn>
              <a:cxn ang="0">
                <a:pos x="0" y="4"/>
              </a:cxn>
              <a:cxn ang="0">
                <a:pos x="2" y="0"/>
              </a:cxn>
              <a:cxn ang="0">
                <a:pos x="2" y="0"/>
              </a:cxn>
              <a:cxn ang="0">
                <a:pos x="6" y="0"/>
              </a:cxn>
              <a:cxn ang="0">
                <a:pos x="8" y="4"/>
              </a:cxn>
              <a:cxn ang="0">
                <a:pos x="8" y="4"/>
              </a:cxn>
            </a:cxnLst>
            <a:rect l="0" t="0" r="r" b="b"/>
            <a:pathLst>
              <a:path w="8" h="10">
                <a:moveTo>
                  <a:pt x="8" y="4"/>
                </a:moveTo>
                <a:lnTo>
                  <a:pt x="8" y="4"/>
                </a:lnTo>
                <a:lnTo>
                  <a:pt x="6" y="8"/>
                </a:lnTo>
                <a:lnTo>
                  <a:pt x="6" y="8"/>
                </a:lnTo>
                <a:lnTo>
                  <a:pt x="4" y="10"/>
                </a:lnTo>
                <a:lnTo>
                  <a:pt x="4" y="10"/>
                </a:lnTo>
                <a:lnTo>
                  <a:pt x="0" y="10"/>
                </a:lnTo>
                <a:lnTo>
                  <a:pt x="0" y="10"/>
                </a:lnTo>
                <a:lnTo>
                  <a:pt x="0" y="4"/>
                </a:lnTo>
                <a:lnTo>
                  <a:pt x="2" y="0"/>
                </a:lnTo>
                <a:lnTo>
                  <a:pt x="2" y="0"/>
                </a:lnTo>
                <a:lnTo>
                  <a:pt x="6" y="0"/>
                </a:lnTo>
                <a:lnTo>
                  <a:pt x="8" y="4"/>
                </a:lnTo>
                <a:lnTo>
                  <a:pt x="8" y="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31" name="Freeform 290"/>
          <p:cNvSpPr>
            <a:spLocks/>
          </p:cNvSpPr>
          <p:nvPr/>
        </p:nvSpPr>
        <p:spPr bwMode="auto">
          <a:xfrm>
            <a:off x="4078085" y="3290780"/>
            <a:ext cx="31490" cy="17703"/>
          </a:xfrm>
          <a:custGeom>
            <a:avLst/>
            <a:gdLst/>
            <a:ahLst/>
            <a:cxnLst>
              <a:cxn ang="0">
                <a:pos x="16" y="6"/>
              </a:cxn>
              <a:cxn ang="0">
                <a:pos x="16" y="6"/>
              </a:cxn>
              <a:cxn ang="0">
                <a:pos x="16" y="10"/>
              </a:cxn>
              <a:cxn ang="0">
                <a:pos x="16" y="10"/>
              </a:cxn>
              <a:cxn ang="0">
                <a:pos x="12" y="10"/>
              </a:cxn>
              <a:cxn ang="0">
                <a:pos x="6" y="8"/>
              </a:cxn>
              <a:cxn ang="0">
                <a:pos x="2" y="6"/>
              </a:cxn>
              <a:cxn ang="0">
                <a:pos x="0" y="2"/>
              </a:cxn>
              <a:cxn ang="0">
                <a:pos x="0" y="2"/>
              </a:cxn>
              <a:cxn ang="0">
                <a:pos x="2" y="2"/>
              </a:cxn>
              <a:cxn ang="0">
                <a:pos x="6" y="0"/>
              </a:cxn>
              <a:cxn ang="0">
                <a:pos x="6" y="0"/>
              </a:cxn>
              <a:cxn ang="0">
                <a:pos x="12" y="2"/>
              </a:cxn>
              <a:cxn ang="0">
                <a:pos x="16" y="6"/>
              </a:cxn>
              <a:cxn ang="0">
                <a:pos x="16" y="6"/>
              </a:cxn>
            </a:cxnLst>
            <a:rect l="0" t="0" r="r" b="b"/>
            <a:pathLst>
              <a:path w="16" h="10">
                <a:moveTo>
                  <a:pt x="16" y="6"/>
                </a:moveTo>
                <a:lnTo>
                  <a:pt x="16" y="6"/>
                </a:lnTo>
                <a:lnTo>
                  <a:pt x="16" y="10"/>
                </a:lnTo>
                <a:lnTo>
                  <a:pt x="16" y="10"/>
                </a:lnTo>
                <a:lnTo>
                  <a:pt x="12" y="10"/>
                </a:lnTo>
                <a:lnTo>
                  <a:pt x="6" y="8"/>
                </a:lnTo>
                <a:lnTo>
                  <a:pt x="2" y="6"/>
                </a:lnTo>
                <a:lnTo>
                  <a:pt x="0" y="2"/>
                </a:lnTo>
                <a:lnTo>
                  <a:pt x="0" y="2"/>
                </a:lnTo>
                <a:lnTo>
                  <a:pt x="2" y="2"/>
                </a:lnTo>
                <a:lnTo>
                  <a:pt x="6" y="0"/>
                </a:lnTo>
                <a:lnTo>
                  <a:pt x="6" y="0"/>
                </a:lnTo>
                <a:lnTo>
                  <a:pt x="12" y="2"/>
                </a:lnTo>
                <a:lnTo>
                  <a:pt x="16" y="6"/>
                </a:lnTo>
                <a:lnTo>
                  <a:pt x="16"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32" name="Freeform 291"/>
          <p:cNvSpPr>
            <a:spLocks/>
          </p:cNvSpPr>
          <p:nvPr/>
        </p:nvSpPr>
        <p:spPr bwMode="auto">
          <a:xfrm>
            <a:off x="4101704" y="3280159"/>
            <a:ext cx="35426" cy="24784"/>
          </a:xfrm>
          <a:custGeom>
            <a:avLst/>
            <a:gdLst/>
            <a:ahLst/>
            <a:cxnLst>
              <a:cxn ang="0">
                <a:pos x="16" y="12"/>
              </a:cxn>
              <a:cxn ang="0">
                <a:pos x="16" y="12"/>
              </a:cxn>
              <a:cxn ang="0">
                <a:pos x="18" y="14"/>
              </a:cxn>
              <a:cxn ang="0">
                <a:pos x="18" y="14"/>
              </a:cxn>
              <a:cxn ang="0">
                <a:pos x="14" y="14"/>
              </a:cxn>
              <a:cxn ang="0">
                <a:pos x="8" y="12"/>
              </a:cxn>
              <a:cxn ang="0">
                <a:pos x="4" y="8"/>
              </a:cxn>
              <a:cxn ang="0">
                <a:pos x="2" y="4"/>
              </a:cxn>
              <a:cxn ang="0">
                <a:pos x="2" y="4"/>
              </a:cxn>
              <a:cxn ang="0">
                <a:pos x="0" y="2"/>
              </a:cxn>
              <a:cxn ang="0">
                <a:pos x="0" y="2"/>
              </a:cxn>
              <a:cxn ang="0">
                <a:pos x="4" y="0"/>
              </a:cxn>
              <a:cxn ang="0">
                <a:pos x="8" y="2"/>
              </a:cxn>
              <a:cxn ang="0">
                <a:pos x="8" y="2"/>
              </a:cxn>
              <a:cxn ang="0">
                <a:pos x="14" y="6"/>
              </a:cxn>
              <a:cxn ang="0">
                <a:pos x="16" y="12"/>
              </a:cxn>
              <a:cxn ang="0">
                <a:pos x="16" y="12"/>
              </a:cxn>
            </a:cxnLst>
            <a:rect l="0" t="0" r="r" b="b"/>
            <a:pathLst>
              <a:path w="18" h="14">
                <a:moveTo>
                  <a:pt x="16" y="12"/>
                </a:moveTo>
                <a:lnTo>
                  <a:pt x="16" y="12"/>
                </a:lnTo>
                <a:lnTo>
                  <a:pt x="18" y="14"/>
                </a:lnTo>
                <a:lnTo>
                  <a:pt x="18" y="14"/>
                </a:lnTo>
                <a:lnTo>
                  <a:pt x="14" y="14"/>
                </a:lnTo>
                <a:lnTo>
                  <a:pt x="8" y="12"/>
                </a:lnTo>
                <a:lnTo>
                  <a:pt x="4" y="8"/>
                </a:lnTo>
                <a:lnTo>
                  <a:pt x="2" y="4"/>
                </a:lnTo>
                <a:lnTo>
                  <a:pt x="2" y="4"/>
                </a:lnTo>
                <a:lnTo>
                  <a:pt x="0" y="2"/>
                </a:lnTo>
                <a:lnTo>
                  <a:pt x="0" y="2"/>
                </a:lnTo>
                <a:lnTo>
                  <a:pt x="4" y="0"/>
                </a:lnTo>
                <a:lnTo>
                  <a:pt x="8" y="2"/>
                </a:lnTo>
                <a:lnTo>
                  <a:pt x="8" y="2"/>
                </a:lnTo>
                <a:lnTo>
                  <a:pt x="14" y="6"/>
                </a:lnTo>
                <a:lnTo>
                  <a:pt x="16" y="12"/>
                </a:lnTo>
                <a:lnTo>
                  <a:pt x="16" y="1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33" name="Freeform 292"/>
          <p:cNvSpPr>
            <a:spLocks/>
          </p:cNvSpPr>
          <p:nvPr/>
        </p:nvSpPr>
        <p:spPr bwMode="auto">
          <a:xfrm>
            <a:off x="4034788" y="3042937"/>
            <a:ext cx="448721" cy="435497"/>
          </a:xfrm>
          <a:custGeom>
            <a:avLst/>
            <a:gdLst/>
            <a:ahLst/>
            <a:cxnLst>
              <a:cxn ang="0">
                <a:pos x="218" y="56"/>
              </a:cxn>
              <a:cxn ang="0">
                <a:pos x="198" y="70"/>
              </a:cxn>
              <a:cxn ang="0">
                <a:pos x="196" y="84"/>
              </a:cxn>
              <a:cxn ang="0">
                <a:pos x="214" y="94"/>
              </a:cxn>
              <a:cxn ang="0">
                <a:pos x="202" y="116"/>
              </a:cxn>
              <a:cxn ang="0">
                <a:pos x="190" y="128"/>
              </a:cxn>
              <a:cxn ang="0">
                <a:pos x="182" y="144"/>
              </a:cxn>
              <a:cxn ang="0">
                <a:pos x="160" y="138"/>
              </a:cxn>
              <a:cxn ang="0">
                <a:pos x="148" y="140"/>
              </a:cxn>
              <a:cxn ang="0">
                <a:pos x="150" y="172"/>
              </a:cxn>
              <a:cxn ang="0">
                <a:pos x="144" y="206"/>
              </a:cxn>
              <a:cxn ang="0">
                <a:pos x="136" y="220"/>
              </a:cxn>
              <a:cxn ang="0">
                <a:pos x="138" y="246"/>
              </a:cxn>
              <a:cxn ang="0">
                <a:pos x="120" y="242"/>
              </a:cxn>
              <a:cxn ang="0">
                <a:pos x="118" y="226"/>
              </a:cxn>
              <a:cxn ang="0">
                <a:pos x="120" y="204"/>
              </a:cxn>
              <a:cxn ang="0">
                <a:pos x="102" y="194"/>
              </a:cxn>
              <a:cxn ang="0">
                <a:pos x="94" y="182"/>
              </a:cxn>
              <a:cxn ang="0">
                <a:pos x="86" y="174"/>
              </a:cxn>
              <a:cxn ang="0">
                <a:pos x="56" y="174"/>
              </a:cxn>
              <a:cxn ang="0">
                <a:pos x="22" y="186"/>
              </a:cxn>
              <a:cxn ang="0">
                <a:pos x="0" y="174"/>
              </a:cxn>
              <a:cxn ang="0">
                <a:pos x="10" y="170"/>
              </a:cxn>
              <a:cxn ang="0">
                <a:pos x="26" y="178"/>
              </a:cxn>
              <a:cxn ang="0">
                <a:pos x="42" y="176"/>
              </a:cxn>
              <a:cxn ang="0">
                <a:pos x="36" y="172"/>
              </a:cxn>
              <a:cxn ang="0">
                <a:pos x="22" y="168"/>
              </a:cxn>
              <a:cxn ang="0">
                <a:pos x="38" y="160"/>
              </a:cxn>
              <a:cxn ang="0">
                <a:pos x="80" y="152"/>
              </a:cxn>
              <a:cxn ang="0">
                <a:pos x="86" y="146"/>
              </a:cxn>
              <a:cxn ang="0">
                <a:pos x="70" y="148"/>
              </a:cxn>
              <a:cxn ang="0">
                <a:pos x="52" y="142"/>
              </a:cxn>
              <a:cxn ang="0">
                <a:pos x="48" y="126"/>
              </a:cxn>
              <a:cxn ang="0">
                <a:pos x="64" y="108"/>
              </a:cxn>
              <a:cxn ang="0">
                <a:pos x="84" y="78"/>
              </a:cxn>
              <a:cxn ang="0">
                <a:pos x="98" y="42"/>
              </a:cxn>
              <a:cxn ang="0">
                <a:pos x="112" y="48"/>
              </a:cxn>
              <a:cxn ang="0">
                <a:pos x="116" y="58"/>
              </a:cxn>
              <a:cxn ang="0">
                <a:pos x="106" y="60"/>
              </a:cxn>
              <a:cxn ang="0">
                <a:pos x="104" y="82"/>
              </a:cxn>
              <a:cxn ang="0">
                <a:pos x="106" y="92"/>
              </a:cxn>
              <a:cxn ang="0">
                <a:pos x="122" y="98"/>
              </a:cxn>
              <a:cxn ang="0">
                <a:pos x="124" y="88"/>
              </a:cxn>
              <a:cxn ang="0">
                <a:pos x="124" y="76"/>
              </a:cxn>
              <a:cxn ang="0">
                <a:pos x="134" y="60"/>
              </a:cxn>
              <a:cxn ang="0">
                <a:pos x="140" y="48"/>
              </a:cxn>
              <a:cxn ang="0">
                <a:pos x="130" y="44"/>
              </a:cxn>
              <a:cxn ang="0">
                <a:pos x="132" y="20"/>
              </a:cxn>
              <a:cxn ang="0">
                <a:pos x="148" y="6"/>
              </a:cxn>
              <a:cxn ang="0">
                <a:pos x="176" y="2"/>
              </a:cxn>
              <a:cxn ang="0">
                <a:pos x="194" y="0"/>
              </a:cxn>
              <a:cxn ang="0">
                <a:pos x="224" y="12"/>
              </a:cxn>
            </a:cxnLst>
            <a:rect l="0" t="0" r="r" b="b"/>
            <a:pathLst>
              <a:path w="228" h="246">
                <a:moveTo>
                  <a:pt x="228" y="18"/>
                </a:moveTo>
                <a:lnTo>
                  <a:pt x="228" y="18"/>
                </a:lnTo>
                <a:lnTo>
                  <a:pt x="226" y="30"/>
                </a:lnTo>
                <a:lnTo>
                  <a:pt x="224" y="42"/>
                </a:lnTo>
                <a:lnTo>
                  <a:pt x="218" y="56"/>
                </a:lnTo>
                <a:lnTo>
                  <a:pt x="212" y="64"/>
                </a:lnTo>
                <a:lnTo>
                  <a:pt x="212" y="64"/>
                </a:lnTo>
                <a:lnTo>
                  <a:pt x="208" y="68"/>
                </a:lnTo>
                <a:lnTo>
                  <a:pt x="202" y="68"/>
                </a:lnTo>
                <a:lnTo>
                  <a:pt x="198" y="70"/>
                </a:lnTo>
                <a:lnTo>
                  <a:pt x="194" y="74"/>
                </a:lnTo>
                <a:lnTo>
                  <a:pt x="194" y="74"/>
                </a:lnTo>
                <a:lnTo>
                  <a:pt x="194" y="80"/>
                </a:lnTo>
                <a:lnTo>
                  <a:pt x="196" y="84"/>
                </a:lnTo>
                <a:lnTo>
                  <a:pt x="196" y="84"/>
                </a:lnTo>
                <a:lnTo>
                  <a:pt x="200" y="86"/>
                </a:lnTo>
                <a:lnTo>
                  <a:pt x="206" y="90"/>
                </a:lnTo>
                <a:lnTo>
                  <a:pt x="210" y="92"/>
                </a:lnTo>
                <a:lnTo>
                  <a:pt x="214" y="94"/>
                </a:lnTo>
                <a:lnTo>
                  <a:pt x="214" y="94"/>
                </a:lnTo>
                <a:lnTo>
                  <a:pt x="214" y="100"/>
                </a:lnTo>
                <a:lnTo>
                  <a:pt x="212" y="106"/>
                </a:lnTo>
                <a:lnTo>
                  <a:pt x="212" y="106"/>
                </a:lnTo>
                <a:lnTo>
                  <a:pt x="208" y="112"/>
                </a:lnTo>
                <a:lnTo>
                  <a:pt x="202" y="116"/>
                </a:lnTo>
                <a:lnTo>
                  <a:pt x="202" y="116"/>
                </a:lnTo>
                <a:lnTo>
                  <a:pt x="198" y="118"/>
                </a:lnTo>
                <a:lnTo>
                  <a:pt x="192" y="122"/>
                </a:lnTo>
                <a:lnTo>
                  <a:pt x="192" y="122"/>
                </a:lnTo>
                <a:lnTo>
                  <a:pt x="190" y="128"/>
                </a:lnTo>
                <a:lnTo>
                  <a:pt x="188" y="134"/>
                </a:lnTo>
                <a:lnTo>
                  <a:pt x="188" y="134"/>
                </a:lnTo>
                <a:lnTo>
                  <a:pt x="186" y="140"/>
                </a:lnTo>
                <a:lnTo>
                  <a:pt x="182" y="144"/>
                </a:lnTo>
                <a:lnTo>
                  <a:pt x="182" y="144"/>
                </a:lnTo>
                <a:lnTo>
                  <a:pt x="178" y="146"/>
                </a:lnTo>
                <a:lnTo>
                  <a:pt x="174" y="146"/>
                </a:lnTo>
                <a:lnTo>
                  <a:pt x="174" y="146"/>
                </a:lnTo>
                <a:lnTo>
                  <a:pt x="168" y="142"/>
                </a:lnTo>
                <a:lnTo>
                  <a:pt x="160" y="138"/>
                </a:lnTo>
                <a:lnTo>
                  <a:pt x="160" y="138"/>
                </a:lnTo>
                <a:lnTo>
                  <a:pt x="156" y="136"/>
                </a:lnTo>
                <a:lnTo>
                  <a:pt x="150" y="136"/>
                </a:lnTo>
                <a:lnTo>
                  <a:pt x="150" y="136"/>
                </a:lnTo>
                <a:lnTo>
                  <a:pt x="148" y="140"/>
                </a:lnTo>
                <a:lnTo>
                  <a:pt x="148" y="146"/>
                </a:lnTo>
                <a:lnTo>
                  <a:pt x="148" y="146"/>
                </a:lnTo>
                <a:lnTo>
                  <a:pt x="150" y="162"/>
                </a:lnTo>
                <a:lnTo>
                  <a:pt x="150" y="162"/>
                </a:lnTo>
                <a:lnTo>
                  <a:pt x="150" y="172"/>
                </a:lnTo>
                <a:lnTo>
                  <a:pt x="150" y="172"/>
                </a:lnTo>
                <a:lnTo>
                  <a:pt x="148" y="186"/>
                </a:lnTo>
                <a:lnTo>
                  <a:pt x="148" y="186"/>
                </a:lnTo>
                <a:lnTo>
                  <a:pt x="146" y="196"/>
                </a:lnTo>
                <a:lnTo>
                  <a:pt x="144" y="206"/>
                </a:lnTo>
                <a:lnTo>
                  <a:pt x="144" y="206"/>
                </a:lnTo>
                <a:lnTo>
                  <a:pt x="140" y="210"/>
                </a:lnTo>
                <a:lnTo>
                  <a:pt x="138" y="212"/>
                </a:lnTo>
                <a:lnTo>
                  <a:pt x="138" y="212"/>
                </a:lnTo>
                <a:lnTo>
                  <a:pt x="136" y="220"/>
                </a:lnTo>
                <a:lnTo>
                  <a:pt x="136" y="220"/>
                </a:lnTo>
                <a:lnTo>
                  <a:pt x="138" y="240"/>
                </a:lnTo>
                <a:lnTo>
                  <a:pt x="138" y="240"/>
                </a:lnTo>
                <a:lnTo>
                  <a:pt x="138" y="246"/>
                </a:lnTo>
                <a:lnTo>
                  <a:pt x="138" y="246"/>
                </a:lnTo>
                <a:lnTo>
                  <a:pt x="136" y="244"/>
                </a:lnTo>
                <a:lnTo>
                  <a:pt x="132" y="244"/>
                </a:lnTo>
                <a:lnTo>
                  <a:pt x="126" y="244"/>
                </a:lnTo>
                <a:lnTo>
                  <a:pt x="126" y="244"/>
                </a:lnTo>
                <a:lnTo>
                  <a:pt x="120" y="242"/>
                </a:lnTo>
                <a:lnTo>
                  <a:pt x="118" y="238"/>
                </a:lnTo>
                <a:lnTo>
                  <a:pt x="118" y="238"/>
                </a:lnTo>
                <a:lnTo>
                  <a:pt x="116" y="232"/>
                </a:lnTo>
                <a:lnTo>
                  <a:pt x="118" y="226"/>
                </a:lnTo>
                <a:lnTo>
                  <a:pt x="118" y="226"/>
                </a:lnTo>
                <a:lnTo>
                  <a:pt x="120" y="214"/>
                </a:lnTo>
                <a:lnTo>
                  <a:pt x="120" y="214"/>
                </a:lnTo>
                <a:lnTo>
                  <a:pt x="120" y="208"/>
                </a:lnTo>
                <a:lnTo>
                  <a:pt x="120" y="204"/>
                </a:lnTo>
                <a:lnTo>
                  <a:pt x="120" y="204"/>
                </a:lnTo>
                <a:lnTo>
                  <a:pt x="118" y="200"/>
                </a:lnTo>
                <a:lnTo>
                  <a:pt x="112" y="196"/>
                </a:lnTo>
                <a:lnTo>
                  <a:pt x="112" y="196"/>
                </a:lnTo>
                <a:lnTo>
                  <a:pt x="102" y="194"/>
                </a:lnTo>
                <a:lnTo>
                  <a:pt x="102" y="194"/>
                </a:lnTo>
                <a:lnTo>
                  <a:pt x="98" y="192"/>
                </a:lnTo>
                <a:lnTo>
                  <a:pt x="94" y="188"/>
                </a:lnTo>
                <a:lnTo>
                  <a:pt x="94" y="188"/>
                </a:lnTo>
                <a:lnTo>
                  <a:pt x="94" y="184"/>
                </a:lnTo>
                <a:lnTo>
                  <a:pt x="94" y="182"/>
                </a:lnTo>
                <a:lnTo>
                  <a:pt x="94" y="182"/>
                </a:lnTo>
                <a:lnTo>
                  <a:pt x="90" y="180"/>
                </a:lnTo>
                <a:lnTo>
                  <a:pt x="90" y="180"/>
                </a:lnTo>
                <a:lnTo>
                  <a:pt x="88" y="178"/>
                </a:lnTo>
                <a:lnTo>
                  <a:pt x="86" y="174"/>
                </a:lnTo>
                <a:lnTo>
                  <a:pt x="86" y="174"/>
                </a:lnTo>
                <a:lnTo>
                  <a:pt x="78" y="172"/>
                </a:lnTo>
                <a:lnTo>
                  <a:pt x="68" y="172"/>
                </a:lnTo>
                <a:lnTo>
                  <a:pt x="68" y="172"/>
                </a:lnTo>
                <a:lnTo>
                  <a:pt x="56" y="174"/>
                </a:lnTo>
                <a:lnTo>
                  <a:pt x="56" y="174"/>
                </a:lnTo>
                <a:lnTo>
                  <a:pt x="38" y="182"/>
                </a:lnTo>
                <a:lnTo>
                  <a:pt x="38" y="182"/>
                </a:lnTo>
                <a:lnTo>
                  <a:pt x="28" y="184"/>
                </a:lnTo>
                <a:lnTo>
                  <a:pt x="22" y="186"/>
                </a:lnTo>
                <a:lnTo>
                  <a:pt x="16" y="186"/>
                </a:lnTo>
                <a:lnTo>
                  <a:pt x="16" y="186"/>
                </a:lnTo>
                <a:lnTo>
                  <a:pt x="8" y="180"/>
                </a:lnTo>
                <a:lnTo>
                  <a:pt x="0" y="174"/>
                </a:lnTo>
                <a:lnTo>
                  <a:pt x="0" y="174"/>
                </a:lnTo>
                <a:lnTo>
                  <a:pt x="0" y="172"/>
                </a:lnTo>
                <a:lnTo>
                  <a:pt x="0" y="172"/>
                </a:lnTo>
                <a:lnTo>
                  <a:pt x="4" y="170"/>
                </a:lnTo>
                <a:lnTo>
                  <a:pt x="4" y="170"/>
                </a:lnTo>
                <a:lnTo>
                  <a:pt x="10" y="170"/>
                </a:lnTo>
                <a:lnTo>
                  <a:pt x="10" y="170"/>
                </a:lnTo>
                <a:lnTo>
                  <a:pt x="16" y="176"/>
                </a:lnTo>
                <a:lnTo>
                  <a:pt x="20" y="180"/>
                </a:lnTo>
                <a:lnTo>
                  <a:pt x="20" y="180"/>
                </a:lnTo>
                <a:lnTo>
                  <a:pt x="26" y="178"/>
                </a:lnTo>
                <a:lnTo>
                  <a:pt x="32" y="176"/>
                </a:lnTo>
                <a:lnTo>
                  <a:pt x="32" y="176"/>
                </a:lnTo>
                <a:lnTo>
                  <a:pt x="40" y="176"/>
                </a:lnTo>
                <a:lnTo>
                  <a:pt x="40" y="176"/>
                </a:lnTo>
                <a:lnTo>
                  <a:pt x="42" y="176"/>
                </a:lnTo>
                <a:lnTo>
                  <a:pt x="44" y="174"/>
                </a:lnTo>
                <a:lnTo>
                  <a:pt x="44" y="174"/>
                </a:lnTo>
                <a:lnTo>
                  <a:pt x="42" y="172"/>
                </a:lnTo>
                <a:lnTo>
                  <a:pt x="36" y="172"/>
                </a:lnTo>
                <a:lnTo>
                  <a:pt x="36" y="172"/>
                </a:lnTo>
                <a:lnTo>
                  <a:pt x="26" y="172"/>
                </a:lnTo>
                <a:lnTo>
                  <a:pt x="26" y="172"/>
                </a:lnTo>
                <a:lnTo>
                  <a:pt x="24" y="170"/>
                </a:lnTo>
                <a:lnTo>
                  <a:pt x="22" y="168"/>
                </a:lnTo>
                <a:lnTo>
                  <a:pt x="22" y="168"/>
                </a:lnTo>
                <a:lnTo>
                  <a:pt x="22" y="164"/>
                </a:lnTo>
                <a:lnTo>
                  <a:pt x="26" y="160"/>
                </a:lnTo>
                <a:lnTo>
                  <a:pt x="26" y="160"/>
                </a:lnTo>
                <a:lnTo>
                  <a:pt x="30" y="160"/>
                </a:lnTo>
                <a:lnTo>
                  <a:pt x="38" y="160"/>
                </a:lnTo>
                <a:lnTo>
                  <a:pt x="48" y="158"/>
                </a:lnTo>
                <a:lnTo>
                  <a:pt x="48" y="158"/>
                </a:lnTo>
                <a:lnTo>
                  <a:pt x="60" y="154"/>
                </a:lnTo>
                <a:lnTo>
                  <a:pt x="60" y="154"/>
                </a:lnTo>
                <a:lnTo>
                  <a:pt x="80" y="152"/>
                </a:lnTo>
                <a:lnTo>
                  <a:pt x="80" y="152"/>
                </a:lnTo>
                <a:lnTo>
                  <a:pt x="84" y="150"/>
                </a:lnTo>
                <a:lnTo>
                  <a:pt x="86" y="148"/>
                </a:lnTo>
                <a:lnTo>
                  <a:pt x="86" y="148"/>
                </a:lnTo>
                <a:lnTo>
                  <a:pt x="86" y="146"/>
                </a:lnTo>
                <a:lnTo>
                  <a:pt x="82" y="144"/>
                </a:lnTo>
                <a:lnTo>
                  <a:pt x="82" y="144"/>
                </a:lnTo>
                <a:lnTo>
                  <a:pt x="80" y="144"/>
                </a:lnTo>
                <a:lnTo>
                  <a:pt x="76" y="146"/>
                </a:lnTo>
                <a:lnTo>
                  <a:pt x="70" y="148"/>
                </a:lnTo>
                <a:lnTo>
                  <a:pt x="70" y="148"/>
                </a:lnTo>
                <a:lnTo>
                  <a:pt x="60" y="146"/>
                </a:lnTo>
                <a:lnTo>
                  <a:pt x="60" y="146"/>
                </a:lnTo>
                <a:lnTo>
                  <a:pt x="52" y="142"/>
                </a:lnTo>
                <a:lnTo>
                  <a:pt x="52" y="142"/>
                </a:lnTo>
                <a:lnTo>
                  <a:pt x="48" y="138"/>
                </a:lnTo>
                <a:lnTo>
                  <a:pt x="46" y="136"/>
                </a:lnTo>
                <a:lnTo>
                  <a:pt x="46" y="136"/>
                </a:lnTo>
                <a:lnTo>
                  <a:pt x="46" y="130"/>
                </a:lnTo>
                <a:lnTo>
                  <a:pt x="48" y="126"/>
                </a:lnTo>
                <a:lnTo>
                  <a:pt x="48" y="126"/>
                </a:lnTo>
                <a:lnTo>
                  <a:pt x="50" y="120"/>
                </a:lnTo>
                <a:lnTo>
                  <a:pt x="50" y="120"/>
                </a:lnTo>
                <a:lnTo>
                  <a:pt x="56" y="114"/>
                </a:lnTo>
                <a:lnTo>
                  <a:pt x="64" y="108"/>
                </a:lnTo>
                <a:lnTo>
                  <a:pt x="70" y="102"/>
                </a:lnTo>
                <a:lnTo>
                  <a:pt x="76" y="96"/>
                </a:lnTo>
                <a:lnTo>
                  <a:pt x="76" y="96"/>
                </a:lnTo>
                <a:lnTo>
                  <a:pt x="80" y="88"/>
                </a:lnTo>
                <a:lnTo>
                  <a:pt x="84" y="78"/>
                </a:lnTo>
                <a:lnTo>
                  <a:pt x="90" y="58"/>
                </a:lnTo>
                <a:lnTo>
                  <a:pt x="90" y="58"/>
                </a:lnTo>
                <a:lnTo>
                  <a:pt x="94" y="50"/>
                </a:lnTo>
                <a:lnTo>
                  <a:pt x="98" y="42"/>
                </a:lnTo>
                <a:lnTo>
                  <a:pt x="98" y="42"/>
                </a:lnTo>
                <a:lnTo>
                  <a:pt x="104" y="40"/>
                </a:lnTo>
                <a:lnTo>
                  <a:pt x="108" y="40"/>
                </a:lnTo>
                <a:lnTo>
                  <a:pt x="108" y="40"/>
                </a:lnTo>
                <a:lnTo>
                  <a:pt x="110" y="42"/>
                </a:lnTo>
                <a:lnTo>
                  <a:pt x="112" y="48"/>
                </a:lnTo>
                <a:lnTo>
                  <a:pt x="112" y="48"/>
                </a:lnTo>
                <a:lnTo>
                  <a:pt x="116" y="54"/>
                </a:lnTo>
                <a:lnTo>
                  <a:pt x="116" y="54"/>
                </a:lnTo>
                <a:lnTo>
                  <a:pt x="116" y="58"/>
                </a:lnTo>
                <a:lnTo>
                  <a:pt x="116" y="58"/>
                </a:lnTo>
                <a:lnTo>
                  <a:pt x="116" y="58"/>
                </a:lnTo>
                <a:lnTo>
                  <a:pt x="116" y="58"/>
                </a:lnTo>
                <a:lnTo>
                  <a:pt x="112" y="60"/>
                </a:lnTo>
                <a:lnTo>
                  <a:pt x="106" y="60"/>
                </a:lnTo>
                <a:lnTo>
                  <a:pt x="106" y="60"/>
                </a:lnTo>
                <a:lnTo>
                  <a:pt x="104" y="64"/>
                </a:lnTo>
                <a:lnTo>
                  <a:pt x="104" y="64"/>
                </a:lnTo>
                <a:lnTo>
                  <a:pt x="104" y="70"/>
                </a:lnTo>
                <a:lnTo>
                  <a:pt x="104" y="70"/>
                </a:lnTo>
                <a:lnTo>
                  <a:pt x="104" y="82"/>
                </a:lnTo>
                <a:lnTo>
                  <a:pt x="104" y="82"/>
                </a:lnTo>
                <a:lnTo>
                  <a:pt x="102" y="86"/>
                </a:lnTo>
                <a:lnTo>
                  <a:pt x="102" y="86"/>
                </a:lnTo>
                <a:lnTo>
                  <a:pt x="104" y="90"/>
                </a:lnTo>
                <a:lnTo>
                  <a:pt x="106" y="92"/>
                </a:lnTo>
                <a:lnTo>
                  <a:pt x="106" y="92"/>
                </a:lnTo>
                <a:lnTo>
                  <a:pt x="116" y="98"/>
                </a:lnTo>
                <a:lnTo>
                  <a:pt x="116" y="98"/>
                </a:lnTo>
                <a:lnTo>
                  <a:pt x="122" y="98"/>
                </a:lnTo>
                <a:lnTo>
                  <a:pt x="122" y="98"/>
                </a:lnTo>
                <a:lnTo>
                  <a:pt x="124" y="96"/>
                </a:lnTo>
                <a:lnTo>
                  <a:pt x="124" y="96"/>
                </a:lnTo>
                <a:lnTo>
                  <a:pt x="124" y="92"/>
                </a:lnTo>
                <a:lnTo>
                  <a:pt x="124" y="88"/>
                </a:lnTo>
                <a:lnTo>
                  <a:pt x="124" y="88"/>
                </a:lnTo>
                <a:lnTo>
                  <a:pt x="120" y="82"/>
                </a:lnTo>
                <a:lnTo>
                  <a:pt x="120" y="82"/>
                </a:lnTo>
                <a:lnTo>
                  <a:pt x="120" y="76"/>
                </a:lnTo>
                <a:lnTo>
                  <a:pt x="120" y="76"/>
                </a:lnTo>
                <a:lnTo>
                  <a:pt x="124" y="76"/>
                </a:lnTo>
                <a:lnTo>
                  <a:pt x="124" y="76"/>
                </a:lnTo>
                <a:lnTo>
                  <a:pt x="132" y="70"/>
                </a:lnTo>
                <a:lnTo>
                  <a:pt x="132" y="70"/>
                </a:lnTo>
                <a:lnTo>
                  <a:pt x="134" y="66"/>
                </a:lnTo>
                <a:lnTo>
                  <a:pt x="134" y="60"/>
                </a:lnTo>
                <a:lnTo>
                  <a:pt x="134" y="60"/>
                </a:lnTo>
                <a:lnTo>
                  <a:pt x="138" y="54"/>
                </a:lnTo>
                <a:lnTo>
                  <a:pt x="140" y="50"/>
                </a:lnTo>
                <a:lnTo>
                  <a:pt x="140" y="48"/>
                </a:lnTo>
                <a:lnTo>
                  <a:pt x="140" y="48"/>
                </a:lnTo>
                <a:lnTo>
                  <a:pt x="138" y="44"/>
                </a:lnTo>
                <a:lnTo>
                  <a:pt x="138" y="44"/>
                </a:lnTo>
                <a:lnTo>
                  <a:pt x="134" y="44"/>
                </a:lnTo>
                <a:lnTo>
                  <a:pt x="130" y="44"/>
                </a:lnTo>
                <a:lnTo>
                  <a:pt x="130" y="44"/>
                </a:lnTo>
                <a:lnTo>
                  <a:pt x="130" y="40"/>
                </a:lnTo>
                <a:lnTo>
                  <a:pt x="130" y="40"/>
                </a:lnTo>
                <a:lnTo>
                  <a:pt x="130" y="24"/>
                </a:lnTo>
                <a:lnTo>
                  <a:pt x="130" y="24"/>
                </a:lnTo>
                <a:lnTo>
                  <a:pt x="132" y="20"/>
                </a:lnTo>
                <a:lnTo>
                  <a:pt x="132" y="20"/>
                </a:lnTo>
                <a:lnTo>
                  <a:pt x="138" y="12"/>
                </a:lnTo>
                <a:lnTo>
                  <a:pt x="138" y="12"/>
                </a:lnTo>
                <a:lnTo>
                  <a:pt x="148" y="6"/>
                </a:lnTo>
                <a:lnTo>
                  <a:pt x="148" y="6"/>
                </a:lnTo>
                <a:lnTo>
                  <a:pt x="160" y="0"/>
                </a:lnTo>
                <a:lnTo>
                  <a:pt x="160" y="0"/>
                </a:lnTo>
                <a:lnTo>
                  <a:pt x="170" y="0"/>
                </a:lnTo>
                <a:lnTo>
                  <a:pt x="170" y="0"/>
                </a:lnTo>
                <a:lnTo>
                  <a:pt x="176" y="2"/>
                </a:lnTo>
                <a:lnTo>
                  <a:pt x="182" y="4"/>
                </a:lnTo>
                <a:lnTo>
                  <a:pt x="182" y="4"/>
                </a:lnTo>
                <a:lnTo>
                  <a:pt x="188" y="2"/>
                </a:lnTo>
                <a:lnTo>
                  <a:pt x="194" y="0"/>
                </a:lnTo>
                <a:lnTo>
                  <a:pt x="194" y="0"/>
                </a:lnTo>
                <a:lnTo>
                  <a:pt x="208" y="0"/>
                </a:lnTo>
                <a:lnTo>
                  <a:pt x="208" y="0"/>
                </a:lnTo>
                <a:lnTo>
                  <a:pt x="216" y="4"/>
                </a:lnTo>
                <a:lnTo>
                  <a:pt x="216" y="4"/>
                </a:lnTo>
                <a:lnTo>
                  <a:pt x="224" y="12"/>
                </a:lnTo>
                <a:lnTo>
                  <a:pt x="224" y="12"/>
                </a:lnTo>
                <a:lnTo>
                  <a:pt x="226" y="16"/>
                </a:lnTo>
                <a:lnTo>
                  <a:pt x="228" y="18"/>
                </a:lnTo>
                <a:lnTo>
                  <a:pt x="228" y="1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34" name="Freeform 293"/>
          <p:cNvSpPr>
            <a:spLocks/>
          </p:cNvSpPr>
          <p:nvPr/>
        </p:nvSpPr>
        <p:spPr bwMode="auto">
          <a:xfrm>
            <a:off x="1925006" y="4583109"/>
            <a:ext cx="562871" cy="824966"/>
          </a:xfrm>
          <a:custGeom>
            <a:avLst/>
            <a:gdLst/>
            <a:ahLst/>
            <a:cxnLst>
              <a:cxn ang="0">
                <a:pos x="102" y="462"/>
              </a:cxn>
              <a:cxn ang="0">
                <a:pos x="84" y="464"/>
              </a:cxn>
              <a:cxn ang="0">
                <a:pos x="58" y="462"/>
              </a:cxn>
              <a:cxn ang="0">
                <a:pos x="32" y="448"/>
              </a:cxn>
              <a:cxn ang="0">
                <a:pos x="4" y="444"/>
              </a:cxn>
              <a:cxn ang="0">
                <a:pos x="0" y="436"/>
              </a:cxn>
              <a:cxn ang="0">
                <a:pos x="4" y="422"/>
              </a:cxn>
              <a:cxn ang="0">
                <a:pos x="20" y="398"/>
              </a:cxn>
              <a:cxn ang="0">
                <a:pos x="28" y="358"/>
              </a:cxn>
              <a:cxn ang="0">
                <a:pos x="34" y="344"/>
              </a:cxn>
              <a:cxn ang="0">
                <a:pos x="44" y="318"/>
              </a:cxn>
              <a:cxn ang="0">
                <a:pos x="46" y="314"/>
              </a:cxn>
              <a:cxn ang="0">
                <a:pos x="28" y="310"/>
              </a:cxn>
              <a:cxn ang="0">
                <a:pos x="14" y="308"/>
              </a:cxn>
              <a:cxn ang="0">
                <a:pos x="12" y="288"/>
              </a:cxn>
              <a:cxn ang="0">
                <a:pos x="4" y="274"/>
              </a:cxn>
              <a:cxn ang="0">
                <a:pos x="12" y="256"/>
              </a:cxn>
              <a:cxn ang="0">
                <a:pos x="20" y="232"/>
              </a:cxn>
              <a:cxn ang="0">
                <a:pos x="40" y="216"/>
              </a:cxn>
              <a:cxn ang="0">
                <a:pos x="66" y="182"/>
              </a:cxn>
              <a:cxn ang="0">
                <a:pos x="78" y="150"/>
              </a:cxn>
              <a:cxn ang="0">
                <a:pos x="94" y="120"/>
              </a:cxn>
              <a:cxn ang="0">
                <a:pos x="112" y="90"/>
              </a:cxn>
              <a:cxn ang="0">
                <a:pos x="116" y="72"/>
              </a:cxn>
              <a:cxn ang="0">
                <a:pos x="118" y="18"/>
              </a:cxn>
              <a:cxn ang="0">
                <a:pos x="134" y="4"/>
              </a:cxn>
              <a:cxn ang="0">
                <a:pos x="154" y="0"/>
              </a:cxn>
              <a:cxn ang="0">
                <a:pos x="172" y="2"/>
              </a:cxn>
              <a:cxn ang="0">
                <a:pos x="168" y="18"/>
              </a:cxn>
              <a:cxn ang="0">
                <a:pos x="176" y="26"/>
              </a:cxn>
              <a:cxn ang="0">
                <a:pos x="206" y="36"/>
              </a:cxn>
              <a:cxn ang="0">
                <a:pos x="228" y="38"/>
              </a:cxn>
              <a:cxn ang="0">
                <a:pos x="258" y="44"/>
              </a:cxn>
              <a:cxn ang="0">
                <a:pos x="276" y="52"/>
              </a:cxn>
              <a:cxn ang="0">
                <a:pos x="278" y="66"/>
              </a:cxn>
              <a:cxn ang="0">
                <a:pos x="286" y="86"/>
              </a:cxn>
              <a:cxn ang="0">
                <a:pos x="270" y="106"/>
              </a:cxn>
              <a:cxn ang="0">
                <a:pos x="242" y="120"/>
              </a:cxn>
              <a:cxn ang="0">
                <a:pos x="232" y="138"/>
              </a:cxn>
              <a:cxn ang="0">
                <a:pos x="220" y="172"/>
              </a:cxn>
              <a:cxn ang="0">
                <a:pos x="208" y="190"/>
              </a:cxn>
              <a:cxn ang="0">
                <a:pos x="210" y="214"/>
              </a:cxn>
              <a:cxn ang="0">
                <a:pos x="206" y="226"/>
              </a:cxn>
              <a:cxn ang="0">
                <a:pos x="184" y="238"/>
              </a:cxn>
              <a:cxn ang="0">
                <a:pos x="164" y="242"/>
              </a:cxn>
              <a:cxn ang="0">
                <a:pos x="162" y="264"/>
              </a:cxn>
              <a:cxn ang="0">
                <a:pos x="172" y="292"/>
              </a:cxn>
              <a:cxn ang="0">
                <a:pos x="166" y="310"/>
              </a:cxn>
              <a:cxn ang="0">
                <a:pos x="152" y="324"/>
              </a:cxn>
              <a:cxn ang="0">
                <a:pos x="146" y="350"/>
              </a:cxn>
              <a:cxn ang="0">
                <a:pos x="156" y="376"/>
              </a:cxn>
              <a:cxn ang="0">
                <a:pos x="156" y="392"/>
              </a:cxn>
              <a:cxn ang="0">
                <a:pos x="124" y="412"/>
              </a:cxn>
              <a:cxn ang="0">
                <a:pos x="110" y="422"/>
              </a:cxn>
              <a:cxn ang="0">
                <a:pos x="108" y="460"/>
              </a:cxn>
            </a:cxnLst>
            <a:rect l="0" t="0" r="r" b="b"/>
            <a:pathLst>
              <a:path w="286" h="466">
                <a:moveTo>
                  <a:pt x="108" y="460"/>
                </a:moveTo>
                <a:lnTo>
                  <a:pt x="108" y="460"/>
                </a:lnTo>
                <a:lnTo>
                  <a:pt x="106" y="462"/>
                </a:lnTo>
                <a:lnTo>
                  <a:pt x="102" y="462"/>
                </a:lnTo>
                <a:lnTo>
                  <a:pt x="96" y="462"/>
                </a:lnTo>
                <a:lnTo>
                  <a:pt x="96" y="462"/>
                </a:lnTo>
                <a:lnTo>
                  <a:pt x="84" y="464"/>
                </a:lnTo>
                <a:lnTo>
                  <a:pt x="84" y="464"/>
                </a:lnTo>
                <a:lnTo>
                  <a:pt x="72" y="466"/>
                </a:lnTo>
                <a:lnTo>
                  <a:pt x="72" y="466"/>
                </a:lnTo>
                <a:lnTo>
                  <a:pt x="58" y="462"/>
                </a:lnTo>
                <a:lnTo>
                  <a:pt x="58" y="462"/>
                </a:lnTo>
                <a:lnTo>
                  <a:pt x="48" y="454"/>
                </a:lnTo>
                <a:lnTo>
                  <a:pt x="48" y="454"/>
                </a:lnTo>
                <a:lnTo>
                  <a:pt x="32" y="448"/>
                </a:lnTo>
                <a:lnTo>
                  <a:pt x="32" y="448"/>
                </a:lnTo>
                <a:lnTo>
                  <a:pt x="16" y="444"/>
                </a:lnTo>
                <a:lnTo>
                  <a:pt x="16" y="444"/>
                </a:lnTo>
                <a:lnTo>
                  <a:pt x="8" y="444"/>
                </a:lnTo>
                <a:lnTo>
                  <a:pt x="4" y="444"/>
                </a:lnTo>
                <a:lnTo>
                  <a:pt x="2" y="442"/>
                </a:lnTo>
                <a:lnTo>
                  <a:pt x="2" y="442"/>
                </a:lnTo>
                <a:lnTo>
                  <a:pt x="0" y="440"/>
                </a:lnTo>
                <a:lnTo>
                  <a:pt x="0" y="436"/>
                </a:lnTo>
                <a:lnTo>
                  <a:pt x="0" y="436"/>
                </a:lnTo>
                <a:lnTo>
                  <a:pt x="0" y="430"/>
                </a:lnTo>
                <a:lnTo>
                  <a:pt x="4" y="422"/>
                </a:lnTo>
                <a:lnTo>
                  <a:pt x="4" y="422"/>
                </a:lnTo>
                <a:lnTo>
                  <a:pt x="14" y="408"/>
                </a:lnTo>
                <a:lnTo>
                  <a:pt x="14" y="408"/>
                </a:lnTo>
                <a:lnTo>
                  <a:pt x="20" y="398"/>
                </a:lnTo>
                <a:lnTo>
                  <a:pt x="20" y="398"/>
                </a:lnTo>
                <a:lnTo>
                  <a:pt x="24" y="382"/>
                </a:lnTo>
                <a:lnTo>
                  <a:pt x="28" y="368"/>
                </a:lnTo>
                <a:lnTo>
                  <a:pt x="28" y="368"/>
                </a:lnTo>
                <a:lnTo>
                  <a:pt x="28" y="358"/>
                </a:lnTo>
                <a:lnTo>
                  <a:pt x="28" y="358"/>
                </a:lnTo>
                <a:lnTo>
                  <a:pt x="32" y="352"/>
                </a:lnTo>
                <a:lnTo>
                  <a:pt x="34" y="344"/>
                </a:lnTo>
                <a:lnTo>
                  <a:pt x="34" y="344"/>
                </a:lnTo>
                <a:lnTo>
                  <a:pt x="36" y="334"/>
                </a:lnTo>
                <a:lnTo>
                  <a:pt x="40" y="322"/>
                </a:lnTo>
                <a:lnTo>
                  <a:pt x="40" y="322"/>
                </a:lnTo>
                <a:lnTo>
                  <a:pt x="44" y="318"/>
                </a:lnTo>
                <a:lnTo>
                  <a:pt x="44" y="318"/>
                </a:lnTo>
                <a:lnTo>
                  <a:pt x="46" y="316"/>
                </a:lnTo>
                <a:lnTo>
                  <a:pt x="46" y="314"/>
                </a:lnTo>
                <a:lnTo>
                  <a:pt x="46" y="314"/>
                </a:lnTo>
                <a:lnTo>
                  <a:pt x="44" y="312"/>
                </a:lnTo>
                <a:lnTo>
                  <a:pt x="38" y="310"/>
                </a:lnTo>
                <a:lnTo>
                  <a:pt x="28" y="310"/>
                </a:lnTo>
                <a:lnTo>
                  <a:pt x="28" y="310"/>
                </a:lnTo>
                <a:lnTo>
                  <a:pt x="22" y="312"/>
                </a:lnTo>
                <a:lnTo>
                  <a:pt x="18" y="312"/>
                </a:lnTo>
                <a:lnTo>
                  <a:pt x="18" y="312"/>
                </a:lnTo>
                <a:lnTo>
                  <a:pt x="14" y="308"/>
                </a:lnTo>
                <a:lnTo>
                  <a:pt x="14" y="300"/>
                </a:lnTo>
                <a:lnTo>
                  <a:pt x="12" y="294"/>
                </a:lnTo>
                <a:lnTo>
                  <a:pt x="12" y="288"/>
                </a:lnTo>
                <a:lnTo>
                  <a:pt x="12" y="288"/>
                </a:lnTo>
                <a:lnTo>
                  <a:pt x="6" y="282"/>
                </a:lnTo>
                <a:lnTo>
                  <a:pt x="2" y="278"/>
                </a:lnTo>
                <a:lnTo>
                  <a:pt x="2" y="278"/>
                </a:lnTo>
                <a:lnTo>
                  <a:pt x="4" y="274"/>
                </a:lnTo>
                <a:lnTo>
                  <a:pt x="4" y="274"/>
                </a:lnTo>
                <a:lnTo>
                  <a:pt x="8" y="264"/>
                </a:lnTo>
                <a:lnTo>
                  <a:pt x="12" y="256"/>
                </a:lnTo>
                <a:lnTo>
                  <a:pt x="12" y="256"/>
                </a:lnTo>
                <a:lnTo>
                  <a:pt x="16" y="244"/>
                </a:lnTo>
                <a:lnTo>
                  <a:pt x="18" y="238"/>
                </a:lnTo>
                <a:lnTo>
                  <a:pt x="20" y="232"/>
                </a:lnTo>
                <a:lnTo>
                  <a:pt x="20" y="232"/>
                </a:lnTo>
                <a:lnTo>
                  <a:pt x="24" y="228"/>
                </a:lnTo>
                <a:lnTo>
                  <a:pt x="30" y="224"/>
                </a:lnTo>
                <a:lnTo>
                  <a:pt x="40" y="216"/>
                </a:lnTo>
                <a:lnTo>
                  <a:pt x="40" y="216"/>
                </a:lnTo>
                <a:lnTo>
                  <a:pt x="52" y="202"/>
                </a:lnTo>
                <a:lnTo>
                  <a:pt x="52" y="202"/>
                </a:lnTo>
                <a:lnTo>
                  <a:pt x="66" y="182"/>
                </a:lnTo>
                <a:lnTo>
                  <a:pt x="66" y="182"/>
                </a:lnTo>
                <a:lnTo>
                  <a:pt x="72" y="168"/>
                </a:lnTo>
                <a:lnTo>
                  <a:pt x="72" y="168"/>
                </a:lnTo>
                <a:lnTo>
                  <a:pt x="78" y="150"/>
                </a:lnTo>
                <a:lnTo>
                  <a:pt x="78" y="150"/>
                </a:lnTo>
                <a:lnTo>
                  <a:pt x="88" y="130"/>
                </a:lnTo>
                <a:lnTo>
                  <a:pt x="88" y="130"/>
                </a:lnTo>
                <a:lnTo>
                  <a:pt x="94" y="120"/>
                </a:lnTo>
                <a:lnTo>
                  <a:pt x="94" y="120"/>
                </a:lnTo>
                <a:lnTo>
                  <a:pt x="100" y="108"/>
                </a:lnTo>
                <a:lnTo>
                  <a:pt x="108" y="94"/>
                </a:lnTo>
                <a:lnTo>
                  <a:pt x="108" y="94"/>
                </a:lnTo>
                <a:lnTo>
                  <a:pt x="112" y="90"/>
                </a:lnTo>
                <a:lnTo>
                  <a:pt x="114" y="86"/>
                </a:lnTo>
                <a:lnTo>
                  <a:pt x="114" y="86"/>
                </a:lnTo>
                <a:lnTo>
                  <a:pt x="116" y="78"/>
                </a:lnTo>
                <a:lnTo>
                  <a:pt x="116" y="72"/>
                </a:lnTo>
                <a:lnTo>
                  <a:pt x="116" y="72"/>
                </a:lnTo>
                <a:lnTo>
                  <a:pt x="116" y="42"/>
                </a:lnTo>
                <a:lnTo>
                  <a:pt x="118" y="26"/>
                </a:lnTo>
                <a:lnTo>
                  <a:pt x="118" y="18"/>
                </a:lnTo>
                <a:lnTo>
                  <a:pt x="122" y="12"/>
                </a:lnTo>
                <a:lnTo>
                  <a:pt x="122" y="12"/>
                </a:lnTo>
                <a:lnTo>
                  <a:pt x="128" y="8"/>
                </a:lnTo>
                <a:lnTo>
                  <a:pt x="134" y="4"/>
                </a:lnTo>
                <a:lnTo>
                  <a:pt x="134" y="4"/>
                </a:lnTo>
                <a:lnTo>
                  <a:pt x="144" y="2"/>
                </a:lnTo>
                <a:lnTo>
                  <a:pt x="154" y="0"/>
                </a:lnTo>
                <a:lnTo>
                  <a:pt x="154" y="0"/>
                </a:lnTo>
                <a:lnTo>
                  <a:pt x="164" y="0"/>
                </a:lnTo>
                <a:lnTo>
                  <a:pt x="168" y="2"/>
                </a:lnTo>
                <a:lnTo>
                  <a:pt x="172" y="2"/>
                </a:lnTo>
                <a:lnTo>
                  <a:pt x="172" y="2"/>
                </a:lnTo>
                <a:lnTo>
                  <a:pt x="172" y="6"/>
                </a:lnTo>
                <a:lnTo>
                  <a:pt x="170" y="10"/>
                </a:lnTo>
                <a:lnTo>
                  <a:pt x="168" y="14"/>
                </a:lnTo>
                <a:lnTo>
                  <a:pt x="168" y="18"/>
                </a:lnTo>
                <a:lnTo>
                  <a:pt x="168" y="18"/>
                </a:lnTo>
                <a:lnTo>
                  <a:pt x="172" y="24"/>
                </a:lnTo>
                <a:lnTo>
                  <a:pt x="176" y="26"/>
                </a:lnTo>
                <a:lnTo>
                  <a:pt x="176" y="26"/>
                </a:lnTo>
                <a:lnTo>
                  <a:pt x="184" y="28"/>
                </a:lnTo>
                <a:lnTo>
                  <a:pt x="192" y="30"/>
                </a:lnTo>
                <a:lnTo>
                  <a:pt x="192" y="30"/>
                </a:lnTo>
                <a:lnTo>
                  <a:pt x="206" y="36"/>
                </a:lnTo>
                <a:lnTo>
                  <a:pt x="214" y="38"/>
                </a:lnTo>
                <a:lnTo>
                  <a:pt x="220" y="40"/>
                </a:lnTo>
                <a:lnTo>
                  <a:pt x="220" y="40"/>
                </a:lnTo>
                <a:lnTo>
                  <a:pt x="228" y="38"/>
                </a:lnTo>
                <a:lnTo>
                  <a:pt x="238" y="36"/>
                </a:lnTo>
                <a:lnTo>
                  <a:pt x="238" y="36"/>
                </a:lnTo>
                <a:lnTo>
                  <a:pt x="248" y="40"/>
                </a:lnTo>
                <a:lnTo>
                  <a:pt x="258" y="44"/>
                </a:lnTo>
                <a:lnTo>
                  <a:pt x="258" y="44"/>
                </a:lnTo>
                <a:lnTo>
                  <a:pt x="268" y="46"/>
                </a:lnTo>
                <a:lnTo>
                  <a:pt x="272" y="50"/>
                </a:lnTo>
                <a:lnTo>
                  <a:pt x="276" y="52"/>
                </a:lnTo>
                <a:lnTo>
                  <a:pt x="276" y="52"/>
                </a:lnTo>
                <a:lnTo>
                  <a:pt x="278" y="60"/>
                </a:lnTo>
                <a:lnTo>
                  <a:pt x="278" y="66"/>
                </a:lnTo>
                <a:lnTo>
                  <a:pt x="278" y="66"/>
                </a:lnTo>
                <a:lnTo>
                  <a:pt x="282" y="74"/>
                </a:lnTo>
                <a:lnTo>
                  <a:pt x="286" y="80"/>
                </a:lnTo>
                <a:lnTo>
                  <a:pt x="286" y="80"/>
                </a:lnTo>
                <a:lnTo>
                  <a:pt x="286" y="86"/>
                </a:lnTo>
                <a:lnTo>
                  <a:pt x="284" y="90"/>
                </a:lnTo>
                <a:lnTo>
                  <a:pt x="284" y="90"/>
                </a:lnTo>
                <a:lnTo>
                  <a:pt x="276" y="98"/>
                </a:lnTo>
                <a:lnTo>
                  <a:pt x="270" y="106"/>
                </a:lnTo>
                <a:lnTo>
                  <a:pt x="270" y="106"/>
                </a:lnTo>
                <a:lnTo>
                  <a:pt x="262" y="110"/>
                </a:lnTo>
                <a:lnTo>
                  <a:pt x="252" y="116"/>
                </a:lnTo>
                <a:lnTo>
                  <a:pt x="242" y="120"/>
                </a:lnTo>
                <a:lnTo>
                  <a:pt x="236" y="126"/>
                </a:lnTo>
                <a:lnTo>
                  <a:pt x="236" y="126"/>
                </a:lnTo>
                <a:lnTo>
                  <a:pt x="234" y="132"/>
                </a:lnTo>
                <a:lnTo>
                  <a:pt x="232" y="138"/>
                </a:lnTo>
                <a:lnTo>
                  <a:pt x="232" y="138"/>
                </a:lnTo>
                <a:lnTo>
                  <a:pt x="228" y="154"/>
                </a:lnTo>
                <a:lnTo>
                  <a:pt x="228" y="154"/>
                </a:lnTo>
                <a:lnTo>
                  <a:pt x="220" y="172"/>
                </a:lnTo>
                <a:lnTo>
                  <a:pt x="220" y="172"/>
                </a:lnTo>
                <a:lnTo>
                  <a:pt x="214" y="180"/>
                </a:lnTo>
                <a:lnTo>
                  <a:pt x="208" y="190"/>
                </a:lnTo>
                <a:lnTo>
                  <a:pt x="208" y="190"/>
                </a:lnTo>
                <a:lnTo>
                  <a:pt x="206" y="198"/>
                </a:lnTo>
                <a:lnTo>
                  <a:pt x="206" y="198"/>
                </a:lnTo>
                <a:lnTo>
                  <a:pt x="208" y="206"/>
                </a:lnTo>
                <a:lnTo>
                  <a:pt x="210" y="214"/>
                </a:lnTo>
                <a:lnTo>
                  <a:pt x="210" y="214"/>
                </a:lnTo>
                <a:lnTo>
                  <a:pt x="208" y="220"/>
                </a:lnTo>
                <a:lnTo>
                  <a:pt x="206" y="226"/>
                </a:lnTo>
                <a:lnTo>
                  <a:pt x="206" y="226"/>
                </a:lnTo>
                <a:lnTo>
                  <a:pt x="200" y="232"/>
                </a:lnTo>
                <a:lnTo>
                  <a:pt x="190" y="238"/>
                </a:lnTo>
                <a:lnTo>
                  <a:pt x="190" y="238"/>
                </a:lnTo>
                <a:lnTo>
                  <a:pt x="184" y="238"/>
                </a:lnTo>
                <a:lnTo>
                  <a:pt x="176" y="238"/>
                </a:lnTo>
                <a:lnTo>
                  <a:pt x="176" y="238"/>
                </a:lnTo>
                <a:lnTo>
                  <a:pt x="170" y="240"/>
                </a:lnTo>
                <a:lnTo>
                  <a:pt x="164" y="242"/>
                </a:lnTo>
                <a:lnTo>
                  <a:pt x="164" y="242"/>
                </a:lnTo>
                <a:lnTo>
                  <a:pt x="162" y="248"/>
                </a:lnTo>
                <a:lnTo>
                  <a:pt x="162" y="254"/>
                </a:lnTo>
                <a:lnTo>
                  <a:pt x="162" y="264"/>
                </a:lnTo>
                <a:lnTo>
                  <a:pt x="162" y="264"/>
                </a:lnTo>
                <a:lnTo>
                  <a:pt x="166" y="278"/>
                </a:lnTo>
                <a:lnTo>
                  <a:pt x="172" y="292"/>
                </a:lnTo>
                <a:lnTo>
                  <a:pt x="172" y="292"/>
                </a:lnTo>
                <a:lnTo>
                  <a:pt x="174" y="300"/>
                </a:lnTo>
                <a:lnTo>
                  <a:pt x="174" y="300"/>
                </a:lnTo>
                <a:lnTo>
                  <a:pt x="170" y="306"/>
                </a:lnTo>
                <a:lnTo>
                  <a:pt x="166" y="310"/>
                </a:lnTo>
                <a:lnTo>
                  <a:pt x="166" y="310"/>
                </a:lnTo>
                <a:lnTo>
                  <a:pt x="158" y="316"/>
                </a:lnTo>
                <a:lnTo>
                  <a:pt x="152" y="324"/>
                </a:lnTo>
                <a:lnTo>
                  <a:pt x="152" y="324"/>
                </a:lnTo>
                <a:lnTo>
                  <a:pt x="150" y="332"/>
                </a:lnTo>
                <a:lnTo>
                  <a:pt x="148" y="342"/>
                </a:lnTo>
                <a:lnTo>
                  <a:pt x="148" y="342"/>
                </a:lnTo>
                <a:lnTo>
                  <a:pt x="146" y="350"/>
                </a:lnTo>
                <a:lnTo>
                  <a:pt x="148" y="360"/>
                </a:lnTo>
                <a:lnTo>
                  <a:pt x="148" y="360"/>
                </a:lnTo>
                <a:lnTo>
                  <a:pt x="152" y="368"/>
                </a:lnTo>
                <a:lnTo>
                  <a:pt x="156" y="376"/>
                </a:lnTo>
                <a:lnTo>
                  <a:pt x="156" y="376"/>
                </a:lnTo>
                <a:lnTo>
                  <a:pt x="158" y="384"/>
                </a:lnTo>
                <a:lnTo>
                  <a:pt x="156" y="392"/>
                </a:lnTo>
                <a:lnTo>
                  <a:pt x="156" y="392"/>
                </a:lnTo>
                <a:lnTo>
                  <a:pt x="152" y="398"/>
                </a:lnTo>
                <a:lnTo>
                  <a:pt x="146" y="402"/>
                </a:lnTo>
                <a:lnTo>
                  <a:pt x="146" y="402"/>
                </a:lnTo>
                <a:lnTo>
                  <a:pt x="124" y="412"/>
                </a:lnTo>
                <a:lnTo>
                  <a:pt x="124" y="412"/>
                </a:lnTo>
                <a:lnTo>
                  <a:pt x="116" y="416"/>
                </a:lnTo>
                <a:lnTo>
                  <a:pt x="110" y="422"/>
                </a:lnTo>
                <a:lnTo>
                  <a:pt x="110" y="422"/>
                </a:lnTo>
                <a:lnTo>
                  <a:pt x="110" y="428"/>
                </a:lnTo>
                <a:lnTo>
                  <a:pt x="108" y="436"/>
                </a:lnTo>
                <a:lnTo>
                  <a:pt x="108" y="436"/>
                </a:lnTo>
                <a:lnTo>
                  <a:pt x="108" y="460"/>
                </a:lnTo>
                <a:lnTo>
                  <a:pt x="108" y="46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35" name="Freeform 294"/>
          <p:cNvSpPr>
            <a:spLocks/>
          </p:cNvSpPr>
          <p:nvPr/>
        </p:nvSpPr>
        <p:spPr bwMode="auto">
          <a:xfrm>
            <a:off x="3511278" y="4760139"/>
            <a:ext cx="47234" cy="38947"/>
          </a:xfrm>
          <a:custGeom>
            <a:avLst/>
            <a:gdLst/>
            <a:ahLst/>
            <a:cxnLst>
              <a:cxn ang="0">
                <a:pos x="18" y="6"/>
              </a:cxn>
              <a:cxn ang="0">
                <a:pos x="18" y="6"/>
              </a:cxn>
              <a:cxn ang="0">
                <a:pos x="20" y="10"/>
              </a:cxn>
              <a:cxn ang="0">
                <a:pos x="22" y="14"/>
              </a:cxn>
              <a:cxn ang="0">
                <a:pos x="22" y="14"/>
              </a:cxn>
              <a:cxn ang="0">
                <a:pos x="24" y="18"/>
              </a:cxn>
              <a:cxn ang="0">
                <a:pos x="24" y="20"/>
              </a:cxn>
              <a:cxn ang="0">
                <a:pos x="24" y="20"/>
              </a:cxn>
              <a:cxn ang="0">
                <a:pos x="22" y="22"/>
              </a:cxn>
              <a:cxn ang="0">
                <a:pos x="18" y="22"/>
              </a:cxn>
              <a:cxn ang="0">
                <a:pos x="18" y="22"/>
              </a:cxn>
              <a:cxn ang="0">
                <a:pos x="14" y="20"/>
              </a:cxn>
              <a:cxn ang="0">
                <a:pos x="10" y="20"/>
              </a:cxn>
              <a:cxn ang="0">
                <a:pos x="10" y="20"/>
              </a:cxn>
              <a:cxn ang="0">
                <a:pos x="10" y="16"/>
              </a:cxn>
              <a:cxn ang="0">
                <a:pos x="8" y="10"/>
              </a:cxn>
              <a:cxn ang="0">
                <a:pos x="8" y="10"/>
              </a:cxn>
              <a:cxn ang="0">
                <a:pos x="4" y="6"/>
              </a:cxn>
              <a:cxn ang="0">
                <a:pos x="2" y="4"/>
              </a:cxn>
              <a:cxn ang="0">
                <a:pos x="0" y="0"/>
              </a:cxn>
              <a:cxn ang="0">
                <a:pos x="0" y="0"/>
              </a:cxn>
              <a:cxn ang="0">
                <a:pos x="4" y="0"/>
              </a:cxn>
              <a:cxn ang="0">
                <a:pos x="8" y="2"/>
              </a:cxn>
              <a:cxn ang="0">
                <a:pos x="18" y="6"/>
              </a:cxn>
              <a:cxn ang="0">
                <a:pos x="18" y="6"/>
              </a:cxn>
            </a:cxnLst>
            <a:rect l="0" t="0" r="r" b="b"/>
            <a:pathLst>
              <a:path w="24" h="22">
                <a:moveTo>
                  <a:pt x="18" y="6"/>
                </a:moveTo>
                <a:lnTo>
                  <a:pt x="18" y="6"/>
                </a:lnTo>
                <a:lnTo>
                  <a:pt x="20" y="10"/>
                </a:lnTo>
                <a:lnTo>
                  <a:pt x="22" y="14"/>
                </a:lnTo>
                <a:lnTo>
                  <a:pt x="22" y="14"/>
                </a:lnTo>
                <a:lnTo>
                  <a:pt x="24" y="18"/>
                </a:lnTo>
                <a:lnTo>
                  <a:pt x="24" y="20"/>
                </a:lnTo>
                <a:lnTo>
                  <a:pt x="24" y="20"/>
                </a:lnTo>
                <a:lnTo>
                  <a:pt x="22" y="22"/>
                </a:lnTo>
                <a:lnTo>
                  <a:pt x="18" y="22"/>
                </a:lnTo>
                <a:lnTo>
                  <a:pt x="18" y="22"/>
                </a:lnTo>
                <a:lnTo>
                  <a:pt x="14" y="20"/>
                </a:lnTo>
                <a:lnTo>
                  <a:pt x="10" y="20"/>
                </a:lnTo>
                <a:lnTo>
                  <a:pt x="10" y="20"/>
                </a:lnTo>
                <a:lnTo>
                  <a:pt x="10" y="16"/>
                </a:lnTo>
                <a:lnTo>
                  <a:pt x="8" y="10"/>
                </a:lnTo>
                <a:lnTo>
                  <a:pt x="8" y="10"/>
                </a:lnTo>
                <a:lnTo>
                  <a:pt x="4" y="6"/>
                </a:lnTo>
                <a:lnTo>
                  <a:pt x="2" y="4"/>
                </a:lnTo>
                <a:lnTo>
                  <a:pt x="0" y="0"/>
                </a:lnTo>
                <a:lnTo>
                  <a:pt x="0" y="0"/>
                </a:lnTo>
                <a:lnTo>
                  <a:pt x="4" y="0"/>
                </a:lnTo>
                <a:lnTo>
                  <a:pt x="8" y="2"/>
                </a:lnTo>
                <a:lnTo>
                  <a:pt x="18" y="6"/>
                </a:lnTo>
                <a:lnTo>
                  <a:pt x="18"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36" name="Freeform 295"/>
          <p:cNvSpPr>
            <a:spLocks/>
          </p:cNvSpPr>
          <p:nvPr/>
        </p:nvSpPr>
        <p:spPr bwMode="auto">
          <a:xfrm>
            <a:off x="2137559" y="4328183"/>
            <a:ext cx="1633506" cy="1320653"/>
          </a:xfrm>
          <a:custGeom>
            <a:avLst/>
            <a:gdLst/>
            <a:ahLst/>
            <a:cxnLst>
              <a:cxn ang="0">
                <a:pos x="830" y="298"/>
              </a:cxn>
              <a:cxn ang="0">
                <a:pos x="818" y="314"/>
              </a:cxn>
              <a:cxn ang="0">
                <a:pos x="796" y="346"/>
              </a:cxn>
              <a:cxn ang="0">
                <a:pos x="718" y="380"/>
              </a:cxn>
              <a:cxn ang="0">
                <a:pos x="638" y="408"/>
              </a:cxn>
              <a:cxn ang="0">
                <a:pos x="604" y="442"/>
              </a:cxn>
              <a:cxn ang="0">
                <a:pos x="540" y="518"/>
              </a:cxn>
              <a:cxn ang="0">
                <a:pos x="538" y="550"/>
              </a:cxn>
              <a:cxn ang="0">
                <a:pos x="556" y="576"/>
              </a:cxn>
              <a:cxn ang="0">
                <a:pos x="556" y="598"/>
              </a:cxn>
              <a:cxn ang="0">
                <a:pos x="504" y="630"/>
              </a:cxn>
              <a:cxn ang="0">
                <a:pos x="478" y="674"/>
              </a:cxn>
              <a:cxn ang="0">
                <a:pos x="446" y="680"/>
              </a:cxn>
              <a:cxn ang="0">
                <a:pos x="392" y="722"/>
              </a:cxn>
              <a:cxn ang="0">
                <a:pos x="364" y="738"/>
              </a:cxn>
              <a:cxn ang="0">
                <a:pos x="318" y="734"/>
              </a:cxn>
              <a:cxn ang="0">
                <a:pos x="268" y="720"/>
              </a:cxn>
              <a:cxn ang="0">
                <a:pos x="194" y="714"/>
              </a:cxn>
              <a:cxn ang="0">
                <a:pos x="152" y="720"/>
              </a:cxn>
              <a:cxn ang="0">
                <a:pos x="124" y="742"/>
              </a:cxn>
              <a:cxn ang="0">
                <a:pos x="78" y="720"/>
              </a:cxn>
              <a:cxn ang="0">
                <a:pos x="66" y="676"/>
              </a:cxn>
              <a:cxn ang="0">
                <a:pos x="62" y="644"/>
              </a:cxn>
              <a:cxn ang="0">
                <a:pos x="20" y="610"/>
              </a:cxn>
              <a:cxn ang="0">
                <a:pos x="2" y="572"/>
              </a:cxn>
              <a:cxn ang="0">
                <a:pos x="44" y="542"/>
              </a:cxn>
              <a:cxn ang="0">
                <a:pos x="40" y="504"/>
              </a:cxn>
              <a:cxn ang="0">
                <a:pos x="58" y="454"/>
              </a:cxn>
              <a:cxn ang="0">
                <a:pos x="54" y="408"/>
              </a:cxn>
              <a:cxn ang="0">
                <a:pos x="68" y="382"/>
              </a:cxn>
              <a:cxn ang="0">
                <a:pos x="102" y="358"/>
              </a:cxn>
              <a:cxn ang="0">
                <a:pos x="112" y="316"/>
              </a:cxn>
              <a:cxn ang="0">
                <a:pos x="128" y="270"/>
              </a:cxn>
              <a:cxn ang="0">
                <a:pos x="176" y="234"/>
              </a:cxn>
              <a:cxn ang="0">
                <a:pos x="168" y="196"/>
              </a:cxn>
              <a:cxn ang="0">
                <a:pos x="130" y="180"/>
              </a:cxn>
              <a:cxn ang="0">
                <a:pos x="76" y="172"/>
              </a:cxn>
              <a:cxn ang="0">
                <a:pos x="64" y="150"/>
              </a:cxn>
              <a:cxn ang="0">
                <a:pos x="26" y="148"/>
              </a:cxn>
              <a:cxn ang="0">
                <a:pos x="14" y="138"/>
              </a:cxn>
              <a:cxn ang="0">
                <a:pos x="32" y="116"/>
              </a:cxn>
              <a:cxn ang="0">
                <a:pos x="30" y="106"/>
              </a:cxn>
              <a:cxn ang="0">
                <a:pos x="28" y="90"/>
              </a:cxn>
              <a:cxn ang="0">
                <a:pos x="22" y="74"/>
              </a:cxn>
              <a:cxn ang="0">
                <a:pos x="12" y="42"/>
              </a:cxn>
              <a:cxn ang="0">
                <a:pos x="38" y="22"/>
              </a:cxn>
              <a:cxn ang="0">
                <a:pos x="86" y="20"/>
              </a:cxn>
              <a:cxn ang="0">
                <a:pos x="106" y="0"/>
              </a:cxn>
              <a:cxn ang="0">
                <a:pos x="164" y="30"/>
              </a:cxn>
              <a:cxn ang="0">
                <a:pos x="238" y="44"/>
              </a:cxn>
              <a:cxn ang="0">
                <a:pos x="286" y="66"/>
              </a:cxn>
              <a:cxn ang="0">
                <a:pos x="382" y="96"/>
              </a:cxn>
              <a:cxn ang="0">
                <a:pos x="446" y="116"/>
              </a:cxn>
              <a:cxn ang="0">
                <a:pos x="492" y="134"/>
              </a:cxn>
              <a:cxn ang="0">
                <a:pos x="514" y="152"/>
              </a:cxn>
              <a:cxn ang="0">
                <a:pos x="560" y="190"/>
              </a:cxn>
              <a:cxn ang="0">
                <a:pos x="640" y="232"/>
              </a:cxn>
              <a:cxn ang="0">
                <a:pos x="678" y="226"/>
              </a:cxn>
              <a:cxn ang="0">
                <a:pos x="706" y="254"/>
              </a:cxn>
              <a:cxn ang="0">
                <a:pos x="720" y="266"/>
              </a:cxn>
              <a:cxn ang="0">
                <a:pos x="732" y="272"/>
              </a:cxn>
              <a:cxn ang="0">
                <a:pos x="812" y="280"/>
              </a:cxn>
            </a:cxnLst>
            <a:rect l="0" t="0" r="r" b="b"/>
            <a:pathLst>
              <a:path w="830" h="746">
                <a:moveTo>
                  <a:pt x="820" y="282"/>
                </a:moveTo>
                <a:lnTo>
                  <a:pt x="820" y="282"/>
                </a:lnTo>
                <a:lnTo>
                  <a:pt x="824" y="284"/>
                </a:lnTo>
                <a:lnTo>
                  <a:pt x="828" y="288"/>
                </a:lnTo>
                <a:lnTo>
                  <a:pt x="828" y="288"/>
                </a:lnTo>
                <a:lnTo>
                  <a:pt x="830" y="292"/>
                </a:lnTo>
                <a:lnTo>
                  <a:pt x="830" y="298"/>
                </a:lnTo>
                <a:lnTo>
                  <a:pt x="830" y="298"/>
                </a:lnTo>
                <a:lnTo>
                  <a:pt x="828" y="298"/>
                </a:lnTo>
                <a:lnTo>
                  <a:pt x="824" y="300"/>
                </a:lnTo>
                <a:lnTo>
                  <a:pt x="820" y="300"/>
                </a:lnTo>
                <a:lnTo>
                  <a:pt x="818" y="302"/>
                </a:lnTo>
                <a:lnTo>
                  <a:pt x="818" y="302"/>
                </a:lnTo>
                <a:lnTo>
                  <a:pt x="818" y="308"/>
                </a:lnTo>
                <a:lnTo>
                  <a:pt x="818" y="314"/>
                </a:lnTo>
                <a:lnTo>
                  <a:pt x="818" y="314"/>
                </a:lnTo>
                <a:lnTo>
                  <a:pt x="820" y="320"/>
                </a:lnTo>
                <a:lnTo>
                  <a:pt x="820" y="326"/>
                </a:lnTo>
                <a:lnTo>
                  <a:pt x="820" y="326"/>
                </a:lnTo>
                <a:lnTo>
                  <a:pt x="818" y="330"/>
                </a:lnTo>
                <a:lnTo>
                  <a:pt x="816" y="334"/>
                </a:lnTo>
                <a:lnTo>
                  <a:pt x="808" y="340"/>
                </a:lnTo>
                <a:lnTo>
                  <a:pt x="808" y="340"/>
                </a:lnTo>
                <a:lnTo>
                  <a:pt x="796" y="346"/>
                </a:lnTo>
                <a:lnTo>
                  <a:pt x="782" y="350"/>
                </a:lnTo>
                <a:lnTo>
                  <a:pt x="766" y="356"/>
                </a:lnTo>
                <a:lnTo>
                  <a:pt x="754" y="362"/>
                </a:lnTo>
                <a:lnTo>
                  <a:pt x="754" y="362"/>
                </a:lnTo>
                <a:lnTo>
                  <a:pt x="746" y="368"/>
                </a:lnTo>
                <a:lnTo>
                  <a:pt x="736" y="376"/>
                </a:lnTo>
                <a:lnTo>
                  <a:pt x="736" y="376"/>
                </a:lnTo>
                <a:lnTo>
                  <a:pt x="718" y="380"/>
                </a:lnTo>
                <a:lnTo>
                  <a:pt x="696" y="384"/>
                </a:lnTo>
                <a:lnTo>
                  <a:pt x="674" y="386"/>
                </a:lnTo>
                <a:lnTo>
                  <a:pt x="664" y="388"/>
                </a:lnTo>
                <a:lnTo>
                  <a:pt x="656" y="392"/>
                </a:lnTo>
                <a:lnTo>
                  <a:pt x="656" y="392"/>
                </a:lnTo>
                <a:lnTo>
                  <a:pt x="646" y="398"/>
                </a:lnTo>
                <a:lnTo>
                  <a:pt x="638" y="408"/>
                </a:lnTo>
                <a:lnTo>
                  <a:pt x="638" y="408"/>
                </a:lnTo>
                <a:lnTo>
                  <a:pt x="636" y="412"/>
                </a:lnTo>
                <a:lnTo>
                  <a:pt x="636" y="416"/>
                </a:lnTo>
                <a:lnTo>
                  <a:pt x="636" y="416"/>
                </a:lnTo>
                <a:lnTo>
                  <a:pt x="630" y="422"/>
                </a:lnTo>
                <a:lnTo>
                  <a:pt x="624" y="426"/>
                </a:lnTo>
                <a:lnTo>
                  <a:pt x="624" y="426"/>
                </a:lnTo>
                <a:lnTo>
                  <a:pt x="604" y="442"/>
                </a:lnTo>
                <a:lnTo>
                  <a:pt x="604" y="442"/>
                </a:lnTo>
                <a:lnTo>
                  <a:pt x="580" y="474"/>
                </a:lnTo>
                <a:lnTo>
                  <a:pt x="580" y="474"/>
                </a:lnTo>
                <a:lnTo>
                  <a:pt x="564" y="488"/>
                </a:lnTo>
                <a:lnTo>
                  <a:pt x="554" y="496"/>
                </a:lnTo>
                <a:lnTo>
                  <a:pt x="548" y="502"/>
                </a:lnTo>
                <a:lnTo>
                  <a:pt x="548" y="502"/>
                </a:lnTo>
                <a:lnTo>
                  <a:pt x="544" y="510"/>
                </a:lnTo>
                <a:lnTo>
                  <a:pt x="540" y="518"/>
                </a:lnTo>
                <a:lnTo>
                  <a:pt x="540" y="518"/>
                </a:lnTo>
                <a:lnTo>
                  <a:pt x="534" y="526"/>
                </a:lnTo>
                <a:lnTo>
                  <a:pt x="534" y="526"/>
                </a:lnTo>
                <a:lnTo>
                  <a:pt x="534" y="528"/>
                </a:lnTo>
                <a:lnTo>
                  <a:pt x="534" y="528"/>
                </a:lnTo>
                <a:lnTo>
                  <a:pt x="538" y="536"/>
                </a:lnTo>
                <a:lnTo>
                  <a:pt x="538" y="536"/>
                </a:lnTo>
                <a:lnTo>
                  <a:pt x="538" y="550"/>
                </a:lnTo>
                <a:lnTo>
                  <a:pt x="538" y="550"/>
                </a:lnTo>
                <a:lnTo>
                  <a:pt x="540" y="560"/>
                </a:lnTo>
                <a:lnTo>
                  <a:pt x="540" y="560"/>
                </a:lnTo>
                <a:lnTo>
                  <a:pt x="544" y="568"/>
                </a:lnTo>
                <a:lnTo>
                  <a:pt x="544" y="568"/>
                </a:lnTo>
                <a:lnTo>
                  <a:pt x="552" y="574"/>
                </a:lnTo>
                <a:lnTo>
                  <a:pt x="552" y="574"/>
                </a:lnTo>
                <a:lnTo>
                  <a:pt x="556" y="576"/>
                </a:lnTo>
                <a:lnTo>
                  <a:pt x="562" y="578"/>
                </a:lnTo>
                <a:lnTo>
                  <a:pt x="562" y="578"/>
                </a:lnTo>
                <a:lnTo>
                  <a:pt x="564" y="582"/>
                </a:lnTo>
                <a:lnTo>
                  <a:pt x="564" y="586"/>
                </a:lnTo>
                <a:lnTo>
                  <a:pt x="564" y="586"/>
                </a:lnTo>
                <a:lnTo>
                  <a:pt x="560" y="592"/>
                </a:lnTo>
                <a:lnTo>
                  <a:pt x="556" y="598"/>
                </a:lnTo>
                <a:lnTo>
                  <a:pt x="556" y="598"/>
                </a:lnTo>
                <a:lnTo>
                  <a:pt x="546" y="604"/>
                </a:lnTo>
                <a:lnTo>
                  <a:pt x="538" y="608"/>
                </a:lnTo>
                <a:lnTo>
                  <a:pt x="538" y="608"/>
                </a:lnTo>
                <a:lnTo>
                  <a:pt x="524" y="614"/>
                </a:lnTo>
                <a:lnTo>
                  <a:pt x="524" y="614"/>
                </a:lnTo>
                <a:lnTo>
                  <a:pt x="512" y="622"/>
                </a:lnTo>
                <a:lnTo>
                  <a:pt x="512" y="622"/>
                </a:lnTo>
                <a:lnTo>
                  <a:pt x="504" y="630"/>
                </a:lnTo>
                <a:lnTo>
                  <a:pt x="496" y="642"/>
                </a:lnTo>
                <a:lnTo>
                  <a:pt x="496" y="642"/>
                </a:lnTo>
                <a:lnTo>
                  <a:pt x="492" y="654"/>
                </a:lnTo>
                <a:lnTo>
                  <a:pt x="492" y="654"/>
                </a:lnTo>
                <a:lnTo>
                  <a:pt x="482" y="662"/>
                </a:lnTo>
                <a:lnTo>
                  <a:pt x="482" y="662"/>
                </a:lnTo>
                <a:lnTo>
                  <a:pt x="480" y="668"/>
                </a:lnTo>
                <a:lnTo>
                  <a:pt x="478" y="674"/>
                </a:lnTo>
                <a:lnTo>
                  <a:pt x="478" y="674"/>
                </a:lnTo>
                <a:lnTo>
                  <a:pt x="478" y="678"/>
                </a:lnTo>
                <a:lnTo>
                  <a:pt x="480" y="682"/>
                </a:lnTo>
                <a:lnTo>
                  <a:pt x="480" y="682"/>
                </a:lnTo>
                <a:lnTo>
                  <a:pt x="476" y="684"/>
                </a:lnTo>
                <a:lnTo>
                  <a:pt x="470" y="684"/>
                </a:lnTo>
                <a:lnTo>
                  <a:pt x="458" y="682"/>
                </a:lnTo>
                <a:lnTo>
                  <a:pt x="446" y="680"/>
                </a:lnTo>
                <a:lnTo>
                  <a:pt x="436" y="680"/>
                </a:lnTo>
                <a:lnTo>
                  <a:pt x="436" y="680"/>
                </a:lnTo>
                <a:lnTo>
                  <a:pt x="428" y="682"/>
                </a:lnTo>
                <a:lnTo>
                  <a:pt x="420" y="688"/>
                </a:lnTo>
                <a:lnTo>
                  <a:pt x="404" y="698"/>
                </a:lnTo>
                <a:lnTo>
                  <a:pt x="404" y="698"/>
                </a:lnTo>
                <a:lnTo>
                  <a:pt x="398" y="710"/>
                </a:lnTo>
                <a:lnTo>
                  <a:pt x="392" y="722"/>
                </a:lnTo>
                <a:lnTo>
                  <a:pt x="392" y="722"/>
                </a:lnTo>
                <a:lnTo>
                  <a:pt x="384" y="732"/>
                </a:lnTo>
                <a:lnTo>
                  <a:pt x="384" y="732"/>
                </a:lnTo>
                <a:lnTo>
                  <a:pt x="380" y="736"/>
                </a:lnTo>
                <a:lnTo>
                  <a:pt x="376" y="738"/>
                </a:lnTo>
                <a:lnTo>
                  <a:pt x="376" y="738"/>
                </a:lnTo>
                <a:lnTo>
                  <a:pt x="370" y="740"/>
                </a:lnTo>
                <a:lnTo>
                  <a:pt x="364" y="738"/>
                </a:lnTo>
                <a:lnTo>
                  <a:pt x="364" y="738"/>
                </a:lnTo>
                <a:lnTo>
                  <a:pt x="356" y="734"/>
                </a:lnTo>
                <a:lnTo>
                  <a:pt x="350" y="732"/>
                </a:lnTo>
                <a:lnTo>
                  <a:pt x="350" y="732"/>
                </a:lnTo>
                <a:lnTo>
                  <a:pt x="338" y="734"/>
                </a:lnTo>
                <a:lnTo>
                  <a:pt x="328" y="736"/>
                </a:lnTo>
                <a:lnTo>
                  <a:pt x="328" y="736"/>
                </a:lnTo>
                <a:lnTo>
                  <a:pt x="318" y="734"/>
                </a:lnTo>
                <a:lnTo>
                  <a:pt x="310" y="730"/>
                </a:lnTo>
                <a:lnTo>
                  <a:pt x="310" y="730"/>
                </a:lnTo>
                <a:lnTo>
                  <a:pt x="302" y="726"/>
                </a:lnTo>
                <a:lnTo>
                  <a:pt x="292" y="722"/>
                </a:lnTo>
                <a:lnTo>
                  <a:pt x="292" y="722"/>
                </a:lnTo>
                <a:lnTo>
                  <a:pt x="280" y="720"/>
                </a:lnTo>
                <a:lnTo>
                  <a:pt x="268" y="720"/>
                </a:lnTo>
                <a:lnTo>
                  <a:pt x="268" y="720"/>
                </a:lnTo>
                <a:lnTo>
                  <a:pt x="252" y="714"/>
                </a:lnTo>
                <a:lnTo>
                  <a:pt x="252" y="714"/>
                </a:lnTo>
                <a:lnTo>
                  <a:pt x="228" y="708"/>
                </a:lnTo>
                <a:lnTo>
                  <a:pt x="214" y="708"/>
                </a:lnTo>
                <a:lnTo>
                  <a:pt x="204" y="708"/>
                </a:lnTo>
                <a:lnTo>
                  <a:pt x="204" y="708"/>
                </a:lnTo>
                <a:lnTo>
                  <a:pt x="200" y="710"/>
                </a:lnTo>
                <a:lnTo>
                  <a:pt x="194" y="714"/>
                </a:lnTo>
                <a:lnTo>
                  <a:pt x="190" y="718"/>
                </a:lnTo>
                <a:lnTo>
                  <a:pt x="186" y="720"/>
                </a:lnTo>
                <a:lnTo>
                  <a:pt x="186" y="720"/>
                </a:lnTo>
                <a:lnTo>
                  <a:pt x="176" y="720"/>
                </a:lnTo>
                <a:lnTo>
                  <a:pt x="168" y="718"/>
                </a:lnTo>
                <a:lnTo>
                  <a:pt x="168" y="718"/>
                </a:lnTo>
                <a:lnTo>
                  <a:pt x="160" y="718"/>
                </a:lnTo>
                <a:lnTo>
                  <a:pt x="152" y="720"/>
                </a:lnTo>
                <a:lnTo>
                  <a:pt x="152" y="720"/>
                </a:lnTo>
                <a:lnTo>
                  <a:pt x="144" y="724"/>
                </a:lnTo>
                <a:lnTo>
                  <a:pt x="138" y="730"/>
                </a:lnTo>
                <a:lnTo>
                  <a:pt x="138" y="730"/>
                </a:lnTo>
                <a:lnTo>
                  <a:pt x="132" y="738"/>
                </a:lnTo>
                <a:lnTo>
                  <a:pt x="132" y="738"/>
                </a:lnTo>
                <a:lnTo>
                  <a:pt x="124" y="742"/>
                </a:lnTo>
                <a:lnTo>
                  <a:pt x="124" y="742"/>
                </a:lnTo>
                <a:lnTo>
                  <a:pt x="120" y="744"/>
                </a:lnTo>
                <a:lnTo>
                  <a:pt x="114" y="746"/>
                </a:lnTo>
                <a:lnTo>
                  <a:pt x="114" y="746"/>
                </a:lnTo>
                <a:lnTo>
                  <a:pt x="102" y="742"/>
                </a:lnTo>
                <a:lnTo>
                  <a:pt x="92" y="736"/>
                </a:lnTo>
                <a:lnTo>
                  <a:pt x="92" y="736"/>
                </a:lnTo>
                <a:lnTo>
                  <a:pt x="84" y="728"/>
                </a:lnTo>
                <a:lnTo>
                  <a:pt x="78" y="720"/>
                </a:lnTo>
                <a:lnTo>
                  <a:pt x="78" y="720"/>
                </a:lnTo>
                <a:lnTo>
                  <a:pt x="72" y="706"/>
                </a:lnTo>
                <a:lnTo>
                  <a:pt x="70" y="694"/>
                </a:lnTo>
                <a:lnTo>
                  <a:pt x="70" y="694"/>
                </a:lnTo>
                <a:lnTo>
                  <a:pt x="70" y="688"/>
                </a:lnTo>
                <a:lnTo>
                  <a:pt x="70" y="682"/>
                </a:lnTo>
                <a:lnTo>
                  <a:pt x="70" y="682"/>
                </a:lnTo>
                <a:lnTo>
                  <a:pt x="66" y="676"/>
                </a:lnTo>
                <a:lnTo>
                  <a:pt x="62" y="670"/>
                </a:lnTo>
                <a:lnTo>
                  <a:pt x="62" y="670"/>
                </a:lnTo>
                <a:lnTo>
                  <a:pt x="64" y="664"/>
                </a:lnTo>
                <a:lnTo>
                  <a:pt x="66" y="656"/>
                </a:lnTo>
                <a:lnTo>
                  <a:pt x="66" y="656"/>
                </a:lnTo>
                <a:lnTo>
                  <a:pt x="66" y="650"/>
                </a:lnTo>
                <a:lnTo>
                  <a:pt x="66" y="650"/>
                </a:lnTo>
                <a:lnTo>
                  <a:pt x="62" y="644"/>
                </a:lnTo>
                <a:lnTo>
                  <a:pt x="62" y="644"/>
                </a:lnTo>
                <a:lnTo>
                  <a:pt x="54" y="632"/>
                </a:lnTo>
                <a:lnTo>
                  <a:pt x="54" y="632"/>
                </a:lnTo>
                <a:lnTo>
                  <a:pt x="36" y="616"/>
                </a:lnTo>
                <a:lnTo>
                  <a:pt x="36" y="616"/>
                </a:lnTo>
                <a:lnTo>
                  <a:pt x="28" y="610"/>
                </a:lnTo>
                <a:lnTo>
                  <a:pt x="28" y="610"/>
                </a:lnTo>
                <a:lnTo>
                  <a:pt x="20" y="610"/>
                </a:lnTo>
                <a:lnTo>
                  <a:pt x="12" y="608"/>
                </a:lnTo>
                <a:lnTo>
                  <a:pt x="4" y="608"/>
                </a:lnTo>
                <a:lnTo>
                  <a:pt x="0" y="606"/>
                </a:lnTo>
                <a:lnTo>
                  <a:pt x="0" y="604"/>
                </a:lnTo>
                <a:lnTo>
                  <a:pt x="0" y="604"/>
                </a:lnTo>
                <a:lnTo>
                  <a:pt x="0" y="580"/>
                </a:lnTo>
                <a:lnTo>
                  <a:pt x="0" y="580"/>
                </a:lnTo>
                <a:lnTo>
                  <a:pt x="2" y="572"/>
                </a:lnTo>
                <a:lnTo>
                  <a:pt x="2" y="566"/>
                </a:lnTo>
                <a:lnTo>
                  <a:pt x="2" y="566"/>
                </a:lnTo>
                <a:lnTo>
                  <a:pt x="8" y="560"/>
                </a:lnTo>
                <a:lnTo>
                  <a:pt x="16" y="556"/>
                </a:lnTo>
                <a:lnTo>
                  <a:pt x="16" y="556"/>
                </a:lnTo>
                <a:lnTo>
                  <a:pt x="38" y="546"/>
                </a:lnTo>
                <a:lnTo>
                  <a:pt x="38" y="546"/>
                </a:lnTo>
                <a:lnTo>
                  <a:pt x="44" y="542"/>
                </a:lnTo>
                <a:lnTo>
                  <a:pt x="48" y="536"/>
                </a:lnTo>
                <a:lnTo>
                  <a:pt x="48" y="536"/>
                </a:lnTo>
                <a:lnTo>
                  <a:pt x="50" y="528"/>
                </a:lnTo>
                <a:lnTo>
                  <a:pt x="48" y="520"/>
                </a:lnTo>
                <a:lnTo>
                  <a:pt x="48" y="520"/>
                </a:lnTo>
                <a:lnTo>
                  <a:pt x="44" y="512"/>
                </a:lnTo>
                <a:lnTo>
                  <a:pt x="40" y="504"/>
                </a:lnTo>
                <a:lnTo>
                  <a:pt x="40" y="504"/>
                </a:lnTo>
                <a:lnTo>
                  <a:pt x="38" y="494"/>
                </a:lnTo>
                <a:lnTo>
                  <a:pt x="40" y="486"/>
                </a:lnTo>
                <a:lnTo>
                  <a:pt x="40" y="486"/>
                </a:lnTo>
                <a:lnTo>
                  <a:pt x="42" y="476"/>
                </a:lnTo>
                <a:lnTo>
                  <a:pt x="44" y="468"/>
                </a:lnTo>
                <a:lnTo>
                  <a:pt x="44" y="468"/>
                </a:lnTo>
                <a:lnTo>
                  <a:pt x="50" y="460"/>
                </a:lnTo>
                <a:lnTo>
                  <a:pt x="58" y="454"/>
                </a:lnTo>
                <a:lnTo>
                  <a:pt x="58" y="454"/>
                </a:lnTo>
                <a:lnTo>
                  <a:pt x="62" y="450"/>
                </a:lnTo>
                <a:lnTo>
                  <a:pt x="66" y="444"/>
                </a:lnTo>
                <a:lnTo>
                  <a:pt x="66" y="444"/>
                </a:lnTo>
                <a:lnTo>
                  <a:pt x="64" y="436"/>
                </a:lnTo>
                <a:lnTo>
                  <a:pt x="64" y="436"/>
                </a:lnTo>
                <a:lnTo>
                  <a:pt x="58" y="422"/>
                </a:lnTo>
                <a:lnTo>
                  <a:pt x="54" y="408"/>
                </a:lnTo>
                <a:lnTo>
                  <a:pt x="54" y="408"/>
                </a:lnTo>
                <a:lnTo>
                  <a:pt x="54" y="398"/>
                </a:lnTo>
                <a:lnTo>
                  <a:pt x="54" y="392"/>
                </a:lnTo>
                <a:lnTo>
                  <a:pt x="56" y="386"/>
                </a:lnTo>
                <a:lnTo>
                  <a:pt x="56" y="386"/>
                </a:lnTo>
                <a:lnTo>
                  <a:pt x="62" y="384"/>
                </a:lnTo>
                <a:lnTo>
                  <a:pt x="68" y="382"/>
                </a:lnTo>
                <a:lnTo>
                  <a:pt x="68" y="382"/>
                </a:lnTo>
                <a:lnTo>
                  <a:pt x="76" y="382"/>
                </a:lnTo>
                <a:lnTo>
                  <a:pt x="82" y="382"/>
                </a:lnTo>
                <a:lnTo>
                  <a:pt x="82" y="382"/>
                </a:lnTo>
                <a:lnTo>
                  <a:pt x="92" y="376"/>
                </a:lnTo>
                <a:lnTo>
                  <a:pt x="98" y="370"/>
                </a:lnTo>
                <a:lnTo>
                  <a:pt x="98" y="370"/>
                </a:lnTo>
                <a:lnTo>
                  <a:pt x="100" y="364"/>
                </a:lnTo>
                <a:lnTo>
                  <a:pt x="102" y="358"/>
                </a:lnTo>
                <a:lnTo>
                  <a:pt x="102" y="358"/>
                </a:lnTo>
                <a:lnTo>
                  <a:pt x="100" y="350"/>
                </a:lnTo>
                <a:lnTo>
                  <a:pt x="98" y="342"/>
                </a:lnTo>
                <a:lnTo>
                  <a:pt x="98" y="342"/>
                </a:lnTo>
                <a:lnTo>
                  <a:pt x="100" y="334"/>
                </a:lnTo>
                <a:lnTo>
                  <a:pt x="100" y="334"/>
                </a:lnTo>
                <a:lnTo>
                  <a:pt x="106" y="324"/>
                </a:lnTo>
                <a:lnTo>
                  <a:pt x="112" y="316"/>
                </a:lnTo>
                <a:lnTo>
                  <a:pt x="112" y="316"/>
                </a:lnTo>
                <a:lnTo>
                  <a:pt x="120" y="298"/>
                </a:lnTo>
                <a:lnTo>
                  <a:pt x="120" y="298"/>
                </a:lnTo>
                <a:lnTo>
                  <a:pt x="124" y="282"/>
                </a:lnTo>
                <a:lnTo>
                  <a:pt x="124" y="282"/>
                </a:lnTo>
                <a:lnTo>
                  <a:pt x="126" y="276"/>
                </a:lnTo>
                <a:lnTo>
                  <a:pt x="128" y="270"/>
                </a:lnTo>
                <a:lnTo>
                  <a:pt x="128" y="270"/>
                </a:lnTo>
                <a:lnTo>
                  <a:pt x="134" y="264"/>
                </a:lnTo>
                <a:lnTo>
                  <a:pt x="144" y="260"/>
                </a:lnTo>
                <a:lnTo>
                  <a:pt x="154" y="254"/>
                </a:lnTo>
                <a:lnTo>
                  <a:pt x="162" y="250"/>
                </a:lnTo>
                <a:lnTo>
                  <a:pt x="162" y="250"/>
                </a:lnTo>
                <a:lnTo>
                  <a:pt x="168" y="242"/>
                </a:lnTo>
                <a:lnTo>
                  <a:pt x="176" y="234"/>
                </a:lnTo>
                <a:lnTo>
                  <a:pt x="176" y="234"/>
                </a:lnTo>
                <a:lnTo>
                  <a:pt x="178" y="230"/>
                </a:lnTo>
                <a:lnTo>
                  <a:pt x="178" y="224"/>
                </a:lnTo>
                <a:lnTo>
                  <a:pt x="178" y="224"/>
                </a:lnTo>
                <a:lnTo>
                  <a:pt x="174" y="218"/>
                </a:lnTo>
                <a:lnTo>
                  <a:pt x="170" y="210"/>
                </a:lnTo>
                <a:lnTo>
                  <a:pt x="170" y="210"/>
                </a:lnTo>
                <a:lnTo>
                  <a:pt x="170" y="204"/>
                </a:lnTo>
                <a:lnTo>
                  <a:pt x="168" y="196"/>
                </a:lnTo>
                <a:lnTo>
                  <a:pt x="168" y="196"/>
                </a:lnTo>
                <a:lnTo>
                  <a:pt x="164" y="194"/>
                </a:lnTo>
                <a:lnTo>
                  <a:pt x="160" y="190"/>
                </a:lnTo>
                <a:lnTo>
                  <a:pt x="150" y="188"/>
                </a:lnTo>
                <a:lnTo>
                  <a:pt x="150" y="188"/>
                </a:lnTo>
                <a:lnTo>
                  <a:pt x="140" y="184"/>
                </a:lnTo>
                <a:lnTo>
                  <a:pt x="130" y="180"/>
                </a:lnTo>
                <a:lnTo>
                  <a:pt x="130" y="180"/>
                </a:lnTo>
                <a:lnTo>
                  <a:pt x="120" y="182"/>
                </a:lnTo>
                <a:lnTo>
                  <a:pt x="112" y="184"/>
                </a:lnTo>
                <a:lnTo>
                  <a:pt x="112" y="184"/>
                </a:lnTo>
                <a:lnTo>
                  <a:pt x="106" y="182"/>
                </a:lnTo>
                <a:lnTo>
                  <a:pt x="98" y="180"/>
                </a:lnTo>
                <a:lnTo>
                  <a:pt x="84" y="174"/>
                </a:lnTo>
                <a:lnTo>
                  <a:pt x="84" y="174"/>
                </a:lnTo>
                <a:lnTo>
                  <a:pt x="76" y="172"/>
                </a:lnTo>
                <a:lnTo>
                  <a:pt x="68" y="170"/>
                </a:lnTo>
                <a:lnTo>
                  <a:pt x="68" y="170"/>
                </a:lnTo>
                <a:lnTo>
                  <a:pt x="64" y="168"/>
                </a:lnTo>
                <a:lnTo>
                  <a:pt x="60" y="162"/>
                </a:lnTo>
                <a:lnTo>
                  <a:pt x="60" y="162"/>
                </a:lnTo>
                <a:lnTo>
                  <a:pt x="60" y="158"/>
                </a:lnTo>
                <a:lnTo>
                  <a:pt x="62" y="154"/>
                </a:lnTo>
                <a:lnTo>
                  <a:pt x="64" y="150"/>
                </a:lnTo>
                <a:lnTo>
                  <a:pt x="64" y="146"/>
                </a:lnTo>
                <a:lnTo>
                  <a:pt x="64" y="146"/>
                </a:lnTo>
                <a:lnTo>
                  <a:pt x="60" y="146"/>
                </a:lnTo>
                <a:lnTo>
                  <a:pt x="56" y="144"/>
                </a:lnTo>
                <a:lnTo>
                  <a:pt x="46" y="144"/>
                </a:lnTo>
                <a:lnTo>
                  <a:pt x="46" y="144"/>
                </a:lnTo>
                <a:lnTo>
                  <a:pt x="36" y="146"/>
                </a:lnTo>
                <a:lnTo>
                  <a:pt x="26" y="148"/>
                </a:lnTo>
                <a:lnTo>
                  <a:pt x="26" y="148"/>
                </a:lnTo>
                <a:lnTo>
                  <a:pt x="20" y="152"/>
                </a:lnTo>
                <a:lnTo>
                  <a:pt x="14" y="156"/>
                </a:lnTo>
                <a:lnTo>
                  <a:pt x="14" y="156"/>
                </a:lnTo>
                <a:lnTo>
                  <a:pt x="12" y="154"/>
                </a:lnTo>
                <a:lnTo>
                  <a:pt x="12" y="150"/>
                </a:lnTo>
                <a:lnTo>
                  <a:pt x="12" y="150"/>
                </a:lnTo>
                <a:lnTo>
                  <a:pt x="14" y="138"/>
                </a:lnTo>
                <a:lnTo>
                  <a:pt x="14" y="138"/>
                </a:lnTo>
                <a:lnTo>
                  <a:pt x="24" y="124"/>
                </a:lnTo>
                <a:lnTo>
                  <a:pt x="24" y="124"/>
                </a:lnTo>
                <a:lnTo>
                  <a:pt x="30" y="120"/>
                </a:lnTo>
                <a:lnTo>
                  <a:pt x="34" y="118"/>
                </a:lnTo>
                <a:lnTo>
                  <a:pt x="34" y="116"/>
                </a:lnTo>
                <a:lnTo>
                  <a:pt x="34" y="116"/>
                </a:lnTo>
                <a:lnTo>
                  <a:pt x="32" y="116"/>
                </a:lnTo>
                <a:lnTo>
                  <a:pt x="28" y="116"/>
                </a:lnTo>
                <a:lnTo>
                  <a:pt x="26" y="116"/>
                </a:lnTo>
                <a:lnTo>
                  <a:pt x="24" y="114"/>
                </a:lnTo>
                <a:lnTo>
                  <a:pt x="24" y="114"/>
                </a:lnTo>
                <a:lnTo>
                  <a:pt x="24" y="112"/>
                </a:lnTo>
                <a:lnTo>
                  <a:pt x="26" y="110"/>
                </a:lnTo>
                <a:lnTo>
                  <a:pt x="30" y="108"/>
                </a:lnTo>
                <a:lnTo>
                  <a:pt x="30" y="106"/>
                </a:lnTo>
                <a:lnTo>
                  <a:pt x="30" y="106"/>
                </a:lnTo>
                <a:lnTo>
                  <a:pt x="28" y="104"/>
                </a:lnTo>
                <a:lnTo>
                  <a:pt x="26" y="100"/>
                </a:lnTo>
                <a:lnTo>
                  <a:pt x="22" y="98"/>
                </a:lnTo>
                <a:lnTo>
                  <a:pt x="20" y="96"/>
                </a:lnTo>
                <a:lnTo>
                  <a:pt x="20" y="96"/>
                </a:lnTo>
                <a:lnTo>
                  <a:pt x="22" y="94"/>
                </a:lnTo>
                <a:lnTo>
                  <a:pt x="28" y="90"/>
                </a:lnTo>
                <a:lnTo>
                  <a:pt x="32" y="86"/>
                </a:lnTo>
                <a:lnTo>
                  <a:pt x="34" y="84"/>
                </a:lnTo>
                <a:lnTo>
                  <a:pt x="34" y="84"/>
                </a:lnTo>
                <a:lnTo>
                  <a:pt x="30" y="82"/>
                </a:lnTo>
                <a:lnTo>
                  <a:pt x="28" y="82"/>
                </a:lnTo>
                <a:lnTo>
                  <a:pt x="28" y="82"/>
                </a:lnTo>
                <a:lnTo>
                  <a:pt x="24" y="78"/>
                </a:lnTo>
                <a:lnTo>
                  <a:pt x="22" y="74"/>
                </a:lnTo>
                <a:lnTo>
                  <a:pt x="22" y="74"/>
                </a:lnTo>
                <a:lnTo>
                  <a:pt x="24" y="70"/>
                </a:lnTo>
                <a:lnTo>
                  <a:pt x="26" y="64"/>
                </a:lnTo>
                <a:lnTo>
                  <a:pt x="26" y="64"/>
                </a:lnTo>
                <a:lnTo>
                  <a:pt x="24" y="60"/>
                </a:lnTo>
                <a:lnTo>
                  <a:pt x="18" y="54"/>
                </a:lnTo>
                <a:lnTo>
                  <a:pt x="14" y="48"/>
                </a:lnTo>
                <a:lnTo>
                  <a:pt x="12" y="42"/>
                </a:lnTo>
                <a:lnTo>
                  <a:pt x="12" y="42"/>
                </a:lnTo>
                <a:lnTo>
                  <a:pt x="14" y="38"/>
                </a:lnTo>
                <a:lnTo>
                  <a:pt x="16" y="34"/>
                </a:lnTo>
                <a:lnTo>
                  <a:pt x="22" y="28"/>
                </a:lnTo>
                <a:lnTo>
                  <a:pt x="22" y="28"/>
                </a:lnTo>
                <a:lnTo>
                  <a:pt x="30" y="24"/>
                </a:lnTo>
                <a:lnTo>
                  <a:pt x="38" y="22"/>
                </a:lnTo>
                <a:lnTo>
                  <a:pt x="38" y="22"/>
                </a:lnTo>
                <a:lnTo>
                  <a:pt x="54" y="22"/>
                </a:lnTo>
                <a:lnTo>
                  <a:pt x="54" y="22"/>
                </a:lnTo>
                <a:lnTo>
                  <a:pt x="64" y="26"/>
                </a:lnTo>
                <a:lnTo>
                  <a:pt x="70" y="28"/>
                </a:lnTo>
                <a:lnTo>
                  <a:pt x="76" y="28"/>
                </a:lnTo>
                <a:lnTo>
                  <a:pt x="76" y="28"/>
                </a:lnTo>
                <a:lnTo>
                  <a:pt x="82" y="26"/>
                </a:lnTo>
                <a:lnTo>
                  <a:pt x="86" y="20"/>
                </a:lnTo>
                <a:lnTo>
                  <a:pt x="86" y="20"/>
                </a:lnTo>
                <a:lnTo>
                  <a:pt x="88" y="16"/>
                </a:lnTo>
                <a:lnTo>
                  <a:pt x="88" y="12"/>
                </a:lnTo>
                <a:lnTo>
                  <a:pt x="88" y="12"/>
                </a:lnTo>
                <a:lnTo>
                  <a:pt x="94" y="6"/>
                </a:lnTo>
                <a:lnTo>
                  <a:pt x="100" y="2"/>
                </a:lnTo>
                <a:lnTo>
                  <a:pt x="100" y="2"/>
                </a:lnTo>
                <a:lnTo>
                  <a:pt x="106" y="0"/>
                </a:lnTo>
                <a:lnTo>
                  <a:pt x="114" y="0"/>
                </a:lnTo>
                <a:lnTo>
                  <a:pt x="128" y="4"/>
                </a:lnTo>
                <a:lnTo>
                  <a:pt x="128" y="4"/>
                </a:lnTo>
                <a:lnTo>
                  <a:pt x="140" y="10"/>
                </a:lnTo>
                <a:lnTo>
                  <a:pt x="140" y="10"/>
                </a:lnTo>
                <a:lnTo>
                  <a:pt x="154" y="24"/>
                </a:lnTo>
                <a:lnTo>
                  <a:pt x="154" y="24"/>
                </a:lnTo>
                <a:lnTo>
                  <a:pt x="164" y="30"/>
                </a:lnTo>
                <a:lnTo>
                  <a:pt x="176" y="34"/>
                </a:lnTo>
                <a:lnTo>
                  <a:pt x="176" y="34"/>
                </a:lnTo>
                <a:lnTo>
                  <a:pt x="200" y="42"/>
                </a:lnTo>
                <a:lnTo>
                  <a:pt x="212" y="46"/>
                </a:lnTo>
                <a:lnTo>
                  <a:pt x="224" y="46"/>
                </a:lnTo>
                <a:lnTo>
                  <a:pt x="224" y="46"/>
                </a:lnTo>
                <a:lnTo>
                  <a:pt x="230" y="46"/>
                </a:lnTo>
                <a:lnTo>
                  <a:pt x="238" y="44"/>
                </a:lnTo>
                <a:lnTo>
                  <a:pt x="238" y="44"/>
                </a:lnTo>
                <a:lnTo>
                  <a:pt x="244" y="46"/>
                </a:lnTo>
                <a:lnTo>
                  <a:pt x="252" y="50"/>
                </a:lnTo>
                <a:lnTo>
                  <a:pt x="252" y="50"/>
                </a:lnTo>
                <a:lnTo>
                  <a:pt x="272" y="62"/>
                </a:lnTo>
                <a:lnTo>
                  <a:pt x="272" y="62"/>
                </a:lnTo>
                <a:lnTo>
                  <a:pt x="286" y="66"/>
                </a:lnTo>
                <a:lnTo>
                  <a:pt x="286" y="66"/>
                </a:lnTo>
                <a:lnTo>
                  <a:pt x="322" y="84"/>
                </a:lnTo>
                <a:lnTo>
                  <a:pt x="322" y="84"/>
                </a:lnTo>
                <a:lnTo>
                  <a:pt x="342" y="92"/>
                </a:lnTo>
                <a:lnTo>
                  <a:pt x="342" y="92"/>
                </a:lnTo>
                <a:lnTo>
                  <a:pt x="366" y="96"/>
                </a:lnTo>
                <a:lnTo>
                  <a:pt x="366" y="96"/>
                </a:lnTo>
                <a:lnTo>
                  <a:pt x="374" y="96"/>
                </a:lnTo>
                <a:lnTo>
                  <a:pt x="382" y="96"/>
                </a:lnTo>
                <a:lnTo>
                  <a:pt x="382" y="96"/>
                </a:lnTo>
                <a:lnTo>
                  <a:pt x="390" y="98"/>
                </a:lnTo>
                <a:lnTo>
                  <a:pt x="396" y="102"/>
                </a:lnTo>
                <a:lnTo>
                  <a:pt x="396" y="102"/>
                </a:lnTo>
                <a:lnTo>
                  <a:pt x="418" y="112"/>
                </a:lnTo>
                <a:lnTo>
                  <a:pt x="418" y="112"/>
                </a:lnTo>
                <a:lnTo>
                  <a:pt x="436" y="114"/>
                </a:lnTo>
                <a:lnTo>
                  <a:pt x="446" y="116"/>
                </a:lnTo>
                <a:lnTo>
                  <a:pt x="454" y="118"/>
                </a:lnTo>
                <a:lnTo>
                  <a:pt x="454" y="118"/>
                </a:lnTo>
                <a:lnTo>
                  <a:pt x="462" y="124"/>
                </a:lnTo>
                <a:lnTo>
                  <a:pt x="470" y="128"/>
                </a:lnTo>
                <a:lnTo>
                  <a:pt x="470" y="128"/>
                </a:lnTo>
                <a:lnTo>
                  <a:pt x="480" y="132"/>
                </a:lnTo>
                <a:lnTo>
                  <a:pt x="492" y="134"/>
                </a:lnTo>
                <a:lnTo>
                  <a:pt x="492" y="134"/>
                </a:lnTo>
                <a:lnTo>
                  <a:pt x="498" y="132"/>
                </a:lnTo>
                <a:lnTo>
                  <a:pt x="500" y="132"/>
                </a:lnTo>
                <a:lnTo>
                  <a:pt x="502" y="132"/>
                </a:lnTo>
                <a:lnTo>
                  <a:pt x="502" y="132"/>
                </a:lnTo>
                <a:lnTo>
                  <a:pt x="502" y="136"/>
                </a:lnTo>
                <a:lnTo>
                  <a:pt x="504" y="138"/>
                </a:lnTo>
                <a:lnTo>
                  <a:pt x="504" y="138"/>
                </a:lnTo>
                <a:lnTo>
                  <a:pt x="514" y="152"/>
                </a:lnTo>
                <a:lnTo>
                  <a:pt x="526" y="166"/>
                </a:lnTo>
                <a:lnTo>
                  <a:pt x="526" y="166"/>
                </a:lnTo>
                <a:lnTo>
                  <a:pt x="536" y="174"/>
                </a:lnTo>
                <a:lnTo>
                  <a:pt x="536" y="174"/>
                </a:lnTo>
                <a:lnTo>
                  <a:pt x="548" y="180"/>
                </a:lnTo>
                <a:lnTo>
                  <a:pt x="548" y="180"/>
                </a:lnTo>
                <a:lnTo>
                  <a:pt x="560" y="190"/>
                </a:lnTo>
                <a:lnTo>
                  <a:pt x="560" y="190"/>
                </a:lnTo>
                <a:lnTo>
                  <a:pt x="568" y="200"/>
                </a:lnTo>
                <a:lnTo>
                  <a:pt x="568" y="200"/>
                </a:lnTo>
                <a:lnTo>
                  <a:pt x="578" y="208"/>
                </a:lnTo>
                <a:lnTo>
                  <a:pt x="594" y="214"/>
                </a:lnTo>
                <a:lnTo>
                  <a:pt x="622" y="226"/>
                </a:lnTo>
                <a:lnTo>
                  <a:pt x="622" y="226"/>
                </a:lnTo>
                <a:lnTo>
                  <a:pt x="630" y="230"/>
                </a:lnTo>
                <a:lnTo>
                  <a:pt x="640" y="232"/>
                </a:lnTo>
                <a:lnTo>
                  <a:pt x="640" y="232"/>
                </a:lnTo>
                <a:lnTo>
                  <a:pt x="648" y="232"/>
                </a:lnTo>
                <a:lnTo>
                  <a:pt x="648" y="232"/>
                </a:lnTo>
                <a:lnTo>
                  <a:pt x="662" y="224"/>
                </a:lnTo>
                <a:lnTo>
                  <a:pt x="662" y="224"/>
                </a:lnTo>
                <a:lnTo>
                  <a:pt x="672" y="224"/>
                </a:lnTo>
                <a:lnTo>
                  <a:pt x="672" y="224"/>
                </a:lnTo>
                <a:lnTo>
                  <a:pt x="678" y="226"/>
                </a:lnTo>
                <a:lnTo>
                  <a:pt x="682" y="230"/>
                </a:lnTo>
                <a:lnTo>
                  <a:pt x="682" y="230"/>
                </a:lnTo>
                <a:lnTo>
                  <a:pt x="690" y="238"/>
                </a:lnTo>
                <a:lnTo>
                  <a:pt x="698" y="244"/>
                </a:lnTo>
                <a:lnTo>
                  <a:pt x="698" y="244"/>
                </a:lnTo>
                <a:lnTo>
                  <a:pt x="700" y="248"/>
                </a:lnTo>
                <a:lnTo>
                  <a:pt x="702" y="250"/>
                </a:lnTo>
                <a:lnTo>
                  <a:pt x="706" y="254"/>
                </a:lnTo>
                <a:lnTo>
                  <a:pt x="706" y="254"/>
                </a:lnTo>
                <a:lnTo>
                  <a:pt x="708" y="260"/>
                </a:lnTo>
                <a:lnTo>
                  <a:pt x="708" y="264"/>
                </a:lnTo>
                <a:lnTo>
                  <a:pt x="708" y="264"/>
                </a:lnTo>
                <a:lnTo>
                  <a:pt x="712" y="264"/>
                </a:lnTo>
                <a:lnTo>
                  <a:pt x="716" y="266"/>
                </a:lnTo>
                <a:lnTo>
                  <a:pt x="716" y="266"/>
                </a:lnTo>
                <a:lnTo>
                  <a:pt x="720" y="266"/>
                </a:lnTo>
                <a:lnTo>
                  <a:pt x="722" y="264"/>
                </a:lnTo>
                <a:lnTo>
                  <a:pt x="722" y="264"/>
                </a:lnTo>
                <a:lnTo>
                  <a:pt x="722" y="262"/>
                </a:lnTo>
                <a:lnTo>
                  <a:pt x="720" y="258"/>
                </a:lnTo>
                <a:lnTo>
                  <a:pt x="720" y="258"/>
                </a:lnTo>
                <a:lnTo>
                  <a:pt x="726" y="266"/>
                </a:lnTo>
                <a:lnTo>
                  <a:pt x="732" y="272"/>
                </a:lnTo>
                <a:lnTo>
                  <a:pt x="732" y="272"/>
                </a:lnTo>
                <a:lnTo>
                  <a:pt x="742" y="276"/>
                </a:lnTo>
                <a:lnTo>
                  <a:pt x="742" y="276"/>
                </a:lnTo>
                <a:lnTo>
                  <a:pt x="760" y="278"/>
                </a:lnTo>
                <a:lnTo>
                  <a:pt x="778" y="278"/>
                </a:lnTo>
                <a:lnTo>
                  <a:pt x="778" y="278"/>
                </a:lnTo>
                <a:lnTo>
                  <a:pt x="796" y="278"/>
                </a:lnTo>
                <a:lnTo>
                  <a:pt x="796" y="278"/>
                </a:lnTo>
                <a:lnTo>
                  <a:pt x="812" y="280"/>
                </a:lnTo>
                <a:lnTo>
                  <a:pt x="812" y="280"/>
                </a:lnTo>
                <a:lnTo>
                  <a:pt x="816" y="282"/>
                </a:lnTo>
                <a:lnTo>
                  <a:pt x="820" y="282"/>
                </a:lnTo>
                <a:lnTo>
                  <a:pt x="820" y="28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37" name="Freeform 297"/>
          <p:cNvSpPr>
            <a:spLocks/>
          </p:cNvSpPr>
          <p:nvPr/>
        </p:nvSpPr>
        <p:spPr bwMode="auto">
          <a:xfrm>
            <a:off x="3578195" y="5231043"/>
            <a:ext cx="141702" cy="113300"/>
          </a:xfrm>
          <a:custGeom>
            <a:avLst/>
            <a:gdLst/>
            <a:ahLst/>
            <a:cxnLst>
              <a:cxn ang="0">
                <a:pos x="68" y="20"/>
              </a:cxn>
              <a:cxn ang="0">
                <a:pos x="68" y="20"/>
              </a:cxn>
              <a:cxn ang="0">
                <a:pos x="72" y="26"/>
              </a:cxn>
              <a:cxn ang="0">
                <a:pos x="72" y="32"/>
              </a:cxn>
              <a:cxn ang="0">
                <a:pos x="72" y="32"/>
              </a:cxn>
              <a:cxn ang="0">
                <a:pos x="70" y="42"/>
              </a:cxn>
              <a:cxn ang="0">
                <a:pos x="64" y="50"/>
              </a:cxn>
              <a:cxn ang="0">
                <a:pos x="64" y="50"/>
              </a:cxn>
              <a:cxn ang="0">
                <a:pos x="58" y="58"/>
              </a:cxn>
              <a:cxn ang="0">
                <a:pos x="52" y="62"/>
              </a:cxn>
              <a:cxn ang="0">
                <a:pos x="48" y="64"/>
              </a:cxn>
              <a:cxn ang="0">
                <a:pos x="48" y="64"/>
              </a:cxn>
              <a:cxn ang="0">
                <a:pos x="42" y="62"/>
              </a:cxn>
              <a:cxn ang="0">
                <a:pos x="38" y="58"/>
              </a:cxn>
              <a:cxn ang="0">
                <a:pos x="28" y="48"/>
              </a:cxn>
              <a:cxn ang="0">
                <a:pos x="28" y="48"/>
              </a:cxn>
              <a:cxn ang="0">
                <a:pos x="28" y="42"/>
              </a:cxn>
              <a:cxn ang="0">
                <a:pos x="26" y="36"/>
              </a:cxn>
              <a:cxn ang="0">
                <a:pos x="26" y="36"/>
              </a:cxn>
              <a:cxn ang="0">
                <a:pos x="20" y="36"/>
              </a:cxn>
              <a:cxn ang="0">
                <a:pos x="16" y="36"/>
              </a:cxn>
              <a:cxn ang="0">
                <a:pos x="16" y="36"/>
              </a:cxn>
              <a:cxn ang="0">
                <a:pos x="12" y="38"/>
              </a:cxn>
              <a:cxn ang="0">
                <a:pos x="8" y="38"/>
              </a:cxn>
              <a:cxn ang="0">
                <a:pos x="8" y="38"/>
              </a:cxn>
              <a:cxn ang="0">
                <a:pos x="2" y="34"/>
              </a:cxn>
              <a:cxn ang="0">
                <a:pos x="0" y="28"/>
              </a:cxn>
              <a:cxn ang="0">
                <a:pos x="0" y="28"/>
              </a:cxn>
              <a:cxn ang="0">
                <a:pos x="2" y="24"/>
              </a:cxn>
              <a:cxn ang="0">
                <a:pos x="6" y="20"/>
              </a:cxn>
              <a:cxn ang="0">
                <a:pos x="16" y="14"/>
              </a:cxn>
              <a:cxn ang="0">
                <a:pos x="16" y="14"/>
              </a:cxn>
              <a:cxn ang="0">
                <a:pos x="38" y="6"/>
              </a:cxn>
              <a:cxn ang="0">
                <a:pos x="50" y="2"/>
              </a:cxn>
              <a:cxn ang="0">
                <a:pos x="62" y="0"/>
              </a:cxn>
              <a:cxn ang="0">
                <a:pos x="62" y="0"/>
              </a:cxn>
              <a:cxn ang="0">
                <a:pos x="62" y="0"/>
              </a:cxn>
              <a:cxn ang="0">
                <a:pos x="62" y="0"/>
              </a:cxn>
              <a:cxn ang="0">
                <a:pos x="62" y="2"/>
              </a:cxn>
              <a:cxn ang="0">
                <a:pos x="62" y="2"/>
              </a:cxn>
              <a:cxn ang="0">
                <a:pos x="60" y="8"/>
              </a:cxn>
              <a:cxn ang="0">
                <a:pos x="56" y="14"/>
              </a:cxn>
              <a:cxn ang="0">
                <a:pos x="56" y="14"/>
              </a:cxn>
              <a:cxn ang="0">
                <a:pos x="56" y="16"/>
              </a:cxn>
              <a:cxn ang="0">
                <a:pos x="58" y="20"/>
              </a:cxn>
              <a:cxn ang="0">
                <a:pos x="58" y="20"/>
              </a:cxn>
              <a:cxn ang="0">
                <a:pos x="60" y="20"/>
              </a:cxn>
              <a:cxn ang="0">
                <a:pos x="62" y="20"/>
              </a:cxn>
              <a:cxn ang="0">
                <a:pos x="68" y="20"/>
              </a:cxn>
              <a:cxn ang="0">
                <a:pos x="68" y="20"/>
              </a:cxn>
            </a:cxnLst>
            <a:rect l="0" t="0" r="r" b="b"/>
            <a:pathLst>
              <a:path w="72" h="64">
                <a:moveTo>
                  <a:pt x="68" y="20"/>
                </a:moveTo>
                <a:lnTo>
                  <a:pt x="68" y="20"/>
                </a:lnTo>
                <a:lnTo>
                  <a:pt x="72" y="26"/>
                </a:lnTo>
                <a:lnTo>
                  <a:pt x="72" y="32"/>
                </a:lnTo>
                <a:lnTo>
                  <a:pt x="72" y="32"/>
                </a:lnTo>
                <a:lnTo>
                  <a:pt x="70" y="42"/>
                </a:lnTo>
                <a:lnTo>
                  <a:pt x="64" y="50"/>
                </a:lnTo>
                <a:lnTo>
                  <a:pt x="64" y="50"/>
                </a:lnTo>
                <a:lnTo>
                  <a:pt x="58" y="58"/>
                </a:lnTo>
                <a:lnTo>
                  <a:pt x="52" y="62"/>
                </a:lnTo>
                <a:lnTo>
                  <a:pt x="48" y="64"/>
                </a:lnTo>
                <a:lnTo>
                  <a:pt x="48" y="64"/>
                </a:lnTo>
                <a:lnTo>
                  <a:pt x="42" y="62"/>
                </a:lnTo>
                <a:lnTo>
                  <a:pt x="38" y="58"/>
                </a:lnTo>
                <a:lnTo>
                  <a:pt x="28" y="48"/>
                </a:lnTo>
                <a:lnTo>
                  <a:pt x="28" y="48"/>
                </a:lnTo>
                <a:lnTo>
                  <a:pt x="28" y="42"/>
                </a:lnTo>
                <a:lnTo>
                  <a:pt x="26" y="36"/>
                </a:lnTo>
                <a:lnTo>
                  <a:pt x="26" y="36"/>
                </a:lnTo>
                <a:lnTo>
                  <a:pt x="20" y="36"/>
                </a:lnTo>
                <a:lnTo>
                  <a:pt x="16" y="36"/>
                </a:lnTo>
                <a:lnTo>
                  <a:pt x="16" y="36"/>
                </a:lnTo>
                <a:lnTo>
                  <a:pt x="12" y="38"/>
                </a:lnTo>
                <a:lnTo>
                  <a:pt x="8" y="38"/>
                </a:lnTo>
                <a:lnTo>
                  <a:pt x="8" y="38"/>
                </a:lnTo>
                <a:lnTo>
                  <a:pt x="2" y="34"/>
                </a:lnTo>
                <a:lnTo>
                  <a:pt x="0" y="28"/>
                </a:lnTo>
                <a:lnTo>
                  <a:pt x="0" y="28"/>
                </a:lnTo>
                <a:lnTo>
                  <a:pt x="2" y="24"/>
                </a:lnTo>
                <a:lnTo>
                  <a:pt x="6" y="20"/>
                </a:lnTo>
                <a:lnTo>
                  <a:pt x="16" y="14"/>
                </a:lnTo>
                <a:lnTo>
                  <a:pt x="16" y="14"/>
                </a:lnTo>
                <a:lnTo>
                  <a:pt x="38" y="6"/>
                </a:lnTo>
                <a:lnTo>
                  <a:pt x="50" y="2"/>
                </a:lnTo>
                <a:lnTo>
                  <a:pt x="62" y="0"/>
                </a:lnTo>
                <a:lnTo>
                  <a:pt x="62" y="0"/>
                </a:lnTo>
                <a:lnTo>
                  <a:pt x="62" y="0"/>
                </a:lnTo>
                <a:lnTo>
                  <a:pt x="62" y="0"/>
                </a:lnTo>
                <a:lnTo>
                  <a:pt x="62" y="2"/>
                </a:lnTo>
                <a:lnTo>
                  <a:pt x="62" y="2"/>
                </a:lnTo>
                <a:lnTo>
                  <a:pt x="60" y="8"/>
                </a:lnTo>
                <a:lnTo>
                  <a:pt x="56" y="14"/>
                </a:lnTo>
                <a:lnTo>
                  <a:pt x="56" y="14"/>
                </a:lnTo>
                <a:lnTo>
                  <a:pt x="56" y="16"/>
                </a:lnTo>
                <a:lnTo>
                  <a:pt x="58" y="20"/>
                </a:lnTo>
                <a:lnTo>
                  <a:pt x="58" y="20"/>
                </a:lnTo>
                <a:lnTo>
                  <a:pt x="60" y="20"/>
                </a:lnTo>
                <a:lnTo>
                  <a:pt x="62" y="20"/>
                </a:lnTo>
                <a:lnTo>
                  <a:pt x="68" y="20"/>
                </a:lnTo>
                <a:lnTo>
                  <a:pt x="68" y="2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38" name="Freeform 298"/>
          <p:cNvSpPr>
            <a:spLocks/>
          </p:cNvSpPr>
          <p:nvPr/>
        </p:nvSpPr>
        <p:spPr bwMode="auto">
          <a:xfrm>
            <a:off x="3794682" y="5227502"/>
            <a:ext cx="55107" cy="42488"/>
          </a:xfrm>
          <a:custGeom>
            <a:avLst/>
            <a:gdLst/>
            <a:ahLst/>
            <a:cxnLst>
              <a:cxn ang="0">
                <a:pos x="26" y="12"/>
              </a:cxn>
              <a:cxn ang="0">
                <a:pos x="26" y="12"/>
              </a:cxn>
              <a:cxn ang="0">
                <a:pos x="28" y="18"/>
              </a:cxn>
              <a:cxn ang="0">
                <a:pos x="28" y="22"/>
              </a:cxn>
              <a:cxn ang="0">
                <a:pos x="26" y="24"/>
              </a:cxn>
              <a:cxn ang="0">
                <a:pos x="26" y="24"/>
              </a:cxn>
              <a:cxn ang="0">
                <a:pos x="22" y="24"/>
              </a:cxn>
              <a:cxn ang="0">
                <a:pos x="20" y="24"/>
              </a:cxn>
              <a:cxn ang="0">
                <a:pos x="20" y="24"/>
              </a:cxn>
              <a:cxn ang="0">
                <a:pos x="8" y="16"/>
              </a:cxn>
              <a:cxn ang="0">
                <a:pos x="8" y="16"/>
              </a:cxn>
              <a:cxn ang="0">
                <a:pos x="2" y="12"/>
              </a:cxn>
              <a:cxn ang="0">
                <a:pos x="0" y="8"/>
              </a:cxn>
              <a:cxn ang="0">
                <a:pos x="0" y="6"/>
              </a:cxn>
              <a:cxn ang="0">
                <a:pos x="0" y="6"/>
              </a:cxn>
              <a:cxn ang="0">
                <a:pos x="2" y="4"/>
              </a:cxn>
              <a:cxn ang="0">
                <a:pos x="6" y="2"/>
              </a:cxn>
              <a:cxn ang="0">
                <a:pos x="6" y="2"/>
              </a:cxn>
              <a:cxn ang="0">
                <a:pos x="12" y="0"/>
              </a:cxn>
              <a:cxn ang="0">
                <a:pos x="18" y="2"/>
              </a:cxn>
              <a:cxn ang="0">
                <a:pos x="18" y="2"/>
              </a:cxn>
              <a:cxn ang="0">
                <a:pos x="22" y="4"/>
              </a:cxn>
              <a:cxn ang="0">
                <a:pos x="22" y="4"/>
              </a:cxn>
              <a:cxn ang="0">
                <a:pos x="24" y="8"/>
              </a:cxn>
              <a:cxn ang="0">
                <a:pos x="24" y="8"/>
              </a:cxn>
              <a:cxn ang="0">
                <a:pos x="26" y="8"/>
              </a:cxn>
              <a:cxn ang="0">
                <a:pos x="26" y="8"/>
              </a:cxn>
              <a:cxn ang="0">
                <a:pos x="26" y="12"/>
              </a:cxn>
              <a:cxn ang="0">
                <a:pos x="26" y="12"/>
              </a:cxn>
            </a:cxnLst>
            <a:rect l="0" t="0" r="r" b="b"/>
            <a:pathLst>
              <a:path w="28" h="24">
                <a:moveTo>
                  <a:pt x="26" y="12"/>
                </a:moveTo>
                <a:lnTo>
                  <a:pt x="26" y="12"/>
                </a:lnTo>
                <a:lnTo>
                  <a:pt x="28" y="18"/>
                </a:lnTo>
                <a:lnTo>
                  <a:pt x="28" y="22"/>
                </a:lnTo>
                <a:lnTo>
                  <a:pt x="26" y="24"/>
                </a:lnTo>
                <a:lnTo>
                  <a:pt x="26" y="24"/>
                </a:lnTo>
                <a:lnTo>
                  <a:pt x="22" y="24"/>
                </a:lnTo>
                <a:lnTo>
                  <a:pt x="20" y="24"/>
                </a:lnTo>
                <a:lnTo>
                  <a:pt x="20" y="24"/>
                </a:lnTo>
                <a:lnTo>
                  <a:pt x="8" y="16"/>
                </a:lnTo>
                <a:lnTo>
                  <a:pt x="8" y="16"/>
                </a:lnTo>
                <a:lnTo>
                  <a:pt x="2" y="12"/>
                </a:lnTo>
                <a:lnTo>
                  <a:pt x="0" y="8"/>
                </a:lnTo>
                <a:lnTo>
                  <a:pt x="0" y="6"/>
                </a:lnTo>
                <a:lnTo>
                  <a:pt x="0" y="6"/>
                </a:lnTo>
                <a:lnTo>
                  <a:pt x="2" y="4"/>
                </a:lnTo>
                <a:lnTo>
                  <a:pt x="6" y="2"/>
                </a:lnTo>
                <a:lnTo>
                  <a:pt x="6" y="2"/>
                </a:lnTo>
                <a:lnTo>
                  <a:pt x="12" y="0"/>
                </a:lnTo>
                <a:lnTo>
                  <a:pt x="18" y="2"/>
                </a:lnTo>
                <a:lnTo>
                  <a:pt x="18" y="2"/>
                </a:lnTo>
                <a:lnTo>
                  <a:pt x="22" y="4"/>
                </a:lnTo>
                <a:lnTo>
                  <a:pt x="22" y="4"/>
                </a:lnTo>
                <a:lnTo>
                  <a:pt x="24" y="8"/>
                </a:lnTo>
                <a:lnTo>
                  <a:pt x="24" y="8"/>
                </a:lnTo>
                <a:lnTo>
                  <a:pt x="26" y="8"/>
                </a:lnTo>
                <a:lnTo>
                  <a:pt x="26" y="8"/>
                </a:lnTo>
                <a:lnTo>
                  <a:pt x="26" y="12"/>
                </a:lnTo>
                <a:lnTo>
                  <a:pt x="26" y="1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39" name="Freeform 299"/>
          <p:cNvSpPr>
            <a:spLocks/>
          </p:cNvSpPr>
          <p:nvPr/>
        </p:nvSpPr>
        <p:spPr bwMode="auto">
          <a:xfrm>
            <a:off x="2968090" y="3379296"/>
            <a:ext cx="1546911" cy="1448115"/>
          </a:xfrm>
          <a:custGeom>
            <a:avLst/>
            <a:gdLst/>
            <a:ahLst/>
            <a:cxnLst>
              <a:cxn ang="0">
                <a:pos x="754" y="286"/>
              </a:cxn>
              <a:cxn ang="0">
                <a:pos x="732" y="366"/>
              </a:cxn>
              <a:cxn ang="0">
                <a:pos x="702" y="380"/>
              </a:cxn>
              <a:cxn ang="0">
                <a:pos x="648" y="434"/>
              </a:cxn>
              <a:cxn ang="0">
                <a:pos x="632" y="490"/>
              </a:cxn>
              <a:cxn ang="0">
                <a:pos x="680" y="472"/>
              </a:cxn>
              <a:cxn ang="0">
                <a:pos x="690" y="522"/>
              </a:cxn>
              <a:cxn ang="0">
                <a:pos x="686" y="566"/>
              </a:cxn>
              <a:cxn ang="0">
                <a:pos x="664" y="608"/>
              </a:cxn>
              <a:cxn ang="0">
                <a:pos x="674" y="668"/>
              </a:cxn>
              <a:cxn ang="0">
                <a:pos x="712" y="706"/>
              </a:cxn>
              <a:cxn ang="0">
                <a:pos x="680" y="736"/>
              </a:cxn>
              <a:cxn ang="0">
                <a:pos x="640" y="770"/>
              </a:cxn>
              <a:cxn ang="0">
                <a:pos x="562" y="758"/>
              </a:cxn>
              <a:cxn ang="0">
                <a:pos x="530" y="742"/>
              </a:cxn>
              <a:cxn ang="0">
                <a:pos x="490" y="730"/>
              </a:cxn>
              <a:cxn ang="0">
                <a:pos x="424" y="742"/>
              </a:cxn>
              <a:cxn ang="0">
                <a:pos x="402" y="802"/>
              </a:cxn>
              <a:cxn ang="0">
                <a:pos x="320" y="812"/>
              </a:cxn>
              <a:cxn ang="0">
                <a:pos x="276" y="780"/>
              </a:cxn>
              <a:cxn ang="0">
                <a:pos x="208" y="766"/>
              </a:cxn>
              <a:cxn ang="0">
                <a:pos x="104" y="702"/>
              </a:cxn>
              <a:cxn ang="0">
                <a:pos x="106" y="666"/>
              </a:cxn>
              <a:cxn ang="0">
                <a:pos x="156" y="564"/>
              </a:cxn>
              <a:cxn ang="0">
                <a:pos x="148" y="554"/>
              </a:cxn>
              <a:cxn ang="0">
                <a:pos x="180" y="482"/>
              </a:cxn>
              <a:cxn ang="0">
                <a:pos x="178" y="474"/>
              </a:cxn>
              <a:cxn ang="0">
                <a:pos x="180" y="418"/>
              </a:cxn>
              <a:cxn ang="0">
                <a:pos x="144" y="378"/>
              </a:cxn>
              <a:cxn ang="0">
                <a:pos x="132" y="330"/>
              </a:cxn>
              <a:cxn ang="0">
                <a:pos x="138" y="318"/>
              </a:cxn>
              <a:cxn ang="0">
                <a:pos x="150" y="304"/>
              </a:cxn>
              <a:cxn ang="0">
                <a:pos x="120" y="274"/>
              </a:cxn>
              <a:cxn ang="0">
                <a:pos x="104" y="264"/>
              </a:cxn>
              <a:cxn ang="0">
                <a:pos x="38" y="222"/>
              </a:cxn>
              <a:cxn ang="0">
                <a:pos x="16" y="218"/>
              </a:cxn>
              <a:cxn ang="0">
                <a:pos x="12" y="196"/>
              </a:cxn>
              <a:cxn ang="0">
                <a:pos x="10" y="186"/>
              </a:cxn>
              <a:cxn ang="0">
                <a:pos x="20" y="168"/>
              </a:cxn>
              <a:cxn ang="0">
                <a:pos x="24" y="148"/>
              </a:cxn>
              <a:cxn ang="0">
                <a:pos x="92" y="140"/>
              </a:cxn>
              <a:cxn ang="0">
                <a:pos x="140" y="178"/>
              </a:cxn>
              <a:cxn ang="0">
                <a:pos x="192" y="184"/>
              </a:cxn>
              <a:cxn ang="0">
                <a:pos x="204" y="162"/>
              </a:cxn>
              <a:cxn ang="0">
                <a:pos x="202" y="80"/>
              </a:cxn>
              <a:cxn ang="0">
                <a:pos x="234" y="102"/>
              </a:cxn>
              <a:cxn ang="0">
                <a:pos x="302" y="138"/>
              </a:cxn>
              <a:cxn ang="0">
                <a:pos x="334" y="126"/>
              </a:cxn>
              <a:cxn ang="0">
                <a:pos x="348" y="98"/>
              </a:cxn>
              <a:cxn ang="0">
                <a:pos x="416" y="60"/>
              </a:cxn>
              <a:cxn ang="0">
                <a:pos x="466" y="4"/>
              </a:cxn>
              <a:cxn ang="0">
                <a:pos x="506" y="36"/>
              </a:cxn>
              <a:cxn ang="0">
                <a:pos x="548" y="74"/>
              </a:cxn>
              <a:cxn ang="0">
                <a:pos x="572" y="116"/>
              </a:cxn>
              <a:cxn ang="0">
                <a:pos x="610" y="106"/>
              </a:cxn>
              <a:cxn ang="0">
                <a:pos x="608" y="142"/>
              </a:cxn>
              <a:cxn ang="0">
                <a:pos x="658" y="166"/>
              </a:cxn>
              <a:cxn ang="0">
                <a:pos x="700" y="192"/>
              </a:cxn>
              <a:cxn ang="0">
                <a:pos x="784" y="234"/>
              </a:cxn>
            </a:cxnLst>
            <a:rect l="0" t="0" r="r" b="b"/>
            <a:pathLst>
              <a:path w="786" h="818">
                <a:moveTo>
                  <a:pt x="784" y="234"/>
                </a:moveTo>
                <a:lnTo>
                  <a:pt x="784" y="234"/>
                </a:lnTo>
                <a:lnTo>
                  <a:pt x="786" y="238"/>
                </a:lnTo>
                <a:lnTo>
                  <a:pt x="784" y="242"/>
                </a:lnTo>
                <a:lnTo>
                  <a:pt x="782" y="248"/>
                </a:lnTo>
                <a:lnTo>
                  <a:pt x="782" y="248"/>
                </a:lnTo>
                <a:lnTo>
                  <a:pt x="776" y="254"/>
                </a:lnTo>
                <a:lnTo>
                  <a:pt x="770" y="260"/>
                </a:lnTo>
                <a:lnTo>
                  <a:pt x="764" y="266"/>
                </a:lnTo>
                <a:lnTo>
                  <a:pt x="758" y="272"/>
                </a:lnTo>
                <a:lnTo>
                  <a:pt x="758" y="272"/>
                </a:lnTo>
                <a:lnTo>
                  <a:pt x="756" y="278"/>
                </a:lnTo>
                <a:lnTo>
                  <a:pt x="754" y="286"/>
                </a:lnTo>
                <a:lnTo>
                  <a:pt x="754" y="286"/>
                </a:lnTo>
                <a:lnTo>
                  <a:pt x="748" y="300"/>
                </a:lnTo>
                <a:lnTo>
                  <a:pt x="742" y="312"/>
                </a:lnTo>
                <a:lnTo>
                  <a:pt x="742" y="312"/>
                </a:lnTo>
                <a:lnTo>
                  <a:pt x="740" y="328"/>
                </a:lnTo>
                <a:lnTo>
                  <a:pt x="738" y="344"/>
                </a:lnTo>
                <a:lnTo>
                  <a:pt x="738" y="344"/>
                </a:lnTo>
                <a:lnTo>
                  <a:pt x="740" y="356"/>
                </a:lnTo>
                <a:lnTo>
                  <a:pt x="740" y="356"/>
                </a:lnTo>
                <a:lnTo>
                  <a:pt x="742" y="360"/>
                </a:lnTo>
                <a:lnTo>
                  <a:pt x="742" y="360"/>
                </a:lnTo>
                <a:lnTo>
                  <a:pt x="736" y="362"/>
                </a:lnTo>
                <a:lnTo>
                  <a:pt x="732" y="366"/>
                </a:lnTo>
                <a:lnTo>
                  <a:pt x="732" y="366"/>
                </a:lnTo>
                <a:lnTo>
                  <a:pt x="724" y="370"/>
                </a:lnTo>
                <a:lnTo>
                  <a:pt x="724" y="370"/>
                </a:lnTo>
                <a:lnTo>
                  <a:pt x="714" y="366"/>
                </a:lnTo>
                <a:lnTo>
                  <a:pt x="708" y="366"/>
                </a:lnTo>
                <a:lnTo>
                  <a:pt x="704" y="366"/>
                </a:lnTo>
                <a:lnTo>
                  <a:pt x="704" y="366"/>
                </a:lnTo>
                <a:lnTo>
                  <a:pt x="700" y="368"/>
                </a:lnTo>
                <a:lnTo>
                  <a:pt x="698" y="372"/>
                </a:lnTo>
                <a:lnTo>
                  <a:pt x="698" y="372"/>
                </a:lnTo>
                <a:lnTo>
                  <a:pt x="700" y="376"/>
                </a:lnTo>
                <a:lnTo>
                  <a:pt x="702" y="380"/>
                </a:lnTo>
                <a:lnTo>
                  <a:pt x="702" y="380"/>
                </a:lnTo>
                <a:lnTo>
                  <a:pt x="700" y="384"/>
                </a:lnTo>
                <a:lnTo>
                  <a:pt x="698" y="388"/>
                </a:lnTo>
                <a:lnTo>
                  <a:pt x="688" y="394"/>
                </a:lnTo>
                <a:lnTo>
                  <a:pt x="680" y="400"/>
                </a:lnTo>
                <a:lnTo>
                  <a:pt x="672" y="406"/>
                </a:lnTo>
                <a:lnTo>
                  <a:pt x="672" y="406"/>
                </a:lnTo>
                <a:lnTo>
                  <a:pt x="664" y="416"/>
                </a:lnTo>
                <a:lnTo>
                  <a:pt x="664" y="416"/>
                </a:lnTo>
                <a:lnTo>
                  <a:pt x="660" y="428"/>
                </a:lnTo>
                <a:lnTo>
                  <a:pt x="660" y="428"/>
                </a:lnTo>
                <a:lnTo>
                  <a:pt x="658" y="430"/>
                </a:lnTo>
                <a:lnTo>
                  <a:pt x="658" y="430"/>
                </a:lnTo>
                <a:lnTo>
                  <a:pt x="648" y="434"/>
                </a:lnTo>
                <a:lnTo>
                  <a:pt x="648" y="434"/>
                </a:lnTo>
                <a:lnTo>
                  <a:pt x="644" y="442"/>
                </a:lnTo>
                <a:lnTo>
                  <a:pt x="644" y="442"/>
                </a:lnTo>
                <a:lnTo>
                  <a:pt x="638" y="446"/>
                </a:lnTo>
                <a:lnTo>
                  <a:pt x="638" y="446"/>
                </a:lnTo>
                <a:lnTo>
                  <a:pt x="634" y="452"/>
                </a:lnTo>
                <a:lnTo>
                  <a:pt x="632" y="460"/>
                </a:lnTo>
                <a:lnTo>
                  <a:pt x="632" y="460"/>
                </a:lnTo>
                <a:lnTo>
                  <a:pt x="628" y="474"/>
                </a:lnTo>
                <a:lnTo>
                  <a:pt x="626" y="480"/>
                </a:lnTo>
                <a:lnTo>
                  <a:pt x="628" y="486"/>
                </a:lnTo>
                <a:lnTo>
                  <a:pt x="628" y="486"/>
                </a:lnTo>
                <a:lnTo>
                  <a:pt x="632" y="490"/>
                </a:lnTo>
                <a:lnTo>
                  <a:pt x="632" y="490"/>
                </a:lnTo>
                <a:lnTo>
                  <a:pt x="636" y="488"/>
                </a:lnTo>
                <a:lnTo>
                  <a:pt x="640" y="486"/>
                </a:lnTo>
                <a:lnTo>
                  <a:pt x="640" y="486"/>
                </a:lnTo>
                <a:lnTo>
                  <a:pt x="648" y="476"/>
                </a:lnTo>
                <a:lnTo>
                  <a:pt x="650" y="470"/>
                </a:lnTo>
                <a:lnTo>
                  <a:pt x="654" y="466"/>
                </a:lnTo>
                <a:lnTo>
                  <a:pt x="654" y="466"/>
                </a:lnTo>
                <a:lnTo>
                  <a:pt x="660" y="466"/>
                </a:lnTo>
                <a:lnTo>
                  <a:pt x="666" y="466"/>
                </a:lnTo>
                <a:lnTo>
                  <a:pt x="676" y="468"/>
                </a:lnTo>
                <a:lnTo>
                  <a:pt x="676" y="468"/>
                </a:lnTo>
                <a:lnTo>
                  <a:pt x="680" y="472"/>
                </a:lnTo>
                <a:lnTo>
                  <a:pt x="680" y="472"/>
                </a:lnTo>
                <a:lnTo>
                  <a:pt x="680" y="476"/>
                </a:lnTo>
                <a:lnTo>
                  <a:pt x="678" y="480"/>
                </a:lnTo>
                <a:lnTo>
                  <a:pt x="676" y="490"/>
                </a:lnTo>
                <a:lnTo>
                  <a:pt x="676" y="490"/>
                </a:lnTo>
                <a:lnTo>
                  <a:pt x="676" y="498"/>
                </a:lnTo>
                <a:lnTo>
                  <a:pt x="678" y="504"/>
                </a:lnTo>
                <a:lnTo>
                  <a:pt x="678" y="504"/>
                </a:lnTo>
                <a:lnTo>
                  <a:pt x="682" y="506"/>
                </a:lnTo>
                <a:lnTo>
                  <a:pt x="686" y="508"/>
                </a:lnTo>
                <a:lnTo>
                  <a:pt x="686" y="508"/>
                </a:lnTo>
                <a:lnTo>
                  <a:pt x="688" y="514"/>
                </a:lnTo>
                <a:lnTo>
                  <a:pt x="690" y="522"/>
                </a:lnTo>
                <a:lnTo>
                  <a:pt x="690" y="522"/>
                </a:lnTo>
                <a:lnTo>
                  <a:pt x="682" y="520"/>
                </a:lnTo>
                <a:lnTo>
                  <a:pt x="680" y="520"/>
                </a:lnTo>
                <a:lnTo>
                  <a:pt x="676" y="520"/>
                </a:lnTo>
                <a:lnTo>
                  <a:pt x="676" y="520"/>
                </a:lnTo>
                <a:lnTo>
                  <a:pt x="676" y="524"/>
                </a:lnTo>
                <a:lnTo>
                  <a:pt x="676" y="526"/>
                </a:lnTo>
                <a:lnTo>
                  <a:pt x="676" y="526"/>
                </a:lnTo>
                <a:lnTo>
                  <a:pt x="676" y="534"/>
                </a:lnTo>
                <a:lnTo>
                  <a:pt x="676" y="534"/>
                </a:lnTo>
                <a:lnTo>
                  <a:pt x="682" y="550"/>
                </a:lnTo>
                <a:lnTo>
                  <a:pt x="686" y="566"/>
                </a:lnTo>
                <a:lnTo>
                  <a:pt x="686" y="566"/>
                </a:lnTo>
                <a:lnTo>
                  <a:pt x="688" y="572"/>
                </a:lnTo>
                <a:lnTo>
                  <a:pt x="688" y="576"/>
                </a:lnTo>
                <a:lnTo>
                  <a:pt x="688" y="576"/>
                </a:lnTo>
                <a:lnTo>
                  <a:pt x="686" y="580"/>
                </a:lnTo>
                <a:lnTo>
                  <a:pt x="682" y="582"/>
                </a:lnTo>
                <a:lnTo>
                  <a:pt x="674" y="586"/>
                </a:lnTo>
                <a:lnTo>
                  <a:pt x="674" y="586"/>
                </a:lnTo>
                <a:lnTo>
                  <a:pt x="666" y="592"/>
                </a:lnTo>
                <a:lnTo>
                  <a:pt x="666" y="592"/>
                </a:lnTo>
                <a:lnTo>
                  <a:pt x="664" y="602"/>
                </a:lnTo>
                <a:lnTo>
                  <a:pt x="664" y="602"/>
                </a:lnTo>
                <a:lnTo>
                  <a:pt x="664" y="608"/>
                </a:lnTo>
                <a:lnTo>
                  <a:pt x="664" y="608"/>
                </a:lnTo>
                <a:lnTo>
                  <a:pt x="666" y="614"/>
                </a:lnTo>
                <a:lnTo>
                  <a:pt x="666" y="614"/>
                </a:lnTo>
                <a:lnTo>
                  <a:pt x="670" y="616"/>
                </a:lnTo>
                <a:lnTo>
                  <a:pt x="674" y="620"/>
                </a:lnTo>
                <a:lnTo>
                  <a:pt x="674" y="620"/>
                </a:lnTo>
                <a:lnTo>
                  <a:pt x="676" y="624"/>
                </a:lnTo>
                <a:lnTo>
                  <a:pt x="674" y="628"/>
                </a:lnTo>
                <a:lnTo>
                  <a:pt x="674" y="628"/>
                </a:lnTo>
                <a:lnTo>
                  <a:pt x="672" y="640"/>
                </a:lnTo>
                <a:lnTo>
                  <a:pt x="672" y="640"/>
                </a:lnTo>
                <a:lnTo>
                  <a:pt x="670" y="654"/>
                </a:lnTo>
                <a:lnTo>
                  <a:pt x="670" y="654"/>
                </a:lnTo>
                <a:lnTo>
                  <a:pt x="674" y="668"/>
                </a:lnTo>
                <a:lnTo>
                  <a:pt x="674" y="668"/>
                </a:lnTo>
                <a:lnTo>
                  <a:pt x="676" y="674"/>
                </a:lnTo>
                <a:lnTo>
                  <a:pt x="680" y="678"/>
                </a:lnTo>
                <a:lnTo>
                  <a:pt x="680" y="678"/>
                </a:lnTo>
                <a:lnTo>
                  <a:pt x="686" y="680"/>
                </a:lnTo>
                <a:lnTo>
                  <a:pt x="696" y="682"/>
                </a:lnTo>
                <a:lnTo>
                  <a:pt x="704" y="682"/>
                </a:lnTo>
                <a:lnTo>
                  <a:pt x="710" y="686"/>
                </a:lnTo>
                <a:lnTo>
                  <a:pt x="710" y="686"/>
                </a:lnTo>
                <a:lnTo>
                  <a:pt x="712" y="690"/>
                </a:lnTo>
                <a:lnTo>
                  <a:pt x="712" y="696"/>
                </a:lnTo>
                <a:lnTo>
                  <a:pt x="712" y="696"/>
                </a:lnTo>
                <a:lnTo>
                  <a:pt x="712" y="706"/>
                </a:lnTo>
                <a:lnTo>
                  <a:pt x="712" y="706"/>
                </a:lnTo>
                <a:lnTo>
                  <a:pt x="708" y="714"/>
                </a:lnTo>
                <a:lnTo>
                  <a:pt x="708" y="714"/>
                </a:lnTo>
                <a:lnTo>
                  <a:pt x="710" y="718"/>
                </a:lnTo>
                <a:lnTo>
                  <a:pt x="710" y="718"/>
                </a:lnTo>
                <a:lnTo>
                  <a:pt x="708" y="720"/>
                </a:lnTo>
                <a:lnTo>
                  <a:pt x="708" y="720"/>
                </a:lnTo>
                <a:lnTo>
                  <a:pt x="702" y="724"/>
                </a:lnTo>
                <a:lnTo>
                  <a:pt x="696" y="726"/>
                </a:lnTo>
                <a:lnTo>
                  <a:pt x="688" y="728"/>
                </a:lnTo>
                <a:lnTo>
                  <a:pt x="682" y="730"/>
                </a:lnTo>
                <a:lnTo>
                  <a:pt x="682" y="730"/>
                </a:lnTo>
                <a:lnTo>
                  <a:pt x="680" y="736"/>
                </a:lnTo>
                <a:lnTo>
                  <a:pt x="680" y="736"/>
                </a:lnTo>
                <a:lnTo>
                  <a:pt x="674" y="740"/>
                </a:lnTo>
                <a:lnTo>
                  <a:pt x="674" y="740"/>
                </a:lnTo>
                <a:lnTo>
                  <a:pt x="658" y="752"/>
                </a:lnTo>
                <a:lnTo>
                  <a:pt x="658" y="752"/>
                </a:lnTo>
                <a:lnTo>
                  <a:pt x="652" y="754"/>
                </a:lnTo>
                <a:lnTo>
                  <a:pt x="646" y="758"/>
                </a:lnTo>
                <a:lnTo>
                  <a:pt x="646" y="758"/>
                </a:lnTo>
                <a:lnTo>
                  <a:pt x="644" y="762"/>
                </a:lnTo>
                <a:lnTo>
                  <a:pt x="644" y="766"/>
                </a:lnTo>
                <a:lnTo>
                  <a:pt x="644" y="766"/>
                </a:lnTo>
                <a:lnTo>
                  <a:pt x="640" y="770"/>
                </a:lnTo>
                <a:lnTo>
                  <a:pt x="640" y="770"/>
                </a:lnTo>
                <a:lnTo>
                  <a:pt x="626" y="776"/>
                </a:lnTo>
                <a:lnTo>
                  <a:pt x="610" y="780"/>
                </a:lnTo>
                <a:lnTo>
                  <a:pt x="610" y="780"/>
                </a:lnTo>
                <a:lnTo>
                  <a:pt x="600" y="778"/>
                </a:lnTo>
                <a:lnTo>
                  <a:pt x="590" y="776"/>
                </a:lnTo>
                <a:lnTo>
                  <a:pt x="590" y="776"/>
                </a:lnTo>
                <a:lnTo>
                  <a:pt x="586" y="770"/>
                </a:lnTo>
                <a:lnTo>
                  <a:pt x="580" y="764"/>
                </a:lnTo>
                <a:lnTo>
                  <a:pt x="580" y="764"/>
                </a:lnTo>
                <a:lnTo>
                  <a:pt x="572" y="762"/>
                </a:lnTo>
                <a:lnTo>
                  <a:pt x="566" y="762"/>
                </a:lnTo>
                <a:lnTo>
                  <a:pt x="566" y="762"/>
                </a:lnTo>
                <a:lnTo>
                  <a:pt x="562" y="758"/>
                </a:lnTo>
                <a:lnTo>
                  <a:pt x="562" y="758"/>
                </a:lnTo>
                <a:lnTo>
                  <a:pt x="560" y="752"/>
                </a:lnTo>
                <a:lnTo>
                  <a:pt x="560" y="752"/>
                </a:lnTo>
                <a:lnTo>
                  <a:pt x="556" y="750"/>
                </a:lnTo>
                <a:lnTo>
                  <a:pt x="552" y="748"/>
                </a:lnTo>
                <a:lnTo>
                  <a:pt x="552" y="748"/>
                </a:lnTo>
                <a:lnTo>
                  <a:pt x="544" y="746"/>
                </a:lnTo>
                <a:lnTo>
                  <a:pt x="544" y="746"/>
                </a:lnTo>
                <a:lnTo>
                  <a:pt x="540" y="744"/>
                </a:lnTo>
                <a:lnTo>
                  <a:pt x="540" y="744"/>
                </a:lnTo>
                <a:lnTo>
                  <a:pt x="534" y="742"/>
                </a:lnTo>
                <a:lnTo>
                  <a:pt x="530" y="742"/>
                </a:lnTo>
                <a:lnTo>
                  <a:pt x="530" y="742"/>
                </a:lnTo>
                <a:lnTo>
                  <a:pt x="526" y="746"/>
                </a:lnTo>
                <a:lnTo>
                  <a:pt x="526" y="746"/>
                </a:lnTo>
                <a:lnTo>
                  <a:pt x="522" y="746"/>
                </a:lnTo>
                <a:lnTo>
                  <a:pt x="520" y="744"/>
                </a:lnTo>
                <a:lnTo>
                  <a:pt x="512" y="742"/>
                </a:lnTo>
                <a:lnTo>
                  <a:pt x="512" y="742"/>
                </a:lnTo>
                <a:lnTo>
                  <a:pt x="506" y="740"/>
                </a:lnTo>
                <a:lnTo>
                  <a:pt x="506" y="740"/>
                </a:lnTo>
                <a:lnTo>
                  <a:pt x="504" y="734"/>
                </a:lnTo>
                <a:lnTo>
                  <a:pt x="504" y="734"/>
                </a:lnTo>
                <a:lnTo>
                  <a:pt x="500" y="732"/>
                </a:lnTo>
                <a:lnTo>
                  <a:pt x="500" y="732"/>
                </a:lnTo>
                <a:lnTo>
                  <a:pt x="490" y="730"/>
                </a:lnTo>
                <a:lnTo>
                  <a:pt x="482" y="726"/>
                </a:lnTo>
                <a:lnTo>
                  <a:pt x="482" y="726"/>
                </a:lnTo>
                <a:lnTo>
                  <a:pt x="478" y="722"/>
                </a:lnTo>
                <a:lnTo>
                  <a:pt x="478" y="722"/>
                </a:lnTo>
                <a:lnTo>
                  <a:pt x="472" y="722"/>
                </a:lnTo>
                <a:lnTo>
                  <a:pt x="472" y="722"/>
                </a:lnTo>
                <a:lnTo>
                  <a:pt x="458" y="726"/>
                </a:lnTo>
                <a:lnTo>
                  <a:pt x="458" y="726"/>
                </a:lnTo>
                <a:lnTo>
                  <a:pt x="452" y="732"/>
                </a:lnTo>
                <a:lnTo>
                  <a:pt x="452" y="732"/>
                </a:lnTo>
                <a:lnTo>
                  <a:pt x="436" y="738"/>
                </a:lnTo>
                <a:lnTo>
                  <a:pt x="436" y="738"/>
                </a:lnTo>
                <a:lnTo>
                  <a:pt x="424" y="742"/>
                </a:lnTo>
                <a:lnTo>
                  <a:pt x="416" y="744"/>
                </a:lnTo>
                <a:lnTo>
                  <a:pt x="412" y="746"/>
                </a:lnTo>
                <a:lnTo>
                  <a:pt x="412" y="746"/>
                </a:lnTo>
                <a:lnTo>
                  <a:pt x="406" y="752"/>
                </a:lnTo>
                <a:lnTo>
                  <a:pt x="402" y="758"/>
                </a:lnTo>
                <a:lnTo>
                  <a:pt x="402" y="758"/>
                </a:lnTo>
                <a:lnTo>
                  <a:pt x="398" y="766"/>
                </a:lnTo>
                <a:lnTo>
                  <a:pt x="396" y="776"/>
                </a:lnTo>
                <a:lnTo>
                  <a:pt x="396" y="776"/>
                </a:lnTo>
                <a:lnTo>
                  <a:pt x="400" y="782"/>
                </a:lnTo>
                <a:lnTo>
                  <a:pt x="400" y="782"/>
                </a:lnTo>
                <a:lnTo>
                  <a:pt x="402" y="790"/>
                </a:lnTo>
                <a:lnTo>
                  <a:pt x="402" y="802"/>
                </a:lnTo>
                <a:lnTo>
                  <a:pt x="402" y="812"/>
                </a:lnTo>
                <a:lnTo>
                  <a:pt x="400" y="816"/>
                </a:lnTo>
                <a:lnTo>
                  <a:pt x="398" y="818"/>
                </a:lnTo>
                <a:lnTo>
                  <a:pt x="398" y="818"/>
                </a:lnTo>
                <a:lnTo>
                  <a:pt x="394" y="818"/>
                </a:lnTo>
                <a:lnTo>
                  <a:pt x="390" y="816"/>
                </a:lnTo>
                <a:lnTo>
                  <a:pt x="390" y="816"/>
                </a:lnTo>
                <a:lnTo>
                  <a:pt x="374" y="814"/>
                </a:lnTo>
                <a:lnTo>
                  <a:pt x="374" y="814"/>
                </a:lnTo>
                <a:lnTo>
                  <a:pt x="356" y="814"/>
                </a:lnTo>
                <a:lnTo>
                  <a:pt x="356" y="814"/>
                </a:lnTo>
                <a:lnTo>
                  <a:pt x="338" y="814"/>
                </a:lnTo>
                <a:lnTo>
                  <a:pt x="320" y="812"/>
                </a:lnTo>
                <a:lnTo>
                  <a:pt x="320" y="812"/>
                </a:lnTo>
                <a:lnTo>
                  <a:pt x="310" y="808"/>
                </a:lnTo>
                <a:lnTo>
                  <a:pt x="310" y="808"/>
                </a:lnTo>
                <a:lnTo>
                  <a:pt x="304" y="802"/>
                </a:lnTo>
                <a:lnTo>
                  <a:pt x="298" y="794"/>
                </a:lnTo>
                <a:lnTo>
                  <a:pt x="298" y="794"/>
                </a:lnTo>
                <a:lnTo>
                  <a:pt x="296" y="790"/>
                </a:lnTo>
                <a:lnTo>
                  <a:pt x="294" y="786"/>
                </a:lnTo>
                <a:lnTo>
                  <a:pt x="294" y="786"/>
                </a:lnTo>
                <a:lnTo>
                  <a:pt x="284" y="782"/>
                </a:lnTo>
                <a:lnTo>
                  <a:pt x="280" y="780"/>
                </a:lnTo>
                <a:lnTo>
                  <a:pt x="276" y="780"/>
                </a:lnTo>
                <a:lnTo>
                  <a:pt x="276" y="780"/>
                </a:lnTo>
                <a:lnTo>
                  <a:pt x="268" y="774"/>
                </a:lnTo>
                <a:lnTo>
                  <a:pt x="260" y="766"/>
                </a:lnTo>
                <a:lnTo>
                  <a:pt x="260" y="766"/>
                </a:lnTo>
                <a:lnTo>
                  <a:pt x="256" y="762"/>
                </a:lnTo>
                <a:lnTo>
                  <a:pt x="250" y="760"/>
                </a:lnTo>
                <a:lnTo>
                  <a:pt x="250" y="760"/>
                </a:lnTo>
                <a:lnTo>
                  <a:pt x="240" y="760"/>
                </a:lnTo>
                <a:lnTo>
                  <a:pt x="240" y="760"/>
                </a:lnTo>
                <a:lnTo>
                  <a:pt x="226" y="768"/>
                </a:lnTo>
                <a:lnTo>
                  <a:pt x="226" y="768"/>
                </a:lnTo>
                <a:lnTo>
                  <a:pt x="218" y="768"/>
                </a:lnTo>
                <a:lnTo>
                  <a:pt x="218" y="768"/>
                </a:lnTo>
                <a:lnTo>
                  <a:pt x="208" y="766"/>
                </a:lnTo>
                <a:lnTo>
                  <a:pt x="200" y="762"/>
                </a:lnTo>
                <a:lnTo>
                  <a:pt x="200" y="762"/>
                </a:lnTo>
                <a:lnTo>
                  <a:pt x="172" y="750"/>
                </a:lnTo>
                <a:lnTo>
                  <a:pt x="156" y="744"/>
                </a:lnTo>
                <a:lnTo>
                  <a:pt x="146" y="736"/>
                </a:lnTo>
                <a:lnTo>
                  <a:pt x="146" y="736"/>
                </a:lnTo>
                <a:lnTo>
                  <a:pt x="138" y="726"/>
                </a:lnTo>
                <a:lnTo>
                  <a:pt x="138" y="726"/>
                </a:lnTo>
                <a:lnTo>
                  <a:pt x="126" y="716"/>
                </a:lnTo>
                <a:lnTo>
                  <a:pt x="126" y="716"/>
                </a:lnTo>
                <a:lnTo>
                  <a:pt x="114" y="710"/>
                </a:lnTo>
                <a:lnTo>
                  <a:pt x="114" y="710"/>
                </a:lnTo>
                <a:lnTo>
                  <a:pt x="104" y="702"/>
                </a:lnTo>
                <a:lnTo>
                  <a:pt x="104" y="702"/>
                </a:lnTo>
                <a:lnTo>
                  <a:pt x="92" y="688"/>
                </a:lnTo>
                <a:lnTo>
                  <a:pt x="82" y="674"/>
                </a:lnTo>
                <a:lnTo>
                  <a:pt x="82" y="674"/>
                </a:lnTo>
                <a:lnTo>
                  <a:pt x="80" y="672"/>
                </a:lnTo>
                <a:lnTo>
                  <a:pt x="80" y="668"/>
                </a:lnTo>
                <a:lnTo>
                  <a:pt x="80" y="668"/>
                </a:lnTo>
                <a:lnTo>
                  <a:pt x="84" y="668"/>
                </a:lnTo>
                <a:lnTo>
                  <a:pt x="86" y="670"/>
                </a:lnTo>
                <a:lnTo>
                  <a:pt x="92" y="672"/>
                </a:lnTo>
                <a:lnTo>
                  <a:pt x="92" y="672"/>
                </a:lnTo>
                <a:lnTo>
                  <a:pt x="100" y="670"/>
                </a:lnTo>
                <a:lnTo>
                  <a:pt x="106" y="666"/>
                </a:lnTo>
                <a:lnTo>
                  <a:pt x="106" y="666"/>
                </a:lnTo>
                <a:lnTo>
                  <a:pt x="112" y="660"/>
                </a:lnTo>
                <a:lnTo>
                  <a:pt x="114" y="654"/>
                </a:lnTo>
                <a:lnTo>
                  <a:pt x="114" y="654"/>
                </a:lnTo>
                <a:lnTo>
                  <a:pt x="130" y="618"/>
                </a:lnTo>
                <a:lnTo>
                  <a:pt x="142" y="582"/>
                </a:lnTo>
                <a:lnTo>
                  <a:pt x="142" y="582"/>
                </a:lnTo>
                <a:lnTo>
                  <a:pt x="144" y="576"/>
                </a:lnTo>
                <a:lnTo>
                  <a:pt x="146" y="568"/>
                </a:lnTo>
                <a:lnTo>
                  <a:pt x="146" y="568"/>
                </a:lnTo>
                <a:lnTo>
                  <a:pt x="150" y="566"/>
                </a:lnTo>
                <a:lnTo>
                  <a:pt x="156" y="564"/>
                </a:lnTo>
                <a:lnTo>
                  <a:pt x="156" y="564"/>
                </a:lnTo>
                <a:lnTo>
                  <a:pt x="158" y="560"/>
                </a:lnTo>
                <a:lnTo>
                  <a:pt x="158" y="560"/>
                </a:lnTo>
                <a:lnTo>
                  <a:pt x="158" y="554"/>
                </a:lnTo>
                <a:lnTo>
                  <a:pt x="158" y="552"/>
                </a:lnTo>
                <a:lnTo>
                  <a:pt x="156" y="550"/>
                </a:lnTo>
                <a:lnTo>
                  <a:pt x="156" y="550"/>
                </a:lnTo>
                <a:lnTo>
                  <a:pt x="154" y="552"/>
                </a:lnTo>
                <a:lnTo>
                  <a:pt x="152" y="554"/>
                </a:lnTo>
                <a:lnTo>
                  <a:pt x="150" y="558"/>
                </a:lnTo>
                <a:lnTo>
                  <a:pt x="148" y="558"/>
                </a:lnTo>
                <a:lnTo>
                  <a:pt x="148" y="558"/>
                </a:lnTo>
                <a:lnTo>
                  <a:pt x="148" y="556"/>
                </a:lnTo>
                <a:lnTo>
                  <a:pt x="148" y="554"/>
                </a:lnTo>
                <a:lnTo>
                  <a:pt x="152" y="548"/>
                </a:lnTo>
                <a:lnTo>
                  <a:pt x="152" y="548"/>
                </a:lnTo>
                <a:lnTo>
                  <a:pt x="164" y="508"/>
                </a:lnTo>
                <a:lnTo>
                  <a:pt x="164" y="508"/>
                </a:lnTo>
                <a:lnTo>
                  <a:pt x="166" y="498"/>
                </a:lnTo>
                <a:lnTo>
                  <a:pt x="170" y="488"/>
                </a:lnTo>
                <a:lnTo>
                  <a:pt x="170" y="488"/>
                </a:lnTo>
                <a:lnTo>
                  <a:pt x="172" y="484"/>
                </a:lnTo>
                <a:lnTo>
                  <a:pt x="172" y="480"/>
                </a:lnTo>
                <a:lnTo>
                  <a:pt x="174" y="480"/>
                </a:lnTo>
                <a:lnTo>
                  <a:pt x="174" y="480"/>
                </a:lnTo>
                <a:lnTo>
                  <a:pt x="176" y="480"/>
                </a:lnTo>
                <a:lnTo>
                  <a:pt x="180" y="482"/>
                </a:lnTo>
                <a:lnTo>
                  <a:pt x="182" y="488"/>
                </a:lnTo>
                <a:lnTo>
                  <a:pt x="188" y="502"/>
                </a:lnTo>
                <a:lnTo>
                  <a:pt x="188" y="502"/>
                </a:lnTo>
                <a:lnTo>
                  <a:pt x="188" y="506"/>
                </a:lnTo>
                <a:lnTo>
                  <a:pt x="190" y="508"/>
                </a:lnTo>
                <a:lnTo>
                  <a:pt x="190" y="508"/>
                </a:lnTo>
                <a:lnTo>
                  <a:pt x="192" y="506"/>
                </a:lnTo>
                <a:lnTo>
                  <a:pt x="192" y="502"/>
                </a:lnTo>
                <a:lnTo>
                  <a:pt x="190" y="492"/>
                </a:lnTo>
                <a:lnTo>
                  <a:pt x="190" y="492"/>
                </a:lnTo>
                <a:lnTo>
                  <a:pt x="184" y="478"/>
                </a:lnTo>
                <a:lnTo>
                  <a:pt x="184" y="478"/>
                </a:lnTo>
                <a:lnTo>
                  <a:pt x="178" y="474"/>
                </a:lnTo>
                <a:lnTo>
                  <a:pt x="172" y="468"/>
                </a:lnTo>
                <a:lnTo>
                  <a:pt x="172" y="468"/>
                </a:lnTo>
                <a:lnTo>
                  <a:pt x="170" y="462"/>
                </a:lnTo>
                <a:lnTo>
                  <a:pt x="170" y="456"/>
                </a:lnTo>
                <a:lnTo>
                  <a:pt x="170" y="456"/>
                </a:lnTo>
                <a:lnTo>
                  <a:pt x="174" y="450"/>
                </a:lnTo>
                <a:lnTo>
                  <a:pt x="180" y="444"/>
                </a:lnTo>
                <a:lnTo>
                  <a:pt x="180" y="444"/>
                </a:lnTo>
                <a:lnTo>
                  <a:pt x="182" y="436"/>
                </a:lnTo>
                <a:lnTo>
                  <a:pt x="182" y="428"/>
                </a:lnTo>
                <a:lnTo>
                  <a:pt x="182" y="428"/>
                </a:lnTo>
                <a:lnTo>
                  <a:pt x="182" y="422"/>
                </a:lnTo>
                <a:lnTo>
                  <a:pt x="180" y="418"/>
                </a:lnTo>
                <a:lnTo>
                  <a:pt x="180" y="418"/>
                </a:lnTo>
                <a:lnTo>
                  <a:pt x="182" y="414"/>
                </a:lnTo>
                <a:lnTo>
                  <a:pt x="184" y="412"/>
                </a:lnTo>
                <a:lnTo>
                  <a:pt x="184" y="410"/>
                </a:lnTo>
                <a:lnTo>
                  <a:pt x="184" y="410"/>
                </a:lnTo>
                <a:lnTo>
                  <a:pt x="182" y="406"/>
                </a:lnTo>
                <a:lnTo>
                  <a:pt x="178" y="404"/>
                </a:lnTo>
                <a:lnTo>
                  <a:pt x="170" y="402"/>
                </a:lnTo>
                <a:lnTo>
                  <a:pt x="170" y="402"/>
                </a:lnTo>
                <a:lnTo>
                  <a:pt x="156" y="390"/>
                </a:lnTo>
                <a:lnTo>
                  <a:pt x="156" y="390"/>
                </a:lnTo>
                <a:lnTo>
                  <a:pt x="150" y="384"/>
                </a:lnTo>
                <a:lnTo>
                  <a:pt x="144" y="378"/>
                </a:lnTo>
                <a:lnTo>
                  <a:pt x="144" y="378"/>
                </a:lnTo>
                <a:lnTo>
                  <a:pt x="144" y="372"/>
                </a:lnTo>
                <a:lnTo>
                  <a:pt x="144" y="368"/>
                </a:lnTo>
                <a:lnTo>
                  <a:pt x="144" y="368"/>
                </a:lnTo>
                <a:lnTo>
                  <a:pt x="140" y="354"/>
                </a:lnTo>
                <a:lnTo>
                  <a:pt x="140" y="354"/>
                </a:lnTo>
                <a:lnTo>
                  <a:pt x="134" y="346"/>
                </a:lnTo>
                <a:lnTo>
                  <a:pt x="130" y="342"/>
                </a:lnTo>
                <a:lnTo>
                  <a:pt x="130" y="338"/>
                </a:lnTo>
                <a:lnTo>
                  <a:pt x="130" y="338"/>
                </a:lnTo>
                <a:lnTo>
                  <a:pt x="130" y="332"/>
                </a:lnTo>
                <a:lnTo>
                  <a:pt x="130" y="330"/>
                </a:lnTo>
                <a:lnTo>
                  <a:pt x="132" y="330"/>
                </a:lnTo>
                <a:lnTo>
                  <a:pt x="132" y="330"/>
                </a:lnTo>
                <a:lnTo>
                  <a:pt x="134" y="330"/>
                </a:lnTo>
                <a:lnTo>
                  <a:pt x="134" y="332"/>
                </a:lnTo>
                <a:lnTo>
                  <a:pt x="136" y="336"/>
                </a:lnTo>
                <a:lnTo>
                  <a:pt x="138" y="338"/>
                </a:lnTo>
                <a:lnTo>
                  <a:pt x="138" y="338"/>
                </a:lnTo>
                <a:lnTo>
                  <a:pt x="140" y="336"/>
                </a:lnTo>
                <a:lnTo>
                  <a:pt x="142" y="334"/>
                </a:lnTo>
                <a:lnTo>
                  <a:pt x="144" y="328"/>
                </a:lnTo>
                <a:lnTo>
                  <a:pt x="144" y="328"/>
                </a:lnTo>
                <a:lnTo>
                  <a:pt x="142" y="324"/>
                </a:lnTo>
                <a:lnTo>
                  <a:pt x="138" y="318"/>
                </a:lnTo>
                <a:lnTo>
                  <a:pt x="138" y="318"/>
                </a:lnTo>
                <a:lnTo>
                  <a:pt x="138" y="316"/>
                </a:lnTo>
                <a:lnTo>
                  <a:pt x="140" y="312"/>
                </a:lnTo>
                <a:lnTo>
                  <a:pt x="140" y="312"/>
                </a:lnTo>
                <a:lnTo>
                  <a:pt x="144" y="312"/>
                </a:lnTo>
                <a:lnTo>
                  <a:pt x="152" y="312"/>
                </a:lnTo>
                <a:lnTo>
                  <a:pt x="158" y="312"/>
                </a:lnTo>
                <a:lnTo>
                  <a:pt x="160" y="312"/>
                </a:lnTo>
                <a:lnTo>
                  <a:pt x="160" y="310"/>
                </a:lnTo>
                <a:lnTo>
                  <a:pt x="160" y="310"/>
                </a:lnTo>
                <a:lnTo>
                  <a:pt x="160" y="308"/>
                </a:lnTo>
                <a:lnTo>
                  <a:pt x="156" y="306"/>
                </a:lnTo>
                <a:lnTo>
                  <a:pt x="150" y="304"/>
                </a:lnTo>
                <a:lnTo>
                  <a:pt x="150" y="304"/>
                </a:lnTo>
                <a:lnTo>
                  <a:pt x="142" y="304"/>
                </a:lnTo>
                <a:lnTo>
                  <a:pt x="132" y="304"/>
                </a:lnTo>
                <a:lnTo>
                  <a:pt x="132" y="304"/>
                </a:lnTo>
                <a:lnTo>
                  <a:pt x="124" y="300"/>
                </a:lnTo>
                <a:lnTo>
                  <a:pt x="120" y="298"/>
                </a:lnTo>
                <a:lnTo>
                  <a:pt x="118" y="296"/>
                </a:lnTo>
                <a:lnTo>
                  <a:pt x="118" y="296"/>
                </a:lnTo>
                <a:lnTo>
                  <a:pt x="118" y="292"/>
                </a:lnTo>
                <a:lnTo>
                  <a:pt x="120" y="286"/>
                </a:lnTo>
                <a:lnTo>
                  <a:pt x="122" y="282"/>
                </a:lnTo>
                <a:lnTo>
                  <a:pt x="124" y="278"/>
                </a:lnTo>
                <a:lnTo>
                  <a:pt x="124" y="278"/>
                </a:lnTo>
                <a:lnTo>
                  <a:pt x="120" y="274"/>
                </a:lnTo>
                <a:lnTo>
                  <a:pt x="120" y="274"/>
                </a:lnTo>
                <a:lnTo>
                  <a:pt x="116" y="276"/>
                </a:lnTo>
                <a:lnTo>
                  <a:pt x="112" y="278"/>
                </a:lnTo>
                <a:lnTo>
                  <a:pt x="112" y="278"/>
                </a:lnTo>
                <a:lnTo>
                  <a:pt x="104" y="274"/>
                </a:lnTo>
                <a:lnTo>
                  <a:pt x="102" y="272"/>
                </a:lnTo>
                <a:lnTo>
                  <a:pt x="100" y="270"/>
                </a:lnTo>
                <a:lnTo>
                  <a:pt x="100" y="270"/>
                </a:lnTo>
                <a:lnTo>
                  <a:pt x="104" y="268"/>
                </a:lnTo>
                <a:lnTo>
                  <a:pt x="106" y="266"/>
                </a:lnTo>
                <a:lnTo>
                  <a:pt x="106" y="266"/>
                </a:lnTo>
                <a:lnTo>
                  <a:pt x="106" y="266"/>
                </a:lnTo>
                <a:lnTo>
                  <a:pt x="104" y="264"/>
                </a:lnTo>
                <a:lnTo>
                  <a:pt x="100" y="262"/>
                </a:lnTo>
                <a:lnTo>
                  <a:pt x="100" y="262"/>
                </a:lnTo>
                <a:lnTo>
                  <a:pt x="92" y="264"/>
                </a:lnTo>
                <a:lnTo>
                  <a:pt x="84" y="264"/>
                </a:lnTo>
                <a:lnTo>
                  <a:pt x="84" y="264"/>
                </a:lnTo>
                <a:lnTo>
                  <a:pt x="80" y="260"/>
                </a:lnTo>
                <a:lnTo>
                  <a:pt x="80" y="260"/>
                </a:lnTo>
                <a:lnTo>
                  <a:pt x="78" y="254"/>
                </a:lnTo>
                <a:lnTo>
                  <a:pt x="78" y="254"/>
                </a:lnTo>
                <a:lnTo>
                  <a:pt x="70" y="244"/>
                </a:lnTo>
                <a:lnTo>
                  <a:pt x="70" y="244"/>
                </a:lnTo>
                <a:lnTo>
                  <a:pt x="54" y="232"/>
                </a:lnTo>
                <a:lnTo>
                  <a:pt x="38" y="222"/>
                </a:lnTo>
                <a:lnTo>
                  <a:pt x="38" y="222"/>
                </a:lnTo>
                <a:lnTo>
                  <a:pt x="34" y="220"/>
                </a:lnTo>
                <a:lnTo>
                  <a:pt x="28" y="222"/>
                </a:lnTo>
                <a:lnTo>
                  <a:pt x="28" y="222"/>
                </a:lnTo>
                <a:lnTo>
                  <a:pt x="28" y="224"/>
                </a:lnTo>
                <a:lnTo>
                  <a:pt x="26" y="228"/>
                </a:lnTo>
                <a:lnTo>
                  <a:pt x="26" y="228"/>
                </a:lnTo>
                <a:lnTo>
                  <a:pt x="24" y="228"/>
                </a:lnTo>
                <a:lnTo>
                  <a:pt x="20" y="228"/>
                </a:lnTo>
                <a:lnTo>
                  <a:pt x="14" y="224"/>
                </a:lnTo>
                <a:lnTo>
                  <a:pt x="14" y="224"/>
                </a:lnTo>
                <a:lnTo>
                  <a:pt x="14" y="220"/>
                </a:lnTo>
                <a:lnTo>
                  <a:pt x="16" y="218"/>
                </a:lnTo>
                <a:lnTo>
                  <a:pt x="18" y="214"/>
                </a:lnTo>
                <a:lnTo>
                  <a:pt x="18" y="212"/>
                </a:lnTo>
                <a:lnTo>
                  <a:pt x="18" y="212"/>
                </a:lnTo>
                <a:lnTo>
                  <a:pt x="16" y="208"/>
                </a:lnTo>
                <a:lnTo>
                  <a:pt x="12" y="206"/>
                </a:lnTo>
                <a:lnTo>
                  <a:pt x="4" y="202"/>
                </a:lnTo>
                <a:lnTo>
                  <a:pt x="4" y="202"/>
                </a:lnTo>
                <a:lnTo>
                  <a:pt x="2" y="200"/>
                </a:lnTo>
                <a:lnTo>
                  <a:pt x="0" y="196"/>
                </a:lnTo>
                <a:lnTo>
                  <a:pt x="0" y="196"/>
                </a:lnTo>
                <a:lnTo>
                  <a:pt x="2" y="194"/>
                </a:lnTo>
                <a:lnTo>
                  <a:pt x="4" y="194"/>
                </a:lnTo>
                <a:lnTo>
                  <a:pt x="12" y="196"/>
                </a:lnTo>
                <a:lnTo>
                  <a:pt x="20" y="198"/>
                </a:lnTo>
                <a:lnTo>
                  <a:pt x="24" y="198"/>
                </a:lnTo>
                <a:lnTo>
                  <a:pt x="24" y="198"/>
                </a:lnTo>
                <a:lnTo>
                  <a:pt x="28" y="194"/>
                </a:lnTo>
                <a:lnTo>
                  <a:pt x="28" y="188"/>
                </a:lnTo>
                <a:lnTo>
                  <a:pt x="28" y="188"/>
                </a:lnTo>
                <a:lnTo>
                  <a:pt x="26" y="188"/>
                </a:lnTo>
                <a:lnTo>
                  <a:pt x="24" y="188"/>
                </a:lnTo>
                <a:lnTo>
                  <a:pt x="18" y="188"/>
                </a:lnTo>
                <a:lnTo>
                  <a:pt x="18" y="188"/>
                </a:lnTo>
                <a:lnTo>
                  <a:pt x="14" y="188"/>
                </a:lnTo>
                <a:lnTo>
                  <a:pt x="10" y="186"/>
                </a:lnTo>
                <a:lnTo>
                  <a:pt x="10" y="186"/>
                </a:lnTo>
                <a:lnTo>
                  <a:pt x="8" y="184"/>
                </a:lnTo>
                <a:lnTo>
                  <a:pt x="8" y="180"/>
                </a:lnTo>
                <a:lnTo>
                  <a:pt x="8" y="180"/>
                </a:lnTo>
                <a:lnTo>
                  <a:pt x="12" y="176"/>
                </a:lnTo>
                <a:lnTo>
                  <a:pt x="16" y="174"/>
                </a:lnTo>
                <a:lnTo>
                  <a:pt x="16" y="174"/>
                </a:lnTo>
                <a:lnTo>
                  <a:pt x="22" y="176"/>
                </a:lnTo>
                <a:lnTo>
                  <a:pt x="22" y="176"/>
                </a:lnTo>
                <a:lnTo>
                  <a:pt x="24" y="174"/>
                </a:lnTo>
                <a:lnTo>
                  <a:pt x="24" y="170"/>
                </a:lnTo>
                <a:lnTo>
                  <a:pt x="24" y="170"/>
                </a:lnTo>
                <a:lnTo>
                  <a:pt x="24" y="168"/>
                </a:lnTo>
                <a:lnTo>
                  <a:pt x="20" y="168"/>
                </a:lnTo>
                <a:lnTo>
                  <a:pt x="14" y="168"/>
                </a:lnTo>
                <a:lnTo>
                  <a:pt x="6" y="168"/>
                </a:lnTo>
                <a:lnTo>
                  <a:pt x="4" y="168"/>
                </a:lnTo>
                <a:lnTo>
                  <a:pt x="2" y="168"/>
                </a:lnTo>
                <a:lnTo>
                  <a:pt x="2" y="168"/>
                </a:lnTo>
                <a:lnTo>
                  <a:pt x="2" y="164"/>
                </a:lnTo>
                <a:lnTo>
                  <a:pt x="4" y="162"/>
                </a:lnTo>
                <a:lnTo>
                  <a:pt x="4" y="162"/>
                </a:lnTo>
                <a:lnTo>
                  <a:pt x="6" y="156"/>
                </a:lnTo>
                <a:lnTo>
                  <a:pt x="10" y="152"/>
                </a:lnTo>
                <a:lnTo>
                  <a:pt x="10" y="152"/>
                </a:lnTo>
                <a:lnTo>
                  <a:pt x="16" y="150"/>
                </a:lnTo>
                <a:lnTo>
                  <a:pt x="24" y="148"/>
                </a:lnTo>
                <a:lnTo>
                  <a:pt x="38" y="146"/>
                </a:lnTo>
                <a:lnTo>
                  <a:pt x="38" y="146"/>
                </a:lnTo>
                <a:lnTo>
                  <a:pt x="56" y="148"/>
                </a:lnTo>
                <a:lnTo>
                  <a:pt x="56" y="148"/>
                </a:lnTo>
                <a:lnTo>
                  <a:pt x="64" y="150"/>
                </a:lnTo>
                <a:lnTo>
                  <a:pt x="64" y="150"/>
                </a:lnTo>
                <a:lnTo>
                  <a:pt x="74" y="150"/>
                </a:lnTo>
                <a:lnTo>
                  <a:pt x="78" y="150"/>
                </a:lnTo>
                <a:lnTo>
                  <a:pt x="82" y="148"/>
                </a:lnTo>
                <a:lnTo>
                  <a:pt x="82" y="148"/>
                </a:lnTo>
                <a:lnTo>
                  <a:pt x="84" y="142"/>
                </a:lnTo>
                <a:lnTo>
                  <a:pt x="84" y="142"/>
                </a:lnTo>
                <a:lnTo>
                  <a:pt x="92" y="140"/>
                </a:lnTo>
                <a:lnTo>
                  <a:pt x="92" y="140"/>
                </a:lnTo>
                <a:lnTo>
                  <a:pt x="96" y="144"/>
                </a:lnTo>
                <a:lnTo>
                  <a:pt x="96" y="144"/>
                </a:lnTo>
                <a:lnTo>
                  <a:pt x="106" y="144"/>
                </a:lnTo>
                <a:lnTo>
                  <a:pt x="110" y="146"/>
                </a:lnTo>
                <a:lnTo>
                  <a:pt x="114" y="146"/>
                </a:lnTo>
                <a:lnTo>
                  <a:pt x="114" y="146"/>
                </a:lnTo>
                <a:lnTo>
                  <a:pt x="120" y="152"/>
                </a:lnTo>
                <a:lnTo>
                  <a:pt x="126" y="162"/>
                </a:lnTo>
                <a:lnTo>
                  <a:pt x="130" y="172"/>
                </a:lnTo>
                <a:lnTo>
                  <a:pt x="136" y="176"/>
                </a:lnTo>
                <a:lnTo>
                  <a:pt x="136" y="176"/>
                </a:lnTo>
                <a:lnTo>
                  <a:pt x="140" y="178"/>
                </a:lnTo>
                <a:lnTo>
                  <a:pt x="146" y="176"/>
                </a:lnTo>
                <a:lnTo>
                  <a:pt x="152" y="174"/>
                </a:lnTo>
                <a:lnTo>
                  <a:pt x="158" y="174"/>
                </a:lnTo>
                <a:lnTo>
                  <a:pt x="158" y="174"/>
                </a:lnTo>
                <a:lnTo>
                  <a:pt x="166" y="178"/>
                </a:lnTo>
                <a:lnTo>
                  <a:pt x="166" y="178"/>
                </a:lnTo>
                <a:lnTo>
                  <a:pt x="174" y="176"/>
                </a:lnTo>
                <a:lnTo>
                  <a:pt x="174" y="176"/>
                </a:lnTo>
                <a:lnTo>
                  <a:pt x="184" y="176"/>
                </a:lnTo>
                <a:lnTo>
                  <a:pt x="184" y="176"/>
                </a:lnTo>
                <a:lnTo>
                  <a:pt x="188" y="178"/>
                </a:lnTo>
                <a:lnTo>
                  <a:pt x="188" y="178"/>
                </a:lnTo>
                <a:lnTo>
                  <a:pt x="192" y="184"/>
                </a:lnTo>
                <a:lnTo>
                  <a:pt x="192" y="184"/>
                </a:lnTo>
                <a:lnTo>
                  <a:pt x="198" y="186"/>
                </a:lnTo>
                <a:lnTo>
                  <a:pt x="204" y="186"/>
                </a:lnTo>
                <a:lnTo>
                  <a:pt x="204" y="186"/>
                </a:lnTo>
                <a:lnTo>
                  <a:pt x="208" y="184"/>
                </a:lnTo>
                <a:lnTo>
                  <a:pt x="210" y="182"/>
                </a:lnTo>
                <a:lnTo>
                  <a:pt x="210" y="182"/>
                </a:lnTo>
                <a:lnTo>
                  <a:pt x="208" y="178"/>
                </a:lnTo>
                <a:lnTo>
                  <a:pt x="204" y="176"/>
                </a:lnTo>
                <a:lnTo>
                  <a:pt x="204" y="176"/>
                </a:lnTo>
                <a:lnTo>
                  <a:pt x="202" y="168"/>
                </a:lnTo>
                <a:lnTo>
                  <a:pt x="204" y="162"/>
                </a:lnTo>
                <a:lnTo>
                  <a:pt x="204" y="162"/>
                </a:lnTo>
                <a:lnTo>
                  <a:pt x="206" y="148"/>
                </a:lnTo>
                <a:lnTo>
                  <a:pt x="206" y="148"/>
                </a:lnTo>
                <a:lnTo>
                  <a:pt x="208" y="134"/>
                </a:lnTo>
                <a:lnTo>
                  <a:pt x="208" y="126"/>
                </a:lnTo>
                <a:lnTo>
                  <a:pt x="206" y="120"/>
                </a:lnTo>
                <a:lnTo>
                  <a:pt x="206" y="120"/>
                </a:lnTo>
                <a:lnTo>
                  <a:pt x="200" y="114"/>
                </a:lnTo>
                <a:lnTo>
                  <a:pt x="200" y="114"/>
                </a:lnTo>
                <a:lnTo>
                  <a:pt x="200" y="104"/>
                </a:lnTo>
                <a:lnTo>
                  <a:pt x="200" y="104"/>
                </a:lnTo>
                <a:lnTo>
                  <a:pt x="198" y="92"/>
                </a:lnTo>
                <a:lnTo>
                  <a:pt x="200" y="84"/>
                </a:lnTo>
                <a:lnTo>
                  <a:pt x="202" y="80"/>
                </a:lnTo>
                <a:lnTo>
                  <a:pt x="202" y="80"/>
                </a:lnTo>
                <a:lnTo>
                  <a:pt x="204" y="82"/>
                </a:lnTo>
                <a:lnTo>
                  <a:pt x="206" y="82"/>
                </a:lnTo>
                <a:lnTo>
                  <a:pt x="212" y="86"/>
                </a:lnTo>
                <a:lnTo>
                  <a:pt x="212" y="86"/>
                </a:lnTo>
                <a:lnTo>
                  <a:pt x="224" y="88"/>
                </a:lnTo>
                <a:lnTo>
                  <a:pt x="234" y="90"/>
                </a:lnTo>
                <a:lnTo>
                  <a:pt x="234" y="90"/>
                </a:lnTo>
                <a:lnTo>
                  <a:pt x="238" y="92"/>
                </a:lnTo>
                <a:lnTo>
                  <a:pt x="238" y="92"/>
                </a:lnTo>
                <a:lnTo>
                  <a:pt x="236" y="98"/>
                </a:lnTo>
                <a:lnTo>
                  <a:pt x="234" y="102"/>
                </a:lnTo>
                <a:lnTo>
                  <a:pt x="234" y="102"/>
                </a:lnTo>
                <a:lnTo>
                  <a:pt x="238" y="112"/>
                </a:lnTo>
                <a:lnTo>
                  <a:pt x="240" y="118"/>
                </a:lnTo>
                <a:lnTo>
                  <a:pt x="244" y="122"/>
                </a:lnTo>
                <a:lnTo>
                  <a:pt x="244" y="122"/>
                </a:lnTo>
                <a:lnTo>
                  <a:pt x="250" y="122"/>
                </a:lnTo>
                <a:lnTo>
                  <a:pt x="250" y="122"/>
                </a:lnTo>
                <a:lnTo>
                  <a:pt x="266" y="128"/>
                </a:lnTo>
                <a:lnTo>
                  <a:pt x="266" y="128"/>
                </a:lnTo>
                <a:lnTo>
                  <a:pt x="280" y="136"/>
                </a:lnTo>
                <a:lnTo>
                  <a:pt x="280" y="136"/>
                </a:lnTo>
                <a:lnTo>
                  <a:pt x="292" y="138"/>
                </a:lnTo>
                <a:lnTo>
                  <a:pt x="292" y="138"/>
                </a:lnTo>
                <a:lnTo>
                  <a:pt x="302" y="138"/>
                </a:lnTo>
                <a:lnTo>
                  <a:pt x="302" y="138"/>
                </a:lnTo>
                <a:lnTo>
                  <a:pt x="308" y="134"/>
                </a:lnTo>
                <a:lnTo>
                  <a:pt x="316" y="132"/>
                </a:lnTo>
                <a:lnTo>
                  <a:pt x="316" y="132"/>
                </a:lnTo>
                <a:lnTo>
                  <a:pt x="320" y="132"/>
                </a:lnTo>
                <a:lnTo>
                  <a:pt x="328" y="132"/>
                </a:lnTo>
                <a:lnTo>
                  <a:pt x="334" y="134"/>
                </a:lnTo>
                <a:lnTo>
                  <a:pt x="338" y="134"/>
                </a:lnTo>
                <a:lnTo>
                  <a:pt x="338" y="134"/>
                </a:lnTo>
                <a:lnTo>
                  <a:pt x="340" y="130"/>
                </a:lnTo>
                <a:lnTo>
                  <a:pt x="340" y="130"/>
                </a:lnTo>
                <a:lnTo>
                  <a:pt x="338" y="128"/>
                </a:lnTo>
                <a:lnTo>
                  <a:pt x="334" y="126"/>
                </a:lnTo>
                <a:lnTo>
                  <a:pt x="334" y="126"/>
                </a:lnTo>
                <a:lnTo>
                  <a:pt x="326" y="126"/>
                </a:lnTo>
                <a:lnTo>
                  <a:pt x="322" y="126"/>
                </a:lnTo>
                <a:lnTo>
                  <a:pt x="320" y="124"/>
                </a:lnTo>
                <a:lnTo>
                  <a:pt x="320" y="124"/>
                </a:lnTo>
                <a:lnTo>
                  <a:pt x="318" y="120"/>
                </a:lnTo>
                <a:lnTo>
                  <a:pt x="320" y="118"/>
                </a:lnTo>
                <a:lnTo>
                  <a:pt x="320" y="118"/>
                </a:lnTo>
                <a:lnTo>
                  <a:pt x="324" y="110"/>
                </a:lnTo>
                <a:lnTo>
                  <a:pt x="330" y="104"/>
                </a:lnTo>
                <a:lnTo>
                  <a:pt x="330" y="104"/>
                </a:lnTo>
                <a:lnTo>
                  <a:pt x="338" y="100"/>
                </a:lnTo>
                <a:lnTo>
                  <a:pt x="348" y="98"/>
                </a:lnTo>
                <a:lnTo>
                  <a:pt x="348" y="98"/>
                </a:lnTo>
                <a:lnTo>
                  <a:pt x="366" y="94"/>
                </a:lnTo>
                <a:lnTo>
                  <a:pt x="384" y="92"/>
                </a:lnTo>
                <a:lnTo>
                  <a:pt x="384" y="92"/>
                </a:lnTo>
                <a:lnTo>
                  <a:pt x="402" y="84"/>
                </a:lnTo>
                <a:lnTo>
                  <a:pt x="402" y="84"/>
                </a:lnTo>
                <a:lnTo>
                  <a:pt x="410" y="78"/>
                </a:lnTo>
                <a:lnTo>
                  <a:pt x="418" y="72"/>
                </a:lnTo>
                <a:lnTo>
                  <a:pt x="418" y="72"/>
                </a:lnTo>
                <a:lnTo>
                  <a:pt x="420" y="68"/>
                </a:lnTo>
                <a:lnTo>
                  <a:pt x="420" y="66"/>
                </a:lnTo>
                <a:lnTo>
                  <a:pt x="420" y="66"/>
                </a:lnTo>
                <a:lnTo>
                  <a:pt x="416" y="60"/>
                </a:lnTo>
                <a:lnTo>
                  <a:pt x="416" y="60"/>
                </a:lnTo>
                <a:lnTo>
                  <a:pt x="416" y="52"/>
                </a:lnTo>
                <a:lnTo>
                  <a:pt x="420" y="44"/>
                </a:lnTo>
                <a:lnTo>
                  <a:pt x="426" y="28"/>
                </a:lnTo>
                <a:lnTo>
                  <a:pt x="426" y="28"/>
                </a:lnTo>
                <a:lnTo>
                  <a:pt x="430" y="18"/>
                </a:lnTo>
                <a:lnTo>
                  <a:pt x="434" y="12"/>
                </a:lnTo>
                <a:lnTo>
                  <a:pt x="436" y="8"/>
                </a:lnTo>
                <a:lnTo>
                  <a:pt x="436" y="8"/>
                </a:lnTo>
                <a:lnTo>
                  <a:pt x="444" y="6"/>
                </a:lnTo>
                <a:lnTo>
                  <a:pt x="452" y="4"/>
                </a:lnTo>
                <a:lnTo>
                  <a:pt x="466" y="4"/>
                </a:lnTo>
                <a:lnTo>
                  <a:pt x="466" y="4"/>
                </a:lnTo>
                <a:lnTo>
                  <a:pt x="478" y="2"/>
                </a:lnTo>
                <a:lnTo>
                  <a:pt x="490" y="2"/>
                </a:lnTo>
                <a:lnTo>
                  <a:pt x="490" y="2"/>
                </a:lnTo>
                <a:lnTo>
                  <a:pt x="494" y="2"/>
                </a:lnTo>
                <a:lnTo>
                  <a:pt x="496" y="0"/>
                </a:lnTo>
                <a:lnTo>
                  <a:pt x="496" y="0"/>
                </a:lnTo>
                <a:lnTo>
                  <a:pt x="494" y="18"/>
                </a:lnTo>
                <a:lnTo>
                  <a:pt x="494" y="18"/>
                </a:lnTo>
                <a:lnTo>
                  <a:pt x="494" y="22"/>
                </a:lnTo>
                <a:lnTo>
                  <a:pt x="494" y="28"/>
                </a:lnTo>
                <a:lnTo>
                  <a:pt x="494" y="28"/>
                </a:lnTo>
                <a:lnTo>
                  <a:pt x="500" y="32"/>
                </a:lnTo>
                <a:lnTo>
                  <a:pt x="506" y="36"/>
                </a:lnTo>
                <a:lnTo>
                  <a:pt x="506" y="36"/>
                </a:lnTo>
                <a:lnTo>
                  <a:pt x="512" y="34"/>
                </a:lnTo>
                <a:lnTo>
                  <a:pt x="518" y="36"/>
                </a:lnTo>
                <a:lnTo>
                  <a:pt x="518" y="36"/>
                </a:lnTo>
                <a:lnTo>
                  <a:pt x="520" y="40"/>
                </a:lnTo>
                <a:lnTo>
                  <a:pt x="520" y="46"/>
                </a:lnTo>
                <a:lnTo>
                  <a:pt x="522" y="52"/>
                </a:lnTo>
                <a:lnTo>
                  <a:pt x="524" y="58"/>
                </a:lnTo>
                <a:lnTo>
                  <a:pt x="524" y="58"/>
                </a:lnTo>
                <a:lnTo>
                  <a:pt x="528" y="60"/>
                </a:lnTo>
                <a:lnTo>
                  <a:pt x="534" y="62"/>
                </a:lnTo>
                <a:lnTo>
                  <a:pt x="534" y="62"/>
                </a:lnTo>
                <a:lnTo>
                  <a:pt x="548" y="74"/>
                </a:lnTo>
                <a:lnTo>
                  <a:pt x="548" y="74"/>
                </a:lnTo>
                <a:lnTo>
                  <a:pt x="554" y="76"/>
                </a:lnTo>
                <a:lnTo>
                  <a:pt x="562" y="80"/>
                </a:lnTo>
                <a:lnTo>
                  <a:pt x="562" y="80"/>
                </a:lnTo>
                <a:lnTo>
                  <a:pt x="566" y="86"/>
                </a:lnTo>
                <a:lnTo>
                  <a:pt x="566" y="86"/>
                </a:lnTo>
                <a:lnTo>
                  <a:pt x="568" y="96"/>
                </a:lnTo>
                <a:lnTo>
                  <a:pt x="568" y="96"/>
                </a:lnTo>
                <a:lnTo>
                  <a:pt x="566" y="104"/>
                </a:lnTo>
                <a:lnTo>
                  <a:pt x="566" y="110"/>
                </a:lnTo>
                <a:lnTo>
                  <a:pt x="568" y="114"/>
                </a:lnTo>
                <a:lnTo>
                  <a:pt x="568" y="114"/>
                </a:lnTo>
                <a:lnTo>
                  <a:pt x="572" y="116"/>
                </a:lnTo>
                <a:lnTo>
                  <a:pt x="578" y="120"/>
                </a:lnTo>
                <a:lnTo>
                  <a:pt x="578" y="120"/>
                </a:lnTo>
                <a:lnTo>
                  <a:pt x="584" y="120"/>
                </a:lnTo>
                <a:lnTo>
                  <a:pt x="588" y="120"/>
                </a:lnTo>
                <a:lnTo>
                  <a:pt x="588" y="120"/>
                </a:lnTo>
                <a:lnTo>
                  <a:pt x="592" y="118"/>
                </a:lnTo>
                <a:lnTo>
                  <a:pt x="594" y="114"/>
                </a:lnTo>
                <a:lnTo>
                  <a:pt x="594" y="114"/>
                </a:lnTo>
                <a:lnTo>
                  <a:pt x="598" y="108"/>
                </a:lnTo>
                <a:lnTo>
                  <a:pt x="604" y="106"/>
                </a:lnTo>
                <a:lnTo>
                  <a:pt x="604" y="106"/>
                </a:lnTo>
                <a:lnTo>
                  <a:pt x="606" y="106"/>
                </a:lnTo>
                <a:lnTo>
                  <a:pt x="610" y="106"/>
                </a:lnTo>
                <a:lnTo>
                  <a:pt x="610" y="106"/>
                </a:lnTo>
                <a:lnTo>
                  <a:pt x="610" y="108"/>
                </a:lnTo>
                <a:lnTo>
                  <a:pt x="610" y="112"/>
                </a:lnTo>
                <a:lnTo>
                  <a:pt x="608" y="120"/>
                </a:lnTo>
                <a:lnTo>
                  <a:pt x="606" y="126"/>
                </a:lnTo>
                <a:lnTo>
                  <a:pt x="606" y="132"/>
                </a:lnTo>
                <a:lnTo>
                  <a:pt x="606" y="132"/>
                </a:lnTo>
                <a:lnTo>
                  <a:pt x="608" y="134"/>
                </a:lnTo>
                <a:lnTo>
                  <a:pt x="612" y="136"/>
                </a:lnTo>
                <a:lnTo>
                  <a:pt x="612" y="136"/>
                </a:lnTo>
                <a:lnTo>
                  <a:pt x="610" y="138"/>
                </a:lnTo>
                <a:lnTo>
                  <a:pt x="608" y="142"/>
                </a:lnTo>
                <a:lnTo>
                  <a:pt x="608" y="142"/>
                </a:lnTo>
                <a:lnTo>
                  <a:pt x="610" y="144"/>
                </a:lnTo>
                <a:lnTo>
                  <a:pt x="612" y="146"/>
                </a:lnTo>
                <a:lnTo>
                  <a:pt x="620" y="150"/>
                </a:lnTo>
                <a:lnTo>
                  <a:pt x="620" y="150"/>
                </a:lnTo>
                <a:lnTo>
                  <a:pt x="626" y="158"/>
                </a:lnTo>
                <a:lnTo>
                  <a:pt x="626" y="158"/>
                </a:lnTo>
                <a:lnTo>
                  <a:pt x="632" y="162"/>
                </a:lnTo>
                <a:lnTo>
                  <a:pt x="638" y="164"/>
                </a:lnTo>
                <a:lnTo>
                  <a:pt x="638" y="164"/>
                </a:lnTo>
                <a:lnTo>
                  <a:pt x="648" y="162"/>
                </a:lnTo>
                <a:lnTo>
                  <a:pt x="648" y="162"/>
                </a:lnTo>
                <a:lnTo>
                  <a:pt x="652" y="164"/>
                </a:lnTo>
                <a:lnTo>
                  <a:pt x="658" y="166"/>
                </a:lnTo>
                <a:lnTo>
                  <a:pt x="664" y="166"/>
                </a:lnTo>
                <a:lnTo>
                  <a:pt x="666" y="168"/>
                </a:lnTo>
                <a:lnTo>
                  <a:pt x="666" y="170"/>
                </a:lnTo>
                <a:lnTo>
                  <a:pt x="666" y="170"/>
                </a:lnTo>
                <a:lnTo>
                  <a:pt x="668" y="172"/>
                </a:lnTo>
                <a:lnTo>
                  <a:pt x="672" y="172"/>
                </a:lnTo>
                <a:lnTo>
                  <a:pt x="680" y="170"/>
                </a:lnTo>
                <a:lnTo>
                  <a:pt x="680" y="170"/>
                </a:lnTo>
                <a:lnTo>
                  <a:pt x="686" y="176"/>
                </a:lnTo>
                <a:lnTo>
                  <a:pt x="692" y="184"/>
                </a:lnTo>
                <a:lnTo>
                  <a:pt x="692" y="184"/>
                </a:lnTo>
                <a:lnTo>
                  <a:pt x="700" y="192"/>
                </a:lnTo>
                <a:lnTo>
                  <a:pt x="700" y="192"/>
                </a:lnTo>
                <a:lnTo>
                  <a:pt x="702" y="198"/>
                </a:lnTo>
                <a:lnTo>
                  <a:pt x="706" y="204"/>
                </a:lnTo>
                <a:lnTo>
                  <a:pt x="706" y="204"/>
                </a:lnTo>
                <a:lnTo>
                  <a:pt x="710" y="206"/>
                </a:lnTo>
                <a:lnTo>
                  <a:pt x="716" y="208"/>
                </a:lnTo>
                <a:lnTo>
                  <a:pt x="726" y="208"/>
                </a:lnTo>
                <a:lnTo>
                  <a:pt x="726" y="208"/>
                </a:lnTo>
                <a:lnTo>
                  <a:pt x="748" y="216"/>
                </a:lnTo>
                <a:lnTo>
                  <a:pt x="770" y="226"/>
                </a:lnTo>
                <a:lnTo>
                  <a:pt x="770" y="226"/>
                </a:lnTo>
                <a:lnTo>
                  <a:pt x="778" y="230"/>
                </a:lnTo>
                <a:lnTo>
                  <a:pt x="782" y="232"/>
                </a:lnTo>
                <a:lnTo>
                  <a:pt x="784" y="234"/>
                </a:lnTo>
                <a:lnTo>
                  <a:pt x="784" y="23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40" name="Freeform 300"/>
          <p:cNvSpPr>
            <a:spLocks/>
          </p:cNvSpPr>
          <p:nvPr/>
        </p:nvSpPr>
        <p:spPr bwMode="auto">
          <a:xfrm>
            <a:off x="4572000" y="4802627"/>
            <a:ext cx="129894" cy="276169"/>
          </a:xfrm>
          <a:custGeom>
            <a:avLst/>
            <a:gdLst/>
            <a:ahLst/>
            <a:cxnLst>
              <a:cxn ang="0">
                <a:pos x="62" y="42"/>
              </a:cxn>
              <a:cxn ang="0">
                <a:pos x="66" y="76"/>
              </a:cxn>
              <a:cxn ang="0">
                <a:pos x="62" y="90"/>
              </a:cxn>
              <a:cxn ang="0">
                <a:pos x="58" y="102"/>
              </a:cxn>
              <a:cxn ang="0">
                <a:pos x="54" y="114"/>
              </a:cxn>
              <a:cxn ang="0">
                <a:pos x="48" y="132"/>
              </a:cxn>
              <a:cxn ang="0">
                <a:pos x="42" y="140"/>
              </a:cxn>
              <a:cxn ang="0">
                <a:pos x="38" y="148"/>
              </a:cxn>
              <a:cxn ang="0">
                <a:pos x="38" y="154"/>
              </a:cxn>
              <a:cxn ang="0">
                <a:pos x="36" y="156"/>
              </a:cxn>
              <a:cxn ang="0">
                <a:pos x="34" y="150"/>
              </a:cxn>
              <a:cxn ang="0">
                <a:pos x="32" y="144"/>
              </a:cxn>
              <a:cxn ang="0">
                <a:pos x="24" y="142"/>
              </a:cxn>
              <a:cxn ang="0">
                <a:pos x="16" y="138"/>
              </a:cxn>
              <a:cxn ang="0">
                <a:pos x="12" y="130"/>
              </a:cxn>
              <a:cxn ang="0">
                <a:pos x="14" y="120"/>
              </a:cxn>
              <a:cxn ang="0">
                <a:pos x="10" y="118"/>
              </a:cxn>
              <a:cxn ang="0">
                <a:pos x="6" y="116"/>
              </a:cxn>
              <a:cxn ang="0">
                <a:pos x="4" y="108"/>
              </a:cxn>
              <a:cxn ang="0">
                <a:pos x="4" y="94"/>
              </a:cxn>
              <a:cxn ang="0">
                <a:pos x="4" y="80"/>
              </a:cxn>
              <a:cxn ang="0">
                <a:pos x="0" y="72"/>
              </a:cxn>
              <a:cxn ang="0">
                <a:pos x="2" y="52"/>
              </a:cxn>
              <a:cxn ang="0">
                <a:pos x="4" y="44"/>
              </a:cxn>
              <a:cxn ang="0">
                <a:pos x="10" y="36"/>
              </a:cxn>
              <a:cxn ang="0">
                <a:pos x="12" y="36"/>
              </a:cxn>
              <a:cxn ang="0">
                <a:pos x="14" y="38"/>
              </a:cxn>
              <a:cxn ang="0">
                <a:pos x="24" y="36"/>
              </a:cxn>
              <a:cxn ang="0">
                <a:pos x="38" y="26"/>
              </a:cxn>
              <a:cxn ang="0">
                <a:pos x="50" y="24"/>
              </a:cxn>
              <a:cxn ang="0">
                <a:pos x="52" y="18"/>
              </a:cxn>
              <a:cxn ang="0">
                <a:pos x="54" y="8"/>
              </a:cxn>
              <a:cxn ang="0">
                <a:pos x="56" y="0"/>
              </a:cxn>
              <a:cxn ang="0">
                <a:pos x="60" y="2"/>
              </a:cxn>
              <a:cxn ang="0">
                <a:pos x="62" y="4"/>
              </a:cxn>
              <a:cxn ang="0">
                <a:pos x="64" y="22"/>
              </a:cxn>
              <a:cxn ang="0">
                <a:pos x="62" y="42"/>
              </a:cxn>
            </a:cxnLst>
            <a:rect l="0" t="0" r="r" b="b"/>
            <a:pathLst>
              <a:path w="66" h="156">
                <a:moveTo>
                  <a:pt x="62" y="42"/>
                </a:moveTo>
                <a:lnTo>
                  <a:pt x="62" y="42"/>
                </a:lnTo>
                <a:lnTo>
                  <a:pt x="64" y="60"/>
                </a:lnTo>
                <a:lnTo>
                  <a:pt x="66" y="76"/>
                </a:lnTo>
                <a:lnTo>
                  <a:pt x="66" y="76"/>
                </a:lnTo>
                <a:lnTo>
                  <a:pt x="62" y="90"/>
                </a:lnTo>
                <a:lnTo>
                  <a:pt x="62" y="90"/>
                </a:lnTo>
                <a:lnTo>
                  <a:pt x="58" y="102"/>
                </a:lnTo>
                <a:lnTo>
                  <a:pt x="58" y="102"/>
                </a:lnTo>
                <a:lnTo>
                  <a:pt x="54" y="114"/>
                </a:lnTo>
                <a:lnTo>
                  <a:pt x="54" y="114"/>
                </a:lnTo>
                <a:lnTo>
                  <a:pt x="48" y="132"/>
                </a:lnTo>
                <a:lnTo>
                  <a:pt x="48" y="132"/>
                </a:lnTo>
                <a:lnTo>
                  <a:pt x="42" y="140"/>
                </a:lnTo>
                <a:lnTo>
                  <a:pt x="38" y="148"/>
                </a:lnTo>
                <a:lnTo>
                  <a:pt x="38" y="148"/>
                </a:lnTo>
                <a:lnTo>
                  <a:pt x="38" y="152"/>
                </a:lnTo>
                <a:lnTo>
                  <a:pt x="38" y="154"/>
                </a:lnTo>
                <a:lnTo>
                  <a:pt x="36" y="156"/>
                </a:lnTo>
                <a:lnTo>
                  <a:pt x="36" y="156"/>
                </a:lnTo>
                <a:lnTo>
                  <a:pt x="34" y="154"/>
                </a:lnTo>
                <a:lnTo>
                  <a:pt x="34" y="150"/>
                </a:lnTo>
                <a:lnTo>
                  <a:pt x="32" y="144"/>
                </a:lnTo>
                <a:lnTo>
                  <a:pt x="32" y="144"/>
                </a:lnTo>
                <a:lnTo>
                  <a:pt x="24" y="142"/>
                </a:lnTo>
                <a:lnTo>
                  <a:pt x="24" y="142"/>
                </a:lnTo>
                <a:lnTo>
                  <a:pt x="16" y="138"/>
                </a:lnTo>
                <a:lnTo>
                  <a:pt x="16" y="138"/>
                </a:lnTo>
                <a:lnTo>
                  <a:pt x="12" y="130"/>
                </a:lnTo>
                <a:lnTo>
                  <a:pt x="12" y="130"/>
                </a:lnTo>
                <a:lnTo>
                  <a:pt x="14" y="124"/>
                </a:lnTo>
                <a:lnTo>
                  <a:pt x="14" y="120"/>
                </a:lnTo>
                <a:lnTo>
                  <a:pt x="14" y="120"/>
                </a:lnTo>
                <a:lnTo>
                  <a:pt x="10" y="118"/>
                </a:lnTo>
                <a:lnTo>
                  <a:pt x="6" y="116"/>
                </a:lnTo>
                <a:lnTo>
                  <a:pt x="6" y="116"/>
                </a:lnTo>
                <a:lnTo>
                  <a:pt x="4" y="112"/>
                </a:lnTo>
                <a:lnTo>
                  <a:pt x="4" y="108"/>
                </a:lnTo>
                <a:lnTo>
                  <a:pt x="4" y="108"/>
                </a:lnTo>
                <a:lnTo>
                  <a:pt x="4" y="94"/>
                </a:lnTo>
                <a:lnTo>
                  <a:pt x="4" y="80"/>
                </a:lnTo>
                <a:lnTo>
                  <a:pt x="4" y="80"/>
                </a:lnTo>
                <a:lnTo>
                  <a:pt x="0" y="72"/>
                </a:lnTo>
                <a:lnTo>
                  <a:pt x="0" y="72"/>
                </a:lnTo>
                <a:lnTo>
                  <a:pt x="0" y="62"/>
                </a:lnTo>
                <a:lnTo>
                  <a:pt x="2" y="52"/>
                </a:lnTo>
                <a:lnTo>
                  <a:pt x="2" y="52"/>
                </a:lnTo>
                <a:lnTo>
                  <a:pt x="4" y="44"/>
                </a:lnTo>
                <a:lnTo>
                  <a:pt x="6" y="38"/>
                </a:lnTo>
                <a:lnTo>
                  <a:pt x="10" y="36"/>
                </a:lnTo>
                <a:lnTo>
                  <a:pt x="10" y="36"/>
                </a:lnTo>
                <a:lnTo>
                  <a:pt x="12" y="36"/>
                </a:lnTo>
                <a:lnTo>
                  <a:pt x="14" y="38"/>
                </a:lnTo>
                <a:lnTo>
                  <a:pt x="14" y="38"/>
                </a:lnTo>
                <a:lnTo>
                  <a:pt x="24" y="36"/>
                </a:lnTo>
                <a:lnTo>
                  <a:pt x="24" y="36"/>
                </a:lnTo>
                <a:lnTo>
                  <a:pt x="38" y="26"/>
                </a:lnTo>
                <a:lnTo>
                  <a:pt x="38" y="26"/>
                </a:lnTo>
                <a:lnTo>
                  <a:pt x="44" y="26"/>
                </a:lnTo>
                <a:lnTo>
                  <a:pt x="50" y="24"/>
                </a:lnTo>
                <a:lnTo>
                  <a:pt x="50" y="24"/>
                </a:lnTo>
                <a:lnTo>
                  <a:pt x="52" y="18"/>
                </a:lnTo>
                <a:lnTo>
                  <a:pt x="52" y="18"/>
                </a:lnTo>
                <a:lnTo>
                  <a:pt x="54" y="8"/>
                </a:lnTo>
                <a:lnTo>
                  <a:pt x="54" y="4"/>
                </a:lnTo>
                <a:lnTo>
                  <a:pt x="56" y="0"/>
                </a:lnTo>
                <a:lnTo>
                  <a:pt x="56" y="0"/>
                </a:lnTo>
                <a:lnTo>
                  <a:pt x="60" y="2"/>
                </a:lnTo>
                <a:lnTo>
                  <a:pt x="62" y="4"/>
                </a:lnTo>
                <a:lnTo>
                  <a:pt x="62" y="4"/>
                </a:lnTo>
                <a:lnTo>
                  <a:pt x="64" y="12"/>
                </a:lnTo>
                <a:lnTo>
                  <a:pt x="64" y="22"/>
                </a:lnTo>
                <a:lnTo>
                  <a:pt x="62" y="42"/>
                </a:lnTo>
                <a:lnTo>
                  <a:pt x="62" y="4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41" name="Freeform 301"/>
          <p:cNvSpPr>
            <a:spLocks/>
          </p:cNvSpPr>
          <p:nvPr/>
        </p:nvSpPr>
        <p:spPr bwMode="auto">
          <a:xfrm>
            <a:off x="5554146" y="4760139"/>
            <a:ext cx="59043" cy="21244"/>
          </a:xfrm>
          <a:custGeom>
            <a:avLst/>
            <a:gdLst/>
            <a:ahLst/>
            <a:cxnLst>
              <a:cxn ang="0">
                <a:pos x="30" y="8"/>
              </a:cxn>
              <a:cxn ang="0">
                <a:pos x="30" y="8"/>
              </a:cxn>
              <a:cxn ang="0">
                <a:pos x="30" y="10"/>
              </a:cxn>
              <a:cxn ang="0">
                <a:pos x="30" y="10"/>
              </a:cxn>
              <a:cxn ang="0">
                <a:pos x="24" y="12"/>
              </a:cxn>
              <a:cxn ang="0">
                <a:pos x="16" y="12"/>
              </a:cxn>
              <a:cxn ang="0">
                <a:pos x="16" y="12"/>
              </a:cxn>
              <a:cxn ang="0">
                <a:pos x="10" y="12"/>
              </a:cxn>
              <a:cxn ang="0">
                <a:pos x="4" y="10"/>
              </a:cxn>
              <a:cxn ang="0">
                <a:pos x="4" y="10"/>
              </a:cxn>
              <a:cxn ang="0">
                <a:pos x="2" y="6"/>
              </a:cxn>
              <a:cxn ang="0">
                <a:pos x="0" y="2"/>
              </a:cxn>
              <a:cxn ang="0">
                <a:pos x="0" y="2"/>
              </a:cxn>
              <a:cxn ang="0">
                <a:pos x="4" y="0"/>
              </a:cxn>
              <a:cxn ang="0">
                <a:pos x="4" y="0"/>
              </a:cxn>
              <a:cxn ang="0">
                <a:pos x="12" y="0"/>
              </a:cxn>
              <a:cxn ang="0">
                <a:pos x="20" y="2"/>
              </a:cxn>
              <a:cxn ang="0">
                <a:pos x="20" y="2"/>
              </a:cxn>
              <a:cxn ang="0">
                <a:pos x="30" y="6"/>
              </a:cxn>
              <a:cxn ang="0">
                <a:pos x="30" y="6"/>
              </a:cxn>
              <a:cxn ang="0">
                <a:pos x="30" y="8"/>
              </a:cxn>
              <a:cxn ang="0">
                <a:pos x="30" y="8"/>
              </a:cxn>
            </a:cxnLst>
            <a:rect l="0" t="0" r="r" b="b"/>
            <a:pathLst>
              <a:path w="30" h="12">
                <a:moveTo>
                  <a:pt x="30" y="8"/>
                </a:moveTo>
                <a:lnTo>
                  <a:pt x="30" y="8"/>
                </a:lnTo>
                <a:lnTo>
                  <a:pt x="30" y="10"/>
                </a:lnTo>
                <a:lnTo>
                  <a:pt x="30" y="10"/>
                </a:lnTo>
                <a:lnTo>
                  <a:pt x="24" y="12"/>
                </a:lnTo>
                <a:lnTo>
                  <a:pt x="16" y="12"/>
                </a:lnTo>
                <a:lnTo>
                  <a:pt x="16" y="12"/>
                </a:lnTo>
                <a:lnTo>
                  <a:pt x="10" y="12"/>
                </a:lnTo>
                <a:lnTo>
                  <a:pt x="4" y="10"/>
                </a:lnTo>
                <a:lnTo>
                  <a:pt x="4" y="10"/>
                </a:lnTo>
                <a:lnTo>
                  <a:pt x="2" y="6"/>
                </a:lnTo>
                <a:lnTo>
                  <a:pt x="0" y="2"/>
                </a:lnTo>
                <a:lnTo>
                  <a:pt x="0" y="2"/>
                </a:lnTo>
                <a:lnTo>
                  <a:pt x="4" y="0"/>
                </a:lnTo>
                <a:lnTo>
                  <a:pt x="4" y="0"/>
                </a:lnTo>
                <a:lnTo>
                  <a:pt x="12" y="0"/>
                </a:lnTo>
                <a:lnTo>
                  <a:pt x="20" y="2"/>
                </a:lnTo>
                <a:lnTo>
                  <a:pt x="20" y="2"/>
                </a:lnTo>
                <a:lnTo>
                  <a:pt x="30" y="6"/>
                </a:lnTo>
                <a:lnTo>
                  <a:pt x="30" y="6"/>
                </a:lnTo>
                <a:lnTo>
                  <a:pt x="30" y="8"/>
                </a:lnTo>
                <a:lnTo>
                  <a:pt x="30" y="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42" name="Freeform 302"/>
          <p:cNvSpPr>
            <a:spLocks/>
          </p:cNvSpPr>
          <p:nvPr/>
        </p:nvSpPr>
        <p:spPr bwMode="auto">
          <a:xfrm>
            <a:off x="4668510" y="4073258"/>
            <a:ext cx="31490" cy="63731"/>
          </a:xfrm>
          <a:custGeom>
            <a:avLst/>
            <a:gdLst/>
            <a:ahLst/>
            <a:cxnLst>
              <a:cxn ang="0">
                <a:pos x="16" y="28"/>
              </a:cxn>
              <a:cxn ang="0">
                <a:pos x="16" y="28"/>
              </a:cxn>
              <a:cxn ang="0">
                <a:pos x="12" y="32"/>
              </a:cxn>
              <a:cxn ang="0">
                <a:pos x="8" y="34"/>
              </a:cxn>
              <a:cxn ang="0">
                <a:pos x="8" y="36"/>
              </a:cxn>
              <a:cxn ang="0">
                <a:pos x="8" y="36"/>
              </a:cxn>
              <a:cxn ang="0">
                <a:pos x="6" y="32"/>
              </a:cxn>
              <a:cxn ang="0">
                <a:pos x="4" y="28"/>
              </a:cxn>
              <a:cxn ang="0">
                <a:pos x="0" y="24"/>
              </a:cxn>
              <a:cxn ang="0">
                <a:pos x="0" y="22"/>
              </a:cxn>
              <a:cxn ang="0">
                <a:pos x="0" y="22"/>
              </a:cxn>
              <a:cxn ang="0">
                <a:pos x="0" y="16"/>
              </a:cxn>
              <a:cxn ang="0">
                <a:pos x="2" y="10"/>
              </a:cxn>
              <a:cxn ang="0">
                <a:pos x="2" y="10"/>
              </a:cxn>
              <a:cxn ang="0">
                <a:pos x="4" y="4"/>
              </a:cxn>
              <a:cxn ang="0">
                <a:pos x="4" y="2"/>
              </a:cxn>
              <a:cxn ang="0">
                <a:pos x="6" y="0"/>
              </a:cxn>
              <a:cxn ang="0">
                <a:pos x="6" y="0"/>
              </a:cxn>
              <a:cxn ang="0">
                <a:pos x="12" y="2"/>
              </a:cxn>
              <a:cxn ang="0">
                <a:pos x="14" y="6"/>
              </a:cxn>
              <a:cxn ang="0">
                <a:pos x="14" y="6"/>
              </a:cxn>
              <a:cxn ang="0">
                <a:pos x="16" y="10"/>
              </a:cxn>
              <a:cxn ang="0">
                <a:pos x="16" y="14"/>
              </a:cxn>
              <a:cxn ang="0">
                <a:pos x="16" y="14"/>
              </a:cxn>
              <a:cxn ang="0">
                <a:pos x="16" y="22"/>
              </a:cxn>
              <a:cxn ang="0">
                <a:pos x="16" y="28"/>
              </a:cxn>
              <a:cxn ang="0">
                <a:pos x="16" y="28"/>
              </a:cxn>
            </a:cxnLst>
            <a:rect l="0" t="0" r="r" b="b"/>
            <a:pathLst>
              <a:path w="16" h="36">
                <a:moveTo>
                  <a:pt x="16" y="28"/>
                </a:moveTo>
                <a:lnTo>
                  <a:pt x="16" y="28"/>
                </a:lnTo>
                <a:lnTo>
                  <a:pt x="12" y="32"/>
                </a:lnTo>
                <a:lnTo>
                  <a:pt x="8" y="34"/>
                </a:lnTo>
                <a:lnTo>
                  <a:pt x="8" y="36"/>
                </a:lnTo>
                <a:lnTo>
                  <a:pt x="8" y="36"/>
                </a:lnTo>
                <a:lnTo>
                  <a:pt x="6" y="32"/>
                </a:lnTo>
                <a:lnTo>
                  <a:pt x="4" y="28"/>
                </a:lnTo>
                <a:lnTo>
                  <a:pt x="0" y="24"/>
                </a:lnTo>
                <a:lnTo>
                  <a:pt x="0" y="22"/>
                </a:lnTo>
                <a:lnTo>
                  <a:pt x="0" y="22"/>
                </a:lnTo>
                <a:lnTo>
                  <a:pt x="0" y="16"/>
                </a:lnTo>
                <a:lnTo>
                  <a:pt x="2" y="10"/>
                </a:lnTo>
                <a:lnTo>
                  <a:pt x="2" y="10"/>
                </a:lnTo>
                <a:lnTo>
                  <a:pt x="4" y="4"/>
                </a:lnTo>
                <a:lnTo>
                  <a:pt x="4" y="2"/>
                </a:lnTo>
                <a:lnTo>
                  <a:pt x="6" y="0"/>
                </a:lnTo>
                <a:lnTo>
                  <a:pt x="6" y="0"/>
                </a:lnTo>
                <a:lnTo>
                  <a:pt x="12" y="2"/>
                </a:lnTo>
                <a:lnTo>
                  <a:pt x="14" y="6"/>
                </a:lnTo>
                <a:lnTo>
                  <a:pt x="14" y="6"/>
                </a:lnTo>
                <a:lnTo>
                  <a:pt x="16" y="10"/>
                </a:lnTo>
                <a:lnTo>
                  <a:pt x="16" y="14"/>
                </a:lnTo>
                <a:lnTo>
                  <a:pt x="16" y="14"/>
                </a:lnTo>
                <a:lnTo>
                  <a:pt x="16" y="22"/>
                </a:lnTo>
                <a:lnTo>
                  <a:pt x="16" y="28"/>
                </a:lnTo>
                <a:lnTo>
                  <a:pt x="16" y="2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43" name="Freeform 303"/>
          <p:cNvSpPr>
            <a:spLocks/>
          </p:cNvSpPr>
          <p:nvPr/>
        </p:nvSpPr>
        <p:spPr bwMode="auto">
          <a:xfrm>
            <a:off x="4200106" y="4016608"/>
            <a:ext cx="578615" cy="297412"/>
          </a:xfrm>
          <a:custGeom>
            <a:avLst/>
            <a:gdLst/>
            <a:ahLst/>
            <a:cxnLst>
              <a:cxn ang="0">
                <a:pos x="288" y="98"/>
              </a:cxn>
              <a:cxn ang="0">
                <a:pos x="290" y="106"/>
              </a:cxn>
              <a:cxn ang="0">
                <a:pos x="274" y="108"/>
              </a:cxn>
              <a:cxn ang="0">
                <a:pos x="268" y="116"/>
              </a:cxn>
              <a:cxn ang="0">
                <a:pos x="272" y="128"/>
              </a:cxn>
              <a:cxn ang="0">
                <a:pos x="270" y="138"/>
              </a:cxn>
              <a:cxn ang="0">
                <a:pos x="246" y="130"/>
              </a:cxn>
              <a:cxn ang="0">
                <a:pos x="232" y="130"/>
              </a:cxn>
              <a:cxn ang="0">
                <a:pos x="222" y="120"/>
              </a:cxn>
              <a:cxn ang="0">
                <a:pos x="216" y="120"/>
              </a:cxn>
              <a:cxn ang="0">
                <a:pos x="206" y="142"/>
              </a:cxn>
              <a:cxn ang="0">
                <a:pos x="196" y="164"/>
              </a:cxn>
              <a:cxn ang="0">
                <a:pos x="188" y="166"/>
              </a:cxn>
              <a:cxn ang="0">
                <a:pos x="178" y="152"/>
              </a:cxn>
              <a:cxn ang="0">
                <a:pos x="164" y="136"/>
              </a:cxn>
              <a:cxn ang="0">
                <a:pos x="160" y="118"/>
              </a:cxn>
              <a:cxn ang="0">
                <a:pos x="146" y="124"/>
              </a:cxn>
              <a:cxn ang="0">
                <a:pos x="138" y="138"/>
              </a:cxn>
              <a:cxn ang="0">
                <a:pos x="134" y="150"/>
              </a:cxn>
              <a:cxn ang="0">
                <a:pos x="112" y="158"/>
              </a:cxn>
              <a:cxn ang="0">
                <a:pos x="74" y="162"/>
              </a:cxn>
              <a:cxn ang="0">
                <a:pos x="62" y="154"/>
              </a:cxn>
              <a:cxn ang="0">
                <a:pos x="52" y="144"/>
              </a:cxn>
              <a:cxn ang="0">
                <a:pos x="50" y="130"/>
              </a:cxn>
              <a:cxn ang="0">
                <a:pos x="54" y="112"/>
              </a:cxn>
              <a:cxn ang="0">
                <a:pos x="34" y="106"/>
              </a:cxn>
              <a:cxn ang="0">
                <a:pos x="22" y="116"/>
              </a:cxn>
              <a:cxn ang="0">
                <a:pos x="6" y="130"/>
              </a:cxn>
              <a:cxn ang="0">
                <a:pos x="0" y="120"/>
              </a:cxn>
              <a:cxn ang="0">
                <a:pos x="8" y="92"/>
              </a:cxn>
              <a:cxn ang="0">
                <a:pos x="18" y="82"/>
              </a:cxn>
              <a:cxn ang="0">
                <a:pos x="32" y="70"/>
              </a:cxn>
              <a:cxn ang="0">
                <a:pos x="38" y="56"/>
              </a:cxn>
              <a:cxn ang="0">
                <a:pos x="62" y="34"/>
              </a:cxn>
              <a:cxn ang="0">
                <a:pos x="76" y="20"/>
              </a:cxn>
              <a:cxn ang="0">
                <a:pos x="74" y="8"/>
              </a:cxn>
              <a:cxn ang="0">
                <a:pos x="88" y="6"/>
              </a:cxn>
              <a:cxn ang="0">
                <a:pos x="106" y="6"/>
              </a:cxn>
              <a:cxn ang="0">
                <a:pos x="118" y="2"/>
              </a:cxn>
              <a:cxn ang="0">
                <a:pos x="132" y="10"/>
              </a:cxn>
              <a:cxn ang="0">
                <a:pos x="178" y="4"/>
              </a:cxn>
              <a:cxn ang="0">
                <a:pos x="216" y="10"/>
              </a:cxn>
              <a:cxn ang="0">
                <a:pos x="236" y="22"/>
              </a:cxn>
              <a:cxn ang="0">
                <a:pos x="244" y="32"/>
              </a:cxn>
              <a:cxn ang="0">
                <a:pos x="240" y="42"/>
              </a:cxn>
              <a:cxn ang="0">
                <a:pos x="238" y="56"/>
              </a:cxn>
              <a:cxn ang="0">
                <a:pos x="246" y="68"/>
              </a:cxn>
              <a:cxn ang="0">
                <a:pos x="264" y="80"/>
              </a:cxn>
              <a:cxn ang="0">
                <a:pos x="276" y="82"/>
              </a:cxn>
              <a:cxn ang="0">
                <a:pos x="290" y="82"/>
              </a:cxn>
            </a:cxnLst>
            <a:rect l="0" t="0" r="r" b="b"/>
            <a:pathLst>
              <a:path w="294" h="168">
                <a:moveTo>
                  <a:pt x="294" y="86"/>
                </a:moveTo>
                <a:lnTo>
                  <a:pt x="294" y="86"/>
                </a:lnTo>
                <a:lnTo>
                  <a:pt x="292" y="92"/>
                </a:lnTo>
                <a:lnTo>
                  <a:pt x="288" y="98"/>
                </a:lnTo>
                <a:lnTo>
                  <a:pt x="288" y="98"/>
                </a:lnTo>
                <a:lnTo>
                  <a:pt x="290" y="102"/>
                </a:lnTo>
                <a:lnTo>
                  <a:pt x="290" y="106"/>
                </a:lnTo>
                <a:lnTo>
                  <a:pt x="290" y="106"/>
                </a:lnTo>
                <a:lnTo>
                  <a:pt x="284" y="108"/>
                </a:lnTo>
                <a:lnTo>
                  <a:pt x="284" y="108"/>
                </a:lnTo>
                <a:lnTo>
                  <a:pt x="278" y="108"/>
                </a:lnTo>
                <a:lnTo>
                  <a:pt x="274" y="108"/>
                </a:lnTo>
                <a:lnTo>
                  <a:pt x="272" y="108"/>
                </a:lnTo>
                <a:lnTo>
                  <a:pt x="272" y="108"/>
                </a:lnTo>
                <a:lnTo>
                  <a:pt x="270" y="112"/>
                </a:lnTo>
                <a:lnTo>
                  <a:pt x="268" y="116"/>
                </a:lnTo>
                <a:lnTo>
                  <a:pt x="268" y="116"/>
                </a:lnTo>
                <a:lnTo>
                  <a:pt x="270" y="126"/>
                </a:lnTo>
                <a:lnTo>
                  <a:pt x="270" y="126"/>
                </a:lnTo>
                <a:lnTo>
                  <a:pt x="272" y="128"/>
                </a:lnTo>
                <a:lnTo>
                  <a:pt x="272" y="132"/>
                </a:lnTo>
                <a:lnTo>
                  <a:pt x="272" y="132"/>
                </a:lnTo>
                <a:lnTo>
                  <a:pt x="272" y="136"/>
                </a:lnTo>
                <a:lnTo>
                  <a:pt x="270" y="138"/>
                </a:lnTo>
                <a:lnTo>
                  <a:pt x="270" y="138"/>
                </a:lnTo>
                <a:lnTo>
                  <a:pt x="264" y="138"/>
                </a:lnTo>
                <a:lnTo>
                  <a:pt x="258" y="136"/>
                </a:lnTo>
                <a:lnTo>
                  <a:pt x="246" y="130"/>
                </a:lnTo>
                <a:lnTo>
                  <a:pt x="246" y="130"/>
                </a:lnTo>
                <a:lnTo>
                  <a:pt x="240" y="130"/>
                </a:lnTo>
                <a:lnTo>
                  <a:pt x="232" y="130"/>
                </a:lnTo>
                <a:lnTo>
                  <a:pt x="232" y="130"/>
                </a:lnTo>
                <a:lnTo>
                  <a:pt x="228" y="126"/>
                </a:lnTo>
                <a:lnTo>
                  <a:pt x="226" y="122"/>
                </a:lnTo>
                <a:lnTo>
                  <a:pt x="226" y="122"/>
                </a:lnTo>
                <a:lnTo>
                  <a:pt x="222" y="120"/>
                </a:lnTo>
                <a:lnTo>
                  <a:pt x="220" y="118"/>
                </a:lnTo>
                <a:lnTo>
                  <a:pt x="218" y="118"/>
                </a:lnTo>
                <a:lnTo>
                  <a:pt x="218" y="118"/>
                </a:lnTo>
                <a:lnTo>
                  <a:pt x="216" y="120"/>
                </a:lnTo>
                <a:lnTo>
                  <a:pt x="214" y="124"/>
                </a:lnTo>
                <a:lnTo>
                  <a:pt x="214" y="130"/>
                </a:lnTo>
                <a:lnTo>
                  <a:pt x="214" y="130"/>
                </a:lnTo>
                <a:lnTo>
                  <a:pt x="206" y="142"/>
                </a:lnTo>
                <a:lnTo>
                  <a:pt x="200" y="152"/>
                </a:lnTo>
                <a:lnTo>
                  <a:pt x="200" y="152"/>
                </a:lnTo>
                <a:lnTo>
                  <a:pt x="196" y="164"/>
                </a:lnTo>
                <a:lnTo>
                  <a:pt x="196" y="164"/>
                </a:lnTo>
                <a:lnTo>
                  <a:pt x="194" y="166"/>
                </a:lnTo>
                <a:lnTo>
                  <a:pt x="192" y="168"/>
                </a:lnTo>
                <a:lnTo>
                  <a:pt x="192" y="168"/>
                </a:lnTo>
                <a:lnTo>
                  <a:pt x="188" y="166"/>
                </a:lnTo>
                <a:lnTo>
                  <a:pt x="184" y="164"/>
                </a:lnTo>
                <a:lnTo>
                  <a:pt x="184" y="164"/>
                </a:lnTo>
                <a:lnTo>
                  <a:pt x="178" y="152"/>
                </a:lnTo>
                <a:lnTo>
                  <a:pt x="178" y="152"/>
                </a:lnTo>
                <a:lnTo>
                  <a:pt x="172" y="148"/>
                </a:lnTo>
                <a:lnTo>
                  <a:pt x="166" y="142"/>
                </a:lnTo>
                <a:lnTo>
                  <a:pt x="166" y="142"/>
                </a:lnTo>
                <a:lnTo>
                  <a:pt x="164" y="136"/>
                </a:lnTo>
                <a:lnTo>
                  <a:pt x="164" y="130"/>
                </a:lnTo>
                <a:lnTo>
                  <a:pt x="162" y="122"/>
                </a:lnTo>
                <a:lnTo>
                  <a:pt x="160" y="118"/>
                </a:lnTo>
                <a:lnTo>
                  <a:pt x="160" y="118"/>
                </a:lnTo>
                <a:lnTo>
                  <a:pt x="158" y="118"/>
                </a:lnTo>
                <a:lnTo>
                  <a:pt x="154" y="120"/>
                </a:lnTo>
                <a:lnTo>
                  <a:pt x="146" y="124"/>
                </a:lnTo>
                <a:lnTo>
                  <a:pt x="146" y="124"/>
                </a:lnTo>
                <a:lnTo>
                  <a:pt x="142" y="128"/>
                </a:lnTo>
                <a:lnTo>
                  <a:pt x="138" y="132"/>
                </a:lnTo>
                <a:lnTo>
                  <a:pt x="138" y="132"/>
                </a:lnTo>
                <a:lnTo>
                  <a:pt x="138" y="138"/>
                </a:lnTo>
                <a:lnTo>
                  <a:pt x="138" y="144"/>
                </a:lnTo>
                <a:lnTo>
                  <a:pt x="138" y="144"/>
                </a:lnTo>
                <a:lnTo>
                  <a:pt x="134" y="150"/>
                </a:lnTo>
                <a:lnTo>
                  <a:pt x="134" y="150"/>
                </a:lnTo>
                <a:lnTo>
                  <a:pt x="126" y="154"/>
                </a:lnTo>
                <a:lnTo>
                  <a:pt x="118" y="160"/>
                </a:lnTo>
                <a:lnTo>
                  <a:pt x="118" y="160"/>
                </a:lnTo>
                <a:lnTo>
                  <a:pt x="112" y="158"/>
                </a:lnTo>
                <a:lnTo>
                  <a:pt x="104" y="158"/>
                </a:lnTo>
                <a:lnTo>
                  <a:pt x="104" y="158"/>
                </a:lnTo>
                <a:lnTo>
                  <a:pt x="88" y="158"/>
                </a:lnTo>
                <a:lnTo>
                  <a:pt x="74" y="162"/>
                </a:lnTo>
                <a:lnTo>
                  <a:pt x="74" y="162"/>
                </a:lnTo>
                <a:lnTo>
                  <a:pt x="64" y="162"/>
                </a:lnTo>
                <a:lnTo>
                  <a:pt x="64" y="162"/>
                </a:lnTo>
                <a:lnTo>
                  <a:pt x="62" y="154"/>
                </a:lnTo>
                <a:lnTo>
                  <a:pt x="60" y="148"/>
                </a:lnTo>
                <a:lnTo>
                  <a:pt x="60" y="148"/>
                </a:lnTo>
                <a:lnTo>
                  <a:pt x="56" y="146"/>
                </a:lnTo>
                <a:lnTo>
                  <a:pt x="52" y="144"/>
                </a:lnTo>
                <a:lnTo>
                  <a:pt x="52" y="144"/>
                </a:lnTo>
                <a:lnTo>
                  <a:pt x="50" y="138"/>
                </a:lnTo>
                <a:lnTo>
                  <a:pt x="50" y="130"/>
                </a:lnTo>
                <a:lnTo>
                  <a:pt x="50" y="130"/>
                </a:lnTo>
                <a:lnTo>
                  <a:pt x="52" y="120"/>
                </a:lnTo>
                <a:lnTo>
                  <a:pt x="54" y="116"/>
                </a:lnTo>
                <a:lnTo>
                  <a:pt x="54" y="112"/>
                </a:lnTo>
                <a:lnTo>
                  <a:pt x="54" y="112"/>
                </a:lnTo>
                <a:lnTo>
                  <a:pt x="50" y="108"/>
                </a:lnTo>
                <a:lnTo>
                  <a:pt x="50" y="108"/>
                </a:lnTo>
                <a:lnTo>
                  <a:pt x="40" y="106"/>
                </a:lnTo>
                <a:lnTo>
                  <a:pt x="34" y="106"/>
                </a:lnTo>
                <a:lnTo>
                  <a:pt x="28" y="106"/>
                </a:lnTo>
                <a:lnTo>
                  <a:pt x="28" y="106"/>
                </a:lnTo>
                <a:lnTo>
                  <a:pt x="24" y="110"/>
                </a:lnTo>
                <a:lnTo>
                  <a:pt x="22" y="116"/>
                </a:lnTo>
                <a:lnTo>
                  <a:pt x="14" y="126"/>
                </a:lnTo>
                <a:lnTo>
                  <a:pt x="14" y="126"/>
                </a:lnTo>
                <a:lnTo>
                  <a:pt x="10" y="128"/>
                </a:lnTo>
                <a:lnTo>
                  <a:pt x="6" y="130"/>
                </a:lnTo>
                <a:lnTo>
                  <a:pt x="6" y="130"/>
                </a:lnTo>
                <a:lnTo>
                  <a:pt x="2" y="126"/>
                </a:lnTo>
                <a:lnTo>
                  <a:pt x="2" y="126"/>
                </a:lnTo>
                <a:lnTo>
                  <a:pt x="0" y="120"/>
                </a:lnTo>
                <a:lnTo>
                  <a:pt x="2" y="114"/>
                </a:lnTo>
                <a:lnTo>
                  <a:pt x="6" y="100"/>
                </a:lnTo>
                <a:lnTo>
                  <a:pt x="6" y="100"/>
                </a:lnTo>
                <a:lnTo>
                  <a:pt x="8" y="92"/>
                </a:lnTo>
                <a:lnTo>
                  <a:pt x="12" y="86"/>
                </a:lnTo>
                <a:lnTo>
                  <a:pt x="12" y="86"/>
                </a:lnTo>
                <a:lnTo>
                  <a:pt x="18" y="82"/>
                </a:lnTo>
                <a:lnTo>
                  <a:pt x="18" y="82"/>
                </a:lnTo>
                <a:lnTo>
                  <a:pt x="22" y="74"/>
                </a:lnTo>
                <a:lnTo>
                  <a:pt x="22" y="74"/>
                </a:lnTo>
                <a:lnTo>
                  <a:pt x="32" y="70"/>
                </a:lnTo>
                <a:lnTo>
                  <a:pt x="32" y="70"/>
                </a:lnTo>
                <a:lnTo>
                  <a:pt x="34" y="68"/>
                </a:lnTo>
                <a:lnTo>
                  <a:pt x="34" y="68"/>
                </a:lnTo>
                <a:lnTo>
                  <a:pt x="38" y="56"/>
                </a:lnTo>
                <a:lnTo>
                  <a:pt x="38" y="56"/>
                </a:lnTo>
                <a:lnTo>
                  <a:pt x="46" y="46"/>
                </a:lnTo>
                <a:lnTo>
                  <a:pt x="46" y="46"/>
                </a:lnTo>
                <a:lnTo>
                  <a:pt x="54" y="40"/>
                </a:lnTo>
                <a:lnTo>
                  <a:pt x="62" y="34"/>
                </a:lnTo>
                <a:lnTo>
                  <a:pt x="72" y="28"/>
                </a:lnTo>
                <a:lnTo>
                  <a:pt x="74" y="24"/>
                </a:lnTo>
                <a:lnTo>
                  <a:pt x="76" y="20"/>
                </a:lnTo>
                <a:lnTo>
                  <a:pt x="76" y="20"/>
                </a:lnTo>
                <a:lnTo>
                  <a:pt x="74" y="16"/>
                </a:lnTo>
                <a:lnTo>
                  <a:pt x="72" y="12"/>
                </a:lnTo>
                <a:lnTo>
                  <a:pt x="72" y="12"/>
                </a:lnTo>
                <a:lnTo>
                  <a:pt x="74" y="8"/>
                </a:lnTo>
                <a:lnTo>
                  <a:pt x="78" y="6"/>
                </a:lnTo>
                <a:lnTo>
                  <a:pt x="78" y="6"/>
                </a:lnTo>
                <a:lnTo>
                  <a:pt x="82" y="6"/>
                </a:lnTo>
                <a:lnTo>
                  <a:pt x="88" y="6"/>
                </a:lnTo>
                <a:lnTo>
                  <a:pt x="98" y="10"/>
                </a:lnTo>
                <a:lnTo>
                  <a:pt x="98" y="10"/>
                </a:lnTo>
                <a:lnTo>
                  <a:pt x="106" y="6"/>
                </a:lnTo>
                <a:lnTo>
                  <a:pt x="106" y="6"/>
                </a:lnTo>
                <a:lnTo>
                  <a:pt x="110" y="2"/>
                </a:lnTo>
                <a:lnTo>
                  <a:pt x="116" y="0"/>
                </a:lnTo>
                <a:lnTo>
                  <a:pt x="116" y="0"/>
                </a:lnTo>
                <a:lnTo>
                  <a:pt x="118" y="2"/>
                </a:lnTo>
                <a:lnTo>
                  <a:pt x="120" y="4"/>
                </a:lnTo>
                <a:lnTo>
                  <a:pt x="122" y="8"/>
                </a:lnTo>
                <a:lnTo>
                  <a:pt x="122" y="8"/>
                </a:lnTo>
                <a:lnTo>
                  <a:pt x="132" y="10"/>
                </a:lnTo>
                <a:lnTo>
                  <a:pt x="144" y="8"/>
                </a:lnTo>
                <a:lnTo>
                  <a:pt x="164" y="6"/>
                </a:lnTo>
                <a:lnTo>
                  <a:pt x="164" y="6"/>
                </a:lnTo>
                <a:lnTo>
                  <a:pt x="178" y="4"/>
                </a:lnTo>
                <a:lnTo>
                  <a:pt x="194" y="2"/>
                </a:lnTo>
                <a:lnTo>
                  <a:pt x="194" y="2"/>
                </a:lnTo>
                <a:lnTo>
                  <a:pt x="206" y="6"/>
                </a:lnTo>
                <a:lnTo>
                  <a:pt x="216" y="10"/>
                </a:lnTo>
                <a:lnTo>
                  <a:pt x="216" y="10"/>
                </a:lnTo>
                <a:lnTo>
                  <a:pt x="226" y="16"/>
                </a:lnTo>
                <a:lnTo>
                  <a:pt x="236" y="22"/>
                </a:lnTo>
                <a:lnTo>
                  <a:pt x="236" y="22"/>
                </a:lnTo>
                <a:lnTo>
                  <a:pt x="236" y="24"/>
                </a:lnTo>
                <a:lnTo>
                  <a:pt x="240" y="26"/>
                </a:lnTo>
                <a:lnTo>
                  <a:pt x="244" y="32"/>
                </a:lnTo>
                <a:lnTo>
                  <a:pt x="244" y="32"/>
                </a:lnTo>
                <a:lnTo>
                  <a:pt x="242" y="34"/>
                </a:lnTo>
                <a:lnTo>
                  <a:pt x="242" y="36"/>
                </a:lnTo>
                <a:lnTo>
                  <a:pt x="240" y="42"/>
                </a:lnTo>
                <a:lnTo>
                  <a:pt x="240" y="42"/>
                </a:lnTo>
                <a:lnTo>
                  <a:pt x="238" y="48"/>
                </a:lnTo>
                <a:lnTo>
                  <a:pt x="238" y="54"/>
                </a:lnTo>
                <a:lnTo>
                  <a:pt x="238" y="54"/>
                </a:lnTo>
                <a:lnTo>
                  <a:pt x="238" y="56"/>
                </a:lnTo>
                <a:lnTo>
                  <a:pt x="242" y="60"/>
                </a:lnTo>
                <a:lnTo>
                  <a:pt x="244" y="64"/>
                </a:lnTo>
                <a:lnTo>
                  <a:pt x="246" y="68"/>
                </a:lnTo>
                <a:lnTo>
                  <a:pt x="246" y="68"/>
                </a:lnTo>
                <a:lnTo>
                  <a:pt x="248" y="72"/>
                </a:lnTo>
                <a:lnTo>
                  <a:pt x="252" y="74"/>
                </a:lnTo>
                <a:lnTo>
                  <a:pt x="252" y="74"/>
                </a:lnTo>
                <a:lnTo>
                  <a:pt x="264" y="80"/>
                </a:lnTo>
                <a:lnTo>
                  <a:pt x="264" y="80"/>
                </a:lnTo>
                <a:lnTo>
                  <a:pt x="270" y="82"/>
                </a:lnTo>
                <a:lnTo>
                  <a:pt x="276" y="82"/>
                </a:lnTo>
                <a:lnTo>
                  <a:pt x="276" y="82"/>
                </a:lnTo>
                <a:lnTo>
                  <a:pt x="280" y="80"/>
                </a:lnTo>
                <a:lnTo>
                  <a:pt x="284" y="78"/>
                </a:lnTo>
                <a:lnTo>
                  <a:pt x="284" y="78"/>
                </a:lnTo>
                <a:lnTo>
                  <a:pt x="290" y="82"/>
                </a:lnTo>
                <a:lnTo>
                  <a:pt x="294" y="86"/>
                </a:lnTo>
                <a:lnTo>
                  <a:pt x="294" y="8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44" name="Freeform 304"/>
          <p:cNvSpPr>
            <a:spLocks/>
          </p:cNvSpPr>
          <p:nvPr/>
        </p:nvSpPr>
        <p:spPr bwMode="auto">
          <a:xfrm>
            <a:off x="5152658" y="2876527"/>
            <a:ext cx="59043" cy="63731"/>
          </a:xfrm>
          <a:custGeom>
            <a:avLst/>
            <a:gdLst/>
            <a:ahLst/>
            <a:cxnLst>
              <a:cxn ang="0">
                <a:pos x="30" y="32"/>
              </a:cxn>
              <a:cxn ang="0">
                <a:pos x="30" y="32"/>
              </a:cxn>
              <a:cxn ang="0">
                <a:pos x="30" y="34"/>
              </a:cxn>
              <a:cxn ang="0">
                <a:pos x="28" y="36"/>
              </a:cxn>
              <a:cxn ang="0">
                <a:pos x="28" y="36"/>
              </a:cxn>
              <a:cxn ang="0">
                <a:pos x="26" y="34"/>
              </a:cxn>
              <a:cxn ang="0">
                <a:pos x="24" y="32"/>
              </a:cxn>
              <a:cxn ang="0">
                <a:pos x="24" y="32"/>
              </a:cxn>
              <a:cxn ang="0">
                <a:pos x="18" y="34"/>
              </a:cxn>
              <a:cxn ang="0">
                <a:pos x="18" y="34"/>
              </a:cxn>
              <a:cxn ang="0">
                <a:pos x="14" y="36"/>
              </a:cxn>
              <a:cxn ang="0">
                <a:pos x="14" y="36"/>
              </a:cxn>
              <a:cxn ang="0">
                <a:pos x="10" y="36"/>
              </a:cxn>
              <a:cxn ang="0">
                <a:pos x="6" y="34"/>
              </a:cxn>
              <a:cxn ang="0">
                <a:pos x="6" y="34"/>
              </a:cxn>
              <a:cxn ang="0">
                <a:pos x="2" y="32"/>
              </a:cxn>
              <a:cxn ang="0">
                <a:pos x="0" y="30"/>
              </a:cxn>
              <a:cxn ang="0">
                <a:pos x="0" y="30"/>
              </a:cxn>
              <a:cxn ang="0">
                <a:pos x="2" y="26"/>
              </a:cxn>
              <a:cxn ang="0">
                <a:pos x="2" y="26"/>
              </a:cxn>
              <a:cxn ang="0">
                <a:pos x="4" y="20"/>
              </a:cxn>
              <a:cxn ang="0">
                <a:pos x="4" y="20"/>
              </a:cxn>
              <a:cxn ang="0">
                <a:pos x="2" y="16"/>
              </a:cxn>
              <a:cxn ang="0">
                <a:pos x="2" y="12"/>
              </a:cxn>
              <a:cxn ang="0">
                <a:pos x="2" y="12"/>
              </a:cxn>
              <a:cxn ang="0">
                <a:pos x="6" y="12"/>
              </a:cxn>
              <a:cxn ang="0">
                <a:pos x="6" y="12"/>
              </a:cxn>
              <a:cxn ang="0">
                <a:pos x="12" y="16"/>
              </a:cxn>
              <a:cxn ang="0">
                <a:pos x="16" y="18"/>
              </a:cxn>
              <a:cxn ang="0">
                <a:pos x="18" y="18"/>
              </a:cxn>
              <a:cxn ang="0">
                <a:pos x="18" y="18"/>
              </a:cxn>
              <a:cxn ang="0">
                <a:pos x="18" y="16"/>
              </a:cxn>
              <a:cxn ang="0">
                <a:pos x="16" y="12"/>
              </a:cxn>
              <a:cxn ang="0">
                <a:pos x="16" y="12"/>
              </a:cxn>
              <a:cxn ang="0">
                <a:pos x="10" y="8"/>
              </a:cxn>
              <a:cxn ang="0">
                <a:pos x="10" y="8"/>
              </a:cxn>
              <a:cxn ang="0">
                <a:pos x="8" y="6"/>
              </a:cxn>
              <a:cxn ang="0">
                <a:pos x="6" y="4"/>
              </a:cxn>
              <a:cxn ang="0">
                <a:pos x="6" y="4"/>
              </a:cxn>
              <a:cxn ang="0">
                <a:pos x="10" y="0"/>
              </a:cxn>
              <a:cxn ang="0">
                <a:pos x="10" y="0"/>
              </a:cxn>
              <a:cxn ang="0">
                <a:pos x="14" y="2"/>
              </a:cxn>
              <a:cxn ang="0">
                <a:pos x="14" y="2"/>
              </a:cxn>
              <a:cxn ang="0">
                <a:pos x="16" y="6"/>
              </a:cxn>
              <a:cxn ang="0">
                <a:pos x="16" y="6"/>
              </a:cxn>
              <a:cxn ang="0">
                <a:pos x="20" y="6"/>
              </a:cxn>
              <a:cxn ang="0">
                <a:pos x="24" y="6"/>
              </a:cxn>
              <a:cxn ang="0">
                <a:pos x="24" y="6"/>
              </a:cxn>
              <a:cxn ang="0">
                <a:pos x="26" y="8"/>
              </a:cxn>
              <a:cxn ang="0">
                <a:pos x="28" y="10"/>
              </a:cxn>
              <a:cxn ang="0">
                <a:pos x="28" y="10"/>
              </a:cxn>
              <a:cxn ang="0">
                <a:pos x="28" y="14"/>
              </a:cxn>
              <a:cxn ang="0">
                <a:pos x="26" y="20"/>
              </a:cxn>
              <a:cxn ang="0">
                <a:pos x="26" y="20"/>
              </a:cxn>
              <a:cxn ang="0">
                <a:pos x="26" y="26"/>
              </a:cxn>
              <a:cxn ang="0">
                <a:pos x="26" y="26"/>
              </a:cxn>
              <a:cxn ang="0">
                <a:pos x="30" y="32"/>
              </a:cxn>
              <a:cxn ang="0">
                <a:pos x="30" y="32"/>
              </a:cxn>
            </a:cxnLst>
            <a:rect l="0" t="0" r="r" b="b"/>
            <a:pathLst>
              <a:path w="30" h="36">
                <a:moveTo>
                  <a:pt x="30" y="32"/>
                </a:moveTo>
                <a:lnTo>
                  <a:pt x="30" y="32"/>
                </a:lnTo>
                <a:lnTo>
                  <a:pt x="30" y="34"/>
                </a:lnTo>
                <a:lnTo>
                  <a:pt x="28" y="36"/>
                </a:lnTo>
                <a:lnTo>
                  <a:pt x="28" y="36"/>
                </a:lnTo>
                <a:lnTo>
                  <a:pt x="26" y="34"/>
                </a:lnTo>
                <a:lnTo>
                  <a:pt x="24" y="32"/>
                </a:lnTo>
                <a:lnTo>
                  <a:pt x="24" y="32"/>
                </a:lnTo>
                <a:lnTo>
                  <a:pt x="18" y="34"/>
                </a:lnTo>
                <a:lnTo>
                  <a:pt x="18" y="34"/>
                </a:lnTo>
                <a:lnTo>
                  <a:pt x="14" y="36"/>
                </a:lnTo>
                <a:lnTo>
                  <a:pt x="14" y="36"/>
                </a:lnTo>
                <a:lnTo>
                  <a:pt x="10" y="36"/>
                </a:lnTo>
                <a:lnTo>
                  <a:pt x="6" y="34"/>
                </a:lnTo>
                <a:lnTo>
                  <a:pt x="6" y="34"/>
                </a:lnTo>
                <a:lnTo>
                  <a:pt x="2" y="32"/>
                </a:lnTo>
                <a:lnTo>
                  <a:pt x="0" y="30"/>
                </a:lnTo>
                <a:lnTo>
                  <a:pt x="0" y="30"/>
                </a:lnTo>
                <a:lnTo>
                  <a:pt x="2" y="26"/>
                </a:lnTo>
                <a:lnTo>
                  <a:pt x="2" y="26"/>
                </a:lnTo>
                <a:lnTo>
                  <a:pt x="4" y="20"/>
                </a:lnTo>
                <a:lnTo>
                  <a:pt x="4" y="20"/>
                </a:lnTo>
                <a:lnTo>
                  <a:pt x="2" y="16"/>
                </a:lnTo>
                <a:lnTo>
                  <a:pt x="2" y="12"/>
                </a:lnTo>
                <a:lnTo>
                  <a:pt x="2" y="12"/>
                </a:lnTo>
                <a:lnTo>
                  <a:pt x="6" y="12"/>
                </a:lnTo>
                <a:lnTo>
                  <a:pt x="6" y="12"/>
                </a:lnTo>
                <a:lnTo>
                  <a:pt x="12" y="16"/>
                </a:lnTo>
                <a:lnTo>
                  <a:pt x="16" y="18"/>
                </a:lnTo>
                <a:lnTo>
                  <a:pt x="18" y="18"/>
                </a:lnTo>
                <a:lnTo>
                  <a:pt x="18" y="18"/>
                </a:lnTo>
                <a:lnTo>
                  <a:pt x="18" y="16"/>
                </a:lnTo>
                <a:lnTo>
                  <a:pt x="16" y="12"/>
                </a:lnTo>
                <a:lnTo>
                  <a:pt x="16" y="12"/>
                </a:lnTo>
                <a:lnTo>
                  <a:pt x="10" y="8"/>
                </a:lnTo>
                <a:lnTo>
                  <a:pt x="10" y="8"/>
                </a:lnTo>
                <a:lnTo>
                  <a:pt x="8" y="6"/>
                </a:lnTo>
                <a:lnTo>
                  <a:pt x="6" y="4"/>
                </a:lnTo>
                <a:lnTo>
                  <a:pt x="6" y="4"/>
                </a:lnTo>
                <a:lnTo>
                  <a:pt x="10" y="0"/>
                </a:lnTo>
                <a:lnTo>
                  <a:pt x="10" y="0"/>
                </a:lnTo>
                <a:lnTo>
                  <a:pt x="14" y="2"/>
                </a:lnTo>
                <a:lnTo>
                  <a:pt x="14" y="2"/>
                </a:lnTo>
                <a:lnTo>
                  <a:pt x="16" y="6"/>
                </a:lnTo>
                <a:lnTo>
                  <a:pt x="16" y="6"/>
                </a:lnTo>
                <a:lnTo>
                  <a:pt x="20" y="6"/>
                </a:lnTo>
                <a:lnTo>
                  <a:pt x="24" y="6"/>
                </a:lnTo>
                <a:lnTo>
                  <a:pt x="24" y="6"/>
                </a:lnTo>
                <a:lnTo>
                  <a:pt x="26" y="8"/>
                </a:lnTo>
                <a:lnTo>
                  <a:pt x="28" y="10"/>
                </a:lnTo>
                <a:lnTo>
                  <a:pt x="28" y="10"/>
                </a:lnTo>
                <a:lnTo>
                  <a:pt x="28" y="14"/>
                </a:lnTo>
                <a:lnTo>
                  <a:pt x="26" y="20"/>
                </a:lnTo>
                <a:lnTo>
                  <a:pt x="26" y="20"/>
                </a:lnTo>
                <a:lnTo>
                  <a:pt x="26" y="26"/>
                </a:lnTo>
                <a:lnTo>
                  <a:pt x="26" y="26"/>
                </a:lnTo>
                <a:lnTo>
                  <a:pt x="30" y="32"/>
                </a:lnTo>
                <a:lnTo>
                  <a:pt x="30" y="3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45" name="Freeform 305"/>
          <p:cNvSpPr>
            <a:spLocks/>
          </p:cNvSpPr>
          <p:nvPr/>
        </p:nvSpPr>
        <p:spPr bwMode="auto">
          <a:xfrm>
            <a:off x="4298510" y="2816337"/>
            <a:ext cx="1050955" cy="1267543"/>
          </a:xfrm>
          <a:custGeom>
            <a:avLst/>
            <a:gdLst/>
            <a:ahLst/>
            <a:cxnLst>
              <a:cxn ang="0">
                <a:pos x="242" y="10"/>
              </a:cxn>
              <a:cxn ang="0">
                <a:pos x="254" y="42"/>
              </a:cxn>
              <a:cxn ang="0">
                <a:pos x="268" y="56"/>
              </a:cxn>
              <a:cxn ang="0">
                <a:pos x="292" y="62"/>
              </a:cxn>
              <a:cxn ang="0">
                <a:pos x="318" y="70"/>
              </a:cxn>
              <a:cxn ang="0">
                <a:pos x="304" y="100"/>
              </a:cxn>
              <a:cxn ang="0">
                <a:pos x="338" y="98"/>
              </a:cxn>
              <a:cxn ang="0">
                <a:pos x="368" y="74"/>
              </a:cxn>
              <a:cxn ang="0">
                <a:pos x="388" y="60"/>
              </a:cxn>
              <a:cxn ang="0">
                <a:pos x="402" y="60"/>
              </a:cxn>
              <a:cxn ang="0">
                <a:pos x="408" y="62"/>
              </a:cxn>
              <a:cxn ang="0">
                <a:pos x="440" y="80"/>
              </a:cxn>
              <a:cxn ang="0">
                <a:pos x="468" y="98"/>
              </a:cxn>
              <a:cxn ang="0">
                <a:pos x="492" y="122"/>
              </a:cxn>
              <a:cxn ang="0">
                <a:pos x="500" y="176"/>
              </a:cxn>
              <a:cxn ang="0">
                <a:pos x="506" y="220"/>
              </a:cxn>
              <a:cxn ang="0">
                <a:pos x="514" y="292"/>
              </a:cxn>
              <a:cxn ang="0">
                <a:pos x="532" y="364"/>
              </a:cxn>
              <a:cxn ang="0">
                <a:pos x="510" y="384"/>
              </a:cxn>
              <a:cxn ang="0">
                <a:pos x="488" y="392"/>
              </a:cxn>
              <a:cxn ang="0">
                <a:pos x="418" y="428"/>
              </a:cxn>
              <a:cxn ang="0">
                <a:pos x="374" y="456"/>
              </a:cxn>
              <a:cxn ang="0">
                <a:pos x="354" y="448"/>
              </a:cxn>
              <a:cxn ang="0">
                <a:pos x="378" y="484"/>
              </a:cxn>
              <a:cxn ang="0">
                <a:pos x="430" y="560"/>
              </a:cxn>
              <a:cxn ang="0">
                <a:pos x="448" y="606"/>
              </a:cxn>
              <a:cxn ang="0">
                <a:pos x="414" y="636"/>
              </a:cxn>
              <a:cxn ang="0">
                <a:pos x="410" y="690"/>
              </a:cxn>
              <a:cxn ang="0">
                <a:pos x="392" y="692"/>
              </a:cxn>
              <a:cxn ang="0">
                <a:pos x="352" y="696"/>
              </a:cxn>
              <a:cxn ang="0">
                <a:pos x="284" y="710"/>
              </a:cxn>
              <a:cxn ang="0">
                <a:pos x="242" y="712"/>
              </a:cxn>
              <a:cxn ang="0">
                <a:pos x="210" y="696"/>
              </a:cxn>
              <a:cxn ang="0">
                <a:pos x="156" y="684"/>
              </a:cxn>
              <a:cxn ang="0">
                <a:pos x="68" y="680"/>
              </a:cxn>
              <a:cxn ang="0">
                <a:pos x="78" y="604"/>
              </a:cxn>
              <a:cxn ang="0">
                <a:pos x="110" y="556"/>
              </a:cxn>
              <a:cxn ang="0">
                <a:pos x="34" y="524"/>
              </a:cxn>
              <a:cxn ang="0">
                <a:pos x="8" y="486"/>
              </a:cxn>
              <a:cxn ang="0">
                <a:pos x="4" y="442"/>
              </a:cxn>
              <a:cxn ang="0">
                <a:pos x="12" y="412"/>
              </a:cxn>
              <a:cxn ang="0">
                <a:pos x="2" y="348"/>
              </a:cxn>
              <a:cxn ang="0">
                <a:pos x="16" y="300"/>
              </a:cxn>
              <a:cxn ang="0">
                <a:pos x="34" y="270"/>
              </a:cxn>
              <a:cxn ang="0">
                <a:pos x="58" y="250"/>
              </a:cxn>
              <a:cxn ang="0">
                <a:pos x="72" y="218"/>
              </a:cxn>
              <a:cxn ang="0">
                <a:pos x="78" y="192"/>
              </a:cxn>
              <a:cxn ang="0">
                <a:pos x="114" y="154"/>
              </a:cxn>
              <a:cxn ang="0">
                <a:pos x="104" y="136"/>
              </a:cxn>
              <a:cxn ang="0">
                <a:pos x="106" y="110"/>
              </a:cxn>
              <a:cxn ang="0">
                <a:pos x="156" y="122"/>
              </a:cxn>
              <a:cxn ang="0">
                <a:pos x="164" y="124"/>
              </a:cxn>
              <a:cxn ang="0">
                <a:pos x="182" y="148"/>
              </a:cxn>
              <a:cxn ang="0">
                <a:pos x="184" y="102"/>
              </a:cxn>
              <a:cxn ang="0">
                <a:pos x="204" y="92"/>
              </a:cxn>
              <a:cxn ang="0">
                <a:pos x="204" y="72"/>
              </a:cxn>
              <a:cxn ang="0">
                <a:pos x="190" y="54"/>
              </a:cxn>
              <a:cxn ang="0">
                <a:pos x="210" y="38"/>
              </a:cxn>
              <a:cxn ang="0">
                <a:pos x="196" y="0"/>
              </a:cxn>
            </a:cxnLst>
            <a:rect l="0" t="0" r="r" b="b"/>
            <a:pathLst>
              <a:path w="534" h="716">
                <a:moveTo>
                  <a:pt x="228" y="8"/>
                </a:moveTo>
                <a:lnTo>
                  <a:pt x="228" y="8"/>
                </a:lnTo>
                <a:lnTo>
                  <a:pt x="232" y="6"/>
                </a:lnTo>
                <a:lnTo>
                  <a:pt x="234" y="4"/>
                </a:lnTo>
                <a:lnTo>
                  <a:pt x="236" y="4"/>
                </a:lnTo>
                <a:lnTo>
                  <a:pt x="236" y="4"/>
                </a:lnTo>
                <a:lnTo>
                  <a:pt x="236" y="6"/>
                </a:lnTo>
                <a:lnTo>
                  <a:pt x="236" y="10"/>
                </a:lnTo>
                <a:lnTo>
                  <a:pt x="236" y="10"/>
                </a:lnTo>
                <a:lnTo>
                  <a:pt x="238" y="10"/>
                </a:lnTo>
                <a:lnTo>
                  <a:pt x="242" y="10"/>
                </a:lnTo>
                <a:lnTo>
                  <a:pt x="242" y="10"/>
                </a:lnTo>
                <a:lnTo>
                  <a:pt x="250" y="12"/>
                </a:lnTo>
                <a:lnTo>
                  <a:pt x="258" y="16"/>
                </a:lnTo>
                <a:lnTo>
                  <a:pt x="258" y="16"/>
                </a:lnTo>
                <a:lnTo>
                  <a:pt x="260" y="20"/>
                </a:lnTo>
                <a:lnTo>
                  <a:pt x="262" y="26"/>
                </a:lnTo>
                <a:lnTo>
                  <a:pt x="262" y="26"/>
                </a:lnTo>
                <a:lnTo>
                  <a:pt x="260" y="36"/>
                </a:lnTo>
                <a:lnTo>
                  <a:pt x="260" y="36"/>
                </a:lnTo>
                <a:lnTo>
                  <a:pt x="258" y="38"/>
                </a:lnTo>
                <a:lnTo>
                  <a:pt x="254" y="42"/>
                </a:lnTo>
                <a:lnTo>
                  <a:pt x="254" y="42"/>
                </a:lnTo>
                <a:lnTo>
                  <a:pt x="256" y="44"/>
                </a:lnTo>
                <a:lnTo>
                  <a:pt x="258" y="46"/>
                </a:lnTo>
                <a:lnTo>
                  <a:pt x="258" y="46"/>
                </a:lnTo>
                <a:lnTo>
                  <a:pt x="262" y="46"/>
                </a:lnTo>
                <a:lnTo>
                  <a:pt x="266" y="46"/>
                </a:lnTo>
                <a:lnTo>
                  <a:pt x="266" y="46"/>
                </a:lnTo>
                <a:lnTo>
                  <a:pt x="266" y="50"/>
                </a:lnTo>
                <a:lnTo>
                  <a:pt x="266" y="54"/>
                </a:lnTo>
                <a:lnTo>
                  <a:pt x="266" y="54"/>
                </a:lnTo>
                <a:lnTo>
                  <a:pt x="268" y="56"/>
                </a:lnTo>
                <a:lnTo>
                  <a:pt x="272" y="54"/>
                </a:lnTo>
                <a:lnTo>
                  <a:pt x="272" y="54"/>
                </a:lnTo>
                <a:lnTo>
                  <a:pt x="274" y="52"/>
                </a:lnTo>
                <a:lnTo>
                  <a:pt x="276" y="50"/>
                </a:lnTo>
                <a:lnTo>
                  <a:pt x="276" y="50"/>
                </a:lnTo>
                <a:lnTo>
                  <a:pt x="282" y="50"/>
                </a:lnTo>
                <a:lnTo>
                  <a:pt x="288" y="54"/>
                </a:lnTo>
                <a:lnTo>
                  <a:pt x="288" y="54"/>
                </a:lnTo>
                <a:lnTo>
                  <a:pt x="290" y="58"/>
                </a:lnTo>
                <a:lnTo>
                  <a:pt x="292" y="62"/>
                </a:lnTo>
                <a:lnTo>
                  <a:pt x="292" y="62"/>
                </a:lnTo>
                <a:lnTo>
                  <a:pt x="298" y="62"/>
                </a:lnTo>
                <a:lnTo>
                  <a:pt x="298" y="62"/>
                </a:lnTo>
                <a:lnTo>
                  <a:pt x="306" y="58"/>
                </a:lnTo>
                <a:lnTo>
                  <a:pt x="312" y="56"/>
                </a:lnTo>
                <a:lnTo>
                  <a:pt x="314" y="56"/>
                </a:lnTo>
                <a:lnTo>
                  <a:pt x="314" y="56"/>
                </a:lnTo>
                <a:lnTo>
                  <a:pt x="318" y="60"/>
                </a:lnTo>
                <a:lnTo>
                  <a:pt x="318" y="60"/>
                </a:lnTo>
                <a:lnTo>
                  <a:pt x="320" y="64"/>
                </a:lnTo>
                <a:lnTo>
                  <a:pt x="318" y="70"/>
                </a:lnTo>
                <a:lnTo>
                  <a:pt x="318" y="70"/>
                </a:lnTo>
                <a:lnTo>
                  <a:pt x="312" y="76"/>
                </a:lnTo>
                <a:lnTo>
                  <a:pt x="312" y="76"/>
                </a:lnTo>
                <a:lnTo>
                  <a:pt x="304" y="80"/>
                </a:lnTo>
                <a:lnTo>
                  <a:pt x="304" y="80"/>
                </a:lnTo>
                <a:lnTo>
                  <a:pt x="302" y="84"/>
                </a:lnTo>
                <a:lnTo>
                  <a:pt x="300" y="90"/>
                </a:lnTo>
                <a:lnTo>
                  <a:pt x="300" y="90"/>
                </a:lnTo>
                <a:lnTo>
                  <a:pt x="302" y="94"/>
                </a:lnTo>
                <a:lnTo>
                  <a:pt x="302" y="94"/>
                </a:lnTo>
                <a:lnTo>
                  <a:pt x="302" y="98"/>
                </a:lnTo>
                <a:lnTo>
                  <a:pt x="304" y="100"/>
                </a:lnTo>
                <a:lnTo>
                  <a:pt x="304" y="100"/>
                </a:lnTo>
                <a:lnTo>
                  <a:pt x="308" y="100"/>
                </a:lnTo>
                <a:lnTo>
                  <a:pt x="312" y="98"/>
                </a:lnTo>
                <a:lnTo>
                  <a:pt x="316" y="94"/>
                </a:lnTo>
                <a:lnTo>
                  <a:pt x="318" y="92"/>
                </a:lnTo>
                <a:lnTo>
                  <a:pt x="318" y="92"/>
                </a:lnTo>
                <a:lnTo>
                  <a:pt x="324" y="94"/>
                </a:lnTo>
                <a:lnTo>
                  <a:pt x="330" y="96"/>
                </a:lnTo>
                <a:lnTo>
                  <a:pt x="330" y="96"/>
                </a:lnTo>
                <a:lnTo>
                  <a:pt x="336" y="98"/>
                </a:lnTo>
                <a:lnTo>
                  <a:pt x="338" y="98"/>
                </a:lnTo>
                <a:lnTo>
                  <a:pt x="340" y="96"/>
                </a:lnTo>
                <a:lnTo>
                  <a:pt x="340" y="96"/>
                </a:lnTo>
                <a:lnTo>
                  <a:pt x="340" y="94"/>
                </a:lnTo>
                <a:lnTo>
                  <a:pt x="338" y="92"/>
                </a:lnTo>
                <a:lnTo>
                  <a:pt x="338" y="92"/>
                </a:lnTo>
                <a:lnTo>
                  <a:pt x="340" y="88"/>
                </a:lnTo>
                <a:lnTo>
                  <a:pt x="344" y="84"/>
                </a:lnTo>
                <a:lnTo>
                  <a:pt x="354" y="80"/>
                </a:lnTo>
                <a:lnTo>
                  <a:pt x="354" y="80"/>
                </a:lnTo>
                <a:lnTo>
                  <a:pt x="364" y="76"/>
                </a:lnTo>
                <a:lnTo>
                  <a:pt x="368" y="74"/>
                </a:lnTo>
                <a:lnTo>
                  <a:pt x="374" y="76"/>
                </a:lnTo>
                <a:lnTo>
                  <a:pt x="374" y="76"/>
                </a:lnTo>
                <a:lnTo>
                  <a:pt x="372" y="78"/>
                </a:lnTo>
                <a:lnTo>
                  <a:pt x="372" y="82"/>
                </a:lnTo>
                <a:lnTo>
                  <a:pt x="372" y="82"/>
                </a:lnTo>
                <a:lnTo>
                  <a:pt x="376" y="82"/>
                </a:lnTo>
                <a:lnTo>
                  <a:pt x="378" y="80"/>
                </a:lnTo>
                <a:lnTo>
                  <a:pt x="378" y="80"/>
                </a:lnTo>
                <a:lnTo>
                  <a:pt x="382" y="70"/>
                </a:lnTo>
                <a:lnTo>
                  <a:pt x="382" y="70"/>
                </a:lnTo>
                <a:lnTo>
                  <a:pt x="388" y="60"/>
                </a:lnTo>
                <a:lnTo>
                  <a:pt x="396" y="54"/>
                </a:lnTo>
                <a:lnTo>
                  <a:pt x="396" y="54"/>
                </a:lnTo>
                <a:lnTo>
                  <a:pt x="406" y="52"/>
                </a:lnTo>
                <a:lnTo>
                  <a:pt x="406" y="52"/>
                </a:lnTo>
                <a:lnTo>
                  <a:pt x="408" y="52"/>
                </a:lnTo>
                <a:lnTo>
                  <a:pt x="412" y="54"/>
                </a:lnTo>
                <a:lnTo>
                  <a:pt x="412" y="54"/>
                </a:lnTo>
                <a:lnTo>
                  <a:pt x="410" y="56"/>
                </a:lnTo>
                <a:lnTo>
                  <a:pt x="408" y="56"/>
                </a:lnTo>
                <a:lnTo>
                  <a:pt x="402" y="60"/>
                </a:lnTo>
                <a:lnTo>
                  <a:pt x="402" y="60"/>
                </a:lnTo>
                <a:lnTo>
                  <a:pt x="396" y="64"/>
                </a:lnTo>
                <a:lnTo>
                  <a:pt x="396" y="64"/>
                </a:lnTo>
                <a:lnTo>
                  <a:pt x="394" y="68"/>
                </a:lnTo>
                <a:lnTo>
                  <a:pt x="394" y="70"/>
                </a:lnTo>
                <a:lnTo>
                  <a:pt x="394" y="70"/>
                </a:lnTo>
                <a:lnTo>
                  <a:pt x="396" y="70"/>
                </a:lnTo>
                <a:lnTo>
                  <a:pt x="396" y="68"/>
                </a:lnTo>
                <a:lnTo>
                  <a:pt x="400" y="66"/>
                </a:lnTo>
                <a:lnTo>
                  <a:pt x="400" y="66"/>
                </a:lnTo>
                <a:lnTo>
                  <a:pt x="408" y="62"/>
                </a:lnTo>
                <a:lnTo>
                  <a:pt x="408" y="62"/>
                </a:lnTo>
                <a:lnTo>
                  <a:pt x="416" y="60"/>
                </a:lnTo>
                <a:lnTo>
                  <a:pt x="424" y="60"/>
                </a:lnTo>
                <a:lnTo>
                  <a:pt x="424" y="60"/>
                </a:lnTo>
                <a:lnTo>
                  <a:pt x="428" y="64"/>
                </a:lnTo>
                <a:lnTo>
                  <a:pt x="430" y="66"/>
                </a:lnTo>
                <a:lnTo>
                  <a:pt x="430" y="66"/>
                </a:lnTo>
                <a:lnTo>
                  <a:pt x="438" y="72"/>
                </a:lnTo>
                <a:lnTo>
                  <a:pt x="438" y="72"/>
                </a:lnTo>
                <a:lnTo>
                  <a:pt x="438" y="76"/>
                </a:lnTo>
                <a:lnTo>
                  <a:pt x="440" y="80"/>
                </a:lnTo>
                <a:lnTo>
                  <a:pt x="440" y="80"/>
                </a:lnTo>
                <a:lnTo>
                  <a:pt x="442" y="80"/>
                </a:lnTo>
                <a:lnTo>
                  <a:pt x="442" y="80"/>
                </a:lnTo>
                <a:lnTo>
                  <a:pt x="446" y="82"/>
                </a:lnTo>
                <a:lnTo>
                  <a:pt x="448" y="86"/>
                </a:lnTo>
                <a:lnTo>
                  <a:pt x="448" y="86"/>
                </a:lnTo>
                <a:lnTo>
                  <a:pt x="454" y="84"/>
                </a:lnTo>
                <a:lnTo>
                  <a:pt x="458" y="84"/>
                </a:lnTo>
                <a:lnTo>
                  <a:pt x="458" y="84"/>
                </a:lnTo>
                <a:lnTo>
                  <a:pt x="462" y="86"/>
                </a:lnTo>
                <a:lnTo>
                  <a:pt x="464" y="90"/>
                </a:lnTo>
                <a:lnTo>
                  <a:pt x="468" y="98"/>
                </a:lnTo>
                <a:lnTo>
                  <a:pt x="468" y="98"/>
                </a:lnTo>
                <a:lnTo>
                  <a:pt x="468" y="106"/>
                </a:lnTo>
                <a:lnTo>
                  <a:pt x="468" y="110"/>
                </a:lnTo>
                <a:lnTo>
                  <a:pt x="470" y="112"/>
                </a:lnTo>
                <a:lnTo>
                  <a:pt x="470" y="112"/>
                </a:lnTo>
                <a:lnTo>
                  <a:pt x="474" y="114"/>
                </a:lnTo>
                <a:lnTo>
                  <a:pt x="480" y="116"/>
                </a:lnTo>
                <a:lnTo>
                  <a:pt x="488" y="118"/>
                </a:lnTo>
                <a:lnTo>
                  <a:pt x="492" y="120"/>
                </a:lnTo>
                <a:lnTo>
                  <a:pt x="492" y="120"/>
                </a:lnTo>
                <a:lnTo>
                  <a:pt x="492" y="122"/>
                </a:lnTo>
                <a:lnTo>
                  <a:pt x="492" y="124"/>
                </a:lnTo>
                <a:lnTo>
                  <a:pt x="494" y="128"/>
                </a:lnTo>
                <a:lnTo>
                  <a:pt x="494" y="128"/>
                </a:lnTo>
                <a:lnTo>
                  <a:pt x="498" y="138"/>
                </a:lnTo>
                <a:lnTo>
                  <a:pt x="502" y="146"/>
                </a:lnTo>
                <a:lnTo>
                  <a:pt x="502" y="146"/>
                </a:lnTo>
                <a:lnTo>
                  <a:pt x="502" y="154"/>
                </a:lnTo>
                <a:lnTo>
                  <a:pt x="502" y="164"/>
                </a:lnTo>
                <a:lnTo>
                  <a:pt x="502" y="164"/>
                </a:lnTo>
                <a:lnTo>
                  <a:pt x="500" y="176"/>
                </a:lnTo>
                <a:lnTo>
                  <a:pt x="500" y="176"/>
                </a:lnTo>
                <a:lnTo>
                  <a:pt x="494" y="188"/>
                </a:lnTo>
                <a:lnTo>
                  <a:pt x="494" y="188"/>
                </a:lnTo>
                <a:lnTo>
                  <a:pt x="490" y="202"/>
                </a:lnTo>
                <a:lnTo>
                  <a:pt x="490" y="202"/>
                </a:lnTo>
                <a:lnTo>
                  <a:pt x="490" y="208"/>
                </a:lnTo>
                <a:lnTo>
                  <a:pt x="490" y="208"/>
                </a:lnTo>
                <a:lnTo>
                  <a:pt x="494" y="212"/>
                </a:lnTo>
                <a:lnTo>
                  <a:pt x="498" y="214"/>
                </a:lnTo>
                <a:lnTo>
                  <a:pt x="502" y="218"/>
                </a:lnTo>
                <a:lnTo>
                  <a:pt x="506" y="220"/>
                </a:lnTo>
                <a:lnTo>
                  <a:pt x="506" y="220"/>
                </a:lnTo>
                <a:lnTo>
                  <a:pt x="508" y="228"/>
                </a:lnTo>
                <a:lnTo>
                  <a:pt x="508" y="228"/>
                </a:lnTo>
                <a:lnTo>
                  <a:pt x="508" y="242"/>
                </a:lnTo>
                <a:lnTo>
                  <a:pt x="508" y="254"/>
                </a:lnTo>
                <a:lnTo>
                  <a:pt x="508" y="254"/>
                </a:lnTo>
                <a:lnTo>
                  <a:pt x="512" y="264"/>
                </a:lnTo>
                <a:lnTo>
                  <a:pt x="512" y="264"/>
                </a:lnTo>
                <a:lnTo>
                  <a:pt x="514" y="282"/>
                </a:lnTo>
                <a:lnTo>
                  <a:pt x="514" y="282"/>
                </a:lnTo>
                <a:lnTo>
                  <a:pt x="514" y="292"/>
                </a:lnTo>
                <a:lnTo>
                  <a:pt x="514" y="292"/>
                </a:lnTo>
                <a:lnTo>
                  <a:pt x="514" y="306"/>
                </a:lnTo>
                <a:lnTo>
                  <a:pt x="516" y="318"/>
                </a:lnTo>
                <a:lnTo>
                  <a:pt x="516" y="318"/>
                </a:lnTo>
                <a:lnTo>
                  <a:pt x="518" y="324"/>
                </a:lnTo>
                <a:lnTo>
                  <a:pt x="524" y="328"/>
                </a:lnTo>
                <a:lnTo>
                  <a:pt x="532" y="338"/>
                </a:lnTo>
                <a:lnTo>
                  <a:pt x="532" y="338"/>
                </a:lnTo>
                <a:lnTo>
                  <a:pt x="534" y="344"/>
                </a:lnTo>
                <a:lnTo>
                  <a:pt x="534" y="344"/>
                </a:lnTo>
                <a:lnTo>
                  <a:pt x="534" y="354"/>
                </a:lnTo>
                <a:lnTo>
                  <a:pt x="532" y="364"/>
                </a:lnTo>
                <a:lnTo>
                  <a:pt x="532" y="364"/>
                </a:lnTo>
                <a:lnTo>
                  <a:pt x="528" y="384"/>
                </a:lnTo>
                <a:lnTo>
                  <a:pt x="528" y="384"/>
                </a:lnTo>
                <a:lnTo>
                  <a:pt x="526" y="388"/>
                </a:lnTo>
                <a:lnTo>
                  <a:pt x="524" y="394"/>
                </a:lnTo>
                <a:lnTo>
                  <a:pt x="524" y="394"/>
                </a:lnTo>
                <a:lnTo>
                  <a:pt x="518" y="394"/>
                </a:lnTo>
                <a:lnTo>
                  <a:pt x="518" y="394"/>
                </a:lnTo>
                <a:lnTo>
                  <a:pt x="512" y="388"/>
                </a:lnTo>
                <a:lnTo>
                  <a:pt x="510" y="384"/>
                </a:lnTo>
                <a:lnTo>
                  <a:pt x="510" y="384"/>
                </a:lnTo>
                <a:lnTo>
                  <a:pt x="506" y="376"/>
                </a:lnTo>
                <a:lnTo>
                  <a:pt x="502" y="370"/>
                </a:lnTo>
                <a:lnTo>
                  <a:pt x="502" y="370"/>
                </a:lnTo>
                <a:lnTo>
                  <a:pt x="496" y="368"/>
                </a:lnTo>
                <a:lnTo>
                  <a:pt x="492" y="368"/>
                </a:lnTo>
                <a:lnTo>
                  <a:pt x="492" y="368"/>
                </a:lnTo>
                <a:lnTo>
                  <a:pt x="490" y="372"/>
                </a:lnTo>
                <a:lnTo>
                  <a:pt x="490" y="378"/>
                </a:lnTo>
                <a:lnTo>
                  <a:pt x="488" y="386"/>
                </a:lnTo>
                <a:lnTo>
                  <a:pt x="488" y="392"/>
                </a:lnTo>
                <a:lnTo>
                  <a:pt x="488" y="392"/>
                </a:lnTo>
                <a:lnTo>
                  <a:pt x="484" y="394"/>
                </a:lnTo>
                <a:lnTo>
                  <a:pt x="478" y="396"/>
                </a:lnTo>
                <a:lnTo>
                  <a:pt x="466" y="400"/>
                </a:lnTo>
                <a:lnTo>
                  <a:pt x="454" y="402"/>
                </a:lnTo>
                <a:lnTo>
                  <a:pt x="446" y="406"/>
                </a:lnTo>
                <a:lnTo>
                  <a:pt x="446" y="406"/>
                </a:lnTo>
                <a:lnTo>
                  <a:pt x="442" y="412"/>
                </a:lnTo>
                <a:lnTo>
                  <a:pt x="438" y="418"/>
                </a:lnTo>
                <a:lnTo>
                  <a:pt x="438" y="418"/>
                </a:lnTo>
                <a:lnTo>
                  <a:pt x="428" y="424"/>
                </a:lnTo>
                <a:lnTo>
                  <a:pt x="418" y="428"/>
                </a:lnTo>
                <a:lnTo>
                  <a:pt x="418" y="428"/>
                </a:lnTo>
                <a:lnTo>
                  <a:pt x="400" y="432"/>
                </a:lnTo>
                <a:lnTo>
                  <a:pt x="400" y="432"/>
                </a:lnTo>
                <a:lnTo>
                  <a:pt x="390" y="436"/>
                </a:lnTo>
                <a:lnTo>
                  <a:pt x="382" y="440"/>
                </a:lnTo>
                <a:lnTo>
                  <a:pt x="382" y="440"/>
                </a:lnTo>
                <a:lnTo>
                  <a:pt x="378" y="448"/>
                </a:lnTo>
                <a:lnTo>
                  <a:pt x="378" y="452"/>
                </a:lnTo>
                <a:lnTo>
                  <a:pt x="376" y="454"/>
                </a:lnTo>
                <a:lnTo>
                  <a:pt x="376" y="454"/>
                </a:lnTo>
                <a:lnTo>
                  <a:pt x="374" y="456"/>
                </a:lnTo>
                <a:lnTo>
                  <a:pt x="374" y="456"/>
                </a:lnTo>
                <a:lnTo>
                  <a:pt x="368" y="452"/>
                </a:lnTo>
                <a:lnTo>
                  <a:pt x="364" y="446"/>
                </a:lnTo>
                <a:lnTo>
                  <a:pt x="360" y="440"/>
                </a:lnTo>
                <a:lnTo>
                  <a:pt x="358" y="438"/>
                </a:lnTo>
                <a:lnTo>
                  <a:pt x="356" y="438"/>
                </a:lnTo>
                <a:lnTo>
                  <a:pt x="356" y="438"/>
                </a:lnTo>
                <a:lnTo>
                  <a:pt x="356" y="440"/>
                </a:lnTo>
                <a:lnTo>
                  <a:pt x="354" y="444"/>
                </a:lnTo>
                <a:lnTo>
                  <a:pt x="354" y="444"/>
                </a:lnTo>
                <a:lnTo>
                  <a:pt x="354" y="448"/>
                </a:lnTo>
                <a:lnTo>
                  <a:pt x="354" y="454"/>
                </a:lnTo>
                <a:lnTo>
                  <a:pt x="354" y="454"/>
                </a:lnTo>
                <a:lnTo>
                  <a:pt x="358" y="460"/>
                </a:lnTo>
                <a:lnTo>
                  <a:pt x="364" y="466"/>
                </a:lnTo>
                <a:lnTo>
                  <a:pt x="364" y="466"/>
                </a:lnTo>
                <a:lnTo>
                  <a:pt x="370" y="468"/>
                </a:lnTo>
                <a:lnTo>
                  <a:pt x="376" y="472"/>
                </a:lnTo>
                <a:lnTo>
                  <a:pt x="376" y="472"/>
                </a:lnTo>
                <a:lnTo>
                  <a:pt x="378" y="478"/>
                </a:lnTo>
                <a:lnTo>
                  <a:pt x="378" y="484"/>
                </a:lnTo>
                <a:lnTo>
                  <a:pt x="378" y="484"/>
                </a:lnTo>
                <a:lnTo>
                  <a:pt x="378" y="496"/>
                </a:lnTo>
                <a:lnTo>
                  <a:pt x="378" y="506"/>
                </a:lnTo>
                <a:lnTo>
                  <a:pt x="378" y="506"/>
                </a:lnTo>
                <a:lnTo>
                  <a:pt x="382" y="514"/>
                </a:lnTo>
                <a:lnTo>
                  <a:pt x="388" y="520"/>
                </a:lnTo>
                <a:lnTo>
                  <a:pt x="388" y="520"/>
                </a:lnTo>
                <a:lnTo>
                  <a:pt x="404" y="534"/>
                </a:lnTo>
                <a:lnTo>
                  <a:pt x="420" y="546"/>
                </a:lnTo>
                <a:lnTo>
                  <a:pt x="420" y="546"/>
                </a:lnTo>
                <a:lnTo>
                  <a:pt x="430" y="560"/>
                </a:lnTo>
                <a:lnTo>
                  <a:pt x="430" y="560"/>
                </a:lnTo>
                <a:lnTo>
                  <a:pt x="444" y="572"/>
                </a:lnTo>
                <a:lnTo>
                  <a:pt x="458" y="584"/>
                </a:lnTo>
                <a:lnTo>
                  <a:pt x="458" y="584"/>
                </a:lnTo>
                <a:lnTo>
                  <a:pt x="464" y="592"/>
                </a:lnTo>
                <a:lnTo>
                  <a:pt x="464" y="592"/>
                </a:lnTo>
                <a:lnTo>
                  <a:pt x="464" y="596"/>
                </a:lnTo>
                <a:lnTo>
                  <a:pt x="462" y="600"/>
                </a:lnTo>
                <a:lnTo>
                  <a:pt x="462" y="600"/>
                </a:lnTo>
                <a:lnTo>
                  <a:pt x="458" y="602"/>
                </a:lnTo>
                <a:lnTo>
                  <a:pt x="452" y="604"/>
                </a:lnTo>
                <a:lnTo>
                  <a:pt x="448" y="606"/>
                </a:lnTo>
                <a:lnTo>
                  <a:pt x="442" y="608"/>
                </a:lnTo>
                <a:lnTo>
                  <a:pt x="442" y="608"/>
                </a:lnTo>
                <a:lnTo>
                  <a:pt x="440" y="612"/>
                </a:lnTo>
                <a:lnTo>
                  <a:pt x="438" y="618"/>
                </a:lnTo>
                <a:lnTo>
                  <a:pt x="438" y="618"/>
                </a:lnTo>
                <a:lnTo>
                  <a:pt x="436" y="624"/>
                </a:lnTo>
                <a:lnTo>
                  <a:pt x="434" y="628"/>
                </a:lnTo>
                <a:lnTo>
                  <a:pt x="434" y="628"/>
                </a:lnTo>
                <a:lnTo>
                  <a:pt x="428" y="632"/>
                </a:lnTo>
                <a:lnTo>
                  <a:pt x="420" y="634"/>
                </a:lnTo>
                <a:lnTo>
                  <a:pt x="414" y="636"/>
                </a:lnTo>
                <a:lnTo>
                  <a:pt x="408" y="638"/>
                </a:lnTo>
                <a:lnTo>
                  <a:pt x="408" y="638"/>
                </a:lnTo>
                <a:lnTo>
                  <a:pt x="404" y="644"/>
                </a:lnTo>
                <a:lnTo>
                  <a:pt x="402" y="652"/>
                </a:lnTo>
                <a:lnTo>
                  <a:pt x="402" y="652"/>
                </a:lnTo>
                <a:lnTo>
                  <a:pt x="402" y="662"/>
                </a:lnTo>
                <a:lnTo>
                  <a:pt x="402" y="670"/>
                </a:lnTo>
                <a:lnTo>
                  <a:pt x="402" y="670"/>
                </a:lnTo>
                <a:lnTo>
                  <a:pt x="406" y="680"/>
                </a:lnTo>
                <a:lnTo>
                  <a:pt x="410" y="690"/>
                </a:lnTo>
                <a:lnTo>
                  <a:pt x="410" y="690"/>
                </a:lnTo>
                <a:lnTo>
                  <a:pt x="410" y="694"/>
                </a:lnTo>
                <a:lnTo>
                  <a:pt x="410" y="698"/>
                </a:lnTo>
                <a:lnTo>
                  <a:pt x="410" y="698"/>
                </a:lnTo>
                <a:lnTo>
                  <a:pt x="406" y="702"/>
                </a:lnTo>
                <a:lnTo>
                  <a:pt x="402" y="702"/>
                </a:lnTo>
                <a:lnTo>
                  <a:pt x="402" y="702"/>
                </a:lnTo>
                <a:lnTo>
                  <a:pt x="400" y="700"/>
                </a:lnTo>
                <a:lnTo>
                  <a:pt x="398" y="698"/>
                </a:lnTo>
                <a:lnTo>
                  <a:pt x="396" y="692"/>
                </a:lnTo>
                <a:lnTo>
                  <a:pt x="396" y="692"/>
                </a:lnTo>
                <a:lnTo>
                  <a:pt x="392" y="692"/>
                </a:lnTo>
                <a:lnTo>
                  <a:pt x="388" y="692"/>
                </a:lnTo>
                <a:lnTo>
                  <a:pt x="380" y="692"/>
                </a:lnTo>
                <a:lnTo>
                  <a:pt x="380" y="692"/>
                </a:lnTo>
                <a:lnTo>
                  <a:pt x="372" y="690"/>
                </a:lnTo>
                <a:lnTo>
                  <a:pt x="370" y="688"/>
                </a:lnTo>
                <a:lnTo>
                  <a:pt x="366" y="688"/>
                </a:lnTo>
                <a:lnTo>
                  <a:pt x="366" y="688"/>
                </a:lnTo>
                <a:lnTo>
                  <a:pt x="364" y="690"/>
                </a:lnTo>
                <a:lnTo>
                  <a:pt x="362" y="694"/>
                </a:lnTo>
                <a:lnTo>
                  <a:pt x="362" y="694"/>
                </a:lnTo>
                <a:lnTo>
                  <a:pt x="352" y="696"/>
                </a:lnTo>
                <a:lnTo>
                  <a:pt x="342" y="696"/>
                </a:lnTo>
                <a:lnTo>
                  <a:pt x="330" y="696"/>
                </a:lnTo>
                <a:lnTo>
                  <a:pt x="322" y="696"/>
                </a:lnTo>
                <a:lnTo>
                  <a:pt x="322" y="696"/>
                </a:lnTo>
                <a:lnTo>
                  <a:pt x="310" y="704"/>
                </a:lnTo>
                <a:lnTo>
                  <a:pt x="304" y="708"/>
                </a:lnTo>
                <a:lnTo>
                  <a:pt x="298" y="710"/>
                </a:lnTo>
                <a:lnTo>
                  <a:pt x="298" y="710"/>
                </a:lnTo>
                <a:lnTo>
                  <a:pt x="292" y="710"/>
                </a:lnTo>
                <a:lnTo>
                  <a:pt x="284" y="710"/>
                </a:lnTo>
                <a:lnTo>
                  <a:pt x="284" y="710"/>
                </a:lnTo>
                <a:lnTo>
                  <a:pt x="276" y="704"/>
                </a:lnTo>
                <a:lnTo>
                  <a:pt x="268" y="700"/>
                </a:lnTo>
                <a:lnTo>
                  <a:pt x="268" y="700"/>
                </a:lnTo>
                <a:lnTo>
                  <a:pt x="262" y="698"/>
                </a:lnTo>
                <a:lnTo>
                  <a:pt x="254" y="698"/>
                </a:lnTo>
                <a:lnTo>
                  <a:pt x="254" y="698"/>
                </a:lnTo>
                <a:lnTo>
                  <a:pt x="250" y="700"/>
                </a:lnTo>
                <a:lnTo>
                  <a:pt x="246" y="704"/>
                </a:lnTo>
                <a:lnTo>
                  <a:pt x="246" y="704"/>
                </a:lnTo>
                <a:lnTo>
                  <a:pt x="242" y="712"/>
                </a:lnTo>
                <a:lnTo>
                  <a:pt x="242" y="712"/>
                </a:lnTo>
                <a:lnTo>
                  <a:pt x="240" y="714"/>
                </a:lnTo>
                <a:lnTo>
                  <a:pt x="236" y="716"/>
                </a:lnTo>
                <a:lnTo>
                  <a:pt x="236" y="716"/>
                </a:lnTo>
                <a:lnTo>
                  <a:pt x="230" y="714"/>
                </a:lnTo>
                <a:lnTo>
                  <a:pt x="226" y="710"/>
                </a:lnTo>
                <a:lnTo>
                  <a:pt x="226" y="710"/>
                </a:lnTo>
                <a:lnTo>
                  <a:pt x="222" y="704"/>
                </a:lnTo>
                <a:lnTo>
                  <a:pt x="220" y="700"/>
                </a:lnTo>
                <a:lnTo>
                  <a:pt x="220" y="700"/>
                </a:lnTo>
                <a:lnTo>
                  <a:pt x="214" y="698"/>
                </a:lnTo>
                <a:lnTo>
                  <a:pt x="210" y="696"/>
                </a:lnTo>
                <a:lnTo>
                  <a:pt x="210" y="696"/>
                </a:lnTo>
                <a:lnTo>
                  <a:pt x="198" y="696"/>
                </a:lnTo>
                <a:lnTo>
                  <a:pt x="198" y="696"/>
                </a:lnTo>
                <a:lnTo>
                  <a:pt x="192" y="696"/>
                </a:lnTo>
                <a:lnTo>
                  <a:pt x="188" y="698"/>
                </a:lnTo>
                <a:lnTo>
                  <a:pt x="186" y="700"/>
                </a:lnTo>
                <a:lnTo>
                  <a:pt x="186" y="700"/>
                </a:lnTo>
                <a:lnTo>
                  <a:pt x="176" y="694"/>
                </a:lnTo>
                <a:lnTo>
                  <a:pt x="166" y="688"/>
                </a:lnTo>
                <a:lnTo>
                  <a:pt x="166" y="688"/>
                </a:lnTo>
                <a:lnTo>
                  <a:pt x="156" y="684"/>
                </a:lnTo>
                <a:lnTo>
                  <a:pt x="144" y="680"/>
                </a:lnTo>
                <a:lnTo>
                  <a:pt x="144" y="680"/>
                </a:lnTo>
                <a:lnTo>
                  <a:pt x="128" y="682"/>
                </a:lnTo>
                <a:lnTo>
                  <a:pt x="114" y="684"/>
                </a:lnTo>
                <a:lnTo>
                  <a:pt x="114" y="684"/>
                </a:lnTo>
                <a:lnTo>
                  <a:pt x="94" y="686"/>
                </a:lnTo>
                <a:lnTo>
                  <a:pt x="82" y="688"/>
                </a:lnTo>
                <a:lnTo>
                  <a:pt x="72" y="686"/>
                </a:lnTo>
                <a:lnTo>
                  <a:pt x="72" y="686"/>
                </a:lnTo>
                <a:lnTo>
                  <a:pt x="70" y="682"/>
                </a:lnTo>
                <a:lnTo>
                  <a:pt x="68" y="680"/>
                </a:lnTo>
                <a:lnTo>
                  <a:pt x="66" y="678"/>
                </a:lnTo>
                <a:lnTo>
                  <a:pt x="66" y="678"/>
                </a:lnTo>
                <a:lnTo>
                  <a:pt x="64" y="674"/>
                </a:lnTo>
                <a:lnTo>
                  <a:pt x="64" y="674"/>
                </a:lnTo>
                <a:lnTo>
                  <a:pt x="62" y="662"/>
                </a:lnTo>
                <a:lnTo>
                  <a:pt x="62" y="662"/>
                </a:lnTo>
                <a:lnTo>
                  <a:pt x="64" y="646"/>
                </a:lnTo>
                <a:lnTo>
                  <a:pt x="66" y="630"/>
                </a:lnTo>
                <a:lnTo>
                  <a:pt x="66" y="630"/>
                </a:lnTo>
                <a:lnTo>
                  <a:pt x="72" y="618"/>
                </a:lnTo>
                <a:lnTo>
                  <a:pt x="78" y="604"/>
                </a:lnTo>
                <a:lnTo>
                  <a:pt x="78" y="604"/>
                </a:lnTo>
                <a:lnTo>
                  <a:pt x="80" y="596"/>
                </a:lnTo>
                <a:lnTo>
                  <a:pt x="82" y="590"/>
                </a:lnTo>
                <a:lnTo>
                  <a:pt x="82" y="590"/>
                </a:lnTo>
                <a:lnTo>
                  <a:pt x="88" y="584"/>
                </a:lnTo>
                <a:lnTo>
                  <a:pt x="94" y="578"/>
                </a:lnTo>
                <a:lnTo>
                  <a:pt x="100" y="572"/>
                </a:lnTo>
                <a:lnTo>
                  <a:pt x="106" y="566"/>
                </a:lnTo>
                <a:lnTo>
                  <a:pt x="106" y="566"/>
                </a:lnTo>
                <a:lnTo>
                  <a:pt x="108" y="560"/>
                </a:lnTo>
                <a:lnTo>
                  <a:pt x="110" y="556"/>
                </a:lnTo>
                <a:lnTo>
                  <a:pt x="108" y="552"/>
                </a:lnTo>
                <a:lnTo>
                  <a:pt x="108" y="552"/>
                </a:lnTo>
                <a:lnTo>
                  <a:pt x="106" y="550"/>
                </a:lnTo>
                <a:lnTo>
                  <a:pt x="102" y="548"/>
                </a:lnTo>
                <a:lnTo>
                  <a:pt x="94" y="544"/>
                </a:lnTo>
                <a:lnTo>
                  <a:pt x="94" y="544"/>
                </a:lnTo>
                <a:lnTo>
                  <a:pt x="72" y="534"/>
                </a:lnTo>
                <a:lnTo>
                  <a:pt x="50" y="526"/>
                </a:lnTo>
                <a:lnTo>
                  <a:pt x="50" y="526"/>
                </a:lnTo>
                <a:lnTo>
                  <a:pt x="40" y="526"/>
                </a:lnTo>
                <a:lnTo>
                  <a:pt x="34" y="524"/>
                </a:lnTo>
                <a:lnTo>
                  <a:pt x="30" y="522"/>
                </a:lnTo>
                <a:lnTo>
                  <a:pt x="30" y="522"/>
                </a:lnTo>
                <a:lnTo>
                  <a:pt x="26" y="516"/>
                </a:lnTo>
                <a:lnTo>
                  <a:pt x="24" y="510"/>
                </a:lnTo>
                <a:lnTo>
                  <a:pt x="24" y="510"/>
                </a:lnTo>
                <a:lnTo>
                  <a:pt x="16" y="502"/>
                </a:lnTo>
                <a:lnTo>
                  <a:pt x="16" y="502"/>
                </a:lnTo>
                <a:lnTo>
                  <a:pt x="10" y="494"/>
                </a:lnTo>
                <a:lnTo>
                  <a:pt x="4" y="488"/>
                </a:lnTo>
                <a:lnTo>
                  <a:pt x="4" y="488"/>
                </a:lnTo>
                <a:lnTo>
                  <a:pt x="8" y="486"/>
                </a:lnTo>
                <a:lnTo>
                  <a:pt x="10" y="482"/>
                </a:lnTo>
                <a:lnTo>
                  <a:pt x="10" y="482"/>
                </a:lnTo>
                <a:lnTo>
                  <a:pt x="10" y="474"/>
                </a:lnTo>
                <a:lnTo>
                  <a:pt x="10" y="468"/>
                </a:lnTo>
                <a:lnTo>
                  <a:pt x="10" y="468"/>
                </a:lnTo>
                <a:lnTo>
                  <a:pt x="8" y="460"/>
                </a:lnTo>
                <a:lnTo>
                  <a:pt x="8" y="460"/>
                </a:lnTo>
                <a:lnTo>
                  <a:pt x="4" y="450"/>
                </a:lnTo>
                <a:lnTo>
                  <a:pt x="4" y="450"/>
                </a:lnTo>
                <a:lnTo>
                  <a:pt x="4" y="442"/>
                </a:lnTo>
                <a:lnTo>
                  <a:pt x="4" y="442"/>
                </a:lnTo>
                <a:lnTo>
                  <a:pt x="6" y="438"/>
                </a:lnTo>
                <a:lnTo>
                  <a:pt x="6" y="434"/>
                </a:lnTo>
                <a:lnTo>
                  <a:pt x="6" y="434"/>
                </a:lnTo>
                <a:lnTo>
                  <a:pt x="4" y="432"/>
                </a:lnTo>
                <a:lnTo>
                  <a:pt x="0" y="428"/>
                </a:lnTo>
                <a:lnTo>
                  <a:pt x="0" y="428"/>
                </a:lnTo>
                <a:lnTo>
                  <a:pt x="0" y="424"/>
                </a:lnTo>
                <a:lnTo>
                  <a:pt x="4" y="420"/>
                </a:lnTo>
                <a:lnTo>
                  <a:pt x="10" y="416"/>
                </a:lnTo>
                <a:lnTo>
                  <a:pt x="12" y="412"/>
                </a:lnTo>
                <a:lnTo>
                  <a:pt x="12" y="412"/>
                </a:lnTo>
                <a:lnTo>
                  <a:pt x="14" y="404"/>
                </a:lnTo>
                <a:lnTo>
                  <a:pt x="14" y="404"/>
                </a:lnTo>
                <a:lnTo>
                  <a:pt x="8" y="394"/>
                </a:lnTo>
                <a:lnTo>
                  <a:pt x="8" y="394"/>
                </a:lnTo>
                <a:lnTo>
                  <a:pt x="8" y="382"/>
                </a:lnTo>
                <a:lnTo>
                  <a:pt x="8" y="382"/>
                </a:lnTo>
                <a:lnTo>
                  <a:pt x="4" y="374"/>
                </a:lnTo>
                <a:lnTo>
                  <a:pt x="4" y="374"/>
                </a:lnTo>
                <a:lnTo>
                  <a:pt x="4" y="368"/>
                </a:lnTo>
                <a:lnTo>
                  <a:pt x="4" y="368"/>
                </a:lnTo>
                <a:lnTo>
                  <a:pt x="2" y="348"/>
                </a:lnTo>
                <a:lnTo>
                  <a:pt x="2" y="348"/>
                </a:lnTo>
                <a:lnTo>
                  <a:pt x="4" y="340"/>
                </a:lnTo>
                <a:lnTo>
                  <a:pt x="4" y="340"/>
                </a:lnTo>
                <a:lnTo>
                  <a:pt x="6" y="338"/>
                </a:lnTo>
                <a:lnTo>
                  <a:pt x="10" y="334"/>
                </a:lnTo>
                <a:lnTo>
                  <a:pt x="10" y="334"/>
                </a:lnTo>
                <a:lnTo>
                  <a:pt x="12" y="324"/>
                </a:lnTo>
                <a:lnTo>
                  <a:pt x="14" y="314"/>
                </a:lnTo>
                <a:lnTo>
                  <a:pt x="14" y="314"/>
                </a:lnTo>
                <a:lnTo>
                  <a:pt x="16" y="300"/>
                </a:lnTo>
                <a:lnTo>
                  <a:pt x="16" y="300"/>
                </a:lnTo>
                <a:lnTo>
                  <a:pt x="16" y="290"/>
                </a:lnTo>
                <a:lnTo>
                  <a:pt x="16" y="290"/>
                </a:lnTo>
                <a:lnTo>
                  <a:pt x="14" y="274"/>
                </a:lnTo>
                <a:lnTo>
                  <a:pt x="14" y="274"/>
                </a:lnTo>
                <a:lnTo>
                  <a:pt x="14" y="268"/>
                </a:lnTo>
                <a:lnTo>
                  <a:pt x="16" y="264"/>
                </a:lnTo>
                <a:lnTo>
                  <a:pt x="16" y="264"/>
                </a:lnTo>
                <a:lnTo>
                  <a:pt x="22" y="264"/>
                </a:lnTo>
                <a:lnTo>
                  <a:pt x="26" y="266"/>
                </a:lnTo>
                <a:lnTo>
                  <a:pt x="26" y="266"/>
                </a:lnTo>
                <a:lnTo>
                  <a:pt x="34" y="270"/>
                </a:lnTo>
                <a:lnTo>
                  <a:pt x="40" y="274"/>
                </a:lnTo>
                <a:lnTo>
                  <a:pt x="40" y="274"/>
                </a:lnTo>
                <a:lnTo>
                  <a:pt x="44" y="274"/>
                </a:lnTo>
                <a:lnTo>
                  <a:pt x="48" y="272"/>
                </a:lnTo>
                <a:lnTo>
                  <a:pt x="48" y="272"/>
                </a:lnTo>
                <a:lnTo>
                  <a:pt x="52" y="268"/>
                </a:lnTo>
                <a:lnTo>
                  <a:pt x="54" y="262"/>
                </a:lnTo>
                <a:lnTo>
                  <a:pt x="54" y="262"/>
                </a:lnTo>
                <a:lnTo>
                  <a:pt x="56" y="256"/>
                </a:lnTo>
                <a:lnTo>
                  <a:pt x="58" y="250"/>
                </a:lnTo>
                <a:lnTo>
                  <a:pt x="58" y="250"/>
                </a:lnTo>
                <a:lnTo>
                  <a:pt x="64" y="246"/>
                </a:lnTo>
                <a:lnTo>
                  <a:pt x="68" y="244"/>
                </a:lnTo>
                <a:lnTo>
                  <a:pt x="68" y="244"/>
                </a:lnTo>
                <a:lnTo>
                  <a:pt x="74" y="240"/>
                </a:lnTo>
                <a:lnTo>
                  <a:pt x="78" y="234"/>
                </a:lnTo>
                <a:lnTo>
                  <a:pt x="78" y="234"/>
                </a:lnTo>
                <a:lnTo>
                  <a:pt x="80" y="228"/>
                </a:lnTo>
                <a:lnTo>
                  <a:pt x="80" y="222"/>
                </a:lnTo>
                <a:lnTo>
                  <a:pt x="80" y="222"/>
                </a:lnTo>
                <a:lnTo>
                  <a:pt x="76" y="220"/>
                </a:lnTo>
                <a:lnTo>
                  <a:pt x="72" y="218"/>
                </a:lnTo>
                <a:lnTo>
                  <a:pt x="66" y="214"/>
                </a:lnTo>
                <a:lnTo>
                  <a:pt x="62" y="212"/>
                </a:lnTo>
                <a:lnTo>
                  <a:pt x="62" y="212"/>
                </a:lnTo>
                <a:lnTo>
                  <a:pt x="60" y="208"/>
                </a:lnTo>
                <a:lnTo>
                  <a:pt x="60" y="202"/>
                </a:lnTo>
                <a:lnTo>
                  <a:pt x="60" y="202"/>
                </a:lnTo>
                <a:lnTo>
                  <a:pt x="64" y="198"/>
                </a:lnTo>
                <a:lnTo>
                  <a:pt x="68" y="196"/>
                </a:lnTo>
                <a:lnTo>
                  <a:pt x="74" y="196"/>
                </a:lnTo>
                <a:lnTo>
                  <a:pt x="78" y="192"/>
                </a:lnTo>
                <a:lnTo>
                  <a:pt x="78" y="192"/>
                </a:lnTo>
                <a:lnTo>
                  <a:pt x="84" y="184"/>
                </a:lnTo>
                <a:lnTo>
                  <a:pt x="90" y="170"/>
                </a:lnTo>
                <a:lnTo>
                  <a:pt x="92" y="158"/>
                </a:lnTo>
                <a:lnTo>
                  <a:pt x="94" y="146"/>
                </a:lnTo>
                <a:lnTo>
                  <a:pt x="94" y="146"/>
                </a:lnTo>
                <a:lnTo>
                  <a:pt x="102" y="144"/>
                </a:lnTo>
                <a:lnTo>
                  <a:pt x="106" y="144"/>
                </a:lnTo>
                <a:lnTo>
                  <a:pt x="110" y="144"/>
                </a:lnTo>
                <a:lnTo>
                  <a:pt x="110" y="144"/>
                </a:lnTo>
                <a:lnTo>
                  <a:pt x="112" y="148"/>
                </a:lnTo>
                <a:lnTo>
                  <a:pt x="114" y="154"/>
                </a:lnTo>
                <a:lnTo>
                  <a:pt x="114" y="154"/>
                </a:lnTo>
                <a:lnTo>
                  <a:pt x="116" y="156"/>
                </a:lnTo>
                <a:lnTo>
                  <a:pt x="116" y="156"/>
                </a:lnTo>
                <a:lnTo>
                  <a:pt x="116" y="154"/>
                </a:lnTo>
                <a:lnTo>
                  <a:pt x="116" y="150"/>
                </a:lnTo>
                <a:lnTo>
                  <a:pt x="114" y="146"/>
                </a:lnTo>
                <a:lnTo>
                  <a:pt x="114" y="146"/>
                </a:lnTo>
                <a:lnTo>
                  <a:pt x="110" y="140"/>
                </a:lnTo>
                <a:lnTo>
                  <a:pt x="110" y="140"/>
                </a:lnTo>
                <a:lnTo>
                  <a:pt x="104" y="136"/>
                </a:lnTo>
                <a:lnTo>
                  <a:pt x="104" y="136"/>
                </a:lnTo>
                <a:lnTo>
                  <a:pt x="100" y="134"/>
                </a:lnTo>
                <a:lnTo>
                  <a:pt x="94" y="132"/>
                </a:lnTo>
                <a:lnTo>
                  <a:pt x="94" y="132"/>
                </a:lnTo>
                <a:lnTo>
                  <a:pt x="94" y="130"/>
                </a:lnTo>
                <a:lnTo>
                  <a:pt x="94" y="130"/>
                </a:lnTo>
                <a:lnTo>
                  <a:pt x="98" y="122"/>
                </a:lnTo>
                <a:lnTo>
                  <a:pt x="98" y="122"/>
                </a:lnTo>
                <a:lnTo>
                  <a:pt x="102" y="118"/>
                </a:lnTo>
                <a:lnTo>
                  <a:pt x="102" y="118"/>
                </a:lnTo>
                <a:lnTo>
                  <a:pt x="104" y="114"/>
                </a:lnTo>
                <a:lnTo>
                  <a:pt x="106" y="110"/>
                </a:lnTo>
                <a:lnTo>
                  <a:pt x="106" y="110"/>
                </a:lnTo>
                <a:lnTo>
                  <a:pt x="112" y="108"/>
                </a:lnTo>
                <a:lnTo>
                  <a:pt x="120" y="108"/>
                </a:lnTo>
                <a:lnTo>
                  <a:pt x="134" y="108"/>
                </a:lnTo>
                <a:lnTo>
                  <a:pt x="134" y="108"/>
                </a:lnTo>
                <a:lnTo>
                  <a:pt x="142" y="110"/>
                </a:lnTo>
                <a:lnTo>
                  <a:pt x="150" y="112"/>
                </a:lnTo>
                <a:lnTo>
                  <a:pt x="150" y="112"/>
                </a:lnTo>
                <a:lnTo>
                  <a:pt x="154" y="116"/>
                </a:lnTo>
                <a:lnTo>
                  <a:pt x="156" y="122"/>
                </a:lnTo>
                <a:lnTo>
                  <a:pt x="156" y="122"/>
                </a:lnTo>
                <a:lnTo>
                  <a:pt x="154" y="128"/>
                </a:lnTo>
                <a:lnTo>
                  <a:pt x="154" y="132"/>
                </a:lnTo>
                <a:lnTo>
                  <a:pt x="156" y="134"/>
                </a:lnTo>
                <a:lnTo>
                  <a:pt x="156" y="134"/>
                </a:lnTo>
                <a:lnTo>
                  <a:pt x="160" y="136"/>
                </a:lnTo>
                <a:lnTo>
                  <a:pt x="162" y="134"/>
                </a:lnTo>
                <a:lnTo>
                  <a:pt x="162" y="134"/>
                </a:lnTo>
                <a:lnTo>
                  <a:pt x="164" y="132"/>
                </a:lnTo>
                <a:lnTo>
                  <a:pt x="164" y="130"/>
                </a:lnTo>
                <a:lnTo>
                  <a:pt x="164" y="126"/>
                </a:lnTo>
                <a:lnTo>
                  <a:pt x="164" y="124"/>
                </a:lnTo>
                <a:lnTo>
                  <a:pt x="164" y="124"/>
                </a:lnTo>
                <a:lnTo>
                  <a:pt x="168" y="126"/>
                </a:lnTo>
                <a:lnTo>
                  <a:pt x="172" y="128"/>
                </a:lnTo>
                <a:lnTo>
                  <a:pt x="172" y="128"/>
                </a:lnTo>
                <a:lnTo>
                  <a:pt x="174" y="134"/>
                </a:lnTo>
                <a:lnTo>
                  <a:pt x="176" y="140"/>
                </a:lnTo>
                <a:lnTo>
                  <a:pt x="176" y="140"/>
                </a:lnTo>
                <a:lnTo>
                  <a:pt x="178" y="146"/>
                </a:lnTo>
                <a:lnTo>
                  <a:pt x="180" y="148"/>
                </a:lnTo>
                <a:lnTo>
                  <a:pt x="182" y="148"/>
                </a:lnTo>
                <a:lnTo>
                  <a:pt x="182" y="148"/>
                </a:lnTo>
                <a:lnTo>
                  <a:pt x="182" y="148"/>
                </a:lnTo>
                <a:lnTo>
                  <a:pt x="182" y="146"/>
                </a:lnTo>
                <a:lnTo>
                  <a:pt x="182" y="140"/>
                </a:lnTo>
                <a:lnTo>
                  <a:pt x="178" y="128"/>
                </a:lnTo>
                <a:lnTo>
                  <a:pt x="178" y="128"/>
                </a:lnTo>
                <a:lnTo>
                  <a:pt x="178" y="118"/>
                </a:lnTo>
                <a:lnTo>
                  <a:pt x="180" y="110"/>
                </a:lnTo>
                <a:lnTo>
                  <a:pt x="180" y="110"/>
                </a:lnTo>
                <a:lnTo>
                  <a:pt x="182" y="106"/>
                </a:lnTo>
                <a:lnTo>
                  <a:pt x="182" y="106"/>
                </a:lnTo>
                <a:lnTo>
                  <a:pt x="184" y="102"/>
                </a:lnTo>
                <a:lnTo>
                  <a:pt x="186" y="98"/>
                </a:lnTo>
                <a:lnTo>
                  <a:pt x="186" y="98"/>
                </a:lnTo>
                <a:lnTo>
                  <a:pt x="190" y="98"/>
                </a:lnTo>
                <a:lnTo>
                  <a:pt x="198" y="98"/>
                </a:lnTo>
                <a:lnTo>
                  <a:pt x="204" y="100"/>
                </a:lnTo>
                <a:lnTo>
                  <a:pt x="208" y="100"/>
                </a:lnTo>
                <a:lnTo>
                  <a:pt x="208" y="100"/>
                </a:lnTo>
                <a:lnTo>
                  <a:pt x="210" y="98"/>
                </a:lnTo>
                <a:lnTo>
                  <a:pt x="210" y="98"/>
                </a:lnTo>
                <a:lnTo>
                  <a:pt x="208" y="94"/>
                </a:lnTo>
                <a:lnTo>
                  <a:pt x="204" y="92"/>
                </a:lnTo>
                <a:lnTo>
                  <a:pt x="200" y="90"/>
                </a:lnTo>
                <a:lnTo>
                  <a:pt x="198" y="88"/>
                </a:lnTo>
                <a:lnTo>
                  <a:pt x="198" y="88"/>
                </a:lnTo>
                <a:lnTo>
                  <a:pt x="198" y="84"/>
                </a:lnTo>
                <a:lnTo>
                  <a:pt x="200" y="80"/>
                </a:lnTo>
                <a:lnTo>
                  <a:pt x="200" y="80"/>
                </a:lnTo>
                <a:lnTo>
                  <a:pt x="204" y="78"/>
                </a:lnTo>
                <a:lnTo>
                  <a:pt x="204" y="78"/>
                </a:lnTo>
                <a:lnTo>
                  <a:pt x="206" y="74"/>
                </a:lnTo>
                <a:lnTo>
                  <a:pt x="206" y="74"/>
                </a:lnTo>
                <a:lnTo>
                  <a:pt x="204" y="72"/>
                </a:lnTo>
                <a:lnTo>
                  <a:pt x="200" y="70"/>
                </a:lnTo>
                <a:lnTo>
                  <a:pt x="200" y="70"/>
                </a:lnTo>
                <a:lnTo>
                  <a:pt x="198" y="64"/>
                </a:lnTo>
                <a:lnTo>
                  <a:pt x="198" y="64"/>
                </a:lnTo>
                <a:lnTo>
                  <a:pt x="200" y="60"/>
                </a:lnTo>
                <a:lnTo>
                  <a:pt x="200" y="58"/>
                </a:lnTo>
                <a:lnTo>
                  <a:pt x="200" y="58"/>
                </a:lnTo>
                <a:lnTo>
                  <a:pt x="196" y="54"/>
                </a:lnTo>
                <a:lnTo>
                  <a:pt x="196" y="54"/>
                </a:lnTo>
                <a:lnTo>
                  <a:pt x="194" y="54"/>
                </a:lnTo>
                <a:lnTo>
                  <a:pt x="190" y="54"/>
                </a:lnTo>
                <a:lnTo>
                  <a:pt x="190" y="54"/>
                </a:lnTo>
                <a:lnTo>
                  <a:pt x="192" y="52"/>
                </a:lnTo>
                <a:lnTo>
                  <a:pt x="194" y="50"/>
                </a:lnTo>
                <a:lnTo>
                  <a:pt x="194" y="50"/>
                </a:lnTo>
                <a:lnTo>
                  <a:pt x="196" y="46"/>
                </a:lnTo>
                <a:lnTo>
                  <a:pt x="196" y="46"/>
                </a:lnTo>
                <a:lnTo>
                  <a:pt x="198" y="44"/>
                </a:lnTo>
                <a:lnTo>
                  <a:pt x="202" y="42"/>
                </a:lnTo>
                <a:lnTo>
                  <a:pt x="208" y="42"/>
                </a:lnTo>
                <a:lnTo>
                  <a:pt x="210" y="38"/>
                </a:lnTo>
                <a:lnTo>
                  <a:pt x="210" y="38"/>
                </a:lnTo>
                <a:lnTo>
                  <a:pt x="210" y="36"/>
                </a:lnTo>
                <a:lnTo>
                  <a:pt x="208" y="32"/>
                </a:lnTo>
                <a:lnTo>
                  <a:pt x="208" y="32"/>
                </a:lnTo>
                <a:lnTo>
                  <a:pt x="202" y="26"/>
                </a:lnTo>
                <a:lnTo>
                  <a:pt x="202" y="26"/>
                </a:lnTo>
                <a:lnTo>
                  <a:pt x="198" y="18"/>
                </a:lnTo>
                <a:lnTo>
                  <a:pt x="196" y="10"/>
                </a:lnTo>
                <a:lnTo>
                  <a:pt x="196" y="10"/>
                </a:lnTo>
                <a:lnTo>
                  <a:pt x="196" y="4"/>
                </a:lnTo>
                <a:lnTo>
                  <a:pt x="196" y="0"/>
                </a:lnTo>
                <a:lnTo>
                  <a:pt x="196" y="0"/>
                </a:lnTo>
                <a:lnTo>
                  <a:pt x="200" y="0"/>
                </a:lnTo>
                <a:lnTo>
                  <a:pt x="204" y="0"/>
                </a:lnTo>
                <a:lnTo>
                  <a:pt x="204" y="0"/>
                </a:lnTo>
                <a:lnTo>
                  <a:pt x="216" y="4"/>
                </a:lnTo>
                <a:lnTo>
                  <a:pt x="222" y="8"/>
                </a:lnTo>
                <a:lnTo>
                  <a:pt x="228" y="8"/>
                </a:lnTo>
                <a:lnTo>
                  <a:pt x="228" y="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46" name="Freeform 306"/>
          <p:cNvSpPr>
            <a:spLocks/>
          </p:cNvSpPr>
          <p:nvPr/>
        </p:nvSpPr>
        <p:spPr bwMode="auto">
          <a:xfrm>
            <a:off x="5499040" y="3871442"/>
            <a:ext cx="838402" cy="485066"/>
          </a:xfrm>
          <a:custGeom>
            <a:avLst/>
            <a:gdLst/>
            <a:ahLst/>
            <a:cxnLst>
              <a:cxn ang="0">
                <a:pos x="376" y="8"/>
              </a:cxn>
              <a:cxn ang="0">
                <a:pos x="394" y="16"/>
              </a:cxn>
              <a:cxn ang="0">
                <a:pos x="420" y="34"/>
              </a:cxn>
              <a:cxn ang="0">
                <a:pos x="422" y="54"/>
              </a:cxn>
              <a:cxn ang="0">
                <a:pos x="414" y="64"/>
              </a:cxn>
              <a:cxn ang="0">
                <a:pos x="396" y="68"/>
              </a:cxn>
              <a:cxn ang="0">
                <a:pos x="378" y="86"/>
              </a:cxn>
              <a:cxn ang="0">
                <a:pos x="372" y="108"/>
              </a:cxn>
              <a:cxn ang="0">
                <a:pos x="370" y="122"/>
              </a:cxn>
              <a:cxn ang="0">
                <a:pos x="354" y="154"/>
              </a:cxn>
              <a:cxn ang="0">
                <a:pos x="338" y="186"/>
              </a:cxn>
              <a:cxn ang="0">
                <a:pos x="330" y="208"/>
              </a:cxn>
              <a:cxn ang="0">
                <a:pos x="312" y="218"/>
              </a:cxn>
              <a:cxn ang="0">
                <a:pos x="274" y="232"/>
              </a:cxn>
              <a:cxn ang="0">
                <a:pos x="266" y="224"/>
              </a:cxn>
              <a:cxn ang="0">
                <a:pos x="252" y="230"/>
              </a:cxn>
              <a:cxn ang="0">
                <a:pos x="236" y="232"/>
              </a:cxn>
              <a:cxn ang="0">
                <a:pos x="210" y="246"/>
              </a:cxn>
              <a:cxn ang="0">
                <a:pos x="194" y="254"/>
              </a:cxn>
              <a:cxn ang="0">
                <a:pos x="178" y="256"/>
              </a:cxn>
              <a:cxn ang="0">
                <a:pos x="146" y="272"/>
              </a:cxn>
              <a:cxn ang="0">
                <a:pos x="126" y="274"/>
              </a:cxn>
              <a:cxn ang="0">
                <a:pos x="100" y="260"/>
              </a:cxn>
              <a:cxn ang="0">
                <a:pos x="80" y="242"/>
              </a:cxn>
              <a:cxn ang="0">
                <a:pos x="62" y="232"/>
              </a:cxn>
              <a:cxn ang="0">
                <a:pos x="42" y="212"/>
              </a:cxn>
              <a:cxn ang="0">
                <a:pos x="34" y="206"/>
              </a:cxn>
              <a:cxn ang="0">
                <a:pos x="24" y="194"/>
              </a:cxn>
              <a:cxn ang="0">
                <a:pos x="14" y="174"/>
              </a:cxn>
              <a:cxn ang="0">
                <a:pos x="2" y="174"/>
              </a:cxn>
              <a:cxn ang="0">
                <a:pos x="4" y="166"/>
              </a:cxn>
              <a:cxn ang="0">
                <a:pos x="22" y="158"/>
              </a:cxn>
              <a:cxn ang="0">
                <a:pos x="26" y="150"/>
              </a:cxn>
              <a:cxn ang="0">
                <a:pos x="24" y="132"/>
              </a:cxn>
              <a:cxn ang="0">
                <a:pos x="34" y="110"/>
              </a:cxn>
              <a:cxn ang="0">
                <a:pos x="26" y="100"/>
              </a:cxn>
              <a:cxn ang="0">
                <a:pos x="30" y="92"/>
              </a:cxn>
              <a:cxn ang="0">
                <a:pos x="60" y="90"/>
              </a:cxn>
              <a:cxn ang="0">
                <a:pos x="66" y="80"/>
              </a:cxn>
              <a:cxn ang="0">
                <a:pos x="68" y="60"/>
              </a:cxn>
              <a:cxn ang="0">
                <a:pos x="94" y="78"/>
              </a:cxn>
              <a:cxn ang="0">
                <a:pos x="118" y="88"/>
              </a:cxn>
              <a:cxn ang="0">
                <a:pos x="156" y="84"/>
              </a:cxn>
              <a:cxn ang="0">
                <a:pos x="166" y="64"/>
              </a:cxn>
              <a:cxn ang="0">
                <a:pos x="186" y="52"/>
              </a:cxn>
              <a:cxn ang="0">
                <a:pos x="218" y="38"/>
              </a:cxn>
              <a:cxn ang="0">
                <a:pos x="232" y="38"/>
              </a:cxn>
              <a:cxn ang="0">
                <a:pos x="250" y="38"/>
              </a:cxn>
              <a:cxn ang="0">
                <a:pos x="268" y="28"/>
              </a:cxn>
              <a:cxn ang="0">
                <a:pos x="272" y="14"/>
              </a:cxn>
              <a:cxn ang="0">
                <a:pos x="300" y="4"/>
              </a:cxn>
              <a:cxn ang="0">
                <a:pos x="324" y="0"/>
              </a:cxn>
              <a:cxn ang="0">
                <a:pos x="342" y="2"/>
              </a:cxn>
              <a:cxn ang="0">
                <a:pos x="362" y="14"/>
              </a:cxn>
            </a:cxnLst>
            <a:rect l="0" t="0" r="r" b="b"/>
            <a:pathLst>
              <a:path w="426" h="274">
                <a:moveTo>
                  <a:pt x="362" y="14"/>
                </a:moveTo>
                <a:lnTo>
                  <a:pt x="362" y="14"/>
                </a:lnTo>
                <a:lnTo>
                  <a:pt x="370" y="12"/>
                </a:lnTo>
                <a:lnTo>
                  <a:pt x="376" y="8"/>
                </a:lnTo>
                <a:lnTo>
                  <a:pt x="376" y="8"/>
                </a:lnTo>
                <a:lnTo>
                  <a:pt x="386" y="12"/>
                </a:lnTo>
                <a:lnTo>
                  <a:pt x="394" y="16"/>
                </a:lnTo>
                <a:lnTo>
                  <a:pt x="394" y="16"/>
                </a:lnTo>
                <a:lnTo>
                  <a:pt x="408" y="26"/>
                </a:lnTo>
                <a:lnTo>
                  <a:pt x="408" y="26"/>
                </a:lnTo>
                <a:lnTo>
                  <a:pt x="420" y="34"/>
                </a:lnTo>
                <a:lnTo>
                  <a:pt x="420" y="34"/>
                </a:lnTo>
                <a:lnTo>
                  <a:pt x="422" y="40"/>
                </a:lnTo>
                <a:lnTo>
                  <a:pt x="426" y="46"/>
                </a:lnTo>
                <a:lnTo>
                  <a:pt x="426" y="46"/>
                </a:lnTo>
                <a:lnTo>
                  <a:pt x="422" y="54"/>
                </a:lnTo>
                <a:lnTo>
                  <a:pt x="422" y="54"/>
                </a:lnTo>
                <a:lnTo>
                  <a:pt x="418" y="60"/>
                </a:lnTo>
                <a:lnTo>
                  <a:pt x="414" y="64"/>
                </a:lnTo>
                <a:lnTo>
                  <a:pt x="414" y="64"/>
                </a:lnTo>
                <a:lnTo>
                  <a:pt x="410" y="64"/>
                </a:lnTo>
                <a:lnTo>
                  <a:pt x="406" y="64"/>
                </a:lnTo>
                <a:lnTo>
                  <a:pt x="406" y="64"/>
                </a:lnTo>
                <a:lnTo>
                  <a:pt x="396" y="68"/>
                </a:lnTo>
                <a:lnTo>
                  <a:pt x="390" y="72"/>
                </a:lnTo>
                <a:lnTo>
                  <a:pt x="390" y="72"/>
                </a:lnTo>
                <a:lnTo>
                  <a:pt x="384" y="80"/>
                </a:lnTo>
                <a:lnTo>
                  <a:pt x="378" y="86"/>
                </a:lnTo>
                <a:lnTo>
                  <a:pt x="378" y="86"/>
                </a:lnTo>
                <a:lnTo>
                  <a:pt x="378" y="96"/>
                </a:lnTo>
                <a:lnTo>
                  <a:pt x="378" y="96"/>
                </a:lnTo>
                <a:lnTo>
                  <a:pt x="372" y="108"/>
                </a:lnTo>
                <a:lnTo>
                  <a:pt x="372" y="108"/>
                </a:lnTo>
                <a:lnTo>
                  <a:pt x="372" y="114"/>
                </a:lnTo>
                <a:lnTo>
                  <a:pt x="370" y="122"/>
                </a:lnTo>
                <a:lnTo>
                  <a:pt x="370" y="122"/>
                </a:lnTo>
                <a:lnTo>
                  <a:pt x="364" y="130"/>
                </a:lnTo>
                <a:lnTo>
                  <a:pt x="358" y="138"/>
                </a:lnTo>
                <a:lnTo>
                  <a:pt x="358" y="138"/>
                </a:lnTo>
                <a:lnTo>
                  <a:pt x="354" y="154"/>
                </a:lnTo>
                <a:lnTo>
                  <a:pt x="354" y="154"/>
                </a:lnTo>
                <a:lnTo>
                  <a:pt x="346" y="174"/>
                </a:lnTo>
                <a:lnTo>
                  <a:pt x="346" y="174"/>
                </a:lnTo>
                <a:lnTo>
                  <a:pt x="338" y="186"/>
                </a:lnTo>
                <a:lnTo>
                  <a:pt x="338" y="186"/>
                </a:lnTo>
                <a:lnTo>
                  <a:pt x="334" y="198"/>
                </a:lnTo>
                <a:lnTo>
                  <a:pt x="334" y="204"/>
                </a:lnTo>
                <a:lnTo>
                  <a:pt x="330" y="208"/>
                </a:lnTo>
                <a:lnTo>
                  <a:pt x="330" y="208"/>
                </a:lnTo>
                <a:lnTo>
                  <a:pt x="322" y="214"/>
                </a:lnTo>
                <a:lnTo>
                  <a:pt x="312" y="218"/>
                </a:lnTo>
                <a:lnTo>
                  <a:pt x="312" y="218"/>
                </a:lnTo>
                <a:lnTo>
                  <a:pt x="294" y="226"/>
                </a:lnTo>
                <a:lnTo>
                  <a:pt x="276" y="232"/>
                </a:lnTo>
                <a:lnTo>
                  <a:pt x="276" y="232"/>
                </a:lnTo>
                <a:lnTo>
                  <a:pt x="274" y="232"/>
                </a:lnTo>
                <a:lnTo>
                  <a:pt x="272" y="232"/>
                </a:lnTo>
                <a:lnTo>
                  <a:pt x="272" y="232"/>
                </a:lnTo>
                <a:lnTo>
                  <a:pt x="268" y="228"/>
                </a:lnTo>
                <a:lnTo>
                  <a:pt x="266" y="224"/>
                </a:lnTo>
                <a:lnTo>
                  <a:pt x="266" y="224"/>
                </a:lnTo>
                <a:lnTo>
                  <a:pt x="262" y="224"/>
                </a:lnTo>
                <a:lnTo>
                  <a:pt x="258" y="226"/>
                </a:lnTo>
                <a:lnTo>
                  <a:pt x="252" y="230"/>
                </a:lnTo>
                <a:lnTo>
                  <a:pt x="252" y="230"/>
                </a:lnTo>
                <a:lnTo>
                  <a:pt x="244" y="232"/>
                </a:lnTo>
                <a:lnTo>
                  <a:pt x="236" y="232"/>
                </a:lnTo>
                <a:lnTo>
                  <a:pt x="236" y="232"/>
                </a:lnTo>
                <a:lnTo>
                  <a:pt x="228" y="238"/>
                </a:lnTo>
                <a:lnTo>
                  <a:pt x="218" y="246"/>
                </a:lnTo>
                <a:lnTo>
                  <a:pt x="218" y="246"/>
                </a:lnTo>
                <a:lnTo>
                  <a:pt x="210" y="246"/>
                </a:lnTo>
                <a:lnTo>
                  <a:pt x="202" y="248"/>
                </a:lnTo>
                <a:lnTo>
                  <a:pt x="202" y="248"/>
                </a:lnTo>
                <a:lnTo>
                  <a:pt x="198" y="250"/>
                </a:lnTo>
                <a:lnTo>
                  <a:pt x="194" y="254"/>
                </a:lnTo>
                <a:lnTo>
                  <a:pt x="194" y="254"/>
                </a:lnTo>
                <a:lnTo>
                  <a:pt x="186" y="256"/>
                </a:lnTo>
                <a:lnTo>
                  <a:pt x="178" y="256"/>
                </a:lnTo>
                <a:lnTo>
                  <a:pt x="178" y="256"/>
                </a:lnTo>
                <a:lnTo>
                  <a:pt x="170" y="262"/>
                </a:lnTo>
                <a:lnTo>
                  <a:pt x="162" y="266"/>
                </a:lnTo>
                <a:lnTo>
                  <a:pt x="162" y="266"/>
                </a:lnTo>
                <a:lnTo>
                  <a:pt x="146" y="272"/>
                </a:lnTo>
                <a:lnTo>
                  <a:pt x="146" y="272"/>
                </a:lnTo>
                <a:lnTo>
                  <a:pt x="136" y="274"/>
                </a:lnTo>
                <a:lnTo>
                  <a:pt x="126" y="274"/>
                </a:lnTo>
                <a:lnTo>
                  <a:pt x="126" y="274"/>
                </a:lnTo>
                <a:lnTo>
                  <a:pt x="116" y="268"/>
                </a:lnTo>
                <a:lnTo>
                  <a:pt x="108" y="262"/>
                </a:lnTo>
                <a:lnTo>
                  <a:pt x="108" y="262"/>
                </a:lnTo>
                <a:lnTo>
                  <a:pt x="100" y="260"/>
                </a:lnTo>
                <a:lnTo>
                  <a:pt x="94" y="258"/>
                </a:lnTo>
                <a:lnTo>
                  <a:pt x="94" y="258"/>
                </a:lnTo>
                <a:lnTo>
                  <a:pt x="86" y="250"/>
                </a:lnTo>
                <a:lnTo>
                  <a:pt x="80" y="242"/>
                </a:lnTo>
                <a:lnTo>
                  <a:pt x="80" y="242"/>
                </a:lnTo>
                <a:lnTo>
                  <a:pt x="70" y="236"/>
                </a:lnTo>
                <a:lnTo>
                  <a:pt x="62" y="232"/>
                </a:lnTo>
                <a:lnTo>
                  <a:pt x="62" y="232"/>
                </a:lnTo>
                <a:lnTo>
                  <a:pt x="56" y="224"/>
                </a:lnTo>
                <a:lnTo>
                  <a:pt x="50" y="214"/>
                </a:lnTo>
                <a:lnTo>
                  <a:pt x="50" y="214"/>
                </a:lnTo>
                <a:lnTo>
                  <a:pt x="42" y="212"/>
                </a:lnTo>
                <a:lnTo>
                  <a:pt x="36" y="208"/>
                </a:lnTo>
                <a:lnTo>
                  <a:pt x="36" y="208"/>
                </a:lnTo>
                <a:lnTo>
                  <a:pt x="34" y="206"/>
                </a:lnTo>
                <a:lnTo>
                  <a:pt x="34" y="206"/>
                </a:lnTo>
                <a:lnTo>
                  <a:pt x="34" y="206"/>
                </a:lnTo>
                <a:lnTo>
                  <a:pt x="34" y="206"/>
                </a:lnTo>
                <a:lnTo>
                  <a:pt x="24" y="194"/>
                </a:lnTo>
                <a:lnTo>
                  <a:pt x="24" y="194"/>
                </a:lnTo>
                <a:lnTo>
                  <a:pt x="22" y="186"/>
                </a:lnTo>
                <a:lnTo>
                  <a:pt x="18" y="178"/>
                </a:lnTo>
                <a:lnTo>
                  <a:pt x="18" y="178"/>
                </a:lnTo>
                <a:lnTo>
                  <a:pt x="14" y="174"/>
                </a:lnTo>
                <a:lnTo>
                  <a:pt x="10" y="174"/>
                </a:lnTo>
                <a:lnTo>
                  <a:pt x="10" y="174"/>
                </a:lnTo>
                <a:lnTo>
                  <a:pt x="4" y="174"/>
                </a:lnTo>
                <a:lnTo>
                  <a:pt x="2" y="174"/>
                </a:lnTo>
                <a:lnTo>
                  <a:pt x="0" y="172"/>
                </a:lnTo>
                <a:lnTo>
                  <a:pt x="0" y="172"/>
                </a:lnTo>
                <a:lnTo>
                  <a:pt x="0" y="170"/>
                </a:lnTo>
                <a:lnTo>
                  <a:pt x="4" y="166"/>
                </a:lnTo>
                <a:lnTo>
                  <a:pt x="12" y="160"/>
                </a:lnTo>
                <a:lnTo>
                  <a:pt x="12" y="160"/>
                </a:lnTo>
                <a:lnTo>
                  <a:pt x="20" y="158"/>
                </a:lnTo>
                <a:lnTo>
                  <a:pt x="22" y="158"/>
                </a:lnTo>
                <a:lnTo>
                  <a:pt x="26" y="156"/>
                </a:lnTo>
                <a:lnTo>
                  <a:pt x="26" y="156"/>
                </a:lnTo>
                <a:lnTo>
                  <a:pt x="26" y="154"/>
                </a:lnTo>
                <a:lnTo>
                  <a:pt x="26" y="150"/>
                </a:lnTo>
                <a:lnTo>
                  <a:pt x="24" y="142"/>
                </a:lnTo>
                <a:lnTo>
                  <a:pt x="24" y="142"/>
                </a:lnTo>
                <a:lnTo>
                  <a:pt x="24" y="132"/>
                </a:lnTo>
                <a:lnTo>
                  <a:pt x="24" y="132"/>
                </a:lnTo>
                <a:lnTo>
                  <a:pt x="30" y="122"/>
                </a:lnTo>
                <a:lnTo>
                  <a:pt x="32" y="116"/>
                </a:lnTo>
                <a:lnTo>
                  <a:pt x="34" y="110"/>
                </a:lnTo>
                <a:lnTo>
                  <a:pt x="34" y="110"/>
                </a:lnTo>
                <a:lnTo>
                  <a:pt x="32" y="108"/>
                </a:lnTo>
                <a:lnTo>
                  <a:pt x="30" y="106"/>
                </a:lnTo>
                <a:lnTo>
                  <a:pt x="26" y="104"/>
                </a:lnTo>
                <a:lnTo>
                  <a:pt x="26" y="100"/>
                </a:lnTo>
                <a:lnTo>
                  <a:pt x="26" y="100"/>
                </a:lnTo>
                <a:lnTo>
                  <a:pt x="28" y="96"/>
                </a:lnTo>
                <a:lnTo>
                  <a:pt x="30" y="92"/>
                </a:lnTo>
                <a:lnTo>
                  <a:pt x="30" y="92"/>
                </a:lnTo>
                <a:lnTo>
                  <a:pt x="36" y="90"/>
                </a:lnTo>
                <a:lnTo>
                  <a:pt x="46" y="92"/>
                </a:lnTo>
                <a:lnTo>
                  <a:pt x="54" y="92"/>
                </a:lnTo>
                <a:lnTo>
                  <a:pt x="60" y="90"/>
                </a:lnTo>
                <a:lnTo>
                  <a:pt x="60" y="90"/>
                </a:lnTo>
                <a:lnTo>
                  <a:pt x="64" y="86"/>
                </a:lnTo>
                <a:lnTo>
                  <a:pt x="66" y="80"/>
                </a:lnTo>
                <a:lnTo>
                  <a:pt x="66" y="80"/>
                </a:lnTo>
                <a:lnTo>
                  <a:pt x="66" y="70"/>
                </a:lnTo>
                <a:lnTo>
                  <a:pt x="66" y="58"/>
                </a:lnTo>
                <a:lnTo>
                  <a:pt x="66" y="58"/>
                </a:lnTo>
                <a:lnTo>
                  <a:pt x="68" y="60"/>
                </a:lnTo>
                <a:lnTo>
                  <a:pt x="72" y="62"/>
                </a:lnTo>
                <a:lnTo>
                  <a:pt x="80" y="66"/>
                </a:lnTo>
                <a:lnTo>
                  <a:pt x="80" y="66"/>
                </a:lnTo>
                <a:lnTo>
                  <a:pt x="94" y="78"/>
                </a:lnTo>
                <a:lnTo>
                  <a:pt x="102" y="84"/>
                </a:lnTo>
                <a:lnTo>
                  <a:pt x="110" y="86"/>
                </a:lnTo>
                <a:lnTo>
                  <a:pt x="110" y="86"/>
                </a:lnTo>
                <a:lnTo>
                  <a:pt x="118" y="88"/>
                </a:lnTo>
                <a:lnTo>
                  <a:pt x="128" y="86"/>
                </a:lnTo>
                <a:lnTo>
                  <a:pt x="148" y="84"/>
                </a:lnTo>
                <a:lnTo>
                  <a:pt x="148" y="84"/>
                </a:lnTo>
                <a:lnTo>
                  <a:pt x="156" y="84"/>
                </a:lnTo>
                <a:lnTo>
                  <a:pt x="156" y="84"/>
                </a:lnTo>
                <a:lnTo>
                  <a:pt x="160" y="78"/>
                </a:lnTo>
                <a:lnTo>
                  <a:pt x="162" y="72"/>
                </a:lnTo>
                <a:lnTo>
                  <a:pt x="166" y="64"/>
                </a:lnTo>
                <a:lnTo>
                  <a:pt x="170" y="60"/>
                </a:lnTo>
                <a:lnTo>
                  <a:pt x="170" y="60"/>
                </a:lnTo>
                <a:lnTo>
                  <a:pt x="178" y="56"/>
                </a:lnTo>
                <a:lnTo>
                  <a:pt x="186" y="52"/>
                </a:lnTo>
                <a:lnTo>
                  <a:pt x="204" y="48"/>
                </a:lnTo>
                <a:lnTo>
                  <a:pt x="204" y="48"/>
                </a:lnTo>
                <a:lnTo>
                  <a:pt x="214" y="42"/>
                </a:lnTo>
                <a:lnTo>
                  <a:pt x="218" y="38"/>
                </a:lnTo>
                <a:lnTo>
                  <a:pt x="222" y="36"/>
                </a:lnTo>
                <a:lnTo>
                  <a:pt x="222" y="36"/>
                </a:lnTo>
                <a:lnTo>
                  <a:pt x="226" y="36"/>
                </a:lnTo>
                <a:lnTo>
                  <a:pt x="232" y="38"/>
                </a:lnTo>
                <a:lnTo>
                  <a:pt x="238" y="40"/>
                </a:lnTo>
                <a:lnTo>
                  <a:pt x="242" y="42"/>
                </a:lnTo>
                <a:lnTo>
                  <a:pt x="242" y="42"/>
                </a:lnTo>
                <a:lnTo>
                  <a:pt x="250" y="38"/>
                </a:lnTo>
                <a:lnTo>
                  <a:pt x="256" y="32"/>
                </a:lnTo>
                <a:lnTo>
                  <a:pt x="256" y="32"/>
                </a:lnTo>
                <a:lnTo>
                  <a:pt x="264" y="30"/>
                </a:lnTo>
                <a:lnTo>
                  <a:pt x="268" y="28"/>
                </a:lnTo>
                <a:lnTo>
                  <a:pt x="268" y="28"/>
                </a:lnTo>
                <a:lnTo>
                  <a:pt x="270" y="22"/>
                </a:lnTo>
                <a:lnTo>
                  <a:pt x="272" y="14"/>
                </a:lnTo>
                <a:lnTo>
                  <a:pt x="272" y="14"/>
                </a:lnTo>
                <a:lnTo>
                  <a:pt x="282" y="8"/>
                </a:lnTo>
                <a:lnTo>
                  <a:pt x="292" y="4"/>
                </a:lnTo>
                <a:lnTo>
                  <a:pt x="292" y="4"/>
                </a:lnTo>
                <a:lnTo>
                  <a:pt x="300" y="4"/>
                </a:lnTo>
                <a:lnTo>
                  <a:pt x="310" y="4"/>
                </a:lnTo>
                <a:lnTo>
                  <a:pt x="310" y="4"/>
                </a:lnTo>
                <a:lnTo>
                  <a:pt x="318" y="2"/>
                </a:lnTo>
                <a:lnTo>
                  <a:pt x="324" y="0"/>
                </a:lnTo>
                <a:lnTo>
                  <a:pt x="324" y="0"/>
                </a:lnTo>
                <a:lnTo>
                  <a:pt x="334" y="0"/>
                </a:lnTo>
                <a:lnTo>
                  <a:pt x="342" y="2"/>
                </a:lnTo>
                <a:lnTo>
                  <a:pt x="342" y="2"/>
                </a:lnTo>
                <a:lnTo>
                  <a:pt x="352" y="8"/>
                </a:lnTo>
                <a:lnTo>
                  <a:pt x="358" y="12"/>
                </a:lnTo>
                <a:lnTo>
                  <a:pt x="362" y="14"/>
                </a:lnTo>
                <a:lnTo>
                  <a:pt x="362" y="1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47" name="Freeform 307"/>
          <p:cNvSpPr>
            <a:spLocks/>
          </p:cNvSpPr>
          <p:nvPr/>
        </p:nvSpPr>
        <p:spPr bwMode="auto">
          <a:xfrm>
            <a:off x="6797973" y="3800631"/>
            <a:ext cx="472340" cy="481524"/>
          </a:xfrm>
          <a:custGeom>
            <a:avLst/>
            <a:gdLst/>
            <a:ahLst/>
            <a:cxnLst>
              <a:cxn ang="0">
                <a:pos x="240" y="160"/>
              </a:cxn>
              <a:cxn ang="0">
                <a:pos x="236" y="168"/>
              </a:cxn>
              <a:cxn ang="0">
                <a:pos x="224" y="170"/>
              </a:cxn>
              <a:cxn ang="0">
                <a:pos x="202" y="168"/>
              </a:cxn>
              <a:cxn ang="0">
                <a:pos x="196" y="174"/>
              </a:cxn>
              <a:cxn ang="0">
                <a:pos x="192" y="170"/>
              </a:cxn>
              <a:cxn ang="0">
                <a:pos x="190" y="168"/>
              </a:cxn>
              <a:cxn ang="0">
                <a:pos x="182" y="172"/>
              </a:cxn>
              <a:cxn ang="0">
                <a:pos x="178" y="182"/>
              </a:cxn>
              <a:cxn ang="0">
                <a:pos x="182" y="206"/>
              </a:cxn>
              <a:cxn ang="0">
                <a:pos x="176" y="216"/>
              </a:cxn>
              <a:cxn ang="0">
                <a:pos x="168" y="226"/>
              </a:cxn>
              <a:cxn ang="0">
                <a:pos x="168" y="236"/>
              </a:cxn>
              <a:cxn ang="0">
                <a:pos x="160" y="242"/>
              </a:cxn>
              <a:cxn ang="0">
                <a:pos x="158" y="252"/>
              </a:cxn>
              <a:cxn ang="0">
                <a:pos x="158" y="262"/>
              </a:cxn>
              <a:cxn ang="0">
                <a:pos x="154" y="270"/>
              </a:cxn>
              <a:cxn ang="0">
                <a:pos x="142" y="272"/>
              </a:cxn>
              <a:cxn ang="0">
                <a:pos x="140" y="254"/>
              </a:cxn>
              <a:cxn ang="0">
                <a:pos x="130" y="226"/>
              </a:cxn>
              <a:cxn ang="0">
                <a:pos x="130" y="206"/>
              </a:cxn>
              <a:cxn ang="0">
                <a:pos x="126" y="184"/>
              </a:cxn>
              <a:cxn ang="0">
                <a:pos x="114" y="150"/>
              </a:cxn>
              <a:cxn ang="0">
                <a:pos x="98" y="128"/>
              </a:cxn>
              <a:cxn ang="0">
                <a:pos x="68" y="96"/>
              </a:cxn>
              <a:cxn ang="0">
                <a:pos x="56" y="74"/>
              </a:cxn>
              <a:cxn ang="0">
                <a:pos x="48" y="58"/>
              </a:cxn>
              <a:cxn ang="0">
                <a:pos x="24" y="38"/>
              </a:cxn>
              <a:cxn ang="0">
                <a:pos x="8" y="28"/>
              </a:cxn>
              <a:cxn ang="0">
                <a:pos x="2" y="30"/>
              </a:cxn>
              <a:cxn ang="0">
                <a:pos x="0" y="28"/>
              </a:cxn>
              <a:cxn ang="0">
                <a:pos x="4" y="16"/>
              </a:cxn>
              <a:cxn ang="0">
                <a:pos x="12" y="10"/>
              </a:cxn>
              <a:cxn ang="0">
                <a:pos x="20" y="12"/>
              </a:cxn>
              <a:cxn ang="0">
                <a:pos x="38" y="4"/>
              </a:cxn>
              <a:cxn ang="0">
                <a:pos x="56" y="0"/>
              </a:cxn>
              <a:cxn ang="0">
                <a:pos x="74" y="6"/>
              </a:cxn>
              <a:cxn ang="0">
                <a:pos x="100" y="20"/>
              </a:cxn>
              <a:cxn ang="0">
                <a:pos x="108" y="22"/>
              </a:cxn>
              <a:cxn ang="0">
                <a:pos x="126" y="16"/>
              </a:cxn>
              <a:cxn ang="0">
                <a:pos x="142" y="22"/>
              </a:cxn>
              <a:cxn ang="0">
                <a:pos x="150" y="28"/>
              </a:cxn>
              <a:cxn ang="0">
                <a:pos x="158" y="24"/>
              </a:cxn>
              <a:cxn ang="0">
                <a:pos x="166" y="30"/>
              </a:cxn>
              <a:cxn ang="0">
                <a:pos x="168" y="50"/>
              </a:cxn>
              <a:cxn ang="0">
                <a:pos x="168" y="64"/>
              </a:cxn>
              <a:cxn ang="0">
                <a:pos x="172" y="72"/>
              </a:cxn>
              <a:cxn ang="0">
                <a:pos x="180" y="78"/>
              </a:cxn>
              <a:cxn ang="0">
                <a:pos x="188" y="80"/>
              </a:cxn>
              <a:cxn ang="0">
                <a:pos x="194" y="84"/>
              </a:cxn>
              <a:cxn ang="0">
                <a:pos x="196" y="94"/>
              </a:cxn>
              <a:cxn ang="0">
                <a:pos x="200" y="108"/>
              </a:cxn>
              <a:cxn ang="0">
                <a:pos x="216" y="118"/>
              </a:cxn>
              <a:cxn ang="0">
                <a:pos x="232" y="128"/>
              </a:cxn>
              <a:cxn ang="0">
                <a:pos x="234" y="136"/>
              </a:cxn>
              <a:cxn ang="0">
                <a:pos x="238" y="150"/>
              </a:cxn>
            </a:cxnLst>
            <a:rect l="0" t="0" r="r" b="b"/>
            <a:pathLst>
              <a:path w="240" h="272">
                <a:moveTo>
                  <a:pt x="240" y="154"/>
                </a:moveTo>
                <a:lnTo>
                  <a:pt x="240" y="154"/>
                </a:lnTo>
                <a:lnTo>
                  <a:pt x="240" y="160"/>
                </a:lnTo>
                <a:lnTo>
                  <a:pt x="238" y="164"/>
                </a:lnTo>
                <a:lnTo>
                  <a:pt x="238" y="164"/>
                </a:lnTo>
                <a:lnTo>
                  <a:pt x="236" y="168"/>
                </a:lnTo>
                <a:lnTo>
                  <a:pt x="232" y="170"/>
                </a:lnTo>
                <a:lnTo>
                  <a:pt x="232" y="170"/>
                </a:lnTo>
                <a:lnTo>
                  <a:pt x="224" y="170"/>
                </a:lnTo>
                <a:lnTo>
                  <a:pt x="218" y="170"/>
                </a:lnTo>
                <a:lnTo>
                  <a:pt x="210" y="168"/>
                </a:lnTo>
                <a:lnTo>
                  <a:pt x="202" y="168"/>
                </a:lnTo>
                <a:lnTo>
                  <a:pt x="202" y="168"/>
                </a:lnTo>
                <a:lnTo>
                  <a:pt x="200" y="172"/>
                </a:lnTo>
                <a:lnTo>
                  <a:pt x="196" y="174"/>
                </a:lnTo>
                <a:lnTo>
                  <a:pt x="196" y="174"/>
                </a:lnTo>
                <a:lnTo>
                  <a:pt x="194" y="174"/>
                </a:lnTo>
                <a:lnTo>
                  <a:pt x="192" y="170"/>
                </a:lnTo>
                <a:lnTo>
                  <a:pt x="192" y="168"/>
                </a:lnTo>
                <a:lnTo>
                  <a:pt x="190" y="168"/>
                </a:lnTo>
                <a:lnTo>
                  <a:pt x="190" y="168"/>
                </a:lnTo>
                <a:lnTo>
                  <a:pt x="184" y="170"/>
                </a:lnTo>
                <a:lnTo>
                  <a:pt x="182" y="172"/>
                </a:lnTo>
                <a:lnTo>
                  <a:pt x="182" y="172"/>
                </a:lnTo>
                <a:lnTo>
                  <a:pt x="180" y="178"/>
                </a:lnTo>
                <a:lnTo>
                  <a:pt x="178" y="182"/>
                </a:lnTo>
                <a:lnTo>
                  <a:pt x="178" y="182"/>
                </a:lnTo>
                <a:lnTo>
                  <a:pt x="178" y="190"/>
                </a:lnTo>
                <a:lnTo>
                  <a:pt x="180" y="198"/>
                </a:lnTo>
                <a:lnTo>
                  <a:pt x="182" y="206"/>
                </a:lnTo>
                <a:lnTo>
                  <a:pt x="180" y="212"/>
                </a:lnTo>
                <a:lnTo>
                  <a:pt x="180" y="212"/>
                </a:lnTo>
                <a:lnTo>
                  <a:pt x="176" y="216"/>
                </a:lnTo>
                <a:lnTo>
                  <a:pt x="172" y="218"/>
                </a:lnTo>
                <a:lnTo>
                  <a:pt x="172" y="218"/>
                </a:lnTo>
                <a:lnTo>
                  <a:pt x="168" y="226"/>
                </a:lnTo>
                <a:lnTo>
                  <a:pt x="168" y="226"/>
                </a:lnTo>
                <a:lnTo>
                  <a:pt x="168" y="230"/>
                </a:lnTo>
                <a:lnTo>
                  <a:pt x="168" y="236"/>
                </a:lnTo>
                <a:lnTo>
                  <a:pt x="168" y="236"/>
                </a:lnTo>
                <a:lnTo>
                  <a:pt x="164" y="240"/>
                </a:lnTo>
                <a:lnTo>
                  <a:pt x="160" y="242"/>
                </a:lnTo>
                <a:lnTo>
                  <a:pt x="160" y="242"/>
                </a:lnTo>
                <a:lnTo>
                  <a:pt x="158" y="252"/>
                </a:lnTo>
                <a:lnTo>
                  <a:pt x="158" y="252"/>
                </a:lnTo>
                <a:lnTo>
                  <a:pt x="158" y="256"/>
                </a:lnTo>
                <a:lnTo>
                  <a:pt x="158" y="262"/>
                </a:lnTo>
                <a:lnTo>
                  <a:pt x="158" y="262"/>
                </a:lnTo>
                <a:lnTo>
                  <a:pt x="156" y="266"/>
                </a:lnTo>
                <a:lnTo>
                  <a:pt x="154" y="270"/>
                </a:lnTo>
                <a:lnTo>
                  <a:pt x="154" y="270"/>
                </a:lnTo>
                <a:lnTo>
                  <a:pt x="146" y="270"/>
                </a:lnTo>
                <a:lnTo>
                  <a:pt x="144" y="270"/>
                </a:lnTo>
                <a:lnTo>
                  <a:pt x="142" y="272"/>
                </a:lnTo>
                <a:lnTo>
                  <a:pt x="142" y="272"/>
                </a:lnTo>
                <a:lnTo>
                  <a:pt x="140" y="254"/>
                </a:lnTo>
                <a:lnTo>
                  <a:pt x="140" y="254"/>
                </a:lnTo>
                <a:lnTo>
                  <a:pt x="136" y="240"/>
                </a:lnTo>
                <a:lnTo>
                  <a:pt x="136" y="240"/>
                </a:lnTo>
                <a:lnTo>
                  <a:pt x="130" y="226"/>
                </a:lnTo>
                <a:lnTo>
                  <a:pt x="130" y="226"/>
                </a:lnTo>
                <a:lnTo>
                  <a:pt x="130" y="216"/>
                </a:lnTo>
                <a:lnTo>
                  <a:pt x="130" y="206"/>
                </a:lnTo>
                <a:lnTo>
                  <a:pt x="130" y="206"/>
                </a:lnTo>
                <a:lnTo>
                  <a:pt x="126" y="184"/>
                </a:lnTo>
                <a:lnTo>
                  <a:pt x="126" y="184"/>
                </a:lnTo>
                <a:lnTo>
                  <a:pt x="120" y="166"/>
                </a:lnTo>
                <a:lnTo>
                  <a:pt x="114" y="150"/>
                </a:lnTo>
                <a:lnTo>
                  <a:pt x="114" y="150"/>
                </a:lnTo>
                <a:lnTo>
                  <a:pt x="106" y="138"/>
                </a:lnTo>
                <a:lnTo>
                  <a:pt x="98" y="128"/>
                </a:lnTo>
                <a:lnTo>
                  <a:pt x="98" y="128"/>
                </a:lnTo>
                <a:lnTo>
                  <a:pt x="78" y="106"/>
                </a:lnTo>
                <a:lnTo>
                  <a:pt x="78" y="106"/>
                </a:lnTo>
                <a:lnTo>
                  <a:pt x="68" y="96"/>
                </a:lnTo>
                <a:lnTo>
                  <a:pt x="60" y="84"/>
                </a:lnTo>
                <a:lnTo>
                  <a:pt x="60" y="84"/>
                </a:lnTo>
                <a:lnTo>
                  <a:pt x="56" y="74"/>
                </a:lnTo>
                <a:lnTo>
                  <a:pt x="54" y="66"/>
                </a:lnTo>
                <a:lnTo>
                  <a:pt x="54" y="66"/>
                </a:lnTo>
                <a:lnTo>
                  <a:pt x="48" y="58"/>
                </a:lnTo>
                <a:lnTo>
                  <a:pt x="42" y="52"/>
                </a:lnTo>
                <a:lnTo>
                  <a:pt x="42" y="52"/>
                </a:lnTo>
                <a:lnTo>
                  <a:pt x="24" y="38"/>
                </a:lnTo>
                <a:lnTo>
                  <a:pt x="24" y="38"/>
                </a:lnTo>
                <a:lnTo>
                  <a:pt x="16" y="32"/>
                </a:lnTo>
                <a:lnTo>
                  <a:pt x="8" y="28"/>
                </a:lnTo>
                <a:lnTo>
                  <a:pt x="8" y="28"/>
                </a:lnTo>
                <a:lnTo>
                  <a:pt x="4" y="30"/>
                </a:lnTo>
                <a:lnTo>
                  <a:pt x="2" y="30"/>
                </a:lnTo>
                <a:lnTo>
                  <a:pt x="0" y="30"/>
                </a:lnTo>
                <a:lnTo>
                  <a:pt x="0" y="30"/>
                </a:lnTo>
                <a:lnTo>
                  <a:pt x="0" y="28"/>
                </a:lnTo>
                <a:lnTo>
                  <a:pt x="0" y="24"/>
                </a:lnTo>
                <a:lnTo>
                  <a:pt x="4" y="16"/>
                </a:lnTo>
                <a:lnTo>
                  <a:pt x="4" y="16"/>
                </a:lnTo>
                <a:lnTo>
                  <a:pt x="8" y="14"/>
                </a:lnTo>
                <a:lnTo>
                  <a:pt x="12" y="10"/>
                </a:lnTo>
                <a:lnTo>
                  <a:pt x="12" y="10"/>
                </a:lnTo>
                <a:lnTo>
                  <a:pt x="16" y="10"/>
                </a:lnTo>
                <a:lnTo>
                  <a:pt x="20" y="12"/>
                </a:lnTo>
                <a:lnTo>
                  <a:pt x="20" y="12"/>
                </a:lnTo>
                <a:lnTo>
                  <a:pt x="30" y="8"/>
                </a:lnTo>
                <a:lnTo>
                  <a:pt x="30" y="8"/>
                </a:lnTo>
                <a:lnTo>
                  <a:pt x="38" y="4"/>
                </a:lnTo>
                <a:lnTo>
                  <a:pt x="46" y="0"/>
                </a:lnTo>
                <a:lnTo>
                  <a:pt x="46" y="0"/>
                </a:lnTo>
                <a:lnTo>
                  <a:pt x="56" y="0"/>
                </a:lnTo>
                <a:lnTo>
                  <a:pt x="66" y="2"/>
                </a:lnTo>
                <a:lnTo>
                  <a:pt x="66" y="2"/>
                </a:lnTo>
                <a:lnTo>
                  <a:pt x="74" y="6"/>
                </a:lnTo>
                <a:lnTo>
                  <a:pt x="74" y="6"/>
                </a:lnTo>
                <a:lnTo>
                  <a:pt x="86" y="14"/>
                </a:lnTo>
                <a:lnTo>
                  <a:pt x="100" y="20"/>
                </a:lnTo>
                <a:lnTo>
                  <a:pt x="100" y="20"/>
                </a:lnTo>
                <a:lnTo>
                  <a:pt x="108" y="22"/>
                </a:lnTo>
                <a:lnTo>
                  <a:pt x="108" y="22"/>
                </a:lnTo>
                <a:lnTo>
                  <a:pt x="118" y="18"/>
                </a:lnTo>
                <a:lnTo>
                  <a:pt x="126" y="16"/>
                </a:lnTo>
                <a:lnTo>
                  <a:pt x="126" y="16"/>
                </a:lnTo>
                <a:lnTo>
                  <a:pt x="136" y="16"/>
                </a:lnTo>
                <a:lnTo>
                  <a:pt x="136" y="16"/>
                </a:lnTo>
                <a:lnTo>
                  <a:pt x="142" y="22"/>
                </a:lnTo>
                <a:lnTo>
                  <a:pt x="146" y="26"/>
                </a:lnTo>
                <a:lnTo>
                  <a:pt x="150" y="28"/>
                </a:lnTo>
                <a:lnTo>
                  <a:pt x="150" y="28"/>
                </a:lnTo>
                <a:lnTo>
                  <a:pt x="154" y="26"/>
                </a:lnTo>
                <a:lnTo>
                  <a:pt x="158" y="24"/>
                </a:lnTo>
                <a:lnTo>
                  <a:pt x="158" y="24"/>
                </a:lnTo>
                <a:lnTo>
                  <a:pt x="162" y="26"/>
                </a:lnTo>
                <a:lnTo>
                  <a:pt x="166" y="30"/>
                </a:lnTo>
                <a:lnTo>
                  <a:pt x="166" y="30"/>
                </a:lnTo>
                <a:lnTo>
                  <a:pt x="166" y="40"/>
                </a:lnTo>
                <a:lnTo>
                  <a:pt x="166" y="40"/>
                </a:lnTo>
                <a:lnTo>
                  <a:pt x="168" y="50"/>
                </a:lnTo>
                <a:lnTo>
                  <a:pt x="168" y="50"/>
                </a:lnTo>
                <a:lnTo>
                  <a:pt x="168" y="60"/>
                </a:lnTo>
                <a:lnTo>
                  <a:pt x="168" y="64"/>
                </a:lnTo>
                <a:lnTo>
                  <a:pt x="168" y="68"/>
                </a:lnTo>
                <a:lnTo>
                  <a:pt x="168" y="68"/>
                </a:lnTo>
                <a:lnTo>
                  <a:pt x="172" y="72"/>
                </a:lnTo>
                <a:lnTo>
                  <a:pt x="176" y="74"/>
                </a:lnTo>
                <a:lnTo>
                  <a:pt x="176" y="74"/>
                </a:lnTo>
                <a:lnTo>
                  <a:pt x="180" y="78"/>
                </a:lnTo>
                <a:lnTo>
                  <a:pt x="182" y="80"/>
                </a:lnTo>
                <a:lnTo>
                  <a:pt x="182" y="80"/>
                </a:lnTo>
                <a:lnTo>
                  <a:pt x="188" y="80"/>
                </a:lnTo>
                <a:lnTo>
                  <a:pt x="192" y="80"/>
                </a:lnTo>
                <a:lnTo>
                  <a:pt x="192" y="80"/>
                </a:lnTo>
                <a:lnTo>
                  <a:pt x="194" y="84"/>
                </a:lnTo>
                <a:lnTo>
                  <a:pt x="196" y="90"/>
                </a:lnTo>
                <a:lnTo>
                  <a:pt x="196" y="90"/>
                </a:lnTo>
                <a:lnTo>
                  <a:pt x="196" y="94"/>
                </a:lnTo>
                <a:lnTo>
                  <a:pt x="196" y="100"/>
                </a:lnTo>
                <a:lnTo>
                  <a:pt x="196" y="100"/>
                </a:lnTo>
                <a:lnTo>
                  <a:pt x="200" y="108"/>
                </a:lnTo>
                <a:lnTo>
                  <a:pt x="208" y="114"/>
                </a:lnTo>
                <a:lnTo>
                  <a:pt x="208" y="114"/>
                </a:lnTo>
                <a:lnTo>
                  <a:pt x="216" y="118"/>
                </a:lnTo>
                <a:lnTo>
                  <a:pt x="226" y="120"/>
                </a:lnTo>
                <a:lnTo>
                  <a:pt x="226" y="120"/>
                </a:lnTo>
                <a:lnTo>
                  <a:pt x="232" y="128"/>
                </a:lnTo>
                <a:lnTo>
                  <a:pt x="232" y="128"/>
                </a:lnTo>
                <a:lnTo>
                  <a:pt x="234" y="136"/>
                </a:lnTo>
                <a:lnTo>
                  <a:pt x="234" y="136"/>
                </a:lnTo>
                <a:lnTo>
                  <a:pt x="234" y="146"/>
                </a:lnTo>
                <a:lnTo>
                  <a:pt x="234" y="146"/>
                </a:lnTo>
                <a:lnTo>
                  <a:pt x="238" y="150"/>
                </a:lnTo>
                <a:lnTo>
                  <a:pt x="240" y="154"/>
                </a:lnTo>
                <a:lnTo>
                  <a:pt x="240" y="15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48" name="Freeform 308"/>
          <p:cNvSpPr>
            <a:spLocks/>
          </p:cNvSpPr>
          <p:nvPr/>
        </p:nvSpPr>
        <p:spPr bwMode="auto">
          <a:xfrm>
            <a:off x="6034357" y="3850199"/>
            <a:ext cx="1251698" cy="796640"/>
          </a:xfrm>
          <a:custGeom>
            <a:avLst/>
            <a:gdLst/>
            <a:ahLst/>
            <a:cxnLst>
              <a:cxn ang="0">
                <a:pos x="532" y="248"/>
              </a:cxn>
              <a:cxn ang="0">
                <a:pos x="554" y="260"/>
              </a:cxn>
              <a:cxn ang="0">
                <a:pos x="578" y="254"/>
              </a:cxn>
              <a:cxn ang="0">
                <a:pos x="610" y="236"/>
              </a:cxn>
              <a:cxn ang="0">
                <a:pos x="630" y="240"/>
              </a:cxn>
              <a:cxn ang="0">
                <a:pos x="636" y="280"/>
              </a:cxn>
              <a:cxn ang="0">
                <a:pos x="622" y="298"/>
              </a:cxn>
              <a:cxn ang="0">
                <a:pos x="598" y="326"/>
              </a:cxn>
              <a:cxn ang="0">
                <a:pos x="586" y="328"/>
              </a:cxn>
              <a:cxn ang="0">
                <a:pos x="598" y="302"/>
              </a:cxn>
              <a:cxn ang="0">
                <a:pos x="590" y="284"/>
              </a:cxn>
              <a:cxn ang="0">
                <a:pos x="586" y="314"/>
              </a:cxn>
              <a:cxn ang="0">
                <a:pos x="582" y="356"/>
              </a:cxn>
              <a:cxn ang="0">
                <a:pos x="588" y="394"/>
              </a:cxn>
              <a:cxn ang="0">
                <a:pos x="568" y="408"/>
              </a:cxn>
              <a:cxn ang="0">
                <a:pos x="540" y="394"/>
              </a:cxn>
              <a:cxn ang="0">
                <a:pos x="498" y="386"/>
              </a:cxn>
              <a:cxn ang="0">
                <a:pos x="456" y="394"/>
              </a:cxn>
              <a:cxn ang="0">
                <a:pos x="396" y="436"/>
              </a:cxn>
              <a:cxn ang="0">
                <a:pos x="348" y="444"/>
              </a:cxn>
              <a:cxn ang="0">
                <a:pos x="226" y="448"/>
              </a:cxn>
              <a:cxn ang="0">
                <a:pos x="198" y="442"/>
              </a:cxn>
              <a:cxn ang="0">
                <a:pos x="202" y="420"/>
              </a:cxn>
              <a:cxn ang="0">
                <a:pos x="180" y="416"/>
              </a:cxn>
              <a:cxn ang="0">
                <a:pos x="162" y="396"/>
              </a:cxn>
              <a:cxn ang="0">
                <a:pos x="172" y="378"/>
              </a:cxn>
              <a:cxn ang="0">
                <a:pos x="156" y="374"/>
              </a:cxn>
              <a:cxn ang="0">
                <a:pos x="114" y="372"/>
              </a:cxn>
              <a:cxn ang="0">
                <a:pos x="94" y="354"/>
              </a:cxn>
              <a:cxn ang="0">
                <a:pos x="88" y="328"/>
              </a:cxn>
              <a:cxn ang="0">
                <a:pos x="64" y="320"/>
              </a:cxn>
              <a:cxn ang="0">
                <a:pos x="46" y="282"/>
              </a:cxn>
              <a:cxn ang="0">
                <a:pos x="14" y="252"/>
              </a:cxn>
              <a:cxn ang="0">
                <a:pos x="0" y="244"/>
              </a:cxn>
              <a:cxn ang="0">
                <a:pos x="40" y="230"/>
              </a:cxn>
              <a:cxn ang="0">
                <a:pos x="66" y="198"/>
              </a:cxn>
              <a:cxn ang="0">
                <a:pos x="86" y="150"/>
              </a:cxn>
              <a:cxn ang="0">
                <a:pos x="100" y="120"/>
              </a:cxn>
              <a:cxn ang="0">
                <a:pos x="112" y="92"/>
              </a:cxn>
              <a:cxn ang="0">
                <a:pos x="138" y="76"/>
              </a:cxn>
              <a:cxn ang="0">
                <a:pos x="154" y="58"/>
              </a:cxn>
              <a:cxn ang="0">
                <a:pos x="180" y="52"/>
              </a:cxn>
              <a:cxn ang="0">
                <a:pos x="246" y="46"/>
              </a:cxn>
              <a:cxn ang="0">
                <a:pos x="278" y="52"/>
              </a:cxn>
              <a:cxn ang="0">
                <a:pos x="300" y="50"/>
              </a:cxn>
              <a:cxn ang="0">
                <a:pos x="334" y="34"/>
              </a:cxn>
              <a:cxn ang="0">
                <a:pos x="380" y="2"/>
              </a:cxn>
              <a:cxn ang="0">
                <a:pos x="396" y="0"/>
              </a:cxn>
              <a:cxn ang="0">
                <a:pos x="430" y="24"/>
              </a:cxn>
              <a:cxn ang="0">
                <a:pos x="448" y="56"/>
              </a:cxn>
              <a:cxn ang="0">
                <a:pos x="494" y="110"/>
              </a:cxn>
              <a:cxn ang="0">
                <a:pos x="518" y="178"/>
              </a:cxn>
              <a:cxn ang="0">
                <a:pos x="524" y="212"/>
              </a:cxn>
            </a:cxnLst>
            <a:rect l="0" t="0" r="r" b="b"/>
            <a:pathLst>
              <a:path w="636" h="450">
                <a:moveTo>
                  <a:pt x="530" y="244"/>
                </a:moveTo>
                <a:lnTo>
                  <a:pt x="530" y="244"/>
                </a:lnTo>
                <a:lnTo>
                  <a:pt x="530" y="246"/>
                </a:lnTo>
                <a:lnTo>
                  <a:pt x="530" y="248"/>
                </a:lnTo>
                <a:lnTo>
                  <a:pt x="530" y="248"/>
                </a:lnTo>
                <a:lnTo>
                  <a:pt x="532" y="248"/>
                </a:lnTo>
                <a:lnTo>
                  <a:pt x="536" y="246"/>
                </a:lnTo>
                <a:lnTo>
                  <a:pt x="540" y="244"/>
                </a:lnTo>
                <a:lnTo>
                  <a:pt x="540" y="244"/>
                </a:lnTo>
                <a:lnTo>
                  <a:pt x="546" y="248"/>
                </a:lnTo>
                <a:lnTo>
                  <a:pt x="550" y="254"/>
                </a:lnTo>
                <a:lnTo>
                  <a:pt x="554" y="260"/>
                </a:lnTo>
                <a:lnTo>
                  <a:pt x="560" y="262"/>
                </a:lnTo>
                <a:lnTo>
                  <a:pt x="560" y="262"/>
                </a:lnTo>
                <a:lnTo>
                  <a:pt x="566" y="262"/>
                </a:lnTo>
                <a:lnTo>
                  <a:pt x="572" y="260"/>
                </a:lnTo>
                <a:lnTo>
                  <a:pt x="572" y="260"/>
                </a:lnTo>
                <a:lnTo>
                  <a:pt x="578" y="254"/>
                </a:lnTo>
                <a:lnTo>
                  <a:pt x="582" y="248"/>
                </a:lnTo>
                <a:lnTo>
                  <a:pt x="582" y="248"/>
                </a:lnTo>
                <a:lnTo>
                  <a:pt x="590" y="246"/>
                </a:lnTo>
                <a:lnTo>
                  <a:pt x="600" y="242"/>
                </a:lnTo>
                <a:lnTo>
                  <a:pt x="600" y="242"/>
                </a:lnTo>
                <a:lnTo>
                  <a:pt x="610" y="236"/>
                </a:lnTo>
                <a:lnTo>
                  <a:pt x="610" y="236"/>
                </a:lnTo>
                <a:lnTo>
                  <a:pt x="620" y="236"/>
                </a:lnTo>
                <a:lnTo>
                  <a:pt x="620" y="236"/>
                </a:lnTo>
                <a:lnTo>
                  <a:pt x="626" y="238"/>
                </a:lnTo>
                <a:lnTo>
                  <a:pt x="626" y="238"/>
                </a:lnTo>
                <a:lnTo>
                  <a:pt x="630" y="240"/>
                </a:lnTo>
                <a:lnTo>
                  <a:pt x="632" y="246"/>
                </a:lnTo>
                <a:lnTo>
                  <a:pt x="632" y="246"/>
                </a:lnTo>
                <a:lnTo>
                  <a:pt x="634" y="256"/>
                </a:lnTo>
                <a:lnTo>
                  <a:pt x="634" y="266"/>
                </a:lnTo>
                <a:lnTo>
                  <a:pt x="634" y="266"/>
                </a:lnTo>
                <a:lnTo>
                  <a:pt x="636" y="280"/>
                </a:lnTo>
                <a:lnTo>
                  <a:pt x="636" y="280"/>
                </a:lnTo>
                <a:lnTo>
                  <a:pt x="632" y="288"/>
                </a:lnTo>
                <a:lnTo>
                  <a:pt x="632" y="288"/>
                </a:lnTo>
                <a:lnTo>
                  <a:pt x="628" y="294"/>
                </a:lnTo>
                <a:lnTo>
                  <a:pt x="628" y="294"/>
                </a:lnTo>
                <a:lnTo>
                  <a:pt x="622" y="298"/>
                </a:lnTo>
                <a:lnTo>
                  <a:pt x="616" y="300"/>
                </a:lnTo>
                <a:lnTo>
                  <a:pt x="616" y="300"/>
                </a:lnTo>
                <a:lnTo>
                  <a:pt x="606" y="312"/>
                </a:lnTo>
                <a:lnTo>
                  <a:pt x="606" y="312"/>
                </a:lnTo>
                <a:lnTo>
                  <a:pt x="598" y="326"/>
                </a:lnTo>
                <a:lnTo>
                  <a:pt x="598" y="326"/>
                </a:lnTo>
                <a:lnTo>
                  <a:pt x="596" y="332"/>
                </a:lnTo>
                <a:lnTo>
                  <a:pt x="594" y="334"/>
                </a:lnTo>
                <a:lnTo>
                  <a:pt x="590" y="334"/>
                </a:lnTo>
                <a:lnTo>
                  <a:pt x="590" y="334"/>
                </a:lnTo>
                <a:lnTo>
                  <a:pt x="588" y="332"/>
                </a:lnTo>
                <a:lnTo>
                  <a:pt x="586" y="328"/>
                </a:lnTo>
                <a:lnTo>
                  <a:pt x="586" y="328"/>
                </a:lnTo>
                <a:lnTo>
                  <a:pt x="590" y="322"/>
                </a:lnTo>
                <a:lnTo>
                  <a:pt x="594" y="318"/>
                </a:lnTo>
                <a:lnTo>
                  <a:pt x="594" y="318"/>
                </a:lnTo>
                <a:lnTo>
                  <a:pt x="596" y="310"/>
                </a:lnTo>
                <a:lnTo>
                  <a:pt x="598" y="302"/>
                </a:lnTo>
                <a:lnTo>
                  <a:pt x="598" y="302"/>
                </a:lnTo>
                <a:lnTo>
                  <a:pt x="598" y="292"/>
                </a:lnTo>
                <a:lnTo>
                  <a:pt x="596" y="288"/>
                </a:lnTo>
                <a:lnTo>
                  <a:pt x="594" y="284"/>
                </a:lnTo>
                <a:lnTo>
                  <a:pt x="594" y="284"/>
                </a:lnTo>
                <a:lnTo>
                  <a:pt x="590" y="284"/>
                </a:lnTo>
                <a:lnTo>
                  <a:pt x="586" y="286"/>
                </a:lnTo>
                <a:lnTo>
                  <a:pt x="586" y="286"/>
                </a:lnTo>
                <a:lnTo>
                  <a:pt x="584" y="292"/>
                </a:lnTo>
                <a:lnTo>
                  <a:pt x="584" y="300"/>
                </a:lnTo>
                <a:lnTo>
                  <a:pt x="586" y="314"/>
                </a:lnTo>
                <a:lnTo>
                  <a:pt x="586" y="314"/>
                </a:lnTo>
                <a:lnTo>
                  <a:pt x="584" y="332"/>
                </a:lnTo>
                <a:lnTo>
                  <a:pt x="584" y="332"/>
                </a:lnTo>
                <a:lnTo>
                  <a:pt x="584" y="344"/>
                </a:lnTo>
                <a:lnTo>
                  <a:pt x="584" y="344"/>
                </a:lnTo>
                <a:lnTo>
                  <a:pt x="582" y="356"/>
                </a:lnTo>
                <a:lnTo>
                  <a:pt x="582" y="356"/>
                </a:lnTo>
                <a:lnTo>
                  <a:pt x="582" y="366"/>
                </a:lnTo>
                <a:lnTo>
                  <a:pt x="584" y="378"/>
                </a:lnTo>
                <a:lnTo>
                  <a:pt x="584" y="378"/>
                </a:lnTo>
                <a:lnTo>
                  <a:pt x="584" y="388"/>
                </a:lnTo>
                <a:lnTo>
                  <a:pt x="584" y="388"/>
                </a:lnTo>
                <a:lnTo>
                  <a:pt x="588" y="394"/>
                </a:lnTo>
                <a:lnTo>
                  <a:pt x="588" y="402"/>
                </a:lnTo>
                <a:lnTo>
                  <a:pt x="588" y="402"/>
                </a:lnTo>
                <a:lnTo>
                  <a:pt x="584" y="402"/>
                </a:lnTo>
                <a:lnTo>
                  <a:pt x="578" y="404"/>
                </a:lnTo>
                <a:lnTo>
                  <a:pt x="572" y="406"/>
                </a:lnTo>
                <a:lnTo>
                  <a:pt x="568" y="408"/>
                </a:lnTo>
                <a:lnTo>
                  <a:pt x="568" y="408"/>
                </a:lnTo>
                <a:lnTo>
                  <a:pt x="562" y="406"/>
                </a:lnTo>
                <a:lnTo>
                  <a:pt x="554" y="402"/>
                </a:lnTo>
                <a:lnTo>
                  <a:pt x="546" y="396"/>
                </a:lnTo>
                <a:lnTo>
                  <a:pt x="540" y="394"/>
                </a:lnTo>
                <a:lnTo>
                  <a:pt x="540" y="394"/>
                </a:lnTo>
                <a:lnTo>
                  <a:pt x="532" y="392"/>
                </a:lnTo>
                <a:lnTo>
                  <a:pt x="522" y="392"/>
                </a:lnTo>
                <a:lnTo>
                  <a:pt x="512" y="390"/>
                </a:lnTo>
                <a:lnTo>
                  <a:pt x="504" y="390"/>
                </a:lnTo>
                <a:lnTo>
                  <a:pt x="504" y="390"/>
                </a:lnTo>
                <a:lnTo>
                  <a:pt x="498" y="386"/>
                </a:lnTo>
                <a:lnTo>
                  <a:pt x="494" y="384"/>
                </a:lnTo>
                <a:lnTo>
                  <a:pt x="494" y="384"/>
                </a:lnTo>
                <a:lnTo>
                  <a:pt x="482" y="384"/>
                </a:lnTo>
                <a:lnTo>
                  <a:pt x="470" y="388"/>
                </a:lnTo>
                <a:lnTo>
                  <a:pt x="470" y="388"/>
                </a:lnTo>
                <a:lnTo>
                  <a:pt x="456" y="394"/>
                </a:lnTo>
                <a:lnTo>
                  <a:pt x="442" y="402"/>
                </a:lnTo>
                <a:lnTo>
                  <a:pt x="442" y="402"/>
                </a:lnTo>
                <a:lnTo>
                  <a:pt x="416" y="418"/>
                </a:lnTo>
                <a:lnTo>
                  <a:pt x="416" y="418"/>
                </a:lnTo>
                <a:lnTo>
                  <a:pt x="406" y="428"/>
                </a:lnTo>
                <a:lnTo>
                  <a:pt x="396" y="436"/>
                </a:lnTo>
                <a:lnTo>
                  <a:pt x="396" y="436"/>
                </a:lnTo>
                <a:lnTo>
                  <a:pt x="386" y="442"/>
                </a:lnTo>
                <a:lnTo>
                  <a:pt x="376" y="444"/>
                </a:lnTo>
                <a:lnTo>
                  <a:pt x="376" y="444"/>
                </a:lnTo>
                <a:lnTo>
                  <a:pt x="364" y="446"/>
                </a:lnTo>
                <a:lnTo>
                  <a:pt x="348" y="444"/>
                </a:lnTo>
                <a:lnTo>
                  <a:pt x="320" y="442"/>
                </a:lnTo>
                <a:lnTo>
                  <a:pt x="320" y="442"/>
                </a:lnTo>
                <a:lnTo>
                  <a:pt x="294" y="444"/>
                </a:lnTo>
                <a:lnTo>
                  <a:pt x="270" y="448"/>
                </a:lnTo>
                <a:lnTo>
                  <a:pt x="270" y="448"/>
                </a:lnTo>
                <a:lnTo>
                  <a:pt x="226" y="448"/>
                </a:lnTo>
                <a:lnTo>
                  <a:pt x="226" y="448"/>
                </a:lnTo>
                <a:lnTo>
                  <a:pt x="218" y="448"/>
                </a:lnTo>
                <a:lnTo>
                  <a:pt x="210" y="450"/>
                </a:lnTo>
                <a:lnTo>
                  <a:pt x="210" y="450"/>
                </a:lnTo>
                <a:lnTo>
                  <a:pt x="202" y="446"/>
                </a:lnTo>
                <a:lnTo>
                  <a:pt x="198" y="442"/>
                </a:lnTo>
                <a:lnTo>
                  <a:pt x="196" y="440"/>
                </a:lnTo>
                <a:lnTo>
                  <a:pt x="196" y="440"/>
                </a:lnTo>
                <a:lnTo>
                  <a:pt x="196" y="434"/>
                </a:lnTo>
                <a:lnTo>
                  <a:pt x="198" y="430"/>
                </a:lnTo>
                <a:lnTo>
                  <a:pt x="202" y="424"/>
                </a:lnTo>
                <a:lnTo>
                  <a:pt x="202" y="420"/>
                </a:lnTo>
                <a:lnTo>
                  <a:pt x="202" y="420"/>
                </a:lnTo>
                <a:lnTo>
                  <a:pt x="198" y="418"/>
                </a:lnTo>
                <a:lnTo>
                  <a:pt x="194" y="418"/>
                </a:lnTo>
                <a:lnTo>
                  <a:pt x="186" y="416"/>
                </a:lnTo>
                <a:lnTo>
                  <a:pt x="186" y="416"/>
                </a:lnTo>
                <a:lnTo>
                  <a:pt x="180" y="416"/>
                </a:lnTo>
                <a:lnTo>
                  <a:pt x="174" y="416"/>
                </a:lnTo>
                <a:lnTo>
                  <a:pt x="174" y="416"/>
                </a:lnTo>
                <a:lnTo>
                  <a:pt x="166" y="406"/>
                </a:lnTo>
                <a:lnTo>
                  <a:pt x="162" y="400"/>
                </a:lnTo>
                <a:lnTo>
                  <a:pt x="162" y="396"/>
                </a:lnTo>
                <a:lnTo>
                  <a:pt x="162" y="396"/>
                </a:lnTo>
                <a:lnTo>
                  <a:pt x="164" y="392"/>
                </a:lnTo>
                <a:lnTo>
                  <a:pt x="168" y="388"/>
                </a:lnTo>
                <a:lnTo>
                  <a:pt x="172" y="384"/>
                </a:lnTo>
                <a:lnTo>
                  <a:pt x="174" y="382"/>
                </a:lnTo>
                <a:lnTo>
                  <a:pt x="174" y="382"/>
                </a:lnTo>
                <a:lnTo>
                  <a:pt x="172" y="378"/>
                </a:lnTo>
                <a:lnTo>
                  <a:pt x="170" y="374"/>
                </a:lnTo>
                <a:lnTo>
                  <a:pt x="166" y="370"/>
                </a:lnTo>
                <a:lnTo>
                  <a:pt x="164" y="368"/>
                </a:lnTo>
                <a:lnTo>
                  <a:pt x="164" y="368"/>
                </a:lnTo>
                <a:lnTo>
                  <a:pt x="160" y="370"/>
                </a:lnTo>
                <a:lnTo>
                  <a:pt x="156" y="374"/>
                </a:lnTo>
                <a:lnTo>
                  <a:pt x="154" y="378"/>
                </a:lnTo>
                <a:lnTo>
                  <a:pt x="150" y="380"/>
                </a:lnTo>
                <a:lnTo>
                  <a:pt x="150" y="380"/>
                </a:lnTo>
                <a:lnTo>
                  <a:pt x="142" y="380"/>
                </a:lnTo>
                <a:lnTo>
                  <a:pt x="132" y="378"/>
                </a:lnTo>
                <a:lnTo>
                  <a:pt x="114" y="372"/>
                </a:lnTo>
                <a:lnTo>
                  <a:pt x="114" y="372"/>
                </a:lnTo>
                <a:lnTo>
                  <a:pt x="104" y="366"/>
                </a:lnTo>
                <a:lnTo>
                  <a:pt x="98" y="362"/>
                </a:lnTo>
                <a:lnTo>
                  <a:pt x="94" y="358"/>
                </a:lnTo>
                <a:lnTo>
                  <a:pt x="94" y="358"/>
                </a:lnTo>
                <a:lnTo>
                  <a:pt x="94" y="354"/>
                </a:lnTo>
                <a:lnTo>
                  <a:pt x="92" y="350"/>
                </a:lnTo>
                <a:lnTo>
                  <a:pt x="92" y="340"/>
                </a:lnTo>
                <a:lnTo>
                  <a:pt x="92" y="340"/>
                </a:lnTo>
                <a:lnTo>
                  <a:pt x="90" y="334"/>
                </a:lnTo>
                <a:lnTo>
                  <a:pt x="88" y="328"/>
                </a:lnTo>
                <a:lnTo>
                  <a:pt x="88" y="328"/>
                </a:lnTo>
                <a:lnTo>
                  <a:pt x="82" y="324"/>
                </a:lnTo>
                <a:lnTo>
                  <a:pt x="78" y="322"/>
                </a:lnTo>
                <a:lnTo>
                  <a:pt x="78" y="322"/>
                </a:lnTo>
                <a:lnTo>
                  <a:pt x="70" y="322"/>
                </a:lnTo>
                <a:lnTo>
                  <a:pt x="64" y="320"/>
                </a:lnTo>
                <a:lnTo>
                  <a:pt x="64" y="320"/>
                </a:lnTo>
                <a:lnTo>
                  <a:pt x="58" y="314"/>
                </a:lnTo>
                <a:lnTo>
                  <a:pt x="52" y="304"/>
                </a:lnTo>
                <a:lnTo>
                  <a:pt x="52" y="304"/>
                </a:lnTo>
                <a:lnTo>
                  <a:pt x="48" y="294"/>
                </a:lnTo>
                <a:lnTo>
                  <a:pt x="46" y="282"/>
                </a:lnTo>
                <a:lnTo>
                  <a:pt x="46" y="282"/>
                </a:lnTo>
                <a:lnTo>
                  <a:pt x="38" y="270"/>
                </a:lnTo>
                <a:lnTo>
                  <a:pt x="38" y="270"/>
                </a:lnTo>
                <a:lnTo>
                  <a:pt x="30" y="262"/>
                </a:lnTo>
                <a:lnTo>
                  <a:pt x="24" y="256"/>
                </a:lnTo>
                <a:lnTo>
                  <a:pt x="24" y="256"/>
                </a:lnTo>
                <a:lnTo>
                  <a:pt x="14" y="252"/>
                </a:lnTo>
                <a:lnTo>
                  <a:pt x="6" y="248"/>
                </a:lnTo>
                <a:lnTo>
                  <a:pt x="6" y="248"/>
                </a:lnTo>
                <a:lnTo>
                  <a:pt x="2" y="248"/>
                </a:lnTo>
                <a:lnTo>
                  <a:pt x="0" y="246"/>
                </a:lnTo>
                <a:lnTo>
                  <a:pt x="0" y="244"/>
                </a:lnTo>
                <a:lnTo>
                  <a:pt x="0" y="244"/>
                </a:lnTo>
                <a:lnTo>
                  <a:pt x="2" y="244"/>
                </a:lnTo>
                <a:lnTo>
                  <a:pt x="4" y="244"/>
                </a:lnTo>
                <a:lnTo>
                  <a:pt x="4" y="244"/>
                </a:lnTo>
                <a:lnTo>
                  <a:pt x="22" y="238"/>
                </a:lnTo>
                <a:lnTo>
                  <a:pt x="40" y="230"/>
                </a:lnTo>
                <a:lnTo>
                  <a:pt x="40" y="230"/>
                </a:lnTo>
                <a:lnTo>
                  <a:pt x="50" y="226"/>
                </a:lnTo>
                <a:lnTo>
                  <a:pt x="58" y="220"/>
                </a:lnTo>
                <a:lnTo>
                  <a:pt x="58" y="220"/>
                </a:lnTo>
                <a:lnTo>
                  <a:pt x="62" y="216"/>
                </a:lnTo>
                <a:lnTo>
                  <a:pt x="62" y="210"/>
                </a:lnTo>
                <a:lnTo>
                  <a:pt x="66" y="198"/>
                </a:lnTo>
                <a:lnTo>
                  <a:pt x="66" y="198"/>
                </a:lnTo>
                <a:lnTo>
                  <a:pt x="74" y="186"/>
                </a:lnTo>
                <a:lnTo>
                  <a:pt x="74" y="186"/>
                </a:lnTo>
                <a:lnTo>
                  <a:pt x="82" y="166"/>
                </a:lnTo>
                <a:lnTo>
                  <a:pt x="82" y="166"/>
                </a:lnTo>
                <a:lnTo>
                  <a:pt x="86" y="150"/>
                </a:lnTo>
                <a:lnTo>
                  <a:pt x="86" y="150"/>
                </a:lnTo>
                <a:lnTo>
                  <a:pt x="92" y="142"/>
                </a:lnTo>
                <a:lnTo>
                  <a:pt x="98" y="134"/>
                </a:lnTo>
                <a:lnTo>
                  <a:pt x="98" y="134"/>
                </a:lnTo>
                <a:lnTo>
                  <a:pt x="100" y="126"/>
                </a:lnTo>
                <a:lnTo>
                  <a:pt x="100" y="120"/>
                </a:lnTo>
                <a:lnTo>
                  <a:pt x="100" y="120"/>
                </a:lnTo>
                <a:lnTo>
                  <a:pt x="106" y="108"/>
                </a:lnTo>
                <a:lnTo>
                  <a:pt x="106" y="108"/>
                </a:lnTo>
                <a:lnTo>
                  <a:pt x="106" y="98"/>
                </a:lnTo>
                <a:lnTo>
                  <a:pt x="106" y="98"/>
                </a:lnTo>
                <a:lnTo>
                  <a:pt x="112" y="92"/>
                </a:lnTo>
                <a:lnTo>
                  <a:pt x="118" y="84"/>
                </a:lnTo>
                <a:lnTo>
                  <a:pt x="118" y="84"/>
                </a:lnTo>
                <a:lnTo>
                  <a:pt x="124" y="80"/>
                </a:lnTo>
                <a:lnTo>
                  <a:pt x="134" y="76"/>
                </a:lnTo>
                <a:lnTo>
                  <a:pt x="134" y="76"/>
                </a:lnTo>
                <a:lnTo>
                  <a:pt x="138" y="76"/>
                </a:lnTo>
                <a:lnTo>
                  <a:pt x="142" y="76"/>
                </a:lnTo>
                <a:lnTo>
                  <a:pt x="142" y="76"/>
                </a:lnTo>
                <a:lnTo>
                  <a:pt x="146" y="72"/>
                </a:lnTo>
                <a:lnTo>
                  <a:pt x="150" y="66"/>
                </a:lnTo>
                <a:lnTo>
                  <a:pt x="150" y="66"/>
                </a:lnTo>
                <a:lnTo>
                  <a:pt x="154" y="58"/>
                </a:lnTo>
                <a:lnTo>
                  <a:pt x="154" y="58"/>
                </a:lnTo>
                <a:lnTo>
                  <a:pt x="162" y="54"/>
                </a:lnTo>
                <a:lnTo>
                  <a:pt x="162" y="54"/>
                </a:lnTo>
                <a:lnTo>
                  <a:pt x="170" y="52"/>
                </a:lnTo>
                <a:lnTo>
                  <a:pt x="180" y="52"/>
                </a:lnTo>
                <a:lnTo>
                  <a:pt x="180" y="52"/>
                </a:lnTo>
                <a:lnTo>
                  <a:pt x="202" y="54"/>
                </a:lnTo>
                <a:lnTo>
                  <a:pt x="202" y="54"/>
                </a:lnTo>
                <a:lnTo>
                  <a:pt x="216" y="54"/>
                </a:lnTo>
                <a:lnTo>
                  <a:pt x="230" y="52"/>
                </a:lnTo>
                <a:lnTo>
                  <a:pt x="230" y="52"/>
                </a:lnTo>
                <a:lnTo>
                  <a:pt x="246" y="46"/>
                </a:lnTo>
                <a:lnTo>
                  <a:pt x="246" y="46"/>
                </a:lnTo>
                <a:lnTo>
                  <a:pt x="256" y="44"/>
                </a:lnTo>
                <a:lnTo>
                  <a:pt x="264" y="44"/>
                </a:lnTo>
                <a:lnTo>
                  <a:pt x="264" y="44"/>
                </a:lnTo>
                <a:lnTo>
                  <a:pt x="272" y="48"/>
                </a:lnTo>
                <a:lnTo>
                  <a:pt x="278" y="52"/>
                </a:lnTo>
                <a:lnTo>
                  <a:pt x="278" y="52"/>
                </a:lnTo>
                <a:lnTo>
                  <a:pt x="284" y="56"/>
                </a:lnTo>
                <a:lnTo>
                  <a:pt x="290" y="58"/>
                </a:lnTo>
                <a:lnTo>
                  <a:pt x="290" y="58"/>
                </a:lnTo>
                <a:lnTo>
                  <a:pt x="294" y="56"/>
                </a:lnTo>
                <a:lnTo>
                  <a:pt x="300" y="50"/>
                </a:lnTo>
                <a:lnTo>
                  <a:pt x="308" y="42"/>
                </a:lnTo>
                <a:lnTo>
                  <a:pt x="308" y="42"/>
                </a:lnTo>
                <a:lnTo>
                  <a:pt x="316" y="38"/>
                </a:lnTo>
                <a:lnTo>
                  <a:pt x="326" y="34"/>
                </a:lnTo>
                <a:lnTo>
                  <a:pt x="326" y="34"/>
                </a:lnTo>
                <a:lnTo>
                  <a:pt x="334" y="34"/>
                </a:lnTo>
                <a:lnTo>
                  <a:pt x="344" y="32"/>
                </a:lnTo>
                <a:lnTo>
                  <a:pt x="344" y="32"/>
                </a:lnTo>
                <a:lnTo>
                  <a:pt x="352" y="26"/>
                </a:lnTo>
                <a:lnTo>
                  <a:pt x="362" y="16"/>
                </a:lnTo>
                <a:lnTo>
                  <a:pt x="372" y="8"/>
                </a:lnTo>
                <a:lnTo>
                  <a:pt x="380" y="2"/>
                </a:lnTo>
                <a:lnTo>
                  <a:pt x="380" y="2"/>
                </a:lnTo>
                <a:lnTo>
                  <a:pt x="388" y="2"/>
                </a:lnTo>
                <a:lnTo>
                  <a:pt x="388" y="2"/>
                </a:lnTo>
                <a:lnTo>
                  <a:pt x="390" y="2"/>
                </a:lnTo>
                <a:lnTo>
                  <a:pt x="392" y="2"/>
                </a:lnTo>
                <a:lnTo>
                  <a:pt x="396" y="0"/>
                </a:lnTo>
                <a:lnTo>
                  <a:pt x="396" y="0"/>
                </a:lnTo>
                <a:lnTo>
                  <a:pt x="404" y="4"/>
                </a:lnTo>
                <a:lnTo>
                  <a:pt x="412" y="10"/>
                </a:lnTo>
                <a:lnTo>
                  <a:pt x="412" y="10"/>
                </a:lnTo>
                <a:lnTo>
                  <a:pt x="430" y="24"/>
                </a:lnTo>
                <a:lnTo>
                  <a:pt x="430" y="24"/>
                </a:lnTo>
                <a:lnTo>
                  <a:pt x="436" y="30"/>
                </a:lnTo>
                <a:lnTo>
                  <a:pt x="442" y="38"/>
                </a:lnTo>
                <a:lnTo>
                  <a:pt x="442" y="38"/>
                </a:lnTo>
                <a:lnTo>
                  <a:pt x="444" y="46"/>
                </a:lnTo>
                <a:lnTo>
                  <a:pt x="448" y="56"/>
                </a:lnTo>
                <a:lnTo>
                  <a:pt x="448" y="56"/>
                </a:lnTo>
                <a:lnTo>
                  <a:pt x="456" y="68"/>
                </a:lnTo>
                <a:lnTo>
                  <a:pt x="466" y="78"/>
                </a:lnTo>
                <a:lnTo>
                  <a:pt x="466" y="78"/>
                </a:lnTo>
                <a:lnTo>
                  <a:pt x="486" y="100"/>
                </a:lnTo>
                <a:lnTo>
                  <a:pt x="486" y="100"/>
                </a:lnTo>
                <a:lnTo>
                  <a:pt x="494" y="110"/>
                </a:lnTo>
                <a:lnTo>
                  <a:pt x="502" y="122"/>
                </a:lnTo>
                <a:lnTo>
                  <a:pt x="502" y="122"/>
                </a:lnTo>
                <a:lnTo>
                  <a:pt x="508" y="138"/>
                </a:lnTo>
                <a:lnTo>
                  <a:pt x="514" y="156"/>
                </a:lnTo>
                <a:lnTo>
                  <a:pt x="514" y="156"/>
                </a:lnTo>
                <a:lnTo>
                  <a:pt x="518" y="178"/>
                </a:lnTo>
                <a:lnTo>
                  <a:pt x="518" y="178"/>
                </a:lnTo>
                <a:lnTo>
                  <a:pt x="518" y="188"/>
                </a:lnTo>
                <a:lnTo>
                  <a:pt x="518" y="198"/>
                </a:lnTo>
                <a:lnTo>
                  <a:pt x="518" y="198"/>
                </a:lnTo>
                <a:lnTo>
                  <a:pt x="524" y="212"/>
                </a:lnTo>
                <a:lnTo>
                  <a:pt x="524" y="212"/>
                </a:lnTo>
                <a:lnTo>
                  <a:pt x="528" y="226"/>
                </a:lnTo>
                <a:lnTo>
                  <a:pt x="528" y="226"/>
                </a:lnTo>
                <a:lnTo>
                  <a:pt x="530" y="244"/>
                </a:lnTo>
                <a:lnTo>
                  <a:pt x="530" y="24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49" name="Freeform 309"/>
          <p:cNvSpPr>
            <a:spLocks/>
          </p:cNvSpPr>
          <p:nvPr/>
        </p:nvSpPr>
        <p:spPr bwMode="auto">
          <a:xfrm>
            <a:off x="5270743" y="6002899"/>
            <a:ext cx="31490" cy="31866"/>
          </a:xfrm>
          <a:custGeom>
            <a:avLst/>
            <a:gdLst/>
            <a:ahLst/>
            <a:cxnLst>
              <a:cxn ang="0">
                <a:pos x="16" y="14"/>
              </a:cxn>
              <a:cxn ang="0">
                <a:pos x="16" y="14"/>
              </a:cxn>
              <a:cxn ang="0">
                <a:pos x="14" y="18"/>
              </a:cxn>
              <a:cxn ang="0">
                <a:pos x="14" y="18"/>
              </a:cxn>
              <a:cxn ang="0">
                <a:pos x="10" y="18"/>
              </a:cxn>
              <a:cxn ang="0">
                <a:pos x="6" y="16"/>
              </a:cxn>
              <a:cxn ang="0">
                <a:pos x="6" y="16"/>
              </a:cxn>
              <a:cxn ang="0">
                <a:pos x="2" y="12"/>
              </a:cxn>
              <a:cxn ang="0">
                <a:pos x="0" y="8"/>
              </a:cxn>
              <a:cxn ang="0">
                <a:pos x="0" y="8"/>
              </a:cxn>
              <a:cxn ang="0">
                <a:pos x="0" y="4"/>
              </a:cxn>
              <a:cxn ang="0">
                <a:pos x="0" y="4"/>
              </a:cxn>
              <a:cxn ang="0">
                <a:pos x="0" y="2"/>
              </a:cxn>
              <a:cxn ang="0">
                <a:pos x="0" y="0"/>
              </a:cxn>
              <a:cxn ang="0">
                <a:pos x="0" y="0"/>
              </a:cxn>
              <a:cxn ang="0">
                <a:pos x="2" y="0"/>
              </a:cxn>
              <a:cxn ang="0">
                <a:pos x="6" y="2"/>
              </a:cxn>
              <a:cxn ang="0">
                <a:pos x="10" y="6"/>
              </a:cxn>
              <a:cxn ang="0">
                <a:pos x="10" y="6"/>
              </a:cxn>
              <a:cxn ang="0">
                <a:pos x="12" y="10"/>
              </a:cxn>
              <a:cxn ang="0">
                <a:pos x="12" y="10"/>
              </a:cxn>
              <a:cxn ang="0">
                <a:pos x="14" y="12"/>
              </a:cxn>
              <a:cxn ang="0">
                <a:pos x="16" y="14"/>
              </a:cxn>
              <a:cxn ang="0">
                <a:pos x="16" y="14"/>
              </a:cxn>
            </a:cxnLst>
            <a:rect l="0" t="0" r="r" b="b"/>
            <a:pathLst>
              <a:path w="16" h="18">
                <a:moveTo>
                  <a:pt x="16" y="14"/>
                </a:moveTo>
                <a:lnTo>
                  <a:pt x="16" y="14"/>
                </a:lnTo>
                <a:lnTo>
                  <a:pt x="14" y="18"/>
                </a:lnTo>
                <a:lnTo>
                  <a:pt x="14" y="18"/>
                </a:lnTo>
                <a:lnTo>
                  <a:pt x="10" y="18"/>
                </a:lnTo>
                <a:lnTo>
                  <a:pt x="6" y="16"/>
                </a:lnTo>
                <a:lnTo>
                  <a:pt x="6" y="16"/>
                </a:lnTo>
                <a:lnTo>
                  <a:pt x="2" y="12"/>
                </a:lnTo>
                <a:lnTo>
                  <a:pt x="0" y="8"/>
                </a:lnTo>
                <a:lnTo>
                  <a:pt x="0" y="8"/>
                </a:lnTo>
                <a:lnTo>
                  <a:pt x="0" y="4"/>
                </a:lnTo>
                <a:lnTo>
                  <a:pt x="0" y="4"/>
                </a:lnTo>
                <a:lnTo>
                  <a:pt x="0" y="2"/>
                </a:lnTo>
                <a:lnTo>
                  <a:pt x="0" y="0"/>
                </a:lnTo>
                <a:lnTo>
                  <a:pt x="0" y="0"/>
                </a:lnTo>
                <a:lnTo>
                  <a:pt x="2" y="0"/>
                </a:lnTo>
                <a:lnTo>
                  <a:pt x="6" y="2"/>
                </a:lnTo>
                <a:lnTo>
                  <a:pt x="10" y="6"/>
                </a:lnTo>
                <a:lnTo>
                  <a:pt x="10" y="6"/>
                </a:lnTo>
                <a:lnTo>
                  <a:pt x="12" y="10"/>
                </a:lnTo>
                <a:lnTo>
                  <a:pt x="12" y="10"/>
                </a:lnTo>
                <a:lnTo>
                  <a:pt x="14" y="12"/>
                </a:lnTo>
                <a:lnTo>
                  <a:pt x="16" y="14"/>
                </a:lnTo>
                <a:lnTo>
                  <a:pt x="16" y="1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50" name="Freeform 310"/>
          <p:cNvSpPr>
            <a:spLocks/>
          </p:cNvSpPr>
          <p:nvPr/>
        </p:nvSpPr>
        <p:spPr bwMode="auto">
          <a:xfrm>
            <a:off x="4515783" y="5089418"/>
            <a:ext cx="208617" cy="400092"/>
          </a:xfrm>
          <a:custGeom>
            <a:avLst/>
            <a:gdLst/>
            <a:ahLst/>
            <a:cxnLst>
              <a:cxn ang="0">
                <a:pos x="106" y="58"/>
              </a:cxn>
              <a:cxn ang="0">
                <a:pos x="106" y="84"/>
              </a:cxn>
              <a:cxn ang="0">
                <a:pos x="102" y="106"/>
              </a:cxn>
              <a:cxn ang="0">
                <a:pos x="100" y="146"/>
              </a:cxn>
              <a:cxn ang="0">
                <a:pos x="100" y="164"/>
              </a:cxn>
              <a:cxn ang="0">
                <a:pos x="96" y="182"/>
              </a:cxn>
              <a:cxn ang="0">
                <a:pos x="92" y="192"/>
              </a:cxn>
              <a:cxn ang="0">
                <a:pos x="90" y="198"/>
              </a:cxn>
              <a:cxn ang="0">
                <a:pos x="82" y="204"/>
              </a:cxn>
              <a:cxn ang="0">
                <a:pos x="78" y="204"/>
              </a:cxn>
              <a:cxn ang="0">
                <a:pos x="70" y="198"/>
              </a:cxn>
              <a:cxn ang="0">
                <a:pos x="66" y="198"/>
              </a:cxn>
              <a:cxn ang="0">
                <a:pos x="58" y="204"/>
              </a:cxn>
              <a:cxn ang="0">
                <a:pos x="52" y="216"/>
              </a:cxn>
              <a:cxn ang="0">
                <a:pos x="42" y="222"/>
              </a:cxn>
              <a:cxn ang="0">
                <a:pos x="36" y="226"/>
              </a:cxn>
              <a:cxn ang="0">
                <a:pos x="30" y="226"/>
              </a:cxn>
              <a:cxn ang="0">
                <a:pos x="22" y="218"/>
              </a:cxn>
              <a:cxn ang="0">
                <a:pos x="16" y="208"/>
              </a:cxn>
              <a:cxn ang="0">
                <a:pos x="10" y="196"/>
              </a:cxn>
              <a:cxn ang="0">
                <a:pos x="8" y="184"/>
              </a:cxn>
              <a:cxn ang="0">
                <a:pos x="10" y="178"/>
              </a:cxn>
              <a:cxn ang="0">
                <a:pos x="6" y="166"/>
              </a:cxn>
              <a:cxn ang="0">
                <a:pos x="12" y="140"/>
              </a:cxn>
              <a:cxn ang="0">
                <a:pos x="18" y="134"/>
              </a:cxn>
              <a:cxn ang="0">
                <a:pos x="20" y="128"/>
              </a:cxn>
              <a:cxn ang="0">
                <a:pos x="16" y="122"/>
              </a:cxn>
              <a:cxn ang="0">
                <a:pos x="14" y="110"/>
              </a:cxn>
              <a:cxn ang="0">
                <a:pos x="16" y="100"/>
              </a:cxn>
              <a:cxn ang="0">
                <a:pos x="16" y="86"/>
              </a:cxn>
              <a:cxn ang="0">
                <a:pos x="16" y="76"/>
              </a:cxn>
              <a:cxn ang="0">
                <a:pos x="14" y="70"/>
              </a:cxn>
              <a:cxn ang="0">
                <a:pos x="12" y="66"/>
              </a:cxn>
              <a:cxn ang="0">
                <a:pos x="10" y="64"/>
              </a:cxn>
              <a:cxn ang="0">
                <a:pos x="4" y="64"/>
              </a:cxn>
              <a:cxn ang="0">
                <a:pos x="0" y="56"/>
              </a:cxn>
              <a:cxn ang="0">
                <a:pos x="0" y="42"/>
              </a:cxn>
              <a:cxn ang="0">
                <a:pos x="2" y="28"/>
              </a:cxn>
              <a:cxn ang="0">
                <a:pos x="4" y="26"/>
              </a:cxn>
              <a:cxn ang="0">
                <a:pos x="8" y="32"/>
              </a:cxn>
              <a:cxn ang="0">
                <a:pos x="14" y="38"/>
              </a:cxn>
              <a:cxn ang="0">
                <a:pos x="20" y="38"/>
              </a:cxn>
              <a:cxn ang="0">
                <a:pos x="28" y="36"/>
              </a:cxn>
              <a:cxn ang="0">
                <a:pos x="42" y="26"/>
              </a:cxn>
              <a:cxn ang="0">
                <a:pos x="54" y="14"/>
              </a:cxn>
              <a:cxn ang="0">
                <a:pos x="62" y="12"/>
              </a:cxn>
              <a:cxn ang="0">
                <a:pos x="66" y="6"/>
              </a:cxn>
              <a:cxn ang="0">
                <a:pos x="70" y="0"/>
              </a:cxn>
              <a:cxn ang="0">
                <a:pos x="74" y="0"/>
              </a:cxn>
              <a:cxn ang="0">
                <a:pos x="86" y="6"/>
              </a:cxn>
              <a:cxn ang="0">
                <a:pos x="88" y="10"/>
              </a:cxn>
              <a:cxn ang="0">
                <a:pos x="94" y="16"/>
              </a:cxn>
              <a:cxn ang="0">
                <a:pos x="98" y="24"/>
              </a:cxn>
              <a:cxn ang="0">
                <a:pos x="100" y="30"/>
              </a:cxn>
              <a:cxn ang="0">
                <a:pos x="106" y="58"/>
              </a:cxn>
            </a:cxnLst>
            <a:rect l="0" t="0" r="r" b="b"/>
            <a:pathLst>
              <a:path w="106" h="226">
                <a:moveTo>
                  <a:pt x="106" y="58"/>
                </a:moveTo>
                <a:lnTo>
                  <a:pt x="106" y="58"/>
                </a:lnTo>
                <a:lnTo>
                  <a:pt x="106" y="84"/>
                </a:lnTo>
                <a:lnTo>
                  <a:pt x="106" y="84"/>
                </a:lnTo>
                <a:lnTo>
                  <a:pt x="102" y="106"/>
                </a:lnTo>
                <a:lnTo>
                  <a:pt x="102" y="106"/>
                </a:lnTo>
                <a:lnTo>
                  <a:pt x="102" y="126"/>
                </a:lnTo>
                <a:lnTo>
                  <a:pt x="100" y="146"/>
                </a:lnTo>
                <a:lnTo>
                  <a:pt x="100" y="146"/>
                </a:lnTo>
                <a:lnTo>
                  <a:pt x="100" y="164"/>
                </a:lnTo>
                <a:lnTo>
                  <a:pt x="96" y="182"/>
                </a:lnTo>
                <a:lnTo>
                  <a:pt x="96" y="182"/>
                </a:lnTo>
                <a:lnTo>
                  <a:pt x="92" y="192"/>
                </a:lnTo>
                <a:lnTo>
                  <a:pt x="92" y="192"/>
                </a:lnTo>
                <a:lnTo>
                  <a:pt x="90" y="198"/>
                </a:lnTo>
                <a:lnTo>
                  <a:pt x="90" y="198"/>
                </a:lnTo>
                <a:lnTo>
                  <a:pt x="88" y="202"/>
                </a:lnTo>
                <a:lnTo>
                  <a:pt x="82" y="204"/>
                </a:lnTo>
                <a:lnTo>
                  <a:pt x="82" y="204"/>
                </a:lnTo>
                <a:lnTo>
                  <a:pt x="78" y="204"/>
                </a:lnTo>
                <a:lnTo>
                  <a:pt x="74" y="200"/>
                </a:lnTo>
                <a:lnTo>
                  <a:pt x="70" y="198"/>
                </a:lnTo>
                <a:lnTo>
                  <a:pt x="66" y="198"/>
                </a:lnTo>
                <a:lnTo>
                  <a:pt x="66" y="198"/>
                </a:lnTo>
                <a:lnTo>
                  <a:pt x="62" y="200"/>
                </a:lnTo>
                <a:lnTo>
                  <a:pt x="58" y="204"/>
                </a:lnTo>
                <a:lnTo>
                  <a:pt x="58" y="204"/>
                </a:lnTo>
                <a:lnTo>
                  <a:pt x="52" y="216"/>
                </a:lnTo>
                <a:lnTo>
                  <a:pt x="52" y="216"/>
                </a:lnTo>
                <a:lnTo>
                  <a:pt x="42" y="222"/>
                </a:lnTo>
                <a:lnTo>
                  <a:pt x="42" y="222"/>
                </a:lnTo>
                <a:lnTo>
                  <a:pt x="36" y="226"/>
                </a:lnTo>
                <a:lnTo>
                  <a:pt x="30" y="226"/>
                </a:lnTo>
                <a:lnTo>
                  <a:pt x="30" y="226"/>
                </a:lnTo>
                <a:lnTo>
                  <a:pt x="26" y="222"/>
                </a:lnTo>
                <a:lnTo>
                  <a:pt x="22" y="218"/>
                </a:lnTo>
                <a:lnTo>
                  <a:pt x="22" y="218"/>
                </a:lnTo>
                <a:lnTo>
                  <a:pt x="16" y="208"/>
                </a:lnTo>
                <a:lnTo>
                  <a:pt x="10" y="196"/>
                </a:lnTo>
                <a:lnTo>
                  <a:pt x="10" y="196"/>
                </a:lnTo>
                <a:lnTo>
                  <a:pt x="8" y="184"/>
                </a:lnTo>
                <a:lnTo>
                  <a:pt x="8" y="184"/>
                </a:lnTo>
                <a:lnTo>
                  <a:pt x="10" y="178"/>
                </a:lnTo>
                <a:lnTo>
                  <a:pt x="10" y="178"/>
                </a:lnTo>
                <a:lnTo>
                  <a:pt x="6" y="166"/>
                </a:lnTo>
                <a:lnTo>
                  <a:pt x="6" y="166"/>
                </a:lnTo>
                <a:lnTo>
                  <a:pt x="8" y="152"/>
                </a:lnTo>
                <a:lnTo>
                  <a:pt x="12" y="140"/>
                </a:lnTo>
                <a:lnTo>
                  <a:pt x="12" y="140"/>
                </a:lnTo>
                <a:lnTo>
                  <a:pt x="18" y="134"/>
                </a:lnTo>
                <a:lnTo>
                  <a:pt x="18" y="134"/>
                </a:lnTo>
                <a:lnTo>
                  <a:pt x="20" y="128"/>
                </a:lnTo>
                <a:lnTo>
                  <a:pt x="20" y="128"/>
                </a:lnTo>
                <a:lnTo>
                  <a:pt x="16" y="122"/>
                </a:lnTo>
                <a:lnTo>
                  <a:pt x="16" y="122"/>
                </a:lnTo>
                <a:lnTo>
                  <a:pt x="14" y="110"/>
                </a:lnTo>
                <a:lnTo>
                  <a:pt x="14" y="110"/>
                </a:lnTo>
                <a:lnTo>
                  <a:pt x="16" y="100"/>
                </a:lnTo>
                <a:lnTo>
                  <a:pt x="16" y="100"/>
                </a:lnTo>
                <a:lnTo>
                  <a:pt x="16" y="86"/>
                </a:lnTo>
                <a:lnTo>
                  <a:pt x="16" y="86"/>
                </a:lnTo>
                <a:lnTo>
                  <a:pt x="16" y="76"/>
                </a:lnTo>
                <a:lnTo>
                  <a:pt x="16" y="76"/>
                </a:lnTo>
                <a:lnTo>
                  <a:pt x="14" y="70"/>
                </a:lnTo>
                <a:lnTo>
                  <a:pt x="12" y="66"/>
                </a:lnTo>
                <a:lnTo>
                  <a:pt x="12" y="66"/>
                </a:lnTo>
                <a:lnTo>
                  <a:pt x="10" y="64"/>
                </a:lnTo>
                <a:lnTo>
                  <a:pt x="10" y="64"/>
                </a:lnTo>
                <a:lnTo>
                  <a:pt x="4" y="64"/>
                </a:lnTo>
                <a:lnTo>
                  <a:pt x="4" y="64"/>
                </a:lnTo>
                <a:lnTo>
                  <a:pt x="2" y="60"/>
                </a:lnTo>
                <a:lnTo>
                  <a:pt x="0" y="56"/>
                </a:lnTo>
                <a:lnTo>
                  <a:pt x="0" y="56"/>
                </a:lnTo>
                <a:lnTo>
                  <a:pt x="0" y="42"/>
                </a:lnTo>
                <a:lnTo>
                  <a:pt x="2" y="28"/>
                </a:lnTo>
                <a:lnTo>
                  <a:pt x="2" y="28"/>
                </a:lnTo>
                <a:lnTo>
                  <a:pt x="4" y="26"/>
                </a:lnTo>
                <a:lnTo>
                  <a:pt x="4" y="26"/>
                </a:lnTo>
                <a:lnTo>
                  <a:pt x="6" y="28"/>
                </a:lnTo>
                <a:lnTo>
                  <a:pt x="8" y="32"/>
                </a:lnTo>
                <a:lnTo>
                  <a:pt x="12" y="36"/>
                </a:lnTo>
                <a:lnTo>
                  <a:pt x="14" y="38"/>
                </a:lnTo>
                <a:lnTo>
                  <a:pt x="14" y="38"/>
                </a:lnTo>
                <a:lnTo>
                  <a:pt x="20" y="38"/>
                </a:lnTo>
                <a:lnTo>
                  <a:pt x="28" y="36"/>
                </a:lnTo>
                <a:lnTo>
                  <a:pt x="28" y="36"/>
                </a:lnTo>
                <a:lnTo>
                  <a:pt x="34" y="32"/>
                </a:lnTo>
                <a:lnTo>
                  <a:pt x="42" y="26"/>
                </a:lnTo>
                <a:lnTo>
                  <a:pt x="48" y="18"/>
                </a:lnTo>
                <a:lnTo>
                  <a:pt x="54" y="14"/>
                </a:lnTo>
                <a:lnTo>
                  <a:pt x="54" y="14"/>
                </a:lnTo>
                <a:lnTo>
                  <a:pt x="62" y="12"/>
                </a:lnTo>
                <a:lnTo>
                  <a:pt x="62" y="12"/>
                </a:lnTo>
                <a:lnTo>
                  <a:pt x="66" y="6"/>
                </a:lnTo>
                <a:lnTo>
                  <a:pt x="68" y="2"/>
                </a:lnTo>
                <a:lnTo>
                  <a:pt x="70" y="0"/>
                </a:lnTo>
                <a:lnTo>
                  <a:pt x="70" y="0"/>
                </a:lnTo>
                <a:lnTo>
                  <a:pt x="74" y="0"/>
                </a:lnTo>
                <a:lnTo>
                  <a:pt x="78" y="2"/>
                </a:lnTo>
                <a:lnTo>
                  <a:pt x="86" y="6"/>
                </a:lnTo>
                <a:lnTo>
                  <a:pt x="86" y="6"/>
                </a:lnTo>
                <a:lnTo>
                  <a:pt x="88" y="10"/>
                </a:lnTo>
                <a:lnTo>
                  <a:pt x="88" y="10"/>
                </a:lnTo>
                <a:lnTo>
                  <a:pt x="94" y="16"/>
                </a:lnTo>
                <a:lnTo>
                  <a:pt x="94" y="16"/>
                </a:lnTo>
                <a:lnTo>
                  <a:pt x="98" y="24"/>
                </a:lnTo>
                <a:lnTo>
                  <a:pt x="100" y="30"/>
                </a:lnTo>
                <a:lnTo>
                  <a:pt x="100" y="30"/>
                </a:lnTo>
                <a:lnTo>
                  <a:pt x="106" y="58"/>
                </a:lnTo>
                <a:lnTo>
                  <a:pt x="106" y="5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51" name="Freeform 311"/>
          <p:cNvSpPr>
            <a:spLocks/>
          </p:cNvSpPr>
          <p:nvPr/>
        </p:nvSpPr>
        <p:spPr bwMode="auto">
          <a:xfrm>
            <a:off x="4995212" y="5587943"/>
            <a:ext cx="464467" cy="269087"/>
          </a:xfrm>
          <a:custGeom>
            <a:avLst/>
            <a:gdLst/>
            <a:ahLst/>
            <a:cxnLst>
              <a:cxn ang="0">
                <a:pos x="234" y="0"/>
              </a:cxn>
              <a:cxn ang="0">
                <a:pos x="234" y="4"/>
              </a:cxn>
              <a:cxn ang="0">
                <a:pos x="232" y="8"/>
              </a:cxn>
              <a:cxn ang="0">
                <a:pos x="228" y="16"/>
              </a:cxn>
              <a:cxn ang="0">
                <a:pos x="226" y="24"/>
              </a:cxn>
              <a:cxn ang="0">
                <a:pos x="210" y="46"/>
              </a:cxn>
              <a:cxn ang="0">
                <a:pos x="202" y="64"/>
              </a:cxn>
              <a:cxn ang="0">
                <a:pos x="196" y="82"/>
              </a:cxn>
              <a:cxn ang="0">
                <a:pos x="196" y="90"/>
              </a:cxn>
              <a:cxn ang="0">
                <a:pos x="198" y="92"/>
              </a:cxn>
              <a:cxn ang="0">
                <a:pos x="202" y="96"/>
              </a:cxn>
              <a:cxn ang="0">
                <a:pos x="202" y="102"/>
              </a:cxn>
              <a:cxn ang="0">
                <a:pos x="208" y="118"/>
              </a:cxn>
              <a:cxn ang="0">
                <a:pos x="208" y="124"/>
              </a:cxn>
              <a:cxn ang="0">
                <a:pos x="200" y="140"/>
              </a:cxn>
              <a:cxn ang="0">
                <a:pos x="200" y="146"/>
              </a:cxn>
              <a:cxn ang="0">
                <a:pos x="198" y="150"/>
              </a:cxn>
              <a:cxn ang="0">
                <a:pos x="188" y="152"/>
              </a:cxn>
              <a:cxn ang="0">
                <a:pos x="178" y="150"/>
              </a:cxn>
              <a:cxn ang="0">
                <a:pos x="162" y="146"/>
              </a:cxn>
              <a:cxn ang="0">
                <a:pos x="154" y="142"/>
              </a:cxn>
              <a:cxn ang="0">
                <a:pos x="146" y="134"/>
              </a:cxn>
              <a:cxn ang="0">
                <a:pos x="136" y="120"/>
              </a:cxn>
              <a:cxn ang="0">
                <a:pos x="126" y="116"/>
              </a:cxn>
              <a:cxn ang="0">
                <a:pos x="116" y="114"/>
              </a:cxn>
              <a:cxn ang="0">
                <a:pos x="104" y="112"/>
              </a:cxn>
              <a:cxn ang="0">
                <a:pos x="92" y="106"/>
              </a:cxn>
              <a:cxn ang="0">
                <a:pos x="82" y="96"/>
              </a:cxn>
              <a:cxn ang="0">
                <a:pos x="66" y="88"/>
              </a:cxn>
              <a:cxn ang="0">
                <a:pos x="50" y="76"/>
              </a:cxn>
              <a:cxn ang="0">
                <a:pos x="34" y="68"/>
              </a:cxn>
              <a:cxn ang="0">
                <a:pos x="16" y="64"/>
              </a:cxn>
              <a:cxn ang="0">
                <a:pos x="10" y="62"/>
              </a:cxn>
              <a:cxn ang="0">
                <a:pos x="4" y="52"/>
              </a:cxn>
              <a:cxn ang="0">
                <a:pos x="2" y="42"/>
              </a:cxn>
              <a:cxn ang="0">
                <a:pos x="0" y="32"/>
              </a:cxn>
              <a:cxn ang="0">
                <a:pos x="4" y="22"/>
              </a:cxn>
              <a:cxn ang="0">
                <a:pos x="6" y="16"/>
              </a:cxn>
              <a:cxn ang="0">
                <a:pos x="8" y="12"/>
              </a:cxn>
              <a:cxn ang="0">
                <a:pos x="14" y="8"/>
              </a:cxn>
              <a:cxn ang="0">
                <a:pos x="18" y="10"/>
              </a:cxn>
              <a:cxn ang="0">
                <a:pos x="26" y="18"/>
              </a:cxn>
              <a:cxn ang="0">
                <a:pos x="36" y="18"/>
              </a:cxn>
              <a:cxn ang="0">
                <a:pos x="46" y="12"/>
              </a:cxn>
              <a:cxn ang="0">
                <a:pos x="58" y="6"/>
              </a:cxn>
              <a:cxn ang="0">
                <a:pos x="64" y="8"/>
              </a:cxn>
              <a:cxn ang="0">
                <a:pos x="86" y="20"/>
              </a:cxn>
              <a:cxn ang="0">
                <a:pos x="88" y="24"/>
              </a:cxn>
              <a:cxn ang="0">
                <a:pos x="92" y="30"/>
              </a:cxn>
              <a:cxn ang="0">
                <a:pos x="102" y="28"/>
              </a:cxn>
              <a:cxn ang="0">
                <a:pos x="110" y="26"/>
              </a:cxn>
              <a:cxn ang="0">
                <a:pos x="132" y="24"/>
              </a:cxn>
              <a:cxn ang="0">
                <a:pos x="152" y="22"/>
              </a:cxn>
              <a:cxn ang="0">
                <a:pos x="162" y="18"/>
              </a:cxn>
              <a:cxn ang="0">
                <a:pos x="176" y="12"/>
              </a:cxn>
              <a:cxn ang="0">
                <a:pos x="180" y="12"/>
              </a:cxn>
              <a:cxn ang="0">
                <a:pos x="194" y="12"/>
              </a:cxn>
              <a:cxn ang="0">
                <a:pos x="200" y="12"/>
              </a:cxn>
              <a:cxn ang="0">
                <a:pos x="208" y="4"/>
              </a:cxn>
              <a:cxn ang="0">
                <a:pos x="216" y="4"/>
              </a:cxn>
              <a:cxn ang="0">
                <a:pos x="224" y="4"/>
              </a:cxn>
              <a:cxn ang="0">
                <a:pos x="232" y="0"/>
              </a:cxn>
              <a:cxn ang="0">
                <a:pos x="234" y="0"/>
              </a:cxn>
            </a:cxnLst>
            <a:rect l="0" t="0" r="r" b="b"/>
            <a:pathLst>
              <a:path w="236" h="152">
                <a:moveTo>
                  <a:pt x="234" y="0"/>
                </a:moveTo>
                <a:lnTo>
                  <a:pt x="234" y="0"/>
                </a:lnTo>
                <a:lnTo>
                  <a:pt x="236" y="2"/>
                </a:lnTo>
                <a:lnTo>
                  <a:pt x="234" y="4"/>
                </a:lnTo>
                <a:lnTo>
                  <a:pt x="234" y="4"/>
                </a:lnTo>
                <a:lnTo>
                  <a:pt x="232" y="8"/>
                </a:lnTo>
                <a:lnTo>
                  <a:pt x="232" y="8"/>
                </a:lnTo>
                <a:lnTo>
                  <a:pt x="228" y="16"/>
                </a:lnTo>
                <a:lnTo>
                  <a:pt x="228" y="16"/>
                </a:lnTo>
                <a:lnTo>
                  <a:pt x="226" y="24"/>
                </a:lnTo>
                <a:lnTo>
                  <a:pt x="220" y="32"/>
                </a:lnTo>
                <a:lnTo>
                  <a:pt x="210" y="46"/>
                </a:lnTo>
                <a:lnTo>
                  <a:pt x="210" y="46"/>
                </a:lnTo>
                <a:lnTo>
                  <a:pt x="202" y="64"/>
                </a:lnTo>
                <a:lnTo>
                  <a:pt x="196" y="82"/>
                </a:lnTo>
                <a:lnTo>
                  <a:pt x="196" y="82"/>
                </a:lnTo>
                <a:lnTo>
                  <a:pt x="196" y="86"/>
                </a:lnTo>
                <a:lnTo>
                  <a:pt x="196" y="90"/>
                </a:lnTo>
                <a:lnTo>
                  <a:pt x="196" y="90"/>
                </a:lnTo>
                <a:lnTo>
                  <a:pt x="198" y="92"/>
                </a:lnTo>
                <a:lnTo>
                  <a:pt x="202" y="96"/>
                </a:lnTo>
                <a:lnTo>
                  <a:pt x="202" y="96"/>
                </a:lnTo>
                <a:lnTo>
                  <a:pt x="202" y="102"/>
                </a:lnTo>
                <a:lnTo>
                  <a:pt x="202" y="102"/>
                </a:lnTo>
                <a:lnTo>
                  <a:pt x="206" y="110"/>
                </a:lnTo>
                <a:lnTo>
                  <a:pt x="208" y="118"/>
                </a:lnTo>
                <a:lnTo>
                  <a:pt x="208" y="118"/>
                </a:lnTo>
                <a:lnTo>
                  <a:pt x="208" y="124"/>
                </a:lnTo>
                <a:lnTo>
                  <a:pt x="204" y="130"/>
                </a:lnTo>
                <a:lnTo>
                  <a:pt x="200" y="140"/>
                </a:lnTo>
                <a:lnTo>
                  <a:pt x="200" y="140"/>
                </a:lnTo>
                <a:lnTo>
                  <a:pt x="200" y="146"/>
                </a:lnTo>
                <a:lnTo>
                  <a:pt x="198" y="150"/>
                </a:lnTo>
                <a:lnTo>
                  <a:pt x="198" y="150"/>
                </a:lnTo>
                <a:lnTo>
                  <a:pt x="194" y="152"/>
                </a:lnTo>
                <a:lnTo>
                  <a:pt x="188" y="152"/>
                </a:lnTo>
                <a:lnTo>
                  <a:pt x="178" y="150"/>
                </a:lnTo>
                <a:lnTo>
                  <a:pt x="178" y="150"/>
                </a:lnTo>
                <a:lnTo>
                  <a:pt x="170" y="150"/>
                </a:lnTo>
                <a:lnTo>
                  <a:pt x="162" y="146"/>
                </a:lnTo>
                <a:lnTo>
                  <a:pt x="162" y="146"/>
                </a:lnTo>
                <a:lnTo>
                  <a:pt x="154" y="142"/>
                </a:lnTo>
                <a:lnTo>
                  <a:pt x="146" y="134"/>
                </a:lnTo>
                <a:lnTo>
                  <a:pt x="146" y="134"/>
                </a:lnTo>
                <a:lnTo>
                  <a:pt x="142" y="128"/>
                </a:lnTo>
                <a:lnTo>
                  <a:pt x="136" y="120"/>
                </a:lnTo>
                <a:lnTo>
                  <a:pt x="136" y="120"/>
                </a:lnTo>
                <a:lnTo>
                  <a:pt x="126" y="116"/>
                </a:lnTo>
                <a:lnTo>
                  <a:pt x="116" y="114"/>
                </a:lnTo>
                <a:lnTo>
                  <a:pt x="116" y="114"/>
                </a:lnTo>
                <a:lnTo>
                  <a:pt x="104" y="112"/>
                </a:lnTo>
                <a:lnTo>
                  <a:pt x="104" y="112"/>
                </a:lnTo>
                <a:lnTo>
                  <a:pt x="92" y="106"/>
                </a:lnTo>
                <a:lnTo>
                  <a:pt x="92" y="106"/>
                </a:lnTo>
                <a:lnTo>
                  <a:pt x="82" y="96"/>
                </a:lnTo>
                <a:lnTo>
                  <a:pt x="82" y="96"/>
                </a:lnTo>
                <a:lnTo>
                  <a:pt x="66" y="88"/>
                </a:lnTo>
                <a:lnTo>
                  <a:pt x="66" y="88"/>
                </a:lnTo>
                <a:lnTo>
                  <a:pt x="50" y="76"/>
                </a:lnTo>
                <a:lnTo>
                  <a:pt x="50" y="76"/>
                </a:lnTo>
                <a:lnTo>
                  <a:pt x="34" y="68"/>
                </a:lnTo>
                <a:lnTo>
                  <a:pt x="34" y="68"/>
                </a:lnTo>
                <a:lnTo>
                  <a:pt x="22" y="66"/>
                </a:lnTo>
                <a:lnTo>
                  <a:pt x="16" y="64"/>
                </a:lnTo>
                <a:lnTo>
                  <a:pt x="10" y="62"/>
                </a:lnTo>
                <a:lnTo>
                  <a:pt x="10" y="62"/>
                </a:lnTo>
                <a:lnTo>
                  <a:pt x="6" y="58"/>
                </a:lnTo>
                <a:lnTo>
                  <a:pt x="4" y="52"/>
                </a:lnTo>
                <a:lnTo>
                  <a:pt x="4" y="52"/>
                </a:lnTo>
                <a:lnTo>
                  <a:pt x="2" y="42"/>
                </a:lnTo>
                <a:lnTo>
                  <a:pt x="0" y="32"/>
                </a:lnTo>
                <a:lnTo>
                  <a:pt x="0" y="32"/>
                </a:lnTo>
                <a:lnTo>
                  <a:pt x="4" y="22"/>
                </a:lnTo>
                <a:lnTo>
                  <a:pt x="4" y="22"/>
                </a:lnTo>
                <a:lnTo>
                  <a:pt x="6" y="16"/>
                </a:lnTo>
                <a:lnTo>
                  <a:pt x="6" y="16"/>
                </a:lnTo>
                <a:lnTo>
                  <a:pt x="8" y="12"/>
                </a:lnTo>
                <a:lnTo>
                  <a:pt x="8" y="12"/>
                </a:lnTo>
                <a:lnTo>
                  <a:pt x="12" y="10"/>
                </a:lnTo>
                <a:lnTo>
                  <a:pt x="14" y="8"/>
                </a:lnTo>
                <a:lnTo>
                  <a:pt x="14" y="8"/>
                </a:lnTo>
                <a:lnTo>
                  <a:pt x="18" y="10"/>
                </a:lnTo>
                <a:lnTo>
                  <a:pt x="20" y="14"/>
                </a:lnTo>
                <a:lnTo>
                  <a:pt x="26" y="18"/>
                </a:lnTo>
                <a:lnTo>
                  <a:pt x="26" y="18"/>
                </a:lnTo>
                <a:lnTo>
                  <a:pt x="36" y="18"/>
                </a:lnTo>
                <a:lnTo>
                  <a:pt x="36" y="18"/>
                </a:lnTo>
                <a:lnTo>
                  <a:pt x="46" y="12"/>
                </a:lnTo>
                <a:lnTo>
                  <a:pt x="52" y="8"/>
                </a:lnTo>
                <a:lnTo>
                  <a:pt x="58" y="6"/>
                </a:lnTo>
                <a:lnTo>
                  <a:pt x="58" y="6"/>
                </a:lnTo>
                <a:lnTo>
                  <a:pt x="64" y="8"/>
                </a:lnTo>
                <a:lnTo>
                  <a:pt x="72" y="10"/>
                </a:lnTo>
                <a:lnTo>
                  <a:pt x="86" y="20"/>
                </a:lnTo>
                <a:lnTo>
                  <a:pt x="86" y="20"/>
                </a:lnTo>
                <a:lnTo>
                  <a:pt x="88" y="24"/>
                </a:lnTo>
                <a:lnTo>
                  <a:pt x="92" y="30"/>
                </a:lnTo>
                <a:lnTo>
                  <a:pt x="92" y="30"/>
                </a:lnTo>
                <a:lnTo>
                  <a:pt x="96" y="30"/>
                </a:lnTo>
                <a:lnTo>
                  <a:pt x="102" y="28"/>
                </a:lnTo>
                <a:lnTo>
                  <a:pt x="102" y="28"/>
                </a:lnTo>
                <a:lnTo>
                  <a:pt x="110" y="26"/>
                </a:lnTo>
                <a:lnTo>
                  <a:pt x="110" y="26"/>
                </a:lnTo>
                <a:lnTo>
                  <a:pt x="132" y="24"/>
                </a:lnTo>
                <a:lnTo>
                  <a:pt x="152" y="22"/>
                </a:lnTo>
                <a:lnTo>
                  <a:pt x="152" y="22"/>
                </a:lnTo>
                <a:lnTo>
                  <a:pt x="162" y="18"/>
                </a:lnTo>
                <a:lnTo>
                  <a:pt x="162" y="18"/>
                </a:lnTo>
                <a:lnTo>
                  <a:pt x="168" y="16"/>
                </a:lnTo>
                <a:lnTo>
                  <a:pt x="176" y="12"/>
                </a:lnTo>
                <a:lnTo>
                  <a:pt x="176" y="12"/>
                </a:lnTo>
                <a:lnTo>
                  <a:pt x="180" y="12"/>
                </a:lnTo>
                <a:lnTo>
                  <a:pt x="188" y="12"/>
                </a:lnTo>
                <a:lnTo>
                  <a:pt x="194" y="12"/>
                </a:lnTo>
                <a:lnTo>
                  <a:pt x="200" y="12"/>
                </a:lnTo>
                <a:lnTo>
                  <a:pt x="200" y="12"/>
                </a:lnTo>
                <a:lnTo>
                  <a:pt x="204" y="8"/>
                </a:lnTo>
                <a:lnTo>
                  <a:pt x="208" y="4"/>
                </a:lnTo>
                <a:lnTo>
                  <a:pt x="208" y="4"/>
                </a:lnTo>
                <a:lnTo>
                  <a:pt x="216" y="4"/>
                </a:lnTo>
                <a:lnTo>
                  <a:pt x="224" y="4"/>
                </a:lnTo>
                <a:lnTo>
                  <a:pt x="224" y="4"/>
                </a:lnTo>
                <a:lnTo>
                  <a:pt x="230" y="0"/>
                </a:lnTo>
                <a:lnTo>
                  <a:pt x="232" y="0"/>
                </a:lnTo>
                <a:lnTo>
                  <a:pt x="234" y="0"/>
                </a:lnTo>
                <a:lnTo>
                  <a:pt x="234"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52" name="Freeform 312"/>
          <p:cNvSpPr>
            <a:spLocks/>
          </p:cNvSpPr>
          <p:nvPr/>
        </p:nvSpPr>
        <p:spPr bwMode="auto">
          <a:xfrm>
            <a:off x="4274895" y="4140530"/>
            <a:ext cx="1586272" cy="1543712"/>
          </a:xfrm>
          <a:custGeom>
            <a:avLst/>
            <a:gdLst/>
            <a:ahLst/>
            <a:cxnLst>
              <a:cxn ang="0">
                <a:pos x="318" y="6"/>
              </a:cxn>
              <a:cxn ang="0">
                <a:pos x="368" y="2"/>
              </a:cxn>
              <a:cxn ang="0">
                <a:pos x="398" y="40"/>
              </a:cxn>
              <a:cxn ang="0">
                <a:pos x="466" y="56"/>
              </a:cxn>
              <a:cxn ang="0">
                <a:pos x="458" y="84"/>
              </a:cxn>
              <a:cxn ang="0">
                <a:pos x="460" y="114"/>
              </a:cxn>
              <a:cxn ang="0">
                <a:pos x="482" y="140"/>
              </a:cxn>
              <a:cxn ang="0">
                <a:pos x="464" y="146"/>
              </a:cxn>
              <a:cxn ang="0">
                <a:pos x="442" y="132"/>
              </a:cxn>
              <a:cxn ang="0">
                <a:pos x="390" y="150"/>
              </a:cxn>
              <a:cxn ang="0">
                <a:pos x="376" y="188"/>
              </a:cxn>
              <a:cxn ang="0">
                <a:pos x="370" y="232"/>
              </a:cxn>
              <a:cxn ang="0">
                <a:pos x="414" y="302"/>
              </a:cxn>
              <a:cxn ang="0">
                <a:pos x="454" y="330"/>
              </a:cxn>
              <a:cxn ang="0">
                <a:pos x="482" y="410"/>
              </a:cxn>
              <a:cxn ang="0">
                <a:pos x="532" y="468"/>
              </a:cxn>
              <a:cxn ang="0">
                <a:pos x="568" y="500"/>
              </a:cxn>
              <a:cxn ang="0">
                <a:pos x="610" y="490"/>
              </a:cxn>
              <a:cxn ang="0">
                <a:pos x="616" y="482"/>
              </a:cxn>
              <a:cxn ang="0">
                <a:pos x="626" y="514"/>
              </a:cxn>
              <a:cxn ang="0">
                <a:pos x="644" y="544"/>
              </a:cxn>
              <a:cxn ang="0">
                <a:pos x="756" y="594"/>
              </a:cxn>
              <a:cxn ang="0">
                <a:pos x="806" y="658"/>
              </a:cxn>
              <a:cxn ang="0">
                <a:pos x="776" y="668"/>
              </a:cxn>
              <a:cxn ang="0">
                <a:pos x="724" y="628"/>
              </a:cxn>
              <a:cxn ang="0">
                <a:pos x="672" y="656"/>
              </a:cxn>
              <a:cxn ang="0">
                <a:pos x="686" y="710"/>
              </a:cxn>
              <a:cxn ang="0">
                <a:pos x="710" y="762"/>
              </a:cxn>
              <a:cxn ang="0">
                <a:pos x="672" y="786"/>
              </a:cxn>
              <a:cxn ang="0">
                <a:pos x="652" y="836"/>
              </a:cxn>
              <a:cxn ang="0">
                <a:pos x="614" y="872"/>
              </a:cxn>
              <a:cxn ang="0">
                <a:pos x="606" y="842"/>
              </a:cxn>
              <a:cxn ang="0">
                <a:pos x="616" y="800"/>
              </a:cxn>
              <a:cxn ang="0">
                <a:pos x="628" y="730"/>
              </a:cxn>
              <a:cxn ang="0">
                <a:pos x="598" y="664"/>
              </a:cxn>
              <a:cxn ang="0">
                <a:pos x="578" y="666"/>
              </a:cxn>
              <a:cxn ang="0">
                <a:pos x="550" y="626"/>
              </a:cxn>
              <a:cxn ang="0">
                <a:pos x="510" y="614"/>
              </a:cxn>
              <a:cxn ang="0">
                <a:pos x="488" y="590"/>
              </a:cxn>
              <a:cxn ang="0">
                <a:pos x="418" y="552"/>
              </a:cxn>
              <a:cxn ang="0">
                <a:pos x="346" y="476"/>
              </a:cxn>
              <a:cxn ang="0">
                <a:pos x="296" y="436"/>
              </a:cxn>
              <a:cxn ang="0">
                <a:pos x="256" y="392"/>
              </a:cxn>
              <a:cxn ang="0">
                <a:pos x="228" y="294"/>
              </a:cxn>
              <a:cxn ang="0">
                <a:pos x="144" y="240"/>
              </a:cxn>
              <a:cxn ang="0">
                <a:pos x="90" y="274"/>
              </a:cxn>
              <a:cxn ang="0">
                <a:pos x="46" y="288"/>
              </a:cxn>
              <a:cxn ang="0">
                <a:pos x="32" y="252"/>
              </a:cxn>
              <a:cxn ang="0">
                <a:pos x="10" y="198"/>
              </a:cxn>
              <a:cxn ang="0">
                <a:pos x="2" y="162"/>
              </a:cxn>
              <a:cxn ang="0">
                <a:pos x="12" y="104"/>
              </a:cxn>
              <a:cxn ang="0">
                <a:pos x="50" y="88"/>
              </a:cxn>
              <a:cxn ang="0">
                <a:pos x="100" y="62"/>
              </a:cxn>
              <a:cxn ang="0">
                <a:pos x="128" y="72"/>
              </a:cxn>
              <a:cxn ang="0">
                <a:pos x="158" y="94"/>
              </a:cxn>
              <a:cxn ang="0">
                <a:pos x="188" y="52"/>
              </a:cxn>
              <a:cxn ang="0">
                <a:pos x="234" y="66"/>
              </a:cxn>
              <a:cxn ang="0">
                <a:pos x="240" y="38"/>
              </a:cxn>
            </a:cxnLst>
            <a:rect l="0" t="0" r="r" b="b"/>
            <a:pathLst>
              <a:path w="806" h="872">
                <a:moveTo>
                  <a:pt x="256" y="16"/>
                </a:moveTo>
                <a:lnTo>
                  <a:pt x="256" y="16"/>
                </a:lnTo>
                <a:lnTo>
                  <a:pt x="258" y="18"/>
                </a:lnTo>
                <a:lnTo>
                  <a:pt x="262" y="20"/>
                </a:lnTo>
                <a:lnTo>
                  <a:pt x="270" y="20"/>
                </a:lnTo>
                <a:lnTo>
                  <a:pt x="270" y="20"/>
                </a:lnTo>
                <a:lnTo>
                  <a:pt x="276" y="20"/>
                </a:lnTo>
                <a:lnTo>
                  <a:pt x="276" y="20"/>
                </a:lnTo>
                <a:lnTo>
                  <a:pt x="294" y="16"/>
                </a:lnTo>
                <a:lnTo>
                  <a:pt x="294" y="16"/>
                </a:lnTo>
                <a:lnTo>
                  <a:pt x="306" y="10"/>
                </a:lnTo>
                <a:lnTo>
                  <a:pt x="318" y="6"/>
                </a:lnTo>
                <a:lnTo>
                  <a:pt x="318" y="6"/>
                </a:lnTo>
                <a:lnTo>
                  <a:pt x="328" y="6"/>
                </a:lnTo>
                <a:lnTo>
                  <a:pt x="340" y="6"/>
                </a:lnTo>
                <a:lnTo>
                  <a:pt x="340" y="6"/>
                </a:lnTo>
                <a:lnTo>
                  <a:pt x="352" y="4"/>
                </a:lnTo>
                <a:lnTo>
                  <a:pt x="352" y="4"/>
                </a:lnTo>
                <a:lnTo>
                  <a:pt x="358" y="0"/>
                </a:lnTo>
                <a:lnTo>
                  <a:pt x="358" y="0"/>
                </a:lnTo>
                <a:lnTo>
                  <a:pt x="364" y="0"/>
                </a:lnTo>
                <a:lnTo>
                  <a:pt x="364" y="0"/>
                </a:lnTo>
                <a:lnTo>
                  <a:pt x="368" y="2"/>
                </a:lnTo>
                <a:lnTo>
                  <a:pt x="368" y="2"/>
                </a:lnTo>
                <a:lnTo>
                  <a:pt x="368" y="8"/>
                </a:lnTo>
                <a:lnTo>
                  <a:pt x="368" y="8"/>
                </a:lnTo>
                <a:lnTo>
                  <a:pt x="370" y="18"/>
                </a:lnTo>
                <a:lnTo>
                  <a:pt x="370" y="18"/>
                </a:lnTo>
                <a:lnTo>
                  <a:pt x="374" y="26"/>
                </a:lnTo>
                <a:lnTo>
                  <a:pt x="374" y="26"/>
                </a:lnTo>
                <a:lnTo>
                  <a:pt x="380" y="32"/>
                </a:lnTo>
                <a:lnTo>
                  <a:pt x="386" y="36"/>
                </a:lnTo>
                <a:lnTo>
                  <a:pt x="386" y="36"/>
                </a:lnTo>
                <a:lnTo>
                  <a:pt x="392" y="36"/>
                </a:lnTo>
                <a:lnTo>
                  <a:pt x="392" y="36"/>
                </a:lnTo>
                <a:lnTo>
                  <a:pt x="398" y="40"/>
                </a:lnTo>
                <a:lnTo>
                  <a:pt x="404" y="44"/>
                </a:lnTo>
                <a:lnTo>
                  <a:pt x="404" y="44"/>
                </a:lnTo>
                <a:lnTo>
                  <a:pt x="412" y="46"/>
                </a:lnTo>
                <a:lnTo>
                  <a:pt x="422" y="48"/>
                </a:lnTo>
                <a:lnTo>
                  <a:pt x="440" y="50"/>
                </a:lnTo>
                <a:lnTo>
                  <a:pt x="440" y="50"/>
                </a:lnTo>
                <a:lnTo>
                  <a:pt x="456" y="56"/>
                </a:lnTo>
                <a:lnTo>
                  <a:pt x="456" y="56"/>
                </a:lnTo>
                <a:lnTo>
                  <a:pt x="462" y="56"/>
                </a:lnTo>
                <a:lnTo>
                  <a:pt x="464" y="56"/>
                </a:lnTo>
                <a:lnTo>
                  <a:pt x="466" y="56"/>
                </a:lnTo>
                <a:lnTo>
                  <a:pt x="466" y="56"/>
                </a:lnTo>
                <a:lnTo>
                  <a:pt x="464" y="60"/>
                </a:lnTo>
                <a:lnTo>
                  <a:pt x="460" y="62"/>
                </a:lnTo>
                <a:lnTo>
                  <a:pt x="454" y="68"/>
                </a:lnTo>
                <a:lnTo>
                  <a:pt x="454" y="68"/>
                </a:lnTo>
                <a:lnTo>
                  <a:pt x="450" y="78"/>
                </a:lnTo>
                <a:lnTo>
                  <a:pt x="450" y="78"/>
                </a:lnTo>
                <a:lnTo>
                  <a:pt x="450" y="82"/>
                </a:lnTo>
                <a:lnTo>
                  <a:pt x="450" y="82"/>
                </a:lnTo>
                <a:lnTo>
                  <a:pt x="452" y="84"/>
                </a:lnTo>
                <a:lnTo>
                  <a:pt x="452" y="84"/>
                </a:lnTo>
                <a:lnTo>
                  <a:pt x="456" y="84"/>
                </a:lnTo>
                <a:lnTo>
                  <a:pt x="458" y="84"/>
                </a:lnTo>
                <a:lnTo>
                  <a:pt x="458" y="84"/>
                </a:lnTo>
                <a:lnTo>
                  <a:pt x="458" y="86"/>
                </a:lnTo>
                <a:lnTo>
                  <a:pt x="458" y="88"/>
                </a:lnTo>
                <a:lnTo>
                  <a:pt x="456" y="92"/>
                </a:lnTo>
                <a:lnTo>
                  <a:pt x="456" y="92"/>
                </a:lnTo>
                <a:lnTo>
                  <a:pt x="454" y="96"/>
                </a:lnTo>
                <a:lnTo>
                  <a:pt x="454" y="102"/>
                </a:lnTo>
                <a:lnTo>
                  <a:pt x="454" y="102"/>
                </a:lnTo>
                <a:lnTo>
                  <a:pt x="456" y="106"/>
                </a:lnTo>
                <a:lnTo>
                  <a:pt x="460" y="110"/>
                </a:lnTo>
                <a:lnTo>
                  <a:pt x="460" y="110"/>
                </a:lnTo>
                <a:lnTo>
                  <a:pt x="460" y="114"/>
                </a:lnTo>
                <a:lnTo>
                  <a:pt x="460" y="118"/>
                </a:lnTo>
                <a:lnTo>
                  <a:pt x="460" y="118"/>
                </a:lnTo>
                <a:lnTo>
                  <a:pt x="462" y="122"/>
                </a:lnTo>
                <a:lnTo>
                  <a:pt x="462" y="122"/>
                </a:lnTo>
                <a:lnTo>
                  <a:pt x="466" y="124"/>
                </a:lnTo>
                <a:lnTo>
                  <a:pt x="472" y="126"/>
                </a:lnTo>
                <a:lnTo>
                  <a:pt x="472" y="126"/>
                </a:lnTo>
                <a:lnTo>
                  <a:pt x="474" y="132"/>
                </a:lnTo>
                <a:lnTo>
                  <a:pt x="474" y="132"/>
                </a:lnTo>
                <a:lnTo>
                  <a:pt x="480" y="134"/>
                </a:lnTo>
                <a:lnTo>
                  <a:pt x="480" y="134"/>
                </a:lnTo>
                <a:lnTo>
                  <a:pt x="482" y="140"/>
                </a:lnTo>
                <a:lnTo>
                  <a:pt x="482" y="140"/>
                </a:lnTo>
                <a:lnTo>
                  <a:pt x="480" y="144"/>
                </a:lnTo>
                <a:lnTo>
                  <a:pt x="480" y="144"/>
                </a:lnTo>
                <a:lnTo>
                  <a:pt x="476" y="148"/>
                </a:lnTo>
                <a:lnTo>
                  <a:pt x="476" y="148"/>
                </a:lnTo>
                <a:lnTo>
                  <a:pt x="470" y="150"/>
                </a:lnTo>
                <a:lnTo>
                  <a:pt x="470" y="150"/>
                </a:lnTo>
                <a:lnTo>
                  <a:pt x="466" y="148"/>
                </a:lnTo>
                <a:lnTo>
                  <a:pt x="464" y="148"/>
                </a:lnTo>
                <a:lnTo>
                  <a:pt x="464" y="148"/>
                </a:lnTo>
                <a:lnTo>
                  <a:pt x="464" y="146"/>
                </a:lnTo>
                <a:lnTo>
                  <a:pt x="464" y="146"/>
                </a:lnTo>
                <a:lnTo>
                  <a:pt x="468" y="136"/>
                </a:lnTo>
                <a:lnTo>
                  <a:pt x="468" y="136"/>
                </a:lnTo>
                <a:lnTo>
                  <a:pt x="468" y="134"/>
                </a:lnTo>
                <a:lnTo>
                  <a:pt x="468" y="130"/>
                </a:lnTo>
                <a:lnTo>
                  <a:pt x="468" y="130"/>
                </a:lnTo>
                <a:lnTo>
                  <a:pt x="464" y="128"/>
                </a:lnTo>
                <a:lnTo>
                  <a:pt x="458" y="128"/>
                </a:lnTo>
                <a:lnTo>
                  <a:pt x="458" y="128"/>
                </a:lnTo>
                <a:lnTo>
                  <a:pt x="454" y="132"/>
                </a:lnTo>
                <a:lnTo>
                  <a:pt x="448" y="134"/>
                </a:lnTo>
                <a:lnTo>
                  <a:pt x="448" y="134"/>
                </a:lnTo>
                <a:lnTo>
                  <a:pt x="442" y="132"/>
                </a:lnTo>
                <a:lnTo>
                  <a:pt x="436" y="130"/>
                </a:lnTo>
                <a:lnTo>
                  <a:pt x="436" y="130"/>
                </a:lnTo>
                <a:lnTo>
                  <a:pt x="428" y="134"/>
                </a:lnTo>
                <a:lnTo>
                  <a:pt x="416" y="140"/>
                </a:lnTo>
                <a:lnTo>
                  <a:pt x="406" y="146"/>
                </a:lnTo>
                <a:lnTo>
                  <a:pt x="396" y="150"/>
                </a:lnTo>
                <a:lnTo>
                  <a:pt x="396" y="150"/>
                </a:lnTo>
                <a:lnTo>
                  <a:pt x="394" y="152"/>
                </a:lnTo>
                <a:lnTo>
                  <a:pt x="390" y="152"/>
                </a:lnTo>
                <a:lnTo>
                  <a:pt x="390" y="152"/>
                </a:lnTo>
                <a:lnTo>
                  <a:pt x="390" y="150"/>
                </a:lnTo>
                <a:lnTo>
                  <a:pt x="390" y="150"/>
                </a:lnTo>
                <a:lnTo>
                  <a:pt x="384" y="150"/>
                </a:lnTo>
                <a:lnTo>
                  <a:pt x="384" y="150"/>
                </a:lnTo>
                <a:lnTo>
                  <a:pt x="378" y="154"/>
                </a:lnTo>
                <a:lnTo>
                  <a:pt x="372" y="160"/>
                </a:lnTo>
                <a:lnTo>
                  <a:pt x="372" y="160"/>
                </a:lnTo>
                <a:lnTo>
                  <a:pt x="368" y="168"/>
                </a:lnTo>
                <a:lnTo>
                  <a:pt x="368" y="168"/>
                </a:lnTo>
                <a:lnTo>
                  <a:pt x="368" y="178"/>
                </a:lnTo>
                <a:lnTo>
                  <a:pt x="370" y="182"/>
                </a:lnTo>
                <a:lnTo>
                  <a:pt x="372" y="186"/>
                </a:lnTo>
                <a:lnTo>
                  <a:pt x="372" y="186"/>
                </a:lnTo>
                <a:lnTo>
                  <a:pt x="376" y="188"/>
                </a:lnTo>
                <a:lnTo>
                  <a:pt x="380" y="190"/>
                </a:lnTo>
                <a:lnTo>
                  <a:pt x="380" y="190"/>
                </a:lnTo>
                <a:lnTo>
                  <a:pt x="382" y="194"/>
                </a:lnTo>
                <a:lnTo>
                  <a:pt x="384" y="198"/>
                </a:lnTo>
                <a:lnTo>
                  <a:pt x="384" y="198"/>
                </a:lnTo>
                <a:lnTo>
                  <a:pt x="382" y="206"/>
                </a:lnTo>
                <a:lnTo>
                  <a:pt x="382" y="206"/>
                </a:lnTo>
                <a:lnTo>
                  <a:pt x="378" y="210"/>
                </a:lnTo>
                <a:lnTo>
                  <a:pt x="374" y="212"/>
                </a:lnTo>
                <a:lnTo>
                  <a:pt x="374" y="212"/>
                </a:lnTo>
                <a:lnTo>
                  <a:pt x="372" y="222"/>
                </a:lnTo>
                <a:lnTo>
                  <a:pt x="370" y="232"/>
                </a:lnTo>
                <a:lnTo>
                  <a:pt x="370" y="232"/>
                </a:lnTo>
                <a:lnTo>
                  <a:pt x="370" y="244"/>
                </a:lnTo>
                <a:lnTo>
                  <a:pt x="370" y="256"/>
                </a:lnTo>
                <a:lnTo>
                  <a:pt x="370" y="256"/>
                </a:lnTo>
                <a:lnTo>
                  <a:pt x="374" y="266"/>
                </a:lnTo>
                <a:lnTo>
                  <a:pt x="374" y="266"/>
                </a:lnTo>
                <a:lnTo>
                  <a:pt x="380" y="278"/>
                </a:lnTo>
                <a:lnTo>
                  <a:pt x="380" y="278"/>
                </a:lnTo>
                <a:lnTo>
                  <a:pt x="388" y="288"/>
                </a:lnTo>
                <a:lnTo>
                  <a:pt x="388" y="288"/>
                </a:lnTo>
                <a:lnTo>
                  <a:pt x="400" y="294"/>
                </a:lnTo>
                <a:lnTo>
                  <a:pt x="414" y="302"/>
                </a:lnTo>
                <a:lnTo>
                  <a:pt x="414" y="302"/>
                </a:lnTo>
                <a:lnTo>
                  <a:pt x="422" y="310"/>
                </a:lnTo>
                <a:lnTo>
                  <a:pt x="422" y="310"/>
                </a:lnTo>
                <a:lnTo>
                  <a:pt x="430" y="316"/>
                </a:lnTo>
                <a:lnTo>
                  <a:pt x="438" y="322"/>
                </a:lnTo>
                <a:lnTo>
                  <a:pt x="438" y="322"/>
                </a:lnTo>
                <a:lnTo>
                  <a:pt x="440" y="326"/>
                </a:lnTo>
                <a:lnTo>
                  <a:pt x="440" y="326"/>
                </a:lnTo>
                <a:lnTo>
                  <a:pt x="444" y="326"/>
                </a:lnTo>
                <a:lnTo>
                  <a:pt x="448" y="326"/>
                </a:lnTo>
                <a:lnTo>
                  <a:pt x="448" y="326"/>
                </a:lnTo>
                <a:lnTo>
                  <a:pt x="454" y="330"/>
                </a:lnTo>
                <a:lnTo>
                  <a:pt x="454" y="330"/>
                </a:lnTo>
                <a:lnTo>
                  <a:pt x="458" y="340"/>
                </a:lnTo>
                <a:lnTo>
                  <a:pt x="464" y="350"/>
                </a:lnTo>
                <a:lnTo>
                  <a:pt x="464" y="350"/>
                </a:lnTo>
                <a:lnTo>
                  <a:pt x="466" y="364"/>
                </a:lnTo>
                <a:lnTo>
                  <a:pt x="470" y="380"/>
                </a:lnTo>
                <a:lnTo>
                  <a:pt x="470" y="380"/>
                </a:lnTo>
                <a:lnTo>
                  <a:pt x="474" y="386"/>
                </a:lnTo>
                <a:lnTo>
                  <a:pt x="474" y="386"/>
                </a:lnTo>
                <a:lnTo>
                  <a:pt x="478" y="398"/>
                </a:lnTo>
                <a:lnTo>
                  <a:pt x="482" y="410"/>
                </a:lnTo>
                <a:lnTo>
                  <a:pt x="482" y="410"/>
                </a:lnTo>
                <a:lnTo>
                  <a:pt x="492" y="426"/>
                </a:lnTo>
                <a:lnTo>
                  <a:pt x="492" y="426"/>
                </a:lnTo>
                <a:lnTo>
                  <a:pt x="498" y="438"/>
                </a:lnTo>
                <a:lnTo>
                  <a:pt x="498" y="438"/>
                </a:lnTo>
                <a:lnTo>
                  <a:pt x="510" y="452"/>
                </a:lnTo>
                <a:lnTo>
                  <a:pt x="518" y="458"/>
                </a:lnTo>
                <a:lnTo>
                  <a:pt x="524" y="464"/>
                </a:lnTo>
                <a:lnTo>
                  <a:pt x="524" y="464"/>
                </a:lnTo>
                <a:lnTo>
                  <a:pt x="528" y="464"/>
                </a:lnTo>
                <a:lnTo>
                  <a:pt x="530" y="464"/>
                </a:lnTo>
                <a:lnTo>
                  <a:pt x="530" y="464"/>
                </a:lnTo>
                <a:lnTo>
                  <a:pt x="532" y="468"/>
                </a:lnTo>
                <a:lnTo>
                  <a:pt x="532" y="474"/>
                </a:lnTo>
                <a:lnTo>
                  <a:pt x="532" y="474"/>
                </a:lnTo>
                <a:lnTo>
                  <a:pt x="536" y="474"/>
                </a:lnTo>
                <a:lnTo>
                  <a:pt x="540" y="474"/>
                </a:lnTo>
                <a:lnTo>
                  <a:pt x="540" y="474"/>
                </a:lnTo>
                <a:lnTo>
                  <a:pt x="546" y="478"/>
                </a:lnTo>
                <a:lnTo>
                  <a:pt x="552" y="484"/>
                </a:lnTo>
                <a:lnTo>
                  <a:pt x="552" y="484"/>
                </a:lnTo>
                <a:lnTo>
                  <a:pt x="560" y="494"/>
                </a:lnTo>
                <a:lnTo>
                  <a:pt x="564" y="500"/>
                </a:lnTo>
                <a:lnTo>
                  <a:pt x="566" y="500"/>
                </a:lnTo>
                <a:lnTo>
                  <a:pt x="568" y="500"/>
                </a:lnTo>
                <a:lnTo>
                  <a:pt x="568" y="500"/>
                </a:lnTo>
                <a:lnTo>
                  <a:pt x="570" y="500"/>
                </a:lnTo>
                <a:lnTo>
                  <a:pt x="570" y="496"/>
                </a:lnTo>
                <a:lnTo>
                  <a:pt x="568" y="492"/>
                </a:lnTo>
                <a:lnTo>
                  <a:pt x="570" y="490"/>
                </a:lnTo>
                <a:lnTo>
                  <a:pt x="570" y="490"/>
                </a:lnTo>
                <a:lnTo>
                  <a:pt x="572" y="488"/>
                </a:lnTo>
                <a:lnTo>
                  <a:pt x="578" y="488"/>
                </a:lnTo>
                <a:lnTo>
                  <a:pt x="588" y="488"/>
                </a:lnTo>
                <a:lnTo>
                  <a:pt x="600" y="490"/>
                </a:lnTo>
                <a:lnTo>
                  <a:pt x="610" y="490"/>
                </a:lnTo>
                <a:lnTo>
                  <a:pt x="610" y="490"/>
                </a:lnTo>
                <a:lnTo>
                  <a:pt x="614" y="490"/>
                </a:lnTo>
                <a:lnTo>
                  <a:pt x="618" y="490"/>
                </a:lnTo>
                <a:lnTo>
                  <a:pt x="618" y="488"/>
                </a:lnTo>
                <a:lnTo>
                  <a:pt x="618" y="488"/>
                </a:lnTo>
                <a:lnTo>
                  <a:pt x="616" y="486"/>
                </a:lnTo>
                <a:lnTo>
                  <a:pt x="614" y="486"/>
                </a:lnTo>
                <a:lnTo>
                  <a:pt x="610" y="486"/>
                </a:lnTo>
                <a:lnTo>
                  <a:pt x="608" y="484"/>
                </a:lnTo>
                <a:lnTo>
                  <a:pt x="608" y="484"/>
                </a:lnTo>
                <a:lnTo>
                  <a:pt x="612" y="484"/>
                </a:lnTo>
                <a:lnTo>
                  <a:pt x="616" y="482"/>
                </a:lnTo>
                <a:lnTo>
                  <a:pt x="616" y="482"/>
                </a:lnTo>
                <a:lnTo>
                  <a:pt x="622" y="482"/>
                </a:lnTo>
                <a:lnTo>
                  <a:pt x="626" y="486"/>
                </a:lnTo>
                <a:lnTo>
                  <a:pt x="626" y="486"/>
                </a:lnTo>
                <a:lnTo>
                  <a:pt x="632" y="490"/>
                </a:lnTo>
                <a:lnTo>
                  <a:pt x="636" y="496"/>
                </a:lnTo>
                <a:lnTo>
                  <a:pt x="636" y="496"/>
                </a:lnTo>
                <a:lnTo>
                  <a:pt x="636" y="502"/>
                </a:lnTo>
                <a:lnTo>
                  <a:pt x="634" y="508"/>
                </a:lnTo>
                <a:lnTo>
                  <a:pt x="634" y="508"/>
                </a:lnTo>
                <a:lnTo>
                  <a:pt x="630" y="512"/>
                </a:lnTo>
                <a:lnTo>
                  <a:pt x="626" y="514"/>
                </a:lnTo>
                <a:lnTo>
                  <a:pt x="626" y="514"/>
                </a:lnTo>
                <a:lnTo>
                  <a:pt x="620" y="518"/>
                </a:lnTo>
                <a:lnTo>
                  <a:pt x="618" y="524"/>
                </a:lnTo>
                <a:lnTo>
                  <a:pt x="618" y="524"/>
                </a:lnTo>
                <a:lnTo>
                  <a:pt x="618" y="530"/>
                </a:lnTo>
                <a:lnTo>
                  <a:pt x="618" y="530"/>
                </a:lnTo>
                <a:lnTo>
                  <a:pt x="622" y="536"/>
                </a:lnTo>
                <a:lnTo>
                  <a:pt x="622" y="536"/>
                </a:lnTo>
                <a:lnTo>
                  <a:pt x="626" y="536"/>
                </a:lnTo>
                <a:lnTo>
                  <a:pt x="626" y="536"/>
                </a:lnTo>
                <a:lnTo>
                  <a:pt x="634" y="538"/>
                </a:lnTo>
                <a:lnTo>
                  <a:pt x="634" y="538"/>
                </a:lnTo>
                <a:lnTo>
                  <a:pt x="644" y="544"/>
                </a:lnTo>
                <a:lnTo>
                  <a:pt x="644" y="544"/>
                </a:lnTo>
                <a:lnTo>
                  <a:pt x="668" y="554"/>
                </a:lnTo>
                <a:lnTo>
                  <a:pt x="692" y="564"/>
                </a:lnTo>
                <a:lnTo>
                  <a:pt x="692" y="564"/>
                </a:lnTo>
                <a:lnTo>
                  <a:pt x="708" y="572"/>
                </a:lnTo>
                <a:lnTo>
                  <a:pt x="708" y="572"/>
                </a:lnTo>
                <a:lnTo>
                  <a:pt x="712" y="578"/>
                </a:lnTo>
                <a:lnTo>
                  <a:pt x="718" y="584"/>
                </a:lnTo>
                <a:lnTo>
                  <a:pt x="718" y="584"/>
                </a:lnTo>
                <a:lnTo>
                  <a:pt x="728" y="588"/>
                </a:lnTo>
                <a:lnTo>
                  <a:pt x="742" y="590"/>
                </a:lnTo>
                <a:lnTo>
                  <a:pt x="756" y="594"/>
                </a:lnTo>
                <a:lnTo>
                  <a:pt x="766" y="600"/>
                </a:lnTo>
                <a:lnTo>
                  <a:pt x="766" y="600"/>
                </a:lnTo>
                <a:lnTo>
                  <a:pt x="770" y="604"/>
                </a:lnTo>
                <a:lnTo>
                  <a:pt x="774" y="610"/>
                </a:lnTo>
                <a:lnTo>
                  <a:pt x="780" y="624"/>
                </a:lnTo>
                <a:lnTo>
                  <a:pt x="780" y="624"/>
                </a:lnTo>
                <a:lnTo>
                  <a:pt x="794" y="636"/>
                </a:lnTo>
                <a:lnTo>
                  <a:pt x="794" y="636"/>
                </a:lnTo>
                <a:lnTo>
                  <a:pt x="802" y="648"/>
                </a:lnTo>
                <a:lnTo>
                  <a:pt x="802" y="648"/>
                </a:lnTo>
                <a:lnTo>
                  <a:pt x="806" y="652"/>
                </a:lnTo>
                <a:lnTo>
                  <a:pt x="806" y="658"/>
                </a:lnTo>
                <a:lnTo>
                  <a:pt x="806" y="658"/>
                </a:lnTo>
                <a:lnTo>
                  <a:pt x="806" y="662"/>
                </a:lnTo>
                <a:lnTo>
                  <a:pt x="802" y="668"/>
                </a:lnTo>
                <a:lnTo>
                  <a:pt x="798" y="678"/>
                </a:lnTo>
                <a:lnTo>
                  <a:pt x="798" y="678"/>
                </a:lnTo>
                <a:lnTo>
                  <a:pt x="798" y="682"/>
                </a:lnTo>
                <a:lnTo>
                  <a:pt x="798" y="682"/>
                </a:lnTo>
                <a:lnTo>
                  <a:pt x="794" y="682"/>
                </a:lnTo>
                <a:lnTo>
                  <a:pt x="790" y="680"/>
                </a:lnTo>
                <a:lnTo>
                  <a:pt x="782" y="674"/>
                </a:lnTo>
                <a:lnTo>
                  <a:pt x="782" y="674"/>
                </a:lnTo>
                <a:lnTo>
                  <a:pt x="776" y="668"/>
                </a:lnTo>
                <a:lnTo>
                  <a:pt x="772" y="660"/>
                </a:lnTo>
                <a:lnTo>
                  <a:pt x="772" y="660"/>
                </a:lnTo>
                <a:lnTo>
                  <a:pt x="770" y="654"/>
                </a:lnTo>
                <a:lnTo>
                  <a:pt x="768" y="648"/>
                </a:lnTo>
                <a:lnTo>
                  <a:pt x="768" y="648"/>
                </a:lnTo>
                <a:lnTo>
                  <a:pt x="760" y="644"/>
                </a:lnTo>
                <a:lnTo>
                  <a:pt x="752" y="640"/>
                </a:lnTo>
                <a:lnTo>
                  <a:pt x="752" y="640"/>
                </a:lnTo>
                <a:lnTo>
                  <a:pt x="744" y="638"/>
                </a:lnTo>
                <a:lnTo>
                  <a:pt x="734" y="636"/>
                </a:lnTo>
                <a:lnTo>
                  <a:pt x="734" y="636"/>
                </a:lnTo>
                <a:lnTo>
                  <a:pt x="724" y="628"/>
                </a:lnTo>
                <a:lnTo>
                  <a:pt x="718" y="624"/>
                </a:lnTo>
                <a:lnTo>
                  <a:pt x="712" y="620"/>
                </a:lnTo>
                <a:lnTo>
                  <a:pt x="712" y="620"/>
                </a:lnTo>
                <a:lnTo>
                  <a:pt x="704" y="622"/>
                </a:lnTo>
                <a:lnTo>
                  <a:pt x="698" y="624"/>
                </a:lnTo>
                <a:lnTo>
                  <a:pt x="698" y="624"/>
                </a:lnTo>
                <a:lnTo>
                  <a:pt x="690" y="632"/>
                </a:lnTo>
                <a:lnTo>
                  <a:pt x="684" y="640"/>
                </a:lnTo>
                <a:lnTo>
                  <a:pt x="684" y="640"/>
                </a:lnTo>
                <a:lnTo>
                  <a:pt x="678" y="648"/>
                </a:lnTo>
                <a:lnTo>
                  <a:pt x="672" y="656"/>
                </a:lnTo>
                <a:lnTo>
                  <a:pt x="672" y="656"/>
                </a:lnTo>
                <a:lnTo>
                  <a:pt x="668" y="670"/>
                </a:lnTo>
                <a:lnTo>
                  <a:pt x="666" y="682"/>
                </a:lnTo>
                <a:lnTo>
                  <a:pt x="666" y="682"/>
                </a:lnTo>
                <a:lnTo>
                  <a:pt x="666" y="690"/>
                </a:lnTo>
                <a:lnTo>
                  <a:pt x="666" y="696"/>
                </a:lnTo>
                <a:lnTo>
                  <a:pt x="666" y="696"/>
                </a:lnTo>
                <a:lnTo>
                  <a:pt x="668" y="698"/>
                </a:lnTo>
                <a:lnTo>
                  <a:pt x="672" y="700"/>
                </a:lnTo>
                <a:lnTo>
                  <a:pt x="680" y="702"/>
                </a:lnTo>
                <a:lnTo>
                  <a:pt x="680" y="702"/>
                </a:lnTo>
                <a:lnTo>
                  <a:pt x="686" y="710"/>
                </a:lnTo>
                <a:lnTo>
                  <a:pt x="686" y="710"/>
                </a:lnTo>
                <a:lnTo>
                  <a:pt x="700" y="718"/>
                </a:lnTo>
                <a:lnTo>
                  <a:pt x="700" y="718"/>
                </a:lnTo>
                <a:lnTo>
                  <a:pt x="706" y="724"/>
                </a:lnTo>
                <a:lnTo>
                  <a:pt x="706" y="724"/>
                </a:lnTo>
                <a:lnTo>
                  <a:pt x="706" y="732"/>
                </a:lnTo>
                <a:lnTo>
                  <a:pt x="706" y="738"/>
                </a:lnTo>
                <a:lnTo>
                  <a:pt x="706" y="738"/>
                </a:lnTo>
                <a:lnTo>
                  <a:pt x="708" y="744"/>
                </a:lnTo>
                <a:lnTo>
                  <a:pt x="708" y="744"/>
                </a:lnTo>
                <a:lnTo>
                  <a:pt x="710" y="754"/>
                </a:lnTo>
                <a:lnTo>
                  <a:pt x="710" y="762"/>
                </a:lnTo>
                <a:lnTo>
                  <a:pt x="710" y="762"/>
                </a:lnTo>
                <a:lnTo>
                  <a:pt x="706" y="768"/>
                </a:lnTo>
                <a:lnTo>
                  <a:pt x="706" y="768"/>
                </a:lnTo>
                <a:lnTo>
                  <a:pt x="704" y="768"/>
                </a:lnTo>
                <a:lnTo>
                  <a:pt x="700" y="768"/>
                </a:lnTo>
                <a:lnTo>
                  <a:pt x="700" y="768"/>
                </a:lnTo>
                <a:lnTo>
                  <a:pt x="694" y="772"/>
                </a:lnTo>
                <a:lnTo>
                  <a:pt x="686" y="776"/>
                </a:lnTo>
                <a:lnTo>
                  <a:pt x="686" y="776"/>
                </a:lnTo>
                <a:lnTo>
                  <a:pt x="682" y="778"/>
                </a:lnTo>
                <a:lnTo>
                  <a:pt x="676" y="780"/>
                </a:lnTo>
                <a:lnTo>
                  <a:pt x="676" y="780"/>
                </a:lnTo>
                <a:lnTo>
                  <a:pt x="672" y="786"/>
                </a:lnTo>
                <a:lnTo>
                  <a:pt x="672" y="786"/>
                </a:lnTo>
                <a:lnTo>
                  <a:pt x="672" y="792"/>
                </a:lnTo>
                <a:lnTo>
                  <a:pt x="672" y="802"/>
                </a:lnTo>
                <a:lnTo>
                  <a:pt x="672" y="816"/>
                </a:lnTo>
                <a:lnTo>
                  <a:pt x="672" y="816"/>
                </a:lnTo>
                <a:lnTo>
                  <a:pt x="670" y="820"/>
                </a:lnTo>
                <a:lnTo>
                  <a:pt x="668" y="824"/>
                </a:lnTo>
                <a:lnTo>
                  <a:pt x="668" y="824"/>
                </a:lnTo>
                <a:lnTo>
                  <a:pt x="664" y="826"/>
                </a:lnTo>
                <a:lnTo>
                  <a:pt x="660" y="828"/>
                </a:lnTo>
                <a:lnTo>
                  <a:pt x="660" y="828"/>
                </a:lnTo>
                <a:lnTo>
                  <a:pt x="652" y="836"/>
                </a:lnTo>
                <a:lnTo>
                  <a:pt x="652" y="836"/>
                </a:lnTo>
                <a:lnTo>
                  <a:pt x="646" y="842"/>
                </a:lnTo>
                <a:lnTo>
                  <a:pt x="646" y="842"/>
                </a:lnTo>
                <a:lnTo>
                  <a:pt x="642" y="854"/>
                </a:lnTo>
                <a:lnTo>
                  <a:pt x="636" y="864"/>
                </a:lnTo>
                <a:lnTo>
                  <a:pt x="636" y="864"/>
                </a:lnTo>
                <a:lnTo>
                  <a:pt x="632" y="868"/>
                </a:lnTo>
                <a:lnTo>
                  <a:pt x="632" y="868"/>
                </a:lnTo>
                <a:lnTo>
                  <a:pt x="622" y="870"/>
                </a:lnTo>
                <a:lnTo>
                  <a:pt x="622" y="870"/>
                </a:lnTo>
                <a:lnTo>
                  <a:pt x="618" y="870"/>
                </a:lnTo>
                <a:lnTo>
                  <a:pt x="614" y="872"/>
                </a:lnTo>
                <a:lnTo>
                  <a:pt x="614" y="870"/>
                </a:lnTo>
                <a:lnTo>
                  <a:pt x="614" y="870"/>
                </a:lnTo>
                <a:lnTo>
                  <a:pt x="612" y="866"/>
                </a:lnTo>
                <a:lnTo>
                  <a:pt x="612" y="866"/>
                </a:lnTo>
                <a:lnTo>
                  <a:pt x="608" y="868"/>
                </a:lnTo>
                <a:lnTo>
                  <a:pt x="608" y="868"/>
                </a:lnTo>
                <a:lnTo>
                  <a:pt x="608" y="866"/>
                </a:lnTo>
                <a:lnTo>
                  <a:pt x="608" y="864"/>
                </a:lnTo>
                <a:lnTo>
                  <a:pt x="608" y="858"/>
                </a:lnTo>
                <a:lnTo>
                  <a:pt x="608" y="858"/>
                </a:lnTo>
                <a:lnTo>
                  <a:pt x="606" y="850"/>
                </a:lnTo>
                <a:lnTo>
                  <a:pt x="606" y="842"/>
                </a:lnTo>
                <a:lnTo>
                  <a:pt x="606" y="842"/>
                </a:lnTo>
                <a:lnTo>
                  <a:pt x="608" y="834"/>
                </a:lnTo>
                <a:lnTo>
                  <a:pt x="612" y="828"/>
                </a:lnTo>
                <a:lnTo>
                  <a:pt x="612" y="828"/>
                </a:lnTo>
                <a:lnTo>
                  <a:pt x="618" y="822"/>
                </a:lnTo>
                <a:lnTo>
                  <a:pt x="622" y="814"/>
                </a:lnTo>
                <a:lnTo>
                  <a:pt x="622" y="814"/>
                </a:lnTo>
                <a:lnTo>
                  <a:pt x="620" y="810"/>
                </a:lnTo>
                <a:lnTo>
                  <a:pt x="618" y="806"/>
                </a:lnTo>
                <a:lnTo>
                  <a:pt x="616" y="802"/>
                </a:lnTo>
                <a:lnTo>
                  <a:pt x="616" y="800"/>
                </a:lnTo>
                <a:lnTo>
                  <a:pt x="616" y="800"/>
                </a:lnTo>
                <a:lnTo>
                  <a:pt x="620" y="796"/>
                </a:lnTo>
                <a:lnTo>
                  <a:pt x="626" y="792"/>
                </a:lnTo>
                <a:lnTo>
                  <a:pt x="626" y="792"/>
                </a:lnTo>
                <a:lnTo>
                  <a:pt x="636" y="788"/>
                </a:lnTo>
                <a:lnTo>
                  <a:pt x="642" y="786"/>
                </a:lnTo>
                <a:lnTo>
                  <a:pt x="646" y="782"/>
                </a:lnTo>
                <a:lnTo>
                  <a:pt x="646" y="782"/>
                </a:lnTo>
                <a:lnTo>
                  <a:pt x="646" y="776"/>
                </a:lnTo>
                <a:lnTo>
                  <a:pt x="642" y="768"/>
                </a:lnTo>
                <a:lnTo>
                  <a:pt x="634" y="754"/>
                </a:lnTo>
                <a:lnTo>
                  <a:pt x="634" y="754"/>
                </a:lnTo>
                <a:lnTo>
                  <a:pt x="628" y="730"/>
                </a:lnTo>
                <a:lnTo>
                  <a:pt x="628" y="730"/>
                </a:lnTo>
                <a:lnTo>
                  <a:pt x="620" y="718"/>
                </a:lnTo>
                <a:lnTo>
                  <a:pt x="614" y="704"/>
                </a:lnTo>
                <a:lnTo>
                  <a:pt x="614" y="704"/>
                </a:lnTo>
                <a:lnTo>
                  <a:pt x="608" y="686"/>
                </a:lnTo>
                <a:lnTo>
                  <a:pt x="608" y="686"/>
                </a:lnTo>
                <a:lnTo>
                  <a:pt x="608" y="678"/>
                </a:lnTo>
                <a:lnTo>
                  <a:pt x="608" y="678"/>
                </a:lnTo>
                <a:lnTo>
                  <a:pt x="604" y="670"/>
                </a:lnTo>
                <a:lnTo>
                  <a:pt x="602" y="666"/>
                </a:lnTo>
                <a:lnTo>
                  <a:pt x="598" y="664"/>
                </a:lnTo>
                <a:lnTo>
                  <a:pt x="598" y="664"/>
                </a:lnTo>
                <a:lnTo>
                  <a:pt x="594" y="662"/>
                </a:lnTo>
                <a:lnTo>
                  <a:pt x="592" y="664"/>
                </a:lnTo>
                <a:lnTo>
                  <a:pt x="592" y="664"/>
                </a:lnTo>
                <a:lnTo>
                  <a:pt x="590" y="666"/>
                </a:lnTo>
                <a:lnTo>
                  <a:pt x="588" y="670"/>
                </a:lnTo>
                <a:lnTo>
                  <a:pt x="586" y="674"/>
                </a:lnTo>
                <a:lnTo>
                  <a:pt x="584" y="676"/>
                </a:lnTo>
                <a:lnTo>
                  <a:pt x="584" y="676"/>
                </a:lnTo>
                <a:lnTo>
                  <a:pt x="584" y="674"/>
                </a:lnTo>
                <a:lnTo>
                  <a:pt x="582" y="672"/>
                </a:lnTo>
                <a:lnTo>
                  <a:pt x="578" y="666"/>
                </a:lnTo>
                <a:lnTo>
                  <a:pt x="578" y="666"/>
                </a:lnTo>
                <a:lnTo>
                  <a:pt x="572" y="660"/>
                </a:lnTo>
                <a:lnTo>
                  <a:pt x="572" y="660"/>
                </a:lnTo>
                <a:lnTo>
                  <a:pt x="564" y="656"/>
                </a:lnTo>
                <a:lnTo>
                  <a:pt x="556" y="654"/>
                </a:lnTo>
                <a:lnTo>
                  <a:pt x="556" y="654"/>
                </a:lnTo>
                <a:lnTo>
                  <a:pt x="552" y="648"/>
                </a:lnTo>
                <a:lnTo>
                  <a:pt x="550" y="644"/>
                </a:lnTo>
                <a:lnTo>
                  <a:pt x="550" y="644"/>
                </a:lnTo>
                <a:lnTo>
                  <a:pt x="550" y="638"/>
                </a:lnTo>
                <a:lnTo>
                  <a:pt x="552" y="634"/>
                </a:lnTo>
                <a:lnTo>
                  <a:pt x="552" y="634"/>
                </a:lnTo>
                <a:lnTo>
                  <a:pt x="550" y="626"/>
                </a:lnTo>
                <a:lnTo>
                  <a:pt x="548" y="620"/>
                </a:lnTo>
                <a:lnTo>
                  <a:pt x="548" y="620"/>
                </a:lnTo>
                <a:lnTo>
                  <a:pt x="544" y="616"/>
                </a:lnTo>
                <a:lnTo>
                  <a:pt x="542" y="612"/>
                </a:lnTo>
                <a:lnTo>
                  <a:pt x="542" y="612"/>
                </a:lnTo>
                <a:lnTo>
                  <a:pt x="534" y="610"/>
                </a:lnTo>
                <a:lnTo>
                  <a:pt x="534" y="610"/>
                </a:lnTo>
                <a:lnTo>
                  <a:pt x="528" y="612"/>
                </a:lnTo>
                <a:lnTo>
                  <a:pt x="522" y="614"/>
                </a:lnTo>
                <a:lnTo>
                  <a:pt x="514" y="616"/>
                </a:lnTo>
                <a:lnTo>
                  <a:pt x="512" y="616"/>
                </a:lnTo>
                <a:lnTo>
                  <a:pt x="510" y="614"/>
                </a:lnTo>
                <a:lnTo>
                  <a:pt x="510" y="614"/>
                </a:lnTo>
                <a:lnTo>
                  <a:pt x="510" y="612"/>
                </a:lnTo>
                <a:lnTo>
                  <a:pt x="510" y="610"/>
                </a:lnTo>
                <a:lnTo>
                  <a:pt x="512" y="604"/>
                </a:lnTo>
                <a:lnTo>
                  <a:pt x="512" y="604"/>
                </a:lnTo>
                <a:lnTo>
                  <a:pt x="510" y="600"/>
                </a:lnTo>
                <a:lnTo>
                  <a:pt x="510" y="600"/>
                </a:lnTo>
                <a:lnTo>
                  <a:pt x="506" y="598"/>
                </a:lnTo>
                <a:lnTo>
                  <a:pt x="500" y="596"/>
                </a:lnTo>
                <a:lnTo>
                  <a:pt x="494" y="594"/>
                </a:lnTo>
                <a:lnTo>
                  <a:pt x="488" y="590"/>
                </a:lnTo>
                <a:lnTo>
                  <a:pt x="488" y="590"/>
                </a:lnTo>
                <a:lnTo>
                  <a:pt x="486" y="584"/>
                </a:lnTo>
                <a:lnTo>
                  <a:pt x="484" y="578"/>
                </a:lnTo>
                <a:lnTo>
                  <a:pt x="484" y="578"/>
                </a:lnTo>
                <a:lnTo>
                  <a:pt x="474" y="566"/>
                </a:lnTo>
                <a:lnTo>
                  <a:pt x="464" y="554"/>
                </a:lnTo>
                <a:lnTo>
                  <a:pt x="464" y="554"/>
                </a:lnTo>
                <a:lnTo>
                  <a:pt x="456" y="552"/>
                </a:lnTo>
                <a:lnTo>
                  <a:pt x="456" y="552"/>
                </a:lnTo>
                <a:lnTo>
                  <a:pt x="440" y="550"/>
                </a:lnTo>
                <a:lnTo>
                  <a:pt x="422" y="550"/>
                </a:lnTo>
                <a:lnTo>
                  <a:pt x="422" y="550"/>
                </a:lnTo>
                <a:lnTo>
                  <a:pt x="418" y="552"/>
                </a:lnTo>
                <a:lnTo>
                  <a:pt x="416" y="552"/>
                </a:lnTo>
                <a:lnTo>
                  <a:pt x="416" y="552"/>
                </a:lnTo>
                <a:lnTo>
                  <a:pt x="408" y="548"/>
                </a:lnTo>
                <a:lnTo>
                  <a:pt x="398" y="540"/>
                </a:lnTo>
                <a:lnTo>
                  <a:pt x="384" y="526"/>
                </a:lnTo>
                <a:lnTo>
                  <a:pt x="384" y="526"/>
                </a:lnTo>
                <a:lnTo>
                  <a:pt x="368" y="508"/>
                </a:lnTo>
                <a:lnTo>
                  <a:pt x="368" y="508"/>
                </a:lnTo>
                <a:lnTo>
                  <a:pt x="358" y="490"/>
                </a:lnTo>
                <a:lnTo>
                  <a:pt x="352" y="482"/>
                </a:lnTo>
                <a:lnTo>
                  <a:pt x="346" y="476"/>
                </a:lnTo>
                <a:lnTo>
                  <a:pt x="346" y="476"/>
                </a:lnTo>
                <a:lnTo>
                  <a:pt x="340" y="474"/>
                </a:lnTo>
                <a:lnTo>
                  <a:pt x="332" y="474"/>
                </a:lnTo>
                <a:lnTo>
                  <a:pt x="332" y="474"/>
                </a:lnTo>
                <a:lnTo>
                  <a:pt x="328" y="468"/>
                </a:lnTo>
                <a:lnTo>
                  <a:pt x="324" y="462"/>
                </a:lnTo>
                <a:lnTo>
                  <a:pt x="316" y="448"/>
                </a:lnTo>
                <a:lnTo>
                  <a:pt x="316" y="448"/>
                </a:lnTo>
                <a:lnTo>
                  <a:pt x="310" y="442"/>
                </a:lnTo>
                <a:lnTo>
                  <a:pt x="304" y="438"/>
                </a:lnTo>
                <a:lnTo>
                  <a:pt x="304" y="438"/>
                </a:lnTo>
                <a:lnTo>
                  <a:pt x="296" y="436"/>
                </a:lnTo>
                <a:lnTo>
                  <a:pt x="296" y="436"/>
                </a:lnTo>
                <a:lnTo>
                  <a:pt x="290" y="440"/>
                </a:lnTo>
                <a:lnTo>
                  <a:pt x="288" y="440"/>
                </a:lnTo>
                <a:lnTo>
                  <a:pt x="286" y="440"/>
                </a:lnTo>
                <a:lnTo>
                  <a:pt x="286" y="440"/>
                </a:lnTo>
                <a:lnTo>
                  <a:pt x="284" y="436"/>
                </a:lnTo>
                <a:lnTo>
                  <a:pt x="282" y="432"/>
                </a:lnTo>
                <a:lnTo>
                  <a:pt x="282" y="420"/>
                </a:lnTo>
                <a:lnTo>
                  <a:pt x="282" y="420"/>
                </a:lnTo>
                <a:lnTo>
                  <a:pt x="276" y="412"/>
                </a:lnTo>
                <a:lnTo>
                  <a:pt x="270" y="404"/>
                </a:lnTo>
                <a:lnTo>
                  <a:pt x="270" y="404"/>
                </a:lnTo>
                <a:lnTo>
                  <a:pt x="256" y="392"/>
                </a:lnTo>
                <a:lnTo>
                  <a:pt x="250" y="384"/>
                </a:lnTo>
                <a:lnTo>
                  <a:pt x="246" y="378"/>
                </a:lnTo>
                <a:lnTo>
                  <a:pt x="246" y="378"/>
                </a:lnTo>
                <a:lnTo>
                  <a:pt x="246" y="372"/>
                </a:lnTo>
                <a:lnTo>
                  <a:pt x="246" y="368"/>
                </a:lnTo>
                <a:lnTo>
                  <a:pt x="246" y="368"/>
                </a:lnTo>
                <a:lnTo>
                  <a:pt x="244" y="354"/>
                </a:lnTo>
                <a:lnTo>
                  <a:pt x="244" y="354"/>
                </a:lnTo>
                <a:lnTo>
                  <a:pt x="236" y="332"/>
                </a:lnTo>
                <a:lnTo>
                  <a:pt x="230" y="310"/>
                </a:lnTo>
                <a:lnTo>
                  <a:pt x="230" y="310"/>
                </a:lnTo>
                <a:lnTo>
                  <a:pt x="228" y="294"/>
                </a:lnTo>
                <a:lnTo>
                  <a:pt x="228" y="294"/>
                </a:lnTo>
                <a:lnTo>
                  <a:pt x="224" y="288"/>
                </a:lnTo>
                <a:lnTo>
                  <a:pt x="224" y="288"/>
                </a:lnTo>
                <a:lnTo>
                  <a:pt x="214" y="282"/>
                </a:lnTo>
                <a:lnTo>
                  <a:pt x="204" y="278"/>
                </a:lnTo>
                <a:lnTo>
                  <a:pt x="204" y="278"/>
                </a:lnTo>
                <a:lnTo>
                  <a:pt x="180" y="260"/>
                </a:lnTo>
                <a:lnTo>
                  <a:pt x="168" y="252"/>
                </a:lnTo>
                <a:lnTo>
                  <a:pt x="156" y="244"/>
                </a:lnTo>
                <a:lnTo>
                  <a:pt x="156" y="244"/>
                </a:lnTo>
                <a:lnTo>
                  <a:pt x="144" y="240"/>
                </a:lnTo>
                <a:lnTo>
                  <a:pt x="144" y="240"/>
                </a:lnTo>
                <a:lnTo>
                  <a:pt x="134" y="240"/>
                </a:lnTo>
                <a:lnTo>
                  <a:pt x="134" y="240"/>
                </a:lnTo>
                <a:lnTo>
                  <a:pt x="122" y="242"/>
                </a:lnTo>
                <a:lnTo>
                  <a:pt x="116" y="246"/>
                </a:lnTo>
                <a:lnTo>
                  <a:pt x="112" y="248"/>
                </a:lnTo>
                <a:lnTo>
                  <a:pt x="112" y="248"/>
                </a:lnTo>
                <a:lnTo>
                  <a:pt x="108" y="256"/>
                </a:lnTo>
                <a:lnTo>
                  <a:pt x="108" y="256"/>
                </a:lnTo>
                <a:lnTo>
                  <a:pt x="102" y="258"/>
                </a:lnTo>
                <a:lnTo>
                  <a:pt x="102" y="258"/>
                </a:lnTo>
                <a:lnTo>
                  <a:pt x="96" y="266"/>
                </a:lnTo>
                <a:lnTo>
                  <a:pt x="90" y="274"/>
                </a:lnTo>
                <a:lnTo>
                  <a:pt x="90" y="274"/>
                </a:lnTo>
                <a:lnTo>
                  <a:pt x="88" y="278"/>
                </a:lnTo>
                <a:lnTo>
                  <a:pt x="88" y="282"/>
                </a:lnTo>
                <a:lnTo>
                  <a:pt x="88" y="282"/>
                </a:lnTo>
                <a:lnTo>
                  <a:pt x="84" y="286"/>
                </a:lnTo>
                <a:lnTo>
                  <a:pt x="78" y="288"/>
                </a:lnTo>
                <a:lnTo>
                  <a:pt x="66" y="290"/>
                </a:lnTo>
                <a:lnTo>
                  <a:pt x="66" y="290"/>
                </a:lnTo>
                <a:lnTo>
                  <a:pt x="56" y="290"/>
                </a:lnTo>
                <a:lnTo>
                  <a:pt x="56" y="290"/>
                </a:lnTo>
                <a:lnTo>
                  <a:pt x="50" y="290"/>
                </a:lnTo>
                <a:lnTo>
                  <a:pt x="46" y="288"/>
                </a:lnTo>
                <a:lnTo>
                  <a:pt x="46" y="288"/>
                </a:lnTo>
                <a:lnTo>
                  <a:pt x="44" y="284"/>
                </a:lnTo>
                <a:lnTo>
                  <a:pt x="44" y="284"/>
                </a:lnTo>
                <a:lnTo>
                  <a:pt x="48" y="276"/>
                </a:lnTo>
                <a:lnTo>
                  <a:pt x="48" y="276"/>
                </a:lnTo>
                <a:lnTo>
                  <a:pt x="48" y="266"/>
                </a:lnTo>
                <a:lnTo>
                  <a:pt x="48" y="266"/>
                </a:lnTo>
                <a:lnTo>
                  <a:pt x="48" y="260"/>
                </a:lnTo>
                <a:lnTo>
                  <a:pt x="46" y="256"/>
                </a:lnTo>
                <a:lnTo>
                  <a:pt x="46" y="256"/>
                </a:lnTo>
                <a:lnTo>
                  <a:pt x="40" y="252"/>
                </a:lnTo>
                <a:lnTo>
                  <a:pt x="32" y="252"/>
                </a:lnTo>
                <a:lnTo>
                  <a:pt x="22" y="250"/>
                </a:lnTo>
                <a:lnTo>
                  <a:pt x="16" y="248"/>
                </a:lnTo>
                <a:lnTo>
                  <a:pt x="16" y="248"/>
                </a:lnTo>
                <a:lnTo>
                  <a:pt x="12" y="244"/>
                </a:lnTo>
                <a:lnTo>
                  <a:pt x="10" y="238"/>
                </a:lnTo>
                <a:lnTo>
                  <a:pt x="10" y="238"/>
                </a:lnTo>
                <a:lnTo>
                  <a:pt x="6" y="224"/>
                </a:lnTo>
                <a:lnTo>
                  <a:pt x="6" y="224"/>
                </a:lnTo>
                <a:lnTo>
                  <a:pt x="8" y="210"/>
                </a:lnTo>
                <a:lnTo>
                  <a:pt x="8" y="210"/>
                </a:lnTo>
                <a:lnTo>
                  <a:pt x="10" y="198"/>
                </a:lnTo>
                <a:lnTo>
                  <a:pt x="10" y="198"/>
                </a:lnTo>
                <a:lnTo>
                  <a:pt x="12" y="194"/>
                </a:lnTo>
                <a:lnTo>
                  <a:pt x="10" y="190"/>
                </a:lnTo>
                <a:lnTo>
                  <a:pt x="10" y="190"/>
                </a:lnTo>
                <a:lnTo>
                  <a:pt x="6" y="186"/>
                </a:lnTo>
                <a:lnTo>
                  <a:pt x="2" y="184"/>
                </a:lnTo>
                <a:lnTo>
                  <a:pt x="2" y="184"/>
                </a:lnTo>
                <a:lnTo>
                  <a:pt x="0" y="178"/>
                </a:lnTo>
                <a:lnTo>
                  <a:pt x="0" y="178"/>
                </a:lnTo>
                <a:lnTo>
                  <a:pt x="0" y="172"/>
                </a:lnTo>
                <a:lnTo>
                  <a:pt x="0" y="172"/>
                </a:lnTo>
                <a:lnTo>
                  <a:pt x="2" y="162"/>
                </a:lnTo>
                <a:lnTo>
                  <a:pt x="2" y="162"/>
                </a:lnTo>
                <a:lnTo>
                  <a:pt x="10" y="156"/>
                </a:lnTo>
                <a:lnTo>
                  <a:pt x="10" y="156"/>
                </a:lnTo>
                <a:lnTo>
                  <a:pt x="18" y="152"/>
                </a:lnTo>
                <a:lnTo>
                  <a:pt x="22" y="150"/>
                </a:lnTo>
                <a:lnTo>
                  <a:pt x="24" y="146"/>
                </a:lnTo>
                <a:lnTo>
                  <a:pt x="24" y="146"/>
                </a:lnTo>
                <a:lnTo>
                  <a:pt x="24" y="142"/>
                </a:lnTo>
                <a:lnTo>
                  <a:pt x="22" y="136"/>
                </a:lnTo>
                <a:lnTo>
                  <a:pt x="22" y="136"/>
                </a:lnTo>
                <a:lnTo>
                  <a:pt x="18" y="120"/>
                </a:lnTo>
                <a:lnTo>
                  <a:pt x="12" y="104"/>
                </a:lnTo>
                <a:lnTo>
                  <a:pt x="12" y="104"/>
                </a:lnTo>
                <a:lnTo>
                  <a:pt x="12" y="96"/>
                </a:lnTo>
                <a:lnTo>
                  <a:pt x="12" y="96"/>
                </a:lnTo>
                <a:lnTo>
                  <a:pt x="12" y="94"/>
                </a:lnTo>
                <a:lnTo>
                  <a:pt x="12" y="90"/>
                </a:lnTo>
                <a:lnTo>
                  <a:pt x="12" y="90"/>
                </a:lnTo>
                <a:lnTo>
                  <a:pt x="16" y="90"/>
                </a:lnTo>
                <a:lnTo>
                  <a:pt x="18" y="90"/>
                </a:lnTo>
                <a:lnTo>
                  <a:pt x="26" y="92"/>
                </a:lnTo>
                <a:lnTo>
                  <a:pt x="26" y="92"/>
                </a:lnTo>
                <a:lnTo>
                  <a:pt x="36" y="92"/>
                </a:lnTo>
                <a:lnTo>
                  <a:pt x="36" y="92"/>
                </a:lnTo>
                <a:lnTo>
                  <a:pt x="50" y="88"/>
                </a:lnTo>
                <a:lnTo>
                  <a:pt x="66" y="88"/>
                </a:lnTo>
                <a:lnTo>
                  <a:pt x="66" y="88"/>
                </a:lnTo>
                <a:lnTo>
                  <a:pt x="74" y="88"/>
                </a:lnTo>
                <a:lnTo>
                  <a:pt x="80" y="90"/>
                </a:lnTo>
                <a:lnTo>
                  <a:pt x="80" y="90"/>
                </a:lnTo>
                <a:lnTo>
                  <a:pt x="88" y="84"/>
                </a:lnTo>
                <a:lnTo>
                  <a:pt x="96" y="80"/>
                </a:lnTo>
                <a:lnTo>
                  <a:pt x="96" y="80"/>
                </a:lnTo>
                <a:lnTo>
                  <a:pt x="100" y="74"/>
                </a:lnTo>
                <a:lnTo>
                  <a:pt x="100" y="74"/>
                </a:lnTo>
                <a:lnTo>
                  <a:pt x="100" y="68"/>
                </a:lnTo>
                <a:lnTo>
                  <a:pt x="100" y="62"/>
                </a:lnTo>
                <a:lnTo>
                  <a:pt x="100" y="62"/>
                </a:lnTo>
                <a:lnTo>
                  <a:pt x="104" y="58"/>
                </a:lnTo>
                <a:lnTo>
                  <a:pt x="108" y="54"/>
                </a:lnTo>
                <a:lnTo>
                  <a:pt x="108" y="54"/>
                </a:lnTo>
                <a:lnTo>
                  <a:pt x="116" y="50"/>
                </a:lnTo>
                <a:lnTo>
                  <a:pt x="120" y="48"/>
                </a:lnTo>
                <a:lnTo>
                  <a:pt x="122" y="48"/>
                </a:lnTo>
                <a:lnTo>
                  <a:pt x="122" y="48"/>
                </a:lnTo>
                <a:lnTo>
                  <a:pt x="124" y="52"/>
                </a:lnTo>
                <a:lnTo>
                  <a:pt x="126" y="60"/>
                </a:lnTo>
                <a:lnTo>
                  <a:pt x="126" y="66"/>
                </a:lnTo>
                <a:lnTo>
                  <a:pt x="128" y="72"/>
                </a:lnTo>
                <a:lnTo>
                  <a:pt x="128" y="72"/>
                </a:lnTo>
                <a:lnTo>
                  <a:pt x="134" y="78"/>
                </a:lnTo>
                <a:lnTo>
                  <a:pt x="140" y="82"/>
                </a:lnTo>
                <a:lnTo>
                  <a:pt x="140" y="82"/>
                </a:lnTo>
                <a:lnTo>
                  <a:pt x="146" y="94"/>
                </a:lnTo>
                <a:lnTo>
                  <a:pt x="146" y="94"/>
                </a:lnTo>
                <a:lnTo>
                  <a:pt x="150" y="96"/>
                </a:lnTo>
                <a:lnTo>
                  <a:pt x="154" y="98"/>
                </a:lnTo>
                <a:lnTo>
                  <a:pt x="154" y="98"/>
                </a:lnTo>
                <a:lnTo>
                  <a:pt x="156" y="96"/>
                </a:lnTo>
                <a:lnTo>
                  <a:pt x="158" y="94"/>
                </a:lnTo>
                <a:lnTo>
                  <a:pt x="158" y="94"/>
                </a:lnTo>
                <a:lnTo>
                  <a:pt x="162" y="82"/>
                </a:lnTo>
                <a:lnTo>
                  <a:pt x="162" y="82"/>
                </a:lnTo>
                <a:lnTo>
                  <a:pt x="168" y="72"/>
                </a:lnTo>
                <a:lnTo>
                  <a:pt x="176" y="60"/>
                </a:lnTo>
                <a:lnTo>
                  <a:pt x="176" y="60"/>
                </a:lnTo>
                <a:lnTo>
                  <a:pt x="176" y="54"/>
                </a:lnTo>
                <a:lnTo>
                  <a:pt x="178" y="50"/>
                </a:lnTo>
                <a:lnTo>
                  <a:pt x="180" y="48"/>
                </a:lnTo>
                <a:lnTo>
                  <a:pt x="180" y="48"/>
                </a:lnTo>
                <a:lnTo>
                  <a:pt x="182" y="48"/>
                </a:lnTo>
                <a:lnTo>
                  <a:pt x="184" y="50"/>
                </a:lnTo>
                <a:lnTo>
                  <a:pt x="188" y="52"/>
                </a:lnTo>
                <a:lnTo>
                  <a:pt x="188" y="52"/>
                </a:lnTo>
                <a:lnTo>
                  <a:pt x="190" y="56"/>
                </a:lnTo>
                <a:lnTo>
                  <a:pt x="194" y="60"/>
                </a:lnTo>
                <a:lnTo>
                  <a:pt x="194" y="60"/>
                </a:lnTo>
                <a:lnTo>
                  <a:pt x="202" y="60"/>
                </a:lnTo>
                <a:lnTo>
                  <a:pt x="208" y="60"/>
                </a:lnTo>
                <a:lnTo>
                  <a:pt x="208" y="60"/>
                </a:lnTo>
                <a:lnTo>
                  <a:pt x="220" y="66"/>
                </a:lnTo>
                <a:lnTo>
                  <a:pt x="226" y="68"/>
                </a:lnTo>
                <a:lnTo>
                  <a:pt x="232" y="68"/>
                </a:lnTo>
                <a:lnTo>
                  <a:pt x="232" y="68"/>
                </a:lnTo>
                <a:lnTo>
                  <a:pt x="234" y="66"/>
                </a:lnTo>
                <a:lnTo>
                  <a:pt x="234" y="62"/>
                </a:lnTo>
                <a:lnTo>
                  <a:pt x="234" y="62"/>
                </a:lnTo>
                <a:lnTo>
                  <a:pt x="234" y="58"/>
                </a:lnTo>
                <a:lnTo>
                  <a:pt x="232" y="56"/>
                </a:lnTo>
                <a:lnTo>
                  <a:pt x="232" y="56"/>
                </a:lnTo>
                <a:lnTo>
                  <a:pt x="230" y="46"/>
                </a:lnTo>
                <a:lnTo>
                  <a:pt x="230" y="46"/>
                </a:lnTo>
                <a:lnTo>
                  <a:pt x="232" y="42"/>
                </a:lnTo>
                <a:lnTo>
                  <a:pt x="234" y="38"/>
                </a:lnTo>
                <a:lnTo>
                  <a:pt x="234" y="38"/>
                </a:lnTo>
                <a:lnTo>
                  <a:pt x="236" y="38"/>
                </a:lnTo>
                <a:lnTo>
                  <a:pt x="240" y="38"/>
                </a:lnTo>
                <a:lnTo>
                  <a:pt x="246" y="38"/>
                </a:lnTo>
                <a:lnTo>
                  <a:pt x="246" y="38"/>
                </a:lnTo>
                <a:lnTo>
                  <a:pt x="252" y="36"/>
                </a:lnTo>
                <a:lnTo>
                  <a:pt x="252" y="36"/>
                </a:lnTo>
                <a:lnTo>
                  <a:pt x="252" y="32"/>
                </a:lnTo>
                <a:lnTo>
                  <a:pt x="250" y="28"/>
                </a:lnTo>
                <a:lnTo>
                  <a:pt x="250" y="28"/>
                </a:lnTo>
                <a:lnTo>
                  <a:pt x="254" y="22"/>
                </a:lnTo>
                <a:lnTo>
                  <a:pt x="256" y="16"/>
                </a:lnTo>
                <a:lnTo>
                  <a:pt x="256" y="1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53" name="Freeform 313"/>
          <p:cNvSpPr>
            <a:spLocks/>
          </p:cNvSpPr>
          <p:nvPr/>
        </p:nvSpPr>
        <p:spPr bwMode="auto">
          <a:xfrm>
            <a:off x="5290425" y="4455646"/>
            <a:ext cx="39361" cy="42488"/>
          </a:xfrm>
          <a:custGeom>
            <a:avLst/>
            <a:gdLst/>
            <a:ahLst/>
            <a:cxnLst>
              <a:cxn ang="0">
                <a:pos x="18" y="20"/>
              </a:cxn>
              <a:cxn ang="0">
                <a:pos x="18" y="20"/>
              </a:cxn>
              <a:cxn ang="0">
                <a:pos x="20" y="22"/>
              </a:cxn>
              <a:cxn ang="0">
                <a:pos x="20" y="24"/>
              </a:cxn>
              <a:cxn ang="0">
                <a:pos x="20" y="24"/>
              </a:cxn>
              <a:cxn ang="0">
                <a:pos x="18" y="24"/>
              </a:cxn>
              <a:cxn ang="0">
                <a:pos x="14" y="22"/>
              </a:cxn>
              <a:cxn ang="0">
                <a:pos x="10" y="20"/>
              </a:cxn>
              <a:cxn ang="0">
                <a:pos x="10" y="20"/>
              </a:cxn>
              <a:cxn ang="0">
                <a:pos x="2" y="20"/>
              </a:cxn>
              <a:cxn ang="0">
                <a:pos x="2" y="20"/>
              </a:cxn>
              <a:cxn ang="0">
                <a:pos x="0" y="16"/>
              </a:cxn>
              <a:cxn ang="0">
                <a:pos x="0" y="16"/>
              </a:cxn>
              <a:cxn ang="0">
                <a:pos x="0" y="10"/>
              </a:cxn>
              <a:cxn ang="0">
                <a:pos x="2" y="4"/>
              </a:cxn>
              <a:cxn ang="0">
                <a:pos x="2" y="4"/>
              </a:cxn>
              <a:cxn ang="0">
                <a:pos x="4" y="2"/>
              </a:cxn>
              <a:cxn ang="0">
                <a:pos x="6" y="0"/>
              </a:cxn>
              <a:cxn ang="0">
                <a:pos x="6" y="0"/>
              </a:cxn>
              <a:cxn ang="0">
                <a:pos x="6" y="2"/>
              </a:cxn>
              <a:cxn ang="0">
                <a:pos x="8" y="6"/>
              </a:cxn>
              <a:cxn ang="0">
                <a:pos x="8" y="12"/>
              </a:cxn>
              <a:cxn ang="0">
                <a:pos x="8" y="12"/>
              </a:cxn>
              <a:cxn ang="0">
                <a:pos x="14" y="16"/>
              </a:cxn>
              <a:cxn ang="0">
                <a:pos x="18" y="20"/>
              </a:cxn>
              <a:cxn ang="0">
                <a:pos x="18" y="20"/>
              </a:cxn>
            </a:cxnLst>
            <a:rect l="0" t="0" r="r" b="b"/>
            <a:pathLst>
              <a:path w="20" h="24">
                <a:moveTo>
                  <a:pt x="18" y="20"/>
                </a:moveTo>
                <a:lnTo>
                  <a:pt x="18" y="20"/>
                </a:lnTo>
                <a:lnTo>
                  <a:pt x="20" y="22"/>
                </a:lnTo>
                <a:lnTo>
                  <a:pt x="20" y="24"/>
                </a:lnTo>
                <a:lnTo>
                  <a:pt x="20" y="24"/>
                </a:lnTo>
                <a:lnTo>
                  <a:pt x="18" y="24"/>
                </a:lnTo>
                <a:lnTo>
                  <a:pt x="14" y="22"/>
                </a:lnTo>
                <a:lnTo>
                  <a:pt x="10" y="20"/>
                </a:lnTo>
                <a:lnTo>
                  <a:pt x="10" y="20"/>
                </a:lnTo>
                <a:lnTo>
                  <a:pt x="2" y="20"/>
                </a:lnTo>
                <a:lnTo>
                  <a:pt x="2" y="20"/>
                </a:lnTo>
                <a:lnTo>
                  <a:pt x="0" y="16"/>
                </a:lnTo>
                <a:lnTo>
                  <a:pt x="0" y="16"/>
                </a:lnTo>
                <a:lnTo>
                  <a:pt x="0" y="10"/>
                </a:lnTo>
                <a:lnTo>
                  <a:pt x="2" y="4"/>
                </a:lnTo>
                <a:lnTo>
                  <a:pt x="2" y="4"/>
                </a:lnTo>
                <a:lnTo>
                  <a:pt x="4" y="2"/>
                </a:lnTo>
                <a:lnTo>
                  <a:pt x="6" y="0"/>
                </a:lnTo>
                <a:lnTo>
                  <a:pt x="6" y="0"/>
                </a:lnTo>
                <a:lnTo>
                  <a:pt x="6" y="2"/>
                </a:lnTo>
                <a:lnTo>
                  <a:pt x="8" y="6"/>
                </a:lnTo>
                <a:lnTo>
                  <a:pt x="8" y="12"/>
                </a:lnTo>
                <a:lnTo>
                  <a:pt x="8" y="12"/>
                </a:lnTo>
                <a:lnTo>
                  <a:pt x="14" y="16"/>
                </a:lnTo>
                <a:lnTo>
                  <a:pt x="18" y="20"/>
                </a:lnTo>
                <a:lnTo>
                  <a:pt x="18" y="2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54" name="Freeform 314"/>
          <p:cNvSpPr>
            <a:spLocks/>
          </p:cNvSpPr>
          <p:nvPr/>
        </p:nvSpPr>
        <p:spPr bwMode="auto">
          <a:xfrm>
            <a:off x="5266806" y="4466268"/>
            <a:ext cx="27552" cy="84975"/>
          </a:xfrm>
          <a:custGeom>
            <a:avLst/>
            <a:gdLst/>
            <a:ahLst/>
            <a:cxnLst>
              <a:cxn ang="0">
                <a:pos x="8" y="32"/>
              </a:cxn>
              <a:cxn ang="0">
                <a:pos x="8" y="32"/>
              </a:cxn>
              <a:cxn ang="0">
                <a:pos x="12" y="40"/>
              </a:cxn>
              <a:cxn ang="0">
                <a:pos x="14" y="44"/>
              </a:cxn>
              <a:cxn ang="0">
                <a:pos x="12" y="48"/>
              </a:cxn>
              <a:cxn ang="0">
                <a:pos x="12" y="48"/>
              </a:cxn>
              <a:cxn ang="0">
                <a:pos x="10" y="48"/>
              </a:cxn>
              <a:cxn ang="0">
                <a:pos x="8" y="46"/>
              </a:cxn>
              <a:cxn ang="0">
                <a:pos x="6" y="40"/>
              </a:cxn>
              <a:cxn ang="0">
                <a:pos x="0" y="28"/>
              </a:cxn>
              <a:cxn ang="0">
                <a:pos x="0" y="28"/>
              </a:cxn>
              <a:cxn ang="0">
                <a:pos x="0" y="26"/>
              </a:cxn>
              <a:cxn ang="0">
                <a:pos x="0" y="26"/>
              </a:cxn>
              <a:cxn ang="0">
                <a:pos x="6" y="20"/>
              </a:cxn>
              <a:cxn ang="0">
                <a:pos x="6" y="20"/>
              </a:cxn>
              <a:cxn ang="0">
                <a:pos x="6" y="16"/>
              </a:cxn>
              <a:cxn ang="0">
                <a:pos x="4" y="14"/>
              </a:cxn>
              <a:cxn ang="0">
                <a:pos x="4" y="14"/>
              </a:cxn>
              <a:cxn ang="0">
                <a:pos x="2" y="2"/>
              </a:cxn>
              <a:cxn ang="0">
                <a:pos x="2" y="2"/>
              </a:cxn>
              <a:cxn ang="0">
                <a:pos x="2" y="0"/>
              </a:cxn>
              <a:cxn ang="0">
                <a:pos x="2" y="0"/>
              </a:cxn>
              <a:cxn ang="0">
                <a:pos x="4" y="0"/>
              </a:cxn>
              <a:cxn ang="0">
                <a:pos x="4" y="0"/>
              </a:cxn>
              <a:cxn ang="0">
                <a:pos x="6" y="0"/>
              </a:cxn>
              <a:cxn ang="0">
                <a:pos x="6" y="4"/>
              </a:cxn>
              <a:cxn ang="0">
                <a:pos x="6" y="4"/>
              </a:cxn>
              <a:cxn ang="0">
                <a:pos x="8" y="12"/>
              </a:cxn>
              <a:cxn ang="0">
                <a:pos x="8" y="12"/>
              </a:cxn>
              <a:cxn ang="0">
                <a:pos x="8" y="20"/>
              </a:cxn>
              <a:cxn ang="0">
                <a:pos x="8" y="20"/>
              </a:cxn>
              <a:cxn ang="0">
                <a:pos x="8" y="32"/>
              </a:cxn>
              <a:cxn ang="0">
                <a:pos x="8" y="32"/>
              </a:cxn>
            </a:cxnLst>
            <a:rect l="0" t="0" r="r" b="b"/>
            <a:pathLst>
              <a:path w="14" h="48">
                <a:moveTo>
                  <a:pt x="8" y="32"/>
                </a:moveTo>
                <a:lnTo>
                  <a:pt x="8" y="32"/>
                </a:lnTo>
                <a:lnTo>
                  <a:pt x="12" y="40"/>
                </a:lnTo>
                <a:lnTo>
                  <a:pt x="14" y="44"/>
                </a:lnTo>
                <a:lnTo>
                  <a:pt x="12" y="48"/>
                </a:lnTo>
                <a:lnTo>
                  <a:pt x="12" y="48"/>
                </a:lnTo>
                <a:lnTo>
                  <a:pt x="10" y="48"/>
                </a:lnTo>
                <a:lnTo>
                  <a:pt x="8" y="46"/>
                </a:lnTo>
                <a:lnTo>
                  <a:pt x="6" y="40"/>
                </a:lnTo>
                <a:lnTo>
                  <a:pt x="0" y="28"/>
                </a:lnTo>
                <a:lnTo>
                  <a:pt x="0" y="28"/>
                </a:lnTo>
                <a:lnTo>
                  <a:pt x="0" y="26"/>
                </a:lnTo>
                <a:lnTo>
                  <a:pt x="0" y="26"/>
                </a:lnTo>
                <a:lnTo>
                  <a:pt x="6" y="20"/>
                </a:lnTo>
                <a:lnTo>
                  <a:pt x="6" y="20"/>
                </a:lnTo>
                <a:lnTo>
                  <a:pt x="6" y="16"/>
                </a:lnTo>
                <a:lnTo>
                  <a:pt x="4" y="14"/>
                </a:lnTo>
                <a:lnTo>
                  <a:pt x="4" y="14"/>
                </a:lnTo>
                <a:lnTo>
                  <a:pt x="2" y="2"/>
                </a:lnTo>
                <a:lnTo>
                  <a:pt x="2" y="2"/>
                </a:lnTo>
                <a:lnTo>
                  <a:pt x="2" y="0"/>
                </a:lnTo>
                <a:lnTo>
                  <a:pt x="2" y="0"/>
                </a:lnTo>
                <a:lnTo>
                  <a:pt x="4" y="0"/>
                </a:lnTo>
                <a:lnTo>
                  <a:pt x="4" y="0"/>
                </a:lnTo>
                <a:lnTo>
                  <a:pt x="6" y="0"/>
                </a:lnTo>
                <a:lnTo>
                  <a:pt x="6" y="4"/>
                </a:lnTo>
                <a:lnTo>
                  <a:pt x="6" y="4"/>
                </a:lnTo>
                <a:lnTo>
                  <a:pt x="8" y="12"/>
                </a:lnTo>
                <a:lnTo>
                  <a:pt x="8" y="12"/>
                </a:lnTo>
                <a:lnTo>
                  <a:pt x="8" y="20"/>
                </a:lnTo>
                <a:lnTo>
                  <a:pt x="8" y="20"/>
                </a:lnTo>
                <a:lnTo>
                  <a:pt x="8" y="32"/>
                </a:lnTo>
                <a:lnTo>
                  <a:pt x="8" y="3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55" name="Freeform 315"/>
          <p:cNvSpPr>
            <a:spLocks/>
          </p:cNvSpPr>
          <p:nvPr/>
        </p:nvSpPr>
        <p:spPr bwMode="auto">
          <a:xfrm>
            <a:off x="5168402" y="4225505"/>
            <a:ext cx="775423" cy="598366"/>
          </a:xfrm>
          <a:custGeom>
            <a:avLst/>
            <a:gdLst/>
            <a:ahLst/>
            <a:cxnLst>
              <a:cxn ang="0">
                <a:pos x="356" y="68"/>
              </a:cxn>
              <a:cxn ang="0">
                <a:pos x="354" y="84"/>
              </a:cxn>
              <a:cxn ang="0">
                <a:pos x="364" y="86"/>
              </a:cxn>
              <a:cxn ang="0">
                <a:pos x="364" y="92"/>
              </a:cxn>
              <a:cxn ang="0">
                <a:pos x="362" y="104"/>
              </a:cxn>
              <a:cxn ang="0">
                <a:pos x="376" y="110"/>
              </a:cxn>
              <a:cxn ang="0">
                <a:pos x="394" y="112"/>
              </a:cxn>
              <a:cxn ang="0">
                <a:pos x="380" y="116"/>
              </a:cxn>
              <a:cxn ang="0">
                <a:pos x="376" y="138"/>
              </a:cxn>
              <a:cxn ang="0">
                <a:pos x="370" y="152"/>
              </a:cxn>
              <a:cxn ang="0">
                <a:pos x="354" y="144"/>
              </a:cxn>
              <a:cxn ang="0">
                <a:pos x="338" y="130"/>
              </a:cxn>
              <a:cxn ang="0">
                <a:pos x="324" y="126"/>
              </a:cxn>
              <a:cxn ang="0">
                <a:pos x="304" y="126"/>
              </a:cxn>
              <a:cxn ang="0">
                <a:pos x="286" y="132"/>
              </a:cxn>
              <a:cxn ang="0">
                <a:pos x="266" y="130"/>
              </a:cxn>
              <a:cxn ang="0">
                <a:pos x="244" y="126"/>
              </a:cxn>
              <a:cxn ang="0">
                <a:pos x="224" y="122"/>
              </a:cxn>
              <a:cxn ang="0">
                <a:pos x="196" y="130"/>
              </a:cxn>
              <a:cxn ang="0">
                <a:pos x="170" y="124"/>
              </a:cxn>
              <a:cxn ang="0">
                <a:pos x="152" y="126"/>
              </a:cxn>
              <a:cxn ang="0">
                <a:pos x="148" y="160"/>
              </a:cxn>
              <a:cxn ang="0">
                <a:pos x="166" y="176"/>
              </a:cxn>
              <a:cxn ang="0">
                <a:pos x="178" y="202"/>
              </a:cxn>
              <a:cxn ang="0">
                <a:pos x="180" y="216"/>
              </a:cxn>
              <a:cxn ang="0">
                <a:pos x="198" y="234"/>
              </a:cxn>
              <a:cxn ang="0">
                <a:pos x="220" y="264"/>
              </a:cxn>
              <a:cxn ang="0">
                <a:pos x="254" y="296"/>
              </a:cxn>
              <a:cxn ang="0">
                <a:pos x="284" y="334"/>
              </a:cxn>
              <a:cxn ang="0">
                <a:pos x="248" y="314"/>
              </a:cxn>
              <a:cxn ang="0">
                <a:pos x="192" y="292"/>
              </a:cxn>
              <a:cxn ang="0">
                <a:pos x="164" y="278"/>
              </a:cxn>
              <a:cxn ang="0">
                <a:pos x="126" y="248"/>
              </a:cxn>
              <a:cxn ang="0">
                <a:pos x="116" y="218"/>
              </a:cxn>
              <a:cxn ang="0">
                <a:pos x="110" y="200"/>
              </a:cxn>
              <a:cxn ang="0">
                <a:pos x="98" y="158"/>
              </a:cxn>
              <a:cxn ang="0">
                <a:pos x="84" y="138"/>
              </a:cxn>
              <a:cxn ang="0">
                <a:pos x="56" y="120"/>
              </a:cxn>
              <a:cxn ang="0">
                <a:pos x="34" y="166"/>
              </a:cxn>
              <a:cxn ang="0">
                <a:pos x="6" y="130"/>
              </a:cxn>
              <a:cxn ang="0">
                <a:pos x="10" y="112"/>
              </a:cxn>
              <a:cxn ang="0">
                <a:pos x="30" y="106"/>
              </a:cxn>
              <a:cxn ang="0">
                <a:pos x="58" y="112"/>
              </a:cxn>
              <a:cxn ang="0">
                <a:pos x="74" y="98"/>
              </a:cxn>
              <a:cxn ang="0">
                <a:pos x="90" y="110"/>
              </a:cxn>
              <a:cxn ang="0">
                <a:pos x="104" y="118"/>
              </a:cxn>
              <a:cxn ang="0">
                <a:pos x="118" y="114"/>
              </a:cxn>
              <a:cxn ang="0">
                <a:pos x="116" y="90"/>
              </a:cxn>
              <a:cxn ang="0">
                <a:pos x="140" y="78"/>
              </a:cxn>
              <a:cxn ang="0">
                <a:pos x="136" y="48"/>
              </a:cxn>
              <a:cxn ang="0">
                <a:pos x="164" y="28"/>
              </a:cxn>
              <a:cxn ang="0">
                <a:pos x="176" y="18"/>
              </a:cxn>
              <a:cxn ang="0">
                <a:pos x="178" y="4"/>
              </a:cxn>
              <a:cxn ang="0">
                <a:pos x="198" y="8"/>
              </a:cxn>
              <a:cxn ang="0">
                <a:pos x="218" y="14"/>
              </a:cxn>
              <a:cxn ang="0">
                <a:pos x="254" y="50"/>
              </a:cxn>
              <a:cxn ang="0">
                <a:pos x="294" y="74"/>
              </a:cxn>
              <a:cxn ang="0">
                <a:pos x="346" y="56"/>
              </a:cxn>
            </a:cxnLst>
            <a:rect l="0" t="0" r="r" b="b"/>
            <a:pathLst>
              <a:path w="394" h="338">
                <a:moveTo>
                  <a:pt x="346" y="56"/>
                </a:moveTo>
                <a:lnTo>
                  <a:pt x="346" y="56"/>
                </a:lnTo>
                <a:lnTo>
                  <a:pt x="346" y="58"/>
                </a:lnTo>
                <a:lnTo>
                  <a:pt x="350" y="60"/>
                </a:lnTo>
                <a:lnTo>
                  <a:pt x="356" y="64"/>
                </a:lnTo>
                <a:lnTo>
                  <a:pt x="356" y="64"/>
                </a:lnTo>
                <a:lnTo>
                  <a:pt x="356" y="68"/>
                </a:lnTo>
                <a:lnTo>
                  <a:pt x="356" y="68"/>
                </a:lnTo>
                <a:lnTo>
                  <a:pt x="354" y="72"/>
                </a:lnTo>
                <a:lnTo>
                  <a:pt x="354" y="72"/>
                </a:lnTo>
                <a:lnTo>
                  <a:pt x="358" y="74"/>
                </a:lnTo>
                <a:lnTo>
                  <a:pt x="358" y="74"/>
                </a:lnTo>
                <a:lnTo>
                  <a:pt x="358" y="78"/>
                </a:lnTo>
                <a:lnTo>
                  <a:pt x="358" y="78"/>
                </a:lnTo>
                <a:lnTo>
                  <a:pt x="354" y="84"/>
                </a:lnTo>
                <a:lnTo>
                  <a:pt x="354" y="84"/>
                </a:lnTo>
                <a:lnTo>
                  <a:pt x="356" y="86"/>
                </a:lnTo>
                <a:lnTo>
                  <a:pt x="356" y="86"/>
                </a:lnTo>
                <a:lnTo>
                  <a:pt x="358" y="88"/>
                </a:lnTo>
                <a:lnTo>
                  <a:pt x="358" y="88"/>
                </a:lnTo>
                <a:lnTo>
                  <a:pt x="362" y="86"/>
                </a:lnTo>
                <a:lnTo>
                  <a:pt x="362" y="86"/>
                </a:lnTo>
                <a:lnTo>
                  <a:pt x="364" y="86"/>
                </a:lnTo>
                <a:lnTo>
                  <a:pt x="364" y="86"/>
                </a:lnTo>
                <a:lnTo>
                  <a:pt x="368" y="88"/>
                </a:lnTo>
                <a:lnTo>
                  <a:pt x="368" y="88"/>
                </a:lnTo>
                <a:lnTo>
                  <a:pt x="368" y="90"/>
                </a:lnTo>
                <a:lnTo>
                  <a:pt x="368" y="90"/>
                </a:lnTo>
                <a:lnTo>
                  <a:pt x="366" y="92"/>
                </a:lnTo>
                <a:lnTo>
                  <a:pt x="366" y="92"/>
                </a:lnTo>
                <a:lnTo>
                  <a:pt x="364" y="92"/>
                </a:lnTo>
                <a:lnTo>
                  <a:pt x="364" y="92"/>
                </a:lnTo>
                <a:lnTo>
                  <a:pt x="362" y="96"/>
                </a:lnTo>
                <a:lnTo>
                  <a:pt x="362" y="96"/>
                </a:lnTo>
                <a:lnTo>
                  <a:pt x="364" y="98"/>
                </a:lnTo>
                <a:lnTo>
                  <a:pt x="364" y="98"/>
                </a:lnTo>
                <a:lnTo>
                  <a:pt x="364" y="100"/>
                </a:lnTo>
                <a:lnTo>
                  <a:pt x="364" y="100"/>
                </a:lnTo>
                <a:lnTo>
                  <a:pt x="362" y="104"/>
                </a:lnTo>
                <a:lnTo>
                  <a:pt x="362" y="104"/>
                </a:lnTo>
                <a:lnTo>
                  <a:pt x="364" y="106"/>
                </a:lnTo>
                <a:lnTo>
                  <a:pt x="364" y="106"/>
                </a:lnTo>
                <a:lnTo>
                  <a:pt x="370" y="104"/>
                </a:lnTo>
                <a:lnTo>
                  <a:pt x="370" y="104"/>
                </a:lnTo>
                <a:lnTo>
                  <a:pt x="372" y="108"/>
                </a:lnTo>
                <a:lnTo>
                  <a:pt x="372" y="108"/>
                </a:lnTo>
                <a:lnTo>
                  <a:pt x="376" y="110"/>
                </a:lnTo>
                <a:lnTo>
                  <a:pt x="376" y="110"/>
                </a:lnTo>
                <a:lnTo>
                  <a:pt x="380" y="110"/>
                </a:lnTo>
                <a:lnTo>
                  <a:pt x="380" y="110"/>
                </a:lnTo>
                <a:lnTo>
                  <a:pt x="386" y="112"/>
                </a:lnTo>
                <a:lnTo>
                  <a:pt x="386" y="112"/>
                </a:lnTo>
                <a:lnTo>
                  <a:pt x="390" y="110"/>
                </a:lnTo>
                <a:lnTo>
                  <a:pt x="390" y="110"/>
                </a:lnTo>
                <a:lnTo>
                  <a:pt x="394" y="112"/>
                </a:lnTo>
                <a:lnTo>
                  <a:pt x="394" y="112"/>
                </a:lnTo>
                <a:lnTo>
                  <a:pt x="394" y="114"/>
                </a:lnTo>
                <a:lnTo>
                  <a:pt x="394" y="114"/>
                </a:lnTo>
                <a:lnTo>
                  <a:pt x="390" y="118"/>
                </a:lnTo>
                <a:lnTo>
                  <a:pt x="390" y="118"/>
                </a:lnTo>
                <a:lnTo>
                  <a:pt x="384" y="116"/>
                </a:lnTo>
                <a:lnTo>
                  <a:pt x="384" y="116"/>
                </a:lnTo>
                <a:lnTo>
                  <a:pt x="380" y="116"/>
                </a:lnTo>
                <a:lnTo>
                  <a:pt x="380" y="116"/>
                </a:lnTo>
                <a:lnTo>
                  <a:pt x="378" y="116"/>
                </a:lnTo>
                <a:lnTo>
                  <a:pt x="378" y="116"/>
                </a:lnTo>
                <a:lnTo>
                  <a:pt x="376" y="122"/>
                </a:lnTo>
                <a:lnTo>
                  <a:pt x="376" y="122"/>
                </a:lnTo>
                <a:lnTo>
                  <a:pt x="374" y="126"/>
                </a:lnTo>
                <a:lnTo>
                  <a:pt x="374" y="126"/>
                </a:lnTo>
                <a:lnTo>
                  <a:pt x="374" y="132"/>
                </a:lnTo>
                <a:lnTo>
                  <a:pt x="376" y="138"/>
                </a:lnTo>
                <a:lnTo>
                  <a:pt x="376" y="138"/>
                </a:lnTo>
                <a:lnTo>
                  <a:pt x="378" y="140"/>
                </a:lnTo>
                <a:lnTo>
                  <a:pt x="378" y="140"/>
                </a:lnTo>
                <a:lnTo>
                  <a:pt x="378" y="142"/>
                </a:lnTo>
                <a:lnTo>
                  <a:pt x="378" y="144"/>
                </a:lnTo>
                <a:lnTo>
                  <a:pt x="378" y="144"/>
                </a:lnTo>
                <a:lnTo>
                  <a:pt x="370" y="152"/>
                </a:lnTo>
                <a:lnTo>
                  <a:pt x="370" y="152"/>
                </a:lnTo>
                <a:lnTo>
                  <a:pt x="366" y="152"/>
                </a:lnTo>
                <a:lnTo>
                  <a:pt x="360" y="152"/>
                </a:lnTo>
                <a:lnTo>
                  <a:pt x="360" y="152"/>
                </a:lnTo>
                <a:lnTo>
                  <a:pt x="356" y="150"/>
                </a:lnTo>
                <a:lnTo>
                  <a:pt x="354" y="148"/>
                </a:lnTo>
                <a:lnTo>
                  <a:pt x="354" y="148"/>
                </a:lnTo>
                <a:lnTo>
                  <a:pt x="354" y="144"/>
                </a:lnTo>
                <a:lnTo>
                  <a:pt x="354" y="144"/>
                </a:lnTo>
                <a:lnTo>
                  <a:pt x="354" y="140"/>
                </a:lnTo>
                <a:lnTo>
                  <a:pt x="354" y="140"/>
                </a:lnTo>
                <a:lnTo>
                  <a:pt x="352" y="134"/>
                </a:lnTo>
                <a:lnTo>
                  <a:pt x="346" y="130"/>
                </a:lnTo>
                <a:lnTo>
                  <a:pt x="346" y="130"/>
                </a:lnTo>
                <a:lnTo>
                  <a:pt x="342" y="130"/>
                </a:lnTo>
                <a:lnTo>
                  <a:pt x="338" y="130"/>
                </a:lnTo>
                <a:lnTo>
                  <a:pt x="338" y="130"/>
                </a:lnTo>
                <a:lnTo>
                  <a:pt x="338" y="134"/>
                </a:lnTo>
                <a:lnTo>
                  <a:pt x="338" y="134"/>
                </a:lnTo>
                <a:lnTo>
                  <a:pt x="336" y="136"/>
                </a:lnTo>
                <a:lnTo>
                  <a:pt x="336" y="136"/>
                </a:lnTo>
                <a:lnTo>
                  <a:pt x="332" y="132"/>
                </a:lnTo>
                <a:lnTo>
                  <a:pt x="330" y="128"/>
                </a:lnTo>
                <a:lnTo>
                  <a:pt x="330" y="128"/>
                </a:lnTo>
                <a:lnTo>
                  <a:pt x="324" y="126"/>
                </a:lnTo>
                <a:lnTo>
                  <a:pt x="316" y="128"/>
                </a:lnTo>
                <a:lnTo>
                  <a:pt x="316" y="128"/>
                </a:lnTo>
                <a:lnTo>
                  <a:pt x="314" y="132"/>
                </a:lnTo>
                <a:lnTo>
                  <a:pt x="314" y="132"/>
                </a:lnTo>
                <a:lnTo>
                  <a:pt x="310" y="132"/>
                </a:lnTo>
                <a:lnTo>
                  <a:pt x="310" y="132"/>
                </a:lnTo>
                <a:lnTo>
                  <a:pt x="304" y="126"/>
                </a:lnTo>
                <a:lnTo>
                  <a:pt x="304" y="126"/>
                </a:lnTo>
                <a:lnTo>
                  <a:pt x="300" y="126"/>
                </a:lnTo>
                <a:lnTo>
                  <a:pt x="300" y="126"/>
                </a:lnTo>
                <a:lnTo>
                  <a:pt x="298" y="130"/>
                </a:lnTo>
                <a:lnTo>
                  <a:pt x="294" y="136"/>
                </a:lnTo>
                <a:lnTo>
                  <a:pt x="294" y="136"/>
                </a:lnTo>
                <a:lnTo>
                  <a:pt x="290" y="136"/>
                </a:lnTo>
                <a:lnTo>
                  <a:pt x="290" y="136"/>
                </a:lnTo>
                <a:lnTo>
                  <a:pt x="286" y="132"/>
                </a:lnTo>
                <a:lnTo>
                  <a:pt x="280" y="128"/>
                </a:lnTo>
                <a:lnTo>
                  <a:pt x="280" y="128"/>
                </a:lnTo>
                <a:lnTo>
                  <a:pt x="278" y="128"/>
                </a:lnTo>
                <a:lnTo>
                  <a:pt x="278" y="128"/>
                </a:lnTo>
                <a:lnTo>
                  <a:pt x="276" y="130"/>
                </a:lnTo>
                <a:lnTo>
                  <a:pt x="276" y="130"/>
                </a:lnTo>
                <a:lnTo>
                  <a:pt x="272" y="130"/>
                </a:lnTo>
                <a:lnTo>
                  <a:pt x="266" y="130"/>
                </a:lnTo>
                <a:lnTo>
                  <a:pt x="258" y="128"/>
                </a:lnTo>
                <a:lnTo>
                  <a:pt x="258" y="128"/>
                </a:lnTo>
                <a:lnTo>
                  <a:pt x="254" y="126"/>
                </a:lnTo>
                <a:lnTo>
                  <a:pt x="252" y="122"/>
                </a:lnTo>
                <a:lnTo>
                  <a:pt x="252" y="122"/>
                </a:lnTo>
                <a:lnTo>
                  <a:pt x="250" y="126"/>
                </a:lnTo>
                <a:lnTo>
                  <a:pt x="250" y="126"/>
                </a:lnTo>
                <a:lnTo>
                  <a:pt x="244" y="126"/>
                </a:lnTo>
                <a:lnTo>
                  <a:pt x="244" y="126"/>
                </a:lnTo>
                <a:lnTo>
                  <a:pt x="238" y="122"/>
                </a:lnTo>
                <a:lnTo>
                  <a:pt x="230" y="116"/>
                </a:lnTo>
                <a:lnTo>
                  <a:pt x="230" y="116"/>
                </a:lnTo>
                <a:lnTo>
                  <a:pt x="228" y="116"/>
                </a:lnTo>
                <a:lnTo>
                  <a:pt x="228" y="116"/>
                </a:lnTo>
                <a:lnTo>
                  <a:pt x="226" y="120"/>
                </a:lnTo>
                <a:lnTo>
                  <a:pt x="224" y="122"/>
                </a:lnTo>
                <a:lnTo>
                  <a:pt x="224" y="122"/>
                </a:lnTo>
                <a:lnTo>
                  <a:pt x="218" y="122"/>
                </a:lnTo>
                <a:lnTo>
                  <a:pt x="212" y="122"/>
                </a:lnTo>
                <a:lnTo>
                  <a:pt x="206" y="120"/>
                </a:lnTo>
                <a:lnTo>
                  <a:pt x="200" y="120"/>
                </a:lnTo>
                <a:lnTo>
                  <a:pt x="200" y="120"/>
                </a:lnTo>
                <a:lnTo>
                  <a:pt x="198" y="124"/>
                </a:lnTo>
                <a:lnTo>
                  <a:pt x="196" y="130"/>
                </a:lnTo>
                <a:lnTo>
                  <a:pt x="194" y="138"/>
                </a:lnTo>
                <a:lnTo>
                  <a:pt x="190" y="142"/>
                </a:lnTo>
                <a:lnTo>
                  <a:pt x="190" y="142"/>
                </a:lnTo>
                <a:lnTo>
                  <a:pt x="186" y="142"/>
                </a:lnTo>
                <a:lnTo>
                  <a:pt x="186" y="142"/>
                </a:lnTo>
                <a:lnTo>
                  <a:pt x="178" y="134"/>
                </a:lnTo>
                <a:lnTo>
                  <a:pt x="170" y="124"/>
                </a:lnTo>
                <a:lnTo>
                  <a:pt x="170" y="124"/>
                </a:lnTo>
                <a:lnTo>
                  <a:pt x="168" y="120"/>
                </a:lnTo>
                <a:lnTo>
                  <a:pt x="168" y="120"/>
                </a:lnTo>
                <a:lnTo>
                  <a:pt x="164" y="118"/>
                </a:lnTo>
                <a:lnTo>
                  <a:pt x="158" y="118"/>
                </a:lnTo>
                <a:lnTo>
                  <a:pt x="158" y="118"/>
                </a:lnTo>
                <a:lnTo>
                  <a:pt x="154" y="122"/>
                </a:lnTo>
                <a:lnTo>
                  <a:pt x="152" y="126"/>
                </a:lnTo>
                <a:lnTo>
                  <a:pt x="152" y="126"/>
                </a:lnTo>
                <a:lnTo>
                  <a:pt x="150" y="138"/>
                </a:lnTo>
                <a:lnTo>
                  <a:pt x="152" y="150"/>
                </a:lnTo>
                <a:lnTo>
                  <a:pt x="152" y="150"/>
                </a:lnTo>
                <a:lnTo>
                  <a:pt x="152" y="154"/>
                </a:lnTo>
                <a:lnTo>
                  <a:pt x="152" y="154"/>
                </a:lnTo>
                <a:lnTo>
                  <a:pt x="148" y="156"/>
                </a:lnTo>
                <a:lnTo>
                  <a:pt x="148" y="156"/>
                </a:lnTo>
                <a:lnTo>
                  <a:pt x="148" y="160"/>
                </a:lnTo>
                <a:lnTo>
                  <a:pt x="148" y="160"/>
                </a:lnTo>
                <a:lnTo>
                  <a:pt x="152" y="164"/>
                </a:lnTo>
                <a:lnTo>
                  <a:pt x="158" y="168"/>
                </a:lnTo>
                <a:lnTo>
                  <a:pt x="158" y="168"/>
                </a:lnTo>
                <a:lnTo>
                  <a:pt x="164" y="168"/>
                </a:lnTo>
                <a:lnTo>
                  <a:pt x="164" y="168"/>
                </a:lnTo>
                <a:lnTo>
                  <a:pt x="166" y="172"/>
                </a:lnTo>
                <a:lnTo>
                  <a:pt x="166" y="176"/>
                </a:lnTo>
                <a:lnTo>
                  <a:pt x="168" y="184"/>
                </a:lnTo>
                <a:lnTo>
                  <a:pt x="168" y="184"/>
                </a:lnTo>
                <a:lnTo>
                  <a:pt x="172" y="188"/>
                </a:lnTo>
                <a:lnTo>
                  <a:pt x="176" y="192"/>
                </a:lnTo>
                <a:lnTo>
                  <a:pt x="176" y="192"/>
                </a:lnTo>
                <a:lnTo>
                  <a:pt x="176" y="198"/>
                </a:lnTo>
                <a:lnTo>
                  <a:pt x="176" y="198"/>
                </a:lnTo>
                <a:lnTo>
                  <a:pt x="178" y="202"/>
                </a:lnTo>
                <a:lnTo>
                  <a:pt x="180" y="204"/>
                </a:lnTo>
                <a:lnTo>
                  <a:pt x="180" y="204"/>
                </a:lnTo>
                <a:lnTo>
                  <a:pt x="178" y="208"/>
                </a:lnTo>
                <a:lnTo>
                  <a:pt x="178" y="208"/>
                </a:lnTo>
                <a:lnTo>
                  <a:pt x="176" y="212"/>
                </a:lnTo>
                <a:lnTo>
                  <a:pt x="178" y="216"/>
                </a:lnTo>
                <a:lnTo>
                  <a:pt x="178" y="216"/>
                </a:lnTo>
                <a:lnTo>
                  <a:pt x="180" y="216"/>
                </a:lnTo>
                <a:lnTo>
                  <a:pt x="182" y="216"/>
                </a:lnTo>
                <a:lnTo>
                  <a:pt x="182" y="216"/>
                </a:lnTo>
                <a:lnTo>
                  <a:pt x="186" y="220"/>
                </a:lnTo>
                <a:lnTo>
                  <a:pt x="188" y="224"/>
                </a:lnTo>
                <a:lnTo>
                  <a:pt x="190" y="230"/>
                </a:lnTo>
                <a:lnTo>
                  <a:pt x="194" y="232"/>
                </a:lnTo>
                <a:lnTo>
                  <a:pt x="194" y="232"/>
                </a:lnTo>
                <a:lnTo>
                  <a:pt x="198" y="234"/>
                </a:lnTo>
                <a:lnTo>
                  <a:pt x="202" y="234"/>
                </a:lnTo>
                <a:lnTo>
                  <a:pt x="202" y="234"/>
                </a:lnTo>
                <a:lnTo>
                  <a:pt x="208" y="242"/>
                </a:lnTo>
                <a:lnTo>
                  <a:pt x="214" y="252"/>
                </a:lnTo>
                <a:lnTo>
                  <a:pt x="214" y="252"/>
                </a:lnTo>
                <a:lnTo>
                  <a:pt x="214" y="258"/>
                </a:lnTo>
                <a:lnTo>
                  <a:pt x="214" y="258"/>
                </a:lnTo>
                <a:lnTo>
                  <a:pt x="220" y="264"/>
                </a:lnTo>
                <a:lnTo>
                  <a:pt x="226" y="270"/>
                </a:lnTo>
                <a:lnTo>
                  <a:pt x="240" y="282"/>
                </a:lnTo>
                <a:lnTo>
                  <a:pt x="240" y="282"/>
                </a:lnTo>
                <a:lnTo>
                  <a:pt x="248" y="284"/>
                </a:lnTo>
                <a:lnTo>
                  <a:pt x="248" y="284"/>
                </a:lnTo>
                <a:lnTo>
                  <a:pt x="252" y="290"/>
                </a:lnTo>
                <a:lnTo>
                  <a:pt x="252" y="290"/>
                </a:lnTo>
                <a:lnTo>
                  <a:pt x="254" y="296"/>
                </a:lnTo>
                <a:lnTo>
                  <a:pt x="254" y="304"/>
                </a:lnTo>
                <a:lnTo>
                  <a:pt x="254" y="304"/>
                </a:lnTo>
                <a:lnTo>
                  <a:pt x="262" y="310"/>
                </a:lnTo>
                <a:lnTo>
                  <a:pt x="272" y="318"/>
                </a:lnTo>
                <a:lnTo>
                  <a:pt x="280" y="326"/>
                </a:lnTo>
                <a:lnTo>
                  <a:pt x="284" y="330"/>
                </a:lnTo>
                <a:lnTo>
                  <a:pt x="284" y="334"/>
                </a:lnTo>
                <a:lnTo>
                  <a:pt x="284" y="334"/>
                </a:lnTo>
                <a:lnTo>
                  <a:pt x="282" y="336"/>
                </a:lnTo>
                <a:lnTo>
                  <a:pt x="280" y="336"/>
                </a:lnTo>
                <a:lnTo>
                  <a:pt x="276" y="338"/>
                </a:lnTo>
                <a:lnTo>
                  <a:pt x="276" y="338"/>
                </a:lnTo>
                <a:lnTo>
                  <a:pt x="270" y="336"/>
                </a:lnTo>
                <a:lnTo>
                  <a:pt x="264" y="332"/>
                </a:lnTo>
                <a:lnTo>
                  <a:pt x="264" y="332"/>
                </a:lnTo>
                <a:lnTo>
                  <a:pt x="248" y="314"/>
                </a:lnTo>
                <a:lnTo>
                  <a:pt x="248" y="314"/>
                </a:lnTo>
                <a:lnTo>
                  <a:pt x="228" y="300"/>
                </a:lnTo>
                <a:lnTo>
                  <a:pt x="228" y="300"/>
                </a:lnTo>
                <a:lnTo>
                  <a:pt x="218" y="296"/>
                </a:lnTo>
                <a:lnTo>
                  <a:pt x="206" y="292"/>
                </a:lnTo>
                <a:lnTo>
                  <a:pt x="206" y="292"/>
                </a:lnTo>
                <a:lnTo>
                  <a:pt x="192" y="292"/>
                </a:lnTo>
                <a:lnTo>
                  <a:pt x="192" y="292"/>
                </a:lnTo>
                <a:lnTo>
                  <a:pt x="180" y="292"/>
                </a:lnTo>
                <a:lnTo>
                  <a:pt x="174" y="294"/>
                </a:lnTo>
                <a:lnTo>
                  <a:pt x="168" y="292"/>
                </a:lnTo>
                <a:lnTo>
                  <a:pt x="168" y="292"/>
                </a:lnTo>
                <a:lnTo>
                  <a:pt x="168" y="288"/>
                </a:lnTo>
                <a:lnTo>
                  <a:pt x="166" y="284"/>
                </a:lnTo>
                <a:lnTo>
                  <a:pt x="166" y="284"/>
                </a:lnTo>
                <a:lnTo>
                  <a:pt x="164" y="278"/>
                </a:lnTo>
                <a:lnTo>
                  <a:pt x="162" y="272"/>
                </a:lnTo>
                <a:lnTo>
                  <a:pt x="162" y="272"/>
                </a:lnTo>
                <a:lnTo>
                  <a:pt x="154" y="268"/>
                </a:lnTo>
                <a:lnTo>
                  <a:pt x="148" y="266"/>
                </a:lnTo>
                <a:lnTo>
                  <a:pt x="148" y="266"/>
                </a:lnTo>
                <a:lnTo>
                  <a:pt x="138" y="256"/>
                </a:lnTo>
                <a:lnTo>
                  <a:pt x="138" y="256"/>
                </a:lnTo>
                <a:lnTo>
                  <a:pt x="126" y="248"/>
                </a:lnTo>
                <a:lnTo>
                  <a:pt x="126" y="248"/>
                </a:lnTo>
                <a:lnTo>
                  <a:pt x="118" y="240"/>
                </a:lnTo>
                <a:lnTo>
                  <a:pt x="112" y="230"/>
                </a:lnTo>
                <a:lnTo>
                  <a:pt x="112" y="230"/>
                </a:lnTo>
                <a:lnTo>
                  <a:pt x="112" y="224"/>
                </a:lnTo>
                <a:lnTo>
                  <a:pt x="112" y="224"/>
                </a:lnTo>
                <a:lnTo>
                  <a:pt x="116" y="218"/>
                </a:lnTo>
                <a:lnTo>
                  <a:pt x="116" y="218"/>
                </a:lnTo>
                <a:lnTo>
                  <a:pt x="122" y="218"/>
                </a:lnTo>
                <a:lnTo>
                  <a:pt x="126" y="216"/>
                </a:lnTo>
                <a:lnTo>
                  <a:pt x="128" y="216"/>
                </a:lnTo>
                <a:lnTo>
                  <a:pt x="128" y="216"/>
                </a:lnTo>
                <a:lnTo>
                  <a:pt x="128" y="212"/>
                </a:lnTo>
                <a:lnTo>
                  <a:pt x="126" y="210"/>
                </a:lnTo>
                <a:lnTo>
                  <a:pt x="118" y="204"/>
                </a:lnTo>
                <a:lnTo>
                  <a:pt x="110" y="200"/>
                </a:lnTo>
                <a:lnTo>
                  <a:pt x="102" y="196"/>
                </a:lnTo>
                <a:lnTo>
                  <a:pt x="102" y="196"/>
                </a:lnTo>
                <a:lnTo>
                  <a:pt x="96" y="186"/>
                </a:lnTo>
                <a:lnTo>
                  <a:pt x="92" y="176"/>
                </a:lnTo>
                <a:lnTo>
                  <a:pt x="92" y="176"/>
                </a:lnTo>
                <a:lnTo>
                  <a:pt x="94" y="170"/>
                </a:lnTo>
                <a:lnTo>
                  <a:pt x="96" y="164"/>
                </a:lnTo>
                <a:lnTo>
                  <a:pt x="98" y="158"/>
                </a:lnTo>
                <a:lnTo>
                  <a:pt x="100" y="152"/>
                </a:lnTo>
                <a:lnTo>
                  <a:pt x="100" y="152"/>
                </a:lnTo>
                <a:lnTo>
                  <a:pt x="94" y="148"/>
                </a:lnTo>
                <a:lnTo>
                  <a:pt x="90" y="144"/>
                </a:lnTo>
                <a:lnTo>
                  <a:pt x="90" y="144"/>
                </a:lnTo>
                <a:lnTo>
                  <a:pt x="86" y="140"/>
                </a:lnTo>
                <a:lnTo>
                  <a:pt x="84" y="138"/>
                </a:lnTo>
                <a:lnTo>
                  <a:pt x="84" y="138"/>
                </a:lnTo>
                <a:lnTo>
                  <a:pt x="80" y="138"/>
                </a:lnTo>
                <a:lnTo>
                  <a:pt x="80" y="138"/>
                </a:lnTo>
                <a:lnTo>
                  <a:pt x="76" y="132"/>
                </a:lnTo>
                <a:lnTo>
                  <a:pt x="70" y="126"/>
                </a:lnTo>
                <a:lnTo>
                  <a:pt x="70" y="126"/>
                </a:lnTo>
                <a:lnTo>
                  <a:pt x="64" y="122"/>
                </a:lnTo>
                <a:lnTo>
                  <a:pt x="58" y="120"/>
                </a:lnTo>
                <a:lnTo>
                  <a:pt x="56" y="120"/>
                </a:lnTo>
                <a:lnTo>
                  <a:pt x="56" y="120"/>
                </a:lnTo>
                <a:lnTo>
                  <a:pt x="52" y="124"/>
                </a:lnTo>
                <a:lnTo>
                  <a:pt x="50" y="130"/>
                </a:lnTo>
                <a:lnTo>
                  <a:pt x="48" y="142"/>
                </a:lnTo>
                <a:lnTo>
                  <a:pt x="48" y="142"/>
                </a:lnTo>
                <a:lnTo>
                  <a:pt x="42" y="156"/>
                </a:lnTo>
                <a:lnTo>
                  <a:pt x="38" y="162"/>
                </a:lnTo>
                <a:lnTo>
                  <a:pt x="34" y="166"/>
                </a:lnTo>
                <a:lnTo>
                  <a:pt x="34" y="166"/>
                </a:lnTo>
                <a:lnTo>
                  <a:pt x="26" y="168"/>
                </a:lnTo>
                <a:lnTo>
                  <a:pt x="26" y="168"/>
                </a:lnTo>
                <a:lnTo>
                  <a:pt x="20" y="164"/>
                </a:lnTo>
                <a:lnTo>
                  <a:pt x="20" y="164"/>
                </a:lnTo>
                <a:lnTo>
                  <a:pt x="12" y="148"/>
                </a:lnTo>
                <a:lnTo>
                  <a:pt x="6" y="130"/>
                </a:lnTo>
                <a:lnTo>
                  <a:pt x="6" y="130"/>
                </a:lnTo>
                <a:lnTo>
                  <a:pt x="0" y="116"/>
                </a:lnTo>
                <a:lnTo>
                  <a:pt x="0" y="110"/>
                </a:lnTo>
                <a:lnTo>
                  <a:pt x="0" y="106"/>
                </a:lnTo>
                <a:lnTo>
                  <a:pt x="2" y="104"/>
                </a:lnTo>
                <a:lnTo>
                  <a:pt x="2" y="104"/>
                </a:lnTo>
                <a:lnTo>
                  <a:pt x="4" y="106"/>
                </a:lnTo>
                <a:lnTo>
                  <a:pt x="6" y="108"/>
                </a:lnTo>
                <a:lnTo>
                  <a:pt x="10" y="112"/>
                </a:lnTo>
                <a:lnTo>
                  <a:pt x="10" y="112"/>
                </a:lnTo>
                <a:lnTo>
                  <a:pt x="20" y="114"/>
                </a:lnTo>
                <a:lnTo>
                  <a:pt x="24" y="114"/>
                </a:lnTo>
                <a:lnTo>
                  <a:pt x="28" y="112"/>
                </a:lnTo>
                <a:lnTo>
                  <a:pt x="28" y="112"/>
                </a:lnTo>
                <a:lnTo>
                  <a:pt x="30" y="108"/>
                </a:lnTo>
                <a:lnTo>
                  <a:pt x="30" y="106"/>
                </a:lnTo>
                <a:lnTo>
                  <a:pt x="30" y="106"/>
                </a:lnTo>
                <a:lnTo>
                  <a:pt x="32" y="106"/>
                </a:lnTo>
                <a:lnTo>
                  <a:pt x="34" y="108"/>
                </a:lnTo>
                <a:lnTo>
                  <a:pt x="36" y="112"/>
                </a:lnTo>
                <a:lnTo>
                  <a:pt x="36" y="112"/>
                </a:lnTo>
                <a:lnTo>
                  <a:pt x="48" y="114"/>
                </a:lnTo>
                <a:lnTo>
                  <a:pt x="54" y="112"/>
                </a:lnTo>
                <a:lnTo>
                  <a:pt x="58" y="112"/>
                </a:lnTo>
                <a:lnTo>
                  <a:pt x="58" y="112"/>
                </a:lnTo>
                <a:lnTo>
                  <a:pt x="60" y="108"/>
                </a:lnTo>
                <a:lnTo>
                  <a:pt x="62" y="102"/>
                </a:lnTo>
                <a:lnTo>
                  <a:pt x="64" y="96"/>
                </a:lnTo>
                <a:lnTo>
                  <a:pt x="68" y="92"/>
                </a:lnTo>
                <a:lnTo>
                  <a:pt x="68" y="92"/>
                </a:lnTo>
                <a:lnTo>
                  <a:pt x="70" y="92"/>
                </a:lnTo>
                <a:lnTo>
                  <a:pt x="70" y="92"/>
                </a:lnTo>
                <a:lnTo>
                  <a:pt x="74" y="98"/>
                </a:lnTo>
                <a:lnTo>
                  <a:pt x="78" y="104"/>
                </a:lnTo>
                <a:lnTo>
                  <a:pt x="80" y="112"/>
                </a:lnTo>
                <a:lnTo>
                  <a:pt x="84" y="116"/>
                </a:lnTo>
                <a:lnTo>
                  <a:pt x="84" y="116"/>
                </a:lnTo>
                <a:lnTo>
                  <a:pt x="90" y="116"/>
                </a:lnTo>
                <a:lnTo>
                  <a:pt x="90" y="116"/>
                </a:lnTo>
                <a:lnTo>
                  <a:pt x="90" y="112"/>
                </a:lnTo>
                <a:lnTo>
                  <a:pt x="90" y="110"/>
                </a:lnTo>
                <a:lnTo>
                  <a:pt x="90" y="110"/>
                </a:lnTo>
                <a:lnTo>
                  <a:pt x="94" y="110"/>
                </a:lnTo>
                <a:lnTo>
                  <a:pt x="94" y="110"/>
                </a:lnTo>
                <a:lnTo>
                  <a:pt x="96" y="114"/>
                </a:lnTo>
                <a:lnTo>
                  <a:pt x="96" y="114"/>
                </a:lnTo>
                <a:lnTo>
                  <a:pt x="100" y="114"/>
                </a:lnTo>
                <a:lnTo>
                  <a:pt x="100" y="114"/>
                </a:lnTo>
                <a:lnTo>
                  <a:pt x="104" y="118"/>
                </a:lnTo>
                <a:lnTo>
                  <a:pt x="106" y="120"/>
                </a:lnTo>
                <a:lnTo>
                  <a:pt x="106" y="120"/>
                </a:lnTo>
                <a:lnTo>
                  <a:pt x="110" y="120"/>
                </a:lnTo>
                <a:lnTo>
                  <a:pt x="110" y="120"/>
                </a:lnTo>
                <a:lnTo>
                  <a:pt x="114" y="120"/>
                </a:lnTo>
                <a:lnTo>
                  <a:pt x="116" y="116"/>
                </a:lnTo>
                <a:lnTo>
                  <a:pt x="116" y="116"/>
                </a:lnTo>
                <a:lnTo>
                  <a:pt x="118" y="114"/>
                </a:lnTo>
                <a:lnTo>
                  <a:pt x="116" y="110"/>
                </a:lnTo>
                <a:lnTo>
                  <a:pt x="116" y="102"/>
                </a:lnTo>
                <a:lnTo>
                  <a:pt x="116" y="102"/>
                </a:lnTo>
                <a:lnTo>
                  <a:pt x="118" y="98"/>
                </a:lnTo>
                <a:lnTo>
                  <a:pt x="120" y="96"/>
                </a:lnTo>
                <a:lnTo>
                  <a:pt x="120" y="96"/>
                </a:lnTo>
                <a:lnTo>
                  <a:pt x="118" y="92"/>
                </a:lnTo>
                <a:lnTo>
                  <a:pt x="116" y="90"/>
                </a:lnTo>
                <a:lnTo>
                  <a:pt x="116" y="90"/>
                </a:lnTo>
                <a:lnTo>
                  <a:pt x="118" y="86"/>
                </a:lnTo>
                <a:lnTo>
                  <a:pt x="120" y="84"/>
                </a:lnTo>
                <a:lnTo>
                  <a:pt x="128" y="78"/>
                </a:lnTo>
                <a:lnTo>
                  <a:pt x="128" y="78"/>
                </a:lnTo>
                <a:lnTo>
                  <a:pt x="134" y="78"/>
                </a:lnTo>
                <a:lnTo>
                  <a:pt x="140" y="78"/>
                </a:lnTo>
                <a:lnTo>
                  <a:pt x="140" y="78"/>
                </a:lnTo>
                <a:lnTo>
                  <a:pt x="142" y="74"/>
                </a:lnTo>
                <a:lnTo>
                  <a:pt x="144" y="68"/>
                </a:lnTo>
                <a:lnTo>
                  <a:pt x="144" y="68"/>
                </a:lnTo>
                <a:lnTo>
                  <a:pt x="146" y="62"/>
                </a:lnTo>
                <a:lnTo>
                  <a:pt x="144" y="54"/>
                </a:lnTo>
                <a:lnTo>
                  <a:pt x="144" y="54"/>
                </a:lnTo>
                <a:lnTo>
                  <a:pt x="140" y="50"/>
                </a:lnTo>
                <a:lnTo>
                  <a:pt x="136" y="48"/>
                </a:lnTo>
                <a:lnTo>
                  <a:pt x="136" y="48"/>
                </a:lnTo>
                <a:lnTo>
                  <a:pt x="136" y="42"/>
                </a:lnTo>
                <a:lnTo>
                  <a:pt x="136" y="42"/>
                </a:lnTo>
                <a:lnTo>
                  <a:pt x="140" y="36"/>
                </a:lnTo>
                <a:lnTo>
                  <a:pt x="140" y="36"/>
                </a:lnTo>
                <a:lnTo>
                  <a:pt x="144" y="34"/>
                </a:lnTo>
                <a:lnTo>
                  <a:pt x="152" y="32"/>
                </a:lnTo>
                <a:lnTo>
                  <a:pt x="164" y="28"/>
                </a:lnTo>
                <a:lnTo>
                  <a:pt x="164" y="28"/>
                </a:lnTo>
                <a:lnTo>
                  <a:pt x="168" y="24"/>
                </a:lnTo>
                <a:lnTo>
                  <a:pt x="168" y="24"/>
                </a:lnTo>
                <a:lnTo>
                  <a:pt x="168" y="22"/>
                </a:lnTo>
                <a:lnTo>
                  <a:pt x="168" y="18"/>
                </a:lnTo>
                <a:lnTo>
                  <a:pt x="168" y="18"/>
                </a:lnTo>
                <a:lnTo>
                  <a:pt x="172" y="18"/>
                </a:lnTo>
                <a:lnTo>
                  <a:pt x="176" y="18"/>
                </a:lnTo>
                <a:lnTo>
                  <a:pt x="176" y="18"/>
                </a:lnTo>
                <a:lnTo>
                  <a:pt x="180" y="20"/>
                </a:lnTo>
                <a:lnTo>
                  <a:pt x="180" y="20"/>
                </a:lnTo>
                <a:lnTo>
                  <a:pt x="182" y="18"/>
                </a:lnTo>
                <a:lnTo>
                  <a:pt x="182" y="18"/>
                </a:lnTo>
                <a:lnTo>
                  <a:pt x="178" y="10"/>
                </a:lnTo>
                <a:lnTo>
                  <a:pt x="178" y="10"/>
                </a:lnTo>
                <a:lnTo>
                  <a:pt x="178" y="4"/>
                </a:lnTo>
                <a:lnTo>
                  <a:pt x="178" y="4"/>
                </a:lnTo>
                <a:lnTo>
                  <a:pt x="184" y="0"/>
                </a:lnTo>
                <a:lnTo>
                  <a:pt x="184" y="0"/>
                </a:lnTo>
                <a:lnTo>
                  <a:pt x="188" y="2"/>
                </a:lnTo>
                <a:lnTo>
                  <a:pt x="188" y="2"/>
                </a:lnTo>
                <a:lnTo>
                  <a:pt x="192" y="6"/>
                </a:lnTo>
                <a:lnTo>
                  <a:pt x="196" y="8"/>
                </a:lnTo>
                <a:lnTo>
                  <a:pt x="198" y="8"/>
                </a:lnTo>
                <a:lnTo>
                  <a:pt x="198" y="8"/>
                </a:lnTo>
                <a:lnTo>
                  <a:pt x="202" y="6"/>
                </a:lnTo>
                <a:lnTo>
                  <a:pt x="202" y="6"/>
                </a:lnTo>
                <a:lnTo>
                  <a:pt x="202" y="6"/>
                </a:lnTo>
                <a:lnTo>
                  <a:pt x="204" y="8"/>
                </a:lnTo>
                <a:lnTo>
                  <a:pt x="204" y="8"/>
                </a:lnTo>
                <a:lnTo>
                  <a:pt x="210" y="12"/>
                </a:lnTo>
                <a:lnTo>
                  <a:pt x="218" y="14"/>
                </a:lnTo>
                <a:lnTo>
                  <a:pt x="218" y="14"/>
                </a:lnTo>
                <a:lnTo>
                  <a:pt x="224" y="24"/>
                </a:lnTo>
                <a:lnTo>
                  <a:pt x="230" y="32"/>
                </a:lnTo>
                <a:lnTo>
                  <a:pt x="230" y="32"/>
                </a:lnTo>
                <a:lnTo>
                  <a:pt x="238" y="36"/>
                </a:lnTo>
                <a:lnTo>
                  <a:pt x="248" y="42"/>
                </a:lnTo>
                <a:lnTo>
                  <a:pt x="248" y="42"/>
                </a:lnTo>
                <a:lnTo>
                  <a:pt x="254" y="50"/>
                </a:lnTo>
                <a:lnTo>
                  <a:pt x="262" y="58"/>
                </a:lnTo>
                <a:lnTo>
                  <a:pt x="262" y="58"/>
                </a:lnTo>
                <a:lnTo>
                  <a:pt x="268" y="60"/>
                </a:lnTo>
                <a:lnTo>
                  <a:pt x="276" y="62"/>
                </a:lnTo>
                <a:lnTo>
                  <a:pt x="276" y="62"/>
                </a:lnTo>
                <a:lnTo>
                  <a:pt x="284" y="68"/>
                </a:lnTo>
                <a:lnTo>
                  <a:pt x="294" y="74"/>
                </a:lnTo>
                <a:lnTo>
                  <a:pt x="294" y="74"/>
                </a:lnTo>
                <a:lnTo>
                  <a:pt x="304" y="74"/>
                </a:lnTo>
                <a:lnTo>
                  <a:pt x="314" y="72"/>
                </a:lnTo>
                <a:lnTo>
                  <a:pt x="314" y="72"/>
                </a:lnTo>
                <a:lnTo>
                  <a:pt x="330" y="66"/>
                </a:lnTo>
                <a:lnTo>
                  <a:pt x="330" y="66"/>
                </a:lnTo>
                <a:lnTo>
                  <a:pt x="338" y="62"/>
                </a:lnTo>
                <a:lnTo>
                  <a:pt x="346" y="56"/>
                </a:lnTo>
                <a:lnTo>
                  <a:pt x="346" y="5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56" name="Freeform 316"/>
          <p:cNvSpPr>
            <a:spLocks/>
          </p:cNvSpPr>
          <p:nvPr/>
        </p:nvSpPr>
        <p:spPr bwMode="auto">
          <a:xfrm>
            <a:off x="5589571" y="4827411"/>
            <a:ext cx="62978" cy="21244"/>
          </a:xfrm>
          <a:custGeom>
            <a:avLst/>
            <a:gdLst/>
            <a:ahLst/>
            <a:cxnLst>
              <a:cxn ang="0">
                <a:pos x="30" y="2"/>
              </a:cxn>
              <a:cxn ang="0">
                <a:pos x="30" y="2"/>
              </a:cxn>
              <a:cxn ang="0">
                <a:pos x="32" y="4"/>
              </a:cxn>
              <a:cxn ang="0">
                <a:pos x="32" y="6"/>
              </a:cxn>
              <a:cxn ang="0">
                <a:pos x="32" y="6"/>
              </a:cxn>
              <a:cxn ang="0">
                <a:pos x="30" y="8"/>
              </a:cxn>
              <a:cxn ang="0">
                <a:pos x="26" y="10"/>
              </a:cxn>
              <a:cxn ang="0">
                <a:pos x="18" y="12"/>
              </a:cxn>
              <a:cxn ang="0">
                <a:pos x="8" y="10"/>
              </a:cxn>
              <a:cxn ang="0">
                <a:pos x="2" y="8"/>
              </a:cxn>
              <a:cxn ang="0">
                <a:pos x="2" y="8"/>
              </a:cxn>
              <a:cxn ang="0">
                <a:pos x="0" y="4"/>
              </a:cxn>
              <a:cxn ang="0">
                <a:pos x="0" y="4"/>
              </a:cxn>
              <a:cxn ang="0">
                <a:pos x="2" y="0"/>
              </a:cxn>
              <a:cxn ang="0">
                <a:pos x="2" y="0"/>
              </a:cxn>
              <a:cxn ang="0">
                <a:pos x="8" y="0"/>
              </a:cxn>
              <a:cxn ang="0">
                <a:pos x="14" y="0"/>
              </a:cxn>
              <a:cxn ang="0">
                <a:pos x="26" y="0"/>
              </a:cxn>
              <a:cxn ang="0">
                <a:pos x="26" y="0"/>
              </a:cxn>
              <a:cxn ang="0">
                <a:pos x="30" y="2"/>
              </a:cxn>
              <a:cxn ang="0">
                <a:pos x="30" y="2"/>
              </a:cxn>
            </a:cxnLst>
            <a:rect l="0" t="0" r="r" b="b"/>
            <a:pathLst>
              <a:path w="32" h="12">
                <a:moveTo>
                  <a:pt x="30" y="2"/>
                </a:moveTo>
                <a:lnTo>
                  <a:pt x="30" y="2"/>
                </a:lnTo>
                <a:lnTo>
                  <a:pt x="32" y="4"/>
                </a:lnTo>
                <a:lnTo>
                  <a:pt x="32" y="6"/>
                </a:lnTo>
                <a:lnTo>
                  <a:pt x="32" y="6"/>
                </a:lnTo>
                <a:lnTo>
                  <a:pt x="30" y="8"/>
                </a:lnTo>
                <a:lnTo>
                  <a:pt x="26" y="10"/>
                </a:lnTo>
                <a:lnTo>
                  <a:pt x="18" y="12"/>
                </a:lnTo>
                <a:lnTo>
                  <a:pt x="8" y="10"/>
                </a:lnTo>
                <a:lnTo>
                  <a:pt x="2" y="8"/>
                </a:lnTo>
                <a:lnTo>
                  <a:pt x="2" y="8"/>
                </a:lnTo>
                <a:lnTo>
                  <a:pt x="0" y="4"/>
                </a:lnTo>
                <a:lnTo>
                  <a:pt x="0" y="4"/>
                </a:lnTo>
                <a:lnTo>
                  <a:pt x="2" y="0"/>
                </a:lnTo>
                <a:lnTo>
                  <a:pt x="2" y="0"/>
                </a:lnTo>
                <a:lnTo>
                  <a:pt x="8" y="0"/>
                </a:lnTo>
                <a:lnTo>
                  <a:pt x="14" y="0"/>
                </a:lnTo>
                <a:lnTo>
                  <a:pt x="26" y="0"/>
                </a:lnTo>
                <a:lnTo>
                  <a:pt x="26" y="0"/>
                </a:lnTo>
                <a:lnTo>
                  <a:pt x="30" y="2"/>
                </a:lnTo>
                <a:lnTo>
                  <a:pt x="30" y="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57" name="Freeform 317"/>
          <p:cNvSpPr>
            <a:spLocks/>
          </p:cNvSpPr>
          <p:nvPr/>
        </p:nvSpPr>
        <p:spPr bwMode="auto">
          <a:xfrm>
            <a:off x="5459679" y="4430861"/>
            <a:ext cx="527446" cy="474444"/>
          </a:xfrm>
          <a:custGeom>
            <a:avLst/>
            <a:gdLst/>
            <a:ahLst/>
            <a:cxnLst>
              <a:cxn ang="0">
                <a:pos x="174" y="252"/>
              </a:cxn>
              <a:cxn ang="0">
                <a:pos x="134" y="238"/>
              </a:cxn>
              <a:cxn ang="0">
                <a:pos x="96" y="222"/>
              </a:cxn>
              <a:cxn ang="0">
                <a:pos x="114" y="220"/>
              </a:cxn>
              <a:cxn ang="0">
                <a:pos x="128" y="228"/>
              </a:cxn>
              <a:cxn ang="0">
                <a:pos x="136" y="218"/>
              </a:cxn>
              <a:cxn ang="0">
                <a:pos x="106" y="188"/>
              </a:cxn>
              <a:cxn ang="0">
                <a:pos x="100" y="168"/>
              </a:cxn>
              <a:cxn ang="0">
                <a:pos x="66" y="142"/>
              </a:cxn>
              <a:cxn ang="0">
                <a:pos x="50" y="118"/>
              </a:cxn>
              <a:cxn ang="0">
                <a:pos x="34" y="100"/>
              </a:cxn>
              <a:cxn ang="0">
                <a:pos x="30" y="92"/>
              </a:cxn>
              <a:cxn ang="0">
                <a:pos x="28" y="82"/>
              </a:cxn>
              <a:cxn ang="0">
                <a:pos x="18" y="60"/>
              </a:cxn>
              <a:cxn ang="0">
                <a:pos x="4" y="48"/>
              </a:cxn>
              <a:cxn ang="0">
                <a:pos x="4" y="38"/>
              </a:cxn>
              <a:cxn ang="0">
                <a:pos x="6" y="6"/>
              </a:cxn>
              <a:cxn ang="0">
                <a:pos x="22" y="8"/>
              </a:cxn>
              <a:cxn ang="0">
                <a:pos x="42" y="26"/>
              </a:cxn>
              <a:cxn ang="0">
                <a:pos x="58" y="4"/>
              </a:cxn>
              <a:cxn ang="0">
                <a:pos x="80" y="0"/>
              </a:cxn>
              <a:cxn ang="0">
                <a:pos x="96" y="10"/>
              </a:cxn>
              <a:cxn ang="0">
                <a:pos x="110" y="12"/>
              </a:cxn>
              <a:cxn ang="0">
                <a:pos x="130" y="12"/>
              </a:cxn>
              <a:cxn ang="0">
                <a:pos x="142" y="20"/>
              </a:cxn>
              <a:cxn ang="0">
                <a:pos x="156" y="10"/>
              </a:cxn>
              <a:cxn ang="0">
                <a:pos x="168" y="12"/>
              </a:cxn>
              <a:cxn ang="0">
                <a:pos x="188" y="20"/>
              </a:cxn>
              <a:cxn ang="0">
                <a:pos x="194" y="14"/>
              </a:cxn>
              <a:cxn ang="0">
                <a:pos x="206" y="28"/>
              </a:cxn>
              <a:cxn ang="0">
                <a:pos x="212" y="36"/>
              </a:cxn>
              <a:cxn ang="0">
                <a:pos x="232" y="30"/>
              </a:cxn>
              <a:cxn ang="0">
                <a:pos x="248" y="32"/>
              </a:cxn>
              <a:cxn ang="0">
                <a:pos x="240" y="52"/>
              </a:cxn>
              <a:cxn ang="0">
                <a:pos x="232" y="66"/>
              </a:cxn>
              <a:cxn ang="0">
                <a:pos x="230" y="80"/>
              </a:cxn>
              <a:cxn ang="0">
                <a:pos x="238" y="88"/>
              </a:cxn>
              <a:cxn ang="0">
                <a:pos x="248" y="92"/>
              </a:cxn>
              <a:cxn ang="0">
                <a:pos x="258" y="100"/>
              </a:cxn>
              <a:cxn ang="0">
                <a:pos x="264" y="108"/>
              </a:cxn>
              <a:cxn ang="0">
                <a:pos x="266" y="116"/>
              </a:cxn>
              <a:cxn ang="0">
                <a:pos x="248" y="116"/>
              </a:cxn>
              <a:cxn ang="0">
                <a:pos x="244" y="120"/>
              </a:cxn>
              <a:cxn ang="0">
                <a:pos x="264" y="140"/>
              </a:cxn>
              <a:cxn ang="0">
                <a:pos x="262" y="154"/>
              </a:cxn>
              <a:cxn ang="0">
                <a:pos x="252" y="152"/>
              </a:cxn>
              <a:cxn ang="0">
                <a:pos x="238" y="162"/>
              </a:cxn>
              <a:cxn ang="0">
                <a:pos x="232" y="160"/>
              </a:cxn>
              <a:cxn ang="0">
                <a:pos x="226" y="168"/>
              </a:cxn>
              <a:cxn ang="0">
                <a:pos x="234" y="180"/>
              </a:cxn>
              <a:cxn ang="0">
                <a:pos x="230" y="190"/>
              </a:cxn>
              <a:cxn ang="0">
                <a:pos x="224" y="180"/>
              </a:cxn>
              <a:cxn ang="0">
                <a:pos x="208" y="190"/>
              </a:cxn>
              <a:cxn ang="0">
                <a:pos x="204" y="208"/>
              </a:cxn>
              <a:cxn ang="0">
                <a:pos x="194" y="216"/>
              </a:cxn>
              <a:cxn ang="0">
                <a:pos x="192" y="228"/>
              </a:cxn>
              <a:cxn ang="0">
                <a:pos x="200" y="242"/>
              </a:cxn>
            </a:cxnLst>
            <a:rect l="0" t="0" r="r" b="b"/>
            <a:pathLst>
              <a:path w="268" h="268">
                <a:moveTo>
                  <a:pt x="194" y="258"/>
                </a:moveTo>
                <a:lnTo>
                  <a:pt x="194" y="258"/>
                </a:lnTo>
                <a:lnTo>
                  <a:pt x="192" y="262"/>
                </a:lnTo>
                <a:lnTo>
                  <a:pt x="194" y="268"/>
                </a:lnTo>
                <a:lnTo>
                  <a:pt x="194" y="268"/>
                </a:lnTo>
                <a:lnTo>
                  <a:pt x="174" y="252"/>
                </a:lnTo>
                <a:lnTo>
                  <a:pt x="164" y="246"/>
                </a:lnTo>
                <a:lnTo>
                  <a:pt x="154" y="240"/>
                </a:lnTo>
                <a:lnTo>
                  <a:pt x="154" y="240"/>
                </a:lnTo>
                <a:lnTo>
                  <a:pt x="144" y="238"/>
                </a:lnTo>
                <a:lnTo>
                  <a:pt x="134" y="238"/>
                </a:lnTo>
                <a:lnTo>
                  <a:pt x="134" y="238"/>
                </a:lnTo>
                <a:lnTo>
                  <a:pt x="122" y="232"/>
                </a:lnTo>
                <a:lnTo>
                  <a:pt x="112" y="226"/>
                </a:lnTo>
                <a:lnTo>
                  <a:pt x="112" y="226"/>
                </a:lnTo>
                <a:lnTo>
                  <a:pt x="104" y="226"/>
                </a:lnTo>
                <a:lnTo>
                  <a:pt x="98" y="224"/>
                </a:lnTo>
                <a:lnTo>
                  <a:pt x="96" y="222"/>
                </a:lnTo>
                <a:lnTo>
                  <a:pt x="96" y="222"/>
                </a:lnTo>
                <a:lnTo>
                  <a:pt x="98" y="220"/>
                </a:lnTo>
                <a:lnTo>
                  <a:pt x="100" y="218"/>
                </a:lnTo>
                <a:lnTo>
                  <a:pt x="100" y="218"/>
                </a:lnTo>
                <a:lnTo>
                  <a:pt x="108" y="218"/>
                </a:lnTo>
                <a:lnTo>
                  <a:pt x="114" y="220"/>
                </a:lnTo>
                <a:lnTo>
                  <a:pt x="114" y="220"/>
                </a:lnTo>
                <a:lnTo>
                  <a:pt x="118" y="224"/>
                </a:lnTo>
                <a:lnTo>
                  <a:pt x="122" y="228"/>
                </a:lnTo>
                <a:lnTo>
                  <a:pt x="122" y="228"/>
                </a:lnTo>
                <a:lnTo>
                  <a:pt x="128" y="228"/>
                </a:lnTo>
                <a:lnTo>
                  <a:pt x="128" y="228"/>
                </a:lnTo>
                <a:lnTo>
                  <a:pt x="128" y="226"/>
                </a:lnTo>
                <a:lnTo>
                  <a:pt x="128" y="222"/>
                </a:lnTo>
                <a:lnTo>
                  <a:pt x="128" y="222"/>
                </a:lnTo>
                <a:lnTo>
                  <a:pt x="132" y="220"/>
                </a:lnTo>
                <a:lnTo>
                  <a:pt x="134" y="220"/>
                </a:lnTo>
                <a:lnTo>
                  <a:pt x="136" y="218"/>
                </a:lnTo>
                <a:lnTo>
                  <a:pt x="136" y="218"/>
                </a:lnTo>
                <a:lnTo>
                  <a:pt x="136" y="214"/>
                </a:lnTo>
                <a:lnTo>
                  <a:pt x="132" y="210"/>
                </a:lnTo>
                <a:lnTo>
                  <a:pt x="124" y="202"/>
                </a:lnTo>
                <a:lnTo>
                  <a:pt x="114" y="194"/>
                </a:lnTo>
                <a:lnTo>
                  <a:pt x="106" y="188"/>
                </a:lnTo>
                <a:lnTo>
                  <a:pt x="106" y="188"/>
                </a:lnTo>
                <a:lnTo>
                  <a:pt x="106" y="180"/>
                </a:lnTo>
                <a:lnTo>
                  <a:pt x="104" y="174"/>
                </a:lnTo>
                <a:lnTo>
                  <a:pt x="104" y="174"/>
                </a:lnTo>
                <a:lnTo>
                  <a:pt x="100" y="168"/>
                </a:lnTo>
                <a:lnTo>
                  <a:pt x="100" y="168"/>
                </a:lnTo>
                <a:lnTo>
                  <a:pt x="92" y="166"/>
                </a:lnTo>
                <a:lnTo>
                  <a:pt x="92" y="166"/>
                </a:lnTo>
                <a:lnTo>
                  <a:pt x="78" y="154"/>
                </a:lnTo>
                <a:lnTo>
                  <a:pt x="72" y="148"/>
                </a:lnTo>
                <a:lnTo>
                  <a:pt x="66" y="142"/>
                </a:lnTo>
                <a:lnTo>
                  <a:pt x="66" y="142"/>
                </a:lnTo>
                <a:lnTo>
                  <a:pt x="66" y="136"/>
                </a:lnTo>
                <a:lnTo>
                  <a:pt x="66" y="136"/>
                </a:lnTo>
                <a:lnTo>
                  <a:pt x="60" y="126"/>
                </a:lnTo>
                <a:lnTo>
                  <a:pt x="54" y="118"/>
                </a:lnTo>
                <a:lnTo>
                  <a:pt x="54" y="118"/>
                </a:lnTo>
                <a:lnTo>
                  <a:pt x="50" y="118"/>
                </a:lnTo>
                <a:lnTo>
                  <a:pt x="46" y="116"/>
                </a:lnTo>
                <a:lnTo>
                  <a:pt x="46" y="116"/>
                </a:lnTo>
                <a:lnTo>
                  <a:pt x="42" y="114"/>
                </a:lnTo>
                <a:lnTo>
                  <a:pt x="40" y="108"/>
                </a:lnTo>
                <a:lnTo>
                  <a:pt x="38" y="104"/>
                </a:lnTo>
                <a:lnTo>
                  <a:pt x="34" y="100"/>
                </a:lnTo>
                <a:lnTo>
                  <a:pt x="34" y="100"/>
                </a:lnTo>
                <a:lnTo>
                  <a:pt x="32" y="100"/>
                </a:lnTo>
                <a:lnTo>
                  <a:pt x="30" y="100"/>
                </a:lnTo>
                <a:lnTo>
                  <a:pt x="30" y="100"/>
                </a:lnTo>
                <a:lnTo>
                  <a:pt x="28" y="96"/>
                </a:lnTo>
                <a:lnTo>
                  <a:pt x="30" y="92"/>
                </a:lnTo>
                <a:lnTo>
                  <a:pt x="30" y="92"/>
                </a:lnTo>
                <a:lnTo>
                  <a:pt x="32" y="88"/>
                </a:lnTo>
                <a:lnTo>
                  <a:pt x="32" y="88"/>
                </a:lnTo>
                <a:lnTo>
                  <a:pt x="30" y="86"/>
                </a:lnTo>
                <a:lnTo>
                  <a:pt x="28" y="82"/>
                </a:lnTo>
                <a:lnTo>
                  <a:pt x="28" y="82"/>
                </a:lnTo>
                <a:lnTo>
                  <a:pt x="28" y="76"/>
                </a:lnTo>
                <a:lnTo>
                  <a:pt x="28" y="76"/>
                </a:lnTo>
                <a:lnTo>
                  <a:pt x="24" y="72"/>
                </a:lnTo>
                <a:lnTo>
                  <a:pt x="20" y="68"/>
                </a:lnTo>
                <a:lnTo>
                  <a:pt x="20" y="68"/>
                </a:lnTo>
                <a:lnTo>
                  <a:pt x="18" y="60"/>
                </a:lnTo>
                <a:lnTo>
                  <a:pt x="18" y="56"/>
                </a:lnTo>
                <a:lnTo>
                  <a:pt x="16" y="52"/>
                </a:lnTo>
                <a:lnTo>
                  <a:pt x="16" y="52"/>
                </a:lnTo>
                <a:lnTo>
                  <a:pt x="10" y="52"/>
                </a:lnTo>
                <a:lnTo>
                  <a:pt x="10" y="52"/>
                </a:lnTo>
                <a:lnTo>
                  <a:pt x="4" y="48"/>
                </a:lnTo>
                <a:lnTo>
                  <a:pt x="0" y="44"/>
                </a:lnTo>
                <a:lnTo>
                  <a:pt x="0" y="44"/>
                </a:lnTo>
                <a:lnTo>
                  <a:pt x="0" y="40"/>
                </a:lnTo>
                <a:lnTo>
                  <a:pt x="0" y="40"/>
                </a:lnTo>
                <a:lnTo>
                  <a:pt x="4" y="38"/>
                </a:lnTo>
                <a:lnTo>
                  <a:pt x="4" y="38"/>
                </a:lnTo>
                <a:lnTo>
                  <a:pt x="4" y="34"/>
                </a:lnTo>
                <a:lnTo>
                  <a:pt x="4" y="34"/>
                </a:lnTo>
                <a:lnTo>
                  <a:pt x="2" y="22"/>
                </a:lnTo>
                <a:lnTo>
                  <a:pt x="4" y="10"/>
                </a:lnTo>
                <a:lnTo>
                  <a:pt x="4" y="10"/>
                </a:lnTo>
                <a:lnTo>
                  <a:pt x="6" y="6"/>
                </a:lnTo>
                <a:lnTo>
                  <a:pt x="10" y="2"/>
                </a:lnTo>
                <a:lnTo>
                  <a:pt x="10" y="2"/>
                </a:lnTo>
                <a:lnTo>
                  <a:pt x="16" y="2"/>
                </a:lnTo>
                <a:lnTo>
                  <a:pt x="20" y="4"/>
                </a:lnTo>
                <a:lnTo>
                  <a:pt x="20" y="4"/>
                </a:lnTo>
                <a:lnTo>
                  <a:pt x="22" y="8"/>
                </a:lnTo>
                <a:lnTo>
                  <a:pt x="22" y="8"/>
                </a:lnTo>
                <a:lnTo>
                  <a:pt x="30" y="18"/>
                </a:lnTo>
                <a:lnTo>
                  <a:pt x="38" y="26"/>
                </a:lnTo>
                <a:lnTo>
                  <a:pt x="38" y="26"/>
                </a:lnTo>
                <a:lnTo>
                  <a:pt x="42" y="26"/>
                </a:lnTo>
                <a:lnTo>
                  <a:pt x="42" y="26"/>
                </a:lnTo>
                <a:lnTo>
                  <a:pt x="46" y="22"/>
                </a:lnTo>
                <a:lnTo>
                  <a:pt x="48" y="14"/>
                </a:lnTo>
                <a:lnTo>
                  <a:pt x="50" y="8"/>
                </a:lnTo>
                <a:lnTo>
                  <a:pt x="52" y="4"/>
                </a:lnTo>
                <a:lnTo>
                  <a:pt x="52" y="4"/>
                </a:lnTo>
                <a:lnTo>
                  <a:pt x="58" y="4"/>
                </a:lnTo>
                <a:lnTo>
                  <a:pt x="64" y="6"/>
                </a:lnTo>
                <a:lnTo>
                  <a:pt x="70" y="6"/>
                </a:lnTo>
                <a:lnTo>
                  <a:pt x="76" y="6"/>
                </a:lnTo>
                <a:lnTo>
                  <a:pt x="76" y="6"/>
                </a:lnTo>
                <a:lnTo>
                  <a:pt x="78" y="4"/>
                </a:lnTo>
                <a:lnTo>
                  <a:pt x="80" y="0"/>
                </a:lnTo>
                <a:lnTo>
                  <a:pt x="80" y="0"/>
                </a:lnTo>
                <a:lnTo>
                  <a:pt x="82" y="0"/>
                </a:lnTo>
                <a:lnTo>
                  <a:pt x="82" y="0"/>
                </a:lnTo>
                <a:lnTo>
                  <a:pt x="90" y="6"/>
                </a:lnTo>
                <a:lnTo>
                  <a:pt x="96" y="10"/>
                </a:lnTo>
                <a:lnTo>
                  <a:pt x="96" y="10"/>
                </a:lnTo>
                <a:lnTo>
                  <a:pt x="102" y="10"/>
                </a:lnTo>
                <a:lnTo>
                  <a:pt x="102" y="10"/>
                </a:lnTo>
                <a:lnTo>
                  <a:pt x="104" y="6"/>
                </a:lnTo>
                <a:lnTo>
                  <a:pt x="104" y="6"/>
                </a:lnTo>
                <a:lnTo>
                  <a:pt x="106" y="10"/>
                </a:lnTo>
                <a:lnTo>
                  <a:pt x="110" y="12"/>
                </a:lnTo>
                <a:lnTo>
                  <a:pt x="110" y="12"/>
                </a:lnTo>
                <a:lnTo>
                  <a:pt x="118" y="14"/>
                </a:lnTo>
                <a:lnTo>
                  <a:pt x="124" y="14"/>
                </a:lnTo>
                <a:lnTo>
                  <a:pt x="128" y="14"/>
                </a:lnTo>
                <a:lnTo>
                  <a:pt x="128" y="14"/>
                </a:lnTo>
                <a:lnTo>
                  <a:pt x="130" y="12"/>
                </a:lnTo>
                <a:lnTo>
                  <a:pt x="130" y="12"/>
                </a:lnTo>
                <a:lnTo>
                  <a:pt x="132" y="12"/>
                </a:lnTo>
                <a:lnTo>
                  <a:pt x="132" y="12"/>
                </a:lnTo>
                <a:lnTo>
                  <a:pt x="138" y="16"/>
                </a:lnTo>
                <a:lnTo>
                  <a:pt x="142" y="20"/>
                </a:lnTo>
                <a:lnTo>
                  <a:pt x="142" y="20"/>
                </a:lnTo>
                <a:lnTo>
                  <a:pt x="146" y="20"/>
                </a:lnTo>
                <a:lnTo>
                  <a:pt x="146" y="20"/>
                </a:lnTo>
                <a:lnTo>
                  <a:pt x="150" y="14"/>
                </a:lnTo>
                <a:lnTo>
                  <a:pt x="152" y="10"/>
                </a:lnTo>
                <a:lnTo>
                  <a:pt x="152" y="10"/>
                </a:lnTo>
                <a:lnTo>
                  <a:pt x="156" y="10"/>
                </a:lnTo>
                <a:lnTo>
                  <a:pt x="156" y="10"/>
                </a:lnTo>
                <a:lnTo>
                  <a:pt x="162" y="16"/>
                </a:lnTo>
                <a:lnTo>
                  <a:pt x="162" y="16"/>
                </a:lnTo>
                <a:lnTo>
                  <a:pt x="166" y="16"/>
                </a:lnTo>
                <a:lnTo>
                  <a:pt x="166" y="16"/>
                </a:lnTo>
                <a:lnTo>
                  <a:pt x="168" y="12"/>
                </a:lnTo>
                <a:lnTo>
                  <a:pt x="168" y="12"/>
                </a:lnTo>
                <a:lnTo>
                  <a:pt x="176" y="10"/>
                </a:lnTo>
                <a:lnTo>
                  <a:pt x="182" y="12"/>
                </a:lnTo>
                <a:lnTo>
                  <a:pt x="182" y="12"/>
                </a:lnTo>
                <a:lnTo>
                  <a:pt x="184" y="16"/>
                </a:lnTo>
                <a:lnTo>
                  <a:pt x="188" y="20"/>
                </a:lnTo>
                <a:lnTo>
                  <a:pt x="188" y="20"/>
                </a:lnTo>
                <a:lnTo>
                  <a:pt x="190" y="18"/>
                </a:lnTo>
                <a:lnTo>
                  <a:pt x="190" y="18"/>
                </a:lnTo>
                <a:lnTo>
                  <a:pt x="190" y="14"/>
                </a:lnTo>
                <a:lnTo>
                  <a:pt x="190" y="14"/>
                </a:lnTo>
                <a:lnTo>
                  <a:pt x="194" y="14"/>
                </a:lnTo>
                <a:lnTo>
                  <a:pt x="198" y="14"/>
                </a:lnTo>
                <a:lnTo>
                  <a:pt x="198" y="14"/>
                </a:lnTo>
                <a:lnTo>
                  <a:pt x="204" y="18"/>
                </a:lnTo>
                <a:lnTo>
                  <a:pt x="206" y="24"/>
                </a:lnTo>
                <a:lnTo>
                  <a:pt x="206" y="24"/>
                </a:lnTo>
                <a:lnTo>
                  <a:pt x="206" y="28"/>
                </a:lnTo>
                <a:lnTo>
                  <a:pt x="206" y="28"/>
                </a:lnTo>
                <a:lnTo>
                  <a:pt x="206" y="32"/>
                </a:lnTo>
                <a:lnTo>
                  <a:pt x="206" y="32"/>
                </a:lnTo>
                <a:lnTo>
                  <a:pt x="208" y="34"/>
                </a:lnTo>
                <a:lnTo>
                  <a:pt x="212" y="36"/>
                </a:lnTo>
                <a:lnTo>
                  <a:pt x="212" y="36"/>
                </a:lnTo>
                <a:lnTo>
                  <a:pt x="218" y="36"/>
                </a:lnTo>
                <a:lnTo>
                  <a:pt x="222" y="36"/>
                </a:lnTo>
                <a:lnTo>
                  <a:pt x="222" y="36"/>
                </a:lnTo>
                <a:lnTo>
                  <a:pt x="230" y="28"/>
                </a:lnTo>
                <a:lnTo>
                  <a:pt x="230" y="28"/>
                </a:lnTo>
                <a:lnTo>
                  <a:pt x="232" y="30"/>
                </a:lnTo>
                <a:lnTo>
                  <a:pt x="236" y="30"/>
                </a:lnTo>
                <a:lnTo>
                  <a:pt x="240" y="28"/>
                </a:lnTo>
                <a:lnTo>
                  <a:pt x="244" y="30"/>
                </a:lnTo>
                <a:lnTo>
                  <a:pt x="244" y="30"/>
                </a:lnTo>
                <a:lnTo>
                  <a:pt x="248" y="32"/>
                </a:lnTo>
                <a:lnTo>
                  <a:pt x="248" y="32"/>
                </a:lnTo>
                <a:lnTo>
                  <a:pt x="246" y="38"/>
                </a:lnTo>
                <a:lnTo>
                  <a:pt x="246" y="38"/>
                </a:lnTo>
                <a:lnTo>
                  <a:pt x="246" y="42"/>
                </a:lnTo>
                <a:lnTo>
                  <a:pt x="246" y="42"/>
                </a:lnTo>
                <a:lnTo>
                  <a:pt x="244" y="48"/>
                </a:lnTo>
                <a:lnTo>
                  <a:pt x="240" y="52"/>
                </a:lnTo>
                <a:lnTo>
                  <a:pt x="240" y="52"/>
                </a:lnTo>
                <a:lnTo>
                  <a:pt x="238" y="58"/>
                </a:lnTo>
                <a:lnTo>
                  <a:pt x="236" y="66"/>
                </a:lnTo>
                <a:lnTo>
                  <a:pt x="236" y="66"/>
                </a:lnTo>
                <a:lnTo>
                  <a:pt x="232" y="66"/>
                </a:lnTo>
                <a:lnTo>
                  <a:pt x="232" y="66"/>
                </a:lnTo>
                <a:lnTo>
                  <a:pt x="232" y="70"/>
                </a:lnTo>
                <a:lnTo>
                  <a:pt x="232" y="70"/>
                </a:lnTo>
                <a:lnTo>
                  <a:pt x="234" y="72"/>
                </a:lnTo>
                <a:lnTo>
                  <a:pt x="234" y="72"/>
                </a:lnTo>
                <a:lnTo>
                  <a:pt x="232" y="76"/>
                </a:lnTo>
                <a:lnTo>
                  <a:pt x="230" y="80"/>
                </a:lnTo>
                <a:lnTo>
                  <a:pt x="230" y="80"/>
                </a:lnTo>
                <a:lnTo>
                  <a:pt x="232" y="84"/>
                </a:lnTo>
                <a:lnTo>
                  <a:pt x="234" y="88"/>
                </a:lnTo>
                <a:lnTo>
                  <a:pt x="234" y="88"/>
                </a:lnTo>
                <a:lnTo>
                  <a:pt x="238" y="88"/>
                </a:lnTo>
                <a:lnTo>
                  <a:pt x="238" y="88"/>
                </a:lnTo>
                <a:lnTo>
                  <a:pt x="242" y="90"/>
                </a:lnTo>
                <a:lnTo>
                  <a:pt x="242" y="90"/>
                </a:lnTo>
                <a:lnTo>
                  <a:pt x="246" y="90"/>
                </a:lnTo>
                <a:lnTo>
                  <a:pt x="246" y="90"/>
                </a:lnTo>
                <a:lnTo>
                  <a:pt x="248" y="92"/>
                </a:lnTo>
                <a:lnTo>
                  <a:pt x="248" y="92"/>
                </a:lnTo>
                <a:lnTo>
                  <a:pt x="250" y="98"/>
                </a:lnTo>
                <a:lnTo>
                  <a:pt x="250" y="98"/>
                </a:lnTo>
                <a:lnTo>
                  <a:pt x="252" y="100"/>
                </a:lnTo>
                <a:lnTo>
                  <a:pt x="254" y="102"/>
                </a:lnTo>
                <a:lnTo>
                  <a:pt x="254" y="102"/>
                </a:lnTo>
                <a:lnTo>
                  <a:pt x="258" y="100"/>
                </a:lnTo>
                <a:lnTo>
                  <a:pt x="258" y="100"/>
                </a:lnTo>
                <a:lnTo>
                  <a:pt x="260" y="102"/>
                </a:lnTo>
                <a:lnTo>
                  <a:pt x="260" y="102"/>
                </a:lnTo>
                <a:lnTo>
                  <a:pt x="260" y="106"/>
                </a:lnTo>
                <a:lnTo>
                  <a:pt x="260" y="106"/>
                </a:lnTo>
                <a:lnTo>
                  <a:pt x="264" y="108"/>
                </a:lnTo>
                <a:lnTo>
                  <a:pt x="264" y="108"/>
                </a:lnTo>
                <a:lnTo>
                  <a:pt x="268" y="108"/>
                </a:lnTo>
                <a:lnTo>
                  <a:pt x="268" y="108"/>
                </a:lnTo>
                <a:lnTo>
                  <a:pt x="268" y="112"/>
                </a:lnTo>
                <a:lnTo>
                  <a:pt x="268" y="112"/>
                </a:lnTo>
                <a:lnTo>
                  <a:pt x="266" y="116"/>
                </a:lnTo>
                <a:lnTo>
                  <a:pt x="264" y="118"/>
                </a:lnTo>
                <a:lnTo>
                  <a:pt x="264" y="118"/>
                </a:lnTo>
                <a:lnTo>
                  <a:pt x="258" y="120"/>
                </a:lnTo>
                <a:lnTo>
                  <a:pt x="254" y="120"/>
                </a:lnTo>
                <a:lnTo>
                  <a:pt x="254" y="120"/>
                </a:lnTo>
                <a:lnTo>
                  <a:pt x="248" y="116"/>
                </a:lnTo>
                <a:lnTo>
                  <a:pt x="248" y="116"/>
                </a:lnTo>
                <a:lnTo>
                  <a:pt x="244" y="116"/>
                </a:lnTo>
                <a:lnTo>
                  <a:pt x="244" y="116"/>
                </a:lnTo>
                <a:lnTo>
                  <a:pt x="242" y="118"/>
                </a:lnTo>
                <a:lnTo>
                  <a:pt x="242" y="118"/>
                </a:lnTo>
                <a:lnTo>
                  <a:pt x="244" y="120"/>
                </a:lnTo>
                <a:lnTo>
                  <a:pt x="244" y="120"/>
                </a:lnTo>
                <a:lnTo>
                  <a:pt x="252" y="128"/>
                </a:lnTo>
                <a:lnTo>
                  <a:pt x="252" y="128"/>
                </a:lnTo>
                <a:lnTo>
                  <a:pt x="260" y="140"/>
                </a:lnTo>
                <a:lnTo>
                  <a:pt x="260" y="140"/>
                </a:lnTo>
                <a:lnTo>
                  <a:pt x="264" y="140"/>
                </a:lnTo>
                <a:lnTo>
                  <a:pt x="264" y="140"/>
                </a:lnTo>
                <a:lnTo>
                  <a:pt x="264" y="144"/>
                </a:lnTo>
                <a:lnTo>
                  <a:pt x="264" y="150"/>
                </a:lnTo>
                <a:lnTo>
                  <a:pt x="264" y="150"/>
                </a:lnTo>
                <a:lnTo>
                  <a:pt x="262" y="154"/>
                </a:lnTo>
                <a:lnTo>
                  <a:pt x="262" y="154"/>
                </a:lnTo>
                <a:lnTo>
                  <a:pt x="258" y="156"/>
                </a:lnTo>
                <a:lnTo>
                  <a:pt x="258" y="156"/>
                </a:lnTo>
                <a:lnTo>
                  <a:pt x="256" y="152"/>
                </a:lnTo>
                <a:lnTo>
                  <a:pt x="256" y="152"/>
                </a:lnTo>
                <a:lnTo>
                  <a:pt x="252" y="152"/>
                </a:lnTo>
                <a:lnTo>
                  <a:pt x="252" y="152"/>
                </a:lnTo>
                <a:lnTo>
                  <a:pt x="250" y="156"/>
                </a:lnTo>
                <a:lnTo>
                  <a:pt x="250" y="158"/>
                </a:lnTo>
                <a:lnTo>
                  <a:pt x="250" y="158"/>
                </a:lnTo>
                <a:lnTo>
                  <a:pt x="244" y="162"/>
                </a:lnTo>
                <a:lnTo>
                  <a:pt x="244" y="162"/>
                </a:lnTo>
                <a:lnTo>
                  <a:pt x="238" y="162"/>
                </a:lnTo>
                <a:lnTo>
                  <a:pt x="238" y="162"/>
                </a:lnTo>
                <a:lnTo>
                  <a:pt x="236" y="164"/>
                </a:lnTo>
                <a:lnTo>
                  <a:pt x="236" y="164"/>
                </a:lnTo>
                <a:lnTo>
                  <a:pt x="232" y="164"/>
                </a:lnTo>
                <a:lnTo>
                  <a:pt x="232" y="164"/>
                </a:lnTo>
                <a:lnTo>
                  <a:pt x="232" y="160"/>
                </a:lnTo>
                <a:lnTo>
                  <a:pt x="232" y="160"/>
                </a:lnTo>
                <a:lnTo>
                  <a:pt x="228" y="160"/>
                </a:lnTo>
                <a:lnTo>
                  <a:pt x="228" y="160"/>
                </a:lnTo>
                <a:lnTo>
                  <a:pt x="224" y="166"/>
                </a:lnTo>
                <a:lnTo>
                  <a:pt x="224" y="166"/>
                </a:lnTo>
                <a:lnTo>
                  <a:pt x="226" y="168"/>
                </a:lnTo>
                <a:lnTo>
                  <a:pt x="226" y="168"/>
                </a:lnTo>
                <a:lnTo>
                  <a:pt x="230" y="170"/>
                </a:lnTo>
                <a:lnTo>
                  <a:pt x="230" y="170"/>
                </a:lnTo>
                <a:lnTo>
                  <a:pt x="232" y="176"/>
                </a:lnTo>
                <a:lnTo>
                  <a:pt x="232" y="176"/>
                </a:lnTo>
                <a:lnTo>
                  <a:pt x="234" y="180"/>
                </a:lnTo>
                <a:lnTo>
                  <a:pt x="234" y="180"/>
                </a:lnTo>
                <a:lnTo>
                  <a:pt x="234" y="188"/>
                </a:lnTo>
                <a:lnTo>
                  <a:pt x="234" y="188"/>
                </a:lnTo>
                <a:lnTo>
                  <a:pt x="232" y="190"/>
                </a:lnTo>
                <a:lnTo>
                  <a:pt x="232" y="190"/>
                </a:lnTo>
                <a:lnTo>
                  <a:pt x="230" y="190"/>
                </a:lnTo>
                <a:lnTo>
                  <a:pt x="230" y="190"/>
                </a:lnTo>
                <a:lnTo>
                  <a:pt x="228" y="188"/>
                </a:lnTo>
                <a:lnTo>
                  <a:pt x="228" y="188"/>
                </a:lnTo>
                <a:lnTo>
                  <a:pt x="226" y="180"/>
                </a:lnTo>
                <a:lnTo>
                  <a:pt x="226" y="180"/>
                </a:lnTo>
                <a:lnTo>
                  <a:pt x="224" y="180"/>
                </a:lnTo>
                <a:lnTo>
                  <a:pt x="224" y="180"/>
                </a:lnTo>
                <a:lnTo>
                  <a:pt x="218" y="180"/>
                </a:lnTo>
                <a:lnTo>
                  <a:pt x="218" y="180"/>
                </a:lnTo>
                <a:lnTo>
                  <a:pt x="212" y="184"/>
                </a:lnTo>
                <a:lnTo>
                  <a:pt x="208" y="190"/>
                </a:lnTo>
                <a:lnTo>
                  <a:pt x="208" y="190"/>
                </a:lnTo>
                <a:lnTo>
                  <a:pt x="206" y="196"/>
                </a:lnTo>
                <a:lnTo>
                  <a:pt x="206" y="196"/>
                </a:lnTo>
                <a:lnTo>
                  <a:pt x="204" y="198"/>
                </a:lnTo>
                <a:lnTo>
                  <a:pt x="204" y="198"/>
                </a:lnTo>
                <a:lnTo>
                  <a:pt x="204" y="204"/>
                </a:lnTo>
                <a:lnTo>
                  <a:pt x="204" y="208"/>
                </a:lnTo>
                <a:lnTo>
                  <a:pt x="204" y="208"/>
                </a:lnTo>
                <a:lnTo>
                  <a:pt x="202" y="212"/>
                </a:lnTo>
                <a:lnTo>
                  <a:pt x="202" y="212"/>
                </a:lnTo>
                <a:lnTo>
                  <a:pt x="196" y="212"/>
                </a:lnTo>
                <a:lnTo>
                  <a:pt x="196" y="212"/>
                </a:lnTo>
                <a:lnTo>
                  <a:pt x="194" y="216"/>
                </a:lnTo>
                <a:lnTo>
                  <a:pt x="194" y="216"/>
                </a:lnTo>
                <a:lnTo>
                  <a:pt x="194" y="222"/>
                </a:lnTo>
                <a:lnTo>
                  <a:pt x="194" y="228"/>
                </a:lnTo>
                <a:lnTo>
                  <a:pt x="194" y="228"/>
                </a:lnTo>
                <a:lnTo>
                  <a:pt x="192" y="228"/>
                </a:lnTo>
                <a:lnTo>
                  <a:pt x="192" y="228"/>
                </a:lnTo>
                <a:lnTo>
                  <a:pt x="192" y="232"/>
                </a:lnTo>
                <a:lnTo>
                  <a:pt x="192" y="232"/>
                </a:lnTo>
                <a:lnTo>
                  <a:pt x="196" y="238"/>
                </a:lnTo>
                <a:lnTo>
                  <a:pt x="196" y="238"/>
                </a:lnTo>
                <a:lnTo>
                  <a:pt x="200" y="242"/>
                </a:lnTo>
                <a:lnTo>
                  <a:pt x="200" y="242"/>
                </a:lnTo>
                <a:lnTo>
                  <a:pt x="200" y="248"/>
                </a:lnTo>
                <a:lnTo>
                  <a:pt x="200" y="248"/>
                </a:lnTo>
                <a:lnTo>
                  <a:pt x="194" y="258"/>
                </a:lnTo>
                <a:lnTo>
                  <a:pt x="194" y="25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58" name="Freeform 318"/>
          <p:cNvSpPr>
            <a:spLocks/>
          </p:cNvSpPr>
          <p:nvPr/>
        </p:nvSpPr>
        <p:spPr bwMode="auto">
          <a:xfrm>
            <a:off x="5837549" y="4267992"/>
            <a:ext cx="594360" cy="736450"/>
          </a:xfrm>
          <a:custGeom>
            <a:avLst/>
            <a:gdLst/>
            <a:ahLst/>
            <a:cxnLst>
              <a:cxn ang="0">
                <a:pos x="282" y="314"/>
              </a:cxn>
              <a:cxn ang="0">
                <a:pos x="272" y="360"/>
              </a:cxn>
              <a:cxn ang="0">
                <a:pos x="240" y="360"/>
              </a:cxn>
              <a:cxn ang="0">
                <a:pos x="220" y="364"/>
              </a:cxn>
              <a:cxn ang="0">
                <a:pos x="206" y="376"/>
              </a:cxn>
              <a:cxn ang="0">
                <a:pos x="190" y="368"/>
              </a:cxn>
              <a:cxn ang="0">
                <a:pos x="168" y="388"/>
              </a:cxn>
              <a:cxn ang="0">
                <a:pos x="156" y="390"/>
              </a:cxn>
              <a:cxn ang="0">
                <a:pos x="126" y="366"/>
              </a:cxn>
              <a:cxn ang="0">
                <a:pos x="100" y="350"/>
              </a:cxn>
              <a:cxn ang="0">
                <a:pos x="84" y="348"/>
              </a:cxn>
              <a:cxn ang="0">
                <a:pos x="68" y="382"/>
              </a:cxn>
              <a:cxn ang="0">
                <a:pos x="66" y="412"/>
              </a:cxn>
              <a:cxn ang="0">
                <a:pos x="50" y="394"/>
              </a:cxn>
              <a:cxn ang="0">
                <a:pos x="12" y="368"/>
              </a:cxn>
              <a:cxn ang="0">
                <a:pos x="8" y="340"/>
              </a:cxn>
              <a:cxn ang="0">
                <a:pos x="0" y="324"/>
              </a:cxn>
              <a:cxn ang="0">
                <a:pos x="2" y="308"/>
              </a:cxn>
              <a:cxn ang="0">
                <a:pos x="12" y="296"/>
              </a:cxn>
              <a:cxn ang="0">
                <a:pos x="20" y="276"/>
              </a:cxn>
              <a:cxn ang="0">
                <a:pos x="36" y="280"/>
              </a:cxn>
              <a:cxn ang="0">
                <a:pos x="42" y="280"/>
              </a:cxn>
              <a:cxn ang="0">
                <a:pos x="34" y="260"/>
              </a:cxn>
              <a:cxn ang="0">
                <a:pos x="40" y="252"/>
              </a:cxn>
              <a:cxn ang="0">
                <a:pos x="52" y="254"/>
              </a:cxn>
              <a:cxn ang="0">
                <a:pos x="64" y="244"/>
              </a:cxn>
              <a:cxn ang="0">
                <a:pos x="72" y="242"/>
              </a:cxn>
              <a:cxn ang="0">
                <a:pos x="60" y="220"/>
              </a:cxn>
              <a:cxn ang="0">
                <a:pos x="56" y="208"/>
              </a:cxn>
              <a:cxn ang="0">
                <a:pos x="74" y="208"/>
              </a:cxn>
              <a:cxn ang="0">
                <a:pos x="68" y="198"/>
              </a:cxn>
              <a:cxn ang="0">
                <a:pos x="62" y="194"/>
              </a:cxn>
              <a:cxn ang="0">
                <a:pos x="54" y="182"/>
              </a:cxn>
              <a:cxn ang="0">
                <a:pos x="40" y="176"/>
              </a:cxn>
              <a:cxn ang="0">
                <a:pos x="40" y="162"/>
              </a:cxn>
              <a:cxn ang="0">
                <a:pos x="48" y="144"/>
              </a:cxn>
              <a:cxn ang="0">
                <a:pos x="56" y="124"/>
              </a:cxn>
              <a:cxn ang="0">
                <a:pos x="38" y="120"/>
              </a:cxn>
              <a:cxn ang="0">
                <a:pos x="34" y="102"/>
              </a:cxn>
              <a:cxn ang="0">
                <a:pos x="40" y="92"/>
              </a:cxn>
              <a:cxn ang="0">
                <a:pos x="54" y="88"/>
              </a:cxn>
              <a:cxn ang="0">
                <a:pos x="40" y="86"/>
              </a:cxn>
              <a:cxn ang="0">
                <a:pos x="24" y="82"/>
              </a:cxn>
              <a:cxn ang="0">
                <a:pos x="24" y="74"/>
              </a:cxn>
              <a:cxn ang="0">
                <a:pos x="28" y="66"/>
              </a:cxn>
              <a:cxn ang="0">
                <a:pos x="22" y="62"/>
              </a:cxn>
              <a:cxn ang="0">
                <a:pos x="18" y="54"/>
              </a:cxn>
              <a:cxn ang="0">
                <a:pos x="16" y="44"/>
              </a:cxn>
              <a:cxn ang="0">
                <a:pos x="14" y="32"/>
              </a:cxn>
              <a:cxn ang="0">
                <a:pos x="46" y="22"/>
              </a:cxn>
              <a:cxn ang="0">
                <a:pos x="80" y="6"/>
              </a:cxn>
              <a:cxn ang="0">
                <a:pos x="100" y="8"/>
              </a:cxn>
              <a:cxn ang="0">
                <a:pos x="124" y="20"/>
              </a:cxn>
              <a:cxn ang="0">
                <a:pos x="152" y="68"/>
              </a:cxn>
              <a:cxn ang="0">
                <a:pos x="178" y="86"/>
              </a:cxn>
              <a:cxn ang="0">
                <a:pos x="192" y="114"/>
              </a:cxn>
              <a:cxn ang="0">
                <a:pos x="214" y="136"/>
              </a:cxn>
              <a:cxn ang="0">
                <a:pos x="260" y="134"/>
              </a:cxn>
              <a:cxn ang="0">
                <a:pos x="274" y="146"/>
              </a:cxn>
              <a:cxn ang="0">
                <a:pos x="266" y="170"/>
              </a:cxn>
              <a:cxn ang="0">
                <a:pos x="270" y="188"/>
              </a:cxn>
              <a:cxn ang="0">
                <a:pos x="266" y="232"/>
              </a:cxn>
              <a:cxn ang="0">
                <a:pos x="300" y="276"/>
              </a:cxn>
            </a:cxnLst>
            <a:rect l="0" t="0" r="r" b="b"/>
            <a:pathLst>
              <a:path w="302" h="416">
                <a:moveTo>
                  <a:pt x="302" y="282"/>
                </a:moveTo>
                <a:lnTo>
                  <a:pt x="302" y="282"/>
                </a:lnTo>
                <a:lnTo>
                  <a:pt x="302" y="286"/>
                </a:lnTo>
                <a:lnTo>
                  <a:pt x="298" y="290"/>
                </a:lnTo>
                <a:lnTo>
                  <a:pt x="290" y="298"/>
                </a:lnTo>
                <a:lnTo>
                  <a:pt x="290" y="298"/>
                </a:lnTo>
                <a:lnTo>
                  <a:pt x="282" y="314"/>
                </a:lnTo>
                <a:lnTo>
                  <a:pt x="278" y="332"/>
                </a:lnTo>
                <a:lnTo>
                  <a:pt x="278" y="332"/>
                </a:lnTo>
                <a:lnTo>
                  <a:pt x="276" y="348"/>
                </a:lnTo>
                <a:lnTo>
                  <a:pt x="278" y="356"/>
                </a:lnTo>
                <a:lnTo>
                  <a:pt x="280" y="362"/>
                </a:lnTo>
                <a:lnTo>
                  <a:pt x="280" y="362"/>
                </a:lnTo>
                <a:lnTo>
                  <a:pt x="272" y="360"/>
                </a:lnTo>
                <a:lnTo>
                  <a:pt x="272" y="360"/>
                </a:lnTo>
                <a:lnTo>
                  <a:pt x="264" y="360"/>
                </a:lnTo>
                <a:lnTo>
                  <a:pt x="258" y="362"/>
                </a:lnTo>
                <a:lnTo>
                  <a:pt x="258" y="362"/>
                </a:lnTo>
                <a:lnTo>
                  <a:pt x="248" y="360"/>
                </a:lnTo>
                <a:lnTo>
                  <a:pt x="244" y="360"/>
                </a:lnTo>
                <a:lnTo>
                  <a:pt x="240" y="360"/>
                </a:lnTo>
                <a:lnTo>
                  <a:pt x="240" y="360"/>
                </a:lnTo>
                <a:lnTo>
                  <a:pt x="238" y="364"/>
                </a:lnTo>
                <a:lnTo>
                  <a:pt x="236" y="366"/>
                </a:lnTo>
                <a:lnTo>
                  <a:pt x="236" y="366"/>
                </a:lnTo>
                <a:lnTo>
                  <a:pt x="230" y="366"/>
                </a:lnTo>
                <a:lnTo>
                  <a:pt x="224" y="366"/>
                </a:lnTo>
                <a:lnTo>
                  <a:pt x="220" y="364"/>
                </a:lnTo>
                <a:lnTo>
                  <a:pt x="214" y="364"/>
                </a:lnTo>
                <a:lnTo>
                  <a:pt x="214" y="364"/>
                </a:lnTo>
                <a:lnTo>
                  <a:pt x="210" y="366"/>
                </a:lnTo>
                <a:lnTo>
                  <a:pt x="206" y="370"/>
                </a:lnTo>
                <a:lnTo>
                  <a:pt x="206" y="370"/>
                </a:lnTo>
                <a:lnTo>
                  <a:pt x="206" y="374"/>
                </a:lnTo>
                <a:lnTo>
                  <a:pt x="206" y="376"/>
                </a:lnTo>
                <a:lnTo>
                  <a:pt x="206" y="376"/>
                </a:lnTo>
                <a:lnTo>
                  <a:pt x="202" y="376"/>
                </a:lnTo>
                <a:lnTo>
                  <a:pt x="202" y="376"/>
                </a:lnTo>
                <a:lnTo>
                  <a:pt x="198" y="372"/>
                </a:lnTo>
                <a:lnTo>
                  <a:pt x="194" y="368"/>
                </a:lnTo>
                <a:lnTo>
                  <a:pt x="194" y="368"/>
                </a:lnTo>
                <a:lnTo>
                  <a:pt x="190" y="368"/>
                </a:lnTo>
                <a:lnTo>
                  <a:pt x="190" y="368"/>
                </a:lnTo>
                <a:lnTo>
                  <a:pt x="178" y="370"/>
                </a:lnTo>
                <a:lnTo>
                  <a:pt x="172" y="372"/>
                </a:lnTo>
                <a:lnTo>
                  <a:pt x="168" y="376"/>
                </a:lnTo>
                <a:lnTo>
                  <a:pt x="168" y="376"/>
                </a:lnTo>
                <a:lnTo>
                  <a:pt x="168" y="382"/>
                </a:lnTo>
                <a:lnTo>
                  <a:pt x="168" y="388"/>
                </a:lnTo>
                <a:lnTo>
                  <a:pt x="168" y="388"/>
                </a:lnTo>
                <a:lnTo>
                  <a:pt x="164" y="392"/>
                </a:lnTo>
                <a:lnTo>
                  <a:pt x="164" y="392"/>
                </a:lnTo>
                <a:lnTo>
                  <a:pt x="158" y="392"/>
                </a:lnTo>
                <a:lnTo>
                  <a:pt x="158" y="392"/>
                </a:lnTo>
                <a:lnTo>
                  <a:pt x="156" y="390"/>
                </a:lnTo>
                <a:lnTo>
                  <a:pt x="156" y="390"/>
                </a:lnTo>
                <a:lnTo>
                  <a:pt x="152" y="384"/>
                </a:lnTo>
                <a:lnTo>
                  <a:pt x="148" y="378"/>
                </a:lnTo>
                <a:lnTo>
                  <a:pt x="140" y="370"/>
                </a:lnTo>
                <a:lnTo>
                  <a:pt x="140" y="370"/>
                </a:lnTo>
                <a:lnTo>
                  <a:pt x="132" y="368"/>
                </a:lnTo>
                <a:lnTo>
                  <a:pt x="126" y="366"/>
                </a:lnTo>
                <a:lnTo>
                  <a:pt x="126" y="366"/>
                </a:lnTo>
                <a:lnTo>
                  <a:pt x="122" y="358"/>
                </a:lnTo>
                <a:lnTo>
                  <a:pt x="120" y="354"/>
                </a:lnTo>
                <a:lnTo>
                  <a:pt x="118" y="352"/>
                </a:lnTo>
                <a:lnTo>
                  <a:pt x="118" y="352"/>
                </a:lnTo>
                <a:lnTo>
                  <a:pt x="114" y="350"/>
                </a:lnTo>
                <a:lnTo>
                  <a:pt x="108" y="350"/>
                </a:lnTo>
                <a:lnTo>
                  <a:pt x="100" y="350"/>
                </a:lnTo>
                <a:lnTo>
                  <a:pt x="100" y="350"/>
                </a:lnTo>
                <a:lnTo>
                  <a:pt x="94" y="346"/>
                </a:lnTo>
                <a:lnTo>
                  <a:pt x="92" y="342"/>
                </a:lnTo>
                <a:lnTo>
                  <a:pt x="90" y="342"/>
                </a:lnTo>
                <a:lnTo>
                  <a:pt x="90" y="342"/>
                </a:lnTo>
                <a:lnTo>
                  <a:pt x="86" y="344"/>
                </a:lnTo>
                <a:lnTo>
                  <a:pt x="84" y="348"/>
                </a:lnTo>
                <a:lnTo>
                  <a:pt x="82" y="354"/>
                </a:lnTo>
                <a:lnTo>
                  <a:pt x="82" y="354"/>
                </a:lnTo>
                <a:lnTo>
                  <a:pt x="76" y="358"/>
                </a:lnTo>
                <a:lnTo>
                  <a:pt x="72" y="362"/>
                </a:lnTo>
                <a:lnTo>
                  <a:pt x="72" y="362"/>
                </a:lnTo>
                <a:lnTo>
                  <a:pt x="70" y="372"/>
                </a:lnTo>
                <a:lnTo>
                  <a:pt x="68" y="382"/>
                </a:lnTo>
                <a:lnTo>
                  <a:pt x="68" y="382"/>
                </a:lnTo>
                <a:lnTo>
                  <a:pt x="70" y="388"/>
                </a:lnTo>
                <a:lnTo>
                  <a:pt x="72" y="396"/>
                </a:lnTo>
                <a:lnTo>
                  <a:pt x="72" y="396"/>
                </a:lnTo>
                <a:lnTo>
                  <a:pt x="70" y="400"/>
                </a:lnTo>
                <a:lnTo>
                  <a:pt x="68" y="406"/>
                </a:lnTo>
                <a:lnTo>
                  <a:pt x="66" y="412"/>
                </a:lnTo>
                <a:lnTo>
                  <a:pt x="66" y="416"/>
                </a:lnTo>
                <a:lnTo>
                  <a:pt x="66" y="416"/>
                </a:lnTo>
                <a:lnTo>
                  <a:pt x="62" y="414"/>
                </a:lnTo>
                <a:lnTo>
                  <a:pt x="58" y="410"/>
                </a:lnTo>
                <a:lnTo>
                  <a:pt x="58" y="410"/>
                </a:lnTo>
                <a:lnTo>
                  <a:pt x="54" y="402"/>
                </a:lnTo>
                <a:lnTo>
                  <a:pt x="50" y="394"/>
                </a:lnTo>
                <a:lnTo>
                  <a:pt x="50" y="394"/>
                </a:lnTo>
                <a:lnTo>
                  <a:pt x="44" y="390"/>
                </a:lnTo>
                <a:lnTo>
                  <a:pt x="38" y="386"/>
                </a:lnTo>
                <a:lnTo>
                  <a:pt x="38" y="386"/>
                </a:lnTo>
                <a:lnTo>
                  <a:pt x="22" y="374"/>
                </a:lnTo>
                <a:lnTo>
                  <a:pt x="22" y="374"/>
                </a:lnTo>
                <a:lnTo>
                  <a:pt x="12" y="368"/>
                </a:lnTo>
                <a:lnTo>
                  <a:pt x="6" y="364"/>
                </a:lnTo>
                <a:lnTo>
                  <a:pt x="2" y="360"/>
                </a:lnTo>
                <a:lnTo>
                  <a:pt x="2" y="360"/>
                </a:lnTo>
                <a:lnTo>
                  <a:pt x="0" y="354"/>
                </a:lnTo>
                <a:lnTo>
                  <a:pt x="2" y="350"/>
                </a:lnTo>
                <a:lnTo>
                  <a:pt x="2" y="350"/>
                </a:lnTo>
                <a:lnTo>
                  <a:pt x="8" y="340"/>
                </a:lnTo>
                <a:lnTo>
                  <a:pt x="8" y="340"/>
                </a:lnTo>
                <a:lnTo>
                  <a:pt x="8" y="334"/>
                </a:lnTo>
                <a:lnTo>
                  <a:pt x="8" y="334"/>
                </a:lnTo>
                <a:lnTo>
                  <a:pt x="4" y="330"/>
                </a:lnTo>
                <a:lnTo>
                  <a:pt x="4" y="330"/>
                </a:lnTo>
                <a:lnTo>
                  <a:pt x="0" y="324"/>
                </a:lnTo>
                <a:lnTo>
                  <a:pt x="0" y="324"/>
                </a:lnTo>
                <a:lnTo>
                  <a:pt x="0" y="320"/>
                </a:lnTo>
                <a:lnTo>
                  <a:pt x="0" y="320"/>
                </a:lnTo>
                <a:lnTo>
                  <a:pt x="2" y="320"/>
                </a:lnTo>
                <a:lnTo>
                  <a:pt x="2" y="320"/>
                </a:lnTo>
                <a:lnTo>
                  <a:pt x="2" y="314"/>
                </a:lnTo>
                <a:lnTo>
                  <a:pt x="2" y="308"/>
                </a:lnTo>
                <a:lnTo>
                  <a:pt x="2" y="308"/>
                </a:lnTo>
                <a:lnTo>
                  <a:pt x="4" y="304"/>
                </a:lnTo>
                <a:lnTo>
                  <a:pt x="4" y="304"/>
                </a:lnTo>
                <a:lnTo>
                  <a:pt x="10" y="304"/>
                </a:lnTo>
                <a:lnTo>
                  <a:pt x="10" y="304"/>
                </a:lnTo>
                <a:lnTo>
                  <a:pt x="12" y="300"/>
                </a:lnTo>
                <a:lnTo>
                  <a:pt x="12" y="300"/>
                </a:lnTo>
                <a:lnTo>
                  <a:pt x="12" y="296"/>
                </a:lnTo>
                <a:lnTo>
                  <a:pt x="12" y="290"/>
                </a:lnTo>
                <a:lnTo>
                  <a:pt x="12" y="290"/>
                </a:lnTo>
                <a:lnTo>
                  <a:pt x="14" y="288"/>
                </a:lnTo>
                <a:lnTo>
                  <a:pt x="14" y="288"/>
                </a:lnTo>
                <a:lnTo>
                  <a:pt x="16" y="282"/>
                </a:lnTo>
                <a:lnTo>
                  <a:pt x="16" y="282"/>
                </a:lnTo>
                <a:lnTo>
                  <a:pt x="20" y="276"/>
                </a:lnTo>
                <a:lnTo>
                  <a:pt x="26" y="272"/>
                </a:lnTo>
                <a:lnTo>
                  <a:pt x="26" y="272"/>
                </a:lnTo>
                <a:lnTo>
                  <a:pt x="32" y="272"/>
                </a:lnTo>
                <a:lnTo>
                  <a:pt x="32" y="272"/>
                </a:lnTo>
                <a:lnTo>
                  <a:pt x="34" y="272"/>
                </a:lnTo>
                <a:lnTo>
                  <a:pt x="34" y="272"/>
                </a:lnTo>
                <a:lnTo>
                  <a:pt x="36" y="280"/>
                </a:lnTo>
                <a:lnTo>
                  <a:pt x="36" y="280"/>
                </a:lnTo>
                <a:lnTo>
                  <a:pt x="38" y="282"/>
                </a:lnTo>
                <a:lnTo>
                  <a:pt x="38" y="282"/>
                </a:lnTo>
                <a:lnTo>
                  <a:pt x="40" y="282"/>
                </a:lnTo>
                <a:lnTo>
                  <a:pt x="40" y="282"/>
                </a:lnTo>
                <a:lnTo>
                  <a:pt x="42" y="280"/>
                </a:lnTo>
                <a:lnTo>
                  <a:pt x="42" y="280"/>
                </a:lnTo>
                <a:lnTo>
                  <a:pt x="42" y="272"/>
                </a:lnTo>
                <a:lnTo>
                  <a:pt x="42" y="272"/>
                </a:lnTo>
                <a:lnTo>
                  <a:pt x="40" y="268"/>
                </a:lnTo>
                <a:lnTo>
                  <a:pt x="40" y="268"/>
                </a:lnTo>
                <a:lnTo>
                  <a:pt x="38" y="262"/>
                </a:lnTo>
                <a:lnTo>
                  <a:pt x="38" y="262"/>
                </a:lnTo>
                <a:lnTo>
                  <a:pt x="34" y="260"/>
                </a:lnTo>
                <a:lnTo>
                  <a:pt x="34" y="260"/>
                </a:lnTo>
                <a:lnTo>
                  <a:pt x="32" y="258"/>
                </a:lnTo>
                <a:lnTo>
                  <a:pt x="32" y="258"/>
                </a:lnTo>
                <a:lnTo>
                  <a:pt x="36" y="252"/>
                </a:lnTo>
                <a:lnTo>
                  <a:pt x="36" y="252"/>
                </a:lnTo>
                <a:lnTo>
                  <a:pt x="40" y="252"/>
                </a:lnTo>
                <a:lnTo>
                  <a:pt x="40" y="252"/>
                </a:lnTo>
                <a:lnTo>
                  <a:pt x="40" y="256"/>
                </a:lnTo>
                <a:lnTo>
                  <a:pt x="40" y="256"/>
                </a:lnTo>
                <a:lnTo>
                  <a:pt x="44" y="256"/>
                </a:lnTo>
                <a:lnTo>
                  <a:pt x="44" y="256"/>
                </a:lnTo>
                <a:lnTo>
                  <a:pt x="46" y="254"/>
                </a:lnTo>
                <a:lnTo>
                  <a:pt x="46" y="254"/>
                </a:lnTo>
                <a:lnTo>
                  <a:pt x="52" y="254"/>
                </a:lnTo>
                <a:lnTo>
                  <a:pt x="52" y="254"/>
                </a:lnTo>
                <a:lnTo>
                  <a:pt x="58" y="250"/>
                </a:lnTo>
                <a:lnTo>
                  <a:pt x="58" y="250"/>
                </a:lnTo>
                <a:lnTo>
                  <a:pt x="58" y="248"/>
                </a:lnTo>
                <a:lnTo>
                  <a:pt x="60" y="244"/>
                </a:lnTo>
                <a:lnTo>
                  <a:pt x="60" y="244"/>
                </a:lnTo>
                <a:lnTo>
                  <a:pt x="64" y="244"/>
                </a:lnTo>
                <a:lnTo>
                  <a:pt x="64" y="244"/>
                </a:lnTo>
                <a:lnTo>
                  <a:pt x="66" y="248"/>
                </a:lnTo>
                <a:lnTo>
                  <a:pt x="66" y="248"/>
                </a:lnTo>
                <a:lnTo>
                  <a:pt x="70" y="246"/>
                </a:lnTo>
                <a:lnTo>
                  <a:pt x="70" y="246"/>
                </a:lnTo>
                <a:lnTo>
                  <a:pt x="72" y="242"/>
                </a:lnTo>
                <a:lnTo>
                  <a:pt x="72" y="242"/>
                </a:lnTo>
                <a:lnTo>
                  <a:pt x="72" y="236"/>
                </a:lnTo>
                <a:lnTo>
                  <a:pt x="72" y="232"/>
                </a:lnTo>
                <a:lnTo>
                  <a:pt x="72" y="232"/>
                </a:lnTo>
                <a:lnTo>
                  <a:pt x="68" y="232"/>
                </a:lnTo>
                <a:lnTo>
                  <a:pt x="68" y="232"/>
                </a:lnTo>
                <a:lnTo>
                  <a:pt x="60" y="220"/>
                </a:lnTo>
                <a:lnTo>
                  <a:pt x="60" y="220"/>
                </a:lnTo>
                <a:lnTo>
                  <a:pt x="52" y="212"/>
                </a:lnTo>
                <a:lnTo>
                  <a:pt x="52" y="212"/>
                </a:lnTo>
                <a:lnTo>
                  <a:pt x="50" y="210"/>
                </a:lnTo>
                <a:lnTo>
                  <a:pt x="50" y="210"/>
                </a:lnTo>
                <a:lnTo>
                  <a:pt x="52" y="208"/>
                </a:lnTo>
                <a:lnTo>
                  <a:pt x="52" y="208"/>
                </a:lnTo>
                <a:lnTo>
                  <a:pt x="56" y="208"/>
                </a:lnTo>
                <a:lnTo>
                  <a:pt x="56" y="208"/>
                </a:lnTo>
                <a:lnTo>
                  <a:pt x="62" y="212"/>
                </a:lnTo>
                <a:lnTo>
                  <a:pt x="62" y="212"/>
                </a:lnTo>
                <a:lnTo>
                  <a:pt x="66" y="212"/>
                </a:lnTo>
                <a:lnTo>
                  <a:pt x="72" y="210"/>
                </a:lnTo>
                <a:lnTo>
                  <a:pt x="72" y="210"/>
                </a:lnTo>
                <a:lnTo>
                  <a:pt x="74" y="208"/>
                </a:lnTo>
                <a:lnTo>
                  <a:pt x="76" y="204"/>
                </a:lnTo>
                <a:lnTo>
                  <a:pt x="76" y="204"/>
                </a:lnTo>
                <a:lnTo>
                  <a:pt x="76" y="200"/>
                </a:lnTo>
                <a:lnTo>
                  <a:pt x="76" y="200"/>
                </a:lnTo>
                <a:lnTo>
                  <a:pt x="72" y="200"/>
                </a:lnTo>
                <a:lnTo>
                  <a:pt x="72" y="200"/>
                </a:lnTo>
                <a:lnTo>
                  <a:pt x="68" y="198"/>
                </a:lnTo>
                <a:lnTo>
                  <a:pt x="68" y="198"/>
                </a:lnTo>
                <a:lnTo>
                  <a:pt x="68" y="194"/>
                </a:lnTo>
                <a:lnTo>
                  <a:pt x="68" y="194"/>
                </a:lnTo>
                <a:lnTo>
                  <a:pt x="66" y="192"/>
                </a:lnTo>
                <a:lnTo>
                  <a:pt x="66" y="192"/>
                </a:lnTo>
                <a:lnTo>
                  <a:pt x="62" y="194"/>
                </a:lnTo>
                <a:lnTo>
                  <a:pt x="62" y="194"/>
                </a:lnTo>
                <a:lnTo>
                  <a:pt x="60" y="192"/>
                </a:lnTo>
                <a:lnTo>
                  <a:pt x="58" y="190"/>
                </a:lnTo>
                <a:lnTo>
                  <a:pt x="58" y="190"/>
                </a:lnTo>
                <a:lnTo>
                  <a:pt x="56" y="184"/>
                </a:lnTo>
                <a:lnTo>
                  <a:pt x="56" y="184"/>
                </a:lnTo>
                <a:lnTo>
                  <a:pt x="54" y="182"/>
                </a:lnTo>
                <a:lnTo>
                  <a:pt x="54" y="182"/>
                </a:lnTo>
                <a:lnTo>
                  <a:pt x="50" y="182"/>
                </a:lnTo>
                <a:lnTo>
                  <a:pt x="50" y="182"/>
                </a:lnTo>
                <a:lnTo>
                  <a:pt x="46" y="180"/>
                </a:lnTo>
                <a:lnTo>
                  <a:pt x="46" y="180"/>
                </a:lnTo>
                <a:lnTo>
                  <a:pt x="42" y="180"/>
                </a:lnTo>
                <a:lnTo>
                  <a:pt x="42" y="180"/>
                </a:lnTo>
                <a:lnTo>
                  <a:pt x="40" y="176"/>
                </a:lnTo>
                <a:lnTo>
                  <a:pt x="38" y="172"/>
                </a:lnTo>
                <a:lnTo>
                  <a:pt x="38" y="172"/>
                </a:lnTo>
                <a:lnTo>
                  <a:pt x="40" y="168"/>
                </a:lnTo>
                <a:lnTo>
                  <a:pt x="42" y="164"/>
                </a:lnTo>
                <a:lnTo>
                  <a:pt x="42" y="164"/>
                </a:lnTo>
                <a:lnTo>
                  <a:pt x="40" y="162"/>
                </a:lnTo>
                <a:lnTo>
                  <a:pt x="40" y="162"/>
                </a:lnTo>
                <a:lnTo>
                  <a:pt x="40" y="158"/>
                </a:lnTo>
                <a:lnTo>
                  <a:pt x="40" y="158"/>
                </a:lnTo>
                <a:lnTo>
                  <a:pt x="44" y="158"/>
                </a:lnTo>
                <a:lnTo>
                  <a:pt x="44" y="158"/>
                </a:lnTo>
                <a:lnTo>
                  <a:pt x="46" y="150"/>
                </a:lnTo>
                <a:lnTo>
                  <a:pt x="48" y="144"/>
                </a:lnTo>
                <a:lnTo>
                  <a:pt x="48" y="144"/>
                </a:lnTo>
                <a:lnTo>
                  <a:pt x="52" y="140"/>
                </a:lnTo>
                <a:lnTo>
                  <a:pt x="54" y="134"/>
                </a:lnTo>
                <a:lnTo>
                  <a:pt x="54" y="134"/>
                </a:lnTo>
                <a:lnTo>
                  <a:pt x="54" y="130"/>
                </a:lnTo>
                <a:lnTo>
                  <a:pt x="54" y="130"/>
                </a:lnTo>
                <a:lnTo>
                  <a:pt x="56" y="124"/>
                </a:lnTo>
                <a:lnTo>
                  <a:pt x="56" y="124"/>
                </a:lnTo>
                <a:lnTo>
                  <a:pt x="52" y="122"/>
                </a:lnTo>
                <a:lnTo>
                  <a:pt x="52" y="122"/>
                </a:lnTo>
                <a:lnTo>
                  <a:pt x="48" y="120"/>
                </a:lnTo>
                <a:lnTo>
                  <a:pt x="44" y="122"/>
                </a:lnTo>
                <a:lnTo>
                  <a:pt x="40" y="122"/>
                </a:lnTo>
                <a:lnTo>
                  <a:pt x="38" y="120"/>
                </a:lnTo>
                <a:lnTo>
                  <a:pt x="38" y="120"/>
                </a:lnTo>
                <a:lnTo>
                  <a:pt x="38" y="118"/>
                </a:lnTo>
                <a:lnTo>
                  <a:pt x="38" y="116"/>
                </a:lnTo>
                <a:lnTo>
                  <a:pt x="38" y="116"/>
                </a:lnTo>
                <a:lnTo>
                  <a:pt x="36" y="114"/>
                </a:lnTo>
                <a:lnTo>
                  <a:pt x="36" y="114"/>
                </a:lnTo>
                <a:lnTo>
                  <a:pt x="34" y="108"/>
                </a:lnTo>
                <a:lnTo>
                  <a:pt x="34" y="102"/>
                </a:lnTo>
                <a:lnTo>
                  <a:pt x="34" y="102"/>
                </a:lnTo>
                <a:lnTo>
                  <a:pt x="36" y="98"/>
                </a:lnTo>
                <a:lnTo>
                  <a:pt x="36" y="98"/>
                </a:lnTo>
                <a:lnTo>
                  <a:pt x="38" y="92"/>
                </a:lnTo>
                <a:lnTo>
                  <a:pt x="38" y="92"/>
                </a:lnTo>
                <a:lnTo>
                  <a:pt x="40" y="92"/>
                </a:lnTo>
                <a:lnTo>
                  <a:pt x="40" y="92"/>
                </a:lnTo>
                <a:lnTo>
                  <a:pt x="44" y="92"/>
                </a:lnTo>
                <a:lnTo>
                  <a:pt x="44" y="92"/>
                </a:lnTo>
                <a:lnTo>
                  <a:pt x="50" y="94"/>
                </a:lnTo>
                <a:lnTo>
                  <a:pt x="50" y="94"/>
                </a:lnTo>
                <a:lnTo>
                  <a:pt x="54" y="90"/>
                </a:lnTo>
                <a:lnTo>
                  <a:pt x="54" y="90"/>
                </a:lnTo>
                <a:lnTo>
                  <a:pt x="54" y="88"/>
                </a:lnTo>
                <a:lnTo>
                  <a:pt x="54" y="88"/>
                </a:lnTo>
                <a:lnTo>
                  <a:pt x="50" y="86"/>
                </a:lnTo>
                <a:lnTo>
                  <a:pt x="50" y="86"/>
                </a:lnTo>
                <a:lnTo>
                  <a:pt x="46" y="88"/>
                </a:lnTo>
                <a:lnTo>
                  <a:pt x="46" y="88"/>
                </a:lnTo>
                <a:lnTo>
                  <a:pt x="40" y="86"/>
                </a:lnTo>
                <a:lnTo>
                  <a:pt x="40" y="86"/>
                </a:lnTo>
                <a:lnTo>
                  <a:pt x="36" y="86"/>
                </a:lnTo>
                <a:lnTo>
                  <a:pt x="36" y="86"/>
                </a:lnTo>
                <a:lnTo>
                  <a:pt x="32" y="84"/>
                </a:lnTo>
                <a:lnTo>
                  <a:pt x="32" y="84"/>
                </a:lnTo>
                <a:lnTo>
                  <a:pt x="30" y="80"/>
                </a:lnTo>
                <a:lnTo>
                  <a:pt x="30" y="80"/>
                </a:lnTo>
                <a:lnTo>
                  <a:pt x="24" y="82"/>
                </a:lnTo>
                <a:lnTo>
                  <a:pt x="24" y="82"/>
                </a:lnTo>
                <a:lnTo>
                  <a:pt x="22" y="80"/>
                </a:lnTo>
                <a:lnTo>
                  <a:pt x="22" y="80"/>
                </a:lnTo>
                <a:lnTo>
                  <a:pt x="24" y="76"/>
                </a:lnTo>
                <a:lnTo>
                  <a:pt x="24" y="76"/>
                </a:lnTo>
                <a:lnTo>
                  <a:pt x="24" y="74"/>
                </a:lnTo>
                <a:lnTo>
                  <a:pt x="24" y="74"/>
                </a:lnTo>
                <a:lnTo>
                  <a:pt x="22" y="72"/>
                </a:lnTo>
                <a:lnTo>
                  <a:pt x="22" y="72"/>
                </a:lnTo>
                <a:lnTo>
                  <a:pt x="24" y="68"/>
                </a:lnTo>
                <a:lnTo>
                  <a:pt x="24" y="68"/>
                </a:lnTo>
                <a:lnTo>
                  <a:pt x="26" y="68"/>
                </a:lnTo>
                <a:lnTo>
                  <a:pt x="26" y="68"/>
                </a:lnTo>
                <a:lnTo>
                  <a:pt x="28" y="66"/>
                </a:lnTo>
                <a:lnTo>
                  <a:pt x="28" y="66"/>
                </a:lnTo>
                <a:lnTo>
                  <a:pt x="28" y="64"/>
                </a:lnTo>
                <a:lnTo>
                  <a:pt x="28" y="64"/>
                </a:lnTo>
                <a:lnTo>
                  <a:pt x="24" y="62"/>
                </a:lnTo>
                <a:lnTo>
                  <a:pt x="24" y="62"/>
                </a:lnTo>
                <a:lnTo>
                  <a:pt x="22" y="62"/>
                </a:lnTo>
                <a:lnTo>
                  <a:pt x="22" y="62"/>
                </a:lnTo>
                <a:lnTo>
                  <a:pt x="18" y="64"/>
                </a:lnTo>
                <a:lnTo>
                  <a:pt x="18" y="64"/>
                </a:lnTo>
                <a:lnTo>
                  <a:pt x="16" y="62"/>
                </a:lnTo>
                <a:lnTo>
                  <a:pt x="16" y="62"/>
                </a:lnTo>
                <a:lnTo>
                  <a:pt x="14" y="60"/>
                </a:lnTo>
                <a:lnTo>
                  <a:pt x="14" y="60"/>
                </a:lnTo>
                <a:lnTo>
                  <a:pt x="18" y="54"/>
                </a:lnTo>
                <a:lnTo>
                  <a:pt x="18" y="54"/>
                </a:lnTo>
                <a:lnTo>
                  <a:pt x="18" y="50"/>
                </a:lnTo>
                <a:lnTo>
                  <a:pt x="18" y="50"/>
                </a:lnTo>
                <a:lnTo>
                  <a:pt x="14" y="48"/>
                </a:lnTo>
                <a:lnTo>
                  <a:pt x="14" y="48"/>
                </a:lnTo>
                <a:lnTo>
                  <a:pt x="16" y="44"/>
                </a:lnTo>
                <a:lnTo>
                  <a:pt x="16" y="44"/>
                </a:lnTo>
                <a:lnTo>
                  <a:pt x="16" y="40"/>
                </a:lnTo>
                <a:lnTo>
                  <a:pt x="16" y="40"/>
                </a:lnTo>
                <a:lnTo>
                  <a:pt x="10" y="36"/>
                </a:lnTo>
                <a:lnTo>
                  <a:pt x="6" y="34"/>
                </a:lnTo>
                <a:lnTo>
                  <a:pt x="6" y="32"/>
                </a:lnTo>
                <a:lnTo>
                  <a:pt x="6" y="32"/>
                </a:lnTo>
                <a:lnTo>
                  <a:pt x="14" y="32"/>
                </a:lnTo>
                <a:lnTo>
                  <a:pt x="22" y="30"/>
                </a:lnTo>
                <a:lnTo>
                  <a:pt x="22" y="30"/>
                </a:lnTo>
                <a:lnTo>
                  <a:pt x="26" y="26"/>
                </a:lnTo>
                <a:lnTo>
                  <a:pt x="30" y="24"/>
                </a:lnTo>
                <a:lnTo>
                  <a:pt x="30" y="24"/>
                </a:lnTo>
                <a:lnTo>
                  <a:pt x="38" y="22"/>
                </a:lnTo>
                <a:lnTo>
                  <a:pt x="46" y="22"/>
                </a:lnTo>
                <a:lnTo>
                  <a:pt x="46" y="22"/>
                </a:lnTo>
                <a:lnTo>
                  <a:pt x="56" y="14"/>
                </a:lnTo>
                <a:lnTo>
                  <a:pt x="64" y="8"/>
                </a:lnTo>
                <a:lnTo>
                  <a:pt x="64" y="8"/>
                </a:lnTo>
                <a:lnTo>
                  <a:pt x="72" y="8"/>
                </a:lnTo>
                <a:lnTo>
                  <a:pt x="80" y="6"/>
                </a:lnTo>
                <a:lnTo>
                  <a:pt x="80" y="6"/>
                </a:lnTo>
                <a:lnTo>
                  <a:pt x="86" y="2"/>
                </a:lnTo>
                <a:lnTo>
                  <a:pt x="90" y="0"/>
                </a:lnTo>
                <a:lnTo>
                  <a:pt x="94" y="0"/>
                </a:lnTo>
                <a:lnTo>
                  <a:pt x="94" y="0"/>
                </a:lnTo>
                <a:lnTo>
                  <a:pt x="96" y="4"/>
                </a:lnTo>
                <a:lnTo>
                  <a:pt x="100" y="8"/>
                </a:lnTo>
                <a:lnTo>
                  <a:pt x="100" y="8"/>
                </a:lnTo>
                <a:lnTo>
                  <a:pt x="100" y="10"/>
                </a:lnTo>
                <a:lnTo>
                  <a:pt x="102" y="12"/>
                </a:lnTo>
                <a:lnTo>
                  <a:pt x="106" y="12"/>
                </a:lnTo>
                <a:lnTo>
                  <a:pt x="106" y="12"/>
                </a:lnTo>
                <a:lnTo>
                  <a:pt x="114" y="16"/>
                </a:lnTo>
                <a:lnTo>
                  <a:pt x="124" y="20"/>
                </a:lnTo>
                <a:lnTo>
                  <a:pt x="124" y="20"/>
                </a:lnTo>
                <a:lnTo>
                  <a:pt x="130" y="26"/>
                </a:lnTo>
                <a:lnTo>
                  <a:pt x="138" y="34"/>
                </a:lnTo>
                <a:lnTo>
                  <a:pt x="138" y="34"/>
                </a:lnTo>
                <a:lnTo>
                  <a:pt x="146" y="46"/>
                </a:lnTo>
                <a:lnTo>
                  <a:pt x="146" y="46"/>
                </a:lnTo>
                <a:lnTo>
                  <a:pt x="148" y="58"/>
                </a:lnTo>
                <a:lnTo>
                  <a:pt x="152" y="68"/>
                </a:lnTo>
                <a:lnTo>
                  <a:pt x="152" y="68"/>
                </a:lnTo>
                <a:lnTo>
                  <a:pt x="158" y="78"/>
                </a:lnTo>
                <a:lnTo>
                  <a:pt x="164" y="84"/>
                </a:lnTo>
                <a:lnTo>
                  <a:pt x="164" y="84"/>
                </a:lnTo>
                <a:lnTo>
                  <a:pt x="170" y="86"/>
                </a:lnTo>
                <a:lnTo>
                  <a:pt x="178" y="86"/>
                </a:lnTo>
                <a:lnTo>
                  <a:pt x="178" y="86"/>
                </a:lnTo>
                <a:lnTo>
                  <a:pt x="182" y="88"/>
                </a:lnTo>
                <a:lnTo>
                  <a:pt x="188" y="92"/>
                </a:lnTo>
                <a:lnTo>
                  <a:pt x="188" y="92"/>
                </a:lnTo>
                <a:lnTo>
                  <a:pt x="190" y="98"/>
                </a:lnTo>
                <a:lnTo>
                  <a:pt x="192" y="104"/>
                </a:lnTo>
                <a:lnTo>
                  <a:pt x="192" y="104"/>
                </a:lnTo>
                <a:lnTo>
                  <a:pt x="192" y="114"/>
                </a:lnTo>
                <a:lnTo>
                  <a:pt x="194" y="118"/>
                </a:lnTo>
                <a:lnTo>
                  <a:pt x="194" y="122"/>
                </a:lnTo>
                <a:lnTo>
                  <a:pt x="194" y="122"/>
                </a:lnTo>
                <a:lnTo>
                  <a:pt x="198" y="126"/>
                </a:lnTo>
                <a:lnTo>
                  <a:pt x="204" y="130"/>
                </a:lnTo>
                <a:lnTo>
                  <a:pt x="214" y="136"/>
                </a:lnTo>
                <a:lnTo>
                  <a:pt x="214" y="136"/>
                </a:lnTo>
                <a:lnTo>
                  <a:pt x="232" y="142"/>
                </a:lnTo>
                <a:lnTo>
                  <a:pt x="242" y="144"/>
                </a:lnTo>
                <a:lnTo>
                  <a:pt x="250" y="144"/>
                </a:lnTo>
                <a:lnTo>
                  <a:pt x="250" y="144"/>
                </a:lnTo>
                <a:lnTo>
                  <a:pt x="254" y="142"/>
                </a:lnTo>
                <a:lnTo>
                  <a:pt x="256" y="138"/>
                </a:lnTo>
                <a:lnTo>
                  <a:pt x="260" y="134"/>
                </a:lnTo>
                <a:lnTo>
                  <a:pt x="264" y="132"/>
                </a:lnTo>
                <a:lnTo>
                  <a:pt x="264" y="132"/>
                </a:lnTo>
                <a:lnTo>
                  <a:pt x="266" y="134"/>
                </a:lnTo>
                <a:lnTo>
                  <a:pt x="270" y="138"/>
                </a:lnTo>
                <a:lnTo>
                  <a:pt x="272" y="142"/>
                </a:lnTo>
                <a:lnTo>
                  <a:pt x="274" y="146"/>
                </a:lnTo>
                <a:lnTo>
                  <a:pt x="274" y="146"/>
                </a:lnTo>
                <a:lnTo>
                  <a:pt x="272" y="148"/>
                </a:lnTo>
                <a:lnTo>
                  <a:pt x="268" y="152"/>
                </a:lnTo>
                <a:lnTo>
                  <a:pt x="264" y="156"/>
                </a:lnTo>
                <a:lnTo>
                  <a:pt x="262" y="160"/>
                </a:lnTo>
                <a:lnTo>
                  <a:pt x="262" y="160"/>
                </a:lnTo>
                <a:lnTo>
                  <a:pt x="262" y="164"/>
                </a:lnTo>
                <a:lnTo>
                  <a:pt x="266" y="170"/>
                </a:lnTo>
                <a:lnTo>
                  <a:pt x="274" y="180"/>
                </a:lnTo>
                <a:lnTo>
                  <a:pt x="274" y="180"/>
                </a:lnTo>
                <a:lnTo>
                  <a:pt x="280" y="180"/>
                </a:lnTo>
                <a:lnTo>
                  <a:pt x="286" y="180"/>
                </a:lnTo>
                <a:lnTo>
                  <a:pt x="286" y="180"/>
                </a:lnTo>
                <a:lnTo>
                  <a:pt x="274" y="186"/>
                </a:lnTo>
                <a:lnTo>
                  <a:pt x="270" y="188"/>
                </a:lnTo>
                <a:lnTo>
                  <a:pt x="266" y="192"/>
                </a:lnTo>
                <a:lnTo>
                  <a:pt x="266" y="192"/>
                </a:lnTo>
                <a:lnTo>
                  <a:pt x="264" y="198"/>
                </a:lnTo>
                <a:lnTo>
                  <a:pt x="264" y="206"/>
                </a:lnTo>
                <a:lnTo>
                  <a:pt x="264" y="220"/>
                </a:lnTo>
                <a:lnTo>
                  <a:pt x="264" y="220"/>
                </a:lnTo>
                <a:lnTo>
                  <a:pt x="266" y="232"/>
                </a:lnTo>
                <a:lnTo>
                  <a:pt x="270" y="246"/>
                </a:lnTo>
                <a:lnTo>
                  <a:pt x="270" y="246"/>
                </a:lnTo>
                <a:lnTo>
                  <a:pt x="276" y="254"/>
                </a:lnTo>
                <a:lnTo>
                  <a:pt x="282" y="262"/>
                </a:lnTo>
                <a:lnTo>
                  <a:pt x="282" y="262"/>
                </a:lnTo>
                <a:lnTo>
                  <a:pt x="294" y="272"/>
                </a:lnTo>
                <a:lnTo>
                  <a:pt x="300" y="276"/>
                </a:lnTo>
                <a:lnTo>
                  <a:pt x="302" y="282"/>
                </a:lnTo>
                <a:lnTo>
                  <a:pt x="302" y="28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59" name="Freeform 319"/>
          <p:cNvSpPr>
            <a:spLocks/>
          </p:cNvSpPr>
          <p:nvPr/>
        </p:nvSpPr>
        <p:spPr bwMode="auto">
          <a:xfrm>
            <a:off x="6136698" y="4905305"/>
            <a:ext cx="342446" cy="254925"/>
          </a:xfrm>
          <a:custGeom>
            <a:avLst/>
            <a:gdLst/>
            <a:ahLst/>
            <a:cxnLst>
              <a:cxn ang="0">
                <a:pos x="170" y="62"/>
              </a:cxn>
              <a:cxn ang="0">
                <a:pos x="174" y="84"/>
              </a:cxn>
              <a:cxn ang="0">
                <a:pos x="166" y="86"/>
              </a:cxn>
              <a:cxn ang="0">
                <a:pos x="162" y="90"/>
              </a:cxn>
              <a:cxn ang="0">
                <a:pos x="152" y="102"/>
              </a:cxn>
              <a:cxn ang="0">
                <a:pos x="148" y="106"/>
              </a:cxn>
              <a:cxn ang="0">
                <a:pos x="134" y="108"/>
              </a:cxn>
              <a:cxn ang="0">
                <a:pos x="122" y="108"/>
              </a:cxn>
              <a:cxn ang="0">
                <a:pos x="98" y="120"/>
              </a:cxn>
              <a:cxn ang="0">
                <a:pos x="92" y="126"/>
              </a:cxn>
              <a:cxn ang="0">
                <a:pos x="86" y="134"/>
              </a:cxn>
              <a:cxn ang="0">
                <a:pos x="74" y="136"/>
              </a:cxn>
              <a:cxn ang="0">
                <a:pos x="46" y="138"/>
              </a:cxn>
              <a:cxn ang="0">
                <a:pos x="40" y="144"/>
              </a:cxn>
              <a:cxn ang="0">
                <a:pos x="34" y="138"/>
              </a:cxn>
              <a:cxn ang="0">
                <a:pos x="20" y="128"/>
              </a:cxn>
              <a:cxn ang="0">
                <a:pos x="16" y="124"/>
              </a:cxn>
              <a:cxn ang="0">
                <a:pos x="2" y="98"/>
              </a:cxn>
              <a:cxn ang="0">
                <a:pos x="0" y="88"/>
              </a:cxn>
              <a:cxn ang="0">
                <a:pos x="0" y="76"/>
              </a:cxn>
              <a:cxn ang="0">
                <a:pos x="4" y="40"/>
              </a:cxn>
              <a:cxn ang="0">
                <a:pos x="4" y="30"/>
              </a:cxn>
              <a:cxn ang="0">
                <a:pos x="6" y="32"/>
              </a:cxn>
              <a:cxn ang="0">
                <a:pos x="12" y="32"/>
              </a:cxn>
              <a:cxn ang="0">
                <a:pos x="16" y="28"/>
              </a:cxn>
              <a:cxn ang="0">
                <a:pos x="16" y="16"/>
              </a:cxn>
              <a:cxn ang="0">
                <a:pos x="20" y="12"/>
              </a:cxn>
              <a:cxn ang="0">
                <a:pos x="38" y="8"/>
              </a:cxn>
              <a:cxn ang="0">
                <a:pos x="42" y="8"/>
              </a:cxn>
              <a:cxn ang="0">
                <a:pos x="46" y="12"/>
              </a:cxn>
              <a:cxn ang="0">
                <a:pos x="50" y="16"/>
              </a:cxn>
              <a:cxn ang="0">
                <a:pos x="54" y="16"/>
              </a:cxn>
              <a:cxn ang="0">
                <a:pos x="54" y="10"/>
              </a:cxn>
              <a:cxn ang="0">
                <a:pos x="58" y="6"/>
              </a:cxn>
              <a:cxn ang="0">
                <a:pos x="62" y="4"/>
              </a:cxn>
              <a:cxn ang="0">
                <a:pos x="72" y="6"/>
              </a:cxn>
              <a:cxn ang="0">
                <a:pos x="84" y="6"/>
              </a:cxn>
              <a:cxn ang="0">
                <a:pos x="86" y="4"/>
              </a:cxn>
              <a:cxn ang="0">
                <a:pos x="88" y="0"/>
              </a:cxn>
              <a:cxn ang="0">
                <a:pos x="96" y="0"/>
              </a:cxn>
              <a:cxn ang="0">
                <a:pos x="106" y="2"/>
              </a:cxn>
              <a:cxn ang="0">
                <a:pos x="120" y="0"/>
              </a:cxn>
              <a:cxn ang="0">
                <a:pos x="128" y="2"/>
              </a:cxn>
              <a:cxn ang="0">
                <a:pos x="134" y="8"/>
              </a:cxn>
              <a:cxn ang="0">
                <a:pos x="152" y="18"/>
              </a:cxn>
              <a:cxn ang="0">
                <a:pos x="160" y="24"/>
              </a:cxn>
              <a:cxn ang="0">
                <a:pos x="166" y="42"/>
              </a:cxn>
              <a:cxn ang="0">
                <a:pos x="170" y="62"/>
              </a:cxn>
            </a:cxnLst>
            <a:rect l="0" t="0" r="r" b="b"/>
            <a:pathLst>
              <a:path w="174" h="144">
                <a:moveTo>
                  <a:pt x="170" y="62"/>
                </a:moveTo>
                <a:lnTo>
                  <a:pt x="170" y="62"/>
                </a:lnTo>
                <a:lnTo>
                  <a:pt x="174" y="84"/>
                </a:lnTo>
                <a:lnTo>
                  <a:pt x="174" y="84"/>
                </a:lnTo>
                <a:lnTo>
                  <a:pt x="170" y="84"/>
                </a:lnTo>
                <a:lnTo>
                  <a:pt x="166" y="86"/>
                </a:lnTo>
                <a:lnTo>
                  <a:pt x="166" y="86"/>
                </a:lnTo>
                <a:lnTo>
                  <a:pt x="162" y="90"/>
                </a:lnTo>
                <a:lnTo>
                  <a:pt x="156" y="96"/>
                </a:lnTo>
                <a:lnTo>
                  <a:pt x="152" y="102"/>
                </a:lnTo>
                <a:lnTo>
                  <a:pt x="148" y="106"/>
                </a:lnTo>
                <a:lnTo>
                  <a:pt x="148" y="106"/>
                </a:lnTo>
                <a:lnTo>
                  <a:pt x="142" y="106"/>
                </a:lnTo>
                <a:lnTo>
                  <a:pt x="134" y="108"/>
                </a:lnTo>
                <a:lnTo>
                  <a:pt x="122" y="108"/>
                </a:lnTo>
                <a:lnTo>
                  <a:pt x="122" y="108"/>
                </a:lnTo>
                <a:lnTo>
                  <a:pt x="110" y="112"/>
                </a:lnTo>
                <a:lnTo>
                  <a:pt x="98" y="120"/>
                </a:lnTo>
                <a:lnTo>
                  <a:pt x="98" y="120"/>
                </a:lnTo>
                <a:lnTo>
                  <a:pt x="92" y="126"/>
                </a:lnTo>
                <a:lnTo>
                  <a:pt x="86" y="134"/>
                </a:lnTo>
                <a:lnTo>
                  <a:pt x="86" y="134"/>
                </a:lnTo>
                <a:lnTo>
                  <a:pt x="80" y="136"/>
                </a:lnTo>
                <a:lnTo>
                  <a:pt x="74" y="136"/>
                </a:lnTo>
                <a:lnTo>
                  <a:pt x="58" y="136"/>
                </a:lnTo>
                <a:lnTo>
                  <a:pt x="46" y="138"/>
                </a:lnTo>
                <a:lnTo>
                  <a:pt x="40" y="140"/>
                </a:lnTo>
                <a:lnTo>
                  <a:pt x="40" y="144"/>
                </a:lnTo>
                <a:lnTo>
                  <a:pt x="40" y="144"/>
                </a:lnTo>
                <a:lnTo>
                  <a:pt x="34" y="138"/>
                </a:lnTo>
                <a:lnTo>
                  <a:pt x="28" y="134"/>
                </a:lnTo>
                <a:lnTo>
                  <a:pt x="20" y="128"/>
                </a:lnTo>
                <a:lnTo>
                  <a:pt x="16" y="124"/>
                </a:lnTo>
                <a:lnTo>
                  <a:pt x="16" y="124"/>
                </a:lnTo>
                <a:lnTo>
                  <a:pt x="8" y="112"/>
                </a:lnTo>
                <a:lnTo>
                  <a:pt x="2" y="98"/>
                </a:lnTo>
                <a:lnTo>
                  <a:pt x="2" y="98"/>
                </a:lnTo>
                <a:lnTo>
                  <a:pt x="0" y="88"/>
                </a:lnTo>
                <a:lnTo>
                  <a:pt x="0" y="76"/>
                </a:lnTo>
                <a:lnTo>
                  <a:pt x="0" y="76"/>
                </a:lnTo>
                <a:lnTo>
                  <a:pt x="4" y="52"/>
                </a:lnTo>
                <a:lnTo>
                  <a:pt x="4" y="40"/>
                </a:lnTo>
                <a:lnTo>
                  <a:pt x="4" y="30"/>
                </a:lnTo>
                <a:lnTo>
                  <a:pt x="4" y="30"/>
                </a:lnTo>
                <a:lnTo>
                  <a:pt x="6" y="32"/>
                </a:lnTo>
                <a:lnTo>
                  <a:pt x="6" y="32"/>
                </a:lnTo>
                <a:lnTo>
                  <a:pt x="12" y="32"/>
                </a:lnTo>
                <a:lnTo>
                  <a:pt x="12" y="32"/>
                </a:lnTo>
                <a:lnTo>
                  <a:pt x="16" y="28"/>
                </a:lnTo>
                <a:lnTo>
                  <a:pt x="16" y="28"/>
                </a:lnTo>
                <a:lnTo>
                  <a:pt x="16" y="22"/>
                </a:lnTo>
                <a:lnTo>
                  <a:pt x="16" y="16"/>
                </a:lnTo>
                <a:lnTo>
                  <a:pt x="16" y="16"/>
                </a:lnTo>
                <a:lnTo>
                  <a:pt x="20" y="12"/>
                </a:lnTo>
                <a:lnTo>
                  <a:pt x="26" y="10"/>
                </a:lnTo>
                <a:lnTo>
                  <a:pt x="38" y="8"/>
                </a:lnTo>
                <a:lnTo>
                  <a:pt x="38" y="8"/>
                </a:lnTo>
                <a:lnTo>
                  <a:pt x="42" y="8"/>
                </a:lnTo>
                <a:lnTo>
                  <a:pt x="42" y="8"/>
                </a:lnTo>
                <a:lnTo>
                  <a:pt x="46" y="12"/>
                </a:lnTo>
                <a:lnTo>
                  <a:pt x="50" y="16"/>
                </a:lnTo>
                <a:lnTo>
                  <a:pt x="50" y="16"/>
                </a:lnTo>
                <a:lnTo>
                  <a:pt x="54" y="16"/>
                </a:lnTo>
                <a:lnTo>
                  <a:pt x="54" y="16"/>
                </a:lnTo>
                <a:lnTo>
                  <a:pt x="54" y="14"/>
                </a:lnTo>
                <a:lnTo>
                  <a:pt x="54" y="10"/>
                </a:lnTo>
                <a:lnTo>
                  <a:pt x="54" y="10"/>
                </a:lnTo>
                <a:lnTo>
                  <a:pt x="58" y="6"/>
                </a:lnTo>
                <a:lnTo>
                  <a:pt x="62" y="4"/>
                </a:lnTo>
                <a:lnTo>
                  <a:pt x="62" y="4"/>
                </a:lnTo>
                <a:lnTo>
                  <a:pt x="68" y="4"/>
                </a:lnTo>
                <a:lnTo>
                  <a:pt x="72" y="6"/>
                </a:lnTo>
                <a:lnTo>
                  <a:pt x="78" y="6"/>
                </a:lnTo>
                <a:lnTo>
                  <a:pt x="84" y="6"/>
                </a:lnTo>
                <a:lnTo>
                  <a:pt x="84" y="6"/>
                </a:lnTo>
                <a:lnTo>
                  <a:pt x="86" y="4"/>
                </a:lnTo>
                <a:lnTo>
                  <a:pt x="88" y="0"/>
                </a:lnTo>
                <a:lnTo>
                  <a:pt x="88" y="0"/>
                </a:lnTo>
                <a:lnTo>
                  <a:pt x="92" y="0"/>
                </a:lnTo>
                <a:lnTo>
                  <a:pt x="96" y="0"/>
                </a:lnTo>
                <a:lnTo>
                  <a:pt x="106" y="2"/>
                </a:lnTo>
                <a:lnTo>
                  <a:pt x="106" y="2"/>
                </a:lnTo>
                <a:lnTo>
                  <a:pt x="112" y="0"/>
                </a:lnTo>
                <a:lnTo>
                  <a:pt x="120" y="0"/>
                </a:lnTo>
                <a:lnTo>
                  <a:pt x="120" y="0"/>
                </a:lnTo>
                <a:lnTo>
                  <a:pt x="128" y="2"/>
                </a:lnTo>
                <a:lnTo>
                  <a:pt x="128" y="2"/>
                </a:lnTo>
                <a:lnTo>
                  <a:pt x="134" y="8"/>
                </a:lnTo>
                <a:lnTo>
                  <a:pt x="144" y="14"/>
                </a:lnTo>
                <a:lnTo>
                  <a:pt x="152" y="18"/>
                </a:lnTo>
                <a:lnTo>
                  <a:pt x="160" y="24"/>
                </a:lnTo>
                <a:lnTo>
                  <a:pt x="160" y="24"/>
                </a:lnTo>
                <a:lnTo>
                  <a:pt x="164" y="32"/>
                </a:lnTo>
                <a:lnTo>
                  <a:pt x="166" y="42"/>
                </a:lnTo>
                <a:lnTo>
                  <a:pt x="170" y="62"/>
                </a:lnTo>
                <a:lnTo>
                  <a:pt x="170" y="6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60" name="Freeform 322"/>
          <p:cNvSpPr>
            <a:spLocks/>
          </p:cNvSpPr>
          <p:nvPr/>
        </p:nvSpPr>
        <p:spPr bwMode="auto">
          <a:xfrm>
            <a:off x="9202966" y="4455646"/>
            <a:ext cx="118085" cy="187653"/>
          </a:xfrm>
          <a:custGeom>
            <a:avLst/>
            <a:gdLst/>
            <a:ahLst/>
            <a:cxnLst>
              <a:cxn ang="0">
                <a:pos x="60" y="0"/>
              </a:cxn>
              <a:cxn ang="0">
                <a:pos x="60" y="106"/>
              </a:cxn>
              <a:cxn ang="0">
                <a:pos x="60" y="106"/>
              </a:cxn>
              <a:cxn ang="0">
                <a:pos x="56" y="106"/>
              </a:cxn>
              <a:cxn ang="0">
                <a:pos x="56" y="106"/>
              </a:cxn>
              <a:cxn ang="0">
                <a:pos x="50" y="102"/>
              </a:cxn>
              <a:cxn ang="0">
                <a:pos x="42" y="96"/>
              </a:cxn>
              <a:cxn ang="0">
                <a:pos x="42" y="96"/>
              </a:cxn>
              <a:cxn ang="0">
                <a:pos x="38" y="88"/>
              </a:cxn>
              <a:cxn ang="0">
                <a:pos x="32" y="80"/>
              </a:cxn>
              <a:cxn ang="0">
                <a:pos x="32" y="80"/>
              </a:cxn>
              <a:cxn ang="0">
                <a:pos x="28" y="68"/>
              </a:cxn>
              <a:cxn ang="0">
                <a:pos x="24" y="56"/>
              </a:cxn>
              <a:cxn ang="0">
                <a:pos x="24" y="56"/>
              </a:cxn>
              <a:cxn ang="0">
                <a:pos x="18" y="48"/>
              </a:cxn>
              <a:cxn ang="0">
                <a:pos x="10" y="42"/>
              </a:cxn>
              <a:cxn ang="0">
                <a:pos x="10" y="42"/>
              </a:cxn>
              <a:cxn ang="0">
                <a:pos x="0" y="38"/>
              </a:cxn>
              <a:cxn ang="0">
                <a:pos x="0" y="38"/>
              </a:cxn>
              <a:cxn ang="0">
                <a:pos x="0" y="36"/>
              </a:cxn>
              <a:cxn ang="0">
                <a:pos x="2" y="34"/>
              </a:cxn>
              <a:cxn ang="0">
                <a:pos x="10" y="32"/>
              </a:cxn>
              <a:cxn ang="0">
                <a:pos x="18" y="30"/>
              </a:cxn>
              <a:cxn ang="0">
                <a:pos x="22" y="28"/>
              </a:cxn>
              <a:cxn ang="0">
                <a:pos x="22" y="28"/>
              </a:cxn>
              <a:cxn ang="0">
                <a:pos x="28" y="18"/>
              </a:cxn>
              <a:cxn ang="0">
                <a:pos x="28" y="18"/>
              </a:cxn>
              <a:cxn ang="0">
                <a:pos x="38" y="14"/>
              </a:cxn>
              <a:cxn ang="0">
                <a:pos x="46" y="10"/>
              </a:cxn>
              <a:cxn ang="0">
                <a:pos x="46" y="10"/>
              </a:cxn>
              <a:cxn ang="0">
                <a:pos x="50" y="6"/>
              </a:cxn>
              <a:cxn ang="0">
                <a:pos x="52" y="2"/>
              </a:cxn>
              <a:cxn ang="0">
                <a:pos x="52" y="2"/>
              </a:cxn>
              <a:cxn ang="0">
                <a:pos x="60" y="0"/>
              </a:cxn>
              <a:cxn ang="0">
                <a:pos x="60" y="0"/>
              </a:cxn>
            </a:cxnLst>
            <a:rect l="0" t="0" r="r" b="b"/>
            <a:pathLst>
              <a:path w="60" h="106">
                <a:moveTo>
                  <a:pt x="60" y="0"/>
                </a:moveTo>
                <a:lnTo>
                  <a:pt x="60" y="106"/>
                </a:lnTo>
                <a:lnTo>
                  <a:pt x="60" y="106"/>
                </a:lnTo>
                <a:lnTo>
                  <a:pt x="56" y="106"/>
                </a:lnTo>
                <a:lnTo>
                  <a:pt x="56" y="106"/>
                </a:lnTo>
                <a:lnTo>
                  <a:pt x="50" y="102"/>
                </a:lnTo>
                <a:lnTo>
                  <a:pt x="42" y="96"/>
                </a:lnTo>
                <a:lnTo>
                  <a:pt x="42" y="96"/>
                </a:lnTo>
                <a:lnTo>
                  <a:pt x="38" y="88"/>
                </a:lnTo>
                <a:lnTo>
                  <a:pt x="32" y="80"/>
                </a:lnTo>
                <a:lnTo>
                  <a:pt x="32" y="80"/>
                </a:lnTo>
                <a:lnTo>
                  <a:pt x="28" y="68"/>
                </a:lnTo>
                <a:lnTo>
                  <a:pt x="24" y="56"/>
                </a:lnTo>
                <a:lnTo>
                  <a:pt x="24" y="56"/>
                </a:lnTo>
                <a:lnTo>
                  <a:pt x="18" y="48"/>
                </a:lnTo>
                <a:lnTo>
                  <a:pt x="10" y="42"/>
                </a:lnTo>
                <a:lnTo>
                  <a:pt x="10" y="42"/>
                </a:lnTo>
                <a:lnTo>
                  <a:pt x="0" y="38"/>
                </a:lnTo>
                <a:lnTo>
                  <a:pt x="0" y="38"/>
                </a:lnTo>
                <a:lnTo>
                  <a:pt x="0" y="36"/>
                </a:lnTo>
                <a:lnTo>
                  <a:pt x="2" y="34"/>
                </a:lnTo>
                <a:lnTo>
                  <a:pt x="10" y="32"/>
                </a:lnTo>
                <a:lnTo>
                  <a:pt x="18" y="30"/>
                </a:lnTo>
                <a:lnTo>
                  <a:pt x="22" y="28"/>
                </a:lnTo>
                <a:lnTo>
                  <a:pt x="22" y="28"/>
                </a:lnTo>
                <a:lnTo>
                  <a:pt x="28" y="18"/>
                </a:lnTo>
                <a:lnTo>
                  <a:pt x="28" y="18"/>
                </a:lnTo>
                <a:lnTo>
                  <a:pt x="38" y="14"/>
                </a:lnTo>
                <a:lnTo>
                  <a:pt x="46" y="10"/>
                </a:lnTo>
                <a:lnTo>
                  <a:pt x="46" y="10"/>
                </a:lnTo>
                <a:lnTo>
                  <a:pt x="50" y="6"/>
                </a:lnTo>
                <a:lnTo>
                  <a:pt x="52" y="2"/>
                </a:lnTo>
                <a:lnTo>
                  <a:pt x="52" y="2"/>
                </a:lnTo>
                <a:lnTo>
                  <a:pt x="60" y="0"/>
                </a:lnTo>
                <a:lnTo>
                  <a:pt x="60"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61" name="Freeform 323"/>
          <p:cNvSpPr>
            <a:spLocks/>
          </p:cNvSpPr>
          <p:nvPr/>
        </p:nvSpPr>
        <p:spPr bwMode="auto">
          <a:xfrm>
            <a:off x="8636159" y="4193640"/>
            <a:ext cx="684892" cy="343440"/>
          </a:xfrm>
          <a:custGeom>
            <a:avLst/>
            <a:gdLst/>
            <a:ahLst/>
            <a:cxnLst>
              <a:cxn ang="0">
                <a:pos x="348" y="148"/>
              </a:cxn>
              <a:cxn ang="0">
                <a:pos x="338" y="154"/>
              </a:cxn>
              <a:cxn ang="0">
                <a:pos x="326" y="162"/>
              </a:cxn>
              <a:cxn ang="0">
                <a:pos x="310" y="176"/>
              </a:cxn>
              <a:cxn ang="0">
                <a:pos x="298" y="180"/>
              </a:cxn>
              <a:cxn ang="0">
                <a:pos x="288" y="186"/>
              </a:cxn>
              <a:cxn ang="0">
                <a:pos x="274" y="178"/>
              </a:cxn>
              <a:cxn ang="0">
                <a:pos x="268" y="178"/>
              </a:cxn>
              <a:cxn ang="0">
                <a:pos x="248" y="164"/>
              </a:cxn>
              <a:cxn ang="0">
                <a:pos x="236" y="158"/>
              </a:cxn>
              <a:cxn ang="0">
                <a:pos x="226" y="160"/>
              </a:cxn>
              <a:cxn ang="0">
                <a:pos x="220" y="170"/>
              </a:cxn>
              <a:cxn ang="0">
                <a:pos x="216" y="178"/>
              </a:cxn>
              <a:cxn ang="0">
                <a:pos x="198" y="180"/>
              </a:cxn>
              <a:cxn ang="0">
                <a:pos x="188" y="180"/>
              </a:cxn>
              <a:cxn ang="0">
                <a:pos x="174" y="190"/>
              </a:cxn>
              <a:cxn ang="0">
                <a:pos x="164" y="194"/>
              </a:cxn>
              <a:cxn ang="0">
                <a:pos x="154" y="188"/>
              </a:cxn>
              <a:cxn ang="0">
                <a:pos x="160" y="182"/>
              </a:cxn>
              <a:cxn ang="0">
                <a:pos x="164" y="172"/>
              </a:cxn>
              <a:cxn ang="0">
                <a:pos x="160" y="154"/>
              </a:cxn>
              <a:cxn ang="0">
                <a:pos x="154" y="140"/>
              </a:cxn>
              <a:cxn ang="0">
                <a:pos x="142" y="132"/>
              </a:cxn>
              <a:cxn ang="0">
                <a:pos x="128" y="106"/>
              </a:cxn>
              <a:cxn ang="0">
                <a:pos x="120" y="92"/>
              </a:cxn>
              <a:cxn ang="0">
                <a:pos x="94" y="76"/>
              </a:cxn>
              <a:cxn ang="0">
                <a:pos x="76" y="68"/>
              </a:cxn>
              <a:cxn ang="0">
                <a:pos x="60" y="68"/>
              </a:cxn>
              <a:cxn ang="0">
                <a:pos x="32" y="68"/>
              </a:cxn>
              <a:cxn ang="0">
                <a:pos x="20" y="58"/>
              </a:cxn>
              <a:cxn ang="0">
                <a:pos x="8" y="54"/>
              </a:cxn>
              <a:cxn ang="0">
                <a:pos x="0" y="50"/>
              </a:cxn>
              <a:cxn ang="0">
                <a:pos x="16" y="38"/>
              </a:cxn>
              <a:cxn ang="0">
                <a:pos x="26" y="34"/>
              </a:cxn>
              <a:cxn ang="0">
                <a:pos x="44" y="30"/>
              </a:cxn>
              <a:cxn ang="0">
                <a:pos x="62" y="30"/>
              </a:cxn>
              <a:cxn ang="0">
                <a:pos x="72" y="34"/>
              </a:cxn>
              <a:cxn ang="0">
                <a:pos x="90" y="32"/>
              </a:cxn>
              <a:cxn ang="0">
                <a:pos x="120" y="34"/>
              </a:cxn>
              <a:cxn ang="0">
                <a:pos x="144" y="26"/>
              </a:cxn>
              <a:cxn ang="0">
                <a:pos x="166" y="18"/>
              </a:cxn>
              <a:cxn ang="0">
                <a:pos x="186" y="14"/>
              </a:cxn>
              <a:cxn ang="0">
                <a:pos x="204" y="14"/>
              </a:cxn>
              <a:cxn ang="0">
                <a:pos x="210" y="18"/>
              </a:cxn>
              <a:cxn ang="0">
                <a:pos x="250" y="26"/>
              </a:cxn>
              <a:cxn ang="0">
                <a:pos x="264" y="34"/>
              </a:cxn>
              <a:cxn ang="0">
                <a:pos x="272" y="38"/>
              </a:cxn>
              <a:cxn ang="0">
                <a:pos x="282" y="36"/>
              </a:cxn>
              <a:cxn ang="0">
                <a:pos x="292" y="24"/>
              </a:cxn>
              <a:cxn ang="0">
                <a:pos x="306" y="10"/>
              </a:cxn>
              <a:cxn ang="0">
                <a:pos x="314" y="6"/>
              </a:cxn>
              <a:cxn ang="0">
                <a:pos x="322" y="10"/>
              </a:cxn>
              <a:cxn ang="0">
                <a:pos x="330" y="4"/>
              </a:cxn>
              <a:cxn ang="0">
                <a:pos x="348" y="0"/>
              </a:cxn>
            </a:cxnLst>
            <a:rect l="0" t="0" r="r" b="b"/>
            <a:pathLst>
              <a:path w="348" h="194">
                <a:moveTo>
                  <a:pt x="348" y="0"/>
                </a:moveTo>
                <a:lnTo>
                  <a:pt x="348" y="148"/>
                </a:lnTo>
                <a:lnTo>
                  <a:pt x="348" y="148"/>
                </a:lnTo>
                <a:lnTo>
                  <a:pt x="340" y="150"/>
                </a:lnTo>
                <a:lnTo>
                  <a:pt x="340" y="150"/>
                </a:lnTo>
                <a:lnTo>
                  <a:pt x="338" y="154"/>
                </a:lnTo>
                <a:lnTo>
                  <a:pt x="334" y="158"/>
                </a:lnTo>
                <a:lnTo>
                  <a:pt x="334" y="158"/>
                </a:lnTo>
                <a:lnTo>
                  <a:pt x="326" y="162"/>
                </a:lnTo>
                <a:lnTo>
                  <a:pt x="316" y="166"/>
                </a:lnTo>
                <a:lnTo>
                  <a:pt x="316" y="166"/>
                </a:lnTo>
                <a:lnTo>
                  <a:pt x="310" y="176"/>
                </a:lnTo>
                <a:lnTo>
                  <a:pt x="310" y="176"/>
                </a:lnTo>
                <a:lnTo>
                  <a:pt x="306" y="178"/>
                </a:lnTo>
                <a:lnTo>
                  <a:pt x="298" y="180"/>
                </a:lnTo>
                <a:lnTo>
                  <a:pt x="290" y="182"/>
                </a:lnTo>
                <a:lnTo>
                  <a:pt x="288" y="184"/>
                </a:lnTo>
                <a:lnTo>
                  <a:pt x="288" y="186"/>
                </a:lnTo>
                <a:lnTo>
                  <a:pt x="288" y="186"/>
                </a:lnTo>
                <a:lnTo>
                  <a:pt x="280" y="182"/>
                </a:lnTo>
                <a:lnTo>
                  <a:pt x="274" y="178"/>
                </a:lnTo>
                <a:lnTo>
                  <a:pt x="274" y="178"/>
                </a:lnTo>
                <a:lnTo>
                  <a:pt x="268" y="178"/>
                </a:lnTo>
                <a:lnTo>
                  <a:pt x="268" y="178"/>
                </a:lnTo>
                <a:lnTo>
                  <a:pt x="262" y="176"/>
                </a:lnTo>
                <a:lnTo>
                  <a:pt x="258" y="172"/>
                </a:lnTo>
                <a:lnTo>
                  <a:pt x="248" y="164"/>
                </a:lnTo>
                <a:lnTo>
                  <a:pt x="248" y="164"/>
                </a:lnTo>
                <a:lnTo>
                  <a:pt x="236" y="158"/>
                </a:lnTo>
                <a:lnTo>
                  <a:pt x="236" y="158"/>
                </a:lnTo>
                <a:lnTo>
                  <a:pt x="230" y="158"/>
                </a:lnTo>
                <a:lnTo>
                  <a:pt x="226" y="160"/>
                </a:lnTo>
                <a:lnTo>
                  <a:pt x="226" y="160"/>
                </a:lnTo>
                <a:lnTo>
                  <a:pt x="222" y="164"/>
                </a:lnTo>
                <a:lnTo>
                  <a:pt x="222" y="164"/>
                </a:lnTo>
                <a:lnTo>
                  <a:pt x="220" y="170"/>
                </a:lnTo>
                <a:lnTo>
                  <a:pt x="218" y="176"/>
                </a:lnTo>
                <a:lnTo>
                  <a:pt x="218" y="176"/>
                </a:lnTo>
                <a:lnTo>
                  <a:pt x="216" y="178"/>
                </a:lnTo>
                <a:lnTo>
                  <a:pt x="210" y="180"/>
                </a:lnTo>
                <a:lnTo>
                  <a:pt x="210" y="180"/>
                </a:lnTo>
                <a:lnTo>
                  <a:pt x="198" y="180"/>
                </a:lnTo>
                <a:lnTo>
                  <a:pt x="192" y="178"/>
                </a:lnTo>
                <a:lnTo>
                  <a:pt x="188" y="180"/>
                </a:lnTo>
                <a:lnTo>
                  <a:pt x="188" y="180"/>
                </a:lnTo>
                <a:lnTo>
                  <a:pt x="180" y="184"/>
                </a:lnTo>
                <a:lnTo>
                  <a:pt x="174" y="190"/>
                </a:lnTo>
                <a:lnTo>
                  <a:pt x="174" y="190"/>
                </a:lnTo>
                <a:lnTo>
                  <a:pt x="170" y="192"/>
                </a:lnTo>
                <a:lnTo>
                  <a:pt x="164" y="194"/>
                </a:lnTo>
                <a:lnTo>
                  <a:pt x="164" y="194"/>
                </a:lnTo>
                <a:lnTo>
                  <a:pt x="160" y="190"/>
                </a:lnTo>
                <a:lnTo>
                  <a:pt x="156" y="188"/>
                </a:lnTo>
                <a:lnTo>
                  <a:pt x="154" y="188"/>
                </a:lnTo>
                <a:lnTo>
                  <a:pt x="154" y="188"/>
                </a:lnTo>
                <a:lnTo>
                  <a:pt x="156" y="184"/>
                </a:lnTo>
                <a:lnTo>
                  <a:pt x="160" y="182"/>
                </a:lnTo>
                <a:lnTo>
                  <a:pt x="160" y="182"/>
                </a:lnTo>
                <a:lnTo>
                  <a:pt x="164" y="172"/>
                </a:lnTo>
                <a:lnTo>
                  <a:pt x="164" y="172"/>
                </a:lnTo>
                <a:lnTo>
                  <a:pt x="162" y="162"/>
                </a:lnTo>
                <a:lnTo>
                  <a:pt x="160" y="154"/>
                </a:lnTo>
                <a:lnTo>
                  <a:pt x="160" y="154"/>
                </a:lnTo>
                <a:lnTo>
                  <a:pt x="158" y="146"/>
                </a:lnTo>
                <a:lnTo>
                  <a:pt x="154" y="140"/>
                </a:lnTo>
                <a:lnTo>
                  <a:pt x="154" y="140"/>
                </a:lnTo>
                <a:lnTo>
                  <a:pt x="148" y="136"/>
                </a:lnTo>
                <a:lnTo>
                  <a:pt x="142" y="132"/>
                </a:lnTo>
                <a:lnTo>
                  <a:pt x="142" y="132"/>
                </a:lnTo>
                <a:lnTo>
                  <a:pt x="138" y="126"/>
                </a:lnTo>
                <a:lnTo>
                  <a:pt x="134" y="120"/>
                </a:lnTo>
                <a:lnTo>
                  <a:pt x="128" y="106"/>
                </a:lnTo>
                <a:lnTo>
                  <a:pt x="128" y="106"/>
                </a:lnTo>
                <a:lnTo>
                  <a:pt x="120" y="92"/>
                </a:lnTo>
                <a:lnTo>
                  <a:pt x="120" y="92"/>
                </a:lnTo>
                <a:lnTo>
                  <a:pt x="108" y="82"/>
                </a:lnTo>
                <a:lnTo>
                  <a:pt x="108" y="82"/>
                </a:lnTo>
                <a:lnTo>
                  <a:pt x="94" y="76"/>
                </a:lnTo>
                <a:lnTo>
                  <a:pt x="94" y="76"/>
                </a:lnTo>
                <a:lnTo>
                  <a:pt x="84" y="72"/>
                </a:lnTo>
                <a:lnTo>
                  <a:pt x="76" y="68"/>
                </a:lnTo>
                <a:lnTo>
                  <a:pt x="76" y="68"/>
                </a:lnTo>
                <a:lnTo>
                  <a:pt x="68" y="68"/>
                </a:lnTo>
                <a:lnTo>
                  <a:pt x="60" y="68"/>
                </a:lnTo>
                <a:lnTo>
                  <a:pt x="46" y="70"/>
                </a:lnTo>
                <a:lnTo>
                  <a:pt x="46" y="70"/>
                </a:lnTo>
                <a:lnTo>
                  <a:pt x="32" y="68"/>
                </a:lnTo>
                <a:lnTo>
                  <a:pt x="32" y="68"/>
                </a:lnTo>
                <a:lnTo>
                  <a:pt x="26" y="62"/>
                </a:lnTo>
                <a:lnTo>
                  <a:pt x="20" y="58"/>
                </a:lnTo>
                <a:lnTo>
                  <a:pt x="20" y="58"/>
                </a:lnTo>
                <a:lnTo>
                  <a:pt x="8" y="54"/>
                </a:lnTo>
                <a:lnTo>
                  <a:pt x="8" y="54"/>
                </a:lnTo>
                <a:lnTo>
                  <a:pt x="4" y="52"/>
                </a:lnTo>
                <a:lnTo>
                  <a:pt x="0" y="50"/>
                </a:lnTo>
                <a:lnTo>
                  <a:pt x="0" y="50"/>
                </a:lnTo>
                <a:lnTo>
                  <a:pt x="4" y="48"/>
                </a:lnTo>
                <a:lnTo>
                  <a:pt x="8" y="44"/>
                </a:lnTo>
                <a:lnTo>
                  <a:pt x="16" y="38"/>
                </a:lnTo>
                <a:lnTo>
                  <a:pt x="16" y="38"/>
                </a:lnTo>
                <a:lnTo>
                  <a:pt x="26" y="34"/>
                </a:lnTo>
                <a:lnTo>
                  <a:pt x="26" y="34"/>
                </a:lnTo>
                <a:lnTo>
                  <a:pt x="34" y="34"/>
                </a:lnTo>
                <a:lnTo>
                  <a:pt x="34" y="34"/>
                </a:lnTo>
                <a:lnTo>
                  <a:pt x="44" y="30"/>
                </a:lnTo>
                <a:lnTo>
                  <a:pt x="44" y="30"/>
                </a:lnTo>
                <a:lnTo>
                  <a:pt x="54" y="28"/>
                </a:lnTo>
                <a:lnTo>
                  <a:pt x="62" y="30"/>
                </a:lnTo>
                <a:lnTo>
                  <a:pt x="62" y="30"/>
                </a:lnTo>
                <a:lnTo>
                  <a:pt x="72" y="34"/>
                </a:lnTo>
                <a:lnTo>
                  <a:pt x="72" y="34"/>
                </a:lnTo>
                <a:lnTo>
                  <a:pt x="82" y="32"/>
                </a:lnTo>
                <a:lnTo>
                  <a:pt x="90" y="32"/>
                </a:lnTo>
                <a:lnTo>
                  <a:pt x="90" y="32"/>
                </a:lnTo>
                <a:lnTo>
                  <a:pt x="106" y="32"/>
                </a:lnTo>
                <a:lnTo>
                  <a:pt x="120" y="34"/>
                </a:lnTo>
                <a:lnTo>
                  <a:pt x="120" y="34"/>
                </a:lnTo>
                <a:lnTo>
                  <a:pt x="130" y="32"/>
                </a:lnTo>
                <a:lnTo>
                  <a:pt x="130" y="32"/>
                </a:lnTo>
                <a:lnTo>
                  <a:pt x="144" y="26"/>
                </a:lnTo>
                <a:lnTo>
                  <a:pt x="156" y="18"/>
                </a:lnTo>
                <a:lnTo>
                  <a:pt x="156" y="18"/>
                </a:lnTo>
                <a:lnTo>
                  <a:pt x="166" y="18"/>
                </a:lnTo>
                <a:lnTo>
                  <a:pt x="176" y="18"/>
                </a:lnTo>
                <a:lnTo>
                  <a:pt x="176" y="18"/>
                </a:lnTo>
                <a:lnTo>
                  <a:pt x="186" y="14"/>
                </a:lnTo>
                <a:lnTo>
                  <a:pt x="194" y="12"/>
                </a:lnTo>
                <a:lnTo>
                  <a:pt x="194" y="12"/>
                </a:lnTo>
                <a:lnTo>
                  <a:pt x="204" y="14"/>
                </a:lnTo>
                <a:lnTo>
                  <a:pt x="204" y="14"/>
                </a:lnTo>
                <a:lnTo>
                  <a:pt x="210" y="18"/>
                </a:lnTo>
                <a:lnTo>
                  <a:pt x="210" y="18"/>
                </a:lnTo>
                <a:lnTo>
                  <a:pt x="222" y="22"/>
                </a:lnTo>
                <a:lnTo>
                  <a:pt x="236" y="24"/>
                </a:lnTo>
                <a:lnTo>
                  <a:pt x="250" y="26"/>
                </a:lnTo>
                <a:lnTo>
                  <a:pt x="262" y="30"/>
                </a:lnTo>
                <a:lnTo>
                  <a:pt x="262" y="30"/>
                </a:lnTo>
                <a:lnTo>
                  <a:pt x="264" y="34"/>
                </a:lnTo>
                <a:lnTo>
                  <a:pt x="268" y="38"/>
                </a:lnTo>
                <a:lnTo>
                  <a:pt x="268" y="38"/>
                </a:lnTo>
                <a:lnTo>
                  <a:pt x="272" y="38"/>
                </a:lnTo>
                <a:lnTo>
                  <a:pt x="278" y="38"/>
                </a:lnTo>
                <a:lnTo>
                  <a:pt x="278" y="38"/>
                </a:lnTo>
                <a:lnTo>
                  <a:pt x="282" y="36"/>
                </a:lnTo>
                <a:lnTo>
                  <a:pt x="286" y="32"/>
                </a:lnTo>
                <a:lnTo>
                  <a:pt x="286" y="32"/>
                </a:lnTo>
                <a:lnTo>
                  <a:pt x="292" y="24"/>
                </a:lnTo>
                <a:lnTo>
                  <a:pt x="292" y="24"/>
                </a:lnTo>
                <a:lnTo>
                  <a:pt x="306" y="10"/>
                </a:lnTo>
                <a:lnTo>
                  <a:pt x="306" y="10"/>
                </a:lnTo>
                <a:lnTo>
                  <a:pt x="310" y="8"/>
                </a:lnTo>
                <a:lnTo>
                  <a:pt x="314" y="6"/>
                </a:lnTo>
                <a:lnTo>
                  <a:pt x="314" y="6"/>
                </a:lnTo>
                <a:lnTo>
                  <a:pt x="318" y="8"/>
                </a:lnTo>
                <a:lnTo>
                  <a:pt x="322" y="10"/>
                </a:lnTo>
                <a:lnTo>
                  <a:pt x="322" y="10"/>
                </a:lnTo>
                <a:lnTo>
                  <a:pt x="326" y="8"/>
                </a:lnTo>
                <a:lnTo>
                  <a:pt x="330" y="4"/>
                </a:lnTo>
                <a:lnTo>
                  <a:pt x="330" y="4"/>
                </a:lnTo>
                <a:lnTo>
                  <a:pt x="340" y="2"/>
                </a:lnTo>
                <a:lnTo>
                  <a:pt x="348" y="0"/>
                </a:lnTo>
                <a:lnTo>
                  <a:pt x="348"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63" name="Freeform 332"/>
          <p:cNvSpPr>
            <a:spLocks/>
          </p:cNvSpPr>
          <p:nvPr/>
        </p:nvSpPr>
        <p:spPr bwMode="auto">
          <a:xfrm>
            <a:off x="6239038" y="3032314"/>
            <a:ext cx="2137335" cy="1295868"/>
          </a:xfrm>
          <a:custGeom>
            <a:avLst/>
            <a:gdLst/>
            <a:ahLst/>
            <a:cxnLst>
              <a:cxn ang="0">
                <a:pos x="1036" y="324"/>
              </a:cxn>
              <a:cxn ang="0">
                <a:pos x="1018" y="406"/>
              </a:cxn>
              <a:cxn ang="0">
                <a:pos x="946" y="460"/>
              </a:cxn>
              <a:cxn ang="0">
                <a:pos x="906" y="486"/>
              </a:cxn>
              <a:cxn ang="0">
                <a:pos x="862" y="550"/>
              </a:cxn>
              <a:cxn ang="0">
                <a:pos x="850" y="522"/>
              </a:cxn>
              <a:cxn ang="0">
                <a:pos x="844" y="580"/>
              </a:cxn>
              <a:cxn ang="0">
                <a:pos x="820" y="570"/>
              </a:cxn>
              <a:cxn ang="0">
                <a:pos x="794" y="562"/>
              </a:cxn>
              <a:cxn ang="0">
                <a:pos x="786" y="572"/>
              </a:cxn>
              <a:cxn ang="0">
                <a:pos x="822" y="580"/>
              </a:cxn>
              <a:cxn ang="0">
                <a:pos x="840" y="602"/>
              </a:cxn>
              <a:cxn ang="0">
                <a:pos x="876" y="624"/>
              </a:cxn>
              <a:cxn ang="0">
                <a:pos x="920" y="604"/>
              </a:cxn>
              <a:cxn ang="0">
                <a:pos x="962" y="606"/>
              </a:cxn>
              <a:cxn ang="0">
                <a:pos x="924" y="640"/>
              </a:cxn>
              <a:cxn ang="0">
                <a:pos x="852" y="688"/>
              </a:cxn>
              <a:cxn ang="0">
                <a:pos x="838" y="718"/>
              </a:cxn>
              <a:cxn ang="0">
                <a:pos x="786" y="692"/>
              </a:cxn>
              <a:cxn ang="0">
                <a:pos x="728" y="660"/>
              </a:cxn>
              <a:cxn ang="0">
                <a:pos x="774" y="596"/>
              </a:cxn>
              <a:cxn ang="0">
                <a:pos x="748" y="584"/>
              </a:cxn>
              <a:cxn ang="0">
                <a:pos x="688" y="600"/>
              </a:cxn>
              <a:cxn ang="0">
                <a:pos x="658" y="572"/>
              </a:cxn>
              <a:cxn ang="0">
                <a:pos x="672" y="562"/>
              </a:cxn>
              <a:cxn ang="0">
                <a:pos x="630" y="558"/>
              </a:cxn>
              <a:cxn ang="0">
                <a:pos x="582" y="578"/>
              </a:cxn>
              <a:cxn ang="0">
                <a:pos x="542" y="604"/>
              </a:cxn>
              <a:cxn ang="0">
                <a:pos x="552" y="650"/>
              </a:cxn>
              <a:cxn ang="0">
                <a:pos x="520" y="666"/>
              </a:cxn>
              <a:cxn ang="0">
                <a:pos x="506" y="698"/>
              </a:cxn>
              <a:cxn ang="0">
                <a:pos x="428" y="710"/>
              </a:cxn>
              <a:cxn ang="0">
                <a:pos x="452" y="670"/>
              </a:cxn>
              <a:cxn ang="0">
                <a:pos x="474" y="602"/>
              </a:cxn>
              <a:cxn ang="0">
                <a:pos x="524" y="588"/>
              </a:cxn>
              <a:cxn ang="0">
                <a:pos x="480" y="524"/>
              </a:cxn>
              <a:cxn ang="0">
                <a:pos x="450" y="464"/>
              </a:cxn>
              <a:cxn ang="0">
                <a:pos x="370" y="448"/>
              </a:cxn>
              <a:cxn ang="0">
                <a:pos x="284" y="458"/>
              </a:cxn>
              <a:cxn ang="0">
                <a:pos x="186" y="520"/>
              </a:cxn>
              <a:cxn ang="0">
                <a:pos x="58" y="516"/>
              </a:cxn>
              <a:cxn ang="0">
                <a:pos x="14" y="422"/>
              </a:cxn>
              <a:cxn ang="0">
                <a:pos x="50" y="324"/>
              </a:cxn>
              <a:cxn ang="0">
                <a:pos x="76" y="224"/>
              </a:cxn>
              <a:cxn ang="0">
                <a:pos x="84" y="162"/>
              </a:cxn>
              <a:cxn ang="0">
                <a:pos x="176" y="126"/>
              </a:cxn>
              <a:cxn ang="0">
                <a:pos x="260" y="136"/>
              </a:cxn>
              <a:cxn ang="0">
                <a:pos x="304" y="152"/>
              </a:cxn>
              <a:cxn ang="0">
                <a:pos x="356" y="148"/>
              </a:cxn>
              <a:cxn ang="0">
                <a:pos x="408" y="148"/>
              </a:cxn>
              <a:cxn ang="0">
                <a:pos x="474" y="130"/>
              </a:cxn>
              <a:cxn ang="0">
                <a:pos x="504" y="50"/>
              </a:cxn>
              <a:cxn ang="0">
                <a:pos x="550" y="28"/>
              </a:cxn>
              <a:cxn ang="0">
                <a:pos x="636" y="4"/>
              </a:cxn>
              <a:cxn ang="0">
                <a:pos x="666" y="54"/>
              </a:cxn>
              <a:cxn ang="0">
                <a:pos x="720" y="86"/>
              </a:cxn>
              <a:cxn ang="0">
                <a:pos x="780" y="150"/>
              </a:cxn>
              <a:cxn ang="0">
                <a:pos x="838" y="144"/>
              </a:cxn>
              <a:cxn ang="0">
                <a:pos x="928" y="152"/>
              </a:cxn>
              <a:cxn ang="0">
                <a:pos x="974" y="148"/>
              </a:cxn>
              <a:cxn ang="0">
                <a:pos x="1054" y="148"/>
              </a:cxn>
              <a:cxn ang="0">
                <a:pos x="1050" y="208"/>
              </a:cxn>
              <a:cxn ang="0">
                <a:pos x="1060" y="246"/>
              </a:cxn>
            </a:cxnLst>
            <a:rect l="0" t="0" r="r" b="b"/>
            <a:pathLst>
              <a:path w="1086" h="732">
                <a:moveTo>
                  <a:pt x="1084" y="288"/>
                </a:moveTo>
                <a:lnTo>
                  <a:pt x="1084" y="288"/>
                </a:lnTo>
                <a:lnTo>
                  <a:pt x="1086" y="302"/>
                </a:lnTo>
                <a:lnTo>
                  <a:pt x="1086" y="310"/>
                </a:lnTo>
                <a:lnTo>
                  <a:pt x="1086" y="316"/>
                </a:lnTo>
                <a:lnTo>
                  <a:pt x="1086" y="316"/>
                </a:lnTo>
                <a:lnTo>
                  <a:pt x="1082" y="320"/>
                </a:lnTo>
                <a:lnTo>
                  <a:pt x="1078" y="322"/>
                </a:lnTo>
                <a:lnTo>
                  <a:pt x="1078" y="322"/>
                </a:lnTo>
                <a:lnTo>
                  <a:pt x="1070" y="324"/>
                </a:lnTo>
                <a:lnTo>
                  <a:pt x="1062" y="324"/>
                </a:lnTo>
                <a:lnTo>
                  <a:pt x="1062" y="324"/>
                </a:lnTo>
                <a:lnTo>
                  <a:pt x="1058" y="326"/>
                </a:lnTo>
                <a:lnTo>
                  <a:pt x="1054" y="328"/>
                </a:lnTo>
                <a:lnTo>
                  <a:pt x="1054" y="328"/>
                </a:lnTo>
                <a:lnTo>
                  <a:pt x="1050" y="328"/>
                </a:lnTo>
                <a:lnTo>
                  <a:pt x="1044" y="326"/>
                </a:lnTo>
                <a:lnTo>
                  <a:pt x="1040" y="324"/>
                </a:lnTo>
                <a:lnTo>
                  <a:pt x="1036" y="324"/>
                </a:lnTo>
                <a:lnTo>
                  <a:pt x="1036" y="324"/>
                </a:lnTo>
                <a:lnTo>
                  <a:pt x="1032" y="328"/>
                </a:lnTo>
                <a:lnTo>
                  <a:pt x="1030" y="332"/>
                </a:lnTo>
                <a:lnTo>
                  <a:pt x="1030" y="332"/>
                </a:lnTo>
                <a:lnTo>
                  <a:pt x="1028" y="342"/>
                </a:lnTo>
                <a:lnTo>
                  <a:pt x="1026" y="350"/>
                </a:lnTo>
                <a:lnTo>
                  <a:pt x="1026" y="350"/>
                </a:lnTo>
                <a:lnTo>
                  <a:pt x="1018" y="356"/>
                </a:lnTo>
                <a:lnTo>
                  <a:pt x="1014" y="360"/>
                </a:lnTo>
                <a:lnTo>
                  <a:pt x="1012" y="362"/>
                </a:lnTo>
                <a:lnTo>
                  <a:pt x="1012" y="362"/>
                </a:lnTo>
                <a:lnTo>
                  <a:pt x="1010" y="372"/>
                </a:lnTo>
                <a:lnTo>
                  <a:pt x="1010" y="380"/>
                </a:lnTo>
                <a:lnTo>
                  <a:pt x="1010" y="380"/>
                </a:lnTo>
                <a:lnTo>
                  <a:pt x="1012" y="390"/>
                </a:lnTo>
                <a:lnTo>
                  <a:pt x="1012" y="390"/>
                </a:lnTo>
                <a:lnTo>
                  <a:pt x="1014" y="400"/>
                </a:lnTo>
                <a:lnTo>
                  <a:pt x="1016" y="404"/>
                </a:lnTo>
                <a:lnTo>
                  <a:pt x="1018" y="406"/>
                </a:lnTo>
                <a:lnTo>
                  <a:pt x="1018" y="406"/>
                </a:lnTo>
                <a:lnTo>
                  <a:pt x="1014" y="410"/>
                </a:lnTo>
                <a:lnTo>
                  <a:pt x="1008" y="414"/>
                </a:lnTo>
                <a:lnTo>
                  <a:pt x="994" y="418"/>
                </a:lnTo>
                <a:lnTo>
                  <a:pt x="994" y="418"/>
                </a:lnTo>
                <a:lnTo>
                  <a:pt x="986" y="422"/>
                </a:lnTo>
                <a:lnTo>
                  <a:pt x="980" y="426"/>
                </a:lnTo>
                <a:lnTo>
                  <a:pt x="980" y="426"/>
                </a:lnTo>
                <a:lnTo>
                  <a:pt x="978" y="434"/>
                </a:lnTo>
                <a:lnTo>
                  <a:pt x="974" y="440"/>
                </a:lnTo>
                <a:lnTo>
                  <a:pt x="974" y="440"/>
                </a:lnTo>
                <a:lnTo>
                  <a:pt x="970" y="442"/>
                </a:lnTo>
                <a:lnTo>
                  <a:pt x="966" y="442"/>
                </a:lnTo>
                <a:lnTo>
                  <a:pt x="966" y="442"/>
                </a:lnTo>
                <a:lnTo>
                  <a:pt x="956" y="448"/>
                </a:lnTo>
                <a:lnTo>
                  <a:pt x="950" y="452"/>
                </a:lnTo>
                <a:lnTo>
                  <a:pt x="948" y="456"/>
                </a:lnTo>
                <a:lnTo>
                  <a:pt x="948" y="456"/>
                </a:lnTo>
                <a:lnTo>
                  <a:pt x="946" y="460"/>
                </a:lnTo>
                <a:lnTo>
                  <a:pt x="948" y="464"/>
                </a:lnTo>
                <a:lnTo>
                  <a:pt x="948" y="468"/>
                </a:lnTo>
                <a:lnTo>
                  <a:pt x="948" y="470"/>
                </a:lnTo>
                <a:lnTo>
                  <a:pt x="948" y="470"/>
                </a:lnTo>
                <a:lnTo>
                  <a:pt x="944" y="472"/>
                </a:lnTo>
                <a:lnTo>
                  <a:pt x="940" y="470"/>
                </a:lnTo>
                <a:lnTo>
                  <a:pt x="936" y="468"/>
                </a:lnTo>
                <a:lnTo>
                  <a:pt x="932" y="466"/>
                </a:lnTo>
                <a:lnTo>
                  <a:pt x="932" y="466"/>
                </a:lnTo>
                <a:lnTo>
                  <a:pt x="926" y="470"/>
                </a:lnTo>
                <a:lnTo>
                  <a:pt x="920" y="474"/>
                </a:lnTo>
                <a:lnTo>
                  <a:pt x="910" y="486"/>
                </a:lnTo>
                <a:lnTo>
                  <a:pt x="910" y="486"/>
                </a:lnTo>
                <a:lnTo>
                  <a:pt x="910" y="490"/>
                </a:lnTo>
                <a:lnTo>
                  <a:pt x="908" y="492"/>
                </a:lnTo>
                <a:lnTo>
                  <a:pt x="908" y="492"/>
                </a:lnTo>
                <a:lnTo>
                  <a:pt x="908" y="490"/>
                </a:lnTo>
                <a:lnTo>
                  <a:pt x="906" y="486"/>
                </a:lnTo>
                <a:lnTo>
                  <a:pt x="906" y="486"/>
                </a:lnTo>
                <a:lnTo>
                  <a:pt x="904" y="488"/>
                </a:lnTo>
                <a:lnTo>
                  <a:pt x="900" y="490"/>
                </a:lnTo>
                <a:lnTo>
                  <a:pt x="896" y="494"/>
                </a:lnTo>
                <a:lnTo>
                  <a:pt x="896" y="494"/>
                </a:lnTo>
                <a:lnTo>
                  <a:pt x="890" y="496"/>
                </a:lnTo>
                <a:lnTo>
                  <a:pt x="886" y="498"/>
                </a:lnTo>
                <a:lnTo>
                  <a:pt x="886" y="498"/>
                </a:lnTo>
                <a:lnTo>
                  <a:pt x="884" y="502"/>
                </a:lnTo>
                <a:lnTo>
                  <a:pt x="880" y="508"/>
                </a:lnTo>
                <a:lnTo>
                  <a:pt x="876" y="514"/>
                </a:lnTo>
                <a:lnTo>
                  <a:pt x="874" y="520"/>
                </a:lnTo>
                <a:lnTo>
                  <a:pt x="874" y="520"/>
                </a:lnTo>
                <a:lnTo>
                  <a:pt x="870" y="520"/>
                </a:lnTo>
                <a:lnTo>
                  <a:pt x="870" y="520"/>
                </a:lnTo>
                <a:lnTo>
                  <a:pt x="868" y="528"/>
                </a:lnTo>
                <a:lnTo>
                  <a:pt x="866" y="534"/>
                </a:lnTo>
                <a:lnTo>
                  <a:pt x="866" y="534"/>
                </a:lnTo>
                <a:lnTo>
                  <a:pt x="864" y="542"/>
                </a:lnTo>
                <a:lnTo>
                  <a:pt x="862" y="550"/>
                </a:lnTo>
                <a:lnTo>
                  <a:pt x="862" y="550"/>
                </a:lnTo>
                <a:lnTo>
                  <a:pt x="858" y="554"/>
                </a:lnTo>
                <a:lnTo>
                  <a:pt x="856" y="556"/>
                </a:lnTo>
                <a:lnTo>
                  <a:pt x="854" y="556"/>
                </a:lnTo>
                <a:lnTo>
                  <a:pt x="854" y="556"/>
                </a:lnTo>
                <a:lnTo>
                  <a:pt x="854" y="552"/>
                </a:lnTo>
                <a:lnTo>
                  <a:pt x="856" y="550"/>
                </a:lnTo>
                <a:lnTo>
                  <a:pt x="856" y="550"/>
                </a:lnTo>
                <a:lnTo>
                  <a:pt x="862" y="544"/>
                </a:lnTo>
                <a:lnTo>
                  <a:pt x="862" y="544"/>
                </a:lnTo>
                <a:lnTo>
                  <a:pt x="864" y="536"/>
                </a:lnTo>
                <a:lnTo>
                  <a:pt x="864" y="536"/>
                </a:lnTo>
                <a:lnTo>
                  <a:pt x="862" y="528"/>
                </a:lnTo>
                <a:lnTo>
                  <a:pt x="858" y="522"/>
                </a:lnTo>
                <a:lnTo>
                  <a:pt x="856" y="520"/>
                </a:lnTo>
                <a:lnTo>
                  <a:pt x="856" y="520"/>
                </a:lnTo>
                <a:lnTo>
                  <a:pt x="852" y="520"/>
                </a:lnTo>
                <a:lnTo>
                  <a:pt x="850" y="522"/>
                </a:lnTo>
                <a:lnTo>
                  <a:pt x="850" y="522"/>
                </a:lnTo>
                <a:lnTo>
                  <a:pt x="850" y="526"/>
                </a:lnTo>
                <a:lnTo>
                  <a:pt x="850" y="530"/>
                </a:lnTo>
                <a:lnTo>
                  <a:pt x="850" y="540"/>
                </a:lnTo>
                <a:lnTo>
                  <a:pt x="850" y="540"/>
                </a:lnTo>
                <a:lnTo>
                  <a:pt x="846" y="548"/>
                </a:lnTo>
                <a:lnTo>
                  <a:pt x="842" y="552"/>
                </a:lnTo>
                <a:lnTo>
                  <a:pt x="842" y="556"/>
                </a:lnTo>
                <a:lnTo>
                  <a:pt x="842" y="556"/>
                </a:lnTo>
                <a:lnTo>
                  <a:pt x="842" y="560"/>
                </a:lnTo>
                <a:lnTo>
                  <a:pt x="844" y="564"/>
                </a:lnTo>
                <a:lnTo>
                  <a:pt x="848" y="572"/>
                </a:lnTo>
                <a:lnTo>
                  <a:pt x="848" y="572"/>
                </a:lnTo>
                <a:lnTo>
                  <a:pt x="850" y="576"/>
                </a:lnTo>
                <a:lnTo>
                  <a:pt x="852" y="582"/>
                </a:lnTo>
                <a:lnTo>
                  <a:pt x="852" y="582"/>
                </a:lnTo>
                <a:lnTo>
                  <a:pt x="848" y="584"/>
                </a:lnTo>
                <a:lnTo>
                  <a:pt x="846" y="584"/>
                </a:lnTo>
                <a:lnTo>
                  <a:pt x="846" y="584"/>
                </a:lnTo>
                <a:lnTo>
                  <a:pt x="844" y="580"/>
                </a:lnTo>
                <a:lnTo>
                  <a:pt x="844" y="580"/>
                </a:lnTo>
                <a:lnTo>
                  <a:pt x="840" y="574"/>
                </a:lnTo>
                <a:lnTo>
                  <a:pt x="836" y="568"/>
                </a:lnTo>
                <a:lnTo>
                  <a:pt x="836" y="568"/>
                </a:lnTo>
                <a:lnTo>
                  <a:pt x="836" y="562"/>
                </a:lnTo>
                <a:lnTo>
                  <a:pt x="836" y="562"/>
                </a:lnTo>
                <a:lnTo>
                  <a:pt x="834" y="560"/>
                </a:lnTo>
                <a:lnTo>
                  <a:pt x="832" y="558"/>
                </a:lnTo>
                <a:lnTo>
                  <a:pt x="832" y="558"/>
                </a:lnTo>
                <a:lnTo>
                  <a:pt x="828" y="562"/>
                </a:lnTo>
                <a:lnTo>
                  <a:pt x="826" y="566"/>
                </a:lnTo>
                <a:lnTo>
                  <a:pt x="826" y="566"/>
                </a:lnTo>
                <a:lnTo>
                  <a:pt x="824" y="570"/>
                </a:lnTo>
                <a:lnTo>
                  <a:pt x="824" y="574"/>
                </a:lnTo>
                <a:lnTo>
                  <a:pt x="822" y="574"/>
                </a:lnTo>
                <a:lnTo>
                  <a:pt x="822" y="574"/>
                </a:lnTo>
                <a:lnTo>
                  <a:pt x="820" y="574"/>
                </a:lnTo>
                <a:lnTo>
                  <a:pt x="820" y="574"/>
                </a:lnTo>
                <a:lnTo>
                  <a:pt x="820" y="570"/>
                </a:lnTo>
                <a:lnTo>
                  <a:pt x="820" y="566"/>
                </a:lnTo>
                <a:lnTo>
                  <a:pt x="820" y="566"/>
                </a:lnTo>
                <a:lnTo>
                  <a:pt x="818" y="562"/>
                </a:lnTo>
                <a:lnTo>
                  <a:pt x="818" y="562"/>
                </a:lnTo>
                <a:lnTo>
                  <a:pt x="814" y="562"/>
                </a:lnTo>
                <a:lnTo>
                  <a:pt x="810" y="564"/>
                </a:lnTo>
                <a:lnTo>
                  <a:pt x="806" y="566"/>
                </a:lnTo>
                <a:lnTo>
                  <a:pt x="802" y="566"/>
                </a:lnTo>
                <a:lnTo>
                  <a:pt x="802" y="566"/>
                </a:lnTo>
                <a:lnTo>
                  <a:pt x="800" y="564"/>
                </a:lnTo>
                <a:lnTo>
                  <a:pt x="800" y="564"/>
                </a:lnTo>
                <a:lnTo>
                  <a:pt x="796" y="554"/>
                </a:lnTo>
                <a:lnTo>
                  <a:pt x="796" y="554"/>
                </a:lnTo>
                <a:lnTo>
                  <a:pt x="794" y="550"/>
                </a:lnTo>
                <a:lnTo>
                  <a:pt x="792" y="548"/>
                </a:lnTo>
                <a:lnTo>
                  <a:pt x="792" y="548"/>
                </a:lnTo>
                <a:lnTo>
                  <a:pt x="790" y="552"/>
                </a:lnTo>
                <a:lnTo>
                  <a:pt x="792" y="556"/>
                </a:lnTo>
                <a:lnTo>
                  <a:pt x="794" y="562"/>
                </a:lnTo>
                <a:lnTo>
                  <a:pt x="794" y="566"/>
                </a:lnTo>
                <a:lnTo>
                  <a:pt x="794" y="566"/>
                </a:lnTo>
                <a:lnTo>
                  <a:pt x="790" y="568"/>
                </a:lnTo>
                <a:lnTo>
                  <a:pt x="790" y="568"/>
                </a:lnTo>
                <a:lnTo>
                  <a:pt x="786" y="568"/>
                </a:lnTo>
                <a:lnTo>
                  <a:pt x="778" y="566"/>
                </a:lnTo>
                <a:lnTo>
                  <a:pt x="772" y="564"/>
                </a:lnTo>
                <a:lnTo>
                  <a:pt x="770" y="566"/>
                </a:lnTo>
                <a:lnTo>
                  <a:pt x="768" y="566"/>
                </a:lnTo>
                <a:lnTo>
                  <a:pt x="768" y="566"/>
                </a:lnTo>
                <a:lnTo>
                  <a:pt x="770" y="568"/>
                </a:lnTo>
                <a:lnTo>
                  <a:pt x="772" y="568"/>
                </a:lnTo>
                <a:lnTo>
                  <a:pt x="776" y="570"/>
                </a:lnTo>
                <a:lnTo>
                  <a:pt x="776" y="570"/>
                </a:lnTo>
                <a:lnTo>
                  <a:pt x="778" y="572"/>
                </a:lnTo>
                <a:lnTo>
                  <a:pt x="782" y="574"/>
                </a:lnTo>
                <a:lnTo>
                  <a:pt x="782" y="574"/>
                </a:lnTo>
                <a:lnTo>
                  <a:pt x="786" y="572"/>
                </a:lnTo>
                <a:lnTo>
                  <a:pt x="786" y="572"/>
                </a:lnTo>
                <a:lnTo>
                  <a:pt x="790" y="574"/>
                </a:lnTo>
                <a:lnTo>
                  <a:pt x="790" y="574"/>
                </a:lnTo>
                <a:lnTo>
                  <a:pt x="796" y="580"/>
                </a:lnTo>
                <a:lnTo>
                  <a:pt x="796" y="580"/>
                </a:lnTo>
                <a:lnTo>
                  <a:pt x="798" y="586"/>
                </a:lnTo>
                <a:lnTo>
                  <a:pt x="798" y="586"/>
                </a:lnTo>
                <a:lnTo>
                  <a:pt x="800" y="588"/>
                </a:lnTo>
                <a:lnTo>
                  <a:pt x="802" y="590"/>
                </a:lnTo>
                <a:lnTo>
                  <a:pt x="802" y="590"/>
                </a:lnTo>
                <a:lnTo>
                  <a:pt x="806" y="586"/>
                </a:lnTo>
                <a:lnTo>
                  <a:pt x="806" y="586"/>
                </a:lnTo>
                <a:lnTo>
                  <a:pt x="804" y="582"/>
                </a:lnTo>
                <a:lnTo>
                  <a:pt x="804" y="578"/>
                </a:lnTo>
                <a:lnTo>
                  <a:pt x="804" y="578"/>
                </a:lnTo>
                <a:lnTo>
                  <a:pt x="806" y="578"/>
                </a:lnTo>
                <a:lnTo>
                  <a:pt x="810" y="578"/>
                </a:lnTo>
                <a:lnTo>
                  <a:pt x="816" y="578"/>
                </a:lnTo>
                <a:lnTo>
                  <a:pt x="816" y="578"/>
                </a:lnTo>
                <a:lnTo>
                  <a:pt x="822" y="580"/>
                </a:lnTo>
                <a:lnTo>
                  <a:pt x="822" y="580"/>
                </a:lnTo>
                <a:lnTo>
                  <a:pt x="826" y="580"/>
                </a:lnTo>
                <a:lnTo>
                  <a:pt x="828" y="580"/>
                </a:lnTo>
                <a:lnTo>
                  <a:pt x="828" y="580"/>
                </a:lnTo>
                <a:lnTo>
                  <a:pt x="828" y="582"/>
                </a:lnTo>
                <a:lnTo>
                  <a:pt x="828" y="586"/>
                </a:lnTo>
                <a:lnTo>
                  <a:pt x="826" y="592"/>
                </a:lnTo>
                <a:lnTo>
                  <a:pt x="826" y="596"/>
                </a:lnTo>
                <a:lnTo>
                  <a:pt x="826" y="596"/>
                </a:lnTo>
                <a:lnTo>
                  <a:pt x="830" y="596"/>
                </a:lnTo>
                <a:lnTo>
                  <a:pt x="830" y="596"/>
                </a:lnTo>
                <a:lnTo>
                  <a:pt x="832" y="594"/>
                </a:lnTo>
                <a:lnTo>
                  <a:pt x="836" y="592"/>
                </a:lnTo>
                <a:lnTo>
                  <a:pt x="836" y="592"/>
                </a:lnTo>
                <a:lnTo>
                  <a:pt x="840" y="592"/>
                </a:lnTo>
                <a:lnTo>
                  <a:pt x="840" y="592"/>
                </a:lnTo>
                <a:lnTo>
                  <a:pt x="840" y="598"/>
                </a:lnTo>
                <a:lnTo>
                  <a:pt x="840" y="600"/>
                </a:lnTo>
                <a:lnTo>
                  <a:pt x="840" y="602"/>
                </a:lnTo>
                <a:lnTo>
                  <a:pt x="840" y="602"/>
                </a:lnTo>
                <a:lnTo>
                  <a:pt x="842" y="602"/>
                </a:lnTo>
                <a:lnTo>
                  <a:pt x="846" y="600"/>
                </a:lnTo>
                <a:lnTo>
                  <a:pt x="850" y="598"/>
                </a:lnTo>
                <a:lnTo>
                  <a:pt x="854" y="598"/>
                </a:lnTo>
                <a:lnTo>
                  <a:pt x="854" y="598"/>
                </a:lnTo>
                <a:lnTo>
                  <a:pt x="858" y="600"/>
                </a:lnTo>
                <a:lnTo>
                  <a:pt x="864" y="606"/>
                </a:lnTo>
                <a:lnTo>
                  <a:pt x="864" y="606"/>
                </a:lnTo>
                <a:lnTo>
                  <a:pt x="866" y="612"/>
                </a:lnTo>
                <a:lnTo>
                  <a:pt x="868" y="620"/>
                </a:lnTo>
                <a:lnTo>
                  <a:pt x="868" y="620"/>
                </a:lnTo>
                <a:lnTo>
                  <a:pt x="870" y="626"/>
                </a:lnTo>
                <a:lnTo>
                  <a:pt x="870" y="628"/>
                </a:lnTo>
                <a:lnTo>
                  <a:pt x="872" y="630"/>
                </a:lnTo>
                <a:lnTo>
                  <a:pt x="872" y="630"/>
                </a:lnTo>
                <a:lnTo>
                  <a:pt x="874" y="626"/>
                </a:lnTo>
                <a:lnTo>
                  <a:pt x="876" y="624"/>
                </a:lnTo>
                <a:lnTo>
                  <a:pt x="876" y="624"/>
                </a:lnTo>
                <a:lnTo>
                  <a:pt x="880" y="622"/>
                </a:lnTo>
                <a:lnTo>
                  <a:pt x="886" y="624"/>
                </a:lnTo>
                <a:lnTo>
                  <a:pt x="892" y="624"/>
                </a:lnTo>
                <a:lnTo>
                  <a:pt x="898" y="624"/>
                </a:lnTo>
                <a:lnTo>
                  <a:pt x="898" y="624"/>
                </a:lnTo>
                <a:lnTo>
                  <a:pt x="896" y="620"/>
                </a:lnTo>
                <a:lnTo>
                  <a:pt x="896" y="618"/>
                </a:lnTo>
                <a:lnTo>
                  <a:pt x="896" y="616"/>
                </a:lnTo>
                <a:lnTo>
                  <a:pt x="896" y="616"/>
                </a:lnTo>
                <a:lnTo>
                  <a:pt x="900" y="616"/>
                </a:lnTo>
                <a:lnTo>
                  <a:pt x="904" y="620"/>
                </a:lnTo>
                <a:lnTo>
                  <a:pt x="908" y="622"/>
                </a:lnTo>
                <a:lnTo>
                  <a:pt x="912" y="624"/>
                </a:lnTo>
                <a:lnTo>
                  <a:pt x="912" y="624"/>
                </a:lnTo>
                <a:lnTo>
                  <a:pt x="914" y="620"/>
                </a:lnTo>
                <a:lnTo>
                  <a:pt x="916" y="614"/>
                </a:lnTo>
                <a:lnTo>
                  <a:pt x="918" y="608"/>
                </a:lnTo>
                <a:lnTo>
                  <a:pt x="920" y="604"/>
                </a:lnTo>
                <a:lnTo>
                  <a:pt x="920" y="604"/>
                </a:lnTo>
                <a:lnTo>
                  <a:pt x="926" y="602"/>
                </a:lnTo>
                <a:lnTo>
                  <a:pt x="926" y="602"/>
                </a:lnTo>
                <a:lnTo>
                  <a:pt x="928" y="604"/>
                </a:lnTo>
                <a:lnTo>
                  <a:pt x="930" y="608"/>
                </a:lnTo>
                <a:lnTo>
                  <a:pt x="930" y="608"/>
                </a:lnTo>
                <a:lnTo>
                  <a:pt x="932" y="606"/>
                </a:lnTo>
                <a:lnTo>
                  <a:pt x="934" y="604"/>
                </a:lnTo>
                <a:lnTo>
                  <a:pt x="938" y="600"/>
                </a:lnTo>
                <a:lnTo>
                  <a:pt x="938" y="600"/>
                </a:lnTo>
                <a:lnTo>
                  <a:pt x="952" y="592"/>
                </a:lnTo>
                <a:lnTo>
                  <a:pt x="952" y="592"/>
                </a:lnTo>
                <a:lnTo>
                  <a:pt x="958" y="590"/>
                </a:lnTo>
                <a:lnTo>
                  <a:pt x="962" y="590"/>
                </a:lnTo>
                <a:lnTo>
                  <a:pt x="964" y="590"/>
                </a:lnTo>
                <a:lnTo>
                  <a:pt x="964" y="590"/>
                </a:lnTo>
                <a:lnTo>
                  <a:pt x="966" y="594"/>
                </a:lnTo>
                <a:lnTo>
                  <a:pt x="966" y="600"/>
                </a:lnTo>
                <a:lnTo>
                  <a:pt x="966" y="600"/>
                </a:lnTo>
                <a:lnTo>
                  <a:pt x="962" y="606"/>
                </a:lnTo>
                <a:lnTo>
                  <a:pt x="962" y="606"/>
                </a:lnTo>
                <a:lnTo>
                  <a:pt x="962" y="610"/>
                </a:lnTo>
                <a:lnTo>
                  <a:pt x="964" y="616"/>
                </a:lnTo>
                <a:lnTo>
                  <a:pt x="964" y="616"/>
                </a:lnTo>
                <a:lnTo>
                  <a:pt x="966" y="622"/>
                </a:lnTo>
                <a:lnTo>
                  <a:pt x="966" y="626"/>
                </a:lnTo>
                <a:lnTo>
                  <a:pt x="966" y="628"/>
                </a:lnTo>
                <a:lnTo>
                  <a:pt x="966" y="628"/>
                </a:lnTo>
                <a:lnTo>
                  <a:pt x="962" y="632"/>
                </a:lnTo>
                <a:lnTo>
                  <a:pt x="956" y="632"/>
                </a:lnTo>
                <a:lnTo>
                  <a:pt x="950" y="634"/>
                </a:lnTo>
                <a:lnTo>
                  <a:pt x="946" y="636"/>
                </a:lnTo>
                <a:lnTo>
                  <a:pt x="946" y="636"/>
                </a:lnTo>
                <a:lnTo>
                  <a:pt x="944" y="638"/>
                </a:lnTo>
                <a:lnTo>
                  <a:pt x="942" y="640"/>
                </a:lnTo>
                <a:lnTo>
                  <a:pt x="942" y="640"/>
                </a:lnTo>
                <a:lnTo>
                  <a:pt x="940" y="642"/>
                </a:lnTo>
                <a:lnTo>
                  <a:pt x="934" y="642"/>
                </a:lnTo>
                <a:lnTo>
                  <a:pt x="924" y="640"/>
                </a:lnTo>
                <a:lnTo>
                  <a:pt x="912" y="638"/>
                </a:lnTo>
                <a:lnTo>
                  <a:pt x="908" y="638"/>
                </a:lnTo>
                <a:lnTo>
                  <a:pt x="904" y="638"/>
                </a:lnTo>
                <a:lnTo>
                  <a:pt x="904" y="638"/>
                </a:lnTo>
                <a:lnTo>
                  <a:pt x="900" y="644"/>
                </a:lnTo>
                <a:lnTo>
                  <a:pt x="896" y="650"/>
                </a:lnTo>
                <a:lnTo>
                  <a:pt x="888" y="664"/>
                </a:lnTo>
                <a:lnTo>
                  <a:pt x="888" y="664"/>
                </a:lnTo>
                <a:lnTo>
                  <a:pt x="886" y="672"/>
                </a:lnTo>
                <a:lnTo>
                  <a:pt x="884" y="676"/>
                </a:lnTo>
                <a:lnTo>
                  <a:pt x="882" y="678"/>
                </a:lnTo>
                <a:lnTo>
                  <a:pt x="882" y="678"/>
                </a:lnTo>
                <a:lnTo>
                  <a:pt x="878" y="680"/>
                </a:lnTo>
                <a:lnTo>
                  <a:pt x="874" y="680"/>
                </a:lnTo>
                <a:lnTo>
                  <a:pt x="866" y="678"/>
                </a:lnTo>
                <a:lnTo>
                  <a:pt x="866" y="678"/>
                </a:lnTo>
                <a:lnTo>
                  <a:pt x="858" y="682"/>
                </a:lnTo>
                <a:lnTo>
                  <a:pt x="852" y="684"/>
                </a:lnTo>
                <a:lnTo>
                  <a:pt x="852" y="688"/>
                </a:lnTo>
                <a:lnTo>
                  <a:pt x="852" y="688"/>
                </a:lnTo>
                <a:lnTo>
                  <a:pt x="852" y="688"/>
                </a:lnTo>
                <a:lnTo>
                  <a:pt x="854" y="690"/>
                </a:lnTo>
                <a:lnTo>
                  <a:pt x="858" y="690"/>
                </a:lnTo>
                <a:lnTo>
                  <a:pt x="858" y="690"/>
                </a:lnTo>
                <a:lnTo>
                  <a:pt x="858" y="690"/>
                </a:lnTo>
                <a:lnTo>
                  <a:pt x="858" y="692"/>
                </a:lnTo>
                <a:lnTo>
                  <a:pt x="856" y="692"/>
                </a:lnTo>
                <a:lnTo>
                  <a:pt x="850" y="694"/>
                </a:lnTo>
                <a:lnTo>
                  <a:pt x="850" y="694"/>
                </a:lnTo>
                <a:lnTo>
                  <a:pt x="848" y="698"/>
                </a:lnTo>
                <a:lnTo>
                  <a:pt x="848" y="704"/>
                </a:lnTo>
                <a:lnTo>
                  <a:pt x="848" y="704"/>
                </a:lnTo>
                <a:lnTo>
                  <a:pt x="848" y="710"/>
                </a:lnTo>
                <a:lnTo>
                  <a:pt x="848" y="710"/>
                </a:lnTo>
                <a:lnTo>
                  <a:pt x="844" y="714"/>
                </a:lnTo>
                <a:lnTo>
                  <a:pt x="844" y="714"/>
                </a:lnTo>
                <a:lnTo>
                  <a:pt x="838" y="718"/>
                </a:lnTo>
                <a:lnTo>
                  <a:pt x="838" y="718"/>
                </a:lnTo>
                <a:lnTo>
                  <a:pt x="832" y="724"/>
                </a:lnTo>
                <a:lnTo>
                  <a:pt x="826" y="730"/>
                </a:lnTo>
                <a:lnTo>
                  <a:pt x="826" y="730"/>
                </a:lnTo>
                <a:lnTo>
                  <a:pt x="816" y="732"/>
                </a:lnTo>
                <a:lnTo>
                  <a:pt x="806" y="732"/>
                </a:lnTo>
                <a:lnTo>
                  <a:pt x="806" y="732"/>
                </a:lnTo>
                <a:lnTo>
                  <a:pt x="802" y="732"/>
                </a:lnTo>
                <a:lnTo>
                  <a:pt x="802" y="732"/>
                </a:lnTo>
                <a:lnTo>
                  <a:pt x="794" y="730"/>
                </a:lnTo>
                <a:lnTo>
                  <a:pt x="790" y="728"/>
                </a:lnTo>
                <a:lnTo>
                  <a:pt x="786" y="724"/>
                </a:lnTo>
                <a:lnTo>
                  <a:pt x="786" y="724"/>
                </a:lnTo>
                <a:lnTo>
                  <a:pt x="788" y="720"/>
                </a:lnTo>
                <a:lnTo>
                  <a:pt x="790" y="714"/>
                </a:lnTo>
                <a:lnTo>
                  <a:pt x="790" y="714"/>
                </a:lnTo>
                <a:lnTo>
                  <a:pt x="788" y="708"/>
                </a:lnTo>
                <a:lnTo>
                  <a:pt x="786" y="702"/>
                </a:lnTo>
                <a:lnTo>
                  <a:pt x="786" y="702"/>
                </a:lnTo>
                <a:lnTo>
                  <a:pt x="786" y="692"/>
                </a:lnTo>
                <a:lnTo>
                  <a:pt x="786" y="692"/>
                </a:lnTo>
                <a:lnTo>
                  <a:pt x="782" y="680"/>
                </a:lnTo>
                <a:lnTo>
                  <a:pt x="782" y="680"/>
                </a:lnTo>
                <a:lnTo>
                  <a:pt x="778" y="674"/>
                </a:lnTo>
                <a:lnTo>
                  <a:pt x="774" y="668"/>
                </a:lnTo>
                <a:lnTo>
                  <a:pt x="774" y="668"/>
                </a:lnTo>
                <a:lnTo>
                  <a:pt x="770" y="668"/>
                </a:lnTo>
                <a:lnTo>
                  <a:pt x="766" y="668"/>
                </a:lnTo>
                <a:lnTo>
                  <a:pt x="766" y="668"/>
                </a:lnTo>
                <a:lnTo>
                  <a:pt x="762" y="670"/>
                </a:lnTo>
                <a:lnTo>
                  <a:pt x="758" y="672"/>
                </a:lnTo>
                <a:lnTo>
                  <a:pt x="758" y="672"/>
                </a:lnTo>
                <a:lnTo>
                  <a:pt x="752" y="668"/>
                </a:lnTo>
                <a:lnTo>
                  <a:pt x="748" y="664"/>
                </a:lnTo>
                <a:lnTo>
                  <a:pt x="748" y="664"/>
                </a:lnTo>
                <a:lnTo>
                  <a:pt x="740" y="660"/>
                </a:lnTo>
                <a:lnTo>
                  <a:pt x="732" y="658"/>
                </a:lnTo>
                <a:lnTo>
                  <a:pt x="732" y="658"/>
                </a:lnTo>
                <a:lnTo>
                  <a:pt x="728" y="660"/>
                </a:lnTo>
                <a:lnTo>
                  <a:pt x="722" y="662"/>
                </a:lnTo>
                <a:lnTo>
                  <a:pt x="716" y="662"/>
                </a:lnTo>
                <a:lnTo>
                  <a:pt x="712" y="662"/>
                </a:lnTo>
                <a:lnTo>
                  <a:pt x="712" y="662"/>
                </a:lnTo>
                <a:lnTo>
                  <a:pt x="712" y="660"/>
                </a:lnTo>
                <a:lnTo>
                  <a:pt x="712" y="660"/>
                </a:lnTo>
                <a:lnTo>
                  <a:pt x="714" y="652"/>
                </a:lnTo>
                <a:lnTo>
                  <a:pt x="714" y="652"/>
                </a:lnTo>
                <a:lnTo>
                  <a:pt x="718" y="648"/>
                </a:lnTo>
                <a:lnTo>
                  <a:pt x="724" y="642"/>
                </a:lnTo>
                <a:lnTo>
                  <a:pt x="724" y="642"/>
                </a:lnTo>
                <a:lnTo>
                  <a:pt x="730" y="634"/>
                </a:lnTo>
                <a:lnTo>
                  <a:pt x="734" y="624"/>
                </a:lnTo>
                <a:lnTo>
                  <a:pt x="734" y="624"/>
                </a:lnTo>
                <a:lnTo>
                  <a:pt x="744" y="614"/>
                </a:lnTo>
                <a:lnTo>
                  <a:pt x="744" y="614"/>
                </a:lnTo>
                <a:lnTo>
                  <a:pt x="758" y="606"/>
                </a:lnTo>
                <a:lnTo>
                  <a:pt x="774" y="596"/>
                </a:lnTo>
                <a:lnTo>
                  <a:pt x="774" y="596"/>
                </a:lnTo>
                <a:lnTo>
                  <a:pt x="776" y="594"/>
                </a:lnTo>
                <a:lnTo>
                  <a:pt x="778" y="592"/>
                </a:lnTo>
                <a:lnTo>
                  <a:pt x="778" y="592"/>
                </a:lnTo>
                <a:lnTo>
                  <a:pt x="774" y="592"/>
                </a:lnTo>
                <a:lnTo>
                  <a:pt x="772" y="590"/>
                </a:lnTo>
                <a:lnTo>
                  <a:pt x="772" y="590"/>
                </a:lnTo>
                <a:lnTo>
                  <a:pt x="770" y="586"/>
                </a:lnTo>
                <a:lnTo>
                  <a:pt x="768" y="582"/>
                </a:lnTo>
                <a:lnTo>
                  <a:pt x="768" y="582"/>
                </a:lnTo>
                <a:lnTo>
                  <a:pt x="764" y="578"/>
                </a:lnTo>
                <a:lnTo>
                  <a:pt x="760" y="576"/>
                </a:lnTo>
                <a:lnTo>
                  <a:pt x="760" y="576"/>
                </a:lnTo>
                <a:lnTo>
                  <a:pt x="758" y="578"/>
                </a:lnTo>
                <a:lnTo>
                  <a:pt x="758" y="580"/>
                </a:lnTo>
                <a:lnTo>
                  <a:pt x="756" y="584"/>
                </a:lnTo>
                <a:lnTo>
                  <a:pt x="756" y="586"/>
                </a:lnTo>
                <a:lnTo>
                  <a:pt x="756" y="586"/>
                </a:lnTo>
                <a:lnTo>
                  <a:pt x="752" y="586"/>
                </a:lnTo>
                <a:lnTo>
                  <a:pt x="748" y="584"/>
                </a:lnTo>
                <a:lnTo>
                  <a:pt x="742" y="582"/>
                </a:lnTo>
                <a:lnTo>
                  <a:pt x="742" y="582"/>
                </a:lnTo>
                <a:lnTo>
                  <a:pt x="742" y="578"/>
                </a:lnTo>
                <a:lnTo>
                  <a:pt x="740" y="576"/>
                </a:lnTo>
                <a:lnTo>
                  <a:pt x="740" y="576"/>
                </a:lnTo>
                <a:lnTo>
                  <a:pt x="738" y="576"/>
                </a:lnTo>
                <a:lnTo>
                  <a:pt x="736" y="578"/>
                </a:lnTo>
                <a:lnTo>
                  <a:pt x="732" y="582"/>
                </a:lnTo>
                <a:lnTo>
                  <a:pt x="732" y="582"/>
                </a:lnTo>
                <a:lnTo>
                  <a:pt x="730" y="586"/>
                </a:lnTo>
                <a:lnTo>
                  <a:pt x="730" y="586"/>
                </a:lnTo>
                <a:lnTo>
                  <a:pt x="728" y="588"/>
                </a:lnTo>
                <a:lnTo>
                  <a:pt x="724" y="588"/>
                </a:lnTo>
                <a:lnTo>
                  <a:pt x="724" y="588"/>
                </a:lnTo>
                <a:lnTo>
                  <a:pt x="712" y="594"/>
                </a:lnTo>
                <a:lnTo>
                  <a:pt x="704" y="598"/>
                </a:lnTo>
                <a:lnTo>
                  <a:pt x="698" y="600"/>
                </a:lnTo>
                <a:lnTo>
                  <a:pt x="698" y="600"/>
                </a:lnTo>
                <a:lnTo>
                  <a:pt x="688" y="600"/>
                </a:lnTo>
                <a:lnTo>
                  <a:pt x="678" y="596"/>
                </a:lnTo>
                <a:lnTo>
                  <a:pt x="678" y="596"/>
                </a:lnTo>
                <a:lnTo>
                  <a:pt x="670" y="590"/>
                </a:lnTo>
                <a:lnTo>
                  <a:pt x="670" y="590"/>
                </a:lnTo>
                <a:lnTo>
                  <a:pt x="662" y="590"/>
                </a:lnTo>
                <a:lnTo>
                  <a:pt x="662" y="590"/>
                </a:lnTo>
                <a:lnTo>
                  <a:pt x="656" y="592"/>
                </a:lnTo>
                <a:lnTo>
                  <a:pt x="652" y="594"/>
                </a:lnTo>
                <a:lnTo>
                  <a:pt x="650" y="594"/>
                </a:lnTo>
                <a:lnTo>
                  <a:pt x="650" y="594"/>
                </a:lnTo>
                <a:lnTo>
                  <a:pt x="648" y="592"/>
                </a:lnTo>
                <a:lnTo>
                  <a:pt x="648" y="590"/>
                </a:lnTo>
                <a:lnTo>
                  <a:pt x="648" y="590"/>
                </a:lnTo>
                <a:lnTo>
                  <a:pt x="650" y="586"/>
                </a:lnTo>
                <a:lnTo>
                  <a:pt x="654" y="582"/>
                </a:lnTo>
                <a:lnTo>
                  <a:pt x="658" y="578"/>
                </a:lnTo>
                <a:lnTo>
                  <a:pt x="660" y="574"/>
                </a:lnTo>
                <a:lnTo>
                  <a:pt x="660" y="574"/>
                </a:lnTo>
                <a:lnTo>
                  <a:pt x="658" y="572"/>
                </a:lnTo>
                <a:lnTo>
                  <a:pt x="658" y="572"/>
                </a:lnTo>
                <a:lnTo>
                  <a:pt x="654" y="572"/>
                </a:lnTo>
                <a:lnTo>
                  <a:pt x="648" y="572"/>
                </a:lnTo>
                <a:lnTo>
                  <a:pt x="638" y="574"/>
                </a:lnTo>
                <a:lnTo>
                  <a:pt x="638" y="574"/>
                </a:lnTo>
                <a:lnTo>
                  <a:pt x="634" y="574"/>
                </a:lnTo>
                <a:lnTo>
                  <a:pt x="632" y="572"/>
                </a:lnTo>
                <a:lnTo>
                  <a:pt x="632" y="572"/>
                </a:lnTo>
                <a:lnTo>
                  <a:pt x="632" y="570"/>
                </a:lnTo>
                <a:lnTo>
                  <a:pt x="634" y="568"/>
                </a:lnTo>
                <a:lnTo>
                  <a:pt x="640" y="566"/>
                </a:lnTo>
                <a:lnTo>
                  <a:pt x="640" y="566"/>
                </a:lnTo>
                <a:lnTo>
                  <a:pt x="646" y="566"/>
                </a:lnTo>
                <a:lnTo>
                  <a:pt x="654" y="566"/>
                </a:lnTo>
                <a:lnTo>
                  <a:pt x="662" y="566"/>
                </a:lnTo>
                <a:lnTo>
                  <a:pt x="670" y="564"/>
                </a:lnTo>
                <a:lnTo>
                  <a:pt x="670" y="564"/>
                </a:lnTo>
                <a:lnTo>
                  <a:pt x="672" y="562"/>
                </a:lnTo>
                <a:lnTo>
                  <a:pt x="672" y="562"/>
                </a:lnTo>
                <a:lnTo>
                  <a:pt x="668" y="558"/>
                </a:lnTo>
                <a:lnTo>
                  <a:pt x="668" y="558"/>
                </a:lnTo>
                <a:lnTo>
                  <a:pt x="660" y="558"/>
                </a:lnTo>
                <a:lnTo>
                  <a:pt x="660" y="558"/>
                </a:lnTo>
                <a:lnTo>
                  <a:pt x="656" y="554"/>
                </a:lnTo>
                <a:lnTo>
                  <a:pt x="652" y="550"/>
                </a:lnTo>
                <a:lnTo>
                  <a:pt x="652" y="550"/>
                </a:lnTo>
                <a:lnTo>
                  <a:pt x="648" y="544"/>
                </a:lnTo>
                <a:lnTo>
                  <a:pt x="646" y="540"/>
                </a:lnTo>
                <a:lnTo>
                  <a:pt x="642" y="540"/>
                </a:lnTo>
                <a:lnTo>
                  <a:pt x="642" y="540"/>
                </a:lnTo>
                <a:lnTo>
                  <a:pt x="642" y="542"/>
                </a:lnTo>
                <a:lnTo>
                  <a:pt x="642" y="544"/>
                </a:lnTo>
                <a:lnTo>
                  <a:pt x="642" y="548"/>
                </a:lnTo>
                <a:lnTo>
                  <a:pt x="642" y="548"/>
                </a:lnTo>
                <a:lnTo>
                  <a:pt x="638" y="552"/>
                </a:lnTo>
                <a:lnTo>
                  <a:pt x="634" y="554"/>
                </a:lnTo>
                <a:lnTo>
                  <a:pt x="634" y="554"/>
                </a:lnTo>
                <a:lnTo>
                  <a:pt x="630" y="558"/>
                </a:lnTo>
                <a:lnTo>
                  <a:pt x="626" y="560"/>
                </a:lnTo>
                <a:lnTo>
                  <a:pt x="624" y="560"/>
                </a:lnTo>
                <a:lnTo>
                  <a:pt x="624" y="560"/>
                </a:lnTo>
                <a:lnTo>
                  <a:pt x="624" y="558"/>
                </a:lnTo>
                <a:lnTo>
                  <a:pt x="624" y="554"/>
                </a:lnTo>
                <a:lnTo>
                  <a:pt x="624" y="550"/>
                </a:lnTo>
                <a:lnTo>
                  <a:pt x="624" y="548"/>
                </a:lnTo>
                <a:lnTo>
                  <a:pt x="624" y="548"/>
                </a:lnTo>
                <a:lnTo>
                  <a:pt x="622" y="548"/>
                </a:lnTo>
                <a:lnTo>
                  <a:pt x="620" y="550"/>
                </a:lnTo>
                <a:lnTo>
                  <a:pt x="618" y="554"/>
                </a:lnTo>
                <a:lnTo>
                  <a:pt x="618" y="554"/>
                </a:lnTo>
                <a:lnTo>
                  <a:pt x="606" y="566"/>
                </a:lnTo>
                <a:lnTo>
                  <a:pt x="606" y="566"/>
                </a:lnTo>
                <a:lnTo>
                  <a:pt x="598" y="568"/>
                </a:lnTo>
                <a:lnTo>
                  <a:pt x="588" y="572"/>
                </a:lnTo>
                <a:lnTo>
                  <a:pt x="588" y="572"/>
                </a:lnTo>
                <a:lnTo>
                  <a:pt x="582" y="578"/>
                </a:lnTo>
                <a:lnTo>
                  <a:pt x="582" y="578"/>
                </a:lnTo>
                <a:lnTo>
                  <a:pt x="578" y="580"/>
                </a:lnTo>
                <a:lnTo>
                  <a:pt x="574" y="582"/>
                </a:lnTo>
                <a:lnTo>
                  <a:pt x="574" y="582"/>
                </a:lnTo>
                <a:lnTo>
                  <a:pt x="574" y="586"/>
                </a:lnTo>
                <a:lnTo>
                  <a:pt x="574" y="592"/>
                </a:lnTo>
                <a:lnTo>
                  <a:pt x="574" y="592"/>
                </a:lnTo>
                <a:lnTo>
                  <a:pt x="572" y="604"/>
                </a:lnTo>
                <a:lnTo>
                  <a:pt x="570" y="612"/>
                </a:lnTo>
                <a:lnTo>
                  <a:pt x="566" y="616"/>
                </a:lnTo>
                <a:lnTo>
                  <a:pt x="566" y="616"/>
                </a:lnTo>
                <a:lnTo>
                  <a:pt x="562" y="614"/>
                </a:lnTo>
                <a:lnTo>
                  <a:pt x="562" y="614"/>
                </a:lnTo>
                <a:lnTo>
                  <a:pt x="558" y="610"/>
                </a:lnTo>
                <a:lnTo>
                  <a:pt x="556" y="606"/>
                </a:lnTo>
                <a:lnTo>
                  <a:pt x="556" y="606"/>
                </a:lnTo>
                <a:lnTo>
                  <a:pt x="550" y="606"/>
                </a:lnTo>
                <a:lnTo>
                  <a:pt x="544" y="606"/>
                </a:lnTo>
                <a:lnTo>
                  <a:pt x="544" y="606"/>
                </a:lnTo>
                <a:lnTo>
                  <a:pt x="542" y="604"/>
                </a:lnTo>
                <a:lnTo>
                  <a:pt x="540" y="602"/>
                </a:lnTo>
                <a:lnTo>
                  <a:pt x="540" y="602"/>
                </a:lnTo>
                <a:lnTo>
                  <a:pt x="540" y="602"/>
                </a:lnTo>
                <a:lnTo>
                  <a:pt x="540" y="604"/>
                </a:lnTo>
                <a:lnTo>
                  <a:pt x="540" y="606"/>
                </a:lnTo>
                <a:lnTo>
                  <a:pt x="544" y="610"/>
                </a:lnTo>
                <a:lnTo>
                  <a:pt x="544" y="610"/>
                </a:lnTo>
                <a:lnTo>
                  <a:pt x="550" y="612"/>
                </a:lnTo>
                <a:lnTo>
                  <a:pt x="556" y="616"/>
                </a:lnTo>
                <a:lnTo>
                  <a:pt x="556" y="616"/>
                </a:lnTo>
                <a:lnTo>
                  <a:pt x="560" y="622"/>
                </a:lnTo>
                <a:lnTo>
                  <a:pt x="560" y="628"/>
                </a:lnTo>
                <a:lnTo>
                  <a:pt x="560" y="628"/>
                </a:lnTo>
                <a:lnTo>
                  <a:pt x="560" y="636"/>
                </a:lnTo>
                <a:lnTo>
                  <a:pt x="556" y="642"/>
                </a:lnTo>
                <a:lnTo>
                  <a:pt x="556" y="642"/>
                </a:lnTo>
                <a:lnTo>
                  <a:pt x="554" y="648"/>
                </a:lnTo>
                <a:lnTo>
                  <a:pt x="552" y="650"/>
                </a:lnTo>
                <a:lnTo>
                  <a:pt x="552" y="650"/>
                </a:lnTo>
                <a:lnTo>
                  <a:pt x="548" y="652"/>
                </a:lnTo>
                <a:lnTo>
                  <a:pt x="544" y="652"/>
                </a:lnTo>
                <a:lnTo>
                  <a:pt x="540" y="652"/>
                </a:lnTo>
                <a:lnTo>
                  <a:pt x="536" y="654"/>
                </a:lnTo>
                <a:lnTo>
                  <a:pt x="536" y="654"/>
                </a:lnTo>
                <a:lnTo>
                  <a:pt x="536" y="658"/>
                </a:lnTo>
                <a:lnTo>
                  <a:pt x="534" y="660"/>
                </a:lnTo>
                <a:lnTo>
                  <a:pt x="534" y="660"/>
                </a:lnTo>
                <a:lnTo>
                  <a:pt x="532" y="662"/>
                </a:lnTo>
                <a:lnTo>
                  <a:pt x="528" y="666"/>
                </a:lnTo>
                <a:lnTo>
                  <a:pt x="528" y="666"/>
                </a:lnTo>
                <a:lnTo>
                  <a:pt x="528" y="670"/>
                </a:lnTo>
                <a:lnTo>
                  <a:pt x="530" y="672"/>
                </a:lnTo>
                <a:lnTo>
                  <a:pt x="528" y="674"/>
                </a:lnTo>
                <a:lnTo>
                  <a:pt x="528" y="674"/>
                </a:lnTo>
                <a:lnTo>
                  <a:pt x="526" y="674"/>
                </a:lnTo>
                <a:lnTo>
                  <a:pt x="522" y="672"/>
                </a:lnTo>
                <a:lnTo>
                  <a:pt x="522" y="672"/>
                </a:lnTo>
                <a:lnTo>
                  <a:pt x="520" y="666"/>
                </a:lnTo>
                <a:lnTo>
                  <a:pt x="520" y="660"/>
                </a:lnTo>
                <a:lnTo>
                  <a:pt x="520" y="660"/>
                </a:lnTo>
                <a:lnTo>
                  <a:pt x="518" y="658"/>
                </a:lnTo>
                <a:lnTo>
                  <a:pt x="516" y="656"/>
                </a:lnTo>
                <a:lnTo>
                  <a:pt x="516" y="656"/>
                </a:lnTo>
                <a:lnTo>
                  <a:pt x="514" y="658"/>
                </a:lnTo>
                <a:lnTo>
                  <a:pt x="514" y="660"/>
                </a:lnTo>
                <a:lnTo>
                  <a:pt x="516" y="666"/>
                </a:lnTo>
                <a:lnTo>
                  <a:pt x="520" y="680"/>
                </a:lnTo>
                <a:lnTo>
                  <a:pt x="520" y="680"/>
                </a:lnTo>
                <a:lnTo>
                  <a:pt x="524" y="688"/>
                </a:lnTo>
                <a:lnTo>
                  <a:pt x="526" y="694"/>
                </a:lnTo>
                <a:lnTo>
                  <a:pt x="526" y="698"/>
                </a:lnTo>
                <a:lnTo>
                  <a:pt x="526" y="698"/>
                </a:lnTo>
                <a:lnTo>
                  <a:pt x="522" y="700"/>
                </a:lnTo>
                <a:lnTo>
                  <a:pt x="522" y="700"/>
                </a:lnTo>
                <a:lnTo>
                  <a:pt x="516" y="698"/>
                </a:lnTo>
                <a:lnTo>
                  <a:pt x="516" y="698"/>
                </a:lnTo>
                <a:lnTo>
                  <a:pt x="506" y="698"/>
                </a:lnTo>
                <a:lnTo>
                  <a:pt x="506" y="698"/>
                </a:lnTo>
                <a:lnTo>
                  <a:pt x="496" y="704"/>
                </a:lnTo>
                <a:lnTo>
                  <a:pt x="496" y="704"/>
                </a:lnTo>
                <a:lnTo>
                  <a:pt x="486" y="708"/>
                </a:lnTo>
                <a:lnTo>
                  <a:pt x="478" y="710"/>
                </a:lnTo>
                <a:lnTo>
                  <a:pt x="478" y="710"/>
                </a:lnTo>
                <a:lnTo>
                  <a:pt x="474" y="716"/>
                </a:lnTo>
                <a:lnTo>
                  <a:pt x="468" y="722"/>
                </a:lnTo>
                <a:lnTo>
                  <a:pt x="468" y="722"/>
                </a:lnTo>
                <a:lnTo>
                  <a:pt x="462" y="724"/>
                </a:lnTo>
                <a:lnTo>
                  <a:pt x="456" y="724"/>
                </a:lnTo>
                <a:lnTo>
                  <a:pt x="456" y="724"/>
                </a:lnTo>
                <a:lnTo>
                  <a:pt x="450" y="722"/>
                </a:lnTo>
                <a:lnTo>
                  <a:pt x="446" y="716"/>
                </a:lnTo>
                <a:lnTo>
                  <a:pt x="442" y="710"/>
                </a:lnTo>
                <a:lnTo>
                  <a:pt x="436" y="706"/>
                </a:lnTo>
                <a:lnTo>
                  <a:pt x="436" y="706"/>
                </a:lnTo>
                <a:lnTo>
                  <a:pt x="432" y="708"/>
                </a:lnTo>
                <a:lnTo>
                  <a:pt x="428" y="710"/>
                </a:lnTo>
                <a:lnTo>
                  <a:pt x="426" y="710"/>
                </a:lnTo>
                <a:lnTo>
                  <a:pt x="426" y="710"/>
                </a:lnTo>
                <a:lnTo>
                  <a:pt x="426" y="708"/>
                </a:lnTo>
                <a:lnTo>
                  <a:pt x="426" y="706"/>
                </a:lnTo>
                <a:lnTo>
                  <a:pt x="426" y="706"/>
                </a:lnTo>
                <a:lnTo>
                  <a:pt x="428" y="704"/>
                </a:lnTo>
                <a:lnTo>
                  <a:pt x="430" y="704"/>
                </a:lnTo>
                <a:lnTo>
                  <a:pt x="438" y="704"/>
                </a:lnTo>
                <a:lnTo>
                  <a:pt x="438" y="704"/>
                </a:lnTo>
                <a:lnTo>
                  <a:pt x="440" y="700"/>
                </a:lnTo>
                <a:lnTo>
                  <a:pt x="442" y="696"/>
                </a:lnTo>
                <a:lnTo>
                  <a:pt x="442" y="696"/>
                </a:lnTo>
                <a:lnTo>
                  <a:pt x="442" y="690"/>
                </a:lnTo>
                <a:lnTo>
                  <a:pt x="442" y="686"/>
                </a:lnTo>
                <a:lnTo>
                  <a:pt x="442" y="686"/>
                </a:lnTo>
                <a:lnTo>
                  <a:pt x="444" y="676"/>
                </a:lnTo>
                <a:lnTo>
                  <a:pt x="444" y="676"/>
                </a:lnTo>
                <a:lnTo>
                  <a:pt x="448" y="674"/>
                </a:lnTo>
                <a:lnTo>
                  <a:pt x="452" y="670"/>
                </a:lnTo>
                <a:lnTo>
                  <a:pt x="452" y="670"/>
                </a:lnTo>
                <a:lnTo>
                  <a:pt x="452" y="664"/>
                </a:lnTo>
                <a:lnTo>
                  <a:pt x="452" y="660"/>
                </a:lnTo>
                <a:lnTo>
                  <a:pt x="452" y="660"/>
                </a:lnTo>
                <a:lnTo>
                  <a:pt x="456" y="652"/>
                </a:lnTo>
                <a:lnTo>
                  <a:pt x="456" y="652"/>
                </a:lnTo>
                <a:lnTo>
                  <a:pt x="460" y="650"/>
                </a:lnTo>
                <a:lnTo>
                  <a:pt x="464" y="646"/>
                </a:lnTo>
                <a:lnTo>
                  <a:pt x="464" y="646"/>
                </a:lnTo>
                <a:lnTo>
                  <a:pt x="466" y="640"/>
                </a:lnTo>
                <a:lnTo>
                  <a:pt x="464" y="632"/>
                </a:lnTo>
                <a:lnTo>
                  <a:pt x="462" y="624"/>
                </a:lnTo>
                <a:lnTo>
                  <a:pt x="462" y="616"/>
                </a:lnTo>
                <a:lnTo>
                  <a:pt x="462" y="616"/>
                </a:lnTo>
                <a:lnTo>
                  <a:pt x="464" y="612"/>
                </a:lnTo>
                <a:lnTo>
                  <a:pt x="466" y="606"/>
                </a:lnTo>
                <a:lnTo>
                  <a:pt x="466" y="606"/>
                </a:lnTo>
                <a:lnTo>
                  <a:pt x="468" y="604"/>
                </a:lnTo>
                <a:lnTo>
                  <a:pt x="474" y="602"/>
                </a:lnTo>
                <a:lnTo>
                  <a:pt x="474" y="602"/>
                </a:lnTo>
                <a:lnTo>
                  <a:pt x="476" y="602"/>
                </a:lnTo>
                <a:lnTo>
                  <a:pt x="476" y="604"/>
                </a:lnTo>
                <a:lnTo>
                  <a:pt x="478" y="608"/>
                </a:lnTo>
                <a:lnTo>
                  <a:pt x="480" y="608"/>
                </a:lnTo>
                <a:lnTo>
                  <a:pt x="480" y="608"/>
                </a:lnTo>
                <a:lnTo>
                  <a:pt x="484" y="606"/>
                </a:lnTo>
                <a:lnTo>
                  <a:pt x="486" y="602"/>
                </a:lnTo>
                <a:lnTo>
                  <a:pt x="486" y="602"/>
                </a:lnTo>
                <a:lnTo>
                  <a:pt x="494" y="602"/>
                </a:lnTo>
                <a:lnTo>
                  <a:pt x="502" y="604"/>
                </a:lnTo>
                <a:lnTo>
                  <a:pt x="508" y="604"/>
                </a:lnTo>
                <a:lnTo>
                  <a:pt x="516" y="604"/>
                </a:lnTo>
                <a:lnTo>
                  <a:pt x="516" y="604"/>
                </a:lnTo>
                <a:lnTo>
                  <a:pt x="520" y="602"/>
                </a:lnTo>
                <a:lnTo>
                  <a:pt x="522" y="598"/>
                </a:lnTo>
                <a:lnTo>
                  <a:pt x="522" y="598"/>
                </a:lnTo>
                <a:lnTo>
                  <a:pt x="524" y="594"/>
                </a:lnTo>
                <a:lnTo>
                  <a:pt x="524" y="588"/>
                </a:lnTo>
                <a:lnTo>
                  <a:pt x="524" y="588"/>
                </a:lnTo>
                <a:lnTo>
                  <a:pt x="522" y="584"/>
                </a:lnTo>
                <a:lnTo>
                  <a:pt x="518" y="580"/>
                </a:lnTo>
                <a:lnTo>
                  <a:pt x="518" y="580"/>
                </a:lnTo>
                <a:lnTo>
                  <a:pt x="518" y="570"/>
                </a:lnTo>
                <a:lnTo>
                  <a:pt x="518" y="570"/>
                </a:lnTo>
                <a:lnTo>
                  <a:pt x="516" y="562"/>
                </a:lnTo>
                <a:lnTo>
                  <a:pt x="516" y="562"/>
                </a:lnTo>
                <a:lnTo>
                  <a:pt x="510" y="554"/>
                </a:lnTo>
                <a:lnTo>
                  <a:pt x="510" y="554"/>
                </a:lnTo>
                <a:lnTo>
                  <a:pt x="500" y="552"/>
                </a:lnTo>
                <a:lnTo>
                  <a:pt x="492" y="548"/>
                </a:lnTo>
                <a:lnTo>
                  <a:pt x="492" y="548"/>
                </a:lnTo>
                <a:lnTo>
                  <a:pt x="484" y="542"/>
                </a:lnTo>
                <a:lnTo>
                  <a:pt x="480" y="534"/>
                </a:lnTo>
                <a:lnTo>
                  <a:pt x="480" y="534"/>
                </a:lnTo>
                <a:lnTo>
                  <a:pt x="480" y="528"/>
                </a:lnTo>
                <a:lnTo>
                  <a:pt x="480" y="524"/>
                </a:lnTo>
                <a:lnTo>
                  <a:pt x="480" y="524"/>
                </a:lnTo>
                <a:lnTo>
                  <a:pt x="478" y="518"/>
                </a:lnTo>
                <a:lnTo>
                  <a:pt x="476" y="514"/>
                </a:lnTo>
                <a:lnTo>
                  <a:pt x="476" y="514"/>
                </a:lnTo>
                <a:lnTo>
                  <a:pt x="472" y="514"/>
                </a:lnTo>
                <a:lnTo>
                  <a:pt x="466" y="514"/>
                </a:lnTo>
                <a:lnTo>
                  <a:pt x="466" y="514"/>
                </a:lnTo>
                <a:lnTo>
                  <a:pt x="464" y="512"/>
                </a:lnTo>
                <a:lnTo>
                  <a:pt x="460" y="508"/>
                </a:lnTo>
                <a:lnTo>
                  <a:pt x="460" y="508"/>
                </a:lnTo>
                <a:lnTo>
                  <a:pt x="456" y="506"/>
                </a:lnTo>
                <a:lnTo>
                  <a:pt x="452" y="502"/>
                </a:lnTo>
                <a:lnTo>
                  <a:pt x="452" y="502"/>
                </a:lnTo>
                <a:lnTo>
                  <a:pt x="452" y="498"/>
                </a:lnTo>
                <a:lnTo>
                  <a:pt x="452" y="494"/>
                </a:lnTo>
                <a:lnTo>
                  <a:pt x="452" y="484"/>
                </a:lnTo>
                <a:lnTo>
                  <a:pt x="452" y="484"/>
                </a:lnTo>
                <a:lnTo>
                  <a:pt x="450" y="474"/>
                </a:lnTo>
                <a:lnTo>
                  <a:pt x="450" y="474"/>
                </a:lnTo>
                <a:lnTo>
                  <a:pt x="450" y="464"/>
                </a:lnTo>
                <a:lnTo>
                  <a:pt x="450" y="464"/>
                </a:lnTo>
                <a:lnTo>
                  <a:pt x="446" y="460"/>
                </a:lnTo>
                <a:lnTo>
                  <a:pt x="442" y="458"/>
                </a:lnTo>
                <a:lnTo>
                  <a:pt x="442" y="458"/>
                </a:lnTo>
                <a:lnTo>
                  <a:pt x="438" y="460"/>
                </a:lnTo>
                <a:lnTo>
                  <a:pt x="434" y="462"/>
                </a:lnTo>
                <a:lnTo>
                  <a:pt x="434" y="462"/>
                </a:lnTo>
                <a:lnTo>
                  <a:pt x="430" y="460"/>
                </a:lnTo>
                <a:lnTo>
                  <a:pt x="426" y="456"/>
                </a:lnTo>
                <a:lnTo>
                  <a:pt x="420" y="450"/>
                </a:lnTo>
                <a:lnTo>
                  <a:pt x="420" y="450"/>
                </a:lnTo>
                <a:lnTo>
                  <a:pt x="410" y="450"/>
                </a:lnTo>
                <a:lnTo>
                  <a:pt x="410" y="450"/>
                </a:lnTo>
                <a:lnTo>
                  <a:pt x="402" y="452"/>
                </a:lnTo>
                <a:lnTo>
                  <a:pt x="392" y="456"/>
                </a:lnTo>
                <a:lnTo>
                  <a:pt x="392" y="456"/>
                </a:lnTo>
                <a:lnTo>
                  <a:pt x="384" y="454"/>
                </a:lnTo>
                <a:lnTo>
                  <a:pt x="384" y="454"/>
                </a:lnTo>
                <a:lnTo>
                  <a:pt x="370" y="448"/>
                </a:lnTo>
                <a:lnTo>
                  <a:pt x="358" y="440"/>
                </a:lnTo>
                <a:lnTo>
                  <a:pt x="358" y="440"/>
                </a:lnTo>
                <a:lnTo>
                  <a:pt x="350" y="436"/>
                </a:lnTo>
                <a:lnTo>
                  <a:pt x="350" y="436"/>
                </a:lnTo>
                <a:lnTo>
                  <a:pt x="340" y="434"/>
                </a:lnTo>
                <a:lnTo>
                  <a:pt x="330" y="434"/>
                </a:lnTo>
                <a:lnTo>
                  <a:pt x="330" y="434"/>
                </a:lnTo>
                <a:lnTo>
                  <a:pt x="322" y="438"/>
                </a:lnTo>
                <a:lnTo>
                  <a:pt x="314" y="442"/>
                </a:lnTo>
                <a:lnTo>
                  <a:pt x="314" y="442"/>
                </a:lnTo>
                <a:lnTo>
                  <a:pt x="304" y="446"/>
                </a:lnTo>
                <a:lnTo>
                  <a:pt x="304" y="446"/>
                </a:lnTo>
                <a:lnTo>
                  <a:pt x="300" y="444"/>
                </a:lnTo>
                <a:lnTo>
                  <a:pt x="296" y="444"/>
                </a:lnTo>
                <a:lnTo>
                  <a:pt x="296" y="444"/>
                </a:lnTo>
                <a:lnTo>
                  <a:pt x="292" y="448"/>
                </a:lnTo>
                <a:lnTo>
                  <a:pt x="288" y="450"/>
                </a:lnTo>
                <a:lnTo>
                  <a:pt x="288" y="450"/>
                </a:lnTo>
                <a:lnTo>
                  <a:pt x="284" y="458"/>
                </a:lnTo>
                <a:lnTo>
                  <a:pt x="284" y="462"/>
                </a:lnTo>
                <a:lnTo>
                  <a:pt x="284" y="464"/>
                </a:lnTo>
                <a:lnTo>
                  <a:pt x="284" y="464"/>
                </a:lnTo>
                <a:lnTo>
                  <a:pt x="276" y="464"/>
                </a:lnTo>
                <a:lnTo>
                  <a:pt x="276" y="464"/>
                </a:lnTo>
                <a:lnTo>
                  <a:pt x="268" y="470"/>
                </a:lnTo>
                <a:lnTo>
                  <a:pt x="258" y="478"/>
                </a:lnTo>
                <a:lnTo>
                  <a:pt x="248" y="488"/>
                </a:lnTo>
                <a:lnTo>
                  <a:pt x="240" y="494"/>
                </a:lnTo>
                <a:lnTo>
                  <a:pt x="240" y="494"/>
                </a:lnTo>
                <a:lnTo>
                  <a:pt x="230" y="496"/>
                </a:lnTo>
                <a:lnTo>
                  <a:pt x="222" y="496"/>
                </a:lnTo>
                <a:lnTo>
                  <a:pt x="222" y="496"/>
                </a:lnTo>
                <a:lnTo>
                  <a:pt x="212" y="500"/>
                </a:lnTo>
                <a:lnTo>
                  <a:pt x="204" y="504"/>
                </a:lnTo>
                <a:lnTo>
                  <a:pt x="204" y="504"/>
                </a:lnTo>
                <a:lnTo>
                  <a:pt x="196" y="512"/>
                </a:lnTo>
                <a:lnTo>
                  <a:pt x="190" y="518"/>
                </a:lnTo>
                <a:lnTo>
                  <a:pt x="186" y="520"/>
                </a:lnTo>
                <a:lnTo>
                  <a:pt x="186" y="520"/>
                </a:lnTo>
                <a:lnTo>
                  <a:pt x="180" y="518"/>
                </a:lnTo>
                <a:lnTo>
                  <a:pt x="174" y="514"/>
                </a:lnTo>
                <a:lnTo>
                  <a:pt x="174" y="514"/>
                </a:lnTo>
                <a:lnTo>
                  <a:pt x="168" y="510"/>
                </a:lnTo>
                <a:lnTo>
                  <a:pt x="160" y="506"/>
                </a:lnTo>
                <a:lnTo>
                  <a:pt x="160" y="506"/>
                </a:lnTo>
                <a:lnTo>
                  <a:pt x="152" y="506"/>
                </a:lnTo>
                <a:lnTo>
                  <a:pt x="142" y="508"/>
                </a:lnTo>
                <a:lnTo>
                  <a:pt x="142" y="508"/>
                </a:lnTo>
                <a:lnTo>
                  <a:pt x="126" y="514"/>
                </a:lnTo>
                <a:lnTo>
                  <a:pt x="126" y="514"/>
                </a:lnTo>
                <a:lnTo>
                  <a:pt x="112" y="516"/>
                </a:lnTo>
                <a:lnTo>
                  <a:pt x="98" y="516"/>
                </a:lnTo>
                <a:lnTo>
                  <a:pt x="98" y="516"/>
                </a:lnTo>
                <a:lnTo>
                  <a:pt x="76" y="514"/>
                </a:lnTo>
                <a:lnTo>
                  <a:pt x="76" y="514"/>
                </a:lnTo>
                <a:lnTo>
                  <a:pt x="66" y="514"/>
                </a:lnTo>
                <a:lnTo>
                  <a:pt x="58" y="516"/>
                </a:lnTo>
                <a:lnTo>
                  <a:pt x="58" y="516"/>
                </a:lnTo>
                <a:lnTo>
                  <a:pt x="50" y="520"/>
                </a:lnTo>
                <a:lnTo>
                  <a:pt x="50" y="520"/>
                </a:lnTo>
                <a:lnTo>
                  <a:pt x="46" y="514"/>
                </a:lnTo>
                <a:lnTo>
                  <a:pt x="44" y="508"/>
                </a:lnTo>
                <a:lnTo>
                  <a:pt x="44" y="508"/>
                </a:lnTo>
                <a:lnTo>
                  <a:pt x="32" y="500"/>
                </a:lnTo>
                <a:lnTo>
                  <a:pt x="32" y="500"/>
                </a:lnTo>
                <a:lnTo>
                  <a:pt x="18" y="490"/>
                </a:lnTo>
                <a:lnTo>
                  <a:pt x="18" y="490"/>
                </a:lnTo>
                <a:lnTo>
                  <a:pt x="10" y="486"/>
                </a:lnTo>
                <a:lnTo>
                  <a:pt x="0" y="482"/>
                </a:lnTo>
                <a:lnTo>
                  <a:pt x="0" y="482"/>
                </a:lnTo>
                <a:lnTo>
                  <a:pt x="2" y="470"/>
                </a:lnTo>
                <a:lnTo>
                  <a:pt x="4" y="456"/>
                </a:lnTo>
                <a:lnTo>
                  <a:pt x="4" y="456"/>
                </a:lnTo>
                <a:lnTo>
                  <a:pt x="10" y="438"/>
                </a:lnTo>
                <a:lnTo>
                  <a:pt x="14" y="422"/>
                </a:lnTo>
                <a:lnTo>
                  <a:pt x="14" y="422"/>
                </a:lnTo>
                <a:lnTo>
                  <a:pt x="14" y="418"/>
                </a:lnTo>
                <a:lnTo>
                  <a:pt x="14" y="414"/>
                </a:lnTo>
                <a:lnTo>
                  <a:pt x="14" y="414"/>
                </a:lnTo>
                <a:lnTo>
                  <a:pt x="20" y="414"/>
                </a:lnTo>
                <a:lnTo>
                  <a:pt x="20" y="414"/>
                </a:lnTo>
                <a:lnTo>
                  <a:pt x="26" y="414"/>
                </a:lnTo>
                <a:lnTo>
                  <a:pt x="30" y="412"/>
                </a:lnTo>
                <a:lnTo>
                  <a:pt x="32" y="412"/>
                </a:lnTo>
                <a:lnTo>
                  <a:pt x="32" y="412"/>
                </a:lnTo>
                <a:lnTo>
                  <a:pt x="32" y="408"/>
                </a:lnTo>
                <a:lnTo>
                  <a:pt x="30" y="404"/>
                </a:lnTo>
                <a:lnTo>
                  <a:pt x="28" y="398"/>
                </a:lnTo>
                <a:lnTo>
                  <a:pt x="28" y="398"/>
                </a:lnTo>
                <a:lnTo>
                  <a:pt x="28" y="380"/>
                </a:lnTo>
                <a:lnTo>
                  <a:pt x="28" y="380"/>
                </a:lnTo>
                <a:lnTo>
                  <a:pt x="34" y="358"/>
                </a:lnTo>
                <a:lnTo>
                  <a:pt x="42" y="336"/>
                </a:lnTo>
                <a:lnTo>
                  <a:pt x="42" y="336"/>
                </a:lnTo>
                <a:lnTo>
                  <a:pt x="50" y="324"/>
                </a:lnTo>
                <a:lnTo>
                  <a:pt x="58" y="314"/>
                </a:lnTo>
                <a:lnTo>
                  <a:pt x="58" y="314"/>
                </a:lnTo>
                <a:lnTo>
                  <a:pt x="66" y="306"/>
                </a:lnTo>
                <a:lnTo>
                  <a:pt x="76" y="298"/>
                </a:lnTo>
                <a:lnTo>
                  <a:pt x="76" y="298"/>
                </a:lnTo>
                <a:lnTo>
                  <a:pt x="86" y="288"/>
                </a:lnTo>
                <a:lnTo>
                  <a:pt x="94" y="278"/>
                </a:lnTo>
                <a:lnTo>
                  <a:pt x="94" y="278"/>
                </a:lnTo>
                <a:lnTo>
                  <a:pt x="96" y="272"/>
                </a:lnTo>
                <a:lnTo>
                  <a:pt x="98" y="264"/>
                </a:lnTo>
                <a:lnTo>
                  <a:pt x="98" y="264"/>
                </a:lnTo>
                <a:lnTo>
                  <a:pt x="94" y="256"/>
                </a:lnTo>
                <a:lnTo>
                  <a:pt x="90" y="248"/>
                </a:lnTo>
                <a:lnTo>
                  <a:pt x="90" y="248"/>
                </a:lnTo>
                <a:lnTo>
                  <a:pt x="90" y="242"/>
                </a:lnTo>
                <a:lnTo>
                  <a:pt x="90" y="236"/>
                </a:lnTo>
                <a:lnTo>
                  <a:pt x="90" y="236"/>
                </a:lnTo>
                <a:lnTo>
                  <a:pt x="84" y="230"/>
                </a:lnTo>
                <a:lnTo>
                  <a:pt x="76" y="224"/>
                </a:lnTo>
                <a:lnTo>
                  <a:pt x="76" y="224"/>
                </a:lnTo>
                <a:lnTo>
                  <a:pt x="74" y="220"/>
                </a:lnTo>
                <a:lnTo>
                  <a:pt x="74" y="220"/>
                </a:lnTo>
                <a:lnTo>
                  <a:pt x="64" y="202"/>
                </a:lnTo>
                <a:lnTo>
                  <a:pt x="64" y="202"/>
                </a:lnTo>
                <a:lnTo>
                  <a:pt x="60" y="188"/>
                </a:lnTo>
                <a:lnTo>
                  <a:pt x="60" y="188"/>
                </a:lnTo>
                <a:lnTo>
                  <a:pt x="56" y="182"/>
                </a:lnTo>
                <a:lnTo>
                  <a:pt x="54" y="178"/>
                </a:lnTo>
                <a:lnTo>
                  <a:pt x="52" y="176"/>
                </a:lnTo>
                <a:lnTo>
                  <a:pt x="52" y="176"/>
                </a:lnTo>
                <a:lnTo>
                  <a:pt x="56" y="172"/>
                </a:lnTo>
                <a:lnTo>
                  <a:pt x="58" y="168"/>
                </a:lnTo>
                <a:lnTo>
                  <a:pt x="58" y="168"/>
                </a:lnTo>
                <a:lnTo>
                  <a:pt x="68" y="166"/>
                </a:lnTo>
                <a:lnTo>
                  <a:pt x="68" y="166"/>
                </a:lnTo>
                <a:lnTo>
                  <a:pt x="76" y="166"/>
                </a:lnTo>
                <a:lnTo>
                  <a:pt x="76" y="166"/>
                </a:lnTo>
                <a:lnTo>
                  <a:pt x="84" y="162"/>
                </a:lnTo>
                <a:lnTo>
                  <a:pt x="92" y="158"/>
                </a:lnTo>
                <a:lnTo>
                  <a:pt x="92" y="158"/>
                </a:lnTo>
                <a:lnTo>
                  <a:pt x="98" y="150"/>
                </a:lnTo>
                <a:lnTo>
                  <a:pt x="98" y="150"/>
                </a:lnTo>
                <a:lnTo>
                  <a:pt x="98" y="146"/>
                </a:lnTo>
                <a:lnTo>
                  <a:pt x="98" y="142"/>
                </a:lnTo>
                <a:lnTo>
                  <a:pt x="98" y="142"/>
                </a:lnTo>
                <a:lnTo>
                  <a:pt x="102" y="140"/>
                </a:lnTo>
                <a:lnTo>
                  <a:pt x="106" y="138"/>
                </a:lnTo>
                <a:lnTo>
                  <a:pt x="106" y="138"/>
                </a:lnTo>
                <a:lnTo>
                  <a:pt x="128" y="130"/>
                </a:lnTo>
                <a:lnTo>
                  <a:pt x="138" y="128"/>
                </a:lnTo>
                <a:lnTo>
                  <a:pt x="148" y="126"/>
                </a:lnTo>
                <a:lnTo>
                  <a:pt x="148" y="126"/>
                </a:lnTo>
                <a:lnTo>
                  <a:pt x="158" y="128"/>
                </a:lnTo>
                <a:lnTo>
                  <a:pt x="158" y="128"/>
                </a:lnTo>
                <a:lnTo>
                  <a:pt x="166" y="128"/>
                </a:lnTo>
                <a:lnTo>
                  <a:pt x="176" y="126"/>
                </a:lnTo>
                <a:lnTo>
                  <a:pt x="176" y="126"/>
                </a:lnTo>
                <a:lnTo>
                  <a:pt x="180" y="124"/>
                </a:lnTo>
                <a:lnTo>
                  <a:pt x="184" y="122"/>
                </a:lnTo>
                <a:lnTo>
                  <a:pt x="184" y="122"/>
                </a:lnTo>
                <a:lnTo>
                  <a:pt x="192" y="126"/>
                </a:lnTo>
                <a:lnTo>
                  <a:pt x="200" y="130"/>
                </a:lnTo>
                <a:lnTo>
                  <a:pt x="200" y="130"/>
                </a:lnTo>
                <a:lnTo>
                  <a:pt x="218" y="132"/>
                </a:lnTo>
                <a:lnTo>
                  <a:pt x="218" y="132"/>
                </a:lnTo>
                <a:lnTo>
                  <a:pt x="226" y="132"/>
                </a:lnTo>
                <a:lnTo>
                  <a:pt x="226" y="132"/>
                </a:lnTo>
                <a:lnTo>
                  <a:pt x="234" y="130"/>
                </a:lnTo>
                <a:lnTo>
                  <a:pt x="234" y="130"/>
                </a:lnTo>
                <a:lnTo>
                  <a:pt x="242" y="132"/>
                </a:lnTo>
                <a:lnTo>
                  <a:pt x="242" y="132"/>
                </a:lnTo>
                <a:lnTo>
                  <a:pt x="252" y="134"/>
                </a:lnTo>
                <a:lnTo>
                  <a:pt x="252" y="134"/>
                </a:lnTo>
                <a:lnTo>
                  <a:pt x="256" y="136"/>
                </a:lnTo>
                <a:lnTo>
                  <a:pt x="260" y="136"/>
                </a:lnTo>
                <a:lnTo>
                  <a:pt x="260" y="136"/>
                </a:lnTo>
                <a:lnTo>
                  <a:pt x="262" y="142"/>
                </a:lnTo>
                <a:lnTo>
                  <a:pt x="264" y="146"/>
                </a:lnTo>
                <a:lnTo>
                  <a:pt x="264" y="146"/>
                </a:lnTo>
                <a:lnTo>
                  <a:pt x="266" y="148"/>
                </a:lnTo>
                <a:lnTo>
                  <a:pt x="270" y="150"/>
                </a:lnTo>
                <a:lnTo>
                  <a:pt x="270" y="150"/>
                </a:lnTo>
                <a:lnTo>
                  <a:pt x="274" y="150"/>
                </a:lnTo>
                <a:lnTo>
                  <a:pt x="280" y="148"/>
                </a:lnTo>
                <a:lnTo>
                  <a:pt x="284" y="146"/>
                </a:lnTo>
                <a:lnTo>
                  <a:pt x="288" y="146"/>
                </a:lnTo>
                <a:lnTo>
                  <a:pt x="288" y="146"/>
                </a:lnTo>
                <a:lnTo>
                  <a:pt x="290" y="150"/>
                </a:lnTo>
                <a:lnTo>
                  <a:pt x="290" y="154"/>
                </a:lnTo>
                <a:lnTo>
                  <a:pt x="290" y="154"/>
                </a:lnTo>
                <a:lnTo>
                  <a:pt x="294" y="158"/>
                </a:lnTo>
                <a:lnTo>
                  <a:pt x="298" y="160"/>
                </a:lnTo>
                <a:lnTo>
                  <a:pt x="298" y="160"/>
                </a:lnTo>
                <a:lnTo>
                  <a:pt x="302" y="156"/>
                </a:lnTo>
                <a:lnTo>
                  <a:pt x="304" y="152"/>
                </a:lnTo>
                <a:lnTo>
                  <a:pt x="304" y="152"/>
                </a:lnTo>
                <a:lnTo>
                  <a:pt x="312" y="148"/>
                </a:lnTo>
                <a:lnTo>
                  <a:pt x="312" y="148"/>
                </a:lnTo>
                <a:lnTo>
                  <a:pt x="316" y="148"/>
                </a:lnTo>
                <a:lnTo>
                  <a:pt x="320" y="146"/>
                </a:lnTo>
                <a:lnTo>
                  <a:pt x="320" y="146"/>
                </a:lnTo>
                <a:lnTo>
                  <a:pt x="322" y="142"/>
                </a:lnTo>
                <a:lnTo>
                  <a:pt x="326" y="138"/>
                </a:lnTo>
                <a:lnTo>
                  <a:pt x="326" y="138"/>
                </a:lnTo>
                <a:lnTo>
                  <a:pt x="330" y="140"/>
                </a:lnTo>
                <a:lnTo>
                  <a:pt x="334" y="144"/>
                </a:lnTo>
                <a:lnTo>
                  <a:pt x="334" y="144"/>
                </a:lnTo>
                <a:lnTo>
                  <a:pt x="342" y="144"/>
                </a:lnTo>
                <a:lnTo>
                  <a:pt x="342" y="144"/>
                </a:lnTo>
                <a:lnTo>
                  <a:pt x="346" y="142"/>
                </a:lnTo>
                <a:lnTo>
                  <a:pt x="350" y="142"/>
                </a:lnTo>
                <a:lnTo>
                  <a:pt x="350" y="142"/>
                </a:lnTo>
                <a:lnTo>
                  <a:pt x="354" y="144"/>
                </a:lnTo>
                <a:lnTo>
                  <a:pt x="356" y="148"/>
                </a:lnTo>
                <a:lnTo>
                  <a:pt x="356" y="148"/>
                </a:lnTo>
                <a:lnTo>
                  <a:pt x="360" y="150"/>
                </a:lnTo>
                <a:lnTo>
                  <a:pt x="364" y="152"/>
                </a:lnTo>
                <a:lnTo>
                  <a:pt x="364" y="152"/>
                </a:lnTo>
                <a:lnTo>
                  <a:pt x="368" y="146"/>
                </a:lnTo>
                <a:lnTo>
                  <a:pt x="372" y="140"/>
                </a:lnTo>
                <a:lnTo>
                  <a:pt x="374" y="132"/>
                </a:lnTo>
                <a:lnTo>
                  <a:pt x="376" y="130"/>
                </a:lnTo>
                <a:lnTo>
                  <a:pt x="378" y="128"/>
                </a:lnTo>
                <a:lnTo>
                  <a:pt x="378" y="128"/>
                </a:lnTo>
                <a:lnTo>
                  <a:pt x="382" y="128"/>
                </a:lnTo>
                <a:lnTo>
                  <a:pt x="386" y="130"/>
                </a:lnTo>
                <a:lnTo>
                  <a:pt x="394" y="136"/>
                </a:lnTo>
                <a:lnTo>
                  <a:pt x="394" y="136"/>
                </a:lnTo>
                <a:lnTo>
                  <a:pt x="400" y="144"/>
                </a:lnTo>
                <a:lnTo>
                  <a:pt x="400" y="144"/>
                </a:lnTo>
                <a:lnTo>
                  <a:pt x="404" y="148"/>
                </a:lnTo>
                <a:lnTo>
                  <a:pt x="408" y="148"/>
                </a:lnTo>
                <a:lnTo>
                  <a:pt x="408" y="148"/>
                </a:lnTo>
                <a:lnTo>
                  <a:pt x="410" y="146"/>
                </a:lnTo>
                <a:lnTo>
                  <a:pt x="414" y="142"/>
                </a:lnTo>
                <a:lnTo>
                  <a:pt x="414" y="142"/>
                </a:lnTo>
                <a:lnTo>
                  <a:pt x="422" y="142"/>
                </a:lnTo>
                <a:lnTo>
                  <a:pt x="422" y="142"/>
                </a:lnTo>
                <a:lnTo>
                  <a:pt x="440" y="134"/>
                </a:lnTo>
                <a:lnTo>
                  <a:pt x="440" y="134"/>
                </a:lnTo>
                <a:lnTo>
                  <a:pt x="448" y="134"/>
                </a:lnTo>
                <a:lnTo>
                  <a:pt x="448" y="134"/>
                </a:lnTo>
                <a:lnTo>
                  <a:pt x="456" y="136"/>
                </a:lnTo>
                <a:lnTo>
                  <a:pt x="456" y="136"/>
                </a:lnTo>
                <a:lnTo>
                  <a:pt x="460" y="138"/>
                </a:lnTo>
                <a:lnTo>
                  <a:pt x="464" y="142"/>
                </a:lnTo>
                <a:lnTo>
                  <a:pt x="464" y="142"/>
                </a:lnTo>
                <a:lnTo>
                  <a:pt x="468" y="140"/>
                </a:lnTo>
                <a:lnTo>
                  <a:pt x="472" y="138"/>
                </a:lnTo>
                <a:lnTo>
                  <a:pt x="472" y="138"/>
                </a:lnTo>
                <a:lnTo>
                  <a:pt x="472" y="134"/>
                </a:lnTo>
                <a:lnTo>
                  <a:pt x="474" y="130"/>
                </a:lnTo>
                <a:lnTo>
                  <a:pt x="474" y="130"/>
                </a:lnTo>
                <a:lnTo>
                  <a:pt x="470" y="120"/>
                </a:lnTo>
                <a:lnTo>
                  <a:pt x="468" y="112"/>
                </a:lnTo>
                <a:lnTo>
                  <a:pt x="468" y="112"/>
                </a:lnTo>
                <a:lnTo>
                  <a:pt x="468" y="102"/>
                </a:lnTo>
                <a:lnTo>
                  <a:pt x="468" y="102"/>
                </a:lnTo>
                <a:lnTo>
                  <a:pt x="466" y="94"/>
                </a:lnTo>
                <a:lnTo>
                  <a:pt x="466" y="94"/>
                </a:lnTo>
                <a:lnTo>
                  <a:pt x="468" y="86"/>
                </a:lnTo>
                <a:lnTo>
                  <a:pt x="468" y="86"/>
                </a:lnTo>
                <a:lnTo>
                  <a:pt x="474" y="74"/>
                </a:lnTo>
                <a:lnTo>
                  <a:pt x="482" y="62"/>
                </a:lnTo>
                <a:lnTo>
                  <a:pt x="482" y="62"/>
                </a:lnTo>
                <a:lnTo>
                  <a:pt x="488" y="56"/>
                </a:lnTo>
                <a:lnTo>
                  <a:pt x="488" y="56"/>
                </a:lnTo>
                <a:lnTo>
                  <a:pt x="496" y="56"/>
                </a:lnTo>
                <a:lnTo>
                  <a:pt x="496" y="56"/>
                </a:lnTo>
                <a:lnTo>
                  <a:pt x="504" y="50"/>
                </a:lnTo>
                <a:lnTo>
                  <a:pt x="504" y="50"/>
                </a:lnTo>
                <a:lnTo>
                  <a:pt x="514" y="44"/>
                </a:lnTo>
                <a:lnTo>
                  <a:pt x="520" y="42"/>
                </a:lnTo>
                <a:lnTo>
                  <a:pt x="522" y="42"/>
                </a:lnTo>
                <a:lnTo>
                  <a:pt x="524" y="44"/>
                </a:lnTo>
                <a:lnTo>
                  <a:pt x="524" y="44"/>
                </a:lnTo>
                <a:lnTo>
                  <a:pt x="524" y="44"/>
                </a:lnTo>
                <a:lnTo>
                  <a:pt x="524" y="44"/>
                </a:lnTo>
                <a:lnTo>
                  <a:pt x="526" y="48"/>
                </a:lnTo>
                <a:lnTo>
                  <a:pt x="532" y="48"/>
                </a:lnTo>
                <a:lnTo>
                  <a:pt x="532" y="48"/>
                </a:lnTo>
                <a:lnTo>
                  <a:pt x="540" y="50"/>
                </a:lnTo>
                <a:lnTo>
                  <a:pt x="540" y="50"/>
                </a:lnTo>
                <a:lnTo>
                  <a:pt x="546" y="44"/>
                </a:lnTo>
                <a:lnTo>
                  <a:pt x="546" y="44"/>
                </a:lnTo>
                <a:lnTo>
                  <a:pt x="550" y="36"/>
                </a:lnTo>
                <a:lnTo>
                  <a:pt x="550" y="36"/>
                </a:lnTo>
                <a:lnTo>
                  <a:pt x="550" y="32"/>
                </a:lnTo>
                <a:lnTo>
                  <a:pt x="550" y="28"/>
                </a:lnTo>
                <a:lnTo>
                  <a:pt x="550" y="28"/>
                </a:lnTo>
                <a:lnTo>
                  <a:pt x="552" y="24"/>
                </a:lnTo>
                <a:lnTo>
                  <a:pt x="556" y="20"/>
                </a:lnTo>
                <a:lnTo>
                  <a:pt x="556" y="20"/>
                </a:lnTo>
                <a:lnTo>
                  <a:pt x="564" y="20"/>
                </a:lnTo>
                <a:lnTo>
                  <a:pt x="572" y="20"/>
                </a:lnTo>
                <a:lnTo>
                  <a:pt x="572" y="20"/>
                </a:lnTo>
                <a:lnTo>
                  <a:pt x="582" y="18"/>
                </a:lnTo>
                <a:lnTo>
                  <a:pt x="582" y="18"/>
                </a:lnTo>
                <a:lnTo>
                  <a:pt x="590" y="14"/>
                </a:lnTo>
                <a:lnTo>
                  <a:pt x="596" y="10"/>
                </a:lnTo>
                <a:lnTo>
                  <a:pt x="596" y="10"/>
                </a:lnTo>
                <a:lnTo>
                  <a:pt x="604" y="10"/>
                </a:lnTo>
                <a:lnTo>
                  <a:pt x="614" y="8"/>
                </a:lnTo>
                <a:lnTo>
                  <a:pt x="614" y="8"/>
                </a:lnTo>
                <a:lnTo>
                  <a:pt x="620" y="4"/>
                </a:lnTo>
                <a:lnTo>
                  <a:pt x="624" y="2"/>
                </a:lnTo>
                <a:lnTo>
                  <a:pt x="628" y="0"/>
                </a:lnTo>
                <a:lnTo>
                  <a:pt x="628" y="0"/>
                </a:lnTo>
                <a:lnTo>
                  <a:pt x="636" y="4"/>
                </a:lnTo>
                <a:lnTo>
                  <a:pt x="644" y="8"/>
                </a:lnTo>
                <a:lnTo>
                  <a:pt x="644" y="8"/>
                </a:lnTo>
                <a:lnTo>
                  <a:pt x="650" y="14"/>
                </a:lnTo>
                <a:lnTo>
                  <a:pt x="650" y="14"/>
                </a:lnTo>
                <a:lnTo>
                  <a:pt x="650" y="18"/>
                </a:lnTo>
                <a:lnTo>
                  <a:pt x="652" y="24"/>
                </a:lnTo>
                <a:lnTo>
                  <a:pt x="652" y="24"/>
                </a:lnTo>
                <a:lnTo>
                  <a:pt x="660" y="28"/>
                </a:lnTo>
                <a:lnTo>
                  <a:pt x="668" y="32"/>
                </a:lnTo>
                <a:lnTo>
                  <a:pt x="668" y="32"/>
                </a:lnTo>
                <a:lnTo>
                  <a:pt x="674" y="38"/>
                </a:lnTo>
                <a:lnTo>
                  <a:pt x="674" y="38"/>
                </a:lnTo>
                <a:lnTo>
                  <a:pt x="676" y="42"/>
                </a:lnTo>
                <a:lnTo>
                  <a:pt x="676" y="46"/>
                </a:lnTo>
                <a:lnTo>
                  <a:pt x="676" y="46"/>
                </a:lnTo>
                <a:lnTo>
                  <a:pt x="674" y="50"/>
                </a:lnTo>
                <a:lnTo>
                  <a:pt x="670" y="52"/>
                </a:lnTo>
                <a:lnTo>
                  <a:pt x="670" y="52"/>
                </a:lnTo>
                <a:lnTo>
                  <a:pt x="666" y="54"/>
                </a:lnTo>
                <a:lnTo>
                  <a:pt x="662" y="56"/>
                </a:lnTo>
                <a:lnTo>
                  <a:pt x="662" y="56"/>
                </a:lnTo>
                <a:lnTo>
                  <a:pt x="664" y="58"/>
                </a:lnTo>
                <a:lnTo>
                  <a:pt x="668" y="62"/>
                </a:lnTo>
                <a:lnTo>
                  <a:pt x="668" y="62"/>
                </a:lnTo>
                <a:lnTo>
                  <a:pt x="670" y="70"/>
                </a:lnTo>
                <a:lnTo>
                  <a:pt x="670" y="70"/>
                </a:lnTo>
                <a:lnTo>
                  <a:pt x="674" y="78"/>
                </a:lnTo>
                <a:lnTo>
                  <a:pt x="678" y="86"/>
                </a:lnTo>
                <a:lnTo>
                  <a:pt x="678" y="86"/>
                </a:lnTo>
                <a:lnTo>
                  <a:pt x="686" y="90"/>
                </a:lnTo>
                <a:lnTo>
                  <a:pt x="686" y="90"/>
                </a:lnTo>
                <a:lnTo>
                  <a:pt x="696" y="90"/>
                </a:lnTo>
                <a:lnTo>
                  <a:pt x="696" y="90"/>
                </a:lnTo>
                <a:lnTo>
                  <a:pt x="704" y="92"/>
                </a:lnTo>
                <a:lnTo>
                  <a:pt x="714" y="90"/>
                </a:lnTo>
                <a:lnTo>
                  <a:pt x="714" y="90"/>
                </a:lnTo>
                <a:lnTo>
                  <a:pt x="720" y="86"/>
                </a:lnTo>
                <a:lnTo>
                  <a:pt x="720" y="86"/>
                </a:lnTo>
                <a:lnTo>
                  <a:pt x="724" y="84"/>
                </a:lnTo>
                <a:lnTo>
                  <a:pt x="728" y="84"/>
                </a:lnTo>
                <a:lnTo>
                  <a:pt x="728" y="84"/>
                </a:lnTo>
                <a:lnTo>
                  <a:pt x="730" y="86"/>
                </a:lnTo>
                <a:lnTo>
                  <a:pt x="734" y="90"/>
                </a:lnTo>
                <a:lnTo>
                  <a:pt x="734" y="90"/>
                </a:lnTo>
                <a:lnTo>
                  <a:pt x="740" y="96"/>
                </a:lnTo>
                <a:lnTo>
                  <a:pt x="748" y="100"/>
                </a:lnTo>
                <a:lnTo>
                  <a:pt x="748" y="100"/>
                </a:lnTo>
                <a:lnTo>
                  <a:pt x="756" y="114"/>
                </a:lnTo>
                <a:lnTo>
                  <a:pt x="764" y="126"/>
                </a:lnTo>
                <a:lnTo>
                  <a:pt x="764" y="126"/>
                </a:lnTo>
                <a:lnTo>
                  <a:pt x="762" y="136"/>
                </a:lnTo>
                <a:lnTo>
                  <a:pt x="762" y="136"/>
                </a:lnTo>
                <a:lnTo>
                  <a:pt x="768" y="144"/>
                </a:lnTo>
                <a:lnTo>
                  <a:pt x="768" y="144"/>
                </a:lnTo>
                <a:lnTo>
                  <a:pt x="776" y="148"/>
                </a:lnTo>
                <a:lnTo>
                  <a:pt x="776" y="148"/>
                </a:lnTo>
                <a:lnTo>
                  <a:pt x="780" y="150"/>
                </a:lnTo>
                <a:lnTo>
                  <a:pt x="784" y="150"/>
                </a:lnTo>
                <a:lnTo>
                  <a:pt x="784" y="150"/>
                </a:lnTo>
                <a:lnTo>
                  <a:pt x="788" y="148"/>
                </a:lnTo>
                <a:lnTo>
                  <a:pt x="792" y="144"/>
                </a:lnTo>
                <a:lnTo>
                  <a:pt x="792" y="144"/>
                </a:lnTo>
                <a:lnTo>
                  <a:pt x="798" y="140"/>
                </a:lnTo>
                <a:lnTo>
                  <a:pt x="798" y="140"/>
                </a:lnTo>
                <a:lnTo>
                  <a:pt x="808" y="140"/>
                </a:lnTo>
                <a:lnTo>
                  <a:pt x="808" y="140"/>
                </a:lnTo>
                <a:lnTo>
                  <a:pt x="816" y="144"/>
                </a:lnTo>
                <a:lnTo>
                  <a:pt x="820" y="146"/>
                </a:lnTo>
                <a:lnTo>
                  <a:pt x="822" y="148"/>
                </a:lnTo>
                <a:lnTo>
                  <a:pt x="822" y="148"/>
                </a:lnTo>
                <a:lnTo>
                  <a:pt x="826" y="146"/>
                </a:lnTo>
                <a:lnTo>
                  <a:pt x="830" y="142"/>
                </a:lnTo>
                <a:lnTo>
                  <a:pt x="830" y="142"/>
                </a:lnTo>
                <a:lnTo>
                  <a:pt x="834" y="144"/>
                </a:lnTo>
                <a:lnTo>
                  <a:pt x="838" y="144"/>
                </a:lnTo>
                <a:lnTo>
                  <a:pt x="838" y="144"/>
                </a:lnTo>
                <a:lnTo>
                  <a:pt x="844" y="142"/>
                </a:lnTo>
                <a:lnTo>
                  <a:pt x="852" y="138"/>
                </a:lnTo>
                <a:lnTo>
                  <a:pt x="862" y="130"/>
                </a:lnTo>
                <a:lnTo>
                  <a:pt x="862" y="130"/>
                </a:lnTo>
                <a:lnTo>
                  <a:pt x="868" y="124"/>
                </a:lnTo>
                <a:lnTo>
                  <a:pt x="874" y="118"/>
                </a:lnTo>
                <a:lnTo>
                  <a:pt x="874" y="118"/>
                </a:lnTo>
                <a:lnTo>
                  <a:pt x="878" y="116"/>
                </a:lnTo>
                <a:lnTo>
                  <a:pt x="882" y="118"/>
                </a:lnTo>
                <a:lnTo>
                  <a:pt x="882" y="118"/>
                </a:lnTo>
                <a:lnTo>
                  <a:pt x="890" y="124"/>
                </a:lnTo>
                <a:lnTo>
                  <a:pt x="890" y="124"/>
                </a:lnTo>
                <a:lnTo>
                  <a:pt x="900" y="134"/>
                </a:lnTo>
                <a:lnTo>
                  <a:pt x="908" y="144"/>
                </a:lnTo>
                <a:lnTo>
                  <a:pt x="908" y="144"/>
                </a:lnTo>
                <a:lnTo>
                  <a:pt x="916" y="150"/>
                </a:lnTo>
                <a:lnTo>
                  <a:pt x="924" y="154"/>
                </a:lnTo>
                <a:lnTo>
                  <a:pt x="924" y="154"/>
                </a:lnTo>
                <a:lnTo>
                  <a:pt x="928" y="152"/>
                </a:lnTo>
                <a:lnTo>
                  <a:pt x="932" y="150"/>
                </a:lnTo>
                <a:lnTo>
                  <a:pt x="932" y="150"/>
                </a:lnTo>
                <a:lnTo>
                  <a:pt x="932" y="146"/>
                </a:lnTo>
                <a:lnTo>
                  <a:pt x="932" y="140"/>
                </a:lnTo>
                <a:lnTo>
                  <a:pt x="932" y="140"/>
                </a:lnTo>
                <a:lnTo>
                  <a:pt x="936" y="140"/>
                </a:lnTo>
                <a:lnTo>
                  <a:pt x="942" y="140"/>
                </a:lnTo>
                <a:lnTo>
                  <a:pt x="942" y="140"/>
                </a:lnTo>
                <a:lnTo>
                  <a:pt x="944" y="142"/>
                </a:lnTo>
                <a:lnTo>
                  <a:pt x="948" y="144"/>
                </a:lnTo>
                <a:lnTo>
                  <a:pt x="948" y="144"/>
                </a:lnTo>
                <a:lnTo>
                  <a:pt x="952" y="144"/>
                </a:lnTo>
                <a:lnTo>
                  <a:pt x="958" y="142"/>
                </a:lnTo>
                <a:lnTo>
                  <a:pt x="958" y="142"/>
                </a:lnTo>
                <a:lnTo>
                  <a:pt x="966" y="144"/>
                </a:lnTo>
                <a:lnTo>
                  <a:pt x="966" y="144"/>
                </a:lnTo>
                <a:lnTo>
                  <a:pt x="970" y="146"/>
                </a:lnTo>
                <a:lnTo>
                  <a:pt x="974" y="148"/>
                </a:lnTo>
                <a:lnTo>
                  <a:pt x="974" y="148"/>
                </a:lnTo>
                <a:lnTo>
                  <a:pt x="978" y="148"/>
                </a:lnTo>
                <a:lnTo>
                  <a:pt x="982" y="146"/>
                </a:lnTo>
                <a:lnTo>
                  <a:pt x="990" y="142"/>
                </a:lnTo>
                <a:lnTo>
                  <a:pt x="990" y="142"/>
                </a:lnTo>
                <a:lnTo>
                  <a:pt x="998" y="146"/>
                </a:lnTo>
                <a:lnTo>
                  <a:pt x="1006" y="148"/>
                </a:lnTo>
                <a:lnTo>
                  <a:pt x="1006" y="148"/>
                </a:lnTo>
                <a:lnTo>
                  <a:pt x="1010" y="146"/>
                </a:lnTo>
                <a:lnTo>
                  <a:pt x="1014" y="146"/>
                </a:lnTo>
                <a:lnTo>
                  <a:pt x="1014" y="146"/>
                </a:lnTo>
                <a:lnTo>
                  <a:pt x="1018" y="146"/>
                </a:lnTo>
                <a:lnTo>
                  <a:pt x="1022" y="148"/>
                </a:lnTo>
                <a:lnTo>
                  <a:pt x="1030" y="152"/>
                </a:lnTo>
                <a:lnTo>
                  <a:pt x="1030" y="152"/>
                </a:lnTo>
                <a:lnTo>
                  <a:pt x="1040" y="152"/>
                </a:lnTo>
                <a:lnTo>
                  <a:pt x="1040" y="152"/>
                </a:lnTo>
                <a:lnTo>
                  <a:pt x="1048" y="148"/>
                </a:lnTo>
                <a:lnTo>
                  <a:pt x="1048" y="148"/>
                </a:lnTo>
                <a:lnTo>
                  <a:pt x="1054" y="148"/>
                </a:lnTo>
                <a:lnTo>
                  <a:pt x="1056" y="150"/>
                </a:lnTo>
                <a:lnTo>
                  <a:pt x="1056" y="150"/>
                </a:lnTo>
                <a:lnTo>
                  <a:pt x="1056" y="152"/>
                </a:lnTo>
                <a:lnTo>
                  <a:pt x="1054" y="154"/>
                </a:lnTo>
                <a:lnTo>
                  <a:pt x="1050" y="158"/>
                </a:lnTo>
                <a:lnTo>
                  <a:pt x="1050" y="158"/>
                </a:lnTo>
                <a:lnTo>
                  <a:pt x="1054" y="162"/>
                </a:lnTo>
                <a:lnTo>
                  <a:pt x="1058" y="168"/>
                </a:lnTo>
                <a:lnTo>
                  <a:pt x="1064" y="174"/>
                </a:lnTo>
                <a:lnTo>
                  <a:pt x="1068" y="180"/>
                </a:lnTo>
                <a:lnTo>
                  <a:pt x="1068" y="180"/>
                </a:lnTo>
                <a:lnTo>
                  <a:pt x="1068" y="190"/>
                </a:lnTo>
                <a:lnTo>
                  <a:pt x="1064" y="198"/>
                </a:lnTo>
                <a:lnTo>
                  <a:pt x="1064" y="198"/>
                </a:lnTo>
                <a:lnTo>
                  <a:pt x="1062" y="200"/>
                </a:lnTo>
                <a:lnTo>
                  <a:pt x="1056" y="202"/>
                </a:lnTo>
                <a:lnTo>
                  <a:pt x="1052" y="204"/>
                </a:lnTo>
                <a:lnTo>
                  <a:pt x="1050" y="208"/>
                </a:lnTo>
                <a:lnTo>
                  <a:pt x="1050" y="208"/>
                </a:lnTo>
                <a:lnTo>
                  <a:pt x="1052" y="210"/>
                </a:lnTo>
                <a:lnTo>
                  <a:pt x="1056" y="214"/>
                </a:lnTo>
                <a:lnTo>
                  <a:pt x="1056" y="214"/>
                </a:lnTo>
                <a:lnTo>
                  <a:pt x="1066" y="212"/>
                </a:lnTo>
                <a:lnTo>
                  <a:pt x="1066" y="212"/>
                </a:lnTo>
                <a:lnTo>
                  <a:pt x="1070" y="214"/>
                </a:lnTo>
                <a:lnTo>
                  <a:pt x="1074" y="218"/>
                </a:lnTo>
                <a:lnTo>
                  <a:pt x="1074" y="218"/>
                </a:lnTo>
                <a:lnTo>
                  <a:pt x="1072" y="220"/>
                </a:lnTo>
                <a:lnTo>
                  <a:pt x="1066" y="222"/>
                </a:lnTo>
                <a:lnTo>
                  <a:pt x="1062" y="226"/>
                </a:lnTo>
                <a:lnTo>
                  <a:pt x="1058" y="228"/>
                </a:lnTo>
                <a:lnTo>
                  <a:pt x="1058" y="228"/>
                </a:lnTo>
                <a:lnTo>
                  <a:pt x="1058" y="232"/>
                </a:lnTo>
                <a:lnTo>
                  <a:pt x="1058" y="236"/>
                </a:lnTo>
                <a:lnTo>
                  <a:pt x="1058" y="236"/>
                </a:lnTo>
                <a:lnTo>
                  <a:pt x="1058" y="242"/>
                </a:lnTo>
                <a:lnTo>
                  <a:pt x="1060" y="246"/>
                </a:lnTo>
                <a:lnTo>
                  <a:pt x="1060" y="246"/>
                </a:lnTo>
                <a:lnTo>
                  <a:pt x="1066" y="250"/>
                </a:lnTo>
                <a:lnTo>
                  <a:pt x="1066" y="250"/>
                </a:lnTo>
                <a:lnTo>
                  <a:pt x="1072" y="258"/>
                </a:lnTo>
                <a:lnTo>
                  <a:pt x="1072" y="258"/>
                </a:lnTo>
                <a:lnTo>
                  <a:pt x="1072" y="264"/>
                </a:lnTo>
                <a:lnTo>
                  <a:pt x="1074" y="268"/>
                </a:lnTo>
                <a:lnTo>
                  <a:pt x="1074" y="268"/>
                </a:lnTo>
                <a:lnTo>
                  <a:pt x="1078" y="268"/>
                </a:lnTo>
                <a:lnTo>
                  <a:pt x="1082" y="270"/>
                </a:lnTo>
                <a:lnTo>
                  <a:pt x="1082" y="270"/>
                </a:lnTo>
                <a:lnTo>
                  <a:pt x="1084" y="274"/>
                </a:lnTo>
                <a:lnTo>
                  <a:pt x="1084" y="278"/>
                </a:lnTo>
                <a:lnTo>
                  <a:pt x="1084" y="288"/>
                </a:lnTo>
                <a:lnTo>
                  <a:pt x="1084" y="28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64" name="Freeform 333"/>
          <p:cNvSpPr>
            <a:spLocks/>
          </p:cNvSpPr>
          <p:nvPr/>
        </p:nvSpPr>
        <p:spPr bwMode="auto">
          <a:xfrm>
            <a:off x="7982757" y="5726730"/>
            <a:ext cx="310956" cy="233682"/>
          </a:xfrm>
          <a:custGeom>
            <a:avLst/>
            <a:gdLst/>
            <a:ahLst/>
            <a:cxnLst>
              <a:cxn ang="0">
                <a:pos x="158" y="0"/>
              </a:cxn>
              <a:cxn ang="0">
                <a:pos x="158" y="6"/>
              </a:cxn>
              <a:cxn ang="0">
                <a:pos x="156" y="12"/>
              </a:cxn>
              <a:cxn ang="0">
                <a:pos x="148" y="28"/>
              </a:cxn>
              <a:cxn ang="0">
                <a:pos x="138" y="34"/>
              </a:cxn>
              <a:cxn ang="0">
                <a:pos x="132" y="48"/>
              </a:cxn>
              <a:cxn ang="0">
                <a:pos x="128" y="62"/>
              </a:cxn>
              <a:cxn ang="0">
                <a:pos x="130" y="64"/>
              </a:cxn>
              <a:cxn ang="0">
                <a:pos x="132" y="68"/>
              </a:cxn>
              <a:cxn ang="0">
                <a:pos x="126" y="82"/>
              </a:cxn>
              <a:cxn ang="0">
                <a:pos x="118" y="86"/>
              </a:cxn>
              <a:cxn ang="0">
                <a:pos x="110" y="88"/>
              </a:cxn>
              <a:cxn ang="0">
                <a:pos x="98" y="108"/>
              </a:cxn>
              <a:cxn ang="0">
                <a:pos x="88" y="112"/>
              </a:cxn>
              <a:cxn ang="0">
                <a:pos x="78" y="116"/>
              </a:cxn>
              <a:cxn ang="0">
                <a:pos x="66" y="130"/>
              </a:cxn>
              <a:cxn ang="0">
                <a:pos x="54" y="132"/>
              </a:cxn>
              <a:cxn ang="0">
                <a:pos x="42" y="132"/>
              </a:cxn>
              <a:cxn ang="0">
                <a:pos x="22" y="128"/>
              </a:cxn>
              <a:cxn ang="0">
                <a:pos x="16" y="122"/>
              </a:cxn>
              <a:cxn ang="0">
                <a:pos x="10" y="116"/>
              </a:cxn>
              <a:cxn ang="0">
                <a:pos x="2" y="106"/>
              </a:cxn>
              <a:cxn ang="0">
                <a:pos x="0" y="104"/>
              </a:cxn>
              <a:cxn ang="0">
                <a:pos x="8" y="98"/>
              </a:cxn>
              <a:cxn ang="0">
                <a:pos x="16" y="94"/>
              </a:cxn>
              <a:cxn ang="0">
                <a:pos x="28" y="84"/>
              </a:cxn>
              <a:cxn ang="0">
                <a:pos x="40" y="80"/>
              </a:cxn>
              <a:cxn ang="0">
                <a:pos x="48" y="74"/>
              </a:cxn>
              <a:cxn ang="0">
                <a:pos x="48" y="72"/>
              </a:cxn>
              <a:cxn ang="0">
                <a:pos x="48" y="64"/>
              </a:cxn>
              <a:cxn ang="0">
                <a:pos x="48" y="62"/>
              </a:cxn>
              <a:cxn ang="0">
                <a:pos x="54" y="62"/>
              </a:cxn>
              <a:cxn ang="0">
                <a:pos x="66" y="60"/>
              </a:cxn>
              <a:cxn ang="0">
                <a:pos x="80" y="54"/>
              </a:cxn>
              <a:cxn ang="0">
                <a:pos x="112" y="40"/>
              </a:cxn>
              <a:cxn ang="0">
                <a:pos x="118" y="34"/>
              </a:cxn>
              <a:cxn ang="0">
                <a:pos x="120" y="30"/>
              </a:cxn>
              <a:cxn ang="0">
                <a:pos x="134" y="22"/>
              </a:cxn>
              <a:cxn ang="0">
                <a:pos x="140" y="12"/>
              </a:cxn>
              <a:cxn ang="0">
                <a:pos x="152" y="2"/>
              </a:cxn>
              <a:cxn ang="0">
                <a:pos x="156" y="0"/>
              </a:cxn>
              <a:cxn ang="0">
                <a:pos x="158" y="0"/>
              </a:cxn>
            </a:cxnLst>
            <a:rect l="0" t="0" r="r" b="b"/>
            <a:pathLst>
              <a:path w="158" h="132">
                <a:moveTo>
                  <a:pt x="158" y="0"/>
                </a:moveTo>
                <a:lnTo>
                  <a:pt x="158" y="0"/>
                </a:lnTo>
                <a:lnTo>
                  <a:pt x="158" y="2"/>
                </a:lnTo>
                <a:lnTo>
                  <a:pt x="158" y="6"/>
                </a:lnTo>
                <a:lnTo>
                  <a:pt x="156" y="12"/>
                </a:lnTo>
                <a:lnTo>
                  <a:pt x="156" y="12"/>
                </a:lnTo>
                <a:lnTo>
                  <a:pt x="152" y="20"/>
                </a:lnTo>
                <a:lnTo>
                  <a:pt x="148" y="28"/>
                </a:lnTo>
                <a:lnTo>
                  <a:pt x="148" y="28"/>
                </a:lnTo>
                <a:lnTo>
                  <a:pt x="138" y="34"/>
                </a:lnTo>
                <a:lnTo>
                  <a:pt x="138" y="34"/>
                </a:lnTo>
                <a:lnTo>
                  <a:pt x="132" y="48"/>
                </a:lnTo>
                <a:lnTo>
                  <a:pt x="130" y="54"/>
                </a:lnTo>
                <a:lnTo>
                  <a:pt x="128" y="62"/>
                </a:lnTo>
                <a:lnTo>
                  <a:pt x="128" y="62"/>
                </a:lnTo>
                <a:lnTo>
                  <a:pt x="130" y="64"/>
                </a:lnTo>
                <a:lnTo>
                  <a:pt x="132" y="68"/>
                </a:lnTo>
                <a:lnTo>
                  <a:pt x="132" y="68"/>
                </a:lnTo>
                <a:lnTo>
                  <a:pt x="130" y="76"/>
                </a:lnTo>
                <a:lnTo>
                  <a:pt x="126" y="82"/>
                </a:lnTo>
                <a:lnTo>
                  <a:pt x="126" y="82"/>
                </a:lnTo>
                <a:lnTo>
                  <a:pt x="118" y="86"/>
                </a:lnTo>
                <a:lnTo>
                  <a:pt x="110" y="88"/>
                </a:lnTo>
                <a:lnTo>
                  <a:pt x="110" y="88"/>
                </a:lnTo>
                <a:lnTo>
                  <a:pt x="104" y="98"/>
                </a:lnTo>
                <a:lnTo>
                  <a:pt x="98" y="108"/>
                </a:lnTo>
                <a:lnTo>
                  <a:pt x="98" y="108"/>
                </a:lnTo>
                <a:lnTo>
                  <a:pt x="88" y="112"/>
                </a:lnTo>
                <a:lnTo>
                  <a:pt x="78" y="116"/>
                </a:lnTo>
                <a:lnTo>
                  <a:pt x="78" y="116"/>
                </a:lnTo>
                <a:lnTo>
                  <a:pt x="72" y="124"/>
                </a:lnTo>
                <a:lnTo>
                  <a:pt x="66" y="130"/>
                </a:lnTo>
                <a:lnTo>
                  <a:pt x="66" y="130"/>
                </a:lnTo>
                <a:lnTo>
                  <a:pt x="54" y="132"/>
                </a:lnTo>
                <a:lnTo>
                  <a:pt x="42" y="132"/>
                </a:lnTo>
                <a:lnTo>
                  <a:pt x="42" y="132"/>
                </a:lnTo>
                <a:lnTo>
                  <a:pt x="32" y="132"/>
                </a:lnTo>
                <a:lnTo>
                  <a:pt x="22" y="128"/>
                </a:lnTo>
                <a:lnTo>
                  <a:pt x="22" y="128"/>
                </a:lnTo>
                <a:lnTo>
                  <a:pt x="16" y="122"/>
                </a:lnTo>
                <a:lnTo>
                  <a:pt x="10" y="116"/>
                </a:lnTo>
                <a:lnTo>
                  <a:pt x="10" y="116"/>
                </a:lnTo>
                <a:lnTo>
                  <a:pt x="4" y="110"/>
                </a:lnTo>
                <a:lnTo>
                  <a:pt x="2" y="106"/>
                </a:lnTo>
                <a:lnTo>
                  <a:pt x="0" y="104"/>
                </a:lnTo>
                <a:lnTo>
                  <a:pt x="0" y="104"/>
                </a:lnTo>
                <a:lnTo>
                  <a:pt x="2" y="100"/>
                </a:lnTo>
                <a:lnTo>
                  <a:pt x="8" y="98"/>
                </a:lnTo>
                <a:lnTo>
                  <a:pt x="16" y="94"/>
                </a:lnTo>
                <a:lnTo>
                  <a:pt x="16" y="94"/>
                </a:lnTo>
                <a:lnTo>
                  <a:pt x="28" y="84"/>
                </a:lnTo>
                <a:lnTo>
                  <a:pt x="28" y="84"/>
                </a:lnTo>
                <a:lnTo>
                  <a:pt x="40" y="80"/>
                </a:lnTo>
                <a:lnTo>
                  <a:pt x="40" y="80"/>
                </a:lnTo>
                <a:lnTo>
                  <a:pt x="44" y="78"/>
                </a:lnTo>
                <a:lnTo>
                  <a:pt x="48" y="74"/>
                </a:lnTo>
                <a:lnTo>
                  <a:pt x="48" y="74"/>
                </a:lnTo>
                <a:lnTo>
                  <a:pt x="48" y="72"/>
                </a:lnTo>
                <a:lnTo>
                  <a:pt x="48" y="68"/>
                </a:lnTo>
                <a:lnTo>
                  <a:pt x="48" y="64"/>
                </a:lnTo>
                <a:lnTo>
                  <a:pt x="48" y="62"/>
                </a:lnTo>
                <a:lnTo>
                  <a:pt x="48" y="62"/>
                </a:lnTo>
                <a:lnTo>
                  <a:pt x="50" y="62"/>
                </a:lnTo>
                <a:lnTo>
                  <a:pt x="54" y="62"/>
                </a:lnTo>
                <a:lnTo>
                  <a:pt x="54" y="62"/>
                </a:lnTo>
                <a:lnTo>
                  <a:pt x="66" y="60"/>
                </a:lnTo>
                <a:lnTo>
                  <a:pt x="80" y="54"/>
                </a:lnTo>
                <a:lnTo>
                  <a:pt x="80" y="54"/>
                </a:lnTo>
                <a:lnTo>
                  <a:pt x="102" y="46"/>
                </a:lnTo>
                <a:lnTo>
                  <a:pt x="112" y="40"/>
                </a:lnTo>
                <a:lnTo>
                  <a:pt x="116" y="38"/>
                </a:lnTo>
                <a:lnTo>
                  <a:pt x="118" y="34"/>
                </a:lnTo>
                <a:lnTo>
                  <a:pt x="118" y="34"/>
                </a:lnTo>
                <a:lnTo>
                  <a:pt x="120" y="30"/>
                </a:lnTo>
                <a:lnTo>
                  <a:pt x="124" y="28"/>
                </a:lnTo>
                <a:lnTo>
                  <a:pt x="134" y="22"/>
                </a:lnTo>
                <a:lnTo>
                  <a:pt x="134" y="22"/>
                </a:lnTo>
                <a:lnTo>
                  <a:pt x="140" y="12"/>
                </a:lnTo>
                <a:lnTo>
                  <a:pt x="140" y="12"/>
                </a:lnTo>
                <a:lnTo>
                  <a:pt x="152" y="2"/>
                </a:lnTo>
                <a:lnTo>
                  <a:pt x="152" y="2"/>
                </a:lnTo>
                <a:lnTo>
                  <a:pt x="156" y="0"/>
                </a:lnTo>
                <a:lnTo>
                  <a:pt x="158" y="0"/>
                </a:lnTo>
                <a:lnTo>
                  <a:pt x="158"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65" name="Freeform 334"/>
          <p:cNvSpPr>
            <a:spLocks/>
          </p:cNvSpPr>
          <p:nvPr/>
        </p:nvSpPr>
        <p:spPr bwMode="auto">
          <a:xfrm>
            <a:off x="6294145" y="2526006"/>
            <a:ext cx="1023401" cy="817884"/>
          </a:xfrm>
          <a:custGeom>
            <a:avLst/>
            <a:gdLst/>
            <a:ahLst/>
            <a:cxnLst>
              <a:cxn ang="0">
                <a:pos x="514" y="206"/>
              </a:cxn>
              <a:cxn ang="0">
                <a:pos x="480" y="234"/>
              </a:cxn>
              <a:cxn ang="0">
                <a:pos x="450" y="232"/>
              </a:cxn>
              <a:cxn ang="0">
                <a:pos x="444" y="250"/>
              </a:cxn>
              <a:cxn ang="0">
                <a:pos x="464" y="274"/>
              </a:cxn>
              <a:cxn ang="0">
                <a:pos x="472" y="290"/>
              </a:cxn>
              <a:cxn ang="0">
                <a:pos x="492" y="320"/>
              </a:cxn>
              <a:cxn ang="0">
                <a:pos x="476" y="336"/>
              </a:cxn>
              <a:cxn ang="0">
                <a:pos x="440" y="372"/>
              </a:cxn>
              <a:cxn ang="0">
                <a:pos x="442" y="406"/>
              </a:cxn>
              <a:cxn ang="0">
                <a:pos x="436" y="428"/>
              </a:cxn>
              <a:cxn ang="0">
                <a:pos x="394" y="428"/>
              </a:cxn>
              <a:cxn ang="0">
                <a:pos x="372" y="430"/>
              </a:cxn>
              <a:cxn ang="0">
                <a:pos x="348" y="416"/>
              </a:cxn>
              <a:cxn ang="0">
                <a:pos x="328" y="434"/>
              </a:cxn>
              <a:cxn ang="0">
                <a:pos x="306" y="430"/>
              </a:cxn>
              <a:cxn ang="0">
                <a:pos x="284" y="434"/>
              </a:cxn>
              <a:cxn ang="0">
                <a:pos x="262" y="440"/>
              </a:cxn>
              <a:cxn ang="0">
                <a:pos x="242" y="436"/>
              </a:cxn>
              <a:cxn ang="0">
                <a:pos x="228" y="422"/>
              </a:cxn>
              <a:cxn ang="0">
                <a:pos x="198" y="418"/>
              </a:cxn>
              <a:cxn ang="0">
                <a:pos x="152" y="410"/>
              </a:cxn>
              <a:cxn ang="0">
                <a:pos x="110" y="414"/>
              </a:cxn>
              <a:cxn ang="0">
                <a:pos x="70" y="436"/>
              </a:cxn>
              <a:cxn ang="0">
                <a:pos x="40" y="452"/>
              </a:cxn>
              <a:cxn ang="0">
                <a:pos x="24" y="418"/>
              </a:cxn>
              <a:cxn ang="0">
                <a:pos x="0" y="396"/>
              </a:cxn>
              <a:cxn ang="0">
                <a:pos x="28" y="362"/>
              </a:cxn>
              <a:cxn ang="0">
                <a:pos x="24" y="302"/>
              </a:cxn>
              <a:cxn ang="0">
                <a:pos x="16" y="240"/>
              </a:cxn>
              <a:cxn ang="0">
                <a:pos x="54" y="232"/>
              </a:cxn>
              <a:cxn ang="0">
                <a:pos x="72" y="228"/>
              </a:cxn>
              <a:cxn ang="0">
                <a:pos x="72" y="210"/>
              </a:cxn>
              <a:cxn ang="0">
                <a:pos x="88" y="200"/>
              </a:cxn>
              <a:cxn ang="0">
                <a:pos x="108" y="202"/>
              </a:cxn>
              <a:cxn ang="0">
                <a:pos x="120" y="194"/>
              </a:cxn>
              <a:cxn ang="0">
                <a:pos x="114" y="166"/>
              </a:cxn>
              <a:cxn ang="0">
                <a:pos x="114" y="134"/>
              </a:cxn>
              <a:cxn ang="0">
                <a:pos x="134" y="114"/>
              </a:cxn>
              <a:cxn ang="0">
                <a:pos x="158" y="98"/>
              </a:cxn>
              <a:cxn ang="0">
                <a:pos x="144" y="86"/>
              </a:cxn>
              <a:cxn ang="0">
                <a:pos x="144" y="68"/>
              </a:cxn>
              <a:cxn ang="0">
                <a:pos x="150" y="58"/>
              </a:cxn>
              <a:cxn ang="0">
                <a:pos x="164" y="46"/>
              </a:cxn>
              <a:cxn ang="0">
                <a:pos x="186" y="44"/>
              </a:cxn>
              <a:cxn ang="0">
                <a:pos x="204" y="12"/>
              </a:cxn>
              <a:cxn ang="0">
                <a:pos x="226" y="4"/>
              </a:cxn>
              <a:cxn ang="0">
                <a:pos x="250" y="2"/>
              </a:cxn>
              <a:cxn ang="0">
                <a:pos x="278" y="4"/>
              </a:cxn>
              <a:cxn ang="0">
                <a:pos x="294" y="30"/>
              </a:cxn>
              <a:cxn ang="0">
                <a:pos x="318" y="10"/>
              </a:cxn>
              <a:cxn ang="0">
                <a:pos x="348" y="10"/>
              </a:cxn>
              <a:cxn ang="0">
                <a:pos x="374" y="24"/>
              </a:cxn>
              <a:cxn ang="0">
                <a:pos x="384" y="56"/>
              </a:cxn>
              <a:cxn ang="0">
                <a:pos x="384" y="84"/>
              </a:cxn>
              <a:cxn ang="0">
                <a:pos x="402" y="106"/>
              </a:cxn>
              <a:cxn ang="0">
                <a:pos x="438" y="148"/>
              </a:cxn>
              <a:cxn ang="0">
                <a:pos x="456" y="172"/>
              </a:cxn>
              <a:cxn ang="0">
                <a:pos x="484" y="170"/>
              </a:cxn>
              <a:cxn ang="0">
                <a:pos x="500" y="182"/>
              </a:cxn>
            </a:cxnLst>
            <a:rect l="0" t="0" r="r" b="b"/>
            <a:pathLst>
              <a:path w="520" h="462">
                <a:moveTo>
                  <a:pt x="516" y="186"/>
                </a:moveTo>
                <a:lnTo>
                  <a:pt x="516" y="186"/>
                </a:lnTo>
                <a:lnTo>
                  <a:pt x="518" y="194"/>
                </a:lnTo>
                <a:lnTo>
                  <a:pt x="520" y="200"/>
                </a:lnTo>
                <a:lnTo>
                  <a:pt x="520" y="200"/>
                </a:lnTo>
                <a:lnTo>
                  <a:pt x="518" y="204"/>
                </a:lnTo>
                <a:lnTo>
                  <a:pt x="514" y="206"/>
                </a:lnTo>
                <a:lnTo>
                  <a:pt x="514" y="206"/>
                </a:lnTo>
                <a:lnTo>
                  <a:pt x="512" y="214"/>
                </a:lnTo>
                <a:lnTo>
                  <a:pt x="512" y="214"/>
                </a:lnTo>
                <a:lnTo>
                  <a:pt x="502" y="228"/>
                </a:lnTo>
                <a:lnTo>
                  <a:pt x="502" y="228"/>
                </a:lnTo>
                <a:lnTo>
                  <a:pt x="496" y="234"/>
                </a:lnTo>
                <a:lnTo>
                  <a:pt x="496" y="234"/>
                </a:lnTo>
                <a:lnTo>
                  <a:pt x="488" y="234"/>
                </a:lnTo>
                <a:lnTo>
                  <a:pt x="480" y="234"/>
                </a:lnTo>
                <a:lnTo>
                  <a:pt x="480" y="234"/>
                </a:lnTo>
                <a:lnTo>
                  <a:pt x="472" y="230"/>
                </a:lnTo>
                <a:lnTo>
                  <a:pt x="464" y="226"/>
                </a:lnTo>
                <a:lnTo>
                  <a:pt x="464" y="226"/>
                </a:lnTo>
                <a:lnTo>
                  <a:pt x="456" y="228"/>
                </a:lnTo>
                <a:lnTo>
                  <a:pt x="456" y="228"/>
                </a:lnTo>
                <a:lnTo>
                  <a:pt x="454" y="230"/>
                </a:lnTo>
                <a:lnTo>
                  <a:pt x="450" y="232"/>
                </a:lnTo>
                <a:lnTo>
                  <a:pt x="450" y="232"/>
                </a:lnTo>
                <a:lnTo>
                  <a:pt x="450" y="236"/>
                </a:lnTo>
                <a:lnTo>
                  <a:pt x="452" y="242"/>
                </a:lnTo>
                <a:lnTo>
                  <a:pt x="452" y="242"/>
                </a:lnTo>
                <a:lnTo>
                  <a:pt x="448" y="244"/>
                </a:lnTo>
                <a:lnTo>
                  <a:pt x="444" y="246"/>
                </a:lnTo>
                <a:lnTo>
                  <a:pt x="444" y="246"/>
                </a:lnTo>
                <a:lnTo>
                  <a:pt x="444" y="250"/>
                </a:lnTo>
                <a:lnTo>
                  <a:pt x="446" y="254"/>
                </a:lnTo>
                <a:lnTo>
                  <a:pt x="446" y="254"/>
                </a:lnTo>
                <a:lnTo>
                  <a:pt x="454" y="258"/>
                </a:lnTo>
                <a:lnTo>
                  <a:pt x="462" y="262"/>
                </a:lnTo>
                <a:lnTo>
                  <a:pt x="462" y="262"/>
                </a:lnTo>
                <a:lnTo>
                  <a:pt x="466" y="270"/>
                </a:lnTo>
                <a:lnTo>
                  <a:pt x="466" y="270"/>
                </a:lnTo>
                <a:lnTo>
                  <a:pt x="464" y="274"/>
                </a:lnTo>
                <a:lnTo>
                  <a:pt x="464" y="278"/>
                </a:lnTo>
                <a:lnTo>
                  <a:pt x="464" y="278"/>
                </a:lnTo>
                <a:lnTo>
                  <a:pt x="468" y="280"/>
                </a:lnTo>
                <a:lnTo>
                  <a:pt x="472" y="282"/>
                </a:lnTo>
                <a:lnTo>
                  <a:pt x="472" y="282"/>
                </a:lnTo>
                <a:lnTo>
                  <a:pt x="472" y="286"/>
                </a:lnTo>
                <a:lnTo>
                  <a:pt x="472" y="290"/>
                </a:lnTo>
                <a:lnTo>
                  <a:pt x="472" y="290"/>
                </a:lnTo>
                <a:lnTo>
                  <a:pt x="476" y="292"/>
                </a:lnTo>
                <a:lnTo>
                  <a:pt x="480" y="294"/>
                </a:lnTo>
                <a:lnTo>
                  <a:pt x="480" y="294"/>
                </a:lnTo>
                <a:lnTo>
                  <a:pt x="484" y="300"/>
                </a:lnTo>
                <a:lnTo>
                  <a:pt x="484" y="300"/>
                </a:lnTo>
                <a:lnTo>
                  <a:pt x="486" y="308"/>
                </a:lnTo>
                <a:lnTo>
                  <a:pt x="486" y="308"/>
                </a:lnTo>
                <a:lnTo>
                  <a:pt x="492" y="320"/>
                </a:lnTo>
                <a:lnTo>
                  <a:pt x="494" y="326"/>
                </a:lnTo>
                <a:lnTo>
                  <a:pt x="496" y="330"/>
                </a:lnTo>
                <a:lnTo>
                  <a:pt x="496" y="330"/>
                </a:lnTo>
                <a:lnTo>
                  <a:pt x="494" y="328"/>
                </a:lnTo>
                <a:lnTo>
                  <a:pt x="492" y="328"/>
                </a:lnTo>
                <a:lnTo>
                  <a:pt x="486" y="330"/>
                </a:lnTo>
                <a:lnTo>
                  <a:pt x="476" y="336"/>
                </a:lnTo>
                <a:lnTo>
                  <a:pt x="476" y="336"/>
                </a:lnTo>
                <a:lnTo>
                  <a:pt x="468" y="342"/>
                </a:lnTo>
                <a:lnTo>
                  <a:pt x="468" y="342"/>
                </a:lnTo>
                <a:lnTo>
                  <a:pt x="460" y="342"/>
                </a:lnTo>
                <a:lnTo>
                  <a:pt x="460" y="342"/>
                </a:lnTo>
                <a:lnTo>
                  <a:pt x="454" y="348"/>
                </a:lnTo>
                <a:lnTo>
                  <a:pt x="454" y="348"/>
                </a:lnTo>
                <a:lnTo>
                  <a:pt x="446" y="360"/>
                </a:lnTo>
                <a:lnTo>
                  <a:pt x="440" y="372"/>
                </a:lnTo>
                <a:lnTo>
                  <a:pt x="440" y="372"/>
                </a:lnTo>
                <a:lnTo>
                  <a:pt x="438" y="380"/>
                </a:lnTo>
                <a:lnTo>
                  <a:pt x="438" y="380"/>
                </a:lnTo>
                <a:lnTo>
                  <a:pt x="440" y="388"/>
                </a:lnTo>
                <a:lnTo>
                  <a:pt x="440" y="388"/>
                </a:lnTo>
                <a:lnTo>
                  <a:pt x="440" y="398"/>
                </a:lnTo>
                <a:lnTo>
                  <a:pt x="440" y="398"/>
                </a:lnTo>
                <a:lnTo>
                  <a:pt x="442" y="406"/>
                </a:lnTo>
                <a:lnTo>
                  <a:pt x="446" y="416"/>
                </a:lnTo>
                <a:lnTo>
                  <a:pt x="446" y="416"/>
                </a:lnTo>
                <a:lnTo>
                  <a:pt x="444" y="420"/>
                </a:lnTo>
                <a:lnTo>
                  <a:pt x="444" y="424"/>
                </a:lnTo>
                <a:lnTo>
                  <a:pt x="444" y="424"/>
                </a:lnTo>
                <a:lnTo>
                  <a:pt x="440" y="426"/>
                </a:lnTo>
                <a:lnTo>
                  <a:pt x="436" y="428"/>
                </a:lnTo>
                <a:lnTo>
                  <a:pt x="436" y="428"/>
                </a:lnTo>
                <a:lnTo>
                  <a:pt x="432" y="424"/>
                </a:lnTo>
                <a:lnTo>
                  <a:pt x="428" y="422"/>
                </a:lnTo>
                <a:lnTo>
                  <a:pt x="428" y="422"/>
                </a:lnTo>
                <a:lnTo>
                  <a:pt x="420" y="420"/>
                </a:lnTo>
                <a:lnTo>
                  <a:pt x="420" y="420"/>
                </a:lnTo>
                <a:lnTo>
                  <a:pt x="412" y="420"/>
                </a:lnTo>
                <a:lnTo>
                  <a:pt x="412" y="420"/>
                </a:lnTo>
                <a:lnTo>
                  <a:pt x="394" y="428"/>
                </a:lnTo>
                <a:lnTo>
                  <a:pt x="394" y="428"/>
                </a:lnTo>
                <a:lnTo>
                  <a:pt x="386" y="428"/>
                </a:lnTo>
                <a:lnTo>
                  <a:pt x="386" y="428"/>
                </a:lnTo>
                <a:lnTo>
                  <a:pt x="382" y="432"/>
                </a:lnTo>
                <a:lnTo>
                  <a:pt x="380" y="434"/>
                </a:lnTo>
                <a:lnTo>
                  <a:pt x="380" y="434"/>
                </a:lnTo>
                <a:lnTo>
                  <a:pt x="376" y="434"/>
                </a:lnTo>
                <a:lnTo>
                  <a:pt x="372" y="430"/>
                </a:lnTo>
                <a:lnTo>
                  <a:pt x="372" y="430"/>
                </a:lnTo>
                <a:lnTo>
                  <a:pt x="366" y="422"/>
                </a:lnTo>
                <a:lnTo>
                  <a:pt x="366" y="422"/>
                </a:lnTo>
                <a:lnTo>
                  <a:pt x="358" y="416"/>
                </a:lnTo>
                <a:lnTo>
                  <a:pt x="354" y="414"/>
                </a:lnTo>
                <a:lnTo>
                  <a:pt x="350" y="414"/>
                </a:lnTo>
                <a:lnTo>
                  <a:pt x="350" y="414"/>
                </a:lnTo>
                <a:lnTo>
                  <a:pt x="348" y="416"/>
                </a:lnTo>
                <a:lnTo>
                  <a:pt x="346" y="418"/>
                </a:lnTo>
                <a:lnTo>
                  <a:pt x="344" y="426"/>
                </a:lnTo>
                <a:lnTo>
                  <a:pt x="340" y="432"/>
                </a:lnTo>
                <a:lnTo>
                  <a:pt x="336" y="438"/>
                </a:lnTo>
                <a:lnTo>
                  <a:pt x="336" y="438"/>
                </a:lnTo>
                <a:lnTo>
                  <a:pt x="332" y="436"/>
                </a:lnTo>
                <a:lnTo>
                  <a:pt x="328" y="434"/>
                </a:lnTo>
                <a:lnTo>
                  <a:pt x="328" y="434"/>
                </a:lnTo>
                <a:lnTo>
                  <a:pt x="326" y="430"/>
                </a:lnTo>
                <a:lnTo>
                  <a:pt x="322" y="428"/>
                </a:lnTo>
                <a:lnTo>
                  <a:pt x="322" y="428"/>
                </a:lnTo>
                <a:lnTo>
                  <a:pt x="318" y="428"/>
                </a:lnTo>
                <a:lnTo>
                  <a:pt x="314" y="430"/>
                </a:lnTo>
                <a:lnTo>
                  <a:pt x="314" y="430"/>
                </a:lnTo>
                <a:lnTo>
                  <a:pt x="306" y="430"/>
                </a:lnTo>
                <a:lnTo>
                  <a:pt x="306" y="430"/>
                </a:lnTo>
                <a:lnTo>
                  <a:pt x="302" y="426"/>
                </a:lnTo>
                <a:lnTo>
                  <a:pt x="298" y="424"/>
                </a:lnTo>
                <a:lnTo>
                  <a:pt x="298" y="424"/>
                </a:lnTo>
                <a:lnTo>
                  <a:pt x="294" y="428"/>
                </a:lnTo>
                <a:lnTo>
                  <a:pt x="292" y="432"/>
                </a:lnTo>
                <a:lnTo>
                  <a:pt x="292" y="432"/>
                </a:lnTo>
                <a:lnTo>
                  <a:pt x="288" y="434"/>
                </a:lnTo>
                <a:lnTo>
                  <a:pt x="284" y="434"/>
                </a:lnTo>
                <a:lnTo>
                  <a:pt x="284" y="434"/>
                </a:lnTo>
                <a:lnTo>
                  <a:pt x="276" y="438"/>
                </a:lnTo>
                <a:lnTo>
                  <a:pt x="276" y="438"/>
                </a:lnTo>
                <a:lnTo>
                  <a:pt x="274" y="442"/>
                </a:lnTo>
                <a:lnTo>
                  <a:pt x="270" y="446"/>
                </a:lnTo>
                <a:lnTo>
                  <a:pt x="270" y="446"/>
                </a:lnTo>
                <a:lnTo>
                  <a:pt x="266" y="444"/>
                </a:lnTo>
                <a:lnTo>
                  <a:pt x="262" y="440"/>
                </a:lnTo>
                <a:lnTo>
                  <a:pt x="262" y="440"/>
                </a:lnTo>
                <a:lnTo>
                  <a:pt x="262" y="436"/>
                </a:lnTo>
                <a:lnTo>
                  <a:pt x="260" y="432"/>
                </a:lnTo>
                <a:lnTo>
                  <a:pt x="260" y="432"/>
                </a:lnTo>
                <a:lnTo>
                  <a:pt x="256" y="432"/>
                </a:lnTo>
                <a:lnTo>
                  <a:pt x="252" y="434"/>
                </a:lnTo>
                <a:lnTo>
                  <a:pt x="246" y="436"/>
                </a:lnTo>
                <a:lnTo>
                  <a:pt x="242" y="436"/>
                </a:lnTo>
                <a:lnTo>
                  <a:pt x="242" y="436"/>
                </a:lnTo>
                <a:lnTo>
                  <a:pt x="238" y="434"/>
                </a:lnTo>
                <a:lnTo>
                  <a:pt x="236" y="432"/>
                </a:lnTo>
                <a:lnTo>
                  <a:pt x="236" y="432"/>
                </a:lnTo>
                <a:lnTo>
                  <a:pt x="234" y="428"/>
                </a:lnTo>
                <a:lnTo>
                  <a:pt x="232" y="422"/>
                </a:lnTo>
                <a:lnTo>
                  <a:pt x="232" y="422"/>
                </a:lnTo>
                <a:lnTo>
                  <a:pt x="228" y="422"/>
                </a:lnTo>
                <a:lnTo>
                  <a:pt x="224" y="420"/>
                </a:lnTo>
                <a:lnTo>
                  <a:pt x="224" y="420"/>
                </a:lnTo>
                <a:lnTo>
                  <a:pt x="214" y="418"/>
                </a:lnTo>
                <a:lnTo>
                  <a:pt x="214" y="418"/>
                </a:lnTo>
                <a:lnTo>
                  <a:pt x="206" y="416"/>
                </a:lnTo>
                <a:lnTo>
                  <a:pt x="206" y="416"/>
                </a:lnTo>
                <a:lnTo>
                  <a:pt x="198" y="418"/>
                </a:lnTo>
                <a:lnTo>
                  <a:pt x="198" y="418"/>
                </a:lnTo>
                <a:lnTo>
                  <a:pt x="190" y="418"/>
                </a:lnTo>
                <a:lnTo>
                  <a:pt x="190" y="418"/>
                </a:lnTo>
                <a:lnTo>
                  <a:pt x="172" y="416"/>
                </a:lnTo>
                <a:lnTo>
                  <a:pt x="172" y="416"/>
                </a:lnTo>
                <a:lnTo>
                  <a:pt x="164" y="412"/>
                </a:lnTo>
                <a:lnTo>
                  <a:pt x="156" y="408"/>
                </a:lnTo>
                <a:lnTo>
                  <a:pt x="156" y="408"/>
                </a:lnTo>
                <a:lnTo>
                  <a:pt x="152" y="410"/>
                </a:lnTo>
                <a:lnTo>
                  <a:pt x="148" y="412"/>
                </a:lnTo>
                <a:lnTo>
                  <a:pt x="148" y="412"/>
                </a:lnTo>
                <a:lnTo>
                  <a:pt x="138" y="414"/>
                </a:lnTo>
                <a:lnTo>
                  <a:pt x="130" y="414"/>
                </a:lnTo>
                <a:lnTo>
                  <a:pt x="130" y="414"/>
                </a:lnTo>
                <a:lnTo>
                  <a:pt x="120" y="412"/>
                </a:lnTo>
                <a:lnTo>
                  <a:pt x="120" y="412"/>
                </a:lnTo>
                <a:lnTo>
                  <a:pt x="110" y="414"/>
                </a:lnTo>
                <a:lnTo>
                  <a:pt x="100" y="416"/>
                </a:lnTo>
                <a:lnTo>
                  <a:pt x="78" y="424"/>
                </a:lnTo>
                <a:lnTo>
                  <a:pt x="78" y="424"/>
                </a:lnTo>
                <a:lnTo>
                  <a:pt x="74" y="426"/>
                </a:lnTo>
                <a:lnTo>
                  <a:pt x="70" y="428"/>
                </a:lnTo>
                <a:lnTo>
                  <a:pt x="70" y="428"/>
                </a:lnTo>
                <a:lnTo>
                  <a:pt x="70" y="432"/>
                </a:lnTo>
                <a:lnTo>
                  <a:pt x="70" y="436"/>
                </a:lnTo>
                <a:lnTo>
                  <a:pt x="70" y="436"/>
                </a:lnTo>
                <a:lnTo>
                  <a:pt x="64" y="444"/>
                </a:lnTo>
                <a:lnTo>
                  <a:pt x="64" y="444"/>
                </a:lnTo>
                <a:lnTo>
                  <a:pt x="56" y="448"/>
                </a:lnTo>
                <a:lnTo>
                  <a:pt x="48" y="452"/>
                </a:lnTo>
                <a:lnTo>
                  <a:pt x="48" y="452"/>
                </a:lnTo>
                <a:lnTo>
                  <a:pt x="40" y="452"/>
                </a:lnTo>
                <a:lnTo>
                  <a:pt x="40" y="452"/>
                </a:lnTo>
                <a:lnTo>
                  <a:pt x="30" y="454"/>
                </a:lnTo>
                <a:lnTo>
                  <a:pt x="30" y="454"/>
                </a:lnTo>
                <a:lnTo>
                  <a:pt x="28" y="458"/>
                </a:lnTo>
                <a:lnTo>
                  <a:pt x="24" y="462"/>
                </a:lnTo>
                <a:lnTo>
                  <a:pt x="24" y="462"/>
                </a:lnTo>
                <a:lnTo>
                  <a:pt x="26" y="440"/>
                </a:lnTo>
                <a:lnTo>
                  <a:pt x="26" y="428"/>
                </a:lnTo>
                <a:lnTo>
                  <a:pt x="24" y="418"/>
                </a:lnTo>
                <a:lnTo>
                  <a:pt x="24" y="418"/>
                </a:lnTo>
                <a:lnTo>
                  <a:pt x="20" y="414"/>
                </a:lnTo>
                <a:lnTo>
                  <a:pt x="16" y="412"/>
                </a:lnTo>
                <a:lnTo>
                  <a:pt x="6" y="406"/>
                </a:lnTo>
                <a:lnTo>
                  <a:pt x="6" y="406"/>
                </a:lnTo>
                <a:lnTo>
                  <a:pt x="2" y="400"/>
                </a:lnTo>
                <a:lnTo>
                  <a:pt x="0" y="396"/>
                </a:lnTo>
                <a:lnTo>
                  <a:pt x="0" y="396"/>
                </a:lnTo>
                <a:lnTo>
                  <a:pt x="0" y="392"/>
                </a:lnTo>
                <a:lnTo>
                  <a:pt x="2" y="388"/>
                </a:lnTo>
                <a:lnTo>
                  <a:pt x="8" y="382"/>
                </a:lnTo>
                <a:lnTo>
                  <a:pt x="8" y="382"/>
                </a:lnTo>
                <a:lnTo>
                  <a:pt x="16" y="376"/>
                </a:lnTo>
                <a:lnTo>
                  <a:pt x="24" y="370"/>
                </a:lnTo>
                <a:lnTo>
                  <a:pt x="24" y="370"/>
                </a:lnTo>
                <a:lnTo>
                  <a:pt x="28" y="362"/>
                </a:lnTo>
                <a:lnTo>
                  <a:pt x="32" y="352"/>
                </a:lnTo>
                <a:lnTo>
                  <a:pt x="32" y="352"/>
                </a:lnTo>
                <a:lnTo>
                  <a:pt x="34" y="344"/>
                </a:lnTo>
                <a:lnTo>
                  <a:pt x="32" y="334"/>
                </a:lnTo>
                <a:lnTo>
                  <a:pt x="32" y="334"/>
                </a:lnTo>
                <a:lnTo>
                  <a:pt x="30" y="318"/>
                </a:lnTo>
                <a:lnTo>
                  <a:pt x="30" y="318"/>
                </a:lnTo>
                <a:lnTo>
                  <a:pt x="24" y="302"/>
                </a:lnTo>
                <a:lnTo>
                  <a:pt x="16" y="284"/>
                </a:lnTo>
                <a:lnTo>
                  <a:pt x="2" y="248"/>
                </a:lnTo>
                <a:lnTo>
                  <a:pt x="2" y="248"/>
                </a:lnTo>
                <a:lnTo>
                  <a:pt x="0" y="238"/>
                </a:lnTo>
                <a:lnTo>
                  <a:pt x="0" y="238"/>
                </a:lnTo>
                <a:lnTo>
                  <a:pt x="2" y="236"/>
                </a:lnTo>
                <a:lnTo>
                  <a:pt x="6" y="238"/>
                </a:lnTo>
                <a:lnTo>
                  <a:pt x="16" y="240"/>
                </a:lnTo>
                <a:lnTo>
                  <a:pt x="16" y="240"/>
                </a:lnTo>
                <a:lnTo>
                  <a:pt x="22" y="238"/>
                </a:lnTo>
                <a:lnTo>
                  <a:pt x="30" y="234"/>
                </a:lnTo>
                <a:lnTo>
                  <a:pt x="30" y="234"/>
                </a:lnTo>
                <a:lnTo>
                  <a:pt x="38" y="234"/>
                </a:lnTo>
                <a:lnTo>
                  <a:pt x="46" y="236"/>
                </a:lnTo>
                <a:lnTo>
                  <a:pt x="46" y="236"/>
                </a:lnTo>
                <a:lnTo>
                  <a:pt x="54" y="232"/>
                </a:lnTo>
                <a:lnTo>
                  <a:pt x="54" y="232"/>
                </a:lnTo>
                <a:lnTo>
                  <a:pt x="56" y="228"/>
                </a:lnTo>
                <a:lnTo>
                  <a:pt x="58" y="226"/>
                </a:lnTo>
                <a:lnTo>
                  <a:pt x="58" y="226"/>
                </a:lnTo>
                <a:lnTo>
                  <a:pt x="62" y="226"/>
                </a:lnTo>
                <a:lnTo>
                  <a:pt x="66" y="228"/>
                </a:lnTo>
                <a:lnTo>
                  <a:pt x="66" y="228"/>
                </a:lnTo>
                <a:lnTo>
                  <a:pt x="72" y="228"/>
                </a:lnTo>
                <a:lnTo>
                  <a:pt x="74" y="226"/>
                </a:lnTo>
                <a:lnTo>
                  <a:pt x="74" y="226"/>
                </a:lnTo>
                <a:lnTo>
                  <a:pt x="74" y="222"/>
                </a:lnTo>
                <a:lnTo>
                  <a:pt x="72" y="218"/>
                </a:lnTo>
                <a:lnTo>
                  <a:pt x="70" y="216"/>
                </a:lnTo>
                <a:lnTo>
                  <a:pt x="70" y="212"/>
                </a:lnTo>
                <a:lnTo>
                  <a:pt x="70" y="212"/>
                </a:lnTo>
                <a:lnTo>
                  <a:pt x="72" y="210"/>
                </a:lnTo>
                <a:lnTo>
                  <a:pt x="76" y="208"/>
                </a:lnTo>
                <a:lnTo>
                  <a:pt x="76" y="208"/>
                </a:lnTo>
                <a:lnTo>
                  <a:pt x="80" y="208"/>
                </a:lnTo>
                <a:lnTo>
                  <a:pt x="84" y="208"/>
                </a:lnTo>
                <a:lnTo>
                  <a:pt x="84" y="208"/>
                </a:lnTo>
                <a:lnTo>
                  <a:pt x="86" y="204"/>
                </a:lnTo>
                <a:lnTo>
                  <a:pt x="88" y="200"/>
                </a:lnTo>
                <a:lnTo>
                  <a:pt x="88" y="200"/>
                </a:lnTo>
                <a:lnTo>
                  <a:pt x="92" y="198"/>
                </a:lnTo>
                <a:lnTo>
                  <a:pt x="96" y="194"/>
                </a:lnTo>
                <a:lnTo>
                  <a:pt x="96" y="194"/>
                </a:lnTo>
                <a:lnTo>
                  <a:pt x="100" y="196"/>
                </a:lnTo>
                <a:lnTo>
                  <a:pt x="102" y="196"/>
                </a:lnTo>
                <a:lnTo>
                  <a:pt x="102" y="196"/>
                </a:lnTo>
                <a:lnTo>
                  <a:pt x="108" y="202"/>
                </a:lnTo>
                <a:lnTo>
                  <a:pt x="108" y="202"/>
                </a:lnTo>
                <a:lnTo>
                  <a:pt x="112" y="204"/>
                </a:lnTo>
                <a:lnTo>
                  <a:pt x="116" y="206"/>
                </a:lnTo>
                <a:lnTo>
                  <a:pt x="116" y="206"/>
                </a:lnTo>
                <a:lnTo>
                  <a:pt x="120" y="204"/>
                </a:lnTo>
                <a:lnTo>
                  <a:pt x="124" y="202"/>
                </a:lnTo>
                <a:lnTo>
                  <a:pt x="124" y="202"/>
                </a:lnTo>
                <a:lnTo>
                  <a:pt x="122" y="198"/>
                </a:lnTo>
                <a:lnTo>
                  <a:pt x="120" y="194"/>
                </a:lnTo>
                <a:lnTo>
                  <a:pt x="120" y="194"/>
                </a:lnTo>
                <a:lnTo>
                  <a:pt x="114" y="188"/>
                </a:lnTo>
                <a:lnTo>
                  <a:pt x="114" y="188"/>
                </a:lnTo>
                <a:lnTo>
                  <a:pt x="110" y="182"/>
                </a:lnTo>
                <a:lnTo>
                  <a:pt x="110" y="182"/>
                </a:lnTo>
                <a:lnTo>
                  <a:pt x="110" y="174"/>
                </a:lnTo>
                <a:lnTo>
                  <a:pt x="110" y="174"/>
                </a:lnTo>
                <a:lnTo>
                  <a:pt x="114" y="166"/>
                </a:lnTo>
                <a:lnTo>
                  <a:pt x="116" y="158"/>
                </a:lnTo>
                <a:lnTo>
                  <a:pt x="116" y="158"/>
                </a:lnTo>
                <a:lnTo>
                  <a:pt x="116" y="150"/>
                </a:lnTo>
                <a:lnTo>
                  <a:pt x="116" y="150"/>
                </a:lnTo>
                <a:lnTo>
                  <a:pt x="116" y="142"/>
                </a:lnTo>
                <a:lnTo>
                  <a:pt x="116" y="142"/>
                </a:lnTo>
                <a:lnTo>
                  <a:pt x="114" y="134"/>
                </a:lnTo>
                <a:lnTo>
                  <a:pt x="114" y="134"/>
                </a:lnTo>
                <a:lnTo>
                  <a:pt x="116" y="126"/>
                </a:lnTo>
                <a:lnTo>
                  <a:pt x="116" y="126"/>
                </a:lnTo>
                <a:lnTo>
                  <a:pt x="118" y="124"/>
                </a:lnTo>
                <a:lnTo>
                  <a:pt x="122" y="122"/>
                </a:lnTo>
                <a:lnTo>
                  <a:pt x="122" y="122"/>
                </a:lnTo>
                <a:lnTo>
                  <a:pt x="130" y="120"/>
                </a:lnTo>
                <a:lnTo>
                  <a:pt x="130" y="120"/>
                </a:lnTo>
                <a:lnTo>
                  <a:pt x="134" y="114"/>
                </a:lnTo>
                <a:lnTo>
                  <a:pt x="134" y="114"/>
                </a:lnTo>
                <a:lnTo>
                  <a:pt x="140" y="108"/>
                </a:lnTo>
                <a:lnTo>
                  <a:pt x="140" y="108"/>
                </a:lnTo>
                <a:lnTo>
                  <a:pt x="146" y="108"/>
                </a:lnTo>
                <a:lnTo>
                  <a:pt x="152" y="106"/>
                </a:lnTo>
                <a:lnTo>
                  <a:pt x="152" y="106"/>
                </a:lnTo>
                <a:lnTo>
                  <a:pt x="156" y="104"/>
                </a:lnTo>
                <a:lnTo>
                  <a:pt x="158" y="98"/>
                </a:lnTo>
                <a:lnTo>
                  <a:pt x="160" y="92"/>
                </a:lnTo>
                <a:lnTo>
                  <a:pt x="158" y="88"/>
                </a:lnTo>
                <a:lnTo>
                  <a:pt x="158" y="88"/>
                </a:lnTo>
                <a:lnTo>
                  <a:pt x="156" y="86"/>
                </a:lnTo>
                <a:lnTo>
                  <a:pt x="150" y="86"/>
                </a:lnTo>
                <a:lnTo>
                  <a:pt x="150" y="86"/>
                </a:lnTo>
                <a:lnTo>
                  <a:pt x="146" y="86"/>
                </a:lnTo>
                <a:lnTo>
                  <a:pt x="144" y="86"/>
                </a:lnTo>
                <a:lnTo>
                  <a:pt x="144" y="86"/>
                </a:lnTo>
                <a:lnTo>
                  <a:pt x="142" y="84"/>
                </a:lnTo>
                <a:lnTo>
                  <a:pt x="140" y="80"/>
                </a:lnTo>
                <a:lnTo>
                  <a:pt x="140" y="80"/>
                </a:lnTo>
                <a:lnTo>
                  <a:pt x="140" y="76"/>
                </a:lnTo>
                <a:lnTo>
                  <a:pt x="140" y="72"/>
                </a:lnTo>
                <a:lnTo>
                  <a:pt x="140" y="72"/>
                </a:lnTo>
                <a:lnTo>
                  <a:pt x="144" y="68"/>
                </a:lnTo>
                <a:lnTo>
                  <a:pt x="146" y="66"/>
                </a:lnTo>
                <a:lnTo>
                  <a:pt x="146" y="66"/>
                </a:lnTo>
                <a:lnTo>
                  <a:pt x="150" y="64"/>
                </a:lnTo>
                <a:lnTo>
                  <a:pt x="150" y="60"/>
                </a:lnTo>
                <a:lnTo>
                  <a:pt x="150" y="60"/>
                </a:lnTo>
                <a:lnTo>
                  <a:pt x="150" y="58"/>
                </a:lnTo>
                <a:lnTo>
                  <a:pt x="150" y="58"/>
                </a:lnTo>
                <a:lnTo>
                  <a:pt x="150" y="58"/>
                </a:lnTo>
                <a:lnTo>
                  <a:pt x="150" y="58"/>
                </a:lnTo>
                <a:lnTo>
                  <a:pt x="154" y="58"/>
                </a:lnTo>
                <a:lnTo>
                  <a:pt x="158" y="58"/>
                </a:lnTo>
                <a:lnTo>
                  <a:pt x="158" y="58"/>
                </a:lnTo>
                <a:lnTo>
                  <a:pt x="162" y="56"/>
                </a:lnTo>
                <a:lnTo>
                  <a:pt x="164" y="52"/>
                </a:lnTo>
                <a:lnTo>
                  <a:pt x="164" y="52"/>
                </a:lnTo>
                <a:lnTo>
                  <a:pt x="164" y="46"/>
                </a:lnTo>
                <a:lnTo>
                  <a:pt x="164" y="46"/>
                </a:lnTo>
                <a:lnTo>
                  <a:pt x="166" y="42"/>
                </a:lnTo>
                <a:lnTo>
                  <a:pt x="170" y="40"/>
                </a:lnTo>
                <a:lnTo>
                  <a:pt x="170" y="40"/>
                </a:lnTo>
                <a:lnTo>
                  <a:pt x="174" y="40"/>
                </a:lnTo>
                <a:lnTo>
                  <a:pt x="178" y="42"/>
                </a:lnTo>
                <a:lnTo>
                  <a:pt x="186" y="44"/>
                </a:lnTo>
                <a:lnTo>
                  <a:pt x="186" y="44"/>
                </a:lnTo>
                <a:lnTo>
                  <a:pt x="194" y="40"/>
                </a:lnTo>
                <a:lnTo>
                  <a:pt x="194" y="40"/>
                </a:lnTo>
                <a:lnTo>
                  <a:pt x="198" y="34"/>
                </a:lnTo>
                <a:lnTo>
                  <a:pt x="200" y="28"/>
                </a:lnTo>
                <a:lnTo>
                  <a:pt x="200" y="28"/>
                </a:lnTo>
                <a:lnTo>
                  <a:pt x="200" y="20"/>
                </a:lnTo>
                <a:lnTo>
                  <a:pt x="200" y="20"/>
                </a:lnTo>
                <a:lnTo>
                  <a:pt x="204" y="12"/>
                </a:lnTo>
                <a:lnTo>
                  <a:pt x="210" y="6"/>
                </a:lnTo>
                <a:lnTo>
                  <a:pt x="210" y="6"/>
                </a:lnTo>
                <a:lnTo>
                  <a:pt x="216" y="2"/>
                </a:lnTo>
                <a:lnTo>
                  <a:pt x="216" y="2"/>
                </a:lnTo>
                <a:lnTo>
                  <a:pt x="220" y="0"/>
                </a:lnTo>
                <a:lnTo>
                  <a:pt x="226" y="0"/>
                </a:lnTo>
                <a:lnTo>
                  <a:pt x="226" y="0"/>
                </a:lnTo>
                <a:lnTo>
                  <a:pt x="226" y="4"/>
                </a:lnTo>
                <a:lnTo>
                  <a:pt x="228" y="6"/>
                </a:lnTo>
                <a:lnTo>
                  <a:pt x="228" y="6"/>
                </a:lnTo>
                <a:lnTo>
                  <a:pt x="232" y="6"/>
                </a:lnTo>
                <a:lnTo>
                  <a:pt x="236" y="4"/>
                </a:lnTo>
                <a:lnTo>
                  <a:pt x="244" y="0"/>
                </a:lnTo>
                <a:lnTo>
                  <a:pt x="244" y="0"/>
                </a:lnTo>
                <a:lnTo>
                  <a:pt x="250" y="2"/>
                </a:lnTo>
                <a:lnTo>
                  <a:pt x="250" y="2"/>
                </a:lnTo>
                <a:lnTo>
                  <a:pt x="254" y="6"/>
                </a:lnTo>
                <a:lnTo>
                  <a:pt x="256" y="8"/>
                </a:lnTo>
                <a:lnTo>
                  <a:pt x="256" y="8"/>
                </a:lnTo>
                <a:lnTo>
                  <a:pt x="260" y="8"/>
                </a:lnTo>
                <a:lnTo>
                  <a:pt x="264" y="6"/>
                </a:lnTo>
                <a:lnTo>
                  <a:pt x="270" y="4"/>
                </a:lnTo>
                <a:lnTo>
                  <a:pt x="270" y="4"/>
                </a:lnTo>
                <a:lnTo>
                  <a:pt x="278" y="4"/>
                </a:lnTo>
                <a:lnTo>
                  <a:pt x="278" y="4"/>
                </a:lnTo>
                <a:lnTo>
                  <a:pt x="286" y="6"/>
                </a:lnTo>
                <a:lnTo>
                  <a:pt x="292" y="10"/>
                </a:lnTo>
                <a:lnTo>
                  <a:pt x="292" y="10"/>
                </a:lnTo>
                <a:lnTo>
                  <a:pt x="292" y="14"/>
                </a:lnTo>
                <a:lnTo>
                  <a:pt x="292" y="20"/>
                </a:lnTo>
                <a:lnTo>
                  <a:pt x="292" y="26"/>
                </a:lnTo>
                <a:lnTo>
                  <a:pt x="294" y="30"/>
                </a:lnTo>
                <a:lnTo>
                  <a:pt x="294" y="30"/>
                </a:lnTo>
                <a:lnTo>
                  <a:pt x="296" y="28"/>
                </a:lnTo>
                <a:lnTo>
                  <a:pt x="300" y="26"/>
                </a:lnTo>
                <a:lnTo>
                  <a:pt x="306" y="18"/>
                </a:lnTo>
                <a:lnTo>
                  <a:pt x="306" y="18"/>
                </a:lnTo>
                <a:lnTo>
                  <a:pt x="312" y="16"/>
                </a:lnTo>
                <a:lnTo>
                  <a:pt x="312" y="16"/>
                </a:lnTo>
                <a:lnTo>
                  <a:pt x="318" y="10"/>
                </a:lnTo>
                <a:lnTo>
                  <a:pt x="318" y="10"/>
                </a:lnTo>
                <a:lnTo>
                  <a:pt x="324" y="8"/>
                </a:lnTo>
                <a:lnTo>
                  <a:pt x="332" y="8"/>
                </a:lnTo>
                <a:lnTo>
                  <a:pt x="332" y="8"/>
                </a:lnTo>
                <a:lnTo>
                  <a:pt x="340" y="6"/>
                </a:lnTo>
                <a:lnTo>
                  <a:pt x="340" y="6"/>
                </a:lnTo>
                <a:lnTo>
                  <a:pt x="348" y="10"/>
                </a:lnTo>
                <a:lnTo>
                  <a:pt x="348" y="10"/>
                </a:lnTo>
                <a:lnTo>
                  <a:pt x="354" y="14"/>
                </a:lnTo>
                <a:lnTo>
                  <a:pt x="354" y="14"/>
                </a:lnTo>
                <a:lnTo>
                  <a:pt x="360" y="20"/>
                </a:lnTo>
                <a:lnTo>
                  <a:pt x="366" y="24"/>
                </a:lnTo>
                <a:lnTo>
                  <a:pt x="366" y="24"/>
                </a:lnTo>
                <a:lnTo>
                  <a:pt x="370" y="24"/>
                </a:lnTo>
                <a:lnTo>
                  <a:pt x="374" y="24"/>
                </a:lnTo>
                <a:lnTo>
                  <a:pt x="374" y="24"/>
                </a:lnTo>
                <a:lnTo>
                  <a:pt x="376" y="28"/>
                </a:lnTo>
                <a:lnTo>
                  <a:pt x="376" y="34"/>
                </a:lnTo>
                <a:lnTo>
                  <a:pt x="376" y="34"/>
                </a:lnTo>
                <a:lnTo>
                  <a:pt x="376" y="42"/>
                </a:lnTo>
                <a:lnTo>
                  <a:pt x="376" y="42"/>
                </a:lnTo>
                <a:lnTo>
                  <a:pt x="378" y="50"/>
                </a:lnTo>
                <a:lnTo>
                  <a:pt x="378" y="50"/>
                </a:lnTo>
                <a:lnTo>
                  <a:pt x="384" y="56"/>
                </a:lnTo>
                <a:lnTo>
                  <a:pt x="384" y="56"/>
                </a:lnTo>
                <a:lnTo>
                  <a:pt x="388" y="62"/>
                </a:lnTo>
                <a:lnTo>
                  <a:pt x="388" y="62"/>
                </a:lnTo>
                <a:lnTo>
                  <a:pt x="390" y="70"/>
                </a:lnTo>
                <a:lnTo>
                  <a:pt x="390" y="70"/>
                </a:lnTo>
                <a:lnTo>
                  <a:pt x="388" y="78"/>
                </a:lnTo>
                <a:lnTo>
                  <a:pt x="388" y="78"/>
                </a:lnTo>
                <a:lnTo>
                  <a:pt x="384" y="84"/>
                </a:lnTo>
                <a:lnTo>
                  <a:pt x="384" y="84"/>
                </a:lnTo>
                <a:lnTo>
                  <a:pt x="384" y="92"/>
                </a:lnTo>
                <a:lnTo>
                  <a:pt x="384" y="92"/>
                </a:lnTo>
                <a:lnTo>
                  <a:pt x="388" y="98"/>
                </a:lnTo>
                <a:lnTo>
                  <a:pt x="388" y="98"/>
                </a:lnTo>
                <a:lnTo>
                  <a:pt x="394" y="102"/>
                </a:lnTo>
                <a:lnTo>
                  <a:pt x="402" y="106"/>
                </a:lnTo>
                <a:lnTo>
                  <a:pt x="402" y="106"/>
                </a:lnTo>
                <a:lnTo>
                  <a:pt x="406" y="114"/>
                </a:lnTo>
                <a:lnTo>
                  <a:pt x="408" y="122"/>
                </a:lnTo>
                <a:lnTo>
                  <a:pt x="408" y="122"/>
                </a:lnTo>
                <a:lnTo>
                  <a:pt x="424" y="140"/>
                </a:lnTo>
                <a:lnTo>
                  <a:pt x="424" y="140"/>
                </a:lnTo>
                <a:lnTo>
                  <a:pt x="430" y="146"/>
                </a:lnTo>
                <a:lnTo>
                  <a:pt x="430" y="146"/>
                </a:lnTo>
                <a:lnTo>
                  <a:pt x="438" y="148"/>
                </a:lnTo>
                <a:lnTo>
                  <a:pt x="446" y="152"/>
                </a:lnTo>
                <a:lnTo>
                  <a:pt x="446" y="152"/>
                </a:lnTo>
                <a:lnTo>
                  <a:pt x="452" y="156"/>
                </a:lnTo>
                <a:lnTo>
                  <a:pt x="452" y="156"/>
                </a:lnTo>
                <a:lnTo>
                  <a:pt x="456" y="164"/>
                </a:lnTo>
                <a:lnTo>
                  <a:pt x="456" y="164"/>
                </a:lnTo>
                <a:lnTo>
                  <a:pt x="456" y="172"/>
                </a:lnTo>
                <a:lnTo>
                  <a:pt x="456" y="172"/>
                </a:lnTo>
                <a:lnTo>
                  <a:pt x="458" y="176"/>
                </a:lnTo>
                <a:lnTo>
                  <a:pt x="462" y="178"/>
                </a:lnTo>
                <a:lnTo>
                  <a:pt x="462" y="178"/>
                </a:lnTo>
                <a:lnTo>
                  <a:pt x="468" y="178"/>
                </a:lnTo>
                <a:lnTo>
                  <a:pt x="474" y="174"/>
                </a:lnTo>
                <a:lnTo>
                  <a:pt x="480" y="172"/>
                </a:lnTo>
                <a:lnTo>
                  <a:pt x="484" y="170"/>
                </a:lnTo>
                <a:lnTo>
                  <a:pt x="484" y="170"/>
                </a:lnTo>
                <a:lnTo>
                  <a:pt x="488" y="172"/>
                </a:lnTo>
                <a:lnTo>
                  <a:pt x="492" y="174"/>
                </a:lnTo>
                <a:lnTo>
                  <a:pt x="492" y="174"/>
                </a:lnTo>
                <a:lnTo>
                  <a:pt x="496" y="174"/>
                </a:lnTo>
                <a:lnTo>
                  <a:pt x="500" y="174"/>
                </a:lnTo>
                <a:lnTo>
                  <a:pt x="500" y="174"/>
                </a:lnTo>
                <a:lnTo>
                  <a:pt x="500" y="178"/>
                </a:lnTo>
                <a:lnTo>
                  <a:pt x="500" y="182"/>
                </a:lnTo>
                <a:lnTo>
                  <a:pt x="500" y="182"/>
                </a:lnTo>
                <a:lnTo>
                  <a:pt x="502" y="186"/>
                </a:lnTo>
                <a:lnTo>
                  <a:pt x="506" y="188"/>
                </a:lnTo>
                <a:lnTo>
                  <a:pt x="506" y="188"/>
                </a:lnTo>
                <a:lnTo>
                  <a:pt x="510" y="186"/>
                </a:lnTo>
                <a:lnTo>
                  <a:pt x="516" y="186"/>
                </a:lnTo>
                <a:lnTo>
                  <a:pt x="516" y="18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66" name="Freeform 335"/>
          <p:cNvSpPr>
            <a:spLocks/>
          </p:cNvSpPr>
          <p:nvPr/>
        </p:nvSpPr>
        <p:spPr bwMode="auto">
          <a:xfrm>
            <a:off x="6357123" y="4529999"/>
            <a:ext cx="838402" cy="524012"/>
          </a:xfrm>
          <a:custGeom>
            <a:avLst/>
            <a:gdLst/>
            <a:ahLst/>
            <a:cxnLst>
              <a:cxn ang="0">
                <a:pos x="426" y="26"/>
              </a:cxn>
              <a:cxn ang="0">
                <a:pos x="420" y="54"/>
              </a:cxn>
              <a:cxn ang="0">
                <a:pos x="404" y="60"/>
              </a:cxn>
              <a:cxn ang="0">
                <a:pos x="386" y="84"/>
              </a:cxn>
              <a:cxn ang="0">
                <a:pos x="392" y="112"/>
              </a:cxn>
              <a:cxn ang="0">
                <a:pos x="386" y="124"/>
              </a:cxn>
              <a:cxn ang="0">
                <a:pos x="380" y="134"/>
              </a:cxn>
              <a:cxn ang="0">
                <a:pos x="368" y="148"/>
              </a:cxn>
              <a:cxn ang="0">
                <a:pos x="378" y="154"/>
              </a:cxn>
              <a:cxn ang="0">
                <a:pos x="386" y="162"/>
              </a:cxn>
              <a:cxn ang="0">
                <a:pos x="408" y="190"/>
              </a:cxn>
              <a:cxn ang="0">
                <a:pos x="410" y="198"/>
              </a:cxn>
              <a:cxn ang="0">
                <a:pos x="400" y="198"/>
              </a:cxn>
              <a:cxn ang="0">
                <a:pos x="372" y="206"/>
              </a:cxn>
              <a:cxn ang="0">
                <a:pos x="348" y="198"/>
              </a:cxn>
              <a:cxn ang="0">
                <a:pos x="324" y="212"/>
              </a:cxn>
              <a:cxn ang="0">
                <a:pos x="306" y="218"/>
              </a:cxn>
              <a:cxn ang="0">
                <a:pos x="288" y="230"/>
              </a:cxn>
              <a:cxn ang="0">
                <a:pos x="280" y="236"/>
              </a:cxn>
              <a:cxn ang="0">
                <a:pos x="282" y="258"/>
              </a:cxn>
              <a:cxn ang="0">
                <a:pos x="254" y="280"/>
              </a:cxn>
              <a:cxn ang="0">
                <a:pos x="218" y="280"/>
              </a:cxn>
              <a:cxn ang="0">
                <a:pos x="180" y="264"/>
              </a:cxn>
              <a:cxn ang="0">
                <a:pos x="166" y="264"/>
              </a:cxn>
              <a:cxn ang="0">
                <a:pos x="128" y="282"/>
              </a:cxn>
              <a:cxn ang="0">
                <a:pos x="98" y="286"/>
              </a:cxn>
              <a:cxn ang="0">
                <a:pos x="64" y="294"/>
              </a:cxn>
              <a:cxn ang="0">
                <a:pos x="58" y="274"/>
              </a:cxn>
              <a:cxn ang="0">
                <a:pos x="48" y="236"/>
              </a:cxn>
              <a:cxn ang="0">
                <a:pos x="16" y="214"/>
              </a:cxn>
              <a:cxn ang="0">
                <a:pos x="14" y="184"/>
              </a:cxn>
              <a:cxn ang="0">
                <a:pos x="26" y="150"/>
              </a:cxn>
              <a:cxn ang="0">
                <a:pos x="38" y="134"/>
              </a:cxn>
              <a:cxn ang="0">
                <a:pos x="18" y="114"/>
              </a:cxn>
              <a:cxn ang="0">
                <a:pos x="2" y="84"/>
              </a:cxn>
              <a:cxn ang="0">
                <a:pos x="0" y="50"/>
              </a:cxn>
              <a:cxn ang="0">
                <a:pos x="10" y="38"/>
              </a:cxn>
              <a:cxn ang="0">
                <a:pos x="34" y="34"/>
              </a:cxn>
              <a:cxn ang="0">
                <a:pos x="34" y="46"/>
              </a:cxn>
              <a:cxn ang="0">
                <a:pos x="34" y="58"/>
              </a:cxn>
              <a:cxn ang="0">
                <a:pos x="54" y="64"/>
              </a:cxn>
              <a:cxn ang="0">
                <a:pos x="106" y="64"/>
              </a:cxn>
              <a:cxn ang="0">
                <a:pos x="184" y="60"/>
              </a:cxn>
              <a:cxn ang="0">
                <a:pos x="222" y="58"/>
              </a:cxn>
              <a:cxn ang="0">
                <a:pos x="252" y="34"/>
              </a:cxn>
              <a:cxn ang="0">
                <a:pos x="292" y="10"/>
              </a:cxn>
              <a:cxn ang="0">
                <a:pos x="330" y="0"/>
              </a:cxn>
              <a:cxn ang="0">
                <a:pos x="340" y="6"/>
              </a:cxn>
              <a:cxn ang="0">
                <a:pos x="376" y="10"/>
              </a:cxn>
              <a:cxn ang="0">
                <a:pos x="398" y="22"/>
              </a:cxn>
              <a:cxn ang="0">
                <a:pos x="414" y="20"/>
              </a:cxn>
            </a:cxnLst>
            <a:rect l="0" t="0" r="r" b="b"/>
            <a:pathLst>
              <a:path w="426" h="296">
                <a:moveTo>
                  <a:pt x="424" y="18"/>
                </a:moveTo>
                <a:lnTo>
                  <a:pt x="424" y="18"/>
                </a:lnTo>
                <a:lnTo>
                  <a:pt x="426" y="22"/>
                </a:lnTo>
                <a:lnTo>
                  <a:pt x="426" y="26"/>
                </a:lnTo>
                <a:lnTo>
                  <a:pt x="426" y="38"/>
                </a:lnTo>
                <a:lnTo>
                  <a:pt x="426" y="38"/>
                </a:lnTo>
                <a:lnTo>
                  <a:pt x="424" y="46"/>
                </a:lnTo>
                <a:lnTo>
                  <a:pt x="420" y="54"/>
                </a:lnTo>
                <a:lnTo>
                  <a:pt x="420" y="54"/>
                </a:lnTo>
                <a:lnTo>
                  <a:pt x="416" y="56"/>
                </a:lnTo>
                <a:lnTo>
                  <a:pt x="410" y="58"/>
                </a:lnTo>
                <a:lnTo>
                  <a:pt x="404" y="60"/>
                </a:lnTo>
                <a:lnTo>
                  <a:pt x="398" y="62"/>
                </a:lnTo>
                <a:lnTo>
                  <a:pt x="398" y="62"/>
                </a:lnTo>
                <a:lnTo>
                  <a:pt x="392" y="72"/>
                </a:lnTo>
                <a:lnTo>
                  <a:pt x="386" y="84"/>
                </a:lnTo>
                <a:lnTo>
                  <a:pt x="386" y="84"/>
                </a:lnTo>
                <a:lnTo>
                  <a:pt x="388" y="92"/>
                </a:lnTo>
                <a:lnTo>
                  <a:pt x="390" y="102"/>
                </a:lnTo>
                <a:lnTo>
                  <a:pt x="392" y="112"/>
                </a:lnTo>
                <a:lnTo>
                  <a:pt x="392" y="116"/>
                </a:lnTo>
                <a:lnTo>
                  <a:pt x="392" y="120"/>
                </a:lnTo>
                <a:lnTo>
                  <a:pt x="392" y="120"/>
                </a:lnTo>
                <a:lnTo>
                  <a:pt x="386" y="124"/>
                </a:lnTo>
                <a:lnTo>
                  <a:pt x="382" y="126"/>
                </a:lnTo>
                <a:lnTo>
                  <a:pt x="382" y="126"/>
                </a:lnTo>
                <a:lnTo>
                  <a:pt x="380" y="134"/>
                </a:lnTo>
                <a:lnTo>
                  <a:pt x="380" y="134"/>
                </a:lnTo>
                <a:lnTo>
                  <a:pt x="372" y="140"/>
                </a:lnTo>
                <a:lnTo>
                  <a:pt x="368" y="144"/>
                </a:lnTo>
                <a:lnTo>
                  <a:pt x="368" y="148"/>
                </a:lnTo>
                <a:lnTo>
                  <a:pt x="368" y="148"/>
                </a:lnTo>
                <a:lnTo>
                  <a:pt x="370" y="150"/>
                </a:lnTo>
                <a:lnTo>
                  <a:pt x="372" y="152"/>
                </a:lnTo>
                <a:lnTo>
                  <a:pt x="372" y="152"/>
                </a:lnTo>
                <a:lnTo>
                  <a:pt x="378" y="154"/>
                </a:lnTo>
                <a:lnTo>
                  <a:pt x="378" y="154"/>
                </a:lnTo>
                <a:lnTo>
                  <a:pt x="382" y="158"/>
                </a:lnTo>
                <a:lnTo>
                  <a:pt x="386" y="162"/>
                </a:lnTo>
                <a:lnTo>
                  <a:pt x="386" y="162"/>
                </a:lnTo>
                <a:lnTo>
                  <a:pt x="392" y="174"/>
                </a:lnTo>
                <a:lnTo>
                  <a:pt x="392" y="174"/>
                </a:lnTo>
                <a:lnTo>
                  <a:pt x="400" y="182"/>
                </a:lnTo>
                <a:lnTo>
                  <a:pt x="408" y="190"/>
                </a:lnTo>
                <a:lnTo>
                  <a:pt x="408" y="190"/>
                </a:lnTo>
                <a:lnTo>
                  <a:pt x="410" y="194"/>
                </a:lnTo>
                <a:lnTo>
                  <a:pt x="410" y="198"/>
                </a:lnTo>
                <a:lnTo>
                  <a:pt x="410" y="198"/>
                </a:lnTo>
                <a:lnTo>
                  <a:pt x="408" y="198"/>
                </a:lnTo>
                <a:lnTo>
                  <a:pt x="406" y="198"/>
                </a:lnTo>
                <a:lnTo>
                  <a:pt x="400" y="198"/>
                </a:lnTo>
                <a:lnTo>
                  <a:pt x="400" y="198"/>
                </a:lnTo>
                <a:lnTo>
                  <a:pt x="386" y="204"/>
                </a:lnTo>
                <a:lnTo>
                  <a:pt x="378" y="206"/>
                </a:lnTo>
                <a:lnTo>
                  <a:pt x="372" y="206"/>
                </a:lnTo>
                <a:lnTo>
                  <a:pt x="372" y="206"/>
                </a:lnTo>
                <a:lnTo>
                  <a:pt x="366" y="206"/>
                </a:lnTo>
                <a:lnTo>
                  <a:pt x="360" y="202"/>
                </a:lnTo>
                <a:lnTo>
                  <a:pt x="354" y="198"/>
                </a:lnTo>
                <a:lnTo>
                  <a:pt x="348" y="198"/>
                </a:lnTo>
                <a:lnTo>
                  <a:pt x="348" y="198"/>
                </a:lnTo>
                <a:lnTo>
                  <a:pt x="342" y="200"/>
                </a:lnTo>
                <a:lnTo>
                  <a:pt x="336" y="204"/>
                </a:lnTo>
                <a:lnTo>
                  <a:pt x="324" y="212"/>
                </a:lnTo>
                <a:lnTo>
                  <a:pt x="324" y="212"/>
                </a:lnTo>
                <a:lnTo>
                  <a:pt x="314" y="214"/>
                </a:lnTo>
                <a:lnTo>
                  <a:pt x="306" y="218"/>
                </a:lnTo>
                <a:lnTo>
                  <a:pt x="306" y="218"/>
                </a:lnTo>
                <a:lnTo>
                  <a:pt x="302" y="222"/>
                </a:lnTo>
                <a:lnTo>
                  <a:pt x="296" y="228"/>
                </a:lnTo>
                <a:lnTo>
                  <a:pt x="296" y="228"/>
                </a:lnTo>
                <a:lnTo>
                  <a:pt x="288" y="230"/>
                </a:lnTo>
                <a:lnTo>
                  <a:pt x="284" y="230"/>
                </a:lnTo>
                <a:lnTo>
                  <a:pt x="282" y="232"/>
                </a:lnTo>
                <a:lnTo>
                  <a:pt x="282" y="232"/>
                </a:lnTo>
                <a:lnTo>
                  <a:pt x="280" y="236"/>
                </a:lnTo>
                <a:lnTo>
                  <a:pt x="282" y="244"/>
                </a:lnTo>
                <a:lnTo>
                  <a:pt x="282" y="252"/>
                </a:lnTo>
                <a:lnTo>
                  <a:pt x="282" y="258"/>
                </a:lnTo>
                <a:lnTo>
                  <a:pt x="282" y="258"/>
                </a:lnTo>
                <a:lnTo>
                  <a:pt x="276" y="266"/>
                </a:lnTo>
                <a:lnTo>
                  <a:pt x="266" y="274"/>
                </a:lnTo>
                <a:lnTo>
                  <a:pt x="266" y="274"/>
                </a:lnTo>
                <a:lnTo>
                  <a:pt x="254" y="280"/>
                </a:lnTo>
                <a:lnTo>
                  <a:pt x="242" y="284"/>
                </a:lnTo>
                <a:lnTo>
                  <a:pt x="242" y="284"/>
                </a:lnTo>
                <a:lnTo>
                  <a:pt x="230" y="284"/>
                </a:lnTo>
                <a:lnTo>
                  <a:pt x="218" y="280"/>
                </a:lnTo>
                <a:lnTo>
                  <a:pt x="194" y="274"/>
                </a:lnTo>
                <a:lnTo>
                  <a:pt x="194" y="274"/>
                </a:lnTo>
                <a:lnTo>
                  <a:pt x="188" y="268"/>
                </a:lnTo>
                <a:lnTo>
                  <a:pt x="180" y="264"/>
                </a:lnTo>
                <a:lnTo>
                  <a:pt x="180" y="264"/>
                </a:lnTo>
                <a:lnTo>
                  <a:pt x="174" y="264"/>
                </a:lnTo>
                <a:lnTo>
                  <a:pt x="166" y="264"/>
                </a:lnTo>
                <a:lnTo>
                  <a:pt x="166" y="264"/>
                </a:lnTo>
                <a:lnTo>
                  <a:pt x="158" y="268"/>
                </a:lnTo>
                <a:lnTo>
                  <a:pt x="146" y="274"/>
                </a:lnTo>
                <a:lnTo>
                  <a:pt x="136" y="280"/>
                </a:lnTo>
                <a:lnTo>
                  <a:pt x="128" y="282"/>
                </a:lnTo>
                <a:lnTo>
                  <a:pt x="128" y="282"/>
                </a:lnTo>
                <a:lnTo>
                  <a:pt x="114" y="284"/>
                </a:lnTo>
                <a:lnTo>
                  <a:pt x="98" y="286"/>
                </a:lnTo>
                <a:lnTo>
                  <a:pt x="98" y="286"/>
                </a:lnTo>
                <a:lnTo>
                  <a:pt x="78" y="292"/>
                </a:lnTo>
                <a:lnTo>
                  <a:pt x="78" y="292"/>
                </a:lnTo>
                <a:lnTo>
                  <a:pt x="68" y="292"/>
                </a:lnTo>
                <a:lnTo>
                  <a:pt x="64" y="294"/>
                </a:lnTo>
                <a:lnTo>
                  <a:pt x="62" y="296"/>
                </a:lnTo>
                <a:lnTo>
                  <a:pt x="62" y="296"/>
                </a:lnTo>
                <a:lnTo>
                  <a:pt x="58" y="274"/>
                </a:lnTo>
                <a:lnTo>
                  <a:pt x="58" y="274"/>
                </a:lnTo>
                <a:lnTo>
                  <a:pt x="54" y="254"/>
                </a:lnTo>
                <a:lnTo>
                  <a:pt x="52" y="244"/>
                </a:lnTo>
                <a:lnTo>
                  <a:pt x="48" y="236"/>
                </a:lnTo>
                <a:lnTo>
                  <a:pt x="48" y="236"/>
                </a:lnTo>
                <a:lnTo>
                  <a:pt x="40" y="230"/>
                </a:lnTo>
                <a:lnTo>
                  <a:pt x="32" y="226"/>
                </a:lnTo>
                <a:lnTo>
                  <a:pt x="22" y="220"/>
                </a:lnTo>
                <a:lnTo>
                  <a:pt x="16" y="214"/>
                </a:lnTo>
                <a:lnTo>
                  <a:pt x="16" y="214"/>
                </a:lnTo>
                <a:lnTo>
                  <a:pt x="14" y="208"/>
                </a:lnTo>
                <a:lnTo>
                  <a:pt x="12" y="200"/>
                </a:lnTo>
                <a:lnTo>
                  <a:pt x="14" y="184"/>
                </a:lnTo>
                <a:lnTo>
                  <a:pt x="14" y="184"/>
                </a:lnTo>
                <a:lnTo>
                  <a:pt x="18" y="166"/>
                </a:lnTo>
                <a:lnTo>
                  <a:pt x="26" y="150"/>
                </a:lnTo>
                <a:lnTo>
                  <a:pt x="26" y="150"/>
                </a:lnTo>
                <a:lnTo>
                  <a:pt x="34" y="142"/>
                </a:lnTo>
                <a:lnTo>
                  <a:pt x="38" y="138"/>
                </a:lnTo>
                <a:lnTo>
                  <a:pt x="38" y="134"/>
                </a:lnTo>
                <a:lnTo>
                  <a:pt x="38" y="134"/>
                </a:lnTo>
                <a:lnTo>
                  <a:pt x="36" y="128"/>
                </a:lnTo>
                <a:lnTo>
                  <a:pt x="30" y="124"/>
                </a:lnTo>
                <a:lnTo>
                  <a:pt x="18" y="114"/>
                </a:lnTo>
                <a:lnTo>
                  <a:pt x="18" y="114"/>
                </a:lnTo>
                <a:lnTo>
                  <a:pt x="12" y="106"/>
                </a:lnTo>
                <a:lnTo>
                  <a:pt x="6" y="98"/>
                </a:lnTo>
                <a:lnTo>
                  <a:pt x="6" y="98"/>
                </a:lnTo>
                <a:lnTo>
                  <a:pt x="2" y="84"/>
                </a:lnTo>
                <a:lnTo>
                  <a:pt x="0" y="72"/>
                </a:lnTo>
                <a:lnTo>
                  <a:pt x="0" y="72"/>
                </a:lnTo>
                <a:lnTo>
                  <a:pt x="0" y="58"/>
                </a:lnTo>
                <a:lnTo>
                  <a:pt x="0" y="50"/>
                </a:lnTo>
                <a:lnTo>
                  <a:pt x="2" y="44"/>
                </a:lnTo>
                <a:lnTo>
                  <a:pt x="2" y="44"/>
                </a:lnTo>
                <a:lnTo>
                  <a:pt x="6" y="40"/>
                </a:lnTo>
                <a:lnTo>
                  <a:pt x="10" y="38"/>
                </a:lnTo>
                <a:lnTo>
                  <a:pt x="22" y="32"/>
                </a:lnTo>
                <a:lnTo>
                  <a:pt x="22" y="32"/>
                </a:lnTo>
                <a:lnTo>
                  <a:pt x="30" y="34"/>
                </a:lnTo>
                <a:lnTo>
                  <a:pt x="34" y="34"/>
                </a:lnTo>
                <a:lnTo>
                  <a:pt x="38" y="36"/>
                </a:lnTo>
                <a:lnTo>
                  <a:pt x="38" y="36"/>
                </a:lnTo>
                <a:lnTo>
                  <a:pt x="38" y="40"/>
                </a:lnTo>
                <a:lnTo>
                  <a:pt x="34" y="46"/>
                </a:lnTo>
                <a:lnTo>
                  <a:pt x="32" y="50"/>
                </a:lnTo>
                <a:lnTo>
                  <a:pt x="32" y="56"/>
                </a:lnTo>
                <a:lnTo>
                  <a:pt x="32" y="56"/>
                </a:lnTo>
                <a:lnTo>
                  <a:pt x="34" y="58"/>
                </a:lnTo>
                <a:lnTo>
                  <a:pt x="38" y="62"/>
                </a:lnTo>
                <a:lnTo>
                  <a:pt x="46" y="66"/>
                </a:lnTo>
                <a:lnTo>
                  <a:pt x="46" y="66"/>
                </a:lnTo>
                <a:lnTo>
                  <a:pt x="54" y="64"/>
                </a:lnTo>
                <a:lnTo>
                  <a:pt x="62" y="64"/>
                </a:lnTo>
                <a:lnTo>
                  <a:pt x="62" y="64"/>
                </a:lnTo>
                <a:lnTo>
                  <a:pt x="106" y="64"/>
                </a:lnTo>
                <a:lnTo>
                  <a:pt x="106" y="64"/>
                </a:lnTo>
                <a:lnTo>
                  <a:pt x="130" y="60"/>
                </a:lnTo>
                <a:lnTo>
                  <a:pt x="156" y="58"/>
                </a:lnTo>
                <a:lnTo>
                  <a:pt x="156" y="58"/>
                </a:lnTo>
                <a:lnTo>
                  <a:pt x="184" y="60"/>
                </a:lnTo>
                <a:lnTo>
                  <a:pt x="200" y="62"/>
                </a:lnTo>
                <a:lnTo>
                  <a:pt x="212" y="60"/>
                </a:lnTo>
                <a:lnTo>
                  <a:pt x="212" y="60"/>
                </a:lnTo>
                <a:lnTo>
                  <a:pt x="222" y="58"/>
                </a:lnTo>
                <a:lnTo>
                  <a:pt x="232" y="52"/>
                </a:lnTo>
                <a:lnTo>
                  <a:pt x="232" y="52"/>
                </a:lnTo>
                <a:lnTo>
                  <a:pt x="242" y="44"/>
                </a:lnTo>
                <a:lnTo>
                  <a:pt x="252" y="34"/>
                </a:lnTo>
                <a:lnTo>
                  <a:pt x="252" y="34"/>
                </a:lnTo>
                <a:lnTo>
                  <a:pt x="278" y="18"/>
                </a:lnTo>
                <a:lnTo>
                  <a:pt x="278" y="18"/>
                </a:lnTo>
                <a:lnTo>
                  <a:pt x="292" y="10"/>
                </a:lnTo>
                <a:lnTo>
                  <a:pt x="306" y="4"/>
                </a:lnTo>
                <a:lnTo>
                  <a:pt x="306" y="4"/>
                </a:lnTo>
                <a:lnTo>
                  <a:pt x="318" y="0"/>
                </a:lnTo>
                <a:lnTo>
                  <a:pt x="330" y="0"/>
                </a:lnTo>
                <a:lnTo>
                  <a:pt x="330" y="0"/>
                </a:lnTo>
                <a:lnTo>
                  <a:pt x="334" y="2"/>
                </a:lnTo>
                <a:lnTo>
                  <a:pt x="340" y="6"/>
                </a:lnTo>
                <a:lnTo>
                  <a:pt x="340" y="6"/>
                </a:lnTo>
                <a:lnTo>
                  <a:pt x="348" y="6"/>
                </a:lnTo>
                <a:lnTo>
                  <a:pt x="358" y="8"/>
                </a:lnTo>
                <a:lnTo>
                  <a:pt x="368" y="8"/>
                </a:lnTo>
                <a:lnTo>
                  <a:pt x="376" y="10"/>
                </a:lnTo>
                <a:lnTo>
                  <a:pt x="376" y="10"/>
                </a:lnTo>
                <a:lnTo>
                  <a:pt x="382" y="12"/>
                </a:lnTo>
                <a:lnTo>
                  <a:pt x="390" y="18"/>
                </a:lnTo>
                <a:lnTo>
                  <a:pt x="398" y="22"/>
                </a:lnTo>
                <a:lnTo>
                  <a:pt x="404" y="24"/>
                </a:lnTo>
                <a:lnTo>
                  <a:pt x="404" y="24"/>
                </a:lnTo>
                <a:lnTo>
                  <a:pt x="408" y="22"/>
                </a:lnTo>
                <a:lnTo>
                  <a:pt x="414" y="20"/>
                </a:lnTo>
                <a:lnTo>
                  <a:pt x="420" y="18"/>
                </a:lnTo>
                <a:lnTo>
                  <a:pt x="424" y="18"/>
                </a:lnTo>
                <a:lnTo>
                  <a:pt x="424" y="1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67" name="Freeform 337"/>
          <p:cNvSpPr>
            <a:spLocks/>
          </p:cNvSpPr>
          <p:nvPr/>
        </p:nvSpPr>
        <p:spPr bwMode="auto">
          <a:xfrm>
            <a:off x="6963292" y="4473349"/>
            <a:ext cx="2357759" cy="1317113"/>
          </a:xfrm>
          <a:custGeom>
            <a:avLst/>
            <a:gdLst/>
            <a:ahLst/>
            <a:cxnLst>
              <a:cxn ang="0">
                <a:pos x="1180" y="402"/>
              </a:cxn>
              <a:cxn ang="0">
                <a:pos x="1144" y="426"/>
              </a:cxn>
              <a:cxn ang="0">
                <a:pos x="1052" y="468"/>
              </a:cxn>
              <a:cxn ang="0">
                <a:pos x="952" y="530"/>
              </a:cxn>
              <a:cxn ang="0">
                <a:pos x="890" y="538"/>
              </a:cxn>
              <a:cxn ang="0">
                <a:pos x="830" y="572"/>
              </a:cxn>
              <a:cxn ang="0">
                <a:pos x="818" y="562"/>
              </a:cxn>
              <a:cxn ang="0">
                <a:pos x="798" y="586"/>
              </a:cxn>
              <a:cxn ang="0">
                <a:pos x="800" y="620"/>
              </a:cxn>
              <a:cxn ang="0">
                <a:pos x="784" y="656"/>
              </a:cxn>
              <a:cxn ang="0">
                <a:pos x="766" y="658"/>
              </a:cxn>
              <a:cxn ang="0">
                <a:pos x="760" y="602"/>
              </a:cxn>
              <a:cxn ang="0">
                <a:pos x="734" y="590"/>
              </a:cxn>
              <a:cxn ang="0">
                <a:pos x="700" y="610"/>
              </a:cxn>
              <a:cxn ang="0">
                <a:pos x="630" y="644"/>
              </a:cxn>
              <a:cxn ang="0">
                <a:pos x="584" y="686"/>
              </a:cxn>
              <a:cxn ang="0">
                <a:pos x="506" y="700"/>
              </a:cxn>
              <a:cxn ang="0">
                <a:pos x="414" y="656"/>
              </a:cxn>
              <a:cxn ang="0">
                <a:pos x="368" y="694"/>
              </a:cxn>
              <a:cxn ang="0">
                <a:pos x="322" y="740"/>
              </a:cxn>
              <a:cxn ang="0">
                <a:pos x="256" y="708"/>
              </a:cxn>
              <a:cxn ang="0">
                <a:pos x="240" y="710"/>
              </a:cxn>
              <a:cxn ang="0">
                <a:pos x="196" y="702"/>
              </a:cxn>
              <a:cxn ang="0">
                <a:pos x="180" y="710"/>
              </a:cxn>
              <a:cxn ang="0">
                <a:pos x="140" y="716"/>
              </a:cxn>
              <a:cxn ang="0">
                <a:pos x="192" y="686"/>
              </a:cxn>
              <a:cxn ang="0">
                <a:pos x="124" y="694"/>
              </a:cxn>
              <a:cxn ang="0">
                <a:pos x="124" y="662"/>
              </a:cxn>
              <a:cxn ang="0">
                <a:pos x="120" y="634"/>
              </a:cxn>
              <a:cxn ang="0">
                <a:pos x="98" y="630"/>
              </a:cxn>
              <a:cxn ang="0">
                <a:pos x="68" y="598"/>
              </a:cxn>
              <a:cxn ang="0">
                <a:pos x="28" y="582"/>
              </a:cxn>
              <a:cxn ang="0">
                <a:pos x="42" y="550"/>
              </a:cxn>
              <a:cxn ang="0">
                <a:pos x="86" y="566"/>
              </a:cxn>
              <a:cxn ang="0">
                <a:pos x="62" y="536"/>
              </a:cxn>
              <a:cxn ang="0">
                <a:pos x="58" y="504"/>
              </a:cxn>
              <a:cxn ang="0">
                <a:pos x="54" y="460"/>
              </a:cxn>
              <a:cxn ang="0">
                <a:pos x="2" y="440"/>
              </a:cxn>
              <a:cxn ang="0">
                <a:pos x="36" y="384"/>
              </a:cxn>
              <a:cxn ang="0">
                <a:pos x="88" y="380"/>
              </a:cxn>
              <a:cxn ang="0">
                <a:pos x="108" y="360"/>
              </a:cxn>
              <a:cxn ang="0">
                <a:pos x="148" y="364"/>
              </a:cxn>
              <a:cxn ang="0">
                <a:pos x="184" y="346"/>
              </a:cxn>
              <a:cxn ang="0">
                <a:pos x="248" y="320"/>
              </a:cxn>
              <a:cxn ang="0">
                <a:pos x="208" y="314"/>
              </a:cxn>
              <a:cxn ang="0">
                <a:pos x="194" y="280"/>
              </a:cxn>
              <a:cxn ang="0">
                <a:pos x="266" y="274"/>
              </a:cxn>
              <a:cxn ang="0">
                <a:pos x="332" y="272"/>
              </a:cxn>
              <a:cxn ang="0">
                <a:pos x="386" y="208"/>
              </a:cxn>
              <a:cxn ang="0">
                <a:pos x="486" y="142"/>
              </a:cxn>
              <a:cxn ang="0">
                <a:pos x="584" y="112"/>
              </a:cxn>
              <a:cxn ang="0">
                <a:pos x="636" y="142"/>
              </a:cxn>
              <a:cxn ang="0">
                <a:pos x="676" y="158"/>
              </a:cxn>
              <a:cxn ang="0">
                <a:pos x="764" y="170"/>
              </a:cxn>
              <a:cxn ang="0">
                <a:pos x="830" y="152"/>
              </a:cxn>
              <a:cxn ang="0">
                <a:pos x="936" y="114"/>
              </a:cxn>
              <a:cxn ang="0">
                <a:pos x="1006" y="30"/>
              </a:cxn>
              <a:cxn ang="0">
                <a:pos x="1060" y="22"/>
              </a:cxn>
              <a:cxn ang="0">
                <a:pos x="1098" y="6"/>
              </a:cxn>
              <a:cxn ang="0">
                <a:pos x="1162" y="46"/>
              </a:cxn>
            </a:cxnLst>
            <a:rect l="0" t="0" r="r" b="b"/>
            <a:pathLst>
              <a:path w="1198" h="744">
                <a:moveTo>
                  <a:pt x="1198" y="96"/>
                </a:moveTo>
                <a:lnTo>
                  <a:pt x="1198" y="396"/>
                </a:lnTo>
                <a:lnTo>
                  <a:pt x="1198" y="396"/>
                </a:lnTo>
                <a:lnTo>
                  <a:pt x="1198" y="396"/>
                </a:lnTo>
                <a:lnTo>
                  <a:pt x="1198" y="396"/>
                </a:lnTo>
                <a:lnTo>
                  <a:pt x="1192" y="404"/>
                </a:lnTo>
                <a:lnTo>
                  <a:pt x="1192" y="404"/>
                </a:lnTo>
                <a:lnTo>
                  <a:pt x="1188" y="406"/>
                </a:lnTo>
                <a:lnTo>
                  <a:pt x="1182" y="408"/>
                </a:lnTo>
                <a:lnTo>
                  <a:pt x="1182" y="408"/>
                </a:lnTo>
                <a:lnTo>
                  <a:pt x="1180" y="406"/>
                </a:lnTo>
                <a:lnTo>
                  <a:pt x="1180" y="406"/>
                </a:lnTo>
                <a:lnTo>
                  <a:pt x="1180" y="402"/>
                </a:lnTo>
                <a:lnTo>
                  <a:pt x="1178" y="398"/>
                </a:lnTo>
                <a:lnTo>
                  <a:pt x="1178" y="398"/>
                </a:lnTo>
                <a:lnTo>
                  <a:pt x="1176" y="398"/>
                </a:lnTo>
                <a:lnTo>
                  <a:pt x="1174" y="398"/>
                </a:lnTo>
                <a:lnTo>
                  <a:pt x="1174" y="398"/>
                </a:lnTo>
                <a:lnTo>
                  <a:pt x="1170" y="396"/>
                </a:lnTo>
                <a:lnTo>
                  <a:pt x="1170" y="396"/>
                </a:lnTo>
                <a:lnTo>
                  <a:pt x="1166" y="398"/>
                </a:lnTo>
                <a:lnTo>
                  <a:pt x="1164" y="402"/>
                </a:lnTo>
                <a:lnTo>
                  <a:pt x="1162" y="410"/>
                </a:lnTo>
                <a:lnTo>
                  <a:pt x="1162" y="410"/>
                </a:lnTo>
                <a:lnTo>
                  <a:pt x="1152" y="418"/>
                </a:lnTo>
                <a:lnTo>
                  <a:pt x="1144" y="426"/>
                </a:lnTo>
                <a:lnTo>
                  <a:pt x="1144" y="426"/>
                </a:lnTo>
                <a:lnTo>
                  <a:pt x="1122" y="438"/>
                </a:lnTo>
                <a:lnTo>
                  <a:pt x="1110" y="442"/>
                </a:lnTo>
                <a:lnTo>
                  <a:pt x="1100" y="444"/>
                </a:lnTo>
                <a:lnTo>
                  <a:pt x="1100" y="444"/>
                </a:lnTo>
                <a:lnTo>
                  <a:pt x="1086" y="444"/>
                </a:lnTo>
                <a:lnTo>
                  <a:pt x="1086" y="444"/>
                </a:lnTo>
                <a:lnTo>
                  <a:pt x="1076" y="448"/>
                </a:lnTo>
                <a:lnTo>
                  <a:pt x="1076" y="448"/>
                </a:lnTo>
                <a:lnTo>
                  <a:pt x="1066" y="454"/>
                </a:lnTo>
                <a:lnTo>
                  <a:pt x="1058" y="460"/>
                </a:lnTo>
                <a:lnTo>
                  <a:pt x="1058" y="460"/>
                </a:lnTo>
                <a:lnTo>
                  <a:pt x="1052" y="468"/>
                </a:lnTo>
                <a:lnTo>
                  <a:pt x="1048" y="476"/>
                </a:lnTo>
                <a:lnTo>
                  <a:pt x="1048" y="476"/>
                </a:lnTo>
                <a:lnTo>
                  <a:pt x="1040" y="486"/>
                </a:lnTo>
                <a:lnTo>
                  <a:pt x="1040" y="486"/>
                </a:lnTo>
                <a:lnTo>
                  <a:pt x="1026" y="494"/>
                </a:lnTo>
                <a:lnTo>
                  <a:pt x="1026" y="494"/>
                </a:lnTo>
                <a:lnTo>
                  <a:pt x="1020" y="502"/>
                </a:lnTo>
                <a:lnTo>
                  <a:pt x="1020" y="502"/>
                </a:lnTo>
                <a:lnTo>
                  <a:pt x="1000" y="514"/>
                </a:lnTo>
                <a:lnTo>
                  <a:pt x="982" y="524"/>
                </a:lnTo>
                <a:lnTo>
                  <a:pt x="982" y="524"/>
                </a:lnTo>
                <a:lnTo>
                  <a:pt x="962" y="528"/>
                </a:lnTo>
                <a:lnTo>
                  <a:pt x="952" y="530"/>
                </a:lnTo>
                <a:lnTo>
                  <a:pt x="944" y="530"/>
                </a:lnTo>
                <a:lnTo>
                  <a:pt x="944" y="530"/>
                </a:lnTo>
                <a:lnTo>
                  <a:pt x="936" y="524"/>
                </a:lnTo>
                <a:lnTo>
                  <a:pt x="926" y="520"/>
                </a:lnTo>
                <a:lnTo>
                  <a:pt x="926" y="520"/>
                </a:lnTo>
                <a:lnTo>
                  <a:pt x="916" y="520"/>
                </a:lnTo>
                <a:lnTo>
                  <a:pt x="916" y="520"/>
                </a:lnTo>
                <a:lnTo>
                  <a:pt x="908" y="522"/>
                </a:lnTo>
                <a:lnTo>
                  <a:pt x="900" y="526"/>
                </a:lnTo>
                <a:lnTo>
                  <a:pt x="900" y="526"/>
                </a:lnTo>
                <a:lnTo>
                  <a:pt x="894" y="532"/>
                </a:lnTo>
                <a:lnTo>
                  <a:pt x="890" y="538"/>
                </a:lnTo>
                <a:lnTo>
                  <a:pt x="890" y="538"/>
                </a:lnTo>
                <a:lnTo>
                  <a:pt x="874" y="552"/>
                </a:lnTo>
                <a:lnTo>
                  <a:pt x="874" y="552"/>
                </a:lnTo>
                <a:lnTo>
                  <a:pt x="864" y="556"/>
                </a:lnTo>
                <a:lnTo>
                  <a:pt x="864" y="556"/>
                </a:lnTo>
                <a:lnTo>
                  <a:pt x="862" y="560"/>
                </a:lnTo>
                <a:lnTo>
                  <a:pt x="860" y="564"/>
                </a:lnTo>
                <a:lnTo>
                  <a:pt x="860" y="564"/>
                </a:lnTo>
                <a:lnTo>
                  <a:pt x="856" y="564"/>
                </a:lnTo>
                <a:lnTo>
                  <a:pt x="850" y="564"/>
                </a:lnTo>
                <a:lnTo>
                  <a:pt x="840" y="566"/>
                </a:lnTo>
                <a:lnTo>
                  <a:pt x="840" y="566"/>
                </a:lnTo>
                <a:lnTo>
                  <a:pt x="836" y="570"/>
                </a:lnTo>
                <a:lnTo>
                  <a:pt x="830" y="572"/>
                </a:lnTo>
                <a:lnTo>
                  <a:pt x="830" y="572"/>
                </a:lnTo>
                <a:lnTo>
                  <a:pt x="828" y="570"/>
                </a:lnTo>
                <a:lnTo>
                  <a:pt x="828" y="570"/>
                </a:lnTo>
                <a:lnTo>
                  <a:pt x="826" y="566"/>
                </a:lnTo>
                <a:lnTo>
                  <a:pt x="826" y="566"/>
                </a:lnTo>
                <a:lnTo>
                  <a:pt x="828" y="564"/>
                </a:lnTo>
                <a:lnTo>
                  <a:pt x="828" y="564"/>
                </a:lnTo>
                <a:lnTo>
                  <a:pt x="828" y="564"/>
                </a:lnTo>
                <a:lnTo>
                  <a:pt x="828" y="564"/>
                </a:lnTo>
                <a:lnTo>
                  <a:pt x="826" y="564"/>
                </a:lnTo>
                <a:lnTo>
                  <a:pt x="826" y="564"/>
                </a:lnTo>
                <a:lnTo>
                  <a:pt x="818" y="562"/>
                </a:lnTo>
                <a:lnTo>
                  <a:pt x="818" y="562"/>
                </a:lnTo>
                <a:lnTo>
                  <a:pt x="806" y="564"/>
                </a:lnTo>
                <a:lnTo>
                  <a:pt x="806" y="564"/>
                </a:lnTo>
                <a:lnTo>
                  <a:pt x="802" y="562"/>
                </a:lnTo>
                <a:lnTo>
                  <a:pt x="800" y="562"/>
                </a:lnTo>
                <a:lnTo>
                  <a:pt x="800" y="562"/>
                </a:lnTo>
                <a:lnTo>
                  <a:pt x="798" y="566"/>
                </a:lnTo>
                <a:lnTo>
                  <a:pt x="798" y="570"/>
                </a:lnTo>
                <a:lnTo>
                  <a:pt x="796" y="578"/>
                </a:lnTo>
                <a:lnTo>
                  <a:pt x="796" y="578"/>
                </a:lnTo>
                <a:lnTo>
                  <a:pt x="796" y="580"/>
                </a:lnTo>
                <a:lnTo>
                  <a:pt x="796" y="580"/>
                </a:lnTo>
                <a:lnTo>
                  <a:pt x="798" y="586"/>
                </a:lnTo>
                <a:lnTo>
                  <a:pt x="798" y="586"/>
                </a:lnTo>
                <a:lnTo>
                  <a:pt x="796" y="592"/>
                </a:lnTo>
                <a:lnTo>
                  <a:pt x="796" y="598"/>
                </a:lnTo>
                <a:lnTo>
                  <a:pt x="796" y="598"/>
                </a:lnTo>
                <a:lnTo>
                  <a:pt x="800" y="602"/>
                </a:lnTo>
                <a:lnTo>
                  <a:pt x="804" y="606"/>
                </a:lnTo>
                <a:lnTo>
                  <a:pt x="812" y="612"/>
                </a:lnTo>
                <a:lnTo>
                  <a:pt x="812" y="612"/>
                </a:lnTo>
                <a:lnTo>
                  <a:pt x="814" y="616"/>
                </a:lnTo>
                <a:lnTo>
                  <a:pt x="814" y="616"/>
                </a:lnTo>
                <a:lnTo>
                  <a:pt x="810" y="618"/>
                </a:lnTo>
                <a:lnTo>
                  <a:pt x="810" y="618"/>
                </a:lnTo>
                <a:lnTo>
                  <a:pt x="806" y="620"/>
                </a:lnTo>
                <a:lnTo>
                  <a:pt x="800" y="620"/>
                </a:lnTo>
                <a:lnTo>
                  <a:pt x="800" y="620"/>
                </a:lnTo>
                <a:lnTo>
                  <a:pt x="796" y="624"/>
                </a:lnTo>
                <a:lnTo>
                  <a:pt x="792" y="628"/>
                </a:lnTo>
                <a:lnTo>
                  <a:pt x="792" y="628"/>
                </a:lnTo>
                <a:lnTo>
                  <a:pt x="792" y="632"/>
                </a:lnTo>
                <a:lnTo>
                  <a:pt x="792" y="632"/>
                </a:lnTo>
                <a:lnTo>
                  <a:pt x="792" y="638"/>
                </a:lnTo>
                <a:lnTo>
                  <a:pt x="794" y="644"/>
                </a:lnTo>
                <a:lnTo>
                  <a:pt x="794" y="644"/>
                </a:lnTo>
                <a:lnTo>
                  <a:pt x="792" y="648"/>
                </a:lnTo>
                <a:lnTo>
                  <a:pt x="788" y="654"/>
                </a:lnTo>
                <a:lnTo>
                  <a:pt x="788" y="654"/>
                </a:lnTo>
                <a:lnTo>
                  <a:pt x="784" y="656"/>
                </a:lnTo>
                <a:lnTo>
                  <a:pt x="784" y="656"/>
                </a:lnTo>
                <a:lnTo>
                  <a:pt x="784" y="660"/>
                </a:lnTo>
                <a:lnTo>
                  <a:pt x="784" y="664"/>
                </a:lnTo>
                <a:lnTo>
                  <a:pt x="782" y="666"/>
                </a:lnTo>
                <a:lnTo>
                  <a:pt x="782" y="666"/>
                </a:lnTo>
                <a:lnTo>
                  <a:pt x="780" y="666"/>
                </a:lnTo>
                <a:lnTo>
                  <a:pt x="778" y="664"/>
                </a:lnTo>
                <a:lnTo>
                  <a:pt x="772" y="662"/>
                </a:lnTo>
                <a:lnTo>
                  <a:pt x="772" y="662"/>
                </a:lnTo>
                <a:lnTo>
                  <a:pt x="770" y="660"/>
                </a:lnTo>
                <a:lnTo>
                  <a:pt x="768" y="656"/>
                </a:lnTo>
                <a:lnTo>
                  <a:pt x="768" y="656"/>
                </a:lnTo>
                <a:lnTo>
                  <a:pt x="766" y="658"/>
                </a:lnTo>
                <a:lnTo>
                  <a:pt x="764" y="658"/>
                </a:lnTo>
                <a:lnTo>
                  <a:pt x="764" y="658"/>
                </a:lnTo>
                <a:lnTo>
                  <a:pt x="764" y="656"/>
                </a:lnTo>
                <a:lnTo>
                  <a:pt x="764" y="654"/>
                </a:lnTo>
                <a:lnTo>
                  <a:pt x="764" y="648"/>
                </a:lnTo>
                <a:lnTo>
                  <a:pt x="764" y="648"/>
                </a:lnTo>
                <a:lnTo>
                  <a:pt x="760" y="640"/>
                </a:lnTo>
                <a:lnTo>
                  <a:pt x="756" y="632"/>
                </a:lnTo>
                <a:lnTo>
                  <a:pt x="756" y="632"/>
                </a:lnTo>
                <a:lnTo>
                  <a:pt x="754" y="620"/>
                </a:lnTo>
                <a:lnTo>
                  <a:pt x="756" y="608"/>
                </a:lnTo>
                <a:lnTo>
                  <a:pt x="756" y="608"/>
                </a:lnTo>
                <a:lnTo>
                  <a:pt x="760" y="602"/>
                </a:lnTo>
                <a:lnTo>
                  <a:pt x="766" y="596"/>
                </a:lnTo>
                <a:lnTo>
                  <a:pt x="766" y="596"/>
                </a:lnTo>
                <a:lnTo>
                  <a:pt x="768" y="590"/>
                </a:lnTo>
                <a:lnTo>
                  <a:pt x="770" y="584"/>
                </a:lnTo>
                <a:lnTo>
                  <a:pt x="770" y="584"/>
                </a:lnTo>
                <a:lnTo>
                  <a:pt x="768" y="580"/>
                </a:lnTo>
                <a:lnTo>
                  <a:pt x="764" y="578"/>
                </a:lnTo>
                <a:lnTo>
                  <a:pt x="756" y="574"/>
                </a:lnTo>
                <a:lnTo>
                  <a:pt x="756" y="574"/>
                </a:lnTo>
                <a:lnTo>
                  <a:pt x="750" y="576"/>
                </a:lnTo>
                <a:lnTo>
                  <a:pt x="744" y="580"/>
                </a:lnTo>
                <a:lnTo>
                  <a:pt x="738" y="586"/>
                </a:lnTo>
                <a:lnTo>
                  <a:pt x="734" y="590"/>
                </a:lnTo>
                <a:lnTo>
                  <a:pt x="734" y="590"/>
                </a:lnTo>
                <a:lnTo>
                  <a:pt x="734" y="594"/>
                </a:lnTo>
                <a:lnTo>
                  <a:pt x="734" y="598"/>
                </a:lnTo>
                <a:lnTo>
                  <a:pt x="736" y="602"/>
                </a:lnTo>
                <a:lnTo>
                  <a:pt x="736" y="606"/>
                </a:lnTo>
                <a:lnTo>
                  <a:pt x="736" y="606"/>
                </a:lnTo>
                <a:lnTo>
                  <a:pt x="730" y="610"/>
                </a:lnTo>
                <a:lnTo>
                  <a:pt x="726" y="612"/>
                </a:lnTo>
                <a:lnTo>
                  <a:pt x="726" y="612"/>
                </a:lnTo>
                <a:lnTo>
                  <a:pt x="716" y="614"/>
                </a:lnTo>
                <a:lnTo>
                  <a:pt x="708" y="614"/>
                </a:lnTo>
                <a:lnTo>
                  <a:pt x="708" y="614"/>
                </a:lnTo>
                <a:lnTo>
                  <a:pt x="700" y="610"/>
                </a:lnTo>
                <a:lnTo>
                  <a:pt x="692" y="606"/>
                </a:lnTo>
                <a:lnTo>
                  <a:pt x="692" y="606"/>
                </a:lnTo>
                <a:lnTo>
                  <a:pt x="680" y="602"/>
                </a:lnTo>
                <a:lnTo>
                  <a:pt x="680" y="602"/>
                </a:lnTo>
                <a:lnTo>
                  <a:pt x="670" y="602"/>
                </a:lnTo>
                <a:lnTo>
                  <a:pt x="670" y="602"/>
                </a:lnTo>
                <a:lnTo>
                  <a:pt x="662" y="604"/>
                </a:lnTo>
                <a:lnTo>
                  <a:pt x="662" y="604"/>
                </a:lnTo>
                <a:lnTo>
                  <a:pt x="648" y="616"/>
                </a:lnTo>
                <a:lnTo>
                  <a:pt x="648" y="616"/>
                </a:lnTo>
                <a:lnTo>
                  <a:pt x="638" y="630"/>
                </a:lnTo>
                <a:lnTo>
                  <a:pt x="630" y="644"/>
                </a:lnTo>
                <a:lnTo>
                  <a:pt x="630" y="644"/>
                </a:lnTo>
                <a:lnTo>
                  <a:pt x="628" y="652"/>
                </a:lnTo>
                <a:lnTo>
                  <a:pt x="626" y="658"/>
                </a:lnTo>
                <a:lnTo>
                  <a:pt x="626" y="658"/>
                </a:lnTo>
                <a:lnTo>
                  <a:pt x="620" y="662"/>
                </a:lnTo>
                <a:lnTo>
                  <a:pt x="614" y="664"/>
                </a:lnTo>
                <a:lnTo>
                  <a:pt x="614" y="664"/>
                </a:lnTo>
                <a:lnTo>
                  <a:pt x="608" y="670"/>
                </a:lnTo>
                <a:lnTo>
                  <a:pt x="604" y="676"/>
                </a:lnTo>
                <a:lnTo>
                  <a:pt x="604" y="676"/>
                </a:lnTo>
                <a:lnTo>
                  <a:pt x="598" y="680"/>
                </a:lnTo>
                <a:lnTo>
                  <a:pt x="592" y="684"/>
                </a:lnTo>
                <a:lnTo>
                  <a:pt x="592" y="684"/>
                </a:lnTo>
                <a:lnTo>
                  <a:pt x="584" y="686"/>
                </a:lnTo>
                <a:lnTo>
                  <a:pt x="578" y="686"/>
                </a:lnTo>
                <a:lnTo>
                  <a:pt x="578" y="686"/>
                </a:lnTo>
                <a:lnTo>
                  <a:pt x="564" y="692"/>
                </a:lnTo>
                <a:lnTo>
                  <a:pt x="552" y="698"/>
                </a:lnTo>
                <a:lnTo>
                  <a:pt x="552" y="698"/>
                </a:lnTo>
                <a:lnTo>
                  <a:pt x="548" y="704"/>
                </a:lnTo>
                <a:lnTo>
                  <a:pt x="542" y="706"/>
                </a:lnTo>
                <a:lnTo>
                  <a:pt x="542" y="706"/>
                </a:lnTo>
                <a:lnTo>
                  <a:pt x="536" y="708"/>
                </a:lnTo>
                <a:lnTo>
                  <a:pt x="528" y="708"/>
                </a:lnTo>
                <a:lnTo>
                  <a:pt x="516" y="704"/>
                </a:lnTo>
                <a:lnTo>
                  <a:pt x="516" y="704"/>
                </a:lnTo>
                <a:lnTo>
                  <a:pt x="506" y="700"/>
                </a:lnTo>
                <a:lnTo>
                  <a:pt x="500" y="694"/>
                </a:lnTo>
                <a:lnTo>
                  <a:pt x="500" y="694"/>
                </a:lnTo>
                <a:lnTo>
                  <a:pt x="492" y="684"/>
                </a:lnTo>
                <a:lnTo>
                  <a:pt x="492" y="684"/>
                </a:lnTo>
                <a:lnTo>
                  <a:pt x="482" y="678"/>
                </a:lnTo>
                <a:lnTo>
                  <a:pt x="482" y="678"/>
                </a:lnTo>
                <a:lnTo>
                  <a:pt x="468" y="674"/>
                </a:lnTo>
                <a:lnTo>
                  <a:pt x="468" y="674"/>
                </a:lnTo>
                <a:lnTo>
                  <a:pt x="432" y="664"/>
                </a:lnTo>
                <a:lnTo>
                  <a:pt x="432" y="664"/>
                </a:lnTo>
                <a:lnTo>
                  <a:pt x="422" y="660"/>
                </a:lnTo>
                <a:lnTo>
                  <a:pt x="414" y="656"/>
                </a:lnTo>
                <a:lnTo>
                  <a:pt x="414" y="656"/>
                </a:lnTo>
                <a:lnTo>
                  <a:pt x="402" y="656"/>
                </a:lnTo>
                <a:lnTo>
                  <a:pt x="390" y="658"/>
                </a:lnTo>
                <a:lnTo>
                  <a:pt x="390" y="658"/>
                </a:lnTo>
                <a:lnTo>
                  <a:pt x="378" y="662"/>
                </a:lnTo>
                <a:lnTo>
                  <a:pt x="378" y="662"/>
                </a:lnTo>
                <a:lnTo>
                  <a:pt x="372" y="664"/>
                </a:lnTo>
                <a:lnTo>
                  <a:pt x="366" y="666"/>
                </a:lnTo>
                <a:lnTo>
                  <a:pt x="366" y="666"/>
                </a:lnTo>
                <a:lnTo>
                  <a:pt x="364" y="672"/>
                </a:lnTo>
                <a:lnTo>
                  <a:pt x="364" y="678"/>
                </a:lnTo>
                <a:lnTo>
                  <a:pt x="364" y="678"/>
                </a:lnTo>
                <a:lnTo>
                  <a:pt x="366" y="686"/>
                </a:lnTo>
                <a:lnTo>
                  <a:pt x="368" y="694"/>
                </a:lnTo>
                <a:lnTo>
                  <a:pt x="368" y="694"/>
                </a:lnTo>
                <a:lnTo>
                  <a:pt x="364" y="702"/>
                </a:lnTo>
                <a:lnTo>
                  <a:pt x="364" y="702"/>
                </a:lnTo>
                <a:lnTo>
                  <a:pt x="364" y="710"/>
                </a:lnTo>
                <a:lnTo>
                  <a:pt x="366" y="714"/>
                </a:lnTo>
                <a:lnTo>
                  <a:pt x="364" y="718"/>
                </a:lnTo>
                <a:lnTo>
                  <a:pt x="364" y="718"/>
                </a:lnTo>
                <a:lnTo>
                  <a:pt x="360" y="722"/>
                </a:lnTo>
                <a:lnTo>
                  <a:pt x="352" y="724"/>
                </a:lnTo>
                <a:lnTo>
                  <a:pt x="338" y="730"/>
                </a:lnTo>
                <a:lnTo>
                  <a:pt x="338" y="730"/>
                </a:lnTo>
                <a:lnTo>
                  <a:pt x="330" y="734"/>
                </a:lnTo>
                <a:lnTo>
                  <a:pt x="322" y="740"/>
                </a:lnTo>
                <a:lnTo>
                  <a:pt x="322" y="740"/>
                </a:lnTo>
                <a:lnTo>
                  <a:pt x="306" y="744"/>
                </a:lnTo>
                <a:lnTo>
                  <a:pt x="306" y="744"/>
                </a:lnTo>
                <a:lnTo>
                  <a:pt x="292" y="742"/>
                </a:lnTo>
                <a:lnTo>
                  <a:pt x="292" y="742"/>
                </a:lnTo>
                <a:lnTo>
                  <a:pt x="278" y="738"/>
                </a:lnTo>
                <a:lnTo>
                  <a:pt x="278" y="738"/>
                </a:lnTo>
                <a:lnTo>
                  <a:pt x="272" y="732"/>
                </a:lnTo>
                <a:lnTo>
                  <a:pt x="264" y="726"/>
                </a:lnTo>
                <a:lnTo>
                  <a:pt x="264" y="726"/>
                </a:lnTo>
                <a:lnTo>
                  <a:pt x="260" y="718"/>
                </a:lnTo>
                <a:lnTo>
                  <a:pt x="256" y="708"/>
                </a:lnTo>
                <a:lnTo>
                  <a:pt x="256" y="708"/>
                </a:lnTo>
                <a:lnTo>
                  <a:pt x="256" y="702"/>
                </a:lnTo>
                <a:lnTo>
                  <a:pt x="256" y="702"/>
                </a:lnTo>
                <a:lnTo>
                  <a:pt x="252" y="700"/>
                </a:lnTo>
                <a:lnTo>
                  <a:pt x="246" y="700"/>
                </a:lnTo>
                <a:lnTo>
                  <a:pt x="246" y="700"/>
                </a:lnTo>
                <a:lnTo>
                  <a:pt x="244" y="702"/>
                </a:lnTo>
                <a:lnTo>
                  <a:pt x="244" y="706"/>
                </a:lnTo>
                <a:lnTo>
                  <a:pt x="244" y="706"/>
                </a:lnTo>
                <a:lnTo>
                  <a:pt x="244" y="708"/>
                </a:lnTo>
                <a:lnTo>
                  <a:pt x="244" y="710"/>
                </a:lnTo>
                <a:lnTo>
                  <a:pt x="244" y="710"/>
                </a:lnTo>
                <a:lnTo>
                  <a:pt x="242" y="710"/>
                </a:lnTo>
                <a:lnTo>
                  <a:pt x="240" y="710"/>
                </a:lnTo>
                <a:lnTo>
                  <a:pt x="240" y="710"/>
                </a:lnTo>
                <a:lnTo>
                  <a:pt x="234" y="708"/>
                </a:lnTo>
                <a:lnTo>
                  <a:pt x="228" y="706"/>
                </a:lnTo>
                <a:lnTo>
                  <a:pt x="228" y="706"/>
                </a:lnTo>
                <a:lnTo>
                  <a:pt x="224" y="702"/>
                </a:lnTo>
                <a:lnTo>
                  <a:pt x="218" y="696"/>
                </a:lnTo>
                <a:lnTo>
                  <a:pt x="218" y="696"/>
                </a:lnTo>
                <a:lnTo>
                  <a:pt x="216" y="696"/>
                </a:lnTo>
                <a:lnTo>
                  <a:pt x="216" y="696"/>
                </a:lnTo>
                <a:lnTo>
                  <a:pt x="204" y="698"/>
                </a:lnTo>
                <a:lnTo>
                  <a:pt x="200" y="700"/>
                </a:lnTo>
                <a:lnTo>
                  <a:pt x="196" y="702"/>
                </a:lnTo>
                <a:lnTo>
                  <a:pt x="196" y="702"/>
                </a:lnTo>
                <a:lnTo>
                  <a:pt x="194" y="706"/>
                </a:lnTo>
                <a:lnTo>
                  <a:pt x="194" y="710"/>
                </a:lnTo>
                <a:lnTo>
                  <a:pt x="194" y="710"/>
                </a:lnTo>
                <a:lnTo>
                  <a:pt x="188" y="716"/>
                </a:lnTo>
                <a:lnTo>
                  <a:pt x="182" y="722"/>
                </a:lnTo>
                <a:lnTo>
                  <a:pt x="182" y="722"/>
                </a:lnTo>
                <a:lnTo>
                  <a:pt x="178" y="722"/>
                </a:lnTo>
                <a:lnTo>
                  <a:pt x="178" y="722"/>
                </a:lnTo>
                <a:lnTo>
                  <a:pt x="178" y="720"/>
                </a:lnTo>
                <a:lnTo>
                  <a:pt x="180" y="718"/>
                </a:lnTo>
                <a:lnTo>
                  <a:pt x="182" y="712"/>
                </a:lnTo>
                <a:lnTo>
                  <a:pt x="182" y="712"/>
                </a:lnTo>
                <a:lnTo>
                  <a:pt x="180" y="710"/>
                </a:lnTo>
                <a:lnTo>
                  <a:pt x="178" y="708"/>
                </a:lnTo>
                <a:lnTo>
                  <a:pt x="178" y="708"/>
                </a:lnTo>
                <a:lnTo>
                  <a:pt x="174" y="708"/>
                </a:lnTo>
                <a:lnTo>
                  <a:pt x="168" y="710"/>
                </a:lnTo>
                <a:lnTo>
                  <a:pt x="154" y="720"/>
                </a:lnTo>
                <a:lnTo>
                  <a:pt x="142" y="728"/>
                </a:lnTo>
                <a:lnTo>
                  <a:pt x="138" y="728"/>
                </a:lnTo>
                <a:lnTo>
                  <a:pt x="134" y="728"/>
                </a:lnTo>
                <a:lnTo>
                  <a:pt x="134" y="728"/>
                </a:lnTo>
                <a:lnTo>
                  <a:pt x="134" y="724"/>
                </a:lnTo>
                <a:lnTo>
                  <a:pt x="136" y="722"/>
                </a:lnTo>
                <a:lnTo>
                  <a:pt x="140" y="716"/>
                </a:lnTo>
                <a:lnTo>
                  <a:pt x="140" y="716"/>
                </a:lnTo>
                <a:lnTo>
                  <a:pt x="146" y="710"/>
                </a:lnTo>
                <a:lnTo>
                  <a:pt x="152" y="706"/>
                </a:lnTo>
                <a:lnTo>
                  <a:pt x="152" y="706"/>
                </a:lnTo>
                <a:lnTo>
                  <a:pt x="162" y="704"/>
                </a:lnTo>
                <a:lnTo>
                  <a:pt x="170" y="704"/>
                </a:lnTo>
                <a:lnTo>
                  <a:pt x="170" y="704"/>
                </a:lnTo>
                <a:lnTo>
                  <a:pt x="178" y="696"/>
                </a:lnTo>
                <a:lnTo>
                  <a:pt x="178" y="696"/>
                </a:lnTo>
                <a:lnTo>
                  <a:pt x="180" y="694"/>
                </a:lnTo>
                <a:lnTo>
                  <a:pt x="180" y="694"/>
                </a:lnTo>
                <a:lnTo>
                  <a:pt x="186" y="690"/>
                </a:lnTo>
                <a:lnTo>
                  <a:pt x="192" y="686"/>
                </a:lnTo>
                <a:lnTo>
                  <a:pt x="192" y="686"/>
                </a:lnTo>
                <a:lnTo>
                  <a:pt x="194" y="682"/>
                </a:lnTo>
                <a:lnTo>
                  <a:pt x="194" y="678"/>
                </a:lnTo>
                <a:lnTo>
                  <a:pt x="194" y="678"/>
                </a:lnTo>
                <a:lnTo>
                  <a:pt x="192" y="676"/>
                </a:lnTo>
                <a:lnTo>
                  <a:pt x="190" y="678"/>
                </a:lnTo>
                <a:lnTo>
                  <a:pt x="184" y="678"/>
                </a:lnTo>
                <a:lnTo>
                  <a:pt x="184" y="678"/>
                </a:lnTo>
                <a:lnTo>
                  <a:pt x="170" y="684"/>
                </a:lnTo>
                <a:lnTo>
                  <a:pt x="156" y="690"/>
                </a:lnTo>
                <a:lnTo>
                  <a:pt x="156" y="690"/>
                </a:lnTo>
                <a:lnTo>
                  <a:pt x="140" y="694"/>
                </a:lnTo>
                <a:lnTo>
                  <a:pt x="132" y="696"/>
                </a:lnTo>
                <a:lnTo>
                  <a:pt x="124" y="694"/>
                </a:lnTo>
                <a:lnTo>
                  <a:pt x="124" y="694"/>
                </a:lnTo>
                <a:lnTo>
                  <a:pt x="122" y="692"/>
                </a:lnTo>
                <a:lnTo>
                  <a:pt x="120" y="688"/>
                </a:lnTo>
                <a:lnTo>
                  <a:pt x="120" y="688"/>
                </a:lnTo>
                <a:lnTo>
                  <a:pt x="124" y="684"/>
                </a:lnTo>
                <a:lnTo>
                  <a:pt x="128" y="680"/>
                </a:lnTo>
                <a:lnTo>
                  <a:pt x="134" y="674"/>
                </a:lnTo>
                <a:lnTo>
                  <a:pt x="134" y="670"/>
                </a:lnTo>
                <a:lnTo>
                  <a:pt x="134" y="670"/>
                </a:lnTo>
                <a:lnTo>
                  <a:pt x="134" y="668"/>
                </a:lnTo>
                <a:lnTo>
                  <a:pt x="130" y="666"/>
                </a:lnTo>
                <a:lnTo>
                  <a:pt x="124" y="662"/>
                </a:lnTo>
                <a:lnTo>
                  <a:pt x="124" y="662"/>
                </a:lnTo>
                <a:lnTo>
                  <a:pt x="118" y="658"/>
                </a:lnTo>
                <a:lnTo>
                  <a:pt x="118" y="658"/>
                </a:lnTo>
                <a:lnTo>
                  <a:pt x="114" y="658"/>
                </a:lnTo>
                <a:lnTo>
                  <a:pt x="110" y="658"/>
                </a:lnTo>
                <a:lnTo>
                  <a:pt x="110" y="658"/>
                </a:lnTo>
                <a:lnTo>
                  <a:pt x="110" y="654"/>
                </a:lnTo>
                <a:lnTo>
                  <a:pt x="112" y="648"/>
                </a:lnTo>
                <a:lnTo>
                  <a:pt x="112" y="648"/>
                </a:lnTo>
                <a:lnTo>
                  <a:pt x="114" y="644"/>
                </a:lnTo>
                <a:lnTo>
                  <a:pt x="118" y="642"/>
                </a:lnTo>
                <a:lnTo>
                  <a:pt x="118" y="642"/>
                </a:lnTo>
                <a:lnTo>
                  <a:pt x="120" y="638"/>
                </a:lnTo>
                <a:lnTo>
                  <a:pt x="120" y="634"/>
                </a:lnTo>
                <a:lnTo>
                  <a:pt x="120" y="634"/>
                </a:lnTo>
                <a:lnTo>
                  <a:pt x="118" y="634"/>
                </a:lnTo>
                <a:lnTo>
                  <a:pt x="116" y="634"/>
                </a:lnTo>
                <a:lnTo>
                  <a:pt x="110" y="636"/>
                </a:lnTo>
                <a:lnTo>
                  <a:pt x="110" y="636"/>
                </a:lnTo>
                <a:lnTo>
                  <a:pt x="106" y="640"/>
                </a:lnTo>
                <a:lnTo>
                  <a:pt x="102" y="642"/>
                </a:lnTo>
                <a:lnTo>
                  <a:pt x="102" y="642"/>
                </a:lnTo>
                <a:lnTo>
                  <a:pt x="96" y="638"/>
                </a:lnTo>
                <a:lnTo>
                  <a:pt x="94" y="634"/>
                </a:lnTo>
                <a:lnTo>
                  <a:pt x="94" y="634"/>
                </a:lnTo>
                <a:lnTo>
                  <a:pt x="94" y="632"/>
                </a:lnTo>
                <a:lnTo>
                  <a:pt x="98" y="630"/>
                </a:lnTo>
                <a:lnTo>
                  <a:pt x="102" y="626"/>
                </a:lnTo>
                <a:lnTo>
                  <a:pt x="102" y="626"/>
                </a:lnTo>
                <a:lnTo>
                  <a:pt x="102" y="620"/>
                </a:lnTo>
                <a:lnTo>
                  <a:pt x="102" y="614"/>
                </a:lnTo>
                <a:lnTo>
                  <a:pt x="102" y="614"/>
                </a:lnTo>
                <a:lnTo>
                  <a:pt x="100" y="608"/>
                </a:lnTo>
                <a:lnTo>
                  <a:pt x="94" y="602"/>
                </a:lnTo>
                <a:lnTo>
                  <a:pt x="94" y="602"/>
                </a:lnTo>
                <a:lnTo>
                  <a:pt x="86" y="598"/>
                </a:lnTo>
                <a:lnTo>
                  <a:pt x="86" y="598"/>
                </a:lnTo>
                <a:lnTo>
                  <a:pt x="76" y="598"/>
                </a:lnTo>
                <a:lnTo>
                  <a:pt x="68" y="598"/>
                </a:lnTo>
                <a:lnTo>
                  <a:pt x="68" y="598"/>
                </a:lnTo>
                <a:lnTo>
                  <a:pt x="62" y="594"/>
                </a:lnTo>
                <a:lnTo>
                  <a:pt x="56" y="590"/>
                </a:lnTo>
                <a:lnTo>
                  <a:pt x="56" y="590"/>
                </a:lnTo>
                <a:lnTo>
                  <a:pt x="50" y="592"/>
                </a:lnTo>
                <a:lnTo>
                  <a:pt x="46" y="596"/>
                </a:lnTo>
                <a:lnTo>
                  <a:pt x="46" y="596"/>
                </a:lnTo>
                <a:lnTo>
                  <a:pt x="38" y="592"/>
                </a:lnTo>
                <a:lnTo>
                  <a:pt x="38" y="592"/>
                </a:lnTo>
                <a:lnTo>
                  <a:pt x="30" y="586"/>
                </a:lnTo>
                <a:lnTo>
                  <a:pt x="30" y="586"/>
                </a:lnTo>
                <a:lnTo>
                  <a:pt x="28" y="584"/>
                </a:lnTo>
                <a:lnTo>
                  <a:pt x="28" y="582"/>
                </a:lnTo>
                <a:lnTo>
                  <a:pt x="28" y="582"/>
                </a:lnTo>
                <a:lnTo>
                  <a:pt x="32" y="578"/>
                </a:lnTo>
                <a:lnTo>
                  <a:pt x="36" y="576"/>
                </a:lnTo>
                <a:lnTo>
                  <a:pt x="36" y="576"/>
                </a:lnTo>
                <a:lnTo>
                  <a:pt x="38" y="570"/>
                </a:lnTo>
                <a:lnTo>
                  <a:pt x="36" y="564"/>
                </a:lnTo>
                <a:lnTo>
                  <a:pt x="36" y="564"/>
                </a:lnTo>
                <a:lnTo>
                  <a:pt x="34" y="556"/>
                </a:lnTo>
                <a:lnTo>
                  <a:pt x="34" y="556"/>
                </a:lnTo>
                <a:lnTo>
                  <a:pt x="34" y="552"/>
                </a:lnTo>
                <a:lnTo>
                  <a:pt x="36" y="548"/>
                </a:lnTo>
                <a:lnTo>
                  <a:pt x="36" y="548"/>
                </a:lnTo>
                <a:lnTo>
                  <a:pt x="40" y="548"/>
                </a:lnTo>
                <a:lnTo>
                  <a:pt x="42" y="550"/>
                </a:lnTo>
                <a:lnTo>
                  <a:pt x="42" y="550"/>
                </a:lnTo>
                <a:lnTo>
                  <a:pt x="44" y="554"/>
                </a:lnTo>
                <a:lnTo>
                  <a:pt x="46" y="560"/>
                </a:lnTo>
                <a:lnTo>
                  <a:pt x="50" y="566"/>
                </a:lnTo>
                <a:lnTo>
                  <a:pt x="52" y="570"/>
                </a:lnTo>
                <a:lnTo>
                  <a:pt x="52" y="570"/>
                </a:lnTo>
                <a:lnTo>
                  <a:pt x="56" y="572"/>
                </a:lnTo>
                <a:lnTo>
                  <a:pt x="60" y="572"/>
                </a:lnTo>
                <a:lnTo>
                  <a:pt x="60" y="572"/>
                </a:lnTo>
                <a:lnTo>
                  <a:pt x="72" y="568"/>
                </a:lnTo>
                <a:lnTo>
                  <a:pt x="72" y="568"/>
                </a:lnTo>
                <a:lnTo>
                  <a:pt x="80" y="568"/>
                </a:lnTo>
                <a:lnTo>
                  <a:pt x="86" y="566"/>
                </a:lnTo>
                <a:lnTo>
                  <a:pt x="88" y="564"/>
                </a:lnTo>
                <a:lnTo>
                  <a:pt x="88" y="564"/>
                </a:lnTo>
                <a:lnTo>
                  <a:pt x="86" y="562"/>
                </a:lnTo>
                <a:lnTo>
                  <a:pt x="84" y="562"/>
                </a:lnTo>
                <a:lnTo>
                  <a:pt x="84" y="562"/>
                </a:lnTo>
                <a:lnTo>
                  <a:pt x="76" y="560"/>
                </a:lnTo>
                <a:lnTo>
                  <a:pt x="68" y="558"/>
                </a:lnTo>
                <a:lnTo>
                  <a:pt x="68" y="558"/>
                </a:lnTo>
                <a:lnTo>
                  <a:pt x="64" y="552"/>
                </a:lnTo>
                <a:lnTo>
                  <a:pt x="60" y="546"/>
                </a:lnTo>
                <a:lnTo>
                  <a:pt x="60" y="546"/>
                </a:lnTo>
                <a:lnTo>
                  <a:pt x="60" y="542"/>
                </a:lnTo>
                <a:lnTo>
                  <a:pt x="62" y="536"/>
                </a:lnTo>
                <a:lnTo>
                  <a:pt x="62" y="536"/>
                </a:lnTo>
                <a:lnTo>
                  <a:pt x="66" y="532"/>
                </a:lnTo>
                <a:lnTo>
                  <a:pt x="70" y="528"/>
                </a:lnTo>
                <a:lnTo>
                  <a:pt x="72" y="526"/>
                </a:lnTo>
                <a:lnTo>
                  <a:pt x="72" y="526"/>
                </a:lnTo>
                <a:lnTo>
                  <a:pt x="70" y="522"/>
                </a:lnTo>
                <a:lnTo>
                  <a:pt x="66" y="518"/>
                </a:lnTo>
                <a:lnTo>
                  <a:pt x="66" y="518"/>
                </a:lnTo>
                <a:lnTo>
                  <a:pt x="62" y="516"/>
                </a:lnTo>
                <a:lnTo>
                  <a:pt x="58" y="512"/>
                </a:lnTo>
                <a:lnTo>
                  <a:pt x="58" y="512"/>
                </a:lnTo>
                <a:lnTo>
                  <a:pt x="58" y="504"/>
                </a:lnTo>
                <a:lnTo>
                  <a:pt x="58" y="504"/>
                </a:lnTo>
                <a:lnTo>
                  <a:pt x="52" y="500"/>
                </a:lnTo>
                <a:lnTo>
                  <a:pt x="48" y="494"/>
                </a:lnTo>
                <a:lnTo>
                  <a:pt x="48" y="494"/>
                </a:lnTo>
                <a:lnTo>
                  <a:pt x="48" y="488"/>
                </a:lnTo>
                <a:lnTo>
                  <a:pt x="48" y="480"/>
                </a:lnTo>
                <a:lnTo>
                  <a:pt x="48" y="480"/>
                </a:lnTo>
                <a:lnTo>
                  <a:pt x="54" y="474"/>
                </a:lnTo>
                <a:lnTo>
                  <a:pt x="56" y="470"/>
                </a:lnTo>
                <a:lnTo>
                  <a:pt x="58" y="466"/>
                </a:lnTo>
                <a:lnTo>
                  <a:pt x="58" y="466"/>
                </a:lnTo>
                <a:lnTo>
                  <a:pt x="56" y="464"/>
                </a:lnTo>
                <a:lnTo>
                  <a:pt x="54" y="460"/>
                </a:lnTo>
                <a:lnTo>
                  <a:pt x="54" y="460"/>
                </a:lnTo>
                <a:lnTo>
                  <a:pt x="50" y="462"/>
                </a:lnTo>
                <a:lnTo>
                  <a:pt x="44" y="464"/>
                </a:lnTo>
                <a:lnTo>
                  <a:pt x="34" y="468"/>
                </a:lnTo>
                <a:lnTo>
                  <a:pt x="34" y="468"/>
                </a:lnTo>
                <a:lnTo>
                  <a:pt x="18" y="474"/>
                </a:lnTo>
                <a:lnTo>
                  <a:pt x="10" y="474"/>
                </a:lnTo>
                <a:lnTo>
                  <a:pt x="2" y="474"/>
                </a:lnTo>
                <a:lnTo>
                  <a:pt x="2" y="474"/>
                </a:lnTo>
                <a:lnTo>
                  <a:pt x="2" y="470"/>
                </a:lnTo>
                <a:lnTo>
                  <a:pt x="2" y="468"/>
                </a:lnTo>
                <a:lnTo>
                  <a:pt x="2" y="468"/>
                </a:lnTo>
                <a:lnTo>
                  <a:pt x="0" y="454"/>
                </a:lnTo>
                <a:lnTo>
                  <a:pt x="2" y="440"/>
                </a:lnTo>
                <a:lnTo>
                  <a:pt x="2" y="440"/>
                </a:lnTo>
                <a:lnTo>
                  <a:pt x="4" y="432"/>
                </a:lnTo>
                <a:lnTo>
                  <a:pt x="6" y="426"/>
                </a:lnTo>
                <a:lnTo>
                  <a:pt x="6" y="426"/>
                </a:lnTo>
                <a:lnTo>
                  <a:pt x="14" y="422"/>
                </a:lnTo>
                <a:lnTo>
                  <a:pt x="14" y="422"/>
                </a:lnTo>
                <a:lnTo>
                  <a:pt x="16" y="416"/>
                </a:lnTo>
                <a:lnTo>
                  <a:pt x="20" y="408"/>
                </a:lnTo>
                <a:lnTo>
                  <a:pt x="20" y="408"/>
                </a:lnTo>
                <a:lnTo>
                  <a:pt x="28" y="398"/>
                </a:lnTo>
                <a:lnTo>
                  <a:pt x="28" y="398"/>
                </a:lnTo>
                <a:lnTo>
                  <a:pt x="32" y="390"/>
                </a:lnTo>
                <a:lnTo>
                  <a:pt x="36" y="384"/>
                </a:lnTo>
                <a:lnTo>
                  <a:pt x="36" y="384"/>
                </a:lnTo>
                <a:lnTo>
                  <a:pt x="40" y="382"/>
                </a:lnTo>
                <a:lnTo>
                  <a:pt x="44" y="382"/>
                </a:lnTo>
                <a:lnTo>
                  <a:pt x="54" y="382"/>
                </a:lnTo>
                <a:lnTo>
                  <a:pt x="54" y="382"/>
                </a:lnTo>
                <a:lnTo>
                  <a:pt x="62" y="376"/>
                </a:lnTo>
                <a:lnTo>
                  <a:pt x="68" y="374"/>
                </a:lnTo>
                <a:lnTo>
                  <a:pt x="72" y="372"/>
                </a:lnTo>
                <a:lnTo>
                  <a:pt x="72" y="372"/>
                </a:lnTo>
                <a:lnTo>
                  <a:pt x="76" y="376"/>
                </a:lnTo>
                <a:lnTo>
                  <a:pt x="80" y="378"/>
                </a:lnTo>
                <a:lnTo>
                  <a:pt x="80" y="378"/>
                </a:lnTo>
                <a:lnTo>
                  <a:pt x="88" y="380"/>
                </a:lnTo>
                <a:lnTo>
                  <a:pt x="96" y="382"/>
                </a:lnTo>
                <a:lnTo>
                  <a:pt x="96" y="382"/>
                </a:lnTo>
                <a:lnTo>
                  <a:pt x="104" y="380"/>
                </a:lnTo>
                <a:lnTo>
                  <a:pt x="108" y="380"/>
                </a:lnTo>
                <a:lnTo>
                  <a:pt x="110" y="378"/>
                </a:lnTo>
                <a:lnTo>
                  <a:pt x="110" y="378"/>
                </a:lnTo>
                <a:lnTo>
                  <a:pt x="110" y="374"/>
                </a:lnTo>
                <a:lnTo>
                  <a:pt x="106" y="370"/>
                </a:lnTo>
                <a:lnTo>
                  <a:pt x="104" y="364"/>
                </a:lnTo>
                <a:lnTo>
                  <a:pt x="102" y="360"/>
                </a:lnTo>
                <a:lnTo>
                  <a:pt x="102" y="360"/>
                </a:lnTo>
                <a:lnTo>
                  <a:pt x="104" y="360"/>
                </a:lnTo>
                <a:lnTo>
                  <a:pt x="108" y="360"/>
                </a:lnTo>
                <a:lnTo>
                  <a:pt x="114" y="360"/>
                </a:lnTo>
                <a:lnTo>
                  <a:pt x="114" y="360"/>
                </a:lnTo>
                <a:lnTo>
                  <a:pt x="118" y="362"/>
                </a:lnTo>
                <a:lnTo>
                  <a:pt x="122" y="364"/>
                </a:lnTo>
                <a:lnTo>
                  <a:pt x="122" y="364"/>
                </a:lnTo>
                <a:lnTo>
                  <a:pt x="122" y="366"/>
                </a:lnTo>
                <a:lnTo>
                  <a:pt x="122" y="370"/>
                </a:lnTo>
                <a:lnTo>
                  <a:pt x="122" y="370"/>
                </a:lnTo>
                <a:lnTo>
                  <a:pt x="126" y="370"/>
                </a:lnTo>
                <a:lnTo>
                  <a:pt x="132" y="370"/>
                </a:lnTo>
                <a:lnTo>
                  <a:pt x="132" y="370"/>
                </a:lnTo>
                <a:lnTo>
                  <a:pt x="148" y="364"/>
                </a:lnTo>
                <a:lnTo>
                  <a:pt x="148" y="364"/>
                </a:lnTo>
                <a:lnTo>
                  <a:pt x="166" y="362"/>
                </a:lnTo>
                <a:lnTo>
                  <a:pt x="182" y="360"/>
                </a:lnTo>
                <a:lnTo>
                  <a:pt x="182" y="360"/>
                </a:lnTo>
                <a:lnTo>
                  <a:pt x="192" y="358"/>
                </a:lnTo>
                <a:lnTo>
                  <a:pt x="196" y="356"/>
                </a:lnTo>
                <a:lnTo>
                  <a:pt x="198" y="354"/>
                </a:lnTo>
                <a:lnTo>
                  <a:pt x="198" y="354"/>
                </a:lnTo>
                <a:lnTo>
                  <a:pt x="198" y="350"/>
                </a:lnTo>
                <a:lnTo>
                  <a:pt x="196" y="346"/>
                </a:lnTo>
                <a:lnTo>
                  <a:pt x="196" y="346"/>
                </a:lnTo>
                <a:lnTo>
                  <a:pt x="190" y="346"/>
                </a:lnTo>
                <a:lnTo>
                  <a:pt x="184" y="346"/>
                </a:lnTo>
                <a:lnTo>
                  <a:pt x="184" y="346"/>
                </a:lnTo>
                <a:lnTo>
                  <a:pt x="182" y="344"/>
                </a:lnTo>
                <a:lnTo>
                  <a:pt x="182" y="340"/>
                </a:lnTo>
                <a:lnTo>
                  <a:pt x="182" y="340"/>
                </a:lnTo>
                <a:lnTo>
                  <a:pt x="184" y="338"/>
                </a:lnTo>
                <a:lnTo>
                  <a:pt x="188" y="336"/>
                </a:lnTo>
                <a:lnTo>
                  <a:pt x="194" y="334"/>
                </a:lnTo>
                <a:lnTo>
                  <a:pt x="194" y="334"/>
                </a:lnTo>
                <a:lnTo>
                  <a:pt x="206" y="330"/>
                </a:lnTo>
                <a:lnTo>
                  <a:pt x="224" y="328"/>
                </a:lnTo>
                <a:lnTo>
                  <a:pt x="240" y="326"/>
                </a:lnTo>
                <a:lnTo>
                  <a:pt x="244" y="324"/>
                </a:lnTo>
                <a:lnTo>
                  <a:pt x="248" y="320"/>
                </a:lnTo>
                <a:lnTo>
                  <a:pt x="248" y="320"/>
                </a:lnTo>
                <a:lnTo>
                  <a:pt x="248" y="316"/>
                </a:lnTo>
                <a:lnTo>
                  <a:pt x="248" y="314"/>
                </a:lnTo>
                <a:lnTo>
                  <a:pt x="248" y="314"/>
                </a:lnTo>
                <a:lnTo>
                  <a:pt x="242" y="312"/>
                </a:lnTo>
                <a:lnTo>
                  <a:pt x="236" y="312"/>
                </a:lnTo>
                <a:lnTo>
                  <a:pt x="236" y="312"/>
                </a:lnTo>
                <a:lnTo>
                  <a:pt x="230" y="316"/>
                </a:lnTo>
                <a:lnTo>
                  <a:pt x="230" y="316"/>
                </a:lnTo>
                <a:lnTo>
                  <a:pt x="222" y="318"/>
                </a:lnTo>
                <a:lnTo>
                  <a:pt x="212" y="318"/>
                </a:lnTo>
                <a:lnTo>
                  <a:pt x="212" y="318"/>
                </a:lnTo>
                <a:lnTo>
                  <a:pt x="208" y="314"/>
                </a:lnTo>
                <a:lnTo>
                  <a:pt x="208" y="314"/>
                </a:lnTo>
                <a:lnTo>
                  <a:pt x="202" y="312"/>
                </a:lnTo>
                <a:lnTo>
                  <a:pt x="202" y="312"/>
                </a:lnTo>
                <a:lnTo>
                  <a:pt x="200" y="308"/>
                </a:lnTo>
                <a:lnTo>
                  <a:pt x="198" y="306"/>
                </a:lnTo>
                <a:lnTo>
                  <a:pt x="198" y="306"/>
                </a:lnTo>
                <a:lnTo>
                  <a:pt x="194" y="304"/>
                </a:lnTo>
                <a:lnTo>
                  <a:pt x="190" y="302"/>
                </a:lnTo>
                <a:lnTo>
                  <a:pt x="190" y="302"/>
                </a:lnTo>
                <a:lnTo>
                  <a:pt x="190" y="298"/>
                </a:lnTo>
                <a:lnTo>
                  <a:pt x="192" y="292"/>
                </a:lnTo>
                <a:lnTo>
                  <a:pt x="192" y="292"/>
                </a:lnTo>
                <a:lnTo>
                  <a:pt x="194" y="284"/>
                </a:lnTo>
                <a:lnTo>
                  <a:pt x="194" y="280"/>
                </a:lnTo>
                <a:lnTo>
                  <a:pt x="198" y="278"/>
                </a:lnTo>
                <a:lnTo>
                  <a:pt x="198" y="278"/>
                </a:lnTo>
                <a:lnTo>
                  <a:pt x="198" y="280"/>
                </a:lnTo>
                <a:lnTo>
                  <a:pt x="200" y="282"/>
                </a:lnTo>
                <a:lnTo>
                  <a:pt x="200" y="282"/>
                </a:lnTo>
                <a:lnTo>
                  <a:pt x="206" y="282"/>
                </a:lnTo>
                <a:lnTo>
                  <a:pt x="210" y="280"/>
                </a:lnTo>
                <a:lnTo>
                  <a:pt x="210" y="280"/>
                </a:lnTo>
                <a:lnTo>
                  <a:pt x="228" y="282"/>
                </a:lnTo>
                <a:lnTo>
                  <a:pt x="228" y="282"/>
                </a:lnTo>
                <a:lnTo>
                  <a:pt x="238" y="280"/>
                </a:lnTo>
                <a:lnTo>
                  <a:pt x="252" y="276"/>
                </a:lnTo>
                <a:lnTo>
                  <a:pt x="266" y="274"/>
                </a:lnTo>
                <a:lnTo>
                  <a:pt x="276" y="272"/>
                </a:lnTo>
                <a:lnTo>
                  <a:pt x="276" y="272"/>
                </a:lnTo>
                <a:lnTo>
                  <a:pt x="290" y="272"/>
                </a:lnTo>
                <a:lnTo>
                  <a:pt x="290" y="272"/>
                </a:lnTo>
                <a:lnTo>
                  <a:pt x="294" y="274"/>
                </a:lnTo>
                <a:lnTo>
                  <a:pt x="300" y="276"/>
                </a:lnTo>
                <a:lnTo>
                  <a:pt x="300" y="276"/>
                </a:lnTo>
                <a:lnTo>
                  <a:pt x="304" y="274"/>
                </a:lnTo>
                <a:lnTo>
                  <a:pt x="304" y="274"/>
                </a:lnTo>
                <a:lnTo>
                  <a:pt x="318" y="272"/>
                </a:lnTo>
                <a:lnTo>
                  <a:pt x="326" y="272"/>
                </a:lnTo>
                <a:lnTo>
                  <a:pt x="332" y="272"/>
                </a:lnTo>
                <a:lnTo>
                  <a:pt x="332" y="272"/>
                </a:lnTo>
                <a:lnTo>
                  <a:pt x="340" y="266"/>
                </a:lnTo>
                <a:lnTo>
                  <a:pt x="348" y="260"/>
                </a:lnTo>
                <a:lnTo>
                  <a:pt x="348" y="260"/>
                </a:lnTo>
                <a:lnTo>
                  <a:pt x="350" y="250"/>
                </a:lnTo>
                <a:lnTo>
                  <a:pt x="352" y="240"/>
                </a:lnTo>
                <a:lnTo>
                  <a:pt x="352" y="240"/>
                </a:lnTo>
                <a:lnTo>
                  <a:pt x="360" y="234"/>
                </a:lnTo>
                <a:lnTo>
                  <a:pt x="366" y="230"/>
                </a:lnTo>
                <a:lnTo>
                  <a:pt x="366" y="230"/>
                </a:lnTo>
                <a:lnTo>
                  <a:pt x="372" y="222"/>
                </a:lnTo>
                <a:lnTo>
                  <a:pt x="378" y="214"/>
                </a:lnTo>
                <a:lnTo>
                  <a:pt x="378" y="214"/>
                </a:lnTo>
                <a:lnTo>
                  <a:pt x="386" y="208"/>
                </a:lnTo>
                <a:lnTo>
                  <a:pt x="394" y="204"/>
                </a:lnTo>
                <a:lnTo>
                  <a:pt x="394" y="204"/>
                </a:lnTo>
                <a:lnTo>
                  <a:pt x="400" y="196"/>
                </a:lnTo>
                <a:lnTo>
                  <a:pt x="404" y="190"/>
                </a:lnTo>
                <a:lnTo>
                  <a:pt x="404" y="190"/>
                </a:lnTo>
                <a:lnTo>
                  <a:pt x="418" y="176"/>
                </a:lnTo>
                <a:lnTo>
                  <a:pt x="418" y="176"/>
                </a:lnTo>
                <a:lnTo>
                  <a:pt x="432" y="166"/>
                </a:lnTo>
                <a:lnTo>
                  <a:pt x="448" y="156"/>
                </a:lnTo>
                <a:lnTo>
                  <a:pt x="448" y="156"/>
                </a:lnTo>
                <a:lnTo>
                  <a:pt x="468" y="148"/>
                </a:lnTo>
                <a:lnTo>
                  <a:pt x="468" y="148"/>
                </a:lnTo>
                <a:lnTo>
                  <a:pt x="486" y="142"/>
                </a:lnTo>
                <a:lnTo>
                  <a:pt x="486" y="142"/>
                </a:lnTo>
                <a:lnTo>
                  <a:pt x="514" y="138"/>
                </a:lnTo>
                <a:lnTo>
                  <a:pt x="514" y="138"/>
                </a:lnTo>
                <a:lnTo>
                  <a:pt x="538" y="134"/>
                </a:lnTo>
                <a:lnTo>
                  <a:pt x="550" y="130"/>
                </a:lnTo>
                <a:lnTo>
                  <a:pt x="560" y="126"/>
                </a:lnTo>
                <a:lnTo>
                  <a:pt x="560" y="126"/>
                </a:lnTo>
                <a:lnTo>
                  <a:pt x="566" y="122"/>
                </a:lnTo>
                <a:lnTo>
                  <a:pt x="572" y="116"/>
                </a:lnTo>
                <a:lnTo>
                  <a:pt x="572" y="116"/>
                </a:lnTo>
                <a:lnTo>
                  <a:pt x="580" y="112"/>
                </a:lnTo>
                <a:lnTo>
                  <a:pt x="580" y="112"/>
                </a:lnTo>
                <a:lnTo>
                  <a:pt x="584" y="112"/>
                </a:lnTo>
                <a:lnTo>
                  <a:pt x="588" y="114"/>
                </a:lnTo>
                <a:lnTo>
                  <a:pt x="588" y="114"/>
                </a:lnTo>
                <a:lnTo>
                  <a:pt x="590" y="118"/>
                </a:lnTo>
                <a:lnTo>
                  <a:pt x="590" y="122"/>
                </a:lnTo>
                <a:lnTo>
                  <a:pt x="590" y="122"/>
                </a:lnTo>
                <a:lnTo>
                  <a:pt x="596" y="130"/>
                </a:lnTo>
                <a:lnTo>
                  <a:pt x="604" y="134"/>
                </a:lnTo>
                <a:lnTo>
                  <a:pt x="604" y="134"/>
                </a:lnTo>
                <a:lnTo>
                  <a:pt x="612" y="138"/>
                </a:lnTo>
                <a:lnTo>
                  <a:pt x="622" y="140"/>
                </a:lnTo>
                <a:lnTo>
                  <a:pt x="622" y="140"/>
                </a:lnTo>
                <a:lnTo>
                  <a:pt x="632" y="142"/>
                </a:lnTo>
                <a:lnTo>
                  <a:pt x="636" y="142"/>
                </a:lnTo>
                <a:lnTo>
                  <a:pt x="640" y="142"/>
                </a:lnTo>
                <a:lnTo>
                  <a:pt x="640" y="142"/>
                </a:lnTo>
                <a:lnTo>
                  <a:pt x="644" y="138"/>
                </a:lnTo>
                <a:lnTo>
                  <a:pt x="646" y="134"/>
                </a:lnTo>
                <a:lnTo>
                  <a:pt x="650" y="130"/>
                </a:lnTo>
                <a:lnTo>
                  <a:pt x="654" y="128"/>
                </a:lnTo>
                <a:lnTo>
                  <a:pt x="654" y="128"/>
                </a:lnTo>
                <a:lnTo>
                  <a:pt x="656" y="128"/>
                </a:lnTo>
                <a:lnTo>
                  <a:pt x="660" y="132"/>
                </a:lnTo>
                <a:lnTo>
                  <a:pt x="664" y="140"/>
                </a:lnTo>
                <a:lnTo>
                  <a:pt x="664" y="140"/>
                </a:lnTo>
                <a:lnTo>
                  <a:pt x="672" y="152"/>
                </a:lnTo>
                <a:lnTo>
                  <a:pt x="676" y="158"/>
                </a:lnTo>
                <a:lnTo>
                  <a:pt x="680" y="162"/>
                </a:lnTo>
                <a:lnTo>
                  <a:pt x="680" y="162"/>
                </a:lnTo>
                <a:lnTo>
                  <a:pt x="688" y="164"/>
                </a:lnTo>
                <a:lnTo>
                  <a:pt x="698" y="160"/>
                </a:lnTo>
                <a:lnTo>
                  <a:pt x="706" y="158"/>
                </a:lnTo>
                <a:lnTo>
                  <a:pt x="714" y="156"/>
                </a:lnTo>
                <a:lnTo>
                  <a:pt x="714" y="156"/>
                </a:lnTo>
                <a:lnTo>
                  <a:pt x="726" y="160"/>
                </a:lnTo>
                <a:lnTo>
                  <a:pt x="738" y="164"/>
                </a:lnTo>
                <a:lnTo>
                  <a:pt x="752" y="170"/>
                </a:lnTo>
                <a:lnTo>
                  <a:pt x="758" y="170"/>
                </a:lnTo>
                <a:lnTo>
                  <a:pt x="764" y="170"/>
                </a:lnTo>
                <a:lnTo>
                  <a:pt x="764" y="170"/>
                </a:lnTo>
                <a:lnTo>
                  <a:pt x="766" y="166"/>
                </a:lnTo>
                <a:lnTo>
                  <a:pt x="768" y="162"/>
                </a:lnTo>
                <a:lnTo>
                  <a:pt x="768" y="162"/>
                </a:lnTo>
                <a:lnTo>
                  <a:pt x="772" y="158"/>
                </a:lnTo>
                <a:lnTo>
                  <a:pt x="776" y="156"/>
                </a:lnTo>
                <a:lnTo>
                  <a:pt x="776" y="156"/>
                </a:lnTo>
                <a:lnTo>
                  <a:pt x="782" y="156"/>
                </a:lnTo>
                <a:lnTo>
                  <a:pt x="790" y="160"/>
                </a:lnTo>
                <a:lnTo>
                  <a:pt x="798" y="162"/>
                </a:lnTo>
                <a:lnTo>
                  <a:pt x="804" y="162"/>
                </a:lnTo>
                <a:lnTo>
                  <a:pt x="804" y="162"/>
                </a:lnTo>
                <a:lnTo>
                  <a:pt x="816" y="158"/>
                </a:lnTo>
                <a:lnTo>
                  <a:pt x="830" y="152"/>
                </a:lnTo>
                <a:lnTo>
                  <a:pt x="830" y="152"/>
                </a:lnTo>
                <a:lnTo>
                  <a:pt x="838" y="146"/>
                </a:lnTo>
                <a:lnTo>
                  <a:pt x="846" y="138"/>
                </a:lnTo>
                <a:lnTo>
                  <a:pt x="846" y="138"/>
                </a:lnTo>
                <a:lnTo>
                  <a:pt x="864" y="130"/>
                </a:lnTo>
                <a:lnTo>
                  <a:pt x="880" y="122"/>
                </a:lnTo>
                <a:lnTo>
                  <a:pt x="880" y="122"/>
                </a:lnTo>
                <a:lnTo>
                  <a:pt x="890" y="120"/>
                </a:lnTo>
                <a:lnTo>
                  <a:pt x="902" y="120"/>
                </a:lnTo>
                <a:lnTo>
                  <a:pt x="914" y="120"/>
                </a:lnTo>
                <a:lnTo>
                  <a:pt x="924" y="118"/>
                </a:lnTo>
                <a:lnTo>
                  <a:pt x="924" y="118"/>
                </a:lnTo>
                <a:lnTo>
                  <a:pt x="936" y="114"/>
                </a:lnTo>
                <a:lnTo>
                  <a:pt x="948" y="108"/>
                </a:lnTo>
                <a:lnTo>
                  <a:pt x="948" y="108"/>
                </a:lnTo>
                <a:lnTo>
                  <a:pt x="958" y="98"/>
                </a:lnTo>
                <a:lnTo>
                  <a:pt x="968" y="84"/>
                </a:lnTo>
                <a:lnTo>
                  <a:pt x="986" y="58"/>
                </a:lnTo>
                <a:lnTo>
                  <a:pt x="986" y="58"/>
                </a:lnTo>
                <a:lnTo>
                  <a:pt x="994" y="48"/>
                </a:lnTo>
                <a:lnTo>
                  <a:pt x="1002" y="36"/>
                </a:lnTo>
                <a:lnTo>
                  <a:pt x="1002" y="36"/>
                </a:lnTo>
                <a:lnTo>
                  <a:pt x="1004" y="32"/>
                </a:lnTo>
                <a:lnTo>
                  <a:pt x="1004" y="30"/>
                </a:lnTo>
                <a:lnTo>
                  <a:pt x="1004" y="30"/>
                </a:lnTo>
                <a:lnTo>
                  <a:pt x="1006" y="30"/>
                </a:lnTo>
                <a:lnTo>
                  <a:pt x="1010" y="32"/>
                </a:lnTo>
                <a:lnTo>
                  <a:pt x="1014" y="36"/>
                </a:lnTo>
                <a:lnTo>
                  <a:pt x="1014" y="36"/>
                </a:lnTo>
                <a:lnTo>
                  <a:pt x="1020" y="34"/>
                </a:lnTo>
                <a:lnTo>
                  <a:pt x="1024" y="32"/>
                </a:lnTo>
                <a:lnTo>
                  <a:pt x="1024" y="32"/>
                </a:lnTo>
                <a:lnTo>
                  <a:pt x="1030" y="26"/>
                </a:lnTo>
                <a:lnTo>
                  <a:pt x="1038" y="22"/>
                </a:lnTo>
                <a:lnTo>
                  <a:pt x="1038" y="22"/>
                </a:lnTo>
                <a:lnTo>
                  <a:pt x="1042" y="20"/>
                </a:lnTo>
                <a:lnTo>
                  <a:pt x="1048" y="22"/>
                </a:lnTo>
                <a:lnTo>
                  <a:pt x="1060" y="22"/>
                </a:lnTo>
                <a:lnTo>
                  <a:pt x="1060" y="22"/>
                </a:lnTo>
                <a:lnTo>
                  <a:pt x="1066" y="20"/>
                </a:lnTo>
                <a:lnTo>
                  <a:pt x="1068" y="18"/>
                </a:lnTo>
                <a:lnTo>
                  <a:pt x="1068" y="18"/>
                </a:lnTo>
                <a:lnTo>
                  <a:pt x="1070" y="12"/>
                </a:lnTo>
                <a:lnTo>
                  <a:pt x="1072" y="6"/>
                </a:lnTo>
                <a:lnTo>
                  <a:pt x="1072" y="6"/>
                </a:lnTo>
                <a:lnTo>
                  <a:pt x="1076" y="2"/>
                </a:lnTo>
                <a:lnTo>
                  <a:pt x="1076" y="2"/>
                </a:lnTo>
                <a:lnTo>
                  <a:pt x="1080" y="0"/>
                </a:lnTo>
                <a:lnTo>
                  <a:pt x="1086" y="0"/>
                </a:lnTo>
                <a:lnTo>
                  <a:pt x="1086" y="0"/>
                </a:lnTo>
                <a:lnTo>
                  <a:pt x="1098" y="6"/>
                </a:lnTo>
                <a:lnTo>
                  <a:pt x="1098" y="6"/>
                </a:lnTo>
                <a:lnTo>
                  <a:pt x="1108" y="14"/>
                </a:lnTo>
                <a:lnTo>
                  <a:pt x="1112" y="18"/>
                </a:lnTo>
                <a:lnTo>
                  <a:pt x="1118" y="20"/>
                </a:lnTo>
                <a:lnTo>
                  <a:pt x="1118" y="20"/>
                </a:lnTo>
                <a:lnTo>
                  <a:pt x="1124" y="20"/>
                </a:lnTo>
                <a:lnTo>
                  <a:pt x="1124" y="20"/>
                </a:lnTo>
                <a:lnTo>
                  <a:pt x="1130" y="24"/>
                </a:lnTo>
                <a:lnTo>
                  <a:pt x="1138" y="28"/>
                </a:lnTo>
                <a:lnTo>
                  <a:pt x="1138" y="28"/>
                </a:lnTo>
                <a:lnTo>
                  <a:pt x="1148" y="32"/>
                </a:lnTo>
                <a:lnTo>
                  <a:pt x="1148" y="32"/>
                </a:lnTo>
                <a:lnTo>
                  <a:pt x="1156" y="38"/>
                </a:lnTo>
                <a:lnTo>
                  <a:pt x="1162" y="46"/>
                </a:lnTo>
                <a:lnTo>
                  <a:pt x="1162" y="46"/>
                </a:lnTo>
                <a:lnTo>
                  <a:pt x="1166" y="58"/>
                </a:lnTo>
                <a:lnTo>
                  <a:pt x="1170" y="70"/>
                </a:lnTo>
                <a:lnTo>
                  <a:pt x="1170" y="70"/>
                </a:lnTo>
                <a:lnTo>
                  <a:pt x="1176" y="78"/>
                </a:lnTo>
                <a:lnTo>
                  <a:pt x="1180" y="86"/>
                </a:lnTo>
                <a:lnTo>
                  <a:pt x="1180" y="86"/>
                </a:lnTo>
                <a:lnTo>
                  <a:pt x="1188" y="92"/>
                </a:lnTo>
                <a:lnTo>
                  <a:pt x="1194" y="96"/>
                </a:lnTo>
                <a:lnTo>
                  <a:pt x="1194" y="96"/>
                </a:lnTo>
                <a:lnTo>
                  <a:pt x="1198" y="96"/>
                </a:lnTo>
                <a:lnTo>
                  <a:pt x="1198" y="9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68" name="Freeform 338"/>
          <p:cNvSpPr>
            <a:spLocks/>
          </p:cNvSpPr>
          <p:nvPr/>
        </p:nvSpPr>
        <p:spPr bwMode="auto">
          <a:xfrm>
            <a:off x="7278184" y="5779840"/>
            <a:ext cx="78723" cy="99138"/>
          </a:xfrm>
          <a:custGeom>
            <a:avLst/>
            <a:gdLst/>
            <a:ahLst/>
            <a:cxnLst>
              <a:cxn ang="0">
                <a:pos x="38" y="0"/>
              </a:cxn>
              <a:cxn ang="0">
                <a:pos x="38" y="0"/>
              </a:cxn>
              <a:cxn ang="0">
                <a:pos x="40" y="2"/>
              </a:cxn>
              <a:cxn ang="0">
                <a:pos x="38" y="8"/>
              </a:cxn>
              <a:cxn ang="0">
                <a:pos x="36" y="16"/>
              </a:cxn>
              <a:cxn ang="0">
                <a:pos x="36" y="16"/>
              </a:cxn>
              <a:cxn ang="0">
                <a:pos x="32" y="26"/>
              </a:cxn>
              <a:cxn ang="0">
                <a:pos x="32" y="26"/>
              </a:cxn>
              <a:cxn ang="0">
                <a:pos x="32" y="30"/>
              </a:cxn>
              <a:cxn ang="0">
                <a:pos x="32" y="34"/>
              </a:cxn>
              <a:cxn ang="0">
                <a:pos x="32" y="34"/>
              </a:cxn>
              <a:cxn ang="0">
                <a:pos x="28" y="36"/>
              </a:cxn>
              <a:cxn ang="0">
                <a:pos x="26" y="38"/>
              </a:cxn>
              <a:cxn ang="0">
                <a:pos x="26" y="38"/>
              </a:cxn>
              <a:cxn ang="0">
                <a:pos x="24" y="44"/>
              </a:cxn>
              <a:cxn ang="0">
                <a:pos x="18" y="50"/>
              </a:cxn>
              <a:cxn ang="0">
                <a:pos x="10" y="54"/>
              </a:cxn>
              <a:cxn ang="0">
                <a:pos x="4" y="56"/>
              </a:cxn>
              <a:cxn ang="0">
                <a:pos x="4" y="56"/>
              </a:cxn>
              <a:cxn ang="0">
                <a:pos x="2" y="52"/>
              </a:cxn>
              <a:cxn ang="0">
                <a:pos x="2" y="48"/>
              </a:cxn>
              <a:cxn ang="0">
                <a:pos x="0" y="40"/>
              </a:cxn>
              <a:cxn ang="0">
                <a:pos x="0" y="40"/>
              </a:cxn>
              <a:cxn ang="0">
                <a:pos x="2" y="32"/>
              </a:cxn>
              <a:cxn ang="0">
                <a:pos x="2" y="32"/>
              </a:cxn>
              <a:cxn ang="0">
                <a:pos x="10" y="20"/>
              </a:cxn>
              <a:cxn ang="0">
                <a:pos x="18" y="12"/>
              </a:cxn>
              <a:cxn ang="0">
                <a:pos x="18" y="12"/>
              </a:cxn>
              <a:cxn ang="0">
                <a:pos x="28" y="2"/>
              </a:cxn>
              <a:cxn ang="0">
                <a:pos x="34" y="0"/>
              </a:cxn>
              <a:cxn ang="0">
                <a:pos x="38" y="0"/>
              </a:cxn>
              <a:cxn ang="0">
                <a:pos x="38" y="0"/>
              </a:cxn>
            </a:cxnLst>
            <a:rect l="0" t="0" r="r" b="b"/>
            <a:pathLst>
              <a:path w="40" h="56">
                <a:moveTo>
                  <a:pt x="38" y="0"/>
                </a:moveTo>
                <a:lnTo>
                  <a:pt x="38" y="0"/>
                </a:lnTo>
                <a:lnTo>
                  <a:pt x="40" y="2"/>
                </a:lnTo>
                <a:lnTo>
                  <a:pt x="38" y="8"/>
                </a:lnTo>
                <a:lnTo>
                  <a:pt x="36" y="16"/>
                </a:lnTo>
                <a:lnTo>
                  <a:pt x="36" y="16"/>
                </a:lnTo>
                <a:lnTo>
                  <a:pt x="32" y="26"/>
                </a:lnTo>
                <a:lnTo>
                  <a:pt x="32" y="26"/>
                </a:lnTo>
                <a:lnTo>
                  <a:pt x="32" y="30"/>
                </a:lnTo>
                <a:lnTo>
                  <a:pt x="32" y="34"/>
                </a:lnTo>
                <a:lnTo>
                  <a:pt x="32" y="34"/>
                </a:lnTo>
                <a:lnTo>
                  <a:pt x="28" y="36"/>
                </a:lnTo>
                <a:lnTo>
                  <a:pt x="26" y="38"/>
                </a:lnTo>
                <a:lnTo>
                  <a:pt x="26" y="38"/>
                </a:lnTo>
                <a:lnTo>
                  <a:pt x="24" y="44"/>
                </a:lnTo>
                <a:lnTo>
                  <a:pt x="18" y="50"/>
                </a:lnTo>
                <a:lnTo>
                  <a:pt x="10" y="54"/>
                </a:lnTo>
                <a:lnTo>
                  <a:pt x="4" y="56"/>
                </a:lnTo>
                <a:lnTo>
                  <a:pt x="4" y="56"/>
                </a:lnTo>
                <a:lnTo>
                  <a:pt x="2" y="52"/>
                </a:lnTo>
                <a:lnTo>
                  <a:pt x="2" y="48"/>
                </a:lnTo>
                <a:lnTo>
                  <a:pt x="0" y="40"/>
                </a:lnTo>
                <a:lnTo>
                  <a:pt x="0" y="40"/>
                </a:lnTo>
                <a:lnTo>
                  <a:pt x="2" y="32"/>
                </a:lnTo>
                <a:lnTo>
                  <a:pt x="2" y="32"/>
                </a:lnTo>
                <a:lnTo>
                  <a:pt x="10" y="20"/>
                </a:lnTo>
                <a:lnTo>
                  <a:pt x="18" y="12"/>
                </a:lnTo>
                <a:lnTo>
                  <a:pt x="18" y="12"/>
                </a:lnTo>
                <a:lnTo>
                  <a:pt x="28" y="2"/>
                </a:lnTo>
                <a:lnTo>
                  <a:pt x="34" y="0"/>
                </a:lnTo>
                <a:lnTo>
                  <a:pt x="38" y="0"/>
                </a:lnTo>
                <a:lnTo>
                  <a:pt x="38"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69" name="Freeform 339"/>
          <p:cNvSpPr>
            <a:spLocks/>
          </p:cNvSpPr>
          <p:nvPr/>
        </p:nvSpPr>
        <p:spPr bwMode="auto">
          <a:xfrm>
            <a:off x="6923929" y="4880521"/>
            <a:ext cx="405424" cy="336359"/>
          </a:xfrm>
          <a:custGeom>
            <a:avLst/>
            <a:gdLst/>
            <a:ahLst/>
            <a:cxnLst>
              <a:cxn ang="0">
                <a:pos x="206" y="54"/>
              </a:cxn>
              <a:cxn ang="0">
                <a:pos x="204" y="66"/>
              </a:cxn>
              <a:cxn ang="0">
                <a:pos x="192" y="78"/>
              </a:cxn>
              <a:cxn ang="0">
                <a:pos x="178" y="80"/>
              </a:cxn>
              <a:cxn ang="0">
                <a:pos x="164" y="78"/>
              </a:cxn>
              <a:cxn ang="0">
                <a:pos x="134" y="84"/>
              </a:cxn>
              <a:cxn ang="0">
                <a:pos x="122" y="88"/>
              </a:cxn>
              <a:cxn ang="0">
                <a:pos x="106" y="92"/>
              </a:cxn>
              <a:cxn ang="0">
                <a:pos x="98" y="106"/>
              </a:cxn>
              <a:cxn ang="0">
                <a:pos x="46" y="156"/>
              </a:cxn>
              <a:cxn ang="0">
                <a:pos x="36" y="168"/>
              </a:cxn>
              <a:cxn ang="0">
                <a:pos x="28" y="184"/>
              </a:cxn>
              <a:cxn ang="0">
                <a:pos x="20" y="190"/>
              </a:cxn>
              <a:cxn ang="0">
                <a:pos x="16" y="182"/>
              </a:cxn>
              <a:cxn ang="0">
                <a:pos x="16" y="166"/>
              </a:cxn>
              <a:cxn ang="0">
                <a:pos x="24" y="156"/>
              </a:cxn>
              <a:cxn ang="0">
                <a:pos x="40" y="148"/>
              </a:cxn>
              <a:cxn ang="0">
                <a:pos x="54" y="136"/>
              </a:cxn>
              <a:cxn ang="0">
                <a:pos x="56" y="132"/>
              </a:cxn>
              <a:cxn ang="0">
                <a:pos x="36" y="134"/>
              </a:cxn>
              <a:cxn ang="0">
                <a:pos x="14" y="142"/>
              </a:cxn>
              <a:cxn ang="0">
                <a:pos x="4" y="138"/>
              </a:cxn>
              <a:cxn ang="0">
                <a:pos x="0" y="134"/>
              </a:cxn>
              <a:cxn ang="0">
                <a:pos x="2" y="128"/>
              </a:cxn>
              <a:cxn ang="0">
                <a:pos x="12" y="114"/>
              </a:cxn>
              <a:cxn ang="0">
                <a:pos x="14" y="92"/>
              </a:cxn>
              <a:cxn ang="0">
                <a:pos x="14" y="72"/>
              </a:cxn>
              <a:cxn ang="0">
                <a:pos x="24" y="64"/>
              </a:cxn>
              <a:cxn ang="0">
                <a:pos x="26" y="52"/>
              </a:cxn>
              <a:cxn ang="0">
                <a:pos x="22" y="42"/>
              </a:cxn>
              <a:cxn ang="0">
                <a:pos x="12" y="36"/>
              </a:cxn>
              <a:cxn ang="0">
                <a:pos x="8" y="30"/>
              </a:cxn>
              <a:cxn ang="0">
                <a:pos x="18" y="20"/>
              </a:cxn>
              <a:cxn ang="0">
                <a:pos x="36" y="14"/>
              </a:cxn>
              <a:cxn ang="0">
                <a:pos x="60" y="0"/>
              </a:cxn>
              <a:cxn ang="0">
                <a:pos x="72" y="4"/>
              </a:cxn>
              <a:cxn ang="0">
                <a:pos x="84" y="8"/>
              </a:cxn>
              <a:cxn ang="0">
                <a:pos x="112" y="0"/>
              </a:cxn>
              <a:cxn ang="0">
                <a:pos x="120" y="0"/>
              </a:cxn>
              <a:cxn ang="0">
                <a:pos x="122" y="10"/>
              </a:cxn>
              <a:cxn ang="0">
                <a:pos x="128" y="24"/>
              </a:cxn>
              <a:cxn ang="0">
                <a:pos x="138" y="34"/>
              </a:cxn>
              <a:cxn ang="0">
                <a:pos x="168" y="46"/>
              </a:cxn>
              <a:cxn ang="0">
                <a:pos x="192" y="50"/>
              </a:cxn>
              <a:cxn ang="0">
                <a:pos x="202" y="48"/>
              </a:cxn>
            </a:cxnLst>
            <a:rect l="0" t="0" r="r" b="b"/>
            <a:pathLst>
              <a:path w="206" h="190">
                <a:moveTo>
                  <a:pt x="204" y="48"/>
                </a:moveTo>
                <a:lnTo>
                  <a:pt x="204" y="48"/>
                </a:lnTo>
                <a:lnTo>
                  <a:pt x="206" y="54"/>
                </a:lnTo>
                <a:lnTo>
                  <a:pt x="206" y="60"/>
                </a:lnTo>
                <a:lnTo>
                  <a:pt x="206" y="60"/>
                </a:lnTo>
                <a:lnTo>
                  <a:pt x="204" y="66"/>
                </a:lnTo>
                <a:lnTo>
                  <a:pt x="200" y="72"/>
                </a:lnTo>
                <a:lnTo>
                  <a:pt x="200" y="72"/>
                </a:lnTo>
                <a:lnTo>
                  <a:pt x="192" y="78"/>
                </a:lnTo>
                <a:lnTo>
                  <a:pt x="184" y="80"/>
                </a:lnTo>
                <a:lnTo>
                  <a:pt x="184" y="80"/>
                </a:lnTo>
                <a:lnTo>
                  <a:pt x="178" y="80"/>
                </a:lnTo>
                <a:lnTo>
                  <a:pt x="172" y="78"/>
                </a:lnTo>
                <a:lnTo>
                  <a:pt x="172" y="78"/>
                </a:lnTo>
                <a:lnTo>
                  <a:pt x="164" y="78"/>
                </a:lnTo>
                <a:lnTo>
                  <a:pt x="154" y="80"/>
                </a:lnTo>
                <a:lnTo>
                  <a:pt x="154" y="80"/>
                </a:lnTo>
                <a:lnTo>
                  <a:pt x="134" y="84"/>
                </a:lnTo>
                <a:lnTo>
                  <a:pt x="134" y="84"/>
                </a:lnTo>
                <a:lnTo>
                  <a:pt x="122" y="88"/>
                </a:lnTo>
                <a:lnTo>
                  <a:pt x="122" y="88"/>
                </a:lnTo>
                <a:lnTo>
                  <a:pt x="114" y="90"/>
                </a:lnTo>
                <a:lnTo>
                  <a:pt x="106" y="92"/>
                </a:lnTo>
                <a:lnTo>
                  <a:pt x="106" y="92"/>
                </a:lnTo>
                <a:lnTo>
                  <a:pt x="102" y="98"/>
                </a:lnTo>
                <a:lnTo>
                  <a:pt x="98" y="106"/>
                </a:lnTo>
                <a:lnTo>
                  <a:pt x="98" y="106"/>
                </a:lnTo>
                <a:lnTo>
                  <a:pt x="76" y="130"/>
                </a:lnTo>
                <a:lnTo>
                  <a:pt x="76" y="130"/>
                </a:lnTo>
                <a:lnTo>
                  <a:pt x="46" y="156"/>
                </a:lnTo>
                <a:lnTo>
                  <a:pt x="46" y="156"/>
                </a:lnTo>
                <a:lnTo>
                  <a:pt x="36" y="168"/>
                </a:lnTo>
                <a:lnTo>
                  <a:pt x="36" y="168"/>
                </a:lnTo>
                <a:lnTo>
                  <a:pt x="32" y="176"/>
                </a:lnTo>
                <a:lnTo>
                  <a:pt x="28" y="184"/>
                </a:lnTo>
                <a:lnTo>
                  <a:pt x="28" y="184"/>
                </a:lnTo>
                <a:lnTo>
                  <a:pt x="24" y="188"/>
                </a:lnTo>
                <a:lnTo>
                  <a:pt x="22" y="190"/>
                </a:lnTo>
                <a:lnTo>
                  <a:pt x="20" y="190"/>
                </a:lnTo>
                <a:lnTo>
                  <a:pt x="20" y="190"/>
                </a:lnTo>
                <a:lnTo>
                  <a:pt x="18" y="188"/>
                </a:lnTo>
                <a:lnTo>
                  <a:pt x="16" y="182"/>
                </a:lnTo>
                <a:lnTo>
                  <a:pt x="16" y="172"/>
                </a:lnTo>
                <a:lnTo>
                  <a:pt x="16" y="172"/>
                </a:lnTo>
                <a:lnTo>
                  <a:pt x="16" y="166"/>
                </a:lnTo>
                <a:lnTo>
                  <a:pt x="18" y="162"/>
                </a:lnTo>
                <a:lnTo>
                  <a:pt x="18" y="162"/>
                </a:lnTo>
                <a:lnTo>
                  <a:pt x="24" y="156"/>
                </a:lnTo>
                <a:lnTo>
                  <a:pt x="30" y="152"/>
                </a:lnTo>
                <a:lnTo>
                  <a:pt x="30" y="152"/>
                </a:lnTo>
                <a:lnTo>
                  <a:pt x="40" y="148"/>
                </a:lnTo>
                <a:lnTo>
                  <a:pt x="48" y="142"/>
                </a:lnTo>
                <a:lnTo>
                  <a:pt x="48" y="142"/>
                </a:lnTo>
                <a:lnTo>
                  <a:pt x="54" y="136"/>
                </a:lnTo>
                <a:lnTo>
                  <a:pt x="56" y="134"/>
                </a:lnTo>
                <a:lnTo>
                  <a:pt x="56" y="132"/>
                </a:lnTo>
                <a:lnTo>
                  <a:pt x="56" y="132"/>
                </a:lnTo>
                <a:lnTo>
                  <a:pt x="54" y="130"/>
                </a:lnTo>
                <a:lnTo>
                  <a:pt x="48" y="130"/>
                </a:lnTo>
                <a:lnTo>
                  <a:pt x="36" y="134"/>
                </a:lnTo>
                <a:lnTo>
                  <a:pt x="24" y="140"/>
                </a:lnTo>
                <a:lnTo>
                  <a:pt x="18" y="142"/>
                </a:lnTo>
                <a:lnTo>
                  <a:pt x="14" y="142"/>
                </a:lnTo>
                <a:lnTo>
                  <a:pt x="14" y="142"/>
                </a:lnTo>
                <a:lnTo>
                  <a:pt x="4" y="138"/>
                </a:lnTo>
                <a:lnTo>
                  <a:pt x="4" y="138"/>
                </a:lnTo>
                <a:lnTo>
                  <a:pt x="2" y="136"/>
                </a:lnTo>
                <a:lnTo>
                  <a:pt x="0" y="134"/>
                </a:lnTo>
                <a:lnTo>
                  <a:pt x="0" y="134"/>
                </a:lnTo>
                <a:lnTo>
                  <a:pt x="0" y="134"/>
                </a:lnTo>
                <a:lnTo>
                  <a:pt x="0" y="134"/>
                </a:lnTo>
                <a:lnTo>
                  <a:pt x="2" y="128"/>
                </a:lnTo>
                <a:lnTo>
                  <a:pt x="6" y="124"/>
                </a:lnTo>
                <a:lnTo>
                  <a:pt x="12" y="114"/>
                </a:lnTo>
                <a:lnTo>
                  <a:pt x="12" y="114"/>
                </a:lnTo>
                <a:lnTo>
                  <a:pt x="12" y="104"/>
                </a:lnTo>
                <a:lnTo>
                  <a:pt x="14" y="92"/>
                </a:lnTo>
                <a:lnTo>
                  <a:pt x="14" y="92"/>
                </a:lnTo>
                <a:lnTo>
                  <a:pt x="12" y="82"/>
                </a:lnTo>
                <a:lnTo>
                  <a:pt x="14" y="72"/>
                </a:lnTo>
                <a:lnTo>
                  <a:pt x="14" y="72"/>
                </a:lnTo>
                <a:lnTo>
                  <a:pt x="16" y="70"/>
                </a:lnTo>
                <a:lnTo>
                  <a:pt x="20" y="66"/>
                </a:lnTo>
                <a:lnTo>
                  <a:pt x="24" y="64"/>
                </a:lnTo>
                <a:lnTo>
                  <a:pt x="26" y="60"/>
                </a:lnTo>
                <a:lnTo>
                  <a:pt x="26" y="60"/>
                </a:lnTo>
                <a:lnTo>
                  <a:pt x="26" y="52"/>
                </a:lnTo>
                <a:lnTo>
                  <a:pt x="24" y="46"/>
                </a:lnTo>
                <a:lnTo>
                  <a:pt x="24" y="46"/>
                </a:lnTo>
                <a:lnTo>
                  <a:pt x="22" y="42"/>
                </a:lnTo>
                <a:lnTo>
                  <a:pt x="18" y="40"/>
                </a:lnTo>
                <a:lnTo>
                  <a:pt x="12" y="36"/>
                </a:lnTo>
                <a:lnTo>
                  <a:pt x="12" y="36"/>
                </a:lnTo>
                <a:lnTo>
                  <a:pt x="10" y="34"/>
                </a:lnTo>
                <a:lnTo>
                  <a:pt x="8" y="30"/>
                </a:lnTo>
                <a:lnTo>
                  <a:pt x="8" y="30"/>
                </a:lnTo>
                <a:lnTo>
                  <a:pt x="14" y="24"/>
                </a:lnTo>
                <a:lnTo>
                  <a:pt x="18" y="20"/>
                </a:lnTo>
                <a:lnTo>
                  <a:pt x="18" y="20"/>
                </a:lnTo>
                <a:lnTo>
                  <a:pt x="26" y="16"/>
                </a:lnTo>
                <a:lnTo>
                  <a:pt x="36" y="14"/>
                </a:lnTo>
                <a:lnTo>
                  <a:pt x="36" y="14"/>
                </a:lnTo>
                <a:lnTo>
                  <a:pt x="48" y="6"/>
                </a:lnTo>
                <a:lnTo>
                  <a:pt x="54" y="2"/>
                </a:lnTo>
                <a:lnTo>
                  <a:pt x="60" y="0"/>
                </a:lnTo>
                <a:lnTo>
                  <a:pt x="60" y="0"/>
                </a:lnTo>
                <a:lnTo>
                  <a:pt x="66" y="0"/>
                </a:lnTo>
                <a:lnTo>
                  <a:pt x="72" y="4"/>
                </a:lnTo>
                <a:lnTo>
                  <a:pt x="78" y="8"/>
                </a:lnTo>
                <a:lnTo>
                  <a:pt x="84" y="8"/>
                </a:lnTo>
                <a:lnTo>
                  <a:pt x="84" y="8"/>
                </a:lnTo>
                <a:lnTo>
                  <a:pt x="90" y="8"/>
                </a:lnTo>
                <a:lnTo>
                  <a:pt x="98" y="6"/>
                </a:lnTo>
                <a:lnTo>
                  <a:pt x="112" y="0"/>
                </a:lnTo>
                <a:lnTo>
                  <a:pt x="112" y="0"/>
                </a:lnTo>
                <a:lnTo>
                  <a:pt x="118" y="0"/>
                </a:lnTo>
                <a:lnTo>
                  <a:pt x="120" y="0"/>
                </a:lnTo>
                <a:lnTo>
                  <a:pt x="122" y="0"/>
                </a:lnTo>
                <a:lnTo>
                  <a:pt x="122" y="0"/>
                </a:lnTo>
                <a:lnTo>
                  <a:pt x="122" y="10"/>
                </a:lnTo>
                <a:lnTo>
                  <a:pt x="122" y="10"/>
                </a:lnTo>
                <a:lnTo>
                  <a:pt x="128" y="24"/>
                </a:lnTo>
                <a:lnTo>
                  <a:pt x="128" y="24"/>
                </a:lnTo>
                <a:lnTo>
                  <a:pt x="134" y="30"/>
                </a:lnTo>
                <a:lnTo>
                  <a:pt x="138" y="34"/>
                </a:lnTo>
                <a:lnTo>
                  <a:pt x="138" y="34"/>
                </a:lnTo>
                <a:lnTo>
                  <a:pt x="150" y="40"/>
                </a:lnTo>
                <a:lnTo>
                  <a:pt x="150" y="40"/>
                </a:lnTo>
                <a:lnTo>
                  <a:pt x="168" y="46"/>
                </a:lnTo>
                <a:lnTo>
                  <a:pt x="168" y="46"/>
                </a:lnTo>
                <a:lnTo>
                  <a:pt x="180" y="48"/>
                </a:lnTo>
                <a:lnTo>
                  <a:pt x="192" y="50"/>
                </a:lnTo>
                <a:lnTo>
                  <a:pt x="192" y="50"/>
                </a:lnTo>
                <a:lnTo>
                  <a:pt x="198" y="48"/>
                </a:lnTo>
                <a:lnTo>
                  <a:pt x="202" y="48"/>
                </a:lnTo>
                <a:lnTo>
                  <a:pt x="204" y="48"/>
                </a:lnTo>
                <a:lnTo>
                  <a:pt x="204" y="4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70" name="Freeform 340"/>
          <p:cNvSpPr>
            <a:spLocks/>
          </p:cNvSpPr>
          <p:nvPr/>
        </p:nvSpPr>
        <p:spPr bwMode="auto">
          <a:xfrm>
            <a:off x="6931801" y="5323098"/>
            <a:ext cx="114148" cy="74352"/>
          </a:xfrm>
          <a:custGeom>
            <a:avLst/>
            <a:gdLst/>
            <a:ahLst/>
            <a:cxnLst>
              <a:cxn ang="0">
                <a:pos x="50" y="20"/>
              </a:cxn>
              <a:cxn ang="0">
                <a:pos x="50" y="20"/>
              </a:cxn>
              <a:cxn ang="0">
                <a:pos x="56" y="28"/>
              </a:cxn>
              <a:cxn ang="0">
                <a:pos x="58" y="32"/>
              </a:cxn>
              <a:cxn ang="0">
                <a:pos x="58" y="34"/>
              </a:cxn>
              <a:cxn ang="0">
                <a:pos x="58" y="34"/>
              </a:cxn>
              <a:cxn ang="0">
                <a:pos x="54" y="36"/>
              </a:cxn>
              <a:cxn ang="0">
                <a:pos x="50" y="34"/>
              </a:cxn>
              <a:cxn ang="0">
                <a:pos x="50" y="34"/>
              </a:cxn>
              <a:cxn ang="0">
                <a:pos x="50" y="34"/>
              </a:cxn>
              <a:cxn ang="0">
                <a:pos x="48" y="30"/>
              </a:cxn>
              <a:cxn ang="0">
                <a:pos x="44" y="30"/>
              </a:cxn>
              <a:cxn ang="0">
                <a:pos x="44" y="30"/>
              </a:cxn>
              <a:cxn ang="0">
                <a:pos x="44" y="32"/>
              </a:cxn>
              <a:cxn ang="0">
                <a:pos x="44" y="34"/>
              </a:cxn>
              <a:cxn ang="0">
                <a:pos x="44" y="34"/>
              </a:cxn>
              <a:cxn ang="0">
                <a:pos x="40" y="40"/>
              </a:cxn>
              <a:cxn ang="0">
                <a:pos x="34" y="42"/>
              </a:cxn>
              <a:cxn ang="0">
                <a:pos x="34" y="42"/>
              </a:cxn>
              <a:cxn ang="0">
                <a:pos x="28" y="42"/>
              </a:cxn>
              <a:cxn ang="0">
                <a:pos x="24" y="40"/>
              </a:cxn>
              <a:cxn ang="0">
                <a:pos x="22" y="38"/>
              </a:cxn>
              <a:cxn ang="0">
                <a:pos x="22" y="38"/>
              </a:cxn>
              <a:cxn ang="0">
                <a:pos x="24" y="36"/>
              </a:cxn>
              <a:cxn ang="0">
                <a:pos x="26" y="32"/>
              </a:cxn>
              <a:cxn ang="0">
                <a:pos x="28" y="26"/>
              </a:cxn>
              <a:cxn ang="0">
                <a:pos x="28" y="24"/>
              </a:cxn>
              <a:cxn ang="0">
                <a:pos x="28" y="24"/>
              </a:cxn>
              <a:cxn ang="0">
                <a:pos x="24" y="24"/>
              </a:cxn>
              <a:cxn ang="0">
                <a:pos x="20" y="26"/>
              </a:cxn>
              <a:cxn ang="0">
                <a:pos x="20" y="26"/>
              </a:cxn>
              <a:cxn ang="0">
                <a:pos x="14" y="30"/>
              </a:cxn>
              <a:cxn ang="0">
                <a:pos x="10" y="34"/>
              </a:cxn>
              <a:cxn ang="0">
                <a:pos x="10" y="34"/>
              </a:cxn>
              <a:cxn ang="0">
                <a:pos x="6" y="34"/>
              </a:cxn>
              <a:cxn ang="0">
                <a:pos x="0" y="32"/>
              </a:cxn>
              <a:cxn ang="0">
                <a:pos x="0" y="32"/>
              </a:cxn>
              <a:cxn ang="0">
                <a:pos x="0" y="30"/>
              </a:cxn>
              <a:cxn ang="0">
                <a:pos x="0" y="26"/>
              </a:cxn>
              <a:cxn ang="0">
                <a:pos x="2" y="20"/>
              </a:cxn>
              <a:cxn ang="0">
                <a:pos x="2" y="20"/>
              </a:cxn>
              <a:cxn ang="0">
                <a:pos x="8" y="14"/>
              </a:cxn>
              <a:cxn ang="0">
                <a:pos x="16" y="6"/>
              </a:cxn>
              <a:cxn ang="0">
                <a:pos x="26" y="2"/>
              </a:cxn>
              <a:cxn ang="0">
                <a:pos x="34" y="0"/>
              </a:cxn>
              <a:cxn ang="0">
                <a:pos x="34" y="0"/>
              </a:cxn>
              <a:cxn ang="0">
                <a:pos x="38" y="4"/>
              </a:cxn>
              <a:cxn ang="0">
                <a:pos x="42" y="8"/>
              </a:cxn>
              <a:cxn ang="0">
                <a:pos x="50" y="20"/>
              </a:cxn>
              <a:cxn ang="0">
                <a:pos x="50" y="20"/>
              </a:cxn>
            </a:cxnLst>
            <a:rect l="0" t="0" r="r" b="b"/>
            <a:pathLst>
              <a:path w="58" h="42">
                <a:moveTo>
                  <a:pt x="50" y="20"/>
                </a:moveTo>
                <a:lnTo>
                  <a:pt x="50" y="20"/>
                </a:lnTo>
                <a:lnTo>
                  <a:pt x="56" y="28"/>
                </a:lnTo>
                <a:lnTo>
                  <a:pt x="58" y="32"/>
                </a:lnTo>
                <a:lnTo>
                  <a:pt x="58" y="34"/>
                </a:lnTo>
                <a:lnTo>
                  <a:pt x="58" y="34"/>
                </a:lnTo>
                <a:lnTo>
                  <a:pt x="54" y="36"/>
                </a:lnTo>
                <a:lnTo>
                  <a:pt x="50" y="34"/>
                </a:lnTo>
                <a:lnTo>
                  <a:pt x="50" y="34"/>
                </a:lnTo>
                <a:lnTo>
                  <a:pt x="50" y="34"/>
                </a:lnTo>
                <a:lnTo>
                  <a:pt x="48" y="30"/>
                </a:lnTo>
                <a:lnTo>
                  <a:pt x="44" y="30"/>
                </a:lnTo>
                <a:lnTo>
                  <a:pt x="44" y="30"/>
                </a:lnTo>
                <a:lnTo>
                  <a:pt x="44" y="32"/>
                </a:lnTo>
                <a:lnTo>
                  <a:pt x="44" y="34"/>
                </a:lnTo>
                <a:lnTo>
                  <a:pt x="44" y="34"/>
                </a:lnTo>
                <a:lnTo>
                  <a:pt x="40" y="40"/>
                </a:lnTo>
                <a:lnTo>
                  <a:pt x="34" y="42"/>
                </a:lnTo>
                <a:lnTo>
                  <a:pt x="34" y="42"/>
                </a:lnTo>
                <a:lnTo>
                  <a:pt x="28" y="42"/>
                </a:lnTo>
                <a:lnTo>
                  <a:pt x="24" y="40"/>
                </a:lnTo>
                <a:lnTo>
                  <a:pt x="22" y="38"/>
                </a:lnTo>
                <a:lnTo>
                  <a:pt x="22" y="38"/>
                </a:lnTo>
                <a:lnTo>
                  <a:pt x="24" y="36"/>
                </a:lnTo>
                <a:lnTo>
                  <a:pt x="26" y="32"/>
                </a:lnTo>
                <a:lnTo>
                  <a:pt x="28" y="26"/>
                </a:lnTo>
                <a:lnTo>
                  <a:pt x="28" y="24"/>
                </a:lnTo>
                <a:lnTo>
                  <a:pt x="28" y="24"/>
                </a:lnTo>
                <a:lnTo>
                  <a:pt x="24" y="24"/>
                </a:lnTo>
                <a:lnTo>
                  <a:pt x="20" y="26"/>
                </a:lnTo>
                <a:lnTo>
                  <a:pt x="20" y="26"/>
                </a:lnTo>
                <a:lnTo>
                  <a:pt x="14" y="30"/>
                </a:lnTo>
                <a:lnTo>
                  <a:pt x="10" y="34"/>
                </a:lnTo>
                <a:lnTo>
                  <a:pt x="10" y="34"/>
                </a:lnTo>
                <a:lnTo>
                  <a:pt x="6" y="34"/>
                </a:lnTo>
                <a:lnTo>
                  <a:pt x="0" y="32"/>
                </a:lnTo>
                <a:lnTo>
                  <a:pt x="0" y="32"/>
                </a:lnTo>
                <a:lnTo>
                  <a:pt x="0" y="30"/>
                </a:lnTo>
                <a:lnTo>
                  <a:pt x="0" y="26"/>
                </a:lnTo>
                <a:lnTo>
                  <a:pt x="2" y="20"/>
                </a:lnTo>
                <a:lnTo>
                  <a:pt x="2" y="20"/>
                </a:lnTo>
                <a:lnTo>
                  <a:pt x="8" y="14"/>
                </a:lnTo>
                <a:lnTo>
                  <a:pt x="16" y="6"/>
                </a:lnTo>
                <a:lnTo>
                  <a:pt x="26" y="2"/>
                </a:lnTo>
                <a:lnTo>
                  <a:pt x="34" y="0"/>
                </a:lnTo>
                <a:lnTo>
                  <a:pt x="34" y="0"/>
                </a:lnTo>
                <a:lnTo>
                  <a:pt x="38" y="4"/>
                </a:lnTo>
                <a:lnTo>
                  <a:pt x="42" y="8"/>
                </a:lnTo>
                <a:lnTo>
                  <a:pt x="50" y="20"/>
                </a:lnTo>
                <a:lnTo>
                  <a:pt x="50" y="2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71" name="Freeform 341"/>
          <p:cNvSpPr>
            <a:spLocks/>
          </p:cNvSpPr>
          <p:nvPr/>
        </p:nvSpPr>
        <p:spPr bwMode="auto">
          <a:xfrm>
            <a:off x="6947548" y="5464723"/>
            <a:ext cx="39361" cy="67272"/>
          </a:xfrm>
          <a:custGeom>
            <a:avLst/>
            <a:gdLst/>
            <a:ahLst/>
            <a:cxnLst>
              <a:cxn ang="0">
                <a:pos x="20" y="6"/>
              </a:cxn>
              <a:cxn ang="0">
                <a:pos x="20" y="6"/>
              </a:cxn>
              <a:cxn ang="0">
                <a:pos x="20" y="18"/>
              </a:cxn>
              <a:cxn ang="0">
                <a:pos x="20" y="26"/>
              </a:cxn>
              <a:cxn ang="0">
                <a:pos x="18" y="32"/>
              </a:cxn>
              <a:cxn ang="0">
                <a:pos x="18" y="32"/>
              </a:cxn>
              <a:cxn ang="0">
                <a:pos x="14" y="34"/>
              </a:cxn>
              <a:cxn ang="0">
                <a:pos x="12" y="36"/>
              </a:cxn>
              <a:cxn ang="0">
                <a:pos x="10" y="38"/>
              </a:cxn>
              <a:cxn ang="0">
                <a:pos x="10" y="38"/>
              </a:cxn>
              <a:cxn ang="0">
                <a:pos x="8" y="38"/>
              </a:cxn>
              <a:cxn ang="0">
                <a:pos x="6" y="38"/>
              </a:cxn>
              <a:cxn ang="0">
                <a:pos x="6" y="38"/>
              </a:cxn>
              <a:cxn ang="0">
                <a:pos x="4" y="34"/>
              </a:cxn>
              <a:cxn ang="0">
                <a:pos x="4" y="32"/>
              </a:cxn>
              <a:cxn ang="0">
                <a:pos x="4" y="32"/>
              </a:cxn>
              <a:cxn ang="0">
                <a:pos x="8" y="26"/>
              </a:cxn>
              <a:cxn ang="0">
                <a:pos x="10" y="22"/>
              </a:cxn>
              <a:cxn ang="0">
                <a:pos x="10" y="22"/>
              </a:cxn>
              <a:cxn ang="0">
                <a:pos x="8" y="20"/>
              </a:cxn>
              <a:cxn ang="0">
                <a:pos x="6" y="16"/>
              </a:cxn>
              <a:cxn ang="0">
                <a:pos x="0" y="12"/>
              </a:cxn>
              <a:cxn ang="0">
                <a:pos x="0" y="12"/>
              </a:cxn>
              <a:cxn ang="0">
                <a:pos x="0" y="6"/>
              </a:cxn>
              <a:cxn ang="0">
                <a:pos x="0" y="2"/>
              </a:cxn>
              <a:cxn ang="0">
                <a:pos x="0" y="2"/>
              </a:cxn>
              <a:cxn ang="0">
                <a:pos x="2" y="0"/>
              </a:cxn>
              <a:cxn ang="0">
                <a:pos x="6" y="0"/>
              </a:cxn>
              <a:cxn ang="0">
                <a:pos x="16" y="0"/>
              </a:cxn>
              <a:cxn ang="0">
                <a:pos x="16" y="0"/>
              </a:cxn>
              <a:cxn ang="0">
                <a:pos x="20" y="6"/>
              </a:cxn>
              <a:cxn ang="0">
                <a:pos x="20" y="6"/>
              </a:cxn>
            </a:cxnLst>
            <a:rect l="0" t="0" r="r" b="b"/>
            <a:pathLst>
              <a:path w="20" h="38">
                <a:moveTo>
                  <a:pt x="20" y="6"/>
                </a:moveTo>
                <a:lnTo>
                  <a:pt x="20" y="6"/>
                </a:lnTo>
                <a:lnTo>
                  <a:pt x="20" y="18"/>
                </a:lnTo>
                <a:lnTo>
                  <a:pt x="20" y="26"/>
                </a:lnTo>
                <a:lnTo>
                  <a:pt x="18" y="32"/>
                </a:lnTo>
                <a:lnTo>
                  <a:pt x="18" y="32"/>
                </a:lnTo>
                <a:lnTo>
                  <a:pt x="14" y="34"/>
                </a:lnTo>
                <a:lnTo>
                  <a:pt x="12" y="36"/>
                </a:lnTo>
                <a:lnTo>
                  <a:pt x="10" y="38"/>
                </a:lnTo>
                <a:lnTo>
                  <a:pt x="10" y="38"/>
                </a:lnTo>
                <a:lnTo>
                  <a:pt x="8" y="38"/>
                </a:lnTo>
                <a:lnTo>
                  <a:pt x="6" y="38"/>
                </a:lnTo>
                <a:lnTo>
                  <a:pt x="6" y="38"/>
                </a:lnTo>
                <a:lnTo>
                  <a:pt x="4" y="34"/>
                </a:lnTo>
                <a:lnTo>
                  <a:pt x="4" y="32"/>
                </a:lnTo>
                <a:lnTo>
                  <a:pt x="4" y="32"/>
                </a:lnTo>
                <a:lnTo>
                  <a:pt x="8" y="26"/>
                </a:lnTo>
                <a:lnTo>
                  <a:pt x="10" y="22"/>
                </a:lnTo>
                <a:lnTo>
                  <a:pt x="10" y="22"/>
                </a:lnTo>
                <a:lnTo>
                  <a:pt x="8" y="20"/>
                </a:lnTo>
                <a:lnTo>
                  <a:pt x="6" y="16"/>
                </a:lnTo>
                <a:lnTo>
                  <a:pt x="0" y="12"/>
                </a:lnTo>
                <a:lnTo>
                  <a:pt x="0" y="12"/>
                </a:lnTo>
                <a:lnTo>
                  <a:pt x="0" y="6"/>
                </a:lnTo>
                <a:lnTo>
                  <a:pt x="0" y="2"/>
                </a:lnTo>
                <a:lnTo>
                  <a:pt x="0" y="2"/>
                </a:lnTo>
                <a:lnTo>
                  <a:pt x="2" y="0"/>
                </a:lnTo>
                <a:lnTo>
                  <a:pt x="6" y="0"/>
                </a:lnTo>
                <a:lnTo>
                  <a:pt x="16" y="0"/>
                </a:lnTo>
                <a:lnTo>
                  <a:pt x="16" y="0"/>
                </a:lnTo>
                <a:lnTo>
                  <a:pt x="20" y="6"/>
                </a:lnTo>
                <a:lnTo>
                  <a:pt x="20"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72" name="Freeform 342"/>
          <p:cNvSpPr>
            <a:spLocks/>
          </p:cNvSpPr>
          <p:nvPr/>
        </p:nvSpPr>
        <p:spPr bwMode="auto">
          <a:xfrm>
            <a:off x="5262871" y="2841121"/>
            <a:ext cx="1169039" cy="927644"/>
          </a:xfrm>
          <a:custGeom>
            <a:avLst/>
            <a:gdLst/>
            <a:ahLst/>
            <a:cxnLst>
              <a:cxn ang="0">
                <a:pos x="572" y="406"/>
              </a:cxn>
              <a:cxn ang="0">
                <a:pos x="538" y="444"/>
              </a:cxn>
              <a:cxn ang="0">
                <a:pos x="528" y="516"/>
              </a:cxn>
              <a:cxn ang="0">
                <a:pos x="510" y="522"/>
              </a:cxn>
              <a:cxn ang="0">
                <a:pos x="476" y="502"/>
              </a:cxn>
              <a:cxn ang="0">
                <a:pos x="434" y="498"/>
              </a:cxn>
              <a:cxn ang="0">
                <a:pos x="412" y="510"/>
              </a:cxn>
              <a:cxn ang="0">
                <a:pos x="376" y="510"/>
              </a:cxn>
              <a:cxn ang="0">
                <a:pos x="352" y="520"/>
              </a:cxn>
              <a:cxn ang="0">
                <a:pos x="328" y="496"/>
              </a:cxn>
              <a:cxn ang="0">
                <a:pos x="300" y="504"/>
              </a:cxn>
              <a:cxn ang="0">
                <a:pos x="266" y="490"/>
              </a:cxn>
              <a:cxn ang="0">
                <a:pos x="232" y="454"/>
              </a:cxn>
              <a:cxn ang="0">
                <a:pos x="216" y="444"/>
              </a:cxn>
              <a:cxn ang="0">
                <a:pos x="192" y="428"/>
              </a:cxn>
              <a:cxn ang="0">
                <a:pos x="166" y="420"/>
              </a:cxn>
              <a:cxn ang="0">
                <a:pos x="166" y="436"/>
              </a:cxn>
              <a:cxn ang="0">
                <a:pos x="134" y="430"/>
              </a:cxn>
              <a:cxn ang="0">
                <a:pos x="130" y="406"/>
              </a:cxn>
              <a:cxn ang="0">
                <a:pos x="116" y="400"/>
              </a:cxn>
              <a:cxn ang="0">
                <a:pos x="82" y="382"/>
              </a:cxn>
              <a:cxn ang="0">
                <a:pos x="64" y="368"/>
              </a:cxn>
              <a:cxn ang="0">
                <a:pos x="42" y="384"/>
              </a:cxn>
              <a:cxn ang="0">
                <a:pos x="42" y="350"/>
              </a:cxn>
              <a:cxn ang="0">
                <a:pos x="34" y="314"/>
              </a:cxn>
              <a:cxn ang="0">
                <a:pos x="24" y="268"/>
              </a:cxn>
              <a:cxn ang="0">
                <a:pos x="18" y="214"/>
              </a:cxn>
              <a:cxn ang="0">
                <a:pos x="0" y="194"/>
              </a:cxn>
              <a:cxn ang="0">
                <a:pos x="10" y="162"/>
              </a:cxn>
              <a:cxn ang="0">
                <a:pos x="4" y="114"/>
              </a:cxn>
              <a:cxn ang="0">
                <a:pos x="10" y="108"/>
              </a:cxn>
              <a:cxn ang="0">
                <a:pos x="22" y="104"/>
              </a:cxn>
              <a:cxn ang="0">
                <a:pos x="8" y="96"/>
              </a:cxn>
              <a:cxn ang="0">
                <a:pos x="26" y="86"/>
              </a:cxn>
              <a:cxn ang="0">
                <a:pos x="40" y="76"/>
              </a:cxn>
              <a:cxn ang="0">
                <a:pos x="104" y="56"/>
              </a:cxn>
              <a:cxn ang="0">
                <a:pos x="150" y="24"/>
              </a:cxn>
              <a:cxn ang="0">
                <a:pos x="230" y="0"/>
              </a:cxn>
              <a:cxn ang="0">
                <a:pos x="258" y="14"/>
              </a:cxn>
              <a:cxn ang="0">
                <a:pos x="246" y="14"/>
              </a:cxn>
              <a:cxn ang="0">
                <a:pos x="240" y="16"/>
              </a:cxn>
              <a:cxn ang="0">
                <a:pos x="260" y="50"/>
              </a:cxn>
              <a:cxn ang="0">
                <a:pos x="270" y="46"/>
              </a:cxn>
              <a:cxn ang="0">
                <a:pos x="298" y="34"/>
              </a:cxn>
              <a:cxn ang="0">
                <a:pos x="382" y="42"/>
              </a:cxn>
              <a:cxn ang="0">
                <a:pos x="470" y="26"/>
              </a:cxn>
              <a:cxn ang="0">
                <a:pos x="516" y="42"/>
              </a:cxn>
              <a:cxn ang="0">
                <a:pos x="526" y="70"/>
              </a:cxn>
              <a:cxn ang="0">
                <a:pos x="556" y="156"/>
              </a:cxn>
              <a:cxn ang="0">
                <a:pos x="540" y="198"/>
              </a:cxn>
              <a:cxn ang="0">
                <a:pos x="526" y="222"/>
              </a:cxn>
              <a:cxn ang="0">
                <a:pos x="550" y="250"/>
              </a:cxn>
              <a:cxn ang="0">
                <a:pos x="556" y="296"/>
              </a:cxn>
              <a:cxn ang="0">
                <a:pos x="580" y="338"/>
              </a:cxn>
              <a:cxn ang="0">
                <a:pos x="594" y="372"/>
              </a:cxn>
            </a:cxnLst>
            <a:rect l="0" t="0" r="r" b="b"/>
            <a:pathLst>
              <a:path w="594" h="524">
                <a:moveTo>
                  <a:pt x="594" y="372"/>
                </a:moveTo>
                <a:lnTo>
                  <a:pt x="594" y="372"/>
                </a:lnTo>
                <a:lnTo>
                  <a:pt x="592" y="380"/>
                </a:lnTo>
                <a:lnTo>
                  <a:pt x="590" y="386"/>
                </a:lnTo>
                <a:lnTo>
                  <a:pt x="590" y="386"/>
                </a:lnTo>
                <a:lnTo>
                  <a:pt x="582" y="396"/>
                </a:lnTo>
                <a:lnTo>
                  <a:pt x="572" y="406"/>
                </a:lnTo>
                <a:lnTo>
                  <a:pt x="572" y="406"/>
                </a:lnTo>
                <a:lnTo>
                  <a:pt x="562" y="414"/>
                </a:lnTo>
                <a:lnTo>
                  <a:pt x="554" y="422"/>
                </a:lnTo>
                <a:lnTo>
                  <a:pt x="554" y="422"/>
                </a:lnTo>
                <a:lnTo>
                  <a:pt x="546" y="432"/>
                </a:lnTo>
                <a:lnTo>
                  <a:pt x="538" y="444"/>
                </a:lnTo>
                <a:lnTo>
                  <a:pt x="538" y="444"/>
                </a:lnTo>
                <a:lnTo>
                  <a:pt x="530" y="466"/>
                </a:lnTo>
                <a:lnTo>
                  <a:pt x="524" y="488"/>
                </a:lnTo>
                <a:lnTo>
                  <a:pt x="524" y="488"/>
                </a:lnTo>
                <a:lnTo>
                  <a:pt x="524" y="506"/>
                </a:lnTo>
                <a:lnTo>
                  <a:pt x="524" y="506"/>
                </a:lnTo>
                <a:lnTo>
                  <a:pt x="526" y="512"/>
                </a:lnTo>
                <a:lnTo>
                  <a:pt x="528" y="516"/>
                </a:lnTo>
                <a:lnTo>
                  <a:pt x="528" y="520"/>
                </a:lnTo>
                <a:lnTo>
                  <a:pt x="528" y="520"/>
                </a:lnTo>
                <a:lnTo>
                  <a:pt x="526" y="520"/>
                </a:lnTo>
                <a:lnTo>
                  <a:pt x="522" y="522"/>
                </a:lnTo>
                <a:lnTo>
                  <a:pt x="516" y="522"/>
                </a:lnTo>
                <a:lnTo>
                  <a:pt x="516" y="522"/>
                </a:lnTo>
                <a:lnTo>
                  <a:pt x="510" y="522"/>
                </a:lnTo>
                <a:lnTo>
                  <a:pt x="510" y="522"/>
                </a:lnTo>
                <a:lnTo>
                  <a:pt x="500" y="520"/>
                </a:lnTo>
                <a:lnTo>
                  <a:pt x="500" y="520"/>
                </a:lnTo>
                <a:lnTo>
                  <a:pt x="486" y="510"/>
                </a:lnTo>
                <a:lnTo>
                  <a:pt x="486" y="510"/>
                </a:lnTo>
                <a:lnTo>
                  <a:pt x="476" y="502"/>
                </a:lnTo>
                <a:lnTo>
                  <a:pt x="476" y="502"/>
                </a:lnTo>
                <a:lnTo>
                  <a:pt x="470" y="498"/>
                </a:lnTo>
                <a:lnTo>
                  <a:pt x="464" y="496"/>
                </a:lnTo>
                <a:lnTo>
                  <a:pt x="464" y="496"/>
                </a:lnTo>
                <a:lnTo>
                  <a:pt x="456" y="496"/>
                </a:lnTo>
                <a:lnTo>
                  <a:pt x="448" y="496"/>
                </a:lnTo>
                <a:lnTo>
                  <a:pt x="448" y="496"/>
                </a:lnTo>
                <a:lnTo>
                  <a:pt x="434" y="498"/>
                </a:lnTo>
                <a:lnTo>
                  <a:pt x="434" y="498"/>
                </a:lnTo>
                <a:lnTo>
                  <a:pt x="424" y="504"/>
                </a:lnTo>
                <a:lnTo>
                  <a:pt x="424" y="504"/>
                </a:lnTo>
                <a:lnTo>
                  <a:pt x="420" y="508"/>
                </a:lnTo>
                <a:lnTo>
                  <a:pt x="416" y="512"/>
                </a:lnTo>
                <a:lnTo>
                  <a:pt x="416" y="512"/>
                </a:lnTo>
                <a:lnTo>
                  <a:pt x="412" y="510"/>
                </a:lnTo>
                <a:lnTo>
                  <a:pt x="410" y="508"/>
                </a:lnTo>
                <a:lnTo>
                  <a:pt x="404" y="504"/>
                </a:lnTo>
                <a:lnTo>
                  <a:pt x="404" y="504"/>
                </a:lnTo>
                <a:lnTo>
                  <a:pt x="392" y="504"/>
                </a:lnTo>
                <a:lnTo>
                  <a:pt x="382" y="506"/>
                </a:lnTo>
                <a:lnTo>
                  <a:pt x="382" y="506"/>
                </a:lnTo>
                <a:lnTo>
                  <a:pt x="376" y="510"/>
                </a:lnTo>
                <a:lnTo>
                  <a:pt x="372" y="516"/>
                </a:lnTo>
                <a:lnTo>
                  <a:pt x="372" y="516"/>
                </a:lnTo>
                <a:lnTo>
                  <a:pt x="368" y="520"/>
                </a:lnTo>
                <a:lnTo>
                  <a:pt x="362" y="524"/>
                </a:lnTo>
                <a:lnTo>
                  <a:pt x="362" y="524"/>
                </a:lnTo>
                <a:lnTo>
                  <a:pt x="358" y="522"/>
                </a:lnTo>
                <a:lnTo>
                  <a:pt x="352" y="520"/>
                </a:lnTo>
                <a:lnTo>
                  <a:pt x="352" y="520"/>
                </a:lnTo>
                <a:lnTo>
                  <a:pt x="348" y="516"/>
                </a:lnTo>
                <a:lnTo>
                  <a:pt x="344" y="510"/>
                </a:lnTo>
                <a:lnTo>
                  <a:pt x="344" y="510"/>
                </a:lnTo>
                <a:lnTo>
                  <a:pt x="332" y="500"/>
                </a:lnTo>
                <a:lnTo>
                  <a:pt x="332" y="500"/>
                </a:lnTo>
                <a:lnTo>
                  <a:pt x="328" y="496"/>
                </a:lnTo>
                <a:lnTo>
                  <a:pt x="324" y="494"/>
                </a:lnTo>
                <a:lnTo>
                  <a:pt x="324" y="494"/>
                </a:lnTo>
                <a:lnTo>
                  <a:pt x="318" y="496"/>
                </a:lnTo>
                <a:lnTo>
                  <a:pt x="312" y="500"/>
                </a:lnTo>
                <a:lnTo>
                  <a:pt x="312" y="500"/>
                </a:lnTo>
                <a:lnTo>
                  <a:pt x="306" y="502"/>
                </a:lnTo>
                <a:lnTo>
                  <a:pt x="300" y="504"/>
                </a:lnTo>
                <a:lnTo>
                  <a:pt x="300" y="504"/>
                </a:lnTo>
                <a:lnTo>
                  <a:pt x="294" y="500"/>
                </a:lnTo>
                <a:lnTo>
                  <a:pt x="288" y="498"/>
                </a:lnTo>
                <a:lnTo>
                  <a:pt x="288" y="498"/>
                </a:lnTo>
                <a:lnTo>
                  <a:pt x="276" y="494"/>
                </a:lnTo>
                <a:lnTo>
                  <a:pt x="266" y="490"/>
                </a:lnTo>
                <a:lnTo>
                  <a:pt x="266" y="490"/>
                </a:lnTo>
                <a:lnTo>
                  <a:pt x="260" y="482"/>
                </a:lnTo>
                <a:lnTo>
                  <a:pt x="254" y="474"/>
                </a:lnTo>
                <a:lnTo>
                  <a:pt x="248" y="466"/>
                </a:lnTo>
                <a:lnTo>
                  <a:pt x="242" y="458"/>
                </a:lnTo>
                <a:lnTo>
                  <a:pt x="242" y="458"/>
                </a:lnTo>
                <a:lnTo>
                  <a:pt x="238" y="456"/>
                </a:lnTo>
                <a:lnTo>
                  <a:pt x="232" y="454"/>
                </a:lnTo>
                <a:lnTo>
                  <a:pt x="232" y="454"/>
                </a:lnTo>
                <a:lnTo>
                  <a:pt x="226" y="456"/>
                </a:lnTo>
                <a:lnTo>
                  <a:pt x="226" y="456"/>
                </a:lnTo>
                <a:lnTo>
                  <a:pt x="220" y="452"/>
                </a:lnTo>
                <a:lnTo>
                  <a:pt x="216" y="448"/>
                </a:lnTo>
                <a:lnTo>
                  <a:pt x="216" y="448"/>
                </a:lnTo>
                <a:lnTo>
                  <a:pt x="216" y="444"/>
                </a:lnTo>
                <a:lnTo>
                  <a:pt x="216" y="440"/>
                </a:lnTo>
                <a:lnTo>
                  <a:pt x="216" y="434"/>
                </a:lnTo>
                <a:lnTo>
                  <a:pt x="216" y="430"/>
                </a:lnTo>
                <a:lnTo>
                  <a:pt x="216" y="430"/>
                </a:lnTo>
                <a:lnTo>
                  <a:pt x="210" y="430"/>
                </a:lnTo>
                <a:lnTo>
                  <a:pt x="204" y="428"/>
                </a:lnTo>
                <a:lnTo>
                  <a:pt x="192" y="428"/>
                </a:lnTo>
                <a:lnTo>
                  <a:pt x="192" y="428"/>
                </a:lnTo>
                <a:lnTo>
                  <a:pt x="186" y="426"/>
                </a:lnTo>
                <a:lnTo>
                  <a:pt x="178" y="422"/>
                </a:lnTo>
                <a:lnTo>
                  <a:pt x="172" y="420"/>
                </a:lnTo>
                <a:lnTo>
                  <a:pt x="168" y="418"/>
                </a:lnTo>
                <a:lnTo>
                  <a:pt x="166" y="420"/>
                </a:lnTo>
                <a:lnTo>
                  <a:pt x="166" y="420"/>
                </a:lnTo>
                <a:lnTo>
                  <a:pt x="164" y="422"/>
                </a:lnTo>
                <a:lnTo>
                  <a:pt x="164" y="426"/>
                </a:lnTo>
                <a:lnTo>
                  <a:pt x="164" y="426"/>
                </a:lnTo>
                <a:lnTo>
                  <a:pt x="166" y="430"/>
                </a:lnTo>
                <a:lnTo>
                  <a:pt x="168" y="432"/>
                </a:lnTo>
                <a:lnTo>
                  <a:pt x="168" y="432"/>
                </a:lnTo>
                <a:lnTo>
                  <a:pt x="166" y="436"/>
                </a:lnTo>
                <a:lnTo>
                  <a:pt x="162" y="438"/>
                </a:lnTo>
                <a:lnTo>
                  <a:pt x="156" y="442"/>
                </a:lnTo>
                <a:lnTo>
                  <a:pt x="156" y="442"/>
                </a:lnTo>
                <a:lnTo>
                  <a:pt x="152" y="440"/>
                </a:lnTo>
                <a:lnTo>
                  <a:pt x="148" y="438"/>
                </a:lnTo>
                <a:lnTo>
                  <a:pt x="148" y="438"/>
                </a:lnTo>
                <a:lnTo>
                  <a:pt x="134" y="430"/>
                </a:lnTo>
                <a:lnTo>
                  <a:pt x="128" y="424"/>
                </a:lnTo>
                <a:lnTo>
                  <a:pt x="126" y="418"/>
                </a:lnTo>
                <a:lnTo>
                  <a:pt x="126" y="418"/>
                </a:lnTo>
                <a:lnTo>
                  <a:pt x="126" y="416"/>
                </a:lnTo>
                <a:lnTo>
                  <a:pt x="128" y="412"/>
                </a:lnTo>
                <a:lnTo>
                  <a:pt x="130" y="406"/>
                </a:lnTo>
                <a:lnTo>
                  <a:pt x="130" y="406"/>
                </a:lnTo>
                <a:lnTo>
                  <a:pt x="130" y="404"/>
                </a:lnTo>
                <a:lnTo>
                  <a:pt x="130" y="404"/>
                </a:lnTo>
                <a:lnTo>
                  <a:pt x="130" y="402"/>
                </a:lnTo>
                <a:lnTo>
                  <a:pt x="130" y="402"/>
                </a:lnTo>
                <a:lnTo>
                  <a:pt x="124" y="400"/>
                </a:lnTo>
                <a:lnTo>
                  <a:pt x="116" y="400"/>
                </a:lnTo>
                <a:lnTo>
                  <a:pt x="116" y="400"/>
                </a:lnTo>
                <a:lnTo>
                  <a:pt x="112" y="394"/>
                </a:lnTo>
                <a:lnTo>
                  <a:pt x="106" y="386"/>
                </a:lnTo>
                <a:lnTo>
                  <a:pt x="106" y="386"/>
                </a:lnTo>
                <a:lnTo>
                  <a:pt x="102" y="384"/>
                </a:lnTo>
                <a:lnTo>
                  <a:pt x="94" y="384"/>
                </a:lnTo>
                <a:lnTo>
                  <a:pt x="82" y="382"/>
                </a:lnTo>
                <a:lnTo>
                  <a:pt x="82" y="382"/>
                </a:lnTo>
                <a:lnTo>
                  <a:pt x="78" y="384"/>
                </a:lnTo>
                <a:lnTo>
                  <a:pt x="74" y="384"/>
                </a:lnTo>
                <a:lnTo>
                  <a:pt x="74" y="384"/>
                </a:lnTo>
                <a:lnTo>
                  <a:pt x="72" y="378"/>
                </a:lnTo>
                <a:lnTo>
                  <a:pt x="68" y="372"/>
                </a:lnTo>
                <a:lnTo>
                  <a:pt x="68" y="372"/>
                </a:lnTo>
                <a:lnTo>
                  <a:pt x="64" y="368"/>
                </a:lnTo>
                <a:lnTo>
                  <a:pt x="58" y="366"/>
                </a:lnTo>
                <a:lnTo>
                  <a:pt x="58" y="366"/>
                </a:lnTo>
                <a:lnTo>
                  <a:pt x="54" y="370"/>
                </a:lnTo>
                <a:lnTo>
                  <a:pt x="50" y="376"/>
                </a:lnTo>
                <a:lnTo>
                  <a:pt x="46" y="380"/>
                </a:lnTo>
                <a:lnTo>
                  <a:pt x="42" y="384"/>
                </a:lnTo>
                <a:lnTo>
                  <a:pt x="42" y="384"/>
                </a:lnTo>
                <a:lnTo>
                  <a:pt x="38" y="382"/>
                </a:lnTo>
                <a:lnTo>
                  <a:pt x="34" y="380"/>
                </a:lnTo>
                <a:lnTo>
                  <a:pt x="34" y="380"/>
                </a:lnTo>
                <a:lnTo>
                  <a:pt x="36" y="374"/>
                </a:lnTo>
                <a:lnTo>
                  <a:pt x="38" y="370"/>
                </a:lnTo>
                <a:lnTo>
                  <a:pt x="38" y="370"/>
                </a:lnTo>
                <a:lnTo>
                  <a:pt x="42" y="350"/>
                </a:lnTo>
                <a:lnTo>
                  <a:pt x="42" y="350"/>
                </a:lnTo>
                <a:lnTo>
                  <a:pt x="44" y="340"/>
                </a:lnTo>
                <a:lnTo>
                  <a:pt x="44" y="330"/>
                </a:lnTo>
                <a:lnTo>
                  <a:pt x="44" y="330"/>
                </a:lnTo>
                <a:lnTo>
                  <a:pt x="42" y="324"/>
                </a:lnTo>
                <a:lnTo>
                  <a:pt x="42" y="324"/>
                </a:lnTo>
                <a:lnTo>
                  <a:pt x="34" y="314"/>
                </a:lnTo>
                <a:lnTo>
                  <a:pt x="28" y="310"/>
                </a:lnTo>
                <a:lnTo>
                  <a:pt x="26" y="304"/>
                </a:lnTo>
                <a:lnTo>
                  <a:pt x="26" y="304"/>
                </a:lnTo>
                <a:lnTo>
                  <a:pt x="24" y="292"/>
                </a:lnTo>
                <a:lnTo>
                  <a:pt x="24" y="278"/>
                </a:lnTo>
                <a:lnTo>
                  <a:pt x="24" y="278"/>
                </a:lnTo>
                <a:lnTo>
                  <a:pt x="24" y="268"/>
                </a:lnTo>
                <a:lnTo>
                  <a:pt x="24" y="268"/>
                </a:lnTo>
                <a:lnTo>
                  <a:pt x="22" y="250"/>
                </a:lnTo>
                <a:lnTo>
                  <a:pt x="22" y="250"/>
                </a:lnTo>
                <a:lnTo>
                  <a:pt x="18" y="240"/>
                </a:lnTo>
                <a:lnTo>
                  <a:pt x="18" y="240"/>
                </a:lnTo>
                <a:lnTo>
                  <a:pt x="18" y="228"/>
                </a:lnTo>
                <a:lnTo>
                  <a:pt x="18" y="214"/>
                </a:lnTo>
                <a:lnTo>
                  <a:pt x="18" y="214"/>
                </a:lnTo>
                <a:lnTo>
                  <a:pt x="16" y="206"/>
                </a:lnTo>
                <a:lnTo>
                  <a:pt x="16" y="206"/>
                </a:lnTo>
                <a:lnTo>
                  <a:pt x="12" y="204"/>
                </a:lnTo>
                <a:lnTo>
                  <a:pt x="8" y="200"/>
                </a:lnTo>
                <a:lnTo>
                  <a:pt x="4" y="198"/>
                </a:lnTo>
                <a:lnTo>
                  <a:pt x="0" y="194"/>
                </a:lnTo>
                <a:lnTo>
                  <a:pt x="0" y="194"/>
                </a:lnTo>
                <a:lnTo>
                  <a:pt x="0" y="188"/>
                </a:lnTo>
                <a:lnTo>
                  <a:pt x="0" y="188"/>
                </a:lnTo>
                <a:lnTo>
                  <a:pt x="4" y="174"/>
                </a:lnTo>
                <a:lnTo>
                  <a:pt x="4" y="174"/>
                </a:lnTo>
                <a:lnTo>
                  <a:pt x="10" y="162"/>
                </a:lnTo>
                <a:lnTo>
                  <a:pt x="10" y="162"/>
                </a:lnTo>
                <a:lnTo>
                  <a:pt x="12" y="150"/>
                </a:lnTo>
                <a:lnTo>
                  <a:pt x="12" y="150"/>
                </a:lnTo>
                <a:lnTo>
                  <a:pt x="12" y="140"/>
                </a:lnTo>
                <a:lnTo>
                  <a:pt x="12" y="132"/>
                </a:lnTo>
                <a:lnTo>
                  <a:pt x="12" y="132"/>
                </a:lnTo>
                <a:lnTo>
                  <a:pt x="8" y="124"/>
                </a:lnTo>
                <a:lnTo>
                  <a:pt x="4" y="114"/>
                </a:lnTo>
                <a:lnTo>
                  <a:pt x="4" y="114"/>
                </a:lnTo>
                <a:lnTo>
                  <a:pt x="2" y="110"/>
                </a:lnTo>
                <a:lnTo>
                  <a:pt x="2" y="108"/>
                </a:lnTo>
                <a:lnTo>
                  <a:pt x="2" y="106"/>
                </a:lnTo>
                <a:lnTo>
                  <a:pt x="2" y="106"/>
                </a:lnTo>
                <a:lnTo>
                  <a:pt x="6" y="106"/>
                </a:lnTo>
                <a:lnTo>
                  <a:pt x="10" y="108"/>
                </a:lnTo>
                <a:lnTo>
                  <a:pt x="14" y="112"/>
                </a:lnTo>
                <a:lnTo>
                  <a:pt x="18" y="114"/>
                </a:lnTo>
                <a:lnTo>
                  <a:pt x="18" y="114"/>
                </a:lnTo>
                <a:lnTo>
                  <a:pt x="20" y="110"/>
                </a:lnTo>
                <a:lnTo>
                  <a:pt x="22" y="108"/>
                </a:lnTo>
                <a:lnTo>
                  <a:pt x="22" y="108"/>
                </a:lnTo>
                <a:lnTo>
                  <a:pt x="22" y="104"/>
                </a:lnTo>
                <a:lnTo>
                  <a:pt x="22" y="100"/>
                </a:lnTo>
                <a:lnTo>
                  <a:pt x="22" y="100"/>
                </a:lnTo>
                <a:lnTo>
                  <a:pt x="20" y="98"/>
                </a:lnTo>
                <a:lnTo>
                  <a:pt x="14" y="98"/>
                </a:lnTo>
                <a:lnTo>
                  <a:pt x="10" y="98"/>
                </a:lnTo>
                <a:lnTo>
                  <a:pt x="8" y="96"/>
                </a:lnTo>
                <a:lnTo>
                  <a:pt x="8" y="96"/>
                </a:lnTo>
                <a:lnTo>
                  <a:pt x="10" y="94"/>
                </a:lnTo>
                <a:lnTo>
                  <a:pt x="12" y="92"/>
                </a:lnTo>
                <a:lnTo>
                  <a:pt x="16" y="88"/>
                </a:lnTo>
                <a:lnTo>
                  <a:pt x="16" y="88"/>
                </a:lnTo>
                <a:lnTo>
                  <a:pt x="22" y="86"/>
                </a:lnTo>
                <a:lnTo>
                  <a:pt x="26" y="86"/>
                </a:lnTo>
                <a:lnTo>
                  <a:pt x="26" y="86"/>
                </a:lnTo>
                <a:lnTo>
                  <a:pt x="28" y="88"/>
                </a:lnTo>
                <a:lnTo>
                  <a:pt x="28" y="90"/>
                </a:lnTo>
                <a:lnTo>
                  <a:pt x="28" y="90"/>
                </a:lnTo>
                <a:lnTo>
                  <a:pt x="32" y="88"/>
                </a:lnTo>
                <a:lnTo>
                  <a:pt x="34" y="84"/>
                </a:lnTo>
                <a:lnTo>
                  <a:pt x="40" y="76"/>
                </a:lnTo>
                <a:lnTo>
                  <a:pt x="40" y="76"/>
                </a:lnTo>
                <a:lnTo>
                  <a:pt x="54" y="70"/>
                </a:lnTo>
                <a:lnTo>
                  <a:pt x="54" y="70"/>
                </a:lnTo>
                <a:lnTo>
                  <a:pt x="72" y="66"/>
                </a:lnTo>
                <a:lnTo>
                  <a:pt x="72" y="66"/>
                </a:lnTo>
                <a:lnTo>
                  <a:pt x="88" y="62"/>
                </a:lnTo>
                <a:lnTo>
                  <a:pt x="104" y="56"/>
                </a:lnTo>
                <a:lnTo>
                  <a:pt x="104" y="56"/>
                </a:lnTo>
                <a:lnTo>
                  <a:pt x="112" y="50"/>
                </a:lnTo>
                <a:lnTo>
                  <a:pt x="120" y="42"/>
                </a:lnTo>
                <a:lnTo>
                  <a:pt x="128" y="34"/>
                </a:lnTo>
                <a:lnTo>
                  <a:pt x="136" y="28"/>
                </a:lnTo>
                <a:lnTo>
                  <a:pt x="136" y="28"/>
                </a:lnTo>
                <a:lnTo>
                  <a:pt x="150" y="24"/>
                </a:lnTo>
                <a:lnTo>
                  <a:pt x="150" y="24"/>
                </a:lnTo>
                <a:lnTo>
                  <a:pt x="162" y="16"/>
                </a:lnTo>
                <a:lnTo>
                  <a:pt x="174" y="10"/>
                </a:lnTo>
                <a:lnTo>
                  <a:pt x="174" y="10"/>
                </a:lnTo>
                <a:lnTo>
                  <a:pt x="194" y="4"/>
                </a:lnTo>
                <a:lnTo>
                  <a:pt x="216" y="0"/>
                </a:lnTo>
                <a:lnTo>
                  <a:pt x="216" y="0"/>
                </a:lnTo>
                <a:lnTo>
                  <a:pt x="230" y="0"/>
                </a:lnTo>
                <a:lnTo>
                  <a:pt x="230" y="0"/>
                </a:lnTo>
                <a:lnTo>
                  <a:pt x="240" y="2"/>
                </a:lnTo>
                <a:lnTo>
                  <a:pt x="240" y="2"/>
                </a:lnTo>
                <a:lnTo>
                  <a:pt x="250" y="6"/>
                </a:lnTo>
                <a:lnTo>
                  <a:pt x="250" y="6"/>
                </a:lnTo>
                <a:lnTo>
                  <a:pt x="254" y="10"/>
                </a:lnTo>
                <a:lnTo>
                  <a:pt x="258" y="14"/>
                </a:lnTo>
                <a:lnTo>
                  <a:pt x="258" y="14"/>
                </a:lnTo>
                <a:lnTo>
                  <a:pt x="258" y="18"/>
                </a:lnTo>
                <a:lnTo>
                  <a:pt x="256" y="20"/>
                </a:lnTo>
                <a:lnTo>
                  <a:pt x="256" y="20"/>
                </a:lnTo>
                <a:lnTo>
                  <a:pt x="254" y="20"/>
                </a:lnTo>
                <a:lnTo>
                  <a:pt x="252" y="18"/>
                </a:lnTo>
                <a:lnTo>
                  <a:pt x="246" y="14"/>
                </a:lnTo>
                <a:lnTo>
                  <a:pt x="242" y="10"/>
                </a:lnTo>
                <a:lnTo>
                  <a:pt x="240" y="10"/>
                </a:lnTo>
                <a:lnTo>
                  <a:pt x="238" y="10"/>
                </a:lnTo>
                <a:lnTo>
                  <a:pt x="238" y="10"/>
                </a:lnTo>
                <a:lnTo>
                  <a:pt x="238" y="12"/>
                </a:lnTo>
                <a:lnTo>
                  <a:pt x="240" y="16"/>
                </a:lnTo>
                <a:lnTo>
                  <a:pt x="240" y="16"/>
                </a:lnTo>
                <a:lnTo>
                  <a:pt x="246" y="32"/>
                </a:lnTo>
                <a:lnTo>
                  <a:pt x="250" y="42"/>
                </a:lnTo>
                <a:lnTo>
                  <a:pt x="254" y="48"/>
                </a:lnTo>
                <a:lnTo>
                  <a:pt x="254" y="48"/>
                </a:lnTo>
                <a:lnTo>
                  <a:pt x="256" y="50"/>
                </a:lnTo>
                <a:lnTo>
                  <a:pt x="260" y="50"/>
                </a:lnTo>
                <a:lnTo>
                  <a:pt x="260" y="50"/>
                </a:lnTo>
                <a:lnTo>
                  <a:pt x="262" y="46"/>
                </a:lnTo>
                <a:lnTo>
                  <a:pt x="262" y="46"/>
                </a:lnTo>
                <a:lnTo>
                  <a:pt x="264" y="44"/>
                </a:lnTo>
                <a:lnTo>
                  <a:pt x="266" y="42"/>
                </a:lnTo>
                <a:lnTo>
                  <a:pt x="266" y="42"/>
                </a:lnTo>
                <a:lnTo>
                  <a:pt x="268" y="44"/>
                </a:lnTo>
                <a:lnTo>
                  <a:pt x="270" y="46"/>
                </a:lnTo>
                <a:lnTo>
                  <a:pt x="270" y="46"/>
                </a:lnTo>
                <a:lnTo>
                  <a:pt x="276" y="44"/>
                </a:lnTo>
                <a:lnTo>
                  <a:pt x="280" y="42"/>
                </a:lnTo>
                <a:lnTo>
                  <a:pt x="280" y="42"/>
                </a:lnTo>
                <a:lnTo>
                  <a:pt x="294" y="38"/>
                </a:lnTo>
                <a:lnTo>
                  <a:pt x="294" y="38"/>
                </a:lnTo>
                <a:lnTo>
                  <a:pt x="298" y="34"/>
                </a:lnTo>
                <a:lnTo>
                  <a:pt x="304" y="32"/>
                </a:lnTo>
                <a:lnTo>
                  <a:pt x="304" y="32"/>
                </a:lnTo>
                <a:lnTo>
                  <a:pt x="310" y="34"/>
                </a:lnTo>
                <a:lnTo>
                  <a:pt x="318" y="36"/>
                </a:lnTo>
                <a:lnTo>
                  <a:pt x="318" y="36"/>
                </a:lnTo>
                <a:lnTo>
                  <a:pt x="350" y="40"/>
                </a:lnTo>
                <a:lnTo>
                  <a:pt x="382" y="42"/>
                </a:lnTo>
                <a:lnTo>
                  <a:pt x="382" y="42"/>
                </a:lnTo>
                <a:lnTo>
                  <a:pt x="408" y="42"/>
                </a:lnTo>
                <a:lnTo>
                  <a:pt x="432" y="38"/>
                </a:lnTo>
                <a:lnTo>
                  <a:pt x="432" y="38"/>
                </a:lnTo>
                <a:lnTo>
                  <a:pt x="458" y="30"/>
                </a:lnTo>
                <a:lnTo>
                  <a:pt x="458" y="30"/>
                </a:lnTo>
                <a:lnTo>
                  <a:pt x="470" y="26"/>
                </a:lnTo>
                <a:lnTo>
                  <a:pt x="480" y="24"/>
                </a:lnTo>
                <a:lnTo>
                  <a:pt x="480" y="24"/>
                </a:lnTo>
                <a:lnTo>
                  <a:pt x="488" y="28"/>
                </a:lnTo>
                <a:lnTo>
                  <a:pt x="496" y="30"/>
                </a:lnTo>
                <a:lnTo>
                  <a:pt x="496" y="30"/>
                </a:lnTo>
                <a:lnTo>
                  <a:pt x="506" y="36"/>
                </a:lnTo>
                <a:lnTo>
                  <a:pt x="516" y="42"/>
                </a:lnTo>
                <a:lnTo>
                  <a:pt x="516" y="42"/>
                </a:lnTo>
                <a:lnTo>
                  <a:pt x="520" y="48"/>
                </a:lnTo>
                <a:lnTo>
                  <a:pt x="522" y="52"/>
                </a:lnTo>
                <a:lnTo>
                  <a:pt x="522" y="52"/>
                </a:lnTo>
                <a:lnTo>
                  <a:pt x="524" y="60"/>
                </a:lnTo>
                <a:lnTo>
                  <a:pt x="524" y="60"/>
                </a:lnTo>
                <a:lnTo>
                  <a:pt x="526" y="70"/>
                </a:lnTo>
                <a:lnTo>
                  <a:pt x="526" y="70"/>
                </a:lnTo>
                <a:lnTo>
                  <a:pt x="540" y="106"/>
                </a:lnTo>
                <a:lnTo>
                  <a:pt x="548" y="124"/>
                </a:lnTo>
                <a:lnTo>
                  <a:pt x="554" y="140"/>
                </a:lnTo>
                <a:lnTo>
                  <a:pt x="554" y="140"/>
                </a:lnTo>
                <a:lnTo>
                  <a:pt x="556" y="156"/>
                </a:lnTo>
                <a:lnTo>
                  <a:pt x="556" y="156"/>
                </a:lnTo>
                <a:lnTo>
                  <a:pt x="558" y="166"/>
                </a:lnTo>
                <a:lnTo>
                  <a:pt x="556" y="174"/>
                </a:lnTo>
                <a:lnTo>
                  <a:pt x="556" y="174"/>
                </a:lnTo>
                <a:lnTo>
                  <a:pt x="552" y="184"/>
                </a:lnTo>
                <a:lnTo>
                  <a:pt x="548" y="192"/>
                </a:lnTo>
                <a:lnTo>
                  <a:pt x="548" y="192"/>
                </a:lnTo>
                <a:lnTo>
                  <a:pt x="540" y="198"/>
                </a:lnTo>
                <a:lnTo>
                  <a:pt x="532" y="204"/>
                </a:lnTo>
                <a:lnTo>
                  <a:pt x="532" y="204"/>
                </a:lnTo>
                <a:lnTo>
                  <a:pt x="526" y="210"/>
                </a:lnTo>
                <a:lnTo>
                  <a:pt x="524" y="214"/>
                </a:lnTo>
                <a:lnTo>
                  <a:pt x="524" y="218"/>
                </a:lnTo>
                <a:lnTo>
                  <a:pt x="524" y="218"/>
                </a:lnTo>
                <a:lnTo>
                  <a:pt x="526" y="222"/>
                </a:lnTo>
                <a:lnTo>
                  <a:pt x="530" y="228"/>
                </a:lnTo>
                <a:lnTo>
                  <a:pt x="530" y="228"/>
                </a:lnTo>
                <a:lnTo>
                  <a:pt x="540" y="234"/>
                </a:lnTo>
                <a:lnTo>
                  <a:pt x="544" y="236"/>
                </a:lnTo>
                <a:lnTo>
                  <a:pt x="548" y="240"/>
                </a:lnTo>
                <a:lnTo>
                  <a:pt x="548" y="240"/>
                </a:lnTo>
                <a:lnTo>
                  <a:pt x="550" y="250"/>
                </a:lnTo>
                <a:lnTo>
                  <a:pt x="550" y="262"/>
                </a:lnTo>
                <a:lnTo>
                  <a:pt x="548" y="284"/>
                </a:lnTo>
                <a:lnTo>
                  <a:pt x="548" y="284"/>
                </a:lnTo>
                <a:lnTo>
                  <a:pt x="550" y="286"/>
                </a:lnTo>
                <a:lnTo>
                  <a:pt x="552" y="290"/>
                </a:lnTo>
                <a:lnTo>
                  <a:pt x="556" y="296"/>
                </a:lnTo>
                <a:lnTo>
                  <a:pt x="556" y="296"/>
                </a:lnTo>
                <a:lnTo>
                  <a:pt x="560" y="310"/>
                </a:lnTo>
                <a:lnTo>
                  <a:pt x="560" y="310"/>
                </a:lnTo>
                <a:lnTo>
                  <a:pt x="570" y="328"/>
                </a:lnTo>
                <a:lnTo>
                  <a:pt x="570" y="328"/>
                </a:lnTo>
                <a:lnTo>
                  <a:pt x="572" y="332"/>
                </a:lnTo>
                <a:lnTo>
                  <a:pt x="572" y="332"/>
                </a:lnTo>
                <a:lnTo>
                  <a:pt x="580" y="338"/>
                </a:lnTo>
                <a:lnTo>
                  <a:pt x="586" y="344"/>
                </a:lnTo>
                <a:lnTo>
                  <a:pt x="586" y="344"/>
                </a:lnTo>
                <a:lnTo>
                  <a:pt x="586" y="350"/>
                </a:lnTo>
                <a:lnTo>
                  <a:pt x="586" y="356"/>
                </a:lnTo>
                <a:lnTo>
                  <a:pt x="586" y="356"/>
                </a:lnTo>
                <a:lnTo>
                  <a:pt x="590" y="364"/>
                </a:lnTo>
                <a:lnTo>
                  <a:pt x="594" y="372"/>
                </a:lnTo>
                <a:lnTo>
                  <a:pt x="594" y="37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73" name="Freeform 343"/>
          <p:cNvSpPr>
            <a:spLocks/>
          </p:cNvSpPr>
          <p:nvPr/>
        </p:nvSpPr>
        <p:spPr bwMode="auto">
          <a:xfrm>
            <a:off x="5593507" y="3715655"/>
            <a:ext cx="673083" cy="311575"/>
          </a:xfrm>
          <a:custGeom>
            <a:avLst/>
            <a:gdLst/>
            <a:ahLst/>
            <a:cxnLst>
              <a:cxn ang="0">
                <a:pos x="12" y="138"/>
              </a:cxn>
              <a:cxn ang="0">
                <a:pos x="4" y="118"/>
              </a:cxn>
              <a:cxn ang="0">
                <a:pos x="0" y="106"/>
              </a:cxn>
              <a:cxn ang="0">
                <a:pos x="8" y="92"/>
              </a:cxn>
              <a:cxn ang="0">
                <a:pos x="14" y="80"/>
              </a:cxn>
              <a:cxn ang="0">
                <a:pos x="22" y="82"/>
              </a:cxn>
              <a:cxn ang="0">
                <a:pos x="28" y="86"/>
              </a:cxn>
              <a:cxn ang="0">
                <a:pos x="46" y="84"/>
              </a:cxn>
              <a:cxn ang="0">
                <a:pos x="60" y="72"/>
              </a:cxn>
              <a:cxn ang="0">
                <a:pos x="60" y="64"/>
              </a:cxn>
              <a:cxn ang="0">
                <a:pos x="70" y="62"/>
              </a:cxn>
              <a:cxn ang="0">
                <a:pos x="76" y="50"/>
              </a:cxn>
              <a:cxn ang="0">
                <a:pos x="76" y="36"/>
              </a:cxn>
              <a:cxn ang="0">
                <a:pos x="82" y="30"/>
              </a:cxn>
              <a:cxn ang="0">
                <a:pos x="90" y="24"/>
              </a:cxn>
              <a:cxn ang="0">
                <a:pos x="96" y="14"/>
              </a:cxn>
              <a:cxn ang="0">
                <a:pos x="106" y="12"/>
              </a:cxn>
              <a:cxn ang="0">
                <a:pos x="116" y="8"/>
              </a:cxn>
              <a:cxn ang="0">
                <a:pos x="126" y="6"/>
              </a:cxn>
              <a:cxn ang="0">
                <a:pos x="138" y="8"/>
              </a:cxn>
              <a:cxn ang="0">
                <a:pos x="150" y="2"/>
              </a:cxn>
              <a:cxn ang="0">
                <a:pos x="160" y="2"/>
              </a:cxn>
              <a:cxn ang="0">
                <a:pos x="176" y="16"/>
              </a:cxn>
              <a:cxn ang="0">
                <a:pos x="184" y="26"/>
              </a:cxn>
              <a:cxn ang="0">
                <a:pos x="194" y="30"/>
              </a:cxn>
              <a:cxn ang="0">
                <a:pos x="204" y="22"/>
              </a:cxn>
              <a:cxn ang="0">
                <a:pos x="214" y="12"/>
              </a:cxn>
              <a:cxn ang="0">
                <a:pos x="236" y="10"/>
              </a:cxn>
              <a:cxn ang="0">
                <a:pos x="244" y="16"/>
              </a:cxn>
              <a:cxn ang="0">
                <a:pos x="252" y="14"/>
              </a:cxn>
              <a:cxn ang="0">
                <a:pos x="266" y="4"/>
              </a:cxn>
              <a:cxn ang="0">
                <a:pos x="280" y="2"/>
              </a:cxn>
              <a:cxn ang="0">
                <a:pos x="296" y="2"/>
              </a:cxn>
              <a:cxn ang="0">
                <a:pos x="308" y="8"/>
              </a:cxn>
              <a:cxn ang="0">
                <a:pos x="332" y="26"/>
              </a:cxn>
              <a:cxn ang="0">
                <a:pos x="342" y="28"/>
              </a:cxn>
              <a:cxn ang="0">
                <a:pos x="342" y="36"/>
              </a:cxn>
              <a:cxn ang="0">
                <a:pos x="332" y="70"/>
              </a:cxn>
              <a:cxn ang="0">
                <a:pos x="328" y="96"/>
              </a:cxn>
              <a:cxn ang="0">
                <a:pos x="314" y="102"/>
              </a:cxn>
              <a:cxn ang="0">
                <a:pos x="294" y="90"/>
              </a:cxn>
              <a:cxn ang="0">
                <a:pos x="276" y="88"/>
              </a:cxn>
              <a:cxn ang="0">
                <a:pos x="262" y="92"/>
              </a:cxn>
              <a:cxn ang="0">
                <a:pos x="244" y="92"/>
              </a:cxn>
              <a:cxn ang="0">
                <a:pos x="224" y="102"/>
              </a:cxn>
              <a:cxn ang="0">
                <a:pos x="220" y="116"/>
              </a:cxn>
              <a:cxn ang="0">
                <a:pos x="208" y="120"/>
              </a:cxn>
              <a:cxn ang="0">
                <a:pos x="194" y="130"/>
              </a:cxn>
              <a:cxn ang="0">
                <a:pos x="184" y="126"/>
              </a:cxn>
              <a:cxn ang="0">
                <a:pos x="174" y="124"/>
              </a:cxn>
              <a:cxn ang="0">
                <a:pos x="156" y="136"/>
              </a:cxn>
              <a:cxn ang="0">
                <a:pos x="130" y="144"/>
              </a:cxn>
              <a:cxn ang="0">
                <a:pos x="118" y="152"/>
              </a:cxn>
              <a:cxn ang="0">
                <a:pos x="108" y="172"/>
              </a:cxn>
              <a:cxn ang="0">
                <a:pos x="100" y="172"/>
              </a:cxn>
              <a:cxn ang="0">
                <a:pos x="62" y="174"/>
              </a:cxn>
              <a:cxn ang="0">
                <a:pos x="46" y="166"/>
              </a:cxn>
              <a:cxn ang="0">
                <a:pos x="24" y="150"/>
              </a:cxn>
              <a:cxn ang="0">
                <a:pos x="18" y="146"/>
              </a:cxn>
            </a:cxnLst>
            <a:rect l="0" t="0" r="r" b="b"/>
            <a:pathLst>
              <a:path w="342" h="176">
                <a:moveTo>
                  <a:pt x="18" y="146"/>
                </a:moveTo>
                <a:lnTo>
                  <a:pt x="18" y="146"/>
                </a:lnTo>
                <a:lnTo>
                  <a:pt x="12" y="138"/>
                </a:lnTo>
                <a:lnTo>
                  <a:pt x="8" y="130"/>
                </a:lnTo>
                <a:lnTo>
                  <a:pt x="8" y="130"/>
                </a:lnTo>
                <a:lnTo>
                  <a:pt x="4" y="118"/>
                </a:lnTo>
                <a:lnTo>
                  <a:pt x="2" y="112"/>
                </a:lnTo>
                <a:lnTo>
                  <a:pt x="0" y="106"/>
                </a:lnTo>
                <a:lnTo>
                  <a:pt x="0" y="106"/>
                </a:lnTo>
                <a:lnTo>
                  <a:pt x="2" y="100"/>
                </a:lnTo>
                <a:lnTo>
                  <a:pt x="2" y="100"/>
                </a:lnTo>
                <a:lnTo>
                  <a:pt x="8" y="92"/>
                </a:lnTo>
                <a:lnTo>
                  <a:pt x="8" y="92"/>
                </a:lnTo>
                <a:lnTo>
                  <a:pt x="10" y="86"/>
                </a:lnTo>
                <a:lnTo>
                  <a:pt x="14" y="80"/>
                </a:lnTo>
                <a:lnTo>
                  <a:pt x="14" y="80"/>
                </a:lnTo>
                <a:lnTo>
                  <a:pt x="18" y="80"/>
                </a:lnTo>
                <a:lnTo>
                  <a:pt x="22" y="82"/>
                </a:lnTo>
                <a:lnTo>
                  <a:pt x="22" y="82"/>
                </a:lnTo>
                <a:lnTo>
                  <a:pt x="28" y="86"/>
                </a:lnTo>
                <a:lnTo>
                  <a:pt x="28" y="86"/>
                </a:lnTo>
                <a:lnTo>
                  <a:pt x="38" y="86"/>
                </a:lnTo>
                <a:lnTo>
                  <a:pt x="46" y="84"/>
                </a:lnTo>
                <a:lnTo>
                  <a:pt x="46" y="84"/>
                </a:lnTo>
                <a:lnTo>
                  <a:pt x="54" y="78"/>
                </a:lnTo>
                <a:lnTo>
                  <a:pt x="60" y="72"/>
                </a:lnTo>
                <a:lnTo>
                  <a:pt x="60" y="72"/>
                </a:lnTo>
                <a:lnTo>
                  <a:pt x="60" y="68"/>
                </a:lnTo>
                <a:lnTo>
                  <a:pt x="60" y="64"/>
                </a:lnTo>
                <a:lnTo>
                  <a:pt x="60" y="64"/>
                </a:lnTo>
                <a:lnTo>
                  <a:pt x="64" y="62"/>
                </a:lnTo>
                <a:lnTo>
                  <a:pt x="70" y="62"/>
                </a:lnTo>
                <a:lnTo>
                  <a:pt x="70" y="62"/>
                </a:lnTo>
                <a:lnTo>
                  <a:pt x="74" y="56"/>
                </a:lnTo>
                <a:lnTo>
                  <a:pt x="76" y="50"/>
                </a:lnTo>
                <a:lnTo>
                  <a:pt x="76" y="50"/>
                </a:lnTo>
                <a:lnTo>
                  <a:pt x="76" y="44"/>
                </a:lnTo>
                <a:lnTo>
                  <a:pt x="76" y="36"/>
                </a:lnTo>
                <a:lnTo>
                  <a:pt x="76" y="36"/>
                </a:lnTo>
                <a:lnTo>
                  <a:pt x="78" y="32"/>
                </a:lnTo>
                <a:lnTo>
                  <a:pt x="78" y="32"/>
                </a:lnTo>
                <a:lnTo>
                  <a:pt x="82" y="30"/>
                </a:lnTo>
                <a:lnTo>
                  <a:pt x="88" y="28"/>
                </a:lnTo>
                <a:lnTo>
                  <a:pt x="88" y="28"/>
                </a:lnTo>
                <a:lnTo>
                  <a:pt x="90" y="24"/>
                </a:lnTo>
                <a:lnTo>
                  <a:pt x="92" y="20"/>
                </a:lnTo>
                <a:lnTo>
                  <a:pt x="92" y="20"/>
                </a:lnTo>
                <a:lnTo>
                  <a:pt x="96" y="14"/>
                </a:lnTo>
                <a:lnTo>
                  <a:pt x="98" y="10"/>
                </a:lnTo>
                <a:lnTo>
                  <a:pt x="98" y="10"/>
                </a:lnTo>
                <a:lnTo>
                  <a:pt x="106" y="12"/>
                </a:lnTo>
                <a:lnTo>
                  <a:pt x="112" y="12"/>
                </a:lnTo>
                <a:lnTo>
                  <a:pt x="112" y="12"/>
                </a:lnTo>
                <a:lnTo>
                  <a:pt x="116" y="8"/>
                </a:lnTo>
                <a:lnTo>
                  <a:pt x="120" y="4"/>
                </a:lnTo>
                <a:lnTo>
                  <a:pt x="120" y="4"/>
                </a:lnTo>
                <a:lnTo>
                  <a:pt x="126" y="6"/>
                </a:lnTo>
                <a:lnTo>
                  <a:pt x="132" y="10"/>
                </a:lnTo>
                <a:lnTo>
                  <a:pt x="132" y="10"/>
                </a:lnTo>
                <a:lnTo>
                  <a:pt x="138" y="8"/>
                </a:lnTo>
                <a:lnTo>
                  <a:pt x="144" y="6"/>
                </a:lnTo>
                <a:lnTo>
                  <a:pt x="144" y="6"/>
                </a:lnTo>
                <a:lnTo>
                  <a:pt x="150" y="2"/>
                </a:lnTo>
                <a:lnTo>
                  <a:pt x="156" y="0"/>
                </a:lnTo>
                <a:lnTo>
                  <a:pt x="156" y="0"/>
                </a:lnTo>
                <a:lnTo>
                  <a:pt x="160" y="2"/>
                </a:lnTo>
                <a:lnTo>
                  <a:pt x="164" y="6"/>
                </a:lnTo>
                <a:lnTo>
                  <a:pt x="164" y="6"/>
                </a:lnTo>
                <a:lnTo>
                  <a:pt x="176" y="16"/>
                </a:lnTo>
                <a:lnTo>
                  <a:pt x="176" y="16"/>
                </a:lnTo>
                <a:lnTo>
                  <a:pt x="180" y="22"/>
                </a:lnTo>
                <a:lnTo>
                  <a:pt x="184" y="26"/>
                </a:lnTo>
                <a:lnTo>
                  <a:pt x="184" y="26"/>
                </a:lnTo>
                <a:lnTo>
                  <a:pt x="190" y="28"/>
                </a:lnTo>
                <a:lnTo>
                  <a:pt x="194" y="30"/>
                </a:lnTo>
                <a:lnTo>
                  <a:pt x="194" y="30"/>
                </a:lnTo>
                <a:lnTo>
                  <a:pt x="200" y="26"/>
                </a:lnTo>
                <a:lnTo>
                  <a:pt x="204" y="22"/>
                </a:lnTo>
                <a:lnTo>
                  <a:pt x="204" y="22"/>
                </a:lnTo>
                <a:lnTo>
                  <a:pt x="208" y="16"/>
                </a:lnTo>
                <a:lnTo>
                  <a:pt x="214" y="12"/>
                </a:lnTo>
                <a:lnTo>
                  <a:pt x="214" y="12"/>
                </a:lnTo>
                <a:lnTo>
                  <a:pt x="224" y="10"/>
                </a:lnTo>
                <a:lnTo>
                  <a:pt x="236" y="10"/>
                </a:lnTo>
                <a:lnTo>
                  <a:pt x="236" y="10"/>
                </a:lnTo>
                <a:lnTo>
                  <a:pt x="242" y="14"/>
                </a:lnTo>
                <a:lnTo>
                  <a:pt x="244" y="16"/>
                </a:lnTo>
                <a:lnTo>
                  <a:pt x="248" y="18"/>
                </a:lnTo>
                <a:lnTo>
                  <a:pt x="248" y="18"/>
                </a:lnTo>
                <a:lnTo>
                  <a:pt x="252" y="14"/>
                </a:lnTo>
                <a:lnTo>
                  <a:pt x="256" y="10"/>
                </a:lnTo>
                <a:lnTo>
                  <a:pt x="256" y="10"/>
                </a:lnTo>
                <a:lnTo>
                  <a:pt x="266" y="4"/>
                </a:lnTo>
                <a:lnTo>
                  <a:pt x="266" y="4"/>
                </a:lnTo>
                <a:lnTo>
                  <a:pt x="280" y="2"/>
                </a:lnTo>
                <a:lnTo>
                  <a:pt x="280" y="2"/>
                </a:lnTo>
                <a:lnTo>
                  <a:pt x="288" y="2"/>
                </a:lnTo>
                <a:lnTo>
                  <a:pt x="296" y="2"/>
                </a:lnTo>
                <a:lnTo>
                  <a:pt x="296" y="2"/>
                </a:lnTo>
                <a:lnTo>
                  <a:pt x="302" y="4"/>
                </a:lnTo>
                <a:lnTo>
                  <a:pt x="308" y="8"/>
                </a:lnTo>
                <a:lnTo>
                  <a:pt x="308" y="8"/>
                </a:lnTo>
                <a:lnTo>
                  <a:pt x="318" y="16"/>
                </a:lnTo>
                <a:lnTo>
                  <a:pt x="318" y="16"/>
                </a:lnTo>
                <a:lnTo>
                  <a:pt x="332" y="26"/>
                </a:lnTo>
                <a:lnTo>
                  <a:pt x="332" y="26"/>
                </a:lnTo>
                <a:lnTo>
                  <a:pt x="342" y="28"/>
                </a:lnTo>
                <a:lnTo>
                  <a:pt x="342" y="28"/>
                </a:lnTo>
                <a:lnTo>
                  <a:pt x="342" y="32"/>
                </a:lnTo>
                <a:lnTo>
                  <a:pt x="342" y="36"/>
                </a:lnTo>
                <a:lnTo>
                  <a:pt x="342" y="36"/>
                </a:lnTo>
                <a:lnTo>
                  <a:pt x="338" y="52"/>
                </a:lnTo>
                <a:lnTo>
                  <a:pt x="332" y="70"/>
                </a:lnTo>
                <a:lnTo>
                  <a:pt x="332" y="70"/>
                </a:lnTo>
                <a:lnTo>
                  <a:pt x="330" y="84"/>
                </a:lnTo>
                <a:lnTo>
                  <a:pt x="328" y="96"/>
                </a:lnTo>
                <a:lnTo>
                  <a:pt x="328" y="96"/>
                </a:lnTo>
                <a:lnTo>
                  <a:pt x="322" y="100"/>
                </a:lnTo>
                <a:lnTo>
                  <a:pt x="314" y="102"/>
                </a:lnTo>
                <a:lnTo>
                  <a:pt x="314" y="102"/>
                </a:lnTo>
                <a:lnTo>
                  <a:pt x="310" y="100"/>
                </a:lnTo>
                <a:lnTo>
                  <a:pt x="304" y="96"/>
                </a:lnTo>
                <a:lnTo>
                  <a:pt x="294" y="90"/>
                </a:lnTo>
                <a:lnTo>
                  <a:pt x="294" y="90"/>
                </a:lnTo>
                <a:lnTo>
                  <a:pt x="286" y="88"/>
                </a:lnTo>
                <a:lnTo>
                  <a:pt x="276" y="88"/>
                </a:lnTo>
                <a:lnTo>
                  <a:pt x="276" y="88"/>
                </a:lnTo>
                <a:lnTo>
                  <a:pt x="270" y="90"/>
                </a:lnTo>
                <a:lnTo>
                  <a:pt x="262" y="92"/>
                </a:lnTo>
                <a:lnTo>
                  <a:pt x="262" y="92"/>
                </a:lnTo>
                <a:lnTo>
                  <a:pt x="252" y="92"/>
                </a:lnTo>
                <a:lnTo>
                  <a:pt x="244" y="92"/>
                </a:lnTo>
                <a:lnTo>
                  <a:pt x="244" y="92"/>
                </a:lnTo>
                <a:lnTo>
                  <a:pt x="234" y="96"/>
                </a:lnTo>
                <a:lnTo>
                  <a:pt x="224" y="102"/>
                </a:lnTo>
                <a:lnTo>
                  <a:pt x="224" y="102"/>
                </a:lnTo>
                <a:lnTo>
                  <a:pt x="222" y="110"/>
                </a:lnTo>
                <a:lnTo>
                  <a:pt x="220" y="116"/>
                </a:lnTo>
                <a:lnTo>
                  <a:pt x="220" y="116"/>
                </a:lnTo>
                <a:lnTo>
                  <a:pt x="216" y="118"/>
                </a:lnTo>
                <a:lnTo>
                  <a:pt x="208" y="120"/>
                </a:lnTo>
                <a:lnTo>
                  <a:pt x="208" y="120"/>
                </a:lnTo>
                <a:lnTo>
                  <a:pt x="202" y="126"/>
                </a:lnTo>
                <a:lnTo>
                  <a:pt x="194" y="130"/>
                </a:lnTo>
                <a:lnTo>
                  <a:pt x="194" y="130"/>
                </a:lnTo>
                <a:lnTo>
                  <a:pt x="190" y="128"/>
                </a:lnTo>
                <a:lnTo>
                  <a:pt x="184" y="126"/>
                </a:lnTo>
                <a:lnTo>
                  <a:pt x="178" y="124"/>
                </a:lnTo>
                <a:lnTo>
                  <a:pt x="174" y="124"/>
                </a:lnTo>
                <a:lnTo>
                  <a:pt x="174" y="124"/>
                </a:lnTo>
                <a:lnTo>
                  <a:pt x="170" y="126"/>
                </a:lnTo>
                <a:lnTo>
                  <a:pt x="166" y="130"/>
                </a:lnTo>
                <a:lnTo>
                  <a:pt x="156" y="136"/>
                </a:lnTo>
                <a:lnTo>
                  <a:pt x="156" y="136"/>
                </a:lnTo>
                <a:lnTo>
                  <a:pt x="138" y="140"/>
                </a:lnTo>
                <a:lnTo>
                  <a:pt x="130" y="144"/>
                </a:lnTo>
                <a:lnTo>
                  <a:pt x="122" y="148"/>
                </a:lnTo>
                <a:lnTo>
                  <a:pt x="122" y="148"/>
                </a:lnTo>
                <a:lnTo>
                  <a:pt x="118" y="152"/>
                </a:lnTo>
                <a:lnTo>
                  <a:pt x="114" y="160"/>
                </a:lnTo>
                <a:lnTo>
                  <a:pt x="112" y="166"/>
                </a:lnTo>
                <a:lnTo>
                  <a:pt x="108" y="172"/>
                </a:lnTo>
                <a:lnTo>
                  <a:pt x="108" y="172"/>
                </a:lnTo>
                <a:lnTo>
                  <a:pt x="100" y="172"/>
                </a:lnTo>
                <a:lnTo>
                  <a:pt x="100" y="172"/>
                </a:lnTo>
                <a:lnTo>
                  <a:pt x="80" y="174"/>
                </a:lnTo>
                <a:lnTo>
                  <a:pt x="70" y="176"/>
                </a:lnTo>
                <a:lnTo>
                  <a:pt x="62" y="174"/>
                </a:lnTo>
                <a:lnTo>
                  <a:pt x="62" y="174"/>
                </a:lnTo>
                <a:lnTo>
                  <a:pt x="54" y="172"/>
                </a:lnTo>
                <a:lnTo>
                  <a:pt x="46" y="166"/>
                </a:lnTo>
                <a:lnTo>
                  <a:pt x="32" y="154"/>
                </a:lnTo>
                <a:lnTo>
                  <a:pt x="32" y="154"/>
                </a:lnTo>
                <a:lnTo>
                  <a:pt x="24" y="150"/>
                </a:lnTo>
                <a:lnTo>
                  <a:pt x="20" y="148"/>
                </a:lnTo>
                <a:lnTo>
                  <a:pt x="18" y="146"/>
                </a:lnTo>
                <a:lnTo>
                  <a:pt x="18" y="146"/>
                </a:lnTo>
                <a:lnTo>
                  <a:pt x="18" y="146"/>
                </a:lnTo>
                <a:lnTo>
                  <a:pt x="18" y="14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74" name="Freeform 344"/>
          <p:cNvSpPr>
            <a:spLocks/>
          </p:cNvSpPr>
          <p:nvPr/>
        </p:nvSpPr>
        <p:spPr bwMode="auto">
          <a:xfrm>
            <a:off x="5967443" y="4873440"/>
            <a:ext cx="255850" cy="492147"/>
          </a:xfrm>
          <a:custGeom>
            <a:avLst/>
            <a:gdLst/>
            <a:ahLst/>
            <a:cxnLst>
              <a:cxn ang="0">
                <a:pos x="130" y="184"/>
              </a:cxn>
              <a:cxn ang="0">
                <a:pos x="128" y="198"/>
              </a:cxn>
              <a:cxn ang="0">
                <a:pos x="114" y="210"/>
              </a:cxn>
              <a:cxn ang="0">
                <a:pos x="104" y="234"/>
              </a:cxn>
              <a:cxn ang="0">
                <a:pos x="92" y="244"/>
              </a:cxn>
              <a:cxn ang="0">
                <a:pos x="88" y="260"/>
              </a:cxn>
              <a:cxn ang="0">
                <a:pos x="78" y="274"/>
              </a:cxn>
              <a:cxn ang="0">
                <a:pos x="72" y="278"/>
              </a:cxn>
              <a:cxn ang="0">
                <a:pos x="72" y="278"/>
              </a:cxn>
              <a:cxn ang="0">
                <a:pos x="66" y="274"/>
              </a:cxn>
              <a:cxn ang="0">
                <a:pos x="60" y="272"/>
              </a:cxn>
              <a:cxn ang="0">
                <a:pos x="56" y="258"/>
              </a:cxn>
              <a:cxn ang="0">
                <a:pos x="46" y="246"/>
              </a:cxn>
              <a:cxn ang="0">
                <a:pos x="28" y="240"/>
              </a:cxn>
              <a:cxn ang="0">
                <a:pos x="16" y="230"/>
              </a:cxn>
              <a:cxn ang="0">
                <a:pos x="6" y="214"/>
              </a:cxn>
              <a:cxn ang="0">
                <a:pos x="4" y="208"/>
              </a:cxn>
              <a:cxn ang="0">
                <a:pos x="12" y="210"/>
              </a:cxn>
              <a:cxn ang="0">
                <a:pos x="14" y="208"/>
              </a:cxn>
              <a:cxn ang="0">
                <a:pos x="12" y="198"/>
              </a:cxn>
              <a:cxn ang="0">
                <a:pos x="6" y="180"/>
              </a:cxn>
              <a:cxn ang="0">
                <a:pos x="10" y="164"/>
              </a:cxn>
              <a:cxn ang="0">
                <a:pos x="12" y="154"/>
              </a:cxn>
              <a:cxn ang="0">
                <a:pos x="12" y="142"/>
              </a:cxn>
              <a:cxn ang="0">
                <a:pos x="10" y="130"/>
              </a:cxn>
              <a:cxn ang="0">
                <a:pos x="8" y="114"/>
              </a:cxn>
              <a:cxn ang="0">
                <a:pos x="18" y="86"/>
              </a:cxn>
              <a:cxn ang="0">
                <a:pos x="14" y="78"/>
              </a:cxn>
              <a:cxn ang="0">
                <a:pos x="4" y="76"/>
              </a:cxn>
              <a:cxn ang="0">
                <a:pos x="0" y="74"/>
              </a:cxn>
              <a:cxn ang="0">
                <a:pos x="4" y="58"/>
              </a:cxn>
              <a:cxn ang="0">
                <a:pos x="4" y="46"/>
              </a:cxn>
              <a:cxn ang="0">
                <a:pos x="4" y="30"/>
              </a:cxn>
              <a:cxn ang="0">
                <a:pos x="10" y="16"/>
              </a:cxn>
              <a:cxn ang="0">
                <a:pos x="18" y="6"/>
              </a:cxn>
              <a:cxn ang="0">
                <a:pos x="24" y="0"/>
              </a:cxn>
              <a:cxn ang="0">
                <a:pos x="34" y="8"/>
              </a:cxn>
              <a:cxn ang="0">
                <a:pos x="48" y="8"/>
              </a:cxn>
              <a:cxn ang="0">
                <a:pos x="54" y="12"/>
              </a:cxn>
              <a:cxn ang="0">
                <a:pos x="60" y="24"/>
              </a:cxn>
              <a:cxn ang="0">
                <a:pos x="74" y="28"/>
              </a:cxn>
              <a:cxn ang="0">
                <a:pos x="90" y="48"/>
              </a:cxn>
              <a:cxn ang="0">
                <a:pos x="90" y="70"/>
              </a:cxn>
              <a:cxn ang="0">
                <a:pos x="86" y="106"/>
              </a:cxn>
              <a:cxn ang="0">
                <a:pos x="94" y="130"/>
              </a:cxn>
              <a:cxn ang="0">
                <a:pos x="106" y="146"/>
              </a:cxn>
              <a:cxn ang="0">
                <a:pos x="126" y="162"/>
              </a:cxn>
              <a:cxn ang="0">
                <a:pos x="128" y="176"/>
              </a:cxn>
            </a:cxnLst>
            <a:rect l="0" t="0" r="r" b="b"/>
            <a:pathLst>
              <a:path w="130" h="278">
                <a:moveTo>
                  <a:pt x="128" y="176"/>
                </a:moveTo>
                <a:lnTo>
                  <a:pt x="128" y="176"/>
                </a:lnTo>
                <a:lnTo>
                  <a:pt x="130" y="184"/>
                </a:lnTo>
                <a:lnTo>
                  <a:pt x="130" y="194"/>
                </a:lnTo>
                <a:lnTo>
                  <a:pt x="130" y="194"/>
                </a:lnTo>
                <a:lnTo>
                  <a:pt x="128" y="198"/>
                </a:lnTo>
                <a:lnTo>
                  <a:pt x="122" y="202"/>
                </a:lnTo>
                <a:lnTo>
                  <a:pt x="114" y="210"/>
                </a:lnTo>
                <a:lnTo>
                  <a:pt x="114" y="210"/>
                </a:lnTo>
                <a:lnTo>
                  <a:pt x="110" y="222"/>
                </a:lnTo>
                <a:lnTo>
                  <a:pt x="104" y="234"/>
                </a:lnTo>
                <a:lnTo>
                  <a:pt x="104" y="234"/>
                </a:lnTo>
                <a:lnTo>
                  <a:pt x="98" y="238"/>
                </a:lnTo>
                <a:lnTo>
                  <a:pt x="92" y="244"/>
                </a:lnTo>
                <a:lnTo>
                  <a:pt x="92" y="244"/>
                </a:lnTo>
                <a:lnTo>
                  <a:pt x="90" y="252"/>
                </a:lnTo>
                <a:lnTo>
                  <a:pt x="88" y="260"/>
                </a:lnTo>
                <a:lnTo>
                  <a:pt x="88" y="260"/>
                </a:lnTo>
                <a:lnTo>
                  <a:pt x="84" y="268"/>
                </a:lnTo>
                <a:lnTo>
                  <a:pt x="84" y="268"/>
                </a:lnTo>
                <a:lnTo>
                  <a:pt x="78" y="274"/>
                </a:lnTo>
                <a:lnTo>
                  <a:pt x="76" y="276"/>
                </a:lnTo>
                <a:lnTo>
                  <a:pt x="72" y="278"/>
                </a:lnTo>
                <a:lnTo>
                  <a:pt x="72" y="278"/>
                </a:lnTo>
                <a:lnTo>
                  <a:pt x="72" y="278"/>
                </a:lnTo>
                <a:lnTo>
                  <a:pt x="72" y="278"/>
                </a:lnTo>
                <a:lnTo>
                  <a:pt x="72" y="278"/>
                </a:lnTo>
                <a:lnTo>
                  <a:pt x="72" y="278"/>
                </a:lnTo>
                <a:lnTo>
                  <a:pt x="70" y="276"/>
                </a:lnTo>
                <a:lnTo>
                  <a:pt x="66" y="274"/>
                </a:lnTo>
                <a:lnTo>
                  <a:pt x="62" y="274"/>
                </a:lnTo>
                <a:lnTo>
                  <a:pt x="60" y="272"/>
                </a:lnTo>
                <a:lnTo>
                  <a:pt x="60" y="272"/>
                </a:lnTo>
                <a:lnTo>
                  <a:pt x="58" y="266"/>
                </a:lnTo>
                <a:lnTo>
                  <a:pt x="56" y="258"/>
                </a:lnTo>
                <a:lnTo>
                  <a:pt x="56" y="258"/>
                </a:lnTo>
                <a:lnTo>
                  <a:pt x="52" y="252"/>
                </a:lnTo>
                <a:lnTo>
                  <a:pt x="46" y="246"/>
                </a:lnTo>
                <a:lnTo>
                  <a:pt x="46" y="246"/>
                </a:lnTo>
                <a:lnTo>
                  <a:pt x="42" y="244"/>
                </a:lnTo>
                <a:lnTo>
                  <a:pt x="34" y="242"/>
                </a:lnTo>
                <a:lnTo>
                  <a:pt x="28" y="240"/>
                </a:lnTo>
                <a:lnTo>
                  <a:pt x="22" y="238"/>
                </a:lnTo>
                <a:lnTo>
                  <a:pt x="22" y="238"/>
                </a:lnTo>
                <a:lnTo>
                  <a:pt x="16" y="230"/>
                </a:lnTo>
                <a:lnTo>
                  <a:pt x="10" y="220"/>
                </a:lnTo>
                <a:lnTo>
                  <a:pt x="10" y="220"/>
                </a:lnTo>
                <a:lnTo>
                  <a:pt x="6" y="214"/>
                </a:lnTo>
                <a:lnTo>
                  <a:pt x="4" y="212"/>
                </a:lnTo>
                <a:lnTo>
                  <a:pt x="4" y="208"/>
                </a:lnTo>
                <a:lnTo>
                  <a:pt x="4" y="208"/>
                </a:lnTo>
                <a:lnTo>
                  <a:pt x="6" y="208"/>
                </a:lnTo>
                <a:lnTo>
                  <a:pt x="8" y="208"/>
                </a:lnTo>
                <a:lnTo>
                  <a:pt x="12" y="210"/>
                </a:lnTo>
                <a:lnTo>
                  <a:pt x="14" y="210"/>
                </a:lnTo>
                <a:lnTo>
                  <a:pt x="14" y="210"/>
                </a:lnTo>
                <a:lnTo>
                  <a:pt x="14" y="208"/>
                </a:lnTo>
                <a:lnTo>
                  <a:pt x="14" y="204"/>
                </a:lnTo>
                <a:lnTo>
                  <a:pt x="12" y="198"/>
                </a:lnTo>
                <a:lnTo>
                  <a:pt x="12" y="198"/>
                </a:lnTo>
                <a:lnTo>
                  <a:pt x="10" y="190"/>
                </a:lnTo>
                <a:lnTo>
                  <a:pt x="6" y="180"/>
                </a:lnTo>
                <a:lnTo>
                  <a:pt x="6" y="180"/>
                </a:lnTo>
                <a:lnTo>
                  <a:pt x="8" y="172"/>
                </a:lnTo>
                <a:lnTo>
                  <a:pt x="10" y="164"/>
                </a:lnTo>
                <a:lnTo>
                  <a:pt x="10" y="164"/>
                </a:lnTo>
                <a:lnTo>
                  <a:pt x="14" y="160"/>
                </a:lnTo>
                <a:lnTo>
                  <a:pt x="14" y="160"/>
                </a:lnTo>
                <a:lnTo>
                  <a:pt x="12" y="154"/>
                </a:lnTo>
                <a:lnTo>
                  <a:pt x="12" y="148"/>
                </a:lnTo>
                <a:lnTo>
                  <a:pt x="12" y="148"/>
                </a:lnTo>
                <a:lnTo>
                  <a:pt x="12" y="142"/>
                </a:lnTo>
                <a:lnTo>
                  <a:pt x="14" y="136"/>
                </a:lnTo>
                <a:lnTo>
                  <a:pt x="14" y="136"/>
                </a:lnTo>
                <a:lnTo>
                  <a:pt x="10" y="130"/>
                </a:lnTo>
                <a:lnTo>
                  <a:pt x="8" y="122"/>
                </a:lnTo>
                <a:lnTo>
                  <a:pt x="8" y="122"/>
                </a:lnTo>
                <a:lnTo>
                  <a:pt x="8" y="114"/>
                </a:lnTo>
                <a:lnTo>
                  <a:pt x="12" y="102"/>
                </a:lnTo>
                <a:lnTo>
                  <a:pt x="16" y="92"/>
                </a:lnTo>
                <a:lnTo>
                  <a:pt x="18" y="86"/>
                </a:lnTo>
                <a:lnTo>
                  <a:pt x="16" y="82"/>
                </a:lnTo>
                <a:lnTo>
                  <a:pt x="16" y="82"/>
                </a:lnTo>
                <a:lnTo>
                  <a:pt x="14" y="78"/>
                </a:lnTo>
                <a:lnTo>
                  <a:pt x="10" y="76"/>
                </a:lnTo>
                <a:lnTo>
                  <a:pt x="10" y="76"/>
                </a:lnTo>
                <a:lnTo>
                  <a:pt x="4" y="76"/>
                </a:lnTo>
                <a:lnTo>
                  <a:pt x="2" y="76"/>
                </a:lnTo>
                <a:lnTo>
                  <a:pt x="0" y="74"/>
                </a:lnTo>
                <a:lnTo>
                  <a:pt x="0" y="74"/>
                </a:lnTo>
                <a:lnTo>
                  <a:pt x="0" y="70"/>
                </a:lnTo>
                <a:lnTo>
                  <a:pt x="2" y="64"/>
                </a:lnTo>
                <a:lnTo>
                  <a:pt x="4" y="58"/>
                </a:lnTo>
                <a:lnTo>
                  <a:pt x="6" y="54"/>
                </a:lnTo>
                <a:lnTo>
                  <a:pt x="6" y="54"/>
                </a:lnTo>
                <a:lnTo>
                  <a:pt x="4" y="46"/>
                </a:lnTo>
                <a:lnTo>
                  <a:pt x="2" y="40"/>
                </a:lnTo>
                <a:lnTo>
                  <a:pt x="2" y="40"/>
                </a:lnTo>
                <a:lnTo>
                  <a:pt x="4" y="30"/>
                </a:lnTo>
                <a:lnTo>
                  <a:pt x="6" y="20"/>
                </a:lnTo>
                <a:lnTo>
                  <a:pt x="6" y="20"/>
                </a:lnTo>
                <a:lnTo>
                  <a:pt x="10" y="16"/>
                </a:lnTo>
                <a:lnTo>
                  <a:pt x="16" y="12"/>
                </a:lnTo>
                <a:lnTo>
                  <a:pt x="16" y="12"/>
                </a:lnTo>
                <a:lnTo>
                  <a:pt x="18" y="6"/>
                </a:lnTo>
                <a:lnTo>
                  <a:pt x="20" y="2"/>
                </a:lnTo>
                <a:lnTo>
                  <a:pt x="24" y="0"/>
                </a:lnTo>
                <a:lnTo>
                  <a:pt x="24" y="0"/>
                </a:lnTo>
                <a:lnTo>
                  <a:pt x="26" y="0"/>
                </a:lnTo>
                <a:lnTo>
                  <a:pt x="28" y="4"/>
                </a:lnTo>
                <a:lnTo>
                  <a:pt x="34" y="8"/>
                </a:lnTo>
                <a:lnTo>
                  <a:pt x="34" y="8"/>
                </a:lnTo>
                <a:lnTo>
                  <a:pt x="42" y="8"/>
                </a:lnTo>
                <a:lnTo>
                  <a:pt x="48" y="8"/>
                </a:lnTo>
                <a:lnTo>
                  <a:pt x="52" y="10"/>
                </a:lnTo>
                <a:lnTo>
                  <a:pt x="52" y="10"/>
                </a:lnTo>
                <a:lnTo>
                  <a:pt x="54" y="12"/>
                </a:lnTo>
                <a:lnTo>
                  <a:pt x="56" y="16"/>
                </a:lnTo>
                <a:lnTo>
                  <a:pt x="60" y="24"/>
                </a:lnTo>
                <a:lnTo>
                  <a:pt x="60" y="24"/>
                </a:lnTo>
                <a:lnTo>
                  <a:pt x="66" y="26"/>
                </a:lnTo>
                <a:lnTo>
                  <a:pt x="74" y="28"/>
                </a:lnTo>
                <a:lnTo>
                  <a:pt x="74" y="28"/>
                </a:lnTo>
                <a:lnTo>
                  <a:pt x="82" y="36"/>
                </a:lnTo>
                <a:lnTo>
                  <a:pt x="86" y="42"/>
                </a:lnTo>
                <a:lnTo>
                  <a:pt x="90" y="48"/>
                </a:lnTo>
                <a:lnTo>
                  <a:pt x="90" y="48"/>
                </a:lnTo>
                <a:lnTo>
                  <a:pt x="90" y="58"/>
                </a:lnTo>
                <a:lnTo>
                  <a:pt x="90" y="70"/>
                </a:lnTo>
                <a:lnTo>
                  <a:pt x="86" y="94"/>
                </a:lnTo>
                <a:lnTo>
                  <a:pt x="86" y="94"/>
                </a:lnTo>
                <a:lnTo>
                  <a:pt x="86" y="106"/>
                </a:lnTo>
                <a:lnTo>
                  <a:pt x="88" y="116"/>
                </a:lnTo>
                <a:lnTo>
                  <a:pt x="88" y="116"/>
                </a:lnTo>
                <a:lnTo>
                  <a:pt x="94" y="130"/>
                </a:lnTo>
                <a:lnTo>
                  <a:pt x="102" y="142"/>
                </a:lnTo>
                <a:lnTo>
                  <a:pt x="102" y="142"/>
                </a:lnTo>
                <a:lnTo>
                  <a:pt x="106" y="146"/>
                </a:lnTo>
                <a:lnTo>
                  <a:pt x="114" y="152"/>
                </a:lnTo>
                <a:lnTo>
                  <a:pt x="120" y="156"/>
                </a:lnTo>
                <a:lnTo>
                  <a:pt x="126" y="162"/>
                </a:lnTo>
                <a:lnTo>
                  <a:pt x="126" y="162"/>
                </a:lnTo>
                <a:lnTo>
                  <a:pt x="128" y="168"/>
                </a:lnTo>
                <a:lnTo>
                  <a:pt x="128" y="176"/>
                </a:lnTo>
                <a:lnTo>
                  <a:pt x="128" y="17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75" name="Freeform 345"/>
          <p:cNvSpPr>
            <a:spLocks/>
          </p:cNvSpPr>
          <p:nvPr/>
        </p:nvSpPr>
        <p:spPr bwMode="auto">
          <a:xfrm>
            <a:off x="6660207" y="6151757"/>
            <a:ext cx="425105" cy="106219"/>
          </a:xfrm>
          <a:custGeom>
            <a:avLst/>
            <a:gdLst/>
            <a:ahLst/>
            <a:cxnLst>
              <a:cxn ang="0">
                <a:pos x="216" y="16"/>
              </a:cxn>
              <a:cxn ang="0">
                <a:pos x="214" y="30"/>
              </a:cxn>
              <a:cxn ang="0">
                <a:pos x="206" y="40"/>
              </a:cxn>
              <a:cxn ang="0">
                <a:pos x="204" y="40"/>
              </a:cxn>
              <a:cxn ang="0">
                <a:pos x="192" y="34"/>
              </a:cxn>
              <a:cxn ang="0">
                <a:pos x="186" y="38"/>
              </a:cxn>
              <a:cxn ang="0">
                <a:pos x="178" y="40"/>
              </a:cxn>
              <a:cxn ang="0">
                <a:pos x="164" y="42"/>
              </a:cxn>
              <a:cxn ang="0">
                <a:pos x="152" y="46"/>
              </a:cxn>
              <a:cxn ang="0">
                <a:pos x="140" y="48"/>
              </a:cxn>
              <a:cxn ang="0">
                <a:pos x="126" y="54"/>
              </a:cxn>
              <a:cxn ang="0">
                <a:pos x="108" y="60"/>
              </a:cxn>
              <a:cxn ang="0">
                <a:pos x="104" y="58"/>
              </a:cxn>
              <a:cxn ang="0">
                <a:pos x="100" y="52"/>
              </a:cxn>
              <a:cxn ang="0">
                <a:pos x="96" y="46"/>
              </a:cxn>
              <a:cxn ang="0">
                <a:pos x="90" y="44"/>
              </a:cxn>
              <a:cxn ang="0">
                <a:pos x="84" y="42"/>
              </a:cxn>
              <a:cxn ang="0">
                <a:pos x="76" y="38"/>
              </a:cxn>
              <a:cxn ang="0">
                <a:pos x="54" y="36"/>
              </a:cxn>
              <a:cxn ang="0">
                <a:pos x="36" y="36"/>
              </a:cxn>
              <a:cxn ang="0">
                <a:pos x="24" y="40"/>
              </a:cxn>
              <a:cxn ang="0">
                <a:pos x="12" y="40"/>
              </a:cxn>
              <a:cxn ang="0">
                <a:pos x="8" y="42"/>
              </a:cxn>
              <a:cxn ang="0">
                <a:pos x="4" y="42"/>
              </a:cxn>
              <a:cxn ang="0">
                <a:pos x="0" y="36"/>
              </a:cxn>
              <a:cxn ang="0">
                <a:pos x="2" y="18"/>
              </a:cxn>
              <a:cxn ang="0">
                <a:pos x="6" y="10"/>
              </a:cxn>
              <a:cxn ang="0">
                <a:pos x="14" y="12"/>
              </a:cxn>
              <a:cxn ang="0">
                <a:pos x="14" y="10"/>
              </a:cxn>
              <a:cxn ang="0">
                <a:pos x="14" y="4"/>
              </a:cxn>
              <a:cxn ang="0">
                <a:pos x="16" y="2"/>
              </a:cxn>
              <a:cxn ang="0">
                <a:pos x="20" y="2"/>
              </a:cxn>
              <a:cxn ang="0">
                <a:pos x="28" y="6"/>
              </a:cxn>
              <a:cxn ang="0">
                <a:pos x="36" y="8"/>
              </a:cxn>
              <a:cxn ang="0">
                <a:pos x="38" y="6"/>
              </a:cxn>
              <a:cxn ang="0">
                <a:pos x="42" y="0"/>
              </a:cxn>
              <a:cxn ang="0">
                <a:pos x="44" y="0"/>
              </a:cxn>
              <a:cxn ang="0">
                <a:pos x="50" y="6"/>
              </a:cxn>
              <a:cxn ang="0">
                <a:pos x="50" y="10"/>
              </a:cxn>
              <a:cxn ang="0">
                <a:pos x="48" y="14"/>
              </a:cxn>
              <a:cxn ang="0">
                <a:pos x="52" y="14"/>
              </a:cxn>
              <a:cxn ang="0">
                <a:pos x="56" y="14"/>
              </a:cxn>
              <a:cxn ang="0">
                <a:pos x="66" y="22"/>
              </a:cxn>
              <a:cxn ang="0">
                <a:pos x="76" y="20"/>
              </a:cxn>
              <a:cxn ang="0">
                <a:pos x="98" y="12"/>
              </a:cxn>
              <a:cxn ang="0">
                <a:pos x="108" y="10"/>
              </a:cxn>
              <a:cxn ang="0">
                <a:pos x="118" y="10"/>
              </a:cxn>
              <a:cxn ang="0">
                <a:pos x="118" y="12"/>
              </a:cxn>
              <a:cxn ang="0">
                <a:pos x="120" y="16"/>
              </a:cxn>
              <a:cxn ang="0">
                <a:pos x="128" y="18"/>
              </a:cxn>
              <a:cxn ang="0">
                <a:pos x="152" y="16"/>
              </a:cxn>
              <a:cxn ang="0">
                <a:pos x="160" y="12"/>
              </a:cxn>
              <a:cxn ang="0">
                <a:pos x="168" y="12"/>
              </a:cxn>
              <a:cxn ang="0">
                <a:pos x="170" y="14"/>
              </a:cxn>
              <a:cxn ang="0">
                <a:pos x="176" y="22"/>
              </a:cxn>
              <a:cxn ang="0">
                <a:pos x="182" y="24"/>
              </a:cxn>
              <a:cxn ang="0">
                <a:pos x="188" y="24"/>
              </a:cxn>
              <a:cxn ang="0">
                <a:pos x="198" y="18"/>
              </a:cxn>
              <a:cxn ang="0">
                <a:pos x="204" y="16"/>
              </a:cxn>
              <a:cxn ang="0">
                <a:pos x="208" y="12"/>
              </a:cxn>
              <a:cxn ang="0">
                <a:pos x="214" y="10"/>
              </a:cxn>
              <a:cxn ang="0">
                <a:pos x="216" y="14"/>
              </a:cxn>
              <a:cxn ang="0">
                <a:pos x="216" y="16"/>
              </a:cxn>
            </a:cxnLst>
            <a:rect l="0" t="0" r="r" b="b"/>
            <a:pathLst>
              <a:path w="216" h="60">
                <a:moveTo>
                  <a:pt x="216" y="16"/>
                </a:moveTo>
                <a:lnTo>
                  <a:pt x="216" y="16"/>
                </a:lnTo>
                <a:lnTo>
                  <a:pt x="216" y="22"/>
                </a:lnTo>
                <a:lnTo>
                  <a:pt x="214" y="30"/>
                </a:lnTo>
                <a:lnTo>
                  <a:pt x="210" y="36"/>
                </a:lnTo>
                <a:lnTo>
                  <a:pt x="206" y="40"/>
                </a:lnTo>
                <a:lnTo>
                  <a:pt x="206" y="40"/>
                </a:lnTo>
                <a:lnTo>
                  <a:pt x="204" y="40"/>
                </a:lnTo>
                <a:lnTo>
                  <a:pt x="198" y="38"/>
                </a:lnTo>
                <a:lnTo>
                  <a:pt x="192" y="34"/>
                </a:lnTo>
                <a:lnTo>
                  <a:pt x="192" y="34"/>
                </a:lnTo>
                <a:lnTo>
                  <a:pt x="186" y="38"/>
                </a:lnTo>
                <a:lnTo>
                  <a:pt x="178" y="40"/>
                </a:lnTo>
                <a:lnTo>
                  <a:pt x="178" y="40"/>
                </a:lnTo>
                <a:lnTo>
                  <a:pt x="164" y="42"/>
                </a:lnTo>
                <a:lnTo>
                  <a:pt x="164" y="42"/>
                </a:lnTo>
                <a:lnTo>
                  <a:pt x="152" y="46"/>
                </a:lnTo>
                <a:lnTo>
                  <a:pt x="152" y="46"/>
                </a:lnTo>
                <a:lnTo>
                  <a:pt x="140" y="48"/>
                </a:lnTo>
                <a:lnTo>
                  <a:pt x="140" y="48"/>
                </a:lnTo>
                <a:lnTo>
                  <a:pt x="126" y="54"/>
                </a:lnTo>
                <a:lnTo>
                  <a:pt x="126" y="54"/>
                </a:lnTo>
                <a:lnTo>
                  <a:pt x="116" y="58"/>
                </a:lnTo>
                <a:lnTo>
                  <a:pt x="108" y="60"/>
                </a:lnTo>
                <a:lnTo>
                  <a:pt x="104" y="58"/>
                </a:lnTo>
                <a:lnTo>
                  <a:pt x="104" y="58"/>
                </a:lnTo>
                <a:lnTo>
                  <a:pt x="102" y="56"/>
                </a:lnTo>
                <a:lnTo>
                  <a:pt x="100" y="52"/>
                </a:lnTo>
                <a:lnTo>
                  <a:pt x="98" y="48"/>
                </a:lnTo>
                <a:lnTo>
                  <a:pt x="96" y="46"/>
                </a:lnTo>
                <a:lnTo>
                  <a:pt x="96" y="46"/>
                </a:lnTo>
                <a:lnTo>
                  <a:pt x="90" y="44"/>
                </a:lnTo>
                <a:lnTo>
                  <a:pt x="84" y="42"/>
                </a:lnTo>
                <a:lnTo>
                  <a:pt x="84" y="42"/>
                </a:lnTo>
                <a:lnTo>
                  <a:pt x="76" y="38"/>
                </a:lnTo>
                <a:lnTo>
                  <a:pt x="76" y="38"/>
                </a:lnTo>
                <a:lnTo>
                  <a:pt x="64" y="36"/>
                </a:lnTo>
                <a:lnTo>
                  <a:pt x="54" y="36"/>
                </a:lnTo>
                <a:lnTo>
                  <a:pt x="54" y="36"/>
                </a:lnTo>
                <a:lnTo>
                  <a:pt x="36" y="36"/>
                </a:lnTo>
                <a:lnTo>
                  <a:pt x="36" y="36"/>
                </a:lnTo>
                <a:lnTo>
                  <a:pt x="24" y="40"/>
                </a:lnTo>
                <a:lnTo>
                  <a:pt x="24" y="40"/>
                </a:lnTo>
                <a:lnTo>
                  <a:pt x="12" y="40"/>
                </a:lnTo>
                <a:lnTo>
                  <a:pt x="12" y="40"/>
                </a:lnTo>
                <a:lnTo>
                  <a:pt x="8" y="42"/>
                </a:lnTo>
                <a:lnTo>
                  <a:pt x="4" y="42"/>
                </a:lnTo>
                <a:lnTo>
                  <a:pt x="4" y="42"/>
                </a:lnTo>
                <a:lnTo>
                  <a:pt x="2" y="40"/>
                </a:lnTo>
                <a:lnTo>
                  <a:pt x="0" y="36"/>
                </a:lnTo>
                <a:lnTo>
                  <a:pt x="0" y="26"/>
                </a:lnTo>
                <a:lnTo>
                  <a:pt x="2" y="18"/>
                </a:lnTo>
                <a:lnTo>
                  <a:pt x="6" y="10"/>
                </a:lnTo>
                <a:lnTo>
                  <a:pt x="6" y="10"/>
                </a:lnTo>
                <a:lnTo>
                  <a:pt x="10" y="12"/>
                </a:lnTo>
                <a:lnTo>
                  <a:pt x="14" y="12"/>
                </a:lnTo>
                <a:lnTo>
                  <a:pt x="14" y="12"/>
                </a:lnTo>
                <a:lnTo>
                  <a:pt x="14" y="10"/>
                </a:lnTo>
                <a:lnTo>
                  <a:pt x="14" y="8"/>
                </a:lnTo>
                <a:lnTo>
                  <a:pt x="14" y="4"/>
                </a:lnTo>
                <a:lnTo>
                  <a:pt x="16" y="2"/>
                </a:lnTo>
                <a:lnTo>
                  <a:pt x="16" y="2"/>
                </a:lnTo>
                <a:lnTo>
                  <a:pt x="18" y="2"/>
                </a:lnTo>
                <a:lnTo>
                  <a:pt x="20" y="2"/>
                </a:lnTo>
                <a:lnTo>
                  <a:pt x="20" y="2"/>
                </a:lnTo>
                <a:lnTo>
                  <a:pt x="28" y="6"/>
                </a:lnTo>
                <a:lnTo>
                  <a:pt x="32" y="8"/>
                </a:lnTo>
                <a:lnTo>
                  <a:pt x="36" y="8"/>
                </a:lnTo>
                <a:lnTo>
                  <a:pt x="36" y="8"/>
                </a:lnTo>
                <a:lnTo>
                  <a:pt x="38" y="6"/>
                </a:lnTo>
                <a:lnTo>
                  <a:pt x="40" y="4"/>
                </a:lnTo>
                <a:lnTo>
                  <a:pt x="42" y="0"/>
                </a:lnTo>
                <a:lnTo>
                  <a:pt x="44" y="0"/>
                </a:lnTo>
                <a:lnTo>
                  <a:pt x="44" y="0"/>
                </a:lnTo>
                <a:lnTo>
                  <a:pt x="48" y="2"/>
                </a:lnTo>
                <a:lnTo>
                  <a:pt x="50" y="6"/>
                </a:lnTo>
                <a:lnTo>
                  <a:pt x="50" y="6"/>
                </a:lnTo>
                <a:lnTo>
                  <a:pt x="50" y="10"/>
                </a:lnTo>
                <a:lnTo>
                  <a:pt x="48" y="12"/>
                </a:lnTo>
                <a:lnTo>
                  <a:pt x="48" y="14"/>
                </a:lnTo>
                <a:lnTo>
                  <a:pt x="48" y="14"/>
                </a:lnTo>
                <a:lnTo>
                  <a:pt x="52" y="14"/>
                </a:lnTo>
                <a:lnTo>
                  <a:pt x="56" y="14"/>
                </a:lnTo>
                <a:lnTo>
                  <a:pt x="56" y="14"/>
                </a:lnTo>
                <a:lnTo>
                  <a:pt x="60" y="18"/>
                </a:lnTo>
                <a:lnTo>
                  <a:pt x="66" y="22"/>
                </a:lnTo>
                <a:lnTo>
                  <a:pt x="66" y="22"/>
                </a:lnTo>
                <a:lnTo>
                  <a:pt x="76" y="20"/>
                </a:lnTo>
                <a:lnTo>
                  <a:pt x="86" y="16"/>
                </a:lnTo>
                <a:lnTo>
                  <a:pt x="98" y="12"/>
                </a:lnTo>
                <a:lnTo>
                  <a:pt x="108" y="10"/>
                </a:lnTo>
                <a:lnTo>
                  <a:pt x="108" y="10"/>
                </a:lnTo>
                <a:lnTo>
                  <a:pt x="114" y="10"/>
                </a:lnTo>
                <a:lnTo>
                  <a:pt x="118" y="10"/>
                </a:lnTo>
                <a:lnTo>
                  <a:pt x="118" y="12"/>
                </a:lnTo>
                <a:lnTo>
                  <a:pt x="118" y="12"/>
                </a:lnTo>
                <a:lnTo>
                  <a:pt x="120" y="16"/>
                </a:lnTo>
                <a:lnTo>
                  <a:pt x="120" y="16"/>
                </a:lnTo>
                <a:lnTo>
                  <a:pt x="124" y="18"/>
                </a:lnTo>
                <a:lnTo>
                  <a:pt x="128" y="18"/>
                </a:lnTo>
                <a:lnTo>
                  <a:pt x="128" y="18"/>
                </a:lnTo>
                <a:lnTo>
                  <a:pt x="152" y="16"/>
                </a:lnTo>
                <a:lnTo>
                  <a:pt x="152" y="16"/>
                </a:lnTo>
                <a:lnTo>
                  <a:pt x="160" y="12"/>
                </a:lnTo>
                <a:lnTo>
                  <a:pt x="164" y="12"/>
                </a:lnTo>
                <a:lnTo>
                  <a:pt x="168" y="12"/>
                </a:lnTo>
                <a:lnTo>
                  <a:pt x="168" y="12"/>
                </a:lnTo>
                <a:lnTo>
                  <a:pt x="170" y="14"/>
                </a:lnTo>
                <a:lnTo>
                  <a:pt x="172" y="16"/>
                </a:lnTo>
                <a:lnTo>
                  <a:pt x="176" y="22"/>
                </a:lnTo>
                <a:lnTo>
                  <a:pt x="176" y="22"/>
                </a:lnTo>
                <a:lnTo>
                  <a:pt x="182" y="24"/>
                </a:lnTo>
                <a:lnTo>
                  <a:pt x="188" y="24"/>
                </a:lnTo>
                <a:lnTo>
                  <a:pt x="188" y="24"/>
                </a:lnTo>
                <a:lnTo>
                  <a:pt x="192" y="22"/>
                </a:lnTo>
                <a:lnTo>
                  <a:pt x="198" y="18"/>
                </a:lnTo>
                <a:lnTo>
                  <a:pt x="198" y="18"/>
                </a:lnTo>
                <a:lnTo>
                  <a:pt x="204" y="16"/>
                </a:lnTo>
                <a:lnTo>
                  <a:pt x="204" y="16"/>
                </a:lnTo>
                <a:lnTo>
                  <a:pt x="208" y="12"/>
                </a:lnTo>
                <a:lnTo>
                  <a:pt x="212" y="12"/>
                </a:lnTo>
                <a:lnTo>
                  <a:pt x="214" y="10"/>
                </a:lnTo>
                <a:lnTo>
                  <a:pt x="214" y="10"/>
                </a:lnTo>
                <a:lnTo>
                  <a:pt x="216" y="14"/>
                </a:lnTo>
                <a:lnTo>
                  <a:pt x="216" y="16"/>
                </a:lnTo>
                <a:lnTo>
                  <a:pt x="216" y="16"/>
                </a:lnTo>
                <a:close/>
              </a:path>
            </a:pathLst>
          </a:custGeom>
          <a:solidFill>
            <a:schemeClr val="accent3">
              <a:lumMod val="75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76" name="Freeform 346"/>
          <p:cNvSpPr>
            <a:spLocks/>
          </p:cNvSpPr>
          <p:nvPr/>
        </p:nvSpPr>
        <p:spPr bwMode="auto">
          <a:xfrm>
            <a:off x="6109144" y="4933630"/>
            <a:ext cx="865954" cy="955968"/>
          </a:xfrm>
          <a:custGeom>
            <a:avLst/>
            <a:gdLst/>
            <a:ahLst/>
            <a:cxnLst>
              <a:cxn ang="0">
                <a:pos x="428" y="42"/>
              </a:cxn>
              <a:cxn ang="0">
                <a:pos x="414" y="104"/>
              </a:cxn>
              <a:cxn ang="0">
                <a:pos x="332" y="92"/>
              </a:cxn>
              <a:cxn ang="0">
                <a:pos x="296" y="98"/>
              </a:cxn>
              <a:cxn ang="0">
                <a:pos x="248" y="130"/>
              </a:cxn>
              <a:cxn ang="0">
                <a:pos x="284" y="156"/>
              </a:cxn>
              <a:cxn ang="0">
                <a:pos x="284" y="162"/>
              </a:cxn>
              <a:cxn ang="0">
                <a:pos x="256" y="172"/>
              </a:cxn>
              <a:cxn ang="0">
                <a:pos x="266" y="192"/>
              </a:cxn>
              <a:cxn ang="0">
                <a:pos x="234" y="172"/>
              </a:cxn>
              <a:cxn ang="0">
                <a:pos x="248" y="198"/>
              </a:cxn>
              <a:cxn ang="0">
                <a:pos x="214" y="168"/>
              </a:cxn>
              <a:cxn ang="0">
                <a:pos x="192" y="140"/>
              </a:cxn>
              <a:cxn ang="0">
                <a:pos x="174" y="186"/>
              </a:cxn>
              <a:cxn ang="0">
                <a:pos x="200" y="236"/>
              </a:cxn>
              <a:cxn ang="0">
                <a:pos x="226" y="280"/>
              </a:cxn>
              <a:cxn ang="0">
                <a:pos x="214" y="262"/>
              </a:cxn>
              <a:cxn ang="0">
                <a:pos x="210" y="290"/>
              </a:cxn>
              <a:cxn ang="0">
                <a:pos x="178" y="302"/>
              </a:cxn>
              <a:cxn ang="0">
                <a:pos x="214" y="318"/>
              </a:cxn>
              <a:cxn ang="0">
                <a:pos x="244" y="336"/>
              </a:cxn>
              <a:cxn ang="0">
                <a:pos x="282" y="352"/>
              </a:cxn>
              <a:cxn ang="0">
                <a:pos x="298" y="408"/>
              </a:cxn>
              <a:cxn ang="0">
                <a:pos x="256" y="384"/>
              </a:cxn>
              <a:cxn ang="0">
                <a:pos x="232" y="412"/>
              </a:cxn>
              <a:cxn ang="0">
                <a:pos x="258" y="440"/>
              </a:cxn>
              <a:cxn ang="0">
                <a:pos x="232" y="450"/>
              </a:cxn>
              <a:cxn ang="0">
                <a:pos x="204" y="440"/>
              </a:cxn>
              <a:cxn ang="0">
                <a:pos x="242" y="526"/>
              </a:cxn>
              <a:cxn ang="0">
                <a:pos x="212" y="510"/>
              </a:cxn>
              <a:cxn ang="0">
                <a:pos x="192" y="534"/>
              </a:cxn>
              <a:cxn ang="0">
                <a:pos x="180" y="524"/>
              </a:cxn>
              <a:cxn ang="0">
                <a:pos x="154" y="484"/>
              </a:cxn>
              <a:cxn ang="0">
                <a:pos x="138" y="512"/>
              </a:cxn>
              <a:cxn ang="0">
                <a:pos x="124" y="460"/>
              </a:cxn>
              <a:cxn ang="0">
                <a:pos x="86" y="428"/>
              </a:cxn>
              <a:cxn ang="0">
                <a:pos x="100" y="380"/>
              </a:cxn>
              <a:cxn ang="0">
                <a:pos x="146" y="364"/>
              </a:cxn>
              <a:cxn ang="0">
                <a:pos x="180" y="376"/>
              </a:cxn>
              <a:cxn ang="0">
                <a:pos x="230" y="368"/>
              </a:cxn>
              <a:cxn ang="0">
                <a:pos x="192" y="352"/>
              </a:cxn>
              <a:cxn ang="0">
                <a:pos x="156" y="360"/>
              </a:cxn>
              <a:cxn ang="0">
                <a:pos x="92" y="358"/>
              </a:cxn>
              <a:cxn ang="0">
                <a:pos x="66" y="340"/>
              </a:cxn>
              <a:cxn ang="0">
                <a:pos x="62" y="318"/>
              </a:cxn>
              <a:cxn ang="0">
                <a:pos x="54" y="296"/>
              </a:cxn>
              <a:cxn ang="0">
                <a:pos x="34" y="296"/>
              </a:cxn>
              <a:cxn ang="0">
                <a:pos x="4" y="246"/>
              </a:cxn>
              <a:cxn ang="0">
                <a:pos x="18" y="218"/>
              </a:cxn>
              <a:cxn ang="0">
                <a:pos x="56" y="164"/>
              </a:cxn>
              <a:cxn ang="0">
                <a:pos x="60" y="122"/>
              </a:cxn>
              <a:cxn ang="0">
                <a:pos x="136" y="92"/>
              </a:cxn>
              <a:cxn ang="0">
                <a:pos x="180" y="70"/>
              </a:cxn>
              <a:cxn ang="0">
                <a:pos x="240" y="56"/>
              </a:cxn>
              <a:cxn ang="0">
                <a:pos x="306" y="36"/>
              </a:cxn>
              <a:cxn ang="0">
                <a:pos x="392" y="46"/>
              </a:cxn>
              <a:cxn ang="0">
                <a:pos x="414" y="2"/>
              </a:cxn>
            </a:cxnLst>
            <a:rect l="0" t="0" r="r" b="b"/>
            <a:pathLst>
              <a:path w="440" h="540">
                <a:moveTo>
                  <a:pt x="438" y="16"/>
                </a:moveTo>
                <a:lnTo>
                  <a:pt x="438" y="16"/>
                </a:lnTo>
                <a:lnTo>
                  <a:pt x="440" y="22"/>
                </a:lnTo>
                <a:lnTo>
                  <a:pt x="440" y="30"/>
                </a:lnTo>
                <a:lnTo>
                  <a:pt x="440" y="30"/>
                </a:lnTo>
                <a:lnTo>
                  <a:pt x="438" y="34"/>
                </a:lnTo>
                <a:lnTo>
                  <a:pt x="434" y="36"/>
                </a:lnTo>
                <a:lnTo>
                  <a:pt x="430" y="40"/>
                </a:lnTo>
                <a:lnTo>
                  <a:pt x="428" y="42"/>
                </a:lnTo>
                <a:lnTo>
                  <a:pt x="428" y="42"/>
                </a:lnTo>
                <a:lnTo>
                  <a:pt x="426" y="52"/>
                </a:lnTo>
                <a:lnTo>
                  <a:pt x="428" y="62"/>
                </a:lnTo>
                <a:lnTo>
                  <a:pt x="428" y="62"/>
                </a:lnTo>
                <a:lnTo>
                  <a:pt x="426" y="74"/>
                </a:lnTo>
                <a:lnTo>
                  <a:pt x="426" y="84"/>
                </a:lnTo>
                <a:lnTo>
                  <a:pt x="426" y="84"/>
                </a:lnTo>
                <a:lnTo>
                  <a:pt x="420" y="94"/>
                </a:lnTo>
                <a:lnTo>
                  <a:pt x="416" y="98"/>
                </a:lnTo>
                <a:lnTo>
                  <a:pt x="414" y="104"/>
                </a:lnTo>
                <a:lnTo>
                  <a:pt x="414" y="104"/>
                </a:lnTo>
                <a:lnTo>
                  <a:pt x="412" y="100"/>
                </a:lnTo>
                <a:lnTo>
                  <a:pt x="408" y="98"/>
                </a:lnTo>
                <a:lnTo>
                  <a:pt x="402" y="96"/>
                </a:lnTo>
                <a:lnTo>
                  <a:pt x="402" y="96"/>
                </a:lnTo>
                <a:lnTo>
                  <a:pt x="388" y="90"/>
                </a:lnTo>
                <a:lnTo>
                  <a:pt x="370" y="88"/>
                </a:lnTo>
                <a:lnTo>
                  <a:pt x="352" y="86"/>
                </a:lnTo>
                <a:lnTo>
                  <a:pt x="338" y="88"/>
                </a:lnTo>
                <a:lnTo>
                  <a:pt x="338" y="88"/>
                </a:lnTo>
                <a:lnTo>
                  <a:pt x="332" y="92"/>
                </a:lnTo>
                <a:lnTo>
                  <a:pt x="326" y="96"/>
                </a:lnTo>
                <a:lnTo>
                  <a:pt x="326" y="96"/>
                </a:lnTo>
                <a:lnTo>
                  <a:pt x="320" y="100"/>
                </a:lnTo>
                <a:lnTo>
                  <a:pt x="320" y="100"/>
                </a:lnTo>
                <a:lnTo>
                  <a:pt x="310" y="102"/>
                </a:lnTo>
                <a:lnTo>
                  <a:pt x="310" y="102"/>
                </a:lnTo>
                <a:lnTo>
                  <a:pt x="304" y="98"/>
                </a:lnTo>
                <a:lnTo>
                  <a:pt x="300" y="98"/>
                </a:lnTo>
                <a:lnTo>
                  <a:pt x="296" y="98"/>
                </a:lnTo>
                <a:lnTo>
                  <a:pt x="296" y="98"/>
                </a:lnTo>
                <a:lnTo>
                  <a:pt x="292" y="100"/>
                </a:lnTo>
                <a:lnTo>
                  <a:pt x="290" y="104"/>
                </a:lnTo>
                <a:lnTo>
                  <a:pt x="288" y="110"/>
                </a:lnTo>
                <a:lnTo>
                  <a:pt x="284" y="114"/>
                </a:lnTo>
                <a:lnTo>
                  <a:pt x="284" y="114"/>
                </a:lnTo>
                <a:lnTo>
                  <a:pt x="274" y="116"/>
                </a:lnTo>
                <a:lnTo>
                  <a:pt x="264" y="120"/>
                </a:lnTo>
                <a:lnTo>
                  <a:pt x="264" y="120"/>
                </a:lnTo>
                <a:lnTo>
                  <a:pt x="252" y="126"/>
                </a:lnTo>
                <a:lnTo>
                  <a:pt x="248" y="130"/>
                </a:lnTo>
                <a:lnTo>
                  <a:pt x="246" y="136"/>
                </a:lnTo>
                <a:lnTo>
                  <a:pt x="246" y="136"/>
                </a:lnTo>
                <a:lnTo>
                  <a:pt x="246" y="138"/>
                </a:lnTo>
                <a:lnTo>
                  <a:pt x="250" y="140"/>
                </a:lnTo>
                <a:lnTo>
                  <a:pt x="258" y="146"/>
                </a:lnTo>
                <a:lnTo>
                  <a:pt x="258" y="146"/>
                </a:lnTo>
                <a:lnTo>
                  <a:pt x="268" y="148"/>
                </a:lnTo>
                <a:lnTo>
                  <a:pt x="278" y="150"/>
                </a:lnTo>
                <a:lnTo>
                  <a:pt x="278" y="150"/>
                </a:lnTo>
                <a:lnTo>
                  <a:pt x="284" y="156"/>
                </a:lnTo>
                <a:lnTo>
                  <a:pt x="290" y="162"/>
                </a:lnTo>
                <a:lnTo>
                  <a:pt x="290" y="162"/>
                </a:lnTo>
                <a:lnTo>
                  <a:pt x="294" y="166"/>
                </a:lnTo>
                <a:lnTo>
                  <a:pt x="296" y="168"/>
                </a:lnTo>
                <a:lnTo>
                  <a:pt x="294" y="170"/>
                </a:lnTo>
                <a:lnTo>
                  <a:pt x="294" y="170"/>
                </a:lnTo>
                <a:lnTo>
                  <a:pt x="294" y="170"/>
                </a:lnTo>
                <a:lnTo>
                  <a:pt x="292" y="170"/>
                </a:lnTo>
                <a:lnTo>
                  <a:pt x="288" y="166"/>
                </a:lnTo>
                <a:lnTo>
                  <a:pt x="284" y="162"/>
                </a:lnTo>
                <a:lnTo>
                  <a:pt x="280" y="158"/>
                </a:lnTo>
                <a:lnTo>
                  <a:pt x="280" y="158"/>
                </a:lnTo>
                <a:lnTo>
                  <a:pt x="270" y="156"/>
                </a:lnTo>
                <a:lnTo>
                  <a:pt x="264" y="156"/>
                </a:lnTo>
                <a:lnTo>
                  <a:pt x="258" y="156"/>
                </a:lnTo>
                <a:lnTo>
                  <a:pt x="258" y="156"/>
                </a:lnTo>
                <a:lnTo>
                  <a:pt x="254" y="162"/>
                </a:lnTo>
                <a:lnTo>
                  <a:pt x="254" y="170"/>
                </a:lnTo>
                <a:lnTo>
                  <a:pt x="254" y="170"/>
                </a:lnTo>
                <a:lnTo>
                  <a:pt x="256" y="172"/>
                </a:lnTo>
                <a:lnTo>
                  <a:pt x="262" y="174"/>
                </a:lnTo>
                <a:lnTo>
                  <a:pt x="266" y="176"/>
                </a:lnTo>
                <a:lnTo>
                  <a:pt x="270" y="178"/>
                </a:lnTo>
                <a:lnTo>
                  <a:pt x="270" y="178"/>
                </a:lnTo>
                <a:lnTo>
                  <a:pt x="274" y="186"/>
                </a:lnTo>
                <a:lnTo>
                  <a:pt x="274" y="192"/>
                </a:lnTo>
                <a:lnTo>
                  <a:pt x="272" y="194"/>
                </a:lnTo>
                <a:lnTo>
                  <a:pt x="272" y="194"/>
                </a:lnTo>
                <a:lnTo>
                  <a:pt x="270" y="194"/>
                </a:lnTo>
                <a:lnTo>
                  <a:pt x="266" y="192"/>
                </a:lnTo>
                <a:lnTo>
                  <a:pt x="262" y="184"/>
                </a:lnTo>
                <a:lnTo>
                  <a:pt x="262" y="184"/>
                </a:lnTo>
                <a:lnTo>
                  <a:pt x="256" y="178"/>
                </a:lnTo>
                <a:lnTo>
                  <a:pt x="252" y="172"/>
                </a:lnTo>
                <a:lnTo>
                  <a:pt x="252" y="172"/>
                </a:lnTo>
                <a:lnTo>
                  <a:pt x="246" y="170"/>
                </a:lnTo>
                <a:lnTo>
                  <a:pt x="240" y="170"/>
                </a:lnTo>
                <a:lnTo>
                  <a:pt x="240" y="170"/>
                </a:lnTo>
                <a:lnTo>
                  <a:pt x="236" y="170"/>
                </a:lnTo>
                <a:lnTo>
                  <a:pt x="234" y="172"/>
                </a:lnTo>
                <a:lnTo>
                  <a:pt x="234" y="172"/>
                </a:lnTo>
                <a:lnTo>
                  <a:pt x="234" y="174"/>
                </a:lnTo>
                <a:lnTo>
                  <a:pt x="234" y="178"/>
                </a:lnTo>
                <a:lnTo>
                  <a:pt x="238" y="186"/>
                </a:lnTo>
                <a:lnTo>
                  <a:pt x="238" y="186"/>
                </a:lnTo>
                <a:lnTo>
                  <a:pt x="246" y="190"/>
                </a:lnTo>
                <a:lnTo>
                  <a:pt x="250" y="192"/>
                </a:lnTo>
                <a:lnTo>
                  <a:pt x="252" y="194"/>
                </a:lnTo>
                <a:lnTo>
                  <a:pt x="252" y="194"/>
                </a:lnTo>
                <a:lnTo>
                  <a:pt x="248" y="198"/>
                </a:lnTo>
                <a:lnTo>
                  <a:pt x="244" y="200"/>
                </a:lnTo>
                <a:lnTo>
                  <a:pt x="244" y="200"/>
                </a:lnTo>
                <a:lnTo>
                  <a:pt x="240" y="198"/>
                </a:lnTo>
                <a:lnTo>
                  <a:pt x="236" y="196"/>
                </a:lnTo>
                <a:lnTo>
                  <a:pt x="230" y="188"/>
                </a:lnTo>
                <a:lnTo>
                  <a:pt x="230" y="188"/>
                </a:lnTo>
                <a:lnTo>
                  <a:pt x="226" y="180"/>
                </a:lnTo>
                <a:lnTo>
                  <a:pt x="222" y="172"/>
                </a:lnTo>
                <a:lnTo>
                  <a:pt x="222" y="172"/>
                </a:lnTo>
                <a:lnTo>
                  <a:pt x="214" y="168"/>
                </a:lnTo>
                <a:lnTo>
                  <a:pt x="204" y="164"/>
                </a:lnTo>
                <a:lnTo>
                  <a:pt x="196" y="160"/>
                </a:lnTo>
                <a:lnTo>
                  <a:pt x="190" y="154"/>
                </a:lnTo>
                <a:lnTo>
                  <a:pt x="190" y="154"/>
                </a:lnTo>
                <a:lnTo>
                  <a:pt x="188" y="150"/>
                </a:lnTo>
                <a:lnTo>
                  <a:pt x="188" y="150"/>
                </a:lnTo>
                <a:lnTo>
                  <a:pt x="190" y="146"/>
                </a:lnTo>
                <a:lnTo>
                  <a:pt x="192" y="142"/>
                </a:lnTo>
                <a:lnTo>
                  <a:pt x="192" y="140"/>
                </a:lnTo>
                <a:lnTo>
                  <a:pt x="192" y="140"/>
                </a:lnTo>
                <a:lnTo>
                  <a:pt x="188" y="140"/>
                </a:lnTo>
                <a:lnTo>
                  <a:pt x="182" y="142"/>
                </a:lnTo>
                <a:lnTo>
                  <a:pt x="174" y="148"/>
                </a:lnTo>
                <a:lnTo>
                  <a:pt x="174" y="148"/>
                </a:lnTo>
                <a:lnTo>
                  <a:pt x="172" y="152"/>
                </a:lnTo>
                <a:lnTo>
                  <a:pt x="172" y="158"/>
                </a:lnTo>
                <a:lnTo>
                  <a:pt x="172" y="168"/>
                </a:lnTo>
                <a:lnTo>
                  <a:pt x="172" y="168"/>
                </a:lnTo>
                <a:lnTo>
                  <a:pt x="174" y="186"/>
                </a:lnTo>
                <a:lnTo>
                  <a:pt x="174" y="186"/>
                </a:lnTo>
                <a:lnTo>
                  <a:pt x="174" y="196"/>
                </a:lnTo>
                <a:lnTo>
                  <a:pt x="178" y="204"/>
                </a:lnTo>
                <a:lnTo>
                  <a:pt x="178" y="204"/>
                </a:lnTo>
                <a:lnTo>
                  <a:pt x="182" y="208"/>
                </a:lnTo>
                <a:lnTo>
                  <a:pt x="186" y="212"/>
                </a:lnTo>
                <a:lnTo>
                  <a:pt x="186" y="212"/>
                </a:lnTo>
                <a:lnTo>
                  <a:pt x="190" y="222"/>
                </a:lnTo>
                <a:lnTo>
                  <a:pt x="194" y="232"/>
                </a:lnTo>
                <a:lnTo>
                  <a:pt x="194" y="232"/>
                </a:lnTo>
                <a:lnTo>
                  <a:pt x="200" y="236"/>
                </a:lnTo>
                <a:lnTo>
                  <a:pt x="206" y="242"/>
                </a:lnTo>
                <a:lnTo>
                  <a:pt x="220" y="252"/>
                </a:lnTo>
                <a:lnTo>
                  <a:pt x="220" y="252"/>
                </a:lnTo>
                <a:lnTo>
                  <a:pt x="228" y="264"/>
                </a:lnTo>
                <a:lnTo>
                  <a:pt x="228" y="264"/>
                </a:lnTo>
                <a:lnTo>
                  <a:pt x="230" y="270"/>
                </a:lnTo>
                <a:lnTo>
                  <a:pt x="232" y="274"/>
                </a:lnTo>
                <a:lnTo>
                  <a:pt x="232" y="274"/>
                </a:lnTo>
                <a:lnTo>
                  <a:pt x="228" y="278"/>
                </a:lnTo>
                <a:lnTo>
                  <a:pt x="226" y="280"/>
                </a:lnTo>
                <a:lnTo>
                  <a:pt x="226" y="280"/>
                </a:lnTo>
                <a:lnTo>
                  <a:pt x="222" y="280"/>
                </a:lnTo>
                <a:lnTo>
                  <a:pt x="220" y="278"/>
                </a:lnTo>
                <a:lnTo>
                  <a:pt x="220" y="278"/>
                </a:lnTo>
                <a:lnTo>
                  <a:pt x="220" y="274"/>
                </a:lnTo>
                <a:lnTo>
                  <a:pt x="222" y="270"/>
                </a:lnTo>
                <a:lnTo>
                  <a:pt x="222" y="270"/>
                </a:lnTo>
                <a:lnTo>
                  <a:pt x="218" y="266"/>
                </a:lnTo>
                <a:lnTo>
                  <a:pt x="214" y="262"/>
                </a:lnTo>
                <a:lnTo>
                  <a:pt x="214" y="262"/>
                </a:lnTo>
                <a:lnTo>
                  <a:pt x="208" y="260"/>
                </a:lnTo>
                <a:lnTo>
                  <a:pt x="202" y="262"/>
                </a:lnTo>
                <a:lnTo>
                  <a:pt x="202" y="262"/>
                </a:lnTo>
                <a:lnTo>
                  <a:pt x="200" y="266"/>
                </a:lnTo>
                <a:lnTo>
                  <a:pt x="200" y="274"/>
                </a:lnTo>
                <a:lnTo>
                  <a:pt x="200" y="274"/>
                </a:lnTo>
                <a:lnTo>
                  <a:pt x="202" y="278"/>
                </a:lnTo>
                <a:lnTo>
                  <a:pt x="206" y="282"/>
                </a:lnTo>
                <a:lnTo>
                  <a:pt x="208" y="286"/>
                </a:lnTo>
                <a:lnTo>
                  <a:pt x="210" y="290"/>
                </a:lnTo>
                <a:lnTo>
                  <a:pt x="210" y="290"/>
                </a:lnTo>
                <a:lnTo>
                  <a:pt x="206" y="296"/>
                </a:lnTo>
                <a:lnTo>
                  <a:pt x="206" y="296"/>
                </a:lnTo>
                <a:lnTo>
                  <a:pt x="200" y="298"/>
                </a:lnTo>
                <a:lnTo>
                  <a:pt x="200" y="298"/>
                </a:lnTo>
                <a:lnTo>
                  <a:pt x="192" y="298"/>
                </a:lnTo>
                <a:lnTo>
                  <a:pt x="192" y="298"/>
                </a:lnTo>
                <a:lnTo>
                  <a:pt x="184" y="298"/>
                </a:lnTo>
                <a:lnTo>
                  <a:pt x="180" y="300"/>
                </a:lnTo>
                <a:lnTo>
                  <a:pt x="178" y="302"/>
                </a:lnTo>
                <a:lnTo>
                  <a:pt x="178" y="302"/>
                </a:lnTo>
                <a:lnTo>
                  <a:pt x="178" y="304"/>
                </a:lnTo>
                <a:lnTo>
                  <a:pt x="180" y="306"/>
                </a:lnTo>
                <a:lnTo>
                  <a:pt x="184" y="310"/>
                </a:lnTo>
                <a:lnTo>
                  <a:pt x="184" y="310"/>
                </a:lnTo>
                <a:lnTo>
                  <a:pt x="192" y="314"/>
                </a:lnTo>
                <a:lnTo>
                  <a:pt x="200" y="316"/>
                </a:lnTo>
                <a:lnTo>
                  <a:pt x="200" y="316"/>
                </a:lnTo>
                <a:lnTo>
                  <a:pt x="214" y="318"/>
                </a:lnTo>
                <a:lnTo>
                  <a:pt x="214" y="318"/>
                </a:lnTo>
                <a:lnTo>
                  <a:pt x="224" y="322"/>
                </a:lnTo>
                <a:lnTo>
                  <a:pt x="224" y="322"/>
                </a:lnTo>
                <a:lnTo>
                  <a:pt x="230" y="322"/>
                </a:lnTo>
                <a:lnTo>
                  <a:pt x="236" y="322"/>
                </a:lnTo>
                <a:lnTo>
                  <a:pt x="236" y="322"/>
                </a:lnTo>
                <a:lnTo>
                  <a:pt x="238" y="324"/>
                </a:lnTo>
                <a:lnTo>
                  <a:pt x="240" y="330"/>
                </a:lnTo>
                <a:lnTo>
                  <a:pt x="242" y="334"/>
                </a:lnTo>
                <a:lnTo>
                  <a:pt x="244" y="336"/>
                </a:lnTo>
                <a:lnTo>
                  <a:pt x="244" y="336"/>
                </a:lnTo>
                <a:lnTo>
                  <a:pt x="248" y="336"/>
                </a:lnTo>
                <a:lnTo>
                  <a:pt x="252" y="336"/>
                </a:lnTo>
                <a:lnTo>
                  <a:pt x="252" y="336"/>
                </a:lnTo>
                <a:lnTo>
                  <a:pt x="258" y="340"/>
                </a:lnTo>
                <a:lnTo>
                  <a:pt x="264" y="346"/>
                </a:lnTo>
                <a:lnTo>
                  <a:pt x="264" y="346"/>
                </a:lnTo>
                <a:lnTo>
                  <a:pt x="268" y="350"/>
                </a:lnTo>
                <a:lnTo>
                  <a:pt x="274" y="352"/>
                </a:lnTo>
                <a:lnTo>
                  <a:pt x="274" y="352"/>
                </a:lnTo>
                <a:lnTo>
                  <a:pt x="282" y="352"/>
                </a:lnTo>
                <a:lnTo>
                  <a:pt x="282" y="352"/>
                </a:lnTo>
                <a:lnTo>
                  <a:pt x="288" y="354"/>
                </a:lnTo>
                <a:lnTo>
                  <a:pt x="292" y="358"/>
                </a:lnTo>
                <a:lnTo>
                  <a:pt x="292" y="358"/>
                </a:lnTo>
                <a:lnTo>
                  <a:pt x="298" y="368"/>
                </a:lnTo>
                <a:lnTo>
                  <a:pt x="302" y="384"/>
                </a:lnTo>
                <a:lnTo>
                  <a:pt x="304" y="398"/>
                </a:lnTo>
                <a:lnTo>
                  <a:pt x="302" y="404"/>
                </a:lnTo>
                <a:lnTo>
                  <a:pt x="298" y="408"/>
                </a:lnTo>
                <a:lnTo>
                  <a:pt x="298" y="408"/>
                </a:lnTo>
                <a:lnTo>
                  <a:pt x="294" y="408"/>
                </a:lnTo>
                <a:lnTo>
                  <a:pt x="290" y="406"/>
                </a:lnTo>
                <a:lnTo>
                  <a:pt x="280" y="398"/>
                </a:lnTo>
                <a:lnTo>
                  <a:pt x="280" y="398"/>
                </a:lnTo>
                <a:lnTo>
                  <a:pt x="272" y="390"/>
                </a:lnTo>
                <a:lnTo>
                  <a:pt x="268" y="386"/>
                </a:lnTo>
                <a:lnTo>
                  <a:pt x="264" y="382"/>
                </a:lnTo>
                <a:lnTo>
                  <a:pt x="264" y="382"/>
                </a:lnTo>
                <a:lnTo>
                  <a:pt x="260" y="382"/>
                </a:lnTo>
                <a:lnTo>
                  <a:pt x="256" y="384"/>
                </a:lnTo>
                <a:lnTo>
                  <a:pt x="246" y="388"/>
                </a:lnTo>
                <a:lnTo>
                  <a:pt x="246" y="388"/>
                </a:lnTo>
                <a:lnTo>
                  <a:pt x="236" y="388"/>
                </a:lnTo>
                <a:lnTo>
                  <a:pt x="230" y="388"/>
                </a:lnTo>
                <a:lnTo>
                  <a:pt x="228" y="390"/>
                </a:lnTo>
                <a:lnTo>
                  <a:pt x="228" y="390"/>
                </a:lnTo>
                <a:lnTo>
                  <a:pt x="226" y="396"/>
                </a:lnTo>
                <a:lnTo>
                  <a:pt x="228" y="400"/>
                </a:lnTo>
                <a:lnTo>
                  <a:pt x="228" y="400"/>
                </a:lnTo>
                <a:lnTo>
                  <a:pt x="232" y="412"/>
                </a:lnTo>
                <a:lnTo>
                  <a:pt x="238" y="420"/>
                </a:lnTo>
                <a:lnTo>
                  <a:pt x="238" y="420"/>
                </a:lnTo>
                <a:lnTo>
                  <a:pt x="248" y="424"/>
                </a:lnTo>
                <a:lnTo>
                  <a:pt x="252" y="426"/>
                </a:lnTo>
                <a:lnTo>
                  <a:pt x="256" y="430"/>
                </a:lnTo>
                <a:lnTo>
                  <a:pt x="256" y="430"/>
                </a:lnTo>
                <a:lnTo>
                  <a:pt x="260" y="434"/>
                </a:lnTo>
                <a:lnTo>
                  <a:pt x="260" y="438"/>
                </a:lnTo>
                <a:lnTo>
                  <a:pt x="260" y="438"/>
                </a:lnTo>
                <a:lnTo>
                  <a:pt x="258" y="440"/>
                </a:lnTo>
                <a:lnTo>
                  <a:pt x="254" y="440"/>
                </a:lnTo>
                <a:lnTo>
                  <a:pt x="248" y="442"/>
                </a:lnTo>
                <a:lnTo>
                  <a:pt x="248" y="442"/>
                </a:lnTo>
                <a:lnTo>
                  <a:pt x="244" y="446"/>
                </a:lnTo>
                <a:lnTo>
                  <a:pt x="240" y="450"/>
                </a:lnTo>
                <a:lnTo>
                  <a:pt x="240" y="450"/>
                </a:lnTo>
                <a:lnTo>
                  <a:pt x="236" y="452"/>
                </a:lnTo>
                <a:lnTo>
                  <a:pt x="234" y="452"/>
                </a:lnTo>
                <a:lnTo>
                  <a:pt x="234" y="452"/>
                </a:lnTo>
                <a:lnTo>
                  <a:pt x="232" y="450"/>
                </a:lnTo>
                <a:lnTo>
                  <a:pt x="230" y="446"/>
                </a:lnTo>
                <a:lnTo>
                  <a:pt x="230" y="446"/>
                </a:lnTo>
                <a:lnTo>
                  <a:pt x="224" y="440"/>
                </a:lnTo>
                <a:lnTo>
                  <a:pt x="218" y="434"/>
                </a:lnTo>
                <a:lnTo>
                  <a:pt x="210" y="432"/>
                </a:lnTo>
                <a:lnTo>
                  <a:pt x="206" y="430"/>
                </a:lnTo>
                <a:lnTo>
                  <a:pt x="204" y="432"/>
                </a:lnTo>
                <a:lnTo>
                  <a:pt x="204" y="432"/>
                </a:lnTo>
                <a:lnTo>
                  <a:pt x="204" y="436"/>
                </a:lnTo>
                <a:lnTo>
                  <a:pt x="204" y="440"/>
                </a:lnTo>
                <a:lnTo>
                  <a:pt x="210" y="448"/>
                </a:lnTo>
                <a:lnTo>
                  <a:pt x="210" y="448"/>
                </a:lnTo>
                <a:lnTo>
                  <a:pt x="216" y="454"/>
                </a:lnTo>
                <a:lnTo>
                  <a:pt x="222" y="462"/>
                </a:lnTo>
                <a:lnTo>
                  <a:pt x="222" y="462"/>
                </a:lnTo>
                <a:lnTo>
                  <a:pt x="228" y="482"/>
                </a:lnTo>
                <a:lnTo>
                  <a:pt x="234" y="502"/>
                </a:lnTo>
                <a:lnTo>
                  <a:pt x="234" y="502"/>
                </a:lnTo>
                <a:lnTo>
                  <a:pt x="240" y="518"/>
                </a:lnTo>
                <a:lnTo>
                  <a:pt x="242" y="526"/>
                </a:lnTo>
                <a:lnTo>
                  <a:pt x="242" y="530"/>
                </a:lnTo>
                <a:lnTo>
                  <a:pt x="240" y="532"/>
                </a:lnTo>
                <a:lnTo>
                  <a:pt x="240" y="532"/>
                </a:lnTo>
                <a:lnTo>
                  <a:pt x="236" y="532"/>
                </a:lnTo>
                <a:lnTo>
                  <a:pt x="234" y="530"/>
                </a:lnTo>
                <a:lnTo>
                  <a:pt x="228" y="526"/>
                </a:lnTo>
                <a:lnTo>
                  <a:pt x="228" y="526"/>
                </a:lnTo>
                <a:lnTo>
                  <a:pt x="216" y="518"/>
                </a:lnTo>
                <a:lnTo>
                  <a:pt x="216" y="518"/>
                </a:lnTo>
                <a:lnTo>
                  <a:pt x="212" y="510"/>
                </a:lnTo>
                <a:lnTo>
                  <a:pt x="208" y="506"/>
                </a:lnTo>
                <a:lnTo>
                  <a:pt x="206" y="504"/>
                </a:lnTo>
                <a:lnTo>
                  <a:pt x="206" y="504"/>
                </a:lnTo>
                <a:lnTo>
                  <a:pt x="202" y="504"/>
                </a:lnTo>
                <a:lnTo>
                  <a:pt x="200" y="506"/>
                </a:lnTo>
                <a:lnTo>
                  <a:pt x="194" y="512"/>
                </a:lnTo>
                <a:lnTo>
                  <a:pt x="194" y="512"/>
                </a:lnTo>
                <a:lnTo>
                  <a:pt x="192" y="518"/>
                </a:lnTo>
                <a:lnTo>
                  <a:pt x="192" y="526"/>
                </a:lnTo>
                <a:lnTo>
                  <a:pt x="192" y="534"/>
                </a:lnTo>
                <a:lnTo>
                  <a:pt x="192" y="536"/>
                </a:lnTo>
                <a:lnTo>
                  <a:pt x="190" y="540"/>
                </a:lnTo>
                <a:lnTo>
                  <a:pt x="190" y="540"/>
                </a:lnTo>
                <a:lnTo>
                  <a:pt x="186" y="540"/>
                </a:lnTo>
                <a:lnTo>
                  <a:pt x="184" y="538"/>
                </a:lnTo>
                <a:lnTo>
                  <a:pt x="184" y="538"/>
                </a:lnTo>
                <a:lnTo>
                  <a:pt x="182" y="536"/>
                </a:lnTo>
                <a:lnTo>
                  <a:pt x="182" y="532"/>
                </a:lnTo>
                <a:lnTo>
                  <a:pt x="180" y="524"/>
                </a:lnTo>
                <a:lnTo>
                  <a:pt x="180" y="524"/>
                </a:lnTo>
                <a:lnTo>
                  <a:pt x="178" y="512"/>
                </a:lnTo>
                <a:lnTo>
                  <a:pt x="172" y="502"/>
                </a:lnTo>
                <a:lnTo>
                  <a:pt x="172" y="502"/>
                </a:lnTo>
                <a:lnTo>
                  <a:pt x="166" y="498"/>
                </a:lnTo>
                <a:lnTo>
                  <a:pt x="160" y="494"/>
                </a:lnTo>
                <a:lnTo>
                  <a:pt x="160" y="494"/>
                </a:lnTo>
                <a:lnTo>
                  <a:pt x="158" y="488"/>
                </a:lnTo>
                <a:lnTo>
                  <a:pt x="156" y="486"/>
                </a:lnTo>
                <a:lnTo>
                  <a:pt x="154" y="484"/>
                </a:lnTo>
                <a:lnTo>
                  <a:pt x="154" y="484"/>
                </a:lnTo>
                <a:lnTo>
                  <a:pt x="152" y="486"/>
                </a:lnTo>
                <a:lnTo>
                  <a:pt x="150" y="490"/>
                </a:lnTo>
                <a:lnTo>
                  <a:pt x="146" y="496"/>
                </a:lnTo>
                <a:lnTo>
                  <a:pt x="146" y="496"/>
                </a:lnTo>
                <a:lnTo>
                  <a:pt x="146" y="506"/>
                </a:lnTo>
                <a:lnTo>
                  <a:pt x="146" y="510"/>
                </a:lnTo>
                <a:lnTo>
                  <a:pt x="144" y="512"/>
                </a:lnTo>
                <a:lnTo>
                  <a:pt x="144" y="512"/>
                </a:lnTo>
                <a:lnTo>
                  <a:pt x="142" y="512"/>
                </a:lnTo>
                <a:lnTo>
                  <a:pt x="138" y="512"/>
                </a:lnTo>
                <a:lnTo>
                  <a:pt x="132" y="508"/>
                </a:lnTo>
                <a:lnTo>
                  <a:pt x="132" y="508"/>
                </a:lnTo>
                <a:lnTo>
                  <a:pt x="124" y="502"/>
                </a:lnTo>
                <a:lnTo>
                  <a:pt x="124" y="502"/>
                </a:lnTo>
                <a:lnTo>
                  <a:pt x="122" y="492"/>
                </a:lnTo>
                <a:lnTo>
                  <a:pt x="120" y="484"/>
                </a:lnTo>
                <a:lnTo>
                  <a:pt x="120" y="484"/>
                </a:lnTo>
                <a:lnTo>
                  <a:pt x="122" y="472"/>
                </a:lnTo>
                <a:lnTo>
                  <a:pt x="124" y="466"/>
                </a:lnTo>
                <a:lnTo>
                  <a:pt x="124" y="460"/>
                </a:lnTo>
                <a:lnTo>
                  <a:pt x="124" y="460"/>
                </a:lnTo>
                <a:lnTo>
                  <a:pt x="120" y="452"/>
                </a:lnTo>
                <a:lnTo>
                  <a:pt x="114" y="444"/>
                </a:lnTo>
                <a:lnTo>
                  <a:pt x="114" y="444"/>
                </a:lnTo>
                <a:lnTo>
                  <a:pt x="110" y="442"/>
                </a:lnTo>
                <a:lnTo>
                  <a:pt x="102" y="440"/>
                </a:lnTo>
                <a:lnTo>
                  <a:pt x="96" y="438"/>
                </a:lnTo>
                <a:lnTo>
                  <a:pt x="92" y="436"/>
                </a:lnTo>
                <a:lnTo>
                  <a:pt x="92" y="436"/>
                </a:lnTo>
                <a:lnTo>
                  <a:pt x="86" y="428"/>
                </a:lnTo>
                <a:lnTo>
                  <a:pt x="82" y="418"/>
                </a:lnTo>
                <a:lnTo>
                  <a:pt x="82" y="418"/>
                </a:lnTo>
                <a:lnTo>
                  <a:pt x="82" y="412"/>
                </a:lnTo>
                <a:lnTo>
                  <a:pt x="84" y="406"/>
                </a:lnTo>
                <a:lnTo>
                  <a:pt x="84" y="406"/>
                </a:lnTo>
                <a:lnTo>
                  <a:pt x="90" y="392"/>
                </a:lnTo>
                <a:lnTo>
                  <a:pt x="94" y="384"/>
                </a:lnTo>
                <a:lnTo>
                  <a:pt x="98" y="380"/>
                </a:lnTo>
                <a:lnTo>
                  <a:pt x="98" y="380"/>
                </a:lnTo>
                <a:lnTo>
                  <a:pt x="100" y="380"/>
                </a:lnTo>
                <a:lnTo>
                  <a:pt x="104" y="380"/>
                </a:lnTo>
                <a:lnTo>
                  <a:pt x="110" y="382"/>
                </a:lnTo>
                <a:lnTo>
                  <a:pt x="110" y="382"/>
                </a:lnTo>
                <a:lnTo>
                  <a:pt x="114" y="380"/>
                </a:lnTo>
                <a:lnTo>
                  <a:pt x="118" y="376"/>
                </a:lnTo>
                <a:lnTo>
                  <a:pt x="128" y="368"/>
                </a:lnTo>
                <a:lnTo>
                  <a:pt x="128" y="368"/>
                </a:lnTo>
                <a:lnTo>
                  <a:pt x="136" y="364"/>
                </a:lnTo>
                <a:lnTo>
                  <a:pt x="142" y="364"/>
                </a:lnTo>
                <a:lnTo>
                  <a:pt x="146" y="364"/>
                </a:lnTo>
                <a:lnTo>
                  <a:pt x="146" y="364"/>
                </a:lnTo>
                <a:lnTo>
                  <a:pt x="148" y="366"/>
                </a:lnTo>
                <a:lnTo>
                  <a:pt x="150" y="368"/>
                </a:lnTo>
                <a:lnTo>
                  <a:pt x="156" y="374"/>
                </a:lnTo>
                <a:lnTo>
                  <a:pt x="156" y="374"/>
                </a:lnTo>
                <a:lnTo>
                  <a:pt x="160" y="374"/>
                </a:lnTo>
                <a:lnTo>
                  <a:pt x="164" y="374"/>
                </a:lnTo>
                <a:lnTo>
                  <a:pt x="164" y="374"/>
                </a:lnTo>
                <a:lnTo>
                  <a:pt x="180" y="376"/>
                </a:lnTo>
                <a:lnTo>
                  <a:pt x="180" y="376"/>
                </a:lnTo>
                <a:lnTo>
                  <a:pt x="198" y="382"/>
                </a:lnTo>
                <a:lnTo>
                  <a:pt x="206" y="384"/>
                </a:lnTo>
                <a:lnTo>
                  <a:pt x="214" y="384"/>
                </a:lnTo>
                <a:lnTo>
                  <a:pt x="214" y="384"/>
                </a:lnTo>
                <a:lnTo>
                  <a:pt x="222" y="382"/>
                </a:lnTo>
                <a:lnTo>
                  <a:pt x="228" y="380"/>
                </a:lnTo>
                <a:lnTo>
                  <a:pt x="228" y="380"/>
                </a:lnTo>
                <a:lnTo>
                  <a:pt x="230" y="374"/>
                </a:lnTo>
                <a:lnTo>
                  <a:pt x="230" y="368"/>
                </a:lnTo>
                <a:lnTo>
                  <a:pt x="230" y="368"/>
                </a:lnTo>
                <a:lnTo>
                  <a:pt x="226" y="366"/>
                </a:lnTo>
                <a:lnTo>
                  <a:pt x="222" y="368"/>
                </a:lnTo>
                <a:lnTo>
                  <a:pt x="214" y="368"/>
                </a:lnTo>
                <a:lnTo>
                  <a:pt x="214" y="368"/>
                </a:lnTo>
                <a:lnTo>
                  <a:pt x="208" y="364"/>
                </a:lnTo>
                <a:lnTo>
                  <a:pt x="204" y="358"/>
                </a:lnTo>
                <a:lnTo>
                  <a:pt x="198" y="354"/>
                </a:lnTo>
                <a:lnTo>
                  <a:pt x="194" y="352"/>
                </a:lnTo>
                <a:lnTo>
                  <a:pt x="194" y="352"/>
                </a:lnTo>
                <a:lnTo>
                  <a:pt x="192" y="352"/>
                </a:lnTo>
                <a:lnTo>
                  <a:pt x="190" y="356"/>
                </a:lnTo>
                <a:lnTo>
                  <a:pt x="186" y="360"/>
                </a:lnTo>
                <a:lnTo>
                  <a:pt x="186" y="360"/>
                </a:lnTo>
                <a:lnTo>
                  <a:pt x="182" y="360"/>
                </a:lnTo>
                <a:lnTo>
                  <a:pt x="180" y="358"/>
                </a:lnTo>
                <a:lnTo>
                  <a:pt x="172" y="356"/>
                </a:lnTo>
                <a:lnTo>
                  <a:pt x="172" y="356"/>
                </a:lnTo>
                <a:lnTo>
                  <a:pt x="164" y="358"/>
                </a:lnTo>
                <a:lnTo>
                  <a:pt x="156" y="360"/>
                </a:lnTo>
                <a:lnTo>
                  <a:pt x="156" y="360"/>
                </a:lnTo>
                <a:lnTo>
                  <a:pt x="138" y="358"/>
                </a:lnTo>
                <a:lnTo>
                  <a:pt x="138" y="358"/>
                </a:lnTo>
                <a:lnTo>
                  <a:pt x="128" y="360"/>
                </a:lnTo>
                <a:lnTo>
                  <a:pt x="116" y="364"/>
                </a:lnTo>
                <a:lnTo>
                  <a:pt x="116" y="364"/>
                </a:lnTo>
                <a:lnTo>
                  <a:pt x="106" y="360"/>
                </a:lnTo>
                <a:lnTo>
                  <a:pt x="96" y="358"/>
                </a:lnTo>
                <a:lnTo>
                  <a:pt x="96" y="358"/>
                </a:lnTo>
                <a:lnTo>
                  <a:pt x="92" y="358"/>
                </a:lnTo>
                <a:lnTo>
                  <a:pt x="92" y="358"/>
                </a:lnTo>
                <a:lnTo>
                  <a:pt x="88" y="362"/>
                </a:lnTo>
                <a:lnTo>
                  <a:pt x="88" y="362"/>
                </a:lnTo>
                <a:lnTo>
                  <a:pt x="86" y="366"/>
                </a:lnTo>
                <a:lnTo>
                  <a:pt x="82" y="366"/>
                </a:lnTo>
                <a:lnTo>
                  <a:pt x="82" y="366"/>
                </a:lnTo>
                <a:lnTo>
                  <a:pt x="78" y="362"/>
                </a:lnTo>
                <a:lnTo>
                  <a:pt x="74" y="358"/>
                </a:lnTo>
                <a:lnTo>
                  <a:pt x="74" y="358"/>
                </a:lnTo>
                <a:lnTo>
                  <a:pt x="66" y="340"/>
                </a:lnTo>
                <a:lnTo>
                  <a:pt x="66" y="340"/>
                </a:lnTo>
                <a:lnTo>
                  <a:pt x="62" y="336"/>
                </a:lnTo>
                <a:lnTo>
                  <a:pt x="54" y="328"/>
                </a:lnTo>
                <a:lnTo>
                  <a:pt x="48" y="322"/>
                </a:lnTo>
                <a:lnTo>
                  <a:pt x="48" y="320"/>
                </a:lnTo>
                <a:lnTo>
                  <a:pt x="48" y="316"/>
                </a:lnTo>
                <a:lnTo>
                  <a:pt x="48" y="316"/>
                </a:lnTo>
                <a:lnTo>
                  <a:pt x="50" y="316"/>
                </a:lnTo>
                <a:lnTo>
                  <a:pt x="54" y="316"/>
                </a:lnTo>
                <a:lnTo>
                  <a:pt x="62" y="318"/>
                </a:lnTo>
                <a:lnTo>
                  <a:pt x="62" y="318"/>
                </a:lnTo>
                <a:lnTo>
                  <a:pt x="68" y="316"/>
                </a:lnTo>
                <a:lnTo>
                  <a:pt x="72" y="316"/>
                </a:lnTo>
                <a:lnTo>
                  <a:pt x="74" y="314"/>
                </a:lnTo>
                <a:lnTo>
                  <a:pt x="74" y="314"/>
                </a:lnTo>
                <a:lnTo>
                  <a:pt x="74" y="312"/>
                </a:lnTo>
                <a:lnTo>
                  <a:pt x="74" y="308"/>
                </a:lnTo>
                <a:lnTo>
                  <a:pt x="68" y="304"/>
                </a:lnTo>
                <a:lnTo>
                  <a:pt x="68" y="304"/>
                </a:lnTo>
                <a:lnTo>
                  <a:pt x="60" y="298"/>
                </a:lnTo>
                <a:lnTo>
                  <a:pt x="54" y="296"/>
                </a:lnTo>
                <a:lnTo>
                  <a:pt x="48" y="296"/>
                </a:lnTo>
                <a:lnTo>
                  <a:pt x="48" y="296"/>
                </a:lnTo>
                <a:lnTo>
                  <a:pt x="48" y="298"/>
                </a:lnTo>
                <a:lnTo>
                  <a:pt x="48" y="304"/>
                </a:lnTo>
                <a:lnTo>
                  <a:pt x="48" y="308"/>
                </a:lnTo>
                <a:lnTo>
                  <a:pt x="46" y="310"/>
                </a:lnTo>
                <a:lnTo>
                  <a:pt x="46" y="310"/>
                </a:lnTo>
                <a:lnTo>
                  <a:pt x="42" y="308"/>
                </a:lnTo>
                <a:lnTo>
                  <a:pt x="40" y="306"/>
                </a:lnTo>
                <a:lnTo>
                  <a:pt x="34" y="296"/>
                </a:lnTo>
                <a:lnTo>
                  <a:pt x="30" y="284"/>
                </a:lnTo>
                <a:lnTo>
                  <a:pt x="24" y="276"/>
                </a:lnTo>
                <a:lnTo>
                  <a:pt x="24" y="276"/>
                </a:lnTo>
                <a:lnTo>
                  <a:pt x="18" y="272"/>
                </a:lnTo>
                <a:lnTo>
                  <a:pt x="10" y="268"/>
                </a:lnTo>
                <a:lnTo>
                  <a:pt x="10" y="268"/>
                </a:lnTo>
                <a:lnTo>
                  <a:pt x="8" y="264"/>
                </a:lnTo>
                <a:lnTo>
                  <a:pt x="6" y="258"/>
                </a:lnTo>
                <a:lnTo>
                  <a:pt x="4" y="246"/>
                </a:lnTo>
                <a:lnTo>
                  <a:pt x="4" y="246"/>
                </a:lnTo>
                <a:lnTo>
                  <a:pt x="0" y="244"/>
                </a:lnTo>
                <a:lnTo>
                  <a:pt x="0" y="244"/>
                </a:lnTo>
                <a:lnTo>
                  <a:pt x="0" y="244"/>
                </a:lnTo>
                <a:lnTo>
                  <a:pt x="4" y="242"/>
                </a:lnTo>
                <a:lnTo>
                  <a:pt x="6" y="240"/>
                </a:lnTo>
                <a:lnTo>
                  <a:pt x="12" y="234"/>
                </a:lnTo>
                <a:lnTo>
                  <a:pt x="12" y="234"/>
                </a:lnTo>
                <a:lnTo>
                  <a:pt x="16" y="226"/>
                </a:lnTo>
                <a:lnTo>
                  <a:pt x="16" y="226"/>
                </a:lnTo>
                <a:lnTo>
                  <a:pt x="18" y="218"/>
                </a:lnTo>
                <a:lnTo>
                  <a:pt x="20" y="210"/>
                </a:lnTo>
                <a:lnTo>
                  <a:pt x="20" y="210"/>
                </a:lnTo>
                <a:lnTo>
                  <a:pt x="26" y="204"/>
                </a:lnTo>
                <a:lnTo>
                  <a:pt x="32" y="200"/>
                </a:lnTo>
                <a:lnTo>
                  <a:pt x="32" y="200"/>
                </a:lnTo>
                <a:lnTo>
                  <a:pt x="38" y="188"/>
                </a:lnTo>
                <a:lnTo>
                  <a:pt x="42" y="176"/>
                </a:lnTo>
                <a:lnTo>
                  <a:pt x="42" y="176"/>
                </a:lnTo>
                <a:lnTo>
                  <a:pt x="50" y="168"/>
                </a:lnTo>
                <a:lnTo>
                  <a:pt x="56" y="164"/>
                </a:lnTo>
                <a:lnTo>
                  <a:pt x="58" y="160"/>
                </a:lnTo>
                <a:lnTo>
                  <a:pt x="58" y="160"/>
                </a:lnTo>
                <a:lnTo>
                  <a:pt x="58" y="150"/>
                </a:lnTo>
                <a:lnTo>
                  <a:pt x="56" y="142"/>
                </a:lnTo>
                <a:lnTo>
                  <a:pt x="56" y="142"/>
                </a:lnTo>
                <a:lnTo>
                  <a:pt x="56" y="134"/>
                </a:lnTo>
                <a:lnTo>
                  <a:pt x="54" y="128"/>
                </a:lnTo>
                <a:lnTo>
                  <a:pt x="54" y="128"/>
                </a:lnTo>
                <a:lnTo>
                  <a:pt x="54" y="124"/>
                </a:lnTo>
                <a:lnTo>
                  <a:pt x="60" y="122"/>
                </a:lnTo>
                <a:lnTo>
                  <a:pt x="72" y="120"/>
                </a:lnTo>
                <a:lnTo>
                  <a:pt x="88" y="120"/>
                </a:lnTo>
                <a:lnTo>
                  <a:pt x="94" y="120"/>
                </a:lnTo>
                <a:lnTo>
                  <a:pt x="100" y="118"/>
                </a:lnTo>
                <a:lnTo>
                  <a:pt x="100" y="118"/>
                </a:lnTo>
                <a:lnTo>
                  <a:pt x="106" y="110"/>
                </a:lnTo>
                <a:lnTo>
                  <a:pt x="112" y="104"/>
                </a:lnTo>
                <a:lnTo>
                  <a:pt x="112" y="104"/>
                </a:lnTo>
                <a:lnTo>
                  <a:pt x="124" y="96"/>
                </a:lnTo>
                <a:lnTo>
                  <a:pt x="136" y="92"/>
                </a:lnTo>
                <a:lnTo>
                  <a:pt x="136" y="92"/>
                </a:lnTo>
                <a:lnTo>
                  <a:pt x="148" y="92"/>
                </a:lnTo>
                <a:lnTo>
                  <a:pt x="156" y="90"/>
                </a:lnTo>
                <a:lnTo>
                  <a:pt x="162" y="90"/>
                </a:lnTo>
                <a:lnTo>
                  <a:pt x="162" y="90"/>
                </a:lnTo>
                <a:lnTo>
                  <a:pt x="166" y="86"/>
                </a:lnTo>
                <a:lnTo>
                  <a:pt x="170" y="80"/>
                </a:lnTo>
                <a:lnTo>
                  <a:pt x="176" y="74"/>
                </a:lnTo>
                <a:lnTo>
                  <a:pt x="180" y="70"/>
                </a:lnTo>
                <a:lnTo>
                  <a:pt x="180" y="70"/>
                </a:lnTo>
                <a:lnTo>
                  <a:pt x="184" y="68"/>
                </a:lnTo>
                <a:lnTo>
                  <a:pt x="188" y="68"/>
                </a:lnTo>
                <a:lnTo>
                  <a:pt x="188" y="68"/>
                </a:lnTo>
                <a:lnTo>
                  <a:pt x="190" y="66"/>
                </a:lnTo>
                <a:lnTo>
                  <a:pt x="194" y="64"/>
                </a:lnTo>
                <a:lnTo>
                  <a:pt x="204" y="64"/>
                </a:lnTo>
                <a:lnTo>
                  <a:pt x="204" y="64"/>
                </a:lnTo>
                <a:lnTo>
                  <a:pt x="224" y="58"/>
                </a:lnTo>
                <a:lnTo>
                  <a:pt x="224" y="58"/>
                </a:lnTo>
                <a:lnTo>
                  <a:pt x="240" y="56"/>
                </a:lnTo>
                <a:lnTo>
                  <a:pt x="254" y="54"/>
                </a:lnTo>
                <a:lnTo>
                  <a:pt x="254" y="54"/>
                </a:lnTo>
                <a:lnTo>
                  <a:pt x="262" y="52"/>
                </a:lnTo>
                <a:lnTo>
                  <a:pt x="272" y="46"/>
                </a:lnTo>
                <a:lnTo>
                  <a:pt x="284" y="40"/>
                </a:lnTo>
                <a:lnTo>
                  <a:pt x="292" y="36"/>
                </a:lnTo>
                <a:lnTo>
                  <a:pt x="292" y="36"/>
                </a:lnTo>
                <a:lnTo>
                  <a:pt x="300" y="36"/>
                </a:lnTo>
                <a:lnTo>
                  <a:pt x="306" y="36"/>
                </a:lnTo>
                <a:lnTo>
                  <a:pt x="306" y="36"/>
                </a:lnTo>
                <a:lnTo>
                  <a:pt x="314" y="40"/>
                </a:lnTo>
                <a:lnTo>
                  <a:pt x="320" y="46"/>
                </a:lnTo>
                <a:lnTo>
                  <a:pt x="320" y="46"/>
                </a:lnTo>
                <a:lnTo>
                  <a:pt x="344" y="52"/>
                </a:lnTo>
                <a:lnTo>
                  <a:pt x="356" y="56"/>
                </a:lnTo>
                <a:lnTo>
                  <a:pt x="368" y="56"/>
                </a:lnTo>
                <a:lnTo>
                  <a:pt x="368" y="56"/>
                </a:lnTo>
                <a:lnTo>
                  <a:pt x="380" y="52"/>
                </a:lnTo>
                <a:lnTo>
                  <a:pt x="392" y="46"/>
                </a:lnTo>
                <a:lnTo>
                  <a:pt x="392" y="46"/>
                </a:lnTo>
                <a:lnTo>
                  <a:pt x="402" y="38"/>
                </a:lnTo>
                <a:lnTo>
                  <a:pt x="408" y="30"/>
                </a:lnTo>
                <a:lnTo>
                  <a:pt x="408" y="30"/>
                </a:lnTo>
                <a:lnTo>
                  <a:pt x="408" y="24"/>
                </a:lnTo>
                <a:lnTo>
                  <a:pt x="408" y="16"/>
                </a:lnTo>
                <a:lnTo>
                  <a:pt x="406" y="8"/>
                </a:lnTo>
                <a:lnTo>
                  <a:pt x="408" y="4"/>
                </a:lnTo>
                <a:lnTo>
                  <a:pt x="408" y="4"/>
                </a:lnTo>
                <a:lnTo>
                  <a:pt x="410" y="2"/>
                </a:lnTo>
                <a:lnTo>
                  <a:pt x="414" y="2"/>
                </a:lnTo>
                <a:lnTo>
                  <a:pt x="422" y="0"/>
                </a:lnTo>
                <a:lnTo>
                  <a:pt x="422" y="0"/>
                </a:lnTo>
                <a:lnTo>
                  <a:pt x="424" y="4"/>
                </a:lnTo>
                <a:lnTo>
                  <a:pt x="426" y="6"/>
                </a:lnTo>
                <a:lnTo>
                  <a:pt x="426" y="6"/>
                </a:lnTo>
                <a:lnTo>
                  <a:pt x="432" y="10"/>
                </a:lnTo>
                <a:lnTo>
                  <a:pt x="436" y="12"/>
                </a:lnTo>
                <a:lnTo>
                  <a:pt x="438" y="16"/>
                </a:lnTo>
                <a:lnTo>
                  <a:pt x="438" y="1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77" name="Freeform 347"/>
          <p:cNvSpPr>
            <a:spLocks/>
          </p:cNvSpPr>
          <p:nvPr/>
        </p:nvSpPr>
        <p:spPr bwMode="auto">
          <a:xfrm>
            <a:off x="6908186" y="5716107"/>
            <a:ext cx="31490" cy="42488"/>
          </a:xfrm>
          <a:custGeom>
            <a:avLst/>
            <a:gdLst/>
            <a:ahLst/>
            <a:cxnLst>
              <a:cxn ang="0">
                <a:pos x="14" y="0"/>
              </a:cxn>
              <a:cxn ang="0">
                <a:pos x="14" y="0"/>
              </a:cxn>
              <a:cxn ang="0">
                <a:pos x="16" y="6"/>
              </a:cxn>
              <a:cxn ang="0">
                <a:pos x="16" y="12"/>
              </a:cxn>
              <a:cxn ang="0">
                <a:pos x="16" y="18"/>
              </a:cxn>
              <a:cxn ang="0">
                <a:pos x="14" y="22"/>
              </a:cxn>
              <a:cxn ang="0">
                <a:pos x="14" y="22"/>
              </a:cxn>
              <a:cxn ang="0">
                <a:pos x="10" y="24"/>
              </a:cxn>
              <a:cxn ang="0">
                <a:pos x="4" y="24"/>
              </a:cxn>
              <a:cxn ang="0">
                <a:pos x="4" y="24"/>
              </a:cxn>
              <a:cxn ang="0">
                <a:pos x="2" y="24"/>
              </a:cxn>
              <a:cxn ang="0">
                <a:pos x="2" y="24"/>
              </a:cxn>
              <a:cxn ang="0">
                <a:pos x="0" y="18"/>
              </a:cxn>
              <a:cxn ang="0">
                <a:pos x="0" y="12"/>
              </a:cxn>
              <a:cxn ang="0">
                <a:pos x="0" y="12"/>
              </a:cxn>
              <a:cxn ang="0">
                <a:pos x="2" y="8"/>
              </a:cxn>
              <a:cxn ang="0">
                <a:pos x="6" y="4"/>
              </a:cxn>
              <a:cxn ang="0">
                <a:pos x="6" y="4"/>
              </a:cxn>
              <a:cxn ang="0">
                <a:pos x="10" y="2"/>
              </a:cxn>
              <a:cxn ang="0">
                <a:pos x="14" y="0"/>
              </a:cxn>
              <a:cxn ang="0">
                <a:pos x="14" y="0"/>
              </a:cxn>
            </a:cxnLst>
            <a:rect l="0" t="0" r="r" b="b"/>
            <a:pathLst>
              <a:path w="16" h="24">
                <a:moveTo>
                  <a:pt x="14" y="0"/>
                </a:moveTo>
                <a:lnTo>
                  <a:pt x="14" y="0"/>
                </a:lnTo>
                <a:lnTo>
                  <a:pt x="16" y="6"/>
                </a:lnTo>
                <a:lnTo>
                  <a:pt x="16" y="12"/>
                </a:lnTo>
                <a:lnTo>
                  <a:pt x="16" y="18"/>
                </a:lnTo>
                <a:lnTo>
                  <a:pt x="14" y="22"/>
                </a:lnTo>
                <a:lnTo>
                  <a:pt x="14" y="22"/>
                </a:lnTo>
                <a:lnTo>
                  <a:pt x="10" y="24"/>
                </a:lnTo>
                <a:lnTo>
                  <a:pt x="4" y="24"/>
                </a:lnTo>
                <a:lnTo>
                  <a:pt x="4" y="24"/>
                </a:lnTo>
                <a:lnTo>
                  <a:pt x="2" y="24"/>
                </a:lnTo>
                <a:lnTo>
                  <a:pt x="2" y="24"/>
                </a:lnTo>
                <a:lnTo>
                  <a:pt x="0" y="18"/>
                </a:lnTo>
                <a:lnTo>
                  <a:pt x="0" y="12"/>
                </a:lnTo>
                <a:lnTo>
                  <a:pt x="0" y="12"/>
                </a:lnTo>
                <a:lnTo>
                  <a:pt x="2" y="8"/>
                </a:lnTo>
                <a:lnTo>
                  <a:pt x="6" y="4"/>
                </a:lnTo>
                <a:lnTo>
                  <a:pt x="6" y="4"/>
                </a:lnTo>
                <a:lnTo>
                  <a:pt x="10" y="2"/>
                </a:lnTo>
                <a:lnTo>
                  <a:pt x="14" y="0"/>
                </a:lnTo>
                <a:lnTo>
                  <a:pt x="14"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78" name="Freeform 348"/>
          <p:cNvSpPr>
            <a:spLocks/>
          </p:cNvSpPr>
          <p:nvPr/>
        </p:nvSpPr>
        <p:spPr bwMode="auto">
          <a:xfrm>
            <a:off x="6797973" y="5252286"/>
            <a:ext cx="47234" cy="35406"/>
          </a:xfrm>
          <a:custGeom>
            <a:avLst/>
            <a:gdLst/>
            <a:ahLst/>
            <a:cxnLst>
              <a:cxn ang="0">
                <a:pos x="24" y="6"/>
              </a:cxn>
              <a:cxn ang="0">
                <a:pos x="24" y="6"/>
              </a:cxn>
              <a:cxn ang="0">
                <a:pos x="24" y="8"/>
              </a:cxn>
              <a:cxn ang="0">
                <a:pos x="24" y="12"/>
              </a:cxn>
              <a:cxn ang="0">
                <a:pos x="18" y="18"/>
              </a:cxn>
              <a:cxn ang="0">
                <a:pos x="18" y="18"/>
              </a:cxn>
              <a:cxn ang="0">
                <a:pos x="16" y="18"/>
              </a:cxn>
              <a:cxn ang="0">
                <a:pos x="14" y="16"/>
              </a:cxn>
              <a:cxn ang="0">
                <a:pos x="12" y="16"/>
              </a:cxn>
              <a:cxn ang="0">
                <a:pos x="8" y="16"/>
              </a:cxn>
              <a:cxn ang="0">
                <a:pos x="8" y="16"/>
              </a:cxn>
              <a:cxn ang="0">
                <a:pos x="8" y="18"/>
              </a:cxn>
              <a:cxn ang="0">
                <a:pos x="6" y="20"/>
              </a:cxn>
              <a:cxn ang="0">
                <a:pos x="6" y="20"/>
              </a:cxn>
              <a:cxn ang="0">
                <a:pos x="2" y="20"/>
              </a:cxn>
              <a:cxn ang="0">
                <a:pos x="0" y="18"/>
              </a:cxn>
              <a:cxn ang="0">
                <a:pos x="0" y="18"/>
              </a:cxn>
              <a:cxn ang="0">
                <a:pos x="0" y="12"/>
              </a:cxn>
              <a:cxn ang="0">
                <a:pos x="2" y="6"/>
              </a:cxn>
              <a:cxn ang="0">
                <a:pos x="2" y="6"/>
              </a:cxn>
              <a:cxn ang="0">
                <a:pos x="6" y="2"/>
              </a:cxn>
              <a:cxn ang="0">
                <a:pos x="12" y="2"/>
              </a:cxn>
              <a:cxn ang="0">
                <a:pos x="12" y="2"/>
              </a:cxn>
              <a:cxn ang="0">
                <a:pos x="16" y="0"/>
              </a:cxn>
              <a:cxn ang="0">
                <a:pos x="20" y="2"/>
              </a:cxn>
              <a:cxn ang="0">
                <a:pos x="20" y="2"/>
              </a:cxn>
              <a:cxn ang="0">
                <a:pos x="20" y="4"/>
              </a:cxn>
              <a:cxn ang="0">
                <a:pos x="22" y="6"/>
              </a:cxn>
              <a:cxn ang="0">
                <a:pos x="22" y="6"/>
              </a:cxn>
              <a:cxn ang="0">
                <a:pos x="24" y="6"/>
              </a:cxn>
              <a:cxn ang="0">
                <a:pos x="24" y="6"/>
              </a:cxn>
            </a:cxnLst>
            <a:rect l="0" t="0" r="r" b="b"/>
            <a:pathLst>
              <a:path w="24" h="20">
                <a:moveTo>
                  <a:pt x="24" y="6"/>
                </a:moveTo>
                <a:lnTo>
                  <a:pt x="24" y="6"/>
                </a:lnTo>
                <a:lnTo>
                  <a:pt x="24" y="8"/>
                </a:lnTo>
                <a:lnTo>
                  <a:pt x="24" y="12"/>
                </a:lnTo>
                <a:lnTo>
                  <a:pt x="18" y="18"/>
                </a:lnTo>
                <a:lnTo>
                  <a:pt x="18" y="18"/>
                </a:lnTo>
                <a:lnTo>
                  <a:pt x="16" y="18"/>
                </a:lnTo>
                <a:lnTo>
                  <a:pt x="14" y="16"/>
                </a:lnTo>
                <a:lnTo>
                  <a:pt x="12" y="16"/>
                </a:lnTo>
                <a:lnTo>
                  <a:pt x="8" y="16"/>
                </a:lnTo>
                <a:lnTo>
                  <a:pt x="8" y="16"/>
                </a:lnTo>
                <a:lnTo>
                  <a:pt x="8" y="18"/>
                </a:lnTo>
                <a:lnTo>
                  <a:pt x="6" y="20"/>
                </a:lnTo>
                <a:lnTo>
                  <a:pt x="6" y="20"/>
                </a:lnTo>
                <a:lnTo>
                  <a:pt x="2" y="20"/>
                </a:lnTo>
                <a:lnTo>
                  <a:pt x="0" y="18"/>
                </a:lnTo>
                <a:lnTo>
                  <a:pt x="0" y="18"/>
                </a:lnTo>
                <a:lnTo>
                  <a:pt x="0" y="12"/>
                </a:lnTo>
                <a:lnTo>
                  <a:pt x="2" y="6"/>
                </a:lnTo>
                <a:lnTo>
                  <a:pt x="2" y="6"/>
                </a:lnTo>
                <a:lnTo>
                  <a:pt x="6" y="2"/>
                </a:lnTo>
                <a:lnTo>
                  <a:pt x="12" y="2"/>
                </a:lnTo>
                <a:lnTo>
                  <a:pt x="12" y="2"/>
                </a:lnTo>
                <a:lnTo>
                  <a:pt x="16" y="0"/>
                </a:lnTo>
                <a:lnTo>
                  <a:pt x="20" y="2"/>
                </a:lnTo>
                <a:lnTo>
                  <a:pt x="20" y="2"/>
                </a:lnTo>
                <a:lnTo>
                  <a:pt x="20" y="4"/>
                </a:lnTo>
                <a:lnTo>
                  <a:pt x="22" y="6"/>
                </a:lnTo>
                <a:lnTo>
                  <a:pt x="22" y="6"/>
                </a:lnTo>
                <a:lnTo>
                  <a:pt x="24" y="6"/>
                </a:lnTo>
                <a:lnTo>
                  <a:pt x="24"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79" name="Freeform 349"/>
          <p:cNvSpPr>
            <a:spLocks/>
          </p:cNvSpPr>
          <p:nvPr/>
        </p:nvSpPr>
        <p:spPr bwMode="auto">
          <a:xfrm>
            <a:off x="6790101" y="5595727"/>
            <a:ext cx="47234" cy="49569"/>
          </a:xfrm>
          <a:custGeom>
            <a:avLst/>
            <a:gdLst/>
            <a:ahLst/>
            <a:cxnLst>
              <a:cxn ang="0">
                <a:pos x="24" y="14"/>
              </a:cxn>
              <a:cxn ang="0">
                <a:pos x="24" y="14"/>
              </a:cxn>
              <a:cxn ang="0">
                <a:pos x="24" y="22"/>
              </a:cxn>
              <a:cxn ang="0">
                <a:pos x="24" y="22"/>
              </a:cxn>
              <a:cxn ang="0">
                <a:pos x="22" y="28"/>
              </a:cxn>
              <a:cxn ang="0">
                <a:pos x="22" y="28"/>
              </a:cxn>
              <a:cxn ang="0">
                <a:pos x="18" y="28"/>
              </a:cxn>
              <a:cxn ang="0">
                <a:pos x="18" y="28"/>
              </a:cxn>
              <a:cxn ang="0">
                <a:pos x="14" y="26"/>
              </a:cxn>
              <a:cxn ang="0">
                <a:pos x="12" y="22"/>
              </a:cxn>
              <a:cxn ang="0">
                <a:pos x="8" y="14"/>
              </a:cxn>
              <a:cxn ang="0">
                <a:pos x="8" y="14"/>
              </a:cxn>
              <a:cxn ang="0">
                <a:pos x="4" y="12"/>
              </a:cxn>
              <a:cxn ang="0">
                <a:pos x="0" y="8"/>
              </a:cxn>
              <a:cxn ang="0">
                <a:pos x="0" y="8"/>
              </a:cxn>
              <a:cxn ang="0">
                <a:pos x="0" y="4"/>
              </a:cxn>
              <a:cxn ang="0">
                <a:pos x="2" y="0"/>
              </a:cxn>
              <a:cxn ang="0">
                <a:pos x="2" y="0"/>
              </a:cxn>
              <a:cxn ang="0">
                <a:pos x="6" y="0"/>
              </a:cxn>
              <a:cxn ang="0">
                <a:pos x="10" y="2"/>
              </a:cxn>
              <a:cxn ang="0">
                <a:pos x="10" y="2"/>
              </a:cxn>
              <a:cxn ang="0">
                <a:pos x="16" y="4"/>
              </a:cxn>
              <a:cxn ang="0">
                <a:pos x="20" y="8"/>
              </a:cxn>
              <a:cxn ang="0">
                <a:pos x="20" y="8"/>
              </a:cxn>
              <a:cxn ang="0">
                <a:pos x="24" y="14"/>
              </a:cxn>
              <a:cxn ang="0">
                <a:pos x="24" y="14"/>
              </a:cxn>
            </a:cxnLst>
            <a:rect l="0" t="0" r="r" b="b"/>
            <a:pathLst>
              <a:path w="24" h="28">
                <a:moveTo>
                  <a:pt x="24" y="14"/>
                </a:moveTo>
                <a:lnTo>
                  <a:pt x="24" y="14"/>
                </a:lnTo>
                <a:lnTo>
                  <a:pt x="24" y="22"/>
                </a:lnTo>
                <a:lnTo>
                  <a:pt x="24" y="22"/>
                </a:lnTo>
                <a:lnTo>
                  <a:pt x="22" y="28"/>
                </a:lnTo>
                <a:lnTo>
                  <a:pt x="22" y="28"/>
                </a:lnTo>
                <a:lnTo>
                  <a:pt x="18" y="28"/>
                </a:lnTo>
                <a:lnTo>
                  <a:pt x="18" y="28"/>
                </a:lnTo>
                <a:lnTo>
                  <a:pt x="14" y="26"/>
                </a:lnTo>
                <a:lnTo>
                  <a:pt x="12" y="22"/>
                </a:lnTo>
                <a:lnTo>
                  <a:pt x="8" y="14"/>
                </a:lnTo>
                <a:lnTo>
                  <a:pt x="8" y="14"/>
                </a:lnTo>
                <a:lnTo>
                  <a:pt x="4" y="12"/>
                </a:lnTo>
                <a:lnTo>
                  <a:pt x="0" y="8"/>
                </a:lnTo>
                <a:lnTo>
                  <a:pt x="0" y="8"/>
                </a:lnTo>
                <a:lnTo>
                  <a:pt x="0" y="4"/>
                </a:lnTo>
                <a:lnTo>
                  <a:pt x="2" y="0"/>
                </a:lnTo>
                <a:lnTo>
                  <a:pt x="2" y="0"/>
                </a:lnTo>
                <a:lnTo>
                  <a:pt x="6" y="0"/>
                </a:lnTo>
                <a:lnTo>
                  <a:pt x="10" y="2"/>
                </a:lnTo>
                <a:lnTo>
                  <a:pt x="10" y="2"/>
                </a:lnTo>
                <a:lnTo>
                  <a:pt x="16" y="4"/>
                </a:lnTo>
                <a:lnTo>
                  <a:pt x="20" y="8"/>
                </a:lnTo>
                <a:lnTo>
                  <a:pt x="20" y="8"/>
                </a:lnTo>
                <a:lnTo>
                  <a:pt x="24" y="14"/>
                </a:lnTo>
                <a:lnTo>
                  <a:pt x="24" y="1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80" name="Freeform 350"/>
          <p:cNvSpPr>
            <a:spLocks/>
          </p:cNvSpPr>
          <p:nvPr/>
        </p:nvSpPr>
        <p:spPr bwMode="auto">
          <a:xfrm>
            <a:off x="6526377" y="5432858"/>
            <a:ext cx="255850" cy="166410"/>
          </a:xfrm>
          <a:custGeom>
            <a:avLst/>
            <a:gdLst/>
            <a:ahLst/>
            <a:cxnLst>
              <a:cxn ang="0">
                <a:pos x="126" y="72"/>
              </a:cxn>
              <a:cxn ang="0">
                <a:pos x="130" y="82"/>
              </a:cxn>
              <a:cxn ang="0">
                <a:pos x="128" y="84"/>
              </a:cxn>
              <a:cxn ang="0">
                <a:pos x="124" y="80"/>
              </a:cxn>
              <a:cxn ang="0">
                <a:pos x="124" y="82"/>
              </a:cxn>
              <a:cxn ang="0">
                <a:pos x="126" y="90"/>
              </a:cxn>
              <a:cxn ang="0">
                <a:pos x="126" y="92"/>
              </a:cxn>
              <a:cxn ang="0">
                <a:pos x="118" y="94"/>
              </a:cxn>
              <a:cxn ang="0">
                <a:pos x="108" y="92"/>
              </a:cxn>
              <a:cxn ang="0">
                <a:pos x="100" y="86"/>
              </a:cxn>
              <a:cxn ang="0">
                <a:pos x="98" y="80"/>
              </a:cxn>
              <a:cxn ang="0">
                <a:pos x="96" y="74"/>
              </a:cxn>
              <a:cxn ang="0">
                <a:pos x="90" y="66"/>
              </a:cxn>
              <a:cxn ang="0">
                <a:pos x="74" y="56"/>
              </a:cxn>
              <a:cxn ang="0">
                <a:pos x="66" y="56"/>
              </a:cxn>
              <a:cxn ang="0">
                <a:pos x="58" y="56"/>
              </a:cxn>
              <a:cxn ang="0">
                <a:pos x="46" y="52"/>
              </a:cxn>
              <a:cxn ang="0">
                <a:pos x="46" y="46"/>
              </a:cxn>
              <a:cxn ang="0">
                <a:pos x="44" y="42"/>
              </a:cxn>
              <a:cxn ang="0">
                <a:pos x="30" y="32"/>
              </a:cxn>
              <a:cxn ang="0">
                <a:pos x="22" y="26"/>
              </a:cxn>
              <a:cxn ang="0">
                <a:pos x="12" y="20"/>
              </a:cxn>
              <a:cxn ang="0">
                <a:pos x="6" y="22"/>
              </a:cxn>
              <a:cxn ang="0">
                <a:pos x="0" y="20"/>
              </a:cxn>
              <a:cxn ang="0">
                <a:pos x="0" y="20"/>
              </a:cxn>
              <a:cxn ang="0">
                <a:pos x="4" y="14"/>
              </a:cxn>
              <a:cxn ang="0">
                <a:pos x="10" y="8"/>
              </a:cxn>
              <a:cxn ang="0">
                <a:pos x="16" y="2"/>
              </a:cxn>
              <a:cxn ang="0">
                <a:pos x="24" y="0"/>
              </a:cxn>
              <a:cxn ang="0">
                <a:pos x="26" y="4"/>
              </a:cxn>
              <a:cxn ang="0">
                <a:pos x="28" y="6"/>
              </a:cxn>
              <a:cxn ang="0">
                <a:pos x="50" y="24"/>
              </a:cxn>
              <a:cxn ang="0">
                <a:pos x="64" y="30"/>
              </a:cxn>
              <a:cxn ang="0">
                <a:pos x="74" y="30"/>
              </a:cxn>
              <a:cxn ang="0">
                <a:pos x="86" y="30"/>
              </a:cxn>
              <a:cxn ang="0">
                <a:pos x="90" y="34"/>
              </a:cxn>
              <a:cxn ang="0">
                <a:pos x="94" y="38"/>
              </a:cxn>
              <a:cxn ang="0">
                <a:pos x="94" y="50"/>
              </a:cxn>
              <a:cxn ang="0">
                <a:pos x="98" y="60"/>
              </a:cxn>
              <a:cxn ang="0">
                <a:pos x="104" y="68"/>
              </a:cxn>
              <a:cxn ang="0">
                <a:pos x="110" y="70"/>
              </a:cxn>
              <a:cxn ang="0">
                <a:pos x="122" y="70"/>
              </a:cxn>
              <a:cxn ang="0">
                <a:pos x="126" y="72"/>
              </a:cxn>
            </a:cxnLst>
            <a:rect l="0" t="0" r="r" b="b"/>
            <a:pathLst>
              <a:path w="130" h="94">
                <a:moveTo>
                  <a:pt x="126" y="72"/>
                </a:moveTo>
                <a:lnTo>
                  <a:pt x="126" y="72"/>
                </a:lnTo>
                <a:lnTo>
                  <a:pt x="128" y="78"/>
                </a:lnTo>
                <a:lnTo>
                  <a:pt x="130" y="82"/>
                </a:lnTo>
                <a:lnTo>
                  <a:pt x="128" y="84"/>
                </a:lnTo>
                <a:lnTo>
                  <a:pt x="128" y="84"/>
                </a:lnTo>
                <a:lnTo>
                  <a:pt x="126" y="82"/>
                </a:lnTo>
                <a:lnTo>
                  <a:pt x="124" y="80"/>
                </a:lnTo>
                <a:lnTo>
                  <a:pt x="124" y="80"/>
                </a:lnTo>
                <a:lnTo>
                  <a:pt x="124" y="82"/>
                </a:lnTo>
                <a:lnTo>
                  <a:pt x="124" y="84"/>
                </a:lnTo>
                <a:lnTo>
                  <a:pt x="126" y="90"/>
                </a:lnTo>
                <a:lnTo>
                  <a:pt x="126" y="92"/>
                </a:lnTo>
                <a:lnTo>
                  <a:pt x="126" y="92"/>
                </a:lnTo>
                <a:lnTo>
                  <a:pt x="122" y="94"/>
                </a:lnTo>
                <a:lnTo>
                  <a:pt x="118" y="94"/>
                </a:lnTo>
                <a:lnTo>
                  <a:pt x="108" y="92"/>
                </a:lnTo>
                <a:lnTo>
                  <a:pt x="108" y="92"/>
                </a:lnTo>
                <a:lnTo>
                  <a:pt x="104" y="90"/>
                </a:lnTo>
                <a:lnTo>
                  <a:pt x="100" y="86"/>
                </a:lnTo>
                <a:lnTo>
                  <a:pt x="100" y="86"/>
                </a:lnTo>
                <a:lnTo>
                  <a:pt x="98" y="80"/>
                </a:lnTo>
                <a:lnTo>
                  <a:pt x="96" y="74"/>
                </a:lnTo>
                <a:lnTo>
                  <a:pt x="96" y="74"/>
                </a:lnTo>
                <a:lnTo>
                  <a:pt x="90" y="66"/>
                </a:lnTo>
                <a:lnTo>
                  <a:pt x="90" y="66"/>
                </a:lnTo>
                <a:lnTo>
                  <a:pt x="82" y="60"/>
                </a:lnTo>
                <a:lnTo>
                  <a:pt x="74" y="56"/>
                </a:lnTo>
                <a:lnTo>
                  <a:pt x="74" y="56"/>
                </a:lnTo>
                <a:lnTo>
                  <a:pt x="66" y="56"/>
                </a:lnTo>
                <a:lnTo>
                  <a:pt x="58" y="56"/>
                </a:lnTo>
                <a:lnTo>
                  <a:pt x="58" y="56"/>
                </a:lnTo>
                <a:lnTo>
                  <a:pt x="52" y="54"/>
                </a:lnTo>
                <a:lnTo>
                  <a:pt x="46" y="52"/>
                </a:lnTo>
                <a:lnTo>
                  <a:pt x="46" y="52"/>
                </a:lnTo>
                <a:lnTo>
                  <a:pt x="46" y="46"/>
                </a:lnTo>
                <a:lnTo>
                  <a:pt x="44" y="42"/>
                </a:lnTo>
                <a:lnTo>
                  <a:pt x="44" y="42"/>
                </a:lnTo>
                <a:lnTo>
                  <a:pt x="36" y="36"/>
                </a:lnTo>
                <a:lnTo>
                  <a:pt x="30" y="32"/>
                </a:lnTo>
                <a:lnTo>
                  <a:pt x="30" y="32"/>
                </a:lnTo>
                <a:lnTo>
                  <a:pt x="22" y="26"/>
                </a:lnTo>
                <a:lnTo>
                  <a:pt x="18" y="22"/>
                </a:lnTo>
                <a:lnTo>
                  <a:pt x="12" y="20"/>
                </a:lnTo>
                <a:lnTo>
                  <a:pt x="12" y="20"/>
                </a:lnTo>
                <a:lnTo>
                  <a:pt x="6" y="22"/>
                </a:lnTo>
                <a:lnTo>
                  <a:pt x="2" y="22"/>
                </a:lnTo>
                <a:lnTo>
                  <a:pt x="0" y="20"/>
                </a:lnTo>
                <a:lnTo>
                  <a:pt x="0" y="20"/>
                </a:lnTo>
                <a:lnTo>
                  <a:pt x="0" y="20"/>
                </a:lnTo>
                <a:lnTo>
                  <a:pt x="0" y="18"/>
                </a:lnTo>
                <a:lnTo>
                  <a:pt x="4" y="14"/>
                </a:lnTo>
                <a:lnTo>
                  <a:pt x="4" y="14"/>
                </a:lnTo>
                <a:lnTo>
                  <a:pt x="10" y="8"/>
                </a:lnTo>
                <a:lnTo>
                  <a:pt x="16" y="2"/>
                </a:lnTo>
                <a:lnTo>
                  <a:pt x="16" y="2"/>
                </a:lnTo>
                <a:lnTo>
                  <a:pt x="20" y="0"/>
                </a:lnTo>
                <a:lnTo>
                  <a:pt x="24" y="0"/>
                </a:lnTo>
                <a:lnTo>
                  <a:pt x="24" y="0"/>
                </a:lnTo>
                <a:lnTo>
                  <a:pt x="26" y="4"/>
                </a:lnTo>
                <a:lnTo>
                  <a:pt x="28" y="6"/>
                </a:lnTo>
                <a:lnTo>
                  <a:pt x="28" y="6"/>
                </a:lnTo>
                <a:lnTo>
                  <a:pt x="38" y="16"/>
                </a:lnTo>
                <a:lnTo>
                  <a:pt x="50" y="24"/>
                </a:lnTo>
                <a:lnTo>
                  <a:pt x="50" y="24"/>
                </a:lnTo>
                <a:lnTo>
                  <a:pt x="64" y="30"/>
                </a:lnTo>
                <a:lnTo>
                  <a:pt x="64" y="30"/>
                </a:lnTo>
                <a:lnTo>
                  <a:pt x="74" y="30"/>
                </a:lnTo>
                <a:lnTo>
                  <a:pt x="80" y="30"/>
                </a:lnTo>
                <a:lnTo>
                  <a:pt x="86" y="30"/>
                </a:lnTo>
                <a:lnTo>
                  <a:pt x="86" y="30"/>
                </a:lnTo>
                <a:lnTo>
                  <a:pt x="90" y="34"/>
                </a:lnTo>
                <a:lnTo>
                  <a:pt x="94" y="38"/>
                </a:lnTo>
                <a:lnTo>
                  <a:pt x="94" y="38"/>
                </a:lnTo>
                <a:lnTo>
                  <a:pt x="94" y="44"/>
                </a:lnTo>
                <a:lnTo>
                  <a:pt x="94" y="50"/>
                </a:lnTo>
                <a:lnTo>
                  <a:pt x="94" y="50"/>
                </a:lnTo>
                <a:lnTo>
                  <a:pt x="98" y="60"/>
                </a:lnTo>
                <a:lnTo>
                  <a:pt x="102" y="64"/>
                </a:lnTo>
                <a:lnTo>
                  <a:pt x="104" y="68"/>
                </a:lnTo>
                <a:lnTo>
                  <a:pt x="104" y="68"/>
                </a:lnTo>
                <a:lnTo>
                  <a:pt x="110" y="70"/>
                </a:lnTo>
                <a:lnTo>
                  <a:pt x="116" y="70"/>
                </a:lnTo>
                <a:lnTo>
                  <a:pt x="122" y="70"/>
                </a:lnTo>
                <a:lnTo>
                  <a:pt x="126" y="72"/>
                </a:lnTo>
                <a:lnTo>
                  <a:pt x="126" y="7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81" name="Freeform 351"/>
          <p:cNvSpPr>
            <a:spLocks/>
          </p:cNvSpPr>
          <p:nvPr/>
        </p:nvSpPr>
        <p:spPr bwMode="auto">
          <a:xfrm>
            <a:off x="6711378" y="5128364"/>
            <a:ext cx="39361" cy="35406"/>
          </a:xfrm>
          <a:custGeom>
            <a:avLst/>
            <a:gdLst/>
            <a:ahLst/>
            <a:cxnLst>
              <a:cxn ang="0">
                <a:pos x="18" y="10"/>
              </a:cxn>
              <a:cxn ang="0">
                <a:pos x="18" y="10"/>
              </a:cxn>
              <a:cxn ang="0">
                <a:pos x="20" y="12"/>
              </a:cxn>
              <a:cxn ang="0">
                <a:pos x="20" y="14"/>
              </a:cxn>
              <a:cxn ang="0">
                <a:pos x="20" y="14"/>
              </a:cxn>
              <a:cxn ang="0">
                <a:pos x="20" y="14"/>
              </a:cxn>
              <a:cxn ang="0">
                <a:pos x="18" y="16"/>
              </a:cxn>
              <a:cxn ang="0">
                <a:pos x="14" y="16"/>
              </a:cxn>
              <a:cxn ang="0">
                <a:pos x="14" y="16"/>
              </a:cxn>
              <a:cxn ang="0">
                <a:pos x="14" y="16"/>
              </a:cxn>
              <a:cxn ang="0">
                <a:pos x="12" y="20"/>
              </a:cxn>
              <a:cxn ang="0">
                <a:pos x="8" y="20"/>
              </a:cxn>
              <a:cxn ang="0">
                <a:pos x="8" y="20"/>
              </a:cxn>
              <a:cxn ang="0">
                <a:pos x="4" y="20"/>
              </a:cxn>
              <a:cxn ang="0">
                <a:pos x="0" y="18"/>
              </a:cxn>
              <a:cxn ang="0">
                <a:pos x="0" y="18"/>
              </a:cxn>
              <a:cxn ang="0">
                <a:pos x="0" y="12"/>
              </a:cxn>
              <a:cxn ang="0">
                <a:pos x="0" y="12"/>
              </a:cxn>
              <a:cxn ang="0">
                <a:pos x="2" y="4"/>
              </a:cxn>
              <a:cxn ang="0">
                <a:pos x="8" y="0"/>
              </a:cxn>
              <a:cxn ang="0">
                <a:pos x="8" y="0"/>
              </a:cxn>
              <a:cxn ang="0">
                <a:pos x="12" y="0"/>
              </a:cxn>
              <a:cxn ang="0">
                <a:pos x="16" y="0"/>
              </a:cxn>
              <a:cxn ang="0">
                <a:pos x="16" y="0"/>
              </a:cxn>
              <a:cxn ang="0">
                <a:pos x="16" y="6"/>
              </a:cxn>
              <a:cxn ang="0">
                <a:pos x="18" y="10"/>
              </a:cxn>
              <a:cxn ang="0">
                <a:pos x="18" y="10"/>
              </a:cxn>
            </a:cxnLst>
            <a:rect l="0" t="0" r="r" b="b"/>
            <a:pathLst>
              <a:path w="20" h="20">
                <a:moveTo>
                  <a:pt x="18" y="10"/>
                </a:moveTo>
                <a:lnTo>
                  <a:pt x="18" y="10"/>
                </a:lnTo>
                <a:lnTo>
                  <a:pt x="20" y="12"/>
                </a:lnTo>
                <a:lnTo>
                  <a:pt x="20" y="14"/>
                </a:lnTo>
                <a:lnTo>
                  <a:pt x="20" y="14"/>
                </a:lnTo>
                <a:lnTo>
                  <a:pt x="20" y="14"/>
                </a:lnTo>
                <a:lnTo>
                  <a:pt x="18" y="16"/>
                </a:lnTo>
                <a:lnTo>
                  <a:pt x="14" y="16"/>
                </a:lnTo>
                <a:lnTo>
                  <a:pt x="14" y="16"/>
                </a:lnTo>
                <a:lnTo>
                  <a:pt x="14" y="16"/>
                </a:lnTo>
                <a:lnTo>
                  <a:pt x="12" y="20"/>
                </a:lnTo>
                <a:lnTo>
                  <a:pt x="8" y="20"/>
                </a:lnTo>
                <a:lnTo>
                  <a:pt x="8" y="20"/>
                </a:lnTo>
                <a:lnTo>
                  <a:pt x="4" y="20"/>
                </a:lnTo>
                <a:lnTo>
                  <a:pt x="0" y="18"/>
                </a:lnTo>
                <a:lnTo>
                  <a:pt x="0" y="18"/>
                </a:lnTo>
                <a:lnTo>
                  <a:pt x="0" y="12"/>
                </a:lnTo>
                <a:lnTo>
                  <a:pt x="0" y="12"/>
                </a:lnTo>
                <a:lnTo>
                  <a:pt x="2" y="4"/>
                </a:lnTo>
                <a:lnTo>
                  <a:pt x="8" y="0"/>
                </a:lnTo>
                <a:lnTo>
                  <a:pt x="8" y="0"/>
                </a:lnTo>
                <a:lnTo>
                  <a:pt x="12" y="0"/>
                </a:lnTo>
                <a:lnTo>
                  <a:pt x="16" y="0"/>
                </a:lnTo>
                <a:lnTo>
                  <a:pt x="16" y="0"/>
                </a:lnTo>
                <a:lnTo>
                  <a:pt x="16" y="6"/>
                </a:lnTo>
                <a:lnTo>
                  <a:pt x="18" y="10"/>
                </a:lnTo>
                <a:lnTo>
                  <a:pt x="18" y="1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82" name="Freeform 352"/>
          <p:cNvSpPr>
            <a:spLocks/>
          </p:cNvSpPr>
          <p:nvPr/>
        </p:nvSpPr>
        <p:spPr bwMode="auto">
          <a:xfrm>
            <a:off x="6152443" y="5578025"/>
            <a:ext cx="62978" cy="53109"/>
          </a:xfrm>
          <a:custGeom>
            <a:avLst/>
            <a:gdLst/>
            <a:ahLst/>
            <a:cxnLst>
              <a:cxn ang="0">
                <a:pos x="32" y="18"/>
              </a:cxn>
              <a:cxn ang="0">
                <a:pos x="32" y="18"/>
              </a:cxn>
              <a:cxn ang="0">
                <a:pos x="30" y="24"/>
              </a:cxn>
              <a:cxn ang="0">
                <a:pos x="28" y="30"/>
              </a:cxn>
              <a:cxn ang="0">
                <a:pos x="28" y="30"/>
              </a:cxn>
              <a:cxn ang="0">
                <a:pos x="28" y="28"/>
              </a:cxn>
              <a:cxn ang="0">
                <a:pos x="26" y="28"/>
              </a:cxn>
              <a:cxn ang="0">
                <a:pos x="22" y="26"/>
              </a:cxn>
              <a:cxn ang="0">
                <a:pos x="22" y="26"/>
              </a:cxn>
              <a:cxn ang="0">
                <a:pos x="16" y="26"/>
              </a:cxn>
              <a:cxn ang="0">
                <a:pos x="12" y="26"/>
              </a:cxn>
              <a:cxn ang="0">
                <a:pos x="12" y="26"/>
              </a:cxn>
              <a:cxn ang="0">
                <a:pos x="4" y="22"/>
              </a:cxn>
              <a:cxn ang="0">
                <a:pos x="2" y="18"/>
              </a:cxn>
              <a:cxn ang="0">
                <a:pos x="0" y="16"/>
              </a:cxn>
              <a:cxn ang="0">
                <a:pos x="0" y="16"/>
              </a:cxn>
              <a:cxn ang="0">
                <a:pos x="2" y="12"/>
              </a:cxn>
              <a:cxn ang="0">
                <a:pos x="4" y="8"/>
              </a:cxn>
              <a:cxn ang="0">
                <a:pos x="10" y="4"/>
              </a:cxn>
              <a:cxn ang="0">
                <a:pos x="10" y="4"/>
              </a:cxn>
              <a:cxn ang="0">
                <a:pos x="14" y="0"/>
              </a:cxn>
              <a:cxn ang="0">
                <a:pos x="16" y="0"/>
              </a:cxn>
              <a:cxn ang="0">
                <a:pos x="16" y="0"/>
              </a:cxn>
              <a:cxn ang="0">
                <a:pos x="18" y="2"/>
              </a:cxn>
              <a:cxn ang="0">
                <a:pos x="20" y="6"/>
              </a:cxn>
              <a:cxn ang="0">
                <a:pos x="22" y="12"/>
              </a:cxn>
              <a:cxn ang="0">
                <a:pos x="22" y="12"/>
              </a:cxn>
              <a:cxn ang="0">
                <a:pos x="26" y="16"/>
              </a:cxn>
              <a:cxn ang="0">
                <a:pos x="30" y="16"/>
              </a:cxn>
              <a:cxn ang="0">
                <a:pos x="32" y="18"/>
              </a:cxn>
              <a:cxn ang="0">
                <a:pos x="32" y="18"/>
              </a:cxn>
            </a:cxnLst>
            <a:rect l="0" t="0" r="r" b="b"/>
            <a:pathLst>
              <a:path w="32" h="30">
                <a:moveTo>
                  <a:pt x="32" y="18"/>
                </a:moveTo>
                <a:lnTo>
                  <a:pt x="32" y="18"/>
                </a:lnTo>
                <a:lnTo>
                  <a:pt x="30" y="24"/>
                </a:lnTo>
                <a:lnTo>
                  <a:pt x="28" y="30"/>
                </a:lnTo>
                <a:lnTo>
                  <a:pt x="28" y="30"/>
                </a:lnTo>
                <a:lnTo>
                  <a:pt x="28" y="28"/>
                </a:lnTo>
                <a:lnTo>
                  <a:pt x="26" y="28"/>
                </a:lnTo>
                <a:lnTo>
                  <a:pt x="22" y="26"/>
                </a:lnTo>
                <a:lnTo>
                  <a:pt x="22" y="26"/>
                </a:lnTo>
                <a:lnTo>
                  <a:pt x="16" y="26"/>
                </a:lnTo>
                <a:lnTo>
                  <a:pt x="12" y="26"/>
                </a:lnTo>
                <a:lnTo>
                  <a:pt x="12" y="26"/>
                </a:lnTo>
                <a:lnTo>
                  <a:pt x="4" y="22"/>
                </a:lnTo>
                <a:lnTo>
                  <a:pt x="2" y="18"/>
                </a:lnTo>
                <a:lnTo>
                  <a:pt x="0" y="16"/>
                </a:lnTo>
                <a:lnTo>
                  <a:pt x="0" y="16"/>
                </a:lnTo>
                <a:lnTo>
                  <a:pt x="2" y="12"/>
                </a:lnTo>
                <a:lnTo>
                  <a:pt x="4" y="8"/>
                </a:lnTo>
                <a:lnTo>
                  <a:pt x="10" y="4"/>
                </a:lnTo>
                <a:lnTo>
                  <a:pt x="10" y="4"/>
                </a:lnTo>
                <a:lnTo>
                  <a:pt x="14" y="0"/>
                </a:lnTo>
                <a:lnTo>
                  <a:pt x="16" y="0"/>
                </a:lnTo>
                <a:lnTo>
                  <a:pt x="16" y="0"/>
                </a:lnTo>
                <a:lnTo>
                  <a:pt x="18" y="2"/>
                </a:lnTo>
                <a:lnTo>
                  <a:pt x="20" y="6"/>
                </a:lnTo>
                <a:lnTo>
                  <a:pt x="22" y="12"/>
                </a:lnTo>
                <a:lnTo>
                  <a:pt x="22" y="12"/>
                </a:lnTo>
                <a:lnTo>
                  <a:pt x="26" y="16"/>
                </a:lnTo>
                <a:lnTo>
                  <a:pt x="30" y="16"/>
                </a:lnTo>
                <a:lnTo>
                  <a:pt x="32" y="18"/>
                </a:lnTo>
                <a:lnTo>
                  <a:pt x="32" y="1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83" name="Freeform 353"/>
          <p:cNvSpPr>
            <a:spLocks/>
          </p:cNvSpPr>
          <p:nvPr/>
        </p:nvSpPr>
        <p:spPr bwMode="auto">
          <a:xfrm>
            <a:off x="6034357" y="5354965"/>
            <a:ext cx="62978" cy="63731"/>
          </a:xfrm>
          <a:custGeom>
            <a:avLst/>
            <a:gdLst/>
            <a:ahLst/>
            <a:cxnLst>
              <a:cxn ang="0">
                <a:pos x="32" y="30"/>
              </a:cxn>
              <a:cxn ang="0">
                <a:pos x="32" y="30"/>
              </a:cxn>
              <a:cxn ang="0">
                <a:pos x="32" y="34"/>
              </a:cxn>
              <a:cxn ang="0">
                <a:pos x="32" y="34"/>
              </a:cxn>
              <a:cxn ang="0">
                <a:pos x="30" y="36"/>
              </a:cxn>
              <a:cxn ang="0">
                <a:pos x="28" y="36"/>
              </a:cxn>
              <a:cxn ang="0">
                <a:pos x="22" y="36"/>
              </a:cxn>
              <a:cxn ang="0">
                <a:pos x="22" y="36"/>
              </a:cxn>
              <a:cxn ang="0">
                <a:pos x="18" y="32"/>
              </a:cxn>
              <a:cxn ang="0">
                <a:pos x="14" y="28"/>
              </a:cxn>
              <a:cxn ang="0">
                <a:pos x="14" y="28"/>
              </a:cxn>
              <a:cxn ang="0">
                <a:pos x="4" y="16"/>
              </a:cxn>
              <a:cxn ang="0">
                <a:pos x="0" y="8"/>
              </a:cxn>
              <a:cxn ang="0">
                <a:pos x="0" y="4"/>
              </a:cxn>
              <a:cxn ang="0">
                <a:pos x="0" y="4"/>
              </a:cxn>
              <a:cxn ang="0">
                <a:pos x="4" y="0"/>
              </a:cxn>
              <a:cxn ang="0">
                <a:pos x="10" y="0"/>
              </a:cxn>
              <a:cxn ang="0">
                <a:pos x="10" y="0"/>
              </a:cxn>
              <a:cxn ang="0">
                <a:pos x="14" y="2"/>
              </a:cxn>
              <a:cxn ang="0">
                <a:pos x="18" y="6"/>
              </a:cxn>
              <a:cxn ang="0">
                <a:pos x="18" y="6"/>
              </a:cxn>
              <a:cxn ang="0">
                <a:pos x="26" y="16"/>
              </a:cxn>
              <a:cxn ang="0">
                <a:pos x="32" y="30"/>
              </a:cxn>
              <a:cxn ang="0">
                <a:pos x="32" y="30"/>
              </a:cxn>
            </a:cxnLst>
            <a:rect l="0" t="0" r="r" b="b"/>
            <a:pathLst>
              <a:path w="32" h="36">
                <a:moveTo>
                  <a:pt x="32" y="30"/>
                </a:moveTo>
                <a:lnTo>
                  <a:pt x="32" y="30"/>
                </a:lnTo>
                <a:lnTo>
                  <a:pt x="32" y="34"/>
                </a:lnTo>
                <a:lnTo>
                  <a:pt x="32" y="34"/>
                </a:lnTo>
                <a:lnTo>
                  <a:pt x="30" y="36"/>
                </a:lnTo>
                <a:lnTo>
                  <a:pt x="28" y="36"/>
                </a:lnTo>
                <a:lnTo>
                  <a:pt x="22" y="36"/>
                </a:lnTo>
                <a:lnTo>
                  <a:pt x="22" y="36"/>
                </a:lnTo>
                <a:lnTo>
                  <a:pt x="18" y="32"/>
                </a:lnTo>
                <a:lnTo>
                  <a:pt x="14" y="28"/>
                </a:lnTo>
                <a:lnTo>
                  <a:pt x="14" y="28"/>
                </a:lnTo>
                <a:lnTo>
                  <a:pt x="4" y="16"/>
                </a:lnTo>
                <a:lnTo>
                  <a:pt x="0" y="8"/>
                </a:lnTo>
                <a:lnTo>
                  <a:pt x="0" y="4"/>
                </a:lnTo>
                <a:lnTo>
                  <a:pt x="0" y="4"/>
                </a:lnTo>
                <a:lnTo>
                  <a:pt x="4" y="0"/>
                </a:lnTo>
                <a:lnTo>
                  <a:pt x="10" y="0"/>
                </a:lnTo>
                <a:lnTo>
                  <a:pt x="10" y="0"/>
                </a:lnTo>
                <a:lnTo>
                  <a:pt x="14" y="2"/>
                </a:lnTo>
                <a:lnTo>
                  <a:pt x="18" y="6"/>
                </a:lnTo>
                <a:lnTo>
                  <a:pt x="18" y="6"/>
                </a:lnTo>
                <a:lnTo>
                  <a:pt x="26" y="16"/>
                </a:lnTo>
                <a:lnTo>
                  <a:pt x="32" y="30"/>
                </a:lnTo>
                <a:lnTo>
                  <a:pt x="32" y="3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84" name="Freeform 354"/>
          <p:cNvSpPr>
            <a:spLocks/>
          </p:cNvSpPr>
          <p:nvPr/>
        </p:nvSpPr>
        <p:spPr bwMode="auto">
          <a:xfrm>
            <a:off x="4995212" y="3467811"/>
            <a:ext cx="834466" cy="424875"/>
          </a:xfrm>
          <a:custGeom>
            <a:avLst/>
            <a:gdLst/>
            <a:ahLst/>
            <a:cxnLst>
              <a:cxn ang="0">
                <a:pos x="416" y="152"/>
              </a:cxn>
              <a:cxn ang="0">
                <a:pos x="402" y="150"/>
              </a:cxn>
              <a:cxn ang="0">
                <a:pos x="394" y="164"/>
              </a:cxn>
              <a:cxn ang="0">
                <a:pos x="382" y="172"/>
              </a:cxn>
              <a:cxn ang="0">
                <a:pos x="380" y="184"/>
              </a:cxn>
              <a:cxn ang="0">
                <a:pos x="374" y="202"/>
              </a:cxn>
              <a:cxn ang="0">
                <a:pos x="364" y="204"/>
              </a:cxn>
              <a:cxn ang="0">
                <a:pos x="358" y="218"/>
              </a:cxn>
              <a:cxn ang="0">
                <a:pos x="332" y="226"/>
              </a:cxn>
              <a:cxn ang="0">
                <a:pos x="322" y="220"/>
              </a:cxn>
              <a:cxn ang="0">
                <a:pos x="312" y="232"/>
              </a:cxn>
              <a:cxn ang="0">
                <a:pos x="304" y="230"/>
              </a:cxn>
              <a:cxn ang="0">
                <a:pos x="296" y="218"/>
              </a:cxn>
              <a:cxn ang="0">
                <a:pos x="264" y="222"/>
              </a:cxn>
              <a:cxn ang="0">
                <a:pos x="246" y="216"/>
              </a:cxn>
              <a:cxn ang="0">
                <a:pos x="228" y="204"/>
              </a:cxn>
              <a:cxn ang="0">
                <a:pos x="190" y="200"/>
              </a:cxn>
              <a:cxn ang="0">
                <a:pos x="180" y="222"/>
              </a:cxn>
              <a:cxn ang="0">
                <a:pos x="168" y="232"/>
              </a:cxn>
              <a:cxn ang="0">
                <a:pos x="146" y="238"/>
              </a:cxn>
              <a:cxn ang="0">
                <a:pos x="124" y="230"/>
              </a:cxn>
              <a:cxn ang="0">
                <a:pos x="110" y="224"/>
              </a:cxn>
              <a:cxn ang="0">
                <a:pos x="76" y="192"/>
              </a:cxn>
              <a:cxn ang="0">
                <a:pos x="50" y="166"/>
              </a:cxn>
              <a:cxn ang="0">
                <a:pos x="24" y="138"/>
              </a:cxn>
              <a:cxn ang="0">
                <a:pos x="24" y="116"/>
              </a:cxn>
              <a:cxn ang="0">
                <a:pos x="16" y="100"/>
              </a:cxn>
              <a:cxn ang="0">
                <a:pos x="0" y="86"/>
              </a:cxn>
              <a:cxn ang="0">
                <a:pos x="0" y="76"/>
              </a:cxn>
              <a:cxn ang="0">
                <a:pos x="4" y="70"/>
              </a:cxn>
              <a:cxn ang="0">
                <a:pos x="20" y="88"/>
              </a:cxn>
              <a:cxn ang="0">
                <a:pos x="24" y="84"/>
              </a:cxn>
              <a:cxn ang="0">
                <a:pos x="36" y="68"/>
              </a:cxn>
              <a:cxn ang="0">
                <a:pos x="64" y="60"/>
              </a:cxn>
              <a:cxn ang="0">
                <a:pos x="88" y="44"/>
              </a:cxn>
              <a:cxn ang="0">
                <a:pos x="112" y="32"/>
              </a:cxn>
              <a:cxn ang="0">
                <a:pos x="134" y="24"/>
              </a:cxn>
              <a:cxn ang="0">
                <a:pos x="138" y="0"/>
              </a:cxn>
              <a:cxn ang="0">
                <a:pos x="148" y="2"/>
              </a:cxn>
              <a:cxn ang="0">
                <a:pos x="158" y="20"/>
              </a:cxn>
              <a:cxn ang="0">
                <a:pos x="170" y="26"/>
              </a:cxn>
              <a:cxn ang="0">
                <a:pos x="182" y="26"/>
              </a:cxn>
              <a:cxn ang="0">
                <a:pos x="194" y="12"/>
              </a:cxn>
              <a:cxn ang="0">
                <a:pos x="208" y="24"/>
              </a:cxn>
              <a:cxn ang="0">
                <a:pos x="218" y="28"/>
              </a:cxn>
              <a:cxn ang="0">
                <a:pos x="242" y="32"/>
              </a:cxn>
              <a:cxn ang="0">
                <a:pos x="252" y="46"/>
              </a:cxn>
              <a:cxn ang="0">
                <a:pos x="266" y="50"/>
              </a:cxn>
              <a:cxn ang="0">
                <a:pos x="264" y="58"/>
              </a:cxn>
              <a:cxn ang="0">
                <a:pos x="264" y="70"/>
              </a:cxn>
              <a:cxn ang="0">
                <a:pos x="288" y="86"/>
              </a:cxn>
              <a:cxn ang="0">
                <a:pos x="302" y="82"/>
              </a:cxn>
              <a:cxn ang="0">
                <a:pos x="300" y="72"/>
              </a:cxn>
              <a:cxn ang="0">
                <a:pos x="302" y="66"/>
              </a:cxn>
              <a:cxn ang="0">
                <a:pos x="322" y="72"/>
              </a:cxn>
              <a:cxn ang="0">
                <a:pos x="346" y="76"/>
              </a:cxn>
              <a:cxn ang="0">
                <a:pos x="352" y="86"/>
              </a:cxn>
              <a:cxn ang="0">
                <a:pos x="356" y="98"/>
              </a:cxn>
              <a:cxn ang="0">
                <a:pos x="368" y="100"/>
              </a:cxn>
              <a:cxn ang="0">
                <a:pos x="384" y="112"/>
              </a:cxn>
              <a:cxn ang="0">
                <a:pos x="402" y="136"/>
              </a:cxn>
            </a:cxnLst>
            <a:rect l="0" t="0" r="r" b="b"/>
            <a:pathLst>
              <a:path w="424" h="240">
                <a:moveTo>
                  <a:pt x="424" y="144"/>
                </a:moveTo>
                <a:lnTo>
                  <a:pt x="424" y="144"/>
                </a:lnTo>
                <a:lnTo>
                  <a:pt x="420" y="148"/>
                </a:lnTo>
                <a:lnTo>
                  <a:pt x="416" y="152"/>
                </a:lnTo>
                <a:lnTo>
                  <a:pt x="416" y="152"/>
                </a:lnTo>
                <a:lnTo>
                  <a:pt x="410" y="152"/>
                </a:lnTo>
                <a:lnTo>
                  <a:pt x="402" y="150"/>
                </a:lnTo>
                <a:lnTo>
                  <a:pt x="402" y="150"/>
                </a:lnTo>
                <a:lnTo>
                  <a:pt x="400" y="154"/>
                </a:lnTo>
                <a:lnTo>
                  <a:pt x="396" y="160"/>
                </a:lnTo>
                <a:lnTo>
                  <a:pt x="396" y="160"/>
                </a:lnTo>
                <a:lnTo>
                  <a:pt x="394" y="164"/>
                </a:lnTo>
                <a:lnTo>
                  <a:pt x="392" y="168"/>
                </a:lnTo>
                <a:lnTo>
                  <a:pt x="392" y="168"/>
                </a:lnTo>
                <a:lnTo>
                  <a:pt x="386" y="170"/>
                </a:lnTo>
                <a:lnTo>
                  <a:pt x="382" y="172"/>
                </a:lnTo>
                <a:lnTo>
                  <a:pt x="382" y="172"/>
                </a:lnTo>
                <a:lnTo>
                  <a:pt x="380" y="176"/>
                </a:lnTo>
                <a:lnTo>
                  <a:pt x="380" y="176"/>
                </a:lnTo>
                <a:lnTo>
                  <a:pt x="380" y="184"/>
                </a:lnTo>
                <a:lnTo>
                  <a:pt x="380" y="190"/>
                </a:lnTo>
                <a:lnTo>
                  <a:pt x="380" y="190"/>
                </a:lnTo>
                <a:lnTo>
                  <a:pt x="378" y="196"/>
                </a:lnTo>
                <a:lnTo>
                  <a:pt x="374" y="202"/>
                </a:lnTo>
                <a:lnTo>
                  <a:pt x="374" y="202"/>
                </a:lnTo>
                <a:lnTo>
                  <a:pt x="368" y="202"/>
                </a:lnTo>
                <a:lnTo>
                  <a:pt x="364" y="204"/>
                </a:lnTo>
                <a:lnTo>
                  <a:pt x="364" y="204"/>
                </a:lnTo>
                <a:lnTo>
                  <a:pt x="364" y="208"/>
                </a:lnTo>
                <a:lnTo>
                  <a:pt x="364" y="212"/>
                </a:lnTo>
                <a:lnTo>
                  <a:pt x="364" y="212"/>
                </a:lnTo>
                <a:lnTo>
                  <a:pt x="358" y="218"/>
                </a:lnTo>
                <a:lnTo>
                  <a:pt x="350" y="224"/>
                </a:lnTo>
                <a:lnTo>
                  <a:pt x="350" y="224"/>
                </a:lnTo>
                <a:lnTo>
                  <a:pt x="342" y="226"/>
                </a:lnTo>
                <a:lnTo>
                  <a:pt x="332" y="226"/>
                </a:lnTo>
                <a:lnTo>
                  <a:pt x="332" y="226"/>
                </a:lnTo>
                <a:lnTo>
                  <a:pt x="326" y="222"/>
                </a:lnTo>
                <a:lnTo>
                  <a:pt x="326" y="222"/>
                </a:lnTo>
                <a:lnTo>
                  <a:pt x="322" y="220"/>
                </a:lnTo>
                <a:lnTo>
                  <a:pt x="318" y="220"/>
                </a:lnTo>
                <a:lnTo>
                  <a:pt x="318" y="220"/>
                </a:lnTo>
                <a:lnTo>
                  <a:pt x="314" y="226"/>
                </a:lnTo>
                <a:lnTo>
                  <a:pt x="312" y="232"/>
                </a:lnTo>
                <a:lnTo>
                  <a:pt x="312" y="232"/>
                </a:lnTo>
                <a:lnTo>
                  <a:pt x="306" y="240"/>
                </a:lnTo>
                <a:lnTo>
                  <a:pt x="306" y="240"/>
                </a:lnTo>
                <a:lnTo>
                  <a:pt x="304" y="230"/>
                </a:lnTo>
                <a:lnTo>
                  <a:pt x="304" y="230"/>
                </a:lnTo>
                <a:lnTo>
                  <a:pt x="300" y="222"/>
                </a:lnTo>
                <a:lnTo>
                  <a:pt x="296" y="218"/>
                </a:lnTo>
                <a:lnTo>
                  <a:pt x="296" y="218"/>
                </a:lnTo>
                <a:lnTo>
                  <a:pt x="292" y="216"/>
                </a:lnTo>
                <a:lnTo>
                  <a:pt x="286" y="218"/>
                </a:lnTo>
                <a:lnTo>
                  <a:pt x="274" y="220"/>
                </a:lnTo>
                <a:lnTo>
                  <a:pt x="264" y="222"/>
                </a:lnTo>
                <a:lnTo>
                  <a:pt x="254" y="222"/>
                </a:lnTo>
                <a:lnTo>
                  <a:pt x="254" y="222"/>
                </a:lnTo>
                <a:lnTo>
                  <a:pt x="250" y="220"/>
                </a:lnTo>
                <a:lnTo>
                  <a:pt x="246" y="216"/>
                </a:lnTo>
                <a:lnTo>
                  <a:pt x="238" y="208"/>
                </a:lnTo>
                <a:lnTo>
                  <a:pt x="238" y="208"/>
                </a:lnTo>
                <a:lnTo>
                  <a:pt x="228" y="204"/>
                </a:lnTo>
                <a:lnTo>
                  <a:pt x="228" y="204"/>
                </a:lnTo>
                <a:lnTo>
                  <a:pt x="210" y="200"/>
                </a:lnTo>
                <a:lnTo>
                  <a:pt x="198" y="200"/>
                </a:lnTo>
                <a:lnTo>
                  <a:pt x="190" y="200"/>
                </a:lnTo>
                <a:lnTo>
                  <a:pt x="190" y="200"/>
                </a:lnTo>
                <a:lnTo>
                  <a:pt x="186" y="206"/>
                </a:lnTo>
                <a:lnTo>
                  <a:pt x="184" y="212"/>
                </a:lnTo>
                <a:lnTo>
                  <a:pt x="184" y="212"/>
                </a:lnTo>
                <a:lnTo>
                  <a:pt x="180" y="222"/>
                </a:lnTo>
                <a:lnTo>
                  <a:pt x="180" y="222"/>
                </a:lnTo>
                <a:lnTo>
                  <a:pt x="174" y="228"/>
                </a:lnTo>
                <a:lnTo>
                  <a:pt x="168" y="232"/>
                </a:lnTo>
                <a:lnTo>
                  <a:pt x="168" y="232"/>
                </a:lnTo>
                <a:lnTo>
                  <a:pt x="160" y="236"/>
                </a:lnTo>
                <a:lnTo>
                  <a:pt x="160" y="236"/>
                </a:lnTo>
                <a:lnTo>
                  <a:pt x="146" y="238"/>
                </a:lnTo>
                <a:lnTo>
                  <a:pt x="146" y="238"/>
                </a:lnTo>
                <a:lnTo>
                  <a:pt x="140" y="238"/>
                </a:lnTo>
                <a:lnTo>
                  <a:pt x="134" y="236"/>
                </a:lnTo>
                <a:lnTo>
                  <a:pt x="134" y="236"/>
                </a:lnTo>
                <a:lnTo>
                  <a:pt x="124" y="230"/>
                </a:lnTo>
                <a:lnTo>
                  <a:pt x="124" y="230"/>
                </a:lnTo>
                <a:lnTo>
                  <a:pt x="118" y="226"/>
                </a:lnTo>
                <a:lnTo>
                  <a:pt x="110" y="224"/>
                </a:lnTo>
                <a:lnTo>
                  <a:pt x="110" y="224"/>
                </a:lnTo>
                <a:lnTo>
                  <a:pt x="104" y="216"/>
                </a:lnTo>
                <a:lnTo>
                  <a:pt x="104" y="216"/>
                </a:lnTo>
                <a:lnTo>
                  <a:pt x="90" y="204"/>
                </a:lnTo>
                <a:lnTo>
                  <a:pt x="76" y="192"/>
                </a:lnTo>
                <a:lnTo>
                  <a:pt x="76" y="192"/>
                </a:lnTo>
                <a:lnTo>
                  <a:pt x="66" y="178"/>
                </a:lnTo>
                <a:lnTo>
                  <a:pt x="66" y="178"/>
                </a:lnTo>
                <a:lnTo>
                  <a:pt x="50" y="166"/>
                </a:lnTo>
                <a:lnTo>
                  <a:pt x="34" y="152"/>
                </a:lnTo>
                <a:lnTo>
                  <a:pt x="34" y="152"/>
                </a:lnTo>
                <a:lnTo>
                  <a:pt x="28" y="146"/>
                </a:lnTo>
                <a:lnTo>
                  <a:pt x="24" y="138"/>
                </a:lnTo>
                <a:lnTo>
                  <a:pt x="24" y="138"/>
                </a:lnTo>
                <a:lnTo>
                  <a:pt x="24" y="128"/>
                </a:lnTo>
                <a:lnTo>
                  <a:pt x="24" y="116"/>
                </a:lnTo>
                <a:lnTo>
                  <a:pt x="24" y="116"/>
                </a:lnTo>
                <a:lnTo>
                  <a:pt x="24" y="110"/>
                </a:lnTo>
                <a:lnTo>
                  <a:pt x="22" y="104"/>
                </a:lnTo>
                <a:lnTo>
                  <a:pt x="22" y="104"/>
                </a:lnTo>
                <a:lnTo>
                  <a:pt x="16" y="100"/>
                </a:lnTo>
                <a:lnTo>
                  <a:pt x="10" y="98"/>
                </a:lnTo>
                <a:lnTo>
                  <a:pt x="10" y="98"/>
                </a:lnTo>
                <a:lnTo>
                  <a:pt x="4" y="92"/>
                </a:lnTo>
                <a:lnTo>
                  <a:pt x="0" y="86"/>
                </a:lnTo>
                <a:lnTo>
                  <a:pt x="0" y="86"/>
                </a:lnTo>
                <a:lnTo>
                  <a:pt x="0" y="80"/>
                </a:lnTo>
                <a:lnTo>
                  <a:pt x="0" y="76"/>
                </a:lnTo>
                <a:lnTo>
                  <a:pt x="0" y="76"/>
                </a:lnTo>
                <a:lnTo>
                  <a:pt x="2" y="72"/>
                </a:lnTo>
                <a:lnTo>
                  <a:pt x="2" y="70"/>
                </a:lnTo>
                <a:lnTo>
                  <a:pt x="2" y="70"/>
                </a:lnTo>
                <a:lnTo>
                  <a:pt x="4" y="70"/>
                </a:lnTo>
                <a:lnTo>
                  <a:pt x="6" y="72"/>
                </a:lnTo>
                <a:lnTo>
                  <a:pt x="10" y="78"/>
                </a:lnTo>
                <a:lnTo>
                  <a:pt x="14" y="84"/>
                </a:lnTo>
                <a:lnTo>
                  <a:pt x="20" y="88"/>
                </a:lnTo>
                <a:lnTo>
                  <a:pt x="20" y="88"/>
                </a:lnTo>
                <a:lnTo>
                  <a:pt x="22" y="86"/>
                </a:lnTo>
                <a:lnTo>
                  <a:pt x="22" y="86"/>
                </a:lnTo>
                <a:lnTo>
                  <a:pt x="24" y="84"/>
                </a:lnTo>
                <a:lnTo>
                  <a:pt x="24" y="80"/>
                </a:lnTo>
                <a:lnTo>
                  <a:pt x="28" y="72"/>
                </a:lnTo>
                <a:lnTo>
                  <a:pt x="28" y="72"/>
                </a:lnTo>
                <a:lnTo>
                  <a:pt x="36" y="68"/>
                </a:lnTo>
                <a:lnTo>
                  <a:pt x="46" y="64"/>
                </a:lnTo>
                <a:lnTo>
                  <a:pt x="46" y="64"/>
                </a:lnTo>
                <a:lnTo>
                  <a:pt x="64" y="60"/>
                </a:lnTo>
                <a:lnTo>
                  <a:pt x="64" y="60"/>
                </a:lnTo>
                <a:lnTo>
                  <a:pt x="74" y="56"/>
                </a:lnTo>
                <a:lnTo>
                  <a:pt x="84" y="50"/>
                </a:lnTo>
                <a:lnTo>
                  <a:pt x="84" y="50"/>
                </a:lnTo>
                <a:lnTo>
                  <a:pt x="88" y="44"/>
                </a:lnTo>
                <a:lnTo>
                  <a:pt x="92" y="38"/>
                </a:lnTo>
                <a:lnTo>
                  <a:pt x="92" y="38"/>
                </a:lnTo>
                <a:lnTo>
                  <a:pt x="100" y="34"/>
                </a:lnTo>
                <a:lnTo>
                  <a:pt x="112" y="32"/>
                </a:lnTo>
                <a:lnTo>
                  <a:pt x="124" y="28"/>
                </a:lnTo>
                <a:lnTo>
                  <a:pt x="130" y="26"/>
                </a:lnTo>
                <a:lnTo>
                  <a:pt x="134" y="24"/>
                </a:lnTo>
                <a:lnTo>
                  <a:pt x="134" y="24"/>
                </a:lnTo>
                <a:lnTo>
                  <a:pt x="134" y="18"/>
                </a:lnTo>
                <a:lnTo>
                  <a:pt x="136" y="10"/>
                </a:lnTo>
                <a:lnTo>
                  <a:pt x="136" y="4"/>
                </a:lnTo>
                <a:lnTo>
                  <a:pt x="138" y="0"/>
                </a:lnTo>
                <a:lnTo>
                  <a:pt x="138" y="0"/>
                </a:lnTo>
                <a:lnTo>
                  <a:pt x="142" y="0"/>
                </a:lnTo>
                <a:lnTo>
                  <a:pt x="148" y="2"/>
                </a:lnTo>
                <a:lnTo>
                  <a:pt x="148" y="2"/>
                </a:lnTo>
                <a:lnTo>
                  <a:pt x="152" y="8"/>
                </a:lnTo>
                <a:lnTo>
                  <a:pt x="156" y="16"/>
                </a:lnTo>
                <a:lnTo>
                  <a:pt x="156" y="16"/>
                </a:lnTo>
                <a:lnTo>
                  <a:pt x="158" y="20"/>
                </a:lnTo>
                <a:lnTo>
                  <a:pt x="164" y="26"/>
                </a:lnTo>
                <a:lnTo>
                  <a:pt x="164" y="26"/>
                </a:lnTo>
                <a:lnTo>
                  <a:pt x="170" y="26"/>
                </a:lnTo>
                <a:lnTo>
                  <a:pt x="170" y="26"/>
                </a:lnTo>
                <a:lnTo>
                  <a:pt x="174" y="28"/>
                </a:lnTo>
                <a:lnTo>
                  <a:pt x="178" y="30"/>
                </a:lnTo>
                <a:lnTo>
                  <a:pt x="178" y="30"/>
                </a:lnTo>
                <a:lnTo>
                  <a:pt x="182" y="26"/>
                </a:lnTo>
                <a:lnTo>
                  <a:pt x="186" y="22"/>
                </a:lnTo>
                <a:lnTo>
                  <a:pt x="190" y="16"/>
                </a:lnTo>
                <a:lnTo>
                  <a:pt x="194" y="12"/>
                </a:lnTo>
                <a:lnTo>
                  <a:pt x="194" y="12"/>
                </a:lnTo>
                <a:lnTo>
                  <a:pt x="200" y="14"/>
                </a:lnTo>
                <a:lnTo>
                  <a:pt x="204" y="18"/>
                </a:lnTo>
                <a:lnTo>
                  <a:pt x="204" y="18"/>
                </a:lnTo>
                <a:lnTo>
                  <a:pt x="208" y="24"/>
                </a:lnTo>
                <a:lnTo>
                  <a:pt x="210" y="30"/>
                </a:lnTo>
                <a:lnTo>
                  <a:pt x="210" y="30"/>
                </a:lnTo>
                <a:lnTo>
                  <a:pt x="214" y="30"/>
                </a:lnTo>
                <a:lnTo>
                  <a:pt x="218" y="28"/>
                </a:lnTo>
                <a:lnTo>
                  <a:pt x="218" y="28"/>
                </a:lnTo>
                <a:lnTo>
                  <a:pt x="230" y="30"/>
                </a:lnTo>
                <a:lnTo>
                  <a:pt x="238" y="30"/>
                </a:lnTo>
                <a:lnTo>
                  <a:pt x="242" y="32"/>
                </a:lnTo>
                <a:lnTo>
                  <a:pt x="242" y="32"/>
                </a:lnTo>
                <a:lnTo>
                  <a:pt x="248" y="40"/>
                </a:lnTo>
                <a:lnTo>
                  <a:pt x="252" y="46"/>
                </a:lnTo>
                <a:lnTo>
                  <a:pt x="252" y="46"/>
                </a:lnTo>
                <a:lnTo>
                  <a:pt x="260" y="46"/>
                </a:lnTo>
                <a:lnTo>
                  <a:pt x="266" y="48"/>
                </a:lnTo>
                <a:lnTo>
                  <a:pt x="266" y="48"/>
                </a:lnTo>
                <a:lnTo>
                  <a:pt x="266" y="50"/>
                </a:lnTo>
                <a:lnTo>
                  <a:pt x="266" y="50"/>
                </a:lnTo>
                <a:lnTo>
                  <a:pt x="266" y="52"/>
                </a:lnTo>
                <a:lnTo>
                  <a:pt x="266" y="52"/>
                </a:lnTo>
                <a:lnTo>
                  <a:pt x="264" y="58"/>
                </a:lnTo>
                <a:lnTo>
                  <a:pt x="262" y="62"/>
                </a:lnTo>
                <a:lnTo>
                  <a:pt x="262" y="64"/>
                </a:lnTo>
                <a:lnTo>
                  <a:pt x="262" y="64"/>
                </a:lnTo>
                <a:lnTo>
                  <a:pt x="264" y="70"/>
                </a:lnTo>
                <a:lnTo>
                  <a:pt x="270" y="76"/>
                </a:lnTo>
                <a:lnTo>
                  <a:pt x="284" y="84"/>
                </a:lnTo>
                <a:lnTo>
                  <a:pt x="284" y="84"/>
                </a:lnTo>
                <a:lnTo>
                  <a:pt x="288" y="86"/>
                </a:lnTo>
                <a:lnTo>
                  <a:pt x="292" y="88"/>
                </a:lnTo>
                <a:lnTo>
                  <a:pt x="292" y="88"/>
                </a:lnTo>
                <a:lnTo>
                  <a:pt x="298" y="84"/>
                </a:lnTo>
                <a:lnTo>
                  <a:pt x="302" y="82"/>
                </a:lnTo>
                <a:lnTo>
                  <a:pt x="304" y="78"/>
                </a:lnTo>
                <a:lnTo>
                  <a:pt x="304" y="78"/>
                </a:lnTo>
                <a:lnTo>
                  <a:pt x="302" y="76"/>
                </a:lnTo>
                <a:lnTo>
                  <a:pt x="300" y="72"/>
                </a:lnTo>
                <a:lnTo>
                  <a:pt x="300" y="72"/>
                </a:lnTo>
                <a:lnTo>
                  <a:pt x="300" y="68"/>
                </a:lnTo>
                <a:lnTo>
                  <a:pt x="302" y="66"/>
                </a:lnTo>
                <a:lnTo>
                  <a:pt x="302" y="66"/>
                </a:lnTo>
                <a:lnTo>
                  <a:pt x="304" y="64"/>
                </a:lnTo>
                <a:lnTo>
                  <a:pt x="308" y="66"/>
                </a:lnTo>
                <a:lnTo>
                  <a:pt x="314" y="68"/>
                </a:lnTo>
                <a:lnTo>
                  <a:pt x="322" y="72"/>
                </a:lnTo>
                <a:lnTo>
                  <a:pt x="328" y="74"/>
                </a:lnTo>
                <a:lnTo>
                  <a:pt x="328" y="74"/>
                </a:lnTo>
                <a:lnTo>
                  <a:pt x="340" y="74"/>
                </a:lnTo>
                <a:lnTo>
                  <a:pt x="346" y="76"/>
                </a:lnTo>
                <a:lnTo>
                  <a:pt x="352" y="76"/>
                </a:lnTo>
                <a:lnTo>
                  <a:pt x="352" y="76"/>
                </a:lnTo>
                <a:lnTo>
                  <a:pt x="352" y="80"/>
                </a:lnTo>
                <a:lnTo>
                  <a:pt x="352" y="86"/>
                </a:lnTo>
                <a:lnTo>
                  <a:pt x="352" y="90"/>
                </a:lnTo>
                <a:lnTo>
                  <a:pt x="352" y="94"/>
                </a:lnTo>
                <a:lnTo>
                  <a:pt x="352" y="94"/>
                </a:lnTo>
                <a:lnTo>
                  <a:pt x="356" y="98"/>
                </a:lnTo>
                <a:lnTo>
                  <a:pt x="362" y="102"/>
                </a:lnTo>
                <a:lnTo>
                  <a:pt x="362" y="102"/>
                </a:lnTo>
                <a:lnTo>
                  <a:pt x="368" y="100"/>
                </a:lnTo>
                <a:lnTo>
                  <a:pt x="368" y="100"/>
                </a:lnTo>
                <a:lnTo>
                  <a:pt x="374" y="102"/>
                </a:lnTo>
                <a:lnTo>
                  <a:pt x="378" y="104"/>
                </a:lnTo>
                <a:lnTo>
                  <a:pt x="378" y="104"/>
                </a:lnTo>
                <a:lnTo>
                  <a:pt x="384" y="112"/>
                </a:lnTo>
                <a:lnTo>
                  <a:pt x="390" y="120"/>
                </a:lnTo>
                <a:lnTo>
                  <a:pt x="396" y="128"/>
                </a:lnTo>
                <a:lnTo>
                  <a:pt x="402" y="136"/>
                </a:lnTo>
                <a:lnTo>
                  <a:pt x="402" y="136"/>
                </a:lnTo>
                <a:lnTo>
                  <a:pt x="412" y="140"/>
                </a:lnTo>
                <a:lnTo>
                  <a:pt x="424" y="144"/>
                </a:lnTo>
                <a:lnTo>
                  <a:pt x="424" y="14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85" name="Freeform 355"/>
          <p:cNvSpPr>
            <a:spLocks/>
          </p:cNvSpPr>
          <p:nvPr/>
        </p:nvSpPr>
        <p:spPr bwMode="auto">
          <a:xfrm>
            <a:off x="4664574" y="3821873"/>
            <a:ext cx="964359" cy="428416"/>
          </a:xfrm>
          <a:custGeom>
            <a:avLst/>
            <a:gdLst/>
            <a:ahLst/>
            <a:cxnLst>
              <a:cxn ang="0">
                <a:pos x="490" y="108"/>
              </a:cxn>
              <a:cxn ang="0">
                <a:pos x="470" y="120"/>
              </a:cxn>
              <a:cxn ang="0">
                <a:pos x="450" y="128"/>
              </a:cxn>
              <a:cxn ang="0">
                <a:pos x="458" y="138"/>
              </a:cxn>
              <a:cxn ang="0">
                <a:pos x="448" y="160"/>
              </a:cxn>
              <a:cxn ang="0">
                <a:pos x="450" y="184"/>
              </a:cxn>
              <a:cxn ang="0">
                <a:pos x="436" y="188"/>
              </a:cxn>
              <a:cxn ang="0">
                <a:pos x="420" y="204"/>
              </a:cxn>
              <a:cxn ang="0">
                <a:pos x="412" y="214"/>
              </a:cxn>
              <a:cxn ang="0">
                <a:pos x="386" y="214"/>
              </a:cxn>
              <a:cxn ang="0">
                <a:pos x="380" y="224"/>
              </a:cxn>
              <a:cxn ang="0">
                <a:pos x="358" y="218"/>
              </a:cxn>
              <a:cxn ang="0">
                <a:pos x="332" y="234"/>
              </a:cxn>
              <a:cxn ang="0">
                <a:pos x="314" y="242"/>
              </a:cxn>
              <a:cxn ang="0">
                <a:pos x="268" y="236"/>
              </a:cxn>
              <a:cxn ang="0">
                <a:pos x="242" y="230"/>
              </a:cxn>
              <a:cxn ang="0">
                <a:pos x="206" y="224"/>
              </a:cxn>
              <a:cxn ang="0">
                <a:pos x="188" y="216"/>
              </a:cxn>
              <a:cxn ang="0">
                <a:pos x="172" y="198"/>
              </a:cxn>
              <a:cxn ang="0">
                <a:pos x="166" y="180"/>
              </a:cxn>
              <a:cxn ang="0">
                <a:pos x="154" y="184"/>
              </a:cxn>
              <a:cxn ang="0">
                <a:pos x="120" y="186"/>
              </a:cxn>
              <a:cxn ang="0">
                <a:pos x="78" y="200"/>
              </a:cxn>
              <a:cxn ang="0">
                <a:pos x="58" y="196"/>
              </a:cxn>
              <a:cxn ang="0">
                <a:pos x="44" y="190"/>
              </a:cxn>
              <a:cxn ang="0">
                <a:pos x="28" y="190"/>
              </a:cxn>
              <a:cxn ang="0">
                <a:pos x="10" y="178"/>
              </a:cxn>
              <a:cxn ang="0">
                <a:pos x="18" y="164"/>
              </a:cxn>
              <a:cxn ang="0">
                <a:pos x="16" y="148"/>
              </a:cxn>
              <a:cxn ang="0">
                <a:pos x="0" y="134"/>
              </a:cxn>
              <a:cxn ang="0">
                <a:pos x="12" y="128"/>
              </a:cxn>
              <a:cxn ang="0">
                <a:pos x="34" y="132"/>
              </a:cxn>
              <a:cxn ang="0">
                <a:pos x="44" y="146"/>
              </a:cxn>
              <a:cxn ang="0">
                <a:pos x="56" y="144"/>
              </a:cxn>
              <a:cxn ang="0">
                <a:pos x="68" y="130"/>
              </a:cxn>
              <a:cxn ang="0">
                <a:pos x="98" y="142"/>
              </a:cxn>
              <a:cxn ang="0">
                <a:pos x="118" y="140"/>
              </a:cxn>
              <a:cxn ang="0">
                <a:pos x="156" y="128"/>
              </a:cxn>
              <a:cxn ang="0">
                <a:pos x="180" y="120"/>
              </a:cxn>
              <a:cxn ang="0">
                <a:pos x="194" y="124"/>
              </a:cxn>
              <a:cxn ang="0">
                <a:pos x="212" y="130"/>
              </a:cxn>
              <a:cxn ang="0">
                <a:pos x="224" y="130"/>
              </a:cxn>
              <a:cxn ang="0">
                <a:pos x="220" y="112"/>
              </a:cxn>
              <a:cxn ang="0">
                <a:pos x="216" y="84"/>
              </a:cxn>
              <a:cxn ang="0">
                <a:pos x="234" y="66"/>
              </a:cxn>
              <a:cxn ang="0">
                <a:pos x="252" y="50"/>
              </a:cxn>
              <a:cxn ang="0">
                <a:pos x="262" y="38"/>
              </a:cxn>
              <a:cxn ang="0">
                <a:pos x="278" y="28"/>
              </a:cxn>
              <a:cxn ang="0">
                <a:pos x="292" y="30"/>
              </a:cxn>
              <a:cxn ang="0">
                <a:pos x="314" y="38"/>
              </a:cxn>
              <a:cxn ang="0">
                <a:pos x="342" y="28"/>
              </a:cxn>
              <a:cxn ang="0">
                <a:pos x="354" y="6"/>
              </a:cxn>
              <a:cxn ang="0">
                <a:pos x="396" y="4"/>
              </a:cxn>
              <a:cxn ang="0">
                <a:pos x="418" y="20"/>
              </a:cxn>
              <a:cxn ang="0">
                <a:pos x="454" y="18"/>
              </a:cxn>
              <a:cxn ang="0">
                <a:pos x="472" y="30"/>
              </a:cxn>
              <a:cxn ang="0">
                <a:pos x="472" y="46"/>
              </a:cxn>
              <a:cxn ang="0">
                <a:pos x="484" y="78"/>
              </a:cxn>
            </a:cxnLst>
            <a:rect l="0" t="0" r="r" b="b"/>
            <a:pathLst>
              <a:path w="490" h="242">
                <a:moveTo>
                  <a:pt x="490" y="86"/>
                </a:moveTo>
                <a:lnTo>
                  <a:pt x="490" y="86"/>
                </a:lnTo>
                <a:lnTo>
                  <a:pt x="490" y="98"/>
                </a:lnTo>
                <a:lnTo>
                  <a:pt x="490" y="108"/>
                </a:lnTo>
                <a:lnTo>
                  <a:pt x="490" y="108"/>
                </a:lnTo>
                <a:lnTo>
                  <a:pt x="488" y="114"/>
                </a:lnTo>
                <a:lnTo>
                  <a:pt x="484" y="118"/>
                </a:lnTo>
                <a:lnTo>
                  <a:pt x="484" y="118"/>
                </a:lnTo>
                <a:lnTo>
                  <a:pt x="478" y="120"/>
                </a:lnTo>
                <a:lnTo>
                  <a:pt x="470" y="120"/>
                </a:lnTo>
                <a:lnTo>
                  <a:pt x="460" y="118"/>
                </a:lnTo>
                <a:lnTo>
                  <a:pt x="454" y="120"/>
                </a:lnTo>
                <a:lnTo>
                  <a:pt x="454" y="120"/>
                </a:lnTo>
                <a:lnTo>
                  <a:pt x="452" y="124"/>
                </a:lnTo>
                <a:lnTo>
                  <a:pt x="450" y="128"/>
                </a:lnTo>
                <a:lnTo>
                  <a:pt x="450" y="128"/>
                </a:lnTo>
                <a:lnTo>
                  <a:pt x="450" y="132"/>
                </a:lnTo>
                <a:lnTo>
                  <a:pt x="454" y="134"/>
                </a:lnTo>
                <a:lnTo>
                  <a:pt x="456" y="136"/>
                </a:lnTo>
                <a:lnTo>
                  <a:pt x="458" y="138"/>
                </a:lnTo>
                <a:lnTo>
                  <a:pt x="458" y="138"/>
                </a:lnTo>
                <a:lnTo>
                  <a:pt x="456" y="144"/>
                </a:lnTo>
                <a:lnTo>
                  <a:pt x="454" y="150"/>
                </a:lnTo>
                <a:lnTo>
                  <a:pt x="448" y="160"/>
                </a:lnTo>
                <a:lnTo>
                  <a:pt x="448" y="160"/>
                </a:lnTo>
                <a:lnTo>
                  <a:pt x="448" y="170"/>
                </a:lnTo>
                <a:lnTo>
                  <a:pt x="448" y="170"/>
                </a:lnTo>
                <a:lnTo>
                  <a:pt x="450" y="178"/>
                </a:lnTo>
                <a:lnTo>
                  <a:pt x="450" y="182"/>
                </a:lnTo>
                <a:lnTo>
                  <a:pt x="450" y="184"/>
                </a:lnTo>
                <a:lnTo>
                  <a:pt x="450" y="184"/>
                </a:lnTo>
                <a:lnTo>
                  <a:pt x="446" y="186"/>
                </a:lnTo>
                <a:lnTo>
                  <a:pt x="444" y="186"/>
                </a:lnTo>
                <a:lnTo>
                  <a:pt x="436" y="188"/>
                </a:lnTo>
                <a:lnTo>
                  <a:pt x="436" y="188"/>
                </a:lnTo>
                <a:lnTo>
                  <a:pt x="428" y="194"/>
                </a:lnTo>
                <a:lnTo>
                  <a:pt x="424" y="198"/>
                </a:lnTo>
                <a:lnTo>
                  <a:pt x="424" y="200"/>
                </a:lnTo>
                <a:lnTo>
                  <a:pt x="424" y="200"/>
                </a:lnTo>
                <a:lnTo>
                  <a:pt x="420" y="204"/>
                </a:lnTo>
                <a:lnTo>
                  <a:pt x="414" y="206"/>
                </a:lnTo>
                <a:lnTo>
                  <a:pt x="414" y="206"/>
                </a:lnTo>
                <a:lnTo>
                  <a:pt x="414" y="210"/>
                </a:lnTo>
                <a:lnTo>
                  <a:pt x="412" y="214"/>
                </a:lnTo>
                <a:lnTo>
                  <a:pt x="412" y="214"/>
                </a:lnTo>
                <a:lnTo>
                  <a:pt x="408" y="216"/>
                </a:lnTo>
                <a:lnTo>
                  <a:pt x="402" y="214"/>
                </a:lnTo>
                <a:lnTo>
                  <a:pt x="392" y="212"/>
                </a:lnTo>
                <a:lnTo>
                  <a:pt x="392" y="212"/>
                </a:lnTo>
                <a:lnTo>
                  <a:pt x="386" y="214"/>
                </a:lnTo>
                <a:lnTo>
                  <a:pt x="386" y="214"/>
                </a:lnTo>
                <a:lnTo>
                  <a:pt x="384" y="218"/>
                </a:lnTo>
                <a:lnTo>
                  <a:pt x="382" y="222"/>
                </a:lnTo>
                <a:lnTo>
                  <a:pt x="380" y="224"/>
                </a:lnTo>
                <a:lnTo>
                  <a:pt x="380" y="224"/>
                </a:lnTo>
                <a:lnTo>
                  <a:pt x="376" y="224"/>
                </a:lnTo>
                <a:lnTo>
                  <a:pt x="370" y="222"/>
                </a:lnTo>
                <a:lnTo>
                  <a:pt x="364" y="220"/>
                </a:lnTo>
                <a:lnTo>
                  <a:pt x="358" y="218"/>
                </a:lnTo>
                <a:lnTo>
                  <a:pt x="358" y="218"/>
                </a:lnTo>
                <a:lnTo>
                  <a:pt x="350" y="220"/>
                </a:lnTo>
                <a:lnTo>
                  <a:pt x="342" y="222"/>
                </a:lnTo>
                <a:lnTo>
                  <a:pt x="342" y="222"/>
                </a:lnTo>
                <a:lnTo>
                  <a:pt x="336" y="228"/>
                </a:lnTo>
                <a:lnTo>
                  <a:pt x="332" y="234"/>
                </a:lnTo>
                <a:lnTo>
                  <a:pt x="332" y="234"/>
                </a:lnTo>
                <a:lnTo>
                  <a:pt x="326" y="238"/>
                </a:lnTo>
                <a:lnTo>
                  <a:pt x="322" y="242"/>
                </a:lnTo>
                <a:lnTo>
                  <a:pt x="322" y="242"/>
                </a:lnTo>
                <a:lnTo>
                  <a:pt x="314" y="242"/>
                </a:lnTo>
                <a:lnTo>
                  <a:pt x="304" y="240"/>
                </a:lnTo>
                <a:lnTo>
                  <a:pt x="288" y="238"/>
                </a:lnTo>
                <a:lnTo>
                  <a:pt x="288" y="238"/>
                </a:lnTo>
                <a:lnTo>
                  <a:pt x="268" y="236"/>
                </a:lnTo>
                <a:lnTo>
                  <a:pt x="268" y="236"/>
                </a:lnTo>
                <a:lnTo>
                  <a:pt x="266" y="236"/>
                </a:lnTo>
                <a:lnTo>
                  <a:pt x="264" y="236"/>
                </a:lnTo>
                <a:lnTo>
                  <a:pt x="258" y="236"/>
                </a:lnTo>
                <a:lnTo>
                  <a:pt x="258" y="236"/>
                </a:lnTo>
                <a:lnTo>
                  <a:pt x="242" y="230"/>
                </a:lnTo>
                <a:lnTo>
                  <a:pt x="242" y="230"/>
                </a:lnTo>
                <a:lnTo>
                  <a:pt x="224" y="228"/>
                </a:lnTo>
                <a:lnTo>
                  <a:pt x="214" y="226"/>
                </a:lnTo>
                <a:lnTo>
                  <a:pt x="206" y="224"/>
                </a:lnTo>
                <a:lnTo>
                  <a:pt x="206" y="224"/>
                </a:lnTo>
                <a:lnTo>
                  <a:pt x="200" y="220"/>
                </a:lnTo>
                <a:lnTo>
                  <a:pt x="194" y="216"/>
                </a:lnTo>
                <a:lnTo>
                  <a:pt x="194" y="216"/>
                </a:lnTo>
                <a:lnTo>
                  <a:pt x="188" y="216"/>
                </a:lnTo>
                <a:lnTo>
                  <a:pt x="188" y="216"/>
                </a:lnTo>
                <a:lnTo>
                  <a:pt x="182" y="212"/>
                </a:lnTo>
                <a:lnTo>
                  <a:pt x="176" y="206"/>
                </a:lnTo>
                <a:lnTo>
                  <a:pt x="176" y="206"/>
                </a:lnTo>
                <a:lnTo>
                  <a:pt x="172" y="198"/>
                </a:lnTo>
                <a:lnTo>
                  <a:pt x="172" y="198"/>
                </a:lnTo>
                <a:lnTo>
                  <a:pt x="170" y="188"/>
                </a:lnTo>
                <a:lnTo>
                  <a:pt x="170" y="188"/>
                </a:lnTo>
                <a:lnTo>
                  <a:pt x="170" y="182"/>
                </a:lnTo>
                <a:lnTo>
                  <a:pt x="170" y="182"/>
                </a:lnTo>
                <a:lnTo>
                  <a:pt x="166" y="180"/>
                </a:lnTo>
                <a:lnTo>
                  <a:pt x="166" y="180"/>
                </a:lnTo>
                <a:lnTo>
                  <a:pt x="160" y="180"/>
                </a:lnTo>
                <a:lnTo>
                  <a:pt x="160" y="180"/>
                </a:lnTo>
                <a:lnTo>
                  <a:pt x="154" y="184"/>
                </a:lnTo>
                <a:lnTo>
                  <a:pt x="154" y="184"/>
                </a:lnTo>
                <a:lnTo>
                  <a:pt x="142" y="186"/>
                </a:lnTo>
                <a:lnTo>
                  <a:pt x="142" y="186"/>
                </a:lnTo>
                <a:lnTo>
                  <a:pt x="130" y="186"/>
                </a:lnTo>
                <a:lnTo>
                  <a:pt x="120" y="186"/>
                </a:lnTo>
                <a:lnTo>
                  <a:pt x="120" y="186"/>
                </a:lnTo>
                <a:lnTo>
                  <a:pt x="108" y="190"/>
                </a:lnTo>
                <a:lnTo>
                  <a:pt x="96" y="196"/>
                </a:lnTo>
                <a:lnTo>
                  <a:pt x="96" y="196"/>
                </a:lnTo>
                <a:lnTo>
                  <a:pt x="78" y="200"/>
                </a:lnTo>
                <a:lnTo>
                  <a:pt x="78" y="200"/>
                </a:lnTo>
                <a:lnTo>
                  <a:pt x="72" y="200"/>
                </a:lnTo>
                <a:lnTo>
                  <a:pt x="72" y="200"/>
                </a:lnTo>
                <a:lnTo>
                  <a:pt x="64" y="200"/>
                </a:lnTo>
                <a:lnTo>
                  <a:pt x="60" y="198"/>
                </a:lnTo>
                <a:lnTo>
                  <a:pt x="58" y="196"/>
                </a:lnTo>
                <a:lnTo>
                  <a:pt x="58" y="196"/>
                </a:lnTo>
                <a:lnTo>
                  <a:pt x="54" y="192"/>
                </a:lnTo>
                <a:lnTo>
                  <a:pt x="48" y="188"/>
                </a:lnTo>
                <a:lnTo>
                  <a:pt x="48" y="188"/>
                </a:lnTo>
                <a:lnTo>
                  <a:pt x="44" y="190"/>
                </a:lnTo>
                <a:lnTo>
                  <a:pt x="40" y="192"/>
                </a:lnTo>
                <a:lnTo>
                  <a:pt x="40" y="192"/>
                </a:lnTo>
                <a:lnTo>
                  <a:pt x="34" y="192"/>
                </a:lnTo>
                <a:lnTo>
                  <a:pt x="28" y="190"/>
                </a:lnTo>
                <a:lnTo>
                  <a:pt x="28" y="190"/>
                </a:lnTo>
                <a:lnTo>
                  <a:pt x="16" y="184"/>
                </a:lnTo>
                <a:lnTo>
                  <a:pt x="16" y="184"/>
                </a:lnTo>
                <a:lnTo>
                  <a:pt x="12" y="182"/>
                </a:lnTo>
                <a:lnTo>
                  <a:pt x="10" y="178"/>
                </a:lnTo>
                <a:lnTo>
                  <a:pt x="10" y="178"/>
                </a:lnTo>
                <a:lnTo>
                  <a:pt x="10" y="176"/>
                </a:lnTo>
                <a:lnTo>
                  <a:pt x="14" y="174"/>
                </a:lnTo>
                <a:lnTo>
                  <a:pt x="18" y="170"/>
                </a:lnTo>
                <a:lnTo>
                  <a:pt x="18" y="170"/>
                </a:lnTo>
                <a:lnTo>
                  <a:pt x="18" y="164"/>
                </a:lnTo>
                <a:lnTo>
                  <a:pt x="18" y="156"/>
                </a:lnTo>
                <a:lnTo>
                  <a:pt x="18" y="156"/>
                </a:lnTo>
                <a:lnTo>
                  <a:pt x="18" y="152"/>
                </a:lnTo>
                <a:lnTo>
                  <a:pt x="16" y="148"/>
                </a:lnTo>
                <a:lnTo>
                  <a:pt x="16" y="148"/>
                </a:lnTo>
                <a:lnTo>
                  <a:pt x="14" y="144"/>
                </a:lnTo>
                <a:lnTo>
                  <a:pt x="8" y="142"/>
                </a:lnTo>
                <a:lnTo>
                  <a:pt x="8" y="142"/>
                </a:lnTo>
                <a:lnTo>
                  <a:pt x="4" y="136"/>
                </a:lnTo>
                <a:lnTo>
                  <a:pt x="0" y="134"/>
                </a:lnTo>
                <a:lnTo>
                  <a:pt x="0" y="132"/>
                </a:lnTo>
                <a:lnTo>
                  <a:pt x="0" y="132"/>
                </a:lnTo>
                <a:lnTo>
                  <a:pt x="2" y="130"/>
                </a:lnTo>
                <a:lnTo>
                  <a:pt x="6" y="128"/>
                </a:lnTo>
                <a:lnTo>
                  <a:pt x="12" y="128"/>
                </a:lnTo>
                <a:lnTo>
                  <a:pt x="12" y="128"/>
                </a:lnTo>
                <a:lnTo>
                  <a:pt x="24" y="128"/>
                </a:lnTo>
                <a:lnTo>
                  <a:pt x="24" y="128"/>
                </a:lnTo>
                <a:lnTo>
                  <a:pt x="28" y="130"/>
                </a:lnTo>
                <a:lnTo>
                  <a:pt x="34" y="132"/>
                </a:lnTo>
                <a:lnTo>
                  <a:pt x="34" y="132"/>
                </a:lnTo>
                <a:lnTo>
                  <a:pt x="36" y="136"/>
                </a:lnTo>
                <a:lnTo>
                  <a:pt x="40" y="142"/>
                </a:lnTo>
                <a:lnTo>
                  <a:pt x="40" y="142"/>
                </a:lnTo>
                <a:lnTo>
                  <a:pt x="44" y="146"/>
                </a:lnTo>
                <a:lnTo>
                  <a:pt x="50" y="148"/>
                </a:lnTo>
                <a:lnTo>
                  <a:pt x="50" y="148"/>
                </a:lnTo>
                <a:lnTo>
                  <a:pt x="54" y="146"/>
                </a:lnTo>
                <a:lnTo>
                  <a:pt x="56" y="144"/>
                </a:lnTo>
                <a:lnTo>
                  <a:pt x="56" y="144"/>
                </a:lnTo>
                <a:lnTo>
                  <a:pt x="60" y="136"/>
                </a:lnTo>
                <a:lnTo>
                  <a:pt x="60" y="136"/>
                </a:lnTo>
                <a:lnTo>
                  <a:pt x="64" y="132"/>
                </a:lnTo>
                <a:lnTo>
                  <a:pt x="68" y="130"/>
                </a:lnTo>
                <a:lnTo>
                  <a:pt x="68" y="130"/>
                </a:lnTo>
                <a:lnTo>
                  <a:pt x="76" y="130"/>
                </a:lnTo>
                <a:lnTo>
                  <a:pt x="82" y="132"/>
                </a:lnTo>
                <a:lnTo>
                  <a:pt x="82" y="132"/>
                </a:lnTo>
                <a:lnTo>
                  <a:pt x="90" y="136"/>
                </a:lnTo>
                <a:lnTo>
                  <a:pt x="98" y="142"/>
                </a:lnTo>
                <a:lnTo>
                  <a:pt x="98" y="142"/>
                </a:lnTo>
                <a:lnTo>
                  <a:pt x="106" y="142"/>
                </a:lnTo>
                <a:lnTo>
                  <a:pt x="112" y="142"/>
                </a:lnTo>
                <a:lnTo>
                  <a:pt x="112" y="142"/>
                </a:lnTo>
                <a:lnTo>
                  <a:pt x="118" y="140"/>
                </a:lnTo>
                <a:lnTo>
                  <a:pt x="124" y="136"/>
                </a:lnTo>
                <a:lnTo>
                  <a:pt x="136" y="128"/>
                </a:lnTo>
                <a:lnTo>
                  <a:pt x="136" y="128"/>
                </a:lnTo>
                <a:lnTo>
                  <a:pt x="144" y="128"/>
                </a:lnTo>
                <a:lnTo>
                  <a:pt x="156" y="128"/>
                </a:lnTo>
                <a:lnTo>
                  <a:pt x="166" y="128"/>
                </a:lnTo>
                <a:lnTo>
                  <a:pt x="176" y="126"/>
                </a:lnTo>
                <a:lnTo>
                  <a:pt x="176" y="126"/>
                </a:lnTo>
                <a:lnTo>
                  <a:pt x="178" y="122"/>
                </a:lnTo>
                <a:lnTo>
                  <a:pt x="180" y="120"/>
                </a:lnTo>
                <a:lnTo>
                  <a:pt x="180" y="120"/>
                </a:lnTo>
                <a:lnTo>
                  <a:pt x="184" y="120"/>
                </a:lnTo>
                <a:lnTo>
                  <a:pt x="186" y="122"/>
                </a:lnTo>
                <a:lnTo>
                  <a:pt x="194" y="124"/>
                </a:lnTo>
                <a:lnTo>
                  <a:pt x="194" y="124"/>
                </a:lnTo>
                <a:lnTo>
                  <a:pt x="202" y="124"/>
                </a:lnTo>
                <a:lnTo>
                  <a:pt x="206" y="124"/>
                </a:lnTo>
                <a:lnTo>
                  <a:pt x="210" y="124"/>
                </a:lnTo>
                <a:lnTo>
                  <a:pt x="210" y="124"/>
                </a:lnTo>
                <a:lnTo>
                  <a:pt x="212" y="130"/>
                </a:lnTo>
                <a:lnTo>
                  <a:pt x="214" y="132"/>
                </a:lnTo>
                <a:lnTo>
                  <a:pt x="216" y="134"/>
                </a:lnTo>
                <a:lnTo>
                  <a:pt x="216" y="134"/>
                </a:lnTo>
                <a:lnTo>
                  <a:pt x="220" y="134"/>
                </a:lnTo>
                <a:lnTo>
                  <a:pt x="224" y="130"/>
                </a:lnTo>
                <a:lnTo>
                  <a:pt x="224" y="130"/>
                </a:lnTo>
                <a:lnTo>
                  <a:pt x="224" y="126"/>
                </a:lnTo>
                <a:lnTo>
                  <a:pt x="224" y="122"/>
                </a:lnTo>
                <a:lnTo>
                  <a:pt x="224" y="122"/>
                </a:lnTo>
                <a:lnTo>
                  <a:pt x="220" y="112"/>
                </a:lnTo>
                <a:lnTo>
                  <a:pt x="216" y="102"/>
                </a:lnTo>
                <a:lnTo>
                  <a:pt x="216" y="102"/>
                </a:lnTo>
                <a:lnTo>
                  <a:pt x="216" y="94"/>
                </a:lnTo>
                <a:lnTo>
                  <a:pt x="216" y="84"/>
                </a:lnTo>
                <a:lnTo>
                  <a:pt x="216" y="84"/>
                </a:lnTo>
                <a:lnTo>
                  <a:pt x="218" y="76"/>
                </a:lnTo>
                <a:lnTo>
                  <a:pt x="222" y="70"/>
                </a:lnTo>
                <a:lnTo>
                  <a:pt x="222" y="70"/>
                </a:lnTo>
                <a:lnTo>
                  <a:pt x="228" y="68"/>
                </a:lnTo>
                <a:lnTo>
                  <a:pt x="234" y="66"/>
                </a:lnTo>
                <a:lnTo>
                  <a:pt x="242" y="64"/>
                </a:lnTo>
                <a:lnTo>
                  <a:pt x="248" y="60"/>
                </a:lnTo>
                <a:lnTo>
                  <a:pt x="248" y="60"/>
                </a:lnTo>
                <a:lnTo>
                  <a:pt x="250" y="56"/>
                </a:lnTo>
                <a:lnTo>
                  <a:pt x="252" y="50"/>
                </a:lnTo>
                <a:lnTo>
                  <a:pt x="252" y="50"/>
                </a:lnTo>
                <a:lnTo>
                  <a:pt x="254" y="44"/>
                </a:lnTo>
                <a:lnTo>
                  <a:pt x="256" y="40"/>
                </a:lnTo>
                <a:lnTo>
                  <a:pt x="256" y="40"/>
                </a:lnTo>
                <a:lnTo>
                  <a:pt x="262" y="38"/>
                </a:lnTo>
                <a:lnTo>
                  <a:pt x="266" y="36"/>
                </a:lnTo>
                <a:lnTo>
                  <a:pt x="272" y="34"/>
                </a:lnTo>
                <a:lnTo>
                  <a:pt x="276" y="32"/>
                </a:lnTo>
                <a:lnTo>
                  <a:pt x="276" y="32"/>
                </a:lnTo>
                <a:lnTo>
                  <a:pt x="278" y="28"/>
                </a:lnTo>
                <a:lnTo>
                  <a:pt x="278" y="24"/>
                </a:lnTo>
                <a:lnTo>
                  <a:pt x="278" y="24"/>
                </a:lnTo>
                <a:lnTo>
                  <a:pt x="286" y="26"/>
                </a:lnTo>
                <a:lnTo>
                  <a:pt x="292" y="30"/>
                </a:lnTo>
                <a:lnTo>
                  <a:pt x="292" y="30"/>
                </a:lnTo>
                <a:lnTo>
                  <a:pt x="302" y="36"/>
                </a:lnTo>
                <a:lnTo>
                  <a:pt x="302" y="36"/>
                </a:lnTo>
                <a:lnTo>
                  <a:pt x="308" y="38"/>
                </a:lnTo>
                <a:lnTo>
                  <a:pt x="314" y="38"/>
                </a:lnTo>
                <a:lnTo>
                  <a:pt x="314" y="38"/>
                </a:lnTo>
                <a:lnTo>
                  <a:pt x="328" y="36"/>
                </a:lnTo>
                <a:lnTo>
                  <a:pt x="328" y="36"/>
                </a:lnTo>
                <a:lnTo>
                  <a:pt x="336" y="32"/>
                </a:lnTo>
                <a:lnTo>
                  <a:pt x="336" y="32"/>
                </a:lnTo>
                <a:lnTo>
                  <a:pt x="342" y="28"/>
                </a:lnTo>
                <a:lnTo>
                  <a:pt x="348" y="22"/>
                </a:lnTo>
                <a:lnTo>
                  <a:pt x="348" y="22"/>
                </a:lnTo>
                <a:lnTo>
                  <a:pt x="352" y="12"/>
                </a:lnTo>
                <a:lnTo>
                  <a:pt x="352" y="12"/>
                </a:lnTo>
                <a:lnTo>
                  <a:pt x="354" y="6"/>
                </a:lnTo>
                <a:lnTo>
                  <a:pt x="358" y="0"/>
                </a:lnTo>
                <a:lnTo>
                  <a:pt x="358" y="0"/>
                </a:lnTo>
                <a:lnTo>
                  <a:pt x="366" y="0"/>
                </a:lnTo>
                <a:lnTo>
                  <a:pt x="378" y="0"/>
                </a:lnTo>
                <a:lnTo>
                  <a:pt x="396" y="4"/>
                </a:lnTo>
                <a:lnTo>
                  <a:pt x="396" y="4"/>
                </a:lnTo>
                <a:lnTo>
                  <a:pt x="406" y="8"/>
                </a:lnTo>
                <a:lnTo>
                  <a:pt x="406" y="8"/>
                </a:lnTo>
                <a:lnTo>
                  <a:pt x="414" y="16"/>
                </a:lnTo>
                <a:lnTo>
                  <a:pt x="418" y="20"/>
                </a:lnTo>
                <a:lnTo>
                  <a:pt x="422" y="22"/>
                </a:lnTo>
                <a:lnTo>
                  <a:pt x="422" y="22"/>
                </a:lnTo>
                <a:lnTo>
                  <a:pt x="432" y="22"/>
                </a:lnTo>
                <a:lnTo>
                  <a:pt x="442" y="20"/>
                </a:lnTo>
                <a:lnTo>
                  <a:pt x="454" y="18"/>
                </a:lnTo>
                <a:lnTo>
                  <a:pt x="460" y="16"/>
                </a:lnTo>
                <a:lnTo>
                  <a:pt x="464" y="18"/>
                </a:lnTo>
                <a:lnTo>
                  <a:pt x="464" y="18"/>
                </a:lnTo>
                <a:lnTo>
                  <a:pt x="468" y="22"/>
                </a:lnTo>
                <a:lnTo>
                  <a:pt x="472" y="30"/>
                </a:lnTo>
                <a:lnTo>
                  <a:pt x="472" y="30"/>
                </a:lnTo>
                <a:lnTo>
                  <a:pt x="474" y="40"/>
                </a:lnTo>
                <a:lnTo>
                  <a:pt x="474" y="40"/>
                </a:lnTo>
                <a:lnTo>
                  <a:pt x="472" y="46"/>
                </a:lnTo>
                <a:lnTo>
                  <a:pt x="472" y="46"/>
                </a:lnTo>
                <a:lnTo>
                  <a:pt x="474" y="52"/>
                </a:lnTo>
                <a:lnTo>
                  <a:pt x="476" y="58"/>
                </a:lnTo>
                <a:lnTo>
                  <a:pt x="480" y="70"/>
                </a:lnTo>
                <a:lnTo>
                  <a:pt x="480" y="70"/>
                </a:lnTo>
                <a:lnTo>
                  <a:pt x="484" y="78"/>
                </a:lnTo>
                <a:lnTo>
                  <a:pt x="490" y="86"/>
                </a:lnTo>
                <a:lnTo>
                  <a:pt x="490" y="86"/>
                </a:lnTo>
                <a:lnTo>
                  <a:pt x="490" y="86"/>
                </a:lnTo>
                <a:lnTo>
                  <a:pt x="490" y="8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86" name="Freeform 356"/>
          <p:cNvSpPr>
            <a:spLocks/>
          </p:cNvSpPr>
          <p:nvPr/>
        </p:nvSpPr>
        <p:spPr bwMode="auto">
          <a:xfrm>
            <a:off x="5160530" y="4175937"/>
            <a:ext cx="405424" cy="262007"/>
          </a:xfrm>
          <a:custGeom>
            <a:avLst/>
            <a:gdLst/>
            <a:ahLst/>
            <a:cxnLst>
              <a:cxn ang="0">
                <a:pos x="202" y="36"/>
              </a:cxn>
              <a:cxn ang="0">
                <a:pos x="192" y="30"/>
              </a:cxn>
              <a:cxn ang="0">
                <a:pos x="182" y="32"/>
              </a:cxn>
              <a:cxn ang="0">
                <a:pos x="186" y="46"/>
              </a:cxn>
              <a:cxn ang="0">
                <a:pos x="180" y="46"/>
              </a:cxn>
              <a:cxn ang="0">
                <a:pos x="172" y="46"/>
              </a:cxn>
              <a:cxn ang="0">
                <a:pos x="168" y="56"/>
              </a:cxn>
              <a:cxn ang="0">
                <a:pos x="144" y="64"/>
              </a:cxn>
              <a:cxn ang="0">
                <a:pos x="140" y="76"/>
              </a:cxn>
              <a:cxn ang="0">
                <a:pos x="148" y="82"/>
              </a:cxn>
              <a:cxn ang="0">
                <a:pos x="146" y="102"/>
              </a:cxn>
              <a:cxn ang="0">
                <a:pos x="132" y="106"/>
              </a:cxn>
              <a:cxn ang="0">
                <a:pos x="120" y="118"/>
              </a:cxn>
              <a:cxn ang="0">
                <a:pos x="124" y="124"/>
              </a:cxn>
              <a:cxn ang="0">
                <a:pos x="120" y="138"/>
              </a:cxn>
              <a:cxn ang="0">
                <a:pos x="118" y="148"/>
              </a:cxn>
              <a:cxn ang="0">
                <a:pos x="110" y="148"/>
              </a:cxn>
              <a:cxn ang="0">
                <a:pos x="100" y="142"/>
              </a:cxn>
              <a:cxn ang="0">
                <a:pos x="94" y="138"/>
              </a:cxn>
              <a:cxn ang="0">
                <a:pos x="94" y="144"/>
              </a:cxn>
              <a:cxn ang="0">
                <a:pos x="82" y="132"/>
              </a:cxn>
              <a:cxn ang="0">
                <a:pos x="72" y="120"/>
              </a:cxn>
              <a:cxn ang="0">
                <a:pos x="64" y="136"/>
              </a:cxn>
              <a:cxn ang="0">
                <a:pos x="52" y="142"/>
              </a:cxn>
              <a:cxn ang="0">
                <a:pos x="36" y="134"/>
              </a:cxn>
              <a:cxn ang="0">
                <a:pos x="32" y="140"/>
              </a:cxn>
              <a:cxn ang="0">
                <a:pos x="14" y="140"/>
              </a:cxn>
              <a:cxn ang="0">
                <a:pos x="6" y="132"/>
              </a:cxn>
              <a:cxn ang="0">
                <a:pos x="14" y="128"/>
              </a:cxn>
              <a:cxn ang="0">
                <a:pos x="26" y="128"/>
              </a:cxn>
              <a:cxn ang="0">
                <a:pos x="32" y="120"/>
              </a:cxn>
              <a:cxn ang="0">
                <a:pos x="24" y="112"/>
              </a:cxn>
              <a:cxn ang="0">
                <a:pos x="16" y="104"/>
              </a:cxn>
              <a:cxn ang="0">
                <a:pos x="10" y="98"/>
              </a:cxn>
              <a:cxn ang="0">
                <a:pos x="6" y="86"/>
              </a:cxn>
              <a:cxn ang="0">
                <a:pos x="6" y="72"/>
              </a:cxn>
              <a:cxn ang="0">
                <a:pos x="8" y="64"/>
              </a:cxn>
              <a:cxn ang="0">
                <a:pos x="2" y="64"/>
              </a:cxn>
              <a:cxn ang="0">
                <a:pos x="0" y="58"/>
              </a:cxn>
              <a:cxn ang="0">
                <a:pos x="14" y="40"/>
              </a:cxn>
              <a:cxn ang="0">
                <a:pos x="36" y="38"/>
              </a:cxn>
              <a:cxn ang="0">
                <a:pos x="70" y="42"/>
              </a:cxn>
              <a:cxn ang="0">
                <a:pos x="84" y="28"/>
              </a:cxn>
              <a:cxn ang="0">
                <a:pos x="106" y="18"/>
              </a:cxn>
              <a:cxn ang="0">
                <a:pos x="124" y="24"/>
              </a:cxn>
              <a:cxn ang="0">
                <a:pos x="132" y="18"/>
              </a:cxn>
              <a:cxn ang="0">
                <a:pos x="140" y="12"/>
              </a:cxn>
              <a:cxn ang="0">
                <a:pos x="160" y="14"/>
              </a:cxn>
              <a:cxn ang="0">
                <a:pos x="168" y="4"/>
              </a:cxn>
              <a:cxn ang="0">
                <a:pos x="176" y="2"/>
              </a:cxn>
              <a:cxn ang="0">
                <a:pos x="190" y="6"/>
              </a:cxn>
              <a:cxn ang="0">
                <a:pos x="196" y="22"/>
              </a:cxn>
              <a:cxn ang="0">
                <a:pos x="206" y="34"/>
              </a:cxn>
            </a:cxnLst>
            <a:rect l="0" t="0" r="r" b="b"/>
            <a:pathLst>
              <a:path w="206" h="148">
                <a:moveTo>
                  <a:pt x="206" y="34"/>
                </a:moveTo>
                <a:lnTo>
                  <a:pt x="206" y="34"/>
                </a:lnTo>
                <a:lnTo>
                  <a:pt x="206" y="34"/>
                </a:lnTo>
                <a:lnTo>
                  <a:pt x="202" y="36"/>
                </a:lnTo>
                <a:lnTo>
                  <a:pt x="202" y="36"/>
                </a:lnTo>
                <a:lnTo>
                  <a:pt x="200" y="36"/>
                </a:lnTo>
                <a:lnTo>
                  <a:pt x="196" y="34"/>
                </a:lnTo>
                <a:lnTo>
                  <a:pt x="192" y="30"/>
                </a:lnTo>
                <a:lnTo>
                  <a:pt x="192" y="30"/>
                </a:lnTo>
                <a:lnTo>
                  <a:pt x="188" y="28"/>
                </a:lnTo>
                <a:lnTo>
                  <a:pt x="188" y="28"/>
                </a:lnTo>
                <a:lnTo>
                  <a:pt x="182" y="32"/>
                </a:lnTo>
                <a:lnTo>
                  <a:pt x="182" y="32"/>
                </a:lnTo>
                <a:lnTo>
                  <a:pt x="182" y="38"/>
                </a:lnTo>
                <a:lnTo>
                  <a:pt x="182" y="38"/>
                </a:lnTo>
                <a:lnTo>
                  <a:pt x="186" y="46"/>
                </a:lnTo>
                <a:lnTo>
                  <a:pt x="186" y="46"/>
                </a:lnTo>
                <a:lnTo>
                  <a:pt x="184" y="48"/>
                </a:lnTo>
                <a:lnTo>
                  <a:pt x="184" y="48"/>
                </a:lnTo>
                <a:lnTo>
                  <a:pt x="180" y="46"/>
                </a:lnTo>
                <a:lnTo>
                  <a:pt x="180" y="46"/>
                </a:lnTo>
                <a:lnTo>
                  <a:pt x="176" y="46"/>
                </a:lnTo>
                <a:lnTo>
                  <a:pt x="172" y="46"/>
                </a:lnTo>
                <a:lnTo>
                  <a:pt x="172" y="46"/>
                </a:lnTo>
                <a:lnTo>
                  <a:pt x="172" y="50"/>
                </a:lnTo>
                <a:lnTo>
                  <a:pt x="172" y="52"/>
                </a:lnTo>
                <a:lnTo>
                  <a:pt x="172" y="52"/>
                </a:lnTo>
                <a:lnTo>
                  <a:pt x="168" y="56"/>
                </a:lnTo>
                <a:lnTo>
                  <a:pt x="168" y="56"/>
                </a:lnTo>
                <a:lnTo>
                  <a:pt x="156" y="60"/>
                </a:lnTo>
                <a:lnTo>
                  <a:pt x="148" y="62"/>
                </a:lnTo>
                <a:lnTo>
                  <a:pt x="144" y="64"/>
                </a:lnTo>
                <a:lnTo>
                  <a:pt x="144" y="64"/>
                </a:lnTo>
                <a:lnTo>
                  <a:pt x="140" y="70"/>
                </a:lnTo>
                <a:lnTo>
                  <a:pt x="140" y="70"/>
                </a:lnTo>
                <a:lnTo>
                  <a:pt x="140" y="76"/>
                </a:lnTo>
                <a:lnTo>
                  <a:pt x="140" y="76"/>
                </a:lnTo>
                <a:lnTo>
                  <a:pt x="144" y="78"/>
                </a:lnTo>
                <a:lnTo>
                  <a:pt x="148" y="82"/>
                </a:lnTo>
                <a:lnTo>
                  <a:pt x="148" y="82"/>
                </a:lnTo>
                <a:lnTo>
                  <a:pt x="150" y="90"/>
                </a:lnTo>
                <a:lnTo>
                  <a:pt x="148" y="96"/>
                </a:lnTo>
                <a:lnTo>
                  <a:pt x="148" y="96"/>
                </a:lnTo>
                <a:lnTo>
                  <a:pt x="146" y="102"/>
                </a:lnTo>
                <a:lnTo>
                  <a:pt x="144" y="106"/>
                </a:lnTo>
                <a:lnTo>
                  <a:pt x="144" y="106"/>
                </a:lnTo>
                <a:lnTo>
                  <a:pt x="138" y="106"/>
                </a:lnTo>
                <a:lnTo>
                  <a:pt x="132" y="106"/>
                </a:lnTo>
                <a:lnTo>
                  <a:pt x="132" y="106"/>
                </a:lnTo>
                <a:lnTo>
                  <a:pt x="124" y="112"/>
                </a:lnTo>
                <a:lnTo>
                  <a:pt x="122" y="114"/>
                </a:lnTo>
                <a:lnTo>
                  <a:pt x="120" y="118"/>
                </a:lnTo>
                <a:lnTo>
                  <a:pt x="120" y="118"/>
                </a:lnTo>
                <a:lnTo>
                  <a:pt x="122" y="120"/>
                </a:lnTo>
                <a:lnTo>
                  <a:pt x="124" y="124"/>
                </a:lnTo>
                <a:lnTo>
                  <a:pt x="124" y="124"/>
                </a:lnTo>
                <a:lnTo>
                  <a:pt x="122" y="126"/>
                </a:lnTo>
                <a:lnTo>
                  <a:pt x="120" y="130"/>
                </a:lnTo>
                <a:lnTo>
                  <a:pt x="120" y="130"/>
                </a:lnTo>
                <a:lnTo>
                  <a:pt x="120" y="138"/>
                </a:lnTo>
                <a:lnTo>
                  <a:pt x="122" y="142"/>
                </a:lnTo>
                <a:lnTo>
                  <a:pt x="120" y="144"/>
                </a:lnTo>
                <a:lnTo>
                  <a:pt x="120" y="144"/>
                </a:lnTo>
                <a:lnTo>
                  <a:pt x="118" y="148"/>
                </a:lnTo>
                <a:lnTo>
                  <a:pt x="114" y="148"/>
                </a:lnTo>
                <a:lnTo>
                  <a:pt x="114" y="148"/>
                </a:lnTo>
                <a:lnTo>
                  <a:pt x="110" y="148"/>
                </a:lnTo>
                <a:lnTo>
                  <a:pt x="110" y="148"/>
                </a:lnTo>
                <a:lnTo>
                  <a:pt x="108" y="146"/>
                </a:lnTo>
                <a:lnTo>
                  <a:pt x="104" y="142"/>
                </a:lnTo>
                <a:lnTo>
                  <a:pt x="104" y="142"/>
                </a:lnTo>
                <a:lnTo>
                  <a:pt x="100" y="142"/>
                </a:lnTo>
                <a:lnTo>
                  <a:pt x="100" y="142"/>
                </a:lnTo>
                <a:lnTo>
                  <a:pt x="98" y="138"/>
                </a:lnTo>
                <a:lnTo>
                  <a:pt x="98" y="138"/>
                </a:lnTo>
                <a:lnTo>
                  <a:pt x="94" y="138"/>
                </a:lnTo>
                <a:lnTo>
                  <a:pt x="94" y="138"/>
                </a:lnTo>
                <a:lnTo>
                  <a:pt x="94" y="140"/>
                </a:lnTo>
                <a:lnTo>
                  <a:pt x="94" y="144"/>
                </a:lnTo>
                <a:lnTo>
                  <a:pt x="94" y="144"/>
                </a:lnTo>
                <a:lnTo>
                  <a:pt x="88" y="144"/>
                </a:lnTo>
                <a:lnTo>
                  <a:pt x="88" y="144"/>
                </a:lnTo>
                <a:lnTo>
                  <a:pt x="84" y="140"/>
                </a:lnTo>
                <a:lnTo>
                  <a:pt x="82" y="132"/>
                </a:lnTo>
                <a:lnTo>
                  <a:pt x="78" y="126"/>
                </a:lnTo>
                <a:lnTo>
                  <a:pt x="74" y="120"/>
                </a:lnTo>
                <a:lnTo>
                  <a:pt x="74" y="120"/>
                </a:lnTo>
                <a:lnTo>
                  <a:pt x="72" y="120"/>
                </a:lnTo>
                <a:lnTo>
                  <a:pt x="72" y="120"/>
                </a:lnTo>
                <a:lnTo>
                  <a:pt x="68" y="124"/>
                </a:lnTo>
                <a:lnTo>
                  <a:pt x="66" y="130"/>
                </a:lnTo>
                <a:lnTo>
                  <a:pt x="64" y="136"/>
                </a:lnTo>
                <a:lnTo>
                  <a:pt x="62" y="140"/>
                </a:lnTo>
                <a:lnTo>
                  <a:pt x="62" y="140"/>
                </a:lnTo>
                <a:lnTo>
                  <a:pt x="58" y="140"/>
                </a:lnTo>
                <a:lnTo>
                  <a:pt x="52" y="142"/>
                </a:lnTo>
                <a:lnTo>
                  <a:pt x="40" y="140"/>
                </a:lnTo>
                <a:lnTo>
                  <a:pt x="40" y="140"/>
                </a:lnTo>
                <a:lnTo>
                  <a:pt x="38" y="136"/>
                </a:lnTo>
                <a:lnTo>
                  <a:pt x="36" y="134"/>
                </a:lnTo>
                <a:lnTo>
                  <a:pt x="34" y="134"/>
                </a:lnTo>
                <a:lnTo>
                  <a:pt x="34" y="134"/>
                </a:lnTo>
                <a:lnTo>
                  <a:pt x="34" y="136"/>
                </a:lnTo>
                <a:lnTo>
                  <a:pt x="32" y="140"/>
                </a:lnTo>
                <a:lnTo>
                  <a:pt x="32" y="140"/>
                </a:lnTo>
                <a:lnTo>
                  <a:pt x="28" y="142"/>
                </a:lnTo>
                <a:lnTo>
                  <a:pt x="24" y="142"/>
                </a:lnTo>
                <a:lnTo>
                  <a:pt x="14" y="140"/>
                </a:lnTo>
                <a:lnTo>
                  <a:pt x="14" y="140"/>
                </a:lnTo>
                <a:lnTo>
                  <a:pt x="10" y="136"/>
                </a:lnTo>
                <a:lnTo>
                  <a:pt x="8" y="134"/>
                </a:lnTo>
                <a:lnTo>
                  <a:pt x="6" y="132"/>
                </a:lnTo>
                <a:lnTo>
                  <a:pt x="6" y="132"/>
                </a:lnTo>
                <a:lnTo>
                  <a:pt x="8" y="130"/>
                </a:lnTo>
                <a:lnTo>
                  <a:pt x="14" y="128"/>
                </a:lnTo>
                <a:lnTo>
                  <a:pt x="14" y="128"/>
                </a:lnTo>
                <a:lnTo>
                  <a:pt x="16" y="128"/>
                </a:lnTo>
                <a:lnTo>
                  <a:pt x="20" y="130"/>
                </a:lnTo>
                <a:lnTo>
                  <a:pt x="20" y="130"/>
                </a:lnTo>
                <a:lnTo>
                  <a:pt x="26" y="128"/>
                </a:lnTo>
                <a:lnTo>
                  <a:pt x="26" y="128"/>
                </a:lnTo>
                <a:lnTo>
                  <a:pt x="30" y="124"/>
                </a:lnTo>
                <a:lnTo>
                  <a:pt x="30" y="124"/>
                </a:lnTo>
                <a:lnTo>
                  <a:pt x="32" y="120"/>
                </a:lnTo>
                <a:lnTo>
                  <a:pt x="32" y="120"/>
                </a:lnTo>
                <a:lnTo>
                  <a:pt x="30" y="114"/>
                </a:lnTo>
                <a:lnTo>
                  <a:pt x="30" y="114"/>
                </a:lnTo>
                <a:lnTo>
                  <a:pt x="24" y="112"/>
                </a:lnTo>
                <a:lnTo>
                  <a:pt x="24" y="112"/>
                </a:lnTo>
                <a:lnTo>
                  <a:pt x="22" y="106"/>
                </a:lnTo>
                <a:lnTo>
                  <a:pt x="22" y="106"/>
                </a:lnTo>
                <a:lnTo>
                  <a:pt x="16" y="104"/>
                </a:lnTo>
                <a:lnTo>
                  <a:pt x="12" y="102"/>
                </a:lnTo>
                <a:lnTo>
                  <a:pt x="12" y="102"/>
                </a:lnTo>
                <a:lnTo>
                  <a:pt x="10" y="98"/>
                </a:lnTo>
                <a:lnTo>
                  <a:pt x="10" y="98"/>
                </a:lnTo>
                <a:lnTo>
                  <a:pt x="10" y="94"/>
                </a:lnTo>
                <a:lnTo>
                  <a:pt x="10" y="90"/>
                </a:lnTo>
                <a:lnTo>
                  <a:pt x="10" y="90"/>
                </a:lnTo>
                <a:lnTo>
                  <a:pt x="6" y="86"/>
                </a:lnTo>
                <a:lnTo>
                  <a:pt x="4" y="82"/>
                </a:lnTo>
                <a:lnTo>
                  <a:pt x="4" y="82"/>
                </a:lnTo>
                <a:lnTo>
                  <a:pt x="4" y="76"/>
                </a:lnTo>
                <a:lnTo>
                  <a:pt x="6" y="72"/>
                </a:lnTo>
                <a:lnTo>
                  <a:pt x="6" y="72"/>
                </a:lnTo>
                <a:lnTo>
                  <a:pt x="8" y="68"/>
                </a:lnTo>
                <a:lnTo>
                  <a:pt x="8" y="66"/>
                </a:lnTo>
                <a:lnTo>
                  <a:pt x="8" y="64"/>
                </a:lnTo>
                <a:lnTo>
                  <a:pt x="8" y="64"/>
                </a:lnTo>
                <a:lnTo>
                  <a:pt x="6" y="64"/>
                </a:lnTo>
                <a:lnTo>
                  <a:pt x="2" y="64"/>
                </a:lnTo>
                <a:lnTo>
                  <a:pt x="2" y="64"/>
                </a:lnTo>
                <a:lnTo>
                  <a:pt x="0" y="62"/>
                </a:lnTo>
                <a:lnTo>
                  <a:pt x="0" y="62"/>
                </a:lnTo>
                <a:lnTo>
                  <a:pt x="0" y="58"/>
                </a:lnTo>
                <a:lnTo>
                  <a:pt x="0" y="58"/>
                </a:lnTo>
                <a:lnTo>
                  <a:pt x="4" y="48"/>
                </a:lnTo>
                <a:lnTo>
                  <a:pt x="4" y="48"/>
                </a:lnTo>
                <a:lnTo>
                  <a:pt x="10" y="42"/>
                </a:lnTo>
                <a:lnTo>
                  <a:pt x="14" y="40"/>
                </a:lnTo>
                <a:lnTo>
                  <a:pt x="16" y="36"/>
                </a:lnTo>
                <a:lnTo>
                  <a:pt x="16" y="36"/>
                </a:lnTo>
                <a:lnTo>
                  <a:pt x="36" y="38"/>
                </a:lnTo>
                <a:lnTo>
                  <a:pt x="36" y="38"/>
                </a:lnTo>
                <a:lnTo>
                  <a:pt x="52" y="40"/>
                </a:lnTo>
                <a:lnTo>
                  <a:pt x="62" y="42"/>
                </a:lnTo>
                <a:lnTo>
                  <a:pt x="70" y="42"/>
                </a:lnTo>
                <a:lnTo>
                  <a:pt x="70" y="42"/>
                </a:lnTo>
                <a:lnTo>
                  <a:pt x="74" y="38"/>
                </a:lnTo>
                <a:lnTo>
                  <a:pt x="80" y="34"/>
                </a:lnTo>
                <a:lnTo>
                  <a:pt x="80" y="34"/>
                </a:lnTo>
                <a:lnTo>
                  <a:pt x="84" y="28"/>
                </a:lnTo>
                <a:lnTo>
                  <a:pt x="90" y="22"/>
                </a:lnTo>
                <a:lnTo>
                  <a:pt x="90" y="22"/>
                </a:lnTo>
                <a:lnTo>
                  <a:pt x="98" y="20"/>
                </a:lnTo>
                <a:lnTo>
                  <a:pt x="106" y="18"/>
                </a:lnTo>
                <a:lnTo>
                  <a:pt x="106" y="18"/>
                </a:lnTo>
                <a:lnTo>
                  <a:pt x="112" y="20"/>
                </a:lnTo>
                <a:lnTo>
                  <a:pt x="118" y="22"/>
                </a:lnTo>
                <a:lnTo>
                  <a:pt x="124" y="24"/>
                </a:lnTo>
                <a:lnTo>
                  <a:pt x="128" y="24"/>
                </a:lnTo>
                <a:lnTo>
                  <a:pt x="128" y="24"/>
                </a:lnTo>
                <a:lnTo>
                  <a:pt x="130" y="22"/>
                </a:lnTo>
                <a:lnTo>
                  <a:pt x="132" y="18"/>
                </a:lnTo>
                <a:lnTo>
                  <a:pt x="134" y="14"/>
                </a:lnTo>
                <a:lnTo>
                  <a:pt x="134" y="14"/>
                </a:lnTo>
                <a:lnTo>
                  <a:pt x="140" y="12"/>
                </a:lnTo>
                <a:lnTo>
                  <a:pt x="140" y="12"/>
                </a:lnTo>
                <a:lnTo>
                  <a:pt x="150" y="14"/>
                </a:lnTo>
                <a:lnTo>
                  <a:pt x="156" y="16"/>
                </a:lnTo>
                <a:lnTo>
                  <a:pt x="160" y="14"/>
                </a:lnTo>
                <a:lnTo>
                  <a:pt x="160" y="14"/>
                </a:lnTo>
                <a:lnTo>
                  <a:pt x="162" y="10"/>
                </a:lnTo>
                <a:lnTo>
                  <a:pt x="162" y="6"/>
                </a:lnTo>
                <a:lnTo>
                  <a:pt x="162" y="6"/>
                </a:lnTo>
                <a:lnTo>
                  <a:pt x="168" y="4"/>
                </a:lnTo>
                <a:lnTo>
                  <a:pt x="172" y="0"/>
                </a:lnTo>
                <a:lnTo>
                  <a:pt x="172" y="0"/>
                </a:lnTo>
                <a:lnTo>
                  <a:pt x="174" y="2"/>
                </a:lnTo>
                <a:lnTo>
                  <a:pt x="176" y="2"/>
                </a:lnTo>
                <a:lnTo>
                  <a:pt x="182" y="2"/>
                </a:lnTo>
                <a:lnTo>
                  <a:pt x="182" y="2"/>
                </a:lnTo>
                <a:lnTo>
                  <a:pt x="186" y="2"/>
                </a:lnTo>
                <a:lnTo>
                  <a:pt x="190" y="6"/>
                </a:lnTo>
                <a:lnTo>
                  <a:pt x="190" y="6"/>
                </a:lnTo>
                <a:lnTo>
                  <a:pt x="194" y="14"/>
                </a:lnTo>
                <a:lnTo>
                  <a:pt x="196" y="22"/>
                </a:lnTo>
                <a:lnTo>
                  <a:pt x="196" y="22"/>
                </a:lnTo>
                <a:lnTo>
                  <a:pt x="206" y="34"/>
                </a:lnTo>
                <a:lnTo>
                  <a:pt x="206" y="34"/>
                </a:lnTo>
                <a:lnTo>
                  <a:pt x="206" y="34"/>
                </a:lnTo>
                <a:lnTo>
                  <a:pt x="206" y="3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87" name="Freeform 358"/>
          <p:cNvSpPr>
            <a:spLocks/>
          </p:cNvSpPr>
          <p:nvPr/>
        </p:nvSpPr>
        <p:spPr bwMode="auto">
          <a:xfrm>
            <a:off x="4680319" y="6481036"/>
            <a:ext cx="39361" cy="42488"/>
          </a:xfrm>
          <a:custGeom>
            <a:avLst/>
            <a:gdLst/>
            <a:ahLst/>
            <a:cxnLst>
              <a:cxn ang="0">
                <a:pos x="20" y="6"/>
              </a:cxn>
              <a:cxn ang="0">
                <a:pos x="20" y="6"/>
              </a:cxn>
              <a:cxn ang="0">
                <a:pos x="20" y="10"/>
              </a:cxn>
              <a:cxn ang="0">
                <a:pos x="18" y="14"/>
              </a:cxn>
              <a:cxn ang="0">
                <a:pos x="18" y="14"/>
              </a:cxn>
              <a:cxn ang="0">
                <a:pos x="20" y="18"/>
              </a:cxn>
              <a:cxn ang="0">
                <a:pos x="18" y="22"/>
              </a:cxn>
              <a:cxn ang="0">
                <a:pos x="18" y="22"/>
              </a:cxn>
              <a:cxn ang="0">
                <a:pos x="16" y="24"/>
              </a:cxn>
              <a:cxn ang="0">
                <a:pos x="10" y="24"/>
              </a:cxn>
              <a:cxn ang="0">
                <a:pos x="6" y="24"/>
              </a:cxn>
              <a:cxn ang="0">
                <a:pos x="2" y="22"/>
              </a:cxn>
              <a:cxn ang="0">
                <a:pos x="2" y="22"/>
              </a:cxn>
              <a:cxn ang="0">
                <a:pos x="0" y="16"/>
              </a:cxn>
              <a:cxn ang="0">
                <a:pos x="0" y="8"/>
              </a:cxn>
              <a:cxn ang="0">
                <a:pos x="0" y="8"/>
              </a:cxn>
              <a:cxn ang="0">
                <a:pos x="6" y="4"/>
              </a:cxn>
              <a:cxn ang="0">
                <a:pos x="12" y="2"/>
              </a:cxn>
              <a:cxn ang="0">
                <a:pos x="12" y="2"/>
              </a:cxn>
              <a:cxn ang="0">
                <a:pos x="14" y="0"/>
              </a:cxn>
              <a:cxn ang="0">
                <a:pos x="16" y="0"/>
              </a:cxn>
              <a:cxn ang="0">
                <a:pos x="16" y="0"/>
              </a:cxn>
              <a:cxn ang="0">
                <a:pos x="18" y="2"/>
              </a:cxn>
              <a:cxn ang="0">
                <a:pos x="20" y="6"/>
              </a:cxn>
              <a:cxn ang="0">
                <a:pos x="20" y="6"/>
              </a:cxn>
            </a:cxnLst>
            <a:rect l="0" t="0" r="r" b="b"/>
            <a:pathLst>
              <a:path w="20" h="24">
                <a:moveTo>
                  <a:pt x="20" y="6"/>
                </a:moveTo>
                <a:lnTo>
                  <a:pt x="20" y="6"/>
                </a:lnTo>
                <a:lnTo>
                  <a:pt x="20" y="10"/>
                </a:lnTo>
                <a:lnTo>
                  <a:pt x="18" y="14"/>
                </a:lnTo>
                <a:lnTo>
                  <a:pt x="18" y="14"/>
                </a:lnTo>
                <a:lnTo>
                  <a:pt x="20" y="18"/>
                </a:lnTo>
                <a:lnTo>
                  <a:pt x="18" y="22"/>
                </a:lnTo>
                <a:lnTo>
                  <a:pt x="18" y="22"/>
                </a:lnTo>
                <a:lnTo>
                  <a:pt x="16" y="24"/>
                </a:lnTo>
                <a:lnTo>
                  <a:pt x="10" y="24"/>
                </a:lnTo>
                <a:lnTo>
                  <a:pt x="6" y="24"/>
                </a:lnTo>
                <a:lnTo>
                  <a:pt x="2" y="22"/>
                </a:lnTo>
                <a:lnTo>
                  <a:pt x="2" y="22"/>
                </a:lnTo>
                <a:lnTo>
                  <a:pt x="0" y="16"/>
                </a:lnTo>
                <a:lnTo>
                  <a:pt x="0" y="8"/>
                </a:lnTo>
                <a:lnTo>
                  <a:pt x="0" y="8"/>
                </a:lnTo>
                <a:lnTo>
                  <a:pt x="6" y="4"/>
                </a:lnTo>
                <a:lnTo>
                  <a:pt x="12" y="2"/>
                </a:lnTo>
                <a:lnTo>
                  <a:pt x="12" y="2"/>
                </a:lnTo>
                <a:lnTo>
                  <a:pt x="14" y="0"/>
                </a:lnTo>
                <a:lnTo>
                  <a:pt x="16" y="0"/>
                </a:lnTo>
                <a:lnTo>
                  <a:pt x="16" y="0"/>
                </a:lnTo>
                <a:lnTo>
                  <a:pt x="18" y="2"/>
                </a:lnTo>
                <a:lnTo>
                  <a:pt x="20" y="6"/>
                </a:lnTo>
                <a:lnTo>
                  <a:pt x="20" y="6"/>
                </a:lnTo>
                <a:close/>
              </a:path>
            </a:pathLst>
          </a:custGeom>
          <a:solidFill>
            <a:schemeClr val="accent3">
              <a:lumMod val="75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88" name="Freeform 363"/>
          <p:cNvSpPr>
            <a:spLocks/>
          </p:cNvSpPr>
          <p:nvPr/>
        </p:nvSpPr>
        <p:spPr bwMode="auto">
          <a:xfrm>
            <a:off x="3523088" y="1410709"/>
            <a:ext cx="19681" cy="21244"/>
          </a:xfrm>
          <a:custGeom>
            <a:avLst/>
            <a:gdLst/>
            <a:ahLst/>
            <a:cxnLst>
              <a:cxn ang="0">
                <a:pos x="2" y="0"/>
              </a:cxn>
              <a:cxn ang="0">
                <a:pos x="2" y="0"/>
              </a:cxn>
              <a:cxn ang="0">
                <a:pos x="6" y="2"/>
              </a:cxn>
              <a:cxn ang="0">
                <a:pos x="10" y="4"/>
              </a:cxn>
              <a:cxn ang="0">
                <a:pos x="10" y="6"/>
              </a:cxn>
              <a:cxn ang="0">
                <a:pos x="10" y="6"/>
              </a:cxn>
              <a:cxn ang="0">
                <a:pos x="8" y="8"/>
              </a:cxn>
              <a:cxn ang="0">
                <a:pos x="8" y="8"/>
              </a:cxn>
              <a:cxn ang="0">
                <a:pos x="6" y="10"/>
              </a:cxn>
              <a:cxn ang="0">
                <a:pos x="6" y="12"/>
              </a:cxn>
              <a:cxn ang="0">
                <a:pos x="6" y="12"/>
              </a:cxn>
              <a:cxn ang="0">
                <a:pos x="2" y="12"/>
              </a:cxn>
              <a:cxn ang="0">
                <a:pos x="2" y="12"/>
              </a:cxn>
              <a:cxn ang="0">
                <a:pos x="0" y="10"/>
              </a:cxn>
              <a:cxn ang="0">
                <a:pos x="0" y="10"/>
              </a:cxn>
              <a:cxn ang="0">
                <a:pos x="0" y="4"/>
              </a:cxn>
              <a:cxn ang="0">
                <a:pos x="0" y="4"/>
              </a:cxn>
              <a:cxn ang="0">
                <a:pos x="2" y="0"/>
              </a:cxn>
              <a:cxn ang="0">
                <a:pos x="2" y="0"/>
              </a:cxn>
            </a:cxnLst>
            <a:rect l="0" t="0" r="r" b="b"/>
            <a:pathLst>
              <a:path w="10" h="12">
                <a:moveTo>
                  <a:pt x="2" y="0"/>
                </a:moveTo>
                <a:lnTo>
                  <a:pt x="2" y="0"/>
                </a:lnTo>
                <a:lnTo>
                  <a:pt x="6" y="2"/>
                </a:lnTo>
                <a:lnTo>
                  <a:pt x="10" y="4"/>
                </a:lnTo>
                <a:lnTo>
                  <a:pt x="10" y="6"/>
                </a:lnTo>
                <a:lnTo>
                  <a:pt x="10" y="6"/>
                </a:lnTo>
                <a:lnTo>
                  <a:pt x="8" y="8"/>
                </a:lnTo>
                <a:lnTo>
                  <a:pt x="8" y="8"/>
                </a:lnTo>
                <a:lnTo>
                  <a:pt x="6" y="10"/>
                </a:lnTo>
                <a:lnTo>
                  <a:pt x="6" y="12"/>
                </a:lnTo>
                <a:lnTo>
                  <a:pt x="6" y="12"/>
                </a:lnTo>
                <a:lnTo>
                  <a:pt x="2" y="12"/>
                </a:lnTo>
                <a:lnTo>
                  <a:pt x="2" y="12"/>
                </a:lnTo>
                <a:lnTo>
                  <a:pt x="0" y="10"/>
                </a:lnTo>
                <a:lnTo>
                  <a:pt x="0" y="10"/>
                </a:lnTo>
                <a:lnTo>
                  <a:pt x="0" y="4"/>
                </a:lnTo>
                <a:lnTo>
                  <a:pt x="0" y="4"/>
                </a:lnTo>
                <a:lnTo>
                  <a:pt x="2" y="0"/>
                </a:lnTo>
                <a:lnTo>
                  <a:pt x="2"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89" name="Freeform 364"/>
          <p:cNvSpPr>
            <a:spLocks/>
          </p:cNvSpPr>
          <p:nvPr/>
        </p:nvSpPr>
        <p:spPr bwMode="auto">
          <a:xfrm>
            <a:off x="3495535" y="1407169"/>
            <a:ext cx="23617" cy="42488"/>
          </a:xfrm>
          <a:custGeom>
            <a:avLst/>
            <a:gdLst/>
            <a:ahLst/>
            <a:cxnLst>
              <a:cxn ang="0">
                <a:pos x="12" y="20"/>
              </a:cxn>
              <a:cxn ang="0">
                <a:pos x="12" y="20"/>
              </a:cxn>
              <a:cxn ang="0">
                <a:pos x="12" y="24"/>
              </a:cxn>
              <a:cxn ang="0">
                <a:pos x="12" y="24"/>
              </a:cxn>
              <a:cxn ang="0">
                <a:pos x="8" y="24"/>
              </a:cxn>
              <a:cxn ang="0">
                <a:pos x="8" y="24"/>
              </a:cxn>
              <a:cxn ang="0">
                <a:pos x="4" y="22"/>
              </a:cxn>
              <a:cxn ang="0">
                <a:pos x="4" y="22"/>
              </a:cxn>
              <a:cxn ang="0">
                <a:pos x="4" y="16"/>
              </a:cxn>
              <a:cxn ang="0">
                <a:pos x="4" y="12"/>
              </a:cxn>
              <a:cxn ang="0">
                <a:pos x="4" y="12"/>
              </a:cxn>
              <a:cxn ang="0">
                <a:pos x="0" y="6"/>
              </a:cxn>
              <a:cxn ang="0">
                <a:pos x="0" y="6"/>
              </a:cxn>
              <a:cxn ang="0">
                <a:pos x="0" y="2"/>
              </a:cxn>
              <a:cxn ang="0">
                <a:pos x="2" y="0"/>
              </a:cxn>
              <a:cxn ang="0">
                <a:pos x="2" y="0"/>
              </a:cxn>
              <a:cxn ang="0">
                <a:pos x="4" y="0"/>
              </a:cxn>
              <a:cxn ang="0">
                <a:pos x="4" y="0"/>
              </a:cxn>
              <a:cxn ang="0">
                <a:pos x="6" y="2"/>
              </a:cxn>
              <a:cxn ang="0">
                <a:pos x="6" y="6"/>
              </a:cxn>
              <a:cxn ang="0">
                <a:pos x="6" y="6"/>
              </a:cxn>
              <a:cxn ang="0">
                <a:pos x="10" y="8"/>
              </a:cxn>
              <a:cxn ang="0">
                <a:pos x="10" y="8"/>
              </a:cxn>
              <a:cxn ang="0">
                <a:pos x="12" y="14"/>
              </a:cxn>
              <a:cxn ang="0">
                <a:pos x="12" y="20"/>
              </a:cxn>
              <a:cxn ang="0">
                <a:pos x="12" y="20"/>
              </a:cxn>
            </a:cxnLst>
            <a:rect l="0" t="0" r="r" b="b"/>
            <a:pathLst>
              <a:path w="12" h="24">
                <a:moveTo>
                  <a:pt x="12" y="20"/>
                </a:moveTo>
                <a:lnTo>
                  <a:pt x="12" y="20"/>
                </a:lnTo>
                <a:lnTo>
                  <a:pt x="12" y="24"/>
                </a:lnTo>
                <a:lnTo>
                  <a:pt x="12" y="24"/>
                </a:lnTo>
                <a:lnTo>
                  <a:pt x="8" y="24"/>
                </a:lnTo>
                <a:lnTo>
                  <a:pt x="8" y="24"/>
                </a:lnTo>
                <a:lnTo>
                  <a:pt x="4" y="22"/>
                </a:lnTo>
                <a:lnTo>
                  <a:pt x="4" y="22"/>
                </a:lnTo>
                <a:lnTo>
                  <a:pt x="4" y="16"/>
                </a:lnTo>
                <a:lnTo>
                  <a:pt x="4" y="12"/>
                </a:lnTo>
                <a:lnTo>
                  <a:pt x="4" y="12"/>
                </a:lnTo>
                <a:lnTo>
                  <a:pt x="0" y="6"/>
                </a:lnTo>
                <a:lnTo>
                  <a:pt x="0" y="6"/>
                </a:lnTo>
                <a:lnTo>
                  <a:pt x="0" y="2"/>
                </a:lnTo>
                <a:lnTo>
                  <a:pt x="2" y="0"/>
                </a:lnTo>
                <a:lnTo>
                  <a:pt x="2" y="0"/>
                </a:lnTo>
                <a:lnTo>
                  <a:pt x="4" y="0"/>
                </a:lnTo>
                <a:lnTo>
                  <a:pt x="4" y="0"/>
                </a:lnTo>
                <a:lnTo>
                  <a:pt x="6" y="2"/>
                </a:lnTo>
                <a:lnTo>
                  <a:pt x="6" y="6"/>
                </a:lnTo>
                <a:lnTo>
                  <a:pt x="6" y="6"/>
                </a:lnTo>
                <a:lnTo>
                  <a:pt x="10" y="8"/>
                </a:lnTo>
                <a:lnTo>
                  <a:pt x="10" y="8"/>
                </a:lnTo>
                <a:lnTo>
                  <a:pt x="12" y="14"/>
                </a:lnTo>
                <a:lnTo>
                  <a:pt x="12" y="20"/>
                </a:lnTo>
                <a:lnTo>
                  <a:pt x="12" y="2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90" name="Freeform 365"/>
          <p:cNvSpPr>
            <a:spLocks/>
          </p:cNvSpPr>
          <p:nvPr/>
        </p:nvSpPr>
        <p:spPr bwMode="auto">
          <a:xfrm>
            <a:off x="3483726" y="1474440"/>
            <a:ext cx="19681" cy="24784"/>
          </a:xfrm>
          <a:custGeom>
            <a:avLst/>
            <a:gdLst/>
            <a:ahLst/>
            <a:cxnLst>
              <a:cxn ang="0">
                <a:pos x="10" y="2"/>
              </a:cxn>
              <a:cxn ang="0">
                <a:pos x="10" y="2"/>
              </a:cxn>
              <a:cxn ang="0">
                <a:pos x="10" y="6"/>
              </a:cxn>
              <a:cxn ang="0">
                <a:pos x="10" y="6"/>
              </a:cxn>
              <a:cxn ang="0">
                <a:pos x="8" y="12"/>
              </a:cxn>
              <a:cxn ang="0">
                <a:pos x="8" y="12"/>
              </a:cxn>
              <a:cxn ang="0">
                <a:pos x="6" y="14"/>
              </a:cxn>
              <a:cxn ang="0">
                <a:pos x="6" y="14"/>
              </a:cxn>
              <a:cxn ang="0">
                <a:pos x="4" y="12"/>
              </a:cxn>
              <a:cxn ang="0">
                <a:pos x="4" y="12"/>
              </a:cxn>
              <a:cxn ang="0">
                <a:pos x="2" y="6"/>
              </a:cxn>
              <a:cxn ang="0">
                <a:pos x="2" y="6"/>
              </a:cxn>
              <a:cxn ang="0">
                <a:pos x="0" y="4"/>
              </a:cxn>
              <a:cxn ang="0">
                <a:pos x="0" y="4"/>
              </a:cxn>
              <a:cxn ang="0">
                <a:pos x="2" y="0"/>
              </a:cxn>
              <a:cxn ang="0">
                <a:pos x="2" y="0"/>
              </a:cxn>
              <a:cxn ang="0">
                <a:pos x="4" y="0"/>
              </a:cxn>
              <a:cxn ang="0">
                <a:pos x="4" y="0"/>
              </a:cxn>
              <a:cxn ang="0">
                <a:pos x="10" y="2"/>
              </a:cxn>
              <a:cxn ang="0">
                <a:pos x="10" y="2"/>
              </a:cxn>
            </a:cxnLst>
            <a:rect l="0" t="0" r="r" b="b"/>
            <a:pathLst>
              <a:path w="10" h="14">
                <a:moveTo>
                  <a:pt x="10" y="2"/>
                </a:moveTo>
                <a:lnTo>
                  <a:pt x="10" y="2"/>
                </a:lnTo>
                <a:lnTo>
                  <a:pt x="10" y="6"/>
                </a:lnTo>
                <a:lnTo>
                  <a:pt x="10" y="6"/>
                </a:lnTo>
                <a:lnTo>
                  <a:pt x="8" y="12"/>
                </a:lnTo>
                <a:lnTo>
                  <a:pt x="8" y="12"/>
                </a:lnTo>
                <a:lnTo>
                  <a:pt x="6" y="14"/>
                </a:lnTo>
                <a:lnTo>
                  <a:pt x="6" y="14"/>
                </a:lnTo>
                <a:lnTo>
                  <a:pt x="4" y="12"/>
                </a:lnTo>
                <a:lnTo>
                  <a:pt x="4" y="12"/>
                </a:lnTo>
                <a:lnTo>
                  <a:pt x="2" y="6"/>
                </a:lnTo>
                <a:lnTo>
                  <a:pt x="2" y="6"/>
                </a:lnTo>
                <a:lnTo>
                  <a:pt x="0" y="4"/>
                </a:lnTo>
                <a:lnTo>
                  <a:pt x="0" y="4"/>
                </a:lnTo>
                <a:lnTo>
                  <a:pt x="2" y="0"/>
                </a:lnTo>
                <a:lnTo>
                  <a:pt x="2" y="0"/>
                </a:lnTo>
                <a:lnTo>
                  <a:pt x="4" y="0"/>
                </a:lnTo>
                <a:lnTo>
                  <a:pt x="4" y="0"/>
                </a:lnTo>
                <a:lnTo>
                  <a:pt x="10" y="2"/>
                </a:lnTo>
                <a:lnTo>
                  <a:pt x="10" y="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91" name="Freeform 366"/>
          <p:cNvSpPr>
            <a:spLocks/>
          </p:cNvSpPr>
          <p:nvPr/>
        </p:nvSpPr>
        <p:spPr bwMode="auto">
          <a:xfrm>
            <a:off x="3456174" y="1502765"/>
            <a:ext cx="15745" cy="46028"/>
          </a:xfrm>
          <a:custGeom>
            <a:avLst/>
            <a:gdLst/>
            <a:ahLst/>
            <a:cxnLst>
              <a:cxn ang="0">
                <a:pos x="8" y="14"/>
              </a:cxn>
              <a:cxn ang="0">
                <a:pos x="8" y="14"/>
              </a:cxn>
              <a:cxn ang="0">
                <a:pos x="6" y="20"/>
              </a:cxn>
              <a:cxn ang="0">
                <a:pos x="6" y="20"/>
              </a:cxn>
              <a:cxn ang="0">
                <a:pos x="4" y="24"/>
              </a:cxn>
              <a:cxn ang="0">
                <a:pos x="4" y="24"/>
              </a:cxn>
              <a:cxn ang="0">
                <a:pos x="2" y="26"/>
              </a:cxn>
              <a:cxn ang="0">
                <a:pos x="2" y="26"/>
              </a:cxn>
              <a:cxn ang="0">
                <a:pos x="0" y="24"/>
              </a:cxn>
              <a:cxn ang="0">
                <a:pos x="0" y="24"/>
              </a:cxn>
              <a:cxn ang="0">
                <a:pos x="0" y="18"/>
              </a:cxn>
              <a:cxn ang="0">
                <a:pos x="0" y="18"/>
              </a:cxn>
              <a:cxn ang="0">
                <a:pos x="0" y="14"/>
              </a:cxn>
              <a:cxn ang="0">
                <a:pos x="2" y="10"/>
              </a:cxn>
              <a:cxn ang="0">
                <a:pos x="2" y="10"/>
              </a:cxn>
              <a:cxn ang="0">
                <a:pos x="0" y="4"/>
              </a:cxn>
              <a:cxn ang="0">
                <a:pos x="0" y="0"/>
              </a:cxn>
              <a:cxn ang="0">
                <a:pos x="0" y="0"/>
              </a:cxn>
              <a:cxn ang="0">
                <a:pos x="2" y="2"/>
              </a:cxn>
              <a:cxn ang="0">
                <a:pos x="6" y="4"/>
              </a:cxn>
              <a:cxn ang="0">
                <a:pos x="6" y="4"/>
              </a:cxn>
              <a:cxn ang="0">
                <a:pos x="6" y="10"/>
              </a:cxn>
              <a:cxn ang="0">
                <a:pos x="8" y="14"/>
              </a:cxn>
              <a:cxn ang="0">
                <a:pos x="8" y="14"/>
              </a:cxn>
            </a:cxnLst>
            <a:rect l="0" t="0" r="r" b="b"/>
            <a:pathLst>
              <a:path w="8" h="26">
                <a:moveTo>
                  <a:pt x="8" y="14"/>
                </a:moveTo>
                <a:lnTo>
                  <a:pt x="8" y="14"/>
                </a:lnTo>
                <a:lnTo>
                  <a:pt x="6" y="20"/>
                </a:lnTo>
                <a:lnTo>
                  <a:pt x="6" y="20"/>
                </a:lnTo>
                <a:lnTo>
                  <a:pt x="4" y="24"/>
                </a:lnTo>
                <a:lnTo>
                  <a:pt x="4" y="24"/>
                </a:lnTo>
                <a:lnTo>
                  <a:pt x="2" y="26"/>
                </a:lnTo>
                <a:lnTo>
                  <a:pt x="2" y="26"/>
                </a:lnTo>
                <a:lnTo>
                  <a:pt x="0" y="24"/>
                </a:lnTo>
                <a:lnTo>
                  <a:pt x="0" y="24"/>
                </a:lnTo>
                <a:lnTo>
                  <a:pt x="0" y="18"/>
                </a:lnTo>
                <a:lnTo>
                  <a:pt x="0" y="18"/>
                </a:lnTo>
                <a:lnTo>
                  <a:pt x="0" y="14"/>
                </a:lnTo>
                <a:lnTo>
                  <a:pt x="2" y="10"/>
                </a:lnTo>
                <a:lnTo>
                  <a:pt x="2" y="10"/>
                </a:lnTo>
                <a:lnTo>
                  <a:pt x="0" y="4"/>
                </a:lnTo>
                <a:lnTo>
                  <a:pt x="0" y="0"/>
                </a:lnTo>
                <a:lnTo>
                  <a:pt x="0" y="0"/>
                </a:lnTo>
                <a:lnTo>
                  <a:pt x="2" y="2"/>
                </a:lnTo>
                <a:lnTo>
                  <a:pt x="6" y="4"/>
                </a:lnTo>
                <a:lnTo>
                  <a:pt x="6" y="4"/>
                </a:lnTo>
                <a:lnTo>
                  <a:pt x="6" y="10"/>
                </a:lnTo>
                <a:lnTo>
                  <a:pt x="8" y="14"/>
                </a:lnTo>
                <a:lnTo>
                  <a:pt x="8" y="1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92" name="Freeform 367"/>
          <p:cNvSpPr>
            <a:spLocks/>
          </p:cNvSpPr>
          <p:nvPr/>
        </p:nvSpPr>
        <p:spPr bwMode="auto">
          <a:xfrm>
            <a:off x="3444365" y="1428412"/>
            <a:ext cx="27552" cy="14163"/>
          </a:xfrm>
          <a:custGeom>
            <a:avLst/>
            <a:gdLst/>
            <a:ahLst/>
            <a:cxnLst>
              <a:cxn ang="0">
                <a:pos x="12" y="4"/>
              </a:cxn>
              <a:cxn ang="0">
                <a:pos x="12" y="4"/>
              </a:cxn>
              <a:cxn ang="0">
                <a:pos x="14" y="8"/>
              </a:cxn>
              <a:cxn ang="0">
                <a:pos x="14" y="8"/>
              </a:cxn>
              <a:cxn ang="0">
                <a:pos x="12" y="8"/>
              </a:cxn>
              <a:cxn ang="0">
                <a:pos x="10" y="8"/>
              </a:cxn>
              <a:cxn ang="0">
                <a:pos x="10" y="8"/>
              </a:cxn>
              <a:cxn ang="0">
                <a:pos x="6" y="8"/>
              </a:cxn>
              <a:cxn ang="0">
                <a:pos x="6" y="8"/>
              </a:cxn>
              <a:cxn ang="0">
                <a:pos x="0" y="4"/>
              </a:cxn>
              <a:cxn ang="0">
                <a:pos x="0" y="4"/>
              </a:cxn>
              <a:cxn ang="0">
                <a:pos x="0" y="2"/>
              </a:cxn>
              <a:cxn ang="0">
                <a:pos x="0" y="2"/>
              </a:cxn>
              <a:cxn ang="0">
                <a:pos x="2" y="0"/>
              </a:cxn>
              <a:cxn ang="0">
                <a:pos x="2" y="0"/>
              </a:cxn>
              <a:cxn ang="0">
                <a:pos x="6" y="2"/>
              </a:cxn>
              <a:cxn ang="0">
                <a:pos x="12" y="4"/>
              </a:cxn>
              <a:cxn ang="0">
                <a:pos x="12" y="4"/>
              </a:cxn>
            </a:cxnLst>
            <a:rect l="0" t="0" r="r" b="b"/>
            <a:pathLst>
              <a:path w="14" h="8">
                <a:moveTo>
                  <a:pt x="12" y="4"/>
                </a:moveTo>
                <a:lnTo>
                  <a:pt x="12" y="4"/>
                </a:lnTo>
                <a:lnTo>
                  <a:pt x="14" y="8"/>
                </a:lnTo>
                <a:lnTo>
                  <a:pt x="14" y="8"/>
                </a:lnTo>
                <a:lnTo>
                  <a:pt x="12" y="8"/>
                </a:lnTo>
                <a:lnTo>
                  <a:pt x="10" y="8"/>
                </a:lnTo>
                <a:lnTo>
                  <a:pt x="10" y="8"/>
                </a:lnTo>
                <a:lnTo>
                  <a:pt x="6" y="8"/>
                </a:lnTo>
                <a:lnTo>
                  <a:pt x="6" y="8"/>
                </a:lnTo>
                <a:lnTo>
                  <a:pt x="0" y="4"/>
                </a:lnTo>
                <a:lnTo>
                  <a:pt x="0" y="4"/>
                </a:lnTo>
                <a:lnTo>
                  <a:pt x="0" y="2"/>
                </a:lnTo>
                <a:lnTo>
                  <a:pt x="0" y="2"/>
                </a:lnTo>
                <a:lnTo>
                  <a:pt x="2" y="0"/>
                </a:lnTo>
                <a:lnTo>
                  <a:pt x="2" y="0"/>
                </a:lnTo>
                <a:lnTo>
                  <a:pt x="6" y="2"/>
                </a:lnTo>
                <a:lnTo>
                  <a:pt x="12" y="4"/>
                </a:lnTo>
                <a:lnTo>
                  <a:pt x="12" y="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93" name="Freeform 368"/>
          <p:cNvSpPr>
            <a:spLocks/>
          </p:cNvSpPr>
          <p:nvPr/>
        </p:nvSpPr>
        <p:spPr bwMode="auto">
          <a:xfrm>
            <a:off x="3464044" y="1403628"/>
            <a:ext cx="31490" cy="56650"/>
          </a:xfrm>
          <a:custGeom>
            <a:avLst/>
            <a:gdLst/>
            <a:ahLst/>
            <a:cxnLst>
              <a:cxn ang="0">
                <a:pos x="16" y="18"/>
              </a:cxn>
              <a:cxn ang="0">
                <a:pos x="16" y="18"/>
              </a:cxn>
              <a:cxn ang="0">
                <a:pos x="16" y="26"/>
              </a:cxn>
              <a:cxn ang="0">
                <a:pos x="16" y="26"/>
              </a:cxn>
              <a:cxn ang="0">
                <a:pos x="14" y="30"/>
              </a:cxn>
              <a:cxn ang="0">
                <a:pos x="14" y="32"/>
              </a:cxn>
              <a:cxn ang="0">
                <a:pos x="14" y="32"/>
              </a:cxn>
              <a:cxn ang="0">
                <a:pos x="12" y="32"/>
              </a:cxn>
              <a:cxn ang="0">
                <a:pos x="12" y="32"/>
              </a:cxn>
              <a:cxn ang="0">
                <a:pos x="12" y="32"/>
              </a:cxn>
              <a:cxn ang="0">
                <a:pos x="8" y="32"/>
              </a:cxn>
              <a:cxn ang="0">
                <a:pos x="8" y="32"/>
              </a:cxn>
              <a:cxn ang="0">
                <a:pos x="8" y="30"/>
              </a:cxn>
              <a:cxn ang="0">
                <a:pos x="8" y="30"/>
              </a:cxn>
              <a:cxn ang="0">
                <a:pos x="10" y="24"/>
              </a:cxn>
              <a:cxn ang="0">
                <a:pos x="10" y="24"/>
              </a:cxn>
              <a:cxn ang="0">
                <a:pos x="8" y="20"/>
              </a:cxn>
              <a:cxn ang="0">
                <a:pos x="6" y="16"/>
              </a:cxn>
              <a:cxn ang="0">
                <a:pos x="6" y="16"/>
              </a:cxn>
              <a:cxn ang="0">
                <a:pos x="2" y="14"/>
              </a:cxn>
              <a:cxn ang="0">
                <a:pos x="0" y="10"/>
              </a:cxn>
              <a:cxn ang="0">
                <a:pos x="0" y="10"/>
              </a:cxn>
              <a:cxn ang="0">
                <a:pos x="0" y="6"/>
              </a:cxn>
              <a:cxn ang="0">
                <a:pos x="0" y="6"/>
              </a:cxn>
              <a:cxn ang="0">
                <a:pos x="2" y="2"/>
              </a:cxn>
              <a:cxn ang="0">
                <a:pos x="6" y="0"/>
              </a:cxn>
              <a:cxn ang="0">
                <a:pos x="6" y="0"/>
              </a:cxn>
              <a:cxn ang="0">
                <a:pos x="10" y="2"/>
              </a:cxn>
              <a:cxn ang="0">
                <a:pos x="12" y="8"/>
              </a:cxn>
              <a:cxn ang="0">
                <a:pos x="12" y="8"/>
              </a:cxn>
              <a:cxn ang="0">
                <a:pos x="16" y="18"/>
              </a:cxn>
              <a:cxn ang="0">
                <a:pos x="16" y="18"/>
              </a:cxn>
            </a:cxnLst>
            <a:rect l="0" t="0" r="r" b="b"/>
            <a:pathLst>
              <a:path w="16" h="32">
                <a:moveTo>
                  <a:pt x="16" y="18"/>
                </a:moveTo>
                <a:lnTo>
                  <a:pt x="16" y="18"/>
                </a:lnTo>
                <a:lnTo>
                  <a:pt x="16" y="26"/>
                </a:lnTo>
                <a:lnTo>
                  <a:pt x="16" y="26"/>
                </a:lnTo>
                <a:lnTo>
                  <a:pt x="14" y="30"/>
                </a:lnTo>
                <a:lnTo>
                  <a:pt x="14" y="32"/>
                </a:lnTo>
                <a:lnTo>
                  <a:pt x="14" y="32"/>
                </a:lnTo>
                <a:lnTo>
                  <a:pt x="12" y="32"/>
                </a:lnTo>
                <a:lnTo>
                  <a:pt x="12" y="32"/>
                </a:lnTo>
                <a:lnTo>
                  <a:pt x="12" y="32"/>
                </a:lnTo>
                <a:lnTo>
                  <a:pt x="8" y="32"/>
                </a:lnTo>
                <a:lnTo>
                  <a:pt x="8" y="32"/>
                </a:lnTo>
                <a:lnTo>
                  <a:pt x="8" y="30"/>
                </a:lnTo>
                <a:lnTo>
                  <a:pt x="8" y="30"/>
                </a:lnTo>
                <a:lnTo>
                  <a:pt x="10" y="24"/>
                </a:lnTo>
                <a:lnTo>
                  <a:pt x="10" y="24"/>
                </a:lnTo>
                <a:lnTo>
                  <a:pt x="8" y="20"/>
                </a:lnTo>
                <a:lnTo>
                  <a:pt x="6" y="16"/>
                </a:lnTo>
                <a:lnTo>
                  <a:pt x="6" y="16"/>
                </a:lnTo>
                <a:lnTo>
                  <a:pt x="2" y="14"/>
                </a:lnTo>
                <a:lnTo>
                  <a:pt x="0" y="10"/>
                </a:lnTo>
                <a:lnTo>
                  <a:pt x="0" y="10"/>
                </a:lnTo>
                <a:lnTo>
                  <a:pt x="0" y="6"/>
                </a:lnTo>
                <a:lnTo>
                  <a:pt x="0" y="6"/>
                </a:lnTo>
                <a:lnTo>
                  <a:pt x="2" y="2"/>
                </a:lnTo>
                <a:lnTo>
                  <a:pt x="6" y="0"/>
                </a:lnTo>
                <a:lnTo>
                  <a:pt x="6" y="0"/>
                </a:lnTo>
                <a:lnTo>
                  <a:pt x="10" y="2"/>
                </a:lnTo>
                <a:lnTo>
                  <a:pt x="12" y="8"/>
                </a:lnTo>
                <a:lnTo>
                  <a:pt x="12" y="8"/>
                </a:lnTo>
                <a:lnTo>
                  <a:pt x="16" y="18"/>
                </a:lnTo>
                <a:lnTo>
                  <a:pt x="16" y="18"/>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94" name="Freeform 369"/>
          <p:cNvSpPr>
            <a:spLocks/>
          </p:cNvSpPr>
          <p:nvPr/>
        </p:nvSpPr>
        <p:spPr bwMode="auto">
          <a:xfrm>
            <a:off x="3849788" y="1768312"/>
            <a:ext cx="55107" cy="120382"/>
          </a:xfrm>
          <a:custGeom>
            <a:avLst/>
            <a:gdLst/>
            <a:ahLst/>
            <a:cxnLst>
              <a:cxn ang="0">
                <a:pos x="28" y="22"/>
              </a:cxn>
              <a:cxn ang="0">
                <a:pos x="28" y="22"/>
              </a:cxn>
              <a:cxn ang="0">
                <a:pos x="26" y="26"/>
              </a:cxn>
              <a:cxn ang="0">
                <a:pos x="26" y="26"/>
              </a:cxn>
              <a:cxn ang="0">
                <a:pos x="24" y="32"/>
              </a:cxn>
              <a:cxn ang="0">
                <a:pos x="24" y="32"/>
              </a:cxn>
              <a:cxn ang="0">
                <a:pos x="22" y="34"/>
              </a:cxn>
              <a:cxn ang="0">
                <a:pos x="22" y="34"/>
              </a:cxn>
              <a:cxn ang="0">
                <a:pos x="22" y="44"/>
              </a:cxn>
              <a:cxn ang="0">
                <a:pos x="22" y="44"/>
              </a:cxn>
              <a:cxn ang="0">
                <a:pos x="18" y="50"/>
              </a:cxn>
              <a:cxn ang="0">
                <a:pos x="18" y="50"/>
              </a:cxn>
              <a:cxn ang="0">
                <a:pos x="16" y="58"/>
              </a:cxn>
              <a:cxn ang="0">
                <a:pos x="16" y="58"/>
              </a:cxn>
              <a:cxn ang="0">
                <a:pos x="10" y="64"/>
              </a:cxn>
              <a:cxn ang="0">
                <a:pos x="6" y="68"/>
              </a:cxn>
              <a:cxn ang="0">
                <a:pos x="2" y="68"/>
              </a:cxn>
              <a:cxn ang="0">
                <a:pos x="2" y="68"/>
              </a:cxn>
              <a:cxn ang="0">
                <a:pos x="2" y="64"/>
              </a:cxn>
              <a:cxn ang="0">
                <a:pos x="4" y="58"/>
              </a:cxn>
              <a:cxn ang="0">
                <a:pos x="10" y="50"/>
              </a:cxn>
              <a:cxn ang="0">
                <a:pos x="10" y="50"/>
              </a:cxn>
              <a:cxn ang="0">
                <a:pos x="12" y="42"/>
              </a:cxn>
              <a:cxn ang="0">
                <a:pos x="12" y="42"/>
              </a:cxn>
              <a:cxn ang="0">
                <a:pos x="12" y="40"/>
              </a:cxn>
              <a:cxn ang="0">
                <a:pos x="12" y="38"/>
              </a:cxn>
              <a:cxn ang="0">
                <a:pos x="12" y="38"/>
              </a:cxn>
              <a:cxn ang="0">
                <a:pos x="8" y="40"/>
              </a:cxn>
              <a:cxn ang="0">
                <a:pos x="4" y="42"/>
              </a:cxn>
              <a:cxn ang="0">
                <a:pos x="4" y="42"/>
              </a:cxn>
              <a:cxn ang="0">
                <a:pos x="2" y="38"/>
              </a:cxn>
              <a:cxn ang="0">
                <a:pos x="2" y="38"/>
              </a:cxn>
              <a:cxn ang="0">
                <a:pos x="0" y="32"/>
              </a:cxn>
              <a:cxn ang="0">
                <a:pos x="0" y="32"/>
              </a:cxn>
              <a:cxn ang="0">
                <a:pos x="2" y="30"/>
              </a:cxn>
              <a:cxn ang="0">
                <a:pos x="6" y="30"/>
              </a:cxn>
              <a:cxn ang="0">
                <a:pos x="10" y="28"/>
              </a:cxn>
              <a:cxn ang="0">
                <a:pos x="12" y="26"/>
              </a:cxn>
              <a:cxn ang="0">
                <a:pos x="12" y="26"/>
              </a:cxn>
              <a:cxn ang="0">
                <a:pos x="12" y="24"/>
              </a:cxn>
              <a:cxn ang="0">
                <a:pos x="10" y="20"/>
              </a:cxn>
              <a:cxn ang="0">
                <a:pos x="10" y="20"/>
              </a:cxn>
              <a:cxn ang="0">
                <a:pos x="10" y="14"/>
              </a:cxn>
              <a:cxn ang="0">
                <a:pos x="10" y="14"/>
              </a:cxn>
              <a:cxn ang="0">
                <a:pos x="10" y="10"/>
              </a:cxn>
              <a:cxn ang="0">
                <a:pos x="10" y="10"/>
              </a:cxn>
              <a:cxn ang="0">
                <a:pos x="12" y="6"/>
              </a:cxn>
              <a:cxn ang="0">
                <a:pos x="12" y="6"/>
              </a:cxn>
              <a:cxn ang="0">
                <a:pos x="18" y="4"/>
              </a:cxn>
              <a:cxn ang="0">
                <a:pos x="18" y="4"/>
              </a:cxn>
              <a:cxn ang="0">
                <a:pos x="20" y="2"/>
              </a:cxn>
              <a:cxn ang="0">
                <a:pos x="22" y="0"/>
              </a:cxn>
              <a:cxn ang="0">
                <a:pos x="22" y="0"/>
              </a:cxn>
              <a:cxn ang="0">
                <a:pos x="24" y="0"/>
              </a:cxn>
              <a:cxn ang="0">
                <a:pos x="24" y="0"/>
              </a:cxn>
              <a:cxn ang="0">
                <a:pos x="24" y="4"/>
              </a:cxn>
              <a:cxn ang="0">
                <a:pos x="22" y="8"/>
              </a:cxn>
              <a:cxn ang="0">
                <a:pos x="20" y="12"/>
              </a:cxn>
              <a:cxn ang="0">
                <a:pos x="20" y="16"/>
              </a:cxn>
              <a:cxn ang="0">
                <a:pos x="20" y="16"/>
              </a:cxn>
              <a:cxn ang="0">
                <a:pos x="24" y="18"/>
              </a:cxn>
              <a:cxn ang="0">
                <a:pos x="28" y="22"/>
              </a:cxn>
              <a:cxn ang="0">
                <a:pos x="28" y="22"/>
              </a:cxn>
            </a:cxnLst>
            <a:rect l="0" t="0" r="r" b="b"/>
            <a:pathLst>
              <a:path w="28" h="68">
                <a:moveTo>
                  <a:pt x="28" y="22"/>
                </a:moveTo>
                <a:lnTo>
                  <a:pt x="28" y="22"/>
                </a:lnTo>
                <a:lnTo>
                  <a:pt x="26" y="26"/>
                </a:lnTo>
                <a:lnTo>
                  <a:pt x="26" y="26"/>
                </a:lnTo>
                <a:lnTo>
                  <a:pt x="24" y="32"/>
                </a:lnTo>
                <a:lnTo>
                  <a:pt x="24" y="32"/>
                </a:lnTo>
                <a:lnTo>
                  <a:pt x="22" y="34"/>
                </a:lnTo>
                <a:lnTo>
                  <a:pt x="22" y="34"/>
                </a:lnTo>
                <a:lnTo>
                  <a:pt x="22" y="44"/>
                </a:lnTo>
                <a:lnTo>
                  <a:pt x="22" y="44"/>
                </a:lnTo>
                <a:lnTo>
                  <a:pt x="18" y="50"/>
                </a:lnTo>
                <a:lnTo>
                  <a:pt x="18" y="50"/>
                </a:lnTo>
                <a:lnTo>
                  <a:pt x="16" y="58"/>
                </a:lnTo>
                <a:lnTo>
                  <a:pt x="16" y="58"/>
                </a:lnTo>
                <a:lnTo>
                  <a:pt x="10" y="64"/>
                </a:lnTo>
                <a:lnTo>
                  <a:pt x="6" y="68"/>
                </a:lnTo>
                <a:lnTo>
                  <a:pt x="2" y="68"/>
                </a:lnTo>
                <a:lnTo>
                  <a:pt x="2" y="68"/>
                </a:lnTo>
                <a:lnTo>
                  <a:pt x="2" y="64"/>
                </a:lnTo>
                <a:lnTo>
                  <a:pt x="4" y="58"/>
                </a:lnTo>
                <a:lnTo>
                  <a:pt x="10" y="50"/>
                </a:lnTo>
                <a:lnTo>
                  <a:pt x="10" y="50"/>
                </a:lnTo>
                <a:lnTo>
                  <a:pt x="12" y="42"/>
                </a:lnTo>
                <a:lnTo>
                  <a:pt x="12" y="42"/>
                </a:lnTo>
                <a:lnTo>
                  <a:pt x="12" y="40"/>
                </a:lnTo>
                <a:lnTo>
                  <a:pt x="12" y="38"/>
                </a:lnTo>
                <a:lnTo>
                  <a:pt x="12" y="38"/>
                </a:lnTo>
                <a:lnTo>
                  <a:pt x="8" y="40"/>
                </a:lnTo>
                <a:lnTo>
                  <a:pt x="4" y="42"/>
                </a:lnTo>
                <a:lnTo>
                  <a:pt x="4" y="42"/>
                </a:lnTo>
                <a:lnTo>
                  <a:pt x="2" y="38"/>
                </a:lnTo>
                <a:lnTo>
                  <a:pt x="2" y="38"/>
                </a:lnTo>
                <a:lnTo>
                  <a:pt x="0" y="32"/>
                </a:lnTo>
                <a:lnTo>
                  <a:pt x="0" y="32"/>
                </a:lnTo>
                <a:lnTo>
                  <a:pt x="2" y="30"/>
                </a:lnTo>
                <a:lnTo>
                  <a:pt x="6" y="30"/>
                </a:lnTo>
                <a:lnTo>
                  <a:pt x="10" y="28"/>
                </a:lnTo>
                <a:lnTo>
                  <a:pt x="12" y="26"/>
                </a:lnTo>
                <a:lnTo>
                  <a:pt x="12" y="26"/>
                </a:lnTo>
                <a:lnTo>
                  <a:pt x="12" y="24"/>
                </a:lnTo>
                <a:lnTo>
                  <a:pt x="10" y="20"/>
                </a:lnTo>
                <a:lnTo>
                  <a:pt x="10" y="20"/>
                </a:lnTo>
                <a:lnTo>
                  <a:pt x="10" y="14"/>
                </a:lnTo>
                <a:lnTo>
                  <a:pt x="10" y="14"/>
                </a:lnTo>
                <a:lnTo>
                  <a:pt x="10" y="10"/>
                </a:lnTo>
                <a:lnTo>
                  <a:pt x="10" y="10"/>
                </a:lnTo>
                <a:lnTo>
                  <a:pt x="12" y="6"/>
                </a:lnTo>
                <a:lnTo>
                  <a:pt x="12" y="6"/>
                </a:lnTo>
                <a:lnTo>
                  <a:pt x="18" y="4"/>
                </a:lnTo>
                <a:lnTo>
                  <a:pt x="18" y="4"/>
                </a:lnTo>
                <a:lnTo>
                  <a:pt x="20" y="2"/>
                </a:lnTo>
                <a:lnTo>
                  <a:pt x="22" y="0"/>
                </a:lnTo>
                <a:lnTo>
                  <a:pt x="22" y="0"/>
                </a:lnTo>
                <a:lnTo>
                  <a:pt x="24" y="0"/>
                </a:lnTo>
                <a:lnTo>
                  <a:pt x="24" y="0"/>
                </a:lnTo>
                <a:lnTo>
                  <a:pt x="24" y="4"/>
                </a:lnTo>
                <a:lnTo>
                  <a:pt x="22" y="8"/>
                </a:lnTo>
                <a:lnTo>
                  <a:pt x="20" y="12"/>
                </a:lnTo>
                <a:lnTo>
                  <a:pt x="20" y="16"/>
                </a:lnTo>
                <a:lnTo>
                  <a:pt x="20" y="16"/>
                </a:lnTo>
                <a:lnTo>
                  <a:pt x="24" y="18"/>
                </a:lnTo>
                <a:lnTo>
                  <a:pt x="28" y="22"/>
                </a:lnTo>
                <a:lnTo>
                  <a:pt x="28" y="2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95" name="Freeform 370"/>
          <p:cNvSpPr>
            <a:spLocks/>
          </p:cNvSpPr>
          <p:nvPr/>
        </p:nvSpPr>
        <p:spPr bwMode="auto">
          <a:xfrm>
            <a:off x="3625428" y="2005534"/>
            <a:ext cx="19681" cy="17703"/>
          </a:xfrm>
          <a:custGeom>
            <a:avLst/>
            <a:gdLst/>
            <a:ahLst/>
            <a:cxnLst>
              <a:cxn ang="0">
                <a:pos x="10" y="6"/>
              </a:cxn>
              <a:cxn ang="0">
                <a:pos x="10" y="6"/>
              </a:cxn>
              <a:cxn ang="0">
                <a:pos x="8" y="10"/>
              </a:cxn>
              <a:cxn ang="0">
                <a:pos x="8" y="10"/>
              </a:cxn>
              <a:cxn ang="0">
                <a:pos x="4" y="10"/>
              </a:cxn>
              <a:cxn ang="0">
                <a:pos x="2" y="10"/>
              </a:cxn>
              <a:cxn ang="0">
                <a:pos x="2" y="10"/>
              </a:cxn>
              <a:cxn ang="0">
                <a:pos x="0" y="6"/>
              </a:cxn>
              <a:cxn ang="0">
                <a:pos x="0" y="6"/>
              </a:cxn>
              <a:cxn ang="0">
                <a:pos x="2" y="0"/>
              </a:cxn>
              <a:cxn ang="0">
                <a:pos x="2" y="0"/>
              </a:cxn>
              <a:cxn ang="0">
                <a:pos x="4" y="0"/>
              </a:cxn>
              <a:cxn ang="0">
                <a:pos x="4" y="0"/>
              </a:cxn>
              <a:cxn ang="0">
                <a:pos x="8" y="2"/>
              </a:cxn>
              <a:cxn ang="0">
                <a:pos x="8" y="2"/>
              </a:cxn>
              <a:cxn ang="0">
                <a:pos x="10" y="6"/>
              </a:cxn>
              <a:cxn ang="0">
                <a:pos x="10" y="6"/>
              </a:cxn>
            </a:cxnLst>
            <a:rect l="0" t="0" r="r" b="b"/>
            <a:pathLst>
              <a:path w="10" h="10">
                <a:moveTo>
                  <a:pt x="10" y="6"/>
                </a:moveTo>
                <a:lnTo>
                  <a:pt x="10" y="6"/>
                </a:lnTo>
                <a:lnTo>
                  <a:pt x="8" y="10"/>
                </a:lnTo>
                <a:lnTo>
                  <a:pt x="8" y="10"/>
                </a:lnTo>
                <a:lnTo>
                  <a:pt x="4" y="10"/>
                </a:lnTo>
                <a:lnTo>
                  <a:pt x="2" y="10"/>
                </a:lnTo>
                <a:lnTo>
                  <a:pt x="2" y="10"/>
                </a:lnTo>
                <a:lnTo>
                  <a:pt x="0" y="6"/>
                </a:lnTo>
                <a:lnTo>
                  <a:pt x="0" y="6"/>
                </a:lnTo>
                <a:lnTo>
                  <a:pt x="2" y="0"/>
                </a:lnTo>
                <a:lnTo>
                  <a:pt x="2" y="0"/>
                </a:lnTo>
                <a:lnTo>
                  <a:pt x="4" y="0"/>
                </a:lnTo>
                <a:lnTo>
                  <a:pt x="4" y="0"/>
                </a:lnTo>
                <a:lnTo>
                  <a:pt x="8" y="2"/>
                </a:lnTo>
                <a:lnTo>
                  <a:pt x="8" y="2"/>
                </a:lnTo>
                <a:lnTo>
                  <a:pt x="10" y="6"/>
                </a:lnTo>
                <a:lnTo>
                  <a:pt x="10"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96" name="Freeform 371"/>
          <p:cNvSpPr>
            <a:spLocks/>
          </p:cNvSpPr>
          <p:nvPr/>
        </p:nvSpPr>
        <p:spPr bwMode="auto">
          <a:xfrm>
            <a:off x="3637234" y="1970128"/>
            <a:ext cx="55107" cy="46028"/>
          </a:xfrm>
          <a:custGeom>
            <a:avLst/>
            <a:gdLst/>
            <a:ahLst/>
            <a:cxnLst>
              <a:cxn ang="0">
                <a:pos x="28" y="20"/>
              </a:cxn>
              <a:cxn ang="0">
                <a:pos x="28" y="20"/>
              </a:cxn>
              <a:cxn ang="0">
                <a:pos x="28" y="22"/>
              </a:cxn>
              <a:cxn ang="0">
                <a:pos x="28" y="22"/>
              </a:cxn>
              <a:cxn ang="0">
                <a:pos x="28" y="24"/>
              </a:cxn>
              <a:cxn ang="0">
                <a:pos x="28" y="24"/>
              </a:cxn>
              <a:cxn ang="0">
                <a:pos x="24" y="26"/>
              </a:cxn>
              <a:cxn ang="0">
                <a:pos x="24" y="26"/>
              </a:cxn>
              <a:cxn ang="0">
                <a:pos x="20" y="24"/>
              </a:cxn>
              <a:cxn ang="0">
                <a:pos x="16" y="20"/>
              </a:cxn>
              <a:cxn ang="0">
                <a:pos x="16" y="20"/>
              </a:cxn>
              <a:cxn ang="0">
                <a:pos x="10" y="20"/>
              </a:cxn>
              <a:cxn ang="0">
                <a:pos x="4" y="18"/>
              </a:cxn>
              <a:cxn ang="0">
                <a:pos x="4" y="18"/>
              </a:cxn>
              <a:cxn ang="0">
                <a:pos x="0" y="14"/>
              </a:cxn>
              <a:cxn ang="0">
                <a:pos x="0" y="14"/>
              </a:cxn>
              <a:cxn ang="0">
                <a:pos x="2" y="10"/>
              </a:cxn>
              <a:cxn ang="0">
                <a:pos x="2" y="8"/>
              </a:cxn>
              <a:cxn ang="0">
                <a:pos x="2" y="8"/>
              </a:cxn>
              <a:cxn ang="0">
                <a:pos x="4" y="2"/>
              </a:cxn>
              <a:cxn ang="0">
                <a:pos x="6" y="0"/>
              </a:cxn>
              <a:cxn ang="0">
                <a:pos x="6" y="0"/>
              </a:cxn>
              <a:cxn ang="0">
                <a:pos x="10" y="0"/>
              </a:cxn>
              <a:cxn ang="0">
                <a:pos x="10" y="0"/>
              </a:cxn>
              <a:cxn ang="0">
                <a:pos x="14" y="6"/>
              </a:cxn>
              <a:cxn ang="0">
                <a:pos x="14" y="6"/>
              </a:cxn>
              <a:cxn ang="0">
                <a:pos x="12" y="12"/>
              </a:cxn>
              <a:cxn ang="0">
                <a:pos x="12" y="16"/>
              </a:cxn>
              <a:cxn ang="0">
                <a:pos x="12" y="16"/>
              </a:cxn>
              <a:cxn ang="0">
                <a:pos x="16" y="16"/>
              </a:cxn>
              <a:cxn ang="0">
                <a:pos x="20" y="18"/>
              </a:cxn>
              <a:cxn ang="0">
                <a:pos x="28" y="20"/>
              </a:cxn>
              <a:cxn ang="0">
                <a:pos x="28" y="20"/>
              </a:cxn>
            </a:cxnLst>
            <a:rect l="0" t="0" r="r" b="b"/>
            <a:pathLst>
              <a:path w="28" h="26">
                <a:moveTo>
                  <a:pt x="28" y="20"/>
                </a:moveTo>
                <a:lnTo>
                  <a:pt x="28" y="20"/>
                </a:lnTo>
                <a:lnTo>
                  <a:pt x="28" y="22"/>
                </a:lnTo>
                <a:lnTo>
                  <a:pt x="28" y="22"/>
                </a:lnTo>
                <a:lnTo>
                  <a:pt x="28" y="24"/>
                </a:lnTo>
                <a:lnTo>
                  <a:pt x="28" y="24"/>
                </a:lnTo>
                <a:lnTo>
                  <a:pt x="24" y="26"/>
                </a:lnTo>
                <a:lnTo>
                  <a:pt x="24" y="26"/>
                </a:lnTo>
                <a:lnTo>
                  <a:pt x="20" y="24"/>
                </a:lnTo>
                <a:lnTo>
                  <a:pt x="16" y="20"/>
                </a:lnTo>
                <a:lnTo>
                  <a:pt x="16" y="20"/>
                </a:lnTo>
                <a:lnTo>
                  <a:pt x="10" y="20"/>
                </a:lnTo>
                <a:lnTo>
                  <a:pt x="4" y="18"/>
                </a:lnTo>
                <a:lnTo>
                  <a:pt x="4" y="18"/>
                </a:lnTo>
                <a:lnTo>
                  <a:pt x="0" y="14"/>
                </a:lnTo>
                <a:lnTo>
                  <a:pt x="0" y="14"/>
                </a:lnTo>
                <a:lnTo>
                  <a:pt x="2" y="10"/>
                </a:lnTo>
                <a:lnTo>
                  <a:pt x="2" y="8"/>
                </a:lnTo>
                <a:lnTo>
                  <a:pt x="2" y="8"/>
                </a:lnTo>
                <a:lnTo>
                  <a:pt x="4" y="2"/>
                </a:lnTo>
                <a:lnTo>
                  <a:pt x="6" y="0"/>
                </a:lnTo>
                <a:lnTo>
                  <a:pt x="6" y="0"/>
                </a:lnTo>
                <a:lnTo>
                  <a:pt x="10" y="0"/>
                </a:lnTo>
                <a:lnTo>
                  <a:pt x="10" y="0"/>
                </a:lnTo>
                <a:lnTo>
                  <a:pt x="14" y="6"/>
                </a:lnTo>
                <a:lnTo>
                  <a:pt x="14" y="6"/>
                </a:lnTo>
                <a:lnTo>
                  <a:pt x="12" y="12"/>
                </a:lnTo>
                <a:lnTo>
                  <a:pt x="12" y="16"/>
                </a:lnTo>
                <a:lnTo>
                  <a:pt x="12" y="16"/>
                </a:lnTo>
                <a:lnTo>
                  <a:pt x="16" y="16"/>
                </a:lnTo>
                <a:lnTo>
                  <a:pt x="20" y="18"/>
                </a:lnTo>
                <a:lnTo>
                  <a:pt x="28" y="20"/>
                </a:lnTo>
                <a:lnTo>
                  <a:pt x="28" y="2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97" name="Freeform 372"/>
          <p:cNvSpPr>
            <a:spLocks/>
          </p:cNvSpPr>
          <p:nvPr/>
        </p:nvSpPr>
        <p:spPr bwMode="auto">
          <a:xfrm>
            <a:off x="3251493" y="2865905"/>
            <a:ext cx="27552" cy="31866"/>
          </a:xfrm>
          <a:custGeom>
            <a:avLst/>
            <a:gdLst/>
            <a:ahLst/>
            <a:cxnLst>
              <a:cxn ang="0">
                <a:pos x="6" y="0"/>
              </a:cxn>
              <a:cxn ang="0">
                <a:pos x="6" y="0"/>
              </a:cxn>
              <a:cxn ang="0">
                <a:pos x="12" y="6"/>
              </a:cxn>
              <a:cxn ang="0">
                <a:pos x="14" y="10"/>
              </a:cxn>
              <a:cxn ang="0">
                <a:pos x="14" y="14"/>
              </a:cxn>
              <a:cxn ang="0">
                <a:pos x="14" y="14"/>
              </a:cxn>
              <a:cxn ang="0">
                <a:pos x="12" y="16"/>
              </a:cxn>
              <a:cxn ang="0">
                <a:pos x="8" y="18"/>
              </a:cxn>
              <a:cxn ang="0">
                <a:pos x="8" y="18"/>
              </a:cxn>
              <a:cxn ang="0">
                <a:pos x="4" y="14"/>
              </a:cxn>
              <a:cxn ang="0">
                <a:pos x="0" y="10"/>
              </a:cxn>
              <a:cxn ang="0">
                <a:pos x="0" y="4"/>
              </a:cxn>
              <a:cxn ang="0">
                <a:pos x="0" y="0"/>
              </a:cxn>
              <a:cxn ang="0">
                <a:pos x="0" y="0"/>
              </a:cxn>
              <a:cxn ang="0">
                <a:pos x="2" y="0"/>
              </a:cxn>
              <a:cxn ang="0">
                <a:pos x="6" y="0"/>
              </a:cxn>
              <a:cxn ang="0">
                <a:pos x="6" y="0"/>
              </a:cxn>
            </a:cxnLst>
            <a:rect l="0" t="0" r="r" b="b"/>
            <a:pathLst>
              <a:path w="14" h="18">
                <a:moveTo>
                  <a:pt x="6" y="0"/>
                </a:moveTo>
                <a:lnTo>
                  <a:pt x="6" y="0"/>
                </a:lnTo>
                <a:lnTo>
                  <a:pt x="12" y="6"/>
                </a:lnTo>
                <a:lnTo>
                  <a:pt x="14" y="10"/>
                </a:lnTo>
                <a:lnTo>
                  <a:pt x="14" y="14"/>
                </a:lnTo>
                <a:lnTo>
                  <a:pt x="14" y="14"/>
                </a:lnTo>
                <a:lnTo>
                  <a:pt x="12" y="16"/>
                </a:lnTo>
                <a:lnTo>
                  <a:pt x="8" y="18"/>
                </a:lnTo>
                <a:lnTo>
                  <a:pt x="8" y="18"/>
                </a:lnTo>
                <a:lnTo>
                  <a:pt x="4" y="14"/>
                </a:lnTo>
                <a:lnTo>
                  <a:pt x="0" y="10"/>
                </a:lnTo>
                <a:lnTo>
                  <a:pt x="0" y="4"/>
                </a:lnTo>
                <a:lnTo>
                  <a:pt x="0" y="0"/>
                </a:lnTo>
                <a:lnTo>
                  <a:pt x="0" y="0"/>
                </a:lnTo>
                <a:lnTo>
                  <a:pt x="2" y="0"/>
                </a:lnTo>
                <a:lnTo>
                  <a:pt x="6" y="0"/>
                </a:lnTo>
                <a:lnTo>
                  <a:pt x="6"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98" name="Freeform 373"/>
          <p:cNvSpPr>
            <a:spLocks/>
          </p:cNvSpPr>
          <p:nvPr/>
        </p:nvSpPr>
        <p:spPr bwMode="auto">
          <a:xfrm>
            <a:off x="3247557" y="2706577"/>
            <a:ext cx="59043" cy="46028"/>
          </a:xfrm>
          <a:custGeom>
            <a:avLst/>
            <a:gdLst/>
            <a:ahLst/>
            <a:cxnLst>
              <a:cxn ang="0">
                <a:pos x="30" y="4"/>
              </a:cxn>
              <a:cxn ang="0">
                <a:pos x="30" y="4"/>
              </a:cxn>
              <a:cxn ang="0">
                <a:pos x="30" y="6"/>
              </a:cxn>
              <a:cxn ang="0">
                <a:pos x="30" y="10"/>
              </a:cxn>
              <a:cxn ang="0">
                <a:pos x="30" y="10"/>
              </a:cxn>
              <a:cxn ang="0">
                <a:pos x="26" y="16"/>
              </a:cxn>
              <a:cxn ang="0">
                <a:pos x="26" y="16"/>
              </a:cxn>
              <a:cxn ang="0">
                <a:pos x="20" y="22"/>
              </a:cxn>
              <a:cxn ang="0">
                <a:pos x="20" y="22"/>
              </a:cxn>
              <a:cxn ang="0">
                <a:pos x="14" y="24"/>
              </a:cxn>
              <a:cxn ang="0">
                <a:pos x="8" y="26"/>
              </a:cxn>
              <a:cxn ang="0">
                <a:pos x="8" y="26"/>
              </a:cxn>
              <a:cxn ang="0">
                <a:pos x="4" y="26"/>
              </a:cxn>
              <a:cxn ang="0">
                <a:pos x="0" y="26"/>
              </a:cxn>
              <a:cxn ang="0">
                <a:pos x="0" y="24"/>
              </a:cxn>
              <a:cxn ang="0">
                <a:pos x="0" y="24"/>
              </a:cxn>
              <a:cxn ang="0">
                <a:pos x="0" y="22"/>
              </a:cxn>
              <a:cxn ang="0">
                <a:pos x="4" y="18"/>
              </a:cxn>
              <a:cxn ang="0">
                <a:pos x="14" y="10"/>
              </a:cxn>
              <a:cxn ang="0">
                <a:pos x="14" y="10"/>
              </a:cxn>
              <a:cxn ang="0">
                <a:pos x="20" y="4"/>
              </a:cxn>
              <a:cxn ang="0">
                <a:pos x="24" y="2"/>
              </a:cxn>
              <a:cxn ang="0">
                <a:pos x="28" y="0"/>
              </a:cxn>
              <a:cxn ang="0">
                <a:pos x="28" y="0"/>
              </a:cxn>
              <a:cxn ang="0">
                <a:pos x="30" y="4"/>
              </a:cxn>
              <a:cxn ang="0">
                <a:pos x="30" y="4"/>
              </a:cxn>
            </a:cxnLst>
            <a:rect l="0" t="0" r="r" b="b"/>
            <a:pathLst>
              <a:path w="30" h="26">
                <a:moveTo>
                  <a:pt x="30" y="4"/>
                </a:moveTo>
                <a:lnTo>
                  <a:pt x="30" y="4"/>
                </a:lnTo>
                <a:lnTo>
                  <a:pt x="30" y="6"/>
                </a:lnTo>
                <a:lnTo>
                  <a:pt x="30" y="10"/>
                </a:lnTo>
                <a:lnTo>
                  <a:pt x="30" y="10"/>
                </a:lnTo>
                <a:lnTo>
                  <a:pt x="26" y="16"/>
                </a:lnTo>
                <a:lnTo>
                  <a:pt x="26" y="16"/>
                </a:lnTo>
                <a:lnTo>
                  <a:pt x="20" y="22"/>
                </a:lnTo>
                <a:lnTo>
                  <a:pt x="20" y="22"/>
                </a:lnTo>
                <a:lnTo>
                  <a:pt x="14" y="24"/>
                </a:lnTo>
                <a:lnTo>
                  <a:pt x="8" y="26"/>
                </a:lnTo>
                <a:lnTo>
                  <a:pt x="8" y="26"/>
                </a:lnTo>
                <a:lnTo>
                  <a:pt x="4" y="26"/>
                </a:lnTo>
                <a:lnTo>
                  <a:pt x="0" y="26"/>
                </a:lnTo>
                <a:lnTo>
                  <a:pt x="0" y="24"/>
                </a:lnTo>
                <a:lnTo>
                  <a:pt x="0" y="24"/>
                </a:lnTo>
                <a:lnTo>
                  <a:pt x="0" y="22"/>
                </a:lnTo>
                <a:lnTo>
                  <a:pt x="4" y="18"/>
                </a:lnTo>
                <a:lnTo>
                  <a:pt x="14" y="10"/>
                </a:lnTo>
                <a:lnTo>
                  <a:pt x="14" y="10"/>
                </a:lnTo>
                <a:lnTo>
                  <a:pt x="20" y="4"/>
                </a:lnTo>
                <a:lnTo>
                  <a:pt x="24" y="2"/>
                </a:lnTo>
                <a:lnTo>
                  <a:pt x="28" y="0"/>
                </a:lnTo>
                <a:lnTo>
                  <a:pt x="28" y="0"/>
                </a:lnTo>
                <a:lnTo>
                  <a:pt x="30" y="4"/>
                </a:lnTo>
                <a:lnTo>
                  <a:pt x="30" y="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199" name="Freeform 374"/>
          <p:cNvSpPr>
            <a:spLocks/>
          </p:cNvSpPr>
          <p:nvPr/>
        </p:nvSpPr>
        <p:spPr bwMode="auto">
          <a:xfrm>
            <a:off x="3212132" y="2405625"/>
            <a:ext cx="43297" cy="38947"/>
          </a:xfrm>
          <a:custGeom>
            <a:avLst/>
            <a:gdLst/>
            <a:ahLst/>
            <a:cxnLst>
              <a:cxn ang="0">
                <a:pos x="22" y="0"/>
              </a:cxn>
              <a:cxn ang="0">
                <a:pos x="22" y="0"/>
              </a:cxn>
              <a:cxn ang="0">
                <a:pos x="22" y="2"/>
              </a:cxn>
              <a:cxn ang="0">
                <a:pos x="20" y="4"/>
              </a:cxn>
              <a:cxn ang="0">
                <a:pos x="18" y="8"/>
              </a:cxn>
              <a:cxn ang="0">
                <a:pos x="18" y="8"/>
              </a:cxn>
              <a:cxn ang="0">
                <a:pos x="10" y="16"/>
              </a:cxn>
              <a:cxn ang="0">
                <a:pos x="10" y="16"/>
              </a:cxn>
              <a:cxn ang="0">
                <a:pos x="4" y="22"/>
              </a:cxn>
              <a:cxn ang="0">
                <a:pos x="4" y="22"/>
              </a:cxn>
              <a:cxn ang="0">
                <a:pos x="2" y="22"/>
              </a:cxn>
              <a:cxn ang="0">
                <a:pos x="0" y="22"/>
              </a:cxn>
              <a:cxn ang="0">
                <a:pos x="0" y="22"/>
              </a:cxn>
              <a:cxn ang="0">
                <a:pos x="0" y="18"/>
              </a:cxn>
              <a:cxn ang="0">
                <a:pos x="2" y="16"/>
              </a:cxn>
              <a:cxn ang="0">
                <a:pos x="2" y="16"/>
              </a:cxn>
              <a:cxn ang="0">
                <a:pos x="8" y="12"/>
              </a:cxn>
              <a:cxn ang="0">
                <a:pos x="8" y="12"/>
              </a:cxn>
              <a:cxn ang="0">
                <a:pos x="10" y="8"/>
              </a:cxn>
              <a:cxn ang="0">
                <a:pos x="10" y="8"/>
              </a:cxn>
              <a:cxn ang="0">
                <a:pos x="14" y="4"/>
              </a:cxn>
              <a:cxn ang="0">
                <a:pos x="14" y="4"/>
              </a:cxn>
              <a:cxn ang="0">
                <a:pos x="18" y="0"/>
              </a:cxn>
              <a:cxn ang="0">
                <a:pos x="20" y="0"/>
              </a:cxn>
              <a:cxn ang="0">
                <a:pos x="22" y="0"/>
              </a:cxn>
              <a:cxn ang="0">
                <a:pos x="22" y="0"/>
              </a:cxn>
            </a:cxnLst>
            <a:rect l="0" t="0" r="r" b="b"/>
            <a:pathLst>
              <a:path w="22" h="22">
                <a:moveTo>
                  <a:pt x="22" y="0"/>
                </a:moveTo>
                <a:lnTo>
                  <a:pt x="22" y="0"/>
                </a:lnTo>
                <a:lnTo>
                  <a:pt x="22" y="2"/>
                </a:lnTo>
                <a:lnTo>
                  <a:pt x="20" y="4"/>
                </a:lnTo>
                <a:lnTo>
                  <a:pt x="18" y="8"/>
                </a:lnTo>
                <a:lnTo>
                  <a:pt x="18" y="8"/>
                </a:lnTo>
                <a:lnTo>
                  <a:pt x="10" y="16"/>
                </a:lnTo>
                <a:lnTo>
                  <a:pt x="10" y="16"/>
                </a:lnTo>
                <a:lnTo>
                  <a:pt x="4" y="22"/>
                </a:lnTo>
                <a:lnTo>
                  <a:pt x="4" y="22"/>
                </a:lnTo>
                <a:lnTo>
                  <a:pt x="2" y="22"/>
                </a:lnTo>
                <a:lnTo>
                  <a:pt x="0" y="22"/>
                </a:lnTo>
                <a:lnTo>
                  <a:pt x="0" y="22"/>
                </a:lnTo>
                <a:lnTo>
                  <a:pt x="0" y="18"/>
                </a:lnTo>
                <a:lnTo>
                  <a:pt x="2" y="16"/>
                </a:lnTo>
                <a:lnTo>
                  <a:pt x="2" y="16"/>
                </a:lnTo>
                <a:lnTo>
                  <a:pt x="8" y="12"/>
                </a:lnTo>
                <a:lnTo>
                  <a:pt x="8" y="12"/>
                </a:lnTo>
                <a:lnTo>
                  <a:pt x="10" y="8"/>
                </a:lnTo>
                <a:lnTo>
                  <a:pt x="10" y="8"/>
                </a:lnTo>
                <a:lnTo>
                  <a:pt x="14" y="4"/>
                </a:lnTo>
                <a:lnTo>
                  <a:pt x="14" y="4"/>
                </a:lnTo>
                <a:lnTo>
                  <a:pt x="18" y="0"/>
                </a:lnTo>
                <a:lnTo>
                  <a:pt x="20" y="0"/>
                </a:lnTo>
                <a:lnTo>
                  <a:pt x="22" y="0"/>
                </a:lnTo>
                <a:lnTo>
                  <a:pt x="22"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00" name="Freeform 375"/>
          <p:cNvSpPr>
            <a:spLocks/>
          </p:cNvSpPr>
          <p:nvPr/>
        </p:nvSpPr>
        <p:spPr bwMode="auto">
          <a:xfrm>
            <a:off x="3271173" y="2483518"/>
            <a:ext cx="31490" cy="42488"/>
          </a:xfrm>
          <a:custGeom>
            <a:avLst/>
            <a:gdLst/>
            <a:ahLst/>
            <a:cxnLst>
              <a:cxn ang="0">
                <a:pos x="6" y="0"/>
              </a:cxn>
              <a:cxn ang="0">
                <a:pos x="6" y="0"/>
              </a:cxn>
              <a:cxn ang="0">
                <a:pos x="8" y="2"/>
              </a:cxn>
              <a:cxn ang="0">
                <a:pos x="10" y="2"/>
              </a:cxn>
              <a:cxn ang="0">
                <a:pos x="14" y="2"/>
              </a:cxn>
              <a:cxn ang="0">
                <a:pos x="16" y="2"/>
              </a:cxn>
              <a:cxn ang="0">
                <a:pos x="16" y="2"/>
              </a:cxn>
              <a:cxn ang="0">
                <a:pos x="16" y="6"/>
              </a:cxn>
              <a:cxn ang="0">
                <a:pos x="14" y="12"/>
              </a:cxn>
              <a:cxn ang="0">
                <a:pos x="14" y="12"/>
              </a:cxn>
              <a:cxn ang="0">
                <a:pos x="12" y="18"/>
              </a:cxn>
              <a:cxn ang="0">
                <a:pos x="8" y="24"/>
              </a:cxn>
              <a:cxn ang="0">
                <a:pos x="8" y="24"/>
              </a:cxn>
              <a:cxn ang="0">
                <a:pos x="6" y="24"/>
              </a:cxn>
              <a:cxn ang="0">
                <a:pos x="2" y="24"/>
              </a:cxn>
              <a:cxn ang="0">
                <a:pos x="2" y="24"/>
              </a:cxn>
              <a:cxn ang="0">
                <a:pos x="0" y="20"/>
              </a:cxn>
              <a:cxn ang="0">
                <a:pos x="0" y="16"/>
              </a:cxn>
              <a:cxn ang="0">
                <a:pos x="0" y="16"/>
              </a:cxn>
              <a:cxn ang="0">
                <a:pos x="2" y="6"/>
              </a:cxn>
              <a:cxn ang="0">
                <a:pos x="2" y="6"/>
              </a:cxn>
              <a:cxn ang="0">
                <a:pos x="4" y="2"/>
              </a:cxn>
              <a:cxn ang="0">
                <a:pos x="6" y="0"/>
              </a:cxn>
              <a:cxn ang="0">
                <a:pos x="6" y="0"/>
              </a:cxn>
              <a:cxn ang="0">
                <a:pos x="6" y="0"/>
              </a:cxn>
              <a:cxn ang="0">
                <a:pos x="6" y="0"/>
              </a:cxn>
            </a:cxnLst>
            <a:rect l="0" t="0" r="r" b="b"/>
            <a:pathLst>
              <a:path w="16" h="24">
                <a:moveTo>
                  <a:pt x="6" y="0"/>
                </a:moveTo>
                <a:lnTo>
                  <a:pt x="6" y="0"/>
                </a:lnTo>
                <a:lnTo>
                  <a:pt x="8" y="2"/>
                </a:lnTo>
                <a:lnTo>
                  <a:pt x="10" y="2"/>
                </a:lnTo>
                <a:lnTo>
                  <a:pt x="14" y="2"/>
                </a:lnTo>
                <a:lnTo>
                  <a:pt x="16" y="2"/>
                </a:lnTo>
                <a:lnTo>
                  <a:pt x="16" y="2"/>
                </a:lnTo>
                <a:lnTo>
                  <a:pt x="16" y="6"/>
                </a:lnTo>
                <a:lnTo>
                  <a:pt x="14" y="12"/>
                </a:lnTo>
                <a:lnTo>
                  <a:pt x="14" y="12"/>
                </a:lnTo>
                <a:lnTo>
                  <a:pt x="12" y="18"/>
                </a:lnTo>
                <a:lnTo>
                  <a:pt x="8" y="24"/>
                </a:lnTo>
                <a:lnTo>
                  <a:pt x="8" y="24"/>
                </a:lnTo>
                <a:lnTo>
                  <a:pt x="6" y="24"/>
                </a:lnTo>
                <a:lnTo>
                  <a:pt x="2" y="24"/>
                </a:lnTo>
                <a:lnTo>
                  <a:pt x="2" y="24"/>
                </a:lnTo>
                <a:lnTo>
                  <a:pt x="0" y="20"/>
                </a:lnTo>
                <a:lnTo>
                  <a:pt x="0" y="16"/>
                </a:lnTo>
                <a:lnTo>
                  <a:pt x="0" y="16"/>
                </a:lnTo>
                <a:lnTo>
                  <a:pt x="2" y="6"/>
                </a:lnTo>
                <a:lnTo>
                  <a:pt x="2" y="6"/>
                </a:lnTo>
                <a:lnTo>
                  <a:pt x="4" y="2"/>
                </a:lnTo>
                <a:lnTo>
                  <a:pt x="6" y="0"/>
                </a:lnTo>
                <a:lnTo>
                  <a:pt x="6" y="0"/>
                </a:lnTo>
                <a:lnTo>
                  <a:pt x="6" y="0"/>
                </a:lnTo>
                <a:lnTo>
                  <a:pt x="6"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01" name="Freeform 376"/>
          <p:cNvSpPr>
            <a:spLocks/>
          </p:cNvSpPr>
          <p:nvPr/>
        </p:nvSpPr>
        <p:spPr bwMode="auto">
          <a:xfrm>
            <a:off x="3235749" y="2136536"/>
            <a:ext cx="82659" cy="109760"/>
          </a:xfrm>
          <a:custGeom>
            <a:avLst/>
            <a:gdLst/>
            <a:ahLst/>
            <a:cxnLst>
              <a:cxn ang="0">
                <a:pos x="42" y="50"/>
              </a:cxn>
              <a:cxn ang="0">
                <a:pos x="40" y="56"/>
              </a:cxn>
              <a:cxn ang="0">
                <a:pos x="32" y="62"/>
              </a:cxn>
              <a:cxn ang="0">
                <a:pos x="26" y="62"/>
              </a:cxn>
              <a:cxn ang="0">
                <a:pos x="26" y="60"/>
              </a:cxn>
              <a:cxn ang="0">
                <a:pos x="28" y="54"/>
              </a:cxn>
              <a:cxn ang="0">
                <a:pos x="30" y="52"/>
              </a:cxn>
              <a:cxn ang="0">
                <a:pos x="20" y="52"/>
              </a:cxn>
              <a:cxn ang="0">
                <a:pos x="10" y="50"/>
              </a:cxn>
              <a:cxn ang="0">
                <a:pos x="12" y="48"/>
              </a:cxn>
              <a:cxn ang="0">
                <a:pos x="12" y="44"/>
              </a:cxn>
              <a:cxn ang="0">
                <a:pos x="10" y="38"/>
              </a:cxn>
              <a:cxn ang="0">
                <a:pos x="10" y="28"/>
              </a:cxn>
              <a:cxn ang="0">
                <a:pos x="6" y="26"/>
              </a:cxn>
              <a:cxn ang="0">
                <a:pos x="2" y="26"/>
              </a:cxn>
              <a:cxn ang="0">
                <a:pos x="0" y="22"/>
              </a:cxn>
              <a:cxn ang="0">
                <a:pos x="4" y="14"/>
              </a:cxn>
              <a:cxn ang="0">
                <a:pos x="8" y="12"/>
              </a:cxn>
              <a:cxn ang="0">
                <a:pos x="12" y="10"/>
              </a:cxn>
              <a:cxn ang="0">
                <a:pos x="14" y="14"/>
              </a:cxn>
              <a:cxn ang="0">
                <a:pos x="16" y="18"/>
              </a:cxn>
              <a:cxn ang="0">
                <a:pos x="18" y="18"/>
              </a:cxn>
              <a:cxn ang="0">
                <a:pos x="22" y="10"/>
              </a:cxn>
              <a:cxn ang="0">
                <a:pos x="26" y="0"/>
              </a:cxn>
              <a:cxn ang="0">
                <a:pos x="26" y="2"/>
              </a:cxn>
              <a:cxn ang="0">
                <a:pos x="28" y="6"/>
              </a:cxn>
              <a:cxn ang="0">
                <a:pos x="30" y="10"/>
              </a:cxn>
              <a:cxn ang="0">
                <a:pos x="30" y="16"/>
              </a:cxn>
              <a:cxn ang="0">
                <a:pos x="28" y="22"/>
              </a:cxn>
              <a:cxn ang="0">
                <a:pos x="32" y="32"/>
              </a:cxn>
              <a:cxn ang="0">
                <a:pos x="30" y="36"/>
              </a:cxn>
              <a:cxn ang="0">
                <a:pos x="30" y="40"/>
              </a:cxn>
              <a:cxn ang="0">
                <a:pos x="30" y="44"/>
              </a:cxn>
              <a:cxn ang="0">
                <a:pos x="40" y="48"/>
              </a:cxn>
              <a:cxn ang="0">
                <a:pos x="42" y="50"/>
              </a:cxn>
            </a:cxnLst>
            <a:rect l="0" t="0" r="r" b="b"/>
            <a:pathLst>
              <a:path w="42" h="62">
                <a:moveTo>
                  <a:pt x="42" y="50"/>
                </a:moveTo>
                <a:lnTo>
                  <a:pt x="42" y="50"/>
                </a:lnTo>
                <a:lnTo>
                  <a:pt x="42" y="52"/>
                </a:lnTo>
                <a:lnTo>
                  <a:pt x="40" y="56"/>
                </a:lnTo>
                <a:lnTo>
                  <a:pt x="32" y="62"/>
                </a:lnTo>
                <a:lnTo>
                  <a:pt x="32" y="62"/>
                </a:lnTo>
                <a:lnTo>
                  <a:pt x="30" y="62"/>
                </a:lnTo>
                <a:lnTo>
                  <a:pt x="26" y="62"/>
                </a:lnTo>
                <a:lnTo>
                  <a:pt x="26" y="62"/>
                </a:lnTo>
                <a:lnTo>
                  <a:pt x="26" y="60"/>
                </a:lnTo>
                <a:lnTo>
                  <a:pt x="28" y="58"/>
                </a:lnTo>
                <a:lnTo>
                  <a:pt x="28" y="54"/>
                </a:lnTo>
                <a:lnTo>
                  <a:pt x="30" y="52"/>
                </a:lnTo>
                <a:lnTo>
                  <a:pt x="30" y="52"/>
                </a:lnTo>
                <a:lnTo>
                  <a:pt x="26" y="52"/>
                </a:lnTo>
                <a:lnTo>
                  <a:pt x="20" y="52"/>
                </a:lnTo>
                <a:lnTo>
                  <a:pt x="14" y="52"/>
                </a:lnTo>
                <a:lnTo>
                  <a:pt x="10" y="50"/>
                </a:lnTo>
                <a:lnTo>
                  <a:pt x="10" y="50"/>
                </a:lnTo>
                <a:lnTo>
                  <a:pt x="12" y="48"/>
                </a:lnTo>
                <a:lnTo>
                  <a:pt x="12" y="44"/>
                </a:lnTo>
                <a:lnTo>
                  <a:pt x="12" y="44"/>
                </a:lnTo>
                <a:lnTo>
                  <a:pt x="10" y="38"/>
                </a:lnTo>
                <a:lnTo>
                  <a:pt x="10" y="38"/>
                </a:lnTo>
                <a:lnTo>
                  <a:pt x="10" y="32"/>
                </a:lnTo>
                <a:lnTo>
                  <a:pt x="10" y="28"/>
                </a:lnTo>
                <a:lnTo>
                  <a:pt x="10" y="28"/>
                </a:lnTo>
                <a:lnTo>
                  <a:pt x="6" y="26"/>
                </a:lnTo>
                <a:lnTo>
                  <a:pt x="2" y="26"/>
                </a:lnTo>
                <a:lnTo>
                  <a:pt x="2" y="26"/>
                </a:lnTo>
                <a:lnTo>
                  <a:pt x="0" y="22"/>
                </a:lnTo>
                <a:lnTo>
                  <a:pt x="0" y="22"/>
                </a:lnTo>
                <a:lnTo>
                  <a:pt x="2" y="18"/>
                </a:lnTo>
                <a:lnTo>
                  <a:pt x="4" y="14"/>
                </a:lnTo>
                <a:lnTo>
                  <a:pt x="4" y="14"/>
                </a:lnTo>
                <a:lnTo>
                  <a:pt x="8" y="12"/>
                </a:lnTo>
                <a:lnTo>
                  <a:pt x="12" y="10"/>
                </a:lnTo>
                <a:lnTo>
                  <a:pt x="12" y="10"/>
                </a:lnTo>
                <a:lnTo>
                  <a:pt x="14" y="10"/>
                </a:lnTo>
                <a:lnTo>
                  <a:pt x="14" y="14"/>
                </a:lnTo>
                <a:lnTo>
                  <a:pt x="16" y="16"/>
                </a:lnTo>
                <a:lnTo>
                  <a:pt x="16" y="18"/>
                </a:lnTo>
                <a:lnTo>
                  <a:pt x="16" y="18"/>
                </a:lnTo>
                <a:lnTo>
                  <a:pt x="18" y="18"/>
                </a:lnTo>
                <a:lnTo>
                  <a:pt x="20" y="16"/>
                </a:lnTo>
                <a:lnTo>
                  <a:pt x="22" y="10"/>
                </a:lnTo>
                <a:lnTo>
                  <a:pt x="22" y="4"/>
                </a:lnTo>
                <a:lnTo>
                  <a:pt x="26" y="0"/>
                </a:lnTo>
                <a:lnTo>
                  <a:pt x="26" y="0"/>
                </a:lnTo>
                <a:lnTo>
                  <a:pt x="26" y="2"/>
                </a:lnTo>
                <a:lnTo>
                  <a:pt x="26" y="2"/>
                </a:lnTo>
                <a:lnTo>
                  <a:pt x="28" y="6"/>
                </a:lnTo>
                <a:lnTo>
                  <a:pt x="30" y="10"/>
                </a:lnTo>
                <a:lnTo>
                  <a:pt x="30" y="10"/>
                </a:lnTo>
                <a:lnTo>
                  <a:pt x="30" y="16"/>
                </a:lnTo>
                <a:lnTo>
                  <a:pt x="30" y="16"/>
                </a:lnTo>
                <a:lnTo>
                  <a:pt x="28" y="22"/>
                </a:lnTo>
                <a:lnTo>
                  <a:pt x="28" y="22"/>
                </a:lnTo>
                <a:lnTo>
                  <a:pt x="30" y="26"/>
                </a:lnTo>
                <a:lnTo>
                  <a:pt x="32" y="32"/>
                </a:lnTo>
                <a:lnTo>
                  <a:pt x="32" y="32"/>
                </a:lnTo>
                <a:lnTo>
                  <a:pt x="30" y="36"/>
                </a:lnTo>
                <a:lnTo>
                  <a:pt x="30" y="40"/>
                </a:lnTo>
                <a:lnTo>
                  <a:pt x="30" y="40"/>
                </a:lnTo>
                <a:lnTo>
                  <a:pt x="30" y="44"/>
                </a:lnTo>
                <a:lnTo>
                  <a:pt x="30" y="44"/>
                </a:lnTo>
                <a:lnTo>
                  <a:pt x="38" y="46"/>
                </a:lnTo>
                <a:lnTo>
                  <a:pt x="40" y="48"/>
                </a:lnTo>
                <a:lnTo>
                  <a:pt x="42" y="50"/>
                </a:lnTo>
                <a:lnTo>
                  <a:pt x="42" y="5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02" name="Freeform 377"/>
          <p:cNvSpPr>
            <a:spLocks/>
          </p:cNvSpPr>
          <p:nvPr/>
        </p:nvSpPr>
        <p:spPr bwMode="auto">
          <a:xfrm>
            <a:off x="3176706" y="2118834"/>
            <a:ext cx="39361" cy="24784"/>
          </a:xfrm>
          <a:custGeom>
            <a:avLst/>
            <a:gdLst/>
            <a:ahLst/>
            <a:cxnLst>
              <a:cxn ang="0">
                <a:pos x="16" y="2"/>
              </a:cxn>
              <a:cxn ang="0">
                <a:pos x="16" y="2"/>
              </a:cxn>
              <a:cxn ang="0">
                <a:pos x="20" y="4"/>
              </a:cxn>
              <a:cxn ang="0">
                <a:pos x="20" y="6"/>
              </a:cxn>
              <a:cxn ang="0">
                <a:pos x="20" y="6"/>
              </a:cxn>
              <a:cxn ang="0">
                <a:pos x="16" y="8"/>
              </a:cxn>
              <a:cxn ang="0">
                <a:pos x="16" y="8"/>
              </a:cxn>
              <a:cxn ang="0">
                <a:pos x="16" y="12"/>
              </a:cxn>
              <a:cxn ang="0">
                <a:pos x="14" y="14"/>
              </a:cxn>
              <a:cxn ang="0">
                <a:pos x="14" y="14"/>
              </a:cxn>
              <a:cxn ang="0">
                <a:pos x="8" y="14"/>
              </a:cxn>
              <a:cxn ang="0">
                <a:pos x="4" y="12"/>
              </a:cxn>
              <a:cxn ang="0">
                <a:pos x="4" y="12"/>
              </a:cxn>
              <a:cxn ang="0">
                <a:pos x="2" y="8"/>
              </a:cxn>
              <a:cxn ang="0">
                <a:pos x="0" y="4"/>
              </a:cxn>
              <a:cxn ang="0">
                <a:pos x="0" y="4"/>
              </a:cxn>
              <a:cxn ang="0">
                <a:pos x="2" y="0"/>
              </a:cxn>
              <a:cxn ang="0">
                <a:pos x="2" y="0"/>
              </a:cxn>
              <a:cxn ang="0">
                <a:pos x="4" y="0"/>
              </a:cxn>
              <a:cxn ang="0">
                <a:pos x="8" y="0"/>
              </a:cxn>
              <a:cxn ang="0">
                <a:pos x="16" y="2"/>
              </a:cxn>
              <a:cxn ang="0">
                <a:pos x="16" y="2"/>
              </a:cxn>
            </a:cxnLst>
            <a:rect l="0" t="0" r="r" b="b"/>
            <a:pathLst>
              <a:path w="20" h="14">
                <a:moveTo>
                  <a:pt x="16" y="2"/>
                </a:moveTo>
                <a:lnTo>
                  <a:pt x="16" y="2"/>
                </a:lnTo>
                <a:lnTo>
                  <a:pt x="20" y="4"/>
                </a:lnTo>
                <a:lnTo>
                  <a:pt x="20" y="6"/>
                </a:lnTo>
                <a:lnTo>
                  <a:pt x="20" y="6"/>
                </a:lnTo>
                <a:lnTo>
                  <a:pt x="16" y="8"/>
                </a:lnTo>
                <a:lnTo>
                  <a:pt x="16" y="8"/>
                </a:lnTo>
                <a:lnTo>
                  <a:pt x="16" y="12"/>
                </a:lnTo>
                <a:lnTo>
                  <a:pt x="14" y="14"/>
                </a:lnTo>
                <a:lnTo>
                  <a:pt x="14" y="14"/>
                </a:lnTo>
                <a:lnTo>
                  <a:pt x="8" y="14"/>
                </a:lnTo>
                <a:lnTo>
                  <a:pt x="4" y="12"/>
                </a:lnTo>
                <a:lnTo>
                  <a:pt x="4" y="12"/>
                </a:lnTo>
                <a:lnTo>
                  <a:pt x="2" y="8"/>
                </a:lnTo>
                <a:lnTo>
                  <a:pt x="0" y="4"/>
                </a:lnTo>
                <a:lnTo>
                  <a:pt x="0" y="4"/>
                </a:lnTo>
                <a:lnTo>
                  <a:pt x="2" y="0"/>
                </a:lnTo>
                <a:lnTo>
                  <a:pt x="2" y="0"/>
                </a:lnTo>
                <a:lnTo>
                  <a:pt x="4" y="0"/>
                </a:lnTo>
                <a:lnTo>
                  <a:pt x="8" y="0"/>
                </a:lnTo>
                <a:lnTo>
                  <a:pt x="16" y="2"/>
                </a:lnTo>
                <a:lnTo>
                  <a:pt x="16" y="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03" name="Freeform 378"/>
          <p:cNvSpPr>
            <a:spLocks/>
          </p:cNvSpPr>
          <p:nvPr/>
        </p:nvSpPr>
        <p:spPr bwMode="auto">
          <a:xfrm>
            <a:off x="3227876" y="2019696"/>
            <a:ext cx="114148" cy="92056"/>
          </a:xfrm>
          <a:custGeom>
            <a:avLst/>
            <a:gdLst/>
            <a:ahLst/>
            <a:cxnLst>
              <a:cxn ang="0">
                <a:pos x="52" y="0"/>
              </a:cxn>
              <a:cxn ang="0">
                <a:pos x="58" y="0"/>
              </a:cxn>
              <a:cxn ang="0">
                <a:pos x="56" y="4"/>
              </a:cxn>
              <a:cxn ang="0">
                <a:pos x="52" y="12"/>
              </a:cxn>
              <a:cxn ang="0">
                <a:pos x="50" y="16"/>
              </a:cxn>
              <a:cxn ang="0">
                <a:pos x="52" y="20"/>
              </a:cxn>
              <a:cxn ang="0">
                <a:pos x="54" y="20"/>
              </a:cxn>
              <a:cxn ang="0">
                <a:pos x="48" y="22"/>
              </a:cxn>
              <a:cxn ang="0">
                <a:pos x="44" y="22"/>
              </a:cxn>
              <a:cxn ang="0">
                <a:pos x="38" y="26"/>
              </a:cxn>
              <a:cxn ang="0">
                <a:pos x="38" y="28"/>
              </a:cxn>
              <a:cxn ang="0">
                <a:pos x="38" y="32"/>
              </a:cxn>
              <a:cxn ang="0">
                <a:pos x="40" y="32"/>
              </a:cxn>
              <a:cxn ang="0">
                <a:pos x="36" y="38"/>
              </a:cxn>
              <a:cxn ang="0">
                <a:pos x="32" y="40"/>
              </a:cxn>
              <a:cxn ang="0">
                <a:pos x="28" y="42"/>
              </a:cxn>
              <a:cxn ang="0">
                <a:pos x="22" y="40"/>
              </a:cxn>
              <a:cxn ang="0">
                <a:pos x="18" y="44"/>
              </a:cxn>
              <a:cxn ang="0">
                <a:pos x="14" y="46"/>
              </a:cxn>
              <a:cxn ang="0">
                <a:pos x="12" y="50"/>
              </a:cxn>
              <a:cxn ang="0">
                <a:pos x="4" y="52"/>
              </a:cxn>
              <a:cxn ang="0">
                <a:pos x="2" y="52"/>
              </a:cxn>
              <a:cxn ang="0">
                <a:pos x="2" y="46"/>
              </a:cxn>
              <a:cxn ang="0">
                <a:pos x="2" y="44"/>
              </a:cxn>
              <a:cxn ang="0">
                <a:pos x="6" y="42"/>
              </a:cxn>
              <a:cxn ang="0">
                <a:pos x="8" y="40"/>
              </a:cxn>
              <a:cxn ang="0">
                <a:pos x="6" y="30"/>
              </a:cxn>
              <a:cxn ang="0">
                <a:pos x="8" y="24"/>
              </a:cxn>
              <a:cxn ang="0">
                <a:pos x="10" y="18"/>
              </a:cxn>
              <a:cxn ang="0">
                <a:pos x="14" y="12"/>
              </a:cxn>
              <a:cxn ang="0">
                <a:pos x="18" y="14"/>
              </a:cxn>
              <a:cxn ang="0">
                <a:pos x="20" y="18"/>
              </a:cxn>
              <a:cxn ang="0">
                <a:pos x="26" y="18"/>
              </a:cxn>
              <a:cxn ang="0">
                <a:pos x="26" y="14"/>
              </a:cxn>
              <a:cxn ang="0">
                <a:pos x="26" y="12"/>
              </a:cxn>
              <a:cxn ang="0">
                <a:pos x="26" y="8"/>
              </a:cxn>
              <a:cxn ang="0">
                <a:pos x="42" y="2"/>
              </a:cxn>
              <a:cxn ang="0">
                <a:pos x="52" y="0"/>
              </a:cxn>
            </a:cxnLst>
            <a:rect l="0" t="0" r="r" b="b"/>
            <a:pathLst>
              <a:path w="58" h="52">
                <a:moveTo>
                  <a:pt x="52" y="0"/>
                </a:moveTo>
                <a:lnTo>
                  <a:pt x="52" y="0"/>
                </a:lnTo>
                <a:lnTo>
                  <a:pt x="56" y="0"/>
                </a:lnTo>
                <a:lnTo>
                  <a:pt x="58" y="0"/>
                </a:lnTo>
                <a:lnTo>
                  <a:pt x="58" y="0"/>
                </a:lnTo>
                <a:lnTo>
                  <a:pt x="56" y="4"/>
                </a:lnTo>
                <a:lnTo>
                  <a:pt x="54" y="8"/>
                </a:lnTo>
                <a:lnTo>
                  <a:pt x="52" y="12"/>
                </a:lnTo>
                <a:lnTo>
                  <a:pt x="50" y="16"/>
                </a:lnTo>
                <a:lnTo>
                  <a:pt x="50" y="16"/>
                </a:lnTo>
                <a:lnTo>
                  <a:pt x="52" y="20"/>
                </a:lnTo>
                <a:lnTo>
                  <a:pt x="52" y="20"/>
                </a:lnTo>
                <a:lnTo>
                  <a:pt x="54" y="20"/>
                </a:lnTo>
                <a:lnTo>
                  <a:pt x="54" y="20"/>
                </a:lnTo>
                <a:lnTo>
                  <a:pt x="52" y="22"/>
                </a:lnTo>
                <a:lnTo>
                  <a:pt x="48" y="22"/>
                </a:lnTo>
                <a:lnTo>
                  <a:pt x="48" y="22"/>
                </a:lnTo>
                <a:lnTo>
                  <a:pt x="44" y="22"/>
                </a:lnTo>
                <a:lnTo>
                  <a:pt x="44" y="22"/>
                </a:lnTo>
                <a:lnTo>
                  <a:pt x="38" y="26"/>
                </a:lnTo>
                <a:lnTo>
                  <a:pt x="38" y="26"/>
                </a:lnTo>
                <a:lnTo>
                  <a:pt x="38" y="28"/>
                </a:lnTo>
                <a:lnTo>
                  <a:pt x="38" y="32"/>
                </a:lnTo>
                <a:lnTo>
                  <a:pt x="38" y="32"/>
                </a:lnTo>
                <a:lnTo>
                  <a:pt x="40" y="32"/>
                </a:lnTo>
                <a:lnTo>
                  <a:pt x="40" y="32"/>
                </a:lnTo>
                <a:lnTo>
                  <a:pt x="40" y="36"/>
                </a:lnTo>
                <a:lnTo>
                  <a:pt x="36" y="38"/>
                </a:lnTo>
                <a:lnTo>
                  <a:pt x="36" y="38"/>
                </a:lnTo>
                <a:lnTo>
                  <a:pt x="32" y="40"/>
                </a:lnTo>
                <a:lnTo>
                  <a:pt x="28" y="42"/>
                </a:lnTo>
                <a:lnTo>
                  <a:pt x="28" y="42"/>
                </a:lnTo>
                <a:lnTo>
                  <a:pt x="22" y="40"/>
                </a:lnTo>
                <a:lnTo>
                  <a:pt x="22" y="40"/>
                </a:lnTo>
                <a:lnTo>
                  <a:pt x="18" y="44"/>
                </a:lnTo>
                <a:lnTo>
                  <a:pt x="18" y="44"/>
                </a:lnTo>
                <a:lnTo>
                  <a:pt x="14" y="46"/>
                </a:lnTo>
                <a:lnTo>
                  <a:pt x="14" y="46"/>
                </a:lnTo>
                <a:lnTo>
                  <a:pt x="12" y="50"/>
                </a:lnTo>
                <a:lnTo>
                  <a:pt x="12" y="50"/>
                </a:lnTo>
                <a:lnTo>
                  <a:pt x="6" y="52"/>
                </a:lnTo>
                <a:lnTo>
                  <a:pt x="4" y="52"/>
                </a:lnTo>
                <a:lnTo>
                  <a:pt x="2" y="52"/>
                </a:lnTo>
                <a:lnTo>
                  <a:pt x="2" y="52"/>
                </a:lnTo>
                <a:lnTo>
                  <a:pt x="0" y="50"/>
                </a:lnTo>
                <a:lnTo>
                  <a:pt x="2" y="46"/>
                </a:lnTo>
                <a:lnTo>
                  <a:pt x="2" y="46"/>
                </a:lnTo>
                <a:lnTo>
                  <a:pt x="2" y="44"/>
                </a:lnTo>
                <a:lnTo>
                  <a:pt x="2" y="44"/>
                </a:lnTo>
                <a:lnTo>
                  <a:pt x="6" y="42"/>
                </a:lnTo>
                <a:lnTo>
                  <a:pt x="8" y="40"/>
                </a:lnTo>
                <a:lnTo>
                  <a:pt x="8" y="40"/>
                </a:lnTo>
                <a:lnTo>
                  <a:pt x="8" y="34"/>
                </a:lnTo>
                <a:lnTo>
                  <a:pt x="6" y="30"/>
                </a:lnTo>
                <a:lnTo>
                  <a:pt x="6" y="30"/>
                </a:lnTo>
                <a:lnTo>
                  <a:pt x="8" y="24"/>
                </a:lnTo>
                <a:lnTo>
                  <a:pt x="10" y="18"/>
                </a:lnTo>
                <a:lnTo>
                  <a:pt x="10" y="18"/>
                </a:lnTo>
                <a:lnTo>
                  <a:pt x="12" y="14"/>
                </a:lnTo>
                <a:lnTo>
                  <a:pt x="14" y="12"/>
                </a:lnTo>
                <a:lnTo>
                  <a:pt x="14" y="12"/>
                </a:lnTo>
                <a:lnTo>
                  <a:pt x="18" y="14"/>
                </a:lnTo>
                <a:lnTo>
                  <a:pt x="20" y="18"/>
                </a:lnTo>
                <a:lnTo>
                  <a:pt x="20" y="18"/>
                </a:lnTo>
                <a:lnTo>
                  <a:pt x="22" y="18"/>
                </a:lnTo>
                <a:lnTo>
                  <a:pt x="26" y="18"/>
                </a:lnTo>
                <a:lnTo>
                  <a:pt x="26" y="18"/>
                </a:lnTo>
                <a:lnTo>
                  <a:pt x="26" y="14"/>
                </a:lnTo>
                <a:lnTo>
                  <a:pt x="26" y="12"/>
                </a:lnTo>
                <a:lnTo>
                  <a:pt x="26" y="12"/>
                </a:lnTo>
                <a:lnTo>
                  <a:pt x="26" y="8"/>
                </a:lnTo>
                <a:lnTo>
                  <a:pt x="26" y="8"/>
                </a:lnTo>
                <a:lnTo>
                  <a:pt x="34" y="4"/>
                </a:lnTo>
                <a:lnTo>
                  <a:pt x="42" y="2"/>
                </a:lnTo>
                <a:lnTo>
                  <a:pt x="42" y="2"/>
                </a:lnTo>
                <a:lnTo>
                  <a:pt x="52" y="0"/>
                </a:lnTo>
                <a:lnTo>
                  <a:pt x="52" y="0"/>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04" name="Freeform 379"/>
          <p:cNvSpPr>
            <a:spLocks/>
          </p:cNvSpPr>
          <p:nvPr/>
        </p:nvSpPr>
        <p:spPr bwMode="auto">
          <a:xfrm>
            <a:off x="3208195" y="2313568"/>
            <a:ext cx="62978" cy="56650"/>
          </a:xfrm>
          <a:custGeom>
            <a:avLst/>
            <a:gdLst/>
            <a:ahLst/>
            <a:cxnLst>
              <a:cxn ang="0">
                <a:pos x="32" y="22"/>
              </a:cxn>
              <a:cxn ang="0">
                <a:pos x="32" y="22"/>
              </a:cxn>
              <a:cxn ang="0">
                <a:pos x="32" y="26"/>
              </a:cxn>
              <a:cxn ang="0">
                <a:pos x="32" y="28"/>
              </a:cxn>
              <a:cxn ang="0">
                <a:pos x="32" y="28"/>
              </a:cxn>
              <a:cxn ang="0">
                <a:pos x="28" y="28"/>
              </a:cxn>
              <a:cxn ang="0">
                <a:pos x="24" y="28"/>
              </a:cxn>
              <a:cxn ang="0">
                <a:pos x="24" y="28"/>
              </a:cxn>
              <a:cxn ang="0">
                <a:pos x="18" y="30"/>
              </a:cxn>
              <a:cxn ang="0">
                <a:pos x="12" y="32"/>
              </a:cxn>
              <a:cxn ang="0">
                <a:pos x="12" y="32"/>
              </a:cxn>
              <a:cxn ang="0">
                <a:pos x="8" y="30"/>
              </a:cxn>
              <a:cxn ang="0">
                <a:pos x="4" y="30"/>
              </a:cxn>
              <a:cxn ang="0">
                <a:pos x="4" y="30"/>
              </a:cxn>
              <a:cxn ang="0">
                <a:pos x="0" y="26"/>
              </a:cxn>
              <a:cxn ang="0">
                <a:pos x="0" y="26"/>
              </a:cxn>
              <a:cxn ang="0">
                <a:pos x="0" y="24"/>
              </a:cxn>
              <a:cxn ang="0">
                <a:pos x="0" y="22"/>
              </a:cxn>
              <a:cxn ang="0">
                <a:pos x="0" y="22"/>
              </a:cxn>
              <a:cxn ang="0">
                <a:pos x="2" y="22"/>
              </a:cxn>
              <a:cxn ang="0">
                <a:pos x="2" y="24"/>
              </a:cxn>
              <a:cxn ang="0">
                <a:pos x="2" y="24"/>
              </a:cxn>
              <a:cxn ang="0">
                <a:pos x="4" y="26"/>
              </a:cxn>
              <a:cxn ang="0">
                <a:pos x="4" y="26"/>
              </a:cxn>
              <a:cxn ang="0">
                <a:pos x="8" y="26"/>
              </a:cxn>
              <a:cxn ang="0">
                <a:pos x="8" y="26"/>
              </a:cxn>
              <a:cxn ang="0">
                <a:pos x="12" y="24"/>
              </a:cxn>
              <a:cxn ang="0">
                <a:pos x="12" y="24"/>
              </a:cxn>
              <a:cxn ang="0">
                <a:pos x="14" y="22"/>
              </a:cxn>
              <a:cxn ang="0">
                <a:pos x="14" y="22"/>
              </a:cxn>
              <a:cxn ang="0">
                <a:pos x="14" y="20"/>
              </a:cxn>
              <a:cxn ang="0">
                <a:pos x="14" y="20"/>
              </a:cxn>
              <a:cxn ang="0">
                <a:pos x="14" y="18"/>
              </a:cxn>
              <a:cxn ang="0">
                <a:pos x="16" y="14"/>
              </a:cxn>
              <a:cxn ang="0">
                <a:pos x="16" y="14"/>
              </a:cxn>
              <a:cxn ang="0">
                <a:pos x="14" y="10"/>
              </a:cxn>
              <a:cxn ang="0">
                <a:pos x="10" y="8"/>
              </a:cxn>
              <a:cxn ang="0">
                <a:pos x="10" y="8"/>
              </a:cxn>
              <a:cxn ang="0">
                <a:pos x="12" y="2"/>
              </a:cxn>
              <a:cxn ang="0">
                <a:pos x="12" y="2"/>
              </a:cxn>
              <a:cxn ang="0">
                <a:pos x="16" y="0"/>
              </a:cxn>
              <a:cxn ang="0">
                <a:pos x="16" y="0"/>
              </a:cxn>
              <a:cxn ang="0">
                <a:pos x="20" y="0"/>
              </a:cxn>
              <a:cxn ang="0">
                <a:pos x="22" y="0"/>
              </a:cxn>
              <a:cxn ang="0">
                <a:pos x="22" y="0"/>
              </a:cxn>
              <a:cxn ang="0">
                <a:pos x="22" y="4"/>
              </a:cxn>
              <a:cxn ang="0">
                <a:pos x="22" y="4"/>
              </a:cxn>
              <a:cxn ang="0">
                <a:pos x="28" y="14"/>
              </a:cxn>
              <a:cxn ang="0">
                <a:pos x="32" y="22"/>
              </a:cxn>
              <a:cxn ang="0">
                <a:pos x="32" y="22"/>
              </a:cxn>
            </a:cxnLst>
            <a:rect l="0" t="0" r="r" b="b"/>
            <a:pathLst>
              <a:path w="32" h="32">
                <a:moveTo>
                  <a:pt x="32" y="22"/>
                </a:moveTo>
                <a:lnTo>
                  <a:pt x="32" y="22"/>
                </a:lnTo>
                <a:lnTo>
                  <a:pt x="32" y="26"/>
                </a:lnTo>
                <a:lnTo>
                  <a:pt x="32" y="28"/>
                </a:lnTo>
                <a:lnTo>
                  <a:pt x="32" y="28"/>
                </a:lnTo>
                <a:lnTo>
                  <a:pt x="28" y="28"/>
                </a:lnTo>
                <a:lnTo>
                  <a:pt x="24" y="28"/>
                </a:lnTo>
                <a:lnTo>
                  <a:pt x="24" y="28"/>
                </a:lnTo>
                <a:lnTo>
                  <a:pt x="18" y="30"/>
                </a:lnTo>
                <a:lnTo>
                  <a:pt x="12" y="32"/>
                </a:lnTo>
                <a:lnTo>
                  <a:pt x="12" y="32"/>
                </a:lnTo>
                <a:lnTo>
                  <a:pt x="8" y="30"/>
                </a:lnTo>
                <a:lnTo>
                  <a:pt x="4" y="30"/>
                </a:lnTo>
                <a:lnTo>
                  <a:pt x="4" y="30"/>
                </a:lnTo>
                <a:lnTo>
                  <a:pt x="0" y="26"/>
                </a:lnTo>
                <a:lnTo>
                  <a:pt x="0" y="26"/>
                </a:lnTo>
                <a:lnTo>
                  <a:pt x="0" y="24"/>
                </a:lnTo>
                <a:lnTo>
                  <a:pt x="0" y="22"/>
                </a:lnTo>
                <a:lnTo>
                  <a:pt x="0" y="22"/>
                </a:lnTo>
                <a:lnTo>
                  <a:pt x="2" y="22"/>
                </a:lnTo>
                <a:lnTo>
                  <a:pt x="2" y="24"/>
                </a:lnTo>
                <a:lnTo>
                  <a:pt x="2" y="24"/>
                </a:lnTo>
                <a:lnTo>
                  <a:pt x="4" y="26"/>
                </a:lnTo>
                <a:lnTo>
                  <a:pt x="4" y="26"/>
                </a:lnTo>
                <a:lnTo>
                  <a:pt x="8" y="26"/>
                </a:lnTo>
                <a:lnTo>
                  <a:pt x="8" y="26"/>
                </a:lnTo>
                <a:lnTo>
                  <a:pt x="12" y="24"/>
                </a:lnTo>
                <a:lnTo>
                  <a:pt x="12" y="24"/>
                </a:lnTo>
                <a:lnTo>
                  <a:pt x="14" y="22"/>
                </a:lnTo>
                <a:lnTo>
                  <a:pt x="14" y="22"/>
                </a:lnTo>
                <a:lnTo>
                  <a:pt x="14" y="20"/>
                </a:lnTo>
                <a:lnTo>
                  <a:pt x="14" y="20"/>
                </a:lnTo>
                <a:lnTo>
                  <a:pt x="14" y="18"/>
                </a:lnTo>
                <a:lnTo>
                  <a:pt x="16" y="14"/>
                </a:lnTo>
                <a:lnTo>
                  <a:pt x="16" y="14"/>
                </a:lnTo>
                <a:lnTo>
                  <a:pt x="14" y="10"/>
                </a:lnTo>
                <a:lnTo>
                  <a:pt x="10" y="8"/>
                </a:lnTo>
                <a:lnTo>
                  <a:pt x="10" y="8"/>
                </a:lnTo>
                <a:lnTo>
                  <a:pt x="12" y="2"/>
                </a:lnTo>
                <a:lnTo>
                  <a:pt x="12" y="2"/>
                </a:lnTo>
                <a:lnTo>
                  <a:pt x="16" y="0"/>
                </a:lnTo>
                <a:lnTo>
                  <a:pt x="16" y="0"/>
                </a:lnTo>
                <a:lnTo>
                  <a:pt x="20" y="0"/>
                </a:lnTo>
                <a:lnTo>
                  <a:pt x="22" y="0"/>
                </a:lnTo>
                <a:lnTo>
                  <a:pt x="22" y="0"/>
                </a:lnTo>
                <a:lnTo>
                  <a:pt x="22" y="4"/>
                </a:lnTo>
                <a:lnTo>
                  <a:pt x="22" y="4"/>
                </a:lnTo>
                <a:lnTo>
                  <a:pt x="28" y="14"/>
                </a:lnTo>
                <a:lnTo>
                  <a:pt x="32" y="22"/>
                </a:lnTo>
                <a:lnTo>
                  <a:pt x="32" y="22"/>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05" name="Freeform 380"/>
          <p:cNvSpPr>
            <a:spLocks/>
          </p:cNvSpPr>
          <p:nvPr/>
        </p:nvSpPr>
        <p:spPr bwMode="auto">
          <a:xfrm>
            <a:off x="3160963" y="2419788"/>
            <a:ext cx="43297" cy="46028"/>
          </a:xfrm>
          <a:custGeom>
            <a:avLst/>
            <a:gdLst/>
            <a:ahLst/>
            <a:cxnLst>
              <a:cxn ang="0">
                <a:pos x="22" y="4"/>
              </a:cxn>
              <a:cxn ang="0">
                <a:pos x="22" y="4"/>
              </a:cxn>
              <a:cxn ang="0">
                <a:pos x="22" y="16"/>
              </a:cxn>
              <a:cxn ang="0">
                <a:pos x="22" y="16"/>
              </a:cxn>
              <a:cxn ang="0">
                <a:pos x="20" y="20"/>
              </a:cxn>
              <a:cxn ang="0">
                <a:pos x="20" y="24"/>
              </a:cxn>
              <a:cxn ang="0">
                <a:pos x="20" y="24"/>
              </a:cxn>
              <a:cxn ang="0">
                <a:pos x="14" y="26"/>
              </a:cxn>
              <a:cxn ang="0">
                <a:pos x="10" y="26"/>
              </a:cxn>
              <a:cxn ang="0">
                <a:pos x="10" y="26"/>
              </a:cxn>
              <a:cxn ang="0">
                <a:pos x="8" y="24"/>
              </a:cxn>
              <a:cxn ang="0">
                <a:pos x="8" y="20"/>
              </a:cxn>
              <a:cxn ang="0">
                <a:pos x="10" y="14"/>
              </a:cxn>
              <a:cxn ang="0">
                <a:pos x="8" y="12"/>
              </a:cxn>
              <a:cxn ang="0">
                <a:pos x="8" y="12"/>
              </a:cxn>
              <a:cxn ang="0">
                <a:pos x="6" y="12"/>
              </a:cxn>
              <a:cxn ang="0">
                <a:pos x="4" y="16"/>
              </a:cxn>
              <a:cxn ang="0">
                <a:pos x="2" y="18"/>
              </a:cxn>
              <a:cxn ang="0">
                <a:pos x="0" y="18"/>
              </a:cxn>
              <a:cxn ang="0">
                <a:pos x="0" y="18"/>
              </a:cxn>
              <a:cxn ang="0">
                <a:pos x="0" y="16"/>
              </a:cxn>
              <a:cxn ang="0">
                <a:pos x="0" y="16"/>
              </a:cxn>
              <a:cxn ang="0">
                <a:pos x="4" y="10"/>
              </a:cxn>
              <a:cxn ang="0">
                <a:pos x="8" y="6"/>
              </a:cxn>
              <a:cxn ang="0">
                <a:pos x="8" y="6"/>
              </a:cxn>
              <a:cxn ang="0">
                <a:pos x="12" y="6"/>
              </a:cxn>
              <a:cxn ang="0">
                <a:pos x="16" y="6"/>
              </a:cxn>
              <a:cxn ang="0">
                <a:pos x="16" y="6"/>
              </a:cxn>
              <a:cxn ang="0">
                <a:pos x="18" y="2"/>
              </a:cxn>
              <a:cxn ang="0">
                <a:pos x="18" y="0"/>
              </a:cxn>
              <a:cxn ang="0">
                <a:pos x="20" y="0"/>
              </a:cxn>
              <a:cxn ang="0">
                <a:pos x="20" y="0"/>
              </a:cxn>
              <a:cxn ang="0">
                <a:pos x="22" y="0"/>
              </a:cxn>
              <a:cxn ang="0">
                <a:pos x="22" y="4"/>
              </a:cxn>
              <a:cxn ang="0">
                <a:pos x="22" y="4"/>
              </a:cxn>
            </a:cxnLst>
            <a:rect l="0" t="0" r="r" b="b"/>
            <a:pathLst>
              <a:path w="22" h="26">
                <a:moveTo>
                  <a:pt x="22" y="4"/>
                </a:moveTo>
                <a:lnTo>
                  <a:pt x="22" y="4"/>
                </a:lnTo>
                <a:lnTo>
                  <a:pt x="22" y="16"/>
                </a:lnTo>
                <a:lnTo>
                  <a:pt x="22" y="16"/>
                </a:lnTo>
                <a:lnTo>
                  <a:pt x="20" y="20"/>
                </a:lnTo>
                <a:lnTo>
                  <a:pt x="20" y="24"/>
                </a:lnTo>
                <a:lnTo>
                  <a:pt x="20" y="24"/>
                </a:lnTo>
                <a:lnTo>
                  <a:pt x="14" y="26"/>
                </a:lnTo>
                <a:lnTo>
                  <a:pt x="10" y="26"/>
                </a:lnTo>
                <a:lnTo>
                  <a:pt x="10" y="26"/>
                </a:lnTo>
                <a:lnTo>
                  <a:pt x="8" y="24"/>
                </a:lnTo>
                <a:lnTo>
                  <a:pt x="8" y="20"/>
                </a:lnTo>
                <a:lnTo>
                  <a:pt x="10" y="14"/>
                </a:lnTo>
                <a:lnTo>
                  <a:pt x="8" y="12"/>
                </a:lnTo>
                <a:lnTo>
                  <a:pt x="8" y="12"/>
                </a:lnTo>
                <a:lnTo>
                  <a:pt x="6" y="12"/>
                </a:lnTo>
                <a:lnTo>
                  <a:pt x="4" y="16"/>
                </a:lnTo>
                <a:lnTo>
                  <a:pt x="2" y="18"/>
                </a:lnTo>
                <a:lnTo>
                  <a:pt x="0" y="18"/>
                </a:lnTo>
                <a:lnTo>
                  <a:pt x="0" y="18"/>
                </a:lnTo>
                <a:lnTo>
                  <a:pt x="0" y="16"/>
                </a:lnTo>
                <a:lnTo>
                  <a:pt x="0" y="16"/>
                </a:lnTo>
                <a:lnTo>
                  <a:pt x="4" y="10"/>
                </a:lnTo>
                <a:lnTo>
                  <a:pt x="8" y="6"/>
                </a:lnTo>
                <a:lnTo>
                  <a:pt x="8" y="6"/>
                </a:lnTo>
                <a:lnTo>
                  <a:pt x="12" y="6"/>
                </a:lnTo>
                <a:lnTo>
                  <a:pt x="16" y="6"/>
                </a:lnTo>
                <a:lnTo>
                  <a:pt x="16" y="6"/>
                </a:lnTo>
                <a:lnTo>
                  <a:pt x="18" y="2"/>
                </a:lnTo>
                <a:lnTo>
                  <a:pt x="18" y="0"/>
                </a:lnTo>
                <a:lnTo>
                  <a:pt x="20" y="0"/>
                </a:lnTo>
                <a:lnTo>
                  <a:pt x="20" y="0"/>
                </a:lnTo>
                <a:lnTo>
                  <a:pt x="22" y="0"/>
                </a:lnTo>
                <a:lnTo>
                  <a:pt x="22" y="4"/>
                </a:lnTo>
                <a:lnTo>
                  <a:pt x="22" y="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06" name="Freeform 381"/>
          <p:cNvSpPr>
            <a:spLocks/>
          </p:cNvSpPr>
          <p:nvPr/>
        </p:nvSpPr>
        <p:spPr bwMode="auto">
          <a:xfrm>
            <a:off x="2932665" y="2487059"/>
            <a:ext cx="259787" cy="237221"/>
          </a:xfrm>
          <a:custGeom>
            <a:avLst/>
            <a:gdLst/>
            <a:ahLst/>
            <a:cxnLst>
              <a:cxn ang="0">
                <a:pos x="18" y="102"/>
              </a:cxn>
              <a:cxn ang="0">
                <a:pos x="14" y="88"/>
              </a:cxn>
              <a:cxn ang="0">
                <a:pos x="10" y="76"/>
              </a:cxn>
              <a:cxn ang="0">
                <a:pos x="0" y="64"/>
              </a:cxn>
              <a:cxn ang="0">
                <a:pos x="6" y="62"/>
              </a:cxn>
              <a:cxn ang="0">
                <a:pos x="14" y="60"/>
              </a:cxn>
              <a:cxn ang="0">
                <a:pos x="18" y="46"/>
              </a:cxn>
              <a:cxn ang="0">
                <a:pos x="28" y="48"/>
              </a:cxn>
              <a:cxn ang="0">
                <a:pos x="36" y="40"/>
              </a:cxn>
              <a:cxn ang="0">
                <a:pos x="36" y="40"/>
              </a:cxn>
              <a:cxn ang="0">
                <a:pos x="36" y="40"/>
              </a:cxn>
              <a:cxn ang="0">
                <a:pos x="38" y="38"/>
              </a:cxn>
              <a:cxn ang="0">
                <a:pos x="42" y="30"/>
              </a:cxn>
              <a:cxn ang="0">
                <a:pos x="46" y="28"/>
              </a:cxn>
              <a:cxn ang="0">
                <a:pos x="52" y="16"/>
              </a:cxn>
              <a:cxn ang="0">
                <a:pos x="54" y="10"/>
              </a:cxn>
              <a:cxn ang="0">
                <a:pos x="60" y="4"/>
              </a:cxn>
              <a:cxn ang="0">
                <a:pos x="62" y="0"/>
              </a:cxn>
              <a:cxn ang="0">
                <a:pos x="70" y="2"/>
              </a:cxn>
              <a:cxn ang="0">
                <a:pos x="78" y="14"/>
              </a:cxn>
              <a:cxn ang="0">
                <a:pos x="70" y="18"/>
              </a:cxn>
              <a:cxn ang="0">
                <a:pos x="64" y="22"/>
              </a:cxn>
              <a:cxn ang="0">
                <a:pos x="68" y="26"/>
              </a:cxn>
              <a:cxn ang="0">
                <a:pos x="80" y="22"/>
              </a:cxn>
              <a:cxn ang="0">
                <a:pos x="104" y="20"/>
              </a:cxn>
              <a:cxn ang="0">
                <a:pos x="118" y="30"/>
              </a:cxn>
              <a:cxn ang="0">
                <a:pos x="122" y="42"/>
              </a:cxn>
              <a:cxn ang="0">
                <a:pos x="126" y="56"/>
              </a:cxn>
              <a:cxn ang="0">
                <a:pos x="122" y="74"/>
              </a:cxn>
              <a:cxn ang="0">
                <a:pos x="114" y="80"/>
              </a:cxn>
              <a:cxn ang="0">
                <a:pos x="116" y="84"/>
              </a:cxn>
              <a:cxn ang="0">
                <a:pos x="128" y="84"/>
              </a:cxn>
              <a:cxn ang="0">
                <a:pos x="132" y="94"/>
              </a:cxn>
              <a:cxn ang="0">
                <a:pos x="132" y="106"/>
              </a:cxn>
              <a:cxn ang="0">
                <a:pos x="130" y="110"/>
              </a:cxn>
              <a:cxn ang="0">
                <a:pos x="126" y="98"/>
              </a:cxn>
              <a:cxn ang="0">
                <a:pos x="122" y="98"/>
              </a:cxn>
              <a:cxn ang="0">
                <a:pos x="124" y="104"/>
              </a:cxn>
              <a:cxn ang="0">
                <a:pos x="126" y="116"/>
              </a:cxn>
              <a:cxn ang="0">
                <a:pos x="118" y="122"/>
              </a:cxn>
              <a:cxn ang="0">
                <a:pos x="104" y="122"/>
              </a:cxn>
              <a:cxn ang="0">
                <a:pos x="100" y="130"/>
              </a:cxn>
              <a:cxn ang="0">
                <a:pos x="84" y="134"/>
              </a:cxn>
              <a:cxn ang="0">
                <a:pos x="82" y="130"/>
              </a:cxn>
              <a:cxn ang="0">
                <a:pos x="86" y="114"/>
              </a:cxn>
              <a:cxn ang="0">
                <a:pos x="86" y="108"/>
              </a:cxn>
              <a:cxn ang="0">
                <a:pos x="78" y="90"/>
              </a:cxn>
              <a:cxn ang="0">
                <a:pos x="62" y="88"/>
              </a:cxn>
              <a:cxn ang="0">
                <a:pos x="46" y="90"/>
              </a:cxn>
              <a:cxn ang="0">
                <a:pos x="38" y="98"/>
              </a:cxn>
              <a:cxn ang="0">
                <a:pos x="22" y="106"/>
              </a:cxn>
            </a:cxnLst>
            <a:rect l="0" t="0" r="r" b="b"/>
            <a:pathLst>
              <a:path w="132" h="134">
                <a:moveTo>
                  <a:pt x="22" y="106"/>
                </a:moveTo>
                <a:lnTo>
                  <a:pt x="22" y="106"/>
                </a:lnTo>
                <a:lnTo>
                  <a:pt x="18" y="102"/>
                </a:lnTo>
                <a:lnTo>
                  <a:pt x="14" y="98"/>
                </a:lnTo>
                <a:lnTo>
                  <a:pt x="14" y="98"/>
                </a:lnTo>
                <a:lnTo>
                  <a:pt x="14" y="88"/>
                </a:lnTo>
                <a:lnTo>
                  <a:pt x="12" y="78"/>
                </a:lnTo>
                <a:lnTo>
                  <a:pt x="12" y="78"/>
                </a:lnTo>
                <a:lnTo>
                  <a:pt x="10" y="76"/>
                </a:lnTo>
                <a:lnTo>
                  <a:pt x="6" y="72"/>
                </a:lnTo>
                <a:lnTo>
                  <a:pt x="2" y="68"/>
                </a:lnTo>
                <a:lnTo>
                  <a:pt x="0" y="64"/>
                </a:lnTo>
                <a:lnTo>
                  <a:pt x="0" y="64"/>
                </a:lnTo>
                <a:lnTo>
                  <a:pt x="2" y="62"/>
                </a:lnTo>
                <a:lnTo>
                  <a:pt x="6" y="62"/>
                </a:lnTo>
                <a:lnTo>
                  <a:pt x="12" y="60"/>
                </a:lnTo>
                <a:lnTo>
                  <a:pt x="14" y="60"/>
                </a:lnTo>
                <a:lnTo>
                  <a:pt x="14" y="60"/>
                </a:lnTo>
                <a:lnTo>
                  <a:pt x="16" y="52"/>
                </a:lnTo>
                <a:lnTo>
                  <a:pt x="16" y="50"/>
                </a:lnTo>
                <a:lnTo>
                  <a:pt x="18" y="46"/>
                </a:lnTo>
                <a:lnTo>
                  <a:pt x="18" y="46"/>
                </a:lnTo>
                <a:lnTo>
                  <a:pt x="24" y="48"/>
                </a:lnTo>
                <a:lnTo>
                  <a:pt x="28" y="48"/>
                </a:lnTo>
                <a:lnTo>
                  <a:pt x="28" y="48"/>
                </a:lnTo>
                <a:lnTo>
                  <a:pt x="32" y="46"/>
                </a:lnTo>
                <a:lnTo>
                  <a:pt x="36" y="40"/>
                </a:lnTo>
                <a:lnTo>
                  <a:pt x="36" y="40"/>
                </a:lnTo>
                <a:lnTo>
                  <a:pt x="36" y="40"/>
                </a:lnTo>
                <a:lnTo>
                  <a:pt x="36" y="40"/>
                </a:lnTo>
                <a:lnTo>
                  <a:pt x="36" y="40"/>
                </a:lnTo>
                <a:lnTo>
                  <a:pt x="36" y="40"/>
                </a:lnTo>
                <a:lnTo>
                  <a:pt x="36" y="40"/>
                </a:lnTo>
                <a:lnTo>
                  <a:pt x="36" y="40"/>
                </a:lnTo>
                <a:lnTo>
                  <a:pt x="38" y="38"/>
                </a:lnTo>
                <a:lnTo>
                  <a:pt x="38" y="38"/>
                </a:lnTo>
                <a:lnTo>
                  <a:pt x="42" y="30"/>
                </a:lnTo>
                <a:lnTo>
                  <a:pt x="42" y="30"/>
                </a:lnTo>
                <a:lnTo>
                  <a:pt x="42" y="30"/>
                </a:lnTo>
                <a:lnTo>
                  <a:pt x="42" y="30"/>
                </a:lnTo>
                <a:lnTo>
                  <a:pt x="46" y="28"/>
                </a:lnTo>
                <a:lnTo>
                  <a:pt x="46" y="28"/>
                </a:lnTo>
                <a:lnTo>
                  <a:pt x="50" y="24"/>
                </a:lnTo>
                <a:lnTo>
                  <a:pt x="50" y="24"/>
                </a:lnTo>
                <a:lnTo>
                  <a:pt x="52" y="16"/>
                </a:lnTo>
                <a:lnTo>
                  <a:pt x="52" y="16"/>
                </a:lnTo>
                <a:lnTo>
                  <a:pt x="54" y="10"/>
                </a:lnTo>
                <a:lnTo>
                  <a:pt x="54" y="10"/>
                </a:lnTo>
                <a:lnTo>
                  <a:pt x="56" y="4"/>
                </a:lnTo>
                <a:lnTo>
                  <a:pt x="56" y="4"/>
                </a:lnTo>
                <a:lnTo>
                  <a:pt x="60" y="4"/>
                </a:lnTo>
                <a:lnTo>
                  <a:pt x="60" y="4"/>
                </a:lnTo>
                <a:lnTo>
                  <a:pt x="62" y="0"/>
                </a:lnTo>
                <a:lnTo>
                  <a:pt x="62" y="0"/>
                </a:lnTo>
                <a:lnTo>
                  <a:pt x="66" y="0"/>
                </a:lnTo>
                <a:lnTo>
                  <a:pt x="70" y="2"/>
                </a:lnTo>
                <a:lnTo>
                  <a:pt x="70" y="2"/>
                </a:lnTo>
                <a:lnTo>
                  <a:pt x="76" y="10"/>
                </a:lnTo>
                <a:lnTo>
                  <a:pt x="76" y="10"/>
                </a:lnTo>
                <a:lnTo>
                  <a:pt x="78" y="14"/>
                </a:lnTo>
                <a:lnTo>
                  <a:pt x="78" y="14"/>
                </a:lnTo>
                <a:lnTo>
                  <a:pt x="74" y="16"/>
                </a:lnTo>
                <a:lnTo>
                  <a:pt x="70" y="18"/>
                </a:lnTo>
                <a:lnTo>
                  <a:pt x="66" y="20"/>
                </a:lnTo>
                <a:lnTo>
                  <a:pt x="64" y="22"/>
                </a:lnTo>
                <a:lnTo>
                  <a:pt x="64" y="22"/>
                </a:lnTo>
                <a:lnTo>
                  <a:pt x="64" y="26"/>
                </a:lnTo>
                <a:lnTo>
                  <a:pt x="64" y="26"/>
                </a:lnTo>
                <a:lnTo>
                  <a:pt x="68" y="26"/>
                </a:lnTo>
                <a:lnTo>
                  <a:pt x="72" y="26"/>
                </a:lnTo>
                <a:lnTo>
                  <a:pt x="72" y="26"/>
                </a:lnTo>
                <a:lnTo>
                  <a:pt x="80" y="22"/>
                </a:lnTo>
                <a:lnTo>
                  <a:pt x="80" y="22"/>
                </a:lnTo>
                <a:lnTo>
                  <a:pt x="92" y="20"/>
                </a:lnTo>
                <a:lnTo>
                  <a:pt x="104" y="20"/>
                </a:lnTo>
                <a:lnTo>
                  <a:pt x="104" y="20"/>
                </a:lnTo>
                <a:lnTo>
                  <a:pt x="112" y="24"/>
                </a:lnTo>
                <a:lnTo>
                  <a:pt x="118" y="30"/>
                </a:lnTo>
                <a:lnTo>
                  <a:pt x="118" y="30"/>
                </a:lnTo>
                <a:lnTo>
                  <a:pt x="120" y="36"/>
                </a:lnTo>
                <a:lnTo>
                  <a:pt x="122" y="42"/>
                </a:lnTo>
                <a:lnTo>
                  <a:pt x="122" y="42"/>
                </a:lnTo>
                <a:lnTo>
                  <a:pt x="124" y="50"/>
                </a:lnTo>
                <a:lnTo>
                  <a:pt x="126" y="56"/>
                </a:lnTo>
                <a:lnTo>
                  <a:pt x="126" y="56"/>
                </a:lnTo>
                <a:lnTo>
                  <a:pt x="126" y="66"/>
                </a:lnTo>
                <a:lnTo>
                  <a:pt x="122" y="74"/>
                </a:lnTo>
                <a:lnTo>
                  <a:pt x="122" y="74"/>
                </a:lnTo>
                <a:lnTo>
                  <a:pt x="116" y="78"/>
                </a:lnTo>
                <a:lnTo>
                  <a:pt x="114" y="80"/>
                </a:lnTo>
                <a:lnTo>
                  <a:pt x="114" y="82"/>
                </a:lnTo>
                <a:lnTo>
                  <a:pt x="114" y="82"/>
                </a:lnTo>
                <a:lnTo>
                  <a:pt x="116" y="84"/>
                </a:lnTo>
                <a:lnTo>
                  <a:pt x="120" y="84"/>
                </a:lnTo>
                <a:lnTo>
                  <a:pt x="128" y="84"/>
                </a:lnTo>
                <a:lnTo>
                  <a:pt x="128" y="84"/>
                </a:lnTo>
                <a:lnTo>
                  <a:pt x="132" y="88"/>
                </a:lnTo>
                <a:lnTo>
                  <a:pt x="132" y="88"/>
                </a:lnTo>
                <a:lnTo>
                  <a:pt x="132" y="94"/>
                </a:lnTo>
                <a:lnTo>
                  <a:pt x="132" y="100"/>
                </a:lnTo>
                <a:lnTo>
                  <a:pt x="132" y="100"/>
                </a:lnTo>
                <a:lnTo>
                  <a:pt x="132" y="106"/>
                </a:lnTo>
                <a:lnTo>
                  <a:pt x="132" y="108"/>
                </a:lnTo>
                <a:lnTo>
                  <a:pt x="130" y="110"/>
                </a:lnTo>
                <a:lnTo>
                  <a:pt x="130" y="110"/>
                </a:lnTo>
                <a:lnTo>
                  <a:pt x="128" y="106"/>
                </a:lnTo>
                <a:lnTo>
                  <a:pt x="126" y="102"/>
                </a:lnTo>
                <a:lnTo>
                  <a:pt x="126" y="98"/>
                </a:lnTo>
                <a:lnTo>
                  <a:pt x="124" y="96"/>
                </a:lnTo>
                <a:lnTo>
                  <a:pt x="124" y="96"/>
                </a:lnTo>
                <a:lnTo>
                  <a:pt x="122" y="98"/>
                </a:lnTo>
                <a:lnTo>
                  <a:pt x="122" y="100"/>
                </a:lnTo>
                <a:lnTo>
                  <a:pt x="124" y="104"/>
                </a:lnTo>
                <a:lnTo>
                  <a:pt x="124" y="104"/>
                </a:lnTo>
                <a:lnTo>
                  <a:pt x="124" y="110"/>
                </a:lnTo>
                <a:lnTo>
                  <a:pt x="126" y="116"/>
                </a:lnTo>
                <a:lnTo>
                  <a:pt x="126" y="116"/>
                </a:lnTo>
                <a:lnTo>
                  <a:pt x="122" y="120"/>
                </a:lnTo>
                <a:lnTo>
                  <a:pt x="118" y="122"/>
                </a:lnTo>
                <a:lnTo>
                  <a:pt x="118" y="122"/>
                </a:lnTo>
                <a:lnTo>
                  <a:pt x="112" y="120"/>
                </a:lnTo>
                <a:lnTo>
                  <a:pt x="104" y="122"/>
                </a:lnTo>
                <a:lnTo>
                  <a:pt x="104" y="122"/>
                </a:lnTo>
                <a:lnTo>
                  <a:pt x="102" y="126"/>
                </a:lnTo>
                <a:lnTo>
                  <a:pt x="100" y="130"/>
                </a:lnTo>
                <a:lnTo>
                  <a:pt x="100" y="130"/>
                </a:lnTo>
                <a:lnTo>
                  <a:pt x="92" y="134"/>
                </a:lnTo>
                <a:lnTo>
                  <a:pt x="84" y="134"/>
                </a:lnTo>
                <a:lnTo>
                  <a:pt x="84" y="134"/>
                </a:lnTo>
                <a:lnTo>
                  <a:pt x="82" y="134"/>
                </a:lnTo>
                <a:lnTo>
                  <a:pt x="82" y="134"/>
                </a:lnTo>
                <a:lnTo>
                  <a:pt x="82" y="130"/>
                </a:lnTo>
                <a:lnTo>
                  <a:pt x="82" y="130"/>
                </a:lnTo>
                <a:lnTo>
                  <a:pt x="84" y="122"/>
                </a:lnTo>
                <a:lnTo>
                  <a:pt x="86" y="114"/>
                </a:lnTo>
                <a:lnTo>
                  <a:pt x="86" y="114"/>
                </a:lnTo>
                <a:lnTo>
                  <a:pt x="86" y="108"/>
                </a:lnTo>
                <a:lnTo>
                  <a:pt x="86" y="108"/>
                </a:lnTo>
                <a:lnTo>
                  <a:pt x="82" y="98"/>
                </a:lnTo>
                <a:lnTo>
                  <a:pt x="80" y="94"/>
                </a:lnTo>
                <a:lnTo>
                  <a:pt x="78" y="90"/>
                </a:lnTo>
                <a:lnTo>
                  <a:pt x="78" y="90"/>
                </a:lnTo>
                <a:lnTo>
                  <a:pt x="70" y="88"/>
                </a:lnTo>
                <a:lnTo>
                  <a:pt x="62" y="88"/>
                </a:lnTo>
                <a:lnTo>
                  <a:pt x="54" y="88"/>
                </a:lnTo>
                <a:lnTo>
                  <a:pt x="46" y="90"/>
                </a:lnTo>
                <a:lnTo>
                  <a:pt x="46" y="90"/>
                </a:lnTo>
                <a:lnTo>
                  <a:pt x="42" y="94"/>
                </a:lnTo>
                <a:lnTo>
                  <a:pt x="38" y="98"/>
                </a:lnTo>
                <a:lnTo>
                  <a:pt x="38" y="98"/>
                </a:lnTo>
                <a:lnTo>
                  <a:pt x="30" y="104"/>
                </a:lnTo>
                <a:lnTo>
                  <a:pt x="26" y="106"/>
                </a:lnTo>
                <a:lnTo>
                  <a:pt x="22" y="106"/>
                </a:lnTo>
                <a:lnTo>
                  <a:pt x="22" y="10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07" name="Freeform 382"/>
          <p:cNvSpPr>
            <a:spLocks/>
          </p:cNvSpPr>
          <p:nvPr/>
        </p:nvSpPr>
        <p:spPr bwMode="auto">
          <a:xfrm>
            <a:off x="2952346" y="2030318"/>
            <a:ext cx="924997" cy="1366680"/>
          </a:xfrm>
          <a:custGeom>
            <a:avLst/>
            <a:gdLst/>
            <a:ahLst/>
            <a:cxnLst>
              <a:cxn ang="0">
                <a:pos x="436" y="668"/>
              </a:cxn>
              <a:cxn ang="0">
                <a:pos x="410" y="682"/>
              </a:cxn>
              <a:cxn ang="0">
                <a:pos x="394" y="702"/>
              </a:cxn>
              <a:cxn ang="0">
                <a:pos x="424" y="726"/>
              </a:cxn>
              <a:cxn ang="0">
                <a:pos x="388" y="764"/>
              </a:cxn>
              <a:cxn ang="0">
                <a:pos x="286" y="750"/>
              </a:cxn>
              <a:cxn ang="0">
                <a:pos x="260" y="750"/>
              </a:cxn>
              <a:cxn ang="0">
                <a:pos x="224" y="758"/>
              </a:cxn>
              <a:cxn ang="0">
                <a:pos x="188" y="754"/>
              </a:cxn>
              <a:cxn ang="0">
                <a:pos x="134" y="742"/>
              </a:cxn>
              <a:cxn ang="0">
                <a:pos x="66" y="746"/>
              </a:cxn>
              <a:cxn ang="0">
                <a:pos x="26" y="772"/>
              </a:cxn>
              <a:cxn ang="0">
                <a:pos x="0" y="764"/>
              </a:cxn>
              <a:cxn ang="0">
                <a:pos x="104" y="690"/>
              </a:cxn>
              <a:cxn ang="0">
                <a:pos x="180" y="684"/>
              </a:cxn>
              <a:cxn ang="0">
                <a:pos x="188" y="658"/>
              </a:cxn>
              <a:cxn ang="0">
                <a:pos x="138" y="638"/>
              </a:cxn>
              <a:cxn ang="0">
                <a:pos x="110" y="618"/>
              </a:cxn>
              <a:cxn ang="0">
                <a:pos x="68" y="604"/>
              </a:cxn>
              <a:cxn ang="0">
                <a:pos x="154" y="562"/>
              </a:cxn>
              <a:cxn ang="0">
                <a:pos x="144" y="518"/>
              </a:cxn>
              <a:cxn ang="0">
                <a:pos x="170" y="492"/>
              </a:cxn>
              <a:cxn ang="0">
                <a:pos x="234" y="490"/>
              </a:cxn>
              <a:cxn ang="0">
                <a:pos x="238" y="456"/>
              </a:cxn>
              <a:cxn ang="0">
                <a:pos x="258" y="416"/>
              </a:cxn>
              <a:cxn ang="0">
                <a:pos x="226" y="412"/>
              </a:cxn>
              <a:cxn ang="0">
                <a:pos x="246" y="352"/>
              </a:cxn>
              <a:cxn ang="0">
                <a:pos x="230" y="346"/>
              </a:cxn>
              <a:cxn ang="0">
                <a:pos x="180" y="354"/>
              </a:cxn>
              <a:cxn ang="0">
                <a:pos x="156" y="352"/>
              </a:cxn>
              <a:cxn ang="0">
                <a:pos x="160" y="324"/>
              </a:cxn>
              <a:cxn ang="0">
                <a:pos x="192" y="270"/>
              </a:cxn>
              <a:cxn ang="0">
                <a:pos x="202" y="234"/>
              </a:cxn>
              <a:cxn ang="0">
                <a:pos x="182" y="232"/>
              </a:cxn>
              <a:cxn ang="0">
                <a:pos x="186" y="214"/>
              </a:cxn>
              <a:cxn ang="0">
                <a:pos x="166" y="246"/>
              </a:cxn>
              <a:cxn ang="0">
                <a:pos x="152" y="252"/>
              </a:cxn>
              <a:cxn ang="0">
                <a:pos x="164" y="214"/>
              </a:cxn>
              <a:cxn ang="0">
                <a:pos x="178" y="174"/>
              </a:cxn>
              <a:cxn ang="0">
                <a:pos x="154" y="152"/>
              </a:cxn>
              <a:cxn ang="0">
                <a:pos x="182" y="130"/>
              </a:cxn>
              <a:cxn ang="0">
                <a:pos x="200" y="106"/>
              </a:cxn>
              <a:cxn ang="0">
                <a:pos x="186" y="96"/>
              </a:cxn>
              <a:cxn ang="0">
                <a:pos x="198" y="68"/>
              </a:cxn>
              <a:cxn ang="0">
                <a:pos x="228" y="38"/>
              </a:cxn>
              <a:cxn ang="0">
                <a:pos x="248" y="14"/>
              </a:cxn>
              <a:cxn ang="0">
                <a:pos x="302" y="10"/>
              </a:cxn>
              <a:cxn ang="0">
                <a:pos x="338" y="40"/>
              </a:cxn>
              <a:cxn ang="0">
                <a:pos x="282" y="68"/>
              </a:cxn>
              <a:cxn ang="0">
                <a:pos x="268" y="88"/>
              </a:cxn>
              <a:cxn ang="0">
                <a:pos x="274" y="104"/>
              </a:cxn>
              <a:cxn ang="0">
                <a:pos x="356" y="110"/>
              </a:cxn>
              <a:cxn ang="0">
                <a:pos x="364" y="152"/>
              </a:cxn>
              <a:cxn ang="0">
                <a:pos x="318" y="212"/>
              </a:cxn>
              <a:cxn ang="0">
                <a:pos x="314" y="236"/>
              </a:cxn>
              <a:cxn ang="0">
                <a:pos x="288" y="258"/>
              </a:cxn>
              <a:cxn ang="0">
                <a:pos x="348" y="306"/>
              </a:cxn>
              <a:cxn ang="0">
                <a:pos x="354" y="398"/>
              </a:cxn>
              <a:cxn ang="0">
                <a:pos x="394" y="452"/>
              </a:cxn>
              <a:cxn ang="0">
                <a:pos x="392" y="502"/>
              </a:cxn>
              <a:cxn ang="0">
                <a:pos x="396" y="516"/>
              </a:cxn>
              <a:cxn ang="0">
                <a:pos x="382" y="576"/>
              </a:cxn>
              <a:cxn ang="0">
                <a:pos x="412" y="574"/>
              </a:cxn>
            </a:cxnLst>
            <a:rect l="0" t="0" r="r" b="b"/>
            <a:pathLst>
              <a:path w="470" h="772">
                <a:moveTo>
                  <a:pt x="470" y="604"/>
                </a:moveTo>
                <a:lnTo>
                  <a:pt x="470" y="604"/>
                </a:lnTo>
                <a:lnTo>
                  <a:pt x="470" y="612"/>
                </a:lnTo>
                <a:lnTo>
                  <a:pt x="470" y="620"/>
                </a:lnTo>
                <a:lnTo>
                  <a:pt x="470" y="620"/>
                </a:lnTo>
                <a:lnTo>
                  <a:pt x="466" y="636"/>
                </a:lnTo>
                <a:lnTo>
                  <a:pt x="466" y="636"/>
                </a:lnTo>
                <a:lnTo>
                  <a:pt x="462" y="646"/>
                </a:lnTo>
                <a:lnTo>
                  <a:pt x="456" y="658"/>
                </a:lnTo>
                <a:lnTo>
                  <a:pt x="456" y="658"/>
                </a:lnTo>
                <a:lnTo>
                  <a:pt x="446" y="666"/>
                </a:lnTo>
                <a:lnTo>
                  <a:pt x="446" y="666"/>
                </a:lnTo>
                <a:lnTo>
                  <a:pt x="438" y="668"/>
                </a:lnTo>
                <a:lnTo>
                  <a:pt x="438" y="668"/>
                </a:lnTo>
                <a:lnTo>
                  <a:pt x="436" y="668"/>
                </a:lnTo>
                <a:lnTo>
                  <a:pt x="434" y="668"/>
                </a:lnTo>
                <a:lnTo>
                  <a:pt x="434" y="668"/>
                </a:lnTo>
                <a:lnTo>
                  <a:pt x="432" y="668"/>
                </a:lnTo>
                <a:lnTo>
                  <a:pt x="432" y="672"/>
                </a:lnTo>
                <a:lnTo>
                  <a:pt x="434" y="676"/>
                </a:lnTo>
                <a:lnTo>
                  <a:pt x="434" y="676"/>
                </a:lnTo>
                <a:lnTo>
                  <a:pt x="430" y="682"/>
                </a:lnTo>
                <a:lnTo>
                  <a:pt x="430" y="682"/>
                </a:lnTo>
                <a:lnTo>
                  <a:pt x="426" y="684"/>
                </a:lnTo>
                <a:lnTo>
                  <a:pt x="422" y="684"/>
                </a:lnTo>
                <a:lnTo>
                  <a:pt x="422" y="684"/>
                </a:lnTo>
                <a:lnTo>
                  <a:pt x="418" y="680"/>
                </a:lnTo>
                <a:lnTo>
                  <a:pt x="418" y="680"/>
                </a:lnTo>
                <a:lnTo>
                  <a:pt x="414" y="680"/>
                </a:lnTo>
                <a:lnTo>
                  <a:pt x="410" y="682"/>
                </a:lnTo>
                <a:lnTo>
                  <a:pt x="410" y="682"/>
                </a:lnTo>
                <a:lnTo>
                  <a:pt x="406" y="682"/>
                </a:lnTo>
                <a:lnTo>
                  <a:pt x="402" y="684"/>
                </a:lnTo>
                <a:lnTo>
                  <a:pt x="402" y="684"/>
                </a:lnTo>
                <a:lnTo>
                  <a:pt x="404" y="686"/>
                </a:lnTo>
                <a:lnTo>
                  <a:pt x="408" y="688"/>
                </a:lnTo>
                <a:lnTo>
                  <a:pt x="408" y="688"/>
                </a:lnTo>
                <a:lnTo>
                  <a:pt x="410" y="692"/>
                </a:lnTo>
                <a:lnTo>
                  <a:pt x="410" y="692"/>
                </a:lnTo>
                <a:lnTo>
                  <a:pt x="408" y="694"/>
                </a:lnTo>
                <a:lnTo>
                  <a:pt x="404" y="696"/>
                </a:lnTo>
                <a:lnTo>
                  <a:pt x="404" y="696"/>
                </a:lnTo>
                <a:lnTo>
                  <a:pt x="400" y="702"/>
                </a:lnTo>
                <a:lnTo>
                  <a:pt x="400" y="702"/>
                </a:lnTo>
                <a:lnTo>
                  <a:pt x="394" y="702"/>
                </a:lnTo>
                <a:lnTo>
                  <a:pt x="390" y="702"/>
                </a:lnTo>
                <a:lnTo>
                  <a:pt x="388" y="704"/>
                </a:lnTo>
                <a:lnTo>
                  <a:pt x="388" y="704"/>
                </a:lnTo>
                <a:lnTo>
                  <a:pt x="390" y="708"/>
                </a:lnTo>
                <a:lnTo>
                  <a:pt x="392" y="712"/>
                </a:lnTo>
                <a:lnTo>
                  <a:pt x="392" y="712"/>
                </a:lnTo>
                <a:lnTo>
                  <a:pt x="392" y="716"/>
                </a:lnTo>
                <a:lnTo>
                  <a:pt x="392" y="720"/>
                </a:lnTo>
                <a:lnTo>
                  <a:pt x="392" y="720"/>
                </a:lnTo>
                <a:lnTo>
                  <a:pt x="394" y="722"/>
                </a:lnTo>
                <a:lnTo>
                  <a:pt x="398" y="724"/>
                </a:lnTo>
                <a:lnTo>
                  <a:pt x="404" y="724"/>
                </a:lnTo>
                <a:lnTo>
                  <a:pt x="404" y="724"/>
                </a:lnTo>
                <a:lnTo>
                  <a:pt x="418" y="726"/>
                </a:lnTo>
                <a:lnTo>
                  <a:pt x="424" y="726"/>
                </a:lnTo>
                <a:lnTo>
                  <a:pt x="430" y="728"/>
                </a:lnTo>
                <a:lnTo>
                  <a:pt x="430" y="728"/>
                </a:lnTo>
                <a:lnTo>
                  <a:pt x="432" y="732"/>
                </a:lnTo>
                <a:lnTo>
                  <a:pt x="432" y="732"/>
                </a:lnTo>
                <a:lnTo>
                  <a:pt x="430" y="738"/>
                </a:lnTo>
                <a:lnTo>
                  <a:pt x="428" y="744"/>
                </a:lnTo>
                <a:lnTo>
                  <a:pt x="428" y="744"/>
                </a:lnTo>
                <a:lnTo>
                  <a:pt x="422" y="748"/>
                </a:lnTo>
                <a:lnTo>
                  <a:pt x="414" y="750"/>
                </a:lnTo>
                <a:lnTo>
                  <a:pt x="406" y="754"/>
                </a:lnTo>
                <a:lnTo>
                  <a:pt x="402" y="756"/>
                </a:lnTo>
                <a:lnTo>
                  <a:pt x="402" y="756"/>
                </a:lnTo>
                <a:lnTo>
                  <a:pt x="400" y="760"/>
                </a:lnTo>
                <a:lnTo>
                  <a:pt x="400" y="760"/>
                </a:lnTo>
                <a:lnTo>
                  <a:pt x="388" y="764"/>
                </a:lnTo>
                <a:lnTo>
                  <a:pt x="372" y="766"/>
                </a:lnTo>
                <a:lnTo>
                  <a:pt x="358" y="768"/>
                </a:lnTo>
                <a:lnTo>
                  <a:pt x="344" y="766"/>
                </a:lnTo>
                <a:lnTo>
                  <a:pt x="344" y="766"/>
                </a:lnTo>
                <a:lnTo>
                  <a:pt x="340" y="764"/>
                </a:lnTo>
                <a:lnTo>
                  <a:pt x="334" y="760"/>
                </a:lnTo>
                <a:lnTo>
                  <a:pt x="334" y="760"/>
                </a:lnTo>
                <a:lnTo>
                  <a:pt x="324" y="760"/>
                </a:lnTo>
                <a:lnTo>
                  <a:pt x="312" y="760"/>
                </a:lnTo>
                <a:lnTo>
                  <a:pt x="300" y="762"/>
                </a:lnTo>
                <a:lnTo>
                  <a:pt x="292" y="760"/>
                </a:lnTo>
                <a:lnTo>
                  <a:pt x="292" y="760"/>
                </a:lnTo>
                <a:lnTo>
                  <a:pt x="286" y="754"/>
                </a:lnTo>
                <a:lnTo>
                  <a:pt x="286" y="754"/>
                </a:lnTo>
                <a:lnTo>
                  <a:pt x="286" y="750"/>
                </a:lnTo>
                <a:lnTo>
                  <a:pt x="286" y="750"/>
                </a:lnTo>
                <a:lnTo>
                  <a:pt x="280" y="750"/>
                </a:lnTo>
                <a:lnTo>
                  <a:pt x="276" y="750"/>
                </a:lnTo>
                <a:lnTo>
                  <a:pt x="276" y="750"/>
                </a:lnTo>
                <a:lnTo>
                  <a:pt x="270" y="746"/>
                </a:lnTo>
                <a:lnTo>
                  <a:pt x="270" y="746"/>
                </a:lnTo>
                <a:lnTo>
                  <a:pt x="266" y="742"/>
                </a:lnTo>
                <a:lnTo>
                  <a:pt x="266" y="740"/>
                </a:lnTo>
                <a:lnTo>
                  <a:pt x="264" y="740"/>
                </a:lnTo>
                <a:lnTo>
                  <a:pt x="264" y="740"/>
                </a:lnTo>
                <a:lnTo>
                  <a:pt x="264" y="742"/>
                </a:lnTo>
                <a:lnTo>
                  <a:pt x="262" y="746"/>
                </a:lnTo>
                <a:lnTo>
                  <a:pt x="262" y="746"/>
                </a:lnTo>
                <a:lnTo>
                  <a:pt x="260" y="750"/>
                </a:lnTo>
                <a:lnTo>
                  <a:pt x="260" y="750"/>
                </a:lnTo>
                <a:lnTo>
                  <a:pt x="256" y="752"/>
                </a:lnTo>
                <a:lnTo>
                  <a:pt x="252" y="752"/>
                </a:lnTo>
                <a:lnTo>
                  <a:pt x="252" y="752"/>
                </a:lnTo>
                <a:lnTo>
                  <a:pt x="248" y="754"/>
                </a:lnTo>
                <a:lnTo>
                  <a:pt x="248" y="754"/>
                </a:lnTo>
                <a:lnTo>
                  <a:pt x="242" y="754"/>
                </a:lnTo>
                <a:lnTo>
                  <a:pt x="234" y="750"/>
                </a:lnTo>
                <a:lnTo>
                  <a:pt x="228" y="748"/>
                </a:lnTo>
                <a:lnTo>
                  <a:pt x="224" y="748"/>
                </a:lnTo>
                <a:lnTo>
                  <a:pt x="222" y="750"/>
                </a:lnTo>
                <a:lnTo>
                  <a:pt x="222" y="750"/>
                </a:lnTo>
                <a:lnTo>
                  <a:pt x="222" y="752"/>
                </a:lnTo>
                <a:lnTo>
                  <a:pt x="222" y="754"/>
                </a:lnTo>
                <a:lnTo>
                  <a:pt x="224" y="758"/>
                </a:lnTo>
                <a:lnTo>
                  <a:pt x="224" y="758"/>
                </a:lnTo>
                <a:lnTo>
                  <a:pt x="220" y="760"/>
                </a:lnTo>
                <a:lnTo>
                  <a:pt x="218" y="760"/>
                </a:lnTo>
                <a:lnTo>
                  <a:pt x="218" y="760"/>
                </a:lnTo>
                <a:lnTo>
                  <a:pt x="212" y="756"/>
                </a:lnTo>
                <a:lnTo>
                  <a:pt x="208" y="754"/>
                </a:lnTo>
                <a:lnTo>
                  <a:pt x="208" y="754"/>
                </a:lnTo>
                <a:lnTo>
                  <a:pt x="202" y="754"/>
                </a:lnTo>
                <a:lnTo>
                  <a:pt x="196" y="754"/>
                </a:lnTo>
                <a:lnTo>
                  <a:pt x="196" y="754"/>
                </a:lnTo>
                <a:lnTo>
                  <a:pt x="194" y="756"/>
                </a:lnTo>
                <a:lnTo>
                  <a:pt x="192" y="760"/>
                </a:lnTo>
                <a:lnTo>
                  <a:pt x="192" y="760"/>
                </a:lnTo>
                <a:lnTo>
                  <a:pt x="192" y="758"/>
                </a:lnTo>
                <a:lnTo>
                  <a:pt x="192" y="758"/>
                </a:lnTo>
                <a:lnTo>
                  <a:pt x="188" y="754"/>
                </a:lnTo>
                <a:lnTo>
                  <a:pt x="186" y="746"/>
                </a:lnTo>
                <a:lnTo>
                  <a:pt x="182" y="740"/>
                </a:lnTo>
                <a:lnTo>
                  <a:pt x="178" y="736"/>
                </a:lnTo>
                <a:lnTo>
                  <a:pt x="178" y="736"/>
                </a:lnTo>
                <a:lnTo>
                  <a:pt x="174" y="734"/>
                </a:lnTo>
                <a:lnTo>
                  <a:pt x="170" y="734"/>
                </a:lnTo>
                <a:lnTo>
                  <a:pt x="160" y="736"/>
                </a:lnTo>
                <a:lnTo>
                  <a:pt x="160" y="736"/>
                </a:lnTo>
                <a:lnTo>
                  <a:pt x="148" y="740"/>
                </a:lnTo>
                <a:lnTo>
                  <a:pt x="148" y="740"/>
                </a:lnTo>
                <a:lnTo>
                  <a:pt x="142" y="736"/>
                </a:lnTo>
                <a:lnTo>
                  <a:pt x="142" y="736"/>
                </a:lnTo>
                <a:lnTo>
                  <a:pt x="138" y="738"/>
                </a:lnTo>
                <a:lnTo>
                  <a:pt x="138" y="738"/>
                </a:lnTo>
                <a:lnTo>
                  <a:pt x="134" y="742"/>
                </a:lnTo>
                <a:lnTo>
                  <a:pt x="132" y="748"/>
                </a:lnTo>
                <a:lnTo>
                  <a:pt x="130" y="756"/>
                </a:lnTo>
                <a:lnTo>
                  <a:pt x="126" y="760"/>
                </a:lnTo>
                <a:lnTo>
                  <a:pt x="126" y="760"/>
                </a:lnTo>
                <a:lnTo>
                  <a:pt x="122" y="766"/>
                </a:lnTo>
                <a:lnTo>
                  <a:pt x="118" y="768"/>
                </a:lnTo>
                <a:lnTo>
                  <a:pt x="118" y="768"/>
                </a:lnTo>
                <a:lnTo>
                  <a:pt x="114" y="768"/>
                </a:lnTo>
                <a:lnTo>
                  <a:pt x="110" y="766"/>
                </a:lnTo>
                <a:lnTo>
                  <a:pt x="110" y="766"/>
                </a:lnTo>
                <a:lnTo>
                  <a:pt x="100" y="760"/>
                </a:lnTo>
                <a:lnTo>
                  <a:pt x="90" y="754"/>
                </a:lnTo>
                <a:lnTo>
                  <a:pt x="90" y="754"/>
                </a:lnTo>
                <a:lnTo>
                  <a:pt x="76" y="748"/>
                </a:lnTo>
                <a:lnTo>
                  <a:pt x="66" y="746"/>
                </a:lnTo>
                <a:lnTo>
                  <a:pt x="60" y="746"/>
                </a:lnTo>
                <a:lnTo>
                  <a:pt x="60" y="746"/>
                </a:lnTo>
                <a:lnTo>
                  <a:pt x="58" y="748"/>
                </a:lnTo>
                <a:lnTo>
                  <a:pt x="56" y="750"/>
                </a:lnTo>
                <a:lnTo>
                  <a:pt x="50" y="756"/>
                </a:lnTo>
                <a:lnTo>
                  <a:pt x="50" y="756"/>
                </a:lnTo>
                <a:lnTo>
                  <a:pt x="44" y="758"/>
                </a:lnTo>
                <a:lnTo>
                  <a:pt x="38" y="760"/>
                </a:lnTo>
                <a:lnTo>
                  <a:pt x="38" y="760"/>
                </a:lnTo>
                <a:lnTo>
                  <a:pt x="34" y="764"/>
                </a:lnTo>
                <a:lnTo>
                  <a:pt x="32" y="768"/>
                </a:lnTo>
                <a:lnTo>
                  <a:pt x="32" y="768"/>
                </a:lnTo>
                <a:lnTo>
                  <a:pt x="30" y="770"/>
                </a:lnTo>
                <a:lnTo>
                  <a:pt x="26" y="772"/>
                </a:lnTo>
                <a:lnTo>
                  <a:pt x="26" y="772"/>
                </a:lnTo>
                <a:lnTo>
                  <a:pt x="26" y="768"/>
                </a:lnTo>
                <a:lnTo>
                  <a:pt x="24" y="766"/>
                </a:lnTo>
                <a:lnTo>
                  <a:pt x="24" y="766"/>
                </a:lnTo>
                <a:lnTo>
                  <a:pt x="18" y="766"/>
                </a:lnTo>
                <a:lnTo>
                  <a:pt x="18" y="766"/>
                </a:lnTo>
                <a:lnTo>
                  <a:pt x="14" y="760"/>
                </a:lnTo>
                <a:lnTo>
                  <a:pt x="12" y="758"/>
                </a:lnTo>
                <a:lnTo>
                  <a:pt x="10" y="756"/>
                </a:lnTo>
                <a:lnTo>
                  <a:pt x="10" y="756"/>
                </a:lnTo>
                <a:lnTo>
                  <a:pt x="6" y="758"/>
                </a:lnTo>
                <a:lnTo>
                  <a:pt x="6" y="758"/>
                </a:lnTo>
                <a:lnTo>
                  <a:pt x="2" y="762"/>
                </a:lnTo>
                <a:lnTo>
                  <a:pt x="2" y="764"/>
                </a:lnTo>
                <a:lnTo>
                  <a:pt x="0" y="764"/>
                </a:lnTo>
                <a:lnTo>
                  <a:pt x="0" y="764"/>
                </a:lnTo>
                <a:lnTo>
                  <a:pt x="0" y="762"/>
                </a:lnTo>
                <a:lnTo>
                  <a:pt x="2" y="760"/>
                </a:lnTo>
                <a:lnTo>
                  <a:pt x="2" y="760"/>
                </a:lnTo>
                <a:lnTo>
                  <a:pt x="6" y="752"/>
                </a:lnTo>
                <a:lnTo>
                  <a:pt x="6" y="752"/>
                </a:lnTo>
                <a:lnTo>
                  <a:pt x="16" y="748"/>
                </a:lnTo>
                <a:lnTo>
                  <a:pt x="26" y="744"/>
                </a:lnTo>
                <a:lnTo>
                  <a:pt x="26" y="744"/>
                </a:lnTo>
                <a:lnTo>
                  <a:pt x="54" y="726"/>
                </a:lnTo>
                <a:lnTo>
                  <a:pt x="82" y="706"/>
                </a:lnTo>
                <a:lnTo>
                  <a:pt x="82" y="706"/>
                </a:lnTo>
                <a:lnTo>
                  <a:pt x="88" y="700"/>
                </a:lnTo>
                <a:lnTo>
                  <a:pt x="92" y="694"/>
                </a:lnTo>
                <a:lnTo>
                  <a:pt x="92" y="694"/>
                </a:lnTo>
                <a:lnTo>
                  <a:pt x="104" y="690"/>
                </a:lnTo>
                <a:lnTo>
                  <a:pt x="104" y="690"/>
                </a:lnTo>
                <a:lnTo>
                  <a:pt x="108" y="684"/>
                </a:lnTo>
                <a:lnTo>
                  <a:pt x="112" y="680"/>
                </a:lnTo>
                <a:lnTo>
                  <a:pt x="112" y="680"/>
                </a:lnTo>
                <a:lnTo>
                  <a:pt x="120" y="680"/>
                </a:lnTo>
                <a:lnTo>
                  <a:pt x="128" y="680"/>
                </a:lnTo>
                <a:lnTo>
                  <a:pt x="128" y="680"/>
                </a:lnTo>
                <a:lnTo>
                  <a:pt x="144" y="684"/>
                </a:lnTo>
                <a:lnTo>
                  <a:pt x="160" y="688"/>
                </a:lnTo>
                <a:lnTo>
                  <a:pt x="160" y="688"/>
                </a:lnTo>
                <a:lnTo>
                  <a:pt x="168" y="688"/>
                </a:lnTo>
                <a:lnTo>
                  <a:pt x="176" y="688"/>
                </a:lnTo>
                <a:lnTo>
                  <a:pt x="176" y="688"/>
                </a:lnTo>
                <a:lnTo>
                  <a:pt x="180" y="684"/>
                </a:lnTo>
                <a:lnTo>
                  <a:pt x="180" y="684"/>
                </a:lnTo>
                <a:lnTo>
                  <a:pt x="184" y="678"/>
                </a:lnTo>
                <a:lnTo>
                  <a:pt x="184" y="678"/>
                </a:lnTo>
                <a:lnTo>
                  <a:pt x="194" y="670"/>
                </a:lnTo>
                <a:lnTo>
                  <a:pt x="206" y="662"/>
                </a:lnTo>
                <a:lnTo>
                  <a:pt x="206" y="662"/>
                </a:lnTo>
                <a:lnTo>
                  <a:pt x="212" y="654"/>
                </a:lnTo>
                <a:lnTo>
                  <a:pt x="212" y="654"/>
                </a:lnTo>
                <a:lnTo>
                  <a:pt x="214" y="650"/>
                </a:lnTo>
                <a:lnTo>
                  <a:pt x="214" y="648"/>
                </a:lnTo>
                <a:lnTo>
                  <a:pt x="214" y="648"/>
                </a:lnTo>
                <a:lnTo>
                  <a:pt x="210" y="646"/>
                </a:lnTo>
                <a:lnTo>
                  <a:pt x="204" y="650"/>
                </a:lnTo>
                <a:lnTo>
                  <a:pt x="196" y="656"/>
                </a:lnTo>
                <a:lnTo>
                  <a:pt x="196" y="656"/>
                </a:lnTo>
                <a:lnTo>
                  <a:pt x="188" y="658"/>
                </a:lnTo>
                <a:lnTo>
                  <a:pt x="180" y="660"/>
                </a:lnTo>
                <a:lnTo>
                  <a:pt x="180" y="660"/>
                </a:lnTo>
                <a:lnTo>
                  <a:pt x="174" y="666"/>
                </a:lnTo>
                <a:lnTo>
                  <a:pt x="174" y="666"/>
                </a:lnTo>
                <a:lnTo>
                  <a:pt x="166" y="670"/>
                </a:lnTo>
                <a:lnTo>
                  <a:pt x="166" y="670"/>
                </a:lnTo>
                <a:lnTo>
                  <a:pt x="158" y="668"/>
                </a:lnTo>
                <a:lnTo>
                  <a:pt x="158" y="668"/>
                </a:lnTo>
                <a:lnTo>
                  <a:pt x="152" y="664"/>
                </a:lnTo>
                <a:lnTo>
                  <a:pt x="152" y="664"/>
                </a:lnTo>
                <a:lnTo>
                  <a:pt x="148" y="660"/>
                </a:lnTo>
                <a:lnTo>
                  <a:pt x="146" y="652"/>
                </a:lnTo>
                <a:lnTo>
                  <a:pt x="142" y="640"/>
                </a:lnTo>
                <a:lnTo>
                  <a:pt x="142" y="640"/>
                </a:lnTo>
                <a:lnTo>
                  <a:pt x="138" y="638"/>
                </a:lnTo>
                <a:lnTo>
                  <a:pt x="138" y="638"/>
                </a:lnTo>
                <a:lnTo>
                  <a:pt x="136" y="638"/>
                </a:lnTo>
                <a:lnTo>
                  <a:pt x="136" y="638"/>
                </a:lnTo>
                <a:lnTo>
                  <a:pt x="130" y="640"/>
                </a:lnTo>
                <a:lnTo>
                  <a:pt x="126" y="642"/>
                </a:lnTo>
                <a:lnTo>
                  <a:pt x="126" y="642"/>
                </a:lnTo>
                <a:lnTo>
                  <a:pt x="120" y="642"/>
                </a:lnTo>
                <a:lnTo>
                  <a:pt x="114" y="640"/>
                </a:lnTo>
                <a:lnTo>
                  <a:pt x="114" y="640"/>
                </a:lnTo>
                <a:lnTo>
                  <a:pt x="112" y="634"/>
                </a:lnTo>
                <a:lnTo>
                  <a:pt x="112" y="634"/>
                </a:lnTo>
                <a:lnTo>
                  <a:pt x="112" y="628"/>
                </a:lnTo>
                <a:lnTo>
                  <a:pt x="112" y="622"/>
                </a:lnTo>
                <a:lnTo>
                  <a:pt x="112" y="622"/>
                </a:lnTo>
                <a:lnTo>
                  <a:pt x="110" y="618"/>
                </a:lnTo>
                <a:lnTo>
                  <a:pt x="110" y="618"/>
                </a:lnTo>
                <a:lnTo>
                  <a:pt x="104" y="618"/>
                </a:lnTo>
                <a:lnTo>
                  <a:pt x="98" y="620"/>
                </a:lnTo>
                <a:lnTo>
                  <a:pt x="98" y="620"/>
                </a:lnTo>
                <a:lnTo>
                  <a:pt x="88" y="626"/>
                </a:lnTo>
                <a:lnTo>
                  <a:pt x="88" y="626"/>
                </a:lnTo>
                <a:lnTo>
                  <a:pt x="78" y="628"/>
                </a:lnTo>
                <a:lnTo>
                  <a:pt x="78" y="628"/>
                </a:lnTo>
                <a:lnTo>
                  <a:pt x="74" y="626"/>
                </a:lnTo>
                <a:lnTo>
                  <a:pt x="74" y="626"/>
                </a:lnTo>
                <a:lnTo>
                  <a:pt x="72" y="622"/>
                </a:lnTo>
                <a:lnTo>
                  <a:pt x="72" y="622"/>
                </a:lnTo>
                <a:lnTo>
                  <a:pt x="68" y="610"/>
                </a:lnTo>
                <a:lnTo>
                  <a:pt x="68" y="610"/>
                </a:lnTo>
                <a:lnTo>
                  <a:pt x="68" y="604"/>
                </a:lnTo>
                <a:lnTo>
                  <a:pt x="68" y="604"/>
                </a:lnTo>
                <a:lnTo>
                  <a:pt x="68" y="600"/>
                </a:lnTo>
                <a:lnTo>
                  <a:pt x="68" y="600"/>
                </a:lnTo>
                <a:lnTo>
                  <a:pt x="70" y="596"/>
                </a:lnTo>
                <a:lnTo>
                  <a:pt x="74" y="594"/>
                </a:lnTo>
                <a:lnTo>
                  <a:pt x="84" y="592"/>
                </a:lnTo>
                <a:lnTo>
                  <a:pt x="94" y="592"/>
                </a:lnTo>
                <a:lnTo>
                  <a:pt x="104" y="590"/>
                </a:lnTo>
                <a:lnTo>
                  <a:pt x="104" y="590"/>
                </a:lnTo>
                <a:lnTo>
                  <a:pt x="122" y="586"/>
                </a:lnTo>
                <a:lnTo>
                  <a:pt x="132" y="582"/>
                </a:lnTo>
                <a:lnTo>
                  <a:pt x="138" y="578"/>
                </a:lnTo>
                <a:lnTo>
                  <a:pt x="138" y="578"/>
                </a:lnTo>
                <a:lnTo>
                  <a:pt x="150" y="568"/>
                </a:lnTo>
                <a:lnTo>
                  <a:pt x="154" y="562"/>
                </a:lnTo>
                <a:lnTo>
                  <a:pt x="156" y="558"/>
                </a:lnTo>
                <a:lnTo>
                  <a:pt x="156" y="558"/>
                </a:lnTo>
                <a:lnTo>
                  <a:pt x="154" y="554"/>
                </a:lnTo>
                <a:lnTo>
                  <a:pt x="150" y="552"/>
                </a:lnTo>
                <a:lnTo>
                  <a:pt x="150" y="552"/>
                </a:lnTo>
                <a:lnTo>
                  <a:pt x="150" y="548"/>
                </a:lnTo>
                <a:lnTo>
                  <a:pt x="150" y="548"/>
                </a:lnTo>
                <a:lnTo>
                  <a:pt x="154" y="528"/>
                </a:lnTo>
                <a:lnTo>
                  <a:pt x="154" y="528"/>
                </a:lnTo>
                <a:lnTo>
                  <a:pt x="156" y="522"/>
                </a:lnTo>
                <a:lnTo>
                  <a:pt x="156" y="518"/>
                </a:lnTo>
                <a:lnTo>
                  <a:pt x="156" y="518"/>
                </a:lnTo>
                <a:lnTo>
                  <a:pt x="154" y="516"/>
                </a:lnTo>
                <a:lnTo>
                  <a:pt x="150" y="516"/>
                </a:lnTo>
                <a:lnTo>
                  <a:pt x="144" y="518"/>
                </a:lnTo>
                <a:lnTo>
                  <a:pt x="144" y="518"/>
                </a:lnTo>
                <a:lnTo>
                  <a:pt x="136" y="520"/>
                </a:lnTo>
                <a:lnTo>
                  <a:pt x="132" y="524"/>
                </a:lnTo>
                <a:lnTo>
                  <a:pt x="128" y="524"/>
                </a:lnTo>
                <a:lnTo>
                  <a:pt x="128" y="524"/>
                </a:lnTo>
                <a:lnTo>
                  <a:pt x="124" y="522"/>
                </a:lnTo>
                <a:lnTo>
                  <a:pt x="124" y="520"/>
                </a:lnTo>
                <a:lnTo>
                  <a:pt x="124" y="520"/>
                </a:lnTo>
                <a:lnTo>
                  <a:pt x="124" y="516"/>
                </a:lnTo>
                <a:lnTo>
                  <a:pt x="128" y="514"/>
                </a:lnTo>
                <a:lnTo>
                  <a:pt x="136" y="508"/>
                </a:lnTo>
                <a:lnTo>
                  <a:pt x="152" y="500"/>
                </a:lnTo>
                <a:lnTo>
                  <a:pt x="152" y="500"/>
                </a:lnTo>
                <a:lnTo>
                  <a:pt x="170" y="492"/>
                </a:lnTo>
                <a:lnTo>
                  <a:pt x="170" y="492"/>
                </a:lnTo>
                <a:lnTo>
                  <a:pt x="176" y="490"/>
                </a:lnTo>
                <a:lnTo>
                  <a:pt x="184" y="488"/>
                </a:lnTo>
                <a:lnTo>
                  <a:pt x="184" y="488"/>
                </a:lnTo>
                <a:lnTo>
                  <a:pt x="194" y="490"/>
                </a:lnTo>
                <a:lnTo>
                  <a:pt x="204" y="494"/>
                </a:lnTo>
                <a:lnTo>
                  <a:pt x="214" y="498"/>
                </a:lnTo>
                <a:lnTo>
                  <a:pt x="220" y="498"/>
                </a:lnTo>
                <a:lnTo>
                  <a:pt x="224" y="498"/>
                </a:lnTo>
                <a:lnTo>
                  <a:pt x="224" y="498"/>
                </a:lnTo>
                <a:lnTo>
                  <a:pt x="226" y="496"/>
                </a:lnTo>
                <a:lnTo>
                  <a:pt x="230" y="492"/>
                </a:lnTo>
                <a:lnTo>
                  <a:pt x="230" y="492"/>
                </a:lnTo>
                <a:lnTo>
                  <a:pt x="232" y="490"/>
                </a:lnTo>
                <a:lnTo>
                  <a:pt x="234" y="490"/>
                </a:lnTo>
                <a:lnTo>
                  <a:pt x="234" y="490"/>
                </a:lnTo>
                <a:lnTo>
                  <a:pt x="232" y="488"/>
                </a:lnTo>
                <a:lnTo>
                  <a:pt x="230" y="486"/>
                </a:lnTo>
                <a:lnTo>
                  <a:pt x="230" y="486"/>
                </a:lnTo>
                <a:lnTo>
                  <a:pt x="228" y="482"/>
                </a:lnTo>
                <a:lnTo>
                  <a:pt x="228" y="482"/>
                </a:lnTo>
                <a:lnTo>
                  <a:pt x="232" y="474"/>
                </a:lnTo>
                <a:lnTo>
                  <a:pt x="236" y="466"/>
                </a:lnTo>
                <a:lnTo>
                  <a:pt x="236" y="466"/>
                </a:lnTo>
                <a:lnTo>
                  <a:pt x="242" y="464"/>
                </a:lnTo>
                <a:lnTo>
                  <a:pt x="244" y="462"/>
                </a:lnTo>
                <a:lnTo>
                  <a:pt x="244" y="460"/>
                </a:lnTo>
                <a:lnTo>
                  <a:pt x="244" y="460"/>
                </a:lnTo>
                <a:lnTo>
                  <a:pt x="244" y="458"/>
                </a:lnTo>
                <a:lnTo>
                  <a:pt x="240" y="458"/>
                </a:lnTo>
                <a:lnTo>
                  <a:pt x="238" y="456"/>
                </a:lnTo>
                <a:lnTo>
                  <a:pt x="236" y="454"/>
                </a:lnTo>
                <a:lnTo>
                  <a:pt x="236" y="454"/>
                </a:lnTo>
                <a:lnTo>
                  <a:pt x="236" y="452"/>
                </a:lnTo>
                <a:lnTo>
                  <a:pt x="238" y="450"/>
                </a:lnTo>
                <a:lnTo>
                  <a:pt x="242" y="444"/>
                </a:lnTo>
                <a:lnTo>
                  <a:pt x="242" y="444"/>
                </a:lnTo>
                <a:lnTo>
                  <a:pt x="250" y="440"/>
                </a:lnTo>
                <a:lnTo>
                  <a:pt x="250" y="440"/>
                </a:lnTo>
                <a:lnTo>
                  <a:pt x="252" y="432"/>
                </a:lnTo>
                <a:lnTo>
                  <a:pt x="254" y="424"/>
                </a:lnTo>
                <a:lnTo>
                  <a:pt x="254" y="424"/>
                </a:lnTo>
                <a:lnTo>
                  <a:pt x="258" y="420"/>
                </a:lnTo>
                <a:lnTo>
                  <a:pt x="260" y="418"/>
                </a:lnTo>
                <a:lnTo>
                  <a:pt x="260" y="418"/>
                </a:lnTo>
                <a:lnTo>
                  <a:pt x="258" y="416"/>
                </a:lnTo>
                <a:lnTo>
                  <a:pt x="256" y="416"/>
                </a:lnTo>
                <a:lnTo>
                  <a:pt x="256" y="416"/>
                </a:lnTo>
                <a:lnTo>
                  <a:pt x="252" y="418"/>
                </a:lnTo>
                <a:lnTo>
                  <a:pt x="246" y="422"/>
                </a:lnTo>
                <a:lnTo>
                  <a:pt x="246" y="422"/>
                </a:lnTo>
                <a:lnTo>
                  <a:pt x="238" y="424"/>
                </a:lnTo>
                <a:lnTo>
                  <a:pt x="234" y="424"/>
                </a:lnTo>
                <a:lnTo>
                  <a:pt x="232" y="424"/>
                </a:lnTo>
                <a:lnTo>
                  <a:pt x="232" y="424"/>
                </a:lnTo>
                <a:lnTo>
                  <a:pt x="230" y="420"/>
                </a:lnTo>
                <a:lnTo>
                  <a:pt x="230" y="416"/>
                </a:lnTo>
                <a:lnTo>
                  <a:pt x="230" y="412"/>
                </a:lnTo>
                <a:lnTo>
                  <a:pt x="228" y="410"/>
                </a:lnTo>
                <a:lnTo>
                  <a:pt x="228" y="410"/>
                </a:lnTo>
                <a:lnTo>
                  <a:pt x="226" y="412"/>
                </a:lnTo>
                <a:lnTo>
                  <a:pt x="226" y="412"/>
                </a:lnTo>
                <a:lnTo>
                  <a:pt x="226" y="410"/>
                </a:lnTo>
                <a:lnTo>
                  <a:pt x="226" y="410"/>
                </a:lnTo>
                <a:lnTo>
                  <a:pt x="224" y="402"/>
                </a:lnTo>
                <a:lnTo>
                  <a:pt x="224" y="402"/>
                </a:lnTo>
                <a:lnTo>
                  <a:pt x="220" y="392"/>
                </a:lnTo>
                <a:lnTo>
                  <a:pt x="220" y="392"/>
                </a:lnTo>
                <a:lnTo>
                  <a:pt x="220" y="384"/>
                </a:lnTo>
                <a:lnTo>
                  <a:pt x="220" y="384"/>
                </a:lnTo>
                <a:lnTo>
                  <a:pt x="224" y="376"/>
                </a:lnTo>
                <a:lnTo>
                  <a:pt x="224" y="376"/>
                </a:lnTo>
                <a:lnTo>
                  <a:pt x="232" y="366"/>
                </a:lnTo>
                <a:lnTo>
                  <a:pt x="242" y="354"/>
                </a:lnTo>
                <a:lnTo>
                  <a:pt x="242" y="354"/>
                </a:lnTo>
                <a:lnTo>
                  <a:pt x="246" y="352"/>
                </a:lnTo>
                <a:lnTo>
                  <a:pt x="252" y="350"/>
                </a:lnTo>
                <a:lnTo>
                  <a:pt x="252" y="350"/>
                </a:lnTo>
                <a:lnTo>
                  <a:pt x="256" y="350"/>
                </a:lnTo>
                <a:lnTo>
                  <a:pt x="256" y="350"/>
                </a:lnTo>
                <a:lnTo>
                  <a:pt x="258" y="350"/>
                </a:lnTo>
                <a:lnTo>
                  <a:pt x="258" y="348"/>
                </a:lnTo>
                <a:lnTo>
                  <a:pt x="258" y="348"/>
                </a:lnTo>
                <a:lnTo>
                  <a:pt x="256" y="346"/>
                </a:lnTo>
                <a:lnTo>
                  <a:pt x="250" y="342"/>
                </a:lnTo>
                <a:lnTo>
                  <a:pt x="240" y="342"/>
                </a:lnTo>
                <a:lnTo>
                  <a:pt x="240" y="342"/>
                </a:lnTo>
                <a:lnTo>
                  <a:pt x="232" y="344"/>
                </a:lnTo>
                <a:lnTo>
                  <a:pt x="232" y="344"/>
                </a:lnTo>
                <a:lnTo>
                  <a:pt x="230" y="346"/>
                </a:lnTo>
                <a:lnTo>
                  <a:pt x="230" y="346"/>
                </a:lnTo>
                <a:lnTo>
                  <a:pt x="220" y="350"/>
                </a:lnTo>
                <a:lnTo>
                  <a:pt x="212" y="350"/>
                </a:lnTo>
                <a:lnTo>
                  <a:pt x="212" y="350"/>
                </a:lnTo>
                <a:lnTo>
                  <a:pt x="206" y="348"/>
                </a:lnTo>
                <a:lnTo>
                  <a:pt x="200" y="346"/>
                </a:lnTo>
                <a:lnTo>
                  <a:pt x="194" y="342"/>
                </a:lnTo>
                <a:lnTo>
                  <a:pt x="190" y="342"/>
                </a:lnTo>
                <a:lnTo>
                  <a:pt x="190" y="342"/>
                </a:lnTo>
                <a:lnTo>
                  <a:pt x="188" y="346"/>
                </a:lnTo>
                <a:lnTo>
                  <a:pt x="188" y="350"/>
                </a:lnTo>
                <a:lnTo>
                  <a:pt x="188" y="350"/>
                </a:lnTo>
                <a:lnTo>
                  <a:pt x="186" y="352"/>
                </a:lnTo>
                <a:lnTo>
                  <a:pt x="184" y="354"/>
                </a:lnTo>
                <a:lnTo>
                  <a:pt x="184" y="354"/>
                </a:lnTo>
                <a:lnTo>
                  <a:pt x="180" y="354"/>
                </a:lnTo>
                <a:lnTo>
                  <a:pt x="178" y="352"/>
                </a:lnTo>
                <a:lnTo>
                  <a:pt x="178" y="352"/>
                </a:lnTo>
                <a:lnTo>
                  <a:pt x="172" y="342"/>
                </a:lnTo>
                <a:lnTo>
                  <a:pt x="170" y="338"/>
                </a:lnTo>
                <a:lnTo>
                  <a:pt x="166" y="336"/>
                </a:lnTo>
                <a:lnTo>
                  <a:pt x="166" y="336"/>
                </a:lnTo>
                <a:lnTo>
                  <a:pt x="162" y="336"/>
                </a:lnTo>
                <a:lnTo>
                  <a:pt x="162" y="336"/>
                </a:lnTo>
                <a:lnTo>
                  <a:pt x="160" y="338"/>
                </a:lnTo>
                <a:lnTo>
                  <a:pt x="160" y="338"/>
                </a:lnTo>
                <a:lnTo>
                  <a:pt x="160" y="346"/>
                </a:lnTo>
                <a:lnTo>
                  <a:pt x="160" y="350"/>
                </a:lnTo>
                <a:lnTo>
                  <a:pt x="158" y="352"/>
                </a:lnTo>
                <a:lnTo>
                  <a:pt x="158" y="352"/>
                </a:lnTo>
                <a:lnTo>
                  <a:pt x="156" y="352"/>
                </a:lnTo>
                <a:lnTo>
                  <a:pt x="156" y="352"/>
                </a:lnTo>
                <a:lnTo>
                  <a:pt x="152" y="348"/>
                </a:lnTo>
                <a:lnTo>
                  <a:pt x="152" y="348"/>
                </a:lnTo>
                <a:lnTo>
                  <a:pt x="150" y="336"/>
                </a:lnTo>
                <a:lnTo>
                  <a:pt x="152" y="324"/>
                </a:lnTo>
                <a:lnTo>
                  <a:pt x="152" y="324"/>
                </a:lnTo>
                <a:lnTo>
                  <a:pt x="152" y="322"/>
                </a:lnTo>
                <a:lnTo>
                  <a:pt x="154" y="320"/>
                </a:lnTo>
                <a:lnTo>
                  <a:pt x="154" y="320"/>
                </a:lnTo>
                <a:lnTo>
                  <a:pt x="156" y="320"/>
                </a:lnTo>
                <a:lnTo>
                  <a:pt x="156" y="322"/>
                </a:lnTo>
                <a:lnTo>
                  <a:pt x="158" y="326"/>
                </a:lnTo>
                <a:lnTo>
                  <a:pt x="160" y="326"/>
                </a:lnTo>
                <a:lnTo>
                  <a:pt x="160" y="326"/>
                </a:lnTo>
                <a:lnTo>
                  <a:pt x="160" y="324"/>
                </a:lnTo>
                <a:lnTo>
                  <a:pt x="160" y="322"/>
                </a:lnTo>
                <a:lnTo>
                  <a:pt x="162" y="318"/>
                </a:lnTo>
                <a:lnTo>
                  <a:pt x="162" y="318"/>
                </a:lnTo>
                <a:lnTo>
                  <a:pt x="166" y="310"/>
                </a:lnTo>
                <a:lnTo>
                  <a:pt x="166" y="310"/>
                </a:lnTo>
                <a:lnTo>
                  <a:pt x="176" y="298"/>
                </a:lnTo>
                <a:lnTo>
                  <a:pt x="176" y="298"/>
                </a:lnTo>
                <a:lnTo>
                  <a:pt x="184" y="288"/>
                </a:lnTo>
                <a:lnTo>
                  <a:pt x="184" y="288"/>
                </a:lnTo>
                <a:lnTo>
                  <a:pt x="188" y="284"/>
                </a:lnTo>
                <a:lnTo>
                  <a:pt x="192" y="280"/>
                </a:lnTo>
                <a:lnTo>
                  <a:pt x="192" y="280"/>
                </a:lnTo>
                <a:lnTo>
                  <a:pt x="192" y="276"/>
                </a:lnTo>
                <a:lnTo>
                  <a:pt x="192" y="270"/>
                </a:lnTo>
                <a:lnTo>
                  <a:pt x="192" y="270"/>
                </a:lnTo>
                <a:lnTo>
                  <a:pt x="188" y="264"/>
                </a:lnTo>
                <a:lnTo>
                  <a:pt x="188" y="264"/>
                </a:lnTo>
                <a:lnTo>
                  <a:pt x="186" y="260"/>
                </a:lnTo>
                <a:lnTo>
                  <a:pt x="186" y="260"/>
                </a:lnTo>
                <a:lnTo>
                  <a:pt x="188" y="252"/>
                </a:lnTo>
                <a:lnTo>
                  <a:pt x="192" y="246"/>
                </a:lnTo>
                <a:lnTo>
                  <a:pt x="192" y="246"/>
                </a:lnTo>
                <a:lnTo>
                  <a:pt x="196" y="242"/>
                </a:lnTo>
                <a:lnTo>
                  <a:pt x="196" y="242"/>
                </a:lnTo>
                <a:lnTo>
                  <a:pt x="198" y="238"/>
                </a:lnTo>
                <a:lnTo>
                  <a:pt x="198" y="238"/>
                </a:lnTo>
                <a:lnTo>
                  <a:pt x="202" y="238"/>
                </a:lnTo>
                <a:lnTo>
                  <a:pt x="204" y="238"/>
                </a:lnTo>
                <a:lnTo>
                  <a:pt x="204" y="238"/>
                </a:lnTo>
                <a:lnTo>
                  <a:pt x="202" y="234"/>
                </a:lnTo>
                <a:lnTo>
                  <a:pt x="200" y="230"/>
                </a:lnTo>
                <a:lnTo>
                  <a:pt x="200" y="230"/>
                </a:lnTo>
                <a:lnTo>
                  <a:pt x="196" y="226"/>
                </a:lnTo>
                <a:lnTo>
                  <a:pt x="196" y="224"/>
                </a:lnTo>
                <a:lnTo>
                  <a:pt x="194" y="224"/>
                </a:lnTo>
                <a:lnTo>
                  <a:pt x="194" y="224"/>
                </a:lnTo>
                <a:lnTo>
                  <a:pt x="192" y="226"/>
                </a:lnTo>
                <a:lnTo>
                  <a:pt x="192" y="230"/>
                </a:lnTo>
                <a:lnTo>
                  <a:pt x="190" y="236"/>
                </a:lnTo>
                <a:lnTo>
                  <a:pt x="190" y="236"/>
                </a:lnTo>
                <a:lnTo>
                  <a:pt x="188" y="236"/>
                </a:lnTo>
                <a:lnTo>
                  <a:pt x="188" y="236"/>
                </a:lnTo>
                <a:lnTo>
                  <a:pt x="186" y="234"/>
                </a:lnTo>
                <a:lnTo>
                  <a:pt x="182" y="232"/>
                </a:lnTo>
                <a:lnTo>
                  <a:pt x="182" y="232"/>
                </a:lnTo>
                <a:lnTo>
                  <a:pt x="180" y="232"/>
                </a:lnTo>
                <a:lnTo>
                  <a:pt x="180" y="232"/>
                </a:lnTo>
                <a:lnTo>
                  <a:pt x="178" y="236"/>
                </a:lnTo>
                <a:lnTo>
                  <a:pt x="178" y="236"/>
                </a:lnTo>
                <a:lnTo>
                  <a:pt x="174" y="236"/>
                </a:lnTo>
                <a:lnTo>
                  <a:pt x="174" y="236"/>
                </a:lnTo>
                <a:lnTo>
                  <a:pt x="172" y="238"/>
                </a:lnTo>
                <a:lnTo>
                  <a:pt x="172" y="238"/>
                </a:lnTo>
                <a:lnTo>
                  <a:pt x="172" y="238"/>
                </a:lnTo>
                <a:lnTo>
                  <a:pt x="170" y="236"/>
                </a:lnTo>
                <a:lnTo>
                  <a:pt x="172" y="234"/>
                </a:lnTo>
                <a:lnTo>
                  <a:pt x="174" y="228"/>
                </a:lnTo>
                <a:lnTo>
                  <a:pt x="174" y="228"/>
                </a:lnTo>
                <a:lnTo>
                  <a:pt x="180" y="222"/>
                </a:lnTo>
                <a:lnTo>
                  <a:pt x="186" y="214"/>
                </a:lnTo>
                <a:lnTo>
                  <a:pt x="186" y="214"/>
                </a:lnTo>
                <a:lnTo>
                  <a:pt x="188" y="212"/>
                </a:lnTo>
                <a:lnTo>
                  <a:pt x="188" y="210"/>
                </a:lnTo>
                <a:lnTo>
                  <a:pt x="188" y="210"/>
                </a:lnTo>
                <a:lnTo>
                  <a:pt x="186" y="208"/>
                </a:lnTo>
                <a:lnTo>
                  <a:pt x="184" y="210"/>
                </a:lnTo>
                <a:lnTo>
                  <a:pt x="178" y="212"/>
                </a:lnTo>
                <a:lnTo>
                  <a:pt x="168" y="222"/>
                </a:lnTo>
                <a:lnTo>
                  <a:pt x="168" y="222"/>
                </a:lnTo>
                <a:lnTo>
                  <a:pt x="168" y="226"/>
                </a:lnTo>
                <a:lnTo>
                  <a:pt x="168" y="226"/>
                </a:lnTo>
                <a:lnTo>
                  <a:pt x="168" y="234"/>
                </a:lnTo>
                <a:lnTo>
                  <a:pt x="168" y="234"/>
                </a:lnTo>
                <a:lnTo>
                  <a:pt x="166" y="246"/>
                </a:lnTo>
                <a:lnTo>
                  <a:pt x="166" y="246"/>
                </a:lnTo>
                <a:lnTo>
                  <a:pt x="158" y="258"/>
                </a:lnTo>
                <a:lnTo>
                  <a:pt x="148" y="268"/>
                </a:lnTo>
                <a:lnTo>
                  <a:pt x="148" y="268"/>
                </a:lnTo>
                <a:lnTo>
                  <a:pt x="142" y="278"/>
                </a:lnTo>
                <a:lnTo>
                  <a:pt x="142" y="278"/>
                </a:lnTo>
                <a:lnTo>
                  <a:pt x="138" y="282"/>
                </a:lnTo>
                <a:lnTo>
                  <a:pt x="138" y="282"/>
                </a:lnTo>
                <a:lnTo>
                  <a:pt x="134" y="282"/>
                </a:lnTo>
                <a:lnTo>
                  <a:pt x="132" y="280"/>
                </a:lnTo>
                <a:lnTo>
                  <a:pt x="132" y="280"/>
                </a:lnTo>
                <a:lnTo>
                  <a:pt x="132" y="278"/>
                </a:lnTo>
                <a:lnTo>
                  <a:pt x="132" y="278"/>
                </a:lnTo>
                <a:lnTo>
                  <a:pt x="144" y="258"/>
                </a:lnTo>
                <a:lnTo>
                  <a:pt x="144" y="258"/>
                </a:lnTo>
                <a:lnTo>
                  <a:pt x="152" y="252"/>
                </a:lnTo>
                <a:lnTo>
                  <a:pt x="158" y="246"/>
                </a:lnTo>
                <a:lnTo>
                  <a:pt x="158" y="246"/>
                </a:lnTo>
                <a:lnTo>
                  <a:pt x="160" y="240"/>
                </a:lnTo>
                <a:lnTo>
                  <a:pt x="160" y="240"/>
                </a:lnTo>
                <a:lnTo>
                  <a:pt x="158" y="236"/>
                </a:lnTo>
                <a:lnTo>
                  <a:pt x="158" y="236"/>
                </a:lnTo>
                <a:lnTo>
                  <a:pt x="156" y="236"/>
                </a:lnTo>
                <a:lnTo>
                  <a:pt x="152" y="236"/>
                </a:lnTo>
                <a:lnTo>
                  <a:pt x="152" y="236"/>
                </a:lnTo>
                <a:lnTo>
                  <a:pt x="154" y="232"/>
                </a:lnTo>
                <a:lnTo>
                  <a:pt x="156" y="228"/>
                </a:lnTo>
                <a:lnTo>
                  <a:pt x="156" y="228"/>
                </a:lnTo>
                <a:lnTo>
                  <a:pt x="160" y="218"/>
                </a:lnTo>
                <a:lnTo>
                  <a:pt x="160" y="218"/>
                </a:lnTo>
                <a:lnTo>
                  <a:pt x="164" y="214"/>
                </a:lnTo>
                <a:lnTo>
                  <a:pt x="164" y="214"/>
                </a:lnTo>
                <a:lnTo>
                  <a:pt x="164" y="210"/>
                </a:lnTo>
                <a:lnTo>
                  <a:pt x="164" y="210"/>
                </a:lnTo>
                <a:lnTo>
                  <a:pt x="170" y="200"/>
                </a:lnTo>
                <a:lnTo>
                  <a:pt x="170" y="200"/>
                </a:lnTo>
                <a:lnTo>
                  <a:pt x="180" y="188"/>
                </a:lnTo>
                <a:lnTo>
                  <a:pt x="190" y="174"/>
                </a:lnTo>
                <a:lnTo>
                  <a:pt x="190" y="174"/>
                </a:lnTo>
                <a:lnTo>
                  <a:pt x="192" y="170"/>
                </a:lnTo>
                <a:lnTo>
                  <a:pt x="192" y="170"/>
                </a:lnTo>
                <a:lnTo>
                  <a:pt x="192" y="168"/>
                </a:lnTo>
                <a:lnTo>
                  <a:pt x="192" y="168"/>
                </a:lnTo>
                <a:lnTo>
                  <a:pt x="190" y="168"/>
                </a:lnTo>
                <a:lnTo>
                  <a:pt x="190" y="168"/>
                </a:lnTo>
                <a:lnTo>
                  <a:pt x="178" y="174"/>
                </a:lnTo>
                <a:lnTo>
                  <a:pt x="178" y="174"/>
                </a:lnTo>
                <a:lnTo>
                  <a:pt x="174" y="178"/>
                </a:lnTo>
                <a:lnTo>
                  <a:pt x="168" y="178"/>
                </a:lnTo>
                <a:lnTo>
                  <a:pt x="168" y="178"/>
                </a:lnTo>
                <a:lnTo>
                  <a:pt x="166" y="176"/>
                </a:lnTo>
                <a:lnTo>
                  <a:pt x="162" y="174"/>
                </a:lnTo>
                <a:lnTo>
                  <a:pt x="160" y="166"/>
                </a:lnTo>
                <a:lnTo>
                  <a:pt x="160" y="166"/>
                </a:lnTo>
                <a:lnTo>
                  <a:pt x="160" y="162"/>
                </a:lnTo>
                <a:lnTo>
                  <a:pt x="162" y="158"/>
                </a:lnTo>
                <a:lnTo>
                  <a:pt x="162" y="158"/>
                </a:lnTo>
                <a:lnTo>
                  <a:pt x="158" y="156"/>
                </a:lnTo>
                <a:lnTo>
                  <a:pt x="152" y="154"/>
                </a:lnTo>
                <a:lnTo>
                  <a:pt x="152" y="154"/>
                </a:lnTo>
                <a:lnTo>
                  <a:pt x="154" y="152"/>
                </a:lnTo>
                <a:lnTo>
                  <a:pt x="154" y="152"/>
                </a:lnTo>
                <a:lnTo>
                  <a:pt x="156" y="150"/>
                </a:lnTo>
                <a:lnTo>
                  <a:pt x="158" y="150"/>
                </a:lnTo>
                <a:lnTo>
                  <a:pt x="158" y="150"/>
                </a:lnTo>
                <a:lnTo>
                  <a:pt x="164" y="150"/>
                </a:lnTo>
                <a:lnTo>
                  <a:pt x="168" y="150"/>
                </a:lnTo>
                <a:lnTo>
                  <a:pt x="168" y="150"/>
                </a:lnTo>
                <a:lnTo>
                  <a:pt x="170" y="148"/>
                </a:lnTo>
                <a:lnTo>
                  <a:pt x="172" y="144"/>
                </a:lnTo>
                <a:lnTo>
                  <a:pt x="174" y="138"/>
                </a:lnTo>
                <a:lnTo>
                  <a:pt x="174" y="138"/>
                </a:lnTo>
                <a:lnTo>
                  <a:pt x="178" y="132"/>
                </a:lnTo>
                <a:lnTo>
                  <a:pt x="178" y="132"/>
                </a:lnTo>
                <a:lnTo>
                  <a:pt x="182" y="130"/>
                </a:lnTo>
                <a:lnTo>
                  <a:pt x="182" y="130"/>
                </a:lnTo>
                <a:lnTo>
                  <a:pt x="182" y="126"/>
                </a:lnTo>
                <a:lnTo>
                  <a:pt x="182" y="126"/>
                </a:lnTo>
                <a:lnTo>
                  <a:pt x="188" y="122"/>
                </a:lnTo>
                <a:lnTo>
                  <a:pt x="188" y="122"/>
                </a:lnTo>
                <a:lnTo>
                  <a:pt x="190" y="122"/>
                </a:lnTo>
                <a:lnTo>
                  <a:pt x="190" y="122"/>
                </a:lnTo>
                <a:lnTo>
                  <a:pt x="190" y="120"/>
                </a:lnTo>
                <a:lnTo>
                  <a:pt x="190" y="116"/>
                </a:lnTo>
                <a:lnTo>
                  <a:pt x="190" y="116"/>
                </a:lnTo>
                <a:lnTo>
                  <a:pt x="192" y="112"/>
                </a:lnTo>
                <a:lnTo>
                  <a:pt x="192" y="112"/>
                </a:lnTo>
                <a:lnTo>
                  <a:pt x="196" y="110"/>
                </a:lnTo>
                <a:lnTo>
                  <a:pt x="198" y="108"/>
                </a:lnTo>
                <a:lnTo>
                  <a:pt x="200" y="106"/>
                </a:lnTo>
                <a:lnTo>
                  <a:pt x="200" y="106"/>
                </a:lnTo>
                <a:lnTo>
                  <a:pt x="198" y="104"/>
                </a:lnTo>
                <a:lnTo>
                  <a:pt x="196" y="104"/>
                </a:lnTo>
                <a:lnTo>
                  <a:pt x="196" y="104"/>
                </a:lnTo>
                <a:lnTo>
                  <a:pt x="198" y="102"/>
                </a:lnTo>
                <a:lnTo>
                  <a:pt x="200" y="102"/>
                </a:lnTo>
                <a:lnTo>
                  <a:pt x="200" y="102"/>
                </a:lnTo>
                <a:lnTo>
                  <a:pt x="202" y="100"/>
                </a:lnTo>
                <a:lnTo>
                  <a:pt x="202" y="98"/>
                </a:lnTo>
                <a:lnTo>
                  <a:pt x="202" y="98"/>
                </a:lnTo>
                <a:lnTo>
                  <a:pt x="202" y="98"/>
                </a:lnTo>
                <a:lnTo>
                  <a:pt x="198" y="98"/>
                </a:lnTo>
                <a:lnTo>
                  <a:pt x="192" y="98"/>
                </a:lnTo>
                <a:lnTo>
                  <a:pt x="192" y="98"/>
                </a:lnTo>
                <a:lnTo>
                  <a:pt x="190" y="96"/>
                </a:lnTo>
                <a:lnTo>
                  <a:pt x="186" y="96"/>
                </a:lnTo>
                <a:lnTo>
                  <a:pt x="186" y="96"/>
                </a:lnTo>
                <a:lnTo>
                  <a:pt x="186" y="92"/>
                </a:lnTo>
                <a:lnTo>
                  <a:pt x="186" y="88"/>
                </a:lnTo>
                <a:lnTo>
                  <a:pt x="190" y="82"/>
                </a:lnTo>
                <a:lnTo>
                  <a:pt x="190" y="82"/>
                </a:lnTo>
                <a:lnTo>
                  <a:pt x="194" y="82"/>
                </a:lnTo>
                <a:lnTo>
                  <a:pt x="194" y="82"/>
                </a:lnTo>
                <a:lnTo>
                  <a:pt x="198" y="84"/>
                </a:lnTo>
                <a:lnTo>
                  <a:pt x="198" y="84"/>
                </a:lnTo>
                <a:lnTo>
                  <a:pt x="202" y="82"/>
                </a:lnTo>
                <a:lnTo>
                  <a:pt x="202" y="82"/>
                </a:lnTo>
                <a:lnTo>
                  <a:pt x="198" y="80"/>
                </a:lnTo>
                <a:lnTo>
                  <a:pt x="196" y="78"/>
                </a:lnTo>
                <a:lnTo>
                  <a:pt x="196" y="78"/>
                </a:lnTo>
                <a:lnTo>
                  <a:pt x="198" y="68"/>
                </a:lnTo>
                <a:lnTo>
                  <a:pt x="202" y="60"/>
                </a:lnTo>
                <a:lnTo>
                  <a:pt x="202" y="60"/>
                </a:lnTo>
                <a:lnTo>
                  <a:pt x="208" y="56"/>
                </a:lnTo>
                <a:lnTo>
                  <a:pt x="216" y="56"/>
                </a:lnTo>
                <a:lnTo>
                  <a:pt x="224" y="56"/>
                </a:lnTo>
                <a:lnTo>
                  <a:pt x="228" y="54"/>
                </a:lnTo>
                <a:lnTo>
                  <a:pt x="230" y="52"/>
                </a:lnTo>
                <a:lnTo>
                  <a:pt x="230" y="52"/>
                </a:lnTo>
                <a:lnTo>
                  <a:pt x="228" y="50"/>
                </a:lnTo>
                <a:lnTo>
                  <a:pt x="228" y="48"/>
                </a:lnTo>
                <a:lnTo>
                  <a:pt x="224" y="44"/>
                </a:lnTo>
                <a:lnTo>
                  <a:pt x="224" y="44"/>
                </a:lnTo>
                <a:lnTo>
                  <a:pt x="224" y="38"/>
                </a:lnTo>
                <a:lnTo>
                  <a:pt x="224" y="38"/>
                </a:lnTo>
                <a:lnTo>
                  <a:pt x="228" y="38"/>
                </a:lnTo>
                <a:lnTo>
                  <a:pt x="230" y="38"/>
                </a:lnTo>
                <a:lnTo>
                  <a:pt x="230" y="38"/>
                </a:lnTo>
                <a:lnTo>
                  <a:pt x="232" y="36"/>
                </a:lnTo>
                <a:lnTo>
                  <a:pt x="232" y="32"/>
                </a:lnTo>
                <a:lnTo>
                  <a:pt x="232" y="28"/>
                </a:lnTo>
                <a:lnTo>
                  <a:pt x="232" y="26"/>
                </a:lnTo>
                <a:lnTo>
                  <a:pt x="232" y="26"/>
                </a:lnTo>
                <a:lnTo>
                  <a:pt x="236" y="26"/>
                </a:lnTo>
                <a:lnTo>
                  <a:pt x="238" y="26"/>
                </a:lnTo>
                <a:lnTo>
                  <a:pt x="242" y="28"/>
                </a:lnTo>
                <a:lnTo>
                  <a:pt x="244" y="28"/>
                </a:lnTo>
                <a:lnTo>
                  <a:pt x="244" y="28"/>
                </a:lnTo>
                <a:lnTo>
                  <a:pt x="244" y="24"/>
                </a:lnTo>
                <a:lnTo>
                  <a:pt x="246" y="22"/>
                </a:lnTo>
                <a:lnTo>
                  <a:pt x="248" y="14"/>
                </a:lnTo>
                <a:lnTo>
                  <a:pt x="248" y="14"/>
                </a:lnTo>
                <a:lnTo>
                  <a:pt x="254" y="8"/>
                </a:lnTo>
                <a:lnTo>
                  <a:pt x="262" y="2"/>
                </a:lnTo>
                <a:lnTo>
                  <a:pt x="262" y="2"/>
                </a:lnTo>
                <a:lnTo>
                  <a:pt x="266" y="0"/>
                </a:lnTo>
                <a:lnTo>
                  <a:pt x="272" y="2"/>
                </a:lnTo>
                <a:lnTo>
                  <a:pt x="272" y="2"/>
                </a:lnTo>
                <a:lnTo>
                  <a:pt x="280" y="4"/>
                </a:lnTo>
                <a:lnTo>
                  <a:pt x="286" y="10"/>
                </a:lnTo>
                <a:lnTo>
                  <a:pt x="286" y="10"/>
                </a:lnTo>
                <a:lnTo>
                  <a:pt x="288" y="10"/>
                </a:lnTo>
                <a:lnTo>
                  <a:pt x="288" y="10"/>
                </a:lnTo>
                <a:lnTo>
                  <a:pt x="290" y="12"/>
                </a:lnTo>
                <a:lnTo>
                  <a:pt x="294" y="12"/>
                </a:lnTo>
                <a:lnTo>
                  <a:pt x="302" y="10"/>
                </a:lnTo>
                <a:lnTo>
                  <a:pt x="302" y="10"/>
                </a:lnTo>
                <a:lnTo>
                  <a:pt x="312" y="14"/>
                </a:lnTo>
                <a:lnTo>
                  <a:pt x="312" y="14"/>
                </a:lnTo>
                <a:lnTo>
                  <a:pt x="324" y="14"/>
                </a:lnTo>
                <a:lnTo>
                  <a:pt x="324" y="14"/>
                </a:lnTo>
                <a:lnTo>
                  <a:pt x="332" y="12"/>
                </a:lnTo>
                <a:lnTo>
                  <a:pt x="338" y="12"/>
                </a:lnTo>
                <a:lnTo>
                  <a:pt x="338" y="12"/>
                </a:lnTo>
                <a:lnTo>
                  <a:pt x="344" y="14"/>
                </a:lnTo>
                <a:lnTo>
                  <a:pt x="348" y="18"/>
                </a:lnTo>
                <a:lnTo>
                  <a:pt x="348" y="18"/>
                </a:lnTo>
                <a:lnTo>
                  <a:pt x="348" y="24"/>
                </a:lnTo>
                <a:lnTo>
                  <a:pt x="344" y="30"/>
                </a:lnTo>
                <a:lnTo>
                  <a:pt x="338" y="40"/>
                </a:lnTo>
                <a:lnTo>
                  <a:pt x="338" y="40"/>
                </a:lnTo>
                <a:lnTo>
                  <a:pt x="332" y="42"/>
                </a:lnTo>
                <a:lnTo>
                  <a:pt x="324" y="44"/>
                </a:lnTo>
                <a:lnTo>
                  <a:pt x="324" y="44"/>
                </a:lnTo>
                <a:lnTo>
                  <a:pt x="320" y="50"/>
                </a:lnTo>
                <a:lnTo>
                  <a:pt x="314" y="56"/>
                </a:lnTo>
                <a:lnTo>
                  <a:pt x="314" y="56"/>
                </a:lnTo>
                <a:lnTo>
                  <a:pt x="304" y="58"/>
                </a:lnTo>
                <a:lnTo>
                  <a:pt x="294" y="62"/>
                </a:lnTo>
                <a:lnTo>
                  <a:pt x="294" y="62"/>
                </a:lnTo>
                <a:lnTo>
                  <a:pt x="288" y="68"/>
                </a:lnTo>
                <a:lnTo>
                  <a:pt x="286" y="70"/>
                </a:lnTo>
                <a:lnTo>
                  <a:pt x="282" y="70"/>
                </a:lnTo>
                <a:lnTo>
                  <a:pt x="282" y="70"/>
                </a:lnTo>
                <a:lnTo>
                  <a:pt x="282" y="68"/>
                </a:lnTo>
                <a:lnTo>
                  <a:pt x="282" y="68"/>
                </a:lnTo>
                <a:lnTo>
                  <a:pt x="278" y="72"/>
                </a:lnTo>
                <a:lnTo>
                  <a:pt x="278" y="76"/>
                </a:lnTo>
                <a:lnTo>
                  <a:pt x="278" y="76"/>
                </a:lnTo>
                <a:lnTo>
                  <a:pt x="280" y="78"/>
                </a:lnTo>
                <a:lnTo>
                  <a:pt x="286" y="78"/>
                </a:lnTo>
                <a:lnTo>
                  <a:pt x="290" y="78"/>
                </a:lnTo>
                <a:lnTo>
                  <a:pt x="292" y="80"/>
                </a:lnTo>
                <a:lnTo>
                  <a:pt x="292" y="80"/>
                </a:lnTo>
                <a:lnTo>
                  <a:pt x="292" y="82"/>
                </a:lnTo>
                <a:lnTo>
                  <a:pt x="288" y="84"/>
                </a:lnTo>
                <a:lnTo>
                  <a:pt x="282" y="86"/>
                </a:lnTo>
                <a:lnTo>
                  <a:pt x="282" y="86"/>
                </a:lnTo>
                <a:lnTo>
                  <a:pt x="276" y="86"/>
                </a:lnTo>
                <a:lnTo>
                  <a:pt x="272" y="86"/>
                </a:lnTo>
                <a:lnTo>
                  <a:pt x="268" y="88"/>
                </a:lnTo>
                <a:lnTo>
                  <a:pt x="268" y="88"/>
                </a:lnTo>
                <a:lnTo>
                  <a:pt x="268" y="90"/>
                </a:lnTo>
                <a:lnTo>
                  <a:pt x="268" y="92"/>
                </a:lnTo>
                <a:lnTo>
                  <a:pt x="268" y="92"/>
                </a:lnTo>
                <a:lnTo>
                  <a:pt x="268" y="92"/>
                </a:lnTo>
                <a:lnTo>
                  <a:pt x="272" y="92"/>
                </a:lnTo>
                <a:lnTo>
                  <a:pt x="274" y="90"/>
                </a:lnTo>
                <a:lnTo>
                  <a:pt x="276" y="90"/>
                </a:lnTo>
                <a:lnTo>
                  <a:pt x="276" y="90"/>
                </a:lnTo>
                <a:lnTo>
                  <a:pt x="274" y="94"/>
                </a:lnTo>
                <a:lnTo>
                  <a:pt x="274" y="94"/>
                </a:lnTo>
                <a:lnTo>
                  <a:pt x="272" y="96"/>
                </a:lnTo>
                <a:lnTo>
                  <a:pt x="270" y="100"/>
                </a:lnTo>
                <a:lnTo>
                  <a:pt x="270" y="100"/>
                </a:lnTo>
                <a:lnTo>
                  <a:pt x="274" y="104"/>
                </a:lnTo>
                <a:lnTo>
                  <a:pt x="274" y="104"/>
                </a:lnTo>
                <a:lnTo>
                  <a:pt x="278" y="102"/>
                </a:lnTo>
                <a:lnTo>
                  <a:pt x="282" y="100"/>
                </a:lnTo>
                <a:lnTo>
                  <a:pt x="282" y="100"/>
                </a:lnTo>
                <a:lnTo>
                  <a:pt x="298" y="96"/>
                </a:lnTo>
                <a:lnTo>
                  <a:pt x="308" y="96"/>
                </a:lnTo>
                <a:lnTo>
                  <a:pt x="316" y="96"/>
                </a:lnTo>
                <a:lnTo>
                  <a:pt x="316" y="96"/>
                </a:lnTo>
                <a:lnTo>
                  <a:pt x="322" y="98"/>
                </a:lnTo>
                <a:lnTo>
                  <a:pt x="326" y="102"/>
                </a:lnTo>
                <a:lnTo>
                  <a:pt x="326" y="102"/>
                </a:lnTo>
                <a:lnTo>
                  <a:pt x="336" y="102"/>
                </a:lnTo>
                <a:lnTo>
                  <a:pt x="336" y="102"/>
                </a:lnTo>
                <a:lnTo>
                  <a:pt x="356" y="110"/>
                </a:lnTo>
                <a:lnTo>
                  <a:pt x="356" y="110"/>
                </a:lnTo>
                <a:lnTo>
                  <a:pt x="368" y="110"/>
                </a:lnTo>
                <a:lnTo>
                  <a:pt x="368" y="110"/>
                </a:lnTo>
                <a:lnTo>
                  <a:pt x="376" y="112"/>
                </a:lnTo>
                <a:lnTo>
                  <a:pt x="380" y="112"/>
                </a:lnTo>
                <a:lnTo>
                  <a:pt x="382" y="114"/>
                </a:lnTo>
                <a:lnTo>
                  <a:pt x="382" y="114"/>
                </a:lnTo>
                <a:lnTo>
                  <a:pt x="384" y="118"/>
                </a:lnTo>
                <a:lnTo>
                  <a:pt x="384" y="122"/>
                </a:lnTo>
                <a:lnTo>
                  <a:pt x="384" y="122"/>
                </a:lnTo>
                <a:lnTo>
                  <a:pt x="382" y="132"/>
                </a:lnTo>
                <a:lnTo>
                  <a:pt x="380" y="140"/>
                </a:lnTo>
                <a:lnTo>
                  <a:pt x="380" y="140"/>
                </a:lnTo>
                <a:lnTo>
                  <a:pt x="376" y="144"/>
                </a:lnTo>
                <a:lnTo>
                  <a:pt x="372" y="146"/>
                </a:lnTo>
                <a:lnTo>
                  <a:pt x="364" y="152"/>
                </a:lnTo>
                <a:lnTo>
                  <a:pt x="364" y="152"/>
                </a:lnTo>
                <a:lnTo>
                  <a:pt x="360" y="158"/>
                </a:lnTo>
                <a:lnTo>
                  <a:pt x="356" y="166"/>
                </a:lnTo>
                <a:lnTo>
                  <a:pt x="356" y="166"/>
                </a:lnTo>
                <a:lnTo>
                  <a:pt x="350" y="176"/>
                </a:lnTo>
                <a:lnTo>
                  <a:pt x="350" y="176"/>
                </a:lnTo>
                <a:lnTo>
                  <a:pt x="346" y="184"/>
                </a:lnTo>
                <a:lnTo>
                  <a:pt x="346" y="184"/>
                </a:lnTo>
                <a:lnTo>
                  <a:pt x="338" y="192"/>
                </a:lnTo>
                <a:lnTo>
                  <a:pt x="330" y="198"/>
                </a:lnTo>
                <a:lnTo>
                  <a:pt x="330" y="198"/>
                </a:lnTo>
                <a:lnTo>
                  <a:pt x="326" y="206"/>
                </a:lnTo>
                <a:lnTo>
                  <a:pt x="326" y="206"/>
                </a:lnTo>
                <a:lnTo>
                  <a:pt x="318" y="212"/>
                </a:lnTo>
                <a:lnTo>
                  <a:pt x="318" y="212"/>
                </a:lnTo>
                <a:lnTo>
                  <a:pt x="312" y="214"/>
                </a:lnTo>
                <a:lnTo>
                  <a:pt x="312" y="214"/>
                </a:lnTo>
                <a:lnTo>
                  <a:pt x="308" y="214"/>
                </a:lnTo>
                <a:lnTo>
                  <a:pt x="306" y="212"/>
                </a:lnTo>
                <a:lnTo>
                  <a:pt x="304" y="212"/>
                </a:lnTo>
                <a:lnTo>
                  <a:pt x="304" y="212"/>
                </a:lnTo>
                <a:lnTo>
                  <a:pt x="304" y="214"/>
                </a:lnTo>
                <a:lnTo>
                  <a:pt x="304" y="218"/>
                </a:lnTo>
                <a:lnTo>
                  <a:pt x="304" y="218"/>
                </a:lnTo>
                <a:lnTo>
                  <a:pt x="308" y="220"/>
                </a:lnTo>
                <a:lnTo>
                  <a:pt x="308" y="220"/>
                </a:lnTo>
                <a:lnTo>
                  <a:pt x="312" y="228"/>
                </a:lnTo>
                <a:lnTo>
                  <a:pt x="314" y="232"/>
                </a:lnTo>
                <a:lnTo>
                  <a:pt x="314" y="236"/>
                </a:lnTo>
                <a:lnTo>
                  <a:pt x="314" y="236"/>
                </a:lnTo>
                <a:lnTo>
                  <a:pt x="310" y="238"/>
                </a:lnTo>
                <a:lnTo>
                  <a:pt x="304" y="238"/>
                </a:lnTo>
                <a:lnTo>
                  <a:pt x="304" y="238"/>
                </a:lnTo>
                <a:lnTo>
                  <a:pt x="294" y="236"/>
                </a:lnTo>
                <a:lnTo>
                  <a:pt x="294" y="236"/>
                </a:lnTo>
                <a:lnTo>
                  <a:pt x="286" y="238"/>
                </a:lnTo>
                <a:lnTo>
                  <a:pt x="286" y="238"/>
                </a:lnTo>
                <a:lnTo>
                  <a:pt x="280" y="242"/>
                </a:lnTo>
                <a:lnTo>
                  <a:pt x="280" y="242"/>
                </a:lnTo>
                <a:lnTo>
                  <a:pt x="276" y="248"/>
                </a:lnTo>
                <a:lnTo>
                  <a:pt x="276" y="248"/>
                </a:lnTo>
                <a:lnTo>
                  <a:pt x="276" y="250"/>
                </a:lnTo>
                <a:lnTo>
                  <a:pt x="276" y="250"/>
                </a:lnTo>
                <a:lnTo>
                  <a:pt x="282" y="254"/>
                </a:lnTo>
                <a:lnTo>
                  <a:pt x="288" y="258"/>
                </a:lnTo>
                <a:lnTo>
                  <a:pt x="288" y="258"/>
                </a:lnTo>
                <a:lnTo>
                  <a:pt x="298" y="256"/>
                </a:lnTo>
                <a:lnTo>
                  <a:pt x="306" y="254"/>
                </a:lnTo>
                <a:lnTo>
                  <a:pt x="306" y="254"/>
                </a:lnTo>
                <a:lnTo>
                  <a:pt x="310" y="256"/>
                </a:lnTo>
                <a:lnTo>
                  <a:pt x="310" y="256"/>
                </a:lnTo>
                <a:lnTo>
                  <a:pt x="322" y="266"/>
                </a:lnTo>
                <a:lnTo>
                  <a:pt x="334" y="276"/>
                </a:lnTo>
                <a:lnTo>
                  <a:pt x="334" y="276"/>
                </a:lnTo>
                <a:lnTo>
                  <a:pt x="336" y="284"/>
                </a:lnTo>
                <a:lnTo>
                  <a:pt x="336" y="290"/>
                </a:lnTo>
                <a:lnTo>
                  <a:pt x="336" y="290"/>
                </a:lnTo>
                <a:lnTo>
                  <a:pt x="344" y="302"/>
                </a:lnTo>
                <a:lnTo>
                  <a:pt x="344" y="302"/>
                </a:lnTo>
                <a:lnTo>
                  <a:pt x="348" y="306"/>
                </a:lnTo>
                <a:lnTo>
                  <a:pt x="350" y="310"/>
                </a:lnTo>
                <a:lnTo>
                  <a:pt x="350" y="310"/>
                </a:lnTo>
                <a:lnTo>
                  <a:pt x="352" y="318"/>
                </a:lnTo>
                <a:lnTo>
                  <a:pt x="350" y="328"/>
                </a:lnTo>
                <a:lnTo>
                  <a:pt x="346" y="348"/>
                </a:lnTo>
                <a:lnTo>
                  <a:pt x="346" y="348"/>
                </a:lnTo>
                <a:lnTo>
                  <a:pt x="346" y="358"/>
                </a:lnTo>
                <a:lnTo>
                  <a:pt x="346" y="358"/>
                </a:lnTo>
                <a:lnTo>
                  <a:pt x="348" y="372"/>
                </a:lnTo>
                <a:lnTo>
                  <a:pt x="348" y="372"/>
                </a:lnTo>
                <a:lnTo>
                  <a:pt x="354" y="384"/>
                </a:lnTo>
                <a:lnTo>
                  <a:pt x="354" y="384"/>
                </a:lnTo>
                <a:lnTo>
                  <a:pt x="354" y="392"/>
                </a:lnTo>
                <a:lnTo>
                  <a:pt x="354" y="398"/>
                </a:lnTo>
                <a:lnTo>
                  <a:pt x="354" y="398"/>
                </a:lnTo>
                <a:lnTo>
                  <a:pt x="356" y="402"/>
                </a:lnTo>
                <a:lnTo>
                  <a:pt x="356" y="402"/>
                </a:lnTo>
                <a:lnTo>
                  <a:pt x="364" y="406"/>
                </a:lnTo>
                <a:lnTo>
                  <a:pt x="370" y="408"/>
                </a:lnTo>
                <a:lnTo>
                  <a:pt x="370" y="408"/>
                </a:lnTo>
                <a:lnTo>
                  <a:pt x="376" y="410"/>
                </a:lnTo>
                <a:lnTo>
                  <a:pt x="380" y="414"/>
                </a:lnTo>
                <a:lnTo>
                  <a:pt x="380" y="414"/>
                </a:lnTo>
                <a:lnTo>
                  <a:pt x="384" y="422"/>
                </a:lnTo>
                <a:lnTo>
                  <a:pt x="386" y="428"/>
                </a:lnTo>
                <a:lnTo>
                  <a:pt x="386" y="428"/>
                </a:lnTo>
                <a:lnTo>
                  <a:pt x="388" y="440"/>
                </a:lnTo>
                <a:lnTo>
                  <a:pt x="388" y="440"/>
                </a:lnTo>
                <a:lnTo>
                  <a:pt x="394" y="452"/>
                </a:lnTo>
                <a:lnTo>
                  <a:pt x="394" y="452"/>
                </a:lnTo>
                <a:lnTo>
                  <a:pt x="394" y="468"/>
                </a:lnTo>
                <a:lnTo>
                  <a:pt x="394" y="468"/>
                </a:lnTo>
                <a:lnTo>
                  <a:pt x="400" y="482"/>
                </a:lnTo>
                <a:lnTo>
                  <a:pt x="400" y="482"/>
                </a:lnTo>
                <a:lnTo>
                  <a:pt x="402" y="486"/>
                </a:lnTo>
                <a:lnTo>
                  <a:pt x="406" y="490"/>
                </a:lnTo>
                <a:lnTo>
                  <a:pt x="406" y="490"/>
                </a:lnTo>
                <a:lnTo>
                  <a:pt x="406" y="498"/>
                </a:lnTo>
                <a:lnTo>
                  <a:pt x="404" y="506"/>
                </a:lnTo>
                <a:lnTo>
                  <a:pt x="404" y="506"/>
                </a:lnTo>
                <a:lnTo>
                  <a:pt x="404" y="506"/>
                </a:lnTo>
                <a:lnTo>
                  <a:pt x="404" y="506"/>
                </a:lnTo>
                <a:lnTo>
                  <a:pt x="398" y="504"/>
                </a:lnTo>
                <a:lnTo>
                  <a:pt x="392" y="502"/>
                </a:lnTo>
                <a:lnTo>
                  <a:pt x="392" y="502"/>
                </a:lnTo>
                <a:lnTo>
                  <a:pt x="388" y="494"/>
                </a:lnTo>
                <a:lnTo>
                  <a:pt x="386" y="492"/>
                </a:lnTo>
                <a:lnTo>
                  <a:pt x="384" y="490"/>
                </a:lnTo>
                <a:lnTo>
                  <a:pt x="384" y="490"/>
                </a:lnTo>
                <a:lnTo>
                  <a:pt x="380" y="490"/>
                </a:lnTo>
                <a:lnTo>
                  <a:pt x="378" y="490"/>
                </a:lnTo>
                <a:lnTo>
                  <a:pt x="378" y="490"/>
                </a:lnTo>
                <a:lnTo>
                  <a:pt x="380" y="494"/>
                </a:lnTo>
                <a:lnTo>
                  <a:pt x="382" y="500"/>
                </a:lnTo>
                <a:lnTo>
                  <a:pt x="390" y="506"/>
                </a:lnTo>
                <a:lnTo>
                  <a:pt x="390" y="506"/>
                </a:lnTo>
                <a:lnTo>
                  <a:pt x="394" y="510"/>
                </a:lnTo>
                <a:lnTo>
                  <a:pt x="394" y="510"/>
                </a:lnTo>
                <a:lnTo>
                  <a:pt x="396" y="516"/>
                </a:lnTo>
                <a:lnTo>
                  <a:pt x="396" y="516"/>
                </a:lnTo>
                <a:lnTo>
                  <a:pt x="400" y="524"/>
                </a:lnTo>
                <a:lnTo>
                  <a:pt x="400" y="524"/>
                </a:lnTo>
                <a:lnTo>
                  <a:pt x="406" y="530"/>
                </a:lnTo>
                <a:lnTo>
                  <a:pt x="408" y="538"/>
                </a:lnTo>
                <a:lnTo>
                  <a:pt x="408" y="538"/>
                </a:lnTo>
                <a:lnTo>
                  <a:pt x="406" y="548"/>
                </a:lnTo>
                <a:lnTo>
                  <a:pt x="406" y="548"/>
                </a:lnTo>
                <a:lnTo>
                  <a:pt x="402" y="554"/>
                </a:lnTo>
                <a:lnTo>
                  <a:pt x="402" y="554"/>
                </a:lnTo>
                <a:lnTo>
                  <a:pt x="394" y="560"/>
                </a:lnTo>
                <a:lnTo>
                  <a:pt x="386" y="566"/>
                </a:lnTo>
                <a:lnTo>
                  <a:pt x="386" y="566"/>
                </a:lnTo>
                <a:lnTo>
                  <a:pt x="382" y="570"/>
                </a:lnTo>
                <a:lnTo>
                  <a:pt x="382" y="574"/>
                </a:lnTo>
                <a:lnTo>
                  <a:pt x="382" y="576"/>
                </a:lnTo>
                <a:lnTo>
                  <a:pt x="382" y="576"/>
                </a:lnTo>
                <a:lnTo>
                  <a:pt x="382" y="576"/>
                </a:lnTo>
                <a:lnTo>
                  <a:pt x="386" y="578"/>
                </a:lnTo>
                <a:lnTo>
                  <a:pt x="386" y="578"/>
                </a:lnTo>
                <a:lnTo>
                  <a:pt x="390" y="578"/>
                </a:lnTo>
                <a:lnTo>
                  <a:pt x="394" y="580"/>
                </a:lnTo>
                <a:lnTo>
                  <a:pt x="394" y="580"/>
                </a:lnTo>
                <a:lnTo>
                  <a:pt x="396" y="584"/>
                </a:lnTo>
                <a:lnTo>
                  <a:pt x="398" y="586"/>
                </a:lnTo>
                <a:lnTo>
                  <a:pt x="398" y="586"/>
                </a:lnTo>
                <a:lnTo>
                  <a:pt x="402" y="584"/>
                </a:lnTo>
                <a:lnTo>
                  <a:pt x="404" y="580"/>
                </a:lnTo>
                <a:lnTo>
                  <a:pt x="408" y="576"/>
                </a:lnTo>
                <a:lnTo>
                  <a:pt x="412" y="574"/>
                </a:lnTo>
                <a:lnTo>
                  <a:pt x="412" y="574"/>
                </a:lnTo>
                <a:lnTo>
                  <a:pt x="422" y="572"/>
                </a:lnTo>
                <a:lnTo>
                  <a:pt x="434" y="574"/>
                </a:lnTo>
                <a:lnTo>
                  <a:pt x="434" y="574"/>
                </a:lnTo>
                <a:lnTo>
                  <a:pt x="448" y="576"/>
                </a:lnTo>
                <a:lnTo>
                  <a:pt x="448" y="576"/>
                </a:lnTo>
                <a:lnTo>
                  <a:pt x="454" y="580"/>
                </a:lnTo>
                <a:lnTo>
                  <a:pt x="454" y="580"/>
                </a:lnTo>
                <a:lnTo>
                  <a:pt x="464" y="588"/>
                </a:lnTo>
                <a:lnTo>
                  <a:pt x="464" y="588"/>
                </a:lnTo>
                <a:lnTo>
                  <a:pt x="468" y="596"/>
                </a:lnTo>
                <a:lnTo>
                  <a:pt x="470" y="604"/>
                </a:lnTo>
                <a:lnTo>
                  <a:pt x="470" y="604"/>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08" name="Freeform 383"/>
          <p:cNvSpPr>
            <a:spLocks/>
          </p:cNvSpPr>
          <p:nvPr/>
        </p:nvSpPr>
        <p:spPr bwMode="auto">
          <a:xfrm>
            <a:off x="3452237" y="3368676"/>
            <a:ext cx="43297" cy="21244"/>
          </a:xfrm>
          <a:custGeom>
            <a:avLst/>
            <a:gdLst/>
            <a:ahLst/>
            <a:cxnLst>
              <a:cxn ang="0">
                <a:pos x="22" y="6"/>
              </a:cxn>
              <a:cxn ang="0">
                <a:pos x="22" y="6"/>
              </a:cxn>
              <a:cxn ang="0">
                <a:pos x="22" y="8"/>
              </a:cxn>
              <a:cxn ang="0">
                <a:pos x="22" y="8"/>
              </a:cxn>
              <a:cxn ang="0">
                <a:pos x="20" y="10"/>
              </a:cxn>
              <a:cxn ang="0">
                <a:pos x="16" y="12"/>
              </a:cxn>
              <a:cxn ang="0">
                <a:pos x="16" y="12"/>
              </a:cxn>
              <a:cxn ang="0">
                <a:pos x="10" y="12"/>
              </a:cxn>
              <a:cxn ang="0">
                <a:pos x="10" y="12"/>
              </a:cxn>
              <a:cxn ang="0">
                <a:pos x="2" y="8"/>
              </a:cxn>
              <a:cxn ang="0">
                <a:pos x="2" y="8"/>
              </a:cxn>
              <a:cxn ang="0">
                <a:pos x="0" y="4"/>
              </a:cxn>
              <a:cxn ang="0">
                <a:pos x="0" y="4"/>
              </a:cxn>
              <a:cxn ang="0">
                <a:pos x="2" y="2"/>
              </a:cxn>
              <a:cxn ang="0">
                <a:pos x="2" y="2"/>
              </a:cxn>
              <a:cxn ang="0">
                <a:pos x="8" y="0"/>
              </a:cxn>
              <a:cxn ang="0">
                <a:pos x="8" y="0"/>
              </a:cxn>
              <a:cxn ang="0">
                <a:pos x="10" y="0"/>
              </a:cxn>
              <a:cxn ang="0">
                <a:pos x="14" y="0"/>
              </a:cxn>
              <a:cxn ang="0">
                <a:pos x="14" y="0"/>
              </a:cxn>
              <a:cxn ang="0">
                <a:pos x="16" y="2"/>
              </a:cxn>
              <a:cxn ang="0">
                <a:pos x="16" y="2"/>
              </a:cxn>
              <a:cxn ang="0">
                <a:pos x="18" y="4"/>
              </a:cxn>
              <a:cxn ang="0">
                <a:pos x="22" y="6"/>
              </a:cxn>
              <a:cxn ang="0">
                <a:pos x="22" y="6"/>
              </a:cxn>
            </a:cxnLst>
            <a:rect l="0" t="0" r="r" b="b"/>
            <a:pathLst>
              <a:path w="22" h="12">
                <a:moveTo>
                  <a:pt x="22" y="6"/>
                </a:moveTo>
                <a:lnTo>
                  <a:pt x="22" y="6"/>
                </a:lnTo>
                <a:lnTo>
                  <a:pt x="22" y="8"/>
                </a:lnTo>
                <a:lnTo>
                  <a:pt x="22" y="8"/>
                </a:lnTo>
                <a:lnTo>
                  <a:pt x="20" y="10"/>
                </a:lnTo>
                <a:lnTo>
                  <a:pt x="16" y="12"/>
                </a:lnTo>
                <a:lnTo>
                  <a:pt x="16" y="12"/>
                </a:lnTo>
                <a:lnTo>
                  <a:pt x="10" y="12"/>
                </a:lnTo>
                <a:lnTo>
                  <a:pt x="10" y="12"/>
                </a:lnTo>
                <a:lnTo>
                  <a:pt x="2" y="8"/>
                </a:lnTo>
                <a:lnTo>
                  <a:pt x="2" y="8"/>
                </a:lnTo>
                <a:lnTo>
                  <a:pt x="0" y="4"/>
                </a:lnTo>
                <a:lnTo>
                  <a:pt x="0" y="4"/>
                </a:lnTo>
                <a:lnTo>
                  <a:pt x="2" y="2"/>
                </a:lnTo>
                <a:lnTo>
                  <a:pt x="2" y="2"/>
                </a:lnTo>
                <a:lnTo>
                  <a:pt x="8" y="0"/>
                </a:lnTo>
                <a:lnTo>
                  <a:pt x="8" y="0"/>
                </a:lnTo>
                <a:lnTo>
                  <a:pt x="10" y="0"/>
                </a:lnTo>
                <a:lnTo>
                  <a:pt x="14" y="0"/>
                </a:lnTo>
                <a:lnTo>
                  <a:pt x="14" y="0"/>
                </a:lnTo>
                <a:lnTo>
                  <a:pt x="16" y="2"/>
                </a:lnTo>
                <a:lnTo>
                  <a:pt x="16" y="2"/>
                </a:lnTo>
                <a:lnTo>
                  <a:pt x="18" y="4"/>
                </a:lnTo>
                <a:lnTo>
                  <a:pt x="22" y="6"/>
                </a:lnTo>
                <a:lnTo>
                  <a:pt x="22" y="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09" name="Freeform 384"/>
          <p:cNvSpPr>
            <a:spLocks/>
          </p:cNvSpPr>
          <p:nvPr/>
        </p:nvSpPr>
        <p:spPr bwMode="auto">
          <a:xfrm>
            <a:off x="2676814" y="844209"/>
            <a:ext cx="771487" cy="559419"/>
          </a:xfrm>
          <a:custGeom>
            <a:avLst/>
            <a:gdLst/>
            <a:ahLst/>
            <a:cxnLst>
              <a:cxn ang="0">
                <a:pos x="248" y="126"/>
              </a:cxn>
              <a:cxn ang="0">
                <a:pos x="260" y="106"/>
              </a:cxn>
              <a:cxn ang="0">
                <a:pos x="278" y="122"/>
              </a:cxn>
              <a:cxn ang="0">
                <a:pos x="300" y="122"/>
              </a:cxn>
              <a:cxn ang="0">
                <a:pos x="332" y="106"/>
              </a:cxn>
              <a:cxn ang="0">
                <a:pos x="348" y="110"/>
              </a:cxn>
              <a:cxn ang="0">
                <a:pos x="360" y="138"/>
              </a:cxn>
              <a:cxn ang="0">
                <a:pos x="388" y="130"/>
              </a:cxn>
              <a:cxn ang="0">
                <a:pos x="360" y="156"/>
              </a:cxn>
              <a:cxn ang="0">
                <a:pos x="362" y="178"/>
              </a:cxn>
              <a:cxn ang="0">
                <a:pos x="372" y="204"/>
              </a:cxn>
              <a:cxn ang="0">
                <a:pos x="378" y="230"/>
              </a:cxn>
              <a:cxn ang="0">
                <a:pos x="378" y="246"/>
              </a:cxn>
              <a:cxn ang="0">
                <a:pos x="348" y="270"/>
              </a:cxn>
              <a:cxn ang="0">
                <a:pos x="322" y="276"/>
              </a:cxn>
              <a:cxn ang="0">
                <a:pos x="312" y="292"/>
              </a:cxn>
              <a:cxn ang="0">
                <a:pos x="288" y="290"/>
              </a:cxn>
              <a:cxn ang="0">
                <a:pos x="258" y="296"/>
              </a:cxn>
              <a:cxn ang="0">
                <a:pos x="198" y="300"/>
              </a:cxn>
              <a:cxn ang="0">
                <a:pos x="168" y="306"/>
              </a:cxn>
              <a:cxn ang="0">
                <a:pos x="108" y="308"/>
              </a:cxn>
              <a:cxn ang="0">
                <a:pos x="76" y="280"/>
              </a:cxn>
              <a:cxn ang="0">
                <a:pos x="42" y="232"/>
              </a:cxn>
              <a:cxn ang="0">
                <a:pos x="2" y="212"/>
              </a:cxn>
              <a:cxn ang="0">
                <a:pos x="16" y="200"/>
              </a:cxn>
              <a:cxn ang="0">
                <a:pos x="56" y="184"/>
              </a:cxn>
              <a:cxn ang="0">
                <a:pos x="66" y="170"/>
              </a:cxn>
              <a:cxn ang="0">
                <a:pos x="54" y="162"/>
              </a:cxn>
              <a:cxn ang="0">
                <a:pos x="52" y="134"/>
              </a:cxn>
              <a:cxn ang="0">
                <a:pos x="12" y="118"/>
              </a:cxn>
              <a:cxn ang="0">
                <a:pos x="52" y="116"/>
              </a:cxn>
              <a:cxn ang="0">
                <a:pos x="76" y="122"/>
              </a:cxn>
              <a:cxn ang="0">
                <a:pos x="90" y="124"/>
              </a:cxn>
              <a:cxn ang="0">
                <a:pos x="92" y="102"/>
              </a:cxn>
              <a:cxn ang="0">
                <a:pos x="104" y="92"/>
              </a:cxn>
              <a:cxn ang="0">
                <a:pos x="102" y="78"/>
              </a:cxn>
              <a:cxn ang="0">
                <a:pos x="56" y="68"/>
              </a:cxn>
              <a:cxn ang="0">
                <a:pos x="36" y="46"/>
              </a:cxn>
              <a:cxn ang="0">
                <a:pos x="58" y="54"/>
              </a:cxn>
              <a:cxn ang="0">
                <a:pos x="60" y="32"/>
              </a:cxn>
              <a:cxn ang="0">
                <a:pos x="78" y="52"/>
              </a:cxn>
              <a:cxn ang="0">
                <a:pos x="74" y="34"/>
              </a:cxn>
              <a:cxn ang="0">
                <a:pos x="84" y="24"/>
              </a:cxn>
              <a:cxn ang="0">
                <a:pos x="96" y="22"/>
              </a:cxn>
              <a:cxn ang="0">
                <a:pos x="102" y="38"/>
              </a:cxn>
              <a:cxn ang="0">
                <a:pos x="110" y="54"/>
              </a:cxn>
              <a:cxn ang="0">
                <a:pos x="124" y="48"/>
              </a:cxn>
              <a:cxn ang="0">
                <a:pos x="128" y="22"/>
              </a:cxn>
              <a:cxn ang="0">
                <a:pos x="126" y="14"/>
              </a:cxn>
              <a:cxn ang="0">
                <a:pos x="132" y="4"/>
              </a:cxn>
              <a:cxn ang="0">
                <a:pos x="146" y="14"/>
              </a:cxn>
              <a:cxn ang="0">
                <a:pos x="150" y="52"/>
              </a:cxn>
              <a:cxn ang="0">
                <a:pos x="152" y="72"/>
              </a:cxn>
              <a:cxn ang="0">
                <a:pos x="130" y="80"/>
              </a:cxn>
              <a:cxn ang="0">
                <a:pos x="136" y="100"/>
              </a:cxn>
              <a:cxn ang="0">
                <a:pos x="122" y="126"/>
              </a:cxn>
              <a:cxn ang="0">
                <a:pos x="150" y="104"/>
              </a:cxn>
              <a:cxn ang="0">
                <a:pos x="166" y="112"/>
              </a:cxn>
              <a:cxn ang="0">
                <a:pos x="200" y="76"/>
              </a:cxn>
              <a:cxn ang="0">
                <a:pos x="214" y="106"/>
              </a:cxn>
              <a:cxn ang="0">
                <a:pos x="238" y="90"/>
              </a:cxn>
            </a:cxnLst>
            <a:rect l="0" t="0" r="r" b="b"/>
            <a:pathLst>
              <a:path w="392" h="316">
                <a:moveTo>
                  <a:pt x="248" y="96"/>
                </a:moveTo>
                <a:lnTo>
                  <a:pt x="248" y="96"/>
                </a:lnTo>
                <a:lnTo>
                  <a:pt x="246" y="98"/>
                </a:lnTo>
                <a:lnTo>
                  <a:pt x="246" y="100"/>
                </a:lnTo>
                <a:lnTo>
                  <a:pt x="246" y="100"/>
                </a:lnTo>
                <a:lnTo>
                  <a:pt x="250" y="104"/>
                </a:lnTo>
                <a:lnTo>
                  <a:pt x="250" y="104"/>
                </a:lnTo>
                <a:lnTo>
                  <a:pt x="248" y="108"/>
                </a:lnTo>
                <a:lnTo>
                  <a:pt x="246" y="112"/>
                </a:lnTo>
                <a:lnTo>
                  <a:pt x="246" y="112"/>
                </a:lnTo>
                <a:lnTo>
                  <a:pt x="248" y="120"/>
                </a:lnTo>
                <a:lnTo>
                  <a:pt x="248" y="120"/>
                </a:lnTo>
                <a:lnTo>
                  <a:pt x="248" y="126"/>
                </a:lnTo>
                <a:lnTo>
                  <a:pt x="248" y="126"/>
                </a:lnTo>
                <a:lnTo>
                  <a:pt x="244" y="136"/>
                </a:lnTo>
                <a:lnTo>
                  <a:pt x="244" y="136"/>
                </a:lnTo>
                <a:lnTo>
                  <a:pt x="244" y="140"/>
                </a:lnTo>
                <a:lnTo>
                  <a:pt x="244" y="142"/>
                </a:lnTo>
                <a:lnTo>
                  <a:pt x="244" y="142"/>
                </a:lnTo>
                <a:lnTo>
                  <a:pt x="246" y="142"/>
                </a:lnTo>
                <a:lnTo>
                  <a:pt x="246" y="138"/>
                </a:lnTo>
                <a:lnTo>
                  <a:pt x="250" y="134"/>
                </a:lnTo>
                <a:lnTo>
                  <a:pt x="250" y="134"/>
                </a:lnTo>
                <a:lnTo>
                  <a:pt x="256" y="126"/>
                </a:lnTo>
                <a:lnTo>
                  <a:pt x="256" y="126"/>
                </a:lnTo>
                <a:lnTo>
                  <a:pt x="256" y="120"/>
                </a:lnTo>
                <a:lnTo>
                  <a:pt x="256" y="120"/>
                </a:lnTo>
                <a:lnTo>
                  <a:pt x="260" y="106"/>
                </a:lnTo>
                <a:lnTo>
                  <a:pt x="260" y="106"/>
                </a:lnTo>
                <a:lnTo>
                  <a:pt x="260" y="102"/>
                </a:lnTo>
                <a:lnTo>
                  <a:pt x="262" y="100"/>
                </a:lnTo>
                <a:lnTo>
                  <a:pt x="262" y="100"/>
                </a:lnTo>
                <a:lnTo>
                  <a:pt x="266" y="100"/>
                </a:lnTo>
                <a:lnTo>
                  <a:pt x="266" y="100"/>
                </a:lnTo>
                <a:lnTo>
                  <a:pt x="272" y="104"/>
                </a:lnTo>
                <a:lnTo>
                  <a:pt x="272" y="104"/>
                </a:lnTo>
                <a:lnTo>
                  <a:pt x="274" y="112"/>
                </a:lnTo>
                <a:lnTo>
                  <a:pt x="274" y="112"/>
                </a:lnTo>
                <a:lnTo>
                  <a:pt x="274" y="116"/>
                </a:lnTo>
                <a:lnTo>
                  <a:pt x="274" y="122"/>
                </a:lnTo>
                <a:lnTo>
                  <a:pt x="274" y="122"/>
                </a:lnTo>
                <a:lnTo>
                  <a:pt x="278" y="122"/>
                </a:lnTo>
                <a:lnTo>
                  <a:pt x="280" y="122"/>
                </a:lnTo>
                <a:lnTo>
                  <a:pt x="280" y="122"/>
                </a:lnTo>
                <a:lnTo>
                  <a:pt x="286" y="122"/>
                </a:lnTo>
                <a:lnTo>
                  <a:pt x="286" y="122"/>
                </a:lnTo>
                <a:lnTo>
                  <a:pt x="292" y="118"/>
                </a:lnTo>
                <a:lnTo>
                  <a:pt x="292" y="118"/>
                </a:lnTo>
                <a:lnTo>
                  <a:pt x="294" y="114"/>
                </a:lnTo>
                <a:lnTo>
                  <a:pt x="294" y="114"/>
                </a:lnTo>
                <a:lnTo>
                  <a:pt x="298" y="114"/>
                </a:lnTo>
                <a:lnTo>
                  <a:pt x="302" y="116"/>
                </a:lnTo>
                <a:lnTo>
                  <a:pt x="302" y="116"/>
                </a:lnTo>
                <a:lnTo>
                  <a:pt x="302" y="118"/>
                </a:lnTo>
                <a:lnTo>
                  <a:pt x="300" y="122"/>
                </a:lnTo>
                <a:lnTo>
                  <a:pt x="300" y="122"/>
                </a:lnTo>
                <a:lnTo>
                  <a:pt x="304" y="124"/>
                </a:lnTo>
                <a:lnTo>
                  <a:pt x="308" y="126"/>
                </a:lnTo>
                <a:lnTo>
                  <a:pt x="308" y="126"/>
                </a:lnTo>
                <a:lnTo>
                  <a:pt x="314" y="124"/>
                </a:lnTo>
                <a:lnTo>
                  <a:pt x="314" y="124"/>
                </a:lnTo>
                <a:lnTo>
                  <a:pt x="318" y="126"/>
                </a:lnTo>
                <a:lnTo>
                  <a:pt x="322" y="126"/>
                </a:lnTo>
                <a:lnTo>
                  <a:pt x="322" y="126"/>
                </a:lnTo>
                <a:lnTo>
                  <a:pt x="324" y="124"/>
                </a:lnTo>
                <a:lnTo>
                  <a:pt x="326" y="120"/>
                </a:lnTo>
                <a:lnTo>
                  <a:pt x="328" y="114"/>
                </a:lnTo>
                <a:lnTo>
                  <a:pt x="328" y="114"/>
                </a:lnTo>
                <a:lnTo>
                  <a:pt x="332" y="106"/>
                </a:lnTo>
                <a:lnTo>
                  <a:pt x="332" y="106"/>
                </a:lnTo>
                <a:lnTo>
                  <a:pt x="332" y="102"/>
                </a:lnTo>
                <a:lnTo>
                  <a:pt x="332" y="100"/>
                </a:lnTo>
                <a:lnTo>
                  <a:pt x="332" y="100"/>
                </a:lnTo>
                <a:lnTo>
                  <a:pt x="336" y="100"/>
                </a:lnTo>
                <a:lnTo>
                  <a:pt x="338" y="102"/>
                </a:lnTo>
                <a:lnTo>
                  <a:pt x="338" y="102"/>
                </a:lnTo>
                <a:lnTo>
                  <a:pt x="342" y="102"/>
                </a:lnTo>
                <a:lnTo>
                  <a:pt x="346" y="100"/>
                </a:lnTo>
                <a:lnTo>
                  <a:pt x="346" y="100"/>
                </a:lnTo>
                <a:lnTo>
                  <a:pt x="350" y="102"/>
                </a:lnTo>
                <a:lnTo>
                  <a:pt x="350" y="102"/>
                </a:lnTo>
                <a:lnTo>
                  <a:pt x="350" y="106"/>
                </a:lnTo>
                <a:lnTo>
                  <a:pt x="348" y="110"/>
                </a:lnTo>
                <a:lnTo>
                  <a:pt x="348" y="110"/>
                </a:lnTo>
                <a:lnTo>
                  <a:pt x="350" y="114"/>
                </a:lnTo>
                <a:lnTo>
                  <a:pt x="354" y="118"/>
                </a:lnTo>
                <a:lnTo>
                  <a:pt x="354" y="118"/>
                </a:lnTo>
                <a:lnTo>
                  <a:pt x="352" y="122"/>
                </a:lnTo>
                <a:lnTo>
                  <a:pt x="350" y="124"/>
                </a:lnTo>
                <a:lnTo>
                  <a:pt x="350" y="124"/>
                </a:lnTo>
                <a:lnTo>
                  <a:pt x="348" y="128"/>
                </a:lnTo>
                <a:lnTo>
                  <a:pt x="348" y="128"/>
                </a:lnTo>
                <a:lnTo>
                  <a:pt x="350" y="134"/>
                </a:lnTo>
                <a:lnTo>
                  <a:pt x="354" y="138"/>
                </a:lnTo>
                <a:lnTo>
                  <a:pt x="354" y="138"/>
                </a:lnTo>
                <a:lnTo>
                  <a:pt x="356" y="140"/>
                </a:lnTo>
                <a:lnTo>
                  <a:pt x="356" y="140"/>
                </a:lnTo>
                <a:lnTo>
                  <a:pt x="360" y="138"/>
                </a:lnTo>
                <a:lnTo>
                  <a:pt x="360" y="138"/>
                </a:lnTo>
                <a:lnTo>
                  <a:pt x="360" y="136"/>
                </a:lnTo>
                <a:lnTo>
                  <a:pt x="362" y="132"/>
                </a:lnTo>
                <a:lnTo>
                  <a:pt x="362" y="132"/>
                </a:lnTo>
                <a:lnTo>
                  <a:pt x="364" y="134"/>
                </a:lnTo>
                <a:lnTo>
                  <a:pt x="366" y="134"/>
                </a:lnTo>
                <a:lnTo>
                  <a:pt x="370" y="136"/>
                </a:lnTo>
                <a:lnTo>
                  <a:pt x="370" y="136"/>
                </a:lnTo>
                <a:lnTo>
                  <a:pt x="374" y="134"/>
                </a:lnTo>
                <a:lnTo>
                  <a:pt x="378" y="130"/>
                </a:lnTo>
                <a:lnTo>
                  <a:pt x="378" y="130"/>
                </a:lnTo>
                <a:lnTo>
                  <a:pt x="384" y="130"/>
                </a:lnTo>
                <a:lnTo>
                  <a:pt x="384" y="130"/>
                </a:lnTo>
                <a:lnTo>
                  <a:pt x="388" y="130"/>
                </a:lnTo>
                <a:lnTo>
                  <a:pt x="392" y="132"/>
                </a:lnTo>
                <a:lnTo>
                  <a:pt x="392" y="132"/>
                </a:lnTo>
                <a:lnTo>
                  <a:pt x="392" y="134"/>
                </a:lnTo>
                <a:lnTo>
                  <a:pt x="392" y="136"/>
                </a:lnTo>
                <a:lnTo>
                  <a:pt x="392" y="136"/>
                </a:lnTo>
                <a:lnTo>
                  <a:pt x="390" y="138"/>
                </a:lnTo>
                <a:lnTo>
                  <a:pt x="388" y="136"/>
                </a:lnTo>
                <a:lnTo>
                  <a:pt x="382" y="136"/>
                </a:lnTo>
                <a:lnTo>
                  <a:pt x="382" y="136"/>
                </a:lnTo>
                <a:lnTo>
                  <a:pt x="370" y="142"/>
                </a:lnTo>
                <a:lnTo>
                  <a:pt x="366" y="146"/>
                </a:lnTo>
                <a:lnTo>
                  <a:pt x="362" y="150"/>
                </a:lnTo>
                <a:lnTo>
                  <a:pt x="362" y="150"/>
                </a:lnTo>
                <a:lnTo>
                  <a:pt x="360" y="156"/>
                </a:lnTo>
                <a:lnTo>
                  <a:pt x="360" y="156"/>
                </a:lnTo>
                <a:lnTo>
                  <a:pt x="362" y="160"/>
                </a:lnTo>
                <a:lnTo>
                  <a:pt x="362" y="160"/>
                </a:lnTo>
                <a:lnTo>
                  <a:pt x="366" y="160"/>
                </a:lnTo>
                <a:lnTo>
                  <a:pt x="368" y="158"/>
                </a:lnTo>
                <a:lnTo>
                  <a:pt x="372" y="158"/>
                </a:lnTo>
                <a:lnTo>
                  <a:pt x="374" y="158"/>
                </a:lnTo>
                <a:lnTo>
                  <a:pt x="374" y="158"/>
                </a:lnTo>
                <a:lnTo>
                  <a:pt x="374" y="160"/>
                </a:lnTo>
                <a:lnTo>
                  <a:pt x="374" y="164"/>
                </a:lnTo>
                <a:lnTo>
                  <a:pt x="370" y="170"/>
                </a:lnTo>
                <a:lnTo>
                  <a:pt x="370" y="170"/>
                </a:lnTo>
                <a:lnTo>
                  <a:pt x="362" y="178"/>
                </a:lnTo>
                <a:lnTo>
                  <a:pt x="362" y="178"/>
                </a:lnTo>
                <a:lnTo>
                  <a:pt x="360" y="182"/>
                </a:lnTo>
                <a:lnTo>
                  <a:pt x="358" y="186"/>
                </a:lnTo>
                <a:lnTo>
                  <a:pt x="358" y="186"/>
                </a:lnTo>
                <a:lnTo>
                  <a:pt x="362" y="186"/>
                </a:lnTo>
                <a:lnTo>
                  <a:pt x="366" y="186"/>
                </a:lnTo>
                <a:lnTo>
                  <a:pt x="372" y="188"/>
                </a:lnTo>
                <a:lnTo>
                  <a:pt x="374" y="188"/>
                </a:lnTo>
                <a:lnTo>
                  <a:pt x="374" y="188"/>
                </a:lnTo>
                <a:lnTo>
                  <a:pt x="372" y="192"/>
                </a:lnTo>
                <a:lnTo>
                  <a:pt x="370" y="194"/>
                </a:lnTo>
                <a:lnTo>
                  <a:pt x="370" y="194"/>
                </a:lnTo>
                <a:lnTo>
                  <a:pt x="368" y="200"/>
                </a:lnTo>
                <a:lnTo>
                  <a:pt x="368" y="200"/>
                </a:lnTo>
                <a:lnTo>
                  <a:pt x="372" y="204"/>
                </a:lnTo>
                <a:lnTo>
                  <a:pt x="376" y="206"/>
                </a:lnTo>
                <a:lnTo>
                  <a:pt x="376" y="206"/>
                </a:lnTo>
                <a:lnTo>
                  <a:pt x="378" y="206"/>
                </a:lnTo>
                <a:lnTo>
                  <a:pt x="380" y="202"/>
                </a:lnTo>
                <a:lnTo>
                  <a:pt x="382" y="200"/>
                </a:lnTo>
                <a:lnTo>
                  <a:pt x="382" y="198"/>
                </a:lnTo>
                <a:lnTo>
                  <a:pt x="382" y="198"/>
                </a:lnTo>
                <a:lnTo>
                  <a:pt x="384" y="200"/>
                </a:lnTo>
                <a:lnTo>
                  <a:pt x="384" y="204"/>
                </a:lnTo>
                <a:lnTo>
                  <a:pt x="384" y="204"/>
                </a:lnTo>
                <a:lnTo>
                  <a:pt x="384" y="212"/>
                </a:lnTo>
                <a:lnTo>
                  <a:pt x="382" y="222"/>
                </a:lnTo>
                <a:lnTo>
                  <a:pt x="382" y="222"/>
                </a:lnTo>
                <a:lnTo>
                  <a:pt x="378" y="230"/>
                </a:lnTo>
                <a:lnTo>
                  <a:pt x="378" y="230"/>
                </a:lnTo>
                <a:lnTo>
                  <a:pt x="374" y="230"/>
                </a:lnTo>
                <a:lnTo>
                  <a:pt x="372" y="232"/>
                </a:lnTo>
                <a:lnTo>
                  <a:pt x="372" y="232"/>
                </a:lnTo>
                <a:lnTo>
                  <a:pt x="370" y="238"/>
                </a:lnTo>
                <a:lnTo>
                  <a:pt x="370" y="242"/>
                </a:lnTo>
                <a:lnTo>
                  <a:pt x="370" y="242"/>
                </a:lnTo>
                <a:lnTo>
                  <a:pt x="376" y="244"/>
                </a:lnTo>
                <a:lnTo>
                  <a:pt x="376" y="244"/>
                </a:lnTo>
                <a:lnTo>
                  <a:pt x="378" y="242"/>
                </a:lnTo>
                <a:lnTo>
                  <a:pt x="380" y="240"/>
                </a:lnTo>
                <a:lnTo>
                  <a:pt x="380" y="240"/>
                </a:lnTo>
                <a:lnTo>
                  <a:pt x="380" y="242"/>
                </a:lnTo>
                <a:lnTo>
                  <a:pt x="378" y="246"/>
                </a:lnTo>
                <a:lnTo>
                  <a:pt x="376" y="250"/>
                </a:lnTo>
                <a:lnTo>
                  <a:pt x="376" y="250"/>
                </a:lnTo>
                <a:lnTo>
                  <a:pt x="372" y="254"/>
                </a:lnTo>
                <a:lnTo>
                  <a:pt x="368" y="258"/>
                </a:lnTo>
                <a:lnTo>
                  <a:pt x="368" y="258"/>
                </a:lnTo>
                <a:lnTo>
                  <a:pt x="366" y="258"/>
                </a:lnTo>
                <a:lnTo>
                  <a:pt x="362" y="258"/>
                </a:lnTo>
                <a:lnTo>
                  <a:pt x="362" y="258"/>
                </a:lnTo>
                <a:lnTo>
                  <a:pt x="360" y="262"/>
                </a:lnTo>
                <a:lnTo>
                  <a:pt x="358" y="266"/>
                </a:lnTo>
                <a:lnTo>
                  <a:pt x="358" y="266"/>
                </a:lnTo>
                <a:lnTo>
                  <a:pt x="354" y="266"/>
                </a:lnTo>
                <a:lnTo>
                  <a:pt x="354" y="266"/>
                </a:lnTo>
                <a:lnTo>
                  <a:pt x="348" y="270"/>
                </a:lnTo>
                <a:lnTo>
                  <a:pt x="348" y="270"/>
                </a:lnTo>
                <a:lnTo>
                  <a:pt x="340" y="270"/>
                </a:lnTo>
                <a:lnTo>
                  <a:pt x="336" y="268"/>
                </a:lnTo>
                <a:lnTo>
                  <a:pt x="332" y="268"/>
                </a:lnTo>
                <a:lnTo>
                  <a:pt x="332" y="268"/>
                </a:lnTo>
                <a:lnTo>
                  <a:pt x="330" y="272"/>
                </a:lnTo>
                <a:lnTo>
                  <a:pt x="330" y="274"/>
                </a:lnTo>
                <a:lnTo>
                  <a:pt x="330" y="274"/>
                </a:lnTo>
                <a:lnTo>
                  <a:pt x="326" y="272"/>
                </a:lnTo>
                <a:lnTo>
                  <a:pt x="324" y="272"/>
                </a:lnTo>
                <a:lnTo>
                  <a:pt x="324" y="272"/>
                </a:lnTo>
                <a:lnTo>
                  <a:pt x="324" y="274"/>
                </a:lnTo>
                <a:lnTo>
                  <a:pt x="324" y="274"/>
                </a:lnTo>
                <a:lnTo>
                  <a:pt x="322" y="276"/>
                </a:lnTo>
                <a:lnTo>
                  <a:pt x="318" y="276"/>
                </a:lnTo>
                <a:lnTo>
                  <a:pt x="318" y="276"/>
                </a:lnTo>
                <a:lnTo>
                  <a:pt x="320" y="278"/>
                </a:lnTo>
                <a:lnTo>
                  <a:pt x="324" y="280"/>
                </a:lnTo>
                <a:lnTo>
                  <a:pt x="324" y="280"/>
                </a:lnTo>
                <a:lnTo>
                  <a:pt x="328" y="278"/>
                </a:lnTo>
                <a:lnTo>
                  <a:pt x="332" y="276"/>
                </a:lnTo>
                <a:lnTo>
                  <a:pt x="332" y="278"/>
                </a:lnTo>
                <a:lnTo>
                  <a:pt x="332" y="278"/>
                </a:lnTo>
                <a:lnTo>
                  <a:pt x="332" y="280"/>
                </a:lnTo>
                <a:lnTo>
                  <a:pt x="328" y="284"/>
                </a:lnTo>
                <a:lnTo>
                  <a:pt x="318" y="290"/>
                </a:lnTo>
                <a:lnTo>
                  <a:pt x="318" y="290"/>
                </a:lnTo>
                <a:lnTo>
                  <a:pt x="312" y="292"/>
                </a:lnTo>
                <a:lnTo>
                  <a:pt x="308" y="296"/>
                </a:lnTo>
                <a:lnTo>
                  <a:pt x="308" y="296"/>
                </a:lnTo>
                <a:lnTo>
                  <a:pt x="302" y="296"/>
                </a:lnTo>
                <a:lnTo>
                  <a:pt x="298" y="296"/>
                </a:lnTo>
                <a:lnTo>
                  <a:pt x="298" y="296"/>
                </a:lnTo>
                <a:lnTo>
                  <a:pt x="294" y="298"/>
                </a:lnTo>
                <a:lnTo>
                  <a:pt x="292" y="302"/>
                </a:lnTo>
                <a:lnTo>
                  <a:pt x="290" y="302"/>
                </a:lnTo>
                <a:lnTo>
                  <a:pt x="290" y="302"/>
                </a:lnTo>
                <a:lnTo>
                  <a:pt x="286" y="298"/>
                </a:lnTo>
                <a:lnTo>
                  <a:pt x="286" y="294"/>
                </a:lnTo>
                <a:lnTo>
                  <a:pt x="286" y="294"/>
                </a:lnTo>
                <a:lnTo>
                  <a:pt x="288" y="290"/>
                </a:lnTo>
                <a:lnTo>
                  <a:pt x="288" y="290"/>
                </a:lnTo>
                <a:lnTo>
                  <a:pt x="286" y="284"/>
                </a:lnTo>
                <a:lnTo>
                  <a:pt x="286" y="284"/>
                </a:lnTo>
                <a:lnTo>
                  <a:pt x="284" y="282"/>
                </a:lnTo>
                <a:lnTo>
                  <a:pt x="282" y="280"/>
                </a:lnTo>
                <a:lnTo>
                  <a:pt x="282" y="280"/>
                </a:lnTo>
                <a:lnTo>
                  <a:pt x="280" y="282"/>
                </a:lnTo>
                <a:lnTo>
                  <a:pt x="278" y="284"/>
                </a:lnTo>
                <a:lnTo>
                  <a:pt x="276" y="290"/>
                </a:lnTo>
                <a:lnTo>
                  <a:pt x="276" y="290"/>
                </a:lnTo>
                <a:lnTo>
                  <a:pt x="270" y="292"/>
                </a:lnTo>
                <a:lnTo>
                  <a:pt x="264" y="292"/>
                </a:lnTo>
                <a:lnTo>
                  <a:pt x="264" y="292"/>
                </a:lnTo>
                <a:lnTo>
                  <a:pt x="258" y="296"/>
                </a:lnTo>
                <a:lnTo>
                  <a:pt x="258" y="296"/>
                </a:lnTo>
                <a:lnTo>
                  <a:pt x="242" y="302"/>
                </a:lnTo>
                <a:lnTo>
                  <a:pt x="242" y="302"/>
                </a:lnTo>
                <a:lnTo>
                  <a:pt x="226" y="306"/>
                </a:lnTo>
                <a:lnTo>
                  <a:pt x="226" y="306"/>
                </a:lnTo>
                <a:lnTo>
                  <a:pt x="220" y="306"/>
                </a:lnTo>
                <a:lnTo>
                  <a:pt x="214" y="306"/>
                </a:lnTo>
                <a:lnTo>
                  <a:pt x="214" y="306"/>
                </a:lnTo>
                <a:lnTo>
                  <a:pt x="210" y="304"/>
                </a:lnTo>
                <a:lnTo>
                  <a:pt x="206" y="302"/>
                </a:lnTo>
                <a:lnTo>
                  <a:pt x="206" y="302"/>
                </a:lnTo>
                <a:lnTo>
                  <a:pt x="202" y="302"/>
                </a:lnTo>
                <a:lnTo>
                  <a:pt x="198" y="302"/>
                </a:lnTo>
                <a:lnTo>
                  <a:pt x="198" y="302"/>
                </a:lnTo>
                <a:lnTo>
                  <a:pt x="198" y="300"/>
                </a:lnTo>
                <a:lnTo>
                  <a:pt x="198" y="296"/>
                </a:lnTo>
                <a:lnTo>
                  <a:pt x="198" y="296"/>
                </a:lnTo>
                <a:lnTo>
                  <a:pt x="196" y="296"/>
                </a:lnTo>
                <a:lnTo>
                  <a:pt x="194" y="298"/>
                </a:lnTo>
                <a:lnTo>
                  <a:pt x="194" y="298"/>
                </a:lnTo>
                <a:lnTo>
                  <a:pt x="190" y="300"/>
                </a:lnTo>
                <a:lnTo>
                  <a:pt x="190" y="300"/>
                </a:lnTo>
                <a:lnTo>
                  <a:pt x="188" y="302"/>
                </a:lnTo>
                <a:lnTo>
                  <a:pt x="186" y="306"/>
                </a:lnTo>
                <a:lnTo>
                  <a:pt x="186" y="306"/>
                </a:lnTo>
                <a:lnTo>
                  <a:pt x="180" y="306"/>
                </a:lnTo>
                <a:lnTo>
                  <a:pt x="174" y="304"/>
                </a:lnTo>
                <a:lnTo>
                  <a:pt x="174" y="304"/>
                </a:lnTo>
                <a:lnTo>
                  <a:pt x="168" y="306"/>
                </a:lnTo>
                <a:lnTo>
                  <a:pt x="160" y="310"/>
                </a:lnTo>
                <a:lnTo>
                  <a:pt x="152" y="314"/>
                </a:lnTo>
                <a:lnTo>
                  <a:pt x="144" y="316"/>
                </a:lnTo>
                <a:lnTo>
                  <a:pt x="144" y="316"/>
                </a:lnTo>
                <a:lnTo>
                  <a:pt x="134" y="314"/>
                </a:lnTo>
                <a:lnTo>
                  <a:pt x="126" y="314"/>
                </a:lnTo>
                <a:lnTo>
                  <a:pt x="126" y="314"/>
                </a:lnTo>
                <a:lnTo>
                  <a:pt x="122" y="314"/>
                </a:lnTo>
                <a:lnTo>
                  <a:pt x="118" y="316"/>
                </a:lnTo>
                <a:lnTo>
                  <a:pt x="118" y="316"/>
                </a:lnTo>
                <a:lnTo>
                  <a:pt x="114" y="312"/>
                </a:lnTo>
                <a:lnTo>
                  <a:pt x="110" y="306"/>
                </a:lnTo>
                <a:lnTo>
                  <a:pt x="110" y="306"/>
                </a:lnTo>
                <a:lnTo>
                  <a:pt x="108" y="308"/>
                </a:lnTo>
                <a:lnTo>
                  <a:pt x="104" y="308"/>
                </a:lnTo>
                <a:lnTo>
                  <a:pt x="104" y="308"/>
                </a:lnTo>
                <a:lnTo>
                  <a:pt x="102" y="304"/>
                </a:lnTo>
                <a:lnTo>
                  <a:pt x="100" y="298"/>
                </a:lnTo>
                <a:lnTo>
                  <a:pt x="100" y="298"/>
                </a:lnTo>
                <a:lnTo>
                  <a:pt x="94" y="294"/>
                </a:lnTo>
                <a:lnTo>
                  <a:pt x="94" y="294"/>
                </a:lnTo>
                <a:lnTo>
                  <a:pt x="90" y="288"/>
                </a:lnTo>
                <a:lnTo>
                  <a:pt x="86" y="282"/>
                </a:lnTo>
                <a:lnTo>
                  <a:pt x="86" y="282"/>
                </a:lnTo>
                <a:lnTo>
                  <a:pt x="78" y="280"/>
                </a:lnTo>
                <a:lnTo>
                  <a:pt x="78" y="280"/>
                </a:lnTo>
                <a:lnTo>
                  <a:pt x="76" y="280"/>
                </a:lnTo>
                <a:lnTo>
                  <a:pt x="76" y="280"/>
                </a:lnTo>
                <a:lnTo>
                  <a:pt x="76" y="276"/>
                </a:lnTo>
                <a:lnTo>
                  <a:pt x="74" y="274"/>
                </a:lnTo>
                <a:lnTo>
                  <a:pt x="74" y="274"/>
                </a:lnTo>
                <a:lnTo>
                  <a:pt x="70" y="268"/>
                </a:lnTo>
                <a:lnTo>
                  <a:pt x="70" y="268"/>
                </a:lnTo>
                <a:lnTo>
                  <a:pt x="68" y="258"/>
                </a:lnTo>
                <a:lnTo>
                  <a:pt x="68" y="258"/>
                </a:lnTo>
                <a:lnTo>
                  <a:pt x="62" y="244"/>
                </a:lnTo>
                <a:lnTo>
                  <a:pt x="62" y="244"/>
                </a:lnTo>
                <a:lnTo>
                  <a:pt x="58" y="238"/>
                </a:lnTo>
                <a:lnTo>
                  <a:pt x="52" y="232"/>
                </a:lnTo>
                <a:lnTo>
                  <a:pt x="52" y="232"/>
                </a:lnTo>
                <a:lnTo>
                  <a:pt x="48" y="232"/>
                </a:lnTo>
                <a:lnTo>
                  <a:pt x="42" y="232"/>
                </a:lnTo>
                <a:lnTo>
                  <a:pt x="42" y="232"/>
                </a:lnTo>
                <a:lnTo>
                  <a:pt x="38" y="226"/>
                </a:lnTo>
                <a:lnTo>
                  <a:pt x="34" y="222"/>
                </a:lnTo>
                <a:lnTo>
                  <a:pt x="34" y="222"/>
                </a:lnTo>
                <a:lnTo>
                  <a:pt x="28" y="222"/>
                </a:lnTo>
                <a:lnTo>
                  <a:pt x="28" y="222"/>
                </a:lnTo>
                <a:lnTo>
                  <a:pt x="22" y="220"/>
                </a:lnTo>
                <a:lnTo>
                  <a:pt x="22" y="220"/>
                </a:lnTo>
                <a:lnTo>
                  <a:pt x="18" y="216"/>
                </a:lnTo>
                <a:lnTo>
                  <a:pt x="12" y="214"/>
                </a:lnTo>
                <a:lnTo>
                  <a:pt x="12" y="214"/>
                </a:lnTo>
                <a:lnTo>
                  <a:pt x="6" y="214"/>
                </a:lnTo>
                <a:lnTo>
                  <a:pt x="6" y="214"/>
                </a:lnTo>
                <a:lnTo>
                  <a:pt x="2" y="212"/>
                </a:lnTo>
                <a:lnTo>
                  <a:pt x="0" y="210"/>
                </a:lnTo>
                <a:lnTo>
                  <a:pt x="0" y="210"/>
                </a:lnTo>
                <a:lnTo>
                  <a:pt x="2" y="208"/>
                </a:lnTo>
                <a:lnTo>
                  <a:pt x="4" y="204"/>
                </a:lnTo>
                <a:lnTo>
                  <a:pt x="8" y="200"/>
                </a:lnTo>
                <a:lnTo>
                  <a:pt x="8" y="200"/>
                </a:lnTo>
                <a:lnTo>
                  <a:pt x="10" y="194"/>
                </a:lnTo>
                <a:lnTo>
                  <a:pt x="10" y="192"/>
                </a:lnTo>
                <a:lnTo>
                  <a:pt x="12" y="190"/>
                </a:lnTo>
                <a:lnTo>
                  <a:pt x="12" y="190"/>
                </a:lnTo>
                <a:lnTo>
                  <a:pt x="14" y="192"/>
                </a:lnTo>
                <a:lnTo>
                  <a:pt x="14" y="194"/>
                </a:lnTo>
                <a:lnTo>
                  <a:pt x="16" y="198"/>
                </a:lnTo>
                <a:lnTo>
                  <a:pt x="16" y="200"/>
                </a:lnTo>
                <a:lnTo>
                  <a:pt x="16" y="200"/>
                </a:lnTo>
                <a:lnTo>
                  <a:pt x="20" y="200"/>
                </a:lnTo>
                <a:lnTo>
                  <a:pt x="24" y="198"/>
                </a:lnTo>
                <a:lnTo>
                  <a:pt x="24" y="198"/>
                </a:lnTo>
                <a:lnTo>
                  <a:pt x="30" y="198"/>
                </a:lnTo>
                <a:lnTo>
                  <a:pt x="36" y="198"/>
                </a:lnTo>
                <a:lnTo>
                  <a:pt x="36" y="198"/>
                </a:lnTo>
                <a:lnTo>
                  <a:pt x="42" y="198"/>
                </a:lnTo>
                <a:lnTo>
                  <a:pt x="50" y="196"/>
                </a:lnTo>
                <a:lnTo>
                  <a:pt x="50" y="196"/>
                </a:lnTo>
                <a:lnTo>
                  <a:pt x="54" y="192"/>
                </a:lnTo>
                <a:lnTo>
                  <a:pt x="56" y="188"/>
                </a:lnTo>
                <a:lnTo>
                  <a:pt x="56" y="184"/>
                </a:lnTo>
                <a:lnTo>
                  <a:pt x="56" y="184"/>
                </a:lnTo>
                <a:lnTo>
                  <a:pt x="54" y="184"/>
                </a:lnTo>
                <a:lnTo>
                  <a:pt x="50" y="184"/>
                </a:lnTo>
                <a:lnTo>
                  <a:pt x="46" y="184"/>
                </a:lnTo>
                <a:lnTo>
                  <a:pt x="44" y="182"/>
                </a:lnTo>
                <a:lnTo>
                  <a:pt x="44" y="182"/>
                </a:lnTo>
                <a:lnTo>
                  <a:pt x="44" y="180"/>
                </a:lnTo>
                <a:lnTo>
                  <a:pt x="48" y="180"/>
                </a:lnTo>
                <a:lnTo>
                  <a:pt x="54" y="180"/>
                </a:lnTo>
                <a:lnTo>
                  <a:pt x="54" y="180"/>
                </a:lnTo>
                <a:lnTo>
                  <a:pt x="56" y="176"/>
                </a:lnTo>
                <a:lnTo>
                  <a:pt x="56" y="176"/>
                </a:lnTo>
                <a:lnTo>
                  <a:pt x="60" y="170"/>
                </a:lnTo>
                <a:lnTo>
                  <a:pt x="60" y="170"/>
                </a:lnTo>
                <a:lnTo>
                  <a:pt x="66" y="170"/>
                </a:lnTo>
                <a:lnTo>
                  <a:pt x="68" y="168"/>
                </a:lnTo>
                <a:lnTo>
                  <a:pt x="70" y="168"/>
                </a:lnTo>
                <a:lnTo>
                  <a:pt x="70" y="168"/>
                </a:lnTo>
                <a:lnTo>
                  <a:pt x="66" y="164"/>
                </a:lnTo>
                <a:lnTo>
                  <a:pt x="62" y="164"/>
                </a:lnTo>
                <a:lnTo>
                  <a:pt x="62" y="164"/>
                </a:lnTo>
                <a:lnTo>
                  <a:pt x="58" y="168"/>
                </a:lnTo>
                <a:lnTo>
                  <a:pt x="56" y="168"/>
                </a:lnTo>
                <a:lnTo>
                  <a:pt x="54" y="168"/>
                </a:lnTo>
                <a:lnTo>
                  <a:pt x="54" y="168"/>
                </a:lnTo>
                <a:lnTo>
                  <a:pt x="54" y="166"/>
                </a:lnTo>
                <a:lnTo>
                  <a:pt x="54" y="164"/>
                </a:lnTo>
                <a:lnTo>
                  <a:pt x="54" y="164"/>
                </a:lnTo>
                <a:lnTo>
                  <a:pt x="54" y="162"/>
                </a:lnTo>
                <a:lnTo>
                  <a:pt x="54" y="160"/>
                </a:lnTo>
                <a:lnTo>
                  <a:pt x="54" y="160"/>
                </a:lnTo>
                <a:lnTo>
                  <a:pt x="52" y="158"/>
                </a:lnTo>
                <a:lnTo>
                  <a:pt x="52" y="158"/>
                </a:lnTo>
                <a:lnTo>
                  <a:pt x="52" y="156"/>
                </a:lnTo>
                <a:lnTo>
                  <a:pt x="52" y="156"/>
                </a:lnTo>
                <a:lnTo>
                  <a:pt x="56" y="150"/>
                </a:lnTo>
                <a:lnTo>
                  <a:pt x="56" y="150"/>
                </a:lnTo>
                <a:lnTo>
                  <a:pt x="60" y="144"/>
                </a:lnTo>
                <a:lnTo>
                  <a:pt x="60" y="138"/>
                </a:lnTo>
                <a:lnTo>
                  <a:pt x="60" y="138"/>
                </a:lnTo>
                <a:lnTo>
                  <a:pt x="58" y="134"/>
                </a:lnTo>
                <a:lnTo>
                  <a:pt x="58" y="134"/>
                </a:lnTo>
                <a:lnTo>
                  <a:pt x="52" y="134"/>
                </a:lnTo>
                <a:lnTo>
                  <a:pt x="48" y="134"/>
                </a:lnTo>
                <a:lnTo>
                  <a:pt x="48" y="134"/>
                </a:lnTo>
                <a:lnTo>
                  <a:pt x="46" y="128"/>
                </a:lnTo>
                <a:lnTo>
                  <a:pt x="46" y="128"/>
                </a:lnTo>
                <a:lnTo>
                  <a:pt x="42" y="124"/>
                </a:lnTo>
                <a:lnTo>
                  <a:pt x="42" y="124"/>
                </a:lnTo>
                <a:lnTo>
                  <a:pt x="34" y="122"/>
                </a:lnTo>
                <a:lnTo>
                  <a:pt x="34" y="122"/>
                </a:lnTo>
                <a:lnTo>
                  <a:pt x="28" y="120"/>
                </a:lnTo>
                <a:lnTo>
                  <a:pt x="28" y="120"/>
                </a:lnTo>
                <a:lnTo>
                  <a:pt x="20" y="120"/>
                </a:lnTo>
                <a:lnTo>
                  <a:pt x="20" y="120"/>
                </a:lnTo>
                <a:lnTo>
                  <a:pt x="16" y="120"/>
                </a:lnTo>
                <a:lnTo>
                  <a:pt x="12" y="118"/>
                </a:lnTo>
                <a:lnTo>
                  <a:pt x="12" y="118"/>
                </a:lnTo>
                <a:lnTo>
                  <a:pt x="12" y="114"/>
                </a:lnTo>
                <a:lnTo>
                  <a:pt x="12" y="114"/>
                </a:lnTo>
                <a:lnTo>
                  <a:pt x="14" y="110"/>
                </a:lnTo>
                <a:lnTo>
                  <a:pt x="18" y="106"/>
                </a:lnTo>
                <a:lnTo>
                  <a:pt x="18" y="106"/>
                </a:lnTo>
                <a:lnTo>
                  <a:pt x="22" y="108"/>
                </a:lnTo>
                <a:lnTo>
                  <a:pt x="26" y="110"/>
                </a:lnTo>
                <a:lnTo>
                  <a:pt x="26" y="110"/>
                </a:lnTo>
                <a:lnTo>
                  <a:pt x="38" y="112"/>
                </a:lnTo>
                <a:lnTo>
                  <a:pt x="38" y="112"/>
                </a:lnTo>
                <a:lnTo>
                  <a:pt x="46" y="112"/>
                </a:lnTo>
                <a:lnTo>
                  <a:pt x="46" y="112"/>
                </a:lnTo>
                <a:lnTo>
                  <a:pt x="52" y="116"/>
                </a:lnTo>
                <a:lnTo>
                  <a:pt x="52" y="116"/>
                </a:lnTo>
                <a:lnTo>
                  <a:pt x="58" y="114"/>
                </a:lnTo>
                <a:lnTo>
                  <a:pt x="60" y="112"/>
                </a:lnTo>
                <a:lnTo>
                  <a:pt x="62" y="112"/>
                </a:lnTo>
                <a:lnTo>
                  <a:pt x="62" y="112"/>
                </a:lnTo>
                <a:lnTo>
                  <a:pt x="62" y="116"/>
                </a:lnTo>
                <a:lnTo>
                  <a:pt x="62" y="118"/>
                </a:lnTo>
                <a:lnTo>
                  <a:pt x="62" y="118"/>
                </a:lnTo>
                <a:lnTo>
                  <a:pt x="68" y="118"/>
                </a:lnTo>
                <a:lnTo>
                  <a:pt x="72" y="118"/>
                </a:lnTo>
                <a:lnTo>
                  <a:pt x="72" y="118"/>
                </a:lnTo>
                <a:lnTo>
                  <a:pt x="74" y="120"/>
                </a:lnTo>
                <a:lnTo>
                  <a:pt x="76" y="122"/>
                </a:lnTo>
                <a:lnTo>
                  <a:pt x="76" y="122"/>
                </a:lnTo>
                <a:lnTo>
                  <a:pt x="82" y="128"/>
                </a:lnTo>
                <a:lnTo>
                  <a:pt x="86" y="130"/>
                </a:lnTo>
                <a:lnTo>
                  <a:pt x="88" y="130"/>
                </a:lnTo>
                <a:lnTo>
                  <a:pt x="88" y="130"/>
                </a:lnTo>
                <a:lnTo>
                  <a:pt x="98" y="126"/>
                </a:lnTo>
                <a:lnTo>
                  <a:pt x="102" y="122"/>
                </a:lnTo>
                <a:lnTo>
                  <a:pt x="104" y="120"/>
                </a:lnTo>
                <a:lnTo>
                  <a:pt x="104" y="120"/>
                </a:lnTo>
                <a:lnTo>
                  <a:pt x="100" y="118"/>
                </a:lnTo>
                <a:lnTo>
                  <a:pt x="98" y="118"/>
                </a:lnTo>
                <a:lnTo>
                  <a:pt x="98" y="118"/>
                </a:lnTo>
                <a:lnTo>
                  <a:pt x="94" y="120"/>
                </a:lnTo>
                <a:lnTo>
                  <a:pt x="90" y="124"/>
                </a:lnTo>
                <a:lnTo>
                  <a:pt x="90" y="124"/>
                </a:lnTo>
                <a:lnTo>
                  <a:pt x="88" y="122"/>
                </a:lnTo>
                <a:lnTo>
                  <a:pt x="88" y="118"/>
                </a:lnTo>
                <a:lnTo>
                  <a:pt x="88" y="118"/>
                </a:lnTo>
                <a:lnTo>
                  <a:pt x="82" y="114"/>
                </a:lnTo>
                <a:lnTo>
                  <a:pt x="78" y="112"/>
                </a:lnTo>
                <a:lnTo>
                  <a:pt x="76" y="110"/>
                </a:lnTo>
                <a:lnTo>
                  <a:pt x="76" y="110"/>
                </a:lnTo>
                <a:lnTo>
                  <a:pt x="78" y="108"/>
                </a:lnTo>
                <a:lnTo>
                  <a:pt x="80" y="106"/>
                </a:lnTo>
                <a:lnTo>
                  <a:pt x="80" y="106"/>
                </a:lnTo>
                <a:lnTo>
                  <a:pt x="88" y="102"/>
                </a:lnTo>
                <a:lnTo>
                  <a:pt x="88" y="102"/>
                </a:lnTo>
                <a:lnTo>
                  <a:pt x="92" y="102"/>
                </a:lnTo>
                <a:lnTo>
                  <a:pt x="92" y="102"/>
                </a:lnTo>
                <a:lnTo>
                  <a:pt x="98" y="102"/>
                </a:lnTo>
                <a:lnTo>
                  <a:pt x="98" y="102"/>
                </a:lnTo>
                <a:lnTo>
                  <a:pt x="106" y="100"/>
                </a:lnTo>
                <a:lnTo>
                  <a:pt x="110" y="100"/>
                </a:lnTo>
                <a:lnTo>
                  <a:pt x="112" y="100"/>
                </a:lnTo>
                <a:lnTo>
                  <a:pt x="112" y="100"/>
                </a:lnTo>
                <a:lnTo>
                  <a:pt x="114" y="98"/>
                </a:lnTo>
                <a:lnTo>
                  <a:pt x="114" y="98"/>
                </a:lnTo>
                <a:lnTo>
                  <a:pt x="112" y="94"/>
                </a:lnTo>
                <a:lnTo>
                  <a:pt x="110" y="90"/>
                </a:lnTo>
                <a:lnTo>
                  <a:pt x="110" y="90"/>
                </a:lnTo>
                <a:lnTo>
                  <a:pt x="108" y="92"/>
                </a:lnTo>
                <a:lnTo>
                  <a:pt x="104" y="92"/>
                </a:lnTo>
                <a:lnTo>
                  <a:pt x="104" y="92"/>
                </a:lnTo>
                <a:lnTo>
                  <a:pt x="102" y="92"/>
                </a:lnTo>
                <a:lnTo>
                  <a:pt x="100" y="90"/>
                </a:lnTo>
                <a:lnTo>
                  <a:pt x="100" y="90"/>
                </a:lnTo>
                <a:lnTo>
                  <a:pt x="102" y="88"/>
                </a:lnTo>
                <a:lnTo>
                  <a:pt x="104" y="88"/>
                </a:lnTo>
                <a:lnTo>
                  <a:pt x="104" y="88"/>
                </a:lnTo>
                <a:lnTo>
                  <a:pt x="104" y="84"/>
                </a:lnTo>
                <a:lnTo>
                  <a:pt x="104" y="84"/>
                </a:lnTo>
                <a:lnTo>
                  <a:pt x="104" y="84"/>
                </a:lnTo>
                <a:lnTo>
                  <a:pt x="100" y="84"/>
                </a:lnTo>
                <a:lnTo>
                  <a:pt x="100" y="84"/>
                </a:lnTo>
                <a:lnTo>
                  <a:pt x="100" y="82"/>
                </a:lnTo>
                <a:lnTo>
                  <a:pt x="102" y="78"/>
                </a:lnTo>
                <a:lnTo>
                  <a:pt x="102" y="78"/>
                </a:lnTo>
                <a:lnTo>
                  <a:pt x="100" y="76"/>
                </a:lnTo>
                <a:lnTo>
                  <a:pt x="100" y="76"/>
                </a:lnTo>
                <a:lnTo>
                  <a:pt x="94" y="72"/>
                </a:lnTo>
                <a:lnTo>
                  <a:pt x="88" y="68"/>
                </a:lnTo>
                <a:lnTo>
                  <a:pt x="88" y="68"/>
                </a:lnTo>
                <a:lnTo>
                  <a:pt x="82" y="68"/>
                </a:lnTo>
                <a:lnTo>
                  <a:pt x="82" y="68"/>
                </a:lnTo>
                <a:lnTo>
                  <a:pt x="78" y="70"/>
                </a:lnTo>
                <a:lnTo>
                  <a:pt x="72" y="72"/>
                </a:lnTo>
                <a:lnTo>
                  <a:pt x="72" y="72"/>
                </a:lnTo>
                <a:lnTo>
                  <a:pt x="68" y="68"/>
                </a:lnTo>
                <a:lnTo>
                  <a:pt x="68" y="68"/>
                </a:lnTo>
                <a:lnTo>
                  <a:pt x="56" y="68"/>
                </a:lnTo>
                <a:lnTo>
                  <a:pt x="56" y="68"/>
                </a:lnTo>
                <a:lnTo>
                  <a:pt x="52" y="66"/>
                </a:lnTo>
                <a:lnTo>
                  <a:pt x="52" y="66"/>
                </a:lnTo>
                <a:lnTo>
                  <a:pt x="48" y="62"/>
                </a:lnTo>
                <a:lnTo>
                  <a:pt x="44" y="58"/>
                </a:lnTo>
                <a:lnTo>
                  <a:pt x="44" y="58"/>
                </a:lnTo>
                <a:lnTo>
                  <a:pt x="42" y="56"/>
                </a:lnTo>
                <a:lnTo>
                  <a:pt x="36" y="54"/>
                </a:lnTo>
                <a:lnTo>
                  <a:pt x="32" y="54"/>
                </a:lnTo>
                <a:lnTo>
                  <a:pt x="30" y="52"/>
                </a:lnTo>
                <a:lnTo>
                  <a:pt x="30" y="52"/>
                </a:lnTo>
                <a:lnTo>
                  <a:pt x="30" y="50"/>
                </a:lnTo>
                <a:lnTo>
                  <a:pt x="32" y="48"/>
                </a:lnTo>
                <a:lnTo>
                  <a:pt x="36" y="46"/>
                </a:lnTo>
                <a:lnTo>
                  <a:pt x="36" y="46"/>
                </a:lnTo>
                <a:lnTo>
                  <a:pt x="40" y="44"/>
                </a:lnTo>
                <a:lnTo>
                  <a:pt x="44" y="42"/>
                </a:lnTo>
                <a:lnTo>
                  <a:pt x="44" y="42"/>
                </a:lnTo>
                <a:lnTo>
                  <a:pt x="44" y="44"/>
                </a:lnTo>
                <a:lnTo>
                  <a:pt x="44" y="46"/>
                </a:lnTo>
                <a:lnTo>
                  <a:pt x="44" y="46"/>
                </a:lnTo>
                <a:lnTo>
                  <a:pt x="48" y="52"/>
                </a:lnTo>
                <a:lnTo>
                  <a:pt x="52" y="58"/>
                </a:lnTo>
                <a:lnTo>
                  <a:pt x="52" y="58"/>
                </a:lnTo>
                <a:lnTo>
                  <a:pt x="56" y="58"/>
                </a:lnTo>
                <a:lnTo>
                  <a:pt x="60" y="56"/>
                </a:lnTo>
                <a:lnTo>
                  <a:pt x="60" y="56"/>
                </a:lnTo>
                <a:lnTo>
                  <a:pt x="60" y="56"/>
                </a:lnTo>
                <a:lnTo>
                  <a:pt x="58" y="54"/>
                </a:lnTo>
                <a:lnTo>
                  <a:pt x="56" y="52"/>
                </a:lnTo>
                <a:lnTo>
                  <a:pt x="56" y="50"/>
                </a:lnTo>
                <a:lnTo>
                  <a:pt x="56" y="50"/>
                </a:lnTo>
                <a:lnTo>
                  <a:pt x="58" y="52"/>
                </a:lnTo>
                <a:lnTo>
                  <a:pt x="58" y="52"/>
                </a:lnTo>
                <a:lnTo>
                  <a:pt x="60" y="50"/>
                </a:lnTo>
                <a:lnTo>
                  <a:pt x="62" y="48"/>
                </a:lnTo>
                <a:lnTo>
                  <a:pt x="62" y="48"/>
                </a:lnTo>
                <a:lnTo>
                  <a:pt x="60" y="44"/>
                </a:lnTo>
                <a:lnTo>
                  <a:pt x="58" y="40"/>
                </a:lnTo>
                <a:lnTo>
                  <a:pt x="58" y="40"/>
                </a:lnTo>
                <a:lnTo>
                  <a:pt x="58" y="36"/>
                </a:lnTo>
                <a:lnTo>
                  <a:pt x="60" y="32"/>
                </a:lnTo>
                <a:lnTo>
                  <a:pt x="60" y="32"/>
                </a:lnTo>
                <a:lnTo>
                  <a:pt x="60" y="32"/>
                </a:lnTo>
                <a:lnTo>
                  <a:pt x="64" y="32"/>
                </a:lnTo>
                <a:lnTo>
                  <a:pt x="66" y="36"/>
                </a:lnTo>
                <a:lnTo>
                  <a:pt x="70" y="46"/>
                </a:lnTo>
                <a:lnTo>
                  <a:pt x="70" y="46"/>
                </a:lnTo>
                <a:lnTo>
                  <a:pt x="68" y="50"/>
                </a:lnTo>
                <a:lnTo>
                  <a:pt x="70" y="56"/>
                </a:lnTo>
                <a:lnTo>
                  <a:pt x="70" y="56"/>
                </a:lnTo>
                <a:lnTo>
                  <a:pt x="74" y="58"/>
                </a:lnTo>
                <a:lnTo>
                  <a:pt x="78" y="60"/>
                </a:lnTo>
                <a:lnTo>
                  <a:pt x="80" y="58"/>
                </a:lnTo>
                <a:lnTo>
                  <a:pt x="80" y="58"/>
                </a:lnTo>
                <a:lnTo>
                  <a:pt x="80" y="56"/>
                </a:lnTo>
                <a:lnTo>
                  <a:pt x="78" y="52"/>
                </a:lnTo>
                <a:lnTo>
                  <a:pt x="78" y="52"/>
                </a:lnTo>
                <a:lnTo>
                  <a:pt x="80" y="52"/>
                </a:lnTo>
                <a:lnTo>
                  <a:pt x="82" y="52"/>
                </a:lnTo>
                <a:lnTo>
                  <a:pt x="82" y="52"/>
                </a:lnTo>
                <a:lnTo>
                  <a:pt x="86" y="50"/>
                </a:lnTo>
                <a:lnTo>
                  <a:pt x="86" y="48"/>
                </a:lnTo>
                <a:lnTo>
                  <a:pt x="86" y="48"/>
                </a:lnTo>
                <a:lnTo>
                  <a:pt x="84" y="46"/>
                </a:lnTo>
                <a:lnTo>
                  <a:pt x="82" y="46"/>
                </a:lnTo>
                <a:lnTo>
                  <a:pt x="78" y="46"/>
                </a:lnTo>
                <a:lnTo>
                  <a:pt x="74" y="44"/>
                </a:lnTo>
                <a:lnTo>
                  <a:pt x="74" y="44"/>
                </a:lnTo>
                <a:lnTo>
                  <a:pt x="74" y="40"/>
                </a:lnTo>
                <a:lnTo>
                  <a:pt x="74" y="34"/>
                </a:lnTo>
                <a:lnTo>
                  <a:pt x="74" y="34"/>
                </a:lnTo>
                <a:lnTo>
                  <a:pt x="76" y="34"/>
                </a:lnTo>
                <a:lnTo>
                  <a:pt x="76" y="34"/>
                </a:lnTo>
                <a:lnTo>
                  <a:pt x="80" y="34"/>
                </a:lnTo>
                <a:lnTo>
                  <a:pt x="82" y="36"/>
                </a:lnTo>
                <a:lnTo>
                  <a:pt x="82" y="36"/>
                </a:lnTo>
                <a:lnTo>
                  <a:pt x="82" y="32"/>
                </a:lnTo>
                <a:lnTo>
                  <a:pt x="82" y="28"/>
                </a:lnTo>
                <a:lnTo>
                  <a:pt x="82" y="28"/>
                </a:lnTo>
                <a:lnTo>
                  <a:pt x="80" y="24"/>
                </a:lnTo>
                <a:lnTo>
                  <a:pt x="80" y="20"/>
                </a:lnTo>
                <a:lnTo>
                  <a:pt x="82" y="18"/>
                </a:lnTo>
                <a:lnTo>
                  <a:pt x="82" y="18"/>
                </a:lnTo>
                <a:lnTo>
                  <a:pt x="84" y="24"/>
                </a:lnTo>
                <a:lnTo>
                  <a:pt x="88" y="28"/>
                </a:lnTo>
                <a:lnTo>
                  <a:pt x="88" y="28"/>
                </a:lnTo>
                <a:lnTo>
                  <a:pt x="90" y="28"/>
                </a:lnTo>
                <a:lnTo>
                  <a:pt x="90" y="28"/>
                </a:lnTo>
                <a:lnTo>
                  <a:pt x="90" y="22"/>
                </a:lnTo>
                <a:lnTo>
                  <a:pt x="90" y="20"/>
                </a:lnTo>
                <a:lnTo>
                  <a:pt x="90" y="18"/>
                </a:lnTo>
                <a:lnTo>
                  <a:pt x="90" y="18"/>
                </a:lnTo>
                <a:lnTo>
                  <a:pt x="92" y="20"/>
                </a:lnTo>
                <a:lnTo>
                  <a:pt x="92" y="22"/>
                </a:lnTo>
                <a:lnTo>
                  <a:pt x="94" y="24"/>
                </a:lnTo>
                <a:lnTo>
                  <a:pt x="94" y="24"/>
                </a:lnTo>
                <a:lnTo>
                  <a:pt x="94" y="24"/>
                </a:lnTo>
                <a:lnTo>
                  <a:pt x="96" y="22"/>
                </a:lnTo>
                <a:lnTo>
                  <a:pt x="96" y="20"/>
                </a:lnTo>
                <a:lnTo>
                  <a:pt x="96" y="18"/>
                </a:lnTo>
                <a:lnTo>
                  <a:pt x="96" y="16"/>
                </a:lnTo>
                <a:lnTo>
                  <a:pt x="96" y="16"/>
                </a:lnTo>
                <a:lnTo>
                  <a:pt x="98" y="14"/>
                </a:lnTo>
                <a:lnTo>
                  <a:pt x="102" y="16"/>
                </a:lnTo>
                <a:lnTo>
                  <a:pt x="102" y="16"/>
                </a:lnTo>
                <a:lnTo>
                  <a:pt x="106" y="20"/>
                </a:lnTo>
                <a:lnTo>
                  <a:pt x="108" y="28"/>
                </a:lnTo>
                <a:lnTo>
                  <a:pt x="108" y="28"/>
                </a:lnTo>
                <a:lnTo>
                  <a:pt x="106" y="32"/>
                </a:lnTo>
                <a:lnTo>
                  <a:pt x="102" y="36"/>
                </a:lnTo>
                <a:lnTo>
                  <a:pt x="102" y="36"/>
                </a:lnTo>
                <a:lnTo>
                  <a:pt x="102" y="38"/>
                </a:lnTo>
                <a:lnTo>
                  <a:pt x="102" y="38"/>
                </a:lnTo>
                <a:lnTo>
                  <a:pt x="106" y="42"/>
                </a:lnTo>
                <a:lnTo>
                  <a:pt x="106" y="42"/>
                </a:lnTo>
                <a:lnTo>
                  <a:pt x="110" y="40"/>
                </a:lnTo>
                <a:lnTo>
                  <a:pt x="112" y="38"/>
                </a:lnTo>
                <a:lnTo>
                  <a:pt x="112" y="38"/>
                </a:lnTo>
                <a:lnTo>
                  <a:pt x="114" y="42"/>
                </a:lnTo>
                <a:lnTo>
                  <a:pt x="112" y="46"/>
                </a:lnTo>
                <a:lnTo>
                  <a:pt x="112" y="46"/>
                </a:lnTo>
                <a:lnTo>
                  <a:pt x="110" y="52"/>
                </a:lnTo>
                <a:lnTo>
                  <a:pt x="108" y="54"/>
                </a:lnTo>
                <a:lnTo>
                  <a:pt x="110" y="56"/>
                </a:lnTo>
                <a:lnTo>
                  <a:pt x="110" y="56"/>
                </a:lnTo>
                <a:lnTo>
                  <a:pt x="110" y="54"/>
                </a:lnTo>
                <a:lnTo>
                  <a:pt x="112" y="52"/>
                </a:lnTo>
                <a:lnTo>
                  <a:pt x="114" y="50"/>
                </a:lnTo>
                <a:lnTo>
                  <a:pt x="116" y="50"/>
                </a:lnTo>
                <a:lnTo>
                  <a:pt x="116" y="50"/>
                </a:lnTo>
                <a:lnTo>
                  <a:pt x="116" y="52"/>
                </a:lnTo>
                <a:lnTo>
                  <a:pt x="114" y="54"/>
                </a:lnTo>
                <a:lnTo>
                  <a:pt x="114" y="56"/>
                </a:lnTo>
                <a:lnTo>
                  <a:pt x="114" y="58"/>
                </a:lnTo>
                <a:lnTo>
                  <a:pt x="114" y="58"/>
                </a:lnTo>
                <a:lnTo>
                  <a:pt x="116" y="58"/>
                </a:lnTo>
                <a:lnTo>
                  <a:pt x="118" y="56"/>
                </a:lnTo>
                <a:lnTo>
                  <a:pt x="122" y="52"/>
                </a:lnTo>
                <a:lnTo>
                  <a:pt x="122" y="52"/>
                </a:lnTo>
                <a:lnTo>
                  <a:pt x="124" y="48"/>
                </a:lnTo>
                <a:lnTo>
                  <a:pt x="124" y="42"/>
                </a:lnTo>
                <a:lnTo>
                  <a:pt x="124" y="42"/>
                </a:lnTo>
                <a:lnTo>
                  <a:pt x="128" y="40"/>
                </a:lnTo>
                <a:lnTo>
                  <a:pt x="128" y="40"/>
                </a:lnTo>
                <a:lnTo>
                  <a:pt x="124" y="34"/>
                </a:lnTo>
                <a:lnTo>
                  <a:pt x="122" y="30"/>
                </a:lnTo>
                <a:lnTo>
                  <a:pt x="122" y="30"/>
                </a:lnTo>
                <a:lnTo>
                  <a:pt x="120" y="26"/>
                </a:lnTo>
                <a:lnTo>
                  <a:pt x="120" y="22"/>
                </a:lnTo>
                <a:lnTo>
                  <a:pt x="120" y="22"/>
                </a:lnTo>
                <a:lnTo>
                  <a:pt x="122" y="20"/>
                </a:lnTo>
                <a:lnTo>
                  <a:pt x="126" y="18"/>
                </a:lnTo>
                <a:lnTo>
                  <a:pt x="126" y="18"/>
                </a:lnTo>
                <a:lnTo>
                  <a:pt x="128" y="22"/>
                </a:lnTo>
                <a:lnTo>
                  <a:pt x="128" y="26"/>
                </a:lnTo>
                <a:lnTo>
                  <a:pt x="128" y="26"/>
                </a:lnTo>
                <a:lnTo>
                  <a:pt x="132" y="28"/>
                </a:lnTo>
                <a:lnTo>
                  <a:pt x="132" y="28"/>
                </a:lnTo>
                <a:lnTo>
                  <a:pt x="136" y="26"/>
                </a:lnTo>
                <a:lnTo>
                  <a:pt x="136" y="26"/>
                </a:lnTo>
                <a:lnTo>
                  <a:pt x="134" y="22"/>
                </a:lnTo>
                <a:lnTo>
                  <a:pt x="134" y="18"/>
                </a:lnTo>
                <a:lnTo>
                  <a:pt x="134" y="18"/>
                </a:lnTo>
                <a:lnTo>
                  <a:pt x="134" y="16"/>
                </a:lnTo>
                <a:lnTo>
                  <a:pt x="134" y="16"/>
                </a:lnTo>
                <a:lnTo>
                  <a:pt x="130" y="14"/>
                </a:lnTo>
                <a:lnTo>
                  <a:pt x="130" y="14"/>
                </a:lnTo>
                <a:lnTo>
                  <a:pt x="126" y="14"/>
                </a:lnTo>
                <a:lnTo>
                  <a:pt x="122" y="14"/>
                </a:lnTo>
                <a:lnTo>
                  <a:pt x="122" y="14"/>
                </a:lnTo>
                <a:lnTo>
                  <a:pt x="120" y="12"/>
                </a:lnTo>
                <a:lnTo>
                  <a:pt x="120" y="10"/>
                </a:lnTo>
                <a:lnTo>
                  <a:pt x="120" y="10"/>
                </a:lnTo>
                <a:lnTo>
                  <a:pt x="120" y="8"/>
                </a:lnTo>
                <a:lnTo>
                  <a:pt x="120" y="8"/>
                </a:lnTo>
                <a:lnTo>
                  <a:pt x="124" y="6"/>
                </a:lnTo>
                <a:lnTo>
                  <a:pt x="124" y="6"/>
                </a:lnTo>
                <a:lnTo>
                  <a:pt x="126" y="2"/>
                </a:lnTo>
                <a:lnTo>
                  <a:pt x="128" y="0"/>
                </a:lnTo>
                <a:lnTo>
                  <a:pt x="128" y="0"/>
                </a:lnTo>
                <a:lnTo>
                  <a:pt x="130" y="2"/>
                </a:lnTo>
                <a:lnTo>
                  <a:pt x="132" y="4"/>
                </a:lnTo>
                <a:lnTo>
                  <a:pt x="132" y="4"/>
                </a:lnTo>
                <a:lnTo>
                  <a:pt x="134" y="2"/>
                </a:lnTo>
                <a:lnTo>
                  <a:pt x="136" y="2"/>
                </a:lnTo>
                <a:lnTo>
                  <a:pt x="136" y="2"/>
                </a:lnTo>
                <a:lnTo>
                  <a:pt x="136" y="4"/>
                </a:lnTo>
                <a:lnTo>
                  <a:pt x="136" y="6"/>
                </a:lnTo>
                <a:lnTo>
                  <a:pt x="134" y="8"/>
                </a:lnTo>
                <a:lnTo>
                  <a:pt x="134" y="10"/>
                </a:lnTo>
                <a:lnTo>
                  <a:pt x="134" y="10"/>
                </a:lnTo>
                <a:lnTo>
                  <a:pt x="140" y="10"/>
                </a:lnTo>
                <a:lnTo>
                  <a:pt x="140" y="10"/>
                </a:lnTo>
                <a:lnTo>
                  <a:pt x="142" y="14"/>
                </a:lnTo>
                <a:lnTo>
                  <a:pt x="142" y="14"/>
                </a:lnTo>
                <a:lnTo>
                  <a:pt x="146" y="14"/>
                </a:lnTo>
                <a:lnTo>
                  <a:pt x="146" y="14"/>
                </a:lnTo>
                <a:lnTo>
                  <a:pt x="146" y="16"/>
                </a:lnTo>
                <a:lnTo>
                  <a:pt x="144" y="20"/>
                </a:lnTo>
                <a:lnTo>
                  <a:pt x="144" y="24"/>
                </a:lnTo>
                <a:lnTo>
                  <a:pt x="144" y="28"/>
                </a:lnTo>
                <a:lnTo>
                  <a:pt x="144" y="28"/>
                </a:lnTo>
                <a:lnTo>
                  <a:pt x="146" y="30"/>
                </a:lnTo>
                <a:lnTo>
                  <a:pt x="150" y="34"/>
                </a:lnTo>
                <a:lnTo>
                  <a:pt x="150" y="34"/>
                </a:lnTo>
                <a:lnTo>
                  <a:pt x="150" y="38"/>
                </a:lnTo>
                <a:lnTo>
                  <a:pt x="148" y="42"/>
                </a:lnTo>
                <a:lnTo>
                  <a:pt x="148" y="42"/>
                </a:lnTo>
                <a:lnTo>
                  <a:pt x="150" y="52"/>
                </a:lnTo>
                <a:lnTo>
                  <a:pt x="150" y="52"/>
                </a:lnTo>
                <a:lnTo>
                  <a:pt x="154" y="56"/>
                </a:lnTo>
                <a:lnTo>
                  <a:pt x="154" y="56"/>
                </a:lnTo>
                <a:lnTo>
                  <a:pt x="156" y="60"/>
                </a:lnTo>
                <a:lnTo>
                  <a:pt x="156" y="64"/>
                </a:lnTo>
                <a:lnTo>
                  <a:pt x="156" y="64"/>
                </a:lnTo>
                <a:lnTo>
                  <a:pt x="154" y="64"/>
                </a:lnTo>
                <a:lnTo>
                  <a:pt x="152" y="64"/>
                </a:lnTo>
                <a:lnTo>
                  <a:pt x="150" y="64"/>
                </a:lnTo>
                <a:lnTo>
                  <a:pt x="148" y="64"/>
                </a:lnTo>
                <a:lnTo>
                  <a:pt x="148" y="64"/>
                </a:lnTo>
                <a:lnTo>
                  <a:pt x="148" y="66"/>
                </a:lnTo>
                <a:lnTo>
                  <a:pt x="150" y="68"/>
                </a:lnTo>
                <a:lnTo>
                  <a:pt x="152" y="72"/>
                </a:lnTo>
                <a:lnTo>
                  <a:pt x="152" y="72"/>
                </a:lnTo>
                <a:lnTo>
                  <a:pt x="150" y="76"/>
                </a:lnTo>
                <a:lnTo>
                  <a:pt x="146" y="80"/>
                </a:lnTo>
                <a:lnTo>
                  <a:pt x="146" y="80"/>
                </a:lnTo>
                <a:lnTo>
                  <a:pt x="142" y="82"/>
                </a:lnTo>
                <a:lnTo>
                  <a:pt x="142" y="82"/>
                </a:lnTo>
                <a:lnTo>
                  <a:pt x="140" y="84"/>
                </a:lnTo>
                <a:lnTo>
                  <a:pt x="140" y="84"/>
                </a:lnTo>
                <a:lnTo>
                  <a:pt x="136" y="86"/>
                </a:lnTo>
                <a:lnTo>
                  <a:pt x="136" y="86"/>
                </a:lnTo>
                <a:lnTo>
                  <a:pt x="134" y="82"/>
                </a:lnTo>
                <a:lnTo>
                  <a:pt x="132" y="78"/>
                </a:lnTo>
                <a:lnTo>
                  <a:pt x="132" y="78"/>
                </a:lnTo>
                <a:lnTo>
                  <a:pt x="132" y="78"/>
                </a:lnTo>
                <a:lnTo>
                  <a:pt x="130" y="80"/>
                </a:lnTo>
                <a:lnTo>
                  <a:pt x="128" y="86"/>
                </a:lnTo>
                <a:lnTo>
                  <a:pt x="128" y="86"/>
                </a:lnTo>
                <a:lnTo>
                  <a:pt x="130" y="88"/>
                </a:lnTo>
                <a:lnTo>
                  <a:pt x="134" y="90"/>
                </a:lnTo>
                <a:lnTo>
                  <a:pt x="134" y="90"/>
                </a:lnTo>
                <a:lnTo>
                  <a:pt x="132" y="94"/>
                </a:lnTo>
                <a:lnTo>
                  <a:pt x="130" y="98"/>
                </a:lnTo>
                <a:lnTo>
                  <a:pt x="130" y="98"/>
                </a:lnTo>
                <a:lnTo>
                  <a:pt x="130" y="98"/>
                </a:lnTo>
                <a:lnTo>
                  <a:pt x="132" y="96"/>
                </a:lnTo>
                <a:lnTo>
                  <a:pt x="136" y="96"/>
                </a:lnTo>
                <a:lnTo>
                  <a:pt x="136" y="96"/>
                </a:lnTo>
                <a:lnTo>
                  <a:pt x="136" y="98"/>
                </a:lnTo>
                <a:lnTo>
                  <a:pt x="136" y="100"/>
                </a:lnTo>
                <a:lnTo>
                  <a:pt x="132" y="104"/>
                </a:lnTo>
                <a:lnTo>
                  <a:pt x="132" y="104"/>
                </a:lnTo>
                <a:lnTo>
                  <a:pt x="130" y="106"/>
                </a:lnTo>
                <a:lnTo>
                  <a:pt x="126" y="106"/>
                </a:lnTo>
                <a:lnTo>
                  <a:pt x="126" y="106"/>
                </a:lnTo>
                <a:lnTo>
                  <a:pt x="128" y="108"/>
                </a:lnTo>
                <a:lnTo>
                  <a:pt x="130" y="112"/>
                </a:lnTo>
                <a:lnTo>
                  <a:pt x="130" y="112"/>
                </a:lnTo>
                <a:lnTo>
                  <a:pt x="128" y="116"/>
                </a:lnTo>
                <a:lnTo>
                  <a:pt x="128" y="116"/>
                </a:lnTo>
                <a:lnTo>
                  <a:pt x="124" y="122"/>
                </a:lnTo>
                <a:lnTo>
                  <a:pt x="122" y="124"/>
                </a:lnTo>
                <a:lnTo>
                  <a:pt x="122" y="126"/>
                </a:lnTo>
                <a:lnTo>
                  <a:pt x="122" y="126"/>
                </a:lnTo>
                <a:lnTo>
                  <a:pt x="124" y="126"/>
                </a:lnTo>
                <a:lnTo>
                  <a:pt x="126" y="126"/>
                </a:lnTo>
                <a:lnTo>
                  <a:pt x="130" y="120"/>
                </a:lnTo>
                <a:lnTo>
                  <a:pt x="130" y="120"/>
                </a:lnTo>
                <a:lnTo>
                  <a:pt x="132" y="118"/>
                </a:lnTo>
                <a:lnTo>
                  <a:pt x="134" y="116"/>
                </a:lnTo>
                <a:lnTo>
                  <a:pt x="134" y="116"/>
                </a:lnTo>
                <a:lnTo>
                  <a:pt x="138" y="116"/>
                </a:lnTo>
                <a:lnTo>
                  <a:pt x="142" y="118"/>
                </a:lnTo>
                <a:lnTo>
                  <a:pt x="142" y="118"/>
                </a:lnTo>
                <a:lnTo>
                  <a:pt x="144" y="116"/>
                </a:lnTo>
                <a:lnTo>
                  <a:pt x="146" y="112"/>
                </a:lnTo>
                <a:lnTo>
                  <a:pt x="150" y="104"/>
                </a:lnTo>
                <a:lnTo>
                  <a:pt x="150" y="104"/>
                </a:lnTo>
                <a:lnTo>
                  <a:pt x="154" y="102"/>
                </a:lnTo>
                <a:lnTo>
                  <a:pt x="158" y="100"/>
                </a:lnTo>
                <a:lnTo>
                  <a:pt x="158" y="100"/>
                </a:lnTo>
                <a:lnTo>
                  <a:pt x="160" y="100"/>
                </a:lnTo>
                <a:lnTo>
                  <a:pt x="162" y="102"/>
                </a:lnTo>
                <a:lnTo>
                  <a:pt x="162" y="102"/>
                </a:lnTo>
                <a:lnTo>
                  <a:pt x="162" y="106"/>
                </a:lnTo>
                <a:lnTo>
                  <a:pt x="160" y="108"/>
                </a:lnTo>
                <a:lnTo>
                  <a:pt x="160" y="108"/>
                </a:lnTo>
                <a:lnTo>
                  <a:pt x="160" y="112"/>
                </a:lnTo>
                <a:lnTo>
                  <a:pt x="160" y="116"/>
                </a:lnTo>
                <a:lnTo>
                  <a:pt x="160" y="116"/>
                </a:lnTo>
                <a:lnTo>
                  <a:pt x="164" y="116"/>
                </a:lnTo>
                <a:lnTo>
                  <a:pt x="166" y="112"/>
                </a:lnTo>
                <a:lnTo>
                  <a:pt x="166" y="112"/>
                </a:lnTo>
                <a:lnTo>
                  <a:pt x="174" y="104"/>
                </a:lnTo>
                <a:lnTo>
                  <a:pt x="174" y="104"/>
                </a:lnTo>
                <a:lnTo>
                  <a:pt x="182" y="96"/>
                </a:lnTo>
                <a:lnTo>
                  <a:pt x="182" y="96"/>
                </a:lnTo>
                <a:lnTo>
                  <a:pt x="188" y="80"/>
                </a:lnTo>
                <a:lnTo>
                  <a:pt x="188" y="80"/>
                </a:lnTo>
                <a:lnTo>
                  <a:pt x="190" y="76"/>
                </a:lnTo>
                <a:lnTo>
                  <a:pt x="192" y="72"/>
                </a:lnTo>
                <a:lnTo>
                  <a:pt x="192" y="72"/>
                </a:lnTo>
                <a:lnTo>
                  <a:pt x="196" y="72"/>
                </a:lnTo>
                <a:lnTo>
                  <a:pt x="196" y="72"/>
                </a:lnTo>
                <a:lnTo>
                  <a:pt x="200" y="76"/>
                </a:lnTo>
                <a:lnTo>
                  <a:pt x="200" y="76"/>
                </a:lnTo>
                <a:lnTo>
                  <a:pt x="202" y="82"/>
                </a:lnTo>
                <a:lnTo>
                  <a:pt x="202" y="90"/>
                </a:lnTo>
                <a:lnTo>
                  <a:pt x="202" y="90"/>
                </a:lnTo>
                <a:lnTo>
                  <a:pt x="200" y="104"/>
                </a:lnTo>
                <a:lnTo>
                  <a:pt x="200" y="104"/>
                </a:lnTo>
                <a:lnTo>
                  <a:pt x="198" y="108"/>
                </a:lnTo>
                <a:lnTo>
                  <a:pt x="198" y="112"/>
                </a:lnTo>
                <a:lnTo>
                  <a:pt x="198" y="112"/>
                </a:lnTo>
                <a:lnTo>
                  <a:pt x="202" y="114"/>
                </a:lnTo>
                <a:lnTo>
                  <a:pt x="202" y="114"/>
                </a:lnTo>
                <a:lnTo>
                  <a:pt x="206" y="114"/>
                </a:lnTo>
                <a:lnTo>
                  <a:pt x="206" y="114"/>
                </a:lnTo>
                <a:lnTo>
                  <a:pt x="210" y="110"/>
                </a:lnTo>
                <a:lnTo>
                  <a:pt x="214" y="106"/>
                </a:lnTo>
                <a:lnTo>
                  <a:pt x="214" y="106"/>
                </a:lnTo>
                <a:lnTo>
                  <a:pt x="218" y="98"/>
                </a:lnTo>
                <a:lnTo>
                  <a:pt x="218" y="98"/>
                </a:lnTo>
                <a:lnTo>
                  <a:pt x="218" y="94"/>
                </a:lnTo>
                <a:lnTo>
                  <a:pt x="220" y="92"/>
                </a:lnTo>
                <a:lnTo>
                  <a:pt x="220" y="92"/>
                </a:lnTo>
                <a:lnTo>
                  <a:pt x="224" y="90"/>
                </a:lnTo>
                <a:lnTo>
                  <a:pt x="228" y="92"/>
                </a:lnTo>
                <a:lnTo>
                  <a:pt x="228" y="92"/>
                </a:lnTo>
                <a:lnTo>
                  <a:pt x="230" y="96"/>
                </a:lnTo>
                <a:lnTo>
                  <a:pt x="230" y="96"/>
                </a:lnTo>
                <a:lnTo>
                  <a:pt x="234" y="94"/>
                </a:lnTo>
                <a:lnTo>
                  <a:pt x="238" y="90"/>
                </a:lnTo>
                <a:lnTo>
                  <a:pt x="238" y="90"/>
                </a:lnTo>
                <a:lnTo>
                  <a:pt x="244" y="90"/>
                </a:lnTo>
                <a:lnTo>
                  <a:pt x="248" y="90"/>
                </a:lnTo>
                <a:lnTo>
                  <a:pt x="250" y="90"/>
                </a:lnTo>
                <a:lnTo>
                  <a:pt x="250" y="90"/>
                </a:lnTo>
                <a:lnTo>
                  <a:pt x="248" y="94"/>
                </a:lnTo>
                <a:lnTo>
                  <a:pt x="246" y="96"/>
                </a:lnTo>
                <a:lnTo>
                  <a:pt x="246" y="96"/>
                </a:lnTo>
                <a:lnTo>
                  <a:pt x="248" y="96"/>
                </a:lnTo>
                <a:lnTo>
                  <a:pt x="248" y="9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10" name="Freeform 385"/>
          <p:cNvSpPr>
            <a:spLocks/>
          </p:cNvSpPr>
          <p:nvPr/>
        </p:nvSpPr>
        <p:spPr bwMode="auto">
          <a:xfrm>
            <a:off x="2546921" y="2490599"/>
            <a:ext cx="554998" cy="548796"/>
          </a:xfrm>
          <a:custGeom>
            <a:avLst/>
            <a:gdLst/>
            <a:ahLst/>
            <a:cxnLst>
              <a:cxn ang="0">
                <a:pos x="226" y="102"/>
              </a:cxn>
              <a:cxn ang="0">
                <a:pos x="258" y="86"/>
              </a:cxn>
              <a:cxn ang="0">
                <a:pos x="282" y="106"/>
              </a:cxn>
              <a:cxn ang="0">
                <a:pos x="278" y="132"/>
              </a:cxn>
              <a:cxn ang="0">
                <a:pos x="268" y="150"/>
              </a:cxn>
              <a:cxn ang="0">
                <a:pos x="266" y="192"/>
              </a:cxn>
              <a:cxn ang="0">
                <a:pos x="258" y="222"/>
              </a:cxn>
              <a:cxn ang="0">
                <a:pos x="234" y="264"/>
              </a:cxn>
              <a:cxn ang="0">
                <a:pos x="222" y="290"/>
              </a:cxn>
              <a:cxn ang="0">
                <a:pos x="204" y="290"/>
              </a:cxn>
              <a:cxn ang="0">
                <a:pos x="160" y="284"/>
              </a:cxn>
              <a:cxn ang="0">
                <a:pos x="140" y="298"/>
              </a:cxn>
              <a:cxn ang="0">
                <a:pos x="126" y="300"/>
              </a:cxn>
              <a:cxn ang="0">
                <a:pos x="108" y="292"/>
              </a:cxn>
              <a:cxn ang="0">
                <a:pos x="100" y="304"/>
              </a:cxn>
              <a:cxn ang="0">
                <a:pos x="54" y="306"/>
              </a:cxn>
              <a:cxn ang="0">
                <a:pos x="38" y="304"/>
              </a:cxn>
              <a:cxn ang="0">
                <a:pos x="18" y="304"/>
              </a:cxn>
              <a:cxn ang="0">
                <a:pos x="26" y="294"/>
              </a:cxn>
              <a:cxn ang="0">
                <a:pos x="38" y="290"/>
              </a:cxn>
              <a:cxn ang="0">
                <a:pos x="8" y="288"/>
              </a:cxn>
              <a:cxn ang="0">
                <a:pos x="22" y="280"/>
              </a:cxn>
              <a:cxn ang="0">
                <a:pos x="28" y="270"/>
              </a:cxn>
              <a:cxn ang="0">
                <a:pos x="6" y="268"/>
              </a:cxn>
              <a:cxn ang="0">
                <a:pos x="2" y="258"/>
              </a:cxn>
              <a:cxn ang="0">
                <a:pos x="28" y="248"/>
              </a:cxn>
              <a:cxn ang="0">
                <a:pos x="16" y="242"/>
              </a:cxn>
              <a:cxn ang="0">
                <a:pos x="10" y="230"/>
              </a:cxn>
              <a:cxn ang="0">
                <a:pos x="30" y="230"/>
              </a:cxn>
              <a:cxn ang="0">
                <a:pos x="42" y="224"/>
              </a:cxn>
              <a:cxn ang="0">
                <a:pos x="92" y="218"/>
              </a:cxn>
              <a:cxn ang="0">
                <a:pos x="104" y="214"/>
              </a:cxn>
              <a:cxn ang="0">
                <a:pos x="104" y="200"/>
              </a:cxn>
              <a:cxn ang="0">
                <a:pos x="76" y="210"/>
              </a:cxn>
              <a:cxn ang="0">
                <a:pos x="52" y="198"/>
              </a:cxn>
              <a:cxn ang="0">
                <a:pos x="82" y="180"/>
              </a:cxn>
              <a:cxn ang="0">
                <a:pos x="108" y="168"/>
              </a:cxn>
              <a:cxn ang="0">
                <a:pos x="106" y="156"/>
              </a:cxn>
              <a:cxn ang="0">
                <a:pos x="82" y="140"/>
              </a:cxn>
              <a:cxn ang="0">
                <a:pos x="72" y="134"/>
              </a:cxn>
              <a:cxn ang="0">
                <a:pos x="64" y="122"/>
              </a:cxn>
              <a:cxn ang="0">
                <a:pos x="82" y="104"/>
              </a:cxn>
              <a:cxn ang="0">
                <a:pos x="100" y="94"/>
              </a:cxn>
              <a:cxn ang="0">
                <a:pos x="78" y="78"/>
              </a:cxn>
              <a:cxn ang="0">
                <a:pos x="92" y="80"/>
              </a:cxn>
              <a:cxn ang="0">
                <a:pos x="98" y="60"/>
              </a:cxn>
              <a:cxn ang="0">
                <a:pos x="122" y="54"/>
              </a:cxn>
              <a:cxn ang="0">
                <a:pos x="136" y="70"/>
              </a:cxn>
              <a:cxn ang="0">
                <a:pos x="164" y="76"/>
              </a:cxn>
              <a:cxn ang="0">
                <a:pos x="178" y="62"/>
              </a:cxn>
              <a:cxn ang="0">
                <a:pos x="196" y="48"/>
              </a:cxn>
              <a:cxn ang="0">
                <a:pos x="178" y="42"/>
              </a:cxn>
              <a:cxn ang="0">
                <a:pos x="172" y="32"/>
              </a:cxn>
              <a:cxn ang="0">
                <a:pos x="194" y="22"/>
              </a:cxn>
              <a:cxn ang="0">
                <a:pos x="204" y="8"/>
              </a:cxn>
              <a:cxn ang="0">
                <a:pos x="228" y="4"/>
              </a:cxn>
              <a:cxn ang="0">
                <a:pos x="244" y="2"/>
              </a:cxn>
              <a:cxn ang="0">
                <a:pos x="238" y="28"/>
              </a:cxn>
              <a:cxn ang="0">
                <a:pos x="232" y="38"/>
              </a:cxn>
              <a:cxn ang="0">
                <a:pos x="224" y="46"/>
              </a:cxn>
              <a:cxn ang="0">
                <a:pos x="210" y="58"/>
              </a:cxn>
              <a:cxn ang="0">
                <a:pos x="198" y="66"/>
              </a:cxn>
              <a:cxn ang="0">
                <a:pos x="210" y="96"/>
              </a:cxn>
            </a:cxnLst>
            <a:rect l="0" t="0" r="r" b="b"/>
            <a:pathLst>
              <a:path w="282" h="310">
                <a:moveTo>
                  <a:pt x="210" y="96"/>
                </a:moveTo>
                <a:lnTo>
                  <a:pt x="210" y="96"/>
                </a:lnTo>
                <a:lnTo>
                  <a:pt x="214" y="100"/>
                </a:lnTo>
                <a:lnTo>
                  <a:pt x="218" y="104"/>
                </a:lnTo>
                <a:lnTo>
                  <a:pt x="218" y="104"/>
                </a:lnTo>
                <a:lnTo>
                  <a:pt x="222" y="104"/>
                </a:lnTo>
                <a:lnTo>
                  <a:pt x="226" y="102"/>
                </a:lnTo>
                <a:lnTo>
                  <a:pt x="234" y="96"/>
                </a:lnTo>
                <a:lnTo>
                  <a:pt x="234" y="96"/>
                </a:lnTo>
                <a:lnTo>
                  <a:pt x="238" y="92"/>
                </a:lnTo>
                <a:lnTo>
                  <a:pt x="242" y="88"/>
                </a:lnTo>
                <a:lnTo>
                  <a:pt x="242" y="88"/>
                </a:lnTo>
                <a:lnTo>
                  <a:pt x="250" y="86"/>
                </a:lnTo>
                <a:lnTo>
                  <a:pt x="258" y="86"/>
                </a:lnTo>
                <a:lnTo>
                  <a:pt x="266" y="86"/>
                </a:lnTo>
                <a:lnTo>
                  <a:pt x="274" y="88"/>
                </a:lnTo>
                <a:lnTo>
                  <a:pt x="274" y="88"/>
                </a:lnTo>
                <a:lnTo>
                  <a:pt x="276" y="92"/>
                </a:lnTo>
                <a:lnTo>
                  <a:pt x="278" y="96"/>
                </a:lnTo>
                <a:lnTo>
                  <a:pt x="282" y="106"/>
                </a:lnTo>
                <a:lnTo>
                  <a:pt x="282" y="106"/>
                </a:lnTo>
                <a:lnTo>
                  <a:pt x="282" y="112"/>
                </a:lnTo>
                <a:lnTo>
                  <a:pt x="282" y="112"/>
                </a:lnTo>
                <a:lnTo>
                  <a:pt x="280" y="120"/>
                </a:lnTo>
                <a:lnTo>
                  <a:pt x="278" y="128"/>
                </a:lnTo>
                <a:lnTo>
                  <a:pt x="278" y="128"/>
                </a:lnTo>
                <a:lnTo>
                  <a:pt x="278" y="132"/>
                </a:lnTo>
                <a:lnTo>
                  <a:pt x="278" y="132"/>
                </a:lnTo>
                <a:lnTo>
                  <a:pt x="276" y="134"/>
                </a:lnTo>
                <a:lnTo>
                  <a:pt x="272" y="134"/>
                </a:lnTo>
                <a:lnTo>
                  <a:pt x="272" y="134"/>
                </a:lnTo>
                <a:lnTo>
                  <a:pt x="270" y="138"/>
                </a:lnTo>
                <a:lnTo>
                  <a:pt x="268" y="142"/>
                </a:lnTo>
                <a:lnTo>
                  <a:pt x="268" y="142"/>
                </a:lnTo>
                <a:lnTo>
                  <a:pt x="268" y="150"/>
                </a:lnTo>
                <a:lnTo>
                  <a:pt x="270" y="158"/>
                </a:lnTo>
                <a:lnTo>
                  <a:pt x="272" y="168"/>
                </a:lnTo>
                <a:lnTo>
                  <a:pt x="272" y="176"/>
                </a:lnTo>
                <a:lnTo>
                  <a:pt x="272" y="176"/>
                </a:lnTo>
                <a:lnTo>
                  <a:pt x="270" y="184"/>
                </a:lnTo>
                <a:lnTo>
                  <a:pt x="266" y="192"/>
                </a:lnTo>
                <a:lnTo>
                  <a:pt x="266" y="192"/>
                </a:lnTo>
                <a:lnTo>
                  <a:pt x="262" y="192"/>
                </a:lnTo>
                <a:lnTo>
                  <a:pt x="262" y="192"/>
                </a:lnTo>
                <a:lnTo>
                  <a:pt x="260" y="196"/>
                </a:lnTo>
                <a:lnTo>
                  <a:pt x="260" y="202"/>
                </a:lnTo>
                <a:lnTo>
                  <a:pt x="260" y="212"/>
                </a:lnTo>
                <a:lnTo>
                  <a:pt x="260" y="212"/>
                </a:lnTo>
                <a:lnTo>
                  <a:pt x="258" y="222"/>
                </a:lnTo>
                <a:lnTo>
                  <a:pt x="256" y="232"/>
                </a:lnTo>
                <a:lnTo>
                  <a:pt x="256" y="232"/>
                </a:lnTo>
                <a:lnTo>
                  <a:pt x="250" y="240"/>
                </a:lnTo>
                <a:lnTo>
                  <a:pt x="250" y="240"/>
                </a:lnTo>
                <a:lnTo>
                  <a:pt x="242" y="250"/>
                </a:lnTo>
                <a:lnTo>
                  <a:pt x="242" y="250"/>
                </a:lnTo>
                <a:lnTo>
                  <a:pt x="234" y="264"/>
                </a:lnTo>
                <a:lnTo>
                  <a:pt x="234" y="264"/>
                </a:lnTo>
                <a:lnTo>
                  <a:pt x="228" y="272"/>
                </a:lnTo>
                <a:lnTo>
                  <a:pt x="222" y="280"/>
                </a:lnTo>
                <a:lnTo>
                  <a:pt x="222" y="280"/>
                </a:lnTo>
                <a:lnTo>
                  <a:pt x="222" y="284"/>
                </a:lnTo>
                <a:lnTo>
                  <a:pt x="222" y="290"/>
                </a:lnTo>
                <a:lnTo>
                  <a:pt x="222" y="290"/>
                </a:lnTo>
                <a:lnTo>
                  <a:pt x="220" y="294"/>
                </a:lnTo>
                <a:lnTo>
                  <a:pt x="218" y="296"/>
                </a:lnTo>
                <a:lnTo>
                  <a:pt x="218" y="296"/>
                </a:lnTo>
                <a:lnTo>
                  <a:pt x="214" y="296"/>
                </a:lnTo>
                <a:lnTo>
                  <a:pt x="210" y="294"/>
                </a:lnTo>
                <a:lnTo>
                  <a:pt x="210" y="294"/>
                </a:lnTo>
                <a:lnTo>
                  <a:pt x="204" y="290"/>
                </a:lnTo>
                <a:lnTo>
                  <a:pt x="204" y="290"/>
                </a:lnTo>
                <a:lnTo>
                  <a:pt x="192" y="286"/>
                </a:lnTo>
                <a:lnTo>
                  <a:pt x="192" y="286"/>
                </a:lnTo>
                <a:lnTo>
                  <a:pt x="180" y="286"/>
                </a:lnTo>
                <a:lnTo>
                  <a:pt x="180" y="286"/>
                </a:lnTo>
                <a:lnTo>
                  <a:pt x="166" y="286"/>
                </a:lnTo>
                <a:lnTo>
                  <a:pt x="160" y="284"/>
                </a:lnTo>
                <a:lnTo>
                  <a:pt x="154" y="284"/>
                </a:lnTo>
                <a:lnTo>
                  <a:pt x="154" y="284"/>
                </a:lnTo>
                <a:lnTo>
                  <a:pt x="150" y="288"/>
                </a:lnTo>
                <a:lnTo>
                  <a:pt x="150" y="288"/>
                </a:lnTo>
                <a:lnTo>
                  <a:pt x="146" y="294"/>
                </a:lnTo>
                <a:lnTo>
                  <a:pt x="146" y="294"/>
                </a:lnTo>
                <a:lnTo>
                  <a:pt x="140" y="298"/>
                </a:lnTo>
                <a:lnTo>
                  <a:pt x="140" y="298"/>
                </a:lnTo>
                <a:lnTo>
                  <a:pt x="136" y="296"/>
                </a:lnTo>
                <a:lnTo>
                  <a:pt x="132" y="294"/>
                </a:lnTo>
                <a:lnTo>
                  <a:pt x="132" y="294"/>
                </a:lnTo>
                <a:lnTo>
                  <a:pt x="128" y="296"/>
                </a:lnTo>
                <a:lnTo>
                  <a:pt x="126" y="300"/>
                </a:lnTo>
                <a:lnTo>
                  <a:pt x="126" y="300"/>
                </a:lnTo>
                <a:lnTo>
                  <a:pt x="118" y="302"/>
                </a:lnTo>
                <a:lnTo>
                  <a:pt x="112" y="302"/>
                </a:lnTo>
                <a:lnTo>
                  <a:pt x="112" y="302"/>
                </a:lnTo>
                <a:lnTo>
                  <a:pt x="108" y="298"/>
                </a:lnTo>
                <a:lnTo>
                  <a:pt x="108" y="298"/>
                </a:lnTo>
                <a:lnTo>
                  <a:pt x="108" y="292"/>
                </a:lnTo>
                <a:lnTo>
                  <a:pt x="108" y="292"/>
                </a:lnTo>
                <a:lnTo>
                  <a:pt x="106" y="292"/>
                </a:lnTo>
                <a:lnTo>
                  <a:pt x="104" y="290"/>
                </a:lnTo>
                <a:lnTo>
                  <a:pt x="104" y="290"/>
                </a:lnTo>
                <a:lnTo>
                  <a:pt x="104" y="294"/>
                </a:lnTo>
                <a:lnTo>
                  <a:pt x="104" y="298"/>
                </a:lnTo>
                <a:lnTo>
                  <a:pt x="104" y="298"/>
                </a:lnTo>
                <a:lnTo>
                  <a:pt x="100" y="304"/>
                </a:lnTo>
                <a:lnTo>
                  <a:pt x="100" y="304"/>
                </a:lnTo>
                <a:lnTo>
                  <a:pt x="90" y="308"/>
                </a:lnTo>
                <a:lnTo>
                  <a:pt x="90" y="308"/>
                </a:lnTo>
                <a:lnTo>
                  <a:pt x="74" y="310"/>
                </a:lnTo>
                <a:lnTo>
                  <a:pt x="60" y="310"/>
                </a:lnTo>
                <a:lnTo>
                  <a:pt x="60" y="310"/>
                </a:lnTo>
                <a:lnTo>
                  <a:pt x="54" y="306"/>
                </a:lnTo>
                <a:lnTo>
                  <a:pt x="54" y="306"/>
                </a:lnTo>
                <a:lnTo>
                  <a:pt x="50" y="308"/>
                </a:lnTo>
                <a:lnTo>
                  <a:pt x="44" y="310"/>
                </a:lnTo>
                <a:lnTo>
                  <a:pt x="44" y="310"/>
                </a:lnTo>
                <a:lnTo>
                  <a:pt x="40" y="308"/>
                </a:lnTo>
                <a:lnTo>
                  <a:pt x="40" y="308"/>
                </a:lnTo>
                <a:lnTo>
                  <a:pt x="38" y="304"/>
                </a:lnTo>
                <a:lnTo>
                  <a:pt x="38" y="304"/>
                </a:lnTo>
                <a:lnTo>
                  <a:pt x="30" y="302"/>
                </a:lnTo>
                <a:lnTo>
                  <a:pt x="30" y="302"/>
                </a:lnTo>
                <a:lnTo>
                  <a:pt x="24" y="304"/>
                </a:lnTo>
                <a:lnTo>
                  <a:pt x="20" y="304"/>
                </a:lnTo>
                <a:lnTo>
                  <a:pt x="18" y="304"/>
                </a:lnTo>
                <a:lnTo>
                  <a:pt x="18" y="304"/>
                </a:lnTo>
                <a:lnTo>
                  <a:pt x="20" y="302"/>
                </a:lnTo>
                <a:lnTo>
                  <a:pt x="20" y="300"/>
                </a:lnTo>
                <a:lnTo>
                  <a:pt x="20" y="300"/>
                </a:lnTo>
                <a:lnTo>
                  <a:pt x="20" y="296"/>
                </a:lnTo>
                <a:lnTo>
                  <a:pt x="20" y="296"/>
                </a:lnTo>
                <a:lnTo>
                  <a:pt x="22" y="296"/>
                </a:lnTo>
                <a:lnTo>
                  <a:pt x="26" y="294"/>
                </a:lnTo>
                <a:lnTo>
                  <a:pt x="26" y="294"/>
                </a:lnTo>
                <a:lnTo>
                  <a:pt x="30" y="296"/>
                </a:lnTo>
                <a:lnTo>
                  <a:pt x="32" y="296"/>
                </a:lnTo>
                <a:lnTo>
                  <a:pt x="32" y="296"/>
                </a:lnTo>
                <a:lnTo>
                  <a:pt x="36" y="294"/>
                </a:lnTo>
                <a:lnTo>
                  <a:pt x="38" y="290"/>
                </a:lnTo>
                <a:lnTo>
                  <a:pt x="38" y="290"/>
                </a:lnTo>
                <a:lnTo>
                  <a:pt x="36" y="288"/>
                </a:lnTo>
                <a:lnTo>
                  <a:pt x="36" y="288"/>
                </a:lnTo>
                <a:lnTo>
                  <a:pt x="30" y="286"/>
                </a:lnTo>
                <a:lnTo>
                  <a:pt x="24" y="286"/>
                </a:lnTo>
                <a:lnTo>
                  <a:pt x="14" y="288"/>
                </a:lnTo>
                <a:lnTo>
                  <a:pt x="8" y="288"/>
                </a:lnTo>
                <a:lnTo>
                  <a:pt x="8" y="288"/>
                </a:lnTo>
                <a:lnTo>
                  <a:pt x="6" y="288"/>
                </a:lnTo>
                <a:lnTo>
                  <a:pt x="4" y="286"/>
                </a:lnTo>
                <a:lnTo>
                  <a:pt x="4" y="286"/>
                </a:lnTo>
                <a:lnTo>
                  <a:pt x="6" y="284"/>
                </a:lnTo>
                <a:lnTo>
                  <a:pt x="12" y="282"/>
                </a:lnTo>
                <a:lnTo>
                  <a:pt x="22" y="280"/>
                </a:lnTo>
                <a:lnTo>
                  <a:pt x="22" y="280"/>
                </a:lnTo>
                <a:lnTo>
                  <a:pt x="26" y="280"/>
                </a:lnTo>
                <a:lnTo>
                  <a:pt x="32" y="278"/>
                </a:lnTo>
                <a:lnTo>
                  <a:pt x="32" y="278"/>
                </a:lnTo>
                <a:lnTo>
                  <a:pt x="34" y="276"/>
                </a:lnTo>
                <a:lnTo>
                  <a:pt x="34" y="272"/>
                </a:lnTo>
                <a:lnTo>
                  <a:pt x="34" y="272"/>
                </a:lnTo>
                <a:lnTo>
                  <a:pt x="28" y="270"/>
                </a:lnTo>
                <a:lnTo>
                  <a:pt x="22" y="270"/>
                </a:lnTo>
                <a:lnTo>
                  <a:pt x="14" y="272"/>
                </a:lnTo>
                <a:lnTo>
                  <a:pt x="8" y="272"/>
                </a:lnTo>
                <a:lnTo>
                  <a:pt x="8" y="272"/>
                </a:lnTo>
                <a:lnTo>
                  <a:pt x="6" y="272"/>
                </a:lnTo>
                <a:lnTo>
                  <a:pt x="6" y="272"/>
                </a:lnTo>
                <a:lnTo>
                  <a:pt x="6" y="268"/>
                </a:lnTo>
                <a:lnTo>
                  <a:pt x="6" y="266"/>
                </a:lnTo>
                <a:lnTo>
                  <a:pt x="6" y="266"/>
                </a:lnTo>
                <a:lnTo>
                  <a:pt x="2" y="264"/>
                </a:lnTo>
                <a:lnTo>
                  <a:pt x="0" y="264"/>
                </a:lnTo>
                <a:lnTo>
                  <a:pt x="0" y="264"/>
                </a:lnTo>
                <a:lnTo>
                  <a:pt x="0" y="260"/>
                </a:lnTo>
                <a:lnTo>
                  <a:pt x="2" y="258"/>
                </a:lnTo>
                <a:lnTo>
                  <a:pt x="2" y="258"/>
                </a:lnTo>
                <a:lnTo>
                  <a:pt x="8" y="254"/>
                </a:lnTo>
                <a:lnTo>
                  <a:pt x="14" y="250"/>
                </a:lnTo>
                <a:lnTo>
                  <a:pt x="14" y="250"/>
                </a:lnTo>
                <a:lnTo>
                  <a:pt x="22" y="250"/>
                </a:lnTo>
                <a:lnTo>
                  <a:pt x="26" y="250"/>
                </a:lnTo>
                <a:lnTo>
                  <a:pt x="28" y="248"/>
                </a:lnTo>
                <a:lnTo>
                  <a:pt x="28" y="248"/>
                </a:lnTo>
                <a:lnTo>
                  <a:pt x="30" y="246"/>
                </a:lnTo>
                <a:lnTo>
                  <a:pt x="28" y="244"/>
                </a:lnTo>
                <a:lnTo>
                  <a:pt x="28" y="244"/>
                </a:lnTo>
                <a:lnTo>
                  <a:pt x="26" y="242"/>
                </a:lnTo>
                <a:lnTo>
                  <a:pt x="24" y="242"/>
                </a:lnTo>
                <a:lnTo>
                  <a:pt x="16" y="242"/>
                </a:lnTo>
                <a:lnTo>
                  <a:pt x="8" y="242"/>
                </a:lnTo>
                <a:lnTo>
                  <a:pt x="6" y="240"/>
                </a:lnTo>
                <a:lnTo>
                  <a:pt x="4" y="238"/>
                </a:lnTo>
                <a:lnTo>
                  <a:pt x="4" y="238"/>
                </a:lnTo>
                <a:lnTo>
                  <a:pt x="4" y="236"/>
                </a:lnTo>
                <a:lnTo>
                  <a:pt x="6" y="234"/>
                </a:lnTo>
                <a:lnTo>
                  <a:pt x="10" y="230"/>
                </a:lnTo>
                <a:lnTo>
                  <a:pt x="10" y="230"/>
                </a:lnTo>
                <a:lnTo>
                  <a:pt x="12" y="228"/>
                </a:lnTo>
                <a:lnTo>
                  <a:pt x="16" y="228"/>
                </a:lnTo>
                <a:lnTo>
                  <a:pt x="16" y="228"/>
                </a:lnTo>
                <a:lnTo>
                  <a:pt x="22" y="230"/>
                </a:lnTo>
                <a:lnTo>
                  <a:pt x="22" y="230"/>
                </a:lnTo>
                <a:lnTo>
                  <a:pt x="30" y="230"/>
                </a:lnTo>
                <a:lnTo>
                  <a:pt x="30" y="230"/>
                </a:lnTo>
                <a:lnTo>
                  <a:pt x="34" y="234"/>
                </a:lnTo>
                <a:lnTo>
                  <a:pt x="34" y="234"/>
                </a:lnTo>
                <a:lnTo>
                  <a:pt x="38" y="232"/>
                </a:lnTo>
                <a:lnTo>
                  <a:pt x="38" y="232"/>
                </a:lnTo>
                <a:lnTo>
                  <a:pt x="42" y="224"/>
                </a:lnTo>
                <a:lnTo>
                  <a:pt x="42" y="224"/>
                </a:lnTo>
                <a:lnTo>
                  <a:pt x="48" y="218"/>
                </a:lnTo>
                <a:lnTo>
                  <a:pt x="56" y="214"/>
                </a:lnTo>
                <a:lnTo>
                  <a:pt x="56" y="214"/>
                </a:lnTo>
                <a:lnTo>
                  <a:pt x="64" y="214"/>
                </a:lnTo>
                <a:lnTo>
                  <a:pt x="74" y="216"/>
                </a:lnTo>
                <a:lnTo>
                  <a:pt x="74" y="216"/>
                </a:lnTo>
                <a:lnTo>
                  <a:pt x="92" y="218"/>
                </a:lnTo>
                <a:lnTo>
                  <a:pt x="102" y="220"/>
                </a:lnTo>
                <a:lnTo>
                  <a:pt x="106" y="218"/>
                </a:lnTo>
                <a:lnTo>
                  <a:pt x="108" y="216"/>
                </a:lnTo>
                <a:lnTo>
                  <a:pt x="108" y="216"/>
                </a:lnTo>
                <a:lnTo>
                  <a:pt x="108" y="214"/>
                </a:lnTo>
                <a:lnTo>
                  <a:pt x="108" y="214"/>
                </a:lnTo>
                <a:lnTo>
                  <a:pt x="104" y="214"/>
                </a:lnTo>
                <a:lnTo>
                  <a:pt x="100" y="212"/>
                </a:lnTo>
                <a:lnTo>
                  <a:pt x="100" y="212"/>
                </a:lnTo>
                <a:lnTo>
                  <a:pt x="102" y="208"/>
                </a:lnTo>
                <a:lnTo>
                  <a:pt x="102" y="204"/>
                </a:lnTo>
                <a:lnTo>
                  <a:pt x="104" y="202"/>
                </a:lnTo>
                <a:lnTo>
                  <a:pt x="104" y="200"/>
                </a:lnTo>
                <a:lnTo>
                  <a:pt x="104" y="200"/>
                </a:lnTo>
                <a:lnTo>
                  <a:pt x="102" y="198"/>
                </a:lnTo>
                <a:lnTo>
                  <a:pt x="100" y="200"/>
                </a:lnTo>
                <a:lnTo>
                  <a:pt x="94" y="204"/>
                </a:lnTo>
                <a:lnTo>
                  <a:pt x="88" y="208"/>
                </a:lnTo>
                <a:lnTo>
                  <a:pt x="84" y="210"/>
                </a:lnTo>
                <a:lnTo>
                  <a:pt x="84" y="210"/>
                </a:lnTo>
                <a:lnTo>
                  <a:pt x="76" y="210"/>
                </a:lnTo>
                <a:lnTo>
                  <a:pt x="64" y="208"/>
                </a:lnTo>
                <a:lnTo>
                  <a:pt x="54" y="206"/>
                </a:lnTo>
                <a:lnTo>
                  <a:pt x="52" y="202"/>
                </a:lnTo>
                <a:lnTo>
                  <a:pt x="50" y="200"/>
                </a:lnTo>
                <a:lnTo>
                  <a:pt x="50" y="200"/>
                </a:lnTo>
                <a:lnTo>
                  <a:pt x="50" y="198"/>
                </a:lnTo>
                <a:lnTo>
                  <a:pt x="52" y="198"/>
                </a:lnTo>
                <a:lnTo>
                  <a:pt x="58" y="196"/>
                </a:lnTo>
                <a:lnTo>
                  <a:pt x="66" y="196"/>
                </a:lnTo>
                <a:lnTo>
                  <a:pt x="70" y="196"/>
                </a:lnTo>
                <a:lnTo>
                  <a:pt x="70" y="196"/>
                </a:lnTo>
                <a:lnTo>
                  <a:pt x="78" y="188"/>
                </a:lnTo>
                <a:lnTo>
                  <a:pt x="78" y="188"/>
                </a:lnTo>
                <a:lnTo>
                  <a:pt x="82" y="180"/>
                </a:lnTo>
                <a:lnTo>
                  <a:pt x="84" y="174"/>
                </a:lnTo>
                <a:lnTo>
                  <a:pt x="84" y="174"/>
                </a:lnTo>
                <a:lnTo>
                  <a:pt x="90" y="170"/>
                </a:lnTo>
                <a:lnTo>
                  <a:pt x="94" y="168"/>
                </a:lnTo>
                <a:lnTo>
                  <a:pt x="94" y="168"/>
                </a:lnTo>
                <a:lnTo>
                  <a:pt x="108" y="168"/>
                </a:lnTo>
                <a:lnTo>
                  <a:pt x="108" y="168"/>
                </a:lnTo>
                <a:lnTo>
                  <a:pt x="112" y="166"/>
                </a:lnTo>
                <a:lnTo>
                  <a:pt x="114" y="164"/>
                </a:lnTo>
                <a:lnTo>
                  <a:pt x="114" y="164"/>
                </a:lnTo>
                <a:lnTo>
                  <a:pt x="114" y="162"/>
                </a:lnTo>
                <a:lnTo>
                  <a:pt x="112" y="158"/>
                </a:lnTo>
                <a:lnTo>
                  <a:pt x="112" y="158"/>
                </a:lnTo>
                <a:lnTo>
                  <a:pt x="106" y="156"/>
                </a:lnTo>
                <a:lnTo>
                  <a:pt x="96" y="154"/>
                </a:lnTo>
                <a:lnTo>
                  <a:pt x="88" y="152"/>
                </a:lnTo>
                <a:lnTo>
                  <a:pt x="84" y="150"/>
                </a:lnTo>
                <a:lnTo>
                  <a:pt x="82" y="148"/>
                </a:lnTo>
                <a:lnTo>
                  <a:pt x="82" y="148"/>
                </a:lnTo>
                <a:lnTo>
                  <a:pt x="82" y="144"/>
                </a:lnTo>
                <a:lnTo>
                  <a:pt x="82" y="140"/>
                </a:lnTo>
                <a:lnTo>
                  <a:pt x="82" y="140"/>
                </a:lnTo>
                <a:lnTo>
                  <a:pt x="80" y="140"/>
                </a:lnTo>
                <a:lnTo>
                  <a:pt x="76" y="138"/>
                </a:lnTo>
                <a:lnTo>
                  <a:pt x="72" y="138"/>
                </a:lnTo>
                <a:lnTo>
                  <a:pt x="70" y="138"/>
                </a:lnTo>
                <a:lnTo>
                  <a:pt x="70" y="138"/>
                </a:lnTo>
                <a:lnTo>
                  <a:pt x="72" y="134"/>
                </a:lnTo>
                <a:lnTo>
                  <a:pt x="72" y="132"/>
                </a:lnTo>
                <a:lnTo>
                  <a:pt x="72" y="132"/>
                </a:lnTo>
                <a:lnTo>
                  <a:pt x="68" y="130"/>
                </a:lnTo>
                <a:lnTo>
                  <a:pt x="68" y="130"/>
                </a:lnTo>
                <a:lnTo>
                  <a:pt x="66" y="126"/>
                </a:lnTo>
                <a:lnTo>
                  <a:pt x="64" y="122"/>
                </a:lnTo>
                <a:lnTo>
                  <a:pt x="64" y="122"/>
                </a:lnTo>
                <a:lnTo>
                  <a:pt x="68" y="114"/>
                </a:lnTo>
                <a:lnTo>
                  <a:pt x="68" y="114"/>
                </a:lnTo>
                <a:lnTo>
                  <a:pt x="72" y="112"/>
                </a:lnTo>
                <a:lnTo>
                  <a:pt x="76" y="112"/>
                </a:lnTo>
                <a:lnTo>
                  <a:pt x="76" y="112"/>
                </a:lnTo>
                <a:lnTo>
                  <a:pt x="82" y="104"/>
                </a:lnTo>
                <a:lnTo>
                  <a:pt x="82" y="104"/>
                </a:lnTo>
                <a:lnTo>
                  <a:pt x="92" y="104"/>
                </a:lnTo>
                <a:lnTo>
                  <a:pt x="96" y="102"/>
                </a:lnTo>
                <a:lnTo>
                  <a:pt x="100" y="100"/>
                </a:lnTo>
                <a:lnTo>
                  <a:pt x="100" y="100"/>
                </a:lnTo>
                <a:lnTo>
                  <a:pt x="102" y="98"/>
                </a:lnTo>
                <a:lnTo>
                  <a:pt x="100" y="94"/>
                </a:lnTo>
                <a:lnTo>
                  <a:pt x="100" y="94"/>
                </a:lnTo>
                <a:lnTo>
                  <a:pt x="98" y="92"/>
                </a:lnTo>
                <a:lnTo>
                  <a:pt x="92" y="90"/>
                </a:lnTo>
                <a:lnTo>
                  <a:pt x="86" y="88"/>
                </a:lnTo>
                <a:lnTo>
                  <a:pt x="82" y="86"/>
                </a:lnTo>
                <a:lnTo>
                  <a:pt x="82" y="86"/>
                </a:lnTo>
                <a:lnTo>
                  <a:pt x="78" y="80"/>
                </a:lnTo>
                <a:lnTo>
                  <a:pt x="78" y="78"/>
                </a:lnTo>
                <a:lnTo>
                  <a:pt x="78" y="76"/>
                </a:lnTo>
                <a:lnTo>
                  <a:pt x="78" y="76"/>
                </a:lnTo>
                <a:lnTo>
                  <a:pt x="82" y="74"/>
                </a:lnTo>
                <a:lnTo>
                  <a:pt x="88" y="76"/>
                </a:lnTo>
                <a:lnTo>
                  <a:pt x="88" y="76"/>
                </a:lnTo>
                <a:lnTo>
                  <a:pt x="90" y="78"/>
                </a:lnTo>
                <a:lnTo>
                  <a:pt x="92" y="80"/>
                </a:lnTo>
                <a:lnTo>
                  <a:pt x="92" y="80"/>
                </a:lnTo>
                <a:lnTo>
                  <a:pt x="94" y="78"/>
                </a:lnTo>
                <a:lnTo>
                  <a:pt x="94" y="74"/>
                </a:lnTo>
                <a:lnTo>
                  <a:pt x="94" y="68"/>
                </a:lnTo>
                <a:lnTo>
                  <a:pt x="94" y="64"/>
                </a:lnTo>
                <a:lnTo>
                  <a:pt x="94" y="64"/>
                </a:lnTo>
                <a:lnTo>
                  <a:pt x="98" y="60"/>
                </a:lnTo>
                <a:lnTo>
                  <a:pt x="102" y="58"/>
                </a:lnTo>
                <a:lnTo>
                  <a:pt x="102" y="58"/>
                </a:lnTo>
                <a:lnTo>
                  <a:pt x="106" y="54"/>
                </a:lnTo>
                <a:lnTo>
                  <a:pt x="110" y="52"/>
                </a:lnTo>
                <a:lnTo>
                  <a:pt x="110" y="52"/>
                </a:lnTo>
                <a:lnTo>
                  <a:pt x="116" y="52"/>
                </a:lnTo>
                <a:lnTo>
                  <a:pt x="122" y="54"/>
                </a:lnTo>
                <a:lnTo>
                  <a:pt x="128" y="58"/>
                </a:lnTo>
                <a:lnTo>
                  <a:pt x="132" y="62"/>
                </a:lnTo>
                <a:lnTo>
                  <a:pt x="132" y="62"/>
                </a:lnTo>
                <a:lnTo>
                  <a:pt x="132" y="64"/>
                </a:lnTo>
                <a:lnTo>
                  <a:pt x="134" y="68"/>
                </a:lnTo>
                <a:lnTo>
                  <a:pt x="134" y="68"/>
                </a:lnTo>
                <a:lnTo>
                  <a:pt x="136" y="70"/>
                </a:lnTo>
                <a:lnTo>
                  <a:pt x="142" y="70"/>
                </a:lnTo>
                <a:lnTo>
                  <a:pt x="152" y="70"/>
                </a:lnTo>
                <a:lnTo>
                  <a:pt x="152" y="70"/>
                </a:lnTo>
                <a:lnTo>
                  <a:pt x="158" y="74"/>
                </a:lnTo>
                <a:lnTo>
                  <a:pt x="162" y="76"/>
                </a:lnTo>
                <a:lnTo>
                  <a:pt x="164" y="76"/>
                </a:lnTo>
                <a:lnTo>
                  <a:pt x="164" y="76"/>
                </a:lnTo>
                <a:lnTo>
                  <a:pt x="166" y="74"/>
                </a:lnTo>
                <a:lnTo>
                  <a:pt x="168" y="70"/>
                </a:lnTo>
                <a:lnTo>
                  <a:pt x="168" y="70"/>
                </a:lnTo>
                <a:lnTo>
                  <a:pt x="168" y="66"/>
                </a:lnTo>
                <a:lnTo>
                  <a:pt x="168" y="66"/>
                </a:lnTo>
                <a:lnTo>
                  <a:pt x="172" y="64"/>
                </a:lnTo>
                <a:lnTo>
                  <a:pt x="178" y="62"/>
                </a:lnTo>
                <a:lnTo>
                  <a:pt x="184" y="62"/>
                </a:lnTo>
                <a:lnTo>
                  <a:pt x="190" y="60"/>
                </a:lnTo>
                <a:lnTo>
                  <a:pt x="190" y="60"/>
                </a:lnTo>
                <a:lnTo>
                  <a:pt x="196" y="52"/>
                </a:lnTo>
                <a:lnTo>
                  <a:pt x="196" y="52"/>
                </a:lnTo>
                <a:lnTo>
                  <a:pt x="196" y="48"/>
                </a:lnTo>
                <a:lnTo>
                  <a:pt x="196" y="48"/>
                </a:lnTo>
                <a:lnTo>
                  <a:pt x="192" y="46"/>
                </a:lnTo>
                <a:lnTo>
                  <a:pt x="188" y="46"/>
                </a:lnTo>
                <a:lnTo>
                  <a:pt x="188" y="46"/>
                </a:lnTo>
                <a:lnTo>
                  <a:pt x="182" y="46"/>
                </a:lnTo>
                <a:lnTo>
                  <a:pt x="182" y="46"/>
                </a:lnTo>
                <a:lnTo>
                  <a:pt x="178" y="42"/>
                </a:lnTo>
                <a:lnTo>
                  <a:pt x="178" y="42"/>
                </a:lnTo>
                <a:lnTo>
                  <a:pt x="174" y="42"/>
                </a:lnTo>
                <a:lnTo>
                  <a:pt x="170" y="40"/>
                </a:lnTo>
                <a:lnTo>
                  <a:pt x="170" y="40"/>
                </a:lnTo>
                <a:lnTo>
                  <a:pt x="168" y="38"/>
                </a:lnTo>
                <a:lnTo>
                  <a:pt x="170" y="34"/>
                </a:lnTo>
                <a:lnTo>
                  <a:pt x="170" y="34"/>
                </a:lnTo>
                <a:lnTo>
                  <a:pt x="172" y="32"/>
                </a:lnTo>
                <a:lnTo>
                  <a:pt x="176" y="32"/>
                </a:lnTo>
                <a:lnTo>
                  <a:pt x="182" y="30"/>
                </a:lnTo>
                <a:lnTo>
                  <a:pt x="182" y="30"/>
                </a:lnTo>
                <a:lnTo>
                  <a:pt x="192" y="24"/>
                </a:lnTo>
                <a:lnTo>
                  <a:pt x="192" y="24"/>
                </a:lnTo>
                <a:lnTo>
                  <a:pt x="194" y="22"/>
                </a:lnTo>
                <a:lnTo>
                  <a:pt x="194" y="22"/>
                </a:lnTo>
                <a:lnTo>
                  <a:pt x="192" y="18"/>
                </a:lnTo>
                <a:lnTo>
                  <a:pt x="192" y="18"/>
                </a:lnTo>
                <a:lnTo>
                  <a:pt x="194" y="12"/>
                </a:lnTo>
                <a:lnTo>
                  <a:pt x="198" y="10"/>
                </a:lnTo>
                <a:lnTo>
                  <a:pt x="198" y="10"/>
                </a:lnTo>
                <a:lnTo>
                  <a:pt x="204" y="8"/>
                </a:lnTo>
                <a:lnTo>
                  <a:pt x="204" y="8"/>
                </a:lnTo>
                <a:lnTo>
                  <a:pt x="214" y="4"/>
                </a:lnTo>
                <a:lnTo>
                  <a:pt x="214" y="4"/>
                </a:lnTo>
                <a:lnTo>
                  <a:pt x="220" y="0"/>
                </a:lnTo>
                <a:lnTo>
                  <a:pt x="222" y="0"/>
                </a:lnTo>
                <a:lnTo>
                  <a:pt x="226" y="0"/>
                </a:lnTo>
                <a:lnTo>
                  <a:pt x="226" y="0"/>
                </a:lnTo>
                <a:lnTo>
                  <a:pt x="228" y="4"/>
                </a:lnTo>
                <a:lnTo>
                  <a:pt x="228" y="4"/>
                </a:lnTo>
                <a:lnTo>
                  <a:pt x="232" y="2"/>
                </a:lnTo>
                <a:lnTo>
                  <a:pt x="238" y="2"/>
                </a:lnTo>
                <a:lnTo>
                  <a:pt x="238" y="2"/>
                </a:lnTo>
                <a:lnTo>
                  <a:pt x="242" y="0"/>
                </a:lnTo>
                <a:lnTo>
                  <a:pt x="244" y="2"/>
                </a:lnTo>
                <a:lnTo>
                  <a:pt x="244" y="2"/>
                </a:lnTo>
                <a:lnTo>
                  <a:pt x="244" y="4"/>
                </a:lnTo>
                <a:lnTo>
                  <a:pt x="244" y="4"/>
                </a:lnTo>
                <a:lnTo>
                  <a:pt x="242" y="14"/>
                </a:lnTo>
                <a:lnTo>
                  <a:pt x="240" y="24"/>
                </a:lnTo>
                <a:lnTo>
                  <a:pt x="240" y="24"/>
                </a:lnTo>
                <a:lnTo>
                  <a:pt x="238" y="28"/>
                </a:lnTo>
                <a:lnTo>
                  <a:pt x="238" y="28"/>
                </a:lnTo>
                <a:lnTo>
                  <a:pt x="238" y="28"/>
                </a:lnTo>
                <a:lnTo>
                  <a:pt x="238" y="28"/>
                </a:lnTo>
                <a:lnTo>
                  <a:pt x="234" y="36"/>
                </a:lnTo>
                <a:lnTo>
                  <a:pt x="234" y="36"/>
                </a:lnTo>
                <a:lnTo>
                  <a:pt x="232" y="38"/>
                </a:lnTo>
                <a:lnTo>
                  <a:pt x="232" y="38"/>
                </a:lnTo>
                <a:lnTo>
                  <a:pt x="232" y="38"/>
                </a:lnTo>
                <a:lnTo>
                  <a:pt x="232" y="38"/>
                </a:lnTo>
                <a:lnTo>
                  <a:pt x="232" y="38"/>
                </a:lnTo>
                <a:lnTo>
                  <a:pt x="232" y="38"/>
                </a:lnTo>
                <a:lnTo>
                  <a:pt x="232" y="38"/>
                </a:lnTo>
                <a:lnTo>
                  <a:pt x="232" y="38"/>
                </a:lnTo>
                <a:lnTo>
                  <a:pt x="228" y="44"/>
                </a:lnTo>
                <a:lnTo>
                  <a:pt x="224" y="46"/>
                </a:lnTo>
                <a:lnTo>
                  <a:pt x="224" y="46"/>
                </a:lnTo>
                <a:lnTo>
                  <a:pt x="220" y="46"/>
                </a:lnTo>
                <a:lnTo>
                  <a:pt x="214" y="44"/>
                </a:lnTo>
                <a:lnTo>
                  <a:pt x="214" y="44"/>
                </a:lnTo>
                <a:lnTo>
                  <a:pt x="212" y="48"/>
                </a:lnTo>
                <a:lnTo>
                  <a:pt x="212" y="50"/>
                </a:lnTo>
                <a:lnTo>
                  <a:pt x="210" y="58"/>
                </a:lnTo>
                <a:lnTo>
                  <a:pt x="210" y="58"/>
                </a:lnTo>
                <a:lnTo>
                  <a:pt x="208" y="58"/>
                </a:lnTo>
                <a:lnTo>
                  <a:pt x="202" y="60"/>
                </a:lnTo>
                <a:lnTo>
                  <a:pt x="198" y="60"/>
                </a:lnTo>
                <a:lnTo>
                  <a:pt x="196" y="62"/>
                </a:lnTo>
                <a:lnTo>
                  <a:pt x="196" y="62"/>
                </a:lnTo>
                <a:lnTo>
                  <a:pt x="198" y="66"/>
                </a:lnTo>
                <a:lnTo>
                  <a:pt x="202" y="70"/>
                </a:lnTo>
                <a:lnTo>
                  <a:pt x="206" y="74"/>
                </a:lnTo>
                <a:lnTo>
                  <a:pt x="208" y="76"/>
                </a:lnTo>
                <a:lnTo>
                  <a:pt x="208" y="76"/>
                </a:lnTo>
                <a:lnTo>
                  <a:pt x="210" y="86"/>
                </a:lnTo>
                <a:lnTo>
                  <a:pt x="210" y="96"/>
                </a:lnTo>
                <a:lnTo>
                  <a:pt x="210" y="9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sp>
        <p:nvSpPr>
          <p:cNvPr id="211" name="Freeform 386"/>
          <p:cNvSpPr>
            <a:spLocks/>
          </p:cNvSpPr>
          <p:nvPr/>
        </p:nvSpPr>
        <p:spPr bwMode="auto">
          <a:xfrm>
            <a:off x="7447438" y="-228600"/>
            <a:ext cx="86596" cy="49569"/>
          </a:xfrm>
          <a:custGeom>
            <a:avLst/>
            <a:gdLst/>
            <a:ahLst/>
            <a:cxnLst>
              <a:cxn ang="0">
                <a:pos x="44" y="26"/>
              </a:cxn>
              <a:cxn ang="0">
                <a:pos x="44" y="26"/>
              </a:cxn>
              <a:cxn ang="0">
                <a:pos x="44" y="28"/>
              </a:cxn>
              <a:cxn ang="0">
                <a:pos x="44" y="28"/>
              </a:cxn>
              <a:cxn ang="0">
                <a:pos x="40" y="26"/>
              </a:cxn>
              <a:cxn ang="0">
                <a:pos x="38" y="24"/>
              </a:cxn>
              <a:cxn ang="0">
                <a:pos x="32" y="20"/>
              </a:cxn>
              <a:cxn ang="0">
                <a:pos x="32" y="20"/>
              </a:cxn>
              <a:cxn ang="0">
                <a:pos x="24" y="16"/>
              </a:cxn>
              <a:cxn ang="0">
                <a:pos x="24" y="16"/>
              </a:cxn>
              <a:cxn ang="0">
                <a:pos x="20" y="12"/>
              </a:cxn>
              <a:cxn ang="0">
                <a:pos x="16" y="10"/>
              </a:cxn>
              <a:cxn ang="0">
                <a:pos x="16" y="10"/>
              </a:cxn>
              <a:cxn ang="0">
                <a:pos x="10" y="10"/>
              </a:cxn>
              <a:cxn ang="0">
                <a:pos x="4" y="10"/>
              </a:cxn>
              <a:cxn ang="0">
                <a:pos x="4" y="10"/>
              </a:cxn>
              <a:cxn ang="0">
                <a:pos x="0" y="8"/>
              </a:cxn>
              <a:cxn ang="0">
                <a:pos x="0" y="8"/>
              </a:cxn>
              <a:cxn ang="0">
                <a:pos x="0" y="6"/>
              </a:cxn>
              <a:cxn ang="0">
                <a:pos x="0" y="6"/>
              </a:cxn>
              <a:cxn ang="0">
                <a:pos x="0" y="4"/>
              </a:cxn>
              <a:cxn ang="0">
                <a:pos x="2" y="0"/>
              </a:cxn>
              <a:cxn ang="0">
                <a:pos x="2" y="0"/>
              </a:cxn>
              <a:cxn ang="0">
                <a:pos x="8" y="0"/>
              </a:cxn>
              <a:cxn ang="0">
                <a:pos x="8" y="0"/>
              </a:cxn>
              <a:cxn ang="0">
                <a:pos x="12" y="2"/>
              </a:cxn>
              <a:cxn ang="0">
                <a:pos x="16" y="2"/>
              </a:cxn>
              <a:cxn ang="0">
                <a:pos x="16" y="2"/>
              </a:cxn>
              <a:cxn ang="0">
                <a:pos x="16" y="0"/>
              </a:cxn>
              <a:cxn ang="0">
                <a:pos x="16" y="0"/>
              </a:cxn>
              <a:cxn ang="0">
                <a:pos x="16" y="0"/>
              </a:cxn>
              <a:cxn ang="0">
                <a:pos x="16" y="0"/>
              </a:cxn>
              <a:cxn ang="0">
                <a:pos x="28" y="4"/>
              </a:cxn>
              <a:cxn ang="0">
                <a:pos x="28" y="4"/>
              </a:cxn>
              <a:cxn ang="0">
                <a:pos x="30" y="8"/>
              </a:cxn>
              <a:cxn ang="0">
                <a:pos x="30" y="8"/>
              </a:cxn>
              <a:cxn ang="0">
                <a:pos x="34" y="14"/>
              </a:cxn>
              <a:cxn ang="0">
                <a:pos x="34" y="14"/>
              </a:cxn>
              <a:cxn ang="0">
                <a:pos x="34" y="16"/>
              </a:cxn>
              <a:cxn ang="0">
                <a:pos x="34" y="16"/>
              </a:cxn>
              <a:cxn ang="0">
                <a:pos x="38" y="22"/>
              </a:cxn>
              <a:cxn ang="0">
                <a:pos x="38" y="22"/>
              </a:cxn>
              <a:cxn ang="0">
                <a:pos x="42" y="24"/>
              </a:cxn>
              <a:cxn ang="0">
                <a:pos x="44" y="26"/>
              </a:cxn>
              <a:cxn ang="0">
                <a:pos x="44" y="26"/>
              </a:cxn>
            </a:cxnLst>
            <a:rect l="0" t="0" r="r" b="b"/>
            <a:pathLst>
              <a:path w="44" h="28">
                <a:moveTo>
                  <a:pt x="44" y="26"/>
                </a:moveTo>
                <a:lnTo>
                  <a:pt x="44" y="26"/>
                </a:lnTo>
                <a:lnTo>
                  <a:pt x="44" y="28"/>
                </a:lnTo>
                <a:lnTo>
                  <a:pt x="44" y="28"/>
                </a:lnTo>
                <a:lnTo>
                  <a:pt x="40" y="26"/>
                </a:lnTo>
                <a:lnTo>
                  <a:pt x="38" y="24"/>
                </a:lnTo>
                <a:lnTo>
                  <a:pt x="32" y="20"/>
                </a:lnTo>
                <a:lnTo>
                  <a:pt x="32" y="20"/>
                </a:lnTo>
                <a:lnTo>
                  <a:pt x="24" y="16"/>
                </a:lnTo>
                <a:lnTo>
                  <a:pt x="24" y="16"/>
                </a:lnTo>
                <a:lnTo>
                  <a:pt x="20" y="12"/>
                </a:lnTo>
                <a:lnTo>
                  <a:pt x="16" y="10"/>
                </a:lnTo>
                <a:lnTo>
                  <a:pt x="16" y="10"/>
                </a:lnTo>
                <a:lnTo>
                  <a:pt x="10" y="10"/>
                </a:lnTo>
                <a:lnTo>
                  <a:pt x="4" y="10"/>
                </a:lnTo>
                <a:lnTo>
                  <a:pt x="4" y="10"/>
                </a:lnTo>
                <a:lnTo>
                  <a:pt x="0" y="8"/>
                </a:lnTo>
                <a:lnTo>
                  <a:pt x="0" y="8"/>
                </a:lnTo>
                <a:lnTo>
                  <a:pt x="0" y="6"/>
                </a:lnTo>
                <a:lnTo>
                  <a:pt x="0" y="6"/>
                </a:lnTo>
                <a:lnTo>
                  <a:pt x="0" y="4"/>
                </a:lnTo>
                <a:lnTo>
                  <a:pt x="2" y="0"/>
                </a:lnTo>
                <a:lnTo>
                  <a:pt x="2" y="0"/>
                </a:lnTo>
                <a:lnTo>
                  <a:pt x="8" y="0"/>
                </a:lnTo>
                <a:lnTo>
                  <a:pt x="8" y="0"/>
                </a:lnTo>
                <a:lnTo>
                  <a:pt x="12" y="2"/>
                </a:lnTo>
                <a:lnTo>
                  <a:pt x="16" y="2"/>
                </a:lnTo>
                <a:lnTo>
                  <a:pt x="16" y="2"/>
                </a:lnTo>
                <a:lnTo>
                  <a:pt x="16" y="0"/>
                </a:lnTo>
                <a:lnTo>
                  <a:pt x="16" y="0"/>
                </a:lnTo>
                <a:lnTo>
                  <a:pt x="16" y="0"/>
                </a:lnTo>
                <a:lnTo>
                  <a:pt x="16" y="0"/>
                </a:lnTo>
                <a:lnTo>
                  <a:pt x="28" y="4"/>
                </a:lnTo>
                <a:lnTo>
                  <a:pt x="28" y="4"/>
                </a:lnTo>
                <a:lnTo>
                  <a:pt x="30" y="8"/>
                </a:lnTo>
                <a:lnTo>
                  <a:pt x="30" y="8"/>
                </a:lnTo>
                <a:lnTo>
                  <a:pt x="34" y="14"/>
                </a:lnTo>
                <a:lnTo>
                  <a:pt x="34" y="14"/>
                </a:lnTo>
                <a:lnTo>
                  <a:pt x="34" y="16"/>
                </a:lnTo>
                <a:lnTo>
                  <a:pt x="34" y="16"/>
                </a:lnTo>
                <a:lnTo>
                  <a:pt x="38" y="22"/>
                </a:lnTo>
                <a:lnTo>
                  <a:pt x="38" y="22"/>
                </a:lnTo>
                <a:lnTo>
                  <a:pt x="42" y="24"/>
                </a:lnTo>
                <a:lnTo>
                  <a:pt x="44" y="26"/>
                </a:lnTo>
                <a:lnTo>
                  <a:pt x="44" y="26"/>
                </a:lnTo>
                <a:close/>
              </a:path>
            </a:pathLst>
          </a:custGeom>
          <a:solidFill>
            <a:schemeClr val="accent3">
              <a:lumMod val="75000"/>
            </a:schemeClr>
          </a:solidFill>
          <a:ln w="6350">
            <a:solidFill>
              <a:srgbClr val="002060"/>
            </a:solidFill>
            <a:round/>
            <a:headEnd/>
            <a:tailEnd/>
          </a:ln>
          <a:scene3d>
            <a:camera prst="orthographicFront"/>
            <a:lightRig rig="threePt" dir="t"/>
          </a:scene3d>
          <a:sp3d>
            <a:bevelT/>
          </a:sp3d>
        </p:spPr>
        <p:txBody>
          <a:bodyPr/>
          <a:lstStyle/>
          <a:p>
            <a:pPr>
              <a:defRPr/>
            </a:pPr>
            <a:endParaRPr lang="da-DK" sz="900" b="1">
              <a:ea typeface="ＭＳ Ｐゴシック" pitchFamily="-97" charset="-128"/>
              <a:cs typeface="Arial" charset="0"/>
            </a:endParaRPr>
          </a:p>
        </p:txBody>
      </p:sp>
      <p:cxnSp>
        <p:nvCxnSpPr>
          <p:cNvPr id="81" name="Straight Connector 80"/>
          <p:cNvCxnSpPr/>
          <p:nvPr/>
        </p:nvCxnSpPr>
        <p:spPr>
          <a:xfrm rot="5400000">
            <a:off x="9168770" y="4585187"/>
            <a:ext cx="152400" cy="152400"/>
          </a:xfrm>
          <a:prstGeom prst="line">
            <a:avLst/>
          </a:prstGeom>
          <a:ln w="15875" cap="flat" cmpd="sng" algn="ctr">
            <a:noFill/>
            <a:prstDash val="solid"/>
            <a:round/>
            <a:headEnd type="none" w="med" len="med"/>
            <a:tailEnd type="none" w="med" len="med"/>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6200000" flipH="1">
            <a:off x="9092570" y="2756387"/>
            <a:ext cx="152400" cy="152400"/>
          </a:xfrm>
          <a:prstGeom prst="line">
            <a:avLst/>
          </a:prstGeom>
          <a:ln w="15875" cap="flat" cmpd="sng" algn="ctr">
            <a:noFill/>
            <a:prstDash val="solid"/>
            <a:round/>
            <a:headEnd type="none" w="med" len="med"/>
            <a:tailEnd type="none" w="med" len="med"/>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bwMode="auto">
          <a:xfrm rot="5400000">
            <a:off x="9168770" y="4585187"/>
            <a:ext cx="152400" cy="152400"/>
          </a:xfrm>
          <a:prstGeom prst="line">
            <a:avLst/>
          </a:prstGeom>
          <a:ln w="15875" cap="flat" cmpd="sng" algn="ctr">
            <a:noFill/>
            <a:prstDash val="solid"/>
            <a:round/>
            <a:headEnd type="none" w="med" len="med"/>
            <a:tailEnd type="none" w="med" len="med"/>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bwMode="auto">
          <a:xfrm rot="16200000" flipH="1">
            <a:off x="9092570" y="2756387"/>
            <a:ext cx="152400" cy="152400"/>
          </a:xfrm>
          <a:prstGeom prst="line">
            <a:avLst/>
          </a:prstGeom>
          <a:ln w="15875" cap="flat" cmpd="sng" algn="ctr">
            <a:noFill/>
            <a:prstDash val="solid"/>
            <a:round/>
            <a:headEnd type="none" w="med" len="med"/>
            <a:tailEnd type="none" w="med" len="med"/>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bwMode="auto">
          <a:xfrm rot="5400000">
            <a:off x="6382708" y="419587"/>
            <a:ext cx="2971800" cy="1676400"/>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bwMode="auto">
          <a:xfrm rot="10800000" flipV="1">
            <a:off x="6420808" y="2729399"/>
            <a:ext cx="623887" cy="471488"/>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bwMode="auto">
          <a:xfrm rot="5400000">
            <a:off x="6268408" y="991087"/>
            <a:ext cx="3810000" cy="1524000"/>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bwMode="auto">
          <a:xfrm flipH="1">
            <a:off x="5201608" y="3078343"/>
            <a:ext cx="1402159" cy="122544"/>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bwMode="auto">
          <a:xfrm rot="10800000" flipV="1">
            <a:off x="5749295" y="3643799"/>
            <a:ext cx="1658938" cy="228600"/>
          </a:xfrm>
          <a:prstGeom prst="line">
            <a:avLst/>
          </a:prstGeom>
          <a:ln w="5715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bwMode="auto">
          <a:xfrm flipH="1" flipV="1">
            <a:off x="4439609" y="3124687"/>
            <a:ext cx="1689217" cy="870607"/>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bwMode="auto">
          <a:xfrm rot="16200000" flipH="1">
            <a:off x="6146965" y="3474730"/>
            <a:ext cx="595312" cy="47625"/>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bwMode="auto">
          <a:xfrm rot="5400000">
            <a:off x="5658808" y="3810487"/>
            <a:ext cx="152400" cy="152400"/>
          </a:xfrm>
          <a:prstGeom prst="line">
            <a:avLst/>
          </a:prstGeom>
          <a:ln w="381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bwMode="auto">
          <a:xfrm flipH="1">
            <a:off x="4868233" y="3995294"/>
            <a:ext cx="806638" cy="348593"/>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bwMode="auto">
          <a:xfrm rot="10800000">
            <a:off x="8173408" y="1753087"/>
            <a:ext cx="1143000" cy="609600"/>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bwMode="auto">
          <a:xfrm rot="16200000" flipV="1">
            <a:off x="7373308" y="2857987"/>
            <a:ext cx="1828800" cy="685800"/>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bwMode="auto">
          <a:xfrm rot="5400000">
            <a:off x="7906708" y="4305787"/>
            <a:ext cx="914400" cy="533400"/>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bwMode="auto">
          <a:xfrm rot="10800000">
            <a:off x="7030408" y="4877287"/>
            <a:ext cx="1066800" cy="152400"/>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bwMode="auto">
          <a:xfrm rot="5400000">
            <a:off x="6497008" y="4191487"/>
            <a:ext cx="1219200" cy="152400"/>
          </a:xfrm>
          <a:prstGeom prst="line">
            <a:avLst/>
          </a:prstGeom>
          <a:ln w="5715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bwMode="auto">
          <a:xfrm flipH="1" flipV="1">
            <a:off x="3932753" y="3487430"/>
            <a:ext cx="393311" cy="523981"/>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bwMode="auto">
          <a:xfrm rot="10800000" flipV="1">
            <a:off x="6497008" y="4328010"/>
            <a:ext cx="1981200" cy="366713"/>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bwMode="auto">
          <a:xfrm flipH="1" flipV="1">
            <a:off x="5210287" y="3226258"/>
            <a:ext cx="907880" cy="769036"/>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bwMode="auto">
          <a:xfrm rot="5400000">
            <a:off x="6192208" y="991087"/>
            <a:ext cx="1524000" cy="15240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bwMode="auto">
          <a:xfrm flipH="1">
            <a:off x="5095000" y="1826112"/>
            <a:ext cx="1475034" cy="1213283"/>
          </a:xfrm>
          <a:prstGeom prst="line">
            <a:avLst/>
          </a:prstGeom>
          <a:ln w="38100">
            <a:solidFill>
              <a:srgbClr val="C00000"/>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bwMode="auto">
          <a:xfrm rot="5400000">
            <a:off x="7024852" y="-222557"/>
            <a:ext cx="544512" cy="53340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bwMode="auto">
          <a:xfrm rot="10800000" flipV="1">
            <a:off x="4453895" y="3019912"/>
            <a:ext cx="609600" cy="7620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bwMode="auto">
          <a:xfrm rot="10800000">
            <a:off x="6573208" y="1829287"/>
            <a:ext cx="304800" cy="0"/>
          </a:xfrm>
          <a:prstGeom prst="line">
            <a:avLst/>
          </a:prstGeom>
          <a:ln w="38100">
            <a:solidFill>
              <a:srgbClr val="C00000"/>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bwMode="auto">
          <a:xfrm rot="10800000">
            <a:off x="6878008" y="1829287"/>
            <a:ext cx="457200" cy="304800"/>
          </a:xfrm>
          <a:prstGeom prst="line">
            <a:avLst/>
          </a:prstGeom>
          <a:ln w="38100">
            <a:solidFill>
              <a:srgbClr val="FF0000"/>
            </a:solidFill>
            <a:prstDash val="sys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bwMode="auto">
          <a:xfrm rot="10800000" flipV="1">
            <a:off x="7651120" y="2286487"/>
            <a:ext cx="1527175" cy="1258887"/>
          </a:xfrm>
          <a:prstGeom prst="line">
            <a:avLst/>
          </a:prstGeom>
          <a:ln w="38100">
            <a:solidFill>
              <a:srgbClr val="C00000"/>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bwMode="auto">
          <a:xfrm flipH="1" flipV="1">
            <a:off x="7309808" y="3429487"/>
            <a:ext cx="355600" cy="115887"/>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bwMode="auto">
          <a:xfrm rot="5400000" flipH="1" flipV="1">
            <a:off x="6116008" y="4724887"/>
            <a:ext cx="762000" cy="60960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bwMode="auto">
          <a:xfrm>
            <a:off x="5556113" y="5252286"/>
            <a:ext cx="636096" cy="158403"/>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rot="21031123">
            <a:off x="6766564" y="4127867"/>
            <a:ext cx="2136721" cy="369332"/>
          </a:xfrm>
          <a:prstGeom prst="rect">
            <a:avLst/>
          </a:prstGeom>
          <a:noFill/>
          <a:scene3d>
            <a:camera prst="orthographicFront"/>
            <a:lightRig rig="threePt" dir="t"/>
          </a:scene3d>
          <a:sp3d>
            <a:bevelT/>
          </a:sp3d>
        </p:spPr>
        <p:txBody>
          <a:bodyPr wrap="square" rtlCol="0">
            <a:spAutoFit/>
          </a:bodyPr>
          <a:lstStyle/>
          <a:p>
            <a:pPr algn="ctr"/>
            <a:r>
              <a:rPr lang="en-US" b="1" dirty="0" smtClean="0">
                <a:solidFill>
                  <a:schemeClr val="bg1"/>
                </a:solidFill>
              </a:rPr>
              <a:t>South Stream</a:t>
            </a:r>
            <a:endParaRPr lang="en-US" b="1" dirty="0">
              <a:solidFill>
                <a:schemeClr val="bg1"/>
              </a:solidFill>
            </a:endParaRPr>
          </a:p>
        </p:txBody>
      </p:sp>
      <p:cxnSp>
        <p:nvCxnSpPr>
          <p:cNvPr id="220" name="Straight Connector 219"/>
          <p:cNvCxnSpPr/>
          <p:nvPr/>
        </p:nvCxnSpPr>
        <p:spPr bwMode="auto">
          <a:xfrm flipH="1">
            <a:off x="7665408" y="4883358"/>
            <a:ext cx="1270000" cy="33990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bwMode="auto">
          <a:xfrm flipH="1" flipV="1">
            <a:off x="7106608" y="4882663"/>
            <a:ext cx="529764" cy="34838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bwMode="auto">
          <a:xfrm flipH="1" flipV="1">
            <a:off x="5349466" y="4153387"/>
            <a:ext cx="1558720" cy="800101"/>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bwMode="auto">
          <a:xfrm flipH="1">
            <a:off x="6974592" y="4895735"/>
            <a:ext cx="152049" cy="60247"/>
          </a:xfrm>
          <a:prstGeom prst="line">
            <a:avLst/>
          </a:prstGeom>
          <a:ln w="57150">
            <a:solidFill>
              <a:srgbClr val="C00000"/>
            </a:solidFill>
            <a:prstDash val="sys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rot="20668139">
            <a:off x="7564332" y="4997930"/>
            <a:ext cx="1616170" cy="369332"/>
          </a:xfrm>
          <a:prstGeom prst="rect">
            <a:avLst/>
          </a:prstGeom>
          <a:noFill/>
          <a:scene3d>
            <a:camera prst="orthographicFront"/>
            <a:lightRig rig="threePt" dir="t"/>
          </a:scene3d>
          <a:sp3d>
            <a:bevelT/>
          </a:sp3d>
        </p:spPr>
        <p:txBody>
          <a:bodyPr wrap="square" rtlCol="0">
            <a:spAutoFit/>
          </a:bodyPr>
          <a:lstStyle/>
          <a:p>
            <a:pPr algn="ctr"/>
            <a:r>
              <a:rPr lang="en-US" b="1" dirty="0" err="1" smtClean="0">
                <a:solidFill>
                  <a:schemeClr val="bg1"/>
                </a:solidFill>
              </a:rPr>
              <a:t>Nabucco</a:t>
            </a:r>
            <a:endParaRPr lang="en-US" b="1" dirty="0">
              <a:solidFill>
                <a:schemeClr val="bg1"/>
              </a:solidFill>
            </a:endParaRPr>
          </a:p>
        </p:txBody>
      </p:sp>
      <p:sp>
        <p:nvSpPr>
          <p:cNvPr id="256" name="Oval 255"/>
          <p:cNvSpPr/>
          <p:nvPr/>
        </p:nvSpPr>
        <p:spPr>
          <a:xfrm>
            <a:off x="5355370" y="1389465"/>
            <a:ext cx="585106" cy="444658"/>
          </a:xfrm>
          <a:prstGeom prst="ellipse">
            <a:avLst/>
          </a:prstGeom>
          <a:solidFill>
            <a:srgbClr val="3B7327"/>
          </a:solidFill>
          <a:ln>
            <a:noFill/>
          </a:ln>
          <a:scene3d>
            <a:camera prst="orthographicFront"/>
            <a:lightRig rig="chilly" dir="t"/>
          </a:scene3d>
          <a:sp3d prstMaterial="dkEdge">
            <a:bevelT w="381000" h="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t>9.5/1</a:t>
            </a:r>
            <a:endParaRPr lang="en-US" sz="1200" b="1" dirty="0"/>
          </a:p>
        </p:txBody>
      </p:sp>
      <p:sp>
        <p:nvSpPr>
          <p:cNvPr id="264" name="Oval 263"/>
          <p:cNvSpPr/>
          <p:nvPr/>
        </p:nvSpPr>
        <p:spPr>
          <a:xfrm>
            <a:off x="2546920" y="4779611"/>
            <a:ext cx="577847" cy="539445"/>
          </a:xfrm>
          <a:prstGeom prst="ellipse">
            <a:avLst/>
          </a:prstGeom>
          <a:solidFill>
            <a:srgbClr val="3B7327"/>
          </a:solidFill>
          <a:ln>
            <a:noFill/>
          </a:ln>
          <a:scene3d>
            <a:camera prst="orthographicFront"/>
            <a:lightRig rig="chilly" dir="t"/>
          </a:scene3d>
          <a:sp3d prstMaterial="dkEdge">
            <a:bevelT w="381000" h="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latin typeface="+mj-lt"/>
              </a:rPr>
              <a:t>63/6</a:t>
            </a:r>
            <a:endParaRPr lang="en-US" sz="1200" b="1" dirty="0">
              <a:latin typeface="+mj-lt"/>
            </a:endParaRPr>
          </a:p>
        </p:txBody>
      </p:sp>
      <p:sp>
        <p:nvSpPr>
          <p:cNvPr id="267" name="Oval 266"/>
          <p:cNvSpPr/>
          <p:nvPr/>
        </p:nvSpPr>
        <p:spPr>
          <a:xfrm>
            <a:off x="1674435" y="4430186"/>
            <a:ext cx="600947" cy="530310"/>
          </a:xfrm>
          <a:prstGeom prst="ellipse">
            <a:avLst/>
          </a:prstGeom>
          <a:solidFill>
            <a:srgbClr val="3B7327"/>
          </a:solidFill>
          <a:ln>
            <a:noFill/>
          </a:ln>
          <a:scene3d>
            <a:camera prst="orthographicFront"/>
            <a:lightRig rig="chilly" dir="t"/>
          </a:scene3d>
          <a:sp3d prstMaterial="dkEdge">
            <a:bevelT w="381000" h="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latin typeface="+mj-lt"/>
              </a:rPr>
              <a:t>5.5/1</a:t>
            </a:r>
            <a:endParaRPr lang="en-US" sz="1200" b="1" dirty="0">
              <a:latin typeface="+mj-lt"/>
            </a:endParaRPr>
          </a:p>
        </p:txBody>
      </p:sp>
      <p:sp>
        <p:nvSpPr>
          <p:cNvPr id="284" name="Oval 283"/>
          <p:cNvSpPr/>
          <p:nvPr/>
        </p:nvSpPr>
        <p:spPr>
          <a:xfrm>
            <a:off x="7490735" y="5432858"/>
            <a:ext cx="578969" cy="488120"/>
          </a:xfrm>
          <a:prstGeom prst="ellipse">
            <a:avLst/>
          </a:prstGeom>
          <a:solidFill>
            <a:srgbClr val="3B7327"/>
          </a:solidFill>
          <a:ln>
            <a:noFill/>
          </a:ln>
          <a:scene3d>
            <a:camera prst="orthographicFront"/>
            <a:lightRig rig="chilly" dir="t"/>
          </a:scene3d>
          <a:sp3d prstMaterial="dkEdge">
            <a:bevelT w="381000" h="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latin typeface="+mj-lt"/>
              </a:rPr>
              <a:t>13/2</a:t>
            </a:r>
            <a:endParaRPr lang="en-US" sz="1200" b="1" dirty="0">
              <a:latin typeface="+mj-lt"/>
            </a:endParaRPr>
          </a:p>
        </p:txBody>
      </p:sp>
      <p:sp>
        <p:nvSpPr>
          <p:cNvPr id="285" name="Oval 284"/>
          <p:cNvSpPr/>
          <p:nvPr/>
        </p:nvSpPr>
        <p:spPr>
          <a:xfrm>
            <a:off x="6053036" y="5502988"/>
            <a:ext cx="570710" cy="499624"/>
          </a:xfrm>
          <a:prstGeom prst="ellipse">
            <a:avLst/>
          </a:prstGeom>
          <a:solidFill>
            <a:srgbClr val="3B7327"/>
          </a:solidFill>
          <a:ln>
            <a:noFill/>
          </a:ln>
          <a:scene3d>
            <a:camera prst="orthographicFront"/>
            <a:lightRig rig="chilly" dir="t"/>
          </a:scene3d>
          <a:sp3d prstMaterial="dkEdge">
            <a:bevelT w="381000" h="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latin typeface="+mj-lt"/>
              </a:rPr>
              <a:t>5.3/1</a:t>
            </a:r>
            <a:endParaRPr lang="en-US" sz="1200" b="1" dirty="0">
              <a:latin typeface="+mj-lt"/>
            </a:endParaRPr>
          </a:p>
        </p:txBody>
      </p:sp>
      <p:cxnSp>
        <p:nvCxnSpPr>
          <p:cNvPr id="215" name="Straight Connector 214"/>
          <p:cNvCxnSpPr/>
          <p:nvPr/>
        </p:nvCxnSpPr>
        <p:spPr bwMode="auto">
          <a:xfrm>
            <a:off x="5113296" y="3048940"/>
            <a:ext cx="93075" cy="119293"/>
          </a:xfrm>
          <a:prstGeom prst="line">
            <a:avLst/>
          </a:prstGeom>
          <a:ln w="57150">
            <a:solidFill>
              <a:srgbClr val="FF0000"/>
            </a:solidFill>
            <a:prstDash val="sys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rot="200022">
            <a:off x="1178155" y="5645586"/>
            <a:ext cx="6940917" cy="4031814"/>
            <a:chOff x="2682875" y="1555750"/>
            <a:chExt cx="3433763" cy="2095500"/>
          </a:xfrm>
          <a:solidFill>
            <a:schemeClr val="accent3">
              <a:lumMod val="75000"/>
            </a:schemeClr>
          </a:solidFill>
        </p:grpSpPr>
        <p:sp>
          <p:nvSpPr>
            <p:cNvPr id="243" name="Freeform 116"/>
            <p:cNvSpPr>
              <a:spLocks/>
            </p:cNvSpPr>
            <p:nvPr/>
          </p:nvSpPr>
          <p:spPr bwMode="auto">
            <a:xfrm>
              <a:off x="2682875" y="1652588"/>
              <a:ext cx="854075" cy="573088"/>
            </a:xfrm>
            <a:custGeom>
              <a:avLst/>
              <a:gdLst>
                <a:gd name="T0" fmla="*/ 507 w 528"/>
                <a:gd name="T1" fmla="*/ 49 h 354"/>
                <a:gd name="T2" fmla="*/ 507 w 528"/>
                <a:gd name="T3" fmla="*/ 61 h 354"/>
                <a:gd name="T4" fmla="*/ 507 w 528"/>
                <a:gd name="T5" fmla="*/ 80 h 354"/>
                <a:gd name="T6" fmla="*/ 514 w 528"/>
                <a:gd name="T7" fmla="*/ 104 h 354"/>
                <a:gd name="T8" fmla="*/ 507 w 528"/>
                <a:gd name="T9" fmla="*/ 116 h 354"/>
                <a:gd name="T10" fmla="*/ 514 w 528"/>
                <a:gd name="T11" fmla="*/ 128 h 354"/>
                <a:gd name="T12" fmla="*/ 538 w 528"/>
                <a:gd name="T13" fmla="*/ 147 h 354"/>
                <a:gd name="T14" fmla="*/ 526 w 528"/>
                <a:gd name="T15" fmla="*/ 159 h 354"/>
                <a:gd name="T16" fmla="*/ 532 w 528"/>
                <a:gd name="T17" fmla="*/ 165 h 354"/>
                <a:gd name="T18" fmla="*/ 514 w 528"/>
                <a:gd name="T19" fmla="*/ 165 h 354"/>
                <a:gd name="T20" fmla="*/ 459 w 528"/>
                <a:gd name="T21" fmla="*/ 165 h 354"/>
                <a:gd name="T22" fmla="*/ 452 w 528"/>
                <a:gd name="T23" fmla="*/ 177 h 354"/>
                <a:gd name="T24" fmla="*/ 416 w 528"/>
                <a:gd name="T25" fmla="*/ 184 h 354"/>
                <a:gd name="T26" fmla="*/ 416 w 528"/>
                <a:gd name="T27" fmla="*/ 196 h 354"/>
                <a:gd name="T28" fmla="*/ 416 w 528"/>
                <a:gd name="T29" fmla="*/ 208 h 354"/>
                <a:gd name="T30" fmla="*/ 422 w 528"/>
                <a:gd name="T31" fmla="*/ 220 h 354"/>
                <a:gd name="T32" fmla="*/ 397 w 528"/>
                <a:gd name="T33" fmla="*/ 226 h 354"/>
                <a:gd name="T34" fmla="*/ 379 w 528"/>
                <a:gd name="T35" fmla="*/ 233 h 354"/>
                <a:gd name="T36" fmla="*/ 355 w 528"/>
                <a:gd name="T37" fmla="*/ 251 h 354"/>
                <a:gd name="T38" fmla="*/ 336 w 528"/>
                <a:gd name="T39" fmla="*/ 263 h 354"/>
                <a:gd name="T40" fmla="*/ 300 w 528"/>
                <a:gd name="T41" fmla="*/ 269 h 354"/>
                <a:gd name="T42" fmla="*/ 293 w 528"/>
                <a:gd name="T43" fmla="*/ 275 h 354"/>
                <a:gd name="T44" fmla="*/ 263 w 528"/>
                <a:gd name="T45" fmla="*/ 275 h 354"/>
                <a:gd name="T46" fmla="*/ 245 w 528"/>
                <a:gd name="T47" fmla="*/ 288 h 354"/>
                <a:gd name="T48" fmla="*/ 214 w 528"/>
                <a:gd name="T49" fmla="*/ 306 h 354"/>
                <a:gd name="T50" fmla="*/ 202 w 528"/>
                <a:gd name="T51" fmla="*/ 318 h 354"/>
                <a:gd name="T52" fmla="*/ 147 w 528"/>
                <a:gd name="T53" fmla="*/ 361 h 354"/>
                <a:gd name="T54" fmla="*/ 6 w 528"/>
                <a:gd name="T55" fmla="*/ 361 h 354"/>
                <a:gd name="T56" fmla="*/ 18 w 528"/>
                <a:gd name="T57" fmla="*/ 349 h 354"/>
                <a:gd name="T58" fmla="*/ 49 w 528"/>
                <a:gd name="T59" fmla="*/ 343 h 354"/>
                <a:gd name="T60" fmla="*/ 79 w 528"/>
                <a:gd name="T61" fmla="*/ 330 h 354"/>
                <a:gd name="T62" fmla="*/ 116 w 528"/>
                <a:gd name="T63" fmla="*/ 306 h 354"/>
                <a:gd name="T64" fmla="*/ 135 w 528"/>
                <a:gd name="T65" fmla="*/ 281 h 354"/>
                <a:gd name="T66" fmla="*/ 159 w 528"/>
                <a:gd name="T67" fmla="*/ 251 h 354"/>
                <a:gd name="T68" fmla="*/ 153 w 528"/>
                <a:gd name="T69" fmla="*/ 233 h 354"/>
                <a:gd name="T70" fmla="*/ 147 w 528"/>
                <a:gd name="T71" fmla="*/ 226 h 354"/>
                <a:gd name="T72" fmla="*/ 147 w 528"/>
                <a:gd name="T73" fmla="*/ 202 h 354"/>
                <a:gd name="T74" fmla="*/ 153 w 528"/>
                <a:gd name="T75" fmla="*/ 190 h 354"/>
                <a:gd name="T76" fmla="*/ 171 w 528"/>
                <a:gd name="T77" fmla="*/ 171 h 354"/>
                <a:gd name="T78" fmla="*/ 171 w 528"/>
                <a:gd name="T79" fmla="*/ 147 h 354"/>
                <a:gd name="T80" fmla="*/ 208 w 528"/>
                <a:gd name="T81" fmla="*/ 116 h 354"/>
                <a:gd name="T82" fmla="*/ 214 w 528"/>
                <a:gd name="T83" fmla="*/ 110 h 354"/>
                <a:gd name="T84" fmla="*/ 251 w 528"/>
                <a:gd name="T85" fmla="*/ 98 h 354"/>
                <a:gd name="T86" fmla="*/ 269 w 528"/>
                <a:gd name="T87" fmla="*/ 92 h 354"/>
                <a:gd name="T88" fmla="*/ 287 w 528"/>
                <a:gd name="T89" fmla="*/ 73 h 354"/>
                <a:gd name="T90" fmla="*/ 312 w 528"/>
                <a:gd name="T91" fmla="*/ 31 h 354"/>
                <a:gd name="T92" fmla="*/ 336 w 528"/>
                <a:gd name="T93" fmla="*/ 0 h 354"/>
                <a:gd name="T94" fmla="*/ 348 w 528"/>
                <a:gd name="T95" fmla="*/ 0 h 354"/>
                <a:gd name="T96" fmla="*/ 348 w 528"/>
                <a:gd name="T97" fmla="*/ 12 h 354"/>
                <a:gd name="T98" fmla="*/ 385 w 528"/>
                <a:gd name="T99" fmla="*/ 31 h 354"/>
                <a:gd name="T100" fmla="*/ 416 w 528"/>
                <a:gd name="T101" fmla="*/ 31 h 354"/>
                <a:gd name="T102" fmla="*/ 422 w 528"/>
                <a:gd name="T103" fmla="*/ 24 h 354"/>
                <a:gd name="T104" fmla="*/ 434 w 528"/>
                <a:gd name="T105" fmla="*/ 31 h 354"/>
                <a:gd name="T106" fmla="*/ 452 w 528"/>
                <a:gd name="T107" fmla="*/ 18 h 354"/>
                <a:gd name="T108" fmla="*/ 452 w 528"/>
                <a:gd name="T109" fmla="*/ 31 h 354"/>
                <a:gd name="T110" fmla="*/ 459 w 528"/>
                <a:gd name="T111" fmla="*/ 37 h 354"/>
                <a:gd name="T112" fmla="*/ 459 w 528"/>
                <a:gd name="T113" fmla="*/ 31 h 354"/>
                <a:gd name="T114" fmla="*/ 471 w 528"/>
                <a:gd name="T115" fmla="*/ 37 h 354"/>
                <a:gd name="T116" fmla="*/ 483 w 528"/>
                <a:gd name="T117" fmla="*/ 3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8" h="354">
                  <a:moveTo>
                    <a:pt x="474" y="36"/>
                  </a:moveTo>
                  <a:lnTo>
                    <a:pt x="498" y="48"/>
                  </a:lnTo>
                  <a:lnTo>
                    <a:pt x="492" y="54"/>
                  </a:lnTo>
                  <a:lnTo>
                    <a:pt x="498" y="60"/>
                  </a:lnTo>
                  <a:lnTo>
                    <a:pt x="492" y="66"/>
                  </a:lnTo>
                  <a:lnTo>
                    <a:pt x="498" y="78"/>
                  </a:lnTo>
                  <a:lnTo>
                    <a:pt x="498" y="96"/>
                  </a:lnTo>
                  <a:lnTo>
                    <a:pt x="504" y="102"/>
                  </a:lnTo>
                  <a:lnTo>
                    <a:pt x="498" y="108"/>
                  </a:lnTo>
                  <a:lnTo>
                    <a:pt x="498" y="114"/>
                  </a:lnTo>
                  <a:lnTo>
                    <a:pt x="510" y="120"/>
                  </a:lnTo>
                  <a:lnTo>
                    <a:pt x="504" y="126"/>
                  </a:lnTo>
                  <a:lnTo>
                    <a:pt x="510" y="138"/>
                  </a:lnTo>
                  <a:lnTo>
                    <a:pt x="528" y="144"/>
                  </a:lnTo>
                  <a:lnTo>
                    <a:pt x="522" y="150"/>
                  </a:lnTo>
                  <a:lnTo>
                    <a:pt x="516" y="156"/>
                  </a:lnTo>
                  <a:lnTo>
                    <a:pt x="516" y="162"/>
                  </a:lnTo>
                  <a:lnTo>
                    <a:pt x="522" y="162"/>
                  </a:lnTo>
                  <a:lnTo>
                    <a:pt x="516" y="162"/>
                  </a:lnTo>
                  <a:lnTo>
                    <a:pt x="504" y="162"/>
                  </a:lnTo>
                  <a:lnTo>
                    <a:pt x="474" y="162"/>
                  </a:lnTo>
                  <a:lnTo>
                    <a:pt x="450" y="162"/>
                  </a:lnTo>
                  <a:lnTo>
                    <a:pt x="444" y="168"/>
                  </a:lnTo>
                  <a:lnTo>
                    <a:pt x="444" y="174"/>
                  </a:lnTo>
                  <a:lnTo>
                    <a:pt x="420" y="180"/>
                  </a:lnTo>
                  <a:lnTo>
                    <a:pt x="408" y="180"/>
                  </a:lnTo>
                  <a:lnTo>
                    <a:pt x="408" y="186"/>
                  </a:lnTo>
                  <a:lnTo>
                    <a:pt x="408" y="192"/>
                  </a:lnTo>
                  <a:lnTo>
                    <a:pt x="408" y="198"/>
                  </a:lnTo>
                  <a:lnTo>
                    <a:pt x="408" y="204"/>
                  </a:lnTo>
                  <a:lnTo>
                    <a:pt x="414" y="210"/>
                  </a:lnTo>
                  <a:lnTo>
                    <a:pt x="414" y="216"/>
                  </a:lnTo>
                  <a:lnTo>
                    <a:pt x="396" y="216"/>
                  </a:lnTo>
                  <a:lnTo>
                    <a:pt x="390" y="222"/>
                  </a:lnTo>
                  <a:lnTo>
                    <a:pt x="378" y="228"/>
                  </a:lnTo>
                  <a:lnTo>
                    <a:pt x="372" y="228"/>
                  </a:lnTo>
                  <a:lnTo>
                    <a:pt x="360" y="234"/>
                  </a:lnTo>
                  <a:lnTo>
                    <a:pt x="348" y="246"/>
                  </a:lnTo>
                  <a:lnTo>
                    <a:pt x="336" y="258"/>
                  </a:lnTo>
                  <a:lnTo>
                    <a:pt x="330" y="258"/>
                  </a:lnTo>
                  <a:lnTo>
                    <a:pt x="306" y="264"/>
                  </a:lnTo>
                  <a:lnTo>
                    <a:pt x="294" y="264"/>
                  </a:lnTo>
                  <a:lnTo>
                    <a:pt x="288" y="264"/>
                  </a:lnTo>
                  <a:lnTo>
                    <a:pt x="288" y="270"/>
                  </a:lnTo>
                  <a:lnTo>
                    <a:pt x="288" y="276"/>
                  </a:lnTo>
                  <a:lnTo>
                    <a:pt x="258" y="270"/>
                  </a:lnTo>
                  <a:lnTo>
                    <a:pt x="252" y="282"/>
                  </a:lnTo>
                  <a:lnTo>
                    <a:pt x="240" y="282"/>
                  </a:lnTo>
                  <a:lnTo>
                    <a:pt x="222" y="294"/>
                  </a:lnTo>
                  <a:lnTo>
                    <a:pt x="210" y="300"/>
                  </a:lnTo>
                  <a:lnTo>
                    <a:pt x="204" y="306"/>
                  </a:lnTo>
                  <a:lnTo>
                    <a:pt x="198" y="312"/>
                  </a:lnTo>
                  <a:lnTo>
                    <a:pt x="198" y="354"/>
                  </a:lnTo>
                  <a:lnTo>
                    <a:pt x="144" y="354"/>
                  </a:lnTo>
                  <a:lnTo>
                    <a:pt x="0" y="354"/>
                  </a:lnTo>
                  <a:lnTo>
                    <a:pt x="6" y="354"/>
                  </a:lnTo>
                  <a:lnTo>
                    <a:pt x="12" y="342"/>
                  </a:lnTo>
                  <a:lnTo>
                    <a:pt x="18" y="342"/>
                  </a:lnTo>
                  <a:lnTo>
                    <a:pt x="42" y="336"/>
                  </a:lnTo>
                  <a:lnTo>
                    <a:pt x="48" y="336"/>
                  </a:lnTo>
                  <a:lnTo>
                    <a:pt x="72" y="330"/>
                  </a:lnTo>
                  <a:lnTo>
                    <a:pt x="78" y="324"/>
                  </a:lnTo>
                  <a:lnTo>
                    <a:pt x="90" y="306"/>
                  </a:lnTo>
                  <a:lnTo>
                    <a:pt x="114" y="300"/>
                  </a:lnTo>
                  <a:lnTo>
                    <a:pt x="126" y="288"/>
                  </a:lnTo>
                  <a:lnTo>
                    <a:pt x="132" y="276"/>
                  </a:lnTo>
                  <a:lnTo>
                    <a:pt x="150" y="258"/>
                  </a:lnTo>
                  <a:lnTo>
                    <a:pt x="156" y="246"/>
                  </a:lnTo>
                  <a:lnTo>
                    <a:pt x="156" y="240"/>
                  </a:lnTo>
                  <a:lnTo>
                    <a:pt x="150" y="228"/>
                  </a:lnTo>
                  <a:lnTo>
                    <a:pt x="144" y="228"/>
                  </a:lnTo>
                  <a:lnTo>
                    <a:pt x="144" y="222"/>
                  </a:lnTo>
                  <a:lnTo>
                    <a:pt x="144" y="216"/>
                  </a:lnTo>
                  <a:lnTo>
                    <a:pt x="144" y="198"/>
                  </a:lnTo>
                  <a:lnTo>
                    <a:pt x="144" y="192"/>
                  </a:lnTo>
                  <a:lnTo>
                    <a:pt x="150" y="186"/>
                  </a:lnTo>
                  <a:lnTo>
                    <a:pt x="150" y="180"/>
                  </a:lnTo>
                  <a:lnTo>
                    <a:pt x="168" y="168"/>
                  </a:lnTo>
                  <a:lnTo>
                    <a:pt x="168" y="156"/>
                  </a:lnTo>
                  <a:lnTo>
                    <a:pt x="168" y="144"/>
                  </a:lnTo>
                  <a:lnTo>
                    <a:pt x="186" y="132"/>
                  </a:lnTo>
                  <a:lnTo>
                    <a:pt x="204" y="114"/>
                  </a:lnTo>
                  <a:lnTo>
                    <a:pt x="210" y="114"/>
                  </a:lnTo>
                  <a:lnTo>
                    <a:pt x="210" y="108"/>
                  </a:lnTo>
                  <a:lnTo>
                    <a:pt x="222" y="108"/>
                  </a:lnTo>
                  <a:lnTo>
                    <a:pt x="246" y="96"/>
                  </a:lnTo>
                  <a:lnTo>
                    <a:pt x="252" y="96"/>
                  </a:lnTo>
                  <a:lnTo>
                    <a:pt x="264" y="90"/>
                  </a:lnTo>
                  <a:lnTo>
                    <a:pt x="270" y="84"/>
                  </a:lnTo>
                  <a:lnTo>
                    <a:pt x="282" y="72"/>
                  </a:lnTo>
                  <a:lnTo>
                    <a:pt x="294" y="48"/>
                  </a:lnTo>
                  <a:lnTo>
                    <a:pt x="306" y="30"/>
                  </a:lnTo>
                  <a:lnTo>
                    <a:pt x="312" y="6"/>
                  </a:lnTo>
                  <a:lnTo>
                    <a:pt x="330" y="0"/>
                  </a:lnTo>
                  <a:lnTo>
                    <a:pt x="336" y="0"/>
                  </a:lnTo>
                  <a:lnTo>
                    <a:pt x="342" y="0"/>
                  </a:lnTo>
                  <a:lnTo>
                    <a:pt x="342" y="6"/>
                  </a:lnTo>
                  <a:lnTo>
                    <a:pt x="342" y="12"/>
                  </a:lnTo>
                  <a:lnTo>
                    <a:pt x="366" y="30"/>
                  </a:lnTo>
                  <a:lnTo>
                    <a:pt x="378" y="30"/>
                  </a:lnTo>
                  <a:lnTo>
                    <a:pt x="402" y="30"/>
                  </a:lnTo>
                  <a:lnTo>
                    <a:pt x="408" y="30"/>
                  </a:lnTo>
                  <a:lnTo>
                    <a:pt x="408" y="24"/>
                  </a:lnTo>
                  <a:lnTo>
                    <a:pt x="414" y="24"/>
                  </a:lnTo>
                  <a:lnTo>
                    <a:pt x="414" y="30"/>
                  </a:lnTo>
                  <a:lnTo>
                    <a:pt x="426" y="30"/>
                  </a:lnTo>
                  <a:lnTo>
                    <a:pt x="438" y="24"/>
                  </a:lnTo>
                  <a:lnTo>
                    <a:pt x="444" y="18"/>
                  </a:lnTo>
                  <a:lnTo>
                    <a:pt x="444" y="24"/>
                  </a:lnTo>
                  <a:lnTo>
                    <a:pt x="444" y="30"/>
                  </a:lnTo>
                  <a:lnTo>
                    <a:pt x="450" y="30"/>
                  </a:lnTo>
                  <a:lnTo>
                    <a:pt x="450" y="36"/>
                  </a:lnTo>
                  <a:lnTo>
                    <a:pt x="444" y="30"/>
                  </a:lnTo>
                  <a:lnTo>
                    <a:pt x="450" y="30"/>
                  </a:lnTo>
                  <a:lnTo>
                    <a:pt x="456" y="36"/>
                  </a:lnTo>
                  <a:lnTo>
                    <a:pt x="462" y="36"/>
                  </a:lnTo>
                  <a:lnTo>
                    <a:pt x="468" y="30"/>
                  </a:lnTo>
                  <a:lnTo>
                    <a:pt x="474" y="36"/>
                  </a:lnTo>
                  <a:close/>
                </a:path>
              </a:pathLst>
            </a:custGeom>
            <a:grpFill/>
            <a:ln w="6350">
              <a:solidFill>
                <a:srgbClr val="002060"/>
              </a:solidFill>
              <a:prstDash val="solid"/>
              <a:round/>
              <a:headEnd/>
              <a:tailEnd/>
            </a:ln>
            <a:scene3d>
              <a:camera prst="orthographicFront"/>
              <a:lightRig rig="threePt" dir="t"/>
            </a:scene3d>
            <a:sp3d>
              <a:bevelT/>
            </a:sp3d>
          </p:spPr>
          <p:txBody>
            <a:bodyPr/>
            <a:lstStyle/>
            <a:p>
              <a:endParaRPr lang="en-US"/>
            </a:p>
          </p:txBody>
        </p:sp>
        <p:sp>
          <p:nvSpPr>
            <p:cNvPr id="290" name="Freeform 126"/>
            <p:cNvSpPr>
              <a:spLocks/>
            </p:cNvSpPr>
            <p:nvPr/>
          </p:nvSpPr>
          <p:spPr bwMode="auto">
            <a:xfrm>
              <a:off x="3001963" y="1565275"/>
              <a:ext cx="1446213" cy="1271588"/>
            </a:xfrm>
            <a:custGeom>
              <a:avLst/>
              <a:gdLst>
                <a:gd name="T0" fmla="*/ 336 w 894"/>
                <a:gd name="T1" fmla="*/ 202 h 786"/>
                <a:gd name="T2" fmla="*/ 306 w 894"/>
                <a:gd name="T3" fmla="*/ 171 h 786"/>
                <a:gd name="T4" fmla="*/ 306 w 894"/>
                <a:gd name="T5" fmla="*/ 135 h 786"/>
                <a:gd name="T6" fmla="*/ 306 w 894"/>
                <a:gd name="T7" fmla="*/ 104 h 786"/>
                <a:gd name="T8" fmla="*/ 318 w 894"/>
                <a:gd name="T9" fmla="*/ 79 h 786"/>
                <a:gd name="T10" fmla="*/ 355 w 894"/>
                <a:gd name="T11" fmla="*/ 61 h 786"/>
                <a:gd name="T12" fmla="*/ 385 w 894"/>
                <a:gd name="T13" fmla="*/ 55 h 786"/>
                <a:gd name="T14" fmla="*/ 422 w 894"/>
                <a:gd name="T15" fmla="*/ 31 h 786"/>
                <a:gd name="T16" fmla="*/ 489 w 894"/>
                <a:gd name="T17" fmla="*/ 24 h 786"/>
                <a:gd name="T18" fmla="*/ 514 w 894"/>
                <a:gd name="T19" fmla="*/ 12 h 786"/>
                <a:gd name="T20" fmla="*/ 538 w 894"/>
                <a:gd name="T21" fmla="*/ 18 h 786"/>
                <a:gd name="T22" fmla="*/ 605 w 894"/>
                <a:gd name="T23" fmla="*/ 18 h 786"/>
                <a:gd name="T24" fmla="*/ 636 w 894"/>
                <a:gd name="T25" fmla="*/ 12 h 786"/>
                <a:gd name="T26" fmla="*/ 666 w 894"/>
                <a:gd name="T27" fmla="*/ 0 h 786"/>
                <a:gd name="T28" fmla="*/ 697 w 894"/>
                <a:gd name="T29" fmla="*/ 6 h 786"/>
                <a:gd name="T30" fmla="*/ 709 w 894"/>
                <a:gd name="T31" fmla="*/ 6 h 786"/>
                <a:gd name="T32" fmla="*/ 728 w 894"/>
                <a:gd name="T33" fmla="*/ 12 h 786"/>
                <a:gd name="T34" fmla="*/ 764 w 894"/>
                <a:gd name="T35" fmla="*/ 6 h 786"/>
                <a:gd name="T36" fmla="*/ 752 w 894"/>
                <a:gd name="T37" fmla="*/ 18 h 786"/>
                <a:gd name="T38" fmla="*/ 752 w 894"/>
                <a:gd name="T39" fmla="*/ 31 h 786"/>
                <a:gd name="T40" fmla="*/ 752 w 894"/>
                <a:gd name="T41" fmla="*/ 73 h 786"/>
                <a:gd name="T42" fmla="*/ 752 w 894"/>
                <a:gd name="T43" fmla="*/ 86 h 786"/>
                <a:gd name="T44" fmla="*/ 728 w 894"/>
                <a:gd name="T45" fmla="*/ 122 h 786"/>
                <a:gd name="T46" fmla="*/ 715 w 894"/>
                <a:gd name="T47" fmla="*/ 147 h 786"/>
                <a:gd name="T48" fmla="*/ 740 w 894"/>
                <a:gd name="T49" fmla="*/ 177 h 786"/>
                <a:gd name="T50" fmla="*/ 789 w 894"/>
                <a:gd name="T51" fmla="*/ 245 h 786"/>
                <a:gd name="T52" fmla="*/ 813 w 894"/>
                <a:gd name="T53" fmla="*/ 342 h 786"/>
                <a:gd name="T54" fmla="*/ 819 w 894"/>
                <a:gd name="T55" fmla="*/ 422 h 786"/>
                <a:gd name="T56" fmla="*/ 819 w 894"/>
                <a:gd name="T57" fmla="*/ 452 h 786"/>
                <a:gd name="T58" fmla="*/ 795 w 894"/>
                <a:gd name="T59" fmla="*/ 483 h 786"/>
                <a:gd name="T60" fmla="*/ 832 w 894"/>
                <a:gd name="T61" fmla="*/ 550 h 786"/>
                <a:gd name="T62" fmla="*/ 911 w 894"/>
                <a:gd name="T63" fmla="*/ 599 h 786"/>
                <a:gd name="T64" fmla="*/ 709 w 894"/>
                <a:gd name="T65" fmla="*/ 722 h 786"/>
                <a:gd name="T66" fmla="*/ 520 w 894"/>
                <a:gd name="T67" fmla="*/ 795 h 786"/>
                <a:gd name="T68" fmla="*/ 520 w 894"/>
                <a:gd name="T69" fmla="*/ 777 h 786"/>
                <a:gd name="T70" fmla="*/ 483 w 894"/>
                <a:gd name="T71" fmla="*/ 746 h 786"/>
                <a:gd name="T72" fmla="*/ 459 w 894"/>
                <a:gd name="T73" fmla="*/ 746 h 786"/>
                <a:gd name="T74" fmla="*/ 440 w 894"/>
                <a:gd name="T75" fmla="*/ 722 h 786"/>
                <a:gd name="T76" fmla="*/ 318 w 894"/>
                <a:gd name="T77" fmla="*/ 630 h 786"/>
                <a:gd name="T78" fmla="*/ 73 w 894"/>
                <a:gd name="T79" fmla="*/ 477 h 786"/>
                <a:gd name="T80" fmla="*/ 6 w 894"/>
                <a:gd name="T81" fmla="*/ 367 h 786"/>
                <a:gd name="T82" fmla="*/ 55 w 894"/>
                <a:gd name="T83" fmla="*/ 342 h 786"/>
                <a:gd name="T84" fmla="*/ 92 w 894"/>
                <a:gd name="T85" fmla="*/ 324 h 786"/>
                <a:gd name="T86" fmla="*/ 141 w 894"/>
                <a:gd name="T87" fmla="*/ 318 h 786"/>
                <a:gd name="T88" fmla="*/ 183 w 894"/>
                <a:gd name="T89" fmla="*/ 287 h 786"/>
                <a:gd name="T90" fmla="*/ 220 w 894"/>
                <a:gd name="T91" fmla="*/ 269 h 786"/>
                <a:gd name="T92" fmla="*/ 214 w 894"/>
                <a:gd name="T93" fmla="*/ 245 h 786"/>
                <a:gd name="T94" fmla="*/ 251 w 894"/>
                <a:gd name="T95" fmla="*/ 226 h 786"/>
                <a:gd name="T96" fmla="*/ 324 w 894"/>
                <a:gd name="T97" fmla="*/ 220 h 7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4" h="786">
                  <a:moveTo>
                    <a:pt x="318" y="216"/>
                  </a:moveTo>
                  <a:lnTo>
                    <a:pt x="318" y="210"/>
                  </a:lnTo>
                  <a:lnTo>
                    <a:pt x="324" y="204"/>
                  </a:lnTo>
                  <a:lnTo>
                    <a:pt x="330" y="198"/>
                  </a:lnTo>
                  <a:lnTo>
                    <a:pt x="312" y="192"/>
                  </a:lnTo>
                  <a:lnTo>
                    <a:pt x="306" y="180"/>
                  </a:lnTo>
                  <a:lnTo>
                    <a:pt x="312" y="174"/>
                  </a:lnTo>
                  <a:lnTo>
                    <a:pt x="300" y="168"/>
                  </a:lnTo>
                  <a:lnTo>
                    <a:pt x="300" y="162"/>
                  </a:lnTo>
                  <a:lnTo>
                    <a:pt x="306" y="156"/>
                  </a:lnTo>
                  <a:lnTo>
                    <a:pt x="300" y="150"/>
                  </a:lnTo>
                  <a:lnTo>
                    <a:pt x="300" y="132"/>
                  </a:lnTo>
                  <a:lnTo>
                    <a:pt x="294" y="120"/>
                  </a:lnTo>
                  <a:lnTo>
                    <a:pt x="300" y="114"/>
                  </a:lnTo>
                  <a:lnTo>
                    <a:pt x="294" y="108"/>
                  </a:lnTo>
                  <a:lnTo>
                    <a:pt x="300" y="102"/>
                  </a:lnTo>
                  <a:lnTo>
                    <a:pt x="276" y="90"/>
                  </a:lnTo>
                  <a:lnTo>
                    <a:pt x="282" y="90"/>
                  </a:lnTo>
                  <a:lnTo>
                    <a:pt x="294" y="90"/>
                  </a:lnTo>
                  <a:lnTo>
                    <a:pt x="312" y="78"/>
                  </a:lnTo>
                  <a:lnTo>
                    <a:pt x="318" y="78"/>
                  </a:lnTo>
                  <a:lnTo>
                    <a:pt x="324" y="66"/>
                  </a:lnTo>
                  <a:lnTo>
                    <a:pt x="336" y="60"/>
                  </a:lnTo>
                  <a:lnTo>
                    <a:pt x="348" y="60"/>
                  </a:lnTo>
                  <a:lnTo>
                    <a:pt x="354" y="54"/>
                  </a:lnTo>
                  <a:lnTo>
                    <a:pt x="360" y="54"/>
                  </a:lnTo>
                  <a:lnTo>
                    <a:pt x="372" y="60"/>
                  </a:lnTo>
                  <a:lnTo>
                    <a:pt x="378" y="54"/>
                  </a:lnTo>
                  <a:lnTo>
                    <a:pt x="378" y="48"/>
                  </a:lnTo>
                  <a:lnTo>
                    <a:pt x="384" y="42"/>
                  </a:lnTo>
                  <a:lnTo>
                    <a:pt x="390" y="42"/>
                  </a:lnTo>
                  <a:lnTo>
                    <a:pt x="414" y="30"/>
                  </a:lnTo>
                  <a:lnTo>
                    <a:pt x="426" y="30"/>
                  </a:lnTo>
                  <a:lnTo>
                    <a:pt x="456" y="24"/>
                  </a:lnTo>
                  <a:lnTo>
                    <a:pt x="474" y="24"/>
                  </a:lnTo>
                  <a:lnTo>
                    <a:pt x="480" y="24"/>
                  </a:lnTo>
                  <a:lnTo>
                    <a:pt x="486" y="24"/>
                  </a:lnTo>
                  <a:lnTo>
                    <a:pt x="492" y="18"/>
                  </a:lnTo>
                  <a:lnTo>
                    <a:pt x="498" y="12"/>
                  </a:lnTo>
                  <a:lnTo>
                    <a:pt x="504" y="12"/>
                  </a:lnTo>
                  <a:lnTo>
                    <a:pt x="510" y="18"/>
                  </a:lnTo>
                  <a:lnTo>
                    <a:pt x="516" y="12"/>
                  </a:lnTo>
                  <a:lnTo>
                    <a:pt x="516" y="18"/>
                  </a:lnTo>
                  <a:lnTo>
                    <a:pt x="528" y="18"/>
                  </a:lnTo>
                  <a:lnTo>
                    <a:pt x="534" y="12"/>
                  </a:lnTo>
                  <a:lnTo>
                    <a:pt x="546" y="12"/>
                  </a:lnTo>
                  <a:lnTo>
                    <a:pt x="576" y="12"/>
                  </a:lnTo>
                  <a:lnTo>
                    <a:pt x="594" y="18"/>
                  </a:lnTo>
                  <a:lnTo>
                    <a:pt x="600" y="18"/>
                  </a:lnTo>
                  <a:lnTo>
                    <a:pt x="606" y="24"/>
                  </a:lnTo>
                  <a:lnTo>
                    <a:pt x="618" y="12"/>
                  </a:lnTo>
                  <a:lnTo>
                    <a:pt x="624" y="12"/>
                  </a:lnTo>
                  <a:lnTo>
                    <a:pt x="642" y="12"/>
                  </a:lnTo>
                  <a:lnTo>
                    <a:pt x="642" y="6"/>
                  </a:lnTo>
                  <a:lnTo>
                    <a:pt x="648" y="0"/>
                  </a:lnTo>
                  <a:lnTo>
                    <a:pt x="654" y="0"/>
                  </a:lnTo>
                  <a:lnTo>
                    <a:pt x="660" y="6"/>
                  </a:lnTo>
                  <a:lnTo>
                    <a:pt x="672" y="6"/>
                  </a:lnTo>
                  <a:lnTo>
                    <a:pt x="672" y="12"/>
                  </a:lnTo>
                  <a:lnTo>
                    <a:pt x="684" y="6"/>
                  </a:lnTo>
                  <a:lnTo>
                    <a:pt x="690" y="6"/>
                  </a:lnTo>
                  <a:lnTo>
                    <a:pt x="684" y="0"/>
                  </a:lnTo>
                  <a:lnTo>
                    <a:pt x="696" y="0"/>
                  </a:lnTo>
                  <a:lnTo>
                    <a:pt x="696" y="6"/>
                  </a:lnTo>
                  <a:lnTo>
                    <a:pt x="702" y="6"/>
                  </a:lnTo>
                  <a:lnTo>
                    <a:pt x="714" y="6"/>
                  </a:lnTo>
                  <a:lnTo>
                    <a:pt x="708" y="12"/>
                  </a:lnTo>
                  <a:lnTo>
                    <a:pt x="714" y="12"/>
                  </a:lnTo>
                  <a:lnTo>
                    <a:pt x="720" y="12"/>
                  </a:lnTo>
                  <a:lnTo>
                    <a:pt x="732" y="6"/>
                  </a:lnTo>
                  <a:lnTo>
                    <a:pt x="738" y="12"/>
                  </a:lnTo>
                  <a:lnTo>
                    <a:pt x="750" y="6"/>
                  </a:lnTo>
                  <a:lnTo>
                    <a:pt x="744" y="12"/>
                  </a:lnTo>
                  <a:lnTo>
                    <a:pt x="750" y="12"/>
                  </a:lnTo>
                  <a:lnTo>
                    <a:pt x="738" y="12"/>
                  </a:lnTo>
                  <a:lnTo>
                    <a:pt x="738" y="18"/>
                  </a:lnTo>
                  <a:lnTo>
                    <a:pt x="732" y="24"/>
                  </a:lnTo>
                  <a:lnTo>
                    <a:pt x="726" y="24"/>
                  </a:lnTo>
                  <a:lnTo>
                    <a:pt x="726" y="30"/>
                  </a:lnTo>
                  <a:lnTo>
                    <a:pt x="738" y="30"/>
                  </a:lnTo>
                  <a:lnTo>
                    <a:pt x="732" y="54"/>
                  </a:lnTo>
                  <a:lnTo>
                    <a:pt x="732" y="60"/>
                  </a:lnTo>
                  <a:lnTo>
                    <a:pt x="732" y="66"/>
                  </a:lnTo>
                  <a:lnTo>
                    <a:pt x="738" y="72"/>
                  </a:lnTo>
                  <a:lnTo>
                    <a:pt x="732" y="72"/>
                  </a:lnTo>
                  <a:lnTo>
                    <a:pt x="732" y="78"/>
                  </a:lnTo>
                  <a:lnTo>
                    <a:pt x="738" y="78"/>
                  </a:lnTo>
                  <a:lnTo>
                    <a:pt x="738" y="84"/>
                  </a:lnTo>
                  <a:lnTo>
                    <a:pt x="732" y="96"/>
                  </a:lnTo>
                  <a:lnTo>
                    <a:pt x="732" y="102"/>
                  </a:lnTo>
                  <a:lnTo>
                    <a:pt x="732" y="108"/>
                  </a:lnTo>
                  <a:lnTo>
                    <a:pt x="714" y="120"/>
                  </a:lnTo>
                  <a:lnTo>
                    <a:pt x="708" y="126"/>
                  </a:lnTo>
                  <a:lnTo>
                    <a:pt x="702" y="132"/>
                  </a:lnTo>
                  <a:lnTo>
                    <a:pt x="696" y="138"/>
                  </a:lnTo>
                  <a:lnTo>
                    <a:pt x="702" y="144"/>
                  </a:lnTo>
                  <a:lnTo>
                    <a:pt x="708" y="162"/>
                  </a:lnTo>
                  <a:lnTo>
                    <a:pt x="708" y="168"/>
                  </a:lnTo>
                  <a:lnTo>
                    <a:pt x="720" y="174"/>
                  </a:lnTo>
                  <a:lnTo>
                    <a:pt x="726" y="174"/>
                  </a:lnTo>
                  <a:lnTo>
                    <a:pt x="732" y="186"/>
                  </a:lnTo>
                  <a:lnTo>
                    <a:pt x="738" y="198"/>
                  </a:lnTo>
                  <a:lnTo>
                    <a:pt x="768" y="216"/>
                  </a:lnTo>
                  <a:lnTo>
                    <a:pt x="774" y="240"/>
                  </a:lnTo>
                  <a:lnTo>
                    <a:pt x="786" y="300"/>
                  </a:lnTo>
                  <a:lnTo>
                    <a:pt x="774" y="306"/>
                  </a:lnTo>
                  <a:lnTo>
                    <a:pt x="786" y="318"/>
                  </a:lnTo>
                  <a:lnTo>
                    <a:pt x="798" y="336"/>
                  </a:lnTo>
                  <a:lnTo>
                    <a:pt x="804" y="360"/>
                  </a:lnTo>
                  <a:lnTo>
                    <a:pt x="798" y="384"/>
                  </a:lnTo>
                  <a:lnTo>
                    <a:pt x="804" y="402"/>
                  </a:lnTo>
                  <a:lnTo>
                    <a:pt x="804" y="414"/>
                  </a:lnTo>
                  <a:lnTo>
                    <a:pt x="798" y="414"/>
                  </a:lnTo>
                  <a:lnTo>
                    <a:pt x="798" y="426"/>
                  </a:lnTo>
                  <a:lnTo>
                    <a:pt x="798" y="444"/>
                  </a:lnTo>
                  <a:lnTo>
                    <a:pt x="804" y="444"/>
                  </a:lnTo>
                  <a:lnTo>
                    <a:pt x="804" y="462"/>
                  </a:lnTo>
                  <a:lnTo>
                    <a:pt x="792" y="462"/>
                  </a:lnTo>
                  <a:lnTo>
                    <a:pt x="786" y="468"/>
                  </a:lnTo>
                  <a:lnTo>
                    <a:pt x="780" y="474"/>
                  </a:lnTo>
                  <a:lnTo>
                    <a:pt x="810" y="510"/>
                  </a:lnTo>
                  <a:lnTo>
                    <a:pt x="810" y="534"/>
                  </a:lnTo>
                  <a:lnTo>
                    <a:pt x="816" y="534"/>
                  </a:lnTo>
                  <a:lnTo>
                    <a:pt x="816" y="540"/>
                  </a:lnTo>
                  <a:lnTo>
                    <a:pt x="822" y="546"/>
                  </a:lnTo>
                  <a:lnTo>
                    <a:pt x="840" y="546"/>
                  </a:lnTo>
                  <a:lnTo>
                    <a:pt x="876" y="558"/>
                  </a:lnTo>
                  <a:lnTo>
                    <a:pt x="894" y="588"/>
                  </a:lnTo>
                  <a:lnTo>
                    <a:pt x="888" y="594"/>
                  </a:lnTo>
                  <a:lnTo>
                    <a:pt x="822" y="630"/>
                  </a:lnTo>
                  <a:lnTo>
                    <a:pt x="756" y="666"/>
                  </a:lnTo>
                  <a:lnTo>
                    <a:pt x="696" y="708"/>
                  </a:lnTo>
                  <a:lnTo>
                    <a:pt x="624" y="768"/>
                  </a:lnTo>
                  <a:lnTo>
                    <a:pt x="558" y="780"/>
                  </a:lnTo>
                  <a:lnTo>
                    <a:pt x="516" y="786"/>
                  </a:lnTo>
                  <a:lnTo>
                    <a:pt x="510" y="780"/>
                  </a:lnTo>
                  <a:lnTo>
                    <a:pt x="510" y="774"/>
                  </a:lnTo>
                  <a:lnTo>
                    <a:pt x="516" y="768"/>
                  </a:lnTo>
                  <a:lnTo>
                    <a:pt x="516" y="762"/>
                  </a:lnTo>
                  <a:lnTo>
                    <a:pt x="510" y="762"/>
                  </a:lnTo>
                  <a:lnTo>
                    <a:pt x="516" y="750"/>
                  </a:lnTo>
                  <a:lnTo>
                    <a:pt x="498" y="744"/>
                  </a:lnTo>
                  <a:lnTo>
                    <a:pt x="480" y="738"/>
                  </a:lnTo>
                  <a:lnTo>
                    <a:pt x="474" y="732"/>
                  </a:lnTo>
                  <a:lnTo>
                    <a:pt x="468" y="732"/>
                  </a:lnTo>
                  <a:lnTo>
                    <a:pt x="462" y="732"/>
                  </a:lnTo>
                  <a:lnTo>
                    <a:pt x="456" y="732"/>
                  </a:lnTo>
                  <a:lnTo>
                    <a:pt x="450" y="732"/>
                  </a:lnTo>
                  <a:lnTo>
                    <a:pt x="444" y="720"/>
                  </a:lnTo>
                  <a:lnTo>
                    <a:pt x="438" y="714"/>
                  </a:lnTo>
                  <a:lnTo>
                    <a:pt x="432" y="714"/>
                  </a:lnTo>
                  <a:lnTo>
                    <a:pt x="432" y="708"/>
                  </a:lnTo>
                  <a:lnTo>
                    <a:pt x="426" y="708"/>
                  </a:lnTo>
                  <a:lnTo>
                    <a:pt x="426" y="696"/>
                  </a:lnTo>
                  <a:lnTo>
                    <a:pt x="372" y="666"/>
                  </a:lnTo>
                  <a:lnTo>
                    <a:pt x="312" y="618"/>
                  </a:lnTo>
                  <a:lnTo>
                    <a:pt x="240" y="570"/>
                  </a:lnTo>
                  <a:lnTo>
                    <a:pt x="168" y="528"/>
                  </a:lnTo>
                  <a:lnTo>
                    <a:pt x="150" y="516"/>
                  </a:lnTo>
                  <a:lnTo>
                    <a:pt x="72" y="468"/>
                  </a:lnTo>
                  <a:lnTo>
                    <a:pt x="0" y="426"/>
                  </a:lnTo>
                  <a:lnTo>
                    <a:pt x="0" y="408"/>
                  </a:lnTo>
                  <a:lnTo>
                    <a:pt x="0" y="366"/>
                  </a:lnTo>
                  <a:lnTo>
                    <a:pt x="6" y="360"/>
                  </a:lnTo>
                  <a:lnTo>
                    <a:pt x="12" y="354"/>
                  </a:lnTo>
                  <a:lnTo>
                    <a:pt x="24" y="348"/>
                  </a:lnTo>
                  <a:lnTo>
                    <a:pt x="42" y="336"/>
                  </a:lnTo>
                  <a:lnTo>
                    <a:pt x="54" y="336"/>
                  </a:lnTo>
                  <a:lnTo>
                    <a:pt x="60" y="324"/>
                  </a:lnTo>
                  <a:lnTo>
                    <a:pt x="90" y="330"/>
                  </a:lnTo>
                  <a:lnTo>
                    <a:pt x="90" y="324"/>
                  </a:lnTo>
                  <a:lnTo>
                    <a:pt x="90" y="318"/>
                  </a:lnTo>
                  <a:lnTo>
                    <a:pt x="96" y="318"/>
                  </a:lnTo>
                  <a:lnTo>
                    <a:pt x="108" y="318"/>
                  </a:lnTo>
                  <a:lnTo>
                    <a:pt x="132" y="312"/>
                  </a:lnTo>
                  <a:lnTo>
                    <a:pt x="138" y="312"/>
                  </a:lnTo>
                  <a:lnTo>
                    <a:pt x="150" y="300"/>
                  </a:lnTo>
                  <a:lnTo>
                    <a:pt x="162" y="288"/>
                  </a:lnTo>
                  <a:lnTo>
                    <a:pt x="174" y="282"/>
                  </a:lnTo>
                  <a:lnTo>
                    <a:pt x="180" y="282"/>
                  </a:lnTo>
                  <a:lnTo>
                    <a:pt x="192" y="276"/>
                  </a:lnTo>
                  <a:lnTo>
                    <a:pt x="198" y="270"/>
                  </a:lnTo>
                  <a:lnTo>
                    <a:pt x="216" y="270"/>
                  </a:lnTo>
                  <a:lnTo>
                    <a:pt x="216" y="264"/>
                  </a:lnTo>
                  <a:lnTo>
                    <a:pt x="210" y="258"/>
                  </a:lnTo>
                  <a:lnTo>
                    <a:pt x="210" y="252"/>
                  </a:lnTo>
                  <a:lnTo>
                    <a:pt x="210" y="246"/>
                  </a:lnTo>
                  <a:lnTo>
                    <a:pt x="210" y="240"/>
                  </a:lnTo>
                  <a:lnTo>
                    <a:pt x="210" y="234"/>
                  </a:lnTo>
                  <a:lnTo>
                    <a:pt x="222" y="234"/>
                  </a:lnTo>
                  <a:lnTo>
                    <a:pt x="246" y="228"/>
                  </a:lnTo>
                  <a:lnTo>
                    <a:pt x="246" y="222"/>
                  </a:lnTo>
                  <a:lnTo>
                    <a:pt x="252" y="216"/>
                  </a:lnTo>
                  <a:lnTo>
                    <a:pt x="276" y="216"/>
                  </a:lnTo>
                  <a:lnTo>
                    <a:pt x="306" y="216"/>
                  </a:lnTo>
                  <a:lnTo>
                    <a:pt x="318" y="216"/>
                  </a:lnTo>
                  <a:lnTo>
                    <a:pt x="324" y="216"/>
                  </a:lnTo>
                  <a:lnTo>
                    <a:pt x="318" y="216"/>
                  </a:lnTo>
                  <a:close/>
                </a:path>
              </a:pathLst>
            </a:custGeom>
            <a:grpFill/>
            <a:ln w="6350">
              <a:solidFill>
                <a:srgbClr val="002060"/>
              </a:solidFill>
              <a:prstDash val="solid"/>
              <a:round/>
              <a:headEnd/>
              <a:tailEnd/>
            </a:ln>
            <a:scene3d>
              <a:camera prst="orthographicFront"/>
              <a:lightRig rig="threePt" dir="t"/>
            </a:scene3d>
            <a:sp3d>
              <a:bevelT/>
            </a:sp3d>
          </p:spPr>
          <p:txBody>
            <a:bodyPr/>
            <a:lstStyle/>
            <a:p>
              <a:endParaRPr lang="en-US"/>
            </a:p>
          </p:txBody>
        </p:sp>
        <p:sp>
          <p:nvSpPr>
            <p:cNvPr id="300" name="Freeform 137"/>
            <p:cNvSpPr>
              <a:spLocks/>
            </p:cNvSpPr>
            <p:nvPr/>
          </p:nvSpPr>
          <p:spPr bwMode="auto">
            <a:xfrm>
              <a:off x="2701925" y="3632200"/>
              <a:ext cx="28575" cy="19050"/>
            </a:xfrm>
            <a:custGeom>
              <a:avLst/>
              <a:gdLst>
                <a:gd name="T0" fmla="*/ 18 w 18"/>
                <a:gd name="T1" fmla="*/ 12 h 12"/>
                <a:gd name="T2" fmla="*/ 12 w 18"/>
                <a:gd name="T3" fmla="*/ 6 h 12"/>
                <a:gd name="T4" fmla="*/ 6 w 18"/>
                <a:gd name="T5" fmla="*/ 6 h 12"/>
                <a:gd name="T6" fmla="*/ 0 w 18"/>
                <a:gd name="T7" fmla="*/ 0 h 12"/>
                <a:gd name="T8" fmla="*/ 12 w 18"/>
                <a:gd name="T9" fmla="*/ 0 h 12"/>
                <a:gd name="T10" fmla="*/ 18 w 18"/>
                <a:gd name="T11" fmla="*/ 0 h 12"/>
                <a:gd name="T12" fmla="*/ 18 w 18"/>
                <a:gd name="T13" fmla="*/ 12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2">
                  <a:moveTo>
                    <a:pt x="18" y="12"/>
                  </a:moveTo>
                  <a:lnTo>
                    <a:pt x="12" y="6"/>
                  </a:lnTo>
                  <a:lnTo>
                    <a:pt x="6" y="6"/>
                  </a:lnTo>
                  <a:lnTo>
                    <a:pt x="0" y="0"/>
                  </a:lnTo>
                  <a:lnTo>
                    <a:pt x="12" y="0"/>
                  </a:lnTo>
                  <a:lnTo>
                    <a:pt x="18" y="0"/>
                  </a:lnTo>
                  <a:lnTo>
                    <a:pt x="18" y="12"/>
                  </a:lnTo>
                  <a:close/>
                </a:path>
              </a:pathLst>
            </a:custGeom>
            <a:grpFill/>
            <a:ln w="6350">
              <a:solidFill>
                <a:srgbClr val="002060"/>
              </a:solidFill>
              <a:prstDash val="solid"/>
              <a:round/>
              <a:headEnd/>
              <a:tailEnd/>
            </a:ln>
            <a:scene3d>
              <a:camera prst="orthographicFront"/>
              <a:lightRig rig="threePt" dir="t"/>
            </a:scene3d>
            <a:sp3d>
              <a:bevelT/>
            </a:sp3d>
          </p:spPr>
          <p:txBody>
            <a:bodyPr/>
            <a:lstStyle/>
            <a:p>
              <a:endParaRPr lang="en-US"/>
            </a:p>
          </p:txBody>
        </p:sp>
        <p:sp>
          <p:nvSpPr>
            <p:cNvPr id="302" name="Freeform 139"/>
            <p:cNvSpPr>
              <a:spLocks/>
            </p:cNvSpPr>
            <p:nvPr/>
          </p:nvSpPr>
          <p:spPr bwMode="auto">
            <a:xfrm>
              <a:off x="4127500" y="1555750"/>
              <a:ext cx="292100" cy="495300"/>
            </a:xfrm>
            <a:custGeom>
              <a:avLst/>
              <a:gdLst>
                <a:gd name="T0" fmla="*/ 178 w 180"/>
                <a:gd name="T1" fmla="*/ 190 h 306"/>
                <a:gd name="T2" fmla="*/ 184 w 180"/>
                <a:gd name="T3" fmla="*/ 214 h 306"/>
                <a:gd name="T4" fmla="*/ 153 w 180"/>
                <a:gd name="T5" fmla="*/ 226 h 306"/>
                <a:gd name="T6" fmla="*/ 141 w 180"/>
                <a:gd name="T7" fmla="*/ 232 h 306"/>
                <a:gd name="T8" fmla="*/ 135 w 180"/>
                <a:gd name="T9" fmla="*/ 245 h 306"/>
                <a:gd name="T10" fmla="*/ 117 w 180"/>
                <a:gd name="T11" fmla="*/ 257 h 306"/>
                <a:gd name="T12" fmla="*/ 123 w 180"/>
                <a:gd name="T13" fmla="*/ 288 h 306"/>
                <a:gd name="T14" fmla="*/ 92 w 180"/>
                <a:gd name="T15" fmla="*/ 312 h 306"/>
                <a:gd name="T16" fmla="*/ 74 w 180"/>
                <a:gd name="T17" fmla="*/ 226 h 306"/>
                <a:gd name="T18" fmla="*/ 37 w 180"/>
                <a:gd name="T19" fmla="*/ 196 h 306"/>
                <a:gd name="T20" fmla="*/ 25 w 180"/>
                <a:gd name="T21" fmla="*/ 184 h 306"/>
                <a:gd name="T22" fmla="*/ 12 w 180"/>
                <a:gd name="T23" fmla="*/ 171 h 306"/>
                <a:gd name="T24" fmla="*/ 0 w 180"/>
                <a:gd name="T25" fmla="*/ 147 h 306"/>
                <a:gd name="T26" fmla="*/ 12 w 180"/>
                <a:gd name="T27" fmla="*/ 135 h 306"/>
                <a:gd name="T28" fmla="*/ 37 w 180"/>
                <a:gd name="T29" fmla="*/ 116 h 306"/>
                <a:gd name="T30" fmla="*/ 37 w 180"/>
                <a:gd name="T31" fmla="*/ 104 h 306"/>
                <a:gd name="T32" fmla="*/ 43 w 180"/>
                <a:gd name="T33" fmla="*/ 86 h 306"/>
                <a:gd name="T34" fmla="*/ 37 w 180"/>
                <a:gd name="T35" fmla="*/ 80 h 306"/>
                <a:gd name="T36" fmla="*/ 37 w 180"/>
                <a:gd name="T37" fmla="*/ 73 h 306"/>
                <a:gd name="T38" fmla="*/ 37 w 180"/>
                <a:gd name="T39" fmla="*/ 61 h 306"/>
                <a:gd name="T40" fmla="*/ 31 w 180"/>
                <a:gd name="T41" fmla="*/ 37 h 306"/>
                <a:gd name="T42" fmla="*/ 37 w 180"/>
                <a:gd name="T43" fmla="*/ 31 h 306"/>
                <a:gd name="T44" fmla="*/ 43 w 180"/>
                <a:gd name="T45" fmla="*/ 18 h 306"/>
                <a:gd name="T46" fmla="*/ 49 w 180"/>
                <a:gd name="T47" fmla="*/ 18 h 306"/>
                <a:gd name="T48" fmla="*/ 61 w 180"/>
                <a:gd name="T49" fmla="*/ 12 h 306"/>
                <a:gd name="T50" fmla="*/ 67 w 180"/>
                <a:gd name="T51" fmla="*/ 6 h 306"/>
                <a:gd name="T52" fmla="*/ 80 w 180"/>
                <a:gd name="T53" fmla="*/ 0 h 306"/>
                <a:gd name="T54" fmla="*/ 98 w 180"/>
                <a:gd name="T55" fmla="*/ 0 h 306"/>
                <a:gd name="T56" fmla="*/ 104 w 180"/>
                <a:gd name="T57" fmla="*/ 6 h 306"/>
                <a:gd name="T58" fmla="*/ 110 w 180"/>
                <a:gd name="T59" fmla="*/ 0 h 306"/>
                <a:gd name="T60" fmla="*/ 117 w 180"/>
                <a:gd name="T61" fmla="*/ 0 h 306"/>
                <a:gd name="T62" fmla="*/ 117 w 180"/>
                <a:gd name="T63" fmla="*/ 6 h 306"/>
                <a:gd name="T64" fmla="*/ 123 w 180"/>
                <a:gd name="T65" fmla="*/ 12 h 306"/>
                <a:gd name="T66" fmla="*/ 123 w 180"/>
                <a:gd name="T67" fmla="*/ 18 h 306"/>
                <a:gd name="T68" fmla="*/ 135 w 180"/>
                <a:gd name="T69" fmla="*/ 24 h 306"/>
                <a:gd name="T70" fmla="*/ 147 w 180"/>
                <a:gd name="T71" fmla="*/ 12 h 306"/>
                <a:gd name="T72" fmla="*/ 159 w 180"/>
                <a:gd name="T73" fmla="*/ 6 h 306"/>
                <a:gd name="T74" fmla="*/ 153 w 180"/>
                <a:gd name="T75" fmla="*/ 24 h 306"/>
                <a:gd name="T76" fmla="*/ 135 w 180"/>
                <a:gd name="T77" fmla="*/ 37 h 306"/>
                <a:gd name="T78" fmla="*/ 135 w 180"/>
                <a:gd name="T79" fmla="*/ 49 h 306"/>
                <a:gd name="T80" fmla="*/ 141 w 180"/>
                <a:gd name="T81" fmla="*/ 61 h 306"/>
                <a:gd name="T82" fmla="*/ 159 w 180"/>
                <a:gd name="T83" fmla="*/ 73 h 306"/>
                <a:gd name="T84" fmla="*/ 159 w 180"/>
                <a:gd name="T85" fmla="*/ 86 h 306"/>
                <a:gd name="T86" fmla="*/ 159 w 180"/>
                <a:gd name="T87" fmla="*/ 92 h 306"/>
                <a:gd name="T88" fmla="*/ 141 w 180"/>
                <a:gd name="T89" fmla="*/ 116 h 306"/>
                <a:gd name="T90" fmla="*/ 129 w 180"/>
                <a:gd name="T91" fmla="*/ 122 h 306"/>
                <a:gd name="T92" fmla="*/ 117 w 180"/>
                <a:gd name="T93" fmla="*/ 135 h 306"/>
                <a:gd name="T94" fmla="*/ 117 w 180"/>
                <a:gd name="T95" fmla="*/ 147 h 306"/>
                <a:gd name="T96" fmla="*/ 135 w 180"/>
                <a:gd name="T97" fmla="*/ 159 h 306"/>
                <a:gd name="T98" fmla="*/ 147 w 180"/>
                <a:gd name="T99" fmla="*/ 159 h 306"/>
                <a:gd name="T100" fmla="*/ 147 w 180"/>
                <a:gd name="T101" fmla="*/ 165 h 306"/>
                <a:gd name="T102" fmla="*/ 153 w 180"/>
                <a:gd name="T103" fmla="*/ 159 h 306"/>
                <a:gd name="T104" fmla="*/ 159 w 180"/>
                <a:gd name="T105" fmla="*/ 165 h 306"/>
                <a:gd name="T106" fmla="*/ 172 w 180"/>
                <a:gd name="T107" fmla="*/ 177 h 306"/>
                <a:gd name="T108" fmla="*/ 159 w 180"/>
                <a:gd name="T109" fmla="*/ 177 h 306"/>
                <a:gd name="T110" fmla="*/ 178 w 180"/>
                <a:gd name="T111" fmla="*/ 184 h 3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0" h="306">
                  <a:moveTo>
                    <a:pt x="174" y="180"/>
                  </a:moveTo>
                  <a:lnTo>
                    <a:pt x="174" y="186"/>
                  </a:lnTo>
                  <a:lnTo>
                    <a:pt x="174" y="204"/>
                  </a:lnTo>
                  <a:lnTo>
                    <a:pt x="180" y="210"/>
                  </a:lnTo>
                  <a:lnTo>
                    <a:pt x="174" y="210"/>
                  </a:lnTo>
                  <a:lnTo>
                    <a:pt x="150" y="222"/>
                  </a:lnTo>
                  <a:lnTo>
                    <a:pt x="144" y="228"/>
                  </a:lnTo>
                  <a:lnTo>
                    <a:pt x="138" y="228"/>
                  </a:lnTo>
                  <a:lnTo>
                    <a:pt x="138" y="234"/>
                  </a:lnTo>
                  <a:lnTo>
                    <a:pt x="132" y="240"/>
                  </a:lnTo>
                  <a:lnTo>
                    <a:pt x="126" y="240"/>
                  </a:lnTo>
                  <a:lnTo>
                    <a:pt x="114" y="252"/>
                  </a:lnTo>
                  <a:lnTo>
                    <a:pt x="126" y="276"/>
                  </a:lnTo>
                  <a:lnTo>
                    <a:pt x="120" y="282"/>
                  </a:lnTo>
                  <a:lnTo>
                    <a:pt x="108" y="300"/>
                  </a:lnTo>
                  <a:lnTo>
                    <a:pt x="90" y="306"/>
                  </a:lnTo>
                  <a:lnTo>
                    <a:pt x="78" y="246"/>
                  </a:lnTo>
                  <a:lnTo>
                    <a:pt x="72" y="222"/>
                  </a:lnTo>
                  <a:lnTo>
                    <a:pt x="42" y="204"/>
                  </a:lnTo>
                  <a:lnTo>
                    <a:pt x="36" y="192"/>
                  </a:lnTo>
                  <a:lnTo>
                    <a:pt x="30" y="180"/>
                  </a:lnTo>
                  <a:lnTo>
                    <a:pt x="24" y="180"/>
                  </a:lnTo>
                  <a:lnTo>
                    <a:pt x="12" y="174"/>
                  </a:lnTo>
                  <a:lnTo>
                    <a:pt x="12" y="168"/>
                  </a:lnTo>
                  <a:lnTo>
                    <a:pt x="6" y="150"/>
                  </a:lnTo>
                  <a:lnTo>
                    <a:pt x="0" y="144"/>
                  </a:lnTo>
                  <a:lnTo>
                    <a:pt x="6" y="138"/>
                  </a:lnTo>
                  <a:lnTo>
                    <a:pt x="12" y="132"/>
                  </a:lnTo>
                  <a:lnTo>
                    <a:pt x="18" y="126"/>
                  </a:lnTo>
                  <a:lnTo>
                    <a:pt x="36" y="114"/>
                  </a:lnTo>
                  <a:lnTo>
                    <a:pt x="36" y="108"/>
                  </a:lnTo>
                  <a:lnTo>
                    <a:pt x="36" y="102"/>
                  </a:lnTo>
                  <a:lnTo>
                    <a:pt x="42" y="90"/>
                  </a:lnTo>
                  <a:lnTo>
                    <a:pt x="42" y="84"/>
                  </a:lnTo>
                  <a:lnTo>
                    <a:pt x="36" y="84"/>
                  </a:lnTo>
                  <a:lnTo>
                    <a:pt x="36" y="78"/>
                  </a:lnTo>
                  <a:lnTo>
                    <a:pt x="42" y="78"/>
                  </a:lnTo>
                  <a:lnTo>
                    <a:pt x="36" y="72"/>
                  </a:lnTo>
                  <a:lnTo>
                    <a:pt x="36" y="66"/>
                  </a:lnTo>
                  <a:lnTo>
                    <a:pt x="36" y="60"/>
                  </a:lnTo>
                  <a:lnTo>
                    <a:pt x="42" y="36"/>
                  </a:lnTo>
                  <a:lnTo>
                    <a:pt x="30" y="36"/>
                  </a:lnTo>
                  <a:lnTo>
                    <a:pt x="30" y="30"/>
                  </a:lnTo>
                  <a:lnTo>
                    <a:pt x="36" y="30"/>
                  </a:lnTo>
                  <a:lnTo>
                    <a:pt x="42" y="24"/>
                  </a:lnTo>
                  <a:lnTo>
                    <a:pt x="42" y="18"/>
                  </a:lnTo>
                  <a:lnTo>
                    <a:pt x="54" y="18"/>
                  </a:lnTo>
                  <a:lnTo>
                    <a:pt x="48" y="18"/>
                  </a:lnTo>
                  <a:lnTo>
                    <a:pt x="54" y="12"/>
                  </a:lnTo>
                  <a:lnTo>
                    <a:pt x="60" y="12"/>
                  </a:lnTo>
                  <a:lnTo>
                    <a:pt x="66" y="12"/>
                  </a:lnTo>
                  <a:lnTo>
                    <a:pt x="66" y="6"/>
                  </a:lnTo>
                  <a:lnTo>
                    <a:pt x="72" y="6"/>
                  </a:lnTo>
                  <a:lnTo>
                    <a:pt x="78" y="0"/>
                  </a:lnTo>
                  <a:lnTo>
                    <a:pt x="84" y="0"/>
                  </a:lnTo>
                  <a:lnTo>
                    <a:pt x="96" y="0"/>
                  </a:lnTo>
                  <a:lnTo>
                    <a:pt x="102" y="0"/>
                  </a:lnTo>
                  <a:lnTo>
                    <a:pt x="102" y="6"/>
                  </a:lnTo>
                  <a:lnTo>
                    <a:pt x="108" y="6"/>
                  </a:lnTo>
                  <a:lnTo>
                    <a:pt x="108" y="0"/>
                  </a:lnTo>
                  <a:lnTo>
                    <a:pt x="102" y="0"/>
                  </a:lnTo>
                  <a:lnTo>
                    <a:pt x="114" y="0"/>
                  </a:lnTo>
                  <a:lnTo>
                    <a:pt x="120" y="6"/>
                  </a:lnTo>
                  <a:lnTo>
                    <a:pt x="114" y="6"/>
                  </a:lnTo>
                  <a:lnTo>
                    <a:pt x="120" y="6"/>
                  </a:lnTo>
                  <a:lnTo>
                    <a:pt x="120" y="12"/>
                  </a:lnTo>
                  <a:lnTo>
                    <a:pt x="126" y="18"/>
                  </a:lnTo>
                  <a:lnTo>
                    <a:pt x="120" y="18"/>
                  </a:lnTo>
                  <a:lnTo>
                    <a:pt x="126" y="24"/>
                  </a:lnTo>
                  <a:lnTo>
                    <a:pt x="132" y="24"/>
                  </a:lnTo>
                  <a:lnTo>
                    <a:pt x="138" y="18"/>
                  </a:lnTo>
                  <a:lnTo>
                    <a:pt x="144" y="12"/>
                  </a:lnTo>
                  <a:lnTo>
                    <a:pt x="150" y="12"/>
                  </a:lnTo>
                  <a:lnTo>
                    <a:pt x="156" y="6"/>
                  </a:lnTo>
                  <a:lnTo>
                    <a:pt x="162" y="18"/>
                  </a:lnTo>
                  <a:lnTo>
                    <a:pt x="150" y="24"/>
                  </a:lnTo>
                  <a:lnTo>
                    <a:pt x="144" y="36"/>
                  </a:lnTo>
                  <a:lnTo>
                    <a:pt x="132" y="36"/>
                  </a:lnTo>
                  <a:lnTo>
                    <a:pt x="132" y="42"/>
                  </a:lnTo>
                  <a:lnTo>
                    <a:pt x="132" y="48"/>
                  </a:lnTo>
                  <a:lnTo>
                    <a:pt x="132" y="54"/>
                  </a:lnTo>
                  <a:lnTo>
                    <a:pt x="138" y="60"/>
                  </a:lnTo>
                  <a:lnTo>
                    <a:pt x="144" y="66"/>
                  </a:lnTo>
                  <a:lnTo>
                    <a:pt x="156" y="72"/>
                  </a:lnTo>
                  <a:lnTo>
                    <a:pt x="156" y="78"/>
                  </a:lnTo>
                  <a:lnTo>
                    <a:pt x="156" y="84"/>
                  </a:lnTo>
                  <a:lnTo>
                    <a:pt x="162" y="90"/>
                  </a:lnTo>
                  <a:lnTo>
                    <a:pt x="156" y="90"/>
                  </a:lnTo>
                  <a:lnTo>
                    <a:pt x="150" y="102"/>
                  </a:lnTo>
                  <a:lnTo>
                    <a:pt x="138" y="114"/>
                  </a:lnTo>
                  <a:lnTo>
                    <a:pt x="132" y="120"/>
                  </a:lnTo>
                  <a:lnTo>
                    <a:pt x="126" y="120"/>
                  </a:lnTo>
                  <a:lnTo>
                    <a:pt x="114" y="126"/>
                  </a:lnTo>
                  <a:lnTo>
                    <a:pt x="114" y="132"/>
                  </a:lnTo>
                  <a:lnTo>
                    <a:pt x="114" y="138"/>
                  </a:lnTo>
                  <a:lnTo>
                    <a:pt x="114" y="144"/>
                  </a:lnTo>
                  <a:lnTo>
                    <a:pt x="126" y="156"/>
                  </a:lnTo>
                  <a:lnTo>
                    <a:pt x="132" y="156"/>
                  </a:lnTo>
                  <a:lnTo>
                    <a:pt x="138" y="156"/>
                  </a:lnTo>
                  <a:lnTo>
                    <a:pt x="144" y="156"/>
                  </a:lnTo>
                  <a:lnTo>
                    <a:pt x="138" y="162"/>
                  </a:lnTo>
                  <a:lnTo>
                    <a:pt x="144" y="162"/>
                  </a:lnTo>
                  <a:lnTo>
                    <a:pt x="150" y="162"/>
                  </a:lnTo>
                  <a:lnTo>
                    <a:pt x="150" y="156"/>
                  </a:lnTo>
                  <a:lnTo>
                    <a:pt x="156" y="156"/>
                  </a:lnTo>
                  <a:lnTo>
                    <a:pt x="156" y="162"/>
                  </a:lnTo>
                  <a:lnTo>
                    <a:pt x="156" y="168"/>
                  </a:lnTo>
                  <a:lnTo>
                    <a:pt x="168" y="174"/>
                  </a:lnTo>
                  <a:lnTo>
                    <a:pt x="162" y="174"/>
                  </a:lnTo>
                  <a:lnTo>
                    <a:pt x="156" y="174"/>
                  </a:lnTo>
                  <a:lnTo>
                    <a:pt x="162" y="174"/>
                  </a:lnTo>
                  <a:lnTo>
                    <a:pt x="174" y="180"/>
                  </a:lnTo>
                  <a:close/>
                </a:path>
              </a:pathLst>
            </a:custGeom>
            <a:grpFill/>
            <a:ln w="6350">
              <a:solidFill>
                <a:srgbClr val="002060"/>
              </a:solidFill>
              <a:prstDash val="solid"/>
              <a:round/>
              <a:headEnd/>
              <a:tailEnd/>
            </a:ln>
            <a:scene3d>
              <a:camera prst="orthographicFront"/>
              <a:lightRig rig="threePt" dir="t"/>
            </a:scene3d>
            <a:sp3d>
              <a:bevelT/>
            </a:sp3d>
          </p:spPr>
          <p:txBody>
            <a:bodyPr/>
            <a:lstStyle/>
            <a:p>
              <a:endParaRPr lang="en-US"/>
            </a:p>
          </p:txBody>
        </p:sp>
        <p:sp>
          <p:nvSpPr>
            <p:cNvPr id="303" name="Freeform 140"/>
            <p:cNvSpPr>
              <a:spLocks/>
            </p:cNvSpPr>
            <p:nvPr/>
          </p:nvSpPr>
          <p:spPr bwMode="auto">
            <a:xfrm>
              <a:off x="4360863" y="1789113"/>
              <a:ext cx="19050" cy="19050"/>
            </a:xfrm>
            <a:custGeom>
              <a:avLst/>
              <a:gdLst>
                <a:gd name="T0" fmla="*/ 6 w 12"/>
                <a:gd name="T1" fmla="*/ 12 h 12"/>
                <a:gd name="T2" fmla="*/ 0 w 12"/>
                <a:gd name="T3" fmla="*/ 12 h 12"/>
                <a:gd name="T4" fmla="*/ 0 w 12"/>
                <a:gd name="T5" fmla="*/ 6 h 12"/>
                <a:gd name="T6" fmla="*/ 0 w 12"/>
                <a:gd name="T7" fmla="*/ 0 h 12"/>
                <a:gd name="T8" fmla="*/ 12 w 12"/>
                <a:gd name="T9" fmla="*/ 6 h 12"/>
                <a:gd name="T10" fmla="*/ 6 w 12"/>
                <a:gd name="T11" fmla="*/ 12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6" y="12"/>
                  </a:moveTo>
                  <a:lnTo>
                    <a:pt x="0" y="12"/>
                  </a:lnTo>
                  <a:lnTo>
                    <a:pt x="0" y="6"/>
                  </a:lnTo>
                  <a:lnTo>
                    <a:pt x="0" y="0"/>
                  </a:lnTo>
                  <a:lnTo>
                    <a:pt x="12" y="6"/>
                  </a:lnTo>
                  <a:lnTo>
                    <a:pt x="6" y="12"/>
                  </a:lnTo>
                  <a:close/>
                </a:path>
              </a:pathLst>
            </a:custGeom>
            <a:grpFill/>
            <a:ln w="6350">
              <a:solidFill>
                <a:srgbClr val="002060"/>
              </a:solidFill>
              <a:prstDash val="solid"/>
              <a:round/>
              <a:headEnd/>
              <a:tailEnd/>
            </a:ln>
            <a:scene3d>
              <a:camera prst="orthographicFront"/>
              <a:lightRig rig="threePt" dir="t"/>
            </a:scene3d>
            <a:sp3d>
              <a:bevelT/>
            </a:sp3d>
          </p:spPr>
          <p:txBody>
            <a:bodyPr/>
            <a:lstStyle/>
            <a:p>
              <a:endParaRPr lang="en-US"/>
            </a:p>
          </p:txBody>
        </p:sp>
        <p:sp>
          <p:nvSpPr>
            <p:cNvPr id="306" name="Freeform 157"/>
            <p:cNvSpPr>
              <a:spLocks/>
            </p:cNvSpPr>
            <p:nvPr/>
          </p:nvSpPr>
          <p:spPr bwMode="auto">
            <a:xfrm>
              <a:off x="5340350" y="1954213"/>
              <a:ext cx="776288" cy="668338"/>
            </a:xfrm>
            <a:custGeom>
              <a:avLst/>
              <a:gdLst>
                <a:gd name="T0" fmla="*/ 428 w 480"/>
                <a:gd name="T1" fmla="*/ 31 h 414"/>
                <a:gd name="T2" fmla="*/ 434 w 480"/>
                <a:gd name="T3" fmla="*/ 49 h 414"/>
                <a:gd name="T4" fmla="*/ 440 w 480"/>
                <a:gd name="T5" fmla="*/ 73 h 414"/>
                <a:gd name="T6" fmla="*/ 446 w 480"/>
                <a:gd name="T7" fmla="*/ 98 h 414"/>
                <a:gd name="T8" fmla="*/ 434 w 480"/>
                <a:gd name="T9" fmla="*/ 116 h 414"/>
                <a:gd name="T10" fmla="*/ 428 w 480"/>
                <a:gd name="T11" fmla="*/ 140 h 414"/>
                <a:gd name="T12" fmla="*/ 422 w 480"/>
                <a:gd name="T13" fmla="*/ 165 h 414"/>
                <a:gd name="T14" fmla="*/ 403 w 480"/>
                <a:gd name="T15" fmla="*/ 159 h 414"/>
                <a:gd name="T16" fmla="*/ 385 w 480"/>
                <a:gd name="T17" fmla="*/ 146 h 414"/>
                <a:gd name="T18" fmla="*/ 373 w 480"/>
                <a:gd name="T19" fmla="*/ 122 h 414"/>
                <a:gd name="T20" fmla="*/ 355 w 480"/>
                <a:gd name="T21" fmla="*/ 98 h 414"/>
                <a:gd name="T22" fmla="*/ 342 w 480"/>
                <a:gd name="T23" fmla="*/ 73 h 414"/>
                <a:gd name="T24" fmla="*/ 342 w 480"/>
                <a:gd name="T25" fmla="*/ 98 h 414"/>
                <a:gd name="T26" fmla="*/ 355 w 480"/>
                <a:gd name="T27" fmla="*/ 122 h 414"/>
                <a:gd name="T28" fmla="*/ 367 w 480"/>
                <a:gd name="T29" fmla="*/ 146 h 414"/>
                <a:gd name="T30" fmla="*/ 391 w 480"/>
                <a:gd name="T31" fmla="*/ 165 h 414"/>
                <a:gd name="T32" fmla="*/ 391 w 480"/>
                <a:gd name="T33" fmla="*/ 183 h 414"/>
                <a:gd name="T34" fmla="*/ 403 w 480"/>
                <a:gd name="T35" fmla="*/ 201 h 414"/>
                <a:gd name="T36" fmla="*/ 403 w 480"/>
                <a:gd name="T37" fmla="*/ 220 h 414"/>
                <a:gd name="T38" fmla="*/ 446 w 480"/>
                <a:gd name="T39" fmla="*/ 287 h 414"/>
                <a:gd name="T40" fmla="*/ 477 w 480"/>
                <a:gd name="T41" fmla="*/ 336 h 414"/>
                <a:gd name="T42" fmla="*/ 471 w 480"/>
                <a:gd name="T43" fmla="*/ 336 h 414"/>
                <a:gd name="T44" fmla="*/ 452 w 480"/>
                <a:gd name="T45" fmla="*/ 384 h 414"/>
                <a:gd name="T46" fmla="*/ 403 w 480"/>
                <a:gd name="T47" fmla="*/ 421 h 414"/>
                <a:gd name="T48" fmla="*/ 293 w 480"/>
                <a:gd name="T49" fmla="*/ 421 h 414"/>
                <a:gd name="T50" fmla="*/ 281 w 480"/>
                <a:gd name="T51" fmla="*/ 421 h 414"/>
                <a:gd name="T52" fmla="*/ 177 w 480"/>
                <a:gd name="T53" fmla="*/ 421 h 414"/>
                <a:gd name="T54" fmla="*/ 67 w 480"/>
                <a:gd name="T55" fmla="*/ 421 h 414"/>
                <a:gd name="T56" fmla="*/ 12 w 480"/>
                <a:gd name="T57" fmla="*/ 342 h 414"/>
                <a:gd name="T58" fmla="*/ 12 w 480"/>
                <a:gd name="T59" fmla="*/ 104 h 414"/>
                <a:gd name="T60" fmla="*/ 0 w 480"/>
                <a:gd name="T61" fmla="*/ 73 h 414"/>
                <a:gd name="T62" fmla="*/ 6 w 480"/>
                <a:gd name="T63" fmla="*/ 18 h 414"/>
                <a:gd name="T64" fmla="*/ 18 w 480"/>
                <a:gd name="T65" fmla="*/ 0 h 414"/>
                <a:gd name="T66" fmla="*/ 92 w 480"/>
                <a:gd name="T67" fmla="*/ 6 h 414"/>
                <a:gd name="T68" fmla="*/ 122 w 480"/>
                <a:gd name="T69" fmla="*/ 18 h 414"/>
                <a:gd name="T70" fmla="*/ 159 w 480"/>
                <a:gd name="T71" fmla="*/ 24 h 414"/>
                <a:gd name="T72" fmla="*/ 196 w 480"/>
                <a:gd name="T73" fmla="*/ 37 h 414"/>
                <a:gd name="T74" fmla="*/ 226 w 480"/>
                <a:gd name="T75" fmla="*/ 18 h 414"/>
                <a:gd name="T76" fmla="*/ 245 w 480"/>
                <a:gd name="T77" fmla="*/ 18 h 414"/>
                <a:gd name="T78" fmla="*/ 251 w 480"/>
                <a:gd name="T79" fmla="*/ 6 h 414"/>
                <a:gd name="T80" fmla="*/ 257 w 480"/>
                <a:gd name="T81" fmla="*/ 6 h 414"/>
                <a:gd name="T82" fmla="*/ 281 w 480"/>
                <a:gd name="T83" fmla="*/ 6 h 414"/>
                <a:gd name="T84" fmla="*/ 300 w 480"/>
                <a:gd name="T85" fmla="*/ 6 h 414"/>
                <a:gd name="T86" fmla="*/ 324 w 480"/>
                <a:gd name="T87" fmla="*/ 12 h 414"/>
                <a:gd name="T88" fmla="*/ 312 w 480"/>
                <a:gd name="T89" fmla="*/ 12 h 414"/>
                <a:gd name="T90" fmla="*/ 330 w 480"/>
                <a:gd name="T91" fmla="*/ 18 h 414"/>
                <a:gd name="T92" fmla="*/ 342 w 480"/>
                <a:gd name="T93" fmla="*/ 24 h 414"/>
                <a:gd name="T94" fmla="*/ 348 w 480"/>
                <a:gd name="T95" fmla="*/ 24 h 414"/>
                <a:gd name="T96" fmla="*/ 361 w 480"/>
                <a:gd name="T97" fmla="*/ 24 h 414"/>
                <a:gd name="T98" fmla="*/ 379 w 480"/>
                <a:gd name="T99" fmla="*/ 24 h 414"/>
                <a:gd name="T100" fmla="*/ 403 w 480"/>
                <a:gd name="T101" fmla="*/ 18 h 4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0" h="414">
                  <a:moveTo>
                    <a:pt x="408" y="12"/>
                  </a:moveTo>
                  <a:lnTo>
                    <a:pt x="414" y="18"/>
                  </a:lnTo>
                  <a:lnTo>
                    <a:pt x="414" y="24"/>
                  </a:lnTo>
                  <a:lnTo>
                    <a:pt x="420" y="30"/>
                  </a:lnTo>
                  <a:lnTo>
                    <a:pt x="420" y="36"/>
                  </a:lnTo>
                  <a:lnTo>
                    <a:pt x="420" y="42"/>
                  </a:lnTo>
                  <a:lnTo>
                    <a:pt x="420" y="48"/>
                  </a:lnTo>
                  <a:lnTo>
                    <a:pt x="426" y="48"/>
                  </a:lnTo>
                  <a:lnTo>
                    <a:pt x="426" y="54"/>
                  </a:lnTo>
                  <a:lnTo>
                    <a:pt x="426" y="60"/>
                  </a:lnTo>
                  <a:lnTo>
                    <a:pt x="432" y="66"/>
                  </a:lnTo>
                  <a:lnTo>
                    <a:pt x="432" y="72"/>
                  </a:lnTo>
                  <a:lnTo>
                    <a:pt x="438" y="78"/>
                  </a:lnTo>
                  <a:lnTo>
                    <a:pt x="438" y="84"/>
                  </a:lnTo>
                  <a:lnTo>
                    <a:pt x="438" y="90"/>
                  </a:lnTo>
                  <a:lnTo>
                    <a:pt x="438" y="96"/>
                  </a:lnTo>
                  <a:lnTo>
                    <a:pt x="432" y="102"/>
                  </a:lnTo>
                  <a:lnTo>
                    <a:pt x="432" y="108"/>
                  </a:lnTo>
                  <a:lnTo>
                    <a:pt x="432" y="114"/>
                  </a:lnTo>
                  <a:lnTo>
                    <a:pt x="426" y="114"/>
                  </a:lnTo>
                  <a:lnTo>
                    <a:pt x="426" y="120"/>
                  </a:lnTo>
                  <a:lnTo>
                    <a:pt x="426" y="126"/>
                  </a:lnTo>
                  <a:lnTo>
                    <a:pt x="420" y="132"/>
                  </a:lnTo>
                  <a:lnTo>
                    <a:pt x="420" y="138"/>
                  </a:lnTo>
                  <a:lnTo>
                    <a:pt x="420" y="144"/>
                  </a:lnTo>
                  <a:lnTo>
                    <a:pt x="420" y="150"/>
                  </a:lnTo>
                  <a:lnTo>
                    <a:pt x="420" y="156"/>
                  </a:lnTo>
                  <a:lnTo>
                    <a:pt x="414" y="162"/>
                  </a:lnTo>
                  <a:lnTo>
                    <a:pt x="414" y="168"/>
                  </a:lnTo>
                  <a:lnTo>
                    <a:pt x="408" y="162"/>
                  </a:lnTo>
                  <a:lnTo>
                    <a:pt x="402" y="162"/>
                  </a:lnTo>
                  <a:lnTo>
                    <a:pt x="396" y="156"/>
                  </a:lnTo>
                  <a:lnTo>
                    <a:pt x="390" y="156"/>
                  </a:lnTo>
                  <a:lnTo>
                    <a:pt x="384" y="150"/>
                  </a:lnTo>
                  <a:lnTo>
                    <a:pt x="384" y="144"/>
                  </a:lnTo>
                  <a:lnTo>
                    <a:pt x="378" y="144"/>
                  </a:lnTo>
                  <a:lnTo>
                    <a:pt x="372" y="138"/>
                  </a:lnTo>
                  <a:lnTo>
                    <a:pt x="366" y="132"/>
                  </a:lnTo>
                  <a:lnTo>
                    <a:pt x="366" y="126"/>
                  </a:lnTo>
                  <a:lnTo>
                    <a:pt x="366" y="120"/>
                  </a:lnTo>
                  <a:lnTo>
                    <a:pt x="366" y="114"/>
                  </a:lnTo>
                  <a:lnTo>
                    <a:pt x="360" y="108"/>
                  </a:lnTo>
                  <a:lnTo>
                    <a:pt x="354" y="102"/>
                  </a:lnTo>
                  <a:lnTo>
                    <a:pt x="348" y="96"/>
                  </a:lnTo>
                  <a:lnTo>
                    <a:pt x="342" y="90"/>
                  </a:lnTo>
                  <a:lnTo>
                    <a:pt x="342" y="84"/>
                  </a:lnTo>
                  <a:lnTo>
                    <a:pt x="342" y="78"/>
                  </a:lnTo>
                  <a:lnTo>
                    <a:pt x="336" y="72"/>
                  </a:lnTo>
                  <a:lnTo>
                    <a:pt x="330" y="78"/>
                  </a:lnTo>
                  <a:lnTo>
                    <a:pt x="330" y="84"/>
                  </a:lnTo>
                  <a:lnTo>
                    <a:pt x="330" y="90"/>
                  </a:lnTo>
                  <a:lnTo>
                    <a:pt x="336" y="96"/>
                  </a:lnTo>
                  <a:lnTo>
                    <a:pt x="342" y="102"/>
                  </a:lnTo>
                  <a:lnTo>
                    <a:pt x="342" y="108"/>
                  </a:lnTo>
                  <a:lnTo>
                    <a:pt x="342" y="114"/>
                  </a:lnTo>
                  <a:lnTo>
                    <a:pt x="348" y="120"/>
                  </a:lnTo>
                  <a:lnTo>
                    <a:pt x="348" y="126"/>
                  </a:lnTo>
                  <a:lnTo>
                    <a:pt x="354" y="132"/>
                  </a:lnTo>
                  <a:lnTo>
                    <a:pt x="360" y="138"/>
                  </a:lnTo>
                  <a:lnTo>
                    <a:pt x="360" y="144"/>
                  </a:lnTo>
                  <a:lnTo>
                    <a:pt x="366" y="150"/>
                  </a:lnTo>
                  <a:lnTo>
                    <a:pt x="372" y="150"/>
                  </a:lnTo>
                  <a:lnTo>
                    <a:pt x="378" y="156"/>
                  </a:lnTo>
                  <a:lnTo>
                    <a:pt x="384" y="162"/>
                  </a:lnTo>
                  <a:lnTo>
                    <a:pt x="378" y="162"/>
                  </a:lnTo>
                  <a:lnTo>
                    <a:pt x="378" y="168"/>
                  </a:lnTo>
                  <a:lnTo>
                    <a:pt x="378" y="174"/>
                  </a:lnTo>
                  <a:lnTo>
                    <a:pt x="384" y="180"/>
                  </a:lnTo>
                  <a:lnTo>
                    <a:pt x="384" y="186"/>
                  </a:lnTo>
                  <a:lnTo>
                    <a:pt x="390" y="186"/>
                  </a:lnTo>
                  <a:lnTo>
                    <a:pt x="390" y="192"/>
                  </a:lnTo>
                  <a:lnTo>
                    <a:pt x="396" y="198"/>
                  </a:lnTo>
                  <a:lnTo>
                    <a:pt x="402" y="204"/>
                  </a:lnTo>
                  <a:lnTo>
                    <a:pt x="396" y="204"/>
                  </a:lnTo>
                  <a:lnTo>
                    <a:pt x="396" y="210"/>
                  </a:lnTo>
                  <a:lnTo>
                    <a:pt x="396" y="216"/>
                  </a:lnTo>
                  <a:lnTo>
                    <a:pt x="402" y="222"/>
                  </a:lnTo>
                  <a:lnTo>
                    <a:pt x="414" y="246"/>
                  </a:lnTo>
                  <a:lnTo>
                    <a:pt x="426" y="258"/>
                  </a:lnTo>
                  <a:lnTo>
                    <a:pt x="438" y="282"/>
                  </a:lnTo>
                  <a:lnTo>
                    <a:pt x="444" y="294"/>
                  </a:lnTo>
                  <a:lnTo>
                    <a:pt x="444" y="300"/>
                  </a:lnTo>
                  <a:lnTo>
                    <a:pt x="450" y="312"/>
                  </a:lnTo>
                  <a:lnTo>
                    <a:pt x="468" y="330"/>
                  </a:lnTo>
                  <a:lnTo>
                    <a:pt x="474" y="330"/>
                  </a:lnTo>
                  <a:lnTo>
                    <a:pt x="480" y="330"/>
                  </a:lnTo>
                  <a:lnTo>
                    <a:pt x="468" y="330"/>
                  </a:lnTo>
                  <a:lnTo>
                    <a:pt x="462" y="330"/>
                  </a:lnTo>
                  <a:lnTo>
                    <a:pt x="468" y="360"/>
                  </a:lnTo>
                  <a:lnTo>
                    <a:pt x="468" y="366"/>
                  </a:lnTo>
                  <a:lnTo>
                    <a:pt x="456" y="384"/>
                  </a:lnTo>
                  <a:lnTo>
                    <a:pt x="444" y="378"/>
                  </a:lnTo>
                  <a:lnTo>
                    <a:pt x="432" y="402"/>
                  </a:lnTo>
                  <a:lnTo>
                    <a:pt x="408" y="408"/>
                  </a:lnTo>
                  <a:lnTo>
                    <a:pt x="402" y="414"/>
                  </a:lnTo>
                  <a:lnTo>
                    <a:pt x="396" y="414"/>
                  </a:lnTo>
                  <a:lnTo>
                    <a:pt x="366" y="414"/>
                  </a:lnTo>
                  <a:lnTo>
                    <a:pt x="348" y="414"/>
                  </a:lnTo>
                  <a:lnTo>
                    <a:pt x="318" y="414"/>
                  </a:lnTo>
                  <a:lnTo>
                    <a:pt x="288" y="414"/>
                  </a:lnTo>
                  <a:lnTo>
                    <a:pt x="294" y="408"/>
                  </a:lnTo>
                  <a:lnTo>
                    <a:pt x="288" y="408"/>
                  </a:lnTo>
                  <a:lnTo>
                    <a:pt x="282" y="414"/>
                  </a:lnTo>
                  <a:lnTo>
                    <a:pt x="276" y="414"/>
                  </a:lnTo>
                  <a:lnTo>
                    <a:pt x="246" y="414"/>
                  </a:lnTo>
                  <a:lnTo>
                    <a:pt x="216" y="414"/>
                  </a:lnTo>
                  <a:lnTo>
                    <a:pt x="186" y="414"/>
                  </a:lnTo>
                  <a:lnTo>
                    <a:pt x="174" y="414"/>
                  </a:lnTo>
                  <a:lnTo>
                    <a:pt x="150" y="414"/>
                  </a:lnTo>
                  <a:lnTo>
                    <a:pt x="120" y="414"/>
                  </a:lnTo>
                  <a:lnTo>
                    <a:pt x="96" y="414"/>
                  </a:lnTo>
                  <a:lnTo>
                    <a:pt x="66" y="414"/>
                  </a:lnTo>
                  <a:lnTo>
                    <a:pt x="36" y="414"/>
                  </a:lnTo>
                  <a:lnTo>
                    <a:pt x="12" y="414"/>
                  </a:lnTo>
                  <a:lnTo>
                    <a:pt x="12" y="396"/>
                  </a:lnTo>
                  <a:lnTo>
                    <a:pt x="12" y="336"/>
                  </a:lnTo>
                  <a:lnTo>
                    <a:pt x="12" y="276"/>
                  </a:lnTo>
                  <a:lnTo>
                    <a:pt x="12" y="216"/>
                  </a:lnTo>
                  <a:lnTo>
                    <a:pt x="12" y="162"/>
                  </a:lnTo>
                  <a:lnTo>
                    <a:pt x="12" y="102"/>
                  </a:lnTo>
                  <a:lnTo>
                    <a:pt x="6" y="90"/>
                  </a:lnTo>
                  <a:lnTo>
                    <a:pt x="6" y="84"/>
                  </a:lnTo>
                  <a:lnTo>
                    <a:pt x="0" y="78"/>
                  </a:lnTo>
                  <a:lnTo>
                    <a:pt x="0" y="72"/>
                  </a:lnTo>
                  <a:lnTo>
                    <a:pt x="0" y="60"/>
                  </a:lnTo>
                  <a:lnTo>
                    <a:pt x="6" y="48"/>
                  </a:lnTo>
                  <a:lnTo>
                    <a:pt x="12" y="36"/>
                  </a:lnTo>
                  <a:lnTo>
                    <a:pt x="6" y="18"/>
                  </a:lnTo>
                  <a:lnTo>
                    <a:pt x="6" y="12"/>
                  </a:lnTo>
                  <a:lnTo>
                    <a:pt x="6" y="6"/>
                  </a:lnTo>
                  <a:lnTo>
                    <a:pt x="12" y="0"/>
                  </a:lnTo>
                  <a:lnTo>
                    <a:pt x="18" y="0"/>
                  </a:lnTo>
                  <a:lnTo>
                    <a:pt x="24" y="6"/>
                  </a:lnTo>
                  <a:lnTo>
                    <a:pt x="42" y="0"/>
                  </a:lnTo>
                  <a:lnTo>
                    <a:pt x="72" y="6"/>
                  </a:lnTo>
                  <a:lnTo>
                    <a:pt x="90" y="6"/>
                  </a:lnTo>
                  <a:lnTo>
                    <a:pt x="96" y="6"/>
                  </a:lnTo>
                  <a:lnTo>
                    <a:pt x="114" y="12"/>
                  </a:lnTo>
                  <a:lnTo>
                    <a:pt x="114" y="18"/>
                  </a:lnTo>
                  <a:lnTo>
                    <a:pt x="120" y="18"/>
                  </a:lnTo>
                  <a:lnTo>
                    <a:pt x="132" y="18"/>
                  </a:lnTo>
                  <a:lnTo>
                    <a:pt x="138" y="24"/>
                  </a:lnTo>
                  <a:lnTo>
                    <a:pt x="150" y="24"/>
                  </a:lnTo>
                  <a:lnTo>
                    <a:pt x="156" y="24"/>
                  </a:lnTo>
                  <a:lnTo>
                    <a:pt x="174" y="24"/>
                  </a:lnTo>
                  <a:lnTo>
                    <a:pt x="174" y="30"/>
                  </a:lnTo>
                  <a:lnTo>
                    <a:pt x="186" y="36"/>
                  </a:lnTo>
                  <a:lnTo>
                    <a:pt x="192" y="36"/>
                  </a:lnTo>
                  <a:lnTo>
                    <a:pt x="198" y="30"/>
                  </a:lnTo>
                  <a:lnTo>
                    <a:pt x="204" y="30"/>
                  </a:lnTo>
                  <a:lnTo>
                    <a:pt x="216" y="24"/>
                  </a:lnTo>
                  <a:lnTo>
                    <a:pt x="222" y="18"/>
                  </a:lnTo>
                  <a:lnTo>
                    <a:pt x="228" y="12"/>
                  </a:lnTo>
                  <a:lnTo>
                    <a:pt x="234" y="12"/>
                  </a:lnTo>
                  <a:lnTo>
                    <a:pt x="234" y="18"/>
                  </a:lnTo>
                  <a:lnTo>
                    <a:pt x="240" y="18"/>
                  </a:lnTo>
                  <a:lnTo>
                    <a:pt x="234" y="12"/>
                  </a:lnTo>
                  <a:lnTo>
                    <a:pt x="240" y="12"/>
                  </a:lnTo>
                  <a:lnTo>
                    <a:pt x="240" y="6"/>
                  </a:lnTo>
                  <a:lnTo>
                    <a:pt x="246" y="6"/>
                  </a:lnTo>
                  <a:lnTo>
                    <a:pt x="258" y="6"/>
                  </a:lnTo>
                  <a:lnTo>
                    <a:pt x="264" y="0"/>
                  </a:lnTo>
                  <a:lnTo>
                    <a:pt x="258" y="6"/>
                  </a:lnTo>
                  <a:lnTo>
                    <a:pt x="252" y="6"/>
                  </a:lnTo>
                  <a:lnTo>
                    <a:pt x="258" y="6"/>
                  </a:lnTo>
                  <a:lnTo>
                    <a:pt x="264" y="6"/>
                  </a:lnTo>
                  <a:lnTo>
                    <a:pt x="270" y="6"/>
                  </a:lnTo>
                  <a:lnTo>
                    <a:pt x="276" y="6"/>
                  </a:lnTo>
                  <a:lnTo>
                    <a:pt x="270" y="0"/>
                  </a:lnTo>
                  <a:lnTo>
                    <a:pt x="276" y="0"/>
                  </a:lnTo>
                  <a:lnTo>
                    <a:pt x="282" y="0"/>
                  </a:lnTo>
                  <a:lnTo>
                    <a:pt x="294" y="6"/>
                  </a:lnTo>
                  <a:lnTo>
                    <a:pt x="300" y="6"/>
                  </a:lnTo>
                  <a:lnTo>
                    <a:pt x="312" y="0"/>
                  </a:lnTo>
                  <a:lnTo>
                    <a:pt x="312" y="6"/>
                  </a:lnTo>
                  <a:lnTo>
                    <a:pt x="318" y="12"/>
                  </a:lnTo>
                  <a:lnTo>
                    <a:pt x="312" y="6"/>
                  </a:lnTo>
                  <a:lnTo>
                    <a:pt x="306" y="0"/>
                  </a:lnTo>
                  <a:lnTo>
                    <a:pt x="306" y="6"/>
                  </a:lnTo>
                  <a:lnTo>
                    <a:pt x="306" y="12"/>
                  </a:lnTo>
                  <a:lnTo>
                    <a:pt x="312" y="18"/>
                  </a:lnTo>
                  <a:lnTo>
                    <a:pt x="318" y="24"/>
                  </a:lnTo>
                  <a:lnTo>
                    <a:pt x="324" y="24"/>
                  </a:lnTo>
                  <a:lnTo>
                    <a:pt x="324" y="18"/>
                  </a:lnTo>
                  <a:lnTo>
                    <a:pt x="324" y="12"/>
                  </a:lnTo>
                  <a:lnTo>
                    <a:pt x="330" y="12"/>
                  </a:lnTo>
                  <a:lnTo>
                    <a:pt x="330" y="18"/>
                  </a:lnTo>
                  <a:lnTo>
                    <a:pt x="336" y="24"/>
                  </a:lnTo>
                  <a:lnTo>
                    <a:pt x="342" y="24"/>
                  </a:lnTo>
                  <a:lnTo>
                    <a:pt x="348" y="24"/>
                  </a:lnTo>
                  <a:lnTo>
                    <a:pt x="348" y="18"/>
                  </a:lnTo>
                  <a:lnTo>
                    <a:pt x="342" y="24"/>
                  </a:lnTo>
                  <a:lnTo>
                    <a:pt x="348" y="24"/>
                  </a:lnTo>
                  <a:lnTo>
                    <a:pt x="354" y="24"/>
                  </a:lnTo>
                  <a:lnTo>
                    <a:pt x="360" y="18"/>
                  </a:lnTo>
                  <a:lnTo>
                    <a:pt x="354" y="24"/>
                  </a:lnTo>
                  <a:lnTo>
                    <a:pt x="360" y="18"/>
                  </a:lnTo>
                  <a:lnTo>
                    <a:pt x="360" y="24"/>
                  </a:lnTo>
                  <a:lnTo>
                    <a:pt x="366" y="24"/>
                  </a:lnTo>
                  <a:lnTo>
                    <a:pt x="372" y="24"/>
                  </a:lnTo>
                  <a:lnTo>
                    <a:pt x="372" y="18"/>
                  </a:lnTo>
                  <a:lnTo>
                    <a:pt x="378" y="18"/>
                  </a:lnTo>
                  <a:lnTo>
                    <a:pt x="384" y="18"/>
                  </a:lnTo>
                  <a:lnTo>
                    <a:pt x="396" y="18"/>
                  </a:lnTo>
                  <a:lnTo>
                    <a:pt x="402" y="18"/>
                  </a:lnTo>
                  <a:lnTo>
                    <a:pt x="408" y="12"/>
                  </a:lnTo>
                  <a:close/>
                </a:path>
              </a:pathLst>
            </a:custGeom>
            <a:grpFill/>
            <a:ln w="6350">
              <a:solidFill>
                <a:srgbClr val="002060"/>
              </a:solidFill>
              <a:prstDash val="solid"/>
              <a:round/>
              <a:headEnd/>
              <a:tailEnd/>
            </a:ln>
            <a:scene3d>
              <a:camera prst="orthographicFront"/>
              <a:lightRig rig="threePt" dir="t"/>
            </a:scene3d>
            <a:sp3d>
              <a:bevelT/>
            </a:sp3d>
          </p:spPr>
          <p:txBody>
            <a:bodyPr/>
            <a:lstStyle/>
            <a:p>
              <a:endParaRPr lang="en-US"/>
            </a:p>
          </p:txBody>
        </p:sp>
        <p:sp>
          <p:nvSpPr>
            <p:cNvPr id="309" name="Freeform 160"/>
            <p:cNvSpPr>
              <a:spLocks/>
            </p:cNvSpPr>
            <p:nvPr/>
          </p:nvSpPr>
          <p:spPr bwMode="auto">
            <a:xfrm>
              <a:off x="6000750" y="1954213"/>
              <a:ext cx="28575" cy="28575"/>
            </a:xfrm>
            <a:custGeom>
              <a:avLst/>
              <a:gdLst>
                <a:gd name="T0" fmla="*/ 12 w 18"/>
                <a:gd name="T1" fmla="*/ 0 h 18"/>
                <a:gd name="T2" fmla="*/ 18 w 18"/>
                <a:gd name="T3" fmla="*/ 0 h 18"/>
                <a:gd name="T4" fmla="*/ 6 w 18"/>
                <a:gd name="T5" fmla="*/ 12 h 18"/>
                <a:gd name="T6" fmla="*/ 6 w 18"/>
                <a:gd name="T7" fmla="*/ 18 h 18"/>
                <a:gd name="T8" fmla="*/ 0 w 18"/>
                <a:gd name="T9" fmla="*/ 12 h 18"/>
                <a:gd name="T10" fmla="*/ 6 w 18"/>
                <a:gd name="T11" fmla="*/ 6 h 18"/>
                <a:gd name="T12" fmla="*/ 12 w 18"/>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8">
                  <a:moveTo>
                    <a:pt x="12" y="0"/>
                  </a:moveTo>
                  <a:lnTo>
                    <a:pt x="18" y="0"/>
                  </a:lnTo>
                  <a:lnTo>
                    <a:pt x="6" y="12"/>
                  </a:lnTo>
                  <a:lnTo>
                    <a:pt x="6" y="18"/>
                  </a:lnTo>
                  <a:lnTo>
                    <a:pt x="0" y="12"/>
                  </a:lnTo>
                  <a:lnTo>
                    <a:pt x="6" y="6"/>
                  </a:lnTo>
                  <a:lnTo>
                    <a:pt x="12" y="0"/>
                  </a:lnTo>
                  <a:close/>
                </a:path>
              </a:pathLst>
            </a:custGeom>
            <a:grpFill/>
            <a:ln w="6350">
              <a:solidFill>
                <a:srgbClr val="002060"/>
              </a:solidFill>
              <a:prstDash val="solid"/>
              <a:round/>
              <a:headEnd/>
              <a:tailEnd/>
            </a:ln>
            <a:scene3d>
              <a:camera prst="orthographicFront"/>
              <a:lightRig rig="threePt" dir="t"/>
            </a:scene3d>
            <a:sp3d>
              <a:bevelT/>
            </a:sp3d>
          </p:spPr>
          <p:txBody>
            <a:bodyPr/>
            <a:lstStyle/>
            <a:p>
              <a:endParaRPr lang="en-US"/>
            </a:p>
          </p:txBody>
        </p:sp>
        <p:sp>
          <p:nvSpPr>
            <p:cNvPr id="310" name="Freeform 161"/>
            <p:cNvSpPr>
              <a:spLocks/>
            </p:cNvSpPr>
            <p:nvPr/>
          </p:nvSpPr>
          <p:spPr bwMode="auto">
            <a:xfrm>
              <a:off x="4254500" y="1846263"/>
              <a:ext cx="1114425" cy="950913"/>
            </a:xfrm>
            <a:custGeom>
              <a:avLst/>
              <a:gdLst>
                <a:gd name="T0" fmla="*/ 31 w 690"/>
                <a:gd name="T1" fmla="*/ 122 h 588"/>
                <a:gd name="T2" fmla="*/ 49 w 690"/>
                <a:gd name="T3" fmla="*/ 98 h 588"/>
                <a:gd name="T4" fmla="*/ 49 w 690"/>
                <a:gd name="T5" fmla="*/ 61 h 588"/>
                <a:gd name="T6" fmla="*/ 61 w 690"/>
                <a:gd name="T7" fmla="*/ 55 h 588"/>
                <a:gd name="T8" fmla="*/ 67 w 690"/>
                <a:gd name="T9" fmla="*/ 49 h 588"/>
                <a:gd name="T10" fmla="*/ 98 w 690"/>
                <a:gd name="T11" fmla="*/ 31 h 588"/>
                <a:gd name="T12" fmla="*/ 98 w 690"/>
                <a:gd name="T13" fmla="*/ 24 h 588"/>
                <a:gd name="T14" fmla="*/ 98 w 690"/>
                <a:gd name="T15" fmla="*/ 0 h 588"/>
                <a:gd name="T16" fmla="*/ 110 w 690"/>
                <a:gd name="T17" fmla="*/ 0 h 588"/>
                <a:gd name="T18" fmla="*/ 147 w 690"/>
                <a:gd name="T19" fmla="*/ 12 h 588"/>
                <a:gd name="T20" fmla="*/ 183 w 690"/>
                <a:gd name="T21" fmla="*/ 12 h 588"/>
                <a:gd name="T22" fmla="*/ 201 w 690"/>
                <a:gd name="T23" fmla="*/ 12 h 588"/>
                <a:gd name="T24" fmla="*/ 232 w 690"/>
                <a:gd name="T25" fmla="*/ 24 h 588"/>
                <a:gd name="T26" fmla="*/ 269 w 690"/>
                <a:gd name="T27" fmla="*/ 43 h 588"/>
                <a:gd name="T28" fmla="*/ 275 w 690"/>
                <a:gd name="T29" fmla="*/ 67 h 588"/>
                <a:gd name="T30" fmla="*/ 299 w 690"/>
                <a:gd name="T31" fmla="*/ 79 h 588"/>
                <a:gd name="T32" fmla="*/ 330 w 690"/>
                <a:gd name="T33" fmla="*/ 86 h 588"/>
                <a:gd name="T34" fmla="*/ 360 w 690"/>
                <a:gd name="T35" fmla="*/ 92 h 588"/>
                <a:gd name="T36" fmla="*/ 385 w 690"/>
                <a:gd name="T37" fmla="*/ 104 h 588"/>
                <a:gd name="T38" fmla="*/ 427 w 690"/>
                <a:gd name="T39" fmla="*/ 122 h 588"/>
                <a:gd name="T40" fmla="*/ 446 w 690"/>
                <a:gd name="T41" fmla="*/ 122 h 588"/>
                <a:gd name="T42" fmla="*/ 476 w 690"/>
                <a:gd name="T43" fmla="*/ 98 h 588"/>
                <a:gd name="T44" fmla="*/ 482 w 690"/>
                <a:gd name="T45" fmla="*/ 86 h 588"/>
                <a:gd name="T46" fmla="*/ 470 w 690"/>
                <a:gd name="T47" fmla="*/ 61 h 588"/>
                <a:gd name="T48" fmla="*/ 476 w 690"/>
                <a:gd name="T49" fmla="*/ 43 h 588"/>
                <a:gd name="T50" fmla="*/ 519 w 690"/>
                <a:gd name="T51" fmla="*/ 18 h 588"/>
                <a:gd name="T52" fmla="*/ 543 w 690"/>
                <a:gd name="T53" fmla="*/ 6 h 588"/>
                <a:gd name="T54" fmla="*/ 568 w 690"/>
                <a:gd name="T55" fmla="*/ 6 h 588"/>
                <a:gd name="T56" fmla="*/ 580 w 690"/>
                <a:gd name="T57" fmla="*/ 12 h 588"/>
                <a:gd name="T58" fmla="*/ 610 w 690"/>
                <a:gd name="T59" fmla="*/ 24 h 588"/>
                <a:gd name="T60" fmla="*/ 610 w 690"/>
                <a:gd name="T61" fmla="*/ 37 h 588"/>
                <a:gd name="T62" fmla="*/ 617 w 690"/>
                <a:gd name="T63" fmla="*/ 37 h 588"/>
                <a:gd name="T64" fmla="*/ 647 w 690"/>
                <a:gd name="T65" fmla="*/ 43 h 588"/>
                <a:gd name="T66" fmla="*/ 671 w 690"/>
                <a:gd name="T67" fmla="*/ 49 h 588"/>
                <a:gd name="T68" fmla="*/ 696 w 690"/>
                <a:gd name="T69" fmla="*/ 49 h 588"/>
                <a:gd name="T70" fmla="*/ 702 w 690"/>
                <a:gd name="T71" fmla="*/ 67 h 588"/>
                <a:gd name="T72" fmla="*/ 690 w 690"/>
                <a:gd name="T73" fmla="*/ 73 h 588"/>
                <a:gd name="T74" fmla="*/ 690 w 690"/>
                <a:gd name="T75" fmla="*/ 86 h 588"/>
                <a:gd name="T76" fmla="*/ 690 w 690"/>
                <a:gd name="T77" fmla="*/ 116 h 588"/>
                <a:gd name="T78" fmla="*/ 684 w 690"/>
                <a:gd name="T79" fmla="*/ 141 h 588"/>
                <a:gd name="T80" fmla="*/ 690 w 690"/>
                <a:gd name="T81" fmla="*/ 153 h 588"/>
                <a:gd name="T82" fmla="*/ 696 w 690"/>
                <a:gd name="T83" fmla="*/ 171 h 588"/>
                <a:gd name="T84" fmla="*/ 696 w 690"/>
                <a:gd name="T85" fmla="*/ 287 h 588"/>
                <a:gd name="T86" fmla="*/ 696 w 690"/>
                <a:gd name="T87" fmla="*/ 410 h 588"/>
                <a:gd name="T88" fmla="*/ 696 w 690"/>
                <a:gd name="T89" fmla="*/ 489 h 588"/>
                <a:gd name="T90" fmla="*/ 696 w 690"/>
                <a:gd name="T91" fmla="*/ 581 h 588"/>
                <a:gd name="T92" fmla="*/ 647 w 690"/>
                <a:gd name="T93" fmla="*/ 581 h 588"/>
                <a:gd name="T94" fmla="*/ 537 w 690"/>
                <a:gd name="T95" fmla="*/ 544 h 588"/>
                <a:gd name="T96" fmla="*/ 299 w 690"/>
                <a:gd name="T97" fmla="*/ 428 h 588"/>
                <a:gd name="T98" fmla="*/ 220 w 690"/>
                <a:gd name="T99" fmla="*/ 465 h 588"/>
                <a:gd name="T100" fmla="*/ 183 w 690"/>
                <a:gd name="T101" fmla="*/ 434 h 588"/>
                <a:gd name="T102" fmla="*/ 104 w 690"/>
                <a:gd name="T103" fmla="*/ 391 h 588"/>
                <a:gd name="T104" fmla="*/ 49 w 690"/>
                <a:gd name="T105" fmla="*/ 379 h 588"/>
                <a:gd name="T106" fmla="*/ 43 w 690"/>
                <a:gd name="T107" fmla="*/ 367 h 588"/>
                <a:gd name="T108" fmla="*/ 37 w 690"/>
                <a:gd name="T109" fmla="*/ 342 h 588"/>
                <a:gd name="T110" fmla="*/ 12 w 690"/>
                <a:gd name="T111" fmla="*/ 300 h 588"/>
                <a:gd name="T112" fmla="*/ 31 w 690"/>
                <a:gd name="T113" fmla="*/ 293 h 588"/>
                <a:gd name="T114" fmla="*/ 24 w 690"/>
                <a:gd name="T115" fmla="*/ 275 h 588"/>
                <a:gd name="T116" fmla="*/ 24 w 690"/>
                <a:gd name="T117" fmla="*/ 244 h 588"/>
                <a:gd name="T118" fmla="*/ 31 w 690"/>
                <a:gd name="T119" fmla="*/ 232 h 588"/>
                <a:gd name="T120" fmla="*/ 31 w 690"/>
                <a:gd name="T121" fmla="*/ 189 h 588"/>
                <a:gd name="T122" fmla="*/ 12 w 690"/>
                <a:gd name="T123" fmla="*/ 147 h 588"/>
                <a:gd name="T124" fmla="*/ 12 w 690"/>
                <a:gd name="T125" fmla="*/ 128 h 5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90" h="588">
                  <a:moveTo>
                    <a:pt x="12" y="126"/>
                  </a:moveTo>
                  <a:lnTo>
                    <a:pt x="30" y="120"/>
                  </a:lnTo>
                  <a:lnTo>
                    <a:pt x="42" y="102"/>
                  </a:lnTo>
                  <a:lnTo>
                    <a:pt x="48" y="96"/>
                  </a:lnTo>
                  <a:lnTo>
                    <a:pt x="36" y="72"/>
                  </a:lnTo>
                  <a:lnTo>
                    <a:pt x="48" y="60"/>
                  </a:lnTo>
                  <a:lnTo>
                    <a:pt x="54" y="60"/>
                  </a:lnTo>
                  <a:lnTo>
                    <a:pt x="60" y="54"/>
                  </a:lnTo>
                  <a:lnTo>
                    <a:pt x="60" y="48"/>
                  </a:lnTo>
                  <a:lnTo>
                    <a:pt x="66" y="48"/>
                  </a:lnTo>
                  <a:lnTo>
                    <a:pt x="72" y="42"/>
                  </a:lnTo>
                  <a:lnTo>
                    <a:pt x="96" y="30"/>
                  </a:lnTo>
                  <a:lnTo>
                    <a:pt x="102" y="30"/>
                  </a:lnTo>
                  <a:lnTo>
                    <a:pt x="96" y="24"/>
                  </a:lnTo>
                  <a:lnTo>
                    <a:pt x="96" y="6"/>
                  </a:lnTo>
                  <a:lnTo>
                    <a:pt x="96" y="0"/>
                  </a:lnTo>
                  <a:lnTo>
                    <a:pt x="102" y="0"/>
                  </a:lnTo>
                  <a:lnTo>
                    <a:pt x="108" y="0"/>
                  </a:lnTo>
                  <a:lnTo>
                    <a:pt x="132" y="12"/>
                  </a:lnTo>
                  <a:lnTo>
                    <a:pt x="144" y="12"/>
                  </a:lnTo>
                  <a:lnTo>
                    <a:pt x="174" y="6"/>
                  </a:lnTo>
                  <a:lnTo>
                    <a:pt x="180" y="12"/>
                  </a:lnTo>
                  <a:lnTo>
                    <a:pt x="192" y="12"/>
                  </a:lnTo>
                  <a:lnTo>
                    <a:pt x="198" y="12"/>
                  </a:lnTo>
                  <a:lnTo>
                    <a:pt x="216" y="18"/>
                  </a:lnTo>
                  <a:lnTo>
                    <a:pt x="228" y="24"/>
                  </a:lnTo>
                  <a:lnTo>
                    <a:pt x="258" y="30"/>
                  </a:lnTo>
                  <a:lnTo>
                    <a:pt x="264" y="42"/>
                  </a:lnTo>
                  <a:lnTo>
                    <a:pt x="264" y="48"/>
                  </a:lnTo>
                  <a:lnTo>
                    <a:pt x="270" y="66"/>
                  </a:lnTo>
                  <a:lnTo>
                    <a:pt x="282" y="72"/>
                  </a:lnTo>
                  <a:lnTo>
                    <a:pt x="294" y="78"/>
                  </a:lnTo>
                  <a:lnTo>
                    <a:pt x="306" y="84"/>
                  </a:lnTo>
                  <a:lnTo>
                    <a:pt x="324" y="84"/>
                  </a:lnTo>
                  <a:lnTo>
                    <a:pt x="336" y="84"/>
                  </a:lnTo>
                  <a:lnTo>
                    <a:pt x="354" y="90"/>
                  </a:lnTo>
                  <a:lnTo>
                    <a:pt x="372" y="96"/>
                  </a:lnTo>
                  <a:lnTo>
                    <a:pt x="378" y="102"/>
                  </a:lnTo>
                  <a:lnTo>
                    <a:pt x="396" y="108"/>
                  </a:lnTo>
                  <a:lnTo>
                    <a:pt x="420" y="120"/>
                  </a:lnTo>
                  <a:lnTo>
                    <a:pt x="426" y="126"/>
                  </a:lnTo>
                  <a:lnTo>
                    <a:pt x="438" y="120"/>
                  </a:lnTo>
                  <a:lnTo>
                    <a:pt x="450" y="114"/>
                  </a:lnTo>
                  <a:lnTo>
                    <a:pt x="468" y="96"/>
                  </a:lnTo>
                  <a:lnTo>
                    <a:pt x="474" y="90"/>
                  </a:lnTo>
                  <a:lnTo>
                    <a:pt x="474" y="84"/>
                  </a:lnTo>
                  <a:lnTo>
                    <a:pt x="462" y="72"/>
                  </a:lnTo>
                  <a:lnTo>
                    <a:pt x="462" y="60"/>
                  </a:lnTo>
                  <a:lnTo>
                    <a:pt x="462" y="48"/>
                  </a:lnTo>
                  <a:lnTo>
                    <a:pt x="468" y="42"/>
                  </a:lnTo>
                  <a:lnTo>
                    <a:pt x="486" y="24"/>
                  </a:lnTo>
                  <a:lnTo>
                    <a:pt x="510" y="18"/>
                  </a:lnTo>
                  <a:lnTo>
                    <a:pt x="528" y="12"/>
                  </a:lnTo>
                  <a:lnTo>
                    <a:pt x="534" y="6"/>
                  </a:lnTo>
                  <a:lnTo>
                    <a:pt x="546" y="12"/>
                  </a:lnTo>
                  <a:lnTo>
                    <a:pt x="558" y="6"/>
                  </a:lnTo>
                  <a:lnTo>
                    <a:pt x="564" y="12"/>
                  </a:lnTo>
                  <a:lnTo>
                    <a:pt x="570" y="12"/>
                  </a:lnTo>
                  <a:lnTo>
                    <a:pt x="576" y="12"/>
                  </a:lnTo>
                  <a:lnTo>
                    <a:pt x="600" y="24"/>
                  </a:lnTo>
                  <a:lnTo>
                    <a:pt x="600" y="30"/>
                  </a:lnTo>
                  <a:lnTo>
                    <a:pt x="600" y="36"/>
                  </a:lnTo>
                  <a:lnTo>
                    <a:pt x="606" y="42"/>
                  </a:lnTo>
                  <a:lnTo>
                    <a:pt x="606" y="36"/>
                  </a:lnTo>
                  <a:lnTo>
                    <a:pt x="630" y="42"/>
                  </a:lnTo>
                  <a:lnTo>
                    <a:pt x="636" y="42"/>
                  </a:lnTo>
                  <a:lnTo>
                    <a:pt x="636" y="48"/>
                  </a:lnTo>
                  <a:lnTo>
                    <a:pt x="660" y="48"/>
                  </a:lnTo>
                  <a:lnTo>
                    <a:pt x="666" y="48"/>
                  </a:lnTo>
                  <a:lnTo>
                    <a:pt x="684" y="48"/>
                  </a:lnTo>
                  <a:lnTo>
                    <a:pt x="684" y="54"/>
                  </a:lnTo>
                  <a:lnTo>
                    <a:pt x="690" y="66"/>
                  </a:lnTo>
                  <a:lnTo>
                    <a:pt x="684" y="66"/>
                  </a:lnTo>
                  <a:lnTo>
                    <a:pt x="678" y="72"/>
                  </a:lnTo>
                  <a:lnTo>
                    <a:pt x="678" y="78"/>
                  </a:lnTo>
                  <a:lnTo>
                    <a:pt x="678" y="84"/>
                  </a:lnTo>
                  <a:lnTo>
                    <a:pt x="684" y="102"/>
                  </a:lnTo>
                  <a:lnTo>
                    <a:pt x="678" y="114"/>
                  </a:lnTo>
                  <a:lnTo>
                    <a:pt x="672" y="126"/>
                  </a:lnTo>
                  <a:lnTo>
                    <a:pt x="672" y="138"/>
                  </a:lnTo>
                  <a:lnTo>
                    <a:pt x="672" y="144"/>
                  </a:lnTo>
                  <a:lnTo>
                    <a:pt x="678" y="150"/>
                  </a:lnTo>
                  <a:lnTo>
                    <a:pt x="678" y="156"/>
                  </a:lnTo>
                  <a:lnTo>
                    <a:pt x="684" y="168"/>
                  </a:lnTo>
                  <a:lnTo>
                    <a:pt x="684" y="228"/>
                  </a:lnTo>
                  <a:lnTo>
                    <a:pt x="684" y="282"/>
                  </a:lnTo>
                  <a:lnTo>
                    <a:pt x="684" y="342"/>
                  </a:lnTo>
                  <a:lnTo>
                    <a:pt x="684" y="402"/>
                  </a:lnTo>
                  <a:lnTo>
                    <a:pt x="684" y="462"/>
                  </a:lnTo>
                  <a:lnTo>
                    <a:pt x="684" y="480"/>
                  </a:lnTo>
                  <a:lnTo>
                    <a:pt x="684" y="540"/>
                  </a:lnTo>
                  <a:lnTo>
                    <a:pt x="684" y="570"/>
                  </a:lnTo>
                  <a:lnTo>
                    <a:pt x="654" y="570"/>
                  </a:lnTo>
                  <a:lnTo>
                    <a:pt x="636" y="570"/>
                  </a:lnTo>
                  <a:lnTo>
                    <a:pt x="636" y="588"/>
                  </a:lnTo>
                  <a:lnTo>
                    <a:pt x="528" y="534"/>
                  </a:lnTo>
                  <a:lnTo>
                    <a:pt x="396" y="468"/>
                  </a:lnTo>
                  <a:lnTo>
                    <a:pt x="294" y="420"/>
                  </a:lnTo>
                  <a:lnTo>
                    <a:pt x="252" y="438"/>
                  </a:lnTo>
                  <a:lnTo>
                    <a:pt x="216" y="456"/>
                  </a:lnTo>
                  <a:lnTo>
                    <a:pt x="186" y="432"/>
                  </a:lnTo>
                  <a:lnTo>
                    <a:pt x="180" y="426"/>
                  </a:lnTo>
                  <a:lnTo>
                    <a:pt x="120" y="414"/>
                  </a:lnTo>
                  <a:lnTo>
                    <a:pt x="102" y="384"/>
                  </a:lnTo>
                  <a:lnTo>
                    <a:pt x="66" y="372"/>
                  </a:lnTo>
                  <a:lnTo>
                    <a:pt x="48" y="372"/>
                  </a:lnTo>
                  <a:lnTo>
                    <a:pt x="42" y="366"/>
                  </a:lnTo>
                  <a:lnTo>
                    <a:pt x="42" y="360"/>
                  </a:lnTo>
                  <a:lnTo>
                    <a:pt x="36" y="360"/>
                  </a:lnTo>
                  <a:lnTo>
                    <a:pt x="36" y="336"/>
                  </a:lnTo>
                  <a:lnTo>
                    <a:pt x="6" y="300"/>
                  </a:lnTo>
                  <a:lnTo>
                    <a:pt x="12" y="294"/>
                  </a:lnTo>
                  <a:lnTo>
                    <a:pt x="18" y="288"/>
                  </a:lnTo>
                  <a:lnTo>
                    <a:pt x="30" y="288"/>
                  </a:lnTo>
                  <a:lnTo>
                    <a:pt x="30" y="270"/>
                  </a:lnTo>
                  <a:lnTo>
                    <a:pt x="24" y="270"/>
                  </a:lnTo>
                  <a:lnTo>
                    <a:pt x="24" y="252"/>
                  </a:lnTo>
                  <a:lnTo>
                    <a:pt x="24" y="240"/>
                  </a:lnTo>
                  <a:lnTo>
                    <a:pt x="30" y="240"/>
                  </a:lnTo>
                  <a:lnTo>
                    <a:pt x="30" y="228"/>
                  </a:lnTo>
                  <a:lnTo>
                    <a:pt x="24" y="210"/>
                  </a:lnTo>
                  <a:lnTo>
                    <a:pt x="30" y="186"/>
                  </a:lnTo>
                  <a:lnTo>
                    <a:pt x="24" y="162"/>
                  </a:lnTo>
                  <a:lnTo>
                    <a:pt x="12" y="144"/>
                  </a:lnTo>
                  <a:lnTo>
                    <a:pt x="0" y="132"/>
                  </a:lnTo>
                  <a:lnTo>
                    <a:pt x="12" y="126"/>
                  </a:lnTo>
                  <a:close/>
                </a:path>
              </a:pathLst>
            </a:custGeom>
            <a:grpFill/>
            <a:ln w="6350">
              <a:solidFill>
                <a:srgbClr val="002060"/>
              </a:solidFill>
              <a:prstDash val="solid"/>
              <a:round/>
              <a:headEnd/>
              <a:tailEnd/>
            </a:ln>
            <a:scene3d>
              <a:camera prst="orthographicFront"/>
              <a:lightRig rig="threePt" dir="t"/>
            </a:scene3d>
            <a:sp3d>
              <a:bevelT/>
            </a:sp3d>
          </p:spPr>
          <p:txBody>
            <a:bodyPr/>
            <a:lstStyle/>
            <a:p>
              <a:endParaRPr lang="en-US"/>
            </a:p>
          </p:txBody>
        </p:sp>
      </p:grpSp>
      <p:sp>
        <p:nvSpPr>
          <p:cNvPr id="313" name="Title 36"/>
          <p:cNvSpPr>
            <a:spLocks/>
          </p:cNvSpPr>
          <p:nvPr/>
        </p:nvSpPr>
        <p:spPr bwMode="auto">
          <a:xfrm>
            <a:off x="349194" y="0"/>
            <a:ext cx="56812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200" b="1" dirty="0">
                <a:solidFill>
                  <a:schemeClr val="bg1"/>
                </a:solidFill>
                <a:latin typeface="Calibri" pitchFamily="34" charset="0"/>
              </a:rPr>
              <a:t>European </a:t>
            </a:r>
            <a:r>
              <a:rPr lang="en-US" sz="3200" b="1" dirty="0" smtClean="0">
                <a:solidFill>
                  <a:schemeClr val="bg1"/>
                </a:solidFill>
                <a:latin typeface="Calibri" pitchFamily="34" charset="0"/>
              </a:rPr>
              <a:t>Pipeline/LNG                                         Import Infrastructure</a:t>
            </a:r>
            <a:endParaRPr lang="en-US" sz="1600" b="1" dirty="0">
              <a:solidFill>
                <a:schemeClr val="bg1"/>
              </a:solidFill>
              <a:latin typeface="Calibri" pitchFamily="34" charset="0"/>
            </a:endParaRPr>
          </a:p>
        </p:txBody>
      </p:sp>
      <p:sp>
        <p:nvSpPr>
          <p:cNvPr id="316" name="Text Box 50"/>
          <p:cNvSpPr txBox="1">
            <a:spLocks noChangeArrowheads="1"/>
          </p:cNvSpPr>
          <p:nvPr/>
        </p:nvSpPr>
        <p:spPr bwMode="auto">
          <a:xfrm>
            <a:off x="37037"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317" name="Text Box 51"/>
          <p:cNvSpPr txBox="1">
            <a:spLocks noChangeArrowheads="1"/>
          </p:cNvSpPr>
          <p:nvPr/>
        </p:nvSpPr>
        <p:spPr bwMode="auto">
          <a:xfrm>
            <a:off x="724424"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318" name="Text Box 52"/>
          <p:cNvSpPr txBox="1">
            <a:spLocks noChangeArrowheads="1"/>
          </p:cNvSpPr>
          <p:nvPr/>
        </p:nvSpPr>
        <p:spPr bwMode="auto">
          <a:xfrm>
            <a:off x="902224"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319" name="Line 67"/>
          <p:cNvSpPr>
            <a:spLocks noChangeShapeType="1"/>
          </p:cNvSpPr>
          <p:nvPr/>
        </p:nvSpPr>
        <p:spPr bwMode="auto">
          <a:xfrm rot="858409" flipH="1">
            <a:off x="1207024"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 name="Line 69"/>
          <p:cNvSpPr>
            <a:spLocks noChangeShapeType="1"/>
          </p:cNvSpPr>
          <p:nvPr/>
        </p:nvSpPr>
        <p:spPr bwMode="auto">
          <a:xfrm flipH="1">
            <a:off x="1130824"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 name="Line 70"/>
          <p:cNvSpPr>
            <a:spLocks noChangeShapeType="1"/>
          </p:cNvSpPr>
          <p:nvPr/>
        </p:nvSpPr>
        <p:spPr bwMode="auto">
          <a:xfrm flipH="1" flipV="1">
            <a:off x="1130824"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 name="Line 71"/>
          <p:cNvSpPr>
            <a:spLocks noChangeShapeType="1"/>
          </p:cNvSpPr>
          <p:nvPr/>
        </p:nvSpPr>
        <p:spPr bwMode="auto">
          <a:xfrm>
            <a:off x="906987"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 name="AutoShape 72"/>
          <p:cNvSpPr>
            <a:spLocks noChangeArrowheads="1"/>
          </p:cNvSpPr>
          <p:nvPr/>
        </p:nvSpPr>
        <p:spPr bwMode="auto">
          <a:xfrm rot="9398815" flipH="1">
            <a:off x="949849"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324" name="Line 74"/>
          <p:cNvSpPr>
            <a:spLocks noChangeShapeType="1"/>
          </p:cNvSpPr>
          <p:nvPr/>
        </p:nvSpPr>
        <p:spPr bwMode="auto">
          <a:xfrm flipV="1">
            <a:off x="749824"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 name="AutoShape 75"/>
          <p:cNvSpPr>
            <a:spLocks noChangeArrowheads="1"/>
          </p:cNvSpPr>
          <p:nvPr/>
        </p:nvSpPr>
        <p:spPr bwMode="auto">
          <a:xfrm rot="12427122" flipH="1">
            <a:off x="1207024"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326" name="AutoShape 76"/>
          <p:cNvSpPr>
            <a:spLocks noChangeArrowheads="1"/>
          </p:cNvSpPr>
          <p:nvPr/>
        </p:nvSpPr>
        <p:spPr bwMode="auto">
          <a:xfrm rot="-3894639" flipH="1" flipV="1">
            <a:off x="845867"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327" name="AutoShape 77"/>
          <p:cNvSpPr>
            <a:spLocks noChangeArrowheads="1"/>
          </p:cNvSpPr>
          <p:nvPr/>
        </p:nvSpPr>
        <p:spPr bwMode="auto">
          <a:xfrm rot="3804430" flipH="1" flipV="1">
            <a:off x="1264967"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328" name="Line 78"/>
          <p:cNvSpPr>
            <a:spLocks noChangeShapeType="1"/>
          </p:cNvSpPr>
          <p:nvPr/>
        </p:nvSpPr>
        <p:spPr bwMode="auto">
          <a:xfrm flipH="1" flipV="1">
            <a:off x="1130824"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 name="Line 79"/>
          <p:cNvSpPr>
            <a:spLocks noChangeShapeType="1"/>
          </p:cNvSpPr>
          <p:nvPr/>
        </p:nvSpPr>
        <p:spPr bwMode="auto">
          <a:xfrm flipH="1">
            <a:off x="1130824"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 name="AutoShape 80"/>
          <p:cNvSpPr>
            <a:spLocks noChangeArrowheads="1"/>
          </p:cNvSpPr>
          <p:nvPr/>
        </p:nvSpPr>
        <p:spPr bwMode="auto">
          <a:xfrm rot="6880616" flipH="1" flipV="1">
            <a:off x="1260205"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331" name="Line 83"/>
          <p:cNvSpPr>
            <a:spLocks noChangeShapeType="1"/>
          </p:cNvSpPr>
          <p:nvPr/>
        </p:nvSpPr>
        <p:spPr bwMode="auto">
          <a:xfrm>
            <a:off x="1054624"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 name="Line 84"/>
          <p:cNvSpPr>
            <a:spLocks noChangeShapeType="1"/>
          </p:cNvSpPr>
          <p:nvPr/>
        </p:nvSpPr>
        <p:spPr bwMode="auto">
          <a:xfrm flipH="1">
            <a:off x="887937"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 name="Line 85"/>
          <p:cNvSpPr>
            <a:spLocks noChangeShapeType="1"/>
          </p:cNvSpPr>
          <p:nvPr/>
        </p:nvSpPr>
        <p:spPr bwMode="auto">
          <a:xfrm rot="20941377" flipH="1">
            <a:off x="826024"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 name="Line 87"/>
          <p:cNvSpPr>
            <a:spLocks noChangeShapeType="1"/>
          </p:cNvSpPr>
          <p:nvPr/>
        </p:nvSpPr>
        <p:spPr bwMode="auto">
          <a:xfrm flipH="1">
            <a:off x="1130824"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 name="Line 89"/>
          <p:cNvSpPr>
            <a:spLocks noChangeShapeType="1"/>
          </p:cNvSpPr>
          <p:nvPr/>
        </p:nvSpPr>
        <p:spPr bwMode="auto">
          <a:xfrm>
            <a:off x="826024"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 name="AutoShape 90"/>
          <p:cNvSpPr>
            <a:spLocks noChangeArrowheads="1"/>
          </p:cNvSpPr>
          <p:nvPr/>
        </p:nvSpPr>
        <p:spPr bwMode="auto">
          <a:xfrm rot="-6448085" flipH="1" flipV="1">
            <a:off x="922068"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337" name="AutoShape 92"/>
          <p:cNvSpPr>
            <a:spLocks noChangeArrowheads="1"/>
          </p:cNvSpPr>
          <p:nvPr/>
        </p:nvSpPr>
        <p:spPr bwMode="auto">
          <a:xfrm rot="10163459" flipH="1" flipV="1">
            <a:off x="1103837"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338" name="AutoShape 93"/>
          <p:cNvSpPr>
            <a:spLocks noChangeArrowheads="1"/>
          </p:cNvSpPr>
          <p:nvPr/>
        </p:nvSpPr>
        <p:spPr bwMode="auto">
          <a:xfrm>
            <a:off x="974439"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endParaRPr>
          </a:p>
        </p:txBody>
      </p:sp>
      <p:sp>
        <p:nvSpPr>
          <p:cNvPr id="3" name="Flowchart: Delay 2"/>
          <p:cNvSpPr/>
          <p:nvPr/>
        </p:nvSpPr>
        <p:spPr>
          <a:xfrm rot="16200000">
            <a:off x="1563885" y="5579742"/>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6" name="Flowchart: Delay 225"/>
          <p:cNvSpPr/>
          <p:nvPr/>
        </p:nvSpPr>
        <p:spPr>
          <a:xfrm rot="16200000">
            <a:off x="2296858" y="4257893"/>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1" name="Flowchart: Delay 240"/>
          <p:cNvSpPr/>
          <p:nvPr/>
        </p:nvSpPr>
        <p:spPr>
          <a:xfrm rot="16200000">
            <a:off x="8297096" y="5821500"/>
            <a:ext cx="184425" cy="177798"/>
          </a:xfrm>
          <a:prstGeom prst="flowChartDelay">
            <a:avLst/>
          </a:prstGeom>
          <a:solidFill>
            <a:srgbClr val="7030A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91" name="Flowchart: Delay 290"/>
          <p:cNvSpPr/>
          <p:nvPr/>
        </p:nvSpPr>
        <p:spPr>
          <a:xfrm rot="16200000">
            <a:off x="5942485" y="5027981"/>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4" name="Flowchart: Delay 293"/>
          <p:cNvSpPr/>
          <p:nvPr/>
        </p:nvSpPr>
        <p:spPr>
          <a:xfrm rot="16200000">
            <a:off x="6368412" y="5213989"/>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9" name="Flowchart: Delay 298"/>
          <p:cNvSpPr/>
          <p:nvPr/>
        </p:nvSpPr>
        <p:spPr>
          <a:xfrm rot="16200000">
            <a:off x="4947762" y="2395047"/>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5" name="Flowchart: Delay 304"/>
          <p:cNvSpPr/>
          <p:nvPr/>
        </p:nvSpPr>
        <p:spPr>
          <a:xfrm rot="16200000">
            <a:off x="6914314" y="4316962"/>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8" name="Flowchart: Delay 307"/>
          <p:cNvSpPr/>
          <p:nvPr/>
        </p:nvSpPr>
        <p:spPr>
          <a:xfrm rot="16200000">
            <a:off x="5805160" y="2570973"/>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0" name="Flowchart: Delay 339"/>
          <p:cNvSpPr/>
          <p:nvPr/>
        </p:nvSpPr>
        <p:spPr>
          <a:xfrm rot="16200000">
            <a:off x="6197667" y="2190884"/>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2" name="Flowchart: Delay 341"/>
          <p:cNvSpPr/>
          <p:nvPr/>
        </p:nvSpPr>
        <p:spPr>
          <a:xfrm rot="16200000">
            <a:off x="6009841" y="1792973"/>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4" name="Flowchart: Delay 343"/>
          <p:cNvSpPr/>
          <p:nvPr/>
        </p:nvSpPr>
        <p:spPr>
          <a:xfrm rot="16200000">
            <a:off x="5911212" y="2318389"/>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5" name="Flowchart: Delay 344"/>
          <p:cNvSpPr/>
          <p:nvPr/>
        </p:nvSpPr>
        <p:spPr>
          <a:xfrm rot="16200000">
            <a:off x="4844412" y="4375789"/>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9" name="Flowchart: Delay 348"/>
          <p:cNvSpPr/>
          <p:nvPr/>
        </p:nvSpPr>
        <p:spPr>
          <a:xfrm rot="16200000">
            <a:off x="5073012" y="4223389"/>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2" name="Flowchart: Delay 351"/>
          <p:cNvSpPr/>
          <p:nvPr/>
        </p:nvSpPr>
        <p:spPr>
          <a:xfrm rot="16200000">
            <a:off x="5602485" y="5069085"/>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4" name="Flowchart: Delay 353"/>
          <p:cNvSpPr/>
          <p:nvPr/>
        </p:nvSpPr>
        <p:spPr>
          <a:xfrm rot="16200000">
            <a:off x="2898190" y="4410294"/>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5" name="Flowchart: Delay 354"/>
          <p:cNvSpPr/>
          <p:nvPr/>
        </p:nvSpPr>
        <p:spPr>
          <a:xfrm rot="16200000">
            <a:off x="3123229" y="5098978"/>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8" name="Flowchart: Delay 357"/>
          <p:cNvSpPr/>
          <p:nvPr/>
        </p:nvSpPr>
        <p:spPr>
          <a:xfrm rot="16200000">
            <a:off x="1827978" y="5121807"/>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9" name="Flowchart: Delay 358"/>
          <p:cNvSpPr/>
          <p:nvPr/>
        </p:nvSpPr>
        <p:spPr>
          <a:xfrm rot="16200000">
            <a:off x="3391255" y="4859799"/>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a:t>
            </a:r>
            <a:endParaRPr lang="en-US" dirty="0">
              <a:solidFill>
                <a:schemeClr val="bg1"/>
              </a:solidFill>
            </a:endParaRPr>
          </a:p>
        </p:txBody>
      </p:sp>
      <p:sp>
        <p:nvSpPr>
          <p:cNvPr id="360" name="Flowchart: Delay 359"/>
          <p:cNvSpPr/>
          <p:nvPr/>
        </p:nvSpPr>
        <p:spPr>
          <a:xfrm rot="16200000">
            <a:off x="3948416" y="4619276"/>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1" name="Flowchart: Delay 360"/>
          <p:cNvSpPr/>
          <p:nvPr/>
        </p:nvSpPr>
        <p:spPr>
          <a:xfrm rot="16200000">
            <a:off x="7298894" y="3843317"/>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2" name="Flowchart: Delay 361"/>
          <p:cNvSpPr/>
          <p:nvPr/>
        </p:nvSpPr>
        <p:spPr>
          <a:xfrm rot="16200000">
            <a:off x="7150421" y="4877818"/>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3" name="Flowchart: Delay 362"/>
          <p:cNvSpPr/>
          <p:nvPr/>
        </p:nvSpPr>
        <p:spPr>
          <a:xfrm rot="16200000">
            <a:off x="6475113" y="5518965"/>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4" name="Flowchart: Delay 363"/>
          <p:cNvSpPr/>
          <p:nvPr/>
        </p:nvSpPr>
        <p:spPr>
          <a:xfrm rot="16200000">
            <a:off x="3030169" y="3075326"/>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1" name="Flowchart: Delay 370"/>
          <p:cNvSpPr/>
          <p:nvPr/>
        </p:nvSpPr>
        <p:spPr>
          <a:xfrm rot="16200000">
            <a:off x="3716181" y="4610371"/>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2" name="Flowchart: Delay 371"/>
          <p:cNvSpPr/>
          <p:nvPr/>
        </p:nvSpPr>
        <p:spPr>
          <a:xfrm rot="16200000">
            <a:off x="6998021" y="5276801"/>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34" name="Straight Connector 233"/>
          <p:cNvCxnSpPr/>
          <p:nvPr/>
        </p:nvCxnSpPr>
        <p:spPr bwMode="auto">
          <a:xfrm flipH="1">
            <a:off x="8935408" y="4356508"/>
            <a:ext cx="326601" cy="539227"/>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73" name="Flowchart: Delay 372"/>
          <p:cNvSpPr/>
          <p:nvPr/>
        </p:nvSpPr>
        <p:spPr>
          <a:xfrm rot="16200000">
            <a:off x="3094381" y="3822696"/>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4" name="Flowchart: Delay 373"/>
          <p:cNvSpPr/>
          <p:nvPr/>
        </p:nvSpPr>
        <p:spPr>
          <a:xfrm rot="16200000">
            <a:off x="3813285" y="4608402"/>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7" name="Flowchart: Delay 286"/>
          <p:cNvSpPr/>
          <p:nvPr/>
        </p:nvSpPr>
        <p:spPr>
          <a:xfrm rot="16200000">
            <a:off x="437717" y="1882711"/>
            <a:ext cx="221103" cy="200365"/>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8" name="Flowchart: Delay 287"/>
          <p:cNvSpPr/>
          <p:nvPr/>
        </p:nvSpPr>
        <p:spPr>
          <a:xfrm rot="16200000">
            <a:off x="439078" y="2122437"/>
            <a:ext cx="221103" cy="200365"/>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p:cNvSpPr txBox="1"/>
          <p:nvPr/>
        </p:nvSpPr>
        <p:spPr>
          <a:xfrm>
            <a:off x="594004" y="1977127"/>
            <a:ext cx="2227928" cy="830997"/>
          </a:xfrm>
          <a:prstGeom prst="rect">
            <a:avLst/>
          </a:prstGeom>
          <a:noFill/>
        </p:spPr>
        <p:txBody>
          <a:bodyPr wrap="square" rtlCol="0">
            <a:spAutoFit/>
          </a:bodyPr>
          <a:lstStyle/>
          <a:p>
            <a:r>
              <a:rPr lang="en-US" sz="1200" b="1" dirty="0" smtClean="0">
                <a:solidFill>
                  <a:schemeClr val="bg1"/>
                </a:solidFill>
              </a:rPr>
              <a:t> Existing </a:t>
            </a:r>
            <a:r>
              <a:rPr lang="en-US" sz="1200" b="1" dirty="0" err="1">
                <a:solidFill>
                  <a:schemeClr val="bg1"/>
                </a:solidFill>
              </a:rPr>
              <a:t>r</a:t>
            </a:r>
            <a:r>
              <a:rPr lang="en-US" sz="1200" b="1" dirty="0" err="1" smtClean="0">
                <a:solidFill>
                  <a:schemeClr val="bg1"/>
                </a:solidFill>
              </a:rPr>
              <a:t>egas</a:t>
            </a:r>
            <a:endParaRPr lang="en-US" sz="800" b="1" dirty="0" smtClean="0">
              <a:solidFill>
                <a:schemeClr val="bg1"/>
              </a:solidFill>
            </a:endParaRPr>
          </a:p>
          <a:p>
            <a:r>
              <a:rPr lang="en-US" sz="1200" b="1" dirty="0" smtClean="0">
                <a:solidFill>
                  <a:schemeClr val="bg1"/>
                </a:solidFill>
              </a:rPr>
              <a:t> Proposed </a:t>
            </a:r>
            <a:r>
              <a:rPr lang="en-US" sz="1200" b="1" dirty="0" err="1" smtClean="0">
                <a:solidFill>
                  <a:schemeClr val="bg1"/>
                </a:solidFill>
              </a:rPr>
              <a:t>reasg</a:t>
            </a:r>
            <a:endParaRPr lang="en-US" sz="1200" b="1" dirty="0" smtClean="0">
              <a:solidFill>
                <a:schemeClr val="bg1"/>
              </a:solidFill>
            </a:endParaRPr>
          </a:p>
          <a:p>
            <a:r>
              <a:rPr lang="en-US" sz="1200" b="1" dirty="0" smtClean="0">
                <a:solidFill>
                  <a:schemeClr val="bg1"/>
                </a:solidFill>
              </a:rPr>
              <a:t>Existing liquefaction</a:t>
            </a:r>
          </a:p>
          <a:p>
            <a:r>
              <a:rPr lang="en-US" sz="1200" b="1" dirty="0" smtClean="0">
                <a:solidFill>
                  <a:schemeClr val="bg1"/>
                </a:solidFill>
              </a:rPr>
              <a:t>Proposed liquefaction  </a:t>
            </a:r>
            <a:endParaRPr lang="en-US" sz="1200" b="1" dirty="0">
              <a:solidFill>
                <a:schemeClr val="bg1"/>
              </a:solidFill>
            </a:endParaRPr>
          </a:p>
        </p:txBody>
      </p:sp>
      <p:cxnSp>
        <p:nvCxnSpPr>
          <p:cNvPr id="289" name="Straight Connector 288"/>
          <p:cNvCxnSpPr/>
          <p:nvPr/>
        </p:nvCxnSpPr>
        <p:spPr bwMode="auto">
          <a:xfrm flipV="1">
            <a:off x="4404788" y="3153721"/>
            <a:ext cx="110214" cy="1243869"/>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bwMode="auto">
          <a:xfrm flipH="1">
            <a:off x="4424465" y="3843824"/>
            <a:ext cx="1248631" cy="527198"/>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bwMode="auto">
          <a:xfrm flipH="1" flipV="1">
            <a:off x="4404788" y="4385536"/>
            <a:ext cx="409361" cy="141626"/>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bwMode="auto">
          <a:xfrm flipH="1" flipV="1">
            <a:off x="4813238" y="4484677"/>
            <a:ext cx="701849" cy="785312"/>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46" name="Flowchart: Delay 345"/>
          <p:cNvSpPr/>
          <p:nvPr/>
        </p:nvSpPr>
        <p:spPr>
          <a:xfrm rot="16200000">
            <a:off x="4996812" y="4604389"/>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98" name="Straight Connector 297"/>
          <p:cNvCxnSpPr/>
          <p:nvPr/>
        </p:nvCxnSpPr>
        <p:spPr bwMode="auto">
          <a:xfrm flipH="1" flipV="1">
            <a:off x="5519726" y="5257800"/>
            <a:ext cx="59011" cy="289865"/>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rot="21287053">
            <a:off x="4987097" y="2822670"/>
            <a:ext cx="1878011" cy="369332"/>
          </a:xfrm>
          <a:prstGeom prst="rect">
            <a:avLst/>
          </a:prstGeom>
          <a:noFill/>
          <a:scene3d>
            <a:camera prst="orthographicFront"/>
            <a:lightRig rig="threePt" dir="t"/>
          </a:scene3d>
          <a:sp3d>
            <a:bevelT/>
          </a:sp3d>
        </p:spPr>
        <p:txBody>
          <a:bodyPr wrap="square" rtlCol="0">
            <a:spAutoFit/>
          </a:bodyPr>
          <a:lstStyle/>
          <a:p>
            <a:pPr algn="ctr"/>
            <a:r>
              <a:rPr lang="en-US" b="1" dirty="0" err="1" smtClean="0">
                <a:solidFill>
                  <a:schemeClr val="bg1"/>
                </a:solidFill>
              </a:rPr>
              <a:t>Yamal</a:t>
            </a:r>
            <a:r>
              <a:rPr lang="en-US" b="1" dirty="0" smtClean="0">
                <a:solidFill>
                  <a:schemeClr val="bg1"/>
                </a:solidFill>
              </a:rPr>
              <a:t>-Europe </a:t>
            </a:r>
            <a:endParaRPr lang="en-US" b="1" dirty="0">
              <a:solidFill>
                <a:schemeClr val="bg1"/>
              </a:solidFill>
            </a:endParaRPr>
          </a:p>
        </p:txBody>
      </p:sp>
      <p:cxnSp>
        <p:nvCxnSpPr>
          <p:cNvPr id="304" name="Straight Connector 303"/>
          <p:cNvCxnSpPr/>
          <p:nvPr/>
        </p:nvCxnSpPr>
        <p:spPr bwMode="auto">
          <a:xfrm>
            <a:off x="6482836" y="3758099"/>
            <a:ext cx="177371" cy="753268"/>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bwMode="auto">
          <a:xfrm>
            <a:off x="6400800" y="4250289"/>
            <a:ext cx="684512" cy="321711"/>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bwMode="auto">
          <a:xfrm flipV="1">
            <a:off x="3564003" y="2681794"/>
            <a:ext cx="0" cy="442892"/>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bwMode="auto">
          <a:xfrm flipH="1" flipV="1">
            <a:off x="3542770" y="3096116"/>
            <a:ext cx="956484" cy="463874"/>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bwMode="auto">
          <a:xfrm flipV="1">
            <a:off x="4054458" y="4036081"/>
            <a:ext cx="252169" cy="69042"/>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bwMode="auto">
          <a:xfrm flipV="1">
            <a:off x="3980804" y="4083881"/>
            <a:ext cx="69729" cy="503006"/>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bwMode="auto">
          <a:xfrm flipH="1" flipV="1">
            <a:off x="3664787" y="4312533"/>
            <a:ext cx="305918" cy="242991"/>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bwMode="auto">
          <a:xfrm flipV="1">
            <a:off x="3607125" y="3124686"/>
            <a:ext cx="835647" cy="519113"/>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6" name="Oval 375"/>
          <p:cNvSpPr/>
          <p:nvPr/>
        </p:nvSpPr>
        <p:spPr>
          <a:xfrm>
            <a:off x="377042" y="2888941"/>
            <a:ext cx="307696" cy="305167"/>
          </a:xfrm>
          <a:prstGeom prst="ellipse">
            <a:avLst/>
          </a:prstGeom>
          <a:solidFill>
            <a:srgbClr val="3B7327"/>
          </a:solidFill>
          <a:ln>
            <a:noFill/>
          </a:ln>
          <a:scene3d>
            <a:camera prst="orthographicFront"/>
            <a:lightRig rig="chilly" dir="t"/>
          </a:scene3d>
          <a:sp3d prstMaterial="dkEdge">
            <a:bevelT w="381000" h="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dirty="0"/>
          </a:p>
        </p:txBody>
      </p:sp>
      <p:sp>
        <p:nvSpPr>
          <p:cNvPr id="5" name="TextBox 4"/>
          <p:cNvSpPr txBox="1"/>
          <p:nvPr/>
        </p:nvSpPr>
        <p:spPr>
          <a:xfrm>
            <a:off x="703485" y="2811756"/>
            <a:ext cx="930877" cy="646331"/>
          </a:xfrm>
          <a:prstGeom prst="rect">
            <a:avLst/>
          </a:prstGeom>
          <a:noFill/>
        </p:spPr>
        <p:txBody>
          <a:bodyPr wrap="square" rtlCol="0">
            <a:spAutoFit/>
          </a:bodyPr>
          <a:lstStyle/>
          <a:p>
            <a:r>
              <a:rPr lang="en-US" sz="1200" b="1" dirty="0" err="1" smtClean="0">
                <a:solidFill>
                  <a:schemeClr val="bg1"/>
                </a:solidFill>
              </a:rPr>
              <a:t>Bcm</a:t>
            </a:r>
            <a:r>
              <a:rPr lang="en-US" sz="1200" b="1" dirty="0" smtClean="0">
                <a:solidFill>
                  <a:schemeClr val="bg1"/>
                </a:solidFill>
              </a:rPr>
              <a:t> per </a:t>
            </a:r>
            <a:r>
              <a:rPr lang="en-US" sz="1200" b="1" dirty="0" err="1" smtClean="0">
                <a:solidFill>
                  <a:schemeClr val="bg1"/>
                </a:solidFill>
              </a:rPr>
              <a:t>yr</a:t>
            </a:r>
            <a:r>
              <a:rPr lang="en-US" sz="1200" b="1" dirty="0" smtClean="0">
                <a:solidFill>
                  <a:schemeClr val="bg1"/>
                </a:solidFill>
              </a:rPr>
              <a:t>/ # import facilities</a:t>
            </a:r>
            <a:endParaRPr lang="en-US" sz="1200" b="1" dirty="0">
              <a:solidFill>
                <a:schemeClr val="bg1"/>
              </a:solidFill>
            </a:endParaRPr>
          </a:p>
        </p:txBody>
      </p:sp>
      <p:cxnSp>
        <p:nvCxnSpPr>
          <p:cNvPr id="377" name="Straight Connector 376"/>
          <p:cNvCxnSpPr/>
          <p:nvPr/>
        </p:nvCxnSpPr>
        <p:spPr bwMode="auto">
          <a:xfrm flipV="1">
            <a:off x="381000" y="3584390"/>
            <a:ext cx="364523" cy="1"/>
          </a:xfrm>
          <a:prstGeom prst="line">
            <a:avLst/>
          </a:prstGeom>
          <a:ln w="5715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bwMode="auto">
          <a:xfrm flipH="1">
            <a:off x="381000" y="3733800"/>
            <a:ext cx="364263" cy="0"/>
          </a:xfrm>
          <a:prstGeom prst="line">
            <a:avLst/>
          </a:prstGeom>
          <a:ln w="571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0396" y="3443514"/>
            <a:ext cx="889804" cy="461665"/>
          </a:xfrm>
          <a:prstGeom prst="rect">
            <a:avLst/>
          </a:prstGeom>
          <a:noFill/>
        </p:spPr>
        <p:txBody>
          <a:bodyPr wrap="square" rtlCol="0">
            <a:spAutoFit/>
          </a:bodyPr>
          <a:lstStyle/>
          <a:p>
            <a:r>
              <a:rPr lang="en-US" sz="1200" b="1" dirty="0" smtClean="0">
                <a:solidFill>
                  <a:schemeClr val="bg1"/>
                </a:solidFill>
              </a:rPr>
              <a:t>Existing</a:t>
            </a:r>
          </a:p>
          <a:p>
            <a:r>
              <a:rPr lang="en-US" sz="1200" b="1" dirty="0" smtClean="0">
                <a:solidFill>
                  <a:schemeClr val="bg1"/>
                </a:solidFill>
              </a:rPr>
              <a:t>Proposed</a:t>
            </a:r>
            <a:endParaRPr lang="en-US" sz="1200" b="1" dirty="0">
              <a:solidFill>
                <a:schemeClr val="bg1"/>
              </a:solidFill>
            </a:endParaRPr>
          </a:p>
        </p:txBody>
      </p:sp>
      <p:sp>
        <p:nvSpPr>
          <p:cNvPr id="405" name="TextBox 404"/>
          <p:cNvSpPr txBox="1"/>
          <p:nvPr/>
        </p:nvSpPr>
        <p:spPr>
          <a:xfrm rot="19150760">
            <a:off x="4774192" y="2199618"/>
            <a:ext cx="1836237" cy="369332"/>
          </a:xfrm>
          <a:prstGeom prst="rect">
            <a:avLst/>
          </a:prstGeom>
          <a:noFill/>
          <a:scene3d>
            <a:camera prst="orthographicFront"/>
            <a:lightRig rig="threePt" dir="t"/>
          </a:scene3d>
          <a:sp3d>
            <a:bevelT/>
          </a:sp3d>
        </p:spPr>
        <p:txBody>
          <a:bodyPr wrap="square" rtlCol="0">
            <a:spAutoFit/>
          </a:bodyPr>
          <a:lstStyle/>
          <a:p>
            <a:pPr algn="ctr"/>
            <a:r>
              <a:rPr lang="en-US" b="1" dirty="0" smtClean="0">
                <a:solidFill>
                  <a:schemeClr val="bg1"/>
                </a:solidFill>
              </a:rPr>
              <a:t>Nord Stream</a:t>
            </a:r>
            <a:endParaRPr lang="en-US" b="1" dirty="0">
              <a:solidFill>
                <a:schemeClr val="bg1"/>
              </a:solidFill>
            </a:endParaRPr>
          </a:p>
        </p:txBody>
      </p:sp>
      <p:cxnSp>
        <p:nvCxnSpPr>
          <p:cNvPr id="406" name="Straight Connector 405"/>
          <p:cNvCxnSpPr/>
          <p:nvPr/>
        </p:nvCxnSpPr>
        <p:spPr bwMode="auto">
          <a:xfrm flipH="1">
            <a:off x="4620091" y="5631134"/>
            <a:ext cx="721503" cy="1203225"/>
          </a:xfrm>
          <a:prstGeom prst="line">
            <a:avLst/>
          </a:prstGeom>
          <a:ln w="38100">
            <a:solidFill>
              <a:srgbClr val="C00000"/>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bwMode="auto">
          <a:xfrm flipH="1">
            <a:off x="5341594" y="5554872"/>
            <a:ext cx="272827" cy="76262"/>
          </a:xfrm>
          <a:prstGeom prst="line">
            <a:avLst/>
          </a:prstGeom>
          <a:ln w="5715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bwMode="auto">
          <a:xfrm flipH="1">
            <a:off x="3555361" y="5631134"/>
            <a:ext cx="1800009" cy="682354"/>
          </a:xfrm>
          <a:prstGeom prst="line">
            <a:avLst/>
          </a:prstGeom>
          <a:ln w="38100">
            <a:solidFill>
              <a:srgbClr val="C00000"/>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bwMode="auto">
          <a:xfrm>
            <a:off x="3205453" y="5732591"/>
            <a:ext cx="367573" cy="580897"/>
          </a:xfrm>
          <a:prstGeom prst="line">
            <a:avLst/>
          </a:prstGeom>
          <a:ln w="38100">
            <a:solidFill>
              <a:srgbClr val="C00000"/>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bwMode="auto">
          <a:xfrm flipH="1" flipV="1">
            <a:off x="2925589" y="5577625"/>
            <a:ext cx="274875" cy="159955"/>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6" name="Flowchart: Delay 355"/>
          <p:cNvSpPr/>
          <p:nvPr/>
        </p:nvSpPr>
        <p:spPr>
          <a:xfrm rot="16200000">
            <a:off x="2873843" y="5396646"/>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12" name="Straight Connector 411"/>
          <p:cNvCxnSpPr/>
          <p:nvPr/>
        </p:nvCxnSpPr>
        <p:spPr bwMode="auto">
          <a:xfrm>
            <a:off x="2450215" y="5920978"/>
            <a:ext cx="1092554" cy="378222"/>
          </a:xfrm>
          <a:prstGeom prst="line">
            <a:avLst/>
          </a:prstGeom>
          <a:ln w="38100">
            <a:solidFill>
              <a:srgbClr val="C00000"/>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bwMode="auto">
          <a:xfrm flipH="1" flipV="1">
            <a:off x="2347686" y="5500914"/>
            <a:ext cx="85751" cy="414922"/>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bwMode="auto">
          <a:xfrm flipV="1">
            <a:off x="2329246" y="5315315"/>
            <a:ext cx="120969" cy="171085"/>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7" name="Flowchart: Delay 356"/>
          <p:cNvSpPr/>
          <p:nvPr/>
        </p:nvSpPr>
        <p:spPr>
          <a:xfrm rot="16200000">
            <a:off x="1952863" y="5354696"/>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4" name="Flowchart: Delay 243"/>
          <p:cNvSpPr/>
          <p:nvPr/>
        </p:nvSpPr>
        <p:spPr>
          <a:xfrm rot="16200000">
            <a:off x="4984449" y="5552467"/>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8" name="Flowchart: Delay 347"/>
          <p:cNvSpPr/>
          <p:nvPr/>
        </p:nvSpPr>
        <p:spPr>
          <a:xfrm rot="16200000">
            <a:off x="5221485" y="5518789"/>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3" name="Flowchart: Delay 352"/>
          <p:cNvSpPr/>
          <p:nvPr/>
        </p:nvSpPr>
        <p:spPr>
          <a:xfrm rot="16200000">
            <a:off x="5373885" y="5442589"/>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a:t>
            </a:r>
            <a:endParaRPr lang="en-US" dirty="0">
              <a:solidFill>
                <a:schemeClr val="bg1"/>
              </a:solidFill>
            </a:endParaRPr>
          </a:p>
        </p:txBody>
      </p:sp>
      <p:sp>
        <p:nvSpPr>
          <p:cNvPr id="347" name="Flowchart: Delay 346"/>
          <p:cNvSpPr/>
          <p:nvPr/>
        </p:nvSpPr>
        <p:spPr>
          <a:xfrm rot="16200000">
            <a:off x="5149212" y="5620331"/>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6" name="Oval 285"/>
          <p:cNvSpPr/>
          <p:nvPr/>
        </p:nvSpPr>
        <p:spPr>
          <a:xfrm>
            <a:off x="4756922" y="4830178"/>
            <a:ext cx="603202" cy="567272"/>
          </a:xfrm>
          <a:prstGeom prst="ellipse">
            <a:avLst/>
          </a:prstGeom>
          <a:solidFill>
            <a:srgbClr val="3B7327"/>
          </a:solidFill>
          <a:ln>
            <a:noFill/>
          </a:ln>
          <a:scene3d>
            <a:camera prst="orthographicFront"/>
            <a:lightRig rig="chilly" dir="t"/>
          </a:scene3d>
          <a:sp3d prstMaterial="dkEdge">
            <a:bevelT w="381000" h="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t>12/2</a:t>
            </a:r>
            <a:endParaRPr lang="en-US" sz="1200" b="1" dirty="0"/>
          </a:p>
        </p:txBody>
      </p:sp>
      <p:cxnSp>
        <p:nvCxnSpPr>
          <p:cNvPr id="293" name="Straight Connector 292"/>
          <p:cNvCxnSpPr/>
          <p:nvPr/>
        </p:nvCxnSpPr>
        <p:spPr bwMode="auto">
          <a:xfrm flipH="1">
            <a:off x="3719898" y="2150699"/>
            <a:ext cx="733997" cy="765231"/>
          </a:xfrm>
          <a:prstGeom prst="line">
            <a:avLst/>
          </a:prstGeom>
          <a:ln w="38100">
            <a:solidFill>
              <a:srgbClr val="C00000"/>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5" name="Flowchart: Delay 364"/>
          <p:cNvSpPr/>
          <p:nvPr/>
        </p:nvSpPr>
        <p:spPr>
          <a:xfrm rot="16200000">
            <a:off x="3592104" y="2588675"/>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80" name="Straight Connector 379"/>
          <p:cNvCxnSpPr/>
          <p:nvPr/>
        </p:nvCxnSpPr>
        <p:spPr bwMode="auto">
          <a:xfrm>
            <a:off x="4467766" y="2158495"/>
            <a:ext cx="47235" cy="861417"/>
          </a:xfrm>
          <a:prstGeom prst="line">
            <a:avLst/>
          </a:prstGeom>
          <a:ln w="38100">
            <a:solidFill>
              <a:srgbClr val="C00000"/>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bwMode="auto">
          <a:xfrm flipV="1">
            <a:off x="4180542" y="1959506"/>
            <a:ext cx="385628" cy="624256"/>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bwMode="auto">
          <a:xfrm flipV="1">
            <a:off x="3900152" y="2553025"/>
            <a:ext cx="290848" cy="876464"/>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bwMode="auto">
          <a:xfrm flipH="1">
            <a:off x="4391100" y="2191416"/>
            <a:ext cx="76667" cy="857070"/>
          </a:xfrm>
          <a:prstGeom prst="line">
            <a:avLst/>
          </a:prstGeom>
          <a:ln w="38100">
            <a:solidFill>
              <a:srgbClr val="C00000"/>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bwMode="auto">
          <a:xfrm flipV="1">
            <a:off x="4263085" y="2118834"/>
            <a:ext cx="204682" cy="639082"/>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bwMode="auto">
          <a:xfrm flipH="1" flipV="1">
            <a:off x="4259149" y="2743688"/>
            <a:ext cx="78167" cy="380998"/>
          </a:xfrm>
          <a:prstGeom prst="line">
            <a:avLst/>
          </a:pr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3" name="Flowchart: Delay 232"/>
          <p:cNvSpPr/>
          <p:nvPr/>
        </p:nvSpPr>
        <p:spPr>
          <a:xfrm rot="16200000">
            <a:off x="3900365" y="3148095"/>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5" name="Oval 274"/>
          <p:cNvSpPr/>
          <p:nvPr/>
        </p:nvSpPr>
        <p:spPr>
          <a:xfrm>
            <a:off x="2944777" y="1987830"/>
            <a:ext cx="610584" cy="575319"/>
          </a:xfrm>
          <a:prstGeom prst="ellipse">
            <a:avLst/>
          </a:prstGeom>
          <a:solidFill>
            <a:srgbClr val="3B7327"/>
          </a:solidFill>
          <a:ln>
            <a:noFill/>
          </a:ln>
          <a:scene3d>
            <a:camera prst="orthographicFront"/>
            <a:lightRig rig="chilly" dir="t"/>
          </a:scene3d>
          <a:sp3d prstMaterial="dkEdge">
            <a:bevelT w="381000" h="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latin typeface="+mj-lt"/>
              </a:rPr>
              <a:t>54/4</a:t>
            </a:r>
            <a:endParaRPr lang="en-US" sz="1200" b="1" dirty="0">
              <a:latin typeface="+mj-lt"/>
            </a:endParaRPr>
          </a:p>
        </p:txBody>
      </p:sp>
      <p:sp>
        <p:nvSpPr>
          <p:cNvPr id="370" name="Flowchart: Delay 369"/>
          <p:cNvSpPr/>
          <p:nvPr/>
        </p:nvSpPr>
        <p:spPr>
          <a:xfrm rot="16200000">
            <a:off x="3665665" y="3140974"/>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6" name="TextBox 385"/>
          <p:cNvSpPr txBox="1"/>
          <p:nvPr/>
        </p:nvSpPr>
        <p:spPr>
          <a:xfrm>
            <a:off x="3817746" y="6588138"/>
            <a:ext cx="3393832" cy="246221"/>
          </a:xfrm>
          <a:prstGeom prst="rect">
            <a:avLst/>
          </a:prstGeom>
          <a:noFill/>
        </p:spPr>
        <p:txBody>
          <a:bodyPr wrap="square" rtlCol="0">
            <a:spAutoFit/>
          </a:bodyPr>
          <a:lstStyle/>
          <a:p>
            <a:r>
              <a:rPr lang="en-US" sz="1000" b="1" dirty="0" smtClean="0"/>
              <a:t>Source: IEA, Natural Gas Information, 2011</a:t>
            </a:r>
            <a:endParaRPr lang="en-US" sz="1000" b="1" dirty="0"/>
          </a:p>
        </p:txBody>
      </p:sp>
      <p:cxnSp>
        <p:nvCxnSpPr>
          <p:cNvPr id="387" name="Straight Connector 386"/>
          <p:cNvCxnSpPr>
            <a:stCxn id="367" idx="1"/>
          </p:cNvCxnSpPr>
          <p:nvPr/>
        </p:nvCxnSpPr>
        <p:spPr bwMode="auto">
          <a:xfrm flipH="1" flipV="1">
            <a:off x="3086905" y="2816337"/>
            <a:ext cx="361397" cy="14162"/>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7" name="Flowchart: Delay 366"/>
          <p:cNvSpPr/>
          <p:nvPr/>
        </p:nvSpPr>
        <p:spPr>
          <a:xfrm rot="16200000">
            <a:off x="3337750" y="2641784"/>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6" name="Flowchart: Delay 365"/>
          <p:cNvSpPr/>
          <p:nvPr/>
        </p:nvSpPr>
        <p:spPr>
          <a:xfrm rot="16200000">
            <a:off x="3291075" y="2795945"/>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8" name="Flowchart: Delay 387"/>
          <p:cNvSpPr/>
          <p:nvPr/>
        </p:nvSpPr>
        <p:spPr>
          <a:xfrm rot="16200000">
            <a:off x="3273202" y="5569880"/>
            <a:ext cx="221103" cy="156326"/>
          </a:xfrm>
          <a:prstGeom prst="flowChartDelay">
            <a:avLst/>
          </a:prstGeom>
          <a:solidFill>
            <a:srgbClr val="0000FF"/>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9" name="Flowchart: Delay 388"/>
          <p:cNvSpPr/>
          <p:nvPr/>
        </p:nvSpPr>
        <p:spPr>
          <a:xfrm rot="16200000">
            <a:off x="4020168" y="5605704"/>
            <a:ext cx="221103" cy="156326"/>
          </a:xfrm>
          <a:prstGeom prst="flowChartDelay">
            <a:avLst/>
          </a:prstGeom>
          <a:solidFill>
            <a:srgbClr val="0000FF"/>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0" name="Flowchart: Delay 389"/>
          <p:cNvSpPr/>
          <p:nvPr/>
        </p:nvSpPr>
        <p:spPr>
          <a:xfrm rot="16200000">
            <a:off x="7177027" y="6570903"/>
            <a:ext cx="221103" cy="156326"/>
          </a:xfrm>
          <a:prstGeom prst="flowChartDelay">
            <a:avLst/>
          </a:prstGeom>
          <a:solidFill>
            <a:srgbClr val="0000FF"/>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1" name="Flowchart: Delay 390"/>
          <p:cNvSpPr/>
          <p:nvPr/>
        </p:nvSpPr>
        <p:spPr>
          <a:xfrm rot="16200000">
            <a:off x="7445198" y="6502199"/>
            <a:ext cx="221103" cy="156326"/>
          </a:xfrm>
          <a:prstGeom prst="flowChartDelay">
            <a:avLst/>
          </a:prstGeom>
          <a:solidFill>
            <a:srgbClr val="0000FF"/>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3" name="Flowchart: Delay 392"/>
          <p:cNvSpPr/>
          <p:nvPr/>
        </p:nvSpPr>
        <p:spPr>
          <a:xfrm rot="16200000">
            <a:off x="446831" y="2332893"/>
            <a:ext cx="221103" cy="200365"/>
          </a:xfrm>
          <a:prstGeom prst="flowChartDelay">
            <a:avLst/>
          </a:prstGeom>
          <a:solidFill>
            <a:srgbClr val="0000FF"/>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ound Diagonal Corner Rectangle 3"/>
          <p:cNvSpPr/>
          <p:nvPr/>
        </p:nvSpPr>
        <p:spPr>
          <a:xfrm>
            <a:off x="304800" y="4009572"/>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6" name="Rectangle 5"/>
          <p:cNvSpPr/>
          <p:nvPr/>
        </p:nvSpPr>
        <p:spPr>
          <a:xfrm>
            <a:off x="741846" y="3962888"/>
            <a:ext cx="1239354" cy="285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Working storage, </a:t>
            </a:r>
            <a:r>
              <a:rPr lang="en-US" sz="1200" b="1" dirty="0" err="1" smtClean="0">
                <a:solidFill>
                  <a:schemeClr val="bg1"/>
                </a:solidFill>
              </a:rPr>
              <a:t>bcm</a:t>
            </a:r>
            <a:endParaRPr lang="en-US" sz="1200" b="1" dirty="0">
              <a:solidFill>
                <a:schemeClr val="bg1"/>
              </a:solidFill>
            </a:endParaRPr>
          </a:p>
        </p:txBody>
      </p:sp>
      <p:sp>
        <p:nvSpPr>
          <p:cNvPr id="398" name="Round Diagonal Corner Rectangle 397"/>
          <p:cNvSpPr/>
          <p:nvPr/>
        </p:nvSpPr>
        <p:spPr>
          <a:xfrm>
            <a:off x="3883272" y="3362744"/>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1</a:t>
            </a:r>
          </a:p>
        </p:txBody>
      </p:sp>
      <p:sp>
        <p:nvSpPr>
          <p:cNvPr id="399" name="Round Diagonal Corner Rectangle 398"/>
          <p:cNvSpPr/>
          <p:nvPr/>
        </p:nvSpPr>
        <p:spPr>
          <a:xfrm>
            <a:off x="5064918" y="3940146"/>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6</a:t>
            </a:r>
            <a:endParaRPr lang="en-US" sz="1000" b="1" dirty="0">
              <a:solidFill>
                <a:schemeClr val="tx1"/>
              </a:solidFill>
            </a:endParaRPr>
          </a:p>
        </p:txBody>
      </p:sp>
      <p:sp>
        <p:nvSpPr>
          <p:cNvPr id="400" name="Round Diagonal Corner Rectangle 399"/>
          <p:cNvSpPr/>
          <p:nvPr/>
        </p:nvSpPr>
        <p:spPr>
          <a:xfrm>
            <a:off x="5395118" y="4603354"/>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ysClr val="windowText" lastClr="000000"/>
                </a:solidFill>
              </a:rPr>
              <a:t>0.5</a:t>
            </a:r>
            <a:endParaRPr lang="en-US" sz="1000" b="1" dirty="0">
              <a:solidFill>
                <a:sysClr val="windowText" lastClr="000000"/>
              </a:solidFill>
            </a:endParaRPr>
          </a:p>
        </p:txBody>
      </p:sp>
      <p:sp>
        <p:nvSpPr>
          <p:cNvPr id="401" name="Round Diagonal Corner Rectangle 400"/>
          <p:cNvSpPr/>
          <p:nvPr/>
        </p:nvSpPr>
        <p:spPr>
          <a:xfrm>
            <a:off x="6660207" y="4725248"/>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ysClr val="windowText" lastClr="000000"/>
                </a:solidFill>
              </a:rPr>
              <a:t>0.5</a:t>
            </a:r>
            <a:endParaRPr lang="en-US" sz="1000" b="1" dirty="0">
              <a:solidFill>
                <a:sysClr val="windowText" lastClr="000000"/>
              </a:solidFill>
            </a:endParaRPr>
          </a:p>
        </p:txBody>
      </p:sp>
      <p:sp>
        <p:nvSpPr>
          <p:cNvPr id="402" name="Round Diagonal Corner Rectangle 401"/>
          <p:cNvSpPr/>
          <p:nvPr/>
        </p:nvSpPr>
        <p:spPr>
          <a:xfrm>
            <a:off x="4303607" y="4066691"/>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2.5</a:t>
            </a:r>
            <a:endParaRPr lang="en-US" sz="1000" b="1" dirty="0">
              <a:solidFill>
                <a:schemeClr val="tx1"/>
              </a:solidFill>
            </a:endParaRPr>
          </a:p>
        </p:txBody>
      </p:sp>
      <p:sp>
        <p:nvSpPr>
          <p:cNvPr id="403" name="Round Diagonal Corner Rectangle 402"/>
          <p:cNvSpPr/>
          <p:nvPr/>
        </p:nvSpPr>
        <p:spPr>
          <a:xfrm>
            <a:off x="4175918" y="3124200"/>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1</a:t>
            </a:r>
          </a:p>
        </p:txBody>
      </p:sp>
      <p:sp>
        <p:nvSpPr>
          <p:cNvPr id="404" name="Round Diagonal Corner Rectangle 403"/>
          <p:cNvSpPr/>
          <p:nvPr/>
        </p:nvSpPr>
        <p:spPr>
          <a:xfrm>
            <a:off x="3366022" y="4430186"/>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ysClr val="windowText" lastClr="000000"/>
                </a:solidFill>
              </a:rPr>
              <a:t>12</a:t>
            </a:r>
            <a:endParaRPr lang="en-US" sz="1000" b="1" dirty="0">
              <a:solidFill>
                <a:sysClr val="windowText" lastClr="000000"/>
              </a:solidFill>
            </a:endParaRPr>
          </a:p>
        </p:txBody>
      </p:sp>
      <p:sp>
        <p:nvSpPr>
          <p:cNvPr id="415" name="Round Diagonal Corner Rectangle 414"/>
          <p:cNvSpPr/>
          <p:nvPr/>
        </p:nvSpPr>
        <p:spPr>
          <a:xfrm>
            <a:off x="2467497" y="5366100"/>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ysClr val="windowText" lastClr="000000"/>
                </a:solidFill>
              </a:rPr>
              <a:t>2</a:t>
            </a:r>
          </a:p>
        </p:txBody>
      </p:sp>
      <p:sp>
        <p:nvSpPr>
          <p:cNvPr id="416" name="Round Diagonal Corner Rectangle 415"/>
          <p:cNvSpPr/>
          <p:nvPr/>
        </p:nvSpPr>
        <p:spPr>
          <a:xfrm>
            <a:off x="4558881" y="3659476"/>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21</a:t>
            </a:r>
            <a:endParaRPr lang="en-US" sz="1000" b="1" dirty="0">
              <a:solidFill>
                <a:schemeClr val="tx1"/>
              </a:solidFill>
            </a:endParaRPr>
          </a:p>
        </p:txBody>
      </p:sp>
      <p:sp>
        <p:nvSpPr>
          <p:cNvPr id="417" name="Round Diagonal Corner Rectangle 416"/>
          <p:cNvSpPr/>
          <p:nvPr/>
        </p:nvSpPr>
        <p:spPr>
          <a:xfrm>
            <a:off x="5623718" y="4038600"/>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6</a:t>
            </a:r>
            <a:endParaRPr lang="en-US" sz="1000" b="1" dirty="0">
              <a:solidFill>
                <a:schemeClr val="tx1"/>
              </a:solidFill>
            </a:endParaRPr>
          </a:p>
        </p:txBody>
      </p:sp>
      <p:sp>
        <p:nvSpPr>
          <p:cNvPr id="418" name="Round Diagonal Corner Rectangle 417"/>
          <p:cNvSpPr/>
          <p:nvPr/>
        </p:nvSpPr>
        <p:spPr>
          <a:xfrm>
            <a:off x="2746261" y="2623457"/>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3</a:t>
            </a:r>
            <a:endParaRPr lang="en-US" sz="1000" b="1" dirty="0">
              <a:solidFill>
                <a:schemeClr val="tx1"/>
              </a:solidFill>
            </a:endParaRPr>
          </a:p>
        </p:txBody>
      </p:sp>
      <p:sp>
        <p:nvSpPr>
          <p:cNvPr id="419" name="Round Diagonal Corner Rectangle 418"/>
          <p:cNvSpPr/>
          <p:nvPr/>
        </p:nvSpPr>
        <p:spPr>
          <a:xfrm>
            <a:off x="5358072" y="5002724"/>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ysClr val="windowText" lastClr="000000"/>
                </a:solidFill>
              </a:rPr>
              <a:t>14</a:t>
            </a:r>
            <a:endParaRPr lang="en-US" sz="1000" b="1" dirty="0">
              <a:solidFill>
                <a:sysClr val="windowText" lastClr="000000"/>
              </a:solidFill>
            </a:endParaRPr>
          </a:p>
        </p:txBody>
      </p:sp>
      <p:sp>
        <p:nvSpPr>
          <p:cNvPr id="368" name="Flowchart: Delay 367"/>
          <p:cNvSpPr/>
          <p:nvPr/>
        </p:nvSpPr>
        <p:spPr>
          <a:xfrm rot="16200000">
            <a:off x="2633217" y="2765580"/>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0" name="Round Diagonal Corner Rectangle 419"/>
          <p:cNvSpPr/>
          <p:nvPr/>
        </p:nvSpPr>
        <p:spPr>
          <a:xfrm>
            <a:off x="4191000" y="3276600"/>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5</a:t>
            </a:r>
            <a:endParaRPr lang="en-US" sz="1000" b="1" dirty="0">
              <a:solidFill>
                <a:schemeClr val="tx1"/>
              </a:solidFill>
            </a:endParaRPr>
          </a:p>
        </p:txBody>
      </p:sp>
      <p:sp>
        <p:nvSpPr>
          <p:cNvPr id="421" name="Round Diagonal Corner Rectangle 420"/>
          <p:cNvSpPr/>
          <p:nvPr/>
        </p:nvSpPr>
        <p:spPr>
          <a:xfrm>
            <a:off x="5166518" y="3657600"/>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2</a:t>
            </a:r>
            <a:endParaRPr lang="en-US" sz="1000" b="1" dirty="0">
              <a:solidFill>
                <a:schemeClr val="tx1"/>
              </a:solidFill>
            </a:endParaRPr>
          </a:p>
        </p:txBody>
      </p:sp>
      <p:sp>
        <p:nvSpPr>
          <p:cNvPr id="422" name="Round Diagonal Corner Rectangle 421"/>
          <p:cNvSpPr/>
          <p:nvPr/>
        </p:nvSpPr>
        <p:spPr>
          <a:xfrm>
            <a:off x="6405726" y="4263528"/>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ysClr val="windowText" lastClr="000000"/>
                </a:solidFill>
              </a:rPr>
              <a:t>3</a:t>
            </a:r>
            <a:endParaRPr lang="en-US" sz="1000" b="1" dirty="0">
              <a:solidFill>
                <a:sysClr val="windowText" lastClr="000000"/>
              </a:solidFill>
            </a:endParaRPr>
          </a:p>
        </p:txBody>
      </p:sp>
      <p:sp>
        <p:nvSpPr>
          <p:cNvPr id="423" name="Round Diagonal Corner Rectangle 422"/>
          <p:cNvSpPr/>
          <p:nvPr/>
        </p:nvSpPr>
        <p:spPr>
          <a:xfrm>
            <a:off x="5776118" y="4191000"/>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0</a:t>
            </a:r>
            <a:r>
              <a:rPr lang="en-US" sz="1000" b="1" dirty="0" smtClean="0">
                <a:solidFill>
                  <a:schemeClr val="tx1"/>
                </a:solidFill>
              </a:rPr>
              <a:t>.5</a:t>
            </a:r>
            <a:endParaRPr lang="en-US" sz="1000" b="1" dirty="0">
              <a:solidFill>
                <a:schemeClr val="tx1"/>
              </a:solidFill>
            </a:endParaRPr>
          </a:p>
        </p:txBody>
      </p:sp>
      <p:sp>
        <p:nvSpPr>
          <p:cNvPr id="424" name="Round Diagonal Corner Rectangle 423"/>
          <p:cNvSpPr/>
          <p:nvPr/>
        </p:nvSpPr>
        <p:spPr>
          <a:xfrm>
            <a:off x="5257800" y="4267200"/>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0</a:t>
            </a:r>
            <a:r>
              <a:rPr lang="en-US" sz="1000" b="1" dirty="0" smtClean="0">
                <a:solidFill>
                  <a:schemeClr val="tx1"/>
                </a:solidFill>
              </a:rPr>
              <a:t>.5</a:t>
            </a:r>
            <a:endParaRPr lang="en-US" sz="1000" b="1" dirty="0">
              <a:solidFill>
                <a:schemeClr val="tx1"/>
              </a:solidFill>
            </a:endParaRPr>
          </a:p>
        </p:txBody>
      </p:sp>
      <p:sp>
        <p:nvSpPr>
          <p:cNvPr id="350" name="Flowchart: Delay 349"/>
          <p:cNvSpPr/>
          <p:nvPr/>
        </p:nvSpPr>
        <p:spPr>
          <a:xfrm rot="16200000">
            <a:off x="5149212" y="4375789"/>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6" name="Round Diagonal Corner Rectangle 425"/>
          <p:cNvSpPr/>
          <p:nvPr/>
        </p:nvSpPr>
        <p:spPr>
          <a:xfrm>
            <a:off x="3185318" y="3231754"/>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4</a:t>
            </a:r>
          </a:p>
        </p:txBody>
      </p:sp>
      <p:sp>
        <p:nvSpPr>
          <p:cNvPr id="369" name="Flowchart: Delay 368"/>
          <p:cNvSpPr/>
          <p:nvPr/>
        </p:nvSpPr>
        <p:spPr>
          <a:xfrm rot="16200000">
            <a:off x="3582351" y="3190583"/>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7" name="Round Diagonal Corner Rectangle 426"/>
          <p:cNvSpPr/>
          <p:nvPr/>
        </p:nvSpPr>
        <p:spPr>
          <a:xfrm>
            <a:off x="7278346" y="5116286"/>
            <a:ext cx="396082" cy="197246"/>
          </a:xfrm>
          <a:prstGeom prst="round2DiagRect">
            <a:avLst/>
          </a:prstGeom>
          <a:solidFill>
            <a:srgbClr val="66FF33"/>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2</a:t>
            </a:r>
            <a:endParaRPr lang="en-US" sz="1000" b="1" dirty="0">
              <a:solidFill>
                <a:schemeClr val="tx1"/>
              </a:solidFill>
            </a:endParaRPr>
          </a:p>
        </p:txBody>
      </p:sp>
      <p:sp>
        <p:nvSpPr>
          <p:cNvPr id="235" name="Flowchart: Delay 234"/>
          <p:cNvSpPr/>
          <p:nvPr/>
        </p:nvSpPr>
        <p:spPr>
          <a:xfrm rot="16200000">
            <a:off x="4002285" y="3082293"/>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rot="550304">
            <a:off x="6854112" y="4682214"/>
            <a:ext cx="1661474" cy="369332"/>
          </a:xfrm>
          <a:prstGeom prst="rect">
            <a:avLst/>
          </a:prstGeom>
          <a:noFill/>
          <a:scene3d>
            <a:camera prst="orthographicFront"/>
            <a:lightRig rig="threePt" dir="t"/>
          </a:scene3d>
          <a:sp3d>
            <a:bevelT/>
          </a:sp3d>
        </p:spPr>
        <p:txBody>
          <a:bodyPr wrap="square" rtlCol="0">
            <a:spAutoFit/>
          </a:bodyPr>
          <a:lstStyle/>
          <a:p>
            <a:pPr algn="ctr"/>
            <a:r>
              <a:rPr lang="en-US" b="1" dirty="0" smtClean="0">
                <a:solidFill>
                  <a:schemeClr val="bg1"/>
                </a:solidFill>
              </a:rPr>
              <a:t>Blue Stream</a:t>
            </a:r>
            <a:endParaRPr lang="en-US" b="1" dirty="0">
              <a:solidFill>
                <a:schemeClr val="bg1"/>
              </a:solidFill>
            </a:endParaRPr>
          </a:p>
        </p:txBody>
      </p:sp>
      <p:cxnSp>
        <p:nvCxnSpPr>
          <p:cNvPr id="378" name="Straight Connector 377"/>
          <p:cNvCxnSpPr>
            <a:stCxn id="351" idx="0"/>
          </p:cNvCxnSpPr>
          <p:nvPr/>
        </p:nvCxnSpPr>
        <p:spPr bwMode="auto">
          <a:xfrm flipH="1">
            <a:off x="4191001" y="4690048"/>
            <a:ext cx="533400" cy="1425487"/>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51" name="Flowchart: Delay 350"/>
          <p:cNvSpPr/>
          <p:nvPr/>
        </p:nvSpPr>
        <p:spPr>
          <a:xfrm rot="16200000">
            <a:off x="4692012" y="4611885"/>
            <a:ext cx="221103" cy="156326"/>
          </a:xfrm>
          <a:prstGeom prst="flowChartDelay">
            <a:avLst/>
          </a:prstGeom>
          <a:solidFill>
            <a:srgbClr val="FFD85D"/>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0" name="Flowchart: Delay 229"/>
          <p:cNvSpPr/>
          <p:nvPr/>
        </p:nvSpPr>
        <p:spPr>
          <a:xfrm rot="16200000">
            <a:off x="4463412" y="4451989"/>
            <a:ext cx="221103" cy="156326"/>
          </a:xfrm>
          <a:prstGeom prst="flowChartDelay">
            <a:avLst/>
          </a:prstGeom>
          <a:solidFill>
            <a:srgbClr val="FF000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0" name="Oval 249"/>
          <p:cNvSpPr/>
          <p:nvPr/>
        </p:nvSpPr>
        <p:spPr>
          <a:xfrm>
            <a:off x="3495535" y="3800631"/>
            <a:ext cx="585778" cy="536200"/>
          </a:xfrm>
          <a:prstGeom prst="ellipse">
            <a:avLst/>
          </a:prstGeom>
          <a:solidFill>
            <a:srgbClr val="3B7327"/>
          </a:solidFill>
          <a:ln>
            <a:noFill/>
          </a:ln>
          <a:scene3d>
            <a:camera prst="orthographicFront"/>
            <a:lightRig rig="chilly" dir="t"/>
          </a:scene3d>
          <a:sp3d prstMaterial="dkEdge">
            <a:bevelT w="381000" h="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t>25/3</a:t>
            </a:r>
            <a:endParaRPr lang="en-US" sz="1200" b="1" dirty="0"/>
          </a:p>
        </p:txBody>
      </p:sp>
      <p:sp>
        <p:nvSpPr>
          <p:cNvPr id="428" name="TextBox 427"/>
          <p:cNvSpPr txBox="1"/>
          <p:nvPr/>
        </p:nvSpPr>
        <p:spPr>
          <a:xfrm>
            <a:off x="1957480" y="1600200"/>
            <a:ext cx="5776315" cy="3724096"/>
          </a:xfrm>
          <a:prstGeom prst="rect">
            <a:avLst/>
          </a:prstGeom>
          <a:solidFill>
            <a:schemeClr val="accent1">
              <a:lumMod val="50000"/>
              <a:alpha val="85000"/>
            </a:schemeClr>
          </a:solidFill>
          <a:ln w="38100">
            <a:solidFill>
              <a:srgbClr val="FFD85D"/>
            </a:solidFill>
          </a:ln>
          <a:scene3d>
            <a:camera prst="orthographicFront"/>
            <a:lightRig rig="morning" dir="t"/>
          </a:scene3d>
          <a:sp3d prstMaterial="dkEdge">
            <a:bevelT w="241300" h="241300"/>
          </a:sp3d>
        </p:spPr>
        <p:txBody>
          <a:bodyPr wrap="square" rtlCol="0">
            <a:spAutoFit/>
          </a:bodyPr>
          <a:lstStyle/>
          <a:p>
            <a:pPr algn="ctr"/>
            <a:endParaRPr lang="en-US" sz="2400" b="1" dirty="0" smtClean="0">
              <a:solidFill>
                <a:srgbClr val="FFEAA7"/>
              </a:solidFill>
            </a:endParaRPr>
          </a:p>
          <a:p>
            <a:pPr algn="ctr"/>
            <a:r>
              <a:rPr lang="en-US" sz="2400" b="1" dirty="0" smtClean="0">
                <a:solidFill>
                  <a:srgbClr val="FFEAA7"/>
                </a:solidFill>
              </a:rPr>
              <a:t>Europe Regasification Capacity</a:t>
            </a:r>
          </a:p>
          <a:p>
            <a:endParaRPr lang="en-US" sz="800" b="1" dirty="0" smtClean="0">
              <a:solidFill>
                <a:srgbClr val="FFEAA7"/>
              </a:solidFill>
            </a:endParaRPr>
          </a:p>
          <a:p>
            <a:pPr algn="ctr"/>
            <a:r>
              <a:rPr lang="en-US" b="1" dirty="0" smtClean="0">
                <a:solidFill>
                  <a:srgbClr val="FFEAA7"/>
                </a:solidFill>
              </a:rPr>
              <a:t>Current:                          187.4</a:t>
            </a:r>
          </a:p>
          <a:p>
            <a:r>
              <a:rPr lang="en-US" b="1" dirty="0" smtClean="0">
                <a:solidFill>
                  <a:srgbClr val="FFEAA7"/>
                </a:solidFill>
              </a:rPr>
              <a:t>             	          Under construction:       23.0                                                                     		Subtotal                   210.4</a:t>
            </a:r>
          </a:p>
          <a:p>
            <a:pPr algn="ctr"/>
            <a:r>
              <a:rPr lang="en-US" b="1" dirty="0" smtClean="0">
                <a:solidFill>
                  <a:srgbClr val="FFEAA7"/>
                </a:solidFill>
              </a:rPr>
              <a:t>Planned:		       260.6</a:t>
            </a:r>
          </a:p>
          <a:p>
            <a:r>
              <a:rPr lang="en-US" b="1" dirty="0" smtClean="0">
                <a:solidFill>
                  <a:srgbClr val="FFEAA7"/>
                </a:solidFill>
              </a:rPr>
              <a:t>                    	TOTAL	                 471.0  </a:t>
            </a:r>
          </a:p>
          <a:p>
            <a:endParaRPr lang="en-US" b="1" dirty="0" smtClean="0">
              <a:solidFill>
                <a:srgbClr val="FFEAA7"/>
              </a:solidFill>
            </a:endParaRPr>
          </a:p>
          <a:p>
            <a:pPr algn="ctr"/>
            <a:r>
              <a:rPr lang="en-US" b="1" dirty="0" smtClean="0">
                <a:solidFill>
                  <a:srgbClr val="FFEAA7"/>
                </a:solidFill>
              </a:rPr>
              <a:t>  LNG Consumption   </a:t>
            </a:r>
            <a:r>
              <a:rPr lang="en-US" b="1" dirty="0">
                <a:solidFill>
                  <a:srgbClr val="FFEAA7"/>
                </a:solidFill>
              </a:rPr>
              <a:t>	</a:t>
            </a:r>
            <a:r>
              <a:rPr lang="en-US" b="1" dirty="0" smtClean="0">
                <a:solidFill>
                  <a:srgbClr val="FFEAA7"/>
                </a:solidFill>
              </a:rPr>
              <a:t>     </a:t>
            </a:r>
            <a:r>
              <a:rPr lang="en-US" b="1" dirty="0">
                <a:solidFill>
                  <a:srgbClr val="FFEAA7"/>
                </a:solidFill>
              </a:rPr>
              <a:t> </a:t>
            </a:r>
            <a:r>
              <a:rPr lang="en-US" b="1" dirty="0" smtClean="0">
                <a:solidFill>
                  <a:srgbClr val="FFEAA7"/>
                </a:solidFill>
              </a:rPr>
              <a:t>    79 </a:t>
            </a:r>
            <a:r>
              <a:rPr lang="en-US" b="1" dirty="0" err="1">
                <a:solidFill>
                  <a:srgbClr val="FFEAA7"/>
                </a:solidFill>
              </a:rPr>
              <a:t>bcm</a:t>
            </a:r>
            <a:r>
              <a:rPr lang="en-US" b="1" dirty="0">
                <a:solidFill>
                  <a:srgbClr val="FFEAA7"/>
                </a:solidFill>
              </a:rPr>
              <a:t> </a:t>
            </a:r>
            <a:r>
              <a:rPr lang="en-US" b="1" dirty="0" smtClean="0">
                <a:solidFill>
                  <a:srgbClr val="FFEAA7"/>
                </a:solidFill>
              </a:rPr>
              <a:t>	 </a:t>
            </a:r>
          </a:p>
          <a:p>
            <a:r>
              <a:rPr lang="en-US" b="1" dirty="0" smtClean="0">
                <a:solidFill>
                  <a:srgbClr val="FFEAA7"/>
                </a:solidFill>
              </a:rPr>
              <a:t>               Capacity factor:		  42%		  </a:t>
            </a:r>
          </a:p>
          <a:p>
            <a:endParaRPr lang="en-US" b="1" dirty="0" smtClean="0">
              <a:solidFill>
                <a:srgbClr val="FFEAA7"/>
              </a:solidFill>
            </a:endParaRPr>
          </a:p>
          <a:p>
            <a:r>
              <a:rPr lang="en-US" b="1" dirty="0" smtClean="0">
                <a:solidFill>
                  <a:srgbClr val="FFEAA7"/>
                </a:solidFill>
              </a:rPr>
              <a:t>	     	</a:t>
            </a:r>
          </a:p>
        </p:txBody>
      </p:sp>
      <p:sp>
        <p:nvSpPr>
          <p:cNvPr id="392" name="Flowchart: Delay 391"/>
          <p:cNvSpPr/>
          <p:nvPr/>
        </p:nvSpPr>
        <p:spPr>
          <a:xfrm rot="16200000">
            <a:off x="446831" y="2545345"/>
            <a:ext cx="221103" cy="200365"/>
          </a:xfrm>
          <a:prstGeom prst="flowChartDelay">
            <a:avLst/>
          </a:prstGeom>
          <a:solidFill>
            <a:srgbClr val="7030A0"/>
          </a:solidFill>
          <a:ln>
            <a:solidFill>
              <a:srgbClr val="FFC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62103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500"/>
                                        <p:tgtEl>
                                          <p:spTgt spid="3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5"/>
                                        </p:tgtEl>
                                        <p:attrNameLst>
                                          <p:attrName>style.visibility</p:attrName>
                                        </p:attrNameLst>
                                      </p:cBhvr>
                                      <p:to>
                                        <p:strVal val="visible"/>
                                      </p:to>
                                    </p:set>
                                    <p:animEffect transition="in" filter="fade">
                                      <p:cBhvr>
                                        <p:cTn id="10" dur="500"/>
                                        <p:tgtEl>
                                          <p:spTgt spid="3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
                                        </p:tgtEl>
                                        <p:attrNameLst>
                                          <p:attrName>style.visibility</p:attrName>
                                        </p:attrNameLst>
                                      </p:cBhvr>
                                      <p:to>
                                        <p:strVal val="visible"/>
                                      </p:to>
                                    </p:set>
                                    <p:animEffect transition="in" filter="fade">
                                      <p:cBhvr>
                                        <p:cTn id="13" dur="500"/>
                                        <p:tgtEl>
                                          <p:spTgt spid="2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9"/>
                                        </p:tgtEl>
                                        <p:attrNameLst>
                                          <p:attrName>style.visibility</p:attrName>
                                        </p:attrNameLst>
                                      </p:cBhvr>
                                      <p:to>
                                        <p:strVal val="visible"/>
                                      </p:to>
                                    </p:set>
                                    <p:animEffect transition="in" filter="fade">
                                      <p:cBhvr>
                                        <p:cTn id="16" dur="500"/>
                                        <p:tgtEl>
                                          <p:spTgt spid="36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3"/>
                                        </p:tgtEl>
                                        <p:attrNameLst>
                                          <p:attrName>style.visibility</p:attrName>
                                        </p:attrNameLst>
                                      </p:cBhvr>
                                      <p:to>
                                        <p:strVal val="visible"/>
                                      </p:to>
                                    </p:set>
                                    <p:animEffect transition="in" filter="fade">
                                      <p:cBhvr>
                                        <p:cTn id="19" dur="500"/>
                                        <p:tgtEl>
                                          <p:spTgt spid="3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4"/>
                                        </p:tgtEl>
                                        <p:attrNameLst>
                                          <p:attrName>style.visibility</p:attrName>
                                        </p:attrNameLst>
                                      </p:cBhvr>
                                      <p:to>
                                        <p:strVal val="visible"/>
                                      </p:to>
                                    </p:set>
                                    <p:animEffect transition="in" filter="fade">
                                      <p:cBhvr>
                                        <p:cTn id="22" dur="500"/>
                                        <p:tgtEl>
                                          <p:spTgt spid="3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6"/>
                                        </p:tgtEl>
                                        <p:attrNameLst>
                                          <p:attrName>style.visibility</p:attrName>
                                        </p:attrNameLst>
                                      </p:cBhvr>
                                      <p:to>
                                        <p:strVal val="visible"/>
                                      </p:to>
                                    </p:set>
                                    <p:animEffect transition="in" filter="fade">
                                      <p:cBhvr>
                                        <p:cTn id="25" dur="500"/>
                                        <p:tgtEl>
                                          <p:spTgt spid="2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8"/>
                                        </p:tgtEl>
                                        <p:attrNameLst>
                                          <p:attrName>style.visibility</p:attrName>
                                        </p:attrNameLst>
                                      </p:cBhvr>
                                      <p:to>
                                        <p:strVal val="visible"/>
                                      </p:to>
                                    </p:set>
                                    <p:animEffect transition="in" filter="fade">
                                      <p:cBhvr>
                                        <p:cTn id="28" dur="500"/>
                                        <p:tgtEl>
                                          <p:spTgt spid="3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7"/>
                                        </p:tgtEl>
                                        <p:attrNameLst>
                                          <p:attrName>style.visibility</p:attrName>
                                        </p:attrNameLst>
                                      </p:cBhvr>
                                      <p:to>
                                        <p:strVal val="visible"/>
                                      </p:to>
                                    </p:set>
                                    <p:animEffect transition="in" filter="fade">
                                      <p:cBhvr>
                                        <p:cTn id="34" dur="500"/>
                                        <p:tgtEl>
                                          <p:spTgt spid="3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6"/>
                                        </p:tgtEl>
                                        <p:attrNameLst>
                                          <p:attrName>style.visibility</p:attrName>
                                        </p:attrNameLst>
                                      </p:cBhvr>
                                      <p:to>
                                        <p:strVal val="visible"/>
                                      </p:to>
                                    </p:set>
                                    <p:animEffect transition="in" filter="fade">
                                      <p:cBhvr>
                                        <p:cTn id="37" dur="500"/>
                                        <p:tgtEl>
                                          <p:spTgt spid="3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5"/>
                                        </p:tgtEl>
                                        <p:attrNameLst>
                                          <p:attrName>style.visibility</p:attrName>
                                        </p:attrNameLst>
                                      </p:cBhvr>
                                      <p:to>
                                        <p:strVal val="visible"/>
                                      </p:to>
                                    </p:set>
                                    <p:animEffect transition="in" filter="fade">
                                      <p:cBhvr>
                                        <p:cTn id="40" dur="500"/>
                                        <p:tgtEl>
                                          <p:spTgt spid="3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9"/>
                                        </p:tgtEl>
                                        <p:attrNameLst>
                                          <p:attrName>style.visibility</p:attrName>
                                        </p:attrNameLst>
                                      </p:cBhvr>
                                      <p:to>
                                        <p:strVal val="visible"/>
                                      </p:to>
                                    </p:set>
                                    <p:animEffect transition="in" filter="fade">
                                      <p:cBhvr>
                                        <p:cTn id="43" dur="500"/>
                                        <p:tgtEl>
                                          <p:spTgt spid="3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4"/>
                                        </p:tgtEl>
                                        <p:attrNameLst>
                                          <p:attrName>style.visibility</p:attrName>
                                        </p:attrNameLst>
                                      </p:cBhvr>
                                      <p:to>
                                        <p:strVal val="visible"/>
                                      </p:to>
                                    </p:set>
                                    <p:animEffect transition="in" filter="fade">
                                      <p:cBhvr>
                                        <p:cTn id="46" dur="500"/>
                                        <p:tgtEl>
                                          <p:spTgt spid="37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0"/>
                                        </p:tgtEl>
                                        <p:attrNameLst>
                                          <p:attrName>style.visibility</p:attrName>
                                        </p:attrNameLst>
                                      </p:cBhvr>
                                      <p:to>
                                        <p:strVal val="visible"/>
                                      </p:to>
                                    </p:set>
                                    <p:animEffect transition="in" filter="fade">
                                      <p:cBhvr>
                                        <p:cTn id="49" dur="500"/>
                                        <p:tgtEl>
                                          <p:spTgt spid="3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500"/>
                                        <p:tgtEl>
                                          <p:spTgt spid="2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5"/>
                                        </p:tgtEl>
                                        <p:attrNameLst>
                                          <p:attrName>style.visibility</p:attrName>
                                        </p:attrNameLst>
                                      </p:cBhvr>
                                      <p:to>
                                        <p:strVal val="visible"/>
                                      </p:to>
                                    </p:set>
                                    <p:animEffect transition="in" filter="fade">
                                      <p:cBhvr>
                                        <p:cTn id="55" dur="500"/>
                                        <p:tgtEl>
                                          <p:spTgt spid="3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3"/>
                                        </p:tgtEl>
                                        <p:attrNameLst>
                                          <p:attrName>style.visibility</p:attrName>
                                        </p:attrNameLst>
                                      </p:cBhvr>
                                      <p:to>
                                        <p:strVal val="visible"/>
                                      </p:to>
                                    </p:set>
                                    <p:animEffect transition="in" filter="fade">
                                      <p:cBhvr>
                                        <p:cTn id="58" dur="500"/>
                                        <p:tgtEl>
                                          <p:spTgt spid="36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3"/>
                                        </p:tgtEl>
                                        <p:attrNameLst>
                                          <p:attrName>style.visibility</p:attrName>
                                        </p:attrNameLst>
                                      </p:cBhvr>
                                      <p:to>
                                        <p:strVal val="visible"/>
                                      </p:to>
                                    </p:set>
                                    <p:animEffect transition="in" filter="fade">
                                      <p:cBhvr>
                                        <p:cTn id="61" dur="500"/>
                                        <p:tgtEl>
                                          <p:spTgt spid="2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2"/>
                                        </p:tgtEl>
                                        <p:attrNameLst>
                                          <p:attrName>style.visibility</p:attrName>
                                        </p:attrNameLst>
                                      </p:cBhvr>
                                      <p:to>
                                        <p:strVal val="visible"/>
                                      </p:to>
                                    </p:set>
                                    <p:animEffect transition="in" filter="fade">
                                      <p:cBhvr>
                                        <p:cTn id="64" dur="500"/>
                                        <p:tgtEl>
                                          <p:spTgt spid="37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2"/>
                                        </p:tgtEl>
                                        <p:attrNameLst>
                                          <p:attrName>style.visibility</p:attrName>
                                        </p:attrNameLst>
                                      </p:cBhvr>
                                      <p:to>
                                        <p:strVal val="visible"/>
                                      </p:to>
                                    </p:set>
                                    <p:animEffect transition="in" filter="fade">
                                      <p:cBhvr>
                                        <p:cTn id="67" dur="500"/>
                                        <p:tgtEl>
                                          <p:spTgt spid="362"/>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8" fill="hold" nodeType="clickEffect">
                                  <p:stCondLst>
                                    <p:cond delay="500"/>
                                  </p:stCondLst>
                                  <p:childTnLst>
                                    <p:set>
                                      <p:cBhvr>
                                        <p:cTn id="71" dur="1" fill="hold">
                                          <p:stCondLst>
                                            <p:cond delay="0"/>
                                          </p:stCondLst>
                                        </p:cTn>
                                        <p:tgtEl>
                                          <p:spTgt spid="250"/>
                                        </p:tgtEl>
                                        <p:attrNameLst>
                                          <p:attrName>style.visibility</p:attrName>
                                        </p:attrNameLst>
                                      </p:cBhvr>
                                      <p:to>
                                        <p:strVal val="visible"/>
                                      </p:to>
                                    </p:set>
                                    <p:animEffect transition="in" filter="wheel(8)">
                                      <p:cBhvr>
                                        <p:cTn id="72" dur="500"/>
                                        <p:tgtEl>
                                          <p:spTgt spid="250"/>
                                        </p:tgtEl>
                                      </p:cBhvr>
                                    </p:animEffect>
                                  </p:childTnLst>
                                </p:cTn>
                              </p:par>
                              <p:par>
                                <p:cTn id="73" presetID="21" presetClass="entr" presetSubtype="8" fill="hold" nodeType="withEffect">
                                  <p:stCondLst>
                                    <p:cond delay="500"/>
                                  </p:stCondLst>
                                  <p:childTnLst>
                                    <p:set>
                                      <p:cBhvr>
                                        <p:cTn id="74" dur="1" fill="hold">
                                          <p:stCondLst>
                                            <p:cond delay="0"/>
                                          </p:stCondLst>
                                        </p:cTn>
                                        <p:tgtEl>
                                          <p:spTgt spid="256"/>
                                        </p:tgtEl>
                                        <p:attrNameLst>
                                          <p:attrName>style.visibility</p:attrName>
                                        </p:attrNameLst>
                                      </p:cBhvr>
                                      <p:to>
                                        <p:strVal val="visible"/>
                                      </p:to>
                                    </p:set>
                                    <p:animEffect transition="in" filter="wheel(8)">
                                      <p:cBhvr>
                                        <p:cTn id="75" dur="500"/>
                                        <p:tgtEl>
                                          <p:spTgt spid="256"/>
                                        </p:tgtEl>
                                      </p:cBhvr>
                                    </p:animEffect>
                                  </p:childTnLst>
                                </p:cTn>
                              </p:par>
                              <p:par>
                                <p:cTn id="76" presetID="21" presetClass="entr" presetSubtype="8" fill="hold" nodeType="withEffect">
                                  <p:stCondLst>
                                    <p:cond delay="500"/>
                                  </p:stCondLst>
                                  <p:childTnLst>
                                    <p:set>
                                      <p:cBhvr>
                                        <p:cTn id="77" dur="1" fill="hold">
                                          <p:stCondLst>
                                            <p:cond delay="0"/>
                                          </p:stCondLst>
                                        </p:cTn>
                                        <p:tgtEl>
                                          <p:spTgt spid="264"/>
                                        </p:tgtEl>
                                        <p:attrNameLst>
                                          <p:attrName>style.visibility</p:attrName>
                                        </p:attrNameLst>
                                      </p:cBhvr>
                                      <p:to>
                                        <p:strVal val="visible"/>
                                      </p:to>
                                    </p:set>
                                    <p:animEffect transition="in" filter="wheel(8)">
                                      <p:cBhvr>
                                        <p:cTn id="78" dur="500"/>
                                        <p:tgtEl>
                                          <p:spTgt spid="264"/>
                                        </p:tgtEl>
                                      </p:cBhvr>
                                    </p:animEffect>
                                  </p:childTnLst>
                                </p:cTn>
                              </p:par>
                              <p:par>
                                <p:cTn id="79" presetID="21" presetClass="entr" presetSubtype="8" fill="hold" nodeType="withEffect">
                                  <p:stCondLst>
                                    <p:cond delay="500"/>
                                  </p:stCondLst>
                                  <p:childTnLst>
                                    <p:set>
                                      <p:cBhvr>
                                        <p:cTn id="80" dur="1" fill="hold">
                                          <p:stCondLst>
                                            <p:cond delay="0"/>
                                          </p:stCondLst>
                                        </p:cTn>
                                        <p:tgtEl>
                                          <p:spTgt spid="267"/>
                                        </p:tgtEl>
                                        <p:attrNameLst>
                                          <p:attrName>style.visibility</p:attrName>
                                        </p:attrNameLst>
                                      </p:cBhvr>
                                      <p:to>
                                        <p:strVal val="visible"/>
                                      </p:to>
                                    </p:set>
                                    <p:animEffect transition="in" filter="wheel(8)">
                                      <p:cBhvr>
                                        <p:cTn id="81" dur="500"/>
                                        <p:tgtEl>
                                          <p:spTgt spid="267"/>
                                        </p:tgtEl>
                                      </p:cBhvr>
                                    </p:animEffect>
                                  </p:childTnLst>
                                </p:cTn>
                              </p:par>
                              <p:par>
                                <p:cTn id="82" presetID="21" presetClass="entr" presetSubtype="8" fill="hold" nodeType="withEffect">
                                  <p:stCondLst>
                                    <p:cond delay="500"/>
                                  </p:stCondLst>
                                  <p:childTnLst>
                                    <p:set>
                                      <p:cBhvr>
                                        <p:cTn id="83" dur="1" fill="hold">
                                          <p:stCondLst>
                                            <p:cond delay="0"/>
                                          </p:stCondLst>
                                        </p:cTn>
                                        <p:tgtEl>
                                          <p:spTgt spid="275"/>
                                        </p:tgtEl>
                                        <p:attrNameLst>
                                          <p:attrName>style.visibility</p:attrName>
                                        </p:attrNameLst>
                                      </p:cBhvr>
                                      <p:to>
                                        <p:strVal val="visible"/>
                                      </p:to>
                                    </p:set>
                                    <p:animEffect transition="in" filter="wheel(8)">
                                      <p:cBhvr>
                                        <p:cTn id="84" dur="500"/>
                                        <p:tgtEl>
                                          <p:spTgt spid="275"/>
                                        </p:tgtEl>
                                      </p:cBhvr>
                                    </p:animEffect>
                                  </p:childTnLst>
                                </p:cTn>
                              </p:par>
                              <p:par>
                                <p:cTn id="85" presetID="21" presetClass="entr" presetSubtype="8" fill="hold" nodeType="withEffect">
                                  <p:stCondLst>
                                    <p:cond delay="500"/>
                                  </p:stCondLst>
                                  <p:childTnLst>
                                    <p:set>
                                      <p:cBhvr>
                                        <p:cTn id="86" dur="1" fill="hold">
                                          <p:stCondLst>
                                            <p:cond delay="0"/>
                                          </p:stCondLst>
                                        </p:cTn>
                                        <p:tgtEl>
                                          <p:spTgt spid="284"/>
                                        </p:tgtEl>
                                        <p:attrNameLst>
                                          <p:attrName>style.visibility</p:attrName>
                                        </p:attrNameLst>
                                      </p:cBhvr>
                                      <p:to>
                                        <p:strVal val="visible"/>
                                      </p:to>
                                    </p:set>
                                    <p:animEffect transition="in" filter="wheel(8)">
                                      <p:cBhvr>
                                        <p:cTn id="87" dur="500"/>
                                        <p:tgtEl>
                                          <p:spTgt spid="284"/>
                                        </p:tgtEl>
                                      </p:cBhvr>
                                    </p:animEffect>
                                  </p:childTnLst>
                                </p:cTn>
                              </p:par>
                              <p:par>
                                <p:cTn id="88" presetID="21" presetClass="entr" presetSubtype="8" fill="hold" nodeType="withEffect">
                                  <p:stCondLst>
                                    <p:cond delay="500"/>
                                  </p:stCondLst>
                                  <p:childTnLst>
                                    <p:set>
                                      <p:cBhvr>
                                        <p:cTn id="89" dur="1" fill="hold">
                                          <p:stCondLst>
                                            <p:cond delay="0"/>
                                          </p:stCondLst>
                                        </p:cTn>
                                        <p:tgtEl>
                                          <p:spTgt spid="285"/>
                                        </p:tgtEl>
                                        <p:attrNameLst>
                                          <p:attrName>style.visibility</p:attrName>
                                        </p:attrNameLst>
                                      </p:cBhvr>
                                      <p:to>
                                        <p:strVal val="visible"/>
                                      </p:to>
                                    </p:set>
                                    <p:animEffect transition="in" filter="wheel(8)">
                                      <p:cBhvr>
                                        <p:cTn id="90" dur="500"/>
                                        <p:tgtEl>
                                          <p:spTgt spid="285"/>
                                        </p:tgtEl>
                                      </p:cBhvr>
                                    </p:animEffect>
                                  </p:childTnLst>
                                </p:cTn>
                              </p:par>
                              <p:par>
                                <p:cTn id="91" presetID="21" presetClass="entr" presetSubtype="8" fill="hold" nodeType="withEffect">
                                  <p:stCondLst>
                                    <p:cond delay="500"/>
                                  </p:stCondLst>
                                  <p:childTnLst>
                                    <p:set>
                                      <p:cBhvr>
                                        <p:cTn id="92" dur="1" fill="hold">
                                          <p:stCondLst>
                                            <p:cond delay="0"/>
                                          </p:stCondLst>
                                        </p:cTn>
                                        <p:tgtEl>
                                          <p:spTgt spid="286"/>
                                        </p:tgtEl>
                                        <p:attrNameLst>
                                          <p:attrName>style.visibility</p:attrName>
                                        </p:attrNameLst>
                                      </p:cBhvr>
                                      <p:to>
                                        <p:strVal val="visible"/>
                                      </p:to>
                                    </p:set>
                                    <p:animEffect transition="in" filter="wheel(8)">
                                      <p:cBhvr>
                                        <p:cTn id="93" dur="500"/>
                                        <p:tgtEl>
                                          <p:spTgt spid="28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42"/>
                                        </p:tgtEl>
                                        <p:attrNameLst>
                                          <p:attrName>style.visibility</p:attrName>
                                        </p:attrNameLst>
                                      </p:cBhvr>
                                      <p:to>
                                        <p:strVal val="visible"/>
                                      </p:to>
                                    </p:set>
                                    <p:animEffect transition="in" filter="fade">
                                      <p:cBhvr>
                                        <p:cTn id="98" dur="500"/>
                                        <p:tgtEl>
                                          <p:spTgt spid="34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40"/>
                                        </p:tgtEl>
                                        <p:attrNameLst>
                                          <p:attrName>style.visibility</p:attrName>
                                        </p:attrNameLst>
                                      </p:cBhvr>
                                      <p:to>
                                        <p:strVal val="visible"/>
                                      </p:to>
                                    </p:set>
                                    <p:animEffect transition="in" filter="fade">
                                      <p:cBhvr>
                                        <p:cTn id="101" dur="500"/>
                                        <p:tgtEl>
                                          <p:spTgt spid="34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44"/>
                                        </p:tgtEl>
                                        <p:attrNameLst>
                                          <p:attrName>style.visibility</p:attrName>
                                        </p:attrNameLst>
                                      </p:cBhvr>
                                      <p:to>
                                        <p:strVal val="visible"/>
                                      </p:to>
                                    </p:set>
                                    <p:animEffect transition="in" filter="fade">
                                      <p:cBhvr>
                                        <p:cTn id="104" dur="500"/>
                                        <p:tgtEl>
                                          <p:spTgt spid="34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8"/>
                                        </p:tgtEl>
                                        <p:attrNameLst>
                                          <p:attrName>style.visibility</p:attrName>
                                        </p:attrNameLst>
                                      </p:cBhvr>
                                      <p:to>
                                        <p:strVal val="visible"/>
                                      </p:to>
                                    </p:set>
                                    <p:animEffect transition="in" filter="fade">
                                      <p:cBhvr>
                                        <p:cTn id="107" dur="500"/>
                                        <p:tgtEl>
                                          <p:spTgt spid="30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99"/>
                                        </p:tgtEl>
                                        <p:attrNameLst>
                                          <p:attrName>style.visibility</p:attrName>
                                        </p:attrNameLst>
                                      </p:cBhvr>
                                      <p:to>
                                        <p:strVal val="visible"/>
                                      </p:to>
                                    </p:set>
                                    <p:animEffect transition="in" filter="fade">
                                      <p:cBhvr>
                                        <p:cTn id="110" dur="500"/>
                                        <p:tgtEl>
                                          <p:spTgt spid="29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6"/>
                                        </p:tgtEl>
                                        <p:attrNameLst>
                                          <p:attrName>style.visibility</p:attrName>
                                        </p:attrNameLst>
                                      </p:cBhvr>
                                      <p:to>
                                        <p:strVal val="visible"/>
                                      </p:to>
                                    </p:set>
                                    <p:animEffect transition="in" filter="fade">
                                      <p:cBhvr>
                                        <p:cTn id="113" dur="500"/>
                                        <p:tgtEl>
                                          <p:spTgt spid="36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68"/>
                                        </p:tgtEl>
                                        <p:attrNameLst>
                                          <p:attrName>style.visibility</p:attrName>
                                        </p:attrNameLst>
                                      </p:cBhvr>
                                      <p:to>
                                        <p:strVal val="visible"/>
                                      </p:to>
                                    </p:set>
                                    <p:animEffect transition="in" filter="fade">
                                      <p:cBhvr>
                                        <p:cTn id="116" dur="500"/>
                                        <p:tgtEl>
                                          <p:spTgt spid="36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51"/>
                                        </p:tgtEl>
                                        <p:attrNameLst>
                                          <p:attrName>style.visibility</p:attrName>
                                        </p:attrNameLst>
                                      </p:cBhvr>
                                      <p:to>
                                        <p:strVal val="visible"/>
                                      </p:to>
                                    </p:set>
                                    <p:animEffect transition="in" filter="fade">
                                      <p:cBhvr>
                                        <p:cTn id="119" dur="500"/>
                                        <p:tgtEl>
                                          <p:spTgt spid="35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46"/>
                                        </p:tgtEl>
                                        <p:attrNameLst>
                                          <p:attrName>style.visibility</p:attrName>
                                        </p:attrNameLst>
                                      </p:cBhvr>
                                      <p:to>
                                        <p:strVal val="visible"/>
                                      </p:to>
                                    </p:set>
                                    <p:animEffect transition="in" filter="fade">
                                      <p:cBhvr>
                                        <p:cTn id="122" dur="500"/>
                                        <p:tgtEl>
                                          <p:spTgt spid="34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49"/>
                                        </p:tgtEl>
                                        <p:attrNameLst>
                                          <p:attrName>style.visibility</p:attrName>
                                        </p:attrNameLst>
                                      </p:cBhvr>
                                      <p:to>
                                        <p:strVal val="visible"/>
                                      </p:to>
                                    </p:set>
                                    <p:animEffect transition="in" filter="fade">
                                      <p:cBhvr>
                                        <p:cTn id="125" dur="500"/>
                                        <p:tgtEl>
                                          <p:spTgt spid="34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50"/>
                                        </p:tgtEl>
                                        <p:attrNameLst>
                                          <p:attrName>style.visibility</p:attrName>
                                        </p:attrNameLst>
                                      </p:cBhvr>
                                      <p:to>
                                        <p:strVal val="visible"/>
                                      </p:to>
                                    </p:set>
                                    <p:animEffect transition="in" filter="fade">
                                      <p:cBhvr>
                                        <p:cTn id="128" dur="500"/>
                                        <p:tgtEl>
                                          <p:spTgt spid="35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44"/>
                                        </p:tgtEl>
                                        <p:attrNameLst>
                                          <p:attrName>style.visibility</p:attrName>
                                        </p:attrNameLst>
                                      </p:cBhvr>
                                      <p:to>
                                        <p:strVal val="visible"/>
                                      </p:to>
                                    </p:set>
                                    <p:animEffect transition="in" filter="fade">
                                      <p:cBhvr>
                                        <p:cTn id="131" dur="500"/>
                                        <p:tgtEl>
                                          <p:spTgt spid="24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47"/>
                                        </p:tgtEl>
                                        <p:attrNameLst>
                                          <p:attrName>style.visibility</p:attrName>
                                        </p:attrNameLst>
                                      </p:cBhvr>
                                      <p:to>
                                        <p:strVal val="visible"/>
                                      </p:to>
                                    </p:set>
                                    <p:animEffect transition="in" filter="fade">
                                      <p:cBhvr>
                                        <p:cTn id="134" dur="500"/>
                                        <p:tgtEl>
                                          <p:spTgt spid="34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48"/>
                                        </p:tgtEl>
                                        <p:attrNameLst>
                                          <p:attrName>style.visibility</p:attrName>
                                        </p:attrNameLst>
                                      </p:cBhvr>
                                      <p:to>
                                        <p:strVal val="visible"/>
                                      </p:to>
                                    </p:set>
                                    <p:animEffect transition="in" filter="fade">
                                      <p:cBhvr>
                                        <p:cTn id="137" dur="500"/>
                                        <p:tgtEl>
                                          <p:spTgt spid="348"/>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52"/>
                                        </p:tgtEl>
                                        <p:attrNameLst>
                                          <p:attrName>style.visibility</p:attrName>
                                        </p:attrNameLst>
                                      </p:cBhvr>
                                      <p:to>
                                        <p:strVal val="visible"/>
                                      </p:to>
                                    </p:set>
                                    <p:animEffect transition="in" filter="fade">
                                      <p:cBhvr>
                                        <p:cTn id="140" dur="500"/>
                                        <p:tgtEl>
                                          <p:spTgt spid="352"/>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91"/>
                                        </p:tgtEl>
                                        <p:attrNameLst>
                                          <p:attrName>style.visibility</p:attrName>
                                        </p:attrNameLst>
                                      </p:cBhvr>
                                      <p:to>
                                        <p:strVal val="visible"/>
                                      </p:to>
                                    </p:set>
                                    <p:animEffect transition="in" filter="fade">
                                      <p:cBhvr>
                                        <p:cTn id="143" dur="500"/>
                                        <p:tgtEl>
                                          <p:spTgt spid="29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94"/>
                                        </p:tgtEl>
                                        <p:attrNameLst>
                                          <p:attrName>style.visibility</p:attrName>
                                        </p:attrNameLst>
                                      </p:cBhvr>
                                      <p:to>
                                        <p:strVal val="visible"/>
                                      </p:to>
                                    </p:set>
                                    <p:animEffect transition="in" filter="fade">
                                      <p:cBhvr>
                                        <p:cTn id="146" dur="500"/>
                                        <p:tgtEl>
                                          <p:spTgt spid="294"/>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53"/>
                                        </p:tgtEl>
                                        <p:attrNameLst>
                                          <p:attrName>style.visibility</p:attrName>
                                        </p:attrNameLst>
                                      </p:cBhvr>
                                      <p:to>
                                        <p:strVal val="visible"/>
                                      </p:to>
                                    </p:set>
                                    <p:animEffect transition="in" filter="fade">
                                      <p:cBhvr>
                                        <p:cTn id="149" dur="500"/>
                                        <p:tgtEl>
                                          <p:spTgt spid="353"/>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61"/>
                                        </p:tgtEl>
                                        <p:attrNameLst>
                                          <p:attrName>style.visibility</p:attrName>
                                        </p:attrNameLst>
                                      </p:cBhvr>
                                      <p:to>
                                        <p:strVal val="visible"/>
                                      </p:to>
                                    </p:set>
                                    <p:animEffect transition="in" filter="fade">
                                      <p:cBhvr>
                                        <p:cTn id="152" dur="500"/>
                                        <p:tgtEl>
                                          <p:spTgt spid="36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05"/>
                                        </p:tgtEl>
                                        <p:attrNameLst>
                                          <p:attrName>style.visibility</p:attrName>
                                        </p:attrNameLst>
                                      </p:cBhvr>
                                      <p:to>
                                        <p:strVal val="visible"/>
                                      </p:to>
                                    </p:set>
                                    <p:animEffect transition="in" filter="fade">
                                      <p:cBhvr>
                                        <p:cTn id="155" dur="500"/>
                                        <p:tgtEl>
                                          <p:spTgt spid="30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70"/>
                                        </p:tgtEl>
                                        <p:attrNameLst>
                                          <p:attrName>style.visibility</p:attrName>
                                        </p:attrNameLst>
                                      </p:cBhvr>
                                      <p:to>
                                        <p:strVal val="visible"/>
                                      </p:to>
                                    </p:set>
                                    <p:animEffect transition="in" filter="fade">
                                      <p:cBhvr>
                                        <p:cTn id="158" dur="500"/>
                                        <p:tgtEl>
                                          <p:spTgt spid="37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67"/>
                                        </p:tgtEl>
                                        <p:attrNameLst>
                                          <p:attrName>style.visibility</p:attrName>
                                        </p:attrNameLst>
                                      </p:cBhvr>
                                      <p:to>
                                        <p:strVal val="visible"/>
                                      </p:to>
                                    </p:set>
                                    <p:animEffect transition="in" filter="fade">
                                      <p:cBhvr>
                                        <p:cTn id="161" dur="500"/>
                                        <p:tgtEl>
                                          <p:spTgt spid="36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71"/>
                                        </p:tgtEl>
                                        <p:attrNameLst>
                                          <p:attrName>style.visibility</p:attrName>
                                        </p:attrNameLst>
                                      </p:cBhvr>
                                      <p:to>
                                        <p:strVal val="visible"/>
                                      </p:to>
                                    </p:set>
                                    <p:animEffect transition="in" filter="fade">
                                      <p:cBhvr>
                                        <p:cTn id="164" dur="500"/>
                                        <p:tgtEl>
                                          <p:spTgt spid="37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41"/>
                                        </p:tgtEl>
                                        <p:attrNameLst>
                                          <p:attrName>style.visibility</p:attrName>
                                        </p:attrNameLst>
                                      </p:cBhvr>
                                      <p:to>
                                        <p:strVal val="visible"/>
                                      </p:to>
                                    </p:set>
                                    <p:animEffect transition="in" filter="fade">
                                      <p:cBhvr>
                                        <p:cTn id="167" dur="500"/>
                                        <p:tgtEl>
                                          <p:spTgt spid="241"/>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388"/>
                                        </p:tgtEl>
                                        <p:attrNameLst>
                                          <p:attrName>style.visibility</p:attrName>
                                        </p:attrNameLst>
                                      </p:cBhvr>
                                      <p:to>
                                        <p:strVal val="visible"/>
                                      </p:to>
                                    </p:set>
                                    <p:animEffect transition="in" filter="fade">
                                      <p:cBhvr>
                                        <p:cTn id="172" dur="500"/>
                                        <p:tgtEl>
                                          <p:spTgt spid="388"/>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89"/>
                                        </p:tgtEl>
                                        <p:attrNameLst>
                                          <p:attrName>style.visibility</p:attrName>
                                        </p:attrNameLst>
                                      </p:cBhvr>
                                      <p:to>
                                        <p:strVal val="visible"/>
                                      </p:to>
                                    </p:set>
                                    <p:animEffect transition="in" filter="fade">
                                      <p:cBhvr>
                                        <p:cTn id="175" dur="500"/>
                                        <p:tgtEl>
                                          <p:spTgt spid="389"/>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390"/>
                                        </p:tgtEl>
                                        <p:attrNameLst>
                                          <p:attrName>style.visibility</p:attrName>
                                        </p:attrNameLst>
                                      </p:cBhvr>
                                      <p:to>
                                        <p:strVal val="visible"/>
                                      </p:to>
                                    </p:set>
                                    <p:animEffect transition="in" filter="fade">
                                      <p:cBhvr>
                                        <p:cTn id="178" dur="500"/>
                                        <p:tgtEl>
                                          <p:spTgt spid="39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391"/>
                                        </p:tgtEl>
                                        <p:attrNameLst>
                                          <p:attrName>style.visibility</p:attrName>
                                        </p:attrNameLst>
                                      </p:cBhvr>
                                      <p:to>
                                        <p:strVal val="visible"/>
                                      </p:to>
                                    </p:set>
                                    <p:animEffect transition="in" filter="fade">
                                      <p:cBhvr>
                                        <p:cTn id="181" dur="500"/>
                                        <p:tgtEl>
                                          <p:spTgt spid="391"/>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415"/>
                                        </p:tgtEl>
                                        <p:attrNameLst>
                                          <p:attrName>style.visibility</p:attrName>
                                        </p:attrNameLst>
                                      </p:cBhvr>
                                      <p:to>
                                        <p:strVal val="visible"/>
                                      </p:to>
                                    </p:set>
                                    <p:animEffect transition="in" filter="fade">
                                      <p:cBhvr>
                                        <p:cTn id="186" dur="500"/>
                                        <p:tgtEl>
                                          <p:spTgt spid="41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404"/>
                                        </p:tgtEl>
                                        <p:attrNameLst>
                                          <p:attrName>style.visibility</p:attrName>
                                        </p:attrNameLst>
                                      </p:cBhvr>
                                      <p:to>
                                        <p:strVal val="visible"/>
                                      </p:to>
                                    </p:set>
                                    <p:animEffect transition="in" filter="fade">
                                      <p:cBhvr>
                                        <p:cTn id="189" dur="500"/>
                                        <p:tgtEl>
                                          <p:spTgt spid="40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426"/>
                                        </p:tgtEl>
                                        <p:attrNameLst>
                                          <p:attrName>style.visibility</p:attrName>
                                        </p:attrNameLst>
                                      </p:cBhvr>
                                      <p:to>
                                        <p:strVal val="visible"/>
                                      </p:to>
                                    </p:set>
                                    <p:animEffect transition="in" filter="fade">
                                      <p:cBhvr>
                                        <p:cTn id="192" dur="500"/>
                                        <p:tgtEl>
                                          <p:spTgt spid="42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418"/>
                                        </p:tgtEl>
                                        <p:attrNameLst>
                                          <p:attrName>style.visibility</p:attrName>
                                        </p:attrNameLst>
                                      </p:cBhvr>
                                      <p:to>
                                        <p:strVal val="visible"/>
                                      </p:to>
                                    </p:set>
                                    <p:animEffect transition="in" filter="fade">
                                      <p:cBhvr>
                                        <p:cTn id="195" dur="500"/>
                                        <p:tgtEl>
                                          <p:spTgt spid="41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403"/>
                                        </p:tgtEl>
                                        <p:attrNameLst>
                                          <p:attrName>style.visibility</p:attrName>
                                        </p:attrNameLst>
                                      </p:cBhvr>
                                      <p:to>
                                        <p:strVal val="visible"/>
                                      </p:to>
                                    </p:set>
                                    <p:animEffect transition="in" filter="fade">
                                      <p:cBhvr>
                                        <p:cTn id="198" dur="500"/>
                                        <p:tgtEl>
                                          <p:spTgt spid="403"/>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420"/>
                                        </p:tgtEl>
                                        <p:attrNameLst>
                                          <p:attrName>style.visibility</p:attrName>
                                        </p:attrNameLst>
                                      </p:cBhvr>
                                      <p:to>
                                        <p:strVal val="visible"/>
                                      </p:to>
                                    </p:set>
                                    <p:animEffect transition="in" filter="fade">
                                      <p:cBhvr>
                                        <p:cTn id="201" dur="500"/>
                                        <p:tgtEl>
                                          <p:spTgt spid="42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398"/>
                                        </p:tgtEl>
                                        <p:attrNameLst>
                                          <p:attrName>style.visibility</p:attrName>
                                        </p:attrNameLst>
                                      </p:cBhvr>
                                      <p:to>
                                        <p:strVal val="visible"/>
                                      </p:to>
                                    </p:set>
                                    <p:animEffect transition="in" filter="fade">
                                      <p:cBhvr>
                                        <p:cTn id="204" dur="500"/>
                                        <p:tgtEl>
                                          <p:spTgt spid="398"/>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416"/>
                                        </p:tgtEl>
                                        <p:attrNameLst>
                                          <p:attrName>style.visibility</p:attrName>
                                        </p:attrNameLst>
                                      </p:cBhvr>
                                      <p:to>
                                        <p:strVal val="visible"/>
                                      </p:to>
                                    </p:set>
                                    <p:animEffect transition="in" filter="fade">
                                      <p:cBhvr>
                                        <p:cTn id="207" dur="500"/>
                                        <p:tgtEl>
                                          <p:spTgt spid="416"/>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402"/>
                                        </p:tgtEl>
                                        <p:attrNameLst>
                                          <p:attrName>style.visibility</p:attrName>
                                        </p:attrNameLst>
                                      </p:cBhvr>
                                      <p:to>
                                        <p:strVal val="visible"/>
                                      </p:to>
                                    </p:set>
                                    <p:animEffect transition="in" filter="fade">
                                      <p:cBhvr>
                                        <p:cTn id="210" dur="500"/>
                                        <p:tgtEl>
                                          <p:spTgt spid="402"/>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421"/>
                                        </p:tgtEl>
                                        <p:attrNameLst>
                                          <p:attrName>style.visibility</p:attrName>
                                        </p:attrNameLst>
                                      </p:cBhvr>
                                      <p:to>
                                        <p:strVal val="visible"/>
                                      </p:to>
                                    </p:set>
                                    <p:animEffect transition="in" filter="fade">
                                      <p:cBhvr>
                                        <p:cTn id="213" dur="500"/>
                                        <p:tgtEl>
                                          <p:spTgt spid="421"/>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399"/>
                                        </p:tgtEl>
                                        <p:attrNameLst>
                                          <p:attrName>style.visibility</p:attrName>
                                        </p:attrNameLst>
                                      </p:cBhvr>
                                      <p:to>
                                        <p:strVal val="visible"/>
                                      </p:to>
                                    </p:set>
                                    <p:animEffect transition="in" filter="fade">
                                      <p:cBhvr>
                                        <p:cTn id="216" dur="500"/>
                                        <p:tgtEl>
                                          <p:spTgt spid="399"/>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417"/>
                                        </p:tgtEl>
                                        <p:attrNameLst>
                                          <p:attrName>style.visibility</p:attrName>
                                        </p:attrNameLst>
                                      </p:cBhvr>
                                      <p:to>
                                        <p:strVal val="visible"/>
                                      </p:to>
                                    </p:set>
                                    <p:animEffect transition="in" filter="fade">
                                      <p:cBhvr>
                                        <p:cTn id="219" dur="500"/>
                                        <p:tgtEl>
                                          <p:spTgt spid="417"/>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423"/>
                                        </p:tgtEl>
                                        <p:attrNameLst>
                                          <p:attrName>style.visibility</p:attrName>
                                        </p:attrNameLst>
                                      </p:cBhvr>
                                      <p:to>
                                        <p:strVal val="visible"/>
                                      </p:to>
                                    </p:set>
                                    <p:animEffect transition="in" filter="fade">
                                      <p:cBhvr>
                                        <p:cTn id="222" dur="500"/>
                                        <p:tgtEl>
                                          <p:spTgt spid="423"/>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424"/>
                                        </p:tgtEl>
                                        <p:attrNameLst>
                                          <p:attrName>style.visibility</p:attrName>
                                        </p:attrNameLst>
                                      </p:cBhvr>
                                      <p:to>
                                        <p:strVal val="visible"/>
                                      </p:to>
                                    </p:set>
                                    <p:animEffect transition="in" filter="fade">
                                      <p:cBhvr>
                                        <p:cTn id="225" dur="500"/>
                                        <p:tgtEl>
                                          <p:spTgt spid="424"/>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400"/>
                                        </p:tgtEl>
                                        <p:attrNameLst>
                                          <p:attrName>style.visibility</p:attrName>
                                        </p:attrNameLst>
                                      </p:cBhvr>
                                      <p:to>
                                        <p:strVal val="visible"/>
                                      </p:to>
                                    </p:set>
                                    <p:animEffect transition="in" filter="fade">
                                      <p:cBhvr>
                                        <p:cTn id="228" dur="500"/>
                                        <p:tgtEl>
                                          <p:spTgt spid="400"/>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419"/>
                                        </p:tgtEl>
                                        <p:attrNameLst>
                                          <p:attrName>style.visibility</p:attrName>
                                        </p:attrNameLst>
                                      </p:cBhvr>
                                      <p:to>
                                        <p:strVal val="visible"/>
                                      </p:to>
                                    </p:set>
                                    <p:animEffect transition="in" filter="fade">
                                      <p:cBhvr>
                                        <p:cTn id="231" dur="500"/>
                                        <p:tgtEl>
                                          <p:spTgt spid="419"/>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422"/>
                                        </p:tgtEl>
                                        <p:attrNameLst>
                                          <p:attrName>style.visibility</p:attrName>
                                        </p:attrNameLst>
                                      </p:cBhvr>
                                      <p:to>
                                        <p:strVal val="visible"/>
                                      </p:to>
                                    </p:set>
                                    <p:animEffect transition="in" filter="fade">
                                      <p:cBhvr>
                                        <p:cTn id="234" dur="500"/>
                                        <p:tgtEl>
                                          <p:spTgt spid="422"/>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401"/>
                                        </p:tgtEl>
                                        <p:attrNameLst>
                                          <p:attrName>style.visibility</p:attrName>
                                        </p:attrNameLst>
                                      </p:cBhvr>
                                      <p:to>
                                        <p:strVal val="visible"/>
                                      </p:to>
                                    </p:set>
                                    <p:animEffect transition="in" filter="fade">
                                      <p:cBhvr>
                                        <p:cTn id="237" dur="500"/>
                                        <p:tgtEl>
                                          <p:spTgt spid="401"/>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427"/>
                                        </p:tgtEl>
                                        <p:attrNameLst>
                                          <p:attrName>style.visibility</p:attrName>
                                        </p:attrNameLst>
                                      </p:cBhvr>
                                      <p:to>
                                        <p:strVal val="visible"/>
                                      </p:to>
                                    </p:set>
                                    <p:animEffect transition="in" filter="fade">
                                      <p:cBhvr>
                                        <p:cTn id="240" dur="500"/>
                                        <p:tgtEl>
                                          <p:spTgt spid="427"/>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1" fill="hold" grpId="0" nodeType="clickEffect">
                                  <p:stCondLst>
                                    <p:cond delay="0"/>
                                  </p:stCondLst>
                                  <p:childTnLst>
                                    <p:set>
                                      <p:cBhvr>
                                        <p:cTn id="244" dur="1" fill="hold">
                                          <p:stCondLst>
                                            <p:cond delay="0"/>
                                          </p:stCondLst>
                                        </p:cTn>
                                        <p:tgtEl>
                                          <p:spTgt spid="428"/>
                                        </p:tgtEl>
                                        <p:attrNameLst>
                                          <p:attrName>style.visibility</p:attrName>
                                        </p:attrNameLst>
                                      </p:cBhvr>
                                      <p:to>
                                        <p:strVal val="visible"/>
                                      </p:to>
                                    </p:set>
                                    <p:animEffect transition="in" filter="wipe(up)">
                                      <p:cBhvr>
                                        <p:cTn id="245"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6" grpId="0" animBg="1"/>
      <p:bldP spid="241" grpId="0" animBg="1"/>
      <p:bldP spid="291" grpId="0" animBg="1"/>
      <p:bldP spid="294" grpId="0" animBg="1"/>
      <p:bldP spid="299" grpId="0" animBg="1"/>
      <p:bldP spid="305" grpId="0" animBg="1"/>
      <p:bldP spid="308" grpId="0" animBg="1"/>
      <p:bldP spid="340" grpId="0" animBg="1"/>
      <p:bldP spid="342" grpId="0" animBg="1"/>
      <p:bldP spid="344" grpId="0" animBg="1"/>
      <p:bldP spid="345" grpId="0" animBg="1"/>
      <p:bldP spid="349" grpId="0" animBg="1"/>
      <p:bldP spid="352" grpId="0" animBg="1"/>
      <p:bldP spid="354" grpId="0" animBg="1"/>
      <p:bldP spid="355" grpId="0" animBg="1"/>
      <p:bldP spid="358" grpId="0" animBg="1"/>
      <p:bldP spid="359" grpId="0" animBg="1"/>
      <p:bldP spid="360" grpId="0" animBg="1"/>
      <p:bldP spid="361" grpId="0" animBg="1"/>
      <p:bldP spid="362" grpId="0" animBg="1"/>
      <p:bldP spid="363" grpId="0" animBg="1"/>
      <p:bldP spid="364" grpId="0" animBg="1"/>
      <p:bldP spid="371" grpId="0" animBg="1"/>
      <p:bldP spid="372" grpId="0" animBg="1"/>
      <p:bldP spid="373" grpId="0" animBg="1"/>
      <p:bldP spid="374" grpId="0" animBg="1"/>
      <p:bldP spid="346" grpId="0" animBg="1"/>
      <p:bldP spid="356" grpId="0" animBg="1"/>
      <p:bldP spid="357" grpId="0" animBg="1"/>
      <p:bldP spid="244" grpId="0" animBg="1"/>
      <p:bldP spid="348" grpId="0" animBg="1"/>
      <p:bldP spid="353" grpId="0" animBg="1"/>
      <p:bldP spid="347" grpId="0" animBg="1"/>
      <p:bldP spid="365" grpId="0" animBg="1"/>
      <p:bldP spid="233" grpId="0" animBg="1"/>
      <p:bldP spid="370" grpId="0" animBg="1"/>
      <p:bldP spid="367" grpId="0" animBg="1"/>
      <p:bldP spid="366" grpId="0" animBg="1"/>
      <p:bldP spid="388" grpId="0" animBg="1"/>
      <p:bldP spid="389" grpId="0" animBg="1"/>
      <p:bldP spid="390" grpId="0" animBg="1"/>
      <p:bldP spid="391" grpId="0" animBg="1"/>
      <p:bldP spid="398" grpId="0" animBg="1"/>
      <p:bldP spid="399" grpId="0" animBg="1"/>
      <p:bldP spid="400" grpId="0" animBg="1"/>
      <p:bldP spid="401" grpId="0" animBg="1"/>
      <p:bldP spid="402" grpId="0" animBg="1"/>
      <p:bldP spid="403" grpId="0" animBg="1"/>
      <p:bldP spid="404" grpId="0" animBg="1"/>
      <p:bldP spid="415" grpId="0" animBg="1"/>
      <p:bldP spid="416" grpId="0" animBg="1"/>
      <p:bldP spid="417" grpId="0" animBg="1"/>
      <p:bldP spid="418" grpId="0" animBg="1"/>
      <p:bldP spid="419" grpId="0" animBg="1"/>
      <p:bldP spid="368" grpId="0" animBg="1"/>
      <p:bldP spid="420" grpId="0" animBg="1"/>
      <p:bldP spid="421" grpId="0" animBg="1"/>
      <p:bldP spid="422" grpId="0" animBg="1"/>
      <p:bldP spid="423" grpId="0" animBg="1"/>
      <p:bldP spid="424" grpId="0" animBg="1"/>
      <p:bldP spid="350" grpId="0" animBg="1"/>
      <p:bldP spid="426" grpId="0" animBg="1"/>
      <p:bldP spid="369" grpId="0" animBg="1"/>
      <p:bldP spid="427" grpId="0" animBg="1"/>
      <p:bldP spid="235" grpId="0" animBg="1"/>
      <p:bldP spid="351" grpId="0" animBg="1"/>
      <p:bldP spid="230" grpId="0" animBg="1"/>
      <p:bldP spid="4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2048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20487"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8"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20489"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20490"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20491"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20496"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20498"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0499"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0500"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0503"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7"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0509"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174"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28706" name="Slide Number Placeholder 3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B1A56-A4FA-4911-9204-F21AE7BD7A44}" type="slidenum">
              <a:rPr lang="en-US" smtClean="0">
                <a:latin typeface="Arial" pitchFamily="34" charset="0"/>
              </a:rPr>
              <a:pPr>
                <a:defRPr/>
              </a:pPr>
              <a:t>27</a:t>
            </a:fld>
            <a:endParaRPr lang="en-US" smtClean="0">
              <a:latin typeface="Arial" pitchFamily="34" charset="0"/>
            </a:endParaRPr>
          </a:p>
        </p:txBody>
      </p:sp>
      <p:sp>
        <p:nvSpPr>
          <p:cNvPr id="32"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33"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34"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35" name="Oval 34"/>
          <p:cNvSpPr/>
          <p:nvPr/>
        </p:nvSpPr>
        <p:spPr>
          <a:xfrm>
            <a:off x="838200" y="457200"/>
            <a:ext cx="7772400" cy="5791200"/>
          </a:xfrm>
          <a:prstGeom prst="ellipse">
            <a:avLst/>
          </a:prstGeom>
          <a:solidFill>
            <a:schemeClr val="accent1">
              <a:lumMod val="75000"/>
              <a:alpha val="95000"/>
            </a:schemeClr>
          </a:solidFill>
          <a:scene3d>
            <a:camera prst="orthographicFront"/>
            <a:lightRig rig="sunrise" dir="t"/>
          </a:scene3d>
          <a:sp3d extrusionH="254000" contourW="19050" prstMaterial="metal">
            <a:bevelT w="787400" h="889000"/>
            <a:extrusionClr>
              <a:schemeClr val="tx2">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tIns="0" bIns="0" anchor="ctr"/>
          <a:lstStyle/>
          <a:p>
            <a:pPr algn="ctr" fontAlgn="auto">
              <a:spcBef>
                <a:spcPts val="0"/>
              </a:spcBef>
              <a:spcAft>
                <a:spcPts val="0"/>
              </a:spcAft>
              <a:defRPr/>
            </a:pPr>
            <a:endParaRPr lang="en-US" sz="32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lvl="1" fontAlgn="auto">
              <a:spcBef>
                <a:spcPts val="0"/>
              </a:spcBef>
              <a:spcAft>
                <a:spcPts val="0"/>
              </a:spcAft>
              <a:defRPr/>
            </a:pPr>
            <a:endParaRPr lang="en-US" sz="2000" b="1" dirty="0">
              <a:solidFill>
                <a:schemeClr val="bg1"/>
              </a:solidFill>
            </a:endParaRPr>
          </a:p>
        </p:txBody>
      </p:sp>
      <p:sp>
        <p:nvSpPr>
          <p:cNvPr id="36" name="TextBox 35"/>
          <p:cNvSpPr txBox="1">
            <a:spLocks noChangeArrowheads="1"/>
          </p:cNvSpPr>
          <p:nvPr/>
        </p:nvSpPr>
        <p:spPr bwMode="auto">
          <a:xfrm>
            <a:off x="600271" y="2783743"/>
            <a:ext cx="7845424" cy="646331"/>
          </a:xfrm>
          <a:prstGeom prst="rect">
            <a:avLst/>
          </a:prstGeom>
          <a:noFill/>
          <a:ln w="9525">
            <a:noFill/>
            <a:miter lim="800000"/>
            <a:headEnd/>
            <a:tailEnd/>
          </a:ln>
        </p:spPr>
        <p:txBody>
          <a:bodyPr wrap="square">
            <a:spAutoFit/>
          </a:bodyPr>
          <a:lstStyle/>
          <a:p>
            <a:pPr lvl="1" algn="ctr">
              <a:defRPr/>
            </a:pPr>
            <a:r>
              <a:rPr lang="en-US" sz="3600" b="1" dirty="0" smtClean="0">
                <a:solidFill>
                  <a:srgbClr val="FFDD71"/>
                </a:solidFill>
                <a:latin typeface="Calibri" pitchFamily="34" charset="0"/>
              </a:rPr>
              <a:t>Conclusions              </a:t>
            </a:r>
            <a:endParaRPr lang="en-US" sz="3600" b="1" dirty="0">
              <a:solidFill>
                <a:srgbClr val="FFDD71"/>
              </a:solidFill>
              <a:latin typeface="Calibri" pitchFamily="34" charset="0"/>
            </a:endParaRPr>
          </a:p>
        </p:txBody>
      </p:sp>
    </p:spTree>
    <p:extLst>
      <p:ext uri="{BB962C8B-B14F-4D97-AF65-F5344CB8AC3E}">
        <p14:creationId xmlns:p14="http://schemas.microsoft.com/office/powerpoint/2010/main" val="262430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9" dur="500"/>
                                        <p:tgtEl>
                                          <p:spTgt spid="35"/>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ppt_x</p:attrName>
                                        </p:attrNameLst>
                                      </p:cBhvr>
                                      <p:tavLst>
                                        <p:tav tm="0">
                                          <p:val>
                                            <p:strVal val="#ppt_x-.2"/>
                                          </p:val>
                                        </p:tav>
                                        <p:tav tm="100000">
                                          <p:val>
                                            <p:strVal val="#ppt_x"/>
                                          </p:val>
                                        </p:tav>
                                      </p:tavLst>
                                    </p:anim>
                                    <p:anim calcmode="lin" valueType="num">
                                      <p:cBhvr>
                                        <p:cTn id="1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2048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20487"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8"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20489"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20490"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20491"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20496"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20498"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0499"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0500"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0503"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7"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0509"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174"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28706" name="Slide Number Placeholder 3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B1A56-A4FA-4911-9204-F21AE7BD7A44}" type="slidenum">
              <a:rPr lang="en-US" smtClean="0">
                <a:latin typeface="Arial" pitchFamily="34" charset="0"/>
              </a:rPr>
              <a:pPr>
                <a:defRPr/>
              </a:pPr>
              <a:t>28</a:t>
            </a:fld>
            <a:endParaRPr lang="en-US" smtClean="0">
              <a:latin typeface="Arial" pitchFamily="34" charset="0"/>
            </a:endParaRPr>
          </a:p>
        </p:txBody>
      </p:sp>
      <p:sp>
        <p:nvSpPr>
          <p:cNvPr id="32"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33"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4114800" cy="3379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62400" y="1066800"/>
            <a:ext cx="5105400" cy="3416320"/>
          </a:xfrm>
          <a:prstGeom prst="rect">
            <a:avLst/>
          </a:prstGeom>
          <a:noFill/>
        </p:spPr>
        <p:txBody>
          <a:bodyPr wrap="square" rtlCol="0">
            <a:spAutoFit/>
          </a:bodyPr>
          <a:lstStyle/>
          <a:p>
            <a:pPr marL="285750" indent="-285750">
              <a:buBlip>
                <a:blip r:embed="rId5"/>
              </a:buBlip>
            </a:pPr>
            <a:r>
              <a:rPr lang="en-US" b="1" dirty="0" smtClean="0">
                <a:solidFill>
                  <a:schemeClr val="bg1"/>
                </a:solidFill>
              </a:rPr>
              <a:t>Natural gas….</a:t>
            </a:r>
            <a:r>
              <a:rPr lang="en-US" b="1" dirty="0">
                <a:solidFill>
                  <a:schemeClr val="bg1"/>
                </a:solidFill>
              </a:rPr>
              <a:t> will gain importance as the back-up fuel for </a:t>
            </a:r>
            <a:r>
              <a:rPr lang="en-US" b="1" dirty="0" smtClean="0">
                <a:solidFill>
                  <a:schemeClr val="bg1"/>
                </a:solidFill>
              </a:rPr>
              <a:t>variable electricity generation</a:t>
            </a:r>
          </a:p>
          <a:p>
            <a:endParaRPr lang="en-US" b="1" dirty="0" smtClean="0">
              <a:solidFill>
                <a:schemeClr val="bg1"/>
              </a:solidFill>
            </a:endParaRPr>
          </a:p>
          <a:p>
            <a:pPr marL="285750" indent="-285750">
              <a:buBlip>
                <a:blip r:embed="rId5"/>
              </a:buBlip>
            </a:pPr>
            <a:r>
              <a:rPr lang="en-US" b="1" dirty="0" smtClean="0">
                <a:solidFill>
                  <a:schemeClr val="bg1"/>
                </a:solidFill>
              </a:rPr>
              <a:t>…in </a:t>
            </a:r>
            <a:r>
              <a:rPr lang="en-US" b="1" dirty="0">
                <a:solidFill>
                  <a:schemeClr val="bg1"/>
                </a:solidFill>
              </a:rPr>
              <a:t>the medium term depleting </a:t>
            </a:r>
            <a:r>
              <a:rPr lang="en-US" b="1" dirty="0" smtClean="0">
                <a:solidFill>
                  <a:schemeClr val="bg1"/>
                </a:solidFill>
              </a:rPr>
              <a:t>indigenous</a:t>
            </a:r>
          </a:p>
          <a:p>
            <a:r>
              <a:rPr lang="en-US" b="1" dirty="0">
                <a:solidFill>
                  <a:schemeClr val="bg1"/>
                </a:solidFill>
              </a:rPr>
              <a:t> </a:t>
            </a:r>
            <a:r>
              <a:rPr lang="en-US" b="1" dirty="0" smtClean="0">
                <a:solidFill>
                  <a:schemeClr val="bg1"/>
                </a:solidFill>
              </a:rPr>
              <a:t>    conventional </a:t>
            </a:r>
            <a:r>
              <a:rPr lang="en-US" b="1" dirty="0">
                <a:solidFill>
                  <a:schemeClr val="bg1"/>
                </a:solidFill>
              </a:rPr>
              <a:t>natural gas resources call for </a:t>
            </a:r>
            <a:endParaRPr lang="en-US" b="1" dirty="0" smtClean="0">
              <a:solidFill>
                <a:schemeClr val="bg1"/>
              </a:solidFill>
            </a:endParaRPr>
          </a:p>
          <a:p>
            <a:r>
              <a:rPr lang="en-US" b="1" dirty="0">
                <a:solidFill>
                  <a:schemeClr val="bg1"/>
                </a:solidFill>
              </a:rPr>
              <a:t> </a:t>
            </a:r>
            <a:r>
              <a:rPr lang="en-US" b="1" dirty="0" smtClean="0">
                <a:solidFill>
                  <a:schemeClr val="bg1"/>
                </a:solidFill>
              </a:rPr>
              <a:t>    additional</a:t>
            </a:r>
            <a:r>
              <a:rPr lang="en-US" b="1" dirty="0">
                <a:solidFill>
                  <a:schemeClr val="bg1"/>
                </a:solidFill>
              </a:rPr>
              <a:t>, diversified </a:t>
            </a:r>
            <a:r>
              <a:rPr lang="en-US" b="1" dirty="0" smtClean="0">
                <a:solidFill>
                  <a:schemeClr val="bg1"/>
                </a:solidFill>
              </a:rPr>
              <a:t>imports [of natural gas]</a:t>
            </a:r>
          </a:p>
          <a:p>
            <a:endParaRPr lang="en-US" b="1" dirty="0" smtClean="0">
              <a:solidFill>
                <a:schemeClr val="bg1"/>
              </a:solidFill>
            </a:endParaRPr>
          </a:p>
          <a:p>
            <a:pPr marL="285750" indent="-285750">
              <a:buBlip>
                <a:blip r:embed="rId5"/>
              </a:buBlip>
            </a:pPr>
            <a:r>
              <a:rPr lang="en-US" b="1" dirty="0">
                <a:solidFill>
                  <a:schemeClr val="bg1"/>
                </a:solidFill>
              </a:rPr>
              <a:t>Gas networks </a:t>
            </a:r>
            <a:r>
              <a:rPr lang="en-US" b="1" dirty="0" smtClean="0">
                <a:solidFill>
                  <a:schemeClr val="bg1"/>
                </a:solidFill>
              </a:rPr>
              <a:t>face additional </a:t>
            </a:r>
            <a:r>
              <a:rPr lang="en-US" b="1" dirty="0">
                <a:solidFill>
                  <a:schemeClr val="bg1"/>
                </a:solidFill>
              </a:rPr>
              <a:t>flexibility requirements in the system, the need for bi-directional </a:t>
            </a:r>
            <a:r>
              <a:rPr lang="en-US" b="1" dirty="0" smtClean="0">
                <a:solidFill>
                  <a:schemeClr val="bg1"/>
                </a:solidFill>
              </a:rPr>
              <a:t>pipelines, enhanced </a:t>
            </a:r>
            <a:r>
              <a:rPr lang="en-US" b="1" dirty="0">
                <a:solidFill>
                  <a:schemeClr val="bg1"/>
                </a:solidFill>
              </a:rPr>
              <a:t>storage capacities and flexible supply, including liquefied (LNG) and </a:t>
            </a:r>
            <a:r>
              <a:rPr lang="en-US" b="1" dirty="0" smtClean="0">
                <a:solidFill>
                  <a:schemeClr val="bg1"/>
                </a:solidFill>
              </a:rPr>
              <a:t>compressed natural </a:t>
            </a:r>
            <a:r>
              <a:rPr lang="en-US" b="1" dirty="0">
                <a:solidFill>
                  <a:schemeClr val="bg1"/>
                </a:solidFill>
              </a:rPr>
              <a:t>gas (CNG</a:t>
            </a:r>
            <a:r>
              <a:rPr lang="en-US" b="1" dirty="0" smtClean="0">
                <a:solidFill>
                  <a:schemeClr val="bg1"/>
                </a:solidFill>
              </a:rPr>
              <a:t>)</a:t>
            </a:r>
          </a:p>
        </p:txBody>
      </p:sp>
      <p:sp>
        <p:nvSpPr>
          <p:cNvPr id="4" name="TextBox 3"/>
          <p:cNvSpPr txBox="1"/>
          <p:nvPr/>
        </p:nvSpPr>
        <p:spPr>
          <a:xfrm>
            <a:off x="1338262" y="4495800"/>
            <a:ext cx="7729538" cy="2215991"/>
          </a:xfrm>
          <a:prstGeom prst="rect">
            <a:avLst/>
          </a:prstGeom>
          <a:noFill/>
        </p:spPr>
        <p:txBody>
          <a:bodyPr wrap="square" rtlCol="0">
            <a:spAutoFit/>
          </a:bodyPr>
          <a:lstStyle/>
          <a:p>
            <a:pPr marL="285750" indent="-285750">
              <a:buBlip>
                <a:blip r:embed="rId5"/>
              </a:buBlip>
            </a:pPr>
            <a:r>
              <a:rPr lang="en-US" sz="2400" b="1" dirty="0">
                <a:solidFill>
                  <a:srgbClr val="FFEAA7"/>
                </a:solidFill>
              </a:rPr>
              <a:t>Single-source dependency, compounded by </a:t>
            </a:r>
            <a:r>
              <a:rPr lang="en-US" sz="2400" b="1" dirty="0" smtClean="0">
                <a:solidFill>
                  <a:srgbClr val="FFEAA7"/>
                </a:solidFill>
              </a:rPr>
              <a:t>a lack </a:t>
            </a:r>
            <a:r>
              <a:rPr lang="en-US" sz="2400" b="1" dirty="0">
                <a:solidFill>
                  <a:srgbClr val="FFEAA7"/>
                </a:solidFill>
              </a:rPr>
              <a:t>of infrastructure, prevails in Eastern Europe. A diversified portfolio of physical gas sources and routes and a fully interconnected and bidirectional gas network, where </a:t>
            </a:r>
            <a:r>
              <a:rPr lang="en-US" sz="2400" b="1" dirty="0" smtClean="0">
                <a:solidFill>
                  <a:srgbClr val="FFEAA7"/>
                </a:solidFill>
              </a:rPr>
              <a:t>appropriate, </a:t>
            </a:r>
            <a:r>
              <a:rPr lang="en-US" sz="2400" b="1" dirty="0">
                <a:solidFill>
                  <a:srgbClr val="FFEAA7"/>
                </a:solidFill>
              </a:rPr>
              <a:t>within the EU are needed already by 2020</a:t>
            </a:r>
          </a:p>
          <a:p>
            <a:endParaRPr lang="en-US" dirty="0"/>
          </a:p>
        </p:txBody>
      </p:sp>
      <p:sp>
        <p:nvSpPr>
          <p:cNvPr id="39" name="TextBox 38"/>
          <p:cNvSpPr txBox="1"/>
          <p:nvPr/>
        </p:nvSpPr>
        <p:spPr>
          <a:xfrm>
            <a:off x="1066800" y="76200"/>
            <a:ext cx="7924800" cy="584775"/>
          </a:xfrm>
          <a:prstGeom prst="rect">
            <a:avLst/>
          </a:prstGeom>
          <a:noFill/>
        </p:spPr>
        <p:txBody>
          <a:bodyPr wrap="square" rtlCol="0">
            <a:spAutoFit/>
          </a:bodyPr>
          <a:lstStyle/>
          <a:p>
            <a:r>
              <a:rPr lang="en-US" sz="3200" b="1" dirty="0" smtClean="0">
                <a:solidFill>
                  <a:schemeClr val="bg1"/>
                </a:solidFill>
              </a:rPr>
              <a:t>EU Communication on Energy Security, 2010</a:t>
            </a:r>
            <a:endParaRPr lang="en-US" sz="3200" b="1" dirty="0">
              <a:solidFill>
                <a:schemeClr val="bg1"/>
              </a:solidFill>
            </a:endParaRPr>
          </a:p>
        </p:txBody>
      </p:sp>
    </p:spTree>
    <p:extLst>
      <p:ext uri="{BB962C8B-B14F-4D97-AF65-F5344CB8AC3E}">
        <p14:creationId xmlns:p14="http://schemas.microsoft.com/office/powerpoint/2010/main" val="384169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up)">
                                      <p:cBhvr>
                                        <p:cTn id="23" dur="750"/>
                                        <p:tgtEl>
                                          <p:spTgt spid="3">
                                            <p:txEl>
                                              <p:pRg st="6" end="6"/>
                                            </p:txEl>
                                          </p:spTgt>
                                        </p:tgtEl>
                                      </p:cBhvr>
                                    </p:animEffect>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up)">
                                      <p:cBhvr>
                                        <p:cTn id="27"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292" name="TextBox 291"/>
          <p:cNvSpPr txBox="1"/>
          <p:nvPr/>
        </p:nvSpPr>
        <p:spPr>
          <a:xfrm>
            <a:off x="7431112" y="5131905"/>
            <a:ext cx="602523" cy="246221"/>
          </a:xfrm>
          <a:prstGeom prst="rect">
            <a:avLst/>
          </a:prstGeom>
          <a:noFill/>
        </p:spPr>
        <p:txBody>
          <a:bodyPr wrap="square" rtlCol="0">
            <a:spAutoFit/>
          </a:bodyPr>
          <a:lstStyle/>
          <a:p>
            <a:r>
              <a:rPr lang="en-US" sz="1000" b="1" dirty="0" smtClean="0">
                <a:solidFill>
                  <a:srgbClr val="FFC000"/>
                </a:solidFill>
              </a:rPr>
              <a:t>Turkey</a:t>
            </a:r>
            <a:endParaRPr lang="en-US" sz="1000" b="1" dirty="0">
              <a:solidFill>
                <a:srgbClr val="FFC000"/>
              </a:solidFill>
            </a:endParaRPr>
          </a:p>
        </p:txBody>
      </p:sp>
      <p:sp>
        <p:nvSpPr>
          <p:cNvPr id="2" name="TextBox 1"/>
          <p:cNvSpPr txBox="1"/>
          <p:nvPr/>
        </p:nvSpPr>
        <p:spPr>
          <a:xfrm>
            <a:off x="6837335" y="3322646"/>
            <a:ext cx="699388" cy="246221"/>
          </a:xfrm>
          <a:prstGeom prst="rect">
            <a:avLst/>
          </a:prstGeom>
          <a:noFill/>
        </p:spPr>
        <p:txBody>
          <a:bodyPr wrap="square" rtlCol="0">
            <a:spAutoFit/>
          </a:bodyPr>
          <a:lstStyle/>
          <a:p>
            <a:r>
              <a:rPr lang="en-US" sz="1000" b="1" dirty="0" smtClean="0">
                <a:solidFill>
                  <a:srgbClr val="FFC000"/>
                </a:solidFill>
              </a:rPr>
              <a:t>Ukraine</a:t>
            </a:r>
            <a:endParaRPr lang="en-US" sz="1000" b="1" dirty="0">
              <a:solidFill>
                <a:srgbClr val="FFC000"/>
              </a:solidFill>
            </a:endParaRPr>
          </a:p>
        </p:txBody>
      </p:sp>
      <p:sp>
        <p:nvSpPr>
          <p:cNvPr id="312" name="TextBox 311"/>
          <p:cNvSpPr txBox="1"/>
          <p:nvPr/>
        </p:nvSpPr>
        <p:spPr>
          <a:xfrm>
            <a:off x="6533014" y="2819400"/>
            <a:ext cx="629786" cy="246221"/>
          </a:xfrm>
          <a:prstGeom prst="rect">
            <a:avLst/>
          </a:prstGeom>
          <a:noFill/>
        </p:spPr>
        <p:txBody>
          <a:bodyPr wrap="square" rtlCol="0">
            <a:spAutoFit/>
          </a:bodyPr>
          <a:lstStyle/>
          <a:p>
            <a:r>
              <a:rPr lang="en-US" sz="1000" b="1" dirty="0" smtClean="0">
                <a:solidFill>
                  <a:srgbClr val="FFC000"/>
                </a:solidFill>
              </a:rPr>
              <a:t>Belarus</a:t>
            </a:r>
            <a:endParaRPr lang="en-US" sz="1000" b="1" dirty="0">
              <a:solidFill>
                <a:srgbClr val="FFC000"/>
              </a:solidFill>
            </a:endParaRPr>
          </a:p>
        </p:txBody>
      </p:sp>
      <p:sp>
        <p:nvSpPr>
          <p:cNvPr id="305" name="TextBox 304"/>
          <p:cNvSpPr txBox="1"/>
          <p:nvPr/>
        </p:nvSpPr>
        <p:spPr>
          <a:xfrm>
            <a:off x="2590800" y="4935379"/>
            <a:ext cx="961658" cy="246221"/>
          </a:xfrm>
          <a:prstGeom prst="rect">
            <a:avLst/>
          </a:prstGeom>
          <a:noFill/>
        </p:spPr>
        <p:txBody>
          <a:bodyPr wrap="square" rtlCol="0">
            <a:spAutoFit/>
          </a:bodyPr>
          <a:lstStyle/>
          <a:p>
            <a:r>
              <a:rPr lang="en-US" sz="1000" b="1" dirty="0" smtClean="0">
                <a:solidFill>
                  <a:srgbClr val="FFC000"/>
                </a:solidFill>
              </a:rPr>
              <a:t>Spain</a:t>
            </a:r>
            <a:endParaRPr lang="en-US" sz="1000" b="1" dirty="0">
              <a:solidFill>
                <a:srgbClr val="FFC000"/>
              </a:solidFill>
            </a:endParaRPr>
          </a:p>
        </p:txBody>
      </p:sp>
      <p:sp>
        <p:nvSpPr>
          <p:cNvPr id="291" name="TextBox 290"/>
          <p:cNvSpPr txBox="1"/>
          <p:nvPr/>
        </p:nvSpPr>
        <p:spPr>
          <a:xfrm>
            <a:off x="6872153" y="3810000"/>
            <a:ext cx="1205047" cy="246221"/>
          </a:xfrm>
          <a:prstGeom prst="rect">
            <a:avLst/>
          </a:prstGeom>
          <a:noFill/>
        </p:spPr>
        <p:txBody>
          <a:bodyPr wrap="square" rtlCol="0">
            <a:spAutoFit/>
          </a:bodyPr>
          <a:lstStyle/>
          <a:p>
            <a:r>
              <a:rPr lang="en-US" sz="1000" b="1" dirty="0" smtClean="0">
                <a:solidFill>
                  <a:srgbClr val="FFC000"/>
                </a:solidFill>
              </a:rPr>
              <a:t>Moldova</a:t>
            </a:r>
            <a:endParaRPr lang="en-US" sz="1000" b="1" dirty="0">
              <a:solidFill>
                <a:srgbClr val="FFC000"/>
              </a:solidFill>
            </a:endParaRPr>
          </a:p>
        </p:txBody>
      </p:sp>
      <p:sp>
        <p:nvSpPr>
          <p:cNvPr id="294" name="TextBox 293"/>
          <p:cNvSpPr txBox="1"/>
          <p:nvPr/>
        </p:nvSpPr>
        <p:spPr>
          <a:xfrm>
            <a:off x="4957251" y="4782979"/>
            <a:ext cx="452949" cy="246221"/>
          </a:xfrm>
          <a:prstGeom prst="rect">
            <a:avLst/>
          </a:prstGeom>
          <a:noFill/>
        </p:spPr>
        <p:txBody>
          <a:bodyPr wrap="square" rtlCol="0">
            <a:spAutoFit/>
          </a:bodyPr>
          <a:lstStyle/>
          <a:p>
            <a:r>
              <a:rPr lang="en-US" sz="1000" b="1" dirty="0" smtClean="0">
                <a:solidFill>
                  <a:srgbClr val="FFC000"/>
                </a:solidFill>
              </a:rPr>
              <a:t>Italy</a:t>
            </a:r>
            <a:endParaRPr lang="en-US" sz="1000" b="1" dirty="0">
              <a:solidFill>
                <a:srgbClr val="FFC000"/>
              </a:solidFill>
            </a:endParaRPr>
          </a:p>
        </p:txBody>
      </p:sp>
      <p:sp>
        <p:nvSpPr>
          <p:cNvPr id="298" name="TextBox 297"/>
          <p:cNvSpPr txBox="1"/>
          <p:nvPr/>
        </p:nvSpPr>
        <p:spPr>
          <a:xfrm>
            <a:off x="6096000" y="5257800"/>
            <a:ext cx="629786" cy="246221"/>
          </a:xfrm>
          <a:prstGeom prst="rect">
            <a:avLst/>
          </a:prstGeom>
          <a:noFill/>
        </p:spPr>
        <p:txBody>
          <a:bodyPr wrap="square" rtlCol="0">
            <a:spAutoFit/>
          </a:bodyPr>
          <a:lstStyle/>
          <a:p>
            <a:r>
              <a:rPr lang="en-US" sz="1000" b="1" dirty="0" smtClean="0">
                <a:solidFill>
                  <a:srgbClr val="FFC000"/>
                </a:solidFill>
              </a:rPr>
              <a:t>Greece</a:t>
            </a:r>
            <a:endParaRPr lang="en-US" sz="1000" b="1" dirty="0">
              <a:solidFill>
                <a:srgbClr val="FFC000"/>
              </a:solidFill>
            </a:endParaRPr>
          </a:p>
        </p:txBody>
      </p:sp>
      <p:sp>
        <p:nvSpPr>
          <p:cNvPr id="346" name="TextBox 345"/>
          <p:cNvSpPr txBox="1"/>
          <p:nvPr/>
        </p:nvSpPr>
        <p:spPr>
          <a:xfrm>
            <a:off x="5923414" y="5043675"/>
            <a:ext cx="629786" cy="246221"/>
          </a:xfrm>
          <a:prstGeom prst="rect">
            <a:avLst/>
          </a:prstGeom>
          <a:noFill/>
        </p:spPr>
        <p:txBody>
          <a:bodyPr wrap="square" rtlCol="0">
            <a:spAutoFit/>
          </a:bodyPr>
          <a:lstStyle/>
          <a:p>
            <a:r>
              <a:rPr lang="en-US" sz="1000" b="1" dirty="0" smtClean="0">
                <a:solidFill>
                  <a:srgbClr val="FFC000"/>
                </a:solidFill>
              </a:rPr>
              <a:t>Albania</a:t>
            </a:r>
            <a:endParaRPr lang="en-US" sz="1000" b="1" dirty="0">
              <a:solidFill>
                <a:srgbClr val="FFC000"/>
              </a:solidFill>
            </a:endParaRPr>
          </a:p>
        </p:txBody>
      </p:sp>
      <p:sp>
        <p:nvSpPr>
          <p:cNvPr id="349" name="TextBox 348"/>
          <p:cNvSpPr txBox="1"/>
          <p:nvPr/>
        </p:nvSpPr>
        <p:spPr>
          <a:xfrm rot="21348135">
            <a:off x="5951531" y="4858224"/>
            <a:ext cx="805929" cy="246221"/>
          </a:xfrm>
          <a:prstGeom prst="rect">
            <a:avLst/>
          </a:prstGeom>
          <a:noFill/>
        </p:spPr>
        <p:txBody>
          <a:bodyPr wrap="square" rtlCol="0">
            <a:spAutoFit/>
          </a:bodyPr>
          <a:lstStyle/>
          <a:p>
            <a:r>
              <a:rPr lang="en-US" sz="1000" b="1" dirty="0" smtClean="0">
                <a:solidFill>
                  <a:srgbClr val="FFC000"/>
                </a:solidFill>
              </a:rPr>
              <a:t>Macedonia</a:t>
            </a:r>
            <a:endParaRPr lang="en-US" sz="1000" b="1" dirty="0">
              <a:solidFill>
                <a:srgbClr val="FFC000"/>
              </a:solidFill>
            </a:endParaRPr>
          </a:p>
        </p:txBody>
      </p:sp>
      <p:sp>
        <p:nvSpPr>
          <p:cNvPr id="299" name="TextBox 298"/>
          <p:cNvSpPr txBox="1"/>
          <p:nvPr/>
        </p:nvSpPr>
        <p:spPr>
          <a:xfrm>
            <a:off x="6456814" y="4648200"/>
            <a:ext cx="629786" cy="246221"/>
          </a:xfrm>
          <a:prstGeom prst="rect">
            <a:avLst/>
          </a:prstGeom>
          <a:noFill/>
        </p:spPr>
        <p:txBody>
          <a:bodyPr wrap="square" rtlCol="0">
            <a:spAutoFit/>
          </a:bodyPr>
          <a:lstStyle/>
          <a:p>
            <a:r>
              <a:rPr lang="en-US" sz="1000" b="1" dirty="0" smtClean="0">
                <a:solidFill>
                  <a:srgbClr val="FFC000"/>
                </a:solidFill>
              </a:rPr>
              <a:t>Bulgaria</a:t>
            </a:r>
            <a:endParaRPr lang="en-US" sz="1000" b="1" dirty="0">
              <a:solidFill>
                <a:srgbClr val="FFC000"/>
              </a:solidFill>
            </a:endParaRPr>
          </a:p>
        </p:txBody>
      </p:sp>
      <p:sp>
        <p:nvSpPr>
          <p:cNvPr id="341" name="TextBox 340"/>
          <p:cNvSpPr txBox="1"/>
          <p:nvPr/>
        </p:nvSpPr>
        <p:spPr>
          <a:xfrm>
            <a:off x="5949027" y="4495800"/>
            <a:ext cx="527973" cy="246221"/>
          </a:xfrm>
          <a:prstGeom prst="rect">
            <a:avLst/>
          </a:prstGeom>
          <a:noFill/>
        </p:spPr>
        <p:txBody>
          <a:bodyPr wrap="square" rtlCol="0">
            <a:spAutoFit/>
          </a:bodyPr>
          <a:lstStyle/>
          <a:p>
            <a:r>
              <a:rPr lang="en-US" sz="1000" b="1" dirty="0" smtClean="0">
                <a:solidFill>
                  <a:srgbClr val="FFC000"/>
                </a:solidFill>
              </a:rPr>
              <a:t>Serbia</a:t>
            </a:r>
            <a:endParaRPr lang="en-US" sz="1000" b="1" dirty="0">
              <a:solidFill>
                <a:srgbClr val="FFC000"/>
              </a:solidFill>
            </a:endParaRPr>
          </a:p>
        </p:txBody>
      </p:sp>
      <p:sp>
        <p:nvSpPr>
          <p:cNvPr id="342" name="TextBox 341"/>
          <p:cNvSpPr txBox="1"/>
          <p:nvPr/>
        </p:nvSpPr>
        <p:spPr>
          <a:xfrm>
            <a:off x="5410200" y="4572000"/>
            <a:ext cx="870723" cy="246221"/>
          </a:xfrm>
          <a:prstGeom prst="rect">
            <a:avLst/>
          </a:prstGeom>
          <a:noFill/>
        </p:spPr>
        <p:txBody>
          <a:bodyPr wrap="square" rtlCol="0">
            <a:spAutoFit/>
          </a:bodyPr>
          <a:lstStyle/>
          <a:p>
            <a:r>
              <a:rPr lang="en-US" sz="1000" b="1" dirty="0" smtClean="0">
                <a:solidFill>
                  <a:srgbClr val="FFC000"/>
                </a:solidFill>
              </a:rPr>
              <a:t>Bosnia/H.</a:t>
            </a:r>
            <a:endParaRPr lang="en-US" sz="1000" b="1" dirty="0">
              <a:solidFill>
                <a:srgbClr val="FFC000"/>
              </a:solidFill>
            </a:endParaRPr>
          </a:p>
        </p:txBody>
      </p:sp>
      <p:sp>
        <p:nvSpPr>
          <p:cNvPr id="307" name="TextBox 306"/>
          <p:cNvSpPr txBox="1"/>
          <p:nvPr/>
        </p:nvSpPr>
        <p:spPr>
          <a:xfrm>
            <a:off x="6324599" y="4191000"/>
            <a:ext cx="802041" cy="246221"/>
          </a:xfrm>
          <a:prstGeom prst="rect">
            <a:avLst/>
          </a:prstGeom>
          <a:noFill/>
        </p:spPr>
        <p:txBody>
          <a:bodyPr wrap="square" rtlCol="0">
            <a:spAutoFit/>
          </a:bodyPr>
          <a:lstStyle/>
          <a:p>
            <a:r>
              <a:rPr lang="en-US" sz="1000" b="1" dirty="0" smtClean="0">
                <a:solidFill>
                  <a:srgbClr val="FFC000"/>
                </a:solidFill>
              </a:rPr>
              <a:t>Romania</a:t>
            </a:r>
            <a:endParaRPr lang="en-US" sz="1000" b="1" dirty="0">
              <a:solidFill>
                <a:srgbClr val="FFC000"/>
              </a:solidFill>
            </a:endParaRPr>
          </a:p>
        </p:txBody>
      </p:sp>
      <p:sp>
        <p:nvSpPr>
          <p:cNvPr id="344" name="TextBox 343"/>
          <p:cNvSpPr txBox="1"/>
          <p:nvPr/>
        </p:nvSpPr>
        <p:spPr>
          <a:xfrm>
            <a:off x="5281820" y="4419600"/>
            <a:ext cx="661780" cy="246221"/>
          </a:xfrm>
          <a:prstGeom prst="rect">
            <a:avLst/>
          </a:prstGeom>
          <a:noFill/>
        </p:spPr>
        <p:txBody>
          <a:bodyPr wrap="square" rtlCol="0">
            <a:spAutoFit/>
          </a:bodyPr>
          <a:lstStyle/>
          <a:p>
            <a:r>
              <a:rPr lang="en-US" sz="1000" b="1" dirty="0" smtClean="0">
                <a:solidFill>
                  <a:srgbClr val="FFC000"/>
                </a:solidFill>
              </a:rPr>
              <a:t>Croatia</a:t>
            </a:r>
            <a:endParaRPr lang="en-US" sz="1000" b="1" dirty="0">
              <a:solidFill>
                <a:srgbClr val="FFC000"/>
              </a:solidFill>
            </a:endParaRPr>
          </a:p>
        </p:txBody>
      </p:sp>
      <p:sp>
        <p:nvSpPr>
          <p:cNvPr id="345" name="TextBox 344"/>
          <p:cNvSpPr txBox="1"/>
          <p:nvPr/>
        </p:nvSpPr>
        <p:spPr>
          <a:xfrm>
            <a:off x="5036151" y="4082142"/>
            <a:ext cx="661780" cy="246221"/>
          </a:xfrm>
          <a:prstGeom prst="rect">
            <a:avLst/>
          </a:prstGeom>
          <a:noFill/>
        </p:spPr>
        <p:txBody>
          <a:bodyPr wrap="square" rtlCol="0">
            <a:spAutoFit/>
          </a:bodyPr>
          <a:lstStyle/>
          <a:p>
            <a:r>
              <a:rPr lang="en-US" sz="1000" b="1" dirty="0" smtClean="0">
                <a:solidFill>
                  <a:srgbClr val="FFC000"/>
                </a:solidFill>
              </a:rPr>
              <a:t>Slovenia</a:t>
            </a:r>
            <a:endParaRPr lang="en-US" sz="1000" b="1" dirty="0">
              <a:solidFill>
                <a:srgbClr val="FFC000"/>
              </a:solidFill>
            </a:endParaRPr>
          </a:p>
        </p:txBody>
      </p:sp>
      <p:sp>
        <p:nvSpPr>
          <p:cNvPr id="296" name="TextBox 295"/>
          <p:cNvSpPr txBox="1"/>
          <p:nvPr/>
        </p:nvSpPr>
        <p:spPr>
          <a:xfrm>
            <a:off x="5053220" y="3886200"/>
            <a:ext cx="661780" cy="246221"/>
          </a:xfrm>
          <a:prstGeom prst="rect">
            <a:avLst/>
          </a:prstGeom>
          <a:noFill/>
        </p:spPr>
        <p:txBody>
          <a:bodyPr wrap="square" rtlCol="0">
            <a:spAutoFit/>
          </a:bodyPr>
          <a:lstStyle/>
          <a:p>
            <a:r>
              <a:rPr lang="en-US" sz="1000" b="1" dirty="0" smtClean="0">
                <a:solidFill>
                  <a:srgbClr val="FFC000"/>
                </a:solidFill>
              </a:rPr>
              <a:t>Austria</a:t>
            </a:r>
            <a:endParaRPr lang="en-US" sz="1000" b="1" dirty="0">
              <a:solidFill>
                <a:srgbClr val="FFC000"/>
              </a:solidFill>
            </a:endParaRPr>
          </a:p>
        </p:txBody>
      </p:sp>
      <p:sp>
        <p:nvSpPr>
          <p:cNvPr id="297" name="TextBox 296"/>
          <p:cNvSpPr txBox="1"/>
          <p:nvPr/>
        </p:nvSpPr>
        <p:spPr>
          <a:xfrm>
            <a:off x="5554147" y="3979284"/>
            <a:ext cx="629786" cy="246221"/>
          </a:xfrm>
          <a:prstGeom prst="rect">
            <a:avLst/>
          </a:prstGeom>
          <a:noFill/>
        </p:spPr>
        <p:txBody>
          <a:bodyPr wrap="square" rtlCol="0">
            <a:spAutoFit/>
          </a:bodyPr>
          <a:lstStyle/>
          <a:p>
            <a:r>
              <a:rPr lang="en-US" sz="1000" b="1" dirty="0" smtClean="0">
                <a:solidFill>
                  <a:srgbClr val="FFC000"/>
                </a:solidFill>
              </a:rPr>
              <a:t>Hungary</a:t>
            </a:r>
            <a:endParaRPr lang="en-US" sz="1000" b="1" dirty="0">
              <a:solidFill>
                <a:srgbClr val="FFC000"/>
              </a:solidFill>
            </a:endParaRPr>
          </a:p>
        </p:txBody>
      </p:sp>
      <p:sp>
        <p:nvSpPr>
          <p:cNvPr id="308" name="TextBox 307"/>
          <p:cNvSpPr txBox="1"/>
          <p:nvPr/>
        </p:nvSpPr>
        <p:spPr>
          <a:xfrm>
            <a:off x="5663005" y="3730693"/>
            <a:ext cx="629786" cy="246221"/>
          </a:xfrm>
          <a:prstGeom prst="rect">
            <a:avLst/>
          </a:prstGeom>
          <a:noFill/>
        </p:spPr>
        <p:txBody>
          <a:bodyPr wrap="square" rtlCol="0">
            <a:spAutoFit/>
          </a:bodyPr>
          <a:lstStyle/>
          <a:p>
            <a:r>
              <a:rPr lang="en-US" sz="1000" b="1" dirty="0" smtClean="0">
                <a:solidFill>
                  <a:srgbClr val="FFC000"/>
                </a:solidFill>
              </a:rPr>
              <a:t>Slovakia</a:t>
            </a:r>
            <a:endParaRPr lang="en-US" sz="1000" b="1" dirty="0">
              <a:solidFill>
                <a:srgbClr val="FFC000"/>
              </a:solidFill>
            </a:endParaRPr>
          </a:p>
        </p:txBody>
      </p:sp>
      <p:sp>
        <p:nvSpPr>
          <p:cNvPr id="340" name="TextBox 339"/>
          <p:cNvSpPr txBox="1"/>
          <p:nvPr/>
        </p:nvSpPr>
        <p:spPr>
          <a:xfrm>
            <a:off x="5031521" y="3563779"/>
            <a:ext cx="759679" cy="246221"/>
          </a:xfrm>
          <a:prstGeom prst="rect">
            <a:avLst/>
          </a:prstGeom>
          <a:noFill/>
        </p:spPr>
        <p:txBody>
          <a:bodyPr wrap="square" rtlCol="0">
            <a:spAutoFit/>
          </a:bodyPr>
          <a:lstStyle/>
          <a:p>
            <a:r>
              <a:rPr lang="en-US" sz="1000" b="1" dirty="0" smtClean="0">
                <a:solidFill>
                  <a:srgbClr val="FFC000"/>
                </a:solidFill>
              </a:rPr>
              <a:t>Czech Rep</a:t>
            </a:r>
            <a:r>
              <a:rPr lang="en-US" sz="1000" b="1" dirty="0" smtClean="0">
                <a:solidFill>
                  <a:schemeClr val="bg1"/>
                </a:solidFill>
              </a:rPr>
              <a:t>.</a:t>
            </a:r>
            <a:endParaRPr lang="en-US" sz="1000" b="1" dirty="0">
              <a:solidFill>
                <a:schemeClr val="bg1"/>
              </a:solidFill>
            </a:endParaRPr>
          </a:p>
        </p:txBody>
      </p:sp>
      <p:sp>
        <p:nvSpPr>
          <p:cNvPr id="311" name="TextBox 310"/>
          <p:cNvSpPr txBox="1"/>
          <p:nvPr/>
        </p:nvSpPr>
        <p:spPr>
          <a:xfrm>
            <a:off x="5562600" y="3124200"/>
            <a:ext cx="629786" cy="246221"/>
          </a:xfrm>
          <a:prstGeom prst="rect">
            <a:avLst/>
          </a:prstGeom>
          <a:noFill/>
        </p:spPr>
        <p:txBody>
          <a:bodyPr wrap="square" rtlCol="0">
            <a:spAutoFit/>
          </a:bodyPr>
          <a:lstStyle/>
          <a:p>
            <a:r>
              <a:rPr lang="en-US" sz="1000" b="1" dirty="0" smtClean="0">
                <a:solidFill>
                  <a:srgbClr val="FFC000"/>
                </a:solidFill>
              </a:rPr>
              <a:t>Poland</a:t>
            </a:r>
            <a:endParaRPr lang="en-US" sz="1000" b="1" dirty="0">
              <a:solidFill>
                <a:srgbClr val="FFC000"/>
              </a:solidFill>
            </a:endParaRPr>
          </a:p>
        </p:txBody>
      </p:sp>
      <p:sp>
        <p:nvSpPr>
          <p:cNvPr id="339" name="TextBox 338"/>
          <p:cNvSpPr txBox="1"/>
          <p:nvPr/>
        </p:nvSpPr>
        <p:spPr>
          <a:xfrm>
            <a:off x="4467765" y="3276600"/>
            <a:ext cx="759679" cy="246221"/>
          </a:xfrm>
          <a:prstGeom prst="rect">
            <a:avLst/>
          </a:prstGeom>
          <a:noFill/>
        </p:spPr>
        <p:txBody>
          <a:bodyPr wrap="square" rtlCol="0">
            <a:spAutoFit/>
          </a:bodyPr>
          <a:lstStyle/>
          <a:p>
            <a:r>
              <a:rPr lang="en-US" sz="1000" b="1" dirty="0" smtClean="0">
                <a:solidFill>
                  <a:srgbClr val="FFC000"/>
                </a:solidFill>
              </a:rPr>
              <a:t>Germany</a:t>
            </a:r>
            <a:endParaRPr lang="en-US" sz="1000" b="1" dirty="0">
              <a:solidFill>
                <a:srgbClr val="FFC000"/>
              </a:solidFill>
            </a:endParaRPr>
          </a:p>
        </p:txBody>
      </p:sp>
      <p:sp>
        <p:nvSpPr>
          <p:cNvPr id="347" name="TextBox 346"/>
          <p:cNvSpPr txBox="1"/>
          <p:nvPr/>
        </p:nvSpPr>
        <p:spPr>
          <a:xfrm>
            <a:off x="3824827" y="3336809"/>
            <a:ext cx="961658" cy="246221"/>
          </a:xfrm>
          <a:prstGeom prst="rect">
            <a:avLst/>
          </a:prstGeom>
          <a:noFill/>
        </p:spPr>
        <p:txBody>
          <a:bodyPr wrap="square" rtlCol="0">
            <a:spAutoFit/>
          </a:bodyPr>
          <a:lstStyle/>
          <a:p>
            <a:r>
              <a:rPr lang="en-US" sz="1000" b="1" dirty="0" smtClean="0">
                <a:solidFill>
                  <a:srgbClr val="FFC000"/>
                </a:solidFill>
              </a:rPr>
              <a:t>Belgium</a:t>
            </a:r>
            <a:endParaRPr lang="en-US" sz="1000" b="1" dirty="0">
              <a:solidFill>
                <a:srgbClr val="FFC000"/>
              </a:solidFill>
            </a:endParaRPr>
          </a:p>
        </p:txBody>
      </p:sp>
      <p:sp>
        <p:nvSpPr>
          <p:cNvPr id="348" name="TextBox 347"/>
          <p:cNvSpPr txBox="1"/>
          <p:nvPr/>
        </p:nvSpPr>
        <p:spPr>
          <a:xfrm>
            <a:off x="4191000" y="3030379"/>
            <a:ext cx="961658" cy="246221"/>
          </a:xfrm>
          <a:prstGeom prst="rect">
            <a:avLst/>
          </a:prstGeom>
          <a:noFill/>
        </p:spPr>
        <p:txBody>
          <a:bodyPr wrap="square" rtlCol="0">
            <a:spAutoFit/>
          </a:bodyPr>
          <a:lstStyle/>
          <a:p>
            <a:r>
              <a:rPr lang="en-US" sz="1000" b="1" dirty="0" smtClean="0">
                <a:solidFill>
                  <a:srgbClr val="FFC000"/>
                </a:solidFill>
              </a:rPr>
              <a:t>Netherlands</a:t>
            </a:r>
            <a:endParaRPr lang="en-US" sz="1000" b="1" dirty="0">
              <a:solidFill>
                <a:srgbClr val="FFC000"/>
              </a:solidFill>
            </a:endParaRPr>
          </a:p>
        </p:txBody>
      </p:sp>
      <p:sp>
        <p:nvSpPr>
          <p:cNvPr id="350" name="TextBox 349"/>
          <p:cNvSpPr txBox="1"/>
          <p:nvPr/>
        </p:nvSpPr>
        <p:spPr>
          <a:xfrm>
            <a:off x="3229342" y="2800290"/>
            <a:ext cx="961658" cy="400110"/>
          </a:xfrm>
          <a:prstGeom prst="rect">
            <a:avLst/>
          </a:prstGeom>
          <a:noFill/>
        </p:spPr>
        <p:txBody>
          <a:bodyPr wrap="square" rtlCol="0">
            <a:spAutoFit/>
          </a:bodyPr>
          <a:lstStyle/>
          <a:p>
            <a:r>
              <a:rPr lang="en-US" sz="1000" b="1" dirty="0" smtClean="0">
                <a:solidFill>
                  <a:srgbClr val="FFC000"/>
                </a:solidFill>
              </a:rPr>
              <a:t>United Kingdom</a:t>
            </a:r>
            <a:endParaRPr lang="en-US" sz="1000" b="1" dirty="0">
              <a:solidFill>
                <a:srgbClr val="FFC000"/>
              </a:solidFill>
            </a:endParaRPr>
          </a:p>
        </p:txBody>
      </p:sp>
      <p:sp>
        <p:nvSpPr>
          <p:cNvPr id="301" name="TextBox 300"/>
          <p:cNvSpPr txBox="1"/>
          <p:nvPr/>
        </p:nvSpPr>
        <p:spPr>
          <a:xfrm>
            <a:off x="4038600" y="4038600"/>
            <a:ext cx="961658" cy="246221"/>
          </a:xfrm>
          <a:prstGeom prst="rect">
            <a:avLst/>
          </a:prstGeom>
          <a:noFill/>
        </p:spPr>
        <p:txBody>
          <a:bodyPr wrap="square" rtlCol="0">
            <a:spAutoFit/>
          </a:bodyPr>
          <a:lstStyle/>
          <a:p>
            <a:r>
              <a:rPr lang="en-US" sz="1000" b="1" dirty="0" smtClean="0">
                <a:solidFill>
                  <a:srgbClr val="FFC000"/>
                </a:solidFill>
              </a:rPr>
              <a:t>Switzerland</a:t>
            </a:r>
            <a:endParaRPr lang="en-US" sz="1000" b="1" dirty="0">
              <a:solidFill>
                <a:srgbClr val="FFC000"/>
              </a:solidFill>
            </a:endParaRPr>
          </a:p>
        </p:txBody>
      </p:sp>
      <p:sp>
        <p:nvSpPr>
          <p:cNvPr id="304" name="TextBox 303"/>
          <p:cNvSpPr txBox="1"/>
          <p:nvPr/>
        </p:nvSpPr>
        <p:spPr>
          <a:xfrm>
            <a:off x="3352800" y="3810000"/>
            <a:ext cx="961658" cy="246221"/>
          </a:xfrm>
          <a:prstGeom prst="rect">
            <a:avLst/>
          </a:prstGeom>
          <a:noFill/>
        </p:spPr>
        <p:txBody>
          <a:bodyPr wrap="square" rtlCol="0">
            <a:spAutoFit/>
          </a:bodyPr>
          <a:lstStyle/>
          <a:p>
            <a:r>
              <a:rPr lang="en-US" sz="1000" b="1" dirty="0" smtClean="0">
                <a:solidFill>
                  <a:srgbClr val="FFC000"/>
                </a:solidFill>
              </a:rPr>
              <a:t>France</a:t>
            </a:r>
            <a:endParaRPr lang="en-US" sz="1000" b="1" dirty="0">
              <a:solidFill>
                <a:srgbClr val="FFC000"/>
              </a:solidFill>
            </a:endParaRPr>
          </a:p>
        </p:txBody>
      </p:sp>
      <p:sp>
        <p:nvSpPr>
          <p:cNvPr id="314"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1">
              <a:solidFill>
                <a:schemeClr val="bg1"/>
              </a:solidFill>
              <a:latin typeface="Calibri" pitchFamily="34" charset="0"/>
              <a:ea typeface="MS PGothic" pitchFamily="34" charset="-128"/>
            </a:endParaRPr>
          </a:p>
        </p:txBody>
      </p:sp>
      <p:sp>
        <p:nvSpPr>
          <p:cNvPr id="315"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ea typeface="MS PGothic" pitchFamily="34" charset="-128"/>
              </a:rPr>
              <a:t>  </a:t>
            </a:r>
            <a:r>
              <a:rPr lang="en-US" sz="1200" b="1">
                <a:solidFill>
                  <a:schemeClr val="bg1"/>
                </a:solidFill>
                <a:latin typeface="StempelGaramond Roman"/>
                <a:ea typeface="MS PGothic" pitchFamily="34" charset="-128"/>
              </a:rPr>
              <a:t>MIT Energy Initiative</a:t>
            </a:r>
          </a:p>
        </p:txBody>
      </p:sp>
      <p:sp>
        <p:nvSpPr>
          <p:cNvPr id="85" name="Freeform 245"/>
          <p:cNvSpPr>
            <a:spLocks/>
          </p:cNvSpPr>
          <p:nvPr/>
        </p:nvSpPr>
        <p:spPr bwMode="auto">
          <a:xfrm>
            <a:off x="4900744" y="2788012"/>
            <a:ext cx="39361" cy="70813"/>
          </a:xfrm>
          <a:custGeom>
            <a:avLst/>
            <a:gdLst/>
            <a:ahLst/>
            <a:cxnLst>
              <a:cxn ang="0">
                <a:pos x="18" y="0"/>
              </a:cxn>
              <a:cxn ang="0">
                <a:pos x="18" y="0"/>
              </a:cxn>
              <a:cxn ang="0">
                <a:pos x="20" y="2"/>
              </a:cxn>
              <a:cxn ang="0">
                <a:pos x="20" y="6"/>
              </a:cxn>
              <a:cxn ang="0">
                <a:pos x="18" y="14"/>
              </a:cxn>
              <a:cxn ang="0">
                <a:pos x="18" y="14"/>
              </a:cxn>
              <a:cxn ang="0">
                <a:pos x="12" y="22"/>
              </a:cxn>
              <a:cxn ang="0">
                <a:pos x="12" y="22"/>
              </a:cxn>
              <a:cxn ang="0">
                <a:pos x="10" y="28"/>
              </a:cxn>
              <a:cxn ang="0">
                <a:pos x="10" y="28"/>
              </a:cxn>
              <a:cxn ang="0">
                <a:pos x="8" y="32"/>
              </a:cxn>
              <a:cxn ang="0">
                <a:pos x="8" y="32"/>
              </a:cxn>
              <a:cxn ang="0">
                <a:pos x="6" y="38"/>
              </a:cxn>
              <a:cxn ang="0">
                <a:pos x="6" y="38"/>
              </a:cxn>
              <a:cxn ang="0">
                <a:pos x="4" y="40"/>
              </a:cxn>
              <a:cxn ang="0">
                <a:pos x="4" y="40"/>
              </a:cxn>
              <a:cxn ang="0">
                <a:pos x="2" y="36"/>
              </a:cxn>
              <a:cxn ang="0">
                <a:pos x="2" y="32"/>
              </a:cxn>
              <a:cxn ang="0">
                <a:pos x="2" y="32"/>
              </a:cxn>
              <a:cxn ang="0">
                <a:pos x="2" y="30"/>
              </a:cxn>
              <a:cxn ang="0">
                <a:pos x="0" y="26"/>
              </a:cxn>
              <a:cxn ang="0">
                <a:pos x="0" y="26"/>
              </a:cxn>
              <a:cxn ang="0">
                <a:pos x="2" y="26"/>
              </a:cxn>
              <a:cxn ang="0">
                <a:pos x="2" y="26"/>
              </a:cxn>
              <a:cxn ang="0">
                <a:pos x="4" y="20"/>
              </a:cxn>
              <a:cxn ang="0">
                <a:pos x="4" y="16"/>
              </a:cxn>
              <a:cxn ang="0">
                <a:pos x="4" y="16"/>
              </a:cxn>
              <a:cxn ang="0">
                <a:pos x="8" y="10"/>
              </a:cxn>
              <a:cxn ang="0">
                <a:pos x="8" y="10"/>
              </a:cxn>
              <a:cxn ang="0">
                <a:pos x="10" y="10"/>
              </a:cxn>
              <a:cxn ang="0">
                <a:pos x="12" y="10"/>
              </a:cxn>
              <a:cxn ang="0">
                <a:pos x="12" y="10"/>
              </a:cxn>
              <a:cxn ang="0">
                <a:pos x="14" y="2"/>
              </a:cxn>
              <a:cxn ang="0">
                <a:pos x="14" y="2"/>
              </a:cxn>
              <a:cxn ang="0">
                <a:pos x="14" y="0"/>
              </a:cxn>
              <a:cxn ang="0">
                <a:pos x="14" y="0"/>
              </a:cxn>
              <a:cxn ang="0">
                <a:pos x="18" y="0"/>
              </a:cxn>
              <a:cxn ang="0">
                <a:pos x="18" y="0"/>
              </a:cxn>
            </a:cxnLst>
            <a:rect l="0" t="0" r="r" b="b"/>
            <a:pathLst>
              <a:path w="20" h="40">
                <a:moveTo>
                  <a:pt x="18" y="0"/>
                </a:moveTo>
                <a:lnTo>
                  <a:pt x="18" y="0"/>
                </a:lnTo>
                <a:lnTo>
                  <a:pt x="20" y="2"/>
                </a:lnTo>
                <a:lnTo>
                  <a:pt x="20" y="6"/>
                </a:lnTo>
                <a:lnTo>
                  <a:pt x="18" y="14"/>
                </a:lnTo>
                <a:lnTo>
                  <a:pt x="18" y="14"/>
                </a:lnTo>
                <a:lnTo>
                  <a:pt x="12" y="22"/>
                </a:lnTo>
                <a:lnTo>
                  <a:pt x="12" y="22"/>
                </a:lnTo>
                <a:lnTo>
                  <a:pt x="10" y="28"/>
                </a:lnTo>
                <a:lnTo>
                  <a:pt x="10" y="28"/>
                </a:lnTo>
                <a:lnTo>
                  <a:pt x="8" y="32"/>
                </a:lnTo>
                <a:lnTo>
                  <a:pt x="8" y="32"/>
                </a:lnTo>
                <a:lnTo>
                  <a:pt x="6" y="38"/>
                </a:lnTo>
                <a:lnTo>
                  <a:pt x="6" y="38"/>
                </a:lnTo>
                <a:lnTo>
                  <a:pt x="4" y="40"/>
                </a:lnTo>
                <a:lnTo>
                  <a:pt x="4" y="40"/>
                </a:lnTo>
                <a:lnTo>
                  <a:pt x="2" y="36"/>
                </a:lnTo>
                <a:lnTo>
                  <a:pt x="2" y="32"/>
                </a:lnTo>
                <a:lnTo>
                  <a:pt x="2" y="32"/>
                </a:lnTo>
                <a:lnTo>
                  <a:pt x="2" y="30"/>
                </a:lnTo>
                <a:lnTo>
                  <a:pt x="0" y="26"/>
                </a:lnTo>
                <a:lnTo>
                  <a:pt x="0" y="26"/>
                </a:lnTo>
                <a:lnTo>
                  <a:pt x="2" y="26"/>
                </a:lnTo>
                <a:lnTo>
                  <a:pt x="2" y="26"/>
                </a:lnTo>
                <a:lnTo>
                  <a:pt x="4" y="20"/>
                </a:lnTo>
                <a:lnTo>
                  <a:pt x="4" y="16"/>
                </a:lnTo>
                <a:lnTo>
                  <a:pt x="4" y="16"/>
                </a:lnTo>
                <a:lnTo>
                  <a:pt x="8" y="10"/>
                </a:lnTo>
                <a:lnTo>
                  <a:pt x="8" y="10"/>
                </a:lnTo>
                <a:lnTo>
                  <a:pt x="10" y="10"/>
                </a:lnTo>
                <a:lnTo>
                  <a:pt x="12" y="10"/>
                </a:lnTo>
                <a:lnTo>
                  <a:pt x="12" y="10"/>
                </a:lnTo>
                <a:lnTo>
                  <a:pt x="14" y="2"/>
                </a:lnTo>
                <a:lnTo>
                  <a:pt x="14" y="2"/>
                </a:lnTo>
                <a:lnTo>
                  <a:pt x="14" y="0"/>
                </a:lnTo>
                <a:lnTo>
                  <a:pt x="14" y="0"/>
                </a:lnTo>
                <a:lnTo>
                  <a:pt x="18" y="0"/>
                </a:lnTo>
                <a:lnTo>
                  <a:pt x="18"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86" name="Freeform 246"/>
          <p:cNvSpPr>
            <a:spLocks/>
          </p:cNvSpPr>
          <p:nvPr/>
        </p:nvSpPr>
        <p:spPr bwMode="auto">
          <a:xfrm>
            <a:off x="4928296" y="2632225"/>
            <a:ext cx="185000" cy="187653"/>
          </a:xfrm>
          <a:custGeom>
            <a:avLst/>
            <a:gdLst/>
            <a:ahLst/>
            <a:cxnLst>
              <a:cxn ang="0">
                <a:pos x="52" y="22"/>
              </a:cxn>
              <a:cxn ang="0">
                <a:pos x="56" y="20"/>
              </a:cxn>
              <a:cxn ang="0">
                <a:pos x="60" y="34"/>
              </a:cxn>
              <a:cxn ang="0">
                <a:pos x="56" y="36"/>
              </a:cxn>
              <a:cxn ang="0">
                <a:pos x="56" y="40"/>
              </a:cxn>
              <a:cxn ang="0">
                <a:pos x="60" y="42"/>
              </a:cxn>
              <a:cxn ang="0">
                <a:pos x="62" y="20"/>
              </a:cxn>
              <a:cxn ang="0">
                <a:pos x="54" y="16"/>
              </a:cxn>
              <a:cxn ang="0">
                <a:pos x="60" y="4"/>
              </a:cxn>
              <a:cxn ang="0">
                <a:pos x="70" y="2"/>
              </a:cxn>
              <a:cxn ang="0">
                <a:pos x="78" y="0"/>
              </a:cxn>
              <a:cxn ang="0">
                <a:pos x="82" y="6"/>
              </a:cxn>
              <a:cxn ang="0">
                <a:pos x="90" y="20"/>
              </a:cxn>
              <a:cxn ang="0">
                <a:pos x="88" y="24"/>
              </a:cxn>
              <a:cxn ang="0">
                <a:pos x="90" y="30"/>
              </a:cxn>
              <a:cxn ang="0">
                <a:pos x="94" y="42"/>
              </a:cxn>
              <a:cxn ang="0">
                <a:pos x="86" y="44"/>
              </a:cxn>
              <a:cxn ang="0">
                <a:pos x="78" y="48"/>
              </a:cxn>
              <a:cxn ang="0">
                <a:pos x="74" y="54"/>
              </a:cxn>
              <a:cxn ang="0">
                <a:pos x="70" y="66"/>
              </a:cxn>
              <a:cxn ang="0">
                <a:pos x="76" y="66"/>
              </a:cxn>
              <a:cxn ang="0">
                <a:pos x="80" y="78"/>
              </a:cxn>
              <a:cxn ang="0">
                <a:pos x="72" y="84"/>
              </a:cxn>
              <a:cxn ang="0">
                <a:pos x="62" y="88"/>
              </a:cxn>
              <a:cxn ang="0">
                <a:pos x="64" y="92"/>
              </a:cxn>
              <a:cxn ang="0">
                <a:pos x="64" y="96"/>
              </a:cxn>
              <a:cxn ang="0">
                <a:pos x="62" y="102"/>
              </a:cxn>
              <a:cxn ang="0">
                <a:pos x="56" y="106"/>
              </a:cxn>
              <a:cxn ang="0">
                <a:pos x="46" y="102"/>
              </a:cxn>
              <a:cxn ang="0">
                <a:pos x="36" y="98"/>
              </a:cxn>
              <a:cxn ang="0">
                <a:pos x="40" y="98"/>
              </a:cxn>
              <a:cxn ang="0">
                <a:pos x="40" y="92"/>
              </a:cxn>
              <a:cxn ang="0">
                <a:pos x="42" y="88"/>
              </a:cxn>
              <a:cxn ang="0">
                <a:pos x="28" y="84"/>
              </a:cxn>
              <a:cxn ang="0">
                <a:pos x="16" y="84"/>
              </a:cxn>
              <a:cxn ang="0">
                <a:pos x="12" y="76"/>
              </a:cxn>
              <a:cxn ang="0">
                <a:pos x="8" y="70"/>
              </a:cxn>
              <a:cxn ang="0">
                <a:pos x="10" y="68"/>
              </a:cxn>
              <a:cxn ang="0">
                <a:pos x="12" y="48"/>
              </a:cxn>
              <a:cxn ang="0">
                <a:pos x="6" y="44"/>
              </a:cxn>
              <a:cxn ang="0">
                <a:pos x="2" y="40"/>
              </a:cxn>
              <a:cxn ang="0">
                <a:pos x="2" y="38"/>
              </a:cxn>
              <a:cxn ang="0">
                <a:pos x="0" y="36"/>
              </a:cxn>
              <a:cxn ang="0">
                <a:pos x="16" y="34"/>
              </a:cxn>
              <a:cxn ang="0">
                <a:pos x="24" y="28"/>
              </a:cxn>
              <a:cxn ang="0">
                <a:pos x="30" y="26"/>
              </a:cxn>
              <a:cxn ang="0">
                <a:pos x="34" y="18"/>
              </a:cxn>
              <a:cxn ang="0">
                <a:pos x="26" y="12"/>
              </a:cxn>
              <a:cxn ang="0">
                <a:pos x="34" y="14"/>
              </a:cxn>
              <a:cxn ang="0">
                <a:pos x="48" y="14"/>
              </a:cxn>
              <a:cxn ang="0">
                <a:pos x="44" y="20"/>
              </a:cxn>
              <a:cxn ang="0">
                <a:pos x="44" y="28"/>
              </a:cxn>
              <a:cxn ang="0">
                <a:pos x="42" y="30"/>
              </a:cxn>
              <a:cxn ang="0">
                <a:pos x="44" y="38"/>
              </a:cxn>
              <a:cxn ang="0">
                <a:pos x="44" y="42"/>
              </a:cxn>
              <a:cxn ang="0">
                <a:pos x="50" y="34"/>
              </a:cxn>
              <a:cxn ang="0">
                <a:pos x="52" y="28"/>
              </a:cxn>
            </a:cxnLst>
            <a:rect l="0" t="0" r="r" b="b"/>
            <a:pathLst>
              <a:path w="94" h="106">
                <a:moveTo>
                  <a:pt x="54" y="22"/>
                </a:moveTo>
                <a:lnTo>
                  <a:pt x="54" y="22"/>
                </a:lnTo>
                <a:lnTo>
                  <a:pt x="52" y="22"/>
                </a:lnTo>
                <a:lnTo>
                  <a:pt x="52" y="22"/>
                </a:lnTo>
                <a:lnTo>
                  <a:pt x="54" y="20"/>
                </a:lnTo>
                <a:lnTo>
                  <a:pt x="54" y="20"/>
                </a:lnTo>
                <a:lnTo>
                  <a:pt x="56" y="20"/>
                </a:lnTo>
                <a:lnTo>
                  <a:pt x="56" y="20"/>
                </a:lnTo>
                <a:lnTo>
                  <a:pt x="58" y="26"/>
                </a:lnTo>
                <a:lnTo>
                  <a:pt x="60" y="32"/>
                </a:lnTo>
                <a:lnTo>
                  <a:pt x="60" y="32"/>
                </a:lnTo>
                <a:lnTo>
                  <a:pt x="60" y="34"/>
                </a:lnTo>
                <a:lnTo>
                  <a:pt x="58" y="36"/>
                </a:lnTo>
                <a:lnTo>
                  <a:pt x="58" y="36"/>
                </a:lnTo>
                <a:lnTo>
                  <a:pt x="56" y="36"/>
                </a:lnTo>
                <a:lnTo>
                  <a:pt x="56" y="36"/>
                </a:lnTo>
                <a:lnTo>
                  <a:pt x="56" y="40"/>
                </a:lnTo>
                <a:lnTo>
                  <a:pt x="56" y="40"/>
                </a:lnTo>
                <a:lnTo>
                  <a:pt x="56" y="40"/>
                </a:lnTo>
                <a:lnTo>
                  <a:pt x="56" y="40"/>
                </a:lnTo>
                <a:lnTo>
                  <a:pt x="56" y="42"/>
                </a:lnTo>
                <a:lnTo>
                  <a:pt x="56" y="42"/>
                </a:lnTo>
                <a:lnTo>
                  <a:pt x="60" y="42"/>
                </a:lnTo>
                <a:lnTo>
                  <a:pt x="60" y="42"/>
                </a:lnTo>
                <a:lnTo>
                  <a:pt x="62" y="38"/>
                </a:lnTo>
                <a:lnTo>
                  <a:pt x="62" y="32"/>
                </a:lnTo>
                <a:lnTo>
                  <a:pt x="62" y="20"/>
                </a:lnTo>
                <a:lnTo>
                  <a:pt x="62" y="20"/>
                </a:lnTo>
                <a:lnTo>
                  <a:pt x="60" y="16"/>
                </a:lnTo>
                <a:lnTo>
                  <a:pt x="60" y="16"/>
                </a:lnTo>
                <a:lnTo>
                  <a:pt x="54" y="16"/>
                </a:lnTo>
                <a:lnTo>
                  <a:pt x="54" y="16"/>
                </a:lnTo>
                <a:lnTo>
                  <a:pt x="54" y="12"/>
                </a:lnTo>
                <a:lnTo>
                  <a:pt x="54" y="12"/>
                </a:lnTo>
                <a:lnTo>
                  <a:pt x="58" y="8"/>
                </a:lnTo>
                <a:lnTo>
                  <a:pt x="60" y="4"/>
                </a:lnTo>
                <a:lnTo>
                  <a:pt x="60" y="4"/>
                </a:lnTo>
                <a:lnTo>
                  <a:pt x="66" y="2"/>
                </a:lnTo>
                <a:lnTo>
                  <a:pt x="70" y="2"/>
                </a:lnTo>
                <a:lnTo>
                  <a:pt x="70" y="2"/>
                </a:lnTo>
                <a:lnTo>
                  <a:pt x="72" y="0"/>
                </a:lnTo>
                <a:lnTo>
                  <a:pt x="72" y="0"/>
                </a:lnTo>
                <a:lnTo>
                  <a:pt x="74" y="0"/>
                </a:lnTo>
                <a:lnTo>
                  <a:pt x="78" y="0"/>
                </a:lnTo>
                <a:lnTo>
                  <a:pt x="78" y="0"/>
                </a:lnTo>
                <a:lnTo>
                  <a:pt x="80" y="2"/>
                </a:lnTo>
                <a:lnTo>
                  <a:pt x="82" y="6"/>
                </a:lnTo>
                <a:lnTo>
                  <a:pt x="82" y="6"/>
                </a:lnTo>
                <a:lnTo>
                  <a:pt x="84" y="12"/>
                </a:lnTo>
                <a:lnTo>
                  <a:pt x="86" y="18"/>
                </a:lnTo>
                <a:lnTo>
                  <a:pt x="86" y="18"/>
                </a:lnTo>
                <a:lnTo>
                  <a:pt x="90" y="20"/>
                </a:lnTo>
                <a:lnTo>
                  <a:pt x="90" y="20"/>
                </a:lnTo>
                <a:lnTo>
                  <a:pt x="88" y="22"/>
                </a:lnTo>
                <a:lnTo>
                  <a:pt x="88" y="24"/>
                </a:lnTo>
                <a:lnTo>
                  <a:pt x="88" y="24"/>
                </a:lnTo>
                <a:lnTo>
                  <a:pt x="90" y="28"/>
                </a:lnTo>
                <a:lnTo>
                  <a:pt x="90" y="28"/>
                </a:lnTo>
                <a:lnTo>
                  <a:pt x="90" y="30"/>
                </a:lnTo>
                <a:lnTo>
                  <a:pt x="90" y="30"/>
                </a:lnTo>
                <a:lnTo>
                  <a:pt x="90" y="34"/>
                </a:lnTo>
                <a:lnTo>
                  <a:pt x="90" y="34"/>
                </a:lnTo>
                <a:lnTo>
                  <a:pt x="92" y="40"/>
                </a:lnTo>
                <a:lnTo>
                  <a:pt x="94" y="42"/>
                </a:lnTo>
                <a:lnTo>
                  <a:pt x="94" y="44"/>
                </a:lnTo>
                <a:lnTo>
                  <a:pt x="94" y="44"/>
                </a:lnTo>
                <a:lnTo>
                  <a:pt x="90" y="44"/>
                </a:lnTo>
                <a:lnTo>
                  <a:pt x="86" y="44"/>
                </a:lnTo>
                <a:lnTo>
                  <a:pt x="86" y="44"/>
                </a:lnTo>
                <a:lnTo>
                  <a:pt x="84" y="48"/>
                </a:lnTo>
                <a:lnTo>
                  <a:pt x="84" y="48"/>
                </a:lnTo>
                <a:lnTo>
                  <a:pt x="78" y="48"/>
                </a:lnTo>
                <a:lnTo>
                  <a:pt x="78" y="48"/>
                </a:lnTo>
                <a:lnTo>
                  <a:pt x="76" y="50"/>
                </a:lnTo>
                <a:lnTo>
                  <a:pt x="74" y="54"/>
                </a:lnTo>
                <a:lnTo>
                  <a:pt x="74" y="54"/>
                </a:lnTo>
                <a:lnTo>
                  <a:pt x="70" y="58"/>
                </a:lnTo>
                <a:lnTo>
                  <a:pt x="70" y="58"/>
                </a:lnTo>
                <a:lnTo>
                  <a:pt x="70" y="62"/>
                </a:lnTo>
                <a:lnTo>
                  <a:pt x="70" y="66"/>
                </a:lnTo>
                <a:lnTo>
                  <a:pt x="70" y="66"/>
                </a:lnTo>
                <a:lnTo>
                  <a:pt x="72" y="66"/>
                </a:lnTo>
                <a:lnTo>
                  <a:pt x="76" y="66"/>
                </a:lnTo>
                <a:lnTo>
                  <a:pt x="76" y="66"/>
                </a:lnTo>
                <a:lnTo>
                  <a:pt x="78" y="70"/>
                </a:lnTo>
                <a:lnTo>
                  <a:pt x="80" y="74"/>
                </a:lnTo>
                <a:lnTo>
                  <a:pt x="80" y="74"/>
                </a:lnTo>
                <a:lnTo>
                  <a:pt x="80" y="78"/>
                </a:lnTo>
                <a:lnTo>
                  <a:pt x="80" y="82"/>
                </a:lnTo>
                <a:lnTo>
                  <a:pt x="80" y="82"/>
                </a:lnTo>
                <a:lnTo>
                  <a:pt x="76" y="84"/>
                </a:lnTo>
                <a:lnTo>
                  <a:pt x="72" y="84"/>
                </a:lnTo>
                <a:lnTo>
                  <a:pt x="64" y="86"/>
                </a:lnTo>
                <a:lnTo>
                  <a:pt x="64" y="86"/>
                </a:lnTo>
                <a:lnTo>
                  <a:pt x="62" y="88"/>
                </a:lnTo>
                <a:lnTo>
                  <a:pt x="62" y="88"/>
                </a:lnTo>
                <a:lnTo>
                  <a:pt x="62" y="92"/>
                </a:lnTo>
                <a:lnTo>
                  <a:pt x="62" y="92"/>
                </a:lnTo>
                <a:lnTo>
                  <a:pt x="64" y="92"/>
                </a:lnTo>
                <a:lnTo>
                  <a:pt x="64" y="92"/>
                </a:lnTo>
                <a:lnTo>
                  <a:pt x="66" y="94"/>
                </a:lnTo>
                <a:lnTo>
                  <a:pt x="66" y="96"/>
                </a:lnTo>
                <a:lnTo>
                  <a:pt x="66" y="96"/>
                </a:lnTo>
                <a:lnTo>
                  <a:pt x="64" y="96"/>
                </a:lnTo>
                <a:lnTo>
                  <a:pt x="64" y="96"/>
                </a:lnTo>
                <a:lnTo>
                  <a:pt x="62" y="100"/>
                </a:lnTo>
                <a:lnTo>
                  <a:pt x="62" y="100"/>
                </a:lnTo>
                <a:lnTo>
                  <a:pt x="62" y="102"/>
                </a:lnTo>
                <a:lnTo>
                  <a:pt x="62" y="106"/>
                </a:lnTo>
                <a:lnTo>
                  <a:pt x="62" y="106"/>
                </a:lnTo>
                <a:lnTo>
                  <a:pt x="60" y="106"/>
                </a:lnTo>
                <a:lnTo>
                  <a:pt x="56" y="106"/>
                </a:lnTo>
                <a:lnTo>
                  <a:pt x="56" y="106"/>
                </a:lnTo>
                <a:lnTo>
                  <a:pt x="54" y="104"/>
                </a:lnTo>
                <a:lnTo>
                  <a:pt x="54" y="104"/>
                </a:lnTo>
                <a:lnTo>
                  <a:pt x="46" y="102"/>
                </a:lnTo>
                <a:lnTo>
                  <a:pt x="40" y="100"/>
                </a:lnTo>
                <a:lnTo>
                  <a:pt x="40" y="100"/>
                </a:lnTo>
                <a:lnTo>
                  <a:pt x="36" y="98"/>
                </a:lnTo>
                <a:lnTo>
                  <a:pt x="36" y="98"/>
                </a:lnTo>
                <a:lnTo>
                  <a:pt x="36" y="96"/>
                </a:lnTo>
                <a:lnTo>
                  <a:pt x="36" y="96"/>
                </a:lnTo>
                <a:lnTo>
                  <a:pt x="38" y="96"/>
                </a:lnTo>
                <a:lnTo>
                  <a:pt x="40" y="98"/>
                </a:lnTo>
                <a:lnTo>
                  <a:pt x="40" y="98"/>
                </a:lnTo>
                <a:lnTo>
                  <a:pt x="40" y="94"/>
                </a:lnTo>
                <a:lnTo>
                  <a:pt x="40" y="92"/>
                </a:lnTo>
                <a:lnTo>
                  <a:pt x="40" y="92"/>
                </a:lnTo>
                <a:lnTo>
                  <a:pt x="42" y="92"/>
                </a:lnTo>
                <a:lnTo>
                  <a:pt x="42" y="92"/>
                </a:lnTo>
                <a:lnTo>
                  <a:pt x="42" y="88"/>
                </a:lnTo>
                <a:lnTo>
                  <a:pt x="42" y="88"/>
                </a:lnTo>
                <a:lnTo>
                  <a:pt x="40" y="86"/>
                </a:lnTo>
                <a:lnTo>
                  <a:pt x="36" y="86"/>
                </a:lnTo>
                <a:lnTo>
                  <a:pt x="28" y="84"/>
                </a:lnTo>
                <a:lnTo>
                  <a:pt x="28" y="84"/>
                </a:lnTo>
                <a:lnTo>
                  <a:pt x="22" y="86"/>
                </a:lnTo>
                <a:lnTo>
                  <a:pt x="18" y="86"/>
                </a:lnTo>
                <a:lnTo>
                  <a:pt x="16" y="84"/>
                </a:lnTo>
                <a:lnTo>
                  <a:pt x="16" y="84"/>
                </a:lnTo>
                <a:lnTo>
                  <a:pt x="16" y="80"/>
                </a:lnTo>
                <a:lnTo>
                  <a:pt x="16" y="76"/>
                </a:lnTo>
                <a:lnTo>
                  <a:pt x="16" y="76"/>
                </a:lnTo>
                <a:lnTo>
                  <a:pt x="12" y="76"/>
                </a:lnTo>
                <a:lnTo>
                  <a:pt x="10" y="74"/>
                </a:lnTo>
                <a:lnTo>
                  <a:pt x="10" y="74"/>
                </a:lnTo>
                <a:lnTo>
                  <a:pt x="8" y="70"/>
                </a:lnTo>
                <a:lnTo>
                  <a:pt x="8" y="70"/>
                </a:lnTo>
                <a:lnTo>
                  <a:pt x="8" y="70"/>
                </a:lnTo>
                <a:lnTo>
                  <a:pt x="8" y="70"/>
                </a:lnTo>
                <a:lnTo>
                  <a:pt x="10" y="68"/>
                </a:lnTo>
                <a:lnTo>
                  <a:pt x="10" y="68"/>
                </a:lnTo>
                <a:lnTo>
                  <a:pt x="12" y="64"/>
                </a:lnTo>
                <a:lnTo>
                  <a:pt x="12" y="64"/>
                </a:lnTo>
                <a:lnTo>
                  <a:pt x="12" y="56"/>
                </a:lnTo>
                <a:lnTo>
                  <a:pt x="12" y="48"/>
                </a:lnTo>
                <a:lnTo>
                  <a:pt x="12" y="48"/>
                </a:lnTo>
                <a:lnTo>
                  <a:pt x="10" y="44"/>
                </a:lnTo>
                <a:lnTo>
                  <a:pt x="10" y="44"/>
                </a:lnTo>
                <a:lnTo>
                  <a:pt x="6" y="44"/>
                </a:lnTo>
                <a:lnTo>
                  <a:pt x="4" y="44"/>
                </a:lnTo>
                <a:lnTo>
                  <a:pt x="4" y="44"/>
                </a:lnTo>
                <a:lnTo>
                  <a:pt x="2" y="40"/>
                </a:lnTo>
                <a:lnTo>
                  <a:pt x="2" y="40"/>
                </a:lnTo>
                <a:lnTo>
                  <a:pt x="4" y="40"/>
                </a:lnTo>
                <a:lnTo>
                  <a:pt x="6" y="38"/>
                </a:lnTo>
                <a:lnTo>
                  <a:pt x="6" y="38"/>
                </a:lnTo>
                <a:lnTo>
                  <a:pt x="2" y="38"/>
                </a:lnTo>
                <a:lnTo>
                  <a:pt x="0" y="36"/>
                </a:lnTo>
                <a:lnTo>
                  <a:pt x="0" y="36"/>
                </a:lnTo>
                <a:lnTo>
                  <a:pt x="0" y="36"/>
                </a:lnTo>
                <a:lnTo>
                  <a:pt x="0" y="36"/>
                </a:lnTo>
                <a:lnTo>
                  <a:pt x="4" y="32"/>
                </a:lnTo>
                <a:lnTo>
                  <a:pt x="4" y="32"/>
                </a:lnTo>
                <a:lnTo>
                  <a:pt x="10" y="34"/>
                </a:lnTo>
                <a:lnTo>
                  <a:pt x="16" y="34"/>
                </a:lnTo>
                <a:lnTo>
                  <a:pt x="16" y="34"/>
                </a:lnTo>
                <a:lnTo>
                  <a:pt x="22" y="32"/>
                </a:lnTo>
                <a:lnTo>
                  <a:pt x="22" y="32"/>
                </a:lnTo>
                <a:lnTo>
                  <a:pt x="24" y="28"/>
                </a:lnTo>
                <a:lnTo>
                  <a:pt x="24" y="26"/>
                </a:lnTo>
                <a:lnTo>
                  <a:pt x="24" y="26"/>
                </a:lnTo>
                <a:lnTo>
                  <a:pt x="28" y="26"/>
                </a:lnTo>
                <a:lnTo>
                  <a:pt x="30" y="26"/>
                </a:lnTo>
                <a:lnTo>
                  <a:pt x="30" y="26"/>
                </a:lnTo>
                <a:lnTo>
                  <a:pt x="32" y="24"/>
                </a:lnTo>
                <a:lnTo>
                  <a:pt x="32" y="24"/>
                </a:lnTo>
                <a:lnTo>
                  <a:pt x="34" y="18"/>
                </a:lnTo>
                <a:lnTo>
                  <a:pt x="34" y="18"/>
                </a:lnTo>
                <a:lnTo>
                  <a:pt x="28" y="16"/>
                </a:lnTo>
                <a:lnTo>
                  <a:pt x="26" y="14"/>
                </a:lnTo>
                <a:lnTo>
                  <a:pt x="26" y="12"/>
                </a:lnTo>
                <a:lnTo>
                  <a:pt x="26" y="12"/>
                </a:lnTo>
                <a:lnTo>
                  <a:pt x="26" y="12"/>
                </a:lnTo>
                <a:lnTo>
                  <a:pt x="30" y="12"/>
                </a:lnTo>
                <a:lnTo>
                  <a:pt x="34" y="14"/>
                </a:lnTo>
                <a:lnTo>
                  <a:pt x="34" y="14"/>
                </a:lnTo>
                <a:lnTo>
                  <a:pt x="42" y="14"/>
                </a:lnTo>
                <a:lnTo>
                  <a:pt x="44" y="14"/>
                </a:lnTo>
                <a:lnTo>
                  <a:pt x="48" y="14"/>
                </a:lnTo>
                <a:lnTo>
                  <a:pt x="48" y="14"/>
                </a:lnTo>
                <a:lnTo>
                  <a:pt x="48" y="18"/>
                </a:lnTo>
                <a:lnTo>
                  <a:pt x="48" y="18"/>
                </a:lnTo>
                <a:lnTo>
                  <a:pt x="44" y="20"/>
                </a:lnTo>
                <a:lnTo>
                  <a:pt x="44" y="20"/>
                </a:lnTo>
                <a:lnTo>
                  <a:pt x="44" y="24"/>
                </a:lnTo>
                <a:lnTo>
                  <a:pt x="44" y="28"/>
                </a:lnTo>
                <a:lnTo>
                  <a:pt x="44" y="28"/>
                </a:lnTo>
                <a:lnTo>
                  <a:pt x="40" y="30"/>
                </a:lnTo>
                <a:lnTo>
                  <a:pt x="40" y="30"/>
                </a:lnTo>
                <a:lnTo>
                  <a:pt x="42" y="30"/>
                </a:lnTo>
                <a:lnTo>
                  <a:pt x="42" y="30"/>
                </a:lnTo>
                <a:lnTo>
                  <a:pt x="44" y="30"/>
                </a:lnTo>
                <a:lnTo>
                  <a:pt x="44" y="30"/>
                </a:lnTo>
                <a:lnTo>
                  <a:pt x="44" y="32"/>
                </a:lnTo>
                <a:lnTo>
                  <a:pt x="44" y="38"/>
                </a:lnTo>
                <a:lnTo>
                  <a:pt x="44" y="38"/>
                </a:lnTo>
                <a:lnTo>
                  <a:pt x="44" y="40"/>
                </a:lnTo>
                <a:lnTo>
                  <a:pt x="44" y="42"/>
                </a:lnTo>
                <a:lnTo>
                  <a:pt x="44" y="42"/>
                </a:lnTo>
                <a:lnTo>
                  <a:pt x="48" y="40"/>
                </a:lnTo>
                <a:lnTo>
                  <a:pt x="50" y="38"/>
                </a:lnTo>
                <a:lnTo>
                  <a:pt x="50" y="38"/>
                </a:lnTo>
                <a:lnTo>
                  <a:pt x="50" y="34"/>
                </a:lnTo>
                <a:lnTo>
                  <a:pt x="52" y="30"/>
                </a:lnTo>
                <a:lnTo>
                  <a:pt x="52" y="30"/>
                </a:lnTo>
                <a:lnTo>
                  <a:pt x="52" y="28"/>
                </a:lnTo>
                <a:lnTo>
                  <a:pt x="52" y="28"/>
                </a:lnTo>
                <a:lnTo>
                  <a:pt x="54" y="26"/>
                </a:lnTo>
                <a:lnTo>
                  <a:pt x="54" y="22"/>
                </a:lnTo>
                <a:lnTo>
                  <a:pt x="54" y="2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87" name="Freeform 247"/>
          <p:cNvSpPr>
            <a:spLocks/>
          </p:cNvSpPr>
          <p:nvPr/>
        </p:nvSpPr>
        <p:spPr bwMode="auto">
          <a:xfrm>
            <a:off x="4637021" y="2366677"/>
            <a:ext cx="295212" cy="463822"/>
          </a:xfrm>
          <a:custGeom>
            <a:avLst/>
            <a:gdLst/>
            <a:ahLst/>
            <a:cxnLst>
              <a:cxn ang="0">
                <a:pos x="150" y="132"/>
              </a:cxn>
              <a:cxn ang="0">
                <a:pos x="134" y="144"/>
              </a:cxn>
              <a:cxn ang="0">
                <a:pos x="132" y="142"/>
              </a:cxn>
              <a:cxn ang="0">
                <a:pos x="128" y="148"/>
              </a:cxn>
              <a:cxn ang="0">
                <a:pos x="124" y="138"/>
              </a:cxn>
              <a:cxn ang="0">
                <a:pos x="120" y="138"/>
              </a:cxn>
              <a:cxn ang="0">
                <a:pos x="114" y="148"/>
              </a:cxn>
              <a:cxn ang="0">
                <a:pos x="114" y="164"/>
              </a:cxn>
              <a:cxn ang="0">
                <a:pos x="98" y="166"/>
              </a:cxn>
              <a:cxn ang="0">
                <a:pos x="94" y="168"/>
              </a:cxn>
              <a:cxn ang="0">
                <a:pos x="98" y="180"/>
              </a:cxn>
              <a:cxn ang="0">
                <a:pos x="92" y="182"/>
              </a:cxn>
              <a:cxn ang="0">
                <a:pos x="78" y="182"/>
              </a:cxn>
              <a:cxn ang="0">
                <a:pos x="84" y="188"/>
              </a:cxn>
              <a:cxn ang="0">
                <a:pos x="80" y="196"/>
              </a:cxn>
              <a:cxn ang="0">
                <a:pos x="78" y="204"/>
              </a:cxn>
              <a:cxn ang="0">
                <a:pos x="74" y="216"/>
              </a:cxn>
              <a:cxn ang="0">
                <a:pos x="76" y="224"/>
              </a:cxn>
              <a:cxn ang="0">
                <a:pos x="72" y="230"/>
              </a:cxn>
              <a:cxn ang="0">
                <a:pos x="66" y="240"/>
              </a:cxn>
              <a:cxn ang="0">
                <a:pos x="66" y="246"/>
              </a:cxn>
              <a:cxn ang="0">
                <a:pos x="76" y="250"/>
              </a:cxn>
              <a:cxn ang="0">
                <a:pos x="78" y="258"/>
              </a:cxn>
              <a:cxn ang="0">
                <a:pos x="74" y="258"/>
              </a:cxn>
              <a:cxn ang="0">
                <a:pos x="68" y="256"/>
              </a:cxn>
              <a:cxn ang="0">
                <a:pos x="64" y="258"/>
              </a:cxn>
              <a:cxn ang="0">
                <a:pos x="56" y="262"/>
              </a:cxn>
              <a:cxn ang="0">
                <a:pos x="32" y="254"/>
              </a:cxn>
              <a:cxn ang="0">
                <a:pos x="24" y="244"/>
              </a:cxn>
              <a:cxn ang="0">
                <a:pos x="26" y="214"/>
              </a:cxn>
              <a:cxn ang="0">
                <a:pos x="16" y="196"/>
              </a:cxn>
              <a:cxn ang="0">
                <a:pos x="8" y="190"/>
              </a:cxn>
              <a:cxn ang="0">
                <a:pos x="0" y="192"/>
              </a:cxn>
              <a:cxn ang="0">
                <a:pos x="4" y="176"/>
              </a:cxn>
              <a:cxn ang="0">
                <a:pos x="2" y="152"/>
              </a:cxn>
              <a:cxn ang="0">
                <a:pos x="2" y="126"/>
              </a:cxn>
              <a:cxn ang="0">
                <a:pos x="12" y="100"/>
              </a:cxn>
              <a:cxn ang="0">
                <a:pos x="24" y="66"/>
              </a:cxn>
              <a:cxn ang="0">
                <a:pos x="38" y="50"/>
              </a:cxn>
              <a:cxn ang="0">
                <a:pos x="70" y="46"/>
              </a:cxn>
              <a:cxn ang="0">
                <a:pos x="90" y="38"/>
              </a:cxn>
              <a:cxn ang="0">
                <a:pos x="100" y="20"/>
              </a:cxn>
              <a:cxn ang="0">
                <a:pos x="130" y="4"/>
              </a:cxn>
              <a:cxn ang="0">
                <a:pos x="136" y="0"/>
              </a:cxn>
              <a:cxn ang="0">
                <a:pos x="134" y="8"/>
              </a:cxn>
              <a:cxn ang="0">
                <a:pos x="134" y="26"/>
              </a:cxn>
              <a:cxn ang="0">
                <a:pos x="136" y="42"/>
              </a:cxn>
              <a:cxn ang="0">
                <a:pos x="120" y="72"/>
              </a:cxn>
              <a:cxn ang="0">
                <a:pos x="120" y="82"/>
              </a:cxn>
              <a:cxn ang="0">
                <a:pos x="118" y="92"/>
              </a:cxn>
              <a:cxn ang="0">
                <a:pos x="110" y="94"/>
              </a:cxn>
              <a:cxn ang="0">
                <a:pos x="112" y="98"/>
              </a:cxn>
              <a:cxn ang="0">
                <a:pos x="120" y="98"/>
              </a:cxn>
              <a:cxn ang="0">
                <a:pos x="112" y="104"/>
              </a:cxn>
              <a:cxn ang="0">
                <a:pos x="114" y="116"/>
              </a:cxn>
              <a:cxn ang="0">
                <a:pos x="118" y="110"/>
              </a:cxn>
              <a:cxn ang="0">
                <a:pos x="128" y="116"/>
              </a:cxn>
              <a:cxn ang="0">
                <a:pos x="136" y="112"/>
              </a:cxn>
              <a:cxn ang="0">
                <a:pos x="150" y="114"/>
              </a:cxn>
            </a:cxnLst>
            <a:rect l="0" t="0" r="r" b="b"/>
            <a:pathLst>
              <a:path w="150" h="262">
                <a:moveTo>
                  <a:pt x="150" y="122"/>
                </a:moveTo>
                <a:lnTo>
                  <a:pt x="150" y="122"/>
                </a:lnTo>
                <a:lnTo>
                  <a:pt x="150" y="126"/>
                </a:lnTo>
                <a:lnTo>
                  <a:pt x="150" y="132"/>
                </a:lnTo>
                <a:lnTo>
                  <a:pt x="150" y="132"/>
                </a:lnTo>
                <a:lnTo>
                  <a:pt x="142" y="140"/>
                </a:lnTo>
                <a:lnTo>
                  <a:pt x="138" y="142"/>
                </a:lnTo>
                <a:lnTo>
                  <a:pt x="134" y="144"/>
                </a:lnTo>
                <a:lnTo>
                  <a:pt x="134" y="144"/>
                </a:lnTo>
                <a:lnTo>
                  <a:pt x="134" y="140"/>
                </a:lnTo>
                <a:lnTo>
                  <a:pt x="134" y="140"/>
                </a:lnTo>
                <a:lnTo>
                  <a:pt x="132" y="142"/>
                </a:lnTo>
                <a:lnTo>
                  <a:pt x="130" y="144"/>
                </a:lnTo>
                <a:lnTo>
                  <a:pt x="130" y="146"/>
                </a:lnTo>
                <a:lnTo>
                  <a:pt x="128" y="148"/>
                </a:lnTo>
                <a:lnTo>
                  <a:pt x="128" y="148"/>
                </a:lnTo>
                <a:lnTo>
                  <a:pt x="126" y="144"/>
                </a:lnTo>
                <a:lnTo>
                  <a:pt x="124" y="140"/>
                </a:lnTo>
                <a:lnTo>
                  <a:pt x="124" y="140"/>
                </a:lnTo>
                <a:lnTo>
                  <a:pt x="124" y="138"/>
                </a:lnTo>
                <a:lnTo>
                  <a:pt x="124" y="136"/>
                </a:lnTo>
                <a:lnTo>
                  <a:pt x="124" y="136"/>
                </a:lnTo>
                <a:lnTo>
                  <a:pt x="122" y="136"/>
                </a:lnTo>
                <a:lnTo>
                  <a:pt x="120" y="138"/>
                </a:lnTo>
                <a:lnTo>
                  <a:pt x="120" y="138"/>
                </a:lnTo>
                <a:lnTo>
                  <a:pt x="116" y="144"/>
                </a:lnTo>
                <a:lnTo>
                  <a:pt x="114" y="148"/>
                </a:lnTo>
                <a:lnTo>
                  <a:pt x="114" y="148"/>
                </a:lnTo>
                <a:lnTo>
                  <a:pt x="116" y="156"/>
                </a:lnTo>
                <a:lnTo>
                  <a:pt x="116" y="162"/>
                </a:lnTo>
                <a:lnTo>
                  <a:pt x="116" y="162"/>
                </a:lnTo>
                <a:lnTo>
                  <a:pt x="114" y="164"/>
                </a:lnTo>
                <a:lnTo>
                  <a:pt x="110" y="168"/>
                </a:lnTo>
                <a:lnTo>
                  <a:pt x="110" y="168"/>
                </a:lnTo>
                <a:lnTo>
                  <a:pt x="104" y="166"/>
                </a:lnTo>
                <a:lnTo>
                  <a:pt x="98" y="166"/>
                </a:lnTo>
                <a:lnTo>
                  <a:pt x="98" y="166"/>
                </a:lnTo>
                <a:lnTo>
                  <a:pt x="96" y="166"/>
                </a:lnTo>
                <a:lnTo>
                  <a:pt x="94" y="168"/>
                </a:lnTo>
                <a:lnTo>
                  <a:pt x="94" y="168"/>
                </a:lnTo>
                <a:lnTo>
                  <a:pt x="96" y="172"/>
                </a:lnTo>
                <a:lnTo>
                  <a:pt x="98" y="176"/>
                </a:lnTo>
                <a:lnTo>
                  <a:pt x="98" y="176"/>
                </a:lnTo>
                <a:lnTo>
                  <a:pt x="98" y="180"/>
                </a:lnTo>
                <a:lnTo>
                  <a:pt x="98" y="182"/>
                </a:lnTo>
                <a:lnTo>
                  <a:pt x="98" y="182"/>
                </a:lnTo>
                <a:lnTo>
                  <a:pt x="94" y="182"/>
                </a:lnTo>
                <a:lnTo>
                  <a:pt x="92" y="182"/>
                </a:lnTo>
                <a:lnTo>
                  <a:pt x="84" y="180"/>
                </a:lnTo>
                <a:lnTo>
                  <a:pt x="84" y="180"/>
                </a:lnTo>
                <a:lnTo>
                  <a:pt x="82" y="180"/>
                </a:lnTo>
                <a:lnTo>
                  <a:pt x="78" y="182"/>
                </a:lnTo>
                <a:lnTo>
                  <a:pt x="78" y="182"/>
                </a:lnTo>
                <a:lnTo>
                  <a:pt x="80" y="184"/>
                </a:lnTo>
                <a:lnTo>
                  <a:pt x="82" y="186"/>
                </a:lnTo>
                <a:lnTo>
                  <a:pt x="84" y="188"/>
                </a:lnTo>
                <a:lnTo>
                  <a:pt x="84" y="188"/>
                </a:lnTo>
                <a:lnTo>
                  <a:pt x="84" y="192"/>
                </a:lnTo>
                <a:lnTo>
                  <a:pt x="84" y="192"/>
                </a:lnTo>
                <a:lnTo>
                  <a:pt x="80" y="196"/>
                </a:lnTo>
                <a:lnTo>
                  <a:pt x="76" y="200"/>
                </a:lnTo>
                <a:lnTo>
                  <a:pt x="76" y="202"/>
                </a:lnTo>
                <a:lnTo>
                  <a:pt x="76" y="202"/>
                </a:lnTo>
                <a:lnTo>
                  <a:pt x="78" y="204"/>
                </a:lnTo>
                <a:lnTo>
                  <a:pt x="78" y="204"/>
                </a:lnTo>
                <a:lnTo>
                  <a:pt x="76" y="210"/>
                </a:lnTo>
                <a:lnTo>
                  <a:pt x="74" y="216"/>
                </a:lnTo>
                <a:lnTo>
                  <a:pt x="74" y="216"/>
                </a:lnTo>
                <a:lnTo>
                  <a:pt x="74" y="220"/>
                </a:lnTo>
                <a:lnTo>
                  <a:pt x="74" y="224"/>
                </a:lnTo>
                <a:lnTo>
                  <a:pt x="74" y="224"/>
                </a:lnTo>
                <a:lnTo>
                  <a:pt x="76" y="224"/>
                </a:lnTo>
                <a:lnTo>
                  <a:pt x="76" y="224"/>
                </a:lnTo>
                <a:lnTo>
                  <a:pt x="76" y="228"/>
                </a:lnTo>
                <a:lnTo>
                  <a:pt x="76" y="228"/>
                </a:lnTo>
                <a:lnTo>
                  <a:pt x="72" y="230"/>
                </a:lnTo>
                <a:lnTo>
                  <a:pt x="66" y="232"/>
                </a:lnTo>
                <a:lnTo>
                  <a:pt x="66" y="232"/>
                </a:lnTo>
                <a:lnTo>
                  <a:pt x="66" y="236"/>
                </a:lnTo>
                <a:lnTo>
                  <a:pt x="66" y="240"/>
                </a:lnTo>
                <a:lnTo>
                  <a:pt x="66" y="240"/>
                </a:lnTo>
                <a:lnTo>
                  <a:pt x="66" y="244"/>
                </a:lnTo>
                <a:lnTo>
                  <a:pt x="66" y="246"/>
                </a:lnTo>
                <a:lnTo>
                  <a:pt x="66" y="246"/>
                </a:lnTo>
                <a:lnTo>
                  <a:pt x="68" y="246"/>
                </a:lnTo>
                <a:lnTo>
                  <a:pt x="72" y="246"/>
                </a:lnTo>
                <a:lnTo>
                  <a:pt x="72" y="246"/>
                </a:lnTo>
                <a:lnTo>
                  <a:pt x="76" y="250"/>
                </a:lnTo>
                <a:lnTo>
                  <a:pt x="76" y="250"/>
                </a:lnTo>
                <a:lnTo>
                  <a:pt x="78" y="254"/>
                </a:lnTo>
                <a:lnTo>
                  <a:pt x="78" y="254"/>
                </a:lnTo>
                <a:lnTo>
                  <a:pt x="78" y="258"/>
                </a:lnTo>
                <a:lnTo>
                  <a:pt x="78" y="258"/>
                </a:lnTo>
                <a:lnTo>
                  <a:pt x="76" y="258"/>
                </a:lnTo>
                <a:lnTo>
                  <a:pt x="74" y="258"/>
                </a:lnTo>
                <a:lnTo>
                  <a:pt x="74" y="258"/>
                </a:lnTo>
                <a:lnTo>
                  <a:pt x="72" y="256"/>
                </a:lnTo>
                <a:lnTo>
                  <a:pt x="72" y="256"/>
                </a:lnTo>
                <a:lnTo>
                  <a:pt x="68" y="256"/>
                </a:lnTo>
                <a:lnTo>
                  <a:pt x="68" y="256"/>
                </a:lnTo>
                <a:lnTo>
                  <a:pt x="68" y="258"/>
                </a:lnTo>
                <a:lnTo>
                  <a:pt x="68" y="258"/>
                </a:lnTo>
                <a:lnTo>
                  <a:pt x="64" y="258"/>
                </a:lnTo>
                <a:lnTo>
                  <a:pt x="64" y="258"/>
                </a:lnTo>
                <a:lnTo>
                  <a:pt x="62" y="258"/>
                </a:lnTo>
                <a:lnTo>
                  <a:pt x="60" y="260"/>
                </a:lnTo>
                <a:lnTo>
                  <a:pt x="56" y="262"/>
                </a:lnTo>
                <a:lnTo>
                  <a:pt x="56" y="262"/>
                </a:lnTo>
                <a:lnTo>
                  <a:pt x="50" y="262"/>
                </a:lnTo>
                <a:lnTo>
                  <a:pt x="44" y="258"/>
                </a:lnTo>
                <a:lnTo>
                  <a:pt x="32" y="254"/>
                </a:lnTo>
                <a:lnTo>
                  <a:pt x="32" y="254"/>
                </a:lnTo>
                <a:lnTo>
                  <a:pt x="28" y="254"/>
                </a:lnTo>
                <a:lnTo>
                  <a:pt x="24" y="254"/>
                </a:lnTo>
                <a:lnTo>
                  <a:pt x="24" y="254"/>
                </a:lnTo>
                <a:lnTo>
                  <a:pt x="24" y="244"/>
                </a:lnTo>
                <a:lnTo>
                  <a:pt x="24" y="244"/>
                </a:lnTo>
                <a:lnTo>
                  <a:pt x="26" y="228"/>
                </a:lnTo>
                <a:lnTo>
                  <a:pt x="26" y="220"/>
                </a:lnTo>
                <a:lnTo>
                  <a:pt x="26" y="214"/>
                </a:lnTo>
                <a:lnTo>
                  <a:pt x="26" y="214"/>
                </a:lnTo>
                <a:lnTo>
                  <a:pt x="22" y="204"/>
                </a:lnTo>
                <a:lnTo>
                  <a:pt x="22" y="204"/>
                </a:lnTo>
                <a:lnTo>
                  <a:pt x="16" y="196"/>
                </a:lnTo>
                <a:lnTo>
                  <a:pt x="16" y="196"/>
                </a:lnTo>
                <a:lnTo>
                  <a:pt x="12" y="192"/>
                </a:lnTo>
                <a:lnTo>
                  <a:pt x="8" y="190"/>
                </a:lnTo>
                <a:lnTo>
                  <a:pt x="8" y="190"/>
                </a:lnTo>
                <a:lnTo>
                  <a:pt x="4" y="192"/>
                </a:lnTo>
                <a:lnTo>
                  <a:pt x="4" y="192"/>
                </a:lnTo>
                <a:lnTo>
                  <a:pt x="2" y="192"/>
                </a:lnTo>
                <a:lnTo>
                  <a:pt x="0" y="192"/>
                </a:lnTo>
                <a:lnTo>
                  <a:pt x="0" y="192"/>
                </a:lnTo>
                <a:lnTo>
                  <a:pt x="0" y="188"/>
                </a:lnTo>
                <a:lnTo>
                  <a:pt x="0" y="184"/>
                </a:lnTo>
                <a:lnTo>
                  <a:pt x="4" y="176"/>
                </a:lnTo>
                <a:lnTo>
                  <a:pt x="4" y="176"/>
                </a:lnTo>
                <a:lnTo>
                  <a:pt x="4" y="162"/>
                </a:lnTo>
                <a:lnTo>
                  <a:pt x="4" y="162"/>
                </a:lnTo>
                <a:lnTo>
                  <a:pt x="2" y="152"/>
                </a:lnTo>
                <a:lnTo>
                  <a:pt x="2" y="152"/>
                </a:lnTo>
                <a:lnTo>
                  <a:pt x="2" y="138"/>
                </a:lnTo>
                <a:lnTo>
                  <a:pt x="2" y="126"/>
                </a:lnTo>
                <a:lnTo>
                  <a:pt x="2" y="126"/>
                </a:lnTo>
                <a:lnTo>
                  <a:pt x="4" y="114"/>
                </a:lnTo>
                <a:lnTo>
                  <a:pt x="4" y="114"/>
                </a:lnTo>
                <a:lnTo>
                  <a:pt x="12" y="100"/>
                </a:lnTo>
                <a:lnTo>
                  <a:pt x="12" y="100"/>
                </a:lnTo>
                <a:lnTo>
                  <a:pt x="14" y="90"/>
                </a:lnTo>
                <a:lnTo>
                  <a:pt x="14" y="90"/>
                </a:lnTo>
                <a:lnTo>
                  <a:pt x="24" y="66"/>
                </a:lnTo>
                <a:lnTo>
                  <a:pt x="24" y="66"/>
                </a:lnTo>
                <a:lnTo>
                  <a:pt x="28" y="58"/>
                </a:lnTo>
                <a:lnTo>
                  <a:pt x="28" y="58"/>
                </a:lnTo>
                <a:lnTo>
                  <a:pt x="34" y="52"/>
                </a:lnTo>
                <a:lnTo>
                  <a:pt x="38" y="50"/>
                </a:lnTo>
                <a:lnTo>
                  <a:pt x="38" y="50"/>
                </a:lnTo>
                <a:lnTo>
                  <a:pt x="46" y="48"/>
                </a:lnTo>
                <a:lnTo>
                  <a:pt x="58" y="46"/>
                </a:lnTo>
                <a:lnTo>
                  <a:pt x="70" y="46"/>
                </a:lnTo>
                <a:lnTo>
                  <a:pt x="78" y="44"/>
                </a:lnTo>
                <a:lnTo>
                  <a:pt x="78" y="44"/>
                </a:lnTo>
                <a:lnTo>
                  <a:pt x="84" y="42"/>
                </a:lnTo>
                <a:lnTo>
                  <a:pt x="90" y="38"/>
                </a:lnTo>
                <a:lnTo>
                  <a:pt x="90" y="38"/>
                </a:lnTo>
                <a:lnTo>
                  <a:pt x="92" y="28"/>
                </a:lnTo>
                <a:lnTo>
                  <a:pt x="92" y="28"/>
                </a:lnTo>
                <a:lnTo>
                  <a:pt x="100" y="20"/>
                </a:lnTo>
                <a:lnTo>
                  <a:pt x="108" y="12"/>
                </a:lnTo>
                <a:lnTo>
                  <a:pt x="108" y="12"/>
                </a:lnTo>
                <a:lnTo>
                  <a:pt x="120" y="8"/>
                </a:lnTo>
                <a:lnTo>
                  <a:pt x="130" y="4"/>
                </a:lnTo>
                <a:lnTo>
                  <a:pt x="130" y="4"/>
                </a:lnTo>
                <a:lnTo>
                  <a:pt x="132" y="2"/>
                </a:lnTo>
                <a:lnTo>
                  <a:pt x="136" y="0"/>
                </a:lnTo>
                <a:lnTo>
                  <a:pt x="136" y="0"/>
                </a:lnTo>
                <a:lnTo>
                  <a:pt x="138" y="2"/>
                </a:lnTo>
                <a:lnTo>
                  <a:pt x="138" y="2"/>
                </a:lnTo>
                <a:lnTo>
                  <a:pt x="136" y="4"/>
                </a:lnTo>
                <a:lnTo>
                  <a:pt x="134" y="8"/>
                </a:lnTo>
                <a:lnTo>
                  <a:pt x="134" y="8"/>
                </a:lnTo>
                <a:lnTo>
                  <a:pt x="132" y="16"/>
                </a:lnTo>
                <a:lnTo>
                  <a:pt x="132" y="16"/>
                </a:lnTo>
                <a:lnTo>
                  <a:pt x="134" y="26"/>
                </a:lnTo>
                <a:lnTo>
                  <a:pt x="136" y="34"/>
                </a:lnTo>
                <a:lnTo>
                  <a:pt x="136" y="34"/>
                </a:lnTo>
                <a:lnTo>
                  <a:pt x="136" y="42"/>
                </a:lnTo>
                <a:lnTo>
                  <a:pt x="136" y="42"/>
                </a:lnTo>
                <a:lnTo>
                  <a:pt x="130" y="50"/>
                </a:lnTo>
                <a:lnTo>
                  <a:pt x="124" y="58"/>
                </a:lnTo>
                <a:lnTo>
                  <a:pt x="124" y="58"/>
                </a:lnTo>
                <a:lnTo>
                  <a:pt x="120" y="72"/>
                </a:lnTo>
                <a:lnTo>
                  <a:pt x="120" y="72"/>
                </a:lnTo>
                <a:lnTo>
                  <a:pt x="120" y="78"/>
                </a:lnTo>
                <a:lnTo>
                  <a:pt x="120" y="82"/>
                </a:lnTo>
                <a:lnTo>
                  <a:pt x="120" y="82"/>
                </a:lnTo>
                <a:lnTo>
                  <a:pt x="118" y="84"/>
                </a:lnTo>
                <a:lnTo>
                  <a:pt x="118" y="84"/>
                </a:lnTo>
                <a:lnTo>
                  <a:pt x="118" y="88"/>
                </a:lnTo>
                <a:lnTo>
                  <a:pt x="118" y="92"/>
                </a:lnTo>
                <a:lnTo>
                  <a:pt x="118" y="92"/>
                </a:lnTo>
                <a:lnTo>
                  <a:pt x="114" y="92"/>
                </a:lnTo>
                <a:lnTo>
                  <a:pt x="110" y="94"/>
                </a:lnTo>
                <a:lnTo>
                  <a:pt x="110" y="94"/>
                </a:lnTo>
                <a:lnTo>
                  <a:pt x="110" y="96"/>
                </a:lnTo>
                <a:lnTo>
                  <a:pt x="110" y="98"/>
                </a:lnTo>
                <a:lnTo>
                  <a:pt x="110" y="98"/>
                </a:lnTo>
                <a:lnTo>
                  <a:pt x="112" y="98"/>
                </a:lnTo>
                <a:lnTo>
                  <a:pt x="114" y="98"/>
                </a:lnTo>
                <a:lnTo>
                  <a:pt x="118" y="96"/>
                </a:lnTo>
                <a:lnTo>
                  <a:pt x="118" y="96"/>
                </a:lnTo>
                <a:lnTo>
                  <a:pt x="120" y="98"/>
                </a:lnTo>
                <a:lnTo>
                  <a:pt x="120" y="98"/>
                </a:lnTo>
                <a:lnTo>
                  <a:pt x="116" y="102"/>
                </a:lnTo>
                <a:lnTo>
                  <a:pt x="112" y="104"/>
                </a:lnTo>
                <a:lnTo>
                  <a:pt x="112" y="104"/>
                </a:lnTo>
                <a:lnTo>
                  <a:pt x="112" y="110"/>
                </a:lnTo>
                <a:lnTo>
                  <a:pt x="112" y="110"/>
                </a:lnTo>
                <a:lnTo>
                  <a:pt x="112" y="114"/>
                </a:lnTo>
                <a:lnTo>
                  <a:pt x="114" y="116"/>
                </a:lnTo>
                <a:lnTo>
                  <a:pt x="114" y="116"/>
                </a:lnTo>
                <a:lnTo>
                  <a:pt x="116" y="112"/>
                </a:lnTo>
                <a:lnTo>
                  <a:pt x="118" y="110"/>
                </a:lnTo>
                <a:lnTo>
                  <a:pt x="118" y="110"/>
                </a:lnTo>
                <a:lnTo>
                  <a:pt x="124" y="110"/>
                </a:lnTo>
                <a:lnTo>
                  <a:pt x="124" y="110"/>
                </a:lnTo>
                <a:lnTo>
                  <a:pt x="126" y="112"/>
                </a:lnTo>
                <a:lnTo>
                  <a:pt x="128" y="116"/>
                </a:lnTo>
                <a:lnTo>
                  <a:pt x="128" y="116"/>
                </a:lnTo>
                <a:lnTo>
                  <a:pt x="132" y="114"/>
                </a:lnTo>
                <a:lnTo>
                  <a:pt x="136" y="112"/>
                </a:lnTo>
                <a:lnTo>
                  <a:pt x="136" y="112"/>
                </a:lnTo>
                <a:lnTo>
                  <a:pt x="144" y="112"/>
                </a:lnTo>
                <a:lnTo>
                  <a:pt x="144" y="112"/>
                </a:lnTo>
                <a:lnTo>
                  <a:pt x="150" y="114"/>
                </a:lnTo>
                <a:lnTo>
                  <a:pt x="150" y="114"/>
                </a:lnTo>
                <a:lnTo>
                  <a:pt x="150" y="122"/>
                </a:lnTo>
                <a:lnTo>
                  <a:pt x="150" y="12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88" name="Freeform 248"/>
          <p:cNvSpPr>
            <a:spLocks/>
          </p:cNvSpPr>
          <p:nvPr/>
        </p:nvSpPr>
        <p:spPr bwMode="auto">
          <a:xfrm>
            <a:off x="4810212" y="2710118"/>
            <a:ext cx="118085" cy="95597"/>
          </a:xfrm>
          <a:custGeom>
            <a:avLst/>
            <a:gdLst/>
            <a:ahLst/>
            <a:cxnLst>
              <a:cxn ang="0">
                <a:pos x="60" y="32"/>
              </a:cxn>
              <a:cxn ang="0">
                <a:pos x="60" y="32"/>
              </a:cxn>
              <a:cxn ang="0">
                <a:pos x="56" y="32"/>
              </a:cxn>
              <a:cxn ang="0">
                <a:pos x="56" y="40"/>
              </a:cxn>
              <a:cxn ang="0">
                <a:pos x="56" y="46"/>
              </a:cxn>
              <a:cxn ang="0">
                <a:pos x="54" y="50"/>
              </a:cxn>
              <a:cxn ang="0">
                <a:pos x="46" y="52"/>
              </a:cxn>
              <a:cxn ang="0">
                <a:pos x="40" y="54"/>
              </a:cxn>
              <a:cxn ang="0">
                <a:pos x="34" y="54"/>
              </a:cxn>
              <a:cxn ang="0">
                <a:pos x="30" y="50"/>
              </a:cxn>
              <a:cxn ang="0">
                <a:pos x="28" y="48"/>
              </a:cxn>
              <a:cxn ang="0">
                <a:pos x="20" y="50"/>
              </a:cxn>
              <a:cxn ang="0">
                <a:pos x="18" y="50"/>
              </a:cxn>
              <a:cxn ang="0">
                <a:pos x="18" y="46"/>
              </a:cxn>
              <a:cxn ang="0">
                <a:pos x="22" y="42"/>
              </a:cxn>
              <a:cxn ang="0">
                <a:pos x="20" y="40"/>
              </a:cxn>
              <a:cxn ang="0">
                <a:pos x="18" y="42"/>
              </a:cxn>
              <a:cxn ang="0">
                <a:pos x="6" y="36"/>
              </a:cxn>
              <a:cxn ang="0">
                <a:pos x="6" y="32"/>
              </a:cxn>
              <a:cxn ang="0">
                <a:pos x="6" y="28"/>
              </a:cxn>
              <a:cxn ang="0">
                <a:pos x="2" y="24"/>
              </a:cxn>
              <a:cxn ang="0">
                <a:pos x="4" y="20"/>
              </a:cxn>
              <a:cxn ang="0">
                <a:pos x="2" y="18"/>
              </a:cxn>
              <a:cxn ang="0">
                <a:pos x="0" y="16"/>
              </a:cxn>
              <a:cxn ang="0">
                <a:pos x="2" y="16"/>
              </a:cxn>
              <a:cxn ang="0">
                <a:pos x="2" y="14"/>
              </a:cxn>
              <a:cxn ang="0">
                <a:pos x="0" y="10"/>
              </a:cxn>
              <a:cxn ang="0">
                <a:pos x="0" y="6"/>
              </a:cxn>
              <a:cxn ang="0">
                <a:pos x="6" y="8"/>
              </a:cxn>
              <a:cxn ang="0">
                <a:pos x="10" y="10"/>
              </a:cxn>
              <a:cxn ang="0">
                <a:pos x="14" y="8"/>
              </a:cxn>
              <a:cxn ang="0">
                <a:pos x="16" y="6"/>
              </a:cxn>
              <a:cxn ang="0">
                <a:pos x="22" y="4"/>
              </a:cxn>
              <a:cxn ang="0">
                <a:pos x="28" y="2"/>
              </a:cxn>
              <a:cxn ang="0">
                <a:pos x="34" y="2"/>
              </a:cxn>
              <a:cxn ang="0">
                <a:pos x="40" y="8"/>
              </a:cxn>
              <a:cxn ang="0">
                <a:pos x="44" y="8"/>
              </a:cxn>
              <a:cxn ang="0">
                <a:pos x="44" y="4"/>
              </a:cxn>
              <a:cxn ang="0">
                <a:pos x="44" y="2"/>
              </a:cxn>
              <a:cxn ang="0">
                <a:pos x="46" y="0"/>
              </a:cxn>
              <a:cxn ang="0">
                <a:pos x="52" y="6"/>
              </a:cxn>
              <a:cxn ang="0">
                <a:pos x="54" y="14"/>
              </a:cxn>
              <a:cxn ang="0">
                <a:pos x="52" y="20"/>
              </a:cxn>
              <a:cxn ang="0">
                <a:pos x="54" y="26"/>
              </a:cxn>
              <a:cxn ang="0">
                <a:pos x="56" y="30"/>
              </a:cxn>
              <a:cxn ang="0">
                <a:pos x="60" y="32"/>
              </a:cxn>
            </a:cxnLst>
            <a:rect l="0" t="0" r="r" b="b"/>
            <a:pathLst>
              <a:path w="60" h="54">
                <a:moveTo>
                  <a:pt x="60" y="32"/>
                </a:moveTo>
                <a:lnTo>
                  <a:pt x="60" y="32"/>
                </a:lnTo>
                <a:lnTo>
                  <a:pt x="60" y="32"/>
                </a:lnTo>
                <a:lnTo>
                  <a:pt x="60" y="32"/>
                </a:lnTo>
                <a:lnTo>
                  <a:pt x="56" y="32"/>
                </a:lnTo>
                <a:lnTo>
                  <a:pt x="56" y="32"/>
                </a:lnTo>
                <a:lnTo>
                  <a:pt x="56" y="36"/>
                </a:lnTo>
                <a:lnTo>
                  <a:pt x="56" y="40"/>
                </a:lnTo>
                <a:lnTo>
                  <a:pt x="56" y="40"/>
                </a:lnTo>
                <a:lnTo>
                  <a:pt x="56" y="46"/>
                </a:lnTo>
                <a:lnTo>
                  <a:pt x="54" y="50"/>
                </a:lnTo>
                <a:lnTo>
                  <a:pt x="54" y="50"/>
                </a:lnTo>
                <a:lnTo>
                  <a:pt x="50" y="52"/>
                </a:lnTo>
                <a:lnTo>
                  <a:pt x="46" y="52"/>
                </a:lnTo>
                <a:lnTo>
                  <a:pt x="46" y="52"/>
                </a:lnTo>
                <a:lnTo>
                  <a:pt x="40" y="54"/>
                </a:lnTo>
                <a:lnTo>
                  <a:pt x="40" y="54"/>
                </a:lnTo>
                <a:lnTo>
                  <a:pt x="34" y="54"/>
                </a:lnTo>
                <a:lnTo>
                  <a:pt x="34" y="54"/>
                </a:lnTo>
                <a:lnTo>
                  <a:pt x="30" y="50"/>
                </a:lnTo>
                <a:lnTo>
                  <a:pt x="28" y="48"/>
                </a:lnTo>
                <a:lnTo>
                  <a:pt x="28" y="48"/>
                </a:lnTo>
                <a:lnTo>
                  <a:pt x="22" y="50"/>
                </a:lnTo>
                <a:lnTo>
                  <a:pt x="20" y="50"/>
                </a:lnTo>
                <a:lnTo>
                  <a:pt x="18" y="50"/>
                </a:lnTo>
                <a:lnTo>
                  <a:pt x="18" y="50"/>
                </a:lnTo>
                <a:lnTo>
                  <a:pt x="18" y="46"/>
                </a:lnTo>
                <a:lnTo>
                  <a:pt x="18" y="46"/>
                </a:lnTo>
                <a:lnTo>
                  <a:pt x="20" y="44"/>
                </a:lnTo>
                <a:lnTo>
                  <a:pt x="22" y="42"/>
                </a:lnTo>
                <a:lnTo>
                  <a:pt x="22" y="42"/>
                </a:lnTo>
                <a:lnTo>
                  <a:pt x="20" y="40"/>
                </a:lnTo>
                <a:lnTo>
                  <a:pt x="18" y="42"/>
                </a:lnTo>
                <a:lnTo>
                  <a:pt x="18" y="42"/>
                </a:lnTo>
                <a:lnTo>
                  <a:pt x="12" y="40"/>
                </a:lnTo>
                <a:lnTo>
                  <a:pt x="6" y="36"/>
                </a:lnTo>
                <a:lnTo>
                  <a:pt x="6" y="36"/>
                </a:lnTo>
                <a:lnTo>
                  <a:pt x="6" y="32"/>
                </a:lnTo>
                <a:lnTo>
                  <a:pt x="6" y="28"/>
                </a:lnTo>
                <a:lnTo>
                  <a:pt x="6" y="28"/>
                </a:lnTo>
                <a:lnTo>
                  <a:pt x="4" y="26"/>
                </a:lnTo>
                <a:lnTo>
                  <a:pt x="2" y="24"/>
                </a:lnTo>
                <a:lnTo>
                  <a:pt x="2" y="24"/>
                </a:lnTo>
                <a:lnTo>
                  <a:pt x="4" y="20"/>
                </a:lnTo>
                <a:lnTo>
                  <a:pt x="4" y="20"/>
                </a:lnTo>
                <a:lnTo>
                  <a:pt x="2" y="18"/>
                </a:lnTo>
                <a:lnTo>
                  <a:pt x="0" y="16"/>
                </a:lnTo>
                <a:lnTo>
                  <a:pt x="0" y="16"/>
                </a:lnTo>
                <a:lnTo>
                  <a:pt x="2" y="16"/>
                </a:lnTo>
                <a:lnTo>
                  <a:pt x="2" y="16"/>
                </a:lnTo>
                <a:lnTo>
                  <a:pt x="2" y="14"/>
                </a:lnTo>
                <a:lnTo>
                  <a:pt x="2" y="14"/>
                </a:lnTo>
                <a:lnTo>
                  <a:pt x="0" y="10"/>
                </a:lnTo>
                <a:lnTo>
                  <a:pt x="0" y="10"/>
                </a:lnTo>
                <a:lnTo>
                  <a:pt x="0" y="6"/>
                </a:lnTo>
                <a:lnTo>
                  <a:pt x="0" y="6"/>
                </a:lnTo>
                <a:lnTo>
                  <a:pt x="2" y="6"/>
                </a:lnTo>
                <a:lnTo>
                  <a:pt x="6" y="8"/>
                </a:lnTo>
                <a:lnTo>
                  <a:pt x="6" y="8"/>
                </a:lnTo>
                <a:lnTo>
                  <a:pt x="10" y="10"/>
                </a:lnTo>
                <a:lnTo>
                  <a:pt x="10" y="10"/>
                </a:lnTo>
                <a:lnTo>
                  <a:pt x="14" y="8"/>
                </a:lnTo>
                <a:lnTo>
                  <a:pt x="16" y="6"/>
                </a:lnTo>
                <a:lnTo>
                  <a:pt x="16" y="6"/>
                </a:lnTo>
                <a:lnTo>
                  <a:pt x="18" y="4"/>
                </a:lnTo>
                <a:lnTo>
                  <a:pt x="22" y="4"/>
                </a:lnTo>
                <a:lnTo>
                  <a:pt x="22" y="4"/>
                </a:lnTo>
                <a:lnTo>
                  <a:pt x="28" y="2"/>
                </a:lnTo>
                <a:lnTo>
                  <a:pt x="34" y="2"/>
                </a:lnTo>
                <a:lnTo>
                  <a:pt x="34" y="2"/>
                </a:lnTo>
                <a:lnTo>
                  <a:pt x="38" y="6"/>
                </a:lnTo>
                <a:lnTo>
                  <a:pt x="40" y="8"/>
                </a:lnTo>
                <a:lnTo>
                  <a:pt x="40" y="8"/>
                </a:lnTo>
                <a:lnTo>
                  <a:pt x="44" y="8"/>
                </a:lnTo>
                <a:lnTo>
                  <a:pt x="44" y="8"/>
                </a:lnTo>
                <a:lnTo>
                  <a:pt x="44" y="4"/>
                </a:lnTo>
                <a:lnTo>
                  <a:pt x="44" y="2"/>
                </a:lnTo>
                <a:lnTo>
                  <a:pt x="44" y="2"/>
                </a:lnTo>
                <a:lnTo>
                  <a:pt x="46" y="0"/>
                </a:lnTo>
                <a:lnTo>
                  <a:pt x="46" y="0"/>
                </a:lnTo>
                <a:lnTo>
                  <a:pt x="48" y="2"/>
                </a:lnTo>
                <a:lnTo>
                  <a:pt x="52" y="6"/>
                </a:lnTo>
                <a:lnTo>
                  <a:pt x="54" y="14"/>
                </a:lnTo>
                <a:lnTo>
                  <a:pt x="54" y="14"/>
                </a:lnTo>
                <a:lnTo>
                  <a:pt x="52" y="20"/>
                </a:lnTo>
                <a:lnTo>
                  <a:pt x="52" y="20"/>
                </a:lnTo>
                <a:lnTo>
                  <a:pt x="54" y="26"/>
                </a:lnTo>
                <a:lnTo>
                  <a:pt x="54" y="26"/>
                </a:lnTo>
                <a:lnTo>
                  <a:pt x="56" y="30"/>
                </a:lnTo>
                <a:lnTo>
                  <a:pt x="56" y="30"/>
                </a:lnTo>
                <a:lnTo>
                  <a:pt x="60" y="32"/>
                </a:lnTo>
                <a:lnTo>
                  <a:pt x="60" y="3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89" name="Freeform 249"/>
          <p:cNvSpPr>
            <a:spLocks/>
          </p:cNvSpPr>
          <p:nvPr/>
        </p:nvSpPr>
        <p:spPr bwMode="auto">
          <a:xfrm>
            <a:off x="4940104" y="2823418"/>
            <a:ext cx="82659" cy="53109"/>
          </a:xfrm>
          <a:custGeom>
            <a:avLst/>
            <a:gdLst/>
            <a:ahLst/>
            <a:cxnLst>
              <a:cxn ang="0">
                <a:pos x="38" y="14"/>
              </a:cxn>
              <a:cxn ang="0">
                <a:pos x="38" y="14"/>
              </a:cxn>
              <a:cxn ang="0">
                <a:pos x="42" y="22"/>
              </a:cxn>
              <a:cxn ang="0">
                <a:pos x="42" y="24"/>
              </a:cxn>
              <a:cxn ang="0">
                <a:pos x="42" y="28"/>
              </a:cxn>
              <a:cxn ang="0">
                <a:pos x="42" y="28"/>
              </a:cxn>
              <a:cxn ang="0">
                <a:pos x="38" y="28"/>
              </a:cxn>
              <a:cxn ang="0">
                <a:pos x="38" y="28"/>
              </a:cxn>
              <a:cxn ang="0">
                <a:pos x="34" y="28"/>
              </a:cxn>
              <a:cxn ang="0">
                <a:pos x="28" y="26"/>
              </a:cxn>
              <a:cxn ang="0">
                <a:pos x="28" y="26"/>
              </a:cxn>
              <a:cxn ang="0">
                <a:pos x="26" y="30"/>
              </a:cxn>
              <a:cxn ang="0">
                <a:pos x="26" y="30"/>
              </a:cxn>
              <a:cxn ang="0">
                <a:pos x="22" y="30"/>
              </a:cxn>
              <a:cxn ang="0">
                <a:pos x="22" y="30"/>
              </a:cxn>
              <a:cxn ang="0">
                <a:pos x="16" y="26"/>
              </a:cxn>
              <a:cxn ang="0">
                <a:pos x="12" y="22"/>
              </a:cxn>
              <a:cxn ang="0">
                <a:pos x="12" y="22"/>
              </a:cxn>
              <a:cxn ang="0">
                <a:pos x="6" y="20"/>
              </a:cxn>
              <a:cxn ang="0">
                <a:pos x="2" y="16"/>
              </a:cxn>
              <a:cxn ang="0">
                <a:pos x="2" y="16"/>
              </a:cxn>
              <a:cxn ang="0">
                <a:pos x="0" y="14"/>
              </a:cxn>
              <a:cxn ang="0">
                <a:pos x="0" y="12"/>
              </a:cxn>
              <a:cxn ang="0">
                <a:pos x="0" y="12"/>
              </a:cxn>
              <a:cxn ang="0">
                <a:pos x="2" y="12"/>
              </a:cxn>
              <a:cxn ang="0">
                <a:pos x="2" y="12"/>
              </a:cxn>
              <a:cxn ang="0">
                <a:pos x="6" y="10"/>
              </a:cxn>
              <a:cxn ang="0">
                <a:pos x="6" y="8"/>
              </a:cxn>
              <a:cxn ang="0">
                <a:pos x="6" y="8"/>
              </a:cxn>
              <a:cxn ang="0">
                <a:pos x="4" y="8"/>
              </a:cxn>
              <a:cxn ang="0">
                <a:pos x="4" y="8"/>
              </a:cxn>
              <a:cxn ang="0">
                <a:pos x="2" y="6"/>
              </a:cxn>
              <a:cxn ang="0">
                <a:pos x="0" y="2"/>
              </a:cxn>
              <a:cxn ang="0">
                <a:pos x="0" y="2"/>
              </a:cxn>
              <a:cxn ang="0">
                <a:pos x="2" y="2"/>
              </a:cxn>
              <a:cxn ang="0">
                <a:pos x="6" y="0"/>
              </a:cxn>
              <a:cxn ang="0">
                <a:pos x="6" y="0"/>
              </a:cxn>
              <a:cxn ang="0">
                <a:pos x="12" y="0"/>
              </a:cxn>
              <a:cxn ang="0">
                <a:pos x="12" y="0"/>
              </a:cxn>
              <a:cxn ang="0">
                <a:pos x="14" y="0"/>
              </a:cxn>
              <a:cxn ang="0">
                <a:pos x="14" y="0"/>
              </a:cxn>
              <a:cxn ang="0">
                <a:pos x="16" y="0"/>
              </a:cxn>
              <a:cxn ang="0">
                <a:pos x="16" y="0"/>
              </a:cxn>
              <a:cxn ang="0">
                <a:pos x="16" y="4"/>
              </a:cxn>
              <a:cxn ang="0">
                <a:pos x="16" y="4"/>
              </a:cxn>
              <a:cxn ang="0">
                <a:pos x="20" y="6"/>
              </a:cxn>
              <a:cxn ang="0">
                <a:pos x="20" y="6"/>
              </a:cxn>
              <a:cxn ang="0">
                <a:pos x="24" y="10"/>
              </a:cxn>
              <a:cxn ang="0">
                <a:pos x="24" y="10"/>
              </a:cxn>
              <a:cxn ang="0">
                <a:pos x="28" y="10"/>
              </a:cxn>
              <a:cxn ang="0">
                <a:pos x="28" y="10"/>
              </a:cxn>
              <a:cxn ang="0">
                <a:pos x="28" y="8"/>
              </a:cxn>
              <a:cxn ang="0">
                <a:pos x="28" y="8"/>
              </a:cxn>
              <a:cxn ang="0">
                <a:pos x="30" y="8"/>
              </a:cxn>
              <a:cxn ang="0">
                <a:pos x="30" y="8"/>
              </a:cxn>
              <a:cxn ang="0">
                <a:pos x="30" y="6"/>
              </a:cxn>
              <a:cxn ang="0">
                <a:pos x="30" y="6"/>
              </a:cxn>
              <a:cxn ang="0">
                <a:pos x="36" y="6"/>
              </a:cxn>
              <a:cxn ang="0">
                <a:pos x="36" y="6"/>
              </a:cxn>
              <a:cxn ang="0">
                <a:pos x="36" y="10"/>
              </a:cxn>
              <a:cxn ang="0">
                <a:pos x="36" y="10"/>
              </a:cxn>
              <a:cxn ang="0">
                <a:pos x="38" y="14"/>
              </a:cxn>
              <a:cxn ang="0">
                <a:pos x="38" y="14"/>
              </a:cxn>
            </a:cxnLst>
            <a:rect l="0" t="0" r="r" b="b"/>
            <a:pathLst>
              <a:path w="42" h="30">
                <a:moveTo>
                  <a:pt x="38" y="14"/>
                </a:moveTo>
                <a:lnTo>
                  <a:pt x="38" y="14"/>
                </a:lnTo>
                <a:lnTo>
                  <a:pt x="42" y="22"/>
                </a:lnTo>
                <a:lnTo>
                  <a:pt x="42" y="24"/>
                </a:lnTo>
                <a:lnTo>
                  <a:pt x="42" y="28"/>
                </a:lnTo>
                <a:lnTo>
                  <a:pt x="42" y="28"/>
                </a:lnTo>
                <a:lnTo>
                  <a:pt x="38" y="28"/>
                </a:lnTo>
                <a:lnTo>
                  <a:pt x="38" y="28"/>
                </a:lnTo>
                <a:lnTo>
                  <a:pt x="34" y="28"/>
                </a:lnTo>
                <a:lnTo>
                  <a:pt x="28" y="26"/>
                </a:lnTo>
                <a:lnTo>
                  <a:pt x="28" y="26"/>
                </a:lnTo>
                <a:lnTo>
                  <a:pt x="26" y="30"/>
                </a:lnTo>
                <a:lnTo>
                  <a:pt x="26" y="30"/>
                </a:lnTo>
                <a:lnTo>
                  <a:pt x="22" y="30"/>
                </a:lnTo>
                <a:lnTo>
                  <a:pt x="22" y="30"/>
                </a:lnTo>
                <a:lnTo>
                  <a:pt x="16" y="26"/>
                </a:lnTo>
                <a:lnTo>
                  <a:pt x="12" y="22"/>
                </a:lnTo>
                <a:lnTo>
                  <a:pt x="12" y="22"/>
                </a:lnTo>
                <a:lnTo>
                  <a:pt x="6" y="20"/>
                </a:lnTo>
                <a:lnTo>
                  <a:pt x="2" y="16"/>
                </a:lnTo>
                <a:lnTo>
                  <a:pt x="2" y="16"/>
                </a:lnTo>
                <a:lnTo>
                  <a:pt x="0" y="14"/>
                </a:lnTo>
                <a:lnTo>
                  <a:pt x="0" y="12"/>
                </a:lnTo>
                <a:lnTo>
                  <a:pt x="0" y="12"/>
                </a:lnTo>
                <a:lnTo>
                  <a:pt x="2" y="12"/>
                </a:lnTo>
                <a:lnTo>
                  <a:pt x="2" y="12"/>
                </a:lnTo>
                <a:lnTo>
                  <a:pt x="6" y="10"/>
                </a:lnTo>
                <a:lnTo>
                  <a:pt x="6" y="8"/>
                </a:lnTo>
                <a:lnTo>
                  <a:pt x="6" y="8"/>
                </a:lnTo>
                <a:lnTo>
                  <a:pt x="4" y="8"/>
                </a:lnTo>
                <a:lnTo>
                  <a:pt x="4" y="8"/>
                </a:lnTo>
                <a:lnTo>
                  <a:pt x="2" y="6"/>
                </a:lnTo>
                <a:lnTo>
                  <a:pt x="0" y="2"/>
                </a:lnTo>
                <a:lnTo>
                  <a:pt x="0" y="2"/>
                </a:lnTo>
                <a:lnTo>
                  <a:pt x="2" y="2"/>
                </a:lnTo>
                <a:lnTo>
                  <a:pt x="6" y="0"/>
                </a:lnTo>
                <a:lnTo>
                  <a:pt x="6" y="0"/>
                </a:lnTo>
                <a:lnTo>
                  <a:pt x="12" y="0"/>
                </a:lnTo>
                <a:lnTo>
                  <a:pt x="12" y="0"/>
                </a:lnTo>
                <a:lnTo>
                  <a:pt x="14" y="0"/>
                </a:lnTo>
                <a:lnTo>
                  <a:pt x="14" y="0"/>
                </a:lnTo>
                <a:lnTo>
                  <a:pt x="16" y="0"/>
                </a:lnTo>
                <a:lnTo>
                  <a:pt x="16" y="0"/>
                </a:lnTo>
                <a:lnTo>
                  <a:pt x="16" y="4"/>
                </a:lnTo>
                <a:lnTo>
                  <a:pt x="16" y="4"/>
                </a:lnTo>
                <a:lnTo>
                  <a:pt x="20" y="6"/>
                </a:lnTo>
                <a:lnTo>
                  <a:pt x="20" y="6"/>
                </a:lnTo>
                <a:lnTo>
                  <a:pt x="24" y="10"/>
                </a:lnTo>
                <a:lnTo>
                  <a:pt x="24" y="10"/>
                </a:lnTo>
                <a:lnTo>
                  <a:pt x="28" y="10"/>
                </a:lnTo>
                <a:lnTo>
                  <a:pt x="28" y="10"/>
                </a:lnTo>
                <a:lnTo>
                  <a:pt x="28" y="8"/>
                </a:lnTo>
                <a:lnTo>
                  <a:pt x="28" y="8"/>
                </a:lnTo>
                <a:lnTo>
                  <a:pt x="30" y="8"/>
                </a:lnTo>
                <a:lnTo>
                  <a:pt x="30" y="8"/>
                </a:lnTo>
                <a:lnTo>
                  <a:pt x="30" y="6"/>
                </a:lnTo>
                <a:lnTo>
                  <a:pt x="30" y="6"/>
                </a:lnTo>
                <a:lnTo>
                  <a:pt x="36" y="6"/>
                </a:lnTo>
                <a:lnTo>
                  <a:pt x="36" y="6"/>
                </a:lnTo>
                <a:lnTo>
                  <a:pt x="36" y="10"/>
                </a:lnTo>
                <a:lnTo>
                  <a:pt x="36" y="10"/>
                </a:lnTo>
                <a:lnTo>
                  <a:pt x="38" y="14"/>
                </a:lnTo>
                <a:lnTo>
                  <a:pt x="38" y="1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90" name="Freeform 250"/>
          <p:cNvSpPr>
            <a:spLocks/>
          </p:cNvSpPr>
          <p:nvPr/>
        </p:nvSpPr>
        <p:spPr bwMode="auto">
          <a:xfrm>
            <a:off x="5018828" y="2823418"/>
            <a:ext cx="39361" cy="63731"/>
          </a:xfrm>
          <a:custGeom>
            <a:avLst/>
            <a:gdLst/>
            <a:ahLst/>
            <a:cxnLst>
              <a:cxn ang="0">
                <a:pos x="20" y="10"/>
              </a:cxn>
              <a:cxn ang="0">
                <a:pos x="20" y="10"/>
              </a:cxn>
              <a:cxn ang="0">
                <a:pos x="20" y="16"/>
              </a:cxn>
              <a:cxn ang="0">
                <a:pos x="20" y="16"/>
              </a:cxn>
              <a:cxn ang="0">
                <a:pos x="18" y="18"/>
              </a:cxn>
              <a:cxn ang="0">
                <a:pos x="14" y="20"/>
              </a:cxn>
              <a:cxn ang="0">
                <a:pos x="14" y="20"/>
              </a:cxn>
              <a:cxn ang="0">
                <a:pos x="14" y="24"/>
              </a:cxn>
              <a:cxn ang="0">
                <a:pos x="14" y="24"/>
              </a:cxn>
              <a:cxn ang="0">
                <a:pos x="14" y="30"/>
              </a:cxn>
              <a:cxn ang="0">
                <a:pos x="14" y="34"/>
              </a:cxn>
              <a:cxn ang="0">
                <a:pos x="12" y="36"/>
              </a:cxn>
              <a:cxn ang="0">
                <a:pos x="12" y="36"/>
              </a:cxn>
              <a:cxn ang="0">
                <a:pos x="10" y="36"/>
              </a:cxn>
              <a:cxn ang="0">
                <a:pos x="8" y="34"/>
              </a:cxn>
              <a:cxn ang="0">
                <a:pos x="8" y="34"/>
              </a:cxn>
              <a:cxn ang="0">
                <a:pos x="8" y="26"/>
              </a:cxn>
              <a:cxn ang="0">
                <a:pos x="8" y="20"/>
              </a:cxn>
              <a:cxn ang="0">
                <a:pos x="8" y="20"/>
              </a:cxn>
              <a:cxn ang="0">
                <a:pos x="6" y="18"/>
              </a:cxn>
              <a:cxn ang="0">
                <a:pos x="6" y="18"/>
              </a:cxn>
              <a:cxn ang="0">
                <a:pos x="4" y="12"/>
              </a:cxn>
              <a:cxn ang="0">
                <a:pos x="4" y="12"/>
              </a:cxn>
              <a:cxn ang="0">
                <a:pos x="2" y="10"/>
              </a:cxn>
              <a:cxn ang="0">
                <a:pos x="2" y="10"/>
              </a:cxn>
              <a:cxn ang="0">
                <a:pos x="0" y="2"/>
              </a:cxn>
              <a:cxn ang="0">
                <a:pos x="0" y="2"/>
              </a:cxn>
              <a:cxn ang="0">
                <a:pos x="0" y="0"/>
              </a:cxn>
              <a:cxn ang="0">
                <a:pos x="0" y="0"/>
              </a:cxn>
              <a:cxn ang="0">
                <a:pos x="4" y="0"/>
              </a:cxn>
              <a:cxn ang="0">
                <a:pos x="4" y="0"/>
              </a:cxn>
              <a:cxn ang="0">
                <a:pos x="6" y="0"/>
              </a:cxn>
              <a:cxn ang="0">
                <a:pos x="6" y="0"/>
              </a:cxn>
              <a:cxn ang="0">
                <a:pos x="10" y="2"/>
              </a:cxn>
              <a:cxn ang="0">
                <a:pos x="10" y="2"/>
              </a:cxn>
              <a:cxn ang="0">
                <a:pos x="12" y="6"/>
              </a:cxn>
              <a:cxn ang="0">
                <a:pos x="12" y="6"/>
              </a:cxn>
              <a:cxn ang="0">
                <a:pos x="16" y="8"/>
              </a:cxn>
              <a:cxn ang="0">
                <a:pos x="20" y="10"/>
              </a:cxn>
              <a:cxn ang="0">
                <a:pos x="20" y="10"/>
              </a:cxn>
            </a:cxnLst>
            <a:rect l="0" t="0" r="r" b="b"/>
            <a:pathLst>
              <a:path w="20" h="36">
                <a:moveTo>
                  <a:pt x="20" y="10"/>
                </a:moveTo>
                <a:lnTo>
                  <a:pt x="20" y="10"/>
                </a:lnTo>
                <a:lnTo>
                  <a:pt x="20" y="16"/>
                </a:lnTo>
                <a:lnTo>
                  <a:pt x="20" y="16"/>
                </a:lnTo>
                <a:lnTo>
                  <a:pt x="18" y="18"/>
                </a:lnTo>
                <a:lnTo>
                  <a:pt x="14" y="20"/>
                </a:lnTo>
                <a:lnTo>
                  <a:pt x="14" y="20"/>
                </a:lnTo>
                <a:lnTo>
                  <a:pt x="14" y="24"/>
                </a:lnTo>
                <a:lnTo>
                  <a:pt x="14" y="24"/>
                </a:lnTo>
                <a:lnTo>
                  <a:pt x="14" y="30"/>
                </a:lnTo>
                <a:lnTo>
                  <a:pt x="14" y="34"/>
                </a:lnTo>
                <a:lnTo>
                  <a:pt x="12" y="36"/>
                </a:lnTo>
                <a:lnTo>
                  <a:pt x="12" y="36"/>
                </a:lnTo>
                <a:lnTo>
                  <a:pt x="10" y="36"/>
                </a:lnTo>
                <a:lnTo>
                  <a:pt x="8" y="34"/>
                </a:lnTo>
                <a:lnTo>
                  <a:pt x="8" y="34"/>
                </a:lnTo>
                <a:lnTo>
                  <a:pt x="8" y="26"/>
                </a:lnTo>
                <a:lnTo>
                  <a:pt x="8" y="20"/>
                </a:lnTo>
                <a:lnTo>
                  <a:pt x="8" y="20"/>
                </a:lnTo>
                <a:lnTo>
                  <a:pt x="6" y="18"/>
                </a:lnTo>
                <a:lnTo>
                  <a:pt x="6" y="18"/>
                </a:lnTo>
                <a:lnTo>
                  <a:pt x="4" y="12"/>
                </a:lnTo>
                <a:lnTo>
                  <a:pt x="4" y="12"/>
                </a:lnTo>
                <a:lnTo>
                  <a:pt x="2" y="10"/>
                </a:lnTo>
                <a:lnTo>
                  <a:pt x="2" y="10"/>
                </a:lnTo>
                <a:lnTo>
                  <a:pt x="0" y="2"/>
                </a:lnTo>
                <a:lnTo>
                  <a:pt x="0" y="2"/>
                </a:lnTo>
                <a:lnTo>
                  <a:pt x="0" y="0"/>
                </a:lnTo>
                <a:lnTo>
                  <a:pt x="0" y="0"/>
                </a:lnTo>
                <a:lnTo>
                  <a:pt x="4" y="0"/>
                </a:lnTo>
                <a:lnTo>
                  <a:pt x="4" y="0"/>
                </a:lnTo>
                <a:lnTo>
                  <a:pt x="6" y="0"/>
                </a:lnTo>
                <a:lnTo>
                  <a:pt x="6" y="0"/>
                </a:lnTo>
                <a:lnTo>
                  <a:pt x="10" y="2"/>
                </a:lnTo>
                <a:lnTo>
                  <a:pt x="10" y="2"/>
                </a:lnTo>
                <a:lnTo>
                  <a:pt x="12" y="6"/>
                </a:lnTo>
                <a:lnTo>
                  <a:pt x="12" y="6"/>
                </a:lnTo>
                <a:lnTo>
                  <a:pt x="16" y="8"/>
                </a:lnTo>
                <a:lnTo>
                  <a:pt x="20" y="10"/>
                </a:lnTo>
                <a:lnTo>
                  <a:pt x="20" y="1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91" name="Freeform 251"/>
          <p:cNvSpPr>
            <a:spLocks/>
          </p:cNvSpPr>
          <p:nvPr/>
        </p:nvSpPr>
        <p:spPr bwMode="auto">
          <a:xfrm>
            <a:off x="5861165" y="2681793"/>
            <a:ext cx="346382" cy="233682"/>
          </a:xfrm>
          <a:custGeom>
            <a:avLst/>
            <a:gdLst/>
            <a:ahLst/>
            <a:cxnLst>
              <a:cxn ang="0">
                <a:pos x="174" y="104"/>
              </a:cxn>
              <a:cxn ang="0">
                <a:pos x="176" y="112"/>
              </a:cxn>
              <a:cxn ang="0">
                <a:pos x="176" y="114"/>
              </a:cxn>
              <a:cxn ang="0">
                <a:pos x="154" y="120"/>
              </a:cxn>
              <a:cxn ang="0">
                <a:pos x="128" y="128"/>
              </a:cxn>
              <a:cxn ang="0">
                <a:pos x="104" y="132"/>
              </a:cxn>
              <a:cxn ang="0">
                <a:pos x="78" y="132"/>
              </a:cxn>
              <a:cxn ang="0">
                <a:pos x="14" y="126"/>
              </a:cxn>
              <a:cxn ang="0">
                <a:pos x="6" y="124"/>
              </a:cxn>
              <a:cxn ang="0">
                <a:pos x="0" y="122"/>
              </a:cxn>
              <a:cxn ang="0">
                <a:pos x="0" y="118"/>
              </a:cxn>
              <a:cxn ang="0">
                <a:pos x="10" y="110"/>
              </a:cxn>
              <a:cxn ang="0">
                <a:pos x="12" y="106"/>
              </a:cxn>
              <a:cxn ang="0">
                <a:pos x="16" y="92"/>
              </a:cxn>
              <a:cxn ang="0">
                <a:pos x="16" y="80"/>
              </a:cxn>
              <a:cxn ang="0">
                <a:pos x="20" y="74"/>
              </a:cxn>
              <a:cxn ang="0">
                <a:pos x="26" y="72"/>
              </a:cxn>
              <a:cxn ang="0">
                <a:pos x="42" y="72"/>
              </a:cxn>
              <a:cxn ang="0">
                <a:pos x="50" y="64"/>
              </a:cxn>
              <a:cxn ang="0">
                <a:pos x="60" y="50"/>
              </a:cxn>
              <a:cxn ang="0">
                <a:pos x="70" y="34"/>
              </a:cxn>
              <a:cxn ang="0">
                <a:pos x="72" y="16"/>
              </a:cxn>
              <a:cxn ang="0">
                <a:pos x="72" y="6"/>
              </a:cxn>
              <a:cxn ang="0">
                <a:pos x="72" y="0"/>
              </a:cxn>
              <a:cxn ang="0">
                <a:pos x="72" y="2"/>
              </a:cxn>
              <a:cxn ang="0">
                <a:pos x="74" y="14"/>
              </a:cxn>
              <a:cxn ang="0">
                <a:pos x="74" y="30"/>
              </a:cxn>
              <a:cxn ang="0">
                <a:pos x="66" y="46"/>
              </a:cxn>
              <a:cxn ang="0">
                <a:pos x="60" y="56"/>
              </a:cxn>
              <a:cxn ang="0">
                <a:pos x="56" y="62"/>
              </a:cxn>
              <a:cxn ang="0">
                <a:pos x="54" y="66"/>
              </a:cxn>
              <a:cxn ang="0">
                <a:pos x="56" y="72"/>
              </a:cxn>
              <a:cxn ang="0">
                <a:pos x="60" y="72"/>
              </a:cxn>
              <a:cxn ang="0">
                <a:pos x="62" y="70"/>
              </a:cxn>
              <a:cxn ang="0">
                <a:pos x="72" y="74"/>
              </a:cxn>
              <a:cxn ang="0">
                <a:pos x="82" y="74"/>
              </a:cxn>
              <a:cxn ang="0">
                <a:pos x="84" y="70"/>
              </a:cxn>
              <a:cxn ang="0">
                <a:pos x="84" y="66"/>
              </a:cxn>
              <a:cxn ang="0">
                <a:pos x="82" y="50"/>
              </a:cxn>
              <a:cxn ang="0">
                <a:pos x="86" y="44"/>
              </a:cxn>
              <a:cxn ang="0">
                <a:pos x="86" y="40"/>
              </a:cxn>
              <a:cxn ang="0">
                <a:pos x="90" y="38"/>
              </a:cxn>
              <a:cxn ang="0">
                <a:pos x="96" y="36"/>
              </a:cxn>
              <a:cxn ang="0">
                <a:pos x="102" y="42"/>
              </a:cxn>
              <a:cxn ang="0">
                <a:pos x="110" y="44"/>
              </a:cxn>
              <a:cxn ang="0">
                <a:pos x="116" y="48"/>
              </a:cxn>
              <a:cxn ang="0">
                <a:pos x="124" y="50"/>
              </a:cxn>
              <a:cxn ang="0">
                <a:pos x="140" y="52"/>
              </a:cxn>
              <a:cxn ang="0">
                <a:pos x="148" y="50"/>
              </a:cxn>
              <a:cxn ang="0">
                <a:pos x="156" y="48"/>
              </a:cxn>
              <a:cxn ang="0">
                <a:pos x="162" y="52"/>
              </a:cxn>
              <a:cxn ang="0">
                <a:pos x="174" y="68"/>
              </a:cxn>
              <a:cxn ang="0">
                <a:pos x="176" y="72"/>
              </a:cxn>
              <a:cxn ang="0">
                <a:pos x="172" y="88"/>
              </a:cxn>
              <a:cxn ang="0">
                <a:pos x="174" y="104"/>
              </a:cxn>
            </a:cxnLst>
            <a:rect l="0" t="0" r="r" b="b"/>
            <a:pathLst>
              <a:path w="176" h="132">
                <a:moveTo>
                  <a:pt x="174" y="104"/>
                </a:moveTo>
                <a:lnTo>
                  <a:pt x="174" y="104"/>
                </a:lnTo>
                <a:lnTo>
                  <a:pt x="176" y="110"/>
                </a:lnTo>
                <a:lnTo>
                  <a:pt x="176" y="112"/>
                </a:lnTo>
                <a:lnTo>
                  <a:pt x="176" y="114"/>
                </a:lnTo>
                <a:lnTo>
                  <a:pt x="176" y="114"/>
                </a:lnTo>
                <a:lnTo>
                  <a:pt x="166" y="116"/>
                </a:lnTo>
                <a:lnTo>
                  <a:pt x="154" y="120"/>
                </a:lnTo>
                <a:lnTo>
                  <a:pt x="154" y="120"/>
                </a:lnTo>
                <a:lnTo>
                  <a:pt x="128" y="128"/>
                </a:lnTo>
                <a:lnTo>
                  <a:pt x="128" y="128"/>
                </a:lnTo>
                <a:lnTo>
                  <a:pt x="104" y="132"/>
                </a:lnTo>
                <a:lnTo>
                  <a:pt x="78" y="132"/>
                </a:lnTo>
                <a:lnTo>
                  <a:pt x="78" y="132"/>
                </a:lnTo>
                <a:lnTo>
                  <a:pt x="46" y="130"/>
                </a:lnTo>
                <a:lnTo>
                  <a:pt x="14" y="126"/>
                </a:lnTo>
                <a:lnTo>
                  <a:pt x="14" y="126"/>
                </a:lnTo>
                <a:lnTo>
                  <a:pt x="6" y="124"/>
                </a:lnTo>
                <a:lnTo>
                  <a:pt x="0" y="122"/>
                </a:lnTo>
                <a:lnTo>
                  <a:pt x="0" y="122"/>
                </a:lnTo>
                <a:lnTo>
                  <a:pt x="0" y="118"/>
                </a:lnTo>
                <a:lnTo>
                  <a:pt x="0" y="118"/>
                </a:lnTo>
                <a:lnTo>
                  <a:pt x="10" y="110"/>
                </a:lnTo>
                <a:lnTo>
                  <a:pt x="10" y="110"/>
                </a:lnTo>
                <a:lnTo>
                  <a:pt x="12" y="106"/>
                </a:lnTo>
                <a:lnTo>
                  <a:pt x="12" y="106"/>
                </a:lnTo>
                <a:lnTo>
                  <a:pt x="16" y="92"/>
                </a:lnTo>
                <a:lnTo>
                  <a:pt x="16" y="92"/>
                </a:lnTo>
                <a:lnTo>
                  <a:pt x="16" y="86"/>
                </a:lnTo>
                <a:lnTo>
                  <a:pt x="16" y="80"/>
                </a:lnTo>
                <a:lnTo>
                  <a:pt x="16" y="80"/>
                </a:lnTo>
                <a:lnTo>
                  <a:pt x="20" y="74"/>
                </a:lnTo>
                <a:lnTo>
                  <a:pt x="20" y="74"/>
                </a:lnTo>
                <a:lnTo>
                  <a:pt x="26" y="72"/>
                </a:lnTo>
                <a:lnTo>
                  <a:pt x="32" y="72"/>
                </a:lnTo>
                <a:lnTo>
                  <a:pt x="42" y="72"/>
                </a:lnTo>
                <a:lnTo>
                  <a:pt x="42" y="72"/>
                </a:lnTo>
                <a:lnTo>
                  <a:pt x="50" y="64"/>
                </a:lnTo>
                <a:lnTo>
                  <a:pt x="50" y="64"/>
                </a:lnTo>
                <a:lnTo>
                  <a:pt x="60" y="50"/>
                </a:lnTo>
                <a:lnTo>
                  <a:pt x="60" y="50"/>
                </a:lnTo>
                <a:lnTo>
                  <a:pt x="70" y="34"/>
                </a:lnTo>
                <a:lnTo>
                  <a:pt x="70" y="34"/>
                </a:lnTo>
                <a:lnTo>
                  <a:pt x="72" y="16"/>
                </a:lnTo>
                <a:lnTo>
                  <a:pt x="72" y="16"/>
                </a:lnTo>
                <a:lnTo>
                  <a:pt x="72" y="6"/>
                </a:lnTo>
                <a:lnTo>
                  <a:pt x="72" y="2"/>
                </a:lnTo>
                <a:lnTo>
                  <a:pt x="72" y="0"/>
                </a:lnTo>
                <a:lnTo>
                  <a:pt x="72" y="2"/>
                </a:lnTo>
                <a:lnTo>
                  <a:pt x="72" y="2"/>
                </a:lnTo>
                <a:lnTo>
                  <a:pt x="74" y="6"/>
                </a:lnTo>
                <a:lnTo>
                  <a:pt x="74" y="14"/>
                </a:lnTo>
                <a:lnTo>
                  <a:pt x="74" y="30"/>
                </a:lnTo>
                <a:lnTo>
                  <a:pt x="74" y="30"/>
                </a:lnTo>
                <a:lnTo>
                  <a:pt x="70" y="38"/>
                </a:lnTo>
                <a:lnTo>
                  <a:pt x="66" y="46"/>
                </a:lnTo>
                <a:lnTo>
                  <a:pt x="66" y="46"/>
                </a:lnTo>
                <a:lnTo>
                  <a:pt x="60" y="56"/>
                </a:lnTo>
                <a:lnTo>
                  <a:pt x="60" y="56"/>
                </a:lnTo>
                <a:lnTo>
                  <a:pt x="56" y="62"/>
                </a:lnTo>
                <a:lnTo>
                  <a:pt x="54" y="66"/>
                </a:lnTo>
                <a:lnTo>
                  <a:pt x="54" y="66"/>
                </a:lnTo>
                <a:lnTo>
                  <a:pt x="54" y="70"/>
                </a:lnTo>
                <a:lnTo>
                  <a:pt x="56" y="72"/>
                </a:lnTo>
                <a:lnTo>
                  <a:pt x="56" y="72"/>
                </a:lnTo>
                <a:lnTo>
                  <a:pt x="60" y="72"/>
                </a:lnTo>
                <a:lnTo>
                  <a:pt x="62" y="70"/>
                </a:lnTo>
                <a:lnTo>
                  <a:pt x="62" y="70"/>
                </a:lnTo>
                <a:lnTo>
                  <a:pt x="72" y="74"/>
                </a:lnTo>
                <a:lnTo>
                  <a:pt x="72" y="74"/>
                </a:lnTo>
                <a:lnTo>
                  <a:pt x="78" y="74"/>
                </a:lnTo>
                <a:lnTo>
                  <a:pt x="82" y="74"/>
                </a:lnTo>
                <a:lnTo>
                  <a:pt x="82" y="74"/>
                </a:lnTo>
                <a:lnTo>
                  <a:pt x="84" y="70"/>
                </a:lnTo>
                <a:lnTo>
                  <a:pt x="84" y="66"/>
                </a:lnTo>
                <a:lnTo>
                  <a:pt x="84" y="66"/>
                </a:lnTo>
                <a:lnTo>
                  <a:pt x="82" y="58"/>
                </a:lnTo>
                <a:lnTo>
                  <a:pt x="82" y="50"/>
                </a:lnTo>
                <a:lnTo>
                  <a:pt x="82" y="50"/>
                </a:lnTo>
                <a:lnTo>
                  <a:pt x="86" y="44"/>
                </a:lnTo>
                <a:lnTo>
                  <a:pt x="86" y="44"/>
                </a:lnTo>
                <a:lnTo>
                  <a:pt x="86" y="40"/>
                </a:lnTo>
                <a:lnTo>
                  <a:pt x="86" y="40"/>
                </a:lnTo>
                <a:lnTo>
                  <a:pt x="90" y="38"/>
                </a:lnTo>
                <a:lnTo>
                  <a:pt x="96" y="36"/>
                </a:lnTo>
                <a:lnTo>
                  <a:pt x="96" y="36"/>
                </a:lnTo>
                <a:lnTo>
                  <a:pt x="98" y="38"/>
                </a:lnTo>
                <a:lnTo>
                  <a:pt x="102" y="42"/>
                </a:lnTo>
                <a:lnTo>
                  <a:pt x="102" y="42"/>
                </a:lnTo>
                <a:lnTo>
                  <a:pt x="110" y="44"/>
                </a:lnTo>
                <a:lnTo>
                  <a:pt x="110" y="44"/>
                </a:lnTo>
                <a:lnTo>
                  <a:pt x="116" y="48"/>
                </a:lnTo>
                <a:lnTo>
                  <a:pt x="116" y="48"/>
                </a:lnTo>
                <a:lnTo>
                  <a:pt x="124" y="50"/>
                </a:lnTo>
                <a:lnTo>
                  <a:pt x="124" y="50"/>
                </a:lnTo>
                <a:lnTo>
                  <a:pt x="140" y="52"/>
                </a:lnTo>
                <a:lnTo>
                  <a:pt x="140" y="52"/>
                </a:lnTo>
                <a:lnTo>
                  <a:pt x="148" y="50"/>
                </a:lnTo>
                <a:lnTo>
                  <a:pt x="156" y="48"/>
                </a:lnTo>
                <a:lnTo>
                  <a:pt x="156" y="48"/>
                </a:lnTo>
                <a:lnTo>
                  <a:pt x="162" y="52"/>
                </a:lnTo>
                <a:lnTo>
                  <a:pt x="162" y="52"/>
                </a:lnTo>
                <a:lnTo>
                  <a:pt x="170" y="62"/>
                </a:lnTo>
                <a:lnTo>
                  <a:pt x="174" y="68"/>
                </a:lnTo>
                <a:lnTo>
                  <a:pt x="176" y="72"/>
                </a:lnTo>
                <a:lnTo>
                  <a:pt x="176" y="72"/>
                </a:lnTo>
                <a:lnTo>
                  <a:pt x="174" y="80"/>
                </a:lnTo>
                <a:lnTo>
                  <a:pt x="172" y="88"/>
                </a:lnTo>
                <a:lnTo>
                  <a:pt x="172" y="88"/>
                </a:lnTo>
                <a:lnTo>
                  <a:pt x="174" y="104"/>
                </a:lnTo>
                <a:lnTo>
                  <a:pt x="174" y="10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92" name="Freeform 252"/>
          <p:cNvSpPr>
            <a:spLocks/>
          </p:cNvSpPr>
          <p:nvPr/>
        </p:nvSpPr>
        <p:spPr bwMode="auto">
          <a:xfrm>
            <a:off x="5975315" y="2260458"/>
            <a:ext cx="763615" cy="368225"/>
          </a:xfrm>
          <a:custGeom>
            <a:avLst/>
            <a:gdLst/>
            <a:ahLst/>
            <a:cxnLst>
              <a:cxn ang="0">
                <a:pos x="382" y="150"/>
              </a:cxn>
              <a:cxn ang="0">
                <a:pos x="366" y="162"/>
              </a:cxn>
              <a:cxn ang="0">
                <a:pos x="360" y="184"/>
              </a:cxn>
              <a:cxn ang="0">
                <a:pos x="340" y="192"/>
              </a:cxn>
              <a:cxn ang="0">
                <a:pos x="326" y="196"/>
              </a:cxn>
              <a:cxn ang="0">
                <a:pos x="320" y="208"/>
              </a:cxn>
              <a:cxn ang="0">
                <a:pos x="310" y="206"/>
              </a:cxn>
              <a:cxn ang="0">
                <a:pos x="292" y="198"/>
              </a:cxn>
              <a:cxn ang="0">
                <a:pos x="256" y="172"/>
              </a:cxn>
              <a:cxn ang="0">
                <a:pos x="234" y="172"/>
              </a:cxn>
              <a:cxn ang="0">
                <a:pos x="214" y="150"/>
              </a:cxn>
              <a:cxn ang="0">
                <a:pos x="204" y="148"/>
              </a:cxn>
              <a:cxn ang="0">
                <a:pos x="190" y="162"/>
              </a:cxn>
              <a:cxn ang="0">
                <a:pos x="162" y="164"/>
              </a:cxn>
              <a:cxn ang="0">
                <a:pos x="138" y="160"/>
              </a:cxn>
              <a:cxn ang="0">
                <a:pos x="116" y="162"/>
              </a:cxn>
              <a:cxn ang="0">
                <a:pos x="94" y="166"/>
              </a:cxn>
              <a:cxn ang="0">
                <a:pos x="80" y="162"/>
              </a:cxn>
              <a:cxn ang="0">
                <a:pos x="42" y="174"/>
              </a:cxn>
              <a:cxn ang="0">
                <a:pos x="22" y="196"/>
              </a:cxn>
              <a:cxn ang="0">
                <a:pos x="8" y="202"/>
              </a:cxn>
              <a:cxn ang="0">
                <a:pos x="4" y="196"/>
              </a:cxn>
              <a:cxn ang="0">
                <a:pos x="2" y="144"/>
              </a:cxn>
              <a:cxn ang="0">
                <a:pos x="18" y="104"/>
              </a:cxn>
              <a:cxn ang="0">
                <a:pos x="22" y="76"/>
              </a:cxn>
              <a:cxn ang="0">
                <a:pos x="50" y="54"/>
              </a:cxn>
              <a:cxn ang="0">
                <a:pos x="68" y="44"/>
              </a:cxn>
              <a:cxn ang="0">
                <a:pos x="88" y="66"/>
              </a:cxn>
              <a:cxn ang="0">
                <a:pos x="102" y="88"/>
              </a:cxn>
              <a:cxn ang="0">
                <a:pos x="104" y="80"/>
              </a:cxn>
              <a:cxn ang="0">
                <a:pos x="112" y="94"/>
              </a:cxn>
              <a:cxn ang="0">
                <a:pos x="134" y="108"/>
              </a:cxn>
              <a:cxn ang="0">
                <a:pos x="150" y="100"/>
              </a:cxn>
              <a:cxn ang="0">
                <a:pos x="154" y="104"/>
              </a:cxn>
              <a:cxn ang="0">
                <a:pos x="160" y="102"/>
              </a:cxn>
              <a:cxn ang="0">
                <a:pos x="166" y="82"/>
              </a:cxn>
              <a:cxn ang="0">
                <a:pos x="158" y="30"/>
              </a:cxn>
              <a:cxn ang="0">
                <a:pos x="170" y="16"/>
              </a:cxn>
              <a:cxn ang="0">
                <a:pos x="192" y="2"/>
              </a:cxn>
              <a:cxn ang="0">
                <a:pos x="220" y="2"/>
              </a:cxn>
              <a:cxn ang="0">
                <a:pos x="246" y="12"/>
              </a:cxn>
              <a:cxn ang="0">
                <a:pos x="270" y="32"/>
              </a:cxn>
              <a:cxn ang="0">
                <a:pos x="290" y="30"/>
              </a:cxn>
              <a:cxn ang="0">
                <a:pos x="320" y="28"/>
              </a:cxn>
              <a:cxn ang="0">
                <a:pos x="326" y="32"/>
              </a:cxn>
              <a:cxn ang="0">
                <a:pos x="342" y="48"/>
              </a:cxn>
              <a:cxn ang="0">
                <a:pos x="344" y="76"/>
              </a:cxn>
              <a:cxn ang="0">
                <a:pos x="346" y="84"/>
              </a:cxn>
              <a:cxn ang="0">
                <a:pos x="358" y="88"/>
              </a:cxn>
              <a:cxn ang="0">
                <a:pos x="366" y="104"/>
              </a:cxn>
              <a:cxn ang="0">
                <a:pos x="384" y="126"/>
              </a:cxn>
            </a:cxnLst>
            <a:rect l="0" t="0" r="r" b="b"/>
            <a:pathLst>
              <a:path w="388" h="208">
                <a:moveTo>
                  <a:pt x="386" y="142"/>
                </a:moveTo>
                <a:lnTo>
                  <a:pt x="386" y="142"/>
                </a:lnTo>
                <a:lnTo>
                  <a:pt x="388" y="150"/>
                </a:lnTo>
                <a:lnTo>
                  <a:pt x="388" y="150"/>
                </a:lnTo>
                <a:lnTo>
                  <a:pt x="382" y="150"/>
                </a:lnTo>
                <a:lnTo>
                  <a:pt x="378" y="152"/>
                </a:lnTo>
                <a:lnTo>
                  <a:pt x="378" y="152"/>
                </a:lnTo>
                <a:lnTo>
                  <a:pt x="372" y="156"/>
                </a:lnTo>
                <a:lnTo>
                  <a:pt x="372" y="156"/>
                </a:lnTo>
                <a:lnTo>
                  <a:pt x="366" y="162"/>
                </a:lnTo>
                <a:lnTo>
                  <a:pt x="362" y="170"/>
                </a:lnTo>
                <a:lnTo>
                  <a:pt x="362" y="170"/>
                </a:lnTo>
                <a:lnTo>
                  <a:pt x="362" y="178"/>
                </a:lnTo>
                <a:lnTo>
                  <a:pt x="362" y="178"/>
                </a:lnTo>
                <a:lnTo>
                  <a:pt x="360" y="184"/>
                </a:lnTo>
                <a:lnTo>
                  <a:pt x="356" y="190"/>
                </a:lnTo>
                <a:lnTo>
                  <a:pt x="356" y="190"/>
                </a:lnTo>
                <a:lnTo>
                  <a:pt x="348" y="194"/>
                </a:lnTo>
                <a:lnTo>
                  <a:pt x="348" y="194"/>
                </a:lnTo>
                <a:lnTo>
                  <a:pt x="340" y="192"/>
                </a:lnTo>
                <a:lnTo>
                  <a:pt x="336" y="190"/>
                </a:lnTo>
                <a:lnTo>
                  <a:pt x="332" y="190"/>
                </a:lnTo>
                <a:lnTo>
                  <a:pt x="332" y="190"/>
                </a:lnTo>
                <a:lnTo>
                  <a:pt x="328" y="192"/>
                </a:lnTo>
                <a:lnTo>
                  <a:pt x="326" y="196"/>
                </a:lnTo>
                <a:lnTo>
                  <a:pt x="326" y="196"/>
                </a:lnTo>
                <a:lnTo>
                  <a:pt x="326" y="202"/>
                </a:lnTo>
                <a:lnTo>
                  <a:pt x="326" y="202"/>
                </a:lnTo>
                <a:lnTo>
                  <a:pt x="324" y="206"/>
                </a:lnTo>
                <a:lnTo>
                  <a:pt x="320" y="208"/>
                </a:lnTo>
                <a:lnTo>
                  <a:pt x="320" y="208"/>
                </a:lnTo>
                <a:lnTo>
                  <a:pt x="316" y="208"/>
                </a:lnTo>
                <a:lnTo>
                  <a:pt x="312" y="208"/>
                </a:lnTo>
                <a:lnTo>
                  <a:pt x="312" y="208"/>
                </a:lnTo>
                <a:lnTo>
                  <a:pt x="310" y="206"/>
                </a:lnTo>
                <a:lnTo>
                  <a:pt x="306" y="204"/>
                </a:lnTo>
                <a:lnTo>
                  <a:pt x="306" y="204"/>
                </a:lnTo>
                <a:lnTo>
                  <a:pt x="298" y="202"/>
                </a:lnTo>
                <a:lnTo>
                  <a:pt x="298" y="202"/>
                </a:lnTo>
                <a:lnTo>
                  <a:pt x="292" y="198"/>
                </a:lnTo>
                <a:lnTo>
                  <a:pt x="286" y="194"/>
                </a:lnTo>
                <a:lnTo>
                  <a:pt x="276" y="184"/>
                </a:lnTo>
                <a:lnTo>
                  <a:pt x="276" y="184"/>
                </a:lnTo>
                <a:lnTo>
                  <a:pt x="262" y="176"/>
                </a:lnTo>
                <a:lnTo>
                  <a:pt x="256" y="172"/>
                </a:lnTo>
                <a:lnTo>
                  <a:pt x="248" y="170"/>
                </a:lnTo>
                <a:lnTo>
                  <a:pt x="248" y="170"/>
                </a:lnTo>
                <a:lnTo>
                  <a:pt x="240" y="172"/>
                </a:lnTo>
                <a:lnTo>
                  <a:pt x="234" y="172"/>
                </a:lnTo>
                <a:lnTo>
                  <a:pt x="234" y="172"/>
                </a:lnTo>
                <a:lnTo>
                  <a:pt x="226" y="170"/>
                </a:lnTo>
                <a:lnTo>
                  <a:pt x="226" y="170"/>
                </a:lnTo>
                <a:lnTo>
                  <a:pt x="222" y="166"/>
                </a:lnTo>
                <a:lnTo>
                  <a:pt x="220" y="162"/>
                </a:lnTo>
                <a:lnTo>
                  <a:pt x="214" y="150"/>
                </a:lnTo>
                <a:lnTo>
                  <a:pt x="214" y="150"/>
                </a:lnTo>
                <a:lnTo>
                  <a:pt x="210" y="148"/>
                </a:lnTo>
                <a:lnTo>
                  <a:pt x="208" y="146"/>
                </a:lnTo>
                <a:lnTo>
                  <a:pt x="208" y="146"/>
                </a:lnTo>
                <a:lnTo>
                  <a:pt x="204" y="148"/>
                </a:lnTo>
                <a:lnTo>
                  <a:pt x="200" y="150"/>
                </a:lnTo>
                <a:lnTo>
                  <a:pt x="200" y="150"/>
                </a:lnTo>
                <a:lnTo>
                  <a:pt x="196" y="156"/>
                </a:lnTo>
                <a:lnTo>
                  <a:pt x="190" y="162"/>
                </a:lnTo>
                <a:lnTo>
                  <a:pt x="190" y="162"/>
                </a:lnTo>
                <a:lnTo>
                  <a:pt x="184" y="166"/>
                </a:lnTo>
                <a:lnTo>
                  <a:pt x="176" y="168"/>
                </a:lnTo>
                <a:lnTo>
                  <a:pt x="176" y="168"/>
                </a:lnTo>
                <a:lnTo>
                  <a:pt x="170" y="166"/>
                </a:lnTo>
                <a:lnTo>
                  <a:pt x="162" y="164"/>
                </a:lnTo>
                <a:lnTo>
                  <a:pt x="154" y="160"/>
                </a:lnTo>
                <a:lnTo>
                  <a:pt x="146" y="160"/>
                </a:lnTo>
                <a:lnTo>
                  <a:pt x="146" y="160"/>
                </a:lnTo>
                <a:lnTo>
                  <a:pt x="138" y="160"/>
                </a:lnTo>
                <a:lnTo>
                  <a:pt x="138" y="160"/>
                </a:lnTo>
                <a:lnTo>
                  <a:pt x="130" y="160"/>
                </a:lnTo>
                <a:lnTo>
                  <a:pt x="122" y="160"/>
                </a:lnTo>
                <a:lnTo>
                  <a:pt x="122" y="160"/>
                </a:lnTo>
                <a:lnTo>
                  <a:pt x="116" y="162"/>
                </a:lnTo>
                <a:lnTo>
                  <a:pt x="116" y="162"/>
                </a:lnTo>
                <a:lnTo>
                  <a:pt x="108" y="162"/>
                </a:lnTo>
                <a:lnTo>
                  <a:pt x="108" y="162"/>
                </a:lnTo>
                <a:lnTo>
                  <a:pt x="102" y="166"/>
                </a:lnTo>
                <a:lnTo>
                  <a:pt x="102" y="166"/>
                </a:lnTo>
                <a:lnTo>
                  <a:pt x="94" y="166"/>
                </a:lnTo>
                <a:lnTo>
                  <a:pt x="94" y="166"/>
                </a:lnTo>
                <a:lnTo>
                  <a:pt x="86" y="162"/>
                </a:lnTo>
                <a:lnTo>
                  <a:pt x="86" y="162"/>
                </a:lnTo>
                <a:lnTo>
                  <a:pt x="80" y="162"/>
                </a:lnTo>
                <a:lnTo>
                  <a:pt x="80" y="162"/>
                </a:lnTo>
                <a:lnTo>
                  <a:pt x="64" y="166"/>
                </a:lnTo>
                <a:lnTo>
                  <a:pt x="64" y="166"/>
                </a:lnTo>
                <a:lnTo>
                  <a:pt x="54" y="170"/>
                </a:lnTo>
                <a:lnTo>
                  <a:pt x="42" y="174"/>
                </a:lnTo>
                <a:lnTo>
                  <a:pt x="42" y="174"/>
                </a:lnTo>
                <a:lnTo>
                  <a:pt x="36" y="178"/>
                </a:lnTo>
                <a:lnTo>
                  <a:pt x="30" y="184"/>
                </a:lnTo>
                <a:lnTo>
                  <a:pt x="30" y="184"/>
                </a:lnTo>
                <a:lnTo>
                  <a:pt x="26" y="190"/>
                </a:lnTo>
                <a:lnTo>
                  <a:pt x="22" y="196"/>
                </a:lnTo>
                <a:lnTo>
                  <a:pt x="22" y="196"/>
                </a:lnTo>
                <a:lnTo>
                  <a:pt x="16" y="202"/>
                </a:lnTo>
                <a:lnTo>
                  <a:pt x="16" y="202"/>
                </a:lnTo>
                <a:lnTo>
                  <a:pt x="10" y="202"/>
                </a:lnTo>
                <a:lnTo>
                  <a:pt x="8" y="202"/>
                </a:lnTo>
                <a:lnTo>
                  <a:pt x="6" y="200"/>
                </a:lnTo>
                <a:lnTo>
                  <a:pt x="6" y="200"/>
                </a:lnTo>
                <a:lnTo>
                  <a:pt x="6" y="200"/>
                </a:lnTo>
                <a:lnTo>
                  <a:pt x="6" y="200"/>
                </a:lnTo>
                <a:lnTo>
                  <a:pt x="4" y="196"/>
                </a:lnTo>
                <a:lnTo>
                  <a:pt x="2" y="190"/>
                </a:lnTo>
                <a:lnTo>
                  <a:pt x="2" y="190"/>
                </a:lnTo>
                <a:lnTo>
                  <a:pt x="0" y="166"/>
                </a:lnTo>
                <a:lnTo>
                  <a:pt x="2" y="144"/>
                </a:lnTo>
                <a:lnTo>
                  <a:pt x="2" y="144"/>
                </a:lnTo>
                <a:lnTo>
                  <a:pt x="8" y="128"/>
                </a:lnTo>
                <a:lnTo>
                  <a:pt x="8" y="128"/>
                </a:lnTo>
                <a:lnTo>
                  <a:pt x="14" y="116"/>
                </a:lnTo>
                <a:lnTo>
                  <a:pt x="14" y="116"/>
                </a:lnTo>
                <a:lnTo>
                  <a:pt x="18" y="104"/>
                </a:lnTo>
                <a:lnTo>
                  <a:pt x="18" y="104"/>
                </a:lnTo>
                <a:lnTo>
                  <a:pt x="18" y="90"/>
                </a:lnTo>
                <a:lnTo>
                  <a:pt x="18" y="90"/>
                </a:lnTo>
                <a:lnTo>
                  <a:pt x="22" y="76"/>
                </a:lnTo>
                <a:lnTo>
                  <a:pt x="22" y="76"/>
                </a:lnTo>
                <a:lnTo>
                  <a:pt x="30" y="64"/>
                </a:lnTo>
                <a:lnTo>
                  <a:pt x="30" y="64"/>
                </a:lnTo>
                <a:lnTo>
                  <a:pt x="38" y="58"/>
                </a:lnTo>
                <a:lnTo>
                  <a:pt x="38" y="58"/>
                </a:lnTo>
                <a:lnTo>
                  <a:pt x="50" y="54"/>
                </a:lnTo>
                <a:lnTo>
                  <a:pt x="50" y="54"/>
                </a:lnTo>
                <a:lnTo>
                  <a:pt x="58" y="48"/>
                </a:lnTo>
                <a:lnTo>
                  <a:pt x="64" y="46"/>
                </a:lnTo>
                <a:lnTo>
                  <a:pt x="68" y="44"/>
                </a:lnTo>
                <a:lnTo>
                  <a:pt x="68" y="44"/>
                </a:lnTo>
                <a:lnTo>
                  <a:pt x="72" y="46"/>
                </a:lnTo>
                <a:lnTo>
                  <a:pt x="74" y="50"/>
                </a:lnTo>
                <a:lnTo>
                  <a:pt x="78" y="56"/>
                </a:lnTo>
                <a:lnTo>
                  <a:pt x="78" y="56"/>
                </a:lnTo>
                <a:lnTo>
                  <a:pt x="88" y="66"/>
                </a:lnTo>
                <a:lnTo>
                  <a:pt x="98" y="74"/>
                </a:lnTo>
                <a:lnTo>
                  <a:pt x="98" y="74"/>
                </a:lnTo>
                <a:lnTo>
                  <a:pt x="100" y="84"/>
                </a:lnTo>
                <a:lnTo>
                  <a:pt x="100" y="84"/>
                </a:lnTo>
                <a:lnTo>
                  <a:pt x="102" y="88"/>
                </a:lnTo>
                <a:lnTo>
                  <a:pt x="104" y="90"/>
                </a:lnTo>
                <a:lnTo>
                  <a:pt x="104" y="90"/>
                </a:lnTo>
                <a:lnTo>
                  <a:pt x="104" y="88"/>
                </a:lnTo>
                <a:lnTo>
                  <a:pt x="104" y="84"/>
                </a:lnTo>
                <a:lnTo>
                  <a:pt x="104" y="80"/>
                </a:lnTo>
                <a:lnTo>
                  <a:pt x="104" y="80"/>
                </a:lnTo>
                <a:lnTo>
                  <a:pt x="104" y="80"/>
                </a:lnTo>
                <a:lnTo>
                  <a:pt x="108" y="80"/>
                </a:lnTo>
                <a:lnTo>
                  <a:pt x="108" y="86"/>
                </a:lnTo>
                <a:lnTo>
                  <a:pt x="112" y="94"/>
                </a:lnTo>
                <a:lnTo>
                  <a:pt x="112" y="94"/>
                </a:lnTo>
                <a:lnTo>
                  <a:pt x="118" y="100"/>
                </a:lnTo>
                <a:lnTo>
                  <a:pt x="118" y="100"/>
                </a:lnTo>
                <a:lnTo>
                  <a:pt x="126" y="104"/>
                </a:lnTo>
                <a:lnTo>
                  <a:pt x="134" y="108"/>
                </a:lnTo>
                <a:lnTo>
                  <a:pt x="134" y="108"/>
                </a:lnTo>
                <a:lnTo>
                  <a:pt x="138" y="106"/>
                </a:lnTo>
                <a:lnTo>
                  <a:pt x="138" y="106"/>
                </a:lnTo>
                <a:lnTo>
                  <a:pt x="146" y="102"/>
                </a:lnTo>
                <a:lnTo>
                  <a:pt x="150" y="100"/>
                </a:lnTo>
                <a:lnTo>
                  <a:pt x="152" y="98"/>
                </a:lnTo>
                <a:lnTo>
                  <a:pt x="152" y="98"/>
                </a:lnTo>
                <a:lnTo>
                  <a:pt x="154" y="102"/>
                </a:lnTo>
                <a:lnTo>
                  <a:pt x="154" y="104"/>
                </a:lnTo>
                <a:lnTo>
                  <a:pt x="154" y="104"/>
                </a:lnTo>
                <a:lnTo>
                  <a:pt x="156" y="108"/>
                </a:lnTo>
                <a:lnTo>
                  <a:pt x="158" y="110"/>
                </a:lnTo>
                <a:lnTo>
                  <a:pt x="158" y="110"/>
                </a:lnTo>
                <a:lnTo>
                  <a:pt x="160" y="106"/>
                </a:lnTo>
                <a:lnTo>
                  <a:pt x="160" y="102"/>
                </a:lnTo>
                <a:lnTo>
                  <a:pt x="158" y="96"/>
                </a:lnTo>
                <a:lnTo>
                  <a:pt x="158" y="96"/>
                </a:lnTo>
                <a:lnTo>
                  <a:pt x="164" y="88"/>
                </a:lnTo>
                <a:lnTo>
                  <a:pt x="164" y="88"/>
                </a:lnTo>
                <a:lnTo>
                  <a:pt x="166" y="82"/>
                </a:lnTo>
                <a:lnTo>
                  <a:pt x="166" y="82"/>
                </a:lnTo>
                <a:lnTo>
                  <a:pt x="164" y="68"/>
                </a:lnTo>
                <a:lnTo>
                  <a:pt x="162" y="52"/>
                </a:lnTo>
                <a:lnTo>
                  <a:pt x="158" y="38"/>
                </a:lnTo>
                <a:lnTo>
                  <a:pt x="158" y="30"/>
                </a:lnTo>
                <a:lnTo>
                  <a:pt x="158" y="24"/>
                </a:lnTo>
                <a:lnTo>
                  <a:pt x="158" y="24"/>
                </a:lnTo>
                <a:lnTo>
                  <a:pt x="162" y="18"/>
                </a:lnTo>
                <a:lnTo>
                  <a:pt x="162" y="18"/>
                </a:lnTo>
                <a:lnTo>
                  <a:pt x="170" y="16"/>
                </a:lnTo>
                <a:lnTo>
                  <a:pt x="170" y="16"/>
                </a:lnTo>
                <a:lnTo>
                  <a:pt x="176" y="12"/>
                </a:lnTo>
                <a:lnTo>
                  <a:pt x="180" y="6"/>
                </a:lnTo>
                <a:lnTo>
                  <a:pt x="180" y="6"/>
                </a:lnTo>
                <a:lnTo>
                  <a:pt x="192" y="2"/>
                </a:lnTo>
                <a:lnTo>
                  <a:pt x="204" y="0"/>
                </a:lnTo>
                <a:lnTo>
                  <a:pt x="204" y="0"/>
                </a:lnTo>
                <a:lnTo>
                  <a:pt x="212" y="0"/>
                </a:lnTo>
                <a:lnTo>
                  <a:pt x="220" y="2"/>
                </a:lnTo>
                <a:lnTo>
                  <a:pt x="220" y="2"/>
                </a:lnTo>
                <a:lnTo>
                  <a:pt x="226" y="4"/>
                </a:lnTo>
                <a:lnTo>
                  <a:pt x="232" y="8"/>
                </a:lnTo>
                <a:lnTo>
                  <a:pt x="232" y="8"/>
                </a:lnTo>
                <a:lnTo>
                  <a:pt x="240" y="10"/>
                </a:lnTo>
                <a:lnTo>
                  <a:pt x="246" y="12"/>
                </a:lnTo>
                <a:lnTo>
                  <a:pt x="246" y="12"/>
                </a:lnTo>
                <a:lnTo>
                  <a:pt x="252" y="20"/>
                </a:lnTo>
                <a:lnTo>
                  <a:pt x="252" y="20"/>
                </a:lnTo>
                <a:lnTo>
                  <a:pt x="264" y="28"/>
                </a:lnTo>
                <a:lnTo>
                  <a:pt x="270" y="32"/>
                </a:lnTo>
                <a:lnTo>
                  <a:pt x="276" y="34"/>
                </a:lnTo>
                <a:lnTo>
                  <a:pt x="276" y="34"/>
                </a:lnTo>
                <a:lnTo>
                  <a:pt x="282" y="34"/>
                </a:lnTo>
                <a:lnTo>
                  <a:pt x="282" y="34"/>
                </a:lnTo>
                <a:lnTo>
                  <a:pt x="290" y="30"/>
                </a:lnTo>
                <a:lnTo>
                  <a:pt x="290" y="30"/>
                </a:lnTo>
                <a:lnTo>
                  <a:pt x="304" y="26"/>
                </a:lnTo>
                <a:lnTo>
                  <a:pt x="304" y="26"/>
                </a:lnTo>
                <a:lnTo>
                  <a:pt x="312" y="26"/>
                </a:lnTo>
                <a:lnTo>
                  <a:pt x="320" y="28"/>
                </a:lnTo>
                <a:lnTo>
                  <a:pt x="320" y="28"/>
                </a:lnTo>
                <a:lnTo>
                  <a:pt x="320" y="28"/>
                </a:lnTo>
                <a:lnTo>
                  <a:pt x="320" y="28"/>
                </a:lnTo>
                <a:lnTo>
                  <a:pt x="326" y="32"/>
                </a:lnTo>
                <a:lnTo>
                  <a:pt x="326" y="32"/>
                </a:lnTo>
                <a:lnTo>
                  <a:pt x="330" y="38"/>
                </a:lnTo>
                <a:lnTo>
                  <a:pt x="330" y="38"/>
                </a:lnTo>
                <a:lnTo>
                  <a:pt x="338" y="42"/>
                </a:lnTo>
                <a:lnTo>
                  <a:pt x="338" y="42"/>
                </a:lnTo>
                <a:lnTo>
                  <a:pt x="342" y="48"/>
                </a:lnTo>
                <a:lnTo>
                  <a:pt x="342" y="48"/>
                </a:lnTo>
                <a:lnTo>
                  <a:pt x="346" y="54"/>
                </a:lnTo>
                <a:lnTo>
                  <a:pt x="346" y="54"/>
                </a:lnTo>
                <a:lnTo>
                  <a:pt x="346" y="66"/>
                </a:lnTo>
                <a:lnTo>
                  <a:pt x="344" y="76"/>
                </a:lnTo>
                <a:lnTo>
                  <a:pt x="344" y="76"/>
                </a:lnTo>
                <a:lnTo>
                  <a:pt x="344" y="80"/>
                </a:lnTo>
                <a:lnTo>
                  <a:pt x="344" y="84"/>
                </a:lnTo>
                <a:lnTo>
                  <a:pt x="344" y="84"/>
                </a:lnTo>
                <a:lnTo>
                  <a:pt x="346" y="84"/>
                </a:lnTo>
                <a:lnTo>
                  <a:pt x="350" y="84"/>
                </a:lnTo>
                <a:lnTo>
                  <a:pt x="350" y="84"/>
                </a:lnTo>
                <a:lnTo>
                  <a:pt x="354" y="86"/>
                </a:lnTo>
                <a:lnTo>
                  <a:pt x="358" y="88"/>
                </a:lnTo>
                <a:lnTo>
                  <a:pt x="358" y="88"/>
                </a:lnTo>
                <a:lnTo>
                  <a:pt x="358" y="92"/>
                </a:lnTo>
                <a:lnTo>
                  <a:pt x="358" y="96"/>
                </a:lnTo>
                <a:lnTo>
                  <a:pt x="358" y="96"/>
                </a:lnTo>
                <a:lnTo>
                  <a:pt x="362" y="100"/>
                </a:lnTo>
                <a:lnTo>
                  <a:pt x="366" y="104"/>
                </a:lnTo>
                <a:lnTo>
                  <a:pt x="376" y="112"/>
                </a:lnTo>
                <a:lnTo>
                  <a:pt x="376" y="112"/>
                </a:lnTo>
                <a:lnTo>
                  <a:pt x="378" y="120"/>
                </a:lnTo>
                <a:lnTo>
                  <a:pt x="378" y="120"/>
                </a:lnTo>
                <a:lnTo>
                  <a:pt x="384" y="126"/>
                </a:lnTo>
                <a:lnTo>
                  <a:pt x="384" y="126"/>
                </a:lnTo>
                <a:lnTo>
                  <a:pt x="386" y="134"/>
                </a:lnTo>
                <a:lnTo>
                  <a:pt x="386" y="142"/>
                </a:lnTo>
                <a:lnTo>
                  <a:pt x="386" y="14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93" name="Freeform 253"/>
          <p:cNvSpPr>
            <a:spLocks/>
          </p:cNvSpPr>
          <p:nvPr/>
        </p:nvSpPr>
        <p:spPr bwMode="auto">
          <a:xfrm>
            <a:off x="5987123" y="2518924"/>
            <a:ext cx="621913" cy="431956"/>
          </a:xfrm>
          <a:custGeom>
            <a:avLst/>
            <a:gdLst/>
            <a:ahLst/>
            <a:cxnLst>
              <a:cxn ang="0">
                <a:pos x="314" y="102"/>
              </a:cxn>
              <a:cxn ang="0">
                <a:pos x="302" y="112"/>
              </a:cxn>
              <a:cxn ang="0">
                <a:pos x="290" y="118"/>
              </a:cxn>
              <a:cxn ang="0">
                <a:pos x="278" y="126"/>
              </a:cxn>
              <a:cxn ang="0">
                <a:pos x="270" y="138"/>
              </a:cxn>
              <a:cxn ang="0">
                <a:pos x="272" y="154"/>
              </a:cxn>
              <a:cxn ang="0">
                <a:pos x="270" y="170"/>
              </a:cxn>
              <a:cxn ang="0">
                <a:pos x="266" y="186"/>
              </a:cxn>
              <a:cxn ang="0">
                <a:pos x="276" y="198"/>
              </a:cxn>
              <a:cxn ang="0">
                <a:pos x="276" y="208"/>
              </a:cxn>
              <a:cxn ang="0">
                <a:pos x="264" y="206"/>
              </a:cxn>
              <a:cxn ang="0">
                <a:pos x="256" y="200"/>
              </a:cxn>
              <a:cxn ang="0">
                <a:pos x="244" y="204"/>
              </a:cxn>
              <a:cxn ang="0">
                <a:pos x="240" y="212"/>
              </a:cxn>
              <a:cxn ang="0">
                <a:pos x="228" y="214"/>
              </a:cxn>
              <a:cxn ang="0">
                <a:pos x="228" y="222"/>
              </a:cxn>
              <a:cxn ang="0">
                <a:pos x="228" y="232"/>
              </a:cxn>
              <a:cxn ang="0">
                <a:pos x="214" y="230"/>
              </a:cxn>
              <a:cxn ang="0">
                <a:pos x="210" y="236"/>
              </a:cxn>
              <a:cxn ang="0">
                <a:pos x="186" y="238"/>
              </a:cxn>
              <a:cxn ang="0">
                <a:pos x="172" y="244"/>
              </a:cxn>
              <a:cxn ang="0">
                <a:pos x="156" y="242"/>
              </a:cxn>
              <a:cxn ang="0">
                <a:pos x="148" y="224"/>
              </a:cxn>
              <a:cxn ang="0">
                <a:pos x="128" y="212"/>
              </a:cxn>
              <a:cxn ang="0">
                <a:pos x="112" y="204"/>
              </a:cxn>
              <a:cxn ang="0">
                <a:pos x="108" y="180"/>
              </a:cxn>
              <a:cxn ang="0">
                <a:pos x="112" y="164"/>
              </a:cxn>
              <a:cxn ang="0">
                <a:pos x="98" y="144"/>
              </a:cxn>
              <a:cxn ang="0">
                <a:pos x="76" y="144"/>
              </a:cxn>
              <a:cxn ang="0">
                <a:pos x="52" y="140"/>
              </a:cxn>
              <a:cxn ang="0">
                <a:pos x="38" y="134"/>
              </a:cxn>
              <a:cxn ang="0">
                <a:pos x="32" y="128"/>
              </a:cxn>
              <a:cxn ang="0">
                <a:pos x="22" y="132"/>
              </a:cxn>
              <a:cxn ang="0">
                <a:pos x="16" y="124"/>
              </a:cxn>
              <a:cxn ang="0">
                <a:pos x="18" y="118"/>
              </a:cxn>
              <a:cxn ang="0">
                <a:pos x="10" y="88"/>
              </a:cxn>
              <a:cxn ang="0">
                <a:pos x="2" y="76"/>
              </a:cxn>
              <a:cxn ang="0">
                <a:pos x="4" y="76"/>
              </a:cxn>
              <a:cxn ang="0">
                <a:pos x="0" y="54"/>
              </a:cxn>
              <a:cxn ang="0">
                <a:pos x="10" y="56"/>
              </a:cxn>
              <a:cxn ang="0">
                <a:pos x="24" y="38"/>
              </a:cxn>
              <a:cxn ang="0">
                <a:pos x="36" y="28"/>
              </a:cxn>
              <a:cxn ang="0">
                <a:pos x="74" y="16"/>
              </a:cxn>
              <a:cxn ang="0">
                <a:pos x="88" y="20"/>
              </a:cxn>
              <a:cxn ang="0">
                <a:pos x="102" y="16"/>
              </a:cxn>
              <a:cxn ang="0">
                <a:pos x="116" y="14"/>
              </a:cxn>
              <a:cxn ang="0">
                <a:pos x="132" y="14"/>
              </a:cxn>
              <a:cxn ang="0">
                <a:pos x="156" y="18"/>
              </a:cxn>
              <a:cxn ang="0">
                <a:pos x="178" y="20"/>
              </a:cxn>
              <a:cxn ang="0">
                <a:pos x="194" y="4"/>
              </a:cxn>
              <a:cxn ang="0">
                <a:pos x="202" y="0"/>
              </a:cxn>
              <a:cxn ang="0">
                <a:pos x="214" y="16"/>
              </a:cxn>
              <a:cxn ang="0">
                <a:pos x="228" y="26"/>
              </a:cxn>
              <a:cxn ang="0">
                <a:pos x="242" y="24"/>
              </a:cxn>
              <a:cxn ang="0">
                <a:pos x="270" y="38"/>
              </a:cxn>
              <a:cxn ang="0">
                <a:pos x="292" y="56"/>
              </a:cxn>
              <a:cxn ang="0">
                <a:pos x="306" y="62"/>
              </a:cxn>
              <a:cxn ang="0">
                <a:pos x="306" y="64"/>
              </a:cxn>
              <a:cxn ang="0">
                <a:pos x="302" y="70"/>
              </a:cxn>
              <a:cxn ang="0">
                <a:pos x="296" y="80"/>
              </a:cxn>
              <a:cxn ang="0">
                <a:pos x="300" y="90"/>
              </a:cxn>
              <a:cxn ang="0">
                <a:pos x="306" y="90"/>
              </a:cxn>
            </a:cxnLst>
            <a:rect l="0" t="0" r="r" b="b"/>
            <a:pathLst>
              <a:path w="316" h="244">
                <a:moveTo>
                  <a:pt x="314" y="92"/>
                </a:moveTo>
                <a:lnTo>
                  <a:pt x="314" y="92"/>
                </a:lnTo>
                <a:lnTo>
                  <a:pt x="316" y="96"/>
                </a:lnTo>
                <a:lnTo>
                  <a:pt x="314" y="102"/>
                </a:lnTo>
                <a:lnTo>
                  <a:pt x="312" y="108"/>
                </a:lnTo>
                <a:lnTo>
                  <a:pt x="308" y="110"/>
                </a:lnTo>
                <a:lnTo>
                  <a:pt x="308" y="110"/>
                </a:lnTo>
                <a:lnTo>
                  <a:pt x="302" y="112"/>
                </a:lnTo>
                <a:lnTo>
                  <a:pt x="296" y="112"/>
                </a:lnTo>
                <a:lnTo>
                  <a:pt x="296" y="112"/>
                </a:lnTo>
                <a:lnTo>
                  <a:pt x="290" y="118"/>
                </a:lnTo>
                <a:lnTo>
                  <a:pt x="290" y="118"/>
                </a:lnTo>
                <a:lnTo>
                  <a:pt x="286" y="124"/>
                </a:lnTo>
                <a:lnTo>
                  <a:pt x="286" y="124"/>
                </a:lnTo>
                <a:lnTo>
                  <a:pt x="278" y="126"/>
                </a:lnTo>
                <a:lnTo>
                  <a:pt x="278" y="126"/>
                </a:lnTo>
                <a:lnTo>
                  <a:pt x="274" y="128"/>
                </a:lnTo>
                <a:lnTo>
                  <a:pt x="272" y="130"/>
                </a:lnTo>
                <a:lnTo>
                  <a:pt x="272" y="130"/>
                </a:lnTo>
                <a:lnTo>
                  <a:pt x="270" y="138"/>
                </a:lnTo>
                <a:lnTo>
                  <a:pt x="270" y="138"/>
                </a:lnTo>
                <a:lnTo>
                  <a:pt x="272" y="146"/>
                </a:lnTo>
                <a:lnTo>
                  <a:pt x="272" y="146"/>
                </a:lnTo>
                <a:lnTo>
                  <a:pt x="272" y="154"/>
                </a:lnTo>
                <a:lnTo>
                  <a:pt x="272" y="154"/>
                </a:lnTo>
                <a:lnTo>
                  <a:pt x="272" y="162"/>
                </a:lnTo>
                <a:lnTo>
                  <a:pt x="272" y="162"/>
                </a:lnTo>
                <a:lnTo>
                  <a:pt x="270" y="170"/>
                </a:lnTo>
                <a:lnTo>
                  <a:pt x="266" y="178"/>
                </a:lnTo>
                <a:lnTo>
                  <a:pt x="266" y="178"/>
                </a:lnTo>
                <a:lnTo>
                  <a:pt x="266" y="186"/>
                </a:lnTo>
                <a:lnTo>
                  <a:pt x="266" y="186"/>
                </a:lnTo>
                <a:lnTo>
                  <a:pt x="270" y="192"/>
                </a:lnTo>
                <a:lnTo>
                  <a:pt x="270" y="192"/>
                </a:lnTo>
                <a:lnTo>
                  <a:pt x="276" y="198"/>
                </a:lnTo>
                <a:lnTo>
                  <a:pt x="276" y="198"/>
                </a:lnTo>
                <a:lnTo>
                  <a:pt x="278" y="202"/>
                </a:lnTo>
                <a:lnTo>
                  <a:pt x="280" y="206"/>
                </a:lnTo>
                <a:lnTo>
                  <a:pt x="280" y="206"/>
                </a:lnTo>
                <a:lnTo>
                  <a:pt x="276" y="208"/>
                </a:lnTo>
                <a:lnTo>
                  <a:pt x="272" y="210"/>
                </a:lnTo>
                <a:lnTo>
                  <a:pt x="272" y="210"/>
                </a:lnTo>
                <a:lnTo>
                  <a:pt x="268" y="208"/>
                </a:lnTo>
                <a:lnTo>
                  <a:pt x="264" y="206"/>
                </a:lnTo>
                <a:lnTo>
                  <a:pt x="264" y="206"/>
                </a:lnTo>
                <a:lnTo>
                  <a:pt x="258" y="200"/>
                </a:lnTo>
                <a:lnTo>
                  <a:pt x="258" y="200"/>
                </a:lnTo>
                <a:lnTo>
                  <a:pt x="256" y="200"/>
                </a:lnTo>
                <a:lnTo>
                  <a:pt x="252" y="198"/>
                </a:lnTo>
                <a:lnTo>
                  <a:pt x="252" y="198"/>
                </a:lnTo>
                <a:lnTo>
                  <a:pt x="248" y="202"/>
                </a:lnTo>
                <a:lnTo>
                  <a:pt x="244" y="204"/>
                </a:lnTo>
                <a:lnTo>
                  <a:pt x="244" y="204"/>
                </a:lnTo>
                <a:lnTo>
                  <a:pt x="242" y="208"/>
                </a:lnTo>
                <a:lnTo>
                  <a:pt x="240" y="212"/>
                </a:lnTo>
                <a:lnTo>
                  <a:pt x="240" y="212"/>
                </a:lnTo>
                <a:lnTo>
                  <a:pt x="236" y="212"/>
                </a:lnTo>
                <a:lnTo>
                  <a:pt x="232" y="212"/>
                </a:lnTo>
                <a:lnTo>
                  <a:pt x="232" y="212"/>
                </a:lnTo>
                <a:lnTo>
                  <a:pt x="228" y="214"/>
                </a:lnTo>
                <a:lnTo>
                  <a:pt x="226" y="216"/>
                </a:lnTo>
                <a:lnTo>
                  <a:pt x="226" y="216"/>
                </a:lnTo>
                <a:lnTo>
                  <a:pt x="226" y="220"/>
                </a:lnTo>
                <a:lnTo>
                  <a:pt x="228" y="222"/>
                </a:lnTo>
                <a:lnTo>
                  <a:pt x="230" y="226"/>
                </a:lnTo>
                <a:lnTo>
                  <a:pt x="230" y="230"/>
                </a:lnTo>
                <a:lnTo>
                  <a:pt x="230" y="230"/>
                </a:lnTo>
                <a:lnTo>
                  <a:pt x="228" y="232"/>
                </a:lnTo>
                <a:lnTo>
                  <a:pt x="222" y="232"/>
                </a:lnTo>
                <a:lnTo>
                  <a:pt x="222" y="232"/>
                </a:lnTo>
                <a:lnTo>
                  <a:pt x="218" y="230"/>
                </a:lnTo>
                <a:lnTo>
                  <a:pt x="214" y="230"/>
                </a:lnTo>
                <a:lnTo>
                  <a:pt x="214" y="230"/>
                </a:lnTo>
                <a:lnTo>
                  <a:pt x="212" y="232"/>
                </a:lnTo>
                <a:lnTo>
                  <a:pt x="210" y="236"/>
                </a:lnTo>
                <a:lnTo>
                  <a:pt x="210" y="236"/>
                </a:lnTo>
                <a:lnTo>
                  <a:pt x="202" y="240"/>
                </a:lnTo>
                <a:lnTo>
                  <a:pt x="202" y="240"/>
                </a:lnTo>
                <a:lnTo>
                  <a:pt x="194" y="238"/>
                </a:lnTo>
                <a:lnTo>
                  <a:pt x="186" y="238"/>
                </a:lnTo>
                <a:lnTo>
                  <a:pt x="186" y="238"/>
                </a:lnTo>
                <a:lnTo>
                  <a:pt x="178" y="242"/>
                </a:lnTo>
                <a:lnTo>
                  <a:pt x="172" y="244"/>
                </a:lnTo>
                <a:lnTo>
                  <a:pt x="172" y="244"/>
                </a:lnTo>
                <a:lnTo>
                  <a:pt x="162" y="242"/>
                </a:lnTo>
                <a:lnTo>
                  <a:pt x="158" y="240"/>
                </a:lnTo>
                <a:lnTo>
                  <a:pt x="156" y="242"/>
                </a:lnTo>
                <a:lnTo>
                  <a:pt x="156" y="242"/>
                </a:lnTo>
                <a:lnTo>
                  <a:pt x="154" y="234"/>
                </a:lnTo>
                <a:lnTo>
                  <a:pt x="154" y="234"/>
                </a:lnTo>
                <a:lnTo>
                  <a:pt x="152" y="230"/>
                </a:lnTo>
                <a:lnTo>
                  <a:pt x="148" y="224"/>
                </a:lnTo>
                <a:lnTo>
                  <a:pt x="148" y="224"/>
                </a:lnTo>
                <a:lnTo>
                  <a:pt x="138" y="218"/>
                </a:lnTo>
                <a:lnTo>
                  <a:pt x="128" y="212"/>
                </a:lnTo>
                <a:lnTo>
                  <a:pt x="128" y="212"/>
                </a:lnTo>
                <a:lnTo>
                  <a:pt x="120" y="210"/>
                </a:lnTo>
                <a:lnTo>
                  <a:pt x="112" y="206"/>
                </a:lnTo>
                <a:lnTo>
                  <a:pt x="112" y="206"/>
                </a:lnTo>
                <a:lnTo>
                  <a:pt x="112" y="204"/>
                </a:lnTo>
                <a:lnTo>
                  <a:pt x="112" y="202"/>
                </a:lnTo>
                <a:lnTo>
                  <a:pt x="110" y="196"/>
                </a:lnTo>
                <a:lnTo>
                  <a:pt x="110" y="196"/>
                </a:lnTo>
                <a:lnTo>
                  <a:pt x="108" y="180"/>
                </a:lnTo>
                <a:lnTo>
                  <a:pt x="108" y="180"/>
                </a:lnTo>
                <a:lnTo>
                  <a:pt x="110" y="172"/>
                </a:lnTo>
                <a:lnTo>
                  <a:pt x="112" y="164"/>
                </a:lnTo>
                <a:lnTo>
                  <a:pt x="112" y="164"/>
                </a:lnTo>
                <a:lnTo>
                  <a:pt x="110" y="160"/>
                </a:lnTo>
                <a:lnTo>
                  <a:pt x="106" y="154"/>
                </a:lnTo>
                <a:lnTo>
                  <a:pt x="98" y="144"/>
                </a:lnTo>
                <a:lnTo>
                  <a:pt x="98" y="144"/>
                </a:lnTo>
                <a:lnTo>
                  <a:pt x="92" y="140"/>
                </a:lnTo>
                <a:lnTo>
                  <a:pt x="92" y="140"/>
                </a:lnTo>
                <a:lnTo>
                  <a:pt x="84" y="142"/>
                </a:lnTo>
                <a:lnTo>
                  <a:pt x="76" y="144"/>
                </a:lnTo>
                <a:lnTo>
                  <a:pt x="76" y="144"/>
                </a:lnTo>
                <a:lnTo>
                  <a:pt x="60" y="142"/>
                </a:lnTo>
                <a:lnTo>
                  <a:pt x="60" y="142"/>
                </a:lnTo>
                <a:lnTo>
                  <a:pt x="52" y="140"/>
                </a:lnTo>
                <a:lnTo>
                  <a:pt x="52" y="140"/>
                </a:lnTo>
                <a:lnTo>
                  <a:pt x="46" y="136"/>
                </a:lnTo>
                <a:lnTo>
                  <a:pt x="46" y="136"/>
                </a:lnTo>
                <a:lnTo>
                  <a:pt x="38" y="134"/>
                </a:lnTo>
                <a:lnTo>
                  <a:pt x="38" y="134"/>
                </a:lnTo>
                <a:lnTo>
                  <a:pt x="34" y="130"/>
                </a:lnTo>
                <a:lnTo>
                  <a:pt x="32" y="128"/>
                </a:lnTo>
                <a:lnTo>
                  <a:pt x="32" y="128"/>
                </a:lnTo>
                <a:lnTo>
                  <a:pt x="26" y="130"/>
                </a:lnTo>
                <a:lnTo>
                  <a:pt x="22" y="132"/>
                </a:lnTo>
                <a:lnTo>
                  <a:pt x="22" y="132"/>
                </a:lnTo>
                <a:lnTo>
                  <a:pt x="22" y="132"/>
                </a:lnTo>
                <a:lnTo>
                  <a:pt x="20" y="128"/>
                </a:lnTo>
                <a:lnTo>
                  <a:pt x="20" y="124"/>
                </a:lnTo>
                <a:lnTo>
                  <a:pt x="20" y="124"/>
                </a:lnTo>
                <a:lnTo>
                  <a:pt x="16" y="124"/>
                </a:lnTo>
                <a:lnTo>
                  <a:pt x="16" y="124"/>
                </a:lnTo>
                <a:lnTo>
                  <a:pt x="16" y="122"/>
                </a:lnTo>
                <a:lnTo>
                  <a:pt x="18" y="118"/>
                </a:lnTo>
                <a:lnTo>
                  <a:pt x="18" y="118"/>
                </a:lnTo>
                <a:lnTo>
                  <a:pt x="16" y="110"/>
                </a:lnTo>
                <a:lnTo>
                  <a:pt x="16" y="110"/>
                </a:lnTo>
                <a:lnTo>
                  <a:pt x="10" y="88"/>
                </a:lnTo>
                <a:lnTo>
                  <a:pt x="10" y="88"/>
                </a:lnTo>
                <a:lnTo>
                  <a:pt x="6" y="82"/>
                </a:lnTo>
                <a:lnTo>
                  <a:pt x="6" y="82"/>
                </a:lnTo>
                <a:lnTo>
                  <a:pt x="2" y="76"/>
                </a:lnTo>
                <a:lnTo>
                  <a:pt x="2" y="76"/>
                </a:lnTo>
                <a:lnTo>
                  <a:pt x="2" y="74"/>
                </a:lnTo>
                <a:lnTo>
                  <a:pt x="4" y="76"/>
                </a:lnTo>
                <a:lnTo>
                  <a:pt x="4" y="76"/>
                </a:lnTo>
                <a:lnTo>
                  <a:pt x="4" y="76"/>
                </a:lnTo>
                <a:lnTo>
                  <a:pt x="4" y="76"/>
                </a:lnTo>
                <a:lnTo>
                  <a:pt x="2" y="64"/>
                </a:lnTo>
                <a:lnTo>
                  <a:pt x="0" y="54"/>
                </a:lnTo>
                <a:lnTo>
                  <a:pt x="0" y="54"/>
                </a:lnTo>
                <a:lnTo>
                  <a:pt x="2" y="56"/>
                </a:lnTo>
                <a:lnTo>
                  <a:pt x="4" y="56"/>
                </a:lnTo>
                <a:lnTo>
                  <a:pt x="10" y="56"/>
                </a:lnTo>
                <a:lnTo>
                  <a:pt x="10" y="56"/>
                </a:lnTo>
                <a:lnTo>
                  <a:pt x="16" y="50"/>
                </a:lnTo>
                <a:lnTo>
                  <a:pt x="16" y="50"/>
                </a:lnTo>
                <a:lnTo>
                  <a:pt x="20" y="44"/>
                </a:lnTo>
                <a:lnTo>
                  <a:pt x="24" y="38"/>
                </a:lnTo>
                <a:lnTo>
                  <a:pt x="24" y="38"/>
                </a:lnTo>
                <a:lnTo>
                  <a:pt x="30" y="32"/>
                </a:lnTo>
                <a:lnTo>
                  <a:pt x="36" y="28"/>
                </a:lnTo>
                <a:lnTo>
                  <a:pt x="36" y="28"/>
                </a:lnTo>
                <a:lnTo>
                  <a:pt x="48" y="24"/>
                </a:lnTo>
                <a:lnTo>
                  <a:pt x="58" y="20"/>
                </a:lnTo>
                <a:lnTo>
                  <a:pt x="58" y="20"/>
                </a:lnTo>
                <a:lnTo>
                  <a:pt x="74" y="16"/>
                </a:lnTo>
                <a:lnTo>
                  <a:pt x="74" y="16"/>
                </a:lnTo>
                <a:lnTo>
                  <a:pt x="80" y="16"/>
                </a:lnTo>
                <a:lnTo>
                  <a:pt x="80" y="16"/>
                </a:lnTo>
                <a:lnTo>
                  <a:pt x="88" y="20"/>
                </a:lnTo>
                <a:lnTo>
                  <a:pt x="88" y="20"/>
                </a:lnTo>
                <a:lnTo>
                  <a:pt x="96" y="20"/>
                </a:lnTo>
                <a:lnTo>
                  <a:pt x="96" y="20"/>
                </a:lnTo>
                <a:lnTo>
                  <a:pt x="102" y="16"/>
                </a:lnTo>
                <a:lnTo>
                  <a:pt x="102" y="16"/>
                </a:lnTo>
                <a:lnTo>
                  <a:pt x="110" y="16"/>
                </a:lnTo>
                <a:lnTo>
                  <a:pt x="110" y="16"/>
                </a:lnTo>
                <a:lnTo>
                  <a:pt x="116" y="14"/>
                </a:lnTo>
                <a:lnTo>
                  <a:pt x="116" y="14"/>
                </a:lnTo>
                <a:lnTo>
                  <a:pt x="124" y="14"/>
                </a:lnTo>
                <a:lnTo>
                  <a:pt x="132" y="14"/>
                </a:lnTo>
                <a:lnTo>
                  <a:pt x="132" y="14"/>
                </a:lnTo>
                <a:lnTo>
                  <a:pt x="140" y="14"/>
                </a:lnTo>
                <a:lnTo>
                  <a:pt x="140" y="14"/>
                </a:lnTo>
                <a:lnTo>
                  <a:pt x="148" y="14"/>
                </a:lnTo>
                <a:lnTo>
                  <a:pt x="156" y="18"/>
                </a:lnTo>
                <a:lnTo>
                  <a:pt x="164" y="20"/>
                </a:lnTo>
                <a:lnTo>
                  <a:pt x="170" y="22"/>
                </a:lnTo>
                <a:lnTo>
                  <a:pt x="170" y="22"/>
                </a:lnTo>
                <a:lnTo>
                  <a:pt x="178" y="20"/>
                </a:lnTo>
                <a:lnTo>
                  <a:pt x="184" y="16"/>
                </a:lnTo>
                <a:lnTo>
                  <a:pt x="184" y="16"/>
                </a:lnTo>
                <a:lnTo>
                  <a:pt x="190" y="10"/>
                </a:lnTo>
                <a:lnTo>
                  <a:pt x="194" y="4"/>
                </a:lnTo>
                <a:lnTo>
                  <a:pt x="194" y="4"/>
                </a:lnTo>
                <a:lnTo>
                  <a:pt x="198" y="2"/>
                </a:lnTo>
                <a:lnTo>
                  <a:pt x="202" y="0"/>
                </a:lnTo>
                <a:lnTo>
                  <a:pt x="202" y="0"/>
                </a:lnTo>
                <a:lnTo>
                  <a:pt x="204" y="2"/>
                </a:lnTo>
                <a:lnTo>
                  <a:pt x="208" y="4"/>
                </a:lnTo>
                <a:lnTo>
                  <a:pt x="208" y="4"/>
                </a:lnTo>
                <a:lnTo>
                  <a:pt x="214" y="16"/>
                </a:lnTo>
                <a:lnTo>
                  <a:pt x="216" y="20"/>
                </a:lnTo>
                <a:lnTo>
                  <a:pt x="220" y="24"/>
                </a:lnTo>
                <a:lnTo>
                  <a:pt x="220" y="24"/>
                </a:lnTo>
                <a:lnTo>
                  <a:pt x="228" y="26"/>
                </a:lnTo>
                <a:lnTo>
                  <a:pt x="228" y="26"/>
                </a:lnTo>
                <a:lnTo>
                  <a:pt x="234" y="26"/>
                </a:lnTo>
                <a:lnTo>
                  <a:pt x="242" y="24"/>
                </a:lnTo>
                <a:lnTo>
                  <a:pt x="242" y="24"/>
                </a:lnTo>
                <a:lnTo>
                  <a:pt x="250" y="26"/>
                </a:lnTo>
                <a:lnTo>
                  <a:pt x="256" y="30"/>
                </a:lnTo>
                <a:lnTo>
                  <a:pt x="270" y="38"/>
                </a:lnTo>
                <a:lnTo>
                  <a:pt x="270" y="38"/>
                </a:lnTo>
                <a:lnTo>
                  <a:pt x="280" y="48"/>
                </a:lnTo>
                <a:lnTo>
                  <a:pt x="286" y="52"/>
                </a:lnTo>
                <a:lnTo>
                  <a:pt x="292" y="56"/>
                </a:lnTo>
                <a:lnTo>
                  <a:pt x="292" y="56"/>
                </a:lnTo>
                <a:lnTo>
                  <a:pt x="300" y="58"/>
                </a:lnTo>
                <a:lnTo>
                  <a:pt x="300" y="58"/>
                </a:lnTo>
                <a:lnTo>
                  <a:pt x="304" y="60"/>
                </a:lnTo>
                <a:lnTo>
                  <a:pt x="306" y="62"/>
                </a:lnTo>
                <a:lnTo>
                  <a:pt x="306" y="62"/>
                </a:lnTo>
                <a:lnTo>
                  <a:pt x="306" y="62"/>
                </a:lnTo>
                <a:lnTo>
                  <a:pt x="306" y="62"/>
                </a:lnTo>
                <a:lnTo>
                  <a:pt x="306" y="64"/>
                </a:lnTo>
                <a:lnTo>
                  <a:pt x="306" y="64"/>
                </a:lnTo>
                <a:lnTo>
                  <a:pt x="306" y="68"/>
                </a:lnTo>
                <a:lnTo>
                  <a:pt x="302" y="70"/>
                </a:lnTo>
                <a:lnTo>
                  <a:pt x="302" y="70"/>
                </a:lnTo>
                <a:lnTo>
                  <a:pt x="300" y="72"/>
                </a:lnTo>
                <a:lnTo>
                  <a:pt x="296" y="76"/>
                </a:lnTo>
                <a:lnTo>
                  <a:pt x="296" y="76"/>
                </a:lnTo>
                <a:lnTo>
                  <a:pt x="296" y="80"/>
                </a:lnTo>
                <a:lnTo>
                  <a:pt x="296" y="84"/>
                </a:lnTo>
                <a:lnTo>
                  <a:pt x="296" y="84"/>
                </a:lnTo>
                <a:lnTo>
                  <a:pt x="298" y="88"/>
                </a:lnTo>
                <a:lnTo>
                  <a:pt x="300" y="90"/>
                </a:lnTo>
                <a:lnTo>
                  <a:pt x="300" y="90"/>
                </a:lnTo>
                <a:lnTo>
                  <a:pt x="302" y="90"/>
                </a:lnTo>
                <a:lnTo>
                  <a:pt x="306" y="90"/>
                </a:lnTo>
                <a:lnTo>
                  <a:pt x="306" y="90"/>
                </a:lnTo>
                <a:lnTo>
                  <a:pt x="312" y="90"/>
                </a:lnTo>
                <a:lnTo>
                  <a:pt x="314" y="92"/>
                </a:lnTo>
                <a:lnTo>
                  <a:pt x="314" y="9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95" name="Freeform 254"/>
          <p:cNvSpPr>
            <a:spLocks/>
          </p:cNvSpPr>
          <p:nvPr/>
        </p:nvSpPr>
        <p:spPr bwMode="auto">
          <a:xfrm>
            <a:off x="5790316" y="1924099"/>
            <a:ext cx="43297" cy="63731"/>
          </a:xfrm>
          <a:custGeom>
            <a:avLst/>
            <a:gdLst/>
            <a:ahLst/>
            <a:cxnLst>
              <a:cxn ang="0">
                <a:pos x="22" y="30"/>
              </a:cxn>
              <a:cxn ang="0">
                <a:pos x="22" y="30"/>
              </a:cxn>
              <a:cxn ang="0">
                <a:pos x="22" y="34"/>
              </a:cxn>
              <a:cxn ang="0">
                <a:pos x="20" y="36"/>
              </a:cxn>
              <a:cxn ang="0">
                <a:pos x="20" y="36"/>
              </a:cxn>
              <a:cxn ang="0">
                <a:pos x="18" y="36"/>
              </a:cxn>
              <a:cxn ang="0">
                <a:pos x="16" y="34"/>
              </a:cxn>
              <a:cxn ang="0">
                <a:pos x="14" y="30"/>
              </a:cxn>
              <a:cxn ang="0">
                <a:pos x="14" y="30"/>
              </a:cxn>
              <a:cxn ang="0">
                <a:pos x="8" y="28"/>
              </a:cxn>
              <a:cxn ang="0">
                <a:pos x="2" y="28"/>
              </a:cxn>
              <a:cxn ang="0">
                <a:pos x="2" y="28"/>
              </a:cxn>
              <a:cxn ang="0">
                <a:pos x="0" y="24"/>
              </a:cxn>
              <a:cxn ang="0">
                <a:pos x="0" y="20"/>
              </a:cxn>
              <a:cxn ang="0">
                <a:pos x="0" y="20"/>
              </a:cxn>
              <a:cxn ang="0">
                <a:pos x="0" y="16"/>
              </a:cxn>
              <a:cxn ang="0">
                <a:pos x="0" y="12"/>
              </a:cxn>
              <a:cxn ang="0">
                <a:pos x="0" y="12"/>
              </a:cxn>
              <a:cxn ang="0">
                <a:pos x="4" y="12"/>
              </a:cxn>
              <a:cxn ang="0">
                <a:pos x="6" y="14"/>
              </a:cxn>
              <a:cxn ang="0">
                <a:pos x="6" y="14"/>
              </a:cxn>
              <a:cxn ang="0">
                <a:pos x="6" y="10"/>
              </a:cxn>
              <a:cxn ang="0">
                <a:pos x="6" y="8"/>
              </a:cxn>
              <a:cxn ang="0">
                <a:pos x="6" y="8"/>
              </a:cxn>
              <a:cxn ang="0">
                <a:pos x="4" y="6"/>
              </a:cxn>
              <a:cxn ang="0">
                <a:pos x="2" y="4"/>
              </a:cxn>
              <a:cxn ang="0">
                <a:pos x="2" y="4"/>
              </a:cxn>
              <a:cxn ang="0">
                <a:pos x="4" y="2"/>
              </a:cxn>
              <a:cxn ang="0">
                <a:pos x="8" y="0"/>
              </a:cxn>
              <a:cxn ang="0">
                <a:pos x="8" y="0"/>
              </a:cxn>
              <a:cxn ang="0">
                <a:pos x="10" y="2"/>
              </a:cxn>
              <a:cxn ang="0">
                <a:pos x="10" y="2"/>
              </a:cxn>
              <a:cxn ang="0">
                <a:pos x="14" y="2"/>
              </a:cxn>
              <a:cxn ang="0">
                <a:pos x="16" y="4"/>
              </a:cxn>
              <a:cxn ang="0">
                <a:pos x="16" y="4"/>
              </a:cxn>
              <a:cxn ang="0">
                <a:pos x="18" y="6"/>
              </a:cxn>
              <a:cxn ang="0">
                <a:pos x="22" y="8"/>
              </a:cxn>
              <a:cxn ang="0">
                <a:pos x="22" y="8"/>
              </a:cxn>
              <a:cxn ang="0">
                <a:pos x="22" y="12"/>
              </a:cxn>
              <a:cxn ang="0">
                <a:pos x="22" y="12"/>
              </a:cxn>
              <a:cxn ang="0">
                <a:pos x="20" y="18"/>
              </a:cxn>
              <a:cxn ang="0">
                <a:pos x="20" y="18"/>
              </a:cxn>
              <a:cxn ang="0">
                <a:pos x="16" y="20"/>
              </a:cxn>
              <a:cxn ang="0">
                <a:pos x="14" y="20"/>
              </a:cxn>
              <a:cxn ang="0">
                <a:pos x="14" y="20"/>
              </a:cxn>
              <a:cxn ang="0">
                <a:pos x="16" y="24"/>
              </a:cxn>
              <a:cxn ang="0">
                <a:pos x="16" y="28"/>
              </a:cxn>
              <a:cxn ang="0">
                <a:pos x="16" y="28"/>
              </a:cxn>
              <a:cxn ang="0">
                <a:pos x="20" y="30"/>
              </a:cxn>
              <a:cxn ang="0">
                <a:pos x="22" y="30"/>
              </a:cxn>
              <a:cxn ang="0">
                <a:pos x="22" y="30"/>
              </a:cxn>
            </a:cxnLst>
            <a:rect l="0" t="0" r="r" b="b"/>
            <a:pathLst>
              <a:path w="22" h="36">
                <a:moveTo>
                  <a:pt x="22" y="30"/>
                </a:moveTo>
                <a:lnTo>
                  <a:pt x="22" y="30"/>
                </a:lnTo>
                <a:lnTo>
                  <a:pt x="22" y="34"/>
                </a:lnTo>
                <a:lnTo>
                  <a:pt x="20" y="36"/>
                </a:lnTo>
                <a:lnTo>
                  <a:pt x="20" y="36"/>
                </a:lnTo>
                <a:lnTo>
                  <a:pt x="18" y="36"/>
                </a:lnTo>
                <a:lnTo>
                  <a:pt x="16" y="34"/>
                </a:lnTo>
                <a:lnTo>
                  <a:pt x="14" y="30"/>
                </a:lnTo>
                <a:lnTo>
                  <a:pt x="14" y="30"/>
                </a:lnTo>
                <a:lnTo>
                  <a:pt x="8" y="28"/>
                </a:lnTo>
                <a:lnTo>
                  <a:pt x="2" y="28"/>
                </a:lnTo>
                <a:lnTo>
                  <a:pt x="2" y="28"/>
                </a:lnTo>
                <a:lnTo>
                  <a:pt x="0" y="24"/>
                </a:lnTo>
                <a:lnTo>
                  <a:pt x="0" y="20"/>
                </a:lnTo>
                <a:lnTo>
                  <a:pt x="0" y="20"/>
                </a:lnTo>
                <a:lnTo>
                  <a:pt x="0" y="16"/>
                </a:lnTo>
                <a:lnTo>
                  <a:pt x="0" y="12"/>
                </a:lnTo>
                <a:lnTo>
                  <a:pt x="0" y="12"/>
                </a:lnTo>
                <a:lnTo>
                  <a:pt x="4" y="12"/>
                </a:lnTo>
                <a:lnTo>
                  <a:pt x="6" y="14"/>
                </a:lnTo>
                <a:lnTo>
                  <a:pt x="6" y="14"/>
                </a:lnTo>
                <a:lnTo>
                  <a:pt x="6" y="10"/>
                </a:lnTo>
                <a:lnTo>
                  <a:pt x="6" y="8"/>
                </a:lnTo>
                <a:lnTo>
                  <a:pt x="6" y="8"/>
                </a:lnTo>
                <a:lnTo>
                  <a:pt x="4" y="6"/>
                </a:lnTo>
                <a:lnTo>
                  <a:pt x="2" y="4"/>
                </a:lnTo>
                <a:lnTo>
                  <a:pt x="2" y="4"/>
                </a:lnTo>
                <a:lnTo>
                  <a:pt x="4" y="2"/>
                </a:lnTo>
                <a:lnTo>
                  <a:pt x="8" y="0"/>
                </a:lnTo>
                <a:lnTo>
                  <a:pt x="8" y="0"/>
                </a:lnTo>
                <a:lnTo>
                  <a:pt x="10" y="2"/>
                </a:lnTo>
                <a:lnTo>
                  <a:pt x="10" y="2"/>
                </a:lnTo>
                <a:lnTo>
                  <a:pt x="14" y="2"/>
                </a:lnTo>
                <a:lnTo>
                  <a:pt x="16" y="4"/>
                </a:lnTo>
                <a:lnTo>
                  <a:pt x="16" y="4"/>
                </a:lnTo>
                <a:lnTo>
                  <a:pt x="18" y="6"/>
                </a:lnTo>
                <a:lnTo>
                  <a:pt x="22" y="8"/>
                </a:lnTo>
                <a:lnTo>
                  <a:pt x="22" y="8"/>
                </a:lnTo>
                <a:lnTo>
                  <a:pt x="22" y="12"/>
                </a:lnTo>
                <a:lnTo>
                  <a:pt x="22" y="12"/>
                </a:lnTo>
                <a:lnTo>
                  <a:pt x="20" y="18"/>
                </a:lnTo>
                <a:lnTo>
                  <a:pt x="20" y="18"/>
                </a:lnTo>
                <a:lnTo>
                  <a:pt x="16" y="20"/>
                </a:lnTo>
                <a:lnTo>
                  <a:pt x="14" y="20"/>
                </a:lnTo>
                <a:lnTo>
                  <a:pt x="14" y="20"/>
                </a:lnTo>
                <a:lnTo>
                  <a:pt x="16" y="24"/>
                </a:lnTo>
                <a:lnTo>
                  <a:pt x="16" y="28"/>
                </a:lnTo>
                <a:lnTo>
                  <a:pt x="16" y="28"/>
                </a:lnTo>
                <a:lnTo>
                  <a:pt x="20" y="30"/>
                </a:lnTo>
                <a:lnTo>
                  <a:pt x="22" y="30"/>
                </a:lnTo>
                <a:lnTo>
                  <a:pt x="22" y="3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96" name="Freeform 255"/>
          <p:cNvSpPr>
            <a:spLocks/>
          </p:cNvSpPr>
          <p:nvPr/>
        </p:nvSpPr>
        <p:spPr bwMode="auto">
          <a:xfrm>
            <a:off x="5668294" y="2334812"/>
            <a:ext cx="82659" cy="162869"/>
          </a:xfrm>
          <a:custGeom>
            <a:avLst/>
            <a:gdLst/>
            <a:ahLst/>
            <a:cxnLst>
              <a:cxn ang="0">
                <a:pos x="42" y="0"/>
              </a:cxn>
              <a:cxn ang="0">
                <a:pos x="42" y="12"/>
              </a:cxn>
              <a:cxn ang="0">
                <a:pos x="36" y="16"/>
              </a:cxn>
              <a:cxn ang="0">
                <a:pos x="34" y="20"/>
              </a:cxn>
              <a:cxn ang="0">
                <a:pos x="34" y="28"/>
              </a:cxn>
              <a:cxn ang="0">
                <a:pos x="36" y="38"/>
              </a:cxn>
              <a:cxn ang="0">
                <a:pos x="38" y="46"/>
              </a:cxn>
              <a:cxn ang="0">
                <a:pos x="38" y="48"/>
              </a:cxn>
              <a:cxn ang="0">
                <a:pos x="30" y="54"/>
              </a:cxn>
              <a:cxn ang="0">
                <a:pos x="30" y="58"/>
              </a:cxn>
              <a:cxn ang="0">
                <a:pos x="26" y="62"/>
              </a:cxn>
              <a:cxn ang="0">
                <a:pos x="16" y="72"/>
              </a:cxn>
              <a:cxn ang="0">
                <a:pos x="12" y="80"/>
              </a:cxn>
              <a:cxn ang="0">
                <a:pos x="8" y="86"/>
              </a:cxn>
              <a:cxn ang="0">
                <a:pos x="4" y="92"/>
              </a:cxn>
              <a:cxn ang="0">
                <a:pos x="2" y="92"/>
              </a:cxn>
              <a:cxn ang="0">
                <a:pos x="4" y="88"/>
              </a:cxn>
              <a:cxn ang="0">
                <a:pos x="8" y="82"/>
              </a:cxn>
              <a:cxn ang="0">
                <a:pos x="8" y="76"/>
              </a:cxn>
              <a:cxn ang="0">
                <a:pos x="6" y="78"/>
              </a:cxn>
              <a:cxn ang="0">
                <a:pos x="4" y="78"/>
              </a:cxn>
              <a:cxn ang="0">
                <a:pos x="4" y="70"/>
              </a:cxn>
              <a:cxn ang="0">
                <a:pos x="0" y="66"/>
              </a:cxn>
              <a:cxn ang="0">
                <a:pos x="0" y="60"/>
              </a:cxn>
              <a:cxn ang="0">
                <a:pos x="2" y="52"/>
              </a:cxn>
              <a:cxn ang="0">
                <a:pos x="0" y="44"/>
              </a:cxn>
              <a:cxn ang="0">
                <a:pos x="2" y="34"/>
              </a:cxn>
              <a:cxn ang="0">
                <a:pos x="6" y="24"/>
              </a:cxn>
              <a:cxn ang="0">
                <a:pos x="14" y="12"/>
              </a:cxn>
              <a:cxn ang="0">
                <a:pos x="24" y="2"/>
              </a:cxn>
              <a:cxn ang="0">
                <a:pos x="28" y="4"/>
              </a:cxn>
              <a:cxn ang="0">
                <a:pos x="32" y="4"/>
              </a:cxn>
              <a:cxn ang="0">
                <a:pos x="36" y="0"/>
              </a:cxn>
              <a:cxn ang="0">
                <a:pos x="42" y="0"/>
              </a:cxn>
            </a:cxnLst>
            <a:rect l="0" t="0" r="r" b="b"/>
            <a:pathLst>
              <a:path w="42" h="92">
                <a:moveTo>
                  <a:pt x="42" y="0"/>
                </a:moveTo>
                <a:lnTo>
                  <a:pt x="42" y="0"/>
                </a:lnTo>
                <a:lnTo>
                  <a:pt x="42" y="6"/>
                </a:lnTo>
                <a:lnTo>
                  <a:pt x="42" y="12"/>
                </a:lnTo>
                <a:lnTo>
                  <a:pt x="42" y="12"/>
                </a:lnTo>
                <a:lnTo>
                  <a:pt x="36" y="16"/>
                </a:lnTo>
                <a:lnTo>
                  <a:pt x="36" y="16"/>
                </a:lnTo>
                <a:lnTo>
                  <a:pt x="34" y="20"/>
                </a:lnTo>
                <a:lnTo>
                  <a:pt x="34" y="20"/>
                </a:lnTo>
                <a:lnTo>
                  <a:pt x="34" y="28"/>
                </a:lnTo>
                <a:lnTo>
                  <a:pt x="36" y="38"/>
                </a:lnTo>
                <a:lnTo>
                  <a:pt x="36" y="38"/>
                </a:lnTo>
                <a:lnTo>
                  <a:pt x="38" y="42"/>
                </a:lnTo>
                <a:lnTo>
                  <a:pt x="38" y="46"/>
                </a:lnTo>
                <a:lnTo>
                  <a:pt x="38" y="46"/>
                </a:lnTo>
                <a:lnTo>
                  <a:pt x="38" y="48"/>
                </a:lnTo>
                <a:lnTo>
                  <a:pt x="34" y="50"/>
                </a:lnTo>
                <a:lnTo>
                  <a:pt x="30" y="54"/>
                </a:lnTo>
                <a:lnTo>
                  <a:pt x="30" y="54"/>
                </a:lnTo>
                <a:lnTo>
                  <a:pt x="30" y="58"/>
                </a:lnTo>
                <a:lnTo>
                  <a:pt x="30" y="58"/>
                </a:lnTo>
                <a:lnTo>
                  <a:pt x="26" y="62"/>
                </a:lnTo>
                <a:lnTo>
                  <a:pt x="22" y="66"/>
                </a:lnTo>
                <a:lnTo>
                  <a:pt x="16" y="72"/>
                </a:lnTo>
                <a:lnTo>
                  <a:pt x="16" y="72"/>
                </a:lnTo>
                <a:lnTo>
                  <a:pt x="12" y="80"/>
                </a:lnTo>
                <a:lnTo>
                  <a:pt x="8" y="86"/>
                </a:lnTo>
                <a:lnTo>
                  <a:pt x="8" y="86"/>
                </a:lnTo>
                <a:lnTo>
                  <a:pt x="6" y="90"/>
                </a:lnTo>
                <a:lnTo>
                  <a:pt x="4" y="92"/>
                </a:lnTo>
                <a:lnTo>
                  <a:pt x="2" y="92"/>
                </a:lnTo>
                <a:lnTo>
                  <a:pt x="2" y="92"/>
                </a:lnTo>
                <a:lnTo>
                  <a:pt x="2" y="90"/>
                </a:lnTo>
                <a:lnTo>
                  <a:pt x="4" y="88"/>
                </a:lnTo>
                <a:lnTo>
                  <a:pt x="8" y="82"/>
                </a:lnTo>
                <a:lnTo>
                  <a:pt x="8" y="82"/>
                </a:lnTo>
                <a:lnTo>
                  <a:pt x="8" y="80"/>
                </a:lnTo>
                <a:lnTo>
                  <a:pt x="8" y="76"/>
                </a:lnTo>
                <a:lnTo>
                  <a:pt x="8" y="76"/>
                </a:lnTo>
                <a:lnTo>
                  <a:pt x="6" y="78"/>
                </a:lnTo>
                <a:lnTo>
                  <a:pt x="4" y="78"/>
                </a:lnTo>
                <a:lnTo>
                  <a:pt x="4" y="78"/>
                </a:lnTo>
                <a:lnTo>
                  <a:pt x="2" y="74"/>
                </a:lnTo>
                <a:lnTo>
                  <a:pt x="4" y="70"/>
                </a:lnTo>
                <a:lnTo>
                  <a:pt x="4" y="70"/>
                </a:lnTo>
                <a:lnTo>
                  <a:pt x="0" y="66"/>
                </a:lnTo>
                <a:lnTo>
                  <a:pt x="0" y="66"/>
                </a:lnTo>
                <a:lnTo>
                  <a:pt x="0" y="60"/>
                </a:lnTo>
                <a:lnTo>
                  <a:pt x="0" y="60"/>
                </a:lnTo>
                <a:lnTo>
                  <a:pt x="2" y="52"/>
                </a:lnTo>
                <a:lnTo>
                  <a:pt x="2" y="52"/>
                </a:lnTo>
                <a:lnTo>
                  <a:pt x="0" y="44"/>
                </a:lnTo>
                <a:lnTo>
                  <a:pt x="0" y="44"/>
                </a:lnTo>
                <a:lnTo>
                  <a:pt x="2" y="34"/>
                </a:lnTo>
                <a:lnTo>
                  <a:pt x="2" y="34"/>
                </a:lnTo>
                <a:lnTo>
                  <a:pt x="6" y="24"/>
                </a:lnTo>
                <a:lnTo>
                  <a:pt x="6" y="24"/>
                </a:lnTo>
                <a:lnTo>
                  <a:pt x="14" y="12"/>
                </a:lnTo>
                <a:lnTo>
                  <a:pt x="20" y="6"/>
                </a:lnTo>
                <a:lnTo>
                  <a:pt x="24" y="2"/>
                </a:lnTo>
                <a:lnTo>
                  <a:pt x="24" y="2"/>
                </a:lnTo>
                <a:lnTo>
                  <a:pt x="28" y="4"/>
                </a:lnTo>
                <a:lnTo>
                  <a:pt x="32" y="4"/>
                </a:lnTo>
                <a:lnTo>
                  <a:pt x="32" y="4"/>
                </a:lnTo>
                <a:lnTo>
                  <a:pt x="34" y="2"/>
                </a:lnTo>
                <a:lnTo>
                  <a:pt x="36" y="0"/>
                </a:lnTo>
                <a:lnTo>
                  <a:pt x="36" y="0"/>
                </a:lnTo>
                <a:lnTo>
                  <a:pt x="42" y="0"/>
                </a:lnTo>
                <a:lnTo>
                  <a:pt x="42"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97" name="Freeform 256"/>
          <p:cNvSpPr>
            <a:spLocks/>
          </p:cNvSpPr>
          <p:nvPr/>
        </p:nvSpPr>
        <p:spPr bwMode="auto">
          <a:xfrm>
            <a:off x="5491167" y="2430409"/>
            <a:ext cx="70851" cy="184112"/>
          </a:xfrm>
          <a:custGeom>
            <a:avLst/>
            <a:gdLst/>
            <a:ahLst/>
            <a:cxnLst>
              <a:cxn ang="0">
                <a:pos x="34" y="0"/>
              </a:cxn>
              <a:cxn ang="0">
                <a:pos x="34" y="0"/>
              </a:cxn>
              <a:cxn ang="0">
                <a:pos x="36" y="2"/>
              </a:cxn>
              <a:cxn ang="0">
                <a:pos x="34" y="4"/>
              </a:cxn>
              <a:cxn ang="0">
                <a:pos x="34" y="4"/>
              </a:cxn>
              <a:cxn ang="0">
                <a:pos x="32" y="8"/>
              </a:cxn>
              <a:cxn ang="0">
                <a:pos x="32" y="8"/>
              </a:cxn>
              <a:cxn ang="0">
                <a:pos x="28" y="24"/>
              </a:cxn>
              <a:cxn ang="0">
                <a:pos x="26" y="38"/>
              </a:cxn>
              <a:cxn ang="0">
                <a:pos x="26" y="38"/>
              </a:cxn>
              <a:cxn ang="0">
                <a:pos x="16" y="66"/>
              </a:cxn>
              <a:cxn ang="0">
                <a:pos x="16" y="66"/>
              </a:cxn>
              <a:cxn ang="0">
                <a:pos x="14" y="84"/>
              </a:cxn>
              <a:cxn ang="0">
                <a:pos x="14" y="84"/>
              </a:cxn>
              <a:cxn ang="0">
                <a:pos x="10" y="94"/>
              </a:cxn>
              <a:cxn ang="0">
                <a:pos x="10" y="94"/>
              </a:cxn>
              <a:cxn ang="0">
                <a:pos x="6" y="100"/>
              </a:cxn>
              <a:cxn ang="0">
                <a:pos x="4" y="102"/>
              </a:cxn>
              <a:cxn ang="0">
                <a:pos x="2" y="104"/>
              </a:cxn>
              <a:cxn ang="0">
                <a:pos x="2" y="104"/>
              </a:cxn>
              <a:cxn ang="0">
                <a:pos x="0" y="102"/>
              </a:cxn>
              <a:cxn ang="0">
                <a:pos x="0" y="100"/>
              </a:cxn>
              <a:cxn ang="0">
                <a:pos x="0" y="94"/>
              </a:cxn>
              <a:cxn ang="0">
                <a:pos x="4" y="80"/>
              </a:cxn>
              <a:cxn ang="0">
                <a:pos x="4" y="80"/>
              </a:cxn>
              <a:cxn ang="0">
                <a:pos x="6" y="68"/>
              </a:cxn>
              <a:cxn ang="0">
                <a:pos x="6" y="68"/>
              </a:cxn>
              <a:cxn ang="0">
                <a:pos x="14" y="50"/>
              </a:cxn>
              <a:cxn ang="0">
                <a:pos x="14" y="50"/>
              </a:cxn>
              <a:cxn ang="0">
                <a:pos x="20" y="42"/>
              </a:cxn>
              <a:cxn ang="0">
                <a:pos x="20" y="42"/>
              </a:cxn>
              <a:cxn ang="0">
                <a:pos x="24" y="28"/>
              </a:cxn>
              <a:cxn ang="0">
                <a:pos x="28" y="12"/>
              </a:cxn>
              <a:cxn ang="0">
                <a:pos x="28" y="12"/>
              </a:cxn>
              <a:cxn ang="0">
                <a:pos x="30" y="6"/>
              </a:cxn>
              <a:cxn ang="0">
                <a:pos x="30" y="6"/>
              </a:cxn>
              <a:cxn ang="0">
                <a:pos x="32" y="2"/>
              </a:cxn>
              <a:cxn ang="0">
                <a:pos x="34" y="0"/>
              </a:cxn>
              <a:cxn ang="0">
                <a:pos x="34" y="0"/>
              </a:cxn>
            </a:cxnLst>
            <a:rect l="0" t="0" r="r" b="b"/>
            <a:pathLst>
              <a:path w="36" h="104">
                <a:moveTo>
                  <a:pt x="34" y="0"/>
                </a:moveTo>
                <a:lnTo>
                  <a:pt x="34" y="0"/>
                </a:lnTo>
                <a:lnTo>
                  <a:pt x="36" y="2"/>
                </a:lnTo>
                <a:lnTo>
                  <a:pt x="34" y="4"/>
                </a:lnTo>
                <a:lnTo>
                  <a:pt x="34" y="4"/>
                </a:lnTo>
                <a:lnTo>
                  <a:pt x="32" y="8"/>
                </a:lnTo>
                <a:lnTo>
                  <a:pt x="32" y="8"/>
                </a:lnTo>
                <a:lnTo>
                  <a:pt x="28" y="24"/>
                </a:lnTo>
                <a:lnTo>
                  <a:pt x="26" y="38"/>
                </a:lnTo>
                <a:lnTo>
                  <a:pt x="26" y="38"/>
                </a:lnTo>
                <a:lnTo>
                  <a:pt x="16" y="66"/>
                </a:lnTo>
                <a:lnTo>
                  <a:pt x="16" y="66"/>
                </a:lnTo>
                <a:lnTo>
                  <a:pt x="14" y="84"/>
                </a:lnTo>
                <a:lnTo>
                  <a:pt x="14" y="84"/>
                </a:lnTo>
                <a:lnTo>
                  <a:pt x="10" y="94"/>
                </a:lnTo>
                <a:lnTo>
                  <a:pt x="10" y="94"/>
                </a:lnTo>
                <a:lnTo>
                  <a:pt x="6" y="100"/>
                </a:lnTo>
                <a:lnTo>
                  <a:pt x="4" y="102"/>
                </a:lnTo>
                <a:lnTo>
                  <a:pt x="2" y="104"/>
                </a:lnTo>
                <a:lnTo>
                  <a:pt x="2" y="104"/>
                </a:lnTo>
                <a:lnTo>
                  <a:pt x="0" y="102"/>
                </a:lnTo>
                <a:lnTo>
                  <a:pt x="0" y="100"/>
                </a:lnTo>
                <a:lnTo>
                  <a:pt x="0" y="94"/>
                </a:lnTo>
                <a:lnTo>
                  <a:pt x="4" y="80"/>
                </a:lnTo>
                <a:lnTo>
                  <a:pt x="4" y="80"/>
                </a:lnTo>
                <a:lnTo>
                  <a:pt x="6" y="68"/>
                </a:lnTo>
                <a:lnTo>
                  <a:pt x="6" y="68"/>
                </a:lnTo>
                <a:lnTo>
                  <a:pt x="14" y="50"/>
                </a:lnTo>
                <a:lnTo>
                  <a:pt x="14" y="50"/>
                </a:lnTo>
                <a:lnTo>
                  <a:pt x="20" y="42"/>
                </a:lnTo>
                <a:lnTo>
                  <a:pt x="20" y="42"/>
                </a:lnTo>
                <a:lnTo>
                  <a:pt x="24" y="28"/>
                </a:lnTo>
                <a:lnTo>
                  <a:pt x="28" y="12"/>
                </a:lnTo>
                <a:lnTo>
                  <a:pt x="28" y="12"/>
                </a:lnTo>
                <a:lnTo>
                  <a:pt x="30" y="6"/>
                </a:lnTo>
                <a:lnTo>
                  <a:pt x="30" y="6"/>
                </a:lnTo>
                <a:lnTo>
                  <a:pt x="32" y="2"/>
                </a:lnTo>
                <a:lnTo>
                  <a:pt x="34" y="0"/>
                </a:lnTo>
                <a:lnTo>
                  <a:pt x="34"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98" name="Freeform 257"/>
          <p:cNvSpPr>
            <a:spLocks/>
          </p:cNvSpPr>
          <p:nvPr/>
        </p:nvSpPr>
        <p:spPr bwMode="auto">
          <a:xfrm>
            <a:off x="5317977" y="2777390"/>
            <a:ext cx="47234" cy="46028"/>
          </a:xfrm>
          <a:custGeom>
            <a:avLst/>
            <a:gdLst/>
            <a:ahLst/>
            <a:cxnLst>
              <a:cxn ang="0">
                <a:pos x="20" y="10"/>
              </a:cxn>
              <a:cxn ang="0">
                <a:pos x="20" y="10"/>
              </a:cxn>
              <a:cxn ang="0">
                <a:pos x="24" y="18"/>
              </a:cxn>
              <a:cxn ang="0">
                <a:pos x="24" y="22"/>
              </a:cxn>
              <a:cxn ang="0">
                <a:pos x="24" y="26"/>
              </a:cxn>
              <a:cxn ang="0">
                <a:pos x="24" y="26"/>
              </a:cxn>
              <a:cxn ang="0">
                <a:pos x="22" y="26"/>
              </a:cxn>
              <a:cxn ang="0">
                <a:pos x="18" y="26"/>
              </a:cxn>
              <a:cxn ang="0">
                <a:pos x="12" y="24"/>
              </a:cxn>
              <a:cxn ang="0">
                <a:pos x="12" y="24"/>
              </a:cxn>
              <a:cxn ang="0">
                <a:pos x="6" y="22"/>
              </a:cxn>
              <a:cxn ang="0">
                <a:pos x="6" y="22"/>
              </a:cxn>
              <a:cxn ang="0">
                <a:pos x="2" y="16"/>
              </a:cxn>
              <a:cxn ang="0">
                <a:pos x="2" y="16"/>
              </a:cxn>
              <a:cxn ang="0">
                <a:pos x="0" y="8"/>
              </a:cxn>
              <a:cxn ang="0">
                <a:pos x="2" y="4"/>
              </a:cxn>
              <a:cxn ang="0">
                <a:pos x="4" y="0"/>
              </a:cxn>
              <a:cxn ang="0">
                <a:pos x="4" y="0"/>
              </a:cxn>
              <a:cxn ang="0">
                <a:pos x="8" y="0"/>
              </a:cxn>
              <a:cxn ang="0">
                <a:pos x="12" y="4"/>
              </a:cxn>
              <a:cxn ang="0">
                <a:pos x="12" y="4"/>
              </a:cxn>
              <a:cxn ang="0">
                <a:pos x="16" y="6"/>
              </a:cxn>
              <a:cxn ang="0">
                <a:pos x="20" y="10"/>
              </a:cxn>
              <a:cxn ang="0">
                <a:pos x="20" y="10"/>
              </a:cxn>
            </a:cxnLst>
            <a:rect l="0" t="0" r="r" b="b"/>
            <a:pathLst>
              <a:path w="24" h="26">
                <a:moveTo>
                  <a:pt x="20" y="10"/>
                </a:moveTo>
                <a:lnTo>
                  <a:pt x="20" y="10"/>
                </a:lnTo>
                <a:lnTo>
                  <a:pt x="24" y="18"/>
                </a:lnTo>
                <a:lnTo>
                  <a:pt x="24" y="22"/>
                </a:lnTo>
                <a:lnTo>
                  <a:pt x="24" y="26"/>
                </a:lnTo>
                <a:lnTo>
                  <a:pt x="24" y="26"/>
                </a:lnTo>
                <a:lnTo>
                  <a:pt x="22" y="26"/>
                </a:lnTo>
                <a:lnTo>
                  <a:pt x="18" y="26"/>
                </a:lnTo>
                <a:lnTo>
                  <a:pt x="12" y="24"/>
                </a:lnTo>
                <a:lnTo>
                  <a:pt x="12" y="24"/>
                </a:lnTo>
                <a:lnTo>
                  <a:pt x="6" y="22"/>
                </a:lnTo>
                <a:lnTo>
                  <a:pt x="6" y="22"/>
                </a:lnTo>
                <a:lnTo>
                  <a:pt x="2" y="16"/>
                </a:lnTo>
                <a:lnTo>
                  <a:pt x="2" y="16"/>
                </a:lnTo>
                <a:lnTo>
                  <a:pt x="0" y="8"/>
                </a:lnTo>
                <a:lnTo>
                  <a:pt x="2" y="4"/>
                </a:lnTo>
                <a:lnTo>
                  <a:pt x="4" y="0"/>
                </a:lnTo>
                <a:lnTo>
                  <a:pt x="4" y="0"/>
                </a:lnTo>
                <a:lnTo>
                  <a:pt x="8" y="0"/>
                </a:lnTo>
                <a:lnTo>
                  <a:pt x="12" y="4"/>
                </a:lnTo>
                <a:lnTo>
                  <a:pt x="12" y="4"/>
                </a:lnTo>
                <a:lnTo>
                  <a:pt x="16" y="6"/>
                </a:lnTo>
                <a:lnTo>
                  <a:pt x="20" y="10"/>
                </a:lnTo>
                <a:lnTo>
                  <a:pt x="20" y="1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99" name="Freeform 258"/>
          <p:cNvSpPr>
            <a:spLocks/>
          </p:cNvSpPr>
          <p:nvPr/>
        </p:nvSpPr>
        <p:spPr bwMode="auto">
          <a:xfrm>
            <a:off x="4983403" y="560959"/>
            <a:ext cx="1070635" cy="2198728"/>
          </a:xfrm>
          <a:custGeom>
            <a:avLst/>
            <a:gdLst/>
            <a:ahLst/>
            <a:cxnLst>
              <a:cxn ang="0">
                <a:pos x="510" y="272"/>
              </a:cxn>
              <a:cxn ang="0">
                <a:pos x="490" y="274"/>
              </a:cxn>
              <a:cxn ang="0">
                <a:pos x="478" y="286"/>
              </a:cxn>
              <a:cxn ang="0">
                <a:pos x="462" y="290"/>
              </a:cxn>
              <a:cxn ang="0">
                <a:pos x="458" y="310"/>
              </a:cxn>
              <a:cxn ang="0">
                <a:pos x="450" y="358"/>
              </a:cxn>
              <a:cxn ang="0">
                <a:pos x="452" y="390"/>
              </a:cxn>
              <a:cxn ang="0">
                <a:pos x="454" y="404"/>
              </a:cxn>
              <a:cxn ang="0">
                <a:pos x="422" y="466"/>
              </a:cxn>
              <a:cxn ang="0">
                <a:pos x="384" y="486"/>
              </a:cxn>
              <a:cxn ang="0">
                <a:pos x="350" y="520"/>
              </a:cxn>
              <a:cxn ang="0">
                <a:pos x="332" y="542"/>
              </a:cxn>
              <a:cxn ang="0">
                <a:pos x="316" y="558"/>
              </a:cxn>
              <a:cxn ang="0">
                <a:pos x="314" y="578"/>
              </a:cxn>
              <a:cxn ang="0">
                <a:pos x="298" y="604"/>
              </a:cxn>
              <a:cxn ang="0">
                <a:pos x="286" y="656"/>
              </a:cxn>
              <a:cxn ang="0">
                <a:pos x="292" y="742"/>
              </a:cxn>
              <a:cxn ang="0">
                <a:pos x="266" y="794"/>
              </a:cxn>
              <a:cxn ang="0">
                <a:pos x="294" y="782"/>
              </a:cxn>
              <a:cxn ang="0">
                <a:pos x="328" y="762"/>
              </a:cxn>
              <a:cxn ang="0">
                <a:pos x="348" y="794"/>
              </a:cxn>
              <a:cxn ang="0">
                <a:pos x="336" y="868"/>
              </a:cxn>
              <a:cxn ang="0">
                <a:pos x="300" y="854"/>
              </a:cxn>
              <a:cxn ang="0">
                <a:pos x="264" y="854"/>
              </a:cxn>
              <a:cxn ang="0">
                <a:pos x="296" y="874"/>
              </a:cxn>
              <a:cxn ang="0">
                <a:pos x="362" y="872"/>
              </a:cxn>
              <a:cxn ang="0">
                <a:pos x="348" y="892"/>
              </a:cxn>
              <a:cxn ang="0">
                <a:pos x="312" y="902"/>
              </a:cxn>
              <a:cxn ang="0">
                <a:pos x="272" y="938"/>
              </a:cxn>
              <a:cxn ang="0">
                <a:pos x="278" y="954"/>
              </a:cxn>
              <a:cxn ang="0">
                <a:pos x="274" y="984"/>
              </a:cxn>
              <a:cxn ang="0">
                <a:pos x="264" y="1010"/>
              </a:cxn>
              <a:cxn ang="0">
                <a:pos x="262" y="1082"/>
              </a:cxn>
              <a:cxn ang="0">
                <a:pos x="226" y="1170"/>
              </a:cxn>
              <a:cxn ang="0">
                <a:pos x="162" y="1180"/>
              </a:cxn>
              <a:cxn ang="0">
                <a:pos x="140" y="1240"/>
              </a:cxn>
              <a:cxn ang="0">
                <a:pos x="74" y="1234"/>
              </a:cxn>
              <a:cxn ang="0">
                <a:pos x="56" y="1160"/>
              </a:cxn>
              <a:cxn ang="0">
                <a:pos x="74" y="1144"/>
              </a:cxn>
              <a:cxn ang="0">
                <a:pos x="44" y="1086"/>
              </a:cxn>
              <a:cxn ang="0">
                <a:pos x="32" y="1026"/>
              </a:cxn>
              <a:cxn ang="0">
                <a:pos x="22" y="988"/>
              </a:cxn>
              <a:cxn ang="0">
                <a:pos x="18" y="966"/>
              </a:cxn>
              <a:cxn ang="0">
                <a:pos x="8" y="956"/>
              </a:cxn>
              <a:cxn ang="0">
                <a:pos x="6" y="914"/>
              </a:cxn>
              <a:cxn ang="0">
                <a:pos x="28" y="894"/>
              </a:cxn>
              <a:cxn ang="0">
                <a:pos x="64" y="814"/>
              </a:cxn>
              <a:cxn ang="0">
                <a:pos x="64" y="730"/>
              </a:cxn>
              <a:cxn ang="0">
                <a:pos x="80" y="668"/>
              </a:cxn>
              <a:cxn ang="0">
                <a:pos x="62" y="578"/>
              </a:cxn>
              <a:cxn ang="0">
                <a:pos x="66" y="504"/>
              </a:cxn>
              <a:cxn ang="0">
                <a:pos x="148" y="450"/>
              </a:cxn>
              <a:cxn ang="0">
                <a:pos x="148" y="382"/>
              </a:cxn>
              <a:cxn ang="0">
                <a:pos x="190" y="266"/>
              </a:cxn>
              <a:cxn ang="0">
                <a:pos x="244" y="180"/>
              </a:cxn>
              <a:cxn ang="0">
                <a:pos x="250" y="120"/>
              </a:cxn>
              <a:cxn ang="0">
                <a:pos x="300" y="92"/>
              </a:cxn>
              <a:cxn ang="0">
                <a:pos x="362" y="58"/>
              </a:cxn>
              <a:cxn ang="0">
                <a:pos x="372" y="16"/>
              </a:cxn>
              <a:cxn ang="0">
                <a:pos x="386" y="2"/>
              </a:cxn>
              <a:cxn ang="0">
                <a:pos x="498" y="98"/>
              </a:cxn>
              <a:cxn ang="0">
                <a:pos x="528" y="192"/>
              </a:cxn>
            </a:cxnLst>
            <a:rect l="0" t="0" r="r" b="b"/>
            <a:pathLst>
              <a:path w="544" h="1242">
                <a:moveTo>
                  <a:pt x="542" y="260"/>
                </a:moveTo>
                <a:lnTo>
                  <a:pt x="542" y="260"/>
                </a:lnTo>
                <a:lnTo>
                  <a:pt x="544" y="264"/>
                </a:lnTo>
                <a:lnTo>
                  <a:pt x="544" y="268"/>
                </a:lnTo>
                <a:lnTo>
                  <a:pt x="544" y="268"/>
                </a:lnTo>
                <a:lnTo>
                  <a:pt x="542" y="272"/>
                </a:lnTo>
                <a:lnTo>
                  <a:pt x="542" y="272"/>
                </a:lnTo>
                <a:lnTo>
                  <a:pt x="542" y="274"/>
                </a:lnTo>
                <a:lnTo>
                  <a:pt x="540" y="276"/>
                </a:lnTo>
                <a:lnTo>
                  <a:pt x="540" y="276"/>
                </a:lnTo>
                <a:lnTo>
                  <a:pt x="538" y="274"/>
                </a:lnTo>
                <a:lnTo>
                  <a:pt x="536" y="272"/>
                </a:lnTo>
                <a:lnTo>
                  <a:pt x="536" y="272"/>
                </a:lnTo>
                <a:lnTo>
                  <a:pt x="528" y="268"/>
                </a:lnTo>
                <a:lnTo>
                  <a:pt x="528" y="268"/>
                </a:lnTo>
                <a:lnTo>
                  <a:pt x="518" y="270"/>
                </a:lnTo>
                <a:lnTo>
                  <a:pt x="514" y="270"/>
                </a:lnTo>
                <a:lnTo>
                  <a:pt x="510" y="272"/>
                </a:lnTo>
                <a:lnTo>
                  <a:pt x="510" y="272"/>
                </a:lnTo>
                <a:lnTo>
                  <a:pt x="510" y="276"/>
                </a:lnTo>
                <a:lnTo>
                  <a:pt x="510" y="278"/>
                </a:lnTo>
                <a:lnTo>
                  <a:pt x="508" y="280"/>
                </a:lnTo>
                <a:lnTo>
                  <a:pt x="508" y="280"/>
                </a:lnTo>
                <a:lnTo>
                  <a:pt x="506" y="280"/>
                </a:lnTo>
                <a:lnTo>
                  <a:pt x="504" y="278"/>
                </a:lnTo>
                <a:lnTo>
                  <a:pt x="504" y="278"/>
                </a:lnTo>
                <a:lnTo>
                  <a:pt x="502" y="278"/>
                </a:lnTo>
                <a:lnTo>
                  <a:pt x="502" y="278"/>
                </a:lnTo>
                <a:lnTo>
                  <a:pt x="498" y="274"/>
                </a:lnTo>
                <a:lnTo>
                  <a:pt x="496" y="272"/>
                </a:lnTo>
                <a:lnTo>
                  <a:pt x="496" y="272"/>
                </a:lnTo>
                <a:lnTo>
                  <a:pt x="494" y="270"/>
                </a:lnTo>
                <a:lnTo>
                  <a:pt x="492" y="268"/>
                </a:lnTo>
                <a:lnTo>
                  <a:pt x="492" y="268"/>
                </a:lnTo>
                <a:lnTo>
                  <a:pt x="490" y="270"/>
                </a:lnTo>
                <a:lnTo>
                  <a:pt x="490" y="274"/>
                </a:lnTo>
                <a:lnTo>
                  <a:pt x="490" y="276"/>
                </a:lnTo>
                <a:lnTo>
                  <a:pt x="490" y="278"/>
                </a:lnTo>
                <a:lnTo>
                  <a:pt x="490" y="278"/>
                </a:lnTo>
                <a:lnTo>
                  <a:pt x="486" y="278"/>
                </a:lnTo>
                <a:lnTo>
                  <a:pt x="486" y="278"/>
                </a:lnTo>
                <a:lnTo>
                  <a:pt x="484" y="274"/>
                </a:lnTo>
                <a:lnTo>
                  <a:pt x="484" y="274"/>
                </a:lnTo>
                <a:lnTo>
                  <a:pt x="482" y="270"/>
                </a:lnTo>
                <a:lnTo>
                  <a:pt x="482" y="270"/>
                </a:lnTo>
                <a:lnTo>
                  <a:pt x="480" y="270"/>
                </a:lnTo>
                <a:lnTo>
                  <a:pt x="480" y="270"/>
                </a:lnTo>
                <a:lnTo>
                  <a:pt x="478" y="272"/>
                </a:lnTo>
                <a:lnTo>
                  <a:pt x="478" y="272"/>
                </a:lnTo>
                <a:lnTo>
                  <a:pt x="476" y="274"/>
                </a:lnTo>
                <a:lnTo>
                  <a:pt x="478" y="278"/>
                </a:lnTo>
                <a:lnTo>
                  <a:pt x="478" y="282"/>
                </a:lnTo>
                <a:lnTo>
                  <a:pt x="478" y="286"/>
                </a:lnTo>
                <a:lnTo>
                  <a:pt x="478" y="286"/>
                </a:lnTo>
                <a:lnTo>
                  <a:pt x="476" y="288"/>
                </a:lnTo>
                <a:lnTo>
                  <a:pt x="476" y="288"/>
                </a:lnTo>
                <a:lnTo>
                  <a:pt x="474" y="286"/>
                </a:lnTo>
                <a:lnTo>
                  <a:pt x="474" y="286"/>
                </a:lnTo>
                <a:lnTo>
                  <a:pt x="474" y="288"/>
                </a:lnTo>
                <a:lnTo>
                  <a:pt x="476" y="290"/>
                </a:lnTo>
                <a:lnTo>
                  <a:pt x="478" y="294"/>
                </a:lnTo>
                <a:lnTo>
                  <a:pt x="478" y="296"/>
                </a:lnTo>
                <a:lnTo>
                  <a:pt x="478" y="296"/>
                </a:lnTo>
                <a:lnTo>
                  <a:pt x="474" y="296"/>
                </a:lnTo>
                <a:lnTo>
                  <a:pt x="474" y="296"/>
                </a:lnTo>
                <a:lnTo>
                  <a:pt x="470" y="292"/>
                </a:lnTo>
                <a:lnTo>
                  <a:pt x="470" y="292"/>
                </a:lnTo>
                <a:lnTo>
                  <a:pt x="466" y="288"/>
                </a:lnTo>
                <a:lnTo>
                  <a:pt x="464" y="286"/>
                </a:lnTo>
                <a:lnTo>
                  <a:pt x="462" y="288"/>
                </a:lnTo>
                <a:lnTo>
                  <a:pt x="462" y="288"/>
                </a:lnTo>
                <a:lnTo>
                  <a:pt x="462" y="290"/>
                </a:lnTo>
                <a:lnTo>
                  <a:pt x="462" y="290"/>
                </a:lnTo>
                <a:lnTo>
                  <a:pt x="466" y="294"/>
                </a:lnTo>
                <a:lnTo>
                  <a:pt x="470" y="300"/>
                </a:lnTo>
                <a:lnTo>
                  <a:pt x="470" y="300"/>
                </a:lnTo>
                <a:lnTo>
                  <a:pt x="470" y="302"/>
                </a:lnTo>
                <a:lnTo>
                  <a:pt x="470" y="302"/>
                </a:lnTo>
                <a:lnTo>
                  <a:pt x="466" y="304"/>
                </a:lnTo>
                <a:lnTo>
                  <a:pt x="464" y="304"/>
                </a:lnTo>
                <a:lnTo>
                  <a:pt x="464" y="304"/>
                </a:lnTo>
                <a:lnTo>
                  <a:pt x="464" y="306"/>
                </a:lnTo>
                <a:lnTo>
                  <a:pt x="466" y="308"/>
                </a:lnTo>
                <a:lnTo>
                  <a:pt x="466" y="308"/>
                </a:lnTo>
                <a:lnTo>
                  <a:pt x="466" y="312"/>
                </a:lnTo>
                <a:lnTo>
                  <a:pt x="466" y="312"/>
                </a:lnTo>
                <a:lnTo>
                  <a:pt x="464" y="312"/>
                </a:lnTo>
                <a:lnTo>
                  <a:pt x="464" y="312"/>
                </a:lnTo>
                <a:lnTo>
                  <a:pt x="458" y="310"/>
                </a:lnTo>
                <a:lnTo>
                  <a:pt x="458" y="310"/>
                </a:lnTo>
                <a:lnTo>
                  <a:pt x="454" y="312"/>
                </a:lnTo>
                <a:lnTo>
                  <a:pt x="454" y="312"/>
                </a:lnTo>
                <a:lnTo>
                  <a:pt x="454" y="318"/>
                </a:lnTo>
                <a:lnTo>
                  <a:pt x="454" y="318"/>
                </a:lnTo>
                <a:lnTo>
                  <a:pt x="450" y="320"/>
                </a:lnTo>
                <a:lnTo>
                  <a:pt x="446" y="322"/>
                </a:lnTo>
                <a:lnTo>
                  <a:pt x="446" y="322"/>
                </a:lnTo>
                <a:lnTo>
                  <a:pt x="446" y="324"/>
                </a:lnTo>
                <a:lnTo>
                  <a:pt x="446" y="324"/>
                </a:lnTo>
                <a:lnTo>
                  <a:pt x="448" y="328"/>
                </a:lnTo>
                <a:lnTo>
                  <a:pt x="450" y="330"/>
                </a:lnTo>
                <a:lnTo>
                  <a:pt x="456" y="336"/>
                </a:lnTo>
                <a:lnTo>
                  <a:pt x="456" y="336"/>
                </a:lnTo>
                <a:lnTo>
                  <a:pt x="454" y="340"/>
                </a:lnTo>
                <a:lnTo>
                  <a:pt x="454" y="340"/>
                </a:lnTo>
                <a:lnTo>
                  <a:pt x="452" y="350"/>
                </a:lnTo>
                <a:lnTo>
                  <a:pt x="450" y="358"/>
                </a:lnTo>
                <a:lnTo>
                  <a:pt x="450" y="358"/>
                </a:lnTo>
                <a:lnTo>
                  <a:pt x="446" y="360"/>
                </a:lnTo>
                <a:lnTo>
                  <a:pt x="444" y="360"/>
                </a:lnTo>
                <a:lnTo>
                  <a:pt x="444" y="360"/>
                </a:lnTo>
                <a:lnTo>
                  <a:pt x="442" y="366"/>
                </a:lnTo>
                <a:lnTo>
                  <a:pt x="442" y="366"/>
                </a:lnTo>
                <a:lnTo>
                  <a:pt x="440" y="368"/>
                </a:lnTo>
                <a:lnTo>
                  <a:pt x="440" y="368"/>
                </a:lnTo>
                <a:lnTo>
                  <a:pt x="440" y="372"/>
                </a:lnTo>
                <a:lnTo>
                  <a:pt x="440" y="372"/>
                </a:lnTo>
                <a:lnTo>
                  <a:pt x="444" y="374"/>
                </a:lnTo>
                <a:lnTo>
                  <a:pt x="444" y="374"/>
                </a:lnTo>
                <a:lnTo>
                  <a:pt x="446" y="380"/>
                </a:lnTo>
                <a:lnTo>
                  <a:pt x="446" y="380"/>
                </a:lnTo>
                <a:lnTo>
                  <a:pt x="444" y="380"/>
                </a:lnTo>
                <a:lnTo>
                  <a:pt x="444" y="380"/>
                </a:lnTo>
                <a:lnTo>
                  <a:pt x="446" y="386"/>
                </a:lnTo>
                <a:lnTo>
                  <a:pt x="446" y="386"/>
                </a:lnTo>
                <a:lnTo>
                  <a:pt x="452" y="390"/>
                </a:lnTo>
                <a:lnTo>
                  <a:pt x="458" y="396"/>
                </a:lnTo>
                <a:lnTo>
                  <a:pt x="458" y="396"/>
                </a:lnTo>
                <a:lnTo>
                  <a:pt x="458" y="400"/>
                </a:lnTo>
                <a:lnTo>
                  <a:pt x="458" y="400"/>
                </a:lnTo>
                <a:lnTo>
                  <a:pt x="462" y="402"/>
                </a:lnTo>
                <a:lnTo>
                  <a:pt x="462" y="402"/>
                </a:lnTo>
                <a:lnTo>
                  <a:pt x="462" y="406"/>
                </a:lnTo>
                <a:lnTo>
                  <a:pt x="462" y="406"/>
                </a:lnTo>
                <a:lnTo>
                  <a:pt x="460" y="412"/>
                </a:lnTo>
                <a:lnTo>
                  <a:pt x="458" y="414"/>
                </a:lnTo>
                <a:lnTo>
                  <a:pt x="456" y="416"/>
                </a:lnTo>
                <a:lnTo>
                  <a:pt x="456" y="416"/>
                </a:lnTo>
                <a:lnTo>
                  <a:pt x="456" y="412"/>
                </a:lnTo>
                <a:lnTo>
                  <a:pt x="456" y="408"/>
                </a:lnTo>
                <a:lnTo>
                  <a:pt x="456" y="408"/>
                </a:lnTo>
                <a:lnTo>
                  <a:pt x="456" y="406"/>
                </a:lnTo>
                <a:lnTo>
                  <a:pt x="454" y="404"/>
                </a:lnTo>
                <a:lnTo>
                  <a:pt x="454" y="404"/>
                </a:lnTo>
                <a:lnTo>
                  <a:pt x="452" y="406"/>
                </a:lnTo>
                <a:lnTo>
                  <a:pt x="452" y="408"/>
                </a:lnTo>
                <a:lnTo>
                  <a:pt x="452" y="408"/>
                </a:lnTo>
                <a:lnTo>
                  <a:pt x="448" y="418"/>
                </a:lnTo>
                <a:lnTo>
                  <a:pt x="448" y="418"/>
                </a:lnTo>
                <a:lnTo>
                  <a:pt x="444" y="428"/>
                </a:lnTo>
                <a:lnTo>
                  <a:pt x="444" y="428"/>
                </a:lnTo>
                <a:lnTo>
                  <a:pt x="436" y="438"/>
                </a:lnTo>
                <a:lnTo>
                  <a:pt x="436" y="438"/>
                </a:lnTo>
                <a:lnTo>
                  <a:pt x="436" y="444"/>
                </a:lnTo>
                <a:lnTo>
                  <a:pt x="436" y="444"/>
                </a:lnTo>
                <a:lnTo>
                  <a:pt x="434" y="450"/>
                </a:lnTo>
                <a:lnTo>
                  <a:pt x="430" y="456"/>
                </a:lnTo>
                <a:lnTo>
                  <a:pt x="430" y="456"/>
                </a:lnTo>
                <a:lnTo>
                  <a:pt x="426" y="458"/>
                </a:lnTo>
                <a:lnTo>
                  <a:pt x="426" y="458"/>
                </a:lnTo>
                <a:lnTo>
                  <a:pt x="422" y="466"/>
                </a:lnTo>
                <a:lnTo>
                  <a:pt x="422" y="466"/>
                </a:lnTo>
                <a:lnTo>
                  <a:pt x="414" y="472"/>
                </a:lnTo>
                <a:lnTo>
                  <a:pt x="414" y="472"/>
                </a:lnTo>
                <a:lnTo>
                  <a:pt x="410" y="474"/>
                </a:lnTo>
                <a:lnTo>
                  <a:pt x="410" y="474"/>
                </a:lnTo>
                <a:lnTo>
                  <a:pt x="408" y="474"/>
                </a:lnTo>
                <a:lnTo>
                  <a:pt x="404" y="474"/>
                </a:lnTo>
                <a:lnTo>
                  <a:pt x="404" y="474"/>
                </a:lnTo>
                <a:lnTo>
                  <a:pt x="402" y="476"/>
                </a:lnTo>
                <a:lnTo>
                  <a:pt x="398" y="478"/>
                </a:lnTo>
                <a:lnTo>
                  <a:pt x="398" y="478"/>
                </a:lnTo>
                <a:lnTo>
                  <a:pt x="398" y="486"/>
                </a:lnTo>
                <a:lnTo>
                  <a:pt x="398" y="486"/>
                </a:lnTo>
                <a:lnTo>
                  <a:pt x="394" y="490"/>
                </a:lnTo>
                <a:lnTo>
                  <a:pt x="390" y="492"/>
                </a:lnTo>
                <a:lnTo>
                  <a:pt x="390" y="492"/>
                </a:lnTo>
                <a:lnTo>
                  <a:pt x="386" y="488"/>
                </a:lnTo>
                <a:lnTo>
                  <a:pt x="384" y="486"/>
                </a:lnTo>
                <a:lnTo>
                  <a:pt x="384" y="486"/>
                </a:lnTo>
                <a:lnTo>
                  <a:pt x="382" y="488"/>
                </a:lnTo>
                <a:lnTo>
                  <a:pt x="378" y="490"/>
                </a:lnTo>
                <a:lnTo>
                  <a:pt x="374" y="496"/>
                </a:lnTo>
                <a:lnTo>
                  <a:pt x="374" y="496"/>
                </a:lnTo>
                <a:lnTo>
                  <a:pt x="372" y="504"/>
                </a:lnTo>
                <a:lnTo>
                  <a:pt x="372" y="504"/>
                </a:lnTo>
                <a:lnTo>
                  <a:pt x="368" y="508"/>
                </a:lnTo>
                <a:lnTo>
                  <a:pt x="364" y="510"/>
                </a:lnTo>
                <a:lnTo>
                  <a:pt x="364" y="510"/>
                </a:lnTo>
                <a:lnTo>
                  <a:pt x="360" y="510"/>
                </a:lnTo>
                <a:lnTo>
                  <a:pt x="354" y="510"/>
                </a:lnTo>
                <a:lnTo>
                  <a:pt x="354" y="510"/>
                </a:lnTo>
                <a:lnTo>
                  <a:pt x="352" y="510"/>
                </a:lnTo>
                <a:lnTo>
                  <a:pt x="350" y="510"/>
                </a:lnTo>
                <a:lnTo>
                  <a:pt x="350" y="510"/>
                </a:lnTo>
                <a:lnTo>
                  <a:pt x="350" y="516"/>
                </a:lnTo>
                <a:lnTo>
                  <a:pt x="350" y="520"/>
                </a:lnTo>
                <a:lnTo>
                  <a:pt x="350" y="520"/>
                </a:lnTo>
                <a:lnTo>
                  <a:pt x="346" y="522"/>
                </a:lnTo>
                <a:lnTo>
                  <a:pt x="346" y="522"/>
                </a:lnTo>
                <a:lnTo>
                  <a:pt x="346" y="526"/>
                </a:lnTo>
                <a:lnTo>
                  <a:pt x="346" y="530"/>
                </a:lnTo>
                <a:lnTo>
                  <a:pt x="346" y="530"/>
                </a:lnTo>
                <a:lnTo>
                  <a:pt x="342" y="530"/>
                </a:lnTo>
                <a:lnTo>
                  <a:pt x="340" y="532"/>
                </a:lnTo>
                <a:lnTo>
                  <a:pt x="340" y="532"/>
                </a:lnTo>
                <a:lnTo>
                  <a:pt x="340" y="536"/>
                </a:lnTo>
                <a:lnTo>
                  <a:pt x="340" y="536"/>
                </a:lnTo>
                <a:lnTo>
                  <a:pt x="336" y="538"/>
                </a:lnTo>
                <a:lnTo>
                  <a:pt x="334" y="540"/>
                </a:lnTo>
                <a:lnTo>
                  <a:pt x="334" y="540"/>
                </a:lnTo>
                <a:lnTo>
                  <a:pt x="330" y="540"/>
                </a:lnTo>
                <a:lnTo>
                  <a:pt x="326" y="540"/>
                </a:lnTo>
                <a:lnTo>
                  <a:pt x="326" y="540"/>
                </a:lnTo>
                <a:lnTo>
                  <a:pt x="328" y="542"/>
                </a:lnTo>
                <a:lnTo>
                  <a:pt x="332" y="542"/>
                </a:lnTo>
                <a:lnTo>
                  <a:pt x="334" y="542"/>
                </a:lnTo>
                <a:lnTo>
                  <a:pt x="336" y="544"/>
                </a:lnTo>
                <a:lnTo>
                  <a:pt x="336" y="544"/>
                </a:lnTo>
                <a:lnTo>
                  <a:pt x="336" y="546"/>
                </a:lnTo>
                <a:lnTo>
                  <a:pt x="334" y="548"/>
                </a:lnTo>
                <a:lnTo>
                  <a:pt x="334" y="548"/>
                </a:lnTo>
                <a:lnTo>
                  <a:pt x="334" y="552"/>
                </a:lnTo>
                <a:lnTo>
                  <a:pt x="332" y="554"/>
                </a:lnTo>
                <a:lnTo>
                  <a:pt x="332" y="554"/>
                </a:lnTo>
                <a:lnTo>
                  <a:pt x="330" y="552"/>
                </a:lnTo>
                <a:lnTo>
                  <a:pt x="328" y="552"/>
                </a:lnTo>
                <a:lnTo>
                  <a:pt x="328" y="552"/>
                </a:lnTo>
                <a:lnTo>
                  <a:pt x="326" y="554"/>
                </a:lnTo>
                <a:lnTo>
                  <a:pt x="324" y="558"/>
                </a:lnTo>
                <a:lnTo>
                  <a:pt x="324" y="558"/>
                </a:lnTo>
                <a:lnTo>
                  <a:pt x="320" y="560"/>
                </a:lnTo>
                <a:lnTo>
                  <a:pt x="320" y="560"/>
                </a:lnTo>
                <a:lnTo>
                  <a:pt x="316" y="558"/>
                </a:lnTo>
                <a:lnTo>
                  <a:pt x="314" y="554"/>
                </a:lnTo>
                <a:lnTo>
                  <a:pt x="314" y="554"/>
                </a:lnTo>
                <a:lnTo>
                  <a:pt x="312" y="550"/>
                </a:lnTo>
                <a:lnTo>
                  <a:pt x="312" y="548"/>
                </a:lnTo>
                <a:lnTo>
                  <a:pt x="310" y="548"/>
                </a:lnTo>
                <a:lnTo>
                  <a:pt x="310" y="548"/>
                </a:lnTo>
                <a:lnTo>
                  <a:pt x="310" y="550"/>
                </a:lnTo>
                <a:lnTo>
                  <a:pt x="310" y="554"/>
                </a:lnTo>
                <a:lnTo>
                  <a:pt x="310" y="554"/>
                </a:lnTo>
                <a:lnTo>
                  <a:pt x="314" y="562"/>
                </a:lnTo>
                <a:lnTo>
                  <a:pt x="314" y="562"/>
                </a:lnTo>
                <a:lnTo>
                  <a:pt x="314" y="568"/>
                </a:lnTo>
                <a:lnTo>
                  <a:pt x="312" y="574"/>
                </a:lnTo>
                <a:lnTo>
                  <a:pt x="312" y="574"/>
                </a:lnTo>
                <a:lnTo>
                  <a:pt x="314" y="576"/>
                </a:lnTo>
                <a:lnTo>
                  <a:pt x="314" y="576"/>
                </a:lnTo>
                <a:lnTo>
                  <a:pt x="314" y="578"/>
                </a:lnTo>
                <a:lnTo>
                  <a:pt x="314" y="578"/>
                </a:lnTo>
                <a:lnTo>
                  <a:pt x="310" y="586"/>
                </a:lnTo>
                <a:lnTo>
                  <a:pt x="310" y="586"/>
                </a:lnTo>
                <a:lnTo>
                  <a:pt x="306" y="588"/>
                </a:lnTo>
                <a:lnTo>
                  <a:pt x="306" y="588"/>
                </a:lnTo>
                <a:lnTo>
                  <a:pt x="306" y="590"/>
                </a:lnTo>
                <a:lnTo>
                  <a:pt x="306" y="590"/>
                </a:lnTo>
                <a:lnTo>
                  <a:pt x="302" y="590"/>
                </a:lnTo>
                <a:lnTo>
                  <a:pt x="298" y="586"/>
                </a:lnTo>
                <a:lnTo>
                  <a:pt x="296" y="584"/>
                </a:lnTo>
                <a:lnTo>
                  <a:pt x="292" y="584"/>
                </a:lnTo>
                <a:lnTo>
                  <a:pt x="292" y="584"/>
                </a:lnTo>
                <a:lnTo>
                  <a:pt x="292" y="586"/>
                </a:lnTo>
                <a:lnTo>
                  <a:pt x="292" y="588"/>
                </a:lnTo>
                <a:lnTo>
                  <a:pt x="292" y="594"/>
                </a:lnTo>
                <a:lnTo>
                  <a:pt x="292" y="594"/>
                </a:lnTo>
                <a:lnTo>
                  <a:pt x="294" y="602"/>
                </a:lnTo>
                <a:lnTo>
                  <a:pt x="294" y="602"/>
                </a:lnTo>
                <a:lnTo>
                  <a:pt x="298" y="604"/>
                </a:lnTo>
                <a:lnTo>
                  <a:pt x="300" y="608"/>
                </a:lnTo>
                <a:lnTo>
                  <a:pt x="300" y="608"/>
                </a:lnTo>
                <a:lnTo>
                  <a:pt x="300" y="616"/>
                </a:lnTo>
                <a:lnTo>
                  <a:pt x="296" y="622"/>
                </a:lnTo>
                <a:lnTo>
                  <a:pt x="296" y="622"/>
                </a:lnTo>
                <a:lnTo>
                  <a:pt x="294" y="630"/>
                </a:lnTo>
                <a:lnTo>
                  <a:pt x="294" y="638"/>
                </a:lnTo>
                <a:lnTo>
                  <a:pt x="294" y="638"/>
                </a:lnTo>
                <a:lnTo>
                  <a:pt x="296" y="648"/>
                </a:lnTo>
                <a:lnTo>
                  <a:pt x="298" y="656"/>
                </a:lnTo>
                <a:lnTo>
                  <a:pt x="298" y="656"/>
                </a:lnTo>
                <a:lnTo>
                  <a:pt x="298" y="660"/>
                </a:lnTo>
                <a:lnTo>
                  <a:pt x="298" y="662"/>
                </a:lnTo>
                <a:lnTo>
                  <a:pt x="298" y="662"/>
                </a:lnTo>
                <a:lnTo>
                  <a:pt x="296" y="662"/>
                </a:lnTo>
                <a:lnTo>
                  <a:pt x="292" y="658"/>
                </a:lnTo>
                <a:lnTo>
                  <a:pt x="288" y="656"/>
                </a:lnTo>
                <a:lnTo>
                  <a:pt x="286" y="656"/>
                </a:lnTo>
                <a:lnTo>
                  <a:pt x="286" y="656"/>
                </a:lnTo>
                <a:lnTo>
                  <a:pt x="286" y="658"/>
                </a:lnTo>
                <a:lnTo>
                  <a:pt x="286" y="660"/>
                </a:lnTo>
                <a:lnTo>
                  <a:pt x="286" y="660"/>
                </a:lnTo>
                <a:lnTo>
                  <a:pt x="284" y="666"/>
                </a:lnTo>
                <a:lnTo>
                  <a:pt x="284" y="666"/>
                </a:lnTo>
                <a:lnTo>
                  <a:pt x="284" y="672"/>
                </a:lnTo>
                <a:lnTo>
                  <a:pt x="284" y="672"/>
                </a:lnTo>
                <a:lnTo>
                  <a:pt x="284" y="682"/>
                </a:lnTo>
                <a:lnTo>
                  <a:pt x="286" y="690"/>
                </a:lnTo>
                <a:lnTo>
                  <a:pt x="286" y="690"/>
                </a:lnTo>
                <a:lnTo>
                  <a:pt x="286" y="704"/>
                </a:lnTo>
                <a:lnTo>
                  <a:pt x="286" y="704"/>
                </a:lnTo>
                <a:lnTo>
                  <a:pt x="290" y="726"/>
                </a:lnTo>
                <a:lnTo>
                  <a:pt x="290" y="726"/>
                </a:lnTo>
                <a:lnTo>
                  <a:pt x="292" y="734"/>
                </a:lnTo>
                <a:lnTo>
                  <a:pt x="292" y="734"/>
                </a:lnTo>
                <a:lnTo>
                  <a:pt x="292" y="742"/>
                </a:lnTo>
                <a:lnTo>
                  <a:pt x="292" y="742"/>
                </a:lnTo>
                <a:lnTo>
                  <a:pt x="290" y="746"/>
                </a:lnTo>
                <a:lnTo>
                  <a:pt x="290" y="748"/>
                </a:lnTo>
                <a:lnTo>
                  <a:pt x="290" y="748"/>
                </a:lnTo>
                <a:lnTo>
                  <a:pt x="294" y="750"/>
                </a:lnTo>
                <a:lnTo>
                  <a:pt x="298" y="750"/>
                </a:lnTo>
                <a:lnTo>
                  <a:pt x="298" y="750"/>
                </a:lnTo>
                <a:lnTo>
                  <a:pt x="298" y="756"/>
                </a:lnTo>
                <a:lnTo>
                  <a:pt x="298" y="760"/>
                </a:lnTo>
                <a:lnTo>
                  <a:pt x="298" y="760"/>
                </a:lnTo>
                <a:lnTo>
                  <a:pt x="294" y="768"/>
                </a:lnTo>
                <a:lnTo>
                  <a:pt x="294" y="768"/>
                </a:lnTo>
                <a:lnTo>
                  <a:pt x="288" y="776"/>
                </a:lnTo>
                <a:lnTo>
                  <a:pt x="282" y="782"/>
                </a:lnTo>
                <a:lnTo>
                  <a:pt x="282" y="782"/>
                </a:lnTo>
                <a:lnTo>
                  <a:pt x="272" y="786"/>
                </a:lnTo>
                <a:lnTo>
                  <a:pt x="272" y="786"/>
                </a:lnTo>
                <a:lnTo>
                  <a:pt x="266" y="794"/>
                </a:lnTo>
                <a:lnTo>
                  <a:pt x="266" y="794"/>
                </a:lnTo>
                <a:lnTo>
                  <a:pt x="254" y="796"/>
                </a:lnTo>
                <a:lnTo>
                  <a:pt x="254" y="796"/>
                </a:lnTo>
                <a:lnTo>
                  <a:pt x="250" y="798"/>
                </a:lnTo>
                <a:lnTo>
                  <a:pt x="248" y="798"/>
                </a:lnTo>
                <a:lnTo>
                  <a:pt x="248" y="800"/>
                </a:lnTo>
                <a:lnTo>
                  <a:pt x="248" y="800"/>
                </a:lnTo>
                <a:lnTo>
                  <a:pt x="250" y="802"/>
                </a:lnTo>
                <a:lnTo>
                  <a:pt x="254" y="802"/>
                </a:lnTo>
                <a:lnTo>
                  <a:pt x="254" y="802"/>
                </a:lnTo>
                <a:lnTo>
                  <a:pt x="264" y="800"/>
                </a:lnTo>
                <a:lnTo>
                  <a:pt x="264" y="800"/>
                </a:lnTo>
                <a:lnTo>
                  <a:pt x="272" y="800"/>
                </a:lnTo>
                <a:lnTo>
                  <a:pt x="272" y="800"/>
                </a:lnTo>
                <a:lnTo>
                  <a:pt x="278" y="794"/>
                </a:lnTo>
                <a:lnTo>
                  <a:pt x="278" y="794"/>
                </a:lnTo>
                <a:lnTo>
                  <a:pt x="294" y="782"/>
                </a:lnTo>
                <a:lnTo>
                  <a:pt x="294" y="782"/>
                </a:lnTo>
                <a:lnTo>
                  <a:pt x="300" y="774"/>
                </a:lnTo>
                <a:lnTo>
                  <a:pt x="300" y="774"/>
                </a:lnTo>
                <a:lnTo>
                  <a:pt x="302" y="766"/>
                </a:lnTo>
                <a:lnTo>
                  <a:pt x="304" y="758"/>
                </a:lnTo>
                <a:lnTo>
                  <a:pt x="304" y="758"/>
                </a:lnTo>
                <a:lnTo>
                  <a:pt x="304" y="754"/>
                </a:lnTo>
                <a:lnTo>
                  <a:pt x="304" y="754"/>
                </a:lnTo>
                <a:lnTo>
                  <a:pt x="308" y="756"/>
                </a:lnTo>
                <a:lnTo>
                  <a:pt x="308" y="756"/>
                </a:lnTo>
                <a:lnTo>
                  <a:pt x="310" y="758"/>
                </a:lnTo>
                <a:lnTo>
                  <a:pt x="310" y="758"/>
                </a:lnTo>
                <a:lnTo>
                  <a:pt x="314" y="764"/>
                </a:lnTo>
                <a:lnTo>
                  <a:pt x="314" y="764"/>
                </a:lnTo>
                <a:lnTo>
                  <a:pt x="316" y="764"/>
                </a:lnTo>
                <a:lnTo>
                  <a:pt x="320" y="762"/>
                </a:lnTo>
                <a:lnTo>
                  <a:pt x="324" y="760"/>
                </a:lnTo>
                <a:lnTo>
                  <a:pt x="328" y="762"/>
                </a:lnTo>
                <a:lnTo>
                  <a:pt x="328" y="762"/>
                </a:lnTo>
                <a:lnTo>
                  <a:pt x="330" y="764"/>
                </a:lnTo>
                <a:lnTo>
                  <a:pt x="332" y="768"/>
                </a:lnTo>
                <a:lnTo>
                  <a:pt x="332" y="768"/>
                </a:lnTo>
                <a:lnTo>
                  <a:pt x="332" y="772"/>
                </a:lnTo>
                <a:lnTo>
                  <a:pt x="334" y="776"/>
                </a:lnTo>
                <a:lnTo>
                  <a:pt x="334" y="776"/>
                </a:lnTo>
                <a:lnTo>
                  <a:pt x="338" y="780"/>
                </a:lnTo>
                <a:lnTo>
                  <a:pt x="342" y="780"/>
                </a:lnTo>
                <a:lnTo>
                  <a:pt x="348" y="782"/>
                </a:lnTo>
                <a:lnTo>
                  <a:pt x="352" y="784"/>
                </a:lnTo>
                <a:lnTo>
                  <a:pt x="352" y="784"/>
                </a:lnTo>
                <a:lnTo>
                  <a:pt x="352" y="788"/>
                </a:lnTo>
                <a:lnTo>
                  <a:pt x="352" y="788"/>
                </a:lnTo>
                <a:lnTo>
                  <a:pt x="350" y="788"/>
                </a:lnTo>
                <a:lnTo>
                  <a:pt x="346" y="788"/>
                </a:lnTo>
                <a:lnTo>
                  <a:pt x="346" y="788"/>
                </a:lnTo>
                <a:lnTo>
                  <a:pt x="346" y="792"/>
                </a:lnTo>
                <a:lnTo>
                  <a:pt x="348" y="794"/>
                </a:lnTo>
                <a:lnTo>
                  <a:pt x="354" y="800"/>
                </a:lnTo>
                <a:lnTo>
                  <a:pt x="354" y="800"/>
                </a:lnTo>
                <a:lnTo>
                  <a:pt x="360" y="804"/>
                </a:lnTo>
                <a:lnTo>
                  <a:pt x="366" y="808"/>
                </a:lnTo>
                <a:lnTo>
                  <a:pt x="366" y="808"/>
                </a:lnTo>
                <a:lnTo>
                  <a:pt x="370" y="812"/>
                </a:lnTo>
                <a:lnTo>
                  <a:pt x="372" y="820"/>
                </a:lnTo>
                <a:lnTo>
                  <a:pt x="372" y="820"/>
                </a:lnTo>
                <a:lnTo>
                  <a:pt x="372" y="826"/>
                </a:lnTo>
                <a:lnTo>
                  <a:pt x="370" y="834"/>
                </a:lnTo>
                <a:lnTo>
                  <a:pt x="370" y="834"/>
                </a:lnTo>
                <a:lnTo>
                  <a:pt x="366" y="838"/>
                </a:lnTo>
                <a:lnTo>
                  <a:pt x="366" y="838"/>
                </a:lnTo>
                <a:lnTo>
                  <a:pt x="362" y="846"/>
                </a:lnTo>
                <a:lnTo>
                  <a:pt x="358" y="854"/>
                </a:lnTo>
                <a:lnTo>
                  <a:pt x="358" y="854"/>
                </a:lnTo>
                <a:lnTo>
                  <a:pt x="344" y="864"/>
                </a:lnTo>
                <a:lnTo>
                  <a:pt x="336" y="868"/>
                </a:lnTo>
                <a:lnTo>
                  <a:pt x="330" y="870"/>
                </a:lnTo>
                <a:lnTo>
                  <a:pt x="330" y="870"/>
                </a:lnTo>
                <a:lnTo>
                  <a:pt x="322" y="868"/>
                </a:lnTo>
                <a:lnTo>
                  <a:pt x="322" y="868"/>
                </a:lnTo>
                <a:lnTo>
                  <a:pt x="320" y="864"/>
                </a:lnTo>
                <a:lnTo>
                  <a:pt x="318" y="858"/>
                </a:lnTo>
                <a:lnTo>
                  <a:pt x="318" y="858"/>
                </a:lnTo>
                <a:lnTo>
                  <a:pt x="316" y="856"/>
                </a:lnTo>
                <a:lnTo>
                  <a:pt x="316" y="856"/>
                </a:lnTo>
                <a:lnTo>
                  <a:pt x="314" y="858"/>
                </a:lnTo>
                <a:lnTo>
                  <a:pt x="314" y="862"/>
                </a:lnTo>
                <a:lnTo>
                  <a:pt x="314" y="862"/>
                </a:lnTo>
                <a:lnTo>
                  <a:pt x="310" y="860"/>
                </a:lnTo>
                <a:lnTo>
                  <a:pt x="306" y="858"/>
                </a:lnTo>
                <a:lnTo>
                  <a:pt x="306" y="858"/>
                </a:lnTo>
                <a:lnTo>
                  <a:pt x="304" y="856"/>
                </a:lnTo>
                <a:lnTo>
                  <a:pt x="300" y="854"/>
                </a:lnTo>
                <a:lnTo>
                  <a:pt x="300" y="854"/>
                </a:lnTo>
                <a:lnTo>
                  <a:pt x="300" y="858"/>
                </a:lnTo>
                <a:lnTo>
                  <a:pt x="300" y="858"/>
                </a:lnTo>
                <a:lnTo>
                  <a:pt x="298" y="860"/>
                </a:lnTo>
                <a:lnTo>
                  <a:pt x="294" y="860"/>
                </a:lnTo>
                <a:lnTo>
                  <a:pt x="294" y="860"/>
                </a:lnTo>
                <a:lnTo>
                  <a:pt x="292" y="860"/>
                </a:lnTo>
                <a:lnTo>
                  <a:pt x="290" y="856"/>
                </a:lnTo>
                <a:lnTo>
                  <a:pt x="288" y="854"/>
                </a:lnTo>
                <a:lnTo>
                  <a:pt x="286" y="852"/>
                </a:lnTo>
                <a:lnTo>
                  <a:pt x="286" y="852"/>
                </a:lnTo>
                <a:lnTo>
                  <a:pt x="284" y="854"/>
                </a:lnTo>
                <a:lnTo>
                  <a:pt x="284" y="854"/>
                </a:lnTo>
                <a:lnTo>
                  <a:pt x="278" y="854"/>
                </a:lnTo>
                <a:lnTo>
                  <a:pt x="274" y="852"/>
                </a:lnTo>
                <a:lnTo>
                  <a:pt x="274" y="852"/>
                </a:lnTo>
                <a:lnTo>
                  <a:pt x="266" y="854"/>
                </a:lnTo>
                <a:lnTo>
                  <a:pt x="266" y="854"/>
                </a:lnTo>
                <a:lnTo>
                  <a:pt x="264" y="854"/>
                </a:lnTo>
                <a:lnTo>
                  <a:pt x="260" y="854"/>
                </a:lnTo>
                <a:lnTo>
                  <a:pt x="260" y="854"/>
                </a:lnTo>
                <a:lnTo>
                  <a:pt x="258" y="856"/>
                </a:lnTo>
                <a:lnTo>
                  <a:pt x="258" y="858"/>
                </a:lnTo>
                <a:lnTo>
                  <a:pt x="258" y="858"/>
                </a:lnTo>
                <a:lnTo>
                  <a:pt x="254" y="860"/>
                </a:lnTo>
                <a:lnTo>
                  <a:pt x="252" y="862"/>
                </a:lnTo>
                <a:lnTo>
                  <a:pt x="252" y="862"/>
                </a:lnTo>
                <a:lnTo>
                  <a:pt x="254" y="864"/>
                </a:lnTo>
                <a:lnTo>
                  <a:pt x="258" y="864"/>
                </a:lnTo>
                <a:lnTo>
                  <a:pt x="258" y="864"/>
                </a:lnTo>
                <a:lnTo>
                  <a:pt x="264" y="862"/>
                </a:lnTo>
                <a:lnTo>
                  <a:pt x="270" y="862"/>
                </a:lnTo>
                <a:lnTo>
                  <a:pt x="270" y="862"/>
                </a:lnTo>
                <a:lnTo>
                  <a:pt x="280" y="866"/>
                </a:lnTo>
                <a:lnTo>
                  <a:pt x="292" y="870"/>
                </a:lnTo>
                <a:lnTo>
                  <a:pt x="292" y="870"/>
                </a:lnTo>
                <a:lnTo>
                  <a:pt x="296" y="874"/>
                </a:lnTo>
                <a:lnTo>
                  <a:pt x="296" y="874"/>
                </a:lnTo>
                <a:lnTo>
                  <a:pt x="298" y="878"/>
                </a:lnTo>
                <a:lnTo>
                  <a:pt x="298" y="880"/>
                </a:lnTo>
                <a:lnTo>
                  <a:pt x="298" y="880"/>
                </a:lnTo>
                <a:lnTo>
                  <a:pt x="300" y="880"/>
                </a:lnTo>
                <a:lnTo>
                  <a:pt x="304" y="878"/>
                </a:lnTo>
                <a:lnTo>
                  <a:pt x="304" y="878"/>
                </a:lnTo>
                <a:lnTo>
                  <a:pt x="308" y="878"/>
                </a:lnTo>
                <a:lnTo>
                  <a:pt x="314" y="880"/>
                </a:lnTo>
                <a:lnTo>
                  <a:pt x="314" y="880"/>
                </a:lnTo>
                <a:lnTo>
                  <a:pt x="324" y="876"/>
                </a:lnTo>
                <a:lnTo>
                  <a:pt x="338" y="872"/>
                </a:lnTo>
                <a:lnTo>
                  <a:pt x="350" y="868"/>
                </a:lnTo>
                <a:lnTo>
                  <a:pt x="356" y="866"/>
                </a:lnTo>
                <a:lnTo>
                  <a:pt x="360" y="868"/>
                </a:lnTo>
                <a:lnTo>
                  <a:pt x="360" y="868"/>
                </a:lnTo>
                <a:lnTo>
                  <a:pt x="362" y="872"/>
                </a:lnTo>
                <a:lnTo>
                  <a:pt x="362" y="872"/>
                </a:lnTo>
                <a:lnTo>
                  <a:pt x="358" y="874"/>
                </a:lnTo>
                <a:lnTo>
                  <a:pt x="356" y="876"/>
                </a:lnTo>
                <a:lnTo>
                  <a:pt x="356" y="876"/>
                </a:lnTo>
                <a:lnTo>
                  <a:pt x="356" y="878"/>
                </a:lnTo>
                <a:lnTo>
                  <a:pt x="356" y="882"/>
                </a:lnTo>
                <a:lnTo>
                  <a:pt x="356" y="882"/>
                </a:lnTo>
                <a:lnTo>
                  <a:pt x="354" y="882"/>
                </a:lnTo>
                <a:lnTo>
                  <a:pt x="350" y="882"/>
                </a:lnTo>
                <a:lnTo>
                  <a:pt x="350" y="882"/>
                </a:lnTo>
                <a:lnTo>
                  <a:pt x="348" y="880"/>
                </a:lnTo>
                <a:lnTo>
                  <a:pt x="346" y="878"/>
                </a:lnTo>
                <a:lnTo>
                  <a:pt x="346" y="878"/>
                </a:lnTo>
                <a:lnTo>
                  <a:pt x="346" y="880"/>
                </a:lnTo>
                <a:lnTo>
                  <a:pt x="346" y="882"/>
                </a:lnTo>
                <a:lnTo>
                  <a:pt x="348" y="886"/>
                </a:lnTo>
                <a:lnTo>
                  <a:pt x="350" y="888"/>
                </a:lnTo>
                <a:lnTo>
                  <a:pt x="350" y="888"/>
                </a:lnTo>
                <a:lnTo>
                  <a:pt x="348" y="892"/>
                </a:lnTo>
                <a:lnTo>
                  <a:pt x="344" y="894"/>
                </a:lnTo>
                <a:lnTo>
                  <a:pt x="336" y="900"/>
                </a:lnTo>
                <a:lnTo>
                  <a:pt x="336" y="900"/>
                </a:lnTo>
                <a:lnTo>
                  <a:pt x="334" y="906"/>
                </a:lnTo>
                <a:lnTo>
                  <a:pt x="330" y="910"/>
                </a:lnTo>
                <a:lnTo>
                  <a:pt x="330" y="910"/>
                </a:lnTo>
                <a:lnTo>
                  <a:pt x="326" y="912"/>
                </a:lnTo>
                <a:lnTo>
                  <a:pt x="320" y="912"/>
                </a:lnTo>
                <a:lnTo>
                  <a:pt x="320" y="912"/>
                </a:lnTo>
                <a:lnTo>
                  <a:pt x="320" y="910"/>
                </a:lnTo>
                <a:lnTo>
                  <a:pt x="320" y="906"/>
                </a:lnTo>
                <a:lnTo>
                  <a:pt x="320" y="904"/>
                </a:lnTo>
                <a:lnTo>
                  <a:pt x="320" y="902"/>
                </a:lnTo>
                <a:lnTo>
                  <a:pt x="320" y="902"/>
                </a:lnTo>
                <a:lnTo>
                  <a:pt x="316" y="900"/>
                </a:lnTo>
                <a:lnTo>
                  <a:pt x="312" y="900"/>
                </a:lnTo>
                <a:lnTo>
                  <a:pt x="312" y="900"/>
                </a:lnTo>
                <a:lnTo>
                  <a:pt x="312" y="902"/>
                </a:lnTo>
                <a:lnTo>
                  <a:pt x="312" y="904"/>
                </a:lnTo>
                <a:lnTo>
                  <a:pt x="314" y="910"/>
                </a:lnTo>
                <a:lnTo>
                  <a:pt x="314" y="910"/>
                </a:lnTo>
                <a:lnTo>
                  <a:pt x="308" y="916"/>
                </a:lnTo>
                <a:lnTo>
                  <a:pt x="308" y="916"/>
                </a:lnTo>
                <a:lnTo>
                  <a:pt x="304" y="922"/>
                </a:lnTo>
                <a:lnTo>
                  <a:pt x="298" y="926"/>
                </a:lnTo>
                <a:lnTo>
                  <a:pt x="298" y="926"/>
                </a:lnTo>
                <a:lnTo>
                  <a:pt x="292" y="926"/>
                </a:lnTo>
                <a:lnTo>
                  <a:pt x="288" y="926"/>
                </a:lnTo>
                <a:lnTo>
                  <a:pt x="286" y="928"/>
                </a:lnTo>
                <a:lnTo>
                  <a:pt x="286" y="928"/>
                </a:lnTo>
                <a:lnTo>
                  <a:pt x="286" y="932"/>
                </a:lnTo>
                <a:lnTo>
                  <a:pt x="284" y="936"/>
                </a:lnTo>
                <a:lnTo>
                  <a:pt x="284" y="936"/>
                </a:lnTo>
                <a:lnTo>
                  <a:pt x="278" y="938"/>
                </a:lnTo>
                <a:lnTo>
                  <a:pt x="278" y="938"/>
                </a:lnTo>
                <a:lnTo>
                  <a:pt x="272" y="938"/>
                </a:lnTo>
                <a:lnTo>
                  <a:pt x="268" y="936"/>
                </a:lnTo>
                <a:lnTo>
                  <a:pt x="268" y="936"/>
                </a:lnTo>
                <a:lnTo>
                  <a:pt x="256" y="936"/>
                </a:lnTo>
                <a:lnTo>
                  <a:pt x="252" y="936"/>
                </a:lnTo>
                <a:lnTo>
                  <a:pt x="246" y="938"/>
                </a:lnTo>
                <a:lnTo>
                  <a:pt x="246" y="938"/>
                </a:lnTo>
                <a:lnTo>
                  <a:pt x="246" y="940"/>
                </a:lnTo>
                <a:lnTo>
                  <a:pt x="246" y="940"/>
                </a:lnTo>
                <a:lnTo>
                  <a:pt x="248" y="942"/>
                </a:lnTo>
                <a:lnTo>
                  <a:pt x="250" y="942"/>
                </a:lnTo>
                <a:lnTo>
                  <a:pt x="256" y="944"/>
                </a:lnTo>
                <a:lnTo>
                  <a:pt x="264" y="942"/>
                </a:lnTo>
                <a:lnTo>
                  <a:pt x="270" y="944"/>
                </a:lnTo>
                <a:lnTo>
                  <a:pt x="270" y="944"/>
                </a:lnTo>
                <a:lnTo>
                  <a:pt x="276" y="946"/>
                </a:lnTo>
                <a:lnTo>
                  <a:pt x="280" y="952"/>
                </a:lnTo>
                <a:lnTo>
                  <a:pt x="280" y="952"/>
                </a:lnTo>
                <a:lnTo>
                  <a:pt x="278" y="954"/>
                </a:lnTo>
                <a:lnTo>
                  <a:pt x="278" y="954"/>
                </a:lnTo>
                <a:lnTo>
                  <a:pt x="274" y="956"/>
                </a:lnTo>
                <a:lnTo>
                  <a:pt x="268" y="956"/>
                </a:lnTo>
                <a:lnTo>
                  <a:pt x="268" y="956"/>
                </a:lnTo>
                <a:lnTo>
                  <a:pt x="260" y="954"/>
                </a:lnTo>
                <a:lnTo>
                  <a:pt x="260" y="954"/>
                </a:lnTo>
                <a:lnTo>
                  <a:pt x="258" y="954"/>
                </a:lnTo>
                <a:lnTo>
                  <a:pt x="258" y="954"/>
                </a:lnTo>
                <a:lnTo>
                  <a:pt x="260" y="956"/>
                </a:lnTo>
                <a:lnTo>
                  <a:pt x="262" y="958"/>
                </a:lnTo>
                <a:lnTo>
                  <a:pt x="266" y="960"/>
                </a:lnTo>
                <a:lnTo>
                  <a:pt x="266" y="960"/>
                </a:lnTo>
                <a:lnTo>
                  <a:pt x="274" y="964"/>
                </a:lnTo>
                <a:lnTo>
                  <a:pt x="274" y="964"/>
                </a:lnTo>
                <a:lnTo>
                  <a:pt x="276" y="970"/>
                </a:lnTo>
                <a:lnTo>
                  <a:pt x="276" y="970"/>
                </a:lnTo>
                <a:lnTo>
                  <a:pt x="274" y="984"/>
                </a:lnTo>
                <a:lnTo>
                  <a:pt x="274" y="984"/>
                </a:lnTo>
                <a:lnTo>
                  <a:pt x="274" y="988"/>
                </a:lnTo>
                <a:lnTo>
                  <a:pt x="274" y="988"/>
                </a:lnTo>
                <a:lnTo>
                  <a:pt x="272" y="994"/>
                </a:lnTo>
                <a:lnTo>
                  <a:pt x="272" y="994"/>
                </a:lnTo>
                <a:lnTo>
                  <a:pt x="272" y="998"/>
                </a:lnTo>
                <a:lnTo>
                  <a:pt x="272" y="998"/>
                </a:lnTo>
                <a:lnTo>
                  <a:pt x="272" y="1000"/>
                </a:lnTo>
                <a:lnTo>
                  <a:pt x="274" y="1004"/>
                </a:lnTo>
                <a:lnTo>
                  <a:pt x="274" y="1004"/>
                </a:lnTo>
                <a:lnTo>
                  <a:pt x="272" y="1004"/>
                </a:lnTo>
                <a:lnTo>
                  <a:pt x="270" y="1004"/>
                </a:lnTo>
                <a:lnTo>
                  <a:pt x="270" y="1004"/>
                </a:lnTo>
                <a:lnTo>
                  <a:pt x="266" y="1002"/>
                </a:lnTo>
                <a:lnTo>
                  <a:pt x="264" y="1002"/>
                </a:lnTo>
                <a:lnTo>
                  <a:pt x="264" y="1002"/>
                </a:lnTo>
                <a:lnTo>
                  <a:pt x="262" y="1006"/>
                </a:lnTo>
                <a:lnTo>
                  <a:pt x="262" y="1006"/>
                </a:lnTo>
                <a:lnTo>
                  <a:pt x="264" y="1010"/>
                </a:lnTo>
                <a:lnTo>
                  <a:pt x="264" y="1010"/>
                </a:lnTo>
                <a:lnTo>
                  <a:pt x="268" y="1016"/>
                </a:lnTo>
                <a:lnTo>
                  <a:pt x="268" y="1016"/>
                </a:lnTo>
                <a:lnTo>
                  <a:pt x="270" y="1024"/>
                </a:lnTo>
                <a:lnTo>
                  <a:pt x="270" y="1024"/>
                </a:lnTo>
                <a:lnTo>
                  <a:pt x="268" y="1028"/>
                </a:lnTo>
                <a:lnTo>
                  <a:pt x="266" y="1034"/>
                </a:lnTo>
                <a:lnTo>
                  <a:pt x="266" y="1034"/>
                </a:lnTo>
                <a:lnTo>
                  <a:pt x="268" y="1036"/>
                </a:lnTo>
                <a:lnTo>
                  <a:pt x="270" y="1040"/>
                </a:lnTo>
                <a:lnTo>
                  <a:pt x="270" y="1040"/>
                </a:lnTo>
                <a:lnTo>
                  <a:pt x="270" y="1050"/>
                </a:lnTo>
                <a:lnTo>
                  <a:pt x="270" y="1050"/>
                </a:lnTo>
                <a:lnTo>
                  <a:pt x="266" y="1058"/>
                </a:lnTo>
                <a:lnTo>
                  <a:pt x="266" y="1058"/>
                </a:lnTo>
                <a:lnTo>
                  <a:pt x="262" y="1070"/>
                </a:lnTo>
                <a:lnTo>
                  <a:pt x="262" y="1070"/>
                </a:lnTo>
                <a:lnTo>
                  <a:pt x="262" y="1082"/>
                </a:lnTo>
                <a:lnTo>
                  <a:pt x="262" y="1082"/>
                </a:lnTo>
                <a:lnTo>
                  <a:pt x="260" y="1094"/>
                </a:lnTo>
                <a:lnTo>
                  <a:pt x="260" y="1094"/>
                </a:lnTo>
                <a:lnTo>
                  <a:pt x="258" y="1104"/>
                </a:lnTo>
                <a:lnTo>
                  <a:pt x="258" y="1114"/>
                </a:lnTo>
                <a:lnTo>
                  <a:pt x="258" y="1114"/>
                </a:lnTo>
                <a:lnTo>
                  <a:pt x="254" y="1122"/>
                </a:lnTo>
                <a:lnTo>
                  <a:pt x="250" y="1130"/>
                </a:lnTo>
                <a:lnTo>
                  <a:pt x="250" y="1130"/>
                </a:lnTo>
                <a:lnTo>
                  <a:pt x="242" y="1152"/>
                </a:lnTo>
                <a:lnTo>
                  <a:pt x="242" y="1152"/>
                </a:lnTo>
                <a:lnTo>
                  <a:pt x="240" y="1162"/>
                </a:lnTo>
                <a:lnTo>
                  <a:pt x="240" y="1166"/>
                </a:lnTo>
                <a:lnTo>
                  <a:pt x="238" y="1170"/>
                </a:lnTo>
                <a:lnTo>
                  <a:pt x="238" y="1170"/>
                </a:lnTo>
                <a:lnTo>
                  <a:pt x="232" y="1170"/>
                </a:lnTo>
                <a:lnTo>
                  <a:pt x="226" y="1170"/>
                </a:lnTo>
                <a:lnTo>
                  <a:pt x="226" y="1170"/>
                </a:lnTo>
                <a:lnTo>
                  <a:pt x="214" y="1166"/>
                </a:lnTo>
                <a:lnTo>
                  <a:pt x="214" y="1166"/>
                </a:lnTo>
                <a:lnTo>
                  <a:pt x="210" y="1168"/>
                </a:lnTo>
                <a:lnTo>
                  <a:pt x="204" y="1170"/>
                </a:lnTo>
                <a:lnTo>
                  <a:pt x="204" y="1170"/>
                </a:lnTo>
                <a:lnTo>
                  <a:pt x="196" y="1166"/>
                </a:lnTo>
                <a:lnTo>
                  <a:pt x="196" y="1166"/>
                </a:lnTo>
                <a:lnTo>
                  <a:pt x="188" y="1166"/>
                </a:lnTo>
                <a:lnTo>
                  <a:pt x="182" y="1166"/>
                </a:lnTo>
                <a:lnTo>
                  <a:pt x="182" y="1166"/>
                </a:lnTo>
                <a:lnTo>
                  <a:pt x="176" y="1168"/>
                </a:lnTo>
                <a:lnTo>
                  <a:pt x="172" y="1172"/>
                </a:lnTo>
                <a:lnTo>
                  <a:pt x="172" y="1172"/>
                </a:lnTo>
                <a:lnTo>
                  <a:pt x="170" y="1178"/>
                </a:lnTo>
                <a:lnTo>
                  <a:pt x="168" y="1180"/>
                </a:lnTo>
                <a:lnTo>
                  <a:pt x="168" y="1182"/>
                </a:lnTo>
                <a:lnTo>
                  <a:pt x="168" y="1182"/>
                </a:lnTo>
                <a:lnTo>
                  <a:pt x="162" y="1180"/>
                </a:lnTo>
                <a:lnTo>
                  <a:pt x="158" y="1178"/>
                </a:lnTo>
                <a:lnTo>
                  <a:pt x="158" y="1178"/>
                </a:lnTo>
                <a:lnTo>
                  <a:pt x="156" y="1180"/>
                </a:lnTo>
                <a:lnTo>
                  <a:pt x="154" y="1184"/>
                </a:lnTo>
                <a:lnTo>
                  <a:pt x="152" y="1190"/>
                </a:lnTo>
                <a:lnTo>
                  <a:pt x="152" y="1190"/>
                </a:lnTo>
                <a:lnTo>
                  <a:pt x="150" y="1196"/>
                </a:lnTo>
                <a:lnTo>
                  <a:pt x="146" y="1202"/>
                </a:lnTo>
                <a:lnTo>
                  <a:pt x="146" y="1202"/>
                </a:lnTo>
                <a:lnTo>
                  <a:pt x="148" y="1212"/>
                </a:lnTo>
                <a:lnTo>
                  <a:pt x="150" y="1224"/>
                </a:lnTo>
                <a:lnTo>
                  <a:pt x="150" y="1224"/>
                </a:lnTo>
                <a:lnTo>
                  <a:pt x="148" y="1230"/>
                </a:lnTo>
                <a:lnTo>
                  <a:pt x="146" y="1236"/>
                </a:lnTo>
                <a:lnTo>
                  <a:pt x="146" y="1236"/>
                </a:lnTo>
                <a:lnTo>
                  <a:pt x="144" y="1238"/>
                </a:lnTo>
                <a:lnTo>
                  <a:pt x="140" y="1240"/>
                </a:lnTo>
                <a:lnTo>
                  <a:pt x="140" y="1240"/>
                </a:lnTo>
                <a:lnTo>
                  <a:pt x="136" y="1238"/>
                </a:lnTo>
                <a:lnTo>
                  <a:pt x="130" y="1236"/>
                </a:lnTo>
                <a:lnTo>
                  <a:pt x="130" y="1236"/>
                </a:lnTo>
                <a:lnTo>
                  <a:pt x="122" y="1236"/>
                </a:lnTo>
                <a:lnTo>
                  <a:pt x="114" y="1236"/>
                </a:lnTo>
                <a:lnTo>
                  <a:pt x="114" y="1236"/>
                </a:lnTo>
                <a:lnTo>
                  <a:pt x="104" y="1240"/>
                </a:lnTo>
                <a:lnTo>
                  <a:pt x="96" y="1242"/>
                </a:lnTo>
                <a:lnTo>
                  <a:pt x="96" y="1242"/>
                </a:lnTo>
                <a:lnTo>
                  <a:pt x="90" y="1240"/>
                </a:lnTo>
                <a:lnTo>
                  <a:pt x="84" y="1238"/>
                </a:lnTo>
                <a:lnTo>
                  <a:pt x="84" y="1238"/>
                </a:lnTo>
                <a:lnTo>
                  <a:pt x="78" y="1240"/>
                </a:lnTo>
                <a:lnTo>
                  <a:pt x="74" y="1240"/>
                </a:lnTo>
                <a:lnTo>
                  <a:pt x="72" y="1238"/>
                </a:lnTo>
                <a:lnTo>
                  <a:pt x="72" y="1238"/>
                </a:lnTo>
                <a:lnTo>
                  <a:pt x="72" y="1236"/>
                </a:lnTo>
                <a:lnTo>
                  <a:pt x="74" y="1234"/>
                </a:lnTo>
                <a:lnTo>
                  <a:pt x="74" y="1234"/>
                </a:lnTo>
                <a:lnTo>
                  <a:pt x="76" y="1232"/>
                </a:lnTo>
                <a:lnTo>
                  <a:pt x="76" y="1232"/>
                </a:lnTo>
                <a:lnTo>
                  <a:pt x="78" y="1228"/>
                </a:lnTo>
                <a:lnTo>
                  <a:pt x="78" y="1222"/>
                </a:lnTo>
                <a:lnTo>
                  <a:pt x="78" y="1222"/>
                </a:lnTo>
                <a:lnTo>
                  <a:pt x="82" y="1216"/>
                </a:lnTo>
                <a:lnTo>
                  <a:pt x="82" y="1216"/>
                </a:lnTo>
                <a:lnTo>
                  <a:pt x="80" y="1212"/>
                </a:lnTo>
                <a:lnTo>
                  <a:pt x="78" y="1208"/>
                </a:lnTo>
                <a:lnTo>
                  <a:pt x="78" y="1208"/>
                </a:lnTo>
                <a:lnTo>
                  <a:pt x="70" y="1196"/>
                </a:lnTo>
                <a:lnTo>
                  <a:pt x="70" y="1196"/>
                </a:lnTo>
                <a:lnTo>
                  <a:pt x="62" y="1180"/>
                </a:lnTo>
                <a:lnTo>
                  <a:pt x="58" y="1170"/>
                </a:lnTo>
                <a:lnTo>
                  <a:pt x="56" y="1162"/>
                </a:lnTo>
                <a:lnTo>
                  <a:pt x="56" y="1162"/>
                </a:lnTo>
                <a:lnTo>
                  <a:pt x="56" y="1160"/>
                </a:lnTo>
                <a:lnTo>
                  <a:pt x="58" y="1156"/>
                </a:lnTo>
                <a:lnTo>
                  <a:pt x="58" y="1156"/>
                </a:lnTo>
                <a:lnTo>
                  <a:pt x="60" y="1158"/>
                </a:lnTo>
                <a:lnTo>
                  <a:pt x="64" y="1160"/>
                </a:lnTo>
                <a:lnTo>
                  <a:pt x="64" y="1160"/>
                </a:lnTo>
                <a:lnTo>
                  <a:pt x="68" y="1162"/>
                </a:lnTo>
                <a:lnTo>
                  <a:pt x="72" y="1160"/>
                </a:lnTo>
                <a:lnTo>
                  <a:pt x="72" y="1160"/>
                </a:lnTo>
                <a:lnTo>
                  <a:pt x="72" y="1158"/>
                </a:lnTo>
                <a:lnTo>
                  <a:pt x="68" y="1154"/>
                </a:lnTo>
                <a:lnTo>
                  <a:pt x="66" y="1150"/>
                </a:lnTo>
                <a:lnTo>
                  <a:pt x="64" y="1146"/>
                </a:lnTo>
                <a:lnTo>
                  <a:pt x="64" y="1146"/>
                </a:lnTo>
                <a:lnTo>
                  <a:pt x="66" y="1142"/>
                </a:lnTo>
                <a:lnTo>
                  <a:pt x="66" y="1142"/>
                </a:lnTo>
                <a:lnTo>
                  <a:pt x="70" y="1142"/>
                </a:lnTo>
                <a:lnTo>
                  <a:pt x="74" y="1144"/>
                </a:lnTo>
                <a:lnTo>
                  <a:pt x="74" y="1144"/>
                </a:lnTo>
                <a:lnTo>
                  <a:pt x="76" y="1142"/>
                </a:lnTo>
                <a:lnTo>
                  <a:pt x="80" y="1140"/>
                </a:lnTo>
                <a:lnTo>
                  <a:pt x="80" y="1140"/>
                </a:lnTo>
                <a:lnTo>
                  <a:pt x="80" y="1136"/>
                </a:lnTo>
                <a:lnTo>
                  <a:pt x="80" y="1132"/>
                </a:lnTo>
                <a:lnTo>
                  <a:pt x="80" y="1132"/>
                </a:lnTo>
                <a:lnTo>
                  <a:pt x="76" y="1128"/>
                </a:lnTo>
                <a:lnTo>
                  <a:pt x="72" y="1122"/>
                </a:lnTo>
                <a:lnTo>
                  <a:pt x="72" y="1122"/>
                </a:lnTo>
                <a:lnTo>
                  <a:pt x="68" y="1120"/>
                </a:lnTo>
                <a:lnTo>
                  <a:pt x="62" y="1116"/>
                </a:lnTo>
                <a:lnTo>
                  <a:pt x="62" y="1116"/>
                </a:lnTo>
                <a:lnTo>
                  <a:pt x="58" y="1104"/>
                </a:lnTo>
                <a:lnTo>
                  <a:pt x="58" y="1104"/>
                </a:lnTo>
                <a:lnTo>
                  <a:pt x="52" y="1100"/>
                </a:lnTo>
                <a:lnTo>
                  <a:pt x="48" y="1094"/>
                </a:lnTo>
                <a:lnTo>
                  <a:pt x="48" y="1094"/>
                </a:lnTo>
                <a:lnTo>
                  <a:pt x="44" y="1086"/>
                </a:lnTo>
                <a:lnTo>
                  <a:pt x="42" y="1078"/>
                </a:lnTo>
                <a:lnTo>
                  <a:pt x="42" y="1078"/>
                </a:lnTo>
                <a:lnTo>
                  <a:pt x="42" y="1066"/>
                </a:lnTo>
                <a:lnTo>
                  <a:pt x="42" y="1066"/>
                </a:lnTo>
                <a:lnTo>
                  <a:pt x="40" y="1060"/>
                </a:lnTo>
                <a:lnTo>
                  <a:pt x="38" y="1054"/>
                </a:lnTo>
                <a:lnTo>
                  <a:pt x="38" y="1054"/>
                </a:lnTo>
                <a:lnTo>
                  <a:pt x="34" y="1054"/>
                </a:lnTo>
                <a:lnTo>
                  <a:pt x="30" y="1054"/>
                </a:lnTo>
                <a:lnTo>
                  <a:pt x="30" y="1054"/>
                </a:lnTo>
                <a:lnTo>
                  <a:pt x="28" y="1052"/>
                </a:lnTo>
                <a:lnTo>
                  <a:pt x="30" y="1048"/>
                </a:lnTo>
                <a:lnTo>
                  <a:pt x="30" y="1044"/>
                </a:lnTo>
                <a:lnTo>
                  <a:pt x="30" y="1044"/>
                </a:lnTo>
                <a:lnTo>
                  <a:pt x="30" y="1036"/>
                </a:lnTo>
                <a:lnTo>
                  <a:pt x="28" y="1030"/>
                </a:lnTo>
                <a:lnTo>
                  <a:pt x="28" y="1030"/>
                </a:lnTo>
                <a:lnTo>
                  <a:pt x="32" y="1026"/>
                </a:lnTo>
                <a:lnTo>
                  <a:pt x="36" y="1022"/>
                </a:lnTo>
                <a:lnTo>
                  <a:pt x="36" y="1022"/>
                </a:lnTo>
                <a:lnTo>
                  <a:pt x="36" y="1016"/>
                </a:lnTo>
                <a:lnTo>
                  <a:pt x="34" y="1010"/>
                </a:lnTo>
                <a:lnTo>
                  <a:pt x="34" y="1010"/>
                </a:lnTo>
                <a:lnTo>
                  <a:pt x="32" y="1010"/>
                </a:lnTo>
                <a:lnTo>
                  <a:pt x="28" y="1012"/>
                </a:lnTo>
                <a:lnTo>
                  <a:pt x="26" y="1014"/>
                </a:lnTo>
                <a:lnTo>
                  <a:pt x="24" y="1012"/>
                </a:lnTo>
                <a:lnTo>
                  <a:pt x="24" y="1012"/>
                </a:lnTo>
                <a:lnTo>
                  <a:pt x="22" y="1010"/>
                </a:lnTo>
                <a:lnTo>
                  <a:pt x="24" y="1006"/>
                </a:lnTo>
                <a:lnTo>
                  <a:pt x="26" y="998"/>
                </a:lnTo>
                <a:lnTo>
                  <a:pt x="26" y="998"/>
                </a:lnTo>
                <a:lnTo>
                  <a:pt x="26" y="994"/>
                </a:lnTo>
                <a:lnTo>
                  <a:pt x="24" y="990"/>
                </a:lnTo>
                <a:lnTo>
                  <a:pt x="24" y="990"/>
                </a:lnTo>
                <a:lnTo>
                  <a:pt x="22" y="988"/>
                </a:lnTo>
                <a:lnTo>
                  <a:pt x="18" y="986"/>
                </a:lnTo>
                <a:lnTo>
                  <a:pt x="12" y="986"/>
                </a:lnTo>
                <a:lnTo>
                  <a:pt x="10" y="984"/>
                </a:lnTo>
                <a:lnTo>
                  <a:pt x="10" y="984"/>
                </a:lnTo>
                <a:lnTo>
                  <a:pt x="12" y="982"/>
                </a:lnTo>
                <a:lnTo>
                  <a:pt x="14" y="978"/>
                </a:lnTo>
                <a:lnTo>
                  <a:pt x="18" y="974"/>
                </a:lnTo>
                <a:lnTo>
                  <a:pt x="18" y="974"/>
                </a:lnTo>
                <a:lnTo>
                  <a:pt x="20" y="974"/>
                </a:lnTo>
                <a:lnTo>
                  <a:pt x="22" y="972"/>
                </a:lnTo>
                <a:lnTo>
                  <a:pt x="22" y="972"/>
                </a:lnTo>
                <a:lnTo>
                  <a:pt x="20" y="970"/>
                </a:lnTo>
                <a:lnTo>
                  <a:pt x="20" y="970"/>
                </a:lnTo>
                <a:lnTo>
                  <a:pt x="18" y="970"/>
                </a:lnTo>
                <a:lnTo>
                  <a:pt x="16" y="970"/>
                </a:lnTo>
                <a:lnTo>
                  <a:pt x="16" y="970"/>
                </a:lnTo>
                <a:lnTo>
                  <a:pt x="16" y="968"/>
                </a:lnTo>
                <a:lnTo>
                  <a:pt x="18" y="966"/>
                </a:lnTo>
                <a:lnTo>
                  <a:pt x="20" y="962"/>
                </a:lnTo>
                <a:lnTo>
                  <a:pt x="20" y="962"/>
                </a:lnTo>
                <a:lnTo>
                  <a:pt x="18" y="958"/>
                </a:lnTo>
                <a:lnTo>
                  <a:pt x="16" y="958"/>
                </a:lnTo>
                <a:lnTo>
                  <a:pt x="16" y="958"/>
                </a:lnTo>
                <a:lnTo>
                  <a:pt x="14" y="960"/>
                </a:lnTo>
                <a:lnTo>
                  <a:pt x="14" y="964"/>
                </a:lnTo>
                <a:lnTo>
                  <a:pt x="14" y="964"/>
                </a:lnTo>
                <a:lnTo>
                  <a:pt x="12" y="968"/>
                </a:lnTo>
                <a:lnTo>
                  <a:pt x="10" y="970"/>
                </a:lnTo>
                <a:lnTo>
                  <a:pt x="8" y="970"/>
                </a:lnTo>
                <a:lnTo>
                  <a:pt x="8" y="970"/>
                </a:lnTo>
                <a:lnTo>
                  <a:pt x="8" y="968"/>
                </a:lnTo>
                <a:lnTo>
                  <a:pt x="10" y="966"/>
                </a:lnTo>
                <a:lnTo>
                  <a:pt x="10" y="966"/>
                </a:lnTo>
                <a:lnTo>
                  <a:pt x="10" y="960"/>
                </a:lnTo>
                <a:lnTo>
                  <a:pt x="10" y="960"/>
                </a:lnTo>
                <a:lnTo>
                  <a:pt x="8" y="956"/>
                </a:lnTo>
                <a:lnTo>
                  <a:pt x="8" y="956"/>
                </a:lnTo>
                <a:lnTo>
                  <a:pt x="4" y="954"/>
                </a:lnTo>
                <a:lnTo>
                  <a:pt x="4" y="954"/>
                </a:lnTo>
                <a:lnTo>
                  <a:pt x="2" y="950"/>
                </a:lnTo>
                <a:lnTo>
                  <a:pt x="2" y="950"/>
                </a:lnTo>
                <a:lnTo>
                  <a:pt x="0" y="932"/>
                </a:lnTo>
                <a:lnTo>
                  <a:pt x="0" y="914"/>
                </a:lnTo>
                <a:lnTo>
                  <a:pt x="0" y="914"/>
                </a:lnTo>
                <a:lnTo>
                  <a:pt x="0" y="904"/>
                </a:lnTo>
                <a:lnTo>
                  <a:pt x="0" y="904"/>
                </a:lnTo>
                <a:lnTo>
                  <a:pt x="4" y="900"/>
                </a:lnTo>
                <a:lnTo>
                  <a:pt x="6" y="894"/>
                </a:lnTo>
                <a:lnTo>
                  <a:pt x="6" y="894"/>
                </a:lnTo>
                <a:lnTo>
                  <a:pt x="8" y="898"/>
                </a:lnTo>
                <a:lnTo>
                  <a:pt x="8" y="898"/>
                </a:lnTo>
                <a:lnTo>
                  <a:pt x="8" y="902"/>
                </a:lnTo>
                <a:lnTo>
                  <a:pt x="6" y="910"/>
                </a:lnTo>
                <a:lnTo>
                  <a:pt x="6" y="914"/>
                </a:lnTo>
                <a:lnTo>
                  <a:pt x="6" y="916"/>
                </a:lnTo>
                <a:lnTo>
                  <a:pt x="8" y="918"/>
                </a:lnTo>
                <a:lnTo>
                  <a:pt x="8" y="918"/>
                </a:lnTo>
                <a:lnTo>
                  <a:pt x="8" y="916"/>
                </a:lnTo>
                <a:lnTo>
                  <a:pt x="8" y="912"/>
                </a:lnTo>
                <a:lnTo>
                  <a:pt x="10" y="908"/>
                </a:lnTo>
                <a:lnTo>
                  <a:pt x="10" y="906"/>
                </a:lnTo>
                <a:lnTo>
                  <a:pt x="10" y="906"/>
                </a:lnTo>
                <a:lnTo>
                  <a:pt x="12" y="906"/>
                </a:lnTo>
                <a:lnTo>
                  <a:pt x="12" y="910"/>
                </a:lnTo>
                <a:lnTo>
                  <a:pt x="12" y="912"/>
                </a:lnTo>
                <a:lnTo>
                  <a:pt x="14" y="914"/>
                </a:lnTo>
                <a:lnTo>
                  <a:pt x="14" y="914"/>
                </a:lnTo>
                <a:lnTo>
                  <a:pt x="18" y="912"/>
                </a:lnTo>
                <a:lnTo>
                  <a:pt x="22" y="908"/>
                </a:lnTo>
                <a:lnTo>
                  <a:pt x="22" y="908"/>
                </a:lnTo>
                <a:lnTo>
                  <a:pt x="24" y="902"/>
                </a:lnTo>
                <a:lnTo>
                  <a:pt x="28" y="894"/>
                </a:lnTo>
                <a:lnTo>
                  <a:pt x="30" y="876"/>
                </a:lnTo>
                <a:lnTo>
                  <a:pt x="30" y="876"/>
                </a:lnTo>
                <a:lnTo>
                  <a:pt x="26" y="866"/>
                </a:lnTo>
                <a:lnTo>
                  <a:pt x="26" y="866"/>
                </a:lnTo>
                <a:lnTo>
                  <a:pt x="26" y="860"/>
                </a:lnTo>
                <a:lnTo>
                  <a:pt x="26" y="852"/>
                </a:lnTo>
                <a:lnTo>
                  <a:pt x="26" y="852"/>
                </a:lnTo>
                <a:lnTo>
                  <a:pt x="28" y="848"/>
                </a:lnTo>
                <a:lnTo>
                  <a:pt x="32" y="844"/>
                </a:lnTo>
                <a:lnTo>
                  <a:pt x="38" y="834"/>
                </a:lnTo>
                <a:lnTo>
                  <a:pt x="38" y="834"/>
                </a:lnTo>
                <a:lnTo>
                  <a:pt x="38" y="828"/>
                </a:lnTo>
                <a:lnTo>
                  <a:pt x="38" y="824"/>
                </a:lnTo>
                <a:lnTo>
                  <a:pt x="38" y="824"/>
                </a:lnTo>
                <a:lnTo>
                  <a:pt x="44" y="820"/>
                </a:lnTo>
                <a:lnTo>
                  <a:pt x="50" y="818"/>
                </a:lnTo>
                <a:lnTo>
                  <a:pt x="58" y="818"/>
                </a:lnTo>
                <a:lnTo>
                  <a:pt x="64" y="814"/>
                </a:lnTo>
                <a:lnTo>
                  <a:pt x="64" y="814"/>
                </a:lnTo>
                <a:lnTo>
                  <a:pt x="66" y="810"/>
                </a:lnTo>
                <a:lnTo>
                  <a:pt x="68" y="806"/>
                </a:lnTo>
                <a:lnTo>
                  <a:pt x="68" y="806"/>
                </a:lnTo>
                <a:lnTo>
                  <a:pt x="70" y="800"/>
                </a:lnTo>
                <a:lnTo>
                  <a:pt x="70" y="794"/>
                </a:lnTo>
                <a:lnTo>
                  <a:pt x="70" y="794"/>
                </a:lnTo>
                <a:lnTo>
                  <a:pt x="66" y="786"/>
                </a:lnTo>
                <a:lnTo>
                  <a:pt x="66" y="786"/>
                </a:lnTo>
                <a:lnTo>
                  <a:pt x="68" y="780"/>
                </a:lnTo>
                <a:lnTo>
                  <a:pt x="70" y="774"/>
                </a:lnTo>
                <a:lnTo>
                  <a:pt x="74" y="768"/>
                </a:lnTo>
                <a:lnTo>
                  <a:pt x="74" y="762"/>
                </a:lnTo>
                <a:lnTo>
                  <a:pt x="74" y="762"/>
                </a:lnTo>
                <a:lnTo>
                  <a:pt x="72" y="748"/>
                </a:lnTo>
                <a:lnTo>
                  <a:pt x="68" y="734"/>
                </a:lnTo>
                <a:lnTo>
                  <a:pt x="68" y="734"/>
                </a:lnTo>
                <a:lnTo>
                  <a:pt x="64" y="730"/>
                </a:lnTo>
                <a:lnTo>
                  <a:pt x="62" y="726"/>
                </a:lnTo>
                <a:lnTo>
                  <a:pt x="60" y="724"/>
                </a:lnTo>
                <a:lnTo>
                  <a:pt x="60" y="724"/>
                </a:lnTo>
                <a:lnTo>
                  <a:pt x="64" y="718"/>
                </a:lnTo>
                <a:lnTo>
                  <a:pt x="64" y="718"/>
                </a:lnTo>
                <a:lnTo>
                  <a:pt x="70" y="716"/>
                </a:lnTo>
                <a:lnTo>
                  <a:pt x="76" y="714"/>
                </a:lnTo>
                <a:lnTo>
                  <a:pt x="76" y="714"/>
                </a:lnTo>
                <a:lnTo>
                  <a:pt x="84" y="706"/>
                </a:lnTo>
                <a:lnTo>
                  <a:pt x="84" y="706"/>
                </a:lnTo>
                <a:lnTo>
                  <a:pt x="88" y="698"/>
                </a:lnTo>
                <a:lnTo>
                  <a:pt x="90" y="692"/>
                </a:lnTo>
                <a:lnTo>
                  <a:pt x="90" y="692"/>
                </a:lnTo>
                <a:lnTo>
                  <a:pt x="90" y="682"/>
                </a:lnTo>
                <a:lnTo>
                  <a:pt x="88" y="674"/>
                </a:lnTo>
                <a:lnTo>
                  <a:pt x="88" y="674"/>
                </a:lnTo>
                <a:lnTo>
                  <a:pt x="84" y="672"/>
                </a:lnTo>
                <a:lnTo>
                  <a:pt x="80" y="668"/>
                </a:lnTo>
                <a:lnTo>
                  <a:pt x="72" y="662"/>
                </a:lnTo>
                <a:lnTo>
                  <a:pt x="72" y="662"/>
                </a:lnTo>
                <a:lnTo>
                  <a:pt x="68" y="656"/>
                </a:lnTo>
                <a:lnTo>
                  <a:pt x="64" y="650"/>
                </a:lnTo>
                <a:lnTo>
                  <a:pt x="64" y="650"/>
                </a:lnTo>
                <a:lnTo>
                  <a:pt x="64" y="642"/>
                </a:lnTo>
                <a:lnTo>
                  <a:pt x="64" y="634"/>
                </a:lnTo>
                <a:lnTo>
                  <a:pt x="64" y="634"/>
                </a:lnTo>
                <a:lnTo>
                  <a:pt x="66" y="618"/>
                </a:lnTo>
                <a:lnTo>
                  <a:pt x="66" y="600"/>
                </a:lnTo>
                <a:lnTo>
                  <a:pt x="66" y="600"/>
                </a:lnTo>
                <a:lnTo>
                  <a:pt x="66" y="594"/>
                </a:lnTo>
                <a:lnTo>
                  <a:pt x="64" y="588"/>
                </a:lnTo>
                <a:lnTo>
                  <a:pt x="64" y="588"/>
                </a:lnTo>
                <a:lnTo>
                  <a:pt x="62" y="586"/>
                </a:lnTo>
                <a:lnTo>
                  <a:pt x="62" y="586"/>
                </a:lnTo>
                <a:lnTo>
                  <a:pt x="62" y="582"/>
                </a:lnTo>
                <a:lnTo>
                  <a:pt x="62" y="578"/>
                </a:lnTo>
                <a:lnTo>
                  <a:pt x="62" y="578"/>
                </a:lnTo>
                <a:lnTo>
                  <a:pt x="66" y="570"/>
                </a:lnTo>
                <a:lnTo>
                  <a:pt x="66" y="570"/>
                </a:lnTo>
                <a:lnTo>
                  <a:pt x="66" y="556"/>
                </a:lnTo>
                <a:lnTo>
                  <a:pt x="66" y="556"/>
                </a:lnTo>
                <a:lnTo>
                  <a:pt x="68" y="548"/>
                </a:lnTo>
                <a:lnTo>
                  <a:pt x="68" y="548"/>
                </a:lnTo>
                <a:lnTo>
                  <a:pt x="70" y="540"/>
                </a:lnTo>
                <a:lnTo>
                  <a:pt x="70" y="540"/>
                </a:lnTo>
                <a:lnTo>
                  <a:pt x="74" y="536"/>
                </a:lnTo>
                <a:lnTo>
                  <a:pt x="76" y="532"/>
                </a:lnTo>
                <a:lnTo>
                  <a:pt x="76" y="532"/>
                </a:lnTo>
                <a:lnTo>
                  <a:pt x="74" y="530"/>
                </a:lnTo>
                <a:lnTo>
                  <a:pt x="72" y="528"/>
                </a:lnTo>
                <a:lnTo>
                  <a:pt x="72" y="528"/>
                </a:lnTo>
                <a:lnTo>
                  <a:pt x="68" y="518"/>
                </a:lnTo>
                <a:lnTo>
                  <a:pt x="68" y="518"/>
                </a:lnTo>
                <a:lnTo>
                  <a:pt x="66" y="504"/>
                </a:lnTo>
                <a:lnTo>
                  <a:pt x="66" y="504"/>
                </a:lnTo>
                <a:lnTo>
                  <a:pt x="70" y="490"/>
                </a:lnTo>
                <a:lnTo>
                  <a:pt x="70" y="490"/>
                </a:lnTo>
                <a:lnTo>
                  <a:pt x="74" y="480"/>
                </a:lnTo>
                <a:lnTo>
                  <a:pt x="74" y="480"/>
                </a:lnTo>
                <a:lnTo>
                  <a:pt x="84" y="468"/>
                </a:lnTo>
                <a:lnTo>
                  <a:pt x="94" y="458"/>
                </a:lnTo>
                <a:lnTo>
                  <a:pt x="94" y="458"/>
                </a:lnTo>
                <a:lnTo>
                  <a:pt x="108" y="450"/>
                </a:lnTo>
                <a:lnTo>
                  <a:pt x="108" y="450"/>
                </a:lnTo>
                <a:lnTo>
                  <a:pt x="116" y="448"/>
                </a:lnTo>
                <a:lnTo>
                  <a:pt x="124" y="446"/>
                </a:lnTo>
                <a:lnTo>
                  <a:pt x="124" y="446"/>
                </a:lnTo>
                <a:lnTo>
                  <a:pt x="130" y="448"/>
                </a:lnTo>
                <a:lnTo>
                  <a:pt x="138" y="450"/>
                </a:lnTo>
                <a:lnTo>
                  <a:pt x="138" y="450"/>
                </a:lnTo>
                <a:lnTo>
                  <a:pt x="142" y="450"/>
                </a:lnTo>
                <a:lnTo>
                  <a:pt x="148" y="450"/>
                </a:lnTo>
                <a:lnTo>
                  <a:pt x="148" y="450"/>
                </a:lnTo>
                <a:lnTo>
                  <a:pt x="152" y="446"/>
                </a:lnTo>
                <a:lnTo>
                  <a:pt x="156" y="442"/>
                </a:lnTo>
                <a:lnTo>
                  <a:pt x="156" y="442"/>
                </a:lnTo>
                <a:lnTo>
                  <a:pt x="158" y="434"/>
                </a:lnTo>
                <a:lnTo>
                  <a:pt x="158" y="434"/>
                </a:lnTo>
                <a:lnTo>
                  <a:pt x="158" y="426"/>
                </a:lnTo>
                <a:lnTo>
                  <a:pt x="158" y="418"/>
                </a:lnTo>
                <a:lnTo>
                  <a:pt x="158" y="418"/>
                </a:lnTo>
                <a:lnTo>
                  <a:pt x="154" y="412"/>
                </a:lnTo>
                <a:lnTo>
                  <a:pt x="154" y="412"/>
                </a:lnTo>
                <a:lnTo>
                  <a:pt x="148" y="406"/>
                </a:lnTo>
                <a:lnTo>
                  <a:pt x="142" y="400"/>
                </a:lnTo>
                <a:lnTo>
                  <a:pt x="142" y="400"/>
                </a:lnTo>
                <a:lnTo>
                  <a:pt x="142" y="392"/>
                </a:lnTo>
                <a:lnTo>
                  <a:pt x="142" y="392"/>
                </a:lnTo>
                <a:lnTo>
                  <a:pt x="144" y="388"/>
                </a:lnTo>
                <a:lnTo>
                  <a:pt x="148" y="382"/>
                </a:lnTo>
                <a:lnTo>
                  <a:pt x="158" y="372"/>
                </a:lnTo>
                <a:lnTo>
                  <a:pt x="158" y="372"/>
                </a:lnTo>
                <a:lnTo>
                  <a:pt x="164" y="358"/>
                </a:lnTo>
                <a:lnTo>
                  <a:pt x="170" y="346"/>
                </a:lnTo>
                <a:lnTo>
                  <a:pt x="170" y="346"/>
                </a:lnTo>
                <a:lnTo>
                  <a:pt x="174" y="330"/>
                </a:lnTo>
                <a:lnTo>
                  <a:pt x="176" y="312"/>
                </a:lnTo>
                <a:lnTo>
                  <a:pt x="176" y="312"/>
                </a:lnTo>
                <a:lnTo>
                  <a:pt x="178" y="292"/>
                </a:lnTo>
                <a:lnTo>
                  <a:pt x="178" y="292"/>
                </a:lnTo>
                <a:lnTo>
                  <a:pt x="178" y="278"/>
                </a:lnTo>
                <a:lnTo>
                  <a:pt x="178" y="278"/>
                </a:lnTo>
                <a:lnTo>
                  <a:pt x="176" y="274"/>
                </a:lnTo>
                <a:lnTo>
                  <a:pt x="176" y="268"/>
                </a:lnTo>
                <a:lnTo>
                  <a:pt x="176" y="268"/>
                </a:lnTo>
                <a:lnTo>
                  <a:pt x="182" y="266"/>
                </a:lnTo>
                <a:lnTo>
                  <a:pt x="182" y="266"/>
                </a:lnTo>
                <a:lnTo>
                  <a:pt x="190" y="266"/>
                </a:lnTo>
                <a:lnTo>
                  <a:pt x="190" y="266"/>
                </a:lnTo>
                <a:lnTo>
                  <a:pt x="196" y="262"/>
                </a:lnTo>
                <a:lnTo>
                  <a:pt x="202" y="256"/>
                </a:lnTo>
                <a:lnTo>
                  <a:pt x="202" y="256"/>
                </a:lnTo>
                <a:lnTo>
                  <a:pt x="204" y="248"/>
                </a:lnTo>
                <a:lnTo>
                  <a:pt x="204" y="248"/>
                </a:lnTo>
                <a:lnTo>
                  <a:pt x="206" y="236"/>
                </a:lnTo>
                <a:lnTo>
                  <a:pt x="206" y="236"/>
                </a:lnTo>
                <a:lnTo>
                  <a:pt x="210" y="226"/>
                </a:lnTo>
                <a:lnTo>
                  <a:pt x="210" y="226"/>
                </a:lnTo>
                <a:lnTo>
                  <a:pt x="218" y="216"/>
                </a:lnTo>
                <a:lnTo>
                  <a:pt x="226" y="206"/>
                </a:lnTo>
                <a:lnTo>
                  <a:pt x="226" y="206"/>
                </a:lnTo>
                <a:lnTo>
                  <a:pt x="230" y="198"/>
                </a:lnTo>
                <a:lnTo>
                  <a:pt x="230" y="198"/>
                </a:lnTo>
                <a:lnTo>
                  <a:pt x="240" y="188"/>
                </a:lnTo>
                <a:lnTo>
                  <a:pt x="240" y="188"/>
                </a:lnTo>
                <a:lnTo>
                  <a:pt x="244" y="180"/>
                </a:lnTo>
                <a:lnTo>
                  <a:pt x="244" y="180"/>
                </a:lnTo>
                <a:lnTo>
                  <a:pt x="246" y="176"/>
                </a:lnTo>
                <a:lnTo>
                  <a:pt x="246" y="176"/>
                </a:lnTo>
                <a:lnTo>
                  <a:pt x="244" y="168"/>
                </a:lnTo>
                <a:lnTo>
                  <a:pt x="244" y="168"/>
                </a:lnTo>
                <a:lnTo>
                  <a:pt x="240" y="160"/>
                </a:lnTo>
                <a:lnTo>
                  <a:pt x="234" y="154"/>
                </a:lnTo>
                <a:lnTo>
                  <a:pt x="234" y="154"/>
                </a:lnTo>
                <a:lnTo>
                  <a:pt x="236" y="150"/>
                </a:lnTo>
                <a:lnTo>
                  <a:pt x="236" y="144"/>
                </a:lnTo>
                <a:lnTo>
                  <a:pt x="236" y="144"/>
                </a:lnTo>
                <a:lnTo>
                  <a:pt x="242" y="140"/>
                </a:lnTo>
                <a:lnTo>
                  <a:pt x="246" y="134"/>
                </a:lnTo>
                <a:lnTo>
                  <a:pt x="246" y="134"/>
                </a:lnTo>
                <a:lnTo>
                  <a:pt x="250" y="128"/>
                </a:lnTo>
                <a:lnTo>
                  <a:pt x="250" y="128"/>
                </a:lnTo>
                <a:lnTo>
                  <a:pt x="250" y="120"/>
                </a:lnTo>
                <a:lnTo>
                  <a:pt x="250" y="120"/>
                </a:lnTo>
                <a:lnTo>
                  <a:pt x="254" y="110"/>
                </a:lnTo>
                <a:lnTo>
                  <a:pt x="254" y="110"/>
                </a:lnTo>
                <a:lnTo>
                  <a:pt x="258" y="104"/>
                </a:lnTo>
                <a:lnTo>
                  <a:pt x="258" y="104"/>
                </a:lnTo>
                <a:lnTo>
                  <a:pt x="264" y="96"/>
                </a:lnTo>
                <a:lnTo>
                  <a:pt x="270" y="92"/>
                </a:lnTo>
                <a:lnTo>
                  <a:pt x="270" y="92"/>
                </a:lnTo>
                <a:lnTo>
                  <a:pt x="278" y="90"/>
                </a:lnTo>
                <a:lnTo>
                  <a:pt x="278" y="90"/>
                </a:lnTo>
                <a:lnTo>
                  <a:pt x="286" y="92"/>
                </a:lnTo>
                <a:lnTo>
                  <a:pt x="286" y="92"/>
                </a:lnTo>
                <a:lnTo>
                  <a:pt x="292" y="100"/>
                </a:lnTo>
                <a:lnTo>
                  <a:pt x="292" y="100"/>
                </a:lnTo>
                <a:lnTo>
                  <a:pt x="296" y="102"/>
                </a:lnTo>
                <a:lnTo>
                  <a:pt x="296" y="102"/>
                </a:lnTo>
                <a:lnTo>
                  <a:pt x="298" y="96"/>
                </a:lnTo>
                <a:lnTo>
                  <a:pt x="300" y="92"/>
                </a:lnTo>
                <a:lnTo>
                  <a:pt x="300" y="92"/>
                </a:lnTo>
                <a:lnTo>
                  <a:pt x="304" y="78"/>
                </a:lnTo>
                <a:lnTo>
                  <a:pt x="304" y="78"/>
                </a:lnTo>
                <a:lnTo>
                  <a:pt x="304" y="72"/>
                </a:lnTo>
                <a:lnTo>
                  <a:pt x="304" y="72"/>
                </a:lnTo>
                <a:lnTo>
                  <a:pt x="304" y="66"/>
                </a:lnTo>
                <a:lnTo>
                  <a:pt x="302" y="58"/>
                </a:lnTo>
                <a:lnTo>
                  <a:pt x="302" y="58"/>
                </a:lnTo>
                <a:lnTo>
                  <a:pt x="306" y="54"/>
                </a:lnTo>
                <a:lnTo>
                  <a:pt x="306" y="54"/>
                </a:lnTo>
                <a:lnTo>
                  <a:pt x="308" y="50"/>
                </a:lnTo>
                <a:lnTo>
                  <a:pt x="308" y="50"/>
                </a:lnTo>
                <a:lnTo>
                  <a:pt x="314" y="50"/>
                </a:lnTo>
                <a:lnTo>
                  <a:pt x="314" y="50"/>
                </a:lnTo>
                <a:lnTo>
                  <a:pt x="334" y="50"/>
                </a:lnTo>
                <a:lnTo>
                  <a:pt x="334" y="50"/>
                </a:lnTo>
                <a:lnTo>
                  <a:pt x="348" y="54"/>
                </a:lnTo>
                <a:lnTo>
                  <a:pt x="356" y="58"/>
                </a:lnTo>
                <a:lnTo>
                  <a:pt x="362" y="58"/>
                </a:lnTo>
                <a:lnTo>
                  <a:pt x="362" y="58"/>
                </a:lnTo>
                <a:lnTo>
                  <a:pt x="368" y="56"/>
                </a:lnTo>
                <a:lnTo>
                  <a:pt x="368" y="56"/>
                </a:lnTo>
                <a:lnTo>
                  <a:pt x="370" y="54"/>
                </a:lnTo>
                <a:lnTo>
                  <a:pt x="372" y="52"/>
                </a:lnTo>
                <a:lnTo>
                  <a:pt x="372" y="52"/>
                </a:lnTo>
                <a:lnTo>
                  <a:pt x="368" y="48"/>
                </a:lnTo>
                <a:lnTo>
                  <a:pt x="364" y="46"/>
                </a:lnTo>
                <a:lnTo>
                  <a:pt x="364" y="46"/>
                </a:lnTo>
                <a:lnTo>
                  <a:pt x="364" y="40"/>
                </a:lnTo>
                <a:lnTo>
                  <a:pt x="364" y="40"/>
                </a:lnTo>
                <a:lnTo>
                  <a:pt x="366" y="34"/>
                </a:lnTo>
                <a:lnTo>
                  <a:pt x="366" y="34"/>
                </a:lnTo>
                <a:lnTo>
                  <a:pt x="368" y="24"/>
                </a:lnTo>
                <a:lnTo>
                  <a:pt x="368" y="24"/>
                </a:lnTo>
                <a:lnTo>
                  <a:pt x="370" y="22"/>
                </a:lnTo>
                <a:lnTo>
                  <a:pt x="370" y="22"/>
                </a:lnTo>
                <a:lnTo>
                  <a:pt x="372" y="16"/>
                </a:lnTo>
                <a:lnTo>
                  <a:pt x="372" y="16"/>
                </a:lnTo>
                <a:lnTo>
                  <a:pt x="370" y="10"/>
                </a:lnTo>
                <a:lnTo>
                  <a:pt x="370" y="10"/>
                </a:lnTo>
                <a:lnTo>
                  <a:pt x="366" y="8"/>
                </a:lnTo>
                <a:lnTo>
                  <a:pt x="366" y="8"/>
                </a:lnTo>
                <a:lnTo>
                  <a:pt x="366" y="6"/>
                </a:lnTo>
                <a:lnTo>
                  <a:pt x="366" y="2"/>
                </a:lnTo>
                <a:lnTo>
                  <a:pt x="366" y="2"/>
                </a:lnTo>
                <a:lnTo>
                  <a:pt x="368" y="0"/>
                </a:lnTo>
                <a:lnTo>
                  <a:pt x="368" y="0"/>
                </a:lnTo>
                <a:lnTo>
                  <a:pt x="376" y="0"/>
                </a:lnTo>
                <a:lnTo>
                  <a:pt x="380" y="0"/>
                </a:lnTo>
                <a:lnTo>
                  <a:pt x="382" y="0"/>
                </a:lnTo>
                <a:lnTo>
                  <a:pt x="382" y="0"/>
                </a:lnTo>
                <a:lnTo>
                  <a:pt x="384" y="0"/>
                </a:lnTo>
                <a:lnTo>
                  <a:pt x="384" y="0"/>
                </a:lnTo>
                <a:lnTo>
                  <a:pt x="386" y="2"/>
                </a:lnTo>
                <a:lnTo>
                  <a:pt x="386" y="2"/>
                </a:lnTo>
                <a:lnTo>
                  <a:pt x="400" y="14"/>
                </a:lnTo>
                <a:lnTo>
                  <a:pt x="414" y="26"/>
                </a:lnTo>
                <a:lnTo>
                  <a:pt x="414" y="26"/>
                </a:lnTo>
                <a:lnTo>
                  <a:pt x="424" y="34"/>
                </a:lnTo>
                <a:lnTo>
                  <a:pt x="436" y="42"/>
                </a:lnTo>
                <a:lnTo>
                  <a:pt x="436" y="42"/>
                </a:lnTo>
                <a:lnTo>
                  <a:pt x="448" y="44"/>
                </a:lnTo>
                <a:lnTo>
                  <a:pt x="458" y="46"/>
                </a:lnTo>
                <a:lnTo>
                  <a:pt x="458" y="46"/>
                </a:lnTo>
                <a:lnTo>
                  <a:pt x="472" y="56"/>
                </a:lnTo>
                <a:lnTo>
                  <a:pt x="472" y="56"/>
                </a:lnTo>
                <a:lnTo>
                  <a:pt x="486" y="70"/>
                </a:lnTo>
                <a:lnTo>
                  <a:pt x="498" y="86"/>
                </a:lnTo>
                <a:lnTo>
                  <a:pt x="498" y="86"/>
                </a:lnTo>
                <a:lnTo>
                  <a:pt x="500" y="90"/>
                </a:lnTo>
                <a:lnTo>
                  <a:pt x="500" y="90"/>
                </a:lnTo>
                <a:lnTo>
                  <a:pt x="498" y="98"/>
                </a:lnTo>
                <a:lnTo>
                  <a:pt x="498" y="98"/>
                </a:lnTo>
                <a:lnTo>
                  <a:pt x="498" y="108"/>
                </a:lnTo>
                <a:lnTo>
                  <a:pt x="498" y="108"/>
                </a:lnTo>
                <a:lnTo>
                  <a:pt x="500" y="120"/>
                </a:lnTo>
                <a:lnTo>
                  <a:pt x="500" y="120"/>
                </a:lnTo>
                <a:lnTo>
                  <a:pt x="502" y="130"/>
                </a:lnTo>
                <a:lnTo>
                  <a:pt x="502" y="130"/>
                </a:lnTo>
                <a:lnTo>
                  <a:pt x="506" y="134"/>
                </a:lnTo>
                <a:lnTo>
                  <a:pt x="506" y="134"/>
                </a:lnTo>
                <a:lnTo>
                  <a:pt x="508" y="142"/>
                </a:lnTo>
                <a:lnTo>
                  <a:pt x="508" y="142"/>
                </a:lnTo>
                <a:lnTo>
                  <a:pt x="506" y="156"/>
                </a:lnTo>
                <a:lnTo>
                  <a:pt x="506" y="156"/>
                </a:lnTo>
                <a:lnTo>
                  <a:pt x="510" y="166"/>
                </a:lnTo>
                <a:lnTo>
                  <a:pt x="510" y="166"/>
                </a:lnTo>
                <a:lnTo>
                  <a:pt x="520" y="178"/>
                </a:lnTo>
                <a:lnTo>
                  <a:pt x="524" y="186"/>
                </a:lnTo>
                <a:lnTo>
                  <a:pt x="528" y="192"/>
                </a:lnTo>
                <a:lnTo>
                  <a:pt x="528" y="192"/>
                </a:lnTo>
                <a:lnTo>
                  <a:pt x="530" y="200"/>
                </a:lnTo>
                <a:lnTo>
                  <a:pt x="530" y="200"/>
                </a:lnTo>
                <a:lnTo>
                  <a:pt x="530" y="206"/>
                </a:lnTo>
                <a:lnTo>
                  <a:pt x="530" y="206"/>
                </a:lnTo>
                <a:lnTo>
                  <a:pt x="524" y="216"/>
                </a:lnTo>
                <a:lnTo>
                  <a:pt x="524" y="216"/>
                </a:lnTo>
                <a:lnTo>
                  <a:pt x="524" y="228"/>
                </a:lnTo>
                <a:lnTo>
                  <a:pt x="524" y="228"/>
                </a:lnTo>
                <a:lnTo>
                  <a:pt x="528" y="240"/>
                </a:lnTo>
                <a:lnTo>
                  <a:pt x="528" y="240"/>
                </a:lnTo>
                <a:lnTo>
                  <a:pt x="534" y="250"/>
                </a:lnTo>
                <a:lnTo>
                  <a:pt x="542" y="260"/>
                </a:lnTo>
                <a:lnTo>
                  <a:pt x="542" y="26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00" name="Freeform 259"/>
          <p:cNvSpPr>
            <a:spLocks/>
          </p:cNvSpPr>
          <p:nvPr/>
        </p:nvSpPr>
        <p:spPr bwMode="auto">
          <a:xfrm>
            <a:off x="6038294" y="2118834"/>
            <a:ext cx="90532" cy="63731"/>
          </a:xfrm>
          <a:custGeom>
            <a:avLst/>
            <a:gdLst/>
            <a:ahLst/>
            <a:cxnLst>
              <a:cxn ang="0">
                <a:pos x="44" y="10"/>
              </a:cxn>
              <a:cxn ang="0">
                <a:pos x="44" y="10"/>
              </a:cxn>
              <a:cxn ang="0">
                <a:pos x="46" y="14"/>
              </a:cxn>
              <a:cxn ang="0">
                <a:pos x="46" y="18"/>
              </a:cxn>
              <a:cxn ang="0">
                <a:pos x="46" y="18"/>
              </a:cxn>
              <a:cxn ang="0">
                <a:pos x="42" y="22"/>
              </a:cxn>
              <a:cxn ang="0">
                <a:pos x="38" y="22"/>
              </a:cxn>
              <a:cxn ang="0">
                <a:pos x="34" y="24"/>
              </a:cxn>
              <a:cxn ang="0">
                <a:pos x="30" y="26"/>
              </a:cxn>
              <a:cxn ang="0">
                <a:pos x="30" y="26"/>
              </a:cxn>
              <a:cxn ang="0">
                <a:pos x="28" y="30"/>
              </a:cxn>
              <a:cxn ang="0">
                <a:pos x="26" y="34"/>
              </a:cxn>
              <a:cxn ang="0">
                <a:pos x="26" y="34"/>
              </a:cxn>
              <a:cxn ang="0">
                <a:pos x="24" y="36"/>
              </a:cxn>
              <a:cxn ang="0">
                <a:pos x="20" y="36"/>
              </a:cxn>
              <a:cxn ang="0">
                <a:pos x="20" y="36"/>
              </a:cxn>
              <a:cxn ang="0">
                <a:pos x="18" y="32"/>
              </a:cxn>
              <a:cxn ang="0">
                <a:pos x="16" y="26"/>
              </a:cxn>
              <a:cxn ang="0">
                <a:pos x="16" y="26"/>
              </a:cxn>
              <a:cxn ang="0">
                <a:pos x="14" y="24"/>
              </a:cxn>
              <a:cxn ang="0">
                <a:pos x="12" y="20"/>
              </a:cxn>
              <a:cxn ang="0">
                <a:pos x="12" y="20"/>
              </a:cxn>
              <a:cxn ang="0">
                <a:pos x="8" y="20"/>
              </a:cxn>
              <a:cxn ang="0">
                <a:pos x="4" y="22"/>
              </a:cxn>
              <a:cxn ang="0">
                <a:pos x="4" y="22"/>
              </a:cxn>
              <a:cxn ang="0">
                <a:pos x="0" y="20"/>
              </a:cxn>
              <a:cxn ang="0">
                <a:pos x="0" y="20"/>
              </a:cxn>
              <a:cxn ang="0">
                <a:pos x="2" y="18"/>
              </a:cxn>
              <a:cxn ang="0">
                <a:pos x="2" y="16"/>
              </a:cxn>
              <a:cxn ang="0">
                <a:pos x="2" y="16"/>
              </a:cxn>
              <a:cxn ang="0">
                <a:pos x="10" y="16"/>
              </a:cxn>
              <a:cxn ang="0">
                <a:pos x="14" y="16"/>
              </a:cxn>
              <a:cxn ang="0">
                <a:pos x="14" y="14"/>
              </a:cxn>
              <a:cxn ang="0">
                <a:pos x="14" y="14"/>
              </a:cxn>
              <a:cxn ang="0">
                <a:pos x="16" y="12"/>
              </a:cxn>
              <a:cxn ang="0">
                <a:pos x="20" y="10"/>
              </a:cxn>
              <a:cxn ang="0">
                <a:pos x="20" y="10"/>
              </a:cxn>
              <a:cxn ang="0">
                <a:pos x="20" y="6"/>
              </a:cxn>
              <a:cxn ang="0">
                <a:pos x="22" y="0"/>
              </a:cxn>
              <a:cxn ang="0">
                <a:pos x="22" y="0"/>
              </a:cxn>
              <a:cxn ang="0">
                <a:pos x="28" y="2"/>
              </a:cxn>
              <a:cxn ang="0">
                <a:pos x="28" y="2"/>
              </a:cxn>
              <a:cxn ang="0">
                <a:pos x="32" y="4"/>
              </a:cxn>
              <a:cxn ang="0">
                <a:pos x="32" y="4"/>
              </a:cxn>
              <a:cxn ang="0">
                <a:pos x="38" y="6"/>
              </a:cxn>
              <a:cxn ang="0">
                <a:pos x="38" y="6"/>
              </a:cxn>
              <a:cxn ang="0">
                <a:pos x="44" y="10"/>
              </a:cxn>
              <a:cxn ang="0">
                <a:pos x="44" y="10"/>
              </a:cxn>
            </a:cxnLst>
            <a:rect l="0" t="0" r="r" b="b"/>
            <a:pathLst>
              <a:path w="46" h="36">
                <a:moveTo>
                  <a:pt x="44" y="10"/>
                </a:moveTo>
                <a:lnTo>
                  <a:pt x="44" y="10"/>
                </a:lnTo>
                <a:lnTo>
                  <a:pt x="46" y="14"/>
                </a:lnTo>
                <a:lnTo>
                  <a:pt x="46" y="18"/>
                </a:lnTo>
                <a:lnTo>
                  <a:pt x="46" y="18"/>
                </a:lnTo>
                <a:lnTo>
                  <a:pt x="42" y="22"/>
                </a:lnTo>
                <a:lnTo>
                  <a:pt x="38" y="22"/>
                </a:lnTo>
                <a:lnTo>
                  <a:pt x="34" y="24"/>
                </a:lnTo>
                <a:lnTo>
                  <a:pt x="30" y="26"/>
                </a:lnTo>
                <a:lnTo>
                  <a:pt x="30" y="26"/>
                </a:lnTo>
                <a:lnTo>
                  <a:pt x="28" y="30"/>
                </a:lnTo>
                <a:lnTo>
                  <a:pt x="26" y="34"/>
                </a:lnTo>
                <a:lnTo>
                  <a:pt x="26" y="34"/>
                </a:lnTo>
                <a:lnTo>
                  <a:pt x="24" y="36"/>
                </a:lnTo>
                <a:lnTo>
                  <a:pt x="20" y="36"/>
                </a:lnTo>
                <a:lnTo>
                  <a:pt x="20" y="36"/>
                </a:lnTo>
                <a:lnTo>
                  <a:pt x="18" y="32"/>
                </a:lnTo>
                <a:lnTo>
                  <a:pt x="16" y="26"/>
                </a:lnTo>
                <a:lnTo>
                  <a:pt x="16" y="26"/>
                </a:lnTo>
                <a:lnTo>
                  <a:pt x="14" y="24"/>
                </a:lnTo>
                <a:lnTo>
                  <a:pt x="12" y="20"/>
                </a:lnTo>
                <a:lnTo>
                  <a:pt x="12" y="20"/>
                </a:lnTo>
                <a:lnTo>
                  <a:pt x="8" y="20"/>
                </a:lnTo>
                <a:lnTo>
                  <a:pt x="4" y="22"/>
                </a:lnTo>
                <a:lnTo>
                  <a:pt x="4" y="22"/>
                </a:lnTo>
                <a:lnTo>
                  <a:pt x="0" y="20"/>
                </a:lnTo>
                <a:lnTo>
                  <a:pt x="0" y="20"/>
                </a:lnTo>
                <a:lnTo>
                  <a:pt x="2" y="18"/>
                </a:lnTo>
                <a:lnTo>
                  <a:pt x="2" y="16"/>
                </a:lnTo>
                <a:lnTo>
                  <a:pt x="2" y="16"/>
                </a:lnTo>
                <a:lnTo>
                  <a:pt x="10" y="16"/>
                </a:lnTo>
                <a:lnTo>
                  <a:pt x="14" y="16"/>
                </a:lnTo>
                <a:lnTo>
                  <a:pt x="14" y="14"/>
                </a:lnTo>
                <a:lnTo>
                  <a:pt x="14" y="14"/>
                </a:lnTo>
                <a:lnTo>
                  <a:pt x="16" y="12"/>
                </a:lnTo>
                <a:lnTo>
                  <a:pt x="20" y="10"/>
                </a:lnTo>
                <a:lnTo>
                  <a:pt x="20" y="10"/>
                </a:lnTo>
                <a:lnTo>
                  <a:pt x="20" y="6"/>
                </a:lnTo>
                <a:lnTo>
                  <a:pt x="22" y="0"/>
                </a:lnTo>
                <a:lnTo>
                  <a:pt x="22" y="0"/>
                </a:lnTo>
                <a:lnTo>
                  <a:pt x="28" y="2"/>
                </a:lnTo>
                <a:lnTo>
                  <a:pt x="28" y="2"/>
                </a:lnTo>
                <a:lnTo>
                  <a:pt x="32" y="4"/>
                </a:lnTo>
                <a:lnTo>
                  <a:pt x="32" y="4"/>
                </a:lnTo>
                <a:lnTo>
                  <a:pt x="38" y="6"/>
                </a:lnTo>
                <a:lnTo>
                  <a:pt x="38" y="6"/>
                </a:lnTo>
                <a:lnTo>
                  <a:pt x="44" y="10"/>
                </a:lnTo>
                <a:lnTo>
                  <a:pt x="44" y="1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01" name="Freeform 260"/>
          <p:cNvSpPr>
            <a:spLocks/>
          </p:cNvSpPr>
          <p:nvPr/>
        </p:nvSpPr>
        <p:spPr bwMode="auto">
          <a:xfrm>
            <a:off x="6026485" y="2193186"/>
            <a:ext cx="137765" cy="113300"/>
          </a:xfrm>
          <a:custGeom>
            <a:avLst/>
            <a:gdLst/>
            <a:ahLst/>
            <a:cxnLst>
              <a:cxn ang="0">
                <a:pos x="68" y="10"/>
              </a:cxn>
              <a:cxn ang="0">
                <a:pos x="70" y="12"/>
              </a:cxn>
              <a:cxn ang="0">
                <a:pos x="62" y="14"/>
              </a:cxn>
              <a:cxn ang="0">
                <a:pos x="58" y="20"/>
              </a:cxn>
              <a:cxn ang="0">
                <a:pos x="50" y="26"/>
              </a:cxn>
              <a:cxn ang="0">
                <a:pos x="46" y="32"/>
              </a:cxn>
              <a:cxn ang="0">
                <a:pos x="42" y="34"/>
              </a:cxn>
              <a:cxn ang="0">
                <a:pos x="38" y="34"/>
              </a:cxn>
              <a:cxn ang="0">
                <a:pos x="32" y="32"/>
              </a:cxn>
              <a:cxn ang="0">
                <a:pos x="26" y="32"/>
              </a:cxn>
              <a:cxn ang="0">
                <a:pos x="26" y="34"/>
              </a:cxn>
              <a:cxn ang="0">
                <a:pos x="24" y="42"/>
              </a:cxn>
              <a:cxn ang="0">
                <a:pos x="20" y="54"/>
              </a:cxn>
              <a:cxn ang="0">
                <a:pos x="18" y="60"/>
              </a:cxn>
              <a:cxn ang="0">
                <a:pos x="14" y="64"/>
              </a:cxn>
              <a:cxn ang="0">
                <a:pos x="12" y="62"/>
              </a:cxn>
              <a:cxn ang="0">
                <a:pos x="14" y="58"/>
              </a:cxn>
              <a:cxn ang="0">
                <a:pos x="16" y="50"/>
              </a:cxn>
              <a:cxn ang="0">
                <a:pos x="16" y="44"/>
              </a:cxn>
              <a:cxn ang="0">
                <a:pos x="10" y="42"/>
              </a:cxn>
              <a:cxn ang="0">
                <a:pos x="4" y="34"/>
              </a:cxn>
              <a:cxn ang="0">
                <a:pos x="0" y="24"/>
              </a:cxn>
              <a:cxn ang="0">
                <a:pos x="2" y="14"/>
              </a:cxn>
              <a:cxn ang="0">
                <a:pos x="4" y="14"/>
              </a:cxn>
              <a:cxn ang="0">
                <a:pos x="10" y="16"/>
              </a:cxn>
              <a:cxn ang="0">
                <a:pos x="14" y="12"/>
              </a:cxn>
              <a:cxn ang="0">
                <a:pos x="20" y="14"/>
              </a:cxn>
              <a:cxn ang="0">
                <a:pos x="22" y="8"/>
              </a:cxn>
              <a:cxn ang="0">
                <a:pos x="24" y="4"/>
              </a:cxn>
              <a:cxn ang="0">
                <a:pos x="36" y="2"/>
              </a:cxn>
              <a:cxn ang="0">
                <a:pos x="50" y="0"/>
              </a:cxn>
              <a:cxn ang="0">
                <a:pos x="54" y="0"/>
              </a:cxn>
              <a:cxn ang="0">
                <a:pos x="56" y="0"/>
              </a:cxn>
              <a:cxn ang="0">
                <a:pos x="56" y="2"/>
              </a:cxn>
              <a:cxn ang="0">
                <a:pos x="58" y="2"/>
              </a:cxn>
              <a:cxn ang="0">
                <a:pos x="68" y="10"/>
              </a:cxn>
            </a:cxnLst>
            <a:rect l="0" t="0" r="r" b="b"/>
            <a:pathLst>
              <a:path w="70" h="64">
                <a:moveTo>
                  <a:pt x="68" y="10"/>
                </a:moveTo>
                <a:lnTo>
                  <a:pt x="68" y="10"/>
                </a:lnTo>
                <a:lnTo>
                  <a:pt x="70" y="12"/>
                </a:lnTo>
                <a:lnTo>
                  <a:pt x="70" y="12"/>
                </a:lnTo>
                <a:lnTo>
                  <a:pt x="66" y="14"/>
                </a:lnTo>
                <a:lnTo>
                  <a:pt x="62" y="14"/>
                </a:lnTo>
                <a:lnTo>
                  <a:pt x="62" y="14"/>
                </a:lnTo>
                <a:lnTo>
                  <a:pt x="58" y="20"/>
                </a:lnTo>
                <a:lnTo>
                  <a:pt x="58" y="20"/>
                </a:lnTo>
                <a:lnTo>
                  <a:pt x="50" y="26"/>
                </a:lnTo>
                <a:lnTo>
                  <a:pt x="50" y="26"/>
                </a:lnTo>
                <a:lnTo>
                  <a:pt x="46" y="32"/>
                </a:lnTo>
                <a:lnTo>
                  <a:pt x="46" y="32"/>
                </a:lnTo>
                <a:lnTo>
                  <a:pt x="42" y="34"/>
                </a:lnTo>
                <a:lnTo>
                  <a:pt x="42" y="34"/>
                </a:lnTo>
                <a:lnTo>
                  <a:pt x="38" y="34"/>
                </a:lnTo>
                <a:lnTo>
                  <a:pt x="38" y="34"/>
                </a:lnTo>
                <a:lnTo>
                  <a:pt x="32" y="32"/>
                </a:lnTo>
                <a:lnTo>
                  <a:pt x="28" y="32"/>
                </a:lnTo>
                <a:lnTo>
                  <a:pt x="26" y="32"/>
                </a:lnTo>
                <a:lnTo>
                  <a:pt x="26" y="32"/>
                </a:lnTo>
                <a:lnTo>
                  <a:pt x="26" y="34"/>
                </a:lnTo>
                <a:lnTo>
                  <a:pt x="26" y="36"/>
                </a:lnTo>
                <a:lnTo>
                  <a:pt x="24" y="42"/>
                </a:lnTo>
                <a:lnTo>
                  <a:pt x="24" y="42"/>
                </a:lnTo>
                <a:lnTo>
                  <a:pt x="20" y="54"/>
                </a:lnTo>
                <a:lnTo>
                  <a:pt x="20" y="54"/>
                </a:lnTo>
                <a:lnTo>
                  <a:pt x="18" y="60"/>
                </a:lnTo>
                <a:lnTo>
                  <a:pt x="16" y="64"/>
                </a:lnTo>
                <a:lnTo>
                  <a:pt x="14" y="64"/>
                </a:lnTo>
                <a:lnTo>
                  <a:pt x="14" y="64"/>
                </a:lnTo>
                <a:lnTo>
                  <a:pt x="12" y="62"/>
                </a:lnTo>
                <a:lnTo>
                  <a:pt x="14" y="58"/>
                </a:lnTo>
                <a:lnTo>
                  <a:pt x="14" y="58"/>
                </a:lnTo>
                <a:lnTo>
                  <a:pt x="16" y="50"/>
                </a:lnTo>
                <a:lnTo>
                  <a:pt x="16" y="50"/>
                </a:lnTo>
                <a:lnTo>
                  <a:pt x="16" y="46"/>
                </a:lnTo>
                <a:lnTo>
                  <a:pt x="16" y="44"/>
                </a:lnTo>
                <a:lnTo>
                  <a:pt x="16" y="44"/>
                </a:lnTo>
                <a:lnTo>
                  <a:pt x="10" y="42"/>
                </a:lnTo>
                <a:lnTo>
                  <a:pt x="10" y="42"/>
                </a:lnTo>
                <a:lnTo>
                  <a:pt x="4" y="34"/>
                </a:lnTo>
                <a:lnTo>
                  <a:pt x="4" y="34"/>
                </a:lnTo>
                <a:lnTo>
                  <a:pt x="0" y="24"/>
                </a:lnTo>
                <a:lnTo>
                  <a:pt x="0" y="18"/>
                </a:lnTo>
                <a:lnTo>
                  <a:pt x="2" y="14"/>
                </a:lnTo>
                <a:lnTo>
                  <a:pt x="2" y="14"/>
                </a:lnTo>
                <a:lnTo>
                  <a:pt x="4" y="14"/>
                </a:lnTo>
                <a:lnTo>
                  <a:pt x="6" y="14"/>
                </a:lnTo>
                <a:lnTo>
                  <a:pt x="10" y="16"/>
                </a:lnTo>
                <a:lnTo>
                  <a:pt x="10" y="16"/>
                </a:lnTo>
                <a:lnTo>
                  <a:pt x="14" y="12"/>
                </a:lnTo>
                <a:lnTo>
                  <a:pt x="14" y="12"/>
                </a:lnTo>
                <a:lnTo>
                  <a:pt x="20" y="14"/>
                </a:lnTo>
                <a:lnTo>
                  <a:pt x="20" y="14"/>
                </a:lnTo>
                <a:lnTo>
                  <a:pt x="22" y="8"/>
                </a:lnTo>
                <a:lnTo>
                  <a:pt x="24" y="4"/>
                </a:lnTo>
                <a:lnTo>
                  <a:pt x="24" y="4"/>
                </a:lnTo>
                <a:lnTo>
                  <a:pt x="30" y="2"/>
                </a:lnTo>
                <a:lnTo>
                  <a:pt x="36" y="2"/>
                </a:lnTo>
                <a:lnTo>
                  <a:pt x="36" y="2"/>
                </a:lnTo>
                <a:lnTo>
                  <a:pt x="50" y="0"/>
                </a:lnTo>
                <a:lnTo>
                  <a:pt x="50" y="0"/>
                </a:lnTo>
                <a:lnTo>
                  <a:pt x="54" y="0"/>
                </a:lnTo>
                <a:lnTo>
                  <a:pt x="56" y="0"/>
                </a:lnTo>
                <a:lnTo>
                  <a:pt x="56" y="0"/>
                </a:lnTo>
                <a:lnTo>
                  <a:pt x="56" y="2"/>
                </a:lnTo>
                <a:lnTo>
                  <a:pt x="56" y="2"/>
                </a:lnTo>
                <a:lnTo>
                  <a:pt x="58" y="2"/>
                </a:lnTo>
                <a:lnTo>
                  <a:pt x="58" y="2"/>
                </a:lnTo>
                <a:lnTo>
                  <a:pt x="68" y="10"/>
                </a:lnTo>
                <a:lnTo>
                  <a:pt x="68" y="1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02" name="Freeform 261"/>
          <p:cNvSpPr>
            <a:spLocks/>
          </p:cNvSpPr>
          <p:nvPr/>
        </p:nvSpPr>
        <p:spPr bwMode="auto">
          <a:xfrm>
            <a:off x="6164251" y="1987830"/>
            <a:ext cx="495956" cy="332819"/>
          </a:xfrm>
          <a:custGeom>
            <a:avLst/>
            <a:gdLst/>
            <a:ahLst/>
            <a:cxnLst>
              <a:cxn ang="0">
                <a:pos x="252" y="150"/>
              </a:cxn>
              <a:cxn ang="0">
                <a:pos x="242" y="154"/>
              </a:cxn>
              <a:cxn ang="0">
                <a:pos x="234" y="146"/>
              </a:cxn>
              <a:cxn ang="0">
                <a:pos x="224" y="140"/>
              </a:cxn>
              <a:cxn ang="0">
                <a:pos x="228" y="154"/>
              </a:cxn>
              <a:cxn ang="0">
                <a:pos x="222" y="176"/>
              </a:cxn>
              <a:cxn ang="0">
                <a:pos x="224" y="182"/>
              </a:cxn>
              <a:cxn ang="0">
                <a:pos x="208" y="180"/>
              </a:cxn>
              <a:cxn ang="0">
                <a:pos x="186" y="188"/>
              </a:cxn>
              <a:cxn ang="0">
                <a:pos x="168" y="182"/>
              </a:cxn>
              <a:cxn ang="0">
                <a:pos x="150" y="166"/>
              </a:cxn>
              <a:cxn ang="0">
                <a:pos x="130" y="158"/>
              </a:cxn>
              <a:cxn ang="0">
                <a:pos x="108" y="154"/>
              </a:cxn>
              <a:cxn ang="0">
                <a:pos x="84" y="160"/>
              </a:cxn>
              <a:cxn ang="0">
                <a:pos x="66" y="172"/>
              </a:cxn>
              <a:cxn ang="0">
                <a:pos x="62" y="176"/>
              </a:cxn>
              <a:cxn ang="0">
                <a:pos x="64" y="144"/>
              </a:cxn>
              <a:cxn ang="0">
                <a:pos x="64" y="130"/>
              </a:cxn>
              <a:cxn ang="0">
                <a:pos x="50" y="130"/>
              </a:cxn>
              <a:cxn ang="0">
                <a:pos x="46" y="140"/>
              </a:cxn>
              <a:cxn ang="0">
                <a:pos x="38" y="138"/>
              </a:cxn>
              <a:cxn ang="0">
                <a:pos x="30" y="136"/>
              </a:cxn>
              <a:cxn ang="0">
                <a:pos x="18" y="126"/>
              </a:cxn>
              <a:cxn ang="0">
                <a:pos x="10" y="110"/>
              </a:cxn>
              <a:cxn ang="0">
                <a:pos x="12" y="102"/>
              </a:cxn>
              <a:cxn ang="0">
                <a:pos x="22" y="98"/>
              </a:cxn>
              <a:cxn ang="0">
                <a:pos x="10" y="96"/>
              </a:cxn>
              <a:cxn ang="0">
                <a:pos x="6" y="84"/>
              </a:cxn>
              <a:cxn ang="0">
                <a:pos x="6" y="78"/>
              </a:cxn>
              <a:cxn ang="0">
                <a:pos x="0" y="74"/>
              </a:cxn>
              <a:cxn ang="0">
                <a:pos x="6" y="54"/>
              </a:cxn>
              <a:cxn ang="0">
                <a:pos x="24" y="48"/>
              </a:cxn>
              <a:cxn ang="0">
                <a:pos x="30" y="42"/>
              </a:cxn>
              <a:cxn ang="0">
                <a:pos x="38" y="36"/>
              </a:cxn>
              <a:cxn ang="0">
                <a:pos x="54" y="30"/>
              </a:cxn>
              <a:cxn ang="0">
                <a:pos x="62" y="24"/>
              </a:cxn>
              <a:cxn ang="0">
                <a:pos x="64" y="20"/>
              </a:cxn>
              <a:cxn ang="0">
                <a:pos x="82" y="22"/>
              </a:cxn>
              <a:cxn ang="0">
                <a:pos x="94" y="16"/>
              </a:cxn>
              <a:cxn ang="0">
                <a:pos x="96" y="10"/>
              </a:cxn>
              <a:cxn ang="0">
                <a:pos x="100" y="6"/>
              </a:cxn>
              <a:cxn ang="0">
                <a:pos x="104" y="8"/>
              </a:cxn>
              <a:cxn ang="0">
                <a:pos x="116" y="8"/>
              </a:cxn>
              <a:cxn ang="0">
                <a:pos x="134" y="10"/>
              </a:cxn>
              <a:cxn ang="0">
                <a:pos x="150" y="10"/>
              </a:cxn>
              <a:cxn ang="0">
                <a:pos x="168" y="16"/>
              </a:cxn>
              <a:cxn ang="0">
                <a:pos x="210" y="10"/>
              </a:cxn>
              <a:cxn ang="0">
                <a:pos x="214" y="0"/>
              </a:cxn>
              <a:cxn ang="0">
                <a:pos x="220" y="0"/>
              </a:cxn>
              <a:cxn ang="0">
                <a:pos x="230" y="12"/>
              </a:cxn>
              <a:cxn ang="0">
                <a:pos x="226" y="20"/>
              </a:cxn>
              <a:cxn ang="0">
                <a:pos x="226" y="24"/>
              </a:cxn>
              <a:cxn ang="0">
                <a:pos x="216" y="42"/>
              </a:cxn>
              <a:cxn ang="0">
                <a:pos x="212" y="56"/>
              </a:cxn>
              <a:cxn ang="0">
                <a:pos x="218" y="74"/>
              </a:cxn>
              <a:cxn ang="0">
                <a:pos x="222" y="88"/>
              </a:cxn>
              <a:cxn ang="0">
                <a:pos x="226" y="98"/>
              </a:cxn>
              <a:cxn ang="0">
                <a:pos x="218" y="112"/>
              </a:cxn>
              <a:cxn ang="0">
                <a:pos x="212" y="124"/>
              </a:cxn>
              <a:cxn ang="0">
                <a:pos x="222" y="130"/>
              </a:cxn>
              <a:cxn ang="0">
                <a:pos x="238" y="126"/>
              </a:cxn>
              <a:cxn ang="0">
                <a:pos x="250" y="140"/>
              </a:cxn>
            </a:cxnLst>
            <a:rect l="0" t="0" r="r" b="b"/>
            <a:pathLst>
              <a:path w="252" h="188">
                <a:moveTo>
                  <a:pt x="250" y="140"/>
                </a:moveTo>
                <a:lnTo>
                  <a:pt x="250" y="140"/>
                </a:lnTo>
                <a:lnTo>
                  <a:pt x="252" y="146"/>
                </a:lnTo>
                <a:lnTo>
                  <a:pt x="252" y="150"/>
                </a:lnTo>
                <a:lnTo>
                  <a:pt x="252" y="154"/>
                </a:lnTo>
                <a:lnTo>
                  <a:pt x="252" y="154"/>
                </a:lnTo>
                <a:lnTo>
                  <a:pt x="248" y="154"/>
                </a:lnTo>
                <a:lnTo>
                  <a:pt x="242" y="154"/>
                </a:lnTo>
                <a:lnTo>
                  <a:pt x="242" y="154"/>
                </a:lnTo>
                <a:lnTo>
                  <a:pt x="238" y="150"/>
                </a:lnTo>
                <a:lnTo>
                  <a:pt x="234" y="146"/>
                </a:lnTo>
                <a:lnTo>
                  <a:pt x="234" y="146"/>
                </a:lnTo>
                <a:lnTo>
                  <a:pt x="228" y="142"/>
                </a:lnTo>
                <a:lnTo>
                  <a:pt x="226" y="140"/>
                </a:lnTo>
                <a:lnTo>
                  <a:pt x="224" y="140"/>
                </a:lnTo>
                <a:lnTo>
                  <a:pt x="224" y="140"/>
                </a:lnTo>
                <a:lnTo>
                  <a:pt x="224" y="144"/>
                </a:lnTo>
                <a:lnTo>
                  <a:pt x="224" y="146"/>
                </a:lnTo>
                <a:lnTo>
                  <a:pt x="228" y="154"/>
                </a:lnTo>
                <a:lnTo>
                  <a:pt x="228" y="154"/>
                </a:lnTo>
                <a:lnTo>
                  <a:pt x="224" y="162"/>
                </a:lnTo>
                <a:lnTo>
                  <a:pt x="224" y="162"/>
                </a:lnTo>
                <a:lnTo>
                  <a:pt x="222" y="168"/>
                </a:lnTo>
                <a:lnTo>
                  <a:pt x="222" y="176"/>
                </a:lnTo>
                <a:lnTo>
                  <a:pt x="222" y="176"/>
                </a:lnTo>
                <a:lnTo>
                  <a:pt x="224" y="182"/>
                </a:lnTo>
                <a:lnTo>
                  <a:pt x="224" y="182"/>
                </a:lnTo>
                <a:lnTo>
                  <a:pt x="224" y="182"/>
                </a:lnTo>
                <a:lnTo>
                  <a:pt x="224" y="182"/>
                </a:lnTo>
                <a:lnTo>
                  <a:pt x="216" y="180"/>
                </a:lnTo>
                <a:lnTo>
                  <a:pt x="208" y="180"/>
                </a:lnTo>
                <a:lnTo>
                  <a:pt x="208" y="180"/>
                </a:lnTo>
                <a:lnTo>
                  <a:pt x="194" y="184"/>
                </a:lnTo>
                <a:lnTo>
                  <a:pt x="194" y="184"/>
                </a:lnTo>
                <a:lnTo>
                  <a:pt x="186" y="188"/>
                </a:lnTo>
                <a:lnTo>
                  <a:pt x="186" y="188"/>
                </a:lnTo>
                <a:lnTo>
                  <a:pt x="180" y="188"/>
                </a:lnTo>
                <a:lnTo>
                  <a:pt x="180" y="188"/>
                </a:lnTo>
                <a:lnTo>
                  <a:pt x="174" y="186"/>
                </a:lnTo>
                <a:lnTo>
                  <a:pt x="168" y="182"/>
                </a:lnTo>
                <a:lnTo>
                  <a:pt x="156" y="174"/>
                </a:lnTo>
                <a:lnTo>
                  <a:pt x="156" y="174"/>
                </a:lnTo>
                <a:lnTo>
                  <a:pt x="150" y="166"/>
                </a:lnTo>
                <a:lnTo>
                  <a:pt x="150" y="166"/>
                </a:lnTo>
                <a:lnTo>
                  <a:pt x="144" y="164"/>
                </a:lnTo>
                <a:lnTo>
                  <a:pt x="136" y="162"/>
                </a:lnTo>
                <a:lnTo>
                  <a:pt x="136" y="162"/>
                </a:lnTo>
                <a:lnTo>
                  <a:pt x="130" y="158"/>
                </a:lnTo>
                <a:lnTo>
                  <a:pt x="124" y="156"/>
                </a:lnTo>
                <a:lnTo>
                  <a:pt x="124" y="156"/>
                </a:lnTo>
                <a:lnTo>
                  <a:pt x="116" y="154"/>
                </a:lnTo>
                <a:lnTo>
                  <a:pt x="108" y="154"/>
                </a:lnTo>
                <a:lnTo>
                  <a:pt x="108" y="154"/>
                </a:lnTo>
                <a:lnTo>
                  <a:pt x="96" y="156"/>
                </a:lnTo>
                <a:lnTo>
                  <a:pt x="84" y="160"/>
                </a:lnTo>
                <a:lnTo>
                  <a:pt x="84" y="160"/>
                </a:lnTo>
                <a:lnTo>
                  <a:pt x="80" y="166"/>
                </a:lnTo>
                <a:lnTo>
                  <a:pt x="74" y="170"/>
                </a:lnTo>
                <a:lnTo>
                  <a:pt x="74" y="170"/>
                </a:lnTo>
                <a:lnTo>
                  <a:pt x="66" y="172"/>
                </a:lnTo>
                <a:lnTo>
                  <a:pt x="66" y="172"/>
                </a:lnTo>
                <a:lnTo>
                  <a:pt x="62" y="178"/>
                </a:lnTo>
                <a:lnTo>
                  <a:pt x="62" y="178"/>
                </a:lnTo>
                <a:lnTo>
                  <a:pt x="62" y="176"/>
                </a:lnTo>
                <a:lnTo>
                  <a:pt x="62" y="174"/>
                </a:lnTo>
                <a:lnTo>
                  <a:pt x="64" y="168"/>
                </a:lnTo>
                <a:lnTo>
                  <a:pt x="64" y="168"/>
                </a:lnTo>
                <a:lnTo>
                  <a:pt x="64" y="144"/>
                </a:lnTo>
                <a:lnTo>
                  <a:pt x="64" y="144"/>
                </a:lnTo>
                <a:lnTo>
                  <a:pt x="64" y="134"/>
                </a:lnTo>
                <a:lnTo>
                  <a:pt x="64" y="134"/>
                </a:lnTo>
                <a:lnTo>
                  <a:pt x="64" y="130"/>
                </a:lnTo>
                <a:lnTo>
                  <a:pt x="64" y="130"/>
                </a:lnTo>
                <a:lnTo>
                  <a:pt x="58" y="128"/>
                </a:lnTo>
                <a:lnTo>
                  <a:pt x="50" y="130"/>
                </a:lnTo>
                <a:lnTo>
                  <a:pt x="50" y="130"/>
                </a:lnTo>
                <a:lnTo>
                  <a:pt x="50" y="134"/>
                </a:lnTo>
                <a:lnTo>
                  <a:pt x="48" y="136"/>
                </a:lnTo>
                <a:lnTo>
                  <a:pt x="48" y="136"/>
                </a:lnTo>
                <a:lnTo>
                  <a:pt x="46" y="140"/>
                </a:lnTo>
                <a:lnTo>
                  <a:pt x="42" y="142"/>
                </a:lnTo>
                <a:lnTo>
                  <a:pt x="42" y="142"/>
                </a:lnTo>
                <a:lnTo>
                  <a:pt x="40" y="142"/>
                </a:lnTo>
                <a:lnTo>
                  <a:pt x="38" y="138"/>
                </a:lnTo>
                <a:lnTo>
                  <a:pt x="36" y="136"/>
                </a:lnTo>
                <a:lnTo>
                  <a:pt x="36" y="136"/>
                </a:lnTo>
                <a:lnTo>
                  <a:pt x="30" y="136"/>
                </a:lnTo>
                <a:lnTo>
                  <a:pt x="30" y="136"/>
                </a:lnTo>
                <a:lnTo>
                  <a:pt x="24" y="136"/>
                </a:lnTo>
                <a:lnTo>
                  <a:pt x="24" y="136"/>
                </a:lnTo>
                <a:lnTo>
                  <a:pt x="20" y="130"/>
                </a:lnTo>
                <a:lnTo>
                  <a:pt x="18" y="126"/>
                </a:lnTo>
                <a:lnTo>
                  <a:pt x="18" y="126"/>
                </a:lnTo>
                <a:lnTo>
                  <a:pt x="12" y="118"/>
                </a:lnTo>
                <a:lnTo>
                  <a:pt x="12" y="118"/>
                </a:lnTo>
                <a:lnTo>
                  <a:pt x="10" y="110"/>
                </a:lnTo>
                <a:lnTo>
                  <a:pt x="10" y="110"/>
                </a:lnTo>
                <a:lnTo>
                  <a:pt x="10" y="106"/>
                </a:lnTo>
                <a:lnTo>
                  <a:pt x="12" y="102"/>
                </a:lnTo>
                <a:lnTo>
                  <a:pt x="12" y="102"/>
                </a:lnTo>
                <a:lnTo>
                  <a:pt x="16" y="100"/>
                </a:lnTo>
                <a:lnTo>
                  <a:pt x="20" y="100"/>
                </a:lnTo>
                <a:lnTo>
                  <a:pt x="22" y="98"/>
                </a:lnTo>
                <a:lnTo>
                  <a:pt x="22" y="98"/>
                </a:lnTo>
                <a:lnTo>
                  <a:pt x="20" y="96"/>
                </a:lnTo>
                <a:lnTo>
                  <a:pt x="20" y="96"/>
                </a:lnTo>
                <a:lnTo>
                  <a:pt x="12" y="96"/>
                </a:lnTo>
                <a:lnTo>
                  <a:pt x="10" y="96"/>
                </a:lnTo>
                <a:lnTo>
                  <a:pt x="6" y="96"/>
                </a:lnTo>
                <a:lnTo>
                  <a:pt x="6" y="96"/>
                </a:lnTo>
                <a:lnTo>
                  <a:pt x="6" y="90"/>
                </a:lnTo>
                <a:lnTo>
                  <a:pt x="6" y="84"/>
                </a:lnTo>
                <a:lnTo>
                  <a:pt x="6" y="84"/>
                </a:lnTo>
                <a:lnTo>
                  <a:pt x="8" y="80"/>
                </a:lnTo>
                <a:lnTo>
                  <a:pt x="8" y="80"/>
                </a:lnTo>
                <a:lnTo>
                  <a:pt x="6" y="78"/>
                </a:lnTo>
                <a:lnTo>
                  <a:pt x="6" y="78"/>
                </a:lnTo>
                <a:lnTo>
                  <a:pt x="2" y="76"/>
                </a:lnTo>
                <a:lnTo>
                  <a:pt x="2" y="76"/>
                </a:lnTo>
                <a:lnTo>
                  <a:pt x="0" y="74"/>
                </a:lnTo>
                <a:lnTo>
                  <a:pt x="0" y="68"/>
                </a:lnTo>
                <a:lnTo>
                  <a:pt x="4" y="58"/>
                </a:lnTo>
                <a:lnTo>
                  <a:pt x="4" y="58"/>
                </a:lnTo>
                <a:lnTo>
                  <a:pt x="6" y="54"/>
                </a:lnTo>
                <a:lnTo>
                  <a:pt x="6" y="54"/>
                </a:lnTo>
                <a:lnTo>
                  <a:pt x="12" y="52"/>
                </a:lnTo>
                <a:lnTo>
                  <a:pt x="18" y="50"/>
                </a:lnTo>
                <a:lnTo>
                  <a:pt x="24" y="48"/>
                </a:lnTo>
                <a:lnTo>
                  <a:pt x="30" y="46"/>
                </a:lnTo>
                <a:lnTo>
                  <a:pt x="30" y="46"/>
                </a:lnTo>
                <a:lnTo>
                  <a:pt x="30" y="42"/>
                </a:lnTo>
                <a:lnTo>
                  <a:pt x="30" y="42"/>
                </a:lnTo>
                <a:lnTo>
                  <a:pt x="32" y="38"/>
                </a:lnTo>
                <a:lnTo>
                  <a:pt x="32" y="38"/>
                </a:lnTo>
                <a:lnTo>
                  <a:pt x="38" y="36"/>
                </a:lnTo>
                <a:lnTo>
                  <a:pt x="38" y="36"/>
                </a:lnTo>
                <a:lnTo>
                  <a:pt x="44" y="30"/>
                </a:lnTo>
                <a:lnTo>
                  <a:pt x="44" y="30"/>
                </a:lnTo>
                <a:lnTo>
                  <a:pt x="48" y="30"/>
                </a:lnTo>
                <a:lnTo>
                  <a:pt x="54" y="30"/>
                </a:lnTo>
                <a:lnTo>
                  <a:pt x="58" y="30"/>
                </a:lnTo>
                <a:lnTo>
                  <a:pt x="62" y="28"/>
                </a:lnTo>
                <a:lnTo>
                  <a:pt x="62" y="28"/>
                </a:lnTo>
                <a:lnTo>
                  <a:pt x="62" y="24"/>
                </a:lnTo>
                <a:lnTo>
                  <a:pt x="62" y="22"/>
                </a:lnTo>
                <a:lnTo>
                  <a:pt x="62" y="20"/>
                </a:lnTo>
                <a:lnTo>
                  <a:pt x="62" y="20"/>
                </a:lnTo>
                <a:lnTo>
                  <a:pt x="64" y="20"/>
                </a:lnTo>
                <a:lnTo>
                  <a:pt x="68" y="22"/>
                </a:lnTo>
                <a:lnTo>
                  <a:pt x="72" y="24"/>
                </a:lnTo>
                <a:lnTo>
                  <a:pt x="72" y="24"/>
                </a:lnTo>
                <a:lnTo>
                  <a:pt x="82" y="22"/>
                </a:lnTo>
                <a:lnTo>
                  <a:pt x="90" y="20"/>
                </a:lnTo>
                <a:lnTo>
                  <a:pt x="90" y="20"/>
                </a:lnTo>
                <a:lnTo>
                  <a:pt x="94" y="16"/>
                </a:lnTo>
                <a:lnTo>
                  <a:pt x="94" y="16"/>
                </a:lnTo>
                <a:lnTo>
                  <a:pt x="92" y="14"/>
                </a:lnTo>
                <a:lnTo>
                  <a:pt x="92" y="10"/>
                </a:lnTo>
                <a:lnTo>
                  <a:pt x="92" y="10"/>
                </a:lnTo>
                <a:lnTo>
                  <a:pt x="96" y="10"/>
                </a:lnTo>
                <a:lnTo>
                  <a:pt x="98" y="10"/>
                </a:lnTo>
                <a:lnTo>
                  <a:pt x="100" y="10"/>
                </a:lnTo>
                <a:lnTo>
                  <a:pt x="100" y="10"/>
                </a:lnTo>
                <a:lnTo>
                  <a:pt x="100" y="6"/>
                </a:lnTo>
                <a:lnTo>
                  <a:pt x="100" y="4"/>
                </a:lnTo>
                <a:lnTo>
                  <a:pt x="100" y="4"/>
                </a:lnTo>
                <a:lnTo>
                  <a:pt x="102" y="6"/>
                </a:lnTo>
                <a:lnTo>
                  <a:pt x="104" y="8"/>
                </a:lnTo>
                <a:lnTo>
                  <a:pt x="108" y="10"/>
                </a:lnTo>
                <a:lnTo>
                  <a:pt x="108" y="10"/>
                </a:lnTo>
                <a:lnTo>
                  <a:pt x="112" y="10"/>
                </a:lnTo>
                <a:lnTo>
                  <a:pt x="116" y="8"/>
                </a:lnTo>
                <a:lnTo>
                  <a:pt x="116" y="8"/>
                </a:lnTo>
                <a:lnTo>
                  <a:pt x="122" y="8"/>
                </a:lnTo>
                <a:lnTo>
                  <a:pt x="122" y="8"/>
                </a:lnTo>
                <a:lnTo>
                  <a:pt x="134" y="10"/>
                </a:lnTo>
                <a:lnTo>
                  <a:pt x="134" y="10"/>
                </a:lnTo>
                <a:lnTo>
                  <a:pt x="142" y="10"/>
                </a:lnTo>
                <a:lnTo>
                  <a:pt x="150" y="10"/>
                </a:lnTo>
                <a:lnTo>
                  <a:pt x="150" y="10"/>
                </a:lnTo>
                <a:lnTo>
                  <a:pt x="156" y="16"/>
                </a:lnTo>
                <a:lnTo>
                  <a:pt x="156" y="16"/>
                </a:lnTo>
                <a:lnTo>
                  <a:pt x="168" y="16"/>
                </a:lnTo>
                <a:lnTo>
                  <a:pt x="168" y="16"/>
                </a:lnTo>
                <a:lnTo>
                  <a:pt x="186" y="16"/>
                </a:lnTo>
                <a:lnTo>
                  <a:pt x="204" y="12"/>
                </a:lnTo>
                <a:lnTo>
                  <a:pt x="204" y="12"/>
                </a:lnTo>
                <a:lnTo>
                  <a:pt x="210" y="10"/>
                </a:lnTo>
                <a:lnTo>
                  <a:pt x="214" y="6"/>
                </a:lnTo>
                <a:lnTo>
                  <a:pt x="214" y="6"/>
                </a:lnTo>
                <a:lnTo>
                  <a:pt x="214" y="4"/>
                </a:lnTo>
                <a:lnTo>
                  <a:pt x="214" y="0"/>
                </a:lnTo>
                <a:lnTo>
                  <a:pt x="214" y="0"/>
                </a:lnTo>
                <a:lnTo>
                  <a:pt x="214" y="0"/>
                </a:lnTo>
                <a:lnTo>
                  <a:pt x="218" y="0"/>
                </a:lnTo>
                <a:lnTo>
                  <a:pt x="220" y="0"/>
                </a:lnTo>
                <a:lnTo>
                  <a:pt x="220" y="0"/>
                </a:lnTo>
                <a:lnTo>
                  <a:pt x="226" y="4"/>
                </a:lnTo>
                <a:lnTo>
                  <a:pt x="226" y="4"/>
                </a:lnTo>
                <a:lnTo>
                  <a:pt x="230" y="12"/>
                </a:lnTo>
                <a:lnTo>
                  <a:pt x="230" y="12"/>
                </a:lnTo>
                <a:lnTo>
                  <a:pt x="228" y="18"/>
                </a:lnTo>
                <a:lnTo>
                  <a:pt x="228" y="18"/>
                </a:lnTo>
                <a:lnTo>
                  <a:pt x="226" y="20"/>
                </a:lnTo>
                <a:lnTo>
                  <a:pt x="226" y="20"/>
                </a:lnTo>
                <a:lnTo>
                  <a:pt x="226" y="22"/>
                </a:lnTo>
                <a:lnTo>
                  <a:pt x="226" y="22"/>
                </a:lnTo>
                <a:lnTo>
                  <a:pt x="226" y="24"/>
                </a:lnTo>
                <a:lnTo>
                  <a:pt x="224" y="26"/>
                </a:lnTo>
                <a:lnTo>
                  <a:pt x="220" y="30"/>
                </a:lnTo>
                <a:lnTo>
                  <a:pt x="220" y="30"/>
                </a:lnTo>
                <a:lnTo>
                  <a:pt x="216" y="42"/>
                </a:lnTo>
                <a:lnTo>
                  <a:pt x="216" y="42"/>
                </a:lnTo>
                <a:lnTo>
                  <a:pt x="214" y="50"/>
                </a:lnTo>
                <a:lnTo>
                  <a:pt x="212" y="56"/>
                </a:lnTo>
                <a:lnTo>
                  <a:pt x="212" y="56"/>
                </a:lnTo>
                <a:lnTo>
                  <a:pt x="214" y="62"/>
                </a:lnTo>
                <a:lnTo>
                  <a:pt x="218" y="66"/>
                </a:lnTo>
                <a:lnTo>
                  <a:pt x="218" y="66"/>
                </a:lnTo>
                <a:lnTo>
                  <a:pt x="218" y="74"/>
                </a:lnTo>
                <a:lnTo>
                  <a:pt x="218" y="82"/>
                </a:lnTo>
                <a:lnTo>
                  <a:pt x="218" y="82"/>
                </a:lnTo>
                <a:lnTo>
                  <a:pt x="222" y="88"/>
                </a:lnTo>
                <a:lnTo>
                  <a:pt x="222" y="88"/>
                </a:lnTo>
                <a:lnTo>
                  <a:pt x="224" y="92"/>
                </a:lnTo>
                <a:lnTo>
                  <a:pt x="224" y="92"/>
                </a:lnTo>
                <a:lnTo>
                  <a:pt x="226" y="98"/>
                </a:lnTo>
                <a:lnTo>
                  <a:pt x="226" y="98"/>
                </a:lnTo>
                <a:lnTo>
                  <a:pt x="224" y="104"/>
                </a:lnTo>
                <a:lnTo>
                  <a:pt x="224" y="104"/>
                </a:lnTo>
                <a:lnTo>
                  <a:pt x="218" y="112"/>
                </a:lnTo>
                <a:lnTo>
                  <a:pt x="218" y="112"/>
                </a:lnTo>
                <a:lnTo>
                  <a:pt x="214" y="116"/>
                </a:lnTo>
                <a:lnTo>
                  <a:pt x="214" y="116"/>
                </a:lnTo>
                <a:lnTo>
                  <a:pt x="212" y="124"/>
                </a:lnTo>
                <a:lnTo>
                  <a:pt x="212" y="124"/>
                </a:lnTo>
                <a:lnTo>
                  <a:pt x="214" y="126"/>
                </a:lnTo>
                <a:lnTo>
                  <a:pt x="218" y="130"/>
                </a:lnTo>
                <a:lnTo>
                  <a:pt x="218" y="130"/>
                </a:lnTo>
                <a:lnTo>
                  <a:pt x="222" y="130"/>
                </a:lnTo>
                <a:lnTo>
                  <a:pt x="224" y="128"/>
                </a:lnTo>
                <a:lnTo>
                  <a:pt x="224" y="128"/>
                </a:lnTo>
                <a:lnTo>
                  <a:pt x="232" y="126"/>
                </a:lnTo>
                <a:lnTo>
                  <a:pt x="238" y="126"/>
                </a:lnTo>
                <a:lnTo>
                  <a:pt x="238" y="126"/>
                </a:lnTo>
                <a:lnTo>
                  <a:pt x="240" y="128"/>
                </a:lnTo>
                <a:lnTo>
                  <a:pt x="244" y="132"/>
                </a:lnTo>
                <a:lnTo>
                  <a:pt x="250" y="140"/>
                </a:lnTo>
                <a:lnTo>
                  <a:pt x="250" y="14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03" name="Freeform 262"/>
          <p:cNvSpPr>
            <a:spLocks/>
          </p:cNvSpPr>
          <p:nvPr/>
        </p:nvSpPr>
        <p:spPr bwMode="auto">
          <a:xfrm>
            <a:off x="6042230" y="1927641"/>
            <a:ext cx="35426" cy="38947"/>
          </a:xfrm>
          <a:custGeom>
            <a:avLst/>
            <a:gdLst/>
            <a:ahLst/>
            <a:cxnLst>
              <a:cxn ang="0">
                <a:pos x="18" y="0"/>
              </a:cxn>
              <a:cxn ang="0">
                <a:pos x="18" y="0"/>
              </a:cxn>
              <a:cxn ang="0">
                <a:pos x="18" y="0"/>
              </a:cxn>
              <a:cxn ang="0">
                <a:pos x="18" y="4"/>
              </a:cxn>
              <a:cxn ang="0">
                <a:pos x="18" y="12"/>
              </a:cxn>
              <a:cxn ang="0">
                <a:pos x="18" y="12"/>
              </a:cxn>
              <a:cxn ang="0">
                <a:pos x="16" y="20"/>
              </a:cxn>
              <a:cxn ang="0">
                <a:pos x="16" y="20"/>
              </a:cxn>
              <a:cxn ang="0">
                <a:pos x="14" y="22"/>
              </a:cxn>
              <a:cxn ang="0">
                <a:pos x="14" y="22"/>
              </a:cxn>
              <a:cxn ang="0">
                <a:pos x="10" y="20"/>
              </a:cxn>
              <a:cxn ang="0">
                <a:pos x="6" y="20"/>
              </a:cxn>
              <a:cxn ang="0">
                <a:pos x="6" y="20"/>
              </a:cxn>
              <a:cxn ang="0">
                <a:pos x="2" y="22"/>
              </a:cxn>
              <a:cxn ang="0">
                <a:pos x="0" y="22"/>
              </a:cxn>
              <a:cxn ang="0">
                <a:pos x="0" y="22"/>
              </a:cxn>
              <a:cxn ang="0">
                <a:pos x="0" y="22"/>
              </a:cxn>
              <a:cxn ang="0">
                <a:pos x="0" y="20"/>
              </a:cxn>
              <a:cxn ang="0">
                <a:pos x="0" y="18"/>
              </a:cxn>
              <a:cxn ang="0">
                <a:pos x="0" y="18"/>
              </a:cxn>
              <a:cxn ang="0">
                <a:pos x="4" y="16"/>
              </a:cxn>
              <a:cxn ang="0">
                <a:pos x="4" y="16"/>
              </a:cxn>
              <a:cxn ang="0">
                <a:pos x="4" y="12"/>
              </a:cxn>
              <a:cxn ang="0">
                <a:pos x="4" y="8"/>
              </a:cxn>
              <a:cxn ang="0">
                <a:pos x="4" y="8"/>
              </a:cxn>
              <a:cxn ang="0">
                <a:pos x="10" y="6"/>
              </a:cxn>
              <a:cxn ang="0">
                <a:pos x="16" y="2"/>
              </a:cxn>
              <a:cxn ang="0">
                <a:pos x="16" y="2"/>
              </a:cxn>
              <a:cxn ang="0">
                <a:pos x="16" y="0"/>
              </a:cxn>
              <a:cxn ang="0">
                <a:pos x="18" y="0"/>
              </a:cxn>
              <a:cxn ang="0">
                <a:pos x="18" y="0"/>
              </a:cxn>
            </a:cxnLst>
            <a:rect l="0" t="0" r="r" b="b"/>
            <a:pathLst>
              <a:path w="18" h="22">
                <a:moveTo>
                  <a:pt x="18" y="0"/>
                </a:moveTo>
                <a:lnTo>
                  <a:pt x="18" y="0"/>
                </a:lnTo>
                <a:lnTo>
                  <a:pt x="18" y="0"/>
                </a:lnTo>
                <a:lnTo>
                  <a:pt x="18" y="4"/>
                </a:lnTo>
                <a:lnTo>
                  <a:pt x="18" y="12"/>
                </a:lnTo>
                <a:lnTo>
                  <a:pt x="18" y="12"/>
                </a:lnTo>
                <a:lnTo>
                  <a:pt x="16" y="20"/>
                </a:lnTo>
                <a:lnTo>
                  <a:pt x="16" y="20"/>
                </a:lnTo>
                <a:lnTo>
                  <a:pt x="14" y="22"/>
                </a:lnTo>
                <a:lnTo>
                  <a:pt x="14" y="22"/>
                </a:lnTo>
                <a:lnTo>
                  <a:pt x="10" y="20"/>
                </a:lnTo>
                <a:lnTo>
                  <a:pt x="6" y="20"/>
                </a:lnTo>
                <a:lnTo>
                  <a:pt x="6" y="20"/>
                </a:lnTo>
                <a:lnTo>
                  <a:pt x="2" y="22"/>
                </a:lnTo>
                <a:lnTo>
                  <a:pt x="0" y="22"/>
                </a:lnTo>
                <a:lnTo>
                  <a:pt x="0" y="22"/>
                </a:lnTo>
                <a:lnTo>
                  <a:pt x="0" y="22"/>
                </a:lnTo>
                <a:lnTo>
                  <a:pt x="0" y="20"/>
                </a:lnTo>
                <a:lnTo>
                  <a:pt x="0" y="18"/>
                </a:lnTo>
                <a:lnTo>
                  <a:pt x="0" y="18"/>
                </a:lnTo>
                <a:lnTo>
                  <a:pt x="4" y="16"/>
                </a:lnTo>
                <a:lnTo>
                  <a:pt x="4" y="16"/>
                </a:lnTo>
                <a:lnTo>
                  <a:pt x="4" y="12"/>
                </a:lnTo>
                <a:lnTo>
                  <a:pt x="4" y="8"/>
                </a:lnTo>
                <a:lnTo>
                  <a:pt x="4" y="8"/>
                </a:lnTo>
                <a:lnTo>
                  <a:pt x="10" y="6"/>
                </a:lnTo>
                <a:lnTo>
                  <a:pt x="16" y="2"/>
                </a:lnTo>
                <a:lnTo>
                  <a:pt x="16" y="2"/>
                </a:lnTo>
                <a:lnTo>
                  <a:pt x="16" y="0"/>
                </a:lnTo>
                <a:lnTo>
                  <a:pt x="18" y="0"/>
                </a:lnTo>
                <a:lnTo>
                  <a:pt x="18"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04" name="Freeform 263"/>
          <p:cNvSpPr>
            <a:spLocks/>
          </p:cNvSpPr>
          <p:nvPr/>
        </p:nvSpPr>
        <p:spPr bwMode="auto">
          <a:xfrm>
            <a:off x="5975315" y="1941803"/>
            <a:ext cx="19681" cy="17703"/>
          </a:xfrm>
          <a:custGeom>
            <a:avLst/>
            <a:gdLst/>
            <a:ahLst/>
            <a:cxnLst>
              <a:cxn ang="0">
                <a:pos x="8" y="4"/>
              </a:cxn>
              <a:cxn ang="0">
                <a:pos x="8" y="4"/>
              </a:cxn>
              <a:cxn ang="0">
                <a:pos x="10" y="6"/>
              </a:cxn>
              <a:cxn ang="0">
                <a:pos x="8" y="10"/>
              </a:cxn>
              <a:cxn ang="0">
                <a:pos x="8" y="10"/>
              </a:cxn>
              <a:cxn ang="0">
                <a:pos x="4" y="10"/>
              </a:cxn>
              <a:cxn ang="0">
                <a:pos x="4" y="10"/>
              </a:cxn>
              <a:cxn ang="0">
                <a:pos x="0" y="6"/>
              </a:cxn>
              <a:cxn ang="0">
                <a:pos x="0" y="6"/>
              </a:cxn>
              <a:cxn ang="0">
                <a:pos x="0" y="4"/>
              </a:cxn>
              <a:cxn ang="0">
                <a:pos x="2" y="0"/>
              </a:cxn>
              <a:cxn ang="0">
                <a:pos x="2" y="0"/>
              </a:cxn>
              <a:cxn ang="0">
                <a:pos x="6" y="0"/>
              </a:cxn>
              <a:cxn ang="0">
                <a:pos x="6" y="0"/>
              </a:cxn>
              <a:cxn ang="0">
                <a:pos x="8" y="4"/>
              </a:cxn>
              <a:cxn ang="0">
                <a:pos x="8" y="4"/>
              </a:cxn>
            </a:cxnLst>
            <a:rect l="0" t="0" r="r" b="b"/>
            <a:pathLst>
              <a:path w="10" h="10">
                <a:moveTo>
                  <a:pt x="8" y="4"/>
                </a:moveTo>
                <a:lnTo>
                  <a:pt x="8" y="4"/>
                </a:lnTo>
                <a:lnTo>
                  <a:pt x="10" y="6"/>
                </a:lnTo>
                <a:lnTo>
                  <a:pt x="8" y="10"/>
                </a:lnTo>
                <a:lnTo>
                  <a:pt x="8" y="10"/>
                </a:lnTo>
                <a:lnTo>
                  <a:pt x="4" y="10"/>
                </a:lnTo>
                <a:lnTo>
                  <a:pt x="4" y="10"/>
                </a:lnTo>
                <a:lnTo>
                  <a:pt x="0" y="6"/>
                </a:lnTo>
                <a:lnTo>
                  <a:pt x="0" y="6"/>
                </a:lnTo>
                <a:lnTo>
                  <a:pt x="0" y="4"/>
                </a:lnTo>
                <a:lnTo>
                  <a:pt x="2" y="0"/>
                </a:lnTo>
                <a:lnTo>
                  <a:pt x="2" y="0"/>
                </a:lnTo>
                <a:lnTo>
                  <a:pt x="6" y="0"/>
                </a:lnTo>
                <a:lnTo>
                  <a:pt x="6" y="0"/>
                </a:lnTo>
                <a:lnTo>
                  <a:pt x="8" y="4"/>
                </a:lnTo>
                <a:lnTo>
                  <a:pt x="8" y="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05" name="Freeform 264"/>
          <p:cNvSpPr>
            <a:spLocks/>
          </p:cNvSpPr>
          <p:nvPr/>
        </p:nvSpPr>
        <p:spPr bwMode="auto">
          <a:xfrm>
            <a:off x="5735209" y="359144"/>
            <a:ext cx="1015529" cy="1635769"/>
          </a:xfrm>
          <a:custGeom>
            <a:avLst/>
            <a:gdLst/>
            <a:ahLst/>
            <a:cxnLst>
              <a:cxn ang="0">
                <a:pos x="476" y="718"/>
              </a:cxn>
              <a:cxn ang="0">
                <a:pos x="396" y="830"/>
              </a:cxn>
              <a:cxn ang="0">
                <a:pos x="374" y="838"/>
              </a:cxn>
              <a:cxn ang="0">
                <a:pos x="336" y="848"/>
              </a:cxn>
              <a:cxn ang="0">
                <a:pos x="316" y="854"/>
              </a:cxn>
              <a:cxn ang="0">
                <a:pos x="302" y="860"/>
              </a:cxn>
              <a:cxn ang="0">
                <a:pos x="288" y="874"/>
              </a:cxn>
              <a:cxn ang="0">
                <a:pos x="258" y="890"/>
              </a:cxn>
              <a:cxn ang="0">
                <a:pos x="238" y="900"/>
              </a:cxn>
              <a:cxn ang="0">
                <a:pos x="206" y="904"/>
              </a:cxn>
              <a:cxn ang="0">
                <a:pos x="190" y="924"/>
              </a:cxn>
              <a:cxn ang="0">
                <a:pos x="194" y="912"/>
              </a:cxn>
              <a:cxn ang="0">
                <a:pos x="178" y="892"/>
              </a:cxn>
              <a:cxn ang="0">
                <a:pos x="164" y="888"/>
              </a:cxn>
              <a:cxn ang="0">
                <a:pos x="140" y="872"/>
              </a:cxn>
              <a:cxn ang="0">
                <a:pos x="104" y="858"/>
              </a:cxn>
              <a:cxn ang="0">
                <a:pos x="102" y="846"/>
              </a:cxn>
              <a:cxn ang="0">
                <a:pos x="96" y="824"/>
              </a:cxn>
              <a:cxn ang="0">
                <a:pos x="100" y="790"/>
              </a:cxn>
              <a:cxn ang="0">
                <a:pos x="108" y="778"/>
              </a:cxn>
              <a:cxn ang="0">
                <a:pos x="96" y="754"/>
              </a:cxn>
              <a:cxn ang="0">
                <a:pos x="86" y="712"/>
              </a:cxn>
              <a:cxn ang="0">
                <a:pos x="72" y="670"/>
              </a:cxn>
              <a:cxn ang="0">
                <a:pos x="86" y="648"/>
              </a:cxn>
              <a:cxn ang="0">
                <a:pos x="100" y="638"/>
              </a:cxn>
              <a:cxn ang="0">
                <a:pos x="112" y="624"/>
              </a:cxn>
              <a:cxn ang="0">
                <a:pos x="138" y="596"/>
              </a:cxn>
              <a:cxn ang="0">
                <a:pos x="188" y="506"/>
              </a:cxn>
              <a:cxn ang="0">
                <a:pos x="206" y="468"/>
              </a:cxn>
              <a:cxn ang="0">
                <a:pos x="226" y="462"/>
              </a:cxn>
              <a:cxn ang="0">
                <a:pos x="228" y="448"/>
              </a:cxn>
              <a:cxn ang="0">
                <a:pos x="200" y="398"/>
              </a:cxn>
              <a:cxn ang="0">
                <a:pos x="178" y="386"/>
              </a:cxn>
              <a:cxn ang="0">
                <a:pos x="160" y="374"/>
              </a:cxn>
              <a:cxn ang="0">
                <a:pos x="148" y="314"/>
              </a:cxn>
              <a:cxn ang="0">
                <a:pos x="126" y="256"/>
              </a:cxn>
              <a:cxn ang="0">
                <a:pos x="116" y="212"/>
              </a:cxn>
              <a:cxn ang="0">
                <a:pos x="76" y="160"/>
              </a:cxn>
              <a:cxn ang="0">
                <a:pos x="2" y="114"/>
              </a:cxn>
              <a:cxn ang="0">
                <a:pos x="16" y="108"/>
              </a:cxn>
              <a:cxn ang="0">
                <a:pos x="22" y="90"/>
              </a:cxn>
              <a:cxn ang="0">
                <a:pos x="64" y="132"/>
              </a:cxn>
              <a:cxn ang="0">
                <a:pos x="102" y="138"/>
              </a:cxn>
              <a:cxn ang="0">
                <a:pos x="132" y="130"/>
              </a:cxn>
              <a:cxn ang="0">
                <a:pos x="162" y="116"/>
              </a:cxn>
              <a:cxn ang="0">
                <a:pos x="170" y="76"/>
              </a:cxn>
              <a:cxn ang="0">
                <a:pos x="184" y="20"/>
              </a:cxn>
              <a:cxn ang="0">
                <a:pos x="234" y="2"/>
              </a:cxn>
              <a:cxn ang="0">
                <a:pos x="274" y="26"/>
              </a:cxn>
              <a:cxn ang="0">
                <a:pos x="276" y="62"/>
              </a:cxn>
              <a:cxn ang="0">
                <a:pos x="270" y="98"/>
              </a:cxn>
              <a:cxn ang="0">
                <a:pos x="276" y="126"/>
              </a:cxn>
              <a:cxn ang="0">
                <a:pos x="306" y="156"/>
              </a:cxn>
              <a:cxn ang="0">
                <a:pos x="350" y="200"/>
              </a:cxn>
              <a:cxn ang="0">
                <a:pos x="338" y="268"/>
              </a:cxn>
              <a:cxn ang="0">
                <a:pos x="376" y="320"/>
              </a:cxn>
              <a:cxn ang="0">
                <a:pos x="390" y="372"/>
              </a:cxn>
              <a:cxn ang="0">
                <a:pos x="398" y="410"/>
              </a:cxn>
              <a:cxn ang="0">
                <a:pos x="408" y="438"/>
              </a:cxn>
              <a:cxn ang="0">
                <a:pos x="434" y="474"/>
              </a:cxn>
              <a:cxn ang="0">
                <a:pos x="446" y="520"/>
              </a:cxn>
              <a:cxn ang="0">
                <a:pos x="476" y="558"/>
              </a:cxn>
              <a:cxn ang="0">
                <a:pos x="506" y="586"/>
              </a:cxn>
            </a:cxnLst>
            <a:rect l="0" t="0" r="r" b="b"/>
            <a:pathLst>
              <a:path w="516" h="924">
                <a:moveTo>
                  <a:pt x="516" y="610"/>
                </a:moveTo>
                <a:lnTo>
                  <a:pt x="516" y="610"/>
                </a:lnTo>
                <a:lnTo>
                  <a:pt x="514" y="626"/>
                </a:lnTo>
                <a:lnTo>
                  <a:pt x="510" y="642"/>
                </a:lnTo>
                <a:lnTo>
                  <a:pt x="510" y="642"/>
                </a:lnTo>
                <a:lnTo>
                  <a:pt x="504" y="658"/>
                </a:lnTo>
                <a:lnTo>
                  <a:pt x="504" y="658"/>
                </a:lnTo>
                <a:lnTo>
                  <a:pt x="492" y="688"/>
                </a:lnTo>
                <a:lnTo>
                  <a:pt x="476" y="718"/>
                </a:lnTo>
                <a:lnTo>
                  <a:pt x="476" y="718"/>
                </a:lnTo>
                <a:lnTo>
                  <a:pt x="454" y="758"/>
                </a:lnTo>
                <a:lnTo>
                  <a:pt x="454" y="758"/>
                </a:lnTo>
                <a:lnTo>
                  <a:pt x="438" y="780"/>
                </a:lnTo>
                <a:lnTo>
                  <a:pt x="422" y="804"/>
                </a:lnTo>
                <a:lnTo>
                  <a:pt x="422" y="804"/>
                </a:lnTo>
                <a:lnTo>
                  <a:pt x="414" y="810"/>
                </a:lnTo>
                <a:lnTo>
                  <a:pt x="406" y="816"/>
                </a:lnTo>
                <a:lnTo>
                  <a:pt x="398" y="824"/>
                </a:lnTo>
                <a:lnTo>
                  <a:pt x="396" y="828"/>
                </a:lnTo>
                <a:lnTo>
                  <a:pt x="396" y="830"/>
                </a:lnTo>
                <a:lnTo>
                  <a:pt x="396" y="830"/>
                </a:lnTo>
                <a:lnTo>
                  <a:pt x="394" y="830"/>
                </a:lnTo>
                <a:lnTo>
                  <a:pt x="394" y="830"/>
                </a:lnTo>
                <a:lnTo>
                  <a:pt x="394" y="834"/>
                </a:lnTo>
                <a:lnTo>
                  <a:pt x="394" y="834"/>
                </a:lnTo>
                <a:lnTo>
                  <a:pt x="390" y="838"/>
                </a:lnTo>
                <a:lnTo>
                  <a:pt x="390" y="838"/>
                </a:lnTo>
                <a:lnTo>
                  <a:pt x="382" y="838"/>
                </a:lnTo>
                <a:lnTo>
                  <a:pt x="374" y="838"/>
                </a:lnTo>
                <a:lnTo>
                  <a:pt x="374" y="838"/>
                </a:lnTo>
                <a:lnTo>
                  <a:pt x="370" y="836"/>
                </a:lnTo>
                <a:lnTo>
                  <a:pt x="366" y="834"/>
                </a:lnTo>
                <a:lnTo>
                  <a:pt x="366" y="834"/>
                </a:lnTo>
                <a:lnTo>
                  <a:pt x="362" y="836"/>
                </a:lnTo>
                <a:lnTo>
                  <a:pt x="360" y="840"/>
                </a:lnTo>
                <a:lnTo>
                  <a:pt x="360" y="840"/>
                </a:lnTo>
                <a:lnTo>
                  <a:pt x="350" y="846"/>
                </a:lnTo>
                <a:lnTo>
                  <a:pt x="350" y="846"/>
                </a:lnTo>
                <a:lnTo>
                  <a:pt x="342" y="848"/>
                </a:lnTo>
                <a:lnTo>
                  <a:pt x="336" y="848"/>
                </a:lnTo>
                <a:lnTo>
                  <a:pt x="336" y="848"/>
                </a:lnTo>
                <a:lnTo>
                  <a:pt x="330" y="854"/>
                </a:lnTo>
                <a:lnTo>
                  <a:pt x="330" y="854"/>
                </a:lnTo>
                <a:lnTo>
                  <a:pt x="326" y="856"/>
                </a:lnTo>
                <a:lnTo>
                  <a:pt x="326" y="856"/>
                </a:lnTo>
                <a:lnTo>
                  <a:pt x="318" y="854"/>
                </a:lnTo>
                <a:lnTo>
                  <a:pt x="318" y="854"/>
                </a:lnTo>
                <a:lnTo>
                  <a:pt x="316" y="852"/>
                </a:lnTo>
                <a:lnTo>
                  <a:pt x="316" y="852"/>
                </a:lnTo>
                <a:lnTo>
                  <a:pt x="316" y="854"/>
                </a:lnTo>
                <a:lnTo>
                  <a:pt x="318" y="856"/>
                </a:lnTo>
                <a:lnTo>
                  <a:pt x="320" y="860"/>
                </a:lnTo>
                <a:lnTo>
                  <a:pt x="320" y="860"/>
                </a:lnTo>
                <a:lnTo>
                  <a:pt x="318" y="862"/>
                </a:lnTo>
                <a:lnTo>
                  <a:pt x="314" y="866"/>
                </a:lnTo>
                <a:lnTo>
                  <a:pt x="308" y="868"/>
                </a:lnTo>
                <a:lnTo>
                  <a:pt x="304" y="868"/>
                </a:lnTo>
                <a:lnTo>
                  <a:pt x="304" y="868"/>
                </a:lnTo>
                <a:lnTo>
                  <a:pt x="302" y="864"/>
                </a:lnTo>
                <a:lnTo>
                  <a:pt x="302" y="860"/>
                </a:lnTo>
                <a:lnTo>
                  <a:pt x="300" y="860"/>
                </a:lnTo>
                <a:lnTo>
                  <a:pt x="300" y="860"/>
                </a:lnTo>
                <a:lnTo>
                  <a:pt x="298" y="862"/>
                </a:lnTo>
                <a:lnTo>
                  <a:pt x="298" y="866"/>
                </a:lnTo>
                <a:lnTo>
                  <a:pt x="296" y="870"/>
                </a:lnTo>
                <a:lnTo>
                  <a:pt x="296" y="872"/>
                </a:lnTo>
                <a:lnTo>
                  <a:pt x="296" y="872"/>
                </a:lnTo>
                <a:lnTo>
                  <a:pt x="292" y="874"/>
                </a:lnTo>
                <a:lnTo>
                  <a:pt x="288" y="874"/>
                </a:lnTo>
                <a:lnTo>
                  <a:pt x="288" y="874"/>
                </a:lnTo>
                <a:lnTo>
                  <a:pt x="282" y="880"/>
                </a:lnTo>
                <a:lnTo>
                  <a:pt x="278" y="882"/>
                </a:lnTo>
                <a:lnTo>
                  <a:pt x="276" y="884"/>
                </a:lnTo>
                <a:lnTo>
                  <a:pt x="276" y="884"/>
                </a:lnTo>
                <a:lnTo>
                  <a:pt x="270" y="882"/>
                </a:lnTo>
                <a:lnTo>
                  <a:pt x="270" y="882"/>
                </a:lnTo>
                <a:lnTo>
                  <a:pt x="264" y="884"/>
                </a:lnTo>
                <a:lnTo>
                  <a:pt x="264" y="884"/>
                </a:lnTo>
                <a:lnTo>
                  <a:pt x="258" y="890"/>
                </a:lnTo>
                <a:lnTo>
                  <a:pt x="258" y="890"/>
                </a:lnTo>
                <a:lnTo>
                  <a:pt x="254" y="894"/>
                </a:lnTo>
                <a:lnTo>
                  <a:pt x="250" y="900"/>
                </a:lnTo>
                <a:lnTo>
                  <a:pt x="250" y="900"/>
                </a:lnTo>
                <a:lnTo>
                  <a:pt x="248" y="898"/>
                </a:lnTo>
                <a:lnTo>
                  <a:pt x="248" y="898"/>
                </a:lnTo>
                <a:lnTo>
                  <a:pt x="244" y="896"/>
                </a:lnTo>
                <a:lnTo>
                  <a:pt x="244" y="896"/>
                </a:lnTo>
                <a:lnTo>
                  <a:pt x="240" y="898"/>
                </a:lnTo>
                <a:lnTo>
                  <a:pt x="238" y="900"/>
                </a:lnTo>
                <a:lnTo>
                  <a:pt x="238" y="900"/>
                </a:lnTo>
                <a:lnTo>
                  <a:pt x="232" y="900"/>
                </a:lnTo>
                <a:lnTo>
                  <a:pt x="232" y="900"/>
                </a:lnTo>
                <a:lnTo>
                  <a:pt x="222" y="906"/>
                </a:lnTo>
                <a:lnTo>
                  <a:pt x="216" y="910"/>
                </a:lnTo>
                <a:lnTo>
                  <a:pt x="212" y="912"/>
                </a:lnTo>
                <a:lnTo>
                  <a:pt x="212" y="912"/>
                </a:lnTo>
                <a:lnTo>
                  <a:pt x="208" y="912"/>
                </a:lnTo>
                <a:lnTo>
                  <a:pt x="208" y="912"/>
                </a:lnTo>
                <a:lnTo>
                  <a:pt x="208" y="908"/>
                </a:lnTo>
                <a:lnTo>
                  <a:pt x="206" y="904"/>
                </a:lnTo>
                <a:lnTo>
                  <a:pt x="206" y="904"/>
                </a:lnTo>
                <a:lnTo>
                  <a:pt x="204" y="902"/>
                </a:lnTo>
                <a:lnTo>
                  <a:pt x="204" y="902"/>
                </a:lnTo>
                <a:lnTo>
                  <a:pt x="202" y="904"/>
                </a:lnTo>
                <a:lnTo>
                  <a:pt x="200" y="910"/>
                </a:lnTo>
                <a:lnTo>
                  <a:pt x="200" y="916"/>
                </a:lnTo>
                <a:lnTo>
                  <a:pt x="198" y="920"/>
                </a:lnTo>
                <a:lnTo>
                  <a:pt x="198" y="920"/>
                </a:lnTo>
                <a:lnTo>
                  <a:pt x="194" y="922"/>
                </a:lnTo>
                <a:lnTo>
                  <a:pt x="190" y="924"/>
                </a:lnTo>
                <a:lnTo>
                  <a:pt x="190" y="924"/>
                </a:lnTo>
                <a:lnTo>
                  <a:pt x="186" y="924"/>
                </a:lnTo>
                <a:lnTo>
                  <a:pt x="184" y="924"/>
                </a:lnTo>
                <a:lnTo>
                  <a:pt x="184" y="924"/>
                </a:lnTo>
                <a:lnTo>
                  <a:pt x="186" y="922"/>
                </a:lnTo>
                <a:lnTo>
                  <a:pt x="188" y="920"/>
                </a:lnTo>
                <a:lnTo>
                  <a:pt x="192" y="918"/>
                </a:lnTo>
                <a:lnTo>
                  <a:pt x="192" y="918"/>
                </a:lnTo>
                <a:lnTo>
                  <a:pt x="194" y="914"/>
                </a:lnTo>
                <a:lnTo>
                  <a:pt x="194" y="912"/>
                </a:lnTo>
                <a:lnTo>
                  <a:pt x="194" y="912"/>
                </a:lnTo>
                <a:lnTo>
                  <a:pt x="192" y="910"/>
                </a:lnTo>
                <a:lnTo>
                  <a:pt x="188" y="910"/>
                </a:lnTo>
                <a:lnTo>
                  <a:pt x="188" y="910"/>
                </a:lnTo>
                <a:lnTo>
                  <a:pt x="188" y="906"/>
                </a:lnTo>
                <a:lnTo>
                  <a:pt x="188" y="904"/>
                </a:lnTo>
                <a:lnTo>
                  <a:pt x="188" y="904"/>
                </a:lnTo>
                <a:lnTo>
                  <a:pt x="184" y="898"/>
                </a:lnTo>
                <a:lnTo>
                  <a:pt x="178" y="892"/>
                </a:lnTo>
                <a:lnTo>
                  <a:pt x="178" y="892"/>
                </a:lnTo>
                <a:lnTo>
                  <a:pt x="178" y="882"/>
                </a:lnTo>
                <a:lnTo>
                  <a:pt x="178" y="882"/>
                </a:lnTo>
                <a:lnTo>
                  <a:pt x="178" y="880"/>
                </a:lnTo>
                <a:lnTo>
                  <a:pt x="176" y="878"/>
                </a:lnTo>
                <a:lnTo>
                  <a:pt x="176" y="878"/>
                </a:lnTo>
                <a:lnTo>
                  <a:pt x="174" y="880"/>
                </a:lnTo>
                <a:lnTo>
                  <a:pt x="170" y="882"/>
                </a:lnTo>
                <a:lnTo>
                  <a:pt x="168" y="886"/>
                </a:lnTo>
                <a:lnTo>
                  <a:pt x="164" y="888"/>
                </a:lnTo>
                <a:lnTo>
                  <a:pt x="164" y="888"/>
                </a:lnTo>
                <a:lnTo>
                  <a:pt x="160" y="886"/>
                </a:lnTo>
                <a:lnTo>
                  <a:pt x="156" y="884"/>
                </a:lnTo>
                <a:lnTo>
                  <a:pt x="156" y="884"/>
                </a:lnTo>
                <a:lnTo>
                  <a:pt x="158" y="880"/>
                </a:lnTo>
                <a:lnTo>
                  <a:pt x="158" y="876"/>
                </a:lnTo>
                <a:lnTo>
                  <a:pt x="158" y="876"/>
                </a:lnTo>
                <a:lnTo>
                  <a:pt x="156" y="874"/>
                </a:lnTo>
                <a:lnTo>
                  <a:pt x="156" y="874"/>
                </a:lnTo>
                <a:lnTo>
                  <a:pt x="148" y="872"/>
                </a:lnTo>
                <a:lnTo>
                  <a:pt x="140" y="872"/>
                </a:lnTo>
                <a:lnTo>
                  <a:pt x="140" y="872"/>
                </a:lnTo>
                <a:lnTo>
                  <a:pt x="130" y="868"/>
                </a:lnTo>
                <a:lnTo>
                  <a:pt x="130" y="868"/>
                </a:lnTo>
                <a:lnTo>
                  <a:pt x="126" y="862"/>
                </a:lnTo>
                <a:lnTo>
                  <a:pt x="126" y="862"/>
                </a:lnTo>
                <a:lnTo>
                  <a:pt x="116" y="858"/>
                </a:lnTo>
                <a:lnTo>
                  <a:pt x="116" y="858"/>
                </a:lnTo>
                <a:lnTo>
                  <a:pt x="110" y="858"/>
                </a:lnTo>
                <a:lnTo>
                  <a:pt x="104" y="858"/>
                </a:lnTo>
                <a:lnTo>
                  <a:pt x="104" y="858"/>
                </a:lnTo>
                <a:lnTo>
                  <a:pt x="102" y="854"/>
                </a:lnTo>
                <a:lnTo>
                  <a:pt x="102" y="852"/>
                </a:lnTo>
                <a:lnTo>
                  <a:pt x="102" y="852"/>
                </a:lnTo>
                <a:lnTo>
                  <a:pt x="104" y="852"/>
                </a:lnTo>
                <a:lnTo>
                  <a:pt x="106" y="852"/>
                </a:lnTo>
                <a:lnTo>
                  <a:pt x="106" y="852"/>
                </a:lnTo>
                <a:lnTo>
                  <a:pt x="108" y="848"/>
                </a:lnTo>
                <a:lnTo>
                  <a:pt x="108" y="848"/>
                </a:lnTo>
                <a:lnTo>
                  <a:pt x="104" y="846"/>
                </a:lnTo>
                <a:lnTo>
                  <a:pt x="102" y="846"/>
                </a:lnTo>
                <a:lnTo>
                  <a:pt x="102" y="846"/>
                </a:lnTo>
                <a:lnTo>
                  <a:pt x="100" y="840"/>
                </a:lnTo>
                <a:lnTo>
                  <a:pt x="100" y="840"/>
                </a:lnTo>
                <a:lnTo>
                  <a:pt x="100" y="836"/>
                </a:lnTo>
                <a:lnTo>
                  <a:pt x="100" y="836"/>
                </a:lnTo>
                <a:lnTo>
                  <a:pt x="100" y="832"/>
                </a:lnTo>
                <a:lnTo>
                  <a:pt x="100" y="832"/>
                </a:lnTo>
                <a:lnTo>
                  <a:pt x="96" y="828"/>
                </a:lnTo>
                <a:lnTo>
                  <a:pt x="96" y="828"/>
                </a:lnTo>
                <a:lnTo>
                  <a:pt x="96" y="824"/>
                </a:lnTo>
                <a:lnTo>
                  <a:pt x="98" y="820"/>
                </a:lnTo>
                <a:lnTo>
                  <a:pt x="98" y="820"/>
                </a:lnTo>
                <a:lnTo>
                  <a:pt x="100" y="820"/>
                </a:lnTo>
                <a:lnTo>
                  <a:pt x="100" y="820"/>
                </a:lnTo>
                <a:lnTo>
                  <a:pt x="102" y="814"/>
                </a:lnTo>
                <a:lnTo>
                  <a:pt x="104" y="808"/>
                </a:lnTo>
                <a:lnTo>
                  <a:pt x="104" y="808"/>
                </a:lnTo>
                <a:lnTo>
                  <a:pt x="102" y="796"/>
                </a:lnTo>
                <a:lnTo>
                  <a:pt x="102" y="796"/>
                </a:lnTo>
                <a:lnTo>
                  <a:pt x="100" y="790"/>
                </a:lnTo>
                <a:lnTo>
                  <a:pt x="100" y="790"/>
                </a:lnTo>
                <a:lnTo>
                  <a:pt x="100" y="784"/>
                </a:lnTo>
                <a:lnTo>
                  <a:pt x="100" y="784"/>
                </a:lnTo>
                <a:lnTo>
                  <a:pt x="100" y="780"/>
                </a:lnTo>
                <a:lnTo>
                  <a:pt x="100" y="780"/>
                </a:lnTo>
                <a:lnTo>
                  <a:pt x="102" y="776"/>
                </a:lnTo>
                <a:lnTo>
                  <a:pt x="102" y="776"/>
                </a:lnTo>
                <a:lnTo>
                  <a:pt x="106" y="776"/>
                </a:lnTo>
                <a:lnTo>
                  <a:pt x="106" y="776"/>
                </a:lnTo>
                <a:lnTo>
                  <a:pt x="108" y="778"/>
                </a:lnTo>
                <a:lnTo>
                  <a:pt x="110" y="780"/>
                </a:lnTo>
                <a:lnTo>
                  <a:pt x="110" y="780"/>
                </a:lnTo>
                <a:lnTo>
                  <a:pt x="110" y="776"/>
                </a:lnTo>
                <a:lnTo>
                  <a:pt x="110" y="776"/>
                </a:lnTo>
                <a:lnTo>
                  <a:pt x="104" y="772"/>
                </a:lnTo>
                <a:lnTo>
                  <a:pt x="104" y="772"/>
                </a:lnTo>
                <a:lnTo>
                  <a:pt x="100" y="766"/>
                </a:lnTo>
                <a:lnTo>
                  <a:pt x="100" y="766"/>
                </a:lnTo>
                <a:lnTo>
                  <a:pt x="96" y="754"/>
                </a:lnTo>
                <a:lnTo>
                  <a:pt x="96" y="754"/>
                </a:lnTo>
                <a:lnTo>
                  <a:pt x="96" y="746"/>
                </a:lnTo>
                <a:lnTo>
                  <a:pt x="96" y="746"/>
                </a:lnTo>
                <a:lnTo>
                  <a:pt x="92" y="744"/>
                </a:lnTo>
                <a:lnTo>
                  <a:pt x="88" y="740"/>
                </a:lnTo>
                <a:lnTo>
                  <a:pt x="88" y="740"/>
                </a:lnTo>
                <a:lnTo>
                  <a:pt x="84" y="732"/>
                </a:lnTo>
                <a:lnTo>
                  <a:pt x="84" y="732"/>
                </a:lnTo>
                <a:lnTo>
                  <a:pt x="84" y="722"/>
                </a:lnTo>
                <a:lnTo>
                  <a:pt x="86" y="712"/>
                </a:lnTo>
                <a:lnTo>
                  <a:pt x="86" y="712"/>
                </a:lnTo>
                <a:lnTo>
                  <a:pt x="82" y="702"/>
                </a:lnTo>
                <a:lnTo>
                  <a:pt x="82" y="702"/>
                </a:lnTo>
                <a:lnTo>
                  <a:pt x="78" y="698"/>
                </a:lnTo>
                <a:lnTo>
                  <a:pt x="78" y="698"/>
                </a:lnTo>
                <a:lnTo>
                  <a:pt x="74" y="694"/>
                </a:lnTo>
                <a:lnTo>
                  <a:pt x="74" y="694"/>
                </a:lnTo>
                <a:lnTo>
                  <a:pt x="72" y="686"/>
                </a:lnTo>
                <a:lnTo>
                  <a:pt x="72" y="678"/>
                </a:lnTo>
                <a:lnTo>
                  <a:pt x="72" y="678"/>
                </a:lnTo>
                <a:lnTo>
                  <a:pt x="72" y="670"/>
                </a:lnTo>
                <a:lnTo>
                  <a:pt x="74" y="664"/>
                </a:lnTo>
                <a:lnTo>
                  <a:pt x="74" y="664"/>
                </a:lnTo>
                <a:lnTo>
                  <a:pt x="76" y="658"/>
                </a:lnTo>
                <a:lnTo>
                  <a:pt x="76" y="658"/>
                </a:lnTo>
                <a:lnTo>
                  <a:pt x="78" y="656"/>
                </a:lnTo>
                <a:lnTo>
                  <a:pt x="78" y="656"/>
                </a:lnTo>
                <a:lnTo>
                  <a:pt x="84" y="654"/>
                </a:lnTo>
                <a:lnTo>
                  <a:pt x="84" y="654"/>
                </a:lnTo>
                <a:lnTo>
                  <a:pt x="86" y="652"/>
                </a:lnTo>
                <a:lnTo>
                  <a:pt x="86" y="648"/>
                </a:lnTo>
                <a:lnTo>
                  <a:pt x="86" y="648"/>
                </a:lnTo>
                <a:lnTo>
                  <a:pt x="84" y="644"/>
                </a:lnTo>
                <a:lnTo>
                  <a:pt x="84" y="644"/>
                </a:lnTo>
                <a:lnTo>
                  <a:pt x="88" y="644"/>
                </a:lnTo>
                <a:lnTo>
                  <a:pt x="90" y="642"/>
                </a:lnTo>
                <a:lnTo>
                  <a:pt x="98" y="642"/>
                </a:lnTo>
                <a:lnTo>
                  <a:pt x="98" y="642"/>
                </a:lnTo>
                <a:lnTo>
                  <a:pt x="102" y="640"/>
                </a:lnTo>
                <a:lnTo>
                  <a:pt x="102" y="640"/>
                </a:lnTo>
                <a:lnTo>
                  <a:pt x="100" y="638"/>
                </a:lnTo>
                <a:lnTo>
                  <a:pt x="98" y="636"/>
                </a:lnTo>
                <a:lnTo>
                  <a:pt x="94" y="634"/>
                </a:lnTo>
                <a:lnTo>
                  <a:pt x="94" y="634"/>
                </a:lnTo>
                <a:lnTo>
                  <a:pt x="94" y="628"/>
                </a:lnTo>
                <a:lnTo>
                  <a:pt x="98" y="622"/>
                </a:lnTo>
                <a:lnTo>
                  <a:pt x="98" y="622"/>
                </a:lnTo>
                <a:lnTo>
                  <a:pt x="102" y="624"/>
                </a:lnTo>
                <a:lnTo>
                  <a:pt x="104" y="624"/>
                </a:lnTo>
                <a:lnTo>
                  <a:pt x="104" y="624"/>
                </a:lnTo>
                <a:lnTo>
                  <a:pt x="112" y="624"/>
                </a:lnTo>
                <a:lnTo>
                  <a:pt x="120" y="622"/>
                </a:lnTo>
                <a:lnTo>
                  <a:pt x="120" y="622"/>
                </a:lnTo>
                <a:lnTo>
                  <a:pt x="122" y="618"/>
                </a:lnTo>
                <a:lnTo>
                  <a:pt x="124" y="614"/>
                </a:lnTo>
                <a:lnTo>
                  <a:pt x="124" y="614"/>
                </a:lnTo>
                <a:lnTo>
                  <a:pt x="128" y="610"/>
                </a:lnTo>
                <a:lnTo>
                  <a:pt x="128" y="610"/>
                </a:lnTo>
                <a:lnTo>
                  <a:pt x="132" y="602"/>
                </a:lnTo>
                <a:lnTo>
                  <a:pt x="132" y="602"/>
                </a:lnTo>
                <a:lnTo>
                  <a:pt x="138" y="596"/>
                </a:lnTo>
                <a:lnTo>
                  <a:pt x="138" y="596"/>
                </a:lnTo>
                <a:lnTo>
                  <a:pt x="142" y="590"/>
                </a:lnTo>
                <a:lnTo>
                  <a:pt x="146" y="582"/>
                </a:lnTo>
                <a:lnTo>
                  <a:pt x="152" y="566"/>
                </a:lnTo>
                <a:lnTo>
                  <a:pt x="152" y="566"/>
                </a:lnTo>
                <a:lnTo>
                  <a:pt x="162" y="548"/>
                </a:lnTo>
                <a:lnTo>
                  <a:pt x="162" y="548"/>
                </a:lnTo>
                <a:lnTo>
                  <a:pt x="178" y="528"/>
                </a:lnTo>
                <a:lnTo>
                  <a:pt x="178" y="528"/>
                </a:lnTo>
                <a:lnTo>
                  <a:pt x="188" y="506"/>
                </a:lnTo>
                <a:lnTo>
                  <a:pt x="188" y="506"/>
                </a:lnTo>
                <a:lnTo>
                  <a:pt x="194" y="502"/>
                </a:lnTo>
                <a:lnTo>
                  <a:pt x="196" y="496"/>
                </a:lnTo>
                <a:lnTo>
                  <a:pt x="196" y="496"/>
                </a:lnTo>
                <a:lnTo>
                  <a:pt x="198" y="490"/>
                </a:lnTo>
                <a:lnTo>
                  <a:pt x="198" y="484"/>
                </a:lnTo>
                <a:lnTo>
                  <a:pt x="198" y="476"/>
                </a:lnTo>
                <a:lnTo>
                  <a:pt x="200" y="472"/>
                </a:lnTo>
                <a:lnTo>
                  <a:pt x="200" y="472"/>
                </a:lnTo>
                <a:lnTo>
                  <a:pt x="206" y="468"/>
                </a:lnTo>
                <a:lnTo>
                  <a:pt x="212" y="464"/>
                </a:lnTo>
                <a:lnTo>
                  <a:pt x="212" y="464"/>
                </a:lnTo>
                <a:lnTo>
                  <a:pt x="220" y="462"/>
                </a:lnTo>
                <a:lnTo>
                  <a:pt x="220" y="462"/>
                </a:lnTo>
                <a:lnTo>
                  <a:pt x="224" y="464"/>
                </a:lnTo>
                <a:lnTo>
                  <a:pt x="226" y="466"/>
                </a:lnTo>
                <a:lnTo>
                  <a:pt x="228" y="466"/>
                </a:lnTo>
                <a:lnTo>
                  <a:pt x="228" y="466"/>
                </a:lnTo>
                <a:lnTo>
                  <a:pt x="228" y="464"/>
                </a:lnTo>
                <a:lnTo>
                  <a:pt x="226" y="462"/>
                </a:lnTo>
                <a:lnTo>
                  <a:pt x="224" y="460"/>
                </a:lnTo>
                <a:lnTo>
                  <a:pt x="224" y="460"/>
                </a:lnTo>
                <a:lnTo>
                  <a:pt x="224" y="456"/>
                </a:lnTo>
                <a:lnTo>
                  <a:pt x="226" y="454"/>
                </a:lnTo>
                <a:lnTo>
                  <a:pt x="226" y="454"/>
                </a:lnTo>
                <a:lnTo>
                  <a:pt x="228" y="454"/>
                </a:lnTo>
                <a:lnTo>
                  <a:pt x="232" y="454"/>
                </a:lnTo>
                <a:lnTo>
                  <a:pt x="232" y="454"/>
                </a:lnTo>
                <a:lnTo>
                  <a:pt x="230" y="450"/>
                </a:lnTo>
                <a:lnTo>
                  <a:pt x="228" y="448"/>
                </a:lnTo>
                <a:lnTo>
                  <a:pt x="222" y="442"/>
                </a:lnTo>
                <a:lnTo>
                  <a:pt x="222" y="442"/>
                </a:lnTo>
                <a:lnTo>
                  <a:pt x="220" y="432"/>
                </a:lnTo>
                <a:lnTo>
                  <a:pt x="220" y="422"/>
                </a:lnTo>
                <a:lnTo>
                  <a:pt x="220" y="422"/>
                </a:lnTo>
                <a:lnTo>
                  <a:pt x="216" y="412"/>
                </a:lnTo>
                <a:lnTo>
                  <a:pt x="216" y="412"/>
                </a:lnTo>
                <a:lnTo>
                  <a:pt x="208" y="406"/>
                </a:lnTo>
                <a:lnTo>
                  <a:pt x="200" y="398"/>
                </a:lnTo>
                <a:lnTo>
                  <a:pt x="200" y="398"/>
                </a:lnTo>
                <a:lnTo>
                  <a:pt x="194" y="396"/>
                </a:lnTo>
                <a:lnTo>
                  <a:pt x="188" y="392"/>
                </a:lnTo>
                <a:lnTo>
                  <a:pt x="188" y="392"/>
                </a:lnTo>
                <a:lnTo>
                  <a:pt x="186" y="388"/>
                </a:lnTo>
                <a:lnTo>
                  <a:pt x="184" y="384"/>
                </a:lnTo>
                <a:lnTo>
                  <a:pt x="184" y="384"/>
                </a:lnTo>
                <a:lnTo>
                  <a:pt x="180" y="382"/>
                </a:lnTo>
                <a:lnTo>
                  <a:pt x="180" y="382"/>
                </a:lnTo>
                <a:lnTo>
                  <a:pt x="180" y="384"/>
                </a:lnTo>
                <a:lnTo>
                  <a:pt x="178" y="386"/>
                </a:lnTo>
                <a:lnTo>
                  <a:pt x="178" y="386"/>
                </a:lnTo>
                <a:lnTo>
                  <a:pt x="176" y="386"/>
                </a:lnTo>
                <a:lnTo>
                  <a:pt x="172" y="384"/>
                </a:lnTo>
                <a:lnTo>
                  <a:pt x="172" y="384"/>
                </a:lnTo>
                <a:lnTo>
                  <a:pt x="170" y="380"/>
                </a:lnTo>
                <a:lnTo>
                  <a:pt x="170" y="380"/>
                </a:lnTo>
                <a:lnTo>
                  <a:pt x="166" y="380"/>
                </a:lnTo>
                <a:lnTo>
                  <a:pt x="166" y="380"/>
                </a:lnTo>
                <a:lnTo>
                  <a:pt x="160" y="374"/>
                </a:lnTo>
                <a:lnTo>
                  <a:pt x="160" y="374"/>
                </a:lnTo>
                <a:lnTo>
                  <a:pt x="152" y="364"/>
                </a:lnTo>
                <a:lnTo>
                  <a:pt x="146" y="354"/>
                </a:lnTo>
                <a:lnTo>
                  <a:pt x="146" y="354"/>
                </a:lnTo>
                <a:lnTo>
                  <a:pt x="142" y="342"/>
                </a:lnTo>
                <a:lnTo>
                  <a:pt x="142" y="342"/>
                </a:lnTo>
                <a:lnTo>
                  <a:pt x="142" y="330"/>
                </a:lnTo>
                <a:lnTo>
                  <a:pt x="142" y="330"/>
                </a:lnTo>
                <a:lnTo>
                  <a:pt x="148" y="320"/>
                </a:lnTo>
                <a:lnTo>
                  <a:pt x="148" y="320"/>
                </a:lnTo>
                <a:lnTo>
                  <a:pt x="148" y="314"/>
                </a:lnTo>
                <a:lnTo>
                  <a:pt x="148" y="314"/>
                </a:lnTo>
                <a:lnTo>
                  <a:pt x="146" y="306"/>
                </a:lnTo>
                <a:lnTo>
                  <a:pt x="146" y="306"/>
                </a:lnTo>
                <a:lnTo>
                  <a:pt x="142" y="300"/>
                </a:lnTo>
                <a:lnTo>
                  <a:pt x="138" y="292"/>
                </a:lnTo>
                <a:lnTo>
                  <a:pt x="128" y="280"/>
                </a:lnTo>
                <a:lnTo>
                  <a:pt x="128" y="280"/>
                </a:lnTo>
                <a:lnTo>
                  <a:pt x="124" y="270"/>
                </a:lnTo>
                <a:lnTo>
                  <a:pt x="124" y="270"/>
                </a:lnTo>
                <a:lnTo>
                  <a:pt x="126" y="256"/>
                </a:lnTo>
                <a:lnTo>
                  <a:pt x="126" y="256"/>
                </a:lnTo>
                <a:lnTo>
                  <a:pt x="124" y="248"/>
                </a:lnTo>
                <a:lnTo>
                  <a:pt x="124" y="248"/>
                </a:lnTo>
                <a:lnTo>
                  <a:pt x="120" y="244"/>
                </a:lnTo>
                <a:lnTo>
                  <a:pt x="120" y="244"/>
                </a:lnTo>
                <a:lnTo>
                  <a:pt x="118" y="234"/>
                </a:lnTo>
                <a:lnTo>
                  <a:pt x="118" y="234"/>
                </a:lnTo>
                <a:lnTo>
                  <a:pt x="116" y="222"/>
                </a:lnTo>
                <a:lnTo>
                  <a:pt x="116" y="222"/>
                </a:lnTo>
                <a:lnTo>
                  <a:pt x="116" y="212"/>
                </a:lnTo>
                <a:lnTo>
                  <a:pt x="116" y="212"/>
                </a:lnTo>
                <a:lnTo>
                  <a:pt x="118" y="204"/>
                </a:lnTo>
                <a:lnTo>
                  <a:pt x="118" y="204"/>
                </a:lnTo>
                <a:lnTo>
                  <a:pt x="116" y="200"/>
                </a:lnTo>
                <a:lnTo>
                  <a:pt x="116" y="200"/>
                </a:lnTo>
                <a:lnTo>
                  <a:pt x="104" y="184"/>
                </a:lnTo>
                <a:lnTo>
                  <a:pt x="90" y="170"/>
                </a:lnTo>
                <a:lnTo>
                  <a:pt x="90" y="170"/>
                </a:lnTo>
                <a:lnTo>
                  <a:pt x="76" y="160"/>
                </a:lnTo>
                <a:lnTo>
                  <a:pt x="76" y="160"/>
                </a:lnTo>
                <a:lnTo>
                  <a:pt x="66" y="158"/>
                </a:lnTo>
                <a:lnTo>
                  <a:pt x="54" y="156"/>
                </a:lnTo>
                <a:lnTo>
                  <a:pt x="54" y="156"/>
                </a:lnTo>
                <a:lnTo>
                  <a:pt x="42" y="148"/>
                </a:lnTo>
                <a:lnTo>
                  <a:pt x="32" y="140"/>
                </a:lnTo>
                <a:lnTo>
                  <a:pt x="32" y="140"/>
                </a:lnTo>
                <a:lnTo>
                  <a:pt x="18" y="128"/>
                </a:lnTo>
                <a:lnTo>
                  <a:pt x="4" y="116"/>
                </a:lnTo>
                <a:lnTo>
                  <a:pt x="4" y="116"/>
                </a:lnTo>
                <a:lnTo>
                  <a:pt x="2" y="114"/>
                </a:lnTo>
                <a:lnTo>
                  <a:pt x="2" y="114"/>
                </a:lnTo>
                <a:lnTo>
                  <a:pt x="0" y="114"/>
                </a:lnTo>
                <a:lnTo>
                  <a:pt x="0" y="114"/>
                </a:lnTo>
                <a:lnTo>
                  <a:pt x="2" y="110"/>
                </a:lnTo>
                <a:lnTo>
                  <a:pt x="2" y="110"/>
                </a:lnTo>
                <a:lnTo>
                  <a:pt x="6" y="108"/>
                </a:lnTo>
                <a:lnTo>
                  <a:pt x="6" y="108"/>
                </a:lnTo>
                <a:lnTo>
                  <a:pt x="12" y="110"/>
                </a:lnTo>
                <a:lnTo>
                  <a:pt x="12" y="110"/>
                </a:lnTo>
                <a:lnTo>
                  <a:pt x="16" y="108"/>
                </a:lnTo>
                <a:lnTo>
                  <a:pt x="18" y="106"/>
                </a:lnTo>
                <a:lnTo>
                  <a:pt x="18" y="106"/>
                </a:lnTo>
                <a:lnTo>
                  <a:pt x="18" y="104"/>
                </a:lnTo>
                <a:lnTo>
                  <a:pt x="16" y="100"/>
                </a:lnTo>
                <a:lnTo>
                  <a:pt x="16" y="100"/>
                </a:lnTo>
                <a:lnTo>
                  <a:pt x="14" y="96"/>
                </a:lnTo>
                <a:lnTo>
                  <a:pt x="14" y="94"/>
                </a:lnTo>
                <a:lnTo>
                  <a:pt x="14" y="94"/>
                </a:lnTo>
                <a:lnTo>
                  <a:pt x="18" y="90"/>
                </a:lnTo>
                <a:lnTo>
                  <a:pt x="22" y="90"/>
                </a:lnTo>
                <a:lnTo>
                  <a:pt x="22" y="90"/>
                </a:lnTo>
                <a:lnTo>
                  <a:pt x="26" y="90"/>
                </a:lnTo>
                <a:lnTo>
                  <a:pt x="30" y="92"/>
                </a:lnTo>
                <a:lnTo>
                  <a:pt x="30" y="92"/>
                </a:lnTo>
                <a:lnTo>
                  <a:pt x="38" y="98"/>
                </a:lnTo>
                <a:lnTo>
                  <a:pt x="38" y="98"/>
                </a:lnTo>
                <a:lnTo>
                  <a:pt x="50" y="108"/>
                </a:lnTo>
                <a:lnTo>
                  <a:pt x="60" y="120"/>
                </a:lnTo>
                <a:lnTo>
                  <a:pt x="60" y="120"/>
                </a:lnTo>
                <a:lnTo>
                  <a:pt x="64" y="132"/>
                </a:lnTo>
                <a:lnTo>
                  <a:pt x="64" y="132"/>
                </a:lnTo>
                <a:lnTo>
                  <a:pt x="68" y="136"/>
                </a:lnTo>
                <a:lnTo>
                  <a:pt x="68" y="136"/>
                </a:lnTo>
                <a:lnTo>
                  <a:pt x="76" y="136"/>
                </a:lnTo>
                <a:lnTo>
                  <a:pt x="84" y="136"/>
                </a:lnTo>
                <a:lnTo>
                  <a:pt x="84" y="136"/>
                </a:lnTo>
                <a:lnTo>
                  <a:pt x="94" y="140"/>
                </a:lnTo>
                <a:lnTo>
                  <a:pt x="94" y="140"/>
                </a:lnTo>
                <a:lnTo>
                  <a:pt x="102" y="138"/>
                </a:lnTo>
                <a:lnTo>
                  <a:pt x="102" y="138"/>
                </a:lnTo>
                <a:lnTo>
                  <a:pt x="110" y="132"/>
                </a:lnTo>
                <a:lnTo>
                  <a:pt x="110" y="132"/>
                </a:lnTo>
                <a:lnTo>
                  <a:pt x="114" y="126"/>
                </a:lnTo>
                <a:lnTo>
                  <a:pt x="116" y="122"/>
                </a:lnTo>
                <a:lnTo>
                  <a:pt x="120" y="120"/>
                </a:lnTo>
                <a:lnTo>
                  <a:pt x="120" y="120"/>
                </a:lnTo>
                <a:lnTo>
                  <a:pt x="122" y="120"/>
                </a:lnTo>
                <a:lnTo>
                  <a:pt x="126" y="122"/>
                </a:lnTo>
                <a:lnTo>
                  <a:pt x="126" y="122"/>
                </a:lnTo>
                <a:lnTo>
                  <a:pt x="132" y="130"/>
                </a:lnTo>
                <a:lnTo>
                  <a:pt x="132" y="130"/>
                </a:lnTo>
                <a:lnTo>
                  <a:pt x="136" y="134"/>
                </a:lnTo>
                <a:lnTo>
                  <a:pt x="136" y="134"/>
                </a:lnTo>
                <a:lnTo>
                  <a:pt x="142" y="136"/>
                </a:lnTo>
                <a:lnTo>
                  <a:pt x="142" y="136"/>
                </a:lnTo>
                <a:lnTo>
                  <a:pt x="150" y="130"/>
                </a:lnTo>
                <a:lnTo>
                  <a:pt x="150" y="130"/>
                </a:lnTo>
                <a:lnTo>
                  <a:pt x="158" y="124"/>
                </a:lnTo>
                <a:lnTo>
                  <a:pt x="158" y="124"/>
                </a:lnTo>
                <a:lnTo>
                  <a:pt x="162" y="116"/>
                </a:lnTo>
                <a:lnTo>
                  <a:pt x="162" y="116"/>
                </a:lnTo>
                <a:lnTo>
                  <a:pt x="168" y="108"/>
                </a:lnTo>
                <a:lnTo>
                  <a:pt x="172" y="106"/>
                </a:lnTo>
                <a:lnTo>
                  <a:pt x="174" y="102"/>
                </a:lnTo>
                <a:lnTo>
                  <a:pt x="174" y="102"/>
                </a:lnTo>
                <a:lnTo>
                  <a:pt x="174" y="96"/>
                </a:lnTo>
                <a:lnTo>
                  <a:pt x="174" y="96"/>
                </a:lnTo>
                <a:lnTo>
                  <a:pt x="172" y="82"/>
                </a:lnTo>
                <a:lnTo>
                  <a:pt x="172" y="82"/>
                </a:lnTo>
                <a:lnTo>
                  <a:pt x="170" y="76"/>
                </a:lnTo>
                <a:lnTo>
                  <a:pt x="170" y="76"/>
                </a:lnTo>
                <a:lnTo>
                  <a:pt x="168" y="64"/>
                </a:lnTo>
                <a:lnTo>
                  <a:pt x="168" y="52"/>
                </a:lnTo>
                <a:lnTo>
                  <a:pt x="168" y="52"/>
                </a:lnTo>
                <a:lnTo>
                  <a:pt x="172" y="34"/>
                </a:lnTo>
                <a:lnTo>
                  <a:pt x="172" y="34"/>
                </a:lnTo>
                <a:lnTo>
                  <a:pt x="176" y="26"/>
                </a:lnTo>
                <a:lnTo>
                  <a:pt x="176" y="26"/>
                </a:lnTo>
                <a:lnTo>
                  <a:pt x="184" y="20"/>
                </a:lnTo>
                <a:lnTo>
                  <a:pt x="184" y="20"/>
                </a:lnTo>
                <a:lnTo>
                  <a:pt x="190" y="20"/>
                </a:lnTo>
                <a:lnTo>
                  <a:pt x="198" y="18"/>
                </a:lnTo>
                <a:lnTo>
                  <a:pt x="198" y="18"/>
                </a:lnTo>
                <a:lnTo>
                  <a:pt x="208" y="12"/>
                </a:lnTo>
                <a:lnTo>
                  <a:pt x="218" y="4"/>
                </a:lnTo>
                <a:lnTo>
                  <a:pt x="218" y="4"/>
                </a:lnTo>
                <a:lnTo>
                  <a:pt x="224" y="2"/>
                </a:lnTo>
                <a:lnTo>
                  <a:pt x="230" y="0"/>
                </a:lnTo>
                <a:lnTo>
                  <a:pt x="230" y="0"/>
                </a:lnTo>
                <a:lnTo>
                  <a:pt x="234" y="2"/>
                </a:lnTo>
                <a:lnTo>
                  <a:pt x="234" y="2"/>
                </a:lnTo>
                <a:lnTo>
                  <a:pt x="242" y="12"/>
                </a:lnTo>
                <a:lnTo>
                  <a:pt x="242" y="12"/>
                </a:lnTo>
                <a:lnTo>
                  <a:pt x="250" y="16"/>
                </a:lnTo>
                <a:lnTo>
                  <a:pt x="250" y="16"/>
                </a:lnTo>
                <a:lnTo>
                  <a:pt x="262" y="18"/>
                </a:lnTo>
                <a:lnTo>
                  <a:pt x="262" y="18"/>
                </a:lnTo>
                <a:lnTo>
                  <a:pt x="268" y="20"/>
                </a:lnTo>
                <a:lnTo>
                  <a:pt x="274" y="26"/>
                </a:lnTo>
                <a:lnTo>
                  <a:pt x="274" y="26"/>
                </a:lnTo>
                <a:lnTo>
                  <a:pt x="278" y="32"/>
                </a:lnTo>
                <a:lnTo>
                  <a:pt x="282" y="38"/>
                </a:lnTo>
                <a:lnTo>
                  <a:pt x="282" y="38"/>
                </a:lnTo>
                <a:lnTo>
                  <a:pt x="284" y="44"/>
                </a:lnTo>
                <a:lnTo>
                  <a:pt x="286" y="48"/>
                </a:lnTo>
                <a:lnTo>
                  <a:pt x="286" y="48"/>
                </a:lnTo>
                <a:lnTo>
                  <a:pt x="284" y="52"/>
                </a:lnTo>
                <a:lnTo>
                  <a:pt x="282" y="56"/>
                </a:lnTo>
                <a:lnTo>
                  <a:pt x="276" y="62"/>
                </a:lnTo>
                <a:lnTo>
                  <a:pt x="276" y="62"/>
                </a:lnTo>
                <a:lnTo>
                  <a:pt x="276" y="70"/>
                </a:lnTo>
                <a:lnTo>
                  <a:pt x="276" y="70"/>
                </a:lnTo>
                <a:lnTo>
                  <a:pt x="278" y="76"/>
                </a:lnTo>
                <a:lnTo>
                  <a:pt x="278" y="76"/>
                </a:lnTo>
                <a:lnTo>
                  <a:pt x="282" y="78"/>
                </a:lnTo>
                <a:lnTo>
                  <a:pt x="284" y="80"/>
                </a:lnTo>
                <a:lnTo>
                  <a:pt x="284" y="80"/>
                </a:lnTo>
                <a:lnTo>
                  <a:pt x="276" y="88"/>
                </a:lnTo>
                <a:lnTo>
                  <a:pt x="272" y="92"/>
                </a:lnTo>
                <a:lnTo>
                  <a:pt x="270" y="98"/>
                </a:lnTo>
                <a:lnTo>
                  <a:pt x="270" y="98"/>
                </a:lnTo>
                <a:lnTo>
                  <a:pt x="274" y="98"/>
                </a:lnTo>
                <a:lnTo>
                  <a:pt x="278" y="100"/>
                </a:lnTo>
                <a:lnTo>
                  <a:pt x="278" y="100"/>
                </a:lnTo>
                <a:lnTo>
                  <a:pt x="278" y="102"/>
                </a:lnTo>
                <a:lnTo>
                  <a:pt x="278" y="102"/>
                </a:lnTo>
                <a:lnTo>
                  <a:pt x="276" y="110"/>
                </a:lnTo>
                <a:lnTo>
                  <a:pt x="276" y="120"/>
                </a:lnTo>
                <a:lnTo>
                  <a:pt x="276" y="120"/>
                </a:lnTo>
                <a:lnTo>
                  <a:pt x="276" y="126"/>
                </a:lnTo>
                <a:lnTo>
                  <a:pt x="276" y="126"/>
                </a:lnTo>
                <a:lnTo>
                  <a:pt x="280" y="140"/>
                </a:lnTo>
                <a:lnTo>
                  <a:pt x="280" y="140"/>
                </a:lnTo>
                <a:lnTo>
                  <a:pt x="286" y="150"/>
                </a:lnTo>
                <a:lnTo>
                  <a:pt x="286" y="150"/>
                </a:lnTo>
                <a:lnTo>
                  <a:pt x="290" y="154"/>
                </a:lnTo>
                <a:lnTo>
                  <a:pt x="290" y="154"/>
                </a:lnTo>
                <a:lnTo>
                  <a:pt x="298" y="156"/>
                </a:lnTo>
                <a:lnTo>
                  <a:pt x="298" y="156"/>
                </a:lnTo>
                <a:lnTo>
                  <a:pt x="306" y="156"/>
                </a:lnTo>
                <a:lnTo>
                  <a:pt x="306" y="156"/>
                </a:lnTo>
                <a:lnTo>
                  <a:pt x="318" y="160"/>
                </a:lnTo>
                <a:lnTo>
                  <a:pt x="318" y="160"/>
                </a:lnTo>
                <a:lnTo>
                  <a:pt x="326" y="168"/>
                </a:lnTo>
                <a:lnTo>
                  <a:pt x="336" y="180"/>
                </a:lnTo>
                <a:lnTo>
                  <a:pt x="336" y="180"/>
                </a:lnTo>
                <a:lnTo>
                  <a:pt x="344" y="186"/>
                </a:lnTo>
                <a:lnTo>
                  <a:pt x="344" y="186"/>
                </a:lnTo>
                <a:lnTo>
                  <a:pt x="348" y="192"/>
                </a:lnTo>
                <a:lnTo>
                  <a:pt x="350" y="200"/>
                </a:lnTo>
                <a:lnTo>
                  <a:pt x="350" y="200"/>
                </a:lnTo>
                <a:lnTo>
                  <a:pt x="348" y="204"/>
                </a:lnTo>
                <a:lnTo>
                  <a:pt x="346" y="212"/>
                </a:lnTo>
                <a:lnTo>
                  <a:pt x="344" y="224"/>
                </a:lnTo>
                <a:lnTo>
                  <a:pt x="344" y="224"/>
                </a:lnTo>
                <a:lnTo>
                  <a:pt x="338" y="252"/>
                </a:lnTo>
                <a:lnTo>
                  <a:pt x="338" y="252"/>
                </a:lnTo>
                <a:lnTo>
                  <a:pt x="336" y="260"/>
                </a:lnTo>
                <a:lnTo>
                  <a:pt x="336" y="260"/>
                </a:lnTo>
                <a:lnTo>
                  <a:pt x="338" y="268"/>
                </a:lnTo>
                <a:lnTo>
                  <a:pt x="340" y="274"/>
                </a:lnTo>
                <a:lnTo>
                  <a:pt x="340" y="274"/>
                </a:lnTo>
                <a:lnTo>
                  <a:pt x="350" y="284"/>
                </a:lnTo>
                <a:lnTo>
                  <a:pt x="350" y="284"/>
                </a:lnTo>
                <a:lnTo>
                  <a:pt x="358" y="294"/>
                </a:lnTo>
                <a:lnTo>
                  <a:pt x="358" y="294"/>
                </a:lnTo>
                <a:lnTo>
                  <a:pt x="362" y="306"/>
                </a:lnTo>
                <a:lnTo>
                  <a:pt x="362" y="306"/>
                </a:lnTo>
                <a:lnTo>
                  <a:pt x="370" y="314"/>
                </a:lnTo>
                <a:lnTo>
                  <a:pt x="376" y="320"/>
                </a:lnTo>
                <a:lnTo>
                  <a:pt x="376" y="320"/>
                </a:lnTo>
                <a:lnTo>
                  <a:pt x="390" y="342"/>
                </a:lnTo>
                <a:lnTo>
                  <a:pt x="390" y="342"/>
                </a:lnTo>
                <a:lnTo>
                  <a:pt x="394" y="352"/>
                </a:lnTo>
                <a:lnTo>
                  <a:pt x="394" y="352"/>
                </a:lnTo>
                <a:lnTo>
                  <a:pt x="396" y="356"/>
                </a:lnTo>
                <a:lnTo>
                  <a:pt x="398" y="362"/>
                </a:lnTo>
                <a:lnTo>
                  <a:pt x="398" y="362"/>
                </a:lnTo>
                <a:lnTo>
                  <a:pt x="394" y="366"/>
                </a:lnTo>
                <a:lnTo>
                  <a:pt x="390" y="372"/>
                </a:lnTo>
                <a:lnTo>
                  <a:pt x="390" y="372"/>
                </a:lnTo>
                <a:lnTo>
                  <a:pt x="390" y="380"/>
                </a:lnTo>
                <a:lnTo>
                  <a:pt x="392" y="386"/>
                </a:lnTo>
                <a:lnTo>
                  <a:pt x="392" y="386"/>
                </a:lnTo>
                <a:lnTo>
                  <a:pt x="392" y="392"/>
                </a:lnTo>
                <a:lnTo>
                  <a:pt x="392" y="398"/>
                </a:lnTo>
                <a:lnTo>
                  <a:pt x="392" y="398"/>
                </a:lnTo>
                <a:lnTo>
                  <a:pt x="396" y="404"/>
                </a:lnTo>
                <a:lnTo>
                  <a:pt x="396" y="404"/>
                </a:lnTo>
                <a:lnTo>
                  <a:pt x="398" y="410"/>
                </a:lnTo>
                <a:lnTo>
                  <a:pt x="400" y="416"/>
                </a:lnTo>
                <a:lnTo>
                  <a:pt x="400" y="416"/>
                </a:lnTo>
                <a:lnTo>
                  <a:pt x="398" y="424"/>
                </a:lnTo>
                <a:lnTo>
                  <a:pt x="398" y="424"/>
                </a:lnTo>
                <a:lnTo>
                  <a:pt x="398" y="432"/>
                </a:lnTo>
                <a:lnTo>
                  <a:pt x="400" y="436"/>
                </a:lnTo>
                <a:lnTo>
                  <a:pt x="402" y="438"/>
                </a:lnTo>
                <a:lnTo>
                  <a:pt x="402" y="438"/>
                </a:lnTo>
                <a:lnTo>
                  <a:pt x="404" y="438"/>
                </a:lnTo>
                <a:lnTo>
                  <a:pt x="408" y="438"/>
                </a:lnTo>
                <a:lnTo>
                  <a:pt x="414" y="438"/>
                </a:lnTo>
                <a:lnTo>
                  <a:pt x="414" y="438"/>
                </a:lnTo>
                <a:lnTo>
                  <a:pt x="418" y="444"/>
                </a:lnTo>
                <a:lnTo>
                  <a:pt x="422" y="450"/>
                </a:lnTo>
                <a:lnTo>
                  <a:pt x="422" y="450"/>
                </a:lnTo>
                <a:lnTo>
                  <a:pt x="424" y="456"/>
                </a:lnTo>
                <a:lnTo>
                  <a:pt x="424" y="464"/>
                </a:lnTo>
                <a:lnTo>
                  <a:pt x="424" y="464"/>
                </a:lnTo>
                <a:lnTo>
                  <a:pt x="428" y="468"/>
                </a:lnTo>
                <a:lnTo>
                  <a:pt x="434" y="474"/>
                </a:lnTo>
                <a:lnTo>
                  <a:pt x="434" y="474"/>
                </a:lnTo>
                <a:lnTo>
                  <a:pt x="440" y="478"/>
                </a:lnTo>
                <a:lnTo>
                  <a:pt x="448" y="482"/>
                </a:lnTo>
                <a:lnTo>
                  <a:pt x="448" y="482"/>
                </a:lnTo>
                <a:lnTo>
                  <a:pt x="450" y="488"/>
                </a:lnTo>
                <a:lnTo>
                  <a:pt x="452" y="494"/>
                </a:lnTo>
                <a:lnTo>
                  <a:pt x="452" y="494"/>
                </a:lnTo>
                <a:lnTo>
                  <a:pt x="450" y="508"/>
                </a:lnTo>
                <a:lnTo>
                  <a:pt x="450" y="508"/>
                </a:lnTo>
                <a:lnTo>
                  <a:pt x="446" y="520"/>
                </a:lnTo>
                <a:lnTo>
                  <a:pt x="446" y="520"/>
                </a:lnTo>
                <a:lnTo>
                  <a:pt x="446" y="526"/>
                </a:lnTo>
                <a:lnTo>
                  <a:pt x="446" y="532"/>
                </a:lnTo>
                <a:lnTo>
                  <a:pt x="446" y="532"/>
                </a:lnTo>
                <a:lnTo>
                  <a:pt x="448" y="538"/>
                </a:lnTo>
                <a:lnTo>
                  <a:pt x="454" y="544"/>
                </a:lnTo>
                <a:lnTo>
                  <a:pt x="454" y="544"/>
                </a:lnTo>
                <a:lnTo>
                  <a:pt x="462" y="552"/>
                </a:lnTo>
                <a:lnTo>
                  <a:pt x="462" y="552"/>
                </a:lnTo>
                <a:lnTo>
                  <a:pt x="476" y="558"/>
                </a:lnTo>
                <a:lnTo>
                  <a:pt x="484" y="560"/>
                </a:lnTo>
                <a:lnTo>
                  <a:pt x="488" y="564"/>
                </a:lnTo>
                <a:lnTo>
                  <a:pt x="488" y="564"/>
                </a:lnTo>
                <a:lnTo>
                  <a:pt x="492" y="570"/>
                </a:lnTo>
                <a:lnTo>
                  <a:pt x="496" y="576"/>
                </a:lnTo>
                <a:lnTo>
                  <a:pt x="496" y="576"/>
                </a:lnTo>
                <a:lnTo>
                  <a:pt x="500" y="582"/>
                </a:lnTo>
                <a:lnTo>
                  <a:pt x="504" y="586"/>
                </a:lnTo>
                <a:lnTo>
                  <a:pt x="506" y="586"/>
                </a:lnTo>
                <a:lnTo>
                  <a:pt x="506" y="586"/>
                </a:lnTo>
                <a:lnTo>
                  <a:pt x="508" y="584"/>
                </a:lnTo>
                <a:lnTo>
                  <a:pt x="508" y="582"/>
                </a:lnTo>
                <a:lnTo>
                  <a:pt x="508" y="582"/>
                </a:lnTo>
                <a:lnTo>
                  <a:pt x="512" y="584"/>
                </a:lnTo>
                <a:lnTo>
                  <a:pt x="512" y="586"/>
                </a:lnTo>
                <a:lnTo>
                  <a:pt x="514" y="594"/>
                </a:lnTo>
                <a:lnTo>
                  <a:pt x="516" y="610"/>
                </a:lnTo>
                <a:lnTo>
                  <a:pt x="516" y="61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06" name="Freeform 265"/>
          <p:cNvSpPr>
            <a:spLocks/>
          </p:cNvSpPr>
          <p:nvPr/>
        </p:nvSpPr>
        <p:spPr bwMode="auto">
          <a:xfrm>
            <a:off x="5987123" y="224600"/>
            <a:ext cx="43297" cy="24784"/>
          </a:xfrm>
          <a:custGeom>
            <a:avLst/>
            <a:gdLst/>
            <a:ahLst/>
            <a:cxnLst>
              <a:cxn ang="0">
                <a:pos x="8" y="6"/>
              </a:cxn>
              <a:cxn ang="0">
                <a:pos x="8" y="6"/>
              </a:cxn>
              <a:cxn ang="0">
                <a:pos x="6" y="6"/>
              </a:cxn>
              <a:cxn ang="0">
                <a:pos x="4" y="8"/>
              </a:cxn>
              <a:cxn ang="0">
                <a:pos x="2" y="10"/>
              </a:cxn>
              <a:cxn ang="0">
                <a:pos x="0" y="8"/>
              </a:cxn>
              <a:cxn ang="0">
                <a:pos x="0" y="8"/>
              </a:cxn>
              <a:cxn ang="0">
                <a:pos x="0" y="6"/>
              </a:cxn>
              <a:cxn ang="0">
                <a:pos x="0" y="6"/>
              </a:cxn>
              <a:cxn ang="0">
                <a:pos x="4" y="4"/>
              </a:cxn>
              <a:cxn ang="0">
                <a:pos x="4" y="4"/>
              </a:cxn>
              <a:cxn ang="0">
                <a:pos x="8" y="4"/>
              </a:cxn>
              <a:cxn ang="0">
                <a:pos x="10" y="6"/>
              </a:cxn>
              <a:cxn ang="0">
                <a:pos x="10" y="6"/>
              </a:cxn>
              <a:cxn ang="0">
                <a:pos x="10" y="2"/>
              </a:cxn>
              <a:cxn ang="0">
                <a:pos x="10" y="2"/>
              </a:cxn>
              <a:cxn ang="0">
                <a:pos x="8" y="0"/>
              </a:cxn>
              <a:cxn ang="0">
                <a:pos x="8" y="0"/>
              </a:cxn>
              <a:cxn ang="0">
                <a:pos x="12" y="0"/>
              </a:cxn>
              <a:cxn ang="0">
                <a:pos x="16" y="2"/>
              </a:cxn>
              <a:cxn ang="0">
                <a:pos x="16" y="2"/>
              </a:cxn>
              <a:cxn ang="0">
                <a:pos x="18" y="6"/>
              </a:cxn>
              <a:cxn ang="0">
                <a:pos x="22" y="8"/>
              </a:cxn>
              <a:cxn ang="0">
                <a:pos x="22" y="8"/>
              </a:cxn>
              <a:cxn ang="0">
                <a:pos x="22" y="10"/>
              </a:cxn>
              <a:cxn ang="0">
                <a:pos x="22" y="12"/>
              </a:cxn>
              <a:cxn ang="0">
                <a:pos x="22" y="12"/>
              </a:cxn>
              <a:cxn ang="0">
                <a:pos x="20" y="12"/>
              </a:cxn>
              <a:cxn ang="0">
                <a:pos x="18" y="10"/>
              </a:cxn>
              <a:cxn ang="0">
                <a:pos x="18" y="10"/>
              </a:cxn>
              <a:cxn ang="0">
                <a:pos x="14" y="14"/>
              </a:cxn>
              <a:cxn ang="0">
                <a:pos x="14" y="14"/>
              </a:cxn>
              <a:cxn ang="0">
                <a:pos x="12" y="14"/>
              </a:cxn>
              <a:cxn ang="0">
                <a:pos x="12" y="14"/>
              </a:cxn>
              <a:cxn ang="0">
                <a:pos x="8" y="14"/>
              </a:cxn>
              <a:cxn ang="0">
                <a:pos x="6" y="14"/>
              </a:cxn>
              <a:cxn ang="0">
                <a:pos x="6" y="14"/>
              </a:cxn>
              <a:cxn ang="0">
                <a:pos x="4" y="12"/>
              </a:cxn>
              <a:cxn ang="0">
                <a:pos x="4" y="12"/>
              </a:cxn>
              <a:cxn ang="0">
                <a:pos x="8" y="10"/>
              </a:cxn>
              <a:cxn ang="0">
                <a:pos x="8" y="10"/>
              </a:cxn>
              <a:cxn ang="0">
                <a:pos x="8" y="6"/>
              </a:cxn>
              <a:cxn ang="0">
                <a:pos x="8" y="6"/>
              </a:cxn>
            </a:cxnLst>
            <a:rect l="0" t="0" r="r" b="b"/>
            <a:pathLst>
              <a:path w="22" h="14">
                <a:moveTo>
                  <a:pt x="8" y="6"/>
                </a:moveTo>
                <a:lnTo>
                  <a:pt x="8" y="6"/>
                </a:lnTo>
                <a:lnTo>
                  <a:pt x="6" y="6"/>
                </a:lnTo>
                <a:lnTo>
                  <a:pt x="4" y="8"/>
                </a:lnTo>
                <a:lnTo>
                  <a:pt x="2" y="10"/>
                </a:lnTo>
                <a:lnTo>
                  <a:pt x="0" y="8"/>
                </a:lnTo>
                <a:lnTo>
                  <a:pt x="0" y="8"/>
                </a:lnTo>
                <a:lnTo>
                  <a:pt x="0" y="6"/>
                </a:lnTo>
                <a:lnTo>
                  <a:pt x="0" y="6"/>
                </a:lnTo>
                <a:lnTo>
                  <a:pt x="4" y="4"/>
                </a:lnTo>
                <a:lnTo>
                  <a:pt x="4" y="4"/>
                </a:lnTo>
                <a:lnTo>
                  <a:pt x="8" y="4"/>
                </a:lnTo>
                <a:lnTo>
                  <a:pt x="10" y="6"/>
                </a:lnTo>
                <a:lnTo>
                  <a:pt x="10" y="6"/>
                </a:lnTo>
                <a:lnTo>
                  <a:pt x="10" y="2"/>
                </a:lnTo>
                <a:lnTo>
                  <a:pt x="10" y="2"/>
                </a:lnTo>
                <a:lnTo>
                  <a:pt x="8" y="0"/>
                </a:lnTo>
                <a:lnTo>
                  <a:pt x="8" y="0"/>
                </a:lnTo>
                <a:lnTo>
                  <a:pt x="12" y="0"/>
                </a:lnTo>
                <a:lnTo>
                  <a:pt x="16" y="2"/>
                </a:lnTo>
                <a:lnTo>
                  <a:pt x="16" y="2"/>
                </a:lnTo>
                <a:lnTo>
                  <a:pt x="18" y="6"/>
                </a:lnTo>
                <a:lnTo>
                  <a:pt x="22" y="8"/>
                </a:lnTo>
                <a:lnTo>
                  <a:pt x="22" y="8"/>
                </a:lnTo>
                <a:lnTo>
                  <a:pt x="22" y="10"/>
                </a:lnTo>
                <a:lnTo>
                  <a:pt x="22" y="12"/>
                </a:lnTo>
                <a:lnTo>
                  <a:pt x="22" y="12"/>
                </a:lnTo>
                <a:lnTo>
                  <a:pt x="20" y="12"/>
                </a:lnTo>
                <a:lnTo>
                  <a:pt x="18" y="10"/>
                </a:lnTo>
                <a:lnTo>
                  <a:pt x="18" y="10"/>
                </a:lnTo>
                <a:lnTo>
                  <a:pt x="14" y="14"/>
                </a:lnTo>
                <a:lnTo>
                  <a:pt x="14" y="14"/>
                </a:lnTo>
                <a:lnTo>
                  <a:pt x="12" y="14"/>
                </a:lnTo>
                <a:lnTo>
                  <a:pt x="12" y="14"/>
                </a:lnTo>
                <a:lnTo>
                  <a:pt x="8" y="14"/>
                </a:lnTo>
                <a:lnTo>
                  <a:pt x="6" y="14"/>
                </a:lnTo>
                <a:lnTo>
                  <a:pt x="6" y="14"/>
                </a:lnTo>
                <a:lnTo>
                  <a:pt x="4" y="12"/>
                </a:lnTo>
                <a:lnTo>
                  <a:pt x="4" y="12"/>
                </a:lnTo>
                <a:lnTo>
                  <a:pt x="8" y="10"/>
                </a:lnTo>
                <a:lnTo>
                  <a:pt x="8" y="10"/>
                </a:lnTo>
                <a:lnTo>
                  <a:pt x="8" y="6"/>
                </a:lnTo>
                <a:lnTo>
                  <a:pt x="8"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07" name="Freeform 266"/>
          <p:cNvSpPr>
            <a:spLocks/>
          </p:cNvSpPr>
          <p:nvPr/>
        </p:nvSpPr>
        <p:spPr bwMode="auto">
          <a:xfrm>
            <a:off x="5833613" y="355603"/>
            <a:ext cx="31490" cy="17703"/>
          </a:xfrm>
          <a:custGeom>
            <a:avLst/>
            <a:gdLst/>
            <a:ahLst/>
            <a:cxnLst>
              <a:cxn ang="0">
                <a:pos x="14" y="4"/>
              </a:cxn>
              <a:cxn ang="0">
                <a:pos x="14" y="4"/>
              </a:cxn>
              <a:cxn ang="0">
                <a:pos x="16" y="8"/>
              </a:cxn>
              <a:cxn ang="0">
                <a:pos x="16" y="8"/>
              </a:cxn>
              <a:cxn ang="0">
                <a:pos x="12" y="10"/>
              </a:cxn>
              <a:cxn ang="0">
                <a:pos x="10" y="10"/>
              </a:cxn>
              <a:cxn ang="0">
                <a:pos x="10" y="10"/>
              </a:cxn>
              <a:cxn ang="0">
                <a:pos x="4" y="8"/>
              </a:cxn>
              <a:cxn ang="0">
                <a:pos x="0" y="6"/>
              </a:cxn>
              <a:cxn ang="0">
                <a:pos x="0" y="6"/>
              </a:cxn>
              <a:cxn ang="0">
                <a:pos x="0" y="2"/>
              </a:cxn>
              <a:cxn ang="0">
                <a:pos x="0" y="2"/>
              </a:cxn>
              <a:cxn ang="0">
                <a:pos x="0" y="0"/>
              </a:cxn>
              <a:cxn ang="0">
                <a:pos x="0" y="0"/>
              </a:cxn>
              <a:cxn ang="0">
                <a:pos x="6" y="0"/>
              </a:cxn>
              <a:cxn ang="0">
                <a:pos x="12" y="2"/>
              </a:cxn>
              <a:cxn ang="0">
                <a:pos x="12" y="2"/>
              </a:cxn>
              <a:cxn ang="0">
                <a:pos x="14" y="4"/>
              </a:cxn>
              <a:cxn ang="0">
                <a:pos x="14" y="4"/>
              </a:cxn>
            </a:cxnLst>
            <a:rect l="0" t="0" r="r" b="b"/>
            <a:pathLst>
              <a:path w="16" h="10">
                <a:moveTo>
                  <a:pt x="14" y="4"/>
                </a:moveTo>
                <a:lnTo>
                  <a:pt x="14" y="4"/>
                </a:lnTo>
                <a:lnTo>
                  <a:pt x="16" y="8"/>
                </a:lnTo>
                <a:lnTo>
                  <a:pt x="16" y="8"/>
                </a:lnTo>
                <a:lnTo>
                  <a:pt x="12" y="10"/>
                </a:lnTo>
                <a:lnTo>
                  <a:pt x="10" y="10"/>
                </a:lnTo>
                <a:lnTo>
                  <a:pt x="10" y="10"/>
                </a:lnTo>
                <a:lnTo>
                  <a:pt x="4" y="8"/>
                </a:lnTo>
                <a:lnTo>
                  <a:pt x="0" y="6"/>
                </a:lnTo>
                <a:lnTo>
                  <a:pt x="0" y="6"/>
                </a:lnTo>
                <a:lnTo>
                  <a:pt x="0" y="2"/>
                </a:lnTo>
                <a:lnTo>
                  <a:pt x="0" y="2"/>
                </a:lnTo>
                <a:lnTo>
                  <a:pt x="0" y="0"/>
                </a:lnTo>
                <a:lnTo>
                  <a:pt x="0" y="0"/>
                </a:lnTo>
                <a:lnTo>
                  <a:pt x="6" y="0"/>
                </a:lnTo>
                <a:lnTo>
                  <a:pt x="12" y="2"/>
                </a:lnTo>
                <a:lnTo>
                  <a:pt x="12" y="2"/>
                </a:lnTo>
                <a:lnTo>
                  <a:pt x="14" y="4"/>
                </a:lnTo>
                <a:lnTo>
                  <a:pt x="14" y="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08" name="Freeform 267"/>
          <p:cNvSpPr>
            <a:spLocks/>
          </p:cNvSpPr>
          <p:nvPr/>
        </p:nvSpPr>
        <p:spPr bwMode="auto">
          <a:xfrm>
            <a:off x="5900526" y="291872"/>
            <a:ext cx="27552" cy="35406"/>
          </a:xfrm>
          <a:custGeom>
            <a:avLst/>
            <a:gdLst/>
            <a:ahLst/>
            <a:cxnLst>
              <a:cxn ang="0">
                <a:pos x="12" y="12"/>
              </a:cxn>
              <a:cxn ang="0">
                <a:pos x="12" y="12"/>
              </a:cxn>
              <a:cxn ang="0">
                <a:pos x="14" y="16"/>
              </a:cxn>
              <a:cxn ang="0">
                <a:pos x="14" y="16"/>
              </a:cxn>
              <a:cxn ang="0">
                <a:pos x="12" y="16"/>
              </a:cxn>
              <a:cxn ang="0">
                <a:pos x="10" y="18"/>
              </a:cxn>
              <a:cxn ang="0">
                <a:pos x="10" y="18"/>
              </a:cxn>
              <a:cxn ang="0">
                <a:pos x="8" y="20"/>
              </a:cxn>
              <a:cxn ang="0">
                <a:pos x="8" y="20"/>
              </a:cxn>
              <a:cxn ang="0">
                <a:pos x="6" y="18"/>
              </a:cxn>
              <a:cxn ang="0">
                <a:pos x="4" y="16"/>
              </a:cxn>
              <a:cxn ang="0">
                <a:pos x="2" y="10"/>
              </a:cxn>
              <a:cxn ang="0">
                <a:pos x="2" y="10"/>
              </a:cxn>
              <a:cxn ang="0">
                <a:pos x="0" y="6"/>
              </a:cxn>
              <a:cxn ang="0">
                <a:pos x="0" y="2"/>
              </a:cxn>
              <a:cxn ang="0">
                <a:pos x="0" y="2"/>
              </a:cxn>
              <a:cxn ang="0">
                <a:pos x="0" y="0"/>
              </a:cxn>
              <a:cxn ang="0">
                <a:pos x="0" y="0"/>
              </a:cxn>
              <a:cxn ang="0">
                <a:pos x="2" y="2"/>
              </a:cxn>
              <a:cxn ang="0">
                <a:pos x="2" y="4"/>
              </a:cxn>
              <a:cxn ang="0">
                <a:pos x="2" y="4"/>
              </a:cxn>
              <a:cxn ang="0">
                <a:pos x="6" y="2"/>
              </a:cxn>
              <a:cxn ang="0">
                <a:pos x="6" y="2"/>
              </a:cxn>
              <a:cxn ang="0">
                <a:pos x="10" y="6"/>
              </a:cxn>
              <a:cxn ang="0">
                <a:pos x="10" y="6"/>
              </a:cxn>
              <a:cxn ang="0">
                <a:pos x="12" y="12"/>
              </a:cxn>
              <a:cxn ang="0">
                <a:pos x="12" y="12"/>
              </a:cxn>
            </a:cxnLst>
            <a:rect l="0" t="0" r="r" b="b"/>
            <a:pathLst>
              <a:path w="14" h="20">
                <a:moveTo>
                  <a:pt x="12" y="12"/>
                </a:moveTo>
                <a:lnTo>
                  <a:pt x="12" y="12"/>
                </a:lnTo>
                <a:lnTo>
                  <a:pt x="14" y="16"/>
                </a:lnTo>
                <a:lnTo>
                  <a:pt x="14" y="16"/>
                </a:lnTo>
                <a:lnTo>
                  <a:pt x="12" y="16"/>
                </a:lnTo>
                <a:lnTo>
                  <a:pt x="10" y="18"/>
                </a:lnTo>
                <a:lnTo>
                  <a:pt x="10" y="18"/>
                </a:lnTo>
                <a:lnTo>
                  <a:pt x="8" y="20"/>
                </a:lnTo>
                <a:lnTo>
                  <a:pt x="8" y="20"/>
                </a:lnTo>
                <a:lnTo>
                  <a:pt x="6" y="18"/>
                </a:lnTo>
                <a:lnTo>
                  <a:pt x="4" y="16"/>
                </a:lnTo>
                <a:lnTo>
                  <a:pt x="2" y="10"/>
                </a:lnTo>
                <a:lnTo>
                  <a:pt x="2" y="10"/>
                </a:lnTo>
                <a:lnTo>
                  <a:pt x="0" y="6"/>
                </a:lnTo>
                <a:lnTo>
                  <a:pt x="0" y="2"/>
                </a:lnTo>
                <a:lnTo>
                  <a:pt x="0" y="2"/>
                </a:lnTo>
                <a:lnTo>
                  <a:pt x="0" y="0"/>
                </a:lnTo>
                <a:lnTo>
                  <a:pt x="0" y="0"/>
                </a:lnTo>
                <a:lnTo>
                  <a:pt x="2" y="2"/>
                </a:lnTo>
                <a:lnTo>
                  <a:pt x="2" y="4"/>
                </a:lnTo>
                <a:lnTo>
                  <a:pt x="2" y="4"/>
                </a:lnTo>
                <a:lnTo>
                  <a:pt x="6" y="2"/>
                </a:lnTo>
                <a:lnTo>
                  <a:pt x="6" y="2"/>
                </a:lnTo>
                <a:lnTo>
                  <a:pt x="10" y="6"/>
                </a:lnTo>
                <a:lnTo>
                  <a:pt x="10" y="6"/>
                </a:lnTo>
                <a:lnTo>
                  <a:pt x="12" y="12"/>
                </a:lnTo>
                <a:lnTo>
                  <a:pt x="12" y="1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09" name="Freeform 268"/>
          <p:cNvSpPr>
            <a:spLocks/>
          </p:cNvSpPr>
          <p:nvPr/>
        </p:nvSpPr>
        <p:spPr bwMode="auto">
          <a:xfrm>
            <a:off x="5861165" y="320196"/>
            <a:ext cx="39361" cy="42488"/>
          </a:xfrm>
          <a:custGeom>
            <a:avLst/>
            <a:gdLst/>
            <a:ahLst/>
            <a:cxnLst>
              <a:cxn ang="0">
                <a:pos x="20" y="8"/>
              </a:cxn>
              <a:cxn ang="0">
                <a:pos x="20" y="8"/>
              </a:cxn>
              <a:cxn ang="0">
                <a:pos x="18" y="14"/>
              </a:cxn>
              <a:cxn ang="0">
                <a:pos x="18" y="14"/>
              </a:cxn>
              <a:cxn ang="0">
                <a:pos x="16" y="18"/>
              </a:cxn>
              <a:cxn ang="0">
                <a:pos x="16" y="20"/>
              </a:cxn>
              <a:cxn ang="0">
                <a:pos x="16" y="20"/>
              </a:cxn>
              <a:cxn ang="0">
                <a:pos x="12" y="18"/>
              </a:cxn>
              <a:cxn ang="0">
                <a:pos x="12" y="18"/>
              </a:cxn>
              <a:cxn ang="0">
                <a:pos x="14" y="22"/>
              </a:cxn>
              <a:cxn ang="0">
                <a:pos x="14" y="22"/>
              </a:cxn>
              <a:cxn ang="0">
                <a:pos x="12" y="24"/>
              </a:cxn>
              <a:cxn ang="0">
                <a:pos x="12" y="24"/>
              </a:cxn>
              <a:cxn ang="0">
                <a:pos x="6" y="24"/>
              </a:cxn>
              <a:cxn ang="0">
                <a:pos x="6" y="24"/>
              </a:cxn>
              <a:cxn ang="0">
                <a:pos x="2" y="20"/>
              </a:cxn>
              <a:cxn ang="0">
                <a:pos x="2" y="20"/>
              </a:cxn>
              <a:cxn ang="0">
                <a:pos x="2" y="18"/>
              </a:cxn>
              <a:cxn ang="0">
                <a:pos x="2" y="18"/>
              </a:cxn>
              <a:cxn ang="0">
                <a:pos x="2" y="14"/>
              </a:cxn>
              <a:cxn ang="0">
                <a:pos x="2" y="14"/>
              </a:cxn>
              <a:cxn ang="0">
                <a:pos x="0" y="10"/>
              </a:cxn>
              <a:cxn ang="0">
                <a:pos x="0" y="10"/>
              </a:cxn>
              <a:cxn ang="0">
                <a:pos x="2" y="8"/>
              </a:cxn>
              <a:cxn ang="0">
                <a:pos x="2" y="8"/>
              </a:cxn>
              <a:cxn ang="0">
                <a:pos x="4" y="8"/>
              </a:cxn>
              <a:cxn ang="0">
                <a:pos x="4" y="8"/>
              </a:cxn>
              <a:cxn ang="0">
                <a:pos x="4" y="6"/>
              </a:cxn>
              <a:cxn ang="0">
                <a:pos x="6" y="2"/>
              </a:cxn>
              <a:cxn ang="0">
                <a:pos x="6" y="2"/>
              </a:cxn>
              <a:cxn ang="0">
                <a:pos x="8" y="4"/>
              </a:cxn>
              <a:cxn ang="0">
                <a:pos x="10" y="4"/>
              </a:cxn>
              <a:cxn ang="0">
                <a:pos x="10" y="4"/>
              </a:cxn>
              <a:cxn ang="0">
                <a:pos x="12" y="2"/>
              </a:cxn>
              <a:cxn ang="0">
                <a:pos x="12" y="0"/>
              </a:cxn>
              <a:cxn ang="0">
                <a:pos x="12" y="0"/>
              </a:cxn>
              <a:cxn ang="0">
                <a:pos x="16" y="2"/>
              </a:cxn>
              <a:cxn ang="0">
                <a:pos x="18" y="4"/>
              </a:cxn>
              <a:cxn ang="0">
                <a:pos x="18" y="4"/>
              </a:cxn>
              <a:cxn ang="0">
                <a:pos x="20" y="8"/>
              </a:cxn>
              <a:cxn ang="0">
                <a:pos x="20" y="8"/>
              </a:cxn>
            </a:cxnLst>
            <a:rect l="0" t="0" r="r" b="b"/>
            <a:pathLst>
              <a:path w="20" h="24">
                <a:moveTo>
                  <a:pt x="20" y="8"/>
                </a:moveTo>
                <a:lnTo>
                  <a:pt x="20" y="8"/>
                </a:lnTo>
                <a:lnTo>
                  <a:pt x="18" y="14"/>
                </a:lnTo>
                <a:lnTo>
                  <a:pt x="18" y="14"/>
                </a:lnTo>
                <a:lnTo>
                  <a:pt x="16" y="18"/>
                </a:lnTo>
                <a:lnTo>
                  <a:pt x="16" y="20"/>
                </a:lnTo>
                <a:lnTo>
                  <a:pt x="16" y="20"/>
                </a:lnTo>
                <a:lnTo>
                  <a:pt x="12" y="18"/>
                </a:lnTo>
                <a:lnTo>
                  <a:pt x="12" y="18"/>
                </a:lnTo>
                <a:lnTo>
                  <a:pt x="14" y="22"/>
                </a:lnTo>
                <a:lnTo>
                  <a:pt x="14" y="22"/>
                </a:lnTo>
                <a:lnTo>
                  <a:pt x="12" y="24"/>
                </a:lnTo>
                <a:lnTo>
                  <a:pt x="12" y="24"/>
                </a:lnTo>
                <a:lnTo>
                  <a:pt x="6" y="24"/>
                </a:lnTo>
                <a:lnTo>
                  <a:pt x="6" y="24"/>
                </a:lnTo>
                <a:lnTo>
                  <a:pt x="2" y="20"/>
                </a:lnTo>
                <a:lnTo>
                  <a:pt x="2" y="20"/>
                </a:lnTo>
                <a:lnTo>
                  <a:pt x="2" y="18"/>
                </a:lnTo>
                <a:lnTo>
                  <a:pt x="2" y="18"/>
                </a:lnTo>
                <a:lnTo>
                  <a:pt x="2" y="14"/>
                </a:lnTo>
                <a:lnTo>
                  <a:pt x="2" y="14"/>
                </a:lnTo>
                <a:lnTo>
                  <a:pt x="0" y="10"/>
                </a:lnTo>
                <a:lnTo>
                  <a:pt x="0" y="10"/>
                </a:lnTo>
                <a:lnTo>
                  <a:pt x="2" y="8"/>
                </a:lnTo>
                <a:lnTo>
                  <a:pt x="2" y="8"/>
                </a:lnTo>
                <a:lnTo>
                  <a:pt x="4" y="8"/>
                </a:lnTo>
                <a:lnTo>
                  <a:pt x="4" y="8"/>
                </a:lnTo>
                <a:lnTo>
                  <a:pt x="4" y="6"/>
                </a:lnTo>
                <a:lnTo>
                  <a:pt x="6" y="2"/>
                </a:lnTo>
                <a:lnTo>
                  <a:pt x="6" y="2"/>
                </a:lnTo>
                <a:lnTo>
                  <a:pt x="8" y="4"/>
                </a:lnTo>
                <a:lnTo>
                  <a:pt x="10" y="4"/>
                </a:lnTo>
                <a:lnTo>
                  <a:pt x="10" y="4"/>
                </a:lnTo>
                <a:lnTo>
                  <a:pt x="12" y="2"/>
                </a:lnTo>
                <a:lnTo>
                  <a:pt x="12" y="0"/>
                </a:lnTo>
                <a:lnTo>
                  <a:pt x="12" y="0"/>
                </a:lnTo>
                <a:lnTo>
                  <a:pt x="16" y="2"/>
                </a:lnTo>
                <a:lnTo>
                  <a:pt x="18" y="4"/>
                </a:lnTo>
                <a:lnTo>
                  <a:pt x="18" y="4"/>
                </a:lnTo>
                <a:lnTo>
                  <a:pt x="20" y="8"/>
                </a:lnTo>
                <a:lnTo>
                  <a:pt x="20" y="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10" name="Freeform 269"/>
          <p:cNvSpPr>
            <a:spLocks/>
          </p:cNvSpPr>
          <p:nvPr/>
        </p:nvSpPr>
        <p:spPr bwMode="auto">
          <a:xfrm>
            <a:off x="5802124" y="298953"/>
            <a:ext cx="62978" cy="42488"/>
          </a:xfrm>
          <a:custGeom>
            <a:avLst/>
            <a:gdLst/>
            <a:ahLst/>
            <a:cxnLst>
              <a:cxn ang="0">
                <a:pos x="32" y="6"/>
              </a:cxn>
              <a:cxn ang="0">
                <a:pos x="32" y="10"/>
              </a:cxn>
              <a:cxn ang="0">
                <a:pos x="30" y="10"/>
              </a:cxn>
              <a:cxn ang="0">
                <a:pos x="30" y="16"/>
              </a:cxn>
              <a:cxn ang="0">
                <a:pos x="26" y="18"/>
              </a:cxn>
              <a:cxn ang="0">
                <a:pos x="22" y="16"/>
              </a:cxn>
              <a:cxn ang="0">
                <a:pos x="20" y="20"/>
              </a:cxn>
              <a:cxn ang="0">
                <a:pos x="18" y="20"/>
              </a:cxn>
              <a:cxn ang="0">
                <a:pos x="14" y="18"/>
              </a:cxn>
              <a:cxn ang="0">
                <a:pos x="12" y="20"/>
              </a:cxn>
              <a:cxn ang="0">
                <a:pos x="10" y="22"/>
              </a:cxn>
              <a:cxn ang="0">
                <a:pos x="8" y="18"/>
              </a:cxn>
              <a:cxn ang="0">
                <a:pos x="8" y="22"/>
              </a:cxn>
              <a:cxn ang="0">
                <a:pos x="8" y="24"/>
              </a:cxn>
              <a:cxn ang="0">
                <a:pos x="6" y="20"/>
              </a:cxn>
              <a:cxn ang="0">
                <a:pos x="4" y="14"/>
              </a:cxn>
              <a:cxn ang="0">
                <a:pos x="0" y="14"/>
              </a:cxn>
              <a:cxn ang="0">
                <a:pos x="0" y="10"/>
              </a:cxn>
              <a:cxn ang="0">
                <a:pos x="4" y="10"/>
              </a:cxn>
              <a:cxn ang="0">
                <a:pos x="8" y="10"/>
              </a:cxn>
              <a:cxn ang="0">
                <a:pos x="8" y="8"/>
              </a:cxn>
              <a:cxn ang="0">
                <a:pos x="10" y="6"/>
              </a:cxn>
              <a:cxn ang="0">
                <a:pos x="10" y="4"/>
              </a:cxn>
              <a:cxn ang="0">
                <a:pos x="12" y="4"/>
              </a:cxn>
              <a:cxn ang="0">
                <a:pos x="14" y="2"/>
              </a:cxn>
              <a:cxn ang="0">
                <a:pos x="14" y="4"/>
              </a:cxn>
              <a:cxn ang="0">
                <a:pos x="16" y="8"/>
              </a:cxn>
              <a:cxn ang="0">
                <a:pos x="18" y="8"/>
              </a:cxn>
              <a:cxn ang="0">
                <a:pos x="22" y="6"/>
              </a:cxn>
              <a:cxn ang="0">
                <a:pos x="20" y="0"/>
              </a:cxn>
              <a:cxn ang="0">
                <a:pos x="24" y="0"/>
              </a:cxn>
              <a:cxn ang="0">
                <a:pos x="26" y="4"/>
              </a:cxn>
              <a:cxn ang="0">
                <a:pos x="30" y="4"/>
              </a:cxn>
              <a:cxn ang="0">
                <a:pos x="32" y="6"/>
              </a:cxn>
            </a:cxnLst>
            <a:rect l="0" t="0" r="r" b="b"/>
            <a:pathLst>
              <a:path w="32" h="24">
                <a:moveTo>
                  <a:pt x="32" y="6"/>
                </a:moveTo>
                <a:lnTo>
                  <a:pt x="32" y="6"/>
                </a:lnTo>
                <a:lnTo>
                  <a:pt x="32" y="10"/>
                </a:lnTo>
                <a:lnTo>
                  <a:pt x="32" y="10"/>
                </a:lnTo>
                <a:lnTo>
                  <a:pt x="30" y="10"/>
                </a:lnTo>
                <a:lnTo>
                  <a:pt x="30" y="10"/>
                </a:lnTo>
                <a:lnTo>
                  <a:pt x="30" y="16"/>
                </a:lnTo>
                <a:lnTo>
                  <a:pt x="30" y="16"/>
                </a:lnTo>
                <a:lnTo>
                  <a:pt x="26" y="18"/>
                </a:lnTo>
                <a:lnTo>
                  <a:pt x="26" y="18"/>
                </a:lnTo>
                <a:lnTo>
                  <a:pt x="24" y="16"/>
                </a:lnTo>
                <a:lnTo>
                  <a:pt x="22" y="16"/>
                </a:lnTo>
                <a:lnTo>
                  <a:pt x="22" y="16"/>
                </a:lnTo>
                <a:lnTo>
                  <a:pt x="20" y="20"/>
                </a:lnTo>
                <a:lnTo>
                  <a:pt x="20" y="20"/>
                </a:lnTo>
                <a:lnTo>
                  <a:pt x="18" y="20"/>
                </a:lnTo>
                <a:lnTo>
                  <a:pt x="18" y="20"/>
                </a:lnTo>
                <a:lnTo>
                  <a:pt x="14" y="18"/>
                </a:lnTo>
                <a:lnTo>
                  <a:pt x="14" y="18"/>
                </a:lnTo>
                <a:lnTo>
                  <a:pt x="12" y="20"/>
                </a:lnTo>
                <a:lnTo>
                  <a:pt x="10" y="22"/>
                </a:lnTo>
                <a:lnTo>
                  <a:pt x="10" y="22"/>
                </a:lnTo>
                <a:lnTo>
                  <a:pt x="10" y="20"/>
                </a:lnTo>
                <a:lnTo>
                  <a:pt x="8" y="18"/>
                </a:lnTo>
                <a:lnTo>
                  <a:pt x="8" y="18"/>
                </a:lnTo>
                <a:lnTo>
                  <a:pt x="8" y="22"/>
                </a:lnTo>
                <a:lnTo>
                  <a:pt x="8" y="24"/>
                </a:lnTo>
                <a:lnTo>
                  <a:pt x="8" y="24"/>
                </a:lnTo>
                <a:lnTo>
                  <a:pt x="6" y="22"/>
                </a:lnTo>
                <a:lnTo>
                  <a:pt x="6" y="20"/>
                </a:lnTo>
                <a:lnTo>
                  <a:pt x="4" y="14"/>
                </a:lnTo>
                <a:lnTo>
                  <a:pt x="4" y="14"/>
                </a:lnTo>
                <a:lnTo>
                  <a:pt x="2" y="14"/>
                </a:lnTo>
                <a:lnTo>
                  <a:pt x="0" y="14"/>
                </a:lnTo>
                <a:lnTo>
                  <a:pt x="0" y="14"/>
                </a:lnTo>
                <a:lnTo>
                  <a:pt x="0" y="10"/>
                </a:lnTo>
                <a:lnTo>
                  <a:pt x="4" y="10"/>
                </a:lnTo>
                <a:lnTo>
                  <a:pt x="4" y="10"/>
                </a:lnTo>
                <a:lnTo>
                  <a:pt x="8" y="10"/>
                </a:lnTo>
                <a:lnTo>
                  <a:pt x="8" y="10"/>
                </a:lnTo>
                <a:lnTo>
                  <a:pt x="8" y="8"/>
                </a:lnTo>
                <a:lnTo>
                  <a:pt x="8" y="8"/>
                </a:lnTo>
                <a:lnTo>
                  <a:pt x="10" y="6"/>
                </a:lnTo>
                <a:lnTo>
                  <a:pt x="10" y="6"/>
                </a:lnTo>
                <a:lnTo>
                  <a:pt x="10" y="4"/>
                </a:lnTo>
                <a:lnTo>
                  <a:pt x="10" y="4"/>
                </a:lnTo>
                <a:lnTo>
                  <a:pt x="12" y="4"/>
                </a:lnTo>
                <a:lnTo>
                  <a:pt x="12" y="4"/>
                </a:lnTo>
                <a:lnTo>
                  <a:pt x="14" y="2"/>
                </a:lnTo>
                <a:lnTo>
                  <a:pt x="14" y="2"/>
                </a:lnTo>
                <a:lnTo>
                  <a:pt x="14" y="4"/>
                </a:lnTo>
                <a:lnTo>
                  <a:pt x="14" y="4"/>
                </a:lnTo>
                <a:lnTo>
                  <a:pt x="14" y="6"/>
                </a:lnTo>
                <a:lnTo>
                  <a:pt x="16" y="8"/>
                </a:lnTo>
                <a:lnTo>
                  <a:pt x="16" y="8"/>
                </a:lnTo>
                <a:lnTo>
                  <a:pt x="18" y="8"/>
                </a:lnTo>
                <a:lnTo>
                  <a:pt x="22" y="6"/>
                </a:lnTo>
                <a:lnTo>
                  <a:pt x="22" y="6"/>
                </a:lnTo>
                <a:lnTo>
                  <a:pt x="22" y="4"/>
                </a:lnTo>
                <a:lnTo>
                  <a:pt x="20" y="0"/>
                </a:lnTo>
                <a:lnTo>
                  <a:pt x="20" y="0"/>
                </a:lnTo>
                <a:lnTo>
                  <a:pt x="24" y="0"/>
                </a:lnTo>
                <a:lnTo>
                  <a:pt x="24" y="0"/>
                </a:lnTo>
                <a:lnTo>
                  <a:pt x="26" y="4"/>
                </a:lnTo>
                <a:lnTo>
                  <a:pt x="26" y="4"/>
                </a:lnTo>
                <a:lnTo>
                  <a:pt x="30" y="4"/>
                </a:lnTo>
                <a:lnTo>
                  <a:pt x="30" y="4"/>
                </a:lnTo>
                <a:lnTo>
                  <a:pt x="32" y="6"/>
                </a:lnTo>
                <a:lnTo>
                  <a:pt x="32"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11" name="Freeform 270"/>
          <p:cNvSpPr>
            <a:spLocks/>
          </p:cNvSpPr>
          <p:nvPr/>
        </p:nvSpPr>
        <p:spPr bwMode="auto">
          <a:xfrm>
            <a:off x="5711592" y="383929"/>
            <a:ext cx="19681" cy="28325"/>
          </a:xfrm>
          <a:custGeom>
            <a:avLst/>
            <a:gdLst/>
            <a:ahLst/>
            <a:cxnLst>
              <a:cxn ang="0">
                <a:pos x="10" y="8"/>
              </a:cxn>
              <a:cxn ang="0">
                <a:pos x="10" y="8"/>
              </a:cxn>
              <a:cxn ang="0">
                <a:pos x="10" y="14"/>
              </a:cxn>
              <a:cxn ang="0">
                <a:pos x="10" y="14"/>
              </a:cxn>
              <a:cxn ang="0">
                <a:pos x="8" y="16"/>
              </a:cxn>
              <a:cxn ang="0">
                <a:pos x="8" y="16"/>
              </a:cxn>
              <a:cxn ang="0">
                <a:pos x="6" y="16"/>
              </a:cxn>
              <a:cxn ang="0">
                <a:pos x="6" y="16"/>
              </a:cxn>
              <a:cxn ang="0">
                <a:pos x="6" y="12"/>
              </a:cxn>
              <a:cxn ang="0">
                <a:pos x="6" y="10"/>
              </a:cxn>
              <a:cxn ang="0">
                <a:pos x="6" y="10"/>
              </a:cxn>
              <a:cxn ang="0">
                <a:pos x="4" y="12"/>
              </a:cxn>
              <a:cxn ang="0">
                <a:pos x="4" y="14"/>
              </a:cxn>
              <a:cxn ang="0">
                <a:pos x="4" y="14"/>
              </a:cxn>
              <a:cxn ang="0">
                <a:pos x="0" y="12"/>
              </a:cxn>
              <a:cxn ang="0">
                <a:pos x="0" y="12"/>
              </a:cxn>
              <a:cxn ang="0">
                <a:pos x="0" y="6"/>
              </a:cxn>
              <a:cxn ang="0">
                <a:pos x="0" y="6"/>
              </a:cxn>
              <a:cxn ang="0">
                <a:pos x="2" y="2"/>
              </a:cxn>
              <a:cxn ang="0">
                <a:pos x="2" y="2"/>
              </a:cxn>
              <a:cxn ang="0">
                <a:pos x="4" y="2"/>
              </a:cxn>
              <a:cxn ang="0">
                <a:pos x="6" y="0"/>
              </a:cxn>
              <a:cxn ang="0">
                <a:pos x="6" y="0"/>
              </a:cxn>
              <a:cxn ang="0">
                <a:pos x="8" y="0"/>
              </a:cxn>
              <a:cxn ang="0">
                <a:pos x="8" y="0"/>
              </a:cxn>
              <a:cxn ang="0">
                <a:pos x="10" y="4"/>
              </a:cxn>
              <a:cxn ang="0">
                <a:pos x="10" y="4"/>
              </a:cxn>
              <a:cxn ang="0">
                <a:pos x="10" y="8"/>
              </a:cxn>
              <a:cxn ang="0">
                <a:pos x="10" y="8"/>
              </a:cxn>
            </a:cxnLst>
            <a:rect l="0" t="0" r="r" b="b"/>
            <a:pathLst>
              <a:path w="10" h="16">
                <a:moveTo>
                  <a:pt x="10" y="8"/>
                </a:moveTo>
                <a:lnTo>
                  <a:pt x="10" y="8"/>
                </a:lnTo>
                <a:lnTo>
                  <a:pt x="10" y="14"/>
                </a:lnTo>
                <a:lnTo>
                  <a:pt x="10" y="14"/>
                </a:lnTo>
                <a:lnTo>
                  <a:pt x="8" y="16"/>
                </a:lnTo>
                <a:lnTo>
                  <a:pt x="8" y="16"/>
                </a:lnTo>
                <a:lnTo>
                  <a:pt x="6" y="16"/>
                </a:lnTo>
                <a:lnTo>
                  <a:pt x="6" y="16"/>
                </a:lnTo>
                <a:lnTo>
                  <a:pt x="6" y="12"/>
                </a:lnTo>
                <a:lnTo>
                  <a:pt x="6" y="10"/>
                </a:lnTo>
                <a:lnTo>
                  <a:pt x="6" y="10"/>
                </a:lnTo>
                <a:lnTo>
                  <a:pt x="4" y="12"/>
                </a:lnTo>
                <a:lnTo>
                  <a:pt x="4" y="14"/>
                </a:lnTo>
                <a:lnTo>
                  <a:pt x="4" y="14"/>
                </a:lnTo>
                <a:lnTo>
                  <a:pt x="0" y="12"/>
                </a:lnTo>
                <a:lnTo>
                  <a:pt x="0" y="12"/>
                </a:lnTo>
                <a:lnTo>
                  <a:pt x="0" y="6"/>
                </a:lnTo>
                <a:lnTo>
                  <a:pt x="0" y="6"/>
                </a:lnTo>
                <a:lnTo>
                  <a:pt x="2" y="2"/>
                </a:lnTo>
                <a:lnTo>
                  <a:pt x="2" y="2"/>
                </a:lnTo>
                <a:lnTo>
                  <a:pt x="4" y="2"/>
                </a:lnTo>
                <a:lnTo>
                  <a:pt x="6" y="0"/>
                </a:lnTo>
                <a:lnTo>
                  <a:pt x="6" y="0"/>
                </a:lnTo>
                <a:lnTo>
                  <a:pt x="8" y="0"/>
                </a:lnTo>
                <a:lnTo>
                  <a:pt x="8" y="0"/>
                </a:lnTo>
                <a:lnTo>
                  <a:pt x="10" y="4"/>
                </a:lnTo>
                <a:lnTo>
                  <a:pt x="10" y="4"/>
                </a:lnTo>
                <a:lnTo>
                  <a:pt x="10" y="8"/>
                </a:lnTo>
                <a:lnTo>
                  <a:pt x="10" y="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12" name="Freeform 271"/>
          <p:cNvSpPr>
            <a:spLocks/>
          </p:cNvSpPr>
          <p:nvPr/>
        </p:nvSpPr>
        <p:spPr bwMode="auto">
          <a:xfrm>
            <a:off x="5652551" y="383929"/>
            <a:ext cx="35426" cy="31866"/>
          </a:xfrm>
          <a:custGeom>
            <a:avLst/>
            <a:gdLst/>
            <a:ahLst/>
            <a:cxnLst>
              <a:cxn ang="0">
                <a:pos x="10" y="8"/>
              </a:cxn>
              <a:cxn ang="0">
                <a:pos x="10" y="8"/>
              </a:cxn>
              <a:cxn ang="0">
                <a:pos x="10" y="6"/>
              </a:cxn>
              <a:cxn ang="0">
                <a:pos x="10" y="6"/>
              </a:cxn>
              <a:cxn ang="0">
                <a:pos x="12" y="8"/>
              </a:cxn>
              <a:cxn ang="0">
                <a:pos x="12" y="8"/>
              </a:cxn>
              <a:cxn ang="0">
                <a:pos x="14" y="8"/>
              </a:cxn>
              <a:cxn ang="0">
                <a:pos x="14" y="8"/>
              </a:cxn>
              <a:cxn ang="0">
                <a:pos x="16" y="12"/>
              </a:cxn>
              <a:cxn ang="0">
                <a:pos x="18" y="14"/>
              </a:cxn>
              <a:cxn ang="0">
                <a:pos x="18" y="14"/>
              </a:cxn>
              <a:cxn ang="0">
                <a:pos x="16" y="16"/>
              </a:cxn>
              <a:cxn ang="0">
                <a:pos x="16" y="18"/>
              </a:cxn>
              <a:cxn ang="0">
                <a:pos x="16" y="18"/>
              </a:cxn>
              <a:cxn ang="0">
                <a:pos x="10" y="18"/>
              </a:cxn>
              <a:cxn ang="0">
                <a:pos x="6" y="16"/>
              </a:cxn>
              <a:cxn ang="0">
                <a:pos x="6" y="16"/>
              </a:cxn>
              <a:cxn ang="0">
                <a:pos x="4" y="12"/>
              </a:cxn>
              <a:cxn ang="0">
                <a:pos x="2" y="6"/>
              </a:cxn>
              <a:cxn ang="0">
                <a:pos x="2" y="6"/>
              </a:cxn>
              <a:cxn ang="0">
                <a:pos x="0" y="4"/>
              </a:cxn>
              <a:cxn ang="0">
                <a:pos x="0" y="2"/>
              </a:cxn>
              <a:cxn ang="0">
                <a:pos x="0" y="2"/>
              </a:cxn>
              <a:cxn ang="0">
                <a:pos x="2" y="0"/>
              </a:cxn>
              <a:cxn ang="0">
                <a:pos x="2" y="0"/>
              </a:cxn>
              <a:cxn ang="0">
                <a:pos x="4" y="2"/>
              </a:cxn>
              <a:cxn ang="0">
                <a:pos x="4" y="2"/>
              </a:cxn>
              <a:cxn ang="0">
                <a:pos x="6" y="6"/>
              </a:cxn>
              <a:cxn ang="0">
                <a:pos x="6" y="8"/>
              </a:cxn>
              <a:cxn ang="0">
                <a:pos x="6" y="8"/>
              </a:cxn>
              <a:cxn ang="0">
                <a:pos x="10" y="8"/>
              </a:cxn>
              <a:cxn ang="0">
                <a:pos x="10" y="8"/>
              </a:cxn>
            </a:cxnLst>
            <a:rect l="0" t="0" r="r" b="b"/>
            <a:pathLst>
              <a:path w="18" h="18">
                <a:moveTo>
                  <a:pt x="10" y="8"/>
                </a:moveTo>
                <a:lnTo>
                  <a:pt x="10" y="8"/>
                </a:lnTo>
                <a:lnTo>
                  <a:pt x="10" y="6"/>
                </a:lnTo>
                <a:lnTo>
                  <a:pt x="10" y="6"/>
                </a:lnTo>
                <a:lnTo>
                  <a:pt x="12" y="8"/>
                </a:lnTo>
                <a:lnTo>
                  <a:pt x="12" y="8"/>
                </a:lnTo>
                <a:lnTo>
                  <a:pt x="14" y="8"/>
                </a:lnTo>
                <a:lnTo>
                  <a:pt x="14" y="8"/>
                </a:lnTo>
                <a:lnTo>
                  <a:pt x="16" y="12"/>
                </a:lnTo>
                <a:lnTo>
                  <a:pt x="18" y="14"/>
                </a:lnTo>
                <a:lnTo>
                  <a:pt x="18" y="14"/>
                </a:lnTo>
                <a:lnTo>
                  <a:pt x="16" y="16"/>
                </a:lnTo>
                <a:lnTo>
                  <a:pt x="16" y="18"/>
                </a:lnTo>
                <a:lnTo>
                  <a:pt x="16" y="18"/>
                </a:lnTo>
                <a:lnTo>
                  <a:pt x="10" y="18"/>
                </a:lnTo>
                <a:lnTo>
                  <a:pt x="6" y="16"/>
                </a:lnTo>
                <a:lnTo>
                  <a:pt x="6" y="16"/>
                </a:lnTo>
                <a:lnTo>
                  <a:pt x="4" y="12"/>
                </a:lnTo>
                <a:lnTo>
                  <a:pt x="2" y="6"/>
                </a:lnTo>
                <a:lnTo>
                  <a:pt x="2" y="6"/>
                </a:lnTo>
                <a:lnTo>
                  <a:pt x="0" y="4"/>
                </a:lnTo>
                <a:lnTo>
                  <a:pt x="0" y="2"/>
                </a:lnTo>
                <a:lnTo>
                  <a:pt x="0" y="2"/>
                </a:lnTo>
                <a:lnTo>
                  <a:pt x="2" y="0"/>
                </a:lnTo>
                <a:lnTo>
                  <a:pt x="2" y="0"/>
                </a:lnTo>
                <a:lnTo>
                  <a:pt x="4" y="2"/>
                </a:lnTo>
                <a:lnTo>
                  <a:pt x="4" y="2"/>
                </a:lnTo>
                <a:lnTo>
                  <a:pt x="6" y="6"/>
                </a:lnTo>
                <a:lnTo>
                  <a:pt x="6" y="8"/>
                </a:lnTo>
                <a:lnTo>
                  <a:pt x="6" y="8"/>
                </a:lnTo>
                <a:lnTo>
                  <a:pt x="10" y="8"/>
                </a:lnTo>
                <a:lnTo>
                  <a:pt x="10" y="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13" name="Freeform 272"/>
          <p:cNvSpPr>
            <a:spLocks/>
          </p:cNvSpPr>
          <p:nvPr/>
        </p:nvSpPr>
        <p:spPr bwMode="auto">
          <a:xfrm>
            <a:off x="5601379" y="412254"/>
            <a:ext cx="55107" cy="42488"/>
          </a:xfrm>
          <a:custGeom>
            <a:avLst/>
            <a:gdLst/>
            <a:ahLst/>
            <a:cxnLst>
              <a:cxn ang="0">
                <a:pos x="28" y="8"/>
              </a:cxn>
              <a:cxn ang="0">
                <a:pos x="28" y="8"/>
              </a:cxn>
              <a:cxn ang="0">
                <a:pos x="28" y="10"/>
              </a:cxn>
              <a:cxn ang="0">
                <a:pos x="26" y="14"/>
              </a:cxn>
              <a:cxn ang="0">
                <a:pos x="22" y="20"/>
              </a:cxn>
              <a:cxn ang="0">
                <a:pos x="22" y="20"/>
              </a:cxn>
              <a:cxn ang="0">
                <a:pos x="18" y="24"/>
              </a:cxn>
              <a:cxn ang="0">
                <a:pos x="18" y="24"/>
              </a:cxn>
              <a:cxn ang="0">
                <a:pos x="12" y="20"/>
              </a:cxn>
              <a:cxn ang="0">
                <a:pos x="6" y="14"/>
              </a:cxn>
              <a:cxn ang="0">
                <a:pos x="6" y="14"/>
              </a:cxn>
              <a:cxn ang="0">
                <a:pos x="4" y="12"/>
              </a:cxn>
              <a:cxn ang="0">
                <a:pos x="4" y="10"/>
              </a:cxn>
              <a:cxn ang="0">
                <a:pos x="4" y="10"/>
              </a:cxn>
              <a:cxn ang="0">
                <a:pos x="6" y="12"/>
              </a:cxn>
              <a:cxn ang="0">
                <a:pos x="6" y="12"/>
              </a:cxn>
              <a:cxn ang="0">
                <a:pos x="8" y="8"/>
              </a:cxn>
              <a:cxn ang="0">
                <a:pos x="6" y="4"/>
              </a:cxn>
              <a:cxn ang="0">
                <a:pos x="6" y="4"/>
              </a:cxn>
              <a:cxn ang="0">
                <a:pos x="6" y="4"/>
              </a:cxn>
              <a:cxn ang="0">
                <a:pos x="6" y="4"/>
              </a:cxn>
              <a:cxn ang="0">
                <a:pos x="2" y="8"/>
              </a:cxn>
              <a:cxn ang="0">
                <a:pos x="2" y="8"/>
              </a:cxn>
              <a:cxn ang="0">
                <a:pos x="0" y="6"/>
              </a:cxn>
              <a:cxn ang="0">
                <a:pos x="0" y="6"/>
              </a:cxn>
              <a:cxn ang="0">
                <a:pos x="0" y="2"/>
              </a:cxn>
              <a:cxn ang="0">
                <a:pos x="0" y="2"/>
              </a:cxn>
              <a:cxn ang="0">
                <a:pos x="0" y="0"/>
              </a:cxn>
              <a:cxn ang="0">
                <a:pos x="0" y="0"/>
              </a:cxn>
              <a:cxn ang="0">
                <a:pos x="4" y="2"/>
              </a:cxn>
              <a:cxn ang="0">
                <a:pos x="4" y="2"/>
              </a:cxn>
              <a:cxn ang="0">
                <a:pos x="10" y="0"/>
              </a:cxn>
              <a:cxn ang="0">
                <a:pos x="10" y="0"/>
              </a:cxn>
              <a:cxn ang="0">
                <a:pos x="14" y="2"/>
              </a:cxn>
              <a:cxn ang="0">
                <a:pos x="14" y="2"/>
              </a:cxn>
              <a:cxn ang="0">
                <a:pos x="14" y="4"/>
              </a:cxn>
              <a:cxn ang="0">
                <a:pos x="14" y="4"/>
              </a:cxn>
              <a:cxn ang="0">
                <a:pos x="14" y="6"/>
              </a:cxn>
              <a:cxn ang="0">
                <a:pos x="14" y="10"/>
              </a:cxn>
              <a:cxn ang="0">
                <a:pos x="14" y="10"/>
              </a:cxn>
              <a:cxn ang="0">
                <a:pos x="16" y="10"/>
              </a:cxn>
              <a:cxn ang="0">
                <a:pos x="16" y="10"/>
              </a:cxn>
              <a:cxn ang="0">
                <a:pos x="16" y="8"/>
              </a:cxn>
              <a:cxn ang="0">
                <a:pos x="16" y="8"/>
              </a:cxn>
              <a:cxn ang="0">
                <a:pos x="22" y="6"/>
              </a:cxn>
              <a:cxn ang="0">
                <a:pos x="22" y="6"/>
              </a:cxn>
              <a:cxn ang="0">
                <a:pos x="26" y="6"/>
              </a:cxn>
              <a:cxn ang="0">
                <a:pos x="28" y="8"/>
              </a:cxn>
              <a:cxn ang="0">
                <a:pos x="28" y="8"/>
              </a:cxn>
            </a:cxnLst>
            <a:rect l="0" t="0" r="r" b="b"/>
            <a:pathLst>
              <a:path w="28" h="24">
                <a:moveTo>
                  <a:pt x="28" y="8"/>
                </a:moveTo>
                <a:lnTo>
                  <a:pt x="28" y="8"/>
                </a:lnTo>
                <a:lnTo>
                  <a:pt x="28" y="10"/>
                </a:lnTo>
                <a:lnTo>
                  <a:pt x="26" y="14"/>
                </a:lnTo>
                <a:lnTo>
                  <a:pt x="22" y="20"/>
                </a:lnTo>
                <a:lnTo>
                  <a:pt x="22" y="20"/>
                </a:lnTo>
                <a:lnTo>
                  <a:pt x="18" y="24"/>
                </a:lnTo>
                <a:lnTo>
                  <a:pt x="18" y="24"/>
                </a:lnTo>
                <a:lnTo>
                  <a:pt x="12" y="20"/>
                </a:lnTo>
                <a:lnTo>
                  <a:pt x="6" y="14"/>
                </a:lnTo>
                <a:lnTo>
                  <a:pt x="6" y="14"/>
                </a:lnTo>
                <a:lnTo>
                  <a:pt x="4" y="12"/>
                </a:lnTo>
                <a:lnTo>
                  <a:pt x="4" y="10"/>
                </a:lnTo>
                <a:lnTo>
                  <a:pt x="4" y="10"/>
                </a:lnTo>
                <a:lnTo>
                  <a:pt x="6" y="12"/>
                </a:lnTo>
                <a:lnTo>
                  <a:pt x="6" y="12"/>
                </a:lnTo>
                <a:lnTo>
                  <a:pt x="8" y="8"/>
                </a:lnTo>
                <a:lnTo>
                  <a:pt x="6" y="4"/>
                </a:lnTo>
                <a:lnTo>
                  <a:pt x="6" y="4"/>
                </a:lnTo>
                <a:lnTo>
                  <a:pt x="6" y="4"/>
                </a:lnTo>
                <a:lnTo>
                  <a:pt x="6" y="4"/>
                </a:lnTo>
                <a:lnTo>
                  <a:pt x="2" y="8"/>
                </a:lnTo>
                <a:lnTo>
                  <a:pt x="2" y="8"/>
                </a:lnTo>
                <a:lnTo>
                  <a:pt x="0" y="6"/>
                </a:lnTo>
                <a:lnTo>
                  <a:pt x="0" y="6"/>
                </a:lnTo>
                <a:lnTo>
                  <a:pt x="0" y="2"/>
                </a:lnTo>
                <a:lnTo>
                  <a:pt x="0" y="2"/>
                </a:lnTo>
                <a:lnTo>
                  <a:pt x="0" y="0"/>
                </a:lnTo>
                <a:lnTo>
                  <a:pt x="0" y="0"/>
                </a:lnTo>
                <a:lnTo>
                  <a:pt x="4" y="2"/>
                </a:lnTo>
                <a:lnTo>
                  <a:pt x="4" y="2"/>
                </a:lnTo>
                <a:lnTo>
                  <a:pt x="10" y="0"/>
                </a:lnTo>
                <a:lnTo>
                  <a:pt x="10" y="0"/>
                </a:lnTo>
                <a:lnTo>
                  <a:pt x="14" y="2"/>
                </a:lnTo>
                <a:lnTo>
                  <a:pt x="14" y="2"/>
                </a:lnTo>
                <a:lnTo>
                  <a:pt x="14" y="4"/>
                </a:lnTo>
                <a:lnTo>
                  <a:pt x="14" y="4"/>
                </a:lnTo>
                <a:lnTo>
                  <a:pt x="14" y="6"/>
                </a:lnTo>
                <a:lnTo>
                  <a:pt x="14" y="10"/>
                </a:lnTo>
                <a:lnTo>
                  <a:pt x="14" y="10"/>
                </a:lnTo>
                <a:lnTo>
                  <a:pt x="16" y="10"/>
                </a:lnTo>
                <a:lnTo>
                  <a:pt x="16" y="10"/>
                </a:lnTo>
                <a:lnTo>
                  <a:pt x="16" y="8"/>
                </a:lnTo>
                <a:lnTo>
                  <a:pt x="16" y="8"/>
                </a:lnTo>
                <a:lnTo>
                  <a:pt x="22" y="6"/>
                </a:lnTo>
                <a:lnTo>
                  <a:pt x="22" y="6"/>
                </a:lnTo>
                <a:lnTo>
                  <a:pt x="26" y="6"/>
                </a:lnTo>
                <a:lnTo>
                  <a:pt x="28" y="8"/>
                </a:lnTo>
                <a:lnTo>
                  <a:pt x="28" y="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14" name="Freeform 273"/>
          <p:cNvSpPr>
            <a:spLocks/>
          </p:cNvSpPr>
          <p:nvPr/>
        </p:nvSpPr>
        <p:spPr bwMode="auto">
          <a:xfrm>
            <a:off x="5565954" y="447659"/>
            <a:ext cx="55107" cy="46028"/>
          </a:xfrm>
          <a:custGeom>
            <a:avLst/>
            <a:gdLst/>
            <a:ahLst/>
            <a:cxnLst>
              <a:cxn ang="0">
                <a:pos x="28" y="6"/>
              </a:cxn>
              <a:cxn ang="0">
                <a:pos x="28" y="6"/>
              </a:cxn>
              <a:cxn ang="0">
                <a:pos x="26" y="12"/>
              </a:cxn>
              <a:cxn ang="0">
                <a:pos x="24" y="16"/>
              </a:cxn>
              <a:cxn ang="0">
                <a:pos x="24" y="16"/>
              </a:cxn>
              <a:cxn ang="0">
                <a:pos x="24" y="20"/>
              </a:cxn>
              <a:cxn ang="0">
                <a:pos x="24" y="20"/>
              </a:cxn>
              <a:cxn ang="0">
                <a:pos x="22" y="22"/>
              </a:cxn>
              <a:cxn ang="0">
                <a:pos x="18" y="24"/>
              </a:cxn>
              <a:cxn ang="0">
                <a:pos x="10" y="26"/>
              </a:cxn>
              <a:cxn ang="0">
                <a:pos x="10" y="26"/>
              </a:cxn>
              <a:cxn ang="0">
                <a:pos x="4" y="26"/>
              </a:cxn>
              <a:cxn ang="0">
                <a:pos x="0" y="24"/>
              </a:cxn>
              <a:cxn ang="0">
                <a:pos x="0" y="24"/>
              </a:cxn>
              <a:cxn ang="0">
                <a:pos x="0" y="22"/>
              </a:cxn>
              <a:cxn ang="0">
                <a:pos x="0" y="22"/>
              </a:cxn>
              <a:cxn ang="0">
                <a:pos x="4" y="22"/>
              </a:cxn>
              <a:cxn ang="0">
                <a:pos x="4" y="22"/>
              </a:cxn>
              <a:cxn ang="0">
                <a:pos x="6" y="20"/>
              </a:cxn>
              <a:cxn ang="0">
                <a:pos x="6" y="20"/>
              </a:cxn>
              <a:cxn ang="0">
                <a:pos x="4" y="16"/>
              </a:cxn>
              <a:cxn ang="0">
                <a:pos x="4" y="14"/>
              </a:cxn>
              <a:cxn ang="0">
                <a:pos x="4" y="14"/>
              </a:cxn>
              <a:cxn ang="0">
                <a:pos x="12" y="14"/>
              </a:cxn>
              <a:cxn ang="0">
                <a:pos x="12" y="14"/>
              </a:cxn>
              <a:cxn ang="0">
                <a:pos x="14" y="12"/>
              </a:cxn>
              <a:cxn ang="0">
                <a:pos x="14" y="12"/>
              </a:cxn>
              <a:cxn ang="0">
                <a:pos x="14" y="8"/>
              </a:cxn>
              <a:cxn ang="0">
                <a:pos x="14" y="6"/>
              </a:cxn>
              <a:cxn ang="0">
                <a:pos x="14" y="6"/>
              </a:cxn>
              <a:cxn ang="0">
                <a:pos x="16" y="8"/>
              </a:cxn>
              <a:cxn ang="0">
                <a:pos x="18" y="10"/>
              </a:cxn>
              <a:cxn ang="0">
                <a:pos x="18" y="10"/>
              </a:cxn>
              <a:cxn ang="0">
                <a:pos x="20" y="10"/>
              </a:cxn>
              <a:cxn ang="0">
                <a:pos x="20" y="10"/>
              </a:cxn>
              <a:cxn ang="0">
                <a:pos x="20" y="8"/>
              </a:cxn>
              <a:cxn ang="0">
                <a:pos x="20" y="4"/>
              </a:cxn>
              <a:cxn ang="0">
                <a:pos x="20" y="4"/>
              </a:cxn>
              <a:cxn ang="0">
                <a:pos x="20" y="2"/>
              </a:cxn>
              <a:cxn ang="0">
                <a:pos x="20" y="0"/>
              </a:cxn>
              <a:cxn ang="0">
                <a:pos x="20" y="0"/>
              </a:cxn>
              <a:cxn ang="0">
                <a:pos x="24" y="0"/>
              </a:cxn>
              <a:cxn ang="0">
                <a:pos x="26" y="2"/>
              </a:cxn>
              <a:cxn ang="0">
                <a:pos x="26" y="2"/>
              </a:cxn>
              <a:cxn ang="0">
                <a:pos x="28" y="6"/>
              </a:cxn>
              <a:cxn ang="0">
                <a:pos x="28" y="6"/>
              </a:cxn>
            </a:cxnLst>
            <a:rect l="0" t="0" r="r" b="b"/>
            <a:pathLst>
              <a:path w="28" h="26">
                <a:moveTo>
                  <a:pt x="28" y="6"/>
                </a:moveTo>
                <a:lnTo>
                  <a:pt x="28" y="6"/>
                </a:lnTo>
                <a:lnTo>
                  <a:pt x="26" y="12"/>
                </a:lnTo>
                <a:lnTo>
                  <a:pt x="24" y="16"/>
                </a:lnTo>
                <a:lnTo>
                  <a:pt x="24" y="16"/>
                </a:lnTo>
                <a:lnTo>
                  <a:pt x="24" y="20"/>
                </a:lnTo>
                <a:lnTo>
                  <a:pt x="24" y="20"/>
                </a:lnTo>
                <a:lnTo>
                  <a:pt x="22" y="22"/>
                </a:lnTo>
                <a:lnTo>
                  <a:pt x="18" y="24"/>
                </a:lnTo>
                <a:lnTo>
                  <a:pt x="10" y="26"/>
                </a:lnTo>
                <a:lnTo>
                  <a:pt x="10" y="26"/>
                </a:lnTo>
                <a:lnTo>
                  <a:pt x="4" y="26"/>
                </a:lnTo>
                <a:lnTo>
                  <a:pt x="0" y="24"/>
                </a:lnTo>
                <a:lnTo>
                  <a:pt x="0" y="24"/>
                </a:lnTo>
                <a:lnTo>
                  <a:pt x="0" y="22"/>
                </a:lnTo>
                <a:lnTo>
                  <a:pt x="0" y="22"/>
                </a:lnTo>
                <a:lnTo>
                  <a:pt x="4" y="22"/>
                </a:lnTo>
                <a:lnTo>
                  <a:pt x="4" y="22"/>
                </a:lnTo>
                <a:lnTo>
                  <a:pt x="6" y="20"/>
                </a:lnTo>
                <a:lnTo>
                  <a:pt x="6" y="20"/>
                </a:lnTo>
                <a:lnTo>
                  <a:pt x="4" y="16"/>
                </a:lnTo>
                <a:lnTo>
                  <a:pt x="4" y="14"/>
                </a:lnTo>
                <a:lnTo>
                  <a:pt x="4" y="14"/>
                </a:lnTo>
                <a:lnTo>
                  <a:pt x="12" y="14"/>
                </a:lnTo>
                <a:lnTo>
                  <a:pt x="12" y="14"/>
                </a:lnTo>
                <a:lnTo>
                  <a:pt x="14" y="12"/>
                </a:lnTo>
                <a:lnTo>
                  <a:pt x="14" y="12"/>
                </a:lnTo>
                <a:lnTo>
                  <a:pt x="14" y="8"/>
                </a:lnTo>
                <a:lnTo>
                  <a:pt x="14" y="6"/>
                </a:lnTo>
                <a:lnTo>
                  <a:pt x="14" y="6"/>
                </a:lnTo>
                <a:lnTo>
                  <a:pt x="16" y="8"/>
                </a:lnTo>
                <a:lnTo>
                  <a:pt x="18" y="10"/>
                </a:lnTo>
                <a:lnTo>
                  <a:pt x="18" y="10"/>
                </a:lnTo>
                <a:lnTo>
                  <a:pt x="20" y="10"/>
                </a:lnTo>
                <a:lnTo>
                  <a:pt x="20" y="10"/>
                </a:lnTo>
                <a:lnTo>
                  <a:pt x="20" y="8"/>
                </a:lnTo>
                <a:lnTo>
                  <a:pt x="20" y="4"/>
                </a:lnTo>
                <a:lnTo>
                  <a:pt x="20" y="4"/>
                </a:lnTo>
                <a:lnTo>
                  <a:pt x="20" y="2"/>
                </a:lnTo>
                <a:lnTo>
                  <a:pt x="20" y="0"/>
                </a:lnTo>
                <a:lnTo>
                  <a:pt x="20" y="0"/>
                </a:lnTo>
                <a:lnTo>
                  <a:pt x="24" y="0"/>
                </a:lnTo>
                <a:lnTo>
                  <a:pt x="26" y="2"/>
                </a:lnTo>
                <a:lnTo>
                  <a:pt x="26" y="2"/>
                </a:lnTo>
                <a:lnTo>
                  <a:pt x="28" y="6"/>
                </a:lnTo>
                <a:lnTo>
                  <a:pt x="28"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15" name="Freeform 274"/>
          <p:cNvSpPr>
            <a:spLocks/>
          </p:cNvSpPr>
          <p:nvPr/>
        </p:nvSpPr>
        <p:spPr bwMode="auto">
          <a:xfrm>
            <a:off x="5483295" y="493687"/>
            <a:ext cx="78723" cy="81435"/>
          </a:xfrm>
          <a:custGeom>
            <a:avLst/>
            <a:gdLst/>
            <a:ahLst/>
            <a:cxnLst>
              <a:cxn ang="0">
                <a:pos x="38" y="10"/>
              </a:cxn>
              <a:cxn ang="0">
                <a:pos x="40" y="16"/>
              </a:cxn>
              <a:cxn ang="0">
                <a:pos x="36" y="22"/>
              </a:cxn>
              <a:cxn ang="0">
                <a:pos x="38" y="32"/>
              </a:cxn>
              <a:cxn ang="0">
                <a:pos x="36" y="34"/>
              </a:cxn>
              <a:cxn ang="0">
                <a:pos x="26" y="36"/>
              </a:cxn>
              <a:cxn ang="0">
                <a:pos x="26" y="32"/>
              </a:cxn>
              <a:cxn ang="0">
                <a:pos x="24" y="32"/>
              </a:cxn>
              <a:cxn ang="0">
                <a:pos x="22" y="34"/>
              </a:cxn>
              <a:cxn ang="0">
                <a:pos x="18" y="42"/>
              </a:cxn>
              <a:cxn ang="0">
                <a:pos x="12" y="42"/>
              </a:cxn>
              <a:cxn ang="0">
                <a:pos x="8" y="42"/>
              </a:cxn>
              <a:cxn ang="0">
                <a:pos x="4" y="46"/>
              </a:cxn>
              <a:cxn ang="0">
                <a:pos x="2" y="44"/>
              </a:cxn>
              <a:cxn ang="0">
                <a:pos x="0" y="42"/>
              </a:cxn>
              <a:cxn ang="0">
                <a:pos x="6" y="38"/>
              </a:cxn>
              <a:cxn ang="0">
                <a:pos x="8" y="34"/>
              </a:cxn>
              <a:cxn ang="0">
                <a:pos x="6" y="32"/>
              </a:cxn>
              <a:cxn ang="0">
                <a:pos x="4" y="30"/>
              </a:cxn>
              <a:cxn ang="0">
                <a:pos x="2" y="30"/>
              </a:cxn>
              <a:cxn ang="0">
                <a:pos x="6" y="30"/>
              </a:cxn>
              <a:cxn ang="0">
                <a:pos x="6" y="28"/>
              </a:cxn>
              <a:cxn ang="0">
                <a:pos x="8" y="24"/>
              </a:cxn>
              <a:cxn ang="0">
                <a:pos x="6" y="24"/>
              </a:cxn>
              <a:cxn ang="0">
                <a:pos x="4" y="22"/>
              </a:cxn>
              <a:cxn ang="0">
                <a:pos x="6" y="22"/>
              </a:cxn>
              <a:cxn ang="0">
                <a:pos x="4" y="18"/>
              </a:cxn>
              <a:cxn ang="0">
                <a:pos x="6" y="16"/>
              </a:cxn>
              <a:cxn ang="0">
                <a:pos x="8" y="14"/>
              </a:cxn>
              <a:cxn ang="0">
                <a:pos x="14" y="18"/>
              </a:cxn>
              <a:cxn ang="0">
                <a:pos x="16" y="16"/>
              </a:cxn>
              <a:cxn ang="0">
                <a:pos x="18" y="12"/>
              </a:cxn>
              <a:cxn ang="0">
                <a:pos x="14" y="8"/>
              </a:cxn>
              <a:cxn ang="0">
                <a:pos x="16" y="8"/>
              </a:cxn>
              <a:cxn ang="0">
                <a:pos x="20" y="8"/>
              </a:cxn>
              <a:cxn ang="0">
                <a:pos x="22" y="10"/>
              </a:cxn>
              <a:cxn ang="0">
                <a:pos x="24" y="6"/>
              </a:cxn>
              <a:cxn ang="0">
                <a:pos x="20" y="0"/>
              </a:cxn>
              <a:cxn ang="0">
                <a:pos x="22" y="0"/>
              </a:cxn>
              <a:cxn ang="0">
                <a:pos x="24" y="2"/>
              </a:cxn>
              <a:cxn ang="0">
                <a:pos x="26" y="4"/>
              </a:cxn>
              <a:cxn ang="0">
                <a:pos x="26" y="0"/>
              </a:cxn>
              <a:cxn ang="0">
                <a:pos x="30" y="0"/>
              </a:cxn>
              <a:cxn ang="0">
                <a:pos x="32" y="2"/>
              </a:cxn>
              <a:cxn ang="0">
                <a:pos x="34" y="6"/>
              </a:cxn>
              <a:cxn ang="0">
                <a:pos x="38" y="10"/>
              </a:cxn>
            </a:cxnLst>
            <a:rect l="0" t="0" r="r" b="b"/>
            <a:pathLst>
              <a:path w="40" h="46">
                <a:moveTo>
                  <a:pt x="38" y="10"/>
                </a:moveTo>
                <a:lnTo>
                  <a:pt x="38" y="10"/>
                </a:lnTo>
                <a:lnTo>
                  <a:pt x="40" y="16"/>
                </a:lnTo>
                <a:lnTo>
                  <a:pt x="40" y="16"/>
                </a:lnTo>
                <a:lnTo>
                  <a:pt x="36" y="22"/>
                </a:lnTo>
                <a:lnTo>
                  <a:pt x="36" y="22"/>
                </a:lnTo>
                <a:lnTo>
                  <a:pt x="36" y="28"/>
                </a:lnTo>
                <a:lnTo>
                  <a:pt x="38" y="32"/>
                </a:lnTo>
                <a:lnTo>
                  <a:pt x="36" y="34"/>
                </a:lnTo>
                <a:lnTo>
                  <a:pt x="36" y="34"/>
                </a:lnTo>
                <a:lnTo>
                  <a:pt x="32" y="36"/>
                </a:lnTo>
                <a:lnTo>
                  <a:pt x="26" y="36"/>
                </a:lnTo>
                <a:lnTo>
                  <a:pt x="26" y="36"/>
                </a:lnTo>
                <a:lnTo>
                  <a:pt x="26" y="32"/>
                </a:lnTo>
                <a:lnTo>
                  <a:pt x="26" y="32"/>
                </a:lnTo>
                <a:lnTo>
                  <a:pt x="24" y="32"/>
                </a:lnTo>
                <a:lnTo>
                  <a:pt x="22" y="34"/>
                </a:lnTo>
                <a:lnTo>
                  <a:pt x="22" y="34"/>
                </a:lnTo>
                <a:lnTo>
                  <a:pt x="20" y="38"/>
                </a:lnTo>
                <a:lnTo>
                  <a:pt x="18" y="42"/>
                </a:lnTo>
                <a:lnTo>
                  <a:pt x="18" y="42"/>
                </a:lnTo>
                <a:lnTo>
                  <a:pt x="12" y="42"/>
                </a:lnTo>
                <a:lnTo>
                  <a:pt x="8" y="42"/>
                </a:lnTo>
                <a:lnTo>
                  <a:pt x="8" y="42"/>
                </a:lnTo>
                <a:lnTo>
                  <a:pt x="6" y="44"/>
                </a:lnTo>
                <a:lnTo>
                  <a:pt x="4" y="46"/>
                </a:lnTo>
                <a:lnTo>
                  <a:pt x="4" y="46"/>
                </a:lnTo>
                <a:lnTo>
                  <a:pt x="2" y="44"/>
                </a:lnTo>
                <a:lnTo>
                  <a:pt x="0" y="42"/>
                </a:lnTo>
                <a:lnTo>
                  <a:pt x="0" y="42"/>
                </a:lnTo>
                <a:lnTo>
                  <a:pt x="4" y="40"/>
                </a:lnTo>
                <a:lnTo>
                  <a:pt x="6" y="38"/>
                </a:lnTo>
                <a:lnTo>
                  <a:pt x="6" y="38"/>
                </a:lnTo>
                <a:lnTo>
                  <a:pt x="8" y="34"/>
                </a:lnTo>
                <a:lnTo>
                  <a:pt x="8" y="34"/>
                </a:lnTo>
                <a:lnTo>
                  <a:pt x="6" y="32"/>
                </a:lnTo>
                <a:lnTo>
                  <a:pt x="6" y="32"/>
                </a:lnTo>
                <a:lnTo>
                  <a:pt x="4" y="30"/>
                </a:lnTo>
                <a:lnTo>
                  <a:pt x="2" y="30"/>
                </a:lnTo>
                <a:lnTo>
                  <a:pt x="2" y="30"/>
                </a:lnTo>
                <a:lnTo>
                  <a:pt x="4" y="30"/>
                </a:lnTo>
                <a:lnTo>
                  <a:pt x="6" y="30"/>
                </a:lnTo>
                <a:lnTo>
                  <a:pt x="6" y="30"/>
                </a:lnTo>
                <a:lnTo>
                  <a:pt x="6" y="28"/>
                </a:lnTo>
                <a:lnTo>
                  <a:pt x="6" y="28"/>
                </a:lnTo>
                <a:lnTo>
                  <a:pt x="8" y="24"/>
                </a:lnTo>
                <a:lnTo>
                  <a:pt x="8" y="24"/>
                </a:lnTo>
                <a:lnTo>
                  <a:pt x="6" y="24"/>
                </a:lnTo>
                <a:lnTo>
                  <a:pt x="4" y="22"/>
                </a:lnTo>
                <a:lnTo>
                  <a:pt x="4" y="22"/>
                </a:lnTo>
                <a:lnTo>
                  <a:pt x="4" y="22"/>
                </a:lnTo>
                <a:lnTo>
                  <a:pt x="6" y="22"/>
                </a:lnTo>
                <a:lnTo>
                  <a:pt x="6" y="22"/>
                </a:lnTo>
                <a:lnTo>
                  <a:pt x="4" y="18"/>
                </a:lnTo>
                <a:lnTo>
                  <a:pt x="4" y="18"/>
                </a:lnTo>
                <a:lnTo>
                  <a:pt x="6" y="16"/>
                </a:lnTo>
                <a:lnTo>
                  <a:pt x="8" y="14"/>
                </a:lnTo>
                <a:lnTo>
                  <a:pt x="8" y="14"/>
                </a:lnTo>
                <a:lnTo>
                  <a:pt x="12" y="16"/>
                </a:lnTo>
                <a:lnTo>
                  <a:pt x="14" y="18"/>
                </a:lnTo>
                <a:lnTo>
                  <a:pt x="14" y="18"/>
                </a:lnTo>
                <a:lnTo>
                  <a:pt x="16" y="16"/>
                </a:lnTo>
                <a:lnTo>
                  <a:pt x="18" y="12"/>
                </a:lnTo>
                <a:lnTo>
                  <a:pt x="18" y="12"/>
                </a:lnTo>
                <a:lnTo>
                  <a:pt x="16" y="10"/>
                </a:lnTo>
                <a:lnTo>
                  <a:pt x="14" y="8"/>
                </a:lnTo>
                <a:lnTo>
                  <a:pt x="14" y="8"/>
                </a:lnTo>
                <a:lnTo>
                  <a:pt x="16" y="8"/>
                </a:lnTo>
                <a:lnTo>
                  <a:pt x="16" y="8"/>
                </a:lnTo>
                <a:lnTo>
                  <a:pt x="20" y="8"/>
                </a:lnTo>
                <a:lnTo>
                  <a:pt x="22" y="10"/>
                </a:lnTo>
                <a:lnTo>
                  <a:pt x="22" y="10"/>
                </a:lnTo>
                <a:lnTo>
                  <a:pt x="24" y="6"/>
                </a:lnTo>
                <a:lnTo>
                  <a:pt x="24" y="6"/>
                </a:lnTo>
                <a:lnTo>
                  <a:pt x="22" y="2"/>
                </a:lnTo>
                <a:lnTo>
                  <a:pt x="20" y="0"/>
                </a:lnTo>
                <a:lnTo>
                  <a:pt x="22" y="0"/>
                </a:lnTo>
                <a:lnTo>
                  <a:pt x="22" y="0"/>
                </a:lnTo>
                <a:lnTo>
                  <a:pt x="22" y="0"/>
                </a:lnTo>
                <a:lnTo>
                  <a:pt x="24" y="2"/>
                </a:lnTo>
                <a:lnTo>
                  <a:pt x="26" y="4"/>
                </a:lnTo>
                <a:lnTo>
                  <a:pt x="26" y="4"/>
                </a:lnTo>
                <a:lnTo>
                  <a:pt x="26" y="2"/>
                </a:lnTo>
                <a:lnTo>
                  <a:pt x="26" y="0"/>
                </a:lnTo>
                <a:lnTo>
                  <a:pt x="26" y="0"/>
                </a:lnTo>
                <a:lnTo>
                  <a:pt x="30" y="0"/>
                </a:lnTo>
                <a:lnTo>
                  <a:pt x="30" y="0"/>
                </a:lnTo>
                <a:lnTo>
                  <a:pt x="32" y="2"/>
                </a:lnTo>
                <a:lnTo>
                  <a:pt x="34" y="6"/>
                </a:lnTo>
                <a:lnTo>
                  <a:pt x="34" y="6"/>
                </a:lnTo>
                <a:lnTo>
                  <a:pt x="38" y="10"/>
                </a:lnTo>
                <a:lnTo>
                  <a:pt x="38" y="1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16" name="Freeform 275"/>
          <p:cNvSpPr>
            <a:spLocks/>
          </p:cNvSpPr>
          <p:nvPr/>
        </p:nvSpPr>
        <p:spPr bwMode="auto">
          <a:xfrm>
            <a:off x="5345528" y="748613"/>
            <a:ext cx="43297" cy="38947"/>
          </a:xfrm>
          <a:custGeom>
            <a:avLst/>
            <a:gdLst/>
            <a:ahLst/>
            <a:cxnLst>
              <a:cxn ang="0">
                <a:pos x="22" y="6"/>
              </a:cxn>
              <a:cxn ang="0">
                <a:pos x="22" y="6"/>
              </a:cxn>
              <a:cxn ang="0">
                <a:pos x="20" y="10"/>
              </a:cxn>
              <a:cxn ang="0">
                <a:pos x="20" y="10"/>
              </a:cxn>
              <a:cxn ang="0">
                <a:pos x="16" y="12"/>
              </a:cxn>
              <a:cxn ang="0">
                <a:pos x="16" y="12"/>
              </a:cxn>
              <a:cxn ang="0">
                <a:pos x="12" y="16"/>
              </a:cxn>
              <a:cxn ang="0">
                <a:pos x="12" y="16"/>
              </a:cxn>
              <a:cxn ang="0">
                <a:pos x="6" y="20"/>
              </a:cxn>
              <a:cxn ang="0">
                <a:pos x="6" y="20"/>
              </a:cxn>
              <a:cxn ang="0">
                <a:pos x="2" y="22"/>
              </a:cxn>
              <a:cxn ang="0">
                <a:pos x="2" y="22"/>
              </a:cxn>
              <a:cxn ang="0">
                <a:pos x="0" y="20"/>
              </a:cxn>
              <a:cxn ang="0">
                <a:pos x="0" y="20"/>
              </a:cxn>
              <a:cxn ang="0">
                <a:pos x="0" y="16"/>
              </a:cxn>
              <a:cxn ang="0">
                <a:pos x="4" y="14"/>
              </a:cxn>
              <a:cxn ang="0">
                <a:pos x="4" y="14"/>
              </a:cxn>
              <a:cxn ang="0">
                <a:pos x="8" y="14"/>
              </a:cxn>
              <a:cxn ang="0">
                <a:pos x="8" y="14"/>
              </a:cxn>
              <a:cxn ang="0">
                <a:pos x="8" y="10"/>
              </a:cxn>
              <a:cxn ang="0">
                <a:pos x="8" y="10"/>
              </a:cxn>
              <a:cxn ang="0">
                <a:pos x="6" y="10"/>
              </a:cxn>
              <a:cxn ang="0">
                <a:pos x="6" y="10"/>
              </a:cxn>
              <a:cxn ang="0">
                <a:pos x="4" y="8"/>
              </a:cxn>
              <a:cxn ang="0">
                <a:pos x="4" y="4"/>
              </a:cxn>
              <a:cxn ang="0">
                <a:pos x="4" y="4"/>
              </a:cxn>
              <a:cxn ang="0">
                <a:pos x="6" y="4"/>
              </a:cxn>
              <a:cxn ang="0">
                <a:pos x="10" y="6"/>
              </a:cxn>
              <a:cxn ang="0">
                <a:pos x="10" y="6"/>
              </a:cxn>
              <a:cxn ang="0">
                <a:pos x="14" y="6"/>
              </a:cxn>
              <a:cxn ang="0">
                <a:pos x="14" y="6"/>
              </a:cxn>
              <a:cxn ang="0">
                <a:pos x="16" y="4"/>
              </a:cxn>
              <a:cxn ang="0">
                <a:pos x="18" y="2"/>
              </a:cxn>
              <a:cxn ang="0">
                <a:pos x="20" y="0"/>
              </a:cxn>
              <a:cxn ang="0">
                <a:pos x="20" y="0"/>
              </a:cxn>
              <a:cxn ang="0">
                <a:pos x="22" y="2"/>
              </a:cxn>
              <a:cxn ang="0">
                <a:pos x="22" y="6"/>
              </a:cxn>
              <a:cxn ang="0">
                <a:pos x="22" y="6"/>
              </a:cxn>
            </a:cxnLst>
            <a:rect l="0" t="0" r="r" b="b"/>
            <a:pathLst>
              <a:path w="22" h="22">
                <a:moveTo>
                  <a:pt x="22" y="6"/>
                </a:moveTo>
                <a:lnTo>
                  <a:pt x="22" y="6"/>
                </a:lnTo>
                <a:lnTo>
                  <a:pt x="20" y="10"/>
                </a:lnTo>
                <a:lnTo>
                  <a:pt x="20" y="10"/>
                </a:lnTo>
                <a:lnTo>
                  <a:pt x="16" y="12"/>
                </a:lnTo>
                <a:lnTo>
                  <a:pt x="16" y="12"/>
                </a:lnTo>
                <a:lnTo>
                  <a:pt x="12" y="16"/>
                </a:lnTo>
                <a:lnTo>
                  <a:pt x="12" y="16"/>
                </a:lnTo>
                <a:lnTo>
                  <a:pt x="6" y="20"/>
                </a:lnTo>
                <a:lnTo>
                  <a:pt x="6" y="20"/>
                </a:lnTo>
                <a:lnTo>
                  <a:pt x="2" y="22"/>
                </a:lnTo>
                <a:lnTo>
                  <a:pt x="2" y="22"/>
                </a:lnTo>
                <a:lnTo>
                  <a:pt x="0" y="20"/>
                </a:lnTo>
                <a:lnTo>
                  <a:pt x="0" y="20"/>
                </a:lnTo>
                <a:lnTo>
                  <a:pt x="0" y="16"/>
                </a:lnTo>
                <a:lnTo>
                  <a:pt x="4" y="14"/>
                </a:lnTo>
                <a:lnTo>
                  <a:pt x="4" y="14"/>
                </a:lnTo>
                <a:lnTo>
                  <a:pt x="8" y="14"/>
                </a:lnTo>
                <a:lnTo>
                  <a:pt x="8" y="14"/>
                </a:lnTo>
                <a:lnTo>
                  <a:pt x="8" y="10"/>
                </a:lnTo>
                <a:lnTo>
                  <a:pt x="8" y="10"/>
                </a:lnTo>
                <a:lnTo>
                  <a:pt x="6" y="10"/>
                </a:lnTo>
                <a:lnTo>
                  <a:pt x="6" y="10"/>
                </a:lnTo>
                <a:lnTo>
                  <a:pt x="4" y="8"/>
                </a:lnTo>
                <a:lnTo>
                  <a:pt x="4" y="4"/>
                </a:lnTo>
                <a:lnTo>
                  <a:pt x="4" y="4"/>
                </a:lnTo>
                <a:lnTo>
                  <a:pt x="6" y="4"/>
                </a:lnTo>
                <a:lnTo>
                  <a:pt x="10" y="6"/>
                </a:lnTo>
                <a:lnTo>
                  <a:pt x="10" y="6"/>
                </a:lnTo>
                <a:lnTo>
                  <a:pt x="14" y="6"/>
                </a:lnTo>
                <a:lnTo>
                  <a:pt x="14" y="6"/>
                </a:lnTo>
                <a:lnTo>
                  <a:pt x="16" y="4"/>
                </a:lnTo>
                <a:lnTo>
                  <a:pt x="18" y="2"/>
                </a:lnTo>
                <a:lnTo>
                  <a:pt x="20" y="0"/>
                </a:lnTo>
                <a:lnTo>
                  <a:pt x="20" y="0"/>
                </a:lnTo>
                <a:lnTo>
                  <a:pt x="22" y="2"/>
                </a:lnTo>
                <a:lnTo>
                  <a:pt x="22" y="6"/>
                </a:lnTo>
                <a:lnTo>
                  <a:pt x="22"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17" name="Freeform 276"/>
          <p:cNvSpPr>
            <a:spLocks/>
          </p:cNvSpPr>
          <p:nvPr/>
        </p:nvSpPr>
        <p:spPr bwMode="auto">
          <a:xfrm>
            <a:off x="5400635" y="536175"/>
            <a:ext cx="43297" cy="49569"/>
          </a:xfrm>
          <a:custGeom>
            <a:avLst/>
            <a:gdLst/>
            <a:ahLst/>
            <a:cxnLst>
              <a:cxn ang="0">
                <a:pos x="22" y="2"/>
              </a:cxn>
              <a:cxn ang="0">
                <a:pos x="22" y="2"/>
              </a:cxn>
              <a:cxn ang="0">
                <a:pos x="20" y="6"/>
              </a:cxn>
              <a:cxn ang="0">
                <a:pos x="20" y="6"/>
              </a:cxn>
              <a:cxn ang="0">
                <a:pos x="18" y="12"/>
              </a:cxn>
              <a:cxn ang="0">
                <a:pos x="18" y="12"/>
              </a:cxn>
              <a:cxn ang="0">
                <a:pos x="16" y="22"/>
              </a:cxn>
              <a:cxn ang="0">
                <a:pos x="16" y="22"/>
              </a:cxn>
              <a:cxn ang="0">
                <a:pos x="8" y="26"/>
              </a:cxn>
              <a:cxn ang="0">
                <a:pos x="8" y="26"/>
              </a:cxn>
              <a:cxn ang="0">
                <a:pos x="4" y="28"/>
              </a:cxn>
              <a:cxn ang="0">
                <a:pos x="4" y="28"/>
              </a:cxn>
              <a:cxn ang="0">
                <a:pos x="0" y="28"/>
              </a:cxn>
              <a:cxn ang="0">
                <a:pos x="0" y="28"/>
              </a:cxn>
              <a:cxn ang="0">
                <a:pos x="0" y="24"/>
              </a:cxn>
              <a:cxn ang="0">
                <a:pos x="0" y="24"/>
              </a:cxn>
              <a:cxn ang="0">
                <a:pos x="0" y="16"/>
              </a:cxn>
              <a:cxn ang="0">
                <a:pos x="0" y="16"/>
              </a:cxn>
              <a:cxn ang="0">
                <a:pos x="4" y="14"/>
              </a:cxn>
              <a:cxn ang="0">
                <a:pos x="8" y="12"/>
              </a:cxn>
              <a:cxn ang="0">
                <a:pos x="8" y="12"/>
              </a:cxn>
              <a:cxn ang="0">
                <a:pos x="8" y="8"/>
              </a:cxn>
              <a:cxn ang="0">
                <a:pos x="8" y="8"/>
              </a:cxn>
              <a:cxn ang="0">
                <a:pos x="10" y="8"/>
              </a:cxn>
              <a:cxn ang="0">
                <a:pos x="10" y="8"/>
              </a:cxn>
              <a:cxn ang="0">
                <a:pos x="12" y="4"/>
              </a:cxn>
              <a:cxn ang="0">
                <a:pos x="12" y="0"/>
              </a:cxn>
              <a:cxn ang="0">
                <a:pos x="12" y="0"/>
              </a:cxn>
              <a:cxn ang="0">
                <a:pos x="16" y="0"/>
              </a:cxn>
              <a:cxn ang="0">
                <a:pos x="16" y="0"/>
              </a:cxn>
              <a:cxn ang="0">
                <a:pos x="20" y="0"/>
              </a:cxn>
              <a:cxn ang="0">
                <a:pos x="22" y="2"/>
              </a:cxn>
              <a:cxn ang="0">
                <a:pos x="22" y="2"/>
              </a:cxn>
            </a:cxnLst>
            <a:rect l="0" t="0" r="r" b="b"/>
            <a:pathLst>
              <a:path w="22" h="28">
                <a:moveTo>
                  <a:pt x="22" y="2"/>
                </a:moveTo>
                <a:lnTo>
                  <a:pt x="22" y="2"/>
                </a:lnTo>
                <a:lnTo>
                  <a:pt x="20" y="6"/>
                </a:lnTo>
                <a:lnTo>
                  <a:pt x="20" y="6"/>
                </a:lnTo>
                <a:lnTo>
                  <a:pt x="18" y="12"/>
                </a:lnTo>
                <a:lnTo>
                  <a:pt x="18" y="12"/>
                </a:lnTo>
                <a:lnTo>
                  <a:pt x="16" y="22"/>
                </a:lnTo>
                <a:lnTo>
                  <a:pt x="16" y="22"/>
                </a:lnTo>
                <a:lnTo>
                  <a:pt x="8" y="26"/>
                </a:lnTo>
                <a:lnTo>
                  <a:pt x="8" y="26"/>
                </a:lnTo>
                <a:lnTo>
                  <a:pt x="4" y="28"/>
                </a:lnTo>
                <a:lnTo>
                  <a:pt x="4" y="28"/>
                </a:lnTo>
                <a:lnTo>
                  <a:pt x="0" y="28"/>
                </a:lnTo>
                <a:lnTo>
                  <a:pt x="0" y="28"/>
                </a:lnTo>
                <a:lnTo>
                  <a:pt x="0" y="24"/>
                </a:lnTo>
                <a:lnTo>
                  <a:pt x="0" y="24"/>
                </a:lnTo>
                <a:lnTo>
                  <a:pt x="0" y="16"/>
                </a:lnTo>
                <a:lnTo>
                  <a:pt x="0" y="16"/>
                </a:lnTo>
                <a:lnTo>
                  <a:pt x="4" y="14"/>
                </a:lnTo>
                <a:lnTo>
                  <a:pt x="8" y="12"/>
                </a:lnTo>
                <a:lnTo>
                  <a:pt x="8" y="12"/>
                </a:lnTo>
                <a:lnTo>
                  <a:pt x="8" y="8"/>
                </a:lnTo>
                <a:lnTo>
                  <a:pt x="8" y="8"/>
                </a:lnTo>
                <a:lnTo>
                  <a:pt x="10" y="8"/>
                </a:lnTo>
                <a:lnTo>
                  <a:pt x="10" y="8"/>
                </a:lnTo>
                <a:lnTo>
                  <a:pt x="12" y="4"/>
                </a:lnTo>
                <a:lnTo>
                  <a:pt x="12" y="0"/>
                </a:lnTo>
                <a:lnTo>
                  <a:pt x="12" y="0"/>
                </a:lnTo>
                <a:lnTo>
                  <a:pt x="16" y="0"/>
                </a:lnTo>
                <a:lnTo>
                  <a:pt x="16" y="0"/>
                </a:lnTo>
                <a:lnTo>
                  <a:pt x="20" y="0"/>
                </a:lnTo>
                <a:lnTo>
                  <a:pt x="22" y="2"/>
                </a:lnTo>
                <a:lnTo>
                  <a:pt x="22" y="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18" name="Freeform 277"/>
          <p:cNvSpPr>
            <a:spLocks/>
          </p:cNvSpPr>
          <p:nvPr/>
        </p:nvSpPr>
        <p:spPr bwMode="auto">
          <a:xfrm>
            <a:off x="5325848" y="589284"/>
            <a:ext cx="59043" cy="56650"/>
          </a:xfrm>
          <a:custGeom>
            <a:avLst/>
            <a:gdLst/>
            <a:ahLst/>
            <a:cxnLst>
              <a:cxn ang="0">
                <a:pos x="30" y="18"/>
              </a:cxn>
              <a:cxn ang="0">
                <a:pos x="30" y="28"/>
              </a:cxn>
              <a:cxn ang="0">
                <a:pos x="28" y="28"/>
              </a:cxn>
              <a:cxn ang="0">
                <a:pos x="26" y="28"/>
              </a:cxn>
              <a:cxn ang="0">
                <a:pos x="22" y="32"/>
              </a:cxn>
              <a:cxn ang="0">
                <a:pos x="16" y="32"/>
              </a:cxn>
              <a:cxn ang="0">
                <a:pos x="16" y="30"/>
              </a:cxn>
              <a:cxn ang="0">
                <a:pos x="14" y="28"/>
              </a:cxn>
              <a:cxn ang="0">
                <a:pos x="20" y="24"/>
              </a:cxn>
              <a:cxn ang="0">
                <a:pos x="20" y="22"/>
              </a:cxn>
              <a:cxn ang="0">
                <a:pos x="22" y="20"/>
              </a:cxn>
              <a:cxn ang="0">
                <a:pos x="16" y="22"/>
              </a:cxn>
              <a:cxn ang="0">
                <a:pos x="12" y="22"/>
              </a:cxn>
              <a:cxn ang="0">
                <a:pos x="8" y="24"/>
              </a:cxn>
              <a:cxn ang="0">
                <a:pos x="4" y="30"/>
              </a:cxn>
              <a:cxn ang="0">
                <a:pos x="2" y="32"/>
              </a:cxn>
              <a:cxn ang="0">
                <a:pos x="0" y="28"/>
              </a:cxn>
              <a:cxn ang="0">
                <a:pos x="0" y="24"/>
              </a:cxn>
              <a:cxn ang="0">
                <a:pos x="2" y="22"/>
              </a:cxn>
              <a:cxn ang="0">
                <a:pos x="2" y="20"/>
              </a:cxn>
              <a:cxn ang="0">
                <a:pos x="2" y="16"/>
              </a:cxn>
              <a:cxn ang="0">
                <a:pos x="4" y="18"/>
              </a:cxn>
              <a:cxn ang="0">
                <a:pos x="6" y="16"/>
              </a:cxn>
              <a:cxn ang="0">
                <a:pos x="10" y="16"/>
              </a:cxn>
              <a:cxn ang="0">
                <a:pos x="12" y="14"/>
              </a:cxn>
              <a:cxn ang="0">
                <a:pos x="12" y="8"/>
              </a:cxn>
              <a:cxn ang="0">
                <a:pos x="14" y="6"/>
              </a:cxn>
              <a:cxn ang="0">
                <a:pos x="16" y="12"/>
              </a:cxn>
              <a:cxn ang="0">
                <a:pos x="20" y="12"/>
              </a:cxn>
              <a:cxn ang="0">
                <a:pos x="22" y="12"/>
              </a:cxn>
              <a:cxn ang="0">
                <a:pos x="22" y="4"/>
              </a:cxn>
              <a:cxn ang="0">
                <a:pos x="22" y="0"/>
              </a:cxn>
              <a:cxn ang="0">
                <a:pos x="24" y="0"/>
              </a:cxn>
              <a:cxn ang="0">
                <a:pos x="30" y="12"/>
              </a:cxn>
              <a:cxn ang="0">
                <a:pos x="30" y="18"/>
              </a:cxn>
            </a:cxnLst>
            <a:rect l="0" t="0" r="r" b="b"/>
            <a:pathLst>
              <a:path w="30" h="32">
                <a:moveTo>
                  <a:pt x="30" y="18"/>
                </a:moveTo>
                <a:lnTo>
                  <a:pt x="30" y="18"/>
                </a:lnTo>
                <a:lnTo>
                  <a:pt x="30" y="22"/>
                </a:lnTo>
                <a:lnTo>
                  <a:pt x="30" y="28"/>
                </a:lnTo>
                <a:lnTo>
                  <a:pt x="30" y="28"/>
                </a:lnTo>
                <a:lnTo>
                  <a:pt x="28" y="28"/>
                </a:lnTo>
                <a:lnTo>
                  <a:pt x="26" y="28"/>
                </a:lnTo>
                <a:lnTo>
                  <a:pt x="26" y="28"/>
                </a:lnTo>
                <a:lnTo>
                  <a:pt x="22" y="32"/>
                </a:lnTo>
                <a:lnTo>
                  <a:pt x="22" y="32"/>
                </a:lnTo>
                <a:lnTo>
                  <a:pt x="20" y="32"/>
                </a:lnTo>
                <a:lnTo>
                  <a:pt x="16" y="32"/>
                </a:lnTo>
                <a:lnTo>
                  <a:pt x="16" y="32"/>
                </a:lnTo>
                <a:lnTo>
                  <a:pt x="16" y="30"/>
                </a:lnTo>
                <a:lnTo>
                  <a:pt x="14" y="28"/>
                </a:lnTo>
                <a:lnTo>
                  <a:pt x="14" y="28"/>
                </a:lnTo>
                <a:lnTo>
                  <a:pt x="16" y="26"/>
                </a:lnTo>
                <a:lnTo>
                  <a:pt x="20" y="24"/>
                </a:lnTo>
                <a:lnTo>
                  <a:pt x="20" y="24"/>
                </a:lnTo>
                <a:lnTo>
                  <a:pt x="20" y="22"/>
                </a:lnTo>
                <a:lnTo>
                  <a:pt x="22" y="20"/>
                </a:lnTo>
                <a:lnTo>
                  <a:pt x="22" y="20"/>
                </a:lnTo>
                <a:lnTo>
                  <a:pt x="20" y="20"/>
                </a:lnTo>
                <a:lnTo>
                  <a:pt x="16" y="22"/>
                </a:lnTo>
                <a:lnTo>
                  <a:pt x="16" y="22"/>
                </a:lnTo>
                <a:lnTo>
                  <a:pt x="12" y="22"/>
                </a:lnTo>
                <a:lnTo>
                  <a:pt x="12" y="22"/>
                </a:lnTo>
                <a:lnTo>
                  <a:pt x="8" y="24"/>
                </a:lnTo>
                <a:lnTo>
                  <a:pt x="6" y="28"/>
                </a:lnTo>
                <a:lnTo>
                  <a:pt x="4" y="30"/>
                </a:lnTo>
                <a:lnTo>
                  <a:pt x="2" y="32"/>
                </a:lnTo>
                <a:lnTo>
                  <a:pt x="2" y="32"/>
                </a:lnTo>
                <a:lnTo>
                  <a:pt x="0" y="28"/>
                </a:lnTo>
                <a:lnTo>
                  <a:pt x="0" y="28"/>
                </a:lnTo>
                <a:lnTo>
                  <a:pt x="0" y="24"/>
                </a:lnTo>
                <a:lnTo>
                  <a:pt x="0" y="24"/>
                </a:lnTo>
                <a:lnTo>
                  <a:pt x="2" y="22"/>
                </a:lnTo>
                <a:lnTo>
                  <a:pt x="2" y="22"/>
                </a:lnTo>
                <a:lnTo>
                  <a:pt x="2" y="20"/>
                </a:lnTo>
                <a:lnTo>
                  <a:pt x="2" y="20"/>
                </a:lnTo>
                <a:lnTo>
                  <a:pt x="2" y="16"/>
                </a:lnTo>
                <a:lnTo>
                  <a:pt x="2" y="16"/>
                </a:lnTo>
                <a:lnTo>
                  <a:pt x="4" y="18"/>
                </a:lnTo>
                <a:lnTo>
                  <a:pt x="4" y="18"/>
                </a:lnTo>
                <a:lnTo>
                  <a:pt x="6" y="16"/>
                </a:lnTo>
                <a:lnTo>
                  <a:pt x="6" y="16"/>
                </a:lnTo>
                <a:lnTo>
                  <a:pt x="10" y="16"/>
                </a:lnTo>
                <a:lnTo>
                  <a:pt x="10" y="16"/>
                </a:lnTo>
                <a:lnTo>
                  <a:pt x="12" y="14"/>
                </a:lnTo>
                <a:lnTo>
                  <a:pt x="12" y="14"/>
                </a:lnTo>
                <a:lnTo>
                  <a:pt x="12" y="10"/>
                </a:lnTo>
                <a:lnTo>
                  <a:pt x="12" y="8"/>
                </a:lnTo>
                <a:lnTo>
                  <a:pt x="14" y="6"/>
                </a:lnTo>
                <a:lnTo>
                  <a:pt x="14" y="6"/>
                </a:lnTo>
                <a:lnTo>
                  <a:pt x="16" y="8"/>
                </a:lnTo>
                <a:lnTo>
                  <a:pt x="16" y="12"/>
                </a:lnTo>
                <a:lnTo>
                  <a:pt x="16" y="12"/>
                </a:lnTo>
                <a:lnTo>
                  <a:pt x="20" y="12"/>
                </a:lnTo>
                <a:lnTo>
                  <a:pt x="22" y="12"/>
                </a:lnTo>
                <a:lnTo>
                  <a:pt x="22" y="12"/>
                </a:lnTo>
                <a:lnTo>
                  <a:pt x="22" y="8"/>
                </a:lnTo>
                <a:lnTo>
                  <a:pt x="22" y="4"/>
                </a:lnTo>
                <a:lnTo>
                  <a:pt x="20" y="2"/>
                </a:lnTo>
                <a:lnTo>
                  <a:pt x="22" y="0"/>
                </a:lnTo>
                <a:lnTo>
                  <a:pt x="22" y="0"/>
                </a:lnTo>
                <a:lnTo>
                  <a:pt x="24" y="0"/>
                </a:lnTo>
                <a:lnTo>
                  <a:pt x="26" y="4"/>
                </a:lnTo>
                <a:lnTo>
                  <a:pt x="30" y="12"/>
                </a:lnTo>
                <a:lnTo>
                  <a:pt x="30" y="12"/>
                </a:lnTo>
                <a:lnTo>
                  <a:pt x="30" y="18"/>
                </a:lnTo>
                <a:lnTo>
                  <a:pt x="30" y="1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19" name="Freeform 278"/>
          <p:cNvSpPr>
            <a:spLocks/>
          </p:cNvSpPr>
          <p:nvPr/>
        </p:nvSpPr>
        <p:spPr bwMode="auto">
          <a:xfrm>
            <a:off x="5314040" y="589284"/>
            <a:ext cx="157446" cy="120382"/>
          </a:xfrm>
          <a:custGeom>
            <a:avLst/>
            <a:gdLst/>
            <a:ahLst/>
            <a:cxnLst>
              <a:cxn ang="0">
                <a:pos x="80" y="22"/>
              </a:cxn>
              <a:cxn ang="0">
                <a:pos x="78" y="28"/>
              </a:cxn>
              <a:cxn ang="0">
                <a:pos x="68" y="34"/>
              </a:cxn>
              <a:cxn ang="0">
                <a:pos x="62" y="40"/>
              </a:cxn>
              <a:cxn ang="0">
                <a:pos x="60" y="46"/>
              </a:cxn>
              <a:cxn ang="0">
                <a:pos x="58" y="40"/>
              </a:cxn>
              <a:cxn ang="0">
                <a:pos x="50" y="48"/>
              </a:cxn>
              <a:cxn ang="0">
                <a:pos x="50" y="52"/>
              </a:cxn>
              <a:cxn ang="0">
                <a:pos x="46" y="56"/>
              </a:cxn>
              <a:cxn ang="0">
                <a:pos x="44" y="52"/>
              </a:cxn>
              <a:cxn ang="0">
                <a:pos x="44" y="44"/>
              </a:cxn>
              <a:cxn ang="0">
                <a:pos x="42" y="42"/>
              </a:cxn>
              <a:cxn ang="0">
                <a:pos x="38" y="50"/>
              </a:cxn>
              <a:cxn ang="0">
                <a:pos x="26" y="62"/>
              </a:cxn>
              <a:cxn ang="0">
                <a:pos x="20" y="64"/>
              </a:cxn>
              <a:cxn ang="0">
                <a:pos x="20" y="58"/>
              </a:cxn>
              <a:cxn ang="0">
                <a:pos x="16" y="58"/>
              </a:cxn>
              <a:cxn ang="0">
                <a:pos x="12" y="64"/>
              </a:cxn>
              <a:cxn ang="0">
                <a:pos x="0" y="68"/>
              </a:cxn>
              <a:cxn ang="0">
                <a:pos x="0" y="60"/>
              </a:cxn>
              <a:cxn ang="0">
                <a:pos x="4" y="56"/>
              </a:cxn>
              <a:cxn ang="0">
                <a:pos x="6" y="50"/>
              </a:cxn>
              <a:cxn ang="0">
                <a:pos x="16" y="48"/>
              </a:cxn>
              <a:cxn ang="0">
                <a:pos x="18" y="48"/>
              </a:cxn>
              <a:cxn ang="0">
                <a:pos x="28" y="42"/>
              </a:cxn>
              <a:cxn ang="0">
                <a:pos x="34" y="40"/>
              </a:cxn>
              <a:cxn ang="0">
                <a:pos x="36" y="32"/>
              </a:cxn>
              <a:cxn ang="0">
                <a:pos x="40" y="22"/>
              </a:cxn>
              <a:cxn ang="0">
                <a:pos x="44" y="20"/>
              </a:cxn>
              <a:cxn ang="0">
                <a:pos x="44" y="8"/>
              </a:cxn>
              <a:cxn ang="0">
                <a:pos x="48" y="2"/>
              </a:cxn>
              <a:cxn ang="0">
                <a:pos x="52" y="0"/>
              </a:cxn>
              <a:cxn ang="0">
                <a:pos x="54" y="4"/>
              </a:cxn>
              <a:cxn ang="0">
                <a:pos x="54" y="12"/>
              </a:cxn>
              <a:cxn ang="0">
                <a:pos x="56" y="14"/>
              </a:cxn>
              <a:cxn ang="0">
                <a:pos x="56" y="18"/>
              </a:cxn>
              <a:cxn ang="0">
                <a:pos x="56" y="26"/>
              </a:cxn>
              <a:cxn ang="0">
                <a:pos x="52" y="32"/>
              </a:cxn>
              <a:cxn ang="0">
                <a:pos x="54" y="30"/>
              </a:cxn>
              <a:cxn ang="0">
                <a:pos x="58" y="22"/>
              </a:cxn>
              <a:cxn ang="0">
                <a:pos x="64" y="18"/>
              </a:cxn>
              <a:cxn ang="0">
                <a:pos x="64" y="14"/>
              </a:cxn>
              <a:cxn ang="0">
                <a:pos x="66" y="8"/>
              </a:cxn>
              <a:cxn ang="0">
                <a:pos x="72" y="10"/>
              </a:cxn>
              <a:cxn ang="0">
                <a:pos x="78" y="16"/>
              </a:cxn>
            </a:cxnLst>
            <a:rect l="0" t="0" r="r" b="b"/>
            <a:pathLst>
              <a:path w="80" h="68">
                <a:moveTo>
                  <a:pt x="78" y="16"/>
                </a:moveTo>
                <a:lnTo>
                  <a:pt x="78" y="16"/>
                </a:lnTo>
                <a:lnTo>
                  <a:pt x="80" y="22"/>
                </a:lnTo>
                <a:lnTo>
                  <a:pt x="80" y="22"/>
                </a:lnTo>
                <a:lnTo>
                  <a:pt x="78" y="28"/>
                </a:lnTo>
                <a:lnTo>
                  <a:pt x="78" y="28"/>
                </a:lnTo>
                <a:lnTo>
                  <a:pt x="74" y="32"/>
                </a:lnTo>
                <a:lnTo>
                  <a:pt x="74" y="32"/>
                </a:lnTo>
                <a:lnTo>
                  <a:pt x="68" y="34"/>
                </a:lnTo>
                <a:lnTo>
                  <a:pt x="68" y="34"/>
                </a:lnTo>
                <a:lnTo>
                  <a:pt x="62" y="40"/>
                </a:lnTo>
                <a:lnTo>
                  <a:pt x="62" y="40"/>
                </a:lnTo>
                <a:lnTo>
                  <a:pt x="62" y="42"/>
                </a:lnTo>
                <a:lnTo>
                  <a:pt x="60" y="46"/>
                </a:lnTo>
                <a:lnTo>
                  <a:pt x="60" y="46"/>
                </a:lnTo>
                <a:lnTo>
                  <a:pt x="58" y="42"/>
                </a:lnTo>
                <a:lnTo>
                  <a:pt x="58" y="40"/>
                </a:lnTo>
                <a:lnTo>
                  <a:pt x="58" y="40"/>
                </a:lnTo>
                <a:lnTo>
                  <a:pt x="56" y="40"/>
                </a:lnTo>
                <a:lnTo>
                  <a:pt x="52" y="44"/>
                </a:lnTo>
                <a:lnTo>
                  <a:pt x="50" y="48"/>
                </a:lnTo>
                <a:lnTo>
                  <a:pt x="50" y="48"/>
                </a:lnTo>
                <a:lnTo>
                  <a:pt x="50" y="52"/>
                </a:lnTo>
                <a:lnTo>
                  <a:pt x="50" y="52"/>
                </a:lnTo>
                <a:lnTo>
                  <a:pt x="48" y="54"/>
                </a:lnTo>
                <a:lnTo>
                  <a:pt x="46" y="56"/>
                </a:lnTo>
                <a:lnTo>
                  <a:pt x="46" y="56"/>
                </a:lnTo>
                <a:lnTo>
                  <a:pt x="46" y="54"/>
                </a:lnTo>
                <a:lnTo>
                  <a:pt x="44" y="52"/>
                </a:lnTo>
                <a:lnTo>
                  <a:pt x="44" y="52"/>
                </a:lnTo>
                <a:lnTo>
                  <a:pt x="42" y="46"/>
                </a:lnTo>
                <a:lnTo>
                  <a:pt x="42" y="46"/>
                </a:lnTo>
                <a:lnTo>
                  <a:pt x="44" y="44"/>
                </a:lnTo>
                <a:lnTo>
                  <a:pt x="44" y="42"/>
                </a:lnTo>
                <a:lnTo>
                  <a:pt x="44" y="42"/>
                </a:lnTo>
                <a:lnTo>
                  <a:pt x="42" y="42"/>
                </a:lnTo>
                <a:lnTo>
                  <a:pt x="40" y="46"/>
                </a:lnTo>
                <a:lnTo>
                  <a:pt x="38" y="50"/>
                </a:lnTo>
                <a:lnTo>
                  <a:pt x="38" y="50"/>
                </a:lnTo>
                <a:lnTo>
                  <a:pt x="32" y="56"/>
                </a:lnTo>
                <a:lnTo>
                  <a:pt x="32" y="56"/>
                </a:lnTo>
                <a:lnTo>
                  <a:pt x="26" y="62"/>
                </a:lnTo>
                <a:lnTo>
                  <a:pt x="22" y="64"/>
                </a:lnTo>
                <a:lnTo>
                  <a:pt x="20" y="64"/>
                </a:lnTo>
                <a:lnTo>
                  <a:pt x="20" y="64"/>
                </a:lnTo>
                <a:lnTo>
                  <a:pt x="20" y="62"/>
                </a:lnTo>
                <a:lnTo>
                  <a:pt x="20" y="58"/>
                </a:lnTo>
                <a:lnTo>
                  <a:pt x="20" y="58"/>
                </a:lnTo>
                <a:lnTo>
                  <a:pt x="18" y="58"/>
                </a:lnTo>
                <a:lnTo>
                  <a:pt x="16" y="58"/>
                </a:lnTo>
                <a:lnTo>
                  <a:pt x="16" y="58"/>
                </a:lnTo>
                <a:lnTo>
                  <a:pt x="14" y="62"/>
                </a:lnTo>
                <a:lnTo>
                  <a:pt x="12" y="64"/>
                </a:lnTo>
                <a:lnTo>
                  <a:pt x="12" y="64"/>
                </a:lnTo>
                <a:lnTo>
                  <a:pt x="6" y="66"/>
                </a:lnTo>
                <a:lnTo>
                  <a:pt x="0" y="68"/>
                </a:lnTo>
                <a:lnTo>
                  <a:pt x="0" y="68"/>
                </a:lnTo>
                <a:lnTo>
                  <a:pt x="0" y="64"/>
                </a:lnTo>
                <a:lnTo>
                  <a:pt x="0" y="64"/>
                </a:lnTo>
                <a:lnTo>
                  <a:pt x="0" y="60"/>
                </a:lnTo>
                <a:lnTo>
                  <a:pt x="0" y="58"/>
                </a:lnTo>
                <a:lnTo>
                  <a:pt x="0" y="58"/>
                </a:lnTo>
                <a:lnTo>
                  <a:pt x="4" y="56"/>
                </a:lnTo>
                <a:lnTo>
                  <a:pt x="4" y="56"/>
                </a:lnTo>
                <a:lnTo>
                  <a:pt x="6" y="50"/>
                </a:lnTo>
                <a:lnTo>
                  <a:pt x="6" y="50"/>
                </a:lnTo>
                <a:lnTo>
                  <a:pt x="10" y="52"/>
                </a:lnTo>
                <a:lnTo>
                  <a:pt x="10" y="52"/>
                </a:lnTo>
                <a:lnTo>
                  <a:pt x="16" y="48"/>
                </a:lnTo>
                <a:lnTo>
                  <a:pt x="16" y="48"/>
                </a:lnTo>
                <a:lnTo>
                  <a:pt x="18" y="48"/>
                </a:lnTo>
                <a:lnTo>
                  <a:pt x="18" y="48"/>
                </a:lnTo>
                <a:lnTo>
                  <a:pt x="22" y="44"/>
                </a:lnTo>
                <a:lnTo>
                  <a:pt x="22" y="44"/>
                </a:lnTo>
                <a:lnTo>
                  <a:pt x="28" y="42"/>
                </a:lnTo>
                <a:lnTo>
                  <a:pt x="32" y="42"/>
                </a:lnTo>
                <a:lnTo>
                  <a:pt x="34" y="40"/>
                </a:lnTo>
                <a:lnTo>
                  <a:pt x="34" y="40"/>
                </a:lnTo>
                <a:lnTo>
                  <a:pt x="34" y="36"/>
                </a:lnTo>
                <a:lnTo>
                  <a:pt x="34" y="36"/>
                </a:lnTo>
                <a:lnTo>
                  <a:pt x="36" y="32"/>
                </a:lnTo>
                <a:lnTo>
                  <a:pt x="40" y="28"/>
                </a:lnTo>
                <a:lnTo>
                  <a:pt x="40" y="28"/>
                </a:lnTo>
                <a:lnTo>
                  <a:pt x="40" y="22"/>
                </a:lnTo>
                <a:lnTo>
                  <a:pt x="40" y="22"/>
                </a:lnTo>
                <a:lnTo>
                  <a:pt x="44" y="20"/>
                </a:lnTo>
                <a:lnTo>
                  <a:pt x="44" y="20"/>
                </a:lnTo>
                <a:lnTo>
                  <a:pt x="44" y="16"/>
                </a:lnTo>
                <a:lnTo>
                  <a:pt x="44" y="16"/>
                </a:lnTo>
                <a:lnTo>
                  <a:pt x="44" y="8"/>
                </a:lnTo>
                <a:lnTo>
                  <a:pt x="44" y="8"/>
                </a:lnTo>
                <a:lnTo>
                  <a:pt x="48" y="2"/>
                </a:lnTo>
                <a:lnTo>
                  <a:pt x="48" y="2"/>
                </a:lnTo>
                <a:lnTo>
                  <a:pt x="50" y="0"/>
                </a:lnTo>
                <a:lnTo>
                  <a:pt x="52" y="0"/>
                </a:lnTo>
                <a:lnTo>
                  <a:pt x="52" y="0"/>
                </a:lnTo>
                <a:lnTo>
                  <a:pt x="54" y="2"/>
                </a:lnTo>
                <a:lnTo>
                  <a:pt x="54" y="4"/>
                </a:lnTo>
                <a:lnTo>
                  <a:pt x="54" y="4"/>
                </a:lnTo>
                <a:lnTo>
                  <a:pt x="54" y="10"/>
                </a:lnTo>
                <a:lnTo>
                  <a:pt x="54" y="10"/>
                </a:lnTo>
                <a:lnTo>
                  <a:pt x="54" y="12"/>
                </a:lnTo>
                <a:lnTo>
                  <a:pt x="54" y="16"/>
                </a:lnTo>
                <a:lnTo>
                  <a:pt x="54" y="16"/>
                </a:lnTo>
                <a:lnTo>
                  <a:pt x="56" y="14"/>
                </a:lnTo>
                <a:lnTo>
                  <a:pt x="56" y="14"/>
                </a:lnTo>
                <a:lnTo>
                  <a:pt x="56" y="16"/>
                </a:lnTo>
                <a:lnTo>
                  <a:pt x="56" y="18"/>
                </a:lnTo>
                <a:lnTo>
                  <a:pt x="56" y="18"/>
                </a:lnTo>
                <a:lnTo>
                  <a:pt x="56" y="26"/>
                </a:lnTo>
                <a:lnTo>
                  <a:pt x="56" y="26"/>
                </a:lnTo>
                <a:lnTo>
                  <a:pt x="52" y="28"/>
                </a:lnTo>
                <a:lnTo>
                  <a:pt x="52" y="30"/>
                </a:lnTo>
                <a:lnTo>
                  <a:pt x="52" y="32"/>
                </a:lnTo>
                <a:lnTo>
                  <a:pt x="52" y="32"/>
                </a:lnTo>
                <a:lnTo>
                  <a:pt x="54" y="30"/>
                </a:lnTo>
                <a:lnTo>
                  <a:pt x="54" y="30"/>
                </a:lnTo>
                <a:lnTo>
                  <a:pt x="58" y="26"/>
                </a:lnTo>
                <a:lnTo>
                  <a:pt x="58" y="26"/>
                </a:lnTo>
                <a:lnTo>
                  <a:pt x="58" y="22"/>
                </a:lnTo>
                <a:lnTo>
                  <a:pt x="60" y="18"/>
                </a:lnTo>
                <a:lnTo>
                  <a:pt x="60" y="18"/>
                </a:lnTo>
                <a:lnTo>
                  <a:pt x="64" y="18"/>
                </a:lnTo>
                <a:lnTo>
                  <a:pt x="66" y="16"/>
                </a:lnTo>
                <a:lnTo>
                  <a:pt x="66" y="16"/>
                </a:lnTo>
                <a:lnTo>
                  <a:pt x="64" y="14"/>
                </a:lnTo>
                <a:lnTo>
                  <a:pt x="64" y="14"/>
                </a:lnTo>
                <a:lnTo>
                  <a:pt x="66" y="10"/>
                </a:lnTo>
                <a:lnTo>
                  <a:pt x="66" y="8"/>
                </a:lnTo>
                <a:lnTo>
                  <a:pt x="66" y="8"/>
                </a:lnTo>
                <a:lnTo>
                  <a:pt x="70" y="8"/>
                </a:lnTo>
                <a:lnTo>
                  <a:pt x="72" y="10"/>
                </a:lnTo>
                <a:lnTo>
                  <a:pt x="72" y="10"/>
                </a:lnTo>
                <a:lnTo>
                  <a:pt x="78" y="16"/>
                </a:lnTo>
                <a:lnTo>
                  <a:pt x="78" y="1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20" name="Freeform 279"/>
          <p:cNvSpPr>
            <a:spLocks/>
          </p:cNvSpPr>
          <p:nvPr/>
        </p:nvSpPr>
        <p:spPr bwMode="auto">
          <a:xfrm>
            <a:off x="4814149" y="1389465"/>
            <a:ext cx="62978" cy="31866"/>
          </a:xfrm>
          <a:custGeom>
            <a:avLst/>
            <a:gdLst/>
            <a:ahLst/>
            <a:cxnLst>
              <a:cxn ang="0">
                <a:pos x="32" y="6"/>
              </a:cxn>
              <a:cxn ang="0">
                <a:pos x="32" y="6"/>
              </a:cxn>
              <a:cxn ang="0">
                <a:pos x="32" y="8"/>
              </a:cxn>
              <a:cxn ang="0">
                <a:pos x="32" y="10"/>
              </a:cxn>
              <a:cxn ang="0">
                <a:pos x="32" y="10"/>
              </a:cxn>
              <a:cxn ang="0">
                <a:pos x="30" y="12"/>
              </a:cxn>
              <a:cxn ang="0">
                <a:pos x="24" y="14"/>
              </a:cxn>
              <a:cxn ang="0">
                <a:pos x="16" y="14"/>
              </a:cxn>
              <a:cxn ang="0">
                <a:pos x="16" y="14"/>
              </a:cxn>
              <a:cxn ang="0">
                <a:pos x="10" y="16"/>
              </a:cxn>
              <a:cxn ang="0">
                <a:pos x="6" y="18"/>
              </a:cxn>
              <a:cxn ang="0">
                <a:pos x="6" y="18"/>
              </a:cxn>
              <a:cxn ang="0">
                <a:pos x="4" y="16"/>
              </a:cxn>
              <a:cxn ang="0">
                <a:pos x="2" y="14"/>
              </a:cxn>
              <a:cxn ang="0">
                <a:pos x="2" y="14"/>
              </a:cxn>
              <a:cxn ang="0">
                <a:pos x="0" y="10"/>
              </a:cxn>
              <a:cxn ang="0">
                <a:pos x="0" y="10"/>
              </a:cxn>
              <a:cxn ang="0">
                <a:pos x="2" y="10"/>
              </a:cxn>
              <a:cxn ang="0">
                <a:pos x="4" y="10"/>
              </a:cxn>
              <a:cxn ang="0">
                <a:pos x="4" y="10"/>
              </a:cxn>
              <a:cxn ang="0">
                <a:pos x="4" y="8"/>
              </a:cxn>
              <a:cxn ang="0">
                <a:pos x="4" y="8"/>
              </a:cxn>
              <a:cxn ang="0">
                <a:pos x="10" y="8"/>
              </a:cxn>
              <a:cxn ang="0">
                <a:pos x="10" y="8"/>
              </a:cxn>
              <a:cxn ang="0">
                <a:pos x="12" y="6"/>
              </a:cxn>
              <a:cxn ang="0">
                <a:pos x="12" y="6"/>
              </a:cxn>
              <a:cxn ang="0">
                <a:pos x="14" y="2"/>
              </a:cxn>
              <a:cxn ang="0">
                <a:pos x="14" y="2"/>
              </a:cxn>
              <a:cxn ang="0">
                <a:pos x="18" y="0"/>
              </a:cxn>
              <a:cxn ang="0">
                <a:pos x="24" y="0"/>
              </a:cxn>
              <a:cxn ang="0">
                <a:pos x="24" y="0"/>
              </a:cxn>
              <a:cxn ang="0">
                <a:pos x="28" y="0"/>
              </a:cxn>
              <a:cxn ang="0">
                <a:pos x="30" y="0"/>
              </a:cxn>
              <a:cxn ang="0">
                <a:pos x="30" y="0"/>
              </a:cxn>
              <a:cxn ang="0">
                <a:pos x="28" y="2"/>
              </a:cxn>
              <a:cxn ang="0">
                <a:pos x="28" y="2"/>
              </a:cxn>
              <a:cxn ang="0">
                <a:pos x="32" y="6"/>
              </a:cxn>
              <a:cxn ang="0">
                <a:pos x="32" y="6"/>
              </a:cxn>
            </a:cxnLst>
            <a:rect l="0" t="0" r="r" b="b"/>
            <a:pathLst>
              <a:path w="32" h="18">
                <a:moveTo>
                  <a:pt x="32" y="6"/>
                </a:moveTo>
                <a:lnTo>
                  <a:pt x="32" y="6"/>
                </a:lnTo>
                <a:lnTo>
                  <a:pt x="32" y="8"/>
                </a:lnTo>
                <a:lnTo>
                  <a:pt x="32" y="10"/>
                </a:lnTo>
                <a:lnTo>
                  <a:pt x="32" y="10"/>
                </a:lnTo>
                <a:lnTo>
                  <a:pt x="30" y="12"/>
                </a:lnTo>
                <a:lnTo>
                  <a:pt x="24" y="14"/>
                </a:lnTo>
                <a:lnTo>
                  <a:pt x="16" y="14"/>
                </a:lnTo>
                <a:lnTo>
                  <a:pt x="16" y="14"/>
                </a:lnTo>
                <a:lnTo>
                  <a:pt x="10" y="16"/>
                </a:lnTo>
                <a:lnTo>
                  <a:pt x="6" y="18"/>
                </a:lnTo>
                <a:lnTo>
                  <a:pt x="6" y="18"/>
                </a:lnTo>
                <a:lnTo>
                  <a:pt x="4" y="16"/>
                </a:lnTo>
                <a:lnTo>
                  <a:pt x="2" y="14"/>
                </a:lnTo>
                <a:lnTo>
                  <a:pt x="2" y="14"/>
                </a:lnTo>
                <a:lnTo>
                  <a:pt x="0" y="10"/>
                </a:lnTo>
                <a:lnTo>
                  <a:pt x="0" y="10"/>
                </a:lnTo>
                <a:lnTo>
                  <a:pt x="2" y="10"/>
                </a:lnTo>
                <a:lnTo>
                  <a:pt x="4" y="10"/>
                </a:lnTo>
                <a:lnTo>
                  <a:pt x="4" y="10"/>
                </a:lnTo>
                <a:lnTo>
                  <a:pt x="4" y="8"/>
                </a:lnTo>
                <a:lnTo>
                  <a:pt x="4" y="8"/>
                </a:lnTo>
                <a:lnTo>
                  <a:pt x="10" y="8"/>
                </a:lnTo>
                <a:lnTo>
                  <a:pt x="10" y="8"/>
                </a:lnTo>
                <a:lnTo>
                  <a:pt x="12" y="6"/>
                </a:lnTo>
                <a:lnTo>
                  <a:pt x="12" y="6"/>
                </a:lnTo>
                <a:lnTo>
                  <a:pt x="14" y="2"/>
                </a:lnTo>
                <a:lnTo>
                  <a:pt x="14" y="2"/>
                </a:lnTo>
                <a:lnTo>
                  <a:pt x="18" y="0"/>
                </a:lnTo>
                <a:lnTo>
                  <a:pt x="24" y="0"/>
                </a:lnTo>
                <a:lnTo>
                  <a:pt x="24" y="0"/>
                </a:lnTo>
                <a:lnTo>
                  <a:pt x="28" y="0"/>
                </a:lnTo>
                <a:lnTo>
                  <a:pt x="30" y="0"/>
                </a:lnTo>
                <a:lnTo>
                  <a:pt x="30" y="0"/>
                </a:lnTo>
                <a:lnTo>
                  <a:pt x="28" y="2"/>
                </a:lnTo>
                <a:lnTo>
                  <a:pt x="28" y="2"/>
                </a:lnTo>
                <a:lnTo>
                  <a:pt x="32" y="6"/>
                </a:lnTo>
                <a:lnTo>
                  <a:pt x="32"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21" name="Freeform 280"/>
          <p:cNvSpPr>
            <a:spLocks/>
          </p:cNvSpPr>
          <p:nvPr/>
        </p:nvSpPr>
        <p:spPr bwMode="auto">
          <a:xfrm>
            <a:off x="4566170" y="1580660"/>
            <a:ext cx="23617" cy="24784"/>
          </a:xfrm>
          <a:custGeom>
            <a:avLst/>
            <a:gdLst/>
            <a:ahLst/>
            <a:cxnLst>
              <a:cxn ang="0">
                <a:pos x="10" y="2"/>
              </a:cxn>
              <a:cxn ang="0">
                <a:pos x="10" y="2"/>
              </a:cxn>
              <a:cxn ang="0">
                <a:pos x="12" y="4"/>
              </a:cxn>
              <a:cxn ang="0">
                <a:pos x="12" y="4"/>
              </a:cxn>
              <a:cxn ang="0">
                <a:pos x="8" y="10"/>
              </a:cxn>
              <a:cxn ang="0">
                <a:pos x="6" y="12"/>
              </a:cxn>
              <a:cxn ang="0">
                <a:pos x="4" y="14"/>
              </a:cxn>
              <a:cxn ang="0">
                <a:pos x="4" y="14"/>
              </a:cxn>
              <a:cxn ang="0">
                <a:pos x="2" y="14"/>
              </a:cxn>
              <a:cxn ang="0">
                <a:pos x="2" y="14"/>
              </a:cxn>
              <a:cxn ang="0">
                <a:pos x="0" y="12"/>
              </a:cxn>
              <a:cxn ang="0">
                <a:pos x="2" y="8"/>
              </a:cxn>
              <a:cxn ang="0">
                <a:pos x="2" y="2"/>
              </a:cxn>
              <a:cxn ang="0">
                <a:pos x="2" y="2"/>
              </a:cxn>
              <a:cxn ang="0">
                <a:pos x="6" y="0"/>
              </a:cxn>
              <a:cxn ang="0">
                <a:pos x="6" y="0"/>
              </a:cxn>
              <a:cxn ang="0">
                <a:pos x="10" y="2"/>
              </a:cxn>
              <a:cxn ang="0">
                <a:pos x="10" y="2"/>
              </a:cxn>
            </a:cxnLst>
            <a:rect l="0" t="0" r="r" b="b"/>
            <a:pathLst>
              <a:path w="12" h="14">
                <a:moveTo>
                  <a:pt x="10" y="2"/>
                </a:moveTo>
                <a:lnTo>
                  <a:pt x="10" y="2"/>
                </a:lnTo>
                <a:lnTo>
                  <a:pt x="12" y="4"/>
                </a:lnTo>
                <a:lnTo>
                  <a:pt x="12" y="4"/>
                </a:lnTo>
                <a:lnTo>
                  <a:pt x="8" y="10"/>
                </a:lnTo>
                <a:lnTo>
                  <a:pt x="6" y="12"/>
                </a:lnTo>
                <a:lnTo>
                  <a:pt x="4" y="14"/>
                </a:lnTo>
                <a:lnTo>
                  <a:pt x="4" y="14"/>
                </a:lnTo>
                <a:lnTo>
                  <a:pt x="2" y="14"/>
                </a:lnTo>
                <a:lnTo>
                  <a:pt x="2" y="14"/>
                </a:lnTo>
                <a:lnTo>
                  <a:pt x="0" y="12"/>
                </a:lnTo>
                <a:lnTo>
                  <a:pt x="2" y="8"/>
                </a:lnTo>
                <a:lnTo>
                  <a:pt x="2" y="2"/>
                </a:lnTo>
                <a:lnTo>
                  <a:pt x="2" y="2"/>
                </a:lnTo>
                <a:lnTo>
                  <a:pt x="6" y="0"/>
                </a:lnTo>
                <a:lnTo>
                  <a:pt x="6" y="0"/>
                </a:lnTo>
                <a:lnTo>
                  <a:pt x="10" y="2"/>
                </a:lnTo>
                <a:lnTo>
                  <a:pt x="10" y="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22" name="Freeform 281"/>
          <p:cNvSpPr>
            <a:spLocks/>
          </p:cNvSpPr>
          <p:nvPr/>
        </p:nvSpPr>
        <p:spPr bwMode="auto">
          <a:xfrm>
            <a:off x="4483509" y="1655012"/>
            <a:ext cx="15745" cy="17703"/>
          </a:xfrm>
          <a:custGeom>
            <a:avLst/>
            <a:gdLst/>
            <a:ahLst/>
            <a:cxnLst>
              <a:cxn ang="0">
                <a:pos x="8" y="2"/>
              </a:cxn>
              <a:cxn ang="0">
                <a:pos x="8" y="2"/>
              </a:cxn>
              <a:cxn ang="0">
                <a:pos x="8" y="4"/>
              </a:cxn>
              <a:cxn ang="0">
                <a:pos x="8" y="4"/>
              </a:cxn>
              <a:cxn ang="0">
                <a:pos x="2" y="6"/>
              </a:cxn>
              <a:cxn ang="0">
                <a:pos x="2" y="6"/>
              </a:cxn>
              <a:cxn ang="0">
                <a:pos x="2" y="8"/>
              </a:cxn>
              <a:cxn ang="0">
                <a:pos x="0" y="10"/>
              </a:cxn>
              <a:cxn ang="0">
                <a:pos x="0" y="10"/>
              </a:cxn>
              <a:cxn ang="0">
                <a:pos x="0" y="8"/>
              </a:cxn>
              <a:cxn ang="0">
                <a:pos x="0" y="6"/>
              </a:cxn>
              <a:cxn ang="0">
                <a:pos x="0" y="2"/>
              </a:cxn>
              <a:cxn ang="0">
                <a:pos x="2" y="0"/>
              </a:cxn>
              <a:cxn ang="0">
                <a:pos x="2" y="0"/>
              </a:cxn>
              <a:cxn ang="0">
                <a:pos x="6" y="0"/>
              </a:cxn>
              <a:cxn ang="0">
                <a:pos x="8" y="2"/>
              </a:cxn>
              <a:cxn ang="0">
                <a:pos x="8" y="2"/>
              </a:cxn>
            </a:cxnLst>
            <a:rect l="0" t="0" r="r" b="b"/>
            <a:pathLst>
              <a:path w="8" h="10">
                <a:moveTo>
                  <a:pt x="8" y="2"/>
                </a:moveTo>
                <a:lnTo>
                  <a:pt x="8" y="2"/>
                </a:lnTo>
                <a:lnTo>
                  <a:pt x="8" y="4"/>
                </a:lnTo>
                <a:lnTo>
                  <a:pt x="8" y="4"/>
                </a:lnTo>
                <a:lnTo>
                  <a:pt x="2" y="6"/>
                </a:lnTo>
                <a:lnTo>
                  <a:pt x="2" y="6"/>
                </a:lnTo>
                <a:lnTo>
                  <a:pt x="2" y="8"/>
                </a:lnTo>
                <a:lnTo>
                  <a:pt x="0" y="10"/>
                </a:lnTo>
                <a:lnTo>
                  <a:pt x="0" y="10"/>
                </a:lnTo>
                <a:lnTo>
                  <a:pt x="0" y="8"/>
                </a:lnTo>
                <a:lnTo>
                  <a:pt x="0" y="6"/>
                </a:lnTo>
                <a:lnTo>
                  <a:pt x="0" y="2"/>
                </a:lnTo>
                <a:lnTo>
                  <a:pt x="2" y="0"/>
                </a:lnTo>
                <a:lnTo>
                  <a:pt x="2" y="0"/>
                </a:lnTo>
                <a:lnTo>
                  <a:pt x="6" y="0"/>
                </a:lnTo>
                <a:lnTo>
                  <a:pt x="8" y="2"/>
                </a:lnTo>
                <a:lnTo>
                  <a:pt x="8" y="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23" name="Freeform 282"/>
          <p:cNvSpPr>
            <a:spLocks/>
          </p:cNvSpPr>
          <p:nvPr/>
        </p:nvSpPr>
        <p:spPr bwMode="auto">
          <a:xfrm>
            <a:off x="4440212" y="1768312"/>
            <a:ext cx="23617" cy="24784"/>
          </a:xfrm>
          <a:custGeom>
            <a:avLst/>
            <a:gdLst/>
            <a:ahLst/>
            <a:cxnLst>
              <a:cxn ang="0">
                <a:pos x="12" y="0"/>
              </a:cxn>
              <a:cxn ang="0">
                <a:pos x="12" y="0"/>
              </a:cxn>
              <a:cxn ang="0">
                <a:pos x="10" y="2"/>
              </a:cxn>
              <a:cxn ang="0">
                <a:pos x="10" y="2"/>
              </a:cxn>
              <a:cxn ang="0">
                <a:pos x="10" y="6"/>
              </a:cxn>
              <a:cxn ang="0">
                <a:pos x="10" y="6"/>
              </a:cxn>
              <a:cxn ang="0">
                <a:pos x="8" y="10"/>
              </a:cxn>
              <a:cxn ang="0">
                <a:pos x="6" y="14"/>
              </a:cxn>
              <a:cxn ang="0">
                <a:pos x="6" y="14"/>
              </a:cxn>
              <a:cxn ang="0">
                <a:pos x="4" y="14"/>
              </a:cxn>
              <a:cxn ang="0">
                <a:pos x="0" y="14"/>
              </a:cxn>
              <a:cxn ang="0">
                <a:pos x="0" y="14"/>
              </a:cxn>
              <a:cxn ang="0">
                <a:pos x="0" y="12"/>
              </a:cxn>
              <a:cxn ang="0">
                <a:pos x="0" y="12"/>
              </a:cxn>
              <a:cxn ang="0">
                <a:pos x="2" y="8"/>
              </a:cxn>
              <a:cxn ang="0">
                <a:pos x="2" y="8"/>
              </a:cxn>
              <a:cxn ang="0">
                <a:pos x="6" y="2"/>
              </a:cxn>
              <a:cxn ang="0">
                <a:pos x="10" y="0"/>
              </a:cxn>
              <a:cxn ang="0">
                <a:pos x="12" y="0"/>
              </a:cxn>
              <a:cxn ang="0">
                <a:pos x="12" y="0"/>
              </a:cxn>
            </a:cxnLst>
            <a:rect l="0" t="0" r="r" b="b"/>
            <a:pathLst>
              <a:path w="12" h="14">
                <a:moveTo>
                  <a:pt x="12" y="0"/>
                </a:moveTo>
                <a:lnTo>
                  <a:pt x="12" y="0"/>
                </a:lnTo>
                <a:lnTo>
                  <a:pt x="10" y="2"/>
                </a:lnTo>
                <a:lnTo>
                  <a:pt x="10" y="2"/>
                </a:lnTo>
                <a:lnTo>
                  <a:pt x="10" y="6"/>
                </a:lnTo>
                <a:lnTo>
                  <a:pt x="10" y="6"/>
                </a:lnTo>
                <a:lnTo>
                  <a:pt x="8" y="10"/>
                </a:lnTo>
                <a:lnTo>
                  <a:pt x="6" y="14"/>
                </a:lnTo>
                <a:lnTo>
                  <a:pt x="6" y="14"/>
                </a:lnTo>
                <a:lnTo>
                  <a:pt x="4" y="14"/>
                </a:lnTo>
                <a:lnTo>
                  <a:pt x="0" y="14"/>
                </a:lnTo>
                <a:lnTo>
                  <a:pt x="0" y="14"/>
                </a:lnTo>
                <a:lnTo>
                  <a:pt x="0" y="12"/>
                </a:lnTo>
                <a:lnTo>
                  <a:pt x="0" y="12"/>
                </a:lnTo>
                <a:lnTo>
                  <a:pt x="2" y="8"/>
                </a:lnTo>
                <a:lnTo>
                  <a:pt x="2" y="8"/>
                </a:lnTo>
                <a:lnTo>
                  <a:pt x="6" y="2"/>
                </a:lnTo>
                <a:lnTo>
                  <a:pt x="10" y="0"/>
                </a:lnTo>
                <a:lnTo>
                  <a:pt x="12" y="0"/>
                </a:lnTo>
                <a:lnTo>
                  <a:pt x="12"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24" name="Freeform 283"/>
          <p:cNvSpPr>
            <a:spLocks/>
          </p:cNvSpPr>
          <p:nvPr/>
        </p:nvSpPr>
        <p:spPr bwMode="auto">
          <a:xfrm>
            <a:off x="4452021" y="1966587"/>
            <a:ext cx="15745" cy="35406"/>
          </a:xfrm>
          <a:custGeom>
            <a:avLst/>
            <a:gdLst/>
            <a:ahLst/>
            <a:cxnLst>
              <a:cxn ang="0">
                <a:pos x="8" y="6"/>
              </a:cxn>
              <a:cxn ang="0">
                <a:pos x="8" y="6"/>
              </a:cxn>
              <a:cxn ang="0">
                <a:pos x="8" y="14"/>
              </a:cxn>
              <a:cxn ang="0">
                <a:pos x="8" y="18"/>
              </a:cxn>
              <a:cxn ang="0">
                <a:pos x="6" y="20"/>
              </a:cxn>
              <a:cxn ang="0">
                <a:pos x="6" y="20"/>
              </a:cxn>
              <a:cxn ang="0">
                <a:pos x="2" y="18"/>
              </a:cxn>
              <a:cxn ang="0">
                <a:pos x="0" y="14"/>
              </a:cxn>
              <a:cxn ang="0">
                <a:pos x="0" y="14"/>
              </a:cxn>
              <a:cxn ang="0">
                <a:pos x="0" y="10"/>
              </a:cxn>
              <a:cxn ang="0">
                <a:pos x="0" y="10"/>
              </a:cxn>
              <a:cxn ang="0">
                <a:pos x="0" y="6"/>
              </a:cxn>
              <a:cxn ang="0">
                <a:pos x="2" y="0"/>
              </a:cxn>
              <a:cxn ang="0">
                <a:pos x="2" y="0"/>
              </a:cxn>
              <a:cxn ang="0">
                <a:pos x="6" y="0"/>
              </a:cxn>
              <a:cxn ang="0">
                <a:pos x="6" y="0"/>
              </a:cxn>
              <a:cxn ang="0">
                <a:pos x="8" y="4"/>
              </a:cxn>
              <a:cxn ang="0">
                <a:pos x="8" y="6"/>
              </a:cxn>
              <a:cxn ang="0">
                <a:pos x="8" y="6"/>
              </a:cxn>
            </a:cxnLst>
            <a:rect l="0" t="0" r="r" b="b"/>
            <a:pathLst>
              <a:path w="8" h="20">
                <a:moveTo>
                  <a:pt x="8" y="6"/>
                </a:moveTo>
                <a:lnTo>
                  <a:pt x="8" y="6"/>
                </a:lnTo>
                <a:lnTo>
                  <a:pt x="8" y="14"/>
                </a:lnTo>
                <a:lnTo>
                  <a:pt x="8" y="18"/>
                </a:lnTo>
                <a:lnTo>
                  <a:pt x="6" y="20"/>
                </a:lnTo>
                <a:lnTo>
                  <a:pt x="6" y="20"/>
                </a:lnTo>
                <a:lnTo>
                  <a:pt x="2" y="18"/>
                </a:lnTo>
                <a:lnTo>
                  <a:pt x="0" y="14"/>
                </a:lnTo>
                <a:lnTo>
                  <a:pt x="0" y="14"/>
                </a:lnTo>
                <a:lnTo>
                  <a:pt x="0" y="10"/>
                </a:lnTo>
                <a:lnTo>
                  <a:pt x="0" y="10"/>
                </a:lnTo>
                <a:lnTo>
                  <a:pt x="0" y="6"/>
                </a:lnTo>
                <a:lnTo>
                  <a:pt x="2" y="0"/>
                </a:lnTo>
                <a:lnTo>
                  <a:pt x="2" y="0"/>
                </a:lnTo>
                <a:lnTo>
                  <a:pt x="6" y="0"/>
                </a:lnTo>
                <a:lnTo>
                  <a:pt x="6" y="0"/>
                </a:lnTo>
                <a:lnTo>
                  <a:pt x="8" y="4"/>
                </a:lnTo>
                <a:lnTo>
                  <a:pt x="8" y="6"/>
                </a:lnTo>
                <a:lnTo>
                  <a:pt x="8"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25" name="Freeform 284"/>
          <p:cNvSpPr>
            <a:spLocks/>
          </p:cNvSpPr>
          <p:nvPr/>
        </p:nvSpPr>
        <p:spPr bwMode="auto">
          <a:xfrm>
            <a:off x="4424465" y="2058643"/>
            <a:ext cx="15745" cy="35406"/>
          </a:xfrm>
          <a:custGeom>
            <a:avLst/>
            <a:gdLst/>
            <a:ahLst/>
            <a:cxnLst>
              <a:cxn ang="0">
                <a:pos x="8" y="4"/>
              </a:cxn>
              <a:cxn ang="0">
                <a:pos x="8" y="4"/>
              </a:cxn>
              <a:cxn ang="0">
                <a:pos x="8" y="14"/>
              </a:cxn>
              <a:cxn ang="0">
                <a:pos x="8" y="18"/>
              </a:cxn>
              <a:cxn ang="0">
                <a:pos x="6" y="20"/>
              </a:cxn>
              <a:cxn ang="0">
                <a:pos x="6" y="20"/>
              </a:cxn>
              <a:cxn ang="0">
                <a:pos x="4" y="20"/>
              </a:cxn>
              <a:cxn ang="0">
                <a:pos x="2" y="18"/>
              </a:cxn>
              <a:cxn ang="0">
                <a:pos x="2" y="18"/>
              </a:cxn>
              <a:cxn ang="0">
                <a:pos x="0" y="14"/>
              </a:cxn>
              <a:cxn ang="0">
                <a:pos x="2" y="10"/>
              </a:cxn>
              <a:cxn ang="0">
                <a:pos x="4" y="4"/>
              </a:cxn>
              <a:cxn ang="0">
                <a:pos x="4" y="4"/>
              </a:cxn>
              <a:cxn ang="0">
                <a:pos x="6" y="0"/>
              </a:cxn>
              <a:cxn ang="0">
                <a:pos x="6" y="0"/>
              </a:cxn>
              <a:cxn ang="0">
                <a:pos x="8" y="4"/>
              </a:cxn>
              <a:cxn ang="0">
                <a:pos x="8" y="4"/>
              </a:cxn>
            </a:cxnLst>
            <a:rect l="0" t="0" r="r" b="b"/>
            <a:pathLst>
              <a:path w="8" h="20">
                <a:moveTo>
                  <a:pt x="8" y="4"/>
                </a:moveTo>
                <a:lnTo>
                  <a:pt x="8" y="4"/>
                </a:lnTo>
                <a:lnTo>
                  <a:pt x="8" y="14"/>
                </a:lnTo>
                <a:lnTo>
                  <a:pt x="8" y="18"/>
                </a:lnTo>
                <a:lnTo>
                  <a:pt x="6" y="20"/>
                </a:lnTo>
                <a:lnTo>
                  <a:pt x="6" y="20"/>
                </a:lnTo>
                <a:lnTo>
                  <a:pt x="4" y="20"/>
                </a:lnTo>
                <a:lnTo>
                  <a:pt x="2" y="18"/>
                </a:lnTo>
                <a:lnTo>
                  <a:pt x="2" y="18"/>
                </a:lnTo>
                <a:lnTo>
                  <a:pt x="0" y="14"/>
                </a:lnTo>
                <a:lnTo>
                  <a:pt x="2" y="10"/>
                </a:lnTo>
                <a:lnTo>
                  <a:pt x="4" y="4"/>
                </a:lnTo>
                <a:lnTo>
                  <a:pt x="4" y="4"/>
                </a:lnTo>
                <a:lnTo>
                  <a:pt x="6" y="0"/>
                </a:lnTo>
                <a:lnTo>
                  <a:pt x="6" y="0"/>
                </a:lnTo>
                <a:lnTo>
                  <a:pt x="8" y="4"/>
                </a:lnTo>
                <a:lnTo>
                  <a:pt x="8" y="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26" name="Freeform 285"/>
          <p:cNvSpPr>
            <a:spLocks/>
          </p:cNvSpPr>
          <p:nvPr/>
        </p:nvSpPr>
        <p:spPr bwMode="auto">
          <a:xfrm>
            <a:off x="4440212" y="210438"/>
            <a:ext cx="1948400" cy="2088969"/>
          </a:xfrm>
          <a:custGeom>
            <a:avLst/>
            <a:gdLst/>
            <a:ahLst/>
            <a:cxnLst>
              <a:cxn ang="0">
                <a:pos x="52" y="892"/>
              </a:cxn>
              <a:cxn ang="0">
                <a:pos x="130" y="882"/>
              </a:cxn>
              <a:cxn ang="0">
                <a:pos x="82" y="884"/>
              </a:cxn>
              <a:cxn ang="0">
                <a:pos x="20" y="860"/>
              </a:cxn>
              <a:cxn ang="0">
                <a:pos x="78" y="826"/>
              </a:cxn>
              <a:cxn ang="0">
                <a:pos x="38" y="792"/>
              </a:cxn>
              <a:cxn ang="0">
                <a:pos x="90" y="780"/>
              </a:cxn>
              <a:cxn ang="0">
                <a:pos x="98" y="760"/>
              </a:cxn>
              <a:cxn ang="0">
                <a:pos x="122" y="738"/>
              </a:cxn>
              <a:cxn ang="0">
                <a:pos x="186" y="710"/>
              </a:cxn>
              <a:cxn ang="0">
                <a:pos x="240" y="678"/>
              </a:cxn>
              <a:cxn ang="0">
                <a:pos x="306" y="668"/>
              </a:cxn>
              <a:cxn ang="0">
                <a:pos x="258" y="652"/>
              </a:cxn>
              <a:cxn ang="0">
                <a:pos x="326" y="580"/>
              </a:cxn>
              <a:cxn ang="0">
                <a:pos x="366" y="542"/>
              </a:cxn>
              <a:cxn ang="0">
                <a:pos x="378" y="524"/>
              </a:cxn>
              <a:cxn ang="0">
                <a:pos x="394" y="470"/>
              </a:cxn>
              <a:cxn ang="0">
                <a:pos x="400" y="438"/>
              </a:cxn>
              <a:cxn ang="0">
                <a:pos x="420" y="392"/>
              </a:cxn>
              <a:cxn ang="0">
                <a:pos x="470" y="334"/>
              </a:cxn>
              <a:cxn ang="0">
                <a:pos x="490" y="314"/>
              </a:cxn>
              <a:cxn ang="0">
                <a:pos x="518" y="298"/>
              </a:cxn>
              <a:cxn ang="0">
                <a:pos x="554" y="256"/>
              </a:cxn>
              <a:cxn ang="0">
                <a:pos x="546" y="234"/>
              </a:cxn>
              <a:cxn ang="0">
                <a:pos x="562" y="200"/>
              </a:cxn>
              <a:cxn ang="0">
                <a:pos x="598" y="178"/>
              </a:cxn>
              <a:cxn ang="0">
                <a:pos x="604" y="146"/>
              </a:cxn>
              <a:cxn ang="0">
                <a:pos x="640" y="170"/>
              </a:cxn>
              <a:cxn ang="0">
                <a:pos x="672" y="128"/>
              </a:cxn>
              <a:cxn ang="0">
                <a:pos x="678" y="90"/>
              </a:cxn>
              <a:cxn ang="0">
                <a:pos x="716" y="94"/>
              </a:cxn>
              <a:cxn ang="0">
                <a:pos x="750" y="70"/>
              </a:cxn>
              <a:cxn ang="0">
                <a:pos x="776" y="24"/>
              </a:cxn>
              <a:cxn ang="0">
                <a:pos x="788" y="88"/>
              </a:cxn>
              <a:cxn ang="0">
                <a:pos x="832" y="26"/>
              </a:cxn>
              <a:cxn ang="0">
                <a:pos x="854" y="20"/>
              </a:cxn>
              <a:cxn ang="0">
                <a:pos x="872" y="30"/>
              </a:cxn>
              <a:cxn ang="0">
                <a:pos x="892" y="32"/>
              </a:cxn>
              <a:cxn ang="0">
                <a:pos x="934" y="20"/>
              </a:cxn>
              <a:cxn ang="0">
                <a:pos x="914" y="72"/>
              </a:cxn>
              <a:cxn ang="0">
                <a:pos x="946" y="110"/>
              </a:cxn>
              <a:cxn ang="0">
                <a:pos x="990" y="102"/>
              </a:cxn>
              <a:cxn ang="0">
                <a:pos x="934" y="154"/>
              </a:cxn>
              <a:cxn ang="0">
                <a:pos x="826" y="136"/>
              </a:cxn>
              <a:cxn ang="0">
                <a:pos x="742" y="220"/>
              </a:cxn>
              <a:cxn ang="0">
                <a:pos x="642" y="200"/>
              </a:cxn>
              <a:cxn ang="0">
                <a:pos x="578" y="256"/>
              </a:cxn>
              <a:cxn ang="0">
                <a:pos x="520" y="366"/>
              </a:cxn>
              <a:cxn ang="0">
                <a:pos x="434" y="570"/>
              </a:cxn>
              <a:cxn ang="0">
                <a:pos x="342" y="702"/>
              </a:cxn>
              <a:cxn ang="0">
                <a:pos x="364" y="872"/>
              </a:cxn>
              <a:cxn ang="0">
                <a:pos x="314" y="1022"/>
              </a:cxn>
              <a:cxn ang="0">
                <a:pos x="282" y="1092"/>
              </a:cxn>
              <a:cxn ang="0">
                <a:pos x="250" y="1036"/>
              </a:cxn>
              <a:cxn ang="0">
                <a:pos x="232" y="1094"/>
              </a:cxn>
              <a:cxn ang="0">
                <a:pos x="122" y="1162"/>
              </a:cxn>
              <a:cxn ang="0">
                <a:pos x="52" y="1168"/>
              </a:cxn>
              <a:cxn ang="0">
                <a:pos x="28" y="1082"/>
              </a:cxn>
              <a:cxn ang="0">
                <a:pos x="22" y="1050"/>
              </a:cxn>
              <a:cxn ang="0">
                <a:pos x="40" y="1014"/>
              </a:cxn>
              <a:cxn ang="0">
                <a:pos x="76" y="954"/>
              </a:cxn>
              <a:cxn ang="0">
                <a:pos x="38" y="972"/>
              </a:cxn>
              <a:cxn ang="0">
                <a:pos x="10" y="962"/>
              </a:cxn>
            </a:cxnLst>
            <a:rect l="0" t="0" r="r" b="b"/>
            <a:pathLst>
              <a:path w="990" h="1180">
                <a:moveTo>
                  <a:pt x="8" y="914"/>
                </a:moveTo>
                <a:lnTo>
                  <a:pt x="8" y="914"/>
                </a:lnTo>
                <a:lnTo>
                  <a:pt x="10" y="914"/>
                </a:lnTo>
                <a:lnTo>
                  <a:pt x="10" y="914"/>
                </a:lnTo>
                <a:lnTo>
                  <a:pt x="12" y="912"/>
                </a:lnTo>
                <a:lnTo>
                  <a:pt x="12" y="912"/>
                </a:lnTo>
                <a:lnTo>
                  <a:pt x="14" y="914"/>
                </a:lnTo>
                <a:lnTo>
                  <a:pt x="16" y="918"/>
                </a:lnTo>
                <a:lnTo>
                  <a:pt x="16" y="918"/>
                </a:lnTo>
                <a:lnTo>
                  <a:pt x="18" y="920"/>
                </a:lnTo>
                <a:lnTo>
                  <a:pt x="22" y="922"/>
                </a:lnTo>
                <a:lnTo>
                  <a:pt x="22" y="922"/>
                </a:lnTo>
                <a:lnTo>
                  <a:pt x="24" y="918"/>
                </a:lnTo>
                <a:lnTo>
                  <a:pt x="24" y="916"/>
                </a:lnTo>
                <a:lnTo>
                  <a:pt x="24" y="912"/>
                </a:lnTo>
                <a:lnTo>
                  <a:pt x="24" y="910"/>
                </a:lnTo>
                <a:lnTo>
                  <a:pt x="24" y="910"/>
                </a:lnTo>
                <a:lnTo>
                  <a:pt x="20" y="910"/>
                </a:lnTo>
                <a:lnTo>
                  <a:pt x="20" y="910"/>
                </a:lnTo>
                <a:lnTo>
                  <a:pt x="16" y="910"/>
                </a:lnTo>
                <a:lnTo>
                  <a:pt x="12" y="908"/>
                </a:lnTo>
                <a:lnTo>
                  <a:pt x="12" y="908"/>
                </a:lnTo>
                <a:lnTo>
                  <a:pt x="12" y="904"/>
                </a:lnTo>
                <a:lnTo>
                  <a:pt x="14" y="900"/>
                </a:lnTo>
                <a:lnTo>
                  <a:pt x="14" y="900"/>
                </a:lnTo>
                <a:lnTo>
                  <a:pt x="18" y="896"/>
                </a:lnTo>
                <a:lnTo>
                  <a:pt x="20" y="892"/>
                </a:lnTo>
                <a:lnTo>
                  <a:pt x="20" y="892"/>
                </a:lnTo>
                <a:lnTo>
                  <a:pt x="24" y="892"/>
                </a:lnTo>
                <a:lnTo>
                  <a:pt x="28" y="894"/>
                </a:lnTo>
                <a:lnTo>
                  <a:pt x="32" y="896"/>
                </a:lnTo>
                <a:lnTo>
                  <a:pt x="36" y="896"/>
                </a:lnTo>
                <a:lnTo>
                  <a:pt x="36" y="896"/>
                </a:lnTo>
                <a:lnTo>
                  <a:pt x="40" y="894"/>
                </a:lnTo>
                <a:lnTo>
                  <a:pt x="44" y="890"/>
                </a:lnTo>
                <a:lnTo>
                  <a:pt x="44" y="890"/>
                </a:lnTo>
                <a:lnTo>
                  <a:pt x="48" y="892"/>
                </a:lnTo>
                <a:lnTo>
                  <a:pt x="52" y="892"/>
                </a:lnTo>
                <a:lnTo>
                  <a:pt x="52" y="892"/>
                </a:lnTo>
                <a:lnTo>
                  <a:pt x="60" y="892"/>
                </a:lnTo>
                <a:lnTo>
                  <a:pt x="60" y="892"/>
                </a:lnTo>
                <a:lnTo>
                  <a:pt x="68" y="896"/>
                </a:lnTo>
                <a:lnTo>
                  <a:pt x="68" y="896"/>
                </a:lnTo>
                <a:lnTo>
                  <a:pt x="80" y="894"/>
                </a:lnTo>
                <a:lnTo>
                  <a:pt x="80" y="894"/>
                </a:lnTo>
                <a:lnTo>
                  <a:pt x="88" y="894"/>
                </a:lnTo>
                <a:lnTo>
                  <a:pt x="88" y="894"/>
                </a:lnTo>
                <a:lnTo>
                  <a:pt x="96" y="902"/>
                </a:lnTo>
                <a:lnTo>
                  <a:pt x="96" y="902"/>
                </a:lnTo>
                <a:lnTo>
                  <a:pt x="98" y="908"/>
                </a:lnTo>
                <a:lnTo>
                  <a:pt x="98" y="908"/>
                </a:lnTo>
                <a:lnTo>
                  <a:pt x="96" y="912"/>
                </a:lnTo>
                <a:lnTo>
                  <a:pt x="96" y="914"/>
                </a:lnTo>
                <a:lnTo>
                  <a:pt x="96" y="916"/>
                </a:lnTo>
                <a:lnTo>
                  <a:pt x="96" y="916"/>
                </a:lnTo>
                <a:lnTo>
                  <a:pt x="100" y="916"/>
                </a:lnTo>
                <a:lnTo>
                  <a:pt x="104" y="914"/>
                </a:lnTo>
                <a:lnTo>
                  <a:pt x="108" y="912"/>
                </a:lnTo>
                <a:lnTo>
                  <a:pt x="108" y="910"/>
                </a:lnTo>
                <a:lnTo>
                  <a:pt x="108" y="910"/>
                </a:lnTo>
                <a:lnTo>
                  <a:pt x="106" y="906"/>
                </a:lnTo>
                <a:lnTo>
                  <a:pt x="104" y="904"/>
                </a:lnTo>
                <a:lnTo>
                  <a:pt x="104" y="904"/>
                </a:lnTo>
                <a:lnTo>
                  <a:pt x="104" y="900"/>
                </a:lnTo>
                <a:lnTo>
                  <a:pt x="106" y="896"/>
                </a:lnTo>
                <a:lnTo>
                  <a:pt x="106" y="896"/>
                </a:lnTo>
                <a:lnTo>
                  <a:pt x="110" y="894"/>
                </a:lnTo>
                <a:lnTo>
                  <a:pt x="114" y="894"/>
                </a:lnTo>
                <a:lnTo>
                  <a:pt x="122" y="894"/>
                </a:lnTo>
                <a:lnTo>
                  <a:pt x="122" y="894"/>
                </a:lnTo>
                <a:lnTo>
                  <a:pt x="130" y="890"/>
                </a:lnTo>
                <a:lnTo>
                  <a:pt x="134" y="888"/>
                </a:lnTo>
                <a:lnTo>
                  <a:pt x="134" y="886"/>
                </a:lnTo>
                <a:lnTo>
                  <a:pt x="134" y="886"/>
                </a:lnTo>
                <a:lnTo>
                  <a:pt x="134" y="884"/>
                </a:lnTo>
                <a:lnTo>
                  <a:pt x="130" y="882"/>
                </a:lnTo>
                <a:lnTo>
                  <a:pt x="130" y="882"/>
                </a:lnTo>
                <a:lnTo>
                  <a:pt x="128" y="884"/>
                </a:lnTo>
                <a:lnTo>
                  <a:pt x="124" y="886"/>
                </a:lnTo>
                <a:lnTo>
                  <a:pt x="124" y="886"/>
                </a:lnTo>
                <a:lnTo>
                  <a:pt x="122" y="886"/>
                </a:lnTo>
                <a:lnTo>
                  <a:pt x="120" y="886"/>
                </a:lnTo>
                <a:lnTo>
                  <a:pt x="120" y="886"/>
                </a:lnTo>
                <a:lnTo>
                  <a:pt x="120" y="884"/>
                </a:lnTo>
                <a:lnTo>
                  <a:pt x="122" y="882"/>
                </a:lnTo>
                <a:lnTo>
                  <a:pt x="122" y="882"/>
                </a:lnTo>
                <a:lnTo>
                  <a:pt x="124" y="874"/>
                </a:lnTo>
                <a:lnTo>
                  <a:pt x="124" y="874"/>
                </a:lnTo>
                <a:lnTo>
                  <a:pt x="128" y="868"/>
                </a:lnTo>
                <a:lnTo>
                  <a:pt x="132" y="862"/>
                </a:lnTo>
                <a:lnTo>
                  <a:pt x="132" y="862"/>
                </a:lnTo>
                <a:lnTo>
                  <a:pt x="132" y="858"/>
                </a:lnTo>
                <a:lnTo>
                  <a:pt x="132" y="858"/>
                </a:lnTo>
                <a:lnTo>
                  <a:pt x="130" y="858"/>
                </a:lnTo>
                <a:lnTo>
                  <a:pt x="126" y="858"/>
                </a:lnTo>
                <a:lnTo>
                  <a:pt x="120" y="862"/>
                </a:lnTo>
                <a:lnTo>
                  <a:pt x="120" y="862"/>
                </a:lnTo>
                <a:lnTo>
                  <a:pt x="120" y="866"/>
                </a:lnTo>
                <a:lnTo>
                  <a:pt x="118" y="872"/>
                </a:lnTo>
                <a:lnTo>
                  <a:pt x="116" y="880"/>
                </a:lnTo>
                <a:lnTo>
                  <a:pt x="116" y="880"/>
                </a:lnTo>
                <a:lnTo>
                  <a:pt x="112" y="886"/>
                </a:lnTo>
                <a:lnTo>
                  <a:pt x="108" y="888"/>
                </a:lnTo>
                <a:lnTo>
                  <a:pt x="106" y="890"/>
                </a:lnTo>
                <a:lnTo>
                  <a:pt x="106" y="890"/>
                </a:lnTo>
                <a:lnTo>
                  <a:pt x="104" y="888"/>
                </a:lnTo>
                <a:lnTo>
                  <a:pt x="102" y="886"/>
                </a:lnTo>
                <a:lnTo>
                  <a:pt x="102" y="886"/>
                </a:lnTo>
                <a:lnTo>
                  <a:pt x="96" y="888"/>
                </a:lnTo>
                <a:lnTo>
                  <a:pt x="96" y="888"/>
                </a:lnTo>
                <a:lnTo>
                  <a:pt x="86" y="886"/>
                </a:lnTo>
                <a:lnTo>
                  <a:pt x="86" y="886"/>
                </a:lnTo>
                <a:lnTo>
                  <a:pt x="82" y="884"/>
                </a:lnTo>
                <a:lnTo>
                  <a:pt x="82" y="884"/>
                </a:lnTo>
                <a:lnTo>
                  <a:pt x="84" y="878"/>
                </a:lnTo>
                <a:lnTo>
                  <a:pt x="86" y="874"/>
                </a:lnTo>
                <a:lnTo>
                  <a:pt x="86" y="874"/>
                </a:lnTo>
                <a:lnTo>
                  <a:pt x="86" y="870"/>
                </a:lnTo>
                <a:lnTo>
                  <a:pt x="86" y="866"/>
                </a:lnTo>
                <a:lnTo>
                  <a:pt x="86" y="866"/>
                </a:lnTo>
                <a:lnTo>
                  <a:pt x="86" y="866"/>
                </a:lnTo>
                <a:lnTo>
                  <a:pt x="82" y="866"/>
                </a:lnTo>
                <a:lnTo>
                  <a:pt x="80" y="870"/>
                </a:lnTo>
                <a:lnTo>
                  <a:pt x="76" y="878"/>
                </a:lnTo>
                <a:lnTo>
                  <a:pt x="76" y="878"/>
                </a:lnTo>
                <a:lnTo>
                  <a:pt x="74" y="882"/>
                </a:lnTo>
                <a:lnTo>
                  <a:pt x="72" y="886"/>
                </a:lnTo>
                <a:lnTo>
                  <a:pt x="72" y="886"/>
                </a:lnTo>
                <a:lnTo>
                  <a:pt x="68" y="886"/>
                </a:lnTo>
                <a:lnTo>
                  <a:pt x="62" y="886"/>
                </a:lnTo>
                <a:lnTo>
                  <a:pt x="62" y="886"/>
                </a:lnTo>
                <a:lnTo>
                  <a:pt x="58" y="880"/>
                </a:lnTo>
                <a:lnTo>
                  <a:pt x="58" y="880"/>
                </a:lnTo>
                <a:lnTo>
                  <a:pt x="52" y="882"/>
                </a:lnTo>
                <a:lnTo>
                  <a:pt x="44" y="884"/>
                </a:lnTo>
                <a:lnTo>
                  <a:pt x="38" y="886"/>
                </a:lnTo>
                <a:lnTo>
                  <a:pt x="32" y="888"/>
                </a:lnTo>
                <a:lnTo>
                  <a:pt x="32" y="888"/>
                </a:lnTo>
                <a:lnTo>
                  <a:pt x="24" y="886"/>
                </a:lnTo>
                <a:lnTo>
                  <a:pt x="22" y="886"/>
                </a:lnTo>
                <a:lnTo>
                  <a:pt x="18" y="884"/>
                </a:lnTo>
                <a:lnTo>
                  <a:pt x="18" y="884"/>
                </a:lnTo>
                <a:lnTo>
                  <a:pt x="20" y="880"/>
                </a:lnTo>
                <a:lnTo>
                  <a:pt x="20" y="878"/>
                </a:lnTo>
                <a:lnTo>
                  <a:pt x="20" y="878"/>
                </a:lnTo>
                <a:lnTo>
                  <a:pt x="16" y="874"/>
                </a:lnTo>
                <a:lnTo>
                  <a:pt x="16" y="874"/>
                </a:lnTo>
                <a:lnTo>
                  <a:pt x="18" y="868"/>
                </a:lnTo>
                <a:lnTo>
                  <a:pt x="18" y="868"/>
                </a:lnTo>
                <a:lnTo>
                  <a:pt x="20" y="866"/>
                </a:lnTo>
                <a:lnTo>
                  <a:pt x="20" y="866"/>
                </a:lnTo>
                <a:lnTo>
                  <a:pt x="20" y="860"/>
                </a:lnTo>
                <a:lnTo>
                  <a:pt x="20" y="860"/>
                </a:lnTo>
                <a:lnTo>
                  <a:pt x="22" y="856"/>
                </a:lnTo>
                <a:lnTo>
                  <a:pt x="26" y="854"/>
                </a:lnTo>
                <a:lnTo>
                  <a:pt x="26" y="854"/>
                </a:lnTo>
                <a:lnTo>
                  <a:pt x="32" y="852"/>
                </a:lnTo>
                <a:lnTo>
                  <a:pt x="32" y="852"/>
                </a:lnTo>
                <a:lnTo>
                  <a:pt x="32" y="846"/>
                </a:lnTo>
                <a:lnTo>
                  <a:pt x="32" y="846"/>
                </a:lnTo>
                <a:lnTo>
                  <a:pt x="32" y="844"/>
                </a:lnTo>
                <a:lnTo>
                  <a:pt x="34" y="840"/>
                </a:lnTo>
                <a:lnTo>
                  <a:pt x="34" y="840"/>
                </a:lnTo>
                <a:lnTo>
                  <a:pt x="32" y="840"/>
                </a:lnTo>
                <a:lnTo>
                  <a:pt x="28" y="838"/>
                </a:lnTo>
                <a:lnTo>
                  <a:pt x="24" y="838"/>
                </a:lnTo>
                <a:lnTo>
                  <a:pt x="22" y="836"/>
                </a:lnTo>
                <a:lnTo>
                  <a:pt x="22" y="836"/>
                </a:lnTo>
                <a:lnTo>
                  <a:pt x="22" y="832"/>
                </a:lnTo>
                <a:lnTo>
                  <a:pt x="24" y="830"/>
                </a:lnTo>
                <a:lnTo>
                  <a:pt x="24" y="830"/>
                </a:lnTo>
                <a:lnTo>
                  <a:pt x="26" y="828"/>
                </a:lnTo>
                <a:lnTo>
                  <a:pt x="26" y="828"/>
                </a:lnTo>
                <a:lnTo>
                  <a:pt x="28" y="830"/>
                </a:lnTo>
                <a:lnTo>
                  <a:pt x="32" y="830"/>
                </a:lnTo>
                <a:lnTo>
                  <a:pt x="32" y="830"/>
                </a:lnTo>
                <a:lnTo>
                  <a:pt x="32" y="826"/>
                </a:lnTo>
                <a:lnTo>
                  <a:pt x="32" y="826"/>
                </a:lnTo>
                <a:lnTo>
                  <a:pt x="38" y="822"/>
                </a:lnTo>
                <a:lnTo>
                  <a:pt x="42" y="820"/>
                </a:lnTo>
                <a:lnTo>
                  <a:pt x="42" y="820"/>
                </a:lnTo>
                <a:lnTo>
                  <a:pt x="48" y="820"/>
                </a:lnTo>
                <a:lnTo>
                  <a:pt x="48" y="820"/>
                </a:lnTo>
                <a:lnTo>
                  <a:pt x="52" y="824"/>
                </a:lnTo>
                <a:lnTo>
                  <a:pt x="52" y="824"/>
                </a:lnTo>
                <a:lnTo>
                  <a:pt x="58" y="826"/>
                </a:lnTo>
                <a:lnTo>
                  <a:pt x="64" y="826"/>
                </a:lnTo>
                <a:lnTo>
                  <a:pt x="64" y="826"/>
                </a:lnTo>
                <a:lnTo>
                  <a:pt x="78" y="826"/>
                </a:lnTo>
                <a:lnTo>
                  <a:pt x="78" y="826"/>
                </a:lnTo>
                <a:lnTo>
                  <a:pt x="82" y="824"/>
                </a:lnTo>
                <a:lnTo>
                  <a:pt x="86" y="822"/>
                </a:lnTo>
                <a:lnTo>
                  <a:pt x="86" y="822"/>
                </a:lnTo>
                <a:lnTo>
                  <a:pt x="84" y="820"/>
                </a:lnTo>
                <a:lnTo>
                  <a:pt x="84" y="820"/>
                </a:lnTo>
                <a:lnTo>
                  <a:pt x="80" y="820"/>
                </a:lnTo>
                <a:lnTo>
                  <a:pt x="76" y="822"/>
                </a:lnTo>
                <a:lnTo>
                  <a:pt x="76" y="822"/>
                </a:lnTo>
                <a:lnTo>
                  <a:pt x="72" y="822"/>
                </a:lnTo>
                <a:lnTo>
                  <a:pt x="68" y="820"/>
                </a:lnTo>
                <a:lnTo>
                  <a:pt x="68" y="820"/>
                </a:lnTo>
                <a:lnTo>
                  <a:pt x="64" y="818"/>
                </a:lnTo>
                <a:lnTo>
                  <a:pt x="64" y="818"/>
                </a:lnTo>
                <a:lnTo>
                  <a:pt x="68" y="816"/>
                </a:lnTo>
                <a:lnTo>
                  <a:pt x="72" y="816"/>
                </a:lnTo>
                <a:lnTo>
                  <a:pt x="78" y="814"/>
                </a:lnTo>
                <a:lnTo>
                  <a:pt x="78" y="812"/>
                </a:lnTo>
                <a:lnTo>
                  <a:pt x="78" y="812"/>
                </a:lnTo>
                <a:lnTo>
                  <a:pt x="78" y="812"/>
                </a:lnTo>
                <a:lnTo>
                  <a:pt x="76" y="812"/>
                </a:lnTo>
                <a:lnTo>
                  <a:pt x="70" y="812"/>
                </a:lnTo>
                <a:lnTo>
                  <a:pt x="58" y="816"/>
                </a:lnTo>
                <a:lnTo>
                  <a:pt x="58" y="816"/>
                </a:lnTo>
                <a:lnTo>
                  <a:pt x="46" y="816"/>
                </a:lnTo>
                <a:lnTo>
                  <a:pt x="40" y="814"/>
                </a:lnTo>
                <a:lnTo>
                  <a:pt x="36" y="814"/>
                </a:lnTo>
                <a:lnTo>
                  <a:pt x="36" y="814"/>
                </a:lnTo>
                <a:lnTo>
                  <a:pt x="34" y="810"/>
                </a:lnTo>
                <a:lnTo>
                  <a:pt x="34" y="810"/>
                </a:lnTo>
                <a:lnTo>
                  <a:pt x="38" y="808"/>
                </a:lnTo>
                <a:lnTo>
                  <a:pt x="38" y="808"/>
                </a:lnTo>
                <a:lnTo>
                  <a:pt x="38" y="804"/>
                </a:lnTo>
                <a:lnTo>
                  <a:pt x="36" y="800"/>
                </a:lnTo>
                <a:lnTo>
                  <a:pt x="34" y="798"/>
                </a:lnTo>
                <a:lnTo>
                  <a:pt x="34" y="794"/>
                </a:lnTo>
                <a:lnTo>
                  <a:pt x="34" y="794"/>
                </a:lnTo>
                <a:lnTo>
                  <a:pt x="38" y="792"/>
                </a:lnTo>
                <a:lnTo>
                  <a:pt x="38" y="792"/>
                </a:lnTo>
                <a:lnTo>
                  <a:pt x="42" y="794"/>
                </a:lnTo>
                <a:lnTo>
                  <a:pt x="44" y="798"/>
                </a:lnTo>
                <a:lnTo>
                  <a:pt x="46" y="802"/>
                </a:lnTo>
                <a:lnTo>
                  <a:pt x="50" y="804"/>
                </a:lnTo>
                <a:lnTo>
                  <a:pt x="50" y="804"/>
                </a:lnTo>
                <a:lnTo>
                  <a:pt x="50" y="802"/>
                </a:lnTo>
                <a:lnTo>
                  <a:pt x="48" y="800"/>
                </a:lnTo>
                <a:lnTo>
                  <a:pt x="48" y="800"/>
                </a:lnTo>
                <a:lnTo>
                  <a:pt x="50" y="796"/>
                </a:lnTo>
                <a:lnTo>
                  <a:pt x="50" y="794"/>
                </a:lnTo>
                <a:lnTo>
                  <a:pt x="50" y="794"/>
                </a:lnTo>
                <a:lnTo>
                  <a:pt x="56" y="794"/>
                </a:lnTo>
                <a:lnTo>
                  <a:pt x="60" y="796"/>
                </a:lnTo>
                <a:lnTo>
                  <a:pt x="60" y="796"/>
                </a:lnTo>
                <a:lnTo>
                  <a:pt x="64" y="796"/>
                </a:lnTo>
                <a:lnTo>
                  <a:pt x="68" y="794"/>
                </a:lnTo>
                <a:lnTo>
                  <a:pt x="68" y="794"/>
                </a:lnTo>
                <a:lnTo>
                  <a:pt x="68" y="798"/>
                </a:lnTo>
                <a:lnTo>
                  <a:pt x="70" y="802"/>
                </a:lnTo>
                <a:lnTo>
                  <a:pt x="70" y="802"/>
                </a:lnTo>
                <a:lnTo>
                  <a:pt x="72" y="804"/>
                </a:lnTo>
                <a:lnTo>
                  <a:pt x="74" y="806"/>
                </a:lnTo>
                <a:lnTo>
                  <a:pt x="76" y="806"/>
                </a:lnTo>
                <a:lnTo>
                  <a:pt x="76" y="806"/>
                </a:lnTo>
                <a:lnTo>
                  <a:pt x="76" y="804"/>
                </a:lnTo>
                <a:lnTo>
                  <a:pt x="76" y="802"/>
                </a:lnTo>
                <a:lnTo>
                  <a:pt x="76" y="802"/>
                </a:lnTo>
                <a:lnTo>
                  <a:pt x="74" y="798"/>
                </a:lnTo>
                <a:lnTo>
                  <a:pt x="72" y="796"/>
                </a:lnTo>
                <a:lnTo>
                  <a:pt x="72" y="796"/>
                </a:lnTo>
                <a:lnTo>
                  <a:pt x="74" y="792"/>
                </a:lnTo>
                <a:lnTo>
                  <a:pt x="76" y="790"/>
                </a:lnTo>
                <a:lnTo>
                  <a:pt x="76" y="790"/>
                </a:lnTo>
                <a:lnTo>
                  <a:pt x="82" y="784"/>
                </a:lnTo>
                <a:lnTo>
                  <a:pt x="82" y="784"/>
                </a:lnTo>
                <a:lnTo>
                  <a:pt x="86" y="782"/>
                </a:lnTo>
                <a:lnTo>
                  <a:pt x="90" y="780"/>
                </a:lnTo>
                <a:lnTo>
                  <a:pt x="90" y="780"/>
                </a:lnTo>
                <a:lnTo>
                  <a:pt x="92" y="782"/>
                </a:lnTo>
                <a:lnTo>
                  <a:pt x="92" y="786"/>
                </a:lnTo>
                <a:lnTo>
                  <a:pt x="92" y="786"/>
                </a:lnTo>
                <a:lnTo>
                  <a:pt x="92" y="792"/>
                </a:lnTo>
                <a:lnTo>
                  <a:pt x="94" y="794"/>
                </a:lnTo>
                <a:lnTo>
                  <a:pt x="94" y="796"/>
                </a:lnTo>
                <a:lnTo>
                  <a:pt x="94" y="796"/>
                </a:lnTo>
                <a:lnTo>
                  <a:pt x="98" y="796"/>
                </a:lnTo>
                <a:lnTo>
                  <a:pt x="98" y="796"/>
                </a:lnTo>
                <a:lnTo>
                  <a:pt x="98" y="794"/>
                </a:lnTo>
                <a:lnTo>
                  <a:pt x="98" y="790"/>
                </a:lnTo>
                <a:lnTo>
                  <a:pt x="96" y="784"/>
                </a:lnTo>
                <a:lnTo>
                  <a:pt x="96" y="784"/>
                </a:lnTo>
                <a:lnTo>
                  <a:pt x="96" y="778"/>
                </a:lnTo>
                <a:lnTo>
                  <a:pt x="96" y="778"/>
                </a:lnTo>
                <a:lnTo>
                  <a:pt x="100" y="774"/>
                </a:lnTo>
                <a:lnTo>
                  <a:pt x="102" y="772"/>
                </a:lnTo>
                <a:lnTo>
                  <a:pt x="102" y="770"/>
                </a:lnTo>
                <a:lnTo>
                  <a:pt x="102" y="770"/>
                </a:lnTo>
                <a:lnTo>
                  <a:pt x="100" y="770"/>
                </a:lnTo>
                <a:lnTo>
                  <a:pt x="98" y="772"/>
                </a:lnTo>
                <a:lnTo>
                  <a:pt x="98" y="772"/>
                </a:lnTo>
                <a:lnTo>
                  <a:pt x="94" y="772"/>
                </a:lnTo>
                <a:lnTo>
                  <a:pt x="92" y="772"/>
                </a:lnTo>
                <a:lnTo>
                  <a:pt x="92" y="772"/>
                </a:lnTo>
                <a:lnTo>
                  <a:pt x="92" y="768"/>
                </a:lnTo>
                <a:lnTo>
                  <a:pt x="92" y="768"/>
                </a:lnTo>
                <a:lnTo>
                  <a:pt x="96" y="768"/>
                </a:lnTo>
                <a:lnTo>
                  <a:pt x="98" y="766"/>
                </a:lnTo>
                <a:lnTo>
                  <a:pt x="98" y="766"/>
                </a:lnTo>
                <a:lnTo>
                  <a:pt x="96" y="766"/>
                </a:lnTo>
                <a:lnTo>
                  <a:pt x="94" y="764"/>
                </a:lnTo>
                <a:lnTo>
                  <a:pt x="94" y="764"/>
                </a:lnTo>
                <a:lnTo>
                  <a:pt x="92" y="762"/>
                </a:lnTo>
                <a:lnTo>
                  <a:pt x="92" y="762"/>
                </a:lnTo>
                <a:lnTo>
                  <a:pt x="94" y="760"/>
                </a:lnTo>
                <a:lnTo>
                  <a:pt x="98" y="760"/>
                </a:lnTo>
                <a:lnTo>
                  <a:pt x="98" y="760"/>
                </a:lnTo>
                <a:lnTo>
                  <a:pt x="102" y="760"/>
                </a:lnTo>
                <a:lnTo>
                  <a:pt x="102" y="760"/>
                </a:lnTo>
                <a:lnTo>
                  <a:pt x="106" y="758"/>
                </a:lnTo>
                <a:lnTo>
                  <a:pt x="106" y="758"/>
                </a:lnTo>
                <a:lnTo>
                  <a:pt x="112" y="758"/>
                </a:lnTo>
                <a:lnTo>
                  <a:pt x="112" y="758"/>
                </a:lnTo>
                <a:lnTo>
                  <a:pt x="130" y="762"/>
                </a:lnTo>
                <a:lnTo>
                  <a:pt x="130" y="762"/>
                </a:lnTo>
                <a:lnTo>
                  <a:pt x="138" y="762"/>
                </a:lnTo>
                <a:lnTo>
                  <a:pt x="138" y="762"/>
                </a:lnTo>
                <a:lnTo>
                  <a:pt x="140" y="766"/>
                </a:lnTo>
                <a:lnTo>
                  <a:pt x="144" y="766"/>
                </a:lnTo>
                <a:lnTo>
                  <a:pt x="144" y="766"/>
                </a:lnTo>
                <a:lnTo>
                  <a:pt x="142" y="764"/>
                </a:lnTo>
                <a:lnTo>
                  <a:pt x="142" y="762"/>
                </a:lnTo>
                <a:lnTo>
                  <a:pt x="142" y="762"/>
                </a:lnTo>
                <a:lnTo>
                  <a:pt x="144" y="758"/>
                </a:lnTo>
                <a:lnTo>
                  <a:pt x="146" y="758"/>
                </a:lnTo>
                <a:lnTo>
                  <a:pt x="148" y="756"/>
                </a:lnTo>
                <a:lnTo>
                  <a:pt x="148" y="756"/>
                </a:lnTo>
                <a:lnTo>
                  <a:pt x="146" y="754"/>
                </a:lnTo>
                <a:lnTo>
                  <a:pt x="144" y="754"/>
                </a:lnTo>
                <a:lnTo>
                  <a:pt x="144" y="754"/>
                </a:lnTo>
                <a:lnTo>
                  <a:pt x="142" y="750"/>
                </a:lnTo>
                <a:lnTo>
                  <a:pt x="140" y="748"/>
                </a:lnTo>
                <a:lnTo>
                  <a:pt x="140" y="748"/>
                </a:lnTo>
                <a:lnTo>
                  <a:pt x="136" y="748"/>
                </a:lnTo>
                <a:lnTo>
                  <a:pt x="132" y="750"/>
                </a:lnTo>
                <a:lnTo>
                  <a:pt x="132" y="750"/>
                </a:lnTo>
                <a:lnTo>
                  <a:pt x="128" y="750"/>
                </a:lnTo>
                <a:lnTo>
                  <a:pt x="124" y="748"/>
                </a:lnTo>
                <a:lnTo>
                  <a:pt x="124" y="748"/>
                </a:lnTo>
                <a:lnTo>
                  <a:pt x="126" y="746"/>
                </a:lnTo>
                <a:lnTo>
                  <a:pt x="130" y="742"/>
                </a:lnTo>
                <a:lnTo>
                  <a:pt x="130" y="742"/>
                </a:lnTo>
                <a:lnTo>
                  <a:pt x="128" y="742"/>
                </a:lnTo>
                <a:lnTo>
                  <a:pt x="126" y="740"/>
                </a:lnTo>
                <a:lnTo>
                  <a:pt x="122" y="738"/>
                </a:lnTo>
                <a:lnTo>
                  <a:pt x="122" y="738"/>
                </a:lnTo>
                <a:lnTo>
                  <a:pt x="122" y="734"/>
                </a:lnTo>
                <a:lnTo>
                  <a:pt x="124" y="732"/>
                </a:lnTo>
                <a:lnTo>
                  <a:pt x="124" y="732"/>
                </a:lnTo>
                <a:lnTo>
                  <a:pt x="132" y="728"/>
                </a:lnTo>
                <a:lnTo>
                  <a:pt x="132" y="728"/>
                </a:lnTo>
                <a:lnTo>
                  <a:pt x="140" y="730"/>
                </a:lnTo>
                <a:lnTo>
                  <a:pt x="140" y="730"/>
                </a:lnTo>
                <a:lnTo>
                  <a:pt x="142" y="732"/>
                </a:lnTo>
                <a:lnTo>
                  <a:pt x="146" y="734"/>
                </a:lnTo>
                <a:lnTo>
                  <a:pt x="146" y="734"/>
                </a:lnTo>
                <a:lnTo>
                  <a:pt x="148" y="730"/>
                </a:lnTo>
                <a:lnTo>
                  <a:pt x="150" y="726"/>
                </a:lnTo>
                <a:lnTo>
                  <a:pt x="150" y="726"/>
                </a:lnTo>
                <a:lnTo>
                  <a:pt x="150" y="720"/>
                </a:lnTo>
                <a:lnTo>
                  <a:pt x="152" y="716"/>
                </a:lnTo>
                <a:lnTo>
                  <a:pt x="152" y="716"/>
                </a:lnTo>
                <a:lnTo>
                  <a:pt x="158" y="712"/>
                </a:lnTo>
                <a:lnTo>
                  <a:pt x="164" y="712"/>
                </a:lnTo>
                <a:lnTo>
                  <a:pt x="164" y="712"/>
                </a:lnTo>
                <a:lnTo>
                  <a:pt x="168" y="712"/>
                </a:lnTo>
                <a:lnTo>
                  <a:pt x="172" y="712"/>
                </a:lnTo>
                <a:lnTo>
                  <a:pt x="172" y="712"/>
                </a:lnTo>
                <a:lnTo>
                  <a:pt x="172" y="710"/>
                </a:lnTo>
                <a:lnTo>
                  <a:pt x="172" y="710"/>
                </a:lnTo>
                <a:lnTo>
                  <a:pt x="172" y="708"/>
                </a:lnTo>
                <a:lnTo>
                  <a:pt x="172" y="708"/>
                </a:lnTo>
                <a:lnTo>
                  <a:pt x="174" y="704"/>
                </a:lnTo>
                <a:lnTo>
                  <a:pt x="174" y="704"/>
                </a:lnTo>
                <a:lnTo>
                  <a:pt x="178" y="704"/>
                </a:lnTo>
                <a:lnTo>
                  <a:pt x="178" y="704"/>
                </a:lnTo>
                <a:lnTo>
                  <a:pt x="180" y="708"/>
                </a:lnTo>
                <a:lnTo>
                  <a:pt x="180" y="708"/>
                </a:lnTo>
                <a:lnTo>
                  <a:pt x="178" y="710"/>
                </a:lnTo>
                <a:lnTo>
                  <a:pt x="178" y="710"/>
                </a:lnTo>
                <a:lnTo>
                  <a:pt x="182" y="710"/>
                </a:lnTo>
                <a:lnTo>
                  <a:pt x="186" y="710"/>
                </a:lnTo>
                <a:lnTo>
                  <a:pt x="186" y="710"/>
                </a:lnTo>
                <a:lnTo>
                  <a:pt x="188" y="708"/>
                </a:lnTo>
                <a:lnTo>
                  <a:pt x="188" y="708"/>
                </a:lnTo>
                <a:lnTo>
                  <a:pt x="186" y="704"/>
                </a:lnTo>
                <a:lnTo>
                  <a:pt x="186" y="702"/>
                </a:lnTo>
                <a:lnTo>
                  <a:pt x="186" y="702"/>
                </a:lnTo>
                <a:lnTo>
                  <a:pt x="188" y="702"/>
                </a:lnTo>
                <a:lnTo>
                  <a:pt x="192" y="702"/>
                </a:lnTo>
                <a:lnTo>
                  <a:pt x="192" y="702"/>
                </a:lnTo>
                <a:lnTo>
                  <a:pt x="194" y="700"/>
                </a:lnTo>
                <a:lnTo>
                  <a:pt x="196" y="696"/>
                </a:lnTo>
                <a:lnTo>
                  <a:pt x="196" y="696"/>
                </a:lnTo>
                <a:lnTo>
                  <a:pt x="198" y="692"/>
                </a:lnTo>
                <a:lnTo>
                  <a:pt x="198" y="692"/>
                </a:lnTo>
                <a:lnTo>
                  <a:pt x="210" y="686"/>
                </a:lnTo>
                <a:lnTo>
                  <a:pt x="216" y="684"/>
                </a:lnTo>
                <a:lnTo>
                  <a:pt x="220" y="684"/>
                </a:lnTo>
                <a:lnTo>
                  <a:pt x="220" y="684"/>
                </a:lnTo>
                <a:lnTo>
                  <a:pt x="222" y="686"/>
                </a:lnTo>
                <a:lnTo>
                  <a:pt x="222" y="690"/>
                </a:lnTo>
                <a:lnTo>
                  <a:pt x="222" y="690"/>
                </a:lnTo>
                <a:lnTo>
                  <a:pt x="220" y="696"/>
                </a:lnTo>
                <a:lnTo>
                  <a:pt x="220" y="696"/>
                </a:lnTo>
                <a:lnTo>
                  <a:pt x="222" y="698"/>
                </a:lnTo>
                <a:lnTo>
                  <a:pt x="224" y="700"/>
                </a:lnTo>
                <a:lnTo>
                  <a:pt x="224" y="700"/>
                </a:lnTo>
                <a:lnTo>
                  <a:pt x="230" y="700"/>
                </a:lnTo>
                <a:lnTo>
                  <a:pt x="234" y="696"/>
                </a:lnTo>
                <a:lnTo>
                  <a:pt x="234" y="696"/>
                </a:lnTo>
                <a:lnTo>
                  <a:pt x="232" y="694"/>
                </a:lnTo>
                <a:lnTo>
                  <a:pt x="232" y="694"/>
                </a:lnTo>
                <a:lnTo>
                  <a:pt x="228" y="690"/>
                </a:lnTo>
                <a:lnTo>
                  <a:pt x="228" y="690"/>
                </a:lnTo>
                <a:lnTo>
                  <a:pt x="228" y="684"/>
                </a:lnTo>
                <a:lnTo>
                  <a:pt x="228" y="684"/>
                </a:lnTo>
                <a:lnTo>
                  <a:pt x="234" y="680"/>
                </a:lnTo>
                <a:lnTo>
                  <a:pt x="234" y="680"/>
                </a:lnTo>
                <a:lnTo>
                  <a:pt x="240" y="678"/>
                </a:lnTo>
                <a:lnTo>
                  <a:pt x="240" y="678"/>
                </a:lnTo>
                <a:lnTo>
                  <a:pt x="242" y="676"/>
                </a:lnTo>
                <a:lnTo>
                  <a:pt x="242" y="676"/>
                </a:lnTo>
                <a:lnTo>
                  <a:pt x="248" y="676"/>
                </a:lnTo>
                <a:lnTo>
                  <a:pt x="248" y="676"/>
                </a:lnTo>
                <a:lnTo>
                  <a:pt x="250" y="680"/>
                </a:lnTo>
                <a:lnTo>
                  <a:pt x="250" y="680"/>
                </a:lnTo>
                <a:lnTo>
                  <a:pt x="254" y="684"/>
                </a:lnTo>
                <a:lnTo>
                  <a:pt x="256" y="690"/>
                </a:lnTo>
                <a:lnTo>
                  <a:pt x="256" y="690"/>
                </a:lnTo>
                <a:lnTo>
                  <a:pt x="254" y="694"/>
                </a:lnTo>
                <a:lnTo>
                  <a:pt x="254" y="698"/>
                </a:lnTo>
                <a:lnTo>
                  <a:pt x="254" y="698"/>
                </a:lnTo>
                <a:lnTo>
                  <a:pt x="258" y="700"/>
                </a:lnTo>
                <a:lnTo>
                  <a:pt x="262" y="700"/>
                </a:lnTo>
                <a:lnTo>
                  <a:pt x="262" y="700"/>
                </a:lnTo>
                <a:lnTo>
                  <a:pt x="266" y="698"/>
                </a:lnTo>
                <a:lnTo>
                  <a:pt x="266" y="698"/>
                </a:lnTo>
                <a:lnTo>
                  <a:pt x="264" y="696"/>
                </a:lnTo>
                <a:lnTo>
                  <a:pt x="264" y="694"/>
                </a:lnTo>
                <a:lnTo>
                  <a:pt x="264" y="694"/>
                </a:lnTo>
                <a:lnTo>
                  <a:pt x="266" y="690"/>
                </a:lnTo>
                <a:lnTo>
                  <a:pt x="266" y="690"/>
                </a:lnTo>
                <a:lnTo>
                  <a:pt x="274" y="692"/>
                </a:lnTo>
                <a:lnTo>
                  <a:pt x="274" y="692"/>
                </a:lnTo>
                <a:lnTo>
                  <a:pt x="282" y="690"/>
                </a:lnTo>
                <a:lnTo>
                  <a:pt x="288" y="688"/>
                </a:lnTo>
                <a:lnTo>
                  <a:pt x="288" y="688"/>
                </a:lnTo>
                <a:lnTo>
                  <a:pt x="288" y="684"/>
                </a:lnTo>
                <a:lnTo>
                  <a:pt x="288" y="684"/>
                </a:lnTo>
                <a:lnTo>
                  <a:pt x="286" y="682"/>
                </a:lnTo>
                <a:lnTo>
                  <a:pt x="284" y="678"/>
                </a:lnTo>
                <a:lnTo>
                  <a:pt x="284" y="678"/>
                </a:lnTo>
                <a:lnTo>
                  <a:pt x="288" y="676"/>
                </a:lnTo>
                <a:lnTo>
                  <a:pt x="292" y="674"/>
                </a:lnTo>
                <a:lnTo>
                  <a:pt x="292" y="674"/>
                </a:lnTo>
                <a:lnTo>
                  <a:pt x="300" y="668"/>
                </a:lnTo>
                <a:lnTo>
                  <a:pt x="300" y="668"/>
                </a:lnTo>
                <a:lnTo>
                  <a:pt x="306" y="668"/>
                </a:lnTo>
                <a:lnTo>
                  <a:pt x="306" y="668"/>
                </a:lnTo>
                <a:lnTo>
                  <a:pt x="316" y="662"/>
                </a:lnTo>
                <a:lnTo>
                  <a:pt x="316" y="662"/>
                </a:lnTo>
                <a:lnTo>
                  <a:pt x="318" y="660"/>
                </a:lnTo>
                <a:lnTo>
                  <a:pt x="320" y="658"/>
                </a:lnTo>
                <a:lnTo>
                  <a:pt x="320" y="658"/>
                </a:lnTo>
                <a:lnTo>
                  <a:pt x="316" y="656"/>
                </a:lnTo>
                <a:lnTo>
                  <a:pt x="316" y="656"/>
                </a:lnTo>
                <a:lnTo>
                  <a:pt x="314" y="658"/>
                </a:lnTo>
                <a:lnTo>
                  <a:pt x="312" y="662"/>
                </a:lnTo>
                <a:lnTo>
                  <a:pt x="312" y="662"/>
                </a:lnTo>
                <a:lnTo>
                  <a:pt x="304" y="664"/>
                </a:lnTo>
                <a:lnTo>
                  <a:pt x="294" y="668"/>
                </a:lnTo>
                <a:lnTo>
                  <a:pt x="294" y="668"/>
                </a:lnTo>
                <a:lnTo>
                  <a:pt x="280" y="678"/>
                </a:lnTo>
                <a:lnTo>
                  <a:pt x="272" y="684"/>
                </a:lnTo>
                <a:lnTo>
                  <a:pt x="266" y="686"/>
                </a:lnTo>
                <a:lnTo>
                  <a:pt x="266" y="686"/>
                </a:lnTo>
                <a:lnTo>
                  <a:pt x="260" y="682"/>
                </a:lnTo>
                <a:lnTo>
                  <a:pt x="260" y="682"/>
                </a:lnTo>
                <a:lnTo>
                  <a:pt x="258" y="678"/>
                </a:lnTo>
                <a:lnTo>
                  <a:pt x="256" y="674"/>
                </a:lnTo>
                <a:lnTo>
                  <a:pt x="256" y="674"/>
                </a:lnTo>
                <a:lnTo>
                  <a:pt x="260" y="668"/>
                </a:lnTo>
                <a:lnTo>
                  <a:pt x="260" y="666"/>
                </a:lnTo>
                <a:lnTo>
                  <a:pt x="260" y="664"/>
                </a:lnTo>
                <a:lnTo>
                  <a:pt x="260" y="664"/>
                </a:lnTo>
                <a:lnTo>
                  <a:pt x="258" y="662"/>
                </a:lnTo>
                <a:lnTo>
                  <a:pt x="256" y="664"/>
                </a:lnTo>
                <a:lnTo>
                  <a:pt x="252" y="666"/>
                </a:lnTo>
                <a:lnTo>
                  <a:pt x="252" y="666"/>
                </a:lnTo>
                <a:lnTo>
                  <a:pt x="248" y="662"/>
                </a:lnTo>
                <a:lnTo>
                  <a:pt x="248" y="662"/>
                </a:lnTo>
                <a:lnTo>
                  <a:pt x="248" y="658"/>
                </a:lnTo>
                <a:lnTo>
                  <a:pt x="248" y="656"/>
                </a:lnTo>
                <a:lnTo>
                  <a:pt x="248" y="656"/>
                </a:lnTo>
                <a:lnTo>
                  <a:pt x="252" y="652"/>
                </a:lnTo>
                <a:lnTo>
                  <a:pt x="258" y="652"/>
                </a:lnTo>
                <a:lnTo>
                  <a:pt x="264" y="650"/>
                </a:lnTo>
                <a:lnTo>
                  <a:pt x="266" y="648"/>
                </a:lnTo>
                <a:lnTo>
                  <a:pt x="266" y="648"/>
                </a:lnTo>
                <a:lnTo>
                  <a:pt x="266" y="644"/>
                </a:lnTo>
                <a:lnTo>
                  <a:pt x="266" y="644"/>
                </a:lnTo>
                <a:lnTo>
                  <a:pt x="266" y="640"/>
                </a:lnTo>
                <a:lnTo>
                  <a:pt x="264" y="638"/>
                </a:lnTo>
                <a:lnTo>
                  <a:pt x="264" y="638"/>
                </a:lnTo>
                <a:lnTo>
                  <a:pt x="266" y="634"/>
                </a:lnTo>
                <a:lnTo>
                  <a:pt x="266" y="634"/>
                </a:lnTo>
                <a:lnTo>
                  <a:pt x="282" y="616"/>
                </a:lnTo>
                <a:lnTo>
                  <a:pt x="282" y="616"/>
                </a:lnTo>
                <a:lnTo>
                  <a:pt x="286" y="612"/>
                </a:lnTo>
                <a:lnTo>
                  <a:pt x="286" y="612"/>
                </a:lnTo>
                <a:lnTo>
                  <a:pt x="288" y="608"/>
                </a:lnTo>
                <a:lnTo>
                  <a:pt x="288" y="608"/>
                </a:lnTo>
                <a:lnTo>
                  <a:pt x="296" y="604"/>
                </a:lnTo>
                <a:lnTo>
                  <a:pt x="296" y="604"/>
                </a:lnTo>
                <a:lnTo>
                  <a:pt x="300" y="598"/>
                </a:lnTo>
                <a:lnTo>
                  <a:pt x="304" y="592"/>
                </a:lnTo>
                <a:lnTo>
                  <a:pt x="304" y="592"/>
                </a:lnTo>
                <a:lnTo>
                  <a:pt x="306" y="594"/>
                </a:lnTo>
                <a:lnTo>
                  <a:pt x="306" y="594"/>
                </a:lnTo>
                <a:lnTo>
                  <a:pt x="310" y="598"/>
                </a:lnTo>
                <a:lnTo>
                  <a:pt x="314" y="602"/>
                </a:lnTo>
                <a:lnTo>
                  <a:pt x="314" y="602"/>
                </a:lnTo>
                <a:lnTo>
                  <a:pt x="320" y="602"/>
                </a:lnTo>
                <a:lnTo>
                  <a:pt x="324" y="600"/>
                </a:lnTo>
                <a:lnTo>
                  <a:pt x="324" y="600"/>
                </a:lnTo>
                <a:lnTo>
                  <a:pt x="326" y="594"/>
                </a:lnTo>
                <a:lnTo>
                  <a:pt x="326" y="594"/>
                </a:lnTo>
                <a:lnTo>
                  <a:pt x="326" y="590"/>
                </a:lnTo>
                <a:lnTo>
                  <a:pt x="326" y="590"/>
                </a:lnTo>
                <a:lnTo>
                  <a:pt x="324" y="588"/>
                </a:lnTo>
                <a:lnTo>
                  <a:pt x="324" y="588"/>
                </a:lnTo>
                <a:lnTo>
                  <a:pt x="324" y="584"/>
                </a:lnTo>
                <a:lnTo>
                  <a:pt x="326" y="580"/>
                </a:lnTo>
                <a:lnTo>
                  <a:pt x="326" y="580"/>
                </a:lnTo>
                <a:lnTo>
                  <a:pt x="328" y="578"/>
                </a:lnTo>
                <a:lnTo>
                  <a:pt x="332" y="578"/>
                </a:lnTo>
                <a:lnTo>
                  <a:pt x="336" y="578"/>
                </a:lnTo>
                <a:lnTo>
                  <a:pt x="338" y="576"/>
                </a:lnTo>
                <a:lnTo>
                  <a:pt x="338" y="576"/>
                </a:lnTo>
                <a:lnTo>
                  <a:pt x="336" y="572"/>
                </a:lnTo>
                <a:lnTo>
                  <a:pt x="336" y="572"/>
                </a:lnTo>
                <a:lnTo>
                  <a:pt x="332" y="574"/>
                </a:lnTo>
                <a:lnTo>
                  <a:pt x="328" y="576"/>
                </a:lnTo>
                <a:lnTo>
                  <a:pt x="328" y="576"/>
                </a:lnTo>
                <a:lnTo>
                  <a:pt x="324" y="578"/>
                </a:lnTo>
                <a:lnTo>
                  <a:pt x="322" y="578"/>
                </a:lnTo>
                <a:lnTo>
                  <a:pt x="322" y="578"/>
                </a:lnTo>
                <a:lnTo>
                  <a:pt x="320" y="576"/>
                </a:lnTo>
                <a:lnTo>
                  <a:pt x="322" y="572"/>
                </a:lnTo>
                <a:lnTo>
                  <a:pt x="326" y="564"/>
                </a:lnTo>
                <a:lnTo>
                  <a:pt x="326" y="564"/>
                </a:lnTo>
                <a:lnTo>
                  <a:pt x="328" y="564"/>
                </a:lnTo>
                <a:lnTo>
                  <a:pt x="332" y="562"/>
                </a:lnTo>
                <a:lnTo>
                  <a:pt x="332" y="562"/>
                </a:lnTo>
                <a:lnTo>
                  <a:pt x="338" y="558"/>
                </a:lnTo>
                <a:lnTo>
                  <a:pt x="338" y="558"/>
                </a:lnTo>
                <a:lnTo>
                  <a:pt x="338" y="552"/>
                </a:lnTo>
                <a:lnTo>
                  <a:pt x="338" y="552"/>
                </a:lnTo>
                <a:lnTo>
                  <a:pt x="340" y="548"/>
                </a:lnTo>
                <a:lnTo>
                  <a:pt x="344" y="546"/>
                </a:lnTo>
                <a:lnTo>
                  <a:pt x="344" y="546"/>
                </a:lnTo>
                <a:lnTo>
                  <a:pt x="346" y="546"/>
                </a:lnTo>
                <a:lnTo>
                  <a:pt x="348" y="548"/>
                </a:lnTo>
                <a:lnTo>
                  <a:pt x="348" y="548"/>
                </a:lnTo>
                <a:lnTo>
                  <a:pt x="350" y="546"/>
                </a:lnTo>
                <a:lnTo>
                  <a:pt x="352" y="544"/>
                </a:lnTo>
                <a:lnTo>
                  <a:pt x="352" y="544"/>
                </a:lnTo>
                <a:lnTo>
                  <a:pt x="356" y="546"/>
                </a:lnTo>
                <a:lnTo>
                  <a:pt x="360" y="548"/>
                </a:lnTo>
                <a:lnTo>
                  <a:pt x="360" y="548"/>
                </a:lnTo>
                <a:lnTo>
                  <a:pt x="364" y="546"/>
                </a:lnTo>
                <a:lnTo>
                  <a:pt x="366" y="542"/>
                </a:lnTo>
                <a:lnTo>
                  <a:pt x="366" y="542"/>
                </a:lnTo>
                <a:lnTo>
                  <a:pt x="364" y="538"/>
                </a:lnTo>
                <a:lnTo>
                  <a:pt x="364" y="538"/>
                </a:lnTo>
                <a:lnTo>
                  <a:pt x="364" y="532"/>
                </a:lnTo>
                <a:lnTo>
                  <a:pt x="364" y="532"/>
                </a:lnTo>
                <a:lnTo>
                  <a:pt x="366" y="530"/>
                </a:lnTo>
                <a:lnTo>
                  <a:pt x="366" y="530"/>
                </a:lnTo>
                <a:lnTo>
                  <a:pt x="364" y="528"/>
                </a:lnTo>
                <a:lnTo>
                  <a:pt x="364" y="528"/>
                </a:lnTo>
                <a:lnTo>
                  <a:pt x="362" y="530"/>
                </a:lnTo>
                <a:lnTo>
                  <a:pt x="362" y="532"/>
                </a:lnTo>
                <a:lnTo>
                  <a:pt x="362" y="532"/>
                </a:lnTo>
                <a:lnTo>
                  <a:pt x="356" y="534"/>
                </a:lnTo>
                <a:lnTo>
                  <a:pt x="356" y="534"/>
                </a:lnTo>
                <a:lnTo>
                  <a:pt x="354" y="532"/>
                </a:lnTo>
                <a:lnTo>
                  <a:pt x="354" y="532"/>
                </a:lnTo>
                <a:lnTo>
                  <a:pt x="354" y="528"/>
                </a:lnTo>
                <a:lnTo>
                  <a:pt x="356" y="526"/>
                </a:lnTo>
                <a:lnTo>
                  <a:pt x="356" y="526"/>
                </a:lnTo>
                <a:lnTo>
                  <a:pt x="362" y="524"/>
                </a:lnTo>
                <a:lnTo>
                  <a:pt x="362" y="524"/>
                </a:lnTo>
                <a:lnTo>
                  <a:pt x="364" y="520"/>
                </a:lnTo>
                <a:lnTo>
                  <a:pt x="364" y="520"/>
                </a:lnTo>
                <a:lnTo>
                  <a:pt x="362" y="514"/>
                </a:lnTo>
                <a:lnTo>
                  <a:pt x="362" y="512"/>
                </a:lnTo>
                <a:lnTo>
                  <a:pt x="364" y="510"/>
                </a:lnTo>
                <a:lnTo>
                  <a:pt x="364" y="510"/>
                </a:lnTo>
                <a:lnTo>
                  <a:pt x="364" y="510"/>
                </a:lnTo>
                <a:lnTo>
                  <a:pt x="366" y="512"/>
                </a:lnTo>
                <a:lnTo>
                  <a:pt x="368" y="518"/>
                </a:lnTo>
                <a:lnTo>
                  <a:pt x="368" y="518"/>
                </a:lnTo>
                <a:lnTo>
                  <a:pt x="372" y="520"/>
                </a:lnTo>
                <a:lnTo>
                  <a:pt x="372" y="520"/>
                </a:lnTo>
                <a:lnTo>
                  <a:pt x="374" y="524"/>
                </a:lnTo>
                <a:lnTo>
                  <a:pt x="376" y="526"/>
                </a:lnTo>
                <a:lnTo>
                  <a:pt x="378" y="526"/>
                </a:lnTo>
                <a:lnTo>
                  <a:pt x="378" y="526"/>
                </a:lnTo>
                <a:lnTo>
                  <a:pt x="378" y="524"/>
                </a:lnTo>
                <a:lnTo>
                  <a:pt x="378" y="520"/>
                </a:lnTo>
                <a:lnTo>
                  <a:pt x="376" y="512"/>
                </a:lnTo>
                <a:lnTo>
                  <a:pt x="376" y="512"/>
                </a:lnTo>
                <a:lnTo>
                  <a:pt x="372" y="510"/>
                </a:lnTo>
                <a:lnTo>
                  <a:pt x="372" y="510"/>
                </a:lnTo>
                <a:lnTo>
                  <a:pt x="370" y="506"/>
                </a:lnTo>
                <a:lnTo>
                  <a:pt x="370" y="502"/>
                </a:lnTo>
                <a:lnTo>
                  <a:pt x="370" y="502"/>
                </a:lnTo>
                <a:lnTo>
                  <a:pt x="372" y="500"/>
                </a:lnTo>
                <a:lnTo>
                  <a:pt x="374" y="498"/>
                </a:lnTo>
                <a:lnTo>
                  <a:pt x="374" y="498"/>
                </a:lnTo>
                <a:lnTo>
                  <a:pt x="378" y="500"/>
                </a:lnTo>
                <a:lnTo>
                  <a:pt x="378" y="500"/>
                </a:lnTo>
                <a:lnTo>
                  <a:pt x="380" y="500"/>
                </a:lnTo>
                <a:lnTo>
                  <a:pt x="380" y="500"/>
                </a:lnTo>
                <a:lnTo>
                  <a:pt x="380" y="496"/>
                </a:lnTo>
                <a:lnTo>
                  <a:pt x="378" y="494"/>
                </a:lnTo>
                <a:lnTo>
                  <a:pt x="378" y="494"/>
                </a:lnTo>
                <a:lnTo>
                  <a:pt x="380" y="490"/>
                </a:lnTo>
                <a:lnTo>
                  <a:pt x="380" y="490"/>
                </a:lnTo>
                <a:lnTo>
                  <a:pt x="384" y="488"/>
                </a:lnTo>
                <a:lnTo>
                  <a:pt x="386" y="486"/>
                </a:lnTo>
                <a:lnTo>
                  <a:pt x="386" y="486"/>
                </a:lnTo>
                <a:lnTo>
                  <a:pt x="382" y="484"/>
                </a:lnTo>
                <a:lnTo>
                  <a:pt x="382" y="484"/>
                </a:lnTo>
                <a:lnTo>
                  <a:pt x="382" y="480"/>
                </a:lnTo>
                <a:lnTo>
                  <a:pt x="384" y="478"/>
                </a:lnTo>
                <a:lnTo>
                  <a:pt x="384" y="478"/>
                </a:lnTo>
                <a:lnTo>
                  <a:pt x="386" y="478"/>
                </a:lnTo>
                <a:lnTo>
                  <a:pt x="390" y="480"/>
                </a:lnTo>
                <a:lnTo>
                  <a:pt x="394" y="482"/>
                </a:lnTo>
                <a:lnTo>
                  <a:pt x="398" y="482"/>
                </a:lnTo>
                <a:lnTo>
                  <a:pt x="398" y="482"/>
                </a:lnTo>
                <a:lnTo>
                  <a:pt x="398" y="480"/>
                </a:lnTo>
                <a:lnTo>
                  <a:pt x="396" y="478"/>
                </a:lnTo>
                <a:lnTo>
                  <a:pt x="394" y="474"/>
                </a:lnTo>
                <a:lnTo>
                  <a:pt x="394" y="474"/>
                </a:lnTo>
                <a:lnTo>
                  <a:pt x="394" y="470"/>
                </a:lnTo>
                <a:lnTo>
                  <a:pt x="394" y="468"/>
                </a:lnTo>
                <a:lnTo>
                  <a:pt x="394" y="468"/>
                </a:lnTo>
                <a:lnTo>
                  <a:pt x="390" y="468"/>
                </a:lnTo>
                <a:lnTo>
                  <a:pt x="386" y="470"/>
                </a:lnTo>
                <a:lnTo>
                  <a:pt x="386" y="470"/>
                </a:lnTo>
                <a:lnTo>
                  <a:pt x="380" y="476"/>
                </a:lnTo>
                <a:lnTo>
                  <a:pt x="380" y="476"/>
                </a:lnTo>
                <a:lnTo>
                  <a:pt x="376" y="476"/>
                </a:lnTo>
                <a:lnTo>
                  <a:pt x="374" y="476"/>
                </a:lnTo>
                <a:lnTo>
                  <a:pt x="374" y="476"/>
                </a:lnTo>
                <a:lnTo>
                  <a:pt x="374" y="474"/>
                </a:lnTo>
                <a:lnTo>
                  <a:pt x="374" y="472"/>
                </a:lnTo>
                <a:lnTo>
                  <a:pt x="378" y="468"/>
                </a:lnTo>
                <a:lnTo>
                  <a:pt x="378" y="468"/>
                </a:lnTo>
                <a:lnTo>
                  <a:pt x="384" y="466"/>
                </a:lnTo>
                <a:lnTo>
                  <a:pt x="384" y="466"/>
                </a:lnTo>
                <a:lnTo>
                  <a:pt x="390" y="462"/>
                </a:lnTo>
                <a:lnTo>
                  <a:pt x="390" y="462"/>
                </a:lnTo>
                <a:lnTo>
                  <a:pt x="390" y="456"/>
                </a:lnTo>
                <a:lnTo>
                  <a:pt x="392" y="452"/>
                </a:lnTo>
                <a:lnTo>
                  <a:pt x="392" y="452"/>
                </a:lnTo>
                <a:lnTo>
                  <a:pt x="394" y="450"/>
                </a:lnTo>
                <a:lnTo>
                  <a:pt x="394" y="450"/>
                </a:lnTo>
                <a:lnTo>
                  <a:pt x="402" y="448"/>
                </a:lnTo>
                <a:lnTo>
                  <a:pt x="406" y="448"/>
                </a:lnTo>
                <a:lnTo>
                  <a:pt x="408" y="448"/>
                </a:lnTo>
                <a:lnTo>
                  <a:pt x="408" y="448"/>
                </a:lnTo>
                <a:lnTo>
                  <a:pt x="410" y="444"/>
                </a:lnTo>
                <a:lnTo>
                  <a:pt x="410" y="442"/>
                </a:lnTo>
                <a:lnTo>
                  <a:pt x="410" y="442"/>
                </a:lnTo>
                <a:lnTo>
                  <a:pt x="408" y="438"/>
                </a:lnTo>
                <a:lnTo>
                  <a:pt x="408" y="438"/>
                </a:lnTo>
                <a:lnTo>
                  <a:pt x="406" y="440"/>
                </a:lnTo>
                <a:lnTo>
                  <a:pt x="404" y="444"/>
                </a:lnTo>
                <a:lnTo>
                  <a:pt x="404" y="444"/>
                </a:lnTo>
                <a:lnTo>
                  <a:pt x="402" y="442"/>
                </a:lnTo>
                <a:lnTo>
                  <a:pt x="400" y="438"/>
                </a:lnTo>
                <a:lnTo>
                  <a:pt x="400" y="438"/>
                </a:lnTo>
                <a:lnTo>
                  <a:pt x="400" y="428"/>
                </a:lnTo>
                <a:lnTo>
                  <a:pt x="400" y="428"/>
                </a:lnTo>
                <a:lnTo>
                  <a:pt x="400" y="428"/>
                </a:lnTo>
                <a:lnTo>
                  <a:pt x="400" y="428"/>
                </a:lnTo>
                <a:lnTo>
                  <a:pt x="402" y="428"/>
                </a:lnTo>
                <a:lnTo>
                  <a:pt x="404" y="430"/>
                </a:lnTo>
                <a:lnTo>
                  <a:pt x="404" y="430"/>
                </a:lnTo>
                <a:lnTo>
                  <a:pt x="408" y="428"/>
                </a:lnTo>
                <a:lnTo>
                  <a:pt x="410" y="426"/>
                </a:lnTo>
                <a:lnTo>
                  <a:pt x="410" y="426"/>
                </a:lnTo>
                <a:lnTo>
                  <a:pt x="412" y="426"/>
                </a:lnTo>
                <a:lnTo>
                  <a:pt x="412" y="424"/>
                </a:lnTo>
                <a:lnTo>
                  <a:pt x="412" y="424"/>
                </a:lnTo>
                <a:lnTo>
                  <a:pt x="410" y="422"/>
                </a:lnTo>
                <a:lnTo>
                  <a:pt x="408" y="422"/>
                </a:lnTo>
                <a:lnTo>
                  <a:pt x="404" y="422"/>
                </a:lnTo>
                <a:lnTo>
                  <a:pt x="404" y="422"/>
                </a:lnTo>
                <a:lnTo>
                  <a:pt x="404" y="418"/>
                </a:lnTo>
                <a:lnTo>
                  <a:pt x="404" y="416"/>
                </a:lnTo>
                <a:lnTo>
                  <a:pt x="404" y="416"/>
                </a:lnTo>
                <a:lnTo>
                  <a:pt x="408" y="414"/>
                </a:lnTo>
                <a:lnTo>
                  <a:pt x="408" y="414"/>
                </a:lnTo>
                <a:lnTo>
                  <a:pt x="406" y="410"/>
                </a:lnTo>
                <a:lnTo>
                  <a:pt x="406" y="410"/>
                </a:lnTo>
                <a:lnTo>
                  <a:pt x="410" y="410"/>
                </a:lnTo>
                <a:lnTo>
                  <a:pt x="414" y="408"/>
                </a:lnTo>
                <a:lnTo>
                  <a:pt x="414" y="408"/>
                </a:lnTo>
                <a:lnTo>
                  <a:pt x="414" y="406"/>
                </a:lnTo>
                <a:lnTo>
                  <a:pt x="414" y="402"/>
                </a:lnTo>
                <a:lnTo>
                  <a:pt x="414" y="402"/>
                </a:lnTo>
                <a:lnTo>
                  <a:pt x="418" y="402"/>
                </a:lnTo>
                <a:lnTo>
                  <a:pt x="422" y="402"/>
                </a:lnTo>
                <a:lnTo>
                  <a:pt x="422" y="402"/>
                </a:lnTo>
                <a:lnTo>
                  <a:pt x="424" y="398"/>
                </a:lnTo>
                <a:lnTo>
                  <a:pt x="424" y="398"/>
                </a:lnTo>
                <a:lnTo>
                  <a:pt x="422" y="396"/>
                </a:lnTo>
                <a:lnTo>
                  <a:pt x="420" y="392"/>
                </a:lnTo>
                <a:lnTo>
                  <a:pt x="420" y="392"/>
                </a:lnTo>
                <a:lnTo>
                  <a:pt x="422" y="388"/>
                </a:lnTo>
                <a:lnTo>
                  <a:pt x="426" y="386"/>
                </a:lnTo>
                <a:lnTo>
                  <a:pt x="426" y="386"/>
                </a:lnTo>
                <a:lnTo>
                  <a:pt x="432" y="386"/>
                </a:lnTo>
                <a:lnTo>
                  <a:pt x="432" y="386"/>
                </a:lnTo>
                <a:lnTo>
                  <a:pt x="434" y="382"/>
                </a:lnTo>
                <a:lnTo>
                  <a:pt x="434" y="382"/>
                </a:lnTo>
                <a:lnTo>
                  <a:pt x="438" y="384"/>
                </a:lnTo>
                <a:lnTo>
                  <a:pt x="440" y="384"/>
                </a:lnTo>
                <a:lnTo>
                  <a:pt x="440" y="384"/>
                </a:lnTo>
                <a:lnTo>
                  <a:pt x="442" y="382"/>
                </a:lnTo>
                <a:lnTo>
                  <a:pt x="442" y="378"/>
                </a:lnTo>
                <a:lnTo>
                  <a:pt x="442" y="374"/>
                </a:lnTo>
                <a:lnTo>
                  <a:pt x="444" y="372"/>
                </a:lnTo>
                <a:lnTo>
                  <a:pt x="444" y="372"/>
                </a:lnTo>
                <a:lnTo>
                  <a:pt x="448" y="370"/>
                </a:lnTo>
                <a:lnTo>
                  <a:pt x="448" y="370"/>
                </a:lnTo>
                <a:lnTo>
                  <a:pt x="450" y="368"/>
                </a:lnTo>
                <a:lnTo>
                  <a:pt x="450" y="368"/>
                </a:lnTo>
                <a:lnTo>
                  <a:pt x="450" y="364"/>
                </a:lnTo>
                <a:lnTo>
                  <a:pt x="450" y="362"/>
                </a:lnTo>
                <a:lnTo>
                  <a:pt x="450" y="362"/>
                </a:lnTo>
                <a:lnTo>
                  <a:pt x="448" y="362"/>
                </a:lnTo>
                <a:lnTo>
                  <a:pt x="446" y="362"/>
                </a:lnTo>
                <a:lnTo>
                  <a:pt x="446" y="362"/>
                </a:lnTo>
                <a:lnTo>
                  <a:pt x="446" y="360"/>
                </a:lnTo>
                <a:lnTo>
                  <a:pt x="446" y="356"/>
                </a:lnTo>
                <a:lnTo>
                  <a:pt x="446" y="356"/>
                </a:lnTo>
                <a:lnTo>
                  <a:pt x="450" y="354"/>
                </a:lnTo>
                <a:lnTo>
                  <a:pt x="454" y="352"/>
                </a:lnTo>
                <a:lnTo>
                  <a:pt x="454" y="352"/>
                </a:lnTo>
                <a:lnTo>
                  <a:pt x="454" y="346"/>
                </a:lnTo>
                <a:lnTo>
                  <a:pt x="456" y="342"/>
                </a:lnTo>
                <a:lnTo>
                  <a:pt x="456" y="342"/>
                </a:lnTo>
                <a:lnTo>
                  <a:pt x="464" y="336"/>
                </a:lnTo>
                <a:lnTo>
                  <a:pt x="464" y="336"/>
                </a:lnTo>
                <a:lnTo>
                  <a:pt x="466" y="334"/>
                </a:lnTo>
                <a:lnTo>
                  <a:pt x="470" y="334"/>
                </a:lnTo>
                <a:lnTo>
                  <a:pt x="470" y="334"/>
                </a:lnTo>
                <a:lnTo>
                  <a:pt x="470" y="340"/>
                </a:lnTo>
                <a:lnTo>
                  <a:pt x="470" y="340"/>
                </a:lnTo>
                <a:lnTo>
                  <a:pt x="472" y="342"/>
                </a:lnTo>
                <a:lnTo>
                  <a:pt x="472" y="342"/>
                </a:lnTo>
                <a:lnTo>
                  <a:pt x="478" y="344"/>
                </a:lnTo>
                <a:lnTo>
                  <a:pt x="484" y="344"/>
                </a:lnTo>
                <a:lnTo>
                  <a:pt x="484" y="344"/>
                </a:lnTo>
                <a:lnTo>
                  <a:pt x="490" y="342"/>
                </a:lnTo>
                <a:lnTo>
                  <a:pt x="490" y="342"/>
                </a:lnTo>
                <a:lnTo>
                  <a:pt x="496" y="338"/>
                </a:lnTo>
                <a:lnTo>
                  <a:pt x="498" y="334"/>
                </a:lnTo>
                <a:lnTo>
                  <a:pt x="498" y="332"/>
                </a:lnTo>
                <a:lnTo>
                  <a:pt x="498" y="332"/>
                </a:lnTo>
                <a:lnTo>
                  <a:pt x="496" y="332"/>
                </a:lnTo>
                <a:lnTo>
                  <a:pt x="492" y="334"/>
                </a:lnTo>
                <a:lnTo>
                  <a:pt x="484" y="336"/>
                </a:lnTo>
                <a:lnTo>
                  <a:pt x="484" y="336"/>
                </a:lnTo>
                <a:lnTo>
                  <a:pt x="478" y="334"/>
                </a:lnTo>
                <a:lnTo>
                  <a:pt x="478" y="334"/>
                </a:lnTo>
                <a:lnTo>
                  <a:pt x="478" y="332"/>
                </a:lnTo>
                <a:lnTo>
                  <a:pt x="478" y="332"/>
                </a:lnTo>
                <a:lnTo>
                  <a:pt x="482" y="332"/>
                </a:lnTo>
                <a:lnTo>
                  <a:pt x="482" y="332"/>
                </a:lnTo>
                <a:lnTo>
                  <a:pt x="484" y="330"/>
                </a:lnTo>
                <a:lnTo>
                  <a:pt x="484" y="330"/>
                </a:lnTo>
                <a:lnTo>
                  <a:pt x="486" y="324"/>
                </a:lnTo>
                <a:lnTo>
                  <a:pt x="486" y="324"/>
                </a:lnTo>
                <a:lnTo>
                  <a:pt x="488" y="322"/>
                </a:lnTo>
                <a:lnTo>
                  <a:pt x="490" y="322"/>
                </a:lnTo>
                <a:lnTo>
                  <a:pt x="490" y="322"/>
                </a:lnTo>
                <a:lnTo>
                  <a:pt x="490" y="320"/>
                </a:lnTo>
                <a:lnTo>
                  <a:pt x="488" y="318"/>
                </a:lnTo>
                <a:lnTo>
                  <a:pt x="488" y="318"/>
                </a:lnTo>
                <a:lnTo>
                  <a:pt x="490" y="318"/>
                </a:lnTo>
                <a:lnTo>
                  <a:pt x="492" y="316"/>
                </a:lnTo>
                <a:lnTo>
                  <a:pt x="492" y="316"/>
                </a:lnTo>
                <a:lnTo>
                  <a:pt x="490" y="314"/>
                </a:lnTo>
                <a:lnTo>
                  <a:pt x="486" y="312"/>
                </a:lnTo>
                <a:lnTo>
                  <a:pt x="486" y="312"/>
                </a:lnTo>
                <a:lnTo>
                  <a:pt x="486" y="306"/>
                </a:lnTo>
                <a:lnTo>
                  <a:pt x="486" y="306"/>
                </a:lnTo>
                <a:lnTo>
                  <a:pt x="488" y="302"/>
                </a:lnTo>
                <a:lnTo>
                  <a:pt x="488" y="302"/>
                </a:lnTo>
                <a:lnTo>
                  <a:pt x="492" y="298"/>
                </a:lnTo>
                <a:lnTo>
                  <a:pt x="492" y="298"/>
                </a:lnTo>
                <a:lnTo>
                  <a:pt x="498" y="296"/>
                </a:lnTo>
                <a:lnTo>
                  <a:pt x="498" y="296"/>
                </a:lnTo>
                <a:lnTo>
                  <a:pt x="498" y="294"/>
                </a:lnTo>
                <a:lnTo>
                  <a:pt x="498" y="294"/>
                </a:lnTo>
                <a:lnTo>
                  <a:pt x="496" y="294"/>
                </a:lnTo>
                <a:lnTo>
                  <a:pt x="492" y="292"/>
                </a:lnTo>
                <a:lnTo>
                  <a:pt x="492" y="292"/>
                </a:lnTo>
                <a:lnTo>
                  <a:pt x="494" y="290"/>
                </a:lnTo>
                <a:lnTo>
                  <a:pt x="494" y="290"/>
                </a:lnTo>
                <a:lnTo>
                  <a:pt x="496" y="290"/>
                </a:lnTo>
                <a:lnTo>
                  <a:pt x="498" y="290"/>
                </a:lnTo>
                <a:lnTo>
                  <a:pt x="498" y="290"/>
                </a:lnTo>
                <a:lnTo>
                  <a:pt x="500" y="286"/>
                </a:lnTo>
                <a:lnTo>
                  <a:pt x="500" y="282"/>
                </a:lnTo>
                <a:lnTo>
                  <a:pt x="500" y="282"/>
                </a:lnTo>
                <a:lnTo>
                  <a:pt x="504" y="282"/>
                </a:lnTo>
                <a:lnTo>
                  <a:pt x="506" y="282"/>
                </a:lnTo>
                <a:lnTo>
                  <a:pt x="506" y="282"/>
                </a:lnTo>
                <a:lnTo>
                  <a:pt x="508" y="286"/>
                </a:lnTo>
                <a:lnTo>
                  <a:pt x="508" y="292"/>
                </a:lnTo>
                <a:lnTo>
                  <a:pt x="508" y="300"/>
                </a:lnTo>
                <a:lnTo>
                  <a:pt x="510" y="304"/>
                </a:lnTo>
                <a:lnTo>
                  <a:pt x="510" y="304"/>
                </a:lnTo>
                <a:lnTo>
                  <a:pt x="512" y="304"/>
                </a:lnTo>
                <a:lnTo>
                  <a:pt x="514" y="302"/>
                </a:lnTo>
                <a:lnTo>
                  <a:pt x="514" y="302"/>
                </a:lnTo>
                <a:lnTo>
                  <a:pt x="514" y="300"/>
                </a:lnTo>
                <a:lnTo>
                  <a:pt x="514" y="296"/>
                </a:lnTo>
                <a:lnTo>
                  <a:pt x="514" y="296"/>
                </a:lnTo>
                <a:lnTo>
                  <a:pt x="518" y="298"/>
                </a:lnTo>
                <a:lnTo>
                  <a:pt x="520" y="298"/>
                </a:lnTo>
                <a:lnTo>
                  <a:pt x="520" y="298"/>
                </a:lnTo>
                <a:lnTo>
                  <a:pt x="520" y="296"/>
                </a:lnTo>
                <a:lnTo>
                  <a:pt x="520" y="292"/>
                </a:lnTo>
                <a:lnTo>
                  <a:pt x="520" y="292"/>
                </a:lnTo>
                <a:lnTo>
                  <a:pt x="516" y="288"/>
                </a:lnTo>
                <a:lnTo>
                  <a:pt x="516" y="286"/>
                </a:lnTo>
                <a:lnTo>
                  <a:pt x="516" y="284"/>
                </a:lnTo>
                <a:lnTo>
                  <a:pt x="516" y="284"/>
                </a:lnTo>
                <a:lnTo>
                  <a:pt x="518" y="284"/>
                </a:lnTo>
                <a:lnTo>
                  <a:pt x="520" y="284"/>
                </a:lnTo>
                <a:lnTo>
                  <a:pt x="520" y="284"/>
                </a:lnTo>
                <a:lnTo>
                  <a:pt x="520" y="282"/>
                </a:lnTo>
                <a:lnTo>
                  <a:pt x="520" y="278"/>
                </a:lnTo>
                <a:lnTo>
                  <a:pt x="520" y="278"/>
                </a:lnTo>
                <a:lnTo>
                  <a:pt x="516" y="274"/>
                </a:lnTo>
                <a:lnTo>
                  <a:pt x="512" y="270"/>
                </a:lnTo>
                <a:lnTo>
                  <a:pt x="512" y="270"/>
                </a:lnTo>
                <a:lnTo>
                  <a:pt x="516" y="264"/>
                </a:lnTo>
                <a:lnTo>
                  <a:pt x="516" y="264"/>
                </a:lnTo>
                <a:lnTo>
                  <a:pt x="520" y="262"/>
                </a:lnTo>
                <a:lnTo>
                  <a:pt x="524" y="260"/>
                </a:lnTo>
                <a:lnTo>
                  <a:pt x="524" y="260"/>
                </a:lnTo>
                <a:lnTo>
                  <a:pt x="532" y="262"/>
                </a:lnTo>
                <a:lnTo>
                  <a:pt x="532" y="262"/>
                </a:lnTo>
                <a:lnTo>
                  <a:pt x="534" y="264"/>
                </a:lnTo>
                <a:lnTo>
                  <a:pt x="534" y="264"/>
                </a:lnTo>
                <a:lnTo>
                  <a:pt x="536" y="264"/>
                </a:lnTo>
                <a:lnTo>
                  <a:pt x="540" y="264"/>
                </a:lnTo>
                <a:lnTo>
                  <a:pt x="540" y="264"/>
                </a:lnTo>
                <a:lnTo>
                  <a:pt x="546" y="268"/>
                </a:lnTo>
                <a:lnTo>
                  <a:pt x="548" y="270"/>
                </a:lnTo>
                <a:lnTo>
                  <a:pt x="550" y="270"/>
                </a:lnTo>
                <a:lnTo>
                  <a:pt x="550" y="270"/>
                </a:lnTo>
                <a:lnTo>
                  <a:pt x="550" y="266"/>
                </a:lnTo>
                <a:lnTo>
                  <a:pt x="552" y="262"/>
                </a:lnTo>
                <a:lnTo>
                  <a:pt x="552" y="262"/>
                </a:lnTo>
                <a:lnTo>
                  <a:pt x="554" y="256"/>
                </a:lnTo>
                <a:lnTo>
                  <a:pt x="554" y="256"/>
                </a:lnTo>
                <a:lnTo>
                  <a:pt x="558" y="258"/>
                </a:lnTo>
                <a:lnTo>
                  <a:pt x="560" y="256"/>
                </a:lnTo>
                <a:lnTo>
                  <a:pt x="560" y="256"/>
                </a:lnTo>
                <a:lnTo>
                  <a:pt x="560" y="254"/>
                </a:lnTo>
                <a:lnTo>
                  <a:pt x="558" y="252"/>
                </a:lnTo>
                <a:lnTo>
                  <a:pt x="558" y="252"/>
                </a:lnTo>
                <a:lnTo>
                  <a:pt x="556" y="250"/>
                </a:lnTo>
                <a:lnTo>
                  <a:pt x="556" y="250"/>
                </a:lnTo>
                <a:lnTo>
                  <a:pt x="552" y="252"/>
                </a:lnTo>
                <a:lnTo>
                  <a:pt x="548" y="256"/>
                </a:lnTo>
                <a:lnTo>
                  <a:pt x="548" y="256"/>
                </a:lnTo>
                <a:lnTo>
                  <a:pt x="546" y="254"/>
                </a:lnTo>
                <a:lnTo>
                  <a:pt x="544" y="252"/>
                </a:lnTo>
                <a:lnTo>
                  <a:pt x="540" y="250"/>
                </a:lnTo>
                <a:lnTo>
                  <a:pt x="538" y="250"/>
                </a:lnTo>
                <a:lnTo>
                  <a:pt x="538" y="250"/>
                </a:lnTo>
                <a:lnTo>
                  <a:pt x="536" y="252"/>
                </a:lnTo>
                <a:lnTo>
                  <a:pt x="536" y="252"/>
                </a:lnTo>
                <a:lnTo>
                  <a:pt x="530" y="256"/>
                </a:lnTo>
                <a:lnTo>
                  <a:pt x="530" y="256"/>
                </a:lnTo>
                <a:lnTo>
                  <a:pt x="526" y="254"/>
                </a:lnTo>
                <a:lnTo>
                  <a:pt x="522" y="252"/>
                </a:lnTo>
                <a:lnTo>
                  <a:pt x="522" y="252"/>
                </a:lnTo>
                <a:lnTo>
                  <a:pt x="522" y="250"/>
                </a:lnTo>
                <a:lnTo>
                  <a:pt x="522" y="250"/>
                </a:lnTo>
                <a:lnTo>
                  <a:pt x="526" y="246"/>
                </a:lnTo>
                <a:lnTo>
                  <a:pt x="526" y="246"/>
                </a:lnTo>
                <a:lnTo>
                  <a:pt x="530" y="242"/>
                </a:lnTo>
                <a:lnTo>
                  <a:pt x="530" y="242"/>
                </a:lnTo>
                <a:lnTo>
                  <a:pt x="534" y="238"/>
                </a:lnTo>
                <a:lnTo>
                  <a:pt x="540" y="238"/>
                </a:lnTo>
                <a:lnTo>
                  <a:pt x="540" y="238"/>
                </a:lnTo>
                <a:lnTo>
                  <a:pt x="542" y="238"/>
                </a:lnTo>
                <a:lnTo>
                  <a:pt x="544" y="238"/>
                </a:lnTo>
                <a:lnTo>
                  <a:pt x="544" y="238"/>
                </a:lnTo>
                <a:lnTo>
                  <a:pt x="546" y="234"/>
                </a:lnTo>
                <a:lnTo>
                  <a:pt x="546" y="234"/>
                </a:lnTo>
                <a:lnTo>
                  <a:pt x="550" y="236"/>
                </a:lnTo>
                <a:lnTo>
                  <a:pt x="552" y="236"/>
                </a:lnTo>
                <a:lnTo>
                  <a:pt x="552" y="236"/>
                </a:lnTo>
                <a:lnTo>
                  <a:pt x="554" y="236"/>
                </a:lnTo>
                <a:lnTo>
                  <a:pt x="556" y="234"/>
                </a:lnTo>
                <a:lnTo>
                  <a:pt x="556" y="234"/>
                </a:lnTo>
                <a:lnTo>
                  <a:pt x="554" y="232"/>
                </a:lnTo>
                <a:lnTo>
                  <a:pt x="552" y="230"/>
                </a:lnTo>
                <a:lnTo>
                  <a:pt x="552" y="230"/>
                </a:lnTo>
                <a:lnTo>
                  <a:pt x="554" y="228"/>
                </a:lnTo>
                <a:lnTo>
                  <a:pt x="554" y="228"/>
                </a:lnTo>
                <a:lnTo>
                  <a:pt x="558" y="230"/>
                </a:lnTo>
                <a:lnTo>
                  <a:pt x="560" y="230"/>
                </a:lnTo>
                <a:lnTo>
                  <a:pt x="562" y="230"/>
                </a:lnTo>
                <a:lnTo>
                  <a:pt x="562" y="230"/>
                </a:lnTo>
                <a:lnTo>
                  <a:pt x="562" y="228"/>
                </a:lnTo>
                <a:lnTo>
                  <a:pt x="562" y="226"/>
                </a:lnTo>
                <a:lnTo>
                  <a:pt x="562" y="226"/>
                </a:lnTo>
                <a:lnTo>
                  <a:pt x="560" y="224"/>
                </a:lnTo>
                <a:lnTo>
                  <a:pt x="560" y="220"/>
                </a:lnTo>
                <a:lnTo>
                  <a:pt x="560" y="220"/>
                </a:lnTo>
                <a:lnTo>
                  <a:pt x="564" y="220"/>
                </a:lnTo>
                <a:lnTo>
                  <a:pt x="566" y="222"/>
                </a:lnTo>
                <a:lnTo>
                  <a:pt x="568" y="220"/>
                </a:lnTo>
                <a:lnTo>
                  <a:pt x="568" y="220"/>
                </a:lnTo>
                <a:lnTo>
                  <a:pt x="566" y="218"/>
                </a:lnTo>
                <a:lnTo>
                  <a:pt x="564" y="216"/>
                </a:lnTo>
                <a:lnTo>
                  <a:pt x="564" y="216"/>
                </a:lnTo>
                <a:lnTo>
                  <a:pt x="560" y="218"/>
                </a:lnTo>
                <a:lnTo>
                  <a:pt x="558" y="218"/>
                </a:lnTo>
                <a:lnTo>
                  <a:pt x="558" y="218"/>
                </a:lnTo>
                <a:lnTo>
                  <a:pt x="556" y="214"/>
                </a:lnTo>
                <a:lnTo>
                  <a:pt x="556" y="214"/>
                </a:lnTo>
                <a:lnTo>
                  <a:pt x="556" y="208"/>
                </a:lnTo>
                <a:lnTo>
                  <a:pt x="556" y="208"/>
                </a:lnTo>
                <a:lnTo>
                  <a:pt x="558" y="202"/>
                </a:lnTo>
                <a:lnTo>
                  <a:pt x="558" y="202"/>
                </a:lnTo>
                <a:lnTo>
                  <a:pt x="562" y="200"/>
                </a:lnTo>
                <a:lnTo>
                  <a:pt x="562" y="200"/>
                </a:lnTo>
                <a:lnTo>
                  <a:pt x="570" y="196"/>
                </a:lnTo>
                <a:lnTo>
                  <a:pt x="574" y="194"/>
                </a:lnTo>
                <a:lnTo>
                  <a:pt x="576" y="192"/>
                </a:lnTo>
                <a:lnTo>
                  <a:pt x="576" y="192"/>
                </a:lnTo>
                <a:lnTo>
                  <a:pt x="574" y="190"/>
                </a:lnTo>
                <a:lnTo>
                  <a:pt x="572" y="188"/>
                </a:lnTo>
                <a:lnTo>
                  <a:pt x="572" y="188"/>
                </a:lnTo>
                <a:lnTo>
                  <a:pt x="572" y="184"/>
                </a:lnTo>
                <a:lnTo>
                  <a:pt x="572" y="184"/>
                </a:lnTo>
                <a:lnTo>
                  <a:pt x="572" y="176"/>
                </a:lnTo>
                <a:lnTo>
                  <a:pt x="574" y="170"/>
                </a:lnTo>
                <a:lnTo>
                  <a:pt x="574" y="170"/>
                </a:lnTo>
                <a:lnTo>
                  <a:pt x="576" y="166"/>
                </a:lnTo>
                <a:lnTo>
                  <a:pt x="576" y="166"/>
                </a:lnTo>
                <a:lnTo>
                  <a:pt x="578" y="168"/>
                </a:lnTo>
                <a:lnTo>
                  <a:pt x="580" y="170"/>
                </a:lnTo>
                <a:lnTo>
                  <a:pt x="580" y="170"/>
                </a:lnTo>
                <a:lnTo>
                  <a:pt x="580" y="174"/>
                </a:lnTo>
                <a:lnTo>
                  <a:pt x="578" y="178"/>
                </a:lnTo>
                <a:lnTo>
                  <a:pt x="578" y="178"/>
                </a:lnTo>
                <a:lnTo>
                  <a:pt x="580" y="180"/>
                </a:lnTo>
                <a:lnTo>
                  <a:pt x="580" y="180"/>
                </a:lnTo>
                <a:lnTo>
                  <a:pt x="582" y="178"/>
                </a:lnTo>
                <a:lnTo>
                  <a:pt x="584" y="178"/>
                </a:lnTo>
                <a:lnTo>
                  <a:pt x="584" y="178"/>
                </a:lnTo>
                <a:lnTo>
                  <a:pt x="584" y="180"/>
                </a:lnTo>
                <a:lnTo>
                  <a:pt x="584" y="184"/>
                </a:lnTo>
                <a:lnTo>
                  <a:pt x="586" y="184"/>
                </a:lnTo>
                <a:lnTo>
                  <a:pt x="586" y="184"/>
                </a:lnTo>
                <a:lnTo>
                  <a:pt x="586" y="182"/>
                </a:lnTo>
                <a:lnTo>
                  <a:pt x="588" y="180"/>
                </a:lnTo>
                <a:lnTo>
                  <a:pt x="588" y="180"/>
                </a:lnTo>
                <a:lnTo>
                  <a:pt x="590" y="182"/>
                </a:lnTo>
                <a:lnTo>
                  <a:pt x="592" y="184"/>
                </a:lnTo>
                <a:lnTo>
                  <a:pt x="592" y="184"/>
                </a:lnTo>
                <a:lnTo>
                  <a:pt x="596" y="182"/>
                </a:lnTo>
                <a:lnTo>
                  <a:pt x="598" y="178"/>
                </a:lnTo>
                <a:lnTo>
                  <a:pt x="598" y="178"/>
                </a:lnTo>
                <a:lnTo>
                  <a:pt x="598" y="178"/>
                </a:lnTo>
                <a:lnTo>
                  <a:pt x="594" y="176"/>
                </a:lnTo>
                <a:lnTo>
                  <a:pt x="590" y="172"/>
                </a:lnTo>
                <a:lnTo>
                  <a:pt x="590" y="172"/>
                </a:lnTo>
                <a:lnTo>
                  <a:pt x="586" y="168"/>
                </a:lnTo>
                <a:lnTo>
                  <a:pt x="586" y="166"/>
                </a:lnTo>
                <a:lnTo>
                  <a:pt x="586" y="162"/>
                </a:lnTo>
                <a:lnTo>
                  <a:pt x="586" y="162"/>
                </a:lnTo>
                <a:lnTo>
                  <a:pt x="588" y="162"/>
                </a:lnTo>
                <a:lnTo>
                  <a:pt x="592" y="162"/>
                </a:lnTo>
                <a:lnTo>
                  <a:pt x="592" y="162"/>
                </a:lnTo>
                <a:lnTo>
                  <a:pt x="598" y="166"/>
                </a:lnTo>
                <a:lnTo>
                  <a:pt x="598" y="166"/>
                </a:lnTo>
                <a:lnTo>
                  <a:pt x="604" y="174"/>
                </a:lnTo>
                <a:lnTo>
                  <a:pt x="604" y="174"/>
                </a:lnTo>
                <a:lnTo>
                  <a:pt x="610" y="178"/>
                </a:lnTo>
                <a:lnTo>
                  <a:pt x="610" y="178"/>
                </a:lnTo>
                <a:lnTo>
                  <a:pt x="614" y="182"/>
                </a:lnTo>
                <a:lnTo>
                  <a:pt x="616" y="188"/>
                </a:lnTo>
                <a:lnTo>
                  <a:pt x="616" y="188"/>
                </a:lnTo>
                <a:lnTo>
                  <a:pt x="618" y="188"/>
                </a:lnTo>
                <a:lnTo>
                  <a:pt x="620" y="188"/>
                </a:lnTo>
                <a:lnTo>
                  <a:pt x="620" y="188"/>
                </a:lnTo>
                <a:lnTo>
                  <a:pt x="622" y="184"/>
                </a:lnTo>
                <a:lnTo>
                  <a:pt x="620" y="182"/>
                </a:lnTo>
                <a:lnTo>
                  <a:pt x="620" y="182"/>
                </a:lnTo>
                <a:lnTo>
                  <a:pt x="616" y="174"/>
                </a:lnTo>
                <a:lnTo>
                  <a:pt x="616" y="174"/>
                </a:lnTo>
                <a:lnTo>
                  <a:pt x="610" y="172"/>
                </a:lnTo>
                <a:lnTo>
                  <a:pt x="610" y="172"/>
                </a:lnTo>
                <a:lnTo>
                  <a:pt x="604" y="166"/>
                </a:lnTo>
                <a:lnTo>
                  <a:pt x="604" y="166"/>
                </a:lnTo>
                <a:lnTo>
                  <a:pt x="602" y="154"/>
                </a:lnTo>
                <a:lnTo>
                  <a:pt x="602" y="154"/>
                </a:lnTo>
                <a:lnTo>
                  <a:pt x="602" y="152"/>
                </a:lnTo>
                <a:lnTo>
                  <a:pt x="602" y="152"/>
                </a:lnTo>
                <a:lnTo>
                  <a:pt x="604" y="146"/>
                </a:lnTo>
                <a:lnTo>
                  <a:pt x="606" y="142"/>
                </a:lnTo>
                <a:lnTo>
                  <a:pt x="606" y="142"/>
                </a:lnTo>
                <a:lnTo>
                  <a:pt x="614" y="138"/>
                </a:lnTo>
                <a:lnTo>
                  <a:pt x="618" y="138"/>
                </a:lnTo>
                <a:lnTo>
                  <a:pt x="622" y="138"/>
                </a:lnTo>
                <a:lnTo>
                  <a:pt x="622" y="138"/>
                </a:lnTo>
                <a:lnTo>
                  <a:pt x="624" y="142"/>
                </a:lnTo>
                <a:lnTo>
                  <a:pt x="624" y="146"/>
                </a:lnTo>
                <a:lnTo>
                  <a:pt x="622" y="154"/>
                </a:lnTo>
                <a:lnTo>
                  <a:pt x="622" y="164"/>
                </a:lnTo>
                <a:lnTo>
                  <a:pt x="622" y="166"/>
                </a:lnTo>
                <a:lnTo>
                  <a:pt x="624" y="168"/>
                </a:lnTo>
                <a:lnTo>
                  <a:pt x="624" y="168"/>
                </a:lnTo>
                <a:lnTo>
                  <a:pt x="626" y="166"/>
                </a:lnTo>
                <a:lnTo>
                  <a:pt x="626" y="162"/>
                </a:lnTo>
                <a:lnTo>
                  <a:pt x="628" y="156"/>
                </a:lnTo>
                <a:lnTo>
                  <a:pt x="628" y="156"/>
                </a:lnTo>
                <a:lnTo>
                  <a:pt x="628" y="144"/>
                </a:lnTo>
                <a:lnTo>
                  <a:pt x="628" y="144"/>
                </a:lnTo>
                <a:lnTo>
                  <a:pt x="634" y="134"/>
                </a:lnTo>
                <a:lnTo>
                  <a:pt x="634" y="134"/>
                </a:lnTo>
                <a:lnTo>
                  <a:pt x="636" y="128"/>
                </a:lnTo>
                <a:lnTo>
                  <a:pt x="636" y="128"/>
                </a:lnTo>
                <a:lnTo>
                  <a:pt x="640" y="126"/>
                </a:lnTo>
                <a:lnTo>
                  <a:pt x="642" y="126"/>
                </a:lnTo>
                <a:lnTo>
                  <a:pt x="642" y="126"/>
                </a:lnTo>
                <a:lnTo>
                  <a:pt x="644" y="126"/>
                </a:lnTo>
                <a:lnTo>
                  <a:pt x="644" y="130"/>
                </a:lnTo>
                <a:lnTo>
                  <a:pt x="644" y="136"/>
                </a:lnTo>
                <a:lnTo>
                  <a:pt x="644" y="136"/>
                </a:lnTo>
                <a:lnTo>
                  <a:pt x="644" y="146"/>
                </a:lnTo>
                <a:lnTo>
                  <a:pt x="644" y="146"/>
                </a:lnTo>
                <a:lnTo>
                  <a:pt x="646" y="158"/>
                </a:lnTo>
                <a:lnTo>
                  <a:pt x="646" y="158"/>
                </a:lnTo>
                <a:lnTo>
                  <a:pt x="644" y="162"/>
                </a:lnTo>
                <a:lnTo>
                  <a:pt x="642" y="164"/>
                </a:lnTo>
                <a:lnTo>
                  <a:pt x="642" y="164"/>
                </a:lnTo>
                <a:lnTo>
                  <a:pt x="640" y="170"/>
                </a:lnTo>
                <a:lnTo>
                  <a:pt x="638" y="174"/>
                </a:lnTo>
                <a:lnTo>
                  <a:pt x="640" y="176"/>
                </a:lnTo>
                <a:lnTo>
                  <a:pt x="640" y="176"/>
                </a:lnTo>
                <a:lnTo>
                  <a:pt x="642" y="174"/>
                </a:lnTo>
                <a:lnTo>
                  <a:pt x="644" y="172"/>
                </a:lnTo>
                <a:lnTo>
                  <a:pt x="644" y="172"/>
                </a:lnTo>
                <a:lnTo>
                  <a:pt x="648" y="162"/>
                </a:lnTo>
                <a:lnTo>
                  <a:pt x="648" y="162"/>
                </a:lnTo>
                <a:lnTo>
                  <a:pt x="652" y="158"/>
                </a:lnTo>
                <a:lnTo>
                  <a:pt x="656" y="152"/>
                </a:lnTo>
                <a:lnTo>
                  <a:pt x="656" y="152"/>
                </a:lnTo>
                <a:lnTo>
                  <a:pt x="654" y="148"/>
                </a:lnTo>
                <a:lnTo>
                  <a:pt x="654" y="148"/>
                </a:lnTo>
                <a:lnTo>
                  <a:pt x="652" y="144"/>
                </a:lnTo>
                <a:lnTo>
                  <a:pt x="652" y="140"/>
                </a:lnTo>
                <a:lnTo>
                  <a:pt x="652" y="140"/>
                </a:lnTo>
                <a:lnTo>
                  <a:pt x="656" y="138"/>
                </a:lnTo>
                <a:lnTo>
                  <a:pt x="656" y="138"/>
                </a:lnTo>
                <a:lnTo>
                  <a:pt x="658" y="132"/>
                </a:lnTo>
                <a:lnTo>
                  <a:pt x="658" y="132"/>
                </a:lnTo>
                <a:lnTo>
                  <a:pt x="660" y="126"/>
                </a:lnTo>
                <a:lnTo>
                  <a:pt x="660" y="126"/>
                </a:lnTo>
                <a:lnTo>
                  <a:pt x="662" y="124"/>
                </a:lnTo>
                <a:lnTo>
                  <a:pt x="666" y="124"/>
                </a:lnTo>
                <a:lnTo>
                  <a:pt x="666" y="124"/>
                </a:lnTo>
                <a:lnTo>
                  <a:pt x="664" y="126"/>
                </a:lnTo>
                <a:lnTo>
                  <a:pt x="664" y="130"/>
                </a:lnTo>
                <a:lnTo>
                  <a:pt x="664" y="130"/>
                </a:lnTo>
                <a:lnTo>
                  <a:pt x="664" y="132"/>
                </a:lnTo>
                <a:lnTo>
                  <a:pt x="664" y="132"/>
                </a:lnTo>
                <a:lnTo>
                  <a:pt x="666" y="134"/>
                </a:lnTo>
                <a:lnTo>
                  <a:pt x="666" y="134"/>
                </a:lnTo>
                <a:lnTo>
                  <a:pt x="668" y="132"/>
                </a:lnTo>
                <a:lnTo>
                  <a:pt x="668" y="130"/>
                </a:lnTo>
                <a:lnTo>
                  <a:pt x="668" y="130"/>
                </a:lnTo>
                <a:lnTo>
                  <a:pt x="672" y="130"/>
                </a:lnTo>
                <a:lnTo>
                  <a:pt x="672" y="130"/>
                </a:lnTo>
                <a:lnTo>
                  <a:pt x="672" y="128"/>
                </a:lnTo>
                <a:lnTo>
                  <a:pt x="672" y="126"/>
                </a:lnTo>
                <a:lnTo>
                  <a:pt x="672" y="126"/>
                </a:lnTo>
                <a:lnTo>
                  <a:pt x="676" y="126"/>
                </a:lnTo>
                <a:lnTo>
                  <a:pt x="676" y="126"/>
                </a:lnTo>
                <a:lnTo>
                  <a:pt x="676" y="122"/>
                </a:lnTo>
                <a:lnTo>
                  <a:pt x="674" y="120"/>
                </a:lnTo>
                <a:lnTo>
                  <a:pt x="672" y="116"/>
                </a:lnTo>
                <a:lnTo>
                  <a:pt x="672" y="114"/>
                </a:lnTo>
                <a:lnTo>
                  <a:pt x="672" y="114"/>
                </a:lnTo>
                <a:lnTo>
                  <a:pt x="674" y="114"/>
                </a:lnTo>
                <a:lnTo>
                  <a:pt x="678" y="116"/>
                </a:lnTo>
                <a:lnTo>
                  <a:pt x="682" y="122"/>
                </a:lnTo>
                <a:lnTo>
                  <a:pt x="682" y="122"/>
                </a:lnTo>
                <a:lnTo>
                  <a:pt x="696" y="136"/>
                </a:lnTo>
                <a:lnTo>
                  <a:pt x="696" y="136"/>
                </a:lnTo>
                <a:lnTo>
                  <a:pt x="698" y="138"/>
                </a:lnTo>
                <a:lnTo>
                  <a:pt x="700" y="140"/>
                </a:lnTo>
                <a:lnTo>
                  <a:pt x="700" y="140"/>
                </a:lnTo>
                <a:lnTo>
                  <a:pt x="700" y="136"/>
                </a:lnTo>
                <a:lnTo>
                  <a:pt x="700" y="132"/>
                </a:lnTo>
                <a:lnTo>
                  <a:pt x="700" y="132"/>
                </a:lnTo>
                <a:lnTo>
                  <a:pt x="696" y="126"/>
                </a:lnTo>
                <a:lnTo>
                  <a:pt x="696" y="126"/>
                </a:lnTo>
                <a:lnTo>
                  <a:pt x="696" y="120"/>
                </a:lnTo>
                <a:lnTo>
                  <a:pt x="696" y="120"/>
                </a:lnTo>
                <a:lnTo>
                  <a:pt x="696" y="114"/>
                </a:lnTo>
                <a:lnTo>
                  <a:pt x="696" y="114"/>
                </a:lnTo>
                <a:lnTo>
                  <a:pt x="696" y="112"/>
                </a:lnTo>
                <a:lnTo>
                  <a:pt x="696" y="108"/>
                </a:lnTo>
                <a:lnTo>
                  <a:pt x="696" y="108"/>
                </a:lnTo>
                <a:lnTo>
                  <a:pt x="692" y="108"/>
                </a:lnTo>
                <a:lnTo>
                  <a:pt x="692" y="108"/>
                </a:lnTo>
                <a:lnTo>
                  <a:pt x="686" y="108"/>
                </a:lnTo>
                <a:lnTo>
                  <a:pt x="680" y="104"/>
                </a:lnTo>
                <a:lnTo>
                  <a:pt x="680" y="104"/>
                </a:lnTo>
                <a:lnTo>
                  <a:pt x="678" y="98"/>
                </a:lnTo>
                <a:lnTo>
                  <a:pt x="678" y="94"/>
                </a:lnTo>
                <a:lnTo>
                  <a:pt x="678" y="90"/>
                </a:lnTo>
                <a:lnTo>
                  <a:pt x="678" y="90"/>
                </a:lnTo>
                <a:lnTo>
                  <a:pt x="682" y="92"/>
                </a:lnTo>
                <a:lnTo>
                  <a:pt x="682" y="92"/>
                </a:lnTo>
                <a:lnTo>
                  <a:pt x="684" y="98"/>
                </a:lnTo>
                <a:lnTo>
                  <a:pt x="684" y="98"/>
                </a:lnTo>
                <a:lnTo>
                  <a:pt x="686" y="100"/>
                </a:lnTo>
                <a:lnTo>
                  <a:pt x="688" y="102"/>
                </a:lnTo>
                <a:lnTo>
                  <a:pt x="688" y="102"/>
                </a:lnTo>
                <a:lnTo>
                  <a:pt x="690" y="100"/>
                </a:lnTo>
                <a:lnTo>
                  <a:pt x="688" y="98"/>
                </a:lnTo>
                <a:lnTo>
                  <a:pt x="688" y="94"/>
                </a:lnTo>
                <a:lnTo>
                  <a:pt x="688" y="94"/>
                </a:lnTo>
                <a:lnTo>
                  <a:pt x="690" y="90"/>
                </a:lnTo>
                <a:lnTo>
                  <a:pt x="690" y="90"/>
                </a:lnTo>
                <a:lnTo>
                  <a:pt x="692" y="92"/>
                </a:lnTo>
                <a:lnTo>
                  <a:pt x="692" y="92"/>
                </a:lnTo>
                <a:lnTo>
                  <a:pt x="694" y="92"/>
                </a:lnTo>
                <a:lnTo>
                  <a:pt x="696" y="90"/>
                </a:lnTo>
                <a:lnTo>
                  <a:pt x="696" y="90"/>
                </a:lnTo>
                <a:lnTo>
                  <a:pt x="696" y="92"/>
                </a:lnTo>
                <a:lnTo>
                  <a:pt x="698" y="96"/>
                </a:lnTo>
                <a:lnTo>
                  <a:pt x="698" y="96"/>
                </a:lnTo>
                <a:lnTo>
                  <a:pt x="700" y="94"/>
                </a:lnTo>
                <a:lnTo>
                  <a:pt x="700" y="94"/>
                </a:lnTo>
                <a:lnTo>
                  <a:pt x="700" y="96"/>
                </a:lnTo>
                <a:lnTo>
                  <a:pt x="702" y="98"/>
                </a:lnTo>
                <a:lnTo>
                  <a:pt x="702" y="98"/>
                </a:lnTo>
                <a:lnTo>
                  <a:pt x="702" y="102"/>
                </a:lnTo>
                <a:lnTo>
                  <a:pt x="702" y="102"/>
                </a:lnTo>
                <a:lnTo>
                  <a:pt x="706" y="104"/>
                </a:lnTo>
                <a:lnTo>
                  <a:pt x="706" y="104"/>
                </a:lnTo>
                <a:lnTo>
                  <a:pt x="710" y="102"/>
                </a:lnTo>
                <a:lnTo>
                  <a:pt x="710" y="102"/>
                </a:lnTo>
                <a:lnTo>
                  <a:pt x="708" y="100"/>
                </a:lnTo>
                <a:lnTo>
                  <a:pt x="706" y="96"/>
                </a:lnTo>
                <a:lnTo>
                  <a:pt x="706" y="96"/>
                </a:lnTo>
                <a:lnTo>
                  <a:pt x="710" y="94"/>
                </a:lnTo>
                <a:lnTo>
                  <a:pt x="716" y="94"/>
                </a:lnTo>
                <a:lnTo>
                  <a:pt x="726" y="96"/>
                </a:lnTo>
                <a:lnTo>
                  <a:pt x="726" y="96"/>
                </a:lnTo>
                <a:lnTo>
                  <a:pt x="726" y="98"/>
                </a:lnTo>
                <a:lnTo>
                  <a:pt x="726" y="98"/>
                </a:lnTo>
                <a:lnTo>
                  <a:pt x="724" y="100"/>
                </a:lnTo>
                <a:lnTo>
                  <a:pt x="722" y="104"/>
                </a:lnTo>
                <a:lnTo>
                  <a:pt x="722" y="104"/>
                </a:lnTo>
                <a:lnTo>
                  <a:pt x="724" y="104"/>
                </a:lnTo>
                <a:lnTo>
                  <a:pt x="726" y="104"/>
                </a:lnTo>
                <a:lnTo>
                  <a:pt x="730" y="104"/>
                </a:lnTo>
                <a:lnTo>
                  <a:pt x="730" y="104"/>
                </a:lnTo>
                <a:lnTo>
                  <a:pt x="730" y="104"/>
                </a:lnTo>
                <a:lnTo>
                  <a:pt x="730" y="106"/>
                </a:lnTo>
                <a:lnTo>
                  <a:pt x="728" y="106"/>
                </a:lnTo>
                <a:lnTo>
                  <a:pt x="728" y="106"/>
                </a:lnTo>
                <a:lnTo>
                  <a:pt x="728" y="112"/>
                </a:lnTo>
                <a:lnTo>
                  <a:pt x="728" y="112"/>
                </a:lnTo>
                <a:lnTo>
                  <a:pt x="732" y="114"/>
                </a:lnTo>
                <a:lnTo>
                  <a:pt x="732" y="114"/>
                </a:lnTo>
                <a:lnTo>
                  <a:pt x="736" y="114"/>
                </a:lnTo>
                <a:lnTo>
                  <a:pt x="736" y="114"/>
                </a:lnTo>
                <a:lnTo>
                  <a:pt x="738" y="110"/>
                </a:lnTo>
                <a:lnTo>
                  <a:pt x="736" y="106"/>
                </a:lnTo>
                <a:lnTo>
                  <a:pt x="736" y="106"/>
                </a:lnTo>
                <a:lnTo>
                  <a:pt x="738" y="100"/>
                </a:lnTo>
                <a:lnTo>
                  <a:pt x="738" y="100"/>
                </a:lnTo>
                <a:lnTo>
                  <a:pt x="734" y="96"/>
                </a:lnTo>
                <a:lnTo>
                  <a:pt x="734" y="96"/>
                </a:lnTo>
                <a:lnTo>
                  <a:pt x="734" y="92"/>
                </a:lnTo>
                <a:lnTo>
                  <a:pt x="734" y="92"/>
                </a:lnTo>
                <a:lnTo>
                  <a:pt x="738" y="88"/>
                </a:lnTo>
                <a:lnTo>
                  <a:pt x="742" y="84"/>
                </a:lnTo>
                <a:lnTo>
                  <a:pt x="742" y="84"/>
                </a:lnTo>
                <a:lnTo>
                  <a:pt x="744" y="78"/>
                </a:lnTo>
                <a:lnTo>
                  <a:pt x="744" y="78"/>
                </a:lnTo>
                <a:lnTo>
                  <a:pt x="746" y="74"/>
                </a:lnTo>
                <a:lnTo>
                  <a:pt x="750" y="70"/>
                </a:lnTo>
                <a:lnTo>
                  <a:pt x="750" y="70"/>
                </a:lnTo>
                <a:lnTo>
                  <a:pt x="752" y="70"/>
                </a:lnTo>
                <a:lnTo>
                  <a:pt x="756" y="70"/>
                </a:lnTo>
                <a:lnTo>
                  <a:pt x="760" y="70"/>
                </a:lnTo>
                <a:lnTo>
                  <a:pt x="764" y="68"/>
                </a:lnTo>
                <a:lnTo>
                  <a:pt x="764" y="68"/>
                </a:lnTo>
                <a:lnTo>
                  <a:pt x="762" y="64"/>
                </a:lnTo>
                <a:lnTo>
                  <a:pt x="760" y="62"/>
                </a:lnTo>
                <a:lnTo>
                  <a:pt x="760" y="62"/>
                </a:lnTo>
                <a:lnTo>
                  <a:pt x="764" y="54"/>
                </a:lnTo>
                <a:lnTo>
                  <a:pt x="764" y="54"/>
                </a:lnTo>
                <a:lnTo>
                  <a:pt x="768" y="52"/>
                </a:lnTo>
                <a:lnTo>
                  <a:pt x="770" y="50"/>
                </a:lnTo>
                <a:lnTo>
                  <a:pt x="770" y="50"/>
                </a:lnTo>
                <a:lnTo>
                  <a:pt x="768" y="48"/>
                </a:lnTo>
                <a:lnTo>
                  <a:pt x="768" y="48"/>
                </a:lnTo>
                <a:lnTo>
                  <a:pt x="764" y="44"/>
                </a:lnTo>
                <a:lnTo>
                  <a:pt x="764" y="44"/>
                </a:lnTo>
                <a:lnTo>
                  <a:pt x="760" y="42"/>
                </a:lnTo>
                <a:lnTo>
                  <a:pt x="760" y="40"/>
                </a:lnTo>
                <a:lnTo>
                  <a:pt x="760" y="38"/>
                </a:lnTo>
                <a:lnTo>
                  <a:pt x="760" y="38"/>
                </a:lnTo>
                <a:lnTo>
                  <a:pt x="760" y="38"/>
                </a:lnTo>
                <a:lnTo>
                  <a:pt x="764" y="38"/>
                </a:lnTo>
                <a:lnTo>
                  <a:pt x="766" y="40"/>
                </a:lnTo>
                <a:lnTo>
                  <a:pt x="768" y="40"/>
                </a:lnTo>
                <a:lnTo>
                  <a:pt x="768" y="40"/>
                </a:lnTo>
                <a:lnTo>
                  <a:pt x="768" y="36"/>
                </a:lnTo>
                <a:lnTo>
                  <a:pt x="768" y="34"/>
                </a:lnTo>
                <a:lnTo>
                  <a:pt x="766" y="30"/>
                </a:lnTo>
                <a:lnTo>
                  <a:pt x="766" y="26"/>
                </a:lnTo>
                <a:lnTo>
                  <a:pt x="766" y="26"/>
                </a:lnTo>
                <a:lnTo>
                  <a:pt x="770" y="26"/>
                </a:lnTo>
                <a:lnTo>
                  <a:pt x="770" y="26"/>
                </a:lnTo>
                <a:lnTo>
                  <a:pt x="772" y="30"/>
                </a:lnTo>
                <a:lnTo>
                  <a:pt x="772" y="30"/>
                </a:lnTo>
                <a:lnTo>
                  <a:pt x="774" y="28"/>
                </a:lnTo>
                <a:lnTo>
                  <a:pt x="774" y="26"/>
                </a:lnTo>
                <a:lnTo>
                  <a:pt x="776" y="24"/>
                </a:lnTo>
                <a:lnTo>
                  <a:pt x="776" y="22"/>
                </a:lnTo>
                <a:lnTo>
                  <a:pt x="776" y="22"/>
                </a:lnTo>
                <a:lnTo>
                  <a:pt x="778" y="24"/>
                </a:lnTo>
                <a:lnTo>
                  <a:pt x="778" y="26"/>
                </a:lnTo>
                <a:lnTo>
                  <a:pt x="778" y="26"/>
                </a:lnTo>
                <a:lnTo>
                  <a:pt x="782" y="28"/>
                </a:lnTo>
                <a:lnTo>
                  <a:pt x="782" y="28"/>
                </a:lnTo>
                <a:lnTo>
                  <a:pt x="784" y="30"/>
                </a:lnTo>
                <a:lnTo>
                  <a:pt x="784" y="30"/>
                </a:lnTo>
                <a:lnTo>
                  <a:pt x="786" y="34"/>
                </a:lnTo>
                <a:lnTo>
                  <a:pt x="786" y="36"/>
                </a:lnTo>
                <a:lnTo>
                  <a:pt x="786" y="36"/>
                </a:lnTo>
                <a:lnTo>
                  <a:pt x="790" y="36"/>
                </a:lnTo>
                <a:lnTo>
                  <a:pt x="792" y="36"/>
                </a:lnTo>
                <a:lnTo>
                  <a:pt x="792" y="36"/>
                </a:lnTo>
                <a:lnTo>
                  <a:pt x="796" y="32"/>
                </a:lnTo>
                <a:lnTo>
                  <a:pt x="798" y="28"/>
                </a:lnTo>
                <a:lnTo>
                  <a:pt x="798" y="28"/>
                </a:lnTo>
                <a:lnTo>
                  <a:pt x="802" y="28"/>
                </a:lnTo>
                <a:lnTo>
                  <a:pt x="804" y="30"/>
                </a:lnTo>
                <a:lnTo>
                  <a:pt x="804" y="30"/>
                </a:lnTo>
                <a:lnTo>
                  <a:pt x="804" y="34"/>
                </a:lnTo>
                <a:lnTo>
                  <a:pt x="802" y="38"/>
                </a:lnTo>
                <a:lnTo>
                  <a:pt x="802" y="38"/>
                </a:lnTo>
                <a:lnTo>
                  <a:pt x="792" y="56"/>
                </a:lnTo>
                <a:lnTo>
                  <a:pt x="792" y="56"/>
                </a:lnTo>
                <a:lnTo>
                  <a:pt x="790" y="64"/>
                </a:lnTo>
                <a:lnTo>
                  <a:pt x="790" y="64"/>
                </a:lnTo>
                <a:lnTo>
                  <a:pt x="792" y="68"/>
                </a:lnTo>
                <a:lnTo>
                  <a:pt x="792" y="68"/>
                </a:lnTo>
                <a:lnTo>
                  <a:pt x="792" y="78"/>
                </a:lnTo>
                <a:lnTo>
                  <a:pt x="792" y="78"/>
                </a:lnTo>
                <a:lnTo>
                  <a:pt x="794" y="82"/>
                </a:lnTo>
                <a:lnTo>
                  <a:pt x="794" y="82"/>
                </a:lnTo>
                <a:lnTo>
                  <a:pt x="790" y="84"/>
                </a:lnTo>
                <a:lnTo>
                  <a:pt x="790" y="84"/>
                </a:lnTo>
                <a:lnTo>
                  <a:pt x="788" y="88"/>
                </a:lnTo>
                <a:lnTo>
                  <a:pt x="788" y="88"/>
                </a:lnTo>
                <a:lnTo>
                  <a:pt x="788" y="94"/>
                </a:lnTo>
                <a:lnTo>
                  <a:pt x="788" y="94"/>
                </a:lnTo>
                <a:lnTo>
                  <a:pt x="788" y="98"/>
                </a:lnTo>
                <a:lnTo>
                  <a:pt x="790" y="100"/>
                </a:lnTo>
                <a:lnTo>
                  <a:pt x="790" y="100"/>
                </a:lnTo>
                <a:lnTo>
                  <a:pt x="792" y="100"/>
                </a:lnTo>
                <a:lnTo>
                  <a:pt x="794" y="98"/>
                </a:lnTo>
                <a:lnTo>
                  <a:pt x="794" y="98"/>
                </a:lnTo>
                <a:lnTo>
                  <a:pt x="802" y="88"/>
                </a:lnTo>
                <a:lnTo>
                  <a:pt x="804" y="82"/>
                </a:lnTo>
                <a:lnTo>
                  <a:pt x="804" y="78"/>
                </a:lnTo>
                <a:lnTo>
                  <a:pt x="804" y="78"/>
                </a:lnTo>
                <a:lnTo>
                  <a:pt x="804" y="78"/>
                </a:lnTo>
                <a:lnTo>
                  <a:pt x="802" y="78"/>
                </a:lnTo>
                <a:lnTo>
                  <a:pt x="802" y="80"/>
                </a:lnTo>
                <a:lnTo>
                  <a:pt x="800" y="82"/>
                </a:lnTo>
                <a:lnTo>
                  <a:pt x="800" y="82"/>
                </a:lnTo>
                <a:lnTo>
                  <a:pt x="798" y="80"/>
                </a:lnTo>
                <a:lnTo>
                  <a:pt x="800" y="78"/>
                </a:lnTo>
                <a:lnTo>
                  <a:pt x="802" y="72"/>
                </a:lnTo>
                <a:lnTo>
                  <a:pt x="802" y="72"/>
                </a:lnTo>
                <a:lnTo>
                  <a:pt x="806" y="66"/>
                </a:lnTo>
                <a:lnTo>
                  <a:pt x="806" y="66"/>
                </a:lnTo>
                <a:lnTo>
                  <a:pt x="808" y="58"/>
                </a:lnTo>
                <a:lnTo>
                  <a:pt x="808" y="58"/>
                </a:lnTo>
                <a:lnTo>
                  <a:pt x="810" y="54"/>
                </a:lnTo>
                <a:lnTo>
                  <a:pt x="810" y="54"/>
                </a:lnTo>
                <a:lnTo>
                  <a:pt x="816" y="38"/>
                </a:lnTo>
                <a:lnTo>
                  <a:pt x="820" y="28"/>
                </a:lnTo>
                <a:lnTo>
                  <a:pt x="824" y="22"/>
                </a:lnTo>
                <a:lnTo>
                  <a:pt x="824" y="22"/>
                </a:lnTo>
                <a:lnTo>
                  <a:pt x="826" y="20"/>
                </a:lnTo>
                <a:lnTo>
                  <a:pt x="826" y="20"/>
                </a:lnTo>
                <a:lnTo>
                  <a:pt x="830" y="20"/>
                </a:lnTo>
                <a:lnTo>
                  <a:pt x="830" y="20"/>
                </a:lnTo>
                <a:lnTo>
                  <a:pt x="830" y="22"/>
                </a:lnTo>
                <a:lnTo>
                  <a:pt x="832" y="26"/>
                </a:lnTo>
                <a:lnTo>
                  <a:pt x="832" y="26"/>
                </a:lnTo>
                <a:lnTo>
                  <a:pt x="832" y="32"/>
                </a:lnTo>
                <a:lnTo>
                  <a:pt x="834" y="36"/>
                </a:lnTo>
                <a:lnTo>
                  <a:pt x="834" y="36"/>
                </a:lnTo>
                <a:lnTo>
                  <a:pt x="830" y="40"/>
                </a:lnTo>
                <a:lnTo>
                  <a:pt x="830" y="42"/>
                </a:lnTo>
                <a:lnTo>
                  <a:pt x="830" y="42"/>
                </a:lnTo>
                <a:lnTo>
                  <a:pt x="832" y="46"/>
                </a:lnTo>
                <a:lnTo>
                  <a:pt x="836" y="48"/>
                </a:lnTo>
                <a:lnTo>
                  <a:pt x="836" y="48"/>
                </a:lnTo>
                <a:lnTo>
                  <a:pt x="836" y="52"/>
                </a:lnTo>
                <a:lnTo>
                  <a:pt x="836" y="58"/>
                </a:lnTo>
                <a:lnTo>
                  <a:pt x="836" y="58"/>
                </a:lnTo>
                <a:lnTo>
                  <a:pt x="836" y="62"/>
                </a:lnTo>
                <a:lnTo>
                  <a:pt x="836" y="64"/>
                </a:lnTo>
                <a:lnTo>
                  <a:pt x="836" y="66"/>
                </a:lnTo>
                <a:lnTo>
                  <a:pt x="836" y="66"/>
                </a:lnTo>
                <a:lnTo>
                  <a:pt x="838" y="66"/>
                </a:lnTo>
                <a:lnTo>
                  <a:pt x="840" y="62"/>
                </a:lnTo>
                <a:lnTo>
                  <a:pt x="842" y="58"/>
                </a:lnTo>
                <a:lnTo>
                  <a:pt x="842" y="58"/>
                </a:lnTo>
                <a:lnTo>
                  <a:pt x="846" y="56"/>
                </a:lnTo>
                <a:lnTo>
                  <a:pt x="850" y="56"/>
                </a:lnTo>
                <a:lnTo>
                  <a:pt x="850" y="56"/>
                </a:lnTo>
                <a:lnTo>
                  <a:pt x="848" y="52"/>
                </a:lnTo>
                <a:lnTo>
                  <a:pt x="848" y="48"/>
                </a:lnTo>
                <a:lnTo>
                  <a:pt x="848" y="48"/>
                </a:lnTo>
                <a:lnTo>
                  <a:pt x="848" y="44"/>
                </a:lnTo>
                <a:lnTo>
                  <a:pt x="848" y="44"/>
                </a:lnTo>
                <a:lnTo>
                  <a:pt x="852" y="42"/>
                </a:lnTo>
                <a:lnTo>
                  <a:pt x="852" y="42"/>
                </a:lnTo>
                <a:lnTo>
                  <a:pt x="852" y="40"/>
                </a:lnTo>
                <a:lnTo>
                  <a:pt x="850" y="36"/>
                </a:lnTo>
                <a:lnTo>
                  <a:pt x="850" y="36"/>
                </a:lnTo>
                <a:lnTo>
                  <a:pt x="850" y="32"/>
                </a:lnTo>
                <a:lnTo>
                  <a:pt x="850" y="32"/>
                </a:lnTo>
                <a:lnTo>
                  <a:pt x="854" y="28"/>
                </a:lnTo>
                <a:lnTo>
                  <a:pt x="854" y="28"/>
                </a:lnTo>
                <a:lnTo>
                  <a:pt x="854" y="20"/>
                </a:lnTo>
                <a:lnTo>
                  <a:pt x="854" y="20"/>
                </a:lnTo>
                <a:lnTo>
                  <a:pt x="856" y="10"/>
                </a:lnTo>
                <a:lnTo>
                  <a:pt x="856" y="10"/>
                </a:lnTo>
                <a:lnTo>
                  <a:pt x="854" y="6"/>
                </a:lnTo>
                <a:lnTo>
                  <a:pt x="854" y="2"/>
                </a:lnTo>
                <a:lnTo>
                  <a:pt x="854" y="2"/>
                </a:lnTo>
                <a:lnTo>
                  <a:pt x="854" y="2"/>
                </a:lnTo>
                <a:lnTo>
                  <a:pt x="856" y="2"/>
                </a:lnTo>
                <a:lnTo>
                  <a:pt x="858" y="4"/>
                </a:lnTo>
                <a:lnTo>
                  <a:pt x="860" y="6"/>
                </a:lnTo>
                <a:lnTo>
                  <a:pt x="862" y="6"/>
                </a:lnTo>
                <a:lnTo>
                  <a:pt x="862" y="6"/>
                </a:lnTo>
                <a:lnTo>
                  <a:pt x="864" y="4"/>
                </a:lnTo>
                <a:lnTo>
                  <a:pt x="868" y="0"/>
                </a:lnTo>
                <a:lnTo>
                  <a:pt x="868" y="0"/>
                </a:lnTo>
                <a:lnTo>
                  <a:pt x="872" y="0"/>
                </a:lnTo>
                <a:lnTo>
                  <a:pt x="872" y="0"/>
                </a:lnTo>
                <a:lnTo>
                  <a:pt x="876" y="2"/>
                </a:lnTo>
                <a:lnTo>
                  <a:pt x="876" y="2"/>
                </a:lnTo>
                <a:lnTo>
                  <a:pt x="876" y="6"/>
                </a:lnTo>
                <a:lnTo>
                  <a:pt x="876" y="8"/>
                </a:lnTo>
                <a:lnTo>
                  <a:pt x="876" y="8"/>
                </a:lnTo>
                <a:lnTo>
                  <a:pt x="880" y="8"/>
                </a:lnTo>
                <a:lnTo>
                  <a:pt x="882" y="6"/>
                </a:lnTo>
                <a:lnTo>
                  <a:pt x="882" y="6"/>
                </a:lnTo>
                <a:lnTo>
                  <a:pt x="884" y="10"/>
                </a:lnTo>
                <a:lnTo>
                  <a:pt x="884" y="14"/>
                </a:lnTo>
                <a:lnTo>
                  <a:pt x="884" y="14"/>
                </a:lnTo>
                <a:lnTo>
                  <a:pt x="884" y="18"/>
                </a:lnTo>
                <a:lnTo>
                  <a:pt x="882" y="22"/>
                </a:lnTo>
                <a:lnTo>
                  <a:pt x="882" y="22"/>
                </a:lnTo>
                <a:lnTo>
                  <a:pt x="876" y="22"/>
                </a:lnTo>
                <a:lnTo>
                  <a:pt x="872" y="22"/>
                </a:lnTo>
                <a:lnTo>
                  <a:pt x="872" y="22"/>
                </a:lnTo>
                <a:lnTo>
                  <a:pt x="870" y="24"/>
                </a:lnTo>
                <a:lnTo>
                  <a:pt x="870" y="28"/>
                </a:lnTo>
                <a:lnTo>
                  <a:pt x="870" y="28"/>
                </a:lnTo>
                <a:lnTo>
                  <a:pt x="872" y="30"/>
                </a:lnTo>
                <a:lnTo>
                  <a:pt x="876" y="32"/>
                </a:lnTo>
                <a:lnTo>
                  <a:pt x="876" y="32"/>
                </a:lnTo>
                <a:lnTo>
                  <a:pt x="874" y="34"/>
                </a:lnTo>
                <a:lnTo>
                  <a:pt x="872" y="36"/>
                </a:lnTo>
                <a:lnTo>
                  <a:pt x="870" y="38"/>
                </a:lnTo>
                <a:lnTo>
                  <a:pt x="868" y="40"/>
                </a:lnTo>
                <a:lnTo>
                  <a:pt x="868" y="40"/>
                </a:lnTo>
                <a:lnTo>
                  <a:pt x="872" y="40"/>
                </a:lnTo>
                <a:lnTo>
                  <a:pt x="874" y="38"/>
                </a:lnTo>
                <a:lnTo>
                  <a:pt x="874" y="38"/>
                </a:lnTo>
                <a:lnTo>
                  <a:pt x="878" y="34"/>
                </a:lnTo>
                <a:lnTo>
                  <a:pt x="880" y="32"/>
                </a:lnTo>
                <a:lnTo>
                  <a:pt x="882" y="32"/>
                </a:lnTo>
                <a:lnTo>
                  <a:pt x="882" y="32"/>
                </a:lnTo>
                <a:lnTo>
                  <a:pt x="884" y="34"/>
                </a:lnTo>
                <a:lnTo>
                  <a:pt x="884" y="36"/>
                </a:lnTo>
                <a:lnTo>
                  <a:pt x="884" y="36"/>
                </a:lnTo>
                <a:lnTo>
                  <a:pt x="884" y="40"/>
                </a:lnTo>
                <a:lnTo>
                  <a:pt x="882" y="44"/>
                </a:lnTo>
                <a:lnTo>
                  <a:pt x="882" y="44"/>
                </a:lnTo>
                <a:lnTo>
                  <a:pt x="878" y="48"/>
                </a:lnTo>
                <a:lnTo>
                  <a:pt x="876" y="50"/>
                </a:lnTo>
                <a:lnTo>
                  <a:pt x="876" y="50"/>
                </a:lnTo>
                <a:lnTo>
                  <a:pt x="878" y="52"/>
                </a:lnTo>
                <a:lnTo>
                  <a:pt x="878" y="52"/>
                </a:lnTo>
                <a:lnTo>
                  <a:pt x="882" y="52"/>
                </a:lnTo>
                <a:lnTo>
                  <a:pt x="884" y="50"/>
                </a:lnTo>
                <a:lnTo>
                  <a:pt x="884" y="50"/>
                </a:lnTo>
                <a:lnTo>
                  <a:pt x="890" y="52"/>
                </a:lnTo>
                <a:lnTo>
                  <a:pt x="890" y="52"/>
                </a:lnTo>
                <a:lnTo>
                  <a:pt x="894" y="50"/>
                </a:lnTo>
                <a:lnTo>
                  <a:pt x="898" y="48"/>
                </a:lnTo>
                <a:lnTo>
                  <a:pt x="898" y="48"/>
                </a:lnTo>
                <a:lnTo>
                  <a:pt x="896" y="44"/>
                </a:lnTo>
                <a:lnTo>
                  <a:pt x="894" y="42"/>
                </a:lnTo>
                <a:lnTo>
                  <a:pt x="894" y="42"/>
                </a:lnTo>
                <a:lnTo>
                  <a:pt x="892" y="32"/>
                </a:lnTo>
                <a:lnTo>
                  <a:pt x="892" y="32"/>
                </a:lnTo>
                <a:lnTo>
                  <a:pt x="892" y="24"/>
                </a:lnTo>
                <a:lnTo>
                  <a:pt x="892" y="24"/>
                </a:lnTo>
                <a:lnTo>
                  <a:pt x="892" y="20"/>
                </a:lnTo>
                <a:lnTo>
                  <a:pt x="894" y="16"/>
                </a:lnTo>
                <a:lnTo>
                  <a:pt x="894" y="16"/>
                </a:lnTo>
                <a:lnTo>
                  <a:pt x="898" y="14"/>
                </a:lnTo>
                <a:lnTo>
                  <a:pt x="898" y="14"/>
                </a:lnTo>
                <a:lnTo>
                  <a:pt x="902" y="16"/>
                </a:lnTo>
                <a:lnTo>
                  <a:pt x="902" y="16"/>
                </a:lnTo>
                <a:lnTo>
                  <a:pt x="904" y="14"/>
                </a:lnTo>
                <a:lnTo>
                  <a:pt x="906" y="12"/>
                </a:lnTo>
                <a:lnTo>
                  <a:pt x="906" y="12"/>
                </a:lnTo>
                <a:lnTo>
                  <a:pt x="908" y="16"/>
                </a:lnTo>
                <a:lnTo>
                  <a:pt x="908" y="16"/>
                </a:lnTo>
                <a:lnTo>
                  <a:pt x="912" y="16"/>
                </a:lnTo>
                <a:lnTo>
                  <a:pt x="912" y="16"/>
                </a:lnTo>
                <a:lnTo>
                  <a:pt x="914" y="22"/>
                </a:lnTo>
                <a:lnTo>
                  <a:pt x="914" y="22"/>
                </a:lnTo>
                <a:lnTo>
                  <a:pt x="914" y="24"/>
                </a:lnTo>
                <a:lnTo>
                  <a:pt x="914" y="24"/>
                </a:lnTo>
                <a:lnTo>
                  <a:pt x="914" y="26"/>
                </a:lnTo>
                <a:lnTo>
                  <a:pt x="914" y="26"/>
                </a:lnTo>
                <a:lnTo>
                  <a:pt x="916" y="28"/>
                </a:lnTo>
                <a:lnTo>
                  <a:pt x="916" y="28"/>
                </a:lnTo>
                <a:lnTo>
                  <a:pt x="918" y="26"/>
                </a:lnTo>
                <a:lnTo>
                  <a:pt x="920" y="24"/>
                </a:lnTo>
                <a:lnTo>
                  <a:pt x="924" y="22"/>
                </a:lnTo>
                <a:lnTo>
                  <a:pt x="926" y="22"/>
                </a:lnTo>
                <a:lnTo>
                  <a:pt x="926" y="22"/>
                </a:lnTo>
                <a:lnTo>
                  <a:pt x="928" y="24"/>
                </a:lnTo>
                <a:lnTo>
                  <a:pt x="928" y="24"/>
                </a:lnTo>
                <a:lnTo>
                  <a:pt x="928" y="26"/>
                </a:lnTo>
                <a:lnTo>
                  <a:pt x="928" y="28"/>
                </a:lnTo>
                <a:lnTo>
                  <a:pt x="928" y="28"/>
                </a:lnTo>
                <a:lnTo>
                  <a:pt x="932" y="26"/>
                </a:lnTo>
                <a:lnTo>
                  <a:pt x="932" y="26"/>
                </a:lnTo>
                <a:lnTo>
                  <a:pt x="932" y="22"/>
                </a:lnTo>
                <a:lnTo>
                  <a:pt x="934" y="20"/>
                </a:lnTo>
                <a:lnTo>
                  <a:pt x="934" y="20"/>
                </a:lnTo>
                <a:lnTo>
                  <a:pt x="936" y="22"/>
                </a:lnTo>
                <a:lnTo>
                  <a:pt x="938" y="24"/>
                </a:lnTo>
                <a:lnTo>
                  <a:pt x="938" y="24"/>
                </a:lnTo>
                <a:lnTo>
                  <a:pt x="944" y="26"/>
                </a:lnTo>
                <a:lnTo>
                  <a:pt x="946" y="26"/>
                </a:lnTo>
                <a:lnTo>
                  <a:pt x="948" y="26"/>
                </a:lnTo>
                <a:lnTo>
                  <a:pt x="948" y="26"/>
                </a:lnTo>
                <a:lnTo>
                  <a:pt x="946" y="30"/>
                </a:lnTo>
                <a:lnTo>
                  <a:pt x="944" y="32"/>
                </a:lnTo>
                <a:lnTo>
                  <a:pt x="944" y="32"/>
                </a:lnTo>
                <a:lnTo>
                  <a:pt x="946" y="32"/>
                </a:lnTo>
                <a:lnTo>
                  <a:pt x="950" y="32"/>
                </a:lnTo>
                <a:lnTo>
                  <a:pt x="950" y="32"/>
                </a:lnTo>
                <a:lnTo>
                  <a:pt x="954" y="32"/>
                </a:lnTo>
                <a:lnTo>
                  <a:pt x="958" y="30"/>
                </a:lnTo>
                <a:lnTo>
                  <a:pt x="958" y="30"/>
                </a:lnTo>
                <a:lnTo>
                  <a:pt x="962" y="34"/>
                </a:lnTo>
                <a:lnTo>
                  <a:pt x="964" y="38"/>
                </a:lnTo>
                <a:lnTo>
                  <a:pt x="964" y="38"/>
                </a:lnTo>
                <a:lnTo>
                  <a:pt x="972" y="38"/>
                </a:lnTo>
                <a:lnTo>
                  <a:pt x="972" y="38"/>
                </a:lnTo>
                <a:lnTo>
                  <a:pt x="974" y="42"/>
                </a:lnTo>
                <a:lnTo>
                  <a:pt x="976" y="46"/>
                </a:lnTo>
                <a:lnTo>
                  <a:pt x="976" y="46"/>
                </a:lnTo>
                <a:lnTo>
                  <a:pt x="972" y="50"/>
                </a:lnTo>
                <a:lnTo>
                  <a:pt x="972" y="50"/>
                </a:lnTo>
                <a:lnTo>
                  <a:pt x="966" y="54"/>
                </a:lnTo>
                <a:lnTo>
                  <a:pt x="966" y="54"/>
                </a:lnTo>
                <a:lnTo>
                  <a:pt x="958" y="64"/>
                </a:lnTo>
                <a:lnTo>
                  <a:pt x="954" y="70"/>
                </a:lnTo>
                <a:lnTo>
                  <a:pt x="950" y="72"/>
                </a:lnTo>
                <a:lnTo>
                  <a:pt x="950" y="72"/>
                </a:lnTo>
                <a:lnTo>
                  <a:pt x="944" y="74"/>
                </a:lnTo>
                <a:lnTo>
                  <a:pt x="936" y="74"/>
                </a:lnTo>
                <a:lnTo>
                  <a:pt x="920" y="74"/>
                </a:lnTo>
                <a:lnTo>
                  <a:pt x="920" y="74"/>
                </a:lnTo>
                <a:lnTo>
                  <a:pt x="914" y="72"/>
                </a:lnTo>
                <a:lnTo>
                  <a:pt x="910" y="70"/>
                </a:lnTo>
                <a:lnTo>
                  <a:pt x="906" y="72"/>
                </a:lnTo>
                <a:lnTo>
                  <a:pt x="906" y="72"/>
                </a:lnTo>
                <a:lnTo>
                  <a:pt x="906" y="74"/>
                </a:lnTo>
                <a:lnTo>
                  <a:pt x="906" y="74"/>
                </a:lnTo>
                <a:lnTo>
                  <a:pt x="906" y="76"/>
                </a:lnTo>
                <a:lnTo>
                  <a:pt x="906" y="76"/>
                </a:lnTo>
                <a:lnTo>
                  <a:pt x="910" y="78"/>
                </a:lnTo>
                <a:lnTo>
                  <a:pt x="910" y="78"/>
                </a:lnTo>
                <a:lnTo>
                  <a:pt x="918" y="78"/>
                </a:lnTo>
                <a:lnTo>
                  <a:pt x="918" y="78"/>
                </a:lnTo>
                <a:lnTo>
                  <a:pt x="926" y="84"/>
                </a:lnTo>
                <a:lnTo>
                  <a:pt x="926" y="84"/>
                </a:lnTo>
                <a:lnTo>
                  <a:pt x="934" y="86"/>
                </a:lnTo>
                <a:lnTo>
                  <a:pt x="934" y="86"/>
                </a:lnTo>
                <a:lnTo>
                  <a:pt x="936" y="86"/>
                </a:lnTo>
                <a:lnTo>
                  <a:pt x="938" y="88"/>
                </a:lnTo>
                <a:lnTo>
                  <a:pt x="938" y="88"/>
                </a:lnTo>
                <a:lnTo>
                  <a:pt x="938" y="90"/>
                </a:lnTo>
                <a:lnTo>
                  <a:pt x="936" y="92"/>
                </a:lnTo>
                <a:lnTo>
                  <a:pt x="936" y="92"/>
                </a:lnTo>
                <a:lnTo>
                  <a:pt x="940" y="92"/>
                </a:lnTo>
                <a:lnTo>
                  <a:pt x="942" y="90"/>
                </a:lnTo>
                <a:lnTo>
                  <a:pt x="948" y="88"/>
                </a:lnTo>
                <a:lnTo>
                  <a:pt x="948" y="88"/>
                </a:lnTo>
                <a:lnTo>
                  <a:pt x="952" y="92"/>
                </a:lnTo>
                <a:lnTo>
                  <a:pt x="952" y="92"/>
                </a:lnTo>
                <a:lnTo>
                  <a:pt x="954" y="94"/>
                </a:lnTo>
                <a:lnTo>
                  <a:pt x="954" y="94"/>
                </a:lnTo>
                <a:lnTo>
                  <a:pt x="954" y="98"/>
                </a:lnTo>
                <a:lnTo>
                  <a:pt x="954" y="98"/>
                </a:lnTo>
                <a:lnTo>
                  <a:pt x="950" y="100"/>
                </a:lnTo>
                <a:lnTo>
                  <a:pt x="950" y="100"/>
                </a:lnTo>
                <a:lnTo>
                  <a:pt x="946" y="104"/>
                </a:lnTo>
                <a:lnTo>
                  <a:pt x="946" y="104"/>
                </a:lnTo>
                <a:lnTo>
                  <a:pt x="944" y="108"/>
                </a:lnTo>
                <a:lnTo>
                  <a:pt x="946" y="110"/>
                </a:lnTo>
                <a:lnTo>
                  <a:pt x="946" y="110"/>
                </a:lnTo>
                <a:lnTo>
                  <a:pt x="948" y="108"/>
                </a:lnTo>
                <a:lnTo>
                  <a:pt x="950" y="106"/>
                </a:lnTo>
                <a:lnTo>
                  <a:pt x="950" y="106"/>
                </a:lnTo>
                <a:lnTo>
                  <a:pt x="954" y="104"/>
                </a:lnTo>
                <a:lnTo>
                  <a:pt x="958" y="104"/>
                </a:lnTo>
                <a:lnTo>
                  <a:pt x="958" y="104"/>
                </a:lnTo>
                <a:lnTo>
                  <a:pt x="960" y="106"/>
                </a:lnTo>
                <a:lnTo>
                  <a:pt x="962" y="108"/>
                </a:lnTo>
                <a:lnTo>
                  <a:pt x="962" y="108"/>
                </a:lnTo>
                <a:lnTo>
                  <a:pt x="962" y="106"/>
                </a:lnTo>
                <a:lnTo>
                  <a:pt x="962" y="106"/>
                </a:lnTo>
                <a:lnTo>
                  <a:pt x="962" y="104"/>
                </a:lnTo>
                <a:lnTo>
                  <a:pt x="960" y="102"/>
                </a:lnTo>
                <a:lnTo>
                  <a:pt x="960" y="100"/>
                </a:lnTo>
                <a:lnTo>
                  <a:pt x="960" y="100"/>
                </a:lnTo>
                <a:lnTo>
                  <a:pt x="962" y="102"/>
                </a:lnTo>
                <a:lnTo>
                  <a:pt x="964" y="104"/>
                </a:lnTo>
                <a:lnTo>
                  <a:pt x="964" y="104"/>
                </a:lnTo>
                <a:lnTo>
                  <a:pt x="968" y="104"/>
                </a:lnTo>
                <a:lnTo>
                  <a:pt x="970" y="104"/>
                </a:lnTo>
                <a:lnTo>
                  <a:pt x="970" y="104"/>
                </a:lnTo>
                <a:lnTo>
                  <a:pt x="970" y="106"/>
                </a:lnTo>
                <a:lnTo>
                  <a:pt x="970" y="106"/>
                </a:lnTo>
                <a:lnTo>
                  <a:pt x="974" y="104"/>
                </a:lnTo>
                <a:lnTo>
                  <a:pt x="974" y="104"/>
                </a:lnTo>
                <a:lnTo>
                  <a:pt x="974" y="102"/>
                </a:lnTo>
                <a:lnTo>
                  <a:pt x="972" y="100"/>
                </a:lnTo>
                <a:lnTo>
                  <a:pt x="972" y="96"/>
                </a:lnTo>
                <a:lnTo>
                  <a:pt x="972" y="94"/>
                </a:lnTo>
                <a:lnTo>
                  <a:pt x="972" y="94"/>
                </a:lnTo>
                <a:lnTo>
                  <a:pt x="974" y="92"/>
                </a:lnTo>
                <a:lnTo>
                  <a:pt x="980" y="94"/>
                </a:lnTo>
                <a:lnTo>
                  <a:pt x="984" y="94"/>
                </a:lnTo>
                <a:lnTo>
                  <a:pt x="986" y="94"/>
                </a:lnTo>
                <a:lnTo>
                  <a:pt x="986" y="94"/>
                </a:lnTo>
                <a:lnTo>
                  <a:pt x="988" y="96"/>
                </a:lnTo>
                <a:lnTo>
                  <a:pt x="988" y="96"/>
                </a:lnTo>
                <a:lnTo>
                  <a:pt x="990" y="102"/>
                </a:lnTo>
                <a:lnTo>
                  <a:pt x="990" y="102"/>
                </a:lnTo>
                <a:lnTo>
                  <a:pt x="988" y="108"/>
                </a:lnTo>
                <a:lnTo>
                  <a:pt x="988" y="108"/>
                </a:lnTo>
                <a:lnTo>
                  <a:pt x="988" y="112"/>
                </a:lnTo>
                <a:lnTo>
                  <a:pt x="988" y="112"/>
                </a:lnTo>
                <a:lnTo>
                  <a:pt x="982" y="114"/>
                </a:lnTo>
                <a:lnTo>
                  <a:pt x="982" y="114"/>
                </a:lnTo>
                <a:lnTo>
                  <a:pt x="978" y="114"/>
                </a:lnTo>
                <a:lnTo>
                  <a:pt x="974" y="112"/>
                </a:lnTo>
                <a:lnTo>
                  <a:pt x="970" y="110"/>
                </a:lnTo>
                <a:lnTo>
                  <a:pt x="966" y="110"/>
                </a:lnTo>
                <a:lnTo>
                  <a:pt x="966" y="110"/>
                </a:lnTo>
                <a:lnTo>
                  <a:pt x="966" y="112"/>
                </a:lnTo>
                <a:lnTo>
                  <a:pt x="966" y="118"/>
                </a:lnTo>
                <a:lnTo>
                  <a:pt x="968" y="122"/>
                </a:lnTo>
                <a:lnTo>
                  <a:pt x="968" y="126"/>
                </a:lnTo>
                <a:lnTo>
                  <a:pt x="968" y="126"/>
                </a:lnTo>
                <a:lnTo>
                  <a:pt x="964" y="132"/>
                </a:lnTo>
                <a:lnTo>
                  <a:pt x="964" y="132"/>
                </a:lnTo>
                <a:lnTo>
                  <a:pt x="956" y="138"/>
                </a:lnTo>
                <a:lnTo>
                  <a:pt x="952" y="142"/>
                </a:lnTo>
                <a:lnTo>
                  <a:pt x="948" y="146"/>
                </a:lnTo>
                <a:lnTo>
                  <a:pt x="948" y="146"/>
                </a:lnTo>
                <a:lnTo>
                  <a:pt x="948" y="148"/>
                </a:lnTo>
                <a:lnTo>
                  <a:pt x="948" y="148"/>
                </a:lnTo>
                <a:lnTo>
                  <a:pt x="950" y="154"/>
                </a:lnTo>
                <a:lnTo>
                  <a:pt x="950" y="154"/>
                </a:lnTo>
                <a:lnTo>
                  <a:pt x="948" y="156"/>
                </a:lnTo>
                <a:lnTo>
                  <a:pt x="948" y="156"/>
                </a:lnTo>
                <a:lnTo>
                  <a:pt x="944" y="162"/>
                </a:lnTo>
                <a:lnTo>
                  <a:pt x="944" y="162"/>
                </a:lnTo>
                <a:lnTo>
                  <a:pt x="942" y="164"/>
                </a:lnTo>
                <a:lnTo>
                  <a:pt x="942" y="164"/>
                </a:lnTo>
                <a:lnTo>
                  <a:pt x="940" y="162"/>
                </a:lnTo>
                <a:lnTo>
                  <a:pt x="936" y="160"/>
                </a:lnTo>
                <a:lnTo>
                  <a:pt x="936" y="160"/>
                </a:lnTo>
                <a:lnTo>
                  <a:pt x="934" y="154"/>
                </a:lnTo>
                <a:lnTo>
                  <a:pt x="934" y="154"/>
                </a:lnTo>
                <a:lnTo>
                  <a:pt x="934" y="146"/>
                </a:lnTo>
                <a:lnTo>
                  <a:pt x="934" y="146"/>
                </a:lnTo>
                <a:lnTo>
                  <a:pt x="940" y="140"/>
                </a:lnTo>
                <a:lnTo>
                  <a:pt x="942" y="136"/>
                </a:lnTo>
                <a:lnTo>
                  <a:pt x="944" y="132"/>
                </a:lnTo>
                <a:lnTo>
                  <a:pt x="944" y="132"/>
                </a:lnTo>
                <a:lnTo>
                  <a:pt x="942" y="128"/>
                </a:lnTo>
                <a:lnTo>
                  <a:pt x="940" y="122"/>
                </a:lnTo>
                <a:lnTo>
                  <a:pt x="940" y="122"/>
                </a:lnTo>
                <a:lnTo>
                  <a:pt x="936" y="116"/>
                </a:lnTo>
                <a:lnTo>
                  <a:pt x="932" y="110"/>
                </a:lnTo>
                <a:lnTo>
                  <a:pt x="932" y="110"/>
                </a:lnTo>
                <a:lnTo>
                  <a:pt x="926" y="104"/>
                </a:lnTo>
                <a:lnTo>
                  <a:pt x="920" y="102"/>
                </a:lnTo>
                <a:lnTo>
                  <a:pt x="920" y="102"/>
                </a:lnTo>
                <a:lnTo>
                  <a:pt x="908" y="100"/>
                </a:lnTo>
                <a:lnTo>
                  <a:pt x="908" y="100"/>
                </a:lnTo>
                <a:lnTo>
                  <a:pt x="900" y="96"/>
                </a:lnTo>
                <a:lnTo>
                  <a:pt x="900" y="96"/>
                </a:lnTo>
                <a:lnTo>
                  <a:pt x="892" y="86"/>
                </a:lnTo>
                <a:lnTo>
                  <a:pt x="892" y="86"/>
                </a:lnTo>
                <a:lnTo>
                  <a:pt x="888" y="84"/>
                </a:lnTo>
                <a:lnTo>
                  <a:pt x="888" y="84"/>
                </a:lnTo>
                <a:lnTo>
                  <a:pt x="882" y="86"/>
                </a:lnTo>
                <a:lnTo>
                  <a:pt x="876" y="88"/>
                </a:lnTo>
                <a:lnTo>
                  <a:pt x="876" y="88"/>
                </a:lnTo>
                <a:lnTo>
                  <a:pt x="866" y="96"/>
                </a:lnTo>
                <a:lnTo>
                  <a:pt x="856" y="102"/>
                </a:lnTo>
                <a:lnTo>
                  <a:pt x="856" y="102"/>
                </a:lnTo>
                <a:lnTo>
                  <a:pt x="848" y="104"/>
                </a:lnTo>
                <a:lnTo>
                  <a:pt x="842" y="104"/>
                </a:lnTo>
                <a:lnTo>
                  <a:pt x="842" y="104"/>
                </a:lnTo>
                <a:lnTo>
                  <a:pt x="834" y="110"/>
                </a:lnTo>
                <a:lnTo>
                  <a:pt x="834" y="110"/>
                </a:lnTo>
                <a:lnTo>
                  <a:pt x="830" y="118"/>
                </a:lnTo>
                <a:lnTo>
                  <a:pt x="830" y="118"/>
                </a:lnTo>
                <a:lnTo>
                  <a:pt x="826" y="136"/>
                </a:lnTo>
                <a:lnTo>
                  <a:pt x="826" y="136"/>
                </a:lnTo>
                <a:lnTo>
                  <a:pt x="826" y="148"/>
                </a:lnTo>
                <a:lnTo>
                  <a:pt x="828" y="160"/>
                </a:lnTo>
                <a:lnTo>
                  <a:pt x="828" y="160"/>
                </a:lnTo>
                <a:lnTo>
                  <a:pt x="830" y="166"/>
                </a:lnTo>
                <a:lnTo>
                  <a:pt x="830" y="166"/>
                </a:lnTo>
                <a:lnTo>
                  <a:pt x="832" y="180"/>
                </a:lnTo>
                <a:lnTo>
                  <a:pt x="832" y="180"/>
                </a:lnTo>
                <a:lnTo>
                  <a:pt x="832" y="186"/>
                </a:lnTo>
                <a:lnTo>
                  <a:pt x="832" y="186"/>
                </a:lnTo>
                <a:lnTo>
                  <a:pt x="830" y="190"/>
                </a:lnTo>
                <a:lnTo>
                  <a:pt x="826" y="192"/>
                </a:lnTo>
                <a:lnTo>
                  <a:pt x="820" y="200"/>
                </a:lnTo>
                <a:lnTo>
                  <a:pt x="820" y="200"/>
                </a:lnTo>
                <a:lnTo>
                  <a:pt x="816" y="208"/>
                </a:lnTo>
                <a:lnTo>
                  <a:pt x="816" y="208"/>
                </a:lnTo>
                <a:lnTo>
                  <a:pt x="808" y="214"/>
                </a:lnTo>
                <a:lnTo>
                  <a:pt x="808" y="214"/>
                </a:lnTo>
                <a:lnTo>
                  <a:pt x="800" y="220"/>
                </a:lnTo>
                <a:lnTo>
                  <a:pt x="800" y="220"/>
                </a:lnTo>
                <a:lnTo>
                  <a:pt x="794" y="218"/>
                </a:lnTo>
                <a:lnTo>
                  <a:pt x="794" y="218"/>
                </a:lnTo>
                <a:lnTo>
                  <a:pt x="790" y="214"/>
                </a:lnTo>
                <a:lnTo>
                  <a:pt x="790" y="214"/>
                </a:lnTo>
                <a:lnTo>
                  <a:pt x="784" y="206"/>
                </a:lnTo>
                <a:lnTo>
                  <a:pt x="784" y="206"/>
                </a:lnTo>
                <a:lnTo>
                  <a:pt x="780" y="204"/>
                </a:lnTo>
                <a:lnTo>
                  <a:pt x="778" y="204"/>
                </a:lnTo>
                <a:lnTo>
                  <a:pt x="778" y="204"/>
                </a:lnTo>
                <a:lnTo>
                  <a:pt x="774" y="206"/>
                </a:lnTo>
                <a:lnTo>
                  <a:pt x="772" y="210"/>
                </a:lnTo>
                <a:lnTo>
                  <a:pt x="768" y="216"/>
                </a:lnTo>
                <a:lnTo>
                  <a:pt x="768" y="216"/>
                </a:lnTo>
                <a:lnTo>
                  <a:pt x="760" y="222"/>
                </a:lnTo>
                <a:lnTo>
                  <a:pt x="760" y="222"/>
                </a:lnTo>
                <a:lnTo>
                  <a:pt x="752" y="224"/>
                </a:lnTo>
                <a:lnTo>
                  <a:pt x="752" y="224"/>
                </a:lnTo>
                <a:lnTo>
                  <a:pt x="742" y="220"/>
                </a:lnTo>
                <a:lnTo>
                  <a:pt x="742" y="220"/>
                </a:lnTo>
                <a:lnTo>
                  <a:pt x="734" y="220"/>
                </a:lnTo>
                <a:lnTo>
                  <a:pt x="726" y="220"/>
                </a:lnTo>
                <a:lnTo>
                  <a:pt x="726" y="220"/>
                </a:lnTo>
                <a:lnTo>
                  <a:pt x="722" y="216"/>
                </a:lnTo>
                <a:lnTo>
                  <a:pt x="722" y="216"/>
                </a:lnTo>
                <a:lnTo>
                  <a:pt x="718" y="204"/>
                </a:lnTo>
                <a:lnTo>
                  <a:pt x="718" y="204"/>
                </a:lnTo>
                <a:lnTo>
                  <a:pt x="708" y="192"/>
                </a:lnTo>
                <a:lnTo>
                  <a:pt x="696" y="182"/>
                </a:lnTo>
                <a:lnTo>
                  <a:pt x="696" y="182"/>
                </a:lnTo>
                <a:lnTo>
                  <a:pt x="688" y="176"/>
                </a:lnTo>
                <a:lnTo>
                  <a:pt x="688" y="176"/>
                </a:lnTo>
                <a:lnTo>
                  <a:pt x="684" y="174"/>
                </a:lnTo>
                <a:lnTo>
                  <a:pt x="680" y="174"/>
                </a:lnTo>
                <a:lnTo>
                  <a:pt x="680" y="174"/>
                </a:lnTo>
                <a:lnTo>
                  <a:pt x="676" y="174"/>
                </a:lnTo>
                <a:lnTo>
                  <a:pt x="672" y="178"/>
                </a:lnTo>
                <a:lnTo>
                  <a:pt x="672" y="178"/>
                </a:lnTo>
                <a:lnTo>
                  <a:pt x="672" y="180"/>
                </a:lnTo>
                <a:lnTo>
                  <a:pt x="674" y="184"/>
                </a:lnTo>
                <a:lnTo>
                  <a:pt x="674" y="184"/>
                </a:lnTo>
                <a:lnTo>
                  <a:pt x="676" y="188"/>
                </a:lnTo>
                <a:lnTo>
                  <a:pt x="676" y="190"/>
                </a:lnTo>
                <a:lnTo>
                  <a:pt x="676" y="190"/>
                </a:lnTo>
                <a:lnTo>
                  <a:pt x="674" y="192"/>
                </a:lnTo>
                <a:lnTo>
                  <a:pt x="670" y="194"/>
                </a:lnTo>
                <a:lnTo>
                  <a:pt x="670" y="194"/>
                </a:lnTo>
                <a:lnTo>
                  <a:pt x="664" y="192"/>
                </a:lnTo>
                <a:lnTo>
                  <a:pt x="664" y="192"/>
                </a:lnTo>
                <a:lnTo>
                  <a:pt x="660" y="194"/>
                </a:lnTo>
                <a:lnTo>
                  <a:pt x="660" y="194"/>
                </a:lnTo>
                <a:lnTo>
                  <a:pt x="658" y="198"/>
                </a:lnTo>
                <a:lnTo>
                  <a:pt x="658" y="198"/>
                </a:lnTo>
                <a:lnTo>
                  <a:pt x="656" y="198"/>
                </a:lnTo>
                <a:lnTo>
                  <a:pt x="652" y="198"/>
                </a:lnTo>
                <a:lnTo>
                  <a:pt x="644" y="198"/>
                </a:lnTo>
                <a:lnTo>
                  <a:pt x="644" y="198"/>
                </a:lnTo>
                <a:lnTo>
                  <a:pt x="642" y="200"/>
                </a:lnTo>
                <a:lnTo>
                  <a:pt x="642" y="200"/>
                </a:lnTo>
                <a:lnTo>
                  <a:pt x="642" y="204"/>
                </a:lnTo>
                <a:lnTo>
                  <a:pt x="642" y="206"/>
                </a:lnTo>
                <a:lnTo>
                  <a:pt x="642" y="206"/>
                </a:lnTo>
                <a:lnTo>
                  <a:pt x="646" y="208"/>
                </a:lnTo>
                <a:lnTo>
                  <a:pt x="646" y="208"/>
                </a:lnTo>
                <a:lnTo>
                  <a:pt x="648" y="214"/>
                </a:lnTo>
                <a:lnTo>
                  <a:pt x="648" y="214"/>
                </a:lnTo>
                <a:lnTo>
                  <a:pt x="646" y="220"/>
                </a:lnTo>
                <a:lnTo>
                  <a:pt x="646" y="220"/>
                </a:lnTo>
                <a:lnTo>
                  <a:pt x="644" y="222"/>
                </a:lnTo>
                <a:lnTo>
                  <a:pt x="644" y="222"/>
                </a:lnTo>
                <a:lnTo>
                  <a:pt x="642" y="232"/>
                </a:lnTo>
                <a:lnTo>
                  <a:pt x="642" y="232"/>
                </a:lnTo>
                <a:lnTo>
                  <a:pt x="640" y="238"/>
                </a:lnTo>
                <a:lnTo>
                  <a:pt x="640" y="238"/>
                </a:lnTo>
                <a:lnTo>
                  <a:pt x="640" y="244"/>
                </a:lnTo>
                <a:lnTo>
                  <a:pt x="640" y="244"/>
                </a:lnTo>
                <a:lnTo>
                  <a:pt x="644" y="246"/>
                </a:lnTo>
                <a:lnTo>
                  <a:pt x="648" y="250"/>
                </a:lnTo>
                <a:lnTo>
                  <a:pt x="648" y="250"/>
                </a:lnTo>
                <a:lnTo>
                  <a:pt x="646" y="252"/>
                </a:lnTo>
                <a:lnTo>
                  <a:pt x="644" y="254"/>
                </a:lnTo>
                <a:lnTo>
                  <a:pt x="644" y="254"/>
                </a:lnTo>
                <a:lnTo>
                  <a:pt x="638" y="256"/>
                </a:lnTo>
                <a:lnTo>
                  <a:pt x="638" y="256"/>
                </a:lnTo>
                <a:lnTo>
                  <a:pt x="632" y="256"/>
                </a:lnTo>
                <a:lnTo>
                  <a:pt x="624" y="252"/>
                </a:lnTo>
                <a:lnTo>
                  <a:pt x="610" y="248"/>
                </a:lnTo>
                <a:lnTo>
                  <a:pt x="610" y="248"/>
                </a:lnTo>
                <a:lnTo>
                  <a:pt x="590" y="248"/>
                </a:lnTo>
                <a:lnTo>
                  <a:pt x="590" y="248"/>
                </a:lnTo>
                <a:lnTo>
                  <a:pt x="584" y="248"/>
                </a:lnTo>
                <a:lnTo>
                  <a:pt x="584" y="248"/>
                </a:lnTo>
                <a:lnTo>
                  <a:pt x="582" y="252"/>
                </a:lnTo>
                <a:lnTo>
                  <a:pt x="582" y="252"/>
                </a:lnTo>
                <a:lnTo>
                  <a:pt x="578" y="256"/>
                </a:lnTo>
                <a:lnTo>
                  <a:pt x="578" y="256"/>
                </a:lnTo>
                <a:lnTo>
                  <a:pt x="580" y="264"/>
                </a:lnTo>
                <a:lnTo>
                  <a:pt x="580" y="270"/>
                </a:lnTo>
                <a:lnTo>
                  <a:pt x="580" y="270"/>
                </a:lnTo>
                <a:lnTo>
                  <a:pt x="580" y="276"/>
                </a:lnTo>
                <a:lnTo>
                  <a:pt x="580" y="276"/>
                </a:lnTo>
                <a:lnTo>
                  <a:pt x="576" y="290"/>
                </a:lnTo>
                <a:lnTo>
                  <a:pt x="576" y="290"/>
                </a:lnTo>
                <a:lnTo>
                  <a:pt x="574" y="294"/>
                </a:lnTo>
                <a:lnTo>
                  <a:pt x="572" y="300"/>
                </a:lnTo>
                <a:lnTo>
                  <a:pt x="572" y="300"/>
                </a:lnTo>
                <a:lnTo>
                  <a:pt x="568" y="298"/>
                </a:lnTo>
                <a:lnTo>
                  <a:pt x="568" y="298"/>
                </a:lnTo>
                <a:lnTo>
                  <a:pt x="562" y="290"/>
                </a:lnTo>
                <a:lnTo>
                  <a:pt x="562" y="290"/>
                </a:lnTo>
                <a:lnTo>
                  <a:pt x="554" y="288"/>
                </a:lnTo>
                <a:lnTo>
                  <a:pt x="554" y="288"/>
                </a:lnTo>
                <a:lnTo>
                  <a:pt x="546" y="290"/>
                </a:lnTo>
                <a:lnTo>
                  <a:pt x="546" y="290"/>
                </a:lnTo>
                <a:lnTo>
                  <a:pt x="540" y="294"/>
                </a:lnTo>
                <a:lnTo>
                  <a:pt x="534" y="302"/>
                </a:lnTo>
                <a:lnTo>
                  <a:pt x="534" y="302"/>
                </a:lnTo>
                <a:lnTo>
                  <a:pt x="530" y="308"/>
                </a:lnTo>
                <a:lnTo>
                  <a:pt x="530" y="308"/>
                </a:lnTo>
                <a:lnTo>
                  <a:pt x="526" y="318"/>
                </a:lnTo>
                <a:lnTo>
                  <a:pt x="526" y="318"/>
                </a:lnTo>
                <a:lnTo>
                  <a:pt x="526" y="326"/>
                </a:lnTo>
                <a:lnTo>
                  <a:pt x="526" y="326"/>
                </a:lnTo>
                <a:lnTo>
                  <a:pt x="522" y="332"/>
                </a:lnTo>
                <a:lnTo>
                  <a:pt x="522" y="332"/>
                </a:lnTo>
                <a:lnTo>
                  <a:pt x="518" y="338"/>
                </a:lnTo>
                <a:lnTo>
                  <a:pt x="512" y="342"/>
                </a:lnTo>
                <a:lnTo>
                  <a:pt x="512" y="342"/>
                </a:lnTo>
                <a:lnTo>
                  <a:pt x="512" y="348"/>
                </a:lnTo>
                <a:lnTo>
                  <a:pt x="510" y="352"/>
                </a:lnTo>
                <a:lnTo>
                  <a:pt x="510" y="352"/>
                </a:lnTo>
                <a:lnTo>
                  <a:pt x="516" y="358"/>
                </a:lnTo>
                <a:lnTo>
                  <a:pt x="520" y="366"/>
                </a:lnTo>
                <a:lnTo>
                  <a:pt x="520" y="366"/>
                </a:lnTo>
                <a:lnTo>
                  <a:pt x="522" y="374"/>
                </a:lnTo>
                <a:lnTo>
                  <a:pt x="522" y="374"/>
                </a:lnTo>
                <a:lnTo>
                  <a:pt x="520" y="378"/>
                </a:lnTo>
                <a:lnTo>
                  <a:pt x="520" y="378"/>
                </a:lnTo>
                <a:lnTo>
                  <a:pt x="516" y="386"/>
                </a:lnTo>
                <a:lnTo>
                  <a:pt x="516" y="386"/>
                </a:lnTo>
                <a:lnTo>
                  <a:pt x="506" y="396"/>
                </a:lnTo>
                <a:lnTo>
                  <a:pt x="506" y="396"/>
                </a:lnTo>
                <a:lnTo>
                  <a:pt x="502" y="404"/>
                </a:lnTo>
                <a:lnTo>
                  <a:pt x="502" y="404"/>
                </a:lnTo>
                <a:lnTo>
                  <a:pt x="494" y="414"/>
                </a:lnTo>
                <a:lnTo>
                  <a:pt x="486" y="424"/>
                </a:lnTo>
                <a:lnTo>
                  <a:pt x="486" y="424"/>
                </a:lnTo>
                <a:lnTo>
                  <a:pt x="482" y="434"/>
                </a:lnTo>
                <a:lnTo>
                  <a:pt x="482" y="434"/>
                </a:lnTo>
                <a:lnTo>
                  <a:pt x="480" y="446"/>
                </a:lnTo>
                <a:lnTo>
                  <a:pt x="480" y="446"/>
                </a:lnTo>
                <a:lnTo>
                  <a:pt x="478" y="454"/>
                </a:lnTo>
                <a:lnTo>
                  <a:pt x="478" y="454"/>
                </a:lnTo>
                <a:lnTo>
                  <a:pt x="472" y="460"/>
                </a:lnTo>
                <a:lnTo>
                  <a:pt x="466" y="464"/>
                </a:lnTo>
                <a:lnTo>
                  <a:pt x="466" y="464"/>
                </a:lnTo>
                <a:lnTo>
                  <a:pt x="458" y="464"/>
                </a:lnTo>
                <a:lnTo>
                  <a:pt x="458" y="464"/>
                </a:lnTo>
                <a:lnTo>
                  <a:pt x="452" y="466"/>
                </a:lnTo>
                <a:lnTo>
                  <a:pt x="452" y="466"/>
                </a:lnTo>
                <a:lnTo>
                  <a:pt x="452" y="472"/>
                </a:lnTo>
                <a:lnTo>
                  <a:pt x="454" y="476"/>
                </a:lnTo>
                <a:lnTo>
                  <a:pt x="454" y="476"/>
                </a:lnTo>
                <a:lnTo>
                  <a:pt x="454" y="490"/>
                </a:lnTo>
                <a:lnTo>
                  <a:pt x="454" y="490"/>
                </a:lnTo>
                <a:lnTo>
                  <a:pt x="452" y="510"/>
                </a:lnTo>
                <a:lnTo>
                  <a:pt x="452" y="510"/>
                </a:lnTo>
                <a:lnTo>
                  <a:pt x="450" y="528"/>
                </a:lnTo>
                <a:lnTo>
                  <a:pt x="446" y="544"/>
                </a:lnTo>
                <a:lnTo>
                  <a:pt x="446" y="544"/>
                </a:lnTo>
                <a:lnTo>
                  <a:pt x="440" y="556"/>
                </a:lnTo>
                <a:lnTo>
                  <a:pt x="434" y="570"/>
                </a:lnTo>
                <a:lnTo>
                  <a:pt x="434" y="570"/>
                </a:lnTo>
                <a:lnTo>
                  <a:pt x="424" y="580"/>
                </a:lnTo>
                <a:lnTo>
                  <a:pt x="420" y="586"/>
                </a:lnTo>
                <a:lnTo>
                  <a:pt x="418" y="590"/>
                </a:lnTo>
                <a:lnTo>
                  <a:pt x="418" y="590"/>
                </a:lnTo>
                <a:lnTo>
                  <a:pt x="418" y="598"/>
                </a:lnTo>
                <a:lnTo>
                  <a:pt x="418" y="598"/>
                </a:lnTo>
                <a:lnTo>
                  <a:pt x="424" y="604"/>
                </a:lnTo>
                <a:lnTo>
                  <a:pt x="430" y="610"/>
                </a:lnTo>
                <a:lnTo>
                  <a:pt x="430" y="610"/>
                </a:lnTo>
                <a:lnTo>
                  <a:pt x="434" y="616"/>
                </a:lnTo>
                <a:lnTo>
                  <a:pt x="434" y="616"/>
                </a:lnTo>
                <a:lnTo>
                  <a:pt x="434" y="624"/>
                </a:lnTo>
                <a:lnTo>
                  <a:pt x="434" y="632"/>
                </a:lnTo>
                <a:lnTo>
                  <a:pt x="434" y="632"/>
                </a:lnTo>
                <a:lnTo>
                  <a:pt x="432" y="640"/>
                </a:lnTo>
                <a:lnTo>
                  <a:pt x="432" y="640"/>
                </a:lnTo>
                <a:lnTo>
                  <a:pt x="428" y="644"/>
                </a:lnTo>
                <a:lnTo>
                  <a:pt x="424" y="648"/>
                </a:lnTo>
                <a:lnTo>
                  <a:pt x="424" y="648"/>
                </a:lnTo>
                <a:lnTo>
                  <a:pt x="418" y="648"/>
                </a:lnTo>
                <a:lnTo>
                  <a:pt x="414" y="648"/>
                </a:lnTo>
                <a:lnTo>
                  <a:pt x="414" y="648"/>
                </a:lnTo>
                <a:lnTo>
                  <a:pt x="406" y="646"/>
                </a:lnTo>
                <a:lnTo>
                  <a:pt x="400" y="644"/>
                </a:lnTo>
                <a:lnTo>
                  <a:pt x="400" y="644"/>
                </a:lnTo>
                <a:lnTo>
                  <a:pt x="392" y="646"/>
                </a:lnTo>
                <a:lnTo>
                  <a:pt x="384" y="648"/>
                </a:lnTo>
                <a:lnTo>
                  <a:pt x="384" y="648"/>
                </a:lnTo>
                <a:lnTo>
                  <a:pt x="370" y="656"/>
                </a:lnTo>
                <a:lnTo>
                  <a:pt x="370" y="656"/>
                </a:lnTo>
                <a:lnTo>
                  <a:pt x="360" y="666"/>
                </a:lnTo>
                <a:lnTo>
                  <a:pt x="350" y="678"/>
                </a:lnTo>
                <a:lnTo>
                  <a:pt x="350" y="678"/>
                </a:lnTo>
                <a:lnTo>
                  <a:pt x="346" y="688"/>
                </a:lnTo>
                <a:lnTo>
                  <a:pt x="346" y="688"/>
                </a:lnTo>
                <a:lnTo>
                  <a:pt x="342" y="702"/>
                </a:lnTo>
                <a:lnTo>
                  <a:pt x="342" y="702"/>
                </a:lnTo>
                <a:lnTo>
                  <a:pt x="344" y="716"/>
                </a:lnTo>
                <a:lnTo>
                  <a:pt x="344" y="716"/>
                </a:lnTo>
                <a:lnTo>
                  <a:pt x="348" y="726"/>
                </a:lnTo>
                <a:lnTo>
                  <a:pt x="348" y="726"/>
                </a:lnTo>
                <a:lnTo>
                  <a:pt x="350" y="728"/>
                </a:lnTo>
                <a:lnTo>
                  <a:pt x="352" y="730"/>
                </a:lnTo>
                <a:lnTo>
                  <a:pt x="352" y="730"/>
                </a:lnTo>
                <a:lnTo>
                  <a:pt x="350" y="734"/>
                </a:lnTo>
                <a:lnTo>
                  <a:pt x="346" y="738"/>
                </a:lnTo>
                <a:lnTo>
                  <a:pt x="346" y="738"/>
                </a:lnTo>
                <a:lnTo>
                  <a:pt x="344" y="746"/>
                </a:lnTo>
                <a:lnTo>
                  <a:pt x="344" y="746"/>
                </a:lnTo>
                <a:lnTo>
                  <a:pt x="342" y="754"/>
                </a:lnTo>
                <a:lnTo>
                  <a:pt x="342" y="754"/>
                </a:lnTo>
                <a:lnTo>
                  <a:pt x="342" y="768"/>
                </a:lnTo>
                <a:lnTo>
                  <a:pt x="342" y="768"/>
                </a:lnTo>
                <a:lnTo>
                  <a:pt x="338" y="776"/>
                </a:lnTo>
                <a:lnTo>
                  <a:pt x="338" y="776"/>
                </a:lnTo>
                <a:lnTo>
                  <a:pt x="338" y="780"/>
                </a:lnTo>
                <a:lnTo>
                  <a:pt x="338" y="784"/>
                </a:lnTo>
                <a:lnTo>
                  <a:pt x="338" y="784"/>
                </a:lnTo>
                <a:lnTo>
                  <a:pt x="340" y="786"/>
                </a:lnTo>
                <a:lnTo>
                  <a:pt x="340" y="786"/>
                </a:lnTo>
                <a:lnTo>
                  <a:pt x="342" y="792"/>
                </a:lnTo>
                <a:lnTo>
                  <a:pt x="342" y="798"/>
                </a:lnTo>
                <a:lnTo>
                  <a:pt x="342" y="798"/>
                </a:lnTo>
                <a:lnTo>
                  <a:pt x="342" y="816"/>
                </a:lnTo>
                <a:lnTo>
                  <a:pt x="340" y="832"/>
                </a:lnTo>
                <a:lnTo>
                  <a:pt x="340" y="832"/>
                </a:lnTo>
                <a:lnTo>
                  <a:pt x="340" y="840"/>
                </a:lnTo>
                <a:lnTo>
                  <a:pt x="340" y="848"/>
                </a:lnTo>
                <a:lnTo>
                  <a:pt x="340" y="848"/>
                </a:lnTo>
                <a:lnTo>
                  <a:pt x="344" y="854"/>
                </a:lnTo>
                <a:lnTo>
                  <a:pt x="348" y="860"/>
                </a:lnTo>
                <a:lnTo>
                  <a:pt x="348" y="860"/>
                </a:lnTo>
                <a:lnTo>
                  <a:pt x="356" y="866"/>
                </a:lnTo>
                <a:lnTo>
                  <a:pt x="360" y="870"/>
                </a:lnTo>
                <a:lnTo>
                  <a:pt x="364" y="872"/>
                </a:lnTo>
                <a:lnTo>
                  <a:pt x="364" y="872"/>
                </a:lnTo>
                <a:lnTo>
                  <a:pt x="366" y="880"/>
                </a:lnTo>
                <a:lnTo>
                  <a:pt x="366" y="890"/>
                </a:lnTo>
                <a:lnTo>
                  <a:pt x="366" y="890"/>
                </a:lnTo>
                <a:lnTo>
                  <a:pt x="364" y="896"/>
                </a:lnTo>
                <a:lnTo>
                  <a:pt x="360" y="904"/>
                </a:lnTo>
                <a:lnTo>
                  <a:pt x="360" y="904"/>
                </a:lnTo>
                <a:lnTo>
                  <a:pt x="352" y="912"/>
                </a:lnTo>
                <a:lnTo>
                  <a:pt x="352" y="912"/>
                </a:lnTo>
                <a:lnTo>
                  <a:pt x="346" y="914"/>
                </a:lnTo>
                <a:lnTo>
                  <a:pt x="340" y="916"/>
                </a:lnTo>
                <a:lnTo>
                  <a:pt x="340" y="916"/>
                </a:lnTo>
                <a:lnTo>
                  <a:pt x="336" y="922"/>
                </a:lnTo>
                <a:lnTo>
                  <a:pt x="336" y="922"/>
                </a:lnTo>
                <a:lnTo>
                  <a:pt x="338" y="924"/>
                </a:lnTo>
                <a:lnTo>
                  <a:pt x="340" y="928"/>
                </a:lnTo>
                <a:lnTo>
                  <a:pt x="344" y="932"/>
                </a:lnTo>
                <a:lnTo>
                  <a:pt x="344" y="932"/>
                </a:lnTo>
                <a:lnTo>
                  <a:pt x="348" y="946"/>
                </a:lnTo>
                <a:lnTo>
                  <a:pt x="350" y="960"/>
                </a:lnTo>
                <a:lnTo>
                  <a:pt x="350" y="960"/>
                </a:lnTo>
                <a:lnTo>
                  <a:pt x="350" y="966"/>
                </a:lnTo>
                <a:lnTo>
                  <a:pt x="346" y="972"/>
                </a:lnTo>
                <a:lnTo>
                  <a:pt x="344" y="978"/>
                </a:lnTo>
                <a:lnTo>
                  <a:pt x="342" y="984"/>
                </a:lnTo>
                <a:lnTo>
                  <a:pt x="342" y="984"/>
                </a:lnTo>
                <a:lnTo>
                  <a:pt x="346" y="992"/>
                </a:lnTo>
                <a:lnTo>
                  <a:pt x="346" y="992"/>
                </a:lnTo>
                <a:lnTo>
                  <a:pt x="346" y="998"/>
                </a:lnTo>
                <a:lnTo>
                  <a:pt x="344" y="1004"/>
                </a:lnTo>
                <a:lnTo>
                  <a:pt x="344" y="1004"/>
                </a:lnTo>
                <a:lnTo>
                  <a:pt x="342" y="1008"/>
                </a:lnTo>
                <a:lnTo>
                  <a:pt x="340" y="1012"/>
                </a:lnTo>
                <a:lnTo>
                  <a:pt x="340" y="1012"/>
                </a:lnTo>
                <a:lnTo>
                  <a:pt x="334" y="1016"/>
                </a:lnTo>
                <a:lnTo>
                  <a:pt x="326" y="1016"/>
                </a:lnTo>
                <a:lnTo>
                  <a:pt x="320" y="1018"/>
                </a:lnTo>
                <a:lnTo>
                  <a:pt x="314" y="1022"/>
                </a:lnTo>
                <a:lnTo>
                  <a:pt x="314" y="1022"/>
                </a:lnTo>
                <a:lnTo>
                  <a:pt x="314" y="1026"/>
                </a:lnTo>
                <a:lnTo>
                  <a:pt x="314" y="1032"/>
                </a:lnTo>
                <a:lnTo>
                  <a:pt x="314" y="1032"/>
                </a:lnTo>
                <a:lnTo>
                  <a:pt x="308" y="1042"/>
                </a:lnTo>
                <a:lnTo>
                  <a:pt x="304" y="1046"/>
                </a:lnTo>
                <a:lnTo>
                  <a:pt x="302" y="1050"/>
                </a:lnTo>
                <a:lnTo>
                  <a:pt x="302" y="1050"/>
                </a:lnTo>
                <a:lnTo>
                  <a:pt x="302" y="1058"/>
                </a:lnTo>
                <a:lnTo>
                  <a:pt x="302" y="1064"/>
                </a:lnTo>
                <a:lnTo>
                  <a:pt x="302" y="1064"/>
                </a:lnTo>
                <a:lnTo>
                  <a:pt x="306" y="1074"/>
                </a:lnTo>
                <a:lnTo>
                  <a:pt x="306" y="1074"/>
                </a:lnTo>
                <a:lnTo>
                  <a:pt x="304" y="1092"/>
                </a:lnTo>
                <a:lnTo>
                  <a:pt x="300" y="1100"/>
                </a:lnTo>
                <a:lnTo>
                  <a:pt x="298" y="1106"/>
                </a:lnTo>
                <a:lnTo>
                  <a:pt x="298" y="1106"/>
                </a:lnTo>
                <a:lnTo>
                  <a:pt x="294" y="1110"/>
                </a:lnTo>
                <a:lnTo>
                  <a:pt x="290" y="1112"/>
                </a:lnTo>
                <a:lnTo>
                  <a:pt x="290" y="1112"/>
                </a:lnTo>
                <a:lnTo>
                  <a:pt x="288" y="1110"/>
                </a:lnTo>
                <a:lnTo>
                  <a:pt x="288" y="1108"/>
                </a:lnTo>
                <a:lnTo>
                  <a:pt x="288" y="1104"/>
                </a:lnTo>
                <a:lnTo>
                  <a:pt x="286" y="1104"/>
                </a:lnTo>
                <a:lnTo>
                  <a:pt x="286" y="1104"/>
                </a:lnTo>
                <a:lnTo>
                  <a:pt x="286" y="1106"/>
                </a:lnTo>
                <a:lnTo>
                  <a:pt x="284" y="1110"/>
                </a:lnTo>
                <a:lnTo>
                  <a:pt x="284" y="1114"/>
                </a:lnTo>
                <a:lnTo>
                  <a:pt x="284" y="1116"/>
                </a:lnTo>
                <a:lnTo>
                  <a:pt x="284" y="1116"/>
                </a:lnTo>
                <a:lnTo>
                  <a:pt x="282" y="1114"/>
                </a:lnTo>
                <a:lnTo>
                  <a:pt x="282" y="1112"/>
                </a:lnTo>
                <a:lnTo>
                  <a:pt x="282" y="1108"/>
                </a:lnTo>
                <a:lnTo>
                  <a:pt x="284" y="1100"/>
                </a:lnTo>
                <a:lnTo>
                  <a:pt x="284" y="1096"/>
                </a:lnTo>
                <a:lnTo>
                  <a:pt x="284" y="1096"/>
                </a:lnTo>
                <a:lnTo>
                  <a:pt x="282" y="1092"/>
                </a:lnTo>
                <a:lnTo>
                  <a:pt x="282" y="1092"/>
                </a:lnTo>
                <a:lnTo>
                  <a:pt x="282" y="1088"/>
                </a:lnTo>
                <a:lnTo>
                  <a:pt x="280" y="1086"/>
                </a:lnTo>
                <a:lnTo>
                  <a:pt x="280" y="1086"/>
                </a:lnTo>
                <a:lnTo>
                  <a:pt x="276" y="1086"/>
                </a:lnTo>
                <a:lnTo>
                  <a:pt x="274" y="1086"/>
                </a:lnTo>
                <a:lnTo>
                  <a:pt x="274" y="1086"/>
                </a:lnTo>
                <a:lnTo>
                  <a:pt x="270" y="1082"/>
                </a:lnTo>
                <a:lnTo>
                  <a:pt x="266" y="1078"/>
                </a:lnTo>
                <a:lnTo>
                  <a:pt x="266" y="1078"/>
                </a:lnTo>
                <a:lnTo>
                  <a:pt x="262" y="1080"/>
                </a:lnTo>
                <a:lnTo>
                  <a:pt x="258" y="1080"/>
                </a:lnTo>
                <a:lnTo>
                  <a:pt x="258" y="1080"/>
                </a:lnTo>
                <a:lnTo>
                  <a:pt x="258" y="1076"/>
                </a:lnTo>
                <a:lnTo>
                  <a:pt x="256" y="1070"/>
                </a:lnTo>
                <a:lnTo>
                  <a:pt x="256" y="1070"/>
                </a:lnTo>
                <a:lnTo>
                  <a:pt x="256" y="1044"/>
                </a:lnTo>
                <a:lnTo>
                  <a:pt x="256" y="1044"/>
                </a:lnTo>
                <a:lnTo>
                  <a:pt x="256" y="1034"/>
                </a:lnTo>
                <a:lnTo>
                  <a:pt x="256" y="1034"/>
                </a:lnTo>
                <a:lnTo>
                  <a:pt x="256" y="1030"/>
                </a:lnTo>
                <a:lnTo>
                  <a:pt x="256" y="1030"/>
                </a:lnTo>
                <a:lnTo>
                  <a:pt x="260" y="1028"/>
                </a:lnTo>
                <a:lnTo>
                  <a:pt x="262" y="1028"/>
                </a:lnTo>
                <a:lnTo>
                  <a:pt x="262" y="1028"/>
                </a:lnTo>
                <a:lnTo>
                  <a:pt x="264" y="1024"/>
                </a:lnTo>
                <a:lnTo>
                  <a:pt x="264" y="1022"/>
                </a:lnTo>
                <a:lnTo>
                  <a:pt x="264" y="1022"/>
                </a:lnTo>
                <a:lnTo>
                  <a:pt x="258" y="1018"/>
                </a:lnTo>
                <a:lnTo>
                  <a:pt x="258" y="1018"/>
                </a:lnTo>
                <a:lnTo>
                  <a:pt x="254" y="1022"/>
                </a:lnTo>
                <a:lnTo>
                  <a:pt x="254" y="1022"/>
                </a:lnTo>
                <a:lnTo>
                  <a:pt x="250" y="1020"/>
                </a:lnTo>
                <a:lnTo>
                  <a:pt x="250" y="1020"/>
                </a:lnTo>
                <a:lnTo>
                  <a:pt x="250" y="1024"/>
                </a:lnTo>
                <a:lnTo>
                  <a:pt x="250" y="1024"/>
                </a:lnTo>
                <a:lnTo>
                  <a:pt x="248" y="1030"/>
                </a:lnTo>
                <a:lnTo>
                  <a:pt x="250" y="1036"/>
                </a:lnTo>
                <a:lnTo>
                  <a:pt x="250" y="1036"/>
                </a:lnTo>
                <a:lnTo>
                  <a:pt x="252" y="1044"/>
                </a:lnTo>
                <a:lnTo>
                  <a:pt x="252" y="1044"/>
                </a:lnTo>
                <a:lnTo>
                  <a:pt x="250" y="1050"/>
                </a:lnTo>
                <a:lnTo>
                  <a:pt x="250" y="1050"/>
                </a:lnTo>
                <a:lnTo>
                  <a:pt x="248" y="1050"/>
                </a:lnTo>
                <a:lnTo>
                  <a:pt x="246" y="1050"/>
                </a:lnTo>
                <a:lnTo>
                  <a:pt x="246" y="1050"/>
                </a:lnTo>
                <a:lnTo>
                  <a:pt x="246" y="1048"/>
                </a:lnTo>
                <a:lnTo>
                  <a:pt x="246" y="1044"/>
                </a:lnTo>
                <a:lnTo>
                  <a:pt x="246" y="1044"/>
                </a:lnTo>
                <a:lnTo>
                  <a:pt x="242" y="1038"/>
                </a:lnTo>
                <a:lnTo>
                  <a:pt x="242" y="1038"/>
                </a:lnTo>
                <a:lnTo>
                  <a:pt x="242" y="1034"/>
                </a:lnTo>
                <a:lnTo>
                  <a:pt x="240" y="1034"/>
                </a:lnTo>
                <a:lnTo>
                  <a:pt x="240" y="1034"/>
                </a:lnTo>
                <a:lnTo>
                  <a:pt x="238" y="1036"/>
                </a:lnTo>
                <a:lnTo>
                  <a:pt x="240" y="1038"/>
                </a:lnTo>
                <a:lnTo>
                  <a:pt x="240" y="1044"/>
                </a:lnTo>
                <a:lnTo>
                  <a:pt x="240" y="1044"/>
                </a:lnTo>
                <a:lnTo>
                  <a:pt x="240" y="1048"/>
                </a:lnTo>
                <a:lnTo>
                  <a:pt x="240" y="1048"/>
                </a:lnTo>
                <a:lnTo>
                  <a:pt x="236" y="1050"/>
                </a:lnTo>
                <a:lnTo>
                  <a:pt x="236" y="1050"/>
                </a:lnTo>
                <a:lnTo>
                  <a:pt x="238" y="1054"/>
                </a:lnTo>
                <a:lnTo>
                  <a:pt x="240" y="1056"/>
                </a:lnTo>
                <a:lnTo>
                  <a:pt x="240" y="1056"/>
                </a:lnTo>
                <a:lnTo>
                  <a:pt x="246" y="1064"/>
                </a:lnTo>
                <a:lnTo>
                  <a:pt x="246" y="1064"/>
                </a:lnTo>
                <a:lnTo>
                  <a:pt x="246" y="1068"/>
                </a:lnTo>
                <a:lnTo>
                  <a:pt x="244" y="1072"/>
                </a:lnTo>
                <a:lnTo>
                  <a:pt x="244" y="1072"/>
                </a:lnTo>
                <a:lnTo>
                  <a:pt x="242" y="1076"/>
                </a:lnTo>
                <a:lnTo>
                  <a:pt x="238" y="1078"/>
                </a:lnTo>
                <a:lnTo>
                  <a:pt x="238" y="1078"/>
                </a:lnTo>
                <a:lnTo>
                  <a:pt x="236" y="1084"/>
                </a:lnTo>
                <a:lnTo>
                  <a:pt x="236" y="1084"/>
                </a:lnTo>
                <a:lnTo>
                  <a:pt x="236" y="1090"/>
                </a:lnTo>
                <a:lnTo>
                  <a:pt x="232" y="1094"/>
                </a:lnTo>
                <a:lnTo>
                  <a:pt x="232" y="1094"/>
                </a:lnTo>
                <a:lnTo>
                  <a:pt x="226" y="1096"/>
                </a:lnTo>
                <a:lnTo>
                  <a:pt x="226" y="1096"/>
                </a:lnTo>
                <a:lnTo>
                  <a:pt x="220" y="1098"/>
                </a:lnTo>
                <a:lnTo>
                  <a:pt x="214" y="1096"/>
                </a:lnTo>
                <a:lnTo>
                  <a:pt x="214" y="1096"/>
                </a:lnTo>
                <a:lnTo>
                  <a:pt x="208" y="1092"/>
                </a:lnTo>
                <a:lnTo>
                  <a:pt x="206" y="1090"/>
                </a:lnTo>
                <a:lnTo>
                  <a:pt x="204" y="1090"/>
                </a:lnTo>
                <a:lnTo>
                  <a:pt x="204" y="1090"/>
                </a:lnTo>
                <a:lnTo>
                  <a:pt x="202" y="1090"/>
                </a:lnTo>
                <a:lnTo>
                  <a:pt x="204" y="1092"/>
                </a:lnTo>
                <a:lnTo>
                  <a:pt x="204" y="1096"/>
                </a:lnTo>
                <a:lnTo>
                  <a:pt x="204" y="1096"/>
                </a:lnTo>
                <a:lnTo>
                  <a:pt x="202" y="1100"/>
                </a:lnTo>
                <a:lnTo>
                  <a:pt x="198" y="1104"/>
                </a:lnTo>
                <a:lnTo>
                  <a:pt x="188" y="1110"/>
                </a:lnTo>
                <a:lnTo>
                  <a:pt x="188" y="1110"/>
                </a:lnTo>
                <a:lnTo>
                  <a:pt x="186" y="1116"/>
                </a:lnTo>
                <a:lnTo>
                  <a:pt x="186" y="1116"/>
                </a:lnTo>
                <a:lnTo>
                  <a:pt x="180" y="1120"/>
                </a:lnTo>
                <a:lnTo>
                  <a:pt x="180" y="1120"/>
                </a:lnTo>
                <a:lnTo>
                  <a:pt x="178" y="1126"/>
                </a:lnTo>
                <a:lnTo>
                  <a:pt x="176" y="1130"/>
                </a:lnTo>
                <a:lnTo>
                  <a:pt x="176" y="1130"/>
                </a:lnTo>
                <a:lnTo>
                  <a:pt x="170" y="1132"/>
                </a:lnTo>
                <a:lnTo>
                  <a:pt x="164" y="1134"/>
                </a:lnTo>
                <a:lnTo>
                  <a:pt x="164" y="1134"/>
                </a:lnTo>
                <a:lnTo>
                  <a:pt x="160" y="1138"/>
                </a:lnTo>
                <a:lnTo>
                  <a:pt x="154" y="1146"/>
                </a:lnTo>
                <a:lnTo>
                  <a:pt x="144" y="1156"/>
                </a:lnTo>
                <a:lnTo>
                  <a:pt x="144" y="1156"/>
                </a:lnTo>
                <a:lnTo>
                  <a:pt x="136" y="1164"/>
                </a:lnTo>
                <a:lnTo>
                  <a:pt x="130" y="1166"/>
                </a:lnTo>
                <a:lnTo>
                  <a:pt x="126" y="1166"/>
                </a:lnTo>
                <a:lnTo>
                  <a:pt x="126" y="1166"/>
                </a:lnTo>
                <a:lnTo>
                  <a:pt x="124" y="1164"/>
                </a:lnTo>
                <a:lnTo>
                  <a:pt x="122" y="1162"/>
                </a:lnTo>
                <a:lnTo>
                  <a:pt x="122" y="1158"/>
                </a:lnTo>
                <a:lnTo>
                  <a:pt x="120" y="1156"/>
                </a:lnTo>
                <a:lnTo>
                  <a:pt x="120" y="1156"/>
                </a:lnTo>
                <a:lnTo>
                  <a:pt x="118" y="1158"/>
                </a:lnTo>
                <a:lnTo>
                  <a:pt x="116" y="1162"/>
                </a:lnTo>
                <a:lnTo>
                  <a:pt x="114" y="1168"/>
                </a:lnTo>
                <a:lnTo>
                  <a:pt x="114" y="1168"/>
                </a:lnTo>
                <a:lnTo>
                  <a:pt x="108" y="1172"/>
                </a:lnTo>
                <a:lnTo>
                  <a:pt x="102" y="1176"/>
                </a:lnTo>
                <a:lnTo>
                  <a:pt x="102" y="1176"/>
                </a:lnTo>
                <a:lnTo>
                  <a:pt x="96" y="1178"/>
                </a:lnTo>
                <a:lnTo>
                  <a:pt x="90" y="1180"/>
                </a:lnTo>
                <a:lnTo>
                  <a:pt x="90" y="1180"/>
                </a:lnTo>
                <a:lnTo>
                  <a:pt x="82" y="1178"/>
                </a:lnTo>
                <a:lnTo>
                  <a:pt x="78" y="1176"/>
                </a:lnTo>
                <a:lnTo>
                  <a:pt x="76" y="1172"/>
                </a:lnTo>
                <a:lnTo>
                  <a:pt x="76" y="1172"/>
                </a:lnTo>
                <a:lnTo>
                  <a:pt x="78" y="1170"/>
                </a:lnTo>
                <a:lnTo>
                  <a:pt x="80" y="1170"/>
                </a:lnTo>
                <a:lnTo>
                  <a:pt x="82" y="1168"/>
                </a:lnTo>
                <a:lnTo>
                  <a:pt x="84" y="1166"/>
                </a:lnTo>
                <a:lnTo>
                  <a:pt x="84" y="1166"/>
                </a:lnTo>
                <a:lnTo>
                  <a:pt x="82" y="1164"/>
                </a:lnTo>
                <a:lnTo>
                  <a:pt x="78" y="1162"/>
                </a:lnTo>
                <a:lnTo>
                  <a:pt x="70" y="1164"/>
                </a:lnTo>
                <a:lnTo>
                  <a:pt x="70" y="1164"/>
                </a:lnTo>
                <a:lnTo>
                  <a:pt x="68" y="1168"/>
                </a:lnTo>
                <a:lnTo>
                  <a:pt x="66" y="1170"/>
                </a:lnTo>
                <a:lnTo>
                  <a:pt x="66" y="1170"/>
                </a:lnTo>
                <a:lnTo>
                  <a:pt x="64" y="1170"/>
                </a:lnTo>
                <a:lnTo>
                  <a:pt x="62" y="1168"/>
                </a:lnTo>
                <a:lnTo>
                  <a:pt x="58" y="1166"/>
                </a:lnTo>
                <a:lnTo>
                  <a:pt x="58" y="1166"/>
                </a:lnTo>
                <a:lnTo>
                  <a:pt x="54" y="1168"/>
                </a:lnTo>
                <a:lnTo>
                  <a:pt x="52" y="1170"/>
                </a:lnTo>
                <a:lnTo>
                  <a:pt x="52" y="1170"/>
                </a:lnTo>
                <a:lnTo>
                  <a:pt x="52" y="1170"/>
                </a:lnTo>
                <a:lnTo>
                  <a:pt x="52" y="1168"/>
                </a:lnTo>
                <a:lnTo>
                  <a:pt x="52" y="1164"/>
                </a:lnTo>
                <a:lnTo>
                  <a:pt x="56" y="1158"/>
                </a:lnTo>
                <a:lnTo>
                  <a:pt x="56" y="1158"/>
                </a:lnTo>
                <a:lnTo>
                  <a:pt x="58" y="1150"/>
                </a:lnTo>
                <a:lnTo>
                  <a:pt x="58" y="1144"/>
                </a:lnTo>
                <a:lnTo>
                  <a:pt x="58" y="1142"/>
                </a:lnTo>
                <a:lnTo>
                  <a:pt x="58" y="1142"/>
                </a:lnTo>
                <a:lnTo>
                  <a:pt x="56" y="1144"/>
                </a:lnTo>
                <a:lnTo>
                  <a:pt x="54" y="1146"/>
                </a:lnTo>
                <a:lnTo>
                  <a:pt x="52" y="1150"/>
                </a:lnTo>
                <a:lnTo>
                  <a:pt x="50" y="1152"/>
                </a:lnTo>
                <a:lnTo>
                  <a:pt x="50" y="1152"/>
                </a:lnTo>
                <a:lnTo>
                  <a:pt x="44" y="1152"/>
                </a:lnTo>
                <a:lnTo>
                  <a:pt x="38" y="1150"/>
                </a:lnTo>
                <a:lnTo>
                  <a:pt x="38" y="1150"/>
                </a:lnTo>
                <a:lnTo>
                  <a:pt x="28" y="1140"/>
                </a:lnTo>
                <a:lnTo>
                  <a:pt x="28" y="1140"/>
                </a:lnTo>
                <a:lnTo>
                  <a:pt x="10" y="1122"/>
                </a:lnTo>
                <a:lnTo>
                  <a:pt x="10" y="1122"/>
                </a:lnTo>
                <a:lnTo>
                  <a:pt x="6" y="1114"/>
                </a:lnTo>
                <a:lnTo>
                  <a:pt x="2" y="1106"/>
                </a:lnTo>
                <a:lnTo>
                  <a:pt x="2" y="1106"/>
                </a:lnTo>
                <a:lnTo>
                  <a:pt x="2" y="1100"/>
                </a:lnTo>
                <a:lnTo>
                  <a:pt x="4" y="1092"/>
                </a:lnTo>
                <a:lnTo>
                  <a:pt x="8" y="1084"/>
                </a:lnTo>
                <a:lnTo>
                  <a:pt x="12" y="1080"/>
                </a:lnTo>
                <a:lnTo>
                  <a:pt x="12" y="1080"/>
                </a:lnTo>
                <a:lnTo>
                  <a:pt x="16" y="1080"/>
                </a:lnTo>
                <a:lnTo>
                  <a:pt x="16" y="1080"/>
                </a:lnTo>
                <a:lnTo>
                  <a:pt x="16" y="1084"/>
                </a:lnTo>
                <a:lnTo>
                  <a:pt x="18" y="1086"/>
                </a:lnTo>
                <a:lnTo>
                  <a:pt x="18" y="1086"/>
                </a:lnTo>
                <a:lnTo>
                  <a:pt x="20" y="1086"/>
                </a:lnTo>
                <a:lnTo>
                  <a:pt x="22" y="1086"/>
                </a:lnTo>
                <a:lnTo>
                  <a:pt x="22" y="1086"/>
                </a:lnTo>
                <a:lnTo>
                  <a:pt x="26" y="1086"/>
                </a:lnTo>
                <a:lnTo>
                  <a:pt x="26" y="1086"/>
                </a:lnTo>
                <a:lnTo>
                  <a:pt x="28" y="1082"/>
                </a:lnTo>
                <a:lnTo>
                  <a:pt x="28" y="1082"/>
                </a:lnTo>
                <a:lnTo>
                  <a:pt x="28" y="1076"/>
                </a:lnTo>
                <a:lnTo>
                  <a:pt x="28" y="1076"/>
                </a:lnTo>
                <a:lnTo>
                  <a:pt x="30" y="1074"/>
                </a:lnTo>
                <a:lnTo>
                  <a:pt x="34" y="1072"/>
                </a:lnTo>
                <a:lnTo>
                  <a:pt x="34" y="1072"/>
                </a:lnTo>
                <a:lnTo>
                  <a:pt x="36" y="1066"/>
                </a:lnTo>
                <a:lnTo>
                  <a:pt x="36" y="1066"/>
                </a:lnTo>
                <a:lnTo>
                  <a:pt x="42" y="1060"/>
                </a:lnTo>
                <a:lnTo>
                  <a:pt x="42" y="1060"/>
                </a:lnTo>
                <a:lnTo>
                  <a:pt x="44" y="1056"/>
                </a:lnTo>
                <a:lnTo>
                  <a:pt x="44" y="1050"/>
                </a:lnTo>
                <a:lnTo>
                  <a:pt x="44" y="1050"/>
                </a:lnTo>
                <a:lnTo>
                  <a:pt x="42" y="1050"/>
                </a:lnTo>
                <a:lnTo>
                  <a:pt x="38" y="1050"/>
                </a:lnTo>
                <a:lnTo>
                  <a:pt x="38" y="1050"/>
                </a:lnTo>
                <a:lnTo>
                  <a:pt x="38" y="1048"/>
                </a:lnTo>
                <a:lnTo>
                  <a:pt x="40" y="1048"/>
                </a:lnTo>
                <a:lnTo>
                  <a:pt x="46" y="1044"/>
                </a:lnTo>
                <a:lnTo>
                  <a:pt x="50" y="1040"/>
                </a:lnTo>
                <a:lnTo>
                  <a:pt x="52" y="1038"/>
                </a:lnTo>
                <a:lnTo>
                  <a:pt x="52" y="1038"/>
                </a:lnTo>
                <a:lnTo>
                  <a:pt x="52" y="1034"/>
                </a:lnTo>
                <a:lnTo>
                  <a:pt x="50" y="1034"/>
                </a:lnTo>
                <a:lnTo>
                  <a:pt x="50" y="1034"/>
                </a:lnTo>
                <a:lnTo>
                  <a:pt x="46" y="1036"/>
                </a:lnTo>
                <a:lnTo>
                  <a:pt x="44" y="1038"/>
                </a:lnTo>
                <a:lnTo>
                  <a:pt x="44" y="1038"/>
                </a:lnTo>
                <a:lnTo>
                  <a:pt x="38" y="1042"/>
                </a:lnTo>
                <a:lnTo>
                  <a:pt x="30" y="1044"/>
                </a:lnTo>
                <a:lnTo>
                  <a:pt x="30" y="1044"/>
                </a:lnTo>
                <a:lnTo>
                  <a:pt x="28" y="1042"/>
                </a:lnTo>
                <a:lnTo>
                  <a:pt x="24" y="1040"/>
                </a:lnTo>
                <a:lnTo>
                  <a:pt x="24" y="1040"/>
                </a:lnTo>
                <a:lnTo>
                  <a:pt x="24" y="1042"/>
                </a:lnTo>
                <a:lnTo>
                  <a:pt x="24" y="1044"/>
                </a:lnTo>
                <a:lnTo>
                  <a:pt x="24" y="1044"/>
                </a:lnTo>
                <a:lnTo>
                  <a:pt x="22" y="1050"/>
                </a:lnTo>
                <a:lnTo>
                  <a:pt x="22" y="1050"/>
                </a:lnTo>
                <a:lnTo>
                  <a:pt x="20" y="1050"/>
                </a:lnTo>
                <a:lnTo>
                  <a:pt x="16" y="1050"/>
                </a:lnTo>
                <a:lnTo>
                  <a:pt x="16" y="1050"/>
                </a:lnTo>
                <a:lnTo>
                  <a:pt x="16" y="1044"/>
                </a:lnTo>
                <a:lnTo>
                  <a:pt x="16" y="1042"/>
                </a:lnTo>
                <a:lnTo>
                  <a:pt x="16" y="1040"/>
                </a:lnTo>
                <a:lnTo>
                  <a:pt x="16" y="1040"/>
                </a:lnTo>
                <a:lnTo>
                  <a:pt x="14" y="1042"/>
                </a:lnTo>
                <a:lnTo>
                  <a:pt x="14" y="1044"/>
                </a:lnTo>
                <a:lnTo>
                  <a:pt x="12" y="1048"/>
                </a:lnTo>
                <a:lnTo>
                  <a:pt x="12" y="1048"/>
                </a:lnTo>
                <a:lnTo>
                  <a:pt x="6" y="1050"/>
                </a:lnTo>
                <a:lnTo>
                  <a:pt x="2" y="1050"/>
                </a:lnTo>
                <a:lnTo>
                  <a:pt x="2" y="1050"/>
                </a:lnTo>
                <a:lnTo>
                  <a:pt x="2" y="1046"/>
                </a:lnTo>
                <a:lnTo>
                  <a:pt x="2" y="1046"/>
                </a:lnTo>
                <a:lnTo>
                  <a:pt x="0" y="1042"/>
                </a:lnTo>
                <a:lnTo>
                  <a:pt x="0" y="1042"/>
                </a:lnTo>
                <a:lnTo>
                  <a:pt x="0" y="1036"/>
                </a:lnTo>
                <a:lnTo>
                  <a:pt x="0" y="1036"/>
                </a:lnTo>
                <a:lnTo>
                  <a:pt x="6" y="1028"/>
                </a:lnTo>
                <a:lnTo>
                  <a:pt x="6" y="1028"/>
                </a:lnTo>
                <a:lnTo>
                  <a:pt x="10" y="1022"/>
                </a:lnTo>
                <a:lnTo>
                  <a:pt x="12" y="1020"/>
                </a:lnTo>
                <a:lnTo>
                  <a:pt x="16" y="1020"/>
                </a:lnTo>
                <a:lnTo>
                  <a:pt x="16" y="1020"/>
                </a:lnTo>
                <a:lnTo>
                  <a:pt x="18" y="1020"/>
                </a:lnTo>
                <a:lnTo>
                  <a:pt x="20" y="1022"/>
                </a:lnTo>
                <a:lnTo>
                  <a:pt x="20" y="1022"/>
                </a:lnTo>
                <a:lnTo>
                  <a:pt x="24" y="1020"/>
                </a:lnTo>
                <a:lnTo>
                  <a:pt x="24" y="1020"/>
                </a:lnTo>
                <a:lnTo>
                  <a:pt x="28" y="1022"/>
                </a:lnTo>
                <a:lnTo>
                  <a:pt x="32" y="1022"/>
                </a:lnTo>
                <a:lnTo>
                  <a:pt x="32" y="1022"/>
                </a:lnTo>
                <a:lnTo>
                  <a:pt x="34" y="1018"/>
                </a:lnTo>
                <a:lnTo>
                  <a:pt x="34" y="1018"/>
                </a:lnTo>
                <a:lnTo>
                  <a:pt x="40" y="1014"/>
                </a:lnTo>
                <a:lnTo>
                  <a:pt x="40" y="1014"/>
                </a:lnTo>
                <a:lnTo>
                  <a:pt x="50" y="1012"/>
                </a:lnTo>
                <a:lnTo>
                  <a:pt x="54" y="1010"/>
                </a:lnTo>
                <a:lnTo>
                  <a:pt x="58" y="1008"/>
                </a:lnTo>
                <a:lnTo>
                  <a:pt x="58" y="1008"/>
                </a:lnTo>
                <a:lnTo>
                  <a:pt x="56" y="1006"/>
                </a:lnTo>
                <a:lnTo>
                  <a:pt x="56" y="1006"/>
                </a:lnTo>
                <a:lnTo>
                  <a:pt x="54" y="1006"/>
                </a:lnTo>
                <a:lnTo>
                  <a:pt x="52" y="1008"/>
                </a:lnTo>
                <a:lnTo>
                  <a:pt x="52" y="1008"/>
                </a:lnTo>
                <a:lnTo>
                  <a:pt x="42" y="1010"/>
                </a:lnTo>
                <a:lnTo>
                  <a:pt x="34" y="1008"/>
                </a:lnTo>
                <a:lnTo>
                  <a:pt x="34" y="1008"/>
                </a:lnTo>
                <a:lnTo>
                  <a:pt x="32" y="1006"/>
                </a:lnTo>
                <a:lnTo>
                  <a:pt x="28" y="1002"/>
                </a:lnTo>
                <a:lnTo>
                  <a:pt x="28" y="1002"/>
                </a:lnTo>
                <a:lnTo>
                  <a:pt x="32" y="998"/>
                </a:lnTo>
                <a:lnTo>
                  <a:pt x="36" y="992"/>
                </a:lnTo>
                <a:lnTo>
                  <a:pt x="48" y="984"/>
                </a:lnTo>
                <a:lnTo>
                  <a:pt x="48" y="984"/>
                </a:lnTo>
                <a:lnTo>
                  <a:pt x="54" y="982"/>
                </a:lnTo>
                <a:lnTo>
                  <a:pt x="58" y="980"/>
                </a:lnTo>
                <a:lnTo>
                  <a:pt x="58" y="980"/>
                </a:lnTo>
                <a:lnTo>
                  <a:pt x="58" y="976"/>
                </a:lnTo>
                <a:lnTo>
                  <a:pt x="58" y="976"/>
                </a:lnTo>
                <a:lnTo>
                  <a:pt x="56" y="974"/>
                </a:lnTo>
                <a:lnTo>
                  <a:pt x="54" y="972"/>
                </a:lnTo>
                <a:lnTo>
                  <a:pt x="54" y="972"/>
                </a:lnTo>
                <a:lnTo>
                  <a:pt x="56" y="970"/>
                </a:lnTo>
                <a:lnTo>
                  <a:pt x="58" y="968"/>
                </a:lnTo>
                <a:lnTo>
                  <a:pt x="64" y="964"/>
                </a:lnTo>
                <a:lnTo>
                  <a:pt x="64" y="964"/>
                </a:lnTo>
                <a:lnTo>
                  <a:pt x="68" y="958"/>
                </a:lnTo>
                <a:lnTo>
                  <a:pt x="70" y="954"/>
                </a:lnTo>
                <a:lnTo>
                  <a:pt x="74" y="954"/>
                </a:lnTo>
                <a:lnTo>
                  <a:pt x="74" y="954"/>
                </a:lnTo>
                <a:lnTo>
                  <a:pt x="76" y="954"/>
                </a:lnTo>
                <a:lnTo>
                  <a:pt x="76" y="954"/>
                </a:lnTo>
                <a:lnTo>
                  <a:pt x="76" y="960"/>
                </a:lnTo>
                <a:lnTo>
                  <a:pt x="76" y="962"/>
                </a:lnTo>
                <a:lnTo>
                  <a:pt x="78" y="964"/>
                </a:lnTo>
                <a:lnTo>
                  <a:pt x="78" y="964"/>
                </a:lnTo>
                <a:lnTo>
                  <a:pt x="80" y="962"/>
                </a:lnTo>
                <a:lnTo>
                  <a:pt x="80" y="958"/>
                </a:lnTo>
                <a:lnTo>
                  <a:pt x="80" y="958"/>
                </a:lnTo>
                <a:lnTo>
                  <a:pt x="80" y="954"/>
                </a:lnTo>
                <a:lnTo>
                  <a:pt x="82" y="950"/>
                </a:lnTo>
                <a:lnTo>
                  <a:pt x="82" y="950"/>
                </a:lnTo>
                <a:lnTo>
                  <a:pt x="86" y="950"/>
                </a:lnTo>
                <a:lnTo>
                  <a:pt x="90" y="948"/>
                </a:lnTo>
                <a:lnTo>
                  <a:pt x="96" y="948"/>
                </a:lnTo>
                <a:lnTo>
                  <a:pt x="96" y="946"/>
                </a:lnTo>
                <a:lnTo>
                  <a:pt x="96" y="946"/>
                </a:lnTo>
                <a:lnTo>
                  <a:pt x="96" y="944"/>
                </a:lnTo>
                <a:lnTo>
                  <a:pt x="94" y="944"/>
                </a:lnTo>
                <a:lnTo>
                  <a:pt x="90" y="944"/>
                </a:lnTo>
                <a:lnTo>
                  <a:pt x="90" y="944"/>
                </a:lnTo>
                <a:lnTo>
                  <a:pt x="84" y="944"/>
                </a:lnTo>
                <a:lnTo>
                  <a:pt x="80" y="946"/>
                </a:lnTo>
                <a:lnTo>
                  <a:pt x="78" y="946"/>
                </a:lnTo>
                <a:lnTo>
                  <a:pt x="78" y="946"/>
                </a:lnTo>
                <a:lnTo>
                  <a:pt x="78" y="942"/>
                </a:lnTo>
                <a:lnTo>
                  <a:pt x="78" y="942"/>
                </a:lnTo>
                <a:lnTo>
                  <a:pt x="78" y="940"/>
                </a:lnTo>
                <a:lnTo>
                  <a:pt x="76" y="938"/>
                </a:lnTo>
                <a:lnTo>
                  <a:pt x="76" y="938"/>
                </a:lnTo>
                <a:lnTo>
                  <a:pt x="70" y="940"/>
                </a:lnTo>
                <a:lnTo>
                  <a:pt x="66" y="944"/>
                </a:lnTo>
                <a:lnTo>
                  <a:pt x="66" y="944"/>
                </a:lnTo>
                <a:lnTo>
                  <a:pt x="60" y="950"/>
                </a:lnTo>
                <a:lnTo>
                  <a:pt x="56" y="958"/>
                </a:lnTo>
                <a:lnTo>
                  <a:pt x="56" y="958"/>
                </a:lnTo>
                <a:lnTo>
                  <a:pt x="46" y="968"/>
                </a:lnTo>
                <a:lnTo>
                  <a:pt x="46" y="968"/>
                </a:lnTo>
                <a:lnTo>
                  <a:pt x="42" y="970"/>
                </a:lnTo>
                <a:lnTo>
                  <a:pt x="38" y="972"/>
                </a:lnTo>
                <a:lnTo>
                  <a:pt x="38" y="972"/>
                </a:lnTo>
                <a:lnTo>
                  <a:pt x="36" y="976"/>
                </a:lnTo>
                <a:lnTo>
                  <a:pt x="36" y="982"/>
                </a:lnTo>
                <a:lnTo>
                  <a:pt x="36" y="982"/>
                </a:lnTo>
                <a:lnTo>
                  <a:pt x="30" y="990"/>
                </a:lnTo>
                <a:lnTo>
                  <a:pt x="30" y="990"/>
                </a:lnTo>
                <a:lnTo>
                  <a:pt x="24" y="994"/>
                </a:lnTo>
                <a:lnTo>
                  <a:pt x="20" y="996"/>
                </a:lnTo>
                <a:lnTo>
                  <a:pt x="20" y="996"/>
                </a:lnTo>
                <a:lnTo>
                  <a:pt x="16" y="992"/>
                </a:lnTo>
                <a:lnTo>
                  <a:pt x="16" y="992"/>
                </a:lnTo>
                <a:lnTo>
                  <a:pt x="16" y="988"/>
                </a:lnTo>
                <a:lnTo>
                  <a:pt x="16" y="988"/>
                </a:lnTo>
                <a:lnTo>
                  <a:pt x="20" y="984"/>
                </a:lnTo>
                <a:lnTo>
                  <a:pt x="24" y="982"/>
                </a:lnTo>
                <a:lnTo>
                  <a:pt x="24" y="982"/>
                </a:lnTo>
                <a:lnTo>
                  <a:pt x="28" y="982"/>
                </a:lnTo>
                <a:lnTo>
                  <a:pt x="32" y="982"/>
                </a:lnTo>
                <a:lnTo>
                  <a:pt x="32" y="982"/>
                </a:lnTo>
                <a:lnTo>
                  <a:pt x="32" y="980"/>
                </a:lnTo>
                <a:lnTo>
                  <a:pt x="30" y="976"/>
                </a:lnTo>
                <a:lnTo>
                  <a:pt x="26" y="970"/>
                </a:lnTo>
                <a:lnTo>
                  <a:pt x="26" y="970"/>
                </a:lnTo>
                <a:lnTo>
                  <a:pt x="26" y="966"/>
                </a:lnTo>
                <a:lnTo>
                  <a:pt x="28" y="964"/>
                </a:lnTo>
                <a:lnTo>
                  <a:pt x="26" y="964"/>
                </a:lnTo>
                <a:lnTo>
                  <a:pt x="26" y="964"/>
                </a:lnTo>
                <a:lnTo>
                  <a:pt x="26" y="964"/>
                </a:lnTo>
                <a:lnTo>
                  <a:pt x="24" y="966"/>
                </a:lnTo>
                <a:lnTo>
                  <a:pt x="20" y="968"/>
                </a:lnTo>
                <a:lnTo>
                  <a:pt x="20" y="968"/>
                </a:lnTo>
                <a:lnTo>
                  <a:pt x="18" y="970"/>
                </a:lnTo>
                <a:lnTo>
                  <a:pt x="14" y="972"/>
                </a:lnTo>
                <a:lnTo>
                  <a:pt x="14" y="972"/>
                </a:lnTo>
                <a:lnTo>
                  <a:pt x="14" y="970"/>
                </a:lnTo>
                <a:lnTo>
                  <a:pt x="14" y="966"/>
                </a:lnTo>
                <a:lnTo>
                  <a:pt x="14" y="966"/>
                </a:lnTo>
                <a:lnTo>
                  <a:pt x="10" y="962"/>
                </a:lnTo>
                <a:lnTo>
                  <a:pt x="10" y="962"/>
                </a:lnTo>
                <a:lnTo>
                  <a:pt x="10" y="954"/>
                </a:lnTo>
                <a:lnTo>
                  <a:pt x="10" y="954"/>
                </a:lnTo>
                <a:lnTo>
                  <a:pt x="14" y="950"/>
                </a:lnTo>
                <a:lnTo>
                  <a:pt x="14" y="950"/>
                </a:lnTo>
                <a:lnTo>
                  <a:pt x="20" y="948"/>
                </a:lnTo>
                <a:lnTo>
                  <a:pt x="22" y="948"/>
                </a:lnTo>
                <a:lnTo>
                  <a:pt x="24" y="946"/>
                </a:lnTo>
                <a:lnTo>
                  <a:pt x="24" y="946"/>
                </a:lnTo>
                <a:lnTo>
                  <a:pt x="22" y="944"/>
                </a:lnTo>
                <a:lnTo>
                  <a:pt x="22" y="942"/>
                </a:lnTo>
                <a:lnTo>
                  <a:pt x="22" y="942"/>
                </a:lnTo>
                <a:lnTo>
                  <a:pt x="24" y="940"/>
                </a:lnTo>
                <a:lnTo>
                  <a:pt x="26" y="938"/>
                </a:lnTo>
                <a:lnTo>
                  <a:pt x="26" y="938"/>
                </a:lnTo>
                <a:lnTo>
                  <a:pt x="34" y="932"/>
                </a:lnTo>
                <a:lnTo>
                  <a:pt x="38" y="930"/>
                </a:lnTo>
                <a:lnTo>
                  <a:pt x="38" y="928"/>
                </a:lnTo>
                <a:lnTo>
                  <a:pt x="38" y="928"/>
                </a:lnTo>
                <a:lnTo>
                  <a:pt x="36" y="926"/>
                </a:lnTo>
                <a:lnTo>
                  <a:pt x="32" y="928"/>
                </a:lnTo>
                <a:lnTo>
                  <a:pt x="32" y="928"/>
                </a:lnTo>
                <a:lnTo>
                  <a:pt x="26" y="932"/>
                </a:lnTo>
                <a:lnTo>
                  <a:pt x="20" y="934"/>
                </a:lnTo>
                <a:lnTo>
                  <a:pt x="20" y="934"/>
                </a:lnTo>
                <a:lnTo>
                  <a:pt x="14" y="932"/>
                </a:lnTo>
                <a:lnTo>
                  <a:pt x="14" y="932"/>
                </a:lnTo>
                <a:lnTo>
                  <a:pt x="10" y="924"/>
                </a:lnTo>
                <a:lnTo>
                  <a:pt x="8" y="916"/>
                </a:lnTo>
                <a:lnTo>
                  <a:pt x="8" y="916"/>
                </a:lnTo>
                <a:lnTo>
                  <a:pt x="8" y="914"/>
                </a:lnTo>
                <a:lnTo>
                  <a:pt x="8" y="91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27" name="Freeform 286"/>
          <p:cNvSpPr>
            <a:spLocks/>
          </p:cNvSpPr>
          <p:nvPr/>
        </p:nvSpPr>
        <p:spPr bwMode="auto">
          <a:xfrm>
            <a:off x="4243405" y="3574030"/>
            <a:ext cx="74787" cy="109760"/>
          </a:xfrm>
          <a:custGeom>
            <a:avLst/>
            <a:gdLst/>
            <a:ahLst/>
            <a:cxnLst>
              <a:cxn ang="0">
                <a:pos x="38" y="40"/>
              </a:cxn>
              <a:cxn ang="0">
                <a:pos x="38" y="40"/>
              </a:cxn>
              <a:cxn ang="0">
                <a:pos x="38" y="46"/>
              </a:cxn>
              <a:cxn ang="0">
                <a:pos x="38" y="54"/>
              </a:cxn>
              <a:cxn ang="0">
                <a:pos x="38" y="54"/>
              </a:cxn>
              <a:cxn ang="0">
                <a:pos x="36" y="58"/>
              </a:cxn>
              <a:cxn ang="0">
                <a:pos x="32" y="60"/>
              </a:cxn>
              <a:cxn ang="0">
                <a:pos x="32" y="60"/>
              </a:cxn>
              <a:cxn ang="0">
                <a:pos x="24" y="62"/>
              </a:cxn>
              <a:cxn ang="0">
                <a:pos x="20" y="62"/>
              </a:cxn>
              <a:cxn ang="0">
                <a:pos x="18" y="60"/>
              </a:cxn>
              <a:cxn ang="0">
                <a:pos x="18" y="60"/>
              </a:cxn>
              <a:cxn ang="0">
                <a:pos x="18" y="58"/>
              </a:cxn>
              <a:cxn ang="0">
                <a:pos x="16" y="56"/>
              </a:cxn>
              <a:cxn ang="0">
                <a:pos x="10" y="56"/>
              </a:cxn>
              <a:cxn ang="0">
                <a:pos x="4" y="54"/>
              </a:cxn>
              <a:cxn ang="0">
                <a:pos x="0" y="52"/>
              </a:cxn>
              <a:cxn ang="0">
                <a:pos x="0" y="52"/>
              </a:cxn>
              <a:cxn ang="0">
                <a:pos x="0" y="48"/>
              </a:cxn>
              <a:cxn ang="0">
                <a:pos x="0" y="44"/>
              </a:cxn>
              <a:cxn ang="0">
                <a:pos x="2" y="36"/>
              </a:cxn>
              <a:cxn ang="0">
                <a:pos x="2" y="36"/>
              </a:cxn>
              <a:cxn ang="0">
                <a:pos x="0" y="28"/>
              </a:cxn>
              <a:cxn ang="0">
                <a:pos x="0" y="20"/>
              </a:cxn>
              <a:cxn ang="0">
                <a:pos x="0" y="20"/>
              </a:cxn>
              <a:cxn ang="0">
                <a:pos x="4" y="14"/>
              </a:cxn>
              <a:cxn ang="0">
                <a:pos x="8" y="8"/>
              </a:cxn>
              <a:cxn ang="0">
                <a:pos x="8" y="8"/>
              </a:cxn>
              <a:cxn ang="0">
                <a:pos x="14" y="4"/>
              </a:cxn>
              <a:cxn ang="0">
                <a:pos x="20" y="0"/>
              </a:cxn>
              <a:cxn ang="0">
                <a:pos x="20" y="0"/>
              </a:cxn>
              <a:cxn ang="0">
                <a:pos x="28" y="0"/>
              </a:cxn>
              <a:cxn ang="0">
                <a:pos x="28" y="0"/>
              </a:cxn>
              <a:cxn ang="0">
                <a:pos x="32" y="4"/>
              </a:cxn>
              <a:cxn ang="0">
                <a:pos x="34" y="6"/>
              </a:cxn>
              <a:cxn ang="0">
                <a:pos x="34" y="6"/>
              </a:cxn>
              <a:cxn ang="0">
                <a:pos x="34" y="10"/>
              </a:cxn>
              <a:cxn ang="0">
                <a:pos x="32" y="14"/>
              </a:cxn>
              <a:cxn ang="0">
                <a:pos x="32" y="14"/>
              </a:cxn>
              <a:cxn ang="0">
                <a:pos x="32" y="22"/>
              </a:cxn>
              <a:cxn ang="0">
                <a:pos x="32" y="22"/>
              </a:cxn>
              <a:cxn ang="0">
                <a:pos x="36" y="32"/>
              </a:cxn>
              <a:cxn ang="0">
                <a:pos x="36" y="32"/>
              </a:cxn>
              <a:cxn ang="0">
                <a:pos x="38" y="40"/>
              </a:cxn>
              <a:cxn ang="0">
                <a:pos x="38" y="40"/>
              </a:cxn>
            </a:cxnLst>
            <a:rect l="0" t="0" r="r" b="b"/>
            <a:pathLst>
              <a:path w="38" h="62">
                <a:moveTo>
                  <a:pt x="38" y="40"/>
                </a:moveTo>
                <a:lnTo>
                  <a:pt x="38" y="40"/>
                </a:lnTo>
                <a:lnTo>
                  <a:pt x="38" y="46"/>
                </a:lnTo>
                <a:lnTo>
                  <a:pt x="38" y="54"/>
                </a:lnTo>
                <a:lnTo>
                  <a:pt x="38" y="54"/>
                </a:lnTo>
                <a:lnTo>
                  <a:pt x="36" y="58"/>
                </a:lnTo>
                <a:lnTo>
                  <a:pt x="32" y="60"/>
                </a:lnTo>
                <a:lnTo>
                  <a:pt x="32" y="60"/>
                </a:lnTo>
                <a:lnTo>
                  <a:pt x="24" y="62"/>
                </a:lnTo>
                <a:lnTo>
                  <a:pt x="20" y="62"/>
                </a:lnTo>
                <a:lnTo>
                  <a:pt x="18" y="60"/>
                </a:lnTo>
                <a:lnTo>
                  <a:pt x="18" y="60"/>
                </a:lnTo>
                <a:lnTo>
                  <a:pt x="18" y="58"/>
                </a:lnTo>
                <a:lnTo>
                  <a:pt x="16" y="56"/>
                </a:lnTo>
                <a:lnTo>
                  <a:pt x="10" y="56"/>
                </a:lnTo>
                <a:lnTo>
                  <a:pt x="4" y="54"/>
                </a:lnTo>
                <a:lnTo>
                  <a:pt x="0" y="52"/>
                </a:lnTo>
                <a:lnTo>
                  <a:pt x="0" y="52"/>
                </a:lnTo>
                <a:lnTo>
                  <a:pt x="0" y="48"/>
                </a:lnTo>
                <a:lnTo>
                  <a:pt x="0" y="44"/>
                </a:lnTo>
                <a:lnTo>
                  <a:pt x="2" y="36"/>
                </a:lnTo>
                <a:lnTo>
                  <a:pt x="2" y="36"/>
                </a:lnTo>
                <a:lnTo>
                  <a:pt x="0" y="28"/>
                </a:lnTo>
                <a:lnTo>
                  <a:pt x="0" y="20"/>
                </a:lnTo>
                <a:lnTo>
                  <a:pt x="0" y="20"/>
                </a:lnTo>
                <a:lnTo>
                  <a:pt x="4" y="14"/>
                </a:lnTo>
                <a:lnTo>
                  <a:pt x="8" y="8"/>
                </a:lnTo>
                <a:lnTo>
                  <a:pt x="8" y="8"/>
                </a:lnTo>
                <a:lnTo>
                  <a:pt x="14" y="4"/>
                </a:lnTo>
                <a:lnTo>
                  <a:pt x="20" y="0"/>
                </a:lnTo>
                <a:lnTo>
                  <a:pt x="20" y="0"/>
                </a:lnTo>
                <a:lnTo>
                  <a:pt x="28" y="0"/>
                </a:lnTo>
                <a:lnTo>
                  <a:pt x="28" y="0"/>
                </a:lnTo>
                <a:lnTo>
                  <a:pt x="32" y="4"/>
                </a:lnTo>
                <a:lnTo>
                  <a:pt x="34" y="6"/>
                </a:lnTo>
                <a:lnTo>
                  <a:pt x="34" y="6"/>
                </a:lnTo>
                <a:lnTo>
                  <a:pt x="34" y="10"/>
                </a:lnTo>
                <a:lnTo>
                  <a:pt x="32" y="14"/>
                </a:lnTo>
                <a:lnTo>
                  <a:pt x="32" y="14"/>
                </a:lnTo>
                <a:lnTo>
                  <a:pt x="32" y="22"/>
                </a:lnTo>
                <a:lnTo>
                  <a:pt x="32" y="22"/>
                </a:lnTo>
                <a:lnTo>
                  <a:pt x="36" y="32"/>
                </a:lnTo>
                <a:lnTo>
                  <a:pt x="36" y="32"/>
                </a:lnTo>
                <a:lnTo>
                  <a:pt x="38" y="40"/>
                </a:lnTo>
                <a:lnTo>
                  <a:pt x="38" y="4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28" name="Freeform 287"/>
          <p:cNvSpPr>
            <a:spLocks/>
          </p:cNvSpPr>
          <p:nvPr/>
        </p:nvSpPr>
        <p:spPr bwMode="auto">
          <a:xfrm>
            <a:off x="3954834" y="3353547"/>
            <a:ext cx="385743" cy="322197"/>
          </a:xfrm>
          <a:custGeom>
            <a:avLst/>
            <a:gdLst/>
            <a:ahLst/>
            <a:cxnLst>
              <a:cxn ang="0">
                <a:pos x="190" y="82"/>
              </a:cxn>
              <a:cxn ang="0">
                <a:pos x="190" y="94"/>
              </a:cxn>
              <a:cxn ang="0">
                <a:pos x="194" y="112"/>
              </a:cxn>
              <a:cxn ang="0">
                <a:pos x="186" y="120"/>
              </a:cxn>
              <a:cxn ang="0">
                <a:pos x="182" y="128"/>
              </a:cxn>
              <a:cxn ang="0">
                <a:pos x="168" y="132"/>
              </a:cxn>
              <a:cxn ang="0">
                <a:pos x="158" y="142"/>
              </a:cxn>
              <a:cxn ang="0">
                <a:pos x="154" y="156"/>
              </a:cxn>
              <a:cxn ang="0">
                <a:pos x="154" y="172"/>
              </a:cxn>
              <a:cxn ang="0">
                <a:pos x="154" y="180"/>
              </a:cxn>
              <a:cxn ang="0">
                <a:pos x="138" y="180"/>
              </a:cxn>
              <a:cxn ang="0">
                <a:pos x="126" y="168"/>
              </a:cxn>
              <a:cxn ang="0">
                <a:pos x="116" y="162"/>
              </a:cxn>
              <a:cxn ang="0">
                <a:pos x="116" y="156"/>
              </a:cxn>
              <a:cxn ang="0">
                <a:pos x="114" y="152"/>
              </a:cxn>
              <a:cxn ang="0">
                <a:pos x="112" y="144"/>
              </a:cxn>
              <a:cxn ang="0">
                <a:pos x="116" y="126"/>
              </a:cxn>
              <a:cxn ang="0">
                <a:pos x="112" y="124"/>
              </a:cxn>
              <a:cxn ang="0">
                <a:pos x="104" y="126"/>
              </a:cxn>
              <a:cxn ang="0">
                <a:pos x="98" y="136"/>
              </a:cxn>
              <a:cxn ang="0">
                <a:pos x="90" y="138"/>
              </a:cxn>
              <a:cxn ang="0">
                <a:pos x="78" y="134"/>
              </a:cxn>
              <a:cxn ang="0">
                <a:pos x="72" y="128"/>
              </a:cxn>
              <a:cxn ang="0">
                <a:pos x="74" y="114"/>
              </a:cxn>
              <a:cxn ang="0">
                <a:pos x="68" y="98"/>
              </a:cxn>
              <a:cxn ang="0">
                <a:pos x="54" y="92"/>
              </a:cxn>
              <a:cxn ang="0">
                <a:pos x="40" y="80"/>
              </a:cxn>
              <a:cxn ang="0">
                <a:pos x="30" y="76"/>
              </a:cxn>
              <a:cxn ang="0">
                <a:pos x="26" y="58"/>
              </a:cxn>
              <a:cxn ang="0">
                <a:pos x="18" y="52"/>
              </a:cxn>
              <a:cxn ang="0">
                <a:pos x="6" y="50"/>
              </a:cxn>
              <a:cxn ang="0">
                <a:pos x="0" y="40"/>
              </a:cxn>
              <a:cxn ang="0">
                <a:pos x="2" y="18"/>
              </a:cxn>
              <a:cxn ang="0">
                <a:pos x="2" y="14"/>
              </a:cxn>
              <a:cxn ang="0">
                <a:pos x="30" y="4"/>
              </a:cxn>
              <a:cxn ang="0">
                <a:pos x="40" y="0"/>
              </a:cxn>
              <a:cxn ang="0">
                <a:pos x="48" y="0"/>
              </a:cxn>
              <a:cxn ang="0">
                <a:pos x="56" y="8"/>
              </a:cxn>
              <a:cxn ang="0">
                <a:pos x="70" y="14"/>
              </a:cxn>
              <a:cxn ang="0">
                <a:pos x="86" y="10"/>
              </a:cxn>
              <a:cxn ang="0">
                <a:pos x="116" y="0"/>
              </a:cxn>
              <a:cxn ang="0">
                <a:pos x="134" y="2"/>
              </a:cxn>
              <a:cxn ang="0">
                <a:pos x="138" y="8"/>
              </a:cxn>
              <a:cxn ang="0">
                <a:pos x="142" y="10"/>
              </a:cxn>
              <a:cxn ang="0">
                <a:pos x="142" y="16"/>
              </a:cxn>
              <a:cxn ang="0">
                <a:pos x="150" y="22"/>
              </a:cxn>
              <a:cxn ang="0">
                <a:pos x="166" y="28"/>
              </a:cxn>
              <a:cxn ang="0">
                <a:pos x="168" y="36"/>
              </a:cxn>
              <a:cxn ang="0">
                <a:pos x="166" y="54"/>
              </a:cxn>
              <a:cxn ang="0">
                <a:pos x="166" y="66"/>
              </a:cxn>
              <a:cxn ang="0">
                <a:pos x="174" y="72"/>
              </a:cxn>
              <a:cxn ang="0">
                <a:pos x="184" y="72"/>
              </a:cxn>
            </a:cxnLst>
            <a:rect l="0" t="0" r="r" b="b"/>
            <a:pathLst>
              <a:path w="196" h="182">
                <a:moveTo>
                  <a:pt x="186" y="74"/>
                </a:moveTo>
                <a:lnTo>
                  <a:pt x="186" y="74"/>
                </a:lnTo>
                <a:lnTo>
                  <a:pt x="190" y="82"/>
                </a:lnTo>
                <a:lnTo>
                  <a:pt x="190" y="82"/>
                </a:lnTo>
                <a:lnTo>
                  <a:pt x="190" y="94"/>
                </a:lnTo>
                <a:lnTo>
                  <a:pt x="190" y="94"/>
                </a:lnTo>
                <a:lnTo>
                  <a:pt x="196" y="104"/>
                </a:lnTo>
                <a:lnTo>
                  <a:pt x="196" y="104"/>
                </a:lnTo>
                <a:lnTo>
                  <a:pt x="194" y="112"/>
                </a:lnTo>
                <a:lnTo>
                  <a:pt x="194" y="112"/>
                </a:lnTo>
                <a:lnTo>
                  <a:pt x="192" y="116"/>
                </a:lnTo>
                <a:lnTo>
                  <a:pt x="186" y="120"/>
                </a:lnTo>
                <a:lnTo>
                  <a:pt x="182" y="124"/>
                </a:lnTo>
                <a:lnTo>
                  <a:pt x="182" y="128"/>
                </a:lnTo>
                <a:lnTo>
                  <a:pt x="182" y="128"/>
                </a:lnTo>
                <a:lnTo>
                  <a:pt x="174" y="128"/>
                </a:lnTo>
                <a:lnTo>
                  <a:pt x="174" y="128"/>
                </a:lnTo>
                <a:lnTo>
                  <a:pt x="168" y="132"/>
                </a:lnTo>
                <a:lnTo>
                  <a:pt x="162" y="136"/>
                </a:lnTo>
                <a:lnTo>
                  <a:pt x="162" y="136"/>
                </a:lnTo>
                <a:lnTo>
                  <a:pt x="158" y="142"/>
                </a:lnTo>
                <a:lnTo>
                  <a:pt x="154" y="148"/>
                </a:lnTo>
                <a:lnTo>
                  <a:pt x="154" y="148"/>
                </a:lnTo>
                <a:lnTo>
                  <a:pt x="154" y="156"/>
                </a:lnTo>
                <a:lnTo>
                  <a:pt x="156" y="164"/>
                </a:lnTo>
                <a:lnTo>
                  <a:pt x="156" y="164"/>
                </a:lnTo>
                <a:lnTo>
                  <a:pt x="154" y="172"/>
                </a:lnTo>
                <a:lnTo>
                  <a:pt x="154" y="176"/>
                </a:lnTo>
                <a:lnTo>
                  <a:pt x="154" y="180"/>
                </a:lnTo>
                <a:lnTo>
                  <a:pt x="154" y="180"/>
                </a:lnTo>
                <a:lnTo>
                  <a:pt x="144" y="182"/>
                </a:lnTo>
                <a:lnTo>
                  <a:pt x="144" y="182"/>
                </a:lnTo>
                <a:lnTo>
                  <a:pt x="138" y="180"/>
                </a:lnTo>
                <a:lnTo>
                  <a:pt x="132" y="176"/>
                </a:lnTo>
                <a:lnTo>
                  <a:pt x="132" y="176"/>
                </a:lnTo>
                <a:lnTo>
                  <a:pt x="126" y="168"/>
                </a:lnTo>
                <a:lnTo>
                  <a:pt x="126" y="168"/>
                </a:lnTo>
                <a:lnTo>
                  <a:pt x="118" y="164"/>
                </a:lnTo>
                <a:lnTo>
                  <a:pt x="116" y="162"/>
                </a:lnTo>
                <a:lnTo>
                  <a:pt x="114" y="160"/>
                </a:lnTo>
                <a:lnTo>
                  <a:pt x="114" y="160"/>
                </a:lnTo>
                <a:lnTo>
                  <a:pt x="116" y="156"/>
                </a:lnTo>
                <a:lnTo>
                  <a:pt x="118" y="154"/>
                </a:lnTo>
                <a:lnTo>
                  <a:pt x="118" y="154"/>
                </a:lnTo>
                <a:lnTo>
                  <a:pt x="114" y="152"/>
                </a:lnTo>
                <a:lnTo>
                  <a:pt x="112" y="150"/>
                </a:lnTo>
                <a:lnTo>
                  <a:pt x="112" y="150"/>
                </a:lnTo>
                <a:lnTo>
                  <a:pt x="112" y="144"/>
                </a:lnTo>
                <a:lnTo>
                  <a:pt x="114" y="138"/>
                </a:lnTo>
                <a:lnTo>
                  <a:pt x="116" y="130"/>
                </a:lnTo>
                <a:lnTo>
                  <a:pt x="116" y="126"/>
                </a:lnTo>
                <a:lnTo>
                  <a:pt x="116" y="124"/>
                </a:lnTo>
                <a:lnTo>
                  <a:pt x="116" y="124"/>
                </a:lnTo>
                <a:lnTo>
                  <a:pt x="112" y="124"/>
                </a:lnTo>
                <a:lnTo>
                  <a:pt x="110" y="124"/>
                </a:lnTo>
                <a:lnTo>
                  <a:pt x="110" y="124"/>
                </a:lnTo>
                <a:lnTo>
                  <a:pt x="104" y="126"/>
                </a:lnTo>
                <a:lnTo>
                  <a:pt x="100" y="132"/>
                </a:lnTo>
                <a:lnTo>
                  <a:pt x="100" y="132"/>
                </a:lnTo>
                <a:lnTo>
                  <a:pt x="98" y="136"/>
                </a:lnTo>
                <a:lnTo>
                  <a:pt x="94" y="138"/>
                </a:lnTo>
                <a:lnTo>
                  <a:pt x="94" y="138"/>
                </a:lnTo>
                <a:lnTo>
                  <a:pt x="90" y="138"/>
                </a:lnTo>
                <a:lnTo>
                  <a:pt x="84" y="138"/>
                </a:lnTo>
                <a:lnTo>
                  <a:pt x="84" y="138"/>
                </a:lnTo>
                <a:lnTo>
                  <a:pt x="78" y="134"/>
                </a:lnTo>
                <a:lnTo>
                  <a:pt x="74" y="132"/>
                </a:lnTo>
                <a:lnTo>
                  <a:pt x="74" y="132"/>
                </a:lnTo>
                <a:lnTo>
                  <a:pt x="72" y="128"/>
                </a:lnTo>
                <a:lnTo>
                  <a:pt x="72" y="122"/>
                </a:lnTo>
                <a:lnTo>
                  <a:pt x="74" y="114"/>
                </a:lnTo>
                <a:lnTo>
                  <a:pt x="74" y="114"/>
                </a:lnTo>
                <a:lnTo>
                  <a:pt x="72" y="104"/>
                </a:lnTo>
                <a:lnTo>
                  <a:pt x="72" y="104"/>
                </a:lnTo>
                <a:lnTo>
                  <a:pt x="68" y="98"/>
                </a:lnTo>
                <a:lnTo>
                  <a:pt x="68" y="98"/>
                </a:lnTo>
                <a:lnTo>
                  <a:pt x="60" y="94"/>
                </a:lnTo>
                <a:lnTo>
                  <a:pt x="54" y="92"/>
                </a:lnTo>
                <a:lnTo>
                  <a:pt x="54" y="92"/>
                </a:lnTo>
                <a:lnTo>
                  <a:pt x="40" y="80"/>
                </a:lnTo>
                <a:lnTo>
                  <a:pt x="40" y="80"/>
                </a:lnTo>
                <a:lnTo>
                  <a:pt x="34" y="78"/>
                </a:lnTo>
                <a:lnTo>
                  <a:pt x="30" y="76"/>
                </a:lnTo>
                <a:lnTo>
                  <a:pt x="30" y="76"/>
                </a:lnTo>
                <a:lnTo>
                  <a:pt x="28" y="70"/>
                </a:lnTo>
                <a:lnTo>
                  <a:pt x="26" y="64"/>
                </a:lnTo>
                <a:lnTo>
                  <a:pt x="26" y="58"/>
                </a:lnTo>
                <a:lnTo>
                  <a:pt x="24" y="54"/>
                </a:lnTo>
                <a:lnTo>
                  <a:pt x="24" y="54"/>
                </a:lnTo>
                <a:lnTo>
                  <a:pt x="18" y="52"/>
                </a:lnTo>
                <a:lnTo>
                  <a:pt x="12" y="54"/>
                </a:lnTo>
                <a:lnTo>
                  <a:pt x="12" y="54"/>
                </a:lnTo>
                <a:lnTo>
                  <a:pt x="6" y="50"/>
                </a:lnTo>
                <a:lnTo>
                  <a:pt x="0" y="46"/>
                </a:lnTo>
                <a:lnTo>
                  <a:pt x="0" y="46"/>
                </a:lnTo>
                <a:lnTo>
                  <a:pt x="0" y="40"/>
                </a:lnTo>
                <a:lnTo>
                  <a:pt x="0" y="36"/>
                </a:lnTo>
                <a:lnTo>
                  <a:pt x="0" y="36"/>
                </a:lnTo>
                <a:lnTo>
                  <a:pt x="2" y="18"/>
                </a:lnTo>
                <a:lnTo>
                  <a:pt x="2" y="18"/>
                </a:lnTo>
                <a:lnTo>
                  <a:pt x="2" y="14"/>
                </a:lnTo>
                <a:lnTo>
                  <a:pt x="2" y="14"/>
                </a:lnTo>
                <a:lnTo>
                  <a:pt x="8" y="10"/>
                </a:lnTo>
                <a:lnTo>
                  <a:pt x="16" y="8"/>
                </a:lnTo>
                <a:lnTo>
                  <a:pt x="30" y="4"/>
                </a:lnTo>
                <a:lnTo>
                  <a:pt x="30" y="4"/>
                </a:lnTo>
                <a:lnTo>
                  <a:pt x="40" y="0"/>
                </a:lnTo>
                <a:lnTo>
                  <a:pt x="40" y="0"/>
                </a:lnTo>
                <a:lnTo>
                  <a:pt x="44" y="0"/>
                </a:lnTo>
                <a:lnTo>
                  <a:pt x="48" y="0"/>
                </a:lnTo>
                <a:lnTo>
                  <a:pt x="48" y="0"/>
                </a:lnTo>
                <a:lnTo>
                  <a:pt x="48" y="2"/>
                </a:lnTo>
                <a:lnTo>
                  <a:pt x="48" y="2"/>
                </a:lnTo>
                <a:lnTo>
                  <a:pt x="56" y="8"/>
                </a:lnTo>
                <a:lnTo>
                  <a:pt x="64" y="14"/>
                </a:lnTo>
                <a:lnTo>
                  <a:pt x="64" y="14"/>
                </a:lnTo>
                <a:lnTo>
                  <a:pt x="70" y="14"/>
                </a:lnTo>
                <a:lnTo>
                  <a:pt x="76" y="12"/>
                </a:lnTo>
                <a:lnTo>
                  <a:pt x="86" y="10"/>
                </a:lnTo>
                <a:lnTo>
                  <a:pt x="86" y="10"/>
                </a:lnTo>
                <a:lnTo>
                  <a:pt x="104" y="2"/>
                </a:lnTo>
                <a:lnTo>
                  <a:pt x="104" y="2"/>
                </a:lnTo>
                <a:lnTo>
                  <a:pt x="116" y="0"/>
                </a:lnTo>
                <a:lnTo>
                  <a:pt x="116" y="0"/>
                </a:lnTo>
                <a:lnTo>
                  <a:pt x="126" y="0"/>
                </a:lnTo>
                <a:lnTo>
                  <a:pt x="134" y="2"/>
                </a:lnTo>
                <a:lnTo>
                  <a:pt x="134" y="2"/>
                </a:lnTo>
                <a:lnTo>
                  <a:pt x="136" y="6"/>
                </a:lnTo>
                <a:lnTo>
                  <a:pt x="138" y="8"/>
                </a:lnTo>
                <a:lnTo>
                  <a:pt x="138" y="8"/>
                </a:lnTo>
                <a:lnTo>
                  <a:pt x="142" y="10"/>
                </a:lnTo>
                <a:lnTo>
                  <a:pt x="142" y="10"/>
                </a:lnTo>
                <a:lnTo>
                  <a:pt x="142" y="12"/>
                </a:lnTo>
                <a:lnTo>
                  <a:pt x="142" y="16"/>
                </a:lnTo>
                <a:lnTo>
                  <a:pt x="142" y="16"/>
                </a:lnTo>
                <a:lnTo>
                  <a:pt x="146" y="20"/>
                </a:lnTo>
                <a:lnTo>
                  <a:pt x="150" y="22"/>
                </a:lnTo>
                <a:lnTo>
                  <a:pt x="150" y="22"/>
                </a:lnTo>
                <a:lnTo>
                  <a:pt x="160" y="24"/>
                </a:lnTo>
                <a:lnTo>
                  <a:pt x="160" y="24"/>
                </a:lnTo>
                <a:lnTo>
                  <a:pt x="166" y="28"/>
                </a:lnTo>
                <a:lnTo>
                  <a:pt x="168" y="32"/>
                </a:lnTo>
                <a:lnTo>
                  <a:pt x="168" y="32"/>
                </a:lnTo>
                <a:lnTo>
                  <a:pt x="168" y="36"/>
                </a:lnTo>
                <a:lnTo>
                  <a:pt x="168" y="42"/>
                </a:lnTo>
                <a:lnTo>
                  <a:pt x="168" y="42"/>
                </a:lnTo>
                <a:lnTo>
                  <a:pt x="166" y="54"/>
                </a:lnTo>
                <a:lnTo>
                  <a:pt x="166" y="54"/>
                </a:lnTo>
                <a:lnTo>
                  <a:pt x="164" y="60"/>
                </a:lnTo>
                <a:lnTo>
                  <a:pt x="166" y="66"/>
                </a:lnTo>
                <a:lnTo>
                  <a:pt x="166" y="66"/>
                </a:lnTo>
                <a:lnTo>
                  <a:pt x="168" y="70"/>
                </a:lnTo>
                <a:lnTo>
                  <a:pt x="174" y="72"/>
                </a:lnTo>
                <a:lnTo>
                  <a:pt x="174" y="72"/>
                </a:lnTo>
                <a:lnTo>
                  <a:pt x="180" y="72"/>
                </a:lnTo>
                <a:lnTo>
                  <a:pt x="184" y="72"/>
                </a:lnTo>
                <a:lnTo>
                  <a:pt x="186" y="74"/>
                </a:lnTo>
                <a:lnTo>
                  <a:pt x="186" y="7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solidFill>
                <a:srgbClr val="FFC000"/>
              </a:solidFill>
              <a:ea typeface="ＭＳ Ｐゴシック" pitchFamily="-97" charset="-128"/>
              <a:cs typeface="Arial" charset="0"/>
            </a:endParaRPr>
          </a:p>
        </p:txBody>
      </p:sp>
      <p:sp>
        <p:nvSpPr>
          <p:cNvPr id="129" name="Freeform 288"/>
          <p:cNvSpPr>
            <a:spLocks/>
          </p:cNvSpPr>
          <p:nvPr/>
        </p:nvSpPr>
        <p:spPr bwMode="auto">
          <a:xfrm>
            <a:off x="4219788" y="3053559"/>
            <a:ext cx="43297" cy="49569"/>
          </a:xfrm>
          <a:custGeom>
            <a:avLst/>
            <a:gdLst/>
            <a:ahLst/>
            <a:cxnLst>
              <a:cxn ang="0">
                <a:pos x="20" y="0"/>
              </a:cxn>
              <a:cxn ang="0">
                <a:pos x="20" y="0"/>
              </a:cxn>
              <a:cxn ang="0">
                <a:pos x="22" y="2"/>
              </a:cxn>
              <a:cxn ang="0">
                <a:pos x="20" y="4"/>
              </a:cxn>
              <a:cxn ang="0">
                <a:pos x="18" y="10"/>
              </a:cxn>
              <a:cxn ang="0">
                <a:pos x="18" y="10"/>
              </a:cxn>
              <a:cxn ang="0">
                <a:pos x="16" y="12"/>
              </a:cxn>
              <a:cxn ang="0">
                <a:pos x="14" y="14"/>
              </a:cxn>
              <a:cxn ang="0">
                <a:pos x="14" y="14"/>
              </a:cxn>
              <a:cxn ang="0">
                <a:pos x="8" y="24"/>
              </a:cxn>
              <a:cxn ang="0">
                <a:pos x="8" y="24"/>
              </a:cxn>
              <a:cxn ang="0">
                <a:pos x="4" y="26"/>
              </a:cxn>
              <a:cxn ang="0">
                <a:pos x="2" y="28"/>
              </a:cxn>
              <a:cxn ang="0">
                <a:pos x="0" y="28"/>
              </a:cxn>
              <a:cxn ang="0">
                <a:pos x="0" y="28"/>
              </a:cxn>
              <a:cxn ang="0">
                <a:pos x="0" y="26"/>
              </a:cxn>
              <a:cxn ang="0">
                <a:pos x="0" y="24"/>
              </a:cxn>
              <a:cxn ang="0">
                <a:pos x="4" y="20"/>
              </a:cxn>
              <a:cxn ang="0">
                <a:pos x="4" y="20"/>
              </a:cxn>
              <a:cxn ang="0">
                <a:pos x="14" y="10"/>
              </a:cxn>
              <a:cxn ang="0">
                <a:pos x="14" y="10"/>
              </a:cxn>
              <a:cxn ang="0">
                <a:pos x="18" y="6"/>
              </a:cxn>
              <a:cxn ang="0">
                <a:pos x="20" y="2"/>
              </a:cxn>
              <a:cxn ang="0">
                <a:pos x="20" y="2"/>
              </a:cxn>
              <a:cxn ang="0">
                <a:pos x="20" y="0"/>
              </a:cxn>
              <a:cxn ang="0">
                <a:pos x="20" y="0"/>
              </a:cxn>
            </a:cxnLst>
            <a:rect l="0" t="0" r="r" b="b"/>
            <a:pathLst>
              <a:path w="22" h="28">
                <a:moveTo>
                  <a:pt x="20" y="0"/>
                </a:moveTo>
                <a:lnTo>
                  <a:pt x="20" y="0"/>
                </a:lnTo>
                <a:lnTo>
                  <a:pt x="22" y="2"/>
                </a:lnTo>
                <a:lnTo>
                  <a:pt x="20" y="4"/>
                </a:lnTo>
                <a:lnTo>
                  <a:pt x="18" y="10"/>
                </a:lnTo>
                <a:lnTo>
                  <a:pt x="18" y="10"/>
                </a:lnTo>
                <a:lnTo>
                  <a:pt x="16" y="12"/>
                </a:lnTo>
                <a:lnTo>
                  <a:pt x="14" y="14"/>
                </a:lnTo>
                <a:lnTo>
                  <a:pt x="14" y="14"/>
                </a:lnTo>
                <a:lnTo>
                  <a:pt x="8" y="24"/>
                </a:lnTo>
                <a:lnTo>
                  <a:pt x="8" y="24"/>
                </a:lnTo>
                <a:lnTo>
                  <a:pt x="4" y="26"/>
                </a:lnTo>
                <a:lnTo>
                  <a:pt x="2" y="28"/>
                </a:lnTo>
                <a:lnTo>
                  <a:pt x="0" y="28"/>
                </a:lnTo>
                <a:lnTo>
                  <a:pt x="0" y="28"/>
                </a:lnTo>
                <a:lnTo>
                  <a:pt x="0" y="26"/>
                </a:lnTo>
                <a:lnTo>
                  <a:pt x="0" y="24"/>
                </a:lnTo>
                <a:lnTo>
                  <a:pt x="4" y="20"/>
                </a:lnTo>
                <a:lnTo>
                  <a:pt x="4" y="20"/>
                </a:lnTo>
                <a:lnTo>
                  <a:pt x="14" y="10"/>
                </a:lnTo>
                <a:lnTo>
                  <a:pt x="14" y="10"/>
                </a:lnTo>
                <a:lnTo>
                  <a:pt x="18" y="6"/>
                </a:lnTo>
                <a:lnTo>
                  <a:pt x="20" y="2"/>
                </a:lnTo>
                <a:lnTo>
                  <a:pt x="20" y="2"/>
                </a:lnTo>
                <a:lnTo>
                  <a:pt x="20" y="0"/>
                </a:lnTo>
                <a:lnTo>
                  <a:pt x="20"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30" name="Freeform 289"/>
          <p:cNvSpPr>
            <a:spLocks/>
          </p:cNvSpPr>
          <p:nvPr/>
        </p:nvSpPr>
        <p:spPr bwMode="auto">
          <a:xfrm>
            <a:off x="4050533" y="3319106"/>
            <a:ext cx="15745" cy="17703"/>
          </a:xfrm>
          <a:custGeom>
            <a:avLst/>
            <a:gdLst/>
            <a:ahLst/>
            <a:cxnLst>
              <a:cxn ang="0">
                <a:pos x="8" y="4"/>
              </a:cxn>
              <a:cxn ang="0">
                <a:pos x="8" y="4"/>
              </a:cxn>
              <a:cxn ang="0">
                <a:pos x="6" y="8"/>
              </a:cxn>
              <a:cxn ang="0">
                <a:pos x="6" y="8"/>
              </a:cxn>
              <a:cxn ang="0">
                <a:pos x="4" y="10"/>
              </a:cxn>
              <a:cxn ang="0">
                <a:pos x="4" y="10"/>
              </a:cxn>
              <a:cxn ang="0">
                <a:pos x="0" y="10"/>
              </a:cxn>
              <a:cxn ang="0">
                <a:pos x="0" y="10"/>
              </a:cxn>
              <a:cxn ang="0">
                <a:pos x="0" y="4"/>
              </a:cxn>
              <a:cxn ang="0">
                <a:pos x="2" y="0"/>
              </a:cxn>
              <a:cxn ang="0">
                <a:pos x="2" y="0"/>
              </a:cxn>
              <a:cxn ang="0">
                <a:pos x="6" y="0"/>
              </a:cxn>
              <a:cxn ang="0">
                <a:pos x="8" y="4"/>
              </a:cxn>
              <a:cxn ang="0">
                <a:pos x="8" y="4"/>
              </a:cxn>
            </a:cxnLst>
            <a:rect l="0" t="0" r="r" b="b"/>
            <a:pathLst>
              <a:path w="8" h="10">
                <a:moveTo>
                  <a:pt x="8" y="4"/>
                </a:moveTo>
                <a:lnTo>
                  <a:pt x="8" y="4"/>
                </a:lnTo>
                <a:lnTo>
                  <a:pt x="6" y="8"/>
                </a:lnTo>
                <a:lnTo>
                  <a:pt x="6" y="8"/>
                </a:lnTo>
                <a:lnTo>
                  <a:pt x="4" y="10"/>
                </a:lnTo>
                <a:lnTo>
                  <a:pt x="4" y="10"/>
                </a:lnTo>
                <a:lnTo>
                  <a:pt x="0" y="10"/>
                </a:lnTo>
                <a:lnTo>
                  <a:pt x="0" y="10"/>
                </a:lnTo>
                <a:lnTo>
                  <a:pt x="0" y="4"/>
                </a:lnTo>
                <a:lnTo>
                  <a:pt x="2" y="0"/>
                </a:lnTo>
                <a:lnTo>
                  <a:pt x="2" y="0"/>
                </a:lnTo>
                <a:lnTo>
                  <a:pt x="6" y="0"/>
                </a:lnTo>
                <a:lnTo>
                  <a:pt x="8" y="4"/>
                </a:lnTo>
                <a:lnTo>
                  <a:pt x="8" y="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31" name="Freeform 290"/>
          <p:cNvSpPr>
            <a:spLocks/>
          </p:cNvSpPr>
          <p:nvPr/>
        </p:nvSpPr>
        <p:spPr bwMode="auto">
          <a:xfrm>
            <a:off x="4078085" y="3290780"/>
            <a:ext cx="31490" cy="17703"/>
          </a:xfrm>
          <a:custGeom>
            <a:avLst/>
            <a:gdLst/>
            <a:ahLst/>
            <a:cxnLst>
              <a:cxn ang="0">
                <a:pos x="16" y="6"/>
              </a:cxn>
              <a:cxn ang="0">
                <a:pos x="16" y="6"/>
              </a:cxn>
              <a:cxn ang="0">
                <a:pos x="16" y="10"/>
              </a:cxn>
              <a:cxn ang="0">
                <a:pos x="16" y="10"/>
              </a:cxn>
              <a:cxn ang="0">
                <a:pos x="12" y="10"/>
              </a:cxn>
              <a:cxn ang="0">
                <a:pos x="6" y="8"/>
              </a:cxn>
              <a:cxn ang="0">
                <a:pos x="2" y="6"/>
              </a:cxn>
              <a:cxn ang="0">
                <a:pos x="0" y="2"/>
              </a:cxn>
              <a:cxn ang="0">
                <a:pos x="0" y="2"/>
              </a:cxn>
              <a:cxn ang="0">
                <a:pos x="2" y="2"/>
              </a:cxn>
              <a:cxn ang="0">
                <a:pos x="6" y="0"/>
              </a:cxn>
              <a:cxn ang="0">
                <a:pos x="6" y="0"/>
              </a:cxn>
              <a:cxn ang="0">
                <a:pos x="12" y="2"/>
              </a:cxn>
              <a:cxn ang="0">
                <a:pos x="16" y="6"/>
              </a:cxn>
              <a:cxn ang="0">
                <a:pos x="16" y="6"/>
              </a:cxn>
            </a:cxnLst>
            <a:rect l="0" t="0" r="r" b="b"/>
            <a:pathLst>
              <a:path w="16" h="10">
                <a:moveTo>
                  <a:pt x="16" y="6"/>
                </a:moveTo>
                <a:lnTo>
                  <a:pt x="16" y="6"/>
                </a:lnTo>
                <a:lnTo>
                  <a:pt x="16" y="10"/>
                </a:lnTo>
                <a:lnTo>
                  <a:pt x="16" y="10"/>
                </a:lnTo>
                <a:lnTo>
                  <a:pt x="12" y="10"/>
                </a:lnTo>
                <a:lnTo>
                  <a:pt x="6" y="8"/>
                </a:lnTo>
                <a:lnTo>
                  <a:pt x="2" y="6"/>
                </a:lnTo>
                <a:lnTo>
                  <a:pt x="0" y="2"/>
                </a:lnTo>
                <a:lnTo>
                  <a:pt x="0" y="2"/>
                </a:lnTo>
                <a:lnTo>
                  <a:pt x="2" y="2"/>
                </a:lnTo>
                <a:lnTo>
                  <a:pt x="6" y="0"/>
                </a:lnTo>
                <a:lnTo>
                  <a:pt x="6" y="0"/>
                </a:lnTo>
                <a:lnTo>
                  <a:pt x="12" y="2"/>
                </a:lnTo>
                <a:lnTo>
                  <a:pt x="16" y="6"/>
                </a:lnTo>
                <a:lnTo>
                  <a:pt x="16"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32" name="Freeform 291"/>
          <p:cNvSpPr>
            <a:spLocks/>
          </p:cNvSpPr>
          <p:nvPr/>
        </p:nvSpPr>
        <p:spPr bwMode="auto">
          <a:xfrm>
            <a:off x="4101704" y="3280159"/>
            <a:ext cx="35426" cy="24784"/>
          </a:xfrm>
          <a:custGeom>
            <a:avLst/>
            <a:gdLst/>
            <a:ahLst/>
            <a:cxnLst>
              <a:cxn ang="0">
                <a:pos x="16" y="12"/>
              </a:cxn>
              <a:cxn ang="0">
                <a:pos x="16" y="12"/>
              </a:cxn>
              <a:cxn ang="0">
                <a:pos x="18" y="14"/>
              </a:cxn>
              <a:cxn ang="0">
                <a:pos x="18" y="14"/>
              </a:cxn>
              <a:cxn ang="0">
                <a:pos x="14" y="14"/>
              </a:cxn>
              <a:cxn ang="0">
                <a:pos x="8" y="12"/>
              </a:cxn>
              <a:cxn ang="0">
                <a:pos x="4" y="8"/>
              </a:cxn>
              <a:cxn ang="0">
                <a:pos x="2" y="4"/>
              </a:cxn>
              <a:cxn ang="0">
                <a:pos x="2" y="4"/>
              </a:cxn>
              <a:cxn ang="0">
                <a:pos x="0" y="2"/>
              </a:cxn>
              <a:cxn ang="0">
                <a:pos x="0" y="2"/>
              </a:cxn>
              <a:cxn ang="0">
                <a:pos x="4" y="0"/>
              </a:cxn>
              <a:cxn ang="0">
                <a:pos x="8" y="2"/>
              </a:cxn>
              <a:cxn ang="0">
                <a:pos x="8" y="2"/>
              </a:cxn>
              <a:cxn ang="0">
                <a:pos x="14" y="6"/>
              </a:cxn>
              <a:cxn ang="0">
                <a:pos x="16" y="12"/>
              </a:cxn>
              <a:cxn ang="0">
                <a:pos x="16" y="12"/>
              </a:cxn>
            </a:cxnLst>
            <a:rect l="0" t="0" r="r" b="b"/>
            <a:pathLst>
              <a:path w="18" h="14">
                <a:moveTo>
                  <a:pt x="16" y="12"/>
                </a:moveTo>
                <a:lnTo>
                  <a:pt x="16" y="12"/>
                </a:lnTo>
                <a:lnTo>
                  <a:pt x="18" y="14"/>
                </a:lnTo>
                <a:lnTo>
                  <a:pt x="18" y="14"/>
                </a:lnTo>
                <a:lnTo>
                  <a:pt x="14" y="14"/>
                </a:lnTo>
                <a:lnTo>
                  <a:pt x="8" y="12"/>
                </a:lnTo>
                <a:lnTo>
                  <a:pt x="4" y="8"/>
                </a:lnTo>
                <a:lnTo>
                  <a:pt x="2" y="4"/>
                </a:lnTo>
                <a:lnTo>
                  <a:pt x="2" y="4"/>
                </a:lnTo>
                <a:lnTo>
                  <a:pt x="0" y="2"/>
                </a:lnTo>
                <a:lnTo>
                  <a:pt x="0" y="2"/>
                </a:lnTo>
                <a:lnTo>
                  <a:pt x="4" y="0"/>
                </a:lnTo>
                <a:lnTo>
                  <a:pt x="8" y="2"/>
                </a:lnTo>
                <a:lnTo>
                  <a:pt x="8" y="2"/>
                </a:lnTo>
                <a:lnTo>
                  <a:pt x="14" y="6"/>
                </a:lnTo>
                <a:lnTo>
                  <a:pt x="16" y="12"/>
                </a:lnTo>
                <a:lnTo>
                  <a:pt x="16" y="1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33" name="Freeform 292"/>
          <p:cNvSpPr>
            <a:spLocks/>
          </p:cNvSpPr>
          <p:nvPr/>
        </p:nvSpPr>
        <p:spPr bwMode="auto">
          <a:xfrm>
            <a:off x="4034788" y="3042937"/>
            <a:ext cx="448721" cy="435497"/>
          </a:xfrm>
          <a:custGeom>
            <a:avLst/>
            <a:gdLst/>
            <a:ahLst/>
            <a:cxnLst>
              <a:cxn ang="0">
                <a:pos x="218" y="56"/>
              </a:cxn>
              <a:cxn ang="0">
                <a:pos x="198" y="70"/>
              </a:cxn>
              <a:cxn ang="0">
                <a:pos x="196" y="84"/>
              </a:cxn>
              <a:cxn ang="0">
                <a:pos x="214" y="94"/>
              </a:cxn>
              <a:cxn ang="0">
                <a:pos x="202" y="116"/>
              </a:cxn>
              <a:cxn ang="0">
                <a:pos x="190" y="128"/>
              </a:cxn>
              <a:cxn ang="0">
                <a:pos x="182" y="144"/>
              </a:cxn>
              <a:cxn ang="0">
                <a:pos x="160" y="138"/>
              </a:cxn>
              <a:cxn ang="0">
                <a:pos x="148" y="140"/>
              </a:cxn>
              <a:cxn ang="0">
                <a:pos x="150" y="172"/>
              </a:cxn>
              <a:cxn ang="0">
                <a:pos x="144" y="206"/>
              </a:cxn>
              <a:cxn ang="0">
                <a:pos x="136" y="220"/>
              </a:cxn>
              <a:cxn ang="0">
                <a:pos x="138" y="246"/>
              </a:cxn>
              <a:cxn ang="0">
                <a:pos x="120" y="242"/>
              </a:cxn>
              <a:cxn ang="0">
                <a:pos x="118" y="226"/>
              </a:cxn>
              <a:cxn ang="0">
                <a:pos x="120" y="204"/>
              </a:cxn>
              <a:cxn ang="0">
                <a:pos x="102" y="194"/>
              </a:cxn>
              <a:cxn ang="0">
                <a:pos x="94" y="182"/>
              </a:cxn>
              <a:cxn ang="0">
                <a:pos x="86" y="174"/>
              </a:cxn>
              <a:cxn ang="0">
                <a:pos x="56" y="174"/>
              </a:cxn>
              <a:cxn ang="0">
                <a:pos x="22" y="186"/>
              </a:cxn>
              <a:cxn ang="0">
                <a:pos x="0" y="174"/>
              </a:cxn>
              <a:cxn ang="0">
                <a:pos x="10" y="170"/>
              </a:cxn>
              <a:cxn ang="0">
                <a:pos x="26" y="178"/>
              </a:cxn>
              <a:cxn ang="0">
                <a:pos x="42" y="176"/>
              </a:cxn>
              <a:cxn ang="0">
                <a:pos x="36" y="172"/>
              </a:cxn>
              <a:cxn ang="0">
                <a:pos x="22" y="168"/>
              </a:cxn>
              <a:cxn ang="0">
                <a:pos x="38" y="160"/>
              </a:cxn>
              <a:cxn ang="0">
                <a:pos x="80" y="152"/>
              </a:cxn>
              <a:cxn ang="0">
                <a:pos x="86" y="146"/>
              </a:cxn>
              <a:cxn ang="0">
                <a:pos x="70" y="148"/>
              </a:cxn>
              <a:cxn ang="0">
                <a:pos x="52" y="142"/>
              </a:cxn>
              <a:cxn ang="0">
                <a:pos x="48" y="126"/>
              </a:cxn>
              <a:cxn ang="0">
                <a:pos x="64" y="108"/>
              </a:cxn>
              <a:cxn ang="0">
                <a:pos x="84" y="78"/>
              </a:cxn>
              <a:cxn ang="0">
                <a:pos x="98" y="42"/>
              </a:cxn>
              <a:cxn ang="0">
                <a:pos x="112" y="48"/>
              </a:cxn>
              <a:cxn ang="0">
                <a:pos x="116" y="58"/>
              </a:cxn>
              <a:cxn ang="0">
                <a:pos x="106" y="60"/>
              </a:cxn>
              <a:cxn ang="0">
                <a:pos x="104" y="82"/>
              </a:cxn>
              <a:cxn ang="0">
                <a:pos x="106" y="92"/>
              </a:cxn>
              <a:cxn ang="0">
                <a:pos x="122" y="98"/>
              </a:cxn>
              <a:cxn ang="0">
                <a:pos x="124" y="88"/>
              </a:cxn>
              <a:cxn ang="0">
                <a:pos x="124" y="76"/>
              </a:cxn>
              <a:cxn ang="0">
                <a:pos x="134" y="60"/>
              </a:cxn>
              <a:cxn ang="0">
                <a:pos x="140" y="48"/>
              </a:cxn>
              <a:cxn ang="0">
                <a:pos x="130" y="44"/>
              </a:cxn>
              <a:cxn ang="0">
                <a:pos x="132" y="20"/>
              </a:cxn>
              <a:cxn ang="0">
                <a:pos x="148" y="6"/>
              </a:cxn>
              <a:cxn ang="0">
                <a:pos x="176" y="2"/>
              </a:cxn>
              <a:cxn ang="0">
                <a:pos x="194" y="0"/>
              </a:cxn>
              <a:cxn ang="0">
                <a:pos x="224" y="12"/>
              </a:cxn>
            </a:cxnLst>
            <a:rect l="0" t="0" r="r" b="b"/>
            <a:pathLst>
              <a:path w="228" h="246">
                <a:moveTo>
                  <a:pt x="228" y="18"/>
                </a:moveTo>
                <a:lnTo>
                  <a:pt x="228" y="18"/>
                </a:lnTo>
                <a:lnTo>
                  <a:pt x="226" y="30"/>
                </a:lnTo>
                <a:lnTo>
                  <a:pt x="224" y="42"/>
                </a:lnTo>
                <a:lnTo>
                  <a:pt x="218" y="56"/>
                </a:lnTo>
                <a:lnTo>
                  <a:pt x="212" y="64"/>
                </a:lnTo>
                <a:lnTo>
                  <a:pt x="212" y="64"/>
                </a:lnTo>
                <a:lnTo>
                  <a:pt x="208" y="68"/>
                </a:lnTo>
                <a:lnTo>
                  <a:pt x="202" y="68"/>
                </a:lnTo>
                <a:lnTo>
                  <a:pt x="198" y="70"/>
                </a:lnTo>
                <a:lnTo>
                  <a:pt x="194" y="74"/>
                </a:lnTo>
                <a:lnTo>
                  <a:pt x="194" y="74"/>
                </a:lnTo>
                <a:lnTo>
                  <a:pt x="194" y="80"/>
                </a:lnTo>
                <a:lnTo>
                  <a:pt x="196" y="84"/>
                </a:lnTo>
                <a:lnTo>
                  <a:pt x="196" y="84"/>
                </a:lnTo>
                <a:lnTo>
                  <a:pt x="200" y="86"/>
                </a:lnTo>
                <a:lnTo>
                  <a:pt x="206" y="90"/>
                </a:lnTo>
                <a:lnTo>
                  <a:pt x="210" y="92"/>
                </a:lnTo>
                <a:lnTo>
                  <a:pt x="214" y="94"/>
                </a:lnTo>
                <a:lnTo>
                  <a:pt x="214" y="94"/>
                </a:lnTo>
                <a:lnTo>
                  <a:pt x="214" y="100"/>
                </a:lnTo>
                <a:lnTo>
                  <a:pt x="212" y="106"/>
                </a:lnTo>
                <a:lnTo>
                  <a:pt x="212" y="106"/>
                </a:lnTo>
                <a:lnTo>
                  <a:pt x="208" y="112"/>
                </a:lnTo>
                <a:lnTo>
                  <a:pt x="202" y="116"/>
                </a:lnTo>
                <a:lnTo>
                  <a:pt x="202" y="116"/>
                </a:lnTo>
                <a:lnTo>
                  <a:pt x="198" y="118"/>
                </a:lnTo>
                <a:lnTo>
                  <a:pt x="192" y="122"/>
                </a:lnTo>
                <a:lnTo>
                  <a:pt x="192" y="122"/>
                </a:lnTo>
                <a:lnTo>
                  <a:pt x="190" y="128"/>
                </a:lnTo>
                <a:lnTo>
                  <a:pt x="188" y="134"/>
                </a:lnTo>
                <a:lnTo>
                  <a:pt x="188" y="134"/>
                </a:lnTo>
                <a:lnTo>
                  <a:pt x="186" y="140"/>
                </a:lnTo>
                <a:lnTo>
                  <a:pt x="182" y="144"/>
                </a:lnTo>
                <a:lnTo>
                  <a:pt x="182" y="144"/>
                </a:lnTo>
                <a:lnTo>
                  <a:pt x="178" y="146"/>
                </a:lnTo>
                <a:lnTo>
                  <a:pt x="174" y="146"/>
                </a:lnTo>
                <a:lnTo>
                  <a:pt x="174" y="146"/>
                </a:lnTo>
                <a:lnTo>
                  <a:pt x="168" y="142"/>
                </a:lnTo>
                <a:lnTo>
                  <a:pt x="160" y="138"/>
                </a:lnTo>
                <a:lnTo>
                  <a:pt x="160" y="138"/>
                </a:lnTo>
                <a:lnTo>
                  <a:pt x="156" y="136"/>
                </a:lnTo>
                <a:lnTo>
                  <a:pt x="150" y="136"/>
                </a:lnTo>
                <a:lnTo>
                  <a:pt x="150" y="136"/>
                </a:lnTo>
                <a:lnTo>
                  <a:pt x="148" y="140"/>
                </a:lnTo>
                <a:lnTo>
                  <a:pt x="148" y="146"/>
                </a:lnTo>
                <a:lnTo>
                  <a:pt x="148" y="146"/>
                </a:lnTo>
                <a:lnTo>
                  <a:pt x="150" y="162"/>
                </a:lnTo>
                <a:lnTo>
                  <a:pt x="150" y="162"/>
                </a:lnTo>
                <a:lnTo>
                  <a:pt x="150" y="172"/>
                </a:lnTo>
                <a:lnTo>
                  <a:pt x="150" y="172"/>
                </a:lnTo>
                <a:lnTo>
                  <a:pt x="148" y="186"/>
                </a:lnTo>
                <a:lnTo>
                  <a:pt x="148" y="186"/>
                </a:lnTo>
                <a:lnTo>
                  <a:pt x="146" y="196"/>
                </a:lnTo>
                <a:lnTo>
                  <a:pt x="144" y="206"/>
                </a:lnTo>
                <a:lnTo>
                  <a:pt x="144" y="206"/>
                </a:lnTo>
                <a:lnTo>
                  <a:pt x="140" y="210"/>
                </a:lnTo>
                <a:lnTo>
                  <a:pt x="138" y="212"/>
                </a:lnTo>
                <a:lnTo>
                  <a:pt x="138" y="212"/>
                </a:lnTo>
                <a:lnTo>
                  <a:pt x="136" y="220"/>
                </a:lnTo>
                <a:lnTo>
                  <a:pt x="136" y="220"/>
                </a:lnTo>
                <a:lnTo>
                  <a:pt x="138" y="240"/>
                </a:lnTo>
                <a:lnTo>
                  <a:pt x="138" y="240"/>
                </a:lnTo>
                <a:lnTo>
                  <a:pt x="138" y="246"/>
                </a:lnTo>
                <a:lnTo>
                  <a:pt x="138" y="246"/>
                </a:lnTo>
                <a:lnTo>
                  <a:pt x="136" y="244"/>
                </a:lnTo>
                <a:lnTo>
                  <a:pt x="132" y="244"/>
                </a:lnTo>
                <a:lnTo>
                  <a:pt x="126" y="244"/>
                </a:lnTo>
                <a:lnTo>
                  <a:pt x="126" y="244"/>
                </a:lnTo>
                <a:lnTo>
                  <a:pt x="120" y="242"/>
                </a:lnTo>
                <a:lnTo>
                  <a:pt x="118" y="238"/>
                </a:lnTo>
                <a:lnTo>
                  <a:pt x="118" y="238"/>
                </a:lnTo>
                <a:lnTo>
                  <a:pt x="116" y="232"/>
                </a:lnTo>
                <a:lnTo>
                  <a:pt x="118" y="226"/>
                </a:lnTo>
                <a:lnTo>
                  <a:pt x="118" y="226"/>
                </a:lnTo>
                <a:lnTo>
                  <a:pt x="120" y="214"/>
                </a:lnTo>
                <a:lnTo>
                  <a:pt x="120" y="214"/>
                </a:lnTo>
                <a:lnTo>
                  <a:pt x="120" y="208"/>
                </a:lnTo>
                <a:lnTo>
                  <a:pt x="120" y="204"/>
                </a:lnTo>
                <a:lnTo>
                  <a:pt x="120" y="204"/>
                </a:lnTo>
                <a:lnTo>
                  <a:pt x="118" y="200"/>
                </a:lnTo>
                <a:lnTo>
                  <a:pt x="112" y="196"/>
                </a:lnTo>
                <a:lnTo>
                  <a:pt x="112" y="196"/>
                </a:lnTo>
                <a:lnTo>
                  <a:pt x="102" y="194"/>
                </a:lnTo>
                <a:lnTo>
                  <a:pt x="102" y="194"/>
                </a:lnTo>
                <a:lnTo>
                  <a:pt x="98" y="192"/>
                </a:lnTo>
                <a:lnTo>
                  <a:pt x="94" y="188"/>
                </a:lnTo>
                <a:lnTo>
                  <a:pt x="94" y="188"/>
                </a:lnTo>
                <a:lnTo>
                  <a:pt x="94" y="184"/>
                </a:lnTo>
                <a:lnTo>
                  <a:pt x="94" y="182"/>
                </a:lnTo>
                <a:lnTo>
                  <a:pt x="94" y="182"/>
                </a:lnTo>
                <a:lnTo>
                  <a:pt x="90" y="180"/>
                </a:lnTo>
                <a:lnTo>
                  <a:pt x="90" y="180"/>
                </a:lnTo>
                <a:lnTo>
                  <a:pt x="88" y="178"/>
                </a:lnTo>
                <a:lnTo>
                  <a:pt x="86" y="174"/>
                </a:lnTo>
                <a:lnTo>
                  <a:pt x="86" y="174"/>
                </a:lnTo>
                <a:lnTo>
                  <a:pt x="78" y="172"/>
                </a:lnTo>
                <a:lnTo>
                  <a:pt x="68" y="172"/>
                </a:lnTo>
                <a:lnTo>
                  <a:pt x="68" y="172"/>
                </a:lnTo>
                <a:lnTo>
                  <a:pt x="56" y="174"/>
                </a:lnTo>
                <a:lnTo>
                  <a:pt x="56" y="174"/>
                </a:lnTo>
                <a:lnTo>
                  <a:pt x="38" y="182"/>
                </a:lnTo>
                <a:lnTo>
                  <a:pt x="38" y="182"/>
                </a:lnTo>
                <a:lnTo>
                  <a:pt x="28" y="184"/>
                </a:lnTo>
                <a:lnTo>
                  <a:pt x="22" y="186"/>
                </a:lnTo>
                <a:lnTo>
                  <a:pt x="16" y="186"/>
                </a:lnTo>
                <a:lnTo>
                  <a:pt x="16" y="186"/>
                </a:lnTo>
                <a:lnTo>
                  <a:pt x="8" y="180"/>
                </a:lnTo>
                <a:lnTo>
                  <a:pt x="0" y="174"/>
                </a:lnTo>
                <a:lnTo>
                  <a:pt x="0" y="174"/>
                </a:lnTo>
                <a:lnTo>
                  <a:pt x="0" y="172"/>
                </a:lnTo>
                <a:lnTo>
                  <a:pt x="0" y="172"/>
                </a:lnTo>
                <a:lnTo>
                  <a:pt x="4" y="170"/>
                </a:lnTo>
                <a:lnTo>
                  <a:pt x="4" y="170"/>
                </a:lnTo>
                <a:lnTo>
                  <a:pt x="10" y="170"/>
                </a:lnTo>
                <a:lnTo>
                  <a:pt x="10" y="170"/>
                </a:lnTo>
                <a:lnTo>
                  <a:pt x="16" y="176"/>
                </a:lnTo>
                <a:lnTo>
                  <a:pt x="20" y="180"/>
                </a:lnTo>
                <a:lnTo>
                  <a:pt x="20" y="180"/>
                </a:lnTo>
                <a:lnTo>
                  <a:pt x="26" y="178"/>
                </a:lnTo>
                <a:lnTo>
                  <a:pt x="32" y="176"/>
                </a:lnTo>
                <a:lnTo>
                  <a:pt x="32" y="176"/>
                </a:lnTo>
                <a:lnTo>
                  <a:pt x="40" y="176"/>
                </a:lnTo>
                <a:lnTo>
                  <a:pt x="40" y="176"/>
                </a:lnTo>
                <a:lnTo>
                  <a:pt x="42" y="176"/>
                </a:lnTo>
                <a:lnTo>
                  <a:pt x="44" y="174"/>
                </a:lnTo>
                <a:lnTo>
                  <a:pt x="44" y="174"/>
                </a:lnTo>
                <a:lnTo>
                  <a:pt x="42" y="172"/>
                </a:lnTo>
                <a:lnTo>
                  <a:pt x="36" y="172"/>
                </a:lnTo>
                <a:lnTo>
                  <a:pt x="36" y="172"/>
                </a:lnTo>
                <a:lnTo>
                  <a:pt x="26" y="172"/>
                </a:lnTo>
                <a:lnTo>
                  <a:pt x="26" y="172"/>
                </a:lnTo>
                <a:lnTo>
                  <a:pt x="24" y="170"/>
                </a:lnTo>
                <a:lnTo>
                  <a:pt x="22" y="168"/>
                </a:lnTo>
                <a:lnTo>
                  <a:pt x="22" y="168"/>
                </a:lnTo>
                <a:lnTo>
                  <a:pt x="22" y="164"/>
                </a:lnTo>
                <a:lnTo>
                  <a:pt x="26" y="160"/>
                </a:lnTo>
                <a:lnTo>
                  <a:pt x="26" y="160"/>
                </a:lnTo>
                <a:lnTo>
                  <a:pt x="30" y="160"/>
                </a:lnTo>
                <a:lnTo>
                  <a:pt x="38" y="160"/>
                </a:lnTo>
                <a:lnTo>
                  <a:pt x="48" y="158"/>
                </a:lnTo>
                <a:lnTo>
                  <a:pt x="48" y="158"/>
                </a:lnTo>
                <a:lnTo>
                  <a:pt x="60" y="154"/>
                </a:lnTo>
                <a:lnTo>
                  <a:pt x="60" y="154"/>
                </a:lnTo>
                <a:lnTo>
                  <a:pt x="80" y="152"/>
                </a:lnTo>
                <a:lnTo>
                  <a:pt x="80" y="152"/>
                </a:lnTo>
                <a:lnTo>
                  <a:pt x="84" y="150"/>
                </a:lnTo>
                <a:lnTo>
                  <a:pt x="86" y="148"/>
                </a:lnTo>
                <a:lnTo>
                  <a:pt x="86" y="148"/>
                </a:lnTo>
                <a:lnTo>
                  <a:pt x="86" y="146"/>
                </a:lnTo>
                <a:lnTo>
                  <a:pt x="82" y="144"/>
                </a:lnTo>
                <a:lnTo>
                  <a:pt x="82" y="144"/>
                </a:lnTo>
                <a:lnTo>
                  <a:pt x="80" y="144"/>
                </a:lnTo>
                <a:lnTo>
                  <a:pt x="76" y="146"/>
                </a:lnTo>
                <a:lnTo>
                  <a:pt x="70" y="148"/>
                </a:lnTo>
                <a:lnTo>
                  <a:pt x="70" y="148"/>
                </a:lnTo>
                <a:lnTo>
                  <a:pt x="60" y="146"/>
                </a:lnTo>
                <a:lnTo>
                  <a:pt x="60" y="146"/>
                </a:lnTo>
                <a:lnTo>
                  <a:pt x="52" y="142"/>
                </a:lnTo>
                <a:lnTo>
                  <a:pt x="52" y="142"/>
                </a:lnTo>
                <a:lnTo>
                  <a:pt x="48" y="138"/>
                </a:lnTo>
                <a:lnTo>
                  <a:pt x="46" y="136"/>
                </a:lnTo>
                <a:lnTo>
                  <a:pt x="46" y="136"/>
                </a:lnTo>
                <a:lnTo>
                  <a:pt x="46" y="130"/>
                </a:lnTo>
                <a:lnTo>
                  <a:pt x="48" y="126"/>
                </a:lnTo>
                <a:lnTo>
                  <a:pt x="48" y="126"/>
                </a:lnTo>
                <a:lnTo>
                  <a:pt x="50" y="120"/>
                </a:lnTo>
                <a:lnTo>
                  <a:pt x="50" y="120"/>
                </a:lnTo>
                <a:lnTo>
                  <a:pt x="56" y="114"/>
                </a:lnTo>
                <a:lnTo>
                  <a:pt x="64" y="108"/>
                </a:lnTo>
                <a:lnTo>
                  <a:pt x="70" y="102"/>
                </a:lnTo>
                <a:lnTo>
                  <a:pt x="76" y="96"/>
                </a:lnTo>
                <a:lnTo>
                  <a:pt x="76" y="96"/>
                </a:lnTo>
                <a:lnTo>
                  <a:pt x="80" y="88"/>
                </a:lnTo>
                <a:lnTo>
                  <a:pt x="84" y="78"/>
                </a:lnTo>
                <a:lnTo>
                  <a:pt x="90" y="58"/>
                </a:lnTo>
                <a:lnTo>
                  <a:pt x="90" y="58"/>
                </a:lnTo>
                <a:lnTo>
                  <a:pt x="94" y="50"/>
                </a:lnTo>
                <a:lnTo>
                  <a:pt x="98" y="42"/>
                </a:lnTo>
                <a:lnTo>
                  <a:pt x="98" y="42"/>
                </a:lnTo>
                <a:lnTo>
                  <a:pt x="104" y="40"/>
                </a:lnTo>
                <a:lnTo>
                  <a:pt x="108" y="40"/>
                </a:lnTo>
                <a:lnTo>
                  <a:pt x="108" y="40"/>
                </a:lnTo>
                <a:lnTo>
                  <a:pt x="110" y="42"/>
                </a:lnTo>
                <a:lnTo>
                  <a:pt x="112" y="48"/>
                </a:lnTo>
                <a:lnTo>
                  <a:pt x="112" y="48"/>
                </a:lnTo>
                <a:lnTo>
                  <a:pt x="116" y="54"/>
                </a:lnTo>
                <a:lnTo>
                  <a:pt x="116" y="54"/>
                </a:lnTo>
                <a:lnTo>
                  <a:pt x="116" y="58"/>
                </a:lnTo>
                <a:lnTo>
                  <a:pt x="116" y="58"/>
                </a:lnTo>
                <a:lnTo>
                  <a:pt x="116" y="58"/>
                </a:lnTo>
                <a:lnTo>
                  <a:pt x="116" y="58"/>
                </a:lnTo>
                <a:lnTo>
                  <a:pt x="112" y="60"/>
                </a:lnTo>
                <a:lnTo>
                  <a:pt x="106" y="60"/>
                </a:lnTo>
                <a:lnTo>
                  <a:pt x="106" y="60"/>
                </a:lnTo>
                <a:lnTo>
                  <a:pt x="104" y="64"/>
                </a:lnTo>
                <a:lnTo>
                  <a:pt x="104" y="64"/>
                </a:lnTo>
                <a:lnTo>
                  <a:pt x="104" y="70"/>
                </a:lnTo>
                <a:lnTo>
                  <a:pt x="104" y="70"/>
                </a:lnTo>
                <a:lnTo>
                  <a:pt x="104" y="82"/>
                </a:lnTo>
                <a:lnTo>
                  <a:pt x="104" y="82"/>
                </a:lnTo>
                <a:lnTo>
                  <a:pt x="102" y="86"/>
                </a:lnTo>
                <a:lnTo>
                  <a:pt x="102" y="86"/>
                </a:lnTo>
                <a:lnTo>
                  <a:pt x="104" y="90"/>
                </a:lnTo>
                <a:lnTo>
                  <a:pt x="106" y="92"/>
                </a:lnTo>
                <a:lnTo>
                  <a:pt x="106" y="92"/>
                </a:lnTo>
                <a:lnTo>
                  <a:pt x="116" y="98"/>
                </a:lnTo>
                <a:lnTo>
                  <a:pt x="116" y="98"/>
                </a:lnTo>
                <a:lnTo>
                  <a:pt x="122" y="98"/>
                </a:lnTo>
                <a:lnTo>
                  <a:pt x="122" y="98"/>
                </a:lnTo>
                <a:lnTo>
                  <a:pt x="124" y="96"/>
                </a:lnTo>
                <a:lnTo>
                  <a:pt x="124" y="96"/>
                </a:lnTo>
                <a:lnTo>
                  <a:pt x="124" y="92"/>
                </a:lnTo>
                <a:lnTo>
                  <a:pt x="124" y="88"/>
                </a:lnTo>
                <a:lnTo>
                  <a:pt x="124" y="88"/>
                </a:lnTo>
                <a:lnTo>
                  <a:pt x="120" y="82"/>
                </a:lnTo>
                <a:lnTo>
                  <a:pt x="120" y="82"/>
                </a:lnTo>
                <a:lnTo>
                  <a:pt x="120" y="76"/>
                </a:lnTo>
                <a:lnTo>
                  <a:pt x="120" y="76"/>
                </a:lnTo>
                <a:lnTo>
                  <a:pt x="124" y="76"/>
                </a:lnTo>
                <a:lnTo>
                  <a:pt x="124" y="76"/>
                </a:lnTo>
                <a:lnTo>
                  <a:pt x="132" y="70"/>
                </a:lnTo>
                <a:lnTo>
                  <a:pt x="132" y="70"/>
                </a:lnTo>
                <a:lnTo>
                  <a:pt x="134" y="66"/>
                </a:lnTo>
                <a:lnTo>
                  <a:pt x="134" y="60"/>
                </a:lnTo>
                <a:lnTo>
                  <a:pt x="134" y="60"/>
                </a:lnTo>
                <a:lnTo>
                  <a:pt x="138" y="54"/>
                </a:lnTo>
                <a:lnTo>
                  <a:pt x="140" y="50"/>
                </a:lnTo>
                <a:lnTo>
                  <a:pt x="140" y="48"/>
                </a:lnTo>
                <a:lnTo>
                  <a:pt x="140" y="48"/>
                </a:lnTo>
                <a:lnTo>
                  <a:pt x="138" y="44"/>
                </a:lnTo>
                <a:lnTo>
                  <a:pt x="138" y="44"/>
                </a:lnTo>
                <a:lnTo>
                  <a:pt x="134" y="44"/>
                </a:lnTo>
                <a:lnTo>
                  <a:pt x="130" y="44"/>
                </a:lnTo>
                <a:lnTo>
                  <a:pt x="130" y="44"/>
                </a:lnTo>
                <a:lnTo>
                  <a:pt x="130" y="40"/>
                </a:lnTo>
                <a:lnTo>
                  <a:pt x="130" y="40"/>
                </a:lnTo>
                <a:lnTo>
                  <a:pt x="130" y="24"/>
                </a:lnTo>
                <a:lnTo>
                  <a:pt x="130" y="24"/>
                </a:lnTo>
                <a:lnTo>
                  <a:pt x="132" y="20"/>
                </a:lnTo>
                <a:lnTo>
                  <a:pt x="132" y="20"/>
                </a:lnTo>
                <a:lnTo>
                  <a:pt x="138" y="12"/>
                </a:lnTo>
                <a:lnTo>
                  <a:pt x="138" y="12"/>
                </a:lnTo>
                <a:lnTo>
                  <a:pt x="148" y="6"/>
                </a:lnTo>
                <a:lnTo>
                  <a:pt x="148" y="6"/>
                </a:lnTo>
                <a:lnTo>
                  <a:pt x="160" y="0"/>
                </a:lnTo>
                <a:lnTo>
                  <a:pt x="160" y="0"/>
                </a:lnTo>
                <a:lnTo>
                  <a:pt x="170" y="0"/>
                </a:lnTo>
                <a:lnTo>
                  <a:pt x="170" y="0"/>
                </a:lnTo>
                <a:lnTo>
                  <a:pt x="176" y="2"/>
                </a:lnTo>
                <a:lnTo>
                  <a:pt x="182" y="4"/>
                </a:lnTo>
                <a:lnTo>
                  <a:pt x="182" y="4"/>
                </a:lnTo>
                <a:lnTo>
                  <a:pt x="188" y="2"/>
                </a:lnTo>
                <a:lnTo>
                  <a:pt x="194" y="0"/>
                </a:lnTo>
                <a:lnTo>
                  <a:pt x="194" y="0"/>
                </a:lnTo>
                <a:lnTo>
                  <a:pt x="208" y="0"/>
                </a:lnTo>
                <a:lnTo>
                  <a:pt x="208" y="0"/>
                </a:lnTo>
                <a:lnTo>
                  <a:pt x="216" y="4"/>
                </a:lnTo>
                <a:lnTo>
                  <a:pt x="216" y="4"/>
                </a:lnTo>
                <a:lnTo>
                  <a:pt x="224" y="12"/>
                </a:lnTo>
                <a:lnTo>
                  <a:pt x="224" y="12"/>
                </a:lnTo>
                <a:lnTo>
                  <a:pt x="226" y="16"/>
                </a:lnTo>
                <a:lnTo>
                  <a:pt x="228" y="18"/>
                </a:lnTo>
                <a:lnTo>
                  <a:pt x="228" y="1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34" name="Freeform 293"/>
          <p:cNvSpPr>
            <a:spLocks/>
          </p:cNvSpPr>
          <p:nvPr/>
        </p:nvSpPr>
        <p:spPr bwMode="auto">
          <a:xfrm>
            <a:off x="1925006" y="4583109"/>
            <a:ext cx="562871" cy="824966"/>
          </a:xfrm>
          <a:custGeom>
            <a:avLst/>
            <a:gdLst/>
            <a:ahLst/>
            <a:cxnLst>
              <a:cxn ang="0">
                <a:pos x="102" y="462"/>
              </a:cxn>
              <a:cxn ang="0">
                <a:pos x="84" y="464"/>
              </a:cxn>
              <a:cxn ang="0">
                <a:pos x="58" y="462"/>
              </a:cxn>
              <a:cxn ang="0">
                <a:pos x="32" y="448"/>
              </a:cxn>
              <a:cxn ang="0">
                <a:pos x="4" y="444"/>
              </a:cxn>
              <a:cxn ang="0">
                <a:pos x="0" y="436"/>
              </a:cxn>
              <a:cxn ang="0">
                <a:pos x="4" y="422"/>
              </a:cxn>
              <a:cxn ang="0">
                <a:pos x="20" y="398"/>
              </a:cxn>
              <a:cxn ang="0">
                <a:pos x="28" y="358"/>
              </a:cxn>
              <a:cxn ang="0">
                <a:pos x="34" y="344"/>
              </a:cxn>
              <a:cxn ang="0">
                <a:pos x="44" y="318"/>
              </a:cxn>
              <a:cxn ang="0">
                <a:pos x="46" y="314"/>
              </a:cxn>
              <a:cxn ang="0">
                <a:pos x="28" y="310"/>
              </a:cxn>
              <a:cxn ang="0">
                <a:pos x="14" y="308"/>
              </a:cxn>
              <a:cxn ang="0">
                <a:pos x="12" y="288"/>
              </a:cxn>
              <a:cxn ang="0">
                <a:pos x="4" y="274"/>
              </a:cxn>
              <a:cxn ang="0">
                <a:pos x="12" y="256"/>
              </a:cxn>
              <a:cxn ang="0">
                <a:pos x="20" y="232"/>
              </a:cxn>
              <a:cxn ang="0">
                <a:pos x="40" y="216"/>
              </a:cxn>
              <a:cxn ang="0">
                <a:pos x="66" y="182"/>
              </a:cxn>
              <a:cxn ang="0">
                <a:pos x="78" y="150"/>
              </a:cxn>
              <a:cxn ang="0">
                <a:pos x="94" y="120"/>
              </a:cxn>
              <a:cxn ang="0">
                <a:pos x="112" y="90"/>
              </a:cxn>
              <a:cxn ang="0">
                <a:pos x="116" y="72"/>
              </a:cxn>
              <a:cxn ang="0">
                <a:pos x="118" y="18"/>
              </a:cxn>
              <a:cxn ang="0">
                <a:pos x="134" y="4"/>
              </a:cxn>
              <a:cxn ang="0">
                <a:pos x="154" y="0"/>
              </a:cxn>
              <a:cxn ang="0">
                <a:pos x="172" y="2"/>
              </a:cxn>
              <a:cxn ang="0">
                <a:pos x="168" y="18"/>
              </a:cxn>
              <a:cxn ang="0">
                <a:pos x="176" y="26"/>
              </a:cxn>
              <a:cxn ang="0">
                <a:pos x="206" y="36"/>
              </a:cxn>
              <a:cxn ang="0">
                <a:pos x="228" y="38"/>
              </a:cxn>
              <a:cxn ang="0">
                <a:pos x="258" y="44"/>
              </a:cxn>
              <a:cxn ang="0">
                <a:pos x="276" y="52"/>
              </a:cxn>
              <a:cxn ang="0">
                <a:pos x="278" y="66"/>
              </a:cxn>
              <a:cxn ang="0">
                <a:pos x="286" y="86"/>
              </a:cxn>
              <a:cxn ang="0">
                <a:pos x="270" y="106"/>
              </a:cxn>
              <a:cxn ang="0">
                <a:pos x="242" y="120"/>
              </a:cxn>
              <a:cxn ang="0">
                <a:pos x="232" y="138"/>
              </a:cxn>
              <a:cxn ang="0">
                <a:pos x="220" y="172"/>
              </a:cxn>
              <a:cxn ang="0">
                <a:pos x="208" y="190"/>
              </a:cxn>
              <a:cxn ang="0">
                <a:pos x="210" y="214"/>
              </a:cxn>
              <a:cxn ang="0">
                <a:pos x="206" y="226"/>
              </a:cxn>
              <a:cxn ang="0">
                <a:pos x="184" y="238"/>
              </a:cxn>
              <a:cxn ang="0">
                <a:pos x="164" y="242"/>
              </a:cxn>
              <a:cxn ang="0">
                <a:pos x="162" y="264"/>
              </a:cxn>
              <a:cxn ang="0">
                <a:pos x="172" y="292"/>
              </a:cxn>
              <a:cxn ang="0">
                <a:pos x="166" y="310"/>
              </a:cxn>
              <a:cxn ang="0">
                <a:pos x="152" y="324"/>
              </a:cxn>
              <a:cxn ang="0">
                <a:pos x="146" y="350"/>
              </a:cxn>
              <a:cxn ang="0">
                <a:pos x="156" y="376"/>
              </a:cxn>
              <a:cxn ang="0">
                <a:pos x="156" y="392"/>
              </a:cxn>
              <a:cxn ang="0">
                <a:pos x="124" y="412"/>
              </a:cxn>
              <a:cxn ang="0">
                <a:pos x="110" y="422"/>
              </a:cxn>
              <a:cxn ang="0">
                <a:pos x="108" y="460"/>
              </a:cxn>
            </a:cxnLst>
            <a:rect l="0" t="0" r="r" b="b"/>
            <a:pathLst>
              <a:path w="286" h="466">
                <a:moveTo>
                  <a:pt x="108" y="460"/>
                </a:moveTo>
                <a:lnTo>
                  <a:pt x="108" y="460"/>
                </a:lnTo>
                <a:lnTo>
                  <a:pt x="106" y="462"/>
                </a:lnTo>
                <a:lnTo>
                  <a:pt x="102" y="462"/>
                </a:lnTo>
                <a:lnTo>
                  <a:pt x="96" y="462"/>
                </a:lnTo>
                <a:lnTo>
                  <a:pt x="96" y="462"/>
                </a:lnTo>
                <a:lnTo>
                  <a:pt x="84" y="464"/>
                </a:lnTo>
                <a:lnTo>
                  <a:pt x="84" y="464"/>
                </a:lnTo>
                <a:lnTo>
                  <a:pt x="72" y="466"/>
                </a:lnTo>
                <a:lnTo>
                  <a:pt x="72" y="466"/>
                </a:lnTo>
                <a:lnTo>
                  <a:pt x="58" y="462"/>
                </a:lnTo>
                <a:lnTo>
                  <a:pt x="58" y="462"/>
                </a:lnTo>
                <a:lnTo>
                  <a:pt x="48" y="454"/>
                </a:lnTo>
                <a:lnTo>
                  <a:pt x="48" y="454"/>
                </a:lnTo>
                <a:lnTo>
                  <a:pt x="32" y="448"/>
                </a:lnTo>
                <a:lnTo>
                  <a:pt x="32" y="448"/>
                </a:lnTo>
                <a:lnTo>
                  <a:pt x="16" y="444"/>
                </a:lnTo>
                <a:lnTo>
                  <a:pt x="16" y="444"/>
                </a:lnTo>
                <a:lnTo>
                  <a:pt x="8" y="444"/>
                </a:lnTo>
                <a:lnTo>
                  <a:pt x="4" y="444"/>
                </a:lnTo>
                <a:lnTo>
                  <a:pt x="2" y="442"/>
                </a:lnTo>
                <a:lnTo>
                  <a:pt x="2" y="442"/>
                </a:lnTo>
                <a:lnTo>
                  <a:pt x="0" y="440"/>
                </a:lnTo>
                <a:lnTo>
                  <a:pt x="0" y="436"/>
                </a:lnTo>
                <a:lnTo>
                  <a:pt x="0" y="436"/>
                </a:lnTo>
                <a:lnTo>
                  <a:pt x="0" y="430"/>
                </a:lnTo>
                <a:lnTo>
                  <a:pt x="4" y="422"/>
                </a:lnTo>
                <a:lnTo>
                  <a:pt x="4" y="422"/>
                </a:lnTo>
                <a:lnTo>
                  <a:pt x="14" y="408"/>
                </a:lnTo>
                <a:lnTo>
                  <a:pt x="14" y="408"/>
                </a:lnTo>
                <a:lnTo>
                  <a:pt x="20" y="398"/>
                </a:lnTo>
                <a:lnTo>
                  <a:pt x="20" y="398"/>
                </a:lnTo>
                <a:lnTo>
                  <a:pt x="24" y="382"/>
                </a:lnTo>
                <a:lnTo>
                  <a:pt x="28" y="368"/>
                </a:lnTo>
                <a:lnTo>
                  <a:pt x="28" y="368"/>
                </a:lnTo>
                <a:lnTo>
                  <a:pt x="28" y="358"/>
                </a:lnTo>
                <a:lnTo>
                  <a:pt x="28" y="358"/>
                </a:lnTo>
                <a:lnTo>
                  <a:pt x="32" y="352"/>
                </a:lnTo>
                <a:lnTo>
                  <a:pt x="34" y="344"/>
                </a:lnTo>
                <a:lnTo>
                  <a:pt x="34" y="344"/>
                </a:lnTo>
                <a:lnTo>
                  <a:pt x="36" y="334"/>
                </a:lnTo>
                <a:lnTo>
                  <a:pt x="40" y="322"/>
                </a:lnTo>
                <a:lnTo>
                  <a:pt x="40" y="322"/>
                </a:lnTo>
                <a:lnTo>
                  <a:pt x="44" y="318"/>
                </a:lnTo>
                <a:lnTo>
                  <a:pt x="44" y="318"/>
                </a:lnTo>
                <a:lnTo>
                  <a:pt x="46" y="316"/>
                </a:lnTo>
                <a:lnTo>
                  <a:pt x="46" y="314"/>
                </a:lnTo>
                <a:lnTo>
                  <a:pt x="46" y="314"/>
                </a:lnTo>
                <a:lnTo>
                  <a:pt x="44" y="312"/>
                </a:lnTo>
                <a:lnTo>
                  <a:pt x="38" y="310"/>
                </a:lnTo>
                <a:lnTo>
                  <a:pt x="28" y="310"/>
                </a:lnTo>
                <a:lnTo>
                  <a:pt x="28" y="310"/>
                </a:lnTo>
                <a:lnTo>
                  <a:pt x="22" y="312"/>
                </a:lnTo>
                <a:lnTo>
                  <a:pt x="18" y="312"/>
                </a:lnTo>
                <a:lnTo>
                  <a:pt x="18" y="312"/>
                </a:lnTo>
                <a:lnTo>
                  <a:pt x="14" y="308"/>
                </a:lnTo>
                <a:lnTo>
                  <a:pt x="14" y="300"/>
                </a:lnTo>
                <a:lnTo>
                  <a:pt x="12" y="294"/>
                </a:lnTo>
                <a:lnTo>
                  <a:pt x="12" y="288"/>
                </a:lnTo>
                <a:lnTo>
                  <a:pt x="12" y="288"/>
                </a:lnTo>
                <a:lnTo>
                  <a:pt x="6" y="282"/>
                </a:lnTo>
                <a:lnTo>
                  <a:pt x="2" y="278"/>
                </a:lnTo>
                <a:lnTo>
                  <a:pt x="2" y="278"/>
                </a:lnTo>
                <a:lnTo>
                  <a:pt x="4" y="274"/>
                </a:lnTo>
                <a:lnTo>
                  <a:pt x="4" y="274"/>
                </a:lnTo>
                <a:lnTo>
                  <a:pt x="8" y="264"/>
                </a:lnTo>
                <a:lnTo>
                  <a:pt x="12" y="256"/>
                </a:lnTo>
                <a:lnTo>
                  <a:pt x="12" y="256"/>
                </a:lnTo>
                <a:lnTo>
                  <a:pt x="16" y="244"/>
                </a:lnTo>
                <a:lnTo>
                  <a:pt x="18" y="238"/>
                </a:lnTo>
                <a:lnTo>
                  <a:pt x="20" y="232"/>
                </a:lnTo>
                <a:lnTo>
                  <a:pt x="20" y="232"/>
                </a:lnTo>
                <a:lnTo>
                  <a:pt x="24" y="228"/>
                </a:lnTo>
                <a:lnTo>
                  <a:pt x="30" y="224"/>
                </a:lnTo>
                <a:lnTo>
                  <a:pt x="40" y="216"/>
                </a:lnTo>
                <a:lnTo>
                  <a:pt x="40" y="216"/>
                </a:lnTo>
                <a:lnTo>
                  <a:pt x="52" y="202"/>
                </a:lnTo>
                <a:lnTo>
                  <a:pt x="52" y="202"/>
                </a:lnTo>
                <a:lnTo>
                  <a:pt x="66" y="182"/>
                </a:lnTo>
                <a:lnTo>
                  <a:pt x="66" y="182"/>
                </a:lnTo>
                <a:lnTo>
                  <a:pt x="72" y="168"/>
                </a:lnTo>
                <a:lnTo>
                  <a:pt x="72" y="168"/>
                </a:lnTo>
                <a:lnTo>
                  <a:pt x="78" y="150"/>
                </a:lnTo>
                <a:lnTo>
                  <a:pt x="78" y="150"/>
                </a:lnTo>
                <a:lnTo>
                  <a:pt x="88" y="130"/>
                </a:lnTo>
                <a:lnTo>
                  <a:pt x="88" y="130"/>
                </a:lnTo>
                <a:lnTo>
                  <a:pt x="94" y="120"/>
                </a:lnTo>
                <a:lnTo>
                  <a:pt x="94" y="120"/>
                </a:lnTo>
                <a:lnTo>
                  <a:pt x="100" y="108"/>
                </a:lnTo>
                <a:lnTo>
                  <a:pt x="108" y="94"/>
                </a:lnTo>
                <a:lnTo>
                  <a:pt x="108" y="94"/>
                </a:lnTo>
                <a:lnTo>
                  <a:pt x="112" y="90"/>
                </a:lnTo>
                <a:lnTo>
                  <a:pt x="114" y="86"/>
                </a:lnTo>
                <a:lnTo>
                  <a:pt x="114" y="86"/>
                </a:lnTo>
                <a:lnTo>
                  <a:pt x="116" y="78"/>
                </a:lnTo>
                <a:lnTo>
                  <a:pt x="116" y="72"/>
                </a:lnTo>
                <a:lnTo>
                  <a:pt x="116" y="72"/>
                </a:lnTo>
                <a:lnTo>
                  <a:pt x="116" y="42"/>
                </a:lnTo>
                <a:lnTo>
                  <a:pt x="118" y="26"/>
                </a:lnTo>
                <a:lnTo>
                  <a:pt x="118" y="18"/>
                </a:lnTo>
                <a:lnTo>
                  <a:pt x="122" y="12"/>
                </a:lnTo>
                <a:lnTo>
                  <a:pt x="122" y="12"/>
                </a:lnTo>
                <a:lnTo>
                  <a:pt x="128" y="8"/>
                </a:lnTo>
                <a:lnTo>
                  <a:pt x="134" y="4"/>
                </a:lnTo>
                <a:lnTo>
                  <a:pt x="134" y="4"/>
                </a:lnTo>
                <a:lnTo>
                  <a:pt x="144" y="2"/>
                </a:lnTo>
                <a:lnTo>
                  <a:pt x="154" y="0"/>
                </a:lnTo>
                <a:lnTo>
                  <a:pt x="154" y="0"/>
                </a:lnTo>
                <a:lnTo>
                  <a:pt x="164" y="0"/>
                </a:lnTo>
                <a:lnTo>
                  <a:pt x="168" y="2"/>
                </a:lnTo>
                <a:lnTo>
                  <a:pt x="172" y="2"/>
                </a:lnTo>
                <a:lnTo>
                  <a:pt x="172" y="2"/>
                </a:lnTo>
                <a:lnTo>
                  <a:pt x="172" y="6"/>
                </a:lnTo>
                <a:lnTo>
                  <a:pt x="170" y="10"/>
                </a:lnTo>
                <a:lnTo>
                  <a:pt x="168" y="14"/>
                </a:lnTo>
                <a:lnTo>
                  <a:pt x="168" y="18"/>
                </a:lnTo>
                <a:lnTo>
                  <a:pt x="168" y="18"/>
                </a:lnTo>
                <a:lnTo>
                  <a:pt x="172" y="24"/>
                </a:lnTo>
                <a:lnTo>
                  <a:pt x="176" y="26"/>
                </a:lnTo>
                <a:lnTo>
                  <a:pt x="176" y="26"/>
                </a:lnTo>
                <a:lnTo>
                  <a:pt x="184" y="28"/>
                </a:lnTo>
                <a:lnTo>
                  <a:pt x="192" y="30"/>
                </a:lnTo>
                <a:lnTo>
                  <a:pt x="192" y="30"/>
                </a:lnTo>
                <a:lnTo>
                  <a:pt x="206" y="36"/>
                </a:lnTo>
                <a:lnTo>
                  <a:pt x="214" y="38"/>
                </a:lnTo>
                <a:lnTo>
                  <a:pt x="220" y="40"/>
                </a:lnTo>
                <a:lnTo>
                  <a:pt x="220" y="40"/>
                </a:lnTo>
                <a:lnTo>
                  <a:pt x="228" y="38"/>
                </a:lnTo>
                <a:lnTo>
                  <a:pt x="238" y="36"/>
                </a:lnTo>
                <a:lnTo>
                  <a:pt x="238" y="36"/>
                </a:lnTo>
                <a:lnTo>
                  <a:pt x="248" y="40"/>
                </a:lnTo>
                <a:lnTo>
                  <a:pt x="258" y="44"/>
                </a:lnTo>
                <a:lnTo>
                  <a:pt x="258" y="44"/>
                </a:lnTo>
                <a:lnTo>
                  <a:pt x="268" y="46"/>
                </a:lnTo>
                <a:lnTo>
                  <a:pt x="272" y="50"/>
                </a:lnTo>
                <a:lnTo>
                  <a:pt x="276" y="52"/>
                </a:lnTo>
                <a:lnTo>
                  <a:pt x="276" y="52"/>
                </a:lnTo>
                <a:lnTo>
                  <a:pt x="278" y="60"/>
                </a:lnTo>
                <a:lnTo>
                  <a:pt x="278" y="66"/>
                </a:lnTo>
                <a:lnTo>
                  <a:pt x="278" y="66"/>
                </a:lnTo>
                <a:lnTo>
                  <a:pt x="282" y="74"/>
                </a:lnTo>
                <a:lnTo>
                  <a:pt x="286" y="80"/>
                </a:lnTo>
                <a:lnTo>
                  <a:pt x="286" y="80"/>
                </a:lnTo>
                <a:lnTo>
                  <a:pt x="286" y="86"/>
                </a:lnTo>
                <a:lnTo>
                  <a:pt x="284" y="90"/>
                </a:lnTo>
                <a:lnTo>
                  <a:pt x="284" y="90"/>
                </a:lnTo>
                <a:lnTo>
                  <a:pt x="276" y="98"/>
                </a:lnTo>
                <a:lnTo>
                  <a:pt x="270" y="106"/>
                </a:lnTo>
                <a:lnTo>
                  <a:pt x="270" y="106"/>
                </a:lnTo>
                <a:lnTo>
                  <a:pt x="262" y="110"/>
                </a:lnTo>
                <a:lnTo>
                  <a:pt x="252" y="116"/>
                </a:lnTo>
                <a:lnTo>
                  <a:pt x="242" y="120"/>
                </a:lnTo>
                <a:lnTo>
                  <a:pt x="236" y="126"/>
                </a:lnTo>
                <a:lnTo>
                  <a:pt x="236" y="126"/>
                </a:lnTo>
                <a:lnTo>
                  <a:pt x="234" y="132"/>
                </a:lnTo>
                <a:lnTo>
                  <a:pt x="232" y="138"/>
                </a:lnTo>
                <a:lnTo>
                  <a:pt x="232" y="138"/>
                </a:lnTo>
                <a:lnTo>
                  <a:pt x="228" y="154"/>
                </a:lnTo>
                <a:lnTo>
                  <a:pt x="228" y="154"/>
                </a:lnTo>
                <a:lnTo>
                  <a:pt x="220" y="172"/>
                </a:lnTo>
                <a:lnTo>
                  <a:pt x="220" y="172"/>
                </a:lnTo>
                <a:lnTo>
                  <a:pt x="214" y="180"/>
                </a:lnTo>
                <a:lnTo>
                  <a:pt x="208" y="190"/>
                </a:lnTo>
                <a:lnTo>
                  <a:pt x="208" y="190"/>
                </a:lnTo>
                <a:lnTo>
                  <a:pt x="206" y="198"/>
                </a:lnTo>
                <a:lnTo>
                  <a:pt x="206" y="198"/>
                </a:lnTo>
                <a:lnTo>
                  <a:pt x="208" y="206"/>
                </a:lnTo>
                <a:lnTo>
                  <a:pt x="210" y="214"/>
                </a:lnTo>
                <a:lnTo>
                  <a:pt x="210" y="214"/>
                </a:lnTo>
                <a:lnTo>
                  <a:pt x="208" y="220"/>
                </a:lnTo>
                <a:lnTo>
                  <a:pt x="206" y="226"/>
                </a:lnTo>
                <a:lnTo>
                  <a:pt x="206" y="226"/>
                </a:lnTo>
                <a:lnTo>
                  <a:pt x="200" y="232"/>
                </a:lnTo>
                <a:lnTo>
                  <a:pt x="190" y="238"/>
                </a:lnTo>
                <a:lnTo>
                  <a:pt x="190" y="238"/>
                </a:lnTo>
                <a:lnTo>
                  <a:pt x="184" y="238"/>
                </a:lnTo>
                <a:lnTo>
                  <a:pt x="176" y="238"/>
                </a:lnTo>
                <a:lnTo>
                  <a:pt x="176" y="238"/>
                </a:lnTo>
                <a:lnTo>
                  <a:pt x="170" y="240"/>
                </a:lnTo>
                <a:lnTo>
                  <a:pt x="164" y="242"/>
                </a:lnTo>
                <a:lnTo>
                  <a:pt x="164" y="242"/>
                </a:lnTo>
                <a:lnTo>
                  <a:pt x="162" y="248"/>
                </a:lnTo>
                <a:lnTo>
                  <a:pt x="162" y="254"/>
                </a:lnTo>
                <a:lnTo>
                  <a:pt x="162" y="264"/>
                </a:lnTo>
                <a:lnTo>
                  <a:pt x="162" y="264"/>
                </a:lnTo>
                <a:lnTo>
                  <a:pt x="166" y="278"/>
                </a:lnTo>
                <a:lnTo>
                  <a:pt x="172" y="292"/>
                </a:lnTo>
                <a:lnTo>
                  <a:pt x="172" y="292"/>
                </a:lnTo>
                <a:lnTo>
                  <a:pt x="174" y="300"/>
                </a:lnTo>
                <a:lnTo>
                  <a:pt x="174" y="300"/>
                </a:lnTo>
                <a:lnTo>
                  <a:pt x="170" y="306"/>
                </a:lnTo>
                <a:lnTo>
                  <a:pt x="166" y="310"/>
                </a:lnTo>
                <a:lnTo>
                  <a:pt x="166" y="310"/>
                </a:lnTo>
                <a:lnTo>
                  <a:pt x="158" y="316"/>
                </a:lnTo>
                <a:lnTo>
                  <a:pt x="152" y="324"/>
                </a:lnTo>
                <a:lnTo>
                  <a:pt x="152" y="324"/>
                </a:lnTo>
                <a:lnTo>
                  <a:pt x="150" y="332"/>
                </a:lnTo>
                <a:lnTo>
                  <a:pt x="148" y="342"/>
                </a:lnTo>
                <a:lnTo>
                  <a:pt x="148" y="342"/>
                </a:lnTo>
                <a:lnTo>
                  <a:pt x="146" y="350"/>
                </a:lnTo>
                <a:lnTo>
                  <a:pt x="148" y="360"/>
                </a:lnTo>
                <a:lnTo>
                  <a:pt x="148" y="360"/>
                </a:lnTo>
                <a:lnTo>
                  <a:pt x="152" y="368"/>
                </a:lnTo>
                <a:lnTo>
                  <a:pt x="156" y="376"/>
                </a:lnTo>
                <a:lnTo>
                  <a:pt x="156" y="376"/>
                </a:lnTo>
                <a:lnTo>
                  <a:pt x="158" y="384"/>
                </a:lnTo>
                <a:lnTo>
                  <a:pt x="156" y="392"/>
                </a:lnTo>
                <a:lnTo>
                  <a:pt x="156" y="392"/>
                </a:lnTo>
                <a:lnTo>
                  <a:pt x="152" y="398"/>
                </a:lnTo>
                <a:lnTo>
                  <a:pt x="146" y="402"/>
                </a:lnTo>
                <a:lnTo>
                  <a:pt x="146" y="402"/>
                </a:lnTo>
                <a:lnTo>
                  <a:pt x="124" y="412"/>
                </a:lnTo>
                <a:lnTo>
                  <a:pt x="124" y="412"/>
                </a:lnTo>
                <a:lnTo>
                  <a:pt x="116" y="416"/>
                </a:lnTo>
                <a:lnTo>
                  <a:pt x="110" y="422"/>
                </a:lnTo>
                <a:lnTo>
                  <a:pt x="110" y="422"/>
                </a:lnTo>
                <a:lnTo>
                  <a:pt x="110" y="428"/>
                </a:lnTo>
                <a:lnTo>
                  <a:pt x="108" y="436"/>
                </a:lnTo>
                <a:lnTo>
                  <a:pt x="108" y="436"/>
                </a:lnTo>
                <a:lnTo>
                  <a:pt x="108" y="460"/>
                </a:lnTo>
                <a:lnTo>
                  <a:pt x="108" y="46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35" name="Freeform 294"/>
          <p:cNvSpPr>
            <a:spLocks/>
          </p:cNvSpPr>
          <p:nvPr/>
        </p:nvSpPr>
        <p:spPr bwMode="auto">
          <a:xfrm>
            <a:off x="3511278" y="4760139"/>
            <a:ext cx="47234" cy="38947"/>
          </a:xfrm>
          <a:custGeom>
            <a:avLst/>
            <a:gdLst/>
            <a:ahLst/>
            <a:cxnLst>
              <a:cxn ang="0">
                <a:pos x="18" y="6"/>
              </a:cxn>
              <a:cxn ang="0">
                <a:pos x="18" y="6"/>
              </a:cxn>
              <a:cxn ang="0">
                <a:pos x="20" y="10"/>
              </a:cxn>
              <a:cxn ang="0">
                <a:pos x="22" y="14"/>
              </a:cxn>
              <a:cxn ang="0">
                <a:pos x="22" y="14"/>
              </a:cxn>
              <a:cxn ang="0">
                <a:pos x="24" y="18"/>
              </a:cxn>
              <a:cxn ang="0">
                <a:pos x="24" y="20"/>
              </a:cxn>
              <a:cxn ang="0">
                <a:pos x="24" y="20"/>
              </a:cxn>
              <a:cxn ang="0">
                <a:pos x="22" y="22"/>
              </a:cxn>
              <a:cxn ang="0">
                <a:pos x="18" y="22"/>
              </a:cxn>
              <a:cxn ang="0">
                <a:pos x="18" y="22"/>
              </a:cxn>
              <a:cxn ang="0">
                <a:pos x="14" y="20"/>
              </a:cxn>
              <a:cxn ang="0">
                <a:pos x="10" y="20"/>
              </a:cxn>
              <a:cxn ang="0">
                <a:pos x="10" y="20"/>
              </a:cxn>
              <a:cxn ang="0">
                <a:pos x="10" y="16"/>
              </a:cxn>
              <a:cxn ang="0">
                <a:pos x="8" y="10"/>
              </a:cxn>
              <a:cxn ang="0">
                <a:pos x="8" y="10"/>
              </a:cxn>
              <a:cxn ang="0">
                <a:pos x="4" y="6"/>
              </a:cxn>
              <a:cxn ang="0">
                <a:pos x="2" y="4"/>
              </a:cxn>
              <a:cxn ang="0">
                <a:pos x="0" y="0"/>
              </a:cxn>
              <a:cxn ang="0">
                <a:pos x="0" y="0"/>
              </a:cxn>
              <a:cxn ang="0">
                <a:pos x="4" y="0"/>
              </a:cxn>
              <a:cxn ang="0">
                <a:pos x="8" y="2"/>
              </a:cxn>
              <a:cxn ang="0">
                <a:pos x="18" y="6"/>
              </a:cxn>
              <a:cxn ang="0">
                <a:pos x="18" y="6"/>
              </a:cxn>
            </a:cxnLst>
            <a:rect l="0" t="0" r="r" b="b"/>
            <a:pathLst>
              <a:path w="24" h="22">
                <a:moveTo>
                  <a:pt x="18" y="6"/>
                </a:moveTo>
                <a:lnTo>
                  <a:pt x="18" y="6"/>
                </a:lnTo>
                <a:lnTo>
                  <a:pt x="20" y="10"/>
                </a:lnTo>
                <a:lnTo>
                  <a:pt x="22" y="14"/>
                </a:lnTo>
                <a:lnTo>
                  <a:pt x="22" y="14"/>
                </a:lnTo>
                <a:lnTo>
                  <a:pt x="24" y="18"/>
                </a:lnTo>
                <a:lnTo>
                  <a:pt x="24" y="20"/>
                </a:lnTo>
                <a:lnTo>
                  <a:pt x="24" y="20"/>
                </a:lnTo>
                <a:lnTo>
                  <a:pt x="22" y="22"/>
                </a:lnTo>
                <a:lnTo>
                  <a:pt x="18" y="22"/>
                </a:lnTo>
                <a:lnTo>
                  <a:pt x="18" y="22"/>
                </a:lnTo>
                <a:lnTo>
                  <a:pt x="14" y="20"/>
                </a:lnTo>
                <a:lnTo>
                  <a:pt x="10" y="20"/>
                </a:lnTo>
                <a:lnTo>
                  <a:pt x="10" y="20"/>
                </a:lnTo>
                <a:lnTo>
                  <a:pt x="10" y="16"/>
                </a:lnTo>
                <a:lnTo>
                  <a:pt x="8" y="10"/>
                </a:lnTo>
                <a:lnTo>
                  <a:pt x="8" y="10"/>
                </a:lnTo>
                <a:lnTo>
                  <a:pt x="4" y="6"/>
                </a:lnTo>
                <a:lnTo>
                  <a:pt x="2" y="4"/>
                </a:lnTo>
                <a:lnTo>
                  <a:pt x="0" y="0"/>
                </a:lnTo>
                <a:lnTo>
                  <a:pt x="0" y="0"/>
                </a:lnTo>
                <a:lnTo>
                  <a:pt x="4" y="0"/>
                </a:lnTo>
                <a:lnTo>
                  <a:pt x="8" y="2"/>
                </a:lnTo>
                <a:lnTo>
                  <a:pt x="18" y="6"/>
                </a:lnTo>
                <a:lnTo>
                  <a:pt x="18"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36" name="Freeform 295"/>
          <p:cNvSpPr>
            <a:spLocks/>
          </p:cNvSpPr>
          <p:nvPr/>
        </p:nvSpPr>
        <p:spPr bwMode="auto">
          <a:xfrm>
            <a:off x="2114808" y="4328183"/>
            <a:ext cx="1633506" cy="1320653"/>
          </a:xfrm>
          <a:custGeom>
            <a:avLst/>
            <a:gdLst/>
            <a:ahLst/>
            <a:cxnLst>
              <a:cxn ang="0">
                <a:pos x="830" y="298"/>
              </a:cxn>
              <a:cxn ang="0">
                <a:pos x="818" y="314"/>
              </a:cxn>
              <a:cxn ang="0">
                <a:pos x="796" y="346"/>
              </a:cxn>
              <a:cxn ang="0">
                <a:pos x="718" y="380"/>
              </a:cxn>
              <a:cxn ang="0">
                <a:pos x="638" y="408"/>
              </a:cxn>
              <a:cxn ang="0">
                <a:pos x="604" y="442"/>
              </a:cxn>
              <a:cxn ang="0">
                <a:pos x="540" y="518"/>
              </a:cxn>
              <a:cxn ang="0">
                <a:pos x="538" y="550"/>
              </a:cxn>
              <a:cxn ang="0">
                <a:pos x="556" y="576"/>
              </a:cxn>
              <a:cxn ang="0">
                <a:pos x="556" y="598"/>
              </a:cxn>
              <a:cxn ang="0">
                <a:pos x="504" y="630"/>
              </a:cxn>
              <a:cxn ang="0">
                <a:pos x="478" y="674"/>
              </a:cxn>
              <a:cxn ang="0">
                <a:pos x="446" y="680"/>
              </a:cxn>
              <a:cxn ang="0">
                <a:pos x="392" y="722"/>
              </a:cxn>
              <a:cxn ang="0">
                <a:pos x="364" y="738"/>
              </a:cxn>
              <a:cxn ang="0">
                <a:pos x="318" y="734"/>
              </a:cxn>
              <a:cxn ang="0">
                <a:pos x="268" y="720"/>
              </a:cxn>
              <a:cxn ang="0">
                <a:pos x="194" y="714"/>
              </a:cxn>
              <a:cxn ang="0">
                <a:pos x="152" y="720"/>
              </a:cxn>
              <a:cxn ang="0">
                <a:pos x="124" y="742"/>
              </a:cxn>
              <a:cxn ang="0">
                <a:pos x="78" y="720"/>
              </a:cxn>
              <a:cxn ang="0">
                <a:pos x="66" y="676"/>
              </a:cxn>
              <a:cxn ang="0">
                <a:pos x="62" y="644"/>
              </a:cxn>
              <a:cxn ang="0">
                <a:pos x="20" y="610"/>
              </a:cxn>
              <a:cxn ang="0">
                <a:pos x="2" y="572"/>
              </a:cxn>
              <a:cxn ang="0">
                <a:pos x="44" y="542"/>
              </a:cxn>
              <a:cxn ang="0">
                <a:pos x="40" y="504"/>
              </a:cxn>
              <a:cxn ang="0">
                <a:pos x="58" y="454"/>
              </a:cxn>
              <a:cxn ang="0">
                <a:pos x="54" y="408"/>
              </a:cxn>
              <a:cxn ang="0">
                <a:pos x="68" y="382"/>
              </a:cxn>
              <a:cxn ang="0">
                <a:pos x="102" y="358"/>
              </a:cxn>
              <a:cxn ang="0">
                <a:pos x="112" y="316"/>
              </a:cxn>
              <a:cxn ang="0">
                <a:pos x="128" y="270"/>
              </a:cxn>
              <a:cxn ang="0">
                <a:pos x="176" y="234"/>
              </a:cxn>
              <a:cxn ang="0">
                <a:pos x="168" y="196"/>
              </a:cxn>
              <a:cxn ang="0">
                <a:pos x="130" y="180"/>
              </a:cxn>
              <a:cxn ang="0">
                <a:pos x="76" y="172"/>
              </a:cxn>
              <a:cxn ang="0">
                <a:pos x="64" y="150"/>
              </a:cxn>
              <a:cxn ang="0">
                <a:pos x="26" y="148"/>
              </a:cxn>
              <a:cxn ang="0">
                <a:pos x="14" y="138"/>
              </a:cxn>
              <a:cxn ang="0">
                <a:pos x="32" y="116"/>
              </a:cxn>
              <a:cxn ang="0">
                <a:pos x="30" y="106"/>
              </a:cxn>
              <a:cxn ang="0">
                <a:pos x="28" y="90"/>
              </a:cxn>
              <a:cxn ang="0">
                <a:pos x="22" y="74"/>
              </a:cxn>
              <a:cxn ang="0">
                <a:pos x="12" y="42"/>
              </a:cxn>
              <a:cxn ang="0">
                <a:pos x="38" y="22"/>
              </a:cxn>
              <a:cxn ang="0">
                <a:pos x="86" y="20"/>
              </a:cxn>
              <a:cxn ang="0">
                <a:pos x="106" y="0"/>
              </a:cxn>
              <a:cxn ang="0">
                <a:pos x="164" y="30"/>
              </a:cxn>
              <a:cxn ang="0">
                <a:pos x="238" y="44"/>
              </a:cxn>
              <a:cxn ang="0">
                <a:pos x="286" y="66"/>
              </a:cxn>
              <a:cxn ang="0">
                <a:pos x="382" y="96"/>
              </a:cxn>
              <a:cxn ang="0">
                <a:pos x="446" y="116"/>
              </a:cxn>
              <a:cxn ang="0">
                <a:pos x="492" y="134"/>
              </a:cxn>
              <a:cxn ang="0">
                <a:pos x="514" y="152"/>
              </a:cxn>
              <a:cxn ang="0">
                <a:pos x="560" y="190"/>
              </a:cxn>
              <a:cxn ang="0">
                <a:pos x="640" y="232"/>
              </a:cxn>
              <a:cxn ang="0">
                <a:pos x="678" y="226"/>
              </a:cxn>
              <a:cxn ang="0">
                <a:pos x="706" y="254"/>
              </a:cxn>
              <a:cxn ang="0">
                <a:pos x="720" y="266"/>
              </a:cxn>
              <a:cxn ang="0">
                <a:pos x="732" y="272"/>
              </a:cxn>
              <a:cxn ang="0">
                <a:pos x="812" y="280"/>
              </a:cxn>
            </a:cxnLst>
            <a:rect l="0" t="0" r="r" b="b"/>
            <a:pathLst>
              <a:path w="830" h="746">
                <a:moveTo>
                  <a:pt x="820" y="282"/>
                </a:moveTo>
                <a:lnTo>
                  <a:pt x="820" y="282"/>
                </a:lnTo>
                <a:lnTo>
                  <a:pt x="824" y="284"/>
                </a:lnTo>
                <a:lnTo>
                  <a:pt x="828" y="288"/>
                </a:lnTo>
                <a:lnTo>
                  <a:pt x="828" y="288"/>
                </a:lnTo>
                <a:lnTo>
                  <a:pt x="830" y="292"/>
                </a:lnTo>
                <a:lnTo>
                  <a:pt x="830" y="298"/>
                </a:lnTo>
                <a:lnTo>
                  <a:pt x="830" y="298"/>
                </a:lnTo>
                <a:lnTo>
                  <a:pt x="828" y="298"/>
                </a:lnTo>
                <a:lnTo>
                  <a:pt x="824" y="300"/>
                </a:lnTo>
                <a:lnTo>
                  <a:pt x="820" y="300"/>
                </a:lnTo>
                <a:lnTo>
                  <a:pt x="818" y="302"/>
                </a:lnTo>
                <a:lnTo>
                  <a:pt x="818" y="302"/>
                </a:lnTo>
                <a:lnTo>
                  <a:pt x="818" y="308"/>
                </a:lnTo>
                <a:lnTo>
                  <a:pt x="818" y="314"/>
                </a:lnTo>
                <a:lnTo>
                  <a:pt x="818" y="314"/>
                </a:lnTo>
                <a:lnTo>
                  <a:pt x="820" y="320"/>
                </a:lnTo>
                <a:lnTo>
                  <a:pt x="820" y="326"/>
                </a:lnTo>
                <a:lnTo>
                  <a:pt x="820" y="326"/>
                </a:lnTo>
                <a:lnTo>
                  <a:pt x="818" y="330"/>
                </a:lnTo>
                <a:lnTo>
                  <a:pt x="816" y="334"/>
                </a:lnTo>
                <a:lnTo>
                  <a:pt x="808" y="340"/>
                </a:lnTo>
                <a:lnTo>
                  <a:pt x="808" y="340"/>
                </a:lnTo>
                <a:lnTo>
                  <a:pt x="796" y="346"/>
                </a:lnTo>
                <a:lnTo>
                  <a:pt x="782" y="350"/>
                </a:lnTo>
                <a:lnTo>
                  <a:pt x="766" y="356"/>
                </a:lnTo>
                <a:lnTo>
                  <a:pt x="754" y="362"/>
                </a:lnTo>
                <a:lnTo>
                  <a:pt x="754" y="362"/>
                </a:lnTo>
                <a:lnTo>
                  <a:pt x="746" y="368"/>
                </a:lnTo>
                <a:lnTo>
                  <a:pt x="736" y="376"/>
                </a:lnTo>
                <a:lnTo>
                  <a:pt x="736" y="376"/>
                </a:lnTo>
                <a:lnTo>
                  <a:pt x="718" y="380"/>
                </a:lnTo>
                <a:lnTo>
                  <a:pt x="696" y="384"/>
                </a:lnTo>
                <a:lnTo>
                  <a:pt x="674" y="386"/>
                </a:lnTo>
                <a:lnTo>
                  <a:pt x="664" y="388"/>
                </a:lnTo>
                <a:lnTo>
                  <a:pt x="656" y="392"/>
                </a:lnTo>
                <a:lnTo>
                  <a:pt x="656" y="392"/>
                </a:lnTo>
                <a:lnTo>
                  <a:pt x="646" y="398"/>
                </a:lnTo>
                <a:lnTo>
                  <a:pt x="638" y="408"/>
                </a:lnTo>
                <a:lnTo>
                  <a:pt x="638" y="408"/>
                </a:lnTo>
                <a:lnTo>
                  <a:pt x="636" y="412"/>
                </a:lnTo>
                <a:lnTo>
                  <a:pt x="636" y="416"/>
                </a:lnTo>
                <a:lnTo>
                  <a:pt x="636" y="416"/>
                </a:lnTo>
                <a:lnTo>
                  <a:pt x="630" y="422"/>
                </a:lnTo>
                <a:lnTo>
                  <a:pt x="624" y="426"/>
                </a:lnTo>
                <a:lnTo>
                  <a:pt x="624" y="426"/>
                </a:lnTo>
                <a:lnTo>
                  <a:pt x="604" y="442"/>
                </a:lnTo>
                <a:lnTo>
                  <a:pt x="604" y="442"/>
                </a:lnTo>
                <a:lnTo>
                  <a:pt x="580" y="474"/>
                </a:lnTo>
                <a:lnTo>
                  <a:pt x="580" y="474"/>
                </a:lnTo>
                <a:lnTo>
                  <a:pt x="564" y="488"/>
                </a:lnTo>
                <a:lnTo>
                  <a:pt x="554" y="496"/>
                </a:lnTo>
                <a:lnTo>
                  <a:pt x="548" y="502"/>
                </a:lnTo>
                <a:lnTo>
                  <a:pt x="548" y="502"/>
                </a:lnTo>
                <a:lnTo>
                  <a:pt x="544" y="510"/>
                </a:lnTo>
                <a:lnTo>
                  <a:pt x="540" y="518"/>
                </a:lnTo>
                <a:lnTo>
                  <a:pt x="540" y="518"/>
                </a:lnTo>
                <a:lnTo>
                  <a:pt x="534" y="526"/>
                </a:lnTo>
                <a:lnTo>
                  <a:pt x="534" y="526"/>
                </a:lnTo>
                <a:lnTo>
                  <a:pt x="534" y="528"/>
                </a:lnTo>
                <a:lnTo>
                  <a:pt x="534" y="528"/>
                </a:lnTo>
                <a:lnTo>
                  <a:pt x="538" y="536"/>
                </a:lnTo>
                <a:lnTo>
                  <a:pt x="538" y="536"/>
                </a:lnTo>
                <a:lnTo>
                  <a:pt x="538" y="550"/>
                </a:lnTo>
                <a:lnTo>
                  <a:pt x="538" y="550"/>
                </a:lnTo>
                <a:lnTo>
                  <a:pt x="540" y="560"/>
                </a:lnTo>
                <a:lnTo>
                  <a:pt x="540" y="560"/>
                </a:lnTo>
                <a:lnTo>
                  <a:pt x="544" y="568"/>
                </a:lnTo>
                <a:lnTo>
                  <a:pt x="544" y="568"/>
                </a:lnTo>
                <a:lnTo>
                  <a:pt x="552" y="574"/>
                </a:lnTo>
                <a:lnTo>
                  <a:pt x="552" y="574"/>
                </a:lnTo>
                <a:lnTo>
                  <a:pt x="556" y="576"/>
                </a:lnTo>
                <a:lnTo>
                  <a:pt x="562" y="578"/>
                </a:lnTo>
                <a:lnTo>
                  <a:pt x="562" y="578"/>
                </a:lnTo>
                <a:lnTo>
                  <a:pt x="564" y="582"/>
                </a:lnTo>
                <a:lnTo>
                  <a:pt x="564" y="586"/>
                </a:lnTo>
                <a:lnTo>
                  <a:pt x="564" y="586"/>
                </a:lnTo>
                <a:lnTo>
                  <a:pt x="560" y="592"/>
                </a:lnTo>
                <a:lnTo>
                  <a:pt x="556" y="598"/>
                </a:lnTo>
                <a:lnTo>
                  <a:pt x="556" y="598"/>
                </a:lnTo>
                <a:lnTo>
                  <a:pt x="546" y="604"/>
                </a:lnTo>
                <a:lnTo>
                  <a:pt x="538" y="608"/>
                </a:lnTo>
                <a:lnTo>
                  <a:pt x="538" y="608"/>
                </a:lnTo>
                <a:lnTo>
                  <a:pt x="524" y="614"/>
                </a:lnTo>
                <a:lnTo>
                  <a:pt x="524" y="614"/>
                </a:lnTo>
                <a:lnTo>
                  <a:pt x="512" y="622"/>
                </a:lnTo>
                <a:lnTo>
                  <a:pt x="512" y="622"/>
                </a:lnTo>
                <a:lnTo>
                  <a:pt x="504" y="630"/>
                </a:lnTo>
                <a:lnTo>
                  <a:pt x="496" y="642"/>
                </a:lnTo>
                <a:lnTo>
                  <a:pt x="496" y="642"/>
                </a:lnTo>
                <a:lnTo>
                  <a:pt x="492" y="654"/>
                </a:lnTo>
                <a:lnTo>
                  <a:pt x="492" y="654"/>
                </a:lnTo>
                <a:lnTo>
                  <a:pt x="482" y="662"/>
                </a:lnTo>
                <a:lnTo>
                  <a:pt x="482" y="662"/>
                </a:lnTo>
                <a:lnTo>
                  <a:pt x="480" y="668"/>
                </a:lnTo>
                <a:lnTo>
                  <a:pt x="478" y="674"/>
                </a:lnTo>
                <a:lnTo>
                  <a:pt x="478" y="674"/>
                </a:lnTo>
                <a:lnTo>
                  <a:pt x="478" y="678"/>
                </a:lnTo>
                <a:lnTo>
                  <a:pt x="480" y="682"/>
                </a:lnTo>
                <a:lnTo>
                  <a:pt x="480" y="682"/>
                </a:lnTo>
                <a:lnTo>
                  <a:pt x="476" y="684"/>
                </a:lnTo>
                <a:lnTo>
                  <a:pt x="470" y="684"/>
                </a:lnTo>
                <a:lnTo>
                  <a:pt x="458" y="682"/>
                </a:lnTo>
                <a:lnTo>
                  <a:pt x="446" y="680"/>
                </a:lnTo>
                <a:lnTo>
                  <a:pt x="436" y="680"/>
                </a:lnTo>
                <a:lnTo>
                  <a:pt x="436" y="680"/>
                </a:lnTo>
                <a:lnTo>
                  <a:pt x="428" y="682"/>
                </a:lnTo>
                <a:lnTo>
                  <a:pt x="420" y="688"/>
                </a:lnTo>
                <a:lnTo>
                  <a:pt x="404" y="698"/>
                </a:lnTo>
                <a:lnTo>
                  <a:pt x="404" y="698"/>
                </a:lnTo>
                <a:lnTo>
                  <a:pt x="398" y="710"/>
                </a:lnTo>
                <a:lnTo>
                  <a:pt x="392" y="722"/>
                </a:lnTo>
                <a:lnTo>
                  <a:pt x="392" y="722"/>
                </a:lnTo>
                <a:lnTo>
                  <a:pt x="384" y="732"/>
                </a:lnTo>
                <a:lnTo>
                  <a:pt x="384" y="732"/>
                </a:lnTo>
                <a:lnTo>
                  <a:pt x="380" y="736"/>
                </a:lnTo>
                <a:lnTo>
                  <a:pt x="376" y="738"/>
                </a:lnTo>
                <a:lnTo>
                  <a:pt x="376" y="738"/>
                </a:lnTo>
                <a:lnTo>
                  <a:pt x="370" y="740"/>
                </a:lnTo>
                <a:lnTo>
                  <a:pt x="364" y="738"/>
                </a:lnTo>
                <a:lnTo>
                  <a:pt x="364" y="738"/>
                </a:lnTo>
                <a:lnTo>
                  <a:pt x="356" y="734"/>
                </a:lnTo>
                <a:lnTo>
                  <a:pt x="350" y="732"/>
                </a:lnTo>
                <a:lnTo>
                  <a:pt x="350" y="732"/>
                </a:lnTo>
                <a:lnTo>
                  <a:pt x="338" y="734"/>
                </a:lnTo>
                <a:lnTo>
                  <a:pt x="328" y="736"/>
                </a:lnTo>
                <a:lnTo>
                  <a:pt x="328" y="736"/>
                </a:lnTo>
                <a:lnTo>
                  <a:pt x="318" y="734"/>
                </a:lnTo>
                <a:lnTo>
                  <a:pt x="310" y="730"/>
                </a:lnTo>
                <a:lnTo>
                  <a:pt x="310" y="730"/>
                </a:lnTo>
                <a:lnTo>
                  <a:pt x="302" y="726"/>
                </a:lnTo>
                <a:lnTo>
                  <a:pt x="292" y="722"/>
                </a:lnTo>
                <a:lnTo>
                  <a:pt x="292" y="722"/>
                </a:lnTo>
                <a:lnTo>
                  <a:pt x="280" y="720"/>
                </a:lnTo>
                <a:lnTo>
                  <a:pt x="268" y="720"/>
                </a:lnTo>
                <a:lnTo>
                  <a:pt x="268" y="720"/>
                </a:lnTo>
                <a:lnTo>
                  <a:pt x="252" y="714"/>
                </a:lnTo>
                <a:lnTo>
                  <a:pt x="252" y="714"/>
                </a:lnTo>
                <a:lnTo>
                  <a:pt x="228" y="708"/>
                </a:lnTo>
                <a:lnTo>
                  <a:pt x="214" y="708"/>
                </a:lnTo>
                <a:lnTo>
                  <a:pt x="204" y="708"/>
                </a:lnTo>
                <a:lnTo>
                  <a:pt x="204" y="708"/>
                </a:lnTo>
                <a:lnTo>
                  <a:pt x="200" y="710"/>
                </a:lnTo>
                <a:lnTo>
                  <a:pt x="194" y="714"/>
                </a:lnTo>
                <a:lnTo>
                  <a:pt x="190" y="718"/>
                </a:lnTo>
                <a:lnTo>
                  <a:pt x="186" y="720"/>
                </a:lnTo>
                <a:lnTo>
                  <a:pt x="186" y="720"/>
                </a:lnTo>
                <a:lnTo>
                  <a:pt x="176" y="720"/>
                </a:lnTo>
                <a:lnTo>
                  <a:pt x="168" y="718"/>
                </a:lnTo>
                <a:lnTo>
                  <a:pt x="168" y="718"/>
                </a:lnTo>
                <a:lnTo>
                  <a:pt x="160" y="718"/>
                </a:lnTo>
                <a:lnTo>
                  <a:pt x="152" y="720"/>
                </a:lnTo>
                <a:lnTo>
                  <a:pt x="152" y="720"/>
                </a:lnTo>
                <a:lnTo>
                  <a:pt x="144" y="724"/>
                </a:lnTo>
                <a:lnTo>
                  <a:pt x="138" y="730"/>
                </a:lnTo>
                <a:lnTo>
                  <a:pt x="138" y="730"/>
                </a:lnTo>
                <a:lnTo>
                  <a:pt x="132" y="738"/>
                </a:lnTo>
                <a:lnTo>
                  <a:pt x="132" y="738"/>
                </a:lnTo>
                <a:lnTo>
                  <a:pt x="124" y="742"/>
                </a:lnTo>
                <a:lnTo>
                  <a:pt x="124" y="742"/>
                </a:lnTo>
                <a:lnTo>
                  <a:pt x="120" y="744"/>
                </a:lnTo>
                <a:lnTo>
                  <a:pt x="114" y="746"/>
                </a:lnTo>
                <a:lnTo>
                  <a:pt x="114" y="746"/>
                </a:lnTo>
                <a:lnTo>
                  <a:pt x="102" y="742"/>
                </a:lnTo>
                <a:lnTo>
                  <a:pt x="92" y="736"/>
                </a:lnTo>
                <a:lnTo>
                  <a:pt x="92" y="736"/>
                </a:lnTo>
                <a:lnTo>
                  <a:pt x="84" y="728"/>
                </a:lnTo>
                <a:lnTo>
                  <a:pt x="78" y="720"/>
                </a:lnTo>
                <a:lnTo>
                  <a:pt x="78" y="720"/>
                </a:lnTo>
                <a:lnTo>
                  <a:pt x="72" y="706"/>
                </a:lnTo>
                <a:lnTo>
                  <a:pt x="70" y="694"/>
                </a:lnTo>
                <a:lnTo>
                  <a:pt x="70" y="694"/>
                </a:lnTo>
                <a:lnTo>
                  <a:pt x="70" y="688"/>
                </a:lnTo>
                <a:lnTo>
                  <a:pt x="70" y="682"/>
                </a:lnTo>
                <a:lnTo>
                  <a:pt x="70" y="682"/>
                </a:lnTo>
                <a:lnTo>
                  <a:pt x="66" y="676"/>
                </a:lnTo>
                <a:lnTo>
                  <a:pt x="62" y="670"/>
                </a:lnTo>
                <a:lnTo>
                  <a:pt x="62" y="670"/>
                </a:lnTo>
                <a:lnTo>
                  <a:pt x="64" y="664"/>
                </a:lnTo>
                <a:lnTo>
                  <a:pt x="66" y="656"/>
                </a:lnTo>
                <a:lnTo>
                  <a:pt x="66" y="656"/>
                </a:lnTo>
                <a:lnTo>
                  <a:pt x="66" y="650"/>
                </a:lnTo>
                <a:lnTo>
                  <a:pt x="66" y="650"/>
                </a:lnTo>
                <a:lnTo>
                  <a:pt x="62" y="644"/>
                </a:lnTo>
                <a:lnTo>
                  <a:pt x="62" y="644"/>
                </a:lnTo>
                <a:lnTo>
                  <a:pt x="54" y="632"/>
                </a:lnTo>
                <a:lnTo>
                  <a:pt x="54" y="632"/>
                </a:lnTo>
                <a:lnTo>
                  <a:pt x="36" y="616"/>
                </a:lnTo>
                <a:lnTo>
                  <a:pt x="36" y="616"/>
                </a:lnTo>
                <a:lnTo>
                  <a:pt x="28" y="610"/>
                </a:lnTo>
                <a:lnTo>
                  <a:pt x="28" y="610"/>
                </a:lnTo>
                <a:lnTo>
                  <a:pt x="20" y="610"/>
                </a:lnTo>
                <a:lnTo>
                  <a:pt x="12" y="608"/>
                </a:lnTo>
                <a:lnTo>
                  <a:pt x="4" y="608"/>
                </a:lnTo>
                <a:lnTo>
                  <a:pt x="0" y="606"/>
                </a:lnTo>
                <a:lnTo>
                  <a:pt x="0" y="604"/>
                </a:lnTo>
                <a:lnTo>
                  <a:pt x="0" y="604"/>
                </a:lnTo>
                <a:lnTo>
                  <a:pt x="0" y="580"/>
                </a:lnTo>
                <a:lnTo>
                  <a:pt x="0" y="580"/>
                </a:lnTo>
                <a:lnTo>
                  <a:pt x="2" y="572"/>
                </a:lnTo>
                <a:lnTo>
                  <a:pt x="2" y="566"/>
                </a:lnTo>
                <a:lnTo>
                  <a:pt x="2" y="566"/>
                </a:lnTo>
                <a:lnTo>
                  <a:pt x="8" y="560"/>
                </a:lnTo>
                <a:lnTo>
                  <a:pt x="16" y="556"/>
                </a:lnTo>
                <a:lnTo>
                  <a:pt x="16" y="556"/>
                </a:lnTo>
                <a:lnTo>
                  <a:pt x="38" y="546"/>
                </a:lnTo>
                <a:lnTo>
                  <a:pt x="38" y="546"/>
                </a:lnTo>
                <a:lnTo>
                  <a:pt x="44" y="542"/>
                </a:lnTo>
                <a:lnTo>
                  <a:pt x="48" y="536"/>
                </a:lnTo>
                <a:lnTo>
                  <a:pt x="48" y="536"/>
                </a:lnTo>
                <a:lnTo>
                  <a:pt x="50" y="528"/>
                </a:lnTo>
                <a:lnTo>
                  <a:pt x="48" y="520"/>
                </a:lnTo>
                <a:lnTo>
                  <a:pt x="48" y="520"/>
                </a:lnTo>
                <a:lnTo>
                  <a:pt x="44" y="512"/>
                </a:lnTo>
                <a:lnTo>
                  <a:pt x="40" y="504"/>
                </a:lnTo>
                <a:lnTo>
                  <a:pt x="40" y="504"/>
                </a:lnTo>
                <a:lnTo>
                  <a:pt x="38" y="494"/>
                </a:lnTo>
                <a:lnTo>
                  <a:pt x="40" y="486"/>
                </a:lnTo>
                <a:lnTo>
                  <a:pt x="40" y="486"/>
                </a:lnTo>
                <a:lnTo>
                  <a:pt x="42" y="476"/>
                </a:lnTo>
                <a:lnTo>
                  <a:pt x="44" y="468"/>
                </a:lnTo>
                <a:lnTo>
                  <a:pt x="44" y="468"/>
                </a:lnTo>
                <a:lnTo>
                  <a:pt x="50" y="460"/>
                </a:lnTo>
                <a:lnTo>
                  <a:pt x="58" y="454"/>
                </a:lnTo>
                <a:lnTo>
                  <a:pt x="58" y="454"/>
                </a:lnTo>
                <a:lnTo>
                  <a:pt x="62" y="450"/>
                </a:lnTo>
                <a:lnTo>
                  <a:pt x="66" y="444"/>
                </a:lnTo>
                <a:lnTo>
                  <a:pt x="66" y="444"/>
                </a:lnTo>
                <a:lnTo>
                  <a:pt x="64" y="436"/>
                </a:lnTo>
                <a:lnTo>
                  <a:pt x="64" y="436"/>
                </a:lnTo>
                <a:lnTo>
                  <a:pt x="58" y="422"/>
                </a:lnTo>
                <a:lnTo>
                  <a:pt x="54" y="408"/>
                </a:lnTo>
                <a:lnTo>
                  <a:pt x="54" y="408"/>
                </a:lnTo>
                <a:lnTo>
                  <a:pt x="54" y="398"/>
                </a:lnTo>
                <a:lnTo>
                  <a:pt x="54" y="392"/>
                </a:lnTo>
                <a:lnTo>
                  <a:pt x="56" y="386"/>
                </a:lnTo>
                <a:lnTo>
                  <a:pt x="56" y="386"/>
                </a:lnTo>
                <a:lnTo>
                  <a:pt x="62" y="384"/>
                </a:lnTo>
                <a:lnTo>
                  <a:pt x="68" y="382"/>
                </a:lnTo>
                <a:lnTo>
                  <a:pt x="68" y="382"/>
                </a:lnTo>
                <a:lnTo>
                  <a:pt x="76" y="382"/>
                </a:lnTo>
                <a:lnTo>
                  <a:pt x="82" y="382"/>
                </a:lnTo>
                <a:lnTo>
                  <a:pt x="82" y="382"/>
                </a:lnTo>
                <a:lnTo>
                  <a:pt x="92" y="376"/>
                </a:lnTo>
                <a:lnTo>
                  <a:pt x="98" y="370"/>
                </a:lnTo>
                <a:lnTo>
                  <a:pt x="98" y="370"/>
                </a:lnTo>
                <a:lnTo>
                  <a:pt x="100" y="364"/>
                </a:lnTo>
                <a:lnTo>
                  <a:pt x="102" y="358"/>
                </a:lnTo>
                <a:lnTo>
                  <a:pt x="102" y="358"/>
                </a:lnTo>
                <a:lnTo>
                  <a:pt x="100" y="350"/>
                </a:lnTo>
                <a:lnTo>
                  <a:pt x="98" y="342"/>
                </a:lnTo>
                <a:lnTo>
                  <a:pt x="98" y="342"/>
                </a:lnTo>
                <a:lnTo>
                  <a:pt x="100" y="334"/>
                </a:lnTo>
                <a:lnTo>
                  <a:pt x="100" y="334"/>
                </a:lnTo>
                <a:lnTo>
                  <a:pt x="106" y="324"/>
                </a:lnTo>
                <a:lnTo>
                  <a:pt x="112" y="316"/>
                </a:lnTo>
                <a:lnTo>
                  <a:pt x="112" y="316"/>
                </a:lnTo>
                <a:lnTo>
                  <a:pt x="120" y="298"/>
                </a:lnTo>
                <a:lnTo>
                  <a:pt x="120" y="298"/>
                </a:lnTo>
                <a:lnTo>
                  <a:pt x="124" y="282"/>
                </a:lnTo>
                <a:lnTo>
                  <a:pt x="124" y="282"/>
                </a:lnTo>
                <a:lnTo>
                  <a:pt x="126" y="276"/>
                </a:lnTo>
                <a:lnTo>
                  <a:pt x="128" y="270"/>
                </a:lnTo>
                <a:lnTo>
                  <a:pt x="128" y="270"/>
                </a:lnTo>
                <a:lnTo>
                  <a:pt x="134" y="264"/>
                </a:lnTo>
                <a:lnTo>
                  <a:pt x="144" y="260"/>
                </a:lnTo>
                <a:lnTo>
                  <a:pt x="154" y="254"/>
                </a:lnTo>
                <a:lnTo>
                  <a:pt x="162" y="250"/>
                </a:lnTo>
                <a:lnTo>
                  <a:pt x="162" y="250"/>
                </a:lnTo>
                <a:lnTo>
                  <a:pt x="168" y="242"/>
                </a:lnTo>
                <a:lnTo>
                  <a:pt x="176" y="234"/>
                </a:lnTo>
                <a:lnTo>
                  <a:pt x="176" y="234"/>
                </a:lnTo>
                <a:lnTo>
                  <a:pt x="178" y="230"/>
                </a:lnTo>
                <a:lnTo>
                  <a:pt x="178" y="224"/>
                </a:lnTo>
                <a:lnTo>
                  <a:pt x="178" y="224"/>
                </a:lnTo>
                <a:lnTo>
                  <a:pt x="174" y="218"/>
                </a:lnTo>
                <a:lnTo>
                  <a:pt x="170" y="210"/>
                </a:lnTo>
                <a:lnTo>
                  <a:pt x="170" y="210"/>
                </a:lnTo>
                <a:lnTo>
                  <a:pt x="170" y="204"/>
                </a:lnTo>
                <a:lnTo>
                  <a:pt x="168" y="196"/>
                </a:lnTo>
                <a:lnTo>
                  <a:pt x="168" y="196"/>
                </a:lnTo>
                <a:lnTo>
                  <a:pt x="164" y="194"/>
                </a:lnTo>
                <a:lnTo>
                  <a:pt x="160" y="190"/>
                </a:lnTo>
                <a:lnTo>
                  <a:pt x="150" y="188"/>
                </a:lnTo>
                <a:lnTo>
                  <a:pt x="150" y="188"/>
                </a:lnTo>
                <a:lnTo>
                  <a:pt x="140" y="184"/>
                </a:lnTo>
                <a:lnTo>
                  <a:pt x="130" y="180"/>
                </a:lnTo>
                <a:lnTo>
                  <a:pt x="130" y="180"/>
                </a:lnTo>
                <a:lnTo>
                  <a:pt x="120" y="182"/>
                </a:lnTo>
                <a:lnTo>
                  <a:pt x="112" y="184"/>
                </a:lnTo>
                <a:lnTo>
                  <a:pt x="112" y="184"/>
                </a:lnTo>
                <a:lnTo>
                  <a:pt x="106" y="182"/>
                </a:lnTo>
                <a:lnTo>
                  <a:pt x="98" y="180"/>
                </a:lnTo>
                <a:lnTo>
                  <a:pt x="84" y="174"/>
                </a:lnTo>
                <a:lnTo>
                  <a:pt x="84" y="174"/>
                </a:lnTo>
                <a:lnTo>
                  <a:pt x="76" y="172"/>
                </a:lnTo>
                <a:lnTo>
                  <a:pt x="68" y="170"/>
                </a:lnTo>
                <a:lnTo>
                  <a:pt x="68" y="170"/>
                </a:lnTo>
                <a:lnTo>
                  <a:pt x="64" y="168"/>
                </a:lnTo>
                <a:lnTo>
                  <a:pt x="60" y="162"/>
                </a:lnTo>
                <a:lnTo>
                  <a:pt x="60" y="162"/>
                </a:lnTo>
                <a:lnTo>
                  <a:pt x="60" y="158"/>
                </a:lnTo>
                <a:lnTo>
                  <a:pt x="62" y="154"/>
                </a:lnTo>
                <a:lnTo>
                  <a:pt x="64" y="150"/>
                </a:lnTo>
                <a:lnTo>
                  <a:pt x="64" y="146"/>
                </a:lnTo>
                <a:lnTo>
                  <a:pt x="64" y="146"/>
                </a:lnTo>
                <a:lnTo>
                  <a:pt x="60" y="146"/>
                </a:lnTo>
                <a:lnTo>
                  <a:pt x="56" y="144"/>
                </a:lnTo>
                <a:lnTo>
                  <a:pt x="46" y="144"/>
                </a:lnTo>
                <a:lnTo>
                  <a:pt x="46" y="144"/>
                </a:lnTo>
                <a:lnTo>
                  <a:pt x="36" y="146"/>
                </a:lnTo>
                <a:lnTo>
                  <a:pt x="26" y="148"/>
                </a:lnTo>
                <a:lnTo>
                  <a:pt x="26" y="148"/>
                </a:lnTo>
                <a:lnTo>
                  <a:pt x="20" y="152"/>
                </a:lnTo>
                <a:lnTo>
                  <a:pt x="14" y="156"/>
                </a:lnTo>
                <a:lnTo>
                  <a:pt x="14" y="156"/>
                </a:lnTo>
                <a:lnTo>
                  <a:pt x="12" y="154"/>
                </a:lnTo>
                <a:lnTo>
                  <a:pt x="12" y="150"/>
                </a:lnTo>
                <a:lnTo>
                  <a:pt x="12" y="150"/>
                </a:lnTo>
                <a:lnTo>
                  <a:pt x="14" y="138"/>
                </a:lnTo>
                <a:lnTo>
                  <a:pt x="14" y="138"/>
                </a:lnTo>
                <a:lnTo>
                  <a:pt x="24" y="124"/>
                </a:lnTo>
                <a:lnTo>
                  <a:pt x="24" y="124"/>
                </a:lnTo>
                <a:lnTo>
                  <a:pt x="30" y="120"/>
                </a:lnTo>
                <a:lnTo>
                  <a:pt x="34" y="118"/>
                </a:lnTo>
                <a:lnTo>
                  <a:pt x="34" y="116"/>
                </a:lnTo>
                <a:lnTo>
                  <a:pt x="34" y="116"/>
                </a:lnTo>
                <a:lnTo>
                  <a:pt x="32" y="116"/>
                </a:lnTo>
                <a:lnTo>
                  <a:pt x="28" y="116"/>
                </a:lnTo>
                <a:lnTo>
                  <a:pt x="26" y="116"/>
                </a:lnTo>
                <a:lnTo>
                  <a:pt x="24" y="114"/>
                </a:lnTo>
                <a:lnTo>
                  <a:pt x="24" y="114"/>
                </a:lnTo>
                <a:lnTo>
                  <a:pt x="24" y="112"/>
                </a:lnTo>
                <a:lnTo>
                  <a:pt x="26" y="110"/>
                </a:lnTo>
                <a:lnTo>
                  <a:pt x="30" y="108"/>
                </a:lnTo>
                <a:lnTo>
                  <a:pt x="30" y="106"/>
                </a:lnTo>
                <a:lnTo>
                  <a:pt x="30" y="106"/>
                </a:lnTo>
                <a:lnTo>
                  <a:pt x="28" y="104"/>
                </a:lnTo>
                <a:lnTo>
                  <a:pt x="26" y="100"/>
                </a:lnTo>
                <a:lnTo>
                  <a:pt x="22" y="98"/>
                </a:lnTo>
                <a:lnTo>
                  <a:pt x="20" y="96"/>
                </a:lnTo>
                <a:lnTo>
                  <a:pt x="20" y="96"/>
                </a:lnTo>
                <a:lnTo>
                  <a:pt x="22" y="94"/>
                </a:lnTo>
                <a:lnTo>
                  <a:pt x="28" y="90"/>
                </a:lnTo>
                <a:lnTo>
                  <a:pt x="32" y="86"/>
                </a:lnTo>
                <a:lnTo>
                  <a:pt x="34" y="84"/>
                </a:lnTo>
                <a:lnTo>
                  <a:pt x="34" y="84"/>
                </a:lnTo>
                <a:lnTo>
                  <a:pt x="30" y="82"/>
                </a:lnTo>
                <a:lnTo>
                  <a:pt x="28" y="82"/>
                </a:lnTo>
                <a:lnTo>
                  <a:pt x="28" y="82"/>
                </a:lnTo>
                <a:lnTo>
                  <a:pt x="24" y="78"/>
                </a:lnTo>
                <a:lnTo>
                  <a:pt x="22" y="74"/>
                </a:lnTo>
                <a:lnTo>
                  <a:pt x="22" y="74"/>
                </a:lnTo>
                <a:lnTo>
                  <a:pt x="24" y="70"/>
                </a:lnTo>
                <a:lnTo>
                  <a:pt x="26" y="64"/>
                </a:lnTo>
                <a:lnTo>
                  <a:pt x="26" y="64"/>
                </a:lnTo>
                <a:lnTo>
                  <a:pt x="24" y="60"/>
                </a:lnTo>
                <a:lnTo>
                  <a:pt x="18" y="54"/>
                </a:lnTo>
                <a:lnTo>
                  <a:pt x="14" y="48"/>
                </a:lnTo>
                <a:lnTo>
                  <a:pt x="12" y="42"/>
                </a:lnTo>
                <a:lnTo>
                  <a:pt x="12" y="42"/>
                </a:lnTo>
                <a:lnTo>
                  <a:pt x="14" y="38"/>
                </a:lnTo>
                <a:lnTo>
                  <a:pt x="16" y="34"/>
                </a:lnTo>
                <a:lnTo>
                  <a:pt x="22" y="28"/>
                </a:lnTo>
                <a:lnTo>
                  <a:pt x="22" y="28"/>
                </a:lnTo>
                <a:lnTo>
                  <a:pt x="30" y="24"/>
                </a:lnTo>
                <a:lnTo>
                  <a:pt x="38" y="22"/>
                </a:lnTo>
                <a:lnTo>
                  <a:pt x="38" y="22"/>
                </a:lnTo>
                <a:lnTo>
                  <a:pt x="54" y="22"/>
                </a:lnTo>
                <a:lnTo>
                  <a:pt x="54" y="22"/>
                </a:lnTo>
                <a:lnTo>
                  <a:pt x="64" y="26"/>
                </a:lnTo>
                <a:lnTo>
                  <a:pt x="70" y="28"/>
                </a:lnTo>
                <a:lnTo>
                  <a:pt x="76" y="28"/>
                </a:lnTo>
                <a:lnTo>
                  <a:pt x="76" y="28"/>
                </a:lnTo>
                <a:lnTo>
                  <a:pt x="82" y="26"/>
                </a:lnTo>
                <a:lnTo>
                  <a:pt x="86" y="20"/>
                </a:lnTo>
                <a:lnTo>
                  <a:pt x="86" y="20"/>
                </a:lnTo>
                <a:lnTo>
                  <a:pt x="88" y="16"/>
                </a:lnTo>
                <a:lnTo>
                  <a:pt x="88" y="12"/>
                </a:lnTo>
                <a:lnTo>
                  <a:pt x="88" y="12"/>
                </a:lnTo>
                <a:lnTo>
                  <a:pt x="94" y="6"/>
                </a:lnTo>
                <a:lnTo>
                  <a:pt x="100" y="2"/>
                </a:lnTo>
                <a:lnTo>
                  <a:pt x="100" y="2"/>
                </a:lnTo>
                <a:lnTo>
                  <a:pt x="106" y="0"/>
                </a:lnTo>
                <a:lnTo>
                  <a:pt x="114" y="0"/>
                </a:lnTo>
                <a:lnTo>
                  <a:pt x="128" y="4"/>
                </a:lnTo>
                <a:lnTo>
                  <a:pt x="128" y="4"/>
                </a:lnTo>
                <a:lnTo>
                  <a:pt x="140" y="10"/>
                </a:lnTo>
                <a:lnTo>
                  <a:pt x="140" y="10"/>
                </a:lnTo>
                <a:lnTo>
                  <a:pt x="154" y="24"/>
                </a:lnTo>
                <a:lnTo>
                  <a:pt x="154" y="24"/>
                </a:lnTo>
                <a:lnTo>
                  <a:pt x="164" y="30"/>
                </a:lnTo>
                <a:lnTo>
                  <a:pt x="176" y="34"/>
                </a:lnTo>
                <a:lnTo>
                  <a:pt x="176" y="34"/>
                </a:lnTo>
                <a:lnTo>
                  <a:pt x="200" y="42"/>
                </a:lnTo>
                <a:lnTo>
                  <a:pt x="212" y="46"/>
                </a:lnTo>
                <a:lnTo>
                  <a:pt x="224" y="46"/>
                </a:lnTo>
                <a:lnTo>
                  <a:pt x="224" y="46"/>
                </a:lnTo>
                <a:lnTo>
                  <a:pt x="230" y="46"/>
                </a:lnTo>
                <a:lnTo>
                  <a:pt x="238" y="44"/>
                </a:lnTo>
                <a:lnTo>
                  <a:pt x="238" y="44"/>
                </a:lnTo>
                <a:lnTo>
                  <a:pt x="244" y="46"/>
                </a:lnTo>
                <a:lnTo>
                  <a:pt x="252" y="50"/>
                </a:lnTo>
                <a:lnTo>
                  <a:pt x="252" y="50"/>
                </a:lnTo>
                <a:lnTo>
                  <a:pt x="272" y="62"/>
                </a:lnTo>
                <a:lnTo>
                  <a:pt x="272" y="62"/>
                </a:lnTo>
                <a:lnTo>
                  <a:pt x="286" y="66"/>
                </a:lnTo>
                <a:lnTo>
                  <a:pt x="286" y="66"/>
                </a:lnTo>
                <a:lnTo>
                  <a:pt x="322" y="84"/>
                </a:lnTo>
                <a:lnTo>
                  <a:pt x="322" y="84"/>
                </a:lnTo>
                <a:lnTo>
                  <a:pt x="342" y="92"/>
                </a:lnTo>
                <a:lnTo>
                  <a:pt x="342" y="92"/>
                </a:lnTo>
                <a:lnTo>
                  <a:pt x="366" y="96"/>
                </a:lnTo>
                <a:lnTo>
                  <a:pt x="366" y="96"/>
                </a:lnTo>
                <a:lnTo>
                  <a:pt x="374" y="96"/>
                </a:lnTo>
                <a:lnTo>
                  <a:pt x="382" y="96"/>
                </a:lnTo>
                <a:lnTo>
                  <a:pt x="382" y="96"/>
                </a:lnTo>
                <a:lnTo>
                  <a:pt x="390" y="98"/>
                </a:lnTo>
                <a:lnTo>
                  <a:pt x="396" y="102"/>
                </a:lnTo>
                <a:lnTo>
                  <a:pt x="396" y="102"/>
                </a:lnTo>
                <a:lnTo>
                  <a:pt x="418" y="112"/>
                </a:lnTo>
                <a:lnTo>
                  <a:pt x="418" y="112"/>
                </a:lnTo>
                <a:lnTo>
                  <a:pt x="436" y="114"/>
                </a:lnTo>
                <a:lnTo>
                  <a:pt x="446" y="116"/>
                </a:lnTo>
                <a:lnTo>
                  <a:pt x="454" y="118"/>
                </a:lnTo>
                <a:lnTo>
                  <a:pt x="454" y="118"/>
                </a:lnTo>
                <a:lnTo>
                  <a:pt x="462" y="124"/>
                </a:lnTo>
                <a:lnTo>
                  <a:pt x="470" y="128"/>
                </a:lnTo>
                <a:lnTo>
                  <a:pt x="470" y="128"/>
                </a:lnTo>
                <a:lnTo>
                  <a:pt x="480" y="132"/>
                </a:lnTo>
                <a:lnTo>
                  <a:pt x="492" y="134"/>
                </a:lnTo>
                <a:lnTo>
                  <a:pt x="492" y="134"/>
                </a:lnTo>
                <a:lnTo>
                  <a:pt x="498" y="132"/>
                </a:lnTo>
                <a:lnTo>
                  <a:pt x="500" y="132"/>
                </a:lnTo>
                <a:lnTo>
                  <a:pt x="502" y="132"/>
                </a:lnTo>
                <a:lnTo>
                  <a:pt x="502" y="132"/>
                </a:lnTo>
                <a:lnTo>
                  <a:pt x="502" y="136"/>
                </a:lnTo>
                <a:lnTo>
                  <a:pt x="504" y="138"/>
                </a:lnTo>
                <a:lnTo>
                  <a:pt x="504" y="138"/>
                </a:lnTo>
                <a:lnTo>
                  <a:pt x="514" y="152"/>
                </a:lnTo>
                <a:lnTo>
                  <a:pt x="526" y="166"/>
                </a:lnTo>
                <a:lnTo>
                  <a:pt x="526" y="166"/>
                </a:lnTo>
                <a:lnTo>
                  <a:pt x="536" y="174"/>
                </a:lnTo>
                <a:lnTo>
                  <a:pt x="536" y="174"/>
                </a:lnTo>
                <a:lnTo>
                  <a:pt x="548" y="180"/>
                </a:lnTo>
                <a:lnTo>
                  <a:pt x="548" y="180"/>
                </a:lnTo>
                <a:lnTo>
                  <a:pt x="560" y="190"/>
                </a:lnTo>
                <a:lnTo>
                  <a:pt x="560" y="190"/>
                </a:lnTo>
                <a:lnTo>
                  <a:pt x="568" y="200"/>
                </a:lnTo>
                <a:lnTo>
                  <a:pt x="568" y="200"/>
                </a:lnTo>
                <a:lnTo>
                  <a:pt x="578" y="208"/>
                </a:lnTo>
                <a:lnTo>
                  <a:pt x="594" y="214"/>
                </a:lnTo>
                <a:lnTo>
                  <a:pt x="622" y="226"/>
                </a:lnTo>
                <a:lnTo>
                  <a:pt x="622" y="226"/>
                </a:lnTo>
                <a:lnTo>
                  <a:pt x="630" y="230"/>
                </a:lnTo>
                <a:lnTo>
                  <a:pt x="640" y="232"/>
                </a:lnTo>
                <a:lnTo>
                  <a:pt x="640" y="232"/>
                </a:lnTo>
                <a:lnTo>
                  <a:pt x="648" y="232"/>
                </a:lnTo>
                <a:lnTo>
                  <a:pt x="648" y="232"/>
                </a:lnTo>
                <a:lnTo>
                  <a:pt x="662" y="224"/>
                </a:lnTo>
                <a:lnTo>
                  <a:pt x="662" y="224"/>
                </a:lnTo>
                <a:lnTo>
                  <a:pt x="672" y="224"/>
                </a:lnTo>
                <a:lnTo>
                  <a:pt x="672" y="224"/>
                </a:lnTo>
                <a:lnTo>
                  <a:pt x="678" y="226"/>
                </a:lnTo>
                <a:lnTo>
                  <a:pt x="682" y="230"/>
                </a:lnTo>
                <a:lnTo>
                  <a:pt x="682" y="230"/>
                </a:lnTo>
                <a:lnTo>
                  <a:pt x="690" y="238"/>
                </a:lnTo>
                <a:lnTo>
                  <a:pt x="698" y="244"/>
                </a:lnTo>
                <a:lnTo>
                  <a:pt x="698" y="244"/>
                </a:lnTo>
                <a:lnTo>
                  <a:pt x="700" y="248"/>
                </a:lnTo>
                <a:lnTo>
                  <a:pt x="702" y="250"/>
                </a:lnTo>
                <a:lnTo>
                  <a:pt x="706" y="254"/>
                </a:lnTo>
                <a:lnTo>
                  <a:pt x="706" y="254"/>
                </a:lnTo>
                <a:lnTo>
                  <a:pt x="708" y="260"/>
                </a:lnTo>
                <a:lnTo>
                  <a:pt x="708" y="264"/>
                </a:lnTo>
                <a:lnTo>
                  <a:pt x="708" y="264"/>
                </a:lnTo>
                <a:lnTo>
                  <a:pt x="712" y="264"/>
                </a:lnTo>
                <a:lnTo>
                  <a:pt x="716" y="266"/>
                </a:lnTo>
                <a:lnTo>
                  <a:pt x="716" y="266"/>
                </a:lnTo>
                <a:lnTo>
                  <a:pt x="720" y="266"/>
                </a:lnTo>
                <a:lnTo>
                  <a:pt x="722" y="264"/>
                </a:lnTo>
                <a:lnTo>
                  <a:pt x="722" y="264"/>
                </a:lnTo>
                <a:lnTo>
                  <a:pt x="722" y="262"/>
                </a:lnTo>
                <a:lnTo>
                  <a:pt x="720" y="258"/>
                </a:lnTo>
                <a:lnTo>
                  <a:pt x="720" y="258"/>
                </a:lnTo>
                <a:lnTo>
                  <a:pt x="726" y="266"/>
                </a:lnTo>
                <a:lnTo>
                  <a:pt x="732" y="272"/>
                </a:lnTo>
                <a:lnTo>
                  <a:pt x="732" y="272"/>
                </a:lnTo>
                <a:lnTo>
                  <a:pt x="742" y="276"/>
                </a:lnTo>
                <a:lnTo>
                  <a:pt x="742" y="276"/>
                </a:lnTo>
                <a:lnTo>
                  <a:pt x="760" y="278"/>
                </a:lnTo>
                <a:lnTo>
                  <a:pt x="778" y="278"/>
                </a:lnTo>
                <a:lnTo>
                  <a:pt x="778" y="278"/>
                </a:lnTo>
                <a:lnTo>
                  <a:pt x="796" y="278"/>
                </a:lnTo>
                <a:lnTo>
                  <a:pt x="796" y="278"/>
                </a:lnTo>
                <a:lnTo>
                  <a:pt x="812" y="280"/>
                </a:lnTo>
                <a:lnTo>
                  <a:pt x="812" y="280"/>
                </a:lnTo>
                <a:lnTo>
                  <a:pt x="816" y="282"/>
                </a:lnTo>
                <a:lnTo>
                  <a:pt x="820" y="282"/>
                </a:lnTo>
                <a:lnTo>
                  <a:pt x="820" y="28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37" name="Freeform 297"/>
          <p:cNvSpPr>
            <a:spLocks/>
          </p:cNvSpPr>
          <p:nvPr/>
        </p:nvSpPr>
        <p:spPr bwMode="auto">
          <a:xfrm>
            <a:off x="3578195" y="5231043"/>
            <a:ext cx="141702" cy="113300"/>
          </a:xfrm>
          <a:custGeom>
            <a:avLst/>
            <a:gdLst/>
            <a:ahLst/>
            <a:cxnLst>
              <a:cxn ang="0">
                <a:pos x="68" y="20"/>
              </a:cxn>
              <a:cxn ang="0">
                <a:pos x="68" y="20"/>
              </a:cxn>
              <a:cxn ang="0">
                <a:pos x="72" y="26"/>
              </a:cxn>
              <a:cxn ang="0">
                <a:pos x="72" y="32"/>
              </a:cxn>
              <a:cxn ang="0">
                <a:pos x="72" y="32"/>
              </a:cxn>
              <a:cxn ang="0">
                <a:pos x="70" y="42"/>
              </a:cxn>
              <a:cxn ang="0">
                <a:pos x="64" y="50"/>
              </a:cxn>
              <a:cxn ang="0">
                <a:pos x="64" y="50"/>
              </a:cxn>
              <a:cxn ang="0">
                <a:pos x="58" y="58"/>
              </a:cxn>
              <a:cxn ang="0">
                <a:pos x="52" y="62"/>
              </a:cxn>
              <a:cxn ang="0">
                <a:pos x="48" y="64"/>
              </a:cxn>
              <a:cxn ang="0">
                <a:pos x="48" y="64"/>
              </a:cxn>
              <a:cxn ang="0">
                <a:pos x="42" y="62"/>
              </a:cxn>
              <a:cxn ang="0">
                <a:pos x="38" y="58"/>
              </a:cxn>
              <a:cxn ang="0">
                <a:pos x="28" y="48"/>
              </a:cxn>
              <a:cxn ang="0">
                <a:pos x="28" y="48"/>
              </a:cxn>
              <a:cxn ang="0">
                <a:pos x="28" y="42"/>
              </a:cxn>
              <a:cxn ang="0">
                <a:pos x="26" y="36"/>
              </a:cxn>
              <a:cxn ang="0">
                <a:pos x="26" y="36"/>
              </a:cxn>
              <a:cxn ang="0">
                <a:pos x="20" y="36"/>
              </a:cxn>
              <a:cxn ang="0">
                <a:pos x="16" y="36"/>
              </a:cxn>
              <a:cxn ang="0">
                <a:pos x="16" y="36"/>
              </a:cxn>
              <a:cxn ang="0">
                <a:pos x="12" y="38"/>
              </a:cxn>
              <a:cxn ang="0">
                <a:pos x="8" y="38"/>
              </a:cxn>
              <a:cxn ang="0">
                <a:pos x="8" y="38"/>
              </a:cxn>
              <a:cxn ang="0">
                <a:pos x="2" y="34"/>
              </a:cxn>
              <a:cxn ang="0">
                <a:pos x="0" y="28"/>
              </a:cxn>
              <a:cxn ang="0">
                <a:pos x="0" y="28"/>
              </a:cxn>
              <a:cxn ang="0">
                <a:pos x="2" y="24"/>
              </a:cxn>
              <a:cxn ang="0">
                <a:pos x="6" y="20"/>
              </a:cxn>
              <a:cxn ang="0">
                <a:pos x="16" y="14"/>
              </a:cxn>
              <a:cxn ang="0">
                <a:pos x="16" y="14"/>
              </a:cxn>
              <a:cxn ang="0">
                <a:pos x="38" y="6"/>
              </a:cxn>
              <a:cxn ang="0">
                <a:pos x="50" y="2"/>
              </a:cxn>
              <a:cxn ang="0">
                <a:pos x="62" y="0"/>
              </a:cxn>
              <a:cxn ang="0">
                <a:pos x="62" y="0"/>
              </a:cxn>
              <a:cxn ang="0">
                <a:pos x="62" y="0"/>
              </a:cxn>
              <a:cxn ang="0">
                <a:pos x="62" y="0"/>
              </a:cxn>
              <a:cxn ang="0">
                <a:pos x="62" y="2"/>
              </a:cxn>
              <a:cxn ang="0">
                <a:pos x="62" y="2"/>
              </a:cxn>
              <a:cxn ang="0">
                <a:pos x="60" y="8"/>
              </a:cxn>
              <a:cxn ang="0">
                <a:pos x="56" y="14"/>
              </a:cxn>
              <a:cxn ang="0">
                <a:pos x="56" y="14"/>
              </a:cxn>
              <a:cxn ang="0">
                <a:pos x="56" y="16"/>
              </a:cxn>
              <a:cxn ang="0">
                <a:pos x="58" y="20"/>
              </a:cxn>
              <a:cxn ang="0">
                <a:pos x="58" y="20"/>
              </a:cxn>
              <a:cxn ang="0">
                <a:pos x="60" y="20"/>
              </a:cxn>
              <a:cxn ang="0">
                <a:pos x="62" y="20"/>
              </a:cxn>
              <a:cxn ang="0">
                <a:pos x="68" y="20"/>
              </a:cxn>
              <a:cxn ang="0">
                <a:pos x="68" y="20"/>
              </a:cxn>
            </a:cxnLst>
            <a:rect l="0" t="0" r="r" b="b"/>
            <a:pathLst>
              <a:path w="72" h="64">
                <a:moveTo>
                  <a:pt x="68" y="20"/>
                </a:moveTo>
                <a:lnTo>
                  <a:pt x="68" y="20"/>
                </a:lnTo>
                <a:lnTo>
                  <a:pt x="72" y="26"/>
                </a:lnTo>
                <a:lnTo>
                  <a:pt x="72" y="32"/>
                </a:lnTo>
                <a:lnTo>
                  <a:pt x="72" y="32"/>
                </a:lnTo>
                <a:lnTo>
                  <a:pt x="70" y="42"/>
                </a:lnTo>
                <a:lnTo>
                  <a:pt x="64" y="50"/>
                </a:lnTo>
                <a:lnTo>
                  <a:pt x="64" y="50"/>
                </a:lnTo>
                <a:lnTo>
                  <a:pt x="58" y="58"/>
                </a:lnTo>
                <a:lnTo>
                  <a:pt x="52" y="62"/>
                </a:lnTo>
                <a:lnTo>
                  <a:pt x="48" y="64"/>
                </a:lnTo>
                <a:lnTo>
                  <a:pt x="48" y="64"/>
                </a:lnTo>
                <a:lnTo>
                  <a:pt x="42" y="62"/>
                </a:lnTo>
                <a:lnTo>
                  <a:pt x="38" y="58"/>
                </a:lnTo>
                <a:lnTo>
                  <a:pt x="28" y="48"/>
                </a:lnTo>
                <a:lnTo>
                  <a:pt x="28" y="48"/>
                </a:lnTo>
                <a:lnTo>
                  <a:pt x="28" y="42"/>
                </a:lnTo>
                <a:lnTo>
                  <a:pt x="26" y="36"/>
                </a:lnTo>
                <a:lnTo>
                  <a:pt x="26" y="36"/>
                </a:lnTo>
                <a:lnTo>
                  <a:pt x="20" y="36"/>
                </a:lnTo>
                <a:lnTo>
                  <a:pt x="16" y="36"/>
                </a:lnTo>
                <a:lnTo>
                  <a:pt x="16" y="36"/>
                </a:lnTo>
                <a:lnTo>
                  <a:pt x="12" y="38"/>
                </a:lnTo>
                <a:lnTo>
                  <a:pt x="8" y="38"/>
                </a:lnTo>
                <a:lnTo>
                  <a:pt x="8" y="38"/>
                </a:lnTo>
                <a:lnTo>
                  <a:pt x="2" y="34"/>
                </a:lnTo>
                <a:lnTo>
                  <a:pt x="0" y="28"/>
                </a:lnTo>
                <a:lnTo>
                  <a:pt x="0" y="28"/>
                </a:lnTo>
                <a:lnTo>
                  <a:pt x="2" y="24"/>
                </a:lnTo>
                <a:lnTo>
                  <a:pt x="6" y="20"/>
                </a:lnTo>
                <a:lnTo>
                  <a:pt x="16" y="14"/>
                </a:lnTo>
                <a:lnTo>
                  <a:pt x="16" y="14"/>
                </a:lnTo>
                <a:lnTo>
                  <a:pt x="38" y="6"/>
                </a:lnTo>
                <a:lnTo>
                  <a:pt x="50" y="2"/>
                </a:lnTo>
                <a:lnTo>
                  <a:pt x="62" y="0"/>
                </a:lnTo>
                <a:lnTo>
                  <a:pt x="62" y="0"/>
                </a:lnTo>
                <a:lnTo>
                  <a:pt x="62" y="0"/>
                </a:lnTo>
                <a:lnTo>
                  <a:pt x="62" y="0"/>
                </a:lnTo>
                <a:lnTo>
                  <a:pt x="62" y="2"/>
                </a:lnTo>
                <a:lnTo>
                  <a:pt x="62" y="2"/>
                </a:lnTo>
                <a:lnTo>
                  <a:pt x="60" y="8"/>
                </a:lnTo>
                <a:lnTo>
                  <a:pt x="56" y="14"/>
                </a:lnTo>
                <a:lnTo>
                  <a:pt x="56" y="14"/>
                </a:lnTo>
                <a:lnTo>
                  <a:pt x="56" y="16"/>
                </a:lnTo>
                <a:lnTo>
                  <a:pt x="58" y="20"/>
                </a:lnTo>
                <a:lnTo>
                  <a:pt x="58" y="20"/>
                </a:lnTo>
                <a:lnTo>
                  <a:pt x="60" y="20"/>
                </a:lnTo>
                <a:lnTo>
                  <a:pt x="62" y="20"/>
                </a:lnTo>
                <a:lnTo>
                  <a:pt x="68" y="20"/>
                </a:lnTo>
                <a:lnTo>
                  <a:pt x="68" y="2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38" name="Freeform 298"/>
          <p:cNvSpPr>
            <a:spLocks/>
          </p:cNvSpPr>
          <p:nvPr/>
        </p:nvSpPr>
        <p:spPr bwMode="auto">
          <a:xfrm>
            <a:off x="3794682" y="5227502"/>
            <a:ext cx="55107" cy="42488"/>
          </a:xfrm>
          <a:custGeom>
            <a:avLst/>
            <a:gdLst/>
            <a:ahLst/>
            <a:cxnLst>
              <a:cxn ang="0">
                <a:pos x="26" y="12"/>
              </a:cxn>
              <a:cxn ang="0">
                <a:pos x="26" y="12"/>
              </a:cxn>
              <a:cxn ang="0">
                <a:pos x="28" y="18"/>
              </a:cxn>
              <a:cxn ang="0">
                <a:pos x="28" y="22"/>
              </a:cxn>
              <a:cxn ang="0">
                <a:pos x="26" y="24"/>
              </a:cxn>
              <a:cxn ang="0">
                <a:pos x="26" y="24"/>
              </a:cxn>
              <a:cxn ang="0">
                <a:pos x="22" y="24"/>
              </a:cxn>
              <a:cxn ang="0">
                <a:pos x="20" y="24"/>
              </a:cxn>
              <a:cxn ang="0">
                <a:pos x="20" y="24"/>
              </a:cxn>
              <a:cxn ang="0">
                <a:pos x="8" y="16"/>
              </a:cxn>
              <a:cxn ang="0">
                <a:pos x="8" y="16"/>
              </a:cxn>
              <a:cxn ang="0">
                <a:pos x="2" y="12"/>
              </a:cxn>
              <a:cxn ang="0">
                <a:pos x="0" y="8"/>
              </a:cxn>
              <a:cxn ang="0">
                <a:pos x="0" y="6"/>
              </a:cxn>
              <a:cxn ang="0">
                <a:pos x="0" y="6"/>
              </a:cxn>
              <a:cxn ang="0">
                <a:pos x="2" y="4"/>
              </a:cxn>
              <a:cxn ang="0">
                <a:pos x="6" y="2"/>
              </a:cxn>
              <a:cxn ang="0">
                <a:pos x="6" y="2"/>
              </a:cxn>
              <a:cxn ang="0">
                <a:pos x="12" y="0"/>
              </a:cxn>
              <a:cxn ang="0">
                <a:pos x="18" y="2"/>
              </a:cxn>
              <a:cxn ang="0">
                <a:pos x="18" y="2"/>
              </a:cxn>
              <a:cxn ang="0">
                <a:pos x="22" y="4"/>
              </a:cxn>
              <a:cxn ang="0">
                <a:pos x="22" y="4"/>
              </a:cxn>
              <a:cxn ang="0">
                <a:pos x="24" y="8"/>
              </a:cxn>
              <a:cxn ang="0">
                <a:pos x="24" y="8"/>
              </a:cxn>
              <a:cxn ang="0">
                <a:pos x="26" y="8"/>
              </a:cxn>
              <a:cxn ang="0">
                <a:pos x="26" y="8"/>
              </a:cxn>
              <a:cxn ang="0">
                <a:pos x="26" y="12"/>
              </a:cxn>
              <a:cxn ang="0">
                <a:pos x="26" y="12"/>
              </a:cxn>
            </a:cxnLst>
            <a:rect l="0" t="0" r="r" b="b"/>
            <a:pathLst>
              <a:path w="28" h="24">
                <a:moveTo>
                  <a:pt x="26" y="12"/>
                </a:moveTo>
                <a:lnTo>
                  <a:pt x="26" y="12"/>
                </a:lnTo>
                <a:lnTo>
                  <a:pt x="28" y="18"/>
                </a:lnTo>
                <a:lnTo>
                  <a:pt x="28" y="22"/>
                </a:lnTo>
                <a:lnTo>
                  <a:pt x="26" y="24"/>
                </a:lnTo>
                <a:lnTo>
                  <a:pt x="26" y="24"/>
                </a:lnTo>
                <a:lnTo>
                  <a:pt x="22" y="24"/>
                </a:lnTo>
                <a:lnTo>
                  <a:pt x="20" y="24"/>
                </a:lnTo>
                <a:lnTo>
                  <a:pt x="20" y="24"/>
                </a:lnTo>
                <a:lnTo>
                  <a:pt x="8" y="16"/>
                </a:lnTo>
                <a:lnTo>
                  <a:pt x="8" y="16"/>
                </a:lnTo>
                <a:lnTo>
                  <a:pt x="2" y="12"/>
                </a:lnTo>
                <a:lnTo>
                  <a:pt x="0" y="8"/>
                </a:lnTo>
                <a:lnTo>
                  <a:pt x="0" y="6"/>
                </a:lnTo>
                <a:lnTo>
                  <a:pt x="0" y="6"/>
                </a:lnTo>
                <a:lnTo>
                  <a:pt x="2" y="4"/>
                </a:lnTo>
                <a:lnTo>
                  <a:pt x="6" y="2"/>
                </a:lnTo>
                <a:lnTo>
                  <a:pt x="6" y="2"/>
                </a:lnTo>
                <a:lnTo>
                  <a:pt x="12" y="0"/>
                </a:lnTo>
                <a:lnTo>
                  <a:pt x="18" y="2"/>
                </a:lnTo>
                <a:lnTo>
                  <a:pt x="18" y="2"/>
                </a:lnTo>
                <a:lnTo>
                  <a:pt x="22" y="4"/>
                </a:lnTo>
                <a:lnTo>
                  <a:pt x="22" y="4"/>
                </a:lnTo>
                <a:lnTo>
                  <a:pt x="24" y="8"/>
                </a:lnTo>
                <a:lnTo>
                  <a:pt x="24" y="8"/>
                </a:lnTo>
                <a:lnTo>
                  <a:pt x="26" y="8"/>
                </a:lnTo>
                <a:lnTo>
                  <a:pt x="26" y="8"/>
                </a:lnTo>
                <a:lnTo>
                  <a:pt x="26" y="12"/>
                </a:lnTo>
                <a:lnTo>
                  <a:pt x="26" y="1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39" name="Freeform 299"/>
          <p:cNvSpPr>
            <a:spLocks/>
          </p:cNvSpPr>
          <p:nvPr/>
        </p:nvSpPr>
        <p:spPr bwMode="auto">
          <a:xfrm>
            <a:off x="2968090" y="3379296"/>
            <a:ext cx="1546911" cy="1448115"/>
          </a:xfrm>
          <a:custGeom>
            <a:avLst/>
            <a:gdLst/>
            <a:ahLst/>
            <a:cxnLst>
              <a:cxn ang="0">
                <a:pos x="754" y="286"/>
              </a:cxn>
              <a:cxn ang="0">
                <a:pos x="732" y="366"/>
              </a:cxn>
              <a:cxn ang="0">
                <a:pos x="702" y="380"/>
              </a:cxn>
              <a:cxn ang="0">
                <a:pos x="648" y="434"/>
              </a:cxn>
              <a:cxn ang="0">
                <a:pos x="632" y="490"/>
              </a:cxn>
              <a:cxn ang="0">
                <a:pos x="680" y="472"/>
              </a:cxn>
              <a:cxn ang="0">
                <a:pos x="690" y="522"/>
              </a:cxn>
              <a:cxn ang="0">
                <a:pos x="686" y="566"/>
              </a:cxn>
              <a:cxn ang="0">
                <a:pos x="664" y="608"/>
              </a:cxn>
              <a:cxn ang="0">
                <a:pos x="674" y="668"/>
              </a:cxn>
              <a:cxn ang="0">
                <a:pos x="712" y="706"/>
              </a:cxn>
              <a:cxn ang="0">
                <a:pos x="680" y="736"/>
              </a:cxn>
              <a:cxn ang="0">
                <a:pos x="640" y="770"/>
              </a:cxn>
              <a:cxn ang="0">
                <a:pos x="562" y="758"/>
              </a:cxn>
              <a:cxn ang="0">
                <a:pos x="530" y="742"/>
              </a:cxn>
              <a:cxn ang="0">
                <a:pos x="490" y="730"/>
              </a:cxn>
              <a:cxn ang="0">
                <a:pos x="424" y="742"/>
              </a:cxn>
              <a:cxn ang="0">
                <a:pos x="402" y="802"/>
              </a:cxn>
              <a:cxn ang="0">
                <a:pos x="320" y="812"/>
              </a:cxn>
              <a:cxn ang="0">
                <a:pos x="276" y="780"/>
              </a:cxn>
              <a:cxn ang="0">
                <a:pos x="208" y="766"/>
              </a:cxn>
              <a:cxn ang="0">
                <a:pos x="104" y="702"/>
              </a:cxn>
              <a:cxn ang="0">
                <a:pos x="106" y="666"/>
              </a:cxn>
              <a:cxn ang="0">
                <a:pos x="156" y="564"/>
              </a:cxn>
              <a:cxn ang="0">
                <a:pos x="148" y="554"/>
              </a:cxn>
              <a:cxn ang="0">
                <a:pos x="180" y="482"/>
              </a:cxn>
              <a:cxn ang="0">
                <a:pos x="178" y="474"/>
              </a:cxn>
              <a:cxn ang="0">
                <a:pos x="180" y="418"/>
              </a:cxn>
              <a:cxn ang="0">
                <a:pos x="144" y="378"/>
              </a:cxn>
              <a:cxn ang="0">
                <a:pos x="132" y="330"/>
              </a:cxn>
              <a:cxn ang="0">
                <a:pos x="138" y="318"/>
              </a:cxn>
              <a:cxn ang="0">
                <a:pos x="150" y="304"/>
              </a:cxn>
              <a:cxn ang="0">
                <a:pos x="120" y="274"/>
              </a:cxn>
              <a:cxn ang="0">
                <a:pos x="104" y="264"/>
              </a:cxn>
              <a:cxn ang="0">
                <a:pos x="38" y="222"/>
              </a:cxn>
              <a:cxn ang="0">
                <a:pos x="16" y="218"/>
              </a:cxn>
              <a:cxn ang="0">
                <a:pos x="12" y="196"/>
              </a:cxn>
              <a:cxn ang="0">
                <a:pos x="10" y="186"/>
              </a:cxn>
              <a:cxn ang="0">
                <a:pos x="20" y="168"/>
              </a:cxn>
              <a:cxn ang="0">
                <a:pos x="24" y="148"/>
              </a:cxn>
              <a:cxn ang="0">
                <a:pos x="92" y="140"/>
              </a:cxn>
              <a:cxn ang="0">
                <a:pos x="140" y="178"/>
              </a:cxn>
              <a:cxn ang="0">
                <a:pos x="192" y="184"/>
              </a:cxn>
              <a:cxn ang="0">
                <a:pos x="204" y="162"/>
              </a:cxn>
              <a:cxn ang="0">
                <a:pos x="202" y="80"/>
              </a:cxn>
              <a:cxn ang="0">
                <a:pos x="234" y="102"/>
              </a:cxn>
              <a:cxn ang="0">
                <a:pos x="302" y="138"/>
              </a:cxn>
              <a:cxn ang="0">
                <a:pos x="334" y="126"/>
              </a:cxn>
              <a:cxn ang="0">
                <a:pos x="348" y="98"/>
              </a:cxn>
              <a:cxn ang="0">
                <a:pos x="416" y="60"/>
              </a:cxn>
              <a:cxn ang="0">
                <a:pos x="466" y="4"/>
              </a:cxn>
              <a:cxn ang="0">
                <a:pos x="506" y="36"/>
              </a:cxn>
              <a:cxn ang="0">
                <a:pos x="548" y="74"/>
              </a:cxn>
              <a:cxn ang="0">
                <a:pos x="572" y="116"/>
              </a:cxn>
              <a:cxn ang="0">
                <a:pos x="610" y="106"/>
              </a:cxn>
              <a:cxn ang="0">
                <a:pos x="608" y="142"/>
              </a:cxn>
              <a:cxn ang="0">
                <a:pos x="658" y="166"/>
              </a:cxn>
              <a:cxn ang="0">
                <a:pos x="700" y="192"/>
              </a:cxn>
              <a:cxn ang="0">
                <a:pos x="784" y="234"/>
              </a:cxn>
            </a:cxnLst>
            <a:rect l="0" t="0" r="r" b="b"/>
            <a:pathLst>
              <a:path w="786" h="818">
                <a:moveTo>
                  <a:pt x="784" y="234"/>
                </a:moveTo>
                <a:lnTo>
                  <a:pt x="784" y="234"/>
                </a:lnTo>
                <a:lnTo>
                  <a:pt x="786" y="238"/>
                </a:lnTo>
                <a:lnTo>
                  <a:pt x="784" y="242"/>
                </a:lnTo>
                <a:lnTo>
                  <a:pt x="782" y="248"/>
                </a:lnTo>
                <a:lnTo>
                  <a:pt x="782" y="248"/>
                </a:lnTo>
                <a:lnTo>
                  <a:pt x="776" y="254"/>
                </a:lnTo>
                <a:lnTo>
                  <a:pt x="770" y="260"/>
                </a:lnTo>
                <a:lnTo>
                  <a:pt x="764" y="266"/>
                </a:lnTo>
                <a:lnTo>
                  <a:pt x="758" y="272"/>
                </a:lnTo>
                <a:lnTo>
                  <a:pt x="758" y="272"/>
                </a:lnTo>
                <a:lnTo>
                  <a:pt x="756" y="278"/>
                </a:lnTo>
                <a:lnTo>
                  <a:pt x="754" y="286"/>
                </a:lnTo>
                <a:lnTo>
                  <a:pt x="754" y="286"/>
                </a:lnTo>
                <a:lnTo>
                  <a:pt x="748" y="300"/>
                </a:lnTo>
                <a:lnTo>
                  <a:pt x="742" y="312"/>
                </a:lnTo>
                <a:lnTo>
                  <a:pt x="742" y="312"/>
                </a:lnTo>
                <a:lnTo>
                  <a:pt x="740" y="328"/>
                </a:lnTo>
                <a:lnTo>
                  <a:pt x="738" y="344"/>
                </a:lnTo>
                <a:lnTo>
                  <a:pt x="738" y="344"/>
                </a:lnTo>
                <a:lnTo>
                  <a:pt x="740" y="356"/>
                </a:lnTo>
                <a:lnTo>
                  <a:pt x="740" y="356"/>
                </a:lnTo>
                <a:lnTo>
                  <a:pt x="742" y="360"/>
                </a:lnTo>
                <a:lnTo>
                  <a:pt x="742" y="360"/>
                </a:lnTo>
                <a:lnTo>
                  <a:pt x="736" y="362"/>
                </a:lnTo>
                <a:lnTo>
                  <a:pt x="732" y="366"/>
                </a:lnTo>
                <a:lnTo>
                  <a:pt x="732" y="366"/>
                </a:lnTo>
                <a:lnTo>
                  <a:pt x="724" y="370"/>
                </a:lnTo>
                <a:lnTo>
                  <a:pt x="724" y="370"/>
                </a:lnTo>
                <a:lnTo>
                  <a:pt x="714" y="366"/>
                </a:lnTo>
                <a:lnTo>
                  <a:pt x="708" y="366"/>
                </a:lnTo>
                <a:lnTo>
                  <a:pt x="704" y="366"/>
                </a:lnTo>
                <a:lnTo>
                  <a:pt x="704" y="366"/>
                </a:lnTo>
                <a:lnTo>
                  <a:pt x="700" y="368"/>
                </a:lnTo>
                <a:lnTo>
                  <a:pt x="698" y="372"/>
                </a:lnTo>
                <a:lnTo>
                  <a:pt x="698" y="372"/>
                </a:lnTo>
                <a:lnTo>
                  <a:pt x="700" y="376"/>
                </a:lnTo>
                <a:lnTo>
                  <a:pt x="702" y="380"/>
                </a:lnTo>
                <a:lnTo>
                  <a:pt x="702" y="380"/>
                </a:lnTo>
                <a:lnTo>
                  <a:pt x="700" y="384"/>
                </a:lnTo>
                <a:lnTo>
                  <a:pt x="698" y="388"/>
                </a:lnTo>
                <a:lnTo>
                  <a:pt x="688" y="394"/>
                </a:lnTo>
                <a:lnTo>
                  <a:pt x="680" y="400"/>
                </a:lnTo>
                <a:lnTo>
                  <a:pt x="672" y="406"/>
                </a:lnTo>
                <a:lnTo>
                  <a:pt x="672" y="406"/>
                </a:lnTo>
                <a:lnTo>
                  <a:pt x="664" y="416"/>
                </a:lnTo>
                <a:lnTo>
                  <a:pt x="664" y="416"/>
                </a:lnTo>
                <a:lnTo>
                  <a:pt x="660" y="428"/>
                </a:lnTo>
                <a:lnTo>
                  <a:pt x="660" y="428"/>
                </a:lnTo>
                <a:lnTo>
                  <a:pt x="658" y="430"/>
                </a:lnTo>
                <a:lnTo>
                  <a:pt x="658" y="430"/>
                </a:lnTo>
                <a:lnTo>
                  <a:pt x="648" y="434"/>
                </a:lnTo>
                <a:lnTo>
                  <a:pt x="648" y="434"/>
                </a:lnTo>
                <a:lnTo>
                  <a:pt x="644" y="442"/>
                </a:lnTo>
                <a:lnTo>
                  <a:pt x="644" y="442"/>
                </a:lnTo>
                <a:lnTo>
                  <a:pt x="638" y="446"/>
                </a:lnTo>
                <a:lnTo>
                  <a:pt x="638" y="446"/>
                </a:lnTo>
                <a:lnTo>
                  <a:pt x="634" y="452"/>
                </a:lnTo>
                <a:lnTo>
                  <a:pt x="632" y="460"/>
                </a:lnTo>
                <a:lnTo>
                  <a:pt x="632" y="460"/>
                </a:lnTo>
                <a:lnTo>
                  <a:pt x="628" y="474"/>
                </a:lnTo>
                <a:lnTo>
                  <a:pt x="626" y="480"/>
                </a:lnTo>
                <a:lnTo>
                  <a:pt x="628" y="486"/>
                </a:lnTo>
                <a:lnTo>
                  <a:pt x="628" y="486"/>
                </a:lnTo>
                <a:lnTo>
                  <a:pt x="632" y="490"/>
                </a:lnTo>
                <a:lnTo>
                  <a:pt x="632" y="490"/>
                </a:lnTo>
                <a:lnTo>
                  <a:pt x="636" y="488"/>
                </a:lnTo>
                <a:lnTo>
                  <a:pt x="640" y="486"/>
                </a:lnTo>
                <a:lnTo>
                  <a:pt x="640" y="486"/>
                </a:lnTo>
                <a:lnTo>
                  <a:pt x="648" y="476"/>
                </a:lnTo>
                <a:lnTo>
                  <a:pt x="650" y="470"/>
                </a:lnTo>
                <a:lnTo>
                  <a:pt x="654" y="466"/>
                </a:lnTo>
                <a:lnTo>
                  <a:pt x="654" y="466"/>
                </a:lnTo>
                <a:lnTo>
                  <a:pt x="660" y="466"/>
                </a:lnTo>
                <a:lnTo>
                  <a:pt x="666" y="466"/>
                </a:lnTo>
                <a:lnTo>
                  <a:pt x="676" y="468"/>
                </a:lnTo>
                <a:lnTo>
                  <a:pt x="676" y="468"/>
                </a:lnTo>
                <a:lnTo>
                  <a:pt x="680" y="472"/>
                </a:lnTo>
                <a:lnTo>
                  <a:pt x="680" y="472"/>
                </a:lnTo>
                <a:lnTo>
                  <a:pt x="680" y="476"/>
                </a:lnTo>
                <a:lnTo>
                  <a:pt x="678" y="480"/>
                </a:lnTo>
                <a:lnTo>
                  <a:pt x="676" y="490"/>
                </a:lnTo>
                <a:lnTo>
                  <a:pt x="676" y="490"/>
                </a:lnTo>
                <a:lnTo>
                  <a:pt x="676" y="498"/>
                </a:lnTo>
                <a:lnTo>
                  <a:pt x="678" y="504"/>
                </a:lnTo>
                <a:lnTo>
                  <a:pt x="678" y="504"/>
                </a:lnTo>
                <a:lnTo>
                  <a:pt x="682" y="506"/>
                </a:lnTo>
                <a:lnTo>
                  <a:pt x="686" y="508"/>
                </a:lnTo>
                <a:lnTo>
                  <a:pt x="686" y="508"/>
                </a:lnTo>
                <a:lnTo>
                  <a:pt x="688" y="514"/>
                </a:lnTo>
                <a:lnTo>
                  <a:pt x="690" y="522"/>
                </a:lnTo>
                <a:lnTo>
                  <a:pt x="690" y="522"/>
                </a:lnTo>
                <a:lnTo>
                  <a:pt x="682" y="520"/>
                </a:lnTo>
                <a:lnTo>
                  <a:pt x="680" y="520"/>
                </a:lnTo>
                <a:lnTo>
                  <a:pt x="676" y="520"/>
                </a:lnTo>
                <a:lnTo>
                  <a:pt x="676" y="520"/>
                </a:lnTo>
                <a:lnTo>
                  <a:pt x="676" y="524"/>
                </a:lnTo>
                <a:lnTo>
                  <a:pt x="676" y="526"/>
                </a:lnTo>
                <a:lnTo>
                  <a:pt x="676" y="526"/>
                </a:lnTo>
                <a:lnTo>
                  <a:pt x="676" y="534"/>
                </a:lnTo>
                <a:lnTo>
                  <a:pt x="676" y="534"/>
                </a:lnTo>
                <a:lnTo>
                  <a:pt x="682" y="550"/>
                </a:lnTo>
                <a:lnTo>
                  <a:pt x="686" y="566"/>
                </a:lnTo>
                <a:lnTo>
                  <a:pt x="686" y="566"/>
                </a:lnTo>
                <a:lnTo>
                  <a:pt x="688" y="572"/>
                </a:lnTo>
                <a:lnTo>
                  <a:pt x="688" y="576"/>
                </a:lnTo>
                <a:lnTo>
                  <a:pt x="688" y="576"/>
                </a:lnTo>
                <a:lnTo>
                  <a:pt x="686" y="580"/>
                </a:lnTo>
                <a:lnTo>
                  <a:pt x="682" y="582"/>
                </a:lnTo>
                <a:lnTo>
                  <a:pt x="674" y="586"/>
                </a:lnTo>
                <a:lnTo>
                  <a:pt x="674" y="586"/>
                </a:lnTo>
                <a:lnTo>
                  <a:pt x="666" y="592"/>
                </a:lnTo>
                <a:lnTo>
                  <a:pt x="666" y="592"/>
                </a:lnTo>
                <a:lnTo>
                  <a:pt x="664" y="602"/>
                </a:lnTo>
                <a:lnTo>
                  <a:pt x="664" y="602"/>
                </a:lnTo>
                <a:lnTo>
                  <a:pt x="664" y="608"/>
                </a:lnTo>
                <a:lnTo>
                  <a:pt x="664" y="608"/>
                </a:lnTo>
                <a:lnTo>
                  <a:pt x="666" y="614"/>
                </a:lnTo>
                <a:lnTo>
                  <a:pt x="666" y="614"/>
                </a:lnTo>
                <a:lnTo>
                  <a:pt x="670" y="616"/>
                </a:lnTo>
                <a:lnTo>
                  <a:pt x="674" y="620"/>
                </a:lnTo>
                <a:lnTo>
                  <a:pt x="674" y="620"/>
                </a:lnTo>
                <a:lnTo>
                  <a:pt x="676" y="624"/>
                </a:lnTo>
                <a:lnTo>
                  <a:pt x="674" y="628"/>
                </a:lnTo>
                <a:lnTo>
                  <a:pt x="674" y="628"/>
                </a:lnTo>
                <a:lnTo>
                  <a:pt x="672" y="640"/>
                </a:lnTo>
                <a:lnTo>
                  <a:pt x="672" y="640"/>
                </a:lnTo>
                <a:lnTo>
                  <a:pt x="670" y="654"/>
                </a:lnTo>
                <a:lnTo>
                  <a:pt x="670" y="654"/>
                </a:lnTo>
                <a:lnTo>
                  <a:pt x="674" y="668"/>
                </a:lnTo>
                <a:lnTo>
                  <a:pt x="674" y="668"/>
                </a:lnTo>
                <a:lnTo>
                  <a:pt x="676" y="674"/>
                </a:lnTo>
                <a:lnTo>
                  <a:pt x="680" y="678"/>
                </a:lnTo>
                <a:lnTo>
                  <a:pt x="680" y="678"/>
                </a:lnTo>
                <a:lnTo>
                  <a:pt x="686" y="680"/>
                </a:lnTo>
                <a:lnTo>
                  <a:pt x="696" y="682"/>
                </a:lnTo>
                <a:lnTo>
                  <a:pt x="704" y="682"/>
                </a:lnTo>
                <a:lnTo>
                  <a:pt x="710" y="686"/>
                </a:lnTo>
                <a:lnTo>
                  <a:pt x="710" y="686"/>
                </a:lnTo>
                <a:lnTo>
                  <a:pt x="712" y="690"/>
                </a:lnTo>
                <a:lnTo>
                  <a:pt x="712" y="696"/>
                </a:lnTo>
                <a:lnTo>
                  <a:pt x="712" y="696"/>
                </a:lnTo>
                <a:lnTo>
                  <a:pt x="712" y="706"/>
                </a:lnTo>
                <a:lnTo>
                  <a:pt x="712" y="706"/>
                </a:lnTo>
                <a:lnTo>
                  <a:pt x="708" y="714"/>
                </a:lnTo>
                <a:lnTo>
                  <a:pt x="708" y="714"/>
                </a:lnTo>
                <a:lnTo>
                  <a:pt x="710" y="718"/>
                </a:lnTo>
                <a:lnTo>
                  <a:pt x="710" y="718"/>
                </a:lnTo>
                <a:lnTo>
                  <a:pt x="708" y="720"/>
                </a:lnTo>
                <a:lnTo>
                  <a:pt x="708" y="720"/>
                </a:lnTo>
                <a:lnTo>
                  <a:pt x="702" y="724"/>
                </a:lnTo>
                <a:lnTo>
                  <a:pt x="696" y="726"/>
                </a:lnTo>
                <a:lnTo>
                  <a:pt x="688" y="728"/>
                </a:lnTo>
                <a:lnTo>
                  <a:pt x="682" y="730"/>
                </a:lnTo>
                <a:lnTo>
                  <a:pt x="682" y="730"/>
                </a:lnTo>
                <a:lnTo>
                  <a:pt x="680" y="736"/>
                </a:lnTo>
                <a:lnTo>
                  <a:pt x="680" y="736"/>
                </a:lnTo>
                <a:lnTo>
                  <a:pt x="674" y="740"/>
                </a:lnTo>
                <a:lnTo>
                  <a:pt x="674" y="740"/>
                </a:lnTo>
                <a:lnTo>
                  <a:pt x="658" y="752"/>
                </a:lnTo>
                <a:lnTo>
                  <a:pt x="658" y="752"/>
                </a:lnTo>
                <a:lnTo>
                  <a:pt x="652" y="754"/>
                </a:lnTo>
                <a:lnTo>
                  <a:pt x="646" y="758"/>
                </a:lnTo>
                <a:lnTo>
                  <a:pt x="646" y="758"/>
                </a:lnTo>
                <a:lnTo>
                  <a:pt x="644" y="762"/>
                </a:lnTo>
                <a:lnTo>
                  <a:pt x="644" y="766"/>
                </a:lnTo>
                <a:lnTo>
                  <a:pt x="644" y="766"/>
                </a:lnTo>
                <a:lnTo>
                  <a:pt x="640" y="770"/>
                </a:lnTo>
                <a:lnTo>
                  <a:pt x="640" y="770"/>
                </a:lnTo>
                <a:lnTo>
                  <a:pt x="626" y="776"/>
                </a:lnTo>
                <a:lnTo>
                  <a:pt x="610" y="780"/>
                </a:lnTo>
                <a:lnTo>
                  <a:pt x="610" y="780"/>
                </a:lnTo>
                <a:lnTo>
                  <a:pt x="600" y="778"/>
                </a:lnTo>
                <a:lnTo>
                  <a:pt x="590" y="776"/>
                </a:lnTo>
                <a:lnTo>
                  <a:pt x="590" y="776"/>
                </a:lnTo>
                <a:lnTo>
                  <a:pt x="586" y="770"/>
                </a:lnTo>
                <a:lnTo>
                  <a:pt x="580" y="764"/>
                </a:lnTo>
                <a:lnTo>
                  <a:pt x="580" y="764"/>
                </a:lnTo>
                <a:lnTo>
                  <a:pt x="572" y="762"/>
                </a:lnTo>
                <a:lnTo>
                  <a:pt x="566" y="762"/>
                </a:lnTo>
                <a:lnTo>
                  <a:pt x="566" y="762"/>
                </a:lnTo>
                <a:lnTo>
                  <a:pt x="562" y="758"/>
                </a:lnTo>
                <a:lnTo>
                  <a:pt x="562" y="758"/>
                </a:lnTo>
                <a:lnTo>
                  <a:pt x="560" y="752"/>
                </a:lnTo>
                <a:lnTo>
                  <a:pt x="560" y="752"/>
                </a:lnTo>
                <a:lnTo>
                  <a:pt x="556" y="750"/>
                </a:lnTo>
                <a:lnTo>
                  <a:pt x="552" y="748"/>
                </a:lnTo>
                <a:lnTo>
                  <a:pt x="552" y="748"/>
                </a:lnTo>
                <a:lnTo>
                  <a:pt x="544" y="746"/>
                </a:lnTo>
                <a:lnTo>
                  <a:pt x="544" y="746"/>
                </a:lnTo>
                <a:lnTo>
                  <a:pt x="540" y="744"/>
                </a:lnTo>
                <a:lnTo>
                  <a:pt x="540" y="744"/>
                </a:lnTo>
                <a:lnTo>
                  <a:pt x="534" y="742"/>
                </a:lnTo>
                <a:lnTo>
                  <a:pt x="530" y="742"/>
                </a:lnTo>
                <a:lnTo>
                  <a:pt x="530" y="742"/>
                </a:lnTo>
                <a:lnTo>
                  <a:pt x="526" y="746"/>
                </a:lnTo>
                <a:lnTo>
                  <a:pt x="526" y="746"/>
                </a:lnTo>
                <a:lnTo>
                  <a:pt x="522" y="746"/>
                </a:lnTo>
                <a:lnTo>
                  <a:pt x="520" y="744"/>
                </a:lnTo>
                <a:lnTo>
                  <a:pt x="512" y="742"/>
                </a:lnTo>
                <a:lnTo>
                  <a:pt x="512" y="742"/>
                </a:lnTo>
                <a:lnTo>
                  <a:pt x="506" y="740"/>
                </a:lnTo>
                <a:lnTo>
                  <a:pt x="506" y="740"/>
                </a:lnTo>
                <a:lnTo>
                  <a:pt x="504" y="734"/>
                </a:lnTo>
                <a:lnTo>
                  <a:pt x="504" y="734"/>
                </a:lnTo>
                <a:lnTo>
                  <a:pt x="500" y="732"/>
                </a:lnTo>
                <a:lnTo>
                  <a:pt x="500" y="732"/>
                </a:lnTo>
                <a:lnTo>
                  <a:pt x="490" y="730"/>
                </a:lnTo>
                <a:lnTo>
                  <a:pt x="482" y="726"/>
                </a:lnTo>
                <a:lnTo>
                  <a:pt x="482" y="726"/>
                </a:lnTo>
                <a:lnTo>
                  <a:pt x="478" y="722"/>
                </a:lnTo>
                <a:lnTo>
                  <a:pt x="478" y="722"/>
                </a:lnTo>
                <a:lnTo>
                  <a:pt x="472" y="722"/>
                </a:lnTo>
                <a:lnTo>
                  <a:pt x="472" y="722"/>
                </a:lnTo>
                <a:lnTo>
                  <a:pt x="458" y="726"/>
                </a:lnTo>
                <a:lnTo>
                  <a:pt x="458" y="726"/>
                </a:lnTo>
                <a:lnTo>
                  <a:pt x="452" y="732"/>
                </a:lnTo>
                <a:lnTo>
                  <a:pt x="452" y="732"/>
                </a:lnTo>
                <a:lnTo>
                  <a:pt x="436" y="738"/>
                </a:lnTo>
                <a:lnTo>
                  <a:pt x="436" y="738"/>
                </a:lnTo>
                <a:lnTo>
                  <a:pt x="424" y="742"/>
                </a:lnTo>
                <a:lnTo>
                  <a:pt x="416" y="744"/>
                </a:lnTo>
                <a:lnTo>
                  <a:pt x="412" y="746"/>
                </a:lnTo>
                <a:lnTo>
                  <a:pt x="412" y="746"/>
                </a:lnTo>
                <a:lnTo>
                  <a:pt x="406" y="752"/>
                </a:lnTo>
                <a:lnTo>
                  <a:pt x="402" y="758"/>
                </a:lnTo>
                <a:lnTo>
                  <a:pt x="402" y="758"/>
                </a:lnTo>
                <a:lnTo>
                  <a:pt x="398" y="766"/>
                </a:lnTo>
                <a:lnTo>
                  <a:pt x="396" y="776"/>
                </a:lnTo>
                <a:lnTo>
                  <a:pt x="396" y="776"/>
                </a:lnTo>
                <a:lnTo>
                  <a:pt x="400" y="782"/>
                </a:lnTo>
                <a:lnTo>
                  <a:pt x="400" y="782"/>
                </a:lnTo>
                <a:lnTo>
                  <a:pt x="402" y="790"/>
                </a:lnTo>
                <a:lnTo>
                  <a:pt x="402" y="802"/>
                </a:lnTo>
                <a:lnTo>
                  <a:pt x="402" y="812"/>
                </a:lnTo>
                <a:lnTo>
                  <a:pt x="400" y="816"/>
                </a:lnTo>
                <a:lnTo>
                  <a:pt x="398" y="818"/>
                </a:lnTo>
                <a:lnTo>
                  <a:pt x="398" y="818"/>
                </a:lnTo>
                <a:lnTo>
                  <a:pt x="394" y="818"/>
                </a:lnTo>
                <a:lnTo>
                  <a:pt x="390" y="816"/>
                </a:lnTo>
                <a:lnTo>
                  <a:pt x="390" y="816"/>
                </a:lnTo>
                <a:lnTo>
                  <a:pt x="374" y="814"/>
                </a:lnTo>
                <a:lnTo>
                  <a:pt x="374" y="814"/>
                </a:lnTo>
                <a:lnTo>
                  <a:pt x="356" y="814"/>
                </a:lnTo>
                <a:lnTo>
                  <a:pt x="356" y="814"/>
                </a:lnTo>
                <a:lnTo>
                  <a:pt x="338" y="814"/>
                </a:lnTo>
                <a:lnTo>
                  <a:pt x="320" y="812"/>
                </a:lnTo>
                <a:lnTo>
                  <a:pt x="320" y="812"/>
                </a:lnTo>
                <a:lnTo>
                  <a:pt x="310" y="808"/>
                </a:lnTo>
                <a:lnTo>
                  <a:pt x="310" y="808"/>
                </a:lnTo>
                <a:lnTo>
                  <a:pt x="304" y="802"/>
                </a:lnTo>
                <a:lnTo>
                  <a:pt x="298" y="794"/>
                </a:lnTo>
                <a:lnTo>
                  <a:pt x="298" y="794"/>
                </a:lnTo>
                <a:lnTo>
                  <a:pt x="296" y="790"/>
                </a:lnTo>
                <a:lnTo>
                  <a:pt x="294" y="786"/>
                </a:lnTo>
                <a:lnTo>
                  <a:pt x="294" y="786"/>
                </a:lnTo>
                <a:lnTo>
                  <a:pt x="284" y="782"/>
                </a:lnTo>
                <a:lnTo>
                  <a:pt x="280" y="780"/>
                </a:lnTo>
                <a:lnTo>
                  <a:pt x="276" y="780"/>
                </a:lnTo>
                <a:lnTo>
                  <a:pt x="276" y="780"/>
                </a:lnTo>
                <a:lnTo>
                  <a:pt x="268" y="774"/>
                </a:lnTo>
                <a:lnTo>
                  <a:pt x="260" y="766"/>
                </a:lnTo>
                <a:lnTo>
                  <a:pt x="260" y="766"/>
                </a:lnTo>
                <a:lnTo>
                  <a:pt x="256" y="762"/>
                </a:lnTo>
                <a:lnTo>
                  <a:pt x="250" y="760"/>
                </a:lnTo>
                <a:lnTo>
                  <a:pt x="250" y="760"/>
                </a:lnTo>
                <a:lnTo>
                  <a:pt x="240" y="760"/>
                </a:lnTo>
                <a:lnTo>
                  <a:pt x="240" y="760"/>
                </a:lnTo>
                <a:lnTo>
                  <a:pt x="226" y="768"/>
                </a:lnTo>
                <a:lnTo>
                  <a:pt x="226" y="768"/>
                </a:lnTo>
                <a:lnTo>
                  <a:pt x="218" y="768"/>
                </a:lnTo>
                <a:lnTo>
                  <a:pt x="218" y="768"/>
                </a:lnTo>
                <a:lnTo>
                  <a:pt x="208" y="766"/>
                </a:lnTo>
                <a:lnTo>
                  <a:pt x="200" y="762"/>
                </a:lnTo>
                <a:lnTo>
                  <a:pt x="200" y="762"/>
                </a:lnTo>
                <a:lnTo>
                  <a:pt x="172" y="750"/>
                </a:lnTo>
                <a:lnTo>
                  <a:pt x="156" y="744"/>
                </a:lnTo>
                <a:lnTo>
                  <a:pt x="146" y="736"/>
                </a:lnTo>
                <a:lnTo>
                  <a:pt x="146" y="736"/>
                </a:lnTo>
                <a:lnTo>
                  <a:pt x="138" y="726"/>
                </a:lnTo>
                <a:lnTo>
                  <a:pt x="138" y="726"/>
                </a:lnTo>
                <a:lnTo>
                  <a:pt x="126" y="716"/>
                </a:lnTo>
                <a:lnTo>
                  <a:pt x="126" y="716"/>
                </a:lnTo>
                <a:lnTo>
                  <a:pt x="114" y="710"/>
                </a:lnTo>
                <a:lnTo>
                  <a:pt x="114" y="710"/>
                </a:lnTo>
                <a:lnTo>
                  <a:pt x="104" y="702"/>
                </a:lnTo>
                <a:lnTo>
                  <a:pt x="104" y="702"/>
                </a:lnTo>
                <a:lnTo>
                  <a:pt x="92" y="688"/>
                </a:lnTo>
                <a:lnTo>
                  <a:pt x="82" y="674"/>
                </a:lnTo>
                <a:lnTo>
                  <a:pt x="82" y="674"/>
                </a:lnTo>
                <a:lnTo>
                  <a:pt x="80" y="672"/>
                </a:lnTo>
                <a:lnTo>
                  <a:pt x="80" y="668"/>
                </a:lnTo>
                <a:lnTo>
                  <a:pt x="80" y="668"/>
                </a:lnTo>
                <a:lnTo>
                  <a:pt x="84" y="668"/>
                </a:lnTo>
                <a:lnTo>
                  <a:pt x="86" y="670"/>
                </a:lnTo>
                <a:lnTo>
                  <a:pt x="92" y="672"/>
                </a:lnTo>
                <a:lnTo>
                  <a:pt x="92" y="672"/>
                </a:lnTo>
                <a:lnTo>
                  <a:pt x="100" y="670"/>
                </a:lnTo>
                <a:lnTo>
                  <a:pt x="106" y="666"/>
                </a:lnTo>
                <a:lnTo>
                  <a:pt x="106" y="666"/>
                </a:lnTo>
                <a:lnTo>
                  <a:pt x="112" y="660"/>
                </a:lnTo>
                <a:lnTo>
                  <a:pt x="114" y="654"/>
                </a:lnTo>
                <a:lnTo>
                  <a:pt x="114" y="654"/>
                </a:lnTo>
                <a:lnTo>
                  <a:pt x="130" y="618"/>
                </a:lnTo>
                <a:lnTo>
                  <a:pt x="142" y="582"/>
                </a:lnTo>
                <a:lnTo>
                  <a:pt x="142" y="582"/>
                </a:lnTo>
                <a:lnTo>
                  <a:pt x="144" y="576"/>
                </a:lnTo>
                <a:lnTo>
                  <a:pt x="146" y="568"/>
                </a:lnTo>
                <a:lnTo>
                  <a:pt x="146" y="568"/>
                </a:lnTo>
                <a:lnTo>
                  <a:pt x="150" y="566"/>
                </a:lnTo>
                <a:lnTo>
                  <a:pt x="156" y="564"/>
                </a:lnTo>
                <a:lnTo>
                  <a:pt x="156" y="564"/>
                </a:lnTo>
                <a:lnTo>
                  <a:pt x="158" y="560"/>
                </a:lnTo>
                <a:lnTo>
                  <a:pt x="158" y="560"/>
                </a:lnTo>
                <a:lnTo>
                  <a:pt x="158" y="554"/>
                </a:lnTo>
                <a:lnTo>
                  <a:pt x="158" y="552"/>
                </a:lnTo>
                <a:lnTo>
                  <a:pt x="156" y="550"/>
                </a:lnTo>
                <a:lnTo>
                  <a:pt x="156" y="550"/>
                </a:lnTo>
                <a:lnTo>
                  <a:pt x="154" y="552"/>
                </a:lnTo>
                <a:lnTo>
                  <a:pt x="152" y="554"/>
                </a:lnTo>
                <a:lnTo>
                  <a:pt x="150" y="558"/>
                </a:lnTo>
                <a:lnTo>
                  <a:pt x="148" y="558"/>
                </a:lnTo>
                <a:lnTo>
                  <a:pt x="148" y="558"/>
                </a:lnTo>
                <a:lnTo>
                  <a:pt x="148" y="556"/>
                </a:lnTo>
                <a:lnTo>
                  <a:pt x="148" y="554"/>
                </a:lnTo>
                <a:lnTo>
                  <a:pt x="152" y="548"/>
                </a:lnTo>
                <a:lnTo>
                  <a:pt x="152" y="548"/>
                </a:lnTo>
                <a:lnTo>
                  <a:pt x="164" y="508"/>
                </a:lnTo>
                <a:lnTo>
                  <a:pt x="164" y="508"/>
                </a:lnTo>
                <a:lnTo>
                  <a:pt x="166" y="498"/>
                </a:lnTo>
                <a:lnTo>
                  <a:pt x="170" y="488"/>
                </a:lnTo>
                <a:lnTo>
                  <a:pt x="170" y="488"/>
                </a:lnTo>
                <a:lnTo>
                  <a:pt x="172" y="484"/>
                </a:lnTo>
                <a:lnTo>
                  <a:pt x="172" y="480"/>
                </a:lnTo>
                <a:lnTo>
                  <a:pt x="174" y="480"/>
                </a:lnTo>
                <a:lnTo>
                  <a:pt x="174" y="480"/>
                </a:lnTo>
                <a:lnTo>
                  <a:pt x="176" y="480"/>
                </a:lnTo>
                <a:lnTo>
                  <a:pt x="180" y="482"/>
                </a:lnTo>
                <a:lnTo>
                  <a:pt x="182" y="488"/>
                </a:lnTo>
                <a:lnTo>
                  <a:pt x="188" y="502"/>
                </a:lnTo>
                <a:lnTo>
                  <a:pt x="188" y="502"/>
                </a:lnTo>
                <a:lnTo>
                  <a:pt x="188" y="506"/>
                </a:lnTo>
                <a:lnTo>
                  <a:pt x="190" y="508"/>
                </a:lnTo>
                <a:lnTo>
                  <a:pt x="190" y="508"/>
                </a:lnTo>
                <a:lnTo>
                  <a:pt x="192" y="506"/>
                </a:lnTo>
                <a:lnTo>
                  <a:pt x="192" y="502"/>
                </a:lnTo>
                <a:lnTo>
                  <a:pt x="190" y="492"/>
                </a:lnTo>
                <a:lnTo>
                  <a:pt x="190" y="492"/>
                </a:lnTo>
                <a:lnTo>
                  <a:pt x="184" y="478"/>
                </a:lnTo>
                <a:lnTo>
                  <a:pt x="184" y="478"/>
                </a:lnTo>
                <a:lnTo>
                  <a:pt x="178" y="474"/>
                </a:lnTo>
                <a:lnTo>
                  <a:pt x="172" y="468"/>
                </a:lnTo>
                <a:lnTo>
                  <a:pt x="172" y="468"/>
                </a:lnTo>
                <a:lnTo>
                  <a:pt x="170" y="462"/>
                </a:lnTo>
                <a:lnTo>
                  <a:pt x="170" y="456"/>
                </a:lnTo>
                <a:lnTo>
                  <a:pt x="170" y="456"/>
                </a:lnTo>
                <a:lnTo>
                  <a:pt x="174" y="450"/>
                </a:lnTo>
                <a:lnTo>
                  <a:pt x="180" y="444"/>
                </a:lnTo>
                <a:lnTo>
                  <a:pt x="180" y="444"/>
                </a:lnTo>
                <a:lnTo>
                  <a:pt x="182" y="436"/>
                </a:lnTo>
                <a:lnTo>
                  <a:pt x="182" y="428"/>
                </a:lnTo>
                <a:lnTo>
                  <a:pt x="182" y="428"/>
                </a:lnTo>
                <a:lnTo>
                  <a:pt x="182" y="422"/>
                </a:lnTo>
                <a:lnTo>
                  <a:pt x="180" y="418"/>
                </a:lnTo>
                <a:lnTo>
                  <a:pt x="180" y="418"/>
                </a:lnTo>
                <a:lnTo>
                  <a:pt x="182" y="414"/>
                </a:lnTo>
                <a:lnTo>
                  <a:pt x="184" y="412"/>
                </a:lnTo>
                <a:lnTo>
                  <a:pt x="184" y="410"/>
                </a:lnTo>
                <a:lnTo>
                  <a:pt x="184" y="410"/>
                </a:lnTo>
                <a:lnTo>
                  <a:pt x="182" y="406"/>
                </a:lnTo>
                <a:lnTo>
                  <a:pt x="178" y="404"/>
                </a:lnTo>
                <a:lnTo>
                  <a:pt x="170" y="402"/>
                </a:lnTo>
                <a:lnTo>
                  <a:pt x="170" y="402"/>
                </a:lnTo>
                <a:lnTo>
                  <a:pt x="156" y="390"/>
                </a:lnTo>
                <a:lnTo>
                  <a:pt x="156" y="390"/>
                </a:lnTo>
                <a:lnTo>
                  <a:pt x="150" y="384"/>
                </a:lnTo>
                <a:lnTo>
                  <a:pt x="144" y="378"/>
                </a:lnTo>
                <a:lnTo>
                  <a:pt x="144" y="378"/>
                </a:lnTo>
                <a:lnTo>
                  <a:pt x="144" y="372"/>
                </a:lnTo>
                <a:lnTo>
                  <a:pt x="144" y="368"/>
                </a:lnTo>
                <a:lnTo>
                  <a:pt x="144" y="368"/>
                </a:lnTo>
                <a:lnTo>
                  <a:pt x="140" y="354"/>
                </a:lnTo>
                <a:lnTo>
                  <a:pt x="140" y="354"/>
                </a:lnTo>
                <a:lnTo>
                  <a:pt x="134" y="346"/>
                </a:lnTo>
                <a:lnTo>
                  <a:pt x="130" y="342"/>
                </a:lnTo>
                <a:lnTo>
                  <a:pt x="130" y="338"/>
                </a:lnTo>
                <a:lnTo>
                  <a:pt x="130" y="338"/>
                </a:lnTo>
                <a:lnTo>
                  <a:pt x="130" y="332"/>
                </a:lnTo>
                <a:lnTo>
                  <a:pt x="130" y="330"/>
                </a:lnTo>
                <a:lnTo>
                  <a:pt x="132" y="330"/>
                </a:lnTo>
                <a:lnTo>
                  <a:pt x="132" y="330"/>
                </a:lnTo>
                <a:lnTo>
                  <a:pt x="134" y="330"/>
                </a:lnTo>
                <a:lnTo>
                  <a:pt x="134" y="332"/>
                </a:lnTo>
                <a:lnTo>
                  <a:pt x="136" y="336"/>
                </a:lnTo>
                <a:lnTo>
                  <a:pt x="138" y="338"/>
                </a:lnTo>
                <a:lnTo>
                  <a:pt x="138" y="338"/>
                </a:lnTo>
                <a:lnTo>
                  <a:pt x="140" y="336"/>
                </a:lnTo>
                <a:lnTo>
                  <a:pt x="142" y="334"/>
                </a:lnTo>
                <a:lnTo>
                  <a:pt x="144" y="328"/>
                </a:lnTo>
                <a:lnTo>
                  <a:pt x="144" y="328"/>
                </a:lnTo>
                <a:lnTo>
                  <a:pt x="142" y="324"/>
                </a:lnTo>
                <a:lnTo>
                  <a:pt x="138" y="318"/>
                </a:lnTo>
                <a:lnTo>
                  <a:pt x="138" y="318"/>
                </a:lnTo>
                <a:lnTo>
                  <a:pt x="138" y="316"/>
                </a:lnTo>
                <a:lnTo>
                  <a:pt x="140" y="312"/>
                </a:lnTo>
                <a:lnTo>
                  <a:pt x="140" y="312"/>
                </a:lnTo>
                <a:lnTo>
                  <a:pt x="144" y="312"/>
                </a:lnTo>
                <a:lnTo>
                  <a:pt x="152" y="312"/>
                </a:lnTo>
                <a:lnTo>
                  <a:pt x="158" y="312"/>
                </a:lnTo>
                <a:lnTo>
                  <a:pt x="160" y="312"/>
                </a:lnTo>
                <a:lnTo>
                  <a:pt x="160" y="310"/>
                </a:lnTo>
                <a:lnTo>
                  <a:pt x="160" y="310"/>
                </a:lnTo>
                <a:lnTo>
                  <a:pt x="160" y="308"/>
                </a:lnTo>
                <a:lnTo>
                  <a:pt x="156" y="306"/>
                </a:lnTo>
                <a:lnTo>
                  <a:pt x="150" y="304"/>
                </a:lnTo>
                <a:lnTo>
                  <a:pt x="150" y="304"/>
                </a:lnTo>
                <a:lnTo>
                  <a:pt x="142" y="304"/>
                </a:lnTo>
                <a:lnTo>
                  <a:pt x="132" y="304"/>
                </a:lnTo>
                <a:lnTo>
                  <a:pt x="132" y="304"/>
                </a:lnTo>
                <a:lnTo>
                  <a:pt x="124" y="300"/>
                </a:lnTo>
                <a:lnTo>
                  <a:pt x="120" y="298"/>
                </a:lnTo>
                <a:lnTo>
                  <a:pt x="118" y="296"/>
                </a:lnTo>
                <a:lnTo>
                  <a:pt x="118" y="296"/>
                </a:lnTo>
                <a:lnTo>
                  <a:pt x="118" y="292"/>
                </a:lnTo>
                <a:lnTo>
                  <a:pt x="120" y="286"/>
                </a:lnTo>
                <a:lnTo>
                  <a:pt x="122" y="282"/>
                </a:lnTo>
                <a:lnTo>
                  <a:pt x="124" y="278"/>
                </a:lnTo>
                <a:lnTo>
                  <a:pt x="124" y="278"/>
                </a:lnTo>
                <a:lnTo>
                  <a:pt x="120" y="274"/>
                </a:lnTo>
                <a:lnTo>
                  <a:pt x="120" y="274"/>
                </a:lnTo>
                <a:lnTo>
                  <a:pt x="116" y="276"/>
                </a:lnTo>
                <a:lnTo>
                  <a:pt x="112" y="278"/>
                </a:lnTo>
                <a:lnTo>
                  <a:pt x="112" y="278"/>
                </a:lnTo>
                <a:lnTo>
                  <a:pt x="104" y="274"/>
                </a:lnTo>
                <a:lnTo>
                  <a:pt x="102" y="272"/>
                </a:lnTo>
                <a:lnTo>
                  <a:pt x="100" y="270"/>
                </a:lnTo>
                <a:lnTo>
                  <a:pt x="100" y="270"/>
                </a:lnTo>
                <a:lnTo>
                  <a:pt x="104" y="268"/>
                </a:lnTo>
                <a:lnTo>
                  <a:pt x="106" y="266"/>
                </a:lnTo>
                <a:lnTo>
                  <a:pt x="106" y="266"/>
                </a:lnTo>
                <a:lnTo>
                  <a:pt x="106" y="266"/>
                </a:lnTo>
                <a:lnTo>
                  <a:pt x="104" y="264"/>
                </a:lnTo>
                <a:lnTo>
                  <a:pt x="100" y="262"/>
                </a:lnTo>
                <a:lnTo>
                  <a:pt x="100" y="262"/>
                </a:lnTo>
                <a:lnTo>
                  <a:pt x="92" y="264"/>
                </a:lnTo>
                <a:lnTo>
                  <a:pt x="84" y="264"/>
                </a:lnTo>
                <a:lnTo>
                  <a:pt x="84" y="264"/>
                </a:lnTo>
                <a:lnTo>
                  <a:pt x="80" y="260"/>
                </a:lnTo>
                <a:lnTo>
                  <a:pt x="80" y="260"/>
                </a:lnTo>
                <a:lnTo>
                  <a:pt x="78" y="254"/>
                </a:lnTo>
                <a:lnTo>
                  <a:pt x="78" y="254"/>
                </a:lnTo>
                <a:lnTo>
                  <a:pt x="70" y="244"/>
                </a:lnTo>
                <a:lnTo>
                  <a:pt x="70" y="244"/>
                </a:lnTo>
                <a:lnTo>
                  <a:pt x="54" y="232"/>
                </a:lnTo>
                <a:lnTo>
                  <a:pt x="38" y="222"/>
                </a:lnTo>
                <a:lnTo>
                  <a:pt x="38" y="222"/>
                </a:lnTo>
                <a:lnTo>
                  <a:pt x="34" y="220"/>
                </a:lnTo>
                <a:lnTo>
                  <a:pt x="28" y="222"/>
                </a:lnTo>
                <a:lnTo>
                  <a:pt x="28" y="222"/>
                </a:lnTo>
                <a:lnTo>
                  <a:pt x="28" y="224"/>
                </a:lnTo>
                <a:lnTo>
                  <a:pt x="26" y="228"/>
                </a:lnTo>
                <a:lnTo>
                  <a:pt x="26" y="228"/>
                </a:lnTo>
                <a:lnTo>
                  <a:pt x="24" y="228"/>
                </a:lnTo>
                <a:lnTo>
                  <a:pt x="20" y="228"/>
                </a:lnTo>
                <a:lnTo>
                  <a:pt x="14" y="224"/>
                </a:lnTo>
                <a:lnTo>
                  <a:pt x="14" y="224"/>
                </a:lnTo>
                <a:lnTo>
                  <a:pt x="14" y="220"/>
                </a:lnTo>
                <a:lnTo>
                  <a:pt x="16" y="218"/>
                </a:lnTo>
                <a:lnTo>
                  <a:pt x="18" y="214"/>
                </a:lnTo>
                <a:lnTo>
                  <a:pt x="18" y="212"/>
                </a:lnTo>
                <a:lnTo>
                  <a:pt x="18" y="212"/>
                </a:lnTo>
                <a:lnTo>
                  <a:pt x="16" y="208"/>
                </a:lnTo>
                <a:lnTo>
                  <a:pt x="12" y="206"/>
                </a:lnTo>
                <a:lnTo>
                  <a:pt x="4" y="202"/>
                </a:lnTo>
                <a:lnTo>
                  <a:pt x="4" y="202"/>
                </a:lnTo>
                <a:lnTo>
                  <a:pt x="2" y="200"/>
                </a:lnTo>
                <a:lnTo>
                  <a:pt x="0" y="196"/>
                </a:lnTo>
                <a:lnTo>
                  <a:pt x="0" y="196"/>
                </a:lnTo>
                <a:lnTo>
                  <a:pt x="2" y="194"/>
                </a:lnTo>
                <a:lnTo>
                  <a:pt x="4" y="194"/>
                </a:lnTo>
                <a:lnTo>
                  <a:pt x="12" y="196"/>
                </a:lnTo>
                <a:lnTo>
                  <a:pt x="20" y="198"/>
                </a:lnTo>
                <a:lnTo>
                  <a:pt x="24" y="198"/>
                </a:lnTo>
                <a:lnTo>
                  <a:pt x="24" y="198"/>
                </a:lnTo>
                <a:lnTo>
                  <a:pt x="28" y="194"/>
                </a:lnTo>
                <a:lnTo>
                  <a:pt x="28" y="188"/>
                </a:lnTo>
                <a:lnTo>
                  <a:pt x="28" y="188"/>
                </a:lnTo>
                <a:lnTo>
                  <a:pt x="26" y="188"/>
                </a:lnTo>
                <a:lnTo>
                  <a:pt x="24" y="188"/>
                </a:lnTo>
                <a:lnTo>
                  <a:pt x="18" y="188"/>
                </a:lnTo>
                <a:lnTo>
                  <a:pt x="18" y="188"/>
                </a:lnTo>
                <a:lnTo>
                  <a:pt x="14" y="188"/>
                </a:lnTo>
                <a:lnTo>
                  <a:pt x="10" y="186"/>
                </a:lnTo>
                <a:lnTo>
                  <a:pt x="10" y="186"/>
                </a:lnTo>
                <a:lnTo>
                  <a:pt x="8" y="184"/>
                </a:lnTo>
                <a:lnTo>
                  <a:pt x="8" y="180"/>
                </a:lnTo>
                <a:lnTo>
                  <a:pt x="8" y="180"/>
                </a:lnTo>
                <a:lnTo>
                  <a:pt x="12" y="176"/>
                </a:lnTo>
                <a:lnTo>
                  <a:pt x="16" y="174"/>
                </a:lnTo>
                <a:lnTo>
                  <a:pt x="16" y="174"/>
                </a:lnTo>
                <a:lnTo>
                  <a:pt x="22" y="176"/>
                </a:lnTo>
                <a:lnTo>
                  <a:pt x="22" y="176"/>
                </a:lnTo>
                <a:lnTo>
                  <a:pt x="24" y="174"/>
                </a:lnTo>
                <a:lnTo>
                  <a:pt x="24" y="170"/>
                </a:lnTo>
                <a:lnTo>
                  <a:pt x="24" y="170"/>
                </a:lnTo>
                <a:lnTo>
                  <a:pt x="24" y="168"/>
                </a:lnTo>
                <a:lnTo>
                  <a:pt x="20" y="168"/>
                </a:lnTo>
                <a:lnTo>
                  <a:pt x="14" y="168"/>
                </a:lnTo>
                <a:lnTo>
                  <a:pt x="6" y="168"/>
                </a:lnTo>
                <a:lnTo>
                  <a:pt x="4" y="168"/>
                </a:lnTo>
                <a:lnTo>
                  <a:pt x="2" y="168"/>
                </a:lnTo>
                <a:lnTo>
                  <a:pt x="2" y="168"/>
                </a:lnTo>
                <a:lnTo>
                  <a:pt x="2" y="164"/>
                </a:lnTo>
                <a:lnTo>
                  <a:pt x="4" y="162"/>
                </a:lnTo>
                <a:lnTo>
                  <a:pt x="4" y="162"/>
                </a:lnTo>
                <a:lnTo>
                  <a:pt x="6" y="156"/>
                </a:lnTo>
                <a:lnTo>
                  <a:pt x="10" y="152"/>
                </a:lnTo>
                <a:lnTo>
                  <a:pt x="10" y="152"/>
                </a:lnTo>
                <a:lnTo>
                  <a:pt x="16" y="150"/>
                </a:lnTo>
                <a:lnTo>
                  <a:pt x="24" y="148"/>
                </a:lnTo>
                <a:lnTo>
                  <a:pt x="38" y="146"/>
                </a:lnTo>
                <a:lnTo>
                  <a:pt x="38" y="146"/>
                </a:lnTo>
                <a:lnTo>
                  <a:pt x="56" y="148"/>
                </a:lnTo>
                <a:lnTo>
                  <a:pt x="56" y="148"/>
                </a:lnTo>
                <a:lnTo>
                  <a:pt x="64" y="150"/>
                </a:lnTo>
                <a:lnTo>
                  <a:pt x="64" y="150"/>
                </a:lnTo>
                <a:lnTo>
                  <a:pt x="74" y="150"/>
                </a:lnTo>
                <a:lnTo>
                  <a:pt x="78" y="150"/>
                </a:lnTo>
                <a:lnTo>
                  <a:pt x="82" y="148"/>
                </a:lnTo>
                <a:lnTo>
                  <a:pt x="82" y="148"/>
                </a:lnTo>
                <a:lnTo>
                  <a:pt x="84" y="142"/>
                </a:lnTo>
                <a:lnTo>
                  <a:pt x="84" y="142"/>
                </a:lnTo>
                <a:lnTo>
                  <a:pt x="92" y="140"/>
                </a:lnTo>
                <a:lnTo>
                  <a:pt x="92" y="140"/>
                </a:lnTo>
                <a:lnTo>
                  <a:pt x="96" y="144"/>
                </a:lnTo>
                <a:lnTo>
                  <a:pt x="96" y="144"/>
                </a:lnTo>
                <a:lnTo>
                  <a:pt x="106" y="144"/>
                </a:lnTo>
                <a:lnTo>
                  <a:pt x="110" y="146"/>
                </a:lnTo>
                <a:lnTo>
                  <a:pt x="114" y="146"/>
                </a:lnTo>
                <a:lnTo>
                  <a:pt x="114" y="146"/>
                </a:lnTo>
                <a:lnTo>
                  <a:pt x="120" y="152"/>
                </a:lnTo>
                <a:lnTo>
                  <a:pt x="126" y="162"/>
                </a:lnTo>
                <a:lnTo>
                  <a:pt x="130" y="172"/>
                </a:lnTo>
                <a:lnTo>
                  <a:pt x="136" y="176"/>
                </a:lnTo>
                <a:lnTo>
                  <a:pt x="136" y="176"/>
                </a:lnTo>
                <a:lnTo>
                  <a:pt x="140" y="178"/>
                </a:lnTo>
                <a:lnTo>
                  <a:pt x="146" y="176"/>
                </a:lnTo>
                <a:lnTo>
                  <a:pt x="152" y="174"/>
                </a:lnTo>
                <a:lnTo>
                  <a:pt x="158" y="174"/>
                </a:lnTo>
                <a:lnTo>
                  <a:pt x="158" y="174"/>
                </a:lnTo>
                <a:lnTo>
                  <a:pt x="166" y="178"/>
                </a:lnTo>
                <a:lnTo>
                  <a:pt x="166" y="178"/>
                </a:lnTo>
                <a:lnTo>
                  <a:pt x="174" y="176"/>
                </a:lnTo>
                <a:lnTo>
                  <a:pt x="174" y="176"/>
                </a:lnTo>
                <a:lnTo>
                  <a:pt x="184" y="176"/>
                </a:lnTo>
                <a:lnTo>
                  <a:pt x="184" y="176"/>
                </a:lnTo>
                <a:lnTo>
                  <a:pt x="188" y="178"/>
                </a:lnTo>
                <a:lnTo>
                  <a:pt x="188" y="178"/>
                </a:lnTo>
                <a:lnTo>
                  <a:pt x="192" y="184"/>
                </a:lnTo>
                <a:lnTo>
                  <a:pt x="192" y="184"/>
                </a:lnTo>
                <a:lnTo>
                  <a:pt x="198" y="186"/>
                </a:lnTo>
                <a:lnTo>
                  <a:pt x="204" y="186"/>
                </a:lnTo>
                <a:lnTo>
                  <a:pt x="204" y="186"/>
                </a:lnTo>
                <a:lnTo>
                  <a:pt x="208" y="184"/>
                </a:lnTo>
                <a:lnTo>
                  <a:pt x="210" y="182"/>
                </a:lnTo>
                <a:lnTo>
                  <a:pt x="210" y="182"/>
                </a:lnTo>
                <a:lnTo>
                  <a:pt x="208" y="178"/>
                </a:lnTo>
                <a:lnTo>
                  <a:pt x="204" y="176"/>
                </a:lnTo>
                <a:lnTo>
                  <a:pt x="204" y="176"/>
                </a:lnTo>
                <a:lnTo>
                  <a:pt x="202" y="168"/>
                </a:lnTo>
                <a:lnTo>
                  <a:pt x="204" y="162"/>
                </a:lnTo>
                <a:lnTo>
                  <a:pt x="204" y="162"/>
                </a:lnTo>
                <a:lnTo>
                  <a:pt x="206" y="148"/>
                </a:lnTo>
                <a:lnTo>
                  <a:pt x="206" y="148"/>
                </a:lnTo>
                <a:lnTo>
                  <a:pt x="208" y="134"/>
                </a:lnTo>
                <a:lnTo>
                  <a:pt x="208" y="126"/>
                </a:lnTo>
                <a:lnTo>
                  <a:pt x="206" y="120"/>
                </a:lnTo>
                <a:lnTo>
                  <a:pt x="206" y="120"/>
                </a:lnTo>
                <a:lnTo>
                  <a:pt x="200" y="114"/>
                </a:lnTo>
                <a:lnTo>
                  <a:pt x="200" y="114"/>
                </a:lnTo>
                <a:lnTo>
                  <a:pt x="200" y="104"/>
                </a:lnTo>
                <a:lnTo>
                  <a:pt x="200" y="104"/>
                </a:lnTo>
                <a:lnTo>
                  <a:pt x="198" y="92"/>
                </a:lnTo>
                <a:lnTo>
                  <a:pt x="200" y="84"/>
                </a:lnTo>
                <a:lnTo>
                  <a:pt x="202" y="80"/>
                </a:lnTo>
                <a:lnTo>
                  <a:pt x="202" y="80"/>
                </a:lnTo>
                <a:lnTo>
                  <a:pt x="204" y="82"/>
                </a:lnTo>
                <a:lnTo>
                  <a:pt x="206" y="82"/>
                </a:lnTo>
                <a:lnTo>
                  <a:pt x="212" y="86"/>
                </a:lnTo>
                <a:lnTo>
                  <a:pt x="212" y="86"/>
                </a:lnTo>
                <a:lnTo>
                  <a:pt x="224" y="88"/>
                </a:lnTo>
                <a:lnTo>
                  <a:pt x="234" y="90"/>
                </a:lnTo>
                <a:lnTo>
                  <a:pt x="234" y="90"/>
                </a:lnTo>
                <a:lnTo>
                  <a:pt x="238" y="92"/>
                </a:lnTo>
                <a:lnTo>
                  <a:pt x="238" y="92"/>
                </a:lnTo>
                <a:lnTo>
                  <a:pt x="236" y="98"/>
                </a:lnTo>
                <a:lnTo>
                  <a:pt x="234" y="102"/>
                </a:lnTo>
                <a:lnTo>
                  <a:pt x="234" y="102"/>
                </a:lnTo>
                <a:lnTo>
                  <a:pt x="238" y="112"/>
                </a:lnTo>
                <a:lnTo>
                  <a:pt x="240" y="118"/>
                </a:lnTo>
                <a:lnTo>
                  <a:pt x="244" y="122"/>
                </a:lnTo>
                <a:lnTo>
                  <a:pt x="244" y="122"/>
                </a:lnTo>
                <a:lnTo>
                  <a:pt x="250" y="122"/>
                </a:lnTo>
                <a:lnTo>
                  <a:pt x="250" y="122"/>
                </a:lnTo>
                <a:lnTo>
                  <a:pt x="266" y="128"/>
                </a:lnTo>
                <a:lnTo>
                  <a:pt x="266" y="128"/>
                </a:lnTo>
                <a:lnTo>
                  <a:pt x="280" y="136"/>
                </a:lnTo>
                <a:lnTo>
                  <a:pt x="280" y="136"/>
                </a:lnTo>
                <a:lnTo>
                  <a:pt x="292" y="138"/>
                </a:lnTo>
                <a:lnTo>
                  <a:pt x="292" y="138"/>
                </a:lnTo>
                <a:lnTo>
                  <a:pt x="302" y="138"/>
                </a:lnTo>
                <a:lnTo>
                  <a:pt x="302" y="138"/>
                </a:lnTo>
                <a:lnTo>
                  <a:pt x="308" y="134"/>
                </a:lnTo>
                <a:lnTo>
                  <a:pt x="316" y="132"/>
                </a:lnTo>
                <a:lnTo>
                  <a:pt x="316" y="132"/>
                </a:lnTo>
                <a:lnTo>
                  <a:pt x="320" y="132"/>
                </a:lnTo>
                <a:lnTo>
                  <a:pt x="328" y="132"/>
                </a:lnTo>
                <a:lnTo>
                  <a:pt x="334" y="134"/>
                </a:lnTo>
                <a:lnTo>
                  <a:pt x="338" y="134"/>
                </a:lnTo>
                <a:lnTo>
                  <a:pt x="338" y="134"/>
                </a:lnTo>
                <a:lnTo>
                  <a:pt x="340" y="130"/>
                </a:lnTo>
                <a:lnTo>
                  <a:pt x="340" y="130"/>
                </a:lnTo>
                <a:lnTo>
                  <a:pt x="338" y="128"/>
                </a:lnTo>
                <a:lnTo>
                  <a:pt x="334" y="126"/>
                </a:lnTo>
                <a:lnTo>
                  <a:pt x="334" y="126"/>
                </a:lnTo>
                <a:lnTo>
                  <a:pt x="326" y="126"/>
                </a:lnTo>
                <a:lnTo>
                  <a:pt x="322" y="126"/>
                </a:lnTo>
                <a:lnTo>
                  <a:pt x="320" y="124"/>
                </a:lnTo>
                <a:lnTo>
                  <a:pt x="320" y="124"/>
                </a:lnTo>
                <a:lnTo>
                  <a:pt x="318" y="120"/>
                </a:lnTo>
                <a:lnTo>
                  <a:pt x="320" y="118"/>
                </a:lnTo>
                <a:lnTo>
                  <a:pt x="320" y="118"/>
                </a:lnTo>
                <a:lnTo>
                  <a:pt x="324" y="110"/>
                </a:lnTo>
                <a:lnTo>
                  <a:pt x="330" y="104"/>
                </a:lnTo>
                <a:lnTo>
                  <a:pt x="330" y="104"/>
                </a:lnTo>
                <a:lnTo>
                  <a:pt x="338" y="100"/>
                </a:lnTo>
                <a:lnTo>
                  <a:pt x="348" y="98"/>
                </a:lnTo>
                <a:lnTo>
                  <a:pt x="348" y="98"/>
                </a:lnTo>
                <a:lnTo>
                  <a:pt x="366" y="94"/>
                </a:lnTo>
                <a:lnTo>
                  <a:pt x="384" y="92"/>
                </a:lnTo>
                <a:lnTo>
                  <a:pt x="384" y="92"/>
                </a:lnTo>
                <a:lnTo>
                  <a:pt x="402" y="84"/>
                </a:lnTo>
                <a:lnTo>
                  <a:pt x="402" y="84"/>
                </a:lnTo>
                <a:lnTo>
                  <a:pt x="410" y="78"/>
                </a:lnTo>
                <a:lnTo>
                  <a:pt x="418" y="72"/>
                </a:lnTo>
                <a:lnTo>
                  <a:pt x="418" y="72"/>
                </a:lnTo>
                <a:lnTo>
                  <a:pt x="420" y="68"/>
                </a:lnTo>
                <a:lnTo>
                  <a:pt x="420" y="66"/>
                </a:lnTo>
                <a:lnTo>
                  <a:pt x="420" y="66"/>
                </a:lnTo>
                <a:lnTo>
                  <a:pt x="416" y="60"/>
                </a:lnTo>
                <a:lnTo>
                  <a:pt x="416" y="60"/>
                </a:lnTo>
                <a:lnTo>
                  <a:pt x="416" y="52"/>
                </a:lnTo>
                <a:lnTo>
                  <a:pt x="420" y="44"/>
                </a:lnTo>
                <a:lnTo>
                  <a:pt x="426" y="28"/>
                </a:lnTo>
                <a:lnTo>
                  <a:pt x="426" y="28"/>
                </a:lnTo>
                <a:lnTo>
                  <a:pt x="430" y="18"/>
                </a:lnTo>
                <a:lnTo>
                  <a:pt x="434" y="12"/>
                </a:lnTo>
                <a:lnTo>
                  <a:pt x="436" y="8"/>
                </a:lnTo>
                <a:lnTo>
                  <a:pt x="436" y="8"/>
                </a:lnTo>
                <a:lnTo>
                  <a:pt x="444" y="6"/>
                </a:lnTo>
                <a:lnTo>
                  <a:pt x="452" y="4"/>
                </a:lnTo>
                <a:lnTo>
                  <a:pt x="466" y="4"/>
                </a:lnTo>
                <a:lnTo>
                  <a:pt x="466" y="4"/>
                </a:lnTo>
                <a:lnTo>
                  <a:pt x="478" y="2"/>
                </a:lnTo>
                <a:lnTo>
                  <a:pt x="490" y="2"/>
                </a:lnTo>
                <a:lnTo>
                  <a:pt x="490" y="2"/>
                </a:lnTo>
                <a:lnTo>
                  <a:pt x="494" y="2"/>
                </a:lnTo>
                <a:lnTo>
                  <a:pt x="496" y="0"/>
                </a:lnTo>
                <a:lnTo>
                  <a:pt x="496" y="0"/>
                </a:lnTo>
                <a:lnTo>
                  <a:pt x="494" y="18"/>
                </a:lnTo>
                <a:lnTo>
                  <a:pt x="494" y="18"/>
                </a:lnTo>
                <a:lnTo>
                  <a:pt x="494" y="22"/>
                </a:lnTo>
                <a:lnTo>
                  <a:pt x="494" y="28"/>
                </a:lnTo>
                <a:lnTo>
                  <a:pt x="494" y="28"/>
                </a:lnTo>
                <a:lnTo>
                  <a:pt x="500" y="32"/>
                </a:lnTo>
                <a:lnTo>
                  <a:pt x="506" y="36"/>
                </a:lnTo>
                <a:lnTo>
                  <a:pt x="506" y="36"/>
                </a:lnTo>
                <a:lnTo>
                  <a:pt x="512" y="34"/>
                </a:lnTo>
                <a:lnTo>
                  <a:pt x="518" y="36"/>
                </a:lnTo>
                <a:lnTo>
                  <a:pt x="518" y="36"/>
                </a:lnTo>
                <a:lnTo>
                  <a:pt x="520" y="40"/>
                </a:lnTo>
                <a:lnTo>
                  <a:pt x="520" y="46"/>
                </a:lnTo>
                <a:lnTo>
                  <a:pt x="522" y="52"/>
                </a:lnTo>
                <a:lnTo>
                  <a:pt x="524" y="58"/>
                </a:lnTo>
                <a:lnTo>
                  <a:pt x="524" y="58"/>
                </a:lnTo>
                <a:lnTo>
                  <a:pt x="528" y="60"/>
                </a:lnTo>
                <a:lnTo>
                  <a:pt x="534" y="62"/>
                </a:lnTo>
                <a:lnTo>
                  <a:pt x="534" y="62"/>
                </a:lnTo>
                <a:lnTo>
                  <a:pt x="548" y="74"/>
                </a:lnTo>
                <a:lnTo>
                  <a:pt x="548" y="74"/>
                </a:lnTo>
                <a:lnTo>
                  <a:pt x="554" y="76"/>
                </a:lnTo>
                <a:lnTo>
                  <a:pt x="562" y="80"/>
                </a:lnTo>
                <a:lnTo>
                  <a:pt x="562" y="80"/>
                </a:lnTo>
                <a:lnTo>
                  <a:pt x="566" y="86"/>
                </a:lnTo>
                <a:lnTo>
                  <a:pt x="566" y="86"/>
                </a:lnTo>
                <a:lnTo>
                  <a:pt x="568" y="96"/>
                </a:lnTo>
                <a:lnTo>
                  <a:pt x="568" y="96"/>
                </a:lnTo>
                <a:lnTo>
                  <a:pt x="566" y="104"/>
                </a:lnTo>
                <a:lnTo>
                  <a:pt x="566" y="110"/>
                </a:lnTo>
                <a:lnTo>
                  <a:pt x="568" y="114"/>
                </a:lnTo>
                <a:lnTo>
                  <a:pt x="568" y="114"/>
                </a:lnTo>
                <a:lnTo>
                  <a:pt x="572" y="116"/>
                </a:lnTo>
                <a:lnTo>
                  <a:pt x="578" y="120"/>
                </a:lnTo>
                <a:lnTo>
                  <a:pt x="578" y="120"/>
                </a:lnTo>
                <a:lnTo>
                  <a:pt x="584" y="120"/>
                </a:lnTo>
                <a:lnTo>
                  <a:pt x="588" y="120"/>
                </a:lnTo>
                <a:lnTo>
                  <a:pt x="588" y="120"/>
                </a:lnTo>
                <a:lnTo>
                  <a:pt x="592" y="118"/>
                </a:lnTo>
                <a:lnTo>
                  <a:pt x="594" y="114"/>
                </a:lnTo>
                <a:lnTo>
                  <a:pt x="594" y="114"/>
                </a:lnTo>
                <a:lnTo>
                  <a:pt x="598" y="108"/>
                </a:lnTo>
                <a:lnTo>
                  <a:pt x="604" y="106"/>
                </a:lnTo>
                <a:lnTo>
                  <a:pt x="604" y="106"/>
                </a:lnTo>
                <a:lnTo>
                  <a:pt x="606" y="106"/>
                </a:lnTo>
                <a:lnTo>
                  <a:pt x="610" y="106"/>
                </a:lnTo>
                <a:lnTo>
                  <a:pt x="610" y="106"/>
                </a:lnTo>
                <a:lnTo>
                  <a:pt x="610" y="108"/>
                </a:lnTo>
                <a:lnTo>
                  <a:pt x="610" y="112"/>
                </a:lnTo>
                <a:lnTo>
                  <a:pt x="608" y="120"/>
                </a:lnTo>
                <a:lnTo>
                  <a:pt x="606" y="126"/>
                </a:lnTo>
                <a:lnTo>
                  <a:pt x="606" y="132"/>
                </a:lnTo>
                <a:lnTo>
                  <a:pt x="606" y="132"/>
                </a:lnTo>
                <a:lnTo>
                  <a:pt x="608" y="134"/>
                </a:lnTo>
                <a:lnTo>
                  <a:pt x="612" y="136"/>
                </a:lnTo>
                <a:lnTo>
                  <a:pt x="612" y="136"/>
                </a:lnTo>
                <a:lnTo>
                  <a:pt x="610" y="138"/>
                </a:lnTo>
                <a:lnTo>
                  <a:pt x="608" y="142"/>
                </a:lnTo>
                <a:lnTo>
                  <a:pt x="608" y="142"/>
                </a:lnTo>
                <a:lnTo>
                  <a:pt x="610" y="144"/>
                </a:lnTo>
                <a:lnTo>
                  <a:pt x="612" y="146"/>
                </a:lnTo>
                <a:lnTo>
                  <a:pt x="620" y="150"/>
                </a:lnTo>
                <a:lnTo>
                  <a:pt x="620" y="150"/>
                </a:lnTo>
                <a:lnTo>
                  <a:pt x="626" y="158"/>
                </a:lnTo>
                <a:lnTo>
                  <a:pt x="626" y="158"/>
                </a:lnTo>
                <a:lnTo>
                  <a:pt x="632" y="162"/>
                </a:lnTo>
                <a:lnTo>
                  <a:pt x="638" y="164"/>
                </a:lnTo>
                <a:lnTo>
                  <a:pt x="638" y="164"/>
                </a:lnTo>
                <a:lnTo>
                  <a:pt x="648" y="162"/>
                </a:lnTo>
                <a:lnTo>
                  <a:pt x="648" y="162"/>
                </a:lnTo>
                <a:lnTo>
                  <a:pt x="652" y="164"/>
                </a:lnTo>
                <a:lnTo>
                  <a:pt x="658" y="166"/>
                </a:lnTo>
                <a:lnTo>
                  <a:pt x="664" y="166"/>
                </a:lnTo>
                <a:lnTo>
                  <a:pt x="666" y="168"/>
                </a:lnTo>
                <a:lnTo>
                  <a:pt x="666" y="170"/>
                </a:lnTo>
                <a:lnTo>
                  <a:pt x="666" y="170"/>
                </a:lnTo>
                <a:lnTo>
                  <a:pt x="668" y="172"/>
                </a:lnTo>
                <a:lnTo>
                  <a:pt x="672" y="172"/>
                </a:lnTo>
                <a:lnTo>
                  <a:pt x="680" y="170"/>
                </a:lnTo>
                <a:lnTo>
                  <a:pt x="680" y="170"/>
                </a:lnTo>
                <a:lnTo>
                  <a:pt x="686" y="176"/>
                </a:lnTo>
                <a:lnTo>
                  <a:pt x="692" y="184"/>
                </a:lnTo>
                <a:lnTo>
                  <a:pt x="692" y="184"/>
                </a:lnTo>
                <a:lnTo>
                  <a:pt x="700" y="192"/>
                </a:lnTo>
                <a:lnTo>
                  <a:pt x="700" y="192"/>
                </a:lnTo>
                <a:lnTo>
                  <a:pt x="702" y="198"/>
                </a:lnTo>
                <a:lnTo>
                  <a:pt x="706" y="204"/>
                </a:lnTo>
                <a:lnTo>
                  <a:pt x="706" y="204"/>
                </a:lnTo>
                <a:lnTo>
                  <a:pt x="710" y="206"/>
                </a:lnTo>
                <a:lnTo>
                  <a:pt x="716" y="208"/>
                </a:lnTo>
                <a:lnTo>
                  <a:pt x="726" y="208"/>
                </a:lnTo>
                <a:lnTo>
                  <a:pt x="726" y="208"/>
                </a:lnTo>
                <a:lnTo>
                  <a:pt x="748" y="216"/>
                </a:lnTo>
                <a:lnTo>
                  <a:pt x="770" y="226"/>
                </a:lnTo>
                <a:lnTo>
                  <a:pt x="770" y="226"/>
                </a:lnTo>
                <a:lnTo>
                  <a:pt x="778" y="230"/>
                </a:lnTo>
                <a:lnTo>
                  <a:pt x="782" y="232"/>
                </a:lnTo>
                <a:lnTo>
                  <a:pt x="784" y="234"/>
                </a:lnTo>
                <a:lnTo>
                  <a:pt x="784" y="23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40" name="Freeform 300"/>
          <p:cNvSpPr>
            <a:spLocks/>
          </p:cNvSpPr>
          <p:nvPr/>
        </p:nvSpPr>
        <p:spPr bwMode="auto">
          <a:xfrm>
            <a:off x="4483509" y="4802627"/>
            <a:ext cx="129894" cy="276169"/>
          </a:xfrm>
          <a:custGeom>
            <a:avLst/>
            <a:gdLst/>
            <a:ahLst/>
            <a:cxnLst>
              <a:cxn ang="0">
                <a:pos x="62" y="42"/>
              </a:cxn>
              <a:cxn ang="0">
                <a:pos x="66" y="76"/>
              </a:cxn>
              <a:cxn ang="0">
                <a:pos x="62" y="90"/>
              </a:cxn>
              <a:cxn ang="0">
                <a:pos x="58" y="102"/>
              </a:cxn>
              <a:cxn ang="0">
                <a:pos x="54" y="114"/>
              </a:cxn>
              <a:cxn ang="0">
                <a:pos x="48" y="132"/>
              </a:cxn>
              <a:cxn ang="0">
                <a:pos x="42" y="140"/>
              </a:cxn>
              <a:cxn ang="0">
                <a:pos x="38" y="148"/>
              </a:cxn>
              <a:cxn ang="0">
                <a:pos x="38" y="154"/>
              </a:cxn>
              <a:cxn ang="0">
                <a:pos x="36" y="156"/>
              </a:cxn>
              <a:cxn ang="0">
                <a:pos x="34" y="150"/>
              </a:cxn>
              <a:cxn ang="0">
                <a:pos x="32" y="144"/>
              </a:cxn>
              <a:cxn ang="0">
                <a:pos x="24" y="142"/>
              </a:cxn>
              <a:cxn ang="0">
                <a:pos x="16" y="138"/>
              </a:cxn>
              <a:cxn ang="0">
                <a:pos x="12" y="130"/>
              </a:cxn>
              <a:cxn ang="0">
                <a:pos x="14" y="120"/>
              </a:cxn>
              <a:cxn ang="0">
                <a:pos x="10" y="118"/>
              </a:cxn>
              <a:cxn ang="0">
                <a:pos x="6" y="116"/>
              </a:cxn>
              <a:cxn ang="0">
                <a:pos x="4" y="108"/>
              </a:cxn>
              <a:cxn ang="0">
                <a:pos x="4" y="94"/>
              </a:cxn>
              <a:cxn ang="0">
                <a:pos x="4" y="80"/>
              </a:cxn>
              <a:cxn ang="0">
                <a:pos x="0" y="72"/>
              </a:cxn>
              <a:cxn ang="0">
                <a:pos x="2" y="52"/>
              </a:cxn>
              <a:cxn ang="0">
                <a:pos x="4" y="44"/>
              </a:cxn>
              <a:cxn ang="0">
                <a:pos x="10" y="36"/>
              </a:cxn>
              <a:cxn ang="0">
                <a:pos x="12" y="36"/>
              </a:cxn>
              <a:cxn ang="0">
                <a:pos x="14" y="38"/>
              </a:cxn>
              <a:cxn ang="0">
                <a:pos x="24" y="36"/>
              </a:cxn>
              <a:cxn ang="0">
                <a:pos x="38" y="26"/>
              </a:cxn>
              <a:cxn ang="0">
                <a:pos x="50" y="24"/>
              </a:cxn>
              <a:cxn ang="0">
                <a:pos x="52" y="18"/>
              </a:cxn>
              <a:cxn ang="0">
                <a:pos x="54" y="8"/>
              </a:cxn>
              <a:cxn ang="0">
                <a:pos x="56" y="0"/>
              </a:cxn>
              <a:cxn ang="0">
                <a:pos x="60" y="2"/>
              </a:cxn>
              <a:cxn ang="0">
                <a:pos x="62" y="4"/>
              </a:cxn>
              <a:cxn ang="0">
                <a:pos x="64" y="22"/>
              </a:cxn>
              <a:cxn ang="0">
                <a:pos x="62" y="42"/>
              </a:cxn>
            </a:cxnLst>
            <a:rect l="0" t="0" r="r" b="b"/>
            <a:pathLst>
              <a:path w="66" h="156">
                <a:moveTo>
                  <a:pt x="62" y="42"/>
                </a:moveTo>
                <a:lnTo>
                  <a:pt x="62" y="42"/>
                </a:lnTo>
                <a:lnTo>
                  <a:pt x="64" y="60"/>
                </a:lnTo>
                <a:lnTo>
                  <a:pt x="66" y="76"/>
                </a:lnTo>
                <a:lnTo>
                  <a:pt x="66" y="76"/>
                </a:lnTo>
                <a:lnTo>
                  <a:pt x="62" y="90"/>
                </a:lnTo>
                <a:lnTo>
                  <a:pt x="62" y="90"/>
                </a:lnTo>
                <a:lnTo>
                  <a:pt x="58" y="102"/>
                </a:lnTo>
                <a:lnTo>
                  <a:pt x="58" y="102"/>
                </a:lnTo>
                <a:lnTo>
                  <a:pt x="54" y="114"/>
                </a:lnTo>
                <a:lnTo>
                  <a:pt x="54" y="114"/>
                </a:lnTo>
                <a:lnTo>
                  <a:pt x="48" y="132"/>
                </a:lnTo>
                <a:lnTo>
                  <a:pt x="48" y="132"/>
                </a:lnTo>
                <a:lnTo>
                  <a:pt x="42" y="140"/>
                </a:lnTo>
                <a:lnTo>
                  <a:pt x="38" y="148"/>
                </a:lnTo>
                <a:lnTo>
                  <a:pt x="38" y="148"/>
                </a:lnTo>
                <a:lnTo>
                  <a:pt x="38" y="152"/>
                </a:lnTo>
                <a:lnTo>
                  <a:pt x="38" y="154"/>
                </a:lnTo>
                <a:lnTo>
                  <a:pt x="36" y="156"/>
                </a:lnTo>
                <a:lnTo>
                  <a:pt x="36" y="156"/>
                </a:lnTo>
                <a:lnTo>
                  <a:pt x="34" y="154"/>
                </a:lnTo>
                <a:lnTo>
                  <a:pt x="34" y="150"/>
                </a:lnTo>
                <a:lnTo>
                  <a:pt x="32" y="144"/>
                </a:lnTo>
                <a:lnTo>
                  <a:pt x="32" y="144"/>
                </a:lnTo>
                <a:lnTo>
                  <a:pt x="24" y="142"/>
                </a:lnTo>
                <a:lnTo>
                  <a:pt x="24" y="142"/>
                </a:lnTo>
                <a:lnTo>
                  <a:pt x="16" y="138"/>
                </a:lnTo>
                <a:lnTo>
                  <a:pt x="16" y="138"/>
                </a:lnTo>
                <a:lnTo>
                  <a:pt x="12" y="130"/>
                </a:lnTo>
                <a:lnTo>
                  <a:pt x="12" y="130"/>
                </a:lnTo>
                <a:lnTo>
                  <a:pt x="14" y="124"/>
                </a:lnTo>
                <a:lnTo>
                  <a:pt x="14" y="120"/>
                </a:lnTo>
                <a:lnTo>
                  <a:pt x="14" y="120"/>
                </a:lnTo>
                <a:lnTo>
                  <a:pt x="10" y="118"/>
                </a:lnTo>
                <a:lnTo>
                  <a:pt x="6" y="116"/>
                </a:lnTo>
                <a:lnTo>
                  <a:pt x="6" y="116"/>
                </a:lnTo>
                <a:lnTo>
                  <a:pt x="4" y="112"/>
                </a:lnTo>
                <a:lnTo>
                  <a:pt x="4" y="108"/>
                </a:lnTo>
                <a:lnTo>
                  <a:pt x="4" y="108"/>
                </a:lnTo>
                <a:lnTo>
                  <a:pt x="4" y="94"/>
                </a:lnTo>
                <a:lnTo>
                  <a:pt x="4" y="80"/>
                </a:lnTo>
                <a:lnTo>
                  <a:pt x="4" y="80"/>
                </a:lnTo>
                <a:lnTo>
                  <a:pt x="0" y="72"/>
                </a:lnTo>
                <a:lnTo>
                  <a:pt x="0" y="72"/>
                </a:lnTo>
                <a:lnTo>
                  <a:pt x="0" y="62"/>
                </a:lnTo>
                <a:lnTo>
                  <a:pt x="2" y="52"/>
                </a:lnTo>
                <a:lnTo>
                  <a:pt x="2" y="52"/>
                </a:lnTo>
                <a:lnTo>
                  <a:pt x="4" y="44"/>
                </a:lnTo>
                <a:lnTo>
                  <a:pt x="6" y="38"/>
                </a:lnTo>
                <a:lnTo>
                  <a:pt x="10" y="36"/>
                </a:lnTo>
                <a:lnTo>
                  <a:pt x="10" y="36"/>
                </a:lnTo>
                <a:lnTo>
                  <a:pt x="12" y="36"/>
                </a:lnTo>
                <a:lnTo>
                  <a:pt x="14" y="38"/>
                </a:lnTo>
                <a:lnTo>
                  <a:pt x="14" y="38"/>
                </a:lnTo>
                <a:lnTo>
                  <a:pt x="24" y="36"/>
                </a:lnTo>
                <a:lnTo>
                  <a:pt x="24" y="36"/>
                </a:lnTo>
                <a:lnTo>
                  <a:pt x="38" y="26"/>
                </a:lnTo>
                <a:lnTo>
                  <a:pt x="38" y="26"/>
                </a:lnTo>
                <a:lnTo>
                  <a:pt x="44" y="26"/>
                </a:lnTo>
                <a:lnTo>
                  <a:pt x="50" y="24"/>
                </a:lnTo>
                <a:lnTo>
                  <a:pt x="50" y="24"/>
                </a:lnTo>
                <a:lnTo>
                  <a:pt x="52" y="18"/>
                </a:lnTo>
                <a:lnTo>
                  <a:pt x="52" y="18"/>
                </a:lnTo>
                <a:lnTo>
                  <a:pt x="54" y="8"/>
                </a:lnTo>
                <a:lnTo>
                  <a:pt x="54" y="4"/>
                </a:lnTo>
                <a:lnTo>
                  <a:pt x="56" y="0"/>
                </a:lnTo>
                <a:lnTo>
                  <a:pt x="56" y="0"/>
                </a:lnTo>
                <a:lnTo>
                  <a:pt x="60" y="2"/>
                </a:lnTo>
                <a:lnTo>
                  <a:pt x="62" y="4"/>
                </a:lnTo>
                <a:lnTo>
                  <a:pt x="62" y="4"/>
                </a:lnTo>
                <a:lnTo>
                  <a:pt x="64" y="12"/>
                </a:lnTo>
                <a:lnTo>
                  <a:pt x="64" y="22"/>
                </a:lnTo>
                <a:lnTo>
                  <a:pt x="62" y="42"/>
                </a:lnTo>
                <a:lnTo>
                  <a:pt x="62" y="4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41" name="Freeform 301"/>
          <p:cNvSpPr>
            <a:spLocks/>
          </p:cNvSpPr>
          <p:nvPr/>
        </p:nvSpPr>
        <p:spPr bwMode="auto">
          <a:xfrm>
            <a:off x="5554146" y="4760139"/>
            <a:ext cx="59043" cy="21244"/>
          </a:xfrm>
          <a:custGeom>
            <a:avLst/>
            <a:gdLst/>
            <a:ahLst/>
            <a:cxnLst>
              <a:cxn ang="0">
                <a:pos x="30" y="8"/>
              </a:cxn>
              <a:cxn ang="0">
                <a:pos x="30" y="8"/>
              </a:cxn>
              <a:cxn ang="0">
                <a:pos x="30" y="10"/>
              </a:cxn>
              <a:cxn ang="0">
                <a:pos x="30" y="10"/>
              </a:cxn>
              <a:cxn ang="0">
                <a:pos x="24" y="12"/>
              </a:cxn>
              <a:cxn ang="0">
                <a:pos x="16" y="12"/>
              </a:cxn>
              <a:cxn ang="0">
                <a:pos x="16" y="12"/>
              </a:cxn>
              <a:cxn ang="0">
                <a:pos x="10" y="12"/>
              </a:cxn>
              <a:cxn ang="0">
                <a:pos x="4" y="10"/>
              </a:cxn>
              <a:cxn ang="0">
                <a:pos x="4" y="10"/>
              </a:cxn>
              <a:cxn ang="0">
                <a:pos x="2" y="6"/>
              </a:cxn>
              <a:cxn ang="0">
                <a:pos x="0" y="2"/>
              </a:cxn>
              <a:cxn ang="0">
                <a:pos x="0" y="2"/>
              </a:cxn>
              <a:cxn ang="0">
                <a:pos x="4" y="0"/>
              </a:cxn>
              <a:cxn ang="0">
                <a:pos x="4" y="0"/>
              </a:cxn>
              <a:cxn ang="0">
                <a:pos x="12" y="0"/>
              </a:cxn>
              <a:cxn ang="0">
                <a:pos x="20" y="2"/>
              </a:cxn>
              <a:cxn ang="0">
                <a:pos x="20" y="2"/>
              </a:cxn>
              <a:cxn ang="0">
                <a:pos x="30" y="6"/>
              </a:cxn>
              <a:cxn ang="0">
                <a:pos x="30" y="6"/>
              </a:cxn>
              <a:cxn ang="0">
                <a:pos x="30" y="8"/>
              </a:cxn>
              <a:cxn ang="0">
                <a:pos x="30" y="8"/>
              </a:cxn>
            </a:cxnLst>
            <a:rect l="0" t="0" r="r" b="b"/>
            <a:pathLst>
              <a:path w="30" h="12">
                <a:moveTo>
                  <a:pt x="30" y="8"/>
                </a:moveTo>
                <a:lnTo>
                  <a:pt x="30" y="8"/>
                </a:lnTo>
                <a:lnTo>
                  <a:pt x="30" y="10"/>
                </a:lnTo>
                <a:lnTo>
                  <a:pt x="30" y="10"/>
                </a:lnTo>
                <a:lnTo>
                  <a:pt x="24" y="12"/>
                </a:lnTo>
                <a:lnTo>
                  <a:pt x="16" y="12"/>
                </a:lnTo>
                <a:lnTo>
                  <a:pt x="16" y="12"/>
                </a:lnTo>
                <a:lnTo>
                  <a:pt x="10" y="12"/>
                </a:lnTo>
                <a:lnTo>
                  <a:pt x="4" y="10"/>
                </a:lnTo>
                <a:lnTo>
                  <a:pt x="4" y="10"/>
                </a:lnTo>
                <a:lnTo>
                  <a:pt x="2" y="6"/>
                </a:lnTo>
                <a:lnTo>
                  <a:pt x="0" y="2"/>
                </a:lnTo>
                <a:lnTo>
                  <a:pt x="0" y="2"/>
                </a:lnTo>
                <a:lnTo>
                  <a:pt x="4" y="0"/>
                </a:lnTo>
                <a:lnTo>
                  <a:pt x="4" y="0"/>
                </a:lnTo>
                <a:lnTo>
                  <a:pt x="12" y="0"/>
                </a:lnTo>
                <a:lnTo>
                  <a:pt x="20" y="2"/>
                </a:lnTo>
                <a:lnTo>
                  <a:pt x="20" y="2"/>
                </a:lnTo>
                <a:lnTo>
                  <a:pt x="30" y="6"/>
                </a:lnTo>
                <a:lnTo>
                  <a:pt x="30" y="6"/>
                </a:lnTo>
                <a:lnTo>
                  <a:pt x="30" y="8"/>
                </a:lnTo>
                <a:lnTo>
                  <a:pt x="30" y="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42" name="Freeform 302"/>
          <p:cNvSpPr>
            <a:spLocks/>
          </p:cNvSpPr>
          <p:nvPr/>
        </p:nvSpPr>
        <p:spPr bwMode="auto">
          <a:xfrm>
            <a:off x="4668510" y="4073258"/>
            <a:ext cx="31490" cy="63731"/>
          </a:xfrm>
          <a:custGeom>
            <a:avLst/>
            <a:gdLst/>
            <a:ahLst/>
            <a:cxnLst>
              <a:cxn ang="0">
                <a:pos x="16" y="28"/>
              </a:cxn>
              <a:cxn ang="0">
                <a:pos x="16" y="28"/>
              </a:cxn>
              <a:cxn ang="0">
                <a:pos x="12" y="32"/>
              </a:cxn>
              <a:cxn ang="0">
                <a:pos x="8" y="34"/>
              </a:cxn>
              <a:cxn ang="0">
                <a:pos x="8" y="36"/>
              </a:cxn>
              <a:cxn ang="0">
                <a:pos x="8" y="36"/>
              </a:cxn>
              <a:cxn ang="0">
                <a:pos x="6" y="32"/>
              </a:cxn>
              <a:cxn ang="0">
                <a:pos x="4" y="28"/>
              </a:cxn>
              <a:cxn ang="0">
                <a:pos x="0" y="24"/>
              </a:cxn>
              <a:cxn ang="0">
                <a:pos x="0" y="22"/>
              </a:cxn>
              <a:cxn ang="0">
                <a:pos x="0" y="22"/>
              </a:cxn>
              <a:cxn ang="0">
                <a:pos x="0" y="16"/>
              </a:cxn>
              <a:cxn ang="0">
                <a:pos x="2" y="10"/>
              </a:cxn>
              <a:cxn ang="0">
                <a:pos x="2" y="10"/>
              </a:cxn>
              <a:cxn ang="0">
                <a:pos x="4" y="4"/>
              </a:cxn>
              <a:cxn ang="0">
                <a:pos x="4" y="2"/>
              </a:cxn>
              <a:cxn ang="0">
                <a:pos x="6" y="0"/>
              </a:cxn>
              <a:cxn ang="0">
                <a:pos x="6" y="0"/>
              </a:cxn>
              <a:cxn ang="0">
                <a:pos x="12" y="2"/>
              </a:cxn>
              <a:cxn ang="0">
                <a:pos x="14" y="6"/>
              </a:cxn>
              <a:cxn ang="0">
                <a:pos x="14" y="6"/>
              </a:cxn>
              <a:cxn ang="0">
                <a:pos x="16" y="10"/>
              </a:cxn>
              <a:cxn ang="0">
                <a:pos x="16" y="14"/>
              </a:cxn>
              <a:cxn ang="0">
                <a:pos x="16" y="14"/>
              </a:cxn>
              <a:cxn ang="0">
                <a:pos x="16" y="22"/>
              </a:cxn>
              <a:cxn ang="0">
                <a:pos x="16" y="28"/>
              </a:cxn>
              <a:cxn ang="0">
                <a:pos x="16" y="28"/>
              </a:cxn>
            </a:cxnLst>
            <a:rect l="0" t="0" r="r" b="b"/>
            <a:pathLst>
              <a:path w="16" h="36">
                <a:moveTo>
                  <a:pt x="16" y="28"/>
                </a:moveTo>
                <a:lnTo>
                  <a:pt x="16" y="28"/>
                </a:lnTo>
                <a:lnTo>
                  <a:pt x="12" y="32"/>
                </a:lnTo>
                <a:lnTo>
                  <a:pt x="8" y="34"/>
                </a:lnTo>
                <a:lnTo>
                  <a:pt x="8" y="36"/>
                </a:lnTo>
                <a:lnTo>
                  <a:pt x="8" y="36"/>
                </a:lnTo>
                <a:lnTo>
                  <a:pt x="6" y="32"/>
                </a:lnTo>
                <a:lnTo>
                  <a:pt x="4" y="28"/>
                </a:lnTo>
                <a:lnTo>
                  <a:pt x="0" y="24"/>
                </a:lnTo>
                <a:lnTo>
                  <a:pt x="0" y="22"/>
                </a:lnTo>
                <a:lnTo>
                  <a:pt x="0" y="22"/>
                </a:lnTo>
                <a:lnTo>
                  <a:pt x="0" y="16"/>
                </a:lnTo>
                <a:lnTo>
                  <a:pt x="2" y="10"/>
                </a:lnTo>
                <a:lnTo>
                  <a:pt x="2" y="10"/>
                </a:lnTo>
                <a:lnTo>
                  <a:pt x="4" y="4"/>
                </a:lnTo>
                <a:lnTo>
                  <a:pt x="4" y="2"/>
                </a:lnTo>
                <a:lnTo>
                  <a:pt x="6" y="0"/>
                </a:lnTo>
                <a:lnTo>
                  <a:pt x="6" y="0"/>
                </a:lnTo>
                <a:lnTo>
                  <a:pt x="12" y="2"/>
                </a:lnTo>
                <a:lnTo>
                  <a:pt x="14" y="6"/>
                </a:lnTo>
                <a:lnTo>
                  <a:pt x="14" y="6"/>
                </a:lnTo>
                <a:lnTo>
                  <a:pt x="16" y="10"/>
                </a:lnTo>
                <a:lnTo>
                  <a:pt x="16" y="14"/>
                </a:lnTo>
                <a:lnTo>
                  <a:pt x="16" y="14"/>
                </a:lnTo>
                <a:lnTo>
                  <a:pt x="16" y="22"/>
                </a:lnTo>
                <a:lnTo>
                  <a:pt x="16" y="28"/>
                </a:lnTo>
                <a:lnTo>
                  <a:pt x="16" y="2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43" name="Freeform 303"/>
          <p:cNvSpPr>
            <a:spLocks/>
          </p:cNvSpPr>
          <p:nvPr/>
        </p:nvSpPr>
        <p:spPr bwMode="auto">
          <a:xfrm>
            <a:off x="4200106" y="4016608"/>
            <a:ext cx="578615" cy="297412"/>
          </a:xfrm>
          <a:custGeom>
            <a:avLst/>
            <a:gdLst/>
            <a:ahLst/>
            <a:cxnLst>
              <a:cxn ang="0">
                <a:pos x="288" y="98"/>
              </a:cxn>
              <a:cxn ang="0">
                <a:pos x="290" y="106"/>
              </a:cxn>
              <a:cxn ang="0">
                <a:pos x="274" y="108"/>
              </a:cxn>
              <a:cxn ang="0">
                <a:pos x="268" y="116"/>
              </a:cxn>
              <a:cxn ang="0">
                <a:pos x="272" y="128"/>
              </a:cxn>
              <a:cxn ang="0">
                <a:pos x="270" y="138"/>
              </a:cxn>
              <a:cxn ang="0">
                <a:pos x="246" y="130"/>
              </a:cxn>
              <a:cxn ang="0">
                <a:pos x="232" y="130"/>
              </a:cxn>
              <a:cxn ang="0">
                <a:pos x="222" y="120"/>
              </a:cxn>
              <a:cxn ang="0">
                <a:pos x="216" y="120"/>
              </a:cxn>
              <a:cxn ang="0">
                <a:pos x="206" y="142"/>
              </a:cxn>
              <a:cxn ang="0">
                <a:pos x="196" y="164"/>
              </a:cxn>
              <a:cxn ang="0">
                <a:pos x="188" y="166"/>
              </a:cxn>
              <a:cxn ang="0">
                <a:pos x="178" y="152"/>
              </a:cxn>
              <a:cxn ang="0">
                <a:pos x="164" y="136"/>
              </a:cxn>
              <a:cxn ang="0">
                <a:pos x="160" y="118"/>
              </a:cxn>
              <a:cxn ang="0">
                <a:pos x="146" y="124"/>
              </a:cxn>
              <a:cxn ang="0">
                <a:pos x="138" y="138"/>
              </a:cxn>
              <a:cxn ang="0">
                <a:pos x="134" y="150"/>
              </a:cxn>
              <a:cxn ang="0">
                <a:pos x="112" y="158"/>
              </a:cxn>
              <a:cxn ang="0">
                <a:pos x="74" y="162"/>
              </a:cxn>
              <a:cxn ang="0">
                <a:pos x="62" y="154"/>
              </a:cxn>
              <a:cxn ang="0">
                <a:pos x="52" y="144"/>
              </a:cxn>
              <a:cxn ang="0">
                <a:pos x="50" y="130"/>
              </a:cxn>
              <a:cxn ang="0">
                <a:pos x="54" y="112"/>
              </a:cxn>
              <a:cxn ang="0">
                <a:pos x="34" y="106"/>
              </a:cxn>
              <a:cxn ang="0">
                <a:pos x="22" y="116"/>
              </a:cxn>
              <a:cxn ang="0">
                <a:pos x="6" y="130"/>
              </a:cxn>
              <a:cxn ang="0">
                <a:pos x="0" y="120"/>
              </a:cxn>
              <a:cxn ang="0">
                <a:pos x="8" y="92"/>
              </a:cxn>
              <a:cxn ang="0">
                <a:pos x="18" y="82"/>
              </a:cxn>
              <a:cxn ang="0">
                <a:pos x="32" y="70"/>
              </a:cxn>
              <a:cxn ang="0">
                <a:pos x="38" y="56"/>
              </a:cxn>
              <a:cxn ang="0">
                <a:pos x="62" y="34"/>
              </a:cxn>
              <a:cxn ang="0">
                <a:pos x="76" y="20"/>
              </a:cxn>
              <a:cxn ang="0">
                <a:pos x="74" y="8"/>
              </a:cxn>
              <a:cxn ang="0">
                <a:pos x="88" y="6"/>
              </a:cxn>
              <a:cxn ang="0">
                <a:pos x="106" y="6"/>
              </a:cxn>
              <a:cxn ang="0">
                <a:pos x="118" y="2"/>
              </a:cxn>
              <a:cxn ang="0">
                <a:pos x="132" y="10"/>
              </a:cxn>
              <a:cxn ang="0">
                <a:pos x="178" y="4"/>
              </a:cxn>
              <a:cxn ang="0">
                <a:pos x="216" y="10"/>
              </a:cxn>
              <a:cxn ang="0">
                <a:pos x="236" y="22"/>
              </a:cxn>
              <a:cxn ang="0">
                <a:pos x="244" y="32"/>
              </a:cxn>
              <a:cxn ang="0">
                <a:pos x="240" y="42"/>
              </a:cxn>
              <a:cxn ang="0">
                <a:pos x="238" y="56"/>
              </a:cxn>
              <a:cxn ang="0">
                <a:pos x="246" y="68"/>
              </a:cxn>
              <a:cxn ang="0">
                <a:pos x="264" y="80"/>
              </a:cxn>
              <a:cxn ang="0">
                <a:pos x="276" y="82"/>
              </a:cxn>
              <a:cxn ang="0">
                <a:pos x="290" y="82"/>
              </a:cxn>
            </a:cxnLst>
            <a:rect l="0" t="0" r="r" b="b"/>
            <a:pathLst>
              <a:path w="294" h="168">
                <a:moveTo>
                  <a:pt x="294" y="86"/>
                </a:moveTo>
                <a:lnTo>
                  <a:pt x="294" y="86"/>
                </a:lnTo>
                <a:lnTo>
                  <a:pt x="292" y="92"/>
                </a:lnTo>
                <a:lnTo>
                  <a:pt x="288" y="98"/>
                </a:lnTo>
                <a:lnTo>
                  <a:pt x="288" y="98"/>
                </a:lnTo>
                <a:lnTo>
                  <a:pt x="290" y="102"/>
                </a:lnTo>
                <a:lnTo>
                  <a:pt x="290" y="106"/>
                </a:lnTo>
                <a:lnTo>
                  <a:pt x="290" y="106"/>
                </a:lnTo>
                <a:lnTo>
                  <a:pt x="284" y="108"/>
                </a:lnTo>
                <a:lnTo>
                  <a:pt x="284" y="108"/>
                </a:lnTo>
                <a:lnTo>
                  <a:pt x="278" y="108"/>
                </a:lnTo>
                <a:lnTo>
                  <a:pt x="274" y="108"/>
                </a:lnTo>
                <a:lnTo>
                  <a:pt x="272" y="108"/>
                </a:lnTo>
                <a:lnTo>
                  <a:pt x="272" y="108"/>
                </a:lnTo>
                <a:lnTo>
                  <a:pt x="270" y="112"/>
                </a:lnTo>
                <a:lnTo>
                  <a:pt x="268" y="116"/>
                </a:lnTo>
                <a:lnTo>
                  <a:pt x="268" y="116"/>
                </a:lnTo>
                <a:lnTo>
                  <a:pt x="270" y="126"/>
                </a:lnTo>
                <a:lnTo>
                  <a:pt x="270" y="126"/>
                </a:lnTo>
                <a:lnTo>
                  <a:pt x="272" y="128"/>
                </a:lnTo>
                <a:lnTo>
                  <a:pt x="272" y="132"/>
                </a:lnTo>
                <a:lnTo>
                  <a:pt x="272" y="132"/>
                </a:lnTo>
                <a:lnTo>
                  <a:pt x="272" y="136"/>
                </a:lnTo>
                <a:lnTo>
                  <a:pt x="270" y="138"/>
                </a:lnTo>
                <a:lnTo>
                  <a:pt x="270" y="138"/>
                </a:lnTo>
                <a:lnTo>
                  <a:pt x="264" y="138"/>
                </a:lnTo>
                <a:lnTo>
                  <a:pt x="258" y="136"/>
                </a:lnTo>
                <a:lnTo>
                  <a:pt x="246" y="130"/>
                </a:lnTo>
                <a:lnTo>
                  <a:pt x="246" y="130"/>
                </a:lnTo>
                <a:lnTo>
                  <a:pt x="240" y="130"/>
                </a:lnTo>
                <a:lnTo>
                  <a:pt x="232" y="130"/>
                </a:lnTo>
                <a:lnTo>
                  <a:pt x="232" y="130"/>
                </a:lnTo>
                <a:lnTo>
                  <a:pt x="228" y="126"/>
                </a:lnTo>
                <a:lnTo>
                  <a:pt x="226" y="122"/>
                </a:lnTo>
                <a:lnTo>
                  <a:pt x="226" y="122"/>
                </a:lnTo>
                <a:lnTo>
                  <a:pt x="222" y="120"/>
                </a:lnTo>
                <a:lnTo>
                  <a:pt x="220" y="118"/>
                </a:lnTo>
                <a:lnTo>
                  <a:pt x="218" y="118"/>
                </a:lnTo>
                <a:lnTo>
                  <a:pt x="218" y="118"/>
                </a:lnTo>
                <a:lnTo>
                  <a:pt x="216" y="120"/>
                </a:lnTo>
                <a:lnTo>
                  <a:pt x="214" y="124"/>
                </a:lnTo>
                <a:lnTo>
                  <a:pt x="214" y="130"/>
                </a:lnTo>
                <a:lnTo>
                  <a:pt x="214" y="130"/>
                </a:lnTo>
                <a:lnTo>
                  <a:pt x="206" y="142"/>
                </a:lnTo>
                <a:lnTo>
                  <a:pt x="200" y="152"/>
                </a:lnTo>
                <a:lnTo>
                  <a:pt x="200" y="152"/>
                </a:lnTo>
                <a:lnTo>
                  <a:pt x="196" y="164"/>
                </a:lnTo>
                <a:lnTo>
                  <a:pt x="196" y="164"/>
                </a:lnTo>
                <a:lnTo>
                  <a:pt x="194" y="166"/>
                </a:lnTo>
                <a:lnTo>
                  <a:pt x="192" y="168"/>
                </a:lnTo>
                <a:lnTo>
                  <a:pt x="192" y="168"/>
                </a:lnTo>
                <a:lnTo>
                  <a:pt x="188" y="166"/>
                </a:lnTo>
                <a:lnTo>
                  <a:pt x="184" y="164"/>
                </a:lnTo>
                <a:lnTo>
                  <a:pt x="184" y="164"/>
                </a:lnTo>
                <a:lnTo>
                  <a:pt x="178" y="152"/>
                </a:lnTo>
                <a:lnTo>
                  <a:pt x="178" y="152"/>
                </a:lnTo>
                <a:lnTo>
                  <a:pt x="172" y="148"/>
                </a:lnTo>
                <a:lnTo>
                  <a:pt x="166" y="142"/>
                </a:lnTo>
                <a:lnTo>
                  <a:pt x="166" y="142"/>
                </a:lnTo>
                <a:lnTo>
                  <a:pt x="164" y="136"/>
                </a:lnTo>
                <a:lnTo>
                  <a:pt x="164" y="130"/>
                </a:lnTo>
                <a:lnTo>
                  <a:pt x="162" y="122"/>
                </a:lnTo>
                <a:lnTo>
                  <a:pt x="160" y="118"/>
                </a:lnTo>
                <a:lnTo>
                  <a:pt x="160" y="118"/>
                </a:lnTo>
                <a:lnTo>
                  <a:pt x="158" y="118"/>
                </a:lnTo>
                <a:lnTo>
                  <a:pt x="154" y="120"/>
                </a:lnTo>
                <a:lnTo>
                  <a:pt x="146" y="124"/>
                </a:lnTo>
                <a:lnTo>
                  <a:pt x="146" y="124"/>
                </a:lnTo>
                <a:lnTo>
                  <a:pt x="142" y="128"/>
                </a:lnTo>
                <a:lnTo>
                  <a:pt x="138" y="132"/>
                </a:lnTo>
                <a:lnTo>
                  <a:pt x="138" y="132"/>
                </a:lnTo>
                <a:lnTo>
                  <a:pt x="138" y="138"/>
                </a:lnTo>
                <a:lnTo>
                  <a:pt x="138" y="144"/>
                </a:lnTo>
                <a:lnTo>
                  <a:pt x="138" y="144"/>
                </a:lnTo>
                <a:lnTo>
                  <a:pt x="134" y="150"/>
                </a:lnTo>
                <a:lnTo>
                  <a:pt x="134" y="150"/>
                </a:lnTo>
                <a:lnTo>
                  <a:pt x="126" y="154"/>
                </a:lnTo>
                <a:lnTo>
                  <a:pt x="118" y="160"/>
                </a:lnTo>
                <a:lnTo>
                  <a:pt x="118" y="160"/>
                </a:lnTo>
                <a:lnTo>
                  <a:pt x="112" y="158"/>
                </a:lnTo>
                <a:lnTo>
                  <a:pt x="104" y="158"/>
                </a:lnTo>
                <a:lnTo>
                  <a:pt x="104" y="158"/>
                </a:lnTo>
                <a:lnTo>
                  <a:pt x="88" y="158"/>
                </a:lnTo>
                <a:lnTo>
                  <a:pt x="74" y="162"/>
                </a:lnTo>
                <a:lnTo>
                  <a:pt x="74" y="162"/>
                </a:lnTo>
                <a:lnTo>
                  <a:pt x="64" y="162"/>
                </a:lnTo>
                <a:lnTo>
                  <a:pt x="64" y="162"/>
                </a:lnTo>
                <a:lnTo>
                  <a:pt x="62" y="154"/>
                </a:lnTo>
                <a:lnTo>
                  <a:pt x="60" y="148"/>
                </a:lnTo>
                <a:lnTo>
                  <a:pt x="60" y="148"/>
                </a:lnTo>
                <a:lnTo>
                  <a:pt x="56" y="146"/>
                </a:lnTo>
                <a:lnTo>
                  <a:pt x="52" y="144"/>
                </a:lnTo>
                <a:lnTo>
                  <a:pt x="52" y="144"/>
                </a:lnTo>
                <a:lnTo>
                  <a:pt x="50" y="138"/>
                </a:lnTo>
                <a:lnTo>
                  <a:pt x="50" y="130"/>
                </a:lnTo>
                <a:lnTo>
                  <a:pt x="50" y="130"/>
                </a:lnTo>
                <a:lnTo>
                  <a:pt x="52" y="120"/>
                </a:lnTo>
                <a:lnTo>
                  <a:pt x="54" y="116"/>
                </a:lnTo>
                <a:lnTo>
                  <a:pt x="54" y="112"/>
                </a:lnTo>
                <a:lnTo>
                  <a:pt x="54" y="112"/>
                </a:lnTo>
                <a:lnTo>
                  <a:pt x="50" y="108"/>
                </a:lnTo>
                <a:lnTo>
                  <a:pt x="50" y="108"/>
                </a:lnTo>
                <a:lnTo>
                  <a:pt x="40" y="106"/>
                </a:lnTo>
                <a:lnTo>
                  <a:pt x="34" y="106"/>
                </a:lnTo>
                <a:lnTo>
                  <a:pt x="28" y="106"/>
                </a:lnTo>
                <a:lnTo>
                  <a:pt x="28" y="106"/>
                </a:lnTo>
                <a:lnTo>
                  <a:pt x="24" y="110"/>
                </a:lnTo>
                <a:lnTo>
                  <a:pt x="22" y="116"/>
                </a:lnTo>
                <a:lnTo>
                  <a:pt x="14" y="126"/>
                </a:lnTo>
                <a:lnTo>
                  <a:pt x="14" y="126"/>
                </a:lnTo>
                <a:lnTo>
                  <a:pt x="10" y="128"/>
                </a:lnTo>
                <a:lnTo>
                  <a:pt x="6" y="130"/>
                </a:lnTo>
                <a:lnTo>
                  <a:pt x="6" y="130"/>
                </a:lnTo>
                <a:lnTo>
                  <a:pt x="2" y="126"/>
                </a:lnTo>
                <a:lnTo>
                  <a:pt x="2" y="126"/>
                </a:lnTo>
                <a:lnTo>
                  <a:pt x="0" y="120"/>
                </a:lnTo>
                <a:lnTo>
                  <a:pt x="2" y="114"/>
                </a:lnTo>
                <a:lnTo>
                  <a:pt x="6" y="100"/>
                </a:lnTo>
                <a:lnTo>
                  <a:pt x="6" y="100"/>
                </a:lnTo>
                <a:lnTo>
                  <a:pt x="8" y="92"/>
                </a:lnTo>
                <a:lnTo>
                  <a:pt x="12" y="86"/>
                </a:lnTo>
                <a:lnTo>
                  <a:pt x="12" y="86"/>
                </a:lnTo>
                <a:lnTo>
                  <a:pt x="18" y="82"/>
                </a:lnTo>
                <a:lnTo>
                  <a:pt x="18" y="82"/>
                </a:lnTo>
                <a:lnTo>
                  <a:pt x="22" y="74"/>
                </a:lnTo>
                <a:lnTo>
                  <a:pt x="22" y="74"/>
                </a:lnTo>
                <a:lnTo>
                  <a:pt x="32" y="70"/>
                </a:lnTo>
                <a:lnTo>
                  <a:pt x="32" y="70"/>
                </a:lnTo>
                <a:lnTo>
                  <a:pt x="34" y="68"/>
                </a:lnTo>
                <a:lnTo>
                  <a:pt x="34" y="68"/>
                </a:lnTo>
                <a:lnTo>
                  <a:pt x="38" y="56"/>
                </a:lnTo>
                <a:lnTo>
                  <a:pt x="38" y="56"/>
                </a:lnTo>
                <a:lnTo>
                  <a:pt x="46" y="46"/>
                </a:lnTo>
                <a:lnTo>
                  <a:pt x="46" y="46"/>
                </a:lnTo>
                <a:lnTo>
                  <a:pt x="54" y="40"/>
                </a:lnTo>
                <a:lnTo>
                  <a:pt x="62" y="34"/>
                </a:lnTo>
                <a:lnTo>
                  <a:pt x="72" y="28"/>
                </a:lnTo>
                <a:lnTo>
                  <a:pt x="74" y="24"/>
                </a:lnTo>
                <a:lnTo>
                  <a:pt x="76" y="20"/>
                </a:lnTo>
                <a:lnTo>
                  <a:pt x="76" y="20"/>
                </a:lnTo>
                <a:lnTo>
                  <a:pt x="74" y="16"/>
                </a:lnTo>
                <a:lnTo>
                  <a:pt x="72" y="12"/>
                </a:lnTo>
                <a:lnTo>
                  <a:pt x="72" y="12"/>
                </a:lnTo>
                <a:lnTo>
                  <a:pt x="74" y="8"/>
                </a:lnTo>
                <a:lnTo>
                  <a:pt x="78" y="6"/>
                </a:lnTo>
                <a:lnTo>
                  <a:pt x="78" y="6"/>
                </a:lnTo>
                <a:lnTo>
                  <a:pt x="82" y="6"/>
                </a:lnTo>
                <a:lnTo>
                  <a:pt x="88" y="6"/>
                </a:lnTo>
                <a:lnTo>
                  <a:pt x="98" y="10"/>
                </a:lnTo>
                <a:lnTo>
                  <a:pt x="98" y="10"/>
                </a:lnTo>
                <a:lnTo>
                  <a:pt x="106" y="6"/>
                </a:lnTo>
                <a:lnTo>
                  <a:pt x="106" y="6"/>
                </a:lnTo>
                <a:lnTo>
                  <a:pt x="110" y="2"/>
                </a:lnTo>
                <a:lnTo>
                  <a:pt x="116" y="0"/>
                </a:lnTo>
                <a:lnTo>
                  <a:pt x="116" y="0"/>
                </a:lnTo>
                <a:lnTo>
                  <a:pt x="118" y="2"/>
                </a:lnTo>
                <a:lnTo>
                  <a:pt x="120" y="4"/>
                </a:lnTo>
                <a:lnTo>
                  <a:pt x="122" y="8"/>
                </a:lnTo>
                <a:lnTo>
                  <a:pt x="122" y="8"/>
                </a:lnTo>
                <a:lnTo>
                  <a:pt x="132" y="10"/>
                </a:lnTo>
                <a:lnTo>
                  <a:pt x="144" y="8"/>
                </a:lnTo>
                <a:lnTo>
                  <a:pt x="164" y="6"/>
                </a:lnTo>
                <a:lnTo>
                  <a:pt x="164" y="6"/>
                </a:lnTo>
                <a:lnTo>
                  <a:pt x="178" y="4"/>
                </a:lnTo>
                <a:lnTo>
                  <a:pt x="194" y="2"/>
                </a:lnTo>
                <a:lnTo>
                  <a:pt x="194" y="2"/>
                </a:lnTo>
                <a:lnTo>
                  <a:pt x="206" y="6"/>
                </a:lnTo>
                <a:lnTo>
                  <a:pt x="216" y="10"/>
                </a:lnTo>
                <a:lnTo>
                  <a:pt x="216" y="10"/>
                </a:lnTo>
                <a:lnTo>
                  <a:pt x="226" y="16"/>
                </a:lnTo>
                <a:lnTo>
                  <a:pt x="236" y="22"/>
                </a:lnTo>
                <a:lnTo>
                  <a:pt x="236" y="22"/>
                </a:lnTo>
                <a:lnTo>
                  <a:pt x="236" y="24"/>
                </a:lnTo>
                <a:lnTo>
                  <a:pt x="240" y="26"/>
                </a:lnTo>
                <a:lnTo>
                  <a:pt x="244" y="32"/>
                </a:lnTo>
                <a:lnTo>
                  <a:pt x="244" y="32"/>
                </a:lnTo>
                <a:lnTo>
                  <a:pt x="242" y="34"/>
                </a:lnTo>
                <a:lnTo>
                  <a:pt x="242" y="36"/>
                </a:lnTo>
                <a:lnTo>
                  <a:pt x="240" y="42"/>
                </a:lnTo>
                <a:lnTo>
                  <a:pt x="240" y="42"/>
                </a:lnTo>
                <a:lnTo>
                  <a:pt x="238" y="48"/>
                </a:lnTo>
                <a:lnTo>
                  <a:pt x="238" y="54"/>
                </a:lnTo>
                <a:lnTo>
                  <a:pt x="238" y="54"/>
                </a:lnTo>
                <a:lnTo>
                  <a:pt x="238" y="56"/>
                </a:lnTo>
                <a:lnTo>
                  <a:pt x="242" y="60"/>
                </a:lnTo>
                <a:lnTo>
                  <a:pt x="244" y="64"/>
                </a:lnTo>
                <a:lnTo>
                  <a:pt x="246" y="68"/>
                </a:lnTo>
                <a:lnTo>
                  <a:pt x="246" y="68"/>
                </a:lnTo>
                <a:lnTo>
                  <a:pt x="248" y="72"/>
                </a:lnTo>
                <a:lnTo>
                  <a:pt x="252" y="74"/>
                </a:lnTo>
                <a:lnTo>
                  <a:pt x="252" y="74"/>
                </a:lnTo>
                <a:lnTo>
                  <a:pt x="264" y="80"/>
                </a:lnTo>
                <a:lnTo>
                  <a:pt x="264" y="80"/>
                </a:lnTo>
                <a:lnTo>
                  <a:pt x="270" y="82"/>
                </a:lnTo>
                <a:lnTo>
                  <a:pt x="276" y="82"/>
                </a:lnTo>
                <a:lnTo>
                  <a:pt x="276" y="82"/>
                </a:lnTo>
                <a:lnTo>
                  <a:pt x="280" y="80"/>
                </a:lnTo>
                <a:lnTo>
                  <a:pt x="284" y="78"/>
                </a:lnTo>
                <a:lnTo>
                  <a:pt x="284" y="78"/>
                </a:lnTo>
                <a:lnTo>
                  <a:pt x="290" y="82"/>
                </a:lnTo>
                <a:lnTo>
                  <a:pt x="294" y="86"/>
                </a:lnTo>
                <a:lnTo>
                  <a:pt x="294" y="8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44" name="Freeform 304"/>
          <p:cNvSpPr>
            <a:spLocks/>
          </p:cNvSpPr>
          <p:nvPr/>
        </p:nvSpPr>
        <p:spPr bwMode="auto">
          <a:xfrm>
            <a:off x="5152658" y="2876527"/>
            <a:ext cx="59043" cy="63731"/>
          </a:xfrm>
          <a:custGeom>
            <a:avLst/>
            <a:gdLst/>
            <a:ahLst/>
            <a:cxnLst>
              <a:cxn ang="0">
                <a:pos x="30" y="32"/>
              </a:cxn>
              <a:cxn ang="0">
                <a:pos x="30" y="32"/>
              </a:cxn>
              <a:cxn ang="0">
                <a:pos x="30" y="34"/>
              </a:cxn>
              <a:cxn ang="0">
                <a:pos x="28" y="36"/>
              </a:cxn>
              <a:cxn ang="0">
                <a:pos x="28" y="36"/>
              </a:cxn>
              <a:cxn ang="0">
                <a:pos x="26" y="34"/>
              </a:cxn>
              <a:cxn ang="0">
                <a:pos x="24" y="32"/>
              </a:cxn>
              <a:cxn ang="0">
                <a:pos x="24" y="32"/>
              </a:cxn>
              <a:cxn ang="0">
                <a:pos x="18" y="34"/>
              </a:cxn>
              <a:cxn ang="0">
                <a:pos x="18" y="34"/>
              </a:cxn>
              <a:cxn ang="0">
                <a:pos x="14" y="36"/>
              </a:cxn>
              <a:cxn ang="0">
                <a:pos x="14" y="36"/>
              </a:cxn>
              <a:cxn ang="0">
                <a:pos x="10" y="36"/>
              </a:cxn>
              <a:cxn ang="0">
                <a:pos x="6" y="34"/>
              </a:cxn>
              <a:cxn ang="0">
                <a:pos x="6" y="34"/>
              </a:cxn>
              <a:cxn ang="0">
                <a:pos x="2" y="32"/>
              </a:cxn>
              <a:cxn ang="0">
                <a:pos x="0" y="30"/>
              </a:cxn>
              <a:cxn ang="0">
                <a:pos x="0" y="30"/>
              </a:cxn>
              <a:cxn ang="0">
                <a:pos x="2" y="26"/>
              </a:cxn>
              <a:cxn ang="0">
                <a:pos x="2" y="26"/>
              </a:cxn>
              <a:cxn ang="0">
                <a:pos x="4" y="20"/>
              </a:cxn>
              <a:cxn ang="0">
                <a:pos x="4" y="20"/>
              </a:cxn>
              <a:cxn ang="0">
                <a:pos x="2" y="16"/>
              </a:cxn>
              <a:cxn ang="0">
                <a:pos x="2" y="12"/>
              </a:cxn>
              <a:cxn ang="0">
                <a:pos x="2" y="12"/>
              </a:cxn>
              <a:cxn ang="0">
                <a:pos x="6" y="12"/>
              </a:cxn>
              <a:cxn ang="0">
                <a:pos x="6" y="12"/>
              </a:cxn>
              <a:cxn ang="0">
                <a:pos x="12" y="16"/>
              </a:cxn>
              <a:cxn ang="0">
                <a:pos x="16" y="18"/>
              </a:cxn>
              <a:cxn ang="0">
                <a:pos x="18" y="18"/>
              </a:cxn>
              <a:cxn ang="0">
                <a:pos x="18" y="18"/>
              </a:cxn>
              <a:cxn ang="0">
                <a:pos x="18" y="16"/>
              </a:cxn>
              <a:cxn ang="0">
                <a:pos x="16" y="12"/>
              </a:cxn>
              <a:cxn ang="0">
                <a:pos x="16" y="12"/>
              </a:cxn>
              <a:cxn ang="0">
                <a:pos x="10" y="8"/>
              </a:cxn>
              <a:cxn ang="0">
                <a:pos x="10" y="8"/>
              </a:cxn>
              <a:cxn ang="0">
                <a:pos x="8" y="6"/>
              </a:cxn>
              <a:cxn ang="0">
                <a:pos x="6" y="4"/>
              </a:cxn>
              <a:cxn ang="0">
                <a:pos x="6" y="4"/>
              </a:cxn>
              <a:cxn ang="0">
                <a:pos x="10" y="0"/>
              </a:cxn>
              <a:cxn ang="0">
                <a:pos x="10" y="0"/>
              </a:cxn>
              <a:cxn ang="0">
                <a:pos x="14" y="2"/>
              </a:cxn>
              <a:cxn ang="0">
                <a:pos x="14" y="2"/>
              </a:cxn>
              <a:cxn ang="0">
                <a:pos x="16" y="6"/>
              </a:cxn>
              <a:cxn ang="0">
                <a:pos x="16" y="6"/>
              </a:cxn>
              <a:cxn ang="0">
                <a:pos x="20" y="6"/>
              </a:cxn>
              <a:cxn ang="0">
                <a:pos x="24" y="6"/>
              </a:cxn>
              <a:cxn ang="0">
                <a:pos x="24" y="6"/>
              </a:cxn>
              <a:cxn ang="0">
                <a:pos x="26" y="8"/>
              </a:cxn>
              <a:cxn ang="0">
                <a:pos x="28" y="10"/>
              </a:cxn>
              <a:cxn ang="0">
                <a:pos x="28" y="10"/>
              </a:cxn>
              <a:cxn ang="0">
                <a:pos x="28" y="14"/>
              </a:cxn>
              <a:cxn ang="0">
                <a:pos x="26" y="20"/>
              </a:cxn>
              <a:cxn ang="0">
                <a:pos x="26" y="20"/>
              </a:cxn>
              <a:cxn ang="0">
                <a:pos x="26" y="26"/>
              </a:cxn>
              <a:cxn ang="0">
                <a:pos x="26" y="26"/>
              </a:cxn>
              <a:cxn ang="0">
                <a:pos x="30" y="32"/>
              </a:cxn>
              <a:cxn ang="0">
                <a:pos x="30" y="32"/>
              </a:cxn>
            </a:cxnLst>
            <a:rect l="0" t="0" r="r" b="b"/>
            <a:pathLst>
              <a:path w="30" h="36">
                <a:moveTo>
                  <a:pt x="30" y="32"/>
                </a:moveTo>
                <a:lnTo>
                  <a:pt x="30" y="32"/>
                </a:lnTo>
                <a:lnTo>
                  <a:pt x="30" y="34"/>
                </a:lnTo>
                <a:lnTo>
                  <a:pt x="28" y="36"/>
                </a:lnTo>
                <a:lnTo>
                  <a:pt x="28" y="36"/>
                </a:lnTo>
                <a:lnTo>
                  <a:pt x="26" y="34"/>
                </a:lnTo>
                <a:lnTo>
                  <a:pt x="24" y="32"/>
                </a:lnTo>
                <a:lnTo>
                  <a:pt x="24" y="32"/>
                </a:lnTo>
                <a:lnTo>
                  <a:pt x="18" y="34"/>
                </a:lnTo>
                <a:lnTo>
                  <a:pt x="18" y="34"/>
                </a:lnTo>
                <a:lnTo>
                  <a:pt x="14" y="36"/>
                </a:lnTo>
                <a:lnTo>
                  <a:pt x="14" y="36"/>
                </a:lnTo>
                <a:lnTo>
                  <a:pt x="10" y="36"/>
                </a:lnTo>
                <a:lnTo>
                  <a:pt x="6" y="34"/>
                </a:lnTo>
                <a:lnTo>
                  <a:pt x="6" y="34"/>
                </a:lnTo>
                <a:lnTo>
                  <a:pt x="2" y="32"/>
                </a:lnTo>
                <a:lnTo>
                  <a:pt x="0" y="30"/>
                </a:lnTo>
                <a:lnTo>
                  <a:pt x="0" y="30"/>
                </a:lnTo>
                <a:lnTo>
                  <a:pt x="2" y="26"/>
                </a:lnTo>
                <a:lnTo>
                  <a:pt x="2" y="26"/>
                </a:lnTo>
                <a:lnTo>
                  <a:pt x="4" y="20"/>
                </a:lnTo>
                <a:lnTo>
                  <a:pt x="4" y="20"/>
                </a:lnTo>
                <a:lnTo>
                  <a:pt x="2" y="16"/>
                </a:lnTo>
                <a:lnTo>
                  <a:pt x="2" y="12"/>
                </a:lnTo>
                <a:lnTo>
                  <a:pt x="2" y="12"/>
                </a:lnTo>
                <a:lnTo>
                  <a:pt x="6" y="12"/>
                </a:lnTo>
                <a:lnTo>
                  <a:pt x="6" y="12"/>
                </a:lnTo>
                <a:lnTo>
                  <a:pt x="12" y="16"/>
                </a:lnTo>
                <a:lnTo>
                  <a:pt x="16" y="18"/>
                </a:lnTo>
                <a:lnTo>
                  <a:pt x="18" y="18"/>
                </a:lnTo>
                <a:lnTo>
                  <a:pt x="18" y="18"/>
                </a:lnTo>
                <a:lnTo>
                  <a:pt x="18" y="16"/>
                </a:lnTo>
                <a:lnTo>
                  <a:pt x="16" y="12"/>
                </a:lnTo>
                <a:lnTo>
                  <a:pt x="16" y="12"/>
                </a:lnTo>
                <a:lnTo>
                  <a:pt x="10" y="8"/>
                </a:lnTo>
                <a:lnTo>
                  <a:pt x="10" y="8"/>
                </a:lnTo>
                <a:lnTo>
                  <a:pt x="8" y="6"/>
                </a:lnTo>
                <a:lnTo>
                  <a:pt x="6" y="4"/>
                </a:lnTo>
                <a:lnTo>
                  <a:pt x="6" y="4"/>
                </a:lnTo>
                <a:lnTo>
                  <a:pt x="10" y="0"/>
                </a:lnTo>
                <a:lnTo>
                  <a:pt x="10" y="0"/>
                </a:lnTo>
                <a:lnTo>
                  <a:pt x="14" y="2"/>
                </a:lnTo>
                <a:lnTo>
                  <a:pt x="14" y="2"/>
                </a:lnTo>
                <a:lnTo>
                  <a:pt x="16" y="6"/>
                </a:lnTo>
                <a:lnTo>
                  <a:pt x="16" y="6"/>
                </a:lnTo>
                <a:lnTo>
                  <a:pt x="20" y="6"/>
                </a:lnTo>
                <a:lnTo>
                  <a:pt x="24" y="6"/>
                </a:lnTo>
                <a:lnTo>
                  <a:pt x="24" y="6"/>
                </a:lnTo>
                <a:lnTo>
                  <a:pt x="26" y="8"/>
                </a:lnTo>
                <a:lnTo>
                  <a:pt x="28" y="10"/>
                </a:lnTo>
                <a:lnTo>
                  <a:pt x="28" y="10"/>
                </a:lnTo>
                <a:lnTo>
                  <a:pt x="28" y="14"/>
                </a:lnTo>
                <a:lnTo>
                  <a:pt x="26" y="20"/>
                </a:lnTo>
                <a:lnTo>
                  <a:pt x="26" y="20"/>
                </a:lnTo>
                <a:lnTo>
                  <a:pt x="26" y="26"/>
                </a:lnTo>
                <a:lnTo>
                  <a:pt x="26" y="26"/>
                </a:lnTo>
                <a:lnTo>
                  <a:pt x="30" y="32"/>
                </a:lnTo>
                <a:lnTo>
                  <a:pt x="30" y="3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45" name="Freeform 305"/>
          <p:cNvSpPr>
            <a:spLocks/>
          </p:cNvSpPr>
          <p:nvPr/>
        </p:nvSpPr>
        <p:spPr bwMode="auto">
          <a:xfrm>
            <a:off x="4298510" y="2816337"/>
            <a:ext cx="1050955" cy="1267543"/>
          </a:xfrm>
          <a:custGeom>
            <a:avLst/>
            <a:gdLst/>
            <a:ahLst/>
            <a:cxnLst>
              <a:cxn ang="0">
                <a:pos x="242" y="10"/>
              </a:cxn>
              <a:cxn ang="0">
                <a:pos x="254" y="42"/>
              </a:cxn>
              <a:cxn ang="0">
                <a:pos x="268" y="56"/>
              </a:cxn>
              <a:cxn ang="0">
                <a:pos x="292" y="62"/>
              </a:cxn>
              <a:cxn ang="0">
                <a:pos x="318" y="70"/>
              </a:cxn>
              <a:cxn ang="0">
                <a:pos x="304" y="100"/>
              </a:cxn>
              <a:cxn ang="0">
                <a:pos x="338" y="98"/>
              </a:cxn>
              <a:cxn ang="0">
                <a:pos x="368" y="74"/>
              </a:cxn>
              <a:cxn ang="0">
                <a:pos x="388" y="60"/>
              </a:cxn>
              <a:cxn ang="0">
                <a:pos x="402" y="60"/>
              </a:cxn>
              <a:cxn ang="0">
                <a:pos x="408" y="62"/>
              </a:cxn>
              <a:cxn ang="0">
                <a:pos x="440" y="80"/>
              </a:cxn>
              <a:cxn ang="0">
                <a:pos x="468" y="98"/>
              </a:cxn>
              <a:cxn ang="0">
                <a:pos x="492" y="122"/>
              </a:cxn>
              <a:cxn ang="0">
                <a:pos x="500" y="176"/>
              </a:cxn>
              <a:cxn ang="0">
                <a:pos x="506" y="220"/>
              </a:cxn>
              <a:cxn ang="0">
                <a:pos x="514" y="292"/>
              </a:cxn>
              <a:cxn ang="0">
                <a:pos x="532" y="364"/>
              </a:cxn>
              <a:cxn ang="0">
                <a:pos x="510" y="384"/>
              </a:cxn>
              <a:cxn ang="0">
                <a:pos x="488" y="392"/>
              </a:cxn>
              <a:cxn ang="0">
                <a:pos x="418" y="428"/>
              </a:cxn>
              <a:cxn ang="0">
                <a:pos x="374" y="456"/>
              </a:cxn>
              <a:cxn ang="0">
                <a:pos x="354" y="448"/>
              </a:cxn>
              <a:cxn ang="0">
                <a:pos x="378" y="484"/>
              </a:cxn>
              <a:cxn ang="0">
                <a:pos x="430" y="560"/>
              </a:cxn>
              <a:cxn ang="0">
                <a:pos x="448" y="606"/>
              </a:cxn>
              <a:cxn ang="0">
                <a:pos x="414" y="636"/>
              </a:cxn>
              <a:cxn ang="0">
                <a:pos x="410" y="690"/>
              </a:cxn>
              <a:cxn ang="0">
                <a:pos x="392" y="692"/>
              </a:cxn>
              <a:cxn ang="0">
                <a:pos x="352" y="696"/>
              </a:cxn>
              <a:cxn ang="0">
                <a:pos x="284" y="710"/>
              </a:cxn>
              <a:cxn ang="0">
                <a:pos x="242" y="712"/>
              </a:cxn>
              <a:cxn ang="0">
                <a:pos x="210" y="696"/>
              </a:cxn>
              <a:cxn ang="0">
                <a:pos x="156" y="684"/>
              </a:cxn>
              <a:cxn ang="0">
                <a:pos x="68" y="680"/>
              </a:cxn>
              <a:cxn ang="0">
                <a:pos x="78" y="604"/>
              </a:cxn>
              <a:cxn ang="0">
                <a:pos x="110" y="556"/>
              </a:cxn>
              <a:cxn ang="0">
                <a:pos x="34" y="524"/>
              </a:cxn>
              <a:cxn ang="0">
                <a:pos x="8" y="486"/>
              </a:cxn>
              <a:cxn ang="0">
                <a:pos x="4" y="442"/>
              </a:cxn>
              <a:cxn ang="0">
                <a:pos x="12" y="412"/>
              </a:cxn>
              <a:cxn ang="0">
                <a:pos x="2" y="348"/>
              </a:cxn>
              <a:cxn ang="0">
                <a:pos x="16" y="300"/>
              </a:cxn>
              <a:cxn ang="0">
                <a:pos x="34" y="270"/>
              </a:cxn>
              <a:cxn ang="0">
                <a:pos x="58" y="250"/>
              </a:cxn>
              <a:cxn ang="0">
                <a:pos x="72" y="218"/>
              </a:cxn>
              <a:cxn ang="0">
                <a:pos x="78" y="192"/>
              </a:cxn>
              <a:cxn ang="0">
                <a:pos x="114" y="154"/>
              </a:cxn>
              <a:cxn ang="0">
                <a:pos x="104" y="136"/>
              </a:cxn>
              <a:cxn ang="0">
                <a:pos x="106" y="110"/>
              </a:cxn>
              <a:cxn ang="0">
                <a:pos x="156" y="122"/>
              </a:cxn>
              <a:cxn ang="0">
                <a:pos x="164" y="124"/>
              </a:cxn>
              <a:cxn ang="0">
                <a:pos x="182" y="148"/>
              </a:cxn>
              <a:cxn ang="0">
                <a:pos x="184" y="102"/>
              </a:cxn>
              <a:cxn ang="0">
                <a:pos x="204" y="92"/>
              </a:cxn>
              <a:cxn ang="0">
                <a:pos x="204" y="72"/>
              </a:cxn>
              <a:cxn ang="0">
                <a:pos x="190" y="54"/>
              </a:cxn>
              <a:cxn ang="0">
                <a:pos x="210" y="38"/>
              </a:cxn>
              <a:cxn ang="0">
                <a:pos x="196" y="0"/>
              </a:cxn>
            </a:cxnLst>
            <a:rect l="0" t="0" r="r" b="b"/>
            <a:pathLst>
              <a:path w="534" h="716">
                <a:moveTo>
                  <a:pt x="228" y="8"/>
                </a:moveTo>
                <a:lnTo>
                  <a:pt x="228" y="8"/>
                </a:lnTo>
                <a:lnTo>
                  <a:pt x="232" y="6"/>
                </a:lnTo>
                <a:lnTo>
                  <a:pt x="234" y="4"/>
                </a:lnTo>
                <a:lnTo>
                  <a:pt x="236" y="4"/>
                </a:lnTo>
                <a:lnTo>
                  <a:pt x="236" y="4"/>
                </a:lnTo>
                <a:lnTo>
                  <a:pt x="236" y="6"/>
                </a:lnTo>
                <a:lnTo>
                  <a:pt x="236" y="10"/>
                </a:lnTo>
                <a:lnTo>
                  <a:pt x="236" y="10"/>
                </a:lnTo>
                <a:lnTo>
                  <a:pt x="238" y="10"/>
                </a:lnTo>
                <a:lnTo>
                  <a:pt x="242" y="10"/>
                </a:lnTo>
                <a:lnTo>
                  <a:pt x="242" y="10"/>
                </a:lnTo>
                <a:lnTo>
                  <a:pt x="250" y="12"/>
                </a:lnTo>
                <a:lnTo>
                  <a:pt x="258" y="16"/>
                </a:lnTo>
                <a:lnTo>
                  <a:pt x="258" y="16"/>
                </a:lnTo>
                <a:lnTo>
                  <a:pt x="260" y="20"/>
                </a:lnTo>
                <a:lnTo>
                  <a:pt x="262" y="26"/>
                </a:lnTo>
                <a:lnTo>
                  <a:pt x="262" y="26"/>
                </a:lnTo>
                <a:lnTo>
                  <a:pt x="260" y="36"/>
                </a:lnTo>
                <a:lnTo>
                  <a:pt x="260" y="36"/>
                </a:lnTo>
                <a:lnTo>
                  <a:pt x="258" y="38"/>
                </a:lnTo>
                <a:lnTo>
                  <a:pt x="254" y="42"/>
                </a:lnTo>
                <a:lnTo>
                  <a:pt x="254" y="42"/>
                </a:lnTo>
                <a:lnTo>
                  <a:pt x="256" y="44"/>
                </a:lnTo>
                <a:lnTo>
                  <a:pt x="258" y="46"/>
                </a:lnTo>
                <a:lnTo>
                  <a:pt x="258" y="46"/>
                </a:lnTo>
                <a:lnTo>
                  <a:pt x="262" y="46"/>
                </a:lnTo>
                <a:lnTo>
                  <a:pt x="266" y="46"/>
                </a:lnTo>
                <a:lnTo>
                  <a:pt x="266" y="46"/>
                </a:lnTo>
                <a:lnTo>
                  <a:pt x="266" y="50"/>
                </a:lnTo>
                <a:lnTo>
                  <a:pt x="266" y="54"/>
                </a:lnTo>
                <a:lnTo>
                  <a:pt x="266" y="54"/>
                </a:lnTo>
                <a:lnTo>
                  <a:pt x="268" y="56"/>
                </a:lnTo>
                <a:lnTo>
                  <a:pt x="272" y="54"/>
                </a:lnTo>
                <a:lnTo>
                  <a:pt x="272" y="54"/>
                </a:lnTo>
                <a:lnTo>
                  <a:pt x="274" y="52"/>
                </a:lnTo>
                <a:lnTo>
                  <a:pt x="276" y="50"/>
                </a:lnTo>
                <a:lnTo>
                  <a:pt x="276" y="50"/>
                </a:lnTo>
                <a:lnTo>
                  <a:pt x="282" y="50"/>
                </a:lnTo>
                <a:lnTo>
                  <a:pt x="288" y="54"/>
                </a:lnTo>
                <a:lnTo>
                  <a:pt x="288" y="54"/>
                </a:lnTo>
                <a:lnTo>
                  <a:pt x="290" y="58"/>
                </a:lnTo>
                <a:lnTo>
                  <a:pt x="292" y="62"/>
                </a:lnTo>
                <a:lnTo>
                  <a:pt x="292" y="62"/>
                </a:lnTo>
                <a:lnTo>
                  <a:pt x="298" y="62"/>
                </a:lnTo>
                <a:lnTo>
                  <a:pt x="298" y="62"/>
                </a:lnTo>
                <a:lnTo>
                  <a:pt x="306" y="58"/>
                </a:lnTo>
                <a:lnTo>
                  <a:pt x="312" y="56"/>
                </a:lnTo>
                <a:lnTo>
                  <a:pt x="314" y="56"/>
                </a:lnTo>
                <a:lnTo>
                  <a:pt x="314" y="56"/>
                </a:lnTo>
                <a:lnTo>
                  <a:pt x="318" y="60"/>
                </a:lnTo>
                <a:lnTo>
                  <a:pt x="318" y="60"/>
                </a:lnTo>
                <a:lnTo>
                  <a:pt x="320" y="64"/>
                </a:lnTo>
                <a:lnTo>
                  <a:pt x="318" y="70"/>
                </a:lnTo>
                <a:lnTo>
                  <a:pt x="318" y="70"/>
                </a:lnTo>
                <a:lnTo>
                  <a:pt x="312" y="76"/>
                </a:lnTo>
                <a:lnTo>
                  <a:pt x="312" y="76"/>
                </a:lnTo>
                <a:lnTo>
                  <a:pt x="304" y="80"/>
                </a:lnTo>
                <a:lnTo>
                  <a:pt x="304" y="80"/>
                </a:lnTo>
                <a:lnTo>
                  <a:pt x="302" y="84"/>
                </a:lnTo>
                <a:lnTo>
                  <a:pt x="300" y="90"/>
                </a:lnTo>
                <a:lnTo>
                  <a:pt x="300" y="90"/>
                </a:lnTo>
                <a:lnTo>
                  <a:pt x="302" y="94"/>
                </a:lnTo>
                <a:lnTo>
                  <a:pt x="302" y="94"/>
                </a:lnTo>
                <a:lnTo>
                  <a:pt x="302" y="98"/>
                </a:lnTo>
                <a:lnTo>
                  <a:pt x="304" y="100"/>
                </a:lnTo>
                <a:lnTo>
                  <a:pt x="304" y="100"/>
                </a:lnTo>
                <a:lnTo>
                  <a:pt x="308" y="100"/>
                </a:lnTo>
                <a:lnTo>
                  <a:pt x="312" y="98"/>
                </a:lnTo>
                <a:lnTo>
                  <a:pt x="316" y="94"/>
                </a:lnTo>
                <a:lnTo>
                  <a:pt x="318" y="92"/>
                </a:lnTo>
                <a:lnTo>
                  <a:pt x="318" y="92"/>
                </a:lnTo>
                <a:lnTo>
                  <a:pt x="324" y="94"/>
                </a:lnTo>
                <a:lnTo>
                  <a:pt x="330" y="96"/>
                </a:lnTo>
                <a:lnTo>
                  <a:pt x="330" y="96"/>
                </a:lnTo>
                <a:lnTo>
                  <a:pt x="336" y="98"/>
                </a:lnTo>
                <a:lnTo>
                  <a:pt x="338" y="98"/>
                </a:lnTo>
                <a:lnTo>
                  <a:pt x="340" y="96"/>
                </a:lnTo>
                <a:lnTo>
                  <a:pt x="340" y="96"/>
                </a:lnTo>
                <a:lnTo>
                  <a:pt x="340" y="94"/>
                </a:lnTo>
                <a:lnTo>
                  <a:pt x="338" y="92"/>
                </a:lnTo>
                <a:lnTo>
                  <a:pt x="338" y="92"/>
                </a:lnTo>
                <a:lnTo>
                  <a:pt x="340" y="88"/>
                </a:lnTo>
                <a:lnTo>
                  <a:pt x="344" y="84"/>
                </a:lnTo>
                <a:lnTo>
                  <a:pt x="354" y="80"/>
                </a:lnTo>
                <a:lnTo>
                  <a:pt x="354" y="80"/>
                </a:lnTo>
                <a:lnTo>
                  <a:pt x="364" y="76"/>
                </a:lnTo>
                <a:lnTo>
                  <a:pt x="368" y="74"/>
                </a:lnTo>
                <a:lnTo>
                  <a:pt x="374" y="76"/>
                </a:lnTo>
                <a:lnTo>
                  <a:pt x="374" y="76"/>
                </a:lnTo>
                <a:lnTo>
                  <a:pt x="372" y="78"/>
                </a:lnTo>
                <a:lnTo>
                  <a:pt x="372" y="82"/>
                </a:lnTo>
                <a:lnTo>
                  <a:pt x="372" y="82"/>
                </a:lnTo>
                <a:lnTo>
                  <a:pt x="376" y="82"/>
                </a:lnTo>
                <a:lnTo>
                  <a:pt x="378" y="80"/>
                </a:lnTo>
                <a:lnTo>
                  <a:pt x="378" y="80"/>
                </a:lnTo>
                <a:lnTo>
                  <a:pt x="382" y="70"/>
                </a:lnTo>
                <a:lnTo>
                  <a:pt x="382" y="70"/>
                </a:lnTo>
                <a:lnTo>
                  <a:pt x="388" y="60"/>
                </a:lnTo>
                <a:lnTo>
                  <a:pt x="396" y="54"/>
                </a:lnTo>
                <a:lnTo>
                  <a:pt x="396" y="54"/>
                </a:lnTo>
                <a:lnTo>
                  <a:pt x="406" y="52"/>
                </a:lnTo>
                <a:lnTo>
                  <a:pt x="406" y="52"/>
                </a:lnTo>
                <a:lnTo>
                  <a:pt x="408" y="52"/>
                </a:lnTo>
                <a:lnTo>
                  <a:pt x="412" y="54"/>
                </a:lnTo>
                <a:lnTo>
                  <a:pt x="412" y="54"/>
                </a:lnTo>
                <a:lnTo>
                  <a:pt x="410" y="56"/>
                </a:lnTo>
                <a:lnTo>
                  <a:pt x="408" y="56"/>
                </a:lnTo>
                <a:lnTo>
                  <a:pt x="402" y="60"/>
                </a:lnTo>
                <a:lnTo>
                  <a:pt x="402" y="60"/>
                </a:lnTo>
                <a:lnTo>
                  <a:pt x="396" y="64"/>
                </a:lnTo>
                <a:lnTo>
                  <a:pt x="396" y="64"/>
                </a:lnTo>
                <a:lnTo>
                  <a:pt x="394" y="68"/>
                </a:lnTo>
                <a:lnTo>
                  <a:pt x="394" y="70"/>
                </a:lnTo>
                <a:lnTo>
                  <a:pt x="394" y="70"/>
                </a:lnTo>
                <a:lnTo>
                  <a:pt x="396" y="70"/>
                </a:lnTo>
                <a:lnTo>
                  <a:pt x="396" y="68"/>
                </a:lnTo>
                <a:lnTo>
                  <a:pt x="400" y="66"/>
                </a:lnTo>
                <a:lnTo>
                  <a:pt x="400" y="66"/>
                </a:lnTo>
                <a:lnTo>
                  <a:pt x="408" y="62"/>
                </a:lnTo>
                <a:lnTo>
                  <a:pt x="408" y="62"/>
                </a:lnTo>
                <a:lnTo>
                  <a:pt x="416" y="60"/>
                </a:lnTo>
                <a:lnTo>
                  <a:pt x="424" y="60"/>
                </a:lnTo>
                <a:lnTo>
                  <a:pt x="424" y="60"/>
                </a:lnTo>
                <a:lnTo>
                  <a:pt x="428" y="64"/>
                </a:lnTo>
                <a:lnTo>
                  <a:pt x="430" y="66"/>
                </a:lnTo>
                <a:lnTo>
                  <a:pt x="430" y="66"/>
                </a:lnTo>
                <a:lnTo>
                  <a:pt x="438" y="72"/>
                </a:lnTo>
                <a:lnTo>
                  <a:pt x="438" y="72"/>
                </a:lnTo>
                <a:lnTo>
                  <a:pt x="438" y="76"/>
                </a:lnTo>
                <a:lnTo>
                  <a:pt x="440" y="80"/>
                </a:lnTo>
                <a:lnTo>
                  <a:pt x="440" y="80"/>
                </a:lnTo>
                <a:lnTo>
                  <a:pt x="442" y="80"/>
                </a:lnTo>
                <a:lnTo>
                  <a:pt x="442" y="80"/>
                </a:lnTo>
                <a:lnTo>
                  <a:pt x="446" y="82"/>
                </a:lnTo>
                <a:lnTo>
                  <a:pt x="448" y="86"/>
                </a:lnTo>
                <a:lnTo>
                  <a:pt x="448" y="86"/>
                </a:lnTo>
                <a:lnTo>
                  <a:pt x="454" y="84"/>
                </a:lnTo>
                <a:lnTo>
                  <a:pt x="458" y="84"/>
                </a:lnTo>
                <a:lnTo>
                  <a:pt x="458" y="84"/>
                </a:lnTo>
                <a:lnTo>
                  <a:pt x="462" y="86"/>
                </a:lnTo>
                <a:lnTo>
                  <a:pt x="464" y="90"/>
                </a:lnTo>
                <a:lnTo>
                  <a:pt x="468" y="98"/>
                </a:lnTo>
                <a:lnTo>
                  <a:pt x="468" y="98"/>
                </a:lnTo>
                <a:lnTo>
                  <a:pt x="468" y="106"/>
                </a:lnTo>
                <a:lnTo>
                  <a:pt x="468" y="110"/>
                </a:lnTo>
                <a:lnTo>
                  <a:pt x="470" y="112"/>
                </a:lnTo>
                <a:lnTo>
                  <a:pt x="470" y="112"/>
                </a:lnTo>
                <a:lnTo>
                  <a:pt x="474" y="114"/>
                </a:lnTo>
                <a:lnTo>
                  <a:pt x="480" y="116"/>
                </a:lnTo>
                <a:lnTo>
                  <a:pt x="488" y="118"/>
                </a:lnTo>
                <a:lnTo>
                  <a:pt x="492" y="120"/>
                </a:lnTo>
                <a:lnTo>
                  <a:pt x="492" y="120"/>
                </a:lnTo>
                <a:lnTo>
                  <a:pt x="492" y="122"/>
                </a:lnTo>
                <a:lnTo>
                  <a:pt x="492" y="124"/>
                </a:lnTo>
                <a:lnTo>
                  <a:pt x="494" y="128"/>
                </a:lnTo>
                <a:lnTo>
                  <a:pt x="494" y="128"/>
                </a:lnTo>
                <a:lnTo>
                  <a:pt x="498" y="138"/>
                </a:lnTo>
                <a:lnTo>
                  <a:pt x="502" y="146"/>
                </a:lnTo>
                <a:lnTo>
                  <a:pt x="502" y="146"/>
                </a:lnTo>
                <a:lnTo>
                  <a:pt x="502" y="154"/>
                </a:lnTo>
                <a:lnTo>
                  <a:pt x="502" y="164"/>
                </a:lnTo>
                <a:lnTo>
                  <a:pt x="502" y="164"/>
                </a:lnTo>
                <a:lnTo>
                  <a:pt x="500" y="176"/>
                </a:lnTo>
                <a:lnTo>
                  <a:pt x="500" y="176"/>
                </a:lnTo>
                <a:lnTo>
                  <a:pt x="494" y="188"/>
                </a:lnTo>
                <a:lnTo>
                  <a:pt x="494" y="188"/>
                </a:lnTo>
                <a:lnTo>
                  <a:pt x="490" y="202"/>
                </a:lnTo>
                <a:lnTo>
                  <a:pt x="490" y="202"/>
                </a:lnTo>
                <a:lnTo>
                  <a:pt x="490" y="208"/>
                </a:lnTo>
                <a:lnTo>
                  <a:pt x="490" y="208"/>
                </a:lnTo>
                <a:lnTo>
                  <a:pt x="494" y="212"/>
                </a:lnTo>
                <a:lnTo>
                  <a:pt x="498" y="214"/>
                </a:lnTo>
                <a:lnTo>
                  <a:pt x="502" y="218"/>
                </a:lnTo>
                <a:lnTo>
                  <a:pt x="506" y="220"/>
                </a:lnTo>
                <a:lnTo>
                  <a:pt x="506" y="220"/>
                </a:lnTo>
                <a:lnTo>
                  <a:pt x="508" y="228"/>
                </a:lnTo>
                <a:lnTo>
                  <a:pt x="508" y="228"/>
                </a:lnTo>
                <a:lnTo>
                  <a:pt x="508" y="242"/>
                </a:lnTo>
                <a:lnTo>
                  <a:pt x="508" y="254"/>
                </a:lnTo>
                <a:lnTo>
                  <a:pt x="508" y="254"/>
                </a:lnTo>
                <a:lnTo>
                  <a:pt x="512" y="264"/>
                </a:lnTo>
                <a:lnTo>
                  <a:pt x="512" y="264"/>
                </a:lnTo>
                <a:lnTo>
                  <a:pt x="514" y="282"/>
                </a:lnTo>
                <a:lnTo>
                  <a:pt x="514" y="282"/>
                </a:lnTo>
                <a:lnTo>
                  <a:pt x="514" y="292"/>
                </a:lnTo>
                <a:lnTo>
                  <a:pt x="514" y="292"/>
                </a:lnTo>
                <a:lnTo>
                  <a:pt x="514" y="306"/>
                </a:lnTo>
                <a:lnTo>
                  <a:pt x="516" y="318"/>
                </a:lnTo>
                <a:lnTo>
                  <a:pt x="516" y="318"/>
                </a:lnTo>
                <a:lnTo>
                  <a:pt x="518" y="324"/>
                </a:lnTo>
                <a:lnTo>
                  <a:pt x="524" y="328"/>
                </a:lnTo>
                <a:lnTo>
                  <a:pt x="532" y="338"/>
                </a:lnTo>
                <a:lnTo>
                  <a:pt x="532" y="338"/>
                </a:lnTo>
                <a:lnTo>
                  <a:pt x="534" y="344"/>
                </a:lnTo>
                <a:lnTo>
                  <a:pt x="534" y="344"/>
                </a:lnTo>
                <a:lnTo>
                  <a:pt x="534" y="354"/>
                </a:lnTo>
                <a:lnTo>
                  <a:pt x="532" y="364"/>
                </a:lnTo>
                <a:lnTo>
                  <a:pt x="532" y="364"/>
                </a:lnTo>
                <a:lnTo>
                  <a:pt x="528" y="384"/>
                </a:lnTo>
                <a:lnTo>
                  <a:pt x="528" y="384"/>
                </a:lnTo>
                <a:lnTo>
                  <a:pt x="526" y="388"/>
                </a:lnTo>
                <a:lnTo>
                  <a:pt x="524" y="394"/>
                </a:lnTo>
                <a:lnTo>
                  <a:pt x="524" y="394"/>
                </a:lnTo>
                <a:lnTo>
                  <a:pt x="518" y="394"/>
                </a:lnTo>
                <a:lnTo>
                  <a:pt x="518" y="394"/>
                </a:lnTo>
                <a:lnTo>
                  <a:pt x="512" y="388"/>
                </a:lnTo>
                <a:lnTo>
                  <a:pt x="510" y="384"/>
                </a:lnTo>
                <a:lnTo>
                  <a:pt x="510" y="384"/>
                </a:lnTo>
                <a:lnTo>
                  <a:pt x="506" y="376"/>
                </a:lnTo>
                <a:lnTo>
                  <a:pt x="502" y="370"/>
                </a:lnTo>
                <a:lnTo>
                  <a:pt x="502" y="370"/>
                </a:lnTo>
                <a:lnTo>
                  <a:pt x="496" y="368"/>
                </a:lnTo>
                <a:lnTo>
                  <a:pt x="492" y="368"/>
                </a:lnTo>
                <a:lnTo>
                  <a:pt x="492" y="368"/>
                </a:lnTo>
                <a:lnTo>
                  <a:pt x="490" y="372"/>
                </a:lnTo>
                <a:lnTo>
                  <a:pt x="490" y="378"/>
                </a:lnTo>
                <a:lnTo>
                  <a:pt x="488" y="386"/>
                </a:lnTo>
                <a:lnTo>
                  <a:pt x="488" y="392"/>
                </a:lnTo>
                <a:lnTo>
                  <a:pt x="488" y="392"/>
                </a:lnTo>
                <a:lnTo>
                  <a:pt x="484" y="394"/>
                </a:lnTo>
                <a:lnTo>
                  <a:pt x="478" y="396"/>
                </a:lnTo>
                <a:lnTo>
                  <a:pt x="466" y="400"/>
                </a:lnTo>
                <a:lnTo>
                  <a:pt x="454" y="402"/>
                </a:lnTo>
                <a:lnTo>
                  <a:pt x="446" y="406"/>
                </a:lnTo>
                <a:lnTo>
                  <a:pt x="446" y="406"/>
                </a:lnTo>
                <a:lnTo>
                  <a:pt x="442" y="412"/>
                </a:lnTo>
                <a:lnTo>
                  <a:pt x="438" y="418"/>
                </a:lnTo>
                <a:lnTo>
                  <a:pt x="438" y="418"/>
                </a:lnTo>
                <a:lnTo>
                  <a:pt x="428" y="424"/>
                </a:lnTo>
                <a:lnTo>
                  <a:pt x="418" y="428"/>
                </a:lnTo>
                <a:lnTo>
                  <a:pt x="418" y="428"/>
                </a:lnTo>
                <a:lnTo>
                  <a:pt x="400" y="432"/>
                </a:lnTo>
                <a:lnTo>
                  <a:pt x="400" y="432"/>
                </a:lnTo>
                <a:lnTo>
                  <a:pt x="390" y="436"/>
                </a:lnTo>
                <a:lnTo>
                  <a:pt x="382" y="440"/>
                </a:lnTo>
                <a:lnTo>
                  <a:pt x="382" y="440"/>
                </a:lnTo>
                <a:lnTo>
                  <a:pt x="378" y="448"/>
                </a:lnTo>
                <a:lnTo>
                  <a:pt x="378" y="452"/>
                </a:lnTo>
                <a:lnTo>
                  <a:pt x="376" y="454"/>
                </a:lnTo>
                <a:lnTo>
                  <a:pt x="376" y="454"/>
                </a:lnTo>
                <a:lnTo>
                  <a:pt x="374" y="456"/>
                </a:lnTo>
                <a:lnTo>
                  <a:pt x="374" y="456"/>
                </a:lnTo>
                <a:lnTo>
                  <a:pt x="368" y="452"/>
                </a:lnTo>
                <a:lnTo>
                  <a:pt x="364" y="446"/>
                </a:lnTo>
                <a:lnTo>
                  <a:pt x="360" y="440"/>
                </a:lnTo>
                <a:lnTo>
                  <a:pt x="358" y="438"/>
                </a:lnTo>
                <a:lnTo>
                  <a:pt x="356" y="438"/>
                </a:lnTo>
                <a:lnTo>
                  <a:pt x="356" y="438"/>
                </a:lnTo>
                <a:lnTo>
                  <a:pt x="356" y="440"/>
                </a:lnTo>
                <a:lnTo>
                  <a:pt x="354" y="444"/>
                </a:lnTo>
                <a:lnTo>
                  <a:pt x="354" y="444"/>
                </a:lnTo>
                <a:lnTo>
                  <a:pt x="354" y="448"/>
                </a:lnTo>
                <a:lnTo>
                  <a:pt x="354" y="454"/>
                </a:lnTo>
                <a:lnTo>
                  <a:pt x="354" y="454"/>
                </a:lnTo>
                <a:lnTo>
                  <a:pt x="358" y="460"/>
                </a:lnTo>
                <a:lnTo>
                  <a:pt x="364" y="466"/>
                </a:lnTo>
                <a:lnTo>
                  <a:pt x="364" y="466"/>
                </a:lnTo>
                <a:lnTo>
                  <a:pt x="370" y="468"/>
                </a:lnTo>
                <a:lnTo>
                  <a:pt x="376" y="472"/>
                </a:lnTo>
                <a:lnTo>
                  <a:pt x="376" y="472"/>
                </a:lnTo>
                <a:lnTo>
                  <a:pt x="378" y="478"/>
                </a:lnTo>
                <a:lnTo>
                  <a:pt x="378" y="484"/>
                </a:lnTo>
                <a:lnTo>
                  <a:pt x="378" y="484"/>
                </a:lnTo>
                <a:lnTo>
                  <a:pt x="378" y="496"/>
                </a:lnTo>
                <a:lnTo>
                  <a:pt x="378" y="506"/>
                </a:lnTo>
                <a:lnTo>
                  <a:pt x="378" y="506"/>
                </a:lnTo>
                <a:lnTo>
                  <a:pt x="382" y="514"/>
                </a:lnTo>
                <a:lnTo>
                  <a:pt x="388" y="520"/>
                </a:lnTo>
                <a:lnTo>
                  <a:pt x="388" y="520"/>
                </a:lnTo>
                <a:lnTo>
                  <a:pt x="404" y="534"/>
                </a:lnTo>
                <a:lnTo>
                  <a:pt x="420" y="546"/>
                </a:lnTo>
                <a:lnTo>
                  <a:pt x="420" y="546"/>
                </a:lnTo>
                <a:lnTo>
                  <a:pt x="430" y="560"/>
                </a:lnTo>
                <a:lnTo>
                  <a:pt x="430" y="560"/>
                </a:lnTo>
                <a:lnTo>
                  <a:pt x="444" y="572"/>
                </a:lnTo>
                <a:lnTo>
                  <a:pt x="458" y="584"/>
                </a:lnTo>
                <a:lnTo>
                  <a:pt x="458" y="584"/>
                </a:lnTo>
                <a:lnTo>
                  <a:pt x="464" y="592"/>
                </a:lnTo>
                <a:lnTo>
                  <a:pt x="464" y="592"/>
                </a:lnTo>
                <a:lnTo>
                  <a:pt x="464" y="596"/>
                </a:lnTo>
                <a:lnTo>
                  <a:pt x="462" y="600"/>
                </a:lnTo>
                <a:lnTo>
                  <a:pt x="462" y="600"/>
                </a:lnTo>
                <a:lnTo>
                  <a:pt x="458" y="602"/>
                </a:lnTo>
                <a:lnTo>
                  <a:pt x="452" y="604"/>
                </a:lnTo>
                <a:lnTo>
                  <a:pt x="448" y="606"/>
                </a:lnTo>
                <a:lnTo>
                  <a:pt x="442" y="608"/>
                </a:lnTo>
                <a:lnTo>
                  <a:pt x="442" y="608"/>
                </a:lnTo>
                <a:lnTo>
                  <a:pt x="440" y="612"/>
                </a:lnTo>
                <a:lnTo>
                  <a:pt x="438" y="618"/>
                </a:lnTo>
                <a:lnTo>
                  <a:pt x="438" y="618"/>
                </a:lnTo>
                <a:lnTo>
                  <a:pt x="436" y="624"/>
                </a:lnTo>
                <a:lnTo>
                  <a:pt x="434" y="628"/>
                </a:lnTo>
                <a:lnTo>
                  <a:pt x="434" y="628"/>
                </a:lnTo>
                <a:lnTo>
                  <a:pt x="428" y="632"/>
                </a:lnTo>
                <a:lnTo>
                  <a:pt x="420" y="634"/>
                </a:lnTo>
                <a:lnTo>
                  <a:pt x="414" y="636"/>
                </a:lnTo>
                <a:lnTo>
                  <a:pt x="408" y="638"/>
                </a:lnTo>
                <a:lnTo>
                  <a:pt x="408" y="638"/>
                </a:lnTo>
                <a:lnTo>
                  <a:pt x="404" y="644"/>
                </a:lnTo>
                <a:lnTo>
                  <a:pt x="402" y="652"/>
                </a:lnTo>
                <a:lnTo>
                  <a:pt x="402" y="652"/>
                </a:lnTo>
                <a:lnTo>
                  <a:pt x="402" y="662"/>
                </a:lnTo>
                <a:lnTo>
                  <a:pt x="402" y="670"/>
                </a:lnTo>
                <a:lnTo>
                  <a:pt x="402" y="670"/>
                </a:lnTo>
                <a:lnTo>
                  <a:pt x="406" y="680"/>
                </a:lnTo>
                <a:lnTo>
                  <a:pt x="410" y="690"/>
                </a:lnTo>
                <a:lnTo>
                  <a:pt x="410" y="690"/>
                </a:lnTo>
                <a:lnTo>
                  <a:pt x="410" y="694"/>
                </a:lnTo>
                <a:lnTo>
                  <a:pt x="410" y="698"/>
                </a:lnTo>
                <a:lnTo>
                  <a:pt x="410" y="698"/>
                </a:lnTo>
                <a:lnTo>
                  <a:pt x="406" y="702"/>
                </a:lnTo>
                <a:lnTo>
                  <a:pt x="402" y="702"/>
                </a:lnTo>
                <a:lnTo>
                  <a:pt x="402" y="702"/>
                </a:lnTo>
                <a:lnTo>
                  <a:pt x="400" y="700"/>
                </a:lnTo>
                <a:lnTo>
                  <a:pt x="398" y="698"/>
                </a:lnTo>
                <a:lnTo>
                  <a:pt x="396" y="692"/>
                </a:lnTo>
                <a:lnTo>
                  <a:pt x="396" y="692"/>
                </a:lnTo>
                <a:lnTo>
                  <a:pt x="392" y="692"/>
                </a:lnTo>
                <a:lnTo>
                  <a:pt x="388" y="692"/>
                </a:lnTo>
                <a:lnTo>
                  <a:pt x="380" y="692"/>
                </a:lnTo>
                <a:lnTo>
                  <a:pt x="380" y="692"/>
                </a:lnTo>
                <a:lnTo>
                  <a:pt x="372" y="690"/>
                </a:lnTo>
                <a:lnTo>
                  <a:pt x="370" y="688"/>
                </a:lnTo>
                <a:lnTo>
                  <a:pt x="366" y="688"/>
                </a:lnTo>
                <a:lnTo>
                  <a:pt x="366" y="688"/>
                </a:lnTo>
                <a:lnTo>
                  <a:pt x="364" y="690"/>
                </a:lnTo>
                <a:lnTo>
                  <a:pt x="362" y="694"/>
                </a:lnTo>
                <a:lnTo>
                  <a:pt x="362" y="694"/>
                </a:lnTo>
                <a:lnTo>
                  <a:pt x="352" y="696"/>
                </a:lnTo>
                <a:lnTo>
                  <a:pt x="342" y="696"/>
                </a:lnTo>
                <a:lnTo>
                  <a:pt x="330" y="696"/>
                </a:lnTo>
                <a:lnTo>
                  <a:pt x="322" y="696"/>
                </a:lnTo>
                <a:lnTo>
                  <a:pt x="322" y="696"/>
                </a:lnTo>
                <a:lnTo>
                  <a:pt x="310" y="704"/>
                </a:lnTo>
                <a:lnTo>
                  <a:pt x="304" y="708"/>
                </a:lnTo>
                <a:lnTo>
                  <a:pt x="298" y="710"/>
                </a:lnTo>
                <a:lnTo>
                  <a:pt x="298" y="710"/>
                </a:lnTo>
                <a:lnTo>
                  <a:pt x="292" y="710"/>
                </a:lnTo>
                <a:lnTo>
                  <a:pt x="284" y="710"/>
                </a:lnTo>
                <a:lnTo>
                  <a:pt x="284" y="710"/>
                </a:lnTo>
                <a:lnTo>
                  <a:pt x="276" y="704"/>
                </a:lnTo>
                <a:lnTo>
                  <a:pt x="268" y="700"/>
                </a:lnTo>
                <a:lnTo>
                  <a:pt x="268" y="700"/>
                </a:lnTo>
                <a:lnTo>
                  <a:pt x="262" y="698"/>
                </a:lnTo>
                <a:lnTo>
                  <a:pt x="254" y="698"/>
                </a:lnTo>
                <a:lnTo>
                  <a:pt x="254" y="698"/>
                </a:lnTo>
                <a:lnTo>
                  <a:pt x="250" y="700"/>
                </a:lnTo>
                <a:lnTo>
                  <a:pt x="246" y="704"/>
                </a:lnTo>
                <a:lnTo>
                  <a:pt x="246" y="704"/>
                </a:lnTo>
                <a:lnTo>
                  <a:pt x="242" y="712"/>
                </a:lnTo>
                <a:lnTo>
                  <a:pt x="242" y="712"/>
                </a:lnTo>
                <a:lnTo>
                  <a:pt x="240" y="714"/>
                </a:lnTo>
                <a:lnTo>
                  <a:pt x="236" y="716"/>
                </a:lnTo>
                <a:lnTo>
                  <a:pt x="236" y="716"/>
                </a:lnTo>
                <a:lnTo>
                  <a:pt x="230" y="714"/>
                </a:lnTo>
                <a:lnTo>
                  <a:pt x="226" y="710"/>
                </a:lnTo>
                <a:lnTo>
                  <a:pt x="226" y="710"/>
                </a:lnTo>
                <a:lnTo>
                  <a:pt x="222" y="704"/>
                </a:lnTo>
                <a:lnTo>
                  <a:pt x="220" y="700"/>
                </a:lnTo>
                <a:lnTo>
                  <a:pt x="220" y="700"/>
                </a:lnTo>
                <a:lnTo>
                  <a:pt x="214" y="698"/>
                </a:lnTo>
                <a:lnTo>
                  <a:pt x="210" y="696"/>
                </a:lnTo>
                <a:lnTo>
                  <a:pt x="210" y="696"/>
                </a:lnTo>
                <a:lnTo>
                  <a:pt x="198" y="696"/>
                </a:lnTo>
                <a:lnTo>
                  <a:pt x="198" y="696"/>
                </a:lnTo>
                <a:lnTo>
                  <a:pt x="192" y="696"/>
                </a:lnTo>
                <a:lnTo>
                  <a:pt x="188" y="698"/>
                </a:lnTo>
                <a:lnTo>
                  <a:pt x="186" y="700"/>
                </a:lnTo>
                <a:lnTo>
                  <a:pt x="186" y="700"/>
                </a:lnTo>
                <a:lnTo>
                  <a:pt x="176" y="694"/>
                </a:lnTo>
                <a:lnTo>
                  <a:pt x="166" y="688"/>
                </a:lnTo>
                <a:lnTo>
                  <a:pt x="166" y="688"/>
                </a:lnTo>
                <a:lnTo>
                  <a:pt x="156" y="684"/>
                </a:lnTo>
                <a:lnTo>
                  <a:pt x="144" y="680"/>
                </a:lnTo>
                <a:lnTo>
                  <a:pt x="144" y="680"/>
                </a:lnTo>
                <a:lnTo>
                  <a:pt x="128" y="682"/>
                </a:lnTo>
                <a:lnTo>
                  <a:pt x="114" y="684"/>
                </a:lnTo>
                <a:lnTo>
                  <a:pt x="114" y="684"/>
                </a:lnTo>
                <a:lnTo>
                  <a:pt x="94" y="686"/>
                </a:lnTo>
                <a:lnTo>
                  <a:pt x="82" y="688"/>
                </a:lnTo>
                <a:lnTo>
                  <a:pt x="72" y="686"/>
                </a:lnTo>
                <a:lnTo>
                  <a:pt x="72" y="686"/>
                </a:lnTo>
                <a:lnTo>
                  <a:pt x="70" y="682"/>
                </a:lnTo>
                <a:lnTo>
                  <a:pt x="68" y="680"/>
                </a:lnTo>
                <a:lnTo>
                  <a:pt x="66" y="678"/>
                </a:lnTo>
                <a:lnTo>
                  <a:pt x="66" y="678"/>
                </a:lnTo>
                <a:lnTo>
                  <a:pt x="64" y="674"/>
                </a:lnTo>
                <a:lnTo>
                  <a:pt x="64" y="674"/>
                </a:lnTo>
                <a:lnTo>
                  <a:pt x="62" y="662"/>
                </a:lnTo>
                <a:lnTo>
                  <a:pt x="62" y="662"/>
                </a:lnTo>
                <a:lnTo>
                  <a:pt x="64" y="646"/>
                </a:lnTo>
                <a:lnTo>
                  <a:pt x="66" y="630"/>
                </a:lnTo>
                <a:lnTo>
                  <a:pt x="66" y="630"/>
                </a:lnTo>
                <a:lnTo>
                  <a:pt x="72" y="618"/>
                </a:lnTo>
                <a:lnTo>
                  <a:pt x="78" y="604"/>
                </a:lnTo>
                <a:lnTo>
                  <a:pt x="78" y="604"/>
                </a:lnTo>
                <a:lnTo>
                  <a:pt x="80" y="596"/>
                </a:lnTo>
                <a:lnTo>
                  <a:pt x="82" y="590"/>
                </a:lnTo>
                <a:lnTo>
                  <a:pt x="82" y="590"/>
                </a:lnTo>
                <a:lnTo>
                  <a:pt x="88" y="584"/>
                </a:lnTo>
                <a:lnTo>
                  <a:pt x="94" y="578"/>
                </a:lnTo>
                <a:lnTo>
                  <a:pt x="100" y="572"/>
                </a:lnTo>
                <a:lnTo>
                  <a:pt x="106" y="566"/>
                </a:lnTo>
                <a:lnTo>
                  <a:pt x="106" y="566"/>
                </a:lnTo>
                <a:lnTo>
                  <a:pt x="108" y="560"/>
                </a:lnTo>
                <a:lnTo>
                  <a:pt x="110" y="556"/>
                </a:lnTo>
                <a:lnTo>
                  <a:pt x="108" y="552"/>
                </a:lnTo>
                <a:lnTo>
                  <a:pt x="108" y="552"/>
                </a:lnTo>
                <a:lnTo>
                  <a:pt x="106" y="550"/>
                </a:lnTo>
                <a:lnTo>
                  <a:pt x="102" y="548"/>
                </a:lnTo>
                <a:lnTo>
                  <a:pt x="94" y="544"/>
                </a:lnTo>
                <a:lnTo>
                  <a:pt x="94" y="544"/>
                </a:lnTo>
                <a:lnTo>
                  <a:pt x="72" y="534"/>
                </a:lnTo>
                <a:lnTo>
                  <a:pt x="50" y="526"/>
                </a:lnTo>
                <a:lnTo>
                  <a:pt x="50" y="526"/>
                </a:lnTo>
                <a:lnTo>
                  <a:pt x="40" y="526"/>
                </a:lnTo>
                <a:lnTo>
                  <a:pt x="34" y="524"/>
                </a:lnTo>
                <a:lnTo>
                  <a:pt x="30" y="522"/>
                </a:lnTo>
                <a:lnTo>
                  <a:pt x="30" y="522"/>
                </a:lnTo>
                <a:lnTo>
                  <a:pt x="26" y="516"/>
                </a:lnTo>
                <a:lnTo>
                  <a:pt x="24" y="510"/>
                </a:lnTo>
                <a:lnTo>
                  <a:pt x="24" y="510"/>
                </a:lnTo>
                <a:lnTo>
                  <a:pt x="16" y="502"/>
                </a:lnTo>
                <a:lnTo>
                  <a:pt x="16" y="502"/>
                </a:lnTo>
                <a:lnTo>
                  <a:pt x="10" y="494"/>
                </a:lnTo>
                <a:lnTo>
                  <a:pt x="4" y="488"/>
                </a:lnTo>
                <a:lnTo>
                  <a:pt x="4" y="488"/>
                </a:lnTo>
                <a:lnTo>
                  <a:pt x="8" y="486"/>
                </a:lnTo>
                <a:lnTo>
                  <a:pt x="10" y="482"/>
                </a:lnTo>
                <a:lnTo>
                  <a:pt x="10" y="482"/>
                </a:lnTo>
                <a:lnTo>
                  <a:pt x="10" y="474"/>
                </a:lnTo>
                <a:lnTo>
                  <a:pt x="10" y="468"/>
                </a:lnTo>
                <a:lnTo>
                  <a:pt x="10" y="468"/>
                </a:lnTo>
                <a:lnTo>
                  <a:pt x="8" y="460"/>
                </a:lnTo>
                <a:lnTo>
                  <a:pt x="8" y="460"/>
                </a:lnTo>
                <a:lnTo>
                  <a:pt x="4" y="450"/>
                </a:lnTo>
                <a:lnTo>
                  <a:pt x="4" y="450"/>
                </a:lnTo>
                <a:lnTo>
                  <a:pt x="4" y="442"/>
                </a:lnTo>
                <a:lnTo>
                  <a:pt x="4" y="442"/>
                </a:lnTo>
                <a:lnTo>
                  <a:pt x="6" y="438"/>
                </a:lnTo>
                <a:lnTo>
                  <a:pt x="6" y="434"/>
                </a:lnTo>
                <a:lnTo>
                  <a:pt x="6" y="434"/>
                </a:lnTo>
                <a:lnTo>
                  <a:pt x="4" y="432"/>
                </a:lnTo>
                <a:lnTo>
                  <a:pt x="0" y="428"/>
                </a:lnTo>
                <a:lnTo>
                  <a:pt x="0" y="428"/>
                </a:lnTo>
                <a:lnTo>
                  <a:pt x="0" y="424"/>
                </a:lnTo>
                <a:lnTo>
                  <a:pt x="4" y="420"/>
                </a:lnTo>
                <a:lnTo>
                  <a:pt x="10" y="416"/>
                </a:lnTo>
                <a:lnTo>
                  <a:pt x="12" y="412"/>
                </a:lnTo>
                <a:lnTo>
                  <a:pt x="12" y="412"/>
                </a:lnTo>
                <a:lnTo>
                  <a:pt x="14" y="404"/>
                </a:lnTo>
                <a:lnTo>
                  <a:pt x="14" y="404"/>
                </a:lnTo>
                <a:lnTo>
                  <a:pt x="8" y="394"/>
                </a:lnTo>
                <a:lnTo>
                  <a:pt x="8" y="394"/>
                </a:lnTo>
                <a:lnTo>
                  <a:pt x="8" y="382"/>
                </a:lnTo>
                <a:lnTo>
                  <a:pt x="8" y="382"/>
                </a:lnTo>
                <a:lnTo>
                  <a:pt x="4" y="374"/>
                </a:lnTo>
                <a:lnTo>
                  <a:pt x="4" y="374"/>
                </a:lnTo>
                <a:lnTo>
                  <a:pt x="4" y="368"/>
                </a:lnTo>
                <a:lnTo>
                  <a:pt x="4" y="368"/>
                </a:lnTo>
                <a:lnTo>
                  <a:pt x="2" y="348"/>
                </a:lnTo>
                <a:lnTo>
                  <a:pt x="2" y="348"/>
                </a:lnTo>
                <a:lnTo>
                  <a:pt x="4" y="340"/>
                </a:lnTo>
                <a:lnTo>
                  <a:pt x="4" y="340"/>
                </a:lnTo>
                <a:lnTo>
                  <a:pt x="6" y="338"/>
                </a:lnTo>
                <a:lnTo>
                  <a:pt x="10" y="334"/>
                </a:lnTo>
                <a:lnTo>
                  <a:pt x="10" y="334"/>
                </a:lnTo>
                <a:lnTo>
                  <a:pt x="12" y="324"/>
                </a:lnTo>
                <a:lnTo>
                  <a:pt x="14" y="314"/>
                </a:lnTo>
                <a:lnTo>
                  <a:pt x="14" y="314"/>
                </a:lnTo>
                <a:lnTo>
                  <a:pt x="16" y="300"/>
                </a:lnTo>
                <a:lnTo>
                  <a:pt x="16" y="300"/>
                </a:lnTo>
                <a:lnTo>
                  <a:pt x="16" y="290"/>
                </a:lnTo>
                <a:lnTo>
                  <a:pt x="16" y="290"/>
                </a:lnTo>
                <a:lnTo>
                  <a:pt x="14" y="274"/>
                </a:lnTo>
                <a:lnTo>
                  <a:pt x="14" y="274"/>
                </a:lnTo>
                <a:lnTo>
                  <a:pt x="14" y="268"/>
                </a:lnTo>
                <a:lnTo>
                  <a:pt x="16" y="264"/>
                </a:lnTo>
                <a:lnTo>
                  <a:pt x="16" y="264"/>
                </a:lnTo>
                <a:lnTo>
                  <a:pt x="22" y="264"/>
                </a:lnTo>
                <a:lnTo>
                  <a:pt x="26" y="266"/>
                </a:lnTo>
                <a:lnTo>
                  <a:pt x="26" y="266"/>
                </a:lnTo>
                <a:lnTo>
                  <a:pt x="34" y="270"/>
                </a:lnTo>
                <a:lnTo>
                  <a:pt x="40" y="274"/>
                </a:lnTo>
                <a:lnTo>
                  <a:pt x="40" y="274"/>
                </a:lnTo>
                <a:lnTo>
                  <a:pt x="44" y="274"/>
                </a:lnTo>
                <a:lnTo>
                  <a:pt x="48" y="272"/>
                </a:lnTo>
                <a:lnTo>
                  <a:pt x="48" y="272"/>
                </a:lnTo>
                <a:lnTo>
                  <a:pt x="52" y="268"/>
                </a:lnTo>
                <a:lnTo>
                  <a:pt x="54" y="262"/>
                </a:lnTo>
                <a:lnTo>
                  <a:pt x="54" y="262"/>
                </a:lnTo>
                <a:lnTo>
                  <a:pt x="56" y="256"/>
                </a:lnTo>
                <a:lnTo>
                  <a:pt x="58" y="250"/>
                </a:lnTo>
                <a:lnTo>
                  <a:pt x="58" y="250"/>
                </a:lnTo>
                <a:lnTo>
                  <a:pt x="64" y="246"/>
                </a:lnTo>
                <a:lnTo>
                  <a:pt x="68" y="244"/>
                </a:lnTo>
                <a:lnTo>
                  <a:pt x="68" y="244"/>
                </a:lnTo>
                <a:lnTo>
                  <a:pt x="74" y="240"/>
                </a:lnTo>
                <a:lnTo>
                  <a:pt x="78" y="234"/>
                </a:lnTo>
                <a:lnTo>
                  <a:pt x="78" y="234"/>
                </a:lnTo>
                <a:lnTo>
                  <a:pt x="80" y="228"/>
                </a:lnTo>
                <a:lnTo>
                  <a:pt x="80" y="222"/>
                </a:lnTo>
                <a:lnTo>
                  <a:pt x="80" y="222"/>
                </a:lnTo>
                <a:lnTo>
                  <a:pt x="76" y="220"/>
                </a:lnTo>
                <a:lnTo>
                  <a:pt x="72" y="218"/>
                </a:lnTo>
                <a:lnTo>
                  <a:pt x="66" y="214"/>
                </a:lnTo>
                <a:lnTo>
                  <a:pt x="62" y="212"/>
                </a:lnTo>
                <a:lnTo>
                  <a:pt x="62" y="212"/>
                </a:lnTo>
                <a:lnTo>
                  <a:pt x="60" y="208"/>
                </a:lnTo>
                <a:lnTo>
                  <a:pt x="60" y="202"/>
                </a:lnTo>
                <a:lnTo>
                  <a:pt x="60" y="202"/>
                </a:lnTo>
                <a:lnTo>
                  <a:pt x="64" y="198"/>
                </a:lnTo>
                <a:lnTo>
                  <a:pt x="68" y="196"/>
                </a:lnTo>
                <a:lnTo>
                  <a:pt x="74" y="196"/>
                </a:lnTo>
                <a:lnTo>
                  <a:pt x="78" y="192"/>
                </a:lnTo>
                <a:lnTo>
                  <a:pt x="78" y="192"/>
                </a:lnTo>
                <a:lnTo>
                  <a:pt x="84" y="184"/>
                </a:lnTo>
                <a:lnTo>
                  <a:pt x="90" y="170"/>
                </a:lnTo>
                <a:lnTo>
                  <a:pt x="92" y="158"/>
                </a:lnTo>
                <a:lnTo>
                  <a:pt x="94" y="146"/>
                </a:lnTo>
                <a:lnTo>
                  <a:pt x="94" y="146"/>
                </a:lnTo>
                <a:lnTo>
                  <a:pt x="102" y="144"/>
                </a:lnTo>
                <a:lnTo>
                  <a:pt x="106" y="144"/>
                </a:lnTo>
                <a:lnTo>
                  <a:pt x="110" y="144"/>
                </a:lnTo>
                <a:lnTo>
                  <a:pt x="110" y="144"/>
                </a:lnTo>
                <a:lnTo>
                  <a:pt x="112" y="148"/>
                </a:lnTo>
                <a:lnTo>
                  <a:pt x="114" y="154"/>
                </a:lnTo>
                <a:lnTo>
                  <a:pt x="114" y="154"/>
                </a:lnTo>
                <a:lnTo>
                  <a:pt x="116" y="156"/>
                </a:lnTo>
                <a:lnTo>
                  <a:pt x="116" y="156"/>
                </a:lnTo>
                <a:lnTo>
                  <a:pt x="116" y="154"/>
                </a:lnTo>
                <a:lnTo>
                  <a:pt x="116" y="150"/>
                </a:lnTo>
                <a:lnTo>
                  <a:pt x="114" y="146"/>
                </a:lnTo>
                <a:lnTo>
                  <a:pt x="114" y="146"/>
                </a:lnTo>
                <a:lnTo>
                  <a:pt x="110" y="140"/>
                </a:lnTo>
                <a:lnTo>
                  <a:pt x="110" y="140"/>
                </a:lnTo>
                <a:lnTo>
                  <a:pt x="104" y="136"/>
                </a:lnTo>
                <a:lnTo>
                  <a:pt x="104" y="136"/>
                </a:lnTo>
                <a:lnTo>
                  <a:pt x="100" y="134"/>
                </a:lnTo>
                <a:lnTo>
                  <a:pt x="94" y="132"/>
                </a:lnTo>
                <a:lnTo>
                  <a:pt x="94" y="132"/>
                </a:lnTo>
                <a:lnTo>
                  <a:pt x="94" y="130"/>
                </a:lnTo>
                <a:lnTo>
                  <a:pt x="94" y="130"/>
                </a:lnTo>
                <a:lnTo>
                  <a:pt x="98" y="122"/>
                </a:lnTo>
                <a:lnTo>
                  <a:pt x="98" y="122"/>
                </a:lnTo>
                <a:lnTo>
                  <a:pt x="102" y="118"/>
                </a:lnTo>
                <a:lnTo>
                  <a:pt x="102" y="118"/>
                </a:lnTo>
                <a:lnTo>
                  <a:pt x="104" y="114"/>
                </a:lnTo>
                <a:lnTo>
                  <a:pt x="106" y="110"/>
                </a:lnTo>
                <a:lnTo>
                  <a:pt x="106" y="110"/>
                </a:lnTo>
                <a:lnTo>
                  <a:pt x="112" y="108"/>
                </a:lnTo>
                <a:lnTo>
                  <a:pt x="120" y="108"/>
                </a:lnTo>
                <a:lnTo>
                  <a:pt x="134" y="108"/>
                </a:lnTo>
                <a:lnTo>
                  <a:pt x="134" y="108"/>
                </a:lnTo>
                <a:lnTo>
                  <a:pt x="142" y="110"/>
                </a:lnTo>
                <a:lnTo>
                  <a:pt x="150" y="112"/>
                </a:lnTo>
                <a:lnTo>
                  <a:pt x="150" y="112"/>
                </a:lnTo>
                <a:lnTo>
                  <a:pt x="154" y="116"/>
                </a:lnTo>
                <a:lnTo>
                  <a:pt x="156" y="122"/>
                </a:lnTo>
                <a:lnTo>
                  <a:pt x="156" y="122"/>
                </a:lnTo>
                <a:lnTo>
                  <a:pt x="154" y="128"/>
                </a:lnTo>
                <a:lnTo>
                  <a:pt x="154" y="132"/>
                </a:lnTo>
                <a:lnTo>
                  <a:pt x="156" y="134"/>
                </a:lnTo>
                <a:lnTo>
                  <a:pt x="156" y="134"/>
                </a:lnTo>
                <a:lnTo>
                  <a:pt x="160" y="136"/>
                </a:lnTo>
                <a:lnTo>
                  <a:pt x="162" y="134"/>
                </a:lnTo>
                <a:lnTo>
                  <a:pt x="162" y="134"/>
                </a:lnTo>
                <a:lnTo>
                  <a:pt x="164" y="132"/>
                </a:lnTo>
                <a:lnTo>
                  <a:pt x="164" y="130"/>
                </a:lnTo>
                <a:lnTo>
                  <a:pt x="164" y="126"/>
                </a:lnTo>
                <a:lnTo>
                  <a:pt x="164" y="124"/>
                </a:lnTo>
                <a:lnTo>
                  <a:pt x="164" y="124"/>
                </a:lnTo>
                <a:lnTo>
                  <a:pt x="168" y="126"/>
                </a:lnTo>
                <a:lnTo>
                  <a:pt x="172" y="128"/>
                </a:lnTo>
                <a:lnTo>
                  <a:pt x="172" y="128"/>
                </a:lnTo>
                <a:lnTo>
                  <a:pt x="174" y="134"/>
                </a:lnTo>
                <a:lnTo>
                  <a:pt x="176" y="140"/>
                </a:lnTo>
                <a:lnTo>
                  <a:pt x="176" y="140"/>
                </a:lnTo>
                <a:lnTo>
                  <a:pt x="178" y="146"/>
                </a:lnTo>
                <a:lnTo>
                  <a:pt x="180" y="148"/>
                </a:lnTo>
                <a:lnTo>
                  <a:pt x="182" y="148"/>
                </a:lnTo>
                <a:lnTo>
                  <a:pt x="182" y="148"/>
                </a:lnTo>
                <a:lnTo>
                  <a:pt x="182" y="148"/>
                </a:lnTo>
                <a:lnTo>
                  <a:pt x="182" y="146"/>
                </a:lnTo>
                <a:lnTo>
                  <a:pt x="182" y="140"/>
                </a:lnTo>
                <a:lnTo>
                  <a:pt x="178" y="128"/>
                </a:lnTo>
                <a:lnTo>
                  <a:pt x="178" y="128"/>
                </a:lnTo>
                <a:lnTo>
                  <a:pt x="178" y="118"/>
                </a:lnTo>
                <a:lnTo>
                  <a:pt x="180" y="110"/>
                </a:lnTo>
                <a:lnTo>
                  <a:pt x="180" y="110"/>
                </a:lnTo>
                <a:lnTo>
                  <a:pt x="182" y="106"/>
                </a:lnTo>
                <a:lnTo>
                  <a:pt x="182" y="106"/>
                </a:lnTo>
                <a:lnTo>
                  <a:pt x="184" y="102"/>
                </a:lnTo>
                <a:lnTo>
                  <a:pt x="186" y="98"/>
                </a:lnTo>
                <a:lnTo>
                  <a:pt x="186" y="98"/>
                </a:lnTo>
                <a:lnTo>
                  <a:pt x="190" y="98"/>
                </a:lnTo>
                <a:lnTo>
                  <a:pt x="198" y="98"/>
                </a:lnTo>
                <a:lnTo>
                  <a:pt x="204" y="100"/>
                </a:lnTo>
                <a:lnTo>
                  <a:pt x="208" y="100"/>
                </a:lnTo>
                <a:lnTo>
                  <a:pt x="208" y="100"/>
                </a:lnTo>
                <a:lnTo>
                  <a:pt x="210" y="98"/>
                </a:lnTo>
                <a:lnTo>
                  <a:pt x="210" y="98"/>
                </a:lnTo>
                <a:lnTo>
                  <a:pt x="208" y="94"/>
                </a:lnTo>
                <a:lnTo>
                  <a:pt x="204" y="92"/>
                </a:lnTo>
                <a:lnTo>
                  <a:pt x="200" y="90"/>
                </a:lnTo>
                <a:lnTo>
                  <a:pt x="198" y="88"/>
                </a:lnTo>
                <a:lnTo>
                  <a:pt x="198" y="88"/>
                </a:lnTo>
                <a:lnTo>
                  <a:pt x="198" y="84"/>
                </a:lnTo>
                <a:lnTo>
                  <a:pt x="200" y="80"/>
                </a:lnTo>
                <a:lnTo>
                  <a:pt x="200" y="80"/>
                </a:lnTo>
                <a:lnTo>
                  <a:pt x="204" y="78"/>
                </a:lnTo>
                <a:lnTo>
                  <a:pt x="204" y="78"/>
                </a:lnTo>
                <a:lnTo>
                  <a:pt x="206" y="74"/>
                </a:lnTo>
                <a:lnTo>
                  <a:pt x="206" y="74"/>
                </a:lnTo>
                <a:lnTo>
                  <a:pt x="204" y="72"/>
                </a:lnTo>
                <a:lnTo>
                  <a:pt x="200" y="70"/>
                </a:lnTo>
                <a:lnTo>
                  <a:pt x="200" y="70"/>
                </a:lnTo>
                <a:lnTo>
                  <a:pt x="198" y="64"/>
                </a:lnTo>
                <a:lnTo>
                  <a:pt x="198" y="64"/>
                </a:lnTo>
                <a:lnTo>
                  <a:pt x="200" y="60"/>
                </a:lnTo>
                <a:lnTo>
                  <a:pt x="200" y="58"/>
                </a:lnTo>
                <a:lnTo>
                  <a:pt x="200" y="58"/>
                </a:lnTo>
                <a:lnTo>
                  <a:pt x="196" y="54"/>
                </a:lnTo>
                <a:lnTo>
                  <a:pt x="196" y="54"/>
                </a:lnTo>
                <a:lnTo>
                  <a:pt x="194" y="54"/>
                </a:lnTo>
                <a:lnTo>
                  <a:pt x="190" y="54"/>
                </a:lnTo>
                <a:lnTo>
                  <a:pt x="190" y="54"/>
                </a:lnTo>
                <a:lnTo>
                  <a:pt x="192" y="52"/>
                </a:lnTo>
                <a:lnTo>
                  <a:pt x="194" y="50"/>
                </a:lnTo>
                <a:lnTo>
                  <a:pt x="194" y="50"/>
                </a:lnTo>
                <a:lnTo>
                  <a:pt x="196" y="46"/>
                </a:lnTo>
                <a:lnTo>
                  <a:pt x="196" y="46"/>
                </a:lnTo>
                <a:lnTo>
                  <a:pt x="198" y="44"/>
                </a:lnTo>
                <a:lnTo>
                  <a:pt x="202" y="42"/>
                </a:lnTo>
                <a:lnTo>
                  <a:pt x="208" y="42"/>
                </a:lnTo>
                <a:lnTo>
                  <a:pt x="210" y="38"/>
                </a:lnTo>
                <a:lnTo>
                  <a:pt x="210" y="38"/>
                </a:lnTo>
                <a:lnTo>
                  <a:pt x="210" y="36"/>
                </a:lnTo>
                <a:lnTo>
                  <a:pt x="208" y="32"/>
                </a:lnTo>
                <a:lnTo>
                  <a:pt x="208" y="32"/>
                </a:lnTo>
                <a:lnTo>
                  <a:pt x="202" y="26"/>
                </a:lnTo>
                <a:lnTo>
                  <a:pt x="202" y="26"/>
                </a:lnTo>
                <a:lnTo>
                  <a:pt x="198" y="18"/>
                </a:lnTo>
                <a:lnTo>
                  <a:pt x="196" y="10"/>
                </a:lnTo>
                <a:lnTo>
                  <a:pt x="196" y="10"/>
                </a:lnTo>
                <a:lnTo>
                  <a:pt x="196" y="4"/>
                </a:lnTo>
                <a:lnTo>
                  <a:pt x="196" y="0"/>
                </a:lnTo>
                <a:lnTo>
                  <a:pt x="196" y="0"/>
                </a:lnTo>
                <a:lnTo>
                  <a:pt x="200" y="0"/>
                </a:lnTo>
                <a:lnTo>
                  <a:pt x="204" y="0"/>
                </a:lnTo>
                <a:lnTo>
                  <a:pt x="204" y="0"/>
                </a:lnTo>
                <a:lnTo>
                  <a:pt x="216" y="4"/>
                </a:lnTo>
                <a:lnTo>
                  <a:pt x="222" y="8"/>
                </a:lnTo>
                <a:lnTo>
                  <a:pt x="228" y="8"/>
                </a:lnTo>
                <a:lnTo>
                  <a:pt x="228" y="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46" name="Freeform 306"/>
          <p:cNvSpPr>
            <a:spLocks/>
          </p:cNvSpPr>
          <p:nvPr/>
        </p:nvSpPr>
        <p:spPr bwMode="auto">
          <a:xfrm>
            <a:off x="5499040" y="3871442"/>
            <a:ext cx="838402" cy="485066"/>
          </a:xfrm>
          <a:custGeom>
            <a:avLst/>
            <a:gdLst/>
            <a:ahLst/>
            <a:cxnLst>
              <a:cxn ang="0">
                <a:pos x="376" y="8"/>
              </a:cxn>
              <a:cxn ang="0">
                <a:pos x="394" y="16"/>
              </a:cxn>
              <a:cxn ang="0">
                <a:pos x="420" y="34"/>
              </a:cxn>
              <a:cxn ang="0">
                <a:pos x="422" y="54"/>
              </a:cxn>
              <a:cxn ang="0">
                <a:pos x="414" y="64"/>
              </a:cxn>
              <a:cxn ang="0">
                <a:pos x="396" y="68"/>
              </a:cxn>
              <a:cxn ang="0">
                <a:pos x="378" y="86"/>
              </a:cxn>
              <a:cxn ang="0">
                <a:pos x="372" y="108"/>
              </a:cxn>
              <a:cxn ang="0">
                <a:pos x="370" y="122"/>
              </a:cxn>
              <a:cxn ang="0">
                <a:pos x="354" y="154"/>
              </a:cxn>
              <a:cxn ang="0">
                <a:pos x="338" y="186"/>
              </a:cxn>
              <a:cxn ang="0">
                <a:pos x="330" y="208"/>
              </a:cxn>
              <a:cxn ang="0">
                <a:pos x="312" y="218"/>
              </a:cxn>
              <a:cxn ang="0">
                <a:pos x="274" y="232"/>
              </a:cxn>
              <a:cxn ang="0">
                <a:pos x="266" y="224"/>
              </a:cxn>
              <a:cxn ang="0">
                <a:pos x="252" y="230"/>
              </a:cxn>
              <a:cxn ang="0">
                <a:pos x="236" y="232"/>
              </a:cxn>
              <a:cxn ang="0">
                <a:pos x="210" y="246"/>
              </a:cxn>
              <a:cxn ang="0">
                <a:pos x="194" y="254"/>
              </a:cxn>
              <a:cxn ang="0">
                <a:pos x="178" y="256"/>
              </a:cxn>
              <a:cxn ang="0">
                <a:pos x="146" y="272"/>
              </a:cxn>
              <a:cxn ang="0">
                <a:pos x="126" y="274"/>
              </a:cxn>
              <a:cxn ang="0">
                <a:pos x="100" y="260"/>
              </a:cxn>
              <a:cxn ang="0">
                <a:pos x="80" y="242"/>
              </a:cxn>
              <a:cxn ang="0">
                <a:pos x="62" y="232"/>
              </a:cxn>
              <a:cxn ang="0">
                <a:pos x="42" y="212"/>
              </a:cxn>
              <a:cxn ang="0">
                <a:pos x="34" y="206"/>
              </a:cxn>
              <a:cxn ang="0">
                <a:pos x="24" y="194"/>
              </a:cxn>
              <a:cxn ang="0">
                <a:pos x="14" y="174"/>
              </a:cxn>
              <a:cxn ang="0">
                <a:pos x="2" y="174"/>
              </a:cxn>
              <a:cxn ang="0">
                <a:pos x="4" y="166"/>
              </a:cxn>
              <a:cxn ang="0">
                <a:pos x="22" y="158"/>
              </a:cxn>
              <a:cxn ang="0">
                <a:pos x="26" y="150"/>
              </a:cxn>
              <a:cxn ang="0">
                <a:pos x="24" y="132"/>
              </a:cxn>
              <a:cxn ang="0">
                <a:pos x="34" y="110"/>
              </a:cxn>
              <a:cxn ang="0">
                <a:pos x="26" y="100"/>
              </a:cxn>
              <a:cxn ang="0">
                <a:pos x="30" y="92"/>
              </a:cxn>
              <a:cxn ang="0">
                <a:pos x="60" y="90"/>
              </a:cxn>
              <a:cxn ang="0">
                <a:pos x="66" y="80"/>
              </a:cxn>
              <a:cxn ang="0">
                <a:pos x="68" y="60"/>
              </a:cxn>
              <a:cxn ang="0">
                <a:pos x="94" y="78"/>
              </a:cxn>
              <a:cxn ang="0">
                <a:pos x="118" y="88"/>
              </a:cxn>
              <a:cxn ang="0">
                <a:pos x="156" y="84"/>
              </a:cxn>
              <a:cxn ang="0">
                <a:pos x="166" y="64"/>
              </a:cxn>
              <a:cxn ang="0">
                <a:pos x="186" y="52"/>
              </a:cxn>
              <a:cxn ang="0">
                <a:pos x="218" y="38"/>
              </a:cxn>
              <a:cxn ang="0">
                <a:pos x="232" y="38"/>
              </a:cxn>
              <a:cxn ang="0">
                <a:pos x="250" y="38"/>
              </a:cxn>
              <a:cxn ang="0">
                <a:pos x="268" y="28"/>
              </a:cxn>
              <a:cxn ang="0">
                <a:pos x="272" y="14"/>
              </a:cxn>
              <a:cxn ang="0">
                <a:pos x="300" y="4"/>
              </a:cxn>
              <a:cxn ang="0">
                <a:pos x="324" y="0"/>
              </a:cxn>
              <a:cxn ang="0">
                <a:pos x="342" y="2"/>
              </a:cxn>
              <a:cxn ang="0">
                <a:pos x="362" y="14"/>
              </a:cxn>
            </a:cxnLst>
            <a:rect l="0" t="0" r="r" b="b"/>
            <a:pathLst>
              <a:path w="426" h="274">
                <a:moveTo>
                  <a:pt x="362" y="14"/>
                </a:moveTo>
                <a:lnTo>
                  <a:pt x="362" y="14"/>
                </a:lnTo>
                <a:lnTo>
                  <a:pt x="370" y="12"/>
                </a:lnTo>
                <a:lnTo>
                  <a:pt x="376" y="8"/>
                </a:lnTo>
                <a:lnTo>
                  <a:pt x="376" y="8"/>
                </a:lnTo>
                <a:lnTo>
                  <a:pt x="386" y="12"/>
                </a:lnTo>
                <a:lnTo>
                  <a:pt x="394" y="16"/>
                </a:lnTo>
                <a:lnTo>
                  <a:pt x="394" y="16"/>
                </a:lnTo>
                <a:lnTo>
                  <a:pt x="408" y="26"/>
                </a:lnTo>
                <a:lnTo>
                  <a:pt x="408" y="26"/>
                </a:lnTo>
                <a:lnTo>
                  <a:pt x="420" y="34"/>
                </a:lnTo>
                <a:lnTo>
                  <a:pt x="420" y="34"/>
                </a:lnTo>
                <a:lnTo>
                  <a:pt x="422" y="40"/>
                </a:lnTo>
                <a:lnTo>
                  <a:pt x="426" y="46"/>
                </a:lnTo>
                <a:lnTo>
                  <a:pt x="426" y="46"/>
                </a:lnTo>
                <a:lnTo>
                  <a:pt x="422" y="54"/>
                </a:lnTo>
                <a:lnTo>
                  <a:pt x="422" y="54"/>
                </a:lnTo>
                <a:lnTo>
                  <a:pt x="418" y="60"/>
                </a:lnTo>
                <a:lnTo>
                  <a:pt x="414" y="64"/>
                </a:lnTo>
                <a:lnTo>
                  <a:pt x="414" y="64"/>
                </a:lnTo>
                <a:lnTo>
                  <a:pt x="410" y="64"/>
                </a:lnTo>
                <a:lnTo>
                  <a:pt x="406" y="64"/>
                </a:lnTo>
                <a:lnTo>
                  <a:pt x="406" y="64"/>
                </a:lnTo>
                <a:lnTo>
                  <a:pt x="396" y="68"/>
                </a:lnTo>
                <a:lnTo>
                  <a:pt x="390" y="72"/>
                </a:lnTo>
                <a:lnTo>
                  <a:pt x="390" y="72"/>
                </a:lnTo>
                <a:lnTo>
                  <a:pt x="384" y="80"/>
                </a:lnTo>
                <a:lnTo>
                  <a:pt x="378" y="86"/>
                </a:lnTo>
                <a:lnTo>
                  <a:pt x="378" y="86"/>
                </a:lnTo>
                <a:lnTo>
                  <a:pt x="378" y="96"/>
                </a:lnTo>
                <a:lnTo>
                  <a:pt x="378" y="96"/>
                </a:lnTo>
                <a:lnTo>
                  <a:pt x="372" y="108"/>
                </a:lnTo>
                <a:lnTo>
                  <a:pt x="372" y="108"/>
                </a:lnTo>
                <a:lnTo>
                  <a:pt x="372" y="114"/>
                </a:lnTo>
                <a:lnTo>
                  <a:pt x="370" y="122"/>
                </a:lnTo>
                <a:lnTo>
                  <a:pt x="370" y="122"/>
                </a:lnTo>
                <a:lnTo>
                  <a:pt x="364" y="130"/>
                </a:lnTo>
                <a:lnTo>
                  <a:pt x="358" y="138"/>
                </a:lnTo>
                <a:lnTo>
                  <a:pt x="358" y="138"/>
                </a:lnTo>
                <a:lnTo>
                  <a:pt x="354" y="154"/>
                </a:lnTo>
                <a:lnTo>
                  <a:pt x="354" y="154"/>
                </a:lnTo>
                <a:lnTo>
                  <a:pt x="346" y="174"/>
                </a:lnTo>
                <a:lnTo>
                  <a:pt x="346" y="174"/>
                </a:lnTo>
                <a:lnTo>
                  <a:pt x="338" y="186"/>
                </a:lnTo>
                <a:lnTo>
                  <a:pt x="338" y="186"/>
                </a:lnTo>
                <a:lnTo>
                  <a:pt x="334" y="198"/>
                </a:lnTo>
                <a:lnTo>
                  <a:pt x="334" y="204"/>
                </a:lnTo>
                <a:lnTo>
                  <a:pt x="330" y="208"/>
                </a:lnTo>
                <a:lnTo>
                  <a:pt x="330" y="208"/>
                </a:lnTo>
                <a:lnTo>
                  <a:pt x="322" y="214"/>
                </a:lnTo>
                <a:lnTo>
                  <a:pt x="312" y="218"/>
                </a:lnTo>
                <a:lnTo>
                  <a:pt x="312" y="218"/>
                </a:lnTo>
                <a:lnTo>
                  <a:pt x="294" y="226"/>
                </a:lnTo>
                <a:lnTo>
                  <a:pt x="276" y="232"/>
                </a:lnTo>
                <a:lnTo>
                  <a:pt x="276" y="232"/>
                </a:lnTo>
                <a:lnTo>
                  <a:pt x="274" y="232"/>
                </a:lnTo>
                <a:lnTo>
                  <a:pt x="272" y="232"/>
                </a:lnTo>
                <a:lnTo>
                  <a:pt x="272" y="232"/>
                </a:lnTo>
                <a:lnTo>
                  <a:pt x="268" y="228"/>
                </a:lnTo>
                <a:lnTo>
                  <a:pt x="266" y="224"/>
                </a:lnTo>
                <a:lnTo>
                  <a:pt x="266" y="224"/>
                </a:lnTo>
                <a:lnTo>
                  <a:pt x="262" y="224"/>
                </a:lnTo>
                <a:lnTo>
                  <a:pt x="258" y="226"/>
                </a:lnTo>
                <a:lnTo>
                  <a:pt x="252" y="230"/>
                </a:lnTo>
                <a:lnTo>
                  <a:pt x="252" y="230"/>
                </a:lnTo>
                <a:lnTo>
                  <a:pt x="244" y="232"/>
                </a:lnTo>
                <a:lnTo>
                  <a:pt x="236" y="232"/>
                </a:lnTo>
                <a:lnTo>
                  <a:pt x="236" y="232"/>
                </a:lnTo>
                <a:lnTo>
                  <a:pt x="228" y="238"/>
                </a:lnTo>
                <a:lnTo>
                  <a:pt x="218" y="246"/>
                </a:lnTo>
                <a:lnTo>
                  <a:pt x="218" y="246"/>
                </a:lnTo>
                <a:lnTo>
                  <a:pt x="210" y="246"/>
                </a:lnTo>
                <a:lnTo>
                  <a:pt x="202" y="248"/>
                </a:lnTo>
                <a:lnTo>
                  <a:pt x="202" y="248"/>
                </a:lnTo>
                <a:lnTo>
                  <a:pt x="198" y="250"/>
                </a:lnTo>
                <a:lnTo>
                  <a:pt x="194" y="254"/>
                </a:lnTo>
                <a:lnTo>
                  <a:pt x="194" y="254"/>
                </a:lnTo>
                <a:lnTo>
                  <a:pt x="186" y="256"/>
                </a:lnTo>
                <a:lnTo>
                  <a:pt x="178" y="256"/>
                </a:lnTo>
                <a:lnTo>
                  <a:pt x="178" y="256"/>
                </a:lnTo>
                <a:lnTo>
                  <a:pt x="170" y="262"/>
                </a:lnTo>
                <a:lnTo>
                  <a:pt x="162" y="266"/>
                </a:lnTo>
                <a:lnTo>
                  <a:pt x="162" y="266"/>
                </a:lnTo>
                <a:lnTo>
                  <a:pt x="146" y="272"/>
                </a:lnTo>
                <a:lnTo>
                  <a:pt x="146" y="272"/>
                </a:lnTo>
                <a:lnTo>
                  <a:pt x="136" y="274"/>
                </a:lnTo>
                <a:lnTo>
                  <a:pt x="126" y="274"/>
                </a:lnTo>
                <a:lnTo>
                  <a:pt x="126" y="274"/>
                </a:lnTo>
                <a:lnTo>
                  <a:pt x="116" y="268"/>
                </a:lnTo>
                <a:lnTo>
                  <a:pt x="108" y="262"/>
                </a:lnTo>
                <a:lnTo>
                  <a:pt x="108" y="262"/>
                </a:lnTo>
                <a:lnTo>
                  <a:pt x="100" y="260"/>
                </a:lnTo>
                <a:lnTo>
                  <a:pt x="94" y="258"/>
                </a:lnTo>
                <a:lnTo>
                  <a:pt x="94" y="258"/>
                </a:lnTo>
                <a:lnTo>
                  <a:pt x="86" y="250"/>
                </a:lnTo>
                <a:lnTo>
                  <a:pt x="80" y="242"/>
                </a:lnTo>
                <a:lnTo>
                  <a:pt x="80" y="242"/>
                </a:lnTo>
                <a:lnTo>
                  <a:pt x="70" y="236"/>
                </a:lnTo>
                <a:lnTo>
                  <a:pt x="62" y="232"/>
                </a:lnTo>
                <a:lnTo>
                  <a:pt x="62" y="232"/>
                </a:lnTo>
                <a:lnTo>
                  <a:pt x="56" y="224"/>
                </a:lnTo>
                <a:lnTo>
                  <a:pt x="50" y="214"/>
                </a:lnTo>
                <a:lnTo>
                  <a:pt x="50" y="214"/>
                </a:lnTo>
                <a:lnTo>
                  <a:pt x="42" y="212"/>
                </a:lnTo>
                <a:lnTo>
                  <a:pt x="36" y="208"/>
                </a:lnTo>
                <a:lnTo>
                  <a:pt x="36" y="208"/>
                </a:lnTo>
                <a:lnTo>
                  <a:pt x="34" y="206"/>
                </a:lnTo>
                <a:lnTo>
                  <a:pt x="34" y="206"/>
                </a:lnTo>
                <a:lnTo>
                  <a:pt x="34" y="206"/>
                </a:lnTo>
                <a:lnTo>
                  <a:pt x="34" y="206"/>
                </a:lnTo>
                <a:lnTo>
                  <a:pt x="24" y="194"/>
                </a:lnTo>
                <a:lnTo>
                  <a:pt x="24" y="194"/>
                </a:lnTo>
                <a:lnTo>
                  <a:pt x="22" y="186"/>
                </a:lnTo>
                <a:lnTo>
                  <a:pt x="18" y="178"/>
                </a:lnTo>
                <a:lnTo>
                  <a:pt x="18" y="178"/>
                </a:lnTo>
                <a:lnTo>
                  <a:pt x="14" y="174"/>
                </a:lnTo>
                <a:lnTo>
                  <a:pt x="10" y="174"/>
                </a:lnTo>
                <a:lnTo>
                  <a:pt x="10" y="174"/>
                </a:lnTo>
                <a:lnTo>
                  <a:pt x="4" y="174"/>
                </a:lnTo>
                <a:lnTo>
                  <a:pt x="2" y="174"/>
                </a:lnTo>
                <a:lnTo>
                  <a:pt x="0" y="172"/>
                </a:lnTo>
                <a:lnTo>
                  <a:pt x="0" y="172"/>
                </a:lnTo>
                <a:lnTo>
                  <a:pt x="0" y="170"/>
                </a:lnTo>
                <a:lnTo>
                  <a:pt x="4" y="166"/>
                </a:lnTo>
                <a:lnTo>
                  <a:pt x="12" y="160"/>
                </a:lnTo>
                <a:lnTo>
                  <a:pt x="12" y="160"/>
                </a:lnTo>
                <a:lnTo>
                  <a:pt x="20" y="158"/>
                </a:lnTo>
                <a:lnTo>
                  <a:pt x="22" y="158"/>
                </a:lnTo>
                <a:lnTo>
                  <a:pt x="26" y="156"/>
                </a:lnTo>
                <a:lnTo>
                  <a:pt x="26" y="156"/>
                </a:lnTo>
                <a:lnTo>
                  <a:pt x="26" y="154"/>
                </a:lnTo>
                <a:lnTo>
                  <a:pt x="26" y="150"/>
                </a:lnTo>
                <a:lnTo>
                  <a:pt x="24" y="142"/>
                </a:lnTo>
                <a:lnTo>
                  <a:pt x="24" y="142"/>
                </a:lnTo>
                <a:lnTo>
                  <a:pt x="24" y="132"/>
                </a:lnTo>
                <a:lnTo>
                  <a:pt x="24" y="132"/>
                </a:lnTo>
                <a:lnTo>
                  <a:pt x="30" y="122"/>
                </a:lnTo>
                <a:lnTo>
                  <a:pt x="32" y="116"/>
                </a:lnTo>
                <a:lnTo>
                  <a:pt x="34" y="110"/>
                </a:lnTo>
                <a:lnTo>
                  <a:pt x="34" y="110"/>
                </a:lnTo>
                <a:lnTo>
                  <a:pt x="32" y="108"/>
                </a:lnTo>
                <a:lnTo>
                  <a:pt x="30" y="106"/>
                </a:lnTo>
                <a:lnTo>
                  <a:pt x="26" y="104"/>
                </a:lnTo>
                <a:lnTo>
                  <a:pt x="26" y="100"/>
                </a:lnTo>
                <a:lnTo>
                  <a:pt x="26" y="100"/>
                </a:lnTo>
                <a:lnTo>
                  <a:pt x="28" y="96"/>
                </a:lnTo>
                <a:lnTo>
                  <a:pt x="30" y="92"/>
                </a:lnTo>
                <a:lnTo>
                  <a:pt x="30" y="92"/>
                </a:lnTo>
                <a:lnTo>
                  <a:pt x="36" y="90"/>
                </a:lnTo>
                <a:lnTo>
                  <a:pt x="46" y="92"/>
                </a:lnTo>
                <a:lnTo>
                  <a:pt x="54" y="92"/>
                </a:lnTo>
                <a:lnTo>
                  <a:pt x="60" y="90"/>
                </a:lnTo>
                <a:lnTo>
                  <a:pt x="60" y="90"/>
                </a:lnTo>
                <a:lnTo>
                  <a:pt x="64" y="86"/>
                </a:lnTo>
                <a:lnTo>
                  <a:pt x="66" y="80"/>
                </a:lnTo>
                <a:lnTo>
                  <a:pt x="66" y="80"/>
                </a:lnTo>
                <a:lnTo>
                  <a:pt x="66" y="70"/>
                </a:lnTo>
                <a:lnTo>
                  <a:pt x="66" y="58"/>
                </a:lnTo>
                <a:lnTo>
                  <a:pt x="66" y="58"/>
                </a:lnTo>
                <a:lnTo>
                  <a:pt x="68" y="60"/>
                </a:lnTo>
                <a:lnTo>
                  <a:pt x="72" y="62"/>
                </a:lnTo>
                <a:lnTo>
                  <a:pt x="80" y="66"/>
                </a:lnTo>
                <a:lnTo>
                  <a:pt x="80" y="66"/>
                </a:lnTo>
                <a:lnTo>
                  <a:pt x="94" y="78"/>
                </a:lnTo>
                <a:lnTo>
                  <a:pt x="102" y="84"/>
                </a:lnTo>
                <a:lnTo>
                  <a:pt x="110" y="86"/>
                </a:lnTo>
                <a:lnTo>
                  <a:pt x="110" y="86"/>
                </a:lnTo>
                <a:lnTo>
                  <a:pt x="118" y="88"/>
                </a:lnTo>
                <a:lnTo>
                  <a:pt x="128" y="86"/>
                </a:lnTo>
                <a:lnTo>
                  <a:pt x="148" y="84"/>
                </a:lnTo>
                <a:lnTo>
                  <a:pt x="148" y="84"/>
                </a:lnTo>
                <a:lnTo>
                  <a:pt x="156" y="84"/>
                </a:lnTo>
                <a:lnTo>
                  <a:pt x="156" y="84"/>
                </a:lnTo>
                <a:lnTo>
                  <a:pt x="160" y="78"/>
                </a:lnTo>
                <a:lnTo>
                  <a:pt x="162" y="72"/>
                </a:lnTo>
                <a:lnTo>
                  <a:pt x="166" y="64"/>
                </a:lnTo>
                <a:lnTo>
                  <a:pt x="170" y="60"/>
                </a:lnTo>
                <a:lnTo>
                  <a:pt x="170" y="60"/>
                </a:lnTo>
                <a:lnTo>
                  <a:pt x="178" y="56"/>
                </a:lnTo>
                <a:lnTo>
                  <a:pt x="186" y="52"/>
                </a:lnTo>
                <a:lnTo>
                  <a:pt x="204" y="48"/>
                </a:lnTo>
                <a:lnTo>
                  <a:pt x="204" y="48"/>
                </a:lnTo>
                <a:lnTo>
                  <a:pt x="214" y="42"/>
                </a:lnTo>
                <a:lnTo>
                  <a:pt x="218" y="38"/>
                </a:lnTo>
                <a:lnTo>
                  <a:pt x="222" y="36"/>
                </a:lnTo>
                <a:lnTo>
                  <a:pt x="222" y="36"/>
                </a:lnTo>
                <a:lnTo>
                  <a:pt x="226" y="36"/>
                </a:lnTo>
                <a:lnTo>
                  <a:pt x="232" y="38"/>
                </a:lnTo>
                <a:lnTo>
                  <a:pt x="238" y="40"/>
                </a:lnTo>
                <a:lnTo>
                  <a:pt x="242" y="42"/>
                </a:lnTo>
                <a:lnTo>
                  <a:pt x="242" y="42"/>
                </a:lnTo>
                <a:lnTo>
                  <a:pt x="250" y="38"/>
                </a:lnTo>
                <a:lnTo>
                  <a:pt x="256" y="32"/>
                </a:lnTo>
                <a:lnTo>
                  <a:pt x="256" y="32"/>
                </a:lnTo>
                <a:lnTo>
                  <a:pt x="264" y="30"/>
                </a:lnTo>
                <a:lnTo>
                  <a:pt x="268" y="28"/>
                </a:lnTo>
                <a:lnTo>
                  <a:pt x="268" y="28"/>
                </a:lnTo>
                <a:lnTo>
                  <a:pt x="270" y="22"/>
                </a:lnTo>
                <a:lnTo>
                  <a:pt x="272" y="14"/>
                </a:lnTo>
                <a:lnTo>
                  <a:pt x="272" y="14"/>
                </a:lnTo>
                <a:lnTo>
                  <a:pt x="282" y="8"/>
                </a:lnTo>
                <a:lnTo>
                  <a:pt x="292" y="4"/>
                </a:lnTo>
                <a:lnTo>
                  <a:pt x="292" y="4"/>
                </a:lnTo>
                <a:lnTo>
                  <a:pt x="300" y="4"/>
                </a:lnTo>
                <a:lnTo>
                  <a:pt x="310" y="4"/>
                </a:lnTo>
                <a:lnTo>
                  <a:pt x="310" y="4"/>
                </a:lnTo>
                <a:lnTo>
                  <a:pt x="318" y="2"/>
                </a:lnTo>
                <a:lnTo>
                  <a:pt x="324" y="0"/>
                </a:lnTo>
                <a:lnTo>
                  <a:pt x="324" y="0"/>
                </a:lnTo>
                <a:lnTo>
                  <a:pt x="334" y="0"/>
                </a:lnTo>
                <a:lnTo>
                  <a:pt x="342" y="2"/>
                </a:lnTo>
                <a:lnTo>
                  <a:pt x="342" y="2"/>
                </a:lnTo>
                <a:lnTo>
                  <a:pt x="352" y="8"/>
                </a:lnTo>
                <a:lnTo>
                  <a:pt x="358" y="12"/>
                </a:lnTo>
                <a:lnTo>
                  <a:pt x="362" y="14"/>
                </a:lnTo>
                <a:lnTo>
                  <a:pt x="362" y="1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47" name="Freeform 307"/>
          <p:cNvSpPr>
            <a:spLocks/>
          </p:cNvSpPr>
          <p:nvPr/>
        </p:nvSpPr>
        <p:spPr bwMode="auto">
          <a:xfrm>
            <a:off x="6797973" y="3800631"/>
            <a:ext cx="472340" cy="481524"/>
          </a:xfrm>
          <a:custGeom>
            <a:avLst/>
            <a:gdLst/>
            <a:ahLst/>
            <a:cxnLst>
              <a:cxn ang="0">
                <a:pos x="240" y="160"/>
              </a:cxn>
              <a:cxn ang="0">
                <a:pos x="236" y="168"/>
              </a:cxn>
              <a:cxn ang="0">
                <a:pos x="224" y="170"/>
              </a:cxn>
              <a:cxn ang="0">
                <a:pos x="202" y="168"/>
              </a:cxn>
              <a:cxn ang="0">
                <a:pos x="196" y="174"/>
              </a:cxn>
              <a:cxn ang="0">
                <a:pos x="192" y="170"/>
              </a:cxn>
              <a:cxn ang="0">
                <a:pos x="190" y="168"/>
              </a:cxn>
              <a:cxn ang="0">
                <a:pos x="182" y="172"/>
              </a:cxn>
              <a:cxn ang="0">
                <a:pos x="178" y="182"/>
              </a:cxn>
              <a:cxn ang="0">
                <a:pos x="182" y="206"/>
              </a:cxn>
              <a:cxn ang="0">
                <a:pos x="176" y="216"/>
              </a:cxn>
              <a:cxn ang="0">
                <a:pos x="168" y="226"/>
              </a:cxn>
              <a:cxn ang="0">
                <a:pos x="168" y="236"/>
              </a:cxn>
              <a:cxn ang="0">
                <a:pos x="160" y="242"/>
              </a:cxn>
              <a:cxn ang="0">
                <a:pos x="158" y="252"/>
              </a:cxn>
              <a:cxn ang="0">
                <a:pos x="158" y="262"/>
              </a:cxn>
              <a:cxn ang="0">
                <a:pos x="154" y="270"/>
              </a:cxn>
              <a:cxn ang="0">
                <a:pos x="142" y="272"/>
              </a:cxn>
              <a:cxn ang="0">
                <a:pos x="140" y="254"/>
              </a:cxn>
              <a:cxn ang="0">
                <a:pos x="130" y="226"/>
              </a:cxn>
              <a:cxn ang="0">
                <a:pos x="130" y="206"/>
              </a:cxn>
              <a:cxn ang="0">
                <a:pos x="126" y="184"/>
              </a:cxn>
              <a:cxn ang="0">
                <a:pos x="114" y="150"/>
              </a:cxn>
              <a:cxn ang="0">
                <a:pos x="98" y="128"/>
              </a:cxn>
              <a:cxn ang="0">
                <a:pos x="68" y="96"/>
              </a:cxn>
              <a:cxn ang="0">
                <a:pos x="56" y="74"/>
              </a:cxn>
              <a:cxn ang="0">
                <a:pos x="48" y="58"/>
              </a:cxn>
              <a:cxn ang="0">
                <a:pos x="24" y="38"/>
              </a:cxn>
              <a:cxn ang="0">
                <a:pos x="8" y="28"/>
              </a:cxn>
              <a:cxn ang="0">
                <a:pos x="2" y="30"/>
              </a:cxn>
              <a:cxn ang="0">
                <a:pos x="0" y="28"/>
              </a:cxn>
              <a:cxn ang="0">
                <a:pos x="4" y="16"/>
              </a:cxn>
              <a:cxn ang="0">
                <a:pos x="12" y="10"/>
              </a:cxn>
              <a:cxn ang="0">
                <a:pos x="20" y="12"/>
              </a:cxn>
              <a:cxn ang="0">
                <a:pos x="38" y="4"/>
              </a:cxn>
              <a:cxn ang="0">
                <a:pos x="56" y="0"/>
              </a:cxn>
              <a:cxn ang="0">
                <a:pos x="74" y="6"/>
              </a:cxn>
              <a:cxn ang="0">
                <a:pos x="100" y="20"/>
              </a:cxn>
              <a:cxn ang="0">
                <a:pos x="108" y="22"/>
              </a:cxn>
              <a:cxn ang="0">
                <a:pos x="126" y="16"/>
              </a:cxn>
              <a:cxn ang="0">
                <a:pos x="142" y="22"/>
              </a:cxn>
              <a:cxn ang="0">
                <a:pos x="150" y="28"/>
              </a:cxn>
              <a:cxn ang="0">
                <a:pos x="158" y="24"/>
              </a:cxn>
              <a:cxn ang="0">
                <a:pos x="166" y="30"/>
              </a:cxn>
              <a:cxn ang="0">
                <a:pos x="168" y="50"/>
              </a:cxn>
              <a:cxn ang="0">
                <a:pos x="168" y="64"/>
              </a:cxn>
              <a:cxn ang="0">
                <a:pos x="172" y="72"/>
              </a:cxn>
              <a:cxn ang="0">
                <a:pos x="180" y="78"/>
              </a:cxn>
              <a:cxn ang="0">
                <a:pos x="188" y="80"/>
              </a:cxn>
              <a:cxn ang="0">
                <a:pos x="194" y="84"/>
              </a:cxn>
              <a:cxn ang="0">
                <a:pos x="196" y="94"/>
              </a:cxn>
              <a:cxn ang="0">
                <a:pos x="200" y="108"/>
              </a:cxn>
              <a:cxn ang="0">
                <a:pos x="216" y="118"/>
              </a:cxn>
              <a:cxn ang="0">
                <a:pos x="232" y="128"/>
              </a:cxn>
              <a:cxn ang="0">
                <a:pos x="234" y="136"/>
              </a:cxn>
              <a:cxn ang="0">
                <a:pos x="238" y="150"/>
              </a:cxn>
            </a:cxnLst>
            <a:rect l="0" t="0" r="r" b="b"/>
            <a:pathLst>
              <a:path w="240" h="272">
                <a:moveTo>
                  <a:pt x="240" y="154"/>
                </a:moveTo>
                <a:lnTo>
                  <a:pt x="240" y="154"/>
                </a:lnTo>
                <a:lnTo>
                  <a:pt x="240" y="160"/>
                </a:lnTo>
                <a:lnTo>
                  <a:pt x="238" y="164"/>
                </a:lnTo>
                <a:lnTo>
                  <a:pt x="238" y="164"/>
                </a:lnTo>
                <a:lnTo>
                  <a:pt x="236" y="168"/>
                </a:lnTo>
                <a:lnTo>
                  <a:pt x="232" y="170"/>
                </a:lnTo>
                <a:lnTo>
                  <a:pt x="232" y="170"/>
                </a:lnTo>
                <a:lnTo>
                  <a:pt x="224" y="170"/>
                </a:lnTo>
                <a:lnTo>
                  <a:pt x="218" y="170"/>
                </a:lnTo>
                <a:lnTo>
                  <a:pt x="210" y="168"/>
                </a:lnTo>
                <a:lnTo>
                  <a:pt x="202" y="168"/>
                </a:lnTo>
                <a:lnTo>
                  <a:pt x="202" y="168"/>
                </a:lnTo>
                <a:lnTo>
                  <a:pt x="200" y="172"/>
                </a:lnTo>
                <a:lnTo>
                  <a:pt x="196" y="174"/>
                </a:lnTo>
                <a:lnTo>
                  <a:pt x="196" y="174"/>
                </a:lnTo>
                <a:lnTo>
                  <a:pt x="194" y="174"/>
                </a:lnTo>
                <a:lnTo>
                  <a:pt x="192" y="170"/>
                </a:lnTo>
                <a:lnTo>
                  <a:pt x="192" y="168"/>
                </a:lnTo>
                <a:lnTo>
                  <a:pt x="190" y="168"/>
                </a:lnTo>
                <a:lnTo>
                  <a:pt x="190" y="168"/>
                </a:lnTo>
                <a:lnTo>
                  <a:pt x="184" y="170"/>
                </a:lnTo>
                <a:lnTo>
                  <a:pt x="182" y="172"/>
                </a:lnTo>
                <a:lnTo>
                  <a:pt x="182" y="172"/>
                </a:lnTo>
                <a:lnTo>
                  <a:pt x="180" y="178"/>
                </a:lnTo>
                <a:lnTo>
                  <a:pt x="178" y="182"/>
                </a:lnTo>
                <a:lnTo>
                  <a:pt x="178" y="182"/>
                </a:lnTo>
                <a:lnTo>
                  <a:pt x="178" y="190"/>
                </a:lnTo>
                <a:lnTo>
                  <a:pt x="180" y="198"/>
                </a:lnTo>
                <a:lnTo>
                  <a:pt x="182" y="206"/>
                </a:lnTo>
                <a:lnTo>
                  <a:pt x="180" y="212"/>
                </a:lnTo>
                <a:lnTo>
                  <a:pt x="180" y="212"/>
                </a:lnTo>
                <a:lnTo>
                  <a:pt x="176" y="216"/>
                </a:lnTo>
                <a:lnTo>
                  <a:pt x="172" y="218"/>
                </a:lnTo>
                <a:lnTo>
                  <a:pt x="172" y="218"/>
                </a:lnTo>
                <a:lnTo>
                  <a:pt x="168" y="226"/>
                </a:lnTo>
                <a:lnTo>
                  <a:pt x="168" y="226"/>
                </a:lnTo>
                <a:lnTo>
                  <a:pt x="168" y="230"/>
                </a:lnTo>
                <a:lnTo>
                  <a:pt x="168" y="236"/>
                </a:lnTo>
                <a:lnTo>
                  <a:pt x="168" y="236"/>
                </a:lnTo>
                <a:lnTo>
                  <a:pt x="164" y="240"/>
                </a:lnTo>
                <a:lnTo>
                  <a:pt x="160" y="242"/>
                </a:lnTo>
                <a:lnTo>
                  <a:pt x="160" y="242"/>
                </a:lnTo>
                <a:lnTo>
                  <a:pt x="158" y="252"/>
                </a:lnTo>
                <a:lnTo>
                  <a:pt x="158" y="252"/>
                </a:lnTo>
                <a:lnTo>
                  <a:pt x="158" y="256"/>
                </a:lnTo>
                <a:lnTo>
                  <a:pt x="158" y="262"/>
                </a:lnTo>
                <a:lnTo>
                  <a:pt x="158" y="262"/>
                </a:lnTo>
                <a:lnTo>
                  <a:pt x="156" y="266"/>
                </a:lnTo>
                <a:lnTo>
                  <a:pt x="154" y="270"/>
                </a:lnTo>
                <a:lnTo>
                  <a:pt x="154" y="270"/>
                </a:lnTo>
                <a:lnTo>
                  <a:pt x="146" y="270"/>
                </a:lnTo>
                <a:lnTo>
                  <a:pt x="144" y="270"/>
                </a:lnTo>
                <a:lnTo>
                  <a:pt x="142" y="272"/>
                </a:lnTo>
                <a:lnTo>
                  <a:pt x="142" y="272"/>
                </a:lnTo>
                <a:lnTo>
                  <a:pt x="140" y="254"/>
                </a:lnTo>
                <a:lnTo>
                  <a:pt x="140" y="254"/>
                </a:lnTo>
                <a:lnTo>
                  <a:pt x="136" y="240"/>
                </a:lnTo>
                <a:lnTo>
                  <a:pt x="136" y="240"/>
                </a:lnTo>
                <a:lnTo>
                  <a:pt x="130" y="226"/>
                </a:lnTo>
                <a:lnTo>
                  <a:pt x="130" y="226"/>
                </a:lnTo>
                <a:lnTo>
                  <a:pt x="130" y="216"/>
                </a:lnTo>
                <a:lnTo>
                  <a:pt x="130" y="206"/>
                </a:lnTo>
                <a:lnTo>
                  <a:pt x="130" y="206"/>
                </a:lnTo>
                <a:lnTo>
                  <a:pt x="126" y="184"/>
                </a:lnTo>
                <a:lnTo>
                  <a:pt x="126" y="184"/>
                </a:lnTo>
                <a:lnTo>
                  <a:pt x="120" y="166"/>
                </a:lnTo>
                <a:lnTo>
                  <a:pt x="114" y="150"/>
                </a:lnTo>
                <a:lnTo>
                  <a:pt x="114" y="150"/>
                </a:lnTo>
                <a:lnTo>
                  <a:pt x="106" y="138"/>
                </a:lnTo>
                <a:lnTo>
                  <a:pt x="98" y="128"/>
                </a:lnTo>
                <a:lnTo>
                  <a:pt x="98" y="128"/>
                </a:lnTo>
                <a:lnTo>
                  <a:pt x="78" y="106"/>
                </a:lnTo>
                <a:lnTo>
                  <a:pt x="78" y="106"/>
                </a:lnTo>
                <a:lnTo>
                  <a:pt x="68" y="96"/>
                </a:lnTo>
                <a:lnTo>
                  <a:pt x="60" y="84"/>
                </a:lnTo>
                <a:lnTo>
                  <a:pt x="60" y="84"/>
                </a:lnTo>
                <a:lnTo>
                  <a:pt x="56" y="74"/>
                </a:lnTo>
                <a:lnTo>
                  <a:pt x="54" y="66"/>
                </a:lnTo>
                <a:lnTo>
                  <a:pt x="54" y="66"/>
                </a:lnTo>
                <a:lnTo>
                  <a:pt x="48" y="58"/>
                </a:lnTo>
                <a:lnTo>
                  <a:pt x="42" y="52"/>
                </a:lnTo>
                <a:lnTo>
                  <a:pt x="42" y="52"/>
                </a:lnTo>
                <a:lnTo>
                  <a:pt x="24" y="38"/>
                </a:lnTo>
                <a:lnTo>
                  <a:pt x="24" y="38"/>
                </a:lnTo>
                <a:lnTo>
                  <a:pt x="16" y="32"/>
                </a:lnTo>
                <a:lnTo>
                  <a:pt x="8" y="28"/>
                </a:lnTo>
                <a:lnTo>
                  <a:pt x="8" y="28"/>
                </a:lnTo>
                <a:lnTo>
                  <a:pt x="4" y="30"/>
                </a:lnTo>
                <a:lnTo>
                  <a:pt x="2" y="30"/>
                </a:lnTo>
                <a:lnTo>
                  <a:pt x="0" y="30"/>
                </a:lnTo>
                <a:lnTo>
                  <a:pt x="0" y="30"/>
                </a:lnTo>
                <a:lnTo>
                  <a:pt x="0" y="28"/>
                </a:lnTo>
                <a:lnTo>
                  <a:pt x="0" y="24"/>
                </a:lnTo>
                <a:lnTo>
                  <a:pt x="4" y="16"/>
                </a:lnTo>
                <a:lnTo>
                  <a:pt x="4" y="16"/>
                </a:lnTo>
                <a:lnTo>
                  <a:pt x="8" y="14"/>
                </a:lnTo>
                <a:lnTo>
                  <a:pt x="12" y="10"/>
                </a:lnTo>
                <a:lnTo>
                  <a:pt x="12" y="10"/>
                </a:lnTo>
                <a:lnTo>
                  <a:pt x="16" y="10"/>
                </a:lnTo>
                <a:lnTo>
                  <a:pt x="20" y="12"/>
                </a:lnTo>
                <a:lnTo>
                  <a:pt x="20" y="12"/>
                </a:lnTo>
                <a:lnTo>
                  <a:pt x="30" y="8"/>
                </a:lnTo>
                <a:lnTo>
                  <a:pt x="30" y="8"/>
                </a:lnTo>
                <a:lnTo>
                  <a:pt x="38" y="4"/>
                </a:lnTo>
                <a:lnTo>
                  <a:pt x="46" y="0"/>
                </a:lnTo>
                <a:lnTo>
                  <a:pt x="46" y="0"/>
                </a:lnTo>
                <a:lnTo>
                  <a:pt x="56" y="0"/>
                </a:lnTo>
                <a:lnTo>
                  <a:pt x="66" y="2"/>
                </a:lnTo>
                <a:lnTo>
                  <a:pt x="66" y="2"/>
                </a:lnTo>
                <a:lnTo>
                  <a:pt x="74" y="6"/>
                </a:lnTo>
                <a:lnTo>
                  <a:pt x="74" y="6"/>
                </a:lnTo>
                <a:lnTo>
                  <a:pt x="86" y="14"/>
                </a:lnTo>
                <a:lnTo>
                  <a:pt x="100" y="20"/>
                </a:lnTo>
                <a:lnTo>
                  <a:pt x="100" y="20"/>
                </a:lnTo>
                <a:lnTo>
                  <a:pt x="108" y="22"/>
                </a:lnTo>
                <a:lnTo>
                  <a:pt x="108" y="22"/>
                </a:lnTo>
                <a:lnTo>
                  <a:pt x="118" y="18"/>
                </a:lnTo>
                <a:lnTo>
                  <a:pt x="126" y="16"/>
                </a:lnTo>
                <a:lnTo>
                  <a:pt x="126" y="16"/>
                </a:lnTo>
                <a:lnTo>
                  <a:pt x="136" y="16"/>
                </a:lnTo>
                <a:lnTo>
                  <a:pt x="136" y="16"/>
                </a:lnTo>
                <a:lnTo>
                  <a:pt x="142" y="22"/>
                </a:lnTo>
                <a:lnTo>
                  <a:pt x="146" y="26"/>
                </a:lnTo>
                <a:lnTo>
                  <a:pt x="150" y="28"/>
                </a:lnTo>
                <a:lnTo>
                  <a:pt x="150" y="28"/>
                </a:lnTo>
                <a:lnTo>
                  <a:pt x="154" y="26"/>
                </a:lnTo>
                <a:lnTo>
                  <a:pt x="158" y="24"/>
                </a:lnTo>
                <a:lnTo>
                  <a:pt x="158" y="24"/>
                </a:lnTo>
                <a:lnTo>
                  <a:pt x="162" y="26"/>
                </a:lnTo>
                <a:lnTo>
                  <a:pt x="166" y="30"/>
                </a:lnTo>
                <a:lnTo>
                  <a:pt x="166" y="30"/>
                </a:lnTo>
                <a:lnTo>
                  <a:pt x="166" y="40"/>
                </a:lnTo>
                <a:lnTo>
                  <a:pt x="166" y="40"/>
                </a:lnTo>
                <a:lnTo>
                  <a:pt x="168" y="50"/>
                </a:lnTo>
                <a:lnTo>
                  <a:pt x="168" y="50"/>
                </a:lnTo>
                <a:lnTo>
                  <a:pt x="168" y="60"/>
                </a:lnTo>
                <a:lnTo>
                  <a:pt x="168" y="64"/>
                </a:lnTo>
                <a:lnTo>
                  <a:pt x="168" y="68"/>
                </a:lnTo>
                <a:lnTo>
                  <a:pt x="168" y="68"/>
                </a:lnTo>
                <a:lnTo>
                  <a:pt x="172" y="72"/>
                </a:lnTo>
                <a:lnTo>
                  <a:pt x="176" y="74"/>
                </a:lnTo>
                <a:lnTo>
                  <a:pt x="176" y="74"/>
                </a:lnTo>
                <a:lnTo>
                  <a:pt x="180" y="78"/>
                </a:lnTo>
                <a:lnTo>
                  <a:pt x="182" y="80"/>
                </a:lnTo>
                <a:lnTo>
                  <a:pt x="182" y="80"/>
                </a:lnTo>
                <a:lnTo>
                  <a:pt x="188" y="80"/>
                </a:lnTo>
                <a:lnTo>
                  <a:pt x="192" y="80"/>
                </a:lnTo>
                <a:lnTo>
                  <a:pt x="192" y="80"/>
                </a:lnTo>
                <a:lnTo>
                  <a:pt x="194" y="84"/>
                </a:lnTo>
                <a:lnTo>
                  <a:pt x="196" y="90"/>
                </a:lnTo>
                <a:lnTo>
                  <a:pt x="196" y="90"/>
                </a:lnTo>
                <a:lnTo>
                  <a:pt x="196" y="94"/>
                </a:lnTo>
                <a:lnTo>
                  <a:pt x="196" y="100"/>
                </a:lnTo>
                <a:lnTo>
                  <a:pt x="196" y="100"/>
                </a:lnTo>
                <a:lnTo>
                  <a:pt x="200" y="108"/>
                </a:lnTo>
                <a:lnTo>
                  <a:pt x="208" y="114"/>
                </a:lnTo>
                <a:lnTo>
                  <a:pt x="208" y="114"/>
                </a:lnTo>
                <a:lnTo>
                  <a:pt x="216" y="118"/>
                </a:lnTo>
                <a:lnTo>
                  <a:pt x="226" y="120"/>
                </a:lnTo>
                <a:lnTo>
                  <a:pt x="226" y="120"/>
                </a:lnTo>
                <a:lnTo>
                  <a:pt x="232" y="128"/>
                </a:lnTo>
                <a:lnTo>
                  <a:pt x="232" y="128"/>
                </a:lnTo>
                <a:lnTo>
                  <a:pt x="234" y="136"/>
                </a:lnTo>
                <a:lnTo>
                  <a:pt x="234" y="136"/>
                </a:lnTo>
                <a:lnTo>
                  <a:pt x="234" y="146"/>
                </a:lnTo>
                <a:lnTo>
                  <a:pt x="234" y="146"/>
                </a:lnTo>
                <a:lnTo>
                  <a:pt x="238" y="150"/>
                </a:lnTo>
                <a:lnTo>
                  <a:pt x="240" y="154"/>
                </a:lnTo>
                <a:lnTo>
                  <a:pt x="240" y="15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48" name="Freeform 308"/>
          <p:cNvSpPr>
            <a:spLocks/>
          </p:cNvSpPr>
          <p:nvPr/>
        </p:nvSpPr>
        <p:spPr bwMode="auto">
          <a:xfrm>
            <a:off x="6034357" y="3850199"/>
            <a:ext cx="1251698" cy="796640"/>
          </a:xfrm>
          <a:custGeom>
            <a:avLst/>
            <a:gdLst/>
            <a:ahLst/>
            <a:cxnLst>
              <a:cxn ang="0">
                <a:pos x="532" y="248"/>
              </a:cxn>
              <a:cxn ang="0">
                <a:pos x="554" y="260"/>
              </a:cxn>
              <a:cxn ang="0">
                <a:pos x="578" y="254"/>
              </a:cxn>
              <a:cxn ang="0">
                <a:pos x="610" y="236"/>
              </a:cxn>
              <a:cxn ang="0">
                <a:pos x="630" y="240"/>
              </a:cxn>
              <a:cxn ang="0">
                <a:pos x="636" y="280"/>
              </a:cxn>
              <a:cxn ang="0">
                <a:pos x="622" y="298"/>
              </a:cxn>
              <a:cxn ang="0">
                <a:pos x="598" y="326"/>
              </a:cxn>
              <a:cxn ang="0">
                <a:pos x="586" y="328"/>
              </a:cxn>
              <a:cxn ang="0">
                <a:pos x="598" y="302"/>
              </a:cxn>
              <a:cxn ang="0">
                <a:pos x="590" y="284"/>
              </a:cxn>
              <a:cxn ang="0">
                <a:pos x="586" y="314"/>
              </a:cxn>
              <a:cxn ang="0">
                <a:pos x="582" y="356"/>
              </a:cxn>
              <a:cxn ang="0">
                <a:pos x="588" y="394"/>
              </a:cxn>
              <a:cxn ang="0">
                <a:pos x="568" y="408"/>
              </a:cxn>
              <a:cxn ang="0">
                <a:pos x="540" y="394"/>
              </a:cxn>
              <a:cxn ang="0">
                <a:pos x="498" y="386"/>
              </a:cxn>
              <a:cxn ang="0">
                <a:pos x="456" y="394"/>
              </a:cxn>
              <a:cxn ang="0">
                <a:pos x="396" y="436"/>
              </a:cxn>
              <a:cxn ang="0">
                <a:pos x="348" y="444"/>
              </a:cxn>
              <a:cxn ang="0">
                <a:pos x="226" y="448"/>
              </a:cxn>
              <a:cxn ang="0">
                <a:pos x="198" y="442"/>
              </a:cxn>
              <a:cxn ang="0">
                <a:pos x="202" y="420"/>
              </a:cxn>
              <a:cxn ang="0">
                <a:pos x="180" y="416"/>
              </a:cxn>
              <a:cxn ang="0">
                <a:pos x="162" y="396"/>
              </a:cxn>
              <a:cxn ang="0">
                <a:pos x="172" y="378"/>
              </a:cxn>
              <a:cxn ang="0">
                <a:pos x="156" y="374"/>
              </a:cxn>
              <a:cxn ang="0">
                <a:pos x="114" y="372"/>
              </a:cxn>
              <a:cxn ang="0">
                <a:pos x="94" y="354"/>
              </a:cxn>
              <a:cxn ang="0">
                <a:pos x="88" y="328"/>
              </a:cxn>
              <a:cxn ang="0">
                <a:pos x="64" y="320"/>
              </a:cxn>
              <a:cxn ang="0">
                <a:pos x="46" y="282"/>
              </a:cxn>
              <a:cxn ang="0">
                <a:pos x="14" y="252"/>
              </a:cxn>
              <a:cxn ang="0">
                <a:pos x="0" y="244"/>
              </a:cxn>
              <a:cxn ang="0">
                <a:pos x="40" y="230"/>
              </a:cxn>
              <a:cxn ang="0">
                <a:pos x="66" y="198"/>
              </a:cxn>
              <a:cxn ang="0">
                <a:pos x="86" y="150"/>
              </a:cxn>
              <a:cxn ang="0">
                <a:pos x="100" y="120"/>
              </a:cxn>
              <a:cxn ang="0">
                <a:pos x="112" y="92"/>
              </a:cxn>
              <a:cxn ang="0">
                <a:pos x="138" y="76"/>
              </a:cxn>
              <a:cxn ang="0">
                <a:pos x="154" y="58"/>
              </a:cxn>
              <a:cxn ang="0">
                <a:pos x="180" y="52"/>
              </a:cxn>
              <a:cxn ang="0">
                <a:pos x="246" y="46"/>
              </a:cxn>
              <a:cxn ang="0">
                <a:pos x="278" y="52"/>
              </a:cxn>
              <a:cxn ang="0">
                <a:pos x="300" y="50"/>
              </a:cxn>
              <a:cxn ang="0">
                <a:pos x="334" y="34"/>
              </a:cxn>
              <a:cxn ang="0">
                <a:pos x="380" y="2"/>
              </a:cxn>
              <a:cxn ang="0">
                <a:pos x="396" y="0"/>
              </a:cxn>
              <a:cxn ang="0">
                <a:pos x="430" y="24"/>
              </a:cxn>
              <a:cxn ang="0">
                <a:pos x="448" y="56"/>
              </a:cxn>
              <a:cxn ang="0">
                <a:pos x="494" y="110"/>
              </a:cxn>
              <a:cxn ang="0">
                <a:pos x="518" y="178"/>
              </a:cxn>
              <a:cxn ang="0">
                <a:pos x="524" y="212"/>
              </a:cxn>
            </a:cxnLst>
            <a:rect l="0" t="0" r="r" b="b"/>
            <a:pathLst>
              <a:path w="636" h="450">
                <a:moveTo>
                  <a:pt x="530" y="244"/>
                </a:moveTo>
                <a:lnTo>
                  <a:pt x="530" y="244"/>
                </a:lnTo>
                <a:lnTo>
                  <a:pt x="530" y="246"/>
                </a:lnTo>
                <a:lnTo>
                  <a:pt x="530" y="248"/>
                </a:lnTo>
                <a:lnTo>
                  <a:pt x="530" y="248"/>
                </a:lnTo>
                <a:lnTo>
                  <a:pt x="532" y="248"/>
                </a:lnTo>
                <a:lnTo>
                  <a:pt x="536" y="246"/>
                </a:lnTo>
                <a:lnTo>
                  <a:pt x="540" y="244"/>
                </a:lnTo>
                <a:lnTo>
                  <a:pt x="540" y="244"/>
                </a:lnTo>
                <a:lnTo>
                  <a:pt x="546" y="248"/>
                </a:lnTo>
                <a:lnTo>
                  <a:pt x="550" y="254"/>
                </a:lnTo>
                <a:lnTo>
                  <a:pt x="554" y="260"/>
                </a:lnTo>
                <a:lnTo>
                  <a:pt x="560" y="262"/>
                </a:lnTo>
                <a:lnTo>
                  <a:pt x="560" y="262"/>
                </a:lnTo>
                <a:lnTo>
                  <a:pt x="566" y="262"/>
                </a:lnTo>
                <a:lnTo>
                  <a:pt x="572" y="260"/>
                </a:lnTo>
                <a:lnTo>
                  <a:pt x="572" y="260"/>
                </a:lnTo>
                <a:lnTo>
                  <a:pt x="578" y="254"/>
                </a:lnTo>
                <a:lnTo>
                  <a:pt x="582" y="248"/>
                </a:lnTo>
                <a:lnTo>
                  <a:pt x="582" y="248"/>
                </a:lnTo>
                <a:lnTo>
                  <a:pt x="590" y="246"/>
                </a:lnTo>
                <a:lnTo>
                  <a:pt x="600" y="242"/>
                </a:lnTo>
                <a:lnTo>
                  <a:pt x="600" y="242"/>
                </a:lnTo>
                <a:lnTo>
                  <a:pt x="610" y="236"/>
                </a:lnTo>
                <a:lnTo>
                  <a:pt x="610" y="236"/>
                </a:lnTo>
                <a:lnTo>
                  <a:pt x="620" y="236"/>
                </a:lnTo>
                <a:lnTo>
                  <a:pt x="620" y="236"/>
                </a:lnTo>
                <a:lnTo>
                  <a:pt x="626" y="238"/>
                </a:lnTo>
                <a:lnTo>
                  <a:pt x="626" y="238"/>
                </a:lnTo>
                <a:lnTo>
                  <a:pt x="630" y="240"/>
                </a:lnTo>
                <a:lnTo>
                  <a:pt x="632" y="246"/>
                </a:lnTo>
                <a:lnTo>
                  <a:pt x="632" y="246"/>
                </a:lnTo>
                <a:lnTo>
                  <a:pt x="634" y="256"/>
                </a:lnTo>
                <a:lnTo>
                  <a:pt x="634" y="266"/>
                </a:lnTo>
                <a:lnTo>
                  <a:pt x="634" y="266"/>
                </a:lnTo>
                <a:lnTo>
                  <a:pt x="636" y="280"/>
                </a:lnTo>
                <a:lnTo>
                  <a:pt x="636" y="280"/>
                </a:lnTo>
                <a:lnTo>
                  <a:pt x="632" y="288"/>
                </a:lnTo>
                <a:lnTo>
                  <a:pt x="632" y="288"/>
                </a:lnTo>
                <a:lnTo>
                  <a:pt x="628" y="294"/>
                </a:lnTo>
                <a:lnTo>
                  <a:pt x="628" y="294"/>
                </a:lnTo>
                <a:lnTo>
                  <a:pt x="622" y="298"/>
                </a:lnTo>
                <a:lnTo>
                  <a:pt x="616" y="300"/>
                </a:lnTo>
                <a:lnTo>
                  <a:pt x="616" y="300"/>
                </a:lnTo>
                <a:lnTo>
                  <a:pt x="606" y="312"/>
                </a:lnTo>
                <a:lnTo>
                  <a:pt x="606" y="312"/>
                </a:lnTo>
                <a:lnTo>
                  <a:pt x="598" y="326"/>
                </a:lnTo>
                <a:lnTo>
                  <a:pt x="598" y="326"/>
                </a:lnTo>
                <a:lnTo>
                  <a:pt x="596" y="332"/>
                </a:lnTo>
                <a:lnTo>
                  <a:pt x="594" y="334"/>
                </a:lnTo>
                <a:lnTo>
                  <a:pt x="590" y="334"/>
                </a:lnTo>
                <a:lnTo>
                  <a:pt x="590" y="334"/>
                </a:lnTo>
                <a:lnTo>
                  <a:pt x="588" y="332"/>
                </a:lnTo>
                <a:lnTo>
                  <a:pt x="586" y="328"/>
                </a:lnTo>
                <a:lnTo>
                  <a:pt x="586" y="328"/>
                </a:lnTo>
                <a:lnTo>
                  <a:pt x="590" y="322"/>
                </a:lnTo>
                <a:lnTo>
                  <a:pt x="594" y="318"/>
                </a:lnTo>
                <a:lnTo>
                  <a:pt x="594" y="318"/>
                </a:lnTo>
                <a:lnTo>
                  <a:pt x="596" y="310"/>
                </a:lnTo>
                <a:lnTo>
                  <a:pt x="598" y="302"/>
                </a:lnTo>
                <a:lnTo>
                  <a:pt x="598" y="302"/>
                </a:lnTo>
                <a:lnTo>
                  <a:pt x="598" y="292"/>
                </a:lnTo>
                <a:lnTo>
                  <a:pt x="596" y="288"/>
                </a:lnTo>
                <a:lnTo>
                  <a:pt x="594" y="284"/>
                </a:lnTo>
                <a:lnTo>
                  <a:pt x="594" y="284"/>
                </a:lnTo>
                <a:lnTo>
                  <a:pt x="590" y="284"/>
                </a:lnTo>
                <a:lnTo>
                  <a:pt x="586" y="286"/>
                </a:lnTo>
                <a:lnTo>
                  <a:pt x="586" y="286"/>
                </a:lnTo>
                <a:lnTo>
                  <a:pt x="584" y="292"/>
                </a:lnTo>
                <a:lnTo>
                  <a:pt x="584" y="300"/>
                </a:lnTo>
                <a:lnTo>
                  <a:pt x="586" y="314"/>
                </a:lnTo>
                <a:lnTo>
                  <a:pt x="586" y="314"/>
                </a:lnTo>
                <a:lnTo>
                  <a:pt x="584" y="332"/>
                </a:lnTo>
                <a:lnTo>
                  <a:pt x="584" y="332"/>
                </a:lnTo>
                <a:lnTo>
                  <a:pt x="584" y="344"/>
                </a:lnTo>
                <a:lnTo>
                  <a:pt x="584" y="344"/>
                </a:lnTo>
                <a:lnTo>
                  <a:pt x="582" y="356"/>
                </a:lnTo>
                <a:lnTo>
                  <a:pt x="582" y="356"/>
                </a:lnTo>
                <a:lnTo>
                  <a:pt x="582" y="366"/>
                </a:lnTo>
                <a:lnTo>
                  <a:pt x="584" y="378"/>
                </a:lnTo>
                <a:lnTo>
                  <a:pt x="584" y="378"/>
                </a:lnTo>
                <a:lnTo>
                  <a:pt x="584" y="388"/>
                </a:lnTo>
                <a:lnTo>
                  <a:pt x="584" y="388"/>
                </a:lnTo>
                <a:lnTo>
                  <a:pt x="588" y="394"/>
                </a:lnTo>
                <a:lnTo>
                  <a:pt x="588" y="402"/>
                </a:lnTo>
                <a:lnTo>
                  <a:pt x="588" y="402"/>
                </a:lnTo>
                <a:lnTo>
                  <a:pt x="584" y="402"/>
                </a:lnTo>
                <a:lnTo>
                  <a:pt x="578" y="404"/>
                </a:lnTo>
                <a:lnTo>
                  <a:pt x="572" y="406"/>
                </a:lnTo>
                <a:lnTo>
                  <a:pt x="568" y="408"/>
                </a:lnTo>
                <a:lnTo>
                  <a:pt x="568" y="408"/>
                </a:lnTo>
                <a:lnTo>
                  <a:pt x="562" y="406"/>
                </a:lnTo>
                <a:lnTo>
                  <a:pt x="554" y="402"/>
                </a:lnTo>
                <a:lnTo>
                  <a:pt x="546" y="396"/>
                </a:lnTo>
                <a:lnTo>
                  <a:pt x="540" y="394"/>
                </a:lnTo>
                <a:lnTo>
                  <a:pt x="540" y="394"/>
                </a:lnTo>
                <a:lnTo>
                  <a:pt x="532" y="392"/>
                </a:lnTo>
                <a:lnTo>
                  <a:pt x="522" y="392"/>
                </a:lnTo>
                <a:lnTo>
                  <a:pt x="512" y="390"/>
                </a:lnTo>
                <a:lnTo>
                  <a:pt x="504" y="390"/>
                </a:lnTo>
                <a:lnTo>
                  <a:pt x="504" y="390"/>
                </a:lnTo>
                <a:lnTo>
                  <a:pt x="498" y="386"/>
                </a:lnTo>
                <a:lnTo>
                  <a:pt x="494" y="384"/>
                </a:lnTo>
                <a:lnTo>
                  <a:pt x="494" y="384"/>
                </a:lnTo>
                <a:lnTo>
                  <a:pt x="482" y="384"/>
                </a:lnTo>
                <a:lnTo>
                  <a:pt x="470" y="388"/>
                </a:lnTo>
                <a:lnTo>
                  <a:pt x="470" y="388"/>
                </a:lnTo>
                <a:lnTo>
                  <a:pt x="456" y="394"/>
                </a:lnTo>
                <a:lnTo>
                  <a:pt x="442" y="402"/>
                </a:lnTo>
                <a:lnTo>
                  <a:pt x="442" y="402"/>
                </a:lnTo>
                <a:lnTo>
                  <a:pt x="416" y="418"/>
                </a:lnTo>
                <a:lnTo>
                  <a:pt x="416" y="418"/>
                </a:lnTo>
                <a:lnTo>
                  <a:pt x="406" y="428"/>
                </a:lnTo>
                <a:lnTo>
                  <a:pt x="396" y="436"/>
                </a:lnTo>
                <a:lnTo>
                  <a:pt x="396" y="436"/>
                </a:lnTo>
                <a:lnTo>
                  <a:pt x="386" y="442"/>
                </a:lnTo>
                <a:lnTo>
                  <a:pt x="376" y="444"/>
                </a:lnTo>
                <a:lnTo>
                  <a:pt x="376" y="444"/>
                </a:lnTo>
                <a:lnTo>
                  <a:pt x="364" y="446"/>
                </a:lnTo>
                <a:lnTo>
                  <a:pt x="348" y="444"/>
                </a:lnTo>
                <a:lnTo>
                  <a:pt x="320" y="442"/>
                </a:lnTo>
                <a:lnTo>
                  <a:pt x="320" y="442"/>
                </a:lnTo>
                <a:lnTo>
                  <a:pt x="294" y="444"/>
                </a:lnTo>
                <a:lnTo>
                  <a:pt x="270" y="448"/>
                </a:lnTo>
                <a:lnTo>
                  <a:pt x="270" y="448"/>
                </a:lnTo>
                <a:lnTo>
                  <a:pt x="226" y="448"/>
                </a:lnTo>
                <a:lnTo>
                  <a:pt x="226" y="448"/>
                </a:lnTo>
                <a:lnTo>
                  <a:pt x="218" y="448"/>
                </a:lnTo>
                <a:lnTo>
                  <a:pt x="210" y="450"/>
                </a:lnTo>
                <a:lnTo>
                  <a:pt x="210" y="450"/>
                </a:lnTo>
                <a:lnTo>
                  <a:pt x="202" y="446"/>
                </a:lnTo>
                <a:lnTo>
                  <a:pt x="198" y="442"/>
                </a:lnTo>
                <a:lnTo>
                  <a:pt x="196" y="440"/>
                </a:lnTo>
                <a:lnTo>
                  <a:pt x="196" y="440"/>
                </a:lnTo>
                <a:lnTo>
                  <a:pt x="196" y="434"/>
                </a:lnTo>
                <a:lnTo>
                  <a:pt x="198" y="430"/>
                </a:lnTo>
                <a:lnTo>
                  <a:pt x="202" y="424"/>
                </a:lnTo>
                <a:lnTo>
                  <a:pt x="202" y="420"/>
                </a:lnTo>
                <a:lnTo>
                  <a:pt x="202" y="420"/>
                </a:lnTo>
                <a:lnTo>
                  <a:pt x="198" y="418"/>
                </a:lnTo>
                <a:lnTo>
                  <a:pt x="194" y="418"/>
                </a:lnTo>
                <a:lnTo>
                  <a:pt x="186" y="416"/>
                </a:lnTo>
                <a:lnTo>
                  <a:pt x="186" y="416"/>
                </a:lnTo>
                <a:lnTo>
                  <a:pt x="180" y="416"/>
                </a:lnTo>
                <a:lnTo>
                  <a:pt x="174" y="416"/>
                </a:lnTo>
                <a:lnTo>
                  <a:pt x="174" y="416"/>
                </a:lnTo>
                <a:lnTo>
                  <a:pt x="166" y="406"/>
                </a:lnTo>
                <a:lnTo>
                  <a:pt x="162" y="400"/>
                </a:lnTo>
                <a:lnTo>
                  <a:pt x="162" y="396"/>
                </a:lnTo>
                <a:lnTo>
                  <a:pt x="162" y="396"/>
                </a:lnTo>
                <a:lnTo>
                  <a:pt x="164" y="392"/>
                </a:lnTo>
                <a:lnTo>
                  <a:pt x="168" y="388"/>
                </a:lnTo>
                <a:lnTo>
                  <a:pt x="172" y="384"/>
                </a:lnTo>
                <a:lnTo>
                  <a:pt x="174" y="382"/>
                </a:lnTo>
                <a:lnTo>
                  <a:pt x="174" y="382"/>
                </a:lnTo>
                <a:lnTo>
                  <a:pt x="172" y="378"/>
                </a:lnTo>
                <a:lnTo>
                  <a:pt x="170" y="374"/>
                </a:lnTo>
                <a:lnTo>
                  <a:pt x="166" y="370"/>
                </a:lnTo>
                <a:lnTo>
                  <a:pt x="164" y="368"/>
                </a:lnTo>
                <a:lnTo>
                  <a:pt x="164" y="368"/>
                </a:lnTo>
                <a:lnTo>
                  <a:pt x="160" y="370"/>
                </a:lnTo>
                <a:lnTo>
                  <a:pt x="156" y="374"/>
                </a:lnTo>
                <a:lnTo>
                  <a:pt x="154" y="378"/>
                </a:lnTo>
                <a:lnTo>
                  <a:pt x="150" y="380"/>
                </a:lnTo>
                <a:lnTo>
                  <a:pt x="150" y="380"/>
                </a:lnTo>
                <a:lnTo>
                  <a:pt x="142" y="380"/>
                </a:lnTo>
                <a:lnTo>
                  <a:pt x="132" y="378"/>
                </a:lnTo>
                <a:lnTo>
                  <a:pt x="114" y="372"/>
                </a:lnTo>
                <a:lnTo>
                  <a:pt x="114" y="372"/>
                </a:lnTo>
                <a:lnTo>
                  <a:pt x="104" y="366"/>
                </a:lnTo>
                <a:lnTo>
                  <a:pt x="98" y="362"/>
                </a:lnTo>
                <a:lnTo>
                  <a:pt x="94" y="358"/>
                </a:lnTo>
                <a:lnTo>
                  <a:pt x="94" y="358"/>
                </a:lnTo>
                <a:lnTo>
                  <a:pt x="94" y="354"/>
                </a:lnTo>
                <a:lnTo>
                  <a:pt x="92" y="350"/>
                </a:lnTo>
                <a:lnTo>
                  <a:pt x="92" y="340"/>
                </a:lnTo>
                <a:lnTo>
                  <a:pt x="92" y="340"/>
                </a:lnTo>
                <a:lnTo>
                  <a:pt x="90" y="334"/>
                </a:lnTo>
                <a:lnTo>
                  <a:pt x="88" y="328"/>
                </a:lnTo>
                <a:lnTo>
                  <a:pt x="88" y="328"/>
                </a:lnTo>
                <a:lnTo>
                  <a:pt x="82" y="324"/>
                </a:lnTo>
                <a:lnTo>
                  <a:pt x="78" y="322"/>
                </a:lnTo>
                <a:lnTo>
                  <a:pt x="78" y="322"/>
                </a:lnTo>
                <a:lnTo>
                  <a:pt x="70" y="322"/>
                </a:lnTo>
                <a:lnTo>
                  <a:pt x="64" y="320"/>
                </a:lnTo>
                <a:lnTo>
                  <a:pt x="64" y="320"/>
                </a:lnTo>
                <a:lnTo>
                  <a:pt x="58" y="314"/>
                </a:lnTo>
                <a:lnTo>
                  <a:pt x="52" y="304"/>
                </a:lnTo>
                <a:lnTo>
                  <a:pt x="52" y="304"/>
                </a:lnTo>
                <a:lnTo>
                  <a:pt x="48" y="294"/>
                </a:lnTo>
                <a:lnTo>
                  <a:pt x="46" y="282"/>
                </a:lnTo>
                <a:lnTo>
                  <a:pt x="46" y="282"/>
                </a:lnTo>
                <a:lnTo>
                  <a:pt x="38" y="270"/>
                </a:lnTo>
                <a:lnTo>
                  <a:pt x="38" y="270"/>
                </a:lnTo>
                <a:lnTo>
                  <a:pt x="30" y="262"/>
                </a:lnTo>
                <a:lnTo>
                  <a:pt x="24" y="256"/>
                </a:lnTo>
                <a:lnTo>
                  <a:pt x="24" y="256"/>
                </a:lnTo>
                <a:lnTo>
                  <a:pt x="14" y="252"/>
                </a:lnTo>
                <a:lnTo>
                  <a:pt x="6" y="248"/>
                </a:lnTo>
                <a:lnTo>
                  <a:pt x="6" y="248"/>
                </a:lnTo>
                <a:lnTo>
                  <a:pt x="2" y="248"/>
                </a:lnTo>
                <a:lnTo>
                  <a:pt x="0" y="246"/>
                </a:lnTo>
                <a:lnTo>
                  <a:pt x="0" y="244"/>
                </a:lnTo>
                <a:lnTo>
                  <a:pt x="0" y="244"/>
                </a:lnTo>
                <a:lnTo>
                  <a:pt x="2" y="244"/>
                </a:lnTo>
                <a:lnTo>
                  <a:pt x="4" y="244"/>
                </a:lnTo>
                <a:lnTo>
                  <a:pt x="4" y="244"/>
                </a:lnTo>
                <a:lnTo>
                  <a:pt x="22" y="238"/>
                </a:lnTo>
                <a:lnTo>
                  <a:pt x="40" y="230"/>
                </a:lnTo>
                <a:lnTo>
                  <a:pt x="40" y="230"/>
                </a:lnTo>
                <a:lnTo>
                  <a:pt x="50" y="226"/>
                </a:lnTo>
                <a:lnTo>
                  <a:pt x="58" y="220"/>
                </a:lnTo>
                <a:lnTo>
                  <a:pt x="58" y="220"/>
                </a:lnTo>
                <a:lnTo>
                  <a:pt x="62" y="216"/>
                </a:lnTo>
                <a:lnTo>
                  <a:pt x="62" y="210"/>
                </a:lnTo>
                <a:lnTo>
                  <a:pt x="66" y="198"/>
                </a:lnTo>
                <a:lnTo>
                  <a:pt x="66" y="198"/>
                </a:lnTo>
                <a:lnTo>
                  <a:pt x="74" y="186"/>
                </a:lnTo>
                <a:lnTo>
                  <a:pt x="74" y="186"/>
                </a:lnTo>
                <a:lnTo>
                  <a:pt x="82" y="166"/>
                </a:lnTo>
                <a:lnTo>
                  <a:pt x="82" y="166"/>
                </a:lnTo>
                <a:lnTo>
                  <a:pt x="86" y="150"/>
                </a:lnTo>
                <a:lnTo>
                  <a:pt x="86" y="150"/>
                </a:lnTo>
                <a:lnTo>
                  <a:pt x="92" y="142"/>
                </a:lnTo>
                <a:lnTo>
                  <a:pt x="98" y="134"/>
                </a:lnTo>
                <a:lnTo>
                  <a:pt x="98" y="134"/>
                </a:lnTo>
                <a:lnTo>
                  <a:pt x="100" y="126"/>
                </a:lnTo>
                <a:lnTo>
                  <a:pt x="100" y="120"/>
                </a:lnTo>
                <a:lnTo>
                  <a:pt x="100" y="120"/>
                </a:lnTo>
                <a:lnTo>
                  <a:pt x="106" y="108"/>
                </a:lnTo>
                <a:lnTo>
                  <a:pt x="106" y="108"/>
                </a:lnTo>
                <a:lnTo>
                  <a:pt x="106" y="98"/>
                </a:lnTo>
                <a:lnTo>
                  <a:pt x="106" y="98"/>
                </a:lnTo>
                <a:lnTo>
                  <a:pt x="112" y="92"/>
                </a:lnTo>
                <a:lnTo>
                  <a:pt x="118" y="84"/>
                </a:lnTo>
                <a:lnTo>
                  <a:pt x="118" y="84"/>
                </a:lnTo>
                <a:lnTo>
                  <a:pt x="124" y="80"/>
                </a:lnTo>
                <a:lnTo>
                  <a:pt x="134" y="76"/>
                </a:lnTo>
                <a:lnTo>
                  <a:pt x="134" y="76"/>
                </a:lnTo>
                <a:lnTo>
                  <a:pt x="138" y="76"/>
                </a:lnTo>
                <a:lnTo>
                  <a:pt x="142" y="76"/>
                </a:lnTo>
                <a:lnTo>
                  <a:pt x="142" y="76"/>
                </a:lnTo>
                <a:lnTo>
                  <a:pt x="146" y="72"/>
                </a:lnTo>
                <a:lnTo>
                  <a:pt x="150" y="66"/>
                </a:lnTo>
                <a:lnTo>
                  <a:pt x="150" y="66"/>
                </a:lnTo>
                <a:lnTo>
                  <a:pt x="154" y="58"/>
                </a:lnTo>
                <a:lnTo>
                  <a:pt x="154" y="58"/>
                </a:lnTo>
                <a:lnTo>
                  <a:pt x="162" y="54"/>
                </a:lnTo>
                <a:lnTo>
                  <a:pt x="162" y="54"/>
                </a:lnTo>
                <a:lnTo>
                  <a:pt x="170" y="52"/>
                </a:lnTo>
                <a:lnTo>
                  <a:pt x="180" y="52"/>
                </a:lnTo>
                <a:lnTo>
                  <a:pt x="180" y="52"/>
                </a:lnTo>
                <a:lnTo>
                  <a:pt x="202" y="54"/>
                </a:lnTo>
                <a:lnTo>
                  <a:pt x="202" y="54"/>
                </a:lnTo>
                <a:lnTo>
                  <a:pt x="216" y="54"/>
                </a:lnTo>
                <a:lnTo>
                  <a:pt x="230" y="52"/>
                </a:lnTo>
                <a:lnTo>
                  <a:pt x="230" y="52"/>
                </a:lnTo>
                <a:lnTo>
                  <a:pt x="246" y="46"/>
                </a:lnTo>
                <a:lnTo>
                  <a:pt x="246" y="46"/>
                </a:lnTo>
                <a:lnTo>
                  <a:pt x="256" y="44"/>
                </a:lnTo>
                <a:lnTo>
                  <a:pt x="264" y="44"/>
                </a:lnTo>
                <a:lnTo>
                  <a:pt x="264" y="44"/>
                </a:lnTo>
                <a:lnTo>
                  <a:pt x="272" y="48"/>
                </a:lnTo>
                <a:lnTo>
                  <a:pt x="278" y="52"/>
                </a:lnTo>
                <a:lnTo>
                  <a:pt x="278" y="52"/>
                </a:lnTo>
                <a:lnTo>
                  <a:pt x="284" y="56"/>
                </a:lnTo>
                <a:lnTo>
                  <a:pt x="290" y="58"/>
                </a:lnTo>
                <a:lnTo>
                  <a:pt x="290" y="58"/>
                </a:lnTo>
                <a:lnTo>
                  <a:pt x="294" y="56"/>
                </a:lnTo>
                <a:lnTo>
                  <a:pt x="300" y="50"/>
                </a:lnTo>
                <a:lnTo>
                  <a:pt x="308" y="42"/>
                </a:lnTo>
                <a:lnTo>
                  <a:pt x="308" y="42"/>
                </a:lnTo>
                <a:lnTo>
                  <a:pt x="316" y="38"/>
                </a:lnTo>
                <a:lnTo>
                  <a:pt x="326" y="34"/>
                </a:lnTo>
                <a:lnTo>
                  <a:pt x="326" y="34"/>
                </a:lnTo>
                <a:lnTo>
                  <a:pt x="334" y="34"/>
                </a:lnTo>
                <a:lnTo>
                  <a:pt x="344" y="32"/>
                </a:lnTo>
                <a:lnTo>
                  <a:pt x="344" y="32"/>
                </a:lnTo>
                <a:lnTo>
                  <a:pt x="352" y="26"/>
                </a:lnTo>
                <a:lnTo>
                  <a:pt x="362" y="16"/>
                </a:lnTo>
                <a:lnTo>
                  <a:pt x="372" y="8"/>
                </a:lnTo>
                <a:lnTo>
                  <a:pt x="380" y="2"/>
                </a:lnTo>
                <a:lnTo>
                  <a:pt x="380" y="2"/>
                </a:lnTo>
                <a:lnTo>
                  <a:pt x="388" y="2"/>
                </a:lnTo>
                <a:lnTo>
                  <a:pt x="388" y="2"/>
                </a:lnTo>
                <a:lnTo>
                  <a:pt x="390" y="2"/>
                </a:lnTo>
                <a:lnTo>
                  <a:pt x="392" y="2"/>
                </a:lnTo>
                <a:lnTo>
                  <a:pt x="396" y="0"/>
                </a:lnTo>
                <a:lnTo>
                  <a:pt x="396" y="0"/>
                </a:lnTo>
                <a:lnTo>
                  <a:pt x="404" y="4"/>
                </a:lnTo>
                <a:lnTo>
                  <a:pt x="412" y="10"/>
                </a:lnTo>
                <a:lnTo>
                  <a:pt x="412" y="10"/>
                </a:lnTo>
                <a:lnTo>
                  <a:pt x="430" y="24"/>
                </a:lnTo>
                <a:lnTo>
                  <a:pt x="430" y="24"/>
                </a:lnTo>
                <a:lnTo>
                  <a:pt x="436" y="30"/>
                </a:lnTo>
                <a:lnTo>
                  <a:pt x="442" y="38"/>
                </a:lnTo>
                <a:lnTo>
                  <a:pt x="442" y="38"/>
                </a:lnTo>
                <a:lnTo>
                  <a:pt x="444" y="46"/>
                </a:lnTo>
                <a:lnTo>
                  <a:pt x="448" y="56"/>
                </a:lnTo>
                <a:lnTo>
                  <a:pt x="448" y="56"/>
                </a:lnTo>
                <a:lnTo>
                  <a:pt x="456" y="68"/>
                </a:lnTo>
                <a:lnTo>
                  <a:pt x="466" y="78"/>
                </a:lnTo>
                <a:lnTo>
                  <a:pt x="466" y="78"/>
                </a:lnTo>
                <a:lnTo>
                  <a:pt x="486" y="100"/>
                </a:lnTo>
                <a:lnTo>
                  <a:pt x="486" y="100"/>
                </a:lnTo>
                <a:lnTo>
                  <a:pt x="494" y="110"/>
                </a:lnTo>
                <a:lnTo>
                  <a:pt x="502" y="122"/>
                </a:lnTo>
                <a:lnTo>
                  <a:pt x="502" y="122"/>
                </a:lnTo>
                <a:lnTo>
                  <a:pt x="508" y="138"/>
                </a:lnTo>
                <a:lnTo>
                  <a:pt x="514" y="156"/>
                </a:lnTo>
                <a:lnTo>
                  <a:pt x="514" y="156"/>
                </a:lnTo>
                <a:lnTo>
                  <a:pt x="518" y="178"/>
                </a:lnTo>
                <a:lnTo>
                  <a:pt x="518" y="178"/>
                </a:lnTo>
                <a:lnTo>
                  <a:pt x="518" y="188"/>
                </a:lnTo>
                <a:lnTo>
                  <a:pt x="518" y="198"/>
                </a:lnTo>
                <a:lnTo>
                  <a:pt x="518" y="198"/>
                </a:lnTo>
                <a:lnTo>
                  <a:pt x="524" y="212"/>
                </a:lnTo>
                <a:lnTo>
                  <a:pt x="524" y="212"/>
                </a:lnTo>
                <a:lnTo>
                  <a:pt x="528" y="226"/>
                </a:lnTo>
                <a:lnTo>
                  <a:pt x="528" y="226"/>
                </a:lnTo>
                <a:lnTo>
                  <a:pt x="530" y="244"/>
                </a:lnTo>
                <a:lnTo>
                  <a:pt x="530" y="24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49" name="Freeform 309"/>
          <p:cNvSpPr>
            <a:spLocks/>
          </p:cNvSpPr>
          <p:nvPr/>
        </p:nvSpPr>
        <p:spPr bwMode="auto">
          <a:xfrm>
            <a:off x="5270743" y="6002899"/>
            <a:ext cx="31490" cy="31866"/>
          </a:xfrm>
          <a:custGeom>
            <a:avLst/>
            <a:gdLst/>
            <a:ahLst/>
            <a:cxnLst>
              <a:cxn ang="0">
                <a:pos x="16" y="14"/>
              </a:cxn>
              <a:cxn ang="0">
                <a:pos x="16" y="14"/>
              </a:cxn>
              <a:cxn ang="0">
                <a:pos x="14" y="18"/>
              </a:cxn>
              <a:cxn ang="0">
                <a:pos x="14" y="18"/>
              </a:cxn>
              <a:cxn ang="0">
                <a:pos x="10" y="18"/>
              </a:cxn>
              <a:cxn ang="0">
                <a:pos x="6" y="16"/>
              </a:cxn>
              <a:cxn ang="0">
                <a:pos x="6" y="16"/>
              </a:cxn>
              <a:cxn ang="0">
                <a:pos x="2" y="12"/>
              </a:cxn>
              <a:cxn ang="0">
                <a:pos x="0" y="8"/>
              </a:cxn>
              <a:cxn ang="0">
                <a:pos x="0" y="8"/>
              </a:cxn>
              <a:cxn ang="0">
                <a:pos x="0" y="4"/>
              </a:cxn>
              <a:cxn ang="0">
                <a:pos x="0" y="4"/>
              </a:cxn>
              <a:cxn ang="0">
                <a:pos x="0" y="2"/>
              </a:cxn>
              <a:cxn ang="0">
                <a:pos x="0" y="0"/>
              </a:cxn>
              <a:cxn ang="0">
                <a:pos x="0" y="0"/>
              </a:cxn>
              <a:cxn ang="0">
                <a:pos x="2" y="0"/>
              </a:cxn>
              <a:cxn ang="0">
                <a:pos x="6" y="2"/>
              </a:cxn>
              <a:cxn ang="0">
                <a:pos x="10" y="6"/>
              </a:cxn>
              <a:cxn ang="0">
                <a:pos x="10" y="6"/>
              </a:cxn>
              <a:cxn ang="0">
                <a:pos x="12" y="10"/>
              </a:cxn>
              <a:cxn ang="0">
                <a:pos x="12" y="10"/>
              </a:cxn>
              <a:cxn ang="0">
                <a:pos x="14" y="12"/>
              </a:cxn>
              <a:cxn ang="0">
                <a:pos x="16" y="14"/>
              </a:cxn>
              <a:cxn ang="0">
                <a:pos x="16" y="14"/>
              </a:cxn>
            </a:cxnLst>
            <a:rect l="0" t="0" r="r" b="b"/>
            <a:pathLst>
              <a:path w="16" h="18">
                <a:moveTo>
                  <a:pt x="16" y="14"/>
                </a:moveTo>
                <a:lnTo>
                  <a:pt x="16" y="14"/>
                </a:lnTo>
                <a:lnTo>
                  <a:pt x="14" y="18"/>
                </a:lnTo>
                <a:lnTo>
                  <a:pt x="14" y="18"/>
                </a:lnTo>
                <a:lnTo>
                  <a:pt x="10" y="18"/>
                </a:lnTo>
                <a:lnTo>
                  <a:pt x="6" y="16"/>
                </a:lnTo>
                <a:lnTo>
                  <a:pt x="6" y="16"/>
                </a:lnTo>
                <a:lnTo>
                  <a:pt x="2" y="12"/>
                </a:lnTo>
                <a:lnTo>
                  <a:pt x="0" y="8"/>
                </a:lnTo>
                <a:lnTo>
                  <a:pt x="0" y="8"/>
                </a:lnTo>
                <a:lnTo>
                  <a:pt x="0" y="4"/>
                </a:lnTo>
                <a:lnTo>
                  <a:pt x="0" y="4"/>
                </a:lnTo>
                <a:lnTo>
                  <a:pt x="0" y="2"/>
                </a:lnTo>
                <a:lnTo>
                  <a:pt x="0" y="0"/>
                </a:lnTo>
                <a:lnTo>
                  <a:pt x="0" y="0"/>
                </a:lnTo>
                <a:lnTo>
                  <a:pt x="2" y="0"/>
                </a:lnTo>
                <a:lnTo>
                  <a:pt x="6" y="2"/>
                </a:lnTo>
                <a:lnTo>
                  <a:pt x="10" y="6"/>
                </a:lnTo>
                <a:lnTo>
                  <a:pt x="10" y="6"/>
                </a:lnTo>
                <a:lnTo>
                  <a:pt x="12" y="10"/>
                </a:lnTo>
                <a:lnTo>
                  <a:pt x="12" y="10"/>
                </a:lnTo>
                <a:lnTo>
                  <a:pt x="14" y="12"/>
                </a:lnTo>
                <a:lnTo>
                  <a:pt x="16" y="14"/>
                </a:lnTo>
                <a:lnTo>
                  <a:pt x="16" y="1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50" name="Freeform 310"/>
          <p:cNvSpPr>
            <a:spLocks/>
          </p:cNvSpPr>
          <p:nvPr/>
        </p:nvSpPr>
        <p:spPr bwMode="auto">
          <a:xfrm>
            <a:off x="4404788" y="5089418"/>
            <a:ext cx="208617" cy="400092"/>
          </a:xfrm>
          <a:custGeom>
            <a:avLst/>
            <a:gdLst/>
            <a:ahLst/>
            <a:cxnLst>
              <a:cxn ang="0">
                <a:pos x="106" y="58"/>
              </a:cxn>
              <a:cxn ang="0">
                <a:pos x="106" y="84"/>
              </a:cxn>
              <a:cxn ang="0">
                <a:pos x="102" y="106"/>
              </a:cxn>
              <a:cxn ang="0">
                <a:pos x="100" y="146"/>
              </a:cxn>
              <a:cxn ang="0">
                <a:pos x="100" y="164"/>
              </a:cxn>
              <a:cxn ang="0">
                <a:pos x="96" y="182"/>
              </a:cxn>
              <a:cxn ang="0">
                <a:pos x="92" y="192"/>
              </a:cxn>
              <a:cxn ang="0">
                <a:pos x="90" y="198"/>
              </a:cxn>
              <a:cxn ang="0">
                <a:pos x="82" y="204"/>
              </a:cxn>
              <a:cxn ang="0">
                <a:pos x="78" y="204"/>
              </a:cxn>
              <a:cxn ang="0">
                <a:pos x="70" y="198"/>
              </a:cxn>
              <a:cxn ang="0">
                <a:pos x="66" y="198"/>
              </a:cxn>
              <a:cxn ang="0">
                <a:pos x="58" y="204"/>
              </a:cxn>
              <a:cxn ang="0">
                <a:pos x="52" y="216"/>
              </a:cxn>
              <a:cxn ang="0">
                <a:pos x="42" y="222"/>
              </a:cxn>
              <a:cxn ang="0">
                <a:pos x="36" y="226"/>
              </a:cxn>
              <a:cxn ang="0">
                <a:pos x="30" y="226"/>
              </a:cxn>
              <a:cxn ang="0">
                <a:pos x="22" y="218"/>
              </a:cxn>
              <a:cxn ang="0">
                <a:pos x="16" y="208"/>
              </a:cxn>
              <a:cxn ang="0">
                <a:pos x="10" y="196"/>
              </a:cxn>
              <a:cxn ang="0">
                <a:pos x="8" y="184"/>
              </a:cxn>
              <a:cxn ang="0">
                <a:pos x="10" y="178"/>
              </a:cxn>
              <a:cxn ang="0">
                <a:pos x="6" y="166"/>
              </a:cxn>
              <a:cxn ang="0">
                <a:pos x="12" y="140"/>
              </a:cxn>
              <a:cxn ang="0">
                <a:pos x="18" y="134"/>
              </a:cxn>
              <a:cxn ang="0">
                <a:pos x="20" y="128"/>
              </a:cxn>
              <a:cxn ang="0">
                <a:pos x="16" y="122"/>
              </a:cxn>
              <a:cxn ang="0">
                <a:pos x="14" y="110"/>
              </a:cxn>
              <a:cxn ang="0">
                <a:pos x="16" y="100"/>
              </a:cxn>
              <a:cxn ang="0">
                <a:pos x="16" y="86"/>
              </a:cxn>
              <a:cxn ang="0">
                <a:pos x="16" y="76"/>
              </a:cxn>
              <a:cxn ang="0">
                <a:pos x="14" y="70"/>
              </a:cxn>
              <a:cxn ang="0">
                <a:pos x="12" y="66"/>
              </a:cxn>
              <a:cxn ang="0">
                <a:pos x="10" y="64"/>
              </a:cxn>
              <a:cxn ang="0">
                <a:pos x="4" y="64"/>
              </a:cxn>
              <a:cxn ang="0">
                <a:pos x="0" y="56"/>
              </a:cxn>
              <a:cxn ang="0">
                <a:pos x="0" y="42"/>
              </a:cxn>
              <a:cxn ang="0">
                <a:pos x="2" y="28"/>
              </a:cxn>
              <a:cxn ang="0">
                <a:pos x="4" y="26"/>
              </a:cxn>
              <a:cxn ang="0">
                <a:pos x="8" y="32"/>
              </a:cxn>
              <a:cxn ang="0">
                <a:pos x="14" y="38"/>
              </a:cxn>
              <a:cxn ang="0">
                <a:pos x="20" y="38"/>
              </a:cxn>
              <a:cxn ang="0">
                <a:pos x="28" y="36"/>
              </a:cxn>
              <a:cxn ang="0">
                <a:pos x="42" y="26"/>
              </a:cxn>
              <a:cxn ang="0">
                <a:pos x="54" y="14"/>
              </a:cxn>
              <a:cxn ang="0">
                <a:pos x="62" y="12"/>
              </a:cxn>
              <a:cxn ang="0">
                <a:pos x="66" y="6"/>
              </a:cxn>
              <a:cxn ang="0">
                <a:pos x="70" y="0"/>
              </a:cxn>
              <a:cxn ang="0">
                <a:pos x="74" y="0"/>
              </a:cxn>
              <a:cxn ang="0">
                <a:pos x="86" y="6"/>
              </a:cxn>
              <a:cxn ang="0">
                <a:pos x="88" y="10"/>
              </a:cxn>
              <a:cxn ang="0">
                <a:pos x="94" y="16"/>
              </a:cxn>
              <a:cxn ang="0">
                <a:pos x="98" y="24"/>
              </a:cxn>
              <a:cxn ang="0">
                <a:pos x="100" y="30"/>
              </a:cxn>
              <a:cxn ang="0">
                <a:pos x="106" y="58"/>
              </a:cxn>
            </a:cxnLst>
            <a:rect l="0" t="0" r="r" b="b"/>
            <a:pathLst>
              <a:path w="106" h="226">
                <a:moveTo>
                  <a:pt x="106" y="58"/>
                </a:moveTo>
                <a:lnTo>
                  <a:pt x="106" y="58"/>
                </a:lnTo>
                <a:lnTo>
                  <a:pt x="106" y="84"/>
                </a:lnTo>
                <a:lnTo>
                  <a:pt x="106" y="84"/>
                </a:lnTo>
                <a:lnTo>
                  <a:pt x="102" y="106"/>
                </a:lnTo>
                <a:lnTo>
                  <a:pt x="102" y="106"/>
                </a:lnTo>
                <a:lnTo>
                  <a:pt x="102" y="126"/>
                </a:lnTo>
                <a:lnTo>
                  <a:pt x="100" y="146"/>
                </a:lnTo>
                <a:lnTo>
                  <a:pt x="100" y="146"/>
                </a:lnTo>
                <a:lnTo>
                  <a:pt x="100" y="164"/>
                </a:lnTo>
                <a:lnTo>
                  <a:pt x="96" y="182"/>
                </a:lnTo>
                <a:lnTo>
                  <a:pt x="96" y="182"/>
                </a:lnTo>
                <a:lnTo>
                  <a:pt x="92" y="192"/>
                </a:lnTo>
                <a:lnTo>
                  <a:pt x="92" y="192"/>
                </a:lnTo>
                <a:lnTo>
                  <a:pt x="90" y="198"/>
                </a:lnTo>
                <a:lnTo>
                  <a:pt x="90" y="198"/>
                </a:lnTo>
                <a:lnTo>
                  <a:pt x="88" y="202"/>
                </a:lnTo>
                <a:lnTo>
                  <a:pt x="82" y="204"/>
                </a:lnTo>
                <a:lnTo>
                  <a:pt x="82" y="204"/>
                </a:lnTo>
                <a:lnTo>
                  <a:pt x="78" y="204"/>
                </a:lnTo>
                <a:lnTo>
                  <a:pt x="74" y="200"/>
                </a:lnTo>
                <a:lnTo>
                  <a:pt x="70" y="198"/>
                </a:lnTo>
                <a:lnTo>
                  <a:pt x="66" y="198"/>
                </a:lnTo>
                <a:lnTo>
                  <a:pt x="66" y="198"/>
                </a:lnTo>
                <a:lnTo>
                  <a:pt x="62" y="200"/>
                </a:lnTo>
                <a:lnTo>
                  <a:pt x="58" y="204"/>
                </a:lnTo>
                <a:lnTo>
                  <a:pt x="58" y="204"/>
                </a:lnTo>
                <a:lnTo>
                  <a:pt x="52" y="216"/>
                </a:lnTo>
                <a:lnTo>
                  <a:pt x="52" y="216"/>
                </a:lnTo>
                <a:lnTo>
                  <a:pt x="42" y="222"/>
                </a:lnTo>
                <a:lnTo>
                  <a:pt x="42" y="222"/>
                </a:lnTo>
                <a:lnTo>
                  <a:pt x="36" y="226"/>
                </a:lnTo>
                <a:lnTo>
                  <a:pt x="30" y="226"/>
                </a:lnTo>
                <a:lnTo>
                  <a:pt x="30" y="226"/>
                </a:lnTo>
                <a:lnTo>
                  <a:pt x="26" y="222"/>
                </a:lnTo>
                <a:lnTo>
                  <a:pt x="22" y="218"/>
                </a:lnTo>
                <a:lnTo>
                  <a:pt x="22" y="218"/>
                </a:lnTo>
                <a:lnTo>
                  <a:pt x="16" y="208"/>
                </a:lnTo>
                <a:lnTo>
                  <a:pt x="10" y="196"/>
                </a:lnTo>
                <a:lnTo>
                  <a:pt x="10" y="196"/>
                </a:lnTo>
                <a:lnTo>
                  <a:pt x="8" y="184"/>
                </a:lnTo>
                <a:lnTo>
                  <a:pt x="8" y="184"/>
                </a:lnTo>
                <a:lnTo>
                  <a:pt x="10" y="178"/>
                </a:lnTo>
                <a:lnTo>
                  <a:pt x="10" y="178"/>
                </a:lnTo>
                <a:lnTo>
                  <a:pt x="6" y="166"/>
                </a:lnTo>
                <a:lnTo>
                  <a:pt x="6" y="166"/>
                </a:lnTo>
                <a:lnTo>
                  <a:pt x="8" y="152"/>
                </a:lnTo>
                <a:lnTo>
                  <a:pt x="12" y="140"/>
                </a:lnTo>
                <a:lnTo>
                  <a:pt x="12" y="140"/>
                </a:lnTo>
                <a:lnTo>
                  <a:pt x="18" y="134"/>
                </a:lnTo>
                <a:lnTo>
                  <a:pt x="18" y="134"/>
                </a:lnTo>
                <a:lnTo>
                  <a:pt x="20" y="128"/>
                </a:lnTo>
                <a:lnTo>
                  <a:pt x="20" y="128"/>
                </a:lnTo>
                <a:lnTo>
                  <a:pt x="16" y="122"/>
                </a:lnTo>
                <a:lnTo>
                  <a:pt x="16" y="122"/>
                </a:lnTo>
                <a:lnTo>
                  <a:pt x="14" y="110"/>
                </a:lnTo>
                <a:lnTo>
                  <a:pt x="14" y="110"/>
                </a:lnTo>
                <a:lnTo>
                  <a:pt x="16" y="100"/>
                </a:lnTo>
                <a:lnTo>
                  <a:pt x="16" y="100"/>
                </a:lnTo>
                <a:lnTo>
                  <a:pt x="16" y="86"/>
                </a:lnTo>
                <a:lnTo>
                  <a:pt x="16" y="86"/>
                </a:lnTo>
                <a:lnTo>
                  <a:pt x="16" y="76"/>
                </a:lnTo>
                <a:lnTo>
                  <a:pt x="16" y="76"/>
                </a:lnTo>
                <a:lnTo>
                  <a:pt x="14" y="70"/>
                </a:lnTo>
                <a:lnTo>
                  <a:pt x="12" y="66"/>
                </a:lnTo>
                <a:lnTo>
                  <a:pt x="12" y="66"/>
                </a:lnTo>
                <a:lnTo>
                  <a:pt x="10" y="64"/>
                </a:lnTo>
                <a:lnTo>
                  <a:pt x="10" y="64"/>
                </a:lnTo>
                <a:lnTo>
                  <a:pt x="4" y="64"/>
                </a:lnTo>
                <a:lnTo>
                  <a:pt x="4" y="64"/>
                </a:lnTo>
                <a:lnTo>
                  <a:pt x="2" y="60"/>
                </a:lnTo>
                <a:lnTo>
                  <a:pt x="0" y="56"/>
                </a:lnTo>
                <a:lnTo>
                  <a:pt x="0" y="56"/>
                </a:lnTo>
                <a:lnTo>
                  <a:pt x="0" y="42"/>
                </a:lnTo>
                <a:lnTo>
                  <a:pt x="2" y="28"/>
                </a:lnTo>
                <a:lnTo>
                  <a:pt x="2" y="28"/>
                </a:lnTo>
                <a:lnTo>
                  <a:pt x="4" y="26"/>
                </a:lnTo>
                <a:lnTo>
                  <a:pt x="4" y="26"/>
                </a:lnTo>
                <a:lnTo>
                  <a:pt x="6" y="28"/>
                </a:lnTo>
                <a:lnTo>
                  <a:pt x="8" y="32"/>
                </a:lnTo>
                <a:lnTo>
                  <a:pt x="12" y="36"/>
                </a:lnTo>
                <a:lnTo>
                  <a:pt x="14" y="38"/>
                </a:lnTo>
                <a:lnTo>
                  <a:pt x="14" y="38"/>
                </a:lnTo>
                <a:lnTo>
                  <a:pt x="20" y="38"/>
                </a:lnTo>
                <a:lnTo>
                  <a:pt x="28" y="36"/>
                </a:lnTo>
                <a:lnTo>
                  <a:pt x="28" y="36"/>
                </a:lnTo>
                <a:lnTo>
                  <a:pt x="34" y="32"/>
                </a:lnTo>
                <a:lnTo>
                  <a:pt x="42" y="26"/>
                </a:lnTo>
                <a:lnTo>
                  <a:pt x="48" y="18"/>
                </a:lnTo>
                <a:lnTo>
                  <a:pt x="54" y="14"/>
                </a:lnTo>
                <a:lnTo>
                  <a:pt x="54" y="14"/>
                </a:lnTo>
                <a:lnTo>
                  <a:pt x="62" y="12"/>
                </a:lnTo>
                <a:lnTo>
                  <a:pt x="62" y="12"/>
                </a:lnTo>
                <a:lnTo>
                  <a:pt x="66" y="6"/>
                </a:lnTo>
                <a:lnTo>
                  <a:pt x="68" y="2"/>
                </a:lnTo>
                <a:lnTo>
                  <a:pt x="70" y="0"/>
                </a:lnTo>
                <a:lnTo>
                  <a:pt x="70" y="0"/>
                </a:lnTo>
                <a:lnTo>
                  <a:pt x="74" y="0"/>
                </a:lnTo>
                <a:lnTo>
                  <a:pt x="78" y="2"/>
                </a:lnTo>
                <a:lnTo>
                  <a:pt x="86" y="6"/>
                </a:lnTo>
                <a:lnTo>
                  <a:pt x="86" y="6"/>
                </a:lnTo>
                <a:lnTo>
                  <a:pt x="88" y="10"/>
                </a:lnTo>
                <a:lnTo>
                  <a:pt x="88" y="10"/>
                </a:lnTo>
                <a:lnTo>
                  <a:pt x="94" y="16"/>
                </a:lnTo>
                <a:lnTo>
                  <a:pt x="94" y="16"/>
                </a:lnTo>
                <a:lnTo>
                  <a:pt x="98" y="24"/>
                </a:lnTo>
                <a:lnTo>
                  <a:pt x="100" y="30"/>
                </a:lnTo>
                <a:lnTo>
                  <a:pt x="100" y="30"/>
                </a:lnTo>
                <a:lnTo>
                  <a:pt x="106" y="58"/>
                </a:lnTo>
                <a:lnTo>
                  <a:pt x="106" y="5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51" name="Freeform 311"/>
          <p:cNvSpPr>
            <a:spLocks/>
          </p:cNvSpPr>
          <p:nvPr/>
        </p:nvSpPr>
        <p:spPr bwMode="auto">
          <a:xfrm>
            <a:off x="4995212" y="5616971"/>
            <a:ext cx="464467" cy="269087"/>
          </a:xfrm>
          <a:custGeom>
            <a:avLst/>
            <a:gdLst/>
            <a:ahLst/>
            <a:cxnLst>
              <a:cxn ang="0">
                <a:pos x="234" y="0"/>
              </a:cxn>
              <a:cxn ang="0">
                <a:pos x="234" y="4"/>
              </a:cxn>
              <a:cxn ang="0">
                <a:pos x="232" y="8"/>
              </a:cxn>
              <a:cxn ang="0">
                <a:pos x="228" y="16"/>
              </a:cxn>
              <a:cxn ang="0">
                <a:pos x="226" y="24"/>
              </a:cxn>
              <a:cxn ang="0">
                <a:pos x="210" y="46"/>
              </a:cxn>
              <a:cxn ang="0">
                <a:pos x="202" y="64"/>
              </a:cxn>
              <a:cxn ang="0">
                <a:pos x="196" y="82"/>
              </a:cxn>
              <a:cxn ang="0">
                <a:pos x="196" y="90"/>
              </a:cxn>
              <a:cxn ang="0">
                <a:pos x="198" y="92"/>
              </a:cxn>
              <a:cxn ang="0">
                <a:pos x="202" y="96"/>
              </a:cxn>
              <a:cxn ang="0">
                <a:pos x="202" y="102"/>
              </a:cxn>
              <a:cxn ang="0">
                <a:pos x="208" y="118"/>
              </a:cxn>
              <a:cxn ang="0">
                <a:pos x="208" y="124"/>
              </a:cxn>
              <a:cxn ang="0">
                <a:pos x="200" y="140"/>
              </a:cxn>
              <a:cxn ang="0">
                <a:pos x="200" y="146"/>
              </a:cxn>
              <a:cxn ang="0">
                <a:pos x="198" y="150"/>
              </a:cxn>
              <a:cxn ang="0">
                <a:pos x="188" y="152"/>
              </a:cxn>
              <a:cxn ang="0">
                <a:pos x="178" y="150"/>
              </a:cxn>
              <a:cxn ang="0">
                <a:pos x="162" y="146"/>
              </a:cxn>
              <a:cxn ang="0">
                <a:pos x="154" y="142"/>
              </a:cxn>
              <a:cxn ang="0">
                <a:pos x="146" y="134"/>
              </a:cxn>
              <a:cxn ang="0">
                <a:pos x="136" y="120"/>
              </a:cxn>
              <a:cxn ang="0">
                <a:pos x="126" y="116"/>
              </a:cxn>
              <a:cxn ang="0">
                <a:pos x="116" y="114"/>
              </a:cxn>
              <a:cxn ang="0">
                <a:pos x="104" y="112"/>
              </a:cxn>
              <a:cxn ang="0">
                <a:pos x="92" y="106"/>
              </a:cxn>
              <a:cxn ang="0">
                <a:pos x="82" y="96"/>
              </a:cxn>
              <a:cxn ang="0">
                <a:pos x="66" y="88"/>
              </a:cxn>
              <a:cxn ang="0">
                <a:pos x="50" y="76"/>
              </a:cxn>
              <a:cxn ang="0">
                <a:pos x="34" y="68"/>
              </a:cxn>
              <a:cxn ang="0">
                <a:pos x="16" y="64"/>
              </a:cxn>
              <a:cxn ang="0">
                <a:pos x="10" y="62"/>
              </a:cxn>
              <a:cxn ang="0">
                <a:pos x="4" y="52"/>
              </a:cxn>
              <a:cxn ang="0">
                <a:pos x="2" y="42"/>
              </a:cxn>
              <a:cxn ang="0">
                <a:pos x="0" y="32"/>
              </a:cxn>
              <a:cxn ang="0">
                <a:pos x="4" y="22"/>
              </a:cxn>
              <a:cxn ang="0">
                <a:pos x="6" y="16"/>
              </a:cxn>
              <a:cxn ang="0">
                <a:pos x="8" y="12"/>
              </a:cxn>
              <a:cxn ang="0">
                <a:pos x="14" y="8"/>
              </a:cxn>
              <a:cxn ang="0">
                <a:pos x="18" y="10"/>
              </a:cxn>
              <a:cxn ang="0">
                <a:pos x="26" y="18"/>
              </a:cxn>
              <a:cxn ang="0">
                <a:pos x="36" y="18"/>
              </a:cxn>
              <a:cxn ang="0">
                <a:pos x="46" y="12"/>
              </a:cxn>
              <a:cxn ang="0">
                <a:pos x="58" y="6"/>
              </a:cxn>
              <a:cxn ang="0">
                <a:pos x="64" y="8"/>
              </a:cxn>
              <a:cxn ang="0">
                <a:pos x="86" y="20"/>
              </a:cxn>
              <a:cxn ang="0">
                <a:pos x="88" y="24"/>
              </a:cxn>
              <a:cxn ang="0">
                <a:pos x="92" y="30"/>
              </a:cxn>
              <a:cxn ang="0">
                <a:pos x="102" y="28"/>
              </a:cxn>
              <a:cxn ang="0">
                <a:pos x="110" y="26"/>
              </a:cxn>
              <a:cxn ang="0">
                <a:pos x="132" y="24"/>
              </a:cxn>
              <a:cxn ang="0">
                <a:pos x="152" y="22"/>
              </a:cxn>
              <a:cxn ang="0">
                <a:pos x="162" y="18"/>
              </a:cxn>
              <a:cxn ang="0">
                <a:pos x="176" y="12"/>
              </a:cxn>
              <a:cxn ang="0">
                <a:pos x="180" y="12"/>
              </a:cxn>
              <a:cxn ang="0">
                <a:pos x="194" y="12"/>
              </a:cxn>
              <a:cxn ang="0">
                <a:pos x="200" y="12"/>
              </a:cxn>
              <a:cxn ang="0">
                <a:pos x="208" y="4"/>
              </a:cxn>
              <a:cxn ang="0">
                <a:pos x="216" y="4"/>
              </a:cxn>
              <a:cxn ang="0">
                <a:pos x="224" y="4"/>
              </a:cxn>
              <a:cxn ang="0">
                <a:pos x="232" y="0"/>
              </a:cxn>
              <a:cxn ang="0">
                <a:pos x="234" y="0"/>
              </a:cxn>
            </a:cxnLst>
            <a:rect l="0" t="0" r="r" b="b"/>
            <a:pathLst>
              <a:path w="236" h="152">
                <a:moveTo>
                  <a:pt x="234" y="0"/>
                </a:moveTo>
                <a:lnTo>
                  <a:pt x="234" y="0"/>
                </a:lnTo>
                <a:lnTo>
                  <a:pt x="236" y="2"/>
                </a:lnTo>
                <a:lnTo>
                  <a:pt x="234" y="4"/>
                </a:lnTo>
                <a:lnTo>
                  <a:pt x="234" y="4"/>
                </a:lnTo>
                <a:lnTo>
                  <a:pt x="232" y="8"/>
                </a:lnTo>
                <a:lnTo>
                  <a:pt x="232" y="8"/>
                </a:lnTo>
                <a:lnTo>
                  <a:pt x="228" y="16"/>
                </a:lnTo>
                <a:lnTo>
                  <a:pt x="228" y="16"/>
                </a:lnTo>
                <a:lnTo>
                  <a:pt x="226" y="24"/>
                </a:lnTo>
                <a:lnTo>
                  <a:pt x="220" y="32"/>
                </a:lnTo>
                <a:lnTo>
                  <a:pt x="210" y="46"/>
                </a:lnTo>
                <a:lnTo>
                  <a:pt x="210" y="46"/>
                </a:lnTo>
                <a:lnTo>
                  <a:pt x="202" y="64"/>
                </a:lnTo>
                <a:lnTo>
                  <a:pt x="196" y="82"/>
                </a:lnTo>
                <a:lnTo>
                  <a:pt x="196" y="82"/>
                </a:lnTo>
                <a:lnTo>
                  <a:pt x="196" y="86"/>
                </a:lnTo>
                <a:lnTo>
                  <a:pt x="196" y="90"/>
                </a:lnTo>
                <a:lnTo>
                  <a:pt x="196" y="90"/>
                </a:lnTo>
                <a:lnTo>
                  <a:pt x="198" y="92"/>
                </a:lnTo>
                <a:lnTo>
                  <a:pt x="202" y="96"/>
                </a:lnTo>
                <a:lnTo>
                  <a:pt x="202" y="96"/>
                </a:lnTo>
                <a:lnTo>
                  <a:pt x="202" y="102"/>
                </a:lnTo>
                <a:lnTo>
                  <a:pt x="202" y="102"/>
                </a:lnTo>
                <a:lnTo>
                  <a:pt x="206" y="110"/>
                </a:lnTo>
                <a:lnTo>
                  <a:pt x="208" y="118"/>
                </a:lnTo>
                <a:lnTo>
                  <a:pt x="208" y="118"/>
                </a:lnTo>
                <a:lnTo>
                  <a:pt x="208" y="124"/>
                </a:lnTo>
                <a:lnTo>
                  <a:pt x="204" y="130"/>
                </a:lnTo>
                <a:lnTo>
                  <a:pt x="200" y="140"/>
                </a:lnTo>
                <a:lnTo>
                  <a:pt x="200" y="140"/>
                </a:lnTo>
                <a:lnTo>
                  <a:pt x="200" y="146"/>
                </a:lnTo>
                <a:lnTo>
                  <a:pt x="198" y="150"/>
                </a:lnTo>
                <a:lnTo>
                  <a:pt x="198" y="150"/>
                </a:lnTo>
                <a:lnTo>
                  <a:pt x="194" y="152"/>
                </a:lnTo>
                <a:lnTo>
                  <a:pt x="188" y="152"/>
                </a:lnTo>
                <a:lnTo>
                  <a:pt x="178" y="150"/>
                </a:lnTo>
                <a:lnTo>
                  <a:pt x="178" y="150"/>
                </a:lnTo>
                <a:lnTo>
                  <a:pt x="170" y="150"/>
                </a:lnTo>
                <a:lnTo>
                  <a:pt x="162" y="146"/>
                </a:lnTo>
                <a:lnTo>
                  <a:pt x="162" y="146"/>
                </a:lnTo>
                <a:lnTo>
                  <a:pt x="154" y="142"/>
                </a:lnTo>
                <a:lnTo>
                  <a:pt x="146" y="134"/>
                </a:lnTo>
                <a:lnTo>
                  <a:pt x="146" y="134"/>
                </a:lnTo>
                <a:lnTo>
                  <a:pt x="142" y="128"/>
                </a:lnTo>
                <a:lnTo>
                  <a:pt x="136" y="120"/>
                </a:lnTo>
                <a:lnTo>
                  <a:pt x="136" y="120"/>
                </a:lnTo>
                <a:lnTo>
                  <a:pt x="126" y="116"/>
                </a:lnTo>
                <a:lnTo>
                  <a:pt x="116" y="114"/>
                </a:lnTo>
                <a:lnTo>
                  <a:pt x="116" y="114"/>
                </a:lnTo>
                <a:lnTo>
                  <a:pt x="104" y="112"/>
                </a:lnTo>
                <a:lnTo>
                  <a:pt x="104" y="112"/>
                </a:lnTo>
                <a:lnTo>
                  <a:pt x="92" y="106"/>
                </a:lnTo>
                <a:lnTo>
                  <a:pt x="92" y="106"/>
                </a:lnTo>
                <a:lnTo>
                  <a:pt x="82" y="96"/>
                </a:lnTo>
                <a:lnTo>
                  <a:pt x="82" y="96"/>
                </a:lnTo>
                <a:lnTo>
                  <a:pt x="66" y="88"/>
                </a:lnTo>
                <a:lnTo>
                  <a:pt x="66" y="88"/>
                </a:lnTo>
                <a:lnTo>
                  <a:pt x="50" y="76"/>
                </a:lnTo>
                <a:lnTo>
                  <a:pt x="50" y="76"/>
                </a:lnTo>
                <a:lnTo>
                  <a:pt x="34" y="68"/>
                </a:lnTo>
                <a:lnTo>
                  <a:pt x="34" y="68"/>
                </a:lnTo>
                <a:lnTo>
                  <a:pt x="22" y="66"/>
                </a:lnTo>
                <a:lnTo>
                  <a:pt x="16" y="64"/>
                </a:lnTo>
                <a:lnTo>
                  <a:pt x="10" y="62"/>
                </a:lnTo>
                <a:lnTo>
                  <a:pt x="10" y="62"/>
                </a:lnTo>
                <a:lnTo>
                  <a:pt x="6" y="58"/>
                </a:lnTo>
                <a:lnTo>
                  <a:pt x="4" y="52"/>
                </a:lnTo>
                <a:lnTo>
                  <a:pt x="4" y="52"/>
                </a:lnTo>
                <a:lnTo>
                  <a:pt x="2" y="42"/>
                </a:lnTo>
                <a:lnTo>
                  <a:pt x="0" y="32"/>
                </a:lnTo>
                <a:lnTo>
                  <a:pt x="0" y="32"/>
                </a:lnTo>
                <a:lnTo>
                  <a:pt x="4" y="22"/>
                </a:lnTo>
                <a:lnTo>
                  <a:pt x="4" y="22"/>
                </a:lnTo>
                <a:lnTo>
                  <a:pt x="6" y="16"/>
                </a:lnTo>
                <a:lnTo>
                  <a:pt x="6" y="16"/>
                </a:lnTo>
                <a:lnTo>
                  <a:pt x="8" y="12"/>
                </a:lnTo>
                <a:lnTo>
                  <a:pt x="8" y="12"/>
                </a:lnTo>
                <a:lnTo>
                  <a:pt x="12" y="10"/>
                </a:lnTo>
                <a:lnTo>
                  <a:pt x="14" y="8"/>
                </a:lnTo>
                <a:lnTo>
                  <a:pt x="14" y="8"/>
                </a:lnTo>
                <a:lnTo>
                  <a:pt x="18" y="10"/>
                </a:lnTo>
                <a:lnTo>
                  <a:pt x="20" y="14"/>
                </a:lnTo>
                <a:lnTo>
                  <a:pt x="26" y="18"/>
                </a:lnTo>
                <a:lnTo>
                  <a:pt x="26" y="18"/>
                </a:lnTo>
                <a:lnTo>
                  <a:pt x="36" y="18"/>
                </a:lnTo>
                <a:lnTo>
                  <a:pt x="36" y="18"/>
                </a:lnTo>
                <a:lnTo>
                  <a:pt x="46" y="12"/>
                </a:lnTo>
                <a:lnTo>
                  <a:pt x="52" y="8"/>
                </a:lnTo>
                <a:lnTo>
                  <a:pt x="58" y="6"/>
                </a:lnTo>
                <a:lnTo>
                  <a:pt x="58" y="6"/>
                </a:lnTo>
                <a:lnTo>
                  <a:pt x="64" y="8"/>
                </a:lnTo>
                <a:lnTo>
                  <a:pt x="72" y="10"/>
                </a:lnTo>
                <a:lnTo>
                  <a:pt x="86" y="20"/>
                </a:lnTo>
                <a:lnTo>
                  <a:pt x="86" y="20"/>
                </a:lnTo>
                <a:lnTo>
                  <a:pt x="88" y="24"/>
                </a:lnTo>
                <a:lnTo>
                  <a:pt x="92" y="30"/>
                </a:lnTo>
                <a:lnTo>
                  <a:pt x="92" y="30"/>
                </a:lnTo>
                <a:lnTo>
                  <a:pt x="96" y="30"/>
                </a:lnTo>
                <a:lnTo>
                  <a:pt x="102" y="28"/>
                </a:lnTo>
                <a:lnTo>
                  <a:pt x="102" y="28"/>
                </a:lnTo>
                <a:lnTo>
                  <a:pt x="110" y="26"/>
                </a:lnTo>
                <a:lnTo>
                  <a:pt x="110" y="26"/>
                </a:lnTo>
                <a:lnTo>
                  <a:pt x="132" y="24"/>
                </a:lnTo>
                <a:lnTo>
                  <a:pt x="152" y="22"/>
                </a:lnTo>
                <a:lnTo>
                  <a:pt x="152" y="22"/>
                </a:lnTo>
                <a:lnTo>
                  <a:pt x="162" y="18"/>
                </a:lnTo>
                <a:lnTo>
                  <a:pt x="162" y="18"/>
                </a:lnTo>
                <a:lnTo>
                  <a:pt x="168" y="16"/>
                </a:lnTo>
                <a:lnTo>
                  <a:pt x="176" y="12"/>
                </a:lnTo>
                <a:lnTo>
                  <a:pt x="176" y="12"/>
                </a:lnTo>
                <a:lnTo>
                  <a:pt x="180" y="12"/>
                </a:lnTo>
                <a:lnTo>
                  <a:pt x="188" y="12"/>
                </a:lnTo>
                <a:lnTo>
                  <a:pt x="194" y="12"/>
                </a:lnTo>
                <a:lnTo>
                  <a:pt x="200" y="12"/>
                </a:lnTo>
                <a:lnTo>
                  <a:pt x="200" y="12"/>
                </a:lnTo>
                <a:lnTo>
                  <a:pt x="204" y="8"/>
                </a:lnTo>
                <a:lnTo>
                  <a:pt x="208" y="4"/>
                </a:lnTo>
                <a:lnTo>
                  <a:pt x="208" y="4"/>
                </a:lnTo>
                <a:lnTo>
                  <a:pt x="216" y="4"/>
                </a:lnTo>
                <a:lnTo>
                  <a:pt x="224" y="4"/>
                </a:lnTo>
                <a:lnTo>
                  <a:pt x="224" y="4"/>
                </a:lnTo>
                <a:lnTo>
                  <a:pt x="230" y="0"/>
                </a:lnTo>
                <a:lnTo>
                  <a:pt x="232" y="0"/>
                </a:lnTo>
                <a:lnTo>
                  <a:pt x="234" y="0"/>
                </a:lnTo>
                <a:lnTo>
                  <a:pt x="234"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52" name="Freeform 312"/>
          <p:cNvSpPr>
            <a:spLocks/>
          </p:cNvSpPr>
          <p:nvPr/>
        </p:nvSpPr>
        <p:spPr bwMode="auto">
          <a:xfrm>
            <a:off x="4274895" y="4140530"/>
            <a:ext cx="1586272" cy="1543712"/>
          </a:xfrm>
          <a:custGeom>
            <a:avLst/>
            <a:gdLst/>
            <a:ahLst/>
            <a:cxnLst>
              <a:cxn ang="0">
                <a:pos x="318" y="6"/>
              </a:cxn>
              <a:cxn ang="0">
                <a:pos x="368" y="2"/>
              </a:cxn>
              <a:cxn ang="0">
                <a:pos x="398" y="40"/>
              </a:cxn>
              <a:cxn ang="0">
                <a:pos x="466" y="56"/>
              </a:cxn>
              <a:cxn ang="0">
                <a:pos x="458" y="84"/>
              </a:cxn>
              <a:cxn ang="0">
                <a:pos x="460" y="114"/>
              </a:cxn>
              <a:cxn ang="0">
                <a:pos x="482" y="140"/>
              </a:cxn>
              <a:cxn ang="0">
                <a:pos x="464" y="146"/>
              </a:cxn>
              <a:cxn ang="0">
                <a:pos x="442" y="132"/>
              </a:cxn>
              <a:cxn ang="0">
                <a:pos x="390" y="150"/>
              </a:cxn>
              <a:cxn ang="0">
                <a:pos x="376" y="188"/>
              </a:cxn>
              <a:cxn ang="0">
                <a:pos x="370" y="232"/>
              </a:cxn>
              <a:cxn ang="0">
                <a:pos x="414" y="302"/>
              </a:cxn>
              <a:cxn ang="0">
                <a:pos x="454" y="330"/>
              </a:cxn>
              <a:cxn ang="0">
                <a:pos x="482" y="410"/>
              </a:cxn>
              <a:cxn ang="0">
                <a:pos x="532" y="468"/>
              </a:cxn>
              <a:cxn ang="0">
                <a:pos x="568" y="500"/>
              </a:cxn>
              <a:cxn ang="0">
                <a:pos x="610" y="490"/>
              </a:cxn>
              <a:cxn ang="0">
                <a:pos x="616" y="482"/>
              </a:cxn>
              <a:cxn ang="0">
                <a:pos x="626" y="514"/>
              </a:cxn>
              <a:cxn ang="0">
                <a:pos x="644" y="544"/>
              </a:cxn>
              <a:cxn ang="0">
                <a:pos x="756" y="594"/>
              </a:cxn>
              <a:cxn ang="0">
                <a:pos x="806" y="658"/>
              </a:cxn>
              <a:cxn ang="0">
                <a:pos x="776" y="668"/>
              </a:cxn>
              <a:cxn ang="0">
                <a:pos x="724" y="628"/>
              </a:cxn>
              <a:cxn ang="0">
                <a:pos x="672" y="656"/>
              </a:cxn>
              <a:cxn ang="0">
                <a:pos x="686" y="710"/>
              </a:cxn>
              <a:cxn ang="0">
                <a:pos x="710" y="762"/>
              </a:cxn>
              <a:cxn ang="0">
                <a:pos x="672" y="786"/>
              </a:cxn>
              <a:cxn ang="0">
                <a:pos x="652" y="836"/>
              </a:cxn>
              <a:cxn ang="0">
                <a:pos x="614" y="872"/>
              </a:cxn>
              <a:cxn ang="0">
                <a:pos x="606" y="842"/>
              </a:cxn>
              <a:cxn ang="0">
                <a:pos x="616" y="800"/>
              </a:cxn>
              <a:cxn ang="0">
                <a:pos x="628" y="730"/>
              </a:cxn>
              <a:cxn ang="0">
                <a:pos x="598" y="664"/>
              </a:cxn>
              <a:cxn ang="0">
                <a:pos x="578" y="666"/>
              </a:cxn>
              <a:cxn ang="0">
                <a:pos x="550" y="626"/>
              </a:cxn>
              <a:cxn ang="0">
                <a:pos x="510" y="614"/>
              </a:cxn>
              <a:cxn ang="0">
                <a:pos x="488" y="590"/>
              </a:cxn>
              <a:cxn ang="0">
                <a:pos x="418" y="552"/>
              </a:cxn>
              <a:cxn ang="0">
                <a:pos x="346" y="476"/>
              </a:cxn>
              <a:cxn ang="0">
                <a:pos x="296" y="436"/>
              </a:cxn>
              <a:cxn ang="0">
                <a:pos x="256" y="392"/>
              </a:cxn>
              <a:cxn ang="0">
                <a:pos x="228" y="294"/>
              </a:cxn>
              <a:cxn ang="0">
                <a:pos x="144" y="240"/>
              </a:cxn>
              <a:cxn ang="0">
                <a:pos x="90" y="274"/>
              </a:cxn>
              <a:cxn ang="0">
                <a:pos x="46" y="288"/>
              </a:cxn>
              <a:cxn ang="0">
                <a:pos x="32" y="252"/>
              </a:cxn>
              <a:cxn ang="0">
                <a:pos x="10" y="198"/>
              </a:cxn>
              <a:cxn ang="0">
                <a:pos x="2" y="162"/>
              </a:cxn>
              <a:cxn ang="0">
                <a:pos x="12" y="104"/>
              </a:cxn>
              <a:cxn ang="0">
                <a:pos x="50" y="88"/>
              </a:cxn>
              <a:cxn ang="0">
                <a:pos x="100" y="62"/>
              </a:cxn>
              <a:cxn ang="0">
                <a:pos x="128" y="72"/>
              </a:cxn>
              <a:cxn ang="0">
                <a:pos x="158" y="94"/>
              </a:cxn>
              <a:cxn ang="0">
                <a:pos x="188" y="52"/>
              </a:cxn>
              <a:cxn ang="0">
                <a:pos x="234" y="66"/>
              </a:cxn>
              <a:cxn ang="0">
                <a:pos x="240" y="38"/>
              </a:cxn>
            </a:cxnLst>
            <a:rect l="0" t="0" r="r" b="b"/>
            <a:pathLst>
              <a:path w="806" h="872">
                <a:moveTo>
                  <a:pt x="256" y="16"/>
                </a:moveTo>
                <a:lnTo>
                  <a:pt x="256" y="16"/>
                </a:lnTo>
                <a:lnTo>
                  <a:pt x="258" y="18"/>
                </a:lnTo>
                <a:lnTo>
                  <a:pt x="262" y="20"/>
                </a:lnTo>
                <a:lnTo>
                  <a:pt x="270" y="20"/>
                </a:lnTo>
                <a:lnTo>
                  <a:pt x="270" y="20"/>
                </a:lnTo>
                <a:lnTo>
                  <a:pt x="276" y="20"/>
                </a:lnTo>
                <a:lnTo>
                  <a:pt x="276" y="20"/>
                </a:lnTo>
                <a:lnTo>
                  <a:pt x="294" y="16"/>
                </a:lnTo>
                <a:lnTo>
                  <a:pt x="294" y="16"/>
                </a:lnTo>
                <a:lnTo>
                  <a:pt x="306" y="10"/>
                </a:lnTo>
                <a:lnTo>
                  <a:pt x="318" y="6"/>
                </a:lnTo>
                <a:lnTo>
                  <a:pt x="318" y="6"/>
                </a:lnTo>
                <a:lnTo>
                  <a:pt x="328" y="6"/>
                </a:lnTo>
                <a:lnTo>
                  <a:pt x="340" y="6"/>
                </a:lnTo>
                <a:lnTo>
                  <a:pt x="340" y="6"/>
                </a:lnTo>
                <a:lnTo>
                  <a:pt x="352" y="4"/>
                </a:lnTo>
                <a:lnTo>
                  <a:pt x="352" y="4"/>
                </a:lnTo>
                <a:lnTo>
                  <a:pt x="358" y="0"/>
                </a:lnTo>
                <a:lnTo>
                  <a:pt x="358" y="0"/>
                </a:lnTo>
                <a:lnTo>
                  <a:pt x="364" y="0"/>
                </a:lnTo>
                <a:lnTo>
                  <a:pt x="364" y="0"/>
                </a:lnTo>
                <a:lnTo>
                  <a:pt x="368" y="2"/>
                </a:lnTo>
                <a:lnTo>
                  <a:pt x="368" y="2"/>
                </a:lnTo>
                <a:lnTo>
                  <a:pt x="368" y="8"/>
                </a:lnTo>
                <a:lnTo>
                  <a:pt x="368" y="8"/>
                </a:lnTo>
                <a:lnTo>
                  <a:pt x="370" y="18"/>
                </a:lnTo>
                <a:lnTo>
                  <a:pt x="370" y="18"/>
                </a:lnTo>
                <a:lnTo>
                  <a:pt x="374" y="26"/>
                </a:lnTo>
                <a:lnTo>
                  <a:pt x="374" y="26"/>
                </a:lnTo>
                <a:lnTo>
                  <a:pt x="380" y="32"/>
                </a:lnTo>
                <a:lnTo>
                  <a:pt x="386" y="36"/>
                </a:lnTo>
                <a:lnTo>
                  <a:pt x="386" y="36"/>
                </a:lnTo>
                <a:lnTo>
                  <a:pt x="392" y="36"/>
                </a:lnTo>
                <a:lnTo>
                  <a:pt x="392" y="36"/>
                </a:lnTo>
                <a:lnTo>
                  <a:pt x="398" y="40"/>
                </a:lnTo>
                <a:lnTo>
                  <a:pt x="404" y="44"/>
                </a:lnTo>
                <a:lnTo>
                  <a:pt x="404" y="44"/>
                </a:lnTo>
                <a:lnTo>
                  <a:pt x="412" y="46"/>
                </a:lnTo>
                <a:lnTo>
                  <a:pt x="422" y="48"/>
                </a:lnTo>
                <a:lnTo>
                  <a:pt x="440" y="50"/>
                </a:lnTo>
                <a:lnTo>
                  <a:pt x="440" y="50"/>
                </a:lnTo>
                <a:lnTo>
                  <a:pt x="456" y="56"/>
                </a:lnTo>
                <a:lnTo>
                  <a:pt x="456" y="56"/>
                </a:lnTo>
                <a:lnTo>
                  <a:pt x="462" y="56"/>
                </a:lnTo>
                <a:lnTo>
                  <a:pt x="464" y="56"/>
                </a:lnTo>
                <a:lnTo>
                  <a:pt x="466" y="56"/>
                </a:lnTo>
                <a:lnTo>
                  <a:pt x="466" y="56"/>
                </a:lnTo>
                <a:lnTo>
                  <a:pt x="464" y="60"/>
                </a:lnTo>
                <a:lnTo>
                  <a:pt x="460" y="62"/>
                </a:lnTo>
                <a:lnTo>
                  <a:pt x="454" y="68"/>
                </a:lnTo>
                <a:lnTo>
                  <a:pt x="454" y="68"/>
                </a:lnTo>
                <a:lnTo>
                  <a:pt x="450" y="78"/>
                </a:lnTo>
                <a:lnTo>
                  <a:pt x="450" y="78"/>
                </a:lnTo>
                <a:lnTo>
                  <a:pt x="450" y="82"/>
                </a:lnTo>
                <a:lnTo>
                  <a:pt x="450" y="82"/>
                </a:lnTo>
                <a:lnTo>
                  <a:pt x="452" y="84"/>
                </a:lnTo>
                <a:lnTo>
                  <a:pt x="452" y="84"/>
                </a:lnTo>
                <a:lnTo>
                  <a:pt x="456" y="84"/>
                </a:lnTo>
                <a:lnTo>
                  <a:pt x="458" y="84"/>
                </a:lnTo>
                <a:lnTo>
                  <a:pt x="458" y="84"/>
                </a:lnTo>
                <a:lnTo>
                  <a:pt x="458" y="86"/>
                </a:lnTo>
                <a:lnTo>
                  <a:pt x="458" y="88"/>
                </a:lnTo>
                <a:lnTo>
                  <a:pt x="456" y="92"/>
                </a:lnTo>
                <a:lnTo>
                  <a:pt x="456" y="92"/>
                </a:lnTo>
                <a:lnTo>
                  <a:pt x="454" y="96"/>
                </a:lnTo>
                <a:lnTo>
                  <a:pt x="454" y="102"/>
                </a:lnTo>
                <a:lnTo>
                  <a:pt x="454" y="102"/>
                </a:lnTo>
                <a:lnTo>
                  <a:pt x="456" y="106"/>
                </a:lnTo>
                <a:lnTo>
                  <a:pt x="460" y="110"/>
                </a:lnTo>
                <a:lnTo>
                  <a:pt x="460" y="110"/>
                </a:lnTo>
                <a:lnTo>
                  <a:pt x="460" y="114"/>
                </a:lnTo>
                <a:lnTo>
                  <a:pt x="460" y="118"/>
                </a:lnTo>
                <a:lnTo>
                  <a:pt x="460" y="118"/>
                </a:lnTo>
                <a:lnTo>
                  <a:pt x="462" y="122"/>
                </a:lnTo>
                <a:lnTo>
                  <a:pt x="462" y="122"/>
                </a:lnTo>
                <a:lnTo>
                  <a:pt x="466" y="124"/>
                </a:lnTo>
                <a:lnTo>
                  <a:pt x="472" y="126"/>
                </a:lnTo>
                <a:lnTo>
                  <a:pt x="472" y="126"/>
                </a:lnTo>
                <a:lnTo>
                  <a:pt x="474" y="132"/>
                </a:lnTo>
                <a:lnTo>
                  <a:pt x="474" y="132"/>
                </a:lnTo>
                <a:lnTo>
                  <a:pt x="480" y="134"/>
                </a:lnTo>
                <a:lnTo>
                  <a:pt x="480" y="134"/>
                </a:lnTo>
                <a:lnTo>
                  <a:pt x="482" y="140"/>
                </a:lnTo>
                <a:lnTo>
                  <a:pt x="482" y="140"/>
                </a:lnTo>
                <a:lnTo>
                  <a:pt x="480" y="144"/>
                </a:lnTo>
                <a:lnTo>
                  <a:pt x="480" y="144"/>
                </a:lnTo>
                <a:lnTo>
                  <a:pt x="476" y="148"/>
                </a:lnTo>
                <a:lnTo>
                  <a:pt x="476" y="148"/>
                </a:lnTo>
                <a:lnTo>
                  <a:pt x="470" y="150"/>
                </a:lnTo>
                <a:lnTo>
                  <a:pt x="470" y="150"/>
                </a:lnTo>
                <a:lnTo>
                  <a:pt x="466" y="148"/>
                </a:lnTo>
                <a:lnTo>
                  <a:pt x="464" y="148"/>
                </a:lnTo>
                <a:lnTo>
                  <a:pt x="464" y="148"/>
                </a:lnTo>
                <a:lnTo>
                  <a:pt x="464" y="146"/>
                </a:lnTo>
                <a:lnTo>
                  <a:pt x="464" y="146"/>
                </a:lnTo>
                <a:lnTo>
                  <a:pt x="468" y="136"/>
                </a:lnTo>
                <a:lnTo>
                  <a:pt x="468" y="136"/>
                </a:lnTo>
                <a:lnTo>
                  <a:pt x="468" y="134"/>
                </a:lnTo>
                <a:lnTo>
                  <a:pt x="468" y="130"/>
                </a:lnTo>
                <a:lnTo>
                  <a:pt x="468" y="130"/>
                </a:lnTo>
                <a:lnTo>
                  <a:pt x="464" y="128"/>
                </a:lnTo>
                <a:lnTo>
                  <a:pt x="458" y="128"/>
                </a:lnTo>
                <a:lnTo>
                  <a:pt x="458" y="128"/>
                </a:lnTo>
                <a:lnTo>
                  <a:pt x="454" y="132"/>
                </a:lnTo>
                <a:lnTo>
                  <a:pt x="448" y="134"/>
                </a:lnTo>
                <a:lnTo>
                  <a:pt x="448" y="134"/>
                </a:lnTo>
                <a:lnTo>
                  <a:pt x="442" y="132"/>
                </a:lnTo>
                <a:lnTo>
                  <a:pt x="436" y="130"/>
                </a:lnTo>
                <a:lnTo>
                  <a:pt x="436" y="130"/>
                </a:lnTo>
                <a:lnTo>
                  <a:pt x="428" y="134"/>
                </a:lnTo>
                <a:lnTo>
                  <a:pt x="416" y="140"/>
                </a:lnTo>
                <a:lnTo>
                  <a:pt x="406" y="146"/>
                </a:lnTo>
                <a:lnTo>
                  <a:pt x="396" y="150"/>
                </a:lnTo>
                <a:lnTo>
                  <a:pt x="396" y="150"/>
                </a:lnTo>
                <a:lnTo>
                  <a:pt x="394" y="152"/>
                </a:lnTo>
                <a:lnTo>
                  <a:pt x="390" y="152"/>
                </a:lnTo>
                <a:lnTo>
                  <a:pt x="390" y="152"/>
                </a:lnTo>
                <a:lnTo>
                  <a:pt x="390" y="150"/>
                </a:lnTo>
                <a:lnTo>
                  <a:pt x="390" y="150"/>
                </a:lnTo>
                <a:lnTo>
                  <a:pt x="384" y="150"/>
                </a:lnTo>
                <a:lnTo>
                  <a:pt x="384" y="150"/>
                </a:lnTo>
                <a:lnTo>
                  <a:pt x="378" y="154"/>
                </a:lnTo>
                <a:lnTo>
                  <a:pt x="372" y="160"/>
                </a:lnTo>
                <a:lnTo>
                  <a:pt x="372" y="160"/>
                </a:lnTo>
                <a:lnTo>
                  <a:pt x="368" y="168"/>
                </a:lnTo>
                <a:lnTo>
                  <a:pt x="368" y="168"/>
                </a:lnTo>
                <a:lnTo>
                  <a:pt x="368" y="178"/>
                </a:lnTo>
                <a:lnTo>
                  <a:pt x="370" y="182"/>
                </a:lnTo>
                <a:lnTo>
                  <a:pt x="372" y="186"/>
                </a:lnTo>
                <a:lnTo>
                  <a:pt x="372" y="186"/>
                </a:lnTo>
                <a:lnTo>
                  <a:pt x="376" y="188"/>
                </a:lnTo>
                <a:lnTo>
                  <a:pt x="380" y="190"/>
                </a:lnTo>
                <a:lnTo>
                  <a:pt x="380" y="190"/>
                </a:lnTo>
                <a:lnTo>
                  <a:pt x="382" y="194"/>
                </a:lnTo>
                <a:lnTo>
                  <a:pt x="384" y="198"/>
                </a:lnTo>
                <a:lnTo>
                  <a:pt x="384" y="198"/>
                </a:lnTo>
                <a:lnTo>
                  <a:pt x="382" y="206"/>
                </a:lnTo>
                <a:lnTo>
                  <a:pt x="382" y="206"/>
                </a:lnTo>
                <a:lnTo>
                  <a:pt x="378" y="210"/>
                </a:lnTo>
                <a:lnTo>
                  <a:pt x="374" y="212"/>
                </a:lnTo>
                <a:lnTo>
                  <a:pt x="374" y="212"/>
                </a:lnTo>
                <a:lnTo>
                  <a:pt x="372" y="222"/>
                </a:lnTo>
                <a:lnTo>
                  <a:pt x="370" y="232"/>
                </a:lnTo>
                <a:lnTo>
                  <a:pt x="370" y="232"/>
                </a:lnTo>
                <a:lnTo>
                  <a:pt x="370" y="244"/>
                </a:lnTo>
                <a:lnTo>
                  <a:pt x="370" y="256"/>
                </a:lnTo>
                <a:lnTo>
                  <a:pt x="370" y="256"/>
                </a:lnTo>
                <a:lnTo>
                  <a:pt x="374" y="266"/>
                </a:lnTo>
                <a:lnTo>
                  <a:pt x="374" y="266"/>
                </a:lnTo>
                <a:lnTo>
                  <a:pt x="380" y="278"/>
                </a:lnTo>
                <a:lnTo>
                  <a:pt x="380" y="278"/>
                </a:lnTo>
                <a:lnTo>
                  <a:pt x="388" y="288"/>
                </a:lnTo>
                <a:lnTo>
                  <a:pt x="388" y="288"/>
                </a:lnTo>
                <a:lnTo>
                  <a:pt x="400" y="294"/>
                </a:lnTo>
                <a:lnTo>
                  <a:pt x="414" y="302"/>
                </a:lnTo>
                <a:lnTo>
                  <a:pt x="414" y="302"/>
                </a:lnTo>
                <a:lnTo>
                  <a:pt x="422" y="310"/>
                </a:lnTo>
                <a:lnTo>
                  <a:pt x="422" y="310"/>
                </a:lnTo>
                <a:lnTo>
                  <a:pt x="430" y="316"/>
                </a:lnTo>
                <a:lnTo>
                  <a:pt x="438" y="322"/>
                </a:lnTo>
                <a:lnTo>
                  <a:pt x="438" y="322"/>
                </a:lnTo>
                <a:lnTo>
                  <a:pt x="440" y="326"/>
                </a:lnTo>
                <a:lnTo>
                  <a:pt x="440" y="326"/>
                </a:lnTo>
                <a:lnTo>
                  <a:pt x="444" y="326"/>
                </a:lnTo>
                <a:lnTo>
                  <a:pt x="448" y="326"/>
                </a:lnTo>
                <a:lnTo>
                  <a:pt x="448" y="326"/>
                </a:lnTo>
                <a:lnTo>
                  <a:pt x="454" y="330"/>
                </a:lnTo>
                <a:lnTo>
                  <a:pt x="454" y="330"/>
                </a:lnTo>
                <a:lnTo>
                  <a:pt x="458" y="340"/>
                </a:lnTo>
                <a:lnTo>
                  <a:pt x="464" y="350"/>
                </a:lnTo>
                <a:lnTo>
                  <a:pt x="464" y="350"/>
                </a:lnTo>
                <a:lnTo>
                  <a:pt x="466" y="364"/>
                </a:lnTo>
                <a:lnTo>
                  <a:pt x="470" y="380"/>
                </a:lnTo>
                <a:lnTo>
                  <a:pt x="470" y="380"/>
                </a:lnTo>
                <a:lnTo>
                  <a:pt x="474" y="386"/>
                </a:lnTo>
                <a:lnTo>
                  <a:pt x="474" y="386"/>
                </a:lnTo>
                <a:lnTo>
                  <a:pt x="478" y="398"/>
                </a:lnTo>
                <a:lnTo>
                  <a:pt x="482" y="410"/>
                </a:lnTo>
                <a:lnTo>
                  <a:pt x="482" y="410"/>
                </a:lnTo>
                <a:lnTo>
                  <a:pt x="492" y="426"/>
                </a:lnTo>
                <a:lnTo>
                  <a:pt x="492" y="426"/>
                </a:lnTo>
                <a:lnTo>
                  <a:pt x="498" y="438"/>
                </a:lnTo>
                <a:lnTo>
                  <a:pt x="498" y="438"/>
                </a:lnTo>
                <a:lnTo>
                  <a:pt x="510" y="452"/>
                </a:lnTo>
                <a:lnTo>
                  <a:pt x="518" y="458"/>
                </a:lnTo>
                <a:lnTo>
                  <a:pt x="524" y="464"/>
                </a:lnTo>
                <a:lnTo>
                  <a:pt x="524" y="464"/>
                </a:lnTo>
                <a:lnTo>
                  <a:pt x="528" y="464"/>
                </a:lnTo>
                <a:lnTo>
                  <a:pt x="530" y="464"/>
                </a:lnTo>
                <a:lnTo>
                  <a:pt x="530" y="464"/>
                </a:lnTo>
                <a:lnTo>
                  <a:pt x="532" y="468"/>
                </a:lnTo>
                <a:lnTo>
                  <a:pt x="532" y="474"/>
                </a:lnTo>
                <a:lnTo>
                  <a:pt x="532" y="474"/>
                </a:lnTo>
                <a:lnTo>
                  <a:pt x="536" y="474"/>
                </a:lnTo>
                <a:lnTo>
                  <a:pt x="540" y="474"/>
                </a:lnTo>
                <a:lnTo>
                  <a:pt x="540" y="474"/>
                </a:lnTo>
                <a:lnTo>
                  <a:pt x="546" y="478"/>
                </a:lnTo>
                <a:lnTo>
                  <a:pt x="552" y="484"/>
                </a:lnTo>
                <a:lnTo>
                  <a:pt x="552" y="484"/>
                </a:lnTo>
                <a:lnTo>
                  <a:pt x="560" y="494"/>
                </a:lnTo>
                <a:lnTo>
                  <a:pt x="564" y="500"/>
                </a:lnTo>
                <a:lnTo>
                  <a:pt x="566" y="500"/>
                </a:lnTo>
                <a:lnTo>
                  <a:pt x="568" y="500"/>
                </a:lnTo>
                <a:lnTo>
                  <a:pt x="568" y="500"/>
                </a:lnTo>
                <a:lnTo>
                  <a:pt x="570" y="500"/>
                </a:lnTo>
                <a:lnTo>
                  <a:pt x="570" y="496"/>
                </a:lnTo>
                <a:lnTo>
                  <a:pt x="568" y="492"/>
                </a:lnTo>
                <a:lnTo>
                  <a:pt x="570" y="490"/>
                </a:lnTo>
                <a:lnTo>
                  <a:pt x="570" y="490"/>
                </a:lnTo>
                <a:lnTo>
                  <a:pt x="572" y="488"/>
                </a:lnTo>
                <a:lnTo>
                  <a:pt x="578" y="488"/>
                </a:lnTo>
                <a:lnTo>
                  <a:pt x="588" y="488"/>
                </a:lnTo>
                <a:lnTo>
                  <a:pt x="600" y="490"/>
                </a:lnTo>
                <a:lnTo>
                  <a:pt x="610" y="490"/>
                </a:lnTo>
                <a:lnTo>
                  <a:pt x="610" y="490"/>
                </a:lnTo>
                <a:lnTo>
                  <a:pt x="614" y="490"/>
                </a:lnTo>
                <a:lnTo>
                  <a:pt x="618" y="490"/>
                </a:lnTo>
                <a:lnTo>
                  <a:pt x="618" y="488"/>
                </a:lnTo>
                <a:lnTo>
                  <a:pt x="618" y="488"/>
                </a:lnTo>
                <a:lnTo>
                  <a:pt x="616" y="486"/>
                </a:lnTo>
                <a:lnTo>
                  <a:pt x="614" y="486"/>
                </a:lnTo>
                <a:lnTo>
                  <a:pt x="610" y="486"/>
                </a:lnTo>
                <a:lnTo>
                  <a:pt x="608" y="484"/>
                </a:lnTo>
                <a:lnTo>
                  <a:pt x="608" y="484"/>
                </a:lnTo>
                <a:lnTo>
                  <a:pt x="612" y="484"/>
                </a:lnTo>
                <a:lnTo>
                  <a:pt x="616" y="482"/>
                </a:lnTo>
                <a:lnTo>
                  <a:pt x="616" y="482"/>
                </a:lnTo>
                <a:lnTo>
                  <a:pt x="622" y="482"/>
                </a:lnTo>
                <a:lnTo>
                  <a:pt x="626" y="486"/>
                </a:lnTo>
                <a:lnTo>
                  <a:pt x="626" y="486"/>
                </a:lnTo>
                <a:lnTo>
                  <a:pt x="632" y="490"/>
                </a:lnTo>
                <a:lnTo>
                  <a:pt x="636" y="496"/>
                </a:lnTo>
                <a:lnTo>
                  <a:pt x="636" y="496"/>
                </a:lnTo>
                <a:lnTo>
                  <a:pt x="636" y="502"/>
                </a:lnTo>
                <a:lnTo>
                  <a:pt x="634" y="508"/>
                </a:lnTo>
                <a:lnTo>
                  <a:pt x="634" y="508"/>
                </a:lnTo>
                <a:lnTo>
                  <a:pt x="630" y="512"/>
                </a:lnTo>
                <a:lnTo>
                  <a:pt x="626" y="514"/>
                </a:lnTo>
                <a:lnTo>
                  <a:pt x="626" y="514"/>
                </a:lnTo>
                <a:lnTo>
                  <a:pt x="620" y="518"/>
                </a:lnTo>
                <a:lnTo>
                  <a:pt x="618" y="524"/>
                </a:lnTo>
                <a:lnTo>
                  <a:pt x="618" y="524"/>
                </a:lnTo>
                <a:lnTo>
                  <a:pt x="618" y="530"/>
                </a:lnTo>
                <a:lnTo>
                  <a:pt x="618" y="530"/>
                </a:lnTo>
                <a:lnTo>
                  <a:pt x="622" y="536"/>
                </a:lnTo>
                <a:lnTo>
                  <a:pt x="622" y="536"/>
                </a:lnTo>
                <a:lnTo>
                  <a:pt x="626" y="536"/>
                </a:lnTo>
                <a:lnTo>
                  <a:pt x="626" y="536"/>
                </a:lnTo>
                <a:lnTo>
                  <a:pt x="634" y="538"/>
                </a:lnTo>
                <a:lnTo>
                  <a:pt x="634" y="538"/>
                </a:lnTo>
                <a:lnTo>
                  <a:pt x="644" y="544"/>
                </a:lnTo>
                <a:lnTo>
                  <a:pt x="644" y="544"/>
                </a:lnTo>
                <a:lnTo>
                  <a:pt x="668" y="554"/>
                </a:lnTo>
                <a:lnTo>
                  <a:pt x="692" y="564"/>
                </a:lnTo>
                <a:lnTo>
                  <a:pt x="692" y="564"/>
                </a:lnTo>
                <a:lnTo>
                  <a:pt x="708" y="572"/>
                </a:lnTo>
                <a:lnTo>
                  <a:pt x="708" y="572"/>
                </a:lnTo>
                <a:lnTo>
                  <a:pt x="712" y="578"/>
                </a:lnTo>
                <a:lnTo>
                  <a:pt x="718" y="584"/>
                </a:lnTo>
                <a:lnTo>
                  <a:pt x="718" y="584"/>
                </a:lnTo>
                <a:lnTo>
                  <a:pt x="728" y="588"/>
                </a:lnTo>
                <a:lnTo>
                  <a:pt x="742" y="590"/>
                </a:lnTo>
                <a:lnTo>
                  <a:pt x="756" y="594"/>
                </a:lnTo>
                <a:lnTo>
                  <a:pt x="766" y="600"/>
                </a:lnTo>
                <a:lnTo>
                  <a:pt x="766" y="600"/>
                </a:lnTo>
                <a:lnTo>
                  <a:pt x="770" y="604"/>
                </a:lnTo>
                <a:lnTo>
                  <a:pt x="774" y="610"/>
                </a:lnTo>
                <a:lnTo>
                  <a:pt x="780" y="624"/>
                </a:lnTo>
                <a:lnTo>
                  <a:pt x="780" y="624"/>
                </a:lnTo>
                <a:lnTo>
                  <a:pt x="794" y="636"/>
                </a:lnTo>
                <a:lnTo>
                  <a:pt x="794" y="636"/>
                </a:lnTo>
                <a:lnTo>
                  <a:pt x="802" y="648"/>
                </a:lnTo>
                <a:lnTo>
                  <a:pt x="802" y="648"/>
                </a:lnTo>
                <a:lnTo>
                  <a:pt x="806" y="652"/>
                </a:lnTo>
                <a:lnTo>
                  <a:pt x="806" y="658"/>
                </a:lnTo>
                <a:lnTo>
                  <a:pt x="806" y="658"/>
                </a:lnTo>
                <a:lnTo>
                  <a:pt x="806" y="662"/>
                </a:lnTo>
                <a:lnTo>
                  <a:pt x="802" y="668"/>
                </a:lnTo>
                <a:lnTo>
                  <a:pt x="798" y="678"/>
                </a:lnTo>
                <a:lnTo>
                  <a:pt x="798" y="678"/>
                </a:lnTo>
                <a:lnTo>
                  <a:pt x="798" y="682"/>
                </a:lnTo>
                <a:lnTo>
                  <a:pt x="798" y="682"/>
                </a:lnTo>
                <a:lnTo>
                  <a:pt x="794" y="682"/>
                </a:lnTo>
                <a:lnTo>
                  <a:pt x="790" y="680"/>
                </a:lnTo>
                <a:lnTo>
                  <a:pt x="782" y="674"/>
                </a:lnTo>
                <a:lnTo>
                  <a:pt x="782" y="674"/>
                </a:lnTo>
                <a:lnTo>
                  <a:pt x="776" y="668"/>
                </a:lnTo>
                <a:lnTo>
                  <a:pt x="772" y="660"/>
                </a:lnTo>
                <a:lnTo>
                  <a:pt x="772" y="660"/>
                </a:lnTo>
                <a:lnTo>
                  <a:pt x="770" y="654"/>
                </a:lnTo>
                <a:lnTo>
                  <a:pt x="768" y="648"/>
                </a:lnTo>
                <a:lnTo>
                  <a:pt x="768" y="648"/>
                </a:lnTo>
                <a:lnTo>
                  <a:pt x="760" y="644"/>
                </a:lnTo>
                <a:lnTo>
                  <a:pt x="752" y="640"/>
                </a:lnTo>
                <a:lnTo>
                  <a:pt x="752" y="640"/>
                </a:lnTo>
                <a:lnTo>
                  <a:pt x="744" y="638"/>
                </a:lnTo>
                <a:lnTo>
                  <a:pt x="734" y="636"/>
                </a:lnTo>
                <a:lnTo>
                  <a:pt x="734" y="636"/>
                </a:lnTo>
                <a:lnTo>
                  <a:pt x="724" y="628"/>
                </a:lnTo>
                <a:lnTo>
                  <a:pt x="718" y="624"/>
                </a:lnTo>
                <a:lnTo>
                  <a:pt x="712" y="620"/>
                </a:lnTo>
                <a:lnTo>
                  <a:pt x="712" y="620"/>
                </a:lnTo>
                <a:lnTo>
                  <a:pt x="704" y="622"/>
                </a:lnTo>
                <a:lnTo>
                  <a:pt x="698" y="624"/>
                </a:lnTo>
                <a:lnTo>
                  <a:pt x="698" y="624"/>
                </a:lnTo>
                <a:lnTo>
                  <a:pt x="690" y="632"/>
                </a:lnTo>
                <a:lnTo>
                  <a:pt x="684" y="640"/>
                </a:lnTo>
                <a:lnTo>
                  <a:pt x="684" y="640"/>
                </a:lnTo>
                <a:lnTo>
                  <a:pt x="678" y="648"/>
                </a:lnTo>
                <a:lnTo>
                  <a:pt x="672" y="656"/>
                </a:lnTo>
                <a:lnTo>
                  <a:pt x="672" y="656"/>
                </a:lnTo>
                <a:lnTo>
                  <a:pt x="668" y="670"/>
                </a:lnTo>
                <a:lnTo>
                  <a:pt x="666" y="682"/>
                </a:lnTo>
                <a:lnTo>
                  <a:pt x="666" y="682"/>
                </a:lnTo>
                <a:lnTo>
                  <a:pt x="666" y="690"/>
                </a:lnTo>
                <a:lnTo>
                  <a:pt x="666" y="696"/>
                </a:lnTo>
                <a:lnTo>
                  <a:pt x="666" y="696"/>
                </a:lnTo>
                <a:lnTo>
                  <a:pt x="668" y="698"/>
                </a:lnTo>
                <a:lnTo>
                  <a:pt x="672" y="700"/>
                </a:lnTo>
                <a:lnTo>
                  <a:pt x="680" y="702"/>
                </a:lnTo>
                <a:lnTo>
                  <a:pt x="680" y="702"/>
                </a:lnTo>
                <a:lnTo>
                  <a:pt x="686" y="710"/>
                </a:lnTo>
                <a:lnTo>
                  <a:pt x="686" y="710"/>
                </a:lnTo>
                <a:lnTo>
                  <a:pt x="700" y="718"/>
                </a:lnTo>
                <a:lnTo>
                  <a:pt x="700" y="718"/>
                </a:lnTo>
                <a:lnTo>
                  <a:pt x="706" y="724"/>
                </a:lnTo>
                <a:lnTo>
                  <a:pt x="706" y="724"/>
                </a:lnTo>
                <a:lnTo>
                  <a:pt x="706" y="732"/>
                </a:lnTo>
                <a:lnTo>
                  <a:pt x="706" y="738"/>
                </a:lnTo>
                <a:lnTo>
                  <a:pt x="706" y="738"/>
                </a:lnTo>
                <a:lnTo>
                  <a:pt x="708" y="744"/>
                </a:lnTo>
                <a:lnTo>
                  <a:pt x="708" y="744"/>
                </a:lnTo>
                <a:lnTo>
                  <a:pt x="710" y="754"/>
                </a:lnTo>
                <a:lnTo>
                  <a:pt x="710" y="762"/>
                </a:lnTo>
                <a:lnTo>
                  <a:pt x="710" y="762"/>
                </a:lnTo>
                <a:lnTo>
                  <a:pt x="706" y="768"/>
                </a:lnTo>
                <a:lnTo>
                  <a:pt x="706" y="768"/>
                </a:lnTo>
                <a:lnTo>
                  <a:pt x="704" y="768"/>
                </a:lnTo>
                <a:lnTo>
                  <a:pt x="700" y="768"/>
                </a:lnTo>
                <a:lnTo>
                  <a:pt x="700" y="768"/>
                </a:lnTo>
                <a:lnTo>
                  <a:pt x="694" y="772"/>
                </a:lnTo>
                <a:lnTo>
                  <a:pt x="686" y="776"/>
                </a:lnTo>
                <a:lnTo>
                  <a:pt x="686" y="776"/>
                </a:lnTo>
                <a:lnTo>
                  <a:pt x="682" y="778"/>
                </a:lnTo>
                <a:lnTo>
                  <a:pt x="676" y="780"/>
                </a:lnTo>
                <a:lnTo>
                  <a:pt x="676" y="780"/>
                </a:lnTo>
                <a:lnTo>
                  <a:pt x="672" y="786"/>
                </a:lnTo>
                <a:lnTo>
                  <a:pt x="672" y="786"/>
                </a:lnTo>
                <a:lnTo>
                  <a:pt x="672" y="792"/>
                </a:lnTo>
                <a:lnTo>
                  <a:pt x="672" y="802"/>
                </a:lnTo>
                <a:lnTo>
                  <a:pt x="672" y="816"/>
                </a:lnTo>
                <a:lnTo>
                  <a:pt x="672" y="816"/>
                </a:lnTo>
                <a:lnTo>
                  <a:pt x="670" y="820"/>
                </a:lnTo>
                <a:lnTo>
                  <a:pt x="668" y="824"/>
                </a:lnTo>
                <a:lnTo>
                  <a:pt x="668" y="824"/>
                </a:lnTo>
                <a:lnTo>
                  <a:pt x="664" y="826"/>
                </a:lnTo>
                <a:lnTo>
                  <a:pt x="660" y="828"/>
                </a:lnTo>
                <a:lnTo>
                  <a:pt x="660" y="828"/>
                </a:lnTo>
                <a:lnTo>
                  <a:pt x="652" y="836"/>
                </a:lnTo>
                <a:lnTo>
                  <a:pt x="652" y="836"/>
                </a:lnTo>
                <a:lnTo>
                  <a:pt x="646" y="842"/>
                </a:lnTo>
                <a:lnTo>
                  <a:pt x="646" y="842"/>
                </a:lnTo>
                <a:lnTo>
                  <a:pt x="642" y="854"/>
                </a:lnTo>
                <a:lnTo>
                  <a:pt x="636" y="864"/>
                </a:lnTo>
                <a:lnTo>
                  <a:pt x="636" y="864"/>
                </a:lnTo>
                <a:lnTo>
                  <a:pt x="632" y="868"/>
                </a:lnTo>
                <a:lnTo>
                  <a:pt x="632" y="868"/>
                </a:lnTo>
                <a:lnTo>
                  <a:pt x="622" y="870"/>
                </a:lnTo>
                <a:lnTo>
                  <a:pt x="622" y="870"/>
                </a:lnTo>
                <a:lnTo>
                  <a:pt x="618" y="870"/>
                </a:lnTo>
                <a:lnTo>
                  <a:pt x="614" y="872"/>
                </a:lnTo>
                <a:lnTo>
                  <a:pt x="614" y="870"/>
                </a:lnTo>
                <a:lnTo>
                  <a:pt x="614" y="870"/>
                </a:lnTo>
                <a:lnTo>
                  <a:pt x="612" y="866"/>
                </a:lnTo>
                <a:lnTo>
                  <a:pt x="612" y="866"/>
                </a:lnTo>
                <a:lnTo>
                  <a:pt x="608" y="868"/>
                </a:lnTo>
                <a:lnTo>
                  <a:pt x="608" y="868"/>
                </a:lnTo>
                <a:lnTo>
                  <a:pt x="608" y="866"/>
                </a:lnTo>
                <a:lnTo>
                  <a:pt x="608" y="864"/>
                </a:lnTo>
                <a:lnTo>
                  <a:pt x="608" y="858"/>
                </a:lnTo>
                <a:lnTo>
                  <a:pt x="608" y="858"/>
                </a:lnTo>
                <a:lnTo>
                  <a:pt x="606" y="850"/>
                </a:lnTo>
                <a:lnTo>
                  <a:pt x="606" y="842"/>
                </a:lnTo>
                <a:lnTo>
                  <a:pt x="606" y="842"/>
                </a:lnTo>
                <a:lnTo>
                  <a:pt x="608" y="834"/>
                </a:lnTo>
                <a:lnTo>
                  <a:pt x="612" y="828"/>
                </a:lnTo>
                <a:lnTo>
                  <a:pt x="612" y="828"/>
                </a:lnTo>
                <a:lnTo>
                  <a:pt x="618" y="822"/>
                </a:lnTo>
                <a:lnTo>
                  <a:pt x="622" y="814"/>
                </a:lnTo>
                <a:lnTo>
                  <a:pt x="622" y="814"/>
                </a:lnTo>
                <a:lnTo>
                  <a:pt x="620" y="810"/>
                </a:lnTo>
                <a:lnTo>
                  <a:pt x="618" y="806"/>
                </a:lnTo>
                <a:lnTo>
                  <a:pt x="616" y="802"/>
                </a:lnTo>
                <a:lnTo>
                  <a:pt x="616" y="800"/>
                </a:lnTo>
                <a:lnTo>
                  <a:pt x="616" y="800"/>
                </a:lnTo>
                <a:lnTo>
                  <a:pt x="620" y="796"/>
                </a:lnTo>
                <a:lnTo>
                  <a:pt x="626" y="792"/>
                </a:lnTo>
                <a:lnTo>
                  <a:pt x="626" y="792"/>
                </a:lnTo>
                <a:lnTo>
                  <a:pt x="636" y="788"/>
                </a:lnTo>
                <a:lnTo>
                  <a:pt x="642" y="786"/>
                </a:lnTo>
                <a:lnTo>
                  <a:pt x="646" y="782"/>
                </a:lnTo>
                <a:lnTo>
                  <a:pt x="646" y="782"/>
                </a:lnTo>
                <a:lnTo>
                  <a:pt x="646" y="776"/>
                </a:lnTo>
                <a:lnTo>
                  <a:pt x="642" y="768"/>
                </a:lnTo>
                <a:lnTo>
                  <a:pt x="634" y="754"/>
                </a:lnTo>
                <a:lnTo>
                  <a:pt x="634" y="754"/>
                </a:lnTo>
                <a:lnTo>
                  <a:pt x="628" y="730"/>
                </a:lnTo>
                <a:lnTo>
                  <a:pt x="628" y="730"/>
                </a:lnTo>
                <a:lnTo>
                  <a:pt x="620" y="718"/>
                </a:lnTo>
                <a:lnTo>
                  <a:pt x="614" y="704"/>
                </a:lnTo>
                <a:lnTo>
                  <a:pt x="614" y="704"/>
                </a:lnTo>
                <a:lnTo>
                  <a:pt x="608" y="686"/>
                </a:lnTo>
                <a:lnTo>
                  <a:pt x="608" y="686"/>
                </a:lnTo>
                <a:lnTo>
                  <a:pt x="608" y="678"/>
                </a:lnTo>
                <a:lnTo>
                  <a:pt x="608" y="678"/>
                </a:lnTo>
                <a:lnTo>
                  <a:pt x="604" y="670"/>
                </a:lnTo>
                <a:lnTo>
                  <a:pt x="602" y="666"/>
                </a:lnTo>
                <a:lnTo>
                  <a:pt x="598" y="664"/>
                </a:lnTo>
                <a:lnTo>
                  <a:pt x="598" y="664"/>
                </a:lnTo>
                <a:lnTo>
                  <a:pt x="594" y="662"/>
                </a:lnTo>
                <a:lnTo>
                  <a:pt x="592" y="664"/>
                </a:lnTo>
                <a:lnTo>
                  <a:pt x="592" y="664"/>
                </a:lnTo>
                <a:lnTo>
                  <a:pt x="590" y="666"/>
                </a:lnTo>
                <a:lnTo>
                  <a:pt x="588" y="670"/>
                </a:lnTo>
                <a:lnTo>
                  <a:pt x="586" y="674"/>
                </a:lnTo>
                <a:lnTo>
                  <a:pt x="584" y="676"/>
                </a:lnTo>
                <a:lnTo>
                  <a:pt x="584" y="676"/>
                </a:lnTo>
                <a:lnTo>
                  <a:pt x="584" y="674"/>
                </a:lnTo>
                <a:lnTo>
                  <a:pt x="582" y="672"/>
                </a:lnTo>
                <a:lnTo>
                  <a:pt x="578" y="666"/>
                </a:lnTo>
                <a:lnTo>
                  <a:pt x="578" y="666"/>
                </a:lnTo>
                <a:lnTo>
                  <a:pt x="572" y="660"/>
                </a:lnTo>
                <a:lnTo>
                  <a:pt x="572" y="660"/>
                </a:lnTo>
                <a:lnTo>
                  <a:pt x="564" y="656"/>
                </a:lnTo>
                <a:lnTo>
                  <a:pt x="556" y="654"/>
                </a:lnTo>
                <a:lnTo>
                  <a:pt x="556" y="654"/>
                </a:lnTo>
                <a:lnTo>
                  <a:pt x="552" y="648"/>
                </a:lnTo>
                <a:lnTo>
                  <a:pt x="550" y="644"/>
                </a:lnTo>
                <a:lnTo>
                  <a:pt x="550" y="644"/>
                </a:lnTo>
                <a:lnTo>
                  <a:pt x="550" y="638"/>
                </a:lnTo>
                <a:lnTo>
                  <a:pt x="552" y="634"/>
                </a:lnTo>
                <a:lnTo>
                  <a:pt x="552" y="634"/>
                </a:lnTo>
                <a:lnTo>
                  <a:pt x="550" y="626"/>
                </a:lnTo>
                <a:lnTo>
                  <a:pt x="548" y="620"/>
                </a:lnTo>
                <a:lnTo>
                  <a:pt x="548" y="620"/>
                </a:lnTo>
                <a:lnTo>
                  <a:pt x="544" y="616"/>
                </a:lnTo>
                <a:lnTo>
                  <a:pt x="542" y="612"/>
                </a:lnTo>
                <a:lnTo>
                  <a:pt x="542" y="612"/>
                </a:lnTo>
                <a:lnTo>
                  <a:pt x="534" y="610"/>
                </a:lnTo>
                <a:lnTo>
                  <a:pt x="534" y="610"/>
                </a:lnTo>
                <a:lnTo>
                  <a:pt x="528" y="612"/>
                </a:lnTo>
                <a:lnTo>
                  <a:pt x="522" y="614"/>
                </a:lnTo>
                <a:lnTo>
                  <a:pt x="514" y="616"/>
                </a:lnTo>
                <a:lnTo>
                  <a:pt x="512" y="616"/>
                </a:lnTo>
                <a:lnTo>
                  <a:pt x="510" y="614"/>
                </a:lnTo>
                <a:lnTo>
                  <a:pt x="510" y="614"/>
                </a:lnTo>
                <a:lnTo>
                  <a:pt x="510" y="612"/>
                </a:lnTo>
                <a:lnTo>
                  <a:pt x="510" y="610"/>
                </a:lnTo>
                <a:lnTo>
                  <a:pt x="512" y="604"/>
                </a:lnTo>
                <a:lnTo>
                  <a:pt x="512" y="604"/>
                </a:lnTo>
                <a:lnTo>
                  <a:pt x="510" y="600"/>
                </a:lnTo>
                <a:lnTo>
                  <a:pt x="510" y="600"/>
                </a:lnTo>
                <a:lnTo>
                  <a:pt x="506" y="598"/>
                </a:lnTo>
                <a:lnTo>
                  <a:pt x="500" y="596"/>
                </a:lnTo>
                <a:lnTo>
                  <a:pt x="494" y="594"/>
                </a:lnTo>
                <a:lnTo>
                  <a:pt x="488" y="590"/>
                </a:lnTo>
                <a:lnTo>
                  <a:pt x="488" y="590"/>
                </a:lnTo>
                <a:lnTo>
                  <a:pt x="486" y="584"/>
                </a:lnTo>
                <a:lnTo>
                  <a:pt x="484" y="578"/>
                </a:lnTo>
                <a:lnTo>
                  <a:pt x="484" y="578"/>
                </a:lnTo>
                <a:lnTo>
                  <a:pt x="474" y="566"/>
                </a:lnTo>
                <a:lnTo>
                  <a:pt x="464" y="554"/>
                </a:lnTo>
                <a:lnTo>
                  <a:pt x="464" y="554"/>
                </a:lnTo>
                <a:lnTo>
                  <a:pt x="456" y="552"/>
                </a:lnTo>
                <a:lnTo>
                  <a:pt x="456" y="552"/>
                </a:lnTo>
                <a:lnTo>
                  <a:pt x="440" y="550"/>
                </a:lnTo>
                <a:lnTo>
                  <a:pt x="422" y="550"/>
                </a:lnTo>
                <a:lnTo>
                  <a:pt x="422" y="550"/>
                </a:lnTo>
                <a:lnTo>
                  <a:pt x="418" y="552"/>
                </a:lnTo>
                <a:lnTo>
                  <a:pt x="416" y="552"/>
                </a:lnTo>
                <a:lnTo>
                  <a:pt x="416" y="552"/>
                </a:lnTo>
                <a:lnTo>
                  <a:pt x="408" y="548"/>
                </a:lnTo>
                <a:lnTo>
                  <a:pt x="398" y="540"/>
                </a:lnTo>
                <a:lnTo>
                  <a:pt x="384" y="526"/>
                </a:lnTo>
                <a:lnTo>
                  <a:pt x="384" y="526"/>
                </a:lnTo>
                <a:lnTo>
                  <a:pt x="368" y="508"/>
                </a:lnTo>
                <a:lnTo>
                  <a:pt x="368" y="508"/>
                </a:lnTo>
                <a:lnTo>
                  <a:pt x="358" y="490"/>
                </a:lnTo>
                <a:lnTo>
                  <a:pt x="352" y="482"/>
                </a:lnTo>
                <a:lnTo>
                  <a:pt x="346" y="476"/>
                </a:lnTo>
                <a:lnTo>
                  <a:pt x="346" y="476"/>
                </a:lnTo>
                <a:lnTo>
                  <a:pt x="340" y="474"/>
                </a:lnTo>
                <a:lnTo>
                  <a:pt x="332" y="474"/>
                </a:lnTo>
                <a:lnTo>
                  <a:pt x="332" y="474"/>
                </a:lnTo>
                <a:lnTo>
                  <a:pt x="328" y="468"/>
                </a:lnTo>
                <a:lnTo>
                  <a:pt x="324" y="462"/>
                </a:lnTo>
                <a:lnTo>
                  <a:pt x="316" y="448"/>
                </a:lnTo>
                <a:lnTo>
                  <a:pt x="316" y="448"/>
                </a:lnTo>
                <a:lnTo>
                  <a:pt x="310" y="442"/>
                </a:lnTo>
                <a:lnTo>
                  <a:pt x="304" y="438"/>
                </a:lnTo>
                <a:lnTo>
                  <a:pt x="304" y="438"/>
                </a:lnTo>
                <a:lnTo>
                  <a:pt x="296" y="436"/>
                </a:lnTo>
                <a:lnTo>
                  <a:pt x="296" y="436"/>
                </a:lnTo>
                <a:lnTo>
                  <a:pt x="290" y="440"/>
                </a:lnTo>
                <a:lnTo>
                  <a:pt x="288" y="440"/>
                </a:lnTo>
                <a:lnTo>
                  <a:pt x="286" y="440"/>
                </a:lnTo>
                <a:lnTo>
                  <a:pt x="286" y="440"/>
                </a:lnTo>
                <a:lnTo>
                  <a:pt x="284" y="436"/>
                </a:lnTo>
                <a:lnTo>
                  <a:pt x="282" y="432"/>
                </a:lnTo>
                <a:lnTo>
                  <a:pt x="282" y="420"/>
                </a:lnTo>
                <a:lnTo>
                  <a:pt x="282" y="420"/>
                </a:lnTo>
                <a:lnTo>
                  <a:pt x="276" y="412"/>
                </a:lnTo>
                <a:lnTo>
                  <a:pt x="270" y="404"/>
                </a:lnTo>
                <a:lnTo>
                  <a:pt x="270" y="404"/>
                </a:lnTo>
                <a:lnTo>
                  <a:pt x="256" y="392"/>
                </a:lnTo>
                <a:lnTo>
                  <a:pt x="250" y="384"/>
                </a:lnTo>
                <a:lnTo>
                  <a:pt x="246" y="378"/>
                </a:lnTo>
                <a:lnTo>
                  <a:pt x="246" y="378"/>
                </a:lnTo>
                <a:lnTo>
                  <a:pt x="246" y="372"/>
                </a:lnTo>
                <a:lnTo>
                  <a:pt x="246" y="368"/>
                </a:lnTo>
                <a:lnTo>
                  <a:pt x="246" y="368"/>
                </a:lnTo>
                <a:lnTo>
                  <a:pt x="244" y="354"/>
                </a:lnTo>
                <a:lnTo>
                  <a:pt x="244" y="354"/>
                </a:lnTo>
                <a:lnTo>
                  <a:pt x="236" y="332"/>
                </a:lnTo>
                <a:lnTo>
                  <a:pt x="230" y="310"/>
                </a:lnTo>
                <a:lnTo>
                  <a:pt x="230" y="310"/>
                </a:lnTo>
                <a:lnTo>
                  <a:pt x="228" y="294"/>
                </a:lnTo>
                <a:lnTo>
                  <a:pt x="228" y="294"/>
                </a:lnTo>
                <a:lnTo>
                  <a:pt x="224" y="288"/>
                </a:lnTo>
                <a:lnTo>
                  <a:pt x="224" y="288"/>
                </a:lnTo>
                <a:lnTo>
                  <a:pt x="214" y="282"/>
                </a:lnTo>
                <a:lnTo>
                  <a:pt x="204" y="278"/>
                </a:lnTo>
                <a:lnTo>
                  <a:pt x="204" y="278"/>
                </a:lnTo>
                <a:lnTo>
                  <a:pt x="180" y="260"/>
                </a:lnTo>
                <a:lnTo>
                  <a:pt x="168" y="252"/>
                </a:lnTo>
                <a:lnTo>
                  <a:pt x="156" y="244"/>
                </a:lnTo>
                <a:lnTo>
                  <a:pt x="156" y="244"/>
                </a:lnTo>
                <a:lnTo>
                  <a:pt x="144" y="240"/>
                </a:lnTo>
                <a:lnTo>
                  <a:pt x="144" y="240"/>
                </a:lnTo>
                <a:lnTo>
                  <a:pt x="134" y="240"/>
                </a:lnTo>
                <a:lnTo>
                  <a:pt x="134" y="240"/>
                </a:lnTo>
                <a:lnTo>
                  <a:pt x="122" y="242"/>
                </a:lnTo>
                <a:lnTo>
                  <a:pt x="116" y="246"/>
                </a:lnTo>
                <a:lnTo>
                  <a:pt x="112" y="248"/>
                </a:lnTo>
                <a:lnTo>
                  <a:pt x="112" y="248"/>
                </a:lnTo>
                <a:lnTo>
                  <a:pt x="108" y="256"/>
                </a:lnTo>
                <a:lnTo>
                  <a:pt x="108" y="256"/>
                </a:lnTo>
                <a:lnTo>
                  <a:pt x="102" y="258"/>
                </a:lnTo>
                <a:lnTo>
                  <a:pt x="102" y="258"/>
                </a:lnTo>
                <a:lnTo>
                  <a:pt x="96" y="266"/>
                </a:lnTo>
                <a:lnTo>
                  <a:pt x="90" y="274"/>
                </a:lnTo>
                <a:lnTo>
                  <a:pt x="90" y="274"/>
                </a:lnTo>
                <a:lnTo>
                  <a:pt x="88" y="278"/>
                </a:lnTo>
                <a:lnTo>
                  <a:pt x="88" y="282"/>
                </a:lnTo>
                <a:lnTo>
                  <a:pt x="88" y="282"/>
                </a:lnTo>
                <a:lnTo>
                  <a:pt x="84" y="286"/>
                </a:lnTo>
                <a:lnTo>
                  <a:pt x="78" y="288"/>
                </a:lnTo>
                <a:lnTo>
                  <a:pt x="66" y="290"/>
                </a:lnTo>
                <a:lnTo>
                  <a:pt x="66" y="290"/>
                </a:lnTo>
                <a:lnTo>
                  <a:pt x="56" y="290"/>
                </a:lnTo>
                <a:lnTo>
                  <a:pt x="56" y="290"/>
                </a:lnTo>
                <a:lnTo>
                  <a:pt x="50" y="290"/>
                </a:lnTo>
                <a:lnTo>
                  <a:pt x="46" y="288"/>
                </a:lnTo>
                <a:lnTo>
                  <a:pt x="46" y="288"/>
                </a:lnTo>
                <a:lnTo>
                  <a:pt x="44" y="284"/>
                </a:lnTo>
                <a:lnTo>
                  <a:pt x="44" y="284"/>
                </a:lnTo>
                <a:lnTo>
                  <a:pt x="48" y="276"/>
                </a:lnTo>
                <a:lnTo>
                  <a:pt x="48" y="276"/>
                </a:lnTo>
                <a:lnTo>
                  <a:pt x="48" y="266"/>
                </a:lnTo>
                <a:lnTo>
                  <a:pt x="48" y="266"/>
                </a:lnTo>
                <a:lnTo>
                  <a:pt x="48" y="260"/>
                </a:lnTo>
                <a:lnTo>
                  <a:pt x="46" y="256"/>
                </a:lnTo>
                <a:lnTo>
                  <a:pt x="46" y="256"/>
                </a:lnTo>
                <a:lnTo>
                  <a:pt x="40" y="252"/>
                </a:lnTo>
                <a:lnTo>
                  <a:pt x="32" y="252"/>
                </a:lnTo>
                <a:lnTo>
                  <a:pt x="22" y="250"/>
                </a:lnTo>
                <a:lnTo>
                  <a:pt x="16" y="248"/>
                </a:lnTo>
                <a:lnTo>
                  <a:pt x="16" y="248"/>
                </a:lnTo>
                <a:lnTo>
                  <a:pt x="12" y="244"/>
                </a:lnTo>
                <a:lnTo>
                  <a:pt x="10" y="238"/>
                </a:lnTo>
                <a:lnTo>
                  <a:pt x="10" y="238"/>
                </a:lnTo>
                <a:lnTo>
                  <a:pt x="6" y="224"/>
                </a:lnTo>
                <a:lnTo>
                  <a:pt x="6" y="224"/>
                </a:lnTo>
                <a:lnTo>
                  <a:pt x="8" y="210"/>
                </a:lnTo>
                <a:lnTo>
                  <a:pt x="8" y="210"/>
                </a:lnTo>
                <a:lnTo>
                  <a:pt x="10" y="198"/>
                </a:lnTo>
                <a:lnTo>
                  <a:pt x="10" y="198"/>
                </a:lnTo>
                <a:lnTo>
                  <a:pt x="12" y="194"/>
                </a:lnTo>
                <a:lnTo>
                  <a:pt x="10" y="190"/>
                </a:lnTo>
                <a:lnTo>
                  <a:pt x="10" y="190"/>
                </a:lnTo>
                <a:lnTo>
                  <a:pt x="6" y="186"/>
                </a:lnTo>
                <a:lnTo>
                  <a:pt x="2" y="184"/>
                </a:lnTo>
                <a:lnTo>
                  <a:pt x="2" y="184"/>
                </a:lnTo>
                <a:lnTo>
                  <a:pt x="0" y="178"/>
                </a:lnTo>
                <a:lnTo>
                  <a:pt x="0" y="178"/>
                </a:lnTo>
                <a:lnTo>
                  <a:pt x="0" y="172"/>
                </a:lnTo>
                <a:lnTo>
                  <a:pt x="0" y="172"/>
                </a:lnTo>
                <a:lnTo>
                  <a:pt x="2" y="162"/>
                </a:lnTo>
                <a:lnTo>
                  <a:pt x="2" y="162"/>
                </a:lnTo>
                <a:lnTo>
                  <a:pt x="10" y="156"/>
                </a:lnTo>
                <a:lnTo>
                  <a:pt x="10" y="156"/>
                </a:lnTo>
                <a:lnTo>
                  <a:pt x="18" y="152"/>
                </a:lnTo>
                <a:lnTo>
                  <a:pt x="22" y="150"/>
                </a:lnTo>
                <a:lnTo>
                  <a:pt x="24" y="146"/>
                </a:lnTo>
                <a:lnTo>
                  <a:pt x="24" y="146"/>
                </a:lnTo>
                <a:lnTo>
                  <a:pt x="24" y="142"/>
                </a:lnTo>
                <a:lnTo>
                  <a:pt x="22" y="136"/>
                </a:lnTo>
                <a:lnTo>
                  <a:pt x="22" y="136"/>
                </a:lnTo>
                <a:lnTo>
                  <a:pt x="18" y="120"/>
                </a:lnTo>
                <a:lnTo>
                  <a:pt x="12" y="104"/>
                </a:lnTo>
                <a:lnTo>
                  <a:pt x="12" y="104"/>
                </a:lnTo>
                <a:lnTo>
                  <a:pt x="12" y="96"/>
                </a:lnTo>
                <a:lnTo>
                  <a:pt x="12" y="96"/>
                </a:lnTo>
                <a:lnTo>
                  <a:pt x="12" y="94"/>
                </a:lnTo>
                <a:lnTo>
                  <a:pt x="12" y="90"/>
                </a:lnTo>
                <a:lnTo>
                  <a:pt x="12" y="90"/>
                </a:lnTo>
                <a:lnTo>
                  <a:pt x="16" y="90"/>
                </a:lnTo>
                <a:lnTo>
                  <a:pt x="18" y="90"/>
                </a:lnTo>
                <a:lnTo>
                  <a:pt x="26" y="92"/>
                </a:lnTo>
                <a:lnTo>
                  <a:pt x="26" y="92"/>
                </a:lnTo>
                <a:lnTo>
                  <a:pt x="36" y="92"/>
                </a:lnTo>
                <a:lnTo>
                  <a:pt x="36" y="92"/>
                </a:lnTo>
                <a:lnTo>
                  <a:pt x="50" y="88"/>
                </a:lnTo>
                <a:lnTo>
                  <a:pt x="66" y="88"/>
                </a:lnTo>
                <a:lnTo>
                  <a:pt x="66" y="88"/>
                </a:lnTo>
                <a:lnTo>
                  <a:pt x="74" y="88"/>
                </a:lnTo>
                <a:lnTo>
                  <a:pt x="80" y="90"/>
                </a:lnTo>
                <a:lnTo>
                  <a:pt x="80" y="90"/>
                </a:lnTo>
                <a:lnTo>
                  <a:pt x="88" y="84"/>
                </a:lnTo>
                <a:lnTo>
                  <a:pt x="96" y="80"/>
                </a:lnTo>
                <a:lnTo>
                  <a:pt x="96" y="80"/>
                </a:lnTo>
                <a:lnTo>
                  <a:pt x="100" y="74"/>
                </a:lnTo>
                <a:lnTo>
                  <a:pt x="100" y="74"/>
                </a:lnTo>
                <a:lnTo>
                  <a:pt x="100" y="68"/>
                </a:lnTo>
                <a:lnTo>
                  <a:pt x="100" y="62"/>
                </a:lnTo>
                <a:lnTo>
                  <a:pt x="100" y="62"/>
                </a:lnTo>
                <a:lnTo>
                  <a:pt x="104" y="58"/>
                </a:lnTo>
                <a:lnTo>
                  <a:pt x="108" y="54"/>
                </a:lnTo>
                <a:lnTo>
                  <a:pt x="108" y="54"/>
                </a:lnTo>
                <a:lnTo>
                  <a:pt x="116" y="50"/>
                </a:lnTo>
                <a:lnTo>
                  <a:pt x="120" y="48"/>
                </a:lnTo>
                <a:lnTo>
                  <a:pt x="122" y="48"/>
                </a:lnTo>
                <a:lnTo>
                  <a:pt x="122" y="48"/>
                </a:lnTo>
                <a:lnTo>
                  <a:pt x="124" y="52"/>
                </a:lnTo>
                <a:lnTo>
                  <a:pt x="126" y="60"/>
                </a:lnTo>
                <a:lnTo>
                  <a:pt x="126" y="66"/>
                </a:lnTo>
                <a:lnTo>
                  <a:pt x="128" y="72"/>
                </a:lnTo>
                <a:lnTo>
                  <a:pt x="128" y="72"/>
                </a:lnTo>
                <a:lnTo>
                  <a:pt x="134" y="78"/>
                </a:lnTo>
                <a:lnTo>
                  <a:pt x="140" y="82"/>
                </a:lnTo>
                <a:lnTo>
                  <a:pt x="140" y="82"/>
                </a:lnTo>
                <a:lnTo>
                  <a:pt x="146" y="94"/>
                </a:lnTo>
                <a:lnTo>
                  <a:pt x="146" y="94"/>
                </a:lnTo>
                <a:lnTo>
                  <a:pt x="150" y="96"/>
                </a:lnTo>
                <a:lnTo>
                  <a:pt x="154" y="98"/>
                </a:lnTo>
                <a:lnTo>
                  <a:pt x="154" y="98"/>
                </a:lnTo>
                <a:lnTo>
                  <a:pt x="156" y="96"/>
                </a:lnTo>
                <a:lnTo>
                  <a:pt x="158" y="94"/>
                </a:lnTo>
                <a:lnTo>
                  <a:pt x="158" y="94"/>
                </a:lnTo>
                <a:lnTo>
                  <a:pt x="162" y="82"/>
                </a:lnTo>
                <a:lnTo>
                  <a:pt x="162" y="82"/>
                </a:lnTo>
                <a:lnTo>
                  <a:pt x="168" y="72"/>
                </a:lnTo>
                <a:lnTo>
                  <a:pt x="176" y="60"/>
                </a:lnTo>
                <a:lnTo>
                  <a:pt x="176" y="60"/>
                </a:lnTo>
                <a:lnTo>
                  <a:pt x="176" y="54"/>
                </a:lnTo>
                <a:lnTo>
                  <a:pt x="178" y="50"/>
                </a:lnTo>
                <a:lnTo>
                  <a:pt x="180" y="48"/>
                </a:lnTo>
                <a:lnTo>
                  <a:pt x="180" y="48"/>
                </a:lnTo>
                <a:lnTo>
                  <a:pt x="182" y="48"/>
                </a:lnTo>
                <a:lnTo>
                  <a:pt x="184" y="50"/>
                </a:lnTo>
                <a:lnTo>
                  <a:pt x="188" y="52"/>
                </a:lnTo>
                <a:lnTo>
                  <a:pt x="188" y="52"/>
                </a:lnTo>
                <a:lnTo>
                  <a:pt x="190" y="56"/>
                </a:lnTo>
                <a:lnTo>
                  <a:pt x="194" y="60"/>
                </a:lnTo>
                <a:lnTo>
                  <a:pt x="194" y="60"/>
                </a:lnTo>
                <a:lnTo>
                  <a:pt x="202" y="60"/>
                </a:lnTo>
                <a:lnTo>
                  <a:pt x="208" y="60"/>
                </a:lnTo>
                <a:lnTo>
                  <a:pt x="208" y="60"/>
                </a:lnTo>
                <a:lnTo>
                  <a:pt x="220" y="66"/>
                </a:lnTo>
                <a:lnTo>
                  <a:pt x="226" y="68"/>
                </a:lnTo>
                <a:lnTo>
                  <a:pt x="232" y="68"/>
                </a:lnTo>
                <a:lnTo>
                  <a:pt x="232" y="68"/>
                </a:lnTo>
                <a:lnTo>
                  <a:pt x="234" y="66"/>
                </a:lnTo>
                <a:lnTo>
                  <a:pt x="234" y="62"/>
                </a:lnTo>
                <a:lnTo>
                  <a:pt x="234" y="62"/>
                </a:lnTo>
                <a:lnTo>
                  <a:pt x="234" y="58"/>
                </a:lnTo>
                <a:lnTo>
                  <a:pt x="232" y="56"/>
                </a:lnTo>
                <a:lnTo>
                  <a:pt x="232" y="56"/>
                </a:lnTo>
                <a:lnTo>
                  <a:pt x="230" y="46"/>
                </a:lnTo>
                <a:lnTo>
                  <a:pt x="230" y="46"/>
                </a:lnTo>
                <a:lnTo>
                  <a:pt x="232" y="42"/>
                </a:lnTo>
                <a:lnTo>
                  <a:pt x="234" y="38"/>
                </a:lnTo>
                <a:lnTo>
                  <a:pt x="234" y="38"/>
                </a:lnTo>
                <a:lnTo>
                  <a:pt x="236" y="38"/>
                </a:lnTo>
                <a:lnTo>
                  <a:pt x="240" y="38"/>
                </a:lnTo>
                <a:lnTo>
                  <a:pt x="246" y="38"/>
                </a:lnTo>
                <a:lnTo>
                  <a:pt x="246" y="38"/>
                </a:lnTo>
                <a:lnTo>
                  <a:pt x="252" y="36"/>
                </a:lnTo>
                <a:lnTo>
                  <a:pt x="252" y="36"/>
                </a:lnTo>
                <a:lnTo>
                  <a:pt x="252" y="32"/>
                </a:lnTo>
                <a:lnTo>
                  <a:pt x="250" y="28"/>
                </a:lnTo>
                <a:lnTo>
                  <a:pt x="250" y="28"/>
                </a:lnTo>
                <a:lnTo>
                  <a:pt x="254" y="22"/>
                </a:lnTo>
                <a:lnTo>
                  <a:pt x="256" y="16"/>
                </a:lnTo>
                <a:lnTo>
                  <a:pt x="256" y="1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53" name="Freeform 313"/>
          <p:cNvSpPr>
            <a:spLocks/>
          </p:cNvSpPr>
          <p:nvPr/>
        </p:nvSpPr>
        <p:spPr bwMode="auto">
          <a:xfrm>
            <a:off x="5290425" y="4455646"/>
            <a:ext cx="39361" cy="42488"/>
          </a:xfrm>
          <a:custGeom>
            <a:avLst/>
            <a:gdLst/>
            <a:ahLst/>
            <a:cxnLst>
              <a:cxn ang="0">
                <a:pos x="18" y="20"/>
              </a:cxn>
              <a:cxn ang="0">
                <a:pos x="18" y="20"/>
              </a:cxn>
              <a:cxn ang="0">
                <a:pos x="20" y="22"/>
              </a:cxn>
              <a:cxn ang="0">
                <a:pos x="20" y="24"/>
              </a:cxn>
              <a:cxn ang="0">
                <a:pos x="20" y="24"/>
              </a:cxn>
              <a:cxn ang="0">
                <a:pos x="18" y="24"/>
              </a:cxn>
              <a:cxn ang="0">
                <a:pos x="14" y="22"/>
              </a:cxn>
              <a:cxn ang="0">
                <a:pos x="10" y="20"/>
              </a:cxn>
              <a:cxn ang="0">
                <a:pos x="10" y="20"/>
              </a:cxn>
              <a:cxn ang="0">
                <a:pos x="2" y="20"/>
              </a:cxn>
              <a:cxn ang="0">
                <a:pos x="2" y="20"/>
              </a:cxn>
              <a:cxn ang="0">
                <a:pos x="0" y="16"/>
              </a:cxn>
              <a:cxn ang="0">
                <a:pos x="0" y="16"/>
              </a:cxn>
              <a:cxn ang="0">
                <a:pos x="0" y="10"/>
              </a:cxn>
              <a:cxn ang="0">
                <a:pos x="2" y="4"/>
              </a:cxn>
              <a:cxn ang="0">
                <a:pos x="2" y="4"/>
              </a:cxn>
              <a:cxn ang="0">
                <a:pos x="4" y="2"/>
              </a:cxn>
              <a:cxn ang="0">
                <a:pos x="6" y="0"/>
              </a:cxn>
              <a:cxn ang="0">
                <a:pos x="6" y="0"/>
              </a:cxn>
              <a:cxn ang="0">
                <a:pos x="6" y="2"/>
              </a:cxn>
              <a:cxn ang="0">
                <a:pos x="8" y="6"/>
              </a:cxn>
              <a:cxn ang="0">
                <a:pos x="8" y="12"/>
              </a:cxn>
              <a:cxn ang="0">
                <a:pos x="8" y="12"/>
              </a:cxn>
              <a:cxn ang="0">
                <a:pos x="14" y="16"/>
              </a:cxn>
              <a:cxn ang="0">
                <a:pos x="18" y="20"/>
              </a:cxn>
              <a:cxn ang="0">
                <a:pos x="18" y="20"/>
              </a:cxn>
            </a:cxnLst>
            <a:rect l="0" t="0" r="r" b="b"/>
            <a:pathLst>
              <a:path w="20" h="24">
                <a:moveTo>
                  <a:pt x="18" y="20"/>
                </a:moveTo>
                <a:lnTo>
                  <a:pt x="18" y="20"/>
                </a:lnTo>
                <a:lnTo>
                  <a:pt x="20" y="22"/>
                </a:lnTo>
                <a:lnTo>
                  <a:pt x="20" y="24"/>
                </a:lnTo>
                <a:lnTo>
                  <a:pt x="20" y="24"/>
                </a:lnTo>
                <a:lnTo>
                  <a:pt x="18" y="24"/>
                </a:lnTo>
                <a:lnTo>
                  <a:pt x="14" y="22"/>
                </a:lnTo>
                <a:lnTo>
                  <a:pt x="10" y="20"/>
                </a:lnTo>
                <a:lnTo>
                  <a:pt x="10" y="20"/>
                </a:lnTo>
                <a:lnTo>
                  <a:pt x="2" y="20"/>
                </a:lnTo>
                <a:lnTo>
                  <a:pt x="2" y="20"/>
                </a:lnTo>
                <a:lnTo>
                  <a:pt x="0" y="16"/>
                </a:lnTo>
                <a:lnTo>
                  <a:pt x="0" y="16"/>
                </a:lnTo>
                <a:lnTo>
                  <a:pt x="0" y="10"/>
                </a:lnTo>
                <a:lnTo>
                  <a:pt x="2" y="4"/>
                </a:lnTo>
                <a:lnTo>
                  <a:pt x="2" y="4"/>
                </a:lnTo>
                <a:lnTo>
                  <a:pt x="4" y="2"/>
                </a:lnTo>
                <a:lnTo>
                  <a:pt x="6" y="0"/>
                </a:lnTo>
                <a:lnTo>
                  <a:pt x="6" y="0"/>
                </a:lnTo>
                <a:lnTo>
                  <a:pt x="6" y="2"/>
                </a:lnTo>
                <a:lnTo>
                  <a:pt x="8" y="6"/>
                </a:lnTo>
                <a:lnTo>
                  <a:pt x="8" y="12"/>
                </a:lnTo>
                <a:lnTo>
                  <a:pt x="8" y="12"/>
                </a:lnTo>
                <a:lnTo>
                  <a:pt x="14" y="16"/>
                </a:lnTo>
                <a:lnTo>
                  <a:pt x="18" y="20"/>
                </a:lnTo>
                <a:lnTo>
                  <a:pt x="18" y="2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54" name="Freeform 314"/>
          <p:cNvSpPr>
            <a:spLocks/>
          </p:cNvSpPr>
          <p:nvPr/>
        </p:nvSpPr>
        <p:spPr bwMode="auto">
          <a:xfrm>
            <a:off x="5257800" y="4466268"/>
            <a:ext cx="27552" cy="84975"/>
          </a:xfrm>
          <a:custGeom>
            <a:avLst/>
            <a:gdLst/>
            <a:ahLst/>
            <a:cxnLst>
              <a:cxn ang="0">
                <a:pos x="8" y="32"/>
              </a:cxn>
              <a:cxn ang="0">
                <a:pos x="8" y="32"/>
              </a:cxn>
              <a:cxn ang="0">
                <a:pos x="12" y="40"/>
              </a:cxn>
              <a:cxn ang="0">
                <a:pos x="14" y="44"/>
              </a:cxn>
              <a:cxn ang="0">
                <a:pos x="12" y="48"/>
              </a:cxn>
              <a:cxn ang="0">
                <a:pos x="12" y="48"/>
              </a:cxn>
              <a:cxn ang="0">
                <a:pos x="10" y="48"/>
              </a:cxn>
              <a:cxn ang="0">
                <a:pos x="8" y="46"/>
              </a:cxn>
              <a:cxn ang="0">
                <a:pos x="6" y="40"/>
              </a:cxn>
              <a:cxn ang="0">
                <a:pos x="0" y="28"/>
              </a:cxn>
              <a:cxn ang="0">
                <a:pos x="0" y="28"/>
              </a:cxn>
              <a:cxn ang="0">
                <a:pos x="0" y="26"/>
              </a:cxn>
              <a:cxn ang="0">
                <a:pos x="0" y="26"/>
              </a:cxn>
              <a:cxn ang="0">
                <a:pos x="6" y="20"/>
              </a:cxn>
              <a:cxn ang="0">
                <a:pos x="6" y="20"/>
              </a:cxn>
              <a:cxn ang="0">
                <a:pos x="6" y="16"/>
              </a:cxn>
              <a:cxn ang="0">
                <a:pos x="4" y="14"/>
              </a:cxn>
              <a:cxn ang="0">
                <a:pos x="4" y="14"/>
              </a:cxn>
              <a:cxn ang="0">
                <a:pos x="2" y="2"/>
              </a:cxn>
              <a:cxn ang="0">
                <a:pos x="2" y="2"/>
              </a:cxn>
              <a:cxn ang="0">
                <a:pos x="2" y="0"/>
              </a:cxn>
              <a:cxn ang="0">
                <a:pos x="2" y="0"/>
              </a:cxn>
              <a:cxn ang="0">
                <a:pos x="4" y="0"/>
              </a:cxn>
              <a:cxn ang="0">
                <a:pos x="4" y="0"/>
              </a:cxn>
              <a:cxn ang="0">
                <a:pos x="6" y="0"/>
              </a:cxn>
              <a:cxn ang="0">
                <a:pos x="6" y="4"/>
              </a:cxn>
              <a:cxn ang="0">
                <a:pos x="6" y="4"/>
              </a:cxn>
              <a:cxn ang="0">
                <a:pos x="8" y="12"/>
              </a:cxn>
              <a:cxn ang="0">
                <a:pos x="8" y="12"/>
              </a:cxn>
              <a:cxn ang="0">
                <a:pos x="8" y="20"/>
              </a:cxn>
              <a:cxn ang="0">
                <a:pos x="8" y="20"/>
              </a:cxn>
              <a:cxn ang="0">
                <a:pos x="8" y="32"/>
              </a:cxn>
              <a:cxn ang="0">
                <a:pos x="8" y="32"/>
              </a:cxn>
            </a:cxnLst>
            <a:rect l="0" t="0" r="r" b="b"/>
            <a:pathLst>
              <a:path w="14" h="48">
                <a:moveTo>
                  <a:pt x="8" y="32"/>
                </a:moveTo>
                <a:lnTo>
                  <a:pt x="8" y="32"/>
                </a:lnTo>
                <a:lnTo>
                  <a:pt x="12" y="40"/>
                </a:lnTo>
                <a:lnTo>
                  <a:pt x="14" y="44"/>
                </a:lnTo>
                <a:lnTo>
                  <a:pt x="12" y="48"/>
                </a:lnTo>
                <a:lnTo>
                  <a:pt x="12" y="48"/>
                </a:lnTo>
                <a:lnTo>
                  <a:pt x="10" y="48"/>
                </a:lnTo>
                <a:lnTo>
                  <a:pt x="8" y="46"/>
                </a:lnTo>
                <a:lnTo>
                  <a:pt x="6" y="40"/>
                </a:lnTo>
                <a:lnTo>
                  <a:pt x="0" y="28"/>
                </a:lnTo>
                <a:lnTo>
                  <a:pt x="0" y="28"/>
                </a:lnTo>
                <a:lnTo>
                  <a:pt x="0" y="26"/>
                </a:lnTo>
                <a:lnTo>
                  <a:pt x="0" y="26"/>
                </a:lnTo>
                <a:lnTo>
                  <a:pt x="6" y="20"/>
                </a:lnTo>
                <a:lnTo>
                  <a:pt x="6" y="20"/>
                </a:lnTo>
                <a:lnTo>
                  <a:pt x="6" y="16"/>
                </a:lnTo>
                <a:lnTo>
                  <a:pt x="4" y="14"/>
                </a:lnTo>
                <a:lnTo>
                  <a:pt x="4" y="14"/>
                </a:lnTo>
                <a:lnTo>
                  <a:pt x="2" y="2"/>
                </a:lnTo>
                <a:lnTo>
                  <a:pt x="2" y="2"/>
                </a:lnTo>
                <a:lnTo>
                  <a:pt x="2" y="0"/>
                </a:lnTo>
                <a:lnTo>
                  <a:pt x="2" y="0"/>
                </a:lnTo>
                <a:lnTo>
                  <a:pt x="4" y="0"/>
                </a:lnTo>
                <a:lnTo>
                  <a:pt x="4" y="0"/>
                </a:lnTo>
                <a:lnTo>
                  <a:pt x="6" y="0"/>
                </a:lnTo>
                <a:lnTo>
                  <a:pt x="6" y="4"/>
                </a:lnTo>
                <a:lnTo>
                  <a:pt x="6" y="4"/>
                </a:lnTo>
                <a:lnTo>
                  <a:pt x="8" y="12"/>
                </a:lnTo>
                <a:lnTo>
                  <a:pt x="8" y="12"/>
                </a:lnTo>
                <a:lnTo>
                  <a:pt x="8" y="20"/>
                </a:lnTo>
                <a:lnTo>
                  <a:pt x="8" y="20"/>
                </a:lnTo>
                <a:lnTo>
                  <a:pt x="8" y="32"/>
                </a:lnTo>
                <a:lnTo>
                  <a:pt x="8" y="3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55" name="Freeform 315"/>
          <p:cNvSpPr>
            <a:spLocks/>
          </p:cNvSpPr>
          <p:nvPr/>
        </p:nvSpPr>
        <p:spPr bwMode="auto">
          <a:xfrm>
            <a:off x="5168402" y="4225505"/>
            <a:ext cx="775423" cy="598366"/>
          </a:xfrm>
          <a:custGeom>
            <a:avLst/>
            <a:gdLst/>
            <a:ahLst/>
            <a:cxnLst>
              <a:cxn ang="0">
                <a:pos x="356" y="68"/>
              </a:cxn>
              <a:cxn ang="0">
                <a:pos x="354" y="84"/>
              </a:cxn>
              <a:cxn ang="0">
                <a:pos x="364" y="86"/>
              </a:cxn>
              <a:cxn ang="0">
                <a:pos x="364" y="92"/>
              </a:cxn>
              <a:cxn ang="0">
                <a:pos x="362" y="104"/>
              </a:cxn>
              <a:cxn ang="0">
                <a:pos x="376" y="110"/>
              </a:cxn>
              <a:cxn ang="0">
                <a:pos x="394" y="112"/>
              </a:cxn>
              <a:cxn ang="0">
                <a:pos x="380" y="116"/>
              </a:cxn>
              <a:cxn ang="0">
                <a:pos x="376" y="138"/>
              </a:cxn>
              <a:cxn ang="0">
                <a:pos x="370" y="152"/>
              </a:cxn>
              <a:cxn ang="0">
                <a:pos x="354" y="144"/>
              </a:cxn>
              <a:cxn ang="0">
                <a:pos x="338" y="130"/>
              </a:cxn>
              <a:cxn ang="0">
                <a:pos x="324" y="126"/>
              </a:cxn>
              <a:cxn ang="0">
                <a:pos x="304" y="126"/>
              </a:cxn>
              <a:cxn ang="0">
                <a:pos x="286" y="132"/>
              </a:cxn>
              <a:cxn ang="0">
                <a:pos x="266" y="130"/>
              </a:cxn>
              <a:cxn ang="0">
                <a:pos x="244" y="126"/>
              </a:cxn>
              <a:cxn ang="0">
                <a:pos x="224" y="122"/>
              </a:cxn>
              <a:cxn ang="0">
                <a:pos x="196" y="130"/>
              </a:cxn>
              <a:cxn ang="0">
                <a:pos x="170" y="124"/>
              </a:cxn>
              <a:cxn ang="0">
                <a:pos x="152" y="126"/>
              </a:cxn>
              <a:cxn ang="0">
                <a:pos x="148" y="160"/>
              </a:cxn>
              <a:cxn ang="0">
                <a:pos x="166" y="176"/>
              </a:cxn>
              <a:cxn ang="0">
                <a:pos x="178" y="202"/>
              </a:cxn>
              <a:cxn ang="0">
                <a:pos x="180" y="216"/>
              </a:cxn>
              <a:cxn ang="0">
                <a:pos x="198" y="234"/>
              </a:cxn>
              <a:cxn ang="0">
                <a:pos x="220" y="264"/>
              </a:cxn>
              <a:cxn ang="0">
                <a:pos x="254" y="296"/>
              </a:cxn>
              <a:cxn ang="0">
                <a:pos x="284" y="334"/>
              </a:cxn>
              <a:cxn ang="0">
                <a:pos x="248" y="314"/>
              </a:cxn>
              <a:cxn ang="0">
                <a:pos x="192" y="292"/>
              </a:cxn>
              <a:cxn ang="0">
                <a:pos x="164" y="278"/>
              </a:cxn>
              <a:cxn ang="0">
                <a:pos x="126" y="248"/>
              </a:cxn>
              <a:cxn ang="0">
                <a:pos x="116" y="218"/>
              </a:cxn>
              <a:cxn ang="0">
                <a:pos x="110" y="200"/>
              </a:cxn>
              <a:cxn ang="0">
                <a:pos x="98" y="158"/>
              </a:cxn>
              <a:cxn ang="0">
                <a:pos x="84" y="138"/>
              </a:cxn>
              <a:cxn ang="0">
                <a:pos x="56" y="120"/>
              </a:cxn>
              <a:cxn ang="0">
                <a:pos x="34" y="166"/>
              </a:cxn>
              <a:cxn ang="0">
                <a:pos x="6" y="130"/>
              </a:cxn>
              <a:cxn ang="0">
                <a:pos x="10" y="112"/>
              </a:cxn>
              <a:cxn ang="0">
                <a:pos x="30" y="106"/>
              </a:cxn>
              <a:cxn ang="0">
                <a:pos x="58" y="112"/>
              </a:cxn>
              <a:cxn ang="0">
                <a:pos x="74" y="98"/>
              </a:cxn>
              <a:cxn ang="0">
                <a:pos x="90" y="110"/>
              </a:cxn>
              <a:cxn ang="0">
                <a:pos x="104" y="118"/>
              </a:cxn>
              <a:cxn ang="0">
                <a:pos x="118" y="114"/>
              </a:cxn>
              <a:cxn ang="0">
                <a:pos x="116" y="90"/>
              </a:cxn>
              <a:cxn ang="0">
                <a:pos x="140" y="78"/>
              </a:cxn>
              <a:cxn ang="0">
                <a:pos x="136" y="48"/>
              </a:cxn>
              <a:cxn ang="0">
                <a:pos x="164" y="28"/>
              </a:cxn>
              <a:cxn ang="0">
                <a:pos x="176" y="18"/>
              </a:cxn>
              <a:cxn ang="0">
                <a:pos x="178" y="4"/>
              </a:cxn>
              <a:cxn ang="0">
                <a:pos x="198" y="8"/>
              </a:cxn>
              <a:cxn ang="0">
                <a:pos x="218" y="14"/>
              </a:cxn>
              <a:cxn ang="0">
                <a:pos x="254" y="50"/>
              </a:cxn>
              <a:cxn ang="0">
                <a:pos x="294" y="74"/>
              </a:cxn>
              <a:cxn ang="0">
                <a:pos x="346" y="56"/>
              </a:cxn>
            </a:cxnLst>
            <a:rect l="0" t="0" r="r" b="b"/>
            <a:pathLst>
              <a:path w="394" h="338">
                <a:moveTo>
                  <a:pt x="346" y="56"/>
                </a:moveTo>
                <a:lnTo>
                  <a:pt x="346" y="56"/>
                </a:lnTo>
                <a:lnTo>
                  <a:pt x="346" y="58"/>
                </a:lnTo>
                <a:lnTo>
                  <a:pt x="350" y="60"/>
                </a:lnTo>
                <a:lnTo>
                  <a:pt x="356" y="64"/>
                </a:lnTo>
                <a:lnTo>
                  <a:pt x="356" y="64"/>
                </a:lnTo>
                <a:lnTo>
                  <a:pt x="356" y="68"/>
                </a:lnTo>
                <a:lnTo>
                  <a:pt x="356" y="68"/>
                </a:lnTo>
                <a:lnTo>
                  <a:pt x="354" y="72"/>
                </a:lnTo>
                <a:lnTo>
                  <a:pt x="354" y="72"/>
                </a:lnTo>
                <a:lnTo>
                  <a:pt x="358" y="74"/>
                </a:lnTo>
                <a:lnTo>
                  <a:pt x="358" y="74"/>
                </a:lnTo>
                <a:lnTo>
                  <a:pt x="358" y="78"/>
                </a:lnTo>
                <a:lnTo>
                  <a:pt x="358" y="78"/>
                </a:lnTo>
                <a:lnTo>
                  <a:pt x="354" y="84"/>
                </a:lnTo>
                <a:lnTo>
                  <a:pt x="354" y="84"/>
                </a:lnTo>
                <a:lnTo>
                  <a:pt x="356" y="86"/>
                </a:lnTo>
                <a:lnTo>
                  <a:pt x="356" y="86"/>
                </a:lnTo>
                <a:lnTo>
                  <a:pt x="358" y="88"/>
                </a:lnTo>
                <a:lnTo>
                  <a:pt x="358" y="88"/>
                </a:lnTo>
                <a:lnTo>
                  <a:pt x="362" y="86"/>
                </a:lnTo>
                <a:lnTo>
                  <a:pt x="362" y="86"/>
                </a:lnTo>
                <a:lnTo>
                  <a:pt x="364" y="86"/>
                </a:lnTo>
                <a:lnTo>
                  <a:pt x="364" y="86"/>
                </a:lnTo>
                <a:lnTo>
                  <a:pt x="368" y="88"/>
                </a:lnTo>
                <a:lnTo>
                  <a:pt x="368" y="88"/>
                </a:lnTo>
                <a:lnTo>
                  <a:pt x="368" y="90"/>
                </a:lnTo>
                <a:lnTo>
                  <a:pt x="368" y="90"/>
                </a:lnTo>
                <a:lnTo>
                  <a:pt x="366" y="92"/>
                </a:lnTo>
                <a:lnTo>
                  <a:pt x="366" y="92"/>
                </a:lnTo>
                <a:lnTo>
                  <a:pt x="364" y="92"/>
                </a:lnTo>
                <a:lnTo>
                  <a:pt x="364" y="92"/>
                </a:lnTo>
                <a:lnTo>
                  <a:pt x="362" y="96"/>
                </a:lnTo>
                <a:lnTo>
                  <a:pt x="362" y="96"/>
                </a:lnTo>
                <a:lnTo>
                  <a:pt x="364" y="98"/>
                </a:lnTo>
                <a:lnTo>
                  <a:pt x="364" y="98"/>
                </a:lnTo>
                <a:lnTo>
                  <a:pt x="364" y="100"/>
                </a:lnTo>
                <a:lnTo>
                  <a:pt x="364" y="100"/>
                </a:lnTo>
                <a:lnTo>
                  <a:pt x="362" y="104"/>
                </a:lnTo>
                <a:lnTo>
                  <a:pt x="362" y="104"/>
                </a:lnTo>
                <a:lnTo>
                  <a:pt x="364" y="106"/>
                </a:lnTo>
                <a:lnTo>
                  <a:pt x="364" y="106"/>
                </a:lnTo>
                <a:lnTo>
                  <a:pt x="370" y="104"/>
                </a:lnTo>
                <a:lnTo>
                  <a:pt x="370" y="104"/>
                </a:lnTo>
                <a:lnTo>
                  <a:pt x="372" y="108"/>
                </a:lnTo>
                <a:lnTo>
                  <a:pt x="372" y="108"/>
                </a:lnTo>
                <a:lnTo>
                  <a:pt x="376" y="110"/>
                </a:lnTo>
                <a:lnTo>
                  <a:pt x="376" y="110"/>
                </a:lnTo>
                <a:lnTo>
                  <a:pt x="380" y="110"/>
                </a:lnTo>
                <a:lnTo>
                  <a:pt x="380" y="110"/>
                </a:lnTo>
                <a:lnTo>
                  <a:pt x="386" y="112"/>
                </a:lnTo>
                <a:lnTo>
                  <a:pt x="386" y="112"/>
                </a:lnTo>
                <a:lnTo>
                  <a:pt x="390" y="110"/>
                </a:lnTo>
                <a:lnTo>
                  <a:pt x="390" y="110"/>
                </a:lnTo>
                <a:lnTo>
                  <a:pt x="394" y="112"/>
                </a:lnTo>
                <a:lnTo>
                  <a:pt x="394" y="112"/>
                </a:lnTo>
                <a:lnTo>
                  <a:pt x="394" y="114"/>
                </a:lnTo>
                <a:lnTo>
                  <a:pt x="394" y="114"/>
                </a:lnTo>
                <a:lnTo>
                  <a:pt x="390" y="118"/>
                </a:lnTo>
                <a:lnTo>
                  <a:pt x="390" y="118"/>
                </a:lnTo>
                <a:lnTo>
                  <a:pt x="384" y="116"/>
                </a:lnTo>
                <a:lnTo>
                  <a:pt x="384" y="116"/>
                </a:lnTo>
                <a:lnTo>
                  <a:pt x="380" y="116"/>
                </a:lnTo>
                <a:lnTo>
                  <a:pt x="380" y="116"/>
                </a:lnTo>
                <a:lnTo>
                  <a:pt x="378" y="116"/>
                </a:lnTo>
                <a:lnTo>
                  <a:pt x="378" y="116"/>
                </a:lnTo>
                <a:lnTo>
                  <a:pt x="376" y="122"/>
                </a:lnTo>
                <a:lnTo>
                  <a:pt x="376" y="122"/>
                </a:lnTo>
                <a:lnTo>
                  <a:pt x="374" y="126"/>
                </a:lnTo>
                <a:lnTo>
                  <a:pt x="374" y="126"/>
                </a:lnTo>
                <a:lnTo>
                  <a:pt x="374" y="132"/>
                </a:lnTo>
                <a:lnTo>
                  <a:pt x="376" y="138"/>
                </a:lnTo>
                <a:lnTo>
                  <a:pt x="376" y="138"/>
                </a:lnTo>
                <a:lnTo>
                  <a:pt x="378" y="140"/>
                </a:lnTo>
                <a:lnTo>
                  <a:pt x="378" y="140"/>
                </a:lnTo>
                <a:lnTo>
                  <a:pt x="378" y="142"/>
                </a:lnTo>
                <a:lnTo>
                  <a:pt x="378" y="144"/>
                </a:lnTo>
                <a:lnTo>
                  <a:pt x="378" y="144"/>
                </a:lnTo>
                <a:lnTo>
                  <a:pt x="370" y="152"/>
                </a:lnTo>
                <a:lnTo>
                  <a:pt x="370" y="152"/>
                </a:lnTo>
                <a:lnTo>
                  <a:pt x="366" y="152"/>
                </a:lnTo>
                <a:lnTo>
                  <a:pt x="360" y="152"/>
                </a:lnTo>
                <a:lnTo>
                  <a:pt x="360" y="152"/>
                </a:lnTo>
                <a:lnTo>
                  <a:pt x="356" y="150"/>
                </a:lnTo>
                <a:lnTo>
                  <a:pt x="354" y="148"/>
                </a:lnTo>
                <a:lnTo>
                  <a:pt x="354" y="148"/>
                </a:lnTo>
                <a:lnTo>
                  <a:pt x="354" y="144"/>
                </a:lnTo>
                <a:lnTo>
                  <a:pt x="354" y="144"/>
                </a:lnTo>
                <a:lnTo>
                  <a:pt x="354" y="140"/>
                </a:lnTo>
                <a:lnTo>
                  <a:pt x="354" y="140"/>
                </a:lnTo>
                <a:lnTo>
                  <a:pt x="352" y="134"/>
                </a:lnTo>
                <a:lnTo>
                  <a:pt x="346" y="130"/>
                </a:lnTo>
                <a:lnTo>
                  <a:pt x="346" y="130"/>
                </a:lnTo>
                <a:lnTo>
                  <a:pt x="342" y="130"/>
                </a:lnTo>
                <a:lnTo>
                  <a:pt x="338" y="130"/>
                </a:lnTo>
                <a:lnTo>
                  <a:pt x="338" y="130"/>
                </a:lnTo>
                <a:lnTo>
                  <a:pt x="338" y="134"/>
                </a:lnTo>
                <a:lnTo>
                  <a:pt x="338" y="134"/>
                </a:lnTo>
                <a:lnTo>
                  <a:pt x="336" y="136"/>
                </a:lnTo>
                <a:lnTo>
                  <a:pt x="336" y="136"/>
                </a:lnTo>
                <a:lnTo>
                  <a:pt x="332" y="132"/>
                </a:lnTo>
                <a:lnTo>
                  <a:pt x="330" y="128"/>
                </a:lnTo>
                <a:lnTo>
                  <a:pt x="330" y="128"/>
                </a:lnTo>
                <a:lnTo>
                  <a:pt x="324" y="126"/>
                </a:lnTo>
                <a:lnTo>
                  <a:pt x="316" y="128"/>
                </a:lnTo>
                <a:lnTo>
                  <a:pt x="316" y="128"/>
                </a:lnTo>
                <a:lnTo>
                  <a:pt x="314" y="132"/>
                </a:lnTo>
                <a:lnTo>
                  <a:pt x="314" y="132"/>
                </a:lnTo>
                <a:lnTo>
                  <a:pt x="310" y="132"/>
                </a:lnTo>
                <a:lnTo>
                  <a:pt x="310" y="132"/>
                </a:lnTo>
                <a:lnTo>
                  <a:pt x="304" y="126"/>
                </a:lnTo>
                <a:lnTo>
                  <a:pt x="304" y="126"/>
                </a:lnTo>
                <a:lnTo>
                  <a:pt x="300" y="126"/>
                </a:lnTo>
                <a:lnTo>
                  <a:pt x="300" y="126"/>
                </a:lnTo>
                <a:lnTo>
                  <a:pt x="298" y="130"/>
                </a:lnTo>
                <a:lnTo>
                  <a:pt x="294" y="136"/>
                </a:lnTo>
                <a:lnTo>
                  <a:pt x="294" y="136"/>
                </a:lnTo>
                <a:lnTo>
                  <a:pt x="290" y="136"/>
                </a:lnTo>
                <a:lnTo>
                  <a:pt x="290" y="136"/>
                </a:lnTo>
                <a:lnTo>
                  <a:pt x="286" y="132"/>
                </a:lnTo>
                <a:lnTo>
                  <a:pt x="280" y="128"/>
                </a:lnTo>
                <a:lnTo>
                  <a:pt x="280" y="128"/>
                </a:lnTo>
                <a:lnTo>
                  <a:pt x="278" y="128"/>
                </a:lnTo>
                <a:lnTo>
                  <a:pt x="278" y="128"/>
                </a:lnTo>
                <a:lnTo>
                  <a:pt x="276" y="130"/>
                </a:lnTo>
                <a:lnTo>
                  <a:pt x="276" y="130"/>
                </a:lnTo>
                <a:lnTo>
                  <a:pt x="272" y="130"/>
                </a:lnTo>
                <a:lnTo>
                  <a:pt x="266" y="130"/>
                </a:lnTo>
                <a:lnTo>
                  <a:pt x="258" y="128"/>
                </a:lnTo>
                <a:lnTo>
                  <a:pt x="258" y="128"/>
                </a:lnTo>
                <a:lnTo>
                  <a:pt x="254" y="126"/>
                </a:lnTo>
                <a:lnTo>
                  <a:pt x="252" y="122"/>
                </a:lnTo>
                <a:lnTo>
                  <a:pt x="252" y="122"/>
                </a:lnTo>
                <a:lnTo>
                  <a:pt x="250" y="126"/>
                </a:lnTo>
                <a:lnTo>
                  <a:pt x="250" y="126"/>
                </a:lnTo>
                <a:lnTo>
                  <a:pt x="244" y="126"/>
                </a:lnTo>
                <a:lnTo>
                  <a:pt x="244" y="126"/>
                </a:lnTo>
                <a:lnTo>
                  <a:pt x="238" y="122"/>
                </a:lnTo>
                <a:lnTo>
                  <a:pt x="230" y="116"/>
                </a:lnTo>
                <a:lnTo>
                  <a:pt x="230" y="116"/>
                </a:lnTo>
                <a:lnTo>
                  <a:pt x="228" y="116"/>
                </a:lnTo>
                <a:lnTo>
                  <a:pt x="228" y="116"/>
                </a:lnTo>
                <a:lnTo>
                  <a:pt x="226" y="120"/>
                </a:lnTo>
                <a:lnTo>
                  <a:pt x="224" y="122"/>
                </a:lnTo>
                <a:lnTo>
                  <a:pt x="224" y="122"/>
                </a:lnTo>
                <a:lnTo>
                  <a:pt x="218" y="122"/>
                </a:lnTo>
                <a:lnTo>
                  <a:pt x="212" y="122"/>
                </a:lnTo>
                <a:lnTo>
                  <a:pt x="206" y="120"/>
                </a:lnTo>
                <a:lnTo>
                  <a:pt x="200" y="120"/>
                </a:lnTo>
                <a:lnTo>
                  <a:pt x="200" y="120"/>
                </a:lnTo>
                <a:lnTo>
                  <a:pt x="198" y="124"/>
                </a:lnTo>
                <a:lnTo>
                  <a:pt x="196" y="130"/>
                </a:lnTo>
                <a:lnTo>
                  <a:pt x="194" y="138"/>
                </a:lnTo>
                <a:lnTo>
                  <a:pt x="190" y="142"/>
                </a:lnTo>
                <a:lnTo>
                  <a:pt x="190" y="142"/>
                </a:lnTo>
                <a:lnTo>
                  <a:pt x="186" y="142"/>
                </a:lnTo>
                <a:lnTo>
                  <a:pt x="186" y="142"/>
                </a:lnTo>
                <a:lnTo>
                  <a:pt x="178" y="134"/>
                </a:lnTo>
                <a:lnTo>
                  <a:pt x="170" y="124"/>
                </a:lnTo>
                <a:lnTo>
                  <a:pt x="170" y="124"/>
                </a:lnTo>
                <a:lnTo>
                  <a:pt x="168" y="120"/>
                </a:lnTo>
                <a:lnTo>
                  <a:pt x="168" y="120"/>
                </a:lnTo>
                <a:lnTo>
                  <a:pt x="164" y="118"/>
                </a:lnTo>
                <a:lnTo>
                  <a:pt x="158" y="118"/>
                </a:lnTo>
                <a:lnTo>
                  <a:pt x="158" y="118"/>
                </a:lnTo>
                <a:lnTo>
                  <a:pt x="154" y="122"/>
                </a:lnTo>
                <a:lnTo>
                  <a:pt x="152" y="126"/>
                </a:lnTo>
                <a:lnTo>
                  <a:pt x="152" y="126"/>
                </a:lnTo>
                <a:lnTo>
                  <a:pt x="150" y="138"/>
                </a:lnTo>
                <a:lnTo>
                  <a:pt x="152" y="150"/>
                </a:lnTo>
                <a:lnTo>
                  <a:pt x="152" y="150"/>
                </a:lnTo>
                <a:lnTo>
                  <a:pt x="152" y="154"/>
                </a:lnTo>
                <a:lnTo>
                  <a:pt x="152" y="154"/>
                </a:lnTo>
                <a:lnTo>
                  <a:pt x="148" y="156"/>
                </a:lnTo>
                <a:lnTo>
                  <a:pt x="148" y="156"/>
                </a:lnTo>
                <a:lnTo>
                  <a:pt x="148" y="160"/>
                </a:lnTo>
                <a:lnTo>
                  <a:pt x="148" y="160"/>
                </a:lnTo>
                <a:lnTo>
                  <a:pt x="152" y="164"/>
                </a:lnTo>
                <a:lnTo>
                  <a:pt x="158" y="168"/>
                </a:lnTo>
                <a:lnTo>
                  <a:pt x="158" y="168"/>
                </a:lnTo>
                <a:lnTo>
                  <a:pt x="164" y="168"/>
                </a:lnTo>
                <a:lnTo>
                  <a:pt x="164" y="168"/>
                </a:lnTo>
                <a:lnTo>
                  <a:pt x="166" y="172"/>
                </a:lnTo>
                <a:lnTo>
                  <a:pt x="166" y="176"/>
                </a:lnTo>
                <a:lnTo>
                  <a:pt x="168" y="184"/>
                </a:lnTo>
                <a:lnTo>
                  <a:pt x="168" y="184"/>
                </a:lnTo>
                <a:lnTo>
                  <a:pt x="172" y="188"/>
                </a:lnTo>
                <a:lnTo>
                  <a:pt x="176" y="192"/>
                </a:lnTo>
                <a:lnTo>
                  <a:pt x="176" y="192"/>
                </a:lnTo>
                <a:lnTo>
                  <a:pt x="176" y="198"/>
                </a:lnTo>
                <a:lnTo>
                  <a:pt x="176" y="198"/>
                </a:lnTo>
                <a:lnTo>
                  <a:pt x="178" y="202"/>
                </a:lnTo>
                <a:lnTo>
                  <a:pt x="180" y="204"/>
                </a:lnTo>
                <a:lnTo>
                  <a:pt x="180" y="204"/>
                </a:lnTo>
                <a:lnTo>
                  <a:pt x="178" y="208"/>
                </a:lnTo>
                <a:lnTo>
                  <a:pt x="178" y="208"/>
                </a:lnTo>
                <a:lnTo>
                  <a:pt x="176" y="212"/>
                </a:lnTo>
                <a:lnTo>
                  <a:pt x="178" y="216"/>
                </a:lnTo>
                <a:lnTo>
                  <a:pt x="178" y="216"/>
                </a:lnTo>
                <a:lnTo>
                  <a:pt x="180" y="216"/>
                </a:lnTo>
                <a:lnTo>
                  <a:pt x="182" y="216"/>
                </a:lnTo>
                <a:lnTo>
                  <a:pt x="182" y="216"/>
                </a:lnTo>
                <a:lnTo>
                  <a:pt x="186" y="220"/>
                </a:lnTo>
                <a:lnTo>
                  <a:pt x="188" y="224"/>
                </a:lnTo>
                <a:lnTo>
                  <a:pt x="190" y="230"/>
                </a:lnTo>
                <a:lnTo>
                  <a:pt x="194" y="232"/>
                </a:lnTo>
                <a:lnTo>
                  <a:pt x="194" y="232"/>
                </a:lnTo>
                <a:lnTo>
                  <a:pt x="198" y="234"/>
                </a:lnTo>
                <a:lnTo>
                  <a:pt x="202" y="234"/>
                </a:lnTo>
                <a:lnTo>
                  <a:pt x="202" y="234"/>
                </a:lnTo>
                <a:lnTo>
                  <a:pt x="208" y="242"/>
                </a:lnTo>
                <a:lnTo>
                  <a:pt x="214" y="252"/>
                </a:lnTo>
                <a:lnTo>
                  <a:pt x="214" y="252"/>
                </a:lnTo>
                <a:lnTo>
                  <a:pt x="214" y="258"/>
                </a:lnTo>
                <a:lnTo>
                  <a:pt x="214" y="258"/>
                </a:lnTo>
                <a:lnTo>
                  <a:pt x="220" y="264"/>
                </a:lnTo>
                <a:lnTo>
                  <a:pt x="226" y="270"/>
                </a:lnTo>
                <a:lnTo>
                  <a:pt x="240" y="282"/>
                </a:lnTo>
                <a:lnTo>
                  <a:pt x="240" y="282"/>
                </a:lnTo>
                <a:lnTo>
                  <a:pt x="248" y="284"/>
                </a:lnTo>
                <a:lnTo>
                  <a:pt x="248" y="284"/>
                </a:lnTo>
                <a:lnTo>
                  <a:pt x="252" y="290"/>
                </a:lnTo>
                <a:lnTo>
                  <a:pt x="252" y="290"/>
                </a:lnTo>
                <a:lnTo>
                  <a:pt x="254" y="296"/>
                </a:lnTo>
                <a:lnTo>
                  <a:pt x="254" y="304"/>
                </a:lnTo>
                <a:lnTo>
                  <a:pt x="254" y="304"/>
                </a:lnTo>
                <a:lnTo>
                  <a:pt x="262" y="310"/>
                </a:lnTo>
                <a:lnTo>
                  <a:pt x="272" y="318"/>
                </a:lnTo>
                <a:lnTo>
                  <a:pt x="280" y="326"/>
                </a:lnTo>
                <a:lnTo>
                  <a:pt x="284" y="330"/>
                </a:lnTo>
                <a:lnTo>
                  <a:pt x="284" y="334"/>
                </a:lnTo>
                <a:lnTo>
                  <a:pt x="284" y="334"/>
                </a:lnTo>
                <a:lnTo>
                  <a:pt x="282" y="336"/>
                </a:lnTo>
                <a:lnTo>
                  <a:pt x="280" y="336"/>
                </a:lnTo>
                <a:lnTo>
                  <a:pt x="276" y="338"/>
                </a:lnTo>
                <a:lnTo>
                  <a:pt x="276" y="338"/>
                </a:lnTo>
                <a:lnTo>
                  <a:pt x="270" y="336"/>
                </a:lnTo>
                <a:lnTo>
                  <a:pt x="264" y="332"/>
                </a:lnTo>
                <a:lnTo>
                  <a:pt x="264" y="332"/>
                </a:lnTo>
                <a:lnTo>
                  <a:pt x="248" y="314"/>
                </a:lnTo>
                <a:lnTo>
                  <a:pt x="248" y="314"/>
                </a:lnTo>
                <a:lnTo>
                  <a:pt x="228" y="300"/>
                </a:lnTo>
                <a:lnTo>
                  <a:pt x="228" y="300"/>
                </a:lnTo>
                <a:lnTo>
                  <a:pt x="218" y="296"/>
                </a:lnTo>
                <a:lnTo>
                  <a:pt x="206" y="292"/>
                </a:lnTo>
                <a:lnTo>
                  <a:pt x="206" y="292"/>
                </a:lnTo>
                <a:lnTo>
                  <a:pt x="192" y="292"/>
                </a:lnTo>
                <a:lnTo>
                  <a:pt x="192" y="292"/>
                </a:lnTo>
                <a:lnTo>
                  <a:pt x="180" y="292"/>
                </a:lnTo>
                <a:lnTo>
                  <a:pt x="174" y="294"/>
                </a:lnTo>
                <a:lnTo>
                  <a:pt x="168" y="292"/>
                </a:lnTo>
                <a:lnTo>
                  <a:pt x="168" y="292"/>
                </a:lnTo>
                <a:lnTo>
                  <a:pt x="168" y="288"/>
                </a:lnTo>
                <a:lnTo>
                  <a:pt x="166" y="284"/>
                </a:lnTo>
                <a:lnTo>
                  <a:pt x="166" y="284"/>
                </a:lnTo>
                <a:lnTo>
                  <a:pt x="164" y="278"/>
                </a:lnTo>
                <a:lnTo>
                  <a:pt x="162" y="272"/>
                </a:lnTo>
                <a:lnTo>
                  <a:pt x="162" y="272"/>
                </a:lnTo>
                <a:lnTo>
                  <a:pt x="154" y="268"/>
                </a:lnTo>
                <a:lnTo>
                  <a:pt x="148" y="266"/>
                </a:lnTo>
                <a:lnTo>
                  <a:pt x="148" y="266"/>
                </a:lnTo>
                <a:lnTo>
                  <a:pt x="138" y="256"/>
                </a:lnTo>
                <a:lnTo>
                  <a:pt x="138" y="256"/>
                </a:lnTo>
                <a:lnTo>
                  <a:pt x="126" y="248"/>
                </a:lnTo>
                <a:lnTo>
                  <a:pt x="126" y="248"/>
                </a:lnTo>
                <a:lnTo>
                  <a:pt x="118" y="240"/>
                </a:lnTo>
                <a:lnTo>
                  <a:pt x="112" y="230"/>
                </a:lnTo>
                <a:lnTo>
                  <a:pt x="112" y="230"/>
                </a:lnTo>
                <a:lnTo>
                  <a:pt x="112" y="224"/>
                </a:lnTo>
                <a:lnTo>
                  <a:pt x="112" y="224"/>
                </a:lnTo>
                <a:lnTo>
                  <a:pt x="116" y="218"/>
                </a:lnTo>
                <a:lnTo>
                  <a:pt x="116" y="218"/>
                </a:lnTo>
                <a:lnTo>
                  <a:pt x="122" y="218"/>
                </a:lnTo>
                <a:lnTo>
                  <a:pt x="126" y="216"/>
                </a:lnTo>
                <a:lnTo>
                  <a:pt x="128" y="216"/>
                </a:lnTo>
                <a:lnTo>
                  <a:pt x="128" y="216"/>
                </a:lnTo>
                <a:lnTo>
                  <a:pt x="128" y="212"/>
                </a:lnTo>
                <a:lnTo>
                  <a:pt x="126" y="210"/>
                </a:lnTo>
                <a:lnTo>
                  <a:pt x="118" y="204"/>
                </a:lnTo>
                <a:lnTo>
                  <a:pt x="110" y="200"/>
                </a:lnTo>
                <a:lnTo>
                  <a:pt x="102" y="196"/>
                </a:lnTo>
                <a:lnTo>
                  <a:pt x="102" y="196"/>
                </a:lnTo>
                <a:lnTo>
                  <a:pt x="96" y="186"/>
                </a:lnTo>
                <a:lnTo>
                  <a:pt x="92" y="176"/>
                </a:lnTo>
                <a:lnTo>
                  <a:pt x="92" y="176"/>
                </a:lnTo>
                <a:lnTo>
                  <a:pt x="94" y="170"/>
                </a:lnTo>
                <a:lnTo>
                  <a:pt x="96" y="164"/>
                </a:lnTo>
                <a:lnTo>
                  <a:pt x="98" y="158"/>
                </a:lnTo>
                <a:lnTo>
                  <a:pt x="100" y="152"/>
                </a:lnTo>
                <a:lnTo>
                  <a:pt x="100" y="152"/>
                </a:lnTo>
                <a:lnTo>
                  <a:pt x="94" y="148"/>
                </a:lnTo>
                <a:lnTo>
                  <a:pt x="90" y="144"/>
                </a:lnTo>
                <a:lnTo>
                  <a:pt x="90" y="144"/>
                </a:lnTo>
                <a:lnTo>
                  <a:pt x="86" y="140"/>
                </a:lnTo>
                <a:lnTo>
                  <a:pt x="84" y="138"/>
                </a:lnTo>
                <a:lnTo>
                  <a:pt x="84" y="138"/>
                </a:lnTo>
                <a:lnTo>
                  <a:pt x="80" y="138"/>
                </a:lnTo>
                <a:lnTo>
                  <a:pt x="80" y="138"/>
                </a:lnTo>
                <a:lnTo>
                  <a:pt x="76" y="132"/>
                </a:lnTo>
                <a:lnTo>
                  <a:pt x="70" y="126"/>
                </a:lnTo>
                <a:lnTo>
                  <a:pt x="70" y="126"/>
                </a:lnTo>
                <a:lnTo>
                  <a:pt x="64" y="122"/>
                </a:lnTo>
                <a:lnTo>
                  <a:pt x="58" y="120"/>
                </a:lnTo>
                <a:lnTo>
                  <a:pt x="56" y="120"/>
                </a:lnTo>
                <a:lnTo>
                  <a:pt x="56" y="120"/>
                </a:lnTo>
                <a:lnTo>
                  <a:pt x="52" y="124"/>
                </a:lnTo>
                <a:lnTo>
                  <a:pt x="50" y="130"/>
                </a:lnTo>
                <a:lnTo>
                  <a:pt x="48" y="142"/>
                </a:lnTo>
                <a:lnTo>
                  <a:pt x="48" y="142"/>
                </a:lnTo>
                <a:lnTo>
                  <a:pt x="42" y="156"/>
                </a:lnTo>
                <a:lnTo>
                  <a:pt x="38" y="162"/>
                </a:lnTo>
                <a:lnTo>
                  <a:pt x="34" y="166"/>
                </a:lnTo>
                <a:lnTo>
                  <a:pt x="34" y="166"/>
                </a:lnTo>
                <a:lnTo>
                  <a:pt x="26" y="168"/>
                </a:lnTo>
                <a:lnTo>
                  <a:pt x="26" y="168"/>
                </a:lnTo>
                <a:lnTo>
                  <a:pt x="20" y="164"/>
                </a:lnTo>
                <a:lnTo>
                  <a:pt x="20" y="164"/>
                </a:lnTo>
                <a:lnTo>
                  <a:pt x="12" y="148"/>
                </a:lnTo>
                <a:lnTo>
                  <a:pt x="6" y="130"/>
                </a:lnTo>
                <a:lnTo>
                  <a:pt x="6" y="130"/>
                </a:lnTo>
                <a:lnTo>
                  <a:pt x="0" y="116"/>
                </a:lnTo>
                <a:lnTo>
                  <a:pt x="0" y="110"/>
                </a:lnTo>
                <a:lnTo>
                  <a:pt x="0" y="106"/>
                </a:lnTo>
                <a:lnTo>
                  <a:pt x="2" y="104"/>
                </a:lnTo>
                <a:lnTo>
                  <a:pt x="2" y="104"/>
                </a:lnTo>
                <a:lnTo>
                  <a:pt x="4" y="106"/>
                </a:lnTo>
                <a:lnTo>
                  <a:pt x="6" y="108"/>
                </a:lnTo>
                <a:lnTo>
                  <a:pt x="10" y="112"/>
                </a:lnTo>
                <a:lnTo>
                  <a:pt x="10" y="112"/>
                </a:lnTo>
                <a:lnTo>
                  <a:pt x="20" y="114"/>
                </a:lnTo>
                <a:lnTo>
                  <a:pt x="24" y="114"/>
                </a:lnTo>
                <a:lnTo>
                  <a:pt x="28" y="112"/>
                </a:lnTo>
                <a:lnTo>
                  <a:pt x="28" y="112"/>
                </a:lnTo>
                <a:lnTo>
                  <a:pt x="30" y="108"/>
                </a:lnTo>
                <a:lnTo>
                  <a:pt x="30" y="106"/>
                </a:lnTo>
                <a:lnTo>
                  <a:pt x="30" y="106"/>
                </a:lnTo>
                <a:lnTo>
                  <a:pt x="32" y="106"/>
                </a:lnTo>
                <a:lnTo>
                  <a:pt x="34" y="108"/>
                </a:lnTo>
                <a:lnTo>
                  <a:pt x="36" y="112"/>
                </a:lnTo>
                <a:lnTo>
                  <a:pt x="36" y="112"/>
                </a:lnTo>
                <a:lnTo>
                  <a:pt x="48" y="114"/>
                </a:lnTo>
                <a:lnTo>
                  <a:pt x="54" y="112"/>
                </a:lnTo>
                <a:lnTo>
                  <a:pt x="58" y="112"/>
                </a:lnTo>
                <a:lnTo>
                  <a:pt x="58" y="112"/>
                </a:lnTo>
                <a:lnTo>
                  <a:pt x="60" y="108"/>
                </a:lnTo>
                <a:lnTo>
                  <a:pt x="62" y="102"/>
                </a:lnTo>
                <a:lnTo>
                  <a:pt x="64" y="96"/>
                </a:lnTo>
                <a:lnTo>
                  <a:pt x="68" y="92"/>
                </a:lnTo>
                <a:lnTo>
                  <a:pt x="68" y="92"/>
                </a:lnTo>
                <a:lnTo>
                  <a:pt x="70" y="92"/>
                </a:lnTo>
                <a:lnTo>
                  <a:pt x="70" y="92"/>
                </a:lnTo>
                <a:lnTo>
                  <a:pt x="74" y="98"/>
                </a:lnTo>
                <a:lnTo>
                  <a:pt x="78" y="104"/>
                </a:lnTo>
                <a:lnTo>
                  <a:pt x="80" y="112"/>
                </a:lnTo>
                <a:lnTo>
                  <a:pt x="84" y="116"/>
                </a:lnTo>
                <a:lnTo>
                  <a:pt x="84" y="116"/>
                </a:lnTo>
                <a:lnTo>
                  <a:pt x="90" y="116"/>
                </a:lnTo>
                <a:lnTo>
                  <a:pt x="90" y="116"/>
                </a:lnTo>
                <a:lnTo>
                  <a:pt x="90" y="112"/>
                </a:lnTo>
                <a:lnTo>
                  <a:pt x="90" y="110"/>
                </a:lnTo>
                <a:lnTo>
                  <a:pt x="90" y="110"/>
                </a:lnTo>
                <a:lnTo>
                  <a:pt x="94" y="110"/>
                </a:lnTo>
                <a:lnTo>
                  <a:pt x="94" y="110"/>
                </a:lnTo>
                <a:lnTo>
                  <a:pt x="96" y="114"/>
                </a:lnTo>
                <a:lnTo>
                  <a:pt x="96" y="114"/>
                </a:lnTo>
                <a:lnTo>
                  <a:pt x="100" y="114"/>
                </a:lnTo>
                <a:lnTo>
                  <a:pt x="100" y="114"/>
                </a:lnTo>
                <a:lnTo>
                  <a:pt x="104" y="118"/>
                </a:lnTo>
                <a:lnTo>
                  <a:pt x="106" y="120"/>
                </a:lnTo>
                <a:lnTo>
                  <a:pt x="106" y="120"/>
                </a:lnTo>
                <a:lnTo>
                  <a:pt x="110" y="120"/>
                </a:lnTo>
                <a:lnTo>
                  <a:pt x="110" y="120"/>
                </a:lnTo>
                <a:lnTo>
                  <a:pt x="114" y="120"/>
                </a:lnTo>
                <a:lnTo>
                  <a:pt x="116" y="116"/>
                </a:lnTo>
                <a:lnTo>
                  <a:pt x="116" y="116"/>
                </a:lnTo>
                <a:lnTo>
                  <a:pt x="118" y="114"/>
                </a:lnTo>
                <a:lnTo>
                  <a:pt x="116" y="110"/>
                </a:lnTo>
                <a:lnTo>
                  <a:pt x="116" y="102"/>
                </a:lnTo>
                <a:lnTo>
                  <a:pt x="116" y="102"/>
                </a:lnTo>
                <a:lnTo>
                  <a:pt x="118" y="98"/>
                </a:lnTo>
                <a:lnTo>
                  <a:pt x="120" y="96"/>
                </a:lnTo>
                <a:lnTo>
                  <a:pt x="120" y="96"/>
                </a:lnTo>
                <a:lnTo>
                  <a:pt x="118" y="92"/>
                </a:lnTo>
                <a:lnTo>
                  <a:pt x="116" y="90"/>
                </a:lnTo>
                <a:lnTo>
                  <a:pt x="116" y="90"/>
                </a:lnTo>
                <a:lnTo>
                  <a:pt x="118" y="86"/>
                </a:lnTo>
                <a:lnTo>
                  <a:pt x="120" y="84"/>
                </a:lnTo>
                <a:lnTo>
                  <a:pt x="128" y="78"/>
                </a:lnTo>
                <a:lnTo>
                  <a:pt x="128" y="78"/>
                </a:lnTo>
                <a:lnTo>
                  <a:pt x="134" y="78"/>
                </a:lnTo>
                <a:lnTo>
                  <a:pt x="140" y="78"/>
                </a:lnTo>
                <a:lnTo>
                  <a:pt x="140" y="78"/>
                </a:lnTo>
                <a:lnTo>
                  <a:pt x="142" y="74"/>
                </a:lnTo>
                <a:lnTo>
                  <a:pt x="144" y="68"/>
                </a:lnTo>
                <a:lnTo>
                  <a:pt x="144" y="68"/>
                </a:lnTo>
                <a:lnTo>
                  <a:pt x="146" y="62"/>
                </a:lnTo>
                <a:lnTo>
                  <a:pt x="144" y="54"/>
                </a:lnTo>
                <a:lnTo>
                  <a:pt x="144" y="54"/>
                </a:lnTo>
                <a:lnTo>
                  <a:pt x="140" y="50"/>
                </a:lnTo>
                <a:lnTo>
                  <a:pt x="136" y="48"/>
                </a:lnTo>
                <a:lnTo>
                  <a:pt x="136" y="48"/>
                </a:lnTo>
                <a:lnTo>
                  <a:pt x="136" y="42"/>
                </a:lnTo>
                <a:lnTo>
                  <a:pt x="136" y="42"/>
                </a:lnTo>
                <a:lnTo>
                  <a:pt x="140" y="36"/>
                </a:lnTo>
                <a:lnTo>
                  <a:pt x="140" y="36"/>
                </a:lnTo>
                <a:lnTo>
                  <a:pt x="144" y="34"/>
                </a:lnTo>
                <a:lnTo>
                  <a:pt x="152" y="32"/>
                </a:lnTo>
                <a:lnTo>
                  <a:pt x="164" y="28"/>
                </a:lnTo>
                <a:lnTo>
                  <a:pt x="164" y="28"/>
                </a:lnTo>
                <a:lnTo>
                  <a:pt x="168" y="24"/>
                </a:lnTo>
                <a:lnTo>
                  <a:pt x="168" y="24"/>
                </a:lnTo>
                <a:lnTo>
                  <a:pt x="168" y="22"/>
                </a:lnTo>
                <a:lnTo>
                  <a:pt x="168" y="18"/>
                </a:lnTo>
                <a:lnTo>
                  <a:pt x="168" y="18"/>
                </a:lnTo>
                <a:lnTo>
                  <a:pt x="172" y="18"/>
                </a:lnTo>
                <a:lnTo>
                  <a:pt x="176" y="18"/>
                </a:lnTo>
                <a:lnTo>
                  <a:pt x="176" y="18"/>
                </a:lnTo>
                <a:lnTo>
                  <a:pt x="180" y="20"/>
                </a:lnTo>
                <a:lnTo>
                  <a:pt x="180" y="20"/>
                </a:lnTo>
                <a:lnTo>
                  <a:pt x="182" y="18"/>
                </a:lnTo>
                <a:lnTo>
                  <a:pt x="182" y="18"/>
                </a:lnTo>
                <a:lnTo>
                  <a:pt x="178" y="10"/>
                </a:lnTo>
                <a:lnTo>
                  <a:pt x="178" y="10"/>
                </a:lnTo>
                <a:lnTo>
                  <a:pt x="178" y="4"/>
                </a:lnTo>
                <a:lnTo>
                  <a:pt x="178" y="4"/>
                </a:lnTo>
                <a:lnTo>
                  <a:pt x="184" y="0"/>
                </a:lnTo>
                <a:lnTo>
                  <a:pt x="184" y="0"/>
                </a:lnTo>
                <a:lnTo>
                  <a:pt x="188" y="2"/>
                </a:lnTo>
                <a:lnTo>
                  <a:pt x="188" y="2"/>
                </a:lnTo>
                <a:lnTo>
                  <a:pt x="192" y="6"/>
                </a:lnTo>
                <a:lnTo>
                  <a:pt x="196" y="8"/>
                </a:lnTo>
                <a:lnTo>
                  <a:pt x="198" y="8"/>
                </a:lnTo>
                <a:lnTo>
                  <a:pt x="198" y="8"/>
                </a:lnTo>
                <a:lnTo>
                  <a:pt x="202" y="6"/>
                </a:lnTo>
                <a:lnTo>
                  <a:pt x="202" y="6"/>
                </a:lnTo>
                <a:lnTo>
                  <a:pt x="202" y="6"/>
                </a:lnTo>
                <a:lnTo>
                  <a:pt x="204" y="8"/>
                </a:lnTo>
                <a:lnTo>
                  <a:pt x="204" y="8"/>
                </a:lnTo>
                <a:lnTo>
                  <a:pt x="210" y="12"/>
                </a:lnTo>
                <a:lnTo>
                  <a:pt x="218" y="14"/>
                </a:lnTo>
                <a:lnTo>
                  <a:pt x="218" y="14"/>
                </a:lnTo>
                <a:lnTo>
                  <a:pt x="224" y="24"/>
                </a:lnTo>
                <a:lnTo>
                  <a:pt x="230" y="32"/>
                </a:lnTo>
                <a:lnTo>
                  <a:pt x="230" y="32"/>
                </a:lnTo>
                <a:lnTo>
                  <a:pt x="238" y="36"/>
                </a:lnTo>
                <a:lnTo>
                  <a:pt x="248" y="42"/>
                </a:lnTo>
                <a:lnTo>
                  <a:pt x="248" y="42"/>
                </a:lnTo>
                <a:lnTo>
                  <a:pt x="254" y="50"/>
                </a:lnTo>
                <a:lnTo>
                  <a:pt x="262" y="58"/>
                </a:lnTo>
                <a:lnTo>
                  <a:pt x="262" y="58"/>
                </a:lnTo>
                <a:lnTo>
                  <a:pt x="268" y="60"/>
                </a:lnTo>
                <a:lnTo>
                  <a:pt x="276" y="62"/>
                </a:lnTo>
                <a:lnTo>
                  <a:pt x="276" y="62"/>
                </a:lnTo>
                <a:lnTo>
                  <a:pt x="284" y="68"/>
                </a:lnTo>
                <a:lnTo>
                  <a:pt x="294" y="74"/>
                </a:lnTo>
                <a:lnTo>
                  <a:pt x="294" y="74"/>
                </a:lnTo>
                <a:lnTo>
                  <a:pt x="304" y="74"/>
                </a:lnTo>
                <a:lnTo>
                  <a:pt x="314" y="72"/>
                </a:lnTo>
                <a:lnTo>
                  <a:pt x="314" y="72"/>
                </a:lnTo>
                <a:lnTo>
                  <a:pt x="330" y="66"/>
                </a:lnTo>
                <a:lnTo>
                  <a:pt x="330" y="66"/>
                </a:lnTo>
                <a:lnTo>
                  <a:pt x="338" y="62"/>
                </a:lnTo>
                <a:lnTo>
                  <a:pt x="346" y="56"/>
                </a:lnTo>
                <a:lnTo>
                  <a:pt x="346" y="5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56" name="Freeform 316"/>
          <p:cNvSpPr>
            <a:spLocks/>
          </p:cNvSpPr>
          <p:nvPr/>
        </p:nvSpPr>
        <p:spPr bwMode="auto">
          <a:xfrm>
            <a:off x="5589571" y="4827411"/>
            <a:ext cx="62978" cy="21244"/>
          </a:xfrm>
          <a:custGeom>
            <a:avLst/>
            <a:gdLst/>
            <a:ahLst/>
            <a:cxnLst>
              <a:cxn ang="0">
                <a:pos x="30" y="2"/>
              </a:cxn>
              <a:cxn ang="0">
                <a:pos x="30" y="2"/>
              </a:cxn>
              <a:cxn ang="0">
                <a:pos x="32" y="4"/>
              </a:cxn>
              <a:cxn ang="0">
                <a:pos x="32" y="6"/>
              </a:cxn>
              <a:cxn ang="0">
                <a:pos x="32" y="6"/>
              </a:cxn>
              <a:cxn ang="0">
                <a:pos x="30" y="8"/>
              </a:cxn>
              <a:cxn ang="0">
                <a:pos x="26" y="10"/>
              </a:cxn>
              <a:cxn ang="0">
                <a:pos x="18" y="12"/>
              </a:cxn>
              <a:cxn ang="0">
                <a:pos x="8" y="10"/>
              </a:cxn>
              <a:cxn ang="0">
                <a:pos x="2" y="8"/>
              </a:cxn>
              <a:cxn ang="0">
                <a:pos x="2" y="8"/>
              </a:cxn>
              <a:cxn ang="0">
                <a:pos x="0" y="4"/>
              </a:cxn>
              <a:cxn ang="0">
                <a:pos x="0" y="4"/>
              </a:cxn>
              <a:cxn ang="0">
                <a:pos x="2" y="0"/>
              </a:cxn>
              <a:cxn ang="0">
                <a:pos x="2" y="0"/>
              </a:cxn>
              <a:cxn ang="0">
                <a:pos x="8" y="0"/>
              </a:cxn>
              <a:cxn ang="0">
                <a:pos x="14" y="0"/>
              </a:cxn>
              <a:cxn ang="0">
                <a:pos x="26" y="0"/>
              </a:cxn>
              <a:cxn ang="0">
                <a:pos x="26" y="0"/>
              </a:cxn>
              <a:cxn ang="0">
                <a:pos x="30" y="2"/>
              </a:cxn>
              <a:cxn ang="0">
                <a:pos x="30" y="2"/>
              </a:cxn>
            </a:cxnLst>
            <a:rect l="0" t="0" r="r" b="b"/>
            <a:pathLst>
              <a:path w="32" h="12">
                <a:moveTo>
                  <a:pt x="30" y="2"/>
                </a:moveTo>
                <a:lnTo>
                  <a:pt x="30" y="2"/>
                </a:lnTo>
                <a:lnTo>
                  <a:pt x="32" y="4"/>
                </a:lnTo>
                <a:lnTo>
                  <a:pt x="32" y="6"/>
                </a:lnTo>
                <a:lnTo>
                  <a:pt x="32" y="6"/>
                </a:lnTo>
                <a:lnTo>
                  <a:pt x="30" y="8"/>
                </a:lnTo>
                <a:lnTo>
                  <a:pt x="26" y="10"/>
                </a:lnTo>
                <a:lnTo>
                  <a:pt x="18" y="12"/>
                </a:lnTo>
                <a:lnTo>
                  <a:pt x="8" y="10"/>
                </a:lnTo>
                <a:lnTo>
                  <a:pt x="2" y="8"/>
                </a:lnTo>
                <a:lnTo>
                  <a:pt x="2" y="8"/>
                </a:lnTo>
                <a:lnTo>
                  <a:pt x="0" y="4"/>
                </a:lnTo>
                <a:lnTo>
                  <a:pt x="0" y="4"/>
                </a:lnTo>
                <a:lnTo>
                  <a:pt x="2" y="0"/>
                </a:lnTo>
                <a:lnTo>
                  <a:pt x="2" y="0"/>
                </a:lnTo>
                <a:lnTo>
                  <a:pt x="8" y="0"/>
                </a:lnTo>
                <a:lnTo>
                  <a:pt x="14" y="0"/>
                </a:lnTo>
                <a:lnTo>
                  <a:pt x="26" y="0"/>
                </a:lnTo>
                <a:lnTo>
                  <a:pt x="26" y="0"/>
                </a:lnTo>
                <a:lnTo>
                  <a:pt x="30" y="2"/>
                </a:lnTo>
                <a:lnTo>
                  <a:pt x="30" y="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57" name="Freeform 317"/>
          <p:cNvSpPr>
            <a:spLocks/>
          </p:cNvSpPr>
          <p:nvPr/>
        </p:nvSpPr>
        <p:spPr bwMode="auto">
          <a:xfrm>
            <a:off x="5459679" y="4430861"/>
            <a:ext cx="527446" cy="474444"/>
          </a:xfrm>
          <a:custGeom>
            <a:avLst/>
            <a:gdLst/>
            <a:ahLst/>
            <a:cxnLst>
              <a:cxn ang="0">
                <a:pos x="174" y="252"/>
              </a:cxn>
              <a:cxn ang="0">
                <a:pos x="134" y="238"/>
              </a:cxn>
              <a:cxn ang="0">
                <a:pos x="96" y="222"/>
              </a:cxn>
              <a:cxn ang="0">
                <a:pos x="114" y="220"/>
              </a:cxn>
              <a:cxn ang="0">
                <a:pos x="128" y="228"/>
              </a:cxn>
              <a:cxn ang="0">
                <a:pos x="136" y="218"/>
              </a:cxn>
              <a:cxn ang="0">
                <a:pos x="106" y="188"/>
              </a:cxn>
              <a:cxn ang="0">
                <a:pos x="100" y="168"/>
              </a:cxn>
              <a:cxn ang="0">
                <a:pos x="66" y="142"/>
              </a:cxn>
              <a:cxn ang="0">
                <a:pos x="50" y="118"/>
              </a:cxn>
              <a:cxn ang="0">
                <a:pos x="34" y="100"/>
              </a:cxn>
              <a:cxn ang="0">
                <a:pos x="30" y="92"/>
              </a:cxn>
              <a:cxn ang="0">
                <a:pos x="28" y="82"/>
              </a:cxn>
              <a:cxn ang="0">
                <a:pos x="18" y="60"/>
              </a:cxn>
              <a:cxn ang="0">
                <a:pos x="4" y="48"/>
              </a:cxn>
              <a:cxn ang="0">
                <a:pos x="4" y="38"/>
              </a:cxn>
              <a:cxn ang="0">
                <a:pos x="6" y="6"/>
              </a:cxn>
              <a:cxn ang="0">
                <a:pos x="22" y="8"/>
              </a:cxn>
              <a:cxn ang="0">
                <a:pos x="42" y="26"/>
              </a:cxn>
              <a:cxn ang="0">
                <a:pos x="58" y="4"/>
              </a:cxn>
              <a:cxn ang="0">
                <a:pos x="80" y="0"/>
              </a:cxn>
              <a:cxn ang="0">
                <a:pos x="96" y="10"/>
              </a:cxn>
              <a:cxn ang="0">
                <a:pos x="110" y="12"/>
              </a:cxn>
              <a:cxn ang="0">
                <a:pos x="130" y="12"/>
              </a:cxn>
              <a:cxn ang="0">
                <a:pos x="142" y="20"/>
              </a:cxn>
              <a:cxn ang="0">
                <a:pos x="156" y="10"/>
              </a:cxn>
              <a:cxn ang="0">
                <a:pos x="168" y="12"/>
              </a:cxn>
              <a:cxn ang="0">
                <a:pos x="188" y="20"/>
              </a:cxn>
              <a:cxn ang="0">
                <a:pos x="194" y="14"/>
              </a:cxn>
              <a:cxn ang="0">
                <a:pos x="206" y="28"/>
              </a:cxn>
              <a:cxn ang="0">
                <a:pos x="212" y="36"/>
              </a:cxn>
              <a:cxn ang="0">
                <a:pos x="232" y="30"/>
              </a:cxn>
              <a:cxn ang="0">
                <a:pos x="248" y="32"/>
              </a:cxn>
              <a:cxn ang="0">
                <a:pos x="240" y="52"/>
              </a:cxn>
              <a:cxn ang="0">
                <a:pos x="232" y="66"/>
              </a:cxn>
              <a:cxn ang="0">
                <a:pos x="230" y="80"/>
              </a:cxn>
              <a:cxn ang="0">
                <a:pos x="238" y="88"/>
              </a:cxn>
              <a:cxn ang="0">
                <a:pos x="248" y="92"/>
              </a:cxn>
              <a:cxn ang="0">
                <a:pos x="258" y="100"/>
              </a:cxn>
              <a:cxn ang="0">
                <a:pos x="264" y="108"/>
              </a:cxn>
              <a:cxn ang="0">
                <a:pos x="266" y="116"/>
              </a:cxn>
              <a:cxn ang="0">
                <a:pos x="248" y="116"/>
              </a:cxn>
              <a:cxn ang="0">
                <a:pos x="244" y="120"/>
              </a:cxn>
              <a:cxn ang="0">
                <a:pos x="264" y="140"/>
              </a:cxn>
              <a:cxn ang="0">
                <a:pos x="262" y="154"/>
              </a:cxn>
              <a:cxn ang="0">
                <a:pos x="252" y="152"/>
              </a:cxn>
              <a:cxn ang="0">
                <a:pos x="238" y="162"/>
              </a:cxn>
              <a:cxn ang="0">
                <a:pos x="232" y="160"/>
              </a:cxn>
              <a:cxn ang="0">
                <a:pos x="226" y="168"/>
              </a:cxn>
              <a:cxn ang="0">
                <a:pos x="234" y="180"/>
              </a:cxn>
              <a:cxn ang="0">
                <a:pos x="230" y="190"/>
              </a:cxn>
              <a:cxn ang="0">
                <a:pos x="224" y="180"/>
              </a:cxn>
              <a:cxn ang="0">
                <a:pos x="208" y="190"/>
              </a:cxn>
              <a:cxn ang="0">
                <a:pos x="204" y="208"/>
              </a:cxn>
              <a:cxn ang="0">
                <a:pos x="194" y="216"/>
              </a:cxn>
              <a:cxn ang="0">
                <a:pos x="192" y="228"/>
              </a:cxn>
              <a:cxn ang="0">
                <a:pos x="200" y="242"/>
              </a:cxn>
            </a:cxnLst>
            <a:rect l="0" t="0" r="r" b="b"/>
            <a:pathLst>
              <a:path w="268" h="268">
                <a:moveTo>
                  <a:pt x="194" y="258"/>
                </a:moveTo>
                <a:lnTo>
                  <a:pt x="194" y="258"/>
                </a:lnTo>
                <a:lnTo>
                  <a:pt x="192" y="262"/>
                </a:lnTo>
                <a:lnTo>
                  <a:pt x="194" y="268"/>
                </a:lnTo>
                <a:lnTo>
                  <a:pt x="194" y="268"/>
                </a:lnTo>
                <a:lnTo>
                  <a:pt x="174" y="252"/>
                </a:lnTo>
                <a:lnTo>
                  <a:pt x="164" y="246"/>
                </a:lnTo>
                <a:lnTo>
                  <a:pt x="154" y="240"/>
                </a:lnTo>
                <a:lnTo>
                  <a:pt x="154" y="240"/>
                </a:lnTo>
                <a:lnTo>
                  <a:pt x="144" y="238"/>
                </a:lnTo>
                <a:lnTo>
                  <a:pt x="134" y="238"/>
                </a:lnTo>
                <a:lnTo>
                  <a:pt x="134" y="238"/>
                </a:lnTo>
                <a:lnTo>
                  <a:pt x="122" y="232"/>
                </a:lnTo>
                <a:lnTo>
                  <a:pt x="112" y="226"/>
                </a:lnTo>
                <a:lnTo>
                  <a:pt x="112" y="226"/>
                </a:lnTo>
                <a:lnTo>
                  <a:pt x="104" y="226"/>
                </a:lnTo>
                <a:lnTo>
                  <a:pt x="98" y="224"/>
                </a:lnTo>
                <a:lnTo>
                  <a:pt x="96" y="222"/>
                </a:lnTo>
                <a:lnTo>
                  <a:pt x="96" y="222"/>
                </a:lnTo>
                <a:lnTo>
                  <a:pt x="98" y="220"/>
                </a:lnTo>
                <a:lnTo>
                  <a:pt x="100" y="218"/>
                </a:lnTo>
                <a:lnTo>
                  <a:pt x="100" y="218"/>
                </a:lnTo>
                <a:lnTo>
                  <a:pt x="108" y="218"/>
                </a:lnTo>
                <a:lnTo>
                  <a:pt x="114" y="220"/>
                </a:lnTo>
                <a:lnTo>
                  <a:pt x="114" y="220"/>
                </a:lnTo>
                <a:lnTo>
                  <a:pt x="118" y="224"/>
                </a:lnTo>
                <a:lnTo>
                  <a:pt x="122" y="228"/>
                </a:lnTo>
                <a:lnTo>
                  <a:pt x="122" y="228"/>
                </a:lnTo>
                <a:lnTo>
                  <a:pt x="128" y="228"/>
                </a:lnTo>
                <a:lnTo>
                  <a:pt x="128" y="228"/>
                </a:lnTo>
                <a:lnTo>
                  <a:pt x="128" y="226"/>
                </a:lnTo>
                <a:lnTo>
                  <a:pt x="128" y="222"/>
                </a:lnTo>
                <a:lnTo>
                  <a:pt x="128" y="222"/>
                </a:lnTo>
                <a:lnTo>
                  <a:pt x="132" y="220"/>
                </a:lnTo>
                <a:lnTo>
                  <a:pt x="134" y="220"/>
                </a:lnTo>
                <a:lnTo>
                  <a:pt x="136" y="218"/>
                </a:lnTo>
                <a:lnTo>
                  <a:pt x="136" y="218"/>
                </a:lnTo>
                <a:lnTo>
                  <a:pt x="136" y="214"/>
                </a:lnTo>
                <a:lnTo>
                  <a:pt x="132" y="210"/>
                </a:lnTo>
                <a:lnTo>
                  <a:pt x="124" y="202"/>
                </a:lnTo>
                <a:lnTo>
                  <a:pt x="114" y="194"/>
                </a:lnTo>
                <a:lnTo>
                  <a:pt x="106" y="188"/>
                </a:lnTo>
                <a:lnTo>
                  <a:pt x="106" y="188"/>
                </a:lnTo>
                <a:lnTo>
                  <a:pt x="106" y="180"/>
                </a:lnTo>
                <a:lnTo>
                  <a:pt x="104" y="174"/>
                </a:lnTo>
                <a:lnTo>
                  <a:pt x="104" y="174"/>
                </a:lnTo>
                <a:lnTo>
                  <a:pt x="100" y="168"/>
                </a:lnTo>
                <a:lnTo>
                  <a:pt x="100" y="168"/>
                </a:lnTo>
                <a:lnTo>
                  <a:pt x="92" y="166"/>
                </a:lnTo>
                <a:lnTo>
                  <a:pt x="92" y="166"/>
                </a:lnTo>
                <a:lnTo>
                  <a:pt x="78" y="154"/>
                </a:lnTo>
                <a:lnTo>
                  <a:pt x="72" y="148"/>
                </a:lnTo>
                <a:lnTo>
                  <a:pt x="66" y="142"/>
                </a:lnTo>
                <a:lnTo>
                  <a:pt x="66" y="142"/>
                </a:lnTo>
                <a:lnTo>
                  <a:pt x="66" y="136"/>
                </a:lnTo>
                <a:lnTo>
                  <a:pt x="66" y="136"/>
                </a:lnTo>
                <a:lnTo>
                  <a:pt x="60" y="126"/>
                </a:lnTo>
                <a:lnTo>
                  <a:pt x="54" y="118"/>
                </a:lnTo>
                <a:lnTo>
                  <a:pt x="54" y="118"/>
                </a:lnTo>
                <a:lnTo>
                  <a:pt x="50" y="118"/>
                </a:lnTo>
                <a:lnTo>
                  <a:pt x="46" y="116"/>
                </a:lnTo>
                <a:lnTo>
                  <a:pt x="46" y="116"/>
                </a:lnTo>
                <a:lnTo>
                  <a:pt x="42" y="114"/>
                </a:lnTo>
                <a:lnTo>
                  <a:pt x="40" y="108"/>
                </a:lnTo>
                <a:lnTo>
                  <a:pt x="38" y="104"/>
                </a:lnTo>
                <a:lnTo>
                  <a:pt x="34" y="100"/>
                </a:lnTo>
                <a:lnTo>
                  <a:pt x="34" y="100"/>
                </a:lnTo>
                <a:lnTo>
                  <a:pt x="32" y="100"/>
                </a:lnTo>
                <a:lnTo>
                  <a:pt x="30" y="100"/>
                </a:lnTo>
                <a:lnTo>
                  <a:pt x="30" y="100"/>
                </a:lnTo>
                <a:lnTo>
                  <a:pt x="28" y="96"/>
                </a:lnTo>
                <a:lnTo>
                  <a:pt x="30" y="92"/>
                </a:lnTo>
                <a:lnTo>
                  <a:pt x="30" y="92"/>
                </a:lnTo>
                <a:lnTo>
                  <a:pt x="32" y="88"/>
                </a:lnTo>
                <a:lnTo>
                  <a:pt x="32" y="88"/>
                </a:lnTo>
                <a:lnTo>
                  <a:pt x="30" y="86"/>
                </a:lnTo>
                <a:lnTo>
                  <a:pt x="28" y="82"/>
                </a:lnTo>
                <a:lnTo>
                  <a:pt x="28" y="82"/>
                </a:lnTo>
                <a:lnTo>
                  <a:pt x="28" y="76"/>
                </a:lnTo>
                <a:lnTo>
                  <a:pt x="28" y="76"/>
                </a:lnTo>
                <a:lnTo>
                  <a:pt x="24" y="72"/>
                </a:lnTo>
                <a:lnTo>
                  <a:pt x="20" y="68"/>
                </a:lnTo>
                <a:lnTo>
                  <a:pt x="20" y="68"/>
                </a:lnTo>
                <a:lnTo>
                  <a:pt x="18" y="60"/>
                </a:lnTo>
                <a:lnTo>
                  <a:pt x="18" y="56"/>
                </a:lnTo>
                <a:lnTo>
                  <a:pt x="16" y="52"/>
                </a:lnTo>
                <a:lnTo>
                  <a:pt x="16" y="52"/>
                </a:lnTo>
                <a:lnTo>
                  <a:pt x="10" y="52"/>
                </a:lnTo>
                <a:lnTo>
                  <a:pt x="10" y="52"/>
                </a:lnTo>
                <a:lnTo>
                  <a:pt x="4" y="48"/>
                </a:lnTo>
                <a:lnTo>
                  <a:pt x="0" y="44"/>
                </a:lnTo>
                <a:lnTo>
                  <a:pt x="0" y="44"/>
                </a:lnTo>
                <a:lnTo>
                  <a:pt x="0" y="40"/>
                </a:lnTo>
                <a:lnTo>
                  <a:pt x="0" y="40"/>
                </a:lnTo>
                <a:lnTo>
                  <a:pt x="4" y="38"/>
                </a:lnTo>
                <a:lnTo>
                  <a:pt x="4" y="38"/>
                </a:lnTo>
                <a:lnTo>
                  <a:pt x="4" y="34"/>
                </a:lnTo>
                <a:lnTo>
                  <a:pt x="4" y="34"/>
                </a:lnTo>
                <a:lnTo>
                  <a:pt x="2" y="22"/>
                </a:lnTo>
                <a:lnTo>
                  <a:pt x="4" y="10"/>
                </a:lnTo>
                <a:lnTo>
                  <a:pt x="4" y="10"/>
                </a:lnTo>
                <a:lnTo>
                  <a:pt x="6" y="6"/>
                </a:lnTo>
                <a:lnTo>
                  <a:pt x="10" y="2"/>
                </a:lnTo>
                <a:lnTo>
                  <a:pt x="10" y="2"/>
                </a:lnTo>
                <a:lnTo>
                  <a:pt x="16" y="2"/>
                </a:lnTo>
                <a:lnTo>
                  <a:pt x="20" y="4"/>
                </a:lnTo>
                <a:lnTo>
                  <a:pt x="20" y="4"/>
                </a:lnTo>
                <a:lnTo>
                  <a:pt x="22" y="8"/>
                </a:lnTo>
                <a:lnTo>
                  <a:pt x="22" y="8"/>
                </a:lnTo>
                <a:lnTo>
                  <a:pt x="30" y="18"/>
                </a:lnTo>
                <a:lnTo>
                  <a:pt x="38" y="26"/>
                </a:lnTo>
                <a:lnTo>
                  <a:pt x="38" y="26"/>
                </a:lnTo>
                <a:lnTo>
                  <a:pt x="42" y="26"/>
                </a:lnTo>
                <a:lnTo>
                  <a:pt x="42" y="26"/>
                </a:lnTo>
                <a:lnTo>
                  <a:pt x="46" y="22"/>
                </a:lnTo>
                <a:lnTo>
                  <a:pt x="48" y="14"/>
                </a:lnTo>
                <a:lnTo>
                  <a:pt x="50" y="8"/>
                </a:lnTo>
                <a:lnTo>
                  <a:pt x="52" y="4"/>
                </a:lnTo>
                <a:lnTo>
                  <a:pt x="52" y="4"/>
                </a:lnTo>
                <a:lnTo>
                  <a:pt x="58" y="4"/>
                </a:lnTo>
                <a:lnTo>
                  <a:pt x="64" y="6"/>
                </a:lnTo>
                <a:lnTo>
                  <a:pt x="70" y="6"/>
                </a:lnTo>
                <a:lnTo>
                  <a:pt x="76" y="6"/>
                </a:lnTo>
                <a:lnTo>
                  <a:pt x="76" y="6"/>
                </a:lnTo>
                <a:lnTo>
                  <a:pt x="78" y="4"/>
                </a:lnTo>
                <a:lnTo>
                  <a:pt x="80" y="0"/>
                </a:lnTo>
                <a:lnTo>
                  <a:pt x="80" y="0"/>
                </a:lnTo>
                <a:lnTo>
                  <a:pt x="82" y="0"/>
                </a:lnTo>
                <a:lnTo>
                  <a:pt x="82" y="0"/>
                </a:lnTo>
                <a:lnTo>
                  <a:pt x="90" y="6"/>
                </a:lnTo>
                <a:lnTo>
                  <a:pt x="96" y="10"/>
                </a:lnTo>
                <a:lnTo>
                  <a:pt x="96" y="10"/>
                </a:lnTo>
                <a:lnTo>
                  <a:pt x="102" y="10"/>
                </a:lnTo>
                <a:lnTo>
                  <a:pt x="102" y="10"/>
                </a:lnTo>
                <a:lnTo>
                  <a:pt x="104" y="6"/>
                </a:lnTo>
                <a:lnTo>
                  <a:pt x="104" y="6"/>
                </a:lnTo>
                <a:lnTo>
                  <a:pt x="106" y="10"/>
                </a:lnTo>
                <a:lnTo>
                  <a:pt x="110" y="12"/>
                </a:lnTo>
                <a:lnTo>
                  <a:pt x="110" y="12"/>
                </a:lnTo>
                <a:lnTo>
                  <a:pt x="118" y="14"/>
                </a:lnTo>
                <a:lnTo>
                  <a:pt x="124" y="14"/>
                </a:lnTo>
                <a:lnTo>
                  <a:pt x="128" y="14"/>
                </a:lnTo>
                <a:lnTo>
                  <a:pt x="128" y="14"/>
                </a:lnTo>
                <a:lnTo>
                  <a:pt x="130" y="12"/>
                </a:lnTo>
                <a:lnTo>
                  <a:pt x="130" y="12"/>
                </a:lnTo>
                <a:lnTo>
                  <a:pt x="132" y="12"/>
                </a:lnTo>
                <a:lnTo>
                  <a:pt x="132" y="12"/>
                </a:lnTo>
                <a:lnTo>
                  <a:pt x="138" y="16"/>
                </a:lnTo>
                <a:lnTo>
                  <a:pt x="142" y="20"/>
                </a:lnTo>
                <a:lnTo>
                  <a:pt x="142" y="20"/>
                </a:lnTo>
                <a:lnTo>
                  <a:pt x="146" y="20"/>
                </a:lnTo>
                <a:lnTo>
                  <a:pt x="146" y="20"/>
                </a:lnTo>
                <a:lnTo>
                  <a:pt x="150" y="14"/>
                </a:lnTo>
                <a:lnTo>
                  <a:pt x="152" y="10"/>
                </a:lnTo>
                <a:lnTo>
                  <a:pt x="152" y="10"/>
                </a:lnTo>
                <a:lnTo>
                  <a:pt x="156" y="10"/>
                </a:lnTo>
                <a:lnTo>
                  <a:pt x="156" y="10"/>
                </a:lnTo>
                <a:lnTo>
                  <a:pt x="162" y="16"/>
                </a:lnTo>
                <a:lnTo>
                  <a:pt x="162" y="16"/>
                </a:lnTo>
                <a:lnTo>
                  <a:pt x="166" y="16"/>
                </a:lnTo>
                <a:lnTo>
                  <a:pt x="166" y="16"/>
                </a:lnTo>
                <a:lnTo>
                  <a:pt x="168" y="12"/>
                </a:lnTo>
                <a:lnTo>
                  <a:pt x="168" y="12"/>
                </a:lnTo>
                <a:lnTo>
                  <a:pt x="176" y="10"/>
                </a:lnTo>
                <a:lnTo>
                  <a:pt x="182" y="12"/>
                </a:lnTo>
                <a:lnTo>
                  <a:pt x="182" y="12"/>
                </a:lnTo>
                <a:lnTo>
                  <a:pt x="184" y="16"/>
                </a:lnTo>
                <a:lnTo>
                  <a:pt x="188" y="20"/>
                </a:lnTo>
                <a:lnTo>
                  <a:pt x="188" y="20"/>
                </a:lnTo>
                <a:lnTo>
                  <a:pt x="190" y="18"/>
                </a:lnTo>
                <a:lnTo>
                  <a:pt x="190" y="18"/>
                </a:lnTo>
                <a:lnTo>
                  <a:pt x="190" y="14"/>
                </a:lnTo>
                <a:lnTo>
                  <a:pt x="190" y="14"/>
                </a:lnTo>
                <a:lnTo>
                  <a:pt x="194" y="14"/>
                </a:lnTo>
                <a:lnTo>
                  <a:pt x="198" y="14"/>
                </a:lnTo>
                <a:lnTo>
                  <a:pt x="198" y="14"/>
                </a:lnTo>
                <a:lnTo>
                  <a:pt x="204" y="18"/>
                </a:lnTo>
                <a:lnTo>
                  <a:pt x="206" y="24"/>
                </a:lnTo>
                <a:lnTo>
                  <a:pt x="206" y="24"/>
                </a:lnTo>
                <a:lnTo>
                  <a:pt x="206" y="28"/>
                </a:lnTo>
                <a:lnTo>
                  <a:pt x="206" y="28"/>
                </a:lnTo>
                <a:lnTo>
                  <a:pt x="206" y="32"/>
                </a:lnTo>
                <a:lnTo>
                  <a:pt x="206" y="32"/>
                </a:lnTo>
                <a:lnTo>
                  <a:pt x="208" y="34"/>
                </a:lnTo>
                <a:lnTo>
                  <a:pt x="212" y="36"/>
                </a:lnTo>
                <a:lnTo>
                  <a:pt x="212" y="36"/>
                </a:lnTo>
                <a:lnTo>
                  <a:pt x="218" y="36"/>
                </a:lnTo>
                <a:lnTo>
                  <a:pt x="222" y="36"/>
                </a:lnTo>
                <a:lnTo>
                  <a:pt x="222" y="36"/>
                </a:lnTo>
                <a:lnTo>
                  <a:pt x="230" y="28"/>
                </a:lnTo>
                <a:lnTo>
                  <a:pt x="230" y="28"/>
                </a:lnTo>
                <a:lnTo>
                  <a:pt x="232" y="30"/>
                </a:lnTo>
                <a:lnTo>
                  <a:pt x="236" y="30"/>
                </a:lnTo>
                <a:lnTo>
                  <a:pt x="240" y="28"/>
                </a:lnTo>
                <a:lnTo>
                  <a:pt x="244" y="30"/>
                </a:lnTo>
                <a:lnTo>
                  <a:pt x="244" y="30"/>
                </a:lnTo>
                <a:lnTo>
                  <a:pt x="248" y="32"/>
                </a:lnTo>
                <a:lnTo>
                  <a:pt x="248" y="32"/>
                </a:lnTo>
                <a:lnTo>
                  <a:pt x="246" y="38"/>
                </a:lnTo>
                <a:lnTo>
                  <a:pt x="246" y="38"/>
                </a:lnTo>
                <a:lnTo>
                  <a:pt x="246" y="42"/>
                </a:lnTo>
                <a:lnTo>
                  <a:pt x="246" y="42"/>
                </a:lnTo>
                <a:lnTo>
                  <a:pt x="244" y="48"/>
                </a:lnTo>
                <a:lnTo>
                  <a:pt x="240" y="52"/>
                </a:lnTo>
                <a:lnTo>
                  <a:pt x="240" y="52"/>
                </a:lnTo>
                <a:lnTo>
                  <a:pt x="238" y="58"/>
                </a:lnTo>
                <a:lnTo>
                  <a:pt x="236" y="66"/>
                </a:lnTo>
                <a:lnTo>
                  <a:pt x="236" y="66"/>
                </a:lnTo>
                <a:lnTo>
                  <a:pt x="232" y="66"/>
                </a:lnTo>
                <a:lnTo>
                  <a:pt x="232" y="66"/>
                </a:lnTo>
                <a:lnTo>
                  <a:pt x="232" y="70"/>
                </a:lnTo>
                <a:lnTo>
                  <a:pt x="232" y="70"/>
                </a:lnTo>
                <a:lnTo>
                  <a:pt x="234" y="72"/>
                </a:lnTo>
                <a:lnTo>
                  <a:pt x="234" y="72"/>
                </a:lnTo>
                <a:lnTo>
                  <a:pt x="232" y="76"/>
                </a:lnTo>
                <a:lnTo>
                  <a:pt x="230" y="80"/>
                </a:lnTo>
                <a:lnTo>
                  <a:pt x="230" y="80"/>
                </a:lnTo>
                <a:lnTo>
                  <a:pt x="232" y="84"/>
                </a:lnTo>
                <a:lnTo>
                  <a:pt x="234" y="88"/>
                </a:lnTo>
                <a:lnTo>
                  <a:pt x="234" y="88"/>
                </a:lnTo>
                <a:lnTo>
                  <a:pt x="238" y="88"/>
                </a:lnTo>
                <a:lnTo>
                  <a:pt x="238" y="88"/>
                </a:lnTo>
                <a:lnTo>
                  <a:pt x="242" y="90"/>
                </a:lnTo>
                <a:lnTo>
                  <a:pt x="242" y="90"/>
                </a:lnTo>
                <a:lnTo>
                  <a:pt x="246" y="90"/>
                </a:lnTo>
                <a:lnTo>
                  <a:pt x="246" y="90"/>
                </a:lnTo>
                <a:lnTo>
                  <a:pt x="248" y="92"/>
                </a:lnTo>
                <a:lnTo>
                  <a:pt x="248" y="92"/>
                </a:lnTo>
                <a:lnTo>
                  <a:pt x="250" y="98"/>
                </a:lnTo>
                <a:lnTo>
                  <a:pt x="250" y="98"/>
                </a:lnTo>
                <a:lnTo>
                  <a:pt x="252" y="100"/>
                </a:lnTo>
                <a:lnTo>
                  <a:pt x="254" y="102"/>
                </a:lnTo>
                <a:lnTo>
                  <a:pt x="254" y="102"/>
                </a:lnTo>
                <a:lnTo>
                  <a:pt x="258" y="100"/>
                </a:lnTo>
                <a:lnTo>
                  <a:pt x="258" y="100"/>
                </a:lnTo>
                <a:lnTo>
                  <a:pt x="260" y="102"/>
                </a:lnTo>
                <a:lnTo>
                  <a:pt x="260" y="102"/>
                </a:lnTo>
                <a:lnTo>
                  <a:pt x="260" y="106"/>
                </a:lnTo>
                <a:lnTo>
                  <a:pt x="260" y="106"/>
                </a:lnTo>
                <a:lnTo>
                  <a:pt x="264" y="108"/>
                </a:lnTo>
                <a:lnTo>
                  <a:pt x="264" y="108"/>
                </a:lnTo>
                <a:lnTo>
                  <a:pt x="268" y="108"/>
                </a:lnTo>
                <a:lnTo>
                  <a:pt x="268" y="108"/>
                </a:lnTo>
                <a:lnTo>
                  <a:pt x="268" y="112"/>
                </a:lnTo>
                <a:lnTo>
                  <a:pt x="268" y="112"/>
                </a:lnTo>
                <a:lnTo>
                  <a:pt x="266" y="116"/>
                </a:lnTo>
                <a:lnTo>
                  <a:pt x="264" y="118"/>
                </a:lnTo>
                <a:lnTo>
                  <a:pt x="264" y="118"/>
                </a:lnTo>
                <a:lnTo>
                  <a:pt x="258" y="120"/>
                </a:lnTo>
                <a:lnTo>
                  <a:pt x="254" y="120"/>
                </a:lnTo>
                <a:lnTo>
                  <a:pt x="254" y="120"/>
                </a:lnTo>
                <a:lnTo>
                  <a:pt x="248" y="116"/>
                </a:lnTo>
                <a:lnTo>
                  <a:pt x="248" y="116"/>
                </a:lnTo>
                <a:lnTo>
                  <a:pt x="244" y="116"/>
                </a:lnTo>
                <a:lnTo>
                  <a:pt x="244" y="116"/>
                </a:lnTo>
                <a:lnTo>
                  <a:pt x="242" y="118"/>
                </a:lnTo>
                <a:lnTo>
                  <a:pt x="242" y="118"/>
                </a:lnTo>
                <a:lnTo>
                  <a:pt x="244" y="120"/>
                </a:lnTo>
                <a:lnTo>
                  <a:pt x="244" y="120"/>
                </a:lnTo>
                <a:lnTo>
                  <a:pt x="252" y="128"/>
                </a:lnTo>
                <a:lnTo>
                  <a:pt x="252" y="128"/>
                </a:lnTo>
                <a:lnTo>
                  <a:pt x="260" y="140"/>
                </a:lnTo>
                <a:lnTo>
                  <a:pt x="260" y="140"/>
                </a:lnTo>
                <a:lnTo>
                  <a:pt x="264" y="140"/>
                </a:lnTo>
                <a:lnTo>
                  <a:pt x="264" y="140"/>
                </a:lnTo>
                <a:lnTo>
                  <a:pt x="264" y="144"/>
                </a:lnTo>
                <a:lnTo>
                  <a:pt x="264" y="150"/>
                </a:lnTo>
                <a:lnTo>
                  <a:pt x="264" y="150"/>
                </a:lnTo>
                <a:lnTo>
                  <a:pt x="262" y="154"/>
                </a:lnTo>
                <a:lnTo>
                  <a:pt x="262" y="154"/>
                </a:lnTo>
                <a:lnTo>
                  <a:pt x="258" y="156"/>
                </a:lnTo>
                <a:lnTo>
                  <a:pt x="258" y="156"/>
                </a:lnTo>
                <a:lnTo>
                  <a:pt x="256" y="152"/>
                </a:lnTo>
                <a:lnTo>
                  <a:pt x="256" y="152"/>
                </a:lnTo>
                <a:lnTo>
                  <a:pt x="252" y="152"/>
                </a:lnTo>
                <a:lnTo>
                  <a:pt x="252" y="152"/>
                </a:lnTo>
                <a:lnTo>
                  <a:pt x="250" y="156"/>
                </a:lnTo>
                <a:lnTo>
                  <a:pt x="250" y="158"/>
                </a:lnTo>
                <a:lnTo>
                  <a:pt x="250" y="158"/>
                </a:lnTo>
                <a:lnTo>
                  <a:pt x="244" y="162"/>
                </a:lnTo>
                <a:lnTo>
                  <a:pt x="244" y="162"/>
                </a:lnTo>
                <a:lnTo>
                  <a:pt x="238" y="162"/>
                </a:lnTo>
                <a:lnTo>
                  <a:pt x="238" y="162"/>
                </a:lnTo>
                <a:lnTo>
                  <a:pt x="236" y="164"/>
                </a:lnTo>
                <a:lnTo>
                  <a:pt x="236" y="164"/>
                </a:lnTo>
                <a:lnTo>
                  <a:pt x="232" y="164"/>
                </a:lnTo>
                <a:lnTo>
                  <a:pt x="232" y="164"/>
                </a:lnTo>
                <a:lnTo>
                  <a:pt x="232" y="160"/>
                </a:lnTo>
                <a:lnTo>
                  <a:pt x="232" y="160"/>
                </a:lnTo>
                <a:lnTo>
                  <a:pt x="228" y="160"/>
                </a:lnTo>
                <a:lnTo>
                  <a:pt x="228" y="160"/>
                </a:lnTo>
                <a:lnTo>
                  <a:pt x="224" y="166"/>
                </a:lnTo>
                <a:lnTo>
                  <a:pt x="224" y="166"/>
                </a:lnTo>
                <a:lnTo>
                  <a:pt x="226" y="168"/>
                </a:lnTo>
                <a:lnTo>
                  <a:pt x="226" y="168"/>
                </a:lnTo>
                <a:lnTo>
                  <a:pt x="230" y="170"/>
                </a:lnTo>
                <a:lnTo>
                  <a:pt x="230" y="170"/>
                </a:lnTo>
                <a:lnTo>
                  <a:pt x="232" y="176"/>
                </a:lnTo>
                <a:lnTo>
                  <a:pt x="232" y="176"/>
                </a:lnTo>
                <a:lnTo>
                  <a:pt x="234" y="180"/>
                </a:lnTo>
                <a:lnTo>
                  <a:pt x="234" y="180"/>
                </a:lnTo>
                <a:lnTo>
                  <a:pt x="234" y="188"/>
                </a:lnTo>
                <a:lnTo>
                  <a:pt x="234" y="188"/>
                </a:lnTo>
                <a:lnTo>
                  <a:pt x="232" y="190"/>
                </a:lnTo>
                <a:lnTo>
                  <a:pt x="232" y="190"/>
                </a:lnTo>
                <a:lnTo>
                  <a:pt x="230" y="190"/>
                </a:lnTo>
                <a:lnTo>
                  <a:pt x="230" y="190"/>
                </a:lnTo>
                <a:lnTo>
                  <a:pt x="228" y="188"/>
                </a:lnTo>
                <a:lnTo>
                  <a:pt x="228" y="188"/>
                </a:lnTo>
                <a:lnTo>
                  <a:pt x="226" y="180"/>
                </a:lnTo>
                <a:lnTo>
                  <a:pt x="226" y="180"/>
                </a:lnTo>
                <a:lnTo>
                  <a:pt x="224" y="180"/>
                </a:lnTo>
                <a:lnTo>
                  <a:pt x="224" y="180"/>
                </a:lnTo>
                <a:lnTo>
                  <a:pt x="218" y="180"/>
                </a:lnTo>
                <a:lnTo>
                  <a:pt x="218" y="180"/>
                </a:lnTo>
                <a:lnTo>
                  <a:pt x="212" y="184"/>
                </a:lnTo>
                <a:lnTo>
                  <a:pt x="208" y="190"/>
                </a:lnTo>
                <a:lnTo>
                  <a:pt x="208" y="190"/>
                </a:lnTo>
                <a:lnTo>
                  <a:pt x="206" y="196"/>
                </a:lnTo>
                <a:lnTo>
                  <a:pt x="206" y="196"/>
                </a:lnTo>
                <a:lnTo>
                  <a:pt x="204" y="198"/>
                </a:lnTo>
                <a:lnTo>
                  <a:pt x="204" y="198"/>
                </a:lnTo>
                <a:lnTo>
                  <a:pt x="204" y="204"/>
                </a:lnTo>
                <a:lnTo>
                  <a:pt x="204" y="208"/>
                </a:lnTo>
                <a:lnTo>
                  <a:pt x="204" y="208"/>
                </a:lnTo>
                <a:lnTo>
                  <a:pt x="202" y="212"/>
                </a:lnTo>
                <a:lnTo>
                  <a:pt x="202" y="212"/>
                </a:lnTo>
                <a:lnTo>
                  <a:pt x="196" y="212"/>
                </a:lnTo>
                <a:lnTo>
                  <a:pt x="196" y="212"/>
                </a:lnTo>
                <a:lnTo>
                  <a:pt x="194" y="216"/>
                </a:lnTo>
                <a:lnTo>
                  <a:pt x="194" y="216"/>
                </a:lnTo>
                <a:lnTo>
                  <a:pt x="194" y="222"/>
                </a:lnTo>
                <a:lnTo>
                  <a:pt x="194" y="228"/>
                </a:lnTo>
                <a:lnTo>
                  <a:pt x="194" y="228"/>
                </a:lnTo>
                <a:lnTo>
                  <a:pt x="192" y="228"/>
                </a:lnTo>
                <a:lnTo>
                  <a:pt x="192" y="228"/>
                </a:lnTo>
                <a:lnTo>
                  <a:pt x="192" y="232"/>
                </a:lnTo>
                <a:lnTo>
                  <a:pt x="192" y="232"/>
                </a:lnTo>
                <a:lnTo>
                  <a:pt x="196" y="238"/>
                </a:lnTo>
                <a:lnTo>
                  <a:pt x="196" y="238"/>
                </a:lnTo>
                <a:lnTo>
                  <a:pt x="200" y="242"/>
                </a:lnTo>
                <a:lnTo>
                  <a:pt x="200" y="242"/>
                </a:lnTo>
                <a:lnTo>
                  <a:pt x="200" y="248"/>
                </a:lnTo>
                <a:lnTo>
                  <a:pt x="200" y="248"/>
                </a:lnTo>
                <a:lnTo>
                  <a:pt x="194" y="258"/>
                </a:lnTo>
                <a:lnTo>
                  <a:pt x="194" y="25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58" name="Freeform 318"/>
          <p:cNvSpPr>
            <a:spLocks/>
          </p:cNvSpPr>
          <p:nvPr/>
        </p:nvSpPr>
        <p:spPr bwMode="auto">
          <a:xfrm>
            <a:off x="5837549" y="4267992"/>
            <a:ext cx="594360" cy="736450"/>
          </a:xfrm>
          <a:custGeom>
            <a:avLst/>
            <a:gdLst/>
            <a:ahLst/>
            <a:cxnLst>
              <a:cxn ang="0">
                <a:pos x="282" y="314"/>
              </a:cxn>
              <a:cxn ang="0">
                <a:pos x="272" y="360"/>
              </a:cxn>
              <a:cxn ang="0">
                <a:pos x="240" y="360"/>
              </a:cxn>
              <a:cxn ang="0">
                <a:pos x="220" y="364"/>
              </a:cxn>
              <a:cxn ang="0">
                <a:pos x="206" y="376"/>
              </a:cxn>
              <a:cxn ang="0">
                <a:pos x="190" y="368"/>
              </a:cxn>
              <a:cxn ang="0">
                <a:pos x="168" y="388"/>
              </a:cxn>
              <a:cxn ang="0">
                <a:pos x="156" y="390"/>
              </a:cxn>
              <a:cxn ang="0">
                <a:pos x="126" y="366"/>
              </a:cxn>
              <a:cxn ang="0">
                <a:pos x="100" y="350"/>
              </a:cxn>
              <a:cxn ang="0">
                <a:pos x="84" y="348"/>
              </a:cxn>
              <a:cxn ang="0">
                <a:pos x="68" y="382"/>
              </a:cxn>
              <a:cxn ang="0">
                <a:pos x="66" y="412"/>
              </a:cxn>
              <a:cxn ang="0">
                <a:pos x="50" y="394"/>
              </a:cxn>
              <a:cxn ang="0">
                <a:pos x="12" y="368"/>
              </a:cxn>
              <a:cxn ang="0">
                <a:pos x="8" y="340"/>
              </a:cxn>
              <a:cxn ang="0">
                <a:pos x="0" y="324"/>
              </a:cxn>
              <a:cxn ang="0">
                <a:pos x="2" y="308"/>
              </a:cxn>
              <a:cxn ang="0">
                <a:pos x="12" y="296"/>
              </a:cxn>
              <a:cxn ang="0">
                <a:pos x="20" y="276"/>
              </a:cxn>
              <a:cxn ang="0">
                <a:pos x="36" y="280"/>
              </a:cxn>
              <a:cxn ang="0">
                <a:pos x="42" y="280"/>
              </a:cxn>
              <a:cxn ang="0">
                <a:pos x="34" y="260"/>
              </a:cxn>
              <a:cxn ang="0">
                <a:pos x="40" y="252"/>
              </a:cxn>
              <a:cxn ang="0">
                <a:pos x="52" y="254"/>
              </a:cxn>
              <a:cxn ang="0">
                <a:pos x="64" y="244"/>
              </a:cxn>
              <a:cxn ang="0">
                <a:pos x="72" y="242"/>
              </a:cxn>
              <a:cxn ang="0">
                <a:pos x="60" y="220"/>
              </a:cxn>
              <a:cxn ang="0">
                <a:pos x="56" y="208"/>
              </a:cxn>
              <a:cxn ang="0">
                <a:pos x="74" y="208"/>
              </a:cxn>
              <a:cxn ang="0">
                <a:pos x="68" y="198"/>
              </a:cxn>
              <a:cxn ang="0">
                <a:pos x="62" y="194"/>
              </a:cxn>
              <a:cxn ang="0">
                <a:pos x="54" y="182"/>
              </a:cxn>
              <a:cxn ang="0">
                <a:pos x="40" y="176"/>
              </a:cxn>
              <a:cxn ang="0">
                <a:pos x="40" y="162"/>
              </a:cxn>
              <a:cxn ang="0">
                <a:pos x="48" y="144"/>
              </a:cxn>
              <a:cxn ang="0">
                <a:pos x="56" y="124"/>
              </a:cxn>
              <a:cxn ang="0">
                <a:pos x="38" y="120"/>
              </a:cxn>
              <a:cxn ang="0">
                <a:pos x="34" y="102"/>
              </a:cxn>
              <a:cxn ang="0">
                <a:pos x="40" y="92"/>
              </a:cxn>
              <a:cxn ang="0">
                <a:pos x="54" y="88"/>
              </a:cxn>
              <a:cxn ang="0">
                <a:pos x="40" y="86"/>
              </a:cxn>
              <a:cxn ang="0">
                <a:pos x="24" y="82"/>
              </a:cxn>
              <a:cxn ang="0">
                <a:pos x="24" y="74"/>
              </a:cxn>
              <a:cxn ang="0">
                <a:pos x="28" y="66"/>
              </a:cxn>
              <a:cxn ang="0">
                <a:pos x="22" y="62"/>
              </a:cxn>
              <a:cxn ang="0">
                <a:pos x="18" y="54"/>
              </a:cxn>
              <a:cxn ang="0">
                <a:pos x="16" y="44"/>
              </a:cxn>
              <a:cxn ang="0">
                <a:pos x="14" y="32"/>
              </a:cxn>
              <a:cxn ang="0">
                <a:pos x="46" y="22"/>
              </a:cxn>
              <a:cxn ang="0">
                <a:pos x="80" y="6"/>
              </a:cxn>
              <a:cxn ang="0">
                <a:pos x="100" y="8"/>
              </a:cxn>
              <a:cxn ang="0">
                <a:pos x="124" y="20"/>
              </a:cxn>
              <a:cxn ang="0">
                <a:pos x="152" y="68"/>
              </a:cxn>
              <a:cxn ang="0">
                <a:pos x="178" y="86"/>
              </a:cxn>
              <a:cxn ang="0">
                <a:pos x="192" y="114"/>
              </a:cxn>
              <a:cxn ang="0">
                <a:pos x="214" y="136"/>
              </a:cxn>
              <a:cxn ang="0">
                <a:pos x="260" y="134"/>
              </a:cxn>
              <a:cxn ang="0">
                <a:pos x="274" y="146"/>
              </a:cxn>
              <a:cxn ang="0">
                <a:pos x="266" y="170"/>
              </a:cxn>
              <a:cxn ang="0">
                <a:pos x="270" y="188"/>
              </a:cxn>
              <a:cxn ang="0">
                <a:pos x="266" y="232"/>
              </a:cxn>
              <a:cxn ang="0">
                <a:pos x="300" y="276"/>
              </a:cxn>
            </a:cxnLst>
            <a:rect l="0" t="0" r="r" b="b"/>
            <a:pathLst>
              <a:path w="302" h="416">
                <a:moveTo>
                  <a:pt x="302" y="282"/>
                </a:moveTo>
                <a:lnTo>
                  <a:pt x="302" y="282"/>
                </a:lnTo>
                <a:lnTo>
                  <a:pt x="302" y="286"/>
                </a:lnTo>
                <a:lnTo>
                  <a:pt x="298" y="290"/>
                </a:lnTo>
                <a:lnTo>
                  <a:pt x="290" y="298"/>
                </a:lnTo>
                <a:lnTo>
                  <a:pt x="290" y="298"/>
                </a:lnTo>
                <a:lnTo>
                  <a:pt x="282" y="314"/>
                </a:lnTo>
                <a:lnTo>
                  <a:pt x="278" y="332"/>
                </a:lnTo>
                <a:lnTo>
                  <a:pt x="278" y="332"/>
                </a:lnTo>
                <a:lnTo>
                  <a:pt x="276" y="348"/>
                </a:lnTo>
                <a:lnTo>
                  <a:pt x="278" y="356"/>
                </a:lnTo>
                <a:lnTo>
                  <a:pt x="280" y="362"/>
                </a:lnTo>
                <a:lnTo>
                  <a:pt x="280" y="362"/>
                </a:lnTo>
                <a:lnTo>
                  <a:pt x="272" y="360"/>
                </a:lnTo>
                <a:lnTo>
                  <a:pt x="272" y="360"/>
                </a:lnTo>
                <a:lnTo>
                  <a:pt x="264" y="360"/>
                </a:lnTo>
                <a:lnTo>
                  <a:pt x="258" y="362"/>
                </a:lnTo>
                <a:lnTo>
                  <a:pt x="258" y="362"/>
                </a:lnTo>
                <a:lnTo>
                  <a:pt x="248" y="360"/>
                </a:lnTo>
                <a:lnTo>
                  <a:pt x="244" y="360"/>
                </a:lnTo>
                <a:lnTo>
                  <a:pt x="240" y="360"/>
                </a:lnTo>
                <a:lnTo>
                  <a:pt x="240" y="360"/>
                </a:lnTo>
                <a:lnTo>
                  <a:pt x="238" y="364"/>
                </a:lnTo>
                <a:lnTo>
                  <a:pt x="236" y="366"/>
                </a:lnTo>
                <a:lnTo>
                  <a:pt x="236" y="366"/>
                </a:lnTo>
                <a:lnTo>
                  <a:pt x="230" y="366"/>
                </a:lnTo>
                <a:lnTo>
                  <a:pt x="224" y="366"/>
                </a:lnTo>
                <a:lnTo>
                  <a:pt x="220" y="364"/>
                </a:lnTo>
                <a:lnTo>
                  <a:pt x="214" y="364"/>
                </a:lnTo>
                <a:lnTo>
                  <a:pt x="214" y="364"/>
                </a:lnTo>
                <a:lnTo>
                  <a:pt x="210" y="366"/>
                </a:lnTo>
                <a:lnTo>
                  <a:pt x="206" y="370"/>
                </a:lnTo>
                <a:lnTo>
                  <a:pt x="206" y="370"/>
                </a:lnTo>
                <a:lnTo>
                  <a:pt x="206" y="374"/>
                </a:lnTo>
                <a:lnTo>
                  <a:pt x="206" y="376"/>
                </a:lnTo>
                <a:lnTo>
                  <a:pt x="206" y="376"/>
                </a:lnTo>
                <a:lnTo>
                  <a:pt x="202" y="376"/>
                </a:lnTo>
                <a:lnTo>
                  <a:pt x="202" y="376"/>
                </a:lnTo>
                <a:lnTo>
                  <a:pt x="198" y="372"/>
                </a:lnTo>
                <a:lnTo>
                  <a:pt x="194" y="368"/>
                </a:lnTo>
                <a:lnTo>
                  <a:pt x="194" y="368"/>
                </a:lnTo>
                <a:lnTo>
                  <a:pt x="190" y="368"/>
                </a:lnTo>
                <a:lnTo>
                  <a:pt x="190" y="368"/>
                </a:lnTo>
                <a:lnTo>
                  <a:pt x="178" y="370"/>
                </a:lnTo>
                <a:lnTo>
                  <a:pt x="172" y="372"/>
                </a:lnTo>
                <a:lnTo>
                  <a:pt x="168" y="376"/>
                </a:lnTo>
                <a:lnTo>
                  <a:pt x="168" y="376"/>
                </a:lnTo>
                <a:lnTo>
                  <a:pt x="168" y="382"/>
                </a:lnTo>
                <a:lnTo>
                  <a:pt x="168" y="388"/>
                </a:lnTo>
                <a:lnTo>
                  <a:pt x="168" y="388"/>
                </a:lnTo>
                <a:lnTo>
                  <a:pt x="164" y="392"/>
                </a:lnTo>
                <a:lnTo>
                  <a:pt x="164" y="392"/>
                </a:lnTo>
                <a:lnTo>
                  <a:pt x="158" y="392"/>
                </a:lnTo>
                <a:lnTo>
                  <a:pt x="158" y="392"/>
                </a:lnTo>
                <a:lnTo>
                  <a:pt x="156" y="390"/>
                </a:lnTo>
                <a:lnTo>
                  <a:pt x="156" y="390"/>
                </a:lnTo>
                <a:lnTo>
                  <a:pt x="152" y="384"/>
                </a:lnTo>
                <a:lnTo>
                  <a:pt x="148" y="378"/>
                </a:lnTo>
                <a:lnTo>
                  <a:pt x="140" y="370"/>
                </a:lnTo>
                <a:lnTo>
                  <a:pt x="140" y="370"/>
                </a:lnTo>
                <a:lnTo>
                  <a:pt x="132" y="368"/>
                </a:lnTo>
                <a:lnTo>
                  <a:pt x="126" y="366"/>
                </a:lnTo>
                <a:lnTo>
                  <a:pt x="126" y="366"/>
                </a:lnTo>
                <a:lnTo>
                  <a:pt x="122" y="358"/>
                </a:lnTo>
                <a:lnTo>
                  <a:pt x="120" y="354"/>
                </a:lnTo>
                <a:lnTo>
                  <a:pt x="118" y="352"/>
                </a:lnTo>
                <a:lnTo>
                  <a:pt x="118" y="352"/>
                </a:lnTo>
                <a:lnTo>
                  <a:pt x="114" y="350"/>
                </a:lnTo>
                <a:lnTo>
                  <a:pt x="108" y="350"/>
                </a:lnTo>
                <a:lnTo>
                  <a:pt x="100" y="350"/>
                </a:lnTo>
                <a:lnTo>
                  <a:pt x="100" y="350"/>
                </a:lnTo>
                <a:lnTo>
                  <a:pt x="94" y="346"/>
                </a:lnTo>
                <a:lnTo>
                  <a:pt x="92" y="342"/>
                </a:lnTo>
                <a:lnTo>
                  <a:pt x="90" y="342"/>
                </a:lnTo>
                <a:lnTo>
                  <a:pt x="90" y="342"/>
                </a:lnTo>
                <a:lnTo>
                  <a:pt x="86" y="344"/>
                </a:lnTo>
                <a:lnTo>
                  <a:pt x="84" y="348"/>
                </a:lnTo>
                <a:lnTo>
                  <a:pt x="82" y="354"/>
                </a:lnTo>
                <a:lnTo>
                  <a:pt x="82" y="354"/>
                </a:lnTo>
                <a:lnTo>
                  <a:pt x="76" y="358"/>
                </a:lnTo>
                <a:lnTo>
                  <a:pt x="72" y="362"/>
                </a:lnTo>
                <a:lnTo>
                  <a:pt x="72" y="362"/>
                </a:lnTo>
                <a:lnTo>
                  <a:pt x="70" y="372"/>
                </a:lnTo>
                <a:lnTo>
                  <a:pt x="68" y="382"/>
                </a:lnTo>
                <a:lnTo>
                  <a:pt x="68" y="382"/>
                </a:lnTo>
                <a:lnTo>
                  <a:pt x="70" y="388"/>
                </a:lnTo>
                <a:lnTo>
                  <a:pt x="72" y="396"/>
                </a:lnTo>
                <a:lnTo>
                  <a:pt x="72" y="396"/>
                </a:lnTo>
                <a:lnTo>
                  <a:pt x="70" y="400"/>
                </a:lnTo>
                <a:lnTo>
                  <a:pt x="68" y="406"/>
                </a:lnTo>
                <a:lnTo>
                  <a:pt x="66" y="412"/>
                </a:lnTo>
                <a:lnTo>
                  <a:pt x="66" y="416"/>
                </a:lnTo>
                <a:lnTo>
                  <a:pt x="66" y="416"/>
                </a:lnTo>
                <a:lnTo>
                  <a:pt x="62" y="414"/>
                </a:lnTo>
                <a:lnTo>
                  <a:pt x="58" y="410"/>
                </a:lnTo>
                <a:lnTo>
                  <a:pt x="58" y="410"/>
                </a:lnTo>
                <a:lnTo>
                  <a:pt x="54" y="402"/>
                </a:lnTo>
                <a:lnTo>
                  <a:pt x="50" y="394"/>
                </a:lnTo>
                <a:lnTo>
                  <a:pt x="50" y="394"/>
                </a:lnTo>
                <a:lnTo>
                  <a:pt x="44" y="390"/>
                </a:lnTo>
                <a:lnTo>
                  <a:pt x="38" y="386"/>
                </a:lnTo>
                <a:lnTo>
                  <a:pt x="38" y="386"/>
                </a:lnTo>
                <a:lnTo>
                  <a:pt x="22" y="374"/>
                </a:lnTo>
                <a:lnTo>
                  <a:pt x="22" y="374"/>
                </a:lnTo>
                <a:lnTo>
                  <a:pt x="12" y="368"/>
                </a:lnTo>
                <a:lnTo>
                  <a:pt x="6" y="364"/>
                </a:lnTo>
                <a:lnTo>
                  <a:pt x="2" y="360"/>
                </a:lnTo>
                <a:lnTo>
                  <a:pt x="2" y="360"/>
                </a:lnTo>
                <a:lnTo>
                  <a:pt x="0" y="354"/>
                </a:lnTo>
                <a:lnTo>
                  <a:pt x="2" y="350"/>
                </a:lnTo>
                <a:lnTo>
                  <a:pt x="2" y="350"/>
                </a:lnTo>
                <a:lnTo>
                  <a:pt x="8" y="340"/>
                </a:lnTo>
                <a:lnTo>
                  <a:pt x="8" y="340"/>
                </a:lnTo>
                <a:lnTo>
                  <a:pt x="8" y="334"/>
                </a:lnTo>
                <a:lnTo>
                  <a:pt x="8" y="334"/>
                </a:lnTo>
                <a:lnTo>
                  <a:pt x="4" y="330"/>
                </a:lnTo>
                <a:lnTo>
                  <a:pt x="4" y="330"/>
                </a:lnTo>
                <a:lnTo>
                  <a:pt x="0" y="324"/>
                </a:lnTo>
                <a:lnTo>
                  <a:pt x="0" y="324"/>
                </a:lnTo>
                <a:lnTo>
                  <a:pt x="0" y="320"/>
                </a:lnTo>
                <a:lnTo>
                  <a:pt x="0" y="320"/>
                </a:lnTo>
                <a:lnTo>
                  <a:pt x="2" y="320"/>
                </a:lnTo>
                <a:lnTo>
                  <a:pt x="2" y="320"/>
                </a:lnTo>
                <a:lnTo>
                  <a:pt x="2" y="314"/>
                </a:lnTo>
                <a:lnTo>
                  <a:pt x="2" y="308"/>
                </a:lnTo>
                <a:lnTo>
                  <a:pt x="2" y="308"/>
                </a:lnTo>
                <a:lnTo>
                  <a:pt x="4" y="304"/>
                </a:lnTo>
                <a:lnTo>
                  <a:pt x="4" y="304"/>
                </a:lnTo>
                <a:lnTo>
                  <a:pt x="10" y="304"/>
                </a:lnTo>
                <a:lnTo>
                  <a:pt x="10" y="304"/>
                </a:lnTo>
                <a:lnTo>
                  <a:pt x="12" y="300"/>
                </a:lnTo>
                <a:lnTo>
                  <a:pt x="12" y="300"/>
                </a:lnTo>
                <a:lnTo>
                  <a:pt x="12" y="296"/>
                </a:lnTo>
                <a:lnTo>
                  <a:pt x="12" y="290"/>
                </a:lnTo>
                <a:lnTo>
                  <a:pt x="12" y="290"/>
                </a:lnTo>
                <a:lnTo>
                  <a:pt x="14" y="288"/>
                </a:lnTo>
                <a:lnTo>
                  <a:pt x="14" y="288"/>
                </a:lnTo>
                <a:lnTo>
                  <a:pt x="16" y="282"/>
                </a:lnTo>
                <a:lnTo>
                  <a:pt x="16" y="282"/>
                </a:lnTo>
                <a:lnTo>
                  <a:pt x="20" y="276"/>
                </a:lnTo>
                <a:lnTo>
                  <a:pt x="26" y="272"/>
                </a:lnTo>
                <a:lnTo>
                  <a:pt x="26" y="272"/>
                </a:lnTo>
                <a:lnTo>
                  <a:pt x="32" y="272"/>
                </a:lnTo>
                <a:lnTo>
                  <a:pt x="32" y="272"/>
                </a:lnTo>
                <a:lnTo>
                  <a:pt x="34" y="272"/>
                </a:lnTo>
                <a:lnTo>
                  <a:pt x="34" y="272"/>
                </a:lnTo>
                <a:lnTo>
                  <a:pt x="36" y="280"/>
                </a:lnTo>
                <a:lnTo>
                  <a:pt x="36" y="280"/>
                </a:lnTo>
                <a:lnTo>
                  <a:pt x="38" y="282"/>
                </a:lnTo>
                <a:lnTo>
                  <a:pt x="38" y="282"/>
                </a:lnTo>
                <a:lnTo>
                  <a:pt x="40" y="282"/>
                </a:lnTo>
                <a:lnTo>
                  <a:pt x="40" y="282"/>
                </a:lnTo>
                <a:lnTo>
                  <a:pt x="42" y="280"/>
                </a:lnTo>
                <a:lnTo>
                  <a:pt x="42" y="280"/>
                </a:lnTo>
                <a:lnTo>
                  <a:pt x="42" y="272"/>
                </a:lnTo>
                <a:lnTo>
                  <a:pt x="42" y="272"/>
                </a:lnTo>
                <a:lnTo>
                  <a:pt x="40" y="268"/>
                </a:lnTo>
                <a:lnTo>
                  <a:pt x="40" y="268"/>
                </a:lnTo>
                <a:lnTo>
                  <a:pt x="38" y="262"/>
                </a:lnTo>
                <a:lnTo>
                  <a:pt x="38" y="262"/>
                </a:lnTo>
                <a:lnTo>
                  <a:pt x="34" y="260"/>
                </a:lnTo>
                <a:lnTo>
                  <a:pt x="34" y="260"/>
                </a:lnTo>
                <a:lnTo>
                  <a:pt x="32" y="258"/>
                </a:lnTo>
                <a:lnTo>
                  <a:pt x="32" y="258"/>
                </a:lnTo>
                <a:lnTo>
                  <a:pt x="36" y="252"/>
                </a:lnTo>
                <a:lnTo>
                  <a:pt x="36" y="252"/>
                </a:lnTo>
                <a:lnTo>
                  <a:pt x="40" y="252"/>
                </a:lnTo>
                <a:lnTo>
                  <a:pt x="40" y="252"/>
                </a:lnTo>
                <a:lnTo>
                  <a:pt x="40" y="256"/>
                </a:lnTo>
                <a:lnTo>
                  <a:pt x="40" y="256"/>
                </a:lnTo>
                <a:lnTo>
                  <a:pt x="44" y="256"/>
                </a:lnTo>
                <a:lnTo>
                  <a:pt x="44" y="256"/>
                </a:lnTo>
                <a:lnTo>
                  <a:pt x="46" y="254"/>
                </a:lnTo>
                <a:lnTo>
                  <a:pt x="46" y="254"/>
                </a:lnTo>
                <a:lnTo>
                  <a:pt x="52" y="254"/>
                </a:lnTo>
                <a:lnTo>
                  <a:pt x="52" y="254"/>
                </a:lnTo>
                <a:lnTo>
                  <a:pt x="58" y="250"/>
                </a:lnTo>
                <a:lnTo>
                  <a:pt x="58" y="250"/>
                </a:lnTo>
                <a:lnTo>
                  <a:pt x="58" y="248"/>
                </a:lnTo>
                <a:lnTo>
                  <a:pt x="60" y="244"/>
                </a:lnTo>
                <a:lnTo>
                  <a:pt x="60" y="244"/>
                </a:lnTo>
                <a:lnTo>
                  <a:pt x="64" y="244"/>
                </a:lnTo>
                <a:lnTo>
                  <a:pt x="64" y="244"/>
                </a:lnTo>
                <a:lnTo>
                  <a:pt x="66" y="248"/>
                </a:lnTo>
                <a:lnTo>
                  <a:pt x="66" y="248"/>
                </a:lnTo>
                <a:lnTo>
                  <a:pt x="70" y="246"/>
                </a:lnTo>
                <a:lnTo>
                  <a:pt x="70" y="246"/>
                </a:lnTo>
                <a:lnTo>
                  <a:pt x="72" y="242"/>
                </a:lnTo>
                <a:lnTo>
                  <a:pt x="72" y="242"/>
                </a:lnTo>
                <a:lnTo>
                  <a:pt x="72" y="236"/>
                </a:lnTo>
                <a:lnTo>
                  <a:pt x="72" y="232"/>
                </a:lnTo>
                <a:lnTo>
                  <a:pt x="72" y="232"/>
                </a:lnTo>
                <a:lnTo>
                  <a:pt x="68" y="232"/>
                </a:lnTo>
                <a:lnTo>
                  <a:pt x="68" y="232"/>
                </a:lnTo>
                <a:lnTo>
                  <a:pt x="60" y="220"/>
                </a:lnTo>
                <a:lnTo>
                  <a:pt x="60" y="220"/>
                </a:lnTo>
                <a:lnTo>
                  <a:pt x="52" y="212"/>
                </a:lnTo>
                <a:lnTo>
                  <a:pt x="52" y="212"/>
                </a:lnTo>
                <a:lnTo>
                  <a:pt x="50" y="210"/>
                </a:lnTo>
                <a:lnTo>
                  <a:pt x="50" y="210"/>
                </a:lnTo>
                <a:lnTo>
                  <a:pt x="52" y="208"/>
                </a:lnTo>
                <a:lnTo>
                  <a:pt x="52" y="208"/>
                </a:lnTo>
                <a:lnTo>
                  <a:pt x="56" y="208"/>
                </a:lnTo>
                <a:lnTo>
                  <a:pt x="56" y="208"/>
                </a:lnTo>
                <a:lnTo>
                  <a:pt x="62" y="212"/>
                </a:lnTo>
                <a:lnTo>
                  <a:pt x="62" y="212"/>
                </a:lnTo>
                <a:lnTo>
                  <a:pt x="66" y="212"/>
                </a:lnTo>
                <a:lnTo>
                  <a:pt x="72" y="210"/>
                </a:lnTo>
                <a:lnTo>
                  <a:pt x="72" y="210"/>
                </a:lnTo>
                <a:lnTo>
                  <a:pt x="74" y="208"/>
                </a:lnTo>
                <a:lnTo>
                  <a:pt x="76" y="204"/>
                </a:lnTo>
                <a:lnTo>
                  <a:pt x="76" y="204"/>
                </a:lnTo>
                <a:lnTo>
                  <a:pt x="76" y="200"/>
                </a:lnTo>
                <a:lnTo>
                  <a:pt x="76" y="200"/>
                </a:lnTo>
                <a:lnTo>
                  <a:pt x="72" y="200"/>
                </a:lnTo>
                <a:lnTo>
                  <a:pt x="72" y="200"/>
                </a:lnTo>
                <a:lnTo>
                  <a:pt x="68" y="198"/>
                </a:lnTo>
                <a:lnTo>
                  <a:pt x="68" y="198"/>
                </a:lnTo>
                <a:lnTo>
                  <a:pt x="68" y="194"/>
                </a:lnTo>
                <a:lnTo>
                  <a:pt x="68" y="194"/>
                </a:lnTo>
                <a:lnTo>
                  <a:pt x="66" y="192"/>
                </a:lnTo>
                <a:lnTo>
                  <a:pt x="66" y="192"/>
                </a:lnTo>
                <a:lnTo>
                  <a:pt x="62" y="194"/>
                </a:lnTo>
                <a:lnTo>
                  <a:pt x="62" y="194"/>
                </a:lnTo>
                <a:lnTo>
                  <a:pt x="60" y="192"/>
                </a:lnTo>
                <a:lnTo>
                  <a:pt x="58" y="190"/>
                </a:lnTo>
                <a:lnTo>
                  <a:pt x="58" y="190"/>
                </a:lnTo>
                <a:lnTo>
                  <a:pt x="56" y="184"/>
                </a:lnTo>
                <a:lnTo>
                  <a:pt x="56" y="184"/>
                </a:lnTo>
                <a:lnTo>
                  <a:pt x="54" y="182"/>
                </a:lnTo>
                <a:lnTo>
                  <a:pt x="54" y="182"/>
                </a:lnTo>
                <a:lnTo>
                  <a:pt x="50" y="182"/>
                </a:lnTo>
                <a:lnTo>
                  <a:pt x="50" y="182"/>
                </a:lnTo>
                <a:lnTo>
                  <a:pt x="46" y="180"/>
                </a:lnTo>
                <a:lnTo>
                  <a:pt x="46" y="180"/>
                </a:lnTo>
                <a:lnTo>
                  <a:pt x="42" y="180"/>
                </a:lnTo>
                <a:lnTo>
                  <a:pt x="42" y="180"/>
                </a:lnTo>
                <a:lnTo>
                  <a:pt x="40" y="176"/>
                </a:lnTo>
                <a:lnTo>
                  <a:pt x="38" y="172"/>
                </a:lnTo>
                <a:lnTo>
                  <a:pt x="38" y="172"/>
                </a:lnTo>
                <a:lnTo>
                  <a:pt x="40" y="168"/>
                </a:lnTo>
                <a:lnTo>
                  <a:pt x="42" y="164"/>
                </a:lnTo>
                <a:lnTo>
                  <a:pt x="42" y="164"/>
                </a:lnTo>
                <a:lnTo>
                  <a:pt x="40" y="162"/>
                </a:lnTo>
                <a:lnTo>
                  <a:pt x="40" y="162"/>
                </a:lnTo>
                <a:lnTo>
                  <a:pt x="40" y="158"/>
                </a:lnTo>
                <a:lnTo>
                  <a:pt x="40" y="158"/>
                </a:lnTo>
                <a:lnTo>
                  <a:pt x="44" y="158"/>
                </a:lnTo>
                <a:lnTo>
                  <a:pt x="44" y="158"/>
                </a:lnTo>
                <a:lnTo>
                  <a:pt x="46" y="150"/>
                </a:lnTo>
                <a:lnTo>
                  <a:pt x="48" y="144"/>
                </a:lnTo>
                <a:lnTo>
                  <a:pt x="48" y="144"/>
                </a:lnTo>
                <a:lnTo>
                  <a:pt x="52" y="140"/>
                </a:lnTo>
                <a:lnTo>
                  <a:pt x="54" y="134"/>
                </a:lnTo>
                <a:lnTo>
                  <a:pt x="54" y="134"/>
                </a:lnTo>
                <a:lnTo>
                  <a:pt x="54" y="130"/>
                </a:lnTo>
                <a:lnTo>
                  <a:pt x="54" y="130"/>
                </a:lnTo>
                <a:lnTo>
                  <a:pt x="56" y="124"/>
                </a:lnTo>
                <a:lnTo>
                  <a:pt x="56" y="124"/>
                </a:lnTo>
                <a:lnTo>
                  <a:pt x="52" y="122"/>
                </a:lnTo>
                <a:lnTo>
                  <a:pt x="52" y="122"/>
                </a:lnTo>
                <a:lnTo>
                  <a:pt x="48" y="120"/>
                </a:lnTo>
                <a:lnTo>
                  <a:pt x="44" y="122"/>
                </a:lnTo>
                <a:lnTo>
                  <a:pt x="40" y="122"/>
                </a:lnTo>
                <a:lnTo>
                  <a:pt x="38" y="120"/>
                </a:lnTo>
                <a:lnTo>
                  <a:pt x="38" y="120"/>
                </a:lnTo>
                <a:lnTo>
                  <a:pt x="38" y="118"/>
                </a:lnTo>
                <a:lnTo>
                  <a:pt x="38" y="116"/>
                </a:lnTo>
                <a:lnTo>
                  <a:pt x="38" y="116"/>
                </a:lnTo>
                <a:lnTo>
                  <a:pt x="36" y="114"/>
                </a:lnTo>
                <a:lnTo>
                  <a:pt x="36" y="114"/>
                </a:lnTo>
                <a:lnTo>
                  <a:pt x="34" y="108"/>
                </a:lnTo>
                <a:lnTo>
                  <a:pt x="34" y="102"/>
                </a:lnTo>
                <a:lnTo>
                  <a:pt x="34" y="102"/>
                </a:lnTo>
                <a:lnTo>
                  <a:pt x="36" y="98"/>
                </a:lnTo>
                <a:lnTo>
                  <a:pt x="36" y="98"/>
                </a:lnTo>
                <a:lnTo>
                  <a:pt x="38" y="92"/>
                </a:lnTo>
                <a:lnTo>
                  <a:pt x="38" y="92"/>
                </a:lnTo>
                <a:lnTo>
                  <a:pt x="40" y="92"/>
                </a:lnTo>
                <a:lnTo>
                  <a:pt x="40" y="92"/>
                </a:lnTo>
                <a:lnTo>
                  <a:pt x="44" y="92"/>
                </a:lnTo>
                <a:lnTo>
                  <a:pt x="44" y="92"/>
                </a:lnTo>
                <a:lnTo>
                  <a:pt x="50" y="94"/>
                </a:lnTo>
                <a:lnTo>
                  <a:pt x="50" y="94"/>
                </a:lnTo>
                <a:lnTo>
                  <a:pt x="54" y="90"/>
                </a:lnTo>
                <a:lnTo>
                  <a:pt x="54" y="90"/>
                </a:lnTo>
                <a:lnTo>
                  <a:pt x="54" y="88"/>
                </a:lnTo>
                <a:lnTo>
                  <a:pt x="54" y="88"/>
                </a:lnTo>
                <a:lnTo>
                  <a:pt x="50" y="86"/>
                </a:lnTo>
                <a:lnTo>
                  <a:pt x="50" y="86"/>
                </a:lnTo>
                <a:lnTo>
                  <a:pt x="46" y="88"/>
                </a:lnTo>
                <a:lnTo>
                  <a:pt x="46" y="88"/>
                </a:lnTo>
                <a:lnTo>
                  <a:pt x="40" y="86"/>
                </a:lnTo>
                <a:lnTo>
                  <a:pt x="40" y="86"/>
                </a:lnTo>
                <a:lnTo>
                  <a:pt x="36" y="86"/>
                </a:lnTo>
                <a:lnTo>
                  <a:pt x="36" y="86"/>
                </a:lnTo>
                <a:lnTo>
                  <a:pt x="32" y="84"/>
                </a:lnTo>
                <a:lnTo>
                  <a:pt x="32" y="84"/>
                </a:lnTo>
                <a:lnTo>
                  <a:pt x="30" y="80"/>
                </a:lnTo>
                <a:lnTo>
                  <a:pt x="30" y="80"/>
                </a:lnTo>
                <a:lnTo>
                  <a:pt x="24" y="82"/>
                </a:lnTo>
                <a:lnTo>
                  <a:pt x="24" y="82"/>
                </a:lnTo>
                <a:lnTo>
                  <a:pt x="22" y="80"/>
                </a:lnTo>
                <a:lnTo>
                  <a:pt x="22" y="80"/>
                </a:lnTo>
                <a:lnTo>
                  <a:pt x="24" y="76"/>
                </a:lnTo>
                <a:lnTo>
                  <a:pt x="24" y="76"/>
                </a:lnTo>
                <a:lnTo>
                  <a:pt x="24" y="74"/>
                </a:lnTo>
                <a:lnTo>
                  <a:pt x="24" y="74"/>
                </a:lnTo>
                <a:lnTo>
                  <a:pt x="22" y="72"/>
                </a:lnTo>
                <a:lnTo>
                  <a:pt x="22" y="72"/>
                </a:lnTo>
                <a:lnTo>
                  <a:pt x="24" y="68"/>
                </a:lnTo>
                <a:lnTo>
                  <a:pt x="24" y="68"/>
                </a:lnTo>
                <a:lnTo>
                  <a:pt x="26" y="68"/>
                </a:lnTo>
                <a:lnTo>
                  <a:pt x="26" y="68"/>
                </a:lnTo>
                <a:lnTo>
                  <a:pt x="28" y="66"/>
                </a:lnTo>
                <a:lnTo>
                  <a:pt x="28" y="66"/>
                </a:lnTo>
                <a:lnTo>
                  <a:pt x="28" y="64"/>
                </a:lnTo>
                <a:lnTo>
                  <a:pt x="28" y="64"/>
                </a:lnTo>
                <a:lnTo>
                  <a:pt x="24" y="62"/>
                </a:lnTo>
                <a:lnTo>
                  <a:pt x="24" y="62"/>
                </a:lnTo>
                <a:lnTo>
                  <a:pt x="22" y="62"/>
                </a:lnTo>
                <a:lnTo>
                  <a:pt x="22" y="62"/>
                </a:lnTo>
                <a:lnTo>
                  <a:pt x="18" y="64"/>
                </a:lnTo>
                <a:lnTo>
                  <a:pt x="18" y="64"/>
                </a:lnTo>
                <a:lnTo>
                  <a:pt x="16" y="62"/>
                </a:lnTo>
                <a:lnTo>
                  <a:pt x="16" y="62"/>
                </a:lnTo>
                <a:lnTo>
                  <a:pt x="14" y="60"/>
                </a:lnTo>
                <a:lnTo>
                  <a:pt x="14" y="60"/>
                </a:lnTo>
                <a:lnTo>
                  <a:pt x="18" y="54"/>
                </a:lnTo>
                <a:lnTo>
                  <a:pt x="18" y="54"/>
                </a:lnTo>
                <a:lnTo>
                  <a:pt x="18" y="50"/>
                </a:lnTo>
                <a:lnTo>
                  <a:pt x="18" y="50"/>
                </a:lnTo>
                <a:lnTo>
                  <a:pt x="14" y="48"/>
                </a:lnTo>
                <a:lnTo>
                  <a:pt x="14" y="48"/>
                </a:lnTo>
                <a:lnTo>
                  <a:pt x="16" y="44"/>
                </a:lnTo>
                <a:lnTo>
                  <a:pt x="16" y="44"/>
                </a:lnTo>
                <a:lnTo>
                  <a:pt x="16" y="40"/>
                </a:lnTo>
                <a:lnTo>
                  <a:pt x="16" y="40"/>
                </a:lnTo>
                <a:lnTo>
                  <a:pt x="10" y="36"/>
                </a:lnTo>
                <a:lnTo>
                  <a:pt x="6" y="34"/>
                </a:lnTo>
                <a:lnTo>
                  <a:pt x="6" y="32"/>
                </a:lnTo>
                <a:lnTo>
                  <a:pt x="6" y="32"/>
                </a:lnTo>
                <a:lnTo>
                  <a:pt x="14" y="32"/>
                </a:lnTo>
                <a:lnTo>
                  <a:pt x="22" y="30"/>
                </a:lnTo>
                <a:lnTo>
                  <a:pt x="22" y="30"/>
                </a:lnTo>
                <a:lnTo>
                  <a:pt x="26" y="26"/>
                </a:lnTo>
                <a:lnTo>
                  <a:pt x="30" y="24"/>
                </a:lnTo>
                <a:lnTo>
                  <a:pt x="30" y="24"/>
                </a:lnTo>
                <a:lnTo>
                  <a:pt x="38" y="22"/>
                </a:lnTo>
                <a:lnTo>
                  <a:pt x="46" y="22"/>
                </a:lnTo>
                <a:lnTo>
                  <a:pt x="46" y="22"/>
                </a:lnTo>
                <a:lnTo>
                  <a:pt x="56" y="14"/>
                </a:lnTo>
                <a:lnTo>
                  <a:pt x="64" y="8"/>
                </a:lnTo>
                <a:lnTo>
                  <a:pt x="64" y="8"/>
                </a:lnTo>
                <a:lnTo>
                  <a:pt x="72" y="8"/>
                </a:lnTo>
                <a:lnTo>
                  <a:pt x="80" y="6"/>
                </a:lnTo>
                <a:lnTo>
                  <a:pt x="80" y="6"/>
                </a:lnTo>
                <a:lnTo>
                  <a:pt x="86" y="2"/>
                </a:lnTo>
                <a:lnTo>
                  <a:pt x="90" y="0"/>
                </a:lnTo>
                <a:lnTo>
                  <a:pt x="94" y="0"/>
                </a:lnTo>
                <a:lnTo>
                  <a:pt x="94" y="0"/>
                </a:lnTo>
                <a:lnTo>
                  <a:pt x="96" y="4"/>
                </a:lnTo>
                <a:lnTo>
                  <a:pt x="100" y="8"/>
                </a:lnTo>
                <a:lnTo>
                  <a:pt x="100" y="8"/>
                </a:lnTo>
                <a:lnTo>
                  <a:pt x="100" y="10"/>
                </a:lnTo>
                <a:lnTo>
                  <a:pt x="102" y="12"/>
                </a:lnTo>
                <a:lnTo>
                  <a:pt x="106" y="12"/>
                </a:lnTo>
                <a:lnTo>
                  <a:pt x="106" y="12"/>
                </a:lnTo>
                <a:lnTo>
                  <a:pt x="114" y="16"/>
                </a:lnTo>
                <a:lnTo>
                  <a:pt x="124" y="20"/>
                </a:lnTo>
                <a:lnTo>
                  <a:pt x="124" y="20"/>
                </a:lnTo>
                <a:lnTo>
                  <a:pt x="130" y="26"/>
                </a:lnTo>
                <a:lnTo>
                  <a:pt x="138" y="34"/>
                </a:lnTo>
                <a:lnTo>
                  <a:pt x="138" y="34"/>
                </a:lnTo>
                <a:lnTo>
                  <a:pt x="146" y="46"/>
                </a:lnTo>
                <a:lnTo>
                  <a:pt x="146" y="46"/>
                </a:lnTo>
                <a:lnTo>
                  <a:pt x="148" y="58"/>
                </a:lnTo>
                <a:lnTo>
                  <a:pt x="152" y="68"/>
                </a:lnTo>
                <a:lnTo>
                  <a:pt x="152" y="68"/>
                </a:lnTo>
                <a:lnTo>
                  <a:pt x="158" y="78"/>
                </a:lnTo>
                <a:lnTo>
                  <a:pt x="164" y="84"/>
                </a:lnTo>
                <a:lnTo>
                  <a:pt x="164" y="84"/>
                </a:lnTo>
                <a:lnTo>
                  <a:pt x="170" y="86"/>
                </a:lnTo>
                <a:lnTo>
                  <a:pt x="178" y="86"/>
                </a:lnTo>
                <a:lnTo>
                  <a:pt x="178" y="86"/>
                </a:lnTo>
                <a:lnTo>
                  <a:pt x="182" y="88"/>
                </a:lnTo>
                <a:lnTo>
                  <a:pt x="188" y="92"/>
                </a:lnTo>
                <a:lnTo>
                  <a:pt x="188" y="92"/>
                </a:lnTo>
                <a:lnTo>
                  <a:pt x="190" y="98"/>
                </a:lnTo>
                <a:lnTo>
                  <a:pt x="192" y="104"/>
                </a:lnTo>
                <a:lnTo>
                  <a:pt x="192" y="104"/>
                </a:lnTo>
                <a:lnTo>
                  <a:pt x="192" y="114"/>
                </a:lnTo>
                <a:lnTo>
                  <a:pt x="194" y="118"/>
                </a:lnTo>
                <a:lnTo>
                  <a:pt x="194" y="122"/>
                </a:lnTo>
                <a:lnTo>
                  <a:pt x="194" y="122"/>
                </a:lnTo>
                <a:lnTo>
                  <a:pt x="198" y="126"/>
                </a:lnTo>
                <a:lnTo>
                  <a:pt x="204" y="130"/>
                </a:lnTo>
                <a:lnTo>
                  <a:pt x="214" y="136"/>
                </a:lnTo>
                <a:lnTo>
                  <a:pt x="214" y="136"/>
                </a:lnTo>
                <a:lnTo>
                  <a:pt x="232" y="142"/>
                </a:lnTo>
                <a:lnTo>
                  <a:pt x="242" y="144"/>
                </a:lnTo>
                <a:lnTo>
                  <a:pt x="250" y="144"/>
                </a:lnTo>
                <a:lnTo>
                  <a:pt x="250" y="144"/>
                </a:lnTo>
                <a:lnTo>
                  <a:pt x="254" y="142"/>
                </a:lnTo>
                <a:lnTo>
                  <a:pt x="256" y="138"/>
                </a:lnTo>
                <a:lnTo>
                  <a:pt x="260" y="134"/>
                </a:lnTo>
                <a:lnTo>
                  <a:pt x="264" y="132"/>
                </a:lnTo>
                <a:lnTo>
                  <a:pt x="264" y="132"/>
                </a:lnTo>
                <a:lnTo>
                  <a:pt x="266" y="134"/>
                </a:lnTo>
                <a:lnTo>
                  <a:pt x="270" y="138"/>
                </a:lnTo>
                <a:lnTo>
                  <a:pt x="272" y="142"/>
                </a:lnTo>
                <a:lnTo>
                  <a:pt x="274" y="146"/>
                </a:lnTo>
                <a:lnTo>
                  <a:pt x="274" y="146"/>
                </a:lnTo>
                <a:lnTo>
                  <a:pt x="272" y="148"/>
                </a:lnTo>
                <a:lnTo>
                  <a:pt x="268" y="152"/>
                </a:lnTo>
                <a:lnTo>
                  <a:pt x="264" y="156"/>
                </a:lnTo>
                <a:lnTo>
                  <a:pt x="262" y="160"/>
                </a:lnTo>
                <a:lnTo>
                  <a:pt x="262" y="160"/>
                </a:lnTo>
                <a:lnTo>
                  <a:pt x="262" y="164"/>
                </a:lnTo>
                <a:lnTo>
                  <a:pt x="266" y="170"/>
                </a:lnTo>
                <a:lnTo>
                  <a:pt x="274" y="180"/>
                </a:lnTo>
                <a:lnTo>
                  <a:pt x="274" y="180"/>
                </a:lnTo>
                <a:lnTo>
                  <a:pt x="280" y="180"/>
                </a:lnTo>
                <a:lnTo>
                  <a:pt x="286" y="180"/>
                </a:lnTo>
                <a:lnTo>
                  <a:pt x="286" y="180"/>
                </a:lnTo>
                <a:lnTo>
                  <a:pt x="274" y="186"/>
                </a:lnTo>
                <a:lnTo>
                  <a:pt x="270" y="188"/>
                </a:lnTo>
                <a:lnTo>
                  <a:pt x="266" y="192"/>
                </a:lnTo>
                <a:lnTo>
                  <a:pt x="266" y="192"/>
                </a:lnTo>
                <a:lnTo>
                  <a:pt x="264" y="198"/>
                </a:lnTo>
                <a:lnTo>
                  <a:pt x="264" y="206"/>
                </a:lnTo>
                <a:lnTo>
                  <a:pt x="264" y="220"/>
                </a:lnTo>
                <a:lnTo>
                  <a:pt x="264" y="220"/>
                </a:lnTo>
                <a:lnTo>
                  <a:pt x="266" y="232"/>
                </a:lnTo>
                <a:lnTo>
                  <a:pt x="270" y="246"/>
                </a:lnTo>
                <a:lnTo>
                  <a:pt x="270" y="246"/>
                </a:lnTo>
                <a:lnTo>
                  <a:pt x="276" y="254"/>
                </a:lnTo>
                <a:lnTo>
                  <a:pt x="282" y="262"/>
                </a:lnTo>
                <a:lnTo>
                  <a:pt x="282" y="262"/>
                </a:lnTo>
                <a:lnTo>
                  <a:pt x="294" y="272"/>
                </a:lnTo>
                <a:lnTo>
                  <a:pt x="300" y="276"/>
                </a:lnTo>
                <a:lnTo>
                  <a:pt x="302" y="282"/>
                </a:lnTo>
                <a:lnTo>
                  <a:pt x="302" y="28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59" name="Freeform 319"/>
          <p:cNvSpPr>
            <a:spLocks/>
          </p:cNvSpPr>
          <p:nvPr/>
        </p:nvSpPr>
        <p:spPr bwMode="auto">
          <a:xfrm>
            <a:off x="6136698" y="4905305"/>
            <a:ext cx="342446" cy="254925"/>
          </a:xfrm>
          <a:custGeom>
            <a:avLst/>
            <a:gdLst/>
            <a:ahLst/>
            <a:cxnLst>
              <a:cxn ang="0">
                <a:pos x="170" y="62"/>
              </a:cxn>
              <a:cxn ang="0">
                <a:pos x="174" y="84"/>
              </a:cxn>
              <a:cxn ang="0">
                <a:pos x="166" y="86"/>
              </a:cxn>
              <a:cxn ang="0">
                <a:pos x="162" y="90"/>
              </a:cxn>
              <a:cxn ang="0">
                <a:pos x="152" y="102"/>
              </a:cxn>
              <a:cxn ang="0">
                <a:pos x="148" y="106"/>
              </a:cxn>
              <a:cxn ang="0">
                <a:pos x="134" y="108"/>
              </a:cxn>
              <a:cxn ang="0">
                <a:pos x="122" y="108"/>
              </a:cxn>
              <a:cxn ang="0">
                <a:pos x="98" y="120"/>
              </a:cxn>
              <a:cxn ang="0">
                <a:pos x="92" y="126"/>
              </a:cxn>
              <a:cxn ang="0">
                <a:pos x="86" y="134"/>
              </a:cxn>
              <a:cxn ang="0">
                <a:pos x="74" y="136"/>
              </a:cxn>
              <a:cxn ang="0">
                <a:pos x="46" y="138"/>
              </a:cxn>
              <a:cxn ang="0">
                <a:pos x="40" y="144"/>
              </a:cxn>
              <a:cxn ang="0">
                <a:pos x="34" y="138"/>
              </a:cxn>
              <a:cxn ang="0">
                <a:pos x="20" y="128"/>
              </a:cxn>
              <a:cxn ang="0">
                <a:pos x="16" y="124"/>
              </a:cxn>
              <a:cxn ang="0">
                <a:pos x="2" y="98"/>
              </a:cxn>
              <a:cxn ang="0">
                <a:pos x="0" y="88"/>
              </a:cxn>
              <a:cxn ang="0">
                <a:pos x="0" y="76"/>
              </a:cxn>
              <a:cxn ang="0">
                <a:pos x="4" y="40"/>
              </a:cxn>
              <a:cxn ang="0">
                <a:pos x="4" y="30"/>
              </a:cxn>
              <a:cxn ang="0">
                <a:pos x="6" y="32"/>
              </a:cxn>
              <a:cxn ang="0">
                <a:pos x="12" y="32"/>
              </a:cxn>
              <a:cxn ang="0">
                <a:pos x="16" y="28"/>
              </a:cxn>
              <a:cxn ang="0">
                <a:pos x="16" y="16"/>
              </a:cxn>
              <a:cxn ang="0">
                <a:pos x="20" y="12"/>
              </a:cxn>
              <a:cxn ang="0">
                <a:pos x="38" y="8"/>
              </a:cxn>
              <a:cxn ang="0">
                <a:pos x="42" y="8"/>
              </a:cxn>
              <a:cxn ang="0">
                <a:pos x="46" y="12"/>
              </a:cxn>
              <a:cxn ang="0">
                <a:pos x="50" y="16"/>
              </a:cxn>
              <a:cxn ang="0">
                <a:pos x="54" y="16"/>
              </a:cxn>
              <a:cxn ang="0">
                <a:pos x="54" y="10"/>
              </a:cxn>
              <a:cxn ang="0">
                <a:pos x="58" y="6"/>
              </a:cxn>
              <a:cxn ang="0">
                <a:pos x="62" y="4"/>
              </a:cxn>
              <a:cxn ang="0">
                <a:pos x="72" y="6"/>
              </a:cxn>
              <a:cxn ang="0">
                <a:pos x="84" y="6"/>
              </a:cxn>
              <a:cxn ang="0">
                <a:pos x="86" y="4"/>
              </a:cxn>
              <a:cxn ang="0">
                <a:pos x="88" y="0"/>
              </a:cxn>
              <a:cxn ang="0">
                <a:pos x="96" y="0"/>
              </a:cxn>
              <a:cxn ang="0">
                <a:pos x="106" y="2"/>
              </a:cxn>
              <a:cxn ang="0">
                <a:pos x="120" y="0"/>
              </a:cxn>
              <a:cxn ang="0">
                <a:pos x="128" y="2"/>
              </a:cxn>
              <a:cxn ang="0">
                <a:pos x="134" y="8"/>
              </a:cxn>
              <a:cxn ang="0">
                <a:pos x="152" y="18"/>
              </a:cxn>
              <a:cxn ang="0">
                <a:pos x="160" y="24"/>
              </a:cxn>
              <a:cxn ang="0">
                <a:pos x="166" y="42"/>
              </a:cxn>
              <a:cxn ang="0">
                <a:pos x="170" y="62"/>
              </a:cxn>
            </a:cxnLst>
            <a:rect l="0" t="0" r="r" b="b"/>
            <a:pathLst>
              <a:path w="174" h="144">
                <a:moveTo>
                  <a:pt x="170" y="62"/>
                </a:moveTo>
                <a:lnTo>
                  <a:pt x="170" y="62"/>
                </a:lnTo>
                <a:lnTo>
                  <a:pt x="174" y="84"/>
                </a:lnTo>
                <a:lnTo>
                  <a:pt x="174" y="84"/>
                </a:lnTo>
                <a:lnTo>
                  <a:pt x="170" y="84"/>
                </a:lnTo>
                <a:lnTo>
                  <a:pt x="166" y="86"/>
                </a:lnTo>
                <a:lnTo>
                  <a:pt x="166" y="86"/>
                </a:lnTo>
                <a:lnTo>
                  <a:pt x="162" y="90"/>
                </a:lnTo>
                <a:lnTo>
                  <a:pt x="156" y="96"/>
                </a:lnTo>
                <a:lnTo>
                  <a:pt x="152" y="102"/>
                </a:lnTo>
                <a:lnTo>
                  <a:pt x="148" y="106"/>
                </a:lnTo>
                <a:lnTo>
                  <a:pt x="148" y="106"/>
                </a:lnTo>
                <a:lnTo>
                  <a:pt x="142" y="106"/>
                </a:lnTo>
                <a:lnTo>
                  <a:pt x="134" y="108"/>
                </a:lnTo>
                <a:lnTo>
                  <a:pt x="122" y="108"/>
                </a:lnTo>
                <a:lnTo>
                  <a:pt x="122" y="108"/>
                </a:lnTo>
                <a:lnTo>
                  <a:pt x="110" y="112"/>
                </a:lnTo>
                <a:lnTo>
                  <a:pt x="98" y="120"/>
                </a:lnTo>
                <a:lnTo>
                  <a:pt x="98" y="120"/>
                </a:lnTo>
                <a:lnTo>
                  <a:pt x="92" y="126"/>
                </a:lnTo>
                <a:lnTo>
                  <a:pt x="86" y="134"/>
                </a:lnTo>
                <a:lnTo>
                  <a:pt x="86" y="134"/>
                </a:lnTo>
                <a:lnTo>
                  <a:pt x="80" y="136"/>
                </a:lnTo>
                <a:lnTo>
                  <a:pt x="74" y="136"/>
                </a:lnTo>
                <a:lnTo>
                  <a:pt x="58" y="136"/>
                </a:lnTo>
                <a:lnTo>
                  <a:pt x="46" y="138"/>
                </a:lnTo>
                <a:lnTo>
                  <a:pt x="40" y="140"/>
                </a:lnTo>
                <a:lnTo>
                  <a:pt x="40" y="144"/>
                </a:lnTo>
                <a:lnTo>
                  <a:pt x="40" y="144"/>
                </a:lnTo>
                <a:lnTo>
                  <a:pt x="34" y="138"/>
                </a:lnTo>
                <a:lnTo>
                  <a:pt x="28" y="134"/>
                </a:lnTo>
                <a:lnTo>
                  <a:pt x="20" y="128"/>
                </a:lnTo>
                <a:lnTo>
                  <a:pt x="16" y="124"/>
                </a:lnTo>
                <a:lnTo>
                  <a:pt x="16" y="124"/>
                </a:lnTo>
                <a:lnTo>
                  <a:pt x="8" y="112"/>
                </a:lnTo>
                <a:lnTo>
                  <a:pt x="2" y="98"/>
                </a:lnTo>
                <a:lnTo>
                  <a:pt x="2" y="98"/>
                </a:lnTo>
                <a:lnTo>
                  <a:pt x="0" y="88"/>
                </a:lnTo>
                <a:lnTo>
                  <a:pt x="0" y="76"/>
                </a:lnTo>
                <a:lnTo>
                  <a:pt x="0" y="76"/>
                </a:lnTo>
                <a:lnTo>
                  <a:pt x="4" y="52"/>
                </a:lnTo>
                <a:lnTo>
                  <a:pt x="4" y="40"/>
                </a:lnTo>
                <a:lnTo>
                  <a:pt x="4" y="30"/>
                </a:lnTo>
                <a:lnTo>
                  <a:pt x="4" y="30"/>
                </a:lnTo>
                <a:lnTo>
                  <a:pt x="6" y="32"/>
                </a:lnTo>
                <a:lnTo>
                  <a:pt x="6" y="32"/>
                </a:lnTo>
                <a:lnTo>
                  <a:pt x="12" y="32"/>
                </a:lnTo>
                <a:lnTo>
                  <a:pt x="12" y="32"/>
                </a:lnTo>
                <a:lnTo>
                  <a:pt x="16" y="28"/>
                </a:lnTo>
                <a:lnTo>
                  <a:pt x="16" y="28"/>
                </a:lnTo>
                <a:lnTo>
                  <a:pt x="16" y="22"/>
                </a:lnTo>
                <a:lnTo>
                  <a:pt x="16" y="16"/>
                </a:lnTo>
                <a:lnTo>
                  <a:pt x="16" y="16"/>
                </a:lnTo>
                <a:lnTo>
                  <a:pt x="20" y="12"/>
                </a:lnTo>
                <a:lnTo>
                  <a:pt x="26" y="10"/>
                </a:lnTo>
                <a:lnTo>
                  <a:pt x="38" y="8"/>
                </a:lnTo>
                <a:lnTo>
                  <a:pt x="38" y="8"/>
                </a:lnTo>
                <a:lnTo>
                  <a:pt x="42" y="8"/>
                </a:lnTo>
                <a:lnTo>
                  <a:pt x="42" y="8"/>
                </a:lnTo>
                <a:lnTo>
                  <a:pt x="46" y="12"/>
                </a:lnTo>
                <a:lnTo>
                  <a:pt x="50" y="16"/>
                </a:lnTo>
                <a:lnTo>
                  <a:pt x="50" y="16"/>
                </a:lnTo>
                <a:lnTo>
                  <a:pt x="54" y="16"/>
                </a:lnTo>
                <a:lnTo>
                  <a:pt x="54" y="16"/>
                </a:lnTo>
                <a:lnTo>
                  <a:pt x="54" y="14"/>
                </a:lnTo>
                <a:lnTo>
                  <a:pt x="54" y="10"/>
                </a:lnTo>
                <a:lnTo>
                  <a:pt x="54" y="10"/>
                </a:lnTo>
                <a:lnTo>
                  <a:pt x="58" y="6"/>
                </a:lnTo>
                <a:lnTo>
                  <a:pt x="62" y="4"/>
                </a:lnTo>
                <a:lnTo>
                  <a:pt x="62" y="4"/>
                </a:lnTo>
                <a:lnTo>
                  <a:pt x="68" y="4"/>
                </a:lnTo>
                <a:lnTo>
                  <a:pt x="72" y="6"/>
                </a:lnTo>
                <a:lnTo>
                  <a:pt x="78" y="6"/>
                </a:lnTo>
                <a:lnTo>
                  <a:pt x="84" y="6"/>
                </a:lnTo>
                <a:lnTo>
                  <a:pt x="84" y="6"/>
                </a:lnTo>
                <a:lnTo>
                  <a:pt x="86" y="4"/>
                </a:lnTo>
                <a:lnTo>
                  <a:pt x="88" y="0"/>
                </a:lnTo>
                <a:lnTo>
                  <a:pt x="88" y="0"/>
                </a:lnTo>
                <a:lnTo>
                  <a:pt x="92" y="0"/>
                </a:lnTo>
                <a:lnTo>
                  <a:pt x="96" y="0"/>
                </a:lnTo>
                <a:lnTo>
                  <a:pt x="106" y="2"/>
                </a:lnTo>
                <a:lnTo>
                  <a:pt x="106" y="2"/>
                </a:lnTo>
                <a:lnTo>
                  <a:pt x="112" y="0"/>
                </a:lnTo>
                <a:lnTo>
                  <a:pt x="120" y="0"/>
                </a:lnTo>
                <a:lnTo>
                  <a:pt x="120" y="0"/>
                </a:lnTo>
                <a:lnTo>
                  <a:pt x="128" y="2"/>
                </a:lnTo>
                <a:lnTo>
                  <a:pt x="128" y="2"/>
                </a:lnTo>
                <a:lnTo>
                  <a:pt x="134" y="8"/>
                </a:lnTo>
                <a:lnTo>
                  <a:pt x="144" y="14"/>
                </a:lnTo>
                <a:lnTo>
                  <a:pt x="152" y="18"/>
                </a:lnTo>
                <a:lnTo>
                  <a:pt x="160" y="24"/>
                </a:lnTo>
                <a:lnTo>
                  <a:pt x="160" y="24"/>
                </a:lnTo>
                <a:lnTo>
                  <a:pt x="164" y="32"/>
                </a:lnTo>
                <a:lnTo>
                  <a:pt x="166" y="42"/>
                </a:lnTo>
                <a:lnTo>
                  <a:pt x="170" y="62"/>
                </a:lnTo>
                <a:lnTo>
                  <a:pt x="170" y="6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60" name="Freeform 322"/>
          <p:cNvSpPr>
            <a:spLocks/>
          </p:cNvSpPr>
          <p:nvPr/>
        </p:nvSpPr>
        <p:spPr bwMode="auto">
          <a:xfrm>
            <a:off x="9202966" y="4455646"/>
            <a:ext cx="118085" cy="187653"/>
          </a:xfrm>
          <a:custGeom>
            <a:avLst/>
            <a:gdLst/>
            <a:ahLst/>
            <a:cxnLst>
              <a:cxn ang="0">
                <a:pos x="60" y="0"/>
              </a:cxn>
              <a:cxn ang="0">
                <a:pos x="60" y="106"/>
              </a:cxn>
              <a:cxn ang="0">
                <a:pos x="60" y="106"/>
              </a:cxn>
              <a:cxn ang="0">
                <a:pos x="56" y="106"/>
              </a:cxn>
              <a:cxn ang="0">
                <a:pos x="56" y="106"/>
              </a:cxn>
              <a:cxn ang="0">
                <a:pos x="50" y="102"/>
              </a:cxn>
              <a:cxn ang="0">
                <a:pos x="42" y="96"/>
              </a:cxn>
              <a:cxn ang="0">
                <a:pos x="42" y="96"/>
              </a:cxn>
              <a:cxn ang="0">
                <a:pos x="38" y="88"/>
              </a:cxn>
              <a:cxn ang="0">
                <a:pos x="32" y="80"/>
              </a:cxn>
              <a:cxn ang="0">
                <a:pos x="32" y="80"/>
              </a:cxn>
              <a:cxn ang="0">
                <a:pos x="28" y="68"/>
              </a:cxn>
              <a:cxn ang="0">
                <a:pos x="24" y="56"/>
              </a:cxn>
              <a:cxn ang="0">
                <a:pos x="24" y="56"/>
              </a:cxn>
              <a:cxn ang="0">
                <a:pos x="18" y="48"/>
              </a:cxn>
              <a:cxn ang="0">
                <a:pos x="10" y="42"/>
              </a:cxn>
              <a:cxn ang="0">
                <a:pos x="10" y="42"/>
              </a:cxn>
              <a:cxn ang="0">
                <a:pos x="0" y="38"/>
              </a:cxn>
              <a:cxn ang="0">
                <a:pos x="0" y="38"/>
              </a:cxn>
              <a:cxn ang="0">
                <a:pos x="0" y="36"/>
              </a:cxn>
              <a:cxn ang="0">
                <a:pos x="2" y="34"/>
              </a:cxn>
              <a:cxn ang="0">
                <a:pos x="10" y="32"/>
              </a:cxn>
              <a:cxn ang="0">
                <a:pos x="18" y="30"/>
              </a:cxn>
              <a:cxn ang="0">
                <a:pos x="22" y="28"/>
              </a:cxn>
              <a:cxn ang="0">
                <a:pos x="22" y="28"/>
              </a:cxn>
              <a:cxn ang="0">
                <a:pos x="28" y="18"/>
              </a:cxn>
              <a:cxn ang="0">
                <a:pos x="28" y="18"/>
              </a:cxn>
              <a:cxn ang="0">
                <a:pos x="38" y="14"/>
              </a:cxn>
              <a:cxn ang="0">
                <a:pos x="46" y="10"/>
              </a:cxn>
              <a:cxn ang="0">
                <a:pos x="46" y="10"/>
              </a:cxn>
              <a:cxn ang="0">
                <a:pos x="50" y="6"/>
              </a:cxn>
              <a:cxn ang="0">
                <a:pos x="52" y="2"/>
              </a:cxn>
              <a:cxn ang="0">
                <a:pos x="52" y="2"/>
              </a:cxn>
              <a:cxn ang="0">
                <a:pos x="60" y="0"/>
              </a:cxn>
              <a:cxn ang="0">
                <a:pos x="60" y="0"/>
              </a:cxn>
            </a:cxnLst>
            <a:rect l="0" t="0" r="r" b="b"/>
            <a:pathLst>
              <a:path w="60" h="106">
                <a:moveTo>
                  <a:pt x="60" y="0"/>
                </a:moveTo>
                <a:lnTo>
                  <a:pt x="60" y="106"/>
                </a:lnTo>
                <a:lnTo>
                  <a:pt x="60" y="106"/>
                </a:lnTo>
                <a:lnTo>
                  <a:pt x="56" y="106"/>
                </a:lnTo>
                <a:lnTo>
                  <a:pt x="56" y="106"/>
                </a:lnTo>
                <a:lnTo>
                  <a:pt x="50" y="102"/>
                </a:lnTo>
                <a:lnTo>
                  <a:pt x="42" y="96"/>
                </a:lnTo>
                <a:lnTo>
                  <a:pt x="42" y="96"/>
                </a:lnTo>
                <a:lnTo>
                  <a:pt x="38" y="88"/>
                </a:lnTo>
                <a:lnTo>
                  <a:pt x="32" y="80"/>
                </a:lnTo>
                <a:lnTo>
                  <a:pt x="32" y="80"/>
                </a:lnTo>
                <a:lnTo>
                  <a:pt x="28" y="68"/>
                </a:lnTo>
                <a:lnTo>
                  <a:pt x="24" y="56"/>
                </a:lnTo>
                <a:lnTo>
                  <a:pt x="24" y="56"/>
                </a:lnTo>
                <a:lnTo>
                  <a:pt x="18" y="48"/>
                </a:lnTo>
                <a:lnTo>
                  <a:pt x="10" y="42"/>
                </a:lnTo>
                <a:lnTo>
                  <a:pt x="10" y="42"/>
                </a:lnTo>
                <a:lnTo>
                  <a:pt x="0" y="38"/>
                </a:lnTo>
                <a:lnTo>
                  <a:pt x="0" y="38"/>
                </a:lnTo>
                <a:lnTo>
                  <a:pt x="0" y="36"/>
                </a:lnTo>
                <a:lnTo>
                  <a:pt x="2" y="34"/>
                </a:lnTo>
                <a:lnTo>
                  <a:pt x="10" y="32"/>
                </a:lnTo>
                <a:lnTo>
                  <a:pt x="18" y="30"/>
                </a:lnTo>
                <a:lnTo>
                  <a:pt x="22" y="28"/>
                </a:lnTo>
                <a:lnTo>
                  <a:pt x="22" y="28"/>
                </a:lnTo>
                <a:lnTo>
                  <a:pt x="28" y="18"/>
                </a:lnTo>
                <a:lnTo>
                  <a:pt x="28" y="18"/>
                </a:lnTo>
                <a:lnTo>
                  <a:pt x="38" y="14"/>
                </a:lnTo>
                <a:lnTo>
                  <a:pt x="46" y="10"/>
                </a:lnTo>
                <a:lnTo>
                  <a:pt x="46" y="10"/>
                </a:lnTo>
                <a:lnTo>
                  <a:pt x="50" y="6"/>
                </a:lnTo>
                <a:lnTo>
                  <a:pt x="52" y="2"/>
                </a:lnTo>
                <a:lnTo>
                  <a:pt x="52" y="2"/>
                </a:lnTo>
                <a:lnTo>
                  <a:pt x="60" y="0"/>
                </a:lnTo>
                <a:lnTo>
                  <a:pt x="60"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61" name="Freeform 323"/>
          <p:cNvSpPr>
            <a:spLocks/>
          </p:cNvSpPr>
          <p:nvPr/>
        </p:nvSpPr>
        <p:spPr bwMode="auto">
          <a:xfrm>
            <a:off x="8636159" y="4193640"/>
            <a:ext cx="684892" cy="343440"/>
          </a:xfrm>
          <a:custGeom>
            <a:avLst/>
            <a:gdLst/>
            <a:ahLst/>
            <a:cxnLst>
              <a:cxn ang="0">
                <a:pos x="348" y="148"/>
              </a:cxn>
              <a:cxn ang="0">
                <a:pos x="338" y="154"/>
              </a:cxn>
              <a:cxn ang="0">
                <a:pos x="326" y="162"/>
              </a:cxn>
              <a:cxn ang="0">
                <a:pos x="310" y="176"/>
              </a:cxn>
              <a:cxn ang="0">
                <a:pos x="298" y="180"/>
              </a:cxn>
              <a:cxn ang="0">
                <a:pos x="288" y="186"/>
              </a:cxn>
              <a:cxn ang="0">
                <a:pos x="274" y="178"/>
              </a:cxn>
              <a:cxn ang="0">
                <a:pos x="268" y="178"/>
              </a:cxn>
              <a:cxn ang="0">
                <a:pos x="248" y="164"/>
              </a:cxn>
              <a:cxn ang="0">
                <a:pos x="236" y="158"/>
              </a:cxn>
              <a:cxn ang="0">
                <a:pos x="226" y="160"/>
              </a:cxn>
              <a:cxn ang="0">
                <a:pos x="220" y="170"/>
              </a:cxn>
              <a:cxn ang="0">
                <a:pos x="216" y="178"/>
              </a:cxn>
              <a:cxn ang="0">
                <a:pos x="198" y="180"/>
              </a:cxn>
              <a:cxn ang="0">
                <a:pos x="188" y="180"/>
              </a:cxn>
              <a:cxn ang="0">
                <a:pos x="174" y="190"/>
              </a:cxn>
              <a:cxn ang="0">
                <a:pos x="164" y="194"/>
              </a:cxn>
              <a:cxn ang="0">
                <a:pos x="154" y="188"/>
              </a:cxn>
              <a:cxn ang="0">
                <a:pos x="160" y="182"/>
              </a:cxn>
              <a:cxn ang="0">
                <a:pos x="164" y="172"/>
              </a:cxn>
              <a:cxn ang="0">
                <a:pos x="160" y="154"/>
              </a:cxn>
              <a:cxn ang="0">
                <a:pos x="154" y="140"/>
              </a:cxn>
              <a:cxn ang="0">
                <a:pos x="142" y="132"/>
              </a:cxn>
              <a:cxn ang="0">
                <a:pos x="128" y="106"/>
              </a:cxn>
              <a:cxn ang="0">
                <a:pos x="120" y="92"/>
              </a:cxn>
              <a:cxn ang="0">
                <a:pos x="94" y="76"/>
              </a:cxn>
              <a:cxn ang="0">
                <a:pos x="76" y="68"/>
              </a:cxn>
              <a:cxn ang="0">
                <a:pos x="60" y="68"/>
              </a:cxn>
              <a:cxn ang="0">
                <a:pos x="32" y="68"/>
              </a:cxn>
              <a:cxn ang="0">
                <a:pos x="20" y="58"/>
              </a:cxn>
              <a:cxn ang="0">
                <a:pos x="8" y="54"/>
              </a:cxn>
              <a:cxn ang="0">
                <a:pos x="0" y="50"/>
              </a:cxn>
              <a:cxn ang="0">
                <a:pos x="16" y="38"/>
              </a:cxn>
              <a:cxn ang="0">
                <a:pos x="26" y="34"/>
              </a:cxn>
              <a:cxn ang="0">
                <a:pos x="44" y="30"/>
              </a:cxn>
              <a:cxn ang="0">
                <a:pos x="62" y="30"/>
              </a:cxn>
              <a:cxn ang="0">
                <a:pos x="72" y="34"/>
              </a:cxn>
              <a:cxn ang="0">
                <a:pos x="90" y="32"/>
              </a:cxn>
              <a:cxn ang="0">
                <a:pos x="120" y="34"/>
              </a:cxn>
              <a:cxn ang="0">
                <a:pos x="144" y="26"/>
              </a:cxn>
              <a:cxn ang="0">
                <a:pos x="166" y="18"/>
              </a:cxn>
              <a:cxn ang="0">
                <a:pos x="186" y="14"/>
              </a:cxn>
              <a:cxn ang="0">
                <a:pos x="204" y="14"/>
              </a:cxn>
              <a:cxn ang="0">
                <a:pos x="210" y="18"/>
              </a:cxn>
              <a:cxn ang="0">
                <a:pos x="250" y="26"/>
              </a:cxn>
              <a:cxn ang="0">
                <a:pos x="264" y="34"/>
              </a:cxn>
              <a:cxn ang="0">
                <a:pos x="272" y="38"/>
              </a:cxn>
              <a:cxn ang="0">
                <a:pos x="282" y="36"/>
              </a:cxn>
              <a:cxn ang="0">
                <a:pos x="292" y="24"/>
              </a:cxn>
              <a:cxn ang="0">
                <a:pos x="306" y="10"/>
              </a:cxn>
              <a:cxn ang="0">
                <a:pos x="314" y="6"/>
              </a:cxn>
              <a:cxn ang="0">
                <a:pos x="322" y="10"/>
              </a:cxn>
              <a:cxn ang="0">
                <a:pos x="330" y="4"/>
              </a:cxn>
              <a:cxn ang="0">
                <a:pos x="348" y="0"/>
              </a:cxn>
            </a:cxnLst>
            <a:rect l="0" t="0" r="r" b="b"/>
            <a:pathLst>
              <a:path w="348" h="194">
                <a:moveTo>
                  <a:pt x="348" y="0"/>
                </a:moveTo>
                <a:lnTo>
                  <a:pt x="348" y="148"/>
                </a:lnTo>
                <a:lnTo>
                  <a:pt x="348" y="148"/>
                </a:lnTo>
                <a:lnTo>
                  <a:pt x="340" y="150"/>
                </a:lnTo>
                <a:lnTo>
                  <a:pt x="340" y="150"/>
                </a:lnTo>
                <a:lnTo>
                  <a:pt x="338" y="154"/>
                </a:lnTo>
                <a:lnTo>
                  <a:pt x="334" y="158"/>
                </a:lnTo>
                <a:lnTo>
                  <a:pt x="334" y="158"/>
                </a:lnTo>
                <a:lnTo>
                  <a:pt x="326" y="162"/>
                </a:lnTo>
                <a:lnTo>
                  <a:pt x="316" y="166"/>
                </a:lnTo>
                <a:lnTo>
                  <a:pt x="316" y="166"/>
                </a:lnTo>
                <a:lnTo>
                  <a:pt x="310" y="176"/>
                </a:lnTo>
                <a:lnTo>
                  <a:pt x="310" y="176"/>
                </a:lnTo>
                <a:lnTo>
                  <a:pt x="306" y="178"/>
                </a:lnTo>
                <a:lnTo>
                  <a:pt x="298" y="180"/>
                </a:lnTo>
                <a:lnTo>
                  <a:pt x="290" y="182"/>
                </a:lnTo>
                <a:lnTo>
                  <a:pt x="288" y="184"/>
                </a:lnTo>
                <a:lnTo>
                  <a:pt x="288" y="186"/>
                </a:lnTo>
                <a:lnTo>
                  <a:pt x="288" y="186"/>
                </a:lnTo>
                <a:lnTo>
                  <a:pt x="280" y="182"/>
                </a:lnTo>
                <a:lnTo>
                  <a:pt x="274" y="178"/>
                </a:lnTo>
                <a:lnTo>
                  <a:pt x="274" y="178"/>
                </a:lnTo>
                <a:lnTo>
                  <a:pt x="268" y="178"/>
                </a:lnTo>
                <a:lnTo>
                  <a:pt x="268" y="178"/>
                </a:lnTo>
                <a:lnTo>
                  <a:pt x="262" y="176"/>
                </a:lnTo>
                <a:lnTo>
                  <a:pt x="258" y="172"/>
                </a:lnTo>
                <a:lnTo>
                  <a:pt x="248" y="164"/>
                </a:lnTo>
                <a:lnTo>
                  <a:pt x="248" y="164"/>
                </a:lnTo>
                <a:lnTo>
                  <a:pt x="236" y="158"/>
                </a:lnTo>
                <a:lnTo>
                  <a:pt x="236" y="158"/>
                </a:lnTo>
                <a:lnTo>
                  <a:pt x="230" y="158"/>
                </a:lnTo>
                <a:lnTo>
                  <a:pt x="226" y="160"/>
                </a:lnTo>
                <a:lnTo>
                  <a:pt x="226" y="160"/>
                </a:lnTo>
                <a:lnTo>
                  <a:pt x="222" y="164"/>
                </a:lnTo>
                <a:lnTo>
                  <a:pt x="222" y="164"/>
                </a:lnTo>
                <a:lnTo>
                  <a:pt x="220" y="170"/>
                </a:lnTo>
                <a:lnTo>
                  <a:pt x="218" y="176"/>
                </a:lnTo>
                <a:lnTo>
                  <a:pt x="218" y="176"/>
                </a:lnTo>
                <a:lnTo>
                  <a:pt x="216" y="178"/>
                </a:lnTo>
                <a:lnTo>
                  <a:pt x="210" y="180"/>
                </a:lnTo>
                <a:lnTo>
                  <a:pt x="210" y="180"/>
                </a:lnTo>
                <a:lnTo>
                  <a:pt x="198" y="180"/>
                </a:lnTo>
                <a:lnTo>
                  <a:pt x="192" y="178"/>
                </a:lnTo>
                <a:lnTo>
                  <a:pt x="188" y="180"/>
                </a:lnTo>
                <a:lnTo>
                  <a:pt x="188" y="180"/>
                </a:lnTo>
                <a:lnTo>
                  <a:pt x="180" y="184"/>
                </a:lnTo>
                <a:lnTo>
                  <a:pt x="174" y="190"/>
                </a:lnTo>
                <a:lnTo>
                  <a:pt x="174" y="190"/>
                </a:lnTo>
                <a:lnTo>
                  <a:pt x="170" y="192"/>
                </a:lnTo>
                <a:lnTo>
                  <a:pt x="164" y="194"/>
                </a:lnTo>
                <a:lnTo>
                  <a:pt x="164" y="194"/>
                </a:lnTo>
                <a:lnTo>
                  <a:pt x="160" y="190"/>
                </a:lnTo>
                <a:lnTo>
                  <a:pt x="156" y="188"/>
                </a:lnTo>
                <a:lnTo>
                  <a:pt x="154" y="188"/>
                </a:lnTo>
                <a:lnTo>
                  <a:pt x="154" y="188"/>
                </a:lnTo>
                <a:lnTo>
                  <a:pt x="156" y="184"/>
                </a:lnTo>
                <a:lnTo>
                  <a:pt x="160" y="182"/>
                </a:lnTo>
                <a:lnTo>
                  <a:pt x="160" y="182"/>
                </a:lnTo>
                <a:lnTo>
                  <a:pt x="164" y="172"/>
                </a:lnTo>
                <a:lnTo>
                  <a:pt x="164" y="172"/>
                </a:lnTo>
                <a:lnTo>
                  <a:pt x="162" y="162"/>
                </a:lnTo>
                <a:lnTo>
                  <a:pt x="160" y="154"/>
                </a:lnTo>
                <a:lnTo>
                  <a:pt x="160" y="154"/>
                </a:lnTo>
                <a:lnTo>
                  <a:pt x="158" y="146"/>
                </a:lnTo>
                <a:lnTo>
                  <a:pt x="154" y="140"/>
                </a:lnTo>
                <a:lnTo>
                  <a:pt x="154" y="140"/>
                </a:lnTo>
                <a:lnTo>
                  <a:pt x="148" y="136"/>
                </a:lnTo>
                <a:lnTo>
                  <a:pt x="142" y="132"/>
                </a:lnTo>
                <a:lnTo>
                  <a:pt x="142" y="132"/>
                </a:lnTo>
                <a:lnTo>
                  <a:pt x="138" y="126"/>
                </a:lnTo>
                <a:lnTo>
                  <a:pt x="134" y="120"/>
                </a:lnTo>
                <a:lnTo>
                  <a:pt x="128" y="106"/>
                </a:lnTo>
                <a:lnTo>
                  <a:pt x="128" y="106"/>
                </a:lnTo>
                <a:lnTo>
                  <a:pt x="120" y="92"/>
                </a:lnTo>
                <a:lnTo>
                  <a:pt x="120" y="92"/>
                </a:lnTo>
                <a:lnTo>
                  <a:pt x="108" y="82"/>
                </a:lnTo>
                <a:lnTo>
                  <a:pt x="108" y="82"/>
                </a:lnTo>
                <a:lnTo>
                  <a:pt x="94" y="76"/>
                </a:lnTo>
                <a:lnTo>
                  <a:pt x="94" y="76"/>
                </a:lnTo>
                <a:lnTo>
                  <a:pt x="84" y="72"/>
                </a:lnTo>
                <a:lnTo>
                  <a:pt x="76" y="68"/>
                </a:lnTo>
                <a:lnTo>
                  <a:pt x="76" y="68"/>
                </a:lnTo>
                <a:lnTo>
                  <a:pt x="68" y="68"/>
                </a:lnTo>
                <a:lnTo>
                  <a:pt x="60" y="68"/>
                </a:lnTo>
                <a:lnTo>
                  <a:pt x="46" y="70"/>
                </a:lnTo>
                <a:lnTo>
                  <a:pt x="46" y="70"/>
                </a:lnTo>
                <a:lnTo>
                  <a:pt x="32" y="68"/>
                </a:lnTo>
                <a:lnTo>
                  <a:pt x="32" y="68"/>
                </a:lnTo>
                <a:lnTo>
                  <a:pt x="26" y="62"/>
                </a:lnTo>
                <a:lnTo>
                  <a:pt x="20" y="58"/>
                </a:lnTo>
                <a:lnTo>
                  <a:pt x="20" y="58"/>
                </a:lnTo>
                <a:lnTo>
                  <a:pt x="8" y="54"/>
                </a:lnTo>
                <a:lnTo>
                  <a:pt x="8" y="54"/>
                </a:lnTo>
                <a:lnTo>
                  <a:pt x="4" y="52"/>
                </a:lnTo>
                <a:lnTo>
                  <a:pt x="0" y="50"/>
                </a:lnTo>
                <a:lnTo>
                  <a:pt x="0" y="50"/>
                </a:lnTo>
                <a:lnTo>
                  <a:pt x="4" y="48"/>
                </a:lnTo>
                <a:lnTo>
                  <a:pt x="8" y="44"/>
                </a:lnTo>
                <a:lnTo>
                  <a:pt x="16" y="38"/>
                </a:lnTo>
                <a:lnTo>
                  <a:pt x="16" y="38"/>
                </a:lnTo>
                <a:lnTo>
                  <a:pt x="26" y="34"/>
                </a:lnTo>
                <a:lnTo>
                  <a:pt x="26" y="34"/>
                </a:lnTo>
                <a:lnTo>
                  <a:pt x="34" y="34"/>
                </a:lnTo>
                <a:lnTo>
                  <a:pt x="34" y="34"/>
                </a:lnTo>
                <a:lnTo>
                  <a:pt x="44" y="30"/>
                </a:lnTo>
                <a:lnTo>
                  <a:pt x="44" y="30"/>
                </a:lnTo>
                <a:lnTo>
                  <a:pt x="54" y="28"/>
                </a:lnTo>
                <a:lnTo>
                  <a:pt x="62" y="30"/>
                </a:lnTo>
                <a:lnTo>
                  <a:pt x="62" y="30"/>
                </a:lnTo>
                <a:lnTo>
                  <a:pt x="72" y="34"/>
                </a:lnTo>
                <a:lnTo>
                  <a:pt x="72" y="34"/>
                </a:lnTo>
                <a:lnTo>
                  <a:pt x="82" y="32"/>
                </a:lnTo>
                <a:lnTo>
                  <a:pt x="90" y="32"/>
                </a:lnTo>
                <a:lnTo>
                  <a:pt x="90" y="32"/>
                </a:lnTo>
                <a:lnTo>
                  <a:pt x="106" y="32"/>
                </a:lnTo>
                <a:lnTo>
                  <a:pt x="120" y="34"/>
                </a:lnTo>
                <a:lnTo>
                  <a:pt x="120" y="34"/>
                </a:lnTo>
                <a:lnTo>
                  <a:pt x="130" y="32"/>
                </a:lnTo>
                <a:lnTo>
                  <a:pt x="130" y="32"/>
                </a:lnTo>
                <a:lnTo>
                  <a:pt x="144" y="26"/>
                </a:lnTo>
                <a:lnTo>
                  <a:pt x="156" y="18"/>
                </a:lnTo>
                <a:lnTo>
                  <a:pt x="156" y="18"/>
                </a:lnTo>
                <a:lnTo>
                  <a:pt x="166" y="18"/>
                </a:lnTo>
                <a:lnTo>
                  <a:pt x="176" y="18"/>
                </a:lnTo>
                <a:lnTo>
                  <a:pt x="176" y="18"/>
                </a:lnTo>
                <a:lnTo>
                  <a:pt x="186" y="14"/>
                </a:lnTo>
                <a:lnTo>
                  <a:pt x="194" y="12"/>
                </a:lnTo>
                <a:lnTo>
                  <a:pt x="194" y="12"/>
                </a:lnTo>
                <a:lnTo>
                  <a:pt x="204" y="14"/>
                </a:lnTo>
                <a:lnTo>
                  <a:pt x="204" y="14"/>
                </a:lnTo>
                <a:lnTo>
                  <a:pt x="210" y="18"/>
                </a:lnTo>
                <a:lnTo>
                  <a:pt x="210" y="18"/>
                </a:lnTo>
                <a:lnTo>
                  <a:pt x="222" y="22"/>
                </a:lnTo>
                <a:lnTo>
                  <a:pt x="236" y="24"/>
                </a:lnTo>
                <a:lnTo>
                  <a:pt x="250" y="26"/>
                </a:lnTo>
                <a:lnTo>
                  <a:pt x="262" y="30"/>
                </a:lnTo>
                <a:lnTo>
                  <a:pt x="262" y="30"/>
                </a:lnTo>
                <a:lnTo>
                  <a:pt x="264" y="34"/>
                </a:lnTo>
                <a:lnTo>
                  <a:pt x="268" y="38"/>
                </a:lnTo>
                <a:lnTo>
                  <a:pt x="268" y="38"/>
                </a:lnTo>
                <a:lnTo>
                  <a:pt x="272" y="38"/>
                </a:lnTo>
                <a:lnTo>
                  <a:pt x="278" y="38"/>
                </a:lnTo>
                <a:lnTo>
                  <a:pt x="278" y="38"/>
                </a:lnTo>
                <a:lnTo>
                  <a:pt x="282" y="36"/>
                </a:lnTo>
                <a:lnTo>
                  <a:pt x="286" y="32"/>
                </a:lnTo>
                <a:lnTo>
                  <a:pt x="286" y="32"/>
                </a:lnTo>
                <a:lnTo>
                  <a:pt x="292" y="24"/>
                </a:lnTo>
                <a:lnTo>
                  <a:pt x="292" y="24"/>
                </a:lnTo>
                <a:lnTo>
                  <a:pt x="306" y="10"/>
                </a:lnTo>
                <a:lnTo>
                  <a:pt x="306" y="10"/>
                </a:lnTo>
                <a:lnTo>
                  <a:pt x="310" y="8"/>
                </a:lnTo>
                <a:lnTo>
                  <a:pt x="314" y="6"/>
                </a:lnTo>
                <a:lnTo>
                  <a:pt x="314" y="6"/>
                </a:lnTo>
                <a:lnTo>
                  <a:pt x="318" y="8"/>
                </a:lnTo>
                <a:lnTo>
                  <a:pt x="322" y="10"/>
                </a:lnTo>
                <a:lnTo>
                  <a:pt x="322" y="10"/>
                </a:lnTo>
                <a:lnTo>
                  <a:pt x="326" y="8"/>
                </a:lnTo>
                <a:lnTo>
                  <a:pt x="330" y="4"/>
                </a:lnTo>
                <a:lnTo>
                  <a:pt x="330" y="4"/>
                </a:lnTo>
                <a:lnTo>
                  <a:pt x="340" y="2"/>
                </a:lnTo>
                <a:lnTo>
                  <a:pt x="348" y="0"/>
                </a:lnTo>
                <a:lnTo>
                  <a:pt x="348"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62" name="Freeform 324"/>
          <p:cNvSpPr>
            <a:spLocks/>
          </p:cNvSpPr>
          <p:nvPr/>
        </p:nvSpPr>
        <p:spPr bwMode="auto">
          <a:xfrm>
            <a:off x="9021902" y="2550790"/>
            <a:ext cx="299148" cy="771856"/>
          </a:xfrm>
          <a:custGeom>
            <a:avLst/>
            <a:gdLst/>
            <a:ahLst/>
            <a:cxnLst>
              <a:cxn ang="0">
                <a:pos x="152" y="416"/>
              </a:cxn>
              <a:cxn ang="0">
                <a:pos x="142" y="410"/>
              </a:cxn>
              <a:cxn ang="0">
                <a:pos x="130" y="412"/>
              </a:cxn>
              <a:cxn ang="0">
                <a:pos x="116" y="422"/>
              </a:cxn>
              <a:cxn ang="0">
                <a:pos x="102" y="422"/>
              </a:cxn>
              <a:cxn ang="0">
                <a:pos x="100" y="426"/>
              </a:cxn>
              <a:cxn ang="0">
                <a:pos x="104" y="434"/>
              </a:cxn>
              <a:cxn ang="0">
                <a:pos x="94" y="434"/>
              </a:cxn>
              <a:cxn ang="0">
                <a:pos x="80" y="418"/>
              </a:cxn>
              <a:cxn ang="0">
                <a:pos x="74" y="412"/>
              </a:cxn>
              <a:cxn ang="0">
                <a:pos x="74" y="404"/>
              </a:cxn>
              <a:cxn ang="0">
                <a:pos x="68" y="398"/>
              </a:cxn>
              <a:cxn ang="0">
                <a:pos x="64" y="390"/>
              </a:cxn>
              <a:cxn ang="0">
                <a:pos x="46" y="392"/>
              </a:cxn>
              <a:cxn ang="0">
                <a:pos x="30" y="392"/>
              </a:cxn>
              <a:cxn ang="0">
                <a:pos x="24" y="384"/>
              </a:cxn>
              <a:cxn ang="0">
                <a:pos x="22" y="342"/>
              </a:cxn>
              <a:cxn ang="0">
                <a:pos x="32" y="328"/>
              </a:cxn>
              <a:cxn ang="0">
                <a:pos x="32" y="318"/>
              </a:cxn>
              <a:cxn ang="0">
                <a:pos x="26" y="312"/>
              </a:cxn>
              <a:cxn ang="0">
                <a:pos x="14" y="308"/>
              </a:cxn>
              <a:cxn ang="0">
                <a:pos x="6" y="296"/>
              </a:cxn>
              <a:cxn ang="0">
                <a:pos x="0" y="254"/>
              </a:cxn>
              <a:cxn ang="0">
                <a:pos x="8" y="240"/>
              </a:cxn>
              <a:cxn ang="0">
                <a:pos x="10" y="232"/>
              </a:cxn>
              <a:cxn ang="0">
                <a:pos x="4" y="224"/>
              </a:cxn>
              <a:cxn ang="0">
                <a:pos x="4" y="216"/>
              </a:cxn>
              <a:cxn ang="0">
                <a:pos x="0" y="198"/>
              </a:cxn>
              <a:cxn ang="0">
                <a:pos x="2" y="190"/>
              </a:cxn>
              <a:cxn ang="0">
                <a:pos x="10" y="192"/>
              </a:cxn>
              <a:cxn ang="0">
                <a:pos x="16" y="198"/>
              </a:cxn>
              <a:cxn ang="0">
                <a:pos x="34" y="202"/>
              </a:cxn>
              <a:cxn ang="0">
                <a:pos x="58" y="228"/>
              </a:cxn>
              <a:cxn ang="0">
                <a:pos x="72" y="232"/>
              </a:cxn>
              <a:cxn ang="0">
                <a:pos x="80" y="226"/>
              </a:cxn>
              <a:cxn ang="0">
                <a:pos x="92" y="202"/>
              </a:cxn>
              <a:cxn ang="0">
                <a:pos x="86" y="194"/>
              </a:cxn>
              <a:cxn ang="0">
                <a:pos x="78" y="188"/>
              </a:cxn>
              <a:cxn ang="0">
                <a:pos x="64" y="166"/>
              </a:cxn>
              <a:cxn ang="0">
                <a:pos x="50" y="156"/>
              </a:cxn>
              <a:cxn ang="0">
                <a:pos x="54" y="154"/>
              </a:cxn>
              <a:cxn ang="0">
                <a:pos x="64" y="148"/>
              </a:cxn>
              <a:cxn ang="0">
                <a:pos x="74" y="124"/>
              </a:cxn>
              <a:cxn ang="0">
                <a:pos x="80" y="118"/>
              </a:cxn>
              <a:cxn ang="0">
                <a:pos x="78" y="100"/>
              </a:cxn>
              <a:cxn ang="0">
                <a:pos x="72" y="94"/>
              </a:cxn>
              <a:cxn ang="0">
                <a:pos x="78" y="88"/>
              </a:cxn>
              <a:cxn ang="0">
                <a:pos x="86" y="86"/>
              </a:cxn>
              <a:cxn ang="0">
                <a:pos x="94" y="72"/>
              </a:cxn>
              <a:cxn ang="0">
                <a:pos x="98" y="64"/>
              </a:cxn>
              <a:cxn ang="0">
                <a:pos x="104" y="50"/>
              </a:cxn>
              <a:cxn ang="0">
                <a:pos x="108" y="42"/>
              </a:cxn>
              <a:cxn ang="0">
                <a:pos x="108" y="26"/>
              </a:cxn>
              <a:cxn ang="0">
                <a:pos x="110" y="18"/>
              </a:cxn>
              <a:cxn ang="0">
                <a:pos x="128" y="2"/>
              </a:cxn>
              <a:cxn ang="0">
                <a:pos x="136" y="0"/>
              </a:cxn>
              <a:cxn ang="0">
                <a:pos x="142" y="8"/>
              </a:cxn>
              <a:cxn ang="0">
                <a:pos x="148" y="12"/>
              </a:cxn>
            </a:cxnLst>
            <a:rect l="0" t="0" r="r" b="b"/>
            <a:pathLst>
              <a:path w="152" h="436">
                <a:moveTo>
                  <a:pt x="152" y="10"/>
                </a:moveTo>
                <a:lnTo>
                  <a:pt x="152" y="416"/>
                </a:lnTo>
                <a:lnTo>
                  <a:pt x="152" y="416"/>
                </a:lnTo>
                <a:lnTo>
                  <a:pt x="146" y="412"/>
                </a:lnTo>
                <a:lnTo>
                  <a:pt x="146" y="412"/>
                </a:lnTo>
                <a:lnTo>
                  <a:pt x="142" y="410"/>
                </a:lnTo>
                <a:lnTo>
                  <a:pt x="138" y="410"/>
                </a:lnTo>
                <a:lnTo>
                  <a:pt x="138" y="410"/>
                </a:lnTo>
                <a:lnTo>
                  <a:pt x="130" y="412"/>
                </a:lnTo>
                <a:lnTo>
                  <a:pt x="130" y="412"/>
                </a:lnTo>
                <a:lnTo>
                  <a:pt x="122" y="418"/>
                </a:lnTo>
                <a:lnTo>
                  <a:pt x="116" y="422"/>
                </a:lnTo>
                <a:lnTo>
                  <a:pt x="116" y="422"/>
                </a:lnTo>
                <a:lnTo>
                  <a:pt x="108" y="422"/>
                </a:lnTo>
                <a:lnTo>
                  <a:pt x="102" y="422"/>
                </a:lnTo>
                <a:lnTo>
                  <a:pt x="100" y="424"/>
                </a:lnTo>
                <a:lnTo>
                  <a:pt x="100" y="424"/>
                </a:lnTo>
                <a:lnTo>
                  <a:pt x="100" y="426"/>
                </a:lnTo>
                <a:lnTo>
                  <a:pt x="102" y="430"/>
                </a:lnTo>
                <a:lnTo>
                  <a:pt x="104" y="432"/>
                </a:lnTo>
                <a:lnTo>
                  <a:pt x="104" y="434"/>
                </a:lnTo>
                <a:lnTo>
                  <a:pt x="104" y="434"/>
                </a:lnTo>
                <a:lnTo>
                  <a:pt x="100" y="436"/>
                </a:lnTo>
                <a:lnTo>
                  <a:pt x="94" y="434"/>
                </a:lnTo>
                <a:lnTo>
                  <a:pt x="86" y="426"/>
                </a:lnTo>
                <a:lnTo>
                  <a:pt x="86" y="426"/>
                </a:lnTo>
                <a:lnTo>
                  <a:pt x="80" y="418"/>
                </a:lnTo>
                <a:lnTo>
                  <a:pt x="80" y="418"/>
                </a:lnTo>
                <a:lnTo>
                  <a:pt x="78" y="416"/>
                </a:lnTo>
                <a:lnTo>
                  <a:pt x="74" y="412"/>
                </a:lnTo>
                <a:lnTo>
                  <a:pt x="74" y="412"/>
                </a:lnTo>
                <a:lnTo>
                  <a:pt x="74" y="408"/>
                </a:lnTo>
                <a:lnTo>
                  <a:pt x="74" y="404"/>
                </a:lnTo>
                <a:lnTo>
                  <a:pt x="74" y="404"/>
                </a:lnTo>
                <a:lnTo>
                  <a:pt x="72" y="402"/>
                </a:lnTo>
                <a:lnTo>
                  <a:pt x="68" y="398"/>
                </a:lnTo>
                <a:lnTo>
                  <a:pt x="68" y="398"/>
                </a:lnTo>
                <a:lnTo>
                  <a:pt x="66" y="394"/>
                </a:lnTo>
                <a:lnTo>
                  <a:pt x="64" y="390"/>
                </a:lnTo>
                <a:lnTo>
                  <a:pt x="64" y="390"/>
                </a:lnTo>
                <a:lnTo>
                  <a:pt x="56" y="390"/>
                </a:lnTo>
                <a:lnTo>
                  <a:pt x="46" y="392"/>
                </a:lnTo>
                <a:lnTo>
                  <a:pt x="38" y="394"/>
                </a:lnTo>
                <a:lnTo>
                  <a:pt x="34" y="394"/>
                </a:lnTo>
                <a:lnTo>
                  <a:pt x="30" y="392"/>
                </a:lnTo>
                <a:lnTo>
                  <a:pt x="30" y="392"/>
                </a:lnTo>
                <a:lnTo>
                  <a:pt x="28" y="388"/>
                </a:lnTo>
                <a:lnTo>
                  <a:pt x="24" y="384"/>
                </a:lnTo>
                <a:lnTo>
                  <a:pt x="22" y="370"/>
                </a:lnTo>
                <a:lnTo>
                  <a:pt x="20" y="354"/>
                </a:lnTo>
                <a:lnTo>
                  <a:pt x="22" y="342"/>
                </a:lnTo>
                <a:lnTo>
                  <a:pt x="22" y="342"/>
                </a:lnTo>
                <a:lnTo>
                  <a:pt x="26" y="336"/>
                </a:lnTo>
                <a:lnTo>
                  <a:pt x="32" y="328"/>
                </a:lnTo>
                <a:lnTo>
                  <a:pt x="32" y="328"/>
                </a:lnTo>
                <a:lnTo>
                  <a:pt x="32" y="324"/>
                </a:lnTo>
                <a:lnTo>
                  <a:pt x="32" y="318"/>
                </a:lnTo>
                <a:lnTo>
                  <a:pt x="32" y="318"/>
                </a:lnTo>
                <a:lnTo>
                  <a:pt x="30" y="316"/>
                </a:lnTo>
                <a:lnTo>
                  <a:pt x="26" y="312"/>
                </a:lnTo>
                <a:lnTo>
                  <a:pt x="26" y="312"/>
                </a:lnTo>
                <a:lnTo>
                  <a:pt x="18" y="310"/>
                </a:lnTo>
                <a:lnTo>
                  <a:pt x="14" y="308"/>
                </a:lnTo>
                <a:lnTo>
                  <a:pt x="10" y="306"/>
                </a:lnTo>
                <a:lnTo>
                  <a:pt x="10" y="306"/>
                </a:lnTo>
                <a:lnTo>
                  <a:pt x="6" y="296"/>
                </a:lnTo>
                <a:lnTo>
                  <a:pt x="2" y="282"/>
                </a:lnTo>
                <a:lnTo>
                  <a:pt x="0" y="266"/>
                </a:lnTo>
                <a:lnTo>
                  <a:pt x="0" y="254"/>
                </a:lnTo>
                <a:lnTo>
                  <a:pt x="0" y="254"/>
                </a:lnTo>
                <a:lnTo>
                  <a:pt x="4" y="248"/>
                </a:lnTo>
                <a:lnTo>
                  <a:pt x="8" y="240"/>
                </a:lnTo>
                <a:lnTo>
                  <a:pt x="8" y="240"/>
                </a:lnTo>
                <a:lnTo>
                  <a:pt x="10" y="236"/>
                </a:lnTo>
                <a:lnTo>
                  <a:pt x="10" y="232"/>
                </a:lnTo>
                <a:lnTo>
                  <a:pt x="10" y="232"/>
                </a:lnTo>
                <a:lnTo>
                  <a:pt x="8" y="228"/>
                </a:lnTo>
                <a:lnTo>
                  <a:pt x="4" y="224"/>
                </a:lnTo>
                <a:lnTo>
                  <a:pt x="4" y="224"/>
                </a:lnTo>
                <a:lnTo>
                  <a:pt x="4" y="216"/>
                </a:lnTo>
                <a:lnTo>
                  <a:pt x="4" y="216"/>
                </a:lnTo>
                <a:lnTo>
                  <a:pt x="0" y="208"/>
                </a:lnTo>
                <a:lnTo>
                  <a:pt x="0" y="208"/>
                </a:lnTo>
                <a:lnTo>
                  <a:pt x="0" y="198"/>
                </a:lnTo>
                <a:lnTo>
                  <a:pt x="0" y="198"/>
                </a:lnTo>
                <a:lnTo>
                  <a:pt x="0" y="194"/>
                </a:lnTo>
                <a:lnTo>
                  <a:pt x="2" y="190"/>
                </a:lnTo>
                <a:lnTo>
                  <a:pt x="2" y="190"/>
                </a:lnTo>
                <a:lnTo>
                  <a:pt x="6" y="190"/>
                </a:lnTo>
                <a:lnTo>
                  <a:pt x="10" y="192"/>
                </a:lnTo>
                <a:lnTo>
                  <a:pt x="10" y="192"/>
                </a:lnTo>
                <a:lnTo>
                  <a:pt x="16" y="198"/>
                </a:lnTo>
                <a:lnTo>
                  <a:pt x="16" y="198"/>
                </a:lnTo>
                <a:lnTo>
                  <a:pt x="24" y="200"/>
                </a:lnTo>
                <a:lnTo>
                  <a:pt x="34" y="202"/>
                </a:lnTo>
                <a:lnTo>
                  <a:pt x="34" y="202"/>
                </a:lnTo>
                <a:lnTo>
                  <a:pt x="40" y="210"/>
                </a:lnTo>
                <a:lnTo>
                  <a:pt x="50" y="218"/>
                </a:lnTo>
                <a:lnTo>
                  <a:pt x="58" y="228"/>
                </a:lnTo>
                <a:lnTo>
                  <a:pt x="66" y="232"/>
                </a:lnTo>
                <a:lnTo>
                  <a:pt x="66" y="232"/>
                </a:lnTo>
                <a:lnTo>
                  <a:pt x="72" y="232"/>
                </a:lnTo>
                <a:lnTo>
                  <a:pt x="76" y="232"/>
                </a:lnTo>
                <a:lnTo>
                  <a:pt x="76" y="232"/>
                </a:lnTo>
                <a:lnTo>
                  <a:pt x="80" y="226"/>
                </a:lnTo>
                <a:lnTo>
                  <a:pt x="86" y="218"/>
                </a:lnTo>
                <a:lnTo>
                  <a:pt x="90" y="210"/>
                </a:lnTo>
                <a:lnTo>
                  <a:pt x="92" y="202"/>
                </a:lnTo>
                <a:lnTo>
                  <a:pt x="92" y="202"/>
                </a:lnTo>
                <a:lnTo>
                  <a:pt x="88" y="198"/>
                </a:lnTo>
                <a:lnTo>
                  <a:pt x="86" y="194"/>
                </a:lnTo>
                <a:lnTo>
                  <a:pt x="86" y="194"/>
                </a:lnTo>
                <a:lnTo>
                  <a:pt x="78" y="188"/>
                </a:lnTo>
                <a:lnTo>
                  <a:pt x="78" y="188"/>
                </a:lnTo>
                <a:lnTo>
                  <a:pt x="70" y="178"/>
                </a:lnTo>
                <a:lnTo>
                  <a:pt x="64" y="166"/>
                </a:lnTo>
                <a:lnTo>
                  <a:pt x="64" y="166"/>
                </a:lnTo>
                <a:lnTo>
                  <a:pt x="54" y="162"/>
                </a:lnTo>
                <a:lnTo>
                  <a:pt x="50" y="158"/>
                </a:lnTo>
                <a:lnTo>
                  <a:pt x="50" y="156"/>
                </a:lnTo>
                <a:lnTo>
                  <a:pt x="50" y="156"/>
                </a:lnTo>
                <a:lnTo>
                  <a:pt x="50" y="154"/>
                </a:lnTo>
                <a:lnTo>
                  <a:pt x="54" y="154"/>
                </a:lnTo>
                <a:lnTo>
                  <a:pt x="58" y="154"/>
                </a:lnTo>
                <a:lnTo>
                  <a:pt x="58" y="154"/>
                </a:lnTo>
                <a:lnTo>
                  <a:pt x="64" y="148"/>
                </a:lnTo>
                <a:lnTo>
                  <a:pt x="64" y="148"/>
                </a:lnTo>
                <a:lnTo>
                  <a:pt x="68" y="136"/>
                </a:lnTo>
                <a:lnTo>
                  <a:pt x="74" y="124"/>
                </a:lnTo>
                <a:lnTo>
                  <a:pt x="74" y="124"/>
                </a:lnTo>
                <a:lnTo>
                  <a:pt x="80" y="118"/>
                </a:lnTo>
                <a:lnTo>
                  <a:pt x="80" y="118"/>
                </a:lnTo>
                <a:lnTo>
                  <a:pt x="80" y="110"/>
                </a:lnTo>
                <a:lnTo>
                  <a:pt x="80" y="110"/>
                </a:lnTo>
                <a:lnTo>
                  <a:pt x="78" y="100"/>
                </a:lnTo>
                <a:lnTo>
                  <a:pt x="78" y="100"/>
                </a:lnTo>
                <a:lnTo>
                  <a:pt x="74" y="98"/>
                </a:lnTo>
                <a:lnTo>
                  <a:pt x="72" y="94"/>
                </a:lnTo>
                <a:lnTo>
                  <a:pt x="72" y="94"/>
                </a:lnTo>
                <a:lnTo>
                  <a:pt x="76" y="90"/>
                </a:lnTo>
                <a:lnTo>
                  <a:pt x="78" y="88"/>
                </a:lnTo>
                <a:lnTo>
                  <a:pt x="78" y="88"/>
                </a:lnTo>
                <a:lnTo>
                  <a:pt x="86" y="86"/>
                </a:lnTo>
                <a:lnTo>
                  <a:pt x="86" y="86"/>
                </a:lnTo>
                <a:lnTo>
                  <a:pt x="92" y="80"/>
                </a:lnTo>
                <a:lnTo>
                  <a:pt x="92" y="80"/>
                </a:lnTo>
                <a:lnTo>
                  <a:pt x="94" y="72"/>
                </a:lnTo>
                <a:lnTo>
                  <a:pt x="94" y="72"/>
                </a:lnTo>
                <a:lnTo>
                  <a:pt x="98" y="64"/>
                </a:lnTo>
                <a:lnTo>
                  <a:pt x="98" y="64"/>
                </a:lnTo>
                <a:lnTo>
                  <a:pt x="104" y="58"/>
                </a:lnTo>
                <a:lnTo>
                  <a:pt x="104" y="58"/>
                </a:lnTo>
                <a:lnTo>
                  <a:pt x="104" y="50"/>
                </a:lnTo>
                <a:lnTo>
                  <a:pt x="104" y="50"/>
                </a:lnTo>
                <a:lnTo>
                  <a:pt x="108" y="42"/>
                </a:lnTo>
                <a:lnTo>
                  <a:pt x="108" y="42"/>
                </a:lnTo>
                <a:lnTo>
                  <a:pt x="110" y="34"/>
                </a:lnTo>
                <a:lnTo>
                  <a:pt x="110" y="34"/>
                </a:lnTo>
                <a:lnTo>
                  <a:pt x="108" y="26"/>
                </a:lnTo>
                <a:lnTo>
                  <a:pt x="108" y="26"/>
                </a:lnTo>
                <a:lnTo>
                  <a:pt x="110" y="18"/>
                </a:lnTo>
                <a:lnTo>
                  <a:pt x="110" y="18"/>
                </a:lnTo>
                <a:lnTo>
                  <a:pt x="122" y="8"/>
                </a:lnTo>
                <a:lnTo>
                  <a:pt x="122" y="8"/>
                </a:lnTo>
                <a:lnTo>
                  <a:pt x="128" y="2"/>
                </a:lnTo>
                <a:lnTo>
                  <a:pt x="132" y="0"/>
                </a:lnTo>
                <a:lnTo>
                  <a:pt x="136" y="0"/>
                </a:lnTo>
                <a:lnTo>
                  <a:pt x="136" y="0"/>
                </a:lnTo>
                <a:lnTo>
                  <a:pt x="138" y="4"/>
                </a:lnTo>
                <a:lnTo>
                  <a:pt x="142" y="8"/>
                </a:lnTo>
                <a:lnTo>
                  <a:pt x="142" y="8"/>
                </a:lnTo>
                <a:lnTo>
                  <a:pt x="144" y="10"/>
                </a:lnTo>
                <a:lnTo>
                  <a:pt x="148" y="12"/>
                </a:lnTo>
                <a:lnTo>
                  <a:pt x="148" y="12"/>
                </a:lnTo>
                <a:lnTo>
                  <a:pt x="152" y="10"/>
                </a:lnTo>
                <a:lnTo>
                  <a:pt x="152" y="1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63" name="Freeform 332"/>
          <p:cNvSpPr>
            <a:spLocks/>
          </p:cNvSpPr>
          <p:nvPr/>
        </p:nvSpPr>
        <p:spPr bwMode="auto">
          <a:xfrm>
            <a:off x="6239038" y="3032314"/>
            <a:ext cx="2137335" cy="1295868"/>
          </a:xfrm>
          <a:custGeom>
            <a:avLst/>
            <a:gdLst/>
            <a:ahLst/>
            <a:cxnLst>
              <a:cxn ang="0">
                <a:pos x="1036" y="324"/>
              </a:cxn>
              <a:cxn ang="0">
                <a:pos x="1018" y="406"/>
              </a:cxn>
              <a:cxn ang="0">
                <a:pos x="946" y="460"/>
              </a:cxn>
              <a:cxn ang="0">
                <a:pos x="906" y="486"/>
              </a:cxn>
              <a:cxn ang="0">
                <a:pos x="862" y="550"/>
              </a:cxn>
              <a:cxn ang="0">
                <a:pos x="850" y="522"/>
              </a:cxn>
              <a:cxn ang="0">
                <a:pos x="844" y="580"/>
              </a:cxn>
              <a:cxn ang="0">
                <a:pos x="820" y="570"/>
              </a:cxn>
              <a:cxn ang="0">
                <a:pos x="794" y="562"/>
              </a:cxn>
              <a:cxn ang="0">
                <a:pos x="786" y="572"/>
              </a:cxn>
              <a:cxn ang="0">
                <a:pos x="822" y="580"/>
              </a:cxn>
              <a:cxn ang="0">
                <a:pos x="840" y="602"/>
              </a:cxn>
              <a:cxn ang="0">
                <a:pos x="876" y="624"/>
              </a:cxn>
              <a:cxn ang="0">
                <a:pos x="920" y="604"/>
              </a:cxn>
              <a:cxn ang="0">
                <a:pos x="962" y="606"/>
              </a:cxn>
              <a:cxn ang="0">
                <a:pos x="924" y="640"/>
              </a:cxn>
              <a:cxn ang="0">
                <a:pos x="852" y="688"/>
              </a:cxn>
              <a:cxn ang="0">
                <a:pos x="838" y="718"/>
              </a:cxn>
              <a:cxn ang="0">
                <a:pos x="786" y="692"/>
              </a:cxn>
              <a:cxn ang="0">
                <a:pos x="728" y="660"/>
              </a:cxn>
              <a:cxn ang="0">
                <a:pos x="774" y="596"/>
              </a:cxn>
              <a:cxn ang="0">
                <a:pos x="748" y="584"/>
              </a:cxn>
              <a:cxn ang="0">
                <a:pos x="688" y="600"/>
              </a:cxn>
              <a:cxn ang="0">
                <a:pos x="658" y="572"/>
              </a:cxn>
              <a:cxn ang="0">
                <a:pos x="672" y="562"/>
              </a:cxn>
              <a:cxn ang="0">
                <a:pos x="630" y="558"/>
              </a:cxn>
              <a:cxn ang="0">
                <a:pos x="582" y="578"/>
              </a:cxn>
              <a:cxn ang="0">
                <a:pos x="542" y="604"/>
              </a:cxn>
              <a:cxn ang="0">
                <a:pos x="552" y="650"/>
              </a:cxn>
              <a:cxn ang="0">
                <a:pos x="520" y="666"/>
              </a:cxn>
              <a:cxn ang="0">
                <a:pos x="506" y="698"/>
              </a:cxn>
              <a:cxn ang="0">
                <a:pos x="428" y="710"/>
              </a:cxn>
              <a:cxn ang="0">
                <a:pos x="452" y="670"/>
              </a:cxn>
              <a:cxn ang="0">
                <a:pos x="474" y="602"/>
              </a:cxn>
              <a:cxn ang="0">
                <a:pos x="524" y="588"/>
              </a:cxn>
              <a:cxn ang="0">
                <a:pos x="480" y="524"/>
              </a:cxn>
              <a:cxn ang="0">
                <a:pos x="450" y="464"/>
              </a:cxn>
              <a:cxn ang="0">
                <a:pos x="370" y="448"/>
              </a:cxn>
              <a:cxn ang="0">
                <a:pos x="284" y="458"/>
              </a:cxn>
              <a:cxn ang="0">
                <a:pos x="186" y="520"/>
              </a:cxn>
              <a:cxn ang="0">
                <a:pos x="58" y="516"/>
              </a:cxn>
              <a:cxn ang="0">
                <a:pos x="14" y="422"/>
              </a:cxn>
              <a:cxn ang="0">
                <a:pos x="50" y="324"/>
              </a:cxn>
              <a:cxn ang="0">
                <a:pos x="76" y="224"/>
              </a:cxn>
              <a:cxn ang="0">
                <a:pos x="84" y="162"/>
              </a:cxn>
              <a:cxn ang="0">
                <a:pos x="176" y="126"/>
              </a:cxn>
              <a:cxn ang="0">
                <a:pos x="260" y="136"/>
              </a:cxn>
              <a:cxn ang="0">
                <a:pos x="304" y="152"/>
              </a:cxn>
              <a:cxn ang="0">
                <a:pos x="356" y="148"/>
              </a:cxn>
              <a:cxn ang="0">
                <a:pos x="408" y="148"/>
              </a:cxn>
              <a:cxn ang="0">
                <a:pos x="474" y="130"/>
              </a:cxn>
              <a:cxn ang="0">
                <a:pos x="504" y="50"/>
              </a:cxn>
              <a:cxn ang="0">
                <a:pos x="550" y="28"/>
              </a:cxn>
              <a:cxn ang="0">
                <a:pos x="636" y="4"/>
              </a:cxn>
              <a:cxn ang="0">
                <a:pos x="666" y="54"/>
              </a:cxn>
              <a:cxn ang="0">
                <a:pos x="720" y="86"/>
              </a:cxn>
              <a:cxn ang="0">
                <a:pos x="780" y="150"/>
              </a:cxn>
              <a:cxn ang="0">
                <a:pos x="838" y="144"/>
              </a:cxn>
              <a:cxn ang="0">
                <a:pos x="928" y="152"/>
              </a:cxn>
              <a:cxn ang="0">
                <a:pos x="974" y="148"/>
              </a:cxn>
              <a:cxn ang="0">
                <a:pos x="1054" y="148"/>
              </a:cxn>
              <a:cxn ang="0">
                <a:pos x="1050" y="208"/>
              </a:cxn>
              <a:cxn ang="0">
                <a:pos x="1060" y="246"/>
              </a:cxn>
            </a:cxnLst>
            <a:rect l="0" t="0" r="r" b="b"/>
            <a:pathLst>
              <a:path w="1086" h="732">
                <a:moveTo>
                  <a:pt x="1084" y="288"/>
                </a:moveTo>
                <a:lnTo>
                  <a:pt x="1084" y="288"/>
                </a:lnTo>
                <a:lnTo>
                  <a:pt x="1086" y="302"/>
                </a:lnTo>
                <a:lnTo>
                  <a:pt x="1086" y="310"/>
                </a:lnTo>
                <a:lnTo>
                  <a:pt x="1086" y="316"/>
                </a:lnTo>
                <a:lnTo>
                  <a:pt x="1086" y="316"/>
                </a:lnTo>
                <a:lnTo>
                  <a:pt x="1082" y="320"/>
                </a:lnTo>
                <a:lnTo>
                  <a:pt x="1078" y="322"/>
                </a:lnTo>
                <a:lnTo>
                  <a:pt x="1078" y="322"/>
                </a:lnTo>
                <a:lnTo>
                  <a:pt x="1070" y="324"/>
                </a:lnTo>
                <a:lnTo>
                  <a:pt x="1062" y="324"/>
                </a:lnTo>
                <a:lnTo>
                  <a:pt x="1062" y="324"/>
                </a:lnTo>
                <a:lnTo>
                  <a:pt x="1058" y="326"/>
                </a:lnTo>
                <a:lnTo>
                  <a:pt x="1054" y="328"/>
                </a:lnTo>
                <a:lnTo>
                  <a:pt x="1054" y="328"/>
                </a:lnTo>
                <a:lnTo>
                  <a:pt x="1050" y="328"/>
                </a:lnTo>
                <a:lnTo>
                  <a:pt x="1044" y="326"/>
                </a:lnTo>
                <a:lnTo>
                  <a:pt x="1040" y="324"/>
                </a:lnTo>
                <a:lnTo>
                  <a:pt x="1036" y="324"/>
                </a:lnTo>
                <a:lnTo>
                  <a:pt x="1036" y="324"/>
                </a:lnTo>
                <a:lnTo>
                  <a:pt x="1032" y="328"/>
                </a:lnTo>
                <a:lnTo>
                  <a:pt x="1030" y="332"/>
                </a:lnTo>
                <a:lnTo>
                  <a:pt x="1030" y="332"/>
                </a:lnTo>
                <a:lnTo>
                  <a:pt x="1028" y="342"/>
                </a:lnTo>
                <a:lnTo>
                  <a:pt x="1026" y="350"/>
                </a:lnTo>
                <a:lnTo>
                  <a:pt x="1026" y="350"/>
                </a:lnTo>
                <a:lnTo>
                  <a:pt x="1018" y="356"/>
                </a:lnTo>
                <a:lnTo>
                  <a:pt x="1014" y="360"/>
                </a:lnTo>
                <a:lnTo>
                  <a:pt x="1012" y="362"/>
                </a:lnTo>
                <a:lnTo>
                  <a:pt x="1012" y="362"/>
                </a:lnTo>
                <a:lnTo>
                  <a:pt x="1010" y="372"/>
                </a:lnTo>
                <a:lnTo>
                  <a:pt x="1010" y="380"/>
                </a:lnTo>
                <a:lnTo>
                  <a:pt x="1010" y="380"/>
                </a:lnTo>
                <a:lnTo>
                  <a:pt x="1012" y="390"/>
                </a:lnTo>
                <a:lnTo>
                  <a:pt x="1012" y="390"/>
                </a:lnTo>
                <a:lnTo>
                  <a:pt x="1014" y="400"/>
                </a:lnTo>
                <a:lnTo>
                  <a:pt x="1016" y="404"/>
                </a:lnTo>
                <a:lnTo>
                  <a:pt x="1018" y="406"/>
                </a:lnTo>
                <a:lnTo>
                  <a:pt x="1018" y="406"/>
                </a:lnTo>
                <a:lnTo>
                  <a:pt x="1014" y="410"/>
                </a:lnTo>
                <a:lnTo>
                  <a:pt x="1008" y="414"/>
                </a:lnTo>
                <a:lnTo>
                  <a:pt x="994" y="418"/>
                </a:lnTo>
                <a:lnTo>
                  <a:pt x="994" y="418"/>
                </a:lnTo>
                <a:lnTo>
                  <a:pt x="986" y="422"/>
                </a:lnTo>
                <a:lnTo>
                  <a:pt x="980" y="426"/>
                </a:lnTo>
                <a:lnTo>
                  <a:pt x="980" y="426"/>
                </a:lnTo>
                <a:lnTo>
                  <a:pt x="978" y="434"/>
                </a:lnTo>
                <a:lnTo>
                  <a:pt x="974" y="440"/>
                </a:lnTo>
                <a:lnTo>
                  <a:pt x="974" y="440"/>
                </a:lnTo>
                <a:lnTo>
                  <a:pt x="970" y="442"/>
                </a:lnTo>
                <a:lnTo>
                  <a:pt x="966" y="442"/>
                </a:lnTo>
                <a:lnTo>
                  <a:pt x="966" y="442"/>
                </a:lnTo>
                <a:lnTo>
                  <a:pt x="956" y="448"/>
                </a:lnTo>
                <a:lnTo>
                  <a:pt x="950" y="452"/>
                </a:lnTo>
                <a:lnTo>
                  <a:pt x="948" y="456"/>
                </a:lnTo>
                <a:lnTo>
                  <a:pt x="948" y="456"/>
                </a:lnTo>
                <a:lnTo>
                  <a:pt x="946" y="460"/>
                </a:lnTo>
                <a:lnTo>
                  <a:pt x="948" y="464"/>
                </a:lnTo>
                <a:lnTo>
                  <a:pt x="948" y="468"/>
                </a:lnTo>
                <a:lnTo>
                  <a:pt x="948" y="470"/>
                </a:lnTo>
                <a:lnTo>
                  <a:pt x="948" y="470"/>
                </a:lnTo>
                <a:lnTo>
                  <a:pt x="944" y="472"/>
                </a:lnTo>
                <a:lnTo>
                  <a:pt x="940" y="470"/>
                </a:lnTo>
                <a:lnTo>
                  <a:pt x="936" y="468"/>
                </a:lnTo>
                <a:lnTo>
                  <a:pt x="932" y="466"/>
                </a:lnTo>
                <a:lnTo>
                  <a:pt x="932" y="466"/>
                </a:lnTo>
                <a:lnTo>
                  <a:pt x="926" y="470"/>
                </a:lnTo>
                <a:lnTo>
                  <a:pt x="920" y="474"/>
                </a:lnTo>
                <a:lnTo>
                  <a:pt x="910" y="486"/>
                </a:lnTo>
                <a:lnTo>
                  <a:pt x="910" y="486"/>
                </a:lnTo>
                <a:lnTo>
                  <a:pt x="910" y="490"/>
                </a:lnTo>
                <a:lnTo>
                  <a:pt x="908" y="492"/>
                </a:lnTo>
                <a:lnTo>
                  <a:pt x="908" y="492"/>
                </a:lnTo>
                <a:lnTo>
                  <a:pt x="908" y="490"/>
                </a:lnTo>
                <a:lnTo>
                  <a:pt x="906" y="486"/>
                </a:lnTo>
                <a:lnTo>
                  <a:pt x="906" y="486"/>
                </a:lnTo>
                <a:lnTo>
                  <a:pt x="904" y="488"/>
                </a:lnTo>
                <a:lnTo>
                  <a:pt x="900" y="490"/>
                </a:lnTo>
                <a:lnTo>
                  <a:pt x="896" y="494"/>
                </a:lnTo>
                <a:lnTo>
                  <a:pt x="896" y="494"/>
                </a:lnTo>
                <a:lnTo>
                  <a:pt x="890" y="496"/>
                </a:lnTo>
                <a:lnTo>
                  <a:pt x="886" y="498"/>
                </a:lnTo>
                <a:lnTo>
                  <a:pt x="886" y="498"/>
                </a:lnTo>
                <a:lnTo>
                  <a:pt x="884" y="502"/>
                </a:lnTo>
                <a:lnTo>
                  <a:pt x="880" y="508"/>
                </a:lnTo>
                <a:lnTo>
                  <a:pt x="876" y="514"/>
                </a:lnTo>
                <a:lnTo>
                  <a:pt x="874" y="520"/>
                </a:lnTo>
                <a:lnTo>
                  <a:pt x="874" y="520"/>
                </a:lnTo>
                <a:lnTo>
                  <a:pt x="870" y="520"/>
                </a:lnTo>
                <a:lnTo>
                  <a:pt x="870" y="520"/>
                </a:lnTo>
                <a:lnTo>
                  <a:pt x="868" y="528"/>
                </a:lnTo>
                <a:lnTo>
                  <a:pt x="866" y="534"/>
                </a:lnTo>
                <a:lnTo>
                  <a:pt x="866" y="534"/>
                </a:lnTo>
                <a:lnTo>
                  <a:pt x="864" y="542"/>
                </a:lnTo>
                <a:lnTo>
                  <a:pt x="862" y="550"/>
                </a:lnTo>
                <a:lnTo>
                  <a:pt x="862" y="550"/>
                </a:lnTo>
                <a:lnTo>
                  <a:pt x="858" y="554"/>
                </a:lnTo>
                <a:lnTo>
                  <a:pt x="856" y="556"/>
                </a:lnTo>
                <a:lnTo>
                  <a:pt x="854" y="556"/>
                </a:lnTo>
                <a:lnTo>
                  <a:pt x="854" y="556"/>
                </a:lnTo>
                <a:lnTo>
                  <a:pt x="854" y="552"/>
                </a:lnTo>
                <a:lnTo>
                  <a:pt x="856" y="550"/>
                </a:lnTo>
                <a:lnTo>
                  <a:pt x="856" y="550"/>
                </a:lnTo>
                <a:lnTo>
                  <a:pt x="862" y="544"/>
                </a:lnTo>
                <a:lnTo>
                  <a:pt x="862" y="544"/>
                </a:lnTo>
                <a:lnTo>
                  <a:pt x="864" y="536"/>
                </a:lnTo>
                <a:lnTo>
                  <a:pt x="864" y="536"/>
                </a:lnTo>
                <a:lnTo>
                  <a:pt x="862" y="528"/>
                </a:lnTo>
                <a:lnTo>
                  <a:pt x="858" y="522"/>
                </a:lnTo>
                <a:lnTo>
                  <a:pt x="856" y="520"/>
                </a:lnTo>
                <a:lnTo>
                  <a:pt x="856" y="520"/>
                </a:lnTo>
                <a:lnTo>
                  <a:pt x="852" y="520"/>
                </a:lnTo>
                <a:lnTo>
                  <a:pt x="850" y="522"/>
                </a:lnTo>
                <a:lnTo>
                  <a:pt x="850" y="522"/>
                </a:lnTo>
                <a:lnTo>
                  <a:pt x="850" y="526"/>
                </a:lnTo>
                <a:lnTo>
                  <a:pt x="850" y="530"/>
                </a:lnTo>
                <a:lnTo>
                  <a:pt x="850" y="540"/>
                </a:lnTo>
                <a:lnTo>
                  <a:pt x="850" y="540"/>
                </a:lnTo>
                <a:lnTo>
                  <a:pt x="846" y="548"/>
                </a:lnTo>
                <a:lnTo>
                  <a:pt x="842" y="552"/>
                </a:lnTo>
                <a:lnTo>
                  <a:pt x="842" y="556"/>
                </a:lnTo>
                <a:lnTo>
                  <a:pt x="842" y="556"/>
                </a:lnTo>
                <a:lnTo>
                  <a:pt x="842" y="560"/>
                </a:lnTo>
                <a:lnTo>
                  <a:pt x="844" y="564"/>
                </a:lnTo>
                <a:lnTo>
                  <a:pt x="848" y="572"/>
                </a:lnTo>
                <a:lnTo>
                  <a:pt x="848" y="572"/>
                </a:lnTo>
                <a:lnTo>
                  <a:pt x="850" y="576"/>
                </a:lnTo>
                <a:lnTo>
                  <a:pt x="852" y="582"/>
                </a:lnTo>
                <a:lnTo>
                  <a:pt x="852" y="582"/>
                </a:lnTo>
                <a:lnTo>
                  <a:pt x="848" y="584"/>
                </a:lnTo>
                <a:lnTo>
                  <a:pt x="846" y="584"/>
                </a:lnTo>
                <a:lnTo>
                  <a:pt x="846" y="584"/>
                </a:lnTo>
                <a:lnTo>
                  <a:pt x="844" y="580"/>
                </a:lnTo>
                <a:lnTo>
                  <a:pt x="844" y="580"/>
                </a:lnTo>
                <a:lnTo>
                  <a:pt x="840" y="574"/>
                </a:lnTo>
                <a:lnTo>
                  <a:pt x="836" y="568"/>
                </a:lnTo>
                <a:lnTo>
                  <a:pt x="836" y="568"/>
                </a:lnTo>
                <a:lnTo>
                  <a:pt x="836" y="562"/>
                </a:lnTo>
                <a:lnTo>
                  <a:pt x="836" y="562"/>
                </a:lnTo>
                <a:lnTo>
                  <a:pt x="834" y="560"/>
                </a:lnTo>
                <a:lnTo>
                  <a:pt x="832" y="558"/>
                </a:lnTo>
                <a:lnTo>
                  <a:pt x="832" y="558"/>
                </a:lnTo>
                <a:lnTo>
                  <a:pt x="828" y="562"/>
                </a:lnTo>
                <a:lnTo>
                  <a:pt x="826" y="566"/>
                </a:lnTo>
                <a:lnTo>
                  <a:pt x="826" y="566"/>
                </a:lnTo>
                <a:lnTo>
                  <a:pt x="824" y="570"/>
                </a:lnTo>
                <a:lnTo>
                  <a:pt x="824" y="574"/>
                </a:lnTo>
                <a:lnTo>
                  <a:pt x="822" y="574"/>
                </a:lnTo>
                <a:lnTo>
                  <a:pt x="822" y="574"/>
                </a:lnTo>
                <a:lnTo>
                  <a:pt x="820" y="574"/>
                </a:lnTo>
                <a:lnTo>
                  <a:pt x="820" y="574"/>
                </a:lnTo>
                <a:lnTo>
                  <a:pt x="820" y="570"/>
                </a:lnTo>
                <a:lnTo>
                  <a:pt x="820" y="566"/>
                </a:lnTo>
                <a:lnTo>
                  <a:pt x="820" y="566"/>
                </a:lnTo>
                <a:lnTo>
                  <a:pt x="818" y="562"/>
                </a:lnTo>
                <a:lnTo>
                  <a:pt x="818" y="562"/>
                </a:lnTo>
                <a:lnTo>
                  <a:pt x="814" y="562"/>
                </a:lnTo>
                <a:lnTo>
                  <a:pt x="810" y="564"/>
                </a:lnTo>
                <a:lnTo>
                  <a:pt x="806" y="566"/>
                </a:lnTo>
                <a:lnTo>
                  <a:pt x="802" y="566"/>
                </a:lnTo>
                <a:lnTo>
                  <a:pt x="802" y="566"/>
                </a:lnTo>
                <a:lnTo>
                  <a:pt x="800" y="564"/>
                </a:lnTo>
                <a:lnTo>
                  <a:pt x="800" y="564"/>
                </a:lnTo>
                <a:lnTo>
                  <a:pt x="796" y="554"/>
                </a:lnTo>
                <a:lnTo>
                  <a:pt x="796" y="554"/>
                </a:lnTo>
                <a:lnTo>
                  <a:pt x="794" y="550"/>
                </a:lnTo>
                <a:lnTo>
                  <a:pt x="792" y="548"/>
                </a:lnTo>
                <a:lnTo>
                  <a:pt x="792" y="548"/>
                </a:lnTo>
                <a:lnTo>
                  <a:pt x="790" y="552"/>
                </a:lnTo>
                <a:lnTo>
                  <a:pt x="792" y="556"/>
                </a:lnTo>
                <a:lnTo>
                  <a:pt x="794" y="562"/>
                </a:lnTo>
                <a:lnTo>
                  <a:pt x="794" y="566"/>
                </a:lnTo>
                <a:lnTo>
                  <a:pt x="794" y="566"/>
                </a:lnTo>
                <a:lnTo>
                  <a:pt x="790" y="568"/>
                </a:lnTo>
                <a:lnTo>
                  <a:pt x="790" y="568"/>
                </a:lnTo>
                <a:lnTo>
                  <a:pt x="786" y="568"/>
                </a:lnTo>
                <a:lnTo>
                  <a:pt x="778" y="566"/>
                </a:lnTo>
                <a:lnTo>
                  <a:pt x="772" y="564"/>
                </a:lnTo>
                <a:lnTo>
                  <a:pt x="770" y="566"/>
                </a:lnTo>
                <a:lnTo>
                  <a:pt x="768" y="566"/>
                </a:lnTo>
                <a:lnTo>
                  <a:pt x="768" y="566"/>
                </a:lnTo>
                <a:lnTo>
                  <a:pt x="770" y="568"/>
                </a:lnTo>
                <a:lnTo>
                  <a:pt x="772" y="568"/>
                </a:lnTo>
                <a:lnTo>
                  <a:pt x="776" y="570"/>
                </a:lnTo>
                <a:lnTo>
                  <a:pt x="776" y="570"/>
                </a:lnTo>
                <a:lnTo>
                  <a:pt x="778" y="572"/>
                </a:lnTo>
                <a:lnTo>
                  <a:pt x="782" y="574"/>
                </a:lnTo>
                <a:lnTo>
                  <a:pt x="782" y="574"/>
                </a:lnTo>
                <a:lnTo>
                  <a:pt x="786" y="572"/>
                </a:lnTo>
                <a:lnTo>
                  <a:pt x="786" y="572"/>
                </a:lnTo>
                <a:lnTo>
                  <a:pt x="790" y="574"/>
                </a:lnTo>
                <a:lnTo>
                  <a:pt x="790" y="574"/>
                </a:lnTo>
                <a:lnTo>
                  <a:pt x="796" y="580"/>
                </a:lnTo>
                <a:lnTo>
                  <a:pt x="796" y="580"/>
                </a:lnTo>
                <a:lnTo>
                  <a:pt x="798" y="586"/>
                </a:lnTo>
                <a:lnTo>
                  <a:pt x="798" y="586"/>
                </a:lnTo>
                <a:lnTo>
                  <a:pt x="800" y="588"/>
                </a:lnTo>
                <a:lnTo>
                  <a:pt x="802" y="590"/>
                </a:lnTo>
                <a:lnTo>
                  <a:pt x="802" y="590"/>
                </a:lnTo>
                <a:lnTo>
                  <a:pt x="806" y="586"/>
                </a:lnTo>
                <a:lnTo>
                  <a:pt x="806" y="586"/>
                </a:lnTo>
                <a:lnTo>
                  <a:pt x="804" y="582"/>
                </a:lnTo>
                <a:lnTo>
                  <a:pt x="804" y="578"/>
                </a:lnTo>
                <a:lnTo>
                  <a:pt x="804" y="578"/>
                </a:lnTo>
                <a:lnTo>
                  <a:pt x="806" y="578"/>
                </a:lnTo>
                <a:lnTo>
                  <a:pt x="810" y="578"/>
                </a:lnTo>
                <a:lnTo>
                  <a:pt x="816" y="578"/>
                </a:lnTo>
                <a:lnTo>
                  <a:pt x="816" y="578"/>
                </a:lnTo>
                <a:lnTo>
                  <a:pt x="822" y="580"/>
                </a:lnTo>
                <a:lnTo>
                  <a:pt x="822" y="580"/>
                </a:lnTo>
                <a:lnTo>
                  <a:pt x="826" y="580"/>
                </a:lnTo>
                <a:lnTo>
                  <a:pt x="828" y="580"/>
                </a:lnTo>
                <a:lnTo>
                  <a:pt x="828" y="580"/>
                </a:lnTo>
                <a:lnTo>
                  <a:pt x="828" y="582"/>
                </a:lnTo>
                <a:lnTo>
                  <a:pt x="828" y="586"/>
                </a:lnTo>
                <a:lnTo>
                  <a:pt x="826" y="592"/>
                </a:lnTo>
                <a:lnTo>
                  <a:pt x="826" y="596"/>
                </a:lnTo>
                <a:lnTo>
                  <a:pt x="826" y="596"/>
                </a:lnTo>
                <a:lnTo>
                  <a:pt x="830" y="596"/>
                </a:lnTo>
                <a:lnTo>
                  <a:pt x="830" y="596"/>
                </a:lnTo>
                <a:lnTo>
                  <a:pt x="832" y="594"/>
                </a:lnTo>
                <a:lnTo>
                  <a:pt x="836" y="592"/>
                </a:lnTo>
                <a:lnTo>
                  <a:pt x="836" y="592"/>
                </a:lnTo>
                <a:lnTo>
                  <a:pt x="840" y="592"/>
                </a:lnTo>
                <a:lnTo>
                  <a:pt x="840" y="592"/>
                </a:lnTo>
                <a:lnTo>
                  <a:pt x="840" y="598"/>
                </a:lnTo>
                <a:lnTo>
                  <a:pt x="840" y="600"/>
                </a:lnTo>
                <a:lnTo>
                  <a:pt x="840" y="602"/>
                </a:lnTo>
                <a:lnTo>
                  <a:pt x="840" y="602"/>
                </a:lnTo>
                <a:lnTo>
                  <a:pt x="842" y="602"/>
                </a:lnTo>
                <a:lnTo>
                  <a:pt x="846" y="600"/>
                </a:lnTo>
                <a:lnTo>
                  <a:pt x="850" y="598"/>
                </a:lnTo>
                <a:lnTo>
                  <a:pt x="854" y="598"/>
                </a:lnTo>
                <a:lnTo>
                  <a:pt x="854" y="598"/>
                </a:lnTo>
                <a:lnTo>
                  <a:pt x="858" y="600"/>
                </a:lnTo>
                <a:lnTo>
                  <a:pt x="864" y="606"/>
                </a:lnTo>
                <a:lnTo>
                  <a:pt x="864" y="606"/>
                </a:lnTo>
                <a:lnTo>
                  <a:pt x="866" y="612"/>
                </a:lnTo>
                <a:lnTo>
                  <a:pt x="868" y="620"/>
                </a:lnTo>
                <a:lnTo>
                  <a:pt x="868" y="620"/>
                </a:lnTo>
                <a:lnTo>
                  <a:pt x="870" y="626"/>
                </a:lnTo>
                <a:lnTo>
                  <a:pt x="870" y="628"/>
                </a:lnTo>
                <a:lnTo>
                  <a:pt x="872" y="630"/>
                </a:lnTo>
                <a:lnTo>
                  <a:pt x="872" y="630"/>
                </a:lnTo>
                <a:lnTo>
                  <a:pt x="874" y="626"/>
                </a:lnTo>
                <a:lnTo>
                  <a:pt x="876" y="624"/>
                </a:lnTo>
                <a:lnTo>
                  <a:pt x="876" y="624"/>
                </a:lnTo>
                <a:lnTo>
                  <a:pt x="880" y="622"/>
                </a:lnTo>
                <a:lnTo>
                  <a:pt x="886" y="624"/>
                </a:lnTo>
                <a:lnTo>
                  <a:pt x="892" y="624"/>
                </a:lnTo>
                <a:lnTo>
                  <a:pt x="898" y="624"/>
                </a:lnTo>
                <a:lnTo>
                  <a:pt x="898" y="624"/>
                </a:lnTo>
                <a:lnTo>
                  <a:pt x="896" y="620"/>
                </a:lnTo>
                <a:lnTo>
                  <a:pt x="896" y="618"/>
                </a:lnTo>
                <a:lnTo>
                  <a:pt x="896" y="616"/>
                </a:lnTo>
                <a:lnTo>
                  <a:pt x="896" y="616"/>
                </a:lnTo>
                <a:lnTo>
                  <a:pt x="900" y="616"/>
                </a:lnTo>
                <a:lnTo>
                  <a:pt x="904" y="620"/>
                </a:lnTo>
                <a:lnTo>
                  <a:pt x="908" y="622"/>
                </a:lnTo>
                <a:lnTo>
                  <a:pt x="912" y="624"/>
                </a:lnTo>
                <a:lnTo>
                  <a:pt x="912" y="624"/>
                </a:lnTo>
                <a:lnTo>
                  <a:pt x="914" y="620"/>
                </a:lnTo>
                <a:lnTo>
                  <a:pt x="916" y="614"/>
                </a:lnTo>
                <a:lnTo>
                  <a:pt x="918" y="608"/>
                </a:lnTo>
                <a:lnTo>
                  <a:pt x="920" y="604"/>
                </a:lnTo>
                <a:lnTo>
                  <a:pt x="920" y="604"/>
                </a:lnTo>
                <a:lnTo>
                  <a:pt x="926" y="602"/>
                </a:lnTo>
                <a:lnTo>
                  <a:pt x="926" y="602"/>
                </a:lnTo>
                <a:lnTo>
                  <a:pt x="928" y="604"/>
                </a:lnTo>
                <a:lnTo>
                  <a:pt x="930" y="608"/>
                </a:lnTo>
                <a:lnTo>
                  <a:pt x="930" y="608"/>
                </a:lnTo>
                <a:lnTo>
                  <a:pt x="932" y="606"/>
                </a:lnTo>
                <a:lnTo>
                  <a:pt x="934" y="604"/>
                </a:lnTo>
                <a:lnTo>
                  <a:pt x="938" y="600"/>
                </a:lnTo>
                <a:lnTo>
                  <a:pt x="938" y="600"/>
                </a:lnTo>
                <a:lnTo>
                  <a:pt x="952" y="592"/>
                </a:lnTo>
                <a:lnTo>
                  <a:pt x="952" y="592"/>
                </a:lnTo>
                <a:lnTo>
                  <a:pt x="958" y="590"/>
                </a:lnTo>
                <a:lnTo>
                  <a:pt x="962" y="590"/>
                </a:lnTo>
                <a:lnTo>
                  <a:pt x="964" y="590"/>
                </a:lnTo>
                <a:lnTo>
                  <a:pt x="964" y="590"/>
                </a:lnTo>
                <a:lnTo>
                  <a:pt x="966" y="594"/>
                </a:lnTo>
                <a:lnTo>
                  <a:pt x="966" y="600"/>
                </a:lnTo>
                <a:lnTo>
                  <a:pt x="966" y="600"/>
                </a:lnTo>
                <a:lnTo>
                  <a:pt x="962" y="606"/>
                </a:lnTo>
                <a:lnTo>
                  <a:pt x="962" y="606"/>
                </a:lnTo>
                <a:lnTo>
                  <a:pt x="962" y="610"/>
                </a:lnTo>
                <a:lnTo>
                  <a:pt x="964" y="616"/>
                </a:lnTo>
                <a:lnTo>
                  <a:pt x="964" y="616"/>
                </a:lnTo>
                <a:lnTo>
                  <a:pt x="966" y="622"/>
                </a:lnTo>
                <a:lnTo>
                  <a:pt x="966" y="626"/>
                </a:lnTo>
                <a:lnTo>
                  <a:pt x="966" y="628"/>
                </a:lnTo>
                <a:lnTo>
                  <a:pt x="966" y="628"/>
                </a:lnTo>
                <a:lnTo>
                  <a:pt x="962" y="632"/>
                </a:lnTo>
                <a:lnTo>
                  <a:pt x="956" y="632"/>
                </a:lnTo>
                <a:lnTo>
                  <a:pt x="950" y="634"/>
                </a:lnTo>
                <a:lnTo>
                  <a:pt x="946" y="636"/>
                </a:lnTo>
                <a:lnTo>
                  <a:pt x="946" y="636"/>
                </a:lnTo>
                <a:lnTo>
                  <a:pt x="944" y="638"/>
                </a:lnTo>
                <a:lnTo>
                  <a:pt x="942" y="640"/>
                </a:lnTo>
                <a:lnTo>
                  <a:pt x="942" y="640"/>
                </a:lnTo>
                <a:lnTo>
                  <a:pt x="940" y="642"/>
                </a:lnTo>
                <a:lnTo>
                  <a:pt x="934" y="642"/>
                </a:lnTo>
                <a:lnTo>
                  <a:pt x="924" y="640"/>
                </a:lnTo>
                <a:lnTo>
                  <a:pt x="912" y="638"/>
                </a:lnTo>
                <a:lnTo>
                  <a:pt x="908" y="638"/>
                </a:lnTo>
                <a:lnTo>
                  <a:pt x="904" y="638"/>
                </a:lnTo>
                <a:lnTo>
                  <a:pt x="904" y="638"/>
                </a:lnTo>
                <a:lnTo>
                  <a:pt x="900" y="644"/>
                </a:lnTo>
                <a:lnTo>
                  <a:pt x="896" y="650"/>
                </a:lnTo>
                <a:lnTo>
                  <a:pt x="888" y="664"/>
                </a:lnTo>
                <a:lnTo>
                  <a:pt x="888" y="664"/>
                </a:lnTo>
                <a:lnTo>
                  <a:pt x="886" y="672"/>
                </a:lnTo>
                <a:lnTo>
                  <a:pt x="884" y="676"/>
                </a:lnTo>
                <a:lnTo>
                  <a:pt x="882" y="678"/>
                </a:lnTo>
                <a:lnTo>
                  <a:pt x="882" y="678"/>
                </a:lnTo>
                <a:lnTo>
                  <a:pt x="878" y="680"/>
                </a:lnTo>
                <a:lnTo>
                  <a:pt x="874" y="680"/>
                </a:lnTo>
                <a:lnTo>
                  <a:pt x="866" y="678"/>
                </a:lnTo>
                <a:lnTo>
                  <a:pt x="866" y="678"/>
                </a:lnTo>
                <a:lnTo>
                  <a:pt x="858" y="682"/>
                </a:lnTo>
                <a:lnTo>
                  <a:pt x="852" y="684"/>
                </a:lnTo>
                <a:lnTo>
                  <a:pt x="852" y="688"/>
                </a:lnTo>
                <a:lnTo>
                  <a:pt x="852" y="688"/>
                </a:lnTo>
                <a:lnTo>
                  <a:pt x="852" y="688"/>
                </a:lnTo>
                <a:lnTo>
                  <a:pt x="854" y="690"/>
                </a:lnTo>
                <a:lnTo>
                  <a:pt x="858" y="690"/>
                </a:lnTo>
                <a:lnTo>
                  <a:pt x="858" y="690"/>
                </a:lnTo>
                <a:lnTo>
                  <a:pt x="858" y="690"/>
                </a:lnTo>
                <a:lnTo>
                  <a:pt x="858" y="692"/>
                </a:lnTo>
                <a:lnTo>
                  <a:pt x="856" y="692"/>
                </a:lnTo>
                <a:lnTo>
                  <a:pt x="850" y="694"/>
                </a:lnTo>
                <a:lnTo>
                  <a:pt x="850" y="694"/>
                </a:lnTo>
                <a:lnTo>
                  <a:pt x="848" y="698"/>
                </a:lnTo>
                <a:lnTo>
                  <a:pt x="848" y="704"/>
                </a:lnTo>
                <a:lnTo>
                  <a:pt x="848" y="704"/>
                </a:lnTo>
                <a:lnTo>
                  <a:pt x="848" y="710"/>
                </a:lnTo>
                <a:lnTo>
                  <a:pt x="848" y="710"/>
                </a:lnTo>
                <a:lnTo>
                  <a:pt x="844" y="714"/>
                </a:lnTo>
                <a:lnTo>
                  <a:pt x="844" y="714"/>
                </a:lnTo>
                <a:lnTo>
                  <a:pt x="838" y="718"/>
                </a:lnTo>
                <a:lnTo>
                  <a:pt x="838" y="718"/>
                </a:lnTo>
                <a:lnTo>
                  <a:pt x="832" y="724"/>
                </a:lnTo>
                <a:lnTo>
                  <a:pt x="826" y="730"/>
                </a:lnTo>
                <a:lnTo>
                  <a:pt x="826" y="730"/>
                </a:lnTo>
                <a:lnTo>
                  <a:pt x="816" y="732"/>
                </a:lnTo>
                <a:lnTo>
                  <a:pt x="806" y="732"/>
                </a:lnTo>
                <a:lnTo>
                  <a:pt x="806" y="732"/>
                </a:lnTo>
                <a:lnTo>
                  <a:pt x="802" y="732"/>
                </a:lnTo>
                <a:lnTo>
                  <a:pt x="802" y="732"/>
                </a:lnTo>
                <a:lnTo>
                  <a:pt x="794" y="730"/>
                </a:lnTo>
                <a:lnTo>
                  <a:pt x="790" y="728"/>
                </a:lnTo>
                <a:lnTo>
                  <a:pt x="786" y="724"/>
                </a:lnTo>
                <a:lnTo>
                  <a:pt x="786" y="724"/>
                </a:lnTo>
                <a:lnTo>
                  <a:pt x="788" y="720"/>
                </a:lnTo>
                <a:lnTo>
                  <a:pt x="790" y="714"/>
                </a:lnTo>
                <a:lnTo>
                  <a:pt x="790" y="714"/>
                </a:lnTo>
                <a:lnTo>
                  <a:pt x="788" y="708"/>
                </a:lnTo>
                <a:lnTo>
                  <a:pt x="786" y="702"/>
                </a:lnTo>
                <a:lnTo>
                  <a:pt x="786" y="702"/>
                </a:lnTo>
                <a:lnTo>
                  <a:pt x="786" y="692"/>
                </a:lnTo>
                <a:lnTo>
                  <a:pt x="786" y="692"/>
                </a:lnTo>
                <a:lnTo>
                  <a:pt x="782" y="680"/>
                </a:lnTo>
                <a:lnTo>
                  <a:pt x="782" y="680"/>
                </a:lnTo>
                <a:lnTo>
                  <a:pt x="778" y="674"/>
                </a:lnTo>
                <a:lnTo>
                  <a:pt x="774" y="668"/>
                </a:lnTo>
                <a:lnTo>
                  <a:pt x="774" y="668"/>
                </a:lnTo>
                <a:lnTo>
                  <a:pt x="770" y="668"/>
                </a:lnTo>
                <a:lnTo>
                  <a:pt x="766" y="668"/>
                </a:lnTo>
                <a:lnTo>
                  <a:pt x="766" y="668"/>
                </a:lnTo>
                <a:lnTo>
                  <a:pt x="762" y="670"/>
                </a:lnTo>
                <a:lnTo>
                  <a:pt x="758" y="672"/>
                </a:lnTo>
                <a:lnTo>
                  <a:pt x="758" y="672"/>
                </a:lnTo>
                <a:lnTo>
                  <a:pt x="752" y="668"/>
                </a:lnTo>
                <a:lnTo>
                  <a:pt x="748" y="664"/>
                </a:lnTo>
                <a:lnTo>
                  <a:pt x="748" y="664"/>
                </a:lnTo>
                <a:lnTo>
                  <a:pt x="740" y="660"/>
                </a:lnTo>
                <a:lnTo>
                  <a:pt x="732" y="658"/>
                </a:lnTo>
                <a:lnTo>
                  <a:pt x="732" y="658"/>
                </a:lnTo>
                <a:lnTo>
                  <a:pt x="728" y="660"/>
                </a:lnTo>
                <a:lnTo>
                  <a:pt x="722" y="662"/>
                </a:lnTo>
                <a:lnTo>
                  <a:pt x="716" y="662"/>
                </a:lnTo>
                <a:lnTo>
                  <a:pt x="712" y="662"/>
                </a:lnTo>
                <a:lnTo>
                  <a:pt x="712" y="662"/>
                </a:lnTo>
                <a:lnTo>
                  <a:pt x="712" y="660"/>
                </a:lnTo>
                <a:lnTo>
                  <a:pt x="712" y="660"/>
                </a:lnTo>
                <a:lnTo>
                  <a:pt x="714" y="652"/>
                </a:lnTo>
                <a:lnTo>
                  <a:pt x="714" y="652"/>
                </a:lnTo>
                <a:lnTo>
                  <a:pt x="718" y="648"/>
                </a:lnTo>
                <a:lnTo>
                  <a:pt x="724" y="642"/>
                </a:lnTo>
                <a:lnTo>
                  <a:pt x="724" y="642"/>
                </a:lnTo>
                <a:lnTo>
                  <a:pt x="730" y="634"/>
                </a:lnTo>
                <a:lnTo>
                  <a:pt x="734" y="624"/>
                </a:lnTo>
                <a:lnTo>
                  <a:pt x="734" y="624"/>
                </a:lnTo>
                <a:lnTo>
                  <a:pt x="744" y="614"/>
                </a:lnTo>
                <a:lnTo>
                  <a:pt x="744" y="614"/>
                </a:lnTo>
                <a:lnTo>
                  <a:pt x="758" y="606"/>
                </a:lnTo>
                <a:lnTo>
                  <a:pt x="774" y="596"/>
                </a:lnTo>
                <a:lnTo>
                  <a:pt x="774" y="596"/>
                </a:lnTo>
                <a:lnTo>
                  <a:pt x="776" y="594"/>
                </a:lnTo>
                <a:lnTo>
                  <a:pt x="778" y="592"/>
                </a:lnTo>
                <a:lnTo>
                  <a:pt x="778" y="592"/>
                </a:lnTo>
                <a:lnTo>
                  <a:pt x="774" y="592"/>
                </a:lnTo>
                <a:lnTo>
                  <a:pt x="772" y="590"/>
                </a:lnTo>
                <a:lnTo>
                  <a:pt x="772" y="590"/>
                </a:lnTo>
                <a:lnTo>
                  <a:pt x="770" y="586"/>
                </a:lnTo>
                <a:lnTo>
                  <a:pt x="768" y="582"/>
                </a:lnTo>
                <a:lnTo>
                  <a:pt x="768" y="582"/>
                </a:lnTo>
                <a:lnTo>
                  <a:pt x="764" y="578"/>
                </a:lnTo>
                <a:lnTo>
                  <a:pt x="760" y="576"/>
                </a:lnTo>
                <a:lnTo>
                  <a:pt x="760" y="576"/>
                </a:lnTo>
                <a:lnTo>
                  <a:pt x="758" y="578"/>
                </a:lnTo>
                <a:lnTo>
                  <a:pt x="758" y="580"/>
                </a:lnTo>
                <a:lnTo>
                  <a:pt x="756" y="584"/>
                </a:lnTo>
                <a:lnTo>
                  <a:pt x="756" y="586"/>
                </a:lnTo>
                <a:lnTo>
                  <a:pt x="756" y="586"/>
                </a:lnTo>
                <a:lnTo>
                  <a:pt x="752" y="586"/>
                </a:lnTo>
                <a:lnTo>
                  <a:pt x="748" y="584"/>
                </a:lnTo>
                <a:lnTo>
                  <a:pt x="742" y="582"/>
                </a:lnTo>
                <a:lnTo>
                  <a:pt x="742" y="582"/>
                </a:lnTo>
                <a:lnTo>
                  <a:pt x="742" y="578"/>
                </a:lnTo>
                <a:lnTo>
                  <a:pt x="740" y="576"/>
                </a:lnTo>
                <a:lnTo>
                  <a:pt x="740" y="576"/>
                </a:lnTo>
                <a:lnTo>
                  <a:pt x="738" y="576"/>
                </a:lnTo>
                <a:lnTo>
                  <a:pt x="736" y="578"/>
                </a:lnTo>
                <a:lnTo>
                  <a:pt x="732" y="582"/>
                </a:lnTo>
                <a:lnTo>
                  <a:pt x="732" y="582"/>
                </a:lnTo>
                <a:lnTo>
                  <a:pt x="730" y="586"/>
                </a:lnTo>
                <a:lnTo>
                  <a:pt x="730" y="586"/>
                </a:lnTo>
                <a:lnTo>
                  <a:pt x="728" y="588"/>
                </a:lnTo>
                <a:lnTo>
                  <a:pt x="724" y="588"/>
                </a:lnTo>
                <a:lnTo>
                  <a:pt x="724" y="588"/>
                </a:lnTo>
                <a:lnTo>
                  <a:pt x="712" y="594"/>
                </a:lnTo>
                <a:lnTo>
                  <a:pt x="704" y="598"/>
                </a:lnTo>
                <a:lnTo>
                  <a:pt x="698" y="600"/>
                </a:lnTo>
                <a:lnTo>
                  <a:pt x="698" y="600"/>
                </a:lnTo>
                <a:lnTo>
                  <a:pt x="688" y="600"/>
                </a:lnTo>
                <a:lnTo>
                  <a:pt x="678" y="596"/>
                </a:lnTo>
                <a:lnTo>
                  <a:pt x="678" y="596"/>
                </a:lnTo>
                <a:lnTo>
                  <a:pt x="670" y="590"/>
                </a:lnTo>
                <a:lnTo>
                  <a:pt x="670" y="590"/>
                </a:lnTo>
                <a:lnTo>
                  <a:pt x="662" y="590"/>
                </a:lnTo>
                <a:lnTo>
                  <a:pt x="662" y="590"/>
                </a:lnTo>
                <a:lnTo>
                  <a:pt x="656" y="592"/>
                </a:lnTo>
                <a:lnTo>
                  <a:pt x="652" y="594"/>
                </a:lnTo>
                <a:lnTo>
                  <a:pt x="650" y="594"/>
                </a:lnTo>
                <a:lnTo>
                  <a:pt x="650" y="594"/>
                </a:lnTo>
                <a:lnTo>
                  <a:pt x="648" y="592"/>
                </a:lnTo>
                <a:lnTo>
                  <a:pt x="648" y="590"/>
                </a:lnTo>
                <a:lnTo>
                  <a:pt x="648" y="590"/>
                </a:lnTo>
                <a:lnTo>
                  <a:pt x="650" y="586"/>
                </a:lnTo>
                <a:lnTo>
                  <a:pt x="654" y="582"/>
                </a:lnTo>
                <a:lnTo>
                  <a:pt x="658" y="578"/>
                </a:lnTo>
                <a:lnTo>
                  <a:pt x="660" y="574"/>
                </a:lnTo>
                <a:lnTo>
                  <a:pt x="660" y="574"/>
                </a:lnTo>
                <a:lnTo>
                  <a:pt x="658" y="572"/>
                </a:lnTo>
                <a:lnTo>
                  <a:pt x="658" y="572"/>
                </a:lnTo>
                <a:lnTo>
                  <a:pt x="654" y="572"/>
                </a:lnTo>
                <a:lnTo>
                  <a:pt x="648" y="572"/>
                </a:lnTo>
                <a:lnTo>
                  <a:pt x="638" y="574"/>
                </a:lnTo>
                <a:lnTo>
                  <a:pt x="638" y="574"/>
                </a:lnTo>
                <a:lnTo>
                  <a:pt x="634" y="574"/>
                </a:lnTo>
                <a:lnTo>
                  <a:pt x="632" y="572"/>
                </a:lnTo>
                <a:lnTo>
                  <a:pt x="632" y="572"/>
                </a:lnTo>
                <a:lnTo>
                  <a:pt x="632" y="570"/>
                </a:lnTo>
                <a:lnTo>
                  <a:pt x="634" y="568"/>
                </a:lnTo>
                <a:lnTo>
                  <a:pt x="640" y="566"/>
                </a:lnTo>
                <a:lnTo>
                  <a:pt x="640" y="566"/>
                </a:lnTo>
                <a:lnTo>
                  <a:pt x="646" y="566"/>
                </a:lnTo>
                <a:lnTo>
                  <a:pt x="654" y="566"/>
                </a:lnTo>
                <a:lnTo>
                  <a:pt x="662" y="566"/>
                </a:lnTo>
                <a:lnTo>
                  <a:pt x="670" y="564"/>
                </a:lnTo>
                <a:lnTo>
                  <a:pt x="670" y="564"/>
                </a:lnTo>
                <a:lnTo>
                  <a:pt x="672" y="562"/>
                </a:lnTo>
                <a:lnTo>
                  <a:pt x="672" y="562"/>
                </a:lnTo>
                <a:lnTo>
                  <a:pt x="668" y="558"/>
                </a:lnTo>
                <a:lnTo>
                  <a:pt x="668" y="558"/>
                </a:lnTo>
                <a:lnTo>
                  <a:pt x="660" y="558"/>
                </a:lnTo>
                <a:lnTo>
                  <a:pt x="660" y="558"/>
                </a:lnTo>
                <a:lnTo>
                  <a:pt x="656" y="554"/>
                </a:lnTo>
                <a:lnTo>
                  <a:pt x="652" y="550"/>
                </a:lnTo>
                <a:lnTo>
                  <a:pt x="652" y="550"/>
                </a:lnTo>
                <a:lnTo>
                  <a:pt x="648" y="544"/>
                </a:lnTo>
                <a:lnTo>
                  <a:pt x="646" y="540"/>
                </a:lnTo>
                <a:lnTo>
                  <a:pt x="642" y="540"/>
                </a:lnTo>
                <a:lnTo>
                  <a:pt x="642" y="540"/>
                </a:lnTo>
                <a:lnTo>
                  <a:pt x="642" y="542"/>
                </a:lnTo>
                <a:lnTo>
                  <a:pt x="642" y="544"/>
                </a:lnTo>
                <a:lnTo>
                  <a:pt x="642" y="548"/>
                </a:lnTo>
                <a:lnTo>
                  <a:pt x="642" y="548"/>
                </a:lnTo>
                <a:lnTo>
                  <a:pt x="638" y="552"/>
                </a:lnTo>
                <a:lnTo>
                  <a:pt x="634" y="554"/>
                </a:lnTo>
                <a:lnTo>
                  <a:pt x="634" y="554"/>
                </a:lnTo>
                <a:lnTo>
                  <a:pt x="630" y="558"/>
                </a:lnTo>
                <a:lnTo>
                  <a:pt x="626" y="560"/>
                </a:lnTo>
                <a:lnTo>
                  <a:pt x="624" y="560"/>
                </a:lnTo>
                <a:lnTo>
                  <a:pt x="624" y="560"/>
                </a:lnTo>
                <a:lnTo>
                  <a:pt x="624" y="558"/>
                </a:lnTo>
                <a:lnTo>
                  <a:pt x="624" y="554"/>
                </a:lnTo>
                <a:lnTo>
                  <a:pt x="624" y="550"/>
                </a:lnTo>
                <a:lnTo>
                  <a:pt x="624" y="548"/>
                </a:lnTo>
                <a:lnTo>
                  <a:pt x="624" y="548"/>
                </a:lnTo>
                <a:lnTo>
                  <a:pt x="622" y="548"/>
                </a:lnTo>
                <a:lnTo>
                  <a:pt x="620" y="550"/>
                </a:lnTo>
                <a:lnTo>
                  <a:pt x="618" y="554"/>
                </a:lnTo>
                <a:lnTo>
                  <a:pt x="618" y="554"/>
                </a:lnTo>
                <a:lnTo>
                  <a:pt x="606" y="566"/>
                </a:lnTo>
                <a:lnTo>
                  <a:pt x="606" y="566"/>
                </a:lnTo>
                <a:lnTo>
                  <a:pt x="598" y="568"/>
                </a:lnTo>
                <a:lnTo>
                  <a:pt x="588" y="572"/>
                </a:lnTo>
                <a:lnTo>
                  <a:pt x="588" y="572"/>
                </a:lnTo>
                <a:lnTo>
                  <a:pt x="582" y="578"/>
                </a:lnTo>
                <a:lnTo>
                  <a:pt x="582" y="578"/>
                </a:lnTo>
                <a:lnTo>
                  <a:pt x="578" y="580"/>
                </a:lnTo>
                <a:lnTo>
                  <a:pt x="574" y="582"/>
                </a:lnTo>
                <a:lnTo>
                  <a:pt x="574" y="582"/>
                </a:lnTo>
                <a:lnTo>
                  <a:pt x="574" y="586"/>
                </a:lnTo>
                <a:lnTo>
                  <a:pt x="574" y="592"/>
                </a:lnTo>
                <a:lnTo>
                  <a:pt x="574" y="592"/>
                </a:lnTo>
                <a:lnTo>
                  <a:pt x="572" y="604"/>
                </a:lnTo>
                <a:lnTo>
                  <a:pt x="570" y="612"/>
                </a:lnTo>
                <a:lnTo>
                  <a:pt x="566" y="616"/>
                </a:lnTo>
                <a:lnTo>
                  <a:pt x="566" y="616"/>
                </a:lnTo>
                <a:lnTo>
                  <a:pt x="562" y="614"/>
                </a:lnTo>
                <a:lnTo>
                  <a:pt x="562" y="614"/>
                </a:lnTo>
                <a:lnTo>
                  <a:pt x="558" y="610"/>
                </a:lnTo>
                <a:lnTo>
                  <a:pt x="556" y="606"/>
                </a:lnTo>
                <a:lnTo>
                  <a:pt x="556" y="606"/>
                </a:lnTo>
                <a:lnTo>
                  <a:pt x="550" y="606"/>
                </a:lnTo>
                <a:lnTo>
                  <a:pt x="544" y="606"/>
                </a:lnTo>
                <a:lnTo>
                  <a:pt x="544" y="606"/>
                </a:lnTo>
                <a:lnTo>
                  <a:pt x="542" y="604"/>
                </a:lnTo>
                <a:lnTo>
                  <a:pt x="540" y="602"/>
                </a:lnTo>
                <a:lnTo>
                  <a:pt x="540" y="602"/>
                </a:lnTo>
                <a:lnTo>
                  <a:pt x="540" y="602"/>
                </a:lnTo>
                <a:lnTo>
                  <a:pt x="540" y="604"/>
                </a:lnTo>
                <a:lnTo>
                  <a:pt x="540" y="606"/>
                </a:lnTo>
                <a:lnTo>
                  <a:pt x="544" y="610"/>
                </a:lnTo>
                <a:lnTo>
                  <a:pt x="544" y="610"/>
                </a:lnTo>
                <a:lnTo>
                  <a:pt x="550" y="612"/>
                </a:lnTo>
                <a:lnTo>
                  <a:pt x="556" y="616"/>
                </a:lnTo>
                <a:lnTo>
                  <a:pt x="556" y="616"/>
                </a:lnTo>
                <a:lnTo>
                  <a:pt x="560" y="622"/>
                </a:lnTo>
                <a:lnTo>
                  <a:pt x="560" y="628"/>
                </a:lnTo>
                <a:lnTo>
                  <a:pt x="560" y="628"/>
                </a:lnTo>
                <a:lnTo>
                  <a:pt x="560" y="636"/>
                </a:lnTo>
                <a:lnTo>
                  <a:pt x="556" y="642"/>
                </a:lnTo>
                <a:lnTo>
                  <a:pt x="556" y="642"/>
                </a:lnTo>
                <a:lnTo>
                  <a:pt x="554" y="648"/>
                </a:lnTo>
                <a:lnTo>
                  <a:pt x="552" y="650"/>
                </a:lnTo>
                <a:lnTo>
                  <a:pt x="552" y="650"/>
                </a:lnTo>
                <a:lnTo>
                  <a:pt x="548" y="652"/>
                </a:lnTo>
                <a:lnTo>
                  <a:pt x="544" y="652"/>
                </a:lnTo>
                <a:lnTo>
                  <a:pt x="540" y="652"/>
                </a:lnTo>
                <a:lnTo>
                  <a:pt x="536" y="654"/>
                </a:lnTo>
                <a:lnTo>
                  <a:pt x="536" y="654"/>
                </a:lnTo>
                <a:lnTo>
                  <a:pt x="536" y="658"/>
                </a:lnTo>
                <a:lnTo>
                  <a:pt x="534" y="660"/>
                </a:lnTo>
                <a:lnTo>
                  <a:pt x="534" y="660"/>
                </a:lnTo>
                <a:lnTo>
                  <a:pt x="532" y="662"/>
                </a:lnTo>
                <a:lnTo>
                  <a:pt x="528" y="666"/>
                </a:lnTo>
                <a:lnTo>
                  <a:pt x="528" y="666"/>
                </a:lnTo>
                <a:lnTo>
                  <a:pt x="528" y="670"/>
                </a:lnTo>
                <a:lnTo>
                  <a:pt x="530" y="672"/>
                </a:lnTo>
                <a:lnTo>
                  <a:pt x="528" y="674"/>
                </a:lnTo>
                <a:lnTo>
                  <a:pt x="528" y="674"/>
                </a:lnTo>
                <a:lnTo>
                  <a:pt x="526" y="674"/>
                </a:lnTo>
                <a:lnTo>
                  <a:pt x="522" y="672"/>
                </a:lnTo>
                <a:lnTo>
                  <a:pt x="522" y="672"/>
                </a:lnTo>
                <a:lnTo>
                  <a:pt x="520" y="666"/>
                </a:lnTo>
                <a:lnTo>
                  <a:pt x="520" y="660"/>
                </a:lnTo>
                <a:lnTo>
                  <a:pt x="520" y="660"/>
                </a:lnTo>
                <a:lnTo>
                  <a:pt x="518" y="658"/>
                </a:lnTo>
                <a:lnTo>
                  <a:pt x="516" y="656"/>
                </a:lnTo>
                <a:lnTo>
                  <a:pt x="516" y="656"/>
                </a:lnTo>
                <a:lnTo>
                  <a:pt x="514" y="658"/>
                </a:lnTo>
                <a:lnTo>
                  <a:pt x="514" y="660"/>
                </a:lnTo>
                <a:lnTo>
                  <a:pt x="516" y="666"/>
                </a:lnTo>
                <a:lnTo>
                  <a:pt x="520" y="680"/>
                </a:lnTo>
                <a:lnTo>
                  <a:pt x="520" y="680"/>
                </a:lnTo>
                <a:lnTo>
                  <a:pt x="524" y="688"/>
                </a:lnTo>
                <a:lnTo>
                  <a:pt x="526" y="694"/>
                </a:lnTo>
                <a:lnTo>
                  <a:pt x="526" y="698"/>
                </a:lnTo>
                <a:lnTo>
                  <a:pt x="526" y="698"/>
                </a:lnTo>
                <a:lnTo>
                  <a:pt x="522" y="700"/>
                </a:lnTo>
                <a:lnTo>
                  <a:pt x="522" y="700"/>
                </a:lnTo>
                <a:lnTo>
                  <a:pt x="516" y="698"/>
                </a:lnTo>
                <a:lnTo>
                  <a:pt x="516" y="698"/>
                </a:lnTo>
                <a:lnTo>
                  <a:pt x="506" y="698"/>
                </a:lnTo>
                <a:lnTo>
                  <a:pt x="506" y="698"/>
                </a:lnTo>
                <a:lnTo>
                  <a:pt x="496" y="704"/>
                </a:lnTo>
                <a:lnTo>
                  <a:pt x="496" y="704"/>
                </a:lnTo>
                <a:lnTo>
                  <a:pt x="486" y="708"/>
                </a:lnTo>
                <a:lnTo>
                  <a:pt x="478" y="710"/>
                </a:lnTo>
                <a:lnTo>
                  <a:pt x="478" y="710"/>
                </a:lnTo>
                <a:lnTo>
                  <a:pt x="474" y="716"/>
                </a:lnTo>
                <a:lnTo>
                  <a:pt x="468" y="722"/>
                </a:lnTo>
                <a:lnTo>
                  <a:pt x="468" y="722"/>
                </a:lnTo>
                <a:lnTo>
                  <a:pt x="462" y="724"/>
                </a:lnTo>
                <a:lnTo>
                  <a:pt x="456" y="724"/>
                </a:lnTo>
                <a:lnTo>
                  <a:pt x="456" y="724"/>
                </a:lnTo>
                <a:lnTo>
                  <a:pt x="450" y="722"/>
                </a:lnTo>
                <a:lnTo>
                  <a:pt x="446" y="716"/>
                </a:lnTo>
                <a:lnTo>
                  <a:pt x="442" y="710"/>
                </a:lnTo>
                <a:lnTo>
                  <a:pt x="436" y="706"/>
                </a:lnTo>
                <a:lnTo>
                  <a:pt x="436" y="706"/>
                </a:lnTo>
                <a:lnTo>
                  <a:pt x="432" y="708"/>
                </a:lnTo>
                <a:lnTo>
                  <a:pt x="428" y="710"/>
                </a:lnTo>
                <a:lnTo>
                  <a:pt x="426" y="710"/>
                </a:lnTo>
                <a:lnTo>
                  <a:pt x="426" y="710"/>
                </a:lnTo>
                <a:lnTo>
                  <a:pt x="426" y="708"/>
                </a:lnTo>
                <a:lnTo>
                  <a:pt x="426" y="706"/>
                </a:lnTo>
                <a:lnTo>
                  <a:pt x="426" y="706"/>
                </a:lnTo>
                <a:lnTo>
                  <a:pt x="428" y="704"/>
                </a:lnTo>
                <a:lnTo>
                  <a:pt x="430" y="704"/>
                </a:lnTo>
                <a:lnTo>
                  <a:pt x="438" y="704"/>
                </a:lnTo>
                <a:lnTo>
                  <a:pt x="438" y="704"/>
                </a:lnTo>
                <a:lnTo>
                  <a:pt x="440" y="700"/>
                </a:lnTo>
                <a:lnTo>
                  <a:pt x="442" y="696"/>
                </a:lnTo>
                <a:lnTo>
                  <a:pt x="442" y="696"/>
                </a:lnTo>
                <a:lnTo>
                  <a:pt x="442" y="690"/>
                </a:lnTo>
                <a:lnTo>
                  <a:pt x="442" y="686"/>
                </a:lnTo>
                <a:lnTo>
                  <a:pt x="442" y="686"/>
                </a:lnTo>
                <a:lnTo>
                  <a:pt x="444" y="676"/>
                </a:lnTo>
                <a:lnTo>
                  <a:pt x="444" y="676"/>
                </a:lnTo>
                <a:lnTo>
                  <a:pt x="448" y="674"/>
                </a:lnTo>
                <a:lnTo>
                  <a:pt x="452" y="670"/>
                </a:lnTo>
                <a:lnTo>
                  <a:pt x="452" y="670"/>
                </a:lnTo>
                <a:lnTo>
                  <a:pt x="452" y="664"/>
                </a:lnTo>
                <a:lnTo>
                  <a:pt x="452" y="660"/>
                </a:lnTo>
                <a:lnTo>
                  <a:pt x="452" y="660"/>
                </a:lnTo>
                <a:lnTo>
                  <a:pt x="456" y="652"/>
                </a:lnTo>
                <a:lnTo>
                  <a:pt x="456" y="652"/>
                </a:lnTo>
                <a:lnTo>
                  <a:pt x="460" y="650"/>
                </a:lnTo>
                <a:lnTo>
                  <a:pt x="464" y="646"/>
                </a:lnTo>
                <a:lnTo>
                  <a:pt x="464" y="646"/>
                </a:lnTo>
                <a:lnTo>
                  <a:pt x="466" y="640"/>
                </a:lnTo>
                <a:lnTo>
                  <a:pt x="464" y="632"/>
                </a:lnTo>
                <a:lnTo>
                  <a:pt x="462" y="624"/>
                </a:lnTo>
                <a:lnTo>
                  <a:pt x="462" y="616"/>
                </a:lnTo>
                <a:lnTo>
                  <a:pt x="462" y="616"/>
                </a:lnTo>
                <a:lnTo>
                  <a:pt x="464" y="612"/>
                </a:lnTo>
                <a:lnTo>
                  <a:pt x="466" y="606"/>
                </a:lnTo>
                <a:lnTo>
                  <a:pt x="466" y="606"/>
                </a:lnTo>
                <a:lnTo>
                  <a:pt x="468" y="604"/>
                </a:lnTo>
                <a:lnTo>
                  <a:pt x="474" y="602"/>
                </a:lnTo>
                <a:lnTo>
                  <a:pt x="474" y="602"/>
                </a:lnTo>
                <a:lnTo>
                  <a:pt x="476" y="602"/>
                </a:lnTo>
                <a:lnTo>
                  <a:pt x="476" y="604"/>
                </a:lnTo>
                <a:lnTo>
                  <a:pt x="478" y="608"/>
                </a:lnTo>
                <a:lnTo>
                  <a:pt x="480" y="608"/>
                </a:lnTo>
                <a:lnTo>
                  <a:pt x="480" y="608"/>
                </a:lnTo>
                <a:lnTo>
                  <a:pt x="484" y="606"/>
                </a:lnTo>
                <a:lnTo>
                  <a:pt x="486" y="602"/>
                </a:lnTo>
                <a:lnTo>
                  <a:pt x="486" y="602"/>
                </a:lnTo>
                <a:lnTo>
                  <a:pt x="494" y="602"/>
                </a:lnTo>
                <a:lnTo>
                  <a:pt x="502" y="604"/>
                </a:lnTo>
                <a:lnTo>
                  <a:pt x="508" y="604"/>
                </a:lnTo>
                <a:lnTo>
                  <a:pt x="516" y="604"/>
                </a:lnTo>
                <a:lnTo>
                  <a:pt x="516" y="604"/>
                </a:lnTo>
                <a:lnTo>
                  <a:pt x="520" y="602"/>
                </a:lnTo>
                <a:lnTo>
                  <a:pt x="522" y="598"/>
                </a:lnTo>
                <a:lnTo>
                  <a:pt x="522" y="598"/>
                </a:lnTo>
                <a:lnTo>
                  <a:pt x="524" y="594"/>
                </a:lnTo>
                <a:lnTo>
                  <a:pt x="524" y="588"/>
                </a:lnTo>
                <a:lnTo>
                  <a:pt x="524" y="588"/>
                </a:lnTo>
                <a:lnTo>
                  <a:pt x="522" y="584"/>
                </a:lnTo>
                <a:lnTo>
                  <a:pt x="518" y="580"/>
                </a:lnTo>
                <a:lnTo>
                  <a:pt x="518" y="580"/>
                </a:lnTo>
                <a:lnTo>
                  <a:pt x="518" y="570"/>
                </a:lnTo>
                <a:lnTo>
                  <a:pt x="518" y="570"/>
                </a:lnTo>
                <a:lnTo>
                  <a:pt x="516" y="562"/>
                </a:lnTo>
                <a:lnTo>
                  <a:pt x="516" y="562"/>
                </a:lnTo>
                <a:lnTo>
                  <a:pt x="510" y="554"/>
                </a:lnTo>
                <a:lnTo>
                  <a:pt x="510" y="554"/>
                </a:lnTo>
                <a:lnTo>
                  <a:pt x="500" y="552"/>
                </a:lnTo>
                <a:lnTo>
                  <a:pt x="492" y="548"/>
                </a:lnTo>
                <a:lnTo>
                  <a:pt x="492" y="548"/>
                </a:lnTo>
                <a:lnTo>
                  <a:pt x="484" y="542"/>
                </a:lnTo>
                <a:lnTo>
                  <a:pt x="480" y="534"/>
                </a:lnTo>
                <a:lnTo>
                  <a:pt x="480" y="534"/>
                </a:lnTo>
                <a:lnTo>
                  <a:pt x="480" y="528"/>
                </a:lnTo>
                <a:lnTo>
                  <a:pt x="480" y="524"/>
                </a:lnTo>
                <a:lnTo>
                  <a:pt x="480" y="524"/>
                </a:lnTo>
                <a:lnTo>
                  <a:pt x="478" y="518"/>
                </a:lnTo>
                <a:lnTo>
                  <a:pt x="476" y="514"/>
                </a:lnTo>
                <a:lnTo>
                  <a:pt x="476" y="514"/>
                </a:lnTo>
                <a:lnTo>
                  <a:pt x="472" y="514"/>
                </a:lnTo>
                <a:lnTo>
                  <a:pt x="466" y="514"/>
                </a:lnTo>
                <a:lnTo>
                  <a:pt x="466" y="514"/>
                </a:lnTo>
                <a:lnTo>
                  <a:pt x="464" y="512"/>
                </a:lnTo>
                <a:lnTo>
                  <a:pt x="460" y="508"/>
                </a:lnTo>
                <a:lnTo>
                  <a:pt x="460" y="508"/>
                </a:lnTo>
                <a:lnTo>
                  <a:pt x="456" y="506"/>
                </a:lnTo>
                <a:lnTo>
                  <a:pt x="452" y="502"/>
                </a:lnTo>
                <a:lnTo>
                  <a:pt x="452" y="502"/>
                </a:lnTo>
                <a:lnTo>
                  <a:pt x="452" y="498"/>
                </a:lnTo>
                <a:lnTo>
                  <a:pt x="452" y="494"/>
                </a:lnTo>
                <a:lnTo>
                  <a:pt x="452" y="484"/>
                </a:lnTo>
                <a:lnTo>
                  <a:pt x="452" y="484"/>
                </a:lnTo>
                <a:lnTo>
                  <a:pt x="450" y="474"/>
                </a:lnTo>
                <a:lnTo>
                  <a:pt x="450" y="474"/>
                </a:lnTo>
                <a:lnTo>
                  <a:pt x="450" y="464"/>
                </a:lnTo>
                <a:lnTo>
                  <a:pt x="450" y="464"/>
                </a:lnTo>
                <a:lnTo>
                  <a:pt x="446" y="460"/>
                </a:lnTo>
                <a:lnTo>
                  <a:pt x="442" y="458"/>
                </a:lnTo>
                <a:lnTo>
                  <a:pt x="442" y="458"/>
                </a:lnTo>
                <a:lnTo>
                  <a:pt x="438" y="460"/>
                </a:lnTo>
                <a:lnTo>
                  <a:pt x="434" y="462"/>
                </a:lnTo>
                <a:lnTo>
                  <a:pt x="434" y="462"/>
                </a:lnTo>
                <a:lnTo>
                  <a:pt x="430" y="460"/>
                </a:lnTo>
                <a:lnTo>
                  <a:pt x="426" y="456"/>
                </a:lnTo>
                <a:lnTo>
                  <a:pt x="420" y="450"/>
                </a:lnTo>
                <a:lnTo>
                  <a:pt x="420" y="450"/>
                </a:lnTo>
                <a:lnTo>
                  <a:pt x="410" y="450"/>
                </a:lnTo>
                <a:lnTo>
                  <a:pt x="410" y="450"/>
                </a:lnTo>
                <a:lnTo>
                  <a:pt x="402" y="452"/>
                </a:lnTo>
                <a:lnTo>
                  <a:pt x="392" y="456"/>
                </a:lnTo>
                <a:lnTo>
                  <a:pt x="392" y="456"/>
                </a:lnTo>
                <a:lnTo>
                  <a:pt x="384" y="454"/>
                </a:lnTo>
                <a:lnTo>
                  <a:pt x="384" y="454"/>
                </a:lnTo>
                <a:lnTo>
                  <a:pt x="370" y="448"/>
                </a:lnTo>
                <a:lnTo>
                  <a:pt x="358" y="440"/>
                </a:lnTo>
                <a:lnTo>
                  <a:pt x="358" y="440"/>
                </a:lnTo>
                <a:lnTo>
                  <a:pt x="350" y="436"/>
                </a:lnTo>
                <a:lnTo>
                  <a:pt x="350" y="436"/>
                </a:lnTo>
                <a:lnTo>
                  <a:pt x="340" y="434"/>
                </a:lnTo>
                <a:lnTo>
                  <a:pt x="330" y="434"/>
                </a:lnTo>
                <a:lnTo>
                  <a:pt x="330" y="434"/>
                </a:lnTo>
                <a:lnTo>
                  <a:pt x="322" y="438"/>
                </a:lnTo>
                <a:lnTo>
                  <a:pt x="314" y="442"/>
                </a:lnTo>
                <a:lnTo>
                  <a:pt x="314" y="442"/>
                </a:lnTo>
                <a:lnTo>
                  <a:pt x="304" y="446"/>
                </a:lnTo>
                <a:lnTo>
                  <a:pt x="304" y="446"/>
                </a:lnTo>
                <a:lnTo>
                  <a:pt x="300" y="444"/>
                </a:lnTo>
                <a:lnTo>
                  <a:pt x="296" y="444"/>
                </a:lnTo>
                <a:lnTo>
                  <a:pt x="296" y="444"/>
                </a:lnTo>
                <a:lnTo>
                  <a:pt x="292" y="448"/>
                </a:lnTo>
                <a:lnTo>
                  <a:pt x="288" y="450"/>
                </a:lnTo>
                <a:lnTo>
                  <a:pt x="288" y="450"/>
                </a:lnTo>
                <a:lnTo>
                  <a:pt x="284" y="458"/>
                </a:lnTo>
                <a:lnTo>
                  <a:pt x="284" y="462"/>
                </a:lnTo>
                <a:lnTo>
                  <a:pt x="284" y="464"/>
                </a:lnTo>
                <a:lnTo>
                  <a:pt x="284" y="464"/>
                </a:lnTo>
                <a:lnTo>
                  <a:pt x="276" y="464"/>
                </a:lnTo>
                <a:lnTo>
                  <a:pt x="276" y="464"/>
                </a:lnTo>
                <a:lnTo>
                  <a:pt x="268" y="470"/>
                </a:lnTo>
                <a:lnTo>
                  <a:pt x="258" y="478"/>
                </a:lnTo>
                <a:lnTo>
                  <a:pt x="248" y="488"/>
                </a:lnTo>
                <a:lnTo>
                  <a:pt x="240" y="494"/>
                </a:lnTo>
                <a:lnTo>
                  <a:pt x="240" y="494"/>
                </a:lnTo>
                <a:lnTo>
                  <a:pt x="230" y="496"/>
                </a:lnTo>
                <a:lnTo>
                  <a:pt x="222" y="496"/>
                </a:lnTo>
                <a:lnTo>
                  <a:pt x="222" y="496"/>
                </a:lnTo>
                <a:lnTo>
                  <a:pt x="212" y="500"/>
                </a:lnTo>
                <a:lnTo>
                  <a:pt x="204" y="504"/>
                </a:lnTo>
                <a:lnTo>
                  <a:pt x="204" y="504"/>
                </a:lnTo>
                <a:lnTo>
                  <a:pt x="196" y="512"/>
                </a:lnTo>
                <a:lnTo>
                  <a:pt x="190" y="518"/>
                </a:lnTo>
                <a:lnTo>
                  <a:pt x="186" y="520"/>
                </a:lnTo>
                <a:lnTo>
                  <a:pt x="186" y="520"/>
                </a:lnTo>
                <a:lnTo>
                  <a:pt x="180" y="518"/>
                </a:lnTo>
                <a:lnTo>
                  <a:pt x="174" y="514"/>
                </a:lnTo>
                <a:lnTo>
                  <a:pt x="174" y="514"/>
                </a:lnTo>
                <a:lnTo>
                  <a:pt x="168" y="510"/>
                </a:lnTo>
                <a:lnTo>
                  <a:pt x="160" y="506"/>
                </a:lnTo>
                <a:lnTo>
                  <a:pt x="160" y="506"/>
                </a:lnTo>
                <a:lnTo>
                  <a:pt x="152" y="506"/>
                </a:lnTo>
                <a:lnTo>
                  <a:pt x="142" y="508"/>
                </a:lnTo>
                <a:lnTo>
                  <a:pt x="142" y="508"/>
                </a:lnTo>
                <a:lnTo>
                  <a:pt x="126" y="514"/>
                </a:lnTo>
                <a:lnTo>
                  <a:pt x="126" y="514"/>
                </a:lnTo>
                <a:lnTo>
                  <a:pt x="112" y="516"/>
                </a:lnTo>
                <a:lnTo>
                  <a:pt x="98" y="516"/>
                </a:lnTo>
                <a:lnTo>
                  <a:pt x="98" y="516"/>
                </a:lnTo>
                <a:lnTo>
                  <a:pt x="76" y="514"/>
                </a:lnTo>
                <a:lnTo>
                  <a:pt x="76" y="514"/>
                </a:lnTo>
                <a:lnTo>
                  <a:pt x="66" y="514"/>
                </a:lnTo>
                <a:lnTo>
                  <a:pt x="58" y="516"/>
                </a:lnTo>
                <a:lnTo>
                  <a:pt x="58" y="516"/>
                </a:lnTo>
                <a:lnTo>
                  <a:pt x="50" y="520"/>
                </a:lnTo>
                <a:lnTo>
                  <a:pt x="50" y="520"/>
                </a:lnTo>
                <a:lnTo>
                  <a:pt x="46" y="514"/>
                </a:lnTo>
                <a:lnTo>
                  <a:pt x="44" y="508"/>
                </a:lnTo>
                <a:lnTo>
                  <a:pt x="44" y="508"/>
                </a:lnTo>
                <a:lnTo>
                  <a:pt x="32" y="500"/>
                </a:lnTo>
                <a:lnTo>
                  <a:pt x="32" y="500"/>
                </a:lnTo>
                <a:lnTo>
                  <a:pt x="18" y="490"/>
                </a:lnTo>
                <a:lnTo>
                  <a:pt x="18" y="490"/>
                </a:lnTo>
                <a:lnTo>
                  <a:pt x="10" y="486"/>
                </a:lnTo>
                <a:lnTo>
                  <a:pt x="0" y="482"/>
                </a:lnTo>
                <a:lnTo>
                  <a:pt x="0" y="482"/>
                </a:lnTo>
                <a:lnTo>
                  <a:pt x="2" y="470"/>
                </a:lnTo>
                <a:lnTo>
                  <a:pt x="4" y="456"/>
                </a:lnTo>
                <a:lnTo>
                  <a:pt x="4" y="456"/>
                </a:lnTo>
                <a:lnTo>
                  <a:pt x="10" y="438"/>
                </a:lnTo>
                <a:lnTo>
                  <a:pt x="14" y="422"/>
                </a:lnTo>
                <a:lnTo>
                  <a:pt x="14" y="422"/>
                </a:lnTo>
                <a:lnTo>
                  <a:pt x="14" y="418"/>
                </a:lnTo>
                <a:lnTo>
                  <a:pt x="14" y="414"/>
                </a:lnTo>
                <a:lnTo>
                  <a:pt x="14" y="414"/>
                </a:lnTo>
                <a:lnTo>
                  <a:pt x="20" y="414"/>
                </a:lnTo>
                <a:lnTo>
                  <a:pt x="20" y="414"/>
                </a:lnTo>
                <a:lnTo>
                  <a:pt x="26" y="414"/>
                </a:lnTo>
                <a:lnTo>
                  <a:pt x="30" y="412"/>
                </a:lnTo>
                <a:lnTo>
                  <a:pt x="32" y="412"/>
                </a:lnTo>
                <a:lnTo>
                  <a:pt x="32" y="412"/>
                </a:lnTo>
                <a:lnTo>
                  <a:pt x="32" y="408"/>
                </a:lnTo>
                <a:lnTo>
                  <a:pt x="30" y="404"/>
                </a:lnTo>
                <a:lnTo>
                  <a:pt x="28" y="398"/>
                </a:lnTo>
                <a:lnTo>
                  <a:pt x="28" y="398"/>
                </a:lnTo>
                <a:lnTo>
                  <a:pt x="28" y="380"/>
                </a:lnTo>
                <a:lnTo>
                  <a:pt x="28" y="380"/>
                </a:lnTo>
                <a:lnTo>
                  <a:pt x="34" y="358"/>
                </a:lnTo>
                <a:lnTo>
                  <a:pt x="42" y="336"/>
                </a:lnTo>
                <a:lnTo>
                  <a:pt x="42" y="336"/>
                </a:lnTo>
                <a:lnTo>
                  <a:pt x="50" y="324"/>
                </a:lnTo>
                <a:lnTo>
                  <a:pt x="58" y="314"/>
                </a:lnTo>
                <a:lnTo>
                  <a:pt x="58" y="314"/>
                </a:lnTo>
                <a:lnTo>
                  <a:pt x="66" y="306"/>
                </a:lnTo>
                <a:lnTo>
                  <a:pt x="76" y="298"/>
                </a:lnTo>
                <a:lnTo>
                  <a:pt x="76" y="298"/>
                </a:lnTo>
                <a:lnTo>
                  <a:pt x="86" y="288"/>
                </a:lnTo>
                <a:lnTo>
                  <a:pt x="94" y="278"/>
                </a:lnTo>
                <a:lnTo>
                  <a:pt x="94" y="278"/>
                </a:lnTo>
                <a:lnTo>
                  <a:pt x="96" y="272"/>
                </a:lnTo>
                <a:lnTo>
                  <a:pt x="98" y="264"/>
                </a:lnTo>
                <a:lnTo>
                  <a:pt x="98" y="264"/>
                </a:lnTo>
                <a:lnTo>
                  <a:pt x="94" y="256"/>
                </a:lnTo>
                <a:lnTo>
                  <a:pt x="90" y="248"/>
                </a:lnTo>
                <a:lnTo>
                  <a:pt x="90" y="248"/>
                </a:lnTo>
                <a:lnTo>
                  <a:pt x="90" y="242"/>
                </a:lnTo>
                <a:lnTo>
                  <a:pt x="90" y="236"/>
                </a:lnTo>
                <a:lnTo>
                  <a:pt x="90" y="236"/>
                </a:lnTo>
                <a:lnTo>
                  <a:pt x="84" y="230"/>
                </a:lnTo>
                <a:lnTo>
                  <a:pt x="76" y="224"/>
                </a:lnTo>
                <a:lnTo>
                  <a:pt x="76" y="224"/>
                </a:lnTo>
                <a:lnTo>
                  <a:pt x="74" y="220"/>
                </a:lnTo>
                <a:lnTo>
                  <a:pt x="74" y="220"/>
                </a:lnTo>
                <a:lnTo>
                  <a:pt x="64" y="202"/>
                </a:lnTo>
                <a:lnTo>
                  <a:pt x="64" y="202"/>
                </a:lnTo>
                <a:lnTo>
                  <a:pt x="60" y="188"/>
                </a:lnTo>
                <a:lnTo>
                  <a:pt x="60" y="188"/>
                </a:lnTo>
                <a:lnTo>
                  <a:pt x="56" y="182"/>
                </a:lnTo>
                <a:lnTo>
                  <a:pt x="54" y="178"/>
                </a:lnTo>
                <a:lnTo>
                  <a:pt x="52" y="176"/>
                </a:lnTo>
                <a:lnTo>
                  <a:pt x="52" y="176"/>
                </a:lnTo>
                <a:lnTo>
                  <a:pt x="56" y="172"/>
                </a:lnTo>
                <a:lnTo>
                  <a:pt x="58" y="168"/>
                </a:lnTo>
                <a:lnTo>
                  <a:pt x="58" y="168"/>
                </a:lnTo>
                <a:lnTo>
                  <a:pt x="68" y="166"/>
                </a:lnTo>
                <a:lnTo>
                  <a:pt x="68" y="166"/>
                </a:lnTo>
                <a:lnTo>
                  <a:pt x="76" y="166"/>
                </a:lnTo>
                <a:lnTo>
                  <a:pt x="76" y="166"/>
                </a:lnTo>
                <a:lnTo>
                  <a:pt x="84" y="162"/>
                </a:lnTo>
                <a:lnTo>
                  <a:pt x="92" y="158"/>
                </a:lnTo>
                <a:lnTo>
                  <a:pt x="92" y="158"/>
                </a:lnTo>
                <a:lnTo>
                  <a:pt x="98" y="150"/>
                </a:lnTo>
                <a:lnTo>
                  <a:pt x="98" y="150"/>
                </a:lnTo>
                <a:lnTo>
                  <a:pt x="98" y="146"/>
                </a:lnTo>
                <a:lnTo>
                  <a:pt x="98" y="142"/>
                </a:lnTo>
                <a:lnTo>
                  <a:pt x="98" y="142"/>
                </a:lnTo>
                <a:lnTo>
                  <a:pt x="102" y="140"/>
                </a:lnTo>
                <a:lnTo>
                  <a:pt x="106" y="138"/>
                </a:lnTo>
                <a:lnTo>
                  <a:pt x="106" y="138"/>
                </a:lnTo>
                <a:lnTo>
                  <a:pt x="128" y="130"/>
                </a:lnTo>
                <a:lnTo>
                  <a:pt x="138" y="128"/>
                </a:lnTo>
                <a:lnTo>
                  <a:pt x="148" y="126"/>
                </a:lnTo>
                <a:lnTo>
                  <a:pt x="148" y="126"/>
                </a:lnTo>
                <a:lnTo>
                  <a:pt x="158" y="128"/>
                </a:lnTo>
                <a:lnTo>
                  <a:pt x="158" y="128"/>
                </a:lnTo>
                <a:lnTo>
                  <a:pt x="166" y="128"/>
                </a:lnTo>
                <a:lnTo>
                  <a:pt x="176" y="126"/>
                </a:lnTo>
                <a:lnTo>
                  <a:pt x="176" y="126"/>
                </a:lnTo>
                <a:lnTo>
                  <a:pt x="180" y="124"/>
                </a:lnTo>
                <a:lnTo>
                  <a:pt x="184" y="122"/>
                </a:lnTo>
                <a:lnTo>
                  <a:pt x="184" y="122"/>
                </a:lnTo>
                <a:lnTo>
                  <a:pt x="192" y="126"/>
                </a:lnTo>
                <a:lnTo>
                  <a:pt x="200" y="130"/>
                </a:lnTo>
                <a:lnTo>
                  <a:pt x="200" y="130"/>
                </a:lnTo>
                <a:lnTo>
                  <a:pt x="218" y="132"/>
                </a:lnTo>
                <a:lnTo>
                  <a:pt x="218" y="132"/>
                </a:lnTo>
                <a:lnTo>
                  <a:pt x="226" y="132"/>
                </a:lnTo>
                <a:lnTo>
                  <a:pt x="226" y="132"/>
                </a:lnTo>
                <a:lnTo>
                  <a:pt x="234" y="130"/>
                </a:lnTo>
                <a:lnTo>
                  <a:pt x="234" y="130"/>
                </a:lnTo>
                <a:lnTo>
                  <a:pt x="242" y="132"/>
                </a:lnTo>
                <a:lnTo>
                  <a:pt x="242" y="132"/>
                </a:lnTo>
                <a:lnTo>
                  <a:pt x="252" y="134"/>
                </a:lnTo>
                <a:lnTo>
                  <a:pt x="252" y="134"/>
                </a:lnTo>
                <a:lnTo>
                  <a:pt x="256" y="136"/>
                </a:lnTo>
                <a:lnTo>
                  <a:pt x="260" y="136"/>
                </a:lnTo>
                <a:lnTo>
                  <a:pt x="260" y="136"/>
                </a:lnTo>
                <a:lnTo>
                  <a:pt x="262" y="142"/>
                </a:lnTo>
                <a:lnTo>
                  <a:pt x="264" y="146"/>
                </a:lnTo>
                <a:lnTo>
                  <a:pt x="264" y="146"/>
                </a:lnTo>
                <a:lnTo>
                  <a:pt x="266" y="148"/>
                </a:lnTo>
                <a:lnTo>
                  <a:pt x="270" y="150"/>
                </a:lnTo>
                <a:lnTo>
                  <a:pt x="270" y="150"/>
                </a:lnTo>
                <a:lnTo>
                  <a:pt x="274" y="150"/>
                </a:lnTo>
                <a:lnTo>
                  <a:pt x="280" y="148"/>
                </a:lnTo>
                <a:lnTo>
                  <a:pt x="284" y="146"/>
                </a:lnTo>
                <a:lnTo>
                  <a:pt x="288" y="146"/>
                </a:lnTo>
                <a:lnTo>
                  <a:pt x="288" y="146"/>
                </a:lnTo>
                <a:lnTo>
                  <a:pt x="290" y="150"/>
                </a:lnTo>
                <a:lnTo>
                  <a:pt x="290" y="154"/>
                </a:lnTo>
                <a:lnTo>
                  <a:pt x="290" y="154"/>
                </a:lnTo>
                <a:lnTo>
                  <a:pt x="294" y="158"/>
                </a:lnTo>
                <a:lnTo>
                  <a:pt x="298" y="160"/>
                </a:lnTo>
                <a:lnTo>
                  <a:pt x="298" y="160"/>
                </a:lnTo>
                <a:lnTo>
                  <a:pt x="302" y="156"/>
                </a:lnTo>
                <a:lnTo>
                  <a:pt x="304" y="152"/>
                </a:lnTo>
                <a:lnTo>
                  <a:pt x="304" y="152"/>
                </a:lnTo>
                <a:lnTo>
                  <a:pt x="312" y="148"/>
                </a:lnTo>
                <a:lnTo>
                  <a:pt x="312" y="148"/>
                </a:lnTo>
                <a:lnTo>
                  <a:pt x="316" y="148"/>
                </a:lnTo>
                <a:lnTo>
                  <a:pt x="320" y="146"/>
                </a:lnTo>
                <a:lnTo>
                  <a:pt x="320" y="146"/>
                </a:lnTo>
                <a:lnTo>
                  <a:pt x="322" y="142"/>
                </a:lnTo>
                <a:lnTo>
                  <a:pt x="326" y="138"/>
                </a:lnTo>
                <a:lnTo>
                  <a:pt x="326" y="138"/>
                </a:lnTo>
                <a:lnTo>
                  <a:pt x="330" y="140"/>
                </a:lnTo>
                <a:lnTo>
                  <a:pt x="334" y="144"/>
                </a:lnTo>
                <a:lnTo>
                  <a:pt x="334" y="144"/>
                </a:lnTo>
                <a:lnTo>
                  <a:pt x="342" y="144"/>
                </a:lnTo>
                <a:lnTo>
                  <a:pt x="342" y="144"/>
                </a:lnTo>
                <a:lnTo>
                  <a:pt x="346" y="142"/>
                </a:lnTo>
                <a:lnTo>
                  <a:pt x="350" y="142"/>
                </a:lnTo>
                <a:lnTo>
                  <a:pt x="350" y="142"/>
                </a:lnTo>
                <a:lnTo>
                  <a:pt x="354" y="144"/>
                </a:lnTo>
                <a:lnTo>
                  <a:pt x="356" y="148"/>
                </a:lnTo>
                <a:lnTo>
                  <a:pt x="356" y="148"/>
                </a:lnTo>
                <a:lnTo>
                  <a:pt x="360" y="150"/>
                </a:lnTo>
                <a:lnTo>
                  <a:pt x="364" y="152"/>
                </a:lnTo>
                <a:lnTo>
                  <a:pt x="364" y="152"/>
                </a:lnTo>
                <a:lnTo>
                  <a:pt x="368" y="146"/>
                </a:lnTo>
                <a:lnTo>
                  <a:pt x="372" y="140"/>
                </a:lnTo>
                <a:lnTo>
                  <a:pt x="374" y="132"/>
                </a:lnTo>
                <a:lnTo>
                  <a:pt x="376" y="130"/>
                </a:lnTo>
                <a:lnTo>
                  <a:pt x="378" y="128"/>
                </a:lnTo>
                <a:lnTo>
                  <a:pt x="378" y="128"/>
                </a:lnTo>
                <a:lnTo>
                  <a:pt x="382" y="128"/>
                </a:lnTo>
                <a:lnTo>
                  <a:pt x="386" y="130"/>
                </a:lnTo>
                <a:lnTo>
                  <a:pt x="394" y="136"/>
                </a:lnTo>
                <a:lnTo>
                  <a:pt x="394" y="136"/>
                </a:lnTo>
                <a:lnTo>
                  <a:pt x="400" y="144"/>
                </a:lnTo>
                <a:lnTo>
                  <a:pt x="400" y="144"/>
                </a:lnTo>
                <a:lnTo>
                  <a:pt x="404" y="148"/>
                </a:lnTo>
                <a:lnTo>
                  <a:pt x="408" y="148"/>
                </a:lnTo>
                <a:lnTo>
                  <a:pt x="408" y="148"/>
                </a:lnTo>
                <a:lnTo>
                  <a:pt x="410" y="146"/>
                </a:lnTo>
                <a:lnTo>
                  <a:pt x="414" y="142"/>
                </a:lnTo>
                <a:lnTo>
                  <a:pt x="414" y="142"/>
                </a:lnTo>
                <a:lnTo>
                  <a:pt x="422" y="142"/>
                </a:lnTo>
                <a:lnTo>
                  <a:pt x="422" y="142"/>
                </a:lnTo>
                <a:lnTo>
                  <a:pt x="440" y="134"/>
                </a:lnTo>
                <a:lnTo>
                  <a:pt x="440" y="134"/>
                </a:lnTo>
                <a:lnTo>
                  <a:pt x="448" y="134"/>
                </a:lnTo>
                <a:lnTo>
                  <a:pt x="448" y="134"/>
                </a:lnTo>
                <a:lnTo>
                  <a:pt x="456" y="136"/>
                </a:lnTo>
                <a:lnTo>
                  <a:pt x="456" y="136"/>
                </a:lnTo>
                <a:lnTo>
                  <a:pt x="460" y="138"/>
                </a:lnTo>
                <a:lnTo>
                  <a:pt x="464" y="142"/>
                </a:lnTo>
                <a:lnTo>
                  <a:pt x="464" y="142"/>
                </a:lnTo>
                <a:lnTo>
                  <a:pt x="468" y="140"/>
                </a:lnTo>
                <a:lnTo>
                  <a:pt x="472" y="138"/>
                </a:lnTo>
                <a:lnTo>
                  <a:pt x="472" y="138"/>
                </a:lnTo>
                <a:lnTo>
                  <a:pt x="472" y="134"/>
                </a:lnTo>
                <a:lnTo>
                  <a:pt x="474" y="130"/>
                </a:lnTo>
                <a:lnTo>
                  <a:pt x="474" y="130"/>
                </a:lnTo>
                <a:lnTo>
                  <a:pt x="470" y="120"/>
                </a:lnTo>
                <a:lnTo>
                  <a:pt x="468" y="112"/>
                </a:lnTo>
                <a:lnTo>
                  <a:pt x="468" y="112"/>
                </a:lnTo>
                <a:lnTo>
                  <a:pt x="468" y="102"/>
                </a:lnTo>
                <a:lnTo>
                  <a:pt x="468" y="102"/>
                </a:lnTo>
                <a:lnTo>
                  <a:pt x="466" y="94"/>
                </a:lnTo>
                <a:lnTo>
                  <a:pt x="466" y="94"/>
                </a:lnTo>
                <a:lnTo>
                  <a:pt x="468" y="86"/>
                </a:lnTo>
                <a:lnTo>
                  <a:pt x="468" y="86"/>
                </a:lnTo>
                <a:lnTo>
                  <a:pt x="474" y="74"/>
                </a:lnTo>
                <a:lnTo>
                  <a:pt x="482" y="62"/>
                </a:lnTo>
                <a:lnTo>
                  <a:pt x="482" y="62"/>
                </a:lnTo>
                <a:lnTo>
                  <a:pt x="488" y="56"/>
                </a:lnTo>
                <a:lnTo>
                  <a:pt x="488" y="56"/>
                </a:lnTo>
                <a:lnTo>
                  <a:pt x="496" y="56"/>
                </a:lnTo>
                <a:lnTo>
                  <a:pt x="496" y="56"/>
                </a:lnTo>
                <a:lnTo>
                  <a:pt x="504" y="50"/>
                </a:lnTo>
                <a:lnTo>
                  <a:pt x="504" y="50"/>
                </a:lnTo>
                <a:lnTo>
                  <a:pt x="514" y="44"/>
                </a:lnTo>
                <a:lnTo>
                  <a:pt x="520" y="42"/>
                </a:lnTo>
                <a:lnTo>
                  <a:pt x="522" y="42"/>
                </a:lnTo>
                <a:lnTo>
                  <a:pt x="524" y="44"/>
                </a:lnTo>
                <a:lnTo>
                  <a:pt x="524" y="44"/>
                </a:lnTo>
                <a:lnTo>
                  <a:pt x="524" y="44"/>
                </a:lnTo>
                <a:lnTo>
                  <a:pt x="524" y="44"/>
                </a:lnTo>
                <a:lnTo>
                  <a:pt x="526" y="48"/>
                </a:lnTo>
                <a:lnTo>
                  <a:pt x="532" y="48"/>
                </a:lnTo>
                <a:lnTo>
                  <a:pt x="532" y="48"/>
                </a:lnTo>
                <a:lnTo>
                  <a:pt x="540" y="50"/>
                </a:lnTo>
                <a:lnTo>
                  <a:pt x="540" y="50"/>
                </a:lnTo>
                <a:lnTo>
                  <a:pt x="546" y="44"/>
                </a:lnTo>
                <a:lnTo>
                  <a:pt x="546" y="44"/>
                </a:lnTo>
                <a:lnTo>
                  <a:pt x="550" y="36"/>
                </a:lnTo>
                <a:lnTo>
                  <a:pt x="550" y="36"/>
                </a:lnTo>
                <a:lnTo>
                  <a:pt x="550" y="32"/>
                </a:lnTo>
                <a:lnTo>
                  <a:pt x="550" y="28"/>
                </a:lnTo>
                <a:lnTo>
                  <a:pt x="550" y="28"/>
                </a:lnTo>
                <a:lnTo>
                  <a:pt x="552" y="24"/>
                </a:lnTo>
                <a:lnTo>
                  <a:pt x="556" y="20"/>
                </a:lnTo>
                <a:lnTo>
                  <a:pt x="556" y="20"/>
                </a:lnTo>
                <a:lnTo>
                  <a:pt x="564" y="20"/>
                </a:lnTo>
                <a:lnTo>
                  <a:pt x="572" y="20"/>
                </a:lnTo>
                <a:lnTo>
                  <a:pt x="572" y="20"/>
                </a:lnTo>
                <a:lnTo>
                  <a:pt x="582" y="18"/>
                </a:lnTo>
                <a:lnTo>
                  <a:pt x="582" y="18"/>
                </a:lnTo>
                <a:lnTo>
                  <a:pt x="590" y="14"/>
                </a:lnTo>
                <a:lnTo>
                  <a:pt x="596" y="10"/>
                </a:lnTo>
                <a:lnTo>
                  <a:pt x="596" y="10"/>
                </a:lnTo>
                <a:lnTo>
                  <a:pt x="604" y="10"/>
                </a:lnTo>
                <a:lnTo>
                  <a:pt x="614" y="8"/>
                </a:lnTo>
                <a:lnTo>
                  <a:pt x="614" y="8"/>
                </a:lnTo>
                <a:lnTo>
                  <a:pt x="620" y="4"/>
                </a:lnTo>
                <a:lnTo>
                  <a:pt x="624" y="2"/>
                </a:lnTo>
                <a:lnTo>
                  <a:pt x="628" y="0"/>
                </a:lnTo>
                <a:lnTo>
                  <a:pt x="628" y="0"/>
                </a:lnTo>
                <a:lnTo>
                  <a:pt x="636" y="4"/>
                </a:lnTo>
                <a:lnTo>
                  <a:pt x="644" y="8"/>
                </a:lnTo>
                <a:lnTo>
                  <a:pt x="644" y="8"/>
                </a:lnTo>
                <a:lnTo>
                  <a:pt x="650" y="14"/>
                </a:lnTo>
                <a:lnTo>
                  <a:pt x="650" y="14"/>
                </a:lnTo>
                <a:lnTo>
                  <a:pt x="650" y="18"/>
                </a:lnTo>
                <a:lnTo>
                  <a:pt x="652" y="24"/>
                </a:lnTo>
                <a:lnTo>
                  <a:pt x="652" y="24"/>
                </a:lnTo>
                <a:lnTo>
                  <a:pt x="660" y="28"/>
                </a:lnTo>
                <a:lnTo>
                  <a:pt x="668" y="32"/>
                </a:lnTo>
                <a:lnTo>
                  <a:pt x="668" y="32"/>
                </a:lnTo>
                <a:lnTo>
                  <a:pt x="674" y="38"/>
                </a:lnTo>
                <a:lnTo>
                  <a:pt x="674" y="38"/>
                </a:lnTo>
                <a:lnTo>
                  <a:pt x="676" y="42"/>
                </a:lnTo>
                <a:lnTo>
                  <a:pt x="676" y="46"/>
                </a:lnTo>
                <a:lnTo>
                  <a:pt x="676" y="46"/>
                </a:lnTo>
                <a:lnTo>
                  <a:pt x="674" y="50"/>
                </a:lnTo>
                <a:lnTo>
                  <a:pt x="670" y="52"/>
                </a:lnTo>
                <a:lnTo>
                  <a:pt x="670" y="52"/>
                </a:lnTo>
                <a:lnTo>
                  <a:pt x="666" y="54"/>
                </a:lnTo>
                <a:lnTo>
                  <a:pt x="662" y="56"/>
                </a:lnTo>
                <a:lnTo>
                  <a:pt x="662" y="56"/>
                </a:lnTo>
                <a:lnTo>
                  <a:pt x="664" y="58"/>
                </a:lnTo>
                <a:lnTo>
                  <a:pt x="668" y="62"/>
                </a:lnTo>
                <a:lnTo>
                  <a:pt x="668" y="62"/>
                </a:lnTo>
                <a:lnTo>
                  <a:pt x="670" y="70"/>
                </a:lnTo>
                <a:lnTo>
                  <a:pt x="670" y="70"/>
                </a:lnTo>
                <a:lnTo>
                  <a:pt x="674" y="78"/>
                </a:lnTo>
                <a:lnTo>
                  <a:pt x="678" y="86"/>
                </a:lnTo>
                <a:lnTo>
                  <a:pt x="678" y="86"/>
                </a:lnTo>
                <a:lnTo>
                  <a:pt x="686" y="90"/>
                </a:lnTo>
                <a:lnTo>
                  <a:pt x="686" y="90"/>
                </a:lnTo>
                <a:lnTo>
                  <a:pt x="696" y="90"/>
                </a:lnTo>
                <a:lnTo>
                  <a:pt x="696" y="90"/>
                </a:lnTo>
                <a:lnTo>
                  <a:pt x="704" y="92"/>
                </a:lnTo>
                <a:lnTo>
                  <a:pt x="714" y="90"/>
                </a:lnTo>
                <a:lnTo>
                  <a:pt x="714" y="90"/>
                </a:lnTo>
                <a:lnTo>
                  <a:pt x="720" y="86"/>
                </a:lnTo>
                <a:lnTo>
                  <a:pt x="720" y="86"/>
                </a:lnTo>
                <a:lnTo>
                  <a:pt x="724" y="84"/>
                </a:lnTo>
                <a:lnTo>
                  <a:pt x="728" y="84"/>
                </a:lnTo>
                <a:lnTo>
                  <a:pt x="728" y="84"/>
                </a:lnTo>
                <a:lnTo>
                  <a:pt x="730" y="86"/>
                </a:lnTo>
                <a:lnTo>
                  <a:pt x="734" y="90"/>
                </a:lnTo>
                <a:lnTo>
                  <a:pt x="734" y="90"/>
                </a:lnTo>
                <a:lnTo>
                  <a:pt x="740" y="96"/>
                </a:lnTo>
                <a:lnTo>
                  <a:pt x="748" y="100"/>
                </a:lnTo>
                <a:lnTo>
                  <a:pt x="748" y="100"/>
                </a:lnTo>
                <a:lnTo>
                  <a:pt x="756" y="114"/>
                </a:lnTo>
                <a:lnTo>
                  <a:pt x="764" y="126"/>
                </a:lnTo>
                <a:lnTo>
                  <a:pt x="764" y="126"/>
                </a:lnTo>
                <a:lnTo>
                  <a:pt x="762" y="136"/>
                </a:lnTo>
                <a:lnTo>
                  <a:pt x="762" y="136"/>
                </a:lnTo>
                <a:lnTo>
                  <a:pt x="768" y="144"/>
                </a:lnTo>
                <a:lnTo>
                  <a:pt x="768" y="144"/>
                </a:lnTo>
                <a:lnTo>
                  <a:pt x="776" y="148"/>
                </a:lnTo>
                <a:lnTo>
                  <a:pt x="776" y="148"/>
                </a:lnTo>
                <a:lnTo>
                  <a:pt x="780" y="150"/>
                </a:lnTo>
                <a:lnTo>
                  <a:pt x="784" y="150"/>
                </a:lnTo>
                <a:lnTo>
                  <a:pt x="784" y="150"/>
                </a:lnTo>
                <a:lnTo>
                  <a:pt x="788" y="148"/>
                </a:lnTo>
                <a:lnTo>
                  <a:pt x="792" y="144"/>
                </a:lnTo>
                <a:lnTo>
                  <a:pt x="792" y="144"/>
                </a:lnTo>
                <a:lnTo>
                  <a:pt x="798" y="140"/>
                </a:lnTo>
                <a:lnTo>
                  <a:pt x="798" y="140"/>
                </a:lnTo>
                <a:lnTo>
                  <a:pt x="808" y="140"/>
                </a:lnTo>
                <a:lnTo>
                  <a:pt x="808" y="140"/>
                </a:lnTo>
                <a:lnTo>
                  <a:pt x="816" y="144"/>
                </a:lnTo>
                <a:lnTo>
                  <a:pt x="820" y="146"/>
                </a:lnTo>
                <a:lnTo>
                  <a:pt x="822" y="148"/>
                </a:lnTo>
                <a:lnTo>
                  <a:pt x="822" y="148"/>
                </a:lnTo>
                <a:lnTo>
                  <a:pt x="826" y="146"/>
                </a:lnTo>
                <a:lnTo>
                  <a:pt x="830" y="142"/>
                </a:lnTo>
                <a:lnTo>
                  <a:pt x="830" y="142"/>
                </a:lnTo>
                <a:lnTo>
                  <a:pt x="834" y="144"/>
                </a:lnTo>
                <a:lnTo>
                  <a:pt x="838" y="144"/>
                </a:lnTo>
                <a:lnTo>
                  <a:pt x="838" y="144"/>
                </a:lnTo>
                <a:lnTo>
                  <a:pt x="844" y="142"/>
                </a:lnTo>
                <a:lnTo>
                  <a:pt x="852" y="138"/>
                </a:lnTo>
                <a:lnTo>
                  <a:pt x="862" y="130"/>
                </a:lnTo>
                <a:lnTo>
                  <a:pt x="862" y="130"/>
                </a:lnTo>
                <a:lnTo>
                  <a:pt x="868" y="124"/>
                </a:lnTo>
                <a:lnTo>
                  <a:pt x="874" y="118"/>
                </a:lnTo>
                <a:lnTo>
                  <a:pt x="874" y="118"/>
                </a:lnTo>
                <a:lnTo>
                  <a:pt x="878" y="116"/>
                </a:lnTo>
                <a:lnTo>
                  <a:pt x="882" y="118"/>
                </a:lnTo>
                <a:lnTo>
                  <a:pt x="882" y="118"/>
                </a:lnTo>
                <a:lnTo>
                  <a:pt x="890" y="124"/>
                </a:lnTo>
                <a:lnTo>
                  <a:pt x="890" y="124"/>
                </a:lnTo>
                <a:lnTo>
                  <a:pt x="900" y="134"/>
                </a:lnTo>
                <a:lnTo>
                  <a:pt x="908" y="144"/>
                </a:lnTo>
                <a:lnTo>
                  <a:pt x="908" y="144"/>
                </a:lnTo>
                <a:lnTo>
                  <a:pt x="916" y="150"/>
                </a:lnTo>
                <a:lnTo>
                  <a:pt x="924" y="154"/>
                </a:lnTo>
                <a:lnTo>
                  <a:pt x="924" y="154"/>
                </a:lnTo>
                <a:lnTo>
                  <a:pt x="928" y="152"/>
                </a:lnTo>
                <a:lnTo>
                  <a:pt x="932" y="150"/>
                </a:lnTo>
                <a:lnTo>
                  <a:pt x="932" y="150"/>
                </a:lnTo>
                <a:lnTo>
                  <a:pt x="932" y="146"/>
                </a:lnTo>
                <a:lnTo>
                  <a:pt x="932" y="140"/>
                </a:lnTo>
                <a:lnTo>
                  <a:pt x="932" y="140"/>
                </a:lnTo>
                <a:lnTo>
                  <a:pt x="936" y="140"/>
                </a:lnTo>
                <a:lnTo>
                  <a:pt x="942" y="140"/>
                </a:lnTo>
                <a:lnTo>
                  <a:pt x="942" y="140"/>
                </a:lnTo>
                <a:lnTo>
                  <a:pt x="944" y="142"/>
                </a:lnTo>
                <a:lnTo>
                  <a:pt x="948" y="144"/>
                </a:lnTo>
                <a:lnTo>
                  <a:pt x="948" y="144"/>
                </a:lnTo>
                <a:lnTo>
                  <a:pt x="952" y="144"/>
                </a:lnTo>
                <a:lnTo>
                  <a:pt x="958" y="142"/>
                </a:lnTo>
                <a:lnTo>
                  <a:pt x="958" y="142"/>
                </a:lnTo>
                <a:lnTo>
                  <a:pt x="966" y="144"/>
                </a:lnTo>
                <a:lnTo>
                  <a:pt x="966" y="144"/>
                </a:lnTo>
                <a:lnTo>
                  <a:pt x="970" y="146"/>
                </a:lnTo>
                <a:lnTo>
                  <a:pt x="974" y="148"/>
                </a:lnTo>
                <a:lnTo>
                  <a:pt x="974" y="148"/>
                </a:lnTo>
                <a:lnTo>
                  <a:pt x="978" y="148"/>
                </a:lnTo>
                <a:lnTo>
                  <a:pt x="982" y="146"/>
                </a:lnTo>
                <a:lnTo>
                  <a:pt x="990" y="142"/>
                </a:lnTo>
                <a:lnTo>
                  <a:pt x="990" y="142"/>
                </a:lnTo>
                <a:lnTo>
                  <a:pt x="998" y="146"/>
                </a:lnTo>
                <a:lnTo>
                  <a:pt x="1006" y="148"/>
                </a:lnTo>
                <a:lnTo>
                  <a:pt x="1006" y="148"/>
                </a:lnTo>
                <a:lnTo>
                  <a:pt x="1010" y="146"/>
                </a:lnTo>
                <a:lnTo>
                  <a:pt x="1014" y="146"/>
                </a:lnTo>
                <a:lnTo>
                  <a:pt x="1014" y="146"/>
                </a:lnTo>
                <a:lnTo>
                  <a:pt x="1018" y="146"/>
                </a:lnTo>
                <a:lnTo>
                  <a:pt x="1022" y="148"/>
                </a:lnTo>
                <a:lnTo>
                  <a:pt x="1030" y="152"/>
                </a:lnTo>
                <a:lnTo>
                  <a:pt x="1030" y="152"/>
                </a:lnTo>
                <a:lnTo>
                  <a:pt x="1040" y="152"/>
                </a:lnTo>
                <a:lnTo>
                  <a:pt x="1040" y="152"/>
                </a:lnTo>
                <a:lnTo>
                  <a:pt x="1048" y="148"/>
                </a:lnTo>
                <a:lnTo>
                  <a:pt x="1048" y="148"/>
                </a:lnTo>
                <a:lnTo>
                  <a:pt x="1054" y="148"/>
                </a:lnTo>
                <a:lnTo>
                  <a:pt x="1056" y="150"/>
                </a:lnTo>
                <a:lnTo>
                  <a:pt x="1056" y="150"/>
                </a:lnTo>
                <a:lnTo>
                  <a:pt x="1056" y="152"/>
                </a:lnTo>
                <a:lnTo>
                  <a:pt x="1054" y="154"/>
                </a:lnTo>
                <a:lnTo>
                  <a:pt x="1050" y="158"/>
                </a:lnTo>
                <a:lnTo>
                  <a:pt x="1050" y="158"/>
                </a:lnTo>
                <a:lnTo>
                  <a:pt x="1054" y="162"/>
                </a:lnTo>
                <a:lnTo>
                  <a:pt x="1058" y="168"/>
                </a:lnTo>
                <a:lnTo>
                  <a:pt x="1064" y="174"/>
                </a:lnTo>
                <a:lnTo>
                  <a:pt x="1068" y="180"/>
                </a:lnTo>
                <a:lnTo>
                  <a:pt x="1068" y="180"/>
                </a:lnTo>
                <a:lnTo>
                  <a:pt x="1068" y="190"/>
                </a:lnTo>
                <a:lnTo>
                  <a:pt x="1064" y="198"/>
                </a:lnTo>
                <a:lnTo>
                  <a:pt x="1064" y="198"/>
                </a:lnTo>
                <a:lnTo>
                  <a:pt x="1062" y="200"/>
                </a:lnTo>
                <a:lnTo>
                  <a:pt x="1056" y="202"/>
                </a:lnTo>
                <a:lnTo>
                  <a:pt x="1052" y="204"/>
                </a:lnTo>
                <a:lnTo>
                  <a:pt x="1050" y="208"/>
                </a:lnTo>
                <a:lnTo>
                  <a:pt x="1050" y="208"/>
                </a:lnTo>
                <a:lnTo>
                  <a:pt x="1052" y="210"/>
                </a:lnTo>
                <a:lnTo>
                  <a:pt x="1056" y="214"/>
                </a:lnTo>
                <a:lnTo>
                  <a:pt x="1056" y="214"/>
                </a:lnTo>
                <a:lnTo>
                  <a:pt x="1066" y="212"/>
                </a:lnTo>
                <a:lnTo>
                  <a:pt x="1066" y="212"/>
                </a:lnTo>
                <a:lnTo>
                  <a:pt x="1070" y="214"/>
                </a:lnTo>
                <a:lnTo>
                  <a:pt x="1074" y="218"/>
                </a:lnTo>
                <a:lnTo>
                  <a:pt x="1074" y="218"/>
                </a:lnTo>
                <a:lnTo>
                  <a:pt x="1072" y="220"/>
                </a:lnTo>
                <a:lnTo>
                  <a:pt x="1066" y="222"/>
                </a:lnTo>
                <a:lnTo>
                  <a:pt x="1062" y="226"/>
                </a:lnTo>
                <a:lnTo>
                  <a:pt x="1058" y="228"/>
                </a:lnTo>
                <a:lnTo>
                  <a:pt x="1058" y="228"/>
                </a:lnTo>
                <a:lnTo>
                  <a:pt x="1058" y="232"/>
                </a:lnTo>
                <a:lnTo>
                  <a:pt x="1058" y="236"/>
                </a:lnTo>
                <a:lnTo>
                  <a:pt x="1058" y="236"/>
                </a:lnTo>
                <a:lnTo>
                  <a:pt x="1058" y="242"/>
                </a:lnTo>
                <a:lnTo>
                  <a:pt x="1060" y="246"/>
                </a:lnTo>
                <a:lnTo>
                  <a:pt x="1060" y="246"/>
                </a:lnTo>
                <a:lnTo>
                  <a:pt x="1066" y="250"/>
                </a:lnTo>
                <a:lnTo>
                  <a:pt x="1066" y="250"/>
                </a:lnTo>
                <a:lnTo>
                  <a:pt x="1072" y="258"/>
                </a:lnTo>
                <a:lnTo>
                  <a:pt x="1072" y="258"/>
                </a:lnTo>
                <a:lnTo>
                  <a:pt x="1072" y="264"/>
                </a:lnTo>
                <a:lnTo>
                  <a:pt x="1074" y="268"/>
                </a:lnTo>
                <a:lnTo>
                  <a:pt x="1074" y="268"/>
                </a:lnTo>
                <a:lnTo>
                  <a:pt x="1078" y="268"/>
                </a:lnTo>
                <a:lnTo>
                  <a:pt x="1082" y="270"/>
                </a:lnTo>
                <a:lnTo>
                  <a:pt x="1082" y="270"/>
                </a:lnTo>
                <a:lnTo>
                  <a:pt x="1084" y="274"/>
                </a:lnTo>
                <a:lnTo>
                  <a:pt x="1084" y="278"/>
                </a:lnTo>
                <a:lnTo>
                  <a:pt x="1084" y="288"/>
                </a:lnTo>
                <a:lnTo>
                  <a:pt x="1084" y="28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64" name="Freeform 333"/>
          <p:cNvSpPr>
            <a:spLocks/>
          </p:cNvSpPr>
          <p:nvPr/>
        </p:nvSpPr>
        <p:spPr bwMode="auto">
          <a:xfrm>
            <a:off x="7982757" y="5726730"/>
            <a:ext cx="310956" cy="233682"/>
          </a:xfrm>
          <a:custGeom>
            <a:avLst/>
            <a:gdLst/>
            <a:ahLst/>
            <a:cxnLst>
              <a:cxn ang="0">
                <a:pos x="158" y="0"/>
              </a:cxn>
              <a:cxn ang="0">
                <a:pos x="158" y="6"/>
              </a:cxn>
              <a:cxn ang="0">
                <a:pos x="156" y="12"/>
              </a:cxn>
              <a:cxn ang="0">
                <a:pos x="148" y="28"/>
              </a:cxn>
              <a:cxn ang="0">
                <a:pos x="138" y="34"/>
              </a:cxn>
              <a:cxn ang="0">
                <a:pos x="132" y="48"/>
              </a:cxn>
              <a:cxn ang="0">
                <a:pos x="128" y="62"/>
              </a:cxn>
              <a:cxn ang="0">
                <a:pos x="130" y="64"/>
              </a:cxn>
              <a:cxn ang="0">
                <a:pos x="132" y="68"/>
              </a:cxn>
              <a:cxn ang="0">
                <a:pos x="126" y="82"/>
              </a:cxn>
              <a:cxn ang="0">
                <a:pos x="118" y="86"/>
              </a:cxn>
              <a:cxn ang="0">
                <a:pos x="110" y="88"/>
              </a:cxn>
              <a:cxn ang="0">
                <a:pos x="98" y="108"/>
              </a:cxn>
              <a:cxn ang="0">
                <a:pos x="88" y="112"/>
              </a:cxn>
              <a:cxn ang="0">
                <a:pos x="78" y="116"/>
              </a:cxn>
              <a:cxn ang="0">
                <a:pos x="66" y="130"/>
              </a:cxn>
              <a:cxn ang="0">
                <a:pos x="54" y="132"/>
              </a:cxn>
              <a:cxn ang="0">
                <a:pos x="42" y="132"/>
              </a:cxn>
              <a:cxn ang="0">
                <a:pos x="22" y="128"/>
              </a:cxn>
              <a:cxn ang="0">
                <a:pos x="16" y="122"/>
              </a:cxn>
              <a:cxn ang="0">
                <a:pos x="10" y="116"/>
              </a:cxn>
              <a:cxn ang="0">
                <a:pos x="2" y="106"/>
              </a:cxn>
              <a:cxn ang="0">
                <a:pos x="0" y="104"/>
              </a:cxn>
              <a:cxn ang="0">
                <a:pos x="8" y="98"/>
              </a:cxn>
              <a:cxn ang="0">
                <a:pos x="16" y="94"/>
              </a:cxn>
              <a:cxn ang="0">
                <a:pos x="28" y="84"/>
              </a:cxn>
              <a:cxn ang="0">
                <a:pos x="40" y="80"/>
              </a:cxn>
              <a:cxn ang="0">
                <a:pos x="48" y="74"/>
              </a:cxn>
              <a:cxn ang="0">
                <a:pos x="48" y="72"/>
              </a:cxn>
              <a:cxn ang="0">
                <a:pos x="48" y="64"/>
              </a:cxn>
              <a:cxn ang="0">
                <a:pos x="48" y="62"/>
              </a:cxn>
              <a:cxn ang="0">
                <a:pos x="54" y="62"/>
              </a:cxn>
              <a:cxn ang="0">
                <a:pos x="66" y="60"/>
              </a:cxn>
              <a:cxn ang="0">
                <a:pos x="80" y="54"/>
              </a:cxn>
              <a:cxn ang="0">
                <a:pos x="112" y="40"/>
              </a:cxn>
              <a:cxn ang="0">
                <a:pos x="118" y="34"/>
              </a:cxn>
              <a:cxn ang="0">
                <a:pos x="120" y="30"/>
              </a:cxn>
              <a:cxn ang="0">
                <a:pos x="134" y="22"/>
              </a:cxn>
              <a:cxn ang="0">
                <a:pos x="140" y="12"/>
              </a:cxn>
              <a:cxn ang="0">
                <a:pos x="152" y="2"/>
              </a:cxn>
              <a:cxn ang="0">
                <a:pos x="156" y="0"/>
              </a:cxn>
              <a:cxn ang="0">
                <a:pos x="158" y="0"/>
              </a:cxn>
            </a:cxnLst>
            <a:rect l="0" t="0" r="r" b="b"/>
            <a:pathLst>
              <a:path w="158" h="132">
                <a:moveTo>
                  <a:pt x="158" y="0"/>
                </a:moveTo>
                <a:lnTo>
                  <a:pt x="158" y="0"/>
                </a:lnTo>
                <a:lnTo>
                  <a:pt x="158" y="2"/>
                </a:lnTo>
                <a:lnTo>
                  <a:pt x="158" y="6"/>
                </a:lnTo>
                <a:lnTo>
                  <a:pt x="156" y="12"/>
                </a:lnTo>
                <a:lnTo>
                  <a:pt x="156" y="12"/>
                </a:lnTo>
                <a:lnTo>
                  <a:pt x="152" y="20"/>
                </a:lnTo>
                <a:lnTo>
                  <a:pt x="148" y="28"/>
                </a:lnTo>
                <a:lnTo>
                  <a:pt x="148" y="28"/>
                </a:lnTo>
                <a:lnTo>
                  <a:pt x="138" y="34"/>
                </a:lnTo>
                <a:lnTo>
                  <a:pt x="138" y="34"/>
                </a:lnTo>
                <a:lnTo>
                  <a:pt x="132" y="48"/>
                </a:lnTo>
                <a:lnTo>
                  <a:pt x="130" y="54"/>
                </a:lnTo>
                <a:lnTo>
                  <a:pt x="128" y="62"/>
                </a:lnTo>
                <a:lnTo>
                  <a:pt x="128" y="62"/>
                </a:lnTo>
                <a:lnTo>
                  <a:pt x="130" y="64"/>
                </a:lnTo>
                <a:lnTo>
                  <a:pt x="132" y="68"/>
                </a:lnTo>
                <a:lnTo>
                  <a:pt x="132" y="68"/>
                </a:lnTo>
                <a:lnTo>
                  <a:pt x="130" y="76"/>
                </a:lnTo>
                <a:lnTo>
                  <a:pt x="126" y="82"/>
                </a:lnTo>
                <a:lnTo>
                  <a:pt x="126" y="82"/>
                </a:lnTo>
                <a:lnTo>
                  <a:pt x="118" y="86"/>
                </a:lnTo>
                <a:lnTo>
                  <a:pt x="110" y="88"/>
                </a:lnTo>
                <a:lnTo>
                  <a:pt x="110" y="88"/>
                </a:lnTo>
                <a:lnTo>
                  <a:pt x="104" y="98"/>
                </a:lnTo>
                <a:lnTo>
                  <a:pt x="98" y="108"/>
                </a:lnTo>
                <a:lnTo>
                  <a:pt x="98" y="108"/>
                </a:lnTo>
                <a:lnTo>
                  <a:pt x="88" y="112"/>
                </a:lnTo>
                <a:lnTo>
                  <a:pt x="78" y="116"/>
                </a:lnTo>
                <a:lnTo>
                  <a:pt x="78" y="116"/>
                </a:lnTo>
                <a:lnTo>
                  <a:pt x="72" y="124"/>
                </a:lnTo>
                <a:lnTo>
                  <a:pt x="66" y="130"/>
                </a:lnTo>
                <a:lnTo>
                  <a:pt x="66" y="130"/>
                </a:lnTo>
                <a:lnTo>
                  <a:pt x="54" y="132"/>
                </a:lnTo>
                <a:lnTo>
                  <a:pt x="42" y="132"/>
                </a:lnTo>
                <a:lnTo>
                  <a:pt x="42" y="132"/>
                </a:lnTo>
                <a:lnTo>
                  <a:pt x="32" y="132"/>
                </a:lnTo>
                <a:lnTo>
                  <a:pt x="22" y="128"/>
                </a:lnTo>
                <a:lnTo>
                  <a:pt x="22" y="128"/>
                </a:lnTo>
                <a:lnTo>
                  <a:pt x="16" y="122"/>
                </a:lnTo>
                <a:lnTo>
                  <a:pt x="10" y="116"/>
                </a:lnTo>
                <a:lnTo>
                  <a:pt x="10" y="116"/>
                </a:lnTo>
                <a:lnTo>
                  <a:pt x="4" y="110"/>
                </a:lnTo>
                <a:lnTo>
                  <a:pt x="2" y="106"/>
                </a:lnTo>
                <a:lnTo>
                  <a:pt x="0" y="104"/>
                </a:lnTo>
                <a:lnTo>
                  <a:pt x="0" y="104"/>
                </a:lnTo>
                <a:lnTo>
                  <a:pt x="2" y="100"/>
                </a:lnTo>
                <a:lnTo>
                  <a:pt x="8" y="98"/>
                </a:lnTo>
                <a:lnTo>
                  <a:pt x="16" y="94"/>
                </a:lnTo>
                <a:lnTo>
                  <a:pt x="16" y="94"/>
                </a:lnTo>
                <a:lnTo>
                  <a:pt x="28" y="84"/>
                </a:lnTo>
                <a:lnTo>
                  <a:pt x="28" y="84"/>
                </a:lnTo>
                <a:lnTo>
                  <a:pt x="40" y="80"/>
                </a:lnTo>
                <a:lnTo>
                  <a:pt x="40" y="80"/>
                </a:lnTo>
                <a:lnTo>
                  <a:pt x="44" y="78"/>
                </a:lnTo>
                <a:lnTo>
                  <a:pt x="48" y="74"/>
                </a:lnTo>
                <a:lnTo>
                  <a:pt x="48" y="74"/>
                </a:lnTo>
                <a:lnTo>
                  <a:pt x="48" y="72"/>
                </a:lnTo>
                <a:lnTo>
                  <a:pt x="48" y="68"/>
                </a:lnTo>
                <a:lnTo>
                  <a:pt x="48" y="64"/>
                </a:lnTo>
                <a:lnTo>
                  <a:pt x="48" y="62"/>
                </a:lnTo>
                <a:lnTo>
                  <a:pt x="48" y="62"/>
                </a:lnTo>
                <a:lnTo>
                  <a:pt x="50" y="62"/>
                </a:lnTo>
                <a:lnTo>
                  <a:pt x="54" y="62"/>
                </a:lnTo>
                <a:lnTo>
                  <a:pt x="54" y="62"/>
                </a:lnTo>
                <a:lnTo>
                  <a:pt x="66" y="60"/>
                </a:lnTo>
                <a:lnTo>
                  <a:pt x="80" y="54"/>
                </a:lnTo>
                <a:lnTo>
                  <a:pt x="80" y="54"/>
                </a:lnTo>
                <a:lnTo>
                  <a:pt x="102" y="46"/>
                </a:lnTo>
                <a:lnTo>
                  <a:pt x="112" y="40"/>
                </a:lnTo>
                <a:lnTo>
                  <a:pt x="116" y="38"/>
                </a:lnTo>
                <a:lnTo>
                  <a:pt x="118" y="34"/>
                </a:lnTo>
                <a:lnTo>
                  <a:pt x="118" y="34"/>
                </a:lnTo>
                <a:lnTo>
                  <a:pt x="120" y="30"/>
                </a:lnTo>
                <a:lnTo>
                  <a:pt x="124" y="28"/>
                </a:lnTo>
                <a:lnTo>
                  <a:pt x="134" y="22"/>
                </a:lnTo>
                <a:lnTo>
                  <a:pt x="134" y="22"/>
                </a:lnTo>
                <a:lnTo>
                  <a:pt x="140" y="12"/>
                </a:lnTo>
                <a:lnTo>
                  <a:pt x="140" y="12"/>
                </a:lnTo>
                <a:lnTo>
                  <a:pt x="152" y="2"/>
                </a:lnTo>
                <a:lnTo>
                  <a:pt x="152" y="2"/>
                </a:lnTo>
                <a:lnTo>
                  <a:pt x="156" y="0"/>
                </a:lnTo>
                <a:lnTo>
                  <a:pt x="158" y="0"/>
                </a:lnTo>
                <a:lnTo>
                  <a:pt x="158"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65" name="Freeform 334"/>
          <p:cNvSpPr>
            <a:spLocks/>
          </p:cNvSpPr>
          <p:nvPr/>
        </p:nvSpPr>
        <p:spPr bwMode="auto">
          <a:xfrm>
            <a:off x="6294145" y="2526006"/>
            <a:ext cx="1023401" cy="817884"/>
          </a:xfrm>
          <a:custGeom>
            <a:avLst/>
            <a:gdLst/>
            <a:ahLst/>
            <a:cxnLst>
              <a:cxn ang="0">
                <a:pos x="514" y="206"/>
              </a:cxn>
              <a:cxn ang="0">
                <a:pos x="480" y="234"/>
              </a:cxn>
              <a:cxn ang="0">
                <a:pos x="450" y="232"/>
              </a:cxn>
              <a:cxn ang="0">
                <a:pos x="444" y="250"/>
              </a:cxn>
              <a:cxn ang="0">
                <a:pos x="464" y="274"/>
              </a:cxn>
              <a:cxn ang="0">
                <a:pos x="472" y="290"/>
              </a:cxn>
              <a:cxn ang="0">
                <a:pos x="492" y="320"/>
              </a:cxn>
              <a:cxn ang="0">
                <a:pos x="476" y="336"/>
              </a:cxn>
              <a:cxn ang="0">
                <a:pos x="440" y="372"/>
              </a:cxn>
              <a:cxn ang="0">
                <a:pos x="442" y="406"/>
              </a:cxn>
              <a:cxn ang="0">
                <a:pos x="436" y="428"/>
              </a:cxn>
              <a:cxn ang="0">
                <a:pos x="394" y="428"/>
              </a:cxn>
              <a:cxn ang="0">
                <a:pos x="372" y="430"/>
              </a:cxn>
              <a:cxn ang="0">
                <a:pos x="348" y="416"/>
              </a:cxn>
              <a:cxn ang="0">
                <a:pos x="328" y="434"/>
              </a:cxn>
              <a:cxn ang="0">
                <a:pos x="306" y="430"/>
              </a:cxn>
              <a:cxn ang="0">
                <a:pos x="284" y="434"/>
              </a:cxn>
              <a:cxn ang="0">
                <a:pos x="262" y="440"/>
              </a:cxn>
              <a:cxn ang="0">
                <a:pos x="242" y="436"/>
              </a:cxn>
              <a:cxn ang="0">
                <a:pos x="228" y="422"/>
              </a:cxn>
              <a:cxn ang="0">
                <a:pos x="198" y="418"/>
              </a:cxn>
              <a:cxn ang="0">
                <a:pos x="152" y="410"/>
              </a:cxn>
              <a:cxn ang="0">
                <a:pos x="110" y="414"/>
              </a:cxn>
              <a:cxn ang="0">
                <a:pos x="70" y="436"/>
              </a:cxn>
              <a:cxn ang="0">
                <a:pos x="40" y="452"/>
              </a:cxn>
              <a:cxn ang="0">
                <a:pos x="24" y="418"/>
              </a:cxn>
              <a:cxn ang="0">
                <a:pos x="0" y="396"/>
              </a:cxn>
              <a:cxn ang="0">
                <a:pos x="28" y="362"/>
              </a:cxn>
              <a:cxn ang="0">
                <a:pos x="24" y="302"/>
              </a:cxn>
              <a:cxn ang="0">
                <a:pos x="16" y="240"/>
              </a:cxn>
              <a:cxn ang="0">
                <a:pos x="54" y="232"/>
              </a:cxn>
              <a:cxn ang="0">
                <a:pos x="72" y="228"/>
              </a:cxn>
              <a:cxn ang="0">
                <a:pos x="72" y="210"/>
              </a:cxn>
              <a:cxn ang="0">
                <a:pos x="88" y="200"/>
              </a:cxn>
              <a:cxn ang="0">
                <a:pos x="108" y="202"/>
              </a:cxn>
              <a:cxn ang="0">
                <a:pos x="120" y="194"/>
              </a:cxn>
              <a:cxn ang="0">
                <a:pos x="114" y="166"/>
              </a:cxn>
              <a:cxn ang="0">
                <a:pos x="114" y="134"/>
              </a:cxn>
              <a:cxn ang="0">
                <a:pos x="134" y="114"/>
              </a:cxn>
              <a:cxn ang="0">
                <a:pos x="158" y="98"/>
              </a:cxn>
              <a:cxn ang="0">
                <a:pos x="144" y="86"/>
              </a:cxn>
              <a:cxn ang="0">
                <a:pos x="144" y="68"/>
              </a:cxn>
              <a:cxn ang="0">
                <a:pos x="150" y="58"/>
              </a:cxn>
              <a:cxn ang="0">
                <a:pos x="164" y="46"/>
              </a:cxn>
              <a:cxn ang="0">
                <a:pos x="186" y="44"/>
              </a:cxn>
              <a:cxn ang="0">
                <a:pos x="204" y="12"/>
              </a:cxn>
              <a:cxn ang="0">
                <a:pos x="226" y="4"/>
              </a:cxn>
              <a:cxn ang="0">
                <a:pos x="250" y="2"/>
              </a:cxn>
              <a:cxn ang="0">
                <a:pos x="278" y="4"/>
              </a:cxn>
              <a:cxn ang="0">
                <a:pos x="294" y="30"/>
              </a:cxn>
              <a:cxn ang="0">
                <a:pos x="318" y="10"/>
              </a:cxn>
              <a:cxn ang="0">
                <a:pos x="348" y="10"/>
              </a:cxn>
              <a:cxn ang="0">
                <a:pos x="374" y="24"/>
              </a:cxn>
              <a:cxn ang="0">
                <a:pos x="384" y="56"/>
              </a:cxn>
              <a:cxn ang="0">
                <a:pos x="384" y="84"/>
              </a:cxn>
              <a:cxn ang="0">
                <a:pos x="402" y="106"/>
              </a:cxn>
              <a:cxn ang="0">
                <a:pos x="438" y="148"/>
              </a:cxn>
              <a:cxn ang="0">
                <a:pos x="456" y="172"/>
              </a:cxn>
              <a:cxn ang="0">
                <a:pos x="484" y="170"/>
              </a:cxn>
              <a:cxn ang="0">
                <a:pos x="500" y="182"/>
              </a:cxn>
            </a:cxnLst>
            <a:rect l="0" t="0" r="r" b="b"/>
            <a:pathLst>
              <a:path w="520" h="462">
                <a:moveTo>
                  <a:pt x="516" y="186"/>
                </a:moveTo>
                <a:lnTo>
                  <a:pt x="516" y="186"/>
                </a:lnTo>
                <a:lnTo>
                  <a:pt x="518" y="194"/>
                </a:lnTo>
                <a:lnTo>
                  <a:pt x="520" y="200"/>
                </a:lnTo>
                <a:lnTo>
                  <a:pt x="520" y="200"/>
                </a:lnTo>
                <a:lnTo>
                  <a:pt x="518" y="204"/>
                </a:lnTo>
                <a:lnTo>
                  <a:pt x="514" y="206"/>
                </a:lnTo>
                <a:lnTo>
                  <a:pt x="514" y="206"/>
                </a:lnTo>
                <a:lnTo>
                  <a:pt x="512" y="214"/>
                </a:lnTo>
                <a:lnTo>
                  <a:pt x="512" y="214"/>
                </a:lnTo>
                <a:lnTo>
                  <a:pt x="502" y="228"/>
                </a:lnTo>
                <a:lnTo>
                  <a:pt x="502" y="228"/>
                </a:lnTo>
                <a:lnTo>
                  <a:pt x="496" y="234"/>
                </a:lnTo>
                <a:lnTo>
                  <a:pt x="496" y="234"/>
                </a:lnTo>
                <a:lnTo>
                  <a:pt x="488" y="234"/>
                </a:lnTo>
                <a:lnTo>
                  <a:pt x="480" y="234"/>
                </a:lnTo>
                <a:lnTo>
                  <a:pt x="480" y="234"/>
                </a:lnTo>
                <a:lnTo>
                  <a:pt x="472" y="230"/>
                </a:lnTo>
                <a:lnTo>
                  <a:pt x="464" y="226"/>
                </a:lnTo>
                <a:lnTo>
                  <a:pt x="464" y="226"/>
                </a:lnTo>
                <a:lnTo>
                  <a:pt x="456" y="228"/>
                </a:lnTo>
                <a:lnTo>
                  <a:pt x="456" y="228"/>
                </a:lnTo>
                <a:lnTo>
                  <a:pt x="454" y="230"/>
                </a:lnTo>
                <a:lnTo>
                  <a:pt x="450" y="232"/>
                </a:lnTo>
                <a:lnTo>
                  <a:pt x="450" y="232"/>
                </a:lnTo>
                <a:lnTo>
                  <a:pt x="450" y="236"/>
                </a:lnTo>
                <a:lnTo>
                  <a:pt x="452" y="242"/>
                </a:lnTo>
                <a:lnTo>
                  <a:pt x="452" y="242"/>
                </a:lnTo>
                <a:lnTo>
                  <a:pt x="448" y="244"/>
                </a:lnTo>
                <a:lnTo>
                  <a:pt x="444" y="246"/>
                </a:lnTo>
                <a:lnTo>
                  <a:pt x="444" y="246"/>
                </a:lnTo>
                <a:lnTo>
                  <a:pt x="444" y="250"/>
                </a:lnTo>
                <a:lnTo>
                  <a:pt x="446" y="254"/>
                </a:lnTo>
                <a:lnTo>
                  <a:pt x="446" y="254"/>
                </a:lnTo>
                <a:lnTo>
                  <a:pt x="454" y="258"/>
                </a:lnTo>
                <a:lnTo>
                  <a:pt x="462" y="262"/>
                </a:lnTo>
                <a:lnTo>
                  <a:pt x="462" y="262"/>
                </a:lnTo>
                <a:lnTo>
                  <a:pt x="466" y="270"/>
                </a:lnTo>
                <a:lnTo>
                  <a:pt x="466" y="270"/>
                </a:lnTo>
                <a:lnTo>
                  <a:pt x="464" y="274"/>
                </a:lnTo>
                <a:lnTo>
                  <a:pt x="464" y="278"/>
                </a:lnTo>
                <a:lnTo>
                  <a:pt x="464" y="278"/>
                </a:lnTo>
                <a:lnTo>
                  <a:pt x="468" y="280"/>
                </a:lnTo>
                <a:lnTo>
                  <a:pt x="472" y="282"/>
                </a:lnTo>
                <a:lnTo>
                  <a:pt x="472" y="282"/>
                </a:lnTo>
                <a:lnTo>
                  <a:pt x="472" y="286"/>
                </a:lnTo>
                <a:lnTo>
                  <a:pt x="472" y="290"/>
                </a:lnTo>
                <a:lnTo>
                  <a:pt x="472" y="290"/>
                </a:lnTo>
                <a:lnTo>
                  <a:pt x="476" y="292"/>
                </a:lnTo>
                <a:lnTo>
                  <a:pt x="480" y="294"/>
                </a:lnTo>
                <a:lnTo>
                  <a:pt x="480" y="294"/>
                </a:lnTo>
                <a:lnTo>
                  <a:pt x="484" y="300"/>
                </a:lnTo>
                <a:lnTo>
                  <a:pt x="484" y="300"/>
                </a:lnTo>
                <a:lnTo>
                  <a:pt x="486" y="308"/>
                </a:lnTo>
                <a:lnTo>
                  <a:pt x="486" y="308"/>
                </a:lnTo>
                <a:lnTo>
                  <a:pt x="492" y="320"/>
                </a:lnTo>
                <a:lnTo>
                  <a:pt x="494" y="326"/>
                </a:lnTo>
                <a:lnTo>
                  <a:pt x="496" y="330"/>
                </a:lnTo>
                <a:lnTo>
                  <a:pt x="496" y="330"/>
                </a:lnTo>
                <a:lnTo>
                  <a:pt x="494" y="328"/>
                </a:lnTo>
                <a:lnTo>
                  <a:pt x="492" y="328"/>
                </a:lnTo>
                <a:lnTo>
                  <a:pt x="486" y="330"/>
                </a:lnTo>
                <a:lnTo>
                  <a:pt x="476" y="336"/>
                </a:lnTo>
                <a:lnTo>
                  <a:pt x="476" y="336"/>
                </a:lnTo>
                <a:lnTo>
                  <a:pt x="468" y="342"/>
                </a:lnTo>
                <a:lnTo>
                  <a:pt x="468" y="342"/>
                </a:lnTo>
                <a:lnTo>
                  <a:pt x="460" y="342"/>
                </a:lnTo>
                <a:lnTo>
                  <a:pt x="460" y="342"/>
                </a:lnTo>
                <a:lnTo>
                  <a:pt x="454" y="348"/>
                </a:lnTo>
                <a:lnTo>
                  <a:pt x="454" y="348"/>
                </a:lnTo>
                <a:lnTo>
                  <a:pt x="446" y="360"/>
                </a:lnTo>
                <a:lnTo>
                  <a:pt x="440" y="372"/>
                </a:lnTo>
                <a:lnTo>
                  <a:pt x="440" y="372"/>
                </a:lnTo>
                <a:lnTo>
                  <a:pt x="438" y="380"/>
                </a:lnTo>
                <a:lnTo>
                  <a:pt x="438" y="380"/>
                </a:lnTo>
                <a:lnTo>
                  <a:pt x="440" y="388"/>
                </a:lnTo>
                <a:lnTo>
                  <a:pt x="440" y="388"/>
                </a:lnTo>
                <a:lnTo>
                  <a:pt x="440" y="398"/>
                </a:lnTo>
                <a:lnTo>
                  <a:pt x="440" y="398"/>
                </a:lnTo>
                <a:lnTo>
                  <a:pt x="442" y="406"/>
                </a:lnTo>
                <a:lnTo>
                  <a:pt x="446" y="416"/>
                </a:lnTo>
                <a:lnTo>
                  <a:pt x="446" y="416"/>
                </a:lnTo>
                <a:lnTo>
                  <a:pt x="444" y="420"/>
                </a:lnTo>
                <a:lnTo>
                  <a:pt x="444" y="424"/>
                </a:lnTo>
                <a:lnTo>
                  <a:pt x="444" y="424"/>
                </a:lnTo>
                <a:lnTo>
                  <a:pt x="440" y="426"/>
                </a:lnTo>
                <a:lnTo>
                  <a:pt x="436" y="428"/>
                </a:lnTo>
                <a:lnTo>
                  <a:pt x="436" y="428"/>
                </a:lnTo>
                <a:lnTo>
                  <a:pt x="432" y="424"/>
                </a:lnTo>
                <a:lnTo>
                  <a:pt x="428" y="422"/>
                </a:lnTo>
                <a:lnTo>
                  <a:pt x="428" y="422"/>
                </a:lnTo>
                <a:lnTo>
                  <a:pt x="420" y="420"/>
                </a:lnTo>
                <a:lnTo>
                  <a:pt x="420" y="420"/>
                </a:lnTo>
                <a:lnTo>
                  <a:pt x="412" y="420"/>
                </a:lnTo>
                <a:lnTo>
                  <a:pt x="412" y="420"/>
                </a:lnTo>
                <a:lnTo>
                  <a:pt x="394" y="428"/>
                </a:lnTo>
                <a:lnTo>
                  <a:pt x="394" y="428"/>
                </a:lnTo>
                <a:lnTo>
                  <a:pt x="386" y="428"/>
                </a:lnTo>
                <a:lnTo>
                  <a:pt x="386" y="428"/>
                </a:lnTo>
                <a:lnTo>
                  <a:pt x="382" y="432"/>
                </a:lnTo>
                <a:lnTo>
                  <a:pt x="380" y="434"/>
                </a:lnTo>
                <a:lnTo>
                  <a:pt x="380" y="434"/>
                </a:lnTo>
                <a:lnTo>
                  <a:pt x="376" y="434"/>
                </a:lnTo>
                <a:lnTo>
                  <a:pt x="372" y="430"/>
                </a:lnTo>
                <a:lnTo>
                  <a:pt x="372" y="430"/>
                </a:lnTo>
                <a:lnTo>
                  <a:pt x="366" y="422"/>
                </a:lnTo>
                <a:lnTo>
                  <a:pt x="366" y="422"/>
                </a:lnTo>
                <a:lnTo>
                  <a:pt x="358" y="416"/>
                </a:lnTo>
                <a:lnTo>
                  <a:pt x="354" y="414"/>
                </a:lnTo>
                <a:lnTo>
                  <a:pt x="350" y="414"/>
                </a:lnTo>
                <a:lnTo>
                  <a:pt x="350" y="414"/>
                </a:lnTo>
                <a:lnTo>
                  <a:pt x="348" y="416"/>
                </a:lnTo>
                <a:lnTo>
                  <a:pt x="346" y="418"/>
                </a:lnTo>
                <a:lnTo>
                  <a:pt x="344" y="426"/>
                </a:lnTo>
                <a:lnTo>
                  <a:pt x="340" y="432"/>
                </a:lnTo>
                <a:lnTo>
                  <a:pt x="336" y="438"/>
                </a:lnTo>
                <a:lnTo>
                  <a:pt x="336" y="438"/>
                </a:lnTo>
                <a:lnTo>
                  <a:pt x="332" y="436"/>
                </a:lnTo>
                <a:lnTo>
                  <a:pt x="328" y="434"/>
                </a:lnTo>
                <a:lnTo>
                  <a:pt x="328" y="434"/>
                </a:lnTo>
                <a:lnTo>
                  <a:pt x="326" y="430"/>
                </a:lnTo>
                <a:lnTo>
                  <a:pt x="322" y="428"/>
                </a:lnTo>
                <a:lnTo>
                  <a:pt x="322" y="428"/>
                </a:lnTo>
                <a:lnTo>
                  <a:pt x="318" y="428"/>
                </a:lnTo>
                <a:lnTo>
                  <a:pt x="314" y="430"/>
                </a:lnTo>
                <a:lnTo>
                  <a:pt x="314" y="430"/>
                </a:lnTo>
                <a:lnTo>
                  <a:pt x="306" y="430"/>
                </a:lnTo>
                <a:lnTo>
                  <a:pt x="306" y="430"/>
                </a:lnTo>
                <a:lnTo>
                  <a:pt x="302" y="426"/>
                </a:lnTo>
                <a:lnTo>
                  <a:pt x="298" y="424"/>
                </a:lnTo>
                <a:lnTo>
                  <a:pt x="298" y="424"/>
                </a:lnTo>
                <a:lnTo>
                  <a:pt x="294" y="428"/>
                </a:lnTo>
                <a:lnTo>
                  <a:pt x="292" y="432"/>
                </a:lnTo>
                <a:lnTo>
                  <a:pt x="292" y="432"/>
                </a:lnTo>
                <a:lnTo>
                  <a:pt x="288" y="434"/>
                </a:lnTo>
                <a:lnTo>
                  <a:pt x="284" y="434"/>
                </a:lnTo>
                <a:lnTo>
                  <a:pt x="284" y="434"/>
                </a:lnTo>
                <a:lnTo>
                  <a:pt x="276" y="438"/>
                </a:lnTo>
                <a:lnTo>
                  <a:pt x="276" y="438"/>
                </a:lnTo>
                <a:lnTo>
                  <a:pt x="274" y="442"/>
                </a:lnTo>
                <a:lnTo>
                  <a:pt x="270" y="446"/>
                </a:lnTo>
                <a:lnTo>
                  <a:pt x="270" y="446"/>
                </a:lnTo>
                <a:lnTo>
                  <a:pt x="266" y="444"/>
                </a:lnTo>
                <a:lnTo>
                  <a:pt x="262" y="440"/>
                </a:lnTo>
                <a:lnTo>
                  <a:pt x="262" y="440"/>
                </a:lnTo>
                <a:lnTo>
                  <a:pt x="262" y="436"/>
                </a:lnTo>
                <a:lnTo>
                  <a:pt x="260" y="432"/>
                </a:lnTo>
                <a:lnTo>
                  <a:pt x="260" y="432"/>
                </a:lnTo>
                <a:lnTo>
                  <a:pt x="256" y="432"/>
                </a:lnTo>
                <a:lnTo>
                  <a:pt x="252" y="434"/>
                </a:lnTo>
                <a:lnTo>
                  <a:pt x="246" y="436"/>
                </a:lnTo>
                <a:lnTo>
                  <a:pt x="242" y="436"/>
                </a:lnTo>
                <a:lnTo>
                  <a:pt x="242" y="436"/>
                </a:lnTo>
                <a:lnTo>
                  <a:pt x="238" y="434"/>
                </a:lnTo>
                <a:lnTo>
                  <a:pt x="236" y="432"/>
                </a:lnTo>
                <a:lnTo>
                  <a:pt x="236" y="432"/>
                </a:lnTo>
                <a:lnTo>
                  <a:pt x="234" y="428"/>
                </a:lnTo>
                <a:lnTo>
                  <a:pt x="232" y="422"/>
                </a:lnTo>
                <a:lnTo>
                  <a:pt x="232" y="422"/>
                </a:lnTo>
                <a:lnTo>
                  <a:pt x="228" y="422"/>
                </a:lnTo>
                <a:lnTo>
                  <a:pt x="224" y="420"/>
                </a:lnTo>
                <a:lnTo>
                  <a:pt x="224" y="420"/>
                </a:lnTo>
                <a:lnTo>
                  <a:pt x="214" y="418"/>
                </a:lnTo>
                <a:lnTo>
                  <a:pt x="214" y="418"/>
                </a:lnTo>
                <a:lnTo>
                  <a:pt x="206" y="416"/>
                </a:lnTo>
                <a:lnTo>
                  <a:pt x="206" y="416"/>
                </a:lnTo>
                <a:lnTo>
                  <a:pt x="198" y="418"/>
                </a:lnTo>
                <a:lnTo>
                  <a:pt x="198" y="418"/>
                </a:lnTo>
                <a:lnTo>
                  <a:pt x="190" y="418"/>
                </a:lnTo>
                <a:lnTo>
                  <a:pt x="190" y="418"/>
                </a:lnTo>
                <a:lnTo>
                  <a:pt x="172" y="416"/>
                </a:lnTo>
                <a:lnTo>
                  <a:pt x="172" y="416"/>
                </a:lnTo>
                <a:lnTo>
                  <a:pt x="164" y="412"/>
                </a:lnTo>
                <a:lnTo>
                  <a:pt x="156" y="408"/>
                </a:lnTo>
                <a:lnTo>
                  <a:pt x="156" y="408"/>
                </a:lnTo>
                <a:lnTo>
                  <a:pt x="152" y="410"/>
                </a:lnTo>
                <a:lnTo>
                  <a:pt x="148" y="412"/>
                </a:lnTo>
                <a:lnTo>
                  <a:pt x="148" y="412"/>
                </a:lnTo>
                <a:lnTo>
                  <a:pt x="138" y="414"/>
                </a:lnTo>
                <a:lnTo>
                  <a:pt x="130" y="414"/>
                </a:lnTo>
                <a:lnTo>
                  <a:pt x="130" y="414"/>
                </a:lnTo>
                <a:lnTo>
                  <a:pt x="120" y="412"/>
                </a:lnTo>
                <a:lnTo>
                  <a:pt x="120" y="412"/>
                </a:lnTo>
                <a:lnTo>
                  <a:pt x="110" y="414"/>
                </a:lnTo>
                <a:lnTo>
                  <a:pt x="100" y="416"/>
                </a:lnTo>
                <a:lnTo>
                  <a:pt x="78" y="424"/>
                </a:lnTo>
                <a:lnTo>
                  <a:pt x="78" y="424"/>
                </a:lnTo>
                <a:lnTo>
                  <a:pt x="74" y="426"/>
                </a:lnTo>
                <a:lnTo>
                  <a:pt x="70" y="428"/>
                </a:lnTo>
                <a:lnTo>
                  <a:pt x="70" y="428"/>
                </a:lnTo>
                <a:lnTo>
                  <a:pt x="70" y="432"/>
                </a:lnTo>
                <a:lnTo>
                  <a:pt x="70" y="436"/>
                </a:lnTo>
                <a:lnTo>
                  <a:pt x="70" y="436"/>
                </a:lnTo>
                <a:lnTo>
                  <a:pt x="64" y="444"/>
                </a:lnTo>
                <a:lnTo>
                  <a:pt x="64" y="444"/>
                </a:lnTo>
                <a:lnTo>
                  <a:pt x="56" y="448"/>
                </a:lnTo>
                <a:lnTo>
                  <a:pt x="48" y="452"/>
                </a:lnTo>
                <a:lnTo>
                  <a:pt x="48" y="452"/>
                </a:lnTo>
                <a:lnTo>
                  <a:pt x="40" y="452"/>
                </a:lnTo>
                <a:lnTo>
                  <a:pt x="40" y="452"/>
                </a:lnTo>
                <a:lnTo>
                  <a:pt x="30" y="454"/>
                </a:lnTo>
                <a:lnTo>
                  <a:pt x="30" y="454"/>
                </a:lnTo>
                <a:lnTo>
                  <a:pt x="28" y="458"/>
                </a:lnTo>
                <a:lnTo>
                  <a:pt x="24" y="462"/>
                </a:lnTo>
                <a:lnTo>
                  <a:pt x="24" y="462"/>
                </a:lnTo>
                <a:lnTo>
                  <a:pt x="26" y="440"/>
                </a:lnTo>
                <a:lnTo>
                  <a:pt x="26" y="428"/>
                </a:lnTo>
                <a:lnTo>
                  <a:pt x="24" y="418"/>
                </a:lnTo>
                <a:lnTo>
                  <a:pt x="24" y="418"/>
                </a:lnTo>
                <a:lnTo>
                  <a:pt x="20" y="414"/>
                </a:lnTo>
                <a:lnTo>
                  <a:pt x="16" y="412"/>
                </a:lnTo>
                <a:lnTo>
                  <a:pt x="6" y="406"/>
                </a:lnTo>
                <a:lnTo>
                  <a:pt x="6" y="406"/>
                </a:lnTo>
                <a:lnTo>
                  <a:pt x="2" y="400"/>
                </a:lnTo>
                <a:lnTo>
                  <a:pt x="0" y="396"/>
                </a:lnTo>
                <a:lnTo>
                  <a:pt x="0" y="396"/>
                </a:lnTo>
                <a:lnTo>
                  <a:pt x="0" y="392"/>
                </a:lnTo>
                <a:lnTo>
                  <a:pt x="2" y="388"/>
                </a:lnTo>
                <a:lnTo>
                  <a:pt x="8" y="382"/>
                </a:lnTo>
                <a:lnTo>
                  <a:pt x="8" y="382"/>
                </a:lnTo>
                <a:lnTo>
                  <a:pt x="16" y="376"/>
                </a:lnTo>
                <a:lnTo>
                  <a:pt x="24" y="370"/>
                </a:lnTo>
                <a:lnTo>
                  <a:pt x="24" y="370"/>
                </a:lnTo>
                <a:lnTo>
                  <a:pt x="28" y="362"/>
                </a:lnTo>
                <a:lnTo>
                  <a:pt x="32" y="352"/>
                </a:lnTo>
                <a:lnTo>
                  <a:pt x="32" y="352"/>
                </a:lnTo>
                <a:lnTo>
                  <a:pt x="34" y="344"/>
                </a:lnTo>
                <a:lnTo>
                  <a:pt x="32" y="334"/>
                </a:lnTo>
                <a:lnTo>
                  <a:pt x="32" y="334"/>
                </a:lnTo>
                <a:lnTo>
                  <a:pt x="30" y="318"/>
                </a:lnTo>
                <a:lnTo>
                  <a:pt x="30" y="318"/>
                </a:lnTo>
                <a:lnTo>
                  <a:pt x="24" y="302"/>
                </a:lnTo>
                <a:lnTo>
                  <a:pt x="16" y="284"/>
                </a:lnTo>
                <a:lnTo>
                  <a:pt x="2" y="248"/>
                </a:lnTo>
                <a:lnTo>
                  <a:pt x="2" y="248"/>
                </a:lnTo>
                <a:lnTo>
                  <a:pt x="0" y="238"/>
                </a:lnTo>
                <a:lnTo>
                  <a:pt x="0" y="238"/>
                </a:lnTo>
                <a:lnTo>
                  <a:pt x="2" y="236"/>
                </a:lnTo>
                <a:lnTo>
                  <a:pt x="6" y="238"/>
                </a:lnTo>
                <a:lnTo>
                  <a:pt x="16" y="240"/>
                </a:lnTo>
                <a:lnTo>
                  <a:pt x="16" y="240"/>
                </a:lnTo>
                <a:lnTo>
                  <a:pt x="22" y="238"/>
                </a:lnTo>
                <a:lnTo>
                  <a:pt x="30" y="234"/>
                </a:lnTo>
                <a:lnTo>
                  <a:pt x="30" y="234"/>
                </a:lnTo>
                <a:lnTo>
                  <a:pt x="38" y="234"/>
                </a:lnTo>
                <a:lnTo>
                  <a:pt x="46" y="236"/>
                </a:lnTo>
                <a:lnTo>
                  <a:pt x="46" y="236"/>
                </a:lnTo>
                <a:lnTo>
                  <a:pt x="54" y="232"/>
                </a:lnTo>
                <a:lnTo>
                  <a:pt x="54" y="232"/>
                </a:lnTo>
                <a:lnTo>
                  <a:pt x="56" y="228"/>
                </a:lnTo>
                <a:lnTo>
                  <a:pt x="58" y="226"/>
                </a:lnTo>
                <a:lnTo>
                  <a:pt x="58" y="226"/>
                </a:lnTo>
                <a:lnTo>
                  <a:pt x="62" y="226"/>
                </a:lnTo>
                <a:lnTo>
                  <a:pt x="66" y="228"/>
                </a:lnTo>
                <a:lnTo>
                  <a:pt x="66" y="228"/>
                </a:lnTo>
                <a:lnTo>
                  <a:pt x="72" y="228"/>
                </a:lnTo>
                <a:lnTo>
                  <a:pt x="74" y="226"/>
                </a:lnTo>
                <a:lnTo>
                  <a:pt x="74" y="226"/>
                </a:lnTo>
                <a:lnTo>
                  <a:pt x="74" y="222"/>
                </a:lnTo>
                <a:lnTo>
                  <a:pt x="72" y="218"/>
                </a:lnTo>
                <a:lnTo>
                  <a:pt x="70" y="216"/>
                </a:lnTo>
                <a:lnTo>
                  <a:pt x="70" y="212"/>
                </a:lnTo>
                <a:lnTo>
                  <a:pt x="70" y="212"/>
                </a:lnTo>
                <a:lnTo>
                  <a:pt x="72" y="210"/>
                </a:lnTo>
                <a:lnTo>
                  <a:pt x="76" y="208"/>
                </a:lnTo>
                <a:lnTo>
                  <a:pt x="76" y="208"/>
                </a:lnTo>
                <a:lnTo>
                  <a:pt x="80" y="208"/>
                </a:lnTo>
                <a:lnTo>
                  <a:pt x="84" y="208"/>
                </a:lnTo>
                <a:lnTo>
                  <a:pt x="84" y="208"/>
                </a:lnTo>
                <a:lnTo>
                  <a:pt x="86" y="204"/>
                </a:lnTo>
                <a:lnTo>
                  <a:pt x="88" y="200"/>
                </a:lnTo>
                <a:lnTo>
                  <a:pt x="88" y="200"/>
                </a:lnTo>
                <a:lnTo>
                  <a:pt x="92" y="198"/>
                </a:lnTo>
                <a:lnTo>
                  <a:pt x="96" y="194"/>
                </a:lnTo>
                <a:lnTo>
                  <a:pt x="96" y="194"/>
                </a:lnTo>
                <a:lnTo>
                  <a:pt x="100" y="196"/>
                </a:lnTo>
                <a:lnTo>
                  <a:pt x="102" y="196"/>
                </a:lnTo>
                <a:lnTo>
                  <a:pt x="102" y="196"/>
                </a:lnTo>
                <a:lnTo>
                  <a:pt x="108" y="202"/>
                </a:lnTo>
                <a:lnTo>
                  <a:pt x="108" y="202"/>
                </a:lnTo>
                <a:lnTo>
                  <a:pt x="112" y="204"/>
                </a:lnTo>
                <a:lnTo>
                  <a:pt x="116" y="206"/>
                </a:lnTo>
                <a:lnTo>
                  <a:pt x="116" y="206"/>
                </a:lnTo>
                <a:lnTo>
                  <a:pt x="120" y="204"/>
                </a:lnTo>
                <a:lnTo>
                  <a:pt x="124" y="202"/>
                </a:lnTo>
                <a:lnTo>
                  <a:pt x="124" y="202"/>
                </a:lnTo>
                <a:lnTo>
                  <a:pt x="122" y="198"/>
                </a:lnTo>
                <a:lnTo>
                  <a:pt x="120" y="194"/>
                </a:lnTo>
                <a:lnTo>
                  <a:pt x="120" y="194"/>
                </a:lnTo>
                <a:lnTo>
                  <a:pt x="114" y="188"/>
                </a:lnTo>
                <a:lnTo>
                  <a:pt x="114" y="188"/>
                </a:lnTo>
                <a:lnTo>
                  <a:pt x="110" y="182"/>
                </a:lnTo>
                <a:lnTo>
                  <a:pt x="110" y="182"/>
                </a:lnTo>
                <a:lnTo>
                  <a:pt x="110" y="174"/>
                </a:lnTo>
                <a:lnTo>
                  <a:pt x="110" y="174"/>
                </a:lnTo>
                <a:lnTo>
                  <a:pt x="114" y="166"/>
                </a:lnTo>
                <a:lnTo>
                  <a:pt x="116" y="158"/>
                </a:lnTo>
                <a:lnTo>
                  <a:pt x="116" y="158"/>
                </a:lnTo>
                <a:lnTo>
                  <a:pt x="116" y="150"/>
                </a:lnTo>
                <a:lnTo>
                  <a:pt x="116" y="150"/>
                </a:lnTo>
                <a:lnTo>
                  <a:pt x="116" y="142"/>
                </a:lnTo>
                <a:lnTo>
                  <a:pt x="116" y="142"/>
                </a:lnTo>
                <a:lnTo>
                  <a:pt x="114" y="134"/>
                </a:lnTo>
                <a:lnTo>
                  <a:pt x="114" y="134"/>
                </a:lnTo>
                <a:lnTo>
                  <a:pt x="116" y="126"/>
                </a:lnTo>
                <a:lnTo>
                  <a:pt x="116" y="126"/>
                </a:lnTo>
                <a:lnTo>
                  <a:pt x="118" y="124"/>
                </a:lnTo>
                <a:lnTo>
                  <a:pt x="122" y="122"/>
                </a:lnTo>
                <a:lnTo>
                  <a:pt x="122" y="122"/>
                </a:lnTo>
                <a:lnTo>
                  <a:pt x="130" y="120"/>
                </a:lnTo>
                <a:lnTo>
                  <a:pt x="130" y="120"/>
                </a:lnTo>
                <a:lnTo>
                  <a:pt x="134" y="114"/>
                </a:lnTo>
                <a:lnTo>
                  <a:pt x="134" y="114"/>
                </a:lnTo>
                <a:lnTo>
                  <a:pt x="140" y="108"/>
                </a:lnTo>
                <a:lnTo>
                  <a:pt x="140" y="108"/>
                </a:lnTo>
                <a:lnTo>
                  <a:pt x="146" y="108"/>
                </a:lnTo>
                <a:lnTo>
                  <a:pt x="152" y="106"/>
                </a:lnTo>
                <a:lnTo>
                  <a:pt x="152" y="106"/>
                </a:lnTo>
                <a:lnTo>
                  <a:pt x="156" y="104"/>
                </a:lnTo>
                <a:lnTo>
                  <a:pt x="158" y="98"/>
                </a:lnTo>
                <a:lnTo>
                  <a:pt x="160" y="92"/>
                </a:lnTo>
                <a:lnTo>
                  <a:pt x="158" y="88"/>
                </a:lnTo>
                <a:lnTo>
                  <a:pt x="158" y="88"/>
                </a:lnTo>
                <a:lnTo>
                  <a:pt x="156" y="86"/>
                </a:lnTo>
                <a:lnTo>
                  <a:pt x="150" y="86"/>
                </a:lnTo>
                <a:lnTo>
                  <a:pt x="150" y="86"/>
                </a:lnTo>
                <a:lnTo>
                  <a:pt x="146" y="86"/>
                </a:lnTo>
                <a:lnTo>
                  <a:pt x="144" y="86"/>
                </a:lnTo>
                <a:lnTo>
                  <a:pt x="144" y="86"/>
                </a:lnTo>
                <a:lnTo>
                  <a:pt x="142" y="84"/>
                </a:lnTo>
                <a:lnTo>
                  <a:pt x="140" y="80"/>
                </a:lnTo>
                <a:lnTo>
                  <a:pt x="140" y="80"/>
                </a:lnTo>
                <a:lnTo>
                  <a:pt x="140" y="76"/>
                </a:lnTo>
                <a:lnTo>
                  <a:pt x="140" y="72"/>
                </a:lnTo>
                <a:lnTo>
                  <a:pt x="140" y="72"/>
                </a:lnTo>
                <a:lnTo>
                  <a:pt x="144" y="68"/>
                </a:lnTo>
                <a:lnTo>
                  <a:pt x="146" y="66"/>
                </a:lnTo>
                <a:lnTo>
                  <a:pt x="146" y="66"/>
                </a:lnTo>
                <a:lnTo>
                  <a:pt x="150" y="64"/>
                </a:lnTo>
                <a:lnTo>
                  <a:pt x="150" y="60"/>
                </a:lnTo>
                <a:lnTo>
                  <a:pt x="150" y="60"/>
                </a:lnTo>
                <a:lnTo>
                  <a:pt x="150" y="58"/>
                </a:lnTo>
                <a:lnTo>
                  <a:pt x="150" y="58"/>
                </a:lnTo>
                <a:lnTo>
                  <a:pt x="150" y="58"/>
                </a:lnTo>
                <a:lnTo>
                  <a:pt x="150" y="58"/>
                </a:lnTo>
                <a:lnTo>
                  <a:pt x="154" y="58"/>
                </a:lnTo>
                <a:lnTo>
                  <a:pt x="158" y="58"/>
                </a:lnTo>
                <a:lnTo>
                  <a:pt x="158" y="58"/>
                </a:lnTo>
                <a:lnTo>
                  <a:pt x="162" y="56"/>
                </a:lnTo>
                <a:lnTo>
                  <a:pt x="164" y="52"/>
                </a:lnTo>
                <a:lnTo>
                  <a:pt x="164" y="52"/>
                </a:lnTo>
                <a:lnTo>
                  <a:pt x="164" y="46"/>
                </a:lnTo>
                <a:lnTo>
                  <a:pt x="164" y="46"/>
                </a:lnTo>
                <a:lnTo>
                  <a:pt x="166" y="42"/>
                </a:lnTo>
                <a:lnTo>
                  <a:pt x="170" y="40"/>
                </a:lnTo>
                <a:lnTo>
                  <a:pt x="170" y="40"/>
                </a:lnTo>
                <a:lnTo>
                  <a:pt x="174" y="40"/>
                </a:lnTo>
                <a:lnTo>
                  <a:pt x="178" y="42"/>
                </a:lnTo>
                <a:lnTo>
                  <a:pt x="186" y="44"/>
                </a:lnTo>
                <a:lnTo>
                  <a:pt x="186" y="44"/>
                </a:lnTo>
                <a:lnTo>
                  <a:pt x="194" y="40"/>
                </a:lnTo>
                <a:lnTo>
                  <a:pt x="194" y="40"/>
                </a:lnTo>
                <a:lnTo>
                  <a:pt x="198" y="34"/>
                </a:lnTo>
                <a:lnTo>
                  <a:pt x="200" y="28"/>
                </a:lnTo>
                <a:lnTo>
                  <a:pt x="200" y="28"/>
                </a:lnTo>
                <a:lnTo>
                  <a:pt x="200" y="20"/>
                </a:lnTo>
                <a:lnTo>
                  <a:pt x="200" y="20"/>
                </a:lnTo>
                <a:lnTo>
                  <a:pt x="204" y="12"/>
                </a:lnTo>
                <a:lnTo>
                  <a:pt x="210" y="6"/>
                </a:lnTo>
                <a:lnTo>
                  <a:pt x="210" y="6"/>
                </a:lnTo>
                <a:lnTo>
                  <a:pt x="216" y="2"/>
                </a:lnTo>
                <a:lnTo>
                  <a:pt x="216" y="2"/>
                </a:lnTo>
                <a:lnTo>
                  <a:pt x="220" y="0"/>
                </a:lnTo>
                <a:lnTo>
                  <a:pt x="226" y="0"/>
                </a:lnTo>
                <a:lnTo>
                  <a:pt x="226" y="0"/>
                </a:lnTo>
                <a:lnTo>
                  <a:pt x="226" y="4"/>
                </a:lnTo>
                <a:lnTo>
                  <a:pt x="228" y="6"/>
                </a:lnTo>
                <a:lnTo>
                  <a:pt x="228" y="6"/>
                </a:lnTo>
                <a:lnTo>
                  <a:pt x="232" y="6"/>
                </a:lnTo>
                <a:lnTo>
                  <a:pt x="236" y="4"/>
                </a:lnTo>
                <a:lnTo>
                  <a:pt x="244" y="0"/>
                </a:lnTo>
                <a:lnTo>
                  <a:pt x="244" y="0"/>
                </a:lnTo>
                <a:lnTo>
                  <a:pt x="250" y="2"/>
                </a:lnTo>
                <a:lnTo>
                  <a:pt x="250" y="2"/>
                </a:lnTo>
                <a:lnTo>
                  <a:pt x="254" y="6"/>
                </a:lnTo>
                <a:lnTo>
                  <a:pt x="256" y="8"/>
                </a:lnTo>
                <a:lnTo>
                  <a:pt x="256" y="8"/>
                </a:lnTo>
                <a:lnTo>
                  <a:pt x="260" y="8"/>
                </a:lnTo>
                <a:lnTo>
                  <a:pt x="264" y="6"/>
                </a:lnTo>
                <a:lnTo>
                  <a:pt x="270" y="4"/>
                </a:lnTo>
                <a:lnTo>
                  <a:pt x="270" y="4"/>
                </a:lnTo>
                <a:lnTo>
                  <a:pt x="278" y="4"/>
                </a:lnTo>
                <a:lnTo>
                  <a:pt x="278" y="4"/>
                </a:lnTo>
                <a:lnTo>
                  <a:pt x="286" y="6"/>
                </a:lnTo>
                <a:lnTo>
                  <a:pt x="292" y="10"/>
                </a:lnTo>
                <a:lnTo>
                  <a:pt x="292" y="10"/>
                </a:lnTo>
                <a:lnTo>
                  <a:pt x="292" y="14"/>
                </a:lnTo>
                <a:lnTo>
                  <a:pt x="292" y="20"/>
                </a:lnTo>
                <a:lnTo>
                  <a:pt x="292" y="26"/>
                </a:lnTo>
                <a:lnTo>
                  <a:pt x="294" y="30"/>
                </a:lnTo>
                <a:lnTo>
                  <a:pt x="294" y="30"/>
                </a:lnTo>
                <a:lnTo>
                  <a:pt x="296" y="28"/>
                </a:lnTo>
                <a:lnTo>
                  <a:pt x="300" y="26"/>
                </a:lnTo>
                <a:lnTo>
                  <a:pt x="306" y="18"/>
                </a:lnTo>
                <a:lnTo>
                  <a:pt x="306" y="18"/>
                </a:lnTo>
                <a:lnTo>
                  <a:pt x="312" y="16"/>
                </a:lnTo>
                <a:lnTo>
                  <a:pt x="312" y="16"/>
                </a:lnTo>
                <a:lnTo>
                  <a:pt x="318" y="10"/>
                </a:lnTo>
                <a:lnTo>
                  <a:pt x="318" y="10"/>
                </a:lnTo>
                <a:lnTo>
                  <a:pt x="324" y="8"/>
                </a:lnTo>
                <a:lnTo>
                  <a:pt x="332" y="8"/>
                </a:lnTo>
                <a:lnTo>
                  <a:pt x="332" y="8"/>
                </a:lnTo>
                <a:lnTo>
                  <a:pt x="340" y="6"/>
                </a:lnTo>
                <a:lnTo>
                  <a:pt x="340" y="6"/>
                </a:lnTo>
                <a:lnTo>
                  <a:pt x="348" y="10"/>
                </a:lnTo>
                <a:lnTo>
                  <a:pt x="348" y="10"/>
                </a:lnTo>
                <a:lnTo>
                  <a:pt x="354" y="14"/>
                </a:lnTo>
                <a:lnTo>
                  <a:pt x="354" y="14"/>
                </a:lnTo>
                <a:lnTo>
                  <a:pt x="360" y="20"/>
                </a:lnTo>
                <a:lnTo>
                  <a:pt x="366" y="24"/>
                </a:lnTo>
                <a:lnTo>
                  <a:pt x="366" y="24"/>
                </a:lnTo>
                <a:lnTo>
                  <a:pt x="370" y="24"/>
                </a:lnTo>
                <a:lnTo>
                  <a:pt x="374" y="24"/>
                </a:lnTo>
                <a:lnTo>
                  <a:pt x="374" y="24"/>
                </a:lnTo>
                <a:lnTo>
                  <a:pt x="376" y="28"/>
                </a:lnTo>
                <a:lnTo>
                  <a:pt x="376" y="34"/>
                </a:lnTo>
                <a:lnTo>
                  <a:pt x="376" y="34"/>
                </a:lnTo>
                <a:lnTo>
                  <a:pt x="376" y="42"/>
                </a:lnTo>
                <a:lnTo>
                  <a:pt x="376" y="42"/>
                </a:lnTo>
                <a:lnTo>
                  <a:pt x="378" y="50"/>
                </a:lnTo>
                <a:lnTo>
                  <a:pt x="378" y="50"/>
                </a:lnTo>
                <a:lnTo>
                  <a:pt x="384" y="56"/>
                </a:lnTo>
                <a:lnTo>
                  <a:pt x="384" y="56"/>
                </a:lnTo>
                <a:lnTo>
                  <a:pt x="388" y="62"/>
                </a:lnTo>
                <a:lnTo>
                  <a:pt x="388" y="62"/>
                </a:lnTo>
                <a:lnTo>
                  <a:pt x="390" y="70"/>
                </a:lnTo>
                <a:lnTo>
                  <a:pt x="390" y="70"/>
                </a:lnTo>
                <a:lnTo>
                  <a:pt x="388" y="78"/>
                </a:lnTo>
                <a:lnTo>
                  <a:pt x="388" y="78"/>
                </a:lnTo>
                <a:lnTo>
                  <a:pt x="384" y="84"/>
                </a:lnTo>
                <a:lnTo>
                  <a:pt x="384" y="84"/>
                </a:lnTo>
                <a:lnTo>
                  <a:pt x="384" y="92"/>
                </a:lnTo>
                <a:lnTo>
                  <a:pt x="384" y="92"/>
                </a:lnTo>
                <a:lnTo>
                  <a:pt x="388" y="98"/>
                </a:lnTo>
                <a:lnTo>
                  <a:pt x="388" y="98"/>
                </a:lnTo>
                <a:lnTo>
                  <a:pt x="394" y="102"/>
                </a:lnTo>
                <a:lnTo>
                  <a:pt x="402" y="106"/>
                </a:lnTo>
                <a:lnTo>
                  <a:pt x="402" y="106"/>
                </a:lnTo>
                <a:lnTo>
                  <a:pt x="406" y="114"/>
                </a:lnTo>
                <a:lnTo>
                  <a:pt x="408" y="122"/>
                </a:lnTo>
                <a:lnTo>
                  <a:pt x="408" y="122"/>
                </a:lnTo>
                <a:lnTo>
                  <a:pt x="424" y="140"/>
                </a:lnTo>
                <a:lnTo>
                  <a:pt x="424" y="140"/>
                </a:lnTo>
                <a:lnTo>
                  <a:pt x="430" y="146"/>
                </a:lnTo>
                <a:lnTo>
                  <a:pt x="430" y="146"/>
                </a:lnTo>
                <a:lnTo>
                  <a:pt x="438" y="148"/>
                </a:lnTo>
                <a:lnTo>
                  <a:pt x="446" y="152"/>
                </a:lnTo>
                <a:lnTo>
                  <a:pt x="446" y="152"/>
                </a:lnTo>
                <a:lnTo>
                  <a:pt x="452" y="156"/>
                </a:lnTo>
                <a:lnTo>
                  <a:pt x="452" y="156"/>
                </a:lnTo>
                <a:lnTo>
                  <a:pt x="456" y="164"/>
                </a:lnTo>
                <a:lnTo>
                  <a:pt x="456" y="164"/>
                </a:lnTo>
                <a:lnTo>
                  <a:pt x="456" y="172"/>
                </a:lnTo>
                <a:lnTo>
                  <a:pt x="456" y="172"/>
                </a:lnTo>
                <a:lnTo>
                  <a:pt x="458" y="176"/>
                </a:lnTo>
                <a:lnTo>
                  <a:pt x="462" y="178"/>
                </a:lnTo>
                <a:lnTo>
                  <a:pt x="462" y="178"/>
                </a:lnTo>
                <a:lnTo>
                  <a:pt x="468" y="178"/>
                </a:lnTo>
                <a:lnTo>
                  <a:pt x="474" y="174"/>
                </a:lnTo>
                <a:lnTo>
                  <a:pt x="480" y="172"/>
                </a:lnTo>
                <a:lnTo>
                  <a:pt x="484" y="170"/>
                </a:lnTo>
                <a:lnTo>
                  <a:pt x="484" y="170"/>
                </a:lnTo>
                <a:lnTo>
                  <a:pt x="488" y="172"/>
                </a:lnTo>
                <a:lnTo>
                  <a:pt x="492" y="174"/>
                </a:lnTo>
                <a:lnTo>
                  <a:pt x="492" y="174"/>
                </a:lnTo>
                <a:lnTo>
                  <a:pt x="496" y="174"/>
                </a:lnTo>
                <a:lnTo>
                  <a:pt x="500" y="174"/>
                </a:lnTo>
                <a:lnTo>
                  <a:pt x="500" y="174"/>
                </a:lnTo>
                <a:lnTo>
                  <a:pt x="500" y="178"/>
                </a:lnTo>
                <a:lnTo>
                  <a:pt x="500" y="182"/>
                </a:lnTo>
                <a:lnTo>
                  <a:pt x="500" y="182"/>
                </a:lnTo>
                <a:lnTo>
                  <a:pt x="502" y="186"/>
                </a:lnTo>
                <a:lnTo>
                  <a:pt x="506" y="188"/>
                </a:lnTo>
                <a:lnTo>
                  <a:pt x="506" y="188"/>
                </a:lnTo>
                <a:lnTo>
                  <a:pt x="510" y="186"/>
                </a:lnTo>
                <a:lnTo>
                  <a:pt x="516" y="186"/>
                </a:lnTo>
                <a:lnTo>
                  <a:pt x="516" y="18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66" name="Freeform 335"/>
          <p:cNvSpPr>
            <a:spLocks/>
          </p:cNvSpPr>
          <p:nvPr/>
        </p:nvSpPr>
        <p:spPr bwMode="auto">
          <a:xfrm>
            <a:off x="6353628" y="4529999"/>
            <a:ext cx="838402" cy="524012"/>
          </a:xfrm>
          <a:custGeom>
            <a:avLst/>
            <a:gdLst/>
            <a:ahLst/>
            <a:cxnLst>
              <a:cxn ang="0">
                <a:pos x="426" y="26"/>
              </a:cxn>
              <a:cxn ang="0">
                <a:pos x="420" y="54"/>
              </a:cxn>
              <a:cxn ang="0">
                <a:pos x="404" y="60"/>
              </a:cxn>
              <a:cxn ang="0">
                <a:pos x="386" y="84"/>
              </a:cxn>
              <a:cxn ang="0">
                <a:pos x="392" y="112"/>
              </a:cxn>
              <a:cxn ang="0">
                <a:pos x="386" y="124"/>
              </a:cxn>
              <a:cxn ang="0">
                <a:pos x="380" y="134"/>
              </a:cxn>
              <a:cxn ang="0">
                <a:pos x="368" y="148"/>
              </a:cxn>
              <a:cxn ang="0">
                <a:pos x="378" y="154"/>
              </a:cxn>
              <a:cxn ang="0">
                <a:pos x="386" y="162"/>
              </a:cxn>
              <a:cxn ang="0">
                <a:pos x="408" y="190"/>
              </a:cxn>
              <a:cxn ang="0">
                <a:pos x="410" y="198"/>
              </a:cxn>
              <a:cxn ang="0">
                <a:pos x="400" y="198"/>
              </a:cxn>
              <a:cxn ang="0">
                <a:pos x="372" y="206"/>
              </a:cxn>
              <a:cxn ang="0">
                <a:pos x="348" y="198"/>
              </a:cxn>
              <a:cxn ang="0">
                <a:pos x="324" y="212"/>
              </a:cxn>
              <a:cxn ang="0">
                <a:pos x="306" y="218"/>
              </a:cxn>
              <a:cxn ang="0">
                <a:pos x="288" y="230"/>
              </a:cxn>
              <a:cxn ang="0">
                <a:pos x="280" y="236"/>
              </a:cxn>
              <a:cxn ang="0">
                <a:pos x="282" y="258"/>
              </a:cxn>
              <a:cxn ang="0">
                <a:pos x="254" y="280"/>
              </a:cxn>
              <a:cxn ang="0">
                <a:pos x="218" y="280"/>
              </a:cxn>
              <a:cxn ang="0">
                <a:pos x="180" y="264"/>
              </a:cxn>
              <a:cxn ang="0">
                <a:pos x="166" y="264"/>
              </a:cxn>
              <a:cxn ang="0">
                <a:pos x="128" y="282"/>
              </a:cxn>
              <a:cxn ang="0">
                <a:pos x="98" y="286"/>
              </a:cxn>
              <a:cxn ang="0">
                <a:pos x="64" y="294"/>
              </a:cxn>
              <a:cxn ang="0">
                <a:pos x="58" y="274"/>
              </a:cxn>
              <a:cxn ang="0">
                <a:pos x="48" y="236"/>
              </a:cxn>
              <a:cxn ang="0">
                <a:pos x="16" y="214"/>
              </a:cxn>
              <a:cxn ang="0">
                <a:pos x="14" y="184"/>
              </a:cxn>
              <a:cxn ang="0">
                <a:pos x="26" y="150"/>
              </a:cxn>
              <a:cxn ang="0">
                <a:pos x="38" y="134"/>
              </a:cxn>
              <a:cxn ang="0">
                <a:pos x="18" y="114"/>
              </a:cxn>
              <a:cxn ang="0">
                <a:pos x="2" y="84"/>
              </a:cxn>
              <a:cxn ang="0">
                <a:pos x="0" y="50"/>
              </a:cxn>
              <a:cxn ang="0">
                <a:pos x="10" y="38"/>
              </a:cxn>
              <a:cxn ang="0">
                <a:pos x="34" y="34"/>
              </a:cxn>
              <a:cxn ang="0">
                <a:pos x="34" y="46"/>
              </a:cxn>
              <a:cxn ang="0">
                <a:pos x="34" y="58"/>
              </a:cxn>
              <a:cxn ang="0">
                <a:pos x="54" y="64"/>
              </a:cxn>
              <a:cxn ang="0">
                <a:pos x="106" y="64"/>
              </a:cxn>
              <a:cxn ang="0">
                <a:pos x="184" y="60"/>
              </a:cxn>
              <a:cxn ang="0">
                <a:pos x="222" y="58"/>
              </a:cxn>
              <a:cxn ang="0">
                <a:pos x="252" y="34"/>
              </a:cxn>
              <a:cxn ang="0">
                <a:pos x="292" y="10"/>
              </a:cxn>
              <a:cxn ang="0">
                <a:pos x="330" y="0"/>
              </a:cxn>
              <a:cxn ang="0">
                <a:pos x="340" y="6"/>
              </a:cxn>
              <a:cxn ang="0">
                <a:pos x="376" y="10"/>
              </a:cxn>
              <a:cxn ang="0">
                <a:pos x="398" y="22"/>
              </a:cxn>
              <a:cxn ang="0">
                <a:pos x="414" y="20"/>
              </a:cxn>
            </a:cxnLst>
            <a:rect l="0" t="0" r="r" b="b"/>
            <a:pathLst>
              <a:path w="426" h="296">
                <a:moveTo>
                  <a:pt x="424" y="18"/>
                </a:moveTo>
                <a:lnTo>
                  <a:pt x="424" y="18"/>
                </a:lnTo>
                <a:lnTo>
                  <a:pt x="426" y="22"/>
                </a:lnTo>
                <a:lnTo>
                  <a:pt x="426" y="26"/>
                </a:lnTo>
                <a:lnTo>
                  <a:pt x="426" y="38"/>
                </a:lnTo>
                <a:lnTo>
                  <a:pt x="426" y="38"/>
                </a:lnTo>
                <a:lnTo>
                  <a:pt x="424" y="46"/>
                </a:lnTo>
                <a:lnTo>
                  <a:pt x="420" y="54"/>
                </a:lnTo>
                <a:lnTo>
                  <a:pt x="420" y="54"/>
                </a:lnTo>
                <a:lnTo>
                  <a:pt x="416" y="56"/>
                </a:lnTo>
                <a:lnTo>
                  <a:pt x="410" y="58"/>
                </a:lnTo>
                <a:lnTo>
                  <a:pt x="404" y="60"/>
                </a:lnTo>
                <a:lnTo>
                  <a:pt x="398" y="62"/>
                </a:lnTo>
                <a:lnTo>
                  <a:pt x="398" y="62"/>
                </a:lnTo>
                <a:lnTo>
                  <a:pt x="392" y="72"/>
                </a:lnTo>
                <a:lnTo>
                  <a:pt x="386" y="84"/>
                </a:lnTo>
                <a:lnTo>
                  <a:pt x="386" y="84"/>
                </a:lnTo>
                <a:lnTo>
                  <a:pt x="388" y="92"/>
                </a:lnTo>
                <a:lnTo>
                  <a:pt x="390" y="102"/>
                </a:lnTo>
                <a:lnTo>
                  <a:pt x="392" y="112"/>
                </a:lnTo>
                <a:lnTo>
                  <a:pt x="392" y="116"/>
                </a:lnTo>
                <a:lnTo>
                  <a:pt x="392" y="120"/>
                </a:lnTo>
                <a:lnTo>
                  <a:pt x="392" y="120"/>
                </a:lnTo>
                <a:lnTo>
                  <a:pt x="386" y="124"/>
                </a:lnTo>
                <a:lnTo>
                  <a:pt x="382" y="126"/>
                </a:lnTo>
                <a:lnTo>
                  <a:pt x="382" y="126"/>
                </a:lnTo>
                <a:lnTo>
                  <a:pt x="380" y="134"/>
                </a:lnTo>
                <a:lnTo>
                  <a:pt x="380" y="134"/>
                </a:lnTo>
                <a:lnTo>
                  <a:pt x="372" y="140"/>
                </a:lnTo>
                <a:lnTo>
                  <a:pt x="368" y="144"/>
                </a:lnTo>
                <a:lnTo>
                  <a:pt x="368" y="148"/>
                </a:lnTo>
                <a:lnTo>
                  <a:pt x="368" y="148"/>
                </a:lnTo>
                <a:lnTo>
                  <a:pt x="370" y="150"/>
                </a:lnTo>
                <a:lnTo>
                  <a:pt x="372" y="152"/>
                </a:lnTo>
                <a:lnTo>
                  <a:pt x="372" y="152"/>
                </a:lnTo>
                <a:lnTo>
                  <a:pt x="378" y="154"/>
                </a:lnTo>
                <a:lnTo>
                  <a:pt x="378" y="154"/>
                </a:lnTo>
                <a:lnTo>
                  <a:pt x="382" y="158"/>
                </a:lnTo>
                <a:lnTo>
                  <a:pt x="386" y="162"/>
                </a:lnTo>
                <a:lnTo>
                  <a:pt x="386" y="162"/>
                </a:lnTo>
                <a:lnTo>
                  <a:pt x="392" y="174"/>
                </a:lnTo>
                <a:lnTo>
                  <a:pt x="392" y="174"/>
                </a:lnTo>
                <a:lnTo>
                  <a:pt x="400" y="182"/>
                </a:lnTo>
                <a:lnTo>
                  <a:pt x="408" y="190"/>
                </a:lnTo>
                <a:lnTo>
                  <a:pt x="408" y="190"/>
                </a:lnTo>
                <a:lnTo>
                  <a:pt x="410" y="194"/>
                </a:lnTo>
                <a:lnTo>
                  <a:pt x="410" y="198"/>
                </a:lnTo>
                <a:lnTo>
                  <a:pt x="410" y="198"/>
                </a:lnTo>
                <a:lnTo>
                  <a:pt x="408" y="198"/>
                </a:lnTo>
                <a:lnTo>
                  <a:pt x="406" y="198"/>
                </a:lnTo>
                <a:lnTo>
                  <a:pt x="400" y="198"/>
                </a:lnTo>
                <a:lnTo>
                  <a:pt x="400" y="198"/>
                </a:lnTo>
                <a:lnTo>
                  <a:pt x="386" y="204"/>
                </a:lnTo>
                <a:lnTo>
                  <a:pt x="378" y="206"/>
                </a:lnTo>
                <a:lnTo>
                  <a:pt x="372" y="206"/>
                </a:lnTo>
                <a:lnTo>
                  <a:pt x="372" y="206"/>
                </a:lnTo>
                <a:lnTo>
                  <a:pt x="366" y="206"/>
                </a:lnTo>
                <a:lnTo>
                  <a:pt x="360" y="202"/>
                </a:lnTo>
                <a:lnTo>
                  <a:pt x="354" y="198"/>
                </a:lnTo>
                <a:lnTo>
                  <a:pt x="348" y="198"/>
                </a:lnTo>
                <a:lnTo>
                  <a:pt x="348" y="198"/>
                </a:lnTo>
                <a:lnTo>
                  <a:pt x="342" y="200"/>
                </a:lnTo>
                <a:lnTo>
                  <a:pt x="336" y="204"/>
                </a:lnTo>
                <a:lnTo>
                  <a:pt x="324" y="212"/>
                </a:lnTo>
                <a:lnTo>
                  <a:pt x="324" y="212"/>
                </a:lnTo>
                <a:lnTo>
                  <a:pt x="314" y="214"/>
                </a:lnTo>
                <a:lnTo>
                  <a:pt x="306" y="218"/>
                </a:lnTo>
                <a:lnTo>
                  <a:pt x="306" y="218"/>
                </a:lnTo>
                <a:lnTo>
                  <a:pt x="302" y="222"/>
                </a:lnTo>
                <a:lnTo>
                  <a:pt x="296" y="228"/>
                </a:lnTo>
                <a:lnTo>
                  <a:pt x="296" y="228"/>
                </a:lnTo>
                <a:lnTo>
                  <a:pt x="288" y="230"/>
                </a:lnTo>
                <a:lnTo>
                  <a:pt x="284" y="230"/>
                </a:lnTo>
                <a:lnTo>
                  <a:pt x="282" y="232"/>
                </a:lnTo>
                <a:lnTo>
                  <a:pt x="282" y="232"/>
                </a:lnTo>
                <a:lnTo>
                  <a:pt x="280" y="236"/>
                </a:lnTo>
                <a:lnTo>
                  <a:pt x="282" y="244"/>
                </a:lnTo>
                <a:lnTo>
                  <a:pt x="282" y="252"/>
                </a:lnTo>
                <a:lnTo>
                  <a:pt x="282" y="258"/>
                </a:lnTo>
                <a:lnTo>
                  <a:pt x="282" y="258"/>
                </a:lnTo>
                <a:lnTo>
                  <a:pt x="276" y="266"/>
                </a:lnTo>
                <a:lnTo>
                  <a:pt x="266" y="274"/>
                </a:lnTo>
                <a:lnTo>
                  <a:pt x="266" y="274"/>
                </a:lnTo>
                <a:lnTo>
                  <a:pt x="254" y="280"/>
                </a:lnTo>
                <a:lnTo>
                  <a:pt x="242" y="284"/>
                </a:lnTo>
                <a:lnTo>
                  <a:pt x="242" y="284"/>
                </a:lnTo>
                <a:lnTo>
                  <a:pt x="230" y="284"/>
                </a:lnTo>
                <a:lnTo>
                  <a:pt x="218" y="280"/>
                </a:lnTo>
                <a:lnTo>
                  <a:pt x="194" y="274"/>
                </a:lnTo>
                <a:lnTo>
                  <a:pt x="194" y="274"/>
                </a:lnTo>
                <a:lnTo>
                  <a:pt x="188" y="268"/>
                </a:lnTo>
                <a:lnTo>
                  <a:pt x="180" y="264"/>
                </a:lnTo>
                <a:lnTo>
                  <a:pt x="180" y="264"/>
                </a:lnTo>
                <a:lnTo>
                  <a:pt x="174" y="264"/>
                </a:lnTo>
                <a:lnTo>
                  <a:pt x="166" y="264"/>
                </a:lnTo>
                <a:lnTo>
                  <a:pt x="166" y="264"/>
                </a:lnTo>
                <a:lnTo>
                  <a:pt x="158" y="268"/>
                </a:lnTo>
                <a:lnTo>
                  <a:pt x="146" y="274"/>
                </a:lnTo>
                <a:lnTo>
                  <a:pt x="136" y="280"/>
                </a:lnTo>
                <a:lnTo>
                  <a:pt x="128" y="282"/>
                </a:lnTo>
                <a:lnTo>
                  <a:pt x="128" y="282"/>
                </a:lnTo>
                <a:lnTo>
                  <a:pt x="114" y="284"/>
                </a:lnTo>
                <a:lnTo>
                  <a:pt x="98" y="286"/>
                </a:lnTo>
                <a:lnTo>
                  <a:pt x="98" y="286"/>
                </a:lnTo>
                <a:lnTo>
                  <a:pt x="78" y="292"/>
                </a:lnTo>
                <a:lnTo>
                  <a:pt x="78" y="292"/>
                </a:lnTo>
                <a:lnTo>
                  <a:pt x="68" y="292"/>
                </a:lnTo>
                <a:lnTo>
                  <a:pt x="64" y="294"/>
                </a:lnTo>
                <a:lnTo>
                  <a:pt x="62" y="296"/>
                </a:lnTo>
                <a:lnTo>
                  <a:pt x="62" y="296"/>
                </a:lnTo>
                <a:lnTo>
                  <a:pt x="58" y="274"/>
                </a:lnTo>
                <a:lnTo>
                  <a:pt x="58" y="274"/>
                </a:lnTo>
                <a:lnTo>
                  <a:pt x="54" y="254"/>
                </a:lnTo>
                <a:lnTo>
                  <a:pt x="52" y="244"/>
                </a:lnTo>
                <a:lnTo>
                  <a:pt x="48" y="236"/>
                </a:lnTo>
                <a:lnTo>
                  <a:pt x="48" y="236"/>
                </a:lnTo>
                <a:lnTo>
                  <a:pt x="40" y="230"/>
                </a:lnTo>
                <a:lnTo>
                  <a:pt x="32" y="226"/>
                </a:lnTo>
                <a:lnTo>
                  <a:pt x="22" y="220"/>
                </a:lnTo>
                <a:lnTo>
                  <a:pt x="16" y="214"/>
                </a:lnTo>
                <a:lnTo>
                  <a:pt x="16" y="214"/>
                </a:lnTo>
                <a:lnTo>
                  <a:pt x="14" y="208"/>
                </a:lnTo>
                <a:lnTo>
                  <a:pt x="12" y="200"/>
                </a:lnTo>
                <a:lnTo>
                  <a:pt x="14" y="184"/>
                </a:lnTo>
                <a:lnTo>
                  <a:pt x="14" y="184"/>
                </a:lnTo>
                <a:lnTo>
                  <a:pt x="18" y="166"/>
                </a:lnTo>
                <a:lnTo>
                  <a:pt x="26" y="150"/>
                </a:lnTo>
                <a:lnTo>
                  <a:pt x="26" y="150"/>
                </a:lnTo>
                <a:lnTo>
                  <a:pt x="34" y="142"/>
                </a:lnTo>
                <a:lnTo>
                  <a:pt x="38" y="138"/>
                </a:lnTo>
                <a:lnTo>
                  <a:pt x="38" y="134"/>
                </a:lnTo>
                <a:lnTo>
                  <a:pt x="38" y="134"/>
                </a:lnTo>
                <a:lnTo>
                  <a:pt x="36" y="128"/>
                </a:lnTo>
                <a:lnTo>
                  <a:pt x="30" y="124"/>
                </a:lnTo>
                <a:lnTo>
                  <a:pt x="18" y="114"/>
                </a:lnTo>
                <a:lnTo>
                  <a:pt x="18" y="114"/>
                </a:lnTo>
                <a:lnTo>
                  <a:pt x="12" y="106"/>
                </a:lnTo>
                <a:lnTo>
                  <a:pt x="6" y="98"/>
                </a:lnTo>
                <a:lnTo>
                  <a:pt x="6" y="98"/>
                </a:lnTo>
                <a:lnTo>
                  <a:pt x="2" y="84"/>
                </a:lnTo>
                <a:lnTo>
                  <a:pt x="0" y="72"/>
                </a:lnTo>
                <a:lnTo>
                  <a:pt x="0" y="72"/>
                </a:lnTo>
                <a:lnTo>
                  <a:pt x="0" y="58"/>
                </a:lnTo>
                <a:lnTo>
                  <a:pt x="0" y="50"/>
                </a:lnTo>
                <a:lnTo>
                  <a:pt x="2" y="44"/>
                </a:lnTo>
                <a:lnTo>
                  <a:pt x="2" y="44"/>
                </a:lnTo>
                <a:lnTo>
                  <a:pt x="6" y="40"/>
                </a:lnTo>
                <a:lnTo>
                  <a:pt x="10" y="38"/>
                </a:lnTo>
                <a:lnTo>
                  <a:pt x="22" y="32"/>
                </a:lnTo>
                <a:lnTo>
                  <a:pt x="22" y="32"/>
                </a:lnTo>
                <a:lnTo>
                  <a:pt x="30" y="34"/>
                </a:lnTo>
                <a:lnTo>
                  <a:pt x="34" y="34"/>
                </a:lnTo>
                <a:lnTo>
                  <a:pt x="38" y="36"/>
                </a:lnTo>
                <a:lnTo>
                  <a:pt x="38" y="36"/>
                </a:lnTo>
                <a:lnTo>
                  <a:pt x="38" y="40"/>
                </a:lnTo>
                <a:lnTo>
                  <a:pt x="34" y="46"/>
                </a:lnTo>
                <a:lnTo>
                  <a:pt x="32" y="50"/>
                </a:lnTo>
                <a:lnTo>
                  <a:pt x="32" y="56"/>
                </a:lnTo>
                <a:lnTo>
                  <a:pt x="32" y="56"/>
                </a:lnTo>
                <a:lnTo>
                  <a:pt x="34" y="58"/>
                </a:lnTo>
                <a:lnTo>
                  <a:pt x="38" y="62"/>
                </a:lnTo>
                <a:lnTo>
                  <a:pt x="46" y="66"/>
                </a:lnTo>
                <a:lnTo>
                  <a:pt x="46" y="66"/>
                </a:lnTo>
                <a:lnTo>
                  <a:pt x="54" y="64"/>
                </a:lnTo>
                <a:lnTo>
                  <a:pt x="62" y="64"/>
                </a:lnTo>
                <a:lnTo>
                  <a:pt x="62" y="64"/>
                </a:lnTo>
                <a:lnTo>
                  <a:pt x="106" y="64"/>
                </a:lnTo>
                <a:lnTo>
                  <a:pt x="106" y="64"/>
                </a:lnTo>
                <a:lnTo>
                  <a:pt x="130" y="60"/>
                </a:lnTo>
                <a:lnTo>
                  <a:pt x="156" y="58"/>
                </a:lnTo>
                <a:lnTo>
                  <a:pt x="156" y="58"/>
                </a:lnTo>
                <a:lnTo>
                  <a:pt x="184" y="60"/>
                </a:lnTo>
                <a:lnTo>
                  <a:pt x="200" y="62"/>
                </a:lnTo>
                <a:lnTo>
                  <a:pt x="212" y="60"/>
                </a:lnTo>
                <a:lnTo>
                  <a:pt x="212" y="60"/>
                </a:lnTo>
                <a:lnTo>
                  <a:pt x="222" y="58"/>
                </a:lnTo>
                <a:lnTo>
                  <a:pt x="232" y="52"/>
                </a:lnTo>
                <a:lnTo>
                  <a:pt x="232" y="52"/>
                </a:lnTo>
                <a:lnTo>
                  <a:pt x="242" y="44"/>
                </a:lnTo>
                <a:lnTo>
                  <a:pt x="252" y="34"/>
                </a:lnTo>
                <a:lnTo>
                  <a:pt x="252" y="34"/>
                </a:lnTo>
                <a:lnTo>
                  <a:pt x="278" y="18"/>
                </a:lnTo>
                <a:lnTo>
                  <a:pt x="278" y="18"/>
                </a:lnTo>
                <a:lnTo>
                  <a:pt x="292" y="10"/>
                </a:lnTo>
                <a:lnTo>
                  <a:pt x="306" y="4"/>
                </a:lnTo>
                <a:lnTo>
                  <a:pt x="306" y="4"/>
                </a:lnTo>
                <a:lnTo>
                  <a:pt x="318" y="0"/>
                </a:lnTo>
                <a:lnTo>
                  <a:pt x="330" y="0"/>
                </a:lnTo>
                <a:lnTo>
                  <a:pt x="330" y="0"/>
                </a:lnTo>
                <a:lnTo>
                  <a:pt x="334" y="2"/>
                </a:lnTo>
                <a:lnTo>
                  <a:pt x="340" y="6"/>
                </a:lnTo>
                <a:lnTo>
                  <a:pt x="340" y="6"/>
                </a:lnTo>
                <a:lnTo>
                  <a:pt x="348" y="6"/>
                </a:lnTo>
                <a:lnTo>
                  <a:pt x="358" y="8"/>
                </a:lnTo>
                <a:lnTo>
                  <a:pt x="368" y="8"/>
                </a:lnTo>
                <a:lnTo>
                  <a:pt x="376" y="10"/>
                </a:lnTo>
                <a:lnTo>
                  <a:pt x="376" y="10"/>
                </a:lnTo>
                <a:lnTo>
                  <a:pt x="382" y="12"/>
                </a:lnTo>
                <a:lnTo>
                  <a:pt x="390" y="18"/>
                </a:lnTo>
                <a:lnTo>
                  <a:pt x="398" y="22"/>
                </a:lnTo>
                <a:lnTo>
                  <a:pt x="404" y="24"/>
                </a:lnTo>
                <a:lnTo>
                  <a:pt x="404" y="24"/>
                </a:lnTo>
                <a:lnTo>
                  <a:pt x="408" y="22"/>
                </a:lnTo>
                <a:lnTo>
                  <a:pt x="414" y="20"/>
                </a:lnTo>
                <a:lnTo>
                  <a:pt x="420" y="18"/>
                </a:lnTo>
                <a:lnTo>
                  <a:pt x="424" y="18"/>
                </a:lnTo>
                <a:lnTo>
                  <a:pt x="424" y="1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67" name="Freeform 337"/>
          <p:cNvSpPr>
            <a:spLocks/>
          </p:cNvSpPr>
          <p:nvPr/>
        </p:nvSpPr>
        <p:spPr bwMode="auto">
          <a:xfrm>
            <a:off x="6963292" y="4473349"/>
            <a:ext cx="2357759" cy="1317113"/>
          </a:xfrm>
          <a:custGeom>
            <a:avLst/>
            <a:gdLst/>
            <a:ahLst/>
            <a:cxnLst>
              <a:cxn ang="0">
                <a:pos x="1180" y="402"/>
              </a:cxn>
              <a:cxn ang="0">
                <a:pos x="1144" y="426"/>
              </a:cxn>
              <a:cxn ang="0">
                <a:pos x="1052" y="468"/>
              </a:cxn>
              <a:cxn ang="0">
                <a:pos x="952" y="530"/>
              </a:cxn>
              <a:cxn ang="0">
                <a:pos x="890" y="538"/>
              </a:cxn>
              <a:cxn ang="0">
                <a:pos x="830" y="572"/>
              </a:cxn>
              <a:cxn ang="0">
                <a:pos x="818" y="562"/>
              </a:cxn>
              <a:cxn ang="0">
                <a:pos x="798" y="586"/>
              </a:cxn>
              <a:cxn ang="0">
                <a:pos x="800" y="620"/>
              </a:cxn>
              <a:cxn ang="0">
                <a:pos x="784" y="656"/>
              </a:cxn>
              <a:cxn ang="0">
                <a:pos x="766" y="658"/>
              </a:cxn>
              <a:cxn ang="0">
                <a:pos x="760" y="602"/>
              </a:cxn>
              <a:cxn ang="0">
                <a:pos x="734" y="590"/>
              </a:cxn>
              <a:cxn ang="0">
                <a:pos x="700" y="610"/>
              </a:cxn>
              <a:cxn ang="0">
                <a:pos x="630" y="644"/>
              </a:cxn>
              <a:cxn ang="0">
                <a:pos x="584" y="686"/>
              </a:cxn>
              <a:cxn ang="0">
                <a:pos x="506" y="700"/>
              </a:cxn>
              <a:cxn ang="0">
                <a:pos x="414" y="656"/>
              </a:cxn>
              <a:cxn ang="0">
                <a:pos x="368" y="694"/>
              </a:cxn>
              <a:cxn ang="0">
                <a:pos x="322" y="740"/>
              </a:cxn>
              <a:cxn ang="0">
                <a:pos x="256" y="708"/>
              </a:cxn>
              <a:cxn ang="0">
                <a:pos x="240" y="710"/>
              </a:cxn>
              <a:cxn ang="0">
                <a:pos x="196" y="702"/>
              </a:cxn>
              <a:cxn ang="0">
                <a:pos x="180" y="710"/>
              </a:cxn>
              <a:cxn ang="0">
                <a:pos x="140" y="716"/>
              </a:cxn>
              <a:cxn ang="0">
                <a:pos x="192" y="686"/>
              </a:cxn>
              <a:cxn ang="0">
                <a:pos x="124" y="694"/>
              </a:cxn>
              <a:cxn ang="0">
                <a:pos x="124" y="662"/>
              </a:cxn>
              <a:cxn ang="0">
                <a:pos x="120" y="634"/>
              </a:cxn>
              <a:cxn ang="0">
                <a:pos x="98" y="630"/>
              </a:cxn>
              <a:cxn ang="0">
                <a:pos x="68" y="598"/>
              </a:cxn>
              <a:cxn ang="0">
                <a:pos x="28" y="582"/>
              </a:cxn>
              <a:cxn ang="0">
                <a:pos x="42" y="550"/>
              </a:cxn>
              <a:cxn ang="0">
                <a:pos x="86" y="566"/>
              </a:cxn>
              <a:cxn ang="0">
                <a:pos x="62" y="536"/>
              </a:cxn>
              <a:cxn ang="0">
                <a:pos x="58" y="504"/>
              </a:cxn>
              <a:cxn ang="0">
                <a:pos x="54" y="460"/>
              </a:cxn>
              <a:cxn ang="0">
                <a:pos x="2" y="440"/>
              </a:cxn>
              <a:cxn ang="0">
                <a:pos x="36" y="384"/>
              </a:cxn>
              <a:cxn ang="0">
                <a:pos x="88" y="380"/>
              </a:cxn>
              <a:cxn ang="0">
                <a:pos x="108" y="360"/>
              </a:cxn>
              <a:cxn ang="0">
                <a:pos x="148" y="364"/>
              </a:cxn>
              <a:cxn ang="0">
                <a:pos x="184" y="346"/>
              </a:cxn>
              <a:cxn ang="0">
                <a:pos x="248" y="320"/>
              </a:cxn>
              <a:cxn ang="0">
                <a:pos x="208" y="314"/>
              </a:cxn>
              <a:cxn ang="0">
                <a:pos x="194" y="280"/>
              </a:cxn>
              <a:cxn ang="0">
                <a:pos x="266" y="274"/>
              </a:cxn>
              <a:cxn ang="0">
                <a:pos x="332" y="272"/>
              </a:cxn>
              <a:cxn ang="0">
                <a:pos x="386" y="208"/>
              </a:cxn>
              <a:cxn ang="0">
                <a:pos x="486" y="142"/>
              </a:cxn>
              <a:cxn ang="0">
                <a:pos x="584" y="112"/>
              </a:cxn>
              <a:cxn ang="0">
                <a:pos x="636" y="142"/>
              </a:cxn>
              <a:cxn ang="0">
                <a:pos x="676" y="158"/>
              </a:cxn>
              <a:cxn ang="0">
                <a:pos x="764" y="170"/>
              </a:cxn>
              <a:cxn ang="0">
                <a:pos x="830" y="152"/>
              </a:cxn>
              <a:cxn ang="0">
                <a:pos x="936" y="114"/>
              </a:cxn>
              <a:cxn ang="0">
                <a:pos x="1006" y="30"/>
              </a:cxn>
              <a:cxn ang="0">
                <a:pos x="1060" y="22"/>
              </a:cxn>
              <a:cxn ang="0">
                <a:pos x="1098" y="6"/>
              </a:cxn>
              <a:cxn ang="0">
                <a:pos x="1162" y="46"/>
              </a:cxn>
            </a:cxnLst>
            <a:rect l="0" t="0" r="r" b="b"/>
            <a:pathLst>
              <a:path w="1198" h="744">
                <a:moveTo>
                  <a:pt x="1198" y="96"/>
                </a:moveTo>
                <a:lnTo>
                  <a:pt x="1198" y="396"/>
                </a:lnTo>
                <a:lnTo>
                  <a:pt x="1198" y="396"/>
                </a:lnTo>
                <a:lnTo>
                  <a:pt x="1198" y="396"/>
                </a:lnTo>
                <a:lnTo>
                  <a:pt x="1198" y="396"/>
                </a:lnTo>
                <a:lnTo>
                  <a:pt x="1192" y="404"/>
                </a:lnTo>
                <a:lnTo>
                  <a:pt x="1192" y="404"/>
                </a:lnTo>
                <a:lnTo>
                  <a:pt x="1188" y="406"/>
                </a:lnTo>
                <a:lnTo>
                  <a:pt x="1182" y="408"/>
                </a:lnTo>
                <a:lnTo>
                  <a:pt x="1182" y="408"/>
                </a:lnTo>
                <a:lnTo>
                  <a:pt x="1180" y="406"/>
                </a:lnTo>
                <a:lnTo>
                  <a:pt x="1180" y="406"/>
                </a:lnTo>
                <a:lnTo>
                  <a:pt x="1180" y="402"/>
                </a:lnTo>
                <a:lnTo>
                  <a:pt x="1178" y="398"/>
                </a:lnTo>
                <a:lnTo>
                  <a:pt x="1178" y="398"/>
                </a:lnTo>
                <a:lnTo>
                  <a:pt x="1176" y="398"/>
                </a:lnTo>
                <a:lnTo>
                  <a:pt x="1174" y="398"/>
                </a:lnTo>
                <a:lnTo>
                  <a:pt x="1174" y="398"/>
                </a:lnTo>
                <a:lnTo>
                  <a:pt x="1170" y="396"/>
                </a:lnTo>
                <a:lnTo>
                  <a:pt x="1170" y="396"/>
                </a:lnTo>
                <a:lnTo>
                  <a:pt x="1166" y="398"/>
                </a:lnTo>
                <a:lnTo>
                  <a:pt x="1164" y="402"/>
                </a:lnTo>
                <a:lnTo>
                  <a:pt x="1162" y="410"/>
                </a:lnTo>
                <a:lnTo>
                  <a:pt x="1162" y="410"/>
                </a:lnTo>
                <a:lnTo>
                  <a:pt x="1152" y="418"/>
                </a:lnTo>
                <a:lnTo>
                  <a:pt x="1144" y="426"/>
                </a:lnTo>
                <a:lnTo>
                  <a:pt x="1144" y="426"/>
                </a:lnTo>
                <a:lnTo>
                  <a:pt x="1122" y="438"/>
                </a:lnTo>
                <a:lnTo>
                  <a:pt x="1110" y="442"/>
                </a:lnTo>
                <a:lnTo>
                  <a:pt x="1100" y="444"/>
                </a:lnTo>
                <a:lnTo>
                  <a:pt x="1100" y="444"/>
                </a:lnTo>
                <a:lnTo>
                  <a:pt x="1086" y="444"/>
                </a:lnTo>
                <a:lnTo>
                  <a:pt x="1086" y="444"/>
                </a:lnTo>
                <a:lnTo>
                  <a:pt x="1076" y="448"/>
                </a:lnTo>
                <a:lnTo>
                  <a:pt x="1076" y="448"/>
                </a:lnTo>
                <a:lnTo>
                  <a:pt x="1066" y="454"/>
                </a:lnTo>
                <a:lnTo>
                  <a:pt x="1058" y="460"/>
                </a:lnTo>
                <a:lnTo>
                  <a:pt x="1058" y="460"/>
                </a:lnTo>
                <a:lnTo>
                  <a:pt x="1052" y="468"/>
                </a:lnTo>
                <a:lnTo>
                  <a:pt x="1048" y="476"/>
                </a:lnTo>
                <a:lnTo>
                  <a:pt x="1048" y="476"/>
                </a:lnTo>
                <a:lnTo>
                  <a:pt x="1040" y="486"/>
                </a:lnTo>
                <a:lnTo>
                  <a:pt x="1040" y="486"/>
                </a:lnTo>
                <a:lnTo>
                  <a:pt x="1026" y="494"/>
                </a:lnTo>
                <a:lnTo>
                  <a:pt x="1026" y="494"/>
                </a:lnTo>
                <a:lnTo>
                  <a:pt x="1020" y="502"/>
                </a:lnTo>
                <a:lnTo>
                  <a:pt x="1020" y="502"/>
                </a:lnTo>
                <a:lnTo>
                  <a:pt x="1000" y="514"/>
                </a:lnTo>
                <a:lnTo>
                  <a:pt x="982" y="524"/>
                </a:lnTo>
                <a:lnTo>
                  <a:pt x="982" y="524"/>
                </a:lnTo>
                <a:lnTo>
                  <a:pt x="962" y="528"/>
                </a:lnTo>
                <a:lnTo>
                  <a:pt x="952" y="530"/>
                </a:lnTo>
                <a:lnTo>
                  <a:pt x="944" y="530"/>
                </a:lnTo>
                <a:lnTo>
                  <a:pt x="944" y="530"/>
                </a:lnTo>
                <a:lnTo>
                  <a:pt x="936" y="524"/>
                </a:lnTo>
                <a:lnTo>
                  <a:pt x="926" y="520"/>
                </a:lnTo>
                <a:lnTo>
                  <a:pt x="926" y="520"/>
                </a:lnTo>
                <a:lnTo>
                  <a:pt x="916" y="520"/>
                </a:lnTo>
                <a:lnTo>
                  <a:pt x="916" y="520"/>
                </a:lnTo>
                <a:lnTo>
                  <a:pt x="908" y="522"/>
                </a:lnTo>
                <a:lnTo>
                  <a:pt x="900" y="526"/>
                </a:lnTo>
                <a:lnTo>
                  <a:pt x="900" y="526"/>
                </a:lnTo>
                <a:lnTo>
                  <a:pt x="894" y="532"/>
                </a:lnTo>
                <a:lnTo>
                  <a:pt x="890" y="538"/>
                </a:lnTo>
                <a:lnTo>
                  <a:pt x="890" y="538"/>
                </a:lnTo>
                <a:lnTo>
                  <a:pt x="874" y="552"/>
                </a:lnTo>
                <a:lnTo>
                  <a:pt x="874" y="552"/>
                </a:lnTo>
                <a:lnTo>
                  <a:pt x="864" y="556"/>
                </a:lnTo>
                <a:lnTo>
                  <a:pt x="864" y="556"/>
                </a:lnTo>
                <a:lnTo>
                  <a:pt x="862" y="560"/>
                </a:lnTo>
                <a:lnTo>
                  <a:pt x="860" y="564"/>
                </a:lnTo>
                <a:lnTo>
                  <a:pt x="860" y="564"/>
                </a:lnTo>
                <a:lnTo>
                  <a:pt x="856" y="564"/>
                </a:lnTo>
                <a:lnTo>
                  <a:pt x="850" y="564"/>
                </a:lnTo>
                <a:lnTo>
                  <a:pt x="840" y="566"/>
                </a:lnTo>
                <a:lnTo>
                  <a:pt x="840" y="566"/>
                </a:lnTo>
                <a:lnTo>
                  <a:pt x="836" y="570"/>
                </a:lnTo>
                <a:lnTo>
                  <a:pt x="830" y="572"/>
                </a:lnTo>
                <a:lnTo>
                  <a:pt x="830" y="572"/>
                </a:lnTo>
                <a:lnTo>
                  <a:pt x="828" y="570"/>
                </a:lnTo>
                <a:lnTo>
                  <a:pt x="828" y="570"/>
                </a:lnTo>
                <a:lnTo>
                  <a:pt x="826" y="566"/>
                </a:lnTo>
                <a:lnTo>
                  <a:pt x="826" y="566"/>
                </a:lnTo>
                <a:lnTo>
                  <a:pt x="828" y="564"/>
                </a:lnTo>
                <a:lnTo>
                  <a:pt x="828" y="564"/>
                </a:lnTo>
                <a:lnTo>
                  <a:pt x="828" y="564"/>
                </a:lnTo>
                <a:lnTo>
                  <a:pt x="828" y="564"/>
                </a:lnTo>
                <a:lnTo>
                  <a:pt x="826" y="564"/>
                </a:lnTo>
                <a:lnTo>
                  <a:pt x="826" y="564"/>
                </a:lnTo>
                <a:lnTo>
                  <a:pt x="818" y="562"/>
                </a:lnTo>
                <a:lnTo>
                  <a:pt x="818" y="562"/>
                </a:lnTo>
                <a:lnTo>
                  <a:pt x="806" y="564"/>
                </a:lnTo>
                <a:lnTo>
                  <a:pt x="806" y="564"/>
                </a:lnTo>
                <a:lnTo>
                  <a:pt x="802" y="562"/>
                </a:lnTo>
                <a:lnTo>
                  <a:pt x="800" y="562"/>
                </a:lnTo>
                <a:lnTo>
                  <a:pt x="800" y="562"/>
                </a:lnTo>
                <a:lnTo>
                  <a:pt x="798" y="566"/>
                </a:lnTo>
                <a:lnTo>
                  <a:pt x="798" y="570"/>
                </a:lnTo>
                <a:lnTo>
                  <a:pt x="796" y="578"/>
                </a:lnTo>
                <a:lnTo>
                  <a:pt x="796" y="578"/>
                </a:lnTo>
                <a:lnTo>
                  <a:pt x="796" y="580"/>
                </a:lnTo>
                <a:lnTo>
                  <a:pt x="796" y="580"/>
                </a:lnTo>
                <a:lnTo>
                  <a:pt x="798" y="586"/>
                </a:lnTo>
                <a:lnTo>
                  <a:pt x="798" y="586"/>
                </a:lnTo>
                <a:lnTo>
                  <a:pt x="796" y="592"/>
                </a:lnTo>
                <a:lnTo>
                  <a:pt x="796" y="598"/>
                </a:lnTo>
                <a:lnTo>
                  <a:pt x="796" y="598"/>
                </a:lnTo>
                <a:lnTo>
                  <a:pt x="800" y="602"/>
                </a:lnTo>
                <a:lnTo>
                  <a:pt x="804" y="606"/>
                </a:lnTo>
                <a:lnTo>
                  <a:pt x="812" y="612"/>
                </a:lnTo>
                <a:lnTo>
                  <a:pt x="812" y="612"/>
                </a:lnTo>
                <a:lnTo>
                  <a:pt x="814" y="616"/>
                </a:lnTo>
                <a:lnTo>
                  <a:pt x="814" y="616"/>
                </a:lnTo>
                <a:lnTo>
                  <a:pt x="810" y="618"/>
                </a:lnTo>
                <a:lnTo>
                  <a:pt x="810" y="618"/>
                </a:lnTo>
                <a:lnTo>
                  <a:pt x="806" y="620"/>
                </a:lnTo>
                <a:lnTo>
                  <a:pt x="800" y="620"/>
                </a:lnTo>
                <a:lnTo>
                  <a:pt x="800" y="620"/>
                </a:lnTo>
                <a:lnTo>
                  <a:pt x="796" y="624"/>
                </a:lnTo>
                <a:lnTo>
                  <a:pt x="792" y="628"/>
                </a:lnTo>
                <a:lnTo>
                  <a:pt x="792" y="628"/>
                </a:lnTo>
                <a:lnTo>
                  <a:pt x="792" y="632"/>
                </a:lnTo>
                <a:lnTo>
                  <a:pt x="792" y="632"/>
                </a:lnTo>
                <a:lnTo>
                  <a:pt x="792" y="638"/>
                </a:lnTo>
                <a:lnTo>
                  <a:pt x="794" y="644"/>
                </a:lnTo>
                <a:lnTo>
                  <a:pt x="794" y="644"/>
                </a:lnTo>
                <a:lnTo>
                  <a:pt x="792" y="648"/>
                </a:lnTo>
                <a:lnTo>
                  <a:pt x="788" y="654"/>
                </a:lnTo>
                <a:lnTo>
                  <a:pt x="788" y="654"/>
                </a:lnTo>
                <a:lnTo>
                  <a:pt x="784" y="656"/>
                </a:lnTo>
                <a:lnTo>
                  <a:pt x="784" y="656"/>
                </a:lnTo>
                <a:lnTo>
                  <a:pt x="784" y="660"/>
                </a:lnTo>
                <a:lnTo>
                  <a:pt x="784" y="664"/>
                </a:lnTo>
                <a:lnTo>
                  <a:pt x="782" y="666"/>
                </a:lnTo>
                <a:lnTo>
                  <a:pt x="782" y="666"/>
                </a:lnTo>
                <a:lnTo>
                  <a:pt x="780" y="666"/>
                </a:lnTo>
                <a:lnTo>
                  <a:pt x="778" y="664"/>
                </a:lnTo>
                <a:lnTo>
                  <a:pt x="772" y="662"/>
                </a:lnTo>
                <a:lnTo>
                  <a:pt x="772" y="662"/>
                </a:lnTo>
                <a:lnTo>
                  <a:pt x="770" y="660"/>
                </a:lnTo>
                <a:lnTo>
                  <a:pt x="768" y="656"/>
                </a:lnTo>
                <a:lnTo>
                  <a:pt x="768" y="656"/>
                </a:lnTo>
                <a:lnTo>
                  <a:pt x="766" y="658"/>
                </a:lnTo>
                <a:lnTo>
                  <a:pt x="764" y="658"/>
                </a:lnTo>
                <a:lnTo>
                  <a:pt x="764" y="658"/>
                </a:lnTo>
                <a:lnTo>
                  <a:pt x="764" y="656"/>
                </a:lnTo>
                <a:lnTo>
                  <a:pt x="764" y="654"/>
                </a:lnTo>
                <a:lnTo>
                  <a:pt x="764" y="648"/>
                </a:lnTo>
                <a:lnTo>
                  <a:pt x="764" y="648"/>
                </a:lnTo>
                <a:lnTo>
                  <a:pt x="760" y="640"/>
                </a:lnTo>
                <a:lnTo>
                  <a:pt x="756" y="632"/>
                </a:lnTo>
                <a:lnTo>
                  <a:pt x="756" y="632"/>
                </a:lnTo>
                <a:lnTo>
                  <a:pt x="754" y="620"/>
                </a:lnTo>
                <a:lnTo>
                  <a:pt x="756" y="608"/>
                </a:lnTo>
                <a:lnTo>
                  <a:pt x="756" y="608"/>
                </a:lnTo>
                <a:lnTo>
                  <a:pt x="760" y="602"/>
                </a:lnTo>
                <a:lnTo>
                  <a:pt x="766" y="596"/>
                </a:lnTo>
                <a:lnTo>
                  <a:pt x="766" y="596"/>
                </a:lnTo>
                <a:lnTo>
                  <a:pt x="768" y="590"/>
                </a:lnTo>
                <a:lnTo>
                  <a:pt x="770" y="584"/>
                </a:lnTo>
                <a:lnTo>
                  <a:pt x="770" y="584"/>
                </a:lnTo>
                <a:lnTo>
                  <a:pt x="768" y="580"/>
                </a:lnTo>
                <a:lnTo>
                  <a:pt x="764" y="578"/>
                </a:lnTo>
                <a:lnTo>
                  <a:pt x="756" y="574"/>
                </a:lnTo>
                <a:lnTo>
                  <a:pt x="756" y="574"/>
                </a:lnTo>
                <a:lnTo>
                  <a:pt x="750" y="576"/>
                </a:lnTo>
                <a:lnTo>
                  <a:pt x="744" y="580"/>
                </a:lnTo>
                <a:lnTo>
                  <a:pt x="738" y="586"/>
                </a:lnTo>
                <a:lnTo>
                  <a:pt x="734" y="590"/>
                </a:lnTo>
                <a:lnTo>
                  <a:pt x="734" y="590"/>
                </a:lnTo>
                <a:lnTo>
                  <a:pt x="734" y="594"/>
                </a:lnTo>
                <a:lnTo>
                  <a:pt x="734" y="598"/>
                </a:lnTo>
                <a:lnTo>
                  <a:pt x="736" y="602"/>
                </a:lnTo>
                <a:lnTo>
                  <a:pt x="736" y="606"/>
                </a:lnTo>
                <a:lnTo>
                  <a:pt x="736" y="606"/>
                </a:lnTo>
                <a:lnTo>
                  <a:pt x="730" y="610"/>
                </a:lnTo>
                <a:lnTo>
                  <a:pt x="726" y="612"/>
                </a:lnTo>
                <a:lnTo>
                  <a:pt x="726" y="612"/>
                </a:lnTo>
                <a:lnTo>
                  <a:pt x="716" y="614"/>
                </a:lnTo>
                <a:lnTo>
                  <a:pt x="708" y="614"/>
                </a:lnTo>
                <a:lnTo>
                  <a:pt x="708" y="614"/>
                </a:lnTo>
                <a:lnTo>
                  <a:pt x="700" y="610"/>
                </a:lnTo>
                <a:lnTo>
                  <a:pt x="692" y="606"/>
                </a:lnTo>
                <a:lnTo>
                  <a:pt x="692" y="606"/>
                </a:lnTo>
                <a:lnTo>
                  <a:pt x="680" y="602"/>
                </a:lnTo>
                <a:lnTo>
                  <a:pt x="680" y="602"/>
                </a:lnTo>
                <a:lnTo>
                  <a:pt x="670" y="602"/>
                </a:lnTo>
                <a:lnTo>
                  <a:pt x="670" y="602"/>
                </a:lnTo>
                <a:lnTo>
                  <a:pt x="662" y="604"/>
                </a:lnTo>
                <a:lnTo>
                  <a:pt x="662" y="604"/>
                </a:lnTo>
                <a:lnTo>
                  <a:pt x="648" y="616"/>
                </a:lnTo>
                <a:lnTo>
                  <a:pt x="648" y="616"/>
                </a:lnTo>
                <a:lnTo>
                  <a:pt x="638" y="630"/>
                </a:lnTo>
                <a:lnTo>
                  <a:pt x="630" y="644"/>
                </a:lnTo>
                <a:lnTo>
                  <a:pt x="630" y="644"/>
                </a:lnTo>
                <a:lnTo>
                  <a:pt x="628" y="652"/>
                </a:lnTo>
                <a:lnTo>
                  <a:pt x="626" y="658"/>
                </a:lnTo>
                <a:lnTo>
                  <a:pt x="626" y="658"/>
                </a:lnTo>
                <a:lnTo>
                  <a:pt x="620" y="662"/>
                </a:lnTo>
                <a:lnTo>
                  <a:pt x="614" y="664"/>
                </a:lnTo>
                <a:lnTo>
                  <a:pt x="614" y="664"/>
                </a:lnTo>
                <a:lnTo>
                  <a:pt x="608" y="670"/>
                </a:lnTo>
                <a:lnTo>
                  <a:pt x="604" y="676"/>
                </a:lnTo>
                <a:lnTo>
                  <a:pt x="604" y="676"/>
                </a:lnTo>
                <a:lnTo>
                  <a:pt x="598" y="680"/>
                </a:lnTo>
                <a:lnTo>
                  <a:pt x="592" y="684"/>
                </a:lnTo>
                <a:lnTo>
                  <a:pt x="592" y="684"/>
                </a:lnTo>
                <a:lnTo>
                  <a:pt x="584" y="686"/>
                </a:lnTo>
                <a:lnTo>
                  <a:pt x="578" y="686"/>
                </a:lnTo>
                <a:lnTo>
                  <a:pt x="578" y="686"/>
                </a:lnTo>
                <a:lnTo>
                  <a:pt x="564" y="692"/>
                </a:lnTo>
                <a:lnTo>
                  <a:pt x="552" y="698"/>
                </a:lnTo>
                <a:lnTo>
                  <a:pt x="552" y="698"/>
                </a:lnTo>
                <a:lnTo>
                  <a:pt x="548" y="704"/>
                </a:lnTo>
                <a:lnTo>
                  <a:pt x="542" y="706"/>
                </a:lnTo>
                <a:lnTo>
                  <a:pt x="542" y="706"/>
                </a:lnTo>
                <a:lnTo>
                  <a:pt x="536" y="708"/>
                </a:lnTo>
                <a:lnTo>
                  <a:pt x="528" y="708"/>
                </a:lnTo>
                <a:lnTo>
                  <a:pt x="516" y="704"/>
                </a:lnTo>
                <a:lnTo>
                  <a:pt x="516" y="704"/>
                </a:lnTo>
                <a:lnTo>
                  <a:pt x="506" y="700"/>
                </a:lnTo>
                <a:lnTo>
                  <a:pt x="500" y="694"/>
                </a:lnTo>
                <a:lnTo>
                  <a:pt x="500" y="694"/>
                </a:lnTo>
                <a:lnTo>
                  <a:pt x="492" y="684"/>
                </a:lnTo>
                <a:lnTo>
                  <a:pt x="492" y="684"/>
                </a:lnTo>
                <a:lnTo>
                  <a:pt x="482" y="678"/>
                </a:lnTo>
                <a:lnTo>
                  <a:pt x="482" y="678"/>
                </a:lnTo>
                <a:lnTo>
                  <a:pt x="468" y="674"/>
                </a:lnTo>
                <a:lnTo>
                  <a:pt x="468" y="674"/>
                </a:lnTo>
                <a:lnTo>
                  <a:pt x="432" y="664"/>
                </a:lnTo>
                <a:lnTo>
                  <a:pt x="432" y="664"/>
                </a:lnTo>
                <a:lnTo>
                  <a:pt x="422" y="660"/>
                </a:lnTo>
                <a:lnTo>
                  <a:pt x="414" y="656"/>
                </a:lnTo>
                <a:lnTo>
                  <a:pt x="414" y="656"/>
                </a:lnTo>
                <a:lnTo>
                  <a:pt x="402" y="656"/>
                </a:lnTo>
                <a:lnTo>
                  <a:pt x="390" y="658"/>
                </a:lnTo>
                <a:lnTo>
                  <a:pt x="390" y="658"/>
                </a:lnTo>
                <a:lnTo>
                  <a:pt x="378" y="662"/>
                </a:lnTo>
                <a:lnTo>
                  <a:pt x="378" y="662"/>
                </a:lnTo>
                <a:lnTo>
                  <a:pt x="372" y="664"/>
                </a:lnTo>
                <a:lnTo>
                  <a:pt x="366" y="666"/>
                </a:lnTo>
                <a:lnTo>
                  <a:pt x="366" y="666"/>
                </a:lnTo>
                <a:lnTo>
                  <a:pt x="364" y="672"/>
                </a:lnTo>
                <a:lnTo>
                  <a:pt x="364" y="678"/>
                </a:lnTo>
                <a:lnTo>
                  <a:pt x="364" y="678"/>
                </a:lnTo>
                <a:lnTo>
                  <a:pt x="366" y="686"/>
                </a:lnTo>
                <a:lnTo>
                  <a:pt x="368" y="694"/>
                </a:lnTo>
                <a:lnTo>
                  <a:pt x="368" y="694"/>
                </a:lnTo>
                <a:lnTo>
                  <a:pt x="364" y="702"/>
                </a:lnTo>
                <a:lnTo>
                  <a:pt x="364" y="702"/>
                </a:lnTo>
                <a:lnTo>
                  <a:pt x="364" y="710"/>
                </a:lnTo>
                <a:lnTo>
                  <a:pt x="366" y="714"/>
                </a:lnTo>
                <a:lnTo>
                  <a:pt x="364" y="718"/>
                </a:lnTo>
                <a:lnTo>
                  <a:pt x="364" y="718"/>
                </a:lnTo>
                <a:lnTo>
                  <a:pt x="360" y="722"/>
                </a:lnTo>
                <a:lnTo>
                  <a:pt x="352" y="724"/>
                </a:lnTo>
                <a:lnTo>
                  <a:pt x="338" y="730"/>
                </a:lnTo>
                <a:lnTo>
                  <a:pt x="338" y="730"/>
                </a:lnTo>
                <a:lnTo>
                  <a:pt x="330" y="734"/>
                </a:lnTo>
                <a:lnTo>
                  <a:pt x="322" y="740"/>
                </a:lnTo>
                <a:lnTo>
                  <a:pt x="322" y="740"/>
                </a:lnTo>
                <a:lnTo>
                  <a:pt x="306" y="744"/>
                </a:lnTo>
                <a:lnTo>
                  <a:pt x="306" y="744"/>
                </a:lnTo>
                <a:lnTo>
                  <a:pt x="292" y="742"/>
                </a:lnTo>
                <a:lnTo>
                  <a:pt x="292" y="742"/>
                </a:lnTo>
                <a:lnTo>
                  <a:pt x="278" y="738"/>
                </a:lnTo>
                <a:lnTo>
                  <a:pt x="278" y="738"/>
                </a:lnTo>
                <a:lnTo>
                  <a:pt x="272" y="732"/>
                </a:lnTo>
                <a:lnTo>
                  <a:pt x="264" y="726"/>
                </a:lnTo>
                <a:lnTo>
                  <a:pt x="264" y="726"/>
                </a:lnTo>
                <a:lnTo>
                  <a:pt x="260" y="718"/>
                </a:lnTo>
                <a:lnTo>
                  <a:pt x="256" y="708"/>
                </a:lnTo>
                <a:lnTo>
                  <a:pt x="256" y="708"/>
                </a:lnTo>
                <a:lnTo>
                  <a:pt x="256" y="702"/>
                </a:lnTo>
                <a:lnTo>
                  <a:pt x="256" y="702"/>
                </a:lnTo>
                <a:lnTo>
                  <a:pt x="252" y="700"/>
                </a:lnTo>
                <a:lnTo>
                  <a:pt x="246" y="700"/>
                </a:lnTo>
                <a:lnTo>
                  <a:pt x="246" y="700"/>
                </a:lnTo>
                <a:lnTo>
                  <a:pt x="244" y="702"/>
                </a:lnTo>
                <a:lnTo>
                  <a:pt x="244" y="706"/>
                </a:lnTo>
                <a:lnTo>
                  <a:pt x="244" y="706"/>
                </a:lnTo>
                <a:lnTo>
                  <a:pt x="244" y="708"/>
                </a:lnTo>
                <a:lnTo>
                  <a:pt x="244" y="710"/>
                </a:lnTo>
                <a:lnTo>
                  <a:pt x="244" y="710"/>
                </a:lnTo>
                <a:lnTo>
                  <a:pt x="242" y="710"/>
                </a:lnTo>
                <a:lnTo>
                  <a:pt x="240" y="710"/>
                </a:lnTo>
                <a:lnTo>
                  <a:pt x="240" y="710"/>
                </a:lnTo>
                <a:lnTo>
                  <a:pt x="234" y="708"/>
                </a:lnTo>
                <a:lnTo>
                  <a:pt x="228" y="706"/>
                </a:lnTo>
                <a:lnTo>
                  <a:pt x="228" y="706"/>
                </a:lnTo>
                <a:lnTo>
                  <a:pt x="224" y="702"/>
                </a:lnTo>
                <a:lnTo>
                  <a:pt x="218" y="696"/>
                </a:lnTo>
                <a:lnTo>
                  <a:pt x="218" y="696"/>
                </a:lnTo>
                <a:lnTo>
                  <a:pt x="216" y="696"/>
                </a:lnTo>
                <a:lnTo>
                  <a:pt x="216" y="696"/>
                </a:lnTo>
                <a:lnTo>
                  <a:pt x="204" y="698"/>
                </a:lnTo>
                <a:lnTo>
                  <a:pt x="200" y="700"/>
                </a:lnTo>
                <a:lnTo>
                  <a:pt x="196" y="702"/>
                </a:lnTo>
                <a:lnTo>
                  <a:pt x="196" y="702"/>
                </a:lnTo>
                <a:lnTo>
                  <a:pt x="194" y="706"/>
                </a:lnTo>
                <a:lnTo>
                  <a:pt x="194" y="710"/>
                </a:lnTo>
                <a:lnTo>
                  <a:pt x="194" y="710"/>
                </a:lnTo>
                <a:lnTo>
                  <a:pt x="188" y="716"/>
                </a:lnTo>
                <a:lnTo>
                  <a:pt x="182" y="722"/>
                </a:lnTo>
                <a:lnTo>
                  <a:pt x="182" y="722"/>
                </a:lnTo>
                <a:lnTo>
                  <a:pt x="178" y="722"/>
                </a:lnTo>
                <a:lnTo>
                  <a:pt x="178" y="722"/>
                </a:lnTo>
                <a:lnTo>
                  <a:pt x="178" y="720"/>
                </a:lnTo>
                <a:lnTo>
                  <a:pt x="180" y="718"/>
                </a:lnTo>
                <a:lnTo>
                  <a:pt x="182" y="712"/>
                </a:lnTo>
                <a:lnTo>
                  <a:pt x="182" y="712"/>
                </a:lnTo>
                <a:lnTo>
                  <a:pt x="180" y="710"/>
                </a:lnTo>
                <a:lnTo>
                  <a:pt x="178" y="708"/>
                </a:lnTo>
                <a:lnTo>
                  <a:pt x="178" y="708"/>
                </a:lnTo>
                <a:lnTo>
                  <a:pt x="174" y="708"/>
                </a:lnTo>
                <a:lnTo>
                  <a:pt x="168" y="710"/>
                </a:lnTo>
                <a:lnTo>
                  <a:pt x="154" y="720"/>
                </a:lnTo>
                <a:lnTo>
                  <a:pt x="142" y="728"/>
                </a:lnTo>
                <a:lnTo>
                  <a:pt x="138" y="728"/>
                </a:lnTo>
                <a:lnTo>
                  <a:pt x="134" y="728"/>
                </a:lnTo>
                <a:lnTo>
                  <a:pt x="134" y="728"/>
                </a:lnTo>
                <a:lnTo>
                  <a:pt x="134" y="724"/>
                </a:lnTo>
                <a:lnTo>
                  <a:pt x="136" y="722"/>
                </a:lnTo>
                <a:lnTo>
                  <a:pt x="140" y="716"/>
                </a:lnTo>
                <a:lnTo>
                  <a:pt x="140" y="716"/>
                </a:lnTo>
                <a:lnTo>
                  <a:pt x="146" y="710"/>
                </a:lnTo>
                <a:lnTo>
                  <a:pt x="152" y="706"/>
                </a:lnTo>
                <a:lnTo>
                  <a:pt x="152" y="706"/>
                </a:lnTo>
                <a:lnTo>
                  <a:pt x="162" y="704"/>
                </a:lnTo>
                <a:lnTo>
                  <a:pt x="170" y="704"/>
                </a:lnTo>
                <a:lnTo>
                  <a:pt x="170" y="704"/>
                </a:lnTo>
                <a:lnTo>
                  <a:pt x="178" y="696"/>
                </a:lnTo>
                <a:lnTo>
                  <a:pt x="178" y="696"/>
                </a:lnTo>
                <a:lnTo>
                  <a:pt x="180" y="694"/>
                </a:lnTo>
                <a:lnTo>
                  <a:pt x="180" y="694"/>
                </a:lnTo>
                <a:lnTo>
                  <a:pt x="186" y="690"/>
                </a:lnTo>
                <a:lnTo>
                  <a:pt x="192" y="686"/>
                </a:lnTo>
                <a:lnTo>
                  <a:pt x="192" y="686"/>
                </a:lnTo>
                <a:lnTo>
                  <a:pt x="194" y="682"/>
                </a:lnTo>
                <a:lnTo>
                  <a:pt x="194" y="678"/>
                </a:lnTo>
                <a:lnTo>
                  <a:pt x="194" y="678"/>
                </a:lnTo>
                <a:lnTo>
                  <a:pt x="192" y="676"/>
                </a:lnTo>
                <a:lnTo>
                  <a:pt x="190" y="678"/>
                </a:lnTo>
                <a:lnTo>
                  <a:pt x="184" y="678"/>
                </a:lnTo>
                <a:lnTo>
                  <a:pt x="184" y="678"/>
                </a:lnTo>
                <a:lnTo>
                  <a:pt x="170" y="684"/>
                </a:lnTo>
                <a:lnTo>
                  <a:pt x="156" y="690"/>
                </a:lnTo>
                <a:lnTo>
                  <a:pt x="156" y="690"/>
                </a:lnTo>
                <a:lnTo>
                  <a:pt x="140" y="694"/>
                </a:lnTo>
                <a:lnTo>
                  <a:pt x="132" y="696"/>
                </a:lnTo>
                <a:lnTo>
                  <a:pt x="124" y="694"/>
                </a:lnTo>
                <a:lnTo>
                  <a:pt x="124" y="694"/>
                </a:lnTo>
                <a:lnTo>
                  <a:pt x="122" y="692"/>
                </a:lnTo>
                <a:lnTo>
                  <a:pt x="120" y="688"/>
                </a:lnTo>
                <a:lnTo>
                  <a:pt x="120" y="688"/>
                </a:lnTo>
                <a:lnTo>
                  <a:pt x="124" y="684"/>
                </a:lnTo>
                <a:lnTo>
                  <a:pt x="128" y="680"/>
                </a:lnTo>
                <a:lnTo>
                  <a:pt x="134" y="674"/>
                </a:lnTo>
                <a:lnTo>
                  <a:pt x="134" y="670"/>
                </a:lnTo>
                <a:lnTo>
                  <a:pt x="134" y="670"/>
                </a:lnTo>
                <a:lnTo>
                  <a:pt x="134" y="668"/>
                </a:lnTo>
                <a:lnTo>
                  <a:pt x="130" y="666"/>
                </a:lnTo>
                <a:lnTo>
                  <a:pt x="124" y="662"/>
                </a:lnTo>
                <a:lnTo>
                  <a:pt x="124" y="662"/>
                </a:lnTo>
                <a:lnTo>
                  <a:pt x="118" y="658"/>
                </a:lnTo>
                <a:lnTo>
                  <a:pt x="118" y="658"/>
                </a:lnTo>
                <a:lnTo>
                  <a:pt x="114" y="658"/>
                </a:lnTo>
                <a:lnTo>
                  <a:pt x="110" y="658"/>
                </a:lnTo>
                <a:lnTo>
                  <a:pt x="110" y="658"/>
                </a:lnTo>
                <a:lnTo>
                  <a:pt x="110" y="654"/>
                </a:lnTo>
                <a:lnTo>
                  <a:pt x="112" y="648"/>
                </a:lnTo>
                <a:lnTo>
                  <a:pt x="112" y="648"/>
                </a:lnTo>
                <a:lnTo>
                  <a:pt x="114" y="644"/>
                </a:lnTo>
                <a:lnTo>
                  <a:pt x="118" y="642"/>
                </a:lnTo>
                <a:lnTo>
                  <a:pt x="118" y="642"/>
                </a:lnTo>
                <a:lnTo>
                  <a:pt x="120" y="638"/>
                </a:lnTo>
                <a:lnTo>
                  <a:pt x="120" y="634"/>
                </a:lnTo>
                <a:lnTo>
                  <a:pt x="120" y="634"/>
                </a:lnTo>
                <a:lnTo>
                  <a:pt x="118" y="634"/>
                </a:lnTo>
                <a:lnTo>
                  <a:pt x="116" y="634"/>
                </a:lnTo>
                <a:lnTo>
                  <a:pt x="110" y="636"/>
                </a:lnTo>
                <a:lnTo>
                  <a:pt x="110" y="636"/>
                </a:lnTo>
                <a:lnTo>
                  <a:pt x="106" y="640"/>
                </a:lnTo>
                <a:lnTo>
                  <a:pt x="102" y="642"/>
                </a:lnTo>
                <a:lnTo>
                  <a:pt x="102" y="642"/>
                </a:lnTo>
                <a:lnTo>
                  <a:pt x="96" y="638"/>
                </a:lnTo>
                <a:lnTo>
                  <a:pt x="94" y="634"/>
                </a:lnTo>
                <a:lnTo>
                  <a:pt x="94" y="634"/>
                </a:lnTo>
                <a:lnTo>
                  <a:pt x="94" y="632"/>
                </a:lnTo>
                <a:lnTo>
                  <a:pt x="98" y="630"/>
                </a:lnTo>
                <a:lnTo>
                  <a:pt x="102" y="626"/>
                </a:lnTo>
                <a:lnTo>
                  <a:pt x="102" y="626"/>
                </a:lnTo>
                <a:lnTo>
                  <a:pt x="102" y="620"/>
                </a:lnTo>
                <a:lnTo>
                  <a:pt x="102" y="614"/>
                </a:lnTo>
                <a:lnTo>
                  <a:pt x="102" y="614"/>
                </a:lnTo>
                <a:lnTo>
                  <a:pt x="100" y="608"/>
                </a:lnTo>
                <a:lnTo>
                  <a:pt x="94" y="602"/>
                </a:lnTo>
                <a:lnTo>
                  <a:pt x="94" y="602"/>
                </a:lnTo>
                <a:lnTo>
                  <a:pt x="86" y="598"/>
                </a:lnTo>
                <a:lnTo>
                  <a:pt x="86" y="598"/>
                </a:lnTo>
                <a:lnTo>
                  <a:pt x="76" y="598"/>
                </a:lnTo>
                <a:lnTo>
                  <a:pt x="68" y="598"/>
                </a:lnTo>
                <a:lnTo>
                  <a:pt x="68" y="598"/>
                </a:lnTo>
                <a:lnTo>
                  <a:pt x="62" y="594"/>
                </a:lnTo>
                <a:lnTo>
                  <a:pt x="56" y="590"/>
                </a:lnTo>
                <a:lnTo>
                  <a:pt x="56" y="590"/>
                </a:lnTo>
                <a:lnTo>
                  <a:pt x="50" y="592"/>
                </a:lnTo>
                <a:lnTo>
                  <a:pt x="46" y="596"/>
                </a:lnTo>
                <a:lnTo>
                  <a:pt x="46" y="596"/>
                </a:lnTo>
                <a:lnTo>
                  <a:pt x="38" y="592"/>
                </a:lnTo>
                <a:lnTo>
                  <a:pt x="38" y="592"/>
                </a:lnTo>
                <a:lnTo>
                  <a:pt x="30" y="586"/>
                </a:lnTo>
                <a:lnTo>
                  <a:pt x="30" y="586"/>
                </a:lnTo>
                <a:lnTo>
                  <a:pt x="28" y="584"/>
                </a:lnTo>
                <a:lnTo>
                  <a:pt x="28" y="582"/>
                </a:lnTo>
                <a:lnTo>
                  <a:pt x="28" y="582"/>
                </a:lnTo>
                <a:lnTo>
                  <a:pt x="32" y="578"/>
                </a:lnTo>
                <a:lnTo>
                  <a:pt x="36" y="576"/>
                </a:lnTo>
                <a:lnTo>
                  <a:pt x="36" y="576"/>
                </a:lnTo>
                <a:lnTo>
                  <a:pt x="38" y="570"/>
                </a:lnTo>
                <a:lnTo>
                  <a:pt x="36" y="564"/>
                </a:lnTo>
                <a:lnTo>
                  <a:pt x="36" y="564"/>
                </a:lnTo>
                <a:lnTo>
                  <a:pt x="34" y="556"/>
                </a:lnTo>
                <a:lnTo>
                  <a:pt x="34" y="556"/>
                </a:lnTo>
                <a:lnTo>
                  <a:pt x="34" y="552"/>
                </a:lnTo>
                <a:lnTo>
                  <a:pt x="36" y="548"/>
                </a:lnTo>
                <a:lnTo>
                  <a:pt x="36" y="548"/>
                </a:lnTo>
                <a:lnTo>
                  <a:pt x="40" y="548"/>
                </a:lnTo>
                <a:lnTo>
                  <a:pt x="42" y="550"/>
                </a:lnTo>
                <a:lnTo>
                  <a:pt x="42" y="550"/>
                </a:lnTo>
                <a:lnTo>
                  <a:pt x="44" y="554"/>
                </a:lnTo>
                <a:lnTo>
                  <a:pt x="46" y="560"/>
                </a:lnTo>
                <a:lnTo>
                  <a:pt x="50" y="566"/>
                </a:lnTo>
                <a:lnTo>
                  <a:pt x="52" y="570"/>
                </a:lnTo>
                <a:lnTo>
                  <a:pt x="52" y="570"/>
                </a:lnTo>
                <a:lnTo>
                  <a:pt x="56" y="572"/>
                </a:lnTo>
                <a:lnTo>
                  <a:pt x="60" y="572"/>
                </a:lnTo>
                <a:lnTo>
                  <a:pt x="60" y="572"/>
                </a:lnTo>
                <a:lnTo>
                  <a:pt x="72" y="568"/>
                </a:lnTo>
                <a:lnTo>
                  <a:pt x="72" y="568"/>
                </a:lnTo>
                <a:lnTo>
                  <a:pt x="80" y="568"/>
                </a:lnTo>
                <a:lnTo>
                  <a:pt x="86" y="566"/>
                </a:lnTo>
                <a:lnTo>
                  <a:pt x="88" y="564"/>
                </a:lnTo>
                <a:lnTo>
                  <a:pt x="88" y="564"/>
                </a:lnTo>
                <a:lnTo>
                  <a:pt x="86" y="562"/>
                </a:lnTo>
                <a:lnTo>
                  <a:pt x="84" y="562"/>
                </a:lnTo>
                <a:lnTo>
                  <a:pt x="84" y="562"/>
                </a:lnTo>
                <a:lnTo>
                  <a:pt x="76" y="560"/>
                </a:lnTo>
                <a:lnTo>
                  <a:pt x="68" y="558"/>
                </a:lnTo>
                <a:lnTo>
                  <a:pt x="68" y="558"/>
                </a:lnTo>
                <a:lnTo>
                  <a:pt x="64" y="552"/>
                </a:lnTo>
                <a:lnTo>
                  <a:pt x="60" y="546"/>
                </a:lnTo>
                <a:lnTo>
                  <a:pt x="60" y="546"/>
                </a:lnTo>
                <a:lnTo>
                  <a:pt x="60" y="542"/>
                </a:lnTo>
                <a:lnTo>
                  <a:pt x="62" y="536"/>
                </a:lnTo>
                <a:lnTo>
                  <a:pt x="62" y="536"/>
                </a:lnTo>
                <a:lnTo>
                  <a:pt x="66" y="532"/>
                </a:lnTo>
                <a:lnTo>
                  <a:pt x="70" y="528"/>
                </a:lnTo>
                <a:lnTo>
                  <a:pt x="72" y="526"/>
                </a:lnTo>
                <a:lnTo>
                  <a:pt x="72" y="526"/>
                </a:lnTo>
                <a:lnTo>
                  <a:pt x="70" y="522"/>
                </a:lnTo>
                <a:lnTo>
                  <a:pt x="66" y="518"/>
                </a:lnTo>
                <a:lnTo>
                  <a:pt x="66" y="518"/>
                </a:lnTo>
                <a:lnTo>
                  <a:pt x="62" y="516"/>
                </a:lnTo>
                <a:lnTo>
                  <a:pt x="58" y="512"/>
                </a:lnTo>
                <a:lnTo>
                  <a:pt x="58" y="512"/>
                </a:lnTo>
                <a:lnTo>
                  <a:pt x="58" y="504"/>
                </a:lnTo>
                <a:lnTo>
                  <a:pt x="58" y="504"/>
                </a:lnTo>
                <a:lnTo>
                  <a:pt x="52" y="500"/>
                </a:lnTo>
                <a:lnTo>
                  <a:pt x="48" y="494"/>
                </a:lnTo>
                <a:lnTo>
                  <a:pt x="48" y="494"/>
                </a:lnTo>
                <a:lnTo>
                  <a:pt x="48" y="488"/>
                </a:lnTo>
                <a:lnTo>
                  <a:pt x="48" y="480"/>
                </a:lnTo>
                <a:lnTo>
                  <a:pt x="48" y="480"/>
                </a:lnTo>
                <a:lnTo>
                  <a:pt x="54" y="474"/>
                </a:lnTo>
                <a:lnTo>
                  <a:pt x="56" y="470"/>
                </a:lnTo>
                <a:lnTo>
                  <a:pt x="58" y="466"/>
                </a:lnTo>
                <a:lnTo>
                  <a:pt x="58" y="466"/>
                </a:lnTo>
                <a:lnTo>
                  <a:pt x="56" y="464"/>
                </a:lnTo>
                <a:lnTo>
                  <a:pt x="54" y="460"/>
                </a:lnTo>
                <a:lnTo>
                  <a:pt x="54" y="460"/>
                </a:lnTo>
                <a:lnTo>
                  <a:pt x="50" y="462"/>
                </a:lnTo>
                <a:lnTo>
                  <a:pt x="44" y="464"/>
                </a:lnTo>
                <a:lnTo>
                  <a:pt x="34" y="468"/>
                </a:lnTo>
                <a:lnTo>
                  <a:pt x="34" y="468"/>
                </a:lnTo>
                <a:lnTo>
                  <a:pt x="18" y="474"/>
                </a:lnTo>
                <a:lnTo>
                  <a:pt x="10" y="474"/>
                </a:lnTo>
                <a:lnTo>
                  <a:pt x="2" y="474"/>
                </a:lnTo>
                <a:lnTo>
                  <a:pt x="2" y="474"/>
                </a:lnTo>
                <a:lnTo>
                  <a:pt x="2" y="470"/>
                </a:lnTo>
                <a:lnTo>
                  <a:pt x="2" y="468"/>
                </a:lnTo>
                <a:lnTo>
                  <a:pt x="2" y="468"/>
                </a:lnTo>
                <a:lnTo>
                  <a:pt x="0" y="454"/>
                </a:lnTo>
                <a:lnTo>
                  <a:pt x="2" y="440"/>
                </a:lnTo>
                <a:lnTo>
                  <a:pt x="2" y="440"/>
                </a:lnTo>
                <a:lnTo>
                  <a:pt x="4" y="432"/>
                </a:lnTo>
                <a:lnTo>
                  <a:pt x="6" y="426"/>
                </a:lnTo>
                <a:lnTo>
                  <a:pt x="6" y="426"/>
                </a:lnTo>
                <a:lnTo>
                  <a:pt x="14" y="422"/>
                </a:lnTo>
                <a:lnTo>
                  <a:pt x="14" y="422"/>
                </a:lnTo>
                <a:lnTo>
                  <a:pt x="16" y="416"/>
                </a:lnTo>
                <a:lnTo>
                  <a:pt x="20" y="408"/>
                </a:lnTo>
                <a:lnTo>
                  <a:pt x="20" y="408"/>
                </a:lnTo>
                <a:lnTo>
                  <a:pt x="28" y="398"/>
                </a:lnTo>
                <a:lnTo>
                  <a:pt x="28" y="398"/>
                </a:lnTo>
                <a:lnTo>
                  <a:pt x="32" y="390"/>
                </a:lnTo>
                <a:lnTo>
                  <a:pt x="36" y="384"/>
                </a:lnTo>
                <a:lnTo>
                  <a:pt x="36" y="384"/>
                </a:lnTo>
                <a:lnTo>
                  <a:pt x="40" y="382"/>
                </a:lnTo>
                <a:lnTo>
                  <a:pt x="44" y="382"/>
                </a:lnTo>
                <a:lnTo>
                  <a:pt x="54" y="382"/>
                </a:lnTo>
                <a:lnTo>
                  <a:pt x="54" y="382"/>
                </a:lnTo>
                <a:lnTo>
                  <a:pt x="62" y="376"/>
                </a:lnTo>
                <a:lnTo>
                  <a:pt x="68" y="374"/>
                </a:lnTo>
                <a:lnTo>
                  <a:pt x="72" y="372"/>
                </a:lnTo>
                <a:lnTo>
                  <a:pt x="72" y="372"/>
                </a:lnTo>
                <a:lnTo>
                  <a:pt x="76" y="376"/>
                </a:lnTo>
                <a:lnTo>
                  <a:pt x="80" y="378"/>
                </a:lnTo>
                <a:lnTo>
                  <a:pt x="80" y="378"/>
                </a:lnTo>
                <a:lnTo>
                  <a:pt x="88" y="380"/>
                </a:lnTo>
                <a:lnTo>
                  <a:pt x="96" y="382"/>
                </a:lnTo>
                <a:lnTo>
                  <a:pt x="96" y="382"/>
                </a:lnTo>
                <a:lnTo>
                  <a:pt x="104" y="380"/>
                </a:lnTo>
                <a:lnTo>
                  <a:pt x="108" y="380"/>
                </a:lnTo>
                <a:lnTo>
                  <a:pt x="110" y="378"/>
                </a:lnTo>
                <a:lnTo>
                  <a:pt x="110" y="378"/>
                </a:lnTo>
                <a:lnTo>
                  <a:pt x="110" y="374"/>
                </a:lnTo>
                <a:lnTo>
                  <a:pt x="106" y="370"/>
                </a:lnTo>
                <a:lnTo>
                  <a:pt x="104" y="364"/>
                </a:lnTo>
                <a:lnTo>
                  <a:pt x="102" y="360"/>
                </a:lnTo>
                <a:lnTo>
                  <a:pt x="102" y="360"/>
                </a:lnTo>
                <a:lnTo>
                  <a:pt x="104" y="360"/>
                </a:lnTo>
                <a:lnTo>
                  <a:pt x="108" y="360"/>
                </a:lnTo>
                <a:lnTo>
                  <a:pt x="114" y="360"/>
                </a:lnTo>
                <a:lnTo>
                  <a:pt x="114" y="360"/>
                </a:lnTo>
                <a:lnTo>
                  <a:pt x="118" y="362"/>
                </a:lnTo>
                <a:lnTo>
                  <a:pt x="122" y="364"/>
                </a:lnTo>
                <a:lnTo>
                  <a:pt x="122" y="364"/>
                </a:lnTo>
                <a:lnTo>
                  <a:pt x="122" y="366"/>
                </a:lnTo>
                <a:lnTo>
                  <a:pt x="122" y="370"/>
                </a:lnTo>
                <a:lnTo>
                  <a:pt x="122" y="370"/>
                </a:lnTo>
                <a:lnTo>
                  <a:pt x="126" y="370"/>
                </a:lnTo>
                <a:lnTo>
                  <a:pt x="132" y="370"/>
                </a:lnTo>
                <a:lnTo>
                  <a:pt x="132" y="370"/>
                </a:lnTo>
                <a:lnTo>
                  <a:pt x="148" y="364"/>
                </a:lnTo>
                <a:lnTo>
                  <a:pt x="148" y="364"/>
                </a:lnTo>
                <a:lnTo>
                  <a:pt x="166" y="362"/>
                </a:lnTo>
                <a:lnTo>
                  <a:pt x="182" y="360"/>
                </a:lnTo>
                <a:lnTo>
                  <a:pt x="182" y="360"/>
                </a:lnTo>
                <a:lnTo>
                  <a:pt x="192" y="358"/>
                </a:lnTo>
                <a:lnTo>
                  <a:pt x="196" y="356"/>
                </a:lnTo>
                <a:lnTo>
                  <a:pt x="198" y="354"/>
                </a:lnTo>
                <a:lnTo>
                  <a:pt x="198" y="354"/>
                </a:lnTo>
                <a:lnTo>
                  <a:pt x="198" y="350"/>
                </a:lnTo>
                <a:lnTo>
                  <a:pt x="196" y="346"/>
                </a:lnTo>
                <a:lnTo>
                  <a:pt x="196" y="346"/>
                </a:lnTo>
                <a:lnTo>
                  <a:pt x="190" y="346"/>
                </a:lnTo>
                <a:lnTo>
                  <a:pt x="184" y="346"/>
                </a:lnTo>
                <a:lnTo>
                  <a:pt x="184" y="346"/>
                </a:lnTo>
                <a:lnTo>
                  <a:pt x="182" y="344"/>
                </a:lnTo>
                <a:lnTo>
                  <a:pt x="182" y="340"/>
                </a:lnTo>
                <a:lnTo>
                  <a:pt x="182" y="340"/>
                </a:lnTo>
                <a:lnTo>
                  <a:pt x="184" y="338"/>
                </a:lnTo>
                <a:lnTo>
                  <a:pt x="188" y="336"/>
                </a:lnTo>
                <a:lnTo>
                  <a:pt x="194" y="334"/>
                </a:lnTo>
                <a:lnTo>
                  <a:pt x="194" y="334"/>
                </a:lnTo>
                <a:lnTo>
                  <a:pt x="206" y="330"/>
                </a:lnTo>
                <a:lnTo>
                  <a:pt x="224" y="328"/>
                </a:lnTo>
                <a:lnTo>
                  <a:pt x="240" y="326"/>
                </a:lnTo>
                <a:lnTo>
                  <a:pt x="244" y="324"/>
                </a:lnTo>
                <a:lnTo>
                  <a:pt x="248" y="320"/>
                </a:lnTo>
                <a:lnTo>
                  <a:pt x="248" y="320"/>
                </a:lnTo>
                <a:lnTo>
                  <a:pt x="248" y="316"/>
                </a:lnTo>
                <a:lnTo>
                  <a:pt x="248" y="314"/>
                </a:lnTo>
                <a:lnTo>
                  <a:pt x="248" y="314"/>
                </a:lnTo>
                <a:lnTo>
                  <a:pt x="242" y="312"/>
                </a:lnTo>
                <a:lnTo>
                  <a:pt x="236" y="312"/>
                </a:lnTo>
                <a:lnTo>
                  <a:pt x="236" y="312"/>
                </a:lnTo>
                <a:lnTo>
                  <a:pt x="230" y="316"/>
                </a:lnTo>
                <a:lnTo>
                  <a:pt x="230" y="316"/>
                </a:lnTo>
                <a:lnTo>
                  <a:pt x="222" y="318"/>
                </a:lnTo>
                <a:lnTo>
                  <a:pt x="212" y="318"/>
                </a:lnTo>
                <a:lnTo>
                  <a:pt x="212" y="318"/>
                </a:lnTo>
                <a:lnTo>
                  <a:pt x="208" y="314"/>
                </a:lnTo>
                <a:lnTo>
                  <a:pt x="208" y="314"/>
                </a:lnTo>
                <a:lnTo>
                  <a:pt x="202" y="312"/>
                </a:lnTo>
                <a:lnTo>
                  <a:pt x="202" y="312"/>
                </a:lnTo>
                <a:lnTo>
                  <a:pt x="200" y="308"/>
                </a:lnTo>
                <a:lnTo>
                  <a:pt x="198" y="306"/>
                </a:lnTo>
                <a:lnTo>
                  <a:pt x="198" y="306"/>
                </a:lnTo>
                <a:lnTo>
                  <a:pt x="194" y="304"/>
                </a:lnTo>
                <a:lnTo>
                  <a:pt x="190" y="302"/>
                </a:lnTo>
                <a:lnTo>
                  <a:pt x="190" y="302"/>
                </a:lnTo>
                <a:lnTo>
                  <a:pt x="190" y="298"/>
                </a:lnTo>
                <a:lnTo>
                  <a:pt x="192" y="292"/>
                </a:lnTo>
                <a:lnTo>
                  <a:pt x="192" y="292"/>
                </a:lnTo>
                <a:lnTo>
                  <a:pt x="194" y="284"/>
                </a:lnTo>
                <a:lnTo>
                  <a:pt x="194" y="280"/>
                </a:lnTo>
                <a:lnTo>
                  <a:pt x="198" y="278"/>
                </a:lnTo>
                <a:lnTo>
                  <a:pt x="198" y="278"/>
                </a:lnTo>
                <a:lnTo>
                  <a:pt x="198" y="280"/>
                </a:lnTo>
                <a:lnTo>
                  <a:pt x="200" y="282"/>
                </a:lnTo>
                <a:lnTo>
                  <a:pt x="200" y="282"/>
                </a:lnTo>
                <a:lnTo>
                  <a:pt x="206" y="282"/>
                </a:lnTo>
                <a:lnTo>
                  <a:pt x="210" y="280"/>
                </a:lnTo>
                <a:lnTo>
                  <a:pt x="210" y="280"/>
                </a:lnTo>
                <a:lnTo>
                  <a:pt x="228" y="282"/>
                </a:lnTo>
                <a:lnTo>
                  <a:pt x="228" y="282"/>
                </a:lnTo>
                <a:lnTo>
                  <a:pt x="238" y="280"/>
                </a:lnTo>
                <a:lnTo>
                  <a:pt x="252" y="276"/>
                </a:lnTo>
                <a:lnTo>
                  <a:pt x="266" y="274"/>
                </a:lnTo>
                <a:lnTo>
                  <a:pt x="276" y="272"/>
                </a:lnTo>
                <a:lnTo>
                  <a:pt x="276" y="272"/>
                </a:lnTo>
                <a:lnTo>
                  <a:pt x="290" y="272"/>
                </a:lnTo>
                <a:lnTo>
                  <a:pt x="290" y="272"/>
                </a:lnTo>
                <a:lnTo>
                  <a:pt x="294" y="274"/>
                </a:lnTo>
                <a:lnTo>
                  <a:pt x="300" y="276"/>
                </a:lnTo>
                <a:lnTo>
                  <a:pt x="300" y="276"/>
                </a:lnTo>
                <a:lnTo>
                  <a:pt x="304" y="274"/>
                </a:lnTo>
                <a:lnTo>
                  <a:pt x="304" y="274"/>
                </a:lnTo>
                <a:lnTo>
                  <a:pt x="318" y="272"/>
                </a:lnTo>
                <a:lnTo>
                  <a:pt x="326" y="272"/>
                </a:lnTo>
                <a:lnTo>
                  <a:pt x="332" y="272"/>
                </a:lnTo>
                <a:lnTo>
                  <a:pt x="332" y="272"/>
                </a:lnTo>
                <a:lnTo>
                  <a:pt x="340" y="266"/>
                </a:lnTo>
                <a:lnTo>
                  <a:pt x="348" y="260"/>
                </a:lnTo>
                <a:lnTo>
                  <a:pt x="348" y="260"/>
                </a:lnTo>
                <a:lnTo>
                  <a:pt x="350" y="250"/>
                </a:lnTo>
                <a:lnTo>
                  <a:pt x="352" y="240"/>
                </a:lnTo>
                <a:lnTo>
                  <a:pt x="352" y="240"/>
                </a:lnTo>
                <a:lnTo>
                  <a:pt x="360" y="234"/>
                </a:lnTo>
                <a:lnTo>
                  <a:pt x="366" y="230"/>
                </a:lnTo>
                <a:lnTo>
                  <a:pt x="366" y="230"/>
                </a:lnTo>
                <a:lnTo>
                  <a:pt x="372" y="222"/>
                </a:lnTo>
                <a:lnTo>
                  <a:pt x="378" y="214"/>
                </a:lnTo>
                <a:lnTo>
                  <a:pt x="378" y="214"/>
                </a:lnTo>
                <a:lnTo>
                  <a:pt x="386" y="208"/>
                </a:lnTo>
                <a:lnTo>
                  <a:pt x="394" y="204"/>
                </a:lnTo>
                <a:lnTo>
                  <a:pt x="394" y="204"/>
                </a:lnTo>
                <a:lnTo>
                  <a:pt x="400" y="196"/>
                </a:lnTo>
                <a:lnTo>
                  <a:pt x="404" y="190"/>
                </a:lnTo>
                <a:lnTo>
                  <a:pt x="404" y="190"/>
                </a:lnTo>
                <a:lnTo>
                  <a:pt x="418" y="176"/>
                </a:lnTo>
                <a:lnTo>
                  <a:pt x="418" y="176"/>
                </a:lnTo>
                <a:lnTo>
                  <a:pt x="432" y="166"/>
                </a:lnTo>
                <a:lnTo>
                  <a:pt x="448" y="156"/>
                </a:lnTo>
                <a:lnTo>
                  <a:pt x="448" y="156"/>
                </a:lnTo>
                <a:lnTo>
                  <a:pt x="468" y="148"/>
                </a:lnTo>
                <a:lnTo>
                  <a:pt x="468" y="148"/>
                </a:lnTo>
                <a:lnTo>
                  <a:pt x="486" y="142"/>
                </a:lnTo>
                <a:lnTo>
                  <a:pt x="486" y="142"/>
                </a:lnTo>
                <a:lnTo>
                  <a:pt x="514" y="138"/>
                </a:lnTo>
                <a:lnTo>
                  <a:pt x="514" y="138"/>
                </a:lnTo>
                <a:lnTo>
                  <a:pt x="538" y="134"/>
                </a:lnTo>
                <a:lnTo>
                  <a:pt x="550" y="130"/>
                </a:lnTo>
                <a:lnTo>
                  <a:pt x="560" y="126"/>
                </a:lnTo>
                <a:lnTo>
                  <a:pt x="560" y="126"/>
                </a:lnTo>
                <a:lnTo>
                  <a:pt x="566" y="122"/>
                </a:lnTo>
                <a:lnTo>
                  <a:pt x="572" y="116"/>
                </a:lnTo>
                <a:lnTo>
                  <a:pt x="572" y="116"/>
                </a:lnTo>
                <a:lnTo>
                  <a:pt x="580" y="112"/>
                </a:lnTo>
                <a:lnTo>
                  <a:pt x="580" y="112"/>
                </a:lnTo>
                <a:lnTo>
                  <a:pt x="584" y="112"/>
                </a:lnTo>
                <a:lnTo>
                  <a:pt x="588" y="114"/>
                </a:lnTo>
                <a:lnTo>
                  <a:pt x="588" y="114"/>
                </a:lnTo>
                <a:lnTo>
                  <a:pt x="590" y="118"/>
                </a:lnTo>
                <a:lnTo>
                  <a:pt x="590" y="122"/>
                </a:lnTo>
                <a:lnTo>
                  <a:pt x="590" y="122"/>
                </a:lnTo>
                <a:lnTo>
                  <a:pt x="596" y="130"/>
                </a:lnTo>
                <a:lnTo>
                  <a:pt x="604" y="134"/>
                </a:lnTo>
                <a:lnTo>
                  <a:pt x="604" y="134"/>
                </a:lnTo>
                <a:lnTo>
                  <a:pt x="612" y="138"/>
                </a:lnTo>
                <a:lnTo>
                  <a:pt x="622" y="140"/>
                </a:lnTo>
                <a:lnTo>
                  <a:pt x="622" y="140"/>
                </a:lnTo>
                <a:lnTo>
                  <a:pt x="632" y="142"/>
                </a:lnTo>
                <a:lnTo>
                  <a:pt x="636" y="142"/>
                </a:lnTo>
                <a:lnTo>
                  <a:pt x="640" y="142"/>
                </a:lnTo>
                <a:lnTo>
                  <a:pt x="640" y="142"/>
                </a:lnTo>
                <a:lnTo>
                  <a:pt x="644" y="138"/>
                </a:lnTo>
                <a:lnTo>
                  <a:pt x="646" y="134"/>
                </a:lnTo>
                <a:lnTo>
                  <a:pt x="650" y="130"/>
                </a:lnTo>
                <a:lnTo>
                  <a:pt x="654" y="128"/>
                </a:lnTo>
                <a:lnTo>
                  <a:pt x="654" y="128"/>
                </a:lnTo>
                <a:lnTo>
                  <a:pt x="656" y="128"/>
                </a:lnTo>
                <a:lnTo>
                  <a:pt x="660" y="132"/>
                </a:lnTo>
                <a:lnTo>
                  <a:pt x="664" y="140"/>
                </a:lnTo>
                <a:lnTo>
                  <a:pt x="664" y="140"/>
                </a:lnTo>
                <a:lnTo>
                  <a:pt x="672" y="152"/>
                </a:lnTo>
                <a:lnTo>
                  <a:pt x="676" y="158"/>
                </a:lnTo>
                <a:lnTo>
                  <a:pt x="680" y="162"/>
                </a:lnTo>
                <a:lnTo>
                  <a:pt x="680" y="162"/>
                </a:lnTo>
                <a:lnTo>
                  <a:pt x="688" y="164"/>
                </a:lnTo>
                <a:lnTo>
                  <a:pt x="698" y="160"/>
                </a:lnTo>
                <a:lnTo>
                  <a:pt x="706" y="158"/>
                </a:lnTo>
                <a:lnTo>
                  <a:pt x="714" y="156"/>
                </a:lnTo>
                <a:lnTo>
                  <a:pt x="714" y="156"/>
                </a:lnTo>
                <a:lnTo>
                  <a:pt x="726" y="160"/>
                </a:lnTo>
                <a:lnTo>
                  <a:pt x="738" y="164"/>
                </a:lnTo>
                <a:lnTo>
                  <a:pt x="752" y="170"/>
                </a:lnTo>
                <a:lnTo>
                  <a:pt x="758" y="170"/>
                </a:lnTo>
                <a:lnTo>
                  <a:pt x="764" y="170"/>
                </a:lnTo>
                <a:lnTo>
                  <a:pt x="764" y="170"/>
                </a:lnTo>
                <a:lnTo>
                  <a:pt x="766" y="166"/>
                </a:lnTo>
                <a:lnTo>
                  <a:pt x="768" y="162"/>
                </a:lnTo>
                <a:lnTo>
                  <a:pt x="768" y="162"/>
                </a:lnTo>
                <a:lnTo>
                  <a:pt x="772" y="158"/>
                </a:lnTo>
                <a:lnTo>
                  <a:pt x="776" y="156"/>
                </a:lnTo>
                <a:lnTo>
                  <a:pt x="776" y="156"/>
                </a:lnTo>
                <a:lnTo>
                  <a:pt x="782" y="156"/>
                </a:lnTo>
                <a:lnTo>
                  <a:pt x="790" y="160"/>
                </a:lnTo>
                <a:lnTo>
                  <a:pt x="798" y="162"/>
                </a:lnTo>
                <a:lnTo>
                  <a:pt x="804" y="162"/>
                </a:lnTo>
                <a:lnTo>
                  <a:pt x="804" y="162"/>
                </a:lnTo>
                <a:lnTo>
                  <a:pt x="816" y="158"/>
                </a:lnTo>
                <a:lnTo>
                  <a:pt x="830" y="152"/>
                </a:lnTo>
                <a:lnTo>
                  <a:pt x="830" y="152"/>
                </a:lnTo>
                <a:lnTo>
                  <a:pt x="838" y="146"/>
                </a:lnTo>
                <a:lnTo>
                  <a:pt x="846" y="138"/>
                </a:lnTo>
                <a:lnTo>
                  <a:pt x="846" y="138"/>
                </a:lnTo>
                <a:lnTo>
                  <a:pt x="864" y="130"/>
                </a:lnTo>
                <a:lnTo>
                  <a:pt x="880" y="122"/>
                </a:lnTo>
                <a:lnTo>
                  <a:pt x="880" y="122"/>
                </a:lnTo>
                <a:lnTo>
                  <a:pt x="890" y="120"/>
                </a:lnTo>
                <a:lnTo>
                  <a:pt x="902" y="120"/>
                </a:lnTo>
                <a:lnTo>
                  <a:pt x="914" y="120"/>
                </a:lnTo>
                <a:lnTo>
                  <a:pt x="924" y="118"/>
                </a:lnTo>
                <a:lnTo>
                  <a:pt x="924" y="118"/>
                </a:lnTo>
                <a:lnTo>
                  <a:pt x="936" y="114"/>
                </a:lnTo>
                <a:lnTo>
                  <a:pt x="948" y="108"/>
                </a:lnTo>
                <a:lnTo>
                  <a:pt x="948" y="108"/>
                </a:lnTo>
                <a:lnTo>
                  <a:pt x="958" y="98"/>
                </a:lnTo>
                <a:lnTo>
                  <a:pt x="968" y="84"/>
                </a:lnTo>
                <a:lnTo>
                  <a:pt x="986" y="58"/>
                </a:lnTo>
                <a:lnTo>
                  <a:pt x="986" y="58"/>
                </a:lnTo>
                <a:lnTo>
                  <a:pt x="994" y="48"/>
                </a:lnTo>
                <a:lnTo>
                  <a:pt x="1002" y="36"/>
                </a:lnTo>
                <a:lnTo>
                  <a:pt x="1002" y="36"/>
                </a:lnTo>
                <a:lnTo>
                  <a:pt x="1004" y="32"/>
                </a:lnTo>
                <a:lnTo>
                  <a:pt x="1004" y="30"/>
                </a:lnTo>
                <a:lnTo>
                  <a:pt x="1004" y="30"/>
                </a:lnTo>
                <a:lnTo>
                  <a:pt x="1006" y="30"/>
                </a:lnTo>
                <a:lnTo>
                  <a:pt x="1010" y="32"/>
                </a:lnTo>
                <a:lnTo>
                  <a:pt x="1014" y="36"/>
                </a:lnTo>
                <a:lnTo>
                  <a:pt x="1014" y="36"/>
                </a:lnTo>
                <a:lnTo>
                  <a:pt x="1020" y="34"/>
                </a:lnTo>
                <a:lnTo>
                  <a:pt x="1024" y="32"/>
                </a:lnTo>
                <a:lnTo>
                  <a:pt x="1024" y="32"/>
                </a:lnTo>
                <a:lnTo>
                  <a:pt x="1030" y="26"/>
                </a:lnTo>
                <a:lnTo>
                  <a:pt x="1038" y="22"/>
                </a:lnTo>
                <a:lnTo>
                  <a:pt x="1038" y="22"/>
                </a:lnTo>
                <a:lnTo>
                  <a:pt x="1042" y="20"/>
                </a:lnTo>
                <a:lnTo>
                  <a:pt x="1048" y="22"/>
                </a:lnTo>
                <a:lnTo>
                  <a:pt x="1060" y="22"/>
                </a:lnTo>
                <a:lnTo>
                  <a:pt x="1060" y="22"/>
                </a:lnTo>
                <a:lnTo>
                  <a:pt x="1066" y="20"/>
                </a:lnTo>
                <a:lnTo>
                  <a:pt x="1068" y="18"/>
                </a:lnTo>
                <a:lnTo>
                  <a:pt x="1068" y="18"/>
                </a:lnTo>
                <a:lnTo>
                  <a:pt x="1070" y="12"/>
                </a:lnTo>
                <a:lnTo>
                  <a:pt x="1072" y="6"/>
                </a:lnTo>
                <a:lnTo>
                  <a:pt x="1072" y="6"/>
                </a:lnTo>
                <a:lnTo>
                  <a:pt x="1076" y="2"/>
                </a:lnTo>
                <a:lnTo>
                  <a:pt x="1076" y="2"/>
                </a:lnTo>
                <a:lnTo>
                  <a:pt x="1080" y="0"/>
                </a:lnTo>
                <a:lnTo>
                  <a:pt x="1086" y="0"/>
                </a:lnTo>
                <a:lnTo>
                  <a:pt x="1086" y="0"/>
                </a:lnTo>
                <a:lnTo>
                  <a:pt x="1098" y="6"/>
                </a:lnTo>
                <a:lnTo>
                  <a:pt x="1098" y="6"/>
                </a:lnTo>
                <a:lnTo>
                  <a:pt x="1108" y="14"/>
                </a:lnTo>
                <a:lnTo>
                  <a:pt x="1112" y="18"/>
                </a:lnTo>
                <a:lnTo>
                  <a:pt x="1118" y="20"/>
                </a:lnTo>
                <a:lnTo>
                  <a:pt x="1118" y="20"/>
                </a:lnTo>
                <a:lnTo>
                  <a:pt x="1124" y="20"/>
                </a:lnTo>
                <a:lnTo>
                  <a:pt x="1124" y="20"/>
                </a:lnTo>
                <a:lnTo>
                  <a:pt x="1130" y="24"/>
                </a:lnTo>
                <a:lnTo>
                  <a:pt x="1138" y="28"/>
                </a:lnTo>
                <a:lnTo>
                  <a:pt x="1138" y="28"/>
                </a:lnTo>
                <a:lnTo>
                  <a:pt x="1148" y="32"/>
                </a:lnTo>
                <a:lnTo>
                  <a:pt x="1148" y="32"/>
                </a:lnTo>
                <a:lnTo>
                  <a:pt x="1156" y="38"/>
                </a:lnTo>
                <a:lnTo>
                  <a:pt x="1162" y="46"/>
                </a:lnTo>
                <a:lnTo>
                  <a:pt x="1162" y="46"/>
                </a:lnTo>
                <a:lnTo>
                  <a:pt x="1166" y="58"/>
                </a:lnTo>
                <a:lnTo>
                  <a:pt x="1170" y="70"/>
                </a:lnTo>
                <a:lnTo>
                  <a:pt x="1170" y="70"/>
                </a:lnTo>
                <a:lnTo>
                  <a:pt x="1176" y="78"/>
                </a:lnTo>
                <a:lnTo>
                  <a:pt x="1180" y="86"/>
                </a:lnTo>
                <a:lnTo>
                  <a:pt x="1180" y="86"/>
                </a:lnTo>
                <a:lnTo>
                  <a:pt x="1188" y="92"/>
                </a:lnTo>
                <a:lnTo>
                  <a:pt x="1194" y="96"/>
                </a:lnTo>
                <a:lnTo>
                  <a:pt x="1194" y="96"/>
                </a:lnTo>
                <a:lnTo>
                  <a:pt x="1198" y="96"/>
                </a:lnTo>
                <a:lnTo>
                  <a:pt x="1198" y="9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68" name="Freeform 338"/>
          <p:cNvSpPr>
            <a:spLocks/>
          </p:cNvSpPr>
          <p:nvPr/>
        </p:nvSpPr>
        <p:spPr bwMode="auto">
          <a:xfrm>
            <a:off x="7278184" y="5779840"/>
            <a:ext cx="78723" cy="99138"/>
          </a:xfrm>
          <a:custGeom>
            <a:avLst/>
            <a:gdLst/>
            <a:ahLst/>
            <a:cxnLst>
              <a:cxn ang="0">
                <a:pos x="38" y="0"/>
              </a:cxn>
              <a:cxn ang="0">
                <a:pos x="38" y="0"/>
              </a:cxn>
              <a:cxn ang="0">
                <a:pos x="40" y="2"/>
              </a:cxn>
              <a:cxn ang="0">
                <a:pos x="38" y="8"/>
              </a:cxn>
              <a:cxn ang="0">
                <a:pos x="36" y="16"/>
              </a:cxn>
              <a:cxn ang="0">
                <a:pos x="36" y="16"/>
              </a:cxn>
              <a:cxn ang="0">
                <a:pos x="32" y="26"/>
              </a:cxn>
              <a:cxn ang="0">
                <a:pos x="32" y="26"/>
              </a:cxn>
              <a:cxn ang="0">
                <a:pos x="32" y="30"/>
              </a:cxn>
              <a:cxn ang="0">
                <a:pos x="32" y="34"/>
              </a:cxn>
              <a:cxn ang="0">
                <a:pos x="32" y="34"/>
              </a:cxn>
              <a:cxn ang="0">
                <a:pos x="28" y="36"/>
              </a:cxn>
              <a:cxn ang="0">
                <a:pos x="26" y="38"/>
              </a:cxn>
              <a:cxn ang="0">
                <a:pos x="26" y="38"/>
              </a:cxn>
              <a:cxn ang="0">
                <a:pos x="24" y="44"/>
              </a:cxn>
              <a:cxn ang="0">
                <a:pos x="18" y="50"/>
              </a:cxn>
              <a:cxn ang="0">
                <a:pos x="10" y="54"/>
              </a:cxn>
              <a:cxn ang="0">
                <a:pos x="4" y="56"/>
              </a:cxn>
              <a:cxn ang="0">
                <a:pos x="4" y="56"/>
              </a:cxn>
              <a:cxn ang="0">
                <a:pos x="2" y="52"/>
              </a:cxn>
              <a:cxn ang="0">
                <a:pos x="2" y="48"/>
              </a:cxn>
              <a:cxn ang="0">
                <a:pos x="0" y="40"/>
              </a:cxn>
              <a:cxn ang="0">
                <a:pos x="0" y="40"/>
              </a:cxn>
              <a:cxn ang="0">
                <a:pos x="2" y="32"/>
              </a:cxn>
              <a:cxn ang="0">
                <a:pos x="2" y="32"/>
              </a:cxn>
              <a:cxn ang="0">
                <a:pos x="10" y="20"/>
              </a:cxn>
              <a:cxn ang="0">
                <a:pos x="18" y="12"/>
              </a:cxn>
              <a:cxn ang="0">
                <a:pos x="18" y="12"/>
              </a:cxn>
              <a:cxn ang="0">
                <a:pos x="28" y="2"/>
              </a:cxn>
              <a:cxn ang="0">
                <a:pos x="34" y="0"/>
              </a:cxn>
              <a:cxn ang="0">
                <a:pos x="38" y="0"/>
              </a:cxn>
              <a:cxn ang="0">
                <a:pos x="38" y="0"/>
              </a:cxn>
            </a:cxnLst>
            <a:rect l="0" t="0" r="r" b="b"/>
            <a:pathLst>
              <a:path w="40" h="56">
                <a:moveTo>
                  <a:pt x="38" y="0"/>
                </a:moveTo>
                <a:lnTo>
                  <a:pt x="38" y="0"/>
                </a:lnTo>
                <a:lnTo>
                  <a:pt x="40" y="2"/>
                </a:lnTo>
                <a:lnTo>
                  <a:pt x="38" y="8"/>
                </a:lnTo>
                <a:lnTo>
                  <a:pt x="36" y="16"/>
                </a:lnTo>
                <a:lnTo>
                  <a:pt x="36" y="16"/>
                </a:lnTo>
                <a:lnTo>
                  <a:pt x="32" y="26"/>
                </a:lnTo>
                <a:lnTo>
                  <a:pt x="32" y="26"/>
                </a:lnTo>
                <a:lnTo>
                  <a:pt x="32" y="30"/>
                </a:lnTo>
                <a:lnTo>
                  <a:pt x="32" y="34"/>
                </a:lnTo>
                <a:lnTo>
                  <a:pt x="32" y="34"/>
                </a:lnTo>
                <a:lnTo>
                  <a:pt x="28" y="36"/>
                </a:lnTo>
                <a:lnTo>
                  <a:pt x="26" y="38"/>
                </a:lnTo>
                <a:lnTo>
                  <a:pt x="26" y="38"/>
                </a:lnTo>
                <a:lnTo>
                  <a:pt x="24" y="44"/>
                </a:lnTo>
                <a:lnTo>
                  <a:pt x="18" y="50"/>
                </a:lnTo>
                <a:lnTo>
                  <a:pt x="10" y="54"/>
                </a:lnTo>
                <a:lnTo>
                  <a:pt x="4" y="56"/>
                </a:lnTo>
                <a:lnTo>
                  <a:pt x="4" y="56"/>
                </a:lnTo>
                <a:lnTo>
                  <a:pt x="2" y="52"/>
                </a:lnTo>
                <a:lnTo>
                  <a:pt x="2" y="48"/>
                </a:lnTo>
                <a:lnTo>
                  <a:pt x="0" y="40"/>
                </a:lnTo>
                <a:lnTo>
                  <a:pt x="0" y="40"/>
                </a:lnTo>
                <a:lnTo>
                  <a:pt x="2" y="32"/>
                </a:lnTo>
                <a:lnTo>
                  <a:pt x="2" y="32"/>
                </a:lnTo>
                <a:lnTo>
                  <a:pt x="10" y="20"/>
                </a:lnTo>
                <a:lnTo>
                  <a:pt x="18" y="12"/>
                </a:lnTo>
                <a:lnTo>
                  <a:pt x="18" y="12"/>
                </a:lnTo>
                <a:lnTo>
                  <a:pt x="28" y="2"/>
                </a:lnTo>
                <a:lnTo>
                  <a:pt x="34" y="0"/>
                </a:lnTo>
                <a:lnTo>
                  <a:pt x="38" y="0"/>
                </a:lnTo>
                <a:lnTo>
                  <a:pt x="38"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69" name="Freeform 339"/>
          <p:cNvSpPr>
            <a:spLocks/>
          </p:cNvSpPr>
          <p:nvPr/>
        </p:nvSpPr>
        <p:spPr bwMode="auto">
          <a:xfrm>
            <a:off x="6923929" y="4880521"/>
            <a:ext cx="405424" cy="336359"/>
          </a:xfrm>
          <a:custGeom>
            <a:avLst/>
            <a:gdLst/>
            <a:ahLst/>
            <a:cxnLst>
              <a:cxn ang="0">
                <a:pos x="206" y="54"/>
              </a:cxn>
              <a:cxn ang="0">
                <a:pos x="204" y="66"/>
              </a:cxn>
              <a:cxn ang="0">
                <a:pos x="192" y="78"/>
              </a:cxn>
              <a:cxn ang="0">
                <a:pos x="178" y="80"/>
              </a:cxn>
              <a:cxn ang="0">
                <a:pos x="164" y="78"/>
              </a:cxn>
              <a:cxn ang="0">
                <a:pos x="134" y="84"/>
              </a:cxn>
              <a:cxn ang="0">
                <a:pos x="122" y="88"/>
              </a:cxn>
              <a:cxn ang="0">
                <a:pos x="106" y="92"/>
              </a:cxn>
              <a:cxn ang="0">
                <a:pos x="98" y="106"/>
              </a:cxn>
              <a:cxn ang="0">
                <a:pos x="46" y="156"/>
              </a:cxn>
              <a:cxn ang="0">
                <a:pos x="36" y="168"/>
              </a:cxn>
              <a:cxn ang="0">
                <a:pos x="28" y="184"/>
              </a:cxn>
              <a:cxn ang="0">
                <a:pos x="20" y="190"/>
              </a:cxn>
              <a:cxn ang="0">
                <a:pos x="16" y="182"/>
              </a:cxn>
              <a:cxn ang="0">
                <a:pos x="16" y="166"/>
              </a:cxn>
              <a:cxn ang="0">
                <a:pos x="24" y="156"/>
              </a:cxn>
              <a:cxn ang="0">
                <a:pos x="40" y="148"/>
              </a:cxn>
              <a:cxn ang="0">
                <a:pos x="54" y="136"/>
              </a:cxn>
              <a:cxn ang="0">
                <a:pos x="56" y="132"/>
              </a:cxn>
              <a:cxn ang="0">
                <a:pos x="36" y="134"/>
              </a:cxn>
              <a:cxn ang="0">
                <a:pos x="14" y="142"/>
              </a:cxn>
              <a:cxn ang="0">
                <a:pos x="4" y="138"/>
              </a:cxn>
              <a:cxn ang="0">
                <a:pos x="0" y="134"/>
              </a:cxn>
              <a:cxn ang="0">
                <a:pos x="2" y="128"/>
              </a:cxn>
              <a:cxn ang="0">
                <a:pos x="12" y="114"/>
              </a:cxn>
              <a:cxn ang="0">
                <a:pos x="14" y="92"/>
              </a:cxn>
              <a:cxn ang="0">
                <a:pos x="14" y="72"/>
              </a:cxn>
              <a:cxn ang="0">
                <a:pos x="24" y="64"/>
              </a:cxn>
              <a:cxn ang="0">
                <a:pos x="26" y="52"/>
              </a:cxn>
              <a:cxn ang="0">
                <a:pos x="22" y="42"/>
              </a:cxn>
              <a:cxn ang="0">
                <a:pos x="12" y="36"/>
              </a:cxn>
              <a:cxn ang="0">
                <a:pos x="8" y="30"/>
              </a:cxn>
              <a:cxn ang="0">
                <a:pos x="18" y="20"/>
              </a:cxn>
              <a:cxn ang="0">
                <a:pos x="36" y="14"/>
              </a:cxn>
              <a:cxn ang="0">
                <a:pos x="60" y="0"/>
              </a:cxn>
              <a:cxn ang="0">
                <a:pos x="72" y="4"/>
              </a:cxn>
              <a:cxn ang="0">
                <a:pos x="84" y="8"/>
              </a:cxn>
              <a:cxn ang="0">
                <a:pos x="112" y="0"/>
              </a:cxn>
              <a:cxn ang="0">
                <a:pos x="120" y="0"/>
              </a:cxn>
              <a:cxn ang="0">
                <a:pos x="122" y="10"/>
              </a:cxn>
              <a:cxn ang="0">
                <a:pos x="128" y="24"/>
              </a:cxn>
              <a:cxn ang="0">
                <a:pos x="138" y="34"/>
              </a:cxn>
              <a:cxn ang="0">
                <a:pos x="168" y="46"/>
              </a:cxn>
              <a:cxn ang="0">
                <a:pos x="192" y="50"/>
              </a:cxn>
              <a:cxn ang="0">
                <a:pos x="202" y="48"/>
              </a:cxn>
            </a:cxnLst>
            <a:rect l="0" t="0" r="r" b="b"/>
            <a:pathLst>
              <a:path w="206" h="190">
                <a:moveTo>
                  <a:pt x="204" y="48"/>
                </a:moveTo>
                <a:lnTo>
                  <a:pt x="204" y="48"/>
                </a:lnTo>
                <a:lnTo>
                  <a:pt x="206" y="54"/>
                </a:lnTo>
                <a:lnTo>
                  <a:pt x="206" y="60"/>
                </a:lnTo>
                <a:lnTo>
                  <a:pt x="206" y="60"/>
                </a:lnTo>
                <a:lnTo>
                  <a:pt x="204" y="66"/>
                </a:lnTo>
                <a:lnTo>
                  <a:pt x="200" y="72"/>
                </a:lnTo>
                <a:lnTo>
                  <a:pt x="200" y="72"/>
                </a:lnTo>
                <a:lnTo>
                  <a:pt x="192" y="78"/>
                </a:lnTo>
                <a:lnTo>
                  <a:pt x="184" y="80"/>
                </a:lnTo>
                <a:lnTo>
                  <a:pt x="184" y="80"/>
                </a:lnTo>
                <a:lnTo>
                  <a:pt x="178" y="80"/>
                </a:lnTo>
                <a:lnTo>
                  <a:pt x="172" y="78"/>
                </a:lnTo>
                <a:lnTo>
                  <a:pt x="172" y="78"/>
                </a:lnTo>
                <a:lnTo>
                  <a:pt x="164" y="78"/>
                </a:lnTo>
                <a:lnTo>
                  <a:pt x="154" y="80"/>
                </a:lnTo>
                <a:lnTo>
                  <a:pt x="154" y="80"/>
                </a:lnTo>
                <a:lnTo>
                  <a:pt x="134" y="84"/>
                </a:lnTo>
                <a:lnTo>
                  <a:pt x="134" y="84"/>
                </a:lnTo>
                <a:lnTo>
                  <a:pt x="122" y="88"/>
                </a:lnTo>
                <a:lnTo>
                  <a:pt x="122" y="88"/>
                </a:lnTo>
                <a:lnTo>
                  <a:pt x="114" y="90"/>
                </a:lnTo>
                <a:lnTo>
                  <a:pt x="106" y="92"/>
                </a:lnTo>
                <a:lnTo>
                  <a:pt x="106" y="92"/>
                </a:lnTo>
                <a:lnTo>
                  <a:pt x="102" y="98"/>
                </a:lnTo>
                <a:lnTo>
                  <a:pt x="98" y="106"/>
                </a:lnTo>
                <a:lnTo>
                  <a:pt x="98" y="106"/>
                </a:lnTo>
                <a:lnTo>
                  <a:pt x="76" y="130"/>
                </a:lnTo>
                <a:lnTo>
                  <a:pt x="76" y="130"/>
                </a:lnTo>
                <a:lnTo>
                  <a:pt x="46" y="156"/>
                </a:lnTo>
                <a:lnTo>
                  <a:pt x="46" y="156"/>
                </a:lnTo>
                <a:lnTo>
                  <a:pt x="36" y="168"/>
                </a:lnTo>
                <a:lnTo>
                  <a:pt x="36" y="168"/>
                </a:lnTo>
                <a:lnTo>
                  <a:pt x="32" y="176"/>
                </a:lnTo>
                <a:lnTo>
                  <a:pt x="28" y="184"/>
                </a:lnTo>
                <a:lnTo>
                  <a:pt x="28" y="184"/>
                </a:lnTo>
                <a:lnTo>
                  <a:pt x="24" y="188"/>
                </a:lnTo>
                <a:lnTo>
                  <a:pt x="22" y="190"/>
                </a:lnTo>
                <a:lnTo>
                  <a:pt x="20" y="190"/>
                </a:lnTo>
                <a:lnTo>
                  <a:pt x="20" y="190"/>
                </a:lnTo>
                <a:lnTo>
                  <a:pt x="18" y="188"/>
                </a:lnTo>
                <a:lnTo>
                  <a:pt x="16" y="182"/>
                </a:lnTo>
                <a:lnTo>
                  <a:pt x="16" y="172"/>
                </a:lnTo>
                <a:lnTo>
                  <a:pt x="16" y="172"/>
                </a:lnTo>
                <a:lnTo>
                  <a:pt x="16" y="166"/>
                </a:lnTo>
                <a:lnTo>
                  <a:pt x="18" y="162"/>
                </a:lnTo>
                <a:lnTo>
                  <a:pt x="18" y="162"/>
                </a:lnTo>
                <a:lnTo>
                  <a:pt x="24" y="156"/>
                </a:lnTo>
                <a:lnTo>
                  <a:pt x="30" y="152"/>
                </a:lnTo>
                <a:lnTo>
                  <a:pt x="30" y="152"/>
                </a:lnTo>
                <a:lnTo>
                  <a:pt x="40" y="148"/>
                </a:lnTo>
                <a:lnTo>
                  <a:pt x="48" y="142"/>
                </a:lnTo>
                <a:lnTo>
                  <a:pt x="48" y="142"/>
                </a:lnTo>
                <a:lnTo>
                  <a:pt x="54" y="136"/>
                </a:lnTo>
                <a:lnTo>
                  <a:pt x="56" y="134"/>
                </a:lnTo>
                <a:lnTo>
                  <a:pt x="56" y="132"/>
                </a:lnTo>
                <a:lnTo>
                  <a:pt x="56" y="132"/>
                </a:lnTo>
                <a:lnTo>
                  <a:pt x="54" y="130"/>
                </a:lnTo>
                <a:lnTo>
                  <a:pt x="48" y="130"/>
                </a:lnTo>
                <a:lnTo>
                  <a:pt x="36" y="134"/>
                </a:lnTo>
                <a:lnTo>
                  <a:pt x="24" y="140"/>
                </a:lnTo>
                <a:lnTo>
                  <a:pt x="18" y="142"/>
                </a:lnTo>
                <a:lnTo>
                  <a:pt x="14" y="142"/>
                </a:lnTo>
                <a:lnTo>
                  <a:pt x="14" y="142"/>
                </a:lnTo>
                <a:lnTo>
                  <a:pt x="4" y="138"/>
                </a:lnTo>
                <a:lnTo>
                  <a:pt x="4" y="138"/>
                </a:lnTo>
                <a:lnTo>
                  <a:pt x="2" y="136"/>
                </a:lnTo>
                <a:lnTo>
                  <a:pt x="0" y="134"/>
                </a:lnTo>
                <a:lnTo>
                  <a:pt x="0" y="134"/>
                </a:lnTo>
                <a:lnTo>
                  <a:pt x="0" y="134"/>
                </a:lnTo>
                <a:lnTo>
                  <a:pt x="0" y="134"/>
                </a:lnTo>
                <a:lnTo>
                  <a:pt x="2" y="128"/>
                </a:lnTo>
                <a:lnTo>
                  <a:pt x="6" y="124"/>
                </a:lnTo>
                <a:lnTo>
                  <a:pt x="12" y="114"/>
                </a:lnTo>
                <a:lnTo>
                  <a:pt x="12" y="114"/>
                </a:lnTo>
                <a:lnTo>
                  <a:pt x="12" y="104"/>
                </a:lnTo>
                <a:lnTo>
                  <a:pt x="14" y="92"/>
                </a:lnTo>
                <a:lnTo>
                  <a:pt x="14" y="92"/>
                </a:lnTo>
                <a:lnTo>
                  <a:pt x="12" y="82"/>
                </a:lnTo>
                <a:lnTo>
                  <a:pt x="14" y="72"/>
                </a:lnTo>
                <a:lnTo>
                  <a:pt x="14" y="72"/>
                </a:lnTo>
                <a:lnTo>
                  <a:pt x="16" y="70"/>
                </a:lnTo>
                <a:lnTo>
                  <a:pt x="20" y="66"/>
                </a:lnTo>
                <a:lnTo>
                  <a:pt x="24" y="64"/>
                </a:lnTo>
                <a:lnTo>
                  <a:pt x="26" y="60"/>
                </a:lnTo>
                <a:lnTo>
                  <a:pt x="26" y="60"/>
                </a:lnTo>
                <a:lnTo>
                  <a:pt x="26" y="52"/>
                </a:lnTo>
                <a:lnTo>
                  <a:pt x="24" y="46"/>
                </a:lnTo>
                <a:lnTo>
                  <a:pt x="24" y="46"/>
                </a:lnTo>
                <a:lnTo>
                  <a:pt x="22" y="42"/>
                </a:lnTo>
                <a:lnTo>
                  <a:pt x="18" y="40"/>
                </a:lnTo>
                <a:lnTo>
                  <a:pt x="12" y="36"/>
                </a:lnTo>
                <a:lnTo>
                  <a:pt x="12" y="36"/>
                </a:lnTo>
                <a:lnTo>
                  <a:pt x="10" y="34"/>
                </a:lnTo>
                <a:lnTo>
                  <a:pt x="8" y="30"/>
                </a:lnTo>
                <a:lnTo>
                  <a:pt x="8" y="30"/>
                </a:lnTo>
                <a:lnTo>
                  <a:pt x="14" y="24"/>
                </a:lnTo>
                <a:lnTo>
                  <a:pt x="18" y="20"/>
                </a:lnTo>
                <a:lnTo>
                  <a:pt x="18" y="20"/>
                </a:lnTo>
                <a:lnTo>
                  <a:pt x="26" y="16"/>
                </a:lnTo>
                <a:lnTo>
                  <a:pt x="36" y="14"/>
                </a:lnTo>
                <a:lnTo>
                  <a:pt x="36" y="14"/>
                </a:lnTo>
                <a:lnTo>
                  <a:pt x="48" y="6"/>
                </a:lnTo>
                <a:lnTo>
                  <a:pt x="54" y="2"/>
                </a:lnTo>
                <a:lnTo>
                  <a:pt x="60" y="0"/>
                </a:lnTo>
                <a:lnTo>
                  <a:pt x="60" y="0"/>
                </a:lnTo>
                <a:lnTo>
                  <a:pt x="66" y="0"/>
                </a:lnTo>
                <a:lnTo>
                  <a:pt x="72" y="4"/>
                </a:lnTo>
                <a:lnTo>
                  <a:pt x="78" y="8"/>
                </a:lnTo>
                <a:lnTo>
                  <a:pt x="84" y="8"/>
                </a:lnTo>
                <a:lnTo>
                  <a:pt x="84" y="8"/>
                </a:lnTo>
                <a:lnTo>
                  <a:pt x="90" y="8"/>
                </a:lnTo>
                <a:lnTo>
                  <a:pt x="98" y="6"/>
                </a:lnTo>
                <a:lnTo>
                  <a:pt x="112" y="0"/>
                </a:lnTo>
                <a:lnTo>
                  <a:pt x="112" y="0"/>
                </a:lnTo>
                <a:lnTo>
                  <a:pt x="118" y="0"/>
                </a:lnTo>
                <a:lnTo>
                  <a:pt x="120" y="0"/>
                </a:lnTo>
                <a:lnTo>
                  <a:pt x="122" y="0"/>
                </a:lnTo>
                <a:lnTo>
                  <a:pt x="122" y="0"/>
                </a:lnTo>
                <a:lnTo>
                  <a:pt x="122" y="10"/>
                </a:lnTo>
                <a:lnTo>
                  <a:pt x="122" y="10"/>
                </a:lnTo>
                <a:lnTo>
                  <a:pt x="128" y="24"/>
                </a:lnTo>
                <a:lnTo>
                  <a:pt x="128" y="24"/>
                </a:lnTo>
                <a:lnTo>
                  <a:pt x="134" y="30"/>
                </a:lnTo>
                <a:lnTo>
                  <a:pt x="138" y="34"/>
                </a:lnTo>
                <a:lnTo>
                  <a:pt x="138" y="34"/>
                </a:lnTo>
                <a:lnTo>
                  <a:pt x="150" y="40"/>
                </a:lnTo>
                <a:lnTo>
                  <a:pt x="150" y="40"/>
                </a:lnTo>
                <a:lnTo>
                  <a:pt x="168" y="46"/>
                </a:lnTo>
                <a:lnTo>
                  <a:pt x="168" y="46"/>
                </a:lnTo>
                <a:lnTo>
                  <a:pt x="180" y="48"/>
                </a:lnTo>
                <a:lnTo>
                  <a:pt x="192" y="50"/>
                </a:lnTo>
                <a:lnTo>
                  <a:pt x="192" y="50"/>
                </a:lnTo>
                <a:lnTo>
                  <a:pt x="198" y="48"/>
                </a:lnTo>
                <a:lnTo>
                  <a:pt x="202" y="48"/>
                </a:lnTo>
                <a:lnTo>
                  <a:pt x="204" y="48"/>
                </a:lnTo>
                <a:lnTo>
                  <a:pt x="204" y="4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70" name="Freeform 340"/>
          <p:cNvSpPr>
            <a:spLocks/>
          </p:cNvSpPr>
          <p:nvPr/>
        </p:nvSpPr>
        <p:spPr bwMode="auto">
          <a:xfrm>
            <a:off x="6931801" y="5323098"/>
            <a:ext cx="114148" cy="74352"/>
          </a:xfrm>
          <a:custGeom>
            <a:avLst/>
            <a:gdLst/>
            <a:ahLst/>
            <a:cxnLst>
              <a:cxn ang="0">
                <a:pos x="50" y="20"/>
              </a:cxn>
              <a:cxn ang="0">
                <a:pos x="50" y="20"/>
              </a:cxn>
              <a:cxn ang="0">
                <a:pos x="56" y="28"/>
              </a:cxn>
              <a:cxn ang="0">
                <a:pos x="58" y="32"/>
              </a:cxn>
              <a:cxn ang="0">
                <a:pos x="58" y="34"/>
              </a:cxn>
              <a:cxn ang="0">
                <a:pos x="58" y="34"/>
              </a:cxn>
              <a:cxn ang="0">
                <a:pos x="54" y="36"/>
              </a:cxn>
              <a:cxn ang="0">
                <a:pos x="50" y="34"/>
              </a:cxn>
              <a:cxn ang="0">
                <a:pos x="50" y="34"/>
              </a:cxn>
              <a:cxn ang="0">
                <a:pos x="50" y="34"/>
              </a:cxn>
              <a:cxn ang="0">
                <a:pos x="48" y="30"/>
              </a:cxn>
              <a:cxn ang="0">
                <a:pos x="44" y="30"/>
              </a:cxn>
              <a:cxn ang="0">
                <a:pos x="44" y="30"/>
              </a:cxn>
              <a:cxn ang="0">
                <a:pos x="44" y="32"/>
              </a:cxn>
              <a:cxn ang="0">
                <a:pos x="44" y="34"/>
              </a:cxn>
              <a:cxn ang="0">
                <a:pos x="44" y="34"/>
              </a:cxn>
              <a:cxn ang="0">
                <a:pos x="40" y="40"/>
              </a:cxn>
              <a:cxn ang="0">
                <a:pos x="34" y="42"/>
              </a:cxn>
              <a:cxn ang="0">
                <a:pos x="34" y="42"/>
              </a:cxn>
              <a:cxn ang="0">
                <a:pos x="28" y="42"/>
              </a:cxn>
              <a:cxn ang="0">
                <a:pos x="24" y="40"/>
              </a:cxn>
              <a:cxn ang="0">
                <a:pos x="22" y="38"/>
              </a:cxn>
              <a:cxn ang="0">
                <a:pos x="22" y="38"/>
              </a:cxn>
              <a:cxn ang="0">
                <a:pos x="24" y="36"/>
              </a:cxn>
              <a:cxn ang="0">
                <a:pos x="26" y="32"/>
              </a:cxn>
              <a:cxn ang="0">
                <a:pos x="28" y="26"/>
              </a:cxn>
              <a:cxn ang="0">
                <a:pos x="28" y="24"/>
              </a:cxn>
              <a:cxn ang="0">
                <a:pos x="28" y="24"/>
              </a:cxn>
              <a:cxn ang="0">
                <a:pos x="24" y="24"/>
              </a:cxn>
              <a:cxn ang="0">
                <a:pos x="20" y="26"/>
              </a:cxn>
              <a:cxn ang="0">
                <a:pos x="20" y="26"/>
              </a:cxn>
              <a:cxn ang="0">
                <a:pos x="14" y="30"/>
              </a:cxn>
              <a:cxn ang="0">
                <a:pos x="10" y="34"/>
              </a:cxn>
              <a:cxn ang="0">
                <a:pos x="10" y="34"/>
              </a:cxn>
              <a:cxn ang="0">
                <a:pos x="6" y="34"/>
              </a:cxn>
              <a:cxn ang="0">
                <a:pos x="0" y="32"/>
              </a:cxn>
              <a:cxn ang="0">
                <a:pos x="0" y="32"/>
              </a:cxn>
              <a:cxn ang="0">
                <a:pos x="0" y="30"/>
              </a:cxn>
              <a:cxn ang="0">
                <a:pos x="0" y="26"/>
              </a:cxn>
              <a:cxn ang="0">
                <a:pos x="2" y="20"/>
              </a:cxn>
              <a:cxn ang="0">
                <a:pos x="2" y="20"/>
              </a:cxn>
              <a:cxn ang="0">
                <a:pos x="8" y="14"/>
              </a:cxn>
              <a:cxn ang="0">
                <a:pos x="16" y="6"/>
              </a:cxn>
              <a:cxn ang="0">
                <a:pos x="26" y="2"/>
              </a:cxn>
              <a:cxn ang="0">
                <a:pos x="34" y="0"/>
              </a:cxn>
              <a:cxn ang="0">
                <a:pos x="34" y="0"/>
              </a:cxn>
              <a:cxn ang="0">
                <a:pos x="38" y="4"/>
              </a:cxn>
              <a:cxn ang="0">
                <a:pos x="42" y="8"/>
              </a:cxn>
              <a:cxn ang="0">
                <a:pos x="50" y="20"/>
              </a:cxn>
              <a:cxn ang="0">
                <a:pos x="50" y="20"/>
              </a:cxn>
            </a:cxnLst>
            <a:rect l="0" t="0" r="r" b="b"/>
            <a:pathLst>
              <a:path w="58" h="42">
                <a:moveTo>
                  <a:pt x="50" y="20"/>
                </a:moveTo>
                <a:lnTo>
                  <a:pt x="50" y="20"/>
                </a:lnTo>
                <a:lnTo>
                  <a:pt x="56" y="28"/>
                </a:lnTo>
                <a:lnTo>
                  <a:pt x="58" y="32"/>
                </a:lnTo>
                <a:lnTo>
                  <a:pt x="58" y="34"/>
                </a:lnTo>
                <a:lnTo>
                  <a:pt x="58" y="34"/>
                </a:lnTo>
                <a:lnTo>
                  <a:pt x="54" y="36"/>
                </a:lnTo>
                <a:lnTo>
                  <a:pt x="50" y="34"/>
                </a:lnTo>
                <a:lnTo>
                  <a:pt x="50" y="34"/>
                </a:lnTo>
                <a:lnTo>
                  <a:pt x="50" y="34"/>
                </a:lnTo>
                <a:lnTo>
                  <a:pt x="48" y="30"/>
                </a:lnTo>
                <a:lnTo>
                  <a:pt x="44" y="30"/>
                </a:lnTo>
                <a:lnTo>
                  <a:pt x="44" y="30"/>
                </a:lnTo>
                <a:lnTo>
                  <a:pt x="44" y="32"/>
                </a:lnTo>
                <a:lnTo>
                  <a:pt x="44" y="34"/>
                </a:lnTo>
                <a:lnTo>
                  <a:pt x="44" y="34"/>
                </a:lnTo>
                <a:lnTo>
                  <a:pt x="40" y="40"/>
                </a:lnTo>
                <a:lnTo>
                  <a:pt x="34" y="42"/>
                </a:lnTo>
                <a:lnTo>
                  <a:pt x="34" y="42"/>
                </a:lnTo>
                <a:lnTo>
                  <a:pt x="28" y="42"/>
                </a:lnTo>
                <a:lnTo>
                  <a:pt x="24" y="40"/>
                </a:lnTo>
                <a:lnTo>
                  <a:pt x="22" y="38"/>
                </a:lnTo>
                <a:lnTo>
                  <a:pt x="22" y="38"/>
                </a:lnTo>
                <a:lnTo>
                  <a:pt x="24" y="36"/>
                </a:lnTo>
                <a:lnTo>
                  <a:pt x="26" y="32"/>
                </a:lnTo>
                <a:lnTo>
                  <a:pt x="28" y="26"/>
                </a:lnTo>
                <a:lnTo>
                  <a:pt x="28" y="24"/>
                </a:lnTo>
                <a:lnTo>
                  <a:pt x="28" y="24"/>
                </a:lnTo>
                <a:lnTo>
                  <a:pt x="24" y="24"/>
                </a:lnTo>
                <a:lnTo>
                  <a:pt x="20" y="26"/>
                </a:lnTo>
                <a:lnTo>
                  <a:pt x="20" y="26"/>
                </a:lnTo>
                <a:lnTo>
                  <a:pt x="14" y="30"/>
                </a:lnTo>
                <a:lnTo>
                  <a:pt x="10" y="34"/>
                </a:lnTo>
                <a:lnTo>
                  <a:pt x="10" y="34"/>
                </a:lnTo>
                <a:lnTo>
                  <a:pt x="6" y="34"/>
                </a:lnTo>
                <a:lnTo>
                  <a:pt x="0" y="32"/>
                </a:lnTo>
                <a:lnTo>
                  <a:pt x="0" y="32"/>
                </a:lnTo>
                <a:lnTo>
                  <a:pt x="0" y="30"/>
                </a:lnTo>
                <a:lnTo>
                  <a:pt x="0" y="26"/>
                </a:lnTo>
                <a:lnTo>
                  <a:pt x="2" y="20"/>
                </a:lnTo>
                <a:lnTo>
                  <a:pt x="2" y="20"/>
                </a:lnTo>
                <a:lnTo>
                  <a:pt x="8" y="14"/>
                </a:lnTo>
                <a:lnTo>
                  <a:pt x="16" y="6"/>
                </a:lnTo>
                <a:lnTo>
                  <a:pt x="26" y="2"/>
                </a:lnTo>
                <a:lnTo>
                  <a:pt x="34" y="0"/>
                </a:lnTo>
                <a:lnTo>
                  <a:pt x="34" y="0"/>
                </a:lnTo>
                <a:lnTo>
                  <a:pt x="38" y="4"/>
                </a:lnTo>
                <a:lnTo>
                  <a:pt x="42" y="8"/>
                </a:lnTo>
                <a:lnTo>
                  <a:pt x="50" y="20"/>
                </a:lnTo>
                <a:lnTo>
                  <a:pt x="50" y="2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71" name="Freeform 341"/>
          <p:cNvSpPr>
            <a:spLocks/>
          </p:cNvSpPr>
          <p:nvPr/>
        </p:nvSpPr>
        <p:spPr bwMode="auto">
          <a:xfrm>
            <a:off x="6947548" y="5464723"/>
            <a:ext cx="39361" cy="67272"/>
          </a:xfrm>
          <a:custGeom>
            <a:avLst/>
            <a:gdLst/>
            <a:ahLst/>
            <a:cxnLst>
              <a:cxn ang="0">
                <a:pos x="20" y="6"/>
              </a:cxn>
              <a:cxn ang="0">
                <a:pos x="20" y="6"/>
              </a:cxn>
              <a:cxn ang="0">
                <a:pos x="20" y="18"/>
              </a:cxn>
              <a:cxn ang="0">
                <a:pos x="20" y="26"/>
              </a:cxn>
              <a:cxn ang="0">
                <a:pos x="18" y="32"/>
              </a:cxn>
              <a:cxn ang="0">
                <a:pos x="18" y="32"/>
              </a:cxn>
              <a:cxn ang="0">
                <a:pos x="14" y="34"/>
              </a:cxn>
              <a:cxn ang="0">
                <a:pos x="12" y="36"/>
              </a:cxn>
              <a:cxn ang="0">
                <a:pos x="10" y="38"/>
              </a:cxn>
              <a:cxn ang="0">
                <a:pos x="10" y="38"/>
              </a:cxn>
              <a:cxn ang="0">
                <a:pos x="8" y="38"/>
              </a:cxn>
              <a:cxn ang="0">
                <a:pos x="6" y="38"/>
              </a:cxn>
              <a:cxn ang="0">
                <a:pos x="6" y="38"/>
              </a:cxn>
              <a:cxn ang="0">
                <a:pos x="4" y="34"/>
              </a:cxn>
              <a:cxn ang="0">
                <a:pos x="4" y="32"/>
              </a:cxn>
              <a:cxn ang="0">
                <a:pos x="4" y="32"/>
              </a:cxn>
              <a:cxn ang="0">
                <a:pos x="8" y="26"/>
              </a:cxn>
              <a:cxn ang="0">
                <a:pos x="10" y="22"/>
              </a:cxn>
              <a:cxn ang="0">
                <a:pos x="10" y="22"/>
              </a:cxn>
              <a:cxn ang="0">
                <a:pos x="8" y="20"/>
              </a:cxn>
              <a:cxn ang="0">
                <a:pos x="6" y="16"/>
              </a:cxn>
              <a:cxn ang="0">
                <a:pos x="0" y="12"/>
              </a:cxn>
              <a:cxn ang="0">
                <a:pos x="0" y="12"/>
              </a:cxn>
              <a:cxn ang="0">
                <a:pos x="0" y="6"/>
              </a:cxn>
              <a:cxn ang="0">
                <a:pos x="0" y="2"/>
              </a:cxn>
              <a:cxn ang="0">
                <a:pos x="0" y="2"/>
              </a:cxn>
              <a:cxn ang="0">
                <a:pos x="2" y="0"/>
              </a:cxn>
              <a:cxn ang="0">
                <a:pos x="6" y="0"/>
              </a:cxn>
              <a:cxn ang="0">
                <a:pos x="16" y="0"/>
              </a:cxn>
              <a:cxn ang="0">
                <a:pos x="16" y="0"/>
              </a:cxn>
              <a:cxn ang="0">
                <a:pos x="20" y="6"/>
              </a:cxn>
              <a:cxn ang="0">
                <a:pos x="20" y="6"/>
              </a:cxn>
            </a:cxnLst>
            <a:rect l="0" t="0" r="r" b="b"/>
            <a:pathLst>
              <a:path w="20" h="38">
                <a:moveTo>
                  <a:pt x="20" y="6"/>
                </a:moveTo>
                <a:lnTo>
                  <a:pt x="20" y="6"/>
                </a:lnTo>
                <a:lnTo>
                  <a:pt x="20" y="18"/>
                </a:lnTo>
                <a:lnTo>
                  <a:pt x="20" y="26"/>
                </a:lnTo>
                <a:lnTo>
                  <a:pt x="18" y="32"/>
                </a:lnTo>
                <a:lnTo>
                  <a:pt x="18" y="32"/>
                </a:lnTo>
                <a:lnTo>
                  <a:pt x="14" y="34"/>
                </a:lnTo>
                <a:lnTo>
                  <a:pt x="12" y="36"/>
                </a:lnTo>
                <a:lnTo>
                  <a:pt x="10" y="38"/>
                </a:lnTo>
                <a:lnTo>
                  <a:pt x="10" y="38"/>
                </a:lnTo>
                <a:lnTo>
                  <a:pt x="8" y="38"/>
                </a:lnTo>
                <a:lnTo>
                  <a:pt x="6" y="38"/>
                </a:lnTo>
                <a:lnTo>
                  <a:pt x="6" y="38"/>
                </a:lnTo>
                <a:lnTo>
                  <a:pt x="4" y="34"/>
                </a:lnTo>
                <a:lnTo>
                  <a:pt x="4" y="32"/>
                </a:lnTo>
                <a:lnTo>
                  <a:pt x="4" y="32"/>
                </a:lnTo>
                <a:lnTo>
                  <a:pt x="8" y="26"/>
                </a:lnTo>
                <a:lnTo>
                  <a:pt x="10" y="22"/>
                </a:lnTo>
                <a:lnTo>
                  <a:pt x="10" y="22"/>
                </a:lnTo>
                <a:lnTo>
                  <a:pt x="8" y="20"/>
                </a:lnTo>
                <a:lnTo>
                  <a:pt x="6" y="16"/>
                </a:lnTo>
                <a:lnTo>
                  <a:pt x="0" y="12"/>
                </a:lnTo>
                <a:lnTo>
                  <a:pt x="0" y="12"/>
                </a:lnTo>
                <a:lnTo>
                  <a:pt x="0" y="6"/>
                </a:lnTo>
                <a:lnTo>
                  <a:pt x="0" y="2"/>
                </a:lnTo>
                <a:lnTo>
                  <a:pt x="0" y="2"/>
                </a:lnTo>
                <a:lnTo>
                  <a:pt x="2" y="0"/>
                </a:lnTo>
                <a:lnTo>
                  <a:pt x="6" y="0"/>
                </a:lnTo>
                <a:lnTo>
                  <a:pt x="16" y="0"/>
                </a:lnTo>
                <a:lnTo>
                  <a:pt x="16" y="0"/>
                </a:lnTo>
                <a:lnTo>
                  <a:pt x="20" y="6"/>
                </a:lnTo>
                <a:lnTo>
                  <a:pt x="20"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72" name="Freeform 342"/>
          <p:cNvSpPr>
            <a:spLocks/>
          </p:cNvSpPr>
          <p:nvPr/>
        </p:nvSpPr>
        <p:spPr bwMode="auto">
          <a:xfrm>
            <a:off x="5262871" y="2841121"/>
            <a:ext cx="1169039" cy="927644"/>
          </a:xfrm>
          <a:custGeom>
            <a:avLst/>
            <a:gdLst/>
            <a:ahLst/>
            <a:cxnLst>
              <a:cxn ang="0">
                <a:pos x="572" y="406"/>
              </a:cxn>
              <a:cxn ang="0">
                <a:pos x="538" y="444"/>
              </a:cxn>
              <a:cxn ang="0">
                <a:pos x="528" y="516"/>
              </a:cxn>
              <a:cxn ang="0">
                <a:pos x="510" y="522"/>
              </a:cxn>
              <a:cxn ang="0">
                <a:pos x="476" y="502"/>
              </a:cxn>
              <a:cxn ang="0">
                <a:pos x="434" y="498"/>
              </a:cxn>
              <a:cxn ang="0">
                <a:pos x="412" y="510"/>
              </a:cxn>
              <a:cxn ang="0">
                <a:pos x="376" y="510"/>
              </a:cxn>
              <a:cxn ang="0">
                <a:pos x="352" y="520"/>
              </a:cxn>
              <a:cxn ang="0">
                <a:pos x="328" y="496"/>
              </a:cxn>
              <a:cxn ang="0">
                <a:pos x="300" y="504"/>
              </a:cxn>
              <a:cxn ang="0">
                <a:pos x="266" y="490"/>
              </a:cxn>
              <a:cxn ang="0">
                <a:pos x="232" y="454"/>
              </a:cxn>
              <a:cxn ang="0">
                <a:pos x="216" y="444"/>
              </a:cxn>
              <a:cxn ang="0">
                <a:pos x="192" y="428"/>
              </a:cxn>
              <a:cxn ang="0">
                <a:pos x="166" y="420"/>
              </a:cxn>
              <a:cxn ang="0">
                <a:pos x="166" y="436"/>
              </a:cxn>
              <a:cxn ang="0">
                <a:pos x="134" y="430"/>
              </a:cxn>
              <a:cxn ang="0">
                <a:pos x="130" y="406"/>
              </a:cxn>
              <a:cxn ang="0">
                <a:pos x="116" y="400"/>
              </a:cxn>
              <a:cxn ang="0">
                <a:pos x="82" y="382"/>
              </a:cxn>
              <a:cxn ang="0">
                <a:pos x="64" y="368"/>
              </a:cxn>
              <a:cxn ang="0">
                <a:pos x="42" y="384"/>
              </a:cxn>
              <a:cxn ang="0">
                <a:pos x="42" y="350"/>
              </a:cxn>
              <a:cxn ang="0">
                <a:pos x="34" y="314"/>
              </a:cxn>
              <a:cxn ang="0">
                <a:pos x="24" y="268"/>
              </a:cxn>
              <a:cxn ang="0">
                <a:pos x="18" y="214"/>
              </a:cxn>
              <a:cxn ang="0">
                <a:pos x="0" y="194"/>
              </a:cxn>
              <a:cxn ang="0">
                <a:pos x="10" y="162"/>
              </a:cxn>
              <a:cxn ang="0">
                <a:pos x="4" y="114"/>
              </a:cxn>
              <a:cxn ang="0">
                <a:pos x="10" y="108"/>
              </a:cxn>
              <a:cxn ang="0">
                <a:pos x="22" y="104"/>
              </a:cxn>
              <a:cxn ang="0">
                <a:pos x="8" y="96"/>
              </a:cxn>
              <a:cxn ang="0">
                <a:pos x="26" y="86"/>
              </a:cxn>
              <a:cxn ang="0">
                <a:pos x="40" y="76"/>
              </a:cxn>
              <a:cxn ang="0">
                <a:pos x="104" y="56"/>
              </a:cxn>
              <a:cxn ang="0">
                <a:pos x="150" y="24"/>
              </a:cxn>
              <a:cxn ang="0">
                <a:pos x="230" y="0"/>
              </a:cxn>
              <a:cxn ang="0">
                <a:pos x="258" y="14"/>
              </a:cxn>
              <a:cxn ang="0">
                <a:pos x="246" y="14"/>
              </a:cxn>
              <a:cxn ang="0">
                <a:pos x="240" y="16"/>
              </a:cxn>
              <a:cxn ang="0">
                <a:pos x="260" y="50"/>
              </a:cxn>
              <a:cxn ang="0">
                <a:pos x="270" y="46"/>
              </a:cxn>
              <a:cxn ang="0">
                <a:pos x="298" y="34"/>
              </a:cxn>
              <a:cxn ang="0">
                <a:pos x="382" y="42"/>
              </a:cxn>
              <a:cxn ang="0">
                <a:pos x="470" y="26"/>
              </a:cxn>
              <a:cxn ang="0">
                <a:pos x="516" y="42"/>
              </a:cxn>
              <a:cxn ang="0">
                <a:pos x="526" y="70"/>
              </a:cxn>
              <a:cxn ang="0">
                <a:pos x="556" y="156"/>
              </a:cxn>
              <a:cxn ang="0">
                <a:pos x="540" y="198"/>
              </a:cxn>
              <a:cxn ang="0">
                <a:pos x="526" y="222"/>
              </a:cxn>
              <a:cxn ang="0">
                <a:pos x="550" y="250"/>
              </a:cxn>
              <a:cxn ang="0">
                <a:pos x="556" y="296"/>
              </a:cxn>
              <a:cxn ang="0">
                <a:pos x="580" y="338"/>
              </a:cxn>
              <a:cxn ang="0">
                <a:pos x="594" y="372"/>
              </a:cxn>
            </a:cxnLst>
            <a:rect l="0" t="0" r="r" b="b"/>
            <a:pathLst>
              <a:path w="594" h="524">
                <a:moveTo>
                  <a:pt x="594" y="372"/>
                </a:moveTo>
                <a:lnTo>
                  <a:pt x="594" y="372"/>
                </a:lnTo>
                <a:lnTo>
                  <a:pt x="592" y="380"/>
                </a:lnTo>
                <a:lnTo>
                  <a:pt x="590" y="386"/>
                </a:lnTo>
                <a:lnTo>
                  <a:pt x="590" y="386"/>
                </a:lnTo>
                <a:lnTo>
                  <a:pt x="582" y="396"/>
                </a:lnTo>
                <a:lnTo>
                  <a:pt x="572" y="406"/>
                </a:lnTo>
                <a:lnTo>
                  <a:pt x="572" y="406"/>
                </a:lnTo>
                <a:lnTo>
                  <a:pt x="562" y="414"/>
                </a:lnTo>
                <a:lnTo>
                  <a:pt x="554" y="422"/>
                </a:lnTo>
                <a:lnTo>
                  <a:pt x="554" y="422"/>
                </a:lnTo>
                <a:lnTo>
                  <a:pt x="546" y="432"/>
                </a:lnTo>
                <a:lnTo>
                  <a:pt x="538" y="444"/>
                </a:lnTo>
                <a:lnTo>
                  <a:pt x="538" y="444"/>
                </a:lnTo>
                <a:lnTo>
                  <a:pt x="530" y="466"/>
                </a:lnTo>
                <a:lnTo>
                  <a:pt x="524" y="488"/>
                </a:lnTo>
                <a:lnTo>
                  <a:pt x="524" y="488"/>
                </a:lnTo>
                <a:lnTo>
                  <a:pt x="524" y="506"/>
                </a:lnTo>
                <a:lnTo>
                  <a:pt x="524" y="506"/>
                </a:lnTo>
                <a:lnTo>
                  <a:pt x="526" y="512"/>
                </a:lnTo>
                <a:lnTo>
                  <a:pt x="528" y="516"/>
                </a:lnTo>
                <a:lnTo>
                  <a:pt x="528" y="520"/>
                </a:lnTo>
                <a:lnTo>
                  <a:pt x="528" y="520"/>
                </a:lnTo>
                <a:lnTo>
                  <a:pt x="526" y="520"/>
                </a:lnTo>
                <a:lnTo>
                  <a:pt x="522" y="522"/>
                </a:lnTo>
                <a:lnTo>
                  <a:pt x="516" y="522"/>
                </a:lnTo>
                <a:lnTo>
                  <a:pt x="516" y="522"/>
                </a:lnTo>
                <a:lnTo>
                  <a:pt x="510" y="522"/>
                </a:lnTo>
                <a:lnTo>
                  <a:pt x="510" y="522"/>
                </a:lnTo>
                <a:lnTo>
                  <a:pt x="500" y="520"/>
                </a:lnTo>
                <a:lnTo>
                  <a:pt x="500" y="520"/>
                </a:lnTo>
                <a:lnTo>
                  <a:pt x="486" y="510"/>
                </a:lnTo>
                <a:lnTo>
                  <a:pt x="486" y="510"/>
                </a:lnTo>
                <a:lnTo>
                  <a:pt x="476" y="502"/>
                </a:lnTo>
                <a:lnTo>
                  <a:pt x="476" y="502"/>
                </a:lnTo>
                <a:lnTo>
                  <a:pt x="470" y="498"/>
                </a:lnTo>
                <a:lnTo>
                  <a:pt x="464" y="496"/>
                </a:lnTo>
                <a:lnTo>
                  <a:pt x="464" y="496"/>
                </a:lnTo>
                <a:lnTo>
                  <a:pt x="456" y="496"/>
                </a:lnTo>
                <a:lnTo>
                  <a:pt x="448" y="496"/>
                </a:lnTo>
                <a:lnTo>
                  <a:pt x="448" y="496"/>
                </a:lnTo>
                <a:lnTo>
                  <a:pt x="434" y="498"/>
                </a:lnTo>
                <a:lnTo>
                  <a:pt x="434" y="498"/>
                </a:lnTo>
                <a:lnTo>
                  <a:pt x="424" y="504"/>
                </a:lnTo>
                <a:lnTo>
                  <a:pt x="424" y="504"/>
                </a:lnTo>
                <a:lnTo>
                  <a:pt x="420" y="508"/>
                </a:lnTo>
                <a:lnTo>
                  <a:pt x="416" y="512"/>
                </a:lnTo>
                <a:lnTo>
                  <a:pt x="416" y="512"/>
                </a:lnTo>
                <a:lnTo>
                  <a:pt x="412" y="510"/>
                </a:lnTo>
                <a:lnTo>
                  <a:pt x="410" y="508"/>
                </a:lnTo>
                <a:lnTo>
                  <a:pt x="404" y="504"/>
                </a:lnTo>
                <a:lnTo>
                  <a:pt x="404" y="504"/>
                </a:lnTo>
                <a:lnTo>
                  <a:pt x="392" y="504"/>
                </a:lnTo>
                <a:lnTo>
                  <a:pt x="382" y="506"/>
                </a:lnTo>
                <a:lnTo>
                  <a:pt x="382" y="506"/>
                </a:lnTo>
                <a:lnTo>
                  <a:pt x="376" y="510"/>
                </a:lnTo>
                <a:lnTo>
                  <a:pt x="372" y="516"/>
                </a:lnTo>
                <a:lnTo>
                  <a:pt x="372" y="516"/>
                </a:lnTo>
                <a:lnTo>
                  <a:pt x="368" y="520"/>
                </a:lnTo>
                <a:lnTo>
                  <a:pt x="362" y="524"/>
                </a:lnTo>
                <a:lnTo>
                  <a:pt x="362" y="524"/>
                </a:lnTo>
                <a:lnTo>
                  <a:pt x="358" y="522"/>
                </a:lnTo>
                <a:lnTo>
                  <a:pt x="352" y="520"/>
                </a:lnTo>
                <a:lnTo>
                  <a:pt x="352" y="520"/>
                </a:lnTo>
                <a:lnTo>
                  <a:pt x="348" y="516"/>
                </a:lnTo>
                <a:lnTo>
                  <a:pt x="344" y="510"/>
                </a:lnTo>
                <a:lnTo>
                  <a:pt x="344" y="510"/>
                </a:lnTo>
                <a:lnTo>
                  <a:pt x="332" y="500"/>
                </a:lnTo>
                <a:lnTo>
                  <a:pt x="332" y="500"/>
                </a:lnTo>
                <a:lnTo>
                  <a:pt x="328" y="496"/>
                </a:lnTo>
                <a:lnTo>
                  <a:pt x="324" y="494"/>
                </a:lnTo>
                <a:lnTo>
                  <a:pt x="324" y="494"/>
                </a:lnTo>
                <a:lnTo>
                  <a:pt x="318" y="496"/>
                </a:lnTo>
                <a:lnTo>
                  <a:pt x="312" y="500"/>
                </a:lnTo>
                <a:lnTo>
                  <a:pt x="312" y="500"/>
                </a:lnTo>
                <a:lnTo>
                  <a:pt x="306" y="502"/>
                </a:lnTo>
                <a:lnTo>
                  <a:pt x="300" y="504"/>
                </a:lnTo>
                <a:lnTo>
                  <a:pt x="300" y="504"/>
                </a:lnTo>
                <a:lnTo>
                  <a:pt x="294" y="500"/>
                </a:lnTo>
                <a:lnTo>
                  <a:pt x="288" y="498"/>
                </a:lnTo>
                <a:lnTo>
                  <a:pt x="288" y="498"/>
                </a:lnTo>
                <a:lnTo>
                  <a:pt x="276" y="494"/>
                </a:lnTo>
                <a:lnTo>
                  <a:pt x="266" y="490"/>
                </a:lnTo>
                <a:lnTo>
                  <a:pt x="266" y="490"/>
                </a:lnTo>
                <a:lnTo>
                  <a:pt x="260" y="482"/>
                </a:lnTo>
                <a:lnTo>
                  <a:pt x="254" y="474"/>
                </a:lnTo>
                <a:lnTo>
                  <a:pt x="248" y="466"/>
                </a:lnTo>
                <a:lnTo>
                  <a:pt x="242" y="458"/>
                </a:lnTo>
                <a:lnTo>
                  <a:pt x="242" y="458"/>
                </a:lnTo>
                <a:lnTo>
                  <a:pt x="238" y="456"/>
                </a:lnTo>
                <a:lnTo>
                  <a:pt x="232" y="454"/>
                </a:lnTo>
                <a:lnTo>
                  <a:pt x="232" y="454"/>
                </a:lnTo>
                <a:lnTo>
                  <a:pt x="226" y="456"/>
                </a:lnTo>
                <a:lnTo>
                  <a:pt x="226" y="456"/>
                </a:lnTo>
                <a:lnTo>
                  <a:pt x="220" y="452"/>
                </a:lnTo>
                <a:lnTo>
                  <a:pt x="216" y="448"/>
                </a:lnTo>
                <a:lnTo>
                  <a:pt x="216" y="448"/>
                </a:lnTo>
                <a:lnTo>
                  <a:pt x="216" y="444"/>
                </a:lnTo>
                <a:lnTo>
                  <a:pt x="216" y="440"/>
                </a:lnTo>
                <a:lnTo>
                  <a:pt x="216" y="434"/>
                </a:lnTo>
                <a:lnTo>
                  <a:pt x="216" y="430"/>
                </a:lnTo>
                <a:lnTo>
                  <a:pt x="216" y="430"/>
                </a:lnTo>
                <a:lnTo>
                  <a:pt x="210" y="430"/>
                </a:lnTo>
                <a:lnTo>
                  <a:pt x="204" y="428"/>
                </a:lnTo>
                <a:lnTo>
                  <a:pt x="192" y="428"/>
                </a:lnTo>
                <a:lnTo>
                  <a:pt x="192" y="428"/>
                </a:lnTo>
                <a:lnTo>
                  <a:pt x="186" y="426"/>
                </a:lnTo>
                <a:lnTo>
                  <a:pt x="178" y="422"/>
                </a:lnTo>
                <a:lnTo>
                  <a:pt x="172" y="420"/>
                </a:lnTo>
                <a:lnTo>
                  <a:pt x="168" y="418"/>
                </a:lnTo>
                <a:lnTo>
                  <a:pt x="166" y="420"/>
                </a:lnTo>
                <a:lnTo>
                  <a:pt x="166" y="420"/>
                </a:lnTo>
                <a:lnTo>
                  <a:pt x="164" y="422"/>
                </a:lnTo>
                <a:lnTo>
                  <a:pt x="164" y="426"/>
                </a:lnTo>
                <a:lnTo>
                  <a:pt x="164" y="426"/>
                </a:lnTo>
                <a:lnTo>
                  <a:pt x="166" y="430"/>
                </a:lnTo>
                <a:lnTo>
                  <a:pt x="168" y="432"/>
                </a:lnTo>
                <a:lnTo>
                  <a:pt x="168" y="432"/>
                </a:lnTo>
                <a:lnTo>
                  <a:pt x="166" y="436"/>
                </a:lnTo>
                <a:lnTo>
                  <a:pt x="162" y="438"/>
                </a:lnTo>
                <a:lnTo>
                  <a:pt x="156" y="442"/>
                </a:lnTo>
                <a:lnTo>
                  <a:pt x="156" y="442"/>
                </a:lnTo>
                <a:lnTo>
                  <a:pt x="152" y="440"/>
                </a:lnTo>
                <a:lnTo>
                  <a:pt x="148" y="438"/>
                </a:lnTo>
                <a:lnTo>
                  <a:pt x="148" y="438"/>
                </a:lnTo>
                <a:lnTo>
                  <a:pt x="134" y="430"/>
                </a:lnTo>
                <a:lnTo>
                  <a:pt x="128" y="424"/>
                </a:lnTo>
                <a:lnTo>
                  <a:pt x="126" y="418"/>
                </a:lnTo>
                <a:lnTo>
                  <a:pt x="126" y="418"/>
                </a:lnTo>
                <a:lnTo>
                  <a:pt x="126" y="416"/>
                </a:lnTo>
                <a:lnTo>
                  <a:pt x="128" y="412"/>
                </a:lnTo>
                <a:lnTo>
                  <a:pt x="130" y="406"/>
                </a:lnTo>
                <a:lnTo>
                  <a:pt x="130" y="406"/>
                </a:lnTo>
                <a:lnTo>
                  <a:pt x="130" y="404"/>
                </a:lnTo>
                <a:lnTo>
                  <a:pt x="130" y="404"/>
                </a:lnTo>
                <a:lnTo>
                  <a:pt x="130" y="402"/>
                </a:lnTo>
                <a:lnTo>
                  <a:pt x="130" y="402"/>
                </a:lnTo>
                <a:lnTo>
                  <a:pt x="124" y="400"/>
                </a:lnTo>
                <a:lnTo>
                  <a:pt x="116" y="400"/>
                </a:lnTo>
                <a:lnTo>
                  <a:pt x="116" y="400"/>
                </a:lnTo>
                <a:lnTo>
                  <a:pt x="112" y="394"/>
                </a:lnTo>
                <a:lnTo>
                  <a:pt x="106" y="386"/>
                </a:lnTo>
                <a:lnTo>
                  <a:pt x="106" y="386"/>
                </a:lnTo>
                <a:lnTo>
                  <a:pt x="102" y="384"/>
                </a:lnTo>
                <a:lnTo>
                  <a:pt x="94" y="384"/>
                </a:lnTo>
                <a:lnTo>
                  <a:pt x="82" y="382"/>
                </a:lnTo>
                <a:lnTo>
                  <a:pt x="82" y="382"/>
                </a:lnTo>
                <a:lnTo>
                  <a:pt x="78" y="384"/>
                </a:lnTo>
                <a:lnTo>
                  <a:pt x="74" y="384"/>
                </a:lnTo>
                <a:lnTo>
                  <a:pt x="74" y="384"/>
                </a:lnTo>
                <a:lnTo>
                  <a:pt x="72" y="378"/>
                </a:lnTo>
                <a:lnTo>
                  <a:pt x="68" y="372"/>
                </a:lnTo>
                <a:lnTo>
                  <a:pt x="68" y="372"/>
                </a:lnTo>
                <a:lnTo>
                  <a:pt x="64" y="368"/>
                </a:lnTo>
                <a:lnTo>
                  <a:pt x="58" y="366"/>
                </a:lnTo>
                <a:lnTo>
                  <a:pt x="58" y="366"/>
                </a:lnTo>
                <a:lnTo>
                  <a:pt x="54" y="370"/>
                </a:lnTo>
                <a:lnTo>
                  <a:pt x="50" y="376"/>
                </a:lnTo>
                <a:lnTo>
                  <a:pt x="46" y="380"/>
                </a:lnTo>
                <a:lnTo>
                  <a:pt x="42" y="384"/>
                </a:lnTo>
                <a:lnTo>
                  <a:pt x="42" y="384"/>
                </a:lnTo>
                <a:lnTo>
                  <a:pt x="38" y="382"/>
                </a:lnTo>
                <a:lnTo>
                  <a:pt x="34" y="380"/>
                </a:lnTo>
                <a:lnTo>
                  <a:pt x="34" y="380"/>
                </a:lnTo>
                <a:lnTo>
                  <a:pt x="36" y="374"/>
                </a:lnTo>
                <a:lnTo>
                  <a:pt x="38" y="370"/>
                </a:lnTo>
                <a:lnTo>
                  <a:pt x="38" y="370"/>
                </a:lnTo>
                <a:lnTo>
                  <a:pt x="42" y="350"/>
                </a:lnTo>
                <a:lnTo>
                  <a:pt x="42" y="350"/>
                </a:lnTo>
                <a:lnTo>
                  <a:pt x="44" y="340"/>
                </a:lnTo>
                <a:lnTo>
                  <a:pt x="44" y="330"/>
                </a:lnTo>
                <a:lnTo>
                  <a:pt x="44" y="330"/>
                </a:lnTo>
                <a:lnTo>
                  <a:pt x="42" y="324"/>
                </a:lnTo>
                <a:lnTo>
                  <a:pt x="42" y="324"/>
                </a:lnTo>
                <a:lnTo>
                  <a:pt x="34" y="314"/>
                </a:lnTo>
                <a:lnTo>
                  <a:pt x="28" y="310"/>
                </a:lnTo>
                <a:lnTo>
                  <a:pt x="26" y="304"/>
                </a:lnTo>
                <a:lnTo>
                  <a:pt x="26" y="304"/>
                </a:lnTo>
                <a:lnTo>
                  <a:pt x="24" y="292"/>
                </a:lnTo>
                <a:lnTo>
                  <a:pt x="24" y="278"/>
                </a:lnTo>
                <a:lnTo>
                  <a:pt x="24" y="278"/>
                </a:lnTo>
                <a:lnTo>
                  <a:pt x="24" y="268"/>
                </a:lnTo>
                <a:lnTo>
                  <a:pt x="24" y="268"/>
                </a:lnTo>
                <a:lnTo>
                  <a:pt x="22" y="250"/>
                </a:lnTo>
                <a:lnTo>
                  <a:pt x="22" y="250"/>
                </a:lnTo>
                <a:lnTo>
                  <a:pt x="18" y="240"/>
                </a:lnTo>
                <a:lnTo>
                  <a:pt x="18" y="240"/>
                </a:lnTo>
                <a:lnTo>
                  <a:pt x="18" y="228"/>
                </a:lnTo>
                <a:lnTo>
                  <a:pt x="18" y="214"/>
                </a:lnTo>
                <a:lnTo>
                  <a:pt x="18" y="214"/>
                </a:lnTo>
                <a:lnTo>
                  <a:pt x="16" y="206"/>
                </a:lnTo>
                <a:lnTo>
                  <a:pt x="16" y="206"/>
                </a:lnTo>
                <a:lnTo>
                  <a:pt x="12" y="204"/>
                </a:lnTo>
                <a:lnTo>
                  <a:pt x="8" y="200"/>
                </a:lnTo>
                <a:lnTo>
                  <a:pt x="4" y="198"/>
                </a:lnTo>
                <a:lnTo>
                  <a:pt x="0" y="194"/>
                </a:lnTo>
                <a:lnTo>
                  <a:pt x="0" y="194"/>
                </a:lnTo>
                <a:lnTo>
                  <a:pt x="0" y="188"/>
                </a:lnTo>
                <a:lnTo>
                  <a:pt x="0" y="188"/>
                </a:lnTo>
                <a:lnTo>
                  <a:pt x="4" y="174"/>
                </a:lnTo>
                <a:lnTo>
                  <a:pt x="4" y="174"/>
                </a:lnTo>
                <a:lnTo>
                  <a:pt x="10" y="162"/>
                </a:lnTo>
                <a:lnTo>
                  <a:pt x="10" y="162"/>
                </a:lnTo>
                <a:lnTo>
                  <a:pt x="12" y="150"/>
                </a:lnTo>
                <a:lnTo>
                  <a:pt x="12" y="150"/>
                </a:lnTo>
                <a:lnTo>
                  <a:pt x="12" y="140"/>
                </a:lnTo>
                <a:lnTo>
                  <a:pt x="12" y="132"/>
                </a:lnTo>
                <a:lnTo>
                  <a:pt x="12" y="132"/>
                </a:lnTo>
                <a:lnTo>
                  <a:pt x="8" y="124"/>
                </a:lnTo>
                <a:lnTo>
                  <a:pt x="4" y="114"/>
                </a:lnTo>
                <a:lnTo>
                  <a:pt x="4" y="114"/>
                </a:lnTo>
                <a:lnTo>
                  <a:pt x="2" y="110"/>
                </a:lnTo>
                <a:lnTo>
                  <a:pt x="2" y="108"/>
                </a:lnTo>
                <a:lnTo>
                  <a:pt x="2" y="106"/>
                </a:lnTo>
                <a:lnTo>
                  <a:pt x="2" y="106"/>
                </a:lnTo>
                <a:lnTo>
                  <a:pt x="6" y="106"/>
                </a:lnTo>
                <a:lnTo>
                  <a:pt x="10" y="108"/>
                </a:lnTo>
                <a:lnTo>
                  <a:pt x="14" y="112"/>
                </a:lnTo>
                <a:lnTo>
                  <a:pt x="18" y="114"/>
                </a:lnTo>
                <a:lnTo>
                  <a:pt x="18" y="114"/>
                </a:lnTo>
                <a:lnTo>
                  <a:pt x="20" y="110"/>
                </a:lnTo>
                <a:lnTo>
                  <a:pt x="22" y="108"/>
                </a:lnTo>
                <a:lnTo>
                  <a:pt x="22" y="108"/>
                </a:lnTo>
                <a:lnTo>
                  <a:pt x="22" y="104"/>
                </a:lnTo>
                <a:lnTo>
                  <a:pt x="22" y="100"/>
                </a:lnTo>
                <a:lnTo>
                  <a:pt x="22" y="100"/>
                </a:lnTo>
                <a:lnTo>
                  <a:pt x="20" y="98"/>
                </a:lnTo>
                <a:lnTo>
                  <a:pt x="14" y="98"/>
                </a:lnTo>
                <a:lnTo>
                  <a:pt x="10" y="98"/>
                </a:lnTo>
                <a:lnTo>
                  <a:pt x="8" y="96"/>
                </a:lnTo>
                <a:lnTo>
                  <a:pt x="8" y="96"/>
                </a:lnTo>
                <a:lnTo>
                  <a:pt x="10" y="94"/>
                </a:lnTo>
                <a:lnTo>
                  <a:pt x="12" y="92"/>
                </a:lnTo>
                <a:lnTo>
                  <a:pt x="16" y="88"/>
                </a:lnTo>
                <a:lnTo>
                  <a:pt x="16" y="88"/>
                </a:lnTo>
                <a:lnTo>
                  <a:pt x="22" y="86"/>
                </a:lnTo>
                <a:lnTo>
                  <a:pt x="26" y="86"/>
                </a:lnTo>
                <a:lnTo>
                  <a:pt x="26" y="86"/>
                </a:lnTo>
                <a:lnTo>
                  <a:pt x="28" y="88"/>
                </a:lnTo>
                <a:lnTo>
                  <a:pt x="28" y="90"/>
                </a:lnTo>
                <a:lnTo>
                  <a:pt x="28" y="90"/>
                </a:lnTo>
                <a:lnTo>
                  <a:pt x="32" y="88"/>
                </a:lnTo>
                <a:lnTo>
                  <a:pt x="34" y="84"/>
                </a:lnTo>
                <a:lnTo>
                  <a:pt x="40" y="76"/>
                </a:lnTo>
                <a:lnTo>
                  <a:pt x="40" y="76"/>
                </a:lnTo>
                <a:lnTo>
                  <a:pt x="54" y="70"/>
                </a:lnTo>
                <a:lnTo>
                  <a:pt x="54" y="70"/>
                </a:lnTo>
                <a:lnTo>
                  <a:pt x="72" y="66"/>
                </a:lnTo>
                <a:lnTo>
                  <a:pt x="72" y="66"/>
                </a:lnTo>
                <a:lnTo>
                  <a:pt x="88" y="62"/>
                </a:lnTo>
                <a:lnTo>
                  <a:pt x="104" y="56"/>
                </a:lnTo>
                <a:lnTo>
                  <a:pt x="104" y="56"/>
                </a:lnTo>
                <a:lnTo>
                  <a:pt x="112" y="50"/>
                </a:lnTo>
                <a:lnTo>
                  <a:pt x="120" y="42"/>
                </a:lnTo>
                <a:lnTo>
                  <a:pt x="128" y="34"/>
                </a:lnTo>
                <a:lnTo>
                  <a:pt x="136" y="28"/>
                </a:lnTo>
                <a:lnTo>
                  <a:pt x="136" y="28"/>
                </a:lnTo>
                <a:lnTo>
                  <a:pt x="150" y="24"/>
                </a:lnTo>
                <a:lnTo>
                  <a:pt x="150" y="24"/>
                </a:lnTo>
                <a:lnTo>
                  <a:pt x="162" y="16"/>
                </a:lnTo>
                <a:lnTo>
                  <a:pt x="174" y="10"/>
                </a:lnTo>
                <a:lnTo>
                  <a:pt x="174" y="10"/>
                </a:lnTo>
                <a:lnTo>
                  <a:pt x="194" y="4"/>
                </a:lnTo>
                <a:lnTo>
                  <a:pt x="216" y="0"/>
                </a:lnTo>
                <a:lnTo>
                  <a:pt x="216" y="0"/>
                </a:lnTo>
                <a:lnTo>
                  <a:pt x="230" y="0"/>
                </a:lnTo>
                <a:lnTo>
                  <a:pt x="230" y="0"/>
                </a:lnTo>
                <a:lnTo>
                  <a:pt x="240" y="2"/>
                </a:lnTo>
                <a:lnTo>
                  <a:pt x="240" y="2"/>
                </a:lnTo>
                <a:lnTo>
                  <a:pt x="250" y="6"/>
                </a:lnTo>
                <a:lnTo>
                  <a:pt x="250" y="6"/>
                </a:lnTo>
                <a:lnTo>
                  <a:pt x="254" y="10"/>
                </a:lnTo>
                <a:lnTo>
                  <a:pt x="258" y="14"/>
                </a:lnTo>
                <a:lnTo>
                  <a:pt x="258" y="14"/>
                </a:lnTo>
                <a:lnTo>
                  <a:pt x="258" y="18"/>
                </a:lnTo>
                <a:lnTo>
                  <a:pt x="256" y="20"/>
                </a:lnTo>
                <a:lnTo>
                  <a:pt x="256" y="20"/>
                </a:lnTo>
                <a:lnTo>
                  <a:pt x="254" y="20"/>
                </a:lnTo>
                <a:lnTo>
                  <a:pt x="252" y="18"/>
                </a:lnTo>
                <a:lnTo>
                  <a:pt x="246" y="14"/>
                </a:lnTo>
                <a:lnTo>
                  <a:pt x="242" y="10"/>
                </a:lnTo>
                <a:lnTo>
                  <a:pt x="240" y="10"/>
                </a:lnTo>
                <a:lnTo>
                  <a:pt x="238" y="10"/>
                </a:lnTo>
                <a:lnTo>
                  <a:pt x="238" y="10"/>
                </a:lnTo>
                <a:lnTo>
                  <a:pt x="238" y="12"/>
                </a:lnTo>
                <a:lnTo>
                  <a:pt x="240" y="16"/>
                </a:lnTo>
                <a:lnTo>
                  <a:pt x="240" y="16"/>
                </a:lnTo>
                <a:lnTo>
                  <a:pt x="246" y="32"/>
                </a:lnTo>
                <a:lnTo>
                  <a:pt x="250" y="42"/>
                </a:lnTo>
                <a:lnTo>
                  <a:pt x="254" y="48"/>
                </a:lnTo>
                <a:lnTo>
                  <a:pt x="254" y="48"/>
                </a:lnTo>
                <a:lnTo>
                  <a:pt x="256" y="50"/>
                </a:lnTo>
                <a:lnTo>
                  <a:pt x="260" y="50"/>
                </a:lnTo>
                <a:lnTo>
                  <a:pt x="260" y="50"/>
                </a:lnTo>
                <a:lnTo>
                  <a:pt x="262" y="46"/>
                </a:lnTo>
                <a:lnTo>
                  <a:pt x="262" y="46"/>
                </a:lnTo>
                <a:lnTo>
                  <a:pt x="264" y="44"/>
                </a:lnTo>
                <a:lnTo>
                  <a:pt x="266" y="42"/>
                </a:lnTo>
                <a:lnTo>
                  <a:pt x="266" y="42"/>
                </a:lnTo>
                <a:lnTo>
                  <a:pt x="268" y="44"/>
                </a:lnTo>
                <a:lnTo>
                  <a:pt x="270" y="46"/>
                </a:lnTo>
                <a:lnTo>
                  <a:pt x="270" y="46"/>
                </a:lnTo>
                <a:lnTo>
                  <a:pt x="276" y="44"/>
                </a:lnTo>
                <a:lnTo>
                  <a:pt x="280" y="42"/>
                </a:lnTo>
                <a:lnTo>
                  <a:pt x="280" y="42"/>
                </a:lnTo>
                <a:lnTo>
                  <a:pt x="294" y="38"/>
                </a:lnTo>
                <a:lnTo>
                  <a:pt x="294" y="38"/>
                </a:lnTo>
                <a:lnTo>
                  <a:pt x="298" y="34"/>
                </a:lnTo>
                <a:lnTo>
                  <a:pt x="304" y="32"/>
                </a:lnTo>
                <a:lnTo>
                  <a:pt x="304" y="32"/>
                </a:lnTo>
                <a:lnTo>
                  <a:pt x="310" y="34"/>
                </a:lnTo>
                <a:lnTo>
                  <a:pt x="318" y="36"/>
                </a:lnTo>
                <a:lnTo>
                  <a:pt x="318" y="36"/>
                </a:lnTo>
                <a:lnTo>
                  <a:pt x="350" y="40"/>
                </a:lnTo>
                <a:lnTo>
                  <a:pt x="382" y="42"/>
                </a:lnTo>
                <a:lnTo>
                  <a:pt x="382" y="42"/>
                </a:lnTo>
                <a:lnTo>
                  <a:pt x="408" y="42"/>
                </a:lnTo>
                <a:lnTo>
                  <a:pt x="432" y="38"/>
                </a:lnTo>
                <a:lnTo>
                  <a:pt x="432" y="38"/>
                </a:lnTo>
                <a:lnTo>
                  <a:pt x="458" y="30"/>
                </a:lnTo>
                <a:lnTo>
                  <a:pt x="458" y="30"/>
                </a:lnTo>
                <a:lnTo>
                  <a:pt x="470" y="26"/>
                </a:lnTo>
                <a:lnTo>
                  <a:pt x="480" y="24"/>
                </a:lnTo>
                <a:lnTo>
                  <a:pt x="480" y="24"/>
                </a:lnTo>
                <a:lnTo>
                  <a:pt x="488" y="28"/>
                </a:lnTo>
                <a:lnTo>
                  <a:pt x="496" y="30"/>
                </a:lnTo>
                <a:lnTo>
                  <a:pt x="496" y="30"/>
                </a:lnTo>
                <a:lnTo>
                  <a:pt x="506" y="36"/>
                </a:lnTo>
                <a:lnTo>
                  <a:pt x="516" y="42"/>
                </a:lnTo>
                <a:lnTo>
                  <a:pt x="516" y="42"/>
                </a:lnTo>
                <a:lnTo>
                  <a:pt x="520" y="48"/>
                </a:lnTo>
                <a:lnTo>
                  <a:pt x="522" y="52"/>
                </a:lnTo>
                <a:lnTo>
                  <a:pt x="522" y="52"/>
                </a:lnTo>
                <a:lnTo>
                  <a:pt x="524" y="60"/>
                </a:lnTo>
                <a:lnTo>
                  <a:pt x="524" y="60"/>
                </a:lnTo>
                <a:lnTo>
                  <a:pt x="526" y="70"/>
                </a:lnTo>
                <a:lnTo>
                  <a:pt x="526" y="70"/>
                </a:lnTo>
                <a:lnTo>
                  <a:pt x="540" y="106"/>
                </a:lnTo>
                <a:lnTo>
                  <a:pt x="548" y="124"/>
                </a:lnTo>
                <a:lnTo>
                  <a:pt x="554" y="140"/>
                </a:lnTo>
                <a:lnTo>
                  <a:pt x="554" y="140"/>
                </a:lnTo>
                <a:lnTo>
                  <a:pt x="556" y="156"/>
                </a:lnTo>
                <a:lnTo>
                  <a:pt x="556" y="156"/>
                </a:lnTo>
                <a:lnTo>
                  <a:pt x="558" y="166"/>
                </a:lnTo>
                <a:lnTo>
                  <a:pt x="556" y="174"/>
                </a:lnTo>
                <a:lnTo>
                  <a:pt x="556" y="174"/>
                </a:lnTo>
                <a:lnTo>
                  <a:pt x="552" y="184"/>
                </a:lnTo>
                <a:lnTo>
                  <a:pt x="548" y="192"/>
                </a:lnTo>
                <a:lnTo>
                  <a:pt x="548" y="192"/>
                </a:lnTo>
                <a:lnTo>
                  <a:pt x="540" y="198"/>
                </a:lnTo>
                <a:lnTo>
                  <a:pt x="532" y="204"/>
                </a:lnTo>
                <a:lnTo>
                  <a:pt x="532" y="204"/>
                </a:lnTo>
                <a:lnTo>
                  <a:pt x="526" y="210"/>
                </a:lnTo>
                <a:lnTo>
                  <a:pt x="524" y="214"/>
                </a:lnTo>
                <a:lnTo>
                  <a:pt x="524" y="218"/>
                </a:lnTo>
                <a:lnTo>
                  <a:pt x="524" y="218"/>
                </a:lnTo>
                <a:lnTo>
                  <a:pt x="526" y="222"/>
                </a:lnTo>
                <a:lnTo>
                  <a:pt x="530" y="228"/>
                </a:lnTo>
                <a:lnTo>
                  <a:pt x="530" y="228"/>
                </a:lnTo>
                <a:lnTo>
                  <a:pt x="540" y="234"/>
                </a:lnTo>
                <a:lnTo>
                  <a:pt x="544" y="236"/>
                </a:lnTo>
                <a:lnTo>
                  <a:pt x="548" y="240"/>
                </a:lnTo>
                <a:lnTo>
                  <a:pt x="548" y="240"/>
                </a:lnTo>
                <a:lnTo>
                  <a:pt x="550" y="250"/>
                </a:lnTo>
                <a:lnTo>
                  <a:pt x="550" y="262"/>
                </a:lnTo>
                <a:lnTo>
                  <a:pt x="548" y="284"/>
                </a:lnTo>
                <a:lnTo>
                  <a:pt x="548" y="284"/>
                </a:lnTo>
                <a:lnTo>
                  <a:pt x="550" y="286"/>
                </a:lnTo>
                <a:lnTo>
                  <a:pt x="552" y="290"/>
                </a:lnTo>
                <a:lnTo>
                  <a:pt x="556" y="296"/>
                </a:lnTo>
                <a:lnTo>
                  <a:pt x="556" y="296"/>
                </a:lnTo>
                <a:lnTo>
                  <a:pt x="560" y="310"/>
                </a:lnTo>
                <a:lnTo>
                  <a:pt x="560" y="310"/>
                </a:lnTo>
                <a:lnTo>
                  <a:pt x="570" y="328"/>
                </a:lnTo>
                <a:lnTo>
                  <a:pt x="570" y="328"/>
                </a:lnTo>
                <a:lnTo>
                  <a:pt x="572" y="332"/>
                </a:lnTo>
                <a:lnTo>
                  <a:pt x="572" y="332"/>
                </a:lnTo>
                <a:lnTo>
                  <a:pt x="580" y="338"/>
                </a:lnTo>
                <a:lnTo>
                  <a:pt x="586" y="344"/>
                </a:lnTo>
                <a:lnTo>
                  <a:pt x="586" y="344"/>
                </a:lnTo>
                <a:lnTo>
                  <a:pt x="586" y="350"/>
                </a:lnTo>
                <a:lnTo>
                  <a:pt x="586" y="356"/>
                </a:lnTo>
                <a:lnTo>
                  <a:pt x="586" y="356"/>
                </a:lnTo>
                <a:lnTo>
                  <a:pt x="590" y="364"/>
                </a:lnTo>
                <a:lnTo>
                  <a:pt x="594" y="372"/>
                </a:lnTo>
                <a:lnTo>
                  <a:pt x="594" y="37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73" name="Freeform 343"/>
          <p:cNvSpPr>
            <a:spLocks/>
          </p:cNvSpPr>
          <p:nvPr/>
        </p:nvSpPr>
        <p:spPr bwMode="auto">
          <a:xfrm>
            <a:off x="5593507" y="3715655"/>
            <a:ext cx="673083" cy="311575"/>
          </a:xfrm>
          <a:custGeom>
            <a:avLst/>
            <a:gdLst/>
            <a:ahLst/>
            <a:cxnLst>
              <a:cxn ang="0">
                <a:pos x="12" y="138"/>
              </a:cxn>
              <a:cxn ang="0">
                <a:pos x="4" y="118"/>
              </a:cxn>
              <a:cxn ang="0">
                <a:pos x="0" y="106"/>
              </a:cxn>
              <a:cxn ang="0">
                <a:pos x="8" y="92"/>
              </a:cxn>
              <a:cxn ang="0">
                <a:pos x="14" y="80"/>
              </a:cxn>
              <a:cxn ang="0">
                <a:pos x="22" y="82"/>
              </a:cxn>
              <a:cxn ang="0">
                <a:pos x="28" y="86"/>
              </a:cxn>
              <a:cxn ang="0">
                <a:pos x="46" y="84"/>
              </a:cxn>
              <a:cxn ang="0">
                <a:pos x="60" y="72"/>
              </a:cxn>
              <a:cxn ang="0">
                <a:pos x="60" y="64"/>
              </a:cxn>
              <a:cxn ang="0">
                <a:pos x="70" y="62"/>
              </a:cxn>
              <a:cxn ang="0">
                <a:pos x="76" y="50"/>
              </a:cxn>
              <a:cxn ang="0">
                <a:pos x="76" y="36"/>
              </a:cxn>
              <a:cxn ang="0">
                <a:pos x="82" y="30"/>
              </a:cxn>
              <a:cxn ang="0">
                <a:pos x="90" y="24"/>
              </a:cxn>
              <a:cxn ang="0">
                <a:pos x="96" y="14"/>
              </a:cxn>
              <a:cxn ang="0">
                <a:pos x="106" y="12"/>
              </a:cxn>
              <a:cxn ang="0">
                <a:pos x="116" y="8"/>
              </a:cxn>
              <a:cxn ang="0">
                <a:pos x="126" y="6"/>
              </a:cxn>
              <a:cxn ang="0">
                <a:pos x="138" y="8"/>
              </a:cxn>
              <a:cxn ang="0">
                <a:pos x="150" y="2"/>
              </a:cxn>
              <a:cxn ang="0">
                <a:pos x="160" y="2"/>
              </a:cxn>
              <a:cxn ang="0">
                <a:pos x="176" y="16"/>
              </a:cxn>
              <a:cxn ang="0">
                <a:pos x="184" y="26"/>
              </a:cxn>
              <a:cxn ang="0">
                <a:pos x="194" y="30"/>
              </a:cxn>
              <a:cxn ang="0">
                <a:pos x="204" y="22"/>
              </a:cxn>
              <a:cxn ang="0">
                <a:pos x="214" y="12"/>
              </a:cxn>
              <a:cxn ang="0">
                <a:pos x="236" y="10"/>
              </a:cxn>
              <a:cxn ang="0">
                <a:pos x="244" y="16"/>
              </a:cxn>
              <a:cxn ang="0">
                <a:pos x="252" y="14"/>
              </a:cxn>
              <a:cxn ang="0">
                <a:pos x="266" y="4"/>
              </a:cxn>
              <a:cxn ang="0">
                <a:pos x="280" y="2"/>
              </a:cxn>
              <a:cxn ang="0">
                <a:pos x="296" y="2"/>
              </a:cxn>
              <a:cxn ang="0">
                <a:pos x="308" y="8"/>
              </a:cxn>
              <a:cxn ang="0">
                <a:pos x="332" y="26"/>
              </a:cxn>
              <a:cxn ang="0">
                <a:pos x="342" y="28"/>
              </a:cxn>
              <a:cxn ang="0">
                <a:pos x="342" y="36"/>
              </a:cxn>
              <a:cxn ang="0">
                <a:pos x="332" y="70"/>
              </a:cxn>
              <a:cxn ang="0">
                <a:pos x="328" y="96"/>
              </a:cxn>
              <a:cxn ang="0">
                <a:pos x="314" y="102"/>
              </a:cxn>
              <a:cxn ang="0">
                <a:pos x="294" y="90"/>
              </a:cxn>
              <a:cxn ang="0">
                <a:pos x="276" y="88"/>
              </a:cxn>
              <a:cxn ang="0">
                <a:pos x="262" y="92"/>
              </a:cxn>
              <a:cxn ang="0">
                <a:pos x="244" y="92"/>
              </a:cxn>
              <a:cxn ang="0">
                <a:pos x="224" y="102"/>
              </a:cxn>
              <a:cxn ang="0">
                <a:pos x="220" y="116"/>
              </a:cxn>
              <a:cxn ang="0">
                <a:pos x="208" y="120"/>
              </a:cxn>
              <a:cxn ang="0">
                <a:pos x="194" y="130"/>
              </a:cxn>
              <a:cxn ang="0">
                <a:pos x="184" y="126"/>
              </a:cxn>
              <a:cxn ang="0">
                <a:pos x="174" y="124"/>
              </a:cxn>
              <a:cxn ang="0">
                <a:pos x="156" y="136"/>
              </a:cxn>
              <a:cxn ang="0">
                <a:pos x="130" y="144"/>
              </a:cxn>
              <a:cxn ang="0">
                <a:pos x="118" y="152"/>
              </a:cxn>
              <a:cxn ang="0">
                <a:pos x="108" y="172"/>
              </a:cxn>
              <a:cxn ang="0">
                <a:pos x="100" y="172"/>
              </a:cxn>
              <a:cxn ang="0">
                <a:pos x="62" y="174"/>
              </a:cxn>
              <a:cxn ang="0">
                <a:pos x="46" y="166"/>
              </a:cxn>
              <a:cxn ang="0">
                <a:pos x="24" y="150"/>
              </a:cxn>
              <a:cxn ang="0">
                <a:pos x="18" y="146"/>
              </a:cxn>
            </a:cxnLst>
            <a:rect l="0" t="0" r="r" b="b"/>
            <a:pathLst>
              <a:path w="342" h="176">
                <a:moveTo>
                  <a:pt x="18" y="146"/>
                </a:moveTo>
                <a:lnTo>
                  <a:pt x="18" y="146"/>
                </a:lnTo>
                <a:lnTo>
                  <a:pt x="12" y="138"/>
                </a:lnTo>
                <a:lnTo>
                  <a:pt x="8" y="130"/>
                </a:lnTo>
                <a:lnTo>
                  <a:pt x="8" y="130"/>
                </a:lnTo>
                <a:lnTo>
                  <a:pt x="4" y="118"/>
                </a:lnTo>
                <a:lnTo>
                  <a:pt x="2" y="112"/>
                </a:lnTo>
                <a:lnTo>
                  <a:pt x="0" y="106"/>
                </a:lnTo>
                <a:lnTo>
                  <a:pt x="0" y="106"/>
                </a:lnTo>
                <a:lnTo>
                  <a:pt x="2" y="100"/>
                </a:lnTo>
                <a:lnTo>
                  <a:pt x="2" y="100"/>
                </a:lnTo>
                <a:lnTo>
                  <a:pt x="8" y="92"/>
                </a:lnTo>
                <a:lnTo>
                  <a:pt x="8" y="92"/>
                </a:lnTo>
                <a:lnTo>
                  <a:pt x="10" y="86"/>
                </a:lnTo>
                <a:lnTo>
                  <a:pt x="14" y="80"/>
                </a:lnTo>
                <a:lnTo>
                  <a:pt x="14" y="80"/>
                </a:lnTo>
                <a:lnTo>
                  <a:pt x="18" y="80"/>
                </a:lnTo>
                <a:lnTo>
                  <a:pt x="22" y="82"/>
                </a:lnTo>
                <a:lnTo>
                  <a:pt x="22" y="82"/>
                </a:lnTo>
                <a:lnTo>
                  <a:pt x="28" y="86"/>
                </a:lnTo>
                <a:lnTo>
                  <a:pt x="28" y="86"/>
                </a:lnTo>
                <a:lnTo>
                  <a:pt x="38" y="86"/>
                </a:lnTo>
                <a:lnTo>
                  <a:pt x="46" y="84"/>
                </a:lnTo>
                <a:lnTo>
                  <a:pt x="46" y="84"/>
                </a:lnTo>
                <a:lnTo>
                  <a:pt x="54" y="78"/>
                </a:lnTo>
                <a:lnTo>
                  <a:pt x="60" y="72"/>
                </a:lnTo>
                <a:lnTo>
                  <a:pt x="60" y="72"/>
                </a:lnTo>
                <a:lnTo>
                  <a:pt x="60" y="68"/>
                </a:lnTo>
                <a:lnTo>
                  <a:pt x="60" y="64"/>
                </a:lnTo>
                <a:lnTo>
                  <a:pt x="60" y="64"/>
                </a:lnTo>
                <a:lnTo>
                  <a:pt x="64" y="62"/>
                </a:lnTo>
                <a:lnTo>
                  <a:pt x="70" y="62"/>
                </a:lnTo>
                <a:lnTo>
                  <a:pt x="70" y="62"/>
                </a:lnTo>
                <a:lnTo>
                  <a:pt x="74" y="56"/>
                </a:lnTo>
                <a:lnTo>
                  <a:pt x="76" y="50"/>
                </a:lnTo>
                <a:lnTo>
                  <a:pt x="76" y="50"/>
                </a:lnTo>
                <a:lnTo>
                  <a:pt x="76" y="44"/>
                </a:lnTo>
                <a:lnTo>
                  <a:pt x="76" y="36"/>
                </a:lnTo>
                <a:lnTo>
                  <a:pt x="76" y="36"/>
                </a:lnTo>
                <a:lnTo>
                  <a:pt x="78" y="32"/>
                </a:lnTo>
                <a:lnTo>
                  <a:pt x="78" y="32"/>
                </a:lnTo>
                <a:lnTo>
                  <a:pt x="82" y="30"/>
                </a:lnTo>
                <a:lnTo>
                  <a:pt x="88" y="28"/>
                </a:lnTo>
                <a:lnTo>
                  <a:pt x="88" y="28"/>
                </a:lnTo>
                <a:lnTo>
                  <a:pt x="90" y="24"/>
                </a:lnTo>
                <a:lnTo>
                  <a:pt x="92" y="20"/>
                </a:lnTo>
                <a:lnTo>
                  <a:pt x="92" y="20"/>
                </a:lnTo>
                <a:lnTo>
                  <a:pt x="96" y="14"/>
                </a:lnTo>
                <a:lnTo>
                  <a:pt x="98" y="10"/>
                </a:lnTo>
                <a:lnTo>
                  <a:pt x="98" y="10"/>
                </a:lnTo>
                <a:lnTo>
                  <a:pt x="106" y="12"/>
                </a:lnTo>
                <a:lnTo>
                  <a:pt x="112" y="12"/>
                </a:lnTo>
                <a:lnTo>
                  <a:pt x="112" y="12"/>
                </a:lnTo>
                <a:lnTo>
                  <a:pt x="116" y="8"/>
                </a:lnTo>
                <a:lnTo>
                  <a:pt x="120" y="4"/>
                </a:lnTo>
                <a:lnTo>
                  <a:pt x="120" y="4"/>
                </a:lnTo>
                <a:lnTo>
                  <a:pt x="126" y="6"/>
                </a:lnTo>
                <a:lnTo>
                  <a:pt x="132" y="10"/>
                </a:lnTo>
                <a:lnTo>
                  <a:pt x="132" y="10"/>
                </a:lnTo>
                <a:lnTo>
                  <a:pt x="138" y="8"/>
                </a:lnTo>
                <a:lnTo>
                  <a:pt x="144" y="6"/>
                </a:lnTo>
                <a:lnTo>
                  <a:pt x="144" y="6"/>
                </a:lnTo>
                <a:lnTo>
                  <a:pt x="150" y="2"/>
                </a:lnTo>
                <a:lnTo>
                  <a:pt x="156" y="0"/>
                </a:lnTo>
                <a:lnTo>
                  <a:pt x="156" y="0"/>
                </a:lnTo>
                <a:lnTo>
                  <a:pt x="160" y="2"/>
                </a:lnTo>
                <a:lnTo>
                  <a:pt x="164" y="6"/>
                </a:lnTo>
                <a:lnTo>
                  <a:pt x="164" y="6"/>
                </a:lnTo>
                <a:lnTo>
                  <a:pt x="176" y="16"/>
                </a:lnTo>
                <a:lnTo>
                  <a:pt x="176" y="16"/>
                </a:lnTo>
                <a:lnTo>
                  <a:pt x="180" y="22"/>
                </a:lnTo>
                <a:lnTo>
                  <a:pt x="184" y="26"/>
                </a:lnTo>
                <a:lnTo>
                  <a:pt x="184" y="26"/>
                </a:lnTo>
                <a:lnTo>
                  <a:pt x="190" y="28"/>
                </a:lnTo>
                <a:lnTo>
                  <a:pt x="194" y="30"/>
                </a:lnTo>
                <a:lnTo>
                  <a:pt x="194" y="30"/>
                </a:lnTo>
                <a:lnTo>
                  <a:pt x="200" y="26"/>
                </a:lnTo>
                <a:lnTo>
                  <a:pt x="204" y="22"/>
                </a:lnTo>
                <a:lnTo>
                  <a:pt x="204" y="22"/>
                </a:lnTo>
                <a:lnTo>
                  <a:pt x="208" y="16"/>
                </a:lnTo>
                <a:lnTo>
                  <a:pt x="214" y="12"/>
                </a:lnTo>
                <a:lnTo>
                  <a:pt x="214" y="12"/>
                </a:lnTo>
                <a:lnTo>
                  <a:pt x="224" y="10"/>
                </a:lnTo>
                <a:lnTo>
                  <a:pt x="236" y="10"/>
                </a:lnTo>
                <a:lnTo>
                  <a:pt x="236" y="10"/>
                </a:lnTo>
                <a:lnTo>
                  <a:pt x="242" y="14"/>
                </a:lnTo>
                <a:lnTo>
                  <a:pt x="244" y="16"/>
                </a:lnTo>
                <a:lnTo>
                  <a:pt x="248" y="18"/>
                </a:lnTo>
                <a:lnTo>
                  <a:pt x="248" y="18"/>
                </a:lnTo>
                <a:lnTo>
                  <a:pt x="252" y="14"/>
                </a:lnTo>
                <a:lnTo>
                  <a:pt x="256" y="10"/>
                </a:lnTo>
                <a:lnTo>
                  <a:pt x="256" y="10"/>
                </a:lnTo>
                <a:lnTo>
                  <a:pt x="266" y="4"/>
                </a:lnTo>
                <a:lnTo>
                  <a:pt x="266" y="4"/>
                </a:lnTo>
                <a:lnTo>
                  <a:pt x="280" y="2"/>
                </a:lnTo>
                <a:lnTo>
                  <a:pt x="280" y="2"/>
                </a:lnTo>
                <a:lnTo>
                  <a:pt x="288" y="2"/>
                </a:lnTo>
                <a:lnTo>
                  <a:pt x="296" y="2"/>
                </a:lnTo>
                <a:lnTo>
                  <a:pt x="296" y="2"/>
                </a:lnTo>
                <a:lnTo>
                  <a:pt x="302" y="4"/>
                </a:lnTo>
                <a:lnTo>
                  <a:pt x="308" y="8"/>
                </a:lnTo>
                <a:lnTo>
                  <a:pt x="308" y="8"/>
                </a:lnTo>
                <a:lnTo>
                  <a:pt x="318" y="16"/>
                </a:lnTo>
                <a:lnTo>
                  <a:pt x="318" y="16"/>
                </a:lnTo>
                <a:lnTo>
                  <a:pt x="332" y="26"/>
                </a:lnTo>
                <a:lnTo>
                  <a:pt x="332" y="26"/>
                </a:lnTo>
                <a:lnTo>
                  <a:pt x="342" y="28"/>
                </a:lnTo>
                <a:lnTo>
                  <a:pt x="342" y="28"/>
                </a:lnTo>
                <a:lnTo>
                  <a:pt x="342" y="32"/>
                </a:lnTo>
                <a:lnTo>
                  <a:pt x="342" y="36"/>
                </a:lnTo>
                <a:lnTo>
                  <a:pt x="342" y="36"/>
                </a:lnTo>
                <a:lnTo>
                  <a:pt x="338" y="52"/>
                </a:lnTo>
                <a:lnTo>
                  <a:pt x="332" y="70"/>
                </a:lnTo>
                <a:lnTo>
                  <a:pt x="332" y="70"/>
                </a:lnTo>
                <a:lnTo>
                  <a:pt x="330" y="84"/>
                </a:lnTo>
                <a:lnTo>
                  <a:pt x="328" y="96"/>
                </a:lnTo>
                <a:lnTo>
                  <a:pt x="328" y="96"/>
                </a:lnTo>
                <a:lnTo>
                  <a:pt x="322" y="100"/>
                </a:lnTo>
                <a:lnTo>
                  <a:pt x="314" y="102"/>
                </a:lnTo>
                <a:lnTo>
                  <a:pt x="314" y="102"/>
                </a:lnTo>
                <a:lnTo>
                  <a:pt x="310" y="100"/>
                </a:lnTo>
                <a:lnTo>
                  <a:pt x="304" y="96"/>
                </a:lnTo>
                <a:lnTo>
                  <a:pt x="294" y="90"/>
                </a:lnTo>
                <a:lnTo>
                  <a:pt x="294" y="90"/>
                </a:lnTo>
                <a:lnTo>
                  <a:pt x="286" y="88"/>
                </a:lnTo>
                <a:lnTo>
                  <a:pt x="276" y="88"/>
                </a:lnTo>
                <a:lnTo>
                  <a:pt x="276" y="88"/>
                </a:lnTo>
                <a:lnTo>
                  <a:pt x="270" y="90"/>
                </a:lnTo>
                <a:lnTo>
                  <a:pt x="262" y="92"/>
                </a:lnTo>
                <a:lnTo>
                  <a:pt x="262" y="92"/>
                </a:lnTo>
                <a:lnTo>
                  <a:pt x="252" y="92"/>
                </a:lnTo>
                <a:lnTo>
                  <a:pt x="244" y="92"/>
                </a:lnTo>
                <a:lnTo>
                  <a:pt x="244" y="92"/>
                </a:lnTo>
                <a:lnTo>
                  <a:pt x="234" y="96"/>
                </a:lnTo>
                <a:lnTo>
                  <a:pt x="224" y="102"/>
                </a:lnTo>
                <a:lnTo>
                  <a:pt x="224" y="102"/>
                </a:lnTo>
                <a:lnTo>
                  <a:pt x="222" y="110"/>
                </a:lnTo>
                <a:lnTo>
                  <a:pt x="220" y="116"/>
                </a:lnTo>
                <a:lnTo>
                  <a:pt x="220" y="116"/>
                </a:lnTo>
                <a:lnTo>
                  <a:pt x="216" y="118"/>
                </a:lnTo>
                <a:lnTo>
                  <a:pt x="208" y="120"/>
                </a:lnTo>
                <a:lnTo>
                  <a:pt x="208" y="120"/>
                </a:lnTo>
                <a:lnTo>
                  <a:pt x="202" y="126"/>
                </a:lnTo>
                <a:lnTo>
                  <a:pt x="194" y="130"/>
                </a:lnTo>
                <a:lnTo>
                  <a:pt x="194" y="130"/>
                </a:lnTo>
                <a:lnTo>
                  <a:pt x="190" y="128"/>
                </a:lnTo>
                <a:lnTo>
                  <a:pt x="184" y="126"/>
                </a:lnTo>
                <a:lnTo>
                  <a:pt x="178" y="124"/>
                </a:lnTo>
                <a:lnTo>
                  <a:pt x="174" y="124"/>
                </a:lnTo>
                <a:lnTo>
                  <a:pt x="174" y="124"/>
                </a:lnTo>
                <a:lnTo>
                  <a:pt x="170" y="126"/>
                </a:lnTo>
                <a:lnTo>
                  <a:pt x="166" y="130"/>
                </a:lnTo>
                <a:lnTo>
                  <a:pt x="156" y="136"/>
                </a:lnTo>
                <a:lnTo>
                  <a:pt x="156" y="136"/>
                </a:lnTo>
                <a:lnTo>
                  <a:pt x="138" y="140"/>
                </a:lnTo>
                <a:lnTo>
                  <a:pt x="130" y="144"/>
                </a:lnTo>
                <a:lnTo>
                  <a:pt x="122" y="148"/>
                </a:lnTo>
                <a:lnTo>
                  <a:pt x="122" y="148"/>
                </a:lnTo>
                <a:lnTo>
                  <a:pt x="118" y="152"/>
                </a:lnTo>
                <a:lnTo>
                  <a:pt x="114" y="160"/>
                </a:lnTo>
                <a:lnTo>
                  <a:pt x="112" y="166"/>
                </a:lnTo>
                <a:lnTo>
                  <a:pt x="108" y="172"/>
                </a:lnTo>
                <a:lnTo>
                  <a:pt x="108" y="172"/>
                </a:lnTo>
                <a:lnTo>
                  <a:pt x="100" y="172"/>
                </a:lnTo>
                <a:lnTo>
                  <a:pt x="100" y="172"/>
                </a:lnTo>
                <a:lnTo>
                  <a:pt x="80" y="174"/>
                </a:lnTo>
                <a:lnTo>
                  <a:pt x="70" y="176"/>
                </a:lnTo>
                <a:lnTo>
                  <a:pt x="62" y="174"/>
                </a:lnTo>
                <a:lnTo>
                  <a:pt x="62" y="174"/>
                </a:lnTo>
                <a:lnTo>
                  <a:pt x="54" y="172"/>
                </a:lnTo>
                <a:lnTo>
                  <a:pt x="46" y="166"/>
                </a:lnTo>
                <a:lnTo>
                  <a:pt x="32" y="154"/>
                </a:lnTo>
                <a:lnTo>
                  <a:pt x="32" y="154"/>
                </a:lnTo>
                <a:lnTo>
                  <a:pt x="24" y="150"/>
                </a:lnTo>
                <a:lnTo>
                  <a:pt x="20" y="148"/>
                </a:lnTo>
                <a:lnTo>
                  <a:pt x="18" y="146"/>
                </a:lnTo>
                <a:lnTo>
                  <a:pt x="18" y="146"/>
                </a:lnTo>
                <a:lnTo>
                  <a:pt x="18" y="146"/>
                </a:lnTo>
                <a:lnTo>
                  <a:pt x="18" y="14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74" name="Freeform 344"/>
          <p:cNvSpPr>
            <a:spLocks/>
          </p:cNvSpPr>
          <p:nvPr/>
        </p:nvSpPr>
        <p:spPr bwMode="auto">
          <a:xfrm>
            <a:off x="5967443" y="4873440"/>
            <a:ext cx="255850" cy="492147"/>
          </a:xfrm>
          <a:custGeom>
            <a:avLst/>
            <a:gdLst/>
            <a:ahLst/>
            <a:cxnLst>
              <a:cxn ang="0">
                <a:pos x="130" y="184"/>
              </a:cxn>
              <a:cxn ang="0">
                <a:pos x="128" y="198"/>
              </a:cxn>
              <a:cxn ang="0">
                <a:pos x="114" y="210"/>
              </a:cxn>
              <a:cxn ang="0">
                <a:pos x="104" y="234"/>
              </a:cxn>
              <a:cxn ang="0">
                <a:pos x="92" y="244"/>
              </a:cxn>
              <a:cxn ang="0">
                <a:pos x="88" y="260"/>
              </a:cxn>
              <a:cxn ang="0">
                <a:pos x="78" y="274"/>
              </a:cxn>
              <a:cxn ang="0">
                <a:pos x="72" y="278"/>
              </a:cxn>
              <a:cxn ang="0">
                <a:pos x="72" y="278"/>
              </a:cxn>
              <a:cxn ang="0">
                <a:pos x="66" y="274"/>
              </a:cxn>
              <a:cxn ang="0">
                <a:pos x="60" y="272"/>
              </a:cxn>
              <a:cxn ang="0">
                <a:pos x="56" y="258"/>
              </a:cxn>
              <a:cxn ang="0">
                <a:pos x="46" y="246"/>
              </a:cxn>
              <a:cxn ang="0">
                <a:pos x="28" y="240"/>
              </a:cxn>
              <a:cxn ang="0">
                <a:pos x="16" y="230"/>
              </a:cxn>
              <a:cxn ang="0">
                <a:pos x="6" y="214"/>
              </a:cxn>
              <a:cxn ang="0">
                <a:pos x="4" y="208"/>
              </a:cxn>
              <a:cxn ang="0">
                <a:pos x="12" y="210"/>
              </a:cxn>
              <a:cxn ang="0">
                <a:pos x="14" y="208"/>
              </a:cxn>
              <a:cxn ang="0">
                <a:pos x="12" y="198"/>
              </a:cxn>
              <a:cxn ang="0">
                <a:pos x="6" y="180"/>
              </a:cxn>
              <a:cxn ang="0">
                <a:pos x="10" y="164"/>
              </a:cxn>
              <a:cxn ang="0">
                <a:pos x="12" y="154"/>
              </a:cxn>
              <a:cxn ang="0">
                <a:pos x="12" y="142"/>
              </a:cxn>
              <a:cxn ang="0">
                <a:pos x="10" y="130"/>
              </a:cxn>
              <a:cxn ang="0">
                <a:pos x="8" y="114"/>
              </a:cxn>
              <a:cxn ang="0">
                <a:pos x="18" y="86"/>
              </a:cxn>
              <a:cxn ang="0">
                <a:pos x="14" y="78"/>
              </a:cxn>
              <a:cxn ang="0">
                <a:pos x="4" y="76"/>
              </a:cxn>
              <a:cxn ang="0">
                <a:pos x="0" y="74"/>
              </a:cxn>
              <a:cxn ang="0">
                <a:pos x="4" y="58"/>
              </a:cxn>
              <a:cxn ang="0">
                <a:pos x="4" y="46"/>
              </a:cxn>
              <a:cxn ang="0">
                <a:pos x="4" y="30"/>
              </a:cxn>
              <a:cxn ang="0">
                <a:pos x="10" y="16"/>
              </a:cxn>
              <a:cxn ang="0">
                <a:pos x="18" y="6"/>
              </a:cxn>
              <a:cxn ang="0">
                <a:pos x="24" y="0"/>
              </a:cxn>
              <a:cxn ang="0">
                <a:pos x="34" y="8"/>
              </a:cxn>
              <a:cxn ang="0">
                <a:pos x="48" y="8"/>
              </a:cxn>
              <a:cxn ang="0">
                <a:pos x="54" y="12"/>
              </a:cxn>
              <a:cxn ang="0">
                <a:pos x="60" y="24"/>
              </a:cxn>
              <a:cxn ang="0">
                <a:pos x="74" y="28"/>
              </a:cxn>
              <a:cxn ang="0">
                <a:pos x="90" y="48"/>
              </a:cxn>
              <a:cxn ang="0">
                <a:pos x="90" y="70"/>
              </a:cxn>
              <a:cxn ang="0">
                <a:pos x="86" y="106"/>
              </a:cxn>
              <a:cxn ang="0">
                <a:pos x="94" y="130"/>
              </a:cxn>
              <a:cxn ang="0">
                <a:pos x="106" y="146"/>
              </a:cxn>
              <a:cxn ang="0">
                <a:pos x="126" y="162"/>
              </a:cxn>
              <a:cxn ang="0">
                <a:pos x="128" y="176"/>
              </a:cxn>
            </a:cxnLst>
            <a:rect l="0" t="0" r="r" b="b"/>
            <a:pathLst>
              <a:path w="130" h="278">
                <a:moveTo>
                  <a:pt x="128" y="176"/>
                </a:moveTo>
                <a:lnTo>
                  <a:pt x="128" y="176"/>
                </a:lnTo>
                <a:lnTo>
                  <a:pt x="130" y="184"/>
                </a:lnTo>
                <a:lnTo>
                  <a:pt x="130" y="194"/>
                </a:lnTo>
                <a:lnTo>
                  <a:pt x="130" y="194"/>
                </a:lnTo>
                <a:lnTo>
                  <a:pt x="128" y="198"/>
                </a:lnTo>
                <a:lnTo>
                  <a:pt x="122" y="202"/>
                </a:lnTo>
                <a:lnTo>
                  <a:pt x="114" y="210"/>
                </a:lnTo>
                <a:lnTo>
                  <a:pt x="114" y="210"/>
                </a:lnTo>
                <a:lnTo>
                  <a:pt x="110" y="222"/>
                </a:lnTo>
                <a:lnTo>
                  <a:pt x="104" y="234"/>
                </a:lnTo>
                <a:lnTo>
                  <a:pt x="104" y="234"/>
                </a:lnTo>
                <a:lnTo>
                  <a:pt x="98" y="238"/>
                </a:lnTo>
                <a:lnTo>
                  <a:pt x="92" y="244"/>
                </a:lnTo>
                <a:lnTo>
                  <a:pt x="92" y="244"/>
                </a:lnTo>
                <a:lnTo>
                  <a:pt x="90" y="252"/>
                </a:lnTo>
                <a:lnTo>
                  <a:pt x="88" y="260"/>
                </a:lnTo>
                <a:lnTo>
                  <a:pt x="88" y="260"/>
                </a:lnTo>
                <a:lnTo>
                  <a:pt x="84" y="268"/>
                </a:lnTo>
                <a:lnTo>
                  <a:pt x="84" y="268"/>
                </a:lnTo>
                <a:lnTo>
                  <a:pt x="78" y="274"/>
                </a:lnTo>
                <a:lnTo>
                  <a:pt x="76" y="276"/>
                </a:lnTo>
                <a:lnTo>
                  <a:pt x="72" y="278"/>
                </a:lnTo>
                <a:lnTo>
                  <a:pt x="72" y="278"/>
                </a:lnTo>
                <a:lnTo>
                  <a:pt x="72" y="278"/>
                </a:lnTo>
                <a:lnTo>
                  <a:pt x="72" y="278"/>
                </a:lnTo>
                <a:lnTo>
                  <a:pt x="72" y="278"/>
                </a:lnTo>
                <a:lnTo>
                  <a:pt x="72" y="278"/>
                </a:lnTo>
                <a:lnTo>
                  <a:pt x="70" y="276"/>
                </a:lnTo>
                <a:lnTo>
                  <a:pt x="66" y="274"/>
                </a:lnTo>
                <a:lnTo>
                  <a:pt x="62" y="274"/>
                </a:lnTo>
                <a:lnTo>
                  <a:pt x="60" y="272"/>
                </a:lnTo>
                <a:lnTo>
                  <a:pt x="60" y="272"/>
                </a:lnTo>
                <a:lnTo>
                  <a:pt x="58" y="266"/>
                </a:lnTo>
                <a:lnTo>
                  <a:pt x="56" y="258"/>
                </a:lnTo>
                <a:lnTo>
                  <a:pt x="56" y="258"/>
                </a:lnTo>
                <a:lnTo>
                  <a:pt x="52" y="252"/>
                </a:lnTo>
                <a:lnTo>
                  <a:pt x="46" y="246"/>
                </a:lnTo>
                <a:lnTo>
                  <a:pt x="46" y="246"/>
                </a:lnTo>
                <a:lnTo>
                  <a:pt x="42" y="244"/>
                </a:lnTo>
                <a:lnTo>
                  <a:pt x="34" y="242"/>
                </a:lnTo>
                <a:lnTo>
                  <a:pt x="28" y="240"/>
                </a:lnTo>
                <a:lnTo>
                  <a:pt x="22" y="238"/>
                </a:lnTo>
                <a:lnTo>
                  <a:pt x="22" y="238"/>
                </a:lnTo>
                <a:lnTo>
                  <a:pt x="16" y="230"/>
                </a:lnTo>
                <a:lnTo>
                  <a:pt x="10" y="220"/>
                </a:lnTo>
                <a:lnTo>
                  <a:pt x="10" y="220"/>
                </a:lnTo>
                <a:lnTo>
                  <a:pt x="6" y="214"/>
                </a:lnTo>
                <a:lnTo>
                  <a:pt x="4" y="212"/>
                </a:lnTo>
                <a:lnTo>
                  <a:pt x="4" y="208"/>
                </a:lnTo>
                <a:lnTo>
                  <a:pt x="4" y="208"/>
                </a:lnTo>
                <a:lnTo>
                  <a:pt x="6" y="208"/>
                </a:lnTo>
                <a:lnTo>
                  <a:pt x="8" y="208"/>
                </a:lnTo>
                <a:lnTo>
                  <a:pt x="12" y="210"/>
                </a:lnTo>
                <a:lnTo>
                  <a:pt x="14" y="210"/>
                </a:lnTo>
                <a:lnTo>
                  <a:pt x="14" y="210"/>
                </a:lnTo>
                <a:lnTo>
                  <a:pt x="14" y="208"/>
                </a:lnTo>
                <a:lnTo>
                  <a:pt x="14" y="204"/>
                </a:lnTo>
                <a:lnTo>
                  <a:pt x="12" y="198"/>
                </a:lnTo>
                <a:lnTo>
                  <a:pt x="12" y="198"/>
                </a:lnTo>
                <a:lnTo>
                  <a:pt x="10" y="190"/>
                </a:lnTo>
                <a:lnTo>
                  <a:pt x="6" y="180"/>
                </a:lnTo>
                <a:lnTo>
                  <a:pt x="6" y="180"/>
                </a:lnTo>
                <a:lnTo>
                  <a:pt x="8" y="172"/>
                </a:lnTo>
                <a:lnTo>
                  <a:pt x="10" y="164"/>
                </a:lnTo>
                <a:lnTo>
                  <a:pt x="10" y="164"/>
                </a:lnTo>
                <a:lnTo>
                  <a:pt x="14" y="160"/>
                </a:lnTo>
                <a:lnTo>
                  <a:pt x="14" y="160"/>
                </a:lnTo>
                <a:lnTo>
                  <a:pt x="12" y="154"/>
                </a:lnTo>
                <a:lnTo>
                  <a:pt x="12" y="148"/>
                </a:lnTo>
                <a:lnTo>
                  <a:pt x="12" y="148"/>
                </a:lnTo>
                <a:lnTo>
                  <a:pt x="12" y="142"/>
                </a:lnTo>
                <a:lnTo>
                  <a:pt x="14" y="136"/>
                </a:lnTo>
                <a:lnTo>
                  <a:pt x="14" y="136"/>
                </a:lnTo>
                <a:lnTo>
                  <a:pt x="10" y="130"/>
                </a:lnTo>
                <a:lnTo>
                  <a:pt x="8" y="122"/>
                </a:lnTo>
                <a:lnTo>
                  <a:pt x="8" y="122"/>
                </a:lnTo>
                <a:lnTo>
                  <a:pt x="8" y="114"/>
                </a:lnTo>
                <a:lnTo>
                  <a:pt x="12" y="102"/>
                </a:lnTo>
                <a:lnTo>
                  <a:pt x="16" y="92"/>
                </a:lnTo>
                <a:lnTo>
                  <a:pt x="18" y="86"/>
                </a:lnTo>
                <a:lnTo>
                  <a:pt x="16" y="82"/>
                </a:lnTo>
                <a:lnTo>
                  <a:pt x="16" y="82"/>
                </a:lnTo>
                <a:lnTo>
                  <a:pt x="14" y="78"/>
                </a:lnTo>
                <a:lnTo>
                  <a:pt x="10" y="76"/>
                </a:lnTo>
                <a:lnTo>
                  <a:pt x="10" y="76"/>
                </a:lnTo>
                <a:lnTo>
                  <a:pt x="4" y="76"/>
                </a:lnTo>
                <a:lnTo>
                  <a:pt x="2" y="76"/>
                </a:lnTo>
                <a:lnTo>
                  <a:pt x="0" y="74"/>
                </a:lnTo>
                <a:lnTo>
                  <a:pt x="0" y="74"/>
                </a:lnTo>
                <a:lnTo>
                  <a:pt x="0" y="70"/>
                </a:lnTo>
                <a:lnTo>
                  <a:pt x="2" y="64"/>
                </a:lnTo>
                <a:lnTo>
                  <a:pt x="4" y="58"/>
                </a:lnTo>
                <a:lnTo>
                  <a:pt x="6" y="54"/>
                </a:lnTo>
                <a:lnTo>
                  <a:pt x="6" y="54"/>
                </a:lnTo>
                <a:lnTo>
                  <a:pt x="4" y="46"/>
                </a:lnTo>
                <a:lnTo>
                  <a:pt x="2" y="40"/>
                </a:lnTo>
                <a:lnTo>
                  <a:pt x="2" y="40"/>
                </a:lnTo>
                <a:lnTo>
                  <a:pt x="4" y="30"/>
                </a:lnTo>
                <a:lnTo>
                  <a:pt x="6" y="20"/>
                </a:lnTo>
                <a:lnTo>
                  <a:pt x="6" y="20"/>
                </a:lnTo>
                <a:lnTo>
                  <a:pt x="10" y="16"/>
                </a:lnTo>
                <a:lnTo>
                  <a:pt x="16" y="12"/>
                </a:lnTo>
                <a:lnTo>
                  <a:pt x="16" y="12"/>
                </a:lnTo>
                <a:lnTo>
                  <a:pt x="18" y="6"/>
                </a:lnTo>
                <a:lnTo>
                  <a:pt x="20" y="2"/>
                </a:lnTo>
                <a:lnTo>
                  <a:pt x="24" y="0"/>
                </a:lnTo>
                <a:lnTo>
                  <a:pt x="24" y="0"/>
                </a:lnTo>
                <a:lnTo>
                  <a:pt x="26" y="0"/>
                </a:lnTo>
                <a:lnTo>
                  <a:pt x="28" y="4"/>
                </a:lnTo>
                <a:lnTo>
                  <a:pt x="34" y="8"/>
                </a:lnTo>
                <a:lnTo>
                  <a:pt x="34" y="8"/>
                </a:lnTo>
                <a:lnTo>
                  <a:pt x="42" y="8"/>
                </a:lnTo>
                <a:lnTo>
                  <a:pt x="48" y="8"/>
                </a:lnTo>
                <a:lnTo>
                  <a:pt x="52" y="10"/>
                </a:lnTo>
                <a:lnTo>
                  <a:pt x="52" y="10"/>
                </a:lnTo>
                <a:lnTo>
                  <a:pt x="54" y="12"/>
                </a:lnTo>
                <a:lnTo>
                  <a:pt x="56" y="16"/>
                </a:lnTo>
                <a:lnTo>
                  <a:pt x="60" y="24"/>
                </a:lnTo>
                <a:lnTo>
                  <a:pt x="60" y="24"/>
                </a:lnTo>
                <a:lnTo>
                  <a:pt x="66" y="26"/>
                </a:lnTo>
                <a:lnTo>
                  <a:pt x="74" y="28"/>
                </a:lnTo>
                <a:lnTo>
                  <a:pt x="74" y="28"/>
                </a:lnTo>
                <a:lnTo>
                  <a:pt x="82" y="36"/>
                </a:lnTo>
                <a:lnTo>
                  <a:pt x="86" y="42"/>
                </a:lnTo>
                <a:lnTo>
                  <a:pt x="90" y="48"/>
                </a:lnTo>
                <a:lnTo>
                  <a:pt x="90" y="48"/>
                </a:lnTo>
                <a:lnTo>
                  <a:pt x="90" y="58"/>
                </a:lnTo>
                <a:lnTo>
                  <a:pt x="90" y="70"/>
                </a:lnTo>
                <a:lnTo>
                  <a:pt x="86" y="94"/>
                </a:lnTo>
                <a:lnTo>
                  <a:pt x="86" y="94"/>
                </a:lnTo>
                <a:lnTo>
                  <a:pt x="86" y="106"/>
                </a:lnTo>
                <a:lnTo>
                  <a:pt x="88" y="116"/>
                </a:lnTo>
                <a:lnTo>
                  <a:pt x="88" y="116"/>
                </a:lnTo>
                <a:lnTo>
                  <a:pt x="94" y="130"/>
                </a:lnTo>
                <a:lnTo>
                  <a:pt x="102" y="142"/>
                </a:lnTo>
                <a:lnTo>
                  <a:pt x="102" y="142"/>
                </a:lnTo>
                <a:lnTo>
                  <a:pt x="106" y="146"/>
                </a:lnTo>
                <a:lnTo>
                  <a:pt x="114" y="152"/>
                </a:lnTo>
                <a:lnTo>
                  <a:pt x="120" y="156"/>
                </a:lnTo>
                <a:lnTo>
                  <a:pt x="126" y="162"/>
                </a:lnTo>
                <a:lnTo>
                  <a:pt x="126" y="162"/>
                </a:lnTo>
                <a:lnTo>
                  <a:pt x="128" y="168"/>
                </a:lnTo>
                <a:lnTo>
                  <a:pt x="128" y="176"/>
                </a:lnTo>
                <a:lnTo>
                  <a:pt x="128" y="17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75" name="Freeform 345"/>
          <p:cNvSpPr>
            <a:spLocks/>
          </p:cNvSpPr>
          <p:nvPr/>
        </p:nvSpPr>
        <p:spPr bwMode="auto">
          <a:xfrm>
            <a:off x="6660207" y="6151757"/>
            <a:ext cx="425105" cy="106219"/>
          </a:xfrm>
          <a:custGeom>
            <a:avLst/>
            <a:gdLst/>
            <a:ahLst/>
            <a:cxnLst>
              <a:cxn ang="0">
                <a:pos x="216" y="16"/>
              </a:cxn>
              <a:cxn ang="0">
                <a:pos x="214" y="30"/>
              </a:cxn>
              <a:cxn ang="0">
                <a:pos x="206" y="40"/>
              </a:cxn>
              <a:cxn ang="0">
                <a:pos x="204" y="40"/>
              </a:cxn>
              <a:cxn ang="0">
                <a:pos x="192" y="34"/>
              </a:cxn>
              <a:cxn ang="0">
                <a:pos x="186" y="38"/>
              </a:cxn>
              <a:cxn ang="0">
                <a:pos x="178" y="40"/>
              </a:cxn>
              <a:cxn ang="0">
                <a:pos x="164" y="42"/>
              </a:cxn>
              <a:cxn ang="0">
                <a:pos x="152" y="46"/>
              </a:cxn>
              <a:cxn ang="0">
                <a:pos x="140" y="48"/>
              </a:cxn>
              <a:cxn ang="0">
                <a:pos x="126" y="54"/>
              </a:cxn>
              <a:cxn ang="0">
                <a:pos x="108" y="60"/>
              </a:cxn>
              <a:cxn ang="0">
                <a:pos x="104" y="58"/>
              </a:cxn>
              <a:cxn ang="0">
                <a:pos x="100" y="52"/>
              </a:cxn>
              <a:cxn ang="0">
                <a:pos x="96" y="46"/>
              </a:cxn>
              <a:cxn ang="0">
                <a:pos x="90" y="44"/>
              </a:cxn>
              <a:cxn ang="0">
                <a:pos x="84" y="42"/>
              </a:cxn>
              <a:cxn ang="0">
                <a:pos x="76" y="38"/>
              </a:cxn>
              <a:cxn ang="0">
                <a:pos x="54" y="36"/>
              </a:cxn>
              <a:cxn ang="0">
                <a:pos x="36" y="36"/>
              </a:cxn>
              <a:cxn ang="0">
                <a:pos x="24" y="40"/>
              </a:cxn>
              <a:cxn ang="0">
                <a:pos x="12" y="40"/>
              </a:cxn>
              <a:cxn ang="0">
                <a:pos x="8" y="42"/>
              </a:cxn>
              <a:cxn ang="0">
                <a:pos x="4" y="42"/>
              </a:cxn>
              <a:cxn ang="0">
                <a:pos x="0" y="36"/>
              </a:cxn>
              <a:cxn ang="0">
                <a:pos x="2" y="18"/>
              </a:cxn>
              <a:cxn ang="0">
                <a:pos x="6" y="10"/>
              </a:cxn>
              <a:cxn ang="0">
                <a:pos x="14" y="12"/>
              </a:cxn>
              <a:cxn ang="0">
                <a:pos x="14" y="10"/>
              </a:cxn>
              <a:cxn ang="0">
                <a:pos x="14" y="4"/>
              </a:cxn>
              <a:cxn ang="0">
                <a:pos x="16" y="2"/>
              </a:cxn>
              <a:cxn ang="0">
                <a:pos x="20" y="2"/>
              </a:cxn>
              <a:cxn ang="0">
                <a:pos x="28" y="6"/>
              </a:cxn>
              <a:cxn ang="0">
                <a:pos x="36" y="8"/>
              </a:cxn>
              <a:cxn ang="0">
                <a:pos x="38" y="6"/>
              </a:cxn>
              <a:cxn ang="0">
                <a:pos x="42" y="0"/>
              </a:cxn>
              <a:cxn ang="0">
                <a:pos x="44" y="0"/>
              </a:cxn>
              <a:cxn ang="0">
                <a:pos x="50" y="6"/>
              </a:cxn>
              <a:cxn ang="0">
                <a:pos x="50" y="10"/>
              </a:cxn>
              <a:cxn ang="0">
                <a:pos x="48" y="14"/>
              </a:cxn>
              <a:cxn ang="0">
                <a:pos x="52" y="14"/>
              </a:cxn>
              <a:cxn ang="0">
                <a:pos x="56" y="14"/>
              </a:cxn>
              <a:cxn ang="0">
                <a:pos x="66" y="22"/>
              </a:cxn>
              <a:cxn ang="0">
                <a:pos x="76" y="20"/>
              </a:cxn>
              <a:cxn ang="0">
                <a:pos x="98" y="12"/>
              </a:cxn>
              <a:cxn ang="0">
                <a:pos x="108" y="10"/>
              </a:cxn>
              <a:cxn ang="0">
                <a:pos x="118" y="10"/>
              </a:cxn>
              <a:cxn ang="0">
                <a:pos x="118" y="12"/>
              </a:cxn>
              <a:cxn ang="0">
                <a:pos x="120" y="16"/>
              </a:cxn>
              <a:cxn ang="0">
                <a:pos x="128" y="18"/>
              </a:cxn>
              <a:cxn ang="0">
                <a:pos x="152" y="16"/>
              </a:cxn>
              <a:cxn ang="0">
                <a:pos x="160" y="12"/>
              </a:cxn>
              <a:cxn ang="0">
                <a:pos x="168" y="12"/>
              </a:cxn>
              <a:cxn ang="0">
                <a:pos x="170" y="14"/>
              </a:cxn>
              <a:cxn ang="0">
                <a:pos x="176" y="22"/>
              </a:cxn>
              <a:cxn ang="0">
                <a:pos x="182" y="24"/>
              </a:cxn>
              <a:cxn ang="0">
                <a:pos x="188" y="24"/>
              </a:cxn>
              <a:cxn ang="0">
                <a:pos x="198" y="18"/>
              </a:cxn>
              <a:cxn ang="0">
                <a:pos x="204" y="16"/>
              </a:cxn>
              <a:cxn ang="0">
                <a:pos x="208" y="12"/>
              </a:cxn>
              <a:cxn ang="0">
                <a:pos x="214" y="10"/>
              </a:cxn>
              <a:cxn ang="0">
                <a:pos x="216" y="14"/>
              </a:cxn>
              <a:cxn ang="0">
                <a:pos x="216" y="16"/>
              </a:cxn>
            </a:cxnLst>
            <a:rect l="0" t="0" r="r" b="b"/>
            <a:pathLst>
              <a:path w="216" h="60">
                <a:moveTo>
                  <a:pt x="216" y="16"/>
                </a:moveTo>
                <a:lnTo>
                  <a:pt x="216" y="16"/>
                </a:lnTo>
                <a:lnTo>
                  <a:pt x="216" y="22"/>
                </a:lnTo>
                <a:lnTo>
                  <a:pt x="214" y="30"/>
                </a:lnTo>
                <a:lnTo>
                  <a:pt x="210" y="36"/>
                </a:lnTo>
                <a:lnTo>
                  <a:pt x="206" y="40"/>
                </a:lnTo>
                <a:lnTo>
                  <a:pt x="206" y="40"/>
                </a:lnTo>
                <a:lnTo>
                  <a:pt x="204" y="40"/>
                </a:lnTo>
                <a:lnTo>
                  <a:pt x="198" y="38"/>
                </a:lnTo>
                <a:lnTo>
                  <a:pt x="192" y="34"/>
                </a:lnTo>
                <a:lnTo>
                  <a:pt x="192" y="34"/>
                </a:lnTo>
                <a:lnTo>
                  <a:pt x="186" y="38"/>
                </a:lnTo>
                <a:lnTo>
                  <a:pt x="178" y="40"/>
                </a:lnTo>
                <a:lnTo>
                  <a:pt x="178" y="40"/>
                </a:lnTo>
                <a:lnTo>
                  <a:pt x="164" y="42"/>
                </a:lnTo>
                <a:lnTo>
                  <a:pt x="164" y="42"/>
                </a:lnTo>
                <a:lnTo>
                  <a:pt x="152" y="46"/>
                </a:lnTo>
                <a:lnTo>
                  <a:pt x="152" y="46"/>
                </a:lnTo>
                <a:lnTo>
                  <a:pt x="140" y="48"/>
                </a:lnTo>
                <a:lnTo>
                  <a:pt x="140" y="48"/>
                </a:lnTo>
                <a:lnTo>
                  <a:pt x="126" y="54"/>
                </a:lnTo>
                <a:lnTo>
                  <a:pt x="126" y="54"/>
                </a:lnTo>
                <a:lnTo>
                  <a:pt x="116" y="58"/>
                </a:lnTo>
                <a:lnTo>
                  <a:pt x="108" y="60"/>
                </a:lnTo>
                <a:lnTo>
                  <a:pt x="104" y="58"/>
                </a:lnTo>
                <a:lnTo>
                  <a:pt x="104" y="58"/>
                </a:lnTo>
                <a:lnTo>
                  <a:pt x="102" y="56"/>
                </a:lnTo>
                <a:lnTo>
                  <a:pt x="100" y="52"/>
                </a:lnTo>
                <a:lnTo>
                  <a:pt x="98" y="48"/>
                </a:lnTo>
                <a:lnTo>
                  <a:pt x="96" y="46"/>
                </a:lnTo>
                <a:lnTo>
                  <a:pt x="96" y="46"/>
                </a:lnTo>
                <a:lnTo>
                  <a:pt x="90" y="44"/>
                </a:lnTo>
                <a:lnTo>
                  <a:pt x="84" y="42"/>
                </a:lnTo>
                <a:lnTo>
                  <a:pt x="84" y="42"/>
                </a:lnTo>
                <a:lnTo>
                  <a:pt x="76" y="38"/>
                </a:lnTo>
                <a:lnTo>
                  <a:pt x="76" y="38"/>
                </a:lnTo>
                <a:lnTo>
                  <a:pt x="64" y="36"/>
                </a:lnTo>
                <a:lnTo>
                  <a:pt x="54" y="36"/>
                </a:lnTo>
                <a:lnTo>
                  <a:pt x="54" y="36"/>
                </a:lnTo>
                <a:lnTo>
                  <a:pt x="36" y="36"/>
                </a:lnTo>
                <a:lnTo>
                  <a:pt x="36" y="36"/>
                </a:lnTo>
                <a:lnTo>
                  <a:pt x="24" y="40"/>
                </a:lnTo>
                <a:lnTo>
                  <a:pt x="24" y="40"/>
                </a:lnTo>
                <a:lnTo>
                  <a:pt x="12" y="40"/>
                </a:lnTo>
                <a:lnTo>
                  <a:pt x="12" y="40"/>
                </a:lnTo>
                <a:lnTo>
                  <a:pt x="8" y="42"/>
                </a:lnTo>
                <a:lnTo>
                  <a:pt x="4" y="42"/>
                </a:lnTo>
                <a:lnTo>
                  <a:pt x="4" y="42"/>
                </a:lnTo>
                <a:lnTo>
                  <a:pt x="2" y="40"/>
                </a:lnTo>
                <a:lnTo>
                  <a:pt x="0" y="36"/>
                </a:lnTo>
                <a:lnTo>
                  <a:pt x="0" y="26"/>
                </a:lnTo>
                <a:lnTo>
                  <a:pt x="2" y="18"/>
                </a:lnTo>
                <a:lnTo>
                  <a:pt x="6" y="10"/>
                </a:lnTo>
                <a:lnTo>
                  <a:pt x="6" y="10"/>
                </a:lnTo>
                <a:lnTo>
                  <a:pt x="10" y="12"/>
                </a:lnTo>
                <a:lnTo>
                  <a:pt x="14" y="12"/>
                </a:lnTo>
                <a:lnTo>
                  <a:pt x="14" y="12"/>
                </a:lnTo>
                <a:lnTo>
                  <a:pt x="14" y="10"/>
                </a:lnTo>
                <a:lnTo>
                  <a:pt x="14" y="8"/>
                </a:lnTo>
                <a:lnTo>
                  <a:pt x="14" y="4"/>
                </a:lnTo>
                <a:lnTo>
                  <a:pt x="16" y="2"/>
                </a:lnTo>
                <a:lnTo>
                  <a:pt x="16" y="2"/>
                </a:lnTo>
                <a:lnTo>
                  <a:pt x="18" y="2"/>
                </a:lnTo>
                <a:lnTo>
                  <a:pt x="20" y="2"/>
                </a:lnTo>
                <a:lnTo>
                  <a:pt x="20" y="2"/>
                </a:lnTo>
                <a:lnTo>
                  <a:pt x="28" y="6"/>
                </a:lnTo>
                <a:lnTo>
                  <a:pt x="32" y="8"/>
                </a:lnTo>
                <a:lnTo>
                  <a:pt x="36" y="8"/>
                </a:lnTo>
                <a:lnTo>
                  <a:pt x="36" y="8"/>
                </a:lnTo>
                <a:lnTo>
                  <a:pt x="38" y="6"/>
                </a:lnTo>
                <a:lnTo>
                  <a:pt x="40" y="4"/>
                </a:lnTo>
                <a:lnTo>
                  <a:pt x="42" y="0"/>
                </a:lnTo>
                <a:lnTo>
                  <a:pt x="44" y="0"/>
                </a:lnTo>
                <a:lnTo>
                  <a:pt x="44" y="0"/>
                </a:lnTo>
                <a:lnTo>
                  <a:pt x="48" y="2"/>
                </a:lnTo>
                <a:lnTo>
                  <a:pt x="50" y="6"/>
                </a:lnTo>
                <a:lnTo>
                  <a:pt x="50" y="6"/>
                </a:lnTo>
                <a:lnTo>
                  <a:pt x="50" y="10"/>
                </a:lnTo>
                <a:lnTo>
                  <a:pt x="48" y="12"/>
                </a:lnTo>
                <a:lnTo>
                  <a:pt x="48" y="14"/>
                </a:lnTo>
                <a:lnTo>
                  <a:pt x="48" y="14"/>
                </a:lnTo>
                <a:lnTo>
                  <a:pt x="52" y="14"/>
                </a:lnTo>
                <a:lnTo>
                  <a:pt x="56" y="14"/>
                </a:lnTo>
                <a:lnTo>
                  <a:pt x="56" y="14"/>
                </a:lnTo>
                <a:lnTo>
                  <a:pt x="60" y="18"/>
                </a:lnTo>
                <a:lnTo>
                  <a:pt x="66" y="22"/>
                </a:lnTo>
                <a:lnTo>
                  <a:pt x="66" y="22"/>
                </a:lnTo>
                <a:lnTo>
                  <a:pt x="76" y="20"/>
                </a:lnTo>
                <a:lnTo>
                  <a:pt x="86" y="16"/>
                </a:lnTo>
                <a:lnTo>
                  <a:pt x="98" y="12"/>
                </a:lnTo>
                <a:lnTo>
                  <a:pt x="108" y="10"/>
                </a:lnTo>
                <a:lnTo>
                  <a:pt x="108" y="10"/>
                </a:lnTo>
                <a:lnTo>
                  <a:pt x="114" y="10"/>
                </a:lnTo>
                <a:lnTo>
                  <a:pt x="118" y="10"/>
                </a:lnTo>
                <a:lnTo>
                  <a:pt x="118" y="12"/>
                </a:lnTo>
                <a:lnTo>
                  <a:pt x="118" y="12"/>
                </a:lnTo>
                <a:lnTo>
                  <a:pt x="120" y="16"/>
                </a:lnTo>
                <a:lnTo>
                  <a:pt x="120" y="16"/>
                </a:lnTo>
                <a:lnTo>
                  <a:pt x="124" y="18"/>
                </a:lnTo>
                <a:lnTo>
                  <a:pt x="128" y="18"/>
                </a:lnTo>
                <a:lnTo>
                  <a:pt x="128" y="18"/>
                </a:lnTo>
                <a:lnTo>
                  <a:pt x="152" y="16"/>
                </a:lnTo>
                <a:lnTo>
                  <a:pt x="152" y="16"/>
                </a:lnTo>
                <a:lnTo>
                  <a:pt x="160" y="12"/>
                </a:lnTo>
                <a:lnTo>
                  <a:pt x="164" y="12"/>
                </a:lnTo>
                <a:lnTo>
                  <a:pt x="168" y="12"/>
                </a:lnTo>
                <a:lnTo>
                  <a:pt x="168" y="12"/>
                </a:lnTo>
                <a:lnTo>
                  <a:pt x="170" y="14"/>
                </a:lnTo>
                <a:lnTo>
                  <a:pt x="172" y="16"/>
                </a:lnTo>
                <a:lnTo>
                  <a:pt x="176" y="22"/>
                </a:lnTo>
                <a:lnTo>
                  <a:pt x="176" y="22"/>
                </a:lnTo>
                <a:lnTo>
                  <a:pt x="182" y="24"/>
                </a:lnTo>
                <a:lnTo>
                  <a:pt x="188" y="24"/>
                </a:lnTo>
                <a:lnTo>
                  <a:pt x="188" y="24"/>
                </a:lnTo>
                <a:lnTo>
                  <a:pt x="192" y="22"/>
                </a:lnTo>
                <a:lnTo>
                  <a:pt x="198" y="18"/>
                </a:lnTo>
                <a:lnTo>
                  <a:pt x="198" y="18"/>
                </a:lnTo>
                <a:lnTo>
                  <a:pt x="204" y="16"/>
                </a:lnTo>
                <a:lnTo>
                  <a:pt x="204" y="16"/>
                </a:lnTo>
                <a:lnTo>
                  <a:pt x="208" y="12"/>
                </a:lnTo>
                <a:lnTo>
                  <a:pt x="212" y="12"/>
                </a:lnTo>
                <a:lnTo>
                  <a:pt x="214" y="10"/>
                </a:lnTo>
                <a:lnTo>
                  <a:pt x="214" y="10"/>
                </a:lnTo>
                <a:lnTo>
                  <a:pt x="216" y="14"/>
                </a:lnTo>
                <a:lnTo>
                  <a:pt x="216" y="16"/>
                </a:lnTo>
                <a:lnTo>
                  <a:pt x="216" y="16"/>
                </a:lnTo>
                <a:close/>
              </a:path>
            </a:pathLst>
          </a:custGeom>
          <a:solidFill>
            <a:schemeClr val="accent2">
              <a:lumMod val="60000"/>
              <a:lumOff val="40000"/>
              <a:alpha val="7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76" name="Freeform 346"/>
          <p:cNvSpPr>
            <a:spLocks/>
          </p:cNvSpPr>
          <p:nvPr/>
        </p:nvSpPr>
        <p:spPr bwMode="auto">
          <a:xfrm>
            <a:off x="6109144" y="4933630"/>
            <a:ext cx="865954" cy="955968"/>
          </a:xfrm>
          <a:custGeom>
            <a:avLst/>
            <a:gdLst/>
            <a:ahLst/>
            <a:cxnLst>
              <a:cxn ang="0">
                <a:pos x="428" y="42"/>
              </a:cxn>
              <a:cxn ang="0">
                <a:pos x="414" y="104"/>
              </a:cxn>
              <a:cxn ang="0">
                <a:pos x="332" y="92"/>
              </a:cxn>
              <a:cxn ang="0">
                <a:pos x="296" y="98"/>
              </a:cxn>
              <a:cxn ang="0">
                <a:pos x="248" y="130"/>
              </a:cxn>
              <a:cxn ang="0">
                <a:pos x="284" y="156"/>
              </a:cxn>
              <a:cxn ang="0">
                <a:pos x="284" y="162"/>
              </a:cxn>
              <a:cxn ang="0">
                <a:pos x="256" y="172"/>
              </a:cxn>
              <a:cxn ang="0">
                <a:pos x="266" y="192"/>
              </a:cxn>
              <a:cxn ang="0">
                <a:pos x="234" y="172"/>
              </a:cxn>
              <a:cxn ang="0">
                <a:pos x="248" y="198"/>
              </a:cxn>
              <a:cxn ang="0">
                <a:pos x="214" y="168"/>
              </a:cxn>
              <a:cxn ang="0">
                <a:pos x="192" y="140"/>
              </a:cxn>
              <a:cxn ang="0">
                <a:pos x="174" y="186"/>
              </a:cxn>
              <a:cxn ang="0">
                <a:pos x="200" y="236"/>
              </a:cxn>
              <a:cxn ang="0">
                <a:pos x="226" y="280"/>
              </a:cxn>
              <a:cxn ang="0">
                <a:pos x="214" y="262"/>
              </a:cxn>
              <a:cxn ang="0">
                <a:pos x="210" y="290"/>
              </a:cxn>
              <a:cxn ang="0">
                <a:pos x="178" y="302"/>
              </a:cxn>
              <a:cxn ang="0">
                <a:pos x="214" y="318"/>
              </a:cxn>
              <a:cxn ang="0">
                <a:pos x="244" y="336"/>
              </a:cxn>
              <a:cxn ang="0">
                <a:pos x="282" y="352"/>
              </a:cxn>
              <a:cxn ang="0">
                <a:pos x="298" y="408"/>
              </a:cxn>
              <a:cxn ang="0">
                <a:pos x="256" y="384"/>
              </a:cxn>
              <a:cxn ang="0">
                <a:pos x="232" y="412"/>
              </a:cxn>
              <a:cxn ang="0">
                <a:pos x="258" y="440"/>
              </a:cxn>
              <a:cxn ang="0">
                <a:pos x="232" y="450"/>
              </a:cxn>
              <a:cxn ang="0">
                <a:pos x="204" y="440"/>
              </a:cxn>
              <a:cxn ang="0">
                <a:pos x="242" y="526"/>
              </a:cxn>
              <a:cxn ang="0">
                <a:pos x="212" y="510"/>
              </a:cxn>
              <a:cxn ang="0">
                <a:pos x="192" y="534"/>
              </a:cxn>
              <a:cxn ang="0">
                <a:pos x="180" y="524"/>
              </a:cxn>
              <a:cxn ang="0">
                <a:pos x="154" y="484"/>
              </a:cxn>
              <a:cxn ang="0">
                <a:pos x="138" y="512"/>
              </a:cxn>
              <a:cxn ang="0">
                <a:pos x="124" y="460"/>
              </a:cxn>
              <a:cxn ang="0">
                <a:pos x="86" y="428"/>
              </a:cxn>
              <a:cxn ang="0">
                <a:pos x="100" y="380"/>
              </a:cxn>
              <a:cxn ang="0">
                <a:pos x="146" y="364"/>
              </a:cxn>
              <a:cxn ang="0">
                <a:pos x="180" y="376"/>
              </a:cxn>
              <a:cxn ang="0">
                <a:pos x="230" y="368"/>
              </a:cxn>
              <a:cxn ang="0">
                <a:pos x="192" y="352"/>
              </a:cxn>
              <a:cxn ang="0">
                <a:pos x="156" y="360"/>
              </a:cxn>
              <a:cxn ang="0">
                <a:pos x="92" y="358"/>
              </a:cxn>
              <a:cxn ang="0">
                <a:pos x="66" y="340"/>
              </a:cxn>
              <a:cxn ang="0">
                <a:pos x="62" y="318"/>
              </a:cxn>
              <a:cxn ang="0">
                <a:pos x="54" y="296"/>
              </a:cxn>
              <a:cxn ang="0">
                <a:pos x="34" y="296"/>
              </a:cxn>
              <a:cxn ang="0">
                <a:pos x="4" y="246"/>
              </a:cxn>
              <a:cxn ang="0">
                <a:pos x="18" y="218"/>
              </a:cxn>
              <a:cxn ang="0">
                <a:pos x="56" y="164"/>
              </a:cxn>
              <a:cxn ang="0">
                <a:pos x="60" y="122"/>
              </a:cxn>
              <a:cxn ang="0">
                <a:pos x="136" y="92"/>
              </a:cxn>
              <a:cxn ang="0">
                <a:pos x="180" y="70"/>
              </a:cxn>
              <a:cxn ang="0">
                <a:pos x="240" y="56"/>
              </a:cxn>
              <a:cxn ang="0">
                <a:pos x="306" y="36"/>
              </a:cxn>
              <a:cxn ang="0">
                <a:pos x="392" y="46"/>
              </a:cxn>
              <a:cxn ang="0">
                <a:pos x="414" y="2"/>
              </a:cxn>
            </a:cxnLst>
            <a:rect l="0" t="0" r="r" b="b"/>
            <a:pathLst>
              <a:path w="440" h="540">
                <a:moveTo>
                  <a:pt x="438" y="16"/>
                </a:moveTo>
                <a:lnTo>
                  <a:pt x="438" y="16"/>
                </a:lnTo>
                <a:lnTo>
                  <a:pt x="440" y="22"/>
                </a:lnTo>
                <a:lnTo>
                  <a:pt x="440" y="30"/>
                </a:lnTo>
                <a:lnTo>
                  <a:pt x="440" y="30"/>
                </a:lnTo>
                <a:lnTo>
                  <a:pt x="438" y="34"/>
                </a:lnTo>
                <a:lnTo>
                  <a:pt x="434" y="36"/>
                </a:lnTo>
                <a:lnTo>
                  <a:pt x="430" y="40"/>
                </a:lnTo>
                <a:lnTo>
                  <a:pt x="428" y="42"/>
                </a:lnTo>
                <a:lnTo>
                  <a:pt x="428" y="42"/>
                </a:lnTo>
                <a:lnTo>
                  <a:pt x="426" y="52"/>
                </a:lnTo>
                <a:lnTo>
                  <a:pt x="428" y="62"/>
                </a:lnTo>
                <a:lnTo>
                  <a:pt x="428" y="62"/>
                </a:lnTo>
                <a:lnTo>
                  <a:pt x="426" y="74"/>
                </a:lnTo>
                <a:lnTo>
                  <a:pt x="426" y="84"/>
                </a:lnTo>
                <a:lnTo>
                  <a:pt x="426" y="84"/>
                </a:lnTo>
                <a:lnTo>
                  <a:pt x="420" y="94"/>
                </a:lnTo>
                <a:lnTo>
                  <a:pt x="416" y="98"/>
                </a:lnTo>
                <a:lnTo>
                  <a:pt x="414" y="104"/>
                </a:lnTo>
                <a:lnTo>
                  <a:pt x="414" y="104"/>
                </a:lnTo>
                <a:lnTo>
                  <a:pt x="412" y="100"/>
                </a:lnTo>
                <a:lnTo>
                  <a:pt x="408" y="98"/>
                </a:lnTo>
                <a:lnTo>
                  <a:pt x="402" y="96"/>
                </a:lnTo>
                <a:lnTo>
                  <a:pt x="402" y="96"/>
                </a:lnTo>
                <a:lnTo>
                  <a:pt x="388" y="90"/>
                </a:lnTo>
                <a:lnTo>
                  <a:pt x="370" y="88"/>
                </a:lnTo>
                <a:lnTo>
                  <a:pt x="352" y="86"/>
                </a:lnTo>
                <a:lnTo>
                  <a:pt x="338" y="88"/>
                </a:lnTo>
                <a:lnTo>
                  <a:pt x="338" y="88"/>
                </a:lnTo>
                <a:lnTo>
                  <a:pt x="332" y="92"/>
                </a:lnTo>
                <a:lnTo>
                  <a:pt x="326" y="96"/>
                </a:lnTo>
                <a:lnTo>
                  <a:pt x="326" y="96"/>
                </a:lnTo>
                <a:lnTo>
                  <a:pt x="320" y="100"/>
                </a:lnTo>
                <a:lnTo>
                  <a:pt x="320" y="100"/>
                </a:lnTo>
                <a:lnTo>
                  <a:pt x="310" y="102"/>
                </a:lnTo>
                <a:lnTo>
                  <a:pt x="310" y="102"/>
                </a:lnTo>
                <a:lnTo>
                  <a:pt x="304" y="98"/>
                </a:lnTo>
                <a:lnTo>
                  <a:pt x="300" y="98"/>
                </a:lnTo>
                <a:lnTo>
                  <a:pt x="296" y="98"/>
                </a:lnTo>
                <a:lnTo>
                  <a:pt x="296" y="98"/>
                </a:lnTo>
                <a:lnTo>
                  <a:pt x="292" y="100"/>
                </a:lnTo>
                <a:lnTo>
                  <a:pt x="290" y="104"/>
                </a:lnTo>
                <a:lnTo>
                  <a:pt x="288" y="110"/>
                </a:lnTo>
                <a:lnTo>
                  <a:pt x="284" y="114"/>
                </a:lnTo>
                <a:lnTo>
                  <a:pt x="284" y="114"/>
                </a:lnTo>
                <a:lnTo>
                  <a:pt x="274" y="116"/>
                </a:lnTo>
                <a:lnTo>
                  <a:pt x="264" y="120"/>
                </a:lnTo>
                <a:lnTo>
                  <a:pt x="264" y="120"/>
                </a:lnTo>
                <a:lnTo>
                  <a:pt x="252" y="126"/>
                </a:lnTo>
                <a:lnTo>
                  <a:pt x="248" y="130"/>
                </a:lnTo>
                <a:lnTo>
                  <a:pt x="246" y="136"/>
                </a:lnTo>
                <a:lnTo>
                  <a:pt x="246" y="136"/>
                </a:lnTo>
                <a:lnTo>
                  <a:pt x="246" y="138"/>
                </a:lnTo>
                <a:lnTo>
                  <a:pt x="250" y="140"/>
                </a:lnTo>
                <a:lnTo>
                  <a:pt x="258" y="146"/>
                </a:lnTo>
                <a:lnTo>
                  <a:pt x="258" y="146"/>
                </a:lnTo>
                <a:lnTo>
                  <a:pt x="268" y="148"/>
                </a:lnTo>
                <a:lnTo>
                  <a:pt x="278" y="150"/>
                </a:lnTo>
                <a:lnTo>
                  <a:pt x="278" y="150"/>
                </a:lnTo>
                <a:lnTo>
                  <a:pt x="284" y="156"/>
                </a:lnTo>
                <a:lnTo>
                  <a:pt x="290" y="162"/>
                </a:lnTo>
                <a:lnTo>
                  <a:pt x="290" y="162"/>
                </a:lnTo>
                <a:lnTo>
                  <a:pt x="294" y="166"/>
                </a:lnTo>
                <a:lnTo>
                  <a:pt x="296" y="168"/>
                </a:lnTo>
                <a:lnTo>
                  <a:pt x="294" y="170"/>
                </a:lnTo>
                <a:lnTo>
                  <a:pt x="294" y="170"/>
                </a:lnTo>
                <a:lnTo>
                  <a:pt x="294" y="170"/>
                </a:lnTo>
                <a:lnTo>
                  <a:pt x="292" y="170"/>
                </a:lnTo>
                <a:lnTo>
                  <a:pt x="288" y="166"/>
                </a:lnTo>
                <a:lnTo>
                  <a:pt x="284" y="162"/>
                </a:lnTo>
                <a:lnTo>
                  <a:pt x="280" y="158"/>
                </a:lnTo>
                <a:lnTo>
                  <a:pt x="280" y="158"/>
                </a:lnTo>
                <a:lnTo>
                  <a:pt x="270" y="156"/>
                </a:lnTo>
                <a:lnTo>
                  <a:pt x="264" y="156"/>
                </a:lnTo>
                <a:lnTo>
                  <a:pt x="258" y="156"/>
                </a:lnTo>
                <a:lnTo>
                  <a:pt x="258" y="156"/>
                </a:lnTo>
                <a:lnTo>
                  <a:pt x="254" y="162"/>
                </a:lnTo>
                <a:lnTo>
                  <a:pt x="254" y="170"/>
                </a:lnTo>
                <a:lnTo>
                  <a:pt x="254" y="170"/>
                </a:lnTo>
                <a:lnTo>
                  <a:pt x="256" y="172"/>
                </a:lnTo>
                <a:lnTo>
                  <a:pt x="262" y="174"/>
                </a:lnTo>
                <a:lnTo>
                  <a:pt x="266" y="176"/>
                </a:lnTo>
                <a:lnTo>
                  <a:pt x="270" y="178"/>
                </a:lnTo>
                <a:lnTo>
                  <a:pt x="270" y="178"/>
                </a:lnTo>
                <a:lnTo>
                  <a:pt x="274" y="186"/>
                </a:lnTo>
                <a:lnTo>
                  <a:pt x="274" y="192"/>
                </a:lnTo>
                <a:lnTo>
                  <a:pt x="272" y="194"/>
                </a:lnTo>
                <a:lnTo>
                  <a:pt x="272" y="194"/>
                </a:lnTo>
                <a:lnTo>
                  <a:pt x="270" y="194"/>
                </a:lnTo>
                <a:lnTo>
                  <a:pt x="266" y="192"/>
                </a:lnTo>
                <a:lnTo>
                  <a:pt x="262" y="184"/>
                </a:lnTo>
                <a:lnTo>
                  <a:pt x="262" y="184"/>
                </a:lnTo>
                <a:lnTo>
                  <a:pt x="256" y="178"/>
                </a:lnTo>
                <a:lnTo>
                  <a:pt x="252" y="172"/>
                </a:lnTo>
                <a:lnTo>
                  <a:pt x="252" y="172"/>
                </a:lnTo>
                <a:lnTo>
                  <a:pt x="246" y="170"/>
                </a:lnTo>
                <a:lnTo>
                  <a:pt x="240" y="170"/>
                </a:lnTo>
                <a:lnTo>
                  <a:pt x="240" y="170"/>
                </a:lnTo>
                <a:lnTo>
                  <a:pt x="236" y="170"/>
                </a:lnTo>
                <a:lnTo>
                  <a:pt x="234" y="172"/>
                </a:lnTo>
                <a:lnTo>
                  <a:pt x="234" y="172"/>
                </a:lnTo>
                <a:lnTo>
                  <a:pt x="234" y="174"/>
                </a:lnTo>
                <a:lnTo>
                  <a:pt x="234" y="178"/>
                </a:lnTo>
                <a:lnTo>
                  <a:pt x="238" y="186"/>
                </a:lnTo>
                <a:lnTo>
                  <a:pt x="238" y="186"/>
                </a:lnTo>
                <a:lnTo>
                  <a:pt x="246" y="190"/>
                </a:lnTo>
                <a:lnTo>
                  <a:pt x="250" y="192"/>
                </a:lnTo>
                <a:lnTo>
                  <a:pt x="252" y="194"/>
                </a:lnTo>
                <a:lnTo>
                  <a:pt x="252" y="194"/>
                </a:lnTo>
                <a:lnTo>
                  <a:pt x="248" y="198"/>
                </a:lnTo>
                <a:lnTo>
                  <a:pt x="244" y="200"/>
                </a:lnTo>
                <a:lnTo>
                  <a:pt x="244" y="200"/>
                </a:lnTo>
                <a:lnTo>
                  <a:pt x="240" y="198"/>
                </a:lnTo>
                <a:lnTo>
                  <a:pt x="236" y="196"/>
                </a:lnTo>
                <a:lnTo>
                  <a:pt x="230" y="188"/>
                </a:lnTo>
                <a:lnTo>
                  <a:pt x="230" y="188"/>
                </a:lnTo>
                <a:lnTo>
                  <a:pt x="226" y="180"/>
                </a:lnTo>
                <a:lnTo>
                  <a:pt x="222" y="172"/>
                </a:lnTo>
                <a:lnTo>
                  <a:pt x="222" y="172"/>
                </a:lnTo>
                <a:lnTo>
                  <a:pt x="214" y="168"/>
                </a:lnTo>
                <a:lnTo>
                  <a:pt x="204" y="164"/>
                </a:lnTo>
                <a:lnTo>
                  <a:pt x="196" y="160"/>
                </a:lnTo>
                <a:lnTo>
                  <a:pt x="190" y="154"/>
                </a:lnTo>
                <a:lnTo>
                  <a:pt x="190" y="154"/>
                </a:lnTo>
                <a:lnTo>
                  <a:pt x="188" y="150"/>
                </a:lnTo>
                <a:lnTo>
                  <a:pt x="188" y="150"/>
                </a:lnTo>
                <a:lnTo>
                  <a:pt x="190" y="146"/>
                </a:lnTo>
                <a:lnTo>
                  <a:pt x="192" y="142"/>
                </a:lnTo>
                <a:lnTo>
                  <a:pt x="192" y="140"/>
                </a:lnTo>
                <a:lnTo>
                  <a:pt x="192" y="140"/>
                </a:lnTo>
                <a:lnTo>
                  <a:pt x="188" y="140"/>
                </a:lnTo>
                <a:lnTo>
                  <a:pt x="182" y="142"/>
                </a:lnTo>
                <a:lnTo>
                  <a:pt x="174" y="148"/>
                </a:lnTo>
                <a:lnTo>
                  <a:pt x="174" y="148"/>
                </a:lnTo>
                <a:lnTo>
                  <a:pt x="172" y="152"/>
                </a:lnTo>
                <a:lnTo>
                  <a:pt x="172" y="158"/>
                </a:lnTo>
                <a:lnTo>
                  <a:pt x="172" y="168"/>
                </a:lnTo>
                <a:lnTo>
                  <a:pt x="172" y="168"/>
                </a:lnTo>
                <a:lnTo>
                  <a:pt x="174" y="186"/>
                </a:lnTo>
                <a:lnTo>
                  <a:pt x="174" y="186"/>
                </a:lnTo>
                <a:lnTo>
                  <a:pt x="174" y="196"/>
                </a:lnTo>
                <a:lnTo>
                  <a:pt x="178" y="204"/>
                </a:lnTo>
                <a:lnTo>
                  <a:pt x="178" y="204"/>
                </a:lnTo>
                <a:lnTo>
                  <a:pt x="182" y="208"/>
                </a:lnTo>
                <a:lnTo>
                  <a:pt x="186" y="212"/>
                </a:lnTo>
                <a:lnTo>
                  <a:pt x="186" y="212"/>
                </a:lnTo>
                <a:lnTo>
                  <a:pt x="190" y="222"/>
                </a:lnTo>
                <a:lnTo>
                  <a:pt x="194" y="232"/>
                </a:lnTo>
                <a:lnTo>
                  <a:pt x="194" y="232"/>
                </a:lnTo>
                <a:lnTo>
                  <a:pt x="200" y="236"/>
                </a:lnTo>
                <a:lnTo>
                  <a:pt x="206" y="242"/>
                </a:lnTo>
                <a:lnTo>
                  <a:pt x="220" y="252"/>
                </a:lnTo>
                <a:lnTo>
                  <a:pt x="220" y="252"/>
                </a:lnTo>
                <a:lnTo>
                  <a:pt x="228" y="264"/>
                </a:lnTo>
                <a:lnTo>
                  <a:pt x="228" y="264"/>
                </a:lnTo>
                <a:lnTo>
                  <a:pt x="230" y="270"/>
                </a:lnTo>
                <a:lnTo>
                  <a:pt x="232" y="274"/>
                </a:lnTo>
                <a:lnTo>
                  <a:pt x="232" y="274"/>
                </a:lnTo>
                <a:lnTo>
                  <a:pt x="228" y="278"/>
                </a:lnTo>
                <a:lnTo>
                  <a:pt x="226" y="280"/>
                </a:lnTo>
                <a:lnTo>
                  <a:pt x="226" y="280"/>
                </a:lnTo>
                <a:lnTo>
                  <a:pt x="222" y="280"/>
                </a:lnTo>
                <a:lnTo>
                  <a:pt x="220" y="278"/>
                </a:lnTo>
                <a:lnTo>
                  <a:pt x="220" y="278"/>
                </a:lnTo>
                <a:lnTo>
                  <a:pt x="220" y="274"/>
                </a:lnTo>
                <a:lnTo>
                  <a:pt x="222" y="270"/>
                </a:lnTo>
                <a:lnTo>
                  <a:pt x="222" y="270"/>
                </a:lnTo>
                <a:lnTo>
                  <a:pt x="218" y="266"/>
                </a:lnTo>
                <a:lnTo>
                  <a:pt x="214" y="262"/>
                </a:lnTo>
                <a:lnTo>
                  <a:pt x="214" y="262"/>
                </a:lnTo>
                <a:lnTo>
                  <a:pt x="208" y="260"/>
                </a:lnTo>
                <a:lnTo>
                  <a:pt x="202" y="262"/>
                </a:lnTo>
                <a:lnTo>
                  <a:pt x="202" y="262"/>
                </a:lnTo>
                <a:lnTo>
                  <a:pt x="200" y="266"/>
                </a:lnTo>
                <a:lnTo>
                  <a:pt x="200" y="274"/>
                </a:lnTo>
                <a:lnTo>
                  <a:pt x="200" y="274"/>
                </a:lnTo>
                <a:lnTo>
                  <a:pt x="202" y="278"/>
                </a:lnTo>
                <a:lnTo>
                  <a:pt x="206" y="282"/>
                </a:lnTo>
                <a:lnTo>
                  <a:pt x="208" y="286"/>
                </a:lnTo>
                <a:lnTo>
                  <a:pt x="210" y="290"/>
                </a:lnTo>
                <a:lnTo>
                  <a:pt x="210" y="290"/>
                </a:lnTo>
                <a:lnTo>
                  <a:pt x="206" y="296"/>
                </a:lnTo>
                <a:lnTo>
                  <a:pt x="206" y="296"/>
                </a:lnTo>
                <a:lnTo>
                  <a:pt x="200" y="298"/>
                </a:lnTo>
                <a:lnTo>
                  <a:pt x="200" y="298"/>
                </a:lnTo>
                <a:lnTo>
                  <a:pt x="192" y="298"/>
                </a:lnTo>
                <a:lnTo>
                  <a:pt x="192" y="298"/>
                </a:lnTo>
                <a:lnTo>
                  <a:pt x="184" y="298"/>
                </a:lnTo>
                <a:lnTo>
                  <a:pt x="180" y="300"/>
                </a:lnTo>
                <a:lnTo>
                  <a:pt x="178" y="302"/>
                </a:lnTo>
                <a:lnTo>
                  <a:pt x="178" y="302"/>
                </a:lnTo>
                <a:lnTo>
                  <a:pt x="178" y="304"/>
                </a:lnTo>
                <a:lnTo>
                  <a:pt x="180" y="306"/>
                </a:lnTo>
                <a:lnTo>
                  <a:pt x="184" y="310"/>
                </a:lnTo>
                <a:lnTo>
                  <a:pt x="184" y="310"/>
                </a:lnTo>
                <a:lnTo>
                  <a:pt x="192" y="314"/>
                </a:lnTo>
                <a:lnTo>
                  <a:pt x="200" y="316"/>
                </a:lnTo>
                <a:lnTo>
                  <a:pt x="200" y="316"/>
                </a:lnTo>
                <a:lnTo>
                  <a:pt x="214" y="318"/>
                </a:lnTo>
                <a:lnTo>
                  <a:pt x="214" y="318"/>
                </a:lnTo>
                <a:lnTo>
                  <a:pt x="224" y="322"/>
                </a:lnTo>
                <a:lnTo>
                  <a:pt x="224" y="322"/>
                </a:lnTo>
                <a:lnTo>
                  <a:pt x="230" y="322"/>
                </a:lnTo>
                <a:lnTo>
                  <a:pt x="236" y="322"/>
                </a:lnTo>
                <a:lnTo>
                  <a:pt x="236" y="322"/>
                </a:lnTo>
                <a:lnTo>
                  <a:pt x="238" y="324"/>
                </a:lnTo>
                <a:lnTo>
                  <a:pt x="240" y="330"/>
                </a:lnTo>
                <a:lnTo>
                  <a:pt x="242" y="334"/>
                </a:lnTo>
                <a:lnTo>
                  <a:pt x="244" y="336"/>
                </a:lnTo>
                <a:lnTo>
                  <a:pt x="244" y="336"/>
                </a:lnTo>
                <a:lnTo>
                  <a:pt x="248" y="336"/>
                </a:lnTo>
                <a:lnTo>
                  <a:pt x="252" y="336"/>
                </a:lnTo>
                <a:lnTo>
                  <a:pt x="252" y="336"/>
                </a:lnTo>
                <a:lnTo>
                  <a:pt x="258" y="340"/>
                </a:lnTo>
                <a:lnTo>
                  <a:pt x="264" y="346"/>
                </a:lnTo>
                <a:lnTo>
                  <a:pt x="264" y="346"/>
                </a:lnTo>
                <a:lnTo>
                  <a:pt x="268" y="350"/>
                </a:lnTo>
                <a:lnTo>
                  <a:pt x="274" y="352"/>
                </a:lnTo>
                <a:lnTo>
                  <a:pt x="274" y="352"/>
                </a:lnTo>
                <a:lnTo>
                  <a:pt x="282" y="352"/>
                </a:lnTo>
                <a:lnTo>
                  <a:pt x="282" y="352"/>
                </a:lnTo>
                <a:lnTo>
                  <a:pt x="288" y="354"/>
                </a:lnTo>
                <a:lnTo>
                  <a:pt x="292" y="358"/>
                </a:lnTo>
                <a:lnTo>
                  <a:pt x="292" y="358"/>
                </a:lnTo>
                <a:lnTo>
                  <a:pt x="298" y="368"/>
                </a:lnTo>
                <a:lnTo>
                  <a:pt x="302" y="384"/>
                </a:lnTo>
                <a:lnTo>
                  <a:pt x="304" y="398"/>
                </a:lnTo>
                <a:lnTo>
                  <a:pt x="302" y="404"/>
                </a:lnTo>
                <a:lnTo>
                  <a:pt x="298" y="408"/>
                </a:lnTo>
                <a:lnTo>
                  <a:pt x="298" y="408"/>
                </a:lnTo>
                <a:lnTo>
                  <a:pt x="294" y="408"/>
                </a:lnTo>
                <a:lnTo>
                  <a:pt x="290" y="406"/>
                </a:lnTo>
                <a:lnTo>
                  <a:pt x="280" y="398"/>
                </a:lnTo>
                <a:lnTo>
                  <a:pt x="280" y="398"/>
                </a:lnTo>
                <a:lnTo>
                  <a:pt x="272" y="390"/>
                </a:lnTo>
                <a:lnTo>
                  <a:pt x="268" y="386"/>
                </a:lnTo>
                <a:lnTo>
                  <a:pt x="264" y="382"/>
                </a:lnTo>
                <a:lnTo>
                  <a:pt x="264" y="382"/>
                </a:lnTo>
                <a:lnTo>
                  <a:pt x="260" y="382"/>
                </a:lnTo>
                <a:lnTo>
                  <a:pt x="256" y="384"/>
                </a:lnTo>
                <a:lnTo>
                  <a:pt x="246" y="388"/>
                </a:lnTo>
                <a:lnTo>
                  <a:pt x="246" y="388"/>
                </a:lnTo>
                <a:lnTo>
                  <a:pt x="236" y="388"/>
                </a:lnTo>
                <a:lnTo>
                  <a:pt x="230" y="388"/>
                </a:lnTo>
                <a:lnTo>
                  <a:pt x="228" y="390"/>
                </a:lnTo>
                <a:lnTo>
                  <a:pt x="228" y="390"/>
                </a:lnTo>
                <a:lnTo>
                  <a:pt x="226" y="396"/>
                </a:lnTo>
                <a:lnTo>
                  <a:pt x="228" y="400"/>
                </a:lnTo>
                <a:lnTo>
                  <a:pt x="228" y="400"/>
                </a:lnTo>
                <a:lnTo>
                  <a:pt x="232" y="412"/>
                </a:lnTo>
                <a:lnTo>
                  <a:pt x="238" y="420"/>
                </a:lnTo>
                <a:lnTo>
                  <a:pt x="238" y="420"/>
                </a:lnTo>
                <a:lnTo>
                  <a:pt x="248" y="424"/>
                </a:lnTo>
                <a:lnTo>
                  <a:pt x="252" y="426"/>
                </a:lnTo>
                <a:lnTo>
                  <a:pt x="256" y="430"/>
                </a:lnTo>
                <a:lnTo>
                  <a:pt x="256" y="430"/>
                </a:lnTo>
                <a:lnTo>
                  <a:pt x="260" y="434"/>
                </a:lnTo>
                <a:lnTo>
                  <a:pt x="260" y="438"/>
                </a:lnTo>
                <a:lnTo>
                  <a:pt x="260" y="438"/>
                </a:lnTo>
                <a:lnTo>
                  <a:pt x="258" y="440"/>
                </a:lnTo>
                <a:lnTo>
                  <a:pt x="254" y="440"/>
                </a:lnTo>
                <a:lnTo>
                  <a:pt x="248" y="442"/>
                </a:lnTo>
                <a:lnTo>
                  <a:pt x="248" y="442"/>
                </a:lnTo>
                <a:lnTo>
                  <a:pt x="244" y="446"/>
                </a:lnTo>
                <a:lnTo>
                  <a:pt x="240" y="450"/>
                </a:lnTo>
                <a:lnTo>
                  <a:pt x="240" y="450"/>
                </a:lnTo>
                <a:lnTo>
                  <a:pt x="236" y="452"/>
                </a:lnTo>
                <a:lnTo>
                  <a:pt x="234" y="452"/>
                </a:lnTo>
                <a:lnTo>
                  <a:pt x="234" y="452"/>
                </a:lnTo>
                <a:lnTo>
                  <a:pt x="232" y="450"/>
                </a:lnTo>
                <a:lnTo>
                  <a:pt x="230" y="446"/>
                </a:lnTo>
                <a:lnTo>
                  <a:pt x="230" y="446"/>
                </a:lnTo>
                <a:lnTo>
                  <a:pt x="224" y="440"/>
                </a:lnTo>
                <a:lnTo>
                  <a:pt x="218" y="434"/>
                </a:lnTo>
                <a:lnTo>
                  <a:pt x="210" y="432"/>
                </a:lnTo>
                <a:lnTo>
                  <a:pt x="206" y="430"/>
                </a:lnTo>
                <a:lnTo>
                  <a:pt x="204" y="432"/>
                </a:lnTo>
                <a:lnTo>
                  <a:pt x="204" y="432"/>
                </a:lnTo>
                <a:lnTo>
                  <a:pt x="204" y="436"/>
                </a:lnTo>
                <a:lnTo>
                  <a:pt x="204" y="440"/>
                </a:lnTo>
                <a:lnTo>
                  <a:pt x="210" y="448"/>
                </a:lnTo>
                <a:lnTo>
                  <a:pt x="210" y="448"/>
                </a:lnTo>
                <a:lnTo>
                  <a:pt x="216" y="454"/>
                </a:lnTo>
                <a:lnTo>
                  <a:pt x="222" y="462"/>
                </a:lnTo>
                <a:lnTo>
                  <a:pt x="222" y="462"/>
                </a:lnTo>
                <a:lnTo>
                  <a:pt x="228" y="482"/>
                </a:lnTo>
                <a:lnTo>
                  <a:pt x="234" y="502"/>
                </a:lnTo>
                <a:lnTo>
                  <a:pt x="234" y="502"/>
                </a:lnTo>
                <a:lnTo>
                  <a:pt x="240" y="518"/>
                </a:lnTo>
                <a:lnTo>
                  <a:pt x="242" y="526"/>
                </a:lnTo>
                <a:lnTo>
                  <a:pt x="242" y="530"/>
                </a:lnTo>
                <a:lnTo>
                  <a:pt x="240" y="532"/>
                </a:lnTo>
                <a:lnTo>
                  <a:pt x="240" y="532"/>
                </a:lnTo>
                <a:lnTo>
                  <a:pt x="236" y="532"/>
                </a:lnTo>
                <a:lnTo>
                  <a:pt x="234" y="530"/>
                </a:lnTo>
                <a:lnTo>
                  <a:pt x="228" y="526"/>
                </a:lnTo>
                <a:lnTo>
                  <a:pt x="228" y="526"/>
                </a:lnTo>
                <a:lnTo>
                  <a:pt x="216" y="518"/>
                </a:lnTo>
                <a:lnTo>
                  <a:pt x="216" y="518"/>
                </a:lnTo>
                <a:lnTo>
                  <a:pt x="212" y="510"/>
                </a:lnTo>
                <a:lnTo>
                  <a:pt x="208" y="506"/>
                </a:lnTo>
                <a:lnTo>
                  <a:pt x="206" y="504"/>
                </a:lnTo>
                <a:lnTo>
                  <a:pt x="206" y="504"/>
                </a:lnTo>
                <a:lnTo>
                  <a:pt x="202" y="504"/>
                </a:lnTo>
                <a:lnTo>
                  <a:pt x="200" y="506"/>
                </a:lnTo>
                <a:lnTo>
                  <a:pt x="194" y="512"/>
                </a:lnTo>
                <a:lnTo>
                  <a:pt x="194" y="512"/>
                </a:lnTo>
                <a:lnTo>
                  <a:pt x="192" y="518"/>
                </a:lnTo>
                <a:lnTo>
                  <a:pt x="192" y="526"/>
                </a:lnTo>
                <a:lnTo>
                  <a:pt x="192" y="534"/>
                </a:lnTo>
                <a:lnTo>
                  <a:pt x="192" y="536"/>
                </a:lnTo>
                <a:lnTo>
                  <a:pt x="190" y="540"/>
                </a:lnTo>
                <a:lnTo>
                  <a:pt x="190" y="540"/>
                </a:lnTo>
                <a:lnTo>
                  <a:pt x="186" y="540"/>
                </a:lnTo>
                <a:lnTo>
                  <a:pt x="184" y="538"/>
                </a:lnTo>
                <a:lnTo>
                  <a:pt x="184" y="538"/>
                </a:lnTo>
                <a:lnTo>
                  <a:pt x="182" y="536"/>
                </a:lnTo>
                <a:lnTo>
                  <a:pt x="182" y="532"/>
                </a:lnTo>
                <a:lnTo>
                  <a:pt x="180" y="524"/>
                </a:lnTo>
                <a:lnTo>
                  <a:pt x="180" y="524"/>
                </a:lnTo>
                <a:lnTo>
                  <a:pt x="178" y="512"/>
                </a:lnTo>
                <a:lnTo>
                  <a:pt x="172" y="502"/>
                </a:lnTo>
                <a:lnTo>
                  <a:pt x="172" y="502"/>
                </a:lnTo>
                <a:lnTo>
                  <a:pt x="166" y="498"/>
                </a:lnTo>
                <a:lnTo>
                  <a:pt x="160" y="494"/>
                </a:lnTo>
                <a:lnTo>
                  <a:pt x="160" y="494"/>
                </a:lnTo>
                <a:lnTo>
                  <a:pt x="158" y="488"/>
                </a:lnTo>
                <a:lnTo>
                  <a:pt x="156" y="486"/>
                </a:lnTo>
                <a:lnTo>
                  <a:pt x="154" y="484"/>
                </a:lnTo>
                <a:lnTo>
                  <a:pt x="154" y="484"/>
                </a:lnTo>
                <a:lnTo>
                  <a:pt x="152" y="486"/>
                </a:lnTo>
                <a:lnTo>
                  <a:pt x="150" y="490"/>
                </a:lnTo>
                <a:lnTo>
                  <a:pt x="146" y="496"/>
                </a:lnTo>
                <a:lnTo>
                  <a:pt x="146" y="496"/>
                </a:lnTo>
                <a:lnTo>
                  <a:pt x="146" y="506"/>
                </a:lnTo>
                <a:lnTo>
                  <a:pt x="146" y="510"/>
                </a:lnTo>
                <a:lnTo>
                  <a:pt x="144" y="512"/>
                </a:lnTo>
                <a:lnTo>
                  <a:pt x="144" y="512"/>
                </a:lnTo>
                <a:lnTo>
                  <a:pt x="142" y="512"/>
                </a:lnTo>
                <a:lnTo>
                  <a:pt x="138" y="512"/>
                </a:lnTo>
                <a:lnTo>
                  <a:pt x="132" y="508"/>
                </a:lnTo>
                <a:lnTo>
                  <a:pt x="132" y="508"/>
                </a:lnTo>
                <a:lnTo>
                  <a:pt x="124" y="502"/>
                </a:lnTo>
                <a:lnTo>
                  <a:pt x="124" y="502"/>
                </a:lnTo>
                <a:lnTo>
                  <a:pt x="122" y="492"/>
                </a:lnTo>
                <a:lnTo>
                  <a:pt x="120" y="484"/>
                </a:lnTo>
                <a:lnTo>
                  <a:pt x="120" y="484"/>
                </a:lnTo>
                <a:lnTo>
                  <a:pt x="122" y="472"/>
                </a:lnTo>
                <a:lnTo>
                  <a:pt x="124" y="466"/>
                </a:lnTo>
                <a:lnTo>
                  <a:pt x="124" y="460"/>
                </a:lnTo>
                <a:lnTo>
                  <a:pt x="124" y="460"/>
                </a:lnTo>
                <a:lnTo>
                  <a:pt x="120" y="452"/>
                </a:lnTo>
                <a:lnTo>
                  <a:pt x="114" y="444"/>
                </a:lnTo>
                <a:lnTo>
                  <a:pt x="114" y="444"/>
                </a:lnTo>
                <a:lnTo>
                  <a:pt x="110" y="442"/>
                </a:lnTo>
                <a:lnTo>
                  <a:pt x="102" y="440"/>
                </a:lnTo>
                <a:lnTo>
                  <a:pt x="96" y="438"/>
                </a:lnTo>
                <a:lnTo>
                  <a:pt x="92" y="436"/>
                </a:lnTo>
                <a:lnTo>
                  <a:pt x="92" y="436"/>
                </a:lnTo>
                <a:lnTo>
                  <a:pt x="86" y="428"/>
                </a:lnTo>
                <a:lnTo>
                  <a:pt x="82" y="418"/>
                </a:lnTo>
                <a:lnTo>
                  <a:pt x="82" y="418"/>
                </a:lnTo>
                <a:lnTo>
                  <a:pt x="82" y="412"/>
                </a:lnTo>
                <a:lnTo>
                  <a:pt x="84" y="406"/>
                </a:lnTo>
                <a:lnTo>
                  <a:pt x="84" y="406"/>
                </a:lnTo>
                <a:lnTo>
                  <a:pt x="90" y="392"/>
                </a:lnTo>
                <a:lnTo>
                  <a:pt x="94" y="384"/>
                </a:lnTo>
                <a:lnTo>
                  <a:pt x="98" y="380"/>
                </a:lnTo>
                <a:lnTo>
                  <a:pt x="98" y="380"/>
                </a:lnTo>
                <a:lnTo>
                  <a:pt x="100" y="380"/>
                </a:lnTo>
                <a:lnTo>
                  <a:pt x="104" y="380"/>
                </a:lnTo>
                <a:lnTo>
                  <a:pt x="110" y="382"/>
                </a:lnTo>
                <a:lnTo>
                  <a:pt x="110" y="382"/>
                </a:lnTo>
                <a:lnTo>
                  <a:pt x="114" y="380"/>
                </a:lnTo>
                <a:lnTo>
                  <a:pt x="118" y="376"/>
                </a:lnTo>
                <a:lnTo>
                  <a:pt x="128" y="368"/>
                </a:lnTo>
                <a:lnTo>
                  <a:pt x="128" y="368"/>
                </a:lnTo>
                <a:lnTo>
                  <a:pt x="136" y="364"/>
                </a:lnTo>
                <a:lnTo>
                  <a:pt x="142" y="364"/>
                </a:lnTo>
                <a:lnTo>
                  <a:pt x="146" y="364"/>
                </a:lnTo>
                <a:lnTo>
                  <a:pt x="146" y="364"/>
                </a:lnTo>
                <a:lnTo>
                  <a:pt x="148" y="366"/>
                </a:lnTo>
                <a:lnTo>
                  <a:pt x="150" y="368"/>
                </a:lnTo>
                <a:lnTo>
                  <a:pt x="156" y="374"/>
                </a:lnTo>
                <a:lnTo>
                  <a:pt x="156" y="374"/>
                </a:lnTo>
                <a:lnTo>
                  <a:pt x="160" y="374"/>
                </a:lnTo>
                <a:lnTo>
                  <a:pt x="164" y="374"/>
                </a:lnTo>
                <a:lnTo>
                  <a:pt x="164" y="374"/>
                </a:lnTo>
                <a:lnTo>
                  <a:pt x="180" y="376"/>
                </a:lnTo>
                <a:lnTo>
                  <a:pt x="180" y="376"/>
                </a:lnTo>
                <a:lnTo>
                  <a:pt x="198" y="382"/>
                </a:lnTo>
                <a:lnTo>
                  <a:pt x="206" y="384"/>
                </a:lnTo>
                <a:lnTo>
                  <a:pt x="214" y="384"/>
                </a:lnTo>
                <a:lnTo>
                  <a:pt x="214" y="384"/>
                </a:lnTo>
                <a:lnTo>
                  <a:pt x="222" y="382"/>
                </a:lnTo>
                <a:lnTo>
                  <a:pt x="228" y="380"/>
                </a:lnTo>
                <a:lnTo>
                  <a:pt x="228" y="380"/>
                </a:lnTo>
                <a:lnTo>
                  <a:pt x="230" y="374"/>
                </a:lnTo>
                <a:lnTo>
                  <a:pt x="230" y="368"/>
                </a:lnTo>
                <a:lnTo>
                  <a:pt x="230" y="368"/>
                </a:lnTo>
                <a:lnTo>
                  <a:pt x="226" y="366"/>
                </a:lnTo>
                <a:lnTo>
                  <a:pt x="222" y="368"/>
                </a:lnTo>
                <a:lnTo>
                  <a:pt x="214" y="368"/>
                </a:lnTo>
                <a:lnTo>
                  <a:pt x="214" y="368"/>
                </a:lnTo>
                <a:lnTo>
                  <a:pt x="208" y="364"/>
                </a:lnTo>
                <a:lnTo>
                  <a:pt x="204" y="358"/>
                </a:lnTo>
                <a:lnTo>
                  <a:pt x="198" y="354"/>
                </a:lnTo>
                <a:lnTo>
                  <a:pt x="194" y="352"/>
                </a:lnTo>
                <a:lnTo>
                  <a:pt x="194" y="352"/>
                </a:lnTo>
                <a:lnTo>
                  <a:pt x="192" y="352"/>
                </a:lnTo>
                <a:lnTo>
                  <a:pt x="190" y="356"/>
                </a:lnTo>
                <a:lnTo>
                  <a:pt x="186" y="360"/>
                </a:lnTo>
                <a:lnTo>
                  <a:pt x="186" y="360"/>
                </a:lnTo>
                <a:lnTo>
                  <a:pt x="182" y="360"/>
                </a:lnTo>
                <a:lnTo>
                  <a:pt x="180" y="358"/>
                </a:lnTo>
                <a:lnTo>
                  <a:pt x="172" y="356"/>
                </a:lnTo>
                <a:lnTo>
                  <a:pt x="172" y="356"/>
                </a:lnTo>
                <a:lnTo>
                  <a:pt x="164" y="358"/>
                </a:lnTo>
                <a:lnTo>
                  <a:pt x="156" y="360"/>
                </a:lnTo>
                <a:lnTo>
                  <a:pt x="156" y="360"/>
                </a:lnTo>
                <a:lnTo>
                  <a:pt x="138" y="358"/>
                </a:lnTo>
                <a:lnTo>
                  <a:pt x="138" y="358"/>
                </a:lnTo>
                <a:lnTo>
                  <a:pt x="128" y="360"/>
                </a:lnTo>
                <a:lnTo>
                  <a:pt x="116" y="364"/>
                </a:lnTo>
                <a:lnTo>
                  <a:pt x="116" y="364"/>
                </a:lnTo>
                <a:lnTo>
                  <a:pt x="106" y="360"/>
                </a:lnTo>
                <a:lnTo>
                  <a:pt x="96" y="358"/>
                </a:lnTo>
                <a:lnTo>
                  <a:pt x="96" y="358"/>
                </a:lnTo>
                <a:lnTo>
                  <a:pt x="92" y="358"/>
                </a:lnTo>
                <a:lnTo>
                  <a:pt x="92" y="358"/>
                </a:lnTo>
                <a:lnTo>
                  <a:pt x="88" y="362"/>
                </a:lnTo>
                <a:lnTo>
                  <a:pt x="88" y="362"/>
                </a:lnTo>
                <a:lnTo>
                  <a:pt x="86" y="366"/>
                </a:lnTo>
                <a:lnTo>
                  <a:pt x="82" y="366"/>
                </a:lnTo>
                <a:lnTo>
                  <a:pt x="82" y="366"/>
                </a:lnTo>
                <a:lnTo>
                  <a:pt x="78" y="362"/>
                </a:lnTo>
                <a:lnTo>
                  <a:pt x="74" y="358"/>
                </a:lnTo>
                <a:lnTo>
                  <a:pt x="74" y="358"/>
                </a:lnTo>
                <a:lnTo>
                  <a:pt x="66" y="340"/>
                </a:lnTo>
                <a:lnTo>
                  <a:pt x="66" y="340"/>
                </a:lnTo>
                <a:lnTo>
                  <a:pt x="62" y="336"/>
                </a:lnTo>
                <a:lnTo>
                  <a:pt x="54" y="328"/>
                </a:lnTo>
                <a:lnTo>
                  <a:pt x="48" y="322"/>
                </a:lnTo>
                <a:lnTo>
                  <a:pt x="48" y="320"/>
                </a:lnTo>
                <a:lnTo>
                  <a:pt x="48" y="316"/>
                </a:lnTo>
                <a:lnTo>
                  <a:pt x="48" y="316"/>
                </a:lnTo>
                <a:lnTo>
                  <a:pt x="50" y="316"/>
                </a:lnTo>
                <a:lnTo>
                  <a:pt x="54" y="316"/>
                </a:lnTo>
                <a:lnTo>
                  <a:pt x="62" y="318"/>
                </a:lnTo>
                <a:lnTo>
                  <a:pt x="62" y="318"/>
                </a:lnTo>
                <a:lnTo>
                  <a:pt x="68" y="316"/>
                </a:lnTo>
                <a:lnTo>
                  <a:pt x="72" y="316"/>
                </a:lnTo>
                <a:lnTo>
                  <a:pt x="74" y="314"/>
                </a:lnTo>
                <a:lnTo>
                  <a:pt x="74" y="314"/>
                </a:lnTo>
                <a:lnTo>
                  <a:pt x="74" y="312"/>
                </a:lnTo>
                <a:lnTo>
                  <a:pt x="74" y="308"/>
                </a:lnTo>
                <a:lnTo>
                  <a:pt x="68" y="304"/>
                </a:lnTo>
                <a:lnTo>
                  <a:pt x="68" y="304"/>
                </a:lnTo>
                <a:lnTo>
                  <a:pt x="60" y="298"/>
                </a:lnTo>
                <a:lnTo>
                  <a:pt x="54" y="296"/>
                </a:lnTo>
                <a:lnTo>
                  <a:pt x="48" y="296"/>
                </a:lnTo>
                <a:lnTo>
                  <a:pt x="48" y="296"/>
                </a:lnTo>
                <a:lnTo>
                  <a:pt x="48" y="298"/>
                </a:lnTo>
                <a:lnTo>
                  <a:pt x="48" y="304"/>
                </a:lnTo>
                <a:lnTo>
                  <a:pt x="48" y="308"/>
                </a:lnTo>
                <a:lnTo>
                  <a:pt x="46" y="310"/>
                </a:lnTo>
                <a:lnTo>
                  <a:pt x="46" y="310"/>
                </a:lnTo>
                <a:lnTo>
                  <a:pt x="42" y="308"/>
                </a:lnTo>
                <a:lnTo>
                  <a:pt x="40" y="306"/>
                </a:lnTo>
                <a:lnTo>
                  <a:pt x="34" y="296"/>
                </a:lnTo>
                <a:lnTo>
                  <a:pt x="30" y="284"/>
                </a:lnTo>
                <a:lnTo>
                  <a:pt x="24" y="276"/>
                </a:lnTo>
                <a:lnTo>
                  <a:pt x="24" y="276"/>
                </a:lnTo>
                <a:lnTo>
                  <a:pt x="18" y="272"/>
                </a:lnTo>
                <a:lnTo>
                  <a:pt x="10" y="268"/>
                </a:lnTo>
                <a:lnTo>
                  <a:pt x="10" y="268"/>
                </a:lnTo>
                <a:lnTo>
                  <a:pt x="8" y="264"/>
                </a:lnTo>
                <a:lnTo>
                  <a:pt x="6" y="258"/>
                </a:lnTo>
                <a:lnTo>
                  <a:pt x="4" y="246"/>
                </a:lnTo>
                <a:lnTo>
                  <a:pt x="4" y="246"/>
                </a:lnTo>
                <a:lnTo>
                  <a:pt x="0" y="244"/>
                </a:lnTo>
                <a:lnTo>
                  <a:pt x="0" y="244"/>
                </a:lnTo>
                <a:lnTo>
                  <a:pt x="0" y="244"/>
                </a:lnTo>
                <a:lnTo>
                  <a:pt x="4" y="242"/>
                </a:lnTo>
                <a:lnTo>
                  <a:pt x="6" y="240"/>
                </a:lnTo>
                <a:lnTo>
                  <a:pt x="12" y="234"/>
                </a:lnTo>
                <a:lnTo>
                  <a:pt x="12" y="234"/>
                </a:lnTo>
                <a:lnTo>
                  <a:pt x="16" y="226"/>
                </a:lnTo>
                <a:lnTo>
                  <a:pt x="16" y="226"/>
                </a:lnTo>
                <a:lnTo>
                  <a:pt x="18" y="218"/>
                </a:lnTo>
                <a:lnTo>
                  <a:pt x="20" y="210"/>
                </a:lnTo>
                <a:lnTo>
                  <a:pt x="20" y="210"/>
                </a:lnTo>
                <a:lnTo>
                  <a:pt x="26" y="204"/>
                </a:lnTo>
                <a:lnTo>
                  <a:pt x="32" y="200"/>
                </a:lnTo>
                <a:lnTo>
                  <a:pt x="32" y="200"/>
                </a:lnTo>
                <a:lnTo>
                  <a:pt x="38" y="188"/>
                </a:lnTo>
                <a:lnTo>
                  <a:pt x="42" y="176"/>
                </a:lnTo>
                <a:lnTo>
                  <a:pt x="42" y="176"/>
                </a:lnTo>
                <a:lnTo>
                  <a:pt x="50" y="168"/>
                </a:lnTo>
                <a:lnTo>
                  <a:pt x="56" y="164"/>
                </a:lnTo>
                <a:lnTo>
                  <a:pt x="58" y="160"/>
                </a:lnTo>
                <a:lnTo>
                  <a:pt x="58" y="160"/>
                </a:lnTo>
                <a:lnTo>
                  <a:pt x="58" y="150"/>
                </a:lnTo>
                <a:lnTo>
                  <a:pt x="56" y="142"/>
                </a:lnTo>
                <a:lnTo>
                  <a:pt x="56" y="142"/>
                </a:lnTo>
                <a:lnTo>
                  <a:pt x="56" y="134"/>
                </a:lnTo>
                <a:lnTo>
                  <a:pt x="54" y="128"/>
                </a:lnTo>
                <a:lnTo>
                  <a:pt x="54" y="128"/>
                </a:lnTo>
                <a:lnTo>
                  <a:pt x="54" y="124"/>
                </a:lnTo>
                <a:lnTo>
                  <a:pt x="60" y="122"/>
                </a:lnTo>
                <a:lnTo>
                  <a:pt x="72" y="120"/>
                </a:lnTo>
                <a:lnTo>
                  <a:pt x="88" y="120"/>
                </a:lnTo>
                <a:lnTo>
                  <a:pt x="94" y="120"/>
                </a:lnTo>
                <a:lnTo>
                  <a:pt x="100" y="118"/>
                </a:lnTo>
                <a:lnTo>
                  <a:pt x="100" y="118"/>
                </a:lnTo>
                <a:lnTo>
                  <a:pt x="106" y="110"/>
                </a:lnTo>
                <a:lnTo>
                  <a:pt x="112" y="104"/>
                </a:lnTo>
                <a:lnTo>
                  <a:pt x="112" y="104"/>
                </a:lnTo>
                <a:lnTo>
                  <a:pt x="124" y="96"/>
                </a:lnTo>
                <a:lnTo>
                  <a:pt x="136" y="92"/>
                </a:lnTo>
                <a:lnTo>
                  <a:pt x="136" y="92"/>
                </a:lnTo>
                <a:lnTo>
                  <a:pt x="148" y="92"/>
                </a:lnTo>
                <a:lnTo>
                  <a:pt x="156" y="90"/>
                </a:lnTo>
                <a:lnTo>
                  <a:pt x="162" y="90"/>
                </a:lnTo>
                <a:lnTo>
                  <a:pt x="162" y="90"/>
                </a:lnTo>
                <a:lnTo>
                  <a:pt x="166" y="86"/>
                </a:lnTo>
                <a:lnTo>
                  <a:pt x="170" y="80"/>
                </a:lnTo>
                <a:lnTo>
                  <a:pt x="176" y="74"/>
                </a:lnTo>
                <a:lnTo>
                  <a:pt x="180" y="70"/>
                </a:lnTo>
                <a:lnTo>
                  <a:pt x="180" y="70"/>
                </a:lnTo>
                <a:lnTo>
                  <a:pt x="184" y="68"/>
                </a:lnTo>
                <a:lnTo>
                  <a:pt x="188" y="68"/>
                </a:lnTo>
                <a:lnTo>
                  <a:pt x="188" y="68"/>
                </a:lnTo>
                <a:lnTo>
                  <a:pt x="190" y="66"/>
                </a:lnTo>
                <a:lnTo>
                  <a:pt x="194" y="64"/>
                </a:lnTo>
                <a:lnTo>
                  <a:pt x="204" y="64"/>
                </a:lnTo>
                <a:lnTo>
                  <a:pt x="204" y="64"/>
                </a:lnTo>
                <a:lnTo>
                  <a:pt x="224" y="58"/>
                </a:lnTo>
                <a:lnTo>
                  <a:pt x="224" y="58"/>
                </a:lnTo>
                <a:lnTo>
                  <a:pt x="240" y="56"/>
                </a:lnTo>
                <a:lnTo>
                  <a:pt x="254" y="54"/>
                </a:lnTo>
                <a:lnTo>
                  <a:pt x="254" y="54"/>
                </a:lnTo>
                <a:lnTo>
                  <a:pt x="262" y="52"/>
                </a:lnTo>
                <a:lnTo>
                  <a:pt x="272" y="46"/>
                </a:lnTo>
                <a:lnTo>
                  <a:pt x="284" y="40"/>
                </a:lnTo>
                <a:lnTo>
                  <a:pt x="292" y="36"/>
                </a:lnTo>
                <a:lnTo>
                  <a:pt x="292" y="36"/>
                </a:lnTo>
                <a:lnTo>
                  <a:pt x="300" y="36"/>
                </a:lnTo>
                <a:lnTo>
                  <a:pt x="306" y="36"/>
                </a:lnTo>
                <a:lnTo>
                  <a:pt x="306" y="36"/>
                </a:lnTo>
                <a:lnTo>
                  <a:pt x="314" y="40"/>
                </a:lnTo>
                <a:lnTo>
                  <a:pt x="320" y="46"/>
                </a:lnTo>
                <a:lnTo>
                  <a:pt x="320" y="46"/>
                </a:lnTo>
                <a:lnTo>
                  <a:pt x="344" y="52"/>
                </a:lnTo>
                <a:lnTo>
                  <a:pt x="356" y="56"/>
                </a:lnTo>
                <a:lnTo>
                  <a:pt x="368" y="56"/>
                </a:lnTo>
                <a:lnTo>
                  <a:pt x="368" y="56"/>
                </a:lnTo>
                <a:lnTo>
                  <a:pt x="380" y="52"/>
                </a:lnTo>
                <a:lnTo>
                  <a:pt x="392" y="46"/>
                </a:lnTo>
                <a:lnTo>
                  <a:pt x="392" y="46"/>
                </a:lnTo>
                <a:lnTo>
                  <a:pt x="402" y="38"/>
                </a:lnTo>
                <a:lnTo>
                  <a:pt x="408" y="30"/>
                </a:lnTo>
                <a:lnTo>
                  <a:pt x="408" y="30"/>
                </a:lnTo>
                <a:lnTo>
                  <a:pt x="408" y="24"/>
                </a:lnTo>
                <a:lnTo>
                  <a:pt x="408" y="16"/>
                </a:lnTo>
                <a:lnTo>
                  <a:pt x="406" y="8"/>
                </a:lnTo>
                <a:lnTo>
                  <a:pt x="408" y="4"/>
                </a:lnTo>
                <a:lnTo>
                  <a:pt x="408" y="4"/>
                </a:lnTo>
                <a:lnTo>
                  <a:pt x="410" y="2"/>
                </a:lnTo>
                <a:lnTo>
                  <a:pt x="414" y="2"/>
                </a:lnTo>
                <a:lnTo>
                  <a:pt x="422" y="0"/>
                </a:lnTo>
                <a:lnTo>
                  <a:pt x="422" y="0"/>
                </a:lnTo>
                <a:lnTo>
                  <a:pt x="424" y="4"/>
                </a:lnTo>
                <a:lnTo>
                  <a:pt x="426" y="6"/>
                </a:lnTo>
                <a:lnTo>
                  <a:pt x="426" y="6"/>
                </a:lnTo>
                <a:lnTo>
                  <a:pt x="432" y="10"/>
                </a:lnTo>
                <a:lnTo>
                  <a:pt x="436" y="12"/>
                </a:lnTo>
                <a:lnTo>
                  <a:pt x="438" y="16"/>
                </a:lnTo>
                <a:lnTo>
                  <a:pt x="438" y="1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77" name="Freeform 347"/>
          <p:cNvSpPr>
            <a:spLocks/>
          </p:cNvSpPr>
          <p:nvPr/>
        </p:nvSpPr>
        <p:spPr bwMode="auto">
          <a:xfrm>
            <a:off x="6908186" y="5716107"/>
            <a:ext cx="31490" cy="42488"/>
          </a:xfrm>
          <a:custGeom>
            <a:avLst/>
            <a:gdLst/>
            <a:ahLst/>
            <a:cxnLst>
              <a:cxn ang="0">
                <a:pos x="14" y="0"/>
              </a:cxn>
              <a:cxn ang="0">
                <a:pos x="14" y="0"/>
              </a:cxn>
              <a:cxn ang="0">
                <a:pos x="16" y="6"/>
              </a:cxn>
              <a:cxn ang="0">
                <a:pos x="16" y="12"/>
              </a:cxn>
              <a:cxn ang="0">
                <a:pos x="16" y="18"/>
              </a:cxn>
              <a:cxn ang="0">
                <a:pos x="14" y="22"/>
              </a:cxn>
              <a:cxn ang="0">
                <a:pos x="14" y="22"/>
              </a:cxn>
              <a:cxn ang="0">
                <a:pos x="10" y="24"/>
              </a:cxn>
              <a:cxn ang="0">
                <a:pos x="4" y="24"/>
              </a:cxn>
              <a:cxn ang="0">
                <a:pos x="4" y="24"/>
              </a:cxn>
              <a:cxn ang="0">
                <a:pos x="2" y="24"/>
              </a:cxn>
              <a:cxn ang="0">
                <a:pos x="2" y="24"/>
              </a:cxn>
              <a:cxn ang="0">
                <a:pos x="0" y="18"/>
              </a:cxn>
              <a:cxn ang="0">
                <a:pos x="0" y="12"/>
              </a:cxn>
              <a:cxn ang="0">
                <a:pos x="0" y="12"/>
              </a:cxn>
              <a:cxn ang="0">
                <a:pos x="2" y="8"/>
              </a:cxn>
              <a:cxn ang="0">
                <a:pos x="6" y="4"/>
              </a:cxn>
              <a:cxn ang="0">
                <a:pos x="6" y="4"/>
              </a:cxn>
              <a:cxn ang="0">
                <a:pos x="10" y="2"/>
              </a:cxn>
              <a:cxn ang="0">
                <a:pos x="14" y="0"/>
              </a:cxn>
              <a:cxn ang="0">
                <a:pos x="14" y="0"/>
              </a:cxn>
            </a:cxnLst>
            <a:rect l="0" t="0" r="r" b="b"/>
            <a:pathLst>
              <a:path w="16" h="24">
                <a:moveTo>
                  <a:pt x="14" y="0"/>
                </a:moveTo>
                <a:lnTo>
                  <a:pt x="14" y="0"/>
                </a:lnTo>
                <a:lnTo>
                  <a:pt x="16" y="6"/>
                </a:lnTo>
                <a:lnTo>
                  <a:pt x="16" y="12"/>
                </a:lnTo>
                <a:lnTo>
                  <a:pt x="16" y="18"/>
                </a:lnTo>
                <a:lnTo>
                  <a:pt x="14" y="22"/>
                </a:lnTo>
                <a:lnTo>
                  <a:pt x="14" y="22"/>
                </a:lnTo>
                <a:lnTo>
                  <a:pt x="10" y="24"/>
                </a:lnTo>
                <a:lnTo>
                  <a:pt x="4" y="24"/>
                </a:lnTo>
                <a:lnTo>
                  <a:pt x="4" y="24"/>
                </a:lnTo>
                <a:lnTo>
                  <a:pt x="2" y="24"/>
                </a:lnTo>
                <a:lnTo>
                  <a:pt x="2" y="24"/>
                </a:lnTo>
                <a:lnTo>
                  <a:pt x="0" y="18"/>
                </a:lnTo>
                <a:lnTo>
                  <a:pt x="0" y="12"/>
                </a:lnTo>
                <a:lnTo>
                  <a:pt x="0" y="12"/>
                </a:lnTo>
                <a:lnTo>
                  <a:pt x="2" y="8"/>
                </a:lnTo>
                <a:lnTo>
                  <a:pt x="6" y="4"/>
                </a:lnTo>
                <a:lnTo>
                  <a:pt x="6" y="4"/>
                </a:lnTo>
                <a:lnTo>
                  <a:pt x="10" y="2"/>
                </a:lnTo>
                <a:lnTo>
                  <a:pt x="14" y="0"/>
                </a:lnTo>
                <a:lnTo>
                  <a:pt x="14"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78" name="Freeform 348"/>
          <p:cNvSpPr>
            <a:spLocks/>
          </p:cNvSpPr>
          <p:nvPr/>
        </p:nvSpPr>
        <p:spPr bwMode="auto">
          <a:xfrm>
            <a:off x="6797973" y="5252286"/>
            <a:ext cx="47234" cy="35406"/>
          </a:xfrm>
          <a:custGeom>
            <a:avLst/>
            <a:gdLst/>
            <a:ahLst/>
            <a:cxnLst>
              <a:cxn ang="0">
                <a:pos x="24" y="6"/>
              </a:cxn>
              <a:cxn ang="0">
                <a:pos x="24" y="6"/>
              </a:cxn>
              <a:cxn ang="0">
                <a:pos x="24" y="8"/>
              </a:cxn>
              <a:cxn ang="0">
                <a:pos x="24" y="12"/>
              </a:cxn>
              <a:cxn ang="0">
                <a:pos x="18" y="18"/>
              </a:cxn>
              <a:cxn ang="0">
                <a:pos x="18" y="18"/>
              </a:cxn>
              <a:cxn ang="0">
                <a:pos x="16" y="18"/>
              </a:cxn>
              <a:cxn ang="0">
                <a:pos x="14" y="16"/>
              </a:cxn>
              <a:cxn ang="0">
                <a:pos x="12" y="16"/>
              </a:cxn>
              <a:cxn ang="0">
                <a:pos x="8" y="16"/>
              </a:cxn>
              <a:cxn ang="0">
                <a:pos x="8" y="16"/>
              </a:cxn>
              <a:cxn ang="0">
                <a:pos x="8" y="18"/>
              </a:cxn>
              <a:cxn ang="0">
                <a:pos x="6" y="20"/>
              </a:cxn>
              <a:cxn ang="0">
                <a:pos x="6" y="20"/>
              </a:cxn>
              <a:cxn ang="0">
                <a:pos x="2" y="20"/>
              </a:cxn>
              <a:cxn ang="0">
                <a:pos x="0" y="18"/>
              </a:cxn>
              <a:cxn ang="0">
                <a:pos x="0" y="18"/>
              </a:cxn>
              <a:cxn ang="0">
                <a:pos x="0" y="12"/>
              </a:cxn>
              <a:cxn ang="0">
                <a:pos x="2" y="6"/>
              </a:cxn>
              <a:cxn ang="0">
                <a:pos x="2" y="6"/>
              </a:cxn>
              <a:cxn ang="0">
                <a:pos x="6" y="2"/>
              </a:cxn>
              <a:cxn ang="0">
                <a:pos x="12" y="2"/>
              </a:cxn>
              <a:cxn ang="0">
                <a:pos x="12" y="2"/>
              </a:cxn>
              <a:cxn ang="0">
                <a:pos x="16" y="0"/>
              </a:cxn>
              <a:cxn ang="0">
                <a:pos x="20" y="2"/>
              </a:cxn>
              <a:cxn ang="0">
                <a:pos x="20" y="2"/>
              </a:cxn>
              <a:cxn ang="0">
                <a:pos x="20" y="4"/>
              </a:cxn>
              <a:cxn ang="0">
                <a:pos x="22" y="6"/>
              </a:cxn>
              <a:cxn ang="0">
                <a:pos x="22" y="6"/>
              </a:cxn>
              <a:cxn ang="0">
                <a:pos x="24" y="6"/>
              </a:cxn>
              <a:cxn ang="0">
                <a:pos x="24" y="6"/>
              </a:cxn>
            </a:cxnLst>
            <a:rect l="0" t="0" r="r" b="b"/>
            <a:pathLst>
              <a:path w="24" h="20">
                <a:moveTo>
                  <a:pt x="24" y="6"/>
                </a:moveTo>
                <a:lnTo>
                  <a:pt x="24" y="6"/>
                </a:lnTo>
                <a:lnTo>
                  <a:pt x="24" y="8"/>
                </a:lnTo>
                <a:lnTo>
                  <a:pt x="24" y="12"/>
                </a:lnTo>
                <a:lnTo>
                  <a:pt x="18" y="18"/>
                </a:lnTo>
                <a:lnTo>
                  <a:pt x="18" y="18"/>
                </a:lnTo>
                <a:lnTo>
                  <a:pt x="16" y="18"/>
                </a:lnTo>
                <a:lnTo>
                  <a:pt x="14" y="16"/>
                </a:lnTo>
                <a:lnTo>
                  <a:pt x="12" y="16"/>
                </a:lnTo>
                <a:lnTo>
                  <a:pt x="8" y="16"/>
                </a:lnTo>
                <a:lnTo>
                  <a:pt x="8" y="16"/>
                </a:lnTo>
                <a:lnTo>
                  <a:pt x="8" y="18"/>
                </a:lnTo>
                <a:lnTo>
                  <a:pt x="6" y="20"/>
                </a:lnTo>
                <a:lnTo>
                  <a:pt x="6" y="20"/>
                </a:lnTo>
                <a:lnTo>
                  <a:pt x="2" y="20"/>
                </a:lnTo>
                <a:lnTo>
                  <a:pt x="0" y="18"/>
                </a:lnTo>
                <a:lnTo>
                  <a:pt x="0" y="18"/>
                </a:lnTo>
                <a:lnTo>
                  <a:pt x="0" y="12"/>
                </a:lnTo>
                <a:lnTo>
                  <a:pt x="2" y="6"/>
                </a:lnTo>
                <a:lnTo>
                  <a:pt x="2" y="6"/>
                </a:lnTo>
                <a:lnTo>
                  <a:pt x="6" y="2"/>
                </a:lnTo>
                <a:lnTo>
                  <a:pt x="12" y="2"/>
                </a:lnTo>
                <a:lnTo>
                  <a:pt x="12" y="2"/>
                </a:lnTo>
                <a:lnTo>
                  <a:pt x="16" y="0"/>
                </a:lnTo>
                <a:lnTo>
                  <a:pt x="20" y="2"/>
                </a:lnTo>
                <a:lnTo>
                  <a:pt x="20" y="2"/>
                </a:lnTo>
                <a:lnTo>
                  <a:pt x="20" y="4"/>
                </a:lnTo>
                <a:lnTo>
                  <a:pt x="22" y="6"/>
                </a:lnTo>
                <a:lnTo>
                  <a:pt x="22" y="6"/>
                </a:lnTo>
                <a:lnTo>
                  <a:pt x="24" y="6"/>
                </a:lnTo>
                <a:lnTo>
                  <a:pt x="24"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79" name="Freeform 349"/>
          <p:cNvSpPr>
            <a:spLocks/>
          </p:cNvSpPr>
          <p:nvPr/>
        </p:nvSpPr>
        <p:spPr bwMode="auto">
          <a:xfrm>
            <a:off x="6790101" y="5595727"/>
            <a:ext cx="47234" cy="49569"/>
          </a:xfrm>
          <a:custGeom>
            <a:avLst/>
            <a:gdLst/>
            <a:ahLst/>
            <a:cxnLst>
              <a:cxn ang="0">
                <a:pos x="24" y="14"/>
              </a:cxn>
              <a:cxn ang="0">
                <a:pos x="24" y="14"/>
              </a:cxn>
              <a:cxn ang="0">
                <a:pos x="24" y="22"/>
              </a:cxn>
              <a:cxn ang="0">
                <a:pos x="24" y="22"/>
              </a:cxn>
              <a:cxn ang="0">
                <a:pos x="22" y="28"/>
              </a:cxn>
              <a:cxn ang="0">
                <a:pos x="22" y="28"/>
              </a:cxn>
              <a:cxn ang="0">
                <a:pos x="18" y="28"/>
              </a:cxn>
              <a:cxn ang="0">
                <a:pos x="18" y="28"/>
              </a:cxn>
              <a:cxn ang="0">
                <a:pos x="14" y="26"/>
              </a:cxn>
              <a:cxn ang="0">
                <a:pos x="12" y="22"/>
              </a:cxn>
              <a:cxn ang="0">
                <a:pos x="8" y="14"/>
              </a:cxn>
              <a:cxn ang="0">
                <a:pos x="8" y="14"/>
              </a:cxn>
              <a:cxn ang="0">
                <a:pos x="4" y="12"/>
              </a:cxn>
              <a:cxn ang="0">
                <a:pos x="0" y="8"/>
              </a:cxn>
              <a:cxn ang="0">
                <a:pos x="0" y="8"/>
              </a:cxn>
              <a:cxn ang="0">
                <a:pos x="0" y="4"/>
              </a:cxn>
              <a:cxn ang="0">
                <a:pos x="2" y="0"/>
              </a:cxn>
              <a:cxn ang="0">
                <a:pos x="2" y="0"/>
              </a:cxn>
              <a:cxn ang="0">
                <a:pos x="6" y="0"/>
              </a:cxn>
              <a:cxn ang="0">
                <a:pos x="10" y="2"/>
              </a:cxn>
              <a:cxn ang="0">
                <a:pos x="10" y="2"/>
              </a:cxn>
              <a:cxn ang="0">
                <a:pos x="16" y="4"/>
              </a:cxn>
              <a:cxn ang="0">
                <a:pos x="20" y="8"/>
              </a:cxn>
              <a:cxn ang="0">
                <a:pos x="20" y="8"/>
              </a:cxn>
              <a:cxn ang="0">
                <a:pos x="24" y="14"/>
              </a:cxn>
              <a:cxn ang="0">
                <a:pos x="24" y="14"/>
              </a:cxn>
            </a:cxnLst>
            <a:rect l="0" t="0" r="r" b="b"/>
            <a:pathLst>
              <a:path w="24" h="28">
                <a:moveTo>
                  <a:pt x="24" y="14"/>
                </a:moveTo>
                <a:lnTo>
                  <a:pt x="24" y="14"/>
                </a:lnTo>
                <a:lnTo>
                  <a:pt x="24" y="22"/>
                </a:lnTo>
                <a:lnTo>
                  <a:pt x="24" y="22"/>
                </a:lnTo>
                <a:lnTo>
                  <a:pt x="22" y="28"/>
                </a:lnTo>
                <a:lnTo>
                  <a:pt x="22" y="28"/>
                </a:lnTo>
                <a:lnTo>
                  <a:pt x="18" y="28"/>
                </a:lnTo>
                <a:lnTo>
                  <a:pt x="18" y="28"/>
                </a:lnTo>
                <a:lnTo>
                  <a:pt x="14" y="26"/>
                </a:lnTo>
                <a:lnTo>
                  <a:pt x="12" y="22"/>
                </a:lnTo>
                <a:lnTo>
                  <a:pt x="8" y="14"/>
                </a:lnTo>
                <a:lnTo>
                  <a:pt x="8" y="14"/>
                </a:lnTo>
                <a:lnTo>
                  <a:pt x="4" y="12"/>
                </a:lnTo>
                <a:lnTo>
                  <a:pt x="0" y="8"/>
                </a:lnTo>
                <a:lnTo>
                  <a:pt x="0" y="8"/>
                </a:lnTo>
                <a:lnTo>
                  <a:pt x="0" y="4"/>
                </a:lnTo>
                <a:lnTo>
                  <a:pt x="2" y="0"/>
                </a:lnTo>
                <a:lnTo>
                  <a:pt x="2" y="0"/>
                </a:lnTo>
                <a:lnTo>
                  <a:pt x="6" y="0"/>
                </a:lnTo>
                <a:lnTo>
                  <a:pt x="10" y="2"/>
                </a:lnTo>
                <a:lnTo>
                  <a:pt x="10" y="2"/>
                </a:lnTo>
                <a:lnTo>
                  <a:pt x="16" y="4"/>
                </a:lnTo>
                <a:lnTo>
                  <a:pt x="20" y="8"/>
                </a:lnTo>
                <a:lnTo>
                  <a:pt x="20" y="8"/>
                </a:lnTo>
                <a:lnTo>
                  <a:pt x="24" y="14"/>
                </a:lnTo>
                <a:lnTo>
                  <a:pt x="24" y="1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80" name="Freeform 350"/>
          <p:cNvSpPr>
            <a:spLocks/>
          </p:cNvSpPr>
          <p:nvPr/>
        </p:nvSpPr>
        <p:spPr bwMode="auto">
          <a:xfrm>
            <a:off x="6526377" y="5432858"/>
            <a:ext cx="255850" cy="166410"/>
          </a:xfrm>
          <a:custGeom>
            <a:avLst/>
            <a:gdLst/>
            <a:ahLst/>
            <a:cxnLst>
              <a:cxn ang="0">
                <a:pos x="126" y="72"/>
              </a:cxn>
              <a:cxn ang="0">
                <a:pos x="130" y="82"/>
              </a:cxn>
              <a:cxn ang="0">
                <a:pos x="128" y="84"/>
              </a:cxn>
              <a:cxn ang="0">
                <a:pos x="124" y="80"/>
              </a:cxn>
              <a:cxn ang="0">
                <a:pos x="124" y="82"/>
              </a:cxn>
              <a:cxn ang="0">
                <a:pos x="126" y="90"/>
              </a:cxn>
              <a:cxn ang="0">
                <a:pos x="126" y="92"/>
              </a:cxn>
              <a:cxn ang="0">
                <a:pos x="118" y="94"/>
              </a:cxn>
              <a:cxn ang="0">
                <a:pos x="108" y="92"/>
              </a:cxn>
              <a:cxn ang="0">
                <a:pos x="100" y="86"/>
              </a:cxn>
              <a:cxn ang="0">
                <a:pos x="98" y="80"/>
              </a:cxn>
              <a:cxn ang="0">
                <a:pos x="96" y="74"/>
              </a:cxn>
              <a:cxn ang="0">
                <a:pos x="90" y="66"/>
              </a:cxn>
              <a:cxn ang="0">
                <a:pos x="74" y="56"/>
              </a:cxn>
              <a:cxn ang="0">
                <a:pos x="66" y="56"/>
              </a:cxn>
              <a:cxn ang="0">
                <a:pos x="58" y="56"/>
              </a:cxn>
              <a:cxn ang="0">
                <a:pos x="46" y="52"/>
              </a:cxn>
              <a:cxn ang="0">
                <a:pos x="46" y="46"/>
              </a:cxn>
              <a:cxn ang="0">
                <a:pos x="44" y="42"/>
              </a:cxn>
              <a:cxn ang="0">
                <a:pos x="30" y="32"/>
              </a:cxn>
              <a:cxn ang="0">
                <a:pos x="22" y="26"/>
              </a:cxn>
              <a:cxn ang="0">
                <a:pos x="12" y="20"/>
              </a:cxn>
              <a:cxn ang="0">
                <a:pos x="6" y="22"/>
              </a:cxn>
              <a:cxn ang="0">
                <a:pos x="0" y="20"/>
              </a:cxn>
              <a:cxn ang="0">
                <a:pos x="0" y="20"/>
              </a:cxn>
              <a:cxn ang="0">
                <a:pos x="4" y="14"/>
              </a:cxn>
              <a:cxn ang="0">
                <a:pos x="10" y="8"/>
              </a:cxn>
              <a:cxn ang="0">
                <a:pos x="16" y="2"/>
              </a:cxn>
              <a:cxn ang="0">
                <a:pos x="24" y="0"/>
              </a:cxn>
              <a:cxn ang="0">
                <a:pos x="26" y="4"/>
              </a:cxn>
              <a:cxn ang="0">
                <a:pos x="28" y="6"/>
              </a:cxn>
              <a:cxn ang="0">
                <a:pos x="50" y="24"/>
              </a:cxn>
              <a:cxn ang="0">
                <a:pos x="64" y="30"/>
              </a:cxn>
              <a:cxn ang="0">
                <a:pos x="74" y="30"/>
              </a:cxn>
              <a:cxn ang="0">
                <a:pos x="86" y="30"/>
              </a:cxn>
              <a:cxn ang="0">
                <a:pos x="90" y="34"/>
              </a:cxn>
              <a:cxn ang="0">
                <a:pos x="94" y="38"/>
              </a:cxn>
              <a:cxn ang="0">
                <a:pos x="94" y="50"/>
              </a:cxn>
              <a:cxn ang="0">
                <a:pos x="98" y="60"/>
              </a:cxn>
              <a:cxn ang="0">
                <a:pos x="104" y="68"/>
              </a:cxn>
              <a:cxn ang="0">
                <a:pos x="110" y="70"/>
              </a:cxn>
              <a:cxn ang="0">
                <a:pos x="122" y="70"/>
              </a:cxn>
              <a:cxn ang="0">
                <a:pos x="126" y="72"/>
              </a:cxn>
            </a:cxnLst>
            <a:rect l="0" t="0" r="r" b="b"/>
            <a:pathLst>
              <a:path w="130" h="94">
                <a:moveTo>
                  <a:pt x="126" y="72"/>
                </a:moveTo>
                <a:lnTo>
                  <a:pt x="126" y="72"/>
                </a:lnTo>
                <a:lnTo>
                  <a:pt x="128" y="78"/>
                </a:lnTo>
                <a:lnTo>
                  <a:pt x="130" y="82"/>
                </a:lnTo>
                <a:lnTo>
                  <a:pt x="128" y="84"/>
                </a:lnTo>
                <a:lnTo>
                  <a:pt x="128" y="84"/>
                </a:lnTo>
                <a:lnTo>
                  <a:pt x="126" y="82"/>
                </a:lnTo>
                <a:lnTo>
                  <a:pt x="124" y="80"/>
                </a:lnTo>
                <a:lnTo>
                  <a:pt x="124" y="80"/>
                </a:lnTo>
                <a:lnTo>
                  <a:pt x="124" y="82"/>
                </a:lnTo>
                <a:lnTo>
                  <a:pt x="124" y="84"/>
                </a:lnTo>
                <a:lnTo>
                  <a:pt x="126" y="90"/>
                </a:lnTo>
                <a:lnTo>
                  <a:pt x="126" y="92"/>
                </a:lnTo>
                <a:lnTo>
                  <a:pt x="126" y="92"/>
                </a:lnTo>
                <a:lnTo>
                  <a:pt x="122" y="94"/>
                </a:lnTo>
                <a:lnTo>
                  <a:pt x="118" y="94"/>
                </a:lnTo>
                <a:lnTo>
                  <a:pt x="108" y="92"/>
                </a:lnTo>
                <a:lnTo>
                  <a:pt x="108" y="92"/>
                </a:lnTo>
                <a:lnTo>
                  <a:pt x="104" y="90"/>
                </a:lnTo>
                <a:lnTo>
                  <a:pt x="100" y="86"/>
                </a:lnTo>
                <a:lnTo>
                  <a:pt x="100" y="86"/>
                </a:lnTo>
                <a:lnTo>
                  <a:pt x="98" y="80"/>
                </a:lnTo>
                <a:lnTo>
                  <a:pt x="96" y="74"/>
                </a:lnTo>
                <a:lnTo>
                  <a:pt x="96" y="74"/>
                </a:lnTo>
                <a:lnTo>
                  <a:pt x="90" y="66"/>
                </a:lnTo>
                <a:lnTo>
                  <a:pt x="90" y="66"/>
                </a:lnTo>
                <a:lnTo>
                  <a:pt x="82" y="60"/>
                </a:lnTo>
                <a:lnTo>
                  <a:pt x="74" y="56"/>
                </a:lnTo>
                <a:lnTo>
                  <a:pt x="74" y="56"/>
                </a:lnTo>
                <a:lnTo>
                  <a:pt x="66" y="56"/>
                </a:lnTo>
                <a:lnTo>
                  <a:pt x="58" y="56"/>
                </a:lnTo>
                <a:lnTo>
                  <a:pt x="58" y="56"/>
                </a:lnTo>
                <a:lnTo>
                  <a:pt x="52" y="54"/>
                </a:lnTo>
                <a:lnTo>
                  <a:pt x="46" y="52"/>
                </a:lnTo>
                <a:lnTo>
                  <a:pt x="46" y="52"/>
                </a:lnTo>
                <a:lnTo>
                  <a:pt x="46" y="46"/>
                </a:lnTo>
                <a:lnTo>
                  <a:pt x="44" y="42"/>
                </a:lnTo>
                <a:lnTo>
                  <a:pt x="44" y="42"/>
                </a:lnTo>
                <a:lnTo>
                  <a:pt x="36" y="36"/>
                </a:lnTo>
                <a:lnTo>
                  <a:pt x="30" y="32"/>
                </a:lnTo>
                <a:lnTo>
                  <a:pt x="30" y="32"/>
                </a:lnTo>
                <a:lnTo>
                  <a:pt x="22" y="26"/>
                </a:lnTo>
                <a:lnTo>
                  <a:pt x="18" y="22"/>
                </a:lnTo>
                <a:lnTo>
                  <a:pt x="12" y="20"/>
                </a:lnTo>
                <a:lnTo>
                  <a:pt x="12" y="20"/>
                </a:lnTo>
                <a:lnTo>
                  <a:pt x="6" y="22"/>
                </a:lnTo>
                <a:lnTo>
                  <a:pt x="2" y="22"/>
                </a:lnTo>
                <a:lnTo>
                  <a:pt x="0" y="20"/>
                </a:lnTo>
                <a:lnTo>
                  <a:pt x="0" y="20"/>
                </a:lnTo>
                <a:lnTo>
                  <a:pt x="0" y="20"/>
                </a:lnTo>
                <a:lnTo>
                  <a:pt x="0" y="18"/>
                </a:lnTo>
                <a:lnTo>
                  <a:pt x="4" y="14"/>
                </a:lnTo>
                <a:lnTo>
                  <a:pt x="4" y="14"/>
                </a:lnTo>
                <a:lnTo>
                  <a:pt x="10" y="8"/>
                </a:lnTo>
                <a:lnTo>
                  <a:pt x="16" y="2"/>
                </a:lnTo>
                <a:lnTo>
                  <a:pt x="16" y="2"/>
                </a:lnTo>
                <a:lnTo>
                  <a:pt x="20" y="0"/>
                </a:lnTo>
                <a:lnTo>
                  <a:pt x="24" y="0"/>
                </a:lnTo>
                <a:lnTo>
                  <a:pt x="24" y="0"/>
                </a:lnTo>
                <a:lnTo>
                  <a:pt x="26" y="4"/>
                </a:lnTo>
                <a:lnTo>
                  <a:pt x="28" y="6"/>
                </a:lnTo>
                <a:lnTo>
                  <a:pt x="28" y="6"/>
                </a:lnTo>
                <a:lnTo>
                  <a:pt x="38" y="16"/>
                </a:lnTo>
                <a:lnTo>
                  <a:pt x="50" y="24"/>
                </a:lnTo>
                <a:lnTo>
                  <a:pt x="50" y="24"/>
                </a:lnTo>
                <a:lnTo>
                  <a:pt x="64" y="30"/>
                </a:lnTo>
                <a:lnTo>
                  <a:pt x="64" y="30"/>
                </a:lnTo>
                <a:lnTo>
                  <a:pt x="74" y="30"/>
                </a:lnTo>
                <a:lnTo>
                  <a:pt x="80" y="30"/>
                </a:lnTo>
                <a:lnTo>
                  <a:pt x="86" y="30"/>
                </a:lnTo>
                <a:lnTo>
                  <a:pt x="86" y="30"/>
                </a:lnTo>
                <a:lnTo>
                  <a:pt x="90" y="34"/>
                </a:lnTo>
                <a:lnTo>
                  <a:pt x="94" y="38"/>
                </a:lnTo>
                <a:lnTo>
                  <a:pt x="94" y="38"/>
                </a:lnTo>
                <a:lnTo>
                  <a:pt x="94" y="44"/>
                </a:lnTo>
                <a:lnTo>
                  <a:pt x="94" y="50"/>
                </a:lnTo>
                <a:lnTo>
                  <a:pt x="94" y="50"/>
                </a:lnTo>
                <a:lnTo>
                  <a:pt x="98" y="60"/>
                </a:lnTo>
                <a:lnTo>
                  <a:pt x="102" y="64"/>
                </a:lnTo>
                <a:lnTo>
                  <a:pt x="104" y="68"/>
                </a:lnTo>
                <a:lnTo>
                  <a:pt x="104" y="68"/>
                </a:lnTo>
                <a:lnTo>
                  <a:pt x="110" y="70"/>
                </a:lnTo>
                <a:lnTo>
                  <a:pt x="116" y="70"/>
                </a:lnTo>
                <a:lnTo>
                  <a:pt x="122" y="70"/>
                </a:lnTo>
                <a:lnTo>
                  <a:pt x="126" y="72"/>
                </a:lnTo>
                <a:lnTo>
                  <a:pt x="126" y="7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81" name="Freeform 351"/>
          <p:cNvSpPr>
            <a:spLocks/>
          </p:cNvSpPr>
          <p:nvPr/>
        </p:nvSpPr>
        <p:spPr bwMode="auto">
          <a:xfrm>
            <a:off x="6711378" y="5128364"/>
            <a:ext cx="39361" cy="35406"/>
          </a:xfrm>
          <a:custGeom>
            <a:avLst/>
            <a:gdLst/>
            <a:ahLst/>
            <a:cxnLst>
              <a:cxn ang="0">
                <a:pos x="18" y="10"/>
              </a:cxn>
              <a:cxn ang="0">
                <a:pos x="18" y="10"/>
              </a:cxn>
              <a:cxn ang="0">
                <a:pos x="20" y="12"/>
              </a:cxn>
              <a:cxn ang="0">
                <a:pos x="20" y="14"/>
              </a:cxn>
              <a:cxn ang="0">
                <a:pos x="20" y="14"/>
              </a:cxn>
              <a:cxn ang="0">
                <a:pos x="20" y="14"/>
              </a:cxn>
              <a:cxn ang="0">
                <a:pos x="18" y="16"/>
              </a:cxn>
              <a:cxn ang="0">
                <a:pos x="14" y="16"/>
              </a:cxn>
              <a:cxn ang="0">
                <a:pos x="14" y="16"/>
              </a:cxn>
              <a:cxn ang="0">
                <a:pos x="14" y="16"/>
              </a:cxn>
              <a:cxn ang="0">
                <a:pos x="12" y="20"/>
              </a:cxn>
              <a:cxn ang="0">
                <a:pos x="8" y="20"/>
              </a:cxn>
              <a:cxn ang="0">
                <a:pos x="8" y="20"/>
              </a:cxn>
              <a:cxn ang="0">
                <a:pos x="4" y="20"/>
              </a:cxn>
              <a:cxn ang="0">
                <a:pos x="0" y="18"/>
              </a:cxn>
              <a:cxn ang="0">
                <a:pos x="0" y="18"/>
              </a:cxn>
              <a:cxn ang="0">
                <a:pos x="0" y="12"/>
              </a:cxn>
              <a:cxn ang="0">
                <a:pos x="0" y="12"/>
              </a:cxn>
              <a:cxn ang="0">
                <a:pos x="2" y="4"/>
              </a:cxn>
              <a:cxn ang="0">
                <a:pos x="8" y="0"/>
              </a:cxn>
              <a:cxn ang="0">
                <a:pos x="8" y="0"/>
              </a:cxn>
              <a:cxn ang="0">
                <a:pos x="12" y="0"/>
              </a:cxn>
              <a:cxn ang="0">
                <a:pos x="16" y="0"/>
              </a:cxn>
              <a:cxn ang="0">
                <a:pos x="16" y="0"/>
              </a:cxn>
              <a:cxn ang="0">
                <a:pos x="16" y="6"/>
              </a:cxn>
              <a:cxn ang="0">
                <a:pos x="18" y="10"/>
              </a:cxn>
              <a:cxn ang="0">
                <a:pos x="18" y="10"/>
              </a:cxn>
            </a:cxnLst>
            <a:rect l="0" t="0" r="r" b="b"/>
            <a:pathLst>
              <a:path w="20" h="20">
                <a:moveTo>
                  <a:pt x="18" y="10"/>
                </a:moveTo>
                <a:lnTo>
                  <a:pt x="18" y="10"/>
                </a:lnTo>
                <a:lnTo>
                  <a:pt x="20" y="12"/>
                </a:lnTo>
                <a:lnTo>
                  <a:pt x="20" y="14"/>
                </a:lnTo>
                <a:lnTo>
                  <a:pt x="20" y="14"/>
                </a:lnTo>
                <a:lnTo>
                  <a:pt x="20" y="14"/>
                </a:lnTo>
                <a:lnTo>
                  <a:pt x="18" y="16"/>
                </a:lnTo>
                <a:lnTo>
                  <a:pt x="14" y="16"/>
                </a:lnTo>
                <a:lnTo>
                  <a:pt x="14" y="16"/>
                </a:lnTo>
                <a:lnTo>
                  <a:pt x="14" y="16"/>
                </a:lnTo>
                <a:lnTo>
                  <a:pt x="12" y="20"/>
                </a:lnTo>
                <a:lnTo>
                  <a:pt x="8" y="20"/>
                </a:lnTo>
                <a:lnTo>
                  <a:pt x="8" y="20"/>
                </a:lnTo>
                <a:lnTo>
                  <a:pt x="4" y="20"/>
                </a:lnTo>
                <a:lnTo>
                  <a:pt x="0" y="18"/>
                </a:lnTo>
                <a:lnTo>
                  <a:pt x="0" y="18"/>
                </a:lnTo>
                <a:lnTo>
                  <a:pt x="0" y="12"/>
                </a:lnTo>
                <a:lnTo>
                  <a:pt x="0" y="12"/>
                </a:lnTo>
                <a:lnTo>
                  <a:pt x="2" y="4"/>
                </a:lnTo>
                <a:lnTo>
                  <a:pt x="8" y="0"/>
                </a:lnTo>
                <a:lnTo>
                  <a:pt x="8" y="0"/>
                </a:lnTo>
                <a:lnTo>
                  <a:pt x="12" y="0"/>
                </a:lnTo>
                <a:lnTo>
                  <a:pt x="16" y="0"/>
                </a:lnTo>
                <a:lnTo>
                  <a:pt x="16" y="0"/>
                </a:lnTo>
                <a:lnTo>
                  <a:pt x="16" y="6"/>
                </a:lnTo>
                <a:lnTo>
                  <a:pt x="18" y="10"/>
                </a:lnTo>
                <a:lnTo>
                  <a:pt x="18" y="1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82" name="Freeform 352"/>
          <p:cNvSpPr>
            <a:spLocks/>
          </p:cNvSpPr>
          <p:nvPr/>
        </p:nvSpPr>
        <p:spPr bwMode="auto">
          <a:xfrm>
            <a:off x="6152443" y="5578025"/>
            <a:ext cx="62978" cy="53109"/>
          </a:xfrm>
          <a:custGeom>
            <a:avLst/>
            <a:gdLst/>
            <a:ahLst/>
            <a:cxnLst>
              <a:cxn ang="0">
                <a:pos x="32" y="18"/>
              </a:cxn>
              <a:cxn ang="0">
                <a:pos x="32" y="18"/>
              </a:cxn>
              <a:cxn ang="0">
                <a:pos x="30" y="24"/>
              </a:cxn>
              <a:cxn ang="0">
                <a:pos x="28" y="30"/>
              </a:cxn>
              <a:cxn ang="0">
                <a:pos x="28" y="30"/>
              </a:cxn>
              <a:cxn ang="0">
                <a:pos x="28" y="28"/>
              </a:cxn>
              <a:cxn ang="0">
                <a:pos x="26" y="28"/>
              </a:cxn>
              <a:cxn ang="0">
                <a:pos x="22" y="26"/>
              </a:cxn>
              <a:cxn ang="0">
                <a:pos x="22" y="26"/>
              </a:cxn>
              <a:cxn ang="0">
                <a:pos x="16" y="26"/>
              </a:cxn>
              <a:cxn ang="0">
                <a:pos x="12" y="26"/>
              </a:cxn>
              <a:cxn ang="0">
                <a:pos x="12" y="26"/>
              </a:cxn>
              <a:cxn ang="0">
                <a:pos x="4" y="22"/>
              </a:cxn>
              <a:cxn ang="0">
                <a:pos x="2" y="18"/>
              </a:cxn>
              <a:cxn ang="0">
                <a:pos x="0" y="16"/>
              </a:cxn>
              <a:cxn ang="0">
                <a:pos x="0" y="16"/>
              </a:cxn>
              <a:cxn ang="0">
                <a:pos x="2" y="12"/>
              </a:cxn>
              <a:cxn ang="0">
                <a:pos x="4" y="8"/>
              </a:cxn>
              <a:cxn ang="0">
                <a:pos x="10" y="4"/>
              </a:cxn>
              <a:cxn ang="0">
                <a:pos x="10" y="4"/>
              </a:cxn>
              <a:cxn ang="0">
                <a:pos x="14" y="0"/>
              </a:cxn>
              <a:cxn ang="0">
                <a:pos x="16" y="0"/>
              </a:cxn>
              <a:cxn ang="0">
                <a:pos x="16" y="0"/>
              </a:cxn>
              <a:cxn ang="0">
                <a:pos x="18" y="2"/>
              </a:cxn>
              <a:cxn ang="0">
                <a:pos x="20" y="6"/>
              </a:cxn>
              <a:cxn ang="0">
                <a:pos x="22" y="12"/>
              </a:cxn>
              <a:cxn ang="0">
                <a:pos x="22" y="12"/>
              </a:cxn>
              <a:cxn ang="0">
                <a:pos x="26" y="16"/>
              </a:cxn>
              <a:cxn ang="0">
                <a:pos x="30" y="16"/>
              </a:cxn>
              <a:cxn ang="0">
                <a:pos x="32" y="18"/>
              </a:cxn>
              <a:cxn ang="0">
                <a:pos x="32" y="18"/>
              </a:cxn>
            </a:cxnLst>
            <a:rect l="0" t="0" r="r" b="b"/>
            <a:pathLst>
              <a:path w="32" h="30">
                <a:moveTo>
                  <a:pt x="32" y="18"/>
                </a:moveTo>
                <a:lnTo>
                  <a:pt x="32" y="18"/>
                </a:lnTo>
                <a:lnTo>
                  <a:pt x="30" y="24"/>
                </a:lnTo>
                <a:lnTo>
                  <a:pt x="28" y="30"/>
                </a:lnTo>
                <a:lnTo>
                  <a:pt x="28" y="30"/>
                </a:lnTo>
                <a:lnTo>
                  <a:pt x="28" y="28"/>
                </a:lnTo>
                <a:lnTo>
                  <a:pt x="26" y="28"/>
                </a:lnTo>
                <a:lnTo>
                  <a:pt x="22" y="26"/>
                </a:lnTo>
                <a:lnTo>
                  <a:pt x="22" y="26"/>
                </a:lnTo>
                <a:lnTo>
                  <a:pt x="16" y="26"/>
                </a:lnTo>
                <a:lnTo>
                  <a:pt x="12" y="26"/>
                </a:lnTo>
                <a:lnTo>
                  <a:pt x="12" y="26"/>
                </a:lnTo>
                <a:lnTo>
                  <a:pt x="4" y="22"/>
                </a:lnTo>
                <a:lnTo>
                  <a:pt x="2" y="18"/>
                </a:lnTo>
                <a:lnTo>
                  <a:pt x="0" y="16"/>
                </a:lnTo>
                <a:lnTo>
                  <a:pt x="0" y="16"/>
                </a:lnTo>
                <a:lnTo>
                  <a:pt x="2" y="12"/>
                </a:lnTo>
                <a:lnTo>
                  <a:pt x="4" y="8"/>
                </a:lnTo>
                <a:lnTo>
                  <a:pt x="10" y="4"/>
                </a:lnTo>
                <a:lnTo>
                  <a:pt x="10" y="4"/>
                </a:lnTo>
                <a:lnTo>
                  <a:pt x="14" y="0"/>
                </a:lnTo>
                <a:lnTo>
                  <a:pt x="16" y="0"/>
                </a:lnTo>
                <a:lnTo>
                  <a:pt x="16" y="0"/>
                </a:lnTo>
                <a:lnTo>
                  <a:pt x="18" y="2"/>
                </a:lnTo>
                <a:lnTo>
                  <a:pt x="20" y="6"/>
                </a:lnTo>
                <a:lnTo>
                  <a:pt x="22" y="12"/>
                </a:lnTo>
                <a:lnTo>
                  <a:pt x="22" y="12"/>
                </a:lnTo>
                <a:lnTo>
                  <a:pt x="26" y="16"/>
                </a:lnTo>
                <a:lnTo>
                  <a:pt x="30" y="16"/>
                </a:lnTo>
                <a:lnTo>
                  <a:pt x="32" y="18"/>
                </a:lnTo>
                <a:lnTo>
                  <a:pt x="32" y="1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83" name="Freeform 353"/>
          <p:cNvSpPr>
            <a:spLocks/>
          </p:cNvSpPr>
          <p:nvPr/>
        </p:nvSpPr>
        <p:spPr bwMode="auto">
          <a:xfrm>
            <a:off x="6034357" y="5354965"/>
            <a:ext cx="62978" cy="63731"/>
          </a:xfrm>
          <a:custGeom>
            <a:avLst/>
            <a:gdLst/>
            <a:ahLst/>
            <a:cxnLst>
              <a:cxn ang="0">
                <a:pos x="32" y="30"/>
              </a:cxn>
              <a:cxn ang="0">
                <a:pos x="32" y="30"/>
              </a:cxn>
              <a:cxn ang="0">
                <a:pos x="32" y="34"/>
              </a:cxn>
              <a:cxn ang="0">
                <a:pos x="32" y="34"/>
              </a:cxn>
              <a:cxn ang="0">
                <a:pos x="30" y="36"/>
              </a:cxn>
              <a:cxn ang="0">
                <a:pos x="28" y="36"/>
              </a:cxn>
              <a:cxn ang="0">
                <a:pos x="22" y="36"/>
              </a:cxn>
              <a:cxn ang="0">
                <a:pos x="22" y="36"/>
              </a:cxn>
              <a:cxn ang="0">
                <a:pos x="18" y="32"/>
              </a:cxn>
              <a:cxn ang="0">
                <a:pos x="14" y="28"/>
              </a:cxn>
              <a:cxn ang="0">
                <a:pos x="14" y="28"/>
              </a:cxn>
              <a:cxn ang="0">
                <a:pos x="4" y="16"/>
              </a:cxn>
              <a:cxn ang="0">
                <a:pos x="0" y="8"/>
              </a:cxn>
              <a:cxn ang="0">
                <a:pos x="0" y="4"/>
              </a:cxn>
              <a:cxn ang="0">
                <a:pos x="0" y="4"/>
              </a:cxn>
              <a:cxn ang="0">
                <a:pos x="4" y="0"/>
              </a:cxn>
              <a:cxn ang="0">
                <a:pos x="10" y="0"/>
              </a:cxn>
              <a:cxn ang="0">
                <a:pos x="10" y="0"/>
              </a:cxn>
              <a:cxn ang="0">
                <a:pos x="14" y="2"/>
              </a:cxn>
              <a:cxn ang="0">
                <a:pos x="18" y="6"/>
              </a:cxn>
              <a:cxn ang="0">
                <a:pos x="18" y="6"/>
              </a:cxn>
              <a:cxn ang="0">
                <a:pos x="26" y="16"/>
              </a:cxn>
              <a:cxn ang="0">
                <a:pos x="32" y="30"/>
              </a:cxn>
              <a:cxn ang="0">
                <a:pos x="32" y="30"/>
              </a:cxn>
            </a:cxnLst>
            <a:rect l="0" t="0" r="r" b="b"/>
            <a:pathLst>
              <a:path w="32" h="36">
                <a:moveTo>
                  <a:pt x="32" y="30"/>
                </a:moveTo>
                <a:lnTo>
                  <a:pt x="32" y="30"/>
                </a:lnTo>
                <a:lnTo>
                  <a:pt x="32" y="34"/>
                </a:lnTo>
                <a:lnTo>
                  <a:pt x="32" y="34"/>
                </a:lnTo>
                <a:lnTo>
                  <a:pt x="30" y="36"/>
                </a:lnTo>
                <a:lnTo>
                  <a:pt x="28" y="36"/>
                </a:lnTo>
                <a:lnTo>
                  <a:pt x="22" y="36"/>
                </a:lnTo>
                <a:lnTo>
                  <a:pt x="22" y="36"/>
                </a:lnTo>
                <a:lnTo>
                  <a:pt x="18" y="32"/>
                </a:lnTo>
                <a:lnTo>
                  <a:pt x="14" y="28"/>
                </a:lnTo>
                <a:lnTo>
                  <a:pt x="14" y="28"/>
                </a:lnTo>
                <a:lnTo>
                  <a:pt x="4" y="16"/>
                </a:lnTo>
                <a:lnTo>
                  <a:pt x="0" y="8"/>
                </a:lnTo>
                <a:lnTo>
                  <a:pt x="0" y="4"/>
                </a:lnTo>
                <a:lnTo>
                  <a:pt x="0" y="4"/>
                </a:lnTo>
                <a:lnTo>
                  <a:pt x="4" y="0"/>
                </a:lnTo>
                <a:lnTo>
                  <a:pt x="10" y="0"/>
                </a:lnTo>
                <a:lnTo>
                  <a:pt x="10" y="0"/>
                </a:lnTo>
                <a:lnTo>
                  <a:pt x="14" y="2"/>
                </a:lnTo>
                <a:lnTo>
                  <a:pt x="18" y="6"/>
                </a:lnTo>
                <a:lnTo>
                  <a:pt x="18" y="6"/>
                </a:lnTo>
                <a:lnTo>
                  <a:pt x="26" y="16"/>
                </a:lnTo>
                <a:lnTo>
                  <a:pt x="32" y="30"/>
                </a:lnTo>
                <a:lnTo>
                  <a:pt x="32" y="3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84" name="Freeform 354"/>
          <p:cNvSpPr>
            <a:spLocks/>
          </p:cNvSpPr>
          <p:nvPr/>
        </p:nvSpPr>
        <p:spPr bwMode="auto">
          <a:xfrm>
            <a:off x="4995212" y="3467811"/>
            <a:ext cx="834466" cy="424875"/>
          </a:xfrm>
          <a:custGeom>
            <a:avLst/>
            <a:gdLst/>
            <a:ahLst/>
            <a:cxnLst>
              <a:cxn ang="0">
                <a:pos x="416" y="152"/>
              </a:cxn>
              <a:cxn ang="0">
                <a:pos x="402" y="150"/>
              </a:cxn>
              <a:cxn ang="0">
                <a:pos x="394" y="164"/>
              </a:cxn>
              <a:cxn ang="0">
                <a:pos x="382" y="172"/>
              </a:cxn>
              <a:cxn ang="0">
                <a:pos x="380" y="184"/>
              </a:cxn>
              <a:cxn ang="0">
                <a:pos x="374" y="202"/>
              </a:cxn>
              <a:cxn ang="0">
                <a:pos x="364" y="204"/>
              </a:cxn>
              <a:cxn ang="0">
                <a:pos x="358" y="218"/>
              </a:cxn>
              <a:cxn ang="0">
                <a:pos x="332" y="226"/>
              </a:cxn>
              <a:cxn ang="0">
                <a:pos x="322" y="220"/>
              </a:cxn>
              <a:cxn ang="0">
                <a:pos x="312" y="232"/>
              </a:cxn>
              <a:cxn ang="0">
                <a:pos x="304" y="230"/>
              </a:cxn>
              <a:cxn ang="0">
                <a:pos x="296" y="218"/>
              </a:cxn>
              <a:cxn ang="0">
                <a:pos x="264" y="222"/>
              </a:cxn>
              <a:cxn ang="0">
                <a:pos x="246" y="216"/>
              </a:cxn>
              <a:cxn ang="0">
                <a:pos x="228" y="204"/>
              </a:cxn>
              <a:cxn ang="0">
                <a:pos x="190" y="200"/>
              </a:cxn>
              <a:cxn ang="0">
                <a:pos x="180" y="222"/>
              </a:cxn>
              <a:cxn ang="0">
                <a:pos x="168" y="232"/>
              </a:cxn>
              <a:cxn ang="0">
                <a:pos x="146" y="238"/>
              </a:cxn>
              <a:cxn ang="0">
                <a:pos x="124" y="230"/>
              </a:cxn>
              <a:cxn ang="0">
                <a:pos x="110" y="224"/>
              </a:cxn>
              <a:cxn ang="0">
                <a:pos x="76" y="192"/>
              </a:cxn>
              <a:cxn ang="0">
                <a:pos x="50" y="166"/>
              </a:cxn>
              <a:cxn ang="0">
                <a:pos x="24" y="138"/>
              </a:cxn>
              <a:cxn ang="0">
                <a:pos x="24" y="116"/>
              </a:cxn>
              <a:cxn ang="0">
                <a:pos x="16" y="100"/>
              </a:cxn>
              <a:cxn ang="0">
                <a:pos x="0" y="86"/>
              </a:cxn>
              <a:cxn ang="0">
                <a:pos x="0" y="76"/>
              </a:cxn>
              <a:cxn ang="0">
                <a:pos x="4" y="70"/>
              </a:cxn>
              <a:cxn ang="0">
                <a:pos x="20" y="88"/>
              </a:cxn>
              <a:cxn ang="0">
                <a:pos x="24" y="84"/>
              </a:cxn>
              <a:cxn ang="0">
                <a:pos x="36" y="68"/>
              </a:cxn>
              <a:cxn ang="0">
                <a:pos x="64" y="60"/>
              </a:cxn>
              <a:cxn ang="0">
                <a:pos x="88" y="44"/>
              </a:cxn>
              <a:cxn ang="0">
                <a:pos x="112" y="32"/>
              </a:cxn>
              <a:cxn ang="0">
                <a:pos x="134" y="24"/>
              </a:cxn>
              <a:cxn ang="0">
                <a:pos x="138" y="0"/>
              </a:cxn>
              <a:cxn ang="0">
                <a:pos x="148" y="2"/>
              </a:cxn>
              <a:cxn ang="0">
                <a:pos x="158" y="20"/>
              </a:cxn>
              <a:cxn ang="0">
                <a:pos x="170" y="26"/>
              </a:cxn>
              <a:cxn ang="0">
                <a:pos x="182" y="26"/>
              </a:cxn>
              <a:cxn ang="0">
                <a:pos x="194" y="12"/>
              </a:cxn>
              <a:cxn ang="0">
                <a:pos x="208" y="24"/>
              </a:cxn>
              <a:cxn ang="0">
                <a:pos x="218" y="28"/>
              </a:cxn>
              <a:cxn ang="0">
                <a:pos x="242" y="32"/>
              </a:cxn>
              <a:cxn ang="0">
                <a:pos x="252" y="46"/>
              </a:cxn>
              <a:cxn ang="0">
                <a:pos x="266" y="50"/>
              </a:cxn>
              <a:cxn ang="0">
                <a:pos x="264" y="58"/>
              </a:cxn>
              <a:cxn ang="0">
                <a:pos x="264" y="70"/>
              </a:cxn>
              <a:cxn ang="0">
                <a:pos x="288" y="86"/>
              </a:cxn>
              <a:cxn ang="0">
                <a:pos x="302" y="82"/>
              </a:cxn>
              <a:cxn ang="0">
                <a:pos x="300" y="72"/>
              </a:cxn>
              <a:cxn ang="0">
                <a:pos x="302" y="66"/>
              </a:cxn>
              <a:cxn ang="0">
                <a:pos x="322" y="72"/>
              </a:cxn>
              <a:cxn ang="0">
                <a:pos x="346" y="76"/>
              </a:cxn>
              <a:cxn ang="0">
                <a:pos x="352" y="86"/>
              </a:cxn>
              <a:cxn ang="0">
                <a:pos x="356" y="98"/>
              </a:cxn>
              <a:cxn ang="0">
                <a:pos x="368" y="100"/>
              </a:cxn>
              <a:cxn ang="0">
                <a:pos x="384" y="112"/>
              </a:cxn>
              <a:cxn ang="0">
                <a:pos x="402" y="136"/>
              </a:cxn>
            </a:cxnLst>
            <a:rect l="0" t="0" r="r" b="b"/>
            <a:pathLst>
              <a:path w="424" h="240">
                <a:moveTo>
                  <a:pt x="424" y="144"/>
                </a:moveTo>
                <a:lnTo>
                  <a:pt x="424" y="144"/>
                </a:lnTo>
                <a:lnTo>
                  <a:pt x="420" y="148"/>
                </a:lnTo>
                <a:lnTo>
                  <a:pt x="416" y="152"/>
                </a:lnTo>
                <a:lnTo>
                  <a:pt x="416" y="152"/>
                </a:lnTo>
                <a:lnTo>
                  <a:pt x="410" y="152"/>
                </a:lnTo>
                <a:lnTo>
                  <a:pt x="402" y="150"/>
                </a:lnTo>
                <a:lnTo>
                  <a:pt x="402" y="150"/>
                </a:lnTo>
                <a:lnTo>
                  <a:pt x="400" y="154"/>
                </a:lnTo>
                <a:lnTo>
                  <a:pt x="396" y="160"/>
                </a:lnTo>
                <a:lnTo>
                  <a:pt x="396" y="160"/>
                </a:lnTo>
                <a:lnTo>
                  <a:pt x="394" y="164"/>
                </a:lnTo>
                <a:lnTo>
                  <a:pt x="392" y="168"/>
                </a:lnTo>
                <a:lnTo>
                  <a:pt x="392" y="168"/>
                </a:lnTo>
                <a:lnTo>
                  <a:pt x="386" y="170"/>
                </a:lnTo>
                <a:lnTo>
                  <a:pt x="382" y="172"/>
                </a:lnTo>
                <a:lnTo>
                  <a:pt x="382" y="172"/>
                </a:lnTo>
                <a:lnTo>
                  <a:pt x="380" y="176"/>
                </a:lnTo>
                <a:lnTo>
                  <a:pt x="380" y="176"/>
                </a:lnTo>
                <a:lnTo>
                  <a:pt x="380" y="184"/>
                </a:lnTo>
                <a:lnTo>
                  <a:pt x="380" y="190"/>
                </a:lnTo>
                <a:lnTo>
                  <a:pt x="380" y="190"/>
                </a:lnTo>
                <a:lnTo>
                  <a:pt x="378" y="196"/>
                </a:lnTo>
                <a:lnTo>
                  <a:pt x="374" y="202"/>
                </a:lnTo>
                <a:lnTo>
                  <a:pt x="374" y="202"/>
                </a:lnTo>
                <a:lnTo>
                  <a:pt x="368" y="202"/>
                </a:lnTo>
                <a:lnTo>
                  <a:pt x="364" y="204"/>
                </a:lnTo>
                <a:lnTo>
                  <a:pt x="364" y="204"/>
                </a:lnTo>
                <a:lnTo>
                  <a:pt x="364" y="208"/>
                </a:lnTo>
                <a:lnTo>
                  <a:pt x="364" y="212"/>
                </a:lnTo>
                <a:lnTo>
                  <a:pt x="364" y="212"/>
                </a:lnTo>
                <a:lnTo>
                  <a:pt x="358" y="218"/>
                </a:lnTo>
                <a:lnTo>
                  <a:pt x="350" y="224"/>
                </a:lnTo>
                <a:lnTo>
                  <a:pt x="350" y="224"/>
                </a:lnTo>
                <a:lnTo>
                  <a:pt x="342" y="226"/>
                </a:lnTo>
                <a:lnTo>
                  <a:pt x="332" y="226"/>
                </a:lnTo>
                <a:lnTo>
                  <a:pt x="332" y="226"/>
                </a:lnTo>
                <a:lnTo>
                  <a:pt x="326" y="222"/>
                </a:lnTo>
                <a:lnTo>
                  <a:pt x="326" y="222"/>
                </a:lnTo>
                <a:lnTo>
                  <a:pt x="322" y="220"/>
                </a:lnTo>
                <a:lnTo>
                  <a:pt x="318" y="220"/>
                </a:lnTo>
                <a:lnTo>
                  <a:pt x="318" y="220"/>
                </a:lnTo>
                <a:lnTo>
                  <a:pt x="314" y="226"/>
                </a:lnTo>
                <a:lnTo>
                  <a:pt x="312" y="232"/>
                </a:lnTo>
                <a:lnTo>
                  <a:pt x="312" y="232"/>
                </a:lnTo>
                <a:lnTo>
                  <a:pt x="306" y="240"/>
                </a:lnTo>
                <a:lnTo>
                  <a:pt x="306" y="240"/>
                </a:lnTo>
                <a:lnTo>
                  <a:pt x="304" y="230"/>
                </a:lnTo>
                <a:lnTo>
                  <a:pt x="304" y="230"/>
                </a:lnTo>
                <a:lnTo>
                  <a:pt x="300" y="222"/>
                </a:lnTo>
                <a:lnTo>
                  <a:pt x="296" y="218"/>
                </a:lnTo>
                <a:lnTo>
                  <a:pt x="296" y="218"/>
                </a:lnTo>
                <a:lnTo>
                  <a:pt x="292" y="216"/>
                </a:lnTo>
                <a:lnTo>
                  <a:pt x="286" y="218"/>
                </a:lnTo>
                <a:lnTo>
                  <a:pt x="274" y="220"/>
                </a:lnTo>
                <a:lnTo>
                  <a:pt x="264" y="222"/>
                </a:lnTo>
                <a:lnTo>
                  <a:pt x="254" y="222"/>
                </a:lnTo>
                <a:lnTo>
                  <a:pt x="254" y="222"/>
                </a:lnTo>
                <a:lnTo>
                  <a:pt x="250" y="220"/>
                </a:lnTo>
                <a:lnTo>
                  <a:pt x="246" y="216"/>
                </a:lnTo>
                <a:lnTo>
                  <a:pt x="238" y="208"/>
                </a:lnTo>
                <a:lnTo>
                  <a:pt x="238" y="208"/>
                </a:lnTo>
                <a:lnTo>
                  <a:pt x="228" y="204"/>
                </a:lnTo>
                <a:lnTo>
                  <a:pt x="228" y="204"/>
                </a:lnTo>
                <a:lnTo>
                  <a:pt x="210" y="200"/>
                </a:lnTo>
                <a:lnTo>
                  <a:pt x="198" y="200"/>
                </a:lnTo>
                <a:lnTo>
                  <a:pt x="190" y="200"/>
                </a:lnTo>
                <a:lnTo>
                  <a:pt x="190" y="200"/>
                </a:lnTo>
                <a:lnTo>
                  <a:pt x="186" y="206"/>
                </a:lnTo>
                <a:lnTo>
                  <a:pt x="184" y="212"/>
                </a:lnTo>
                <a:lnTo>
                  <a:pt x="184" y="212"/>
                </a:lnTo>
                <a:lnTo>
                  <a:pt x="180" y="222"/>
                </a:lnTo>
                <a:lnTo>
                  <a:pt x="180" y="222"/>
                </a:lnTo>
                <a:lnTo>
                  <a:pt x="174" y="228"/>
                </a:lnTo>
                <a:lnTo>
                  <a:pt x="168" y="232"/>
                </a:lnTo>
                <a:lnTo>
                  <a:pt x="168" y="232"/>
                </a:lnTo>
                <a:lnTo>
                  <a:pt x="160" y="236"/>
                </a:lnTo>
                <a:lnTo>
                  <a:pt x="160" y="236"/>
                </a:lnTo>
                <a:lnTo>
                  <a:pt x="146" y="238"/>
                </a:lnTo>
                <a:lnTo>
                  <a:pt x="146" y="238"/>
                </a:lnTo>
                <a:lnTo>
                  <a:pt x="140" y="238"/>
                </a:lnTo>
                <a:lnTo>
                  <a:pt x="134" y="236"/>
                </a:lnTo>
                <a:lnTo>
                  <a:pt x="134" y="236"/>
                </a:lnTo>
                <a:lnTo>
                  <a:pt x="124" y="230"/>
                </a:lnTo>
                <a:lnTo>
                  <a:pt x="124" y="230"/>
                </a:lnTo>
                <a:lnTo>
                  <a:pt x="118" y="226"/>
                </a:lnTo>
                <a:lnTo>
                  <a:pt x="110" y="224"/>
                </a:lnTo>
                <a:lnTo>
                  <a:pt x="110" y="224"/>
                </a:lnTo>
                <a:lnTo>
                  <a:pt x="104" y="216"/>
                </a:lnTo>
                <a:lnTo>
                  <a:pt x="104" y="216"/>
                </a:lnTo>
                <a:lnTo>
                  <a:pt x="90" y="204"/>
                </a:lnTo>
                <a:lnTo>
                  <a:pt x="76" y="192"/>
                </a:lnTo>
                <a:lnTo>
                  <a:pt x="76" y="192"/>
                </a:lnTo>
                <a:lnTo>
                  <a:pt x="66" y="178"/>
                </a:lnTo>
                <a:lnTo>
                  <a:pt x="66" y="178"/>
                </a:lnTo>
                <a:lnTo>
                  <a:pt x="50" y="166"/>
                </a:lnTo>
                <a:lnTo>
                  <a:pt x="34" y="152"/>
                </a:lnTo>
                <a:lnTo>
                  <a:pt x="34" y="152"/>
                </a:lnTo>
                <a:lnTo>
                  <a:pt x="28" y="146"/>
                </a:lnTo>
                <a:lnTo>
                  <a:pt x="24" y="138"/>
                </a:lnTo>
                <a:lnTo>
                  <a:pt x="24" y="138"/>
                </a:lnTo>
                <a:lnTo>
                  <a:pt x="24" y="128"/>
                </a:lnTo>
                <a:lnTo>
                  <a:pt x="24" y="116"/>
                </a:lnTo>
                <a:lnTo>
                  <a:pt x="24" y="116"/>
                </a:lnTo>
                <a:lnTo>
                  <a:pt x="24" y="110"/>
                </a:lnTo>
                <a:lnTo>
                  <a:pt x="22" y="104"/>
                </a:lnTo>
                <a:lnTo>
                  <a:pt x="22" y="104"/>
                </a:lnTo>
                <a:lnTo>
                  <a:pt x="16" y="100"/>
                </a:lnTo>
                <a:lnTo>
                  <a:pt x="10" y="98"/>
                </a:lnTo>
                <a:lnTo>
                  <a:pt x="10" y="98"/>
                </a:lnTo>
                <a:lnTo>
                  <a:pt x="4" y="92"/>
                </a:lnTo>
                <a:lnTo>
                  <a:pt x="0" y="86"/>
                </a:lnTo>
                <a:lnTo>
                  <a:pt x="0" y="86"/>
                </a:lnTo>
                <a:lnTo>
                  <a:pt x="0" y="80"/>
                </a:lnTo>
                <a:lnTo>
                  <a:pt x="0" y="76"/>
                </a:lnTo>
                <a:lnTo>
                  <a:pt x="0" y="76"/>
                </a:lnTo>
                <a:lnTo>
                  <a:pt x="2" y="72"/>
                </a:lnTo>
                <a:lnTo>
                  <a:pt x="2" y="70"/>
                </a:lnTo>
                <a:lnTo>
                  <a:pt x="2" y="70"/>
                </a:lnTo>
                <a:lnTo>
                  <a:pt x="4" y="70"/>
                </a:lnTo>
                <a:lnTo>
                  <a:pt x="6" y="72"/>
                </a:lnTo>
                <a:lnTo>
                  <a:pt x="10" y="78"/>
                </a:lnTo>
                <a:lnTo>
                  <a:pt x="14" y="84"/>
                </a:lnTo>
                <a:lnTo>
                  <a:pt x="20" y="88"/>
                </a:lnTo>
                <a:lnTo>
                  <a:pt x="20" y="88"/>
                </a:lnTo>
                <a:lnTo>
                  <a:pt x="22" y="86"/>
                </a:lnTo>
                <a:lnTo>
                  <a:pt x="22" y="86"/>
                </a:lnTo>
                <a:lnTo>
                  <a:pt x="24" y="84"/>
                </a:lnTo>
                <a:lnTo>
                  <a:pt x="24" y="80"/>
                </a:lnTo>
                <a:lnTo>
                  <a:pt x="28" y="72"/>
                </a:lnTo>
                <a:lnTo>
                  <a:pt x="28" y="72"/>
                </a:lnTo>
                <a:lnTo>
                  <a:pt x="36" y="68"/>
                </a:lnTo>
                <a:lnTo>
                  <a:pt x="46" y="64"/>
                </a:lnTo>
                <a:lnTo>
                  <a:pt x="46" y="64"/>
                </a:lnTo>
                <a:lnTo>
                  <a:pt x="64" y="60"/>
                </a:lnTo>
                <a:lnTo>
                  <a:pt x="64" y="60"/>
                </a:lnTo>
                <a:lnTo>
                  <a:pt x="74" y="56"/>
                </a:lnTo>
                <a:lnTo>
                  <a:pt x="84" y="50"/>
                </a:lnTo>
                <a:lnTo>
                  <a:pt x="84" y="50"/>
                </a:lnTo>
                <a:lnTo>
                  <a:pt x="88" y="44"/>
                </a:lnTo>
                <a:lnTo>
                  <a:pt x="92" y="38"/>
                </a:lnTo>
                <a:lnTo>
                  <a:pt x="92" y="38"/>
                </a:lnTo>
                <a:lnTo>
                  <a:pt x="100" y="34"/>
                </a:lnTo>
                <a:lnTo>
                  <a:pt x="112" y="32"/>
                </a:lnTo>
                <a:lnTo>
                  <a:pt x="124" y="28"/>
                </a:lnTo>
                <a:lnTo>
                  <a:pt x="130" y="26"/>
                </a:lnTo>
                <a:lnTo>
                  <a:pt x="134" y="24"/>
                </a:lnTo>
                <a:lnTo>
                  <a:pt x="134" y="24"/>
                </a:lnTo>
                <a:lnTo>
                  <a:pt x="134" y="18"/>
                </a:lnTo>
                <a:lnTo>
                  <a:pt x="136" y="10"/>
                </a:lnTo>
                <a:lnTo>
                  <a:pt x="136" y="4"/>
                </a:lnTo>
                <a:lnTo>
                  <a:pt x="138" y="0"/>
                </a:lnTo>
                <a:lnTo>
                  <a:pt x="138" y="0"/>
                </a:lnTo>
                <a:lnTo>
                  <a:pt x="142" y="0"/>
                </a:lnTo>
                <a:lnTo>
                  <a:pt x="148" y="2"/>
                </a:lnTo>
                <a:lnTo>
                  <a:pt x="148" y="2"/>
                </a:lnTo>
                <a:lnTo>
                  <a:pt x="152" y="8"/>
                </a:lnTo>
                <a:lnTo>
                  <a:pt x="156" y="16"/>
                </a:lnTo>
                <a:lnTo>
                  <a:pt x="156" y="16"/>
                </a:lnTo>
                <a:lnTo>
                  <a:pt x="158" y="20"/>
                </a:lnTo>
                <a:lnTo>
                  <a:pt x="164" y="26"/>
                </a:lnTo>
                <a:lnTo>
                  <a:pt x="164" y="26"/>
                </a:lnTo>
                <a:lnTo>
                  <a:pt x="170" y="26"/>
                </a:lnTo>
                <a:lnTo>
                  <a:pt x="170" y="26"/>
                </a:lnTo>
                <a:lnTo>
                  <a:pt x="174" y="28"/>
                </a:lnTo>
                <a:lnTo>
                  <a:pt x="178" y="30"/>
                </a:lnTo>
                <a:lnTo>
                  <a:pt x="178" y="30"/>
                </a:lnTo>
                <a:lnTo>
                  <a:pt x="182" y="26"/>
                </a:lnTo>
                <a:lnTo>
                  <a:pt x="186" y="22"/>
                </a:lnTo>
                <a:lnTo>
                  <a:pt x="190" y="16"/>
                </a:lnTo>
                <a:lnTo>
                  <a:pt x="194" y="12"/>
                </a:lnTo>
                <a:lnTo>
                  <a:pt x="194" y="12"/>
                </a:lnTo>
                <a:lnTo>
                  <a:pt x="200" y="14"/>
                </a:lnTo>
                <a:lnTo>
                  <a:pt x="204" y="18"/>
                </a:lnTo>
                <a:lnTo>
                  <a:pt x="204" y="18"/>
                </a:lnTo>
                <a:lnTo>
                  <a:pt x="208" y="24"/>
                </a:lnTo>
                <a:lnTo>
                  <a:pt x="210" y="30"/>
                </a:lnTo>
                <a:lnTo>
                  <a:pt x="210" y="30"/>
                </a:lnTo>
                <a:lnTo>
                  <a:pt x="214" y="30"/>
                </a:lnTo>
                <a:lnTo>
                  <a:pt x="218" y="28"/>
                </a:lnTo>
                <a:lnTo>
                  <a:pt x="218" y="28"/>
                </a:lnTo>
                <a:lnTo>
                  <a:pt x="230" y="30"/>
                </a:lnTo>
                <a:lnTo>
                  <a:pt x="238" y="30"/>
                </a:lnTo>
                <a:lnTo>
                  <a:pt x="242" y="32"/>
                </a:lnTo>
                <a:lnTo>
                  <a:pt x="242" y="32"/>
                </a:lnTo>
                <a:lnTo>
                  <a:pt x="248" y="40"/>
                </a:lnTo>
                <a:lnTo>
                  <a:pt x="252" y="46"/>
                </a:lnTo>
                <a:lnTo>
                  <a:pt x="252" y="46"/>
                </a:lnTo>
                <a:lnTo>
                  <a:pt x="260" y="46"/>
                </a:lnTo>
                <a:lnTo>
                  <a:pt x="266" y="48"/>
                </a:lnTo>
                <a:lnTo>
                  <a:pt x="266" y="48"/>
                </a:lnTo>
                <a:lnTo>
                  <a:pt x="266" y="50"/>
                </a:lnTo>
                <a:lnTo>
                  <a:pt x="266" y="50"/>
                </a:lnTo>
                <a:lnTo>
                  <a:pt x="266" y="52"/>
                </a:lnTo>
                <a:lnTo>
                  <a:pt x="266" y="52"/>
                </a:lnTo>
                <a:lnTo>
                  <a:pt x="264" y="58"/>
                </a:lnTo>
                <a:lnTo>
                  <a:pt x="262" y="62"/>
                </a:lnTo>
                <a:lnTo>
                  <a:pt x="262" y="64"/>
                </a:lnTo>
                <a:lnTo>
                  <a:pt x="262" y="64"/>
                </a:lnTo>
                <a:lnTo>
                  <a:pt x="264" y="70"/>
                </a:lnTo>
                <a:lnTo>
                  <a:pt x="270" y="76"/>
                </a:lnTo>
                <a:lnTo>
                  <a:pt x="284" y="84"/>
                </a:lnTo>
                <a:lnTo>
                  <a:pt x="284" y="84"/>
                </a:lnTo>
                <a:lnTo>
                  <a:pt x="288" y="86"/>
                </a:lnTo>
                <a:lnTo>
                  <a:pt x="292" y="88"/>
                </a:lnTo>
                <a:lnTo>
                  <a:pt x="292" y="88"/>
                </a:lnTo>
                <a:lnTo>
                  <a:pt x="298" y="84"/>
                </a:lnTo>
                <a:lnTo>
                  <a:pt x="302" y="82"/>
                </a:lnTo>
                <a:lnTo>
                  <a:pt x="304" y="78"/>
                </a:lnTo>
                <a:lnTo>
                  <a:pt x="304" y="78"/>
                </a:lnTo>
                <a:lnTo>
                  <a:pt x="302" y="76"/>
                </a:lnTo>
                <a:lnTo>
                  <a:pt x="300" y="72"/>
                </a:lnTo>
                <a:lnTo>
                  <a:pt x="300" y="72"/>
                </a:lnTo>
                <a:lnTo>
                  <a:pt x="300" y="68"/>
                </a:lnTo>
                <a:lnTo>
                  <a:pt x="302" y="66"/>
                </a:lnTo>
                <a:lnTo>
                  <a:pt x="302" y="66"/>
                </a:lnTo>
                <a:lnTo>
                  <a:pt x="304" y="64"/>
                </a:lnTo>
                <a:lnTo>
                  <a:pt x="308" y="66"/>
                </a:lnTo>
                <a:lnTo>
                  <a:pt x="314" y="68"/>
                </a:lnTo>
                <a:lnTo>
                  <a:pt x="322" y="72"/>
                </a:lnTo>
                <a:lnTo>
                  <a:pt x="328" y="74"/>
                </a:lnTo>
                <a:lnTo>
                  <a:pt x="328" y="74"/>
                </a:lnTo>
                <a:lnTo>
                  <a:pt x="340" y="74"/>
                </a:lnTo>
                <a:lnTo>
                  <a:pt x="346" y="76"/>
                </a:lnTo>
                <a:lnTo>
                  <a:pt x="352" y="76"/>
                </a:lnTo>
                <a:lnTo>
                  <a:pt x="352" y="76"/>
                </a:lnTo>
                <a:lnTo>
                  <a:pt x="352" y="80"/>
                </a:lnTo>
                <a:lnTo>
                  <a:pt x="352" y="86"/>
                </a:lnTo>
                <a:lnTo>
                  <a:pt x="352" y="90"/>
                </a:lnTo>
                <a:lnTo>
                  <a:pt x="352" y="94"/>
                </a:lnTo>
                <a:lnTo>
                  <a:pt x="352" y="94"/>
                </a:lnTo>
                <a:lnTo>
                  <a:pt x="356" y="98"/>
                </a:lnTo>
                <a:lnTo>
                  <a:pt x="362" y="102"/>
                </a:lnTo>
                <a:lnTo>
                  <a:pt x="362" y="102"/>
                </a:lnTo>
                <a:lnTo>
                  <a:pt x="368" y="100"/>
                </a:lnTo>
                <a:lnTo>
                  <a:pt x="368" y="100"/>
                </a:lnTo>
                <a:lnTo>
                  <a:pt x="374" y="102"/>
                </a:lnTo>
                <a:lnTo>
                  <a:pt x="378" y="104"/>
                </a:lnTo>
                <a:lnTo>
                  <a:pt x="378" y="104"/>
                </a:lnTo>
                <a:lnTo>
                  <a:pt x="384" y="112"/>
                </a:lnTo>
                <a:lnTo>
                  <a:pt x="390" y="120"/>
                </a:lnTo>
                <a:lnTo>
                  <a:pt x="396" y="128"/>
                </a:lnTo>
                <a:lnTo>
                  <a:pt x="402" y="136"/>
                </a:lnTo>
                <a:lnTo>
                  <a:pt x="402" y="136"/>
                </a:lnTo>
                <a:lnTo>
                  <a:pt x="412" y="140"/>
                </a:lnTo>
                <a:lnTo>
                  <a:pt x="424" y="144"/>
                </a:lnTo>
                <a:lnTo>
                  <a:pt x="424" y="14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85" name="Freeform 355"/>
          <p:cNvSpPr>
            <a:spLocks/>
          </p:cNvSpPr>
          <p:nvPr/>
        </p:nvSpPr>
        <p:spPr bwMode="auto">
          <a:xfrm>
            <a:off x="4664574" y="3821873"/>
            <a:ext cx="964359" cy="428416"/>
          </a:xfrm>
          <a:custGeom>
            <a:avLst/>
            <a:gdLst/>
            <a:ahLst/>
            <a:cxnLst>
              <a:cxn ang="0">
                <a:pos x="490" y="108"/>
              </a:cxn>
              <a:cxn ang="0">
                <a:pos x="470" y="120"/>
              </a:cxn>
              <a:cxn ang="0">
                <a:pos x="450" y="128"/>
              </a:cxn>
              <a:cxn ang="0">
                <a:pos x="458" y="138"/>
              </a:cxn>
              <a:cxn ang="0">
                <a:pos x="448" y="160"/>
              </a:cxn>
              <a:cxn ang="0">
                <a:pos x="450" y="184"/>
              </a:cxn>
              <a:cxn ang="0">
                <a:pos x="436" y="188"/>
              </a:cxn>
              <a:cxn ang="0">
                <a:pos x="420" y="204"/>
              </a:cxn>
              <a:cxn ang="0">
                <a:pos x="412" y="214"/>
              </a:cxn>
              <a:cxn ang="0">
                <a:pos x="386" y="214"/>
              </a:cxn>
              <a:cxn ang="0">
                <a:pos x="380" y="224"/>
              </a:cxn>
              <a:cxn ang="0">
                <a:pos x="358" y="218"/>
              </a:cxn>
              <a:cxn ang="0">
                <a:pos x="332" y="234"/>
              </a:cxn>
              <a:cxn ang="0">
                <a:pos x="314" y="242"/>
              </a:cxn>
              <a:cxn ang="0">
                <a:pos x="268" y="236"/>
              </a:cxn>
              <a:cxn ang="0">
                <a:pos x="242" y="230"/>
              </a:cxn>
              <a:cxn ang="0">
                <a:pos x="206" y="224"/>
              </a:cxn>
              <a:cxn ang="0">
                <a:pos x="188" y="216"/>
              </a:cxn>
              <a:cxn ang="0">
                <a:pos x="172" y="198"/>
              </a:cxn>
              <a:cxn ang="0">
                <a:pos x="166" y="180"/>
              </a:cxn>
              <a:cxn ang="0">
                <a:pos x="154" y="184"/>
              </a:cxn>
              <a:cxn ang="0">
                <a:pos x="120" y="186"/>
              </a:cxn>
              <a:cxn ang="0">
                <a:pos x="78" y="200"/>
              </a:cxn>
              <a:cxn ang="0">
                <a:pos x="58" y="196"/>
              </a:cxn>
              <a:cxn ang="0">
                <a:pos x="44" y="190"/>
              </a:cxn>
              <a:cxn ang="0">
                <a:pos x="28" y="190"/>
              </a:cxn>
              <a:cxn ang="0">
                <a:pos x="10" y="178"/>
              </a:cxn>
              <a:cxn ang="0">
                <a:pos x="18" y="164"/>
              </a:cxn>
              <a:cxn ang="0">
                <a:pos x="16" y="148"/>
              </a:cxn>
              <a:cxn ang="0">
                <a:pos x="0" y="134"/>
              </a:cxn>
              <a:cxn ang="0">
                <a:pos x="12" y="128"/>
              </a:cxn>
              <a:cxn ang="0">
                <a:pos x="34" y="132"/>
              </a:cxn>
              <a:cxn ang="0">
                <a:pos x="44" y="146"/>
              </a:cxn>
              <a:cxn ang="0">
                <a:pos x="56" y="144"/>
              </a:cxn>
              <a:cxn ang="0">
                <a:pos x="68" y="130"/>
              </a:cxn>
              <a:cxn ang="0">
                <a:pos x="98" y="142"/>
              </a:cxn>
              <a:cxn ang="0">
                <a:pos x="118" y="140"/>
              </a:cxn>
              <a:cxn ang="0">
                <a:pos x="156" y="128"/>
              </a:cxn>
              <a:cxn ang="0">
                <a:pos x="180" y="120"/>
              </a:cxn>
              <a:cxn ang="0">
                <a:pos x="194" y="124"/>
              </a:cxn>
              <a:cxn ang="0">
                <a:pos x="212" y="130"/>
              </a:cxn>
              <a:cxn ang="0">
                <a:pos x="224" y="130"/>
              </a:cxn>
              <a:cxn ang="0">
                <a:pos x="220" y="112"/>
              </a:cxn>
              <a:cxn ang="0">
                <a:pos x="216" y="84"/>
              </a:cxn>
              <a:cxn ang="0">
                <a:pos x="234" y="66"/>
              </a:cxn>
              <a:cxn ang="0">
                <a:pos x="252" y="50"/>
              </a:cxn>
              <a:cxn ang="0">
                <a:pos x="262" y="38"/>
              </a:cxn>
              <a:cxn ang="0">
                <a:pos x="278" y="28"/>
              </a:cxn>
              <a:cxn ang="0">
                <a:pos x="292" y="30"/>
              </a:cxn>
              <a:cxn ang="0">
                <a:pos x="314" y="38"/>
              </a:cxn>
              <a:cxn ang="0">
                <a:pos x="342" y="28"/>
              </a:cxn>
              <a:cxn ang="0">
                <a:pos x="354" y="6"/>
              </a:cxn>
              <a:cxn ang="0">
                <a:pos x="396" y="4"/>
              </a:cxn>
              <a:cxn ang="0">
                <a:pos x="418" y="20"/>
              </a:cxn>
              <a:cxn ang="0">
                <a:pos x="454" y="18"/>
              </a:cxn>
              <a:cxn ang="0">
                <a:pos x="472" y="30"/>
              </a:cxn>
              <a:cxn ang="0">
                <a:pos x="472" y="46"/>
              </a:cxn>
              <a:cxn ang="0">
                <a:pos x="484" y="78"/>
              </a:cxn>
            </a:cxnLst>
            <a:rect l="0" t="0" r="r" b="b"/>
            <a:pathLst>
              <a:path w="490" h="242">
                <a:moveTo>
                  <a:pt x="490" y="86"/>
                </a:moveTo>
                <a:lnTo>
                  <a:pt x="490" y="86"/>
                </a:lnTo>
                <a:lnTo>
                  <a:pt x="490" y="98"/>
                </a:lnTo>
                <a:lnTo>
                  <a:pt x="490" y="108"/>
                </a:lnTo>
                <a:lnTo>
                  <a:pt x="490" y="108"/>
                </a:lnTo>
                <a:lnTo>
                  <a:pt x="488" y="114"/>
                </a:lnTo>
                <a:lnTo>
                  <a:pt x="484" y="118"/>
                </a:lnTo>
                <a:lnTo>
                  <a:pt x="484" y="118"/>
                </a:lnTo>
                <a:lnTo>
                  <a:pt x="478" y="120"/>
                </a:lnTo>
                <a:lnTo>
                  <a:pt x="470" y="120"/>
                </a:lnTo>
                <a:lnTo>
                  <a:pt x="460" y="118"/>
                </a:lnTo>
                <a:lnTo>
                  <a:pt x="454" y="120"/>
                </a:lnTo>
                <a:lnTo>
                  <a:pt x="454" y="120"/>
                </a:lnTo>
                <a:lnTo>
                  <a:pt x="452" y="124"/>
                </a:lnTo>
                <a:lnTo>
                  <a:pt x="450" y="128"/>
                </a:lnTo>
                <a:lnTo>
                  <a:pt x="450" y="128"/>
                </a:lnTo>
                <a:lnTo>
                  <a:pt x="450" y="132"/>
                </a:lnTo>
                <a:lnTo>
                  <a:pt x="454" y="134"/>
                </a:lnTo>
                <a:lnTo>
                  <a:pt x="456" y="136"/>
                </a:lnTo>
                <a:lnTo>
                  <a:pt x="458" y="138"/>
                </a:lnTo>
                <a:lnTo>
                  <a:pt x="458" y="138"/>
                </a:lnTo>
                <a:lnTo>
                  <a:pt x="456" y="144"/>
                </a:lnTo>
                <a:lnTo>
                  <a:pt x="454" y="150"/>
                </a:lnTo>
                <a:lnTo>
                  <a:pt x="448" y="160"/>
                </a:lnTo>
                <a:lnTo>
                  <a:pt x="448" y="160"/>
                </a:lnTo>
                <a:lnTo>
                  <a:pt x="448" y="170"/>
                </a:lnTo>
                <a:lnTo>
                  <a:pt x="448" y="170"/>
                </a:lnTo>
                <a:lnTo>
                  <a:pt x="450" y="178"/>
                </a:lnTo>
                <a:lnTo>
                  <a:pt x="450" y="182"/>
                </a:lnTo>
                <a:lnTo>
                  <a:pt x="450" y="184"/>
                </a:lnTo>
                <a:lnTo>
                  <a:pt x="450" y="184"/>
                </a:lnTo>
                <a:lnTo>
                  <a:pt x="446" y="186"/>
                </a:lnTo>
                <a:lnTo>
                  <a:pt x="444" y="186"/>
                </a:lnTo>
                <a:lnTo>
                  <a:pt x="436" y="188"/>
                </a:lnTo>
                <a:lnTo>
                  <a:pt x="436" y="188"/>
                </a:lnTo>
                <a:lnTo>
                  <a:pt x="428" y="194"/>
                </a:lnTo>
                <a:lnTo>
                  <a:pt x="424" y="198"/>
                </a:lnTo>
                <a:lnTo>
                  <a:pt x="424" y="200"/>
                </a:lnTo>
                <a:lnTo>
                  <a:pt x="424" y="200"/>
                </a:lnTo>
                <a:lnTo>
                  <a:pt x="420" y="204"/>
                </a:lnTo>
                <a:lnTo>
                  <a:pt x="414" y="206"/>
                </a:lnTo>
                <a:lnTo>
                  <a:pt x="414" y="206"/>
                </a:lnTo>
                <a:lnTo>
                  <a:pt x="414" y="210"/>
                </a:lnTo>
                <a:lnTo>
                  <a:pt x="412" y="214"/>
                </a:lnTo>
                <a:lnTo>
                  <a:pt x="412" y="214"/>
                </a:lnTo>
                <a:lnTo>
                  <a:pt x="408" y="216"/>
                </a:lnTo>
                <a:lnTo>
                  <a:pt x="402" y="214"/>
                </a:lnTo>
                <a:lnTo>
                  <a:pt x="392" y="212"/>
                </a:lnTo>
                <a:lnTo>
                  <a:pt x="392" y="212"/>
                </a:lnTo>
                <a:lnTo>
                  <a:pt x="386" y="214"/>
                </a:lnTo>
                <a:lnTo>
                  <a:pt x="386" y="214"/>
                </a:lnTo>
                <a:lnTo>
                  <a:pt x="384" y="218"/>
                </a:lnTo>
                <a:lnTo>
                  <a:pt x="382" y="222"/>
                </a:lnTo>
                <a:lnTo>
                  <a:pt x="380" y="224"/>
                </a:lnTo>
                <a:lnTo>
                  <a:pt x="380" y="224"/>
                </a:lnTo>
                <a:lnTo>
                  <a:pt x="376" y="224"/>
                </a:lnTo>
                <a:lnTo>
                  <a:pt x="370" y="222"/>
                </a:lnTo>
                <a:lnTo>
                  <a:pt x="364" y="220"/>
                </a:lnTo>
                <a:lnTo>
                  <a:pt x="358" y="218"/>
                </a:lnTo>
                <a:lnTo>
                  <a:pt x="358" y="218"/>
                </a:lnTo>
                <a:lnTo>
                  <a:pt x="350" y="220"/>
                </a:lnTo>
                <a:lnTo>
                  <a:pt x="342" y="222"/>
                </a:lnTo>
                <a:lnTo>
                  <a:pt x="342" y="222"/>
                </a:lnTo>
                <a:lnTo>
                  <a:pt x="336" y="228"/>
                </a:lnTo>
                <a:lnTo>
                  <a:pt x="332" y="234"/>
                </a:lnTo>
                <a:lnTo>
                  <a:pt x="332" y="234"/>
                </a:lnTo>
                <a:lnTo>
                  <a:pt x="326" y="238"/>
                </a:lnTo>
                <a:lnTo>
                  <a:pt x="322" y="242"/>
                </a:lnTo>
                <a:lnTo>
                  <a:pt x="322" y="242"/>
                </a:lnTo>
                <a:lnTo>
                  <a:pt x="314" y="242"/>
                </a:lnTo>
                <a:lnTo>
                  <a:pt x="304" y="240"/>
                </a:lnTo>
                <a:lnTo>
                  <a:pt x="288" y="238"/>
                </a:lnTo>
                <a:lnTo>
                  <a:pt x="288" y="238"/>
                </a:lnTo>
                <a:lnTo>
                  <a:pt x="268" y="236"/>
                </a:lnTo>
                <a:lnTo>
                  <a:pt x="268" y="236"/>
                </a:lnTo>
                <a:lnTo>
                  <a:pt x="266" y="236"/>
                </a:lnTo>
                <a:lnTo>
                  <a:pt x="264" y="236"/>
                </a:lnTo>
                <a:lnTo>
                  <a:pt x="258" y="236"/>
                </a:lnTo>
                <a:lnTo>
                  <a:pt x="258" y="236"/>
                </a:lnTo>
                <a:lnTo>
                  <a:pt x="242" y="230"/>
                </a:lnTo>
                <a:lnTo>
                  <a:pt x="242" y="230"/>
                </a:lnTo>
                <a:lnTo>
                  <a:pt x="224" y="228"/>
                </a:lnTo>
                <a:lnTo>
                  <a:pt x="214" y="226"/>
                </a:lnTo>
                <a:lnTo>
                  <a:pt x="206" y="224"/>
                </a:lnTo>
                <a:lnTo>
                  <a:pt x="206" y="224"/>
                </a:lnTo>
                <a:lnTo>
                  <a:pt x="200" y="220"/>
                </a:lnTo>
                <a:lnTo>
                  <a:pt x="194" y="216"/>
                </a:lnTo>
                <a:lnTo>
                  <a:pt x="194" y="216"/>
                </a:lnTo>
                <a:lnTo>
                  <a:pt x="188" y="216"/>
                </a:lnTo>
                <a:lnTo>
                  <a:pt x="188" y="216"/>
                </a:lnTo>
                <a:lnTo>
                  <a:pt x="182" y="212"/>
                </a:lnTo>
                <a:lnTo>
                  <a:pt x="176" y="206"/>
                </a:lnTo>
                <a:lnTo>
                  <a:pt x="176" y="206"/>
                </a:lnTo>
                <a:lnTo>
                  <a:pt x="172" y="198"/>
                </a:lnTo>
                <a:lnTo>
                  <a:pt x="172" y="198"/>
                </a:lnTo>
                <a:lnTo>
                  <a:pt x="170" y="188"/>
                </a:lnTo>
                <a:lnTo>
                  <a:pt x="170" y="188"/>
                </a:lnTo>
                <a:lnTo>
                  <a:pt x="170" y="182"/>
                </a:lnTo>
                <a:lnTo>
                  <a:pt x="170" y="182"/>
                </a:lnTo>
                <a:lnTo>
                  <a:pt x="166" y="180"/>
                </a:lnTo>
                <a:lnTo>
                  <a:pt x="166" y="180"/>
                </a:lnTo>
                <a:lnTo>
                  <a:pt x="160" y="180"/>
                </a:lnTo>
                <a:lnTo>
                  <a:pt x="160" y="180"/>
                </a:lnTo>
                <a:lnTo>
                  <a:pt x="154" y="184"/>
                </a:lnTo>
                <a:lnTo>
                  <a:pt x="154" y="184"/>
                </a:lnTo>
                <a:lnTo>
                  <a:pt x="142" y="186"/>
                </a:lnTo>
                <a:lnTo>
                  <a:pt x="142" y="186"/>
                </a:lnTo>
                <a:lnTo>
                  <a:pt x="130" y="186"/>
                </a:lnTo>
                <a:lnTo>
                  <a:pt x="120" y="186"/>
                </a:lnTo>
                <a:lnTo>
                  <a:pt x="120" y="186"/>
                </a:lnTo>
                <a:lnTo>
                  <a:pt x="108" y="190"/>
                </a:lnTo>
                <a:lnTo>
                  <a:pt x="96" y="196"/>
                </a:lnTo>
                <a:lnTo>
                  <a:pt x="96" y="196"/>
                </a:lnTo>
                <a:lnTo>
                  <a:pt x="78" y="200"/>
                </a:lnTo>
                <a:lnTo>
                  <a:pt x="78" y="200"/>
                </a:lnTo>
                <a:lnTo>
                  <a:pt x="72" y="200"/>
                </a:lnTo>
                <a:lnTo>
                  <a:pt x="72" y="200"/>
                </a:lnTo>
                <a:lnTo>
                  <a:pt x="64" y="200"/>
                </a:lnTo>
                <a:lnTo>
                  <a:pt x="60" y="198"/>
                </a:lnTo>
                <a:lnTo>
                  <a:pt x="58" y="196"/>
                </a:lnTo>
                <a:lnTo>
                  <a:pt x="58" y="196"/>
                </a:lnTo>
                <a:lnTo>
                  <a:pt x="54" y="192"/>
                </a:lnTo>
                <a:lnTo>
                  <a:pt x="48" y="188"/>
                </a:lnTo>
                <a:lnTo>
                  <a:pt x="48" y="188"/>
                </a:lnTo>
                <a:lnTo>
                  <a:pt x="44" y="190"/>
                </a:lnTo>
                <a:lnTo>
                  <a:pt x="40" y="192"/>
                </a:lnTo>
                <a:lnTo>
                  <a:pt x="40" y="192"/>
                </a:lnTo>
                <a:lnTo>
                  <a:pt x="34" y="192"/>
                </a:lnTo>
                <a:lnTo>
                  <a:pt x="28" y="190"/>
                </a:lnTo>
                <a:lnTo>
                  <a:pt x="28" y="190"/>
                </a:lnTo>
                <a:lnTo>
                  <a:pt x="16" y="184"/>
                </a:lnTo>
                <a:lnTo>
                  <a:pt x="16" y="184"/>
                </a:lnTo>
                <a:lnTo>
                  <a:pt x="12" y="182"/>
                </a:lnTo>
                <a:lnTo>
                  <a:pt x="10" y="178"/>
                </a:lnTo>
                <a:lnTo>
                  <a:pt x="10" y="178"/>
                </a:lnTo>
                <a:lnTo>
                  <a:pt x="10" y="176"/>
                </a:lnTo>
                <a:lnTo>
                  <a:pt x="14" y="174"/>
                </a:lnTo>
                <a:lnTo>
                  <a:pt x="18" y="170"/>
                </a:lnTo>
                <a:lnTo>
                  <a:pt x="18" y="170"/>
                </a:lnTo>
                <a:lnTo>
                  <a:pt x="18" y="164"/>
                </a:lnTo>
                <a:lnTo>
                  <a:pt x="18" y="156"/>
                </a:lnTo>
                <a:lnTo>
                  <a:pt x="18" y="156"/>
                </a:lnTo>
                <a:lnTo>
                  <a:pt x="18" y="152"/>
                </a:lnTo>
                <a:lnTo>
                  <a:pt x="16" y="148"/>
                </a:lnTo>
                <a:lnTo>
                  <a:pt x="16" y="148"/>
                </a:lnTo>
                <a:lnTo>
                  <a:pt x="14" y="144"/>
                </a:lnTo>
                <a:lnTo>
                  <a:pt x="8" y="142"/>
                </a:lnTo>
                <a:lnTo>
                  <a:pt x="8" y="142"/>
                </a:lnTo>
                <a:lnTo>
                  <a:pt x="4" y="136"/>
                </a:lnTo>
                <a:lnTo>
                  <a:pt x="0" y="134"/>
                </a:lnTo>
                <a:lnTo>
                  <a:pt x="0" y="132"/>
                </a:lnTo>
                <a:lnTo>
                  <a:pt x="0" y="132"/>
                </a:lnTo>
                <a:lnTo>
                  <a:pt x="2" y="130"/>
                </a:lnTo>
                <a:lnTo>
                  <a:pt x="6" y="128"/>
                </a:lnTo>
                <a:lnTo>
                  <a:pt x="12" y="128"/>
                </a:lnTo>
                <a:lnTo>
                  <a:pt x="12" y="128"/>
                </a:lnTo>
                <a:lnTo>
                  <a:pt x="24" y="128"/>
                </a:lnTo>
                <a:lnTo>
                  <a:pt x="24" y="128"/>
                </a:lnTo>
                <a:lnTo>
                  <a:pt x="28" y="130"/>
                </a:lnTo>
                <a:lnTo>
                  <a:pt x="34" y="132"/>
                </a:lnTo>
                <a:lnTo>
                  <a:pt x="34" y="132"/>
                </a:lnTo>
                <a:lnTo>
                  <a:pt x="36" y="136"/>
                </a:lnTo>
                <a:lnTo>
                  <a:pt x="40" y="142"/>
                </a:lnTo>
                <a:lnTo>
                  <a:pt x="40" y="142"/>
                </a:lnTo>
                <a:lnTo>
                  <a:pt x="44" y="146"/>
                </a:lnTo>
                <a:lnTo>
                  <a:pt x="50" y="148"/>
                </a:lnTo>
                <a:lnTo>
                  <a:pt x="50" y="148"/>
                </a:lnTo>
                <a:lnTo>
                  <a:pt x="54" y="146"/>
                </a:lnTo>
                <a:lnTo>
                  <a:pt x="56" y="144"/>
                </a:lnTo>
                <a:lnTo>
                  <a:pt x="56" y="144"/>
                </a:lnTo>
                <a:lnTo>
                  <a:pt x="60" y="136"/>
                </a:lnTo>
                <a:lnTo>
                  <a:pt x="60" y="136"/>
                </a:lnTo>
                <a:lnTo>
                  <a:pt x="64" y="132"/>
                </a:lnTo>
                <a:lnTo>
                  <a:pt x="68" y="130"/>
                </a:lnTo>
                <a:lnTo>
                  <a:pt x="68" y="130"/>
                </a:lnTo>
                <a:lnTo>
                  <a:pt x="76" y="130"/>
                </a:lnTo>
                <a:lnTo>
                  <a:pt x="82" y="132"/>
                </a:lnTo>
                <a:lnTo>
                  <a:pt x="82" y="132"/>
                </a:lnTo>
                <a:lnTo>
                  <a:pt x="90" y="136"/>
                </a:lnTo>
                <a:lnTo>
                  <a:pt x="98" y="142"/>
                </a:lnTo>
                <a:lnTo>
                  <a:pt x="98" y="142"/>
                </a:lnTo>
                <a:lnTo>
                  <a:pt x="106" y="142"/>
                </a:lnTo>
                <a:lnTo>
                  <a:pt x="112" y="142"/>
                </a:lnTo>
                <a:lnTo>
                  <a:pt x="112" y="142"/>
                </a:lnTo>
                <a:lnTo>
                  <a:pt x="118" y="140"/>
                </a:lnTo>
                <a:lnTo>
                  <a:pt x="124" y="136"/>
                </a:lnTo>
                <a:lnTo>
                  <a:pt x="136" y="128"/>
                </a:lnTo>
                <a:lnTo>
                  <a:pt x="136" y="128"/>
                </a:lnTo>
                <a:lnTo>
                  <a:pt x="144" y="128"/>
                </a:lnTo>
                <a:lnTo>
                  <a:pt x="156" y="128"/>
                </a:lnTo>
                <a:lnTo>
                  <a:pt x="166" y="128"/>
                </a:lnTo>
                <a:lnTo>
                  <a:pt x="176" y="126"/>
                </a:lnTo>
                <a:lnTo>
                  <a:pt x="176" y="126"/>
                </a:lnTo>
                <a:lnTo>
                  <a:pt x="178" y="122"/>
                </a:lnTo>
                <a:lnTo>
                  <a:pt x="180" y="120"/>
                </a:lnTo>
                <a:lnTo>
                  <a:pt x="180" y="120"/>
                </a:lnTo>
                <a:lnTo>
                  <a:pt x="184" y="120"/>
                </a:lnTo>
                <a:lnTo>
                  <a:pt x="186" y="122"/>
                </a:lnTo>
                <a:lnTo>
                  <a:pt x="194" y="124"/>
                </a:lnTo>
                <a:lnTo>
                  <a:pt x="194" y="124"/>
                </a:lnTo>
                <a:lnTo>
                  <a:pt x="202" y="124"/>
                </a:lnTo>
                <a:lnTo>
                  <a:pt x="206" y="124"/>
                </a:lnTo>
                <a:lnTo>
                  <a:pt x="210" y="124"/>
                </a:lnTo>
                <a:lnTo>
                  <a:pt x="210" y="124"/>
                </a:lnTo>
                <a:lnTo>
                  <a:pt x="212" y="130"/>
                </a:lnTo>
                <a:lnTo>
                  <a:pt x="214" y="132"/>
                </a:lnTo>
                <a:lnTo>
                  <a:pt x="216" y="134"/>
                </a:lnTo>
                <a:lnTo>
                  <a:pt x="216" y="134"/>
                </a:lnTo>
                <a:lnTo>
                  <a:pt x="220" y="134"/>
                </a:lnTo>
                <a:lnTo>
                  <a:pt x="224" y="130"/>
                </a:lnTo>
                <a:lnTo>
                  <a:pt x="224" y="130"/>
                </a:lnTo>
                <a:lnTo>
                  <a:pt x="224" y="126"/>
                </a:lnTo>
                <a:lnTo>
                  <a:pt x="224" y="122"/>
                </a:lnTo>
                <a:lnTo>
                  <a:pt x="224" y="122"/>
                </a:lnTo>
                <a:lnTo>
                  <a:pt x="220" y="112"/>
                </a:lnTo>
                <a:lnTo>
                  <a:pt x="216" y="102"/>
                </a:lnTo>
                <a:lnTo>
                  <a:pt x="216" y="102"/>
                </a:lnTo>
                <a:lnTo>
                  <a:pt x="216" y="94"/>
                </a:lnTo>
                <a:lnTo>
                  <a:pt x="216" y="84"/>
                </a:lnTo>
                <a:lnTo>
                  <a:pt x="216" y="84"/>
                </a:lnTo>
                <a:lnTo>
                  <a:pt x="218" y="76"/>
                </a:lnTo>
                <a:lnTo>
                  <a:pt x="222" y="70"/>
                </a:lnTo>
                <a:lnTo>
                  <a:pt x="222" y="70"/>
                </a:lnTo>
                <a:lnTo>
                  <a:pt x="228" y="68"/>
                </a:lnTo>
                <a:lnTo>
                  <a:pt x="234" y="66"/>
                </a:lnTo>
                <a:lnTo>
                  <a:pt x="242" y="64"/>
                </a:lnTo>
                <a:lnTo>
                  <a:pt x="248" y="60"/>
                </a:lnTo>
                <a:lnTo>
                  <a:pt x="248" y="60"/>
                </a:lnTo>
                <a:lnTo>
                  <a:pt x="250" y="56"/>
                </a:lnTo>
                <a:lnTo>
                  <a:pt x="252" y="50"/>
                </a:lnTo>
                <a:lnTo>
                  <a:pt x="252" y="50"/>
                </a:lnTo>
                <a:lnTo>
                  <a:pt x="254" y="44"/>
                </a:lnTo>
                <a:lnTo>
                  <a:pt x="256" y="40"/>
                </a:lnTo>
                <a:lnTo>
                  <a:pt x="256" y="40"/>
                </a:lnTo>
                <a:lnTo>
                  <a:pt x="262" y="38"/>
                </a:lnTo>
                <a:lnTo>
                  <a:pt x="266" y="36"/>
                </a:lnTo>
                <a:lnTo>
                  <a:pt x="272" y="34"/>
                </a:lnTo>
                <a:lnTo>
                  <a:pt x="276" y="32"/>
                </a:lnTo>
                <a:lnTo>
                  <a:pt x="276" y="32"/>
                </a:lnTo>
                <a:lnTo>
                  <a:pt x="278" y="28"/>
                </a:lnTo>
                <a:lnTo>
                  <a:pt x="278" y="24"/>
                </a:lnTo>
                <a:lnTo>
                  <a:pt x="278" y="24"/>
                </a:lnTo>
                <a:lnTo>
                  <a:pt x="286" y="26"/>
                </a:lnTo>
                <a:lnTo>
                  <a:pt x="292" y="30"/>
                </a:lnTo>
                <a:lnTo>
                  <a:pt x="292" y="30"/>
                </a:lnTo>
                <a:lnTo>
                  <a:pt x="302" y="36"/>
                </a:lnTo>
                <a:lnTo>
                  <a:pt x="302" y="36"/>
                </a:lnTo>
                <a:lnTo>
                  <a:pt x="308" y="38"/>
                </a:lnTo>
                <a:lnTo>
                  <a:pt x="314" y="38"/>
                </a:lnTo>
                <a:lnTo>
                  <a:pt x="314" y="38"/>
                </a:lnTo>
                <a:lnTo>
                  <a:pt x="328" y="36"/>
                </a:lnTo>
                <a:lnTo>
                  <a:pt x="328" y="36"/>
                </a:lnTo>
                <a:lnTo>
                  <a:pt x="336" y="32"/>
                </a:lnTo>
                <a:lnTo>
                  <a:pt x="336" y="32"/>
                </a:lnTo>
                <a:lnTo>
                  <a:pt x="342" y="28"/>
                </a:lnTo>
                <a:lnTo>
                  <a:pt x="348" y="22"/>
                </a:lnTo>
                <a:lnTo>
                  <a:pt x="348" y="22"/>
                </a:lnTo>
                <a:lnTo>
                  <a:pt x="352" y="12"/>
                </a:lnTo>
                <a:lnTo>
                  <a:pt x="352" y="12"/>
                </a:lnTo>
                <a:lnTo>
                  <a:pt x="354" y="6"/>
                </a:lnTo>
                <a:lnTo>
                  <a:pt x="358" y="0"/>
                </a:lnTo>
                <a:lnTo>
                  <a:pt x="358" y="0"/>
                </a:lnTo>
                <a:lnTo>
                  <a:pt x="366" y="0"/>
                </a:lnTo>
                <a:lnTo>
                  <a:pt x="378" y="0"/>
                </a:lnTo>
                <a:lnTo>
                  <a:pt x="396" y="4"/>
                </a:lnTo>
                <a:lnTo>
                  <a:pt x="396" y="4"/>
                </a:lnTo>
                <a:lnTo>
                  <a:pt x="406" y="8"/>
                </a:lnTo>
                <a:lnTo>
                  <a:pt x="406" y="8"/>
                </a:lnTo>
                <a:lnTo>
                  <a:pt x="414" y="16"/>
                </a:lnTo>
                <a:lnTo>
                  <a:pt x="418" y="20"/>
                </a:lnTo>
                <a:lnTo>
                  <a:pt x="422" y="22"/>
                </a:lnTo>
                <a:lnTo>
                  <a:pt x="422" y="22"/>
                </a:lnTo>
                <a:lnTo>
                  <a:pt x="432" y="22"/>
                </a:lnTo>
                <a:lnTo>
                  <a:pt x="442" y="20"/>
                </a:lnTo>
                <a:lnTo>
                  <a:pt x="454" y="18"/>
                </a:lnTo>
                <a:lnTo>
                  <a:pt x="460" y="16"/>
                </a:lnTo>
                <a:lnTo>
                  <a:pt x="464" y="18"/>
                </a:lnTo>
                <a:lnTo>
                  <a:pt x="464" y="18"/>
                </a:lnTo>
                <a:lnTo>
                  <a:pt x="468" y="22"/>
                </a:lnTo>
                <a:lnTo>
                  <a:pt x="472" y="30"/>
                </a:lnTo>
                <a:lnTo>
                  <a:pt x="472" y="30"/>
                </a:lnTo>
                <a:lnTo>
                  <a:pt x="474" y="40"/>
                </a:lnTo>
                <a:lnTo>
                  <a:pt x="474" y="40"/>
                </a:lnTo>
                <a:lnTo>
                  <a:pt x="472" y="46"/>
                </a:lnTo>
                <a:lnTo>
                  <a:pt x="472" y="46"/>
                </a:lnTo>
                <a:lnTo>
                  <a:pt x="474" y="52"/>
                </a:lnTo>
                <a:lnTo>
                  <a:pt x="476" y="58"/>
                </a:lnTo>
                <a:lnTo>
                  <a:pt x="480" y="70"/>
                </a:lnTo>
                <a:lnTo>
                  <a:pt x="480" y="70"/>
                </a:lnTo>
                <a:lnTo>
                  <a:pt x="484" y="78"/>
                </a:lnTo>
                <a:lnTo>
                  <a:pt x="490" y="86"/>
                </a:lnTo>
                <a:lnTo>
                  <a:pt x="490" y="86"/>
                </a:lnTo>
                <a:lnTo>
                  <a:pt x="490" y="86"/>
                </a:lnTo>
                <a:lnTo>
                  <a:pt x="490" y="8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86" name="Freeform 356"/>
          <p:cNvSpPr>
            <a:spLocks/>
          </p:cNvSpPr>
          <p:nvPr/>
        </p:nvSpPr>
        <p:spPr bwMode="auto">
          <a:xfrm>
            <a:off x="5160530" y="4175937"/>
            <a:ext cx="405424" cy="262007"/>
          </a:xfrm>
          <a:custGeom>
            <a:avLst/>
            <a:gdLst/>
            <a:ahLst/>
            <a:cxnLst>
              <a:cxn ang="0">
                <a:pos x="202" y="36"/>
              </a:cxn>
              <a:cxn ang="0">
                <a:pos x="192" y="30"/>
              </a:cxn>
              <a:cxn ang="0">
                <a:pos x="182" y="32"/>
              </a:cxn>
              <a:cxn ang="0">
                <a:pos x="186" y="46"/>
              </a:cxn>
              <a:cxn ang="0">
                <a:pos x="180" y="46"/>
              </a:cxn>
              <a:cxn ang="0">
                <a:pos x="172" y="46"/>
              </a:cxn>
              <a:cxn ang="0">
                <a:pos x="168" y="56"/>
              </a:cxn>
              <a:cxn ang="0">
                <a:pos x="144" y="64"/>
              </a:cxn>
              <a:cxn ang="0">
                <a:pos x="140" y="76"/>
              </a:cxn>
              <a:cxn ang="0">
                <a:pos x="148" y="82"/>
              </a:cxn>
              <a:cxn ang="0">
                <a:pos x="146" y="102"/>
              </a:cxn>
              <a:cxn ang="0">
                <a:pos x="132" y="106"/>
              </a:cxn>
              <a:cxn ang="0">
                <a:pos x="120" y="118"/>
              </a:cxn>
              <a:cxn ang="0">
                <a:pos x="124" y="124"/>
              </a:cxn>
              <a:cxn ang="0">
                <a:pos x="120" y="138"/>
              </a:cxn>
              <a:cxn ang="0">
                <a:pos x="118" y="148"/>
              </a:cxn>
              <a:cxn ang="0">
                <a:pos x="110" y="148"/>
              </a:cxn>
              <a:cxn ang="0">
                <a:pos x="100" y="142"/>
              </a:cxn>
              <a:cxn ang="0">
                <a:pos x="94" y="138"/>
              </a:cxn>
              <a:cxn ang="0">
                <a:pos x="94" y="144"/>
              </a:cxn>
              <a:cxn ang="0">
                <a:pos x="82" y="132"/>
              </a:cxn>
              <a:cxn ang="0">
                <a:pos x="72" y="120"/>
              </a:cxn>
              <a:cxn ang="0">
                <a:pos x="64" y="136"/>
              </a:cxn>
              <a:cxn ang="0">
                <a:pos x="52" y="142"/>
              </a:cxn>
              <a:cxn ang="0">
                <a:pos x="36" y="134"/>
              </a:cxn>
              <a:cxn ang="0">
                <a:pos x="32" y="140"/>
              </a:cxn>
              <a:cxn ang="0">
                <a:pos x="14" y="140"/>
              </a:cxn>
              <a:cxn ang="0">
                <a:pos x="6" y="132"/>
              </a:cxn>
              <a:cxn ang="0">
                <a:pos x="14" y="128"/>
              </a:cxn>
              <a:cxn ang="0">
                <a:pos x="26" y="128"/>
              </a:cxn>
              <a:cxn ang="0">
                <a:pos x="32" y="120"/>
              </a:cxn>
              <a:cxn ang="0">
                <a:pos x="24" y="112"/>
              </a:cxn>
              <a:cxn ang="0">
                <a:pos x="16" y="104"/>
              </a:cxn>
              <a:cxn ang="0">
                <a:pos x="10" y="98"/>
              </a:cxn>
              <a:cxn ang="0">
                <a:pos x="6" y="86"/>
              </a:cxn>
              <a:cxn ang="0">
                <a:pos x="6" y="72"/>
              </a:cxn>
              <a:cxn ang="0">
                <a:pos x="8" y="64"/>
              </a:cxn>
              <a:cxn ang="0">
                <a:pos x="2" y="64"/>
              </a:cxn>
              <a:cxn ang="0">
                <a:pos x="0" y="58"/>
              </a:cxn>
              <a:cxn ang="0">
                <a:pos x="14" y="40"/>
              </a:cxn>
              <a:cxn ang="0">
                <a:pos x="36" y="38"/>
              </a:cxn>
              <a:cxn ang="0">
                <a:pos x="70" y="42"/>
              </a:cxn>
              <a:cxn ang="0">
                <a:pos x="84" y="28"/>
              </a:cxn>
              <a:cxn ang="0">
                <a:pos x="106" y="18"/>
              </a:cxn>
              <a:cxn ang="0">
                <a:pos x="124" y="24"/>
              </a:cxn>
              <a:cxn ang="0">
                <a:pos x="132" y="18"/>
              </a:cxn>
              <a:cxn ang="0">
                <a:pos x="140" y="12"/>
              </a:cxn>
              <a:cxn ang="0">
                <a:pos x="160" y="14"/>
              </a:cxn>
              <a:cxn ang="0">
                <a:pos x="168" y="4"/>
              </a:cxn>
              <a:cxn ang="0">
                <a:pos x="176" y="2"/>
              </a:cxn>
              <a:cxn ang="0">
                <a:pos x="190" y="6"/>
              </a:cxn>
              <a:cxn ang="0">
                <a:pos x="196" y="22"/>
              </a:cxn>
              <a:cxn ang="0">
                <a:pos x="206" y="34"/>
              </a:cxn>
            </a:cxnLst>
            <a:rect l="0" t="0" r="r" b="b"/>
            <a:pathLst>
              <a:path w="206" h="148">
                <a:moveTo>
                  <a:pt x="206" y="34"/>
                </a:moveTo>
                <a:lnTo>
                  <a:pt x="206" y="34"/>
                </a:lnTo>
                <a:lnTo>
                  <a:pt x="206" y="34"/>
                </a:lnTo>
                <a:lnTo>
                  <a:pt x="202" y="36"/>
                </a:lnTo>
                <a:lnTo>
                  <a:pt x="202" y="36"/>
                </a:lnTo>
                <a:lnTo>
                  <a:pt x="200" y="36"/>
                </a:lnTo>
                <a:lnTo>
                  <a:pt x="196" y="34"/>
                </a:lnTo>
                <a:lnTo>
                  <a:pt x="192" y="30"/>
                </a:lnTo>
                <a:lnTo>
                  <a:pt x="192" y="30"/>
                </a:lnTo>
                <a:lnTo>
                  <a:pt x="188" y="28"/>
                </a:lnTo>
                <a:lnTo>
                  <a:pt x="188" y="28"/>
                </a:lnTo>
                <a:lnTo>
                  <a:pt x="182" y="32"/>
                </a:lnTo>
                <a:lnTo>
                  <a:pt x="182" y="32"/>
                </a:lnTo>
                <a:lnTo>
                  <a:pt x="182" y="38"/>
                </a:lnTo>
                <a:lnTo>
                  <a:pt x="182" y="38"/>
                </a:lnTo>
                <a:lnTo>
                  <a:pt x="186" y="46"/>
                </a:lnTo>
                <a:lnTo>
                  <a:pt x="186" y="46"/>
                </a:lnTo>
                <a:lnTo>
                  <a:pt x="184" y="48"/>
                </a:lnTo>
                <a:lnTo>
                  <a:pt x="184" y="48"/>
                </a:lnTo>
                <a:lnTo>
                  <a:pt x="180" y="46"/>
                </a:lnTo>
                <a:lnTo>
                  <a:pt x="180" y="46"/>
                </a:lnTo>
                <a:lnTo>
                  <a:pt x="176" y="46"/>
                </a:lnTo>
                <a:lnTo>
                  <a:pt x="172" y="46"/>
                </a:lnTo>
                <a:lnTo>
                  <a:pt x="172" y="46"/>
                </a:lnTo>
                <a:lnTo>
                  <a:pt x="172" y="50"/>
                </a:lnTo>
                <a:lnTo>
                  <a:pt x="172" y="52"/>
                </a:lnTo>
                <a:lnTo>
                  <a:pt x="172" y="52"/>
                </a:lnTo>
                <a:lnTo>
                  <a:pt x="168" y="56"/>
                </a:lnTo>
                <a:lnTo>
                  <a:pt x="168" y="56"/>
                </a:lnTo>
                <a:lnTo>
                  <a:pt x="156" y="60"/>
                </a:lnTo>
                <a:lnTo>
                  <a:pt x="148" y="62"/>
                </a:lnTo>
                <a:lnTo>
                  <a:pt x="144" y="64"/>
                </a:lnTo>
                <a:lnTo>
                  <a:pt x="144" y="64"/>
                </a:lnTo>
                <a:lnTo>
                  <a:pt x="140" y="70"/>
                </a:lnTo>
                <a:lnTo>
                  <a:pt x="140" y="70"/>
                </a:lnTo>
                <a:lnTo>
                  <a:pt x="140" y="76"/>
                </a:lnTo>
                <a:lnTo>
                  <a:pt x="140" y="76"/>
                </a:lnTo>
                <a:lnTo>
                  <a:pt x="144" y="78"/>
                </a:lnTo>
                <a:lnTo>
                  <a:pt x="148" y="82"/>
                </a:lnTo>
                <a:lnTo>
                  <a:pt x="148" y="82"/>
                </a:lnTo>
                <a:lnTo>
                  <a:pt x="150" y="90"/>
                </a:lnTo>
                <a:lnTo>
                  <a:pt x="148" y="96"/>
                </a:lnTo>
                <a:lnTo>
                  <a:pt x="148" y="96"/>
                </a:lnTo>
                <a:lnTo>
                  <a:pt x="146" y="102"/>
                </a:lnTo>
                <a:lnTo>
                  <a:pt x="144" y="106"/>
                </a:lnTo>
                <a:lnTo>
                  <a:pt x="144" y="106"/>
                </a:lnTo>
                <a:lnTo>
                  <a:pt x="138" y="106"/>
                </a:lnTo>
                <a:lnTo>
                  <a:pt x="132" y="106"/>
                </a:lnTo>
                <a:lnTo>
                  <a:pt x="132" y="106"/>
                </a:lnTo>
                <a:lnTo>
                  <a:pt x="124" y="112"/>
                </a:lnTo>
                <a:lnTo>
                  <a:pt x="122" y="114"/>
                </a:lnTo>
                <a:lnTo>
                  <a:pt x="120" y="118"/>
                </a:lnTo>
                <a:lnTo>
                  <a:pt x="120" y="118"/>
                </a:lnTo>
                <a:lnTo>
                  <a:pt x="122" y="120"/>
                </a:lnTo>
                <a:lnTo>
                  <a:pt x="124" y="124"/>
                </a:lnTo>
                <a:lnTo>
                  <a:pt x="124" y="124"/>
                </a:lnTo>
                <a:lnTo>
                  <a:pt x="122" y="126"/>
                </a:lnTo>
                <a:lnTo>
                  <a:pt x="120" y="130"/>
                </a:lnTo>
                <a:lnTo>
                  <a:pt x="120" y="130"/>
                </a:lnTo>
                <a:lnTo>
                  <a:pt x="120" y="138"/>
                </a:lnTo>
                <a:lnTo>
                  <a:pt x="122" y="142"/>
                </a:lnTo>
                <a:lnTo>
                  <a:pt x="120" y="144"/>
                </a:lnTo>
                <a:lnTo>
                  <a:pt x="120" y="144"/>
                </a:lnTo>
                <a:lnTo>
                  <a:pt x="118" y="148"/>
                </a:lnTo>
                <a:lnTo>
                  <a:pt x="114" y="148"/>
                </a:lnTo>
                <a:lnTo>
                  <a:pt x="114" y="148"/>
                </a:lnTo>
                <a:lnTo>
                  <a:pt x="110" y="148"/>
                </a:lnTo>
                <a:lnTo>
                  <a:pt x="110" y="148"/>
                </a:lnTo>
                <a:lnTo>
                  <a:pt x="108" y="146"/>
                </a:lnTo>
                <a:lnTo>
                  <a:pt x="104" y="142"/>
                </a:lnTo>
                <a:lnTo>
                  <a:pt x="104" y="142"/>
                </a:lnTo>
                <a:lnTo>
                  <a:pt x="100" y="142"/>
                </a:lnTo>
                <a:lnTo>
                  <a:pt x="100" y="142"/>
                </a:lnTo>
                <a:lnTo>
                  <a:pt x="98" y="138"/>
                </a:lnTo>
                <a:lnTo>
                  <a:pt x="98" y="138"/>
                </a:lnTo>
                <a:lnTo>
                  <a:pt x="94" y="138"/>
                </a:lnTo>
                <a:lnTo>
                  <a:pt x="94" y="138"/>
                </a:lnTo>
                <a:lnTo>
                  <a:pt x="94" y="140"/>
                </a:lnTo>
                <a:lnTo>
                  <a:pt x="94" y="144"/>
                </a:lnTo>
                <a:lnTo>
                  <a:pt x="94" y="144"/>
                </a:lnTo>
                <a:lnTo>
                  <a:pt x="88" y="144"/>
                </a:lnTo>
                <a:lnTo>
                  <a:pt x="88" y="144"/>
                </a:lnTo>
                <a:lnTo>
                  <a:pt x="84" y="140"/>
                </a:lnTo>
                <a:lnTo>
                  <a:pt x="82" y="132"/>
                </a:lnTo>
                <a:lnTo>
                  <a:pt x="78" y="126"/>
                </a:lnTo>
                <a:lnTo>
                  <a:pt x="74" y="120"/>
                </a:lnTo>
                <a:lnTo>
                  <a:pt x="74" y="120"/>
                </a:lnTo>
                <a:lnTo>
                  <a:pt x="72" y="120"/>
                </a:lnTo>
                <a:lnTo>
                  <a:pt x="72" y="120"/>
                </a:lnTo>
                <a:lnTo>
                  <a:pt x="68" y="124"/>
                </a:lnTo>
                <a:lnTo>
                  <a:pt x="66" y="130"/>
                </a:lnTo>
                <a:lnTo>
                  <a:pt x="64" y="136"/>
                </a:lnTo>
                <a:lnTo>
                  <a:pt x="62" y="140"/>
                </a:lnTo>
                <a:lnTo>
                  <a:pt x="62" y="140"/>
                </a:lnTo>
                <a:lnTo>
                  <a:pt x="58" y="140"/>
                </a:lnTo>
                <a:lnTo>
                  <a:pt x="52" y="142"/>
                </a:lnTo>
                <a:lnTo>
                  <a:pt x="40" y="140"/>
                </a:lnTo>
                <a:lnTo>
                  <a:pt x="40" y="140"/>
                </a:lnTo>
                <a:lnTo>
                  <a:pt x="38" y="136"/>
                </a:lnTo>
                <a:lnTo>
                  <a:pt x="36" y="134"/>
                </a:lnTo>
                <a:lnTo>
                  <a:pt x="34" y="134"/>
                </a:lnTo>
                <a:lnTo>
                  <a:pt x="34" y="134"/>
                </a:lnTo>
                <a:lnTo>
                  <a:pt x="34" y="136"/>
                </a:lnTo>
                <a:lnTo>
                  <a:pt x="32" y="140"/>
                </a:lnTo>
                <a:lnTo>
                  <a:pt x="32" y="140"/>
                </a:lnTo>
                <a:lnTo>
                  <a:pt x="28" y="142"/>
                </a:lnTo>
                <a:lnTo>
                  <a:pt x="24" y="142"/>
                </a:lnTo>
                <a:lnTo>
                  <a:pt x="14" y="140"/>
                </a:lnTo>
                <a:lnTo>
                  <a:pt x="14" y="140"/>
                </a:lnTo>
                <a:lnTo>
                  <a:pt x="10" y="136"/>
                </a:lnTo>
                <a:lnTo>
                  <a:pt x="8" y="134"/>
                </a:lnTo>
                <a:lnTo>
                  <a:pt x="6" y="132"/>
                </a:lnTo>
                <a:lnTo>
                  <a:pt x="6" y="132"/>
                </a:lnTo>
                <a:lnTo>
                  <a:pt x="8" y="130"/>
                </a:lnTo>
                <a:lnTo>
                  <a:pt x="14" y="128"/>
                </a:lnTo>
                <a:lnTo>
                  <a:pt x="14" y="128"/>
                </a:lnTo>
                <a:lnTo>
                  <a:pt x="16" y="128"/>
                </a:lnTo>
                <a:lnTo>
                  <a:pt x="20" y="130"/>
                </a:lnTo>
                <a:lnTo>
                  <a:pt x="20" y="130"/>
                </a:lnTo>
                <a:lnTo>
                  <a:pt x="26" y="128"/>
                </a:lnTo>
                <a:lnTo>
                  <a:pt x="26" y="128"/>
                </a:lnTo>
                <a:lnTo>
                  <a:pt x="30" y="124"/>
                </a:lnTo>
                <a:lnTo>
                  <a:pt x="30" y="124"/>
                </a:lnTo>
                <a:lnTo>
                  <a:pt x="32" y="120"/>
                </a:lnTo>
                <a:lnTo>
                  <a:pt x="32" y="120"/>
                </a:lnTo>
                <a:lnTo>
                  <a:pt x="30" y="114"/>
                </a:lnTo>
                <a:lnTo>
                  <a:pt x="30" y="114"/>
                </a:lnTo>
                <a:lnTo>
                  <a:pt x="24" y="112"/>
                </a:lnTo>
                <a:lnTo>
                  <a:pt x="24" y="112"/>
                </a:lnTo>
                <a:lnTo>
                  <a:pt x="22" y="106"/>
                </a:lnTo>
                <a:lnTo>
                  <a:pt x="22" y="106"/>
                </a:lnTo>
                <a:lnTo>
                  <a:pt x="16" y="104"/>
                </a:lnTo>
                <a:lnTo>
                  <a:pt x="12" y="102"/>
                </a:lnTo>
                <a:lnTo>
                  <a:pt x="12" y="102"/>
                </a:lnTo>
                <a:lnTo>
                  <a:pt x="10" y="98"/>
                </a:lnTo>
                <a:lnTo>
                  <a:pt x="10" y="98"/>
                </a:lnTo>
                <a:lnTo>
                  <a:pt x="10" y="94"/>
                </a:lnTo>
                <a:lnTo>
                  <a:pt x="10" y="90"/>
                </a:lnTo>
                <a:lnTo>
                  <a:pt x="10" y="90"/>
                </a:lnTo>
                <a:lnTo>
                  <a:pt x="6" y="86"/>
                </a:lnTo>
                <a:lnTo>
                  <a:pt x="4" y="82"/>
                </a:lnTo>
                <a:lnTo>
                  <a:pt x="4" y="82"/>
                </a:lnTo>
                <a:lnTo>
                  <a:pt x="4" y="76"/>
                </a:lnTo>
                <a:lnTo>
                  <a:pt x="6" y="72"/>
                </a:lnTo>
                <a:lnTo>
                  <a:pt x="6" y="72"/>
                </a:lnTo>
                <a:lnTo>
                  <a:pt x="8" y="68"/>
                </a:lnTo>
                <a:lnTo>
                  <a:pt x="8" y="66"/>
                </a:lnTo>
                <a:lnTo>
                  <a:pt x="8" y="64"/>
                </a:lnTo>
                <a:lnTo>
                  <a:pt x="8" y="64"/>
                </a:lnTo>
                <a:lnTo>
                  <a:pt x="6" y="64"/>
                </a:lnTo>
                <a:lnTo>
                  <a:pt x="2" y="64"/>
                </a:lnTo>
                <a:lnTo>
                  <a:pt x="2" y="64"/>
                </a:lnTo>
                <a:lnTo>
                  <a:pt x="0" y="62"/>
                </a:lnTo>
                <a:lnTo>
                  <a:pt x="0" y="62"/>
                </a:lnTo>
                <a:lnTo>
                  <a:pt x="0" y="58"/>
                </a:lnTo>
                <a:lnTo>
                  <a:pt x="0" y="58"/>
                </a:lnTo>
                <a:lnTo>
                  <a:pt x="4" y="48"/>
                </a:lnTo>
                <a:lnTo>
                  <a:pt x="4" y="48"/>
                </a:lnTo>
                <a:lnTo>
                  <a:pt x="10" y="42"/>
                </a:lnTo>
                <a:lnTo>
                  <a:pt x="14" y="40"/>
                </a:lnTo>
                <a:lnTo>
                  <a:pt x="16" y="36"/>
                </a:lnTo>
                <a:lnTo>
                  <a:pt x="16" y="36"/>
                </a:lnTo>
                <a:lnTo>
                  <a:pt x="36" y="38"/>
                </a:lnTo>
                <a:lnTo>
                  <a:pt x="36" y="38"/>
                </a:lnTo>
                <a:lnTo>
                  <a:pt x="52" y="40"/>
                </a:lnTo>
                <a:lnTo>
                  <a:pt x="62" y="42"/>
                </a:lnTo>
                <a:lnTo>
                  <a:pt x="70" y="42"/>
                </a:lnTo>
                <a:lnTo>
                  <a:pt x="70" y="42"/>
                </a:lnTo>
                <a:lnTo>
                  <a:pt x="74" y="38"/>
                </a:lnTo>
                <a:lnTo>
                  <a:pt x="80" y="34"/>
                </a:lnTo>
                <a:lnTo>
                  <a:pt x="80" y="34"/>
                </a:lnTo>
                <a:lnTo>
                  <a:pt x="84" y="28"/>
                </a:lnTo>
                <a:lnTo>
                  <a:pt x="90" y="22"/>
                </a:lnTo>
                <a:lnTo>
                  <a:pt x="90" y="22"/>
                </a:lnTo>
                <a:lnTo>
                  <a:pt x="98" y="20"/>
                </a:lnTo>
                <a:lnTo>
                  <a:pt x="106" y="18"/>
                </a:lnTo>
                <a:lnTo>
                  <a:pt x="106" y="18"/>
                </a:lnTo>
                <a:lnTo>
                  <a:pt x="112" y="20"/>
                </a:lnTo>
                <a:lnTo>
                  <a:pt x="118" y="22"/>
                </a:lnTo>
                <a:lnTo>
                  <a:pt x="124" y="24"/>
                </a:lnTo>
                <a:lnTo>
                  <a:pt x="128" y="24"/>
                </a:lnTo>
                <a:lnTo>
                  <a:pt x="128" y="24"/>
                </a:lnTo>
                <a:lnTo>
                  <a:pt x="130" y="22"/>
                </a:lnTo>
                <a:lnTo>
                  <a:pt x="132" y="18"/>
                </a:lnTo>
                <a:lnTo>
                  <a:pt x="134" y="14"/>
                </a:lnTo>
                <a:lnTo>
                  <a:pt x="134" y="14"/>
                </a:lnTo>
                <a:lnTo>
                  <a:pt x="140" y="12"/>
                </a:lnTo>
                <a:lnTo>
                  <a:pt x="140" y="12"/>
                </a:lnTo>
                <a:lnTo>
                  <a:pt x="150" y="14"/>
                </a:lnTo>
                <a:lnTo>
                  <a:pt x="156" y="16"/>
                </a:lnTo>
                <a:lnTo>
                  <a:pt x="160" y="14"/>
                </a:lnTo>
                <a:lnTo>
                  <a:pt x="160" y="14"/>
                </a:lnTo>
                <a:lnTo>
                  <a:pt x="162" y="10"/>
                </a:lnTo>
                <a:lnTo>
                  <a:pt x="162" y="6"/>
                </a:lnTo>
                <a:lnTo>
                  <a:pt x="162" y="6"/>
                </a:lnTo>
                <a:lnTo>
                  <a:pt x="168" y="4"/>
                </a:lnTo>
                <a:lnTo>
                  <a:pt x="172" y="0"/>
                </a:lnTo>
                <a:lnTo>
                  <a:pt x="172" y="0"/>
                </a:lnTo>
                <a:lnTo>
                  <a:pt x="174" y="2"/>
                </a:lnTo>
                <a:lnTo>
                  <a:pt x="176" y="2"/>
                </a:lnTo>
                <a:lnTo>
                  <a:pt x="182" y="2"/>
                </a:lnTo>
                <a:lnTo>
                  <a:pt x="182" y="2"/>
                </a:lnTo>
                <a:lnTo>
                  <a:pt x="186" y="2"/>
                </a:lnTo>
                <a:lnTo>
                  <a:pt x="190" y="6"/>
                </a:lnTo>
                <a:lnTo>
                  <a:pt x="190" y="6"/>
                </a:lnTo>
                <a:lnTo>
                  <a:pt x="194" y="14"/>
                </a:lnTo>
                <a:lnTo>
                  <a:pt x="196" y="22"/>
                </a:lnTo>
                <a:lnTo>
                  <a:pt x="196" y="22"/>
                </a:lnTo>
                <a:lnTo>
                  <a:pt x="206" y="34"/>
                </a:lnTo>
                <a:lnTo>
                  <a:pt x="206" y="34"/>
                </a:lnTo>
                <a:lnTo>
                  <a:pt x="206" y="34"/>
                </a:lnTo>
                <a:lnTo>
                  <a:pt x="206" y="3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88" name="Freeform 363"/>
          <p:cNvSpPr>
            <a:spLocks/>
          </p:cNvSpPr>
          <p:nvPr/>
        </p:nvSpPr>
        <p:spPr bwMode="auto">
          <a:xfrm>
            <a:off x="3523088" y="1410709"/>
            <a:ext cx="19681" cy="21244"/>
          </a:xfrm>
          <a:custGeom>
            <a:avLst/>
            <a:gdLst/>
            <a:ahLst/>
            <a:cxnLst>
              <a:cxn ang="0">
                <a:pos x="2" y="0"/>
              </a:cxn>
              <a:cxn ang="0">
                <a:pos x="2" y="0"/>
              </a:cxn>
              <a:cxn ang="0">
                <a:pos x="6" y="2"/>
              </a:cxn>
              <a:cxn ang="0">
                <a:pos x="10" y="4"/>
              </a:cxn>
              <a:cxn ang="0">
                <a:pos x="10" y="6"/>
              </a:cxn>
              <a:cxn ang="0">
                <a:pos x="10" y="6"/>
              </a:cxn>
              <a:cxn ang="0">
                <a:pos x="8" y="8"/>
              </a:cxn>
              <a:cxn ang="0">
                <a:pos x="8" y="8"/>
              </a:cxn>
              <a:cxn ang="0">
                <a:pos x="6" y="10"/>
              </a:cxn>
              <a:cxn ang="0">
                <a:pos x="6" y="12"/>
              </a:cxn>
              <a:cxn ang="0">
                <a:pos x="6" y="12"/>
              </a:cxn>
              <a:cxn ang="0">
                <a:pos x="2" y="12"/>
              </a:cxn>
              <a:cxn ang="0">
                <a:pos x="2" y="12"/>
              </a:cxn>
              <a:cxn ang="0">
                <a:pos x="0" y="10"/>
              </a:cxn>
              <a:cxn ang="0">
                <a:pos x="0" y="10"/>
              </a:cxn>
              <a:cxn ang="0">
                <a:pos x="0" y="4"/>
              </a:cxn>
              <a:cxn ang="0">
                <a:pos x="0" y="4"/>
              </a:cxn>
              <a:cxn ang="0">
                <a:pos x="2" y="0"/>
              </a:cxn>
              <a:cxn ang="0">
                <a:pos x="2" y="0"/>
              </a:cxn>
            </a:cxnLst>
            <a:rect l="0" t="0" r="r" b="b"/>
            <a:pathLst>
              <a:path w="10" h="12">
                <a:moveTo>
                  <a:pt x="2" y="0"/>
                </a:moveTo>
                <a:lnTo>
                  <a:pt x="2" y="0"/>
                </a:lnTo>
                <a:lnTo>
                  <a:pt x="6" y="2"/>
                </a:lnTo>
                <a:lnTo>
                  <a:pt x="10" y="4"/>
                </a:lnTo>
                <a:lnTo>
                  <a:pt x="10" y="6"/>
                </a:lnTo>
                <a:lnTo>
                  <a:pt x="10" y="6"/>
                </a:lnTo>
                <a:lnTo>
                  <a:pt x="8" y="8"/>
                </a:lnTo>
                <a:lnTo>
                  <a:pt x="8" y="8"/>
                </a:lnTo>
                <a:lnTo>
                  <a:pt x="6" y="10"/>
                </a:lnTo>
                <a:lnTo>
                  <a:pt x="6" y="12"/>
                </a:lnTo>
                <a:lnTo>
                  <a:pt x="6" y="12"/>
                </a:lnTo>
                <a:lnTo>
                  <a:pt x="2" y="12"/>
                </a:lnTo>
                <a:lnTo>
                  <a:pt x="2" y="12"/>
                </a:lnTo>
                <a:lnTo>
                  <a:pt x="0" y="10"/>
                </a:lnTo>
                <a:lnTo>
                  <a:pt x="0" y="10"/>
                </a:lnTo>
                <a:lnTo>
                  <a:pt x="0" y="4"/>
                </a:lnTo>
                <a:lnTo>
                  <a:pt x="0" y="4"/>
                </a:lnTo>
                <a:lnTo>
                  <a:pt x="2" y="0"/>
                </a:lnTo>
                <a:lnTo>
                  <a:pt x="2"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89" name="Freeform 364"/>
          <p:cNvSpPr>
            <a:spLocks/>
          </p:cNvSpPr>
          <p:nvPr/>
        </p:nvSpPr>
        <p:spPr bwMode="auto">
          <a:xfrm>
            <a:off x="3495535" y="1407169"/>
            <a:ext cx="23617" cy="42488"/>
          </a:xfrm>
          <a:custGeom>
            <a:avLst/>
            <a:gdLst/>
            <a:ahLst/>
            <a:cxnLst>
              <a:cxn ang="0">
                <a:pos x="12" y="20"/>
              </a:cxn>
              <a:cxn ang="0">
                <a:pos x="12" y="20"/>
              </a:cxn>
              <a:cxn ang="0">
                <a:pos x="12" y="24"/>
              </a:cxn>
              <a:cxn ang="0">
                <a:pos x="12" y="24"/>
              </a:cxn>
              <a:cxn ang="0">
                <a:pos x="8" y="24"/>
              </a:cxn>
              <a:cxn ang="0">
                <a:pos x="8" y="24"/>
              </a:cxn>
              <a:cxn ang="0">
                <a:pos x="4" y="22"/>
              </a:cxn>
              <a:cxn ang="0">
                <a:pos x="4" y="22"/>
              </a:cxn>
              <a:cxn ang="0">
                <a:pos x="4" y="16"/>
              </a:cxn>
              <a:cxn ang="0">
                <a:pos x="4" y="12"/>
              </a:cxn>
              <a:cxn ang="0">
                <a:pos x="4" y="12"/>
              </a:cxn>
              <a:cxn ang="0">
                <a:pos x="0" y="6"/>
              </a:cxn>
              <a:cxn ang="0">
                <a:pos x="0" y="6"/>
              </a:cxn>
              <a:cxn ang="0">
                <a:pos x="0" y="2"/>
              </a:cxn>
              <a:cxn ang="0">
                <a:pos x="2" y="0"/>
              </a:cxn>
              <a:cxn ang="0">
                <a:pos x="2" y="0"/>
              </a:cxn>
              <a:cxn ang="0">
                <a:pos x="4" y="0"/>
              </a:cxn>
              <a:cxn ang="0">
                <a:pos x="4" y="0"/>
              </a:cxn>
              <a:cxn ang="0">
                <a:pos x="6" y="2"/>
              </a:cxn>
              <a:cxn ang="0">
                <a:pos x="6" y="6"/>
              </a:cxn>
              <a:cxn ang="0">
                <a:pos x="6" y="6"/>
              </a:cxn>
              <a:cxn ang="0">
                <a:pos x="10" y="8"/>
              </a:cxn>
              <a:cxn ang="0">
                <a:pos x="10" y="8"/>
              </a:cxn>
              <a:cxn ang="0">
                <a:pos x="12" y="14"/>
              </a:cxn>
              <a:cxn ang="0">
                <a:pos x="12" y="20"/>
              </a:cxn>
              <a:cxn ang="0">
                <a:pos x="12" y="20"/>
              </a:cxn>
            </a:cxnLst>
            <a:rect l="0" t="0" r="r" b="b"/>
            <a:pathLst>
              <a:path w="12" h="24">
                <a:moveTo>
                  <a:pt x="12" y="20"/>
                </a:moveTo>
                <a:lnTo>
                  <a:pt x="12" y="20"/>
                </a:lnTo>
                <a:lnTo>
                  <a:pt x="12" y="24"/>
                </a:lnTo>
                <a:lnTo>
                  <a:pt x="12" y="24"/>
                </a:lnTo>
                <a:lnTo>
                  <a:pt x="8" y="24"/>
                </a:lnTo>
                <a:lnTo>
                  <a:pt x="8" y="24"/>
                </a:lnTo>
                <a:lnTo>
                  <a:pt x="4" y="22"/>
                </a:lnTo>
                <a:lnTo>
                  <a:pt x="4" y="22"/>
                </a:lnTo>
                <a:lnTo>
                  <a:pt x="4" y="16"/>
                </a:lnTo>
                <a:lnTo>
                  <a:pt x="4" y="12"/>
                </a:lnTo>
                <a:lnTo>
                  <a:pt x="4" y="12"/>
                </a:lnTo>
                <a:lnTo>
                  <a:pt x="0" y="6"/>
                </a:lnTo>
                <a:lnTo>
                  <a:pt x="0" y="6"/>
                </a:lnTo>
                <a:lnTo>
                  <a:pt x="0" y="2"/>
                </a:lnTo>
                <a:lnTo>
                  <a:pt x="2" y="0"/>
                </a:lnTo>
                <a:lnTo>
                  <a:pt x="2" y="0"/>
                </a:lnTo>
                <a:lnTo>
                  <a:pt x="4" y="0"/>
                </a:lnTo>
                <a:lnTo>
                  <a:pt x="4" y="0"/>
                </a:lnTo>
                <a:lnTo>
                  <a:pt x="6" y="2"/>
                </a:lnTo>
                <a:lnTo>
                  <a:pt x="6" y="6"/>
                </a:lnTo>
                <a:lnTo>
                  <a:pt x="6" y="6"/>
                </a:lnTo>
                <a:lnTo>
                  <a:pt x="10" y="8"/>
                </a:lnTo>
                <a:lnTo>
                  <a:pt x="10" y="8"/>
                </a:lnTo>
                <a:lnTo>
                  <a:pt x="12" y="14"/>
                </a:lnTo>
                <a:lnTo>
                  <a:pt x="12" y="20"/>
                </a:lnTo>
                <a:lnTo>
                  <a:pt x="12" y="2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90" name="Freeform 365"/>
          <p:cNvSpPr>
            <a:spLocks/>
          </p:cNvSpPr>
          <p:nvPr/>
        </p:nvSpPr>
        <p:spPr bwMode="auto">
          <a:xfrm>
            <a:off x="3483726" y="1474440"/>
            <a:ext cx="19681" cy="24784"/>
          </a:xfrm>
          <a:custGeom>
            <a:avLst/>
            <a:gdLst/>
            <a:ahLst/>
            <a:cxnLst>
              <a:cxn ang="0">
                <a:pos x="10" y="2"/>
              </a:cxn>
              <a:cxn ang="0">
                <a:pos x="10" y="2"/>
              </a:cxn>
              <a:cxn ang="0">
                <a:pos x="10" y="6"/>
              </a:cxn>
              <a:cxn ang="0">
                <a:pos x="10" y="6"/>
              </a:cxn>
              <a:cxn ang="0">
                <a:pos x="8" y="12"/>
              </a:cxn>
              <a:cxn ang="0">
                <a:pos x="8" y="12"/>
              </a:cxn>
              <a:cxn ang="0">
                <a:pos x="6" y="14"/>
              </a:cxn>
              <a:cxn ang="0">
                <a:pos x="6" y="14"/>
              </a:cxn>
              <a:cxn ang="0">
                <a:pos x="4" y="12"/>
              </a:cxn>
              <a:cxn ang="0">
                <a:pos x="4" y="12"/>
              </a:cxn>
              <a:cxn ang="0">
                <a:pos x="2" y="6"/>
              </a:cxn>
              <a:cxn ang="0">
                <a:pos x="2" y="6"/>
              </a:cxn>
              <a:cxn ang="0">
                <a:pos x="0" y="4"/>
              </a:cxn>
              <a:cxn ang="0">
                <a:pos x="0" y="4"/>
              </a:cxn>
              <a:cxn ang="0">
                <a:pos x="2" y="0"/>
              </a:cxn>
              <a:cxn ang="0">
                <a:pos x="2" y="0"/>
              </a:cxn>
              <a:cxn ang="0">
                <a:pos x="4" y="0"/>
              </a:cxn>
              <a:cxn ang="0">
                <a:pos x="4" y="0"/>
              </a:cxn>
              <a:cxn ang="0">
                <a:pos x="10" y="2"/>
              </a:cxn>
              <a:cxn ang="0">
                <a:pos x="10" y="2"/>
              </a:cxn>
            </a:cxnLst>
            <a:rect l="0" t="0" r="r" b="b"/>
            <a:pathLst>
              <a:path w="10" h="14">
                <a:moveTo>
                  <a:pt x="10" y="2"/>
                </a:moveTo>
                <a:lnTo>
                  <a:pt x="10" y="2"/>
                </a:lnTo>
                <a:lnTo>
                  <a:pt x="10" y="6"/>
                </a:lnTo>
                <a:lnTo>
                  <a:pt x="10" y="6"/>
                </a:lnTo>
                <a:lnTo>
                  <a:pt x="8" y="12"/>
                </a:lnTo>
                <a:lnTo>
                  <a:pt x="8" y="12"/>
                </a:lnTo>
                <a:lnTo>
                  <a:pt x="6" y="14"/>
                </a:lnTo>
                <a:lnTo>
                  <a:pt x="6" y="14"/>
                </a:lnTo>
                <a:lnTo>
                  <a:pt x="4" y="12"/>
                </a:lnTo>
                <a:lnTo>
                  <a:pt x="4" y="12"/>
                </a:lnTo>
                <a:lnTo>
                  <a:pt x="2" y="6"/>
                </a:lnTo>
                <a:lnTo>
                  <a:pt x="2" y="6"/>
                </a:lnTo>
                <a:lnTo>
                  <a:pt x="0" y="4"/>
                </a:lnTo>
                <a:lnTo>
                  <a:pt x="0" y="4"/>
                </a:lnTo>
                <a:lnTo>
                  <a:pt x="2" y="0"/>
                </a:lnTo>
                <a:lnTo>
                  <a:pt x="2" y="0"/>
                </a:lnTo>
                <a:lnTo>
                  <a:pt x="4" y="0"/>
                </a:lnTo>
                <a:lnTo>
                  <a:pt x="4" y="0"/>
                </a:lnTo>
                <a:lnTo>
                  <a:pt x="10" y="2"/>
                </a:lnTo>
                <a:lnTo>
                  <a:pt x="10" y="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91" name="Freeform 366"/>
          <p:cNvSpPr>
            <a:spLocks/>
          </p:cNvSpPr>
          <p:nvPr/>
        </p:nvSpPr>
        <p:spPr bwMode="auto">
          <a:xfrm>
            <a:off x="3456174" y="1502765"/>
            <a:ext cx="15745" cy="46028"/>
          </a:xfrm>
          <a:custGeom>
            <a:avLst/>
            <a:gdLst/>
            <a:ahLst/>
            <a:cxnLst>
              <a:cxn ang="0">
                <a:pos x="8" y="14"/>
              </a:cxn>
              <a:cxn ang="0">
                <a:pos x="8" y="14"/>
              </a:cxn>
              <a:cxn ang="0">
                <a:pos x="6" y="20"/>
              </a:cxn>
              <a:cxn ang="0">
                <a:pos x="6" y="20"/>
              </a:cxn>
              <a:cxn ang="0">
                <a:pos x="4" y="24"/>
              </a:cxn>
              <a:cxn ang="0">
                <a:pos x="4" y="24"/>
              </a:cxn>
              <a:cxn ang="0">
                <a:pos x="2" y="26"/>
              </a:cxn>
              <a:cxn ang="0">
                <a:pos x="2" y="26"/>
              </a:cxn>
              <a:cxn ang="0">
                <a:pos x="0" y="24"/>
              </a:cxn>
              <a:cxn ang="0">
                <a:pos x="0" y="24"/>
              </a:cxn>
              <a:cxn ang="0">
                <a:pos x="0" y="18"/>
              </a:cxn>
              <a:cxn ang="0">
                <a:pos x="0" y="18"/>
              </a:cxn>
              <a:cxn ang="0">
                <a:pos x="0" y="14"/>
              </a:cxn>
              <a:cxn ang="0">
                <a:pos x="2" y="10"/>
              </a:cxn>
              <a:cxn ang="0">
                <a:pos x="2" y="10"/>
              </a:cxn>
              <a:cxn ang="0">
                <a:pos x="0" y="4"/>
              </a:cxn>
              <a:cxn ang="0">
                <a:pos x="0" y="0"/>
              </a:cxn>
              <a:cxn ang="0">
                <a:pos x="0" y="0"/>
              </a:cxn>
              <a:cxn ang="0">
                <a:pos x="2" y="2"/>
              </a:cxn>
              <a:cxn ang="0">
                <a:pos x="6" y="4"/>
              </a:cxn>
              <a:cxn ang="0">
                <a:pos x="6" y="4"/>
              </a:cxn>
              <a:cxn ang="0">
                <a:pos x="6" y="10"/>
              </a:cxn>
              <a:cxn ang="0">
                <a:pos x="8" y="14"/>
              </a:cxn>
              <a:cxn ang="0">
                <a:pos x="8" y="14"/>
              </a:cxn>
            </a:cxnLst>
            <a:rect l="0" t="0" r="r" b="b"/>
            <a:pathLst>
              <a:path w="8" h="26">
                <a:moveTo>
                  <a:pt x="8" y="14"/>
                </a:moveTo>
                <a:lnTo>
                  <a:pt x="8" y="14"/>
                </a:lnTo>
                <a:lnTo>
                  <a:pt x="6" y="20"/>
                </a:lnTo>
                <a:lnTo>
                  <a:pt x="6" y="20"/>
                </a:lnTo>
                <a:lnTo>
                  <a:pt x="4" y="24"/>
                </a:lnTo>
                <a:lnTo>
                  <a:pt x="4" y="24"/>
                </a:lnTo>
                <a:lnTo>
                  <a:pt x="2" y="26"/>
                </a:lnTo>
                <a:lnTo>
                  <a:pt x="2" y="26"/>
                </a:lnTo>
                <a:lnTo>
                  <a:pt x="0" y="24"/>
                </a:lnTo>
                <a:lnTo>
                  <a:pt x="0" y="24"/>
                </a:lnTo>
                <a:lnTo>
                  <a:pt x="0" y="18"/>
                </a:lnTo>
                <a:lnTo>
                  <a:pt x="0" y="18"/>
                </a:lnTo>
                <a:lnTo>
                  <a:pt x="0" y="14"/>
                </a:lnTo>
                <a:lnTo>
                  <a:pt x="2" y="10"/>
                </a:lnTo>
                <a:lnTo>
                  <a:pt x="2" y="10"/>
                </a:lnTo>
                <a:lnTo>
                  <a:pt x="0" y="4"/>
                </a:lnTo>
                <a:lnTo>
                  <a:pt x="0" y="0"/>
                </a:lnTo>
                <a:lnTo>
                  <a:pt x="0" y="0"/>
                </a:lnTo>
                <a:lnTo>
                  <a:pt x="2" y="2"/>
                </a:lnTo>
                <a:lnTo>
                  <a:pt x="6" y="4"/>
                </a:lnTo>
                <a:lnTo>
                  <a:pt x="6" y="4"/>
                </a:lnTo>
                <a:lnTo>
                  <a:pt x="6" y="10"/>
                </a:lnTo>
                <a:lnTo>
                  <a:pt x="8" y="14"/>
                </a:lnTo>
                <a:lnTo>
                  <a:pt x="8" y="1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92" name="Freeform 367"/>
          <p:cNvSpPr>
            <a:spLocks/>
          </p:cNvSpPr>
          <p:nvPr/>
        </p:nvSpPr>
        <p:spPr bwMode="auto">
          <a:xfrm>
            <a:off x="3444365" y="1428412"/>
            <a:ext cx="27552" cy="14163"/>
          </a:xfrm>
          <a:custGeom>
            <a:avLst/>
            <a:gdLst/>
            <a:ahLst/>
            <a:cxnLst>
              <a:cxn ang="0">
                <a:pos x="12" y="4"/>
              </a:cxn>
              <a:cxn ang="0">
                <a:pos x="12" y="4"/>
              </a:cxn>
              <a:cxn ang="0">
                <a:pos x="14" y="8"/>
              </a:cxn>
              <a:cxn ang="0">
                <a:pos x="14" y="8"/>
              </a:cxn>
              <a:cxn ang="0">
                <a:pos x="12" y="8"/>
              </a:cxn>
              <a:cxn ang="0">
                <a:pos x="10" y="8"/>
              </a:cxn>
              <a:cxn ang="0">
                <a:pos x="10" y="8"/>
              </a:cxn>
              <a:cxn ang="0">
                <a:pos x="6" y="8"/>
              </a:cxn>
              <a:cxn ang="0">
                <a:pos x="6" y="8"/>
              </a:cxn>
              <a:cxn ang="0">
                <a:pos x="0" y="4"/>
              </a:cxn>
              <a:cxn ang="0">
                <a:pos x="0" y="4"/>
              </a:cxn>
              <a:cxn ang="0">
                <a:pos x="0" y="2"/>
              </a:cxn>
              <a:cxn ang="0">
                <a:pos x="0" y="2"/>
              </a:cxn>
              <a:cxn ang="0">
                <a:pos x="2" y="0"/>
              </a:cxn>
              <a:cxn ang="0">
                <a:pos x="2" y="0"/>
              </a:cxn>
              <a:cxn ang="0">
                <a:pos x="6" y="2"/>
              </a:cxn>
              <a:cxn ang="0">
                <a:pos x="12" y="4"/>
              </a:cxn>
              <a:cxn ang="0">
                <a:pos x="12" y="4"/>
              </a:cxn>
            </a:cxnLst>
            <a:rect l="0" t="0" r="r" b="b"/>
            <a:pathLst>
              <a:path w="14" h="8">
                <a:moveTo>
                  <a:pt x="12" y="4"/>
                </a:moveTo>
                <a:lnTo>
                  <a:pt x="12" y="4"/>
                </a:lnTo>
                <a:lnTo>
                  <a:pt x="14" y="8"/>
                </a:lnTo>
                <a:lnTo>
                  <a:pt x="14" y="8"/>
                </a:lnTo>
                <a:lnTo>
                  <a:pt x="12" y="8"/>
                </a:lnTo>
                <a:lnTo>
                  <a:pt x="10" y="8"/>
                </a:lnTo>
                <a:lnTo>
                  <a:pt x="10" y="8"/>
                </a:lnTo>
                <a:lnTo>
                  <a:pt x="6" y="8"/>
                </a:lnTo>
                <a:lnTo>
                  <a:pt x="6" y="8"/>
                </a:lnTo>
                <a:lnTo>
                  <a:pt x="0" y="4"/>
                </a:lnTo>
                <a:lnTo>
                  <a:pt x="0" y="4"/>
                </a:lnTo>
                <a:lnTo>
                  <a:pt x="0" y="2"/>
                </a:lnTo>
                <a:lnTo>
                  <a:pt x="0" y="2"/>
                </a:lnTo>
                <a:lnTo>
                  <a:pt x="2" y="0"/>
                </a:lnTo>
                <a:lnTo>
                  <a:pt x="2" y="0"/>
                </a:lnTo>
                <a:lnTo>
                  <a:pt x="6" y="2"/>
                </a:lnTo>
                <a:lnTo>
                  <a:pt x="12" y="4"/>
                </a:lnTo>
                <a:lnTo>
                  <a:pt x="12" y="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93" name="Freeform 368"/>
          <p:cNvSpPr>
            <a:spLocks/>
          </p:cNvSpPr>
          <p:nvPr/>
        </p:nvSpPr>
        <p:spPr bwMode="auto">
          <a:xfrm>
            <a:off x="3464044" y="1403628"/>
            <a:ext cx="31490" cy="56650"/>
          </a:xfrm>
          <a:custGeom>
            <a:avLst/>
            <a:gdLst/>
            <a:ahLst/>
            <a:cxnLst>
              <a:cxn ang="0">
                <a:pos x="16" y="18"/>
              </a:cxn>
              <a:cxn ang="0">
                <a:pos x="16" y="18"/>
              </a:cxn>
              <a:cxn ang="0">
                <a:pos x="16" y="26"/>
              </a:cxn>
              <a:cxn ang="0">
                <a:pos x="16" y="26"/>
              </a:cxn>
              <a:cxn ang="0">
                <a:pos x="14" y="30"/>
              </a:cxn>
              <a:cxn ang="0">
                <a:pos x="14" y="32"/>
              </a:cxn>
              <a:cxn ang="0">
                <a:pos x="14" y="32"/>
              </a:cxn>
              <a:cxn ang="0">
                <a:pos x="12" y="32"/>
              </a:cxn>
              <a:cxn ang="0">
                <a:pos x="12" y="32"/>
              </a:cxn>
              <a:cxn ang="0">
                <a:pos x="12" y="32"/>
              </a:cxn>
              <a:cxn ang="0">
                <a:pos x="8" y="32"/>
              </a:cxn>
              <a:cxn ang="0">
                <a:pos x="8" y="32"/>
              </a:cxn>
              <a:cxn ang="0">
                <a:pos x="8" y="30"/>
              </a:cxn>
              <a:cxn ang="0">
                <a:pos x="8" y="30"/>
              </a:cxn>
              <a:cxn ang="0">
                <a:pos x="10" y="24"/>
              </a:cxn>
              <a:cxn ang="0">
                <a:pos x="10" y="24"/>
              </a:cxn>
              <a:cxn ang="0">
                <a:pos x="8" y="20"/>
              </a:cxn>
              <a:cxn ang="0">
                <a:pos x="6" y="16"/>
              </a:cxn>
              <a:cxn ang="0">
                <a:pos x="6" y="16"/>
              </a:cxn>
              <a:cxn ang="0">
                <a:pos x="2" y="14"/>
              </a:cxn>
              <a:cxn ang="0">
                <a:pos x="0" y="10"/>
              </a:cxn>
              <a:cxn ang="0">
                <a:pos x="0" y="10"/>
              </a:cxn>
              <a:cxn ang="0">
                <a:pos x="0" y="6"/>
              </a:cxn>
              <a:cxn ang="0">
                <a:pos x="0" y="6"/>
              </a:cxn>
              <a:cxn ang="0">
                <a:pos x="2" y="2"/>
              </a:cxn>
              <a:cxn ang="0">
                <a:pos x="6" y="0"/>
              </a:cxn>
              <a:cxn ang="0">
                <a:pos x="6" y="0"/>
              </a:cxn>
              <a:cxn ang="0">
                <a:pos x="10" y="2"/>
              </a:cxn>
              <a:cxn ang="0">
                <a:pos x="12" y="8"/>
              </a:cxn>
              <a:cxn ang="0">
                <a:pos x="12" y="8"/>
              </a:cxn>
              <a:cxn ang="0">
                <a:pos x="16" y="18"/>
              </a:cxn>
              <a:cxn ang="0">
                <a:pos x="16" y="18"/>
              </a:cxn>
            </a:cxnLst>
            <a:rect l="0" t="0" r="r" b="b"/>
            <a:pathLst>
              <a:path w="16" h="32">
                <a:moveTo>
                  <a:pt x="16" y="18"/>
                </a:moveTo>
                <a:lnTo>
                  <a:pt x="16" y="18"/>
                </a:lnTo>
                <a:lnTo>
                  <a:pt x="16" y="26"/>
                </a:lnTo>
                <a:lnTo>
                  <a:pt x="16" y="26"/>
                </a:lnTo>
                <a:lnTo>
                  <a:pt x="14" y="30"/>
                </a:lnTo>
                <a:lnTo>
                  <a:pt x="14" y="32"/>
                </a:lnTo>
                <a:lnTo>
                  <a:pt x="14" y="32"/>
                </a:lnTo>
                <a:lnTo>
                  <a:pt x="12" y="32"/>
                </a:lnTo>
                <a:lnTo>
                  <a:pt x="12" y="32"/>
                </a:lnTo>
                <a:lnTo>
                  <a:pt x="12" y="32"/>
                </a:lnTo>
                <a:lnTo>
                  <a:pt x="8" y="32"/>
                </a:lnTo>
                <a:lnTo>
                  <a:pt x="8" y="32"/>
                </a:lnTo>
                <a:lnTo>
                  <a:pt x="8" y="30"/>
                </a:lnTo>
                <a:lnTo>
                  <a:pt x="8" y="30"/>
                </a:lnTo>
                <a:lnTo>
                  <a:pt x="10" y="24"/>
                </a:lnTo>
                <a:lnTo>
                  <a:pt x="10" y="24"/>
                </a:lnTo>
                <a:lnTo>
                  <a:pt x="8" y="20"/>
                </a:lnTo>
                <a:lnTo>
                  <a:pt x="6" y="16"/>
                </a:lnTo>
                <a:lnTo>
                  <a:pt x="6" y="16"/>
                </a:lnTo>
                <a:lnTo>
                  <a:pt x="2" y="14"/>
                </a:lnTo>
                <a:lnTo>
                  <a:pt x="0" y="10"/>
                </a:lnTo>
                <a:lnTo>
                  <a:pt x="0" y="10"/>
                </a:lnTo>
                <a:lnTo>
                  <a:pt x="0" y="6"/>
                </a:lnTo>
                <a:lnTo>
                  <a:pt x="0" y="6"/>
                </a:lnTo>
                <a:lnTo>
                  <a:pt x="2" y="2"/>
                </a:lnTo>
                <a:lnTo>
                  <a:pt x="6" y="0"/>
                </a:lnTo>
                <a:lnTo>
                  <a:pt x="6" y="0"/>
                </a:lnTo>
                <a:lnTo>
                  <a:pt x="10" y="2"/>
                </a:lnTo>
                <a:lnTo>
                  <a:pt x="12" y="8"/>
                </a:lnTo>
                <a:lnTo>
                  <a:pt x="12" y="8"/>
                </a:lnTo>
                <a:lnTo>
                  <a:pt x="16" y="18"/>
                </a:lnTo>
                <a:lnTo>
                  <a:pt x="16" y="18"/>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94" name="Freeform 369"/>
          <p:cNvSpPr>
            <a:spLocks/>
          </p:cNvSpPr>
          <p:nvPr/>
        </p:nvSpPr>
        <p:spPr bwMode="auto">
          <a:xfrm>
            <a:off x="3849788" y="1768312"/>
            <a:ext cx="55107" cy="120382"/>
          </a:xfrm>
          <a:custGeom>
            <a:avLst/>
            <a:gdLst/>
            <a:ahLst/>
            <a:cxnLst>
              <a:cxn ang="0">
                <a:pos x="28" y="22"/>
              </a:cxn>
              <a:cxn ang="0">
                <a:pos x="28" y="22"/>
              </a:cxn>
              <a:cxn ang="0">
                <a:pos x="26" y="26"/>
              </a:cxn>
              <a:cxn ang="0">
                <a:pos x="26" y="26"/>
              </a:cxn>
              <a:cxn ang="0">
                <a:pos x="24" y="32"/>
              </a:cxn>
              <a:cxn ang="0">
                <a:pos x="24" y="32"/>
              </a:cxn>
              <a:cxn ang="0">
                <a:pos x="22" y="34"/>
              </a:cxn>
              <a:cxn ang="0">
                <a:pos x="22" y="34"/>
              </a:cxn>
              <a:cxn ang="0">
                <a:pos x="22" y="44"/>
              </a:cxn>
              <a:cxn ang="0">
                <a:pos x="22" y="44"/>
              </a:cxn>
              <a:cxn ang="0">
                <a:pos x="18" y="50"/>
              </a:cxn>
              <a:cxn ang="0">
                <a:pos x="18" y="50"/>
              </a:cxn>
              <a:cxn ang="0">
                <a:pos x="16" y="58"/>
              </a:cxn>
              <a:cxn ang="0">
                <a:pos x="16" y="58"/>
              </a:cxn>
              <a:cxn ang="0">
                <a:pos x="10" y="64"/>
              </a:cxn>
              <a:cxn ang="0">
                <a:pos x="6" y="68"/>
              </a:cxn>
              <a:cxn ang="0">
                <a:pos x="2" y="68"/>
              </a:cxn>
              <a:cxn ang="0">
                <a:pos x="2" y="68"/>
              </a:cxn>
              <a:cxn ang="0">
                <a:pos x="2" y="64"/>
              </a:cxn>
              <a:cxn ang="0">
                <a:pos x="4" y="58"/>
              </a:cxn>
              <a:cxn ang="0">
                <a:pos x="10" y="50"/>
              </a:cxn>
              <a:cxn ang="0">
                <a:pos x="10" y="50"/>
              </a:cxn>
              <a:cxn ang="0">
                <a:pos x="12" y="42"/>
              </a:cxn>
              <a:cxn ang="0">
                <a:pos x="12" y="42"/>
              </a:cxn>
              <a:cxn ang="0">
                <a:pos x="12" y="40"/>
              </a:cxn>
              <a:cxn ang="0">
                <a:pos x="12" y="38"/>
              </a:cxn>
              <a:cxn ang="0">
                <a:pos x="12" y="38"/>
              </a:cxn>
              <a:cxn ang="0">
                <a:pos x="8" y="40"/>
              </a:cxn>
              <a:cxn ang="0">
                <a:pos x="4" y="42"/>
              </a:cxn>
              <a:cxn ang="0">
                <a:pos x="4" y="42"/>
              </a:cxn>
              <a:cxn ang="0">
                <a:pos x="2" y="38"/>
              </a:cxn>
              <a:cxn ang="0">
                <a:pos x="2" y="38"/>
              </a:cxn>
              <a:cxn ang="0">
                <a:pos x="0" y="32"/>
              </a:cxn>
              <a:cxn ang="0">
                <a:pos x="0" y="32"/>
              </a:cxn>
              <a:cxn ang="0">
                <a:pos x="2" y="30"/>
              </a:cxn>
              <a:cxn ang="0">
                <a:pos x="6" y="30"/>
              </a:cxn>
              <a:cxn ang="0">
                <a:pos x="10" y="28"/>
              </a:cxn>
              <a:cxn ang="0">
                <a:pos x="12" y="26"/>
              </a:cxn>
              <a:cxn ang="0">
                <a:pos x="12" y="26"/>
              </a:cxn>
              <a:cxn ang="0">
                <a:pos x="12" y="24"/>
              </a:cxn>
              <a:cxn ang="0">
                <a:pos x="10" y="20"/>
              </a:cxn>
              <a:cxn ang="0">
                <a:pos x="10" y="20"/>
              </a:cxn>
              <a:cxn ang="0">
                <a:pos x="10" y="14"/>
              </a:cxn>
              <a:cxn ang="0">
                <a:pos x="10" y="14"/>
              </a:cxn>
              <a:cxn ang="0">
                <a:pos x="10" y="10"/>
              </a:cxn>
              <a:cxn ang="0">
                <a:pos x="10" y="10"/>
              </a:cxn>
              <a:cxn ang="0">
                <a:pos x="12" y="6"/>
              </a:cxn>
              <a:cxn ang="0">
                <a:pos x="12" y="6"/>
              </a:cxn>
              <a:cxn ang="0">
                <a:pos x="18" y="4"/>
              </a:cxn>
              <a:cxn ang="0">
                <a:pos x="18" y="4"/>
              </a:cxn>
              <a:cxn ang="0">
                <a:pos x="20" y="2"/>
              </a:cxn>
              <a:cxn ang="0">
                <a:pos x="22" y="0"/>
              </a:cxn>
              <a:cxn ang="0">
                <a:pos x="22" y="0"/>
              </a:cxn>
              <a:cxn ang="0">
                <a:pos x="24" y="0"/>
              </a:cxn>
              <a:cxn ang="0">
                <a:pos x="24" y="0"/>
              </a:cxn>
              <a:cxn ang="0">
                <a:pos x="24" y="4"/>
              </a:cxn>
              <a:cxn ang="0">
                <a:pos x="22" y="8"/>
              </a:cxn>
              <a:cxn ang="0">
                <a:pos x="20" y="12"/>
              </a:cxn>
              <a:cxn ang="0">
                <a:pos x="20" y="16"/>
              </a:cxn>
              <a:cxn ang="0">
                <a:pos x="20" y="16"/>
              </a:cxn>
              <a:cxn ang="0">
                <a:pos x="24" y="18"/>
              </a:cxn>
              <a:cxn ang="0">
                <a:pos x="28" y="22"/>
              </a:cxn>
              <a:cxn ang="0">
                <a:pos x="28" y="22"/>
              </a:cxn>
            </a:cxnLst>
            <a:rect l="0" t="0" r="r" b="b"/>
            <a:pathLst>
              <a:path w="28" h="68">
                <a:moveTo>
                  <a:pt x="28" y="22"/>
                </a:moveTo>
                <a:lnTo>
                  <a:pt x="28" y="22"/>
                </a:lnTo>
                <a:lnTo>
                  <a:pt x="26" y="26"/>
                </a:lnTo>
                <a:lnTo>
                  <a:pt x="26" y="26"/>
                </a:lnTo>
                <a:lnTo>
                  <a:pt x="24" y="32"/>
                </a:lnTo>
                <a:lnTo>
                  <a:pt x="24" y="32"/>
                </a:lnTo>
                <a:lnTo>
                  <a:pt x="22" y="34"/>
                </a:lnTo>
                <a:lnTo>
                  <a:pt x="22" y="34"/>
                </a:lnTo>
                <a:lnTo>
                  <a:pt x="22" y="44"/>
                </a:lnTo>
                <a:lnTo>
                  <a:pt x="22" y="44"/>
                </a:lnTo>
                <a:lnTo>
                  <a:pt x="18" y="50"/>
                </a:lnTo>
                <a:lnTo>
                  <a:pt x="18" y="50"/>
                </a:lnTo>
                <a:lnTo>
                  <a:pt x="16" y="58"/>
                </a:lnTo>
                <a:lnTo>
                  <a:pt x="16" y="58"/>
                </a:lnTo>
                <a:lnTo>
                  <a:pt x="10" y="64"/>
                </a:lnTo>
                <a:lnTo>
                  <a:pt x="6" y="68"/>
                </a:lnTo>
                <a:lnTo>
                  <a:pt x="2" y="68"/>
                </a:lnTo>
                <a:lnTo>
                  <a:pt x="2" y="68"/>
                </a:lnTo>
                <a:lnTo>
                  <a:pt x="2" y="64"/>
                </a:lnTo>
                <a:lnTo>
                  <a:pt x="4" y="58"/>
                </a:lnTo>
                <a:lnTo>
                  <a:pt x="10" y="50"/>
                </a:lnTo>
                <a:lnTo>
                  <a:pt x="10" y="50"/>
                </a:lnTo>
                <a:lnTo>
                  <a:pt x="12" y="42"/>
                </a:lnTo>
                <a:lnTo>
                  <a:pt x="12" y="42"/>
                </a:lnTo>
                <a:lnTo>
                  <a:pt x="12" y="40"/>
                </a:lnTo>
                <a:lnTo>
                  <a:pt x="12" y="38"/>
                </a:lnTo>
                <a:lnTo>
                  <a:pt x="12" y="38"/>
                </a:lnTo>
                <a:lnTo>
                  <a:pt x="8" y="40"/>
                </a:lnTo>
                <a:lnTo>
                  <a:pt x="4" y="42"/>
                </a:lnTo>
                <a:lnTo>
                  <a:pt x="4" y="42"/>
                </a:lnTo>
                <a:lnTo>
                  <a:pt x="2" y="38"/>
                </a:lnTo>
                <a:lnTo>
                  <a:pt x="2" y="38"/>
                </a:lnTo>
                <a:lnTo>
                  <a:pt x="0" y="32"/>
                </a:lnTo>
                <a:lnTo>
                  <a:pt x="0" y="32"/>
                </a:lnTo>
                <a:lnTo>
                  <a:pt x="2" y="30"/>
                </a:lnTo>
                <a:lnTo>
                  <a:pt x="6" y="30"/>
                </a:lnTo>
                <a:lnTo>
                  <a:pt x="10" y="28"/>
                </a:lnTo>
                <a:lnTo>
                  <a:pt x="12" y="26"/>
                </a:lnTo>
                <a:lnTo>
                  <a:pt x="12" y="26"/>
                </a:lnTo>
                <a:lnTo>
                  <a:pt x="12" y="24"/>
                </a:lnTo>
                <a:lnTo>
                  <a:pt x="10" y="20"/>
                </a:lnTo>
                <a:lnTo>
                  <a:pt x="10" y="20"/>
                </a:lnTo>
                <a:lnTo>
                  <a:pt x="10" y="14"/>
                </a:lnTo>
                <a:lnTo>
                  <a:pt x="10" y="14"/>
                </a:lnTo>
                <a:lnTo>
                  <a:pt x="10" y="10"/>
                </a:lnTo>
                <a:lnTo>
                  <a:pt x="10" y="10"/>
                </a:lnTo>
                <a:lnTo>
                  <a:pt x="12" y="6"/>
                </a:lnTo>
                <a:lnTo>
                  <a:pt x="12" y="6"/>
                </a:lnTo>
                <a:lnTo>
                  <a:pt x="18" y="4"/>
                </a:lnTo>
                <a:lnTo>
                  <a:pt x="18" y="4"/>
                </a:lnTo>
                <a:lnTo>
                  <a:pt x="20" y="2"/>
                </a:lnTo>
                <a:lnTo>
                  <a:pt x="22" y="0"/>
                </a:lnTo>
                <a:lnTo>
                  <a:pt x="22" y="0"/>
                </a:lnTo>
                <a:lnTo>
                  <a:pt x="24" y="0"/>
                </a:lnTo>
                <a:lnTo>
                  <a:pt x="24" y="0"/>
                </a:lnTo>
                <a:lnTo>
                  <a:pt x="24" y="4"/>
                </a:lnTo>
                <a:lnTo>
                  <a:pt x="22" y="8"/>
                </a:lnTo>
                <a:lnTo>
                  <a:pt x="20" y="12"/>
                </a:lnTo>
                <a:lnTo>
                  <a:pt x="20" y="16"/>
                </a:lnTo>
                <a:lnTo>
                  <a:pt x="20" y="16"/>
                </a:lnTo>
                <a:lnTo>
                  <a:pt x="24" y="18"/>
                </a:lnTo>
                <a:lnTo>
                  <a:pt x="28" y="22"/>
                </a:lnTo>
                <a:lnTo>
                  <a:pt x="28" y="2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95" name="Freeform 370"/>
          <p:cNvSpPr>
            <a:spLocks/>
          </p:cNvSpPr>
          <p:nvPr/>
        </p:nvSpPr>
        <p:spPr bwMode="auto">
          <a:xfrm>
            <a:off x="3625428" y="2005534"/>
            <a:ext cx="19681" cy="17703"/>
          </a:xfrm>
          <a:custGeom>
            <a:avLst/>
            <a:gdLst/>
            <a:ahLst/>
            <a:cxnLst>
              <a:cxn ang="0">
                <a:pos x="10" y="6"/>
              </a:cxn>
              <a:cxn ang="0">
                <a:pos x="10" y="6"/>
              </a:cxn>
              <a:cxn ang="0">
                <a:pos x="8" y="10"/>
              </a:cxn>
              <a:cxn ang="0">
                <a:pos x="8" y="10"/>
              </a:cxn>
              <a:cxn ang="0">
                <a:pos x="4" y="10"/>
              </a:cxn>
              <a:cxn ang="0">
                <a:pos x="2" y="10"/>
              </a:cxn>
              <a:cxn ang="0">
                <a:pos x="2" y="10"/>
              </a:cxn>
              <a:cxn ang="0">
                <a:pos x="0" y="6"/>
              </a:cxn>
              <a:cxn ang="0">
                <a:pos x="0" y="6"/>
              </a:cxn>
              <a:cxn ang="0">
                <a:pos x="2" y="0"/>
              </a:cxn>
              <a:cxn ang="0">
                <a:pos x="2" y="0"/>
              </a:cxn>
              <a:cxn ang="0">
                <a:pos x="4" y="0"/>
              </a:cxn>
              <a:cxn ang="0">
                <a:pos x="4" y="0"/>
              </a:cxn>
              <a:cxn ang="0">
                <a:pos x="8" y="2"/>
              </a:cxn>
              <a:cxn ang="0">
                <a:pos x="8" y="2"/>
              </a:cxn>
              <a:cxn ang="0">
                <a:pos x="10" y="6"/>
              </a:cxn>
              <a:cxn ang="0">
                <a:pos x="10" y="6"/>
              </a:cxn>
            </a:cxnLst>
            <a:rect l="0" t="0" r="r" b="b"/>
            <a:pathLst>
              <a:path w="10" h="10">
                <a:moveTo>
                  <a:pt x="10" y="6"/>
                </a:moveTo>
                <a:lnTo>
                  <a:pt x="10" y="6"/>
                </a:lnTo>
                <a:lnTo>
                  <a:pt x="8" y="10"/>
                </a:lnTo>
                <a:lnTo>
                  <a:pt x="8" y="10"/>
                </a:lnTo>
                <a:lnTo>
                  <a:pt x="4" y="10"/>
                </a:lnTo>
                <a:lnTo>
                  <a:pt x="2" y="10"/>
                </a:lnTo>
                <a:lnTo>
                  <a:pt x="2" y="10"/>
                </a:lnTo>
                <a:lnTo>
                  <a:pt x="0" y="6"/>
                </a:lnTo>
                <a:lnTo>
                  <a:pt x="0" y="6"/>
                </a:lnTo>
                <a:lnTo>
                  <a:pt x="2" y="0"/>
                </a:lnTo>
                <a:lnTo>
                  <a:pt x="2" y="0"/>
                </a:lnTo>
                <a:lnTo>
                  <a:pt x="4" y="0"/>
                </a:lnTo>
                <a:lnTo>
                  <a:pt x="4" y="0"/>
                </a:lnTo>
                <a:lnTo>
                  <a:pt x="8" y="2"/>
                </a:lnTo>
                <a:lnTo>
                  <a:pt x="8" y="2"/>
                </a:lnTo>
                <a:lnTo>
                  <a:pt x="10" y="6"/>
                </a:lnTo>
                <a:lnTo>
                  <a:pt x="10"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96" name="Freeform 371"/>
          <p:cNvSpPr>
            <a:spLocks/>
          </p:cNvSpPr>
          <p:nvPr/>
        </p:nvSpPr>
        <p:spPr bwMode="auto">
          <a:xfrm>
            <a:off x="3637234" y="1970128"/>
            <a:ext cx="55107" cy="46028"/>
          </a:xfrm>
          <a:custGeom>
            <a:avLst/>
            <a:gdLst/>
            <a:ahLst/>
            <a:cxnLst>
              <a:cxn ang="0">
                <a:pos x="28" y="20"/>
              </a:cxn>
              <a:cxn ang="0">
                <a:pos x="28" y="20"/>
              </a:cxn>
              <a:cxn ang="0">
                <a:pos x="28" y="22"/>
              </a:cxn>
              <a:cxn ang="0">
                <a:pos x="28" y="22"/>
              </a:cxn>
              <a:cxn ang="0">
                <a:pos x="28" y="24"/>
              </a:cxn>
              <a:cxn ang="0">
                <a:pos x="28" y="24"/>
              </a:cxn>
              <a:cxn ang="0">
                <a:pos x="24" y="26"/>
              </a:cxn>
              <a:cxn ang="0">
                <a:pos x="24" y="26"/>
              </a:cxn>
              <a:cxn ang="0">
                <a:pos x="20" y="24"/>
              </a:cxn>
              <a:cxn ang="0">
                <a:pos x="16" y="20"/>
              </a:cxn>
              <a:cxn ang="0">
                <a:pos x="16" y="20"/>
              </a:cxn>
              <a:cxn ang="0">
                <a:pos x="10" y="20"/>
              </a:cxn>
              <a:cxn ang="0">
                <a:pos x="4" y="18"/>
              </a:cxn>
              <a:cxn ang="0">
                <a:pos x="4" y="18"/>
              </a:cxn>
              <a:cxn ang="0">
                <a:pos x="0" y="14"/>
              </a:cxn>
              <a:cxn ang="0">
                <a:pos x="0" y="14"/>
              </a:cxn>
              <a:cxn ang="0">
                <a:pos x="2" y="10"/>
              </a:cxn>
              <a:cxn ang="0">
                <a:pos x="2" y="8"/>
              </a:cxn>
              <a:cxn ang="0">
                <a:pos x="2" y="8"/>
              </a:cxn>
              <a:cxn ang="0">
                <a:pos x="4" y="2"/>
              </a:cxn>
              <a:cxn ang="0">
                <a:pos x="6" y="0"/>
              </a:cxn>
              <a:cxn ang="0">
                <a:pos x="6" y="0"/>
              </a:cxn>
              <a:cxn ang="0">
                <a:pos x="10" y="0"/>
              </a:cxn>
              <a:cxn ang="0">
                <a:pos x="10" y="0"/>
              </a:cxn>
              <a:cxn ang="0">
                <a:pos x="14" y="6"/>
              </a:cxn>
              <a:cxn ang="0">
                <a:pos x="14" y="6"/>
              </a:cxn>
              <a:cxn ang="0">
                <a:pos x="12" y="12"/>
              </a:cxn>
              <a:cxn ang="0">
                <a:pos x="12" y="16"/>
              </a:cxn>
              <a:cxn ang="0">
                <a:pos x="12" y="16"/>
              </a:cxn>
              <a:cxn ang="0">
                <a:pos x="16" y="16"/>
              </a:cxn>
              <a:cxn ang="0">
                <a:pos x="20" y="18"/>
              </a:cxn>
              <a:cxn ang="0">
                <a:pos x="28" y="20"/>
              </a:cxn>
              <a:cxn ang="0">
                <a:pos x="28" y="20"/>
              </a:cxn>
            </a:cxnLst>
            <a:rect l="0" t="0" r="r" b="b"/>
            <a:pathLst>
              <a:path w="28" h="26">
                <a:moveTo>
                  <a:pt x="28" y="20"/>
                </a:moveTo>
                <a:lnTo>
                  <a:pt x="28" y="20"/>
                </a:lnTo>
                <a:lnTo>
                  <a:pt x="28" y="22"/>
                </a:lnTo>
                <a:lnTo>
                  <a:pt x="28" y="22"/>
                </a:lnTo>
                <a:lnTo>
                  <a:pt x="28" y="24"/>
                </a:lnTo>
                <a:lnTo>
                  <a:pt x="28" y="24"/>
                </a:lnTo>
                <a:lnTo>
                  <a:pt x="24" y="26"/>
                </a:lnTo>
                <a:lnTo>
                  <a:pt x="24" y="26"/>
                </a:lnTo>
                <a:lnTo>
                  <a:pt x="20" y="24"/>
                </a:lnTo>
                <a:lnTo>
                  <a:pt x="16" y="20"/>
                </a:lnTo>
                <a:lnTo>
                  <a:pt x="16" y="20"/>
                </a:lnTo>
                <a:lnTo>
                  <a:pt x="10" y="20"/>
                </a:lnTo>
                <a:lnTo>
                  <a:pt x="4" y="18"/>
                </a:lnTo>
                <a:lnTo>
                  <a:pt x="4" y="18"/>
                </a:lnTo>
                <a:lnTo>
                  <a:pt x="0" y="14"/>
                </a:lnTo>
                <a:lnTo>
                  <a:pt x="0" y="14"/>
                </a:lnTo>
                <a:lnTo>
                  <a:pt x="2" y="10"/>
                </a:lnTo>
                <a:lnTo>
                  <a:pt x="2" y="8"/>
                </a:lnTo>
                <a:lnTo>
                  <a:pt x="2" y="8"/>
                </a:lnTo>
                <a:lnTo>
                  <a:pt x="4" y="2"/>
                </a:lnTo>
                <a:lnTo>
                  <a:pt x="6" y="0"/>
                </a:lnTo>
                <a:lnTo>
                  <a:pt x="6" y="0"/>
                </a:lnTo>
                <a:lnTo>
                  <a:pt x="10" y="0"/>
                </a:lnTo>
                <a:lnTo>
                  <a:pt x="10" y="0"/>
                </a:lnTo>
                <a:lnTo>
                  <a:pt x="14" y="6"/>
                </a:lnTo>
                <a:lnTo>
                  <a:pt x="14" y="6"/>
                </a:lnTo>
                <a:lnTo>
                  <a:pt x="12" y="12"/>
                </a:lnTo>
                <a:lnTo>
                  <a:pt x="12" y="16"/>
                </a:lnTo>
                <a:lnTo>
                  <a:pt x="12" y="16"/>
                </a:lnTo>
                <a:lnTo>
                  <a:pt x="16" y="16"/>
                </a:lnTo>
                <a:lnTo>
                  <a:pt x="20" y="18"/>
                </a:lnTo>
                <a:lnTo>
                  <a:pt x="28" y="20"/>
                </a:lnTo>
                <a:lnTo>
                  <a:pt x="28" y="2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97" name="Freeform 372"/>
          <p:cNvSpPr>
            <a:spLocks/>
          </p:cNvSpPr>
          <p:nvPr/>
        </p:nvSpPr>
        <p:spPr bwMode="auto">
          <a:xfrm>
            <a:off x="3251493" y="2865905"/>
            <a:ext cx="27552" cy="31866"/>
          </a:xfrm>
          <a:custGeom>
            <a:avLst/>
            <a:gdLst/>
            <a:ahLst/>
            <a:cxnLst>
              <a:cxn ang="0">
                <a:pos x="6" y="0"/>
              </a:cxn>
              <a:cxn ang="0">
                <a:pos x="6" y="0"/>
              </a:cxn>
              <a:cxn ang="0">
                <a:pos x="12" y="6"/>
              </a:cxn>
              <a:cxn ang="0">
                <a:pos x="14" y="10"/>
              </a:cxn>
              <a:cxn ang="0">
                <a:pos x="14" y="14"/>
              </a:cxn>
              <a:cxn ang="0">
                <a:pos x="14" y="14"/>
              </a:cxn>
              <a:cxn ang="0">
                <a:pos x="12" y="16"/>
              </a:cxn>
              <a:cxn ang="0">
                <a:pos x="8" y="18"/>
              </a:cxn>
              <a:cxn ang="0">
                <a:pos x="8" y="18"/>
              </a:cxn>
              <a:cxn ang="0">
                <a:pos x="4" y="14"/>
              </a:cxn>
              <a:cxn ang="0">
                <a:pos x="0" y="10"/>
              </a:cxn>
              <a:cxn ang="0">
                <a:pos x="0" y="4"/>
              </a:cxn>
              <a:cxn ang="0">
                <a:pos x="0" y="0"/>
              </a:cxn>
              <a:cxn ang="0">
                <a:pos x="0" y="0"/>
              </a:cxn>
              <a:cxn ang="0">
                <a:pos x="2" y="0"/>
              </a:cxn>
              <a:cxn ang="0">
                <a:pos x="6" y="0"/>
              </a:cxn>
              <a:cxn ang="0">
                <a:pos x="6" y="0"/>
              </a:cxn>
            </a:cxnLst>
            <a:rect l="0" t="0" r="r" b="b"/>
            <a:pathLst>
              <a:path w="14" h="18">
                <a:moveTo>
                  <a:pt x="6" y="0"/>
                </a:moveTo>
                <a:lnTo>
                  <a:pt x="6" y="0"/>
                </a:lnTo>
                <a:lnTo>
                  <a:pt x="12" y="6"/>
                </a:lnTo>
                <a:lnTo>
                  <a:pt x="14" y="10"/>
                </a:lnTo>
                <a:lnTo>
                  <a:pt x="14" y="14"/>
                </a:lnTo>
                <a:lnTo>
                  <a:pt x="14" y="14"/>
                </a:lnTo>
                <a:lnTo>
                  <a:pt x="12" y="16"/>
                </a:lnTo>
                <a:lnTo>
                  <a:pt x="8" y="18"/>
                </a:lnTo>
                <a:lnTo>
                  <a:pt x="8" y="18"/>
                </a:lnTo>
                <a:lnTo>
                  <a:pt x="4" y="14"/>
                </a:lnTo>
                <a:lnTo>
                  <a:pt x="0" y="10"/>
                </a:lnTo>
                <a:lnTo>
                  <a:pt x="0" y="4"/>
                </a:lnTo>
                <a:lnTo>
                  <a:pt x="0" y="0"/>
                </a:lnTo>
                <a:lnTo>
                  <a:pt x="0" y="0"/>
                </a:lnTo>
                <a:lnTo>
                  <a:pt x="2" y="0"/>
                </a:lnTo>
                <a:lnTo>
                  <a:pt x="6" y="0"/>
                </a:lnTo>
                <a:lnTo>
                  <a:pt x="6"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98" name="Freeform 373"/>
          <p:cNvSpPr>
            <a:spLocks/>
          </p:cNvSpPr>
          <p:nvPr/>
        </p:nvSpPr>
        <p:spPr bwMode="auto">
          <a:xfrm>
            <a:off x="3247557" y="2706577"/>
            <a:ext cx="59043" cy="46028"/>
          </a:xfrm>
          <a:custGeom>
            <a:avLst/>
            <a:gdLst/>
            <a:ahLst/>
            <a:cxnLst>
              <a:cxn ang="0">
                <a:pos x="30" y="4"/>
              </a:cxn>
              <a:cxn ang="0">
                <a:pos x="30" y="4"/>
              </a:cxn>
              <a:cxn ang="0">
                <a:pos x="30" y="6"/>
              </a:cxn>
              <a:cxn ang="0">
                <a:pos x="30" y="10"/>
              </a:cxn>
              <a:cxn ang="0">
                <a:pos x="30" y="10"/>
              </a:cxn>
              <a:cxn ang="0">
                <a:pos x="26" y="16"/>
              </a:cxn>
              <a:cxn ang="0">
                <a:pos x="26" y="16"/>
              </a:cxn>
              <a:cxn ang="0">
                <a:pos x="20" y="22"/>
              </a:cxn>
              <a:cxn ang="0">
                <a:pos x="20" y="22"/>
              </a:cxn>
              <a:cxn ang="0">
                <a:pos x="14" y="24"/>
              </a:cxn>
              <a:cxn ang="0">
                <a:pos x="8" y="26"/>
              </a:cxn>
              <a:cxn ang="0">
                <a:pos x="8" y="26"/>
              </a:cxn>
              <a:cxn ang="0">
                <a:pos x="4" y="26"/>
              </a:cxn>
              <a:cxn ang="0">
                <a:pos x="0" y="26"/>
              </a:cxn>
              <a:cxn ang="0">
                <a:pos x="0" y="24"/>
              </a:cxn>
              <a:cxn ang="0">
                <a:pos x="0" y="24"/>
              </a:cxn>
              <a:cxn ang="0">
                <a:pos x="0" y="22"/>
              </a:cxn>
              <a:cxn ang="0">
                <a:pos x="4" y="18"/>
              </a:cxn>
              <a:cxn ang="0">
                <a:pos x="14" y="10"/>
              </a:cxn>
              <a:cxn ang="0">
                <a:pos x="14" y="10"/>
              </a:cxn>
              <a:cxn ang="0">
                <a:pos x="20" y="4"/>
              </a:cxn>
              <a:cxn ang="0">
                <a:pos x="24" y="2"/>
              </a:cxn>
              <a:cxn ang="0">
                <a:pos x="28" y="0"/>
              </a:cxn>
              <a:cxn ang="0">
                <a:pos x="28" y="0"/>
              </a:cxn>
              <a:cxn ang="0">
                <a:pos x="30" y="4"/>
              </a:cxn>
              <a:cxn ang="0">
                <a:pos x="30" y="4"/>
              </a:cxn>
            </a:cxnLst>
            <a:rect l="0" t="0" r="r" b="b"/>
            <a:pathLst>
              <a:path w="30" h="26">
                <a:moveTo>
                  <a:pt x="30" y="4"/>
                </a:moveTo>
                <a:lnTo>
                  <a:pt x="30" y="4"/>
                </a:lnTo>
                <a:lnTo>
                  <a:pt x="30" y="6"/>
                </a:lnTo>
                <a:lnTo>
                  <a:pt x="30" y="10"/>
                </a:lnTo>
                <a:lnTo>
                  <a:pt x="30" y="10"/>
                </a:lnTo>
                <a:lnTo>
                  <a:pt x="26" y="16"/>
                </a:lnTo>
                <a:lnTo>
                  <a:pt x="26" y="16"/>
                </a:lnTo>
                <a:lnTo>
                  <a:pt x="20" y="22"/>
                </a:lnTo>
                <a:lnTo>
                  <a:pt x="20" y="22"/>
                </a:lnTo>
                <a:lnTo>
                  <a:pt x="14" y="24"/>
                </a:lnTo>
                <a:lnTo>
                  <a:pt x="8" y="26"/>
                </a:lnTo>
                <a:lnTo>
                  <a:pt x="8" y="26"/>
                </a:lnTo>
                <a:lnTo>
                  <a:pt x="4" y="26"/>
                </a:lnTo>
                <a:lnTo>
                  <a:pt x="0" y="26"/>
                </a:lnTo>
                <a:lnTo>
                  <a:pt x="0" y="24"/>
                </a:lnTo>
                <a:lnTo>
                  <a:pt x="0" y="24"/>
                </a:lnTo>
                <a:lnTo>
                  <a:pt x="0" y="22"/>
                </a:lnTo>
                <a:lnTo>
                  <a:pt x="4" y="18"/>
                </a:lnTo>
                <a:lnTo>
                  <a:pt x="14" y="10"/>
                </a:lnTo>
                <a:lnTo>
                  <a:pt x="14" y="10"/>
                </a:lnTo>
                <a:lnTo>
                  <a:pt x="20" y="4"/>
                </a:lnTo>
                <a:lnTo>
                  <a:pt x="24" y="2"/>
                </a:lnTo>
                <a:lnTo>
                  <a:pt x="28" y="0"/>
                </a:lnTo>
                <a:lnTo>
                  <a:pt x="28" y="0"/>
                </a:lnTo>
                <a:lnTo>
                  <a:pt x="30" y="4"/>
                </a:lnTo>
                <a:lnTo>
                  <a:pt x="30" y="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199" name="Freeform 374"/>
          <p:cNvSpPr>
            <a:spLocks/>
          </p:cNvSpPr>
          <p:nvPr/>
        </p:nvSpPr>
        <p:spPr bwMode="auto">
          <a:xfrm>
            <a:off x="3212132" y="2405625"/>
            <a:ext cx="43297" cy="38947"/>
          </a:xfrm>
          <a:custGeom>
            <a:avLst/>
            <a:gdLst/>
            <a:ahLst/>
            <a:cxnLst>
              <a:cxn ang="0">
                <a:pos x="22" y="0"/>
              </a:cxn>
              <a:cxn ang="0">
                <a:pos x="22" y="0"/>
              </a:cxn>
              <a:cxn ang="0">
                <a:pos x="22" y="2"/>
              </a:cxn>
              <a:cxn ang="0">
                <a:pos x="20" y="4"/>
              </a:cxn>
              <a:cxn ang="0">
                <a:pos x="18" y="8"/>
              </a:cxn>
              <a:cxn ang="0">
                <a:pos x="18" y="8"/>
              </a:cxn>
              <a:cxn ang="0">
                <a:pos x="10" y="16"/>
              </a:cxn>
              <a:cxn ang="0">
                <a:pos x="10" y="16"/>
              </a:cxn>
              <a:cxn ang="0">
                <a:pos x="4" y="22"/>
              </a:cxn>
              <a:cxn ang="0">
                <a:pos x="4" y="22"/>
              </a:cxn>
              <a:cxn ang="0">
                <a:pos x="2" y="22"/>
              </a:cxn>
              <a:cxn ang="0">
                <a:pos x="0" y="22"/>
              </a:cxn>
              <a:cxn ang="0">
                <a:pos x="0" y="22"/>
              </a:cxn>
              <a:cxn ang="0">
                <a:pos x="0" y="18"/>
              </a:cxn>
              <a:cxn ang="0">
                <a:pos x="2" y="16"/>
              </a:cxn>
              <a:cxn ang="0">
                <a:pos x="2" y="16"/>
              </a:cxn>
              <a:cxn ang="0">
                <a:pos x="8" y="12"/>
              </a:cxn>
              <a:cxn ang="0">
                <a:pos x="8" y="12"/>
              </a:cxn>
              <a:cxn ang="0">
                <a:pos x="10" y="8"/>
              </a:cxn>
              <a:cxn ang="0">
                <a:pos x="10" y="8"/>
              </a:cxn>
              <a:cxn ang="0">
                <a:pos x="14" y="4"/>
              </a:cxn>
              <a:cxn ang="0">
                <a:pos x="14" y="4"/>
              </a:cxn>
              <a:cxn ang="0">
                <a:pos x="18" y="0"/>
              </a:cxn>
              <a:cxn ang="0">
                <a:pos x="20" y="0"/>
              </a:cxn>
              <a:cxn ang="0">
                <a:pos x="22" y="0"/>
              </a:cxn>
              <a:cxn ang="0">
                <a:pos x="22" y="0"/>
              </a:cxn>
            </a:cxnLst>
            <a:rect l="0" t="0" r="r" b="b"/>
            <a:pathLst>
              <a:path w="22" h="22">
                <a:moveTo>
                  <a:pt x="22" y="0"/>
                </a:moveTo>
                <a:lnTo>
                  <a:pt x="22" y="0"/>
                </a:lnTo>
                <a:lnTo>
                  <a:pt x="22" y="2"/>
                </a:lnTo>
                <a:lnTo>
                  <a:pt x="20" y="4"/>
                </a:lnTo>
                <a:lnTo>
                  <a:pt x="18" y="8"/>
                </a:lnTo>
                <a:lnTo>
                  <a:pt x="18" y="8"/>
                </a:lnTo>
                <a:lnTo>
                  <a:pt x="10" y="16"/>
                </a:lnTo>
                <a:lnTo>
                  <a:pt x="10" y="16"/>
                </a:lnTo>
                <a:lnTo>
                  <a:pt x="4" y="22"/>
                </a:lnTo>
                <a:lnTo>
                  <a:pt x="4" y="22"/>
                </a:lnTo>
                <a:lnTo>
                  <a:pt x="2" y="22"/>
                </a:lnTo>
                <a:lnTo>
                  <a:pt x="0" y="22"/>
                </a:lnTo>
                <a:lnTo>
                  <a:pt x="0" y="22"/>
                </a:lnTo>
                <a:lnTo>
                  <a:pt x="0" y="18"/>
                </a:lnTo>
                <a:lnTo>
                  <a:pt x="2" y="16"/>
                </a:lnTo>
                <a:lnTo>
                  <a:pt x="2" y="16"/>
                </a:lnTo>
                <a:lnTo>
                  <a:pt x="8" y="12"/>
                </a:lnTo>
                <a:lnTo>
                  <a:pt x="8" y="12"/>
                </a:lnTo>
                <a:lnTo>
                  <a:pt x="10" y="8"/>
                </a:lnTo>
                <a:lnTo>
                  <a:pt x="10" y="8"/>
                </a:lnTo>
                <a:lnTo>
                  <a:pt x="14" y="4"/>
                </a:lnTo>
                <a:lnTo>
                  <a:pt x="14" y="4"/>
                </a:lnTo>
                <a:lnTo>
                  <a:pt x="18" y="0"/>
                </a:lnTo>
                <a:lnTo>
                  <a:pt x="20" y="0"/>
                </a:lnTo>
                <a:lnTo>
                  <a:pt x="22" y="0"/>
                </a:lnTo>
                <a:lnTo>
                  <a:pt x="22"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00" name="Freeform 375"/>
          <p:cNvSpPr>
            <a:spLocks/>
          </p:cNvSpPr>
          <p:nvPr/>
        </p:nvSpPr>
        <p:spPr bwMode="auto">
          <a:xfrm>
            <a:off x="3271173" y="2483518"/>
            <a:ext cx="31490" cy="42488"/>
          </a:xfrm>
          <a:custGeom>
            <a:avLst/>
            <a:gdLst/>
            <a:ahLst/>
            <a:cxnLst>
              <a:cxn ang="0">
                <a:pos x="6" y="0"/>
              </a:cxn>
              <a:cxn ang="0">
                <a:pos x="6" y="0"/>
              </a:cxn>
              <a:cxn ang="0">
                <a:pos x="8" y="2"/>
              </a:cxn>
              <a:cxn ang="0">
                <a:pos x="10" y="2"/>
              </a:cxn>
              <a:cxn ang="0">
                <a:pos x="14" y="2"/>
              </a:cxn>
              <a:cxn ang="0">
                <a:pos x="16" y="2"/>
              </a:cxn>
              <a:cxn ang="0">
                <a:pos x="16" y="2"/>
              </a:cxn>
              <a:cxn ang="0">
                <a:pos x="16" y="6"/>
              </a:cxn>
              <a:cxn ang="0">
                <a:pos x="14" y="12"/>
              </a:cxn>
              <a:cxn ang="0">
                <a:pos x="14" y="12"/>
              </a:cxn>
              <a:cxn ang="0">
                <a:pos x="12" y="18"/>
              </a:cxn>
              <a:cxn ang="0">
                <a:pos x="8" y="24"/>
              </a:cxn>
              <a:cxn ang="0">
                <a:pos x="8" y="24"/>
              </a:cxn>
              <a:cxn ang="0">
                <a:pos x="6" y="24"/>
              </a:cxn>
              <a:cxn ang="0">
                <a:pos x="2" y="24"/>
              </a:cxn>
              <a:cxn ang="0">
                <a:pos x="2" y="24"/>
              </a:cxn>
              <a:cxn ang="0">
                <a:pos x="0" y="20"/>
              </a:cxn>
              <a:cxn ang="0">
                <a:pos x="0" y="16"/>
              </a:cxn>
              <a:cxn ang="0">
                <a:pos x="0" y="16"/>
              </a:cxn>
              <a:cxn ang="0">
                <a:pos x="2" y="6"/>
              </a:cxn>
              <a:cxn ang="0">
                <a:pos x="2" y="6"/>
              </a:cxn>
              <a:cxn ang="0">
                <a:pos x="4" y="2"/>
              </a:cxn>
              <a:cxn ang="0">
                <a:pos x="6" y="0"/>
              </a:cxn>
              <a:cxn ang="0">
                <a:pos x="6" y="0"/>
              </a:cxn>
              <a:cxn ang="0">
                <a:pos x="6" y="0"/>
              </a:cxn>
              <a:cxn ang="0">
                <a:pos x="6" y="0"/>
              </a:cxn>
            </a:cxnLst>
            <a:rect l="0" t="0" r="r" b="b"/>
            <a:pathLst>
              <a:path w="16" h="24">
                <a:moveTo>
                  <a:pt x="6" y="0"/>
                </a:moveTo>
                <a:lnTo>
                  <a:pt x="6" y="0"/>
                </a:lnTo>
                <a:lnTo>
                  <a:pt x="8" y="2"/>
                </a:lnTo>
                <a:lnTo>
                  <a:pt x="10" y="2"/>
                </a:lnTo>
                <a:lnTo>
                  <a:pt x="14" y="2"/>
                </a:lnTo>
                <a:lnTo>
                  <a:pt x="16" y="2"/>
                </a:lnTo>
                <a:lnTo>
                  <a:pt x="16" y="2"/>
                </a:lnTo>
                <a:lnTo>
                  <a:pt x="16" y="6"/>
                </a:lnTo>
                <a:lnTo>
                  <a:pt x="14" y="12"/>
                </a:lnTo>
                <a:lnTo>
                  <a:pt x="14" y="12"/>
                </a:lnTo>
                <a:lnTo>
                  <a:pt x="12" y="18"/>
                </a:lnTo>
                <a:lnTo>
                  <a:pt x="8" y="24"/>
                </a:lnTo>
                <a:lnTo>
                  <a:pt x="8" y="24"/>
                </a:lnTo>
                <a:lnTo>
                  <a:pt x="6" y="24"/>
                </a:lnTo>
                <a:lnTo>
                  <a:pt x="2" y="24"/>
                </a:lnTo>
                <a:lnTo>
                  <a:pt x="2" y="24"/>
                </a:lnTo>
                <a:lnTo>
                  <a:pt x="0" y="20"/>
                </a:lnTo>
                <a:lnTo>
                  <a:pt x="0" y="16"/>
                </a:lnTo>
                <a:lnTo>
                  <a:pt x="0" y="16"/>
                </a:lnTo>
                <a:lnTo>
                  <a:pt x="2" y="6"/>
                </a:lnTo>
                <a:lnTo>
                  <a:pt x="2" y="6"/>
                </a:lnTo>
                <a:lnTo>
                  <a:pt x="4" y="2"/>
                </a:lnTo>
                <a:lnTo>
                  <a:pt x="6" y="0"/>
                </a:lnTo>
                <a:lnTo>
                  <a:pt x="6" y="0"/>
                </a:lnTo>
                <a:lnTo>
                  <a:pt x="6" y="0"/>
                </a:lnTo>
                <a:lnTo>
                  <a:pt x="6"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01" name="Freeform 376"/>
          <p:cNvSpPr>
            <a:spLocks/>
          </p:cNvSpPr>
          <p:nvPr/>
        </p:nvSpPr>
        <p:spPr bwMode="auto">
          <a:xfrm>
            <a:off x="3235749" y="2136536"/>
            <a:ext cx="82659" cy="109760"/>
          </a:xfrm>
          <a:custGeom>
            <a:avLst/>
            <a:gdLst/>
            <a:ahLst/>
            <a:cxnLst>
              <a:cxn ang="0">
                <a:pos x="42" y="50"/>
              </a:cxn>
              <a:cxn ang="0">
                <a:pos x="40" y="56"/>
              </a:cxn>
              <a:cxn ang="0">
                <a:pos x="32" y="62"/>
              </a:cxn>
              <a:cxn ang="0">
                <a:pos x="26" y="62"/>
              </a:cxn>
              <a:cxn ang="0">
                <a:pos x="26" y="60"/>
              </a:cxn>
              <a:cxn ang="0">
                <a:pos x="28" y="54"/>
              </a:cxn>
              <a:cxn ang="0">
                <a:pos x="30" y="52"/>
              </a:cxn>
              <a:cxn ang="0">
                <a:pos x="20" y="52"/>
              </a:cxn>
              <a:cxn ang="0">
                <a:pos x="10" y="50"/>
              </a:cxn>
              <a:cxn ang="0">
                <a:pos x="12" y="48"/>
              </a:cxn>
              <a:cxn ang="0">
                <a:pos x="12" y="44"/>
              </a:cxn>
              <a:cxn ang="0">
                <a:pos x="10" y="38"/>
              </a:cxn>
              <a:cxn ang="0">
                <a:pos x="10" y="28"/>
              </a:cxn>
              <a:cxn ang="0">
                <a:pos x="6" y="26"/>
              </a:cxn>
              <a:cxn ang="0">
                <a:pos x="2" y="26"/>
              </a:cxn>
              <a:cxn ang="0">
                <a:pos x="0" y="22"/>
              </a:cxn>
              <a:cxn ang="0">
                <a:pos x="4" y="14"/>
              </a:cxn>
              <a:cxn ang="0">
                <a:pos x="8" y="12"/>
              </a:cxn>
              <a:cxn ang="0">
                <a:pos x="12" y="10"/>
              </a:cxn>
              <a:cxn ang="0">
                <a:pos x="14" y="14"/>
              </a:cxn>
              <a:cxn ang="0">
                <a:pos x="16" y="18"/>
              </a:cxn>
              <a:cxn ang="0">
                <a:pos x="18" y="18"/>
              </a:cxn>
              <a:cxn ang="0">
                <a:pos x="22" y="10"/>
              </a:cxn>
              <a:cxn ang="0">
                <a:pos x="26" y="0"/>
              </a:cxn>
              <a:cxn ang="0">
                <a:pos x="26" y="2"/>
              </a:cxn>
              <a:cxn ang="0">
                <a:pos x="28" y="6"/>
              </a:cxn>
              <a:cxn ang="0">
                <a:pos x="30" y="10"/>
              </a:cxn>
              <a:cxn ang="0">
                <a:pos x="30" y="16"/>
              </a:cxn>
              <a:cxn ang="0">
                <a:pos x="28" y="22"/>
              </a:cxn>
              <a:cxn ang="0">
                <a:pos x="32" y="32"/>
              </a:cxn>
              <a:cxn ang="0">
                <a:pos x="30" y="36"/>
              </a:cxn>
              <a:cxn ang="0">
                <a:pos x="30" y="40"/>
              </a:cxn>
              <a:cxn ang="0">
                <a:pos x="30" y="44"/>
              </a:cxn>
              <a:cxn ang="0">
                <a:pos x="40" y="48"/>
              </a:cxn>
              <a:cxn ang="0">
                <a:pos x="42" y="50"/>
              </a:cxn>
            </a:cxnLst>
            <a:rect l="0" t="0" r="r" b="b"/>
            <a:pathLst>
              <a:path w="42" h="62">
                <a:moveTo>
                  <a:pt x="42" y="50"/>
                </a:moveTo>
                <a:lnTo>
                  <a:pt x="42" y="50"/>
                </a:lnTo>
                <a:lnTo>
                  <a:pt x="42" y="52"/>
                </a:lnTo>
                <a:lnTo>
                  <a:pt x="40" y="56"/>
                </a:lnTo>
                <a:lnTo>
                  <a:pt x="32" y="62"/>
                </a:lnTo>
                <a:lnTo>
                  <a:pt x="32" y="62"/>
                </a:lnTo>
                <a:lnTo>
                  <a:pt x="30" y="62"/>
                </a:lnTo>
                <a:lnTo>
                  <a:pt x="26" y="62"/>
                </a:lnTo>
                <a:lnTo>
                  <a:pt x="26" y="62"/>
                </a:lnTo>
                <a:lnTo>
                  <a:pt x="26" y="60"/>
                </a:lnTo>
                <a:lnTo>
                  <a:pt x="28" y="58"/>
                </a:lnTo>
                <a:lnTo>
                  <a:pt x="28" y="54"/>
                </a:lnTo>
                <a:lnTo>
                  <a:pt x="30" y="52"/>
                </a:lnTo>
                <a:lnTo>
                  <a:pt x="30" y="52"/>
                </a:lnTo>
                <a:lnTo>
                  <a:pt x="26" y="52"/>
                </a:lnTo>
                <a:lnTo>
                  <a:pt x="20" y="52"/>
                </a:lnTo>
                <a:lnTo>
                  <a:pt x="14" y="52"/>
                </a:lnTo>
                <a:lnTo>
                  <a:pt x="10" y="50"/>
                </a:lnTo>
                <a:lnTo>
                  <a:pt x="10" y="50"/>
                </a:lnTo>
                <a:lnTo>
                  <a:pt x="12" y="48"/>
                </a:lnTo>
                <a:lnTo>
                  <a:pt x="12" y="44"/>
                </a:lnTo>
                <a:lnTo>
                  <a:pt x="12" y="44"/>
                </a:lnTo>
                <a:lnTo>
                  <a:pt x="10" y="38"/>
                </a:lnTo>
                <a:lnTo>
                  <a:pt x="10" y="38"/>
                </a:lnTo>
                <a:lnTo>
                  <a:pt x="10" y="32"/>
                </a:lnTo>
                <a:lnTo>
                  <a:pt x="10" y="28"/>
                </a:lnTo>
                <a:lnTo>
                  <a:pt x="10" y="28"/>
                </a:lnTo>
                <a:lnTo>
                  <a:pt x="6" y="26"/>
                </a:lnTo>
                <a:lnTo>
                  <a:pt x="2" y="26"/>
                </a:lnTo>
                <a:lnTo>
                  <a:pt x="2" y="26"/>
                </a:lnTo>
                <a:lnTo>
                  <a:pt x="0" y="22"/>
                </a:lnTo>
                <a:lnTo>
                  <a:pt x="0" y="22"/>
                </a:lnTo>
                <a:lnTo>
                  <a:pt x="2" y="18"/>
                </a:lnTo>
                <a:lnTo>
                  <a:pt x="4" y="14"/>
                </a:lnTo>
                <a:lnTo>
                  <a:pt x="4" y="14"/>
                </a:lnTo>
                <a:lnTo>
                  <a:pt x="8" y="12"/>
                </a:lnTo>
                <a:lnTo>
                  <a:pt x="12" y="10"/>
                </a:lnTo>
                <a:lnTo>
                  <a:pt x="12" y="10"/>
                </a:lnTo>
                <a:lnTo>
                  <a:pt x="14" y="10"/>
                </a:lnTo>
                <a:lnTo>
                  <a:pt x="14" y="14"/>
                </a:lnTo>
                <a:lnTo>
                  <a:pt x="16" y="16"/>
                </a:lnTo>
                <a:lnTo>
                  <a:pt x="16" y="18"/>
                </a:lnTo>
                <a:lnTo>
                  <a:pt x="16" y="18"/>
                </a:lnTo>
                <a:lnTo>
                  <a:pt x="18" y="18"/>
                </a:lnTo>
                <a:lnTo>
                  <a:pt x="20" y="16"/>
                </a:lnTo>
                <a:lnTo>
                  <a:pt x="22" y="10"/>
                </a:lnTo>
                <a:lnTo>
                  <a:pt x="22" y="4"/>
                </a:lnTo>
                <a:lnTo>
                  <a:pt x="26" y="0"/>
                </a:lnTo>
                <a:lnTo>
                  <a:pt x="26" y="0"/>
                </a:lnTo>
                <a:lnTo>
                  <a:pt x="26" y="2"/>
                </a:lnTo>
                <a:lnTo>
                  <a:pt x="26" y="2"/>
                </a:lnTo>
                <a:lnTo>
                  <a:pt x="28" y="6"/>
                </a:lnTo>
                <a:lnTo>
                  <a:pt x="30" y="10"/>
                </a:lnTo>
                <a:lnTo>
                  <a:pt x="30" y="10"/>
                </a:lnTo>
                <a:lnTo>
                  <a:pt x="30" y="16"/>
                </a:lnTo>
                <a:lnTo>
                  <a:pt x="30" y="16"/>
                </a:lnTo>
                <a:lnTo>
                  <a:pt x="28" y="22"/>
                </a:lnTo>
                <a:lnTo>
                  <a:pt x="28" y="22"/>
                </a:lnTo>
                <a:lnTo>
                  <a:pt x="30" y="26"/>
                </a:lnTo>
                <a:lnTo>
                  <a:pt x="32" y="32"/>
                </a:lnTo>
                <a:lnTo>
                  <a:pt x="32" y="32"/>
                </a:lnTo>
                <a:lnTo>
                  <a:pt x="30" y="36"/>
                </a:lnTo>
                <a:lnTo>
                  <a:pt x="30" y="40"/>
                </a:lnTo>
                <a:lnTo>
                  <a:pt x="30" y="40"/>
                </a:lnTo>
                <a:lnTo>
                  <a:pt x="30" y="44"/>
                </a:lnTo>
                <a:lnTo>
                  <a:pt x="30" y="44"/>
                </a:lnTo>
                <a:lnTo>
                  <a:pt x="38" y="46"/>
                </a:lnTo>
                <a:lnTo>
                  <a:pt x="40" y="48"/>
                </a:lnTo>
                <a:lnTo>
                  <a:pt x="42" y="50"/>
                </a:lnTo>
                <a:lnTo>
                  <a:pt x="42" y="5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02" name="Freeform 377"/>
          <p:cNvSpPr>
            <a:spLocks/>
          </p:cNvSpPr>
          <p:nvPr/>
        </p:nvSpPr>
        <p:spPr bwMode="auto">
          <a:xfrm>
            <a:off x="3176706" y="2118834"/>
            <a:ext cx="39361" cy="24784"/>
          </a:xfrm>
          <a:custGeom>
            <a:avLst/>
            <a:gdLst/>
            <a:ahLst/>
            <a:cxnLst>
              <a:cxn ang="0">
                <a:pos x="16" y="2"/>
              </a:cxn>
              <a:cxn ang="0">
                <a:pos x="16" y="2"/>
              </a:cxn>
              <a:cxn ang="0">
                <a:pos x="20" y="4"/>
              </a:cxn>
              <a:cxn ang="0">
                <a:pos x="20" y="6"/>
              </a:cxn>
              <a:cxn ang="0">
                <a:pos x="20" y="6"/>
              </a:cxn>
              <a:cxn ang="0">
                <a:pos x="16" y="8"/>
              </a:cxn>
              <a:cxn ang="0">
                <a:pos x="16" y="8"/>
              </a:cxn>
              <a:cxn ang="0">
                <a:pos x="16" y="12"/>
              </a:cxn>
              <a:cxn ang="0">
                <a:pos x="14" y="14"/>
              </a:cxn>
              <a:cxn ang="0">
                <a:pos x="14" y="14"/>
              </a:cxn>
              <a:cxn ang="0">
                <a:pos x="8" y="14"/>
              </a:cxn>
              <a:cxn ang="0">
                <a:pos x="4" y="12"/>
              </a:cxn>
              <a:cxn ang="0">
                <a:pos x="4" y="12"/>
              </a:cxn>
              <a:cxn ang="0">
                <a:pos x="2" y="8"/>
              </a:cxn>
              <a:cxn ang="0">
                <a:pos x="0" y="4"/>
              </a:cxn>
              <a:cxn ang="0">
                <a:pos x="0" y="4"/>
              </a:cxn>
              <a:cxn ang="0">
                <a:pos x="2" y="0"/>
              </a:cxn>
              <a:cxn ang="0">
                <a:pos x="2" y="0"/>
              </a:cxn>
              <a:cxn ang="0">
                <a:pos x="4" y="0"/>
              </a:cxn>
              <a:cxn ang="0">
                <a:pos x="8" y="0"/>
              </a:cxn>
              <a:cxn ang="0">
                <a:pos x="16" y="2"/>
              </a:cxn>
              <a:cxn ang="0">
                <a:pos x="16" y="2"/>
              </a:cxn>
            </a:cxnLst>
            <a:rect l="0" t="0" r="r" b="b"/>
            <a:pathLst>
              <a:path w="20" h="14">
                <a:moveTo>
                  <a:pt x="16" y="2"/>
                </a:moveTo>
                <a:lnTo>
                  <a:pt x="16" y="2"/>
                </a:lnTo>
                <a:lnTo>
                  <a:pt x="20" y="4"/>
                </a:lnTo>
                <a:lnTo>
                  <a:pt x="20" y="6"/>
                </a:lnTo>
                <a:lnTo>
                  <a:pt x="20" y="6"/>
                </a:lnTo>
                <a:lnTo>
                  <a:pt x="16" y="8"/>
                </a:lnTo>
                <a:lnTo>
                  <a:pt x="16" y="8"/>
                </a:lnTo>
                <a:lnTo>
                  <a:pt x="16" y="12"/>
                </a:lnTo>
                <a:lnTo>
                  <a:pt x="14" y="14"/>
                </a:lnTo>
                <a:lnTo>
                  <a:pt x="14" y="14"/>
                </a:lnTo>
                <a:lnTo>
                  <a:pt x="8" y="14"/>
                </a:lnTo>
                <a:lnTo>
                  <a:pt x="4" y="12"/>
                </a:lnTo>
                <a:lnTo>
                  <a:pt x="4" y="12"/>
                </a:lnTo>
                <a:lnTo>
                  <a:pt x="2" y="8"/>
                </a:lnTo>
                <a:lnTo>
                  <a:pt x="0" y="4"/>
                </a:lnTo>
                <a:lnTo>
                  <a:pt x="0" y="4"/>
                </a:lnTo>
                <a:lnTo>
                  <a:pt x="2" y="0"/>
                </a:lnTo>
                <a:lnTo>
                  <a:pt x="2" y="0"/>
                </a:lnTo>
                <a:lnTo>
                  <a:pt x="4" y="0"/>
                </a:lnTo>
                <a:lnTo>
                  <a:pt x="8" y="0"/>
                </a:lnTo>
                <a:lnTo>
                  <a:pt x="16" y="2"/>
                </a:lnTo>
                <a:lnTo>
                  <a:pt x="16" y="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03" name="Freeform 378"/>
          <p:cNvSpPr>
            <a:spLocks/>
          </p:cNvSpPr>
          <p:nvPr/>
        </p:nvSpPr>
        <p:spPr bwMode="auto">
          <a:xfrm>
            <a:off x="3227876" y="2019696"/>
            <a:ext cx="114148" cy="92056"/>
          </a:xfrm>
          <a:custGeom>
            <a:avLst/>
            <a:gdLst/>
            <a:ahLst/>
            <a:cxnLst>
              <a:cxn ang="0">
                <a:pos x="52" y="0"/>
              </a:cxn>
              <a:cxn ang="0">
                <a:pos x="58" y="0"/>
              </a:cxn>
              <a:cxn ang="0">
                <a:pos x="56" y="4"/>
              </a:cxn>
              <a:cxn ang="0">
                <a:pos x="52" y="12"/>
              </a:cxn>
              <a:cxn ang="0">
                <a:pos x="50" y="16"/>
              </a:cxn>
              <a:cxn ang="0">
                <a:pos x="52" y="20"/>
              </a:cxn>
              <a:cxn ang="0">
                <a:pos x="54" y="20"/>
              </a:cxn>
              <a:cxn ang="0">
                <a:pos x="48" y="22"/>
              </a:cxn>
              <a:cxn ang="0">
                <a:pos x="44" y="22"/>
              </a:cxn>
              <a:cxn ang="0">
                <a:pos x="38" y="26"/>
              </a:cxn>
              <a:cxn ang="0">
                <a:pos x="38" y="28"/>
              </a:cxn>
              <a:cxn ang="0">
                <a:pos x="38" y="32"/>
              </a:cxn>
              <a:cxn ang="0">
                <a:pos x="40" y="32"/>
              </a:cxn>
              <a:cxn ang="0">
                <a:pos x="36" y="38"/>
              </a:cxn>
              <a:cxn ang="0">
                <a:pos x="32" y="40"/>
              </a:cxn>
              <a:cxn ang="0">
                <a:pos x="28" y="42"/>
              </a:cxn>
              <a:cxn ang="0">
                <a:pos x="22" y="40"/>
              </a:cxn>
              <a:cxn ang="0">
                <a:pos x="18" y="44"/>
              </a:cxn>
              <a:cxn ang="0">
                <a:pos x="14" y="46"/>
              </a:cxn>
              <a:cxn ang="0">
                <a:pos x="12" y="50"/>
              </a:cxn>
              <a:cxn ang="0">
                <a:pos x="4" y="52"/>
              </a:cxn>
              <a:cxn ang="0">
                <a:pos x="2" y="52"/>
              </a:cxn>
              <a:cxn ang="0">
                <a:pos x="2" y="46"/>
              </a:cxn>
              <a:cxn ang="0">
                <a:pos x="2" y="44"/>
              </a:cxn>
              <a:cxn ang="0">
                <a:pos x="6" y="42"/>
              </a:cxn>
              <a:cxn ang="0">
                <a:pos x="8" y="40"/>
              </a:cxn>
              <a:cxn ang="0">
                <a:pos x="6" y="30"/>
              </a:cxn>
              <a:cxn ang="0">
                <a:pos x="8" y="24"/>
              </a:cxn>
              <a:cxn ang="0">
                <a:pos x="10" y="18"/>
              </a:cxn>
              <a:cxn ang="0">
                <a:pos x="14" y="12"/>
              </a:cxn>
              <a:cxn ang="0">
                <a:pos x="18" y="14"/>
              </a:cxn>
              <a:cxn ang="0">
                <a:pos x="20" y="18"/>
              </a:cxn>
              <a:cxn ang="0">
                <a:pos x="26" y="18"/>
              </a:cxn>
              <a:cxn ang="0">
                <a:pos x="26" y="14"/>
              </a:cxn>
              <a:cxn ang="0">
                <a:pos x="26" y="12"/>
              </a:cxn>
              <a:cxn ang="0">
                <a:pos x="26" y="8"/>
              </a:cxn>
              <a:cxn ang="0">
                <a:pos x="42" y="2"/>
              </a:cxn>
              <a:cxn ang="0">
                <a:pos x="52" y="0"/>
              </a:cxn>
            </a:cxnLst>
            <a:rect l="0" t="0" r="r" b="b"/>
            <a:pathLst>
              <a:path w="58" h="52">
                <a:moveTo>
                  <a:pt x="52" y="0"/>
                </a:moveTo>
                <a:lnTo>
                  <a:pt x="52" y="0"/>
                </a:lnTo>
                <a:lnTo>
                  <a:pt x="56" y="0"/>
                </a:lnTo>
                <a:lnTo>
                  <a:pt x="58" y="0"/>
                </a:lnTo>
                <a:lnTo>
                  <a:pt x="58" y="0"/>
                </a:lnTo>
                <a:lnTo>
                  <a:pt x="56" y="4"/>
                </a:lnTo>
                <a:lnTo>
                  <a:pt x="54" y="8"/>
                </a:lnTo>
                <a:lnTo>
                  <a:pt x="52" y="12"/>
                </a:lnTo>
                <a:lnTo>
                  <a:pt x="50" y="16"/>
                </a:lnTo>
                <a:lnTo>
                  <a:pt x="50" y="16"/>
                </a:lnTo>
                <a:lnTo>
                  <a:pt x="52" y="20"/>
                </a:lnTo>
                <a:lnTo>
                  <a:pt x="52" y="20"/>
                </a:lnTo>
                <a:lnTo>
                  <a:pt x="54" y="20"/>
                </a:lnTo>
                <a:lnTo>
                  <a:pt x="54" y="20"/>
                </a:lnTo>
                <a:lnTo>
                  <a:pt x="52" y="22"/>
                </a:lnTo>
                <a:lnTo>
                  <a:pt x="48" y="22"/>
                </a:lnTo>
                <a:lnTo>
                  <a:pt x="48" y="22"/>
                </a:lnTo>
                <a:lnTo>
                  <a:pt x="44" y="22"/>
                </a:lnTo>
                <a:lnTo>
                  <a:pt x="44" y="22"/>
                </a:lnTo>
                <a:lnTo>
                  <a:pt x="38" y="26"/>
                </a:lnTo>
                <a:lnTo>
                  <a:pt x="38" y="26"/>
                </a:lnTo>
                <a:lnTo>
                  <a:pt x="38" y="28"/>
                </a:lnTo>
                <a:lnTo>
                  <a:pt x="38" y="32"/>
                </a:lnTo>
                <a:lnTo>
                  <a:pt x="38" y="32"/>
                </a:lnTo>
                <a:lnTo>
                  <a:pt x="40" y="32"/>
                </a:lnTo>
                <a:lnTo>
                  <a:pt x="40" y="32"/>
                </a:lnTo>
                <a:lnTo>
                  <a:pt x="40" y="36"/>
                </a:lnTo>
                <a:lnTo>
                  <a:pt x="36" y="38"/>
                </a:lnTo>
                <a:lnTo>
                  <a:pt x="36" y="38"/>
                </a:lnTo>
                <a:lnTo>
                  <a:pt x="32" y="40"/>
                </a:lnTo>
                <a:lnTo>
                  <a:pt x="28" y="42"/>
                </a:lnTo>
                <a:lnTo>
                  <a:pt x="28" y="42"/>
                </a:lnTo>
                <a:lnTo>
                  <a:pt x="22" y="40"/>
                </a:lnTo>
                <a:lnTo>
                  <a:pt x="22" y="40"/>
                </a:lnTo>
                <a:lnTo>
                  <a:pt x="18" y="44"/>
                </a:lnTo>
                <a:lnTo>
                  <a:pt x="18" y="44"/>
                </a:lnTo>
                <a:lnTo>
                  <a:pt x="14" y="46"/>
                </a:lnTo>
                <a:lnTo>
                  <a:pt x="14" y="46"/>
                </a:lnTo>
                <a:lnTo>
                  <a:pt x="12" y="50"/>
                </a:lnTo>
                <a:lnTo>
                  <a:pt x="12" y="50"/>
                </a:lnTo>
                <a:lnTo>
                  <a:pt x="6" y="52"/>
                </a:lnTo>
                <a:lnTo>
                  <a:pt x="4" y="52"/>
                </a:lnTo>
                <a:lnTo>
                  <a:pt x="2" y="52"/>
                </a:lnTo>
                <a:lnTo>
                  <a:pt x="2" y="52"/>
                </a:lnTo>
                <a:lnTo>
                  <a:pt x="0" y="50"/>
                </a:lnTo>
                <a:lnTo>
                  <a:pt x="2" y="46"/>
                </a:lnTo>
                <a:lnTo>
                  <a:pt x="2" y="46"/>
                </a:lnTo>
                <a:lnTo>
                  <a:pt x="2" y="44"/>
                </a:lnTo>
                <a:lnTo>
                  <a:pt x="2" y="44"/>
                </a:lnTo>
                <a:lnTo>
                  <a:pt x="6" y="42"/>
                </a:lnTo>
                <a:lnTo>
                  <a:pt x="8" y="40"/>
                </a:lnTo>
                <a:lnTo>
                  <a:pt x="8" y="40"/>
                </a:lnTo>
                <a:lnTo>
                  <a:pt x="8" y="34"/>
                </a:lnTo>
                <a:lnTo>
                  <a:pt x="6" y="30"/>
                </a:lnTo>
                <a:lnTo>
                  <a:pt x="6" y="30"/>
                </a:lnTo>
                <a:lnTo>
                  <a:pt x="8" y="24"/>
                </a:lnTo>
                <a:lnTo>
                  <a:pt x="10" y="18"/>
                </a:lnTo>
                <a:lnTo>
                  <a:pt x="10" y="18"/>
                </a:lnTo>
                <a:lnTo>
                  <a:pt x="12" y="14"/>
                </a:lnTo>
                <a:lnTo>
                  <a:pt x="14" y="12"/>
                </a:lnTo>
                <a:lnTo>
                  <a:pt x="14" y="12"/>
                </a:lnTo>
                <a:lnTo>
                  <a:pt x="18" y="14"/>
                </a:lnTo>
                <a:lnTo>
                  <a:pt x="20" y="18"/>
                </a:lnTo>
                <a:lnTo>
                  <a:pt x="20" y="18"/>
                </a:lnTo>
                <a:lnTo>
                  <a:pt x="22" y="18"/>
                </a:lnTo>
                <a:lnTo>
                  <a:pt x="26" y="18"/>
                </a:lnTo>
                <a:lnTo>
                  <a:pt x="26" y="18"/>
                </a:lnTo>
                <a:lnTo>
                  <a:pt x="26" y="14"/>
                </a:lnTo>
                <a:lnTo>
                  <a:pt x="26" y="12"/>
                </a:lnTo>
                <a:lnTo>
                  <a:pt x="26" y="12"/>
                </a:lnTo>
                <a:lnTo>
                  <a:pt x="26" y="8"/>
                </a:lnTo>
                <a:lnTo>
                  <a:pt x="26" y="8"/>
                </a:lnTo>
                <a:lnTo>
                  <a:pt x="34" y="4"/>
                </a:lnTo>
                <a:lnTo>
                  <a:pt x="42" y="2"/>
                </a:lnTo>
                <a:lnTo>
                  <a:pt x="42" y="2"/>
                </a:lnTo>
                <a:lnTo>
                  <a:pt x="52" y="0"/>
                </a:lnTo>
                <a:lnTo>
                  <a:pt x="52" y="0"/>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04" name="Freeform 379"/>
          <p:cNvSpPr>
            <a:spLocks/>
          </p:cNvSpPr>
          <p:nvPr/>
        </p:nvSpPr>
        <p:spPr bwMode="auto">
          <a:xfrm>
            <a:off x="3208195" y="2313568"/>
            <a:ext cx="62978" cy="56650"/>
          </a:xfrm>
          <a:custGeom>
            <a:avLst/>
            <a:gdLst/>
            <a:ahLst/>
            <a:cxnLst>
              <a:cxn ang="0">
                <a:pos x="32" y="22"/>
              </a:cxn>
              <a:cxn ang="0">
                <a:pos x="32" y="22"/>
              </a:cxn>
              <a:cxn ang="0">
                <a:pos x="32" y="26"/>
              </a:cxn>
              <a:cxn ang="0">
                <a:pos x="32" y="28"/>
              </a:cxn>
              <a:cxn ang="0">
                <a:pos x="32" y="28"/>
              </a:cxn>
              <a:cxn ang="0">
                <a:pos x="28" y="28"/>
              </a:cxn>
              <a:cxn ang="0">
                <a:pos x="24" y="28"/>
              </a:cxn>
              <a:cxn ang="0">
                <a:pos x="24" y="28"/>
              </a:cxn>
              <a:cxn ang="0">
                <a:pos x="18" y="30"/>
              </a:cxn>
              <a:cxn ang="0">
                <a:pos x="12" y="32"/>
              </a:cxn>
              <a:cxn ang="0">
                <a:pos x="12" y="32"/>
              </a:cxn>
              <a:cxn ang="0">
                <a:pos x="8" y="30"/>
              </a:cxn>
              <a:cxn ang="0">
                <a:pos x="4" y="30"/>
              </a:cxn>
              <a:cxn ang="0">
                <a:pos x="4" y="30"/>
              </a:cxn>
              <a:cxn ang="0">
                <a:pos x="0" y="26"/>
              </a:cxn>
              <a:cxn ang="0">
                <a:pos x="0" y="26"/>
              </a:cxn>
              <a:cxn ang="0">
                <a:pos x="0" y="24"/>
              </a:cxn>
              <a:cxn ang="0">
                <a:pos x="0" y="22"/>
              </a:cxn>
              <a:cxn ang="0">
                <a:pos x="0" y="22"/>
              </a:cxn>
              <a:cxn ang="0">
                <a:pos x="2" y="22"/>
              </a:cxn>
              <a:cxn ang="0">
                <a:pos x="2" y="24"/>
              </a:cxn>
              <a:cxn ang="0">
                <a:pos x="2" y="24"/>
              </a:cxn>
              <a:cxn ang="0">
                <a:pos x="4" y="26"/>
              </a:cxn>
              <a:cxn ang="0">
                <a:pos x="4" y="26"/>
              </a:cxn>
              <a:cxn ang="0">
                <a:pos x="8" y="26"/>
              </a:cxn>
              <a:cxn ang="0">
                <a:pos x="8" y="26"/>
              </a:cxn>
              <a:cxn ang="0">
                <a:pos x="12" y="24"/>
              </a:cxn>
              <a:cxn ang="0">
                <a:pos x="12" y="24"/>
              </a:cxn>
              <a:cxn ang="0">
                <a:pos x="14" y="22"/>
              </a:cxn>
              <a:cxn ang="0">
                <a:pos x="14" y="22"/>
              </a:cxn>
              <a:cxn ang="0">
                <a:pos x="14" y="20"/>
              </a:cxn>
              <a:cxn ang="0">
                <a:pos x="14" y="20"/>
              </a:cxn>
              <a:cxn ang="0">
                <a:pos x="14" y="18"/>
              </a:cxn>
              <a:cxn ang="0">
                <a:pos x="16" y="14"/>
              </a:cxn>
              <a:cxn ang="0">
                <a:pos x="16" y="14"/>
              </a:cxn>
              <a:cxn ang="0">
                <a:pos x="14" y="10"/>
              </a:cxn>
              <a:cxn ang="0">
                <a:pos x="10" y="8"/>
              </a:cxn>
              <a:cxn ang="0">
                <a:pos x="10" y="8"/>
              </a:cxn>
              <a:cxn ang="0">
                <a:pos x="12" y="2"/>
              </a:cxn>
              <a:cxn ang="0">
                <a:pos x="12" y="2"/>
              </a:cxn>
              <a:cxn ang="0">
                <a:pos x="16" y="0"/>
              </a:cxn>
              <a:cxn ang="0">
                <a:pos x="16" y="0"/>
              </a:cxn>
              <a:cxn ang="0">
                <a:pos x="20" y="0"/>
              </a:cxn>
              <a:cxn ang="0">
                <a:pos x="22" y="0"/>
              </a:cxn>
              <a:cxn ang="0">
                <a:pos x="22" y="0"/>
              </a:cxn>
              <a:cxn ang="0">
                <a:pos x="22" y="4"/>
              </a:cxn>
              <a:cxn ang="0">
                <a:pos x="22" y="4"/>
              </a:cxn>
              <a:cxn ang="0">
                <a:pos x="28" y="14"/>
              </a:cxn>
              <a:cxn ang="0">
                <a:pos x="32" y="22"/>
              </a:cxn>
              <a:cxn ang="0">
                <a:pos x="32" y="22"/>
              </a:cxn>
            </a:cxnLst>
            <a:rect l="0" t="0" r="r" b="b"/>
            <a:pathLst>
              <a:path w="32" h="32">
                <a:moveTo>
                  <a:pt x="32" y="22"/>
                </a:moveTo>
                <a:lnTo>
                  <a:pt x="32" y="22"/>
                </a:lnTo>
                <a:lnTo>
                  <a:pt x="32" y="26"/>
                </a:lnTo>
                <a:lnTo>
                  <a:pt x="32" y="28"/>
                </a:lnTo>
                <a:lnTo>
                  <a:pt x="32" y="28"/>
                </a:lnTo>
                <a:lnTo>
                  <a:pt x="28" y="28"/>
                </a:lnTo>
                <a:lnTo>
                  <a:pt x="24" y="28"/>
                </a:lnTo>
                <a:lnTo>
                  <a:pt x="24" y="28"/>
                </a:lnTo>
                <a:lnTo>
                  <a:pt x="18" y="30"/>
                </a:lnTo>
                <a:lnTo>
                  <a:pt x="12" y="32"/>
                </a:lnTo>
                <a:lnTo>
                  <a:pt x="12" y="32"/>
                </a:lnTo>
                <a:lnTo>
                  <a:pt x="8" y="30"/>
                </a:lnTo>
                <a:lnTo>
                  <a:pt x="4" y="30"/>
                </a:lnTo>
                <a:lnTo>
                  <a:pt x="4" y="30"/>
                </a:lnTo>
                <a:lnTo>
                  <a:pt x="0" y="26"/>
                </a:lnTo>
                <a:lnTo>
                  <a:pt x="0" y="26"/>
                </a:lnTo>
                <a:lnTo>
                  <a:pt x="0" y="24"/>
                </a:lnTo>
                <a:lnTo>
                  <a:pt x="0" y="22"/>
                </a:lnTo>
                <a:lnTo>
                  <a:pt x="0" y="22"/>
                </a:lnTo>
                <a:lnTo>
                  <a:pt x="2" y="22"/>
                </a:lnTo>
                <a:lnTo>
                  <a:pt x="2" y="24"/>
                </a:lnTo>
                <a:lnTo>
                  <a:pt x="2" y="24"/>
                </a:lnTo>
                <a:lnTo>
                  <a:pt x="4" y="26"/>
                </a:lnTo>
                <a:lnTo>
                  <a:pt x="4" y="26"/>
                </a:lnTo>
                <a:lnTo>
                  <a:pt x="8" y="26"/>
                </a:lnTo>
                <a:lnTo>
                  <a:pt x="8" y="26"/>
                </a:lnTo>
                <a:lnTo>
                  <a:pt x="12" y="24"/>
                </a:lnTo>
                <a:lnTo>
                  <a:pt x="12" y="24"/>
                </a:lnTo>
                <a:lnTo>
                  <a:pt x="14" y="22"/>
                </a:lnTo>
                <a:lnTo>
                  <a:pt x="14" y="22"/>
                </a:lnTo>
                <a:lnTo>
                  <a:pt x="14" y="20"/>
                </a:lnTo>
                <a:lnTo>
                  <a:pt x="14" y="20"/>
                </a:lnTo>
                <a:lnTo>
                  <a:pt x="14" y="18"/>
                </a:lnTo>
                <a:lnTo>
                  <a:pt x="16" y="14"/>
                </a:lnTo>
                <a:lnTo>
                  <a:pt x="16" y="14"/>
                </a:lnTo>
                <a:lnTo>
                  <a:pt x="14" y="10"/>
                </a:lnTo>
                <a:lnTo>
                  <a:pt x="10" y="8"/>
                </a:lnTo>
                <a:lnTo>
                  <a:pt x="10" y="8"/>
                </a:lnTo>
                <a:lnTo>
                  <a:pt x="12" y="2"/>
                </a:lnTo>
                <a:lnTo>
                  <a:pt x="12" y="2"/>
                </a:lnTo>
                <a:lnTo>
                  <a:pt x="16" y="0"/>
                </a:lnTo>
                <a:lnTo>
                  <a:pt x="16" y="0"/>
                </a:lnTo>
                <a:lnTo>
                  <a:pt x="20" y="0"/>
                </a:lnTo>
                <a:lnTo>
                  <a:pt x="22" y="0"/>
                </a:lnTo>
                <a:lnTo>
                  <a:pt x="22" y="0"/>
                </a:lnTo>
                <a:lnTo>
                  <a:pt x="22" y="4"/>
                </a:lnTo>
                <a:lnTo>
                  <a:pt x="22" y="4"/>
                </a:lnTo>
                <a:lnTo>
                  <a:pt x="28" y="14"/>
                </a:lnTo>
                <a:lnTo>
                  <a:pt x="32" y="22"/>
                </a:lnTo>
                <a:lnTo>
                  <a:pt x="32" y="22"/>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05" name="Freeform 380"/>
          <p:cNvSpPr>
            <a:spLocks/>
          </p:cNvSpPr>
          <p:nvPr/>
        </p:nvSpPr>
        <p:spPr bwMode="auto">
          <a:xfrm>
            <a:off x="3160963" y="2419788"/>
            <a:ext cx="43297" cy="46028"/>
          </a:xfrm>
          <a:custGeom>
            <a:avLst/>
            <a:gdLst/>
            <a:ahLst/>
            <a:cxnLst>
              <a:cxn ang="0">
                <a:pos x="22" y="4"/>
              </a:cxn>
              <a:cxn ang="0">
                <a:pos x="22" y="4"/>
              </a:cxn>
              <a:cxn ang="0">
                <a:pos x="22" y="16"/>
              </a:cxn>
              <a:cxn ang="0">
                <a:pos x="22" y="16"/>
              </a:cxn>
              <a:cxn ang="0">
                <a:pos x="20" y="20"/>
              </a:cxn>
              <a:cxn ang="0">
                <a:pos x="20" y="24"/>
              </a:cxn>
              <a:cxn ang="0">
                <a:pos x="20" y="24"/>
              </a:cxn>
              <a:cxn ang="0">
                <a:pos x="14" y="26"/>
              </a:cxn>
              <a:cxn ang="0">
                <a:pos x="10" y="26"/>
              </a:cxn>
              <a:cxn ang="0">
                <a:pos x="10" y="26"/>
              </a:cxn>
              <a:cxn ang="0">
                <a:pos x="8" y="24"/>
              </a:cxn>
              <a:cxn ang="0">
                <a:pos x="8" y="20"/>
              </a:cxn>
              <a:cxn ang="0">
                <a:pos x="10" y="14"/>
              </a:cxn>
              <a:cxn ang="0">
                <a:pos x="8" y="12"/>
              </a:cxn>
              <a:cxn ang="0">
                <a:pos x="8" y="12"/>
              </a:cxn>
              <a:cxn ang="0">
                <a:pos x="6" y="12"/>
              </a:cxn>
              <a:cxn ang="0">
                <a:pos x="4" y="16"/>
              </a:cxn>
              <a:cxn ang="0">
                <a:pos x="2" y="18"/>
              </a:cxn>
              <a:cxn ang="0">
                <a:pos x="0" y="18"/>
              </a:cxn>
              <a:cxn ang="0">
                <a:pos x="0" y="18"/>
              </a:cxn>
              <a:cxn ang="0">
                <a:pos x="0" y="16"/>
              </a:cxn>
              <a:cxn ang="0">
                <a:pos x="0" y="16"/>
              </a:cxn>
              <a:cxn ang="0">
                <a:pos x="4" y="10"/>
              </a:cxn>
              <a:cxn ang="0">
                <a:pos x="8" y="6"/>
              </a:cxn>
              <a:cxn ang="0">
                <a:pos x="8" y="6"/>
              </a:cxn>
              <a:cxn ang="0">
                <a:pos x="12" y="6"/>
              </a:cxn>
              <a:cxn ang="0">
                <a:pos x="16" y="6"/>
              </a:cxn>
              <a:cxn ang="0">
                <a:pos x="16" y="6"/>
              </a:cxn>
              <a:cxn ang="0">
                <a:pos x="18" y="2"/>
              </a:cxn>
              <a:cxn ang="0">
                <a:pos x="18" y="0"/>
              </a:cxn>
              <a:cxn ang="0">
                <a:pos x="20" y="0"/>
              </a:cxn>
              <a:cxn ang="0">
                <a:pos x="20" y="0"/>
              </a:cxn>
              <a:cxn ang="0">
                <a:pos x="22" y="0"/>
              </a:cxn>
              <a:cxn ang="0">
                <a:pos x="22" y="4"/>
              </a:cxn>
              <a:cxn ang="0">
                <a:pos x="22" y="4"/>
              </a:cxn>
            </a:cxnLst>
            <a:rect l="0" t="0" r="r" b="b"/>
            <a:pathLst>
              <a:path w="22" h="26">
                <a:moveTo>
                  <a:pt x="22" y="4"/>
                </a:moveTo>
                <a:lnTo>
                  <a:pt x="22" y="4"/>
                </a:lnTo>
                <a:lnTo>
                  <a:pt x="22" y="16"/>
                </a:lnTo>
                <a:lnTo>
                  <a:pt x="22" y="16"/>
                </a:lnTo>
                <a:lnTo>
                  <a:pt x="20" y="20"/>
                </a:lnTo>
                <a:lnTo>
                  <a:pt x="20" y="24"/>
                </a:lnTo>
                <a:lnTo>
                  <a:pt x="20" y="24"/>
                </a:lnTo>
                <a:lnTo>
                  <a:pt x="14" y="26"/>
                </a:lnTo>
                <a:lnTo>
                  <a:pt x="10" y="26"/>
                </a:lnTo>
                <a:lnTo>
                  <a:pt x="10" y="26"/>
                </a:lnTo>
                <a:lnTo>
                  <a:pt x="8" y="24"/>
                </a:lnTo>
                <a:lnTo>
                  <a:pt x="8" y="20"/>
                </a:lnTo>
                <a:lnTo>
                  <a:pt x="10" y="14"/>
                </a:lnTo>
                <a:lnTo>
                  <a:pt x="8" y="12"/>
                </a:lnTo>
                <a:lnTo>
                  <a:pt x="8" y="12"/>
                </a:lnTo>
                <a:lnTo>
                  <a:pt x="6" y="12"/>
                </a:lnTo>
                <a:lnTo>
                  <a:pt x="4" y="16"/>
                </a:lnTo>
                <a:lnTo>
                  <a:pt x="2" y="18"/>
                </a:lnTo>
                <a:lnTo>
                  <a:pt x="0" y="18"/>
                </a:lnTo>
                <a:lnTo>
                  <a:pt x="0" y="18"/>
                </a:lnTo>
                <a:lnTo>
                  <a:pt x="0" y="16"/>
                </a:lnTo>
                <a:lnTo>
                  <a:pt x="0" y="16"/>
                </a:lnTo>
                <a:lnTo>
                  <a:pt x="4" y="10"/>
                </a:lnTo>
                <a:lnTo>
                  <a:pt x="8" y="6"/>
                </a:lnTo>
                <a:lnTo>
                  <a:pt x="8" y="6"/>
                </a:lnTo>
                <a:lnTo>
                  <a:pt x="12" y="6"/>
                </a:lnTo>
                <a:lnTo>
                  <a:pt x="16" y="6"/>
                </a:lnTo>
                <a:lnTo>
                  <a:pt x="16" y="6"/>
                </a:lnTo>
                <a:lnTo>
                  <a:pt x="18" y="2"/>
                </a:lnTo>
                <a:lnTo>
                  <a:pt x="18" y="0"/>
                </a:lnTo>
                <a:lnTo>
                  <a:pt x="20" y="0"/>
                </a:lnTo>
                <a:lnTo>
                  <a:pt x="20" y="0"/>
                </a:lnTo>
                <a:lnTo>
                  <a:pt x="22" y="0"/>
                </a:lnTo>
                <a:lnTo>
                  <a:pt x="22" y="4"/>
                </a:lnTo>
                <a:lnTo>
                  <a:pt x="22" y="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06" name="Freeform 381"/>
          <p:cNvSpPr>
            <a:spLocks/>
          </p:cNvSpPr>
          <p:nvPr/>
        </p:nvSpPr>
        <p:spPr bwMode="auto">
          <a:xfrm>
            <a:off x="2932665" y="2487059"/>
            <a:ext cx="259787" cy="237221"/>
          </a:xfrm>
          <a:custGeom>
            <a:avLst/>
            <a:gdLst/>
            <a:ahLst/>
            <a:cxnLst>
              <a:cxn ang="0">
                <a:pos x="18" y="102"/>
              </a:cxn>
              <a:cxn ang="0">
                <a:pos x="14" y="88"/>
              </a:cxn>
              <a:cxn ang="0">
                <a:pos x="10" y="76"/>
              </a:cxn>
              <a:cxn ang="0">
                <a:pos x="0" y="64"/>
              </a:cxn>
              <a:cxn ang="0">
                <a:pos x="6" y="62"/>
              </a:cxn>
              <a:cxn ang="0">
                <a:pos x="14" y="60"/>
              </a:cxn>
              <a:cxn ang="0">
                <a:pos x="18" y="46"/>
              </a:cxn>
              <a:cxn ang="0">
                <a:pos x="28" y="48"/>
              </a:cxn>
              <a:cxn ang="0">
                <a:pos x="36" y="40"/>
              </a:cxn>
              <a:cxn ang="0">
                <a:pos x="36" y="40"/>
              </a:cxn>
              <a:cxn ang="0">
                <a:pos x="36" y="40"/>
              </a:cxn>
              <a:cxn ang="0">
                <a:pos x="38" y="38"/>
              </a:cxn>
              <a:cxn ang="0">
                <a:pos x="42" y="30"/>
              </a:cxn>
              <a:cxn ang="0">
                <a:pos x="46" y="28"/>
              </a:cxn>
              <a:cxn ang="0">
                <a:pos x="52" y="16"/>
              </a:cxn>
              <a:cxn ang="0">
                <a:pos x="54" y="10"/>
              </a:cxn>
              <a:cxn ang="0">
                <a:pos x="60" y="4"/>
              </a:cxn>
              <a:cxn ang="0">
                <a:pos x="62" y="0"/>
              </a:cxn>
              <a:cxn ang="0">
                <a:pos x="70" y="2"/>
              </a:cxn>
              <a:cxn ang="0">
                <a:pos x="78" y="14"/>
              </a:cxn>
              <a:cxn ang="0">
                <a:pos x="70" y="18"/>
              </a:cxn>
              <a:cxn ang="0">
                <a:pos x="64" y="22"/>
              </a:cxn>
              <a:cxn ang="0">
                <a:pos x="68" y="26"/>
              </a:cxn>
              <a:cxn ang="0">
                <a:pos x="80" y="22"/>
              </a:cxn>
              <a:cxn ang="0">
                <a:pos x="104" y="20"/>
              </a:cxn>
              <a:cxn ang="0">
                <a:pos x="118" y="30"/>
              </a:cxn>
              <a:cxn ang="0">
                <a:pos x="122" y="42"/>
              </a:cxn>
              <a:cxn ang="0">
                <a:pos x="126" y="56"/>
              </a:cxn>
              <a:cxn ang="0">
                <a:pos x="122" y="74"/>
              </a:cxn>
              <a:cxn ang="0">
                <a:pos x="114" y="80"/>
              </a:cxn>
              <a:cxn ang="0">
                <a:pos x="116" y="84"/>
              </a:cxn>
              <a:cxn ang="0">
                <a:pos x="128" y="84"/>
              </a:cxn>
              <a:cxn ang="0">
                <a:pos x="132" y="94"/>
              </a:cxn>
              <a:cxn ang="0">
                <a:pos x="132" y="106"/>
              </a:cxn>
              <a:cxn ang="0">
                <a:pos x="130" y="110"/>
              </a:cxn>
              <a:cxn ang="0">
                <a:pos x="126" y="98"/>
              </a:cxn>
              <a:cxn ang="0">
                <a:pos x="122" y="98"/>
              </a:cxn>
              <a:cxn ang="0">
                <a:pos x="124" y="104"/>
              </a:cxn>
              <a:cxn ang="0">
                <a:pos x="126" y="116"/>
              </a:cxn>
              <a:cxn ang="0">
                <a:pos x="118" y="122"/>
              </a:cxn>
              <a:cxn ang="0">
                <a:pos x="104" y="122"/>
              </a:cxn>
              <a:cxn ang="0">
                <a:pos x="100" y="130"/>
              </a:cxn>
              <a:cxn ang="0">
                <a:pos x="84" y="134"/>
              </a:cxn>
              <a:cxn ang="0">
                <a:pos x="82" y="130"/>
              </a:cxn>
              <a:cxn ang="0">
                <a:pos x="86" y="114"/>
              </a:cxn>
              <a:cxn ang="0">
                <a:pos x="86" y="108"/>
              </a:cxn>
              <a:cxn ang="0">
                <a:pos x="78" y="90"/>
              </a:cxn>
              <a:cxn ang="0">
                <a:pos x="62" y="88"/>
              </a:cxn>
              <a:cxn ang="0">
                <a:pos x="46" y="90"/>
              </a:cxn>
              <a:cxn ang="0">
                <a:pos x="38" y="98"/>
              </a:cxn>
              <a:cxn ang="0">
                <a:pos x="22" y="106"/>
              </a:cxn>
            </a:cxnLst>
            <a:rect l="0" t="0" r="r" b="b"/>
            <a:pathLst>
              <a:path w="132" h="134">
                <a:moveTo>
                  <a:pt x="22" y="106"/>
                </a:moveTo>
                <a:lnTo>
                  <a:pt x="22" y="106"/>
                </a:lnTo>
                <a:lnTo>
                  <a:pt x="18" y="102"/>
                </a:lnTo>
                <a:lnTo>
                  <a:pt x="14" y="98"/>
                </a:lnTo>
                <a:lnTo>
                  <a:pt x="14" y="98"/>
                </a:lnTo>
                <a:lnTo>
                  <a:pt x="14" y="88"/>
                </a:lnTo>
                <a:lnTo>
                  <a:pt x="12" y="78"/>
                </a:lnTo>
                <a:lnTo>
                  <a:pt x="12" y="78"/>
                </a:lnTo>
                <a:lnTo>
                  <a:pt x="10" y="76"/>
                </a:lnTo>
                <a:lnTo>
                  <a:pt x="6" y="72"/>
                </a:lnTo>
                <a:lnTo>
                  <a:pt x="2" y="68"/>
                </a:lnTo>
                <a:lnTo>
                  <a:pt x="0" y="64"/>
                </a:lnTo>
                <a:lnTo>
                  <a:pt x="0" y="64"/>
                </a:lnTo>
                <a:lnTo>
                  <a:pt x="2" y="62"/>
                </a:lnTo>
                <a:lnTo>
                  <a:pt x="6" y="62"/>
                </a:lnTo>
                <a:lnTo>
                  <a:pt x="12" y="60"/>
                </a:lnTo>
                <a:lnTo>
                  <a:pt x="14" y="60"/>
                </a:lnTo>
                <a:lnTo>
                  <a:pt x="14" y="60"/>
                </a:lnTo>
                <a:lnTo>
                  <a:pt x="16" y="52"/>
                </a:lnTo>
                <a:lnTo>
                  <a:pt x="16" y="50"/>
                </a:lnTo>
                <a:lnTo>
                  <a:pt x="18" y="46"/>
                </a:lnTo>
                <a:lnTo>
                  <a:pt x="18" y="46"/>
                </a:lnTo>
                <a:lnTo>
                  <a:pt x="24" y="48"/>
                </a:lnTo>
                <a:lnTo>
                  <a:pt x="28" y="48"/>
                </a:lnTo>
                <a:lnTo>
                  <a:pt x="28" y="48"/>
                </a:lnTo>
                <a:lnTo>
                  <a:pt x="32" y="46"/>
                </a:lnTo>
                <a:lnTo>
                  <a:pt x="36" y="40"/>
                </a:lnTo>
                <a:lnTo>
                  <a:pt x="36" y="40"/>
                </a:lnTo>
                <a:lnTo>
                  <a:pt x="36" y="40"/>
                </a:lnTo>
                <a:lnTo>
                  <a:pt x="36" y="40"/>
                </a:lnTo>
                <a:lnTo>
                  <a:pt x="36" y="40"/>
                </a:lnTo>
                <a:lnTo>
                  <a:pt x="36" y="40"/>
                </a:lnTo>
                <a:lnTo>
                  <a:pt x="36" y="40"/>
                </a:lnTo>
                <a:lnTo>
                  <a:pt x="36" y="40"/>
                </a:lnTo>
                <a:lnTo>
                  <a:pt x="38" y="38"/>
                </a:lnTo>
                <a:lnTo>
                  <a:pt x="38" y="38"/>
                </a:lnTo>
                <a:lnTo>
                  <a:pt x="42" y="30"/>
                </a:lnTo>
                <a:lnTo>
                  <a:pt x="42" y="30"/>
                </a:lnTo>
                <a:lnTo>
                  <a:pt x="42" y="30"/>
                </a:lnTo>
                <a:lnTo>
                  <a:pt x="42" y="30"/>
                </a:lnTo>
                <a:lnTo>
                  <a:pt x="46" y="28"/>
                </a:lnTo>
                <a:lnTo>
                  <a:pt x="46" y="28"/>
                </a:lnTo>
                <a:lnTo>
                  <a:pt x="50" y="24"/>
                </a:lnTo>
                <a:lnTo>
                  <a:pt x="50" y="24"/>
                </a:lnTo>
                <a:lnTo>
                  <a:pt x="52" y="16"/>
                </a:lnTo>
                <a:lnTo>
                  <a:pt x="52" y="16"/>
                </a:lnTo>
                <a:lnTo>
                  <a:pt x="54" y="10"/>
                </a:lnTo>
                <a:lnTo>
                  <a:pt x="54" y="10"/>
                </a:lnTo>
                <a:lnTo>
                  <a:pt x="56" y="4"/>
                </a:lnTo>
                <a:lnTo>
                  <a:pt x="56" y="4"/>
                </a:lnTo>
                <a:lnTo>
                  <a:pt x="60" y="4"/>
                </a:lnTo>
                <a:lnTo>
                  <a:pt x="60" y="4"/>
                </a:lnTo>
                <a:lnTo>
                  <a:pt x="62" y="0"/>
                </a:lnTo>
                <a:lnTo>
                  <a:pt x="62" y="0"/>
                </a:lnTo>
                <a:lnTo>
                  <a:pt x="66" y="0"/>
                </a:lnTo>
                <a:lnTo>
                  <a:pt x="70" y="2"/>
                </a:lnTo>
                <a:lnTo>
                  <a:pt x="70" y="2"/>
                </a:lnTo>
                <a:lnTo>
                  <a:pt x="76" y="10"/>
                </a:lnTo>
                <a:lnTo>
                  <a:pt x="76" y="10"/>
                </a:lnTo>
                <a:lnTo>
                  <a:pt x="78" y="14"/>
                </a:lnTo>
                <a:lnTo>
                  <a:pt x="78" y="14"/>
                </a:lnTo>
                <a:lnTo>
                  <a:pt x="74" y="16"/>
                </a:lnTo>
                <a:lnTo>
                  <a:pt x="70" y="18"/>
                </a:lnTo>
                <a:lnTo>
                  <a:pt x="66" y="20"/>
                </a:lnTo>
                <a:lnTo>
                  <a:pt x="64" y="22"/>
                </a:lnTo>
                <a:lnTo>
                  <a:pt x="64" y="22"/>
                </a:lnTo>
                <a:lnTo>
                  <a:pt x="64" y="26"/>
                </a:lnTo>
                <a:lnTo>
                  <a:pt x="64" y="26"/>
                </a:lnTo>
                <a:lnTo>
                  <a:pt x="68" y="26"/>
                </a:lnTo>
                <a:lnTo>
                  <a:pt x="72" y="26"/>
                </a:lnTo>
                <a:lnTo>
                  <a:pt x="72" y="26"/>
                </a:lnTo>
                <a:lnTo>
                  <a:pt x="80" y="22"/>
                </a:lnTo>
                <a:lnTo>
                  <a:pt x="80" y="22"/>
                </a:lnTo>
                <a:lnTo>
                  <a:pt x="92" y="20"/>
                </a:lnTo>
                <a:lnTo>
                  <a:pt x="104" y="20"/>
                </a:lnTo>
                <a:lnTo>
                  <a:pt x="104" y="20"/>
                </a:lnTo>
                <a:lnTo>
                  <a:pt x="112" y="24"/>
                </a:lnTo>
                <a:lnTo>
                  <a:pt x="118" y="30"/>
                </a:lnTo>
                <a:lnTo>
                  <a:pt x="118" y="30"/>
                </a:lnTo>
                <a:lnTo>
                  <a:pt x="120" y="36"/>
                </a:lnTo>
                <a:lnTo>
                  <a:pt x="122" y="42"/>
                </a:lnTo>
                <a:lnTo>
                  <a:pt x="122" y="42"/>
                </a:lnTo>
                <a:lnTo>
                  <a:pt x="124" y="50"/>
                </a:lnTo>
                <a:lnTo>
                  <a:pt x="126" y="56"/>
                </a:lnTo>
                <a:lnTo>
                  <a:pt x="126" y="56"/>
                </a:lnTo>
                <a:lnTo>
                  <a:pt x="126" y="66"/>
                </a:lnTo>
                <a:lnTo>
                  <a:pt x="122" y="74"/>
                </a:lnTo>
                <a:lnTo>
                  <a:pt x="122" y="74"/>
                </a:lnTo>
                <a:lnTo>
                  <a:pt x="116" y="78"/>
                </a:lnTo>
                <a:lnTo>
                  <a:pt x="114" y="80"/>
                </a:lnTo>
                <a:lnTo>
                  <a:pt x="114" y="82"/>
                </a:lnTo>
                <a:lnTo>
                  <a:pt x="114" y="82"/>
                </a:lnTo>
                <a:lnTo>
                  <a:pt x="116" y="84"/>
                </a:lnTo>
                <a:lnTo>
                  <a:pt x="120" y="84"/>
                </a:lnTo>
                <a:lnTo>
                  <a:pt x="128" y="84"/>
                </a:lnTo>
                <a:lnTo>
                  <a:pt x="128" y="84"/>
                </a:lnTo>
                <a:lnTo>
                  <a:pt x="132" y="88"/>
                </a:lnTo>
                <a:lnTo>
                  <a:pt x="132" y="88"/>
                </a:lnTo>
                <a:lnTo>
                  <a:pt x="132" y="94"/>
                </a:lnTo>
                <a:lnTo>
                  <a:pt x="132" y="100"/>
                </a:lnTo>
                <a:lnTo>
                  <a:pt x="132" y="100"/>
                </a:lnTo>
                <a:lnTo>
                  <a:pt x="132" y="106"/>
                </a:lnTo>
                <a:lnTo>
                  <a:pt x="132" y="108"/>
                </a:lnTo>
                <a:lnTo>
                  <a:pt x="130" y="110"/>
                </a:lnTo>
                <a:lnTo>
                  <a:pt x="130" y="110"/>
                </a:lnTo>
                <a:lnTo>
                  <a:pt x="128" y="106"/>
                </a:lnTo>
                <a:lnTo>
                  <a:pt x="126" y="102"/>
                </a:lnTo>
                <a:lnTo>
                  <a:pt x="126" y="98"/>
                </a:lnTo>
                <a:lnTo>
                  <a:pt x="124" y="96"/>
                </a:lnTo>
                <a:lnTo>
                  <a:pt x="124" y="96"/>
                </a:lnTo>
                <a:lnTo>
                  <a:pt x="122" y="98"/>
                </a:lnTo>
                <a:lnTo>
                  <a:pt x="122" y="100"/>
                </a:lnTo>
                <a:lnTo>
                  <a:pt x="124" y="104"/>
                </a:lnTo>
                <a:lnTo>
                  <a:pt x="124" y="104"/>
                </a:lnTo>
                <a:lnTo>
                  <a:pt x="124" y="110"/>
                </a:lnTo>
                <a:lnTo>
                  <a:pt x="126" y="116"/>
                </a:lnTo>
                <a:lnTo>
                  <a:pt x="126" y="116"/>
                </a:lnTo>
                <a:lnTo>
                  <a:pt x="122" y="120"/>
                </a:lnTo>
                <a:lnTo>
                  <a:pt x="118" y="122"/>
                </a:lnTo>
                <a:lnTo>
                  <a:pt x="118" y="122"/>
                </a:lnTo>
                <a:lnTo>
                  <a:pt x="112" y="120"/>
                </a:lnTo>
                <a:lnTo>
                  <a:pt x="104" y="122"/>
                </a:lnTo>
                <a:lnTo>
                  <a:pt x="104" y="122"/>
                </a:lnTo>
                <a:lnTo>
                  <a:pt x="102" y="126"/>
                </a:lnTo>
                <a:lnTo>
                  <a:pt x="100" y="130"/>
                </a:lnTo>
                <a:lnTo>
                  <a:pt x="100" y="130"/>
                </a:lnTo>
                <a:lnTo>
                  <a:pt x="92" y="134"/>
                </a:lnTo>
                <a:lnTo>
                  <a:pt x="84" y="134"/>
                </a:lnTo>
                <a:lnTo>
                  <a:pt x="84" y="134"/>
                </a:lnTo>
                <a:lnTo>
                  <a:pt x="82" y="134"/>
                </a:lnTo>
                <a:lnTo>
                  <a:pt x="82" y="134"/>
                </a:lnTo>
                <a:lnTo>
                  <a:pt x="82" y="130"/>
                </a:lnTo>
                <a:lnTo>
                  <a:pt x="82" y="130"/>
                </a:lnTo>
                <a:lnTo>
                  <a:pt x="84" y="122"/>
                </a:lnTo>
                <a:lnTo>
                  <a:pt x="86" y="114"/>
                </a:lnTo>
                <a:lnTo>
                  <a:pt x="86" y="114"/>
                </a:lnTo>
                <a:lnTo>
                  <a:pt x="86" y="108"/>
                </a:lnTo>
                <a:lnTo>
                  <a:pt x="86" y="108"/>
                </a:lnTo>
                <a:lnTo>
                  <a:pt x="82" y="98"/>
                </a:lnTo>
                <a:lnTo>
                  <a:pt x="80" y="94"/>
                </a:lnTo>
                <a:lnTo>
                  <a:pt x="78" y="90"/>
                </a:lnTo>
                <a:lnTo>
                  <a:pt x="78" y="90"/>
                </a:lnTo>
                <a:lnTo>
                  <a:pt x="70" y="88"/>
                </a:lnTo>
                <a:lnTo>
                  <a:pt x="62" y="88"/>
                </a:lnTo>
                <a:lnTo>
                  <a:pt x="54" y="88"/>
                </a:lnTo>
                <a:lnTo>
                  <a:pt x="46" y="90"/>
                </a:lnTo>
                <a:lnTo>
                  <a:pt x="46" y="90"/>
                </a:lnTo>
                <a:lnTo>
                  <a:pt x="42" y="94"/>
                </a:lnTo>
                <a:lnTo>
                  <a:pt x="38" y="98"/>
                </a:lnTo>
                <a:lnTo>
                  <a:pt x="38" y="98"/>
                </a:lnTo>
                <a:lnTo>
                  <a:pt x="30" y="104"/>
                </a:lnTo>
                <a:lnTo>
                  <a:pt x="26" y="106"/>
                </a:lnTo>
                <a:lnTo>
                  <a:pt x="22" y="106"/>
                </a:lnTo>
                <a:lnTo>
                  <a:pt x="22" y="10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07" name="Freeform 382"/>
          <p:cNvSpPr>
            <a:spLocks/>
          </p:cNvSpPr>
          <p:nvPr/>
        </p:nvSpPr>
        <p:spPr bwMode="auto">
          <a:xfrm>
            <a:off x="2952346" y="2030318"/>
            <a:ext cx="924997" cy="1366680"/>
          </a:xfrm>
          <a:custGeom>
            <a:avLst/>
            <a:gdLst/>
            <a:ahLst/>
            <a:cxnLst>
              <a:cxn ang="0">
                <a:pos x="436" y="668"/>
              </a:cxn>
              <a:cxn ang="0">
                <a:pos x="410" y="682"/>
              </a:cxn>
              <a:cxn ang="0">
                <a:pos x="394" y="702"/>
              </a:cxn>
              <a:cxn ang="0">
                <a:pos x="424" y="726"/>
              </a:cxn>
              <a:cxn ang="0">
                <a:pos x="388" y="764"/>
              </a:cxn>
              <a:cxn ang="0">
                <a:pos x="286" y="750"/>
              </a:cxn>
              <a:cxn ang="0">
                <a:pos x="260" y="750"/>
              </a:cxn>
              <a:cxn ang="0">
                <a:pos x="224" y="758"/>
              </a:cxn>
              <a:cxn ang="0">
                <a:pos x="188" y="754"/>
              </a:cxn>
              <a:cxn ang="0">
                <a:pos x="134" y="742"/>
              </a:cxn>
              <a:cxn ang="0">
                <a:pos x="66" y="746"/>
              </a:cxn>
              <a:cxn ang="0">
                <a:pos x="26" y="772"/>
              </a:cxn>
              <a:cxn ang="0">
                <a:pos x="0" y="764"/>
              </a:cxn>
              <a:cxn ang="0">
                <a:pos x="104" y="690"/>
              </a:cxn>
              <a:cxn ang="0">
                <a:pos x="180" y="684"/>
              </a:cxn>
              <a:cxn ang="0">
                <a:pos x="188" y="658"/>
              </a:cxn>
              <a:cxn ang="0">
                <a:pos x="138" y="638"/>
              </a:cxn>
              <a:cxn ang="0">
                <a:pos x="110" y="618"/>
              </a:cxn>
              <a:cxn ang="0">
                <a:pos x="68" y="604"/>
              </a:cxn>
              <a:cxn ang="0">
                <a:pos x="154" y="562"/>
              </a:cxn>
              <a:cxn ang="0">
                <a:pos x="144" y="518"/>
              </a:cxn>
              <a:cxn ang="0">
                <a:pos x="170" y="492"/>
              </a:cxn>
              <a:cxn ang="0">
                <a:pos x="234" y="490"/>
              </a:cxn>
              <a:cxn ang="0">
                <a:pos x="238" y="456"/>
              </a:cxn>
              <a:cxn ang="0">
                <a:pos x="258" y="416"/>
              </a:cxn>
              <a:cxn ang="0">
                <a:pos x="226" y="412"/>
              </a:cxn>
              <a:cxn ang="0">
                <a:pos x="246" y="352"/>
              </a:cxn>
              <a:cxn ang="0">
                <a:pos x="230" y="346"/>
              </a:cxn>
              <a:cxn ang="0">
                <a:pos x="180" y="354"/>
              </a:cxn>
              <a:cxn ang="0">
                <a:pos x="156" y="352"/>
              </a:cxn>
              <a:cxn ang="0">
                <a:pos x="160" y="324"/>
              </a:cxn>
              <a:cxn ang="0">
                <a:pos x="192" y="270"/>
              </a:cxn>
              <a:cxn ang="0">
                <a:pos x="202" y="234"/>
              </a:cxn>
              <a:cxn ang="0">
                <a:pos x="182" y="232"/>
              </a:cxn>
              <a:cxn ang="0">
                <a:pos x="186" y="214"/>
              </a:cxn>
              <a:cxn ang="0">
                <a:pos x="166" y="246"/>
              </a:cxn>
              <a:cxn ang="0">
                <a:pos x="152" y="252"/>
              </a:cxn>
              <a:cxn ang="0">
                <a:pos x="164" y="214"/>
              </a:cxn>
              <a:cxn ang="0">
                <a:pos x="178" y="174"/>
              </a:cxn>
              <a:cxn ang="0">
                <a:pos x="154" y="152"/>
              </a:cxn>
              <a:cxn ang="0">
                <a:pos x="182" y="130"/>
              </a:cxn>
              <a:cxn ang="0">
                <a:pos x="200" y="106"/>
              </a:cxn>
              <a:cxn ang="0">
                <a:pos x="186" y="96"/>
              </a:cxn>
              <a:cxn ang="0">
                <a:pos x="198" y="68"/>
              </a:cxn>
              <a:cxn ang="0">
                <a:pos x="228" y="38"/>
              </a:cxn>
              <a:cxn ang="0">
                <a:pos x="248" y="14"/>
              </a:cxn>
              <a:cxn ang="0">
                <a:pos x="302" y="10"/>
              </a:cxn>
              <a:cxn ang="0">
                <a:pos x="338" y="40"/>
              </a:cxn>
              <a:cxn ang="0">
                <a:pos x="282" y="68"/>
              </a:cxn>
              <a:cxn ang="0">
                <a:pos x="268" y="88"/>
              </a:cxn>
              <a:cxn ang="0">
                <a:pos x="274" y="104"/>
              </a:cxn>
              <a:cxn ang="0">
                <a:pos x="356" y="110"/>
              </a:cxn>
              <a:cxn ang="0">
                <a:pos x="364" y="152"/>
              </a:cxn>
              <a:cxn ang="0">
                <a:pos x="318" y="212"/>
              </a:cxn>
              <a:cxn ang="0">
                <a:pos x="314" y="236"/>
              </a:cxn>
              <a:cxn ang="0">
                <a:pos x="288" y="258"/>
              </a:cxn>
              <a:cxn ang="0">
                <a:pos x="348" y="306"/>
              </a:cxn>
              <a:cxn ang="0">
                <a:pos x="354" y="398"/>
              </a:cxn>
              <a:cxn ang="0">
                <a:pos x="394" y="452"/>
              </a:cxn>
              <a:cxn ang="0">
                <a:pos x="392" y="502"/>
              </a:cxn>
              <a:cxn ang="0">
                <a:pos x="396" y="516"/>
              </a:cxn>
              <a:cxn ang="0">
                <a:pos x="382" y="576"/>
              </a:cxn>
              <a:cxn ang="0">
                <a:pos x="412" y="574"/>
              </a:cxn>
            </a:cxnLst>
            <a:rect l="0" t="0" r="r" b="b"/>
            <a:pathLst>
              <a:path w="470" h="772">
                <a:moveTo>
                  <a:pt x="470" y="604"/>
                </a:moveTo>
                <a:lnTo>
                  <a:pt x="470" y="604"/>
                </a:lnTo>
                <a:lnTo>
                  <a:pt x="470" y="612"/>
                </a:lnTo>
                <a:lnTo>
                  <a:pt x="470" y="620"/>
                </a:lnTo>
                <a:lnTo>
                  <a:pt x="470" y="620"/>
                </a:lnTo>
                <a:lnTo>
                  <a:pt x="466" y="636"/>
                </a:lnTo>
                <a:lnTo>
                  <a:pt x="466" y="636"/>
                </a:lnTo>
                <a:lnTo>
                  <a:pt x="462" y="646"/>
                </a:lnTo>
                <a:lnTo>
                  <a:pt x="456" y="658"/>
                </a:lnTo>
                <a:lnTo>
                  <a:pt x="456" y="658"/>
                </a:lnTo>
                <a:lnTo>
                  <a:pt x="446" y="666"/>
                </a:lnTo>
                <a:lnTo>
                  <a:pt x="446" y="666"/>
                </a:lnTo>
                <a:lnTo>
                  <a:pt x="438" y="668"/>
                </a:lnTo>
                <a:lnTo>
                  <a:pt x="438" y="668"/>
                </a:lnTo>
                <a:lnTo>
                  <a:pt x="436" y="668"/>
                </a:lnTo>
                <a:lnTo>
                  <a:pt x="434" y="668"/>
                </a:lnTo>
                <a:lnTo>
                  <a:pt x="434" y="668"/>
                </a:lnTo>
                <a:lnTo>
                  <a:pt x="432" y="668"/>
                </a:lnTo>
                <a:lnTo>
                  <a:pt x="432" y="672"/>
                </a:lnTo>
                <a:lnTo>
                  <a:pt x="434" y="676"/>
                </a:lnTo>
                <a:lnTo>
                  <a:pt x="434" y="676"/>
                </a:lnTo>
                <a:lnTo>
                  <a:pt x="430" y="682"/>
                </a:lnTo>
                <a:lnTo>
                  <a:pt x="430" y="682"/>
                </a:lnTo>
                <a:lnTo>
                  <a:pt x="426" y="684"/>
                </a:lnTo>
                <a:lnTo>
                  <a:pt x="422" y="684"/>
                </a:lnTo>
                <a:lnTo>
                  <a:pt x="422" y="684"/>
                </a:lnTo>
                <a:lnTo>
                  <a:pt x="418" y="680"/>
                </a:lnTo>
                <a:lnTo>
                  <a:pt x="418" y="680"/>
                </a:lnTo>
                <a:lnTo>
                  <a:pt x="414" y="680"/>
                </a:lnTo>
                <a:lnTo>
                  <a:pt x="410" y="682"/>
                </a:lnTo>
                <a:lnTo>
                  <a:pt x="410" y="682"/>
                </a:lnTo>
                <a:lnTo>
                  <a:pt x="406" y="682"/>
                </a:lnTo>
                <a:lnTo>
                  <a:pt x="402" y="684"/>
                </a:lnTo>
                <a:lnTo>
                  <a:pt x="402" y="684"/>
                </a:lnTo>
                <a:lnTo>
                  <a:pt x="404" y="686"/>
                </a:lnTo>
                <a:lnTo>
                  <a:pt x="408" y="688"/>
                </a:lnTo>
                <a:lnTo>
                  <a:pt x="408" y="688"/>
                </a:lnTo>
                <a:lnTo>
                  <a:pt x="410" y="692"/>
                </a:lnTo>
                <a:lnTo>
                  <a:pt x="410" y="692"/>
                </a:lnTo>
                <a:lnTo>
                  <a:pt x="408" y="694"/>
                </a:lnTo>
                <a:lnTo>
                  <a:pt x="404" y="696"/>
                </a:lnTo>
                <a:lnTo>
                  <a:pt x="404" y="696"/>
                </a:lnTo>
                <a:lnTo>
                  <a:pt x="400" y="702"/>
                </a:lnTo>
                <a:lnTo>
                  <a:pt x="400" y="702"/>
                </a:lnTo>
                <a:lnTo>
                  <a:pt x="394" y="702"/>
                </a:lnTo>
                <a:lnTo>
                  <a:pt x="390" y="702"/>
                </a:lnTo>
                <a:lnTo>
                  <a:pt x="388" y="704"/>
                </a:lnTo>
                <a:lnTo>
                  <a:pt x="388" y="704"/>
                </a:lnTo>
                <a:lnTo>
                  <a:pt x="390" y="708"/>
                </a:lnTo>
                <a:lnTo>
                  <a:pt x="392" y="712"/>
                </a:lnTo>
                <a:lnTo>
                  <a:pt x="392" y="712"/>
                </a:lnTo>
                <a:lnTo>
                  <a:pt x="392" y="716"/>
                </a:lnTo>
                <a:lnTo>
                  <a:pt x="392" y="720"/>
                </a:lnTo>
                <a:lnTo>
                  <a:pt x="392" y="720"/>
                </a:lnTo>
                <a:lnTo>
                  <a:pt x="394" y="722"/>
                </a:lnTo>
                <a:lnTo>
                  <a:pt x="398" y="724"/>
                </a:lnTo>
                <a:lnTo>
                  <a:pt x="404" y="724"/>
                </a:lnTo>
                <a:lnTo>
                  <a:pt x="404" y="724"/>
                </a:lnTo>
                <a:lnTo>
                  <a:pt x="418" y="726"/>
                </a:lnTo>
                <a:lnTo>
                  <a:pt x="424" y="726"/>
                </a:lnTo>
                <a:lnTo>
                  <a:pt x="430" y="728"/>
                </a:lnTo>
                <a:lnTo>
                  <a:pt x="430" y="728"/>
                </a:lnTo>
                <a:lnTo>
                  <a:pt x="432" y="732"/>
                </a:lnTo>
                <a:lnTo>
                  <a:pt x="432" y="732"/>
                </a:lnTo>
                <a:lnTo>
                  <a:pt x="430" y="738"/>
                </a:lnTo>
                <a:lnTo>
                  <a:pt x="428" y="744"/>
                </a:lnTo>
                <a:lnTo>
                  <a:pt x="428" y="744"/>
                </a:lnTo>
                <a:lnTo>
                  <a:pt x="422" y="748"/>
                </a:lnTo>
                <a:lnTo>
                  <a:pt x="414" y="750"/>
                </a:lnTo>
                <a:lnTo>
                  <a:pt x="406" y="754"/>
                </a:lnTo>
                <a:lnTo>
                  <a:pt x="402" y="756"/>
                </a:lnTo>
                <a:lnTo>
                  <a:pt x="402" y="756"/>
                </a:lnTo>
                <a:lnTo>
                  <a:pt x="400" y="760"/>
                </a:lnTo>
                <a:lnTo>
                  <a:pt x="400" y="760"/>
                </a:lnTo>
                <a:lnTo>
                  <a:pt x="388" y="764"/>
                </a:lnTo>
                <a:lnTo>
                  <a:pt x="372" y="766"/>
                </a:lnTo>
                <a:lnTo>
                  <a:pt x="358" y="768"/>
                </a:lnTo>
                <a:lnTo>
                  <a:pt x="344" y="766"/>
                </a:lnTo>
                <a:lnTo>
                  <a:pt x="344" y="766"/>
                </a:lnTo>
                <a:lnTo>
                  <a:pt x="340" y="764"/>
                </a:lnTo>
                <a:lnTo>
                  <a:pt x="334" y="760"/>
                </a:lnTo>
                <a:lnTo>
                  <a:pt x="334" y="760"/>
                </a:lnTo>
                <a:lnTo>
                  <a:pt x="324" y="760"/>
                </a:lnTo>
                <a:lnTo>
                  <a:pt x="312" y="760"/>
                </a:lnTo>
                <a:lnTo>
                  <a:pt x="300" y="762"/>
                </a:lnTo>
                <a:lnTo>
                  <a:pt x="292" y="760"/>
                </a:lnTo>
                <a:lnTo>
                  <a:pt x="292" y="760"/>
                </a:lnTo>
                <a:lnTo>
                  <a:pt x="286" y="754"/>
                </a:lnTo>
                <a:lnTo>
                  <a:pt x="286" y="754"/>
                </a:lnTo>
                <a:lnTo>
                  <a:pt x="286" y="750"/>
                </a:lnTo>
                <a:lnTo>
                  <a:pt x="286" y="750"/>
                </a:lnTo>
                <a:lnTo>
                  <a:pt x="280" y="750"/>
                </a:lnTo>
                <a:lnTo>
                  <a:pt x="276" y="750"/>
                </a:lnTo>
                <a:lnTo>
                  <a:pt x="276" y="750"/>
                </a:lnTo>
                <a:lnTo>
                  <a:pt x="270" y="746"/>
                </a:lnTo>
                <a:lnTo>
                  <a:pt x="270" y="746"/>
                </a:lnTo>
                <a:lnTo>
                  <a:pt x="266" y="742"/>
                </a:lnTo>
                <a:lnTo>
                  <a:pt x="266" y="740"/>
                </a:lnTo>
                <a:lnTo>
                  <a:pt x="264" y="740"/>
                </a:lnTo>
                <a:lnTo>
                  <a:pt x="264" y="740"/>
                </a:lnTo>
                <a:lnTo>
                  <a:pt x="264" y="742"/>
                </a:lnTo>
                <a:lnTo>
                  <a:pt x="262" y="746"/>
                </a:lnTo>
                <a:lnTo>
                  <a:pt x="262" y="746"/>
                </a:lnTo>
                <a:lnTo>
                  <a:pt x="260" y="750"/>
                </a:lnTo>
                <a:lnTo>
                  <a:pt x="260" y="750"/>
                </a:lnTo>
                <a:lnTo>
                  <a:pt x="256" y="752"/>
                </a:lnTo>
                <a:lnTo>
                  <a:pt x="252" y="752"/>
                </a:lnTo>
                <a:lnTo>
                  <a:pt x="252" y="752"/>
                </a:lnTo>
                <a:lnTo>
                  <a:pt x="248" y="754"/>
                </a:lnTo>
                <a:lnTo>
                  <a:pt x="248" y="754"/>
                </a:lnTo>
                <a:lnTo>
                  <a:pt x="242" y="754"/>
                </a:lnTo>
                <a:lnTo>
                  <a:pt x="234" y="750"/>
                </a:lnTo>
                <a:lnTo>
                  <a:pt x="228" y="748"/>
                </a:lnTo>
                <a:lnTo>
                  <a:pt x="224" y="748"/>
                </a:lnTo>
                <a:lnTo>
                  <a:pt x="222" y="750"/>
                </a:lnTo>
                <a:lnTo>
                  <a:pt x="222" y="750"/>
                </a:lnTo>
                <a:lnTo>
                  <a:pt x="222" y="752"/>
                </a:lnTo>
                <a:lnTo>
                  <a:pt x="222" y="754"/>
                </a:lnTo>
                <a:lnTo>
                  <a:pt x="224" y="758"/>
                </a:lnTo>
                <a:lnTo>
                  <a:pt x="224" y="758"/>
                </a:lnTo>
                <a:lnTo>
                  <a:pt x="220" y="760"/>
                </a:lnTo>
                <a:lnTo>
                  <a:pt x="218" y="760"/>
                </a:lnTo>
                <a:lnTo>
                  <a:pt x="218" y="760"/>
                </a:lnTo>
                <a:lnTo>
                  <a:pt x="212" y="756"/>
                </a:lnTo>
                <a:lnTo>
                  <a:pt x="208" y="754"/>
                </a:lnTo>
                <a:lnTo>
                  <a:pt x="208" y="754"/>
                </a:lnTo>
                <a:lnTo>
                  <a:pt x="202" y="754"/>
                </a:lnTo>
                <a:lnTo>
                  <a:pt x="196" y="754"/>
                </a:lnTo>
                <a:lnTo>
                  <a:pt x="196" y="754"/>
                </a:lnTo>
                <a:lnTo>
                  <a:pt x="194" y="756"/>
                </a:lnTo>
                <a:lnTo>
                  <a:pt x="192" y="760"/>
                </a:lnTo>
                <a:lnTo>
                  <a:pt x="192" y="760"/>
                </a:lnTo>
                <a:lnTo>
                  <a:pt x="192" y="758"/>
                </a:lnTo>
                <a:lnTo>
                  <a:pt x="192" y="758"/>
                </a:lnTo>
                <a:lnTo>
                  <a:pt x="188" y="754"/>
                </a:lnTo>
                <a:lnTo>
                  <a:pt x="186" y="746"/>
                </a:lnTo>
                <a:lnTo>
                  <a:pt x="182" y="740"/>
                </a:lnTo>
                <a:lnTo>
                  <a:pt x="178" y="736"/>
                </a:lnTo>
                <a:lnTo>
                  <a:pt x="178" y="736"/>
                </a:lnTo>
                <a:lnTo>
                  <a:pt x="174" y="734"/>
                </a:lnTo>
                <a:lnTo>
                  <a:pt x="170" y="734"/>
                </a:lnTo>
                <a:lnTo>
                  <a:pt x="160" y="736"/>
                </a:lnTo>
                <a:lnTo>
                  <a:pt x="160" y="736"/>
                </a:lnTo>
                <a:lnTo>
                  <a:pt x="148" y="740"/>
                </a:lnTo>
                <a:lnTo>
                  <a:pt x="148" y="740"/>
                </a:lnTo>
                <a:lnTo>
                  <a:pt x="142" y="736"/>
                </a:lnTo>
                <a:lnTo>
                  <a:pt x="142" y="736"/>
                </a:lnTo>
                <a:lnTo>
                  <a:pt x="138" y="738"/>
                </a:lnTo>
                <a:lnTo>
                  <a:pt x="138" y="738"/>
                </a:lnTo>
                <a:lnTo>
                  <a:pt x="134" y="742"/>
                </a:lnTo>
                <a:lnTo>
                  <a:pt x="132" y="748"/>
                </a:lnTo>
                <a:lnTo>
                  <a:pt x="130" y="756"/>
                </a:lnTo>
                <a:lnTo>
                  <a:pt x="126" y="760"/>
                </a:lnTo>
                <a:lnTo>
                  <a:pt x="126" y="760"/>
                </a:lnTo>
                <a:lnTo>
                  <a:pt x="122" y="766"/>
                </a:lnTo>
                <a:lnTo>
                  <a:pt x="118" y="768"/>
                </a:lnTo>
                <a:lnTo>
                  <a:pt x="118" y="768"/>
                </a:lnTo>
                <a:lnTo>
                  <a:pt x="114" y="768"/>
                </a:lnTo>
                <a:lnTo>
                  <a:pt x="110" y="766"/>
                </a:lnTo>
                <a:lnTo>
                  <a:pt x="110" y="766"/>
                </a:lnTo>
                <a:lnTo>
                  <a:pt x="100" y="760"/>
                </a:lnTo>
                <a:lnTo>
                  <a:pt x="90" y="754"/>
                </a:lnTo>
                <a:lnTo>
                  <a:pt x="90" y="754"/>
                </a:lnTo>
                <a:lnTo>
                  <a:pt x="76" y="748"/>
                </a:lnTo>
                <a:lnTo>
                  <a:pt x="66" y="746"/>
                </a:lnTo>
                <a:lnTo>
                  <a:pt x="60" y="746"/>
                </a:lnTo>
                <a:lnTo>
                  <a:pt x="60" y="746"/>
                </a:lnTo>
                <a:lnTo>
                  <a:pt x="58" y="748"/>
                </a:lnTo>
                <a:lnTo>
                  <a:pt x="56" y="750"/>
                </a:lnTo>
                <a:lnTo>
                  <a:pt x="50" y="756"/>
                </a:lnTo>
                <a:lnTo>
                  <a:pt x="50" y="756"/>
                </a:lnTo>
                <a:lnTo>
                  <a:pt x="44" y="758"/>
                </a:lnTo>
                <a:lnTo>
                  <a:pt x="38" y="760"/>
                </a:lnTo>
                <a:lnTo>
                  <a:pt x="38" y="760"/>
                </a:lnTo>
                <a:lnTo>
                  <a:pt x="34" y="764"/>
                </a:lnTo>
                <a:lnTo>
                  <a:pt x="32" y="768"/>
                </a:lnTo>
                <a:lnTo>
                  <a:pt x="32" y="768"/>
                </a:lnTo>
                <a:lnTo>
                  <a:pt x="30" y="770"/>
                </a:lnTo>
                <a:lnTo>
                  <a:pt x="26" y="772"/>
                </a:lnTo>
                <a:lnTo>
                  <a:pt x="26" y="772"/>
                </a:lnTo>
                <a:lnTo>
                  <a:pt x="26" y="768"/>
                </a:lnTo>
                <a:lnTo>
                  <a:pt x="24" y="766"/>
                </a:lnTo>
                <a:lnTo>
                  <a:pt x="24" y="766"/>
                </a:lnTo>
                <a:lnTo>
                  <a:pt x="18" y="766"/>
                </a:lnTo>
                <a:lnTo>
                  <a:pt x="18" y="766"/>
                </a:lnTo>
                <a:lnTo>
                  <a:pt x="14" y="760"/>
                </a:lnTo>
                <a:lnTo>
                  <a:pt x="12" y="758"/>
                </a:lnTo>
                <a:lnTo>
                  <a:pt x="10" y="756"/>
                </a:lnTo>
                <a:lnTo>
                  <a:pt x="10" y="756"/>
                </a:lnTo>
                <a:lnTo>
                  <a:pt x="6" y="758"/>
                </a:lnTo>
                <a:lnTo>
                  <a:pt x="6" y="758"/>
                </a:lnTo>
                <a:lnTo>
                  <a:pt x="2" y="762"/>
                </a:lnTo>
                <a:lnTo>
                  <a:pt x="2" y="764"/>
                </a:lnTo>
                <a:lnTo>
                  <a:pt x="0" y="764"/>
                </a:lnTo>
                <a:lnTo>
                  <a:pt x="0" y="764"/>
                </a:lnTo>
                <a:lnTo>
                  <a:pt x="0" y="762"/>
                </a:lnTo>
                <a:lnTo>
                  <a:pt x="2" y="760"/>
                </a:lnTo>
                <a:lnTo>
                  <a:pt x="2" y="760"/>
                </a:lnTo>
                <a:lnTo>
                  <a:pt x="6" y="752"/>
                </a:lnTo>
                <a:lnTo>
                  <a:pt x="6" y="752"/>
                </a:lnTo>
                <a:lnTo>
                  <a:pt x="16" y="748"/>
                </a:lnTo>
                <a:lnTo>
                  <a:pt x="26" y="744"/>
                </a:lnTo>
                <a:lnTo>
                  <a:pt x="26" y="744"/>
                </a:lnTo>
                <a:lnTo>
                  <a:pt x="54" y="726"/>
                </a:lnTo>
                <a:lnTo>
                  <a:pt x="82" y="706"/>
                </a:lnTo>
                <a:lnTo>
                  <a:pt x="82" y="706"/>
                </a:lnTo>
                <a:lnTo>
                  <a:pt x="88" y="700"/>
                </a:lnTo>
                <a:lnTo>
                  <a:pt x="92" y="694"/>
                </a:lnTo>
                <a:lnTo>
                  <a:pt x="92" y="694"/>
                </a:lnTo>
                <a:lnTo>
                  <a:pt x="104" y="690"/>
                </a:lnTo>
                <a:lnTo>
                  <a:pt x="104" y="690"/>
                </a:lnTo>
                <a:lnTo>
                  <a:pt x="108" y="684"/>
                </a:lnTo>
                <a:lnTo>
                  <a:pt x="112" y="680"/>
                </a:lnTo>
                <a:lnTo>
                  <a:pt x="112" y="680"/>
                </a:lnTo>
                <a:lnTo>
                  <a:pt x="120" y="680"/>
                </a:lnTo>
                <a:lnTo>
                  <a:pt x="128" y="680"/>
                </a:lnTo>
                <a:lnTo>
                  <a:pt x="128" y="680"/>
                </a:lnTo>
                <a:lnTo>
                  <a:pt x="144" y="684"/>
                </a:lnTo>
                <a:lnTo>
                  <a:pt x="160" y="688"/>
                </a:lnTo>
                <a:lnTo>
                  <a:pt x="160" y="688"/>
                </a:lnTo>
                <a:lnTo>
                  <a:pt x="168" y="688"/>
                </a:lnTo>
                <a:lnTo>
                  <a:pt x="176" y="688"/>
                </a:lnTo>
                <a:lnTo>
                  <a:pt x="176" y="688"/>
                </a:lnTo>
                <a:lnTo>
                  <a:pt x="180" y="684"/>
                </a:lnTo>
                <a:lnTo>
                  <a:pt x="180" y="684"/>
                </a:lnTo>
                <a:lnTo>
                  <a:pt x="184" y="678"/>
                </a:lnTo>
                <a:lnTo>
                  <a:pt x="184" y="678"/>
                </a:lnTo>
                <a:lnTo>
                  <a:pt x="194" y="670"/>
                </a:lnTo>
                <a:lnTo>
                  <a:pt x="206" y="662"/>
                </a:lnTo>
                <a:lnTo>
                  <a:pt x="206" y="662"/>
                </a:lnTo>
                <a:lnTo>
                  <a:pt x="212" y="654"/>
                </a:lnTo>
                <a:lnTo>
                  <a:pt x="212" y="654"/>
                </a:lnTo>
                <a:lnTo>
                  <a:pt x="214" y="650"/>
                </a:lnTo>
                <a:lnTo>
                  <a:pt x="214" y="648"/>
                </a:lnTo>
                <a:lnTo>
                  <a:pt x="214" y="648"/>
                </a:lnTo>
                <a:lnTo>
                  <a:pt x="210" y="646"/>
                </a:lnTo>
                <a:lnTo>
                  <a:pt x="204" y="650"/>
                </a:lnTo>
                <a:lnTo>
                  <a:pt x="196" y="656"/>
                </a:lnTo>
                <a:lnTo>
                  <a:pt x="196" y="656"/>
                </a:lnTo>
                <a:lnTo>
                  <a:pt x="188" y="658"/>
                </a:lnTo>
                <a:lnTo>
                  <a:pt x="180" y="660"/>
                </a:lnTo>
                <a:lnTo>
                  <a:pt x="180" y="660"/>
                </a:lnTo>
                <a:lnTo>
                  <a:pt x="174" y="666"/>
                </a:lnTo>
                <a:lnTo>
                  <a:pt x="174" y="666"/>
                </a:lnTo>
                <a:lnTo>
                  <a:pt x="166" y="670"/>
                </a:lnTo>
                <a:lnTo>
                  <a:pt x="166" y="670"/>
                </a:lnTo>
                <a:lnTo>
                  <a:pt x="158" y="668"/>
                </a:lnTo>
                <a:lnTo>
                  <a:pt x="158" y="668"/>
                </a:lnTo>
                <a:lnTo>
                  <a:pt x="152" y="664"/>
                </a:lnTo>
                <a:lnTo>
                  <a:pt x="152" y="664"/>
                </a:lnTo>
                <a:lnTo>
                  <a:pt x="148" y="660"/>
                </a:lnTo>
                <a:lnTo>
                  <a:pt x="146" y="652"/>
                </a:lnTo>
                <a:lnTo>
                  <a:pt x="142" y="640"/>
                </a:lnTo>
                <a:lnTo>
                  <a:pt x="142" y="640"/>
                </a:lnTo>
                <a:lnTo>
                  <a:pt x="138" y="638"/>
                </a:lnTo>
                <a:lnTo>
                  <a:pt x="138" y="638"/>
                </a:lnTo>
                <a:lnTo>
                  <a:pt x="136" y="638"/>
                </a:lnTo>
                <a:lnTo>
                  <a:pt x="136" y="638"/>
                </a:lnTo>
                <a:lnTo>
                  <a:pt x="130" y="640"/>
                </a:lnTo>
                <a:lnTo>
                  <a:pt x="126" y="642"/>
                </a:lnTo>
                <a:lnTo>
                  <a:pt x="126" y="642"/>
                </a:lnTo>
                <a:lnTo>
                  <a:pt x="120" y="642"/>
                </a:lnTo>
                <a:lnTo>
                  <a:pt x="114" y="640"/>
                </a:lnTo>
                <a:lnTo>
                  <a:pt x="114" y="640"/>
                </a:lnTo>
                <a:lnTo>
                  <a:pt x="112" y="634"/>
                </a:lnTo>
                <a:lnTo>
                  <a:pt x="112" y="634"/>
                </a:lnTo>
                <a:lnTo>
                  <a:pt x="112" y="628"/>
                </a:lnTo>
                <a:lnTo>
                  <a:pt x="112" y="622"/>
                </a:lnTo>
                <a:lnTo>
                  <a:pt x="112" y="622"/>
                </a:lnTo>
                <a:lnTo>
                  <a:pt x="110" y="618"/>
                </a:lnTo>
                <a:lnTo>
                  <a:pt x="110" y="618"/>
                </a:lnTo>
                <a:lnTo>
                  <a:pt x="104" y="618"/>
                </a:lnTo>
                <a:lnTo>
                  <a:pt x="98" y="620"/>
                </a:lnTo>
                <a:lnTo>
                  <a:pt x="98" y="620"/>
                </a:lnTo>
                <a:lnTo>
                  <a:pt x="88" y="626"/>
                </a:lnTo>
                <a:lnTo>
                  <a:pt x="88" y="626"/>
                </a:lnTo>
                <a:lnTo>
                  <a:pt x="78" y="628"/>
                </a:lnTo>
                <a:lnTo>
                  <a:pt x="78" y="628"/>
                </a:lnTo>
                <a:lnTo>
                  <a:pt x="74" y="626"/>
                </a:lnTo>
                <a:lnTo>
                  <a:pt x="74" y="626"/>
                </a:lnTo>
                <a:lnTo>
                  <a:pt x="72" y="622"/>
                </a:lnTo>
                <a:lnTo>
                  <a:pt x="72" y="622"/>
                </a:lnTo>
                <a:lnTo>
                  <a:pt x="68" y="610"/>
                </a:lnTo>
                <a:lnTo>
                  <a:pt x="68" y="610"/>
                </a:lnTo>
                <a:lnTo>
                  <a:pt x="68" y="604"/>
                </a:lnTo>
                <a:lnTo>
                  <a:pt x="68" y="604"/>
                </a:lnTo>
                <a:lnTo>
                  <a:pt x="68" y="600"/>
                </a:lnTo>
                <a:lnTo>
                  <a:pt x="68" y="600"/>
                </a:lnTo>
                <a:lnTo>
                  <a:pt x="70" y="596"/>
                </a:lnTo>
                <a:lnTo>
                  <a:pt x="74" y="594"/>
                </a:lnTo>
                <a:lnTo>
                  <a:pt x="84" y="592"/>
                </a:lnTo>
                <a:lnTo>
                  <a:pt x="94" y="592"/>
                </a:lnTo>
                <a:lnTo>
                  <a:pt x="104" y="590"/>
                </a:lnTo>
                <a:lnTo>
                  <a:pt x="104" y="590"/>
                </a:lnTo>
                <a:lnTo>
                  <a:pt x="122" y="586"/>
                </a:lnTo>
                <a:lnTo>
                  <a:pt x="132" y="582"/>
                </a:lnTo>
                <a:lnTo>
                  <a:pt x="138" y="578"/>
                </a:lnTo>
                <a:lnTo>
                  <a:pt x="138" y="578"/>
                </a:lnTo>
                <a:lnTo>
                  <a:pt x="150" y="568"/>
                </a:lnTo>
                <a:lnTo>
                  <a:pt x="154" y="562"/>
                </a:lnTo>
                <a:lnTo>
                  <a:pt x="156" y="558"/>
                </a:lnTo>
                <a:lnTo>
                  <a:pt x="156" y="558"/>
                </a:lnTo>
                <a:lnTo>
                  <a:pt x="154" y="554"/>
                </a:lnTo>
                <a:lnTo>
                  <a:pt x="150" y="552"/>
                </a:lnTo>
                <a:lnTo>
                  <a:pt x="150" y="552"/>
                </a:lnTo>
                <a:lnTo>
                  <a:pt x="150" y="548"/>
                </a:lnTo>
                <a:lnTo>
                  <a:pt x="150" y="548"/>
                </a:lnTo>
                <a:lnTo>
                  <a:pt x="154" y="528"/>
                </a:lnTo>
                <a:lnTo>
                  <a:pt x="154" y="528"/>
                </a:lnTo>
                <a:lnTo>
                  <a:pt x="156" y="522"/>
                </a:lnTo>
                <a:lnTo>
                  <a:pt x="156" y="518"/>
                </a:lnTo>
                <a:lnTo>
                  <a:pt x="156" y="518"/>
                </a:lnTo>
                <a:lnTo>
                  <a:pt x="154" y="516"/>
                </a:lnTo>
                <a:lnTo>
                  <a:pt x="150" y="516"/>
                </a:lnTo>
                <a:lnTo>
                  <a:pt x="144" y="518"/>
                </a:lnTo>
                <a:lnTo>
                  <a:pt x="144" y="518"/>
                </a:lnTo>
                <a:lnTo>
                  <a:pt x="136" y="520"/>
                </a:lnTo>
                <a:lnTo>
                  <a:pt x="132" y="524"/>
                </a:lnTo>
                <a:lnTo>
                  <a:pt x="128" y="524"/>
                </a:lnTo>
                <a:lnTo>
                  <a:pt x="128" y="524"/>
                </a:lnTo>
                <a:lnTo>
                  <a:pt x="124" y="522"/>
                </a:lnTo>
                <a:lnTo>
                  <a:pt x="124" y="520"/>
                </a:lnTo>
                <a:lnTo>
                  <a:pt x="124" y="520"/>
                </a:lnTo>
                <a:lnTo>
                  <a:pt x="124" y="516"/>
                </a:lnTo>
                <a:lnTo>
                  <a:pt x="128" y="514"/>
                </a:lnTo>
                <a:lnTo>
                  <a:pt x="136" y="508"/>
                </a:lnTo>
                <a:lnTo>
                  <a:pt x="152" y="500"/>
                </a:lnTo>
                <a:lnTo>
                  <a:pt x="152" y="500"/>
                </a:lnTo>
                <a:lnTo>
                  <a:pt x="170" y="492"/>
                </a:lnTo>
                <a:lnTo>
                  <a:pt x="170" y="492"/>
                </a:lnTo>
                <a:lnTo>
                  <a:pt x="176" y="490"/>
                </a:lnTo>
                <a:lnTo>
                  <a:pt x="184" y="488"/>
                </a:lnTo>
                <a:lnTo>
                  <a:pt x="184" y="488"/>
                </a:lnTo>
                <a:lnTo>
                  <a:pt x="194" y="490"/>
                </a:lnTo>
                <a:lnTo>
                  <a:pt x="204" y="494"/>
                </a:lnTo>
                <a:lnTo>
                  <a:pt x="214" y="498"/>
                </a:lnTo>
                <a:lnTo>
                  <a:pt x="220" y="498"/>
                </a:lnTo>
                <a:lnTo>
                  <a:pt x="224" y="498"/>
                </a:lnTo>
                <a:lnTo>
                  <a:pt x="224" y="498"/>
                </a:lnTo>
                <a:lnTo>
                  <a:pt x="226" y="496"/>
                </a:lnTo>
                <a:lnTo>
                  <a:pt x="230" y="492"/>
                </a:lnTo>
                <a:lnTo>
                  <a:pt x="230" y="492"/>
                </a:lnTo>
                <a:lnTo>
                  <a:pt x="232" y="490"/>
                </a:lnTo>
                <a:lnTo>
                  <a:pt x="234" y="490"/>
                </a:lnTo>
                <a:lnTo>
                  <a:pt x="234" y="490"/>
                </a:lnTo>
                <a:lnTo>
                  <a:pt x="232" y="488"/>
                </a:lnTo>
                <a:lnTo>
                  <a:pt x="230" y="486"/>
                </a:lnTo>
                <a:lnTo>
                  <a:pt x="230" y="486"/>
                </a:lnTo>
                <a:lnTo>
                  <a:pt x="228" y="482"/>
                </a:lnTo>
                <a:lnTo>
                  <a:pt x="228" y="482"/>
                </a:lnTo>
                <a:lnTo>
                  <a:pt x="232" y="474"/>
                </a:lnTo>
                <a:lnTo>
                  <a:pt x="236" y="466"/>
                </a:lnTo>
                <a:lnTo>
                  <a:pt x="236" y="466"/>
                </a:lnTo>
                <a:lnTo>
                  <a:pt x="242" y="464"/>
                </a:lnTo>
                <a:lnTo>
                  <a:pt x="244" y="462"/>
                </a:lnTo>
                <a:lnTo>
                  <a:pt x="244" y="460"/>
                </a:lnTo>
                <a:lnTo>
                  <a:pt x="244" y="460"/>
                </a:lnTo>
                <a:lnTo>
                  <a:pt x="244" y="458"/>
                </a:lnTo>
                <a:lnTo>
                  <a:pt x="240" y="458"/>
                </a:lnTo>
                <a:lnTo>
                  <a:pt x="238" y="456"/>
                </a:lnTo>
                <a:lnTo>
                  <a:pt x="236" y="454"/>
                </a:lnTo>
                <a:lnTo>
                  <a:pt x="236" y="454"/>
                </a:lnTo>
                <a:lnTo>
                  <a:pt x="236" y="452"/>
                </a:lnTo>
                <a:lnTo>
                  <a:pt x="238" y="450"/>
                </a:lnTo>
                <a:lnTo>
                  <a:pt x="242" y="444"/>
                </a:lnTo>
                <a:lnTo>
                  <a:pt x="242" y="444"/>
                </a:lnTo>
                <a:lnTo>
                  <a:pt x="250" y="440"/>
                </a:lnTo>
                <a:lnTo>
                  <a:pt x="250" y="440"/>
                </a:lnTo>
                <a:lnTo>
                  <a:pt x="252" y="432"/>
                </a:lnTo>
                <a:lnTo>
                  <a:pt x="254" y="424"/>
                </a:lnTo>
                <a:lnTo>
                  <a:pt x="254" y="424"/>
                </a:lnTo>
                <a:lnTo>
                  <a:pt x="258" y="420"/>
                </a:lnTo>
                <a:lnTo>
                  <a:pt x="260" y="418"/>
                </a:lnTo>
                <a:lnTo>
                  <a:pt x="260" y="418"/>
                </a:lnTo>
                <a:lnTo>
                  <a:pt x="258" y="416"/>
                </a:lnTo>
                <a:lnTo>
                  <a:pt x="256" y="416"/>
                </a:lnTo>
                <a:lnTo>
                  <a:pt x="256" y="416"/>
                </a:lnTo>
                <a:lnTo>
                  <a:pt x="252" y="418"/>
                </a:lnTo>
                <a:lnTo>
                  <a:pt x="246" y="422"/>
                </a:lnTo>
                <a:lnTo>
                  <a:pt x="246" y="422"/>
                </a:lnTo>
                <a:lnTo>
                  <a:pt x="238" y="424"/>
                </a:lnTo>
                <a:lnTo>
                  <a:pt x="234" y="424"/>
                </a:lnTo>
                <a:lnTo>
                  <a:pt x="232" y="424"/>
                </a:lnTo>
                <a:lnTo>
                  <a:pt x="232" y="424"/>
                </a:lnTo>
                <a:lnTo>
                  <a:pt x="230" y="420"/>
                </a:lnTo>
                <a:lnTo>
                  <a:pt x="230" y="416"/>
                </a:lnTo>
                <a:lnTo>
                  <a:pt x="230" y="412"/>
                </a:lnTo>
                <a:lnTo>
                  <a:pt x="228" y="410"/>
                </a:lnTo>
                <a:lnTo>
                  <a:pt x="228" y="410"/>
                </a:lnTo>
                <a:lnTo>
                  <a:pt x="226" y="412"/>
                </a:lnTo>
                <a:lnTo>
                  <a:pt x="226" y="412"/>
                </a:lnTo>
                <a:lnTo>
                  <a:pt x="226" y="410"/>
                </a:lnTo>
                <a:lnTo>
                  <a:pt x="226" y="410"/>
                </a:lnTo>
                <a:lnTo>
                  <a:pt x="224" y="402"/>
                </a:lnTo>
                <a:lnTo>
                  <a:pt x="224" y="402"/>
                </a:lnTo>
                <a:lnTo>
                  <a:pt x="220" y="392"/>
                </a:lnTo>
                <a:lnTo>
                  <a:pt x="220" y="392"/>
                </a:lnTo>
                <a:lnTo>
                  <a:pt x="220" y="384"/>
                </a:lnTo>
                <a:lnTo>
                  <a:pt x="220" y="384"/>
                </a:lnTo>
                <a:lnTo>
                  <a:pt x="224" y="376"/>
                </a:lnTo>
                <a:lnTo>
                  <a:pt x="224" y="376"/>
                </a:lnTo>
                <a:lnTo>
                  <a:pt x="232" y="366"/>
                </a:lnTo>
                <a:lnTo>
                  <a:pt x="242" y="354"/>
                </a:lnTo>
                <a:lnTo>
                  <a:pt x="242" y="354"/>
                </a:lnTo>
                <a:lnTo>
                  <a:pt x="246" y="352"/>
                </a:lnTo>
                <a:lnTo>
                  <a:pt x="252" y="350"/>
                </a:lnTo>
                <a:lnTo>
                  <a:pt x="252" y="350"/>
                </a:lnTo>
                <a:lnTo>
                  <a:pt x="256" y="350"/>
                </a:lnTo>
                <a:lnTo>
                  <a:pt x="256" y="350"/>
                </a:lnTo>
                <a:lnTo>
                  <a:pt x="258" y="350"/>
                </a:lnTo>
                <a:lnTo>
                  <a:pt x="258" y="348"/>
                </a:lnTo>
                <a:lnTo>
                  <a:pt x="258" y="348"/>
                </a:lnTo>
                <a:lnTo>
                  <a:pt x="256" y="346"/>
                </a:lnTo>
                <a:lnTo>
                  <a:pt x="250" y="342"/>
                </a:lnTo>
                <a:lnTo>
                  <a:pt x="240" y="342"/>
                </a:lnTo>
                <a:lnTo>
                  <a:pt x="240" y="342"/>
                </a:lnTo>
                <a:lnTo>
                  <a:pt x="232" y="344"/>
                </a:lnTo>
                <a:lnTo>
                  <a:pt x="232" y="344"/>
                </a:lnTo>
                <a:lnTo>
                  <a:pt x="230" y="346"/>
                </a:lnTo>
                <a:lnTo>
                  <a:pt x="230" y="346"/>
                </a:lnTo>
                <a:lnTo>
                  <a:pt x="220" y="350"/>
                </a:lnTo>
                <a:lnTo>
                  <a:pt x="212" y="350"/>
                </a:lnTo>
                <a:lnTo>
                  <a:pt x="212" y="350"/>
                </a:lnTo>
                <a:lnTo>
                  <a:pt x="206" y="348"/>
                </a:lnTo>
                <a:lnTo>
                  <a:pt x="200" y="346"/>
                </a:lnTo>
                <a:lnTo>
                  <a:pt x="194" y="342"/>
                </a:lnTo>
                <a:lnTo>
                  <a:pt x="190" y="342"/>
                </a:lnTo>
                <a:lnTo>
                  <a:pt x="190" y="342"/>
                </a:lnTo>
                <a:lnTo>
                  <a:pt x="188" y="346"/>
                </a:lnTo>
                <a:lnTo>
                  <a:pt x="188" y="350"/>
                </a:lnTo>
                <a:lnTo>
                  <a:pt x="188" y="350"/>
                </a:lnTo>
                <a:lnTo>
                  <a:pt x="186" y="352"/>
                </a:lnTo>
                <a:lnTo>
                  <a:pt x="184" y="354"/>
                </a:lnTo>
                <a:lnTo>
                  <a:pt x="184" y="354"/>
                </a:lnTo>
                <a:lnTo>
                  <a:pt x="180" y="354"/>
                </a:lnTo>
                <a:lnTo>
                  <a:pt x="178" y="352"/>
                </a:lnTo>
                <a:lnTo>
                  <a:pt x="178" y="352"/>
                </a:lnTo>
                <a:lnTo>
                  <a:pt x="172" y="342"/>
                </a:lnTo>
                <a:lnTo>
                  <a:pt x="170" y="338"/>
                </a:lnTo>
                <a:lnTo>
                  <a:pt x="166" y="336"/>
                </a:lnTo>
                <a:lnTo>
                  <a:pt x="166" y="336"/>
                </a:lnTo>
                <a:lnTo>
                  <a:pt x="162" y="336"/>
                </a:lnTo>
                <a:lnTo>
                  <a:pt x="162" y="336"/>
                </a:lnTo>
                <a:lnTo>
                  <a:pt x="160" y="338"/>
                </a:lnTo>
                <a:lnTo>
                  <a:pt x="160" y="338"/>
                </a:lnTo>
                <a:lnTo>
                  <a:pt x="160" y="346"/>
                </a:lnTo>
                <a:lnTo>
                  <a:pt x="160" y="350"/>
                </a:lnTo>
                <a:lnTo>
                  <a:pt x="158" y="352"/>
                </a:lnTo>
                <a:lnTo>
                  <a:pt x="158" y="352"/>
                </a:lnTo>
                <a:lnTo>
                  <a:pt x="156" y="352"/>
                </a:lnTo>
                <a:lnTo>
                  <a:pt x="156" y="352"/>
                </a:lnTo>
                <a:lnTo>
                  <a:pt x="152" y="348"/>
                </a:lnTo>
                <a:lnTo>
                  <a:pt x="152" y="348"/>
                </a:lnTo>
                <a:lnTo>
                  <a:pt x="150" y="336"/>
                </a:lnTo>
                <a:lnTo>
                  <a:pt x="152" y="324"/>
                </a:lnTo>
                <a:lnTo>
                  <a:pt x="152" y="324"/>
                </a:lnTo>
                <a:lnTo>
                  <a:pt x="152" y="322"/>
                </a:lnTo>
                <a:lnTo>
                  <a:pt x="154" y="320"/>
                </a:lnTo>
                <a:lnTo>
                  <a:pt x="154" y="320"/>
                </a:lnTo>
                <a:lnTo>
                  <a:pt x="156" y="320"/>
                </a:lnTo>
                <a:lnTo>
                  <a:pt x="156" y="322"/>
                </a:lnTo>
                <a:lnTo>
                  <a:pt x="158" y="326"/>
                </a:lnTo>
                <a:lnTo>
                  <a:pt x="160" y="326"/>
                </a:lnTo>
                <a:lnTo>
                  <a:pt x="160" y="326"/>
                </a:lnTo>
                <a:lnTo>
                  <a:pt x="160" y="324"/>
                </a:lnTo>
                <a:lnTo>
                  <a:pt x="160" y="322"/>
                </a:lnTo>
                <a:lnTo>
                  <a:pt x="162" y="318"/>
                </a:lnTo>
                <a:lnTo>
                  <a:pt x="162" y="318"/>
                </a:lnTo>
                <a:lnTo>
                  <a:pt x="166" y="310"/>
                </a:lnTo>
                <a:lnTo>
                  <a:pt x="166" y="310"/>
                </a:lnTo>
                <a:lnTo>
                  <a:pt x="176" y="298"/>
                </a:lnTo>
                <a:lnTo>
                  <a:pt x="176" y="298"/>
                </a:lnTo>
                <a:lnTo>
                  <a:pt x="184" y="288"/>
                </a:lnTo>
                <a:lnTo>
                  <a:pt x="184" y="288"/>
                </a:lnTo>
                <a:lnTo>
                  <a:pt x="188" y="284"/>
                </a:lnTo>
                <a:lnTo>
                  <a:pt x="192" y="280"/>
                </a:lnTo>
                <a:lnTo>
                  <a:pt x="192" y="280"/>
                </a:lnTo>
                <a:lnTo>
                  <a:pt x="192" y="276"/>
                </a:lnTo>
                <a:lnTo>
                  <a:pt x="192" y="270"/>
                </a:lnTo>
                <a:lnTo>
                  <a:pt x="192" y="270"/>
                </a:lnTo>
                <a:lnTo>
                  <a:pt x="188" y="264"/>
                </a:lnTo>
                <a:lnTo>
                  <a:pt x="188" y="264"/>
                </a:lnTo>
                <a:lnTo>
                  <a:pt x="186" y="260"/>
                </a:lnTo>
                <a:lnTo>
                  <a:pt x="186" y="260"/>
                </a:lnTo>
                <a:lnTo>
                  <a:pt x="188" y="252"/>
                </a:lnTo>
                <a:lnTo>
                  <a:pt x="192" y="246"/>
                </a:lnTo>
                <a:lnTo>
                  <a:pt x="192" y="246"/>
                </a:lnTo>
                <a:lnTo>
                  <a:pt x="196" y="242"/>
                </a:lnTo>
                <a:lnTo>
                  <a:pt x="196" y="242"/>
                </a:lnTo>
                <a:lnTo>
                  <a:pt x="198" y="238"/>
                </a:lnTo>
                <a:lnTo>
                  <a:pt x="198" y="238"/>
                </a:lnTo>
                <a:lnTo>
                  <a:pt x="202" y="238"/>
                </a:lnTo>
                <a:lnTo>
                  <a:pt x="204" y="238"/>
                </a:lnTo>
                <a:lnTo>
                  <a:pt x="204" y="238"/>
                </a:lnTo>
                <a:lnTo>
                  <a:pt x="202" y="234"/>
                </a:lnTo>
                <a:lnTo>
                  <a:pt x="200" y="230"/>
                </a:lnTo>
                <a:lnTo>
                  <a:pt x="200" y="230"/>
                </a:lnTo>
                <a:lnTo>
                  <a:pt x="196" y="226"/>
                </a:lnTo>
                <a:lnTo>
                  <a:pt x="196" y="224"/>
                </a:lnTo>
                <a:lnTo>
                  <a:pt x="194" y="224"/>
                </a:lnTo>
                <a:lnTo>
                  <a:pt x="194" y="224"/>
                </a:lnTo>
                <a:lnTo>
                  <a:pt x="192" y="226"/>
                </a:lnTo>
                <a:lnTo>
                  <a:pt x="192" y="230"/>
                </a:lnTo>
                <a:lnTo>
                  <a:pt x="190" y="236"/>
                </a:lnTo>
                <a:lnTo>
                  <a:pt x="190" y="236"/>
                </a:lnTo>
                <a:lnTo>
                  <a:pt x="188" y="236"/>
                </a:lnTo>
                <a:lnTo>
                  <a:pt x="188" y="236"/>
                </a:lnTo>
                <a:lnTo>
                  <a:pt x="186" y="234"/>
                </a:lnTo>
                <a:lnTo>
                  <a:pt x="182" y="232"/>
                </a:lnTo>
                <a:lnTo>
                  <a:pt x="182" y="232"/>
                </a:lnTo>
                <a:lnTo>
                  <a:pt x="180" y="232"/>
                </a:lnTo>
                <a:lnTo>
                  <a:pt x="180" y="232"/>
                </a:lnTo>
                <a:lnTo>
                  <a:pt x="178" y="236"/>
                </a:lnTo>
                <a:lnTo>
                  <a:pt x="178" y="236"/>
                </a:lnTo>
                <a:lnTo>
                  <a:pt x="174" y="236"/>
                </a:lnTo>
                <a:lnTo>
                  <a:pt x="174" y="236"/>
                </a:lnTo>
                <a:lnTo>
                  <a:pt x="172" y="238"/>
                </a:lnTo>
                <a:lnTo>
                  <a:pt x="172" y="238"/>
                </a:lnTo>
                <a:lnTo>
                  <a:pt x="172" y="238"/>
                </a:lnTo>
                <a:lnTo>
                  <a:pt x="170" y="236"/>
                </a:lnTo>
                <a:lnTo>
                  <a:pt x="172" y="234"/>
                </a:lnTo>
                <a:lnTo>
                  <a:pt x="174" y="228"/>
                </a:lnTo>
                <a:lnTo>
                  <a:pt x="174" y="228"/>
                </a:lnTo>
                <a:lnTo>
                  <a:pt x="180" y="222"/>
                </a:lnTo>
                <a:lnTo>
                  <a:pt x="186" y="214"/>
                </a:lnTo>
                <a:lnTo>
                  <a:pt x="186" y="214"/>
                </a:lnTo>
                <a:lnTo>
                  <a:pt x="188" y="212"/>
                </a:lnTo>
                <a:lnTo>
                  <a:pt x="188" y="210"/>
                </a:lnTo>
                <a:lnTo>
                  <a:pt x="188" y="210"/>
                </a:lnTo>
                <a:lnTo>
                  <a:pt x="186" y="208"/>
                </a:lnTo>
                <a:lnTo>
                  <a:pt x="184" y="210"/>
                </a:lnTo>
                <a:lnTo>
                  <a:pt x="178" y="212"/>
                </a:lnTo>
                <a:lnTo>
                  <a:pt x="168" y="222"/>
                </a:lnTo>
                <a:lnTo>
                  <a:pt x="168" y="222"/>
                </a:lnTo>
                <a:lnTo>
                  <a:pt x="168" y="226"/>
                </a:lnTo>
                <a:lnTo>
                  <a:pt x="168" y="226"/>
                </a:lnTo>
                <a:lnTo>
                  <a:pt x="168" y="234"/>
                </a:lnTo>
                <a:lnTo>
                  <a:pt x="168" y="234"/>
                </a:lnTo>
                <a:lnTo>
                  <a:pt x="166" y="246"/>
                </a:lnTo>
                <a:lnTo>
                  <a:pt x="166" y="246"/>
                </a:lnTo>
                <a:lnTo>
                  <a:pt x="158" y="258"/>
                </a:lnTo>
                <a:lnTo>
                  <a:pt x="148" y="268"/>
                </a:lnTo>
                <a:lnTo>
                  <a:pt x="148" y="268"/>
                </a:lnTo>
                <a:lnTo>
                  <a:pt x="142" y="278"/>
                </a:lnTo>
                <a:lnTo>
                  <a:pt x="142" y="278"/>
                </a:lnTo>
                <a:lnTo>
                  <a:pt x="138" y="282"/>
                </a:lnTo>
                <a:lnTo>
                  <a:pt x="138" y="282"/>
                </a:lnTo>
                <a:lnTo>
                  <a:pt x="134" y="282"/>
                </a:lnTo>
                <a:lnTo>
                  <a:pt x="132" y="280"/>
                </a:lnTo>
                <a:lnTo>
                  <a:pt x="132" y="280"/>
                </a:lnTo>
                <a:lnTo>
                  <a:pt x="132" y="278"/>
                </a:lnTo>
                <a:lnTo>
                  <a:pt x="132" y="278"/>
                </a:lnTo>
                <a:lnTo>
                  <a:pt x="144" y="258"/>
                </a:lnTo>
                <a:lnTo>
                  <a:pt x="144" y="258"/>
                </a:lnTo>
                <a:lnTo>
                  <a:pt x="152" y="252"/>
                </a:lnTo>
                <a:lnTo>
                  <a:pt x="158" y="246"/>
                </a:lnTo>
                <a:lnTo>
                  <a:pt x="158" y="246"/>
                </a:lnTo>
                <a:lnTo>
                  <a:pt x="160" y="240"/>
                </a:lnTo>
                <a:lnTo>
                  <a:pt x="160" y="240"/>
                </a:lnTo>
                <a:lnTo>
                  <a:pt x="158" y="236"/>
                </a:lnTo>
                <a:lnTo>
                  <a:pt x="158" y="236"/>
                </a:lnTo>
                <a:lnTo>
                  <a:pt x="156" y="236"/>
                </a:lnTo>
                <a:lnTo>
                  <a:pt x="152" y="236"/>
                </a:lnTo>
                <a:lnTo>
                  <a:pt x="152" y="236"/>
                </a:lnTo>
                <a:lnTo>
                  <a:pt x="154" y="232"/>
                </a:lnTo>
                <a:lnTo>
                  <a:pt x="156" y="228"/>
                </a:lnTo>
                <a:lnTo>
                  <a:pt x="156" y="228"/>
                </a:lnTo>
                <a:lnTo>
                  <a:pt x="160" y="218"/>
                </a:lnTo>
                <a:lnTo>
                  <a:pt x="160" y="218"/>
                </a:lnTo>
                <a:lnTo>
                  <a:pt x="164" y="214"/>
                </a:lnTo>
                <a:lnTo>
                  <a:pt x="164" y="214"/>
                </a:lnTo>
                <a:lnTo>
                  <a:pt x="164" y="210"/>
                </a:lnTo>
                <a:lnTo>
                  <a:pt x="164" y="210"/>
                </a:lnTo>
                <a:lnTo>
                  <a:pt x="170" y="200"/>
                </a:lnTo>
                <a:lnTo>
                  <a:pt x="170" y="200"/>
                </a:lnTo>
                <a:lnTo>
                  <a:pt x="180" y="188"/>
                </a:lnTo>
                <a:lnTo>
                  <a:pt x="190" y="174"/>
                </a:lnTo>
                <a:lnTo>
                  <a:pt x="190" y="174"/>
                </a:lnTo>
                <a:lnTo>
                  <a:pt x="192" y="170"/>
                </a:lnTo>
                <a:lnTo>
                  <a:pt x="192" y="170"/>
                </a:lnTo>
                <a:lnTo>
                  <a:pt x="192" y="168"/>
                </a:lnTo>
                <a:lnTo>
                  <a:pt x="192" y="168"/>
                </a:lnTo>
                <a:lnTo>
                  <a:pt x="190" y="168"/>
                </a:lnTo>
                <a:lnTo>
                  <a:pt x="190" y="168"/>
                </a:lnTo>
                <a:lnTo>
                  <a:pt x="178" y="174"/>
                </a:lnTo>
                <a:lnTo>
                  <a:pt x="178" y="174"/>
                </a:lnTo>
                <a:lnTo>
                  <a:pt x="174" y="178"/>
                </a:lnTo>
                <a:lnTo>
                  <a:pt x="168" y="178"/>
                </a:lnTo>
                <a:lnTo>
                  <a:pt x="168" y="178"/>
                </a:lnTo>
                <a:lnTo>
                  <a:pt x="166" y="176"/>
                </a:lnTo>
                <a:lnTo>
                  <a:pt x="162" y="174"/>
                </a:lnTo>
                <a:lnTo>
                  <a:pt x="160" y="166"/>
                </a:lnTo>
                <a:lnTo>
                  <a:pt x="160" y="166"/>
                </a:lnTo>
                <a:lnTo>
                  <a:pt x="160" y="162"/>
                </a:lnTo>
                <a:lnTo>
                  <a:pt x="162" y="158"/>
                </a:lnTo>
                <a:lnTo>
                  <a:pt x="162" y="158"/>
                </a:lnTo>
                <a:lnTo>
                  <a:pt x="158" y="156"/>
                </a:lnTo>
                <a:lnTo>
                  <a:pt x="152" y="154"/>
                </a:lnTo>
                <a:lnTo>
                  <a:pt x="152" y="154"/>
                </a:lnTo>
                <a:lnTo>
                  <a:pt x="154" y="152"/>
                </a:lnTo>
                <a:lnTo>
                  <a:pt x="154" y="152"/>
                </a:lnTo>
                <a:lnTo>
                  <a:pt x="156" y="150"/>
                </a:lnTo>
                <a:lnTo>
                  <a:pt x="158" y="150"/>
                </a:lnTo>
                <a:lnTo>
                  <a:pt x="158" y="150"/>
                </a:lnTo>
                <a:lnTo>
                  <a:pt x="164" y="150"/>
                </a:lnTo>
                <a:lnTo>
                  <a:pt x="168" y="150"/>
                </a:lnTo>
                <a:lnTo>
                  <a:pt x="168" y="150"/>
                </a:lnTo>
                <a:lnTo>
                  <a:pt x="170" y="148"/>
                </a:lnTo>
                <a:lnTo>
                  <a:pt x="172" y="144"/>
                </a:lnTo>
                <a:lnTo>
                  <a:pt x="174" y="138"/>
                </a:lnTo>
                <a:lnTo>
                  <a:pt x="174" y="138"/>
                </a:lnTo>
                <a:lnTo>
                  <a:pt x="178" y="132"/>
                </a:lnTo>
                <a:lnTo>
                  <a:pt x="178" y="132"/>
                </a:lnTo>
                <a:lnTo>
                  <a:pt x="182" y="130"/>
                </a:lnTo>
                <a:lnTo>
                  <a:pt x="182" y="130"/>
                </a:lnTo>
                <a:lnTo>
                  <a:pt x="182" y="126"/>
                </a:lnTo>
                <a:lnTo>
                  <a:pt x="182" y="126"/>
                </a:lnTo>
                <a:lnTo>
                  <a:pt x="188" y="122"/>
                </a:lnTo>
                <a:lnTo>
                  <a:pt x="188" y="122"/>
                </a:lnTo>
                <a:lnTo>
                  <a:pt x="190" y="122"/>
                </a:lnTo>
                <a:lnTo>
                  <a:pt x="190" y="122"/>
                </a:lnTo>
                <a:lnTo>
                  <a:pt x="190" y="120"/>
                </a:lnTo>
                <a:lnTo>
                  <a:pt x="190" y="116"/>
                </a:lnTo>
                <a:lnTo>
                  <a:pt x="190" y="116"/>
                </a:lnTo>
                <a:lnTo>
                  <a:pt x="192" y="112"/>
                </a:lnTo>
                <a:lnTo>
                  <a:pt x="192" y="112"/>
                </a:lnTo>
                <a:lnTo>
                  <a:pt x="196" y="110"/>
                </a:lnTo>
                <a:lnTo>
                  <a:pt x="198" y="108"/>
                </a:lnTo>
                <a:lnTo>
                  <a:pt x="200" y="106"/>
                </a:lnTo>
                <a:lnTo>
                  <a:pt x="200" y="106"/>
                </a:lnTo>
                <a:lnTo>
                  <a:pt x="198" y="104"/>
                </a:lnTo>
                <a:lnTo>
                  <a:pt x="196" y="104"/>
                </a:lnTo>
                <a:lnTo>
                  <a:pt x="196" y="104"/>
                </a:lnTo>
                <a:lnTo>
                  <a:pt x="198" y="102"/>
                </a:lnTo>
                <a:lnTo>
                  <a:pt x="200" y="102"/>
                </a:lnTo>
                <a:lnTo>
                  <a:pt x="200" y="102"/>
                </a:lnTo>
                <a:lnTo>
                  <a:pt x="202" y="100"/>
                </a:lnTo>
                <a:lnTo>
                  <a:pt x="202" y="98"/>
                </a:lnTo>
                <a:lnTo>
                  <a:pt x="202" y="98"/>
                </a:lnTo>
                <a:lnTo>
                  <a:pt x="202" y="98"/>
                </a:lnTo>
                <a:lnTo>
                  <a:pt x="198" y="98"/>
                </a:lnTo>
                <a:lnTo>
                  <a:pt x="192" y="98"/>
                </a:lnTo>
                <a:lnTo>
                  <a:pt x="192" y="98"/>
                </a:lnTo>
                <a:lnTo>
                  <a:pt x="190" y="96"/>
                </a:lnTo>
                <a:lnTo>
                  <a:pt x="186" y="96"/>
                </a:lnTo>
                <a:lnTo>
                  <a:pt x="186" y="96"/>
                </a:lnTo>
                <a:lnTo>
                  <a:pt x="186" y="92"/>
                </a:lnTo>
                <a:lnTo>
                  <a:pt x="186" y="88"/>
                </a:lnTo>
                <a:lnTo>
                  <a:pt x="190" y="82"/>
                </a:lnTo>
                <a:lnTo>
                  <a:pt x="190" y="82"/>
                </a:lnTo>
                <a:lnTo>
                  <a:pt x="194" y="82"/>
                </a:lnTo>
                <a:lnTo>
                  <a:pt x="194" y="82"/>
                </a:lnTo>
                <a:lnTo>
                  <a:pt x="198" y="84"/>
                </a:lnTo>
                <a:lnTo>
                  <a:pt x="198" y="84"/>
                </a:lnTo>
                <a:lnTo>
                  <a:pt x="202" y="82"/>
                </a:lnTo>
                <a:lnTo>
                  <a:pt x="202" y="82"/>
                </a:lnTo>
                <a:lnTo>
                  <a:pt x="198" y="80"/>
                </a:lnTo>
                <a:lnTo>
                  <a:pt x="196" y="78"/>
                </a:lnTo>
                <a:lnTo>
                  <a:pt x="196" y="78"/>
                </a:lnTo>
                <a:lnTo>
                  <a:pt x="198" y="68"/>
                </a:lnTo>
                <a:lnTo>
                  <a:pt x="202" y="60"/>
                </a:lnTo>
                <a:lnTo>
                  <a:pt x="202" y="60"/>
                </a:lnTo>
                <a:lnTo>
                  <a:pt x="208" y="56"/>
                </a:lnTo>
                <a:lnTo>
                  <a:pt x="216" y="56"/>
                </a:lnTo>
                <a:lnTo>
                  <a:pt x="224" y="56"/>
                </a:lnTo>
                <a:lnTo>
                  <a:pt x="228" y="54"/>
                </a:lnTo>
                <a:lnTo>
                  <a:pt x="230" y="52"/>
                </a:lnTo>
                <a:lnTo>
                  <a:pt x="230" y="52"/>
                </a:lnTo>
                <a:lnTo>
                  <a:pt x="228" y="50"/>
                </a:lnTo>
                <a:lnTo>
                  <a:pt x="228" y="48"/>
                </a:lnTo>
                <a:lnTo>
                  <a:pt x="224" y="44"/>
                </a:lnTo>
                <a:lnTo>
                  <a:pt x="224" y="44"/>
                </a:lnTo>
                <a:lnTo>
                  <a:pt x="224" y="38"/>
                </a:lnTo>
                <a:lnTo>
                  <a:pt x="224" y="38"/>
                </a:lnTo>
                <a:lnTo>
                  <a:pt x="228" y="38"/>
                </a:lnTo>
                <a:lnTo>
                  <a:pt x="230" y="38"/>
                </a:lnTo>
                <a:lnTo>
                  <a:pt x="230" y="38"/>
                </a:lnTo>
                <a:lnTo>
                  <a:pt x="232" y="36"/>
                </a:lnTo>
                <a:lnTo>
                  <a:pt x="232" y="32"/>
                </a:lnTo>
                <a:lnTo>
                  <a:pt x="232" y="28"/>
                </a:lnTo>
                <a:lnTo>
                  <a:pt x="232" y="26"/>
                </a:lnTo>
                <a:lnTo>
                  <a:pt x="232" y="26"/>
                </a:lnTo>
                <a:lnTo>
                  <a:pt x="236" y="26"/>
                </a:lnTo>
                <a:lnTo>
                  <a:pt x="238" y="26"/>
                </a:lnTo>
                <a:lnTo>
                  <a:pt x="242" y="28"/>
                </a:lnTo>
                <a:lnTo>
                  <a:pt x="244" y="28"/>
                </a:lnTo>
                <a:lnTo>
                  <a:pt x="244" y="28"/>
                </a:lnTo>
                <a:lnTo>
                  <a:pt x="244" y="24"/>
                </a:lnTo>
                <a:lnTo>
                  <a:pt x="246" y="22"/>
                </a:lnTo>
                <a:lnTo>
                  <a:pt x="248" y="14"/>
                </a:lnTo>
                <a:lnTo>
                  <a:pt x="248" y="14"/>
                </a:lnTo>
                <a:lnTo>
                  <a:pt x="254" y="8"/>
                </a:lnTo>
                <a:lnTo>
                  <a:pt x="262" y="2"/>
                </a:lnTo>
                <a:lnTo>
                  <a:pt x="262" y="2"/>
                </a:lnTo>
                <a:lnTo>
                  <a:pt x="266" y="0"/>
                </a:lnTo>
                <a:lnTo>
                  <a:pt x="272" y="2"/>
                </a:lnTo>
                <a:lnTo>
                  <a:pt x="272" y="2"/>
                </a:lnTo>
                <a:lnTo>
                  <a:pt x="280" y="4"/>
                </a:lnTo>
                <a:lnTo>
                  <a:pt x="286" y="10"/>
                </a:lnTo>
                <a:lnTo>
                  <a:pt x="286" y="10"/>
                </a:lnTo>
                <a:lnTo>
                  <a:pt x="288" y="10"/>
                </a:lnTo>
                <a:lnTo>
                  <a:pt x="288" y="10"/>
                </a:lnTo>
                <a:lnTo>
                  <a:pt x="290" y="12"/>
                </a:lnTo>
                <a:lnTo>
                  <a:pt x="294" y="12"/>
                </a:lnTo>
                <a:lnTo>
                  <a:pt x="302" y="10"/>
                </a:lnTo>
                <a:lnTo>
                  <a:pt x="302" y="10"/>
                </a:lnTo>
                <a:lnTo>
                  <a:pt x="312" y="14"/>
                </a:lnTo>
                <a:lnTo>
                  <a:pt x="312" y="14"/>
                </a:lnTo>
                <a:lnTo>
                  <a:pt x="324" y="14"/>
                </a:lnTo>
                <a:lnTo>
                  <a:pt x="324" y="14"/>
                </a:lnTo>
                <a:lnTo>
                  <a:pt x="332" y="12"/>
                </a:lnTo>
                <a:lnTo>
                  <a:pt x="338" y="12"/>
                </a:lnTo>
                <a:lnTo>
                  <a:pt x="338" y="12"/>
                </a:lnTo>
                <a:lnTo>
                  <a:pt x="344" y="14"/>
                </a:lnTo>
                <a:lnTo>
                  <a:pt x="348" y="18"/>
                </a:lnTo>
                <a:lnTo>
                  <a:pt x="348" y="18"/>
                </a:lnTo>
                <a:lnTo>
                  <a:pt x="348" y="24"/>
                </a:lnTo>
                <a:lnTo>
                  <a:pt x="344" y="30"/>
                </a:lnTo>
                <a:lnTo>
                  <a:pt x="338" y="40"/>
                </a:lnTo>
                <a:lnTo>
                  <a:pt x="338" y="40"/>
                </a:lnTo>
                <a:lnTo>
                  <a:pt x="332" y="42"/>
                </a:lnTo>
                <a:lnTo>
                  <a:pt x="324" y="44"/>
                </a:lnTo>
                <a:lnTo>
                  <a:pt x="324" y="44"/>
                </a:lnTo>
                <a:lnTo>
                  <a:pt x="320" y="50"/>
                </a:lnTo>
                <a:lnTo>
                  <a:pt x="314" y="56"/>
                </a:lnTo>
                <a:lnTo>
                  <a:pt x="314" y="56"/>
                </a:lnTo>
                <a:lnTo>
                  <a:pt x="304" y="58"/>
                </a:lnTo>
                <a:lnTo>
                  <a:pt x="294" y="62"/>
                </a:lnTo>
                <a:lnTo>
                  <a:pt x="294" y="62"/>
                </a:lnTo>
                <a:lnTo>
                  <a:pt x="288" y="68"/>
                </a:lnTo>
                <a:lnTo>
                  <a:pt x="286" y="70"/>
                </a:lnTo>
                <a:lnTo>
                  <a:pt x="282" y="70"/>
                </a:lnTo>
                <a:lnTo>
                  <a:pt x="282" y="70"/>
                </a:lnTo>
                <a:lnTo>
                  <a:pt x="282" y="68"/>
                </a:lnTo>
                <a:lnTo>
                  <a:pt x="282" y="68"/>
                </a:lnTo>
                <a:lnTo>
                  <a:pt x="278" y="72"/>
                </a:lnTo>
                <a:lnTo>
                  <a:pt x="278" y="76"/>
                </a:lnTo>
                <a:lnTo>
                  <a:pt x="278" y="76"/>
                </a:lnTo>
                <a:lnTo>
                  <a:pt x="280" y="78"/>
                </a:lnTo>
                <a:lnTo>
                  <a:pt x="286" y="78"/>
                </a:lnTo>
                <a:lnTo>
                  <a:pt x="290" y="78"/>
                </a:lnTo>
                <a:lnTo>
                  <a:pt x="292" y="80"/>
                </a:lnTo>
                <a:lnTo>
                  <a:pt x="292" y="80"/>
                </a:lnTo>
                <a:lnTo>
                  <a:pt x="292" y="82"/>
                </a:lnTo>
                <a:lnTo>
                  <a:pt x="288" y="84"/>
                </a:lnTo>
                <a:lnTo>
                  <a:pt x="282" y="86"/>
                </a:lnTo>
                <a:lnTo>
                  <a:pt x="282" y="86"/>
                </a:lnTo>
                <a:lnTo>
                  <a:pt x="276" y="86"/>
                </a:lnTo>
                <a:lnTo>
                  <a:pt x="272" y="86"/>
                </a:lnTo>
                <a:lnTo>
                  <a:pt x="268" y="88"/>
                </a:lnTo>
                <a:lnTo>
                  <a:pt x="268" y="88"/>
                </a:lnTo>
                <a:lnTo>
                  <a:pt x="268" y="90"/>
                </a:lnTo>
                <a:lnTo>
                  <a:pt x="268" y="92"/>
                </a:lnTo>
                <a:lnTo>
                  <a:pt x="268" y="92"/>
                </a:lnTo>
                <a:lnTo>
                  <a:pt x="268" y="92"/>
                </a:lnTo>
                <a:lnTo>
                  <a:pt x="272" y="92"/>
                </a:lnTo>
                <a:lnTo>
                  <a:pt x="274" y="90"/>
                </a:lnTo>
                <a:lnTo>
                  <a:pt x="276" y="90"/>
                </a:lnTo>
                <a:lnTo>
                  <a:pt x="276" y="90"/>
                </a:lnTo>
                <a:lnTo>
                  <a:pt x="274" y="94"/>
                </a:lnTo>
                <a:lnTo>
                  <a:pt x="274" y="94"/>
                </a:lnTo>
                <a:lnTo>
                  <a:pt x="272" y="96"/>
                </a:lnTo>
                <a:lnTo>
                  <a:pt x="270" y="100"/>
                </a:lnTo>
                <a:lnTo>
                  <a:pt x="270" y="100"/>
                </a:lnTo>
                <a:lnTo>
                  <a:pt x="274" y="104"/>
                </a:lnTo>
                <a:lnTo>
                  <a:pt x="274" y="104"/>
                </a:lnTo>
                <a:lnTo>
                  <a:pt x="278" y="102"/>
                </a:lnTo>
                <a:lnTo>
                  <a:pt x="282" y="100"/>
                </a:lnTo>
                <a:lnTo>
                  <a:pt x="282" y="100"/>
                </a:lnTo>
                <a:lnTo>
                  <a:pt x="298" y="96"/>
                </a:lnTo>
                <a:lnTo>
                  <a:pt x="308" y="96"/>
                </a:lnTo>
                <a:lnTo>
                  <a:pt x="316" y="96"/>
                </a:lnTo>
                <a:lnTo>
                  <a:pt x="316" y="96"/>
                </a:lnTo>
                <a:lnTo>
                  <a:pt x="322" y="98"/>
                </a:lnTo>
                <a:lnTo>
                  <a:pt x="326" y="102"/>
                </a:lnTo>
                <a:lnTo>
                  <a:pt x="326" y="102"/>
                </a:lnTo>
                <a:lnTo>
                  <a:pt x="336" y="102"/>
                </a:lnTo>
                <a:lnTo>
                  <a:pt x="336" y="102"/>
                </a:lnTo>
                <a:lnTo>
                  <a:pt x="356" y="110"/>
                </a:lnTo>
                <a:lnTo>
                  <a:pt x="356" y="110"/>
                </a:lnTo>
                <a:lnTo>
                  <a:pt x="368" y="110"/>
                </a:lnTo>
                <a:lnTo>
                  <a:pt x="368" y="110"/>
                </a:lnTo>
                <a:lnTo>
                  <a:pt x="376" y="112"/>
                </a:lnTo>
                <a:lnTo>
                  <a:pt x="380" y="112"/>
                </a:lnTo>
                <a:lnTo>
                  <a:pt x="382" y="114"/>
                </a:lnTo>
                <a:lnTo>
                  <a:pt x="382" y="114"/>
                </a:lnTo>
                <a:lnTo>
                  <a:pt x="384" y="118"/>
                </a:lnTo>
                <a:lnTo>
                  <a:pt x="384" y="122"/>
                </a:lnTo>
                <a:lnTo>
                  <a:pt x="384" y="122"/>
                </a:lnTo>
                <a:lnTo>
                  <a:pt x="382" y="132"/>
                </a:lnTo>
                <a:lnTo>
                  <a:pt x="380" y="140"/>
                </a:lnTo>
                <a:lnTo>
                  <a:pt x="380" y="140"/>
                </a:lnTo>
                <a:lnTo>
                  <a:pt x="376" y="144"/>
                </a:lnTo>
                <a:lnTo>
                  <a:pt x="372" y="146"/>
                </a:lnTo>
                <a:lnTo>
                  <a:pt x="364" y="152"/>
                </a:lnTo>
                <a:lnTo>
                  <a:pt x="364" y="152"/>
                </a:lnTo>
                <a:lnTo>
                  <a:pt x="360" y="158"/>
                </a:lnTo>
                <a:lnTo>
                  <a:pt x="356" y="166"/>
                </a:lnTo>
                <a:lnTo>
                  <a:pt x="356" y="166"/>
                </a:lnTo>
                <a:lnTo>
                  <a:pt x="350" y="176"/>
                </a:lnTo>
                <a:lnTo>
                  <a:pt x="350" y="176"/>
                </a:lnTo>
                <a:lnTo>
                  <a:pt x="346" y="184"/>
                </a:lnTo>
                <a:lnTo>
                  <a:pt x="346" y="184"/>
                </a:lnTo>
                <a:lnTo>
                  <a:pt x="338" y="192"/>
                </a:lnTo>
                <a:lnTo>
                  <a:pt x="330" y="198"/>
                </a:lnTo>
                <a:lnTo>
                  <a:pt x="330" y="198"/>
                </a:lnTo>
                <a:lnTo>
                  <a:pt x="326" y="206"/>
                </a:lnTo>
                <a:lnTo>
                  <a:pt x="326" y="206"/>
                </a:lnTo>
                <a:lnTo>
                  <a:pt x="318" y="212"/>
                </a:lnTo>
                <a:lnTo>
                  <a:pt x="318" y="212"/>
                </a:lnTo>
                <a:lnTo>
                  <a:pt x="312" y="214"/>
                </a:lnTo>
                <a:lnTo>
                  <a:pt x="312" y="214"/>
                </a:lnTo>
                <a:lnTo>
                  <a:pt x="308" y="214"/>
                </a:lnTo>
                <a:lnTo>
                  <a:pt x="306" y="212"/>
                </a:lnTo>
                <a:lnTo>
                  <a:pt x="304" y="212"/>
                </a:lnTo>
                <a:lnTo>
                  <a:pt x="304" y="212"/>
                </a:lnTo>
                <a:lnTo>
                  <a:pt x="304" y="214"/>
                </a:lnTo>
                <a:lnTo>
                  <a:pt x="304" y="218"/>
                </a:lnTo>
                <a:lnTo>
                  <a:pt x="304" y="218"/>
                </a:lnTo>
                <a:lnTo>
                  <a:pt x="308" y="220"/>
                </a:lnTo>
                <a:lnTo>
                  <a:pt x="308" y="220"/>
                </a:lnTo>
                <a:lnTo>
                  <a:pt x="312" y="228"/>
                </a:lnTo>
                <a:lnTo>
                  <a:pt x="314" y="232"/>
                </a:lnTo>
                <a:lnTo>
                  <a:pt x="314" y="236"/>
                </a:lnTo>
                <a:lnTo>
                  <a:pt x="314" y="236"/>
                </a:lnTo>
                <a:lnTo>
                  <a:pt x="310" y="238"/>
                </a:lnTo>
                <a:lnTo>
                  <a:pt x="304" y="238"/>
                </a:lnTo>
                <a:lnTo>
                  <a:pt x="304" y="238"/>
                </a:lnTo>
                <a:lnTo>
                  <a:pt x="294" y="236"/>
                </a:lnTo>
                <a:lnTo>
                  <a:pt x="294" y="236"/>
                </a:lnTo>
                <a:lnTo>
                  <a:pt x="286" y="238"/>
                </a:lnTo>
                <a:lnTo>
                  <a:pt x="286" y="238"/>
                </a:lnTo>
                <a:lnTo>
                  <a:pt x="280" y="242"/>
                </a:lnTo>
                <a:lnTo>
                  <a:pt x="280" y="242"/>
                </a:lnTo>
                <a:lnTo>
                  <a:pt x="276" y="248"/>
                </a:lnTo>
                <a:lnTo>
                  <a:pt x="276" y="248"/>
                </a:lnTo>
                <a:lnTo>
                  <a:pt x="276" y="250"/>
                </a:lnTo>
                <a:lnTo>
                  <a:pt x="276" y="250"/>
                </a:lnTo>
                <a:lnTo>
                  <a:pt x="282" y="254"/>
                </a:lnTo>
                <a:lnTo>
                  <a:pt x="288" y="258"/>
                </a:lnTo>
                <a:lnTo>
                  <a:pt x="288" y="258"/>
                </a:lnTo>
                <a:lnTo>
                  <a:pt x="298" y="256"/>
                </a:lnTo>
                <a:lnTo>
                  <a:pt x="306" y="254"/>
                </a:lnTo>
                <a:lnTo>
                  <a:pt x="306" y="254"/>
                </a:lnTo>
                <a:lnTo>
                  <a:pt x="310" y="256"/>
                </a:lnTo>
                <a:lnTo>
                  <a:pt x="310" y="256"/>
                </a:lnTo>
                <a:lnTo>
                  <a:pt x="322" y="266"/>
                </a:lnTo>
                <a:lnTo>
                  <a:pt x="334" y="276"/>
                </a:lnTo>
                <a:lnTo>
                  <a:pt x="334" y="276"/>
                </a:lnTo>
                <a:lnTo>
                  <a:pt x="336" y="284"/>
                </a:lnTo>
                <a:lnTo>
                  <a:pt x="336" y="290"/>
                </a:lnTo>
                <a:lnTo>
                  <a:pt x="336" y="290"/>
                </a:lnTo>
                <a:lnTo>
                  <a:pt x="344" y="302"/>
                </a:lnTo>
                <a:lnTo>
                  <a:pt x="344" y="302"/>
                </a:lnTo>
                <a:lnTo>
                  <a:pt x="348" y="306"/>
                </a:lnTo>
                <a:lnTo>
                  <a:pt x="350" y="310"/>
                </a:lnTo>
                <a:lnTo>
                  <a:pt x="350" y="310"/>
                </a:lnTo>
                <a:lnTo>
                  <a:pt x="352" y="318"/>
                </a:lnTo>
                <a:lnTo>
                  <a:pt x="350" y="328"/>
                </a:lnTo>
                <a:lnTo>
                  <a:pt x="346" y="348"/>
                </a:lnTo>
                <a:lnTo>
                  <a:pt x="346" y="348"/>
                </a:lnTo>
                <a:lnTo>
                  <a:pt x="346" y="358"/>
                </a:lnTo>
                <a:lnTo>
                  <a:pt x="346" y="358"/>
                </a:lnTo>
                <a:lnTo>
                  <a:pt x="348" y="372"/>
                </a:lnTo>
                <a:lnTo>
                  <a:pt x="348" y="372"/>
                </a:lnTo>
                <a:lnTo>
                  <a:pt x="354" y="384"/>
                </a:lnTo>
                <a:lnTo>
                  <a:pt x="354" y="384"/>
                </a:lnTo>
                <a:lnTo>
                  <a:pt x="354" y="392"/>
                </a:lnTo>
                <a:lnTo>
                  <a:pt x="354" y="398"/>
                </a:lnTo>
                <a:lnTo>
                  <a:pt x="354" y="398"/>
                </a:lnTo>
                <a:lnTo>
                  <a:pt x="356" y="402"/>
                </a:lnTo>
                <a:lnTo>
                  <a:pt x="356" y="402"/>
                </a:lnTo>
                <a:lnTo>
                  <a:pt x="364" y="406"/>
                </a:lnTo>
                <a:lnTo>
                  <a:pt x="370" y="408"/>
                </a:lnTo>
                <a:lnTo>
                  <a:pt x="370" y="408"/>
                </a:lnTo>
                <a:lnTo>
                  <a:pt x="376" y="410"/>
                </a:lnTo>
                <a:lnTo>
                  <a:pt x="380" y="414"/>
                </a:lnTo>
                <a:lnTo>
                  <a:pt x="380" y="414"/>
                </a:lnTo>
                <a:lnTo>
                  <a:pt x="384" y="422"/>
                </a:lnTo>
                <a:lnTo>
                  <a:pt x="386" y="428"/>
                </a:lnTo>
                <a:lnTo>
                  <a:pt x="386" y="428"/>
                </a:lnTo>
                <a:lnTo>
                  <a:pt x="388" y="440"/>
                </a:lnTo>
                <a:lnTo>
                  <a:pt x="388" y="440"/>
                </a:lnTo>
                <a:lnTo>
                  <a:pt x="394" y="452"/>
                </a:lnTo>
                <a:lnTo>
                  <a:pt x="394" y="452"/>
                </a:lnTo>
                <a:lnTo>
                  <a:pt x="394" y="468"/>
                </a:lnTo>
                <a:lnTo>
                  <a:pt x="394" y="468"/>
                </a:lnTo>
                <a:lnTo>
                  <a:pt x="400" y="482"/>
                </a:lnTo>
                <a:lnTo>
                  <a:pt x="400" y="482"/>
                </a:lnTo>
                <a:lnTo>
                  <a:pt x="402" y="486"/>
                </a:lnTo>
                <a:lnTo>
                  <a:pt x="406" y="490"/>
                </a:lnTo>
                <a:lnTo>
                  <a:pt x="406" y="490"/>
                </a:lnTo>
                <a:lnTo>
                  <a:pt x="406" y="498"/>
                </a:lnTo>
                <a:lnTo>
                  <a:pt x="404" y="506"/>
                </a:lnTo>
                <a:lnTo>
                  <a:pt x="404" y="506"/>
                </a:lnTo>
                <a:lnTo>
                  <a:pt x="404" y="506"/>
                </a:lnTo>
                <a:lnTo>
                  <a:pt x="404" y="506"/>
                </a:lnTo>
                <a:lnTo>
                  <a:pt x="398" y="504"/>
                </a:lnTo>
                <a:lnTo>
                  <a:pt x="392" y="502"/>
                </a:lnTo>
                <a:lnTo>
                  <a:pt x="392" y="502"/>
                </a:lnTo>
                <a:lnTo>
                  <a:pt x="388" y="494"/>
                </a:lnTo>
                <a:lnTo>
                  <a:pt x="386" y="492"/>
                </a:lnTo>
                <a:lnTo>
                  <a:pt x="384" y="490"/>
                </a:lnTo>
                <a:lnTo>
                  <a:pt x="384" y="490"/>
                </a:lnTo>
                <a:lnTo>
                  <a:pt x="380" y="490"/>
                </a:lnTo>
                <a:lnTo>
                  <a:pt x="378" y="490"/>
                </a:lnTo>
                <a:lnTo>
                  <a:pt x="378" y="490"/>
                </a:lnTo>
                <a:lnTo>
                  <a:pt x="380" y="494"/>
                </a:lnTo>
                <a:lnTo>
                  <a:pt x="382" y="500"/>
                </a:lnTo>
                <a:lnTo>
                  <a:pt x="390" y="506"/>
                </a:lnTo>
                <a:lnTo>
                  <a:pt x="390" y="506"/>
                </a:lnTo>
                <a:lnTo>
                  <a:pt x="394" y="510"/>
                </a:lnTo>
                <a:lnTo>
                  <a:pt x="394" y="510"/>
                </a:lnTo>
                <a:lnTo>
                  <a:pt x="396" y="516"/>
                </a:lnTo>
                <a:lnTo>
                  <a:pt x="396" y="516"/>
                </a:lnTo>
                <a:lnTo>
                  <a:pt x="400" y="524"/>
                </a:lnTo>
                <a:lnTo>
                  <a:pt x="400" y="524"/>
                </a:lnTo>
                <a:lnTo>
                  <a:pt x="406" y="530"/>
                </a:lnTo>
                <a:lnTo>
                  <a:pt x="408" y="538"/>
                </a:lnTo>
                <a:lnTo>
                  <a:pt x="408" y="538"/>
                </a:lnTo>
                <a:lnTo>
                  <a:pt x="406" y="548"/>
                </a:lnTo>
                <a:lnTo>
                  <a:pt x="406" y="548"/>
                </a:lnTo>
                <a:lnTo>
                  <a:pt x="402" y="554"/>
                </a:lnTo>
                <a:lnTo>
                  <a:pt x="402" y="554"/>
                </a:lnTo>
                <a:lnTo>
                  <a:pt x="394" y="560"/>
                </a:lnTo>
                <a:lnTo>
                  <a:pt x="386" y="566"/>
                </a:lnTo>
                <a:lnTo>
                  <a:pt x="386" y="566"/>
                </a:lnTo>
                <a:lnTo>
                  <a:pt x="382" y="570"/>
                </a:lnTo>
                <a:lnTo>
                  <a:pt x="382" y="574"/>
                </a:lnTo>
                <a:lnTo>
                  <a:pt x="382" y="576"/>
                </a:lnTo>
                <a:lnTo>
                  <a:pt x="382" y="576"/>
                </a:lnTo>
                <a:lnTo>
                  <a:pt x="382" y="576"/>
                </a:lnTo>
                <a:lnTo>
                  <a:pt x="386" y="578"/>
                </a:lnTo>
                <a:lnTo>
                  <a:pt x="386" y="578"/>
                </a:lnTo>
                <a:lnTo>
                  <a:pt x="390" y="578"/>
                </a:lnTo>
                <a:lnTo>
                  <a:pt x="394" y="580"/>
                </a:lnTo>
                <a:lnTo>
                  <a:pt x="394" y="580"/>
                </a:lnTo>
                <a:lnTo>
                  <a:pt x="396" y="584"/>
                </a:lnTo>
                <a:lnTo>
                  <a:pt x="398" y="586"/>
                </a:lnTo>
                <a:lnTo>
                  <a:pt x="398" y="586"/>
                </a:lnTo>
                <a:lnTo>
                  <a:pt x="402" y="584"/>
                </a:lnTo>
                <a:lnTo>
                  <a:pt x="404" y="580"/>
                </a:lnTo>
                <a:lnTo>
                  <a:pt x="408" y="576"/>
                </a:lnTo>
                <a:lnTo>
                  <a:pt x="412" y="574"/>
                </a:lnTo>
                <a:lnTo>
                  <a:pt x="412" y="574"/>
                </a:lnTo>
                <a:lnTo>
                  <a:pt x="422" y="572"/>
                </a:lnTo>
                <a:lnTo>
                  <a:pt x="434" y="574"/>
                </a:lnTo>
                <a:lnTo>
                  <a:pt x="434" y="574"/>
                </a:lnTo>
                <a:lnTo>
                  <a:pt x="448" y="576"/>
                </a:lnTo>
                <a:lnTo>
                  <a:pt x="448" y="576"/>
                </a:lnTo>
                <a:lnTo>
                  <a:pt x="454" y="580"/>
                </a:lnTo>
                <a:lnTo>
                  <a:pt x="454" y="580"/>
                </a:lnTo>
                <a:lnTo>
                  <a:pt x="464" y="588"/>
                </a:lnTo>
                <a:lnTo>
                  <a:pt x="464" y="588"/>
                </a:lnTo>
                <a:lnTo>
                  <a:pt x="468" y="596"/>
                </a:lnTo>
                <a:lnTo>
                  <a:pt x="470" y="604"/>
                </a:lnTo>
                <a:lnTo>
                  <a:pt x="470" y="604"/>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08" name="Freeform 383"/>
          <p:cNvSpPr>
            <a:spLocks/>
          </p:cNvSpPr>
          <p:nvPr/>
        </p:nvSpPr>
        <p:spPr bwMode="auto">
          <a:xfrm>
            <a:off x="3452237" y="3368676"/>
            <a:ext cx="43297" cy="21244"/>
          </a:xfrm>
          <a:custGeom>
            <a:avLst/>
            <a:gdLst/>
            <a:ahLst/>
            <a:cxnLst>
              <a:cxn ang="0">
                <a:pos x="22" y="6"/>
              </a:cxn>
              <a:cxn ang="0">
                <a:pos x="22" y="6"/>
              </a:cxn>
              <a:cxn ang="0">
                <a:pos x="22" y="8"/>
              </a:cxn>
              <a:cxn ang="0">
                <a:pos x="22" y="8"/>
              </a:cxn>
              <a:cxn ang="0">
                <a:pos x="20" y="10"/>
              </a:cxn>
              <a:cxn ang="0">
                <a:pos x="16" y="12"/>
              </a:cxn>
              <a:cxn ang="0">
                <a:pos x="16" y="12"/>
              </a:cxn>
              <a:cxn ang="0">
                <a:pos x="10" y="12"/>
              </a:cxn>
              <a:cxn ang="0">
                <a:pos x="10" y="12"/>
              </a:cxn>
              <a:cxn ang="0">
                <a:pos x="2" y="8"/>
              </a:cxn>
              <a:cxn ang="0">
                <a:pos x="2" y="8"/>
              </a:cxn>
              <a:cxn ang="0">
                <a:pos x="0" y="4"/>
              </a:cxn>
              <a:cxn ang="0">
                <a:pos x="0" y="4"/>
              </a:cxn>
              <a:cxn ang="0">
                <a:pos x="2" y="2"/>
              </a:cxn>
              <a:cxn ang="0">
                <a:pos x="2" y="2"/>
              </a:cxn>
              <a:cxn ang="0">
                <a:pos x="8" y="0"/>
              </a:cxn>
              <a:cxn ang="0">
                <a:pos x="8" y="0"/>
              </a:cxn>
              <a:cxn ang="0">
                <a:pos x="10" y="0"/>
              </a:cxn>
              <a:cxn ang="0">
                <a:pos x="14" y="0"/>
              </a:cxn>
              <a:cxn ang="0">
                <a:pos x="14" y="0"/>
              </a:cxn>
              <a:cxn ang="0">
                <a:pos x="16" y="2"/>
              </a:cxn>
              <a:cxn ang="0">
                <a:pos x="16" y="2"/>
              </a:cxn>
              <a:cxn ang="0">
                <a:pos x="18" y="4"/>
              </a:cxn>
              <a:cxn ang="0">
                <a:pos x="22" y="6"/>
              </a:cxn>
              <a:cxn ang="0">
                <a:pos x="22" y="6"/>
              </a:cxn>
            </a:cxnLst>
            <a:rect l="0" t="0" r="r" b="b"/>
            <a:pathLst>
              <a:path w="22" h="12">
                <a:moveTo>
                  <a:pt x="22" y="6"/>
                </a:moveTo>
                <a:lnTo>
                  <a:pt x="22" y="6"/>
                </a:lnTo>
                <a:lnTo>
                  <a:pt x="22" y="8"/>
                </a:lnTo>
                <a:lnTo>
                  <a:pt x="22" y="8"/>
                </a:lnTo>
                <a:lnTo>
                  <a:pt x="20" y="10"/>
                </a:lnTo>
                <a:lnTo>
                  <a:pt x="16" y="12"/>
                </a:lnTo>
                <a:lnTo>
                  <a:pt x="16" y="12"/>
                </a:lnTo>
                <a:lnTo>
                  <a:pt x="10" y="12"/>
                </a:lnTo>
                <a:lnTo>
                  <a:pt x="10" y="12"/>
                </a:lnTo>
                <a:lnTo>
                  <a:pt x="2" y="8"/>
                </a:lnTo>
                <a:lnTo>
                  <a:pt x="2" y="8"/>
                </a:lnTo>
                <a:lnTo>
                  <a:pt x="0" y="4"/>
                </a:lnTo>
                <a:lnTo>
                  <a:pt x="0" y="4"/>
                </a:lnTo>
                <a:lnTo>
                  <a:pt x="2" y="2"/>
                </a:lnTo>
                <a:lnTo>
                  <a:pt x="2" y="2"/>
                </a:lnTo>
                <a:lnTo>
                  <a:pt x="8" y="0"/>
                </a:lnTo>
                <a:lnTo>
                  <a:pt x="8" y="0"/>
                </a:lnTo>
                <a:lnTo>
                  <a:pt x="10" y="0"/>
                </a:lnTo>
                <a:lnTo>
                  <a:pt x="14" y="0"/>
                </a:lnTo>
                <a:lnTo>
                  <a:pt x="14" y="0"/>
                </a:lnTo>
                <a:lnTo>
                  <a:pt x="16" y="2"/>
                </a:lnTo>
                <a:lnTo>
                  <a:pt x="16" y="2"/>
                </a:lnTo>
                <a:lnTo>
                  <a:pt x="18" y="4"/>
                </a:lnTo>
                <a:lnTo>
                  <a:pt x="22" y="6"/>
                </a:lnTo>
                <a:lnTo>
                  <a:pt x="22" y="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09" name="Freeform 384"/>
          <p:cNvSpPr>
            <a:spLocks/>
          </p:cNvSpPr>
          <p:nvPr/>
        </p:nvSpPr>
        <p:spPr bwMode="auto">
          <a:xfrm>
            <a:off x="2676814" y="844209"/>
            <a:ext cx="771487" cy="559419"/>
          </a:xfrm>
          <a:custGeom>
            <a:avLst/>
            <a:gdLst/>
            <a:ahLst/>
            <a:cxnLst>
              <a:cxn ang="0">
                <a:pos x="248" y="126"/>
              </a:cxn>
              <a:cxn ang="0">
                <a:pos x="260" y="106"/>
              </a:cxn>
              <a:cxn ang="0">
                <a:pos x="278" y="122"/>
              </a:cxn>
              <a:cxn ang="0">
                <a:pos x="300" y="122"/>
              </a:cxn>
              <a:cxn ang="0">
                <a:pos x="332" y="106"/>
              </a:cxn>
              <a:cxn ang="0">
                <a:pos x="348" y="110"/>
              </a:cxn>
              <a:cxn ang="0">
                <a:pos x="360" y="138"/>
              </a:cxn>
              <a:cxn ang="0">
                <a:pos x="388" y="130"/>
              </a:cxn>
              <a:cxn ang="0">
                <a:pos x="360" y="156"/>
              </a:cxn>
              <a:cxn ang="0">
                <a:pos x="362" y="178"/>
              </a:cxn>
              <a:cxn ang="0">
                <a:pos x="372" y="204"/>
              </a:cxn>
              <a:cxn ang="0">
                <a:pos x="378" y="230"/>
              </a:cxn>
              <a:cxn ang="0">
                <a:pos x="378" y="246"/>
              </a:cxn>
              <a:cxn ang="0">
                <a:pos x="348" y="270"/>
              </a:cxn>
              <a:cxn ang="0">
                <a:pos x="322" y="276"/>
              </a:cxn>
              <a:cxn ang="0">
                <a:pos x="312" y="292"/>
              </a:cxn>
              <a:cxn ang="0">
                <a:pos x="288" y="290"/>
              </a:cxn>
              <a:cxn ang="0">
                <a:pos x="258" y="296"/>
              </a:cxn>
              <a:cxn ang="0">
                <a:pos x="198" y="300"/>
              </a:cxn>
              <a:cxn ang="0">
                <a:pos x="168" y="306"/>
              </a:cxn>
              <a:cxn ang="0">
                <a:pos x="108" y="308"/>
              </a:cxn>
              <a:cxn ang="0">
                <a:pos x="76" y="280"/>
              </a:cxn>
              <a:cxn ang="0">
                <a:pos x="42" y="232"/>
              </a:cxn>
              <a:cxn ang="0">
                <a:pos x="2" y="212"/>
              </a:cxn>
              <a:cxn ang="0">
                <a:pos x="16" y="200"/>
              </a:cxn>
              <a:cxn ang="0">
                <a:pos x="56" y="184"/>
              </a:cxn>
              <a:cxn ang="0">
                <a:pos x="66" y="170"/>
              </a:cxn>
              <a:cxn ang="0">
                <a:pos x="54" y="162"/>
              </a:cxn>
              <a:cxn ang="0">
                <a:pos x="52" y="134"/>
              </a:cxn>
              <a:cxn ang="0">
                <a:pos x="12" y="118"/>
              </a:cxn>
              <a:cxn ang="0">
                <a:pos x="52" y="116"/>
              </a:cxn>
              <a:cxn ang="0">
                <a:pos x="76" y="122"/>
              </a:cxn>
              <a:cxn ang="0">
                <a:pos x="90" y="124"/>
              </a:cxn>
              <a:cxn ang="0">
                <a:pos x="92" y="102"/>
              </a:cxn>
              <a:cxn ang="0">
                <a:pos x="104" y="92"/>
              </a:cxn>
              <a:cxn ang="0">
                <a:pos x="102" y="78"/>
              </a:cxn>
              <a:cxn ang="0">
                <a:pos x="56" y="68"/>
              </a:cxn>
              <a:cxn ang="0">
                <a:pos x="36" y="46"/>
              </a:cxn>
              <a:cxn ang="0">
                <a:pos x="58" y="54"/>
              </a:cxn>
              <a:cxn ang="0">
                <a:pos x="60" y="32"/>
              </a:cxn>
              <a:cxn ang="0">
                <a:pos x="78" y="52"/>
              </a:cxn>
              <a:cxn ang="0">
                <a:pos x="74" y="34"/>
              </a:cxn>
              <a:cxn ang="0">
                <a:pos x="84" y="24"/>
              </a:cxn>
              <a:cxn ang="0">
                <a:pos x="96" y="22"/>
              </a:cxn>
              <a:cxn ang="0">
                <a:pos x="102" y="38"/>
              </a:cxn>
              <a:cxn ang="0">
                <a:pos x="110" y="54"/>
              </a:cxn>
              <a:cxn ang="0">
                <a:pos x="124" y="48"/>
              </a:cxn>
              <a:cxn ang="0">
                <a:pos x="128" y="22"/>
              </a:cxn>
              <a:cxn ang="0">
                <a:pos x="126" y="14"/>
              </a:cxn>
              <a:cxn ang="0">
                <a:pos x="132" y="4"/>
              </a:cxn>
              <a:cxn ang="0">
                <a:pos x="146" y="14"/>
              </a:cxn>
              <a:cxn ang="0">
                <a:pos x="150" y="52"/>
              </a:cxn>
              <a:cxn ang="0">
                <a:pos x="152" y="72"/>
              </a:cxn>
              <a:cxn ang="0">
                <a:pos x="130" y="80"/>
              </a:cxn>
              <a:cxn ang="0">
                <a:pos x="136" y="100"/>
              </a:cxn>
              <a:cxn ang="0">
                <a:pos x="122" y="126"/>
              </a:cxn>
              <a:cxn ang="0">
                <a:pos x="150" y="104"/>
              </a:cxn>
              <a:cxn ang="0">
                <a:pos x="166" y="112"/>
              </a:cxn>
              <a:cxn ang="0">
                <a:pos x="200" y="76"/>
              </a:cxn>
              <a:cxn ang="0">
                <a:pos x="214" y="106"/>
              </a:cxn>
              <a:cxn ang="0">
                <a:pos x="238" y="90"/>
              </a:cxn>
            </a:cxnLst>
            <a:rect l="0" t="0" r="r" b="b"/>
            <a:pathLst>
              <a:path w="392" h="316">
                <a:moveTo>
                  <a:pt x="248" y="96"/>
                </a:moveTo>
                <a:lnTo>
                  <a:pt x="248" y="96"/>
                </a:lnTo>
                <a:lnTo>
                  <a:pt x="246" y="98"/>
                </a:lnTo>
                <a:lnTo>
                  <a:pt x="246" y="100"/>
                </a:lnTo>
                <a:lnTo>
                  <a:pt x="246" y="100"/>
                </a:lnTo>
                <a:lnTo>
                  <a:pt x="250" y="104"/>
                </a:lnTo>
                <a:lnTo>
                  <a:pt x="250" y="104"/>
                </a:lnTo>
                <a:lnTo>
                  <a:pt x="248" y="108"/>
                </a:lnTo>
                <a:lnTo>
                  <a:pt x="246" y="112"/>
                </a:lnTo>
                <a:lnTo>
                  <a:pt x="246" y="112"/>
                </a:lnTo>
                <a:lnTo>
                  <a:pt x="248" y="120"/>
                </a:lnTo>
                <a:lnTo>
                  <a:pt x="248" y="120"/>
                </a:lnTo>
                <a:lnTo>
                  <a:pt x="248" y="126"/>
                </a:lnTo>
                <a:lnTo>
                  <a:pt x="248" y="126"/>
                </a:lnTo>
                <a:lnTo>
                  <a:pt x="244" y="136"/>
                </a:lnTo>
                <a:lnTo>
                  <a:pt x="244" y="136"/>
                </a:lnTo>
                <a:lnTo>
                  <a:pt x="244" y="140"/>
                </a:lnTo>
                <a:lnTo>
                  <a:pt x="244" y="142"/>
                </a:lnTo>
                <a:lnTo>
                  <a:pt x="244" y="142"/>
                </a:lnTo>
                <a:lnTo>
                  <a:pt x="246" y="142"/>
                </a:lnTo>
                <a:lnTo>
                  <a:pt x="246" y="138"/>
                </a:lnTo>
                <a:lnTo>
                  <a:pt x="250" y="134"/>
                </a:lnTo>
                <a:lnTo>
                  <a:pt x="250" y="134"/>
                </a:lnTo>
                <a:lnTo>
                  <a:pt x="256" y="126"/>
                </a:lnTo>
                <a:lnTo>
                  <a:pt x="256" y="126"/>
                </a:lnTo>
                <a:lnTo>
                  <a:pt x="256" y="120"/>
                </a:lnTo>
                <a:lnTo>
                  <a:pt x="256" y="120"/>
                </a:lnTo>
                <a:lnTo>
                  <a:pt x="260" y="106"/>
                </a:lnTo>
                <a:lnTo>
                  <a:pt x="260" y="106"/>
                </a:lnTo>
                <a:lnTo>
                  <a:pt x="260" y="102"/>
                </a:lnTo>
                <a:lnTo>
                  <a:pt x="262" y="100"/>
                </a:lnTo>
                <a:lnTo>
                  <a:pt x="262" y="100"/>
                </a:lnTo>
                <a:lnTo>
                  <a:pt x="266" y="100"/>
                </a:lnTo>
                <a:lnTo>
                  <a:pt x="266" y="100"/>
                </a:lnTo>
                <a:lnTo>
                  <a:pt x="272" y="104"/>
                </a:lnTo>
                <a:lnTo>
                  <a:pt x="272" y="104"/>
                </a:lnTo>
                <a:lnTo>
                  <a:pt x="274" y="112"/>
                </a:lnTo>
                <a:lnTo>
                  <a:pt x="274" y="112"/>
                </a:lnTo>
                <a:lnTo>
                  <a:pt x="274" y="116"/>
                </a:lnTo>
                <a:lnTo>
                  <a:pt x="274" y="122"/>
                </a:lnTo>
                <a:lnTo>
                  <a:pt x="274" y="122"/>
                </a:lnTo>
                <a:lnTo>
                  <a:pt x="278" y="122"/>
                </a:lnTo>
                <a:lnTo>
                  <a:pt x="280" y="122"/>
                </a:lnTo>
                <a:lnTo>
                  <a:pt x="280" y="122"/>
                </a:lnTo>
                <a:lnTo>
                  <a:pt x="286" y="122"/>
                </a:lnTo>
                <a:lnTo>
                  <a:pt x="286" y="122"/>
                </a:lnTo>
                <a:lnTo>
                  <a:pt x="292" y="118"/>
                </a:lnTo>
                <a:lnTo>
                  <a:pt x="292" y="118"/>
                </a:lnTo>
                <a:lnTo>
                  <a:pt x="294" y="114"/>
                </a:lnTo>
                <a:lnTo>
                  <a:pt x="294" y="114"/>
                </a:lnTo>
                <a:lnTo>
                  <a:pt x="298" y="114"/>
                </a:lnTo>
                <a:lnTo>
                  <a:pt x="302" y="116"/>
                </a:lnTo>
                <a:lnTo>
                  <a:pt x="302" y="116"/>
                </a:lnTo>
                <a:lnTo>
                  <a:pt x="302" y="118"/>
                </a:lnTo>
                <a:lnTo>
                  <a:pt x="300" y="122"/>
                </a:lnTo>
                <a:lnTo>
                  <a:pt x="300" y="122"/>
                </a:lnTo>
                <a:lnTo>
                  <a:pt x="304" y="124"/>
                </a:lnTo>
                <a:lnTo>
                  <a:pt x="308" y="126"/>
                </a:lnTo>
                <a:lnTo>
                  <a:pt x="308" y="126"/>
                </a:lnTo>
                <a:lnTo>
                  <a:pt x="314" y="124"/>
                </a:lnTo>
                <a:lnTo>
                  <a:pt x="314" y="124"/>
                </a:lnTo>
                <a:lnTo>
                  <a:pt x="318" y="126"/>
                </a:lnTo>
                <a:lnTo>
                  <a:pt x="322" y="126"/>
                </a:lnTo>
                <a:lnTo>
                  <a:pt x="322" y="126"/>
                </a:lnTo>
                <a:lnTo>
                  <a:pt x="324" y="124"/>
                </a:lnTo>
                <a:lnTo>
                  <a:pt x="326" y="120"/>
                </a:lnTo>
                <a:lnTo>
                  <a:pt x="328" y="114"/>
                </a:lnTo>
                <a:lnTo>
                  <a:pt x="328" y="114"/>
                </a:lnTo>
                <a:lnTo>
                  <a:pt x="332" y="106"/>
                </a:lnTo>
                <a:lnTo>
                  <a:pt x="332" y="106"/>
                </a:lnTo>
                <a:lnTo>
                  <a:pt x="332" y="102"/>
                </a:lnTo>
                <a:lnTo>
                  <a:pt x="332" y="100"/>
                </a:lnTo>
                <a:lnTo>
                  <a:pt x="332" y="100"/>
                </a:lnTo>
                <a:lnTo>
                  <a:pt x="336" y="100"/>
                </a:lnTo>
                <a:lnTo>
                  <a:pt x="338" y="102"/>
                </a:lnTo>
                <a:lnTo>
                  <a:pt x="338" y="102"/>
                </a:lnTo>
                <a:lnTo>
                  <a:pt x="342" y="102"/>
                </a:lnTo>
                <a:lnTo>
                  <a:pt x="346" y="100"/>
                </a:lnTo>
                <a:lnTo>
                  <a:pt x="346" y="100"/>
                </a:lnTo>
                <a:lnTo>
                  <a:pt x="350" y="102"/>
                </a:lnTo>
                <a:lnTo>
                  <a:pt x="350" y="102"/>
                </a:lnTo>
                <a:lnTo>
                  <a:pt x="350" y="106"/>
                </a:lnTo>
                <a:lnTo>
                  <a:pt x="348" y="110"/>
                </a:lnTo>
                <a:lnTo>
                  <a:pt x="348" y="110"/>
                </a:lnTo>
                <a:lnTo>
                  <a:pt x="350" y="114"/>
                </a:lnTo>
                <a:lnTo>
                  <a:pt x="354" y="118"/>
                </a:lnTo>
                <a:lnTo>
                  <a:pt x="354" y="118"/>
                </a:lnTo>
                <a:lnTo>
                  <a:pt x="352" y="122"/>
                </a:lnTo>
                <a:lnTo>
                  <a:pt x="350" y="124"/>
                </a:lnTo>
                <a:lnTo>
                  <a:pt x="350" y="124"/>
                </a:lnTo>
                <a:lnTo>
                  <a:pt x="348" y="128"/>
                </a:lnTo>
                <a:lnTo>
                  <a:pt x="348" y="128"/>
                </a:lnTo>
                <a:lnTo>
                  <a:pt x="350" y="134"/>
                </a:lnTo>
                <a:lnTo>
                  <a:pt x="354" y="138"/>
                </a:lnTo>
                <a:lnTo>
                  <a:pt x="354" y="138"/>
                </a:lnTo>
                <a:lnTo>
                  <a:pt x="356" y="140"/>
                </a:lnTo>
                <a:lnTo>
                  <a:pt x="356" y="140"/>
                </a:lnTo>
                <a:lnTo>
                  <a:pt x="360" y="138"/>
                </a:lnTo>
                <a:lnTo>
                  <a:pt x="360" y="138"/>
                </a:lnTo>
                <a:lnTo>
                  <a:pt x="360" y="136"/>
                </a:lnTo>
                <a:lnTo>
                  <a:pt x="362" y="132"/>
                </a:lnTo>
                <a:lnTo>
                  <a:pt x="362" y="132"/>
                </a:lnTo>
                <a:lnTo>
                  <a:pt x="364" y="134"/>
                </a:lnTo>
                <a:lnTo>
                  <a:pt x="366" y="134"/>
                </a:lnTo>
                <a:lnTo>
                  <a:pt x="370" y="136"/>
                </a:lnTo>
                <a:lnTo>
                  <a:pt x="370" y="136"/>
                </a:lnTo>
                <a:lnTo>
                  <a:pt x="374" y="134"/>
                </a:lnTo>
                <a:lnTo>
                  <a:pt x="378" y="130"/>
                </a:lnTo>
                <a:lnTo>
                  <a:pt x="378" y="130"/>
                </a:lnTo>
                <a:lnTo>
                  <a:pt x="384" y="130"/>
                </a:lnTo>
                <a:lnTo>
                  <a:pt x="384" y="130"/>
                </a:lnTo>
                <a:lnTo>
                  <a:pt x="388" y="130"/>
                </a:lnTo>
                <a:lnTo>
                  <a:pt x="392" y="132"/>
                </a:lnTo>
                <a:lnTo>
                  <a:pt x="392" y="132"/>
                </a:lnTo>
                <a:lnTo>
                  <a:pt x="392" y="134"/>
                </a:lnTo>
                <a:lnTo>
                  <a:pt x="392" y="136"/>
                </a:lnTo>
                <a:lnTo>
                  <a:pt x="392" y="136"/>
                </a:lnTo>
                <a:lnTo>
                  <a:pt x="390" y="138"/>
                </a:lnTo>
                <a:lnTo>
                  <a:pt x="388" y="136"/>
                </a:lnTo>
                <a:lnTo>
                  <a:pt x="382" y="136"/>
                </a:lnTo>
                <a:lnTo>
                  <a:pt x="382" y="136"/>
                </a:lnTo>
                <a:lnTo>
                  <a:pt x="370" y="142"/>
                </a:lnTo>
                <a:lnTo>
                  <a:pt x="366" y="146"/>
                </a:lnTo>
                <a:lnTo>
                  <a:pt x="362" y="150"/>
                </a:lnTo>
                <a:lnTo>
                  <a:pt x="362" y="150"/>
                </a:lnTo>
                <a:lnTo>
                  <a:pt x="360" y="156"/>
                </a:lnTo>
                <a:lnTo>
                  <a:pt x="360" y="156"/>
                </a:lnTo>
                <a:lnTo>
                  <a:pt x="362" y="160"/>
                </a:lnTo>
                <a:lnTo>
                  <a:pt x="362" y="160"/>
                </a:lnTo>
                <a:lnTo>
                  <a:pt x="366" y="160"/>
                </a:lnTo>
                <a:lnTo>
                  <a:pt x="368" y="158"/>
                </a:lnTo>
                <a:lnTo>
                  <a:pt x="372" y="158"/>
                </a:lnTo>
                <a:lnTo>
                  <a:pt x="374" y="158"/>
                </a:lnTo>
                <a:lnTo>
                  <a:pt x="374" y="158"/>
                </a:lnTo>
                <a:lnTo>
                  <a:pt x="374" y="160"/>
                </a:lnTo>
                <a:lnTo>
                  <a:pt x="374" y="164"/>
                </a:lnTo>
                <a:lnTo>
                  <a:pt x="370" y="170"/>
                </a:lnTo>
                <a:lnTo>
                  <a:pt x="370" y="170"/>
                </a:lnTo>
                <a:lnTo>
                  <a:pt x="362" y="178"/>
                </a:lnTo>
                <a:lnTo>
                  <a:pt x="362" y="178"/>
                </a:lnTo>
                <a:lnTo>
                  <a:pt x="360" y="182"/>
                </a:lnTo>
                <a:lnTo>
                  <a:pt x="358" y="186"/>
                </a:lnTo>
                <a:lnTo>
                  <a:pt x="358" y="186"/>
                </a:lnTo>
                <a:lnTo>
                  <a:pt x="362" y="186"/>
                </a:lnTo>
                <a:lnTo>
                  <a:pt x="366" y="186"/>
                </a:lnTo>
                <a:lnTo>
                  <a:pt x="372" y="188"/>
                </a:lnTo>
                <a:lnTo>
                  <a:pt x="374" y="188"/>
                </a:lnTo>
                <a:lnTo>
                  <a:pt x="374" y="188"/>
                </a:lnTo>
                <a:lnTo>
                  <a:pt x="372" y="192"/>
                </a:lnTo>
                <a:lnTo>
                  <a:pt x="370" y="194"/>
                </a:lnTo>
                <a:lnTo>
                  <a:pt x="370" y="194"/>
                </a:lnTo>
                <a:lnTo>
                  <a:pt x="368" y="200"/>
                </a:lnTo>
                <a:lnTo>
                  <a:pt x="368" y="200"/>
                </a:lnTo>
                <a:lnTo>
                  <a:pt x="372" y="204"/>
                </a:lnTo>
                <a:lnTo>
                  <a:pt x="376" y="206"/>
                </a:lnTo>
                <a:lnTo>
                  <a:pt x="376" y="206"/>
                </a:lnTo>
                <a:lnTo>
                  <a:pt x="378" y="206"/>
                </a:lnTo>
                <a:lnTo>
                  <a:pt x="380" y="202"/>
                </a:lnTo>
                <a:lnTo>
                  <a:pt x="382" y="200"/>
                </a:lnTo>
                <a:lnTo>
                  <a:pt x="382" y="198"/>
                </a:lnTo>
                <a:lnTo>
                  <a:pt x="382" y="198"/>
                </a:lnTo>
                <a:lnTo>
                  <a:pt x="384" y="200"/>
                </a:lnTo>
                <a:lnTo>
                  <a:pt x="384" y="204"/>
                </a:lnTo>
                <a:lnTo>
                  <a:pt x="384" y="204"/>
                </a:lnTo>
                <a:lnTo>
                  <a:pt x="384" y="212"/>
                </a:lnTo>
                <a:lnTo>
                  <a:pt x="382" y="222"/>
                </a:lnTo>
                <a:lnTo>
                  <a:pt x="382" y="222"/>
                </a:lnTo>
                <a:lnTo>
                  <a:pt x="378" y="230"/>
                </a:lnTo>
                <a:lnTo>
                  <a:pt x="378" y="230"/>
                </a:lnTo>
                <a:lnTo>
                  <a:pt x="374" y="230"/>
                </a:lnTo>
                <a:lnTo>
                  <a:pt x="372" y="232"/>
                </a:lnTo>
                <a:lnTo>
                  <a:pt x="372" y="232"/>
                </a:lnTo>
                <a:lnTo>
                  <a:pt x="370" y="238"/>
                </a:lnTo>
                <a:lnTo>
                  <a:pt x="370" y="242"/>
                </a:lnTo>
                <a:lnTo>
                  <a:pt x="370" y="242"/>
                </a:lnTo>
                <a:lnTo>
                  <a:pt x="376" y="244"/>
                </a:lnTo>
                <a:lnTo>
                  <a:pt x="376" y="244"/>
                </a:lnTo>
                <a:lnTo>
                  <a:pt x="378" y="242"/>
                </a:lnTo>
                <a:lnTo>
                  <a:pt x="380" y="240"/>
                </a:lnTo>
                <a:lnTo>
                  <a:pt x="380" y="240"/>
                </a:lnTo>
                <a:lnTo>
                  <a:pt x="380" y="242"/>
                </a:lnTo>
                <a:lnTo>
                  <a:pt x="378" y="246"/>
                </a:lnTo>
                <a:lnTo>
                  <a:pt x="376" y="250"/>
                </a:lnTo>
                <a:lnTo>
                  <a:pt x="376" y="250"/>
                </a:lnTo>
                <a:lnTo>
                  <a:pt x="372" y="254"/>
                </a:lnTo>
                <a:lnTo>
                  <a:pt x="368" y="258"/>
                </a:lnTo>
                <a:lnTo>
                  <a:pt x="368" y="258"/>
                </a:lnTo>
                <a:lnTo>
                  <a:pt x="366" y="258"/>
                </a:lnTo>
                <a:lnTo>
                  <a:pt x="362" y="258"/>
                </a:lnTo>
                <a:lnTo>
                  <a:pt x="362" y="258"/>
                </a:lnTo>
                <a:lnTo>
                  <a:pt x="360" y="262"/>
                </a:lnTo>
                <a:lnTo>
                  <a:pt x="358" y="266"/>
                </a:lnTo>
                <a:lnTo>
                  <a:pt x="358" y="266"/>
                </a:lnTo>
                <a:lnTo>
                  <a:pt x="354" y="266"/>
                </a:lnTo>
                <a:lnTo>
                  <a:pt x="354" y="266"/>
                </a:lnTo>
                <a:lnTo>
                  <a:pt x="348" y="270"/>
                </a:lnTo>
                <a:lnTo>
                  <a:pt x="348" y="270"/>
                </a:lnTo>
                <a:lnTo>
                  <a:pt x="340" y="270"/>
                </a:lnTo>
                <a:lnTo>
                  <a:pt x="336" y="268"/>
                </a:lnTo>
                <a:lnTo>
                  <a:pt x="332" y="268"/>
                </a:lnTo>
                <a:lnTo>
                  <a:pt x="332" y="268"/>
                </a:lnTo>
                <a:lnTo>
                  <a:pt x="330" y="272"/>
                </a:lnTo>
                <a:lnTo>
                  <a:pt x="330" y="274"/>
                </a:lnTo>
                <a:lnTo>
                  <a:pt x="330" y="274"/>
                </a:lnTo>
                <a:lnTo>
                  <a:pt x="326" y="272"/>
                </a:lnTo>
                <a:lnTo>
                  <a:pt x="324" y="272"/>
                </a:lnTo>
                <a:lnTo>
                  <a:pt x="324" y="272"/>
                </a:lnTo>
                <a:lnTo>
                  <a:pt x="324" y="274"/>
                </a:lnTo>
                <a:lnTo>
                  <a:pt x="324" y="274"/>
                </a:lnTo>
                <a:lnTo>
                  <a:pt x="322" y="276"/>
                </a:lnTo>
                <a:lnTo>
                  <a:pt x="318" y="276"/>
                </a:lnTo>
                <a:lnTo>
                  <a:pt x="318" y="276"/>
                </a:lnTo>
                <a:lnTo>
                  <a:pt x="320" y="278"/>
                </a:lnTo>
                <a:lnTo>
                  <a:pt x="324" y="280"/>
                </a:lnTo>
                <a:lnTo>
                  <a:pt x="324" y="280"/>
                </a:lnTo>
                <a:lnTo>
                  <a:pt x="328" y="278"/>
                </a:lnTo>
                <a:lnTo>
                  <a:pt x="332" y="276"/>
                </a:lnTo>
                <a:lnTo>
                  <a:pt x="332" y="278"/>
                </a:lnTo>
                <a:lnTo>
                  <a:pt x="332" y="278"/>
                </a:lnTo>
                <a:lnTo>
                  <a:pt x="332" y="280"/>
                </a:lnTo>
                <a:lnTo>
                  <a:pt x="328" y="284"/>
                </a:lnTo>
                <a:lnTo>
                  <a:pt x="318" y="290"/>
                </a:lnTo>
                <a:lnTo>
                  <a:pt x="318" y="290"/>
                </a:lnTo>
                <a:lnTo>
                  <a:pt x="312" y="292"/>
                </a:lnTo>
                <a:lnTo>
                  <a:pt x="308" y="296"/>
                </a:lnTo>
                <a:lnTo>
                  <a:pt x="308" y="296"/>
                </a:lnTo>
                <a:lnTo>
                  <a:pt x="302" y="296"/>
                </a:lnTo>
                <a:lnTo>
                  <a:pt x="298" y="296"/>
                </a:lnTo>
                <a:lnTo>
                  <a:pt x="298" y="296"/>
                </a:lnTo>
                <a:lnTo>
                  <a:pt x="294" y="298"/>
                </a:lnTo>
                <a:lnTo>
                  <a:pt x="292" y="302"/>
                </a:lnTo>
                <a:lnTo>
                  <a:pt x="290" y="302"/>
                </a:lnTo>
                <a:lnTo>
                  <a:pt x="290" y="302"/>
                </a:lnTo>
                <a:lnTo>
                  <a:pt x="286" y="298"/>
                </a:lnTo>
                <a:lnTo>
                  <a:pt x="286" y="294"/>
                </a:lnTo>
                <a:lnTo>
                  <a:pt x="286" y="294"/>
                </a:lnTo>
                <a:lnTo>
                  <a:pt x="288" y="290"/>
                </a:lnTo>
                <a:lnTo>
                  <a:pt x="288" y="290"/>
                </a:lnTo>
                <a:lnTo>
                  <a:pt x="286" y="284"/>
                </a:lnTo>
                <a:lnTo>
                  <a:pt x="286" y="284"/>
                </a:lnTo>
                <a:lnTo>
                  <a:pt x="284" y="282"/>
                </a:lnTo>
                <a:lnTo>
                  <a:pt x="282" y="280"/>
                </a:lnTo>
                <a:lnTo>
                  <a:pt x="282" y="280"/>
                </a:lnTo>
                <a:lnTo>
                  <a:pt x="280" y="282"/>
                </a:lnTo>
                <a:lnTo>
                  <a:pt x="278" y="284"/>
                </a:lnTo>
                <a:lnTo>
                  <a:pt x="276" y="290"/>
                </a:lnTo>
                <a:lnTo>
                  <a:pt x="276" y="290"/>
                </a:lnTo>
                <a:lnTo>
                  <a:pt x="270" y="292"/>
                </a:lnTo>
                <a:lnTo>
                  <a:pt x="264" y="292"/>
                </a:lnTo>
                <a:lnTo>
                  <a:pt x="264" y="292"/>
                </a:lnTo>
                <a:lnTo>
                  <a:pt x="258" y="296"/>
                </a:lnTo>
                <a:lnTo>
                  <a:pt x="258" y="296"/>
                </a:lnTo>
                <a:lnTo>
                  <a:pt x="242" y="302"/>
                </a:lnTo>
                <a:lnTo>
                  <a:pt x="242" y="302"/>
                </a:lnTo>
                <a:lnTo>
                  <a:pt x="226" y="306"/>
                </a:lnTo>
                <a:lnTo>
                  <a:pt x="226" y="306"/>
                </a:lnTo>
                <a:lnTo>
                  <a:pt x="220" y="306"/>
                </a:lnTo>
                <a:lnTo>
                  <a:pt x="214" y="306"/>
                </a:lnTo>
                <a:lnTo>
                  <a:pt x="214" y="306"/>
                </a:lnTo>
                <a:lnTo>
                  <a:pt x="210" y="304"/>
                </a:lnTo>
                <a:lnTo>
                  <a:pt x="206" y="302"/>
                </a:lnTo>
                <a:lnTo>
                  <a:pt x="206" y="302"/>
                </a:lnTo>
                <a:lnTo>
                  <a:pt x="202" y="302"/>
                </a:lnTo>
                <a:lnTo>
                  <a:pt x="198" y="302"/>
                </a:lnTo>
                <a:lnTo>
                  <a:pt x="198" y="302"/>
                </a:lnTo>
                <a:lnTo>
                  <a:pt x="198" y="300"/>
                </a:lnTo>
                <a:lnTo>
                  <a:pt x="198" y="296"/>
                </a:lnTo>
                <a:lnTo>
                  <a:pt x="198" y="296"/>
                </a:lnTo>
                <a:lnTo>
                  <a:pt x="196" y="296"/>
                </a:lnTo>
                <a:lnTo>
                  <a:pt x="194" y="298"/>
                </a:lnTo>
                <a:lnTo>
                  <a:pt x="194" y="298"/>
                </a:lnTo>
                <a:lnTo>
                  <a:pt x="190" y="300"/>
                </a:lnTo>
                <a:lnTo>
                  <a:pt x="190" y="300"/>
                </a:lnTo>
                <a:lnTo>
                  <a:pt x="188" y="302"/>
                </a:lnTo>
                <a:lnTo>
                  <a:pt x="186" y="306"/>
                </a:lnTo>
                <a:lnTo>
                  <a:pt x="186" y="306"/>
                </a:lnTo>
                <a:lnTo>
                  <a:pt x="180" y="306"/>
                </a:lnTo>
                <a:lnTo>
                  <a:pt x="174" y="304"/>
                </a:lnTo>
                <a:lnTo>
                  <a:pt x="174" y="304"/>
                </a:lnTo>
                <a:lnTo>
                  <a:pt x="168" y="306"/>
                </a:lnTo>
                <a:lnTo>
                  <a:pt x="160" y="310"/>
                </a:lnTo>
                <a:lnTo>
                  <a:pt x="152" y="314"/>
                </a:lnTo>
                <a:lnTo>
                  <a:pt x="144" y="316"/>
                </a:lnTo>
                <a:lnTo>
                  <a:pt x="144" y="316"/>
                </a:lnTo>
                <a:lnTo>
                  <a:pt x="134" y="314"/>
                </a:lnTo>
                <a:lnTo>
                  <a:pt x="126" y="314"/>
                </a:lnTo>
                <a:lnTo>
                  <a:pt x="126" y="314"/>
                </a:lnTo>
                <a:lnTo>
                  <a:pt x="122" y="314"/>
                </a:lnTo>
                <a:lnTo>
                  <a:pt x="118" y="316"/>
                </a:lnTo>
                <a:lnTo>
                  <a:pt x="118" y="316"/>
                </a:lnTo>
                <a:lnTo>
                  <a:pt x="114" y="312"/>
                </a:lnTo>
                <a:lnTo>
                  <a:pt x="110" y="306"/>
                </a:lnTo>
                <a:lnTo>
                  <a:pt x="110" y="306"/>
                </a:lnTo>
                <a:lnTo>
                  <a:pt x="108" y="308"/>
                </a:lnTo>
                <a:lnTo>
                  <a:pt x="104" y="308"/>
                </a:lnTo>
                <a:lnTo>
                  <a:pt x="104" y="308"/>
                </a:lnTo>
                <a:lnTo>
                  <a:pt x="102" y="304"/>
                </a:lnTo>
                <a:lnTo>
                  <a:pt x="100" y="298"/>
                </a:lnTo>
                <a:lnTo>
                  <a:pt x="100" y="298"/>
                </a:lnTo>
                <a:lnTo>
                  <a:pt x="94" y="294"/>
                </a:lnTo>
                <a:lnTo>
                  <a:pt x="94" y="294"/>
                </a:lnTo>
                <a:lnTo>
                  <a:pt x="90" y="288"/>
                </a:lnTo>
                <a:lnTo>
                  <a:pt x="86" y="282"/>
                </a:lnTo>
                <a:lnTo>
                  <a:pt x="86" y="282"/>
                </a:lnTo>
                <a:lnTo>
                  <a:pt x="78" y="280"/>
                </a:lnTo>
                <a:lnTo>
                  <a:pt x="78" y="280"/>
                </a:lnTo>
                <a:lnTo>
                  <a:pt x="76" y="280"/>
                </a:lnTo>
                <a:lnTo>
                  <a:pt x="76" y="280"/>
                </a:lnTo>
                <a:lnTo>
                  <a:pt x="76" y="276"/>
                </a:lnTo>
                <a:lnTo>
                  <a:pt x="74" y="274"/>
                </a:lnTo>
                <a:lnTo>
                  <a:pt x="74" y="274"/>
                </a:lnTo>
                <a:lnTo>
                  <a:pt x="70" y="268"/>
                </a:lnTo>
                <a:lnTo>
                  <a:pt x="70" y="268"/>
                </a:lnTo>
                <a:lnTo>
                  <a:pt x="68" y="258"/>
                </a:lnTo>
                <a:lnTo>
                  <a:pt x="68" y="258"/>
                </a:lnTo>
                <a:lnTo>
                  <a:pt x="62" y="244"/>
                </a:lnTo>
                <a:lnTo>
                  <a:pt x="62" y="244"/>
                </a:lnTo>
                <a:lnTo>
                  <a:pt x="58" y="238"/>
                </a:lnTo>
                <a:lnTo>
                  <a:pt x="52" y="232"/>
                </a:lnTo>
                <a:lnTo>
                  <a:pt x="52" y="232"/>
                </a:lnTo>
                <a:lnTo>
                  <a:pt x="48" y="232"/>
                </a:lnTo>
                <a:lnTo>
                  <a:pt x="42" y="232"/>
                </a:lnTo>
                <a:lnTo>
                  <a:pt x="42" y="232"/>
                </a:lnTo>
                <a:lnTo>
                  <a:pt x="38" y="226"/>
                </a:lnTo>
                <a:lnTo>
                  <a:pt x="34" y="222"/>
                </a:lnTo>
                <a:lnTo>
                  <a:pt x="34" y="222"/>
                </a:lnTo>
                <a:lnTo>
                  <a:pt x="28" y="222"/>
                </a:lnTo>
                <a:lnTo>
                  <a:pt x="28" y="222"/>
                </a:lnTo>
                <a:lnTo>
                  <a:pt x="22" y="220"/>
                </a:lnTo>
                <a:lnTo>
                  <a:pt x="22" y="220"/>
                </a:lnTo>
                <a:lnTo>
                  <a:pt x="18" y="216"/>
                </a:lnTo>
                <a:lnTo>
                  <a:pt x="12" y="214"/>
                </a:lnTo>
                <a:lnTo>
                  <a:pt x="12" y="214"/>
                </a:lnTo>
                <a:lnTo>
                  <a:pt x="6" y="214"/>
                </a:lnTo>
                <a:lnTo>
                  <a:pt x="6" y="214"/>
                </a:lnTo>
                <a:lnTo>
                  <a:pt x="2" y="212"/>
                </a:lnTo>
                <a:lnTo>
                  <a:pt x="0" y="210"/>
                </a:lnTo>
                <a:lnTo>
                  <a:pt x="0" y="210"/>
                </a:lnTo>
                <a:lnTo>
                  <a:pt x="2" y="208"/>
                </a:lnTo>
                <a:lnTo>
                  <a:pt x="4" y="204"/>
                </a:lnTo>
                <a:lnTo>
                  <a:pt x="8" y="200"/>
                </a:lnTo>
                <a:lnTo>
                  <a:pt x="8" y="200"/>
                </a:lnTo>
                <a:lnTo>
                  <a:pt x="10" y="194"/>
                </a:lnTo>
                <a:lnTo>
                  <a:pt x="10" y="192"/>
                </a:lnTo>
                <a:lnTo>
                  <a:pt x="12" y="190"/>
                </a:lnTo>
                <a:lnTo>
                  <a:pt x="12" y="190"/>
                </a:lnTo>
                <a:lnTo>
                  <a:pt x="14" y="192"/>
                </a:lnTo>
                <a:lnTo>
                  <a:pt x="14" y="194"/>
                </a:lnTo>
                <a:lnTo>
                  <a:pt x="16" y="198"/>
                </a:lnTo>
                <a:lnTo>
                  <a:pt x="16" y="200"/>
                </a:lnTo>
                <a:lnTo>
                  <a:pt x="16" y="200"/>
                </a:lnTo>
                <a:lnTo>
                  <a:pt x="20" y="200"/>
                </a:lnTo>
                <a:lnTo>
                  <a:pt x="24" y="198"/>
                </a:lnTo>
                <a:lnTo>
                  <a:pt x="24" y="198"/>
                </a:lnTo>
                <a:lnTo>
                  <a:pt x="30" y="198"/>
                </a:lnTo>
                <a:lnTo>
                  <a:pt x="36" y="198"/>
                </a:lnTo>
                <a:lnTo>
                  <a:pt x="36" y="198"/>
                </a:lnTo>
                <a:lnTo>
                  <a:pt x="42" y="198"/>
                </a:lnTo>
                <a:lnTo>
                  <a:pt x="50" y="196"/>
                </a:lnTo>
                <a:lnTo>
                  <a:pt x="50" y="196"/>
                </a:lnTo>
                <a:lnTo>
                  <a:pt x="54" y="192"/>
                </a:lnTo>
                <a:lnTo>
                  <a:pt x="56" y="188"/>
                </a:lnTo>
                <a:lnTo>
                  <a:pt x="56" y="184"/>
                </a:lnTo>
                <a:lnTo>
                  <a:pt x="56" y="184"/>
                </a:lnTo>
                <a:lnTo>
                  <a:pt x="54" y="184"/>
                </a:lnTo>
                <a:lnTo>
                  <a:pt x="50" y="184"/>
                </a:lnTo>
                <a:lnTo>
                  <a:pt x="46" y="184"/>
                </a:lnTo>
                <a:lnTo>
                  <a:pt x="44" y="182"/>
                </a:lnTo>
                <a:lnTo>
                  <a:pt x="44" y="182"/>
                </a:lnTo>
                <a:lnTo>
                  <a:pt x="44" y="180"/>
                </a:lnTo>
                <a:lnTo>
                  <a:pt x="48" y="180"/>
                </a:lnTo>
                <a:lnTo>
                  <a:pt x="54" y="180"/>
                </a:lnTo>
                <a:lnTo>
                  <a:pt x="54" y="180"/>
                </a:lnTo>
                <a:lnTo>
                  <a:pt x="56" y="176"/>
                </a:lnTo>
                <a:lnTo>
                  <a:pt x="56" y="176"/>
                </a:lnTo>
                <a:lnTo>
                  <a:pt x="60" y="170"/>
                </a:lnTo>
                <a:lnTo>
                  <a:pt x="60" y="170"/>
                </a:lnTo>
                <a:lnTo>
                  <a:pt x="66" y="170"/>
                </a:lnTo>
                <a:lnTo>
                  <a:pt x="68" y="168"/>
                </a:lnTo>
                <a:lnTo>
                  <a:pt x="70" y="168"/>
                </a:lnTo>
                <a:lnTo>
                  <a:pt x="70" y="168"/>
                </a:lnTo>
                <a:lnTo>
                  <a:pt x="66" y="164"/>
                </a:lnTo>
                <a:lnTo>
                  <a:pt x="62" y="164"/>
                </a:lnTo>
                <a:lnTo>
                  <a:pt x="62" y="164"/>
                </a:lnTo>
                <a:lnTo>
                  <a:pt x="58" y="168"/>
                </a:lnTo>
                <a:lnTo>
                  <a:pt x="56" y="168"/>
                </a:lnTo>
                <a:lnTo>
                  <a:pt x="54" y="168"/>
                </a:lnTo>
                <a:lnTo>
                  <a:pt x="54" y="168"/>
                </a:lnTo>
                <a:lnTo>
                  <a:pt x="54" y="166"/>
                </a:lnTo>
                <a:lnTo>
                  <a:pt x="54" y="164"/>
                </a:lnTo>
                <a:lnTo>
                  <a:pt x="54" y="164"/>
                </a:lnTo>
                <a:lnTo>
                  <a:pt x="54" y="162"/>
                </a:lnTo>
                <a:lnTo>
                  <a:pt x="54" y="160"/>
                </a:lnTo>
                <a:lnTo>
                  <a:pt x="54" y="160"/>
                </a:lnTo>
                <a:lnTo>
                  <a:pt x="52" y="158"/>
                </a:lnTo>
                <a:lnTo>
                  <a:pt x="52" y="158"/>
                </a:lnTo>
                <a:lnTo>
                  <a:pt x="52" y="156"/>
                </a:lnTo>
                <a:lnTo>
                  <a:pt x="52" y="156"/>
                </a:lnTo>
                <a:lnTo>
                  <a:pt x="56" y="150"/>
                </a:lnTo>
                <a:lnTo>
                  <a:pt x="56" y="150"/>
                </a:lnTo>
                <a:lnTo>
                  <a:pt x="60" y="144"/>
                </a:lnTo>
                <a:lnTo>
                  <a:pt x="60" y="138"/>
                </a:lnTo>
                <a:lnTo>
                  <a:pt x="60" y="138"/>
                </a:lnTo>
                <a:lnTo>
                  <a:pt x="58" y="134"/>
                </a:lnTo>
                <a:lnTo>
                  <a:pt x="58" y="134"/>
                </a:lnTo>
                <a:lnTo>
                  <a:pt x="52" y="134"/>
                </a:lnTo>
                <a:lnTo>
                  <a:pt x="48" y="134"/>
                </a:lnTo>
                <a:lnTo>
                  <a:pt x="48" y="134"/>
                </a:lnTo>
                <a:lnTo>
                  <a:pt x="46" y="128"/>
                </a:lnTo>
                <a:lnTo>
                  <a:pt x="46" y="128"/>
                </a:lnTo>
                <a:lnTo>
                  <a:pt x="42" y="124"/>
                </a:lnTo>
                <a:lnTo>
                  <a:pt x="42" y="124"/>
                </a:lnTo>
                <a:lnTo>
                  <a:pt x="34" y="122"/>
                </a:lnTo>
                <a:lnTo>
                  <a:pt x="34" y="122"/>
                </a:lnTo>
                <a:lnTo>
                  <a:pt x="28" y="120"/>
                </a:lnTo>
                <a:lnTo>
                  <a:pt x="28" y="120"/>
                </a:lnTo>
                <a:lnTo>
                  <a:pt x="20" y="120"/>
                </a:lnTo>
                <a:lnTo>
                  <a:pt x="20" y="120"/>
                </a:lnTo>
                <a:lnTo>
                  <a:pt x="16" y="120"/>
                </a:lnTo>
                <a:lnTo>
                  <a:pt x="12" y="118"/>
                </a:lnTo>
                <a:lnTo>
                  <a:pt x="12" y="118"/>
                </a:lnTo>
                <a:lnTo>
                  <a:pt x="12" y="114"/>
                </a:lnTo>
                <a:lnTo>
                  <a:pt x="12" y="114"/>
                </a:lnTo>
                <a:lnTo>
                  <a:pt x="14" y="110"/>
                </a:lnTo>
                <a:lnTo>
                  <a:pt x="18" y="106"/>
                </a:lnTo>
                <a:lnTo>
                  <a:pt x="18" y="106"/>
                </a:lnTo>
                <a:lnTo>
                  <a:pt x="22" y="108"/>
                </a:lnTo>
                <a:lnTo>
                  <a:pt x="26" y="110"/>
                </a:lnTo>
                <a:lnTo>
                  <a:pt x="26" y="110"/>
                </a:lnTo>
                <a:lnTo>
                  <a:pt x="38" y="112"/>
                </a:lnTo>
                <a:lnTo>
                  <a:pt x="38" y="112"/>
                </a:lnTo>
                <a:lnTo>
                  <a:pt x="46" y="112"/>
                </a:lnTo>
                <a:lnTo>
                  <a:pt x="46" y="112"/>
                </a:lnTo>
                <a:lnTo>
                  <a:pt x="52" y="116"/>
                </a:lnTo>
                <a:lnTo>
                  <a:pt x="52" y="116"/>
                </a:lnTo>
                <a:lnTo>
                  <a:pt x="58" y="114"/>
                </a:lnTo>
                <a:lnTo>
                  <a:pt x="60" y="112"/>
                </a:lnTo>
                <a:lnTo>
                  <a:pt x="62" y="112"/>
                </a:lnTo>
                <a:lnTo>
                  <a:pt x="62" y="112"/>
                </a:lnTo>
                <a:lnTo>
                  <a:pt x="62" y="116"/>
                </a:lnTo>
                <a:lnTo>
                  <a:pt x="62" y="118"/>
                </a:lnTo>
                <a:lnTo>
                  <a:pt x="62" y="118"/>
                </a:lnTo>
                <a:lnTo>
                  <a:pt x="68" y="118"/>
                </a:lnTo>
                <a:lnTo>
                  <a:pt x="72" y="118"/>
                </a:lnTo>
                <a:lnTo>
                  <a:pt x="72" y="118"/>
                </a:lnTo>
                <a:lnTo>
                  <a:pt x="74" y="120"/>
                </a:lnTo>
                <a:lnTo>
                  <a:pt x="76" y="122"/>
                </a:lnTo>
                <a:lnTo>
                  <a:pt x="76" y="122"/>
                </a:lnTo>
                <a:lnTo>
                  <a:pt x="82" y="128"/>
                </a:lnTo>
                <a:lnTo>
                  <a:pt x="86" y="130"/>
                </a:lnTo>
                <a:lnTo>
                  <a:pt x="88" y="130"/>
                </a:lnTo>
                <a:lnTo>
                  <a:pt x="88" y="130"/>
                </a:lnTo>
                <a:lnTo>
                  <a:pt x="98" y="126"/>
                </a:lnTo>
                <a:lnTo>
                  <a:pt x="102" y="122"/>
                </a:lnTo>
                <a:lnTo>
                  <a:pt x="104" y="120"/>
                </a:lnTo>
                <a:lnTo>
                  <a:pt x="104" y="120"/>
                </a:lnTo>
                <a:lnTo>
                  <a:pt x="100" y="118"/>
                </a:lnTo>
                <a:lnTo>
                  <a:pt x="98" y="118"/>
                </a:lnTo>
                <a:lnTo>
                  <a:pt x="98" y="118"/>
                </a:lnTo>
                <a:lnTo>
                  <a:pt x="94" y="120"/>
                </a:lnTo>
                <a:lnTo>
                  <a:pt x="90" y="124"/>
                </a:lnTo>
                <a:lnTo>
                  <a:pt x="90" y="124"/>
                </a:lnTo>
                <a:lnTo>
                  <a:pt x="88" y="122"/>
                </a:lnTo>
                <a:lnTo>
                  <a:pt x="88" y="118"/>
                </a:lnTo>
                <a:lnTo>
                  <a:pt x="88" y="118"/>
                </a:lnTo>
                <a:lnTo>
                  <a:pt x="82" y="114"/>
                </a:lnTo>
                <a:lnTo>
                  <a:pt x="78" y="112"/>
                </a:lnTo>
                <a:lnTo>
                  <a:pt x="76" y="110"/>
                </a:lnTo>
                <a:lnTo>
                  <a:pt x="76" y="110"/>
                </a:lnTo>
                <a:lnTo>
                  <a:pt x="78" y="108"/>
                </a:lnTo>
                <a:lnTo>
                  <a:pt x="80" y="106"/>
                </a:lnTo>
                <a:lnTo>
                  <a:pt x="80" y="106"/>
                </a:lnTo>
                <a:lnTo>
                  <a:pt x="88" y="102"/>
                </a:lnTo>
                <a:lnTo>
                  <a:pt x="88" y="102"/>
                </a:lnTo>
                <a:lnTo>
                  <a:pt x="92" y="102"/>
                </a:lnTo>
                <a:lnTo>
                  <a:pt x="92" y="102"/>
                </a:lnTo>
                <a:lnTo>
                  <a:pt x="98" y="102"/>
                </a:lnTo>
                <a:lnTo>
                  <a:pt x="98" y="102"/>
                </a:lnTo>
                <a:lnTo>
                  <a:pt x="106" y="100"/>
                </a:lnTo>
                <a:lnTo>
                  <a:pt x="110" y="100"/>
                </a:lnTo>
                <a:lnTo>
                  <a:pt x="112" y="100"/>
                </a:lnTo>
                <a:lnTo>
                  <a:pt x="112" y="100"/>
                </a:lnTo>
                <a:lnTo>
                  <a:pt x="114" y="98"/>
                </a:lnTo>
                <a:lnTo>
                  <a:pt x="114" y="98"/>
                </a:lnTo>
                <a:lnTo>
                  <a:pt x="112" y="94"/>
                </a:lnTo>
                <a:lnTo>
                  <a:pt x="110" y="90"/>
                </a:lnTo>
                <a:lnTo>
                  <a:pt x="110" y="90"/>
                </a:lnTo>
                <a:lnTo>
                  <a:pt x="108" y="92"/>
                </a:lnTo>
                <a:lnTo>
                  <a:pt x="104" y="92"/>
                </a:lnTo>
                <a:lnTo>
                  <a:pt x="104" y="92"/>
                </a:lnTo>
                <a:lnTo>
                  <a:pt x="102" y="92"/>
                </a:lnTo>
                <a:lnTo>
                  <a:pt x="100" y="90"/>
                </a:lnTo>
                <a:lnTo>
                  <a:pt x="100" y="90"/>
                </a:lnTo>
                <a:lnTo>
                  <a:pt x="102" y="88"/>
                </a:lnTo>
                <a:lnTo>
                  <a:pt x="104" y="88"/>
                </a:lnTo>
                <a:lnTo>
                  <a:pt x="104" y="88"/>
                </a:lnTo>
                <a:lnTo>
                  <a:pt x="104" y="84"/>
                </a:lnTo>
                <a:lnTo>
                  <a:pt x="104" y="84"/>
                </a:lnTo>
                <a:lnTo>
                  <a:pt x="104" y="84"/>
                </a:lnTo>
                <a:lnTo>
                  <a:pt x="100" y="84"/>
                </a:lnTo>
                <a:lnTo>
                  <a:pt x="100" y="84"/>
                </a:lnTo>
                <a:lnTo>
                  <a:pt x="100" y="82"/>
                </a:lnTo>
                <a:lnTo>
                  <a:pt x="102" y="78"/>
                </a:lnTo>
                <a:lnTo>
                  <a:pt x="102" y="78"/>
                </a:lnTo>
                <a:lnTo>
                  <a:pt x="100" y="76"/>
                </a:lnTo>
                <a:lnTo>
                  <a:pt x="100" y="76"/>
                </a:lnTo>
                <a:lnTo>
                  <a:pt x="94" y="72"/>
                </a:lnTo>
                <a:lnTo>
                  <a:pt x="88" y="68"/>
                </a:lnTo>
                <a:lnTo>
                  <a:pt x="88" y="68"/>
                </a:lnTo>
                <a:lnTo>
                  <a:pt x="82" y="68"/>
                </a:lnTo>
                <a:lnTo>
                  <a:pt x="82" y="68"/>
                </a:lnTo>
                <a:lnTo>
                  <a:pt x="78" y="70"/>
                </a:lnTo>
                <a:lnTo>
                  <a:pt x="72" y="72"/>
                </a:lnTo>
                <a:lnTo>
                  <a:pt x="72" y="72"/>
                </a:lnTo>
                <a:lnTo>
                  <a:pt x="68" y="68"/>
                </a:lnTo>
                <a:lnTo>
                  <a:pt x="68" y="68"/>
                </a:lnTo>
                <a:lnTo>
                  <a:pt x="56" y="68"/>
                </a:lnTo>
                <a:lnTo>
                  <a:pt x="56" y="68"/>
                </a:lnTo>
                <a:lnTo>
                  <a:pt x="52" y="66"/>
                </a:lnTo>
                <a:lnTo>
                  <a:pt x="52" y="66"/>
                </a:lnTo>
                <a:lnTo>
                  <a:pt x="48" y="62"/>
                </a:lnTo>
                <a:lnTo>
                  <a:pt x="44" y="58"/>
                </a:lnTo>
                <a:lnTo>
                  <a:pt x="44" y="58"/>
                </a:lnTo>
                <a:lnTo>
                  <a:pt x="42" y="56"/>
                </a:lnTo>
                <a:lnTo>
                  <a:pt x="36" y="54"/>
                </a:lnTo>
                <a:lnTo>
                  <a:pt x="32" y="54"/>
                </a:lnTo>
                <a:lnTo>
                  <a:pt x="30" y="52"/>
                </a:lnTo>
                <a:lnTo>
                  <a:pt x="30" y="52"/>
                </a:lnTo>
                <a:lnTo>
                  <a:pt x="30" y="50"/>
                </a:lnTo>
                <a:lnTo>
                  <a:pt x="32" y="48"/>
                </a:lnTo>
                <a:lnTo>
                  <a:pt x="36" y="46"/>
                </a:lnTo>
                <a:lnTo>
                  <a:pt x="36" y="46"/>
                </a:lnTo>
                <a:lnTo>
                  <a:pt x="40" y="44"/>
                </a:lnTo>
                <a:lnTo>
                  <a:pt x="44" y="42"/>
                </a:lnTo>
                <a:lnTo>
                  <a:pt x="44" y="42"/>
                </a:lnTo>
                <a:lnTo>
                  <a:pt x="44" y="44"/>
                </a:lnTo>
                <a:lnTo>
                  <a:pt x="44" y="46"/>
                </a:lnTo>
                <a:lnTo>
                  <a:pt x="44" y="46"/>
                </a:lnTo>
                <a:lnTo>
                  <a:pt x="48" y="52"/>
                </a:lnTo>
                <a:lnTo>
                  <a:pt x="52" y="58"/>
                </a:lnTo>
                <a:lnTo>
                  <a:pt x="52" y="58"/>
                </a:lnTo>
                <a:lnTo>
                  <a:pt x="56" y="58"/>
                </a:lnTo>
                <a:lnTo>
                  <a:pt x="60" y="56"/>
                </a:lnTo>
                <a:lnTo>
                  <a:pt x="60" y="56"/>
                </a:lnTo>
                <a:lnTo>
                  <a:pt x="60" y="56"/>
                </a:lnTo>
                <a:lnTo>
                  <a:pt x="58" y="54"/>
                </a:lnTo>
                <a:lnTo>
                  <a:pt x="56" y="52"/>
                </a:lnTo>
                <a:lnTo>
                  <a:pt x="56" y="50"/>
                </a:lnTo>
                <a:lnTo>
                  <a:pt x="56" y="50"/>
                </a:lnTo>
                <a:lnTo>
                  <a:pt x="58" y="52"/>
                </a:lnTo>
                <a:lnTo>
                  <a:pt x="58" y="52"/>
                </a:lnTo>
                <a:lnTo>
                  <a:pt x="60" y="50"/>
                </a:lnTo>
                <a:lnTo>
                  <a:pt x="62" y="48"/>
                </a:lnTo>
                <a:lnTo>
                  <a:pt x="62" y="48"/>
                </a:lnTo>
                <a:lnTo>
                  <a:pt x="60" y="44"/>
                </a:lnTo>
                <a:lnTo>
                  <a:pt x="58" y="40"/>
                </a:lnTo>
                <a:lnTo>
                  <a:pt x="58" y="40"/>
                </a:lnTo>
                <a:lnTo>
                  <a:pt x="58" y="36"/>
                </a:lnTo>
                <a:lnTo>
                  <a:pt x="60" y="32"/>
                </a:lnTo>
                <a:lnTo>
                  <a:pt x="60" y="32"/>
                </a:lnTo>
                <a:lnTo>
                  <a:pt x="60" y="32"/>
                </a:lnTo>
                <a:lnTo>
                  <a:pt x="64" y="32"/>
                </a:lnTo>
                <a:lnTo>
                  <a:pt x="66" y="36"/>
                </a:lnTo>
                <a:lnTo>
                  <a:pt x="70" y="46"/>
                </a:lnTo>
                <a:lnTo>
                  <a:pt x="70" y="46"/>
                </a:lnTo>
                <a:lnTo>
                  <a:pt x="68" y="50"/>
                </a:lnTo>
                <a:lnTo>
                  <a:pt x="70" y="56"/>
                </a:lnTo>
                <a:lnTo>
                  <a:pt x="70" y="56"/>
                </a:lnTo>
                <a:lnTo>
                  <a:pt x="74" y="58"/>
                </a:lnTo>
                <a:lnTo>
                  <a:pt x="78" y="60"/>
                </a:lnTo>
                <a:lnTo>
                  <a:pt x="80" y="58"/>
                </a:lnTo>
                <a:lnTo>
                  <a:pt x="80" y="58"/>
                </a:lnTo>
                <a:lnTo>
                  <a:pt x="80" y="56"/>
                </a:lnTo>
                <a:lnTo>
                  <a:pt x="78" y="52"/>
                </a:lnTo>
                <a:lnTo>
                  <a:pt x="78" y="52"/>
                </a:lnTo>
                <a:lnTo>
                  <a:pt x="80" y="52"/>
                </a:lnTo>
                <a:lnTo>
                  <a:pt x="82" y="52"/>
                </a:lnTo>
                <a:lnTo>
                  <a:pt x="82" y="52"/>
                </a:lnTo>
                <a:lnTo>
                  <a:pt x="86" y="50"/>
                </a:lnTo>
                <a:lnTo>
                  <a:pt x="86" y="48"/>
                </a:lnTo>
                <a:lnTo>
                  <a:pt x="86" y="48"/>
                </a:lnTo>
                <a:lnTo>
                  <a:pt x="84" y="46"/>
                </a:lnTo>
                <a:lnTo>
                  <a:pt x="82" y="46"/>
                </a:lnTo>
                <a:lnTo>
                  <a:pt x="78" y="46"/>
                </a:lnTo>
                <a:lnTo>
                  <a:pt x="74" y="44"/>
                </a:lnTo>
                <a:lnTo>
                  <a:pt x="74" y="44"/>
                </a:lnTo>
                <a:lnTo>
                  <a:pt x="74" y="40"/>
                </a:lnTo>
                <a:lnTo>
                  <a:pt x="74" y="34"/>
                </a:lnTo>
                <a:lnTo>
                  <a:pt x="74" y="34"/>
                </a:lnTo>
                <a:lnTo>
                  <a:pt x="76" y="34"/>
                </a:lnTo>
                <a:lnTo>
                  <a:pt x="76" y="34"/>
                </a:lnTo>
                <a:lnTo>
                  <a:pt x="80" y="34"/>
                </a:lnTo>
                <a:lnTo>
                  <a:pt x="82" y="36"/>
                </a:lnTo>
                <a:lnTo>
                  <a:pt x="82" y="36"/>
                </a:lnTo>
                <a:lnTo>
                  <a:pt x="82" y="32"/>
                </a:lnTo>
                <a:lnTo>
                  <a:pt x="82" y="28"/>
                </a:lnTo>
                <a:lnTo>
                  <a:pt x="82" y="28"/>
                </a:lnTo>
                <a:lnTo>
                  <a:pt x="80" y="24"/>
                </a:lnTo>
                <a:lnTo>
                  <a:pt x="80" y="20"/>
                </a:lnTo>
                <a:lnTo>
                  <a:pt x="82" y="18"/>
                </a:lnTo>
                <a:lnTo>
                  <a:pt x="82" y="18"/>
                </a:lnTo>
                <a:lnTo>
                  <a:pt x="84" y="24"/>
                </a:lnTo>
                <a:lnTo>
                  <a:pt x="88" y="28"/>
                </a:lnTo>
                <a:lnTo>
                  <a:pt x="88" y="28"/>
                </a:lnTo>
                <a:lnTo>
                  <a:pt x="90" y="28"/>
                </a:lnTo>
                <a:lnTo>
                  <a:pt x="90" y="28"/>
                </a:lnTo>
                <a:lnTo>
                  <a:pt x="90" y="22"/>
                </a:lnTo>
                <a:lnTo>
                  <a:pt x="90" y="20"/>
                </a:lnTo>
                <a:lnTo>
                  <a:pt x="90" y="18"/>
                </a:lnTo>
                <a:lnTo>
                  <a:pt x="90" y="18"/>
                </a:lnTo>
                <a:lnTo>
                  <a:pt x="92" y="20"/>
                </a:lnTo>
                <a:lnTo>
                  <a:pt x="92" y="22"/>
                </a:lnTo>
                <a:lnTo>
                  <a:pt x="94" y="24"/>
                </a:lnTo>
                <a:lnTo>
                  <a:pt x="94" y="24"/>
                </a:lnTo>
                <a:lnTo>
                  <a:pt x="94" y="24"/>
                </a:lnTo>
                <a:lnTo>
                  <a:pt x="96" y="22"/>
                </a:lnTo>
                <a:lnTo>
                  <a:pt x="96" y="20"/>
                </a:lnTo>
                <a:lnTo>
                  <a:pt x="96" y="18"/>
                </a:lnTo>
                <a:lnTo>
                  <a:pt x="96" y="16"/>
                </a:lnTo>
                <a:lnTo>
                  <a:pt x="96" y="16"/>
                </a:lnTo>
                <a:lnTo>
                  <a:pt x="98" y="14"/>
                </a:lnTo>
                <a:lnTo>
                  <a:pt x="102" y="16"/>
                </a:lnTo>
                <a:lnTo>
                  <a:pt x="102" y="16"/>
                </a:lnTo>
                <a:lnTo>
                  <a:pt x="106" y="20"/>
                </a:lnTo>
                <a:lnTo>
                  <a:pt x="108" y="28"/>
                </a:lnTo>
                <a:lnTo>
                  <a:pt x="108" y="28"/>
                </a:lnTo>
                <a:lnTo>
                  <a:pt x="106" y="32"/>
                </a:lnTo>
                <a:lnTo>
                  <a:pt x="102" y="36"/>
                </a:lnTo>
                <a:lnTo>
                  <a:pt x="102" y="36"/>
                </a:lnTo>
                <a:lnTo>
                  <a:pt x="102" y="38"/>
                </a:lnTo>
                <a:lnTo>
                  <a:pt x="102" y="38"/>
                </a:lnTo>
                <a:lnTo>
                  <a:pt x="106" y="42"/>
                </a:lnTo>
                <a:lnTo>
                  <a:pt x="106" y="42"/>
                </a:lnTo>
                <a:lnTo>
                  <a:pt x="110" y="40"/>
                </a:lnTo>
                <a:lnTo>
                  <a:pt x="112" y="38"/>
                </a:lnTo>
                <a:lnTo>
                  <a:pt x="112" y="38"/>
                </a:lnTo>
                <a:lnTo>
                  <a:pt x="114" y="42"/>
                </a:lnTo>
                <a:lnTo>
                  <a:pt x="112" y="46"/>
                </a:lnTo>
                <a:lnTo>
                  <a:pt x="112" y="46"/>
                </a:lnTo>
                <a:lnTo>
                  <a:pt x="110" y="52"/>
                </a:lnTo>
                <a:lnTo>
                  <a:pt x="108" y="54"/>
                </a:lnTo>
                <a:lnTo>
                  <a:pt x="110" y="56"/>
                </a:lnTo>
                <a:lnTo>
                  <a:pt x="110" y="56"/>
                </a:lnTo>
                <a:lnTo>
                  <a:pt x="110" y="54"/>
                </a:lnTo>
                <a:lnTo>
                  <a:pt x="112" y="52"/>
                </a:lnTo>
                <a:lnTo>
                  <a:pt x="114" y="50"/>
                </a:lnTo>
                <a:lnTo>
                  <a:pt x="116" y="50"/>
                </a:lnTo>
                <a:lnTo>
                  <a:pt x="116" y="50"/>
                </a:lnTo>
                <a:lnTo>
                  <a:pt x="116" y="52"/>
                </a:lnTo>
                <a:lnTo>
                  <a:pt x="114" y="54"/>
                </a:lnTo>
                <a:lnTo>
                  <a:pt x="114" y="56"/>
                </a:lnTo>
                <a:lnTo>
                  <a:pt x="114" y="58"/>
                </a:lnTo>
                <a:lnTo>
                  <a:pt x="114" y="58"/>
                </a:lnTo>
                <a:lnTo>
                  <a:pt x="116" y="58"/>
                </a:lnTo>
                <a:lnTo>
                  <a:pt x="118" y="56"/>
                </a:lnTo>
                <a:lnTo>
                  <a:pt x="122" y="52"/>
                </a:lnTo>
                <a:lnTo>
                  <a:pt x="122" y="52"/>
                </a:lnTo>
                <a:lnTo>
                  <a:pt x="124" y="48"/>
                </a:lnTo>
                <a:lnTo>
                  <a:pt x="124" y="42"/>
                </a:lnTo>
                <a:lnTo>
                  <a:pt x="124" y="42"/>
                </a:lnTo>
                <a:lnTo>
                  <a:pt x="128" y="40"/>
                </a:lnTo>
                <a:lnTo>
                  <a:pt x="128" y="40"/>
                </a:lnTo>
                <a:lnTo>
                  <a:pt x="124" y="34"/>
                </a:lnTo>
                <a:lnTo>
                  <a:pt x="122" y="30"/>
                </a:lnTo>
                <a:lnTo>
                  <a:pt x="122" y="30"/>
                </a:lnTo>
                <a:lnTo>
                  <a:pt x="120" y="26"/>
                </a:lnTo>
                <a:lnTo>
                  <a:pt x="120" y="22"/>
                </a:lnTo>
                <a:lnTo>
                  <a:pt x="120" y="22"/>
                </a:lnTo>
                <a:lnTo>
                  <a:pt x="122" y="20"/>
                </a:lnTo>
                <a:lnTo>
                  <a:pt x="126" y="18"/>
                </a:lnTo>
                <a:lnTo>
                  <a:pt x="126" y="18"/>
                </a:lnTo>
                <a:lnTo>
                  <a:pt x="128" y="22"/>
                </a:lnTo>
                <a:lnTo>
                  <a:pt x="128" y="26"/>
                </a:lnTo>
                <a:lnTo>
                  <a:pt x="128" y="26"/>
                </a:lnTo>
                <a:lnTo>
                  <a:pt x="132" y="28"/>
                </a:lnTo>
                <a:lnTo>
                  <a:pt x="132" y="28"/>
                </a:lnTo>
                <a:lnTo>
                  <a:pt x="136" y="26"/>
                </a:lnTo>
                <a:lnTo>
                  <a:pt x="136" y="26"/>
                </a:lnTo>
                <a:lnTo>
                  <a:pt x="134" y="22"/>
                </a:lnTo>
                <a:lnTo>
                  <a:pt x="134" y="18"/>
                </a:lnTo>
                <a:lnTo>
                  <a:pt x="134" y="18"/>
                </a:lnTo>
                <a:lnTo>
                  <a:pt x="134" y="16"/>
                </a:lnTo>
                <a:lnTo>
                  <a:pt x="134" y="16"/>
                </a:lnTo>
                <a:lnTo>
                  <a:pt x="130" y="14"/>
                </a:lnTo>
                <a:lnTo>
                  <a:pt x="130" y="14"/>
                </a:lnTo>
                <a:lnTo>
                  <a:pt x="126" y="14"/>
                </a:lnTo>
                <a:lnTo>
                  <a:pt x="122" y="14"/>
                </a:lnTo>
                <a:lnTo>
                  <a:pt x="122" y="14"/>
                </a:lnTo>
                <a:lnTo>
                  <a:pt x="120" y="12"/>
                </a:lnTo>
                <a:lnTo>
                  <a:pt x="120" y="10"/>
                </a:lnTo>
                <a:lnTo>
                  <a:pt x="120" y="10"/>
                </a:lnTo>
                <a:lnTo>
                  <a:pt x="120" y="8"/>
                </a:lnTo>
                <a:lnTo>
                  <a:pt x="120" y="8"/>
                </a:lnTo>
                <a:lnTo>
                  <a:pt x="124" y="6"/>
                </a:lnTo>
                <a:lnTo>
                  <a:pt x="124" y="6"/>
                </a:lnTo>
                <a:lnTo>
                  <a:pt x="126" y="2"/>
                </a:lnTo>
                <a:lnTo>
                  <a:pt x="128" y="0"/>
                </a:lnTo>
                <a:lnTo>
                  <a:pt x="128" y="0"/>
                </a:lnTo>
                <a:lnTo>
                  <a:pt x="130" y="2"/>
                </a:lnTo>
                <a:lnTo>
                  <a:pt x="132" y="4"/>
                </a:lnTo>
                <a:lnTo>
                  <a:pt x="132" y="4"/>
                </a:lnTo>
                <a:lnTo>
                  <a:pt x="134" y="2"/>
                </a:lnTo>
                <a:lnTo>
                  <a:pt x="136" y="2"/>
                </a:lnTo>
                <a:lnTo>
                  <a:pt x="136" y="2"/>
                </a:lnTo>
                <a:lnTo>
                  <a:pt x="136" y="4"/>
                </a:lnTo>
                <a:lnTo>
                  <a:pt x="136" y="6"/>
                </a:lnTo>
                <a:lnTo>
                  <a:pt x="134" y="8"/>
                </a:lnTo>
                <a:lnTo>
                  <a:pt x="134" y="10"/>
                </a:lnTo>
                <a:lnTo>
                  <a:pt x="134" y="10"/>
                </a:lnTo>
                <a:lnTo>
                  <a:pt x="140" y="10"/>
                </a:lnTo>
                <a:lnTo>
                  <a:pt x="140" y="10"/>
                </a:lnTo>
                <a:lnTo>
                  <a:pt x="142" y="14"/>
                </a:lnTo>
                <a:lnTo>
                  <a:pt x="142" y="14"/>
                </a:lnTo>
                <a:lnTo>
                  <a:pt x="146" y="14"/>
                </a:lnTo>
                <a:lnTo>
                  <a:pt x="146" y="14"/>
                </a:lnTo>
                <a:lnTo>
                  <a:pt x="146" y="16"/>
                </a:lnTo>
                <a:lnTo>
                  <a:pt x="144" y="20"/>
                </a:lnTo>
                <a:lnTo>
                  <a:pt x="144" y="24"/>
                </a:lnTo>
                <a:lnTo>
                  <a:pt x="144" y="28"/>
                </a:lnTo>
                <a:lnTo>
                  <a:pt x="144" y="28"/>
                </a:lnTo>
                <a:lnTo>
                  <a:pt x="146" y="30"/>
                </a:lnTo>
                <a:lnTo>
                  <a:pt x="150" y="34"/>
                </a:lnTo>
                <a:lnTo>
                  <a:pt x="150" y="34"/>
                </a:lnTo>
                <a:lnTo>
                  <a:pt x="150" y="38"/>
                </a:lnTo>
                <a:lnTo>
                  <a:pt x="148" y="42"/>
                </a:lnTo>
                <a:lnTo>
                  <a:pt x="148" y="42"/>
                </a:lnTo>
                <a:lnTo>
                  <a:pt x="150" y="52"/>
                </a:lnTo>
                <a:lnTo>
                  <a:pt x="150" y="52"/>
                </a:lnTo>
                <a:lnTo>
                  <a:pt x="154" y="56"/>
                </a:lnTo>
                <a:lnTo>
                  <a:pt x="154" y="56"/>
                </a:lnTo>
                <a:lnTo>
                  <a:pt x="156" y="60"/>
                </a:lnTo>
                <a:lnTo>
                  <a:pt x="156" y="64"/>
                </a:lnTo>
                <a:lnTo>
                  <a:pt x="156" y="64"/>
                </a:lnTo>
                <a:lnTo>
                  <a:pt x="154" y="64"/>
                </a:lnTo>
                <a:lnTo>
                  <a:pt x="152" y="64"/>
                </a:lnTo>
                <a:lnTo>
                  <a:pt x="150" y="64"/>
                </a:lnTo>
                <a:lnTo>
                  <a:pt x="148" y="64"/>
                </a:lnTo>
                <a:lnTo>
                  <a:pt x="148" y="64"/>
                </a:lnTo>
                <a:lnTo>
                  <a:pt x="148" y="66"/>
                </a:lnTo>
                <a:lnTo>
                  <a:pt x="150" y="68"/>
                </a:lnTo>
                <a:lnTo>
                  <a:pt x="152" y="72"/>
                </a:lnTo>
                <a:lnTo>
                  <a:pt x="152" y="72"/>
                </a:lnTo>
                <a:lnTo>
                  <a:pt x="150" y="76"/>
                </a:lnTo>
                <a:lnTo>
                  <a:pt x="146" y="80"/>
                </a:lnTo>
                <a:lnTo>
                  <a:pt x="146" y="80"/>
                </a:lnTo>
                <a:lnTo>
                  <a:pt x="142" y="82"/>
                </a:lnTo>
                <a:lnTo>
                  <a:pt x="142" y="82"/>
                </a:lnTo>
                <a:lnTo>
                  <a:pt x="140" y="84"/>
                </a:lnTo>
                <a:lnTo>
                  <a:pt x="140" y="84"/>
                </a:lnTo>
                <a:lnTo>
                  <a:pt x="136" y="86"/>
                </a:lnTo>
                <a:lnTo>
                  <a:pt x="136" y="86"/>
                </a:lnTo>
                <a:lnTo>
                  <a:pt x="134" y="82"/>
                </a:lnTo>
                <a:lnTo>
                  <a:pt x="132" y="78"/>
                </a:lnTo>
                <a:lnTo>
                  <a:pt x="132" y="78"/>
                </a:lnTo>
                <a:lnTo>
                  <a:pt x="132" y="78"/>
                </a:lnTo>
                <a:lnTo>
                  <a:pt x="130" y="80"/>
                </a:lnTo>
                <a:lnTo>
                  <a:pt x="128" y="86"/>
                </a:lnTo>
                <a:lnTo>
                  <a:pt x="128" y="86"/>
                </a:lnTo>
                <a:lnTo>
                  <a:pt x="130" y="88"/>
                </a:lnTo>
                <a:lnTo>
                  <a:pt x="134" y="90"/>
                </a:lnTo>
                <a:lnTo>
                  <a:pt x="134" y="90"/>
                </a:lnTo>
                <a:lnTo>
                  <a:pt x="132" y="94"/>
                </a:lnTo>
                <a:lnTo>
                  <a:pt x="130" y="98"/>
                </a:lnTo>
                <a:lnTo>
                  <a:pt x="130" y="98"/>
                </a:lnTo>
                <a:lnTo>
                  <a:pt x="130" y="98"/>
                </a:lnTo>
                <a:lnTo>
                  <a:pt x="132" y="96"/>
                </a:lnTo>
                <a:lnTo>
                  <a:pt x="136" y="96"/>
                </a:lnTo>
                <a:lnTo>
                  <a:pt x="136" y="96"/>
                </a:lnTo>
                <a:lnTo>
                  <a:pt x="136" y="98"/>
                </a:lnTo>
                <a:lnTo>
                  <a:pt x="136" y="100"/>
                </a:lnTo>
                <a:lnTo>
                  <a:pt x="132" y="104"/>
                </a:lnTo>
                <a:lnTo>
                  <a:pt x="132" y="104"/>
                </a:lnTo>
                <a:lnTo>
                  <a:pt x="130" y="106"/>
                </a:lnTo>
                <a:lnTo>
                  <a:pt x="126" y="106"/>
                </a:lnTo>
                <a:lnTo>
                  <a:pt x="126" y="106"/>
                </a:lnTo>
                <a:lnTo>
                  <a:pt x="128" y="108"/>
                </a:lnTo>
                <a:lnTo>
                  <a:pt x="130" y="112"/>
                </a:lnTo>
                <a:lnTo>
                  <a:pt x="130" y="112"/>
                </a:lnTo>
                <a:lnTo>
                  <a:pt x="128" y="116"/>
                </a:lnTo>
                <a:lnTo>
                  <a:pt x="128" y="116"/>
                </a:lnTo>
                <a:lnTo>
                  <a:pt x="124" y="122"/>
                </a:lnTo>
                <a:lnTo>
                  <a:pt x="122" y="124"/>
                </a:lnTo>
                <a:lnTo>
                  <a:pt x="122" y="126"/>
                </a:lnTo>
                <a:lnTo>
                  <a:pt x="122" y="126"/>
                </a:lnTo>
                <a:lnTo>
                  <a:pt x="124" y="126"/>
                </a:lnTo>
                <a:lnTo>
                  <a:pt x="126" y="126"/>
                </a:lnTo>
                <a:lnTo>
                  <a:pt x="130" y="120"/>
                </a:lnTo>
                <a:lnTo>
                  <a:pt x="130" y="120"/>
                </a:lnTo>
                <a:lnTo>
                  <a:pt x="132" y="118"/>
                </a:lnTo>
                <a:lnTo>
                  <a:pt x="134" y="116"/>
                </a:lnTo>
                <a:lnTo>
                  <a:pt x="134" y="116"/>
                </a:lnTo>
                <a:lnTo>
                  <a:pt x="138" y="116"/>
                </a:lnTo>
                <a:lnTo>
                  <a:pt x="142" y="118"/>
                </a:lnTo>
                <a:lnTo>
                  <a:pt x="142" y="118"/>
                </a:lnTo>
                <a:lnTo>
                  <a:pt x="144" y="116"/>
                </a:lnTo>
                <a:lnTo>
                  <a:pt x="146" y="112"/>
                </a:lnTo>
                <a:lnTo>
                  <a:pt x="150" y="104"/>
                </a:lnTo>
                <a:lnTo>
                  <a:pt x="150" y="104"/>
                </a:lnTo>
                <a:lnTo>
                  <a:pt x="154" y="102"/>
                </a:lnTo>
                <a:lnTo>
                  <a:pt x="158" y="100"/>
                </a:lnTo>
                <a:lnTo>
                  <a:pt x="158" y="100"/>
                </a:lnTo>
                <a:lnTo>
                  <a:pt x="160" y="100"/>
                </a:lnTo>
                <a:lnTo>
                  <a:pt x="162" y="102"/>
                </a:lnTo>
                <a:lnTo>
                  <a:pt x="162" y="102"/>
                </a:lnTo>
                <a:lnTo>
                  <a:pt x="162" y="106"/>
                </a:lnTo>
                <a:lnTo>
                  <a:pt x="160" y="108"/>
                </a:lnTo>
                <a:lnTo>
                  <a:pt x="160" y="108"/>
                </a:lnTo>
                <a:lnTo>
                  <a:pt x="160" y="112"/>
                </a:lnTo>
                <a:lnTo>
                  <a:pt x="160" y="116"/>
                </a:lnTo>
                <a:lnTo>
                  <a:pt x="160" y="116"/>
                </a:lnTo>
                <a:lnTo>
                  <a:pt x="164" y="116"/>
                </a:lnTo>
                <a:lnTo>
                  <a:pt x="166" y="112"/>
                </a:lnTo>
                <a:lnTo>
                  <a:pt x="166" y="112"/>
                </a:lnTo>
                <a:lnTo>
                  <a:pt x="174" y="104"/>
                </a:lnTo>
                <a:lnTo>
                  <a:pt x="174" y="104"/>
                </a:lnTo>
                <a:lnTo>
                  <a:pt x="182" y="96"/>
                </a:lnTo>
                <a:lnTo>
                  <a:pt x="182" y="96"/>
                </a:lnTo>
                <a:lnTo>
                  <a:pt x="188" y="80"/>
                </a:lnTo>
                <a:lnTo>
                  <a:pt x="188" y="80"/>
                </a:lnTo>
                <a:lnTo>
                  <a:pt x="190" y="76"/>
                </a:lnTo>
                <a:lnTo>
                  <a:pt x="192" y="72"/>
                </a:lnTo>
                <a:lnTo>
                  <a:pt x="192" y="72"/>
                </a:lnTo>
                <a:lnTo>
                  <a:pt x="196" y="72"/>
                </a:lnTo>
                <a:lnTo>
                  <a:pt x="196" y="72"/>
                </a:lnTo>
                <a:lnTo>
                  <a:pt x="200" y="76"/>
                </a:lnTo>
                <a:lnTo>
                  <a:pt x="200" y="76"/>
                </a:lnTo>
                <a:lnTo>
                  <a:pt x="202" y="82"/>
                </a:lnTo>
                <a:lnTo>
                  <a:pt x="202" y="90"/>
                </a:lnTo>
                <a:lnTo>
                  <a:pt x="202" y="90"/>
                </a:lnTo>
                <a:lnTo>
                  <a:pt x="200" y="104"/>
                </a:lnTo>
                <a:lnTo>
                  <a:pt x="200" y="104"/>
                </a:lnTo>
                <a:lnTo>
                  <a:pt x="198" y="108"/>
                </a:lnTo>
                <a:lnTo>
                  <a:pt x="198" y="112"/>
                </a:lnTo>
                <a:lnTo>
                  <a:pt x="198" y="112"/>
                </a:lnTo>
                <a:lnTo>
                  <a:pt x="202" y="114"/>
                </a:lnTo>
                <a:lnTo>
                  <a:pt x="202" y="114"/>
                </a:lnTo>
                <a:lnTo>
                  <a:pt x="206" y="114"/>
                </a:lnTo>
                <a:lnTo>
                  <a:pt x="206" y="114"/>
                </a:lnTo>
                <a:lnTo>
                  <a:pt x="210" y="110"/>
                </a:lnTo>
                <a:lnTo>
                  <a:pt x="214" y="106"/>
                </a:lnTo>
                <a:lnTo>
                  <a:pt x="214" y="106"/>
                </a:lnTo>
                <a:lnTo>
                  <a:pt x="218" y="98"/>
                </a:lnTo>
                <a:lnTo>
                  <a:pt x="218" y="98"/>
                </a:lnTo>
                <a:lnTo>
                  <a:pt x="218" y="94"/>
                </a:lnTo>
                <a:lnTo>
                  <a:pt x="220" y="92"/>
                </a:lnTo>
                <a:lnTo>
                  <a:pt x="220" y="92"/>
                </a:lnTo>
                <a:lnTo>
                  <a:pt x="224" y="90"/>
                </a:lnTo>
                <a:lnTo>
                  <a:pt x="228" y="92"/>
                </a:lnTo>
                <a:lnTo>
                  <a:pt x="228" y="92"/>
                </a:lnTo>
                <a:lnTo>
                  <a:pt x="230" y="96"/>
                </a:lnTo>
                <a:lnTo>
                  <a:pt x="230" y="96"/>
                </a:lnTo>
                <a:lnTo>
                  <a:pt x="234" y="94"/>
                </a:lnTo>
                <a:lnTo>
                  <a:pt x="238" y="90"/>
                </a:lnTo>
                <a:lnTo>
                  <a:pt x="238" y="90"/>
                </a:lnTo>
                <a:lnTo>
                  <a:pt x="244" y="90"/>
                </a:lnTo>
                <a:lnTo>
                  <a:pt x="248" y="90"/>
                </a:lnTo>
                <a:lnTo>
                  <a:pt x="250" y="90"/>
                </a:lnTo>
                <a:lnTo>
                  <a:pt x="250" y="90"/>
                </a:lnTo>
                <a:lnTo>
                  <a:pt x="248" y="94"/>
                </a:lnTo>
                <a:lnTo>
                  <a:pt x="246" y="96"/>
                </a:lnTo>
                <a:lnTo>
                  <a:pt x="246" y="96"/>
                </a:lnTo>
                <a:lnTo>
                  <a:pt x="248" y="96"/>
                </a:lnTo>
                <a:lnTo>
                  <a:pt x="248" y="9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10" name="Freeform 385"/>
          <p:cNvSpPr>
            <a:spLocks/>
          </p:cNvSpPr>
          <p:nvPr/>
        </p:nvSpPr>
        <p:spPr bwMode="auto">
          <a:xfrm>
            <a:off x="2546921" y="2490599"/>
            <a:ext cx="554998" cy="548796"/>
          </a:xfrm>
          <a:custGeom>
            <a:avLst/>
            <a:gdLst/>
            <a:ahLst/>
            <a:cxnLst>
              <a:cxn ang="0">
                <a:pos x="226" y="102"/>
              </a:cxn>
              <a:cxn ang="0">
                <a:pos x="258" y="86"/>
              </a:cxn>
              <a:cxn ang="0">
                <a:pos x="282" y="106"/>
              </a:cxn>
              <a:cxn ang="0">
                <a:pos x="278" y="132"/>
              </a:cxn>
              <a:cxn ang="0">
                <a:pos x="268" y="150"/>
              </a:cxn>
              <a:cxn ang="0">
                <a:pos x="266" y="192"/>
              </a:cxn>
              <a:cxn ang="0">
                <a:pos x="258" y="222"/>
              </a:cxn>
              <a:cxn ang="0">
                <a:pos x="234" y="264"/>
              </a:cxn>
              <a:cxn ang="0">
                <a:pos x="222" y="290"/>
              </a:cxn>
              <a:cxn ang="0">
                <a:pos x="204" y="290"/>
              </a:cxn>
              <a:cxn ang="0">
                <a:pos x="160" y="284"/>
              </a:cxn>
              <a:cxn ang="0">
                <a:pos x="140" y="298"/>
              </a:cxn>
              <a:cxn ang="0">
                <a:pos x="126" y="300"/>
              </a:cxn>
              <a:cxn ang="0">
                <a:pos x="108" y="292"/>
              </a:cxn>
              <a:cxn ang="0">
                <a:pos x="100" y="304"/>
              </a:cxn>
              <a:cxn ang="0">
                <a:pos x="54" y="306"/>
              </a:cxn>
              <a:cxn ang="0">
                <a:pos x="38" y="304"/>
              </a:cxn>
              <a:cxn ang="0">
                <a:pos x="18" y="304"/>
              </a:cxn>
              <a:cxn ang="0">
                <a:pos x="26" y="294"/>
              </a:cxn>
              <a:cxn ang="0">
                <a:pos x="38" y="290"/>
              </a:cxn>
              <a:cxn ang="0">
                <a:pos x="8" y="288"/>
              </a:cxn>
              <a:cxn ang="0">
                <a:pos x="22" y="280"/>
              </a:cxn>
              <a:cxn ang="0">
                <a:pos x="28" y="270"/>
              </a:cxn>
              <a:cxn ang="0">
                <a:pos x="6" y="268"/>
              </a:cxn>
              <a:cxn ang="0">
                <a:pos x="2" y="258"/>
              </a:cxn>
              <a:cxn ang="0">
                <a:pos x="28" y="248"/>
              </a:cxn>
              <a:cxn ang="0">
                <a:pos x="16" y="242"/>
              </a:cxn>
              <a:cxn ang="0">
                <a:pos x="10" y="230"/>
              </a:cxn>
              <a:cxn ang="0">
                <a:pos x="30" y="230"/>
              </a:cxn>
              <a:cxn ang="0">
                <a:pos x="42" y="224"/>
              </a:cxn>
              <a:cxn ang="0">
                <a:pos x="92" y="218"/>
              </a:cxn>
              <a:cxn ang="0">
                <a:pos x="104" y="214"/>
              </a:cxn>
              <a:cxn ang="0">
                <a:pos x="104" y="200"/>
              </a:cxn>
              <a:cxn ang="0">
                <a:pos x="76" y="210"/>
              </a:cxn>
              <a:cxn ang="0">
                <a:pos x="52" y="198"/>
              </a:cxn>
              <a:cxn ang="0">
                <a:pos x="82" y="180"/>
              </a:cxn>
              <a:cxn ang="0">
                <a:pos x="108" y="168"/>
              </a:cxn>
              <a:cxn ang="0">
                <a:pos x="106" y="156"/>
              </a:cxn>
              <a:cxn ang="0">
                <a:pos x="82" y="140"/>
              </a:cxn>
              <a:cxn ang="0">
                <a:pos x="72" y="134"/>
              </a:cxn>
              <a:cxn ang="0">
                <a:pos x="64" y="122"/>
              </a:cxn>
              <a:cxn ang="0">
                <a:pos x="82" y="104"/>
              </a:cxn>
              <a:cxn ang="0">
                <a:pos x="100" y="94"/>
              </a:cxn>
              <a:cxn ang="0">
                <a:pos x="78" y="78"/>
              </a:cxn>
              <a:cxn ang="0">
                <a:pos x="92" y="80"/>
              </a:cxn>
              <a:cxn ang="0">
                <a:pos x="98" y="60"/>
              </a:cxn>
              <a:cxn ang="0">
                <a:pos x="122" y="54"/>
              </a:cxn>
              <a:cxn ang="0">
                <a:pos x="136" y="70"/>
              </a:cxn>
              <a:cxn ang="0">
                <a:pos x="164" y="76"/>
              </a:cxn>
              <a:cxn ang="0">
                <a:pos x="178" y="62"/>
              </a:cxn>
              <a:cxn ang="0">
                <a:pos x="196" y="48"/>
              </a:cxn>
              <a:cxn ang="0">
                <a:pos x="178" y="42"/>
              </a:cxn>
              <a:cxn ang="0">
                <a:pos x="172" y="32"/>
              </a:cxn>
              <a:cxn ang="0">
                <a:pos x="194" y="22"/>
              </a:cxn>
              <a:cxn ang="0">
                <a:pos x="204" y="8"/>
              </a:cxn>
              <a:cxn ang="0">
                <a:pos x="228" y="4"/>
              </a:cxn>
              <a:cxn ang="0">
                <a:pos x="244" y="2"/>
              </a:cxn>
              <a:cxn ang="0">
                <a:pos x="238" y="28"/>
              </a:cxn>
              <a:cxn ang="0">
                <a:pos x="232" y="38"/>
              </a:cxn>
              <a:cxn ang="0">
                <a:pos x="224" y="46"/>
              </a:cxn>
              <a:cxn ang="0">
                <a:pos x="210" y="58"/>
              </a:cxn>
              <a:cxn ang="0">
                <a:pos x="198" y="66"/>
              </a:cxn>
              <a:cxn ang="0">
                <a:pos x="210" y="96"/>
              </a:cxn>
            </a:cxnLst>
            <a:rect l="0" t="0" r="r" b="b"/>
            <a:pathLst>
              <a:path w="282" h="310">
                <a:moveTo>
                  <a:pt x="210" y="96"/>
                </a:moveTo>
                <a:lnTo>
                  <a:pt x="210" y="96"/>
                </a:lnTo>
                <a:lnTo>
                  <a:pt x="214" y="100"/>
                </a:lnTo>
                <a:lnTo>
                  <a:pt x="218" y="104"/>
                </a:lnTo>
                <a:lnTo>
                  <a:pt x="218" y="104"/>
                </a:lnTo>
                <a:lnTo>
                  <a:pt x="222" y="104"/>
                </a:lnTo>
                <a:lnTo>
                  <a:pt x="226" y="102"/>
                </a:lnTo>
                <a:lnTo>
                  <a:pt x="234" y="96"/>
                </a:lnTo>
                <a:lnTo>
                  <a:pt x="234" y="96"/>
                </a:lnTo>
                <a:lnTo>
                  <a:pt x="238" y="92"/>
                </a:lnTo>
                <a:lnTo>
                  <a:pt x="242" y="88"/>
                </a:lnTo>
                <a:lnTo>
                  <a:pt x="242" y="88"/>
                </a:lnTo>
                <a:lnTo>
                  <a:pt x="250" y="86"/>
                </a:lnTo>
                <a:lnTo>
                  <a:pt x="258" y="86"/>
                </a:lnTo>
                <a:lnTo>
                  <a:pt x="266" y="86"/>
                </a:lnTo>
                <a:lnTo>
                  <a:pt x="274" y="88"/>
                </a:lnTo>
                <a:lnTo>
                  <a:pt x="274" y="88"/>
                </a:lnTo>
                <a:lnTo>
                  <a:pt x="276" y="92"/>
                </a:lnTo>
                <a:lnTo>
                  <a:pt x="278" y="96"/>
                </a:lnTo>
                <a:lnTo>
                  <a:pt x="282" y="106"/>
                </a:lnTo>
                <a:lnTo>
                  <a:pt x="282" y="106"/>
                </a:lnTo>
                <a:lnTo>
                  <a:pt x="282" y="112"/>
                </a:lnTo>
                <a:lnTo>
                  <a:pt x="282" y="112"/>
                </a:lnTo>
                <a:lnTo>
                  <a:pt x="280" y="120"/>
                </a:lnTo>
                <a:lnTo>
                  <a:pt x="278" y="128"/>
                </a:lnTo>
                <a:lnTo>
                  <a:pt x="278" y="128"/>
                </a:lnTo>
                <a:lnTo>
                  <a:pt x="278" y="132"/>
                </a:lnTo>
                <a:lnTo>
                  <a:pt x="278" y="132"/>
                </a:lnTo>
                <a:lnTo>
                  <a:pt x="276" y="134"/>
                </a:lnTo>
                <a:lnTo>
                  <a:pt x="272" y="134"/>
                </a:lnTo>
                <a:lnTo>
                  <a:pt x="272" y="134"/>
                </a:lnTo>
                <a:lnTo>
                  <a:pt x="270" y="138"/>
                </a:lnTo>
                <a:lnTo>
                  <a:pt x="268" y="142"/>
                </a:lnTo>
                <a:lnTo>
                  <a:pt x="268" y="142"/>
                </a:lnTo>
                <a:lnTo>
                  <a:pt x="268" y="150"/>
                </a:lnTo>
                <a:lnTo>
                  <a:pt x="270" y="158"/>
                </a:lnTo>
                <a:lnTo>
                  <a:pt x="272" y="168"/>
                </a:lnTo>
                <a:lnTo>
                  <a:pt x="272" y="176"/>
                </a:lnTo>
                <a:lnTo>
                  <a:pt x="272" y="176"/>
                </a:lnTo>
                <a:lnTo>
                  <a:pt x="270" y="184"/>
                </a:lnTo>
                <a:lnTo>
                  <a:pt x="266" y="192"/>
                </a:lnTo>
                <a:lnTo>
                  <a:pt x="266" y="192"/>
                </a:lnTo>
                <a:lnTo>
                  <a:pt x="262" y="192"/>
                </a:lnTo>
                <a:lnTo>
                  <a:pt x="262" y="192"/>
                </a:lnTo>
                <a:lnTo>
                  <a:pt x="260" y="196"/>
                </a:lnTo>
                <a:lnTo>
                  <a:pt x="260" y="202"/>
                </a:lnTo>
                <a:lnTo>
                  <a:pt x="260" y="212"/>
                </a:lnTo>
                <a:lnTo>
                  <a:pt x="260" y="212"/>
                </a:lnTo>
                <a:lnTo>
                  <a:pt x="258" y="222"/>
                </a:lnTo>
                <a:lnTo>
                  <a:pt x="256" y="232"/>
                </a:lnTo>
                <a:lnTo>
                  <a:pt x="256" y="232"/>
                </a:lnTo>
                <a:lnTo>
                  <a:pt x="250" y="240"/>
                </a:lnTo>
                <a:lnTo>
                  <a:pt x="250" y="240"/>
                </a:lnTo>
                <a:lnTo>
                  <a:pt x="242" y="250"/>
                </a:lnTo>
                <a:lnTo>
                  <a:pt x="242" y="250"/>
                </a:lnTo>
                <a:lnTo>
                  <a:pt x="234" y="264"/>
                </a:lnTo>
                <a:lnTo>
                  <a:pt x="234" y="264"/>
                </a:lnTo>
                <a:lnTo>
                  <a:pt x="228" y="272"/>
                </a:lnTo>
                <a:lnTo>
                  <a:pt x="222" y="280"/>
                </a:lnTo>
                <a:lnTo>
                  <a:pt x="222" y="280"/>
                </a:lnTo>
                <a:lnTo>
                  <a:pt x="222" y="284"/>
                </a:lnTo>
                <a:lnTo>
                  <a:pt x="222" y="290"/>
                </a:lnTo>
                <a:lnTo>
                  <a:pt x="222" y="290"/>
                </a:lnTo>
                <a:lnTo>
                  <a:pt x="220" y="294"/>
                </a:lnTo>
                <a:lnTo>
                  <a:pt x="218" y="296"/>
                </a:lnTo>
                <a:lnTo>
                  <a:pt x="218" y="296"/>
                </a:lnTo>
                <a:lnTo>
                  <a:pt x="214" y="296"/>
                </a:lnTo>
                <a:lnTo>
                  <a:pt x="210" y="294"/>
                </a:lnTo>
                <a:lnTo>
                  <a:pt x="210" y="294"/>
                </a:lnTo>
                <a:lnTo>
                  <a:pt x="204" y="290"/>
                </a:lnTo>
                <a:lnTo>
                  <a:pt x="204" y="290"/>
                </a:lnTo>
                <a:lnTo>
                  <a:pt x="192" y="286"/>
                </a:lnTo>
                <a:lnTo>
                  <a:pt x="192" y="286"/>
                </a:lnTo>
                <a:lnTo>
                  <a:pt x="180" y="286"/>
                </a:lnTo>
                <a:lnTo>
                  <a:pt x="180" y="286"/>
                </a:lnTo>
                <a:lnTo>
                  <a:pt x="166" y="286"/>
                </a:lnTo>
                <a:lnTo>
                  <a:pt x="160" y="284"/>
                </a:lnTo>
                <a:lnTo>
                  <a:pt x="154" y="284"/>
                </a:lnTo>
                <a:lnTo>
                  <a:pt x="154" y="284"/>
                </a:lnTo>
                <a:lnTo>
                  <a:pt x="150" y="288"/>
                </a:lnTo>
                <a:lnTo>
                  <a:pt x="150" y="288"/>
                </a:lnTo>
                <a:lnTo>
                  <a:pt x="146" y="294"/>
                </a:lnTo>
                <a:lnTo>
                  <a:pt x="146" y="294"/>
                </a:lnTo>
                <a:lnTo>
                  <a:pt x="140" y="298"/>
                </a:lnTo>
                <a:lnTo>
                  <a:pt x="140" y="298"/>
                </a:lnTo>
                <a:lnTo>
                  <a:pt x="136" y="296"/>
                </a:lnTo>
                <a:lnTo>
                  <a:pt x="132" y="294"/>
                </a:lnTo>
                <a:lnTo>
                  <a:pt x="132" y="294"/>
                </a:lnTo>
                <a:lnTo>
                  <a:pt x="128" y="296"/>
                </a:lnTo>
                <a:lnTo>
                  <a:pt x="126" y="300"/>
                </a:lnTo>
                <a:lnTo>
                  <a:pt x="126" y="300"/>
                </a:lnTo>
                <a:lnTo>
                  <a:pt x="118" y="302"/>
                </a:lnTo>
                <a:lnTo>
                  <a:pt x="112" y="302"/>
                </a:lnTo>
                <a:lnTo>
                  <a:pt x="112" y="302"/>
                </a:lnTo>
                <a:lnTo>
                  <a:pt x="108" y="298"/>
                </a:lnTo>
                <a:lnTo>
                  <a:pt x="108" y="298"/>
                </a:lnTo>
                <a:lnTo>
                  <a:pt x="108" y="292"/>
                </a:lnTo>
                <a:lnTo>
                  <a:pt x="108" y="292"/>
                </a:lnTo>
                <a:lnTo>
                  <a:pt x="106" y="292"/>
                </a:lnTo>
                <a:lnTo>
                  <a:pt x="104" y="290"/>
                </a:lnTo>
                <a:lnTo>
                  <a:pt x="104" y="290"/>
                </a:lnTo>
                <a:lnTo>
                  <a:pt x="104" y="294"/>
                </a:lnTo>
                <a:lnTo>
                  <a:pt x="104" y="298"/>
                </a:lnTo>
                <a:lnTo>
                  <a:pt x="104" y="298"/>
                </a:lnTo>
                <a:lnTo>
                  <a:pt x="100" y="304"/>
                </a:lnTo>
                <a:lnTo>
                  <a:pt x="100" y="304"/>
                </a:lnTo>
                <a:lnTo>
                  <a:pt x="90" y="308"/>
                </a:lnTo>
                <a:lnTo>
                  <a:pt x="90" y="308"/>
                </a:lnTo>
                <a:lnTo>
                  <a:pt x="74" y="310"/>
                </a:lnTo>
                <a:lnTo>
                  <a:pt x="60" y="310"/>
                </a:lnTo>
                <a:lnTo>
                  <a:pt x="60" y="310"/>
                </a:lnTo>
                <a:lnTo>
                  <a:pt x="54" y="306"/>
                </a:lnTo>
                <a:lnTo>
                  <a:pt x="54" y="306"/>
                </a:lnTo>
                <a:lnTo>
                  <a:pt x="50" y="308"/>
                </a:lnTo>
                <a:lnTo>
                  <a:pt x="44" y="310"/>
                </a:lnTo>
                <a:lnTo>
                  <a:pt x="44" y="310"/>
                </a:lnTo>
                <a:lnTo>
                  <a:pt x="40" y="308"/>
                </a:lnTo>
                <a:lnTo>
                  <a:pt x="40" y="308"/>
                </a:lnTo>
                <a:lnTo>
                  <a:pt x="38" y="304"/>
                </a:lnTo>
                <a:lnTo>
                  <a:pt x="38" y="304"/>
                </a:lnTo>
                <a:lnTo>
                  <a:pt x="30" y="302"/>
                </a:lnTo>
                <a:lnTo>
                  <a:pt x="30" y="302"/>
                </a:lnTo>
                <a:lnTo>
                  <a:pt x="24" y="304"/>
                </a:lnTo>
                <a:lnTo>
                  <a:pt x="20" y="304"/>
                </a:lnTo>
                <a:lnTo>
                  <a:pt x="18" y="304"/>
                </a:lnTo>
                <a:lnTo>
                  <a:pt x="18" y="304"/>
                </a:lnTo>
                <a:lnTo>
                  <a:pt x="20" y="302"/>
                </a:lnTo>
                <a:lnTo>
                  <a:pt x="20" y="300"/>
                </a:lnTo>
                <a:lnTo>
                  <a:pt x="20" y="300"/>
                </a:lnTo>
                <a:lnTo>
                  <a:pt x="20" y="296"/>
                </a:lnTo>
                <a:lnTo>
                  <a:pt x="20" y="296"/>
                </a:lnTo>
                <a:lnTo>
                  <a:pt x="22" y="296"/>
                </a:lnTo>
                <a:lnTo>
                  <a:pt x="26" y="294"/>
                </a:lnTo>
                <a:lnTo>
                  <a:pt x="26" y="294"/>
                </a:lnTo>
                <a:lnTo>
                  <a:pt x="30" y="296"/>
                </a:lnTo>
                <a:lnTo>
                  <a:pt x="32" y="296"/>
                </a:lnTo>
                <a:lnTo>
                  <a:pt x="32" y="296"/>
                </a:lnTo>
                <a:lnTo>
                  <a:pt x="36" y="294"/>
                </a:lnTo>
                <a:lnTo>
                  <a:pt x="38" y="290"/>
                </a:lnTo>
                <a:lnTo>
                  <a:pt x="38" y="290"/>
                </a:lnTo>
                <a:lnTo>
                  <a:pt x="36" y="288"/>
                </a:lnTo>
                <a:lnTo>
                  <a:pt x="36" y="288"/>
                </a:lnTo>
                <a:lnTo>
                  <a:pt x="30" y="286"/>
                </a:lnTo>
                <a:lnTo>
                  <a:pt x="24" y="286"/>
                </a:lnTo>
                <a:lnTo>
                  <a:pt x="14" y="288"/>
                </a:lnTo>
                <a:lnTo>
                  <a:pt x="8" y="288"/>
                </a:lnTo>
                <a:lnTo>
                  <a:pt x="8" y="288"/>
                </a:lnTo>
                <a:lnTo>
                  <a:pt x="6" y="288"/>
                </a:lnTo>
                <a:lnTo>
                  <a:pt x="4" y="286"/>
                </a:lnTo>
                <a:lnTo>
                  <a:pt x="4" y="286"/>
                </a:lnTo>
                <a:lnTo>
                  <a:pt x="6" y="284"/>
                </a:lnTo>
                <a:lnTo>
                  <a:pt x="12" y="282"/>
                </a:lnTo>
                <a:lnTo>
                  <a:pt x="22" y="280"/>
                </a:lnTo>
                <a:lnTo>
                  <a:pt x="22" y="280"/>
                </a:lnTo>
                <a:lnTo>
                  <a:pt x="26" y="280"/>
                </a:lnTo>
                <a:lnTo>
                  <a:pt x="32" y="278"/>
                </a:lnTo>
                <a:lnTo>
                  <a:pt x="32" y="278"/>
                </a:lnTo>
                <a:lnTo>
                  <a:pt x="34" y="276"/>
                </a:lnTo>
                <a:lnTo>
                  <a:pt x="34" y="272"/>
                </a:lnTo>
                <a:lnTo>
                  <a:pt x="34" y="272"/>
                </a:lnTo>
                <a:lnTo>
                  <a:pt x="28" y="270"/>
                </a:lnTo>
                <a:lnTo>
                  <a:pt x="22" y="270"/>
                </a:lnTo>
                <a:lnTo>
                  <a:pt x="14" y="272"/>
                </a:lnTo>
                <a:lnTo>
                  <a:pt x="8" y="272"/>
                </a:lnTo>
                <a:lnTo>
                  <a:pt x="8" y="272"/>
                </a:lnTo>
                <a:lnTo>
                  <a:pt x="6" y="272"/>
                </a:lnTo>
                <a:lnTo>
                  <a:pt x="6" y="272"/>
                </a:lnTo>
                <a:lnTo>
                  <a:pt x="6" y="268"/>
                </a:lnTo>
                <a:lnTo>
                  <a:pt x="6" y="266"/>
                </a:lnTo>
                <a:lnTo>
                  <a:pt x="6" y="266"/>
                </a:lnTo>
                <a:lnTo>
                  <a:pt x="2" y="264"/>
                </a:lnTo>
                <a:lnTo>
                  <a:pt x="0" y="264"/>
                </a:lnTo>
                <a:lnTo>
                  <a:pt x="0" y="264"/>
                </a:lnTo>
                <a:lnTo>
                  <a:pt x="0" y="260"/>
                </a:lnTo>
                <a:lnTo>
                  <a:pt x="2" y="258"/>
                </a:lnTo>
                <a:lnTo>
                  <a:pt x="2" y="258"/>
                </a:lnTo>
                <a:lnTo>
                  <a:pt x="8" y="254"/>
                </a:lnTo>
                <a:lnTo>
                  <a:pt x="14" y="250"/>
                </a:lnTo>
                <a:lnTo>
                  <a:pt x="14" y="250"/>
                </a:lnTo>
                <a:lnTo>
                  <a:pt x="22" y="250"/>
                </a:lnTo>
                <a:lnTo>
                  <a:pt x="26" y="250"/>
                </a:lnTo>
                <a:lnTo>
                  <a:pt x="28" y="248"/>
                </a:lnTo>
                <a:lnTo>
                  <a:pt x="28" y="248"/>
                </a:lnTo>
                <a:lnTo>
                  <a:pt x="30" y="246"/>
                </a:lnTo>
                <a:lnTo>
                  <a:pt x="28" y="244"/>
                </a:lnTo>
                <a:lnTo>
                  <a:pt x="28" y="244"/>
                </a:lnTo>
                <a:lnTo>
                  <a:pt x="26" y="242"/>
                </a:lnTo>
                <a:lnTo>
                  <a:pt x="24" y="242"/>
                </a:lnTo>
                <a:lnTo>
                  <a:pt x="16" y="242"/>
                </a:lnTo>
                <a:lnTo>
                  <a:pt x="8" y="242"/>
                </a:lnTo>
                <a:lnTo>
                  <a:pt x="6" y="240"/>
                </a:lnTo>
                <a:lnTo>
                  <a:pt x="4" y="238"/>
                </a:lnTo>
                <a:lnTo>
                  <a:pt x="4" y="238"/>
                </a:lnTo>
                <a:lnTo>
                  <a:pt x="4" y="236"/>
                </a:lnTo>
                <a:lnTo>
                  <a:pt x="6" y="234"/>
                </a:lnTo>
                <a:lnTo>
                  <a:pt x="10" y="230"/>
                </a:lnTo>
                <a:lnTo>
                  <a:pt x="10" y="230"/>
                </a:lnTo>
                <a:lnTo>
                  <a:pt x="12" y="228"/>
                </a:lnTo>
                <a:lnTo>
                  <a:pt x="16" y="228"/>
                </a:lnTo>
                <a:lnTo>
                  <a:pt x="16" y="228"/>
                </a:lnTo>
                <a:lnTo>
                  <a:pt x="22" y="230"/>
                </a:lnTo>
                <a:lnTo>
                  <a:pt x="22" y="230"/>
                </a:lnTo>
                <a:lnTo>
                  <a:pt x="30" y="230"/>
                </a:lnTo>
                <a:lnTo>
                  <a:pt x="30" y="230"/>
                </a:lnTo>
                <a:lnTo>
                  <a:pt x="34" y="234"/>
                </a:lnTo>
                <a:lnTo>
                  <a:pt x="34" y="234"/>
                </a:lnTo>
                <a:lnTo>
                  <a:pt x="38" y="232"/>
                </a:lnTo>
                <a:lnTo>
                  <a:pt x="38" y="232"/>
                </a:lnTo>
                <a:lnTo>
                  <a:pt x="42" y="224"/>
                </a:lnTo>
                <a:lnTo>
                  <a:pt x="42" y="224"/>
                </a:lnTo>
                <a:lnTo>
                  <a:pt x="48" y="218"/>
                </a:lnTo>
                <a:lnTo>
                  <a:pt x="56" y="214"/>
                </a:lnTo>
                <a:lnTo>
                  <a:pt x="56" y="214"/>
                </a:lnTo>
                <a:lnTo>
                  <a:pt x="64" y="214"/>
                </a:lnTo>
                <a:lnTo>
                  <a:pt x="74" y="216"/>
                </a:lnTo>
                <a:lnTo>
                  <a:pt x="74" y="216"/>
                </a:lnTo>
                <a:lnTo>
                  <a:pt x="92" y="218"/>
                </a:lnTo>
                <a:lnTo>
                  <a:pt x="102" y="220"/>
                </a:lnTo>
                <a:lnTo>
                  <a:pt x="106" y="218"/>
                </a:lnTo>
                <a:lnTo>
                  <a:pt x="108" y="216"/>
                </a:lnTo>
                <a:lnTo>
                  <a:pt x="108" y="216"/>
                </a:lnTo>
                <a:lnTo>
                  <a:pt x="108" y="214"/>
                </a:lnTo>
                <a:lnTo>
                  <a:pt x="108" y="214"/>
                </a:lnTo>
                <a:lnTo>
                  <a:pt x="104" y="214"/>
                </a:lnTo>
                <a:lnTo>
                  <a:pt x="100" y="212"/>
                </a:lnTo>
                <a:lnTo>
                  <a:pt x="100" y="212"/>
                </a:lnTo>
                <a:lnTo>
                  <a:pt x="102" y="208"/>
                </a:lnTo>
                <a:lnTo>
                  <a:pt x="102" y="204"/>
                </a:lnTo>
                <a:lnTo>
                  <a:pt x="104" y="202"/>
                </a:lnTo>
                <a:lnTo>
                  <a:pt x="104" y="200"/>
                </a:lnTo>
                <a:lnTo>
                  <a:pt x="104" y="200"/>
                </a:lnTo>
                <a:lnTo>
                  <a:pt x="102" y="198"/>
                </a:lnTo>
                <a:lnTo>
                  <a:pt x="100" y="200"/>
                </a:lnTo>
                <a:lnTo>
                  <a:pt x="94" y="204"/>
                </a:lnTo>
                <a:lnTo>
                  <a:pt x="88" y="208"/>
                </a:lnTo>
                <a:lnTo>
                  <a:pt x="84" y="210"/>
                </a:lnTo>
                <a:lnTo>
                  <a:pt x="84" y="210"/>
                </a:lnTo>
                <a:lnTo>
                  <a:pt x="76" y="210"/>
                </a:lnTo>
                <a:lnTo>
                  <a:pt x="64" y="208"/>
                </a:lnTo>
                <a:lnTo>
                  <a:pt x="54" y="206"/>
                </a:lnTo>
                <a:lnTo>
                  <a:pt x="52" y="202"/>
                </a:lnTo>
                <a:lnTo>
                  <a:pt x="50" y="200"/>
                </a:lnTo>
                <a:lnTo>
                  <a:pt x="50" y="200"/>
                </a:lnTo>
                <a:lnTo>
                  <a:pt x="50" y="198"/>
                </a:lnTo>
                <a:lnTo>
                  <a:pt x="52" y="198"/>
                </a:lnTo>
                <a:lnTo>
                  <a:pt x="58" y="196"/>
                </a:lnTo>
                <a:lnTo>
                  <a:pt x="66" y="196"/>
                </a:lnTo>
                <a:lnTo>
                  <a:pt x="70" y="196"/>
                </a:lnTo>
                <a:lnTo>
                  <a:pt x="70" y="196"/>
                </a:lnTo>
                <a:lnTo>
                  <a:pt x="78" y="188"/>
                </a:lnTo>
                <a:lnTo>
                  <a:pt x="78" y="188"/>
                </a:lnTo>
                <a:lnTo>
                  <a:pt x="82" y="180"/>
                </a:lnTo>
                <a:lnTo>
                  <a:pt x="84" y="174"/>
                </a:lnTo>
                <a:lnTo>
                  <a:pt x="84" y="174"/>
                </a:lnTo>
                <a:lnTo>
                  <a:pt x="90" y="170"/>
                </a:lnTo>
                <a:lnTo>
                  <a:pt x="94" y="168"/>
                </a:lnTo>
                <a:lnTo>
                  <a:pt x="94" y="168"/>
                </a:lnTo>
                <a:lnTo>
                  <a:pt x="108" y="168"/>
                </a:lnTo>
                <a:lnTo>
                  <a:pt x="108" y="168"/>
                </a:lnTo>
                <a:lnTo>
                  <a:pt x="112" y="166"/>
                </a:lnTo>
                <a:lnTo>
                  <a:pt x="114" y="164"/>
                </a:lnTo>
                <a:lnTo>
                  <a:pt x="114" y="164"/>
                </a:lnTo>
                <a:lnTo>
                  <a:pt x="114" y="162"/>
                </a:lnTo>
                <a:lnTo>
                  <a:pt x="112" y="158"/>
                </a:lnTo>
                <a:lnTo>
                  <a:pt x="112" y="158"/>
                </a:lnTo>
                <a:lnTo>
                  <a:pt x="106" y="156"/>
                </a:lnTo>
                <a:lnTo>
                  <a:pt x="96" y="154"/>
                </a:lnTo>
                <a:lnTo>
                  <a:pt x="88" y="152"/>
                </a:lnTo>
                <a:lnTo>
                  <a:pt x="84" y="150"/>
                </a:lnTo>
                <a:lnTo>
                  <a:pt x="82" y="148"/>
                </a:lnTo>
                <a:lnTo>
                  <a:pt x="82" y="148"/>
                </a:lnTo>
                <a:lnTo>
                  <a:pt x="82" y="144"/>
                </a:lnTo>
                <a:lnTo>
                  <a:pt x="82" y="140"/>
                </a:lnTo>
                <a:lnTo>
                  <a:pt x="82" y="140"/>
                </a:lnTo>
                <a:lnTo>
                  <a:pt x="80" y="140"/>
                </a:lnTo>
                <a:lnTo>
                  <a:pt x="76" y="138"/>
                </a:lnTo>
                <a:lnTo>
                  <a:pt x="72" y="138"/>
                </a:lnTo>
                <a:lnTo>
                  <a:pt x="70" y="138"/>
                </a:lnTo>
                <a:lnTo>
                  <a:pt x="70" y="138"/>
                </a:lnTo>
                <a:lnTo>
                  <a:pt x="72" y="134"/>
                </a:lnTo>
                <a:lnTo>
                  <a:pt x="72" y="132"/>
                </a:lnTo>
                <a:lnTo>
                  <a:pt x="72" y="132"/>
                </a:lnTo>
                <a:lnTo>
                  <a:pt x="68" y="130"/>
                </a:lnTo>
                <a:lnTo>
                  <a:pt x="68" y="130"/>
                </a:lnTo>
                <a:lnTo>
                  <a:pt x="66" y="126"/>
                </a:lnTo>
                <a:lnTo>
                  <a:pt x="64" y="122"/>
                </a:lnTo>
                <a:lnTo>
                  <a:pt x="64" y="122"/>
                </a:lnTo>
                <a:lnTo>
                  <a:pt x="68" y="114"/>
                </a:lnTo>
                <a:lnTo>
                  <a:pt x="68" y="114"/>
                </a:lnTo>
                <a:lnTo>
                  <a:pt x="72" y="112"/>
                </a:lnTo>
                <a:lnTo>
                  <a:pt x="76" y="112"/>
                </a:lnTo>
                <a:lnTo>
                  <a:pt x="76" y="112"/>
                </a:lnTo>
                <a:lnTo>
                  <a:pt x="82" y="104"/>
                </a:lnTo>
                <a:lnTo>
                  <a:pt x="82" y="104"/>
                </a:lnTo>
                <a:lnTo>
                  <a:pt x="92" y="104"/>
                </a:lnTo>
                <a:lnTo>
                  <a:pt x="96" y="102"/>
                </a:lnTo>
                <a:lnTo>
                  <a:pt x="100" y="100"/>
                </a:lnTo>
                <a:lnTo>
                  <a:pt x="100" y="100"/>
                </a:lnTo>
                <a:lnTo>
                  <a:pt x="102" y="98"/>
                </a:lnTo>
                <a:lnTo>
                  <a:pt x="100" y="94"/>
                </a:lnTo>
                <a:lnTo>
                  <a:pt x="100" y="94"/>
                </a:lnTo>
                <a:lnTo>
                  <a:pt x="98" y="92"/>
                </a:lnTo>
                <a:lnTo>
                  <a:pt x="92" y="90"/>
                </a:lnTo>
                <a:lnTo>
                  <a:pt x="86" y="88"/>
                </a:lnTo>
                <a:lnTo>
                  <a:pt x="82" y="86"/>
                </a:lnTo>
                <a:lnTo>
                  <a:pt x="82" y="86"/>
                </a:lnTo>
                <a:lnTo>
                  <a:pt x="78" y="80"/>
                </a:lnTo>
                <a:lnTo>
                  <a:pt x="78" y="78"/>
                </a:lnTo>
                <a:lnTo>
                  <a:pt x="78" y="76"/>
                </a:lnTo>
                <a:lnTo>
                  <a:pt x="78" y="76"/>
                </a:lnTo>
                <a:lnTo>
                  <a:pt x="82" y="74"/>
                </a:lnTo>
                <a:lnTo>
                  <a:pt x="88" y="76"/>
                </a:lnTo>
                <a:lnTo>
                  <a:pt x="88" y="76"/>
                </a:lnTo>
                <a:lnTo>
                  <a:pt x="90" y="78"/>
                </a:lnTo>
                <a:lnTo>
                  <a:pt x="92" y="80"/>
                </a:lnTo>
                <a:lnTo>
                  <a:pt x="92" y="80"/>
                </a:lnTo>
                <a:lnTo>
                  <a:pt x="94" y="78"/>
                </a:lnTo>
                <a:lnTo>
                  <a:pt x="94" y="74"/>
                </a:lnTo>
                <a:lnTo>
                  <a:pt x="94" y="68"/>
                </a:lnTo>
                <a:lnTo>
                  <a:pt x="94" y="64"/>
                </a:lnTo>
                <a:lnTo>
                  <a:pt x="94" y="64"/>
                </a:lnTo>
                <a:lnTo>
                  <a:pt x="98" y="60"/>
                </a:lnTo>
                <a:lnTo>
                  <a:pt x="102" y="58"/>
                </a:lnTo>
                <a:lnTo>
                  <a:pt x="102" y="58"/>
                </a:lnTo>
                <a:lnTo>
                  <a:pt x="106" y="54"/>
                </a:lnTo>
                <a:lnTo>
                  <a:pt x="110" y="52"/>
                </a:lnTo>
                <a:lnTo>
                  <a:pt x="110" y="52"/>
                </a:lnTo>
                <a:lnTo>
                  <a:pt x="116" y="52"/>
                </a:lnTo>
                <a:lnTo>
                  <a:pt x="122" y="54"/>
                </a:lnTo>
                <a:lnTo>
                  <a:pt x="128" y="58"/>
                </a:lnTo>
                <a:lnTo>
                  <a:pt x="132" y="62"/>
                </a:lnTo>
                <a:lnTo>
                  <a:pt x="132" y="62"/>
                </a:lnTo>
                <a:lnTo>
                  <a:pt x="132" y="64"/>
                </a:lnTo>
                <a:lnTo>
                  <a:pt x="134" y="68"/>
                </a:lnTo>
                <a:lnTo>
                  <a:pt x="134" y="68"/>
                </a:lnTo>
                <a:lnTo>
                  <a:pt x="136" y="70"/>
                </a:lnTo>
                <a:lnTo>
                  <a:pt x="142" y="70"/>
                </a:lnTo>
                <a:lnTo>
                  <a:pt x="152" y="70"/>
                </a:lnTo>
                <a:lnTo>
                  <a:pt x="152" y="70"/>
                </a:lnTo>
                <a:lnTo>
                  <a:pt x="158" y="74"/>
                </a:lnTo>
                <a:lnTo>
                  <a:pt x="162" y="76"/>
                </a:lnTo>
                <a:lnTo>
                  <a:pt x="164" y="76"/>
                </a:lnTo>
                <a:lnTo>
                  <a:pt x="164" y="76"/>
                </a:lnTo>
                <a:lnTo>
                  <a:pt x="166" y="74"/>
                </a:lnTo>
                <a:lnTo>
                  <a:pt x="168" y="70"/>
                </a:lnTo>
                <a:lnTo>
                  <a:pt x="168" y="70"/>
                </a:lnTo>
                <a:lnTo>
                  <a:pt x="168" y="66"/>
                </a:lnTo>
                <a:lnTo>
                  <a:pt x="168" y="66"/>
                </a:lnTo>
                <a:lnTo>
                  <a:pt x="172" y="64"/>
                </a:lnTo>
                <a:lnTo>
                  <a:pt x="178" y="62"/>
                </a:lnTo>
                <a:lnTo>
                  <a:pt x="184" y="62"/>
                </a:lnTo>
                <a:lnTo>
                  <a:pt x="190" y="60"/>
                </a:lnTo>
                <a:lnTo>
                  <a:pt x="190" y="60"/>
                </a:lnTo>
                <a:lnTo>
                  <a:pt x="196" y="52"/>
                </a:lnTo>
                <a:lnTo>
                  <a:pt x="196" y="52"/>
                </a:lnTo>
                <a:lnTo>
                  <a:pt x="196" y="48"/>
                </a:lnTo>
                <a:lnTo>
                  <a:pt x="196" y="48"/>
                </a:lnTo>
                <a:lnTo>
                  <a:pt x="192" y="46"/>
                </a:lnTo>
                <a:lnTo>
                  <a:pt x="188" y="46"/>
                </a:lnTo>
                <a:lnTo>
                  <a:pt x="188" y="46"/>
                </a:lnTo>
                <a:lnTo>
                  <a:pt x="182" y="46"/>
                </a:lnTo>
                <a:lnTo>
                  <a:pt x="182" y="46"/>
                </a:lnTo>
                <a:lnTo>
                  <a:pt x="178" y="42"/>
                </a:lnTo>
                <a:lnTo>
                  <a:pt x="178" y="42"/>
                </a:lnTo>
                <a:lnTo>
                  <a:pt x="174" y="42"/>
                </a:lnTo>
                <a:lnTo>
                  <a:pt x="170" y="40"/>
                </a:lnTo>
                <a:lnTo>
                  <a:pt x="170" y="40"/>
                </a:lnTo>
                <a:lnTo>
                  <a:pt x="168" y="38"/>
                </a:lnTo>
                <a:lnTo>
                  <a:pt x="170" y="34"/>
                </a:lnTo>
                <a:lnTo>
                  <a:pt x="170" y="34"/>
                </a:lnTo>
                <a:lnTo>
                  <a:pt x="172" y="32"/>
                </a:lnTo>
                <a:lnTo>
                  <a:pt x="176" y="32"/>
                </a:lnTo>
                <a:lnTo>
                  <a:pt x="182" y="30"/>
                </a:lnTo>
                <a:lnTo>
                  <a:pt x="182" y="30"/>
                </a:lnTo>
                <a:lnTo>
                  <a:pt x="192" y="24"/>
                </a:lnTo>
                <a:lnTo>
                  <a:pt x="192" y="24"/>
                </a:lnTo>
                <a:lnTo>
                  <a:pt x="194" y="22"/>
                </a:lnTo>
                <a:lnTo>
                  <a:pt x="194" y="22"/>
                </a:lnTo>
                <a:lnTo>
                  <a:pt x="192" y="18"/>
                </a:lnTo>
                <a:lnTo>
                  <a:pt x="192" y="18"/>
                </a:lnTo>
                <a:lnTo>
                  <a:pt x="194" y="12"/>
                </a:lnTo>
                <a:lnTo>
                  <a:pt x="198" y="10"/>
                </a:lnTo>
                <a:lnTo>
                  <a:pt x="198" y="10"/>
                </a:lnTo>
                <a:lnTo>
                  <a:pt x="204" y="8"/>
                </a:lnTo>
                <a:lnTo>
                  <a:pt x="204" y="8"/>
                </a:lnTo>
                <a:lnTo>
                  <a:pt x="214" y="4"/>
                </a:lnTo>
                <a:lnTo>
                  <a:pt x="214" y="4"/>
                </a:lnTo>
                <a:lnTo>
                  <a:pt x="220" y="0"/>
                </a:lnTo>
                <a:lnTo>
                  <a:pt x="222" y="0"/>
                </a:lnTo>
                <a:lnTo>
                  <a:pt x="226" y="0"/>
                </a:lnTo>
                <a:lnTo>
                  <a:pt x="226" y="0"/>
                </a:lnTo>
                <a:lnTo>
                  <a:pt x="228" y="4"/>
                </a:lnTo>
                <a:lnTo>
                  <a:pt x="228" y="4"/>
                </a:lnTo>
                <a:lnTo>
                  <a:pt x="232" y="2"/>
                </a:lnTo>
                <a:lnTo>
                  <a:pt x="238" y="2"/>
                </a:lnTo>
                <a:lnTo>
                  <a:pt x="238" y="2"/>
                </a:lnTo>
                <a:lnTo>
                  <a:pt x="242" y="0"/>
                </a:lnTo>
                <a:lnTo>
                  <a:pt x="244" y="2"/>
                </a:lnTo>
                <a:lnTo>
                  <a:pt x="244" y="2"/>
                </a:lnTo>
                <a:lnTo>
                  <a:pt x="244" y="4"/>
                </a:lnTo>
                <a:lnTo>
                  <a:pt x="244" y="4"/>
                </a:lnTo>
                <a:lnTo>
                  <a:pt x="242" y="14"/>
                </a:lnTo>
                <a:lnTo>
                  <a:pt x="240" y="24"/>
                </a:lnTo>
                <a:lnTo>
                  <a:pt x="240" y="24"/>
                </a:lnTo>
                <a:lnTo>
                  <a:pt x="238" y="28"/>
                </a:lnTo>
                <a:lnTo>
                  <a:pt x="238" y="28"/>
                </a:lnTo>
                <a:lnTo>
                  <a:pt x="238" y="28"/>
                </a:lnTo>
                <a:lnTo>
                  <a:pt x="238" y="28"/>
                </a:lnTo>
                <a:lnTo>
                  <a:pt x="234" y="36"/>
                </a:lnTo>
                <a:lnTo>
                  <a:pt x="234" y="36"/>
                </a:lnTo>
                <a:lnTo>
                  <a:pt x="232" y="38"/>
                </a:lnTo>
                <a:lnTo>
                  <a:pt x="232" y="38"/>
                </a:lnTo>
                <a:lnTo>
                  <a:pt x="232" y="38"/>
                </a:lnTo>
                <a:lnTo>
                  <a:pt x="232" y="38"/>
                </a:lnTo>
                <a:lnTo>
                  <a:pt x="232" y="38"/>
                </a:lnTo>
                <a:lnTo>
                  <a:pt x="232" y="38"/>
                </a:lnTo>
                <a:lnTo>
                  <a:pt x="232" y="38"/>
                </a:lnTo>
                <a:lnTo>
                  <a:pt x="232" y="38"/>
                </a:lnTo>
                <a:lnTo>
                  <a:pt x="228" y="44"/>
                </a:lnTo>
                <a:lnTo>
                  <a:pt x="224" y="46"/>
                </a:lnTo>
                <a:lnTo>
                  <a:pt x="224" y="46"/>
                </a:lnTo>
                <a:lnTo>
                  <a:pt x="220" y="46"/>
                </a:lnTo>
                <a:lnTo>
                  <a:pt x="214" y="44"/>
                </a:lnTo>
                <a:lnTo>
                  <a:pt x="214" y="44"/>
                </a:lnTo>
                <a:lnTo>
                  <a:pt x="212" y="48"/>
                </a:lnTo>
                <a:lnTo>
                  <a:pt x="212" y="50"/>
                </a:lnTo>
                <a:lnTo>
                  <a:pt x="210" y="58"/>
                </a:lnTo>
                <a:lnTo>
                  <a:pt x="210" y="58"/>
                </a:lnTo>
                <a:lnTo>
                  <a:pt x="208" y="58"/>
                </a:lnTo>
                <a:lnTo>
                  <a:pt x="202" y="60"/>
                </a:lnTo>
                <a:lnTo>
                  <a:pt x="198" y="60"/>
                </a:lnTo>
                <a:lnTo>
                  <a:pt x="196" y="62"/>
                </a:lnTo>
                <a:lnTo>
                  <a:pt x="196" y="62"/>
                </a:lnTo>
                <a:lnTo>
                  <a:pt x="198" y="66"/>
                </a:lnTo>
                <a:lnTo>
                  <a:pt x="202" y="70"/>
                </a:lnTo>
                <a:lnTo>
                  <a:pt x="206" y="74"/>
                </a:lnTo>
                <a:lnTo>
                  <a:pt x="208" y="76"/>
                </a:lnTo>
                <a:lnTo>
                  <a:pt x="208" y="76"/>
                </a:lnTo>
                <a:lnTo>
                  <a:pt x="210" y="86"/>
                </a:lnTo>
                <a:lnTo>
                  <a:pt x="210" y="96"/>
                </a:lnTo>
                <a:lnTo>
                  <a:pt x="210" y="9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sp>
        <p:nvSpPr>
          <p:cNvPr id="214" name="Freeform 389"/>
          <p:cNvSpPr>
            <a:spLocks/>
          </p:cNvSpPr>
          <p:nvPr/>
        </p:nvSpPr>
        <p:spPr bwMode="auto">
          <a:xfrm>
            <a:off x="6266592" y="-228600"/>
            <a:ext cx="3054460" cy="4510755"/>
          </a:xfrm>
          <a:custGeom>
            <a:avLst/>
            <a:gdLst/>
            <a:ahLst/>
            <a:cxnLst>
              <a:cxn ang="0">
                <a:pos x="1390" y="2512"/>
              </a:cxn>
              <a:cxn ang="0">
                <a:pos x="1170" y="2536"/>
              </a:cxn>
              <a:cxn ang="0">
                <a:pos x="958" y="2454"/>
              </a:cxn>
              <a:cxn ang="0">
                <a:pos x="1038" y="2342"/>
              </a:cxn>
              <a:cxn ang="0">
                <a:pos x="1026" y="2270"/>
              </a:cxn>
              <a:cxn ang="0">
                <a:pos x="1000" y="2242"/>
              </a:cxn>
              <a:cxn ang="0">
                <a:pos x="1068" y="2112"/>
              </a:cxn>
              <a:cxn ang="0">
                <a:pos x="1054" y="2022"/>
              </a:cxn>
              <a:cxn ang="0">
                <a:pos x="934" y="1986"/>
              </a:cxn>
              <a:cxn ang="0">
                <a:pos x="802" y="1986"/>
              </a:cxn>
              <a:cxn ang="0">
                <a:pos x="664" y="1928"/>
              </a:cxn>
              <a:cxn ang="0">
                <a:pos x="582" y="1852"/>
              </a:cxn>
              <a:cxn ang="0">
                <a:pos x="486" y="1838"/>
              </a:cxn>
              <a:cxn ang="0">
                <a:pos x="528" y="1762"/>
              </a:cxn>
              <a:cxn ang="0">
                <a:pos x="444" y="1702"/>
              </a:cxn>
              <a:cxn ang="0">
                <a:pos x="362" y="1566"/>
              </a:cxn>
              <a:cxn ang="0">
                <a:pos x="242" y="1562"/>
              </a:cxn>
              <a:cxn ang="0">
                <a:pos x="182" y="1444"/>
              </a:cxn>
              <a:cxn ang="0">
                <a:pos x="166" y="1382"/>
              </a:cxn>
              <a:cxn ang="0">
                <a:pos x="178" y="1264"/>
              </a:cxn>
              <a:cxn ang="0">
                <a:pos x="202" y="1210"/>
              </a:cxn>
              <a:cxn ang="0">
                <a:pos x="172" y="1176"/>
              </a:cxn>
              <a:cxn ang="0">
                <a:pos x="136" y="1148"/>
              </a:cxn>
              <a:cxn ang="0">
                <a:pos x="178" y="870"/>
              </a:cxn>
              <a:cxn ang="0">
                <a:pos x="122" y="730"/>
              </a:cxn>
              <a:cxn ang="0">
                <a:pos x="78" y="524"/>
              </a:cxn>
              <a:cxn ang="0">
                <a:pos x="22" y="402"/>
              </a:cxn>
              <a:cxn ang="0">
                <a:pos x="80" y="348"/>
              </a:cxn>
              <a:cxn ang="0">
                <a:pos x="128" y="330"/>
              </a:cxn>
              <a:cxn ang="0">
                <a:pos x="116" y="358"/>
              </a:cxn>
              <a:cxn ang="0">
                <a:pos x="164" y="362"/>
              </a:cxn>
              <a:cxn ang="0">
                <a:pos x="338" y="398"/>
              </a:cxn>
              <a:cxn ang="0">
                <a:pos x="392" y="404"/>
              </a:cxn>
              <a:cxn ang="0">
                <a:pos x="482" y="464"/>
              </a:cxn>
              <a:cxn ang="0">
                <a:pos x="308" y="586"/>
              </a:cxn>
              <a:cxn ang="0">
                <a:pos x="228" y="568"/>
              </a:cxn>
              <a:cxn ang="0">
                <a:pos x="196" y="590"/>
              </a:cxn>
              <a:cxn ang="0">
                <a:pos x="306" y="678"/>
              </a:cxn>
              <a:cxn ang="0">
                <a:pos x="356" y="766"/>
              </a:cxn>
              <a:cxn ang="0">
                <a:pos x="478" y="772"/>
              </a:cxn>
              <a:cxn ang="0">
                <a:pos x="396" y="702"/>
              </a:cxn>
              <a:cxn ang="0">
                <a:pos x="464" y="696"/>
              </a:cxn>
              <a:cxn ang="0">
                <a:pos x="556" y="682"/>
              </a:cxn>
              <a:cxn ang="0">
                <a:pos x="536" y="518"/>
              </a:cxn>
              <a:cxn ang="0">
                <a:pos x="622" y="530"/>
              </a:cxn>
              <a:cxn ang="0">
                <a:pos x="552" y="414"/>
              </a:cxn>
              <a:cxn ang="0">
                <a:pos x="568" y="306"/>
              </a:cxn>
              <a:cxn ang="0">
                <a:pos x="586" y="388"/>
              </a:cxn>
              <a:cxn ang="0">
                <a:pos x="674" y="418"/>
              </a:cxn>
              <a:cxn ang="0">
                <a:pos x="692" y="314"/>
              </a:cxn>
              <a:cxn ang="0">
                <a:pos x="756" y="204"/>
              </a:cxn>
              <a:cxn ang="0">
                <a:pos x="774" y="154"/>
              </a:cxn>
              <a:cxn ang="0">
                <a:pos x="804" y="194"/>
              </a:cxn>
              <a:cxn ang="0">
                <a:pos x="858" y="144"/>
              </a:cxn>
              <a:cxn ang="0">
                <a:pos x="924" y="88"/>
              </a:cxn>
              <a:cxn ang="0">
                <a:pos x="944" y="38"/>
              </a:cxn>
              <a:cxn ang="0">
                <a:pos x="1302" y="16"/>
              </a:cxn>
              <a:cxn ang="0">
                <a:pos x="1536" y="1570"/>
              </a:cxn>
              <a:cxn ang="0">
                <a:pos x="1474" y="1694"/>
              </a:cxn>
              <a:cxn ang="0">
                <a:pos x="1410" y="1762"/>
              </a:cxn>
              <a:cxn ang="0">
                <a:pos x="1426" y="1906"/>
              </a:cxn>
              <a:cxn ang="0">
                <a:pos x="1502" y="1992"/>
              </a:cxn>
            </a:cxnLst>
            <a:rect l="0" t="0" r="r" b="b"/>
            <a:pathLst>
              <a:path w="1552" h="2548">
                <a:moveTo>
                  <a:pt x="1552" y="1986"/>
                </a:moveTo>
                <a:lnTo>
                  <a:pt x="1552" y="2498"/>
                </a:lnTo>
                <a:lnTo>
                  <a:pt x="1552" y="2498"/>
                </a:lnTo>
                <a:lnTo>
                  <a:pt x="1544" y="2500"/>
                </a:lnTo>
                <a:lnTo>
                  <a:pt x="1534" y="2502"/>
                </a:lnTo>
                <a:lnTo>
                  <a:pt x="1534" y="2502"/>
                </a:lnTo>
                <a:lnTo>
                  <a:pt x="1530" y="2506"/>
                </a:lnTo>
                <a:lnTo>
                  <a:pt x="1526" y="2508"/>
                </a:lnTo>
                <a:lnTo>
                  <a:pt x="1526" y="2508"/>
                </a:lnTo>
                <a:lnTo>
                  <a:pt x="1522" y="2506"/>
                </a:lnTo>
                <a:lnTo>
                  <a:pt x="1518" y="2504"/>
                </a:lnTo>
                <a:lnTo>
                  <a:pt x="1518" y="2504"/>
                </a:lnTo>
                <a:lnTo>
                  <a:pt x="1514" y="2506"/>
                </a:lnTo>
                <a:lnTo>
                  <a:pt x="1510" y="2508"/>
                </a:lnTo>
                <a:lnTo>
                  <a:pt x="1510" y="2508"/>
                </a:lnTo>
                <a:lnTo>
                  <a:pt x="1496" y="2522"/>
                </a:lnTo>
                <a:lnTo>
                  <a:pt x="1496" y="2522"/>
                </a:lnTo>
                <a:lnTo>
                  <a:pt x="1490" y="2530"/>
                </a:lnTo>
                <a:lnTo>
                  <a:pt x="1490" y="2530"/>
                </a:lnTo>
                <a:lnTo>
                  <a:pt x="1486" y="2534"/>
                </a:lnTo>
                <a:lnTo>
                  <a:pt x="1482" y="2536"/>
                </a:lnTo>
                <a:lnTo>
                  <a:pt x="1482" y="2536"/>
                </a:lnTo>
                <a:lnTo>
                  <a:pt x="1476" y="2536"/>
                </a:lnTo>
                <a:lnTo>
                  <a:pt x="1472" y="2536"/>
                </a:lnTo>
                <a:lnTo>
                  <a:pt x="1472" y="2536"/>
                </a:lnTo>
                <a:lnTo>
                  <a:pt x="1468" y="2532"/>
                </a:lnTo>
                <a:lnTo>
                  <a:pt x="1466" y="2528"/>
                </a:lnTo>
                <a:lnTo>
                  <a:pt x="1466" y="2528"/>
                </a:lnTo>
                <a:lnTo>
                  <a:pt x="1454" y="2524"/>
                </a:lnTo>
                <a:lnTo>
                  <a:pt x="1440" y="2522"/>
                </a:lnTo>
                <a:lnTo>
                  <a:pt x="1426" y="2520"/>
                </a:lnTo>
                <a:lnTo>
                  <a:pt x="1414" y="2516"/>
                </a:lnTo>
                <a:lnTo>
                  <a:pt x="1414" y="2516"/>
                </a:lnTo>
                <a:lnTo>
                  <a:pt x="1408" y="2512"/>
                </a:lnTo>
                <a:lnTo>
                  <a:pt x="1408" y="2512"/>
                </a:lnTo>
                <a:lnTo>
                  <a:pt x="1398" y="2510"/>
                </a:lnTo>
                <a:lnTo>
                  <a:pt x="1398" y="2510"/>
                </a:lnTo>
                <a:lnTo>
                  <a:pt x="1390" y="2512"/>
                </a:lnTo>
                <a:lnTo>
                  <a:pt x="1380" y="2516"/>
                </a:lnTo>
                <a:lnTo>
                  <a:pt x="1380" y="2516"/>
                </a:lnTo>
                <a:lnTo>
                  <a:pt x="1370" y="2516"/>
                </a:lnTo>
                <a:lnTo>
                  <a:pt x="1360" y="2516"/>
                </a:lnTo>
                <a:lnTo>
                  <a:pt x="1360" y="2516"/>
                </a:lnTo>
                <a:lnTo>
                  <a:pt x="1348" y="2524"/>
                </a:lnTo>
                <a:lnTo>
                  <a:pt x="1334" y="2530"/>
                </a:lnTo>
                <a:lnTo>
                  <a:pt x="1334" y="2530"/>
                </a:lnTo>
                <a:lnTo>
                  <a:pt x="1324" y="2532"/>
                </a:lnTo>
                <a:lnTo>
                  <a:pt x="1324" y="2532"/>
                </a:lnTo>
                <a:lnTo>
                  <a:pt x="1310" y="2530"/>
                </a:lnTo>
                <a:lnTo>
                  <a:pt x="1294" y="2530"/>
                </a:lnTo>
                <a:lnTo>
                  <a:pt x="1294" y="2530"/>
                </a:lnTo>
                <a:lnTo>
                  <a:pt x="1286" y="2530"/>
                </a:lnTo>
                <a:lnTo>
                  <a:pt x="1276" y="2532"/>
                </a:lnTo>
                <a:lnTo>
                  <a:pt x="1276" y="2532"/>
                </a:lnTo>
                <a:lnTo>
                  <a:pt x="1266" y="2528"/>
                </a:lnTo>
                <a:lnTo>
                  <a:pt x="1266" y="2528"/>
                </a:lnTo>
                <a:lnTo>
                  <a:pt x="1258" y="2526"/>
                </a:lnTo>
                <a:lnTo>
                  <a:pt x="1248" y="2528"/>
                </a:lnTo>
                <a:lnTo>
                  <a:pt x="1248" y="2528"/>
                </a:lnTo>
                <a:lnTo>
                  <a:pt x="1238" y="2532"/>
                </a:lnTo>
                <a:lnTo>
                  <a:pt x="1238" y="2532"/>
                </a:lnTo>
                <a:lnTo>
                  <a:pt x="1230" y="2532"/>
                </a:lnTo>
                <a:lnTo>
                  <a:pt x="1230" y="2532"/>
                </a:lnTo>
                <a:lnTo>
                  <a:pt x="1220" y="2536"/>
                </a:lnTo>
                <a:lnTo>
                  <a:pt x="1220" y="2536"/>
                </a:lnTo>
                <a:lnTo>
                  <a:pt x="1212" y="2542"/>
                </a:lnTo>
                <a:lnTo>
                  <a:pt x="1208" y="2546"/>
                </a:lnTo>
                <a:lnTo>
                  <a:pt x="1204" y="2548"/>
                </a:lnTo>
                <a:lnTo>
                  <a:pt x="1204" y="2548"/>
                </a:lnTo>
                <a:lnTo>
                  <a:pt x="1200" y="2546"/>
                </a:lnTo>
                <a:lnTo>
                  <a:pt x="1196" y="2544"/>
                </a:lnTo>
                <a:lnTo>
                  <a:pt x="1186" y="2538"/>
                </a:lnTo>
                <a:lnTo>
                  <a:pt x="1186" y="2538"/>
                </a:lnTo>
                <a:lnTo>
                  <a:pt x="1176" y="2538"/>
                </a:lnTo>
                <a:lnTo>
                  <a:pt x="1176" y="2538"/>
                </a:lnTo>
                <a:lnTo>
                  <a:pt x="1170" y="2536"/>
                </a:lnTo>
                <a:lnTo>
                  <a:pt x="1166" y="2532"/>
                </a:lnTo>
                <a:lnTo>
                  <a:pt x="1166" y="2532"/>
                </a:lnTo>
                <a:lnTo>
                  <a:pt x="1152" y="2520"/>
                </a:lnTo>
                <a:lnTo>
                  <a:pt x="1152" y="2520"/>
                </a:lnTo>
                <a:lnTo>
                  <a:pt x="1136" y="2510"/>
                </a:lnTo>
                <a:lnTo>
                  <a:pt x="1118" y="2504"/>
                </a:lnTo>
                <a:lnTo>
                  <a:pt x="1118" y="2504"/>
                </a:lnTo>
                <a:lnTo>
                  <a:pt x="1104" y="2502"/>
                </a:lnTo>
                <a:lnTo>
                  <a:pt x="1090" y="2500"/>
                </a:lnTo>
                <a:lnTo>
                  <a:pt x="1074" y="2498"/>
                </a:lnTo>
                <a:lnTo>
                  <a:pt x="1062" y="2496"/>
                </a:lnTo>
                <a:lnTo>
                  <a:pt x="1062" y="2496"/>
                </a:lnTo>
                <a:lnTo>
                  <a:pt x="1050" y="2492"/>
                </a:lnTo>
                <a:lnTo>
                  <a:pt x="1040" y="2486"/>
                </a:lnTo>
                <a:lnTo>
                  <a:pt x="1040" y="2486"/>
                </a:lnTo>
                <a:lnTo>
                  <a:pt x="1036" y="2482"/>
                </a:lnTo>
                <a:lnTo>
                  <a:pt x="1034" y="2480"/>
                </a:lnTo>
                <a:lnTo>
                  <a:pt x="1032" y="2480"/>
                </a:lnTo>
                <a:lnTo>
                  <a:pt x="1032" y="2480"/>
                </a:lnTo>
                <a:lnTo>
                  <a:pt x="1030" y="2484"/>
                </a:lnTo>
                <a:lnTo>
                  <a:pt x="1028" y="2486"/>
                </a:lnTo>
                <a:lnTo>
                  <a:pt x="1028" y="2486"/>
                </a:lnTo>
                <a:lnTo>
                  <a:pt x="1024" y="2488"/>
                </a:lnTo>
                <a:lnTo>
                  <a:pt x="1016" y="2488"/>
                </a:lnTo>
                <a:lnTo>
                  <a:pt x="1016" y="2488"/>
                </a:lnTo>
                <a:lnTo>
                  <a:pt x="1010" y="2484"/>
                </a:lnTo>
                <a:lnTo>
                  <a:pt x="1002" y="2478"/>
                </a:lnTo>
                <a:lnTo>
                  <a:pt x="1002" y="2478"/>
                </a:lnTo>
                <a:lnTo>
                  <a:pt x="996" y="2472"/>
                </a:lnTo>
                <a:lnTo>
                  <a:pt x="992" y="2464"/>
                </a:lnTo>
                <a:lnTo>
                  <a:pt x="992" y="2464"/>
                </a:lnTo>
                <a:lnTo>
                  <a:pt x="984" y="2460"/>
                </a:lnTo>
                <a:lnTo>
                  <a:pt x="974" y="2456"/>
                </a:lnTo>
                <a:lnTo>
                  <a:pt x="974" y="2456"/>
                </a:lnTo>
                <a:lnTo>
                  <a:pt x="966" y="2456"/>
                </a:lnTo>
                <a:lnTo>
                  <a:pt x="960" y="2456"/>
                </a:lnTo>
                <a:lnTo>
                  <a:pt x="958" y="2454"/>
                </a:lnTo>
                <a:lnTo>
                  <a:pt x="958" y="2454"/>
                </a:lnTo>
                <a:lnTo>
                  <a:pt x="960" y="2452"/>
                </a:lnTo>
                <a:lnTo>
                  <a:pt x="962" y="2450"/>
                </a:lnTo>
                <a:lnTo>
                  <a:pt x="966" y="2448"/>
                </a:lnTo>
                <a:lnTo>
                  <a:pt x="968" y="2446"/>
                </a:lnTo>
                <a:lnTo>
                  <a:pt x="968" y="2446"/>
                </a:lnTo>
                <a:lnTo>
                  <a:pt x="966" y="2442"/>
                </a:lnTo>
                <a:lnTo>
                  <a:pt x="966" y="2438"/>
                </a:lnTo>
                <a:lnTo>
                  <a:pt x="966" y="2438"/>
                </a:lnTo>
                <a:lnTo>
                  <a:pt x="966" y="2434"/>
                </a:lnTo>
                <a:lnTo>
                  <a:pt x="968" y="2432"/>
                </a:lnTo>
                <a:lnTo>
                  <a:pt x="968" y="2432"/>
                </a:lnTo>
                <a:lnTo>
                  <a:pt x="972" y="2430"/>
                </a:lnTo>
                <a:lnTo>
                  <a:pt x="976" y="2430"/>
                </a:lnTo>
                <a:lnTo>
                  <a:pt x="986" y="2428"/>
                </a:lnTo>
                <a:lnTo>
                  <a:pt x="986" y="2428"/>
                </a:lnTo>
                <a:lnTo>
                  <a:pt x="994" y="2428"/>
                </a:lnTo>
                <a:lnTo>
                  <a:pt x="1000" y="2424"/>
                </a:lnTo>
                <a:lnTo>
                  <a:pt x="1000" y="2424"/>
                </a:lnTo>
                <a:lnTo>
                  <a:pt x="1002" y="2418"/>
                </a:lnTo>
                <a:lnTo>
                  <a:pt x="1004" y="2412"/>
                </a:lnTo>
                <a:lnTo>
                  <a:pt x="1006" y="2400"/>
                </a:lnTo>
                <a:lnTo>
                  <a:pt x="1006" y="2400"/>
                </a:lnTo>
                <a:lnTo>
                  <a:pt x="1012" y="2382"/>
                </a:lnTo>
                <a:lnTo>
                  <a:pt x="1012" y="2382"/>
                </a:lnTo>
                <a:lnTo>
                  <a:pt x="1014" y="2368"/>
                </a:lnTo>
                <a:lnTo>
                  <a:pt x="1016" y="2362"/>
                </a:lnTo>
                <a:lnTo>
                  <a:pt x="1018" y="2356"/>
                </a:lnTo>
                <a:lnTo>
                  <a:pt x="1018" y="2356"/>
                </a:lnTo>
                <a:lnTo>
                  <a:pt x="1022" y="2356"/>
                </a:lnTo>
                <a:lnTo>
                  <a:pt x="1026" y="2356"/>
                </a:lnTo>
                <a:lnTo>
                  <a:pt x="1026" y="2356"/>
                </a:lnTo>
                <a:lnTo>
                  <a:pt x="1028" y="2352"/>
                </a:lnTo>
                <a:lnTo>
                  <a:pt x="1028" y="2348"/>
                </a:lnTo>
                <a:lnTo>
                  <a:pt x="1028" y="2344"/>
                </a:lnTo>
                <a:lnTo>
                  <a:pt x="1030" y="2342"/>
                </a:lnTo>
                <a:lnTo>
                  <a:pt x="1030" y="2342"/>
                </a:lnTo>
                <a:lnTo>
                  <a:pt x="1032" y="2340"/>
                </a:lnTo>
                <a:lnTo>
                  <a:pt x="1038" y="2342"/>
                </a:lnTo>
                <a:lnTo>
                  <a:pt x="1042" y="2342"/>
                </a:lnTo>
                <a:lnTo>
                  <a:pt x="1046" y="2342"/>
                </a:lnTo>
                <a:lnTo>
                  <a:pt x="1046" y="2342"/>
                </a:lnTo>
                <a:lnTo>
                  <a:pt x="1048" y="2338"/>
                </a:lnTo>
                <a:lnTo>
                  <a:pt x="1048" y="2338"/>
                </a:lnTo>
                <a:lnTo>
                  <a:pt x="1046" y="2336"/>
                </a:lnTo>
                <a:lnTo>
                  <a:pt x="1042" y="2334"/>
                </a:lnTo>
                <a:lnTo>
                  <a:pt x="1034" y="2332"/>
                </a:lnTo>
                <a:lnTo>
                  <a:pt x="1034" y="2332"/>
                </a:lnTo>
                <a:lnTo>
                  <a:pt x="1026" y="2326"/>
                </a:lnTo>
                <a:lnTo>
                  <a:pt x="1020" y="2320"/>
                </a:lnTo>
                <a:lnTo>
                  <a:pt x="1020" y="2320"/>
                </a:lnTo>
                <a:lnTo>
                  <a:pt x="1012" y="2318"/>
                </a:lnTo>
                <a:lnTo>
                  <a:pt x="1004" y="2318"/>
                </a:lnTo>
                <a:lnTo>
                  <a:pt x="1004" y="2318"/>
                </a:lnTo>
                <a:lnTo>
                  <a:pt x="996" y="2316"/>
                </a:lnTo>
                <a:lnTo>
                  <a:pt x="990" y="2312"/>
                </a:lnTo>
                <a:lnTo>
                  <a:pt x="990" y="2312"/>
                </a:lnTo>
                <a:lnTo>
                  <a:pt x="990" y="2306"/>
                </a:lnTo>
                <a:lnTo>
                  <a:pt x="990" y="2300"/>
                </a:lnTo>
                <a:lnTo>
                  <a:pt x="990" y="2300"/>
                </a:lnTo>
                <a:lnTo>
                  <a:pt x="996" y="2296"/>
                </a:lnTo>
                <a:lnTo>
                  <a:pt x="1002" y="2292"/>
                </a:lnTo>
                <a:lnTo>
                  <a:pt x="1016" y="2288"/>
                </a:lnTo>
                <a:lnTo>
                  <a:pt x="1016" y="2288"/>
                </a:lnTo>
                <a:lnTo>
                  <a:pt x="1024" y="2288"/>
                </a:lnTo>
                <a:lnTo>
                  <a:pt x="1028" y="2288"/>
                </a:lnTo>
                <a:lnTo>
                  <a:pt x="1028" y="2288"/>
                </a:lnTo>
                <a:lnTo>
                  <a:pt x="1032" y="2286"/>
                </a:lnTo>
                <a:lnTo>
                  <a:pt x="1034" y="2282"/>
                </a:lnTo>
                <a:lnTo>
                  <a:pt x="1034" y="2282"/>
                </a:lnTo>
                <a:lnTo>
                  <a:pt x="1030" y="2280"/>
                </a:lnTo>
                <a:lnTo>
                  <a:pt x="1026" y="2278"/>
                </a:lnTo>
                <a:lnTo>
                  <a:pt x="1026" y="2278"/>
                </a:lnTo>
                <a:lnTo>
                  <a:pt x="1026" y="2276"/>
                </a:lnTo>
                <a:lnTo>
                  <a:pt x="1024" y="2272"/>
                </a:lnTo>
                <a:lnTo>
                  <a:pt x="1024" y="2272"/>
                </a:lnTo>
                <a:lnTo>
                  <a:pt x="1026" y="2270"/>
                </a:lnTo>
                <a:lnTo>
                  <a:pt x="1030" y="2268"/>
                </a:lnTo>
                <a:lnTo>
                  <a:pt x="1036" y="2264"/>
                </a:lnTo>
                <a:lnTo>
                  <a:pt x="1036" y="2264"/>
                </a:lnTo>
                <a:lnTo>
                  <a:pt x="1050" y="2248"/>
                </a:lnTo>
                <a:lnTo>
                  <a:pt x="1050" y="2248"/>
                </a:lnTo>
                <a:lnTo>
                  <a:pt x="1060" y="2238"/>
                </a:lnTo>
                <a:lnTo>
                  <a:pt x="1060" y="2238"/>
                </a:lnTo>
                <a:lnTo>
                  <a:pt x="1066" y="2238"/>
                </a:lnTo>
                <a:lnTo>
                  <a:pt x="1070" y="2236"/>
                </a:lnTo>
                <a:lnTo>
                  <a:pt x="1070" y="2236"/>
                </a:lnTo>
                <a:lnTo>
                  <a:pt x="1072" y="2230"/>
                </a:lnTo>
                <a:lnTo>
                  <a:pt x="1072" y="2230"/>
                </a:lnTo>
                <a:lnTo>
                  <a:pt x="1066" y="2228"/>
                </a:lnTo>
                <a:lnTo>
                  <a:pt x="1066" y="2228"/>
                </a:lnTo>
                <a:lnTo>
                  <a:pt x="1062" y="2228"/>
                </a:lnTo>
                <a:lnTo>
                  <a:pt x="1058" y="2228"/>
                </a:lnTo>
                <a:lnTo>
                  <a:pt x="1058" y="2228"/>
                </a:lnTo>
                <a:lnTo>
                  <a:pt x="1058" y="2226"/>
                </a:lnTo>
                <a:lnTo>
                  <a:pt x="1056" y="2222"/>
                </a:lnTo>
                <a:lnTo>
                  <a:pt x="1056" y="2222"/>
                </a:lnTo>
                <a:lnTo>
                  <a:pt x="1052" y="2220"/>
                </a:lnTo>
                <a:lnTo>
                  <a:pt x="1048" y="2222"/>
                </a:lnTo>
                <a:lnTo>
                  <a:pt x="1048" y="2222"/>
                </a:lnTo>
                <a:lnTo>
                  <a:pt x="1040" y="2224"/>
                </a:lnTo>
                <a:lnTo>
                  <a:pt x="1034" y="2230"/>
                </a:lnTo>
                <a:lnTo>
                  <a:pt x="1034" y="2230"/>
                </a:lnTo>
                <a:lnTo>
                  <a:pt x="1032" y="2234"/>
                </a:lnTo>
                <a:lnTo>
                  <a:pt x="1028" y="2238"/>
                </a:lnTo>
                <a:lnTo>
                  <a:pt x="1028" y="2238"/>
                </a:lnTo>
                <a:lnTo>
                  <a:pt x="1024" y="2238"/>
                </a:lnTo>
                <a:lnTo>
                  <a:pt x="1018" y="2238"/>
                </a:lnTo>
                <a:lnTo>
                  <a:pt x="1018" y="2238"/>
                </a:lnTo>
                <a:lnTo>
                  <a:pt x="1012" y="2244"/>
                </a:lnTo>
                <a:lnTo>
                  <a:pt x="1008" y="2248"/>
                </a:lnTo>
                <a:lnTo>
                  <a:pt x="1004" y="2248"/>
                </a:lnTo>
                <a:lnTo>
                  <a:pt x="1004" y="2248"/>
                </a:lnTo>
                <a:lnTo>
                  <a:pt x="1002" y="2246"/>
                </a:lnTo>
                <a:lnTo>
                  <a:pt x="1000" y="2242"/>
                </a:lnTo>
                <a:lnTo>
                  <a:pt x="998" y="2232"/>
                </a:lnTo>
                <a:lnTo>
                  <a:pt x="998" y="2232"/>
                </a:lnTo>
                <a:lnTo>
                  <a:pt x="996" y="2222"/>
                </a:lnTo>
                <a:lnTo>
                  <a:pt x="996" y="2222"/>
                </a:lnTo>
                <a:lnTo>
                  <a:pt x="996" y="2214"/>
                </a:lnTo>
                <a:lnTo>
                  <a:pt x="998" y="2204"/>
                </a:lnTo>
                <a:lnTo>
                  <a:pt x="998" y="2204"/>
                </a:lnTo>
                <a:lnTo>
                  <a:pt x="1000" y="2202"/>
                </a:lnTo>
                <a:lnTo>
                  <a:pt x="1004" y="2198"/>
                </a:lnTo>
                <a:lnTo>
                  <a:pt x="1012" y="2192"/>
                </a:lnTo>
                <a:lnTo>
                  <a:pt x="1012" y="2192"/>
                </a:lnTo>
                <a:lnTo>
                  <a:pt x="1014" y="2184"/>
                </a:lnTo>
                <a:lnTo>
                  <a:pt x="1016" y="2174"/>
                </a:lnTo>
                <a:lnTo>
                  <a:pt x="1016" y="2174"/>
                </a:lnTo>
                <a:lnTo>
                  <a:pt x="1018" y="2170"/>
                </a:lnTo>
                <a:lnTo>
                  <a:pt x="1022" y="2166"/>
                </a:lnTo>
                <a:lnTo>
                  <a:pt x="1022" y="2166"/>
                </a:lnTo>
                <a:lnTo>
                  <a:pt x="1026" y="2166"/>
                </a:lnTo>
                <a:lnTo>
                  <a:pt x="1030" y="2168"/>
                </a:lnTo>
                <a:lnTo>
                  <a:pt x="1036" y="2170"/>
                </a:lnTo>
                <a:lnTo>
                  <a:pt x="1040" y="2170"/>
                </a:lnTo>
                <a:lnTo>
                  <a:pt x="1040" y="2170"/>
                </a:lnTo>
                <a:lnTo>
                  <a:pt x="1044" y="2168"/>
                </a:lnTo>
                <a:lnTo>
                  <a:pt x="1048" y="2166"/>
                </a:lnTo>
                <a:lnTo>
                  <a:pt x="1048" y="2166"/>
                </a:lnTo>
                <a:lnTo>
                  <a:pt x="1056" y="2166"/>
                </a:lnTo>
                <a:lnTo>
                  <a:pt x="1064" y="2164"/>
                </a:lnTo>
                <a:lnTo>
                  <a:pt x="1064" y="2164"/>
                </a:lnTo>
                <a:lnTo>
                  <a:pt x="1068" y="2162"/>
                </a:lnTo>
                <a:lnTo>
                  <a:pt x="1072" y="2158"/>
                </a:lnTo>
                <a:lnTo>
                  <a:pt x="1072" y="2158"/>
                </a:lnTo>
                <a:lnTo>
                  <a:pt x="1072" y="2152"/>
                </a:lnTo>
                <a:lnTo>
                  <a:pt x="1072" y="2144"/>
                </a:lnTo>
                <a:lnTo>
                  <a:pt x="1070" y="2130"/>
                </a:lnTo>
                <a:lnTo>
                  <a:pt x="1070" y="2130"/>
                </a:lnTo>
                <a:lnTo>
                  <a:pt x="1070" y="2120"/>
                </a:lnTo>
                <a:lnTo>
                  <a:pt x="1070" y="2116"/>
                </a:lnTo>
                <a:lnTo>
                  <a:pt x="1068" y="2112"/>
                </a:lnTo>
                <a:lnTo>
                  <a:pt x="1068" y="2112"/>
                </a:lnTo>
                <a:lnTo>
                  <a:pt x="1064" y="2110"/>
                </a:lnTo>
                <a:lnTo>
                  <a:pt x="1060" y="2110"/>
                </a:lnTo>
                <a:lnTo>
                  <a:pt x="1060" y="2110"/>
                </a:lnTo>
                <a:lnTo>
                  <a:pt x="1058" y="2106"/>
                </a:lnTo>
                <a:lnTo>
                  <a:pt x="1058" y="2100"/>
                </a:lnTo>
                <a:lnTo>
                  <a:pt x="1058" y="2100"/>
                </a:lnTo>
                <a:lnTo>
                  <a:pt x="1052" y="2092"/>
                </a:lnTo>
                <a:lnTo>
                  <a:pt x="1052" y="2092"/>
                </a:lnTo>
                <a:lnTo>
                  <a:pt x="1046" y="2088"/>
                </a:lnTo>
                <a:lnTo>
                  <a:pt x="1046" y="2088"/>
                </a:lnTo>
                <a:lnTo>
                  <a:pt x="1044" y="2084"/>
                </a:lnTo>
                <a:lnTo>
                  <a:pt x="1044" y="2078"/>
                </a:lnTo>
                <a:lnTo>
                  <a:pt x="1044" y="2078"/>
                </a:lnTo>
                <a:lnTo>
                  <a:pt x="1044" y="2074"/>
                </a:lnTo>
                <a:lnTo>
                  <a:pt x="1044" y="2070"/>
                </a:lnTo>
                <a:lnTo>
                  <a:pt x="1044" y="2070"/>
                </a:lnTo>
                <a:lnTo>
                  <a:pt x="1048" y="2068"/>
                </a:lnTo>
                <a:lnTo>
                  <a:pt x="1052" y="2064"/>
                </a:lnTo>
                <a:lnTo>
                  <a:pt x="1058" y="2062"/>
                </a:lnTo>
                <a:lnTo>
                  <a:pt x="1060" y="2060"/>
                </a:lnTo>
                <a:lnTo>
                  <a:pt x="1060" y="2060"/>
                </a:lnTo>
                <a:lnTo>
                  <a:pt x="1056" y="2056"/>
                </a:lnTo>
                <a:lnTo>
                  <a:pt x="1052" y="2054"/>
                </a:lnTo>
                <a:lnTo>
                  <a:pt x="1052" y="2054"/>
                </a:lnTo>
                <a:lnTo>
                  <a:pt x="1042" y="2056"/>
                </a:lnTo>
                <a:lnTo>
                  <a:pt x="1042" y="2056"/>
                </a:lnTo>
                <a:lnTo>
                  <a:pt x="1038" y="2052"/>
                </a:lnTo>
                <a:lnTo>
                  <a:pt x="1036" y="2050"/>
                </a:lnTo>
                <a:lnTo>
                  <a:pt x="1036" y="2050"/>
                </a:lnTo>
                <a:lnTo>
                  <a:pt x="1038" y="2046"/>
                </a:lnTo>
                <a:lnTo>
                  <a:pt x="1042" y="2044"/>
                </a:lnTo>
                <a:lnTo>
                  <a:pt x="1048" y="2042"/>
                </a:lnTo>
                <a:lnTo>
                  <a:pt x="1050" y="2040"/>
                </a:lnTo>
                <a:lnTo>
                  <a:pt x="1050" y="2040"/>
                </a:lnTo>
                <a:lnTo>
                  <a:pt x="1054" y="2032"/>
                </a:lnTo>
                <a:lnTo>
                  <a:pt x="1054" y="2022"/>
                </a:lnTo>
                <a:lnTo>
                  <a:pt x="1054" y="2022"/>
                </a:lnTo>
                <a:lnTo>
                  <a:pt x="1050" y="2016"/>
                </a:lnTo>
                <a:lnTo>
                  <a:pt x="1044" y="2010"/>
                </a:lnTo>
                <a:lnTo>
                  <a:pt x="1040" y="2004"/>
                </a:lnTo>
                <a:lnTo>
                  <a:pt x="1036" y="2000"/>
                </a:lnTo>
                <a:lnTo>
                  <a:pt x="1036" y="2000"/>
                </a:lnTo>
                <a:lnTo>
                  <a:pt x="1040" y="1996"/>
                </a:lnTo>
                <a:lnTo>
                  <a:pt x="1042" y="1994"/>
                </a:lnTo>
                <a:lnTo>
                  <a:pt x="1042" y="1992"/>
                </a:lnTo>
                <a:lnTo>
                  <a:pt x="1042" y="1992"/>
                </a:lnTo>
                <a:lnTo>
                  <a:pt x="1040" y="1990"/>
                </a:lnTo>
                <a:lnTo>
                  <a:pt x="1034" y="1990"/>
                </a:lnTo>
                <a:lnTo>
                  <a:pt x="1034" y="1990"/>
                </a:lnTo>
                <a:lnTo>
                  <a:pt x="1026" y="1994"/>
                </a:lnTo>
                <a:lnTo>
                  <a:pt x="1026" y="1994"/>
                </a:lnTo>
                <a:lnTo>
                  <a:pt x="1016" y="1994"/>
                </a:lnTo>
                <a:lnTo>
                  <a:pt x="1016" y="1994"/>
                </a:lnTo>
                <a:lnTo>
                  <a:pt x="1008" y="1990"/>
                </a:lnTo>
                <a:lnTo>
                  <a:pt x="1004" y="1988"/>
                </a:lnTo>
                <a:lnTo>
                  <a:pt x="1000" y="1988"/>
                </a:lnTo>
                <a:lnTo>
                  <a:pt x="1000" y="1988"/>
                </a:lnTo>
                <a:lnTo>
                  <a:pt x="996" y="1988"/>
                </a:lnTo>
                <a:lnTo>
                  <a:pt x="992" y="1990"/>
                </a:lnTo>
                <a:lnTo>
                  <a:pt x="992" y="1990"/>
                </a:lnTo>
                <a:lnTo>
                  <a:pt x="984" y="1988"/>
                </a:lnTo>
                <a:lnTo>
                  <a:pt x="976" y="1984"/>
                </a:lnTo>
                <a:lnTo>
                  <a:pt x="976" y="1984"/>
                </a:lnTo>
                <a:lnTo>
                  <a:pt x="968" y="1988"/>
                </a:lnTo>
                <a:lnTo>
                  <a:pt x="964" y="1990"/>
                </a:lnTo>
                <a:lnTo>
                  <a:pt x="960" y="1990"/>
                </a:lnTo>
                <a:lnTo>
                  <a:pt x="960" y="1990"/>
                </a:lnTo>
                <a:lnTo>
                  <a:pt x="956" y="1988"/>
                </a:lnTo>
                <a:lnTo>
                  <a:pt x="952" y="1986"/>
                </a:lnTo>
                <a:lnTo>
                  <a:pt x="952" y="1986"/>
                </a:lnTo>
                <a:lnTo>
                  <a:pt x="944" y="1984"/>
                </a:lnTo>
                <a:lnTo>
                  <a:pt x="944" y="1984"/>
                </a:lnTo>
                <a:lnTo>
                  <a:pt x="938" y="1986"/>
                </a:lnTo>
                <a:lnTo>
                  <a:pt x="934" y="1986"/>
                </a:lnTo>
                <a:lnTo>
                  <a:pt x="934" y="1986"/>
                </a:lnTo>
                <a:lnTo>
                  <a:pt x="930" y="1984"/>
                </a:lnTo>
                <a:lnTo>
                  <a:pt x="928" y="1982"/>
                </a:lnTo>
                <a:lnTo>
                  <a:pt x="928" y="1982"/>
                </a:lnTo>
                <a:lnTo>
                  <a:pt x="922" y="1982"/>
                </a:lnTo>
                <a:lnTo>
                  <a:pt x="918" y="1982"/>
                </a:lnTo>
                <a:lnTo>
                  <a:pt x="918" y="1982"/>
                </a:lnTo>
                <a:lnTo>
                  <a:pt x="918" y="1988"/>
                </a:lnTo>
                <a:lnTo>
                  <a:pt x="918" y="1992"/>
                </a:lnTo>
                <a:lnTo>
                  <a:pt x="918" y="1992"/>
                </a:lnTo>
                <a:lnTo>
                  <a:pt x="914" y="1994"/>
                </a:lnTo>
                <a:lnTo>
                  <a:pt x="910" y="1996"/>
                </a:lnTo>
                <a:lnTo>
                  <a:pt x="910" y="1996"/>
                </a:lnTo>
                <a:lnTo>
                  <a:pt x="902" y="1992"/>
                </a:lnTo>
                <a:lnTo>
                  <a:pt x="894" y="1986"/>
                </a:lnTo>
                <a:lnTo>
                  <a:pt x="894" y="1986"/>
                </a:lnTo>
                <a:lnTo>
                  <a:pt x="886" y="1976"/>
                </a:lnTo>
                <a:lnTo>
                  <a:pt x="876" y="1966"/>
                </a:lnTo>
                <a:lnTo>
                  <a:pt x="876" y="1966"/>
                </a:lnTo>
                <a:lnTo>
                  <a:pt x="868" y="1960"/>
                </a:lnTo>
                <a:lnTo>
                  <a:pt x="868" y="1960"/>
                </a:lnTo>
                <a:lnTo>
                  <a:pt x="864" y="1958"/>
                </a:lnTo>
                <a:lnTo>
                  <a:pt x="860" y="1960"/>
                </a:lnTo>
                <a:lnTo>
                  <a:pt x="860" y="1960"/>
                </a:lnTo>
                <a:lnTo>
                  <a:pt x="854" y="1966"/>
                </a:lnTo>
                <a:lnTo>
                  <a:pt x="848" y="1972"/>
                </a:lnTo>
                <a:lnTo>
                  <a:pt x="848" y="1972"/>
                </a:lnTo>
                <a:lnTo>
                  <a:pt x="838" y="1980"/>
                </a:lnTo>
                <a:lnTo>
                  <a:pt x="830" y="1984"/>
                </a:lnTo>
                <a:lnTo>
                  <a:pt x="824" y="1986"/>
                </a:lnTo>
                <a:lnTo>
                  <a:pt x="824" y="1986"/>
                </a:lnTo>
                <a:lnTo>
                  <a:pt x="820" y="1986"/>
                </a:lnTo>
                <a:lnTo>
                  <a:pt x="816" y="1984"/>
                </a:lnTo>
                <a:lnTo>
                  <a:pt x="816" y="1984"/>
                </a:lnTo>
                <a:lnTo>
                  <a:pt x="812" y="1988"/>
                </a:lnTo>
                <a:lnTo>
                  <a:pt x="808" y="1990"/>
                </a:lnTo>
                <a:lnTo>
                  <a:pt x="808" y="1990"/>
                </a:lnTo>
                <a:lnTo>
                  <a:pt x="806" y="1988"/>
                </a:lnTo>
                <a:lnTo>
                  <a:pt x="802" y="1986"/>
                </a:lnTo>
                <a:lnTo>
                  <a:pt x="794" y="1982"/>
                </a:lnTo>
                <a:lnTo>
                  <a:pt x="794" y="1982"/>
                </a:lnTo>
                <a:lnTo>
                  <a:pt x="784" y="1982"/>
                </a:lnTo>
                <a:lnTo>
                  <a:pt x="784" y="1982"/>
                </a:lnTo>
                <a:lnTo>
                  <a:pt x="778" y="1986"/>
                </a:lnTo>
                <a:lnTo>
                  <a:pt x="778" y="1986"/>
                </a:lnTo>
                <a:lnTo>
                  <a:pt x="774" y="1990"/>
                </a:lnTo>
                <a:lnTo>
                  <a:pt x="770" y="1992"/>
                </a:lnTo>
                <a:lnTo>
                  <a:pt x="770" y="1992"/>
                </a:lnTo>
                <a:lnTo>
                  <a:pt x="766" y="1992"/>
                </a:lnTo>
                <a:lnTo>
                  <a:pt x="762" y="1990"/>
                </a:lnTo>
                <a:lnTo>
                  <a:pt x="762" y="1990"/>
                </a:lnTo>
                <a:lnTo>
                  <a:pt x="754" y="1986"/>
                </a:lnTo>
                <a:lnTo>
                  <a:pt x="754" y="1986"/>
                </a:lnTo>
                <a:lnTo>
                  <a:pt x="748" y="1978"/>
                </a:lnTo>
                <a:lnTo>
                  <a:pt x="748" y="1978"/>
                </a:lnTo>
                <a:lnTo>
                  <a:pt x="750" y="1968"/>
                </a:lnTo>
                <a:lnTo>
                  <a:pt x="750" y="1968"/>
                </a:lnTo>
                <a:lnTo>
                  <a:pt x="742" y="1956"/>
                </a:lnTo>
                <a:lnTo>
                  <a:pt x="734" y="1942"/>
                </a:lnTo>
                <a:lnTo>
                  <a:pt x="734" y="1942"/>
                </a:lnTo>
                <a:lnTo>
                  <a:pt x="726" y="1938"/>
                </a:lnTo>
                <a:lnTo>
                  <a:pt x="720" y="1932"/>
                </a:lnTo>
                <a:lnTo>
                  <a:pt x="720" y="1932"/>
                </a:lnTo>
                <a:lnTo>
                  <a:pt x="716" y="1928"/>
                </a:lnTo>
                <a:lnTo>
                  <a:pt x="714" y="1926"/>
                </a:lnTo>
                <a:lnTo>
                  <a:pt x="714" y="1926"/>
                </a:lnTo>
                <a:lnTo>
                  <a:pt x="710" y="1926"/>
                </a:lnTo>
                <a:lnTo>
                  <a:pt x="706" y="1928"/>
                </a:lnTo>
                <a:lnTo>
                  <a:pt x="706" y="1928"/>
                </a:lnTo>
                <a:lnTo>
                  <a:pt x="700" y="1932"/>
                </a:lnTo>
                <a:lnTo>
                  <a:pt x="700" y="1932"/>
                </a:lnTo>
                <a:lnTo>
                  <a:pt x="690" y="1934"/>
                </a:lnTo>
                <a:lnTo>
                  <a:pt x="682" y="1932"/>
                </a:lnTo>
                <a:lnTo>
                  <a:pt x="682" y="1932"/>
                </a:lnTo>
                <a:lnTo>
                  <a:pt x="672" y="1932"/>
                </a:lnTo>
                <a:lnTo>
                  <a:pt x="672" y="1932"/>
                </a:lnTo>
                <a:lnTo>
                  <a:pt x="664" y="1928"/>
                </a:lnTo>
                <a:lnTo>
                  <a:pt x="664" y="1928"/>
                </a:lnTo>
                <a:lnTo>
                  <a:pt x="660" y="1920"/>
                </a:lnTo>
                <a:lnTo>
                  <a:pt x="656" y="1912"/>
                </a:lnTo>
                <a:lnTo>
                  <a:pt x="656" y="1912"/>
                </a:lnTo>
                <a:lnTo>
                  <a:pt x="654" y="1904"/>
                </a:lnTo>
                <a:lnTo>
                  <a:pt x="654" y="1904"/>
                </a:lnTo>
                <a:lnTo>
                  <a:pt x="650" y="1900"/>
                </a:lnTo>
                <a:lnTo>
                  <a:pt x="648" y="1898"/>
                </a:lnTo>
                <a:lnTo>
                  <a:pt x="648" y="1898"/>
                </a:lnTo>
                <a:lnTo>
                  <a:pt x="652" y="1896"/>
                </a:lnTo>
                <a:lnTo>
                  <a:pt x="656" y="1894"/>
                </a:lnTo>
                <a:lnTo>
                  <a:pt x="656" y="1894"/>
                </a:lnTo>
                <a:lnTo>
                  <a:pt x="660" y="1892"/>
                </a:lnTo>
                <a:lnTo>
                  <a:pt x="662" y="1888"/>
                </a:lnTo>
                <a:lnTo>
                  <a:pt x="662" y="1888"/>
                </a:lnTo>
                <a:lnTo>
                  <a:pt x="662" y="1884"/>
                </a:lnTo>
                <a:lnTo>
                  <a:pt x="660" y="1880"/>
                </a:lnTo>
                <a:lnTo>
                  <a:pt x="660" y="1880"/>
                </a:lnTo>
                <a:lnTo>
                  <a:pt x="654" y="1874"/>
                </a:lnTo>
                <a:lnTo>
                  <a:pt x="654" y="1874"/>
                </a:lnTo>
                <a:lnTo>
                  <a:pt x="646" y="1870"/>
                </a:lnTo>
                <a:lnTo>
                  <a:pt x="638" y="1866"/>
                </a:lnTo>
                <a:lnTo>
                  <a:pt x="638" y="1866"/>
                </a:lnTo>
                <a:lnTo>
                  <a:pt x="636" y="1860"/>
                </a:lnTo>
                <a:lnTo>
                  <a:pt x="636" y="1856"/>
                </a:lnTo>
                <a:lnTo>
                  <a:pt x="636" y="1856"/>
                </a:lnTo>
                <a:lnTo>
                  <a:pt x="630" y="1850"/>
                </a:lnTo>
                <a:lnTo>
                  <a:pt x="630" y="1850"/>
                </a:lnTo>
                <a:lnTo>
                  <a:pt x="622" y="1846"/>
                </a:lnTo>
                <a:lnTo>
                  <a:pt x="614" y="1842"/>
                </a:lnTo>
                <a:lnTo>
                  <a:pt x="614" y="1842"/>
                </a:lnTo>
                <a:lnTo>
                  <a:pt x="610" y="1844"/>
                </a:lnTo>
                <a:lnTo>
                  <a:pt x="606" y="1846"/>
                </a:lnTo>
                <a:lnTo>
                  <a:pt x="600" y="1850"/>
                </a:lnTo>
                <a:lnTo>
                  <a:pt x="600" y="1850"/>
                </a:lnTo>
                <a:lnTo>
                  <a:pt x="590" y="1852"/>
                </a:lnTo>
                <a:lnTo>
                  <a:pt x="582" y="1852"/>
                </a:lnTo>
                <a:lnTo>
                  <a:pt x="582" y="1852"/>
                </a:lnTo>
                <a:lnTo>
                  <a:pt x="576" y="1856"/>
                </a:lnTo>
                <a:lnTo>
                  <a:pt x="568" y="1860"/>
                </a:lnTo>
                <a:lnTo>
                  <a:pt x="568" y="1860"/>
                </a:lnTo>
                <a:lnTo>
                  <a:pt x="558" y="1862"/>
                </a:lnTo>
                <a:lnTo>
                  <a:pt x="558" y="1862"/>
                </a:lnTo>
                <a:lnTo>
                  <a:pt x="550" y="1862"/>
                </a:lnTo>
                <a:lnTo>
                  <a:pt x="542" y="1862"/>
                </a:lnTo>
                <a:lnTo>
                  <a:pt x="542" y="1862"/>
                </a:lnTo>
                <a:lnTo>
                  <a:pt x="538" y="1866"/>
                </a:lnTo>
                <a:lnTo>
                  <a:pt x="536" y="1870"/>
                </a:lnTo>
                <a:lnTo>
                  <a:pt x="536" y="1870"/>
                </a:lnTo>
                <a:lnTo>
                  <a:pt x="536" y="1874"/>
                </a:lnTo>
                <a:lnTo>
                  <a:pt x="536" y="1878"/>
                </a:lnTo>
                <a:lnTo>
                  <a:pt x="536" y="1878"/>
                </a:lnTo>
                <a:lnTo>
                  <a:pt x="532" y="1886"/>
                </a:lnTo>
                <a:lnTo>
                  <a:pt x="532" y="1886"/>
                </a:lnTo>
                <a:lnTo>
                  <a:pt x="526" y="1892"/>
                </a:lnTo>
                <a:lnTo>
                  <a:pt x="526" y="1892"/>
                </a:lnTo>
                <a:lnTo>
                  <a:pt x="518" y="1890"/>
                </a:lnTo>
                <a:lnTo>
                  <a:pt x="518" y="1890"/>
                </a:lnTo>
                <a:lnTo>
                  <a:pt x="512" y="1890"/>
                </a:lnTo>
                <a:lnTo>
                  <a:pt x="510" y="1886"/>
                </a:lnTo>
                <a:lnTo>
                  <a:pt x="510" y="1886"/>
                </a:lnTo>
                <a:lnTo>
                  <a:pt x="510" y="1886"/>
                </a:lnTo>
                <a:lnTo>
                  <a:pt x="510" y="1886"/>
                </a:lnTo>
                <a:lnTo>
                  <a:pt x="508" y="1882"/>
                </a:lnTo>
                <a:lnTo>
                  <a:pt x="506" y="1876"/>
                </a:lnTo>
                <a:lnTo>
                  <a:pt x="500" y="1864"/>
                </a:lnTo>
                <a:lnTo>
                  <a:pt x="500" y="1864"/>
                </a:lnTo>
                <a:lnTo>
                  <a:pt x="498" y="1856"/>
                </a:lnTo>
                <a:lnTo>
                  <a:pt x="498" y="1856"/>
                </a:lnTo>
                <a:lnTo>
                  <a:pt x="494" y="1850"/>
                </a:lnTo>
                <a:lnTo>
                  <a:pt x="494" y="1850"/>
                </a:lnTo>
                <a:lnTo>
                  <a:pt x="490" y="1848"/>
                </a:lnTo>
                <a:lnTo>
                  <a:pt x="486" y="1846"/>
                </a:lnTo>
                <a:lnTo>
                  <a:pt x="486" y="1846"/>
                </a:lnTo>
                <a:lnTo>
                  <a:pt x="486" y="1842"/>
                </a:lnTo>
                <a:lnTo>
                  <a:pt x="486" y="1838"/>
                </a:lnTo>
                <a:lnTo>
                  <a:pt x="486" y="1838"/>
                </a:lnTo>
                <a:lnTo>
                  <a:pt x="482" y="1836"/>
                </a:lnTo>
                <a:lnTo>
                  <a:pt x="478" y="1834"/>
                </a:lnTo>
                <a:lnTo>
                  <a:pt x="478" y="1834"/>
                </a:lnTo>
                <a:lnTo>
                  <a:pt x="478" y="1830"/>
                </a:lnTo>
                <a:lnTo>
                  <a:pt x="480" y="1826"/>
                </a:lnTo>
                <a:lnTo>
                  <a:pt x="480" y="1826"/>
                </a:lnTo>
                <a:lnTo>
                  <a:pt x="476" y="1818"/>
                </a:lnTo>
                <a:lnTo>
                  <a:pt x="476" y="1818"/>
                </a:lnTo>
                <a:lnTo>
                  <a:pt x="468" y="1814"/>
                </a:lnTo>
                <a:lnTo>
                  <a:pt x="460" y="1810"/>
                </a:lnTo>
                <a:lnTo>
                  <a:pt x="460" y="1810"/>
                </a:lnTo>
                <a:lnTo>
                  <a:pt x="458" y="1806"/>
                </a:lnTo>
                <a:lnTo>
                  <a:pt x="458" y="1802"/>
                </a:lnTo>
                <a:lnTo>
                  <a:pt x="458" y="1802"/>
                </a:lnTo>
                <a:lnTo>
                  <a:pt x="462" y="1800"/>
                </a:lnTo>
                <a:lnTo>
                  <a:pt x="466" y="1798"/>
                </a:lnTo>
                <a:lnTo>
                  <a:pt x="466" y="1798"/>
                </a:lnTo>
                <a:lnTo>
                  <a:pt x="464" y="1792"/>
                </a:lnTo>
                <a:lnTo>
                  <a:pt x="464" y="1788"/>
                </a:lnTo>
                <a:lnTo>
                  <a:pt x="464" y="1788"/>
                </a:lnTo>
                <a:lnTo>
                  <a:pt x="468" y="1786"/>
                </a:lnTo>
                <a:lnTo>
                  <a:pt x="470" y="1784"/>
                </a:lnTo>
                <a:lnTo>
                  <a:pt x="470" y="1784"/>
                </a:lnTo>
                <a:lnTo>
                  <a:pt x="478" y="1782"/>
                </a:lnTo>
                <a:lnTo>
                  <a:pt x="478" y="1782"/>
                </a:lnTo>
                <a:lnTo>
                  <a:pt x="486" y="1786"/>
                </a:lnTo>
                <a:lnTo>
                  <a:pt x="494" y="1790"/>
                </a:lnTo>
                <a:lnTo>
                  <a:pt x="494" y="1790"/>
                </a:lnTo>
                <a:lnTo>
                  <a:pt x="502" y="1790"/>
                </a:lnTo>
                <a:lnTo>
                  <a:pt x="510" y="1790"/>
                </a:lnTo>
                <a:lnTo>
                  <a:pt x="510" y="1790"/>
                </a:lnTo>
                <a:lnTo>
                  <a:pt x="516" y="1784"/>
                </a:lnTo>
                <a:lnTo>
                  <a:pt x="516" y="1784"/>
                </a:lnTo>
                <a:lnTo>
                  <a:pt x="526" y="1770"/>
                </a:lnTo>
                <a:lnTo>
                  <a:pt x="526" y="1770"/>
                </a:lnTo>
                <a:lnTo>
                  <a:pt x="528" y="1762"/>
                </a:lnTo>
                <a:lnTo>
                  <a:pt x="528" y="1762"/>
                </a:lnTo>
                <a:lnTo>
                  <a:pt x="532" y="1760"/>
                </a:lnTo>
                <a:lnTo>
                  <a:pt x="534" y="1756"/>
                </a:lnTo>
                <a:lnTo>
                  <a:pt x="534" y="1756"/>
                </a:lnTo>
                <a:lnTo>
                  <a:pt x="532" y="1750"/>
                </a:lnTo>
                <a:lnTo>
                  <a:pt x="530" y="1742"/>
                </a:lnTo>
                <a:lnTo>
                  <a:pt x="530" y="1742"/>
                </a:lnTo>
                <a:lnTo>
                  <a:pt x="524" y="1742"/>
                </a:lnTo>
                <a:lnTo>
                  <a:pt x="520" y="1744"/>
                </a:lnTo>
                <a:lnTo>
                  <a:pt x="520" y="1744"/>
                </a:lnTo>
                <a:lnTo>
                  <a:pt x="516" y="1742"/>
                </a:lnTo>
                <a:lnTo>
                  <a:pt x="514" y="1738"/>
                </a:lnTo>
                <a:lnTo>
                  <a:pt x="514" y="1738"/>
                </a:lnTo>
                <a:lnTo>
                  <a:pt x="514" y="1734"/>
                </a:lnTo>
                <a:lnTo>
                  <a:pt x="514" y="1730"/>
                </a:lnTo>
                <a:lnTo>
                  <a:pt x="514" y="1730"/>
                </a:lnTo>
                <a:lnTo>
                  <a:pt x="510" y="1730"/>
                </a:lnTo>
                <a:lnTo>
                  <a:pt x="506" y="1730"/>
                </a:lnTo>
                <a:lnTo>
                  <a:pt x="506" y="1730"/>
                </a:lnTo>
                <a:lnTo>
                  <a:pt x="502" y="1728"/>
                </a:lnTo>
                <a:lnTo>
                  <a:pt x="498" y="1726"/>
                </a:lnTo>
                <a:lnTo>
                  <a:pt x="498" y="1726"/>
                </a:lnTo>
                <a:lnTo>
                  <a:pt x="494" y="1728"/>
                </a:lnTo>
                <a:lnTo>
                  <a:pt x="488" y="1730"/>
                </a:lnTo>
                <a:lnTo>
                  <a:pt x="482" y="1734"/>
                </a:lnTo>
                <a:lnTo>
                  <a:pt x="476" y="1734"/>
                </a:lnTo>
                <a:lnTo>
                  <a:pt x="476" y="1734"/>
                </a:lnTo>
                <a:lnTo>
                  <a:pt x="472" y="1732"/>
                </a:lnTo>
                <a:lnTo>
                  <a:pt x="470" y="1728"/>
                </a:lnTo>
                <a:lnTo>
                  <a:pt x="470" y="1728"/>
                </a:lnTo>
                <a:lnTo>
                  <a:pt x="470" y="1720"/>
                </a:lnTo>
                <a:lnTo>
                  <a:pt x="470" y="1720"/>
                </a:lnTo>
                <a:lnTo>
                  <a:pt x="466" y="1712"/>
                </a:lnTo>
                <a:lnTo>
                  <a:pt x="466" y="1712"/>
                </a:lnTo>
                <a:lnTo>
                  <a:pt x="460" y="1708"/>
                </a:lnTo>
                <a:lnTo>
                  <a:pt x="460" y="1708"/>
                </a:lnTo>
                <a:lnTo>
                  <a:pt x="452" y="1704"/>
                </a:lnTo>
                <a:lnTo>
                  <a:pt x="444" y="1702"/>
                </a:lnTo>
                <a:lnTo>
                  <a:pt x="444" y="1702"/>
                </a:lnTo>
                <a:lnTo>
                  <a:pt x="438" y="1696"/>
                </a:lnTo>
                <a:lnTo>
                  <a:pt x="438" y="1696"/>
                </a:lnTo>
                <a:lnTo>
                  <a:pt x="422" y="1678"/>
                </a:lnTo>
                <a:lnTo>
                  <a:pt x="422" y="1678"/>
                </a:lnTo>
                <a:lnTo>
                  <a:pt x="420" y="1670"/>
                </a:lnTo>
                <a:lnTo>
                  <a:pt x="416" y="1662"/>
                </a:lnTo>
                <a:lnTo>
                  <a:pt x="416" y="1662"/>
                </a:lnTo>
                <a:lnTo>
                  <a:pt x="408" y="1658"/>
                </a:lnTo>
                <a:lnTo>
                  <a:pt x="402" y="1654"/>
                </a:lnTo>
                <a:lnTo>
                  <a:pt x="402" y="1654"/>
                </a:lnTo>
                <a:lnTo>
                  <a:pt x="398" y="1648"/>
                </a:lnTo>
                <a:lnTo>
                  <a:pt x="398" y="1648"/>
                </a:lnTo>
                <a:lnTo>
                  <a:pt x="398" y="1640"/>
                </a:lnTo>
                <a:lnTo>
                  <a:pt x="398" y="1640"/>
                </a:lnTo>
                <a:lnTo>
                  <a:pt x="402" y="1634"/>
                </a:lnTo>
                <a:lnTo>
                  <a:pt x="402" y="1634"/>
                </a:lnTo>
                <a:lnTo>
                  <a:pt x="404" y="1626"/>
                </a:lnTo>
                <a:lnTo>
                  <a:pt x="404" y="1626"/>
                </a:lnTo>
                <a:lnTo>
                  <a:pt x="402" y="1618"/>
                </a:lnTo>
                <a:lnTo>
                  <a:pt x="402" y="1618"/>
                </a:lnTo>
                <a:lnTo>
                  <a:pt x="398" y="1612"/>
                </a:lnTo>
                <a:lnTo>
                  <a:pt x="398" y="1612"/>
                </a:lnTo>
                <a:lnTo>
                  <a:pt x="392" y="1606"/>
                </a:lnTo>
                <a:lnTo>
                  <a:pt x="392" y="1606"/>
                </a:lnTo>
                <a:lnTo>
                  <a:pt x="390" y="1598"/>
                </a:lnTo>
                <a:lnTo>
                  <a:pt x="390" y="1598"/>
                </a:lnTo>
                <a:lnTo>
                  <a:pt x="390" y="1590"/>
                </a:lnTo>
                <a:lnTo>
                  <a:pt x="390" y="1590"/>
                </a:lnTo>
                <a:lnTo>
                  <a:pt x="390" y="1584"/>
                </a:lnTo>
                <a:lnTo>
                  <a:pt x="388" y="1580"/>
                </a:lnTo>
                <a:lnTo>
                  <a:pt x="388" y="1580"/>
                </a:lnTo>
                <a:lnTo>
                  <a:pt x="384" y="1580"/>
                </a:lnTo>
                <a:lnTo>
                  <a:pt x="380" y="1580"/>
                </a:lnTo>
                <a:lnTo>
                  <a:pt x="380" y="1580"/>
                </a:lnTo>
                <a:lnTo>
                  <a:pt x="374" y="1576"/>
                </a:lnTo>
                <a:lnTo>
                  <a:pt x="368" y="1570"/>
                </a:lnTo>
                <a:lnTo>
                  <a:pt x="368" y="1570"/>
                </a:lnTo>
                <a:lnTo>
                  <a:pt x="362" y="1566"/>
                </a:lnTo>
                <a:lnTo>
                  <a:pt x="362" y="1566"/>
                </a:lnTo>
                <a:lnTo>
                  <a:pt x="354" y="1562"/>
                </a:lnTo>
                <a:lnTo>
                  <a:pt x="354" y="1562"/>
                </a:lnTo>
                <a:lnTo>
                  <a:pt x="346" y="1564"/>
                </a:lnTo>
                <a:lnTo>
                  <a:pt x="346" y="1564"/>
                </a:lnTo>
                <a:lnTo>
                  <a:pt x="338" y="1564"/>
                </a:lnTo>
                <a:lnTo>
                  <a:pt x="332" y="1566"/>
                </a:lnTo>
                <a:lnTo>
                  <a:pt x="332" y="1566"/>
                </a:lnTo>
                <a:lnTo>
                  <a:pt x="326" y="1572"/>
                </a:lnTo>
                <a:lnTo>
                  <a:pt x="326" y="1572"/>
                </a:lnTo>
                <a:lnTo>
                  <a:pt x="320" y="1574"/>
                </a:lnTo>
                <a:lnTo>
                  <a:pt x="320" y="1574"/>
                </a:lnTo>
                <a:lnTo>
                  <a:pt x="314" y="1582"/>
                </a:lnTo>
                <a:lnTo>
                  <a:pt x="310" y="1584"/>
                </a:lnTo>
                <a:lnTo>
                  <a:pt x="308" y="1586"/>
                </a:lnTo>
                <a:lnTo>
                  <a:pt x="308" y="1586"/>
                </a:lnTo>
                <a:lnTo>
                  <a:pt x="306" y="1582"/>
                </a:lnTo>
                <a:lnTo>
                  <a:pt x="306" y="1576"/>
                </a:lnTo>
                <a:lnTo>
                  <a:pt x="306" y="1570"/>
                </a:lnTo>
                <a:lnTo>
                  <a:pt x="306" y="1566"/>
                </a:lnTo>
                <a:lnTo>
                  <a:pt x="306" y="1566"/>
                </a:lnTo>
                <a:lnTo>
                  <a:pt x="300" y="1562"/>
                </a:lnTo>
                <a:lnTo>
                  <a:pt x="292" y="1560"/>
                </a:lnTo>
                <a:lnTo>
                  <a:pt x="292" y="1560"/>
                </a:lnTo>
                <a:lnTo>
                  <a:pt x="284" y="1560"/>
                </a:lnTo>
                <a:lnTo>
                  <a:pt x="284" y="1560"/>
                </a:lnTo>
                <a:lnTo>
                  <a:pt x="278" y="1562"/>
                </a:lnTo>
                <a:lnTo>
                  <a:pt x="274" y="1564"/>
                </a:lnTo>
                <a:lnTo>
                  <a:pt x="270" y="1564"/>
                </a:lnTo>
                <a:lnTo>
                  <a:pt x="270" y="1564"/>
                </a:lnTo>
                <a:lnTo>
                  <a:pt x="268" y="1562"/>
                </a:lnTo>
                <a:lnTo>
                  <a:pt x="264" y="1558"/>
                </a:lnTo>
                <a:lnTo>
                  <a:pt x="264" y="1558"/>
                </a:lnTo>
                <a:lnTo>
                  <a:pt x="258" y="1556"/>
                </a:lnTo>
                <a:lnTo>
                  <a:pt x="258" y="1556"/>
                </a:lnTo>
                <a:lnTo>
                  <a:pt x="250" y="1560"/>
                </a:lnTo>
                <a:lnTo>
                  <a:pt x="246" y="1562"/>
                </a:lnTo>
                <a:lnTo>
                  <a:pt x="242" y="1562"/>
                </a:lnTo>
                <a:lnTo>
                  <a:pt x="242" y="1562"/>
                </a:lnTo>
                <a:lnTo>
                  <a:pt x="240" y="1560"/>
                </a:lnTo>
                <a:lnTo>
                  <a:pt x="240" y="1556"/>
                </a:lnTo>
                <a:lnTo>
                  <a:pt x="240" y="1556"/>
                </a:lnTo>
                <a:lnTo>
                  <a:pt x="238" y="1548"/>
                </a:lnTo>
                <a:lnTo>
                  <a:pt x="238" y="1548"/>
                </a:lnTo>
                <a:lnTo>
                  <a:pt x="238" y="1540"/>
                </a:lnTo>
                <a:lnTo>
                  <a:pt x="236" y="1532"/>
                </a:lnTo>
                <a:lnTo>
                  <a:pt x="236" y="1532"/>
                </a:lnTo>
                <a:lnTo>
                  <a:pt x="230" y="1526"/>
                </a:lnTo>
                <a:lnTo>
                  <a:pt x="230" y="1526"/>
                </a:lnTo>
                <a:lnTo>
                  <a:pt x="228" y="1518"/>
                </a:lnTo>
                <a:lnTo>
                  <a:pt x="228" y="1518"/>
                </a:lnTo>
                <a:lnTo>
                  <a:pt x="218" y="1510"/>
                </a:lnTo>
                <a:lnTo>
                  <a:pt x="214" y="1506"/>
                </a:lnTo>
                <a:lnTo>
                  <a:pt x="210" y="1502"/>
                </a:lnTo>
                <a:lnTo>
                  <a:pt x="210" y="1502"/>
                </a:lnTo>
                <a:lnTo>
                  <a:pt x="210" y="1498"/>
                </a:lnTo>
                <a:lnTo>
                  <a:pt x="210" y="1494"/>
                </a:lnTo>
                <a:lnTo>
                  <a:pt x="210" y="1494"/>
                </a:lnTo>
                <a:lnTo>
                  <a:pt x="206" y="1492"/>
                </a:lnTo>
                <a:lnTo>
                  <a:pt x="202" y="1490"/>
                </a:lnTo>
                <a:lnTo>
                  <a:pt x="202" y="1490"/>
                </a:lnTo>
                <a:lnTo>
                  <a:pt x="198" y="1490"/>
                </a:lnTo>
                <a:lnTo>
                  <a:pt x="196" y="1490"/>
                </a:lnTo>
                <a:lnTo>
                  <a:pt x="196" y="1490"/>
                </a:lnTo>
                <a:lnTo>
                  <a:pt x="196" y="1486"/>
                </a:lnTo>
                <a:lnTo>
                  <a:pt x="196" y="1482"/>
                </a:lnTo>
                <a:lnTo>
                  <a:pt x="196" y="1482"/>
                </a:lnTo>
                <a:lnTo>
                  <a:pt x="198" y="1472"/>
                </a:lnTo>
                <a:lnTo>
                  <a:pt x="198" y="1460"/>
                </a:lnTo>
                <a:lnTo>
                  <a:pt x="198" y="1460"/>
                </a:lnTo>
                <a:lnTo>
                  <a:pt x="194" y="1454"/>
                </a:lnTo>
                <a:lnTo>
                  <a:pt x="194" y="1454"/>
                </a:lnTo>
                <a:lnTo>
                  <a:pt x="190" y="1448"/>
                </a:lnTo>
                <a:lnTo>
                  <a:pt x="190" y="1448"/>
                </a:lnTo>
                <a:lnTo>
                  <a:pt x="182" y="1444"/>
                </a:lnTo>
                <a:lnTo>
                  <a:pt x="182" y="1444"/>
                </a:lnTo>
                <a:lnTo>
                  <a:pt x="178" y="1438"/>
                </a:lnTo>
                <a:lnTo>
                  <a:pt x="178" y="1438"/>
                </a:lnTo>
                <a:lnTo>
                  <a:pt x="172" y="1434"/>
                </a:lnTo>
                <a:lnTo>
                  <a:pt x="172" y="1434"/>
                </a:lnTo>
                <a:lnTo>
                  <a:pt x="170" y="1428"/>
                </a:lnTo>
                <a:lnTo>
                  <a:pt x="170" y="1428"/>
                </a:lnTo>
                <a:lnTo>
                  <a:pt x="170" y="1420"/>
                </a:lnTo>
                <a:lnTo>
                  <a:pt x="172" y="1414"/>
                </a:lnTo>
                <a:lnTo>
                  <a:pt x="172" y="1414"/>
                </a:lnTo>
                <a:lnTo>
                  <a:pt x="176" y="1406"/>
                </a:lnTo>
                <a:lnTo>
                  <a:pt x="176" y="1406"/>
                </a:lnTo>
                <a:lnTo>
                  <a:pt x="172" y="1398"/>
                </a:lnTo>
                <a:lnTo>
                  <a:pt x="172" y="1396"/>
                </a:lnTo>
                <a:lnTo>
                  <a:pt x="172" y="1392"/>
                </a:lnTo>
                <a:lnTo>
                  <a:pt x="172" y="1392"/>
                </a:lnTo>
                <a:lnTo>
                  <a:pt x="174" y="1392"/>
                </a:lnTo>
                <a:lnTo>
                  <a:pt x="176" y="1394"/>
                </a:lnTo>
                <a:lnTo>
                  <a:pt x="182" y="1398"/>
                </a:lnTo>
                <a:lnTo>
                  <a:pt x="182" y="1398"/>
                </a:lnTo>
                <a:lnTo>
                  <a:pt x="186" y="1402"/>
                </a:lnTo>
                <a:lnTo>
                  <a:pt x="190" y="1406"/>
                </a:lnTo>
                <a:lnTo>
                  <a:pt x="190" y="1406"/>
                </a:lnTo>
                <a:lnTo>
                  <a:pt x="196" y="1406"/>
                </a:lnTo>
                <a:lnTo>
                  <a:pt x="200" y="1406"/>
                </a:lnTo>
                <a:lnTo>
                  <a:pt x="200" y="1406"/>
                </a:lnTo>
                <a:lnTo>
                  <a:pt x="200" y="1402"/>
                </a:lnTo>
                <a:lnTo>
                  <a:pt x="200" y="1398"/>
                </a:lnTo>
                <a:lnTo>
                  <a:pt x="198" y="1392"/>
                </a:lnTo>
                <a:lnTo>
                  <a:pt x="198" y="1392"/>
                </a:lnTo>
                <a:lnTo>
                  <a:pt x="192" y="1384"/>
                </a:lnTo>
                <a:lnTo>
                  <a:pt x="188" y="1380"/>
                </a:lnTo>
                <a:lnTo>
                  <a:pt x="186" y="1378"/>
                </a:lnTo>
                <a:lnTo>
                  <a:pt x="186" y="1378"/>
                </a:lnTo>
                <a:lnTo>
                  <a:pt x="180" y="1378"/>
                </a:lnTo>
                <a:lnTo>
                  <a:pt x="172" y="1380"/>
                </a:lnTo>
                <a:lnTo>
                  <a:pt x="172" y="1380"/>
                </a:lnTo>
                <a:lnTo>
                  <a:pt x="170" y="1382"/>
                </a:lnTo>
                <a:lnTo>
                  <a:pt x="166" y="1382"/>
                </a:lnTo>
                <a:lnTo>
                  <a:pt x="166" y="1382"/>
                </a:lnTo>
                <a:lnTo>
                  <a:pt x="162" y="1378"/>
                </a:lnTo>
                <a:lnTo>
                  <a:pt x="160" y="1376"/>
                </a:lnTo>
                <a:lnTo>
                  <a:pt x="160" y="1376"/>
                </a:lnTo>
                <a:lnTo>
                  <a:pt x="162" y="1368"/>
                </a:lnTo>
                <a:lnTo>
                  <a:pt x="162" y="1368"/>
                </a:lnTo>
                <a:lnTo>
                  <a:pt x="166" y="1364"/>
                </a:lnTo>
                <a:lnTo>
                  <a:pt x="166" y="1364"/>
                </a:lnTo>
                <a:lnTo>
                  <a:pt x="172" y="1356"/>
                </a:lnTo>
                <a:lnTo>
                  <a:pt x="172" y="1356"/>
                </a:lnTo>
                <a:lnTo>
                  <a:pt x="174" y="1350"/>
                </a:lnTo>
                <a:lnTo>
                  <a:pt x="174" y="1350"/>
                </a:lnTo>
                <a:lnTo>
                  <a:pt x="172" y="1344"/>
                </a:lnTo>
                <a:lnTo>
                  <a:pt x="172" y="1344"/>
                </a:lnTo>
                <a:lnTo>
                  <a:pt x="170" y="1340"/>
                </a:lnTo>
                <a:lnTo>
                  <a:pt x="170" y="1340"/>
                </a:lnTo>
                <a:lnTo>
                  <a:pt x="166" y="1334"/>
                </a:lnTo>
                <a:lnTo>
                  <a:pt x="166" y="1334"/>
                </a:lnTo>
                <a:lnTo>
                  <a:pt x="166" y="1326"/>
                </a:lnTo>
                <a:lnTo>
                  <a:pt x="166" y="1318"/>
                </a:lnTo>
                <a:lnTo>
                  <a:pt x="166" y="1318"/>
                </a:lnTo>
                <a:lnTo>
                  <a:pt x="162" y="1314"/>
                </a:lnTo>
                <a:lnTo>
                  <a:pt x="160" y="1308"/>
                </a:lnTo>
                <a:lnTo>
                  <a:pt x="160" y="1308"/>
                </a:lnTo>
                <a:lnTo>
                  <a:pt x="162" y="1302"/>
                </a:lnTo>
                <a:lnTo>
                  <a:pt x="164" y="1294"/>
                </a:lnTo>
                <a:lnTo>
                  <a:pt x="164" y="1294"/>
                </a:lnTo>
                <a:lnTo>
                  <a:pt x="168" y="1282"/>
                </a:lnTo>
                <a:lnTo>
                  <a:pt x="168" y="1282"/>
                </a:lnTo>
                <a:lnTo>
                  <a:pt x="172" y="1278"/>
                </a:lnTo>
                <a:lnTo>
                  <a:pt x="174" y="1276"/>
                </a:lnTo>
                <a:lnTo>
                  <a:pt x="174" y="1274"/>
                </a:lnTo>
                <a:lnTo>
                  <a:pt x="174" y="1274"/>
                </a:lnTo>
                <a:lnTo>
                  <a:pt x="174" y="1272"/>
                </a:lnTo>
                <a:lnTo>
                  <a:pt x="174" y="1272"/>
                </a:lnTo>
                <a:lnTo>
                  <a:pt x="176" y="1270"/>
                </a:lnTo>
                <a:lnTo>
                  <a:pt x="176" y="1270"/>
                </a:lnTo>
                <a:lnTo>
                  <a:pt x="178" y="1264"/>
                </a:lnTo>
                <a:lnTo>
                  <a:pt x="178" y="1264"/>
                </a:lnTo>
                <a:lnTo>
                  <a:pt x="174" y="1256"/>
                </a:lnTo>
                <a:lnTo>
                  <a:pt x="174" y="1256"/>
                </a:lnTo>
                <a:lnTo>
                  <a:pt x="168" y="1252"/>
                </a:lnTo>
                <a:lnTo>
                  <a:pt x="168" y="1252"/>
                </a:lnTo>
                <a:lnTo>
                  <a:pt x="166" y="1252"/>
                </a:lnTo>
                <a:lnTo>
                  <a:pt x="162" y="1252"/>
                </a:lnTo>
                <a:lnTo>
                  <a:pt x="162" y="1252"/>
                </a:lnTo>
                <a:lnTo>
                  <a:pt x="162" y="1252"/>
                </a:lnTo>
                <a:lnTo>
                  <a:pt x="162" y="1252"/>
                </a:lnTo>
                <a:lnTo>
                  <a:pt x="160" y="1246"/>
                </a:lnTo>
                <a:lnTo>
                  <a:pt x="158" y="1240"/>
                </a:lnTo>
                <a:lnTo>
                  <a:pt x="158" y="1240"/>
                </a:lnTo>
                <a:lnTo>
                  <a:pt x="158" y="1236"/>
                </a:lnTo>
                <a:lnTo>
                  <a:pt x="158" y="1232"/>
                </a:lnTo>
                <a:lnTo>
                  <a:pt x="158" y="1232"/>
                </a:lnTo>
                <a:lnTo>
                  <a:pt x="162" y="1232"/>
                </a:lnTo>
                <a:lnTo>
                  <a:pt x="166" y="1234"/>
                </a:lnTo>
                <a:lnTo>
                  <a:pt x="166" y="1234"/>
                </a:lnTo>
                <a:lnTo>
                  <a:pt x="168" y="1236"/>
                </a:lnTo>
                <a:lnTo>
                  <a:pt x="172" y="1238"/>
                </a:lnTo>
                <a:lnTo>
                  <a:pt x="172" y="1238"/>
                </a:lnTo>
                <a:lnTo>
                  <a:pt x="174" y="1236"/>
                </a:lnTo>
                <a:lnTo>
                  <a:pt x="176" y="1234"/>
                </a:lnTo>
                <a:lnTo>
                  <a:pt x="176" y="1234"/>
                </a:lnTo>
                <a:lnTo>
                  <a:pt x="178" y="1230"/>
                </a:lnTo>
                <a:lnTo>
                  <a:pt x="178" y="1226"/>
                </a:lnTo>
                <a:lnTo>
                  <a:pt x="178" y="1226"/>
                </a:lnTo>
                <a:lnTo>
                  <a:pt x="182" y="1222"/>
                </a:lnTo>
                <a:lnTo>
                  <a:pt x="182" y="1222"/>
                </a:lnTo>
                <a:lnTo>
                  <a:pt x="186" y="1224"/>
                </a:lnTo>
                <a:lnTo>
                  <a:pt x="190" y="1226"/>
                </a:lnTo>
                <a:lnTo>
                  <a:pt x="190" y="1226"/>
                </a:lnTo>
                <a:lnTo>
                  <a:pt x="196" y="1222"/>
                </a:lnTo>
                <a:lnTo>
                  <a:pt x="200" y="1216"/>
                </a:lnTo>
                <a:lnTo>
                  <a:pt x="200" y="1216"/>
                </a:lnTo>
                <a:lnTo>
                  <a:pt x="202" y="1210"/>
                </a:lnTo>
                <a:lnTo>
                  <a:pt x="202" y="1210"/>
                </a:lnTo>
                <a:lnTo>
                  <a:pt x="206" y="1204"/>
                </a:lnTo>
                <a:lnTo>
                  <a:pt x="206" y="1204"/>
                </a:lnTo>
                <a:lnTo>
                  <a:pt x="214" y="1202"/>
                </a:lnTo>
                <a:lnTo>
                  <a:pt x="222" y="1202"/>
                </a:lnTo>
                <a:lnTo>
                  <a:pt x="222" y="1202"/>
                </a:lnTo>
                <a:lnTo>
                  <a:pt x="246" y="1204"/>
                </a:lnTo>
                <a:lnTo>
                  <a:pt x="246" y="1204"/>
                </a:lnTo>
                <a:lnTo>
                  <a:pt x="252" y="1202"/>
                </a:lnTo>
                <a:lnTo>
                  <a:pt x="252" y="1202"/>
                </a:lnTo>
                <a:lnTo>
                  <a:pt x="256" y="1200"/>
                </a:lnTo>
                <a:lnTo>
                  <a:pt x="258" y="1198"/>
                </a:lnTo>
                <a:lnTo>
                  <a:pt x="258" y="1198"/>
                </a:lnTo>
                <a:lnTo>
                  <a:pt x="254" y="1194"/>
                </a:lnTo>
                <a:lnTo>
                  <a:pt x="254" y="1194"/>
                </a:lnTo>
                <a:lnTo>
                  <a:pt x="248" y="1196"/>
                </a:lnTo>
                <a:lnTo>
                  <a:pt x="248" y="1196"/>
                </a:lnTo>
                <a:lnTo>
                  <a:pt x="242" y="1192"/>
                </a:lnTo>
                <a:lnTo>
                  <a:pt x="242" y="1192"/>
                </a:lnTo>
                <a:lnTo>
                  <a:pt x="242" y="1190"/>
                </a:lnTo>
                <a:lnTo>
                  <a:pt x="242" y="1186"/>
                </a:lnTo>
                <a:lnTo>
                  <a:pt x="242" y="1186"/>
                </a:lnTo>
                <a:lnTo>
                  <a:pt x="238" y="1182"/>
                </a:lnTo>
                <a:lnTo>
                  <a:pt x="232" y="1180"/>
                </a:lnTo>
                <a:lnTo>
                  <a:pt x="232" y="1180"/>
                </a:lnTo>
                <a:lnTo>
                  <a:pt x="224" y="1180"/>
                </a:lnTo>
                <a:lnTo>
                  <a:pt x="224" y="1180"/>
                </a:lnTo>
                <a:lnTo>
                  <a:pt x="216" y="1182"/>
                </a:lnTo>
                <a:lnTo>
                  <a:pt x="208" y="1186"/>
                </a:lnTo>
                <a:lnTo>
                  <a:pt x="208" y="1186"/>
                </a:lnTo>
                <a:lnTo>
                  <a:pt x="204" y="1188"/>
                </a:lnTo>
                <a:lnTo>
                  <a:pt x="198" y="1188"/>
                </a:lnTo>
                <a:lnTo>
                  <a:pt x="198" y="1188"/>
                </a:lnTo>
                <a:lnTo>
                  <a:pt x="190" y="1184"/>
                </a:lnTo>
                <a:lnTo>
                  <a:pt x="182" y="1178"/>
                </a:lnTo>
                <a:lnTo>
                  <a:pt x="182" y="1178"/>
                </a:lnTo>
                <a:lnTo>
                  <a:pt x="176" y="1176"/>
                </a:lnTo>
                <a:lnTo>
                  <a:pt x="176" y="1176"/>
                </a:lnTo>
                <a:lnTo>
                  <a:pt x="172" y="1176"/>
                </a:lnTo>
                <a:lnTo>
                  <a:pt x="172" y="1176"/>
                </a:lnTo>
                <a:lnTo>
                  <a:pt x="168" y="1174"/>
                </a:lnTo>
                <a:lnTo>
                  <a:pt x="166" y="1170"/>
                </a:lnTo>
                <a:lnTo>
                  <a:pt x="166" y="1170"/>
                </a:lnTo>
                <a:lnTo>
                  <a:pt x="164" y="1164"/>
                </a:lnTo>
                <a:lnTo>
                  <a:pt x="162" y="1160"/>
                </a:lnTo>
                <a:lnTo>
                  <a:pt x="164" y="1158"/>
                </a:lnTo>
                <a:lnTo>
                  <a:pt x="164" y="1158"/>
                </a:lnTo>
                <a:lnTo>
                  <a:pt x="166" y="1158"/>
                </a:lnTo>
                <a:lnTo>
                  <a:pt x="168" y="1158"/>
                </a:lnTo>
                <a:lnTo>
                  <a:pt x="168" y="1158"/>
                </a:lnTo>
                <a:lnTo>
                  <a:pt x="170" y="1162"/>
                </a:lnTo>
                <a:lnTo>
                  <a:pt x="170" y="1164"/>
                </a:lnTo>
                <a:lnTo>
                  <a:pt x="172" y="1164"/>
                </a:lnTo>
                <a:lnTo>
                  <a:pt x="172" y="1164"/>
                </a:lnTo>
                <a:lnTo>
                  <a:pt x="174" y="1162"/>
                </a:lnTo>
                <a:lnTo>
                  <a:pt x="172" y="1158"/>
                </a:lnTo>
                <a:lnTo>
                  <a:pt x="170" y="1150"/>
                </a:lnTo>
                <a:lnTo>
                  <a:pt x="170" y="1150"/>
                </a:lnTo>
                <a:lnTo>
                  <a:pt x="170" y="1146"/>
                </a:lnTo>
                <a:lnTo>
                  <a:pt x="170" y="1146"/>
                </a:lnTo>
                <a:lnTo>
                  <a:pt x="170" y="1142"/>
                </a:lnTo>
                <a:lnTo>
                  <a:pt x="168" y="1140"/>
                </a:lnTo>
                <a:lnTo>
                  <a:pt x="168" y="1140"/>
                </a:lnTo>
                <a:lnTo>
                  <a:pt x="164" y="1142"/>
                </a:lnTo>
                <a:lnTo>
                  <a:pt x="160" y="1144"/>
                </a:lnTo>
                <a:lnTo>
                  <a:pt x="154" y="1152"/>
                </a:lnTo>
                <a:lnTo>
                  <a:pt x="154" y="1152"/>
                </a:lnTo>
                <a:lnTo>
                  <a:pt x="150" y="1158"/>
                </a:lnTo>
                <a:lnTo>
                  <a:pt x="148" y="1162"/>
                </a:lnTo>
                <a:lnTo>
                  <a:pt x="148" y="1162"/>
                </a:lnTo>
                <a:lnTo>
                  <a:pt x="136" y="1166"/>
                </a:lnTo>
                <a:lnTo>
                  <a:pt x="130" y="1164"/>
                </a:lnTo>
                <a:lnTo>
                  <a:pt x="126" y="1162"/>
                </a:lnTo>
                <a:lnTo>
                  <a:pt x="126" y="1162"/>
                </a:lnTo>
                <a:lnTo>
                  <a:pt x="126" y="1160"/>
                </a:lnTo>
                <a:lnTo>
                  <a:pt x="128" y="1156"/>
                </a:lnTo>
                <a:lnTo>
                  <a:pt x="136" y="1148"/>
                </a:lnTo>
                <a:lnTo>
                  <a:pt x="144" y="1142"/>
                </a:lnTo>
                <a:lnTo>
                  <a:pt x="152" y="1136"/>
                </a:lnTo>
                <a:lnTo>
                  <a:pt x="152" y="1136"/>
                </a:lnTo>
                <a:lnTo>
                  <a:pt x="168" y="1112"/>
                </a:lnTo>
                <a:lnTo>
                  <a:pt x="184" y="1090"/>
                </a:lnTo>
                <a:lnTo>
                  <a:pt x="184" y="1090"/>
                </a:lnTo>
                <a:lnTo>
                  <a:pt x="206" y="1050"/>
                </a:lnTo>
                <a:lnTo>
                  <a:pt x="206" y="1050"/>
                </a:lnTo>
                <a:lnTo>
                  <a:pt x="222" y="1020"/>
                </a:lnTo>
                <a:lnTo>
                  <a:pt x="234" y="990"/>
                </a:lnTo>
                <a:lnTo>
                  <a:pt x="234" y="990"/>
                </a:lnTo>
                <a:lnTo>
                  <a:pt x="240" y="974"/>
                </a:lnTo>
                <a:lnTo>
                  <a:pt x="240" y="974"/>
                </a:lnTo>
                <a:lnTo>
                  <a:pt x="244" y="958"/>
                </a:lnTo>
                <a:lnTo>
                  <a:pt x="246" y="942"/>
                </a:lnTo>
                <a:lnTo>
                  <a:pt x="246" y="942"/>
                </a:lnTo>
                <a:lnTo>
                  <a:pt x="244" y="926"/>
                </a:lnTo>
                <a:lnTo>
                  <a:pt x="242" y="918"/>
                </a:lnTo>
                <a:lnTo>
                  <a:pt x="242" y="916"/>
                </a:lnTo>
                <a:lnTo>
                  <a:pt x="238" y="914"/>
                </a:lnTo>
                <a:lnTo>
                  <a:pt x="238" y="914"/>
                </a:lnTo>
                <a:lnTo>
                  <a:pt x="238" y="916"/>
                </a:lnTo>
                <a:lnTo>
                  <a:pt x="236" y="918"/>
                </a:lnTo>
                <a:lnTo>
                  <a:pt x="236" y="918"/>
                </a:lnTo>
                <a:lnTo>
                  <a:pt x="234" y="918"/>
                </a:lnTo>
                <a:lnTo>
                  <a:pt x="230" y="914"/>
                </a:lnTo>
                <a:lnTo>
                  <a:pt x="226" y="908"/>
                </a:lnTo>
                <a:lnTo>
                  <a:pt x="226" y="908"/>
                </a:lnTo>
                <a:lnTo>
                  <a:pt x="222" y="902"/>
                </a:lnTo>
                <a:lnTo>
                  <a:pt x="218" y="896"/>
                </a:lnTo>
                <a:lnTo>
                  <a:pt x="218" y="896"/>
                </a:lnTo>
                <a:lnTo>
                  <a:pt x="214" y="892"/>
                </a:lnTo>
                <a:lnTo>
                  <a:pt x="206" y="890"/>
                </a:lnTo>
                <a:lnTo>
                  <a:pt x="192" y="884"/>
                </a:lnTo>
                <a:lnTo>
                  <a:pt x="192" y="884"/>
                </a:lnTo>
                <a:lnTo>
                  <a:pt x="184" y="876"/>
                </a:lnTo>
                <a:lnTo>
                  <a:pt x="184" y="876"/>
                </a:lnTo>
                <a:lnTo>
                  <a:pt x="178" y="870"/>
                </a:lnTo>
                <a:lnTo>
                  <a:pt x="176" y="864"/>
                </a:lnTo>
                <a:lnTo>
                  <a:pt x="176" y="864"/>
                </a:lnTo>
                <a:lnTo>
                  <a:pt x="176" y="858"/>
                </a:lnTo>
                <a:lnTo>
                  <a:pt x="176" y="852"/>
                </a:lnTo>
                <a:lnTo>
                  <a:pt x="176" y="852"/>
                </a:lnTo>
                <a:lnTo>
                  <a:pt x="180" y="840"/>
                </a:lnTo>
                <a:lnTo>
                  <a:pt x="180" y="840"/>
                </a:lnTo>
                <a:lnTo>
                  <a:pt x="182" y="826"/>
                </a:lnTo>
                <a:lnTo>
                  <a:pt x="182" y="826"/>
                </a:lnTo>
                <a:lnTo>
                  <a:pt x="180" y="820"/>
                </a:lnTo>
                <a:lnTo>
                  <a:pt x="178" y="814"/>
                </a:lnTo>
                <a:lnTo>
                  <a:pt x="178" y="814"/>
                </a:lnTo>
                <a:lnTo>
                  <a:pt x="170" y="810"/>
                </a:lnTo>
                <a:lnTo>
                  <a:pt x="164" y="806"/>
                </a:lnTo>
                <a:lnTo>
                  <a:pt x="164" y="806"/>
                </a:lnTo>
                <a:lnTo>
                  <a:pt x="158" y="800"/>
                </a:lnTo>
                <a:lnTo>
                  <a:pt x="154" y="796"/>
                </a:lnTo>
                <a:lnTo>
                  <a:pt x="154" y="796"/>
                </a:lnTo>
                <a:lnTo>
                  <a:pt x="154" y="788"/>
                </a:lnTo>
                <a:lnTo>
                  <a:pt x="152" y="782"/>
                </a:lnTo>
                <a:lnTo>
                  <a:pt x="152" y="782"/>
                </a:lnTo>
                <a:lnTo>
                  <a:pt x="148" y="776"/>
                </a:lnTo>
                <a:lnTo>
                  <a:pt x="144" y="770"/>
                </a:lnTo>
                <a:lnTo>
                  <a:pt x="144" y="770"/>
                </a:lnTo>
                <a:lnTo>
                  <a:pt x="138" y="770"/>
                </a:lnTo>
                <a:lnTo>
                  <a:pt x="134" y="770"/>
                </a:lnTo>
                <a:lnTo>
                  <a:pt x="132" y="770"/>
                </a:lnTo>
                <a:lnTo>
                  <a:pt x="132" y="770"/>
                </a:lnTo>
                <a:lnTo>
                  <a:pt x="130" y="768"/>
                </a:lnTo>
                <a:lnTo>
                  <a:pt x="128" y="764"/>
                </a:lnTo>
                <a:lnTo>
                  <a:pt x="128" y="756"/>
                </a:lnTo>
                <a:lnTo>
                  <a:pt x="128" y="756"/>
                </a:lnTo>
                <a:lnTo>
                  <a:pt x="130" y="748"/>
                </a:lnTo>
                <a:lnTo>
                  <a:pt x="130" y="748"/>
                </a:lnTo>
                <a:lnTo>
                  <a:pt x="128" y="742"/>
                </a:lnTo>
                <a:lnTo>
                  <a:pt x="126" y="736"/>
                </a:lnTo>
                <a:lnTo>
                  <a:pt x="126" y="736"/>
                </a:lnTo>
                <a:lnTo>
                  <a:pt x="122" y="730"/>
                </a:lnTo>
                <a:lnTo>
                  <a:pt x="122" y="730"/>
                </a:lnTo>
                <a:lnTo>
                  <a:pt x="122" y="724"/>
                </a:lnTo>
                <a:lnTo>
                  <a:pt x="122" y="718"/>
                </a:lnTo>
                <a:lnTo>
                  <a:pt x="122" y="718"/>
                </a:lnTo>
                <a:lnTo>
                  <a:pt x="120" y="712"/>
                </a:lnTo>
                <a:lnTo>
                  <a:pt x="120" y="704"/>
                </a:lnTo>
                <a:lnTo>
                  <a:pt x="120" y="704"/>
                </a:lnTo>
                <a:lnTo>
                  <a:pt x="124" y="698"/>
                </a:lnTo>
                <a:lnTo>
                  <a:pt x="128" y="694"/>
                </a:lnTo>
                <a:lnTo>
                  <a:pt x="128" y="694"/>
                </a:lnTo>
                <a:lnTo>
                  <a:pt x="126" y="688"/>
                </a:lnTo>
                <a:lnTo>
                  <a:pt x="124" y="684"/>
                </a:lnTo>
                <a:lnTo>
                  <a:pt x="124" y="684"/>
                </a:lnTo>
                <a:lnTo>
                  <a:pt x="120" y="674"/>
                </a:lnTo>
                <a:lnTo>
                  <a:pt x="120" y="674"/>
                </a:lnTo>
                <a:lnTo>
                  <a:pt x="106" y="652"/>
                </a:lnTo>
                <a:lnTo>
                  <a:pt x="106" y="652"/>
                </a:lnTo>
                <a:lnTo>
                  <a:pt x="100" y="646"/>
                </a:lnTo>
                <a:lnTo>
                  <a:pt x="92" y="638"/>
                </a:lnTo>
                <a:lnTo>
                  <a:pt x="92" y="638"/>
                </a:lnTo>
                <a:lnTo>
                  <a:pt x="88" y="626"/>
                </a:lnTo>
                <a:lnTo>
                  <a:pt x="88" y="626"/>
                </a:lnTo>
                <a:lnTo>
                  <a:pt x="80" y="616"/>
                </a:lnTo>
                <a:lnTo>
                  <a:pt x="80" y="616"/>
                </a:lnTo>
                <a:lnTo>
                  <a:pt x="70" y="606"/>
                </a:lnTo>
                <a:lnTo>
                  <a:pt x="70" y="606"/>
                </a:lnTo>
                <a:lnTo>
                  <a:pt x="68" y="600"/>
                </a:lnTo>
                <a:lnTo>
                  <a:pt x="66" y="592"/>
                </a:lnTo>
                <a:lnTo>
                  <a:pt x="66" y="592"/>
                </a:lnTo>
                <a:lnTo>
                  <a:pt x="68" y="584"/>
                </a:lnTo>
                <a:lnTo>
                  <a:pt x="68" y="584"/>
                </a:lnTo>
                <a:lnTo>
                  <a:pt x="74" y="556"/>
                </a:lnTo>
                <a:lnTo>
                  <a:pt x="74" y="556"/>
                </a:lnTo>
                <a:lnTo>
                  <a:pt x="76" y="544"/>
                </a:lnTo>
                <a:lnTo>
                  <a:pt x="78" y="536"/>
                </a:lnTo>
                <a:lnTo>
                  <a:pt x="80" y="532"/>
                </a:lnTo>
                <a:lnTo>
                  <a:pt x="80" y="532"/>
                </a:lnTo>
                <a:lnTo>
                  <a:pt x="78" y="524"/>
                </a:lnTo>
                <a:lnTo>
                  <a:pt x="74" y="518"/>
                </a:lnTo>
                <a:lnTo>
                  <a:pt x="74" y="518"/>
                </a:lnTo>
                <a:lnTo>
                  <a:pt x="66" y="512"/>
                </a:lnTo>
                <a:lnTo>
                  <a:pt x="66" y="512"/>
                </a:lnTo>
                <a:lnTo>
                  <a:pt x="56" y="500"/>
                </a:lnTo>
                <a:lnTo>
                  <a:pt x="48" y="492"/>
                </a:lnTo>
                <a:lnTo>
                  <a:pt x="48" y="492"/>
                </a:lnTo>
                <a:lnTo>
                  <a:pt x="36" y="488"/>
                </a:lnTo>
                <a:lnTo>
                  <a:pt x="36" y="488"/>
                </a:lnTo>
                <a:lnTo>
                  <a:pt x="28" y="488"/>
                </a:lnTo>
                <a:lnTo>
                  <a:pt x="28" y="488"/>
                </a:lnTo>
                <a:lnTo>
                  <a:pt x="20" y="486"/>
                </a:lnTo>
                <a:lnTo>
                  <a:pt x="20" y="486"/>
                </a:lnTo>
                <a:lnTo>
                  <a:pt x="16" y="482"/>
                </a:lnTo>
                <a:lnTo>
                  <a:pt x="16" y="482"/>
                </a:lnTo>
                <a:lnTo>
                  <a:pt x="10" y="472"/>
                </a:lnTo>
                <a:lnTo>
                  <a:pt x="10" y="472"/>
                </a:lnTo>
                <a:lnTo>
                  <a:pt x="6" y="458"/>
                </a:lnTo>
                <a:lnTo>
                  <a:pt x="6" y="458"/>
                </a:lnTo>
                <a:lnTo>
                  <a:pt x="6" y="452"/>
                </a:lnTo>
                <a:lnTo>
                  <a:pt x="6" y="452"/>
                </a:lnTo>
                <a:lnTo>
                  <a:pt x="6" y="442"/>
                </a:lnTo>
                <a:lnTo>
                  <a:pt x="8" y="434"/>
                </a:lnTo>
                <a:lnTo>
                  <a:pt x="8" y="434"/>
                </a:lnTo>
                <a:lnTo>
                  <a:pt x="8" y="432"/>
                </a:lnTo>
                <a:lnTo>
                  <a:pt x="8" y="432"/>
                </a:lnTo>
                <a:lnTo>
                  <a:pt x="4" y="430"/>
                </a:lnTo>
                <a:lnTo>
                  <a:pt x="0" y="430"/>
                </a:lnTo>
                <a:lnTo>
                  <a:pt x="0" y="430"/>
                </a:lnTo>
                <a:lnTo>
                  <a:pt x="2" y="424"/>
                </a:lnTo>
                <a:lnTo>
                  <a:pt x="6" y="420"/>
                </a:lnTo>
                <a:lnTo>
                  <a:pt x="14" y="412"/>
                </a:lnTo>
                <a:lnTo>
                  <a:pt x="14" y="412"/>
                </a:lnTo>
                <a:lnTo>
                  <a:pt x="16" y="410"/>
                </a:lnTo>
                <a:lnTo>
                  <a:pt x="16" y="410"/>
                </a:lnTo>
                <a:lnTo>
                  <a:pt x="20" y="404"/>
                </a:lnTo>
                <a:lnTo>
                  <a:pt x="20" y="404"/>
                </a:lnTo>
                <a:lnTo>
                  <a:pt x="22" y="402"/>
                </a:lnTo>
                <a:lnTo>
                  <a:pt x="22" y="402"/>
                </a:lnTo>
                <a:lnTo>
                  <a:pt x="20" y="396"/>
                </a:lnTo>
                <a:lnTo>
                  <a:pt x="20" y="396"/>
                </a:lnTo>
                <a:lnTo>
                  <a:pt x="20" y="394"/>
                </a:lnTo>
                <a:lnTo>
                  <a:pt x="20" y="394"/>
                </a:lnTo>
                <a:lnTo>
                  <a:pt x="24" y="390"/>
                </a:lnTo>
                <a:lnTo>
                  <a:pt x="28" y="386"/>
                </a:lnTo>
                <a:lnTo>
                  <a:pt x="36" y="380"/>
                </a:lnTo>
                <a:lnTo>
                  <a:pt x="36" y="380"/>
                </a:lnTo>
                <a:lnTo>
                  <a:pt x="40" y="374"/>
                </a:lnTo>
                <a:lnTo>
                  <a:pt x="40" y="374"/>
                </a:lnTo>
                <a:lnTo>
                  <a:pt x="40" y="370"/>
                </a:lnTo>
                <a:lnTo>
                  <a:pt x="38" y="366"/>
                </a:lnTo>
                <a:lnTo>
                  <a:pt x="38" y="360"/>
                </a:lnTo>
                <a:lnTo>
                  <a:pt x="38" y="358"/>
                </a:lnTo>
                <a:lnTo>
                  <a:pt x="38" y="358"/>
                </a:lnTo>
                <a:lnTo>
                  <a:pt x="42" y="358"/>
                </a:lnTo>
                <a:lnTo>
                  <a:pt x="46" y="360"/>
                </a:lnTo>
                <a:lnTo>
                  <a:pt x="50" y="362"/>
                </a:lnTo>
                <a:lnTo>
                  <a:pt x="54" y="362"/>
                </a:lnTo>
                <a:lnTo>
                  <a:pt x="54" y="362"/>
                </a:lnTo>
                <a:lnTo>
                  <a:pt x="60" y="360"/>
                </a:lnTo>
                <a:lnTo>
                  <a:pt x="60" y="360"/>
                </a:lnTo>
                <a:lnTo>
                  <a:pt x="60" y="356"/>
                </a:lnTo>
                <a:lnTo>
                  <a:pt x="60" y="356"/>
                </a:lnTo>
                <a:lnTo>
                  <a:pt x="62" y="350"/>
                </a:lnTo>
                <a:lnTo>
                  <a:pt x="62" y="350"/>
                </a:lnTo>
                <a:lnTo>
                  <a:pt x="60" y="344"/>
                </a:lnTo>
                <a:lnTo>
                  <a:pt x="60" y="344"/>
                </a:lnTo>
                <a:lnTo>
                  <a:pt x="58" y="342"/>
                </a:lnTo>
                <a:lnTo>
                  <a:pt x="58" y="342"/>
                </a:lnTo>
                <a:lnTo>
                  <a:pt x="58" y="340"/>
                </a:lnTo>
                <a:lnTo>
                  <a:pt x="58" y="340"/>
                </a:lnTo>
                <a:lnTo>
                  <a:pt x="64" y="340"/>
                </a:lnTo>
                <a:lnTo>
                  <a:pt x="72" y="342"/>
                </a:lnTo>
                <a:lnTo>
                  <a:pt x="72" y="342"/>
                </a:lnTo>
                <a:lnTo>
                  <a:pt x="76" y="346"/>
                </a:lnTo>
                <a:lnTo>
                  <a:pt x="80" y="348"/>
                </a:lnTo>
                <a:lnTo>
                  <a:pt x="80" y="348"/>
                </a:lnTo>
                <a:lnTo>
                  <a:pt x="84" y="346"/>
                </a:lnTo>
                <a:lnTo>
                  <a:pt x="84" y="346"/>
                </a:lnTo>
                <a:lnTo>
                  <a:pt x="86" y="342"/>
                </a:lnTo>
                <a:lnTo>
                  <a:pt x="86" y="342"/>
                </a:lnTo>
                <a:lnTo>
                  <a:pt x="84" y="338"/>
                </a:lnTo>
                <a:lnTo>
                  <a:pt x="84" y="338"/>
                </a:lnTo>
                <a:lnTo>
                  <a:pt x="82" y="334"/>
                </a:lnTo>
                <a:lnTo>
                  <a:pt x="84" y="332"/>
                </a:lnTo>
                <a:lnTo>
                  <a:pt x="84" y="332"/>
                </a:lnTo>
                <a:lnTo>
                  <a:pt x="84" y="334"/>
                </a:lnTo>
                <a:lnTo>
                  <a:pt x="86" y="334"/>
                </a:lnTo>
                <a:lnTo>
                  <a:pt x="86" y="334"/>
                </a:lnTo>
                <a:lnTo>
                  <a:pt x="88" y="334"/>
                </a:lnTo>
                <a:lnTo>
                  <a:pt x="90" y="334"/>
                </a:lnTo>
                <a:lnTo>
                  <a:pt x="90" y="334"/>
                </a:lnTo>
                <a:lnTo>
                  <a:pt x="90" y="330"/>
                </a:lnTo>
                <a:lnTo>
                  <a:pt x="88" y="324"/>
                </a:lnTo>
                <a:lnTo>
                  <a:pt x="88" y="324"/>
                </a:lnTo>
                <a:lnTo>
                  <a:pt x="86" y="324"/>
                </a:lnTo>
                <a:lnTo>
                  <a:pt x="84" y="322"/>
                </a:lnTo>
                <a:lnTo>
                  <a:pt x="84" y="322"/>
                </a:lnTo>
                <a:lnTo>
                  <a:pt x="86" y="320"/>
                </a:lnTo>
                <a:lnTo>
                  <a:pt x="90" y="320"/>
                </a:lnTo>
                <a:lnTo>
                  <a:pt x="94" y="322"/>
                </a:lnTo>
                <a:lnTo>
                  <a:pt x="94" y="322"/>
                </a:lnTo>
                <a:lnTo>
                  <a:pt x="100" y="324"/>
                </a:lnTo>
                <a:lnTo>
                  <a:pt x="104" y="326"/>
                </a:lnTo>
                <a:lnTo>
                  <a:pt x="104" y="326"/>
                </a:lnTo>
                <a:lnTo>
                  <a:pt x="106" y="328"/>
                </a:lnTo>
                <a:lnTo>
                  <a:pt x="106" y="328"/>
                </a:lnTo>
                <a:lnTo>
                  <a:pt x="112" y="330"/>
                </a:lnTo>
                <a:lnTo>
                  <a:pt x="112" y="330"/>
                </a:lnTo>
                <a:lnTo>
                  <a:pt x="116" y="328"/>
                </a:lnTo>
                <a:lnTo>
                  <a:pt x="116" y="328"/>
                </a:lnTo>
                <a:lnTo>
                  <a:pt x="122" y="328"/>
                </a:lnTo>
                <a:lnTo>
                  <a:pt x="128" y="330"/>
                </a:lnTo>
                <a:lnTo>
                  <a:pt x="128" y="330"/>
                </a:lnTo>
                <a:lnTo>
                  <a:pt x="128" y="332"/>
                </a:lnTo>
                <a:lnTo>
                  <a:pt x="128" y="336"/>
                </a:lnTo>
                <a:lnTo>
                  <a:pt x="128" y="336"/>
                </a:lnTo>
                <a:lnTo>
                  <a:pt x="128" y="340"/>
                </a:lnTo>
                <a:lnTo>
                  <a:pt x="126" y="344"/>
                </a:lnTo>
                <a:lnTo>
                  <a:pt x="126" y="344"/>
                </a:lnTo>
                <a:lnTo>
                  <a:pt x="120" y="344"/>
                </a:lnTo>
                <a:lnTo>
                  <a:pt x="120" y="344"/>
                </a:lnTo>
                <a:lnTo>
                  <a:pt x="114" y="346"/>
                </a:lnTo>
                <a:lnTo>
                  <a:pt x="114" y="346"/>
                </a:lnTo>
                <a:lnTo>
                  <a:pt x="110" y="342"/>
                </a:lnTo>
                <a:lnTo>
                  <a:pt x="110" y="342"/>
                </a:lnTo>
                <a:lnTo>
                  <a:pt x="106" y="344"/>
                </a:lnTo>
                <a:lnTo>
                  <a:pt x="106" y="344"/>
                </a:lnTo>
                <a:lnTo>
                  <a:pt x="102" y="342"/>
                </a:lnTo>
                <a:lnTo>
                  <a:pt x="102" y="342"/>
                </a:lnTo>
                <a:lnTo>
                  <a:pt x="100" y="338"/>
                </a:lnTo>
                <a:lnTo>
                  <a:pt x="100" y="336"/>
                </a:lnTo>
                <a:lnTo>
                  <a:pt x="98" y="336"/>
                </a:lnTo>
                <a:lnTo>
                  <a:pt x="98" y="336"/>
                </a:lnTo>
                <a:lnTo>
                  <a:pt x="96" y="338"/>
                </a:lnTo>
                <a:lnTo>
                  <a:pt x="96" y="344"/>
                </a:lnTo>
                <a:lnTo>
                  <a:pt x="96" y="348"/>
                </a:lnTo>
                <a:lnTo>
                  <a:pt x="98" y="352"/>
                </a:lnTo>
                <a:lnTo>
                  <a:pt x="98" y="352"/>
                </a:lnTo>
                <a:lnTo>
                  <a:pt x="100" y="352"/>
                </a:lnTo>
                <a:lnTo>
                  <a:pt x="104" y="352"/>
                </a:lnTo>
                <a:lnTo>
                  <a:pt x="108" y="350"/>
                </a:lnTo>
                <a:lnTo>
                  <a:pt x="108" y="350"/>
                </a:lnTo>
                <a:lnTo>
                  <a:pt x="110" y="352"/>
                </a:lnTo>
                <a:lnTo>
                  <a:pt x="110" y="352"/>
                </a:lnTo>
                <a:lnTo>
                  <a:pt x="112" y="356"/>
                </a:lnTo>
                <a:lnTo>
                  <a:pt x="112" y="356"/>
                </a:lnTo>
                <a:lnTo>
                  <a:pt x="112" y="358"/>
                </a:lnTo>
                <a:lnTo>
                  <a:pt x="112" y="360"/>
                </a:lnTo>
                <a:lnTo>
                  <a:pt x="112" y="360"/>
                </a:lnTo>
                <a:lnTo>
                  <a:pt x="114" y="360"/>
                </a:lnTo>
                <a:lnTo>
                  <a:pt x="116" y="358"/>
                </a:lnTo>
                <a:lnTo>
                  <a:pt x="120" y="354"/>
                </a:lnTo>
                <a:lnTo>
                  <a:pt x="120" y="354"/>
                </a:lnTo>
                <a:lnTo>
                  <a:pt x="124" y="354"/>
                </a:lnTo>
                <a:lnTo>
                  <a:pt x="124" y="354"/>
                </a:lnTo>
                <a:lnTo>
                  <a:pt x="126" y="354"/>
                </a:lnTo>
                <a:lnTo>
                  <a:pt x="126" y="354"/>
                </a:lnTo>
                <a:lnTo>
                  <a:pt x="126" y="358"/>
                </a:lnTo>
                <a:lnTo>
                  <a:pt x="128" y="360"/>
                </a:lnTo>
                <a:lnTo>
                  <a:pt x="128" y="360"/>
                </a:lnTo>
                <a:lnTo>
                  <a:pt x="130" y="358"/>
                </a:lnTo>
                <a:lnTo>
                  <a:pt x="132" y="356"/>
                </a:lnTo>
                <a:lnTo>
                  <a:pt x="132" y="356"/>
                </a:lnTo>
                <a:lnTo>
                  <a:pt x="132" y="358"/>
                </a:lnTo>
                <a:lnTo>
                  <a:pt x="132" y="360"/>
                </a:lnTo>
                <a:lnTo>
                  <a:pt x="132" y="364"/>
                </a:lnTo>
                <a:lnTo>
                  <a:pt x="132" y="366"/>
                </a:lnTo>
                <a:lnTo>
                  <a:pt x="132" y="366"/>
                </a:lnTo>
                <a:lnTo>
                  <a:pt x="136" y="366"/>
                </a:lnTo>
                <a:lnTo>
                  <a:pt x="138" y="362"/>
                </a:lnTo>
                <a:lnTo>
                  <a:pt x="140" y="358"/>
                </a:lnTo>
                <a:lnTo>
                  <a:pt x="142" y="356"/>
                </a:lnTo>
                <a:lnTo>
                  <a:pt x="142" y="356"/>
                </a:lnTo>
                <a:lnTo>
                  <a:pt x="144" y="356"/>
                </a:lnTo>
                <a:lnTo>
                  <a:pt x="144" y="356"/>
                </a:lnTo>
                <a:lnTo>
                  <a:pt x="144" y="360"/>
                </a:lnTo>
                <a:lnTo>
                  <a:pt x="144" y="364"/>
                </a:lnTo>
                <a:lnTo>
                  <a:pt x="144" y="364"/>
                </a:lnTo>
                <a:lnTo>
                  <a:pt x="148" y="366"/>
                </a:lnTo>
                <a:lnTo>
                  <a:pt x="148" y="366"/>
                </a:lnTo>
                <a:lnTo>
                  <a:pt x="150" y="368"/>
                </a:lnTo>
                <a:lnTo>
                  <a:pt x="152" y="370"/>
                </a:lnTo>
                <a:lnTo>
                  <a:pt x="152" y="370"/>
                </a:lnTo>
                <a:lnTo>
                  <a:pt x="152" y="368"/>
                </a:lnTo>
                <a:lnTo>
                  <a:pt x="154" y="366"/>
                </a:lnTo>
                <a:lnTo>
                  <a:pt x="154" y="366"/>
                </a:lnTo>
                <a:lnTo>
                  <a:pt x="160" y="364"/>
                </a:lnTo>
                <a:lnTo>
                  <a:pt x="164" y="362"/>
                </a:lnTo>
                <a:lnTo>
                  <a:pt x="164" y="362"/>
                </a:lnTo>
                <a:lnTo>
                  <a:pt x="166" y="358"/>
                </a:lnTo>
                <a:lnTo>
                  <a:pt x="166" y="358"/>
                </a:lnTo>
                <a:lnTo>
                  <a:pt x="170" y="358"/>
                </a:lnTo>
                <a:lnTo>
                  <a:pt x="174" y="360"/>
                </a:lnTo>
                <a:lnTo>
                  <a:pt x="174" y="360"/>
                </a:lnTo>
                <a:lnTo>
                  <a:pt x="196" y="358"/>
                </a:lnTo>
                <a:lnTo>
                  <a:pt x="196" y="358"/>
                </a:lnTo>
                <a:lnTo>
                  <a:pt x="208" y="362"/>
                </a:lnTo>
                <a:lnTo>
                  <a:pt x="208" y="362"/>
                </a:lnTo>
                <a:lnTo>
                  <a:pt x="212" y="360"/>
                </a:lnTo>
                <a:lnTo>
                  <a:pt x="212" y="360"/>
                </a:lnTo>
                <a:lnTo>
                  <a:pt x="212" y="358"/>
                </a:lnTo>
                <a:lnTo>
                  <a:pt x="212" y="358"/>
                </a:lnTo>
                <a:lnTo>
                  <a:pt x="210" y="356"/>
                </a:lnTo>
                <a:lnTo>
                  <a:pt x="210" y="354"/>
                </a:lnTo>
                <a:lnTo>
                  <a:pt x="210" y="354"/>
                </a:lnTo>
                <a:lnTo>
                  <a:pt x="214" y="352"/>
                </a:lnTo>
                <a:lnTo>
                  <a:pt x="220" y="352"/>
                </a:lnTo>
                <a:lnTo>
                  <a:pt x="232" y="354"/>
                </a:lnTo>
                <a:lnTo>
                  <a:pt x="232" y="354"/>
                </a:lnTo>
                <a:lnTo>
                  <a:pt x="236" y="356"/>
                </a:lnTo>
                <a:lnTo>
                  <a:pt x="236" y="356"/>
                </a:lnTo>
                <a:lnTo>
                  <a:pt x="248" y="358"/>
                </a:lnTo>
                <a:lnTo>
                  <a:pt x="258" y="360"/>
                </a:lnTo>
                <a:lnTo>
                  <a:pt x="258" y="360"/>
                </a:lnTo>
                <a:lnTo>
                  <a:pt x="266" y="364"/>
                </a:lnTo>
                <a:lnTo>
                  <a:pt x="266" y="364"/>
                </a:lnTo>
                <a:lnTo>
                  <a:pt x="284" y="370"/>
                </a:lnTo>
                <a:lnTo>
                  <a:pt x="284" y="370"/>
                </a:lnTo>
                <a:lnTo>
                  <a:pt x="290" y="374"/>
                </a:lnTo>
                <a:lnTo>
                  <a:pt x="290" y="374"/>
                </a:lnTo>
                <a:lnTo>
                  <a:pt x="304" y="378"/>
                </a:lnTo>
                <a:lnTo>
                  <a:pt x="304" y="378"/>
                </a:lnTo>
                <a:lnTo>
                  <a:pt x="328" y="390"/>
                </a:lnTo>
                <a:lnTo>
                  <a:pt x="328" y="390"/>
                </a:lnTo>
                <a:lnTo>
                  <a:pt x="336" y="394"/>
                </a:lnTo>
                <a:lnTo>
                  <a:pt x="336" y="394"/>
                </a:lnTo>
                <a:lnTo>
                  <a:pt x="338" y="398"/>
                </a:lnTo>
                <a:lnTo>
                  <a:pt x="338" y="398"/>
                </a:lnTo>
                <a:lnTo>
                  <a:pt x="346" y="402"/>
                </a:lnTo>
                <a:lnTo>
                  <a:pt x="346" y="402"/>
                </a:lnTo>
                <a:lnTo>
                  <a:pt x="354" y="404"/>
                </a:lnTo>
                <a:lnTo>
                  <a:pt x="358" y="404"/>
                </a:lnTo>
                <a:lnTo>
                  <a:pt x="360" y="402"/>
                </a:lnTo>
                <a:lnTo>
                  <a:pt x="360" y="402"/>
                </a:lnTo>
                <a:lnTo>
                  <a:pt x="358" y="400"/>
                </a:lnTo>
                <a:lnTo>
                  <a:pt x="354" y="398"/>
                </a:lnTo>
                <a:lnTo>
                  <a:pt x="352" y="396"/>
                </a:lnTo>
                <a:lnTo>
                  <a:pt x="350" y="394"/>
                </a:lnTo>
                <a:lnTo>
                  <a:pt x="350" y="394"/>
                </a:lnTo>
                <a:lnTo>
                  <a:pt x="352" y="394"/>
                </a:lnTo>
                <a:lnTo>
                  <a:pt x="356" y="396"/>
                </a:lnTo>
                <a:lnTo>
                  <a:pt x="362" y="400"/>
                </a:lnTo>
                <a:lnTo>
                  <a:pt x="362" y="400"/>
                </a:lnTo>
                <a:lnTo>
                  <a:pt x="366" y="406"/>
                </a:lnTo>
                <a:lnTo>
                  <a:pt x="366" y="406"/>
                </a:lnTo>
                <a:lnTo>
                  <a:pt x="368" y="408"/>
                </a:lnTo>
                <a:lnTo>
                  <a:pt x="370" y="408"/>
                </a:lnTo>
                <a:lnTo>
                  <a:pt x="370" y="408"/>
                </a:lnTo>
                <a:lnTo>
                  <a:pt x="370" y="406"/>
                </a:lnTo>
                <a:lnTo>
                  <a:pt x="370" y="404"/>
                </a:lnTo>
                <a:lnTo>
                  <a:pt x="370" y="404"/>
                </a:lnTo>
                <a:lnTo>
                  <a:pt x="370" y="404"/>
                </a:lnTo>
                <a:lnTo>
                  <a:pt x="374" y="404"/>
                </a:lnTo>
                <a:lnTo>
                  <a:pt x="378" y="408"/>
                </a:lnTo>
                <a:lnTo>
                  <a:pt x="378" y="408"/>
                </a:lnTo>
                <a:lnTo>
                  <a:pt x="386" y="412"/>
                </a:lnTo>
                <a:lnTo>
                  <a:pt x="390" y="412"/>
                </a:lnTo>
                <a:lnTo>
                  <a:pt x="394" y="412"/>
                </a:lnTo>
                <a:lnTo>
                  <a:pt x="394" y="412"/>
                </a:lnTo>
                <a:lnTo>
                  <a:pt x="396" y="412"/>
                </a:lnTo>
                <a:lnTo>
                  <a:pt x="398" y="410"/>
                </a:lnTo>
                <a:lnTo>
                  <a:pt x="398" y="410"/>
                </a:lnTo>
                <a:lnTo>
                  <a:pt x="398" y="408"/>
                </a:lnTo>
                <a:lnTo>
                  <a:pt x="394" y="406"/>
                </a:lnTo>
                <a:lnTo>
                  <a:pt x="392" y="404"/>
                </a:lnTo>
                <a:lnTo>
                  <a:pt x="392" y="402"/>
                </a:lnTo>
                <a:lnTo>
                  <a:pt x="392" y="402"/>
                </a:lnTo>
                <a:lnTo>
                  <a:pt x="396" y="402"/>
                </a:lnTo>
                <a:lnTo>
                  <a:pt x="398" y="404"/>
                </a:lnTo>
                <a:lnTo>
                  <a:pt x="398" y="404"/>
                </a:lnTo>
                <a:lnTo>
                  <a:pt x="402" y="406"/>
                </a:lnTo>
                <a:lnTo>
                  <a:pt x="402" y="406"/>
                </a:lnTo>
                <a:lnTo>
                  <a:pt x="406" y="410"/>
                </a:lnTo>
                <a:lnTo>
                  <a:pt x="406" y="410"/>
                </a:lnTo>
                <a:lnTo>
                  <a:pt x="418" y="416"/>
                </a:lnTo>
                <a:lnTo>
                  <a:pt x="418" y="416"/>
                </a:lnTo>
                <a:lnTo>
                  <a:pt x="422" y="418"/>
                </a:lnTo>
                <a:lnTo>
                  <a:pt x="422" y="418"/>
                </a:lnTo>
                <a:lnTo>
                  <a:pt x="424" y="422"/>
                </a:lnTo>
                <a:lnTo>
                  <a:pt x="424" y="422"/>
                </a:lnTo>
                <a:lnTo>
                  <a:pt x="428" y="424"/>
                </a:lnTo>
                <a:lnTo>
                  <a:pt x="430" y="426"/>
                </a:lnTo>
                <a:lnTo>
                  <a:pt x="430" y="426"/>
                </a:lnTo>
                <a:lnTo>
                  <a:pt x="434" y="422"/>
                </a:lnTo>
                <a:lnTo>
                  <a:pt x="434" y="422"/>
                </a:lnTo>
                <a:lnTo>
                  <a:pt x="438" y="422"/>
                </a:lnTo>
                <a:lnTo>
                  <a:pt x="442" y="424"/>
                </a:lnTo>
                <a:lnTo>
                  <a:pt x="442" y="424"/>
                </a:lnTo>
                <a:lnTo>
                  <a:pt x="452" y="430"/>
                </a:lnTo>
                <a:lnTo>
                  <a:pt x="452" y="430"/>
                </a:lnTo>
                <a:lnTo>
                  <a:pt x="456" y="436"/>
                </a:lnTo>
                <a:lnTo>
                  <a:pt x="458" y="442"/>
                </a:lnTo>
                <a:lnTo>
                  <a:pt x="458" y="442"/>
                </a:lnTo>
                <a:lnTo>
                  <a:pt x="466" y="448"/>
                </a:lnTo>
                <a:lnTo>
                  <a:pt x="466" y="448"/>
                </a:lnTo>
                <a:lnTo>
                  <a:pt x="468" y="456"/>
                </a:lnTo>
                <a:lnTo>
                  <a:pt x="472" y="462"/>
                </a:lnTo>
                <a:lnTo>
                  <a:pt x="472" y="462"/>
                </a:lnTo>
                <a:lnTo>
                  <a:pt x="474" y="464"/>
                </a:lnTo>
                <a:lnTo>
                  <a:pt x="474" y="464"/>
                </a:lnTo>
                <a:lnTo>
                  <a:pt x="478" y="464"/>
                </a:lnTo>
                <a:lnTo>
                  <a:pt x="482" y="464"/>
                </a:lnTo>
                <a:lnTo>
                  <a:pt x="482" y="464"/>
                </a:lnTo>
                <a:lnTo>
                  <a:pt x="484" y="470"/>
                </a:lnTo>
                <a:lnTo>
                  <a:pt x="486" y="478"/>
                </a:lnTo>
                <a:lnTo>
                  <a:pt x="486" y="478"/>
                </a:lnTo>
                <a:lnTo>
                  <a:pt x="488" y="494"/>
                </a:lnTo>
                <a:lnTo>
                  <a:pt x="488" y="494"/>
                </a:lnTo>
                <a:lnTo>
                  <a:pt x="484" y="520"/>
                </a:lnTo>
                <a:lnTo>
                  <a:pt x="484" y="520"/>
                </a:lnTo>
                <a:lnTo>
                  <a:pt x="478" y="536"/>
                </a:lnTo>
                <a:lnTo>
                  <a:pt x="478" y="536"/>
                </a:lnTo>
                <a:lnTo>
                  <a:pt x="474" y="542"/>
                </a:lnTo>
                <a:lnTo>
                  <a:pt x="474" y="542"/>
                </a:lnTo>
                <a:lnTo>
                  <a:pt x="470" y="550"/>
                </a:lnTo>
                <a:lnTo>
                  <a:pt x="470" y="550"/>
                </a:lnTo>
                <a:lnTo>
                  <a:pt x="460" y="562"/>
                </a:lnTo>
                <a:lnTo>
                  <a:pt x="448" y="572"/>
                </a:lnTo>
                <a:lnTo>
                  <a:pt x="448" y="572"/>
                </a:lnTo>
                <a:lnTo>
                  <a:pt x="440" y="576"/>
                </a:lnTo>
                <a:lnTo>
                  <a:pt x="440" y="576"/>
                </a:lnTo>
                <a:lnTo>
                  <a:pt x="434" y="582"/>
                </a:lnTo>
                <a:lnTo>
                  <a:pt x="434" y="582"/>
                </a:lnTo>
                <a:lnTo>
                  <a:pt x="418" y="586"/>
                </a:lnTo>
                <a:lnTo>
                  <a:pt x="402" y="590"/>
                </a:lnTo>
                <a:lnTo>
                  <a:pt x="402" y="590"/>
                </a:lnTo>
                <a:lnTo>
                  <a:pt x="396" y="590"/>
                </a:lnTo>
                <a:lnTo>
                  <a:pt x="388" y="590"/>
                </a:lnTo>
                <a:lnTo>
                  <a:pt x="388" y="590"/>
                </a:lnTo>
                <a:lnTo>
                  <a:pt x="382" y="586"/>
                </a:lnTo>
                <a:lnTo>
                  <a:pt x="382" y="586"/>
                </a:lnTo>
                <a:lnTo>
                  <a:pt x="372" y="584"/>
                </a:lnTo>
                <a:lnTo>
                  <a:pt x="362" y="584"/>
                </a:lnTo>
                <a:lnTo>
                  <a:pt x="362" y="584"/>
                </a:lnTo>
                <a:lnTo>
                  <a:pt x="352" y="586"/>
                </a:lnTo>
                <a:lnTo>
                  <a:pt x="344" y="588"/>
                </a:lnTo>
                <a:lnTo>
                  <a:pt x="344" y="588"/>
                </a:lnTo>
                <a:lnTo>
                  <a:pt x="332" y="586"/>
                </a:lnTo>
                <a:lnTo>
                  <a:pt x="332" y="586"/>
                </a:lnTo>
                <a:lnTo>
                  <a:pt x="320" y="586"/>
                </a:lnTo>
                <a:lnTo>
                  <a:pt x="308" y="586"/>
                </a:lnTo>
                <a:lnTo>
                  <a:pt x="308" y="586"/>
                </a:lnTo>
                <a:lnTo>
                  <a:pt x="306" y="584"/>
                </a:lnTo>
                <a:lnTo>
                  <a:pt x="302" y="582"/>
                </a:lnTo>
                <a:lnTo>
                  <a:pt x="302" y="582"/>
                </a:lnTo>
                <a:lnTo>
                  <a:pt x="298" y="584"/>
                </a:lnTo>
                <a:lnTo>
                  <a:pt x="294" y="584"/>
                </a:lnTo>
                <a:lnTo>
                  <a:pt x="294" y="584"/>
                </a:lnTo>
                <a:lnTo>
                  <a:pt x="290" y="582"/>
                </a:lnTo>
                <a:lnTo>
                  <a:pt x="288" y="580"/>
                </a:lnTo>
                <a:lnTo>
                  <a:pt x="288" y="580"/>
                </a:lnTo>
                <a:lnTo>
                  <a:pt x="280" y="578"/>
                </a:lnTo>
                <a:lnTo>
                  <a:pt x="274" y="580"/>
                </a:lnTo>
                <a:lnTo>
                  <a:pt x="274" y="580"/>
                </a:lnTo>
                <a:lnTo>
                  <a:pt x="270" y="582"/>
                </a:lnTo>
                <a:lnTo>
                  <a:pt x="266" y="584"/>
                </a:lnTo>
                <a:lnTo>
                  <a:pt x="266" y="584"/>
                </a:lnTo>
                <a:lnTo>
                  <a:pt x="262" y="582"/>
                </a:lnTo>
                <a:lnTo>
                  <a:pt x="260" y="578"/>
                </a:lnTo>
                <a:lnTo>
                  <a:pt x="260" y="578"/>
                </a:lnTo>
                <a:lnTo>
                  <a:pt x="258" y="574"/>
                </a:lnTo>
                <a:lnTo>
                  <a:pt x="256" y="570"/>
                </a:lnTo>
                <a:lnTo>
                  <a:pt x="256" y="570"/>
                </a:lnTo>
                <a:lnTo>
                  <a:pt x="252" y="570"/>
                </a:lnTo>
                <a:lnTo>
                  <a:pt x="252" y="570"/>
                </a:lnTo>
                <a:lnTo>
                  <a:pt x="252" y="574"/>
                </a:lnTo>
                <a:lnTo>
                  <a:pt x="250" y="576"/>
                </a:lnTo>
                <a:lnTo>
                  <a:pt x="250" y="576"/>
                </a:lnTo>
                <a:lnTo>
                  <a:pt x="246" y="574"/>
                </a:lnTo>
                <a:lnTo>
                  <a:pt x="246" y="574"/>
                </a:lnTo>
                <a:lnTo>
                  <a:pt x="246" y="576"/>
                </a:lnTo>
                <a:lnTo>
                  <a:pt x="244" y="580"/>
                </a:lnTo>
                <a:lnTo>
                  <a:pt x="244" y="580"/>
                </a:lnTo>
                <a:lnTo>
                  <a:pt x="240" y="578"/>
                </a:lnTo>
                <a:lnTo>
                  <a:pt x="236" y="576"/>
                </a:lnTo>
                <a:lnTo>
                  <a:pt x="236" y="576"/>
                </a:lnTo>
                <a:lnTo>
                  <a:pt x="232" y="572"/>
                </a:lnTo>
                <a:lnTo>
                  <a:pt x="230" y="570"/>
                </a:lnTo>
                <a:lnTo>
                  <a:pt x="228" y="568"/>
                </a:lnTo>
                <a:lnTo>
                  <a:pt x="228" y="568"/>
                </a:lnTo>
                <a:lnTo>
                  <a:pt x="228" y="572"/>
                </a:lnTo>
                <a:lnTo>
                  <a:pt x="228" y="574"/>
                </a:lnTo>
                <a:lnTo>
                  <a:pt x="228" y="574"/>
                </a:lnTo>
                <a:lnTo>
                  <a:pt x="226" y="578"/>
                </a:lnTo>
                <a:lnTo>
                  <a:pt x="226" y="578"/>
                </a:lnTo>
                <a:lnTo>
                  <a:pt x="222" y="578"/>
                </a:lnTo>
                <a:lnTo>
                  <a:pt x="216" y="576"/>
                </a:lnTo>
                <a:lnTo>
                  <a:pt x="204" y="570"/>
                </a:lnTo>
                <a:lnTo>
                  <a:pt x="204" y="570"/>
                </a:lnTo>
                <a:lnTo>
                  <a:pt x="196" y="562"/>
                </a:lnTo>
                <a:lnTo>
                  <a:pt x="196" y="562"/>
                </a:lnTo>
                <a:lnTo>
                  <a:pt x="192" y="556"/>
                </a:lnTo>
                <a:lnTo>
                  <a:pt x="192" y="556"/>
                </a:lnTo>
                <a:lnTo>
                  <a:pt x="184" y="552"/>
                </a:lnTo>
                <a:lnTo>
                  <a:pt x="178" y="552"/>
                </a:lnTo>
                <a:lnTo>
                  <a:pt x="178" y="552"/>
                </a:lnTo>
                <a:lnTo>
                  <a:pt x="170" y="552"/>
                </a:lnTo>
                <a:lnTo>
                  <a:pt x="164" y="556"/>
                </a:lnTo>
                <a:lnTo>
                  <a:pt x="164" y="556"/>
                </a:lnTo>
                <a:lnTo>
                  <a:pt x="162" y="560"/>
                </a:lnTo>
                <a:lnTo>
                  <a:pt x="162" y="562"/>
                </a:lnTo>
                <a:lnTo>
                  <a:pt x="162" y="562"/>
                </a:lnTo>
                <a:lnTo>
                  <a:pt x="164" y="564"/>
                </a:lnTo>
                <a:lnTo>
                  <a:pt x="166" y="564"/>
                </a:lnTo>
                <a:lnTo>
                  <a:pt x="172" y="562"/>
                </a:lnTo>
                <a:lnTo>
                  <a:pt x="172" y="562"/>
                </a:lnTo>
                <a:lnTo>
                  <a:pt x="180" y="570"/>
                </a:lnTo>
                <a:lnTo>
                  <a:pt x="180" y="570"/>
                </a:lnTo>
                <a:lnTo>
                  <a:pt x="186" y="578"/>
                </a:lnTo>
                <a:lnTo>
                  <a:pt x="186" y="578"/>
                </a:lnTo>
                <a:lnTo>
                  <a:pt x="192" y="582"/>
                </a:lnTo>
                <a:lnTo>
                  <a:pt x="196" y="584"/>
                </a:lnTo>
                <a:lnTo>
                  <a:pt x="198" y="586"/>
                </a:lnTo>
                <a:lnTo>
                  <a:pt x="198" y="586"/>
                </a:lnTo>
                <a:lnTo>
                  <a:pt x="196" y="588"/>
                </a:lnTo>
                <a:lnTo>
                  <a:pt x="196" y="590"/>
                </a:lnTo>
                <a:lnTo>
                  <a:pt x="196" y="590"/>
                </a:lnTo>
                <a:lnTo>
                  <a:pt x="200" y="594"/>
                </a:lnTo>
                <a:lnTo>
                  <a:pt x="208" y="598"/>
                </a:lnTo>
                <a:lnTo>
                  <a:pt x="224" y="604"/>
                </a:lnTo>
                <a:lnTo>
                  <a:pt x="224" y="604"/>
                </a:lnTo>
                <a:lnTo>
                  <a:pt x="228" y="602"/>
                </a:lnTo>
                <a:lnTo>
                  <a:pt x="234" y="602"/>
                </a:lnTo>
                <a:lnTo>
                  <a:pt x="234" y="602"/>
                </a:lnTo>
                <a:lnTo>
                  <a:pt x="238" y="604"/>
                </a:lnTo>
                <a:lnTo>
                  <a:pt x="238" y="604"/>
                </a:lnTo>
                <a:lnTo>
                  <a:pt x="238" y="610"/>
                </a:lnTo>
                <a:lnTo>
                  <a:pt x="238" y="610"/>
                </a:lnTo>
                <a:lnTo>
                  <a:pt x="240" y="614"/>
                </a:lnTo>
                <a:lnTo>
                  <a:pt x="240" y="614"/>
                </a:lnTo>
                <a:lnTo>
                  <a:pt x="246" y="616"/>
                </a:lnTo>
                <a:lnTo>
                  <a:pt x="252" y="616"/>
                </a:lnTo>
                <a:lnTo>
                  <a:pt x="252" y="616"/>
                </a:lnTo>
                <a:lnTo>
                  <a:pt x="256" y="616"/>
                </a:lnTo>
                <a:lnTo>
                  <a:pt x="258" y="614"/>
                </a:lnTo>
                <a:lnTo>
                  <a:pt x="258" y="614"/>
                </a:lnTo>
                <a:lnTo>
                  <a:pt x="262" y="618"/>
                </a:lnTo>
                <a:lnTo>
                  <a:pt x="264" y="622"/>
                </a:lnTo>
                <a:lnTo>
                  <a:pt x="264" y="622"/>
                </a:lnTo>
                <a:lnTo>
                  <a:pt x="270" y="622"/>
                </a:lnTo>
                <a:lnTo>
                  <a:pt x="276" y="622"/>
                </a:lnTo>
                <a:lnTo>
                  <a:pt x="276" y="622"/>
                </a:lnTo>
                <a:lnTo>
                  <a:pt x="280" y="624"/>
                </a:lnTo>
                <a:lnTo>
                  <a:pt x="280" y="624"/>
                </a:lnTo>
                <a:lnTo>
                  <a:pt x="288" y="636"/>
                </a:lnTo>
                <a:lnTo>
                  <a:pt x="288" y="636"/>
                </a:lnTo>
                <a:lnTo>
                  <a:pt x="296" y="640"/>
                </a:lnTo>
                <a:lnTo>
                  <a:pt x="296" y="640"/>
                </a:lnTo>
                <a:lnTo>
                  <a:pt x="300" y="646"/>
                </a:lnTo>
                <a:lnTo>
                  <a:pt x="300" y="646"/>
                </a:lnTo>
                <a:lnTo>
                  <a:pt x="304" y="664"/>
                </a:lnTo>
                <a:lnTo>
                  <a:pt x="304" y="664"/>
                </a:lnTo>
                <a:lnTo>
                  <a:pt x="306" y="670"/>
                </a:lnTo>
                <a:lnTo>
                  <a:pt x="306" y="674"/>
                </a:lnTo>
                <a:lnTo>
                  <a:pt x="306" y="678"/>
                </a:lnTo>
                <a:lnTo>
                  <a:pt x="306" y="678"/>
                </a:lnTo>
                <a:lnTo>
                  <a:pt x="302" y="680"/>
                </a:lnTo>
                <a:lnTo>
                  <a:pt x="298" y="684"/>
                </a:lnTo>
                <a:lnTo>
                  <a:pt x="298" y="684"/>
                </a:lnTo>
                <a:lnTo>
                  <a:pt x="296" y="690"/>
                </a:lnTo>
                <a:lnTo>
                  <a:pt x="296" y="690"/>
                </a:lnTo>
                <a:lnTo>
                  <a:pt x="300" y="694"/>
                </a:lnTo>
                <a:lnTo>
                  <a:pt x="306" y="700"/>
                </a:lnTo>
                <a:lnTo>
                  <a:pt x="312" y="704"/>
                </a:lnTo>
                <a:lnTo>
                  <a:pt x="316" y="710"/>
                </a:lnTo>
                <a:lnTo>
                  <a:pt x="316" y="710"/>
                </a:lnTo>
                <a:lnTo>
                  <a:pt x="318" y="714"/>
                </a:lnTo>
                <a:lnTo>
                  <a:pt x="320" y="720"/>
                </a:lnTo>
                <a:lnTo>
                  <a:pt x="320" y="720"/>
                </a:lnTo>
                <a:lnTo>
                  <a:pt x="324" y="722"/>
                </a:lnTo>
                <a:lnTo>
                  <a:pt x="328" y="724"/>
                </a:lnTo>
                <a:lnTo>
                  <a:pt x="328" y="724"/>
                </a:lnTo>
                <a:lnTo>
                  <a:pt x="330" y="730"/>
                </a:lnTo>
                <a:lnTo>
                  <a:pt x="330" y="736"/>
                </a:lnTo>
                <a:lnTo>
                  <a:pt x="330" y="736"/>
                </a:lnTo>
                <a:lnTo>
                  <a:pt x="334" y="742"/>
                </a:lnTo>
                <a:lnTo>
                  <a:pt x="338" y="748"/>
                </a:lnTo>
                <a:lnTo>
                  <a:pt x="338" y="748"/>
                </a:lnTo>
                <a:lnTo>
                  <a:pt x="336" y="752"/>
                </a:lnTo>
                <a:lnTo>
                  <a:pt x="332" y="756"/>
                </a:lnTo>
                <a:lnTo>
                  <a:pt x="332" y="756"/>
                </a:lnTo>
                <a:lnTo>
                  <a:pt x="332" y="760"/>
                </a:lnTo>
                <a:lnTo>
                  <a:pt x="332" y="762"/>
                </a:lnTo>
                <a:lnTo>
                  <a:pt x="332" y="762"/>
                </a:lnTo>
                <a:lnTo>
                  <a:pt x="334" y="762"/>
                </a:lnTo>
                <a:lnTo>
                  <a:pt x="336" y="760"/>
                </a:lnTo>
                <a:lnTo>
                  <a:pt x="338" y="756"/>
                </a:lnTo>
                <a:lnTo>
                  <a:pt x="340" y="756"/>
                </a:lnTo>
                <a:lnTo>
                  <a:pt x="340" y="756"/>
                </a:lnTo>
                <a:lnTo>
                  <a:pt x="344" y="758"/>
                </a:lnTo>
                <a:lnTo>
                  <a:pt x="348" y="762"/>
                </a:lnTo>
                <a:lnTo>
                  <a:pt x="348" y="762"/>
                </a:lnTo>
                <a:lnTo>
                  <a:pt x="356" y="766"/>
                </a:lnTo>
                <a:lnTo>
                  <a:pt x="364" y="770"/>
                </a:lnTo>
                <a:lnTo>
                  <a:pt x="364" y="770"/>
                </a:lnTo>
                <a:lnTo>
                  <a:pt x="370" y="766"/>
                </a:lnTo>
                <a:lnTo>
                  <a:pt x="370" y="766"/>
                </a:lnTo>
                <a:lnTo>
                  <a:pt x="372" y="764"/>
                </a:lnTo>
                <a:lnTo>
                  <a:pt x="374" y="762"/>
                </a:lnTo>
                <a:lnTo>
                  <a:pt x="374" y="762"/>
                </a:lnTo>
                <a:lnTo>
                  <a:pt x="378" y="762"/>
                </a:lnTo>
                <a:lnTo>
                  <a:pt x="382" y="762"/>
                </a:lnTo>
                <a:lnTo>
                  <a:pt x="382" y="762"/>
                </a:lnTo>
                <a:lnTo>
                  <a:pt x="388" y="768"/>
                </a:lnTo>
                <a:lnTo>
                  <a:pt x="388" y="768"/>
                </a:lnTo>
                <a:lnTo>
                  <a:pt x="396" y="772"/>
                </a:lnTo>
                <a:lnTo>
                  <a:pt x="396" y="772"/>
                </a:lnTo>
                <a:lnTo>
                  <a:pt x="404" y="778"/>
                </a:lnTo>
                <a:lnTo>
                  <a:pt x="404" y="778"/>
                </a:lnTo>
                <a:lnTo>
                  <a:pt x="408" y="782"/>
                </a:lnTo>
                <a:lnTo>
                  <a:pt x="408" y="782"/>
                </a:lnTo>
                <a:lnTo>
                  <a:pt x="414" y="782"/>
                </a:lnTo>
                <a:lnTo>
                  <a:pt x="422" y="782"/>
                </a:lnTo>
                <a:lnTo>
                  <a:pt x="422" y="782"/>
                </a:lnTo>
                <a:lnTo>
                  <a:pt x="434" y="786"/>
                </a:lnTo>
                <a:lnTo>
                  <a:pt x="448" y="788"/>
                </a:lnTo>
                <a:lnTo>
                  <a:pt x="448" y="788"/>
                </a:lnTo>
                <a:lnTo>
                  <a:pt x="454" y="786"/>
                </a:lnTo>
                <a:lnTo>
                  <a:pt x="454" y="786"/>
                </a:lnTo>
                <a:lnTo>
                  <a:pt x="462" y="790"/>
                </a:lnTo>
                <a:lnTo>
                  <a:pt x="464" y="790"/>
                </a:lnTo>
                <a:lnTo>
                  <a:pt x="466" y="790"/>
                </a:lnTo>
                <a:lnTo>
                  <a:pt x="466" y="790"/>
                </a:lnTo>
                <a:lnTo>
                  <a:pt x="466" y="786"/>
                </a:lnTo>
                <a:lnTo>
                  <a:pt x="466" y="786"/>
                </a:lnTo>
                <a:lnTo>
                  <a:pt x="466" y="782"/>
                </a:lnTo>
                <a:lnTo>
                  <a:pt x="466" y="782"/>
                </a:lnTo>
                <a:lnTo>
                  <a:pt x="470" y="776"/>
                </a:lnTo>
                <a:lnTo>
                  <a:pt x="474" y="770"/>
                </a:lnTo>
                <a:lnTo>
                  <a:pt x="474" y="770"/>
                </a:lnTo>
                <a:lnTo>
                  <a:pt x="478" y="772"/>
                </a:lnTo>
                <a:lnTo>
                  <a:pt x="482" y="772"/>
                </a:lnTo>
                <a:lnTo>
                  <a:pt x="486" y="774"/>
                </a:lnTo>
                <a:lnTo>
                  <a:pt x="488" y="772"/>
                </a:lnTo>
                <a:lnTo>
                  <a:pt x="488" y="772"/>
                </a:lnTo>
                <a:lnTo>
                  <a:pt x="488" y="772"/>
                </a:lnTo>
                <a:lnTo>
                  <a:pt x="486" y="770"/>
                </a:lnTo>
                <a:lnTo>
                  <a:pt x="482" y="768"/>
                </a:lnTo>
                <a:lnTo>
                  <a:pt x="482" y="768"/>
                </a:lnTo>
                <a:lnTo>
                  <a:pt x="474" y="754"/>
                </a:lnTo>
                <a:lnTo>
                  <a:pt x="464" y="738"/>
                </a:lnTo>
                <a:lnTo>
                  <a:pt x="464" y="738"/>
                </a:lnTo>
                <a:lnTo>
                  <a:pt x="460" y="732"/>
                </a:lnTo>
                <a:lnTo>
                  <a:pt x="458" y="730"/>
                </a:lnTo>
                <a:lnTo>
                  <a:pt x="456" y="728"/>
                </a:lnTo>
                <a:lnTo>
                  <a:pt x="456" y="728"/>
                </a:lnTo>
                <a:lnTo>
                  <a:pt x="452" y="730"/>
                </a:lnTo>
                <a:lnTo>
                  <a:pt x="448" y="736"/>
                </a:lnTo>
                <a:lnTo>
                  <a:pt x="442" y="740"/>
                </a:lnTo>
                <a:lnTo>
                  <a:pt x="438" y="744"/>
                </a:lnTo>
                <a:lnTo>
                  <a:pt x="438" y="744"/>
                </a:lnTo>
                <a:lnTo>
                  <a:pt x="434" y="742"/>
                </a:lnTo>
                <a:lnTo>
                  <a:pt x="430" y="740"/>
                </a:lnTo>
                <a:lnTo>
                  <a:pt x="422" y="736"/>
                </a:lnTo>
                <a:lnTo>
                  <a:pt x="422" y="736"/>
                </a:lnTo>
                <a:lnTo>
                  <a:pt x="416" y="728"/>
                </a:lnTo>
                <a:lnTo>
                  <a:pt x="410" y="722"/>
                </a:lnTo>
                <a:lnTo>
                  <a:pt x="410" y="722"/>
                </a:lnTo>
                <a:lnTo>
                  <a:pt x="402" y="720"/>
                </a:lnTo>
                <a:lnTo>
                  <a:pt x="402" y="720"/>
                </a:lnTo>
                <a:lnTo>
                  <a:pt x="398" y="716"/>
                </a:lnTo>
                <a:lnTo>
                  <a:pt x="394" y="712"/>
                </a:lnTo>
                <a:lnTo>
                  <a:pt x="394" y="712"/>
                </a:lnTo>
                <a:lnTo>
                  <a:pt x="392" y="710"/>
                </a:lnTo>
                <a:lnTo>
                  <a:pt x="390" y="706"/>
                </a:lnTo>
                <a:lnTo>
                  <a:pt x="390" y="706"/>
                </a:lnTo>
                <a:lnTo>
                  <a:pt x="394" y="704"/>
                </a:lnTo>
                <a:lnTo>
                  <a:pt x="396" y="702"/>
                </a:lnTo>
                <a:lnTo>
                  <a:pt x="396" y="702"/>
                </a:lnTo>
                <a:lnTo>
                  <a:pt x="400" y="692"/>
                </a:lnTo>
                <a:lnTo>
                  <a:pt x="400" y="692"/>
                </a:lnTo>
                <a:lnTo>
                  <a:pt x="398" y="684"/>
                </a:lnTo>
                <a:lnTo>
                  <a:pt x="396" y="680"/>
                </a:lnTo>
                <a:lnTo>
                  <a:pt x="396" y="678"/>
                </a:lnTo>
                <a:lnTo>
                  <a:pt x="396" y="678"/>
                </a:lnTo>
                <a:lnTo>
                  <a:pt x="400" y="678"/>
                </a:lnTo>
                <a:lnTo>
                  <a:pt x="404" y="678"/>
                </a:lnTo>
                <a:lnTo>
                  <a:pt x="404" y="678"/>
                </a:lnTo>
                <a:lnTo>
                  <a:pt x="420" y="680"/>
                </a:lnTo>
                <a:lnTo>
                  <a:pt x="420" y="680"/>
                </a:lnTo>
                <a:lnTo>
                  <a:pt x="426" y="682"/>
                </a:lnTo>
                <a:lnTo>
                  <a:pt x="432" y="684"/>
                </a:lnTo>
                <a:lnTo>
                  <a:pt x="432" y="684"/>
                </a:lnTo>
                <a:lnTo>
                  <a:pt x="436" y="688"/>
                </a:lnTo>
                <a:lnTo>
                  <a:pt x="440" y="692"/>
                </a:lnTo>
                <a:lnTo>
                  <a:pt x="440" y="692"/>
                </a:lnTo>
                <a:lnTo>
                  <a:pt x="446" y="692"/>
                </a:lnTo>
                <a:lnTo>
                  <a:pt x="450" y="690"/>
                </a:lnTo>
                <a:lnTo>
                  <a:pt x="450" y="690"/>
                </a:lnTo>
                <a:lnTo>
                  <a:pt x="456" y="690"/>
                </a:lnTo>
                <a:lnTo>
                  <a:pt x="460" y="690"/>
                </a:lnTo>
                <a:lnTo>
                  <a:pt x="460" y="692"/>
                </a:lnTo>
                <a:lnTo>
                  <a:pt x="460" y="692"/>
                </a:lnTo>
                <a:lnTo>
                  <a:pt x="460" y="694"/>
                </a:lnTo>
                <a:lnTo>
                  <a:pt x="458" y="696"/>
                </a:lnTo>
                <a:lnTo>
                  <a:pt x="454" y="698"/>
                </a:lnTo>
                <a:lnTo>
                  <a:pt x="452" y="700"/>
                </a:lnTo>
                <a:lnTo>
                  <a:pt x="452" y="700"/>
                </a:lnTo>
                <a:lnTo>
                  <a:pt x="456" y="708"/>
                </a:lnTo>
                <a:lnTo>
                  <a:pt x="458" y="712"/>
                </a:lnTo>
                <a:lnTo>
                  <a:pt x="460" y="712"/>
                </a:lnTo>
                <a:lnTo>
                  <a:pt x="460" y="712"/>
                </a:lnTo>
                <a:lnTo>
                  <a:pt x="462" y="712"/>
                </a:lnTo>
                <a:lnTo>
                  <a:pt x="462" y="708"/>
                </a:lnTo>
                <a:lnTo>
                  <a:pt x="462" y="704"/>
                </a:lnTo>
                <a:lnTo>
                  <a:pt x="462" y="704"/>
                </a:lnTo>
                <a:lnTo>
                  <a:pt x="464" y="696"/>
                </a:lnTo>
                <a:lnTo>
                  <a:pt x="466" y="694"/>
                </a:lnTo>
                <a:lnTo>
                  <a:pt x="470" y="692"/>
                </a:lnTo>
                <a:lnTo>
                  <a:pt x="470" y="692"/>
                </a:lnTo>
                <a:lnTo>
                  <a:pt x="472" y="692"/>
                </a:lnTo>
                <a:lnTo>
                  <a:pt x="476" y="694"/>
                </a:lnTo>
                <a:lnTo>
                  <a:pt x="476" y="694"/>
                </a:lnTo>
                <a:lnTo>
                  <a:pt x="488" y="692"/>
                </a:lnTo>
                <a:lnTo>
                  <a:pt x="488" y="692"/>
                </a:lnTo>
                <a:lnTo>
                  <a:pt x="496" y="694"/>
                </a:lnTo>
                <a:lnTo>
                  <a:pt x="504" y="696"/>
                </a:lnTo>
                <a:lnTo>
                  <a:pt x="504" y="696"/>
                </a:lnTo>
                <a:lnTo>
                  <a:pt x="520" y="698"/>
                </a:lnTo>
                <a:lnTo>
                  <a:pt x="520" y="698"/>
                </a:lnTo>
                <a:lnTo>
                  <a:pt x="524" y="698"/>
                </a:lnTo>
                <a:lnTo>
                  <a:pt x="528" y="698"/>
                </a:lnTo>
                <a:lnTo>
                  <a:pt x="528" y="698"/>
                </a:lnTo>
                <a:lnTo>
                  <a:pt x="530" y="694"/>
                </a:lnTo>
                <a:lnTo>
                  <a:pt x="530" y="694"/>
                </a:lnTo>
                <a:lnTo>
                  <a:pt x="528" y="692"/>
                </a:lnTo>
                <a:lnTo>
                  <a:pt x="526" y="690"/>
                </a:lnTo>
                <a:lnTo>
                  <a:pt x="526" y="690"/>
                </a:lnTo>
                <a:lnTo>
                  <a:pt x="528" y="690"/>
                </a:lnTo>
                <a:lnTo>
                  <a:pt x="530" y="690"/>
                </a:lnTo>
                <a:lnTo>
                  <a:pt x="536" y="690"/>
                </a:lnTo>
                <a:lnTo>
                  <a:pt x="544" y="692"/>
                </a:lnTo>
                <a:lnTo>
                  <a:pt x="550" y="692"/>
                </a:lnTo>
                <a:lnTo>
                  <a:pt x="550" y="692"/>
                </a:lnTo>
                <a:lnTo>
                  <a:pt x="552" y="688"/>
                </a:lnTo>
                <a:lnTo>
                  <a:pt x="552" y="688"/>
                </a:lnTo>
                <a:lnTo>
                  <a:pt x="556" y="690"/>
                </a:lnTo>
                <a:lnTo>
                  <a:pt x="560" y="692"/>
                </a:lnTo>
                <a:lnTo>
                  <a:pt x="566" y="692"/>
                </a:lnTo>
                <a:lnTo>
                  <a:pt x="568" y="692"/>
                </a:lnTo>
                <a:lnTo>
                  <a:pt x="568" y="692"/>
                </a:lnTo>
                <a:lnTo>
                  <a:pt x="568" y="690"/>
                </a:lnTo>
                <a:lnTo>
                  <a:pt x="566" y="688"/>
                </a:lnTo>
                <a:lnTo>
                  <a:pt x="566" y="688"/>
                </a:lnTo>
                <a:lnTo>
                  <a:pt x="556" y="682"/>
                </a:lnTo>
                <a:lnTo>
                  <a:pt x="556" y="682"/>
                </a:lnTo>
                <a:lnTo>
                  <a:pt x="552" y="676"/>
                </a:lnTo>
                <a:lnTo>
                  <a:pt x="552" y="676"/>
                </a:lnTo>
                <a:lnTo>
                  <a:pt x="534" y="658"/>
                </a:lnTo>
                <a:lnTo>
                  <a:pt x="534" y="658"/>
                </a:lnTo>
                <a:lnTo>
                  <a:pt x="526" y="652"/>
                </a:lnTo>
                <a:lnTo>
                  <a:pt x="526" y="652"/>
                </a:lnTo>
                <a:lnTo>
                  <a:pt x="514" y="644"/>
                </a:lnTo>
                <a:lnTo>
                  <a:pt x="514" y="644"/>
                </a:lnTo>
                <a:lnTo>
                  <a:pt x="500" y="632"/>
                </a:lnTo>
                <a:lnTo>
                  <a:pt x="500" y="632"/>
                </a:lnTo>
                <a:lnTo>
                  <a:pt x="490" y="616"/>
                </a:lnTo>
                <a:lnTo>
                  <a:pt x="490" y="616"/>
                </a:lnTo>
                <a:lnTo>
                  <a:pt x="488" y="612"/>
                </a:lnTo>
                <a:lnTo>
                  <a:pt x="486" y="608"/>
                </a:lnTo>
                <a:lnTo>
                  <a:pt x="486" y="608"/>
                </a:lnTo>
                <a:lnTo>
                  <a:pt x="490" y="604"/>
                </a:lnTo>
                <a:lnTo>
                  <a:pt x="494" y="602"/>
                </a:lnTo>
                <a:lnTo>
                  <a:pt x="494" y="602"/>
                </a:lnTo>
                <a:lnTo>
                  <a:pt x="498" y="594"/>
                </a:lnTo>
                <a:lnTo>
                  <a:pt x="498" y="594"/>
                </a:lnTo>
                <a:lnTo>
                  <a:pt x="504" y="584"/>
                </a:lnTo>
                <a:lnTo>
                  <a:pt x="504" y="584"/>
                </a:lnTo>
                <a:lnTo>
                  <a:pt x="504" y="574"/>
                </a:lnTo>
                <a:lnTo>
                  <a:pt x="504" y="574"/>
                </a:lnTo>
                <a:lnTo>
                  <a:pt x="508" y="566"/>
                </a:lnTo>
                <a:lnTo>
                  <a:pt x="508" y="566"/>
                </a:lnTo>
                <a:lnTo>
                  <a:pt x="514" y="564"/>
                </a:lnTo>
                <a:lnTo>
                  <a:pt x="514" y="564"/>
                </a:lnTo>
                <a:lnTo>
                  <a:pt x="520" y="558"/>
                </a:lnTo>
                <a:lnTo>
                  <a:pt x="526" y="552"/>
                </a:lnTo>
                <a:lnTo>
                  <a:pt x="526" y="552"/>
                </a:lnTo>
                <a:lnTo>
                  <a:pt x="530" y="544"/>
                </a:lnTo>
                <a:lnTo>
                  <a:pt x="530" y="544"/>
                </a:lnTo>
                <a:lnTo>
                  <a:pt x="532" y="532"/>
                </a:lnTo>
                <a:lnTo>
                  <a:pt x="532" y="532"/>
                </a:lnTo>
                <a:lnTo>
                  <a:pt x="534" y="526"/>
                </a:lnTo>
                <a:lnTo>
                  <a:pt x="536" y="518"/>
                </a:lnTo>
                <a:lnTo>
                  <a:pt x="536" y="518"/>
                </a:lnTo>
                <a:lnTo>
                  <a:pt x="536" y="512"/>
                </a:lnTo>
                <a:lnTo>
                  <a:pt x="536" y="512"/>
                </a:lnTo>
                <a:lnTo>
                  <a:pt x="536" y="508"/>
                </a:lnTo>
                <a:lnTo>
                  <a:pt x="538" y="504"/>
                </a:lnTo>
                <a:lnTo>
                  <a:pt x="538" y="504"/>
                </a:lnTo>
                <a:lnTo>
                  <a:pt x="542" y="504"/>
                </a:lnTo>
                <a:lnTo>
                  <a:pt x="546" y="506"/>
                </a:lnTo>
                <a:lnTo>
                  <a:pt x="552" y="508"/>
                </a:lnTo>
                <a:lnTo>
                  <a:pt x="556" y="510"/>
                </a:lnTo>
                <a:lnTo>
                  <a:pt x="556" y="510"/>
                </a:lnTo>
                <a:lnTo>
                  <a:pt x="564" y="508"/>
                </a:lnTo>
                <a:lnTo>
                  <a:pt x="572" y="504"/>
                </a:lnTo>
                <a:lnTo>
                  <a:pt x="572" y="504"/>
                </a:lnTo>
                <a:lnTo>
                  <a:pt x="576" y="506"/>
                </a:lnTo>
                <a:lnTo>
                  <a:pt x="576" y="506"/>
                </a:lnTo>
                <a:lnTo>
                  <a:pt x="584" y="506"/>
                </a:lnTo>
                <a:lnTo>
                  <a:pt x="592" y="510"/>
                </a:lnTo>
                <a:lnTo>
                  <a:pt x="592" y="510"/>
                </a:lnTo>
                <a:lnTo>
                  <a:pt x="594" y="514"/>
                </a:lnTo>
                <a:lnTo>
                  <a:pt x="594" y="516"/>
                </a:lnTo>
                <a:lnTo>
                  <a:pt x="594" y="516"/>
                </a:lnTo>
                <a:lnTo>
                  <a:pt x="594" y="524"/>
                </a:lnTo>
                <a:lnTo>
                  <a:pt x="594" y="526"/>
                </a:lnTo>
                <a:lnTo>
                  <a:pt x="594" y="528"/>
                </a:lnTo>
                <a:lnTo>
                  <a:pt x="594" y="528"/>
                </a:lnTo>
                <a:lnTo>
                  <a:pt x="596" y="528"/>
                </a:lnTo>
                <a:lnTo>
                  <a:pt x="598" y="524"/>
                </a:lnTo>
                <a:lnTo>
                  <a:pt x="600" y="518"/>
                </a:lnTo>
                <a:lnTo>
                  <a:pt x="600" y="518"/>
                </a:lnTo>
                <a:lnTo>
                  <a:pt x="604" y="516"/>
                </a:lnTo>
                <a:lnTo>
                  <a:pt x="604" y="516"/>
                </a:lnTo>
                <a:lnTo>
                  <a:pt x="608" y="516"/>
                </a:lnTo>
                <a:lnTo>
                  <a:pt x="612" y="520"/>
                </a:lnTo>
                <a:lnTo>
                  <a:pt x="612" y="520"/>
                </a:lnTo>
                <a:lnTo>
                  <a:pt x="616" y="526"/>
                </a:lnTo>
                <a:lnTo>
                  <a:pt x="616" y="526"/>
                </a:lnTo>
                <a:lnTo>
                  <a:pt x="622" y="530"/>
                </a:lnTo>
                <a:lnTo>
                  <a:pt x="624" y="532"/>
                </a:lnTo>
                <a:lnTo>
                  <a:pt x="628" y="532"/>
                </a:lnTo>
                <a:lnTo>
                  <a:pt x="628" y="532"/>
                </a:lnTo>
                <a:lnTo>
                  <a:pt x="628" y="530"/>
                </a:lnTo>
                <a:lnTo>
                  <a:pt x="628" y="528"/>
                </a:lnTo>
                <a:lnTo>
                  <a:pt x="626" y="522"/>
                </a:lnTo>
                <a:lnTo>
                  <a:pt x="618" y="510"/>
                </a:lnTo>
                <a:lnTo>
                  <a:pt x="618" y="510"/>
                </a:lnTo>
                <a:lnTo>
                  <a:pt x="614" y="506"/>
                </a:lnTo>
                <a:lnTo>
                  <a:pt x="608" y="500"/>
                </a:lnTo>
                <a:lnTo>
                  <a:pt x="608" y="500"/>
                </a:lnTo>
                <a:lnTo>
                  <a:pt x="606" y="494"/>
                </a:lnTo>
                <a:lnTo>
                  <a:pt x="606" y="484"/>
                </a:lnTo>
                <a:lnTo>
                  <a:pt x="606" y="484"/>
                </a:lnTo>
                <a:lnTo>
                  <a:pt x="606" y="474"/>
                </a:lnTo>
                <a:lnTo>
                  <a:pt x="606" y="474"/>
                </a:lnTo>
                <a:lnTo>
                  <a:pt x="602" y="462"/>
                </a:lnTo>
                <a:lnTo>
                  <a:pt x="602" y="462"/>
                </a:lnTo>
                <a:lnTo>
                  <a:pt x="598" y="456"/>
                </a:lnTo>
                <a:lnTo>
                  <a:pt x="598" y="456"/>
                </a:lnTo>
                <a:lnTo>
                  <a:pt x="596" y="448"/>
                </a:lnTo>
                <a:lnTo>
                  <a:pt x="596" y="448"/>
                </a:lnTo>
                <a:lnTo>
                  <a:pt x="594" y="440"/>
                </a:lnTo>
                <a:lnTo>
                  <a:pt x="594" y="440"/>
                </a:lnTo>
                <a:lnTo>
                  <a:pt x="588" y="436"/>
                </a:lnTo>
                <a:lnTo>
                  <a:pt x="582" y="432"/>
                </a:lnTo>
                <a:lnTo>
                  <a:pt x="582" y="432"/>
                </a:lnTo>
                <a:lnTo>
                  <a:pt x="574" y="430"/>
                </a:lnTo>
                <a:lnTo>
                  <a:pt x="574" y="430"/>
                </a:lnTo>
                <a:lnTo>
                  <a:pt x="566" y="432"/>
                </a:lnTo>
                <a:lnTo>
                  <a:pt x="566" y="432"/>
                </a:lnTo>
                <a:lnTo>
                  <a:pt x="562" y="432"/>
                </a:lnTo>
                <a:lnTo>
                  <a:pt x="562" y="432"/>
                </a:lnTo>
                <a:lnTo>
                  <a:pt x="558" y="426"/>
                </a:lnTo>
                <a:lnTo>
                  <a:pt x="556" y="422"/>
                </a:lnTo>
                <a:lnTo>
                  <a:pt x="556" y="422"/>
                </a:lnTo>
                <a:lnTo>
                  <a:pt x="552" y="414"/>
                </a:lnTo>
                <a:lnTo>
                  <a:pt x="552" y="414"/>
                </a:lnTo>
                <a:lnTo>
                  <a:pt x="550" y="398"/>
                </a:lnTo>
                <a:lnTo>
                  <a:pt x="546" y="384"/>
                </a:lnTo>
                <a:lnTo>
                  <a:pt x="546" y="384"/>
                </a:lnTo>
                <a:lnTo>
                  <a:pt x="540" y="374"/>
                </a:lnTo>
                <a:lnTo>
                  <a:pt x="540" y="374"/>
                </a:lnTo>
                <a:lnTo>
                  <a:pt x="538" y="362"/>
                </a:lnTo>
                <a:lnTo>
                  <a:pt x="538" y="362"/>
                </a:lnTo>
                <a:lnTo>
                  <a:pt x="532" y="354"/>
                </a:lnTo>
                <a:lnTo>
                  <a:pt x="532" y="354"/>
                </a:lnTo>
                <a:lnTo>
                  <a:pt x="528" y="346"/>
                </a:lnTo>
                <a:lnTo>
                  <a:pt x="524" y="340"/>
                </a:lnTo>
                <a:lnTo>
                  <a:pt x="522" y="336"/>
                </a:lnTo>
                <a:lnTo>
                  <a:pt x="522" y="336"/>
                </a:lnTo>
                <a:lnTo>
                  <a:pt x="514" y="332"/>
                </a:lnTo>
                <a:lnTo>
                  <a:pt x="504" y="330"/>
                </a:lnTo>
                <a:lnTo>
                  <a:pt x="492" y="328"/>
                </a:lnTo>
                <a:lnTo>
                  <a:pt x="484" y="324"/>
                </a:lnTo>
                <a:lnTo>
                  <a:pt x="484" y="324"/>
                </a:lnTo>
                <a:lnTo>
                  <a:pt x="482" y="322"/>
                </a:lnTo>
                <a:lnTo>
                  <a:pt x="480" y="320"/>
                </a:lnTo>
                <a:lnTo>
                  <a:pt x="480" y="320"/>
                </a:lnTo>
                <a:lnTo>
                  <a:pt x="482" y="318"/>
                </a:lnTo>
                <a:lnTo>
                  <a:pt x="486" y="318"/>
                </a:lnTo>
                <a:lnTo>
                  <a:pt x="494" y="318"/>
                </a:lnTo>
                <a:lnTo>
                  <a:pt x="502" y="322"/>
                </a:lnTo>
                <a:lnTo>
                  <a:pt x="510" y="322"/>
                </a:lnTo>
                <a:lnTo>
                  <a:pt x="510" y="322"/>
                </a:lnTo>
                <a:lnTo>
                  <a:pt x="516" y="322"/>
                </a:lnTo>
                <a:lnTo>
                  <a:pt x="516" y="322"/>
                </a:lnTo>
                <a:lnTo>
                  <a:pt x="520" y="318"/>
                </a:lnTo>
                <a:lnTo>
                  <a:pt x="520" y="318"/>
                </a:lnTo>
                <a:lnTo>
                  <a:pt x="534" y="312"/>
                </a:lnTo>
                <a:lnTo>
                  <a:pt x="534" y="312"/>
                </a:lnTo>
                <a:lnTo>
                  <a:pt x="548" y="308"/>
                </a:lnTo>
                <a:lnTo>
                  <a:pt x="548" y="308"/>
                </a:lnTo>
                <a:lnTo>
                  <a:pt x="564" y="306"/>
                </a:lnTo>
                <a:lnTo>
                  <a:pt x="564" y="306"/>
                </a:lnTo>
                <a:lnTo>
                  <a:pt x="568" y="306"/>
                </a:lnTo>
                <a:lnTo>
                  <a:pt x="572" y="308"/>
                </a:lnTo>
                <a:lnTo>
                  <a:pt x="572" y="308"/>
                </a:lnTo>
                <a:lnTo>
                  <a:pt x="574" y="312"/>
                </a:lnTo>
                <a:lnTo>
                  <a:pt x="578" y="316"/>
                </a:lnTo>
                <a:lnTo>
                  <a:pt x="578" y="316"/>
                </a:lnTo>
                <a:lnTo>
                  <a:pt x="582" y="318"/>
                </a:lnTo>
                <a:lnTo>
                  <a:pt x="582" y="318"/>
                </a:lnTo>
                <a:lnTo>
                  <a:pt x="588" y="322"/>
                </a:lnTo>
                <a:lnTo>
                  <a:pt x="590" y="324"/>
                </a:lnTo>
                <a:lnTo>
                  <a:pt x="594" y="326"/>
                </a:lnTo>
                <a:lnTo>
                  <a:pt x="594" y="326"/>
                </a:lnTo>
                <a:lnTo>
                  <a:pt x="596" y="322"/>
                </a:lnTo>
                <a:lnTo>
                  <a:pt x="598" y="320"/>
                </a:lnTo>
                <a:lnTo>
                  <a:pt x="598" y="320"/>
                </a:lnTo>
                <a:lnTo>
                  <a:pt x="600" y="320"/>
                </a:lnTo>
                <a:lnTo>
                  <a:pt x="602" y="324"/>
                </a:lnTo>
                <a:lnTo>
                  <a:pt x="604" y="328"/>
                </a:lnTo>
                <a:lnTo>
                  <a:pt x="604" y="328"/>
                </a:lnTo>
                <a:lnTo>
                  <a:pt x="612" y="338"/>
                </a:lnTo>
                <a:lnTo>
                  <a:pt x="612" y="338"/>
                </a:lnTo>
                <a:lnTo>
                  <a:pt x="618" y="342"/>
                </a:lnTo>
                <a:lnTo>
                  <a:pt x="620" y="342"/>
                </a:lnTo>
                <a:lnTo>
                  <a:pt x="622" y="346"/>
                </a:lnTo>
                <a:lnTo>
                  <a:pt x="622" y="346"/>
                </a:lnTo>
                <a:lnTo>
                  <a:pt x="620" y="348"/>
                </a:lnTo>
                <a:lnTo>
                  <a:pt x="618" y="350"/>
                </a:lnTo>
                <a:lnTo>
                  <a:pt x="610" y="356"/>
                </a:lnTo>
                <a:lnTo>
                  <a:pt x="594" y="364"/>
                </a:lnTo>
                <a:lnTo>
                  <a:pt x="594" y="364"/>
                </a:lnTo>
                <a:lnTo>
                  <a:pt x="590" y="368"/>
                </a:lnTo>
                <a:lnTo>
                  <a:pt x="588" y="370"/>
                </a:lnTo>
                <a:lnTo>
                  <a:pt x="588" y="370"/>
                </a:lnTo>
                <a:lnTo>
                  <a:pt x="588" y="374"/>
                </a:lnTo>
                <a:lnTo>
                  <a:pt x="590" y="380"/>
                </a:lnTo>
                <a:lnTo>
                  <a:pt x="590" y="380"/>
                </a:lnTo>
                <a:lnTo>
                  <a:pt x="588" y="386"/>
                </a:lnTo>
                <a:lnTo>
                  <a:pt x="588" y="386"/>
                </a:lnTo>
                <a:lnTo>
                  <a:pt x="586" y="388"/>
                </a:lnTo>
                <a:lnTo>
                  <a:pt x="582" y="390"/>
                </a:lnTo>
                <a:lnTo>
                  <a:pt x="582" y="390"/>
                </a:lnTo>
                <a:lnTo>
                  <a:pt x="584" y="394"/>
                </a:lnTo>
                <a:lnTo>
                  <a:pt x="588" y="398"/>
                </a:lnTo>
                <a:lnTo>
                  <a:pt x="588" y="398"/>
                </a:lnTo>
                <a:lnTo>
                  <a:pt x="594" y="404"/>
                </a:lnTo>
                <a:lnTo>
                  <a:pt x="594" y="404"/>
                </a:lnTo>
                <a:lnTo>
                  <a:pt x="604" y="408"/>
                </a:lnTo>
                <a:lnTo>
                  <a:pt x="604" y="408"/>
                </a:lnTo>
                <a:lnTo>
                  <a:pt x="614" y="412"/>
                </a:lnTo>
                <a:lnTo>
                  <a:pt x="624" y="416"/>
                </a:lnTo>
                <a:lnTo>
                  <a:pt x="624" y="416"/>
                </a:lnTo>
                <a:lnTo>
                  <a:pt x="630" y="422"/>
                </a:lnTo>
                <a:lnTo>
                  <a:pt x="630" y="422"/>
                </a:lnTo>
                <a:lnTo>
                  <a:pt x="644" y="430"/>
                </a:lnTo>
                <a:lnTo>
                  <a:pt x="644" y="430"/>
                </a:lnTo>
                <a:lnTo>
                  <a:pt x="650" y="432"/>
                </a:lnTo>
                <a:lnTo>
                  <a:pt x="650" y="432"/>
                </a:lnTo>
                <a:lnTo>
                  <a:pt x="656" y="430"/>
                </a:lnTo>
                <a:lnTo>
                  <a:pt x="656" y="430"/>
                </a:lnTo>
                <a:lnTo>
                  <a:pt x="658" y="426"/>
                </a:lnTo>
                <a:lnTo>
                  <a:pt x="660" y="422"/>
                </a:lnTo>
                <a:lnTo>
                  <a:pt x="660" y="422"/>
                </a:lnTo>
                <a:lnTo>
                  <a:pt x="660" y="422"/>
                </a:lnTo>
                <a:lnTo>
                  <a:pt x="662" y="422"/>
                </a:lnTo>
                <a:lnTo>
                  <a:pt x="664" y="424"/>
                </a:lnTo>
                <a:lnTo>
                  <a:pt x="666" y="430"/>
                </a:lnTo>
                <a:lnTo>
                  <a:pt x="666" y="430"/>
                </a:lnTo>
                <a:lnTo>
                  <a:pt x="670" y="434"/>
                </a:lnTo>
                <a:lnTo>
                  <a:pt x="672" y="436"/>
                </a:lnTo>
                <a:lnTo>
                  <a:pt x="674" y="436"/>
                </a:lnTo>
                <a:lnTo>
                  <a:pt x="674" y="436"/>
                </a:lnTo>
                <a:lnTo>
                  <a:pt x="674" y="434"/>
                </a:lnTo>
                <a:lnTo>
                  <a:pt x="674" y="430"/>
                </a:lnTo>
                <a:lnTo>
                  <a:pt x="672" y="426"/>
                </a:lnTo>
                <a:lnTo>
                  <a:pt x="670" y="424"/>
                </a:lnTo>
                <a:lnTo>
                  <a:pt x="670" y="424"/>
                </a:lnTo>
                <a:lnTo>
                  <a:pt x="674" y="418"/>
                </a:lnTo>
                <a:lnTo>
                  <a:pt x="680" y="414"/>
                </a:lnTo>
                <a:lnTo>
                  <a:pt x="680" y="414"/>
                </a:lnTo>
                <a:lnTo>
                  <a:pt x="686" y="412"/>
                </a:lnTo>
                <a:lnTo>
                  <a:pt x="686" y="412"/>
                </a:lnTo>
                <a:lnTo>
                  <a:pt x="690" y="408"/>
                </a:lnTo>
                <a:lnTo>
                  <a:pt x="692" y="402"/>
                </a:lnTo>
                <a:lnTo>
                  <a:pt x="692" y="402"/>
                </a:lnTo>
                <a:lnTo>
                  <a:pt x="692" y="394"/>
                </a:lnTo>
                <a:lnTo>
                  <a:pt x="692" y="394"/>
                </a:lnTo>
                <a:lnTo>
                  <a:pt x="688" y="386"/>
                </a:lnTo>
                <a:lnTo>
                  <a:pt x="682" y="380"/>
                </a:lnTo>
                <a:lnTo>
                  <a:pt x="682" y="380"/>
                </a:lnTo>
                <a:lnTo>
                  <a:pt x="682" y="372"/>
                </a:lnTo>
                <a:lnTo>
                  <a:pt x="682" y="372"/>
                </a:lnTo>
                <a:lnTo>
                  <a:pt x="676" y="354"/>
                </a:lnTo>
                <a:lnTo>
                  <a:pt x="676" y="354"/>
                </a:lnTo>
                <a:lnTo>
                  <a:pt x="674" y="348"/>
                </a:lnTo>
                <a:lnTo>
                  <a:pt x="674" y="344"/>
                </a:lnTo>
                <a:lnTo>
                  <a:pt x="674" y="344"/>
                </a:lnTo>
                <a:lnTo>
                  <a:pt x="676" y="344"/>
                </a:lnTo>
                <a:lnTo>
                  <a:pt x="678" y="344"/>
                </a:lnTo>
                <a:lnTo>
                  <a:pt x="678" y="344"/>
                </a:lnTo>
                <a:lnTo>
                  <a:pt x="680" y="342"/>
                </a:lnTo>
                <a:lnTo>
                  <a:pt x="682" y="338"/>
                </a:lnTo>
                <a:lnTo>
                  <a:pt x="682" y="338"/>
                </a:lnTo>
                <a:lnTo>
                  <a:pt x="686" y="334"/>
                </a:lnTo>
                <a:lnTo>
                  <a:pt x="692" y="330"/>
                </a:lnTo>
                <a:lnTo>
                  <a:pt x="692" y="330"/>
                </a:lnTo>
                <a:lnTo>
                  <a:pt x="694" y="328"/>
                </a:lnTo>
                <a:lnTo>
                  <a:pt x="694" y="324"/>
                </a:lnTo>
                <a:lnTo>
                  <a:pt x="694" y="324"/>
                </a:lnTo>
                <a:lnTo>
                  <a:pt x="692" y="324"/>
                </a:lnTo>
                <a:lnTo>
                  <a:pt x="692" y="324"/>
                </a:lnTo>
                <a:lnTo>
                  <a:pt x="688" y="320"/>
                </a:lnTo>
                <a:lnTo>
                  <a:pt x="686" y="316"/>
                </a:lnTo>
                <a:lnTo>
                  <a:pt x="686" y="316"/>
                </a:lnTo>
                <a:lnTo>
                  <a:pt x="688" y="314"/>
                </a:lnTo>
                <a:lnTo>
                  <a:pt x="692" y="314"/>
                </a:lnTo>
                <a:lnTo>
                  <a:pt x="692" y="314"/>
                </a:lnTo>
                <a:lnTo>
                  <a:pt x="698" y="306"/>
                </a:lnTo>
                <a:lnTo>
                  <a:pt x="704" y="292"/>
                </a:lnTo>
                <a:lnTo>
                  <a:pt x="714" y="270"/>
                </a:lnTo>
                <a:lnTo>
                  <a:pt x="714" y="270"/>
                </a:lnTo>
                <a:lnTo>
                  <a:pt x="716" y="260"/>
                </a:lnTo>
                <a:lnTo>
                  <a:pt x="720" y="250"/>
                </a:lnTo>
                <a:lnTo>
                  <a:pt x="720" y="250"/>
                </a:lnTo>
                <a:lnTo>
                  <a:pt x="722" y="246"/>
                </a:lnTo>
                <a:lnTo>
                  <a:pt x="722" y="246"/>
                </a:lnTo>
                <a:lnTo>
                  <a:pt x="724" y="246"/>
                </a:lnTo>
                <a:lnTo>
                  <a:pt x="724" y="246"/>
                </a:lnTo>
                <a:lnTo>
                  <a:pt x="728" y="244"/>
                </a:lnTo>
                <a:lnTo>
                  <a:pt x="734" y="238"/>
                </a:lnTo>
                <a:lnTo>
                  <a:pt x="736" y="232"/>
                </a:lnTo>
                <a:lnTo>
                  <a:pt x="738" y="228"/>
                </a:lnTo>
                <a:lnTo>
                  <a:pt x="738" y="228"/>
                </a:lnTo>
                <a:lnTo>
                  <a:pt x="736" y="226"/>
                </a:lnTo>
                <a:lnTo>
                  <a:pt x="736" y="226"/>
                </a:lnTo>
                <a:lnTo>
                  <a:pt x="736" y="222"/>
                </a:lnTo>
                <a:lnTo>
                  <a:pt x="738" y="220"/>
                </a:lnTo>
                <a:lnTo>
                  <a:pt x="746" y="214"/>
                </a:lnTo>
                <a:lnTo>
                  <a:pt x="746" y="214"/>
                </a:lnTo>
                <a:lnTo>
                  <a:pt x="750" y="216"/>
                </a:lnTo>
                <a:lnTo>
                  <a:pt x="754" y="218"/>
                </a:lnTo>
                <a:lnTo>
                  <a:pt x="754" y="218"/>
                </a:lnTo>
                <a:lnTo>
                  <a:pt x="758" y="222"/>
                </a:lnTo>
                <a:lnTo>
                  <a:pt x="762" y="224"/>
                </a:lnTo>
                <a:lnTo>
                  <a:pt x="762" y="224"/>
                </a:lnTo>
                <a:lnTo>
                  <a:pt x="764" y="222"/>
                </a:lnTo>
                <a:lnTo>
                  <a:pt x="764" y="222"/>
                </a:lnTo>
                <a:lnTo>
                  <a:pt x="764" y="216"/>
                </a:lnTo>
                <a:lnTo>
                  <a:pt x="764" y="216"/>
                </a:lnTo>
                <a:lnTo>
                  <a:pt x="762" y="210"/>
                </a:lnTo>
                <a:lnTo>
                  <a:pt x="762" y="210"/>
                </a:lnTo>
                <a:lnTo>
                  <a:pt x="758" y="206"/>
                </a:lnTo>
                <a:lnTo>
                  <a:pt x="758" y="206"/>
                </a:lnTo>
                <a:lnTo>
                  <a:pt x="756" y="204"/>
                </a:lnTo>
                <a:lnTo>
                  <a:pt x="754" y="202"/>
                </a:lnTo>
                <a:lnTo>
                  <a:pt x="754" y="202"/>
                </a:lnTo>
                <a:lnTo>
                  <a:pt x="752" y="204"/>
                </a:lnTo>
                <a:lnTo>
                  <a:pt x="750" y="206"/>
                </a:lnTo>
                <a:lnTo>
                  <a:pt x="750" y="206"/>
                </a:lnTo>
                <a:lnTo>
                  <a:pt x="748" y="202"/>
                </a:lnTo>
                <a:lnTo>
                  <a:pt x="748" y="198"/>
                </a:lnTo>
                <a:lnTo>
                  <a:pt x="752" y="188"/>
                </a:lnTo>
                <a:lnTo>
                  <a:pt x="752" y="188"/>
                </a:lnTo>
                <a:lnTo>
                  <a:pt x="754" y="186"/>
                </a:lnTo>
                <a:lnTo>
                  <a:pt x="756" y="186"/>
                </a:lnTo>
                <a:lnTo>
                  <a:pt x="756" y="186"/>
                </a:lnTo>
                <a:lnTo>
                  <a:pt x="756" y="188"/>
                </a:lnTo>
                <a:lnTo>
                  <a:pt x="756" y="192"/>
                </a:lnTo>
                <a:lnTo>
                  <a:pt x="756" y="192"/>
                </a:lnTo>
                <a:lnTo>
                  <a:pt x="762" y="194"/>
                </a:lnTo>
                <a:lnTo>
                  <a:pt x="762" y="194"/>
                </a:lnTo>
                <a:lnTo>
                  <a:pt x="768" y="194"/>
                </a:lnTo>
                <a:lnTo>
                  <a:pt x="768" y="194"/>
                </a:lnTo>
                <a:lnTo>
                  <a:pt x="770" y="192"/>
                </a:lnTo>
                <a:lnTo>
                  <a:pt x="772" y="188"/>
                </a:lnTo>
                <a:lnTo>
                  <a:pt x="772" y="188"/>
                </a:lnTo>
                <a:lnTo>
                  <a:pt x="768" y="184"/>
                </a:lnTo>
                <a:lnTo>
                  <a:pt x="768" y="184"/>
                </a:lnTo>
                <a:lnTo>
                  <a:pt x="764" y="182"/>
                </a:lnTo>
                <a:lnTo>
                  <a:pt x="762" y="180"/>
                </a:lnTo>
                <a:lnTo>
                  <a:pt x="762" y="180"/>
                </a:lnTo>
                <a:lnTo>
                  <a:pt x="762" y="176"/>
                </a:lnTo>
                <a:lnTo>
                  <a:pt x="762" y="176"/>
                </a:lnTo>
                <a:lnTo>
                  <a:pt x="764" y="172"/>
                </a:lnTo>
                <a:lnTo>
                  <a:pt x="764" y="172"/>
                </a:lnTo>
                <a:lnTo>
                  <a:pt x="760" y="170"/>
                </a:lnTo>
                <a:lnTo>
                  <a:pt x="760" y="170"/>
                </a:lnTo>
                <a:lnTo>
                  <a:pt x="762" y="166"/>
                </a:lnTo>
                <a:lnTo>
                  <a:pt x="764" y="164"/>
                </a:lnTo>
                <a:lnTo>
                  <a:pt x="768" y="158"/>
                </a:lnTo>
                <a:lnTo>
                  <a:pt x="768" y="158"/>
                </a:lnTo>
                <a:lnTo>
                  <a:pt x="774" y="154"/>
                </a:lnTo>
                <a:lnTo>
                  <a:pt x="774" y="154"/>
                </a:lnTo>
                <a:lnTo>
                  <a:pt x="778" y="150"/>
                </a:lnTo>
                <a:lnTo>
                  <a:pt x="778" y="150"/>
                </a:lnTo>
                <a:lnTo>
                  <a:pt x="784" y="144"/>
                </a:lnTo>
                <a:lnTo>
                  <a:pt x="784" y="144"/>
                </a:lnTo>
                <a:lnTo>
                  <a:pt x="786" y="144"/>
                </a:lnTo>
                <a:lnTo>
                  <a:pt x="786" y="142"/>
                </a:lnTo>
                <a:lnTo>
                  <a:pt x="786" y="142"/>
                </a:lnTo>
                <a:lnTo>
                  <a:pt x="786" y="144"/>
                </a:lnTo>
                <a:lnTo>
                  <a:pt x="786" y="144"/>
                </a:lnTo>
                <a:lnTo>
                  <a:pt x="784" y="150"/>
                </a:lnTo>
                <a:lnTo>
                  <a:pt x="784" y="150"/>
                </a:lnTo>
                <a:lnTo>
                  <a:pt x="778" y="154"/>
                </a:lnTo>
                <a:lnTo>
                  <a:pt x="772" y="158"/>
                </a:lnTo>
                <a:lnTo>
                  <a:pt x="772" y="158"/>
                </a:lnTo>
                <a:lnTo>
                  <a:pt x="770" y="162"/>
                </a:lnTo>
                <a:lnTo>
                  <a:pt x="770" y="162"/>
                </a:lnTo>
                <a:lnTo>
                  <a:pt x="772" y="166"/>
                </a:lnTo>
                <a:lnTo>
                  <a:pt x="774" y="168"/>
                </a:lnTo>
                <a:lnTo>
                  <a:pt x="774" y="168"/>
                </a:lnTo>
                <a:lnTo>
                  <a:pt x="776" y="166"/>
                </a:lnTo>
                <a:lnTo>
                  <a:pt x="776" y="166"/>
                </a:lnTo>
                <a:lnTo>
                  <a:pt x="774" y="164"/>
                </a:lnTo>
                <a:lnTo>
                  <a:pt x="772" y="162"/>
                </a:lnTo>
                <a:lnTo>
                  <a:pt x="772" y="162"/>
                </a:lnTo>
                <a:lnTo>
                  <a:pt x="776" y="162"/>
                </a:lnTo>
                <a:lnTo>
                  <a:pt x="776" y="162"/>
                </a:lnTo>
                <a:lnTo>
                  <a:pt x="784" y="166"/>
                </a:lnTo>
                <a:lnTo>
                  <a:pt x="784" y="166"/>
                </a:lnTo>
                <a:lnTo>
                  <a:pt x="788" y="174"/>
                </a:lnTo>
                <a:lnTo>
                  <a:pt x="788" y="174"/>
                </a:lnTo>
                <a:lnTo>
                  <a:pt x="790" y="182"/>
                </a:lnTo>
                <a:lnTo>
                  <a:pt x="790" y="182"/>
                </a:lnTo>
                <a:lnTo>
                  <a:pt x="794" y="186"/>
                </a:lnTo>
                <a:lnTo>
                  <a:pt x="794" y="186"/>
                </a:lnTo>
                <a:lnTo>
                  <a:pt x="798" y="188"/>
                </a:lnTo>
                <a:lnTo>
                  <a:pt x="798" y="188"/>
                </a:lnTo>
                <a:lnTo>
                  <a:pt x="804" y="194"/>
                </a:lnTo>
                <a:lnTo>
                  <a:pt x="808" y="202"/>
                </a:lnTo>
                <a:lnTo>
                  <a:pt x="808" y="202"/>
                </a:lnTo>
                <a:lnTo>
                  <a:pt x="814" y="204"/>
                </a:lnTo>
                <a:lnTo>
                  <a:pt x="816" y="206"/>
                </a:lnTo>
                <a:lnTo>
                  <a:pt x="820" y="206"/>
                </a:lnTo>
                <a:lnTo>
                  <a:pt x="820" y="206"/>
                </a:lnTo>
                <a:lnTo>
                  <a:pt x="820" y="202"/>
                </a:lnTo>
                <a:lnTo>
                  <a:pt x="820" y="200"/>
                </a:lnTo>
                <a:lnTo>
                  <a:pt x="820" y="200"/>
                </a:lnTo>
                <a:lnTo>
                  <a:pt x="822" y="198"/>
                </a:lnTo>
                <a:lnTo>
                  <a:pt x="822" y="198"/>
                </a:lnTo>
                <a:lnTo>
                  <a:pt x="826" y="198"/>
                </a:lnTo>
                <a:lnTo>
                  <a:pt x="830" y="200"/>
                </a:lnTo>
                <a:lnTo>
                  <a:pt x="830" y="200"/>
                </a:lnTo>
                <a:lnTo>
                  <a:pt x="836" y="202"/>
                </a:lnTo>
                <a:lnTo>
                  <a:pt x="836" y="202"/>
                </a:lnTo>
                <a:lnTo>
                  <a:pt x="840" y="200"/>
                </a:lnTo>
                <a:lnTo>
                  <a:pt x="842" y="200"/>
                </a:lnTo>
                <a:lnTo>
                  <a:pt x="842" y="200"/>
                </a:lnTo>
                <a:lnTo>
                  <a:pt x="840" y="196"/>
                </a:lnTo>
                <a:lnTo>
                  <a:pt x="840" y="194"/>
                </a:lnTo>
                <a:lnTo>
                  <a:pt x="840" y="194"/>
                </a:lnTo>
                <a:lnTo>
                  <a:pt x="832" y="184"/>
                </a:lnTo>
                <a:lnTo>
                  <a:pt x="832" y="184"/>
                </a:lnTo>
                <a:lnTo>
                  <a:pt x="830" y="178"/>
                </a:lnTo>
                <a:lnTo>
                  <a:pt x="830" y="178"/>
                </a:lnTo>
                <a:lnTo>
                  <a:pt x="832" y="170"/>
                </a:lnTo>
                <a:lnTo>
                  <a:pt x="834" y="162"/>
                </a:lnTo>
                <a:lnTo>
                  <a:pt x="834" y="162"/>
                </a:lnTo>
                <a:lnTo>
                  <a:pt x="840" y="158"/>
                </a:lnTo>
                <a:lnTo>
                  <a:pt x="840" y="158"/>
                </a:lnTo>
                <a:lnTo>
                  <a:pt x="842" y="150"/>
                </a:lnTo>
                <a:lnTo>
                  <a:pt x="844" y="146"/>
                </a:lnTo>
                <a:lnTo>
                  <a:pt x="846" y="144"/>
                </a:lnTo>
                <a:lnTo>
                  <a:pt x="846" y="144"/>
                </a:lnTo>
                <a:lnTo>
                  <a:pt x="848" y="144"/>
                </a:lnTo>
                <a:lnTo>
                  <a:pt x="852" y="144"/>
                </a:lnTo>
                <a:lnTo>
                  <a:pt x="858" y="144"/>
                </a:lnTo>
                <a:lnTo>
                  <a:pt x="858" y="144"/>
                </a:lnTo>
                <a:lnTo>
                  <a:pt x="860" y="140"/>
                </a:lnTo>
                <a:lnTo>
                  <a:pt x="864" y="136"/>
                </a:lnTo>
                <a:lnTo>
                  <a:pt x="864" y="136"/>
                </a:lnTo>
                <a:lnTo>
                  <a:pt x="872" y="134"/>
                </a:lnTo>
                <a:lnTo>
                  <a:pt x="872" y="134"/>
                </a:lnTo>
                <a:lnTo>
                  <a:pt x="876" y="134"/>
                </a:lnTo>
                <a:lnTo>
                  <a:pt x="878" y="136"/>
                </a:lnTo>
                <a:lnTo>
                  <a:pt x="878" y="136"/>
                </a:lnTo>
                <a:lnTo>
                  <a:pt x="882" y="134"/>
                </a:lnTo>
                <a:lnTo>
                  <a:pt x="884" y="132"/>
                </a:lnTo>
                <a:lnTo>
                  <a:pt x="884" y="132"/>
                </a:lnTo>
                <a:lnTo>
                  <a:pt x="884" y="126"/>
                </a:lnTo>
                <a:lnTo>
                  <a:pt x="884" y="120"/>
                </a:lnTo>
                <a:lnTo>
                  <a:pt x="882" y="116"/>
                </a:lnTo>
                <a:lnTo>
                  <a:pt x="882" y="110"/>
                </a:lnTo>
                <a:lnTo>
                  <a:pt x="882" y="110"/>
                </a:lnTo>
                <a:lnTo>
                  <a:pt x="886" y="104"/>
                </a:lnTo>
                <a:lnTo>
                  <a:pt x="886" y="104"/>
                </a:lnTo>
                <a:lnTo>
                  <a:pt x="884" y="98"/>
                </a:lnTo>
                <a:lnTo>
                  <a:pt x="884" y="92"/>
                </a:lnTo>
                <a:lnTo>
                  <a:pt x="884" y="92"/>
                </a:lnTo>
                <a:lnTo>
                  <a:pt x="888" y="82"/>
                </a:lnTo>
                <a:lnTo>
                  <a:pt x="894" y="72"/>
                </a:lnTo>
                <a:lnTo>
                  <a:pt x="894" y="72"/>
                </a:lnTo>
                <a:lnTo>
                  <a:pt x="898" y="72"/>
                </a:lnTo>
                <a:lnTo>
                  <a:pt x="900" y="70"/>
                </a:lnTo>
                <a:lnTo>
                  <a:pt x="900" y="70"/>
                </a:lnTo>
                <a:lnTo>
                  <a:pt x="902" y="72"/>
                </a:lnTo>
                <a:lnTo>
                  <a:pt x="902" y="76"/>
                </a:lnTo>
                <a:lnTo>
                  <a:pt x="902" y="76"/>
                </a:lnTo>
                <a:lnTo>
                  <a:pt x="908" y="78"/>
                </a:lnTo>
                <a:lnTo>
                  <a:pt x="914" y="78"/>
                </a:lnTo>
                <a:lnTo>
                  <a:pt x="922" y="80"/>
                </a:lnTo>
                <a:lnTo>
                  <a:pt x="926" y="82"/>
                </a:lnTo>
                <a:lnTo>
                  <a:pt x="926" y="82"/>
                </a:lnTo>
                <a:lnTo>
                  <a:pt x="926" y="84"/>
                </a:lnTo>
                <a:lnTo>
                  <a:pt x="924" y="88"/>
                </a:lnTo>
                <a:lnTo>
                  <a:pt x="924" y="88"/>
                </a:lnTo>
                <a:lnTo>
                  <a:pt x="924" y="94"/>
                </a:lnTo>
                <a:lnTo>
                  <a:pt x="924" y="94"/>
                </a:lnTo>
                <a:lnTo>
                  <a:pt x="928" y="100"/>
                </a:lnTo>
                <a:lnTo>
                  <a:pt x="928" y="100"/>
                </a:lnTo>
                <a:lnTo>
                  <a:pt x="930" y="104"/>
                </a:lnTo>
                <a:lnTo>
                  <a:pt x="934" y="108"/>
                </a:lnTo>
                <a:lnTo>
                  <a:pt x="934" y="108"/>
                </a:lnTo>
                <a:lnTo>
                  <a:pt x="940" y="110"/>
                </a:lnTo>
                <a:lnTo>
                  <a:pt x="944" y="110"/>
                </a:lnTo>
                <a:lnTo>
                  <a:pt x="944" y="110"/>
                </a:lnTo>
                <a:lnTo>
                  <a:pt x="948" y="110"/>
                </a:lnTo>
                <a:lnTo>
                  <a:pt x="952" y="108"/>
                </a:lnTo>
                <a:lnTo>
                  <a:pt x="952" y="108"/>
                </a:lnTo>
                <a:lnTo>
                  <a:pt x="954" y="106"/>
                </a:lnTo>
                <a:lnTo>
                  <a:pt x="956" y="102"/>
                </a:lnTo>
                <a:lnTo>
                  <a:pt x="956" y="102"/>
                </a:lnTo>
                <a:lnTo>
                  <a:pt x="956" y="96"/>
                </a:lnTo>
                <a:lnTo>
                  <a:pt x="954" y="90"/>
                </a:lnTo>
                <a:lnTo>
                  <a:pt x="954" y="90"/>
                </a:lnTo>
                <a:lnTo>
                  <a:pt x="950" y="88"/>
                </a:lnTo>
                <a:lnTo>
                  <a:pt x="950" y="88"/>
                </a:lnTo>
                <a:lnTo>
                  <a:pt x="944" y="84"/>
                </a:lnTo>
                <a:lnTo>
                  <a:pt x="944" y="84"/>
                </a:lnTo>
                <a:lnTo>
                  <a:pt x="940" y="80"/>
                </a:lnTo>
                <a:lnTo>
                  <a:pt x="938" y="78"/>
                </a:lnTo>
                <a:lnTo>
                  <a:pt x="938" y="78"/>
                </a:lnTo>
                <a:lnTo>
                  <a:pt x="940" y="74"/>
                </a:lnTo>
                <a:lnTo>
                  <a:pt x="944" y="72"/>
                </a:lnTo>
                <a:lnTo>
                  <a:pt x="948" y="70"/>
                </a:lnTo>
                <a:lnTo>
                  <a:pt x="950" y="66"/>
                </a:lnTo>
                <a:lnTo>
                  <a:pt x="950" y="66"/>
                </a:lnTo>
                <a:lnTo>
                  <a:pt x="952" y="58"/>
                </a:lnTo>
                <a:lnTo>
                  <a:pt x="950" y="50"/>
                </a:lnTo>
                <a:lnTo>
                  <a:pt x="950" y="50"/>
                </a:lnTo>
                <a:lnTo>
                  <a:pt x="948" y="46"/>
                </a:lnTo>
                <a:lnTo>
                  <a:pt x="948" y="46"/>
                </a:lnTo>
                <a:lnTo>
                  <a:pt x="944" y="38"/>
                </a:lnTo>
                <a:lnTo>
                  <a:pt x="940" y="32"/>
                </a:lnTo>
                <a:lnTo>
                  <a:pt x="936" y="30"/>
                </a:lnTo>
                <a:lnTo>
                  <a:pt x="936" y="30"/>
                </a:lnTo>
                <a:lnTo>
                  <a:pt x="934" y="30"/>
                </a:lnTo>
                <a:lnTo>
                  <a:pt x="934" y="30"/>
                </a:lnTo>
                <a:lnTo>
                  <a:pt x="936" y="32"/>
                </a:lnTo>
                <a:lnTo>
                  <a:pt x="936" y="34"/>
                </a:lnTo>
                <a:lnTo>
                  <a:pt x="936" y="34"/>
                </a:lnTo>
                <a:lnTo>
                  <a:pt x="936" y="34"/>
                </a:lnTo>
                <a:lnTo>
                  <a:pt x="934" y="34"/>
                </a:lnTo>
                <a:lnTo>
                  <a:pt x="928" y="30"/>
                </a:lnTo>
                <a:lnTo>
                  <a:pt x="918" y="22"/>
                </a:lnTo>
                <a:lnTo>
                  <a:pt x="918" y="22"/>
                </a:lnTo>
                <a:lnTo>
                  <a:pt x="904" y="16"/>
                </a:lnTo>
                <a:lnTo>
                  <a:pt x="904" y="16"/>
                </a:lnTo>
                <a:lnTo>
                  <a:pt x="896" y="12"/>
                </a:lnTo>
                <a:lnTo>
                  <a:pt x="896" y="12"/>
                </a:lnTo>
                <a:lnTo>
                  <a:pt x="892" y="8"/>
                </a:lnTo>
                <a:lnTo>
                  <a:pt x="892" y="8"/>
                </a:lnTo>
                <a:lnTo>
                  <a:pt x="892" y="4"/>
                </a:lnTo>
                <a:lnTo>
                  <a:pt x="892" y="0"/>
                </a:lnTo>
                <a:lnTo>
                  <a:pt x="1316" y="0"/>
                </a:lnTo>
                <a:lnTo>
                  <a:pt x="1316" y="0"/>
                </a:lnTo>
                <a:lnTo>
                  <a:pt x="1314" y="2"/>
                </a:lnTo>
                <a:lnTo>
                  <a:pt x="1312" y="6"/>
                </a:lnTo>
                <a:lnTo>
                  <a:pt x="1312" y="6"/>
                </a:lnTo>
                <a:lnTo>
                  <a:pt x="1308" y="4"/>
                </a:lnTo>
                <a:lnTo>
                  <a:pt x="1306" y="4"/>
                </a:lnTo>
                <a:lnTo>
                  <a:pt x="1306" y="4"/>
                </a:lnTo>
                <a:lnTo>
                  <a:pt x="1302" y="4"/>
                </a:lnTo>
                <a:lnTo>
                  <a:pt x="1298" y="4"/>
                </a:lnTo>
                <a:lnTo>
                  <a:pt x="1298" y="4"/>
                </a:lnTo>
                <a:lnTo>
                  <a:pt x="1296" y="8"/>
                </a:lnTo>
                <a:lnTo>
                  <a:pt x="1296" y="10"/>
                </a:lnTo>
                <a:lnTo>
                  <a:pt x="1296" y="10"/>
                </a:lnTo>
                <a:lnTo>
                  <a:pt x="1296" y="14"/>
                </a:lnTo>
                <a:lnTo>
                  <a:pt x="1296" y="14"/>
                </a:lnTo>
                <a:lnTo>
                  <a:pt x="1302" y="16"/>
                </a:lnTo>
                <a:lnTo>
                  <a:pt x="1302" y="16"/>
                </a:lnTo>
                <a:lnTo>
                  <a:pt x="1304" y="14"/>
                </a:lnTo>
                <a:lnTo>
                  <a:pt x="1308" y="10"/>
                </a:lnTo>
                <a:lnTo>
                  <a:pt x="1308" y="10"/>
                </a:lnTo>
                <a:lnTo>
                  <a:pt x="1312" y="12"/>
                </a:lnTo>
                <a:lnTo>
                  <a:pt x="1316" y="14"/>
                </a:lnTo>
                <a:lnTo>
                  <a:pt x="1322" y="22"/>
                </a:lnTo>
                <a:lnTo>
                  <a:pt x="1322" y="22"/>
                </a:lnTo>
                <a:lnTo>
                  <a:pt x="1324" y="24"/>
                </a:lnTo>
                <a:lnTo>
                  <a:pt x="1324" y="24"/>
                </a:lnTo>
                <a:lnTo>
                  <a:pt x="1328" y="30"/>
                </a:lnTo>
                <a:lnTo>
                  <a:pt x="1328" y="30"/>
                </a:lnTo>
                <a:lnTo>
                  <a:pt x="1332" y="28"/>
                </a:lnTo>
                <a:lnTo>
                  <a:pt x="1332" y="28"/>
                </a:lnTo>
                <a:lnTo>
                  <a:pt x="1338" y="26"/>
                </a:lnTo>
                <a:lnTo>
                  <a:pt x="1344" y="22"/>
                </a:lnTo>
                <a:lnTo>
                  <a:pt x="1344" y="22"/>
                </a:lnTo>
                <a:lnTo>
                  <a:pt x="1348" y="16"/>
                </a:lnTo>
                <a:lnTo>
                  <a:pt x="1348" y="16"/>
                </a:lnTo>
                <a:lnTo>
                  <a:pt x="1350" y="10"/>
                </a:lnTo>
                <a:lnTo>
                  <a:pt x="1350" y="10"/>
                </a:lnTo>
                <a:lnTo>
                  <a:pt x="1360" y="2"/>
                </a:lnTo>
                <a:lnTo>
                  <a:pt x="1360" y="2"/>
                </a:lnTo>
                <a:lnTo>
                  <a:pt x="1366" y="0"/>
                </a:lnTo>
                <a:lnTo>
                  <a:pt x="1552" y="0"/>
                </a:lnTo>
                <a:lnTo>
                  <a:pt x="1552" y="0"/>
                </a:lnTo>
                <a:lnTo>
                  <a:pt x="1552" y="1274"/>
                </a:lnTo>
                <a:lnTo>
                  <a:pt x="1552" y="1274"/>
                </a:lnTo>
                <a:lnTo>
                  <a:pt x="1552" y="1580"/>
                </a:lnTo>
                <a:lnTo>
                  <a:pt x="1552" y="1580"/>
                </a:lnTo>
                <a:lnTo>
                  <a:pt x="1548" y="1582"/>
                </a:lnTo>
                <a:lnTo>
                  <a:pt x="1548" y="1582"/>
                </a:lnTo>
                <a:lnTo>
                  <a:pt x="1544" y="1580"/>
                </a:lnTo>
                <a:lnTo>
                  <a:pt x="1542" y="1578"/>
                </a:lnTo>
                <a:lnTo>
                  <a:pt x="1542" y="1578"/>
                </a:lnTo>
                <a:lnTo>
                  <a:pt x="1538" y="1574"/>
                </a:lnTo>
                <a:lnTo>
                  <a:pt x="1536" y="1570"/>
                </a:lnTo>
                <a:lnTo>
                  <a:pt x="1536" y="1570"/>
                </a:lnTo>
                <a:lnTo>
                  <a:pt x="1532" y="1570"/>
                </a:lnTo>
                <a:lnTo>
                  <a:pt x="1528" y="1572"/>
                </a:lnTo>
                <a:lnTo>
                  <a:pt x="1522" y="1578"/>
                </a:lnTo>
                <a:lnTo>
                  <a:pt x="1522" y="1578"/>
                </a:lnTo>
                <a:lnTo>
                  <a:pt x="1510" y="1588"/>
                </a:lnTo>
                <a:lnTo>
                  <a:pt x="1510" y="1588"/>
                </a:lnTo>
                <a:lnTo>
                  <a:pt x="1508" y="1596"/>
                </a:lnTo>
                <a:lnTo>
                  <a:pt x="1508" y="1596"/>
                </a:lnTo>
                <a:lnTo>
                  <a:pt x="1510" y="1604"/>
                </a:lnTo>
                <a:lnTo>
                  <a:pt x="1510" y="1604"/>
                </a:lnTo>
                <a:lnTo>
                  <a:pt x="1508" y="1612"/>
                </a:lnTo>
                <a:lnTo>
                  <a:pt x="1508" y="1612"/>
                </a:lnTo>
                <a:lnTo>
                  <a:pt x="1504" y="1620"/>
                </a:lnTo>
                <a:lnTo>
                  <a:pt x="1504" y="1620"/>
                </a:lnTo>
                <a:lnTo>
                  <a:pt x="1504" y="1628"/>
                </a:lnTo>
                <a:lnTo>
                  <a:pt x="1504" y="1628"/>
                </a:lnTo>
                <a:lnTo>
                  <a:pt x="1498" y="1634"/>
                </a:lnTo>
                <a:lnTo>
                  <a:pt x="1498" y="1634"/>
                </a:lnTo>
                <a:lnTo>
                  <a:pt x="1494" y="1642"/>
                </a:lnTo>
                <a:lnTo>
                  <a:pt x="1494" y="1642"/>
                </a:lnTo>
                <a:lnTo>
                  <a:pt x="1492" y="1650"/>
                </a:lnTo>
                <a:lnTo>
                  <a:pt x="1492" y="1650"/>
                </a:lnTo>
                <a:lnTo>
                  <a:pt x="1486" y="1656"/>
                </a:lnTo>
                <a:lnTo>
                  <a:pt x="1486" y="1656"/>
                </a:lnTo>
                <a:lnTo>
                  <a:pt x="1478" y="1658"/>
                </a:lnTo>
                <a:lnTo>
                  <a:pt x="1478" y="1658"/>
                </a:lnTo>
                <a:lnTo>
                  <a:pt x="1476" y="1660"/>
                </a:lnTo>
                <a:lnTo>
                  <a:pt x="1472" y="1664"/>
                </a:lnTo>
                <a:lnTo>
                  <a:pt x="1472" y="1664"/>
                </a:lnTo>
                <a:lnTo>
                  <a:pt x="1474" y="1668"/>
                </a:lnTo>
                <a:lnTo>
                  <a:pt x="1478" y="1670"/>
                </a:lnTo>
                <a:lnTo>
                  <a:pt x="1478" y="1670"/>
                </a:lnTo>
                <a:lnTo>
                  <a:pt x="1480" y="1680"/>
                </a:lnTo>
                <a:lnTo>
                  <a:pt x="1480" y="1680"/>
                </a:lnTo>
                <a:lnTo>
                  <a:pt x="1480" y="1688"/>
                </a:lnTo>
                <a:lnTo>
                  <a:pt x="1480" y="1688"/>
                </a:lnTo>
                <a:lnTo>
                  <a:pt x="1474" y="1694"/>
                </a:lnTo>
                <a:lnTo>
                  <a:pt x="1474" y="1694"/>
                </a:lnTo>
                <a:lnTo>
                  <a:pt x="1468" y="1706"/>
                </a:lnTo>
                <a:lnTo>
                  <a:pt x="1464" y="1718"/>
                </a:lnTo>
                <a:lnTo>
                  <a:pt x="1464" y="1718"/>
                </a:lnTo>
                <a:lnTo>
                  <a:pt x="1458" y="1724"/>
                </a:lnTo>
                <a:lnTo>
                  <a:pt x="1458" y="1724"/>
                </a:lnTo>
                <a:lnTo>
                  <a:pt x="1454" y="1724"/>
                </a:lnTo>
                <a:lnTo>
                  <a:pt x="1450" y="1724"/>
                </a:lnTo>
                <a:lnTo>
                  <a:pt x="1450" y="1726"/>
                </a:lnTo>
                <a:lnTo>
                  <a:pt x="1450" y="1726"/>
                </a:lnTo>
                <a:lnTo>
                  <a:pt x="1450" y="1728"/>
                </a:lnTo>
                <a:lnTo>
                  <a:pt x="1454" y="1732"/>
                </a:lnTo>
                <a:lnTo>
                  <a:pt x="1464" y="1736"/>
                </a:lnTo>
                <a:lnTo>
                  <a:pt x="1464" y="1736"/>
                </a:lnTo>
                <a:lnTo>
                  <a:pt x="1470" y="1748"/>
                </a:lnTo>
                <a:lnTo>
                  <a:pt x="1478" y="1758"/>
                </a:lnTo>
                <a:lnTo>
                  <a:pt x="1478" y="1758"/>
                </a:lnTo>
                <a:lnTo>
                  <a:pt x="1486" y="1764"/>
                </a:lnTo>
                <a:lnTo>
                  <a:pt x="1486" y="1764"/>
                </a:lnTo>
                <a:lnTo>
                  <a:pt x="1488" y="1768"/>
                </a:lnTo>
                <a:lnTo>
                  <a:pt x="1492" y="1772"/>
                </a:lnTo>
                <a:lnTo>
                  <a:pt x="1492" y="1772"/>
                </a:lnTo>
                <a:lnTo>
                  <a:pt x="1490" y="1780"/>
                </a:lnTo>
                <a:lnTo>
                  <a:pt x="1486" y="1788"/>
                </a:lnTo>
                <a:lnTo>
                  <a:pt x="1480" y="1796"/>
                </a:lnTo>
                <a:lnTo>
                  <a:pt x="1476" y="1802"/>
                </a:lnTo>
                <a:lnTo>
                  <a:pt x="1476" y="1802"/>
                </a:lnTo>
                <a:lnTo>
                  <a:pt x="1472" y="1802"/>
                </a:lnTo>
                <a:lnTo>
                  <a:pt x="1466" y="1802"/>
                </a:lnTo>
                <a:lnTo>
                  <a:pt x="1466" y="1802"/>
                </a:lnTo>
                <a:lnTo>
                  <a:pt x="1458" y="1798"/>
                </a:lnTo>
                <a:lnTo>
                  <a:pt x="1450" y="1788"/>
                </a:lnTo>
                <a:lnTo>
                  <a:pt x="1440" y="1780"/>
                </a:lnTo>
                <a:lnTo>
                  <a:pt x="1434" y="1772"/>
                </a:lnTo>
                <a:lnTo>
                  <a:pt x="1434" y="1772"/>
                </a:lnTo>
                <a:lnTo>
                  <a:pt x="1424" y="1770"/>
                </a:lnTo>
                <a:lnTo>
                  <a:pt x="1416" y="1768"/>
                </a:lnTo>
                <a:lnTo>
                  <a:pt x="1416" y="1768"/>
                </a:lnTo>
                <a:lnTo>
                  <a:pt x="1410" y="1762"/>
                </a:lnTo>
                <a:lnTo>
                  <a:pt x="1410" y="1762"/>
                </a:lnTo>
                <a:lnTo>
                  <a:pt x="1406" y="1760"/>
                </a:lnTo>
                <a:lnTo>
                  <a:pt x="1402" y="1760"/>
                </a:lnTo>
                <a:lnTo>
                  <a:pt x="1402" y="1760"/>
                </a:lnTo>
                <a:lnTo>
                  <a:pt x="1400" y="1764"/>
                </a:lnTo>
                <a:lnTo>
                  <a:pt x="1400" y="1768"/>
                </a:lnTo>
                <a:lnTo>
                  <a:pt x="1400" y="1768"/>
                </a:lnTo>
                <a:lnTo>
                  <a:pt x="1400" y="1778"/>
                </a:lnTo>
                <a:lnTo>
                  <a:pt x="1400" y="1778"/>
                </a:lnTo>
                <a:lnTo>
                  <a:pt x="1404" y="1786"/>
                </a:lnTo>
                <a:lnTo>
                  <a:pt x="1404" y="1786"/>
                </a:lnTo>
                <a:lnTo>
                  <a:pt x="1404" y="1794"/>
                </a:lnTo>
                <a:lnTo>
                  <a:pt x="1404" y="1794"/>
                </a:lnTo>
                <a:lnTo>
                  <a:pt x="1408" y="1798"/>
                </a:lnTo>
                <a:lnTo>
                  <a:pt x="1410" y="1802"/>
                </a:lnTo>
                <a:lnTo>
                  <a:pt x="1410" y="1802"/>
                </a:lnTo>
                <a:lnTo>
                  <a:pt x="1410" y="1806"/>
                </a:lnTo>
                <a:lnTo>
                  <a:pt x="1408" y="1810"/>
                </a:lnTo>
                <a:lnTo>
                  <a:pt x="1408" y="1810"/>
                </a:lnTo>
                <a:lnTo>
                  <a:pt x="1404" y="1818"/>
                </a:lnTo>
                <a:lnTo>
                  <a:pt x="1400" y="1824"/>
                </a:lnTo>
                <a:lnTo>
                  <a:pt x="1400" y="1824"/>
                </a:lnTo>
                <a:lnTo>
                  <a:pt x="1400" y="1836"/>
                </a:lnTo>
                <a:lnTo>
                  <a:pt x="1402" y="1852"/>
                </a:lnTo>
                <a:lnTo>
                  <a:pt x="1406" y="1866"/>
                </a:lnTo>
                <a:lnTo>
                  <a:pt x="1410" y="1876"/>
                </a:lnTo>
                <a:lnTo>
                  <a:pt x="1410" y="1876"/>
                </a:lnTo>
                <a:lnTo>
                  <a:pt x="1414" y="1878"/>
                </a:lnTo>
                <a:lnTo>
                  <a:pt x="1418" y="1880"/>
                </a:lnTo>
                <a:lnTo>
                  <a:pt x="1426" y="1882"/>
                </a:lnTo>
                <a:lnTo>
                  <a:pt x="1426" y="1882"/>
                </a:lnTo>
                <a:lnTo>
                  <a:pt x="1430" y="1886"/>
                </a:lnTo>
                <a:lnTo>
                  <a:pt x="1432" y="1888"/>
                </a:lnTo>
                <a:lnTo>
                  <a:pt x="1432" y="1888"/>
                </a:lnTo>
                <a:lnTo>
                  <a:pt x="1432" y="1894"/>
                </a:lnTo>
                <a:lnTo>
                  <a:pt x="1432" y="1898"/>
                </a:lnTo>
                <a:lnTo>
                  <a:pt x="1432" y="1898"/>
                </a:lnTo>
                <a:lnTo>
                  <a:pt x="1426" y="1906"/>
                </a:lnTo>
                <a:lnTo>
                  <a:pt x="1422" y="1912"/>
                </a:lnTo>
                <a:lnTo>
                  <a:pt x="1422" y="1912"/>
                </a:lnTo>
                <a:lnTo>
                  <a:pt x="1420" y="1924"/>
                </a:lnTo>
                <a:lnTo>
                  <a:pt x="1422" y="1940"/>
                </a:lnTo>
                <a:lnTo>
                  <a:pt x="1424" y="1954"/>
                </a:lnTo>
                <a:lnTo>
                  <a:pt x="1428" y="1958"/>
                </a:lnTo>
                <a:lnTo>
                  <a:pt x="1430" y="1962"/>
                </a:lnTo>
                <a:lnTo>
                  <a:pt x="1430" y="1962"/>
                </a:lnTo>
                <a:lnTo>
                  <a:pt x="1434" y="1964"/>
                </a:lnTo>
                <a:lnTo>
                  <a:pt x="1438" y="1964"/>
                </a:lnTo>
                <a:lnTo>
                  <a:pt x="1446" y="1962"/>
                </a:lnTo>
                <a:lnTo>
                  <a:pt x="1456" y="1960"/>
                </a:lnTo>
                <a:lnTo>
                  <a:pt x="1464" y="1960"/>
                </a:lnTo>
                <a:lnTo>
                  <a:pt x="1464" y="1960"/>
                </a:lnTo>
                <a:lnTo>
                  <a:pt x="1466" y="1964"/>
                </a:lnTo>
                <a:lnTo>
                  <a:pt x="1468" y="1968"/>
                </a:lnTo>
                <a:lnTo>
                  <a:pt x="1468" y="1968"/>
                </a:lnTo>
                <a:lnTo>
                  <a:pt x="1472" y="1972"/>
                </a:lnTo>
                <a:lnTo>
                  <a:pt x="1474" y="1974"/>
                </a:lnTo>
                <a:lnTo>
                  <a:pt x="1474" y="1974"/>
                </a:lnTo>
                <a:lnTo>
                  <a:pt x="1474" y="1978"/>
                </a:lnTo>
                <a:lnTo>
                  <a:pt x="1474" y="1982"/>
                </a:lnTo>
                <a:lnTo>
                  <a:pt x="1474" y="1982"/>
                </a:lnTo>
                <a:lnTo>
                  <a:pt x="1478" y="1986"/>
                </a:lnTo>
                <a:lnTo>
                  <a:pt x="1480" y="1988"/>
                </a:lnTo>
                <a:lnTo>
                  <a:pt x="1480" y="1988"/>
                </a:lnTo>
                <a:lnTo>
                  <a:pt x="1486" y="1996"/>
                </a:lnTo>
                <a:lnTo>
                  <a:pt x="1486" y="1996"/>
                </a:lnTo>
                <a:lnTo>
                  <a:pt x="1494" y="2004"/>
                </a:lnTo>
                <a:lnTo>
                  <a:pt x="1500" y="2006"/>
                </a:lnTo>
                <a:lnTo>
                  <a:pt x="1504" y="2004"/>
                </a:lnTo>
                <a:lnTo>
                  <a:pt x="1504" y="2004"/>
                </a:lnTo>
                <a:lnTo>
                  <a:pt x="1504" y="2002"/>
                </a:lnTo>
                <a:lnTo>
                  <a:pt x="1502" y="2000"/>
                </a:lnTo>
                <a:lnTo>
                  <a:pt x="1500" y="1996"/>
                </a:lnTo>
                <a:lnTo>
                  <a:pt x="1500" y="1994"/>
                </a:lnTo>
                <a:lnTo>
                  <a:pt x="1500" y="1994"/>
                </a:lnTo>
                <a:lnTo>
                  <a:pt x="1502" y="1992"/>
                </a:lnTo>
                <a:lnTo>
                  <a:pt x="1508" y="1992"/>
                </a:lnTo>
                <a:lnTo>
                  <a:pt x="1516" y="1992"/>
                </a:lnTo>
                <a:lnTo>
                  <a:pt x="1516" y="1992"/>
                </a:lnTo>
                <a:lnTo>
                  <a:pt x="1522" y="1988"/>
                </a:lnTo>
                <a:lnTo>
                  <a:pt x="1530" y="1982"/>
                </a:lnTo>
                <a:lnTo>
                  <a:pt x="1530" y="1982"/>
                </a:lnTo>
                <a:lnTo>
                  <a:pt x="1538" y="1980"/>
                </a:lnTo>
                <a:lnTo>
                  <a:pt x="1538" y="1980"/>
                </a:lnTo>
                <a:lnTo>
                  <a:pt x="1542" y="1980"/>
                </a:lnTo>
                <a:lnTo>
                  <a:pt x="1546" y="1982"/>
                </a:lnTo>
                <a:lnTo>
                  <a:pt x="1546" y="1982"/>
                </a:lnTo>
                <a:lnTo>
                  <a:pt x="1552" y="1986"/>
                </a:lnTo>
                <a:lnTo>
                  <a:pt x="1552" y="1986"/>
                </a:lnTo>
                <a:close/>
              </a:path>
            </a:pathLst>
          </a:custGeom>
          <a:solidFill>
            <a:schemeClr val="accent2">
              <a:lumMod val="60000"/>
              <a:lumOff val="40000"/>
              <a:alpha val="40000"/>
            </a:schemeClr>
          </a:solidFill>
          <a:ln w="6350">
            <a:solidFill>
              <a:srgbClr val="002060"/>
            </a:solidFill>
            <a:round/>
            <a:headEnd/>
            <a:tailEnd/>
          </a:ln>
        </p:spPr>
        <p:txBody>
          <a:bodyPr/>
          <a:lstStyle/>
          <a:p>
            <a:pPr>
              <a:defRPr/>
            </a:pPr>
            <a:endParaRPr lang="da-DK" sz="900" b="1">
              <a:ea typeface="ＭＳ Ｐゴシック" pitchFamily="-97" charset="-128"/>
              <a:cs typeface="Arial" charset="0"/>
            </a:endParaRPr>
          </a:p>
        </p:txBody>
      </p:sp>
      <p:cxnSp>
        <p:nvCxnSpPr>
          <p:cNvPr id="81" name="Straight Connector 80"/>
          <p:cNvCxnSpPr/>
          <p:nvPr/>
        </p:nvCxnSpPr>
        <p:spPr>
          <a:xfrm rot="5400000">
            <a:off x="9168770" y="4585187"/>
            <a:ext cx="152400" cy="152400"/>
          </a:xfrm>
          <a:prstGeom prst="line">
            <a:avLst/>
          </a:prstGeom>
          <a:ln w="15875"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6200000" flipH="1">
            <a:off x="9092570" y="2756387"/>
            <a:ext cx="152400" cy="152400"/>
          </a:xfrm>
          <a:prstGeom prst="line">
            <a:avLst/>
          </a:prstGeom>
          <a:ln w="15875"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bwMode="auto">
          <a:xfrm rot="5400000">
            <a:off x="9168770" y="4585187"/>
            <a:ext cx="152400" cy="152400"/>
          </a:xfrm>
          <a:prstGeom prst="line">
            <a:avLst/>
          </a:prstGeom>
          <a:ln w="15875"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bwMode="auto">
          <a:xfrm rot="16200000" flipH="1">
            <a:off x="9092570" y="2756387"/>
            <a:ext cx="152400" cy="152400"/>
          </a:xfrm>
          <a:prstGeom prst="line">
            <a:avLst/>
          </a:prstGeom>
          <a:ln w="15875"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1371696" y="5569386"/>
            <a:ext cx="6940917" cy="4031814"/>
            <a:chOff x="2682875" y="1555750"/>
            <a:chExt cx="3433763" cy="2095500"/>
          </a:xfrm>
          <a:solidFill>
            <a:schemeClr val="accent2">
              <a:lumMod val="60000"/>
              <a:lumOff val="40000"/>
              <a:alpha val="40000"/>
            </a:schemeClr>
          </a:solidFill>
        </p:grpSpPr>
        <p:sp>
          <p:nvSpPr>
            <p:cNvPr id="243" name="Freeform 116"/>
            <p:cNvSpPr>
              <a:spLocks/>
            </p:cNvSpPr>
            <p:nvPr/>
          </p:nvSpPr>
          <p:spPr bwMode="auto">
            <a:xfrm>
              <a:off x="2682875" y="1652588"/>
              <a:ext cx="854075" cy="573088"/>
            </a:xfrm>
            <a:custGeom>
              <a:avLst/>
              <a:gdLst>
                <a:gd name="T0" fmla="*/ 507 w 528"/>
                <a:gd name="T1" fmla="*/ 49 h 354"/>
                <a:gd name="T2" fmla="*/ 507 w 528"/>
                <a:gd name="T3" fmla="*/ 61 h 354"/>
                <a:gd name="T4" fmla="*/ 507 w 528"/>
                <a:gd name="T5" fmla="*/ 80 h 354"/>
                <a:gd name="T6" fmla="*/ 514 w 528"/>
                <a:gd name="T7" fmla="*/ 104 h 354"/>
                <a:gd name="T8" fmla="*/ 507 w 528"/>
                <a:gd name="T9" fmla="*/ 116 h 354"/>
                <a:gd name="T10" fmla="*/ 514 w 528"/>
                <a:gd name="T11" fmla="*/ 128 h 354"/>
                <a:gd name="T12" fmla="*/ 538 w 528"/>
                <a:gd name="T13" fmla="*/ 147 h 354"/>
                <a:gd name="T14" fmla="*/ 526 w 528"/>
                <a:gd name="T15" fmla="*/ 159 h 354"/>
                <a:gd name="T16" fmla="*/ 532 w 528"/>
                <a:gd name="T17" fmla="*/ 165 h 354"/>
                <a:gd name="T18" fmla="*/ 514 w 528"/>
                <a:gd name="T19" fmla="*/ 165 h 354"/>
                <a:gd name="T20" fmla="*/ 459 w 528"/>
                <a:gd name="T21" fmla="*/ 165 h 354"/>
                <a:gd name="T22" fmla="*/ 452 w 528"/>
                <a:gd name="T23" fmla="*/ 177 h 354"/>
                <a:gd name="T24" fmla="*/ 416 w 528"/>
                <a:gd name="T25" fmla="*/ 184 h 354"/>
                <a:gd name="T26" fmla="*/ 416 w 528"/>
                <a:gd name="T27" fmla="*/ 196 h 354"/>
                <a:gd name="T28" fmla="*/ 416 w 528"/>
                <a:gd name="T29" fmla="*/ 208 h 354"/>
                <a:gd name="T30" fmla="*/ 422 w 528"/>
                <a:gd name="T31" fmla="*/ 220 h 354"/>
                <a:gd name="T32" fmla="*/ 397 w 528"/>
                <a:gd name="T33" fmla="*/ 226 h 354"/>
                <a:gd name="T34" fmla="*/ 379 w 528"/>
                <a:gd name="T35" fmla="*/ 233 h 354"/>
                <a:gd name="T36" fmla="*/ 355 w 528"/>
                <a:gd name="T37" fmla="*/ 251 h 354"/>
                <a:gd name="T38" fmla="*/ 336 w 528"/>
                <a:gd name="T39" fmla="*/ 263 h 354"/>
                <a:gd name="T40" fmla="*/ 300 w 528"/>
                <a:gd name="T41" fmla="*/ 269 h 354"/>
                <a:gd name="T42" fmla="*/ 293 w 528"/>
                <a:gd name="T43" fmla="*/ 275 h 354"/>
                <a:gd name="T44" fmla="*/ 263 w 528"/>
                <a:gd name="T45" fmla="*/ 275 h 354"/>
                <a:gd name="T46" fmla="*/ 245 w 528"/>
                <a:gd name="T47" fmla="*/ 288 h 354"/>
                <a:gd name="T48" fmla="*/ 214 w 528"/>
                <a:gd name="T49" fmla="*/ 306 h 354"/>
                <a:gd name="T50" fmla="*/ 202 w 528"/>
                <a:gd name="T51" fmla="*/ 318 h 354"/>
                <a:gd name="T52" fmla="*/ 147 w 528"/>
                <a:gd name="T53" fmla="*/ 361 h 354"/>
                <a:gd name="T54" fmla="*/ 6 w 528"/>
                <a:gd name="T55" fmla="*/ 361 h 354"/>
                <a:gd name="T56" fmla="*/ 18 w 528"/>
                <a:gd name="T57" fmla="*/ 349 h 354"/>
                <a:gd name="T58" fmla="*/ 49 w 528"/>
                <a:gd name="T59" fmla="*/ 343 h 354"/>
                <a:gd name="T60" fmla="*/ 79 w 528"/>
                <a:gd name="T61" fmla="*/ 330 h 354"/>
                <a:gd name="T62" fmla="*/ 116 w 528"/>
                <a:gd name="T63" fmla="*/ 306 h 354"/>
                <a:gd name="T64" fmla="*/ 135 w 528"/>
                <a:gd name="T65" fmla="*/ 281 h 354"/>
                <a:gd name="T66" fmla="*/ 159 w 528"/>
                <a:gd name="T67" fmla="*/ 251 h 354"/>
                <a:gd name="T68" fmla="*/ 153 w 528"/>
                <a:gd name="T69" fmla="*/ 233 h 354"/>
                <a:gd name="T70" fmla="*/ 147 w 528"/>
                <a:gd name="T71" fmla="*/ 226 h 354"/>
                <a:gd name="T72" fmla="*/ 147 w 528"/>
                <a:gd name="T73" fmla="*/ 202 h 354"/>
                <a:gd name="T74" fmla="*/ 153 w 528"/>
                <a:gd name="T75" fmla="*/ 190 h 354"/>
                <a:gd name="T76" fmla="*/ 171 w 528"/>
                <a:gd name="T77" fmla="*/ 171 h 354"/>
                <a:gd name="T78" fmla="*/ 171 w 528"/>
                <a:gd name="T79" fmla="*/ 147 h 354"/>
                <a:gd name="T80" fmla="*/ 208 w 528"/>
                <a:gd name="T81" fmla="*/ 116 h 354"/>
                <a:gd name="T82" fmla="*/ 214 w 528"/>
                <a:gd name="T83" fmla="*/ 110 h 354"/>
                <a:gd name="T84" fmla="*/ 251 w 528"/>
                <a:gd name="T85" fmla="*/ 98 h 354"/>
                <a:gd name="T86" fmla="*/ 269 w 528"/>
                <a:gd name="T87" fmla="*/ 92 h 354"/>
                <a:gd name="T88" fmla="*/ 287 w 528"/>
                <a:gd name="T89" fmla="*/ 73 h 354"/>
                <a:gd name="T90" fmla="*/ 312 w 528"/>
                <a:gd name="T91" fmla="*/ 31 h 354"/>
                <a:gd name="T92" fmla="*/ 336 w 528"/>
                <a:gd name="T93" fmla="*/ 0 h 354"/>
                <a:gd name="T94" fmla="*/ 348 w 528"/>
                <a:gd name="T95" fmla="*/ 0 h 354"/>
                <a:gd name="T96" fmla="*/ 348 w 528"/>
                <a:gd name="T97" fmla="*/ 12 h 354"/>
                <a:gd name="T98" fmla="*/ 385 w 528"/>
                <a:gd name="T99" fmla="*/ 31 h 354"/>
                <a:gd name="T100" fmla="*/ 416 w 528"/>
                <a:gd name="T101" fmla="*/ 31 h 354"/>
                <a:gd name="T102" fmla="*/ 422 w 528"/>
                <a:gd name="T103" fmla="*/ 24 h 354"/>
                <a:gd name="T104" fmla="*/ 434 w 528"/>
                <a:gd name="T105" fmla="*/ 31 h 354"/>
                <a:gd name="T106" fmla="*/ 452 w 528"/>
                <a:gd name="T107" fmla="*/ 18 h 354"/>
                <a:gd name="T108" fmla="*/ 452 w 528"/>
                <a:gd name="T109" fmla="*/ 31 h 354"/>
                <a:gd name="T110" fmla="*/ 459 w 528"/>
                <a:gd name="T111" fmla="*/ 37 h 354"/>
                <a:gd name="T112" fmla="*/ 459 w 528"/>
                <a:gd name="T113" fmla="*/ 31 h 354"/>
                <a:gd name="T114" fmla="*/ 471 w 528"/>
                <a:gd name="T115" fmla="*/ 37 h 354"/>
                <a:gd name="T116" fmla="*/ 483 w 528"/>
                <a:gd name="T117" fmla="*/ 3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8" h="354">
                  <a:moveTo>
                    <a:pt x="474" y="36"/>
                  </a:moveTo>
                  <a:lnTo>
                    <a:pt x="498" y="48"/>
                  </a:lnTo>
                  <a:lnTo>
                    <a:pt x="492" y="54"/>
                  </a:lnTo>
                  <a:lnTo>
                    <a:pt x="498" y="60"/>
                  </a:lnTo>
                  <a:lnTo>
                    <a:pt x="492" y="66"/>
                  </a:lnTo>
                  <a:lnTo>
                    <a:pt x="498" y="78"/>
                  </a:lnTo>
                  <a:lnTo>
                    <a:pt x="498" y="96"/>
                  </a:lnTo>
                  <a:lnTo>
                    <a:pt x="504" y="102"/>
                  </a:lnTo>
                  <a:lnTo>
                    <a:pt x="498" y="108"/>
                  </a:lnTo>
                  <a:lnTo>
                    <a:pt x="498" y="114"/>
                  </a:lnTo>
                  <a:lnTo>
                    <a:pt x="510" y="120"/>
                  </a:lnTo>
                  <a:lnTo>
                    <a:pt x="504" y="126"/>
                  </a:lnTo>
                  <a:lnTo>
                    <a:pt x="510" y="138"/>
                  </a:lnTo>
                  <a:lnTo>
                    <a:pt x="528" y="144"/>
                  </a:lnTo>
                  <a:lnTo>
                    <a:pt x="522" y="150"/>
                  </a:lnTo>
                  <a:lnTo>
                    <a:pt x="516" y="156"/>
                  </a:lnTo>
                  <a:lnTo>
                    <a:pt x="516" y="162"/>
                  </a:lnTo>
                  <a:lnTo>
                    <a:pt x="522" y="162"/>
                  </a:lnTo>
                  <a:lnTo>
                    <a:pt x="516" y="162"/>
                  </a:lnTo>
                  <a:lnTo>
                    <a:pt x="504" y="162"/>
                  </a:lnTo>
                  <a:lnTo>
                    <a:pt x="474" y="162"/>
                  </a:lnTo>
                  <a:lnTo>
                    <a:pt x="450" y="162"/>
                  </a:lnTo>
                  <a:lnTo>
                    <a:pt x="444" y="168"/>
                  </a:lnTo>
                  <a:lnTo>
                    <a:pt x="444" y="174"/>
                  </a:lnTo>
                  <a:lnTo>
                    <a:pt x="420" y="180"/>
                  </a:lnTo>
                  <a:lnTo>
                    <a:pt x="408" y="180"/>
                  </a:lnTo>
                  <a:lnTo>
                    <a:pt x="408" y="186"/>
                  </a:lnTo>
                  <a:lnTo>
                    <a:pt x="408" y="192"/>
                  </a:lnTo>
                  <a:lnTo>
                    <a:pt x="408" y="198"/>
                  </a:lnTo>
                  <a:lnTo>
                    <a:pt x="408" y="204"/>
                  </a:lnTo>
                  <a:lnTo>
                    <a:pt x="414" y="210"/>
                  </a:lnTo>
                  <a:lnTo>
                    <a:pt x="414" y="216"/>
                  </a:lnTo>
                  <a:lnTo>
                    <a:pt x="396" y="216"/>
                  </a:lnTo>
                  <a:lnTo>
                    <a:pt x="390" y="222"/>
                  </a:lnTo>
                  <a:lnTo>
                    <a:pt x="378" y="228"/>
                  </a:lnTo>
                  <a:lnTo>
                    <a:pt x="372" y="228"/>
                  </a:lnTo>
                  <a:lnTo>
                    <a:pt x="360" y="234"/>
                  </a:lnTo>
                  <a:lnTo>
                    <a:pt x="348" y="246"/>
                  </a:lnTo>
                  <a:lnTo>
                    <a:pt x="336" y="258"/>
                  </a:lnTo>
                  <a:lnTo>
                    <a:pt x="330" y="258"/>
                  </a:lnTo>
                  <a:lnTo>
                    <a:pt x="306" y="264"/>
                  </a:lnTo>
                  <a:lnTo>
                    <a:pt x="294" y="264"/>
                  </a:lnTo>
                  <a:lnTo>
                    <a:pt x="288" y="264"/>
                  </a:lnTo>
                  <a:lnTo>
                    <a:pt x="288" y="270"/>
                  </a:lnTo>
                  <a:lnTo>
                    <a:pt x="288" y="276"/>
                  </a:lnTo>
                  <a:lnTo>
                    <a:pt x="258" y="270"/>
                  </a:lnTo>
                  <a:lnTo>
                    <a:pt x="252" y="282"/>
                  </a:lnTo>
                  <a:lnTo>
                    <a:pt x="240" y="282"/>
                  </a:lnTo>
                  <a:lnTo>
                    <a:pt x="222" y="294"/>
                  </a:lnTo>
                  <a:lnTo>
                    <a:pt x="210" y="300"/>
                  </a:lnTo>
                  <a:lnTo>
                    <a:pt x="204" y="306"/>
                  </a:lnTo>
                  <a:lnTo>
                    <a:pt x="198" y="312"/>
                  </a:lnTo>
                  <a:lnTo>
                    <a:pt x="198" y="354"/>
                  </a:lnTo>
                  <a:lnTo>
                    <a:pt x="144" y="354"/>
                  </a:lnTo>
                  <a:lnTo>
                    <a:pt x="0" y="354"/>
                  </a:lnTo>
                  <a:lnTo>
                    <a:pt x="6" y="354"/>
                  </a:lnTo>
                  <a:lnTo>
                    <a:pt x="12" y="342"/>
                  </a:lnTo>
                  <a:lnTo>
                    <a:pt x="18" y="342"/>
                  </a:lnTo>
                  <a:lnTo>
                    <a:pt x="42" y="336"/>
                  </a:lnTo>
                  <a:lnTo>
                    <a:pt x="48" y="336"/>
                  </a:lnTo>
                  <a:lnTo>
                    <a:pt x="72" y="330"/>
                  </a:lnTo>
                  <a:lnTo>
                    <a:pt x="78" y="324"/>
                  </a:lnTo>
                  <a:lnTo>
                    <a:pt x="90" y="306"/>
                  </a:lnTo>
                  <a:lnTo>
                    <a:pt x="114" y="300"/>
                  </a:lnTo>
                  <a:lnTo>
                    <a:pt x="126" y="288"/>
                  </a:lnTo>
                  <a:lnTo>
                    <a:pt x="132" y="276"/>
                  </a:lnTo>
                  <a:lnTo>
                    <a:pt x="150" y="258"/>
                  </a:lnTo>
                  <a:lnTo>
                    <a:pt x="156" y="246"/>
                  </a:lnTo>
                  <a:lnTo>
                    <a:pt x="156" y="240"/>
                  </a:lnTo>
                  <a:lnTo>
                    <a:pt x="150" y="228"/>
                  </a:lnTo>
                  <a:lnTo>
                    <a:pt x="144" y="228"/>
                  </a:lnTo>
                  <a:lnTo>
                    <a:pt x="144" y="222"/>
                  </a:lnTo>
                  <a:lnTo>
                    <a:pt x="144" y="216"/>
                  </a:lnTo>
                  <a:lnTo>
                    <a:pt x="144" y="198"/>
                  </a:lnTo>
                  <a:lnTo>
                    <a:pt x="144" y="192"/>
                  </a:lnTo>
                  <a:lnTo>
                    <a:pt x="150" y="186"/>
                  </a:lnTo>
                  <a:lnTo>
                    <a:pt x="150" y="180"/>
                  </a:lnTo>
                  <a:lnTo>
                    <a:pt x="168" y="168"/>
                  </a:lnTo>
                  <a:lnTo>
                    <a:pt x="168" y="156"/>
                  </a:lnTo>
                  <a:lnTo>
                    <a:pt x="168" y="144"/>
                  </a:lnTo>
                  <a:lnTo>
                    <a:pt x="186" y="132"/>
                  </a:lnTo>
                  <a:lnTo>
                    <a:pt x="204" y="114"/>
                  </a:lnTo>
                  <a:lnTo>
                    <a:pt x="210" y="114"/>
                  </a:lnTo>
                  <a:lnTo>
                    <a:pt x="210" y="108"/>
                  </a:lnTo>
                  <a:lnTo>
                    <a:pt x="222" y="108"/>
                  </a:lnTo>
                  <a:lnTo>
                    <a:pt x="246" y="96"/>
                  </a:lnTo>
                  <a:lnTo>
                    <a:pt x="252" y="96"/>
                  </a:lnTo>
                  <a:lnTo>
                    <a:pt x="264" y="90"/>
                  </a:lnTo>
                  <a:lnTo>
                    <a:pt x="270" y="84"/>
                  </a:lnTo>
                  <a:lnTo>
                    <a:pt x="282" y="72"/>
                  </a:lnTo>
                  <a:lnTo>
                    <a:pt x="294" y="48"/>
                  </a:lnTo>
                  <a:lnTo>
                    <a:pt x="306" y="30"/>
                  </a:lnTo>
                  <a:lnTo>
                    <a:pt x="312" y="6"/>
                  </a:lnTo>
                  <a:lnTo>
                    <a:pt x="330" y="0"/>
                  </a:lnTo>
                  <a:lnTo>
                    <a:pt x="336" y="0"/>
                  </a:lnTo>
                  <a:lnTo>
                    <a:pt x="342" y="0"/>
                  </a:lnTo>
                  <a:lnTo>
                    <a:pt x="342" y="6"/>
                  </a:lnTo>
                  <a:lnTo>
                    <a:pt x="342" y="12"/>
                  </a:lnTo>
                  <a:lnTo>
                    <a:pt x="366" y="30"/>
                  </a:lnTo>
                  <a:lnTo>
                    <a:pt x="378" y="30"/>
                  </a:lnTo>
                  <a:lnTo>
                    <a:pt x="402" y="30"/>
                  </a:lnTo>
                  <a:lnTo>
                    <a:pt x="408" y="30"/>
                  </a:lnTo>
                  <a:lnTo>
                    <a:pt x="408" y="24"/>
                  </a:lnTo>
                  <a:lnTo>
                    <a:pt x="414" y="24"/>
                  </a:lnTo>
                  <a:lnTo>
                    <a:pt x="414" y="30"/>
                  </a:lnTo>
                  <a:lnTo>
                    <a:pt x="426" y="30"/>
                  </a:lnTo>
                  <a:lnTo>
                    <a:pt x="438" y="24"/>
                  </a:lnTo>
                  <a:lnTo>
                    <a:pt x="444" y="18"/>
                  </a:lnTo>
                  <a:lnTo>
                    <a:pt x="444" y="24"/>
                  </a:lnTo>
                  <a:lnTo>
                    <a:pt x="444" y="30"/>
                  </a:lnTo>
                  <a:lnTo>
                    <a:pt x="450" y="30"/>
                  </a:lnTo>
                  <a:lnTo>
                    <a:pt x="450" y="36"/>
                  </a:lnTo>
                  <a:lnTo>
                    <a:pt x="444" y="30"/>
                  </a:lnTo>
                  <a:lnTo>
                    <a:pt x="450" y="30"/>
                  </a:lnTo>
                  <a:lnTo>
                    <a:pt x="456" y="36"/>
                  </a:lnTo>
                  <a:lnTo>
                    <a:pt x="462" y="36"/>
                  </a:lnTo>
                  <a:lnTo>
                    <a:pt x="468" y="30"/>
                  </a:lnTo>
                  <a:lnTo>
                    <a:pt x="474" y="36"/>
                  </a:lnTo>
                  <a:close/>
                </a:path>
              </a:pathLst>
            </a:custGeom>
            <a:grpFill/>
            <a:ln w="6350">
              <a:solidFill>
                <a:srgbClr val="002060"/>
              </a:solidFill>
              <a:prstDash val="solid"/>
              <a:round/>
              <a:headEnd/>
              <a:tailEnd/>
            </a:ln>
            <a:scene3d>
              <a:camera prst="orthographicFront"/>
              <a:lightRig rig="threePt" dir="t"/>
            </a:scene3d>
            <a:sp3d/>
          </p:spPr>
          <p:txBody>
            <a:bodyPr/>
            <a:lstStyle/>
            <a:p>
              <a:endParaRPr lang="en-US"/>
            </a:p>
          </p:txBody>
        </p:sp>
        <p:sp>
          <p:nvSpPr>
            <p:cNvPr id="290" name="Freeform 126"/>
            <p:cNvSpPr>
              <a:spLocks/>
            </p:cNvSpPr>
            <p:nvPr/>
          </p:nvSpPr>
          <p:spPr bwMode="auto">
            <a:xfrm>
              <a:off x="3001963" y="1565275"/>
              <a:ext cx="1446213" cy="1271588"/>
            </a:xfrm>
            <a:custGeom>
              <a:avLst/>
              <a:gdLst>
                <a:gd name="T0" fmla="*/ 336 w 894"/>
                <a:gd name="T1" fmla="*/ 202 h 786"/>
                <a:gd name="T2" fmla="*/ 306 w 894"/>
                <a:gd name="T3" fmla="*/ 171 h 786"/>
                <a:gd name="T4" fmla="*/ 306 w 894"/>
                <a:gd name="T5" fmla="*/ 135 h 786"/>
                <a:gd name="T6" fmla="*/ 306 w 894"/>
                <a:gd name="T7" fmla="*/ 104 h 786"/>
                <a:gd name="T8" fmla="*/ 318 w 894"/>
                <a:gd name="T9" fmla="*/ 79 h 786"/>
                <a:gd name="T10" fmla="*/ 355 w 894"/>
                <a:gd name="T11" fmla="*/ 61 h 786"/>
                <a:gd name="T12" fmla="*/ 385 w 894"/>
                <a:gd name="T13" fmla="*/ 55 h 786"/>
                <a:gd name="T14" fmla="*/ 422 w 894"/>
                <a:gd name="T15" fmla="*/ 31 h 786"/>
                <a:gd name="T16" fmla="*/ 489 w 894"/>
                <a:gd name="T17" fmla="*/ 24 h 786"/>
                <a:gd name="T18" fmla="*/ 514 w 894"/>
                <a:gd name="T19" fmla="*/ 12 h 786"/>
                <a:gd name="T20" fmla="*/ 538 w 894"/>
                <a:gd name="T21" fmla="*/ 18 h 786"/>
                <a:gd name="T22" fmla="*/ 605 w 894"/>
                <a:gd name="T23" fmla="*/ 18 h 786"/>
                <a:gd name="T24" fmla="*/ 636 w 894"/>
                <a:gd name="T25" fmla="*/ 12 h 786"/>
                <a:gd name="T26" fmla="*/ 666 w 894"/>
                <a:gd name="T27" fmla="*/ 0 h 786"/>
                <a:gd name="T28" fmla="*/ 697 w 894"/>
                <a:gd name="T29" fmla="*/ 6 h 786"/>
                <a:gd name="T30" fmla="*/ 709 w 894"/>
                <a:gd name="T31" fmla="*/ 6 h 786"/>
                <a:gd name="T32" fmla="*/ 728 w 894"/>
                <a:gd name="T33" fmla="*/ 12 h 786"/>
                <a:gd name="T34" fmla="*/ 764 w 894"/>
                <a:gd name="T35" fmla="*/ 6 h 786"/>
                <a:gd name="T36" fmla="*/ 752 w 894"/>
                <a:gd name="T37" fmla="*/ 18 h 786"/>
                <a:gd name="T38" fmla="*/ 752 w 894"/>
                <a:gd name="T39" fmla="*/ 31 h 786"/>
                <a:gd name="T40" fmla="*/ 752 w 894"/>
                <a:gd name="T41" fmla="*/ 73 h 786"/>
                <a:gd name="T42" fmla="*/ 752 w 894"/>
                <a:gd name="T43" fmla="*/ 86 h 786"/>
                <a:gd name="T44" fmla="*/ 728 w 894"/>
                <a:gd name="T45" fmla="*/ 122 h 786"/>
                <a:gd name="T46" fmla="*/ 715 w 894"/>
                <a:gd name="T47" fmla="*/ 147 h 786"/>
                <a:gd name="T48" fmla="*/ 740 w 894"/>
                <a:gd name="T49" fmla="*/ 177 h 786"/>
                <a:gd name="T50" fmla="*/ 789 w 894"/>
                <a:gd name="T51" fmla="*/ 245 h 786"/>
                <a:gd name="T52" fmla="*/ 813 w 894"/>
                <a:gd name="T53" fmla="*/ 342 h 786"/>
                <a:gd name="T54" fmla="*/ 819 w 894"/>
                <a:gd name="T55" fmla="*/ 422 h 786"/>
                <a:gd name="T56" fmla="*/ 819 w 894"/>
                <a:gd name="T57" fmla="*/ 452 h 786"/>
                <a:gd name="T58" fmla="*/ 795 w 894"/>
                <a:gd name="T59" fmla="*/ 483 h 786"/>
                <a:gd name="T60" fmla="*/ 832 w 894"/>
                <a:gd name="T61" fmla="*/ 550 h 786"/>
                <a:gd name="T62" fmla="*/ 911 w 894"/>
                <a:gd name="T63" fmla="*/ 599 h 786"/>
                <a:gd name="T64" fmla="*/ 709 w 894"/>
                <a:gd name="T65" fmla="*/ 722 h 786"/>
                <a:gd name="T66" fmla="*/ 520 w 894"/>
                <a:gd name="T67" fmla="*/ 795 h 786"/>
                <a:gd name="T68" fmla="*/ 520 w 894"/>
                <a:gd name="T69" fmla="*/ 777 h 786"/>
                <a:gd name="T70" fmla="*/ 483 w 894"/>
                <a:gd name="T71" fmla="*/ 746 h 786"/>
                <a:gd name="T72" fmla="*/ 459 w 894"/>
                <a:gd name="T73" fmla="*/ 746 h 786"/>
                <a:gd name="T74" fmla="*/ 440 w 894"/>
                <a:gd name="T75" fmla="*/ 722 h 786"/>
                <a:gd name="T76" fmla="*/ 318 w 894"/>
                <a:gd name="T77" fmla="*/ 630 h 786"/>
                <a:gd name="T78" fmla="*/ 73 w 894"/>
                <a:gd name="T79" fmla="*/ 477 h 786"/>
                <a:gd name="T80" fmla="*/ 6 w 894"/>
                <a:gd name="T81" fmla="*/ 367 h 786"/>
                <a:gd name="T82" fmla="*/ 55 w 894"/>
                <a:gd name="T83" fmla="*/ 342 h 786"/>
                <a:gd name="T84" fmla="*/ 92 w 894"/>
                <a:gd name="T85" fmla="*/ 324 h 786"/>
                <a:gd name="T86" fmla="*/ 141 w 894"/>
                <a:gd name="T87" fmla="*/ 318 h 786"/>
                <a:gd name="T88" fmla="*/ 183 w 894"/>
                <a:gd name="T89" fmla="*/ 287 h 786"/>
                <a:gd name="T90" fmla="*/ 220 w 894"/>
                <a:gd name="T91" fmla="*/ 269 h 786"/>
                <a:gd name="T92" fmla="*/ 214 w 894"/>
                <a:gd name="T93" fmla="*/ 245 h 786"/>
                <a:gd name="T94" fmla="*/ 251 w 894"/>
                <a:gd name="T95" fmla="*/ 226 h 786"/>
                <a:gd name="T96" fmla="*/ 324 w 894"/>
                <a:gd name="T97" fmla="*/ 220 h 7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4" h="786">
                  <a:moveTo>
                    <a:pt x="318" y="216"/>
                  </a:moveTo>
                  <a:lnTo>
                    <a:pt x="318" y="210"/>
                  </a:lnTo>
                  <a:lnTo>
                    <a:pt x="324" y="204"/>
                  </a:lnTo>
                  <a:lnTo>
                    <a:pt x="330" y="198"/>
                  </a:lnTo>
                  <a:lnTo>
                    <a:pt x="312" y="192"/>
                  </a:lnTo>
                  <a:lnTo>
                    <a:pt x="306" y="180"/>
                  </a:lnTo>
                  <a:lnTo>
                    <a:pt x="312" y="174"/>
                  </a:lnTo>
                  <a:lnTo>
                    <a:pt x="300" y="168"/>
                  </a:lnTo>
                  <a:lnTo>
                    <a:pt x="300" y="162"/>
                  </a:lnTo>
                  <a:lnTo>
                    <a:pt x="306" y="156"/>
                  </a:lnTo>
                  <a:lnTo>
                    <a:pt x="300" y="150"/>
                  </a:lnTo>
                  <a:lnTo>
                    <a:pt x="300" y="132"/>
                  </a:lnTo>
                  <a:lnTo>
                    <a:pt x="294" y="120"/>
                  </a:lnTo>
                  <a:lnTo>
                    <a:pt x="300" y="114"/>
                  </a:lnTo>
                  <a:lnTo>
                    <a:pt x="294" y="108"/>
                  </a:lnTo>
                  <a:lnTo>
                    <a:pt x="300" y="102"/>
                  </a:lnTo>
                  <a:lnTo>
                    <a:pt x="276" y="90"/>
                  </a:lnTo>
                  <a:lnTo>
                    <a:pt x="282" y="90"/>
                  </a:lnTo>
                  <a:lnTo>
                    <a:pt x="294" y="90"/>
                  </a:lnTo>
                  <a:lnTo>
                    <a:pt x="312" y="78"/>
                  </a:lnTo>
                  <a:lnTo>
                    <a:pt x="318" y="78"/>
                  </a:lnTo>
                  <a:lnTo>
                    <a:pt x="324" y="66"/>
                  </a:lnTo>
                  <a:lnTo>
                    <a:pt x="336" y="60"/>
                  </a:lnTo>
                  <a:lnTo>
                    <a:pt x="348" y="60"/>
                  </a:lnTo>
                  <a:lnTo>
                    <a:pt x="354" y="54"/>
                  </a:lnTo>
                  <a:lnTo>
                    <a:pt x="360" y="54"/>
                  </a:lnTo>
                  <a:lnTo>
                    <a:pt x="372" y="60"/>
                  </a:lnTo>
                  <a:lnTo>
                    <a:pt x="378" y="54"/>
                  </a:lnTo>
                  <a:lnTo>
                    <a:pt x="378" y="48"/>
                  </a:lnTo>
                  <a:lnTo>
                    <a:pt x="384" y="42"/>
                  </a:lnTo>
                  <a:lnTo>
                    <a:pt x="390" y="42"/>
                  </a:lnTo>
                  <a:lnTo>
                    <a:pt x="414" y="30"/>
                  </a:lnTo>
                  <a:lnTo>
                    <a:pt x="426" y="30"/>
                  </a:lnTo>
                  <a:lnTo>
                    <a:pt x="456" y="24"/>
                  </a:lnTo>
                  <a:lnTo>
                    <a:pt x="474" y="24"/>
                  </a:lnTo>
                  <a:lnTo>
                    <a:pt x="480" y="24"/>
                  </a:lnTo>
                  <a:lnTo>
                    <a:pt x="486" y="24"/>
                  </a:lnTo>
                  <a:lnTo>
                    <a:pt x="492" y="18"/>
                  </a:lnTo>
                  <a:lnTo>
                    <a:pt x="498" y="12"/>
                  </a:lnTo>
                  <a:lnTo>
                    <a:pt x="504" y="12"/>
                  </a:lnTo>
                  <a:lnTo>
                    <a:pt x="510" y="18"/>
                  </a:lnTo>
                  <a:lnTo>
                    <a:pt x="516" y="12"/>
                  </a:lnTo>
                  <a:lnTo>
                    <a:pt x="516" y="18"/>
                  </a:lnTo>
                  <a:lnTo>
                    <a:pt x="528" y="18"/>
                  </a:lnTo>
                  <a:lnTo>
                    <a:pt x="534" y="12"/>
                  </a:lnTo>
                  <a:lnTo>
                    <a:pt x="546" y="12"/>
                  </a:lnTo>
                  <a:lnTo>
                    <a:pt x="576" y="12"/>
                  </a:lnTo>
                  <a:lnTo>
                    <a:pt x="594" y="18"/>
                  </a:lnTo>
                  <a:lnTo>
                    <a:pt x="600" y="18"/>
                  </a:lnTo>
                  <a:lnTo>
                    <a:pt x="606" y="24"/>
                  </a:lnTo>
                  <a:lnTo>
                    <a:pt x="618" y="12"/>
                  </a:lnTo>
                  <a:lnTo>
                    <a:pt x="624" y="12"/>
                  </a:lnTo>
                  <a:lnTo>
                    <a:pt x="642" y="12"/>
                  </a:lnTo>
                  <a:lnTo>
                    <a:pt x="642" y="6"/>
                  </a:lnTo>
                  <a:lnTo>
                    <a:pt x="648" y="0"/>
                  </a:lnTo>
                  <a:lnTo>
                    <a:pt x="654" y="0"/>
                  </a:lnTo>
                  <a:lnTo>
                    <a:pt x="660" y="6"/>
                  </a:lnTo>
                  <a:lnTo>
                    <a:pt x="672" y="6"/>
                  </a:lnTo>
                  <a:lnTo>
                    <a:pt x="672" y="12"/>
                  </a:lnTo>
                  <a:lnTo>
                    <a:pt x="684" y="6"/>
                  </a:lnTo>
                  <a:lnTo>
                    <a:pt x="690" y="6"/>
                  </a:lnTo>
                  <a:lnTo>
                    <a:pt x="684" y="0"/>
                  </a:lnTo>
                  <a:lnTo>
                    <a:pt x="696" y="0"/>
                  </a:lnTo>
                  <a:lnTo>
                    <a:pt x="696" y="6"/>
                  </a:lnTo>
                  <a:lnTo>
                    <a:pt x="702" y="6"/>
                  </a:lnTo>
                  <a:lnTo>
                    <a:pt x="714" y="6"/>
                  </a:lnTo>
                  <a:lnTo>
                    <a:pt x="708" y="12"/>
                  </a:lnTo>
                  <a:lnTo>
                    <a:pt x="714" y="12"/>
                  </a:lnTo>
                  <a:lnTo>
                    <a:pt x="720" y="12"/>
                  </a:lnTo>
                  <a:lnTo>
                    <a:pt x="732" y="6"/>
                  </a:lnTo>
                  <a:lnTo>
                    <a:pt x="738" y="12"/>
                  </a:lnTo>
                  <a:lnTo>
                    <a:pt x="750" y="6"/>
                  </a:lnTo>
                  <a:lnTo>
                    <a:pt x="744" y="12"/>
                  </a:lnTo>
                  <a:lnTo>
                    <a:pt x="750" y="12"/>
                  </a:lnTo>
                  <a:lnTo>
                    <a:pt x="738" y="12"/>
                  </a:lnTo>
                  <a:lnTo>
                    <a:pt x="738" y="18"/>
                  </a:lnTo>
                  <a:lnTo>
                    <a:pt x="732" y="24"/>
                  </a:lnTo>
                  <a:lnTo>
                    <a:pt x="726" y="24"/>
                  </a:lnTo>
                  <a:lnTo>
                    <a:pt x="726" y="30"/>
                  </a:lnTo>
                  <a:lnTo>
                    <a:pt x="738" y="30"/>
                  </a:lnTo>
                  <a:lnTo>
                    <a:pt x="732" y="54"/>
                  </a:lnTo>
                  <a:lnTo>
                    <a:pt x="732" y="60"/>
                  </a:lnTo>
                  <a:lnTo>
                    <a:pt x="732" y="66"/>
                  </a:lnTo>
                  <a:lnTo>
                    <a:pt x="738" y="72"/>
                  </a:lnTo>
                  <a:lnTo>
                    <a:pt x="732" y="72"/>
                  </a:lnTo>
                  <a:lnTo>
                    <a:pt x="732" y="78"/>
                  </a:lnTo>
                  <a:lnTo>
                    <a:pt x="738" y="78"/>
                  </a:lnTo>
                  <a:lnTo>
                    <a:pt x="738" y="84"/>
                  </a:lnTo>
                  <a:lnTo>
                    <a:pt x="732" y="96"/>
                  </a:lnTo>
                  <a:lnTo>
                    <a:pt x="732" y="102"/>
                  </a:lnTo>
                  <a:lnTo>
                    <a:pt x="732" y="108"/>
                  </a:lnTo>
                  <a:lnTo>
                    <a:pt x="714" y="120"/>
                  </a:lnTo>
                  <a:lnTo>
                    <a:pt x="708" y="126"/>
                  </a:lnTo>
                  <a:lnTo>
                    <a:pt x="702" y="132"/>
                  </a:lnTo>
                  <a:lnTo>
                    <a:pt x="696" y="138"/>
                  </a:lnTo>
                  <a:lnTo>
                    <a:pt x="702" y="144"/>
                  </a:lnTo>
                  <a:lnTo>
                    <a:pt x="708" y="162"/>
                  </a:lnTo>
                  <a:lnTo>
                    <a:pt x="708" y="168"/>
                  </a:lnTo>
                  <a:lnTo>
                    <a:pt x="720" y="174"/>
                  </a:lnTo>
                  <a:lnTo>
                    <a:pt x="726" y="174"/>
                  </a:lnTo>
                  <a:lnTo>
                    <a:pt x="732" y="186"/>
                  </a:lnTo>
                  <a:lnTo>
                    <a:pt x="738" y="198"/>
                  </a:lnTo>
                  <a:lnTo>
                    <a:pt x="768" y="216"/>
                  </a:lnTo>
                  <a:lnTo>
                    <a:pt x="774" y="240"/>
                  </a:lnTo>
                  <a:lnTo>
                    <a:pt x="786" y="300"/>
                  </a:lnTo>
                  <a:lnTo>
                    <a:pt x="774" y="306"/>
                  </a:lnTo>
                  <a:lnTo>
                    <a:pt x="786" y="318"/>
                  </a:lnTo>
                  <a:lnTo>
                    <a:pt x="798" y="336"/>
                  </a:lnTo>
                  <a:lnTo>
                    <a:pt x="804" y="360"/>
                  </a:lnTo>
                  <a:lnTo>
                    <a:pt x="798" y="384"/>
                  </a:lnTo>
                  <a:lnTo>
                    <a:pt x="804" y="402"/>
                  </a:lnTo>
                  <a:lnTo>
                    <a:pt x="804" y="414"/>
                  </a:lnTo>
                  <a:lnTo>
                    <a:pt x="798" y="414"/>
                  </a:lnTo>
                  <a:lnTo>
                    <a:pt x="798" y="426"/>
                  </a:lnTo>
                  <a:lnTo>
                    <a:pt x="798" y="444"/>
                  </a:lnTo>
                  <a:lnTo>
                    <a:pt x="804" y="444"/>
                  </a:lnTo>
                  <a:lnTo>
                    <a:pt x="804" y="462"/>
                  </a:lnTo>
                  <a:lnTo>
                    <a:pt x="792" y="462"/>
                  </a:lnTo>
                  <a:lnTo>
                    <a:pt x="786" y="468"/>
                  </a:lnTo>
                  <a:lnTo>
                    <a:pt x="780" y="474"/>
                  </a:lnTo>
                  <a:lnTo>
                    <a:pt x="810" y="510"/>
                  </a:lnTo>
                  <a:lnTo>
                    <a:pt x="810" y="534"/>
                  </a:lnTo>
                  <a:lnTo>
                    <a:pt x="816" y="534"/>
                  </a:lnTo>
                  <a:lnTo>
                    <a:pt x="816" y="540"/>
                  </a:lnTo>
                  <a:lnTo>
                    <a:pt x="822" y="546"/>
                  </a:lnTo>
                  <a:lnTo>
                    <a:pt x="840" y="546"/>
                  </a:lnTo>
                  <a:lnTo>
                    <a:pt x="876" y="558"/>
                  </a:lnTo>
                  <a:lnTo>
                    <a:pt x="894" y="588"/>
                  </a:lnTo>
                  <a:lnTo>
                    <a:pt x="888" y="594"/>
                  </a:lnTo>
                  <a:lnTo>
                    <a:pt x="822" y="630"/>
                  </a:lnTo>
                  <a:lnTo>
                    <a:pt x="756" y="666"/>
                  </a:lnTo>
                  <a:lnTo>
                    <a:pt x="696" y="708"/>
                  </a:lnTo>
                  <a:lnTo>
                    <a:pt x="624" y="768"/>
                  </a:lnTo>
                  <a:lnTo>
                    <a:pt x="558" y="780"/>
                  </a:lnTo>
                  <a:lnTo>
                    <a:pt x="516" y="786"/>
                  </a:lnTo>
                  <a:lnTo>
                    <a:pt x="510" y="780"/>
                  </a:lnTo>
                  <a:lnTo>
                    <a:pt x="510" y="774"/>
                  </a:lnTo>
                  <a:lnTo>
                    <a:pt x="516" y="768"/>
                  </a:lnTo>
                  <a:lnTo>
                    <a:pt x="516" y="762"/>
                  </a:lnTo>
                  <a:lnTo>
                    <a:pt x="510" y="762"/>
                  </a:lnTo>
                  <a:lnTo>
                    <a:pt x="516" y="750"/>
                  </a:lnTo>
                  <a:lnTo>
                    <a:pt x="498" y="744"/>
                  </a:lnTo>
                  <a:lnTo>
                    <a:pt x="480" y="738"/>
                  </a:lnTo>
                  <a:lnTo>
                    <a:pt x="474" y="732"/>
                  </a:lnTo>
                  <a:lnTo>
                    <a:pt x="468" y="732"/>
                  </a:lnTo>
                  <a:lnTo>
                    <a:pt x="462" y="732"/>
                  </a:lnTo>
                  <a:lnTo>
                    <a:pt x="456" y="732"/>
                  </a:lnTo>
                  <a:lnTo>
                    <a:pt x="450" y="732"/>
                  </a:lnTo>
                  <a:lnTo>
                    <a:pt x="444" y="720"/>
                  </a:lnTo>
                  <a:lnTo>
                    <a:pt x="438" y="714"/>
                  </a:lnTo>
                  <a:lnTo>
                    <a:pt x="432" y="714"/>
                  </a:lnTo>
                  <a:lnTo>
                    <a:pt x="432" y="708"/>
                  </a:lnTo>
                  <a:lnTo>
                    <a:pt x="426" y="708"/>
                  </a:lnTo>
                  <a:lnTo>
                    <a:pt x="426" y="696"/>
                  </a:lnTo>
                  <a:lnTo>
                    <a:pt x="372" y="666"/>
                  </a:lnTo>
                  <a:lnTo>
                    <a:pt x="312" y="618"/>
                  </a:lnTo>
                  <a:lnTo>
                    <a:pt x="240" y="570"/>
                  </a:lnTo>
                  <a:lnTo>
                    <a:pt x="168" y="528"/>
                  </a:lnTo>
                  <a:lnTo>
                    <a:pt x="150" y="516"/>
                  </a:lnTo>
                  <a:lnTo>
                    <a:pt x="72" y="468"/>
                  </a:lnTo>
                  <a:lnTo>
                    <a:pt x="0" y="426"/>
                  </a:lnTo>
                  <a:lnTo>
                    <a:pt x="0" y="408"/>
                  </a:lnTo>
                  <a:lnTo>
                    <a:pt x="0" y="366"/>
                  </a:lnTo>
                  <a:lnTo>
                    <a:pt x="6" y="360"/>
                  </a:lnTo>
                  <a:lnTo>
                    <a:pt x="12" y="354"/>
                  </a:lnTo>
                  <a:lnTo>
                    <a:pt x="24" y="348"/>
                  </a:lnTo>
                  <a:lnTo>
                    <a:pt x="42" y="336"/>
                  </a:lnTo>
                  <a:lnTo>
                    <a:pt x="54" y="336"/>
                  </a:lnTo>
                  <a:lnTo>
                    <a:pt x="60" y="324"/>
                  </a:lnTo>
                  <a:lnTo>
                    <a:pt x="90" y="330"/>
                  </a:lnTo>
                  <a:lnTo>
                    <a:pt x="90" y="324"/>
                  </a:lnTo>
                  <a:lnTo>
                    <a:pt x="90" y="318"/>
                  </a:lnTo>
                  <a:lnTo>
                    <a:pt x="96" y="318"/>
                  </a:lnTo>
                  <a:lnTo>
                    <a:pt x="108" y="318"/>
                  </a:lnTo>
                  <a:lnTo>
                    <a:pt x="132" y="312"/>
                  </a:lnTo>
                  <a:lnTo>
                    <a:pt x="138" y="312"/>
                  </a:lnTo>
                  <a:lnTo>
                    <a:pt x="150" y="300"/>
                  </a:lnTo>
                  <a:lnTo>
                    <a:pt x="162" y="288"/>
                  </a:lnTo>
                  <a:lnTo>
                    <a:pt x="174" y="282"/>
                  </a:lnTo>
                  <a:lnTo>
                    <a:pt x="180" y="282"/>
                  </a:lnTo>
                  <a:lnTo>
                    <a:pt x="192" y="276"/>
                  </a:lnTo>
                  <a:lnTo>
                    <a:pt x="198" y="270"/>
                  </a:lnTo>
                  <a:lnTo>
                    <a:pt x="216" y="270"/>
                  </a:lnTo>
                  <a:lnTo>
                    <a:pt x="216" y="264"/>
                  </a:lnTo>
                  <a:lnTo>
                    <a:pt x="210" y="258"/>
                  </a:lnTo>
                  <a:lnTo>
                    <a:pt x="210" y="252"/>
                  </a:lnTo>
                  <a:lnTo>
                    <a:pt x="210" y="246"/>
                  </a:lnTo>
                  <a:lnTo>
                    <a:pt x="210" y="240"/>
                  </a:lnTo>
                  <a:lnTo>
                    <a:pt x="210" y="234"/>
                  </a:lnTo>
                  <a:lnTo>
                    <a:pt x="222" y="234"/>
                  </a:lnTo>
                  <a:lnTo>
                    <a:pt x="246" y="228"/>
                  </a:lnTo>
                  <a:lnTo>
                    <a:pt x="246" y="222"/>
                  </a:lnTo>
                  <a:lnTo>
                    <a:pt x="252" y="216"/>
                  </a:lnTo>
                  <a:lnTo>
                    <a:pt x="276" y="216"/>
                  </a:lnTo>
                  <a:lnTo>
                    <a:pt x="306" y="216"/>
                  </a:lnTo>
                  <a:lnTo>
                    <a:pt x="318" y="216"/>
                  </a:lnTo>
                  <a:lnTo>
                    <a:pt x="324" y="216"/>
                  </a:lnTo>
                  <a:lnTo>
                    <a:pt x="318" y="216"/>
                  </a:lnTo>
                  <a:close/>
                </a:path>
              </a:pathLst>
            </a:custGeom>
            <a:grpFill/>
            <a:ln w="6350">
              <a:solidFill>
                <a:srgbClr val="002060"/>
              </a:solidFill>
              <a:prstDash val="solid"/>
              <a:round/>
              <a:headEnd/>
              <a:tailEnd/>
            </a:ln>
            <a:scene3d>
              <a:camera prst="orthographicFront"/>
              <a:lightRig rig="threePt" dir="t"/>
            </a:scene3d>
            <a:sp3d/>
          </p:spPr>
          <p:txBody>
            <a:bodyPr/>
            <a:lstStyle/>
            <a:p>
              <a:endParaRPr lang="en-US"/>
            </a:p>
          </p:txBody>
        </p:sp>
        <p:sp>
          <p:nvSpPr>
            <p:cNvPr id="300" name="Freeform 137"/>
            <p:cNvSpPr>
              <a:spLocks/>
            </p:cNvSpPr>
            <p:nvPr/>
          </p:nvSpPr>
          <p:spPr bwMode="auto">
            <a:xfrm>
              <a:off x="2701925" y="3632200"/>
              <a:ext cx="28575" cy="19050"/>
            </a:xfrm>
            <a:custGeom>
              <a:avLst/>
              <a:gdLst>
                <a:gd name="T0" fmla="*/ 18 w 18"/>
                <a:gd name="T1" fmla="*/ 12 h 12"/>
                <a:gd name="T2" fmla="*/ 12 w 18"/>
                <a:gd name="T3" fmla="*/ 6 h 12"/>
                <a:gd name="T4" fmla="*/ 6 w 18"/>
                <a:gd name="T5" fmla="*/ 6 h 12"/>
                <a:gd name="T6" fmla="*/ 0 w 18"/>
                <a:gd name="T7" fmla="*/ 0 h 12"/>
                <a:gd name="T8" fmla="*/ 12 w 18"/>
                <a:gd name="T9" fmla="*/ 0 h 12"/>
                <a:gd name="T10" fmla="*/ 18 w 18"/>
                <a:gd name="T11" fmla="*/ 0 h 12"/>
                <a:gd name="T12" fmla="*/ 18 w 18"/>
                <a:gd name="T13" fmla="*/ 12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2">
                  <a:moveTo>
                    <a:pt x="18" y="12"/>
                  </a:moveTo>
                  <a:lnTo>
                    <a:pt x="12" y="6"/>
                  </a:lnTo>
                  <a:lnTo>
                    <a:pt x="6" y="6"/>
                  </a:lnTo>
                  <a:lnTo>
                    <a:pt x="0" y="0"/>
                  </a:lnTo>
                  <a:lnTo>
                    <a:pt x="12" y="0"/>
                  </a:lnTo>
                  <a:lnTo>
                    <a:pt x="18" y="0"/>
                  </a:lnTo>
                  <a:lnTo>
                    <a:pt x="18" y="12"/>
                  </a:lnTo>
                  <a:close/>
                </a:path>
              </a:pathLst>
            </a:custGeom>
            <a:grpFill/>
            <a:ln w="6350">
              <a:solidFill>
                <a:srgbClr val="002060"/>
              </a:solidFill>
              <a:prstDash val="solid"/>
              <a:round/>
              <a:headEnd/>
              <a:tailEnd/>
            </a:ln>
            <a:scene3d>
              <a:camera prst="orthographicFront"/>
              <a:lightRig rig="threePt" dir="t"/>
            </a:scene3d>
            <a:sp3d/>
          </p:spPr>
          <p:txBody>
            <a:bodyPr/>
            <a:lstStyle/>
            <a:p>
              <a:endParaRPr lang="en-US"/>
            </a:p>
          </p:txBody>
        </p:sp>
        <p:sp>
          <p:nvSpPr>
            <p:cNvPr id="302" name="Freeform 139"/>
            <p:cNvSpPr>
              <a:spLocks/>
            </p:cNvSpPr>
            <p:nvPr/>
          </p:nvSpPr>
          <p:spPr bwMode="auto">
            <a:xfrm>
              <a:off x="4127500" y="1555750"/>
              <a:ext cx="292100" cy="495300"/>
            </a:xfrm>
            <a:custGeom>
              <a:avLst/>
              <a:gdLst>
                <a:gd name="T0" fmla="*/ 178 w 180"/>
                <a:gd name="T1" fmla="*/ 190 h 306"/>
                <a:gd name="T2" fmla="*/ 184 w 180"/>
                <a:gd name="T3" fmla="*/ 214 h 306"/>
                <a:gd name="T4" fmla="*/ 153 w 180"/>
                <a:gd name="T5" fmla="*/ 226 h 306"/>
                <a:gd name="T6" fmla="*/ 141 w 180"/>
                <a:gd name="T7" fmla="*/ 232 h 306"/>
                <a:gd name="T8" fmla="*/ 135 w 180"/>
                <a:gd name="T9" fmla="*/ 245 h 306"/>
                <a:gd name="T10" fmla="*/ 117 w 180"/>
                <a:gd name="T11" fmla="*/ 257 h 306"/>
                <a:gd name="T12" fmla="*/ 123 w 180"/>
                <a:gd name="T13" fmla="*/ 288 h 306"/>
                <a:gd name="T14" fmla="*/ 92 w 180"/>
                <a:gd name="T15" fmla="*/ 312 h 306"/>
                <a:gd name="T16" fmla="*/ 74 w 180"/>
                <a:gd name="T17" fmla="*/ 226 h 306"/>
                <a:gd name="T18" fmla="*/ 37 w 180"/>
                <a:gd name="T19" fmla="*/ 196 h 306"/>
                <a:gd name="T20" fmla="*/ 25 w 180"/>
                <a:gd name="T21" fmla="*/ 184 h 306"/>
                <a:gd name="T22" fmla="*/ 12 w 180"/>
                <a:gd name="T23" fmla="*/ 171 h 306"/>
                <a:gd name="T24" fmla="*/ 0 w 180"/>
                <a:gd name="T25" fmla="*/ 147 h 306"/>
                <a:gd name="T26" fmla="*/ 12 w 180"/>
                <a:gd name="T27" fmla="*/ 135 h 306"/>
                <a:gd name="T28" fmla="*/ 37 w 180"/>
                <a:gd name="T29" fmla="*/ 116 h 306"/>
                <a:gd name="T30" fmla="*/ 37 w 180"/>
                <a:gd name="T31" fmla="*/ 104 h 306"/>
                <a:gd name="T32" fmla="*/ 43 w 180"/>
                <a:gd name="T33" fmla="*/ 86 h 306"/>
                <a:gd name="T34" fmla="*/ 37 w 180"/>
                <a:gd name="T35" fmla="*/ 80 h 306"/>
                <a:gd name="T36" fmla="*/ 37 w 180"/>
                <a:gd name="T37" fmla="*/ 73 h 306"/>
                <a:gd name="T38" fmla="*/ 37 w 180"/>
                <a:gd name="T39" fmla="*/ 61 h 306"/>
                <a:gd name="T40" fmla="*/ 31 w 180"/>
                <a:gd name="T41" fmla="*/ 37 h 306"/>
                <a:gd name="T42" fmla="*/ 37 w 180"/>
                <a:gd name="T43" fmla="*/ 31 h 306"/>
                <a:gd name="T44" fmla="*/ 43 w 180"/>
                <a:gd name="T45" fmla="*/ 18 h 306"/>
                <a:gd name="T46" fmla="*/ 49 w 180"/>
                <a:gd name="T47" fmla="*/ 18 h 306"/>
                <a:gd name="T48" fmla="*/ 61 w 180"/>
                <a:gd name="T49" fmla="*/ 12 h 306"/>
                <a:gd name="T50" fmla="*/ 67 w 180"/>
                <a:gd name="T51" fmla="*/ 6 h 306"/>
                <a:gd name="T52" fmla="*/ 80 w 180"/>
                <a:gd name="T53" fmla="*/ 0 h 306"/>
                <a:gd name="T54" fmla="*/ 98 w 180"/>
                <a:gd name="T55" fmla="*/ 0 h 306"/>
                <a:gd name="T56" fmla="*/ 104 w 180"/>
                <a:gd name="T57" fmla="*/ 6 h 306"/>
                <a:gd name="T58" fmla="*/ 110 w 180"/>
                <a:gd name="T59" fmla="*/ 0 h 306"/>
                <a:gd name="T60" fmla="*/ 117 w 180"/>
                <a:gd name="T61" fmla="*/ 0 h 306"/>
                <a:gd name="T62" fmla="*/ 117 w 180"/>
                <a:gd name="T63" fmla="*/ 6 h 306"/>
                <a:gd name="T64" fmla="*/ 123 w 180"/>
                <a:gd name="T65" fmla="*/ 12 h 306"/>
                <a:gd name="T66" fmla="*/ 123 w 180"/>
                <a:gd name="T67" fmla="*/ 18 h 306"/>
                <a:gd name="T68" fmla="*/ 135 w 180"/>
                <a:gd name="T69" fmla="*/ 24 h 306"/>
                <a:gd name="T70" fmla="*/ 147 w 180"/>
                <a:gd name="T71" fmla="*/ 12 h 306"/>
                <a:gd name="T72" fmla="*/ 159 w 180"/>
                <a:gd name="T73" fmla="*/ 6 h 306"/>
                <a:gd name="T74" fmla="*/ 153 w 180"/>
                <a:gd name="T75" fmla="*/ 24 h 306"/>
                <a:gd name="T76" fmla="*/ 135 w 180"/>
                <a:gd name="T77" fmla="*/ 37 h 306"/>
                <a:gd name="T78" fmla="*/ 135 w 180"/>
                <a:gd name="T79" fmla="*/ 49 h 306"/>
                <a:gd name="T80" fmla="*/ 141 w 180"/>
                <a:gd name="T81" fmla="*/ 61 h 306"/>
                <a:gd name="T82" fmla="*/ 159 w 180"/>
                <a:gd name="T83" fmla="*/ 73 h 306"/>
                <a:gd name="T84" fmla="*/ 159 w 180"/>
                <a:gd name="T85" fmla="*/ 86 h 306"/>
                <a:gd name="T86" fmla="*/ 159 w 180"/>
                <a:gd name="T87" fmla="*/ 92 h 306"/>
                <a:gd name="T88" fmla="*/ 141 w 180"/>
                <a:gd name="T89" fmla="*/ 116 h 306"/>
                <a:gd name="T90" fmla="*/ 129 w 180"/>
                <a:gd name="T91" fmla="*/ 122 h 306"/>
                <a:gd name="T92" fmla="*/ 117 w 180"/>
                <a:gd name="T93" fmla="*/ 135 h 306"/>
                <a:gd name="T94" fmla="*/ 117 w 180"/>
                <a:gd name="T95" fmla="*/ 147 h 306"/>
                <a:gd name="T96" fmla="*/ 135 w 180"/>
                <a:gd name="T97" fmla="*/ 159 h 306"/>
                <a:gd name="T98" fmla="*/ 147 w 180"/>
                <a:gd name="T99" fmla="*/ 159 h 306"/>
                <a:gd name="T100" fmla="*/ 147 w 180"/>
                <a:gd name="T101" fmla="*/ 165 h 306"/>
                <a:gd name="T102" fmla="*/ 153 w 180"/>
                <a:gd name="T103" fmla="*/ 159 h 306"/>
                <a:gd name="T104" fmla="*/ 159 w 180"/>
                <a:gd name="T105" fmla="*/ 165 h 306"/>
                <a:gd name="T106" fmla="*/ 172 w 180"/>
                <a:gd name="T107" fmla="*/ 177 h 306"/>
                <a:gd name="T108" fmla="*/ 159 w 180"/>
                <a:gd name="T109" fmla="*/ 177 h 306"/>
                <a:gd name="T110" fmla="*/ 178 w 180"/>
                <a:gd name="T111" fmla="*/ 184 h 3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0" h="306">
                  <a:moveTo>
                    <a:pt x="174" y="180"/>
                  </a:moveTo>
                  <a:lnTo>
                    <a:pt x="174" y="186"/>
                  </a:lnTo>
                  <a:lnTo>
                    <a:pt x="174" y="204"/>
                  </a:lnTo>
                  <a:lnTo>
                    <a:pt x="180" y="210"/>
                  </a:lnTo>
                  <a:lnTo>
                    <a:pt x="174" y="210"/>
                  </a:lnTo>
                  <a:lnTo>
                    <a:pt x="150" y="222"/>
                  </a:lnTo>
                  <a:lnTo>
                    <a:pt x="144" y="228"/>
                  </a:lnTo>
                  <a:lnTo>
                    <a:pt x="138" y="228"/>
                  </a:lnTo>
                  <a:lnTo>
                    <a:pt x="138" y="234"/>
                  </a:lnTo>
                  <a:lnTo>
                    <a:pt x="132" y="240"/>
                  </a:lnTo>
                  <a:lnTo>
                    <a:pt x="126" y="240"/>
                  </a:lnTo>
                  <a:lnTo>
                    <a:pt x="114" y="252"/>
                  </a:lnTo>
                  <a:lnTo>
                    <a:pt x="126" y="276"/>
                  </a:lnTo>
                  <a:lnTo>
                    <a:pt x="120" y="282"/>
                  </a:lnTo>
                  <a:lnTo>
                    <a:pt x="108" y="300"/>
                  </a:lnTo>
                  <a:lnTo>
                    <a:pt x="90" y="306"/>
                  </a:lnTo>
                  <a:lnTo>
                    <a:pt x="78" y="246"/>
                  </a:lnTo>
                  <a:lnTo>
                    <a:pt x="72" y="222"/>
                  </a:lnTo>
                  <a:lnTo>
                    <a:pt x="42" y="204"/>
                  </a:lnTo>
                  <a:lnTo>
                    <a:pt x="36" y="192"/>
                  </a:lnTo>
                  <a:lnTo>
                    <a:pt x="30" y="180"/>
                  </a:lnTo>
                  <a:lnTo>
                    <a:pt x="24" y="180"/>
                  </a:lnTo>
                  <a:lnTo>
                    <a:pt x="12" y="174"/>
                  </a:lnTo>
                  <a:lnTo>
                    <a:pt x="12" y="168"/>
                  </a:lnTo>
                  <a:lnTo>
                    <a:pt x="6" y="150"/>
                  </a:lnTo>
                  <a:lnTo>
                    <a:pt x="0" y="144"/>
                  </a:lnTo>
                  <a:lnTo>
                    <a:pt x="6" y="138"/>
                  </a:lnTo>
                  <a:lnTo>
                    <a:pt x="12" y="132"/>
                  </a:lnTo>
                  <a:lnTo>
                    <a:pt x="18" y="126"/>
                  </a:lnTo>
                  <a:lnTo>
                    <a:pt x="36" y="114"/>
                  </a:lnTo>
                  <a:lnTo>
                    <a:pt x="36" y="108"/>
                  </a:lnTo>
                  <a:lnTo>
                    <a:pt x="36" y="102"/>
                  </a:lnTo>
                  <a:lnTo>
                    <a:pt x="42" y="90"/>
                  </a:lnTo>
                  <a:lnTo>
                    <a:pt x="42" y="84"/>
                  </a:lnTo>
                  <a:lnTo>
                    <a:pt x="36" y="84"/>
                  </a:lnTo>
                  <a:lnTo>
                    <a:pt x="36" y="78"/>
                  </a:lnTo>
                  <a:lnTo>
                    <a:pt x="42" y="78"/>
                  </a:lnTo>
                  <a:lnTo>
                    <a:pt x="36" y="72"/>
                  </a:lnTo>
                  <a:lnTo>
                    <a:pt x="36" y="66"/>
                  </a:lnTo>
                  <a:lnTo>
                    <a:pt x="36" y="60"/>
                  </a:lnTo>
                  <a:lnTo>
                    <a:pt x="42" y="36"/>
                  </a:lnTo>
                  <a:lnTo>
                    <a:pt x="30" y="36"/>
                  </a:lnTo>
                  <a:lnTo>
                    <a:pt x="30" y="30"/>
                  </a:lnTo>
                  <a:lnTo>
                    <a:pt x="36" y="30"/>
                  </a:lnTo>
                  <a:lnTo>
                    <a:pt x="42" y="24"/>
                  </a:lnTo>
                  <a:lnTo>
                    <a:pt x="42" y="18"/>
                  </a:lnTo>
                  <a:lnTo>
                    <a:pt x="54" y="18"/>
                  </a:lnTo>
                  <a:lnTo>
                    <a:pt x="48" y="18"/>
                  </a:lnTo>
                  <a:lnTo>
                    <a:pt x="54" y="12"/>
                  </a:lnTo>
                  <a:lnTo>
                    <a:pt x="60" y="12"/>
                  </a:lnTo>
                  <a:lnTo>
                    <a:pt x="66" y="12"/>
                  </a:lnTo>
                  <a:lnTo>
                    <a:pt x="66" y="6"/>
                  </a:lnTo>
                  <a:lnTo>
                    <a:pt x="72" y="6"/>
                  </a:lnTo>
                  <a:lnTo>
                    <a:pt x="78" y="0"/>
                  </a:lnTo>
                  <a:lnTo>
                    <a:pt x="84" y="0"/>
                  </a:lnTo>
                  <a:lnTo>
                    <a:pt x="96" y="0"/>
                  </a:lnTo>
                  <a:lnTo>
                    <a:pt x="102" y="0"/>
                  </a:lnTo>
                  <a:lnTo>
                    <a:pt x="102" y="6"/>
                  </a:lnTo>
                  <a:lnTo>
                    <a:pt x="108" y="6"/>
                  </a:lnTo>
                  <a:lnTo>
                    <a:pt x="108" y="0"/>
                  </a:lnTo>
                  <a:lnTo>
                    <a:pt x="102" y="0"/>
                  </a:lnTo>
                  <a:lnTo>
                    <a:pt x="114" y="0"/>
                  </a:lnTo>
                  <a:lnTo>
                    <a:pt x="120" y="6"/>
                  </a:lnTo>
                  <a:lnTo>
                    <a:pt x="114" y="6"/>
                  </a:lnTo>
                  <a:lnTo>
                    <a:pt x="120" y="6"/>
                  </a:lnTo>
                  <a:lnTo>
                    <a:pt x="120" y="12"/>
                  </a:lnTo>
                  <a:lnTo>
                    <a:pt x="126" y="18"/>
                  </a:lnTo>
                  <a:lnTo>
                    <a:pt x="120" y="18"/>
                  </a:lnTo>
                  <a:lnTo>
                    <a:pt x="126" y="24"/>
                  </a:lnTo>
                  <a:lnTo>
                    <a:pt x="132" y="24"/>
                  </a:lnTo>
                  <a:lnTo>
                    <a:pt x="138" y="18"/>
                  </a:lnTo>
                  <a:lnTo>
                    <a:pt x="144" y="12"/>
                  </a:lnTo>
                  <a:lnTo>
                    <a:pt x="150" y="12"/>
                  </a:lnTo>
                  <a:lnTo>
                    <a:pt x="156" y="6"/>
                  </a:lnTo>
                  <a:lnTo>
                    <a:pt x="162" y="18"/>
                  </a:lnTo>
                  <a:lnTo>
                    <a:pt x="150" y="24"/>
                  </a:lnTo>
                  <a:lnTo>
                    <a:pt x="144" y="36"/>
                  </a:lnTo>
                  <a:lnTo>
                    <a:pt x="132" y="36"/>
                  </a:lnTo>
                  <a:lnTo>
                    <a:pt x="132" y="42"/>
                  </a:lnTo>
                  <a:lnTo>
                    <a:pt x="132" y="48"/>
                  </a:lnTo>
                  <a:lnTo>
                    <a:pt x="132" y="54"/>
                  </a:lnTo>
                  <a:lnTo>
                    <a:pt x="138" y="60"/>
                  </a:lnTo>
                  <a:lnTo>
                    <a:pt x="144" y="66"/>
                  </a:lnTo>
                  <a:lnTo>
                    <a:pt x="156" y="72"/>
                  </a:lnTo>
                  <a:lnTo>
                    <a:pt x="156" y="78"/>
                  </a:lnTo>
                  <a:lnTo>
                    <a:pt x="156" y="84"/>
                  </a:lnTo>
                  <a:lnTo>
                    <a:pt x="162" y="90"/>
                  </a:lnTo>
                  <a:lnTo>
                    <a:pt x="156" y="90"/>
                  </a:lnTo>
                  <a:lnTo>
                    <a:pt x="150" y="102"/>
                  </a:lnTo>
                  <a:lnTo>
                    <a:pt x="138" y="114"/>
                  </a:lnTo>
                  <a:lnTo>
                    <a:pt x="132" y="120"/>
                  </a:lnTo>
                  <a:lnTo>
                    <a:pt x="126" y="120"/>
                  </a:lnTo>
                  <a:lnTo>
                    <a:pt x="114" y="126"/>
                  </a:lnTo>
                  <a:lnTo>
                    <a:pt x="114" y="132"/>
                  </a:lnTo>
                  <a:lnTo>
                    <a:pt x="114" y="138"/>
                  </a:lnTo>
                  <a:lnTo>
                    <a:pt x="114" y="144"/>
                  </a:lnTo>
                  <a:lnTo>
                    <a:pt x="126" y="156"/>
                  </a:lnTo>
                  <a:lnTo>
                    <a:pt x="132" y="156"/>
                  </a:lnTo>
                  <a:lnTo>
                    <a:pt x="138" y="156"/>
                  </a:lnTo>
                  <a:lnTo>
                    <a:pt x="144" y="156"/>
                  </a:lnTo>
                  <a:lnTo>
                    <a:pt x="138" y="162"/>
                  </a:lnTo>
                  <a:lnTo>
                    <a:pt x="144" y="162"/>
                  </a:lnTo>
                  <a:lnTo>
                    <a:pt x="150" y="162"/>
                  </a:lnTo>
                  <a:lnTo>
                    <a:pt x="150" y="156"/>
                  </a:lnTo>
                  <a:lnTo>
                    <a:pt x="156" y="156"/>
                  </a:lnTo>
                  <a:lnTo>
                    <a:pt x="156" y="162"/>
                  </a:lnTo>
                  <a:lnTo>
                    <a:pt x="156" y="168"/>
                  </a:lnTo>
                  <a:lnTo>
                    <a:pt x="168" y="174"/>
                  </a:lnTo>
                  <a:lnTo>
                    <a:pt x="162" y="174"/>
                  </a:lnTo>
                  <a:lnTo>
                    <a:pt x="156" y="174"/>
                  </a:lnTo>
                  <a:lnTo>
                    <a:pt x="162" y="174"/>
                  </a:lnTo>
                  <a:lnTo>
                    <a:pt x="174" y="180"/>
                  </a:lnTo>
                  <a:close/>
                </a:path>
              </a:pathLst>
            </a:custGeom>
            <a:grpFill/>
            <a:ln w="6350">
              <a:solidFill>
                <a:srgbClr val="002060"/>
              </a:solidFill>
              <a:prstDash val="solid"/>
              <a:round/>
              <a:headEnd/>
              <a:tailEnd/>
            </a:ln>
            <a:scene3d>
              <a:camera prst="orthographicFront"/>
              <a:lightRig rig="threePt" dir="t"/>
            </a:scene3d>
            <a:sp3d/>
          </p:spPr>
          <p:txBody>
            <a:bodyPr/>
            <a:lstStyle/>
            <a:p>
              <a:endParaRPr lang="en-US"/>
            </a:p>
          </p:txBody>
        </p:sp>
        <p:sp>
          <p:nvSpPr>
            <p:cNvPr id="303" name="Freeform 140"/>
            <p:cNvSpPr>
              <a:spLocks/>
            </p:cNvSpPr>
            <p:nvPr/>
          </p:nvSpPr>
          <p:spPr bwMode="auto">
            <a:xfrm>
              <a:off x="4360863" y="1789113"/>
              <a:ext cx="19050" cy="19050"/>
            </a:xfrm>
            <a:custGeom>
              <a:avLst/>
              <a:gdLst>
                <a:gd name="T0" fmla="*/ 6 w 12"/>
                <a:gd name="T1" fmla="*/ 12 h 12"/>
                <a:gd name="T2" fmla="*/ 0 w 12"/>
                <a:gd name="T3" fmla="*/ 12 h 12"/>
                <a:gd name="T4" fmla="*/ 0 w 12"/>
                <a:gd name="T5" fmla="*/ 6 h 12"/>
                <a:gd name="T6" fmla="*/ 0 w 12"/>
                <a:gd name="T7" fmla="*/ 0 h 12"/>
                <a:gd name="T8" fmla="*/ 12 w 12"/>
                <a:gd name="T9" fmla="*/ 6 h 12"/>
                <a:gd name="T10" fmla="*/ 6 w 12"/>
                <a:gd name="T11" fmla="*/ 12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6" y="12"/>
                  </a:moveTo>
                  <a:lnTo>
                    <a:pt x="0" y="12"/>
                  </a:lnTo>
                  <a:lnTo>
                    <a:pt x="0" y="6"/>
                  </a:lnTo>
                  <a:lnTo>
                    <a:pt x="0" y="0"/>
                  </a:lnTo>
                  <a:lnTo>
                    <a:pt x="12" y="6"/>
                  </a:lnTo>
                  <a:lnTo>
                    <a:pt x="6" y="12"/>
                  </a:lnTo>
                  <a:close/>
                </a:path>
              </a:pathLst>
            </a:custGeom>
            <a:grpFill/>
            <a:ln w="6350">
              <a:solidFill>
                <a:srgbClr val="002060"/>
              </a:solidFill>
              <a:prstDash val="solid"/>
              <a:round/>
              <a:headEnd/>
              <a:tailEnd/>
            </a:ln>
            <a:scene3d>
              <a:camera prst="orthographicFront"/>
              <a:lightRig rig="threePt" dir="t"/>
            </a:scene3d>
            <a:sp3d/>
          </p:spPr>
          <p:txBody>
            <a:bodyPr/>
            <a:lstStyle/>
            <a:p>
              <a:endParaRPr lang="en-US"/>
            </a:p>
          </p:txBody>
        </p:sp>
        <p:sp>
          <p:nvSpPr>
            <p:cNvPr id="306" name="Freeform 157"/>
            <p:cNvSpPr>
              <a:spLocks/>
            </p:cNvSpPr>
            <p:nvPr/>
          </p:nvSpPr>
          <p:spPr bwMode="auto">
            <a:xfrm>
              <a:off x="5340350" y="1954213"/>
              <a:ext cx="776288" cy="668338"/>
            </a:xfrm>
            <a:custGeom>
              <a:avLst/>
              <a:gdLst>
                <a:gd name="T0" fmla="*/ 428 w 480"/>
                <a:gd name="T1" fmla="*/ 31 h 414"/>
                <a:gd name="T2" fmla="*/ 434 w 480"/>
                <a:gd name="T3" fmla="*/ 49 h 414"/>
                <a:gd name="T4" fmla="*/ 440 w 480"/>
                <a:gd name="T5" fmla="*/ 73 h 414"/>
                <a:gd name="T6" fmla="*/ 446 w 480"/>
                <a:gd name="T7" fmla="*/ 98 h 414"/>
                <a:gd name="T8" fmla="*/ 434 w 480"/>
                <a:gd name="T9" fmla="*/ 116 h 414"/>
                <a:gd name="T10" fmla="*/ 428 w 480"/>
                <a:gd name="T11" fmla="*/ 140 h 414"/>
                <a:gd name="T12" fmla="*/ 422 w 480"/>
                <a:gd name="T13" fmla="*/ 165 h 414"/>
                <a:gd name="T14" fmla="*/ 403 w 480"/>
                <a:gd name="T15" fmla="*/ 159 h 414"/>
                <a:gd name="T16" fmla="*/ 385 w 480"/>
                <a:gd name="T17" fmla="*/ 146 h 414"/>
                <a:gd name="T18" fmla="*/ 373 w 480"/>
                <a:gd name="T19" fmla="*/ 122 h 414"/>
                <a:gd name="T20" fmla="*/ 355 w 480"/>
                <a:gd name="T21" fmla="*/ 98 h 414"/>
                <a:gd name="T22" fmla="*/ 342 w 480"/>
                <a:gd name="T23" fmla="*/ 73 h 414"/>
                <a:gd name="T24" fmla="*/ 342 w 480"/>
                <a:gd name="T25" fmla="*/ 98 h 414"/>
                <a:gd name="T26" fmla="*/ 355 w 480"/>
                <a:gd name="T27" fmla="*/ 122 h 414"/>
                <a:gd name="T28" fmla="*/ 367 w 480"/>
                <a:gd name="T29" fmla="*/ 146 h 414"/>
                <a:gd name="T30" fmla="*/ 391 w 480"/>
                <a:gd name="T31" fmla="*/ 165 h 414"/>
                <a:gd name="T32" fmla="*/ 391 w 480"/>
                <a:gd name="T33" fmla="*/ 183 h 414"/>
                <a:gd name="T34" fmla="*/ 403 w 480"/>
                <a:gd name="T35" fmla="*/ 201 h 414"/>
                <a:gd name="T36" fmla="*/ 403 w 480"/>
                <a:gd name="T37" fmla="*/ 220 h 414"/>
                <a:gd name="T38" fmla="*/ 446 w 480"/>
                <a:gd name="T39" fmla="*/ 287 h 414"/>
                <a:gd name="T40" fmla="*/ 477 w 480"/>
                <a:gd name="T41" fmla="*/ 336 h 414"/>
                <a:gd name="T42" fmla="*/ 471 w 480"/>
                <a:gd name="T43" fmla="*/ 336 h 414"/>
                <a:gd name="T44" fmla="*/ 452 w 480"/>
                <a:gd name="T45" fmla="*/ 384 h 414"/>
                <a:gd name="T46" fmla="*/ 403 w 480"/>
                <a:gd name="T47" fmla="*/ 421 h 414"/>
                <a:gd name="T48" fmla="*/ 293 w 480"/>
                <a:gd name="T49" fmla="*/ 421 h 414"/>
                <a:gd name="T50" fmla="*/ 281 w 480"/>
                <a:gd name="T51" fmla="*/ 421 h 414"/>
                <a:gd name="T52" fmla="*/ 177 w 480"/>
                <a:gd name="T53" fmla="*/ 421 h 414"/>
                <a:gd name="T54" fmla="*/ 67 w 480"/>
                <a:gd name="T55" fmla="*/ 421 h 414"/>
                <a:gd name="T56" fmla="*/ 12 w 480"/>
                <a:gd name="T57" fmla="*/ 342 h 414"/>
                <a:gd name="T58" fmla="*/ 12 w 480"/>
                <a:gd name="T59" fmla="*/ 104 h 414"/>
                <a:gd name="T60" fmla="*/ 0 w 480"/>
                <a:gd name="T61" fmla="*/ 73 h 414"/>
                <a:gd name="T62" fmla="*/ 6 w 480"/>
                <a:gd name="T63" fmla="*/ 18 h 414"/>
                <a:gd name="T64" fmla="*/ 18 w 480"/>
                <a:gd name="T65" fmla="*/ 0 h 414"/>
                <a:gd name="T66" fmla="*/ 92 w 480"/>
                <a:gd name="T67" fmla="*/ 6 h 414"/>
                <a:gd name="T68" fmla="*/ 122 w 480"/>
                <a:gd name="T69" fmla="*/ 18 h 414"/>
                <a:gd name="T70" fmla="*/ 159 w 480"/>
                <a:gd name="T71" fmla="*/ 24 h 414"/>
                <a:gd name="T72" fmla="*/ 196 w 480"/>
                <a:gd name="T73" fmla="*/ 37 h 414"/>
                <a:gd name="T74" fmla="*/ 226 w 480"/>
                <a:gd name="T75" fmla="*/ 18 h 414"/>
                <a:gd name="T76" fmla="*/ 245 w 480"/>
                <a:gd name="T77" fmla="*/ 18 h 414"/>
                <a:gd name="T78" fmla="*/ 251 w 480"/>
                <a:gd name="T79" fmla="*/ 6 h 414"/>
                <a:gd name="T80" fmla="*/ 257 w 480"/>
                <a:gd name="T81" fmla="*/ 6 h 414"/>
                <a:gd name="T82" fmla="*/ 281 w 480"/>
                <a:gd name="T83" fmla="*/ 6 h 414"/>
                <a:gd name="T84" fmla="*/ 300 w 480"/>
                <a:gd name="T85" fmla="*/ 6 h 414"/>
                <a:gd name="T86" fmla="*/ 324 w 480"/>
                <a:gd name="T87" fmla="*/ 12 h 414"/>
                <a:gd name="T88" fmla="*/ 312 w 480"/>
                <a:gd name="T89" fmla="*/ 12 h 414"/>
                <a:gd name="T90" fmla="*/ 330 w 480"/>
                <a:gd name="T91" fmla="*/ 18 h 414"/>
                <a:gd name="T92" fmla="*/ 342 w 480"/>
                <a:gd name="T93" fmla="*/ 24 h 414"/>
                <a:gd name="T94" fmla="*/ 348 w 480"/>
                <a:gd name="T95" fmla="*/ 24 h 414"/>
                <a:gd name="T96" fmla="*/ 361 w 480"/>
                <a:gd name="T97" fmla="*/ 24 h 414"/>
                <a:gd name="T98" fmla="*/ 379 w 480"/>
                <a:gd name="T99" fmla="*/ 24 h 414"/>
                <a:gd name="T100" fmla="*/ 403 w 480"/>
                <a:gd name="T101" fmla="*/ 18 h 4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0" h="414">
                  <a:moveTo>
                    <a:pt x="408" y="12"/>
                  </a:moveTo>
                  <a:lnTo>
                    <a:pt x="414" y="18"/>
                  </a:lnTo>
                  <a:lnTo>
                    <a:pt x="414" y="24"/>
                  </a:lnTo>
                  <a:lnTo>
                    <a:pt x="420" y="30"/>
                  </a:lnTo>
                  <a:lnTo>
                    <a:pt x="420" y="36"/>
                  </a:lnTo>
                  <a:lnTo>
                    <a:pt x="420" y="42"/>
                  </a:lnTo>
                  <a:lnTo>
                    <a:pt x="420" y="48"/>
                  </a:lnTo>
                  <a:lnTo>
                    <a:pt x="426" y="48"/>
                  </a:lnTo>
                  <a:lnTo>
                    <a:pt x="426" y="54"/>
                  </a:lnTo>
                  <a:lnTo>
                    <a:pt x="426" y="60"/>
                  </a:lnTo>
                  <a:lnTo>
                    <a:pt x="432" y="66"/>
                  </a:lnTo>
                  <a:lnTo>
                    <a:pt x="432" y="72"/>
                  </a:lnTo>
                  <a:lnTo>
                    <a:pt x="438" y="78"/>
                  </a:lnTo>
                  <a:lnTo>
                    <a:pt x="438" y="84"/>
                  </a:lnTo>
                  <a:lnTo>
                    <a:pt x="438" y="90"/>
                  </a:lnTo>
                  <a:lnTo>
                    <a:pt x="438" y="96"/>
                  </a:lnTo>
                  <a:lnTo>
                    <a:pt x="432" y="102"/>
                  </a:lnTo>
                  <a:lnTo>
                    <a:pt x="432" y="108"/>
                  </a:lnTo>
                  <a:lnTo>
                    <a:pt x="432" y="114"/>
                  </a:lnTo>
                  <a:lnTo>
                    <a:pt x="426" y="114"/>
                  </a:lnTo>
                  <a:lnTo>
                    <a:pt x="426" y="120"/>
                  </a:lnTo>
                  <a:lnTo>
                    <a:pt x="426" y="126"/>
                  </a:lnTo>
                  <a:lnTo>
                    <a:pt x="420" y="132"/>
                  </a:lnTo>
                  <a:lnTo>
                    <a:pt x="420" y="138"/>
                  </a:lnTo>
                  <a:lnTo>
                    <a:pt x="420" y="144"/>
                  </a:lnTo>
                  <a:lnTo>
                    <a:pt x="420" y="150"/>
                  </a:lnTo>
                  <a:lnTo>
                    <a:pt x="420" y="156"/>
                  </a:lnTo>
                  <a:lnTo>
                    <a:pt x="414" y="162"/>
                  </a:lnTo>
                  <a:lnTo>
                    <a:pt x="414" y="168"/>
                  </a:lnTo>
                  <a:lnTo>
                    <a:pt x="408" y="162"/>
                  </a:lnTo>
                  <a:lnTo>
                    <a:pt x="402" y="162"/>
                  </a:lnTo>
                  <a:lnTo>
                    <a:pt x="396" y="156"/>
                  </a:lnTo>
                  <a:lnTo>
                    <a:pt x="390" y="156"/>
                  </a:lnTo>
                  <a:lnTo>
                    <a:pt x="384" y="150"/>
                  </a:lnTo>
                  <a:lnTo>
                    <a:pt x="384" y="144"/>
                  </a:lnTo>
                  <a:lnTo>
                    <a:pt x="378" y="144"/>
                  </a:lnTo>
                  <a:lnTo>
                    <a:pt x="372" y="138"/>
                  </a:lnTo>
                  <a:lnTo>
                    <a:pt x="366" y="132"/>
                  </a:lnTo>
                  <a:lnTo>
                    <a:pt x="366" y="126"/>
                  </a:lnTo>
                  <a:lnTo>
                    <a:pt x="366" y="120"/>
                  </a:lnTo>
                  <a:lnTo>
                    <a:pt x="366" y="114"/>
                  </a:lnTo>
                  <a:lnTo>
                    <a:pt x="360" y="108"/>
                  </a:lnTo>
                  <a:lnTo>
                    <a:pt x="354" y="102"/>
                  </a:lnTo>
                  <a:lnTo>
                    <a:pt x="348" y="96"/>
                  </a:lnTo>
                  <a:lnTo>
                    <a:pt x="342" y="90"/>
                  </a:lnTo>
                  <a:lnTo>
                    <a:pt x="342" y="84"/>
                  </a:lnTo>
                  <a:lnTo>
                    <a:pt x="342" y="78"/>
                  </a:lnTo>
                  <a:lnTo>
                    <a:pt x="336" y="72"/>
                  </a:lnTo>
                  <a:lnTo>
                    <a:pt x="330" y="78"/>
                  </a:lnTo>
                  <a:lnTo>
                    <a:pt x="330" y="84"/>
                  </a:lnTo>
                  <a:lnTo>
                    <a:pt x="330" y="90"/>
                  </a:lnTo>
                  <a:lnTo>
                    <a:pt x="336" y="96"/>
                  </a:lnTo>
                  <a:lnTo>
                    <a:pt x="342" y="102"/>
                  </a:lnTo>
                  <a:lnTo>
                    <a:pt x="342" y="108"/>
                  </a:lnTo>
                  <a:lnTo>
                    <a:pt x="342" y="114"/>
                  </a:lnTo>
                  <a:lnTo>
                    <a:pt x="348" y="120"/>
                  </a:lnTo>
                  <a:lnTo>
                    <a:pt x="348" y="126"/>
                  </a:lnTo>
                  <a:lnTo>
                    <a:pt x="354" y="132"/>
                  </a:lnTo>
                  <a:lnTo>
                    <a:pt x="360" y="138"/>
                  </a:lnTo>
                  <a:lnTo>
                    <a:pt x="360" y="144"/>
                  </a:lnTo>
                  <a:lnTo>
                    <a:pt x="366" y="150"/>
                  </a:lnTo>
                  <a:lnTo>
                    <a:pt x="372" y="150"/>
                  </a:lnTo>
                  <a:lnTo>
                    <a:pt x="378" y="156"/>
                  </a:lnTo>
                  <a:lnTo>
                    <a:pt x="384" y="162"/>
                  </a:lnTo>
                  <a:lnTo>
                    <a:pt x="378" y="162"/>
                  </a:lnTo>
                  <a:lnTo>
                    <a:pt x="378" y="168"/>
                  </a:lnTo>
                  <a:lnTo>
                    <a:pt x="378" y="174"/>
                  </a:lnTo>
                  <a:lnTo>
                    <a:pt x="384" y="180"/>
                  </a:lnTo>
                  <a:lnTo>
                    <a:pt x="384" y="186"/>
                  </a:lnTo>
                  <a:lnTo>
                    <a:pt x="390" y="186"/>
                  </a:lnTo>
                  <a:lnTo>
                    <a:pt x="390" y="192"/>
                  </a:lnTo>
                  <a:lnTo>
                    <a:pt x="396" y="198"/>
                  </a:lnTo>
                  <a:lnTo>
                    <a:pt x="402" y="204"/>
                  </a:lnTo>
                  <a:lnTo>
                    <a:pt x="396" y="204"/>
                  </a:lnTo>
                  <a:lnTo>
                    <a:pt x="396" y="210"/>
                  </a:lnTo>
                  <a:lnTo>
                    <a:pt x="396" y="216"/>
                  </a:lnTo>
                  <a:lnTo>
                    <a:pt x="402" y="222"/>
                  </a:lnTo>
                  <a:lnTo>
                    <a:pt x="414" y="246"/>
                  </a:lnTo>
                  <a:lnTo>
                    <a:pt x="426" y="258"/>
                  </a:lnTo>
                  <a:lnTo>
                    <a:pt x="438" y="282"/>
                  </a:lnTo>
                  <a:lnTo>
                    <a:pt x="444" y="294"/>
                  </a:lnTo>
                  <a:lnTo>
                    <a:pt x="444" y="300"/>
                  </a:lnTo>
                  <a:lnTo>
                    <a:pt x="450" y="312"/>
                  </a:lnTo>
                  <a:lnTo>
                    <a:pt x="468" y="330"/>
                  </a:lnTo>
                  <a:lnTo>
                    <a:pt x="474" y="330"/>
                  </a:lnTo>
                  <a:lnTo>
                    <a:pt x="480" y="330"/>
                  </a:lnTo>
                  <a:lnTo>
                    <a:pt x="468" y="330"/>
                  </a:lnTo>
                  <a:lnTo>
                    <a:pt x="462" y="330"/>
                  </a:lnTo>
                  <a:lnTo>
                    <a:pt x="468" y="360"/>
                  </a:lnTo>
                  <a:lnTo>
                    <a:pt x="468" y="366"/>
                  </a:lnTo>
                  <a:lnTo>
                    <a:pt x="456" y="384"/>
                  </a:lnTo>
                  <a:lnTo>
                    <a:pt x="444" y="378"/>
                  </a:lnTo>
                  <a:lnTo>
                    <a:pt x="432" y="402"/>
                  </a:lnTo>
                  <a:lnTo>
                    <a:pt x="408" y="408"/>
                  </a:lnTo>
                  <a:lnTo>
                    <a:pt x="402" y="414"/>
                  </a:lnTo>
                  <a:lnTo>
                    <a:pt x="396" y="414"/>
                  </a:lnTo>
                  <a:lnTo>
                    <a:pt x="366" y="414"/>
                  </a:lnTo>
                  <a:lnTo>
                    <a:pt x="348" y="414"/>
                  </a:lnTo>
                  <a:lnTo>
                    <a:pt x="318" y="414"/>
                  </a:lnTo>
                  <a:lnTo>
                    <a:pt x="288" y="414"/>
                  </a:lnTo>
                  <a:lnTo>
                    <a:pt x="294" y="408"/>
                  </a:lnTo>
                  <a:lnTo>
                    <a:pt x="288" y="408"/>
                  </a:lnTo>
                  <a:lnTo>
                    <a:pt x="282" y="414"/>
                  </a:lnTo>
                  <a:lnTo>
                    <a:pt x="276" y="414"/>
                  </a:lnTo>
                  <a:lnTo>
                    <a:pt x="246" y="414"/>
                  </a:lnTo>
                  <a:lnTo>
                    <a:pt x="216" y="414"/>
                  </a:lnTo>
                  <a:lnTo>
                    <a:pt x="186" y="414"/>
                  </a:lnTo>
                  <a:lnTo>
                    <a:pt x="174" y="414"/>
                  </a:lnTo>
                  <a:lnTo>
                    <a:pt x="150" y="414"/>
                  </a:lnTo>
                  <a:lnTo>
                    <a:pt x="120" y="414"/>
                  </a:lnTo>
                  <a:lnTo>
                    <a:pt x="96" y="414"/>
                  </a:lnTo>
                  <a:lnTo>
                    <a:pt x="66" y="414"/>
                  </a:lnTo>
                  <a:lnTo>
                    <a:pt x="36" y="414"/>
                  </a:lnTo>
                  <a:lnTo>
                    <a:pt x="12" y="414"/>
                  </a:lnTo>
                  <a:lnTo>
                    <a:pt x="12" y="396"/>
                  </a:lnTo>
                  <a:lnTo>
                    <a:pt x="12" y="336"/>
                  </a:lnTo>
                  <a:lnTo>
                    <a:pt x="12" y="276"/>
                  </a:lnTo>
                  <a:lnTo>
                    <a:pt x="12" y="216"/>
                  </a:lnTo>
                  <a:lnTo>
                    <a:pt x="12" y="162"/>
                  </a:lnTo>
                  <a:lnTo>
                    <a:pt x="12" y="102"/>
                  </a:lnTo>
                  <a:lnTo>
                    <a:pt x="6" y="90"/>
                  </a:lnTo>
                  <a:lnTo>
                    <a:pt x="6" y="84"/>
                  </a:lnTo>
                  <a:lnTo>
                    <a:pt x="0" y="78"/>
                  </a:lnTo>
                  <a:lnTo>
                    <a:pt x="0" y="72"/>
                  </a:lnTo>
                  <a:lnTo>
                    <a:pt x="0" y="60"/>
                  </a:lnTo>
                  <a:lnTo>
                    <a:pt x="6" y="48"/>
                  </a:lnTo>
                  <a:lnTo>
                    <a:pt x="12" y="36"/>
                  </a:lnTo>
                  <a:lnTo>
                    <a:pt x="6" y="18"/>
                  </a:lnTo>
                  <a:lnTo>
                    <a:pt x="6" y="12"/>
                  </a:lnTo>
                  <a:lnTo>
                    <a:pt x="6" y="6"/>
                  </a:lnTo>
                  <a:lnTo>
                    <a:pt x="12" y="0"/>
                  </a:lnTo>
                  <a:lnTo>
                    <a:pt x="18" y="0"/>
                  </a:lnTo>
                  <a:lnTo>
                    <a:pt x="24" y="6"/>
                  </a:lnTo>
                  <a:lnTo>
                    <a:pt x="42" y="0"/>
                  </a:lnTo>
                  <a:lnTo>
                    <a:pt x="72" y="6"/>
                  </a:lnTo>
                  <a:lnTo>
                    <a:pt x="90" y="6"/>
                  </a:lnTo>
                  <a:lnTo>
                    <a:pt x="96" y="6"/>
                  </a:lnTo>
                  <a:lnTo>
                    <a:pt x="114" y="12"/>
                  </a:lnTo>
                  <a:lnTo>
                    <a:pt x="114" y="18"/>
                  </a:lnTo>
                  <a:lnTo>
                    <a:pt x="120" y="18"/>
                  </a:lnTo>
                  <a:lnTo>
                    <a:pt x="132" y="18"/>
                  </a:lnTo>
                  <a:lnTo>
                    <a:pt x="138" y="24"/>
                  </a:lnTo>
                  <a:lnTo>
                    <a:pt x="150" y="24"/>
                  </a:lnTo>
                  <a:lnTo>
                    <a:pt x="156" y="24"/>
                  </a:lnTo>
                  <a:lnTo>
                    <a:pt x="174" y="24"/>
                  </a:lnTo>
                  <a:lnTo>
                    <a:pt x="174" y="30"/>
                  </a:lnTo>
                  <a:lnTo>
                    <a:pt x="186" y="36"/>
                  </a:lnTo>
                  <a:lnTo>
                    <a:pt x="192" y="36"/>
                  </a:lnTo>
                  <a:lnTo>
                    <a:pt x="198" y="30"/>
                  </a:lnTo>
                  <a:lnTo>
                    <a:pt x="204" y="30"/>
                  </a:lnTo>
                  <a:lnTo>
                    <a:pt x="216" y="24"/>
                  </a:lnTo>
                  <a:lnTo>
                    <a:pt x="222" y="18"/>
                  </a:lnTo>
                  <a:lnTo>
                    <a:pt x="228" y="12"/>
                  </a:lnTo>
                  <a:lnTo>
                    <a:pt x="234" y="12"/>
                  </a:lnTo>
                  <a:lnTo>
                    <a:pt x="234" y="18"/>
                  </a:lnTo>
                  <a:lnTo>
                    <a:pt x="240" y="18"/>
                  </a:lnTo>
                  <a:lnTo>
                    <a:pt x="234" y="12"/>
                  </a:lnTo>
                  <a:lnTo>
                    <a:pt x="240" y="12"/>
                  </a:lnTo>
                  <a:lnTo>
                    <a:pt x="240" y="6"/>
                  </a:lnTo>
                  <a:lnTo>
                    <a:pt x="246" y="6"/>
                  </a:lnTo>
                  <a:lnTo>
                    <a:pt x="258" y="6"/>
                  </a:lnTo>
                  <a:lnTo>
                    <a:pt x="264" y="0"/>
                  </a:lnTo>
                  <a:lnTo>
                    <a:pt x="258" y="6"/>
                  </a:lnTo>
                  <a:lnTo>
                    <a:pt x="252" y="6"/>
                  </a:lnTo>
                  <a:lnTo>
                    <a:pt x="258" y="6"/>
                  </a:lnTo>
                  <a:lnTo>
                    <a:pt x="264" y="6"/>
                  </a:lnTo>
                  <a:lnTo>
                    <a:pt x="270" y="6"/>
                  </a:lnTo>
                  <a:lnTo>
                    <a:pt x="276" y="6"/>
                  </a:lnTo>
                  <a:lnTo>
                    <a:pt x="270" y="0"/>
                  </a:lnTo>
                  <a:lnTo>
                    <a:pt x="276" y="0"/>
                  </a:lnTo>
                  <a:lnTo>
                    <a:pt x="282" y="0"/>
                  </a:lnTo>
                  <a:lnTo>
                    <a:pt x="294" y="6"/>
                  </a:lnTo>
                  <a:lnTo>
                    <a:pt x="300" y="6"/>
                  </a:lnTo>
                  <a:lnTo>
                    <a:pt x="312" y="0"/>
                  </a:lnTo>
                  <a:lnTo>
                    <a:pt x="312" y="6"/>
                  </a:lnTo>
                  <a:lnTo>
                    <a:pt x="318" y="12"/>
                  </a:lnTo>
                  <a:lnTo>
                    <a:pt x="312" y="6"/>
                  </a:lnTo>
                  <a:lnTo>
                    <a:pt x="306" y="0"/>
                  </a:lnTo>
                  <a:lnTo>
                    <a:pt x="306" y="6"/>
                  </a:lnTo>
                  <a:lnTo>
                    <a:pt x="306" y="12"/>
                  </a:lnTo>
                  <a:lnTo>
                    <a:pt x="312" y="18"/>
                  </a:lnTo>
                  <a:lnTo>
                    <a:pt x="318" y="24"/>
                  </a:lnTo>
                  <a:lnTo>
                    <a:pt x="324" y="24"/>
                  </a:lnTo>
                  <a:lnTo>
                    <a:pt x="324" y="18"/>
                  </a:lnTo>
                  <a:lnTo>
                    <a:pt x="324" y="12"/>
                  </a:lnTo>
                  <a:lnTo>
                    <a:pt x="330" y="12"/>
                  </a:lnTo>
                  <a:lnTo>
                    <a:pt x="330" y="18"/>
                  </a:lnTo>
                  <a:lnTo>
                    <a:pt x="336" y="24"/>
                  </a:lnTo>
                  <a:lnTo>
                    <a:pt x="342" y="24"/>
                  </a:lnTo>
                  <a:lnTo>
                    <a:pt x="348" y="24"/>
                  </a:lnTo>
                  <a:lnTo>
                    <a:pt x="348" y="18"/>
                  </a:lnTo>
                  <a:lnTo>
                    <a:pt x="342" y="24"/>
                  </a:lnTo>
                  <a:lnTo>
                    <a:pt x="348" y="24"/>
                  </a:lnTo>
                  <a:lnTo>
                    <a:pt x="354" y="24"/>
                  </a:lnTo>
                  <a:lnTo>
                    <a:pt x="360" y="18"/>
                  </a:lnTo>
                  <a:lnTo>
                    <a:pt x="354" y="24"/>
                  </a:lnTo>
                  <a:lnTo>
                    <a:pt x="360" y="18"/>
                  </a:lnTo>
                  <a:lnTo>
                    <a:pt x="360" y="24"/>
                  </a:lnTo>
                  <a:lnTo>
                    <a:pt x="366" y="24"/>
                  </a:lnTo>
                  <a:lnTo>
                    <a:pt x="372" y="24"/>
                  </a:lnTo>
                  <a:lnTo>
                    <a:pt x="372" y="18"/>
                  </a:lnTo>
                  <a:lnTo>
                    <a:pt x="378" y="18"/>
                  </a:lnTo>
                  <a:lnTo>
                    <a:pt x="384" y="18"/>
                  </a:lnTo>
                  <a:lnTo>
                    <a:pt x="396" y="18"/>
                  </a:lnTo>
                  <a:lnTo>
                    <a:pt x="402" y="18"/>
                  </a:lnTo>
                  <a:lnTo>
                    <a:pt x="408" y="12"/>
                  </a:lnTo>
                  <a:close/>
                </a:path>
              </a:pathLst>
            </a:custGeom>
            <a:grpFill/>
            <a:ln w="6350">
              <a:solidFill>
                <a:srgbClr val="002060"/>
              </a:solidFill>
              <a:prstDash val="solid"/>
              <a:round/>
              <a:headEnd/>
              <a:tailEnd/>
            </a:ln>
            <a:scene3d>
              <a:camera prst="orthographicFront"/>
              <a:lightRig rig="threePt" dir="t"/>
            </a:scene3d>
            <a:sp3d/>
          </p:spPr>
          <p:txBody>
            <a:bodyPr/>
            <a:lstStyle/>
            <a:p>
              <a:endParaRPr lang="en-US"/>
            </a:p>
          </p:txBody>
        </p:sp>
        <p:sp>
          <p:nvSpPr>
            <p:cNvPr id="309" name="Freeform 160"/>
            <p:cNvSpPr>
              <a:spLocks/>
            </p:cNvSpPr>
            <p:nvPr/>
          </p:nvSpPr>
          <p:spPr bwMode="auto">
            <a:xfrm>
              <a:off x="6000750" y="1954213"/>
              <a:ext cx="28575" cy="28575"/>
            </a:xfrm>
            <a:custGeom>
              <a:avLst/>
              <a:gdLst>
                <a:gd name="T0" fmla="*/ 12 w 18"/>
                <a:gd name="T1" fmla="*/ 0 h 18"/>
                <a:gd name="T2" fmla="*/ 18 w 18"/>
                <a:gd name="T3" fmla="*/ 0 h 18"/>
                <a:gd name="T4" fmla="*/ 6 w 18"/>
                <a:gd name="T5" fmla="*/ 12 h 18"/>
                <a:gd name="T6" fmla="*/ 6 w 18"/>
                <a:gd name="T7" fmla="*/ 18 h 18"/>
                <a:gd name="T8" fmla="*/ 0 w 18"/>
                <a:gd name="T9" fmla="*/ 12 h 18"/>
                <a:gd name="T10" fmla="*/ 6 w 18"/>
                <a:gd name="T11" fmla="*/ 6 h 18"/>
                <a:gd name="T12" fmla="*/ 12 w 18"/>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8">
                  <a:moveTo>
                    <a:pt x="12" y="0"/>
                  </a:moveTo>
                  <a:lnTo>
                    <a:pt x="18" y="0"/>
                  </a:lnTo>
                  <a:lnTo>
                    <a:pt x="6" y="12"/>
                  </a:lnTo>
                  <a:lnTo>
                    <a:pt x="6" y="18"/>
                  </a:lnTo>
                  <a:lnTo>
                    <a:pt x="0" y="12"/>
                  </a:lnTo>
                  <a:lnTo>
                    <a:pt x="6" y="6"/>
                  </a:lnTo>
                  <a:lnTo>
                    <a:pt x="12" y="0"/>
                  </a:lnTo>
                  <a:close/>
                </a:path>
              </a:pathLst>
            </a:custGeom>
            <a:grpFill/>
            <a:ln w="6350">
              <a:solidFill>
                <a:srgbClr val="002060"/>
              </a:solidFill>
              <a:prstDash val="solid"/>
              <a:round/>
              <a:headEnd/>
              <a:tailEnd/>
            </a:ln>
            <a:scene3d>
              <a:camera prst="orthographicFront"/>
              <a:lightRig rig="threePt" dir="t"/>
            </a:scene3d>
            <a:sp3d/>
          </p:spPr>
          <p:txBody>
            <a:bodyPr/>
            <a:lstStyle/>
            <a:p>
              <a:endParaRPr lang="en-US"/>
            </a:p>
          </p:txBody>
        </p:sp>
        <p:sp>
          <p:nvSpPr>
            <p:cNvPr id="310" name="Freeform 161"/>
            <p:cNvSpPr>
              <a:spLocks/>
            </p:cNvSpPr>
            <p:nvPr/>
          </p:nvSpPr>
          <p:spPr bwMode="auto">
            <a:xfrm>
              <a:off x="4254500" y="1846263"/>
              <a:ext cx="1114425" cy="950913"/>
            </a:xfrm>
            <a:custGeom>
              <a:avLst/>
              <a:gdLst>
                <a:gd name="T0" fmla="*/ 31 w 690"/>
                <a:gd name="T1" fmla="*/ 122 h 588"/>
                <a:gd name="T2" fmla="*/ 49 w 690"/>
                <a:gd name="T3" fmla="*/ 98 h 588"/>
                <a:gd name="T4" fmla="*/ 49 w 690"/>
                <a:gd name="T5" fmla="*/ 61 h 588"/>
                <a:gd name="T6" fmla="*/ 61 w 690"/>
                <a:gd name="T7" fmla="*/ 55 h 588"/>
                <a:gd name="T8" fmla="*/ 67 w 690"/>
                <a:gd name="T9" fmla="*/ 49 h 588"/>
                <a:gd name="T10" fmla="*/ 98 w 690"/>
                <a:gd name="T11" fmla="*/ 31 h 588"/>
                <a:gd name="T12" fmla="*/ 98 w 690"/>
                <a:gd name="T13" fmla="*/ 24 h 588"/>
                <a:gd name="T14" fmla="*/ 98 w 690"/>
                <a:gd name="T15" fmla="*/ 0 h 588"/>
                <a:gd name="T16" fmla="*/ 110 w 690"/>
                <a:gd name="T17" fmla="*/ 0 h 588"/>
                <a:gd name="T18" fmla="*/ 147 w 690"/>
                <a:gd name="T19" fmla="*/ 12 h 588"/>
                <a:gd name="T20" fmla="*/ 183 w 690"/>
                <a:gd name="T21" fmla="*/ 12 h 588"/>
                <a:gd name="T22" fmla="*/ 201 w 690"/>
                <a:gd name="T23" fmla="*/ 12 h 588"/>
                <a:gd name="T24" fmla="*/ 232 w 690"/>
                <a:gd name="T25" fmla="*/ 24 h 588"/>
                <a:gd name="T26" fmla="*/ 269 w 690"/>
                <a:gd name="T27" fmla="*/ 43 h 588"/>
                <a:gd name="T28" fmla="*/ 275 w 690"/>
                <a:gd name="T29" fmla="*/ 67 h 588"/>
                <a:gd name="T30" fmla="*/ 299 w 690"/>
                <a:gd name="T31" fmla="*/ 79 h 588"/>
                <a:gd name="T32" fmla="*/ 330 w 690"/>
                <a:gd name="T33" fmla="*/ 86 h 588"/>
                <a:gd name="T34" fmla="*/ 360 w 690"/>
                <a:gd name="T35" fmla="*/ 92 h 588"/>
                <a:gd name="T36" fmla="*/ 385 w 690"/>
                <a:gd name="T37" fmla="*/ 104 h 588"/>
                <a:gd name="T38" fmla="*/ 427 w 690"/>
                <a:gd name="T39" fmla="*/ 122 h 588"/>
                <a:gd name="T40" fmla="*/ 446 w 690"/>
                <a:gd name="T41" fmla="*/ 122 h 588"/>
                <a:gd name="T42" fmla="*/ 476 w 690"/>
                <a:gd name="T43" fmla="*/ 98 h 588"/>
                <a:gd name="T44" fmla="*/ 482 w 690"/>
                <a:gd name="T45" fmla="*/ 86 h 588"/>
                <a:gd name="T46" fmla="*/ 470 w 690"/>
                <a:gd name="T47" fmla="*/ 61 h 588"/>
                <a:gd name="T48" fmla="*/ 476 w 690"/>
                <a:gd name="T49" fmla="*/ 43 h 588"/>
                <a:gd name="T50" fmla="*/ 519 w 690"/>
                <a:gd name="T51" fmla="*/ 18 h 588"/>
                <a:gd name="T52" fmla="*/ 543 w 690"/>
                <a:gd name="T53" fmla="*/ 6 h 588"/>
                <a:gd name="T54" fmla="*/ 568 w 690"/>
                <a:gd name="T55" fmla="*/ 6 h 588"/>
                <a:gd name="T56" fmla="*/ 580 w 690"/>
                <a:gd name="T57" fmla="*/ 12 h 588"/>
                <a:gd name="T58" fmla="*/ 610 w 690"/>
                <a:gd name="T59" fmla="*/ 24 h 588"/>
                <a:gd name="T60" fmla="*/ 610 w 690"/>
                <a:gd name="T61" fmla="*/ 37 h 588"/>
                <a:gd name="T62" fmla="*/ 617 w 690"/>
                <a:gd name="T63" fmla="*/ 37 h 588"/>
                <a:gd name="T64" fmla="*/ 647 w 690"/>
                <a:gd name="T65" fmla="*/ 43 h 588"/>
                <a:gd name="T66" fmla="*/ 671 w 690"/>
                <a:gd name="T67" fmla="*/ 49 h 588"/>
                <a:gd name="T68" fmla="*/ 696 w 690"/>
                <a:gd name="T69" fmla="*/ 49 h 588"/>
                <a:gd name="T70" fmla="*/ 702 w 690"/>
                <a:gd name="T71" fmla="*/ 67 h 588"/>
                <a:gd name="T72" fmla="*/ 690 w 690"/>
                <a:gd name="T73" fmla="*/ 73 h 588"/>
                <a:gd name="T74" fmla="*/ 690 w 690"/>
                <a:gd name="T75" fmla="*/ 86 h 588"/>
                <a:gd name="T76" fmla="*/ 690 w 690"/>
                <a:gd name="T77" fmla="*/ 116 h 588"/>
                <a:gd name="T78" fmla="*/ 684 w 690"/>
                <a:gd name="T79" fmla="*/ 141 h 588"/>
                <a:gd name="T80" fmla="*/ 690 w 690"/>
                <a:gd name="T81" fmla="*/ 153 h 588"/>
                <a:gd name="T82" fmla="*/ 696 w 690"/>
                <a:gd name="T83" fmla="*/ 171 h 588"/>
                <a:gd name="T84" fmla="*/ 696 w 690"/>
                <a:gd name="T85" fmla="*/ 287 h 588"/>
                <a:gd name="T86" fmla="*/ 696 w 690"/>
                <a:gd name="T87" fmla="*/ 410 h 588"/>
                <a:gd name="T88" fmla="*/ 696 w 690"/>
                <a:gd name="T89" fmla="*/ 489 h 588"/>
                <a:gd name="T90" fmla="*/ 696 w 690"/>
                <a:gd name="T91" fmla="*/ 581 h 588"/>
                <a:gd name="T92" fmla="*/ 647 w 690"/>
                <a:gd name="T93" fmla="*/ 581 h 588"/>
                <a:gd name="T94" fmla="*/ 537 w 690"/>
                <a:gd name="T95" fmla="*/ 544 h 588"/>
                <a:gd name="T96" fmla="*/ 299 w 690"/>
                <a:gd name="T97" fmla="*/ 428 h 588"/>
                <a:gd name="T98" fmla="*/ 220 w 690"/>
                <a:gd name="T99" fmla="*/ 465 h 588"/>
                <a:gd name="T100" fmla="*/ 183 w 690"/>
                <a:gd name="T101" fmla="*/ 434 h 588"/>
                <a:gd name="T102" fmla="*/ 104 w 690"/>
                <a:gd name="T103" fmla="*/ 391 h 588"/>
                <a:gd name="T104" fmla="*/ 49 w 690"/>
                <a:gd name="T105" fmla="*/ 379 h 588"/>
                <a:gd name="T106" fmla="*/ 43 w 690"/>
                <a:gd name="T107" fmla="*/ 367 h 588"/>
                <a:gd name="T108" fmla="*/ 37 w 690"/>
                <a:gd name="T109" fmla="*/ 342 h 588"/>
                <a:gd name="T110" fmla="*/ 12 w 690"/>
                <a:gd name="T111" fmla="*/ 300 h 588"/>
                <a:gd name="T112" fmla="*/ 31 w 690"/>
                <a:gd name="T113" fmla="*/ 293 h 588"/>
                <a:gd name="T114" fmla="*/ 24 w 690"/>
                <a:gd name="T115" fmla="*/ 275 h 588"/>
                <a:gd name="T116" fmla="*/ 24 w 690"/>
                <a:gd name="T117" fmla="*/ 244 h 588"/>
                <a:gd name="T118" fmla="*/ 31 w 690"/>
                <a:gd name="T119" fmla="*/ 232 h 588"/>
                <a:gd name="T120" fmla="*/ 31 w 690"/>
                <a:gd name="T121" fmla="*/ 189 h 588"/>
                <a:gd name="T122" fmla="*/ 12 w 690"/>
                <a:gd name="T123" fmla="*/ 147 h 588"/>
                <a:gd name="T124" fmla="*/ 12 w 690"/>
                <a:gd name="T125" fmla="*/ 128 h 5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90" h="588">
                  <a:moveTo>
                    <a:pt x="12" y="126"/>
                  </a:moveTo>
                  <a:lnTo>
                    <a:pt x="30" y="120"/>
                  </a:lnTo>
                  <a:lnTo>
                    <a:pt x="42" y="102"/>
                  </a:lnTo>
                  <a:lnTo>
                    <a:pt x="48" y="96"/>
                  </a:lnTo>
                  <a:lnTo>
                    <a:pt x="36" y="72"/>
                  </a:lnTo>
                  <a:lnTo>
                    <a:pt x="48" y="60"/>
                  </a:lnTo>
                  <a:lnTo>
                    <a:pt x="54" y="60"/>
                  </a:lnTo>
                  <a:lnTo>
                    <a:pt x="60" y="54"/>
                  </a:lnTo>
                  <a:lnTo>
                    <a:pt x="60" y="48"/>
                  </a:lnTo>
                  <a:lnTo>
                    <a:pt x="66" y="48"/>
                  </a:lnTo>
                  <a:lnTo>
                    <a:pt x="72" y="42"/>
                  </a:lnTo>
                  <a:lnTo>
                    <a:pt x="96" y="30"/>
                  </a:lnTo>
                  <a:lnTo>
                    <a:pt x="102" y="30"/>
                  </a:lnTo>
                  <a:lnTo>
                    <a:pt x="96" y="24"/>
                  </a:lnTo>
                  <a:lnTo>
                    <a:pt x="96" y="6"/>
                  </a:lnTo>
                  <a:lnTo>
                    <a:pt x="96" y="0"/>
                  </a:lnTo>
                  <a:lnTo>
                    <a:pt x="102" y="0"/>
                  </a:lnTo>
                  <a:lnTo>
                    <a:pt x="108" y="0"/>
                  </a:lnTo>
                  <a:lnTo>
                    <a:pt x="132" y="12"/>
                  </a:lnTo>
                  <a:lnTo>
                    <a:pt x="144" y="12"/>
                  </a:lnTo>
                  <a:lnTo>
                    <a:pt x="174" y="6"/>
                  </a:lnTo>
                  <a:lnTo>
                    <a:pt x="180" y="12"/>
                  </a:lnTo>
                  <a:lnTo>
                    <a:pt x="192" y="12"/>
                  </a:lnTo>
                  <a:lnTo>
                    <a:pt x="198" y="12"/>
                  </a:lnTo>
                  <a:lnTo>
                    <a:pt x="216" y="18"/>
                  </a:lnTo>
                  <a:lnTo>
                    <a:pt x="228" y="24"/>
                  </a:lnTo>
                  <a:lnTo>
                    <a:pt x="258" y="30"/>
                  </a:lnTo>
                  <a:lnTo>
                    <a:pt x="264" y="42"/>
                  </a:lnTo>
                  <a:lnTo>
                    <a:pt x="264" y="48"/>
                  </a:lnTo>
                  <a:lnTo>
                    <a:pt x="270" y="66"/>
                  </a:lnTo>
                  <a:lnTo>
                    <a:pt x="282" y="72"/>
                  </a:lnTo>
                  <a:lnTo>
                    <a:pt x="294" y="78"/>
                  </a:lnTo>
                  <a:lnTo>
                    <a:pt x="306" y="84"/>
                  </a:lnTo>
                  <a:lnTo>
                    <a:pt x="324" y="84"/>
                  </a:lnTo>
                  <a:lnTo>
                    <a:pt x="336" y="84"/>
                  </a:lnTo>
                  <a:lnTo>
                    <a:pt x="354" y="90"/>
                  </a:lnTo>
                  <a:lnTo>
                    <a:pt x="372" y="96"/>
                  </a:lnTo>
                  <a:lnTo>
                    <a:pt x="378" y="102"/>
                  </a:lnTo>
                  <a:lnTo>
                    <a:pt x="396" y="108"/>
                  </a:lnTo>
                  <a:lnTo>
                    <a:pt x="420" y="120"/>
                  </a:lnTo>
                  <a:lnTo>
                    <a:pt x="426" y="126"/>
                  </a:lnTo>
                  <a:lnTo>
                    <a:pt x="438" y="120"/>
                  </a:lnTo>
                  <a:lnTo>
                    <a:pt x="450" y="114"/>
                  </a:lnTo>
                  <a:lnTo>
                    <a:pt x="468" y="96"/>
                  </a:lnTo>
                  <a:lnTo>
                    <a:pt x="474" y="90"/>
                  </a:lnTo>
                  <a:lnTo>
                    <a:pt x="474" y="84"/>
                  </a:lnTo>
                  <a:lnTo>
                    <a:pt x="462" y="72"/>
                  </a:lnTo>
                  <a:lnTo>
                    <a:pt x="462" y="60"/>
                  </a:lnTo>
                  <a:lnTo>
                    <a:pt x="462" y="48"/>
                  </a:lnTo>
                  <a:lnTo>
                    <a:pt x="468" y="42"/>
                  </a:lnTo>
                  <a:lnTo>
                    <a:pt x="486" y="24"/>
                  </a:lnTo>
                  <a:lnTo>
                    <a:pt x="510" y="18"/>
                  </a:lnTo>
                  <a:lnTo>
                    <a:pt x="528" y="12"/>
                  </a:lnTo>
                  <a:lnTo>
                    <a:pt x="534" y="6"/>
                  </a:lnTo>
                  <a:lnTo>
                    <a:pt x="546" y="12"/>
                  </a:lnTo>
                  <a:lnTo>
                    <a:pt x="558" y="6"/>
                  </a:lnTo>
                  <a:lnTo>
                    <a:pt x="564" y="12"/>
                  </a:lnTo>
                  <a:lnTo>
                    <a:pt x="570" y="12"/>
                  </a:lnTo>
                  <a:lnTo>
                    <a:pt x="576" y="12"/>
                  </a:lnTo>
                  <a:lnTo>
                    <a:pt x="600" y="24"/>
                  </a:lnTo>
                  <a:lnTo>
                    <a:pt x="600" y="30"/>
                  </a:lnTo>
                  <a:lnTo>
                    <a:pt x="600" y="36"/>
                  </a:lnTo>
                  <a:lnTo>
                    <a:pt x="606" y="42"/>
                  </a:lnTo>
                  <a:lnTo>
                    <a:pt x="606" y="36"/>
                  </a:lnTo>
                  <a:lnTo>
                    <a:pt x="630" y="42"/>
                  </a:lnTo>
                  <a:lnTo>
                    <a:pt x="636" y="42"/>
                  </a:lnTo>
                  <a:lnTo>
                    <a:pt x="636" y="48"/>
                  </a:lnTo>
                  <a:lnTo>
                    <a:pt x="660" y="48"/>
                  </a:lnTo>
                  <a:lnTo>
                    <a:pt x="666" y="48"/>
                  </a:lnTo>
                  <a:lnTo>
                    <a:pt x="684" y="48"/>
                  </a:lnTo>
                  <a:lnTo>
                    <a:pt x="684" y="54"/>
                  </a:lnTo>
                  <a:lnTo>
                    <a:pt x="690" y="66"/>
                  </a:lnTo>
                  <a:lnTo>
                    <a:pt x="684" y="66"/>
                  </a:lnTo>
                  <a:lnTo>
                    <a:pt x="678" y="72"/>
                  </a:lnTo>
                  <a:lnTo>
                    <a:pt x="678" y="78"/>
                  </a:lnTo>
                  <a:lnTo>
                    <a:pt x="678" y="84"/>
                  </a:lnTo>
                  <a:lnTo>
                    <a:pt x="684" y="102"/>
                  </a:lnTo>
                  <a:lnTo>
                    <a:pt x="678" y="114"/>
                  </a:lnTo>
                  <a:lnTo>
                    <a:pt x="672" y="126"/>
                  </a:lnTo>
                  <a:lnTo>
                    <a:pt x="672" y="138"/>
                  </a:lnTo>
                  <a:lnTo>
                    <a:pt x="672" y="144"/>
                  </a:lnTo>
                  <a:lnTo>
                    <a:pt x="678" y="150"/>
                  </a:lnTo>
                  <a:lnTo>
                    <a:pt x="678" y="156"/>
                  </a:lnTo>
                  <a:lnTo>
                    <a:pt x="684" y="168"/>
                  </a:lnTo>
                  <a:lnTo>
                    <a:pt x="684" y="228"/>
                  </a:lnTo>
                  <a:lnTo>
                    <a:pt x="684" y="282"/>
                  </a:lnTo>
                  <a:lnTo>
                    <a:pt x="684" y="342"/>
                  </a:lnTo>
                  <a:lnTo>
                    <a:pt x="684" y="402"/>
                  </a:lnTo>
                  <a:lnTo>
                    <a:pt x="684" y="462"/>
                  </a:lnTo>
                  <a:lnTo>
                    <a:pt x="684" y="480"/>
                  </a:lnTo>
                  <a:lnTo>
                    <a:pt x="684" y="540"/>
                  </a:lnTo>
                  <a:lnTo>
                    <a:pt x="684" y="570"/>
                  </a:lnTo>
                  <a:lnTo>
                    <a:pt x="654" y="570"/>
                  </a:lnTo>
                  <a:lnTo>
                    <a:pt x="636" y="570"/>
                  </a:lnTo>
                  <a:lnTo>
                    <a:pt x="636" y="588"/>
                  </a:lnTo>
                  <a:lnTo>
                    <a:pt x="528" y="534"/>
                  </a:lnTo>
                  <a:lnTo>
                    <a:pt x="396" y="468"/>
                  </a:lnTo>
                  <a:lnTo>
                    <a:pt x="294" y="420"/>
                  </a:lnTo>
                  <a:lnTo>
                    <a:pt x="252" y="438"/>
                  </a:lnTo>
                  <a:lnTo>
                    <a:pt x="216" y="456"/>
                  </a:lnTo>
                  <a:lnTo>
                    <a:pt x="186" y="432"/>
                  </a:lnTo>
                  <a:lnTo>
                    <a:pt x="180" y="426"/>
                  </a:lnTo>
                  <a:lnTo>
                    <a:pt x="120" y="414"/>
                  </a:lnTo>
                  <a:lnTo>
                    <a:pt x="102" y="384"/>
                  </a:lnTo>
                  <a:lnTo>
                    <a:pt x="66" y="372"/>
                  </a:lnTo>
                  <a:lnTo>
                    <a:pt x="48" y="372"/>
                  </a:lnTo>
                  <a:lnTo>
                    <a:pt x="42" y="366"/>
                  </a:lnTo>
                  <a:lnTo>
                    <a:pt x="42" y="360"/>
                  </a:lnTo>
                  <a:lnTo>
                    <a:pt x="36" y="360"/>
                  </a:lnTo>
                  <a:lnTo>
                    <a:pt x="36" y="336"/>
                  </a:lnTo>
                  <a:lnTo>
                    <a:pt x="6" y="300"/>
                  </a:lnTo>
                  <a:lnTo>
                    <a:pt x="12" y="294"/>
                  </a:lnTo>
                  <a:lnTo>
                    <a:pt x="18" y="288"/>
                  </a:lnTo>
                  <a:lnTo>
                    <a:pt x="30" y="288"/>
                  </a:lnTo>
                  <a:lnTo>
                    <a:pt x="30" y="270"/>
                  </a:lnTo>
                  <a:lnTo>
                    <a:pt x="24" y="270"/>
                  </a:lnTo>
                  <a:lnTo>
                    <a:pt x="24" y="252"/>
                  </a:lnTo>
                  <a:lnTo>
                    <a:pt x="24" y="240"/>
                  </a:lnTo>
                  <a:lnTo>
                    <a:pt x="30" y="240"/>
                  </a:lnTo>
                  <a:lnTo>
                    <a:pt x="30" y="228"/>
                  </a:lnTo>
                  <a:lnTo>
                    <a:pt x="24" y="210"/>
                  </a:lnTo>
                  <a:lnTo>
                    <a:pt x="30" y="186"/>
                  </a:lnTo>
                  <a:lnTo>
                    <a:pt x="24" y="162"/>
                  </a:lnTo>
                  <a:lnTo>
                    <a:pt x="12" y="144"/>
                  </a:lnTo>
                  <a:lnTo>
                    <a:pt x="0" y="132"/>
                  </a:lnTo>
                  <a:lnTo>
                    <a:pt x="12" y="126"/>
                  </a:lnTo>
                  <a:close/>
                </a:path>
              </a:pathLst>
            </a:custGeom>
            <a:grpFill/>
            <a:ln w="6350">
              <a:solidFill>
                <a:srgbClr val="002060"/>
              </a:solidFill>
              <a:prstDash val="solid"/>
              <a:round/>
              <a:headEnd/>
              <a:tailEnd/>
            </a:ln>
            <a:scene3d>
              <a:camera prst="orthographicFront"/>
              <a:lightRig rig="threePt" dir="t"/>
            </a:scene3d>
            <a:sp3d/>
          </p:spPr>
          <p:txBody>
            <a:bodyPr/>
            <a:lstStyle/>
            <a:p>
              <a:endParaRPr lang="en-US"/>
            </a:p>
          </p:txBody>
        </p:sp>
      </p:grpSp>
      <p:sp>
        <p:nvSpPr>
          <p:cNvPr id="351" name="Text Box 50"/>
          <p:cNvSpPr txBox="1">
            <a:spLocks noChangeArrowheads="1"/>
          </p:cNvSpPr>
          <p:nvPr/>
        </p:nvSpPr>
        <p:spPr bwMode="auto">
          <a:xfrm>
            <a:off x="66065"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352" name="Text Box 51"/>
          <p:cNvSpPr txBox="1">
            <a:spLocks noChangeArrowheads="1"/>
          </p:cNvSpPr>
          <p:nvPr/>
        </p:nvSpPr>
        <p:spPr bwMode="auto">
          <a:xfrm>
            <a:off x="753452"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353" name="Text Box 52"/>
          <p:cNvSpPr txBox="1">
            <a:spLocks noChangeArrowheads="1"/>
          </p:cNvSpPr>
          <p:nvPr/>
        </p:nvSpPr>
        <p:spPr bwMode="auto">
          <a:xfrm>
            <a:off x="931252"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354" name="Line 67"/>
          <p:cNvSpPr>
            <a:spLocks noChangeShapeType="1"/>
          </p:cNvSpPr>
          <p:nvPr/>
        </p:nvSpPr>
        <p:spPr bwMode="auto">
          <a:xfrm rot="858409" flipH="1">
            <a:off x="1236052"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 name="Line 69"/>
          <p:cNvSpPr>
            <a:spLocks noChangeShapeType="1"/>
          </p:cNvSpPr>
          <p:nvPr/>
        </p:nvSpPr>
        <p:spPr bwMode="auto">
          <a:xfrm flipH="1">
            <a:off x="1159852"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 name="Line 70"/>
          <p:cNvSpPr>
            <a:spLocks noChangeShapeType="1"/>
          </p:cNvSpPr>
          <p:nvPr/>
        </p:nvSpPr>
        <p:spPr bwMode="auto">
          <a:xfrm flipH="1" flipV="1">
            <a:off x="1159852"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Line 71"/>
          <p:cNvSpPr>
            <a:spLocks noChangeShapeType="1"/>
          </p:cNvSpPr>
          <p:nvPr/>
        </p:nvSpPr>
        <p:spPr bwMode="auto">
          <a:xfrm>
            <a:off x="936015"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 name="AutoShape 72"/>
          <p:cNvSpPr>
            <a:spLocks noChangeArrowheads="1"/>
          </p:cNvSpPr>
          <p:nvPr/>
        </p:nvSpPr>
        <p:spPr bwMode="auto">
          <a:xfrm rot="9398815" flipH="1">
            <a:off x="978877"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359" name="Line 74"/>
          <p:cNvSpPr>
            <a:spLocks noChangeShapeType="1"/>
          </p:cNvSpPr>
          <p:nvPr/>
        </p:nvSpPr>
        <p:spPr bwMode="auto">
          <a:xfrm flipV="1">
            <a:off x="778852"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AutoShape 75"/>
          <p:cNvSpPr>
            <a:spLocks noChangeArrowheads="1"/>
          </p:cNvSpPr>
          <p:nvPr/>
        </p:nvSpPr>
        <p:spPr bwMode="auto">
          <a:xfrm rot="12427122" flipH="1">
            <a:off x="1236052"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361" name="AutoShape 76"/>
          <p:cNvSpPr>
            <a:spLocks noChangeArrowheads="1"/>
          </p:cNvSpPr>
          <p:nvPr/>
        </p:nvSpPr>
        <p:spPr bwMode="auto">
          <a:xfrm rot="-3894639" flipH="1" flipV="1">
            <a:off x="874895"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362" name="AutoShape 77"/>
          <p:cNvSpPr>
            <a:spLocks noChangeArrowheads="1"/>
          </p:cNvSpPr>
          <p:nvPr/>
        </p:nvSpPr>
        <p:spPr bwMode="auto">
          <a:xfrm rot="3804430" flipH="1" flipV="1">
            <a:off x="1293995"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363" name="Line 78"/>
          <p:cNvSpPr>
            <a:spLocks noChangeShapeType="1"/>
          </p:cNvSpPr>
          <p:nvPr/>
        </p:nvSpPr>
        <p:spPr bwMode="auto">
          <a:xfrm flipH="1" flipV="1">
            <a:off x="1159852"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 name="Line 79"/>
          <p:cNvSpPr>
            <a:spLocks noChangeShapeType="1"/>
          </p:cNvSpPr>
          <p:nvPr/>
        </p:nvSpPr>
        <p:spPr bwMode="auto">
          <a:xfrm flipH="1">
            <a:off x="1159852"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 name="AutoShape 80"/>
          <p:cNvSpPr>
            <a:spLocks noChangeArrowheads="1"/>
          </p:cNvSpPr>
          <p:nvPr/>
        </p:nvSpPr>
        <p:spPr bwMode="auto">
          <a:xfrm rot="6880616" flipH="1" flipV="1">
            <a:off x="1289233"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366" name="Line 83"/>
          <p:cNvSpPr>
            <a:spLocks noChangeShapeType="1"/>
          </p:cNvSpPr>
          <p:nvPr/>
        </p:nvSpPr>
        <p:spPr bwMode="auto">
          <a:xfrm>
            <a:off x="1083652"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 name="Line 84"/>
          <p:cNvSpPr>
            <a:spLocks noChangeShapeType="1"/>
          </p:cNvSpPr>
          <p:nvPr/>
        </p:nvSpPr>
        <p:spPr bwMode="auto">
          <a:xfrm flipH="1">
            <a:off x="916965"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Line 85"/>
          <p:cNvSpPr>
            <a:spLocks noChangeShapeType="1"/>
          </p:cNvSpPr>
          <p:nvPr/>
        </p:nvSpPr>
        <p:spPr bwMode="auto">
          <a:xfrm rot="20941377" flipH="1">
            <a:off x="855052"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 name="Line 87"/>
          <p:cNvSpPr>
            <a:spLocks noChangeShapeType="1"/>
          </p:cNvSpPr>
          <p:nvPr/>
        </p:nvSpPr>
        <p:spPr bwMode="auto">
          <a:xfrm flipH="1">
            <a:off x="1159852"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 name="Line 89"/>
          <p:cNvSpPr>
            <a:spLocks noChangeShapeType="1"/>
          </p:cNvSpPr>
          <p:nvPr/>
        </p:nvSpPr>
        <p:spPr bwMode="auto">
          <a:xfrm>
            <a:off x="855052"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 name="AutoShape 90"/>
          <p:cNvSpPr>
            <a:spLocks noChangeArrowheads="1"/>
          </p:cNvSpPr>
          <p:nvPr/>
        </p:nvSpPr>
        <p:spPr bwMode="auto">
          <a:xfrm rot="-6448085" flipH="1" flipV="1">
            <a:off x="951096"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372" name="AutoShape 92"/>
          <p:cNvSpPr>
            <a:spLocks noChangeArrowheads="1"/>
          </p:cNvSpPr>
          <p:nvPr/>
        </p:nvSpPr>
        <p:spPr bwMode="auto">
          <a:xfrm rot="10163459" flipH="1" flipV="1">
            <a:off x="1132865"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373" name="AutoShape 93"/>
          <p:cNvSpPr>
            <a:spLocks noChangeArrowheads="1"/>
          </p:cNvSpPr>
          <p:nvPr/>
        </p:nvSpPr>
        <p:spPr bwMode="auto">
          <a:xfrm>
            <a:off x="1003467"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endParaRPr>
          </a:p>
        </p:txBody>
      </p:sp>
      <p:sp>
        <p:nvSpPr>
          <p:cNvPr id="374" name="Rectangular Callout 373"/>
          <p:cNvSpPr/>
          <p:nvPr/>
        </p:nvSpPr>
        <p:spPr>
          <a:xfrm>
            <a:off x="7086600" y="274314"/>
            <a:ext cx="2130994" cy="1402086"/>
          </a:xfrm>
          <a:prstGeom prst="wedgeRectCallout">
            <a:avLst>
              <a:gd name="adj1" fmla="val -102566"/>
              <a:gd name="adj2" fmla="val 204935"/>
            </a:avLst>
          </a:prstGeom>
          <a:solidFill>
            <a:srgbClr val="062A4A"/>
          </a:solidFill>
          <a:ln w="9525">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Slovakia                                </a:t>
            </a:r>
            <a:r>
              <a:rPr lang="en-US" sz="1600" b="1" dirty="0" smtClean="0">
                <a:solidFill>
                  <a:schemeClr val="bg1"/>
                </a:solidFill>
              </a:rPr>
              <a:t>Used storage for several weeks,  covered 75% of demand, alternative fuel used</a:t>
            </a:r>
            <a:endParaRPr lang="en-US" sz="1600" b="1" dirty="0">
              <a:solidFill>
                <a:schemeClr val="bg1"/>
              </a:solidFill>
            </a:endParaRPr>
          </a:p>
        </p:txBody>
      </p:sp>
      <p:sp>
        <p:nvSpPr>
          <p:cNvPr id="375" name="Rectangular Callout 374"/>
          <p:cNvSpPr/>
          <p:nvPr/>
        </p:nvSpPr>
        <p:spPr>
          <a:xfrm>
            <a:off x="6477000" y="5715000"/>
            <a:ext cx="2130994" cy="1112570"/>
          </a:xfrm>
          <a:prstGeom prst="wedgeRectCallout">
            <a:avLst>
              <a:gd name="adj1" fmla="val -55569"/>
              <a:gd name="adj2" fmla="val -80728"/>
            </a:avLst>
          </a:prstGeom>
          <a:solidFill>
            <a:srgbClr val="062A4A"/>
          </a:solidFill>
          <a:ln>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Greece                      </a:t>
            </a:r>
            <a:r>
              <a:rPr lang="en-US" sz="1600" b="1" dirty="0" smtClean="0">
                <a:solidFill>
                  <a:schemeClr val="bg1"/>
                </a:solidFill>
              </a:rPr>
              <a:t>Increased LNG shipments, one gas plant switched to oil</a:t>
            </a:r>
            <a:endParaRPr lang="en-US" sz="1600" b="1" dirty="0">
              <a:solidFill>
                <a:schemeClr val="bg1"/>
              </a:solidFill>
            </a:endParaRPr>
          </a:p>
        </p:txBody>
      </p:sp>
      <p:sp>
        <p:nvSpPr>
          <p:cNvPr id="376" name="Rectangular Callout 375"/>
          <p:cNvSpPr/>
          <p:nvPr/>
        </p:nvSpPr>
        <p:spPr>
          <a:xfrm>
            <a:off x="155006" y="2011630"/>
            <a:ext cx="2130994" cy="1112570"/>
          </a:xfrm>
          <a:prstGeom prst="wedgeRectCallout">
            <a:avLst>
              <a:gd name="adj1" fmla="val 186903"/>
              <a:gd name="adj2" fmla="val 124089"/>
            </a:avLst>
          </a:prstGeom>
          <a:solidFill>
            <a:srgbClr val="062A4A"/>
          </a:solidFill>
          <a:ln>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Austria                    </a:t>
            </a:r>
            <a:r>
              <a:rPr lang="en-US" sz="1600" b="1" dirty="0" smtClean="0">
                <a:solidFill>
                  <a:schemeClr val="bg1"/>
                </a:solidFill>
              </a:rPr>
              <a:t>Increased imports from Norway, Germany, used storage</a:t>
            </a:r>
            <a:endParaRPr lang="en-US" sz="1600" b="1" dirty="0">
              <a:solidFill>
                <a:schemeClr val="bg1"/>
              </a:solidFill>
            </a:endParaRPr>
          </a:p>
        </p:txBody>
      </p:sp>
      <p:sp>
        <p:nvSpPr>
          <p:cNvPr id="377" name="Rectangular Callout 376"/>
          <p:cNvSpPr/>
          <p:nvPr/>
        </p:nvSpPr>
        <p:spPr>
          <a:xfrm>
            <a:off x="459806" y="3352800"/>
            <a:ext cx="2130994" cy="1112570"/>
          </a:xfrm>
          <a:prstGeom prst="wedgeRectCallout">
            <a:avLst>
              <a:gd name="adj1" fmla="val 185542"/>
              <a:gd name="adj2" fmla="val 35380"/>
            </a:avLst>
          </a:prstGeom>
          <a:solidFill>
            <a:srgbClr val="072E51"/>
          </a:solidFill>
          <a:ln>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Slovenia</a:t>
            </a:r>
          </a:p>
          <a:p>
            <a:pPr algn="ctr"/>
            <a:r>
              <a:rPr lang="en-US" sz="1600" b="1" dirty="0" smtClean="0">
                <a:solidFill>
                  <a:schemeClr val="bg1"/>
                </a:solidFill>
              </a:rPr>
              <a:t>Increased gas from Algeria/Austria, storage in Austria</a:t>
            </a:r>
            <a:endParaRPr lang="en-US" sz="1600" b="1" dirty="0">
              <a:solidFill>
                <a:schemeClr val="bg1"/>
              </a:solidFill>
            </a:endParaRPr>
          </a:p>
        </p:txBody>
      </p:sp>
      <p:sp>
        <p:nvSpPr>
          <p:cNvPr id="378" name="Rectangular Callout 377"/>
          <p:cNvSpPr/>
          <p:nvPr/>
        </p:nvSpPr>
        <p:spPr>
          <a:xfrm>
            <a:off x="231206" y="716230"/>
            <a:ext cx="2130994" cy="1112570"/>
          </a:xfrm>
          <a:prstGeom prst="wedgeRectCallout">
            <a:avLst>
              <a:gd name="adj1" fmla="val 203251"/>
              <a:gd name="adj2" fmla="val 264984"/>
            </a:avLst>
          </a:prstGeom>
          <a:solidFill>
            <a:schemeClr val="accent3">
              <a:lumMod val="50000"/>
            </a:schemeClr>
          </a:solidFill>
          <a:ln w="9525">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Hungary           </a:t>
            </a:r>
            <a:r>
              <a:rPr lang="en-US" sz="1600" b="1" dirty="0" smtClean="0">
                <a:solidFill>
                  <a:schemeClr val="bg1"/>
                </a:solidFill>
              </a:rPr>
              <a:t>Increased gas from Norway,  gas storage, alternative fuel used </a:t>
            </a:r>
            <a:endParaRPr lang="en-US" sz="1600" b="1" dirty="0">
              <a:solidFill>
                <a:schemeClr val="bg1"/>
              </a:solidFill>
            </a:endParaRPr>
          </a:p>
        </p:txBody>
      </p:sp>
      <p:sp>
        <p:nvSpPr>
          <p:cNvPr id="379" name="Rectangular Callout 378"/>
          <p:cNvSpPr/>
          <p:nvPr/>
        </p:nvSpPr>
        <p:spPr>
          <a:xfrm>
            <a:off x="4881662" y="138673"/>
            <a:ext cx="2297516" cy="1112570"/>
          </a:xfrm>
          <a:prstGeom prst="wedgeRectCallout">
            <a:avLst>
              <a:gd name="adj1" fmla="val 4683"/>
              <a:gd name="adj2" fmla="val 229762"/>
            </a:avLst>
          </a:prstGeom>
          <a:solidFill>
            <a:schemeClr val="accent3">
              <a:lumMod val="50000"/>
            </a:schemeClr>
          </a:solidFill>
          <a:ln>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Poland</a:t>
            </a:r>
          </a:p>
          <a:p>
            <a:pPr algn="ctr"/>
            <a:r>
              <a:rPr lang="en-US" sz="1600" b="1" dirty="0" smtClean="0">
                <a:solidFill>
                  <a:schemeClr val="bg1"/>
                </a:solidFill>
              </a:rPr>
              <a:t>½ cut covered by </a:t>
            </a:r>
            <a:r>
              <a:rPr lang="en-US" sz="1600" b="1" dirty="0" err="1" smtClean="0">
                <a:solidFill>
                  <a:schemeClr val="bg1"/>
                </a:solidFill>
              </a:rPr>
              <a:t>Yamal</a:t>
            </a:r>
            <a:r>
              <a:rPr lang="en-US" sz="1600" b="1" dirty="0" smtClean="0">
                <a:solidFill>
                  <a:schemeClr val="bg1"/>
                </a:solidFill>
              </a:rPr>
              <a:t>, gas from Norway, gas storage used</a:t>
            </a:r>
            <a:endParaRPr lang="en-US" sz="1600" b="1" dirty="0">
              <a:solidFill>
                <a:schemeClr val="bg1"/>
              </a:solidFill>
            </a:endParaRPr>
          </a:p>
        </p:txBody>
      </p:sp>
      <p:sp>
        <p:nvSpPr>
          <p:cNvPr id="381" name="Rectangular Callout 380"/>
          <p:cNvSpPr/>
          <p:nvPr/>
        </p:nvSpPr>
        <p:spPr>
          <a:xfrm>
            <a:off x="2362200" y="89649"/>
            <a:ext cx="2315714" cy="1112570"/>
          </a:xfrm>
          <a:prstGeom prst="wedgeRectCallout">
            <a:avLst>
              <a:gd name="adj1" fmla="val 60806"/>
              <a:gd name="adj2" fmla="val 229759"/>
            </a:avLst>
          </a:prstGeom>
          <a:solidFill>
            <a:schemeClr val="accent3">
              <a:lumMod val="50000"/>
            </a:schemeClr>
          </a:solidFill>
          <a:ln w="9525">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Germany               </a:t>
            </a:r>
            <a:r>
              <a:rPr lang="en-US" sz="1600" b="1" dirty="0" smtClean="0">
                <a:solidFill>
                  <a:schemeClr val="bg1"/>
                </a:solidFill>
              </a:rPr>
              <a:t>Increased imports from Norway, Netherlands, used storage</a:t>
            </a:r>
            <a:endParaRPr lang="en-US" sz="1600" b="1" dirty="0">
              <a:solidFill>
                <a:schemeClr val="bg1"/>
              </a:solidFill>
            </a:endParaRPr>
          </a:p>
        </p:txBody>
      </p:sp>
      <p:sp>
        <p:nvSpPr>
          <p:cNvPr id="382" name="Rectangular Callout 381"/>
          <p:cNvSpPr/>
          <p:nvPr/>
        </p:nvSpPr>
        <p:spPr>
          <a:xfrm>
            <a:off x="451853" y="4542710"/>
            <a:ext cx="2479552" cy="1112570"/>
          </a:xfrm>
          <a:prstGeom prst="wedgeRectCallout">
            <a:avLst>
              <a:gd name="adj1" fmla="val 145541"/>
              <a:gd name="adj2" fmla="val -31154"/>
            </a:avLst>
          </a:prstGeom>
          <a:solidFill>
            <a:schemeClr val="accent3">
              <a:lumMod val="50000"/>
            </a:schemeClr>
          </a:solidFill>
          <a:ln>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Italy</a:t>
            </a:r>
          </a:p>
          <a:p>
            <a:pPr algn="ctr"/>
            <a:r>
              <a:rPr lang="en-US" sz="1600" b="1" dirty="0" smtClean="0">
                <a:solidFill>
                  <a:schemeClr val="bg1"/>
                </a:solidFill>
              </a:rPr>
              <a:t>Increased imports from Libya, Norway, Netherlands, used storage</a:t>
            </a:r>
            <a:endParaRPr lang="en-US" sz="1600" b="1" dirty="0">
              <a:solidFill>
                <a:schemeClr val="bg1"/>
              </a:solidFill>
            </a:endParaRPr>
          </a:p>
        </p:txBody>
      </p:sp>
      <p:sp>
        <p:nvSpPr>
          <p:cNvPr id="385" name="Rectangular Callout 384"/>
          <p:cNvSpPr/>
          <p:nvPr/>
        </p:nvSpPr>
        <p:spPr>
          <a:xfrm>
            <a:off x="1525303" y="5670808"/>
            <a:ext cx="2130994" cy="880565"/>
          </a:xfrm>
          <a:prstGeom prst="wedgeRectCallout">
            <a:avLst>
              <a:gd name="adj1" fmla="val 135139"/>
              <a:gd name="adj2" fmla="val -169374"/>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Croatia                 </a:t>
            </a:r>
            <a:r>
              <a:rPr lang="en-US" sz="1600" b="1" dirty="0" smtClean="0">
                <a:solidFill>
                  <a:schemeClr val="bg1"/>
                </a:solidFill>
              </a:rPr>
              <a:t>Increased production, used storage</a:t>
            </a:r>
            <a:endParaRPr lang="en-US" sz="1600" b="1" dirty="0">
              <a:solidFill>
                <a:schemeClr val="bg1"/>
              </a:solidFill>
            </a:endParaRPr>
          </a:p>
        </p:txBody>
      </p:sp>
      <p:sp>
        <p:nvSpPr>
          <p:cNvPr id="384" name="Rectangular Callout 383"/>
          <p:cNvSpPr/>
          <p:nvPr/>
        </p:nvSpPr>
        <p:spPr>
          <a:xfrm>
            <a:off x="3810000" y="5814914"/>
            <a:ext cx="2279804" cy="768722"/>
          </a:xfrm>
          <a:prstGeom prst="wedgeRectCallout">
            <a:avLst>
              <a:gd name="adj1" fmla="val 33774"/>
              <a:gd name="adj2" fmla="val -204483"/>
            </a:avLst>
          </a:prstGeom>
          <a:solidFill>
            <a:srgbClr val="336422"/>
          </a:solidFill>
          <a:ln>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Bosnia Herzegovina</a:t>
            </a:r>
          </a:p>
          <a:p>
            <a:pPr algn="ctr"/>
            <a:r>
              <a:rPr lang="en-US" sz="1600" b="1" dirty="0" smtClean="0">
                <a:solidFill>
                  <a:schemeClr val="bg1"/>
                </a:solidFill>
              </a:rPr>
              <a:t>Used fuel oil for 21 days</a:t>
            </a:r>
            <a:endParaRPr lang="en-US" sz="1600" b="1" dirty="0">
              <a:solidFill>
                <a:schemeClr val="bg1"/>
              </a:solidFill>
            </a:endParaRPr>
          </a:p>
        </p:txBody>
      </p:sp>
      <p:sp>
        <p:nvSpPr>
          <p:cNvPr id="386" name="Rectangular Callout 385"/>
          <p:cNvSpPr/>
          <p:nvPr/>
        </p:nvSpPr>
        <p:spPr>
          <a:xfrm>
            <a:off x="2279934" y="1389465"/>
            <a:ext cx="3435066" cy="864449"/>
          </a:xfrm>
          <a:prstGeom prst="wedgeRectCallout">
            <a:avLst>
              <a:gd name="adj1" fmla="val 39216"/>
              <a:gd name="adj2" fmla="val 212321"/>
            </a:avLst>
          </a:prstGeom>
          <a:solidFill>
            <a:srgbClr val="072E51"/>
          </a:solidFill>
          <a:ln w="9525">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Czech Republic</a:t>
            </a:r>
          </a:p>
          <a:p>
            <a:pPr algn="ctr"/>
            <a:r>
              <a:rPr lang="en-US" sz="1600" b="1" dirty="0" smtClean="0">
                <a:solidFill>
                  <a:schemeClr val="bg1"/>
                </a:solidFill>
              </a:rPr>
              <a:t>Increased imports from Norway, used storage, increased production</a:t>
            </a:r>
            <a:endParaRPr lang="en-US" sz="1600" b="1" dirty="0">
              <a:solidFill>
                <a:schemeClr val="bg1"/>
              </a:solidFill>
            </a:endParaRPr>
          </a:p>
        </p:txBody>
      </p:sp>
      <p:sp>
        <p:nvSpPr>
          <p:cNvPr id="380" name="Rectangular Callout 379"/>
          <p:cNvSpPr/>
          <p:nvPr/>
        </p:nvSpPr>
        <p:spPr>
          <a:xfrm>
            <a:off x="7329353" y="1824825"/>
            <a:ext cx="1716941" cy="963321"/>
          </a:xfrm>
          <a:prstGeom prst="wedgeRectCallout">
            <a:avLst>
              <a:gd name="adj1" fmla="val -94460"/>
              <a:gd name="adj2" fmla="val 177726"/>
            </a:avLst>
          </a:prstGeom>
          <a:solidFill>
            <a:schemeClr val="accent3">
              <a:lumMod val="50000"/>
            </a:schemeClr>
          </a:solidFill>
          <a:ln w="9525">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Romania                </a:t>
            </a:r>
            <a:r>
              <a:rPr lang="en-US" sz="1600" b="1" dirty="0" smtClean="0">
                <a:solidFill>
                  <a:schemeClr val="bg1"/>
                </a:solidFill>
              </a:rPr>
              <a:t>Increased production, used storage</a:t>
            </a:r>
            <a:endParaRPr lang="en-US" sz="1600" b="1" dirty="0">
              <a:solidFill>
                <a:schemeClr val="bg1"/>
              </a:solidFill>
            </a:endParaRPr>
          </a:p>
        </p:txBody>
      </p:sp>
      <p:sp>
        <p:nvSpPr>
          <p:cNvPr id="4" name="Rectangular Callout 3"/>
          <p:cNvSpPr/>
          <p:nvPr/>
        </p:nvSpPr>
        <p:spPr>
          <a:xfrm>
            <a:off x="7010400" y="3618021"/>
            <a:ext cx="2130994" cy="1182579"/>
          </a:xfrm>
          <a:prstGeom prst="wedgeRectCallout">
            <a:avLst>
              <a:gd name="adj1" fmla="val -75321"/>
              <a:gd name="adj2" fmla="val 44906"/>
            </a:avLst>
          </a:prstGeom>
          <a:solidFill>
            <a:srgbClr val="336422"/>
          </a:solidFill>
          <a:ln>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Bulgaria</a:t>
            </a:r>
            <a:r>
              <a:rPr lang="en-US" sz="1600" b="1" dirty="0" smtClean="0">
                <a:solidFill>
                  <a:schemeClr val="bg1"/>
                </a:solidFill>
              </a:rPr>
              <a:t>                                 Used storage for 2-3 days, covered 35% of demand, alternative fuel used</a:t>
            </a:r>
            <a:endParaRPr lang="en-US" sz="1600" b="1" dirty="0">
              <a:solidFill>
                <a:schemeClr val="bg1"/>
              </a:solidFill>
            </a:endParaRPr>
          </a:p>
        </p:txBody>
      </p:sp>
      <p:sp>
        <p:nvSpPr>
          <p:cNvPr id="388" name="Rectangular Callout 387"/>
          <p:cNvSpPr/>
          <p:nvPr/>
        </p:nvSpPr>
        <p:spPr>
          <a:xfrm>
            <a:off x="7391400" y="4843141"/>
            <a:ext cx="1575573" cy="768722"/>
          </a:xfrm>
          <a:prstGeom prst="wedgeRectCallout">
            <a:avLst>
              <a:gd name="adj1" fmla="val -121329"/>
              <a:gd name="adj2" fmla="val -21338"/>
            </a:avLst>
          </a:prstGeom>
          <a:solidFill>
            <a:srgbClr val="336422"/>
          </a:solidFill>
          <a:ln>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Macedonia                             </a:t>
            </a:r>
            <a:r>
              <a:rPr lang="en-US" sz="1600" b="1" dirty="0" smtClean="0">
                <a:solidFill>
                  <a:schemeClr val="bg1"/>
                </a:solidFill>
              </a:rPr>
              <a:t>Used fuel oil for industry</a:t>
            </a:r>
            <a:endParaRPr lang="en-US" sz="1600" b="1" dirty="0">
              <a:solidFill>
                <a:schemeClr val="bg1"/>
              </a:solidFill>
            </a:endParaRPr>
          </a:p>
        </p:txBody>
      </p:sp>
      <p:sp>
        <p:nvSpPr>
          <p:cNvPr id="383" name="Rectangular Callout 382"/>
          <p:cNvSpPr/>
          <p:nvPr/>
        </p:nvSpPr>
        <p:spPr>
          <a:xfrm>
            <a:off x="6477000" y="2812678"/>
            <a:ext cx="1727973" cy="768722"/>
          </a:xfrm>
          <a:prstGeom prst="wedgeRectCallout">
            <a:avLst>
              <a:gd name="adj1" fmla="val -75891"/>
              <a:gd name="adj2" fmla="val 163697"/>
            </a:avLst>
          </a:prstGeom>
          <a:solidFill>
            <a:srgbClr val="336422"/>
          </a:solidFill>
          <a:ln>
            <a:solidFill>
              <a:srgbClr val="FFD85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Serbia                              </a:t>
            </a:r>
            <a:r>
              <a:rPr lang="en-US" sz="1600" b="1" dirty="0" smtClean="0">
                <a:solidFill>
                  <a:schemeClr val="bg1"/>
                </a:solidFill>
              </a:rPr>
              <a:t>Used fuel oil for 20 days</a:t>
            </a:r>
            <a:endParaRPr lang="en-US" sz="1600" b="1" dirty="0">
              <a:solidFill>
                <a:schemeClr val="bg1"/>
              </a:solidFill>
            </a:endParaRPr>
          </a:p>
        </p:txBody>
      </p:sp>
      <p:sp>
        <p:nvSpPr>
          <p:cNvPr id="3" name="TextBox 2"/>
          <p:cNvSpPr txBox="1"/>
          <p:nvPr/>
        </p:nvSpPr>
        <p:spPr>
          <a:xfrm>
            <a:off x="901706" y="158808"/>
            <a:ext cx="7935095" cy="1077218"/>
          </a:xfrm>
          <a:prstGeom prst="rect">
            <a:avLst/>
          </a:prstGeom>
          <a:noFill/>
        </p:spPr>
        <p:txBody>
          <a:bodyPr wrap="square" rtlCol="0">
            <a:spAutoFit/>
          </a:bodyPr>
          <a:lstStyle/>
          <a:p>
            <a:pPr algn="ctr"/>
            <a:r>
              <a:rPr lang="en-US" sz="3200" b="1" dirty="0" smtClean="0">
                <a:solidFill>
                  <a:schemeClr val="bg1"/>
                </a:solidFill>
              </a:rPr>
              <a:t>Anatomy of European  Response to Supply Lost in Russia/Ukraine Disruption, 2009</a:t>
            </a:r>
            <a:endParaRPr lang="en-US" sz="3200" b="1" dirty="0">
              <a:solidFill>
                <a:schemeClr val="bg1"/>
              </a:solidFill>
            </a:endParaRPr>
          </a:p>
        </p:txBody>
      </p:sp>
      <p:sp>
        <p:nvSpPr>
          <p:cNvPr id="187" name="Freeform 358"/>
          <p:cNvSpPr>
            <a:spLocks/>
          </p:cNvSpPr>
          <p:nvPr/>
        </p:nvSpPr>
        <p:spPr bwMode="auto">
          <a:xfrm>
            <a:off x="1371600" y="6718851"/>
            <a:ext cx="39164" cy="51951"/>
          </a:xfrm>
          <a:custGeom>
            <a:avLst/>
            <a:gdLst/>
            <a:ahLst/>
            <a:cxnLst>
              <a:cxn ang="0">
                <a:pos x="20" y="6"/>
              </a:cxn>
              <a:cxn ang="0">
                <a:pos x="20" y="6"/>
              </a:cxn>
              <a:cxn ang="0">
                <a:pos x="20" y="10"/>
              </a:cxn>
              <a:cxn ang="0">
                <a:pos x="18" y="14"/>
              </a:cxn>
              <a:cxn ang="0">
                <a:pos x="18" y="14"/>
              </a:cxn>
              <a:cxn ang="0">
                <a:pos x="20" y="18"/>
              </a:cxn>
              <a:cxn ang="0">
                <a:pos x="18" y="22"/>
              </a:cxn>
              <a:cxn ang="0">
                <a:pos x="18" y="22"/>
              </a:cxn>
              <a:cxn ang="0">
                <a:pos x="16" y="24"/>
              </a:cxn>
              <a:cxn ang="0">
                <a:pos x="10" y="24"/>
              </a:cxn>
              <a:cxn ang="0">
                <a:pos x="6" y="24"/>
              </a:cxn>
              <a:cxn ang="0">
                <a:pos x="2" y="22"/>
              </a:cxn>
              <a:cxn ang="0">
                <a:pos x="2" y="22"/>
              </a:cxn>
              <a:cxn ang="0">
                <a:pos x="0" y="16"/>
              </a:cxn>
              <a:cxn ang="0">
                <a:pos x="0" y="8"/>
              </a:cxn>
              <a:cxn ang="0">
                <a:pos x="0" y="8"/>
              </a:cxn>
              <a:cxn ang="0">
                <a:pos x="6" y="4"/>
              </a:cxn>
              <a:cxn ang="0">
                <a:pos x="12" y="2"/>
              </a:cxn>
              <a:cxn ang="0">
                <a:pos x="12" y="2"/>
              </a:cxn>
              <a:cxn ang="0">
                <a:pos x="14" y="0"/>
              </a:cxn>
              <a:cxn ang="0">
                <a:pos x="16" y="0"/>
              </a:cxn>
              <a:cxn ang="0">
                <a:pos x="16" y="0"/>
              </a:cxn>
              <a:cxn ang="0">
                <a:pos x="18" y="2"/>
              </a:cxn>
              <a:cxn ang="0">
                <a:pos x="20" y="6"/>
              </a:cxn>
              <a:cxn ang="0">
                <a:pos x="20" y="6"/>
              </a:cxn>
            </a:cxnLst>
            <a:rect l="0" t="0" r="r" b="b"/>
            <a:pathLst>
              <a:path w="20" h="24">
                <a:moveTo>
                  <a:pt x="20" y="6"/>
                </a:moveTo>
                <a:lnTo>
                  <a:pt x="20" y="6"/>
                </a:lnTo>
                <a:lnTo>
                  <a:pt x="20" y="10"/>
                </a:lnTo>
                <a:lnTo>
                  <a:pt x="18" y="14"/>
                </a:lnTo>
                <a:lnTo>
                  <a:pt x="18" y="14"/>
                </a:lnTo>
                <a:lnTo>
                  <a:pt x="20" y="18"/>
                </a:lnTo>
                <a:lnTo>
                  <a:pt x="18" y="22"/>
                </a:lnTo>
                <a:lnTo>
                  <a:pt x="18" y="22"/>
                </a:lnTo>
                <a:lnTo>
                  <a:pt x="16" y="24"/>
                </a:lnTo>
                <a:lnTo>
                  <a:pt x="10" y="24"/>
                </a:lnTo>
                <a:lnTo>
                  <a:pt x="6" y="24"/>
                </a:lnTo>
                <a:lnTo>
                  <a:pt x="2" y="22"/>
                </a:lnTo>
                <a:lnTo>
                  <a:pt x="2" y="22"/>
                </a:lnTo>
                <a:lnTo>
                  <a:pt x="0" y="16"/>
                </a:lnTo>
                <a:lnTo>
                  <a:pt x="0" y="8"/>
                </a:lnTo>
                <a:lnTo>
                  <a:pt x="0" y="8"/>
                </a:lnTo>
                <a:lnTo>
                  <a:pt x="6" y="4"/>
                </a:lnTo>
                <a:lnTo>
                  <a:pt x="12" y="2"/>
                </a:lnTo>
                <a:lnTo>
                  <a:pt x="12" y="2"/>
                </a:lnTo>
                <a:lnTo>
                  <a:pt x="14" y="0"/>
                </a:lnTo>
                <a:lnTo>
                  <a:pt x="16" y="0"/>
                </a:lnTo>
                <a:lnTo>
                  <a:pt x="16" y="0"/>
                </a:lnTo>
                <a:lnTo>
                  <a:pt x="18" y="2"/>
                </a:lnTo>
                <a:lnTo>
                  <a:pt x="20" y="6"/>
                </a:lnTo>
                <a:lnTo>
                  <a:pt x="20" y="6"/>
                </a:lnTo>
                <a:close/>
              </a:path>
            </a:pathLst>
          </a:custGeom>
          <a:solidFill>
            <a:schemeClr val="accent2">
              <a:lumMod val="60000"/>
              <a:lumOff val="40000"/>
              <a:alpha val="70000"/>
            </a:schemeClr>
          </a:solidFill>
          <a:ln w="6350">
            <a:solidFill>
              <a:srgbClr val="002060"/>
            </a:solidFill>
            <a:round/>
            <a:headEnd/>
            <a:tailEnd/>
          </a:ln>
        </p:spPr>
        <p:txBody>
          <a:bodyPr/>
          <a:lstStyle/>
          <a:p>
            <a:pPr>
              <a:defRPr/>
            </a:pPr>
            <a:endParaRPr lang="da-DK" sz="900" b="1">
              <a:solidFill>
                <a:schemeClr val="bg1"/>
              </a:solidFill>
              <a:ea typeface="ＭＳ Ｐゴシック" pitchFamily="-97" charset="-128"/>
              <a:cs typeface="Arial" charset="0"/>
            </a:endParaRPr>
          </a:p>
        </p:txBody>
      </p:sp>
      <p:grpSp>
        <p:nvGrpSpPr>
          <p:cNvPr id="9" name="Group 8"/>
          <p:cNvGrpSpPr/>
          <p:nvPr/>
        </p:nvGrpSpPr>
        <p:grpSpPr>
          <a:xfrm>
            <a:off x="415064" y="54857"/>
            <a:ext cx="1684111" cy="642560"/>
            <a:chOff x="415064" y="54857"/>
            <a:chExt cx="1684111" cy="642560"/>
          </a:xfrm>
        </p:grpSpPr>
        <p:grpSp>
          <p:nvGrpSpPr>
            <p:cNvPr id="7" name="Group 6"/>
            <p:cNvGrpSpPr/>
            <p:nvPr/>
          </p:nvGrpSpPr>
          <p:grpSpPr>
            <a:xfrm>
              <a:off x="415064" y="56410"/>
              <a:ext cx="879975" cy="332963"/>
              <a:chOff x="3456174" y="6781800"/>
              <a:chExt cx="884403" cy="272312"/>
            </a:xfrm>
          </p:grpSpPr>
          <p:sp>
            <p:nvSpPr>
              <p:cNvPr id="5" name="TextBox 4"/>
              <p:cNvSpPr txBox="1"/>
              <p:nvPr/>
            </p:nvSpPr>
            <p:spPr>
              <a:xfrm>
                <a:off x="3456174" y="6781800"/>
                <a:ext cx="200123" cy="201371"/>
              </a:xfrm>
              <a:prstGeom prst="rect">
                <a:avLst/>
              </a:prstGeom>
              <a:solidFill>
                <a:srgbClr val="00FF00"/>
              </a:solidFill>
              <a:ln>
                <a:solidFill>
                  <a:srgbClr val="FFD85D"/>
                </a:solidFill>
              </a:ln>
              <a:scene3d>
                <a:camera prst="orthographicFront"/>
                <a:lightRig rig="threePt" dir="t"/>
              </a:scene3d>
              <a:sp3d>
                <a:bevelT/>
              </a:sp3d>
            </p:spPr>
            <p:txBody>
              <a:bodyPr wrap="square" rtlCol="0">
                <a:spAutoFit/>
              </a:bodyPr>
              <a:lstStyle/>
              <a:p>
                <a:endParaRPr lang="en-US" sz="1000" dirty="0">
                  <a:solidFill>
                    <a:schemeClr val="bg1"/>
                  </a:solidFill>
                </a:endParaRPr>
              </a:p>
            </p:txBody>
          </p:sp>
          <p:sp>
            <p:nvSpPr>
              <p:cNvPr id="6" name="TextBox 5"/>
              <p:cNvSpPr txBox="1"/>
              <p:nvPr/>
            </p:nvSpPr>
            <p:spPr>
              <a:xfrm>
                <a:off x="3692341" y="6827570"/>
                <a:ext cx="648236" cy="226542"/>
              </a:xfrm>
              <a:prstGeom prst="rect">
                <a:avLst/>
              </a:prstGeom>
              <a:noFill/>
            </p:spPr>
            <p:txBody>
              <a:bodyPr wrap="square" rtlCol="0">
                <a:spAutoFit/>
              </a:bodyPr>
              <a:lstStyle/>
              <a:p>
                <a:r>
                  <a:rPr lang="en-US" sz="1200" b="1" dirty="0" smtClean="0">
                    <a:solidFill>
                      <a:schemeClr val="bg1"/>
                    </a:solidFill>
                  </a:rPr>
                  <a:t>100%</a:t>
                </a:r>
                <a:endParaRPr lang="en-US" sz="1200" b="1" dirty="0">
                  <a:solidFill>
                    <a:schemeClr val="bg1"/>
                  </a:solidFill>
                </a:endParaRPr>
              </a:p>
            </p:txBody>
          </p:sp>
        </p:grpSp>
        <p:grpSp>
          <p:nvGrpSpPr>
            <p:cNvPr id="213" name="Group 212"/>
            <p:cNvGrpSpPr/>
            <p:nvPr/>
          </p:nvGrpSpPr>
          <p:grpSpPr>
            <a:xfrm>
              <a:off x="1219200" y="54857"/>
              <a:ext cx="879975" cy="332963"/>
              <a:chOff x="3456174" y="6781800"/>
              <a:chExt cx="884403" cy="272312"/>
            </a:xfrm>
          </p:grpSpPr>
          <p:sp>
            <p:nvSpPr>
              <p:cNvPr id="215" name="TextBox 214"/>
              <p:cNvSpPr txBox="1"/>
              <p:nvPr/>
            </p:nvSpPr>
            <p:spPr>
              <a:xfrm>
                <a:off x="3456174" y="6781800"/>
                <a:ext cx="200123" cy="201371"/>
              </a:xfrm>
              <a:prstGeom prst="rect">
                <a:avLst/>
              </a:prstGeom>
              <a:solidFill>
                <a:schemeClr val="accent1">
                  <a:lumMod val="75000"/>
                </a:schemeClr>
              </a:solidFill>
              <a:ln>
                <a:solidFill>
                  <a:srgbClr val="FFD85D"/>
                </a:solidFill>
              </a:ln>
              <a:scene3d>
                <a:camera prst="orthographicFront"/>
                <a:lightRig rig="threePt" dir="t"/>
              </a:scene3d>
              <a:sp3d>
                <a:bevelT/>
              </a:sp3d>
            </p:spPr>
            <p:txBody>
              <a:bodyPr wrap="square" rtlCol="0">
                <a:spAutoFit/>
              </a:bodyPr>
              <a:lstStyle/>
              <a:p>
                <a:endParaRPr lang="en-US" sz="1000" dirty="0">
                  <a:solidFill>
                    <a:schemeClr val="bg1"/>
                  </a:solidFill>
                </a:endParaRPr>
              </a:p>
            </p:txBody>
          </p:sp>
          <p:sp>
            <p:nvSpPr>
              <p:cNvPr id="216" name="TextBox 215"/>
              <p:cNvSpPr txBox="1"/>
              <p:nvPr/>
            </p:nvSpPr>
            <p:spPr>
              <a:xfrm>
                <a:off x="3692341" y="6827570"/>
                <a:ext cx="648236" cy="226542"/>
              </a:xfrm>
              <a:prstGeom prst="rect">
                <a:avLst/>
              </a:prstGeom>
              <a:noFill/>
            </p:spPr>
            <p:txBody>
              <a:bodyPr wrap="square" rtlCol="0">
                <a:spAutoFit/>
              </a:bodyPr>
              <a:lstStyle/>
              <a:p>
                <a:r>
                  <a:rPr lang="en-US" sz="1200" b="1" dirty="0" smtClean="0">
                    <a:solidFill>
                      <a:schemeClr val="bg1"/>
                    </a:solidFill>
                  </a:rPr>
                  <a:t>&gt;50%</a:t>
                </a:r>
                <a:endParaRPr lang="en-US" sz="1200" b="1" dirty="0">
                  <a:solidFill>
                    <a:schemeClr val="bg1"/>
                  </a:solidFill>
                </a:endParaRPr>
              </a:p>
            </p:txBody>
          </p:sp>
        </p:grpSp>
        <p:grpSp>
          <p:nvGrpSpPr>
            <p:cNvPr id="217" name="Group 216"/>
            <p:cNvGrpSpPr/>
            <p:nvPr/>
          </p:nvGrpSpPr>
          <p:grpSpPr>
            <a:xfrm>
              <a:off x="817140" y="364454"/>
              <a:ext cx="879974" cy="332963"/>
              <a:chOff x="3456174" y="6781800"/>
              <a:chExt cx="884402" cy="272312"/>
            </a:xfrm>
            <a:solidFill>
              <a:schemeClr val="accent3">
                <a:lumMod val="75000"/>
              </a:schemeClr>
            </a:solidFill>
          </p:grpSpPr>
          <p:sp>
            <p:nvSpPr>
              <p:cNvPr id="218" name="TextBox 217"/>
              <p:cNvSpPr txBox="1"/>
              <p:nvPr/>
            </p:nvSpPr>
            <p:spPr>
              <a:xfrm>
                <a:off x="3456174" y="6781800"/>
                <a:ext cx="200123" cy="201371"/>
              </a:xfrm>
              <a:prstGeom prst="rect">
                <a:avLst/>
              </a:prstGeom>
              <a:solidFill>
                <a:schemeClr val="accent3">
                  <a:lumMod val="75000"/>
                </a:schemeClr>
              </a:solidFill>
              <a:ln>
                <a:solidFill>
                  <a:srgbClr val="FFD85D"/>
                </a:solidFill>
              </a:ln>
              <a:scene3d>
                <a:camera prst="orthographicFront"/>
                <a:lightRig rig="threePt" dir="t"/>
              </a:scene3d>
              <a:sp3d>
                <a:bevelT/>
              </a:sp3d>
            </p:spPr>
            <p:txBody>
              <a:bodyPr wrap="square" rtlCol="0">
                <a:spAutoFit/>
              </a:bodyPr>
              <a:lstStyle/>
              <a:p>
                <a:endParaRPr lang="en-US" sz="1000" dirty="0">
                  <a:solidFill>
                    <a:schemeClr val="bg1"/>
                  </a:solidFill>
                </a:endParaRPr>
              </a:p>
            </p:txBody>
          </p:sp>
          <p:sp>
            <p:nvSpPr>
              <p:cNvPr id="219" name="TextBox 218"/>
              <p:cNvSpPr txBox="1"/>
              <p:nvPr/>
            </p:nvSpPr>
            <p:spPr>
              <a:xfrm>
                <a:off x="3692341" y="6827570"/>
                <a:ext cx="648235" cy="226542"/>
              </a:xfrm>
              <a:prstGeom prst="rect">
                <a:avLst/>
              </a:prstGeom>
              <a:noFill/>
            </p:spPr>
            <p:txBody>
              <a:bodyPr wrap="square" rtlCol="0">
                <a:spAutoFit/>
              </a:bodyPr>
              <a:lstStyle/>
              <a:p>
                <a:r>
                  <a:rPr lang="en-US" sz="1200" b="1" dirty="0" smtClean="0">
                    <a:solidFill>
                      <a:schemeClr val="bg1"/>
                    </a:solidFill>
                  </a:rPr>
                  <a:t>&lt;50%</a:t>
                </a:r>
                <a:endParaRPr lang="en-US" sz="1200" b="1" dirty="0">
                  <a:solidFill>
                    <a:schemeClr val="bg1"/>
                  </a:solidFill>
                </a:endParaRPr>
              </a:p>
            </p:txBody>
          </p:sp>
        </p:grpSp>
      </p:grpSp>
      <p:graphicFrame>
        <p:nvGraphicFramePr>
          <p:cNvPr id="220" name="Chart 219"/>
          <p:cNvGraphicFramePr>
            <a:graphicFrameLocks/>
          </p:cNvGraphicFramePr>
          <p:nvPr>
            <p:extLst>
              <p:ext uri="{D42A27DB-BD31-4B8C-83A1-F6EECF244321}">
                <p14:modId xmlns:p14="http://schemas.microsoft.com/office/powerpoint/2010/main" val="3668963094"/>
              </p:ext>
            </p:extLst>
          </p:nvPr>
        </p:nvGraphicFramePr>
        <p:xfrm>
          <a:off x="606592" y="760017"/>
          <a:ext cx="8344257" cy="5083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341732" y="1041377"/>
            <a:ext cx="4334728" cy="369332"/>
          </a:xfrm>
          <a:prstGeom prst="rect">
            <a:avLst/>
          </a:prstGeom>
          <a:noFill/>
        </p:spPr>
        <p:txBody>
          <a:bodyPr wrap="square" rtlCol="0">
            <a:spAutoFit/>
          </a:bodyPr>
          <a:lstStyle/>
          <a:p>
            <a:r>
              <a:rPr lang="en-US" b="1" dirty="0" smtClean="0">
                <a:solidFill>
                  <a:schemeClr val="bg1"/>
                </a:solidFill>
              </a:rPr>
              <a:t>% of Gas Supply Lost in Disruption</a:t>
            </a:r>
            <a:endParaRPr lang="en-US" b="1" dirty="0">
              <a:solidFill>
                <a:schemeClr val="bg1"/>
              </a:solidFill>
            </a:endParaRPr>
          </a:p>
        </p:txBody>
      </p:sp>
      <p:sp>
        <p:nvSpPr>
          <p:cNvPr id="223" name="TextBox 222"/>
          <p:cNvSpPr txBox="1"/>
          <p:nvPr/>
        </p:nvSpPr>
        <p:spPr>
          <a:xfrm>
            <a:off x="2694850" y="6518565"/>
            <a:ext cx="6351443" cy="246221"/>
          </a:xfrm>
          <a:prstGeom prst="rect">
            <a:avLst/>
          </a:prstGeom>
          <a:noFill/>
        </p:spPr>
        <p:txBody>
          <a:bodyPr wrap="square" rtlCol="0">
            <a:spAutoFit/>
          </a:bodyPr>
          <a:lstStyle/>
          <a:p>
            <a:r>
              <a:rPr lang="en-US" sz="1000" b="1" dirty="0" smtClean="0"/>
              <a:t>Source: Vulnerability and Bargaining Power in EU-Russia Gas Relations, Christie, et al, 2011</a:t>
            </a:r>
            <a:endParaRPr lang="en-US" sz="1000" b="1" dirty="0"/>
          </a:p>
        </p:txBody>
      </p:sp>
      <p:sp>
        <p:nvSpPr>
          <p:cNvPr id="224" name="Right Arrow 223"/>
          <p:cNvSpPr/>
          <p:nvPr/>
        </p:nvSpPr>
        <p:spPr>
          <a:xfrm>
            <a:off x="1981200" y="3048000"/>
            <a:ext cx="6400800" cy="914400"/>
          </a:xfrm>
          <a:prstGeom prst="rightArrow">
            <a:avLst/>
          </a:prstGeom>
          <a:solidFill>
            <a:srgbClr val="3366FF"/>
          </a:solidFill>
          <a:scene3d>
            <a:camera prst="orthographicFront"/>
            <a:lightRig rig="chilly" dir="t"/>
          </a:scene3d>
          <a:sp3d prstMaterial="dkEdge">
            <a:bevelT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ular Callout 224"/>
          <p:cNvSpPr/>
          <p:nvPr/>
        </p:nvSpPr>
        <p:spPr>
          <a:xfrm>
            <a:off x="1151227" y="943181"/>
            <a:ext cx="2971800" cy="1988041"/>
          </a:xfrm>
          <a:prstGeom prst="wedgeRectCallout">
            <a:avLst>
              <a:gd name="adj1" fmla="val -1297"/>
              <a:gd name="adj2" fmla="val 77102"/>
            </a:avLst>
          </a:prstGeom>
          <a:solidFill>
            <a:schemeClr val="accent4">
              <a:lumMod val="50000"/>
            </a:schemeClr>
          </a:solidFill>
          <a:ln>
            <a:noFill/>
          </a:ln>
          <a:scene3d>
            <a:camera prst="orthographicFront"/>
            <a:lightRig rig="chilly" dir="t"/>
          </a:scene3d>
          <a:sp3d prstMaterial="dkEdge">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b="1" dirty="0" smtClean="0">
                <a:solidFill>
                  <a:schemeClr val="bg1"/>
                </a:solidFill>
              </a:rPr>
              <a:t>Netherlands </a:t>
            </a:r>
            <a:r>
              <a:rPr lang="en-US" b="1" dirty="0">
                <a:solidFill>
                  <a:schemeClr val="bg1"/>
                </a:solidFill>
              </a:rPr>
              <a:t>flows to UK </a:t>
            </a:r>
            <a:r>
              <a:rPr lang="en-US" b="1" dirty="0" smtClean="0">
                <a:solidFill>
                  <a:schemeClr val="bg1"/>
                </a:solidFill>
              </a:rPr>
              <a:t>decreased</a:t>
            </a:r>
          </a:p>
          <a:p>
            <a:pPr marL="285750" indent="-285750">
              <a:buFont typeface="Arial" pitchFamily="34" charset="0"/>
              <a:buChar char="•"/>
            </a:pPr>
            <a:r>
              <a:rPr lang="en-US" b="1" dirty="0" smtClean="0">
                <a:solidFill>
                  <a:schemeClr val="bg1"/>
                </a:solidFill>
              </a:rPr>
              <a:t>UK </a:t>
            </a:r>
            <a:r>
              <a:rPr lang="en-US" b="1" dirty="0">
                <a:solidFill>
                  <a:schemeClr val="bg1"/>
                </a:solidFill>
              </a:rPr>
              <a:t>interconnector </a:t>
            </a:r>
            <a:r>
              <a:rPr lang="en-US" b="1" dirty="0" smtClean="0">
                <a:solidFill>
                  <a:schemeClr val="bg1"/>
                </a:solidFill>
              </a:rPr>
              <a:t>reversed</a:t>
            </a:r>
          </a:p>
          <a:p>
            <a:pPr marL="285750" indent="-285750">
              <a:buFont typeface="Arial" pitchFamily="34" charset="0"/>
              <a:buChar char="•"/>
            </a:pPr>
            <a:r>
              <a:rPr lang="en-US" b="1" dirty="0" err="1" smtClean="0">
                <a:solidFill>
                  <a:schemeClr val="bg1"/>
                </a:solidFill>
              </a:rPr>
              <a:t>Yamal</a:t>
            </a:r>
            <a:r>
              <a:rPr lang="en-US" b="1" dirty="0" smtClean="0">
                <a:solidFill>
                  <a:schemeClr val="bg1"/>
                </a:solidFill>
              </a:rPr>
              <a:t> </a:t>
            </a:r>
            <a:r>
              <a:rPr lang="en-US" b="1" dirty="0">
                <a:solidFill>
                  <a:schemeClr val="bg1"/>
                </a:solidFill>
              </a:rPr>
              <a:t>flows </a:t>
            </a:r>
            <a:r>
              <a:rPr lang="en-US" b="1" dirty="0" smtClean="0">
                <a:solidFill>
                  <a:schemeClr val="bg1"/>
                </a:solidFill>
              </a:rPr>
              <a:t>increased</a:t>
            </a:r>
          </a:p>
          <a:p>
            <a:pPr marL="285750" indent="-285750">
              <a:buFont typeface="Arial" pitchFamily="34" charset="0"/>
              <a:buChar char="•"/>
            </a:pPr>
            <a:r>
              <a:rPr lang="en-US" b="1" dirty="0" smtClean="0">
                <a:solidFill>
                  <a:schemeClr val="bg1"/>
                </a:solidFill>
              </a:rPr>
              <a:t>Blue </a:t>
            </a:r>
            <a:r>
              <a:rPr lang="en-US" b="1" dirty="0">
                <a:solidFill>
                  <a:schemeClr val="bg1"/>
                </a:solidFill>
              </a:rPr>
              <a:t>Stream flows increased</a:t>
            </a:r>
          </a:p>
        </p:txBody>
      </p:sp>
      <p:sp>
        <p:nvSpPr>
          <p:cNvPr id="226" name="TextBox 225"/>
          <p:cNvSpPr txBox="1"/>
          <p:nvPr/>
        </p:nvSpPr>
        <p:spPr>
          <a:xfrm>
            <a:off x="1956110" y="3320926"/>
            <a:ext cx="1524000" cy="369332"/>
          </a:xfrm>
          <a:prstGeom prst="rect">
            <a:avLst/>
          </a:prstGeom>
          <a:noFill/>
        </p:spPr>
        <p:txBody>
          <a:bodyPr wrap="square" rtlCol="0">
            <a:spAutoFit/>
          </a:bodyPr>
          <a:lstStyle/>
          <a:p>
            <a:r>
              <a:rPr lang="en-US" b="1" dirty="0" smtClean="0">
                <a:solidFill>
                  <a:schemeClr val="bg1"/>
                </a:solidFill>
              </a:rPr>
              <a:t>Immediate</a:t>
            </a:r>
            <a:endParaRPr lang="en-US" b="1" dirty="0">
              <a:solidFill>
                <a:schemeClr val="bg1"/>
              </a:solidFill>
            </a:endParaRPr>
          </a:p>
        </p:txBody>
      </p:sp>
      <p:sp>
        <p:nvSpPr>
          <p:cNvPr id="227" name="TextBox 226"/>
          <p:cNvSpPr txBox="1"/>
          <p:nvPr/>
        </p:nvSpPr>
        <p:spPr>
          <a:xfrm>
            <a:off x="3886200" y="3320926"/>
            <a:ext cx="1524000" cy="369332"/>
          </a:xfrm>
          <a:prstGeom prst="rect">
            <a:avLst/>
          </a:prstGeom>
          <a:noFill/>
        </p:spPr>
        <p:txBody>
          <a:bodyPr wrap="square" rtlCol="0">
            <a:spAutoFit/>
          </a:bodyPr>
          <a:lstStyle/>
          <a:p>
            <a:r>
              <a:rPr lang="en-US" b="1" dirty="0" smtClean="0">
                <a:solidFill>
                  <a:schemeClr val="bg1"/>
                </a:solidFill>
              </a:rPr>
              <a:t>Day 3</a:t>
            </a:r>
            <a:endParaRPr lang="en-US" b="1" dirty="0">
              <a:solidFill>
                <a:schemeClr val="bg1"/>
              </a:solidFill>
            </a:endParaRPr>
          </a:p>
        </p:txBody>
      </p:sp>
      <p:sp>
        <p:nvSpPr>
          <p:cNvPr id="228" name="TextBox 227"/>
          <p:cNvSpPr txBox="1"/>
          <p:nvPr/>
        </p:nvSpPr>
        <p:spPr>
          <a:xfrm>
            <a:off x="5562600" y="3320926"/>
            <a:ext cx="1524000" cy="369332"/>
          </a:xfrm>
          <a:prstGeom prst="rect">
            <a:avLst/>
          </a:prstGeom>
          <a:noFill/>
        </p:spPr>
        <p:txBody>
          <a:bodyPr wrap="square" rtlCol="0">
            <a:spAutoFit/>
          </a:bodyPr>
          <a:lstStyle/>
          <a:p>
            <a:r>
              <a:rPr lang="en-US" b="1" dirty="0" smtClean="0">
                <a:solidFill>
                  <a:schemeClr val="bg1"/>
                </a:solidFill>
              </a:rPr>
              <a:t>Day 9 </a:t>
            </a:r>
            <a:endParaRPr lang="en-US" b="1" dirty="0">
              <a:solidFill>
                <a:schemeClr val="bg1"/>
              </a:solidFill>
            </a:endParaRPr>
          </a:p>
        </p:txBody>
      </p:sp>
      <p:sp>
        <p:nvSpPr>
          <p:cNvPr id="229" name="TextBox 228"/>
          <p:cNvSpPr txBox="1"/>
          <p:nvPr/>
        </p:nvSpPr>
        <p:spPr>
          <a:xfrm>
            <a:off x="7079340" y="3306412"/>
            <a:ext cx="1524000" cy="369332"/>
          </a:xfrm>
          <a:prstGeom prst="rect">
            <a:avLst/>
          </a:prstGeom>
          <a:noFill/>
        </p:spPr>
        <p:txBody>
          <a:bodyPr wrap="square" rtlCol="0">
            <a:spAutoFit/>
          </a:bodyPr>
          <a:lstStyle/>
          <a:p>
            <a:r>
              <a:rPr lang="en-US" b="1" dirty="0" smtClean="0">
                <a:solidFill>
                  <a:schemeClr val="bg1"/>
                </a:solidFill>
              </a:rPr>
              <a:t>Day 11 </a:t>
            </a:r>
            <a:endParaRPr lang="en-US" b="1" dirty="0">
              <a:solidFill>
                <a:schemeClr val="bg1"/>
              </a:solidFill>
            </a:endParaRPr>
          </a:p>
        </p:txBody>
      </p:sp>
      <p:sp>
        <p:nvSpPr>
          <p:cNvPr id="230" name="Rectangular Callout 229"/>
          <p:cNvSpPr/>
          <p:nvPr/>
        </p:nvSpPr>
        <p:spPr>
          <a:xfrm>
            <a:off x="1569398" y="4350322"/>
            <a:ext cx="2971800" cy="1988041"/>
          </a:xfrm>
          <a:prstGeom prst="wedgeRectCallout">
            <a:avLst>
              <a:gd name="adj1" fmla="val 39728"/>
              <a:gd name="adj2" fmla="val -88626"/>
            </a:avLst>
          </a:prstGeom>
          <a:solidFill>
            <a:schemeClr val="accent5">
              <a:lumMod val="50000"/>
            </a:schemeClr>
          </a:solidFill>
          <a:ln>
            <a:noFill/>
          </a:ln>
          <a:scene3d>
            <a:camera prst="orthographicFront"/>
            <a:lightRig rig="chilly" dir="t"/>
          </a:scene3d>
          <a:sp3d prstMaterial="dkEdge">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b="1" dirty="0" smtClean="0">
                <a:solidFill>
                  <a:schemeClr val="bg1"/>
                </a:solidFill>
              </a:rPr>
              <a:t>Croatian </a:t>
            </a:r>
            <a:r>
              <a:rPr lang="en-US" b="1" dirty="0">
                <a:solidFill>
                  <a:schemeClr val="bg1"/>
                </a:solidFill>
              </a:rPr>
              <a:t>production</a:t>
            </a:r>
            <a:r>
              <a:rPr lang="en-US" b="1" dirty="0" smtClean="0">
                <a:solidFill>
                  <a:schemeClr val="bg1"/>
                </a:solidFill>
              </a:rPr>
              <a:t>/ </a:t>
            </a:r>
            <a:r>
              <a:rPr lang="en-US" b="1" dirty="0" err="1" smtClean="0">
                <a:solidFill>
                  <a:schemeClr val="bg1"/>
                </a:solidFill>
              </a:rPr>
              <a:t>offtake</a:t>
            </a:r>
            <a:r>
              <a:rPr lang="en-US" b="1" dirty="0" smtClean="0">
                <a:solidFill>
                  <a:schemeClr val="bg1"/>
                </a:solidFill>
              </a:rPr>
              <a:t> increased </a:t>
            </a:r>
          </a:p>
          <a:p>
            <a:pPr marL="285750" indent="-285750">
              <a:buFont typeface="Arial" pitchFamily="34" charset="0"/>
              <a:buChar char="•"/>
            </a:pPr>
            <a:r>
              <a:rPr lang="en-US" b="1" dirty="0" smtClean="0">
                <a:solidFill>
                  <a:schemeClr val="bg1"/>
                </a:solidFill>
              </a:rPr>
              <a:t>Additional </a:t>
            </a:r>
            <a:r>
              <a:rPr lang="en-US" b="1" dirty="0">
                <a:solidFill>
                  <a:schemeClr val="bg1"/>
                </a:solidFill>
              </a:rPr>
              <a:t>spot LNG to </a:t>
            </a:r>
            <a:r>
              <a:rPr lang="en-US" b="1" dirty="0" smtClean="0">
                <a:solidFill>
                  <a:schemeClr val="bg1"/>
                </a:solidFill>
              </a:rPr>
              <a:t>Turkey, Greece</a:t>
            </a:r>
            <a:endParaRPr lang="en-US" b="1" dirty="0">
              <a:solidFill>
                <a:schemeClr val="bg1"/>
              </a:solidFill>
            </a:endParaRPr>
          </a:p>
        </p:txBody>
      </p:sp>
      <p:sp>
        <p:nvSpPr>
          <p:cNvPr id="231" name="Rectangular Callout 230"/>
          <p:cNvSpPr/>
          <p:nvPr/>
        </p:nvSpPr>
        <p:spPr>
          <a:xfrm>
            <a:off x="6001656" y="4386942"/>
            <a:ext cx="2971800" cy="1988041"/>
          </a:xfrm>
          <a:prstGeom prst="wedgeRectCallout">
            <a:avLst>
              <a:gd name="adj1" fmla="val -4716"/>
              <a:gd name="adj2" fmla="val -89357"/>
            </a:avLst>
          </a:prstGeom>
          <a:solidFill>
            <a:schemeClr val="accent4">
              <a:lumMod val="50000"/>
            </a:schemeClr>
          </a:solidFill>
          <a:ln>
            <a:noFill/>
          </a:ln>
          <a:scene3d>
            <a:camera prst="orthographicFront"/>
            <a:lightRig rig="chilly" dir="t"/>
          </a:scene3d>
          <a:sp3d prstMaterial="dkEdge">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b="1" dirty="0" smtClean="0">
                <a:solidFill>
                  <a:schemeClr val="bg1"/>
                </a:solidFill>
              </a:rPr>
              <a:t>Flows </a:t>
            </a:r>
            <a:r>
              <a:rPr lang="en-US" b="1" dirty="0">
                <a:solidFill>
                  <a:schemeClr val="bg1"/>
                </a:solidFill>
              </a:rPr>
              <a:t>reversed from Czech </a:t>
            </a:r>
            <a:r>
              <a:rPr lang="en-US" b="1" dirty="0" smtClean="0">
                <a:solidFill>
                  <a:schemeClr val="bg1"/>
                </a:solidFill>
              </a:rPr>
              <a:t>Republic </a:t>
            </a:r>
            <a:r>
              <a:rPr lang="en-US" b="1" dirty="0">
                <a:solidFill>
                  <a:schemeClr val="bg1"/>
                </a:solidFill>
              </a:rPr>
              <a:t>to  Bosnia</a:t>
            </a:r>
          </a:p>
          <a:p>
            <a:pPr marL="285750" indent="-285750">
              <a:buFont typeface="Arial" pitchFamily="34" charset="0"/>
              <a:buChar char="•"/>
            </a:pPr>
            <a:r>
              <a:rPr lang="en-US" b="1" dirty="0" smtClean="0">
                <a:solidFill>
                  <a:schemeClr val="bg1"/>
                </a:solidFill>
              </a:rPr>
              <a:t>Flows </a:t>
            </a:r>
            <a:r>
              <a:rPr lang="en-US" b="1" dirty="0">
                <a:solidFill>
                  <a:schemeClr val="bg1"/>
                </a:solidFill>
              </a:rPr>
              <a:t>reversed from Greece </a:t>
            </a:r>
            <a:r>
              <a:rPr lang="en-US" b="1" dirty="0" smtClean="0">
                <a:solidFill>
                  <a:schemeClr val="bg1"/>
                </a:solidFill>
              </a:rPr>
              <a:t>to Bulgaria</a:t>
            </a:r>
            <a:endParaRPr lang="en-US" b="1" dirty="0">
              <a:solidFill>
                <a:schemeClr val="bg1"/>
              </a:solidFill>
            </a:endParaRPr>
          </a:p>
        </p:txBody>
      </p:sp>
      <p:sp>
        <p:nvSpPr>
          <p:cNvPr id="232" name="Rectangular Callout 231"/>
          <p:cNvSpPr/>
          <p:nvPr/>
        </p:nvSpPr>
        <p:spPr>
          <a:xfrm>
            <a:off x="5943600" y="907559"/>
            <a:ext cx="2971800" cy="1988041"/>
          </a:xfrm>
          <a:prstGeom prst="wedgeRectCallout">
            <a:avLst>
              <a:gd name="adj1" fmla="val -42323"/>
              <a:gd name="adj2" fmla="val 79292"/>
            </a:avLst>
          </a:prstGeom>
          <a:solidFill>
            <a:schemeClr val="accent5">
              <a:lumMod val="50000"/>
            </a:schemeClr>
          </a:solidFill>
          <a:ln>
            <a:noFill/>
          </a:ln>
          <a:scene3d>
            <a:camera prst="orthographicFront"/>
            <a:lightRig rig="chilly" dir="t"/>
          </a:scene3d>
          <a:sp3d prstMaterial="dkEdge">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b="1" dirty="0" smtClean="0">
                <a:solidFill>
                  <a:schemeClr val="bg1"/>
                </a:solidFill>
              </a:rPr>
              <a:t>Hungary </a:t>
            </a:r>
            <a:r>
              <a:rPr lang="en-US" b="1" dirty="0">
                <a:solidFill>
                  <a:schemeClr val="bg1"/>
                </a:solidFill>
              </a:rPr>
              <a:t>increased pipeline flows </a:t>
            </a:r>
            <a:r>
              <a:rPr lang="en-US" b="1" dirty="0" smtClean="0">
                <a:solidFill>
                  <a:schemeClr val="bg1"/>
                </a:solidFill>
              </a:rPr>
              <a:t> to </a:t>
            </a:r>
            <a:r>
              <a:rPr lang="en-US" b="1" dirty="0">
                <a:solidFill>
                  <a:schemeClr val="bg1"/>
                </a:solidFill>
              </a:rPr>
              <a:t>Serbia, Bosnia</a:t>
            </a:r>
          </a:p>
        </p:txBody>
      </p:sp>
      <p:sp>
        <p:nvSpPr>
          <p:cNvPr id="234" name="TextBox 233"/>
          <p:cNvSpPr txBox="1"/>
          <p:nvPr/>
        </p:nvSpPr>
        <p:spPr>
          <a:xfrm>
            <a:off x="877336" y="152400"/>
            <a:ext cx="7772400" cy="6555641"/>
          </a:xfrm>
          <a:prstGeom prst="rect">
            <a:avLst/>
          </a:prstGeom>
          <a:solidFill>
            <a:srgbClr val="062846">
              <a:alpha val="78000"/>
            </a:srgbClr>
          </a:solidFill>
          <a:ln>
            <a:solidFill>
              <a:srgbClr val="FFEAA7"/>
            </a:solidFill>
          </a:ln>
          <a:scene3d>
            <a:camera prst="orthographicFront"/>
            <a:lightRig rig="threePt" dir="t"/>
          </a:scene3d>
          <a:sp3d>
            <a:bevelT/>
          </a:sp3d>
        </p:spPr>
        <p:txBody>
          <a:bodyPr wrap="square" rtlCol="0">
            <a:spAutoFit/>
          </a:bodyPr>
          <a:lstStyle/>
          <a:p>
            <a:pPr algn="ctr"/>
            <a:r>
              <a:rPr lang="en-US" sz="3200" b="1" dirty="0" smtClean="0">
                <a:solidFill>
                  <a:schemeClr val="bg1"/>
                </a:solidFill>
              </a:rPr>
              <a:t>Crisis Response: Roadmap for Greater                                 European Energy Security/Integration</a:t>
            </a:r>
          </a:p>
          <a:p>
            <a:endParaRPr lang="en-US" sz="800" b="1" dirty="0" smtClean="0">
              <a:solidFill>
                <a:schemeClr val="bg1"/>
              </a:solidFill>
            </a:endParaRPr>
          </a:p>
          <a:p>
            <a:r>
              <a:rPr lang="en-US" sz="2400" b="1" dirty="0" smtClean="0">
                <a:solidFill>
                  <a:srgbClr val="FFEAA7"/>
                </a:solidFill>
              </a:rPr>
              <a:t>Response Options</a:t>
            </a:r>
            <a:endParaRPr lang="en-US" sz="2400" b="1" dirty="0">
              <a:solidFill>
                <a:srgbClr val="FFEAA7"/>
              </a:solidFill>
            </a:endParaRPr>
          </a:p>
          <a:p>
            <a:pPr marL="342900" indent="-342900">
              <a:buBlip>
                <a:blip r:embed="rId4"/>
              </a:buBlip>
            </a:pPr>
            <a:r>
              <a:rPr lang="en-US" sz="2000" b="1" dirty="0" smtClean="0">
                <a:solidFill>
                  <a:schemeClr val="bg1"/>
                </a:solidFill>
              </a:rPr>
              <a:t>Alternative fuel redundancy</a:t>
            </a:r>
          </a:p>
          <a:p>
            <a:pPr marL="342900" indent="-342900">
              <a:buBlip>
                <a:blip r:embed="rId4"/>
              </a:buBlip>
            </a:pPr>
            <a:r>
              <a:rPr lang="en-US" sz="2000" b="1" dirty="0" smtClean="0">
                <a:solidFill>
                  <a:schemeClr val="bg1"/>
                </a:solidFill>
              </a:rPr>
              <a:t>Interconnections</a:t>
            </a:r>
          </a:p>
          <a:p>
            <a:pPr marL="342900" indent="-342900">
              <a:buBlip>
                <a:blip r:embed="rId4"/>
              </a:buBlip>
            </a:pPr>
            <a:r>
              <a:rPr lang="en-US" sz="2000" b="1" dirty="0" smtClean="0">
                <a:solidFill>
                  <a:schemeClr val="bg1"/>
                </a:solidFill>
              </a:rPr>
              <a:t>Reverse flows</a:t>
            </a:r>
          </a:p>
          <a:p>
            <a:pPr marL="342900" indent="-342900">
              <a:buBlip>
                <a:blip r:embed="rId4"/>
              </a:buBlip>
            </a:pPr>
            <a:r>
              <a:rPr lang="en-US" sz="2000" b="1" dirty="0" smtClean="0">
                <a:solidFill>
                  <a:schemeClr val="bg1"/>
                </a:solidFill>
              </a:rPr>
              <a:t>Storage</a:t>
            </a:r>
          </a:p>
          <a:p>
            <a:pPr marL="342900" indent="-342900">
              <a:buBlip>
                <a:blip r:embed="rId4"/>
              </a:buBlip>
            </a:pPr>
            <a:r>
              <a:rPr lang="en-US" sz="2000" b="1" dirty="0" smtClean="0">
                <a:solidFill>
                  <a:schemeClr val="bg1"/>
                </a:solidFill>
              </a:rPr>
              <a:t>Increased pipeline gas</a:t>
            </a:r>
          </a:p>
          <a:p>
            <a:pPr marL="342900" indent="-342900">
              <a:buBlip>
                <a:blip r:embed="rId4"/>
              </a:buBlip>
            </a:pPr>
            <a:r>
              <a:rPr lang="en-US" sz="2000" b="1" dirty="0" smtClean="0">
                <a:solidFill>
                  <a:schemeClr val="bg1"/>
                </a:solidFill>
              </a:rPr>
              <a:t>Increased LNG imports</a:t>
            </a:r>
          </a:p>
          <a:p>
            <a:pPr marL="342900" indent="-342900">
              <a:buBlip>
                <a:blip r:embed="rId4"/>
              </a:buBlip>
            </a:pPr>
            <a:r>
              <a:rPr lang="en-US" sz="2000" b="1" dirty="0" smtClean="0">
                <a:solidFill>
                  <a:schemeClr val="bg1"/>
                </a:solidFill>
              </a:rPr>
              <a:t>Eastern Mediterranean gas development</a:t>
            </a:r>
          </a:p>
          <a:p>
            <a:pPr marL="342900" indent="-342900">
              <a:buBlip>
                <a:blip r:embed="rId4"/>
              </a:buBlip>
            </a:pPr>
            <a:r>
              <a:rPr lang="en-US" sz="2000" b="1" dirty="0" smtClean="0">
                <a:solidFill>
                  <a:schemeClr val="bg1"/>
                </a:solidFill>
              </a:rPr>
              <a:t>Shale gas development</a:t>
            </a:r>
          </a:p>
          <a:p>
            <a:endParaRPr lang="en-US" sz="800" b="1" dirty="0">
              <a:solidFill>
                <a:schemeClr val="bg1"/>
              </a:solidFill>
            </a:endParaRPr>
          </a:p>
          <a:p>
            <a:r>
              <a:rPr lang="en-US" sz="2400" b="1" dirty="0" smtClean="0">
                <a:solidFill>
                  <a:srgbClr val="FFEAA7"/>
                </a:solidFill>
              </a:rPr>
              <a:t>Main Beneficiaries</a:t>
            </a:r>
          </a:p>
          <a:p>
            <a:pPr marL="285750" indent="-285750">
              <a:buBlip>
                <a:blip r:embed="rId4"/>
              </a:buBlip>
            </a:pPr>
            <a:r>
              <a:rPr lang="en-US" sz="2000" b="1" dirty="0" smtClean="0">
                <a:solidFill>
                  <a:schemeClr val="bg1"/>
                </a:solidFill>
              </a:rPr>
              <a:t>Interconnected countries with adequate storage and fuel redundancy fared the best</a:t>
            </a:r>
          </a:p>
          <a:p>
            <a:endParaRPr lang="en-US" sz="800" b="1" dirty="0" smtClean="0">
              <a:solidFill>
                <a:schemeClr val="bg1"/>
              </a:solidFill>
            </a:endParaRPr>
          </a:p>
          <a:p>
            <a:r>
              <a:rPr lang="en-US" sz="2800" b="1" i="1" dirty="0" smtClean="0">
                <a:solidFill>
                  <a:srgbClr val="FFEAA7"/>
                </a:solidFill>
              </a:rPr>
              <a:t>Moral of the Story</a:t>
            </a:r>
            <a:r>
              <a:rPr lang="en-US" sz="2800" b="1" dirty="0" smtClean="0">
                <a:solidFill>
                  <a:srgbClr val="FFEAA7"/>
                </a:solidFill>
              </a:rPr>
              <a:t>:  relatively inexpensive energy security can be achieved with more storage, interconnections, increased imports</a:t>
            </a:r>
          </a:p>
        </p:txBody>
      </p:sp>
    </p:spTree>
    <p:extLst>
      <p:ext uri="{BB962C8B-B14F-4D97-AF65-F5344CB8AC3E}">
        <p14:creationId xmlns:p14="http://schemas.microsoft.com/office/powerpoint/2010/main" val="2823788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0"/>
                                        </p:tgtEl>
                                        <p:attrNameLst>
                                          <p:attrName>style.visibility</p:attrName>
                                        </p:attrNameLst>
                                      </p:cBhvr>
                                      <p:to>
                                        <p:strVal val="visible"/>
                                      </p:to>
                                    </p:set>
                                    <p:animEffect transition="in" filter="wipe(left)">
                                      <p:cBhvr>
                                        <p:cTn id="11" dur="500"/>
                                        <p:tgtEl>
                                          <p:spTgt spid="22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20"/>
                                        </p:tgtEl>
                                      </p:cBhvr>
                                    </p:animEffect>
                                    <p:set>
                                      <p:cBhvr>
                                        <p:cTn id="20" dur="1" fill="hold">
                                          <p:stCondLst>
                                            <p:cond delay="499"/>
                                          </p:stCondLst>
                                        </p:cTn>
                                        <p:tgtEl>
                                          <p:spTgt spid="220"/>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83"/>
                                        </p:tgtEl>
                                        <p:attrNameLst>
                                          <p:attrName>style.visibility</p:attrName>
                                        </p:attrNameLst>
                                      </p:cBhvr>
                                      <p:to>
                                        <p:strVal val="visible"/>
                                      </p:to>
                                    </p:set>
                                    <p:animEffect transition="in" filter="wipe(down)">
                                      <p:cBhvr>
                                        <p:cTn id="33" dur="500"/>
                                        <p:tgtEl>
                                          <p:spTgt spid="38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88"/>
                                        </p:tgtEl>
                                        <p:attrNameLst>
                                          <p:attrName>style.visibility</p:attrName>
                                        </p:attrNameLst>
                                      </p:cBhvr>
                                      <p:to>
                                        <p:strVal val="visible"/>
                                      </p:to>
                                    </p:set>
                                    <p:animEffect transition="in" filter="wipe(up)">
                                      <p:cBhvr>
                                        <p:cTn id="36" dur="500"/>
                                        <p:tgtEl>
                                          <p:spTgt spid="38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84"/>
                                        </p:tgtEl>
                                        <p:attrNameLst>
                                          <p:attrName>style.visibility</p:attrName>
                                        </p:attrNameLst>
                                      </p:cBhvr>
                                      <p:to>
                                        <p:strVal val="visible"/>
                                      </p:to>
                                    </p:set>
                                    <p:animEffect transition="in" filter="wipe(up)">
                                      <p:cBhvr>
                                        <p:cTn id="39" dur="500"/>
                                        <p:tgtEl>
                                          <p:spTgt spid="38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74"/>
                                        </p:tgtEl>
                                        <p:attrNameLst>
                                          <p:attrName>style.visibility</p:attrName>
                                        </p:attrNameLst>
                                      </p:cBhvr>
                                      <p:to>
                                        <p:strVal val="visible"/>
                                      </p:to>
                                    </p:set>
                                    <p:animEffect transition="in" filter="wipe(down)">
                                      <p:cBhvr>
                                        <p:cTn id="44" dur="500"/>
                                        <p:tgtEl>
                                          <p:spTgt spid="37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75"/>
                                        </p:tgtEl>
                                        <p:attrNameLst>
                                          <p:attrName>style.visibility</p:attrName>
                                        </p:attrNameLst>
                                      </p:cBhvr>
                                      <p:to>
                                        <p:strVal val="visible"/>
                                      </p:to>
                                    </p:set>
                                    <p:animEffect transition="in" filter="wipe(up)">
                                      <p:cBhvr>
                                        <p:cTn id="47" dur="500"/>
                                        <p:tgtEl>
                                          <p:spTgt spid="375"/>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77"/>
                                        </p:tgtEl>
                                        <p:attrNameLst>
                                          <p:attrName>style.visibility</p:attrName>
                                        </p:attrNameLst>
                                      </p:cBhvr>
                                      <p:to>
                                        <p:strVal val="visible"/>
                                      </p:to>
                                    </p:set>
                                    <p:animEffect transition="in" filter="wipe(right)">
                                      <p:cBhvr>
                                        <p:cTn id="50" dur="500"/>
                                        <p:tgtEl>
                                          <p:spTgt spid="37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76"/>
                                        </p:tgtEl>
                                        <p:attrNameLst>
                                          <p:attrName>style.visibility</p:attrName>
                                        </p:attrNameLst>
                                      </p:cBhvr>
                                      <p:to>
                                        <p:strVal val="visible"/>
                                      </p:to>
                                    </p:set>
                                    <p:animEffect transition="in" filter="wipe(down)">
                                      <p:cBhvr>
                                        <p:cTn id="53" dur="500"/>
                                        <p:tgtEl>
                                          <p:spTgt spid="37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86"/>
                                        </p:tgtEl>
                                        <p:attrNameLst>
                                          <p:attrName>style.visibility</p:attrName>
                                        </p:attrNameLst>
                                      </p:cBhvr>
                                      <p:to>
                                        <p:strVal val="visible"/>
                                      </p:to>
                                    </p:set>
                                    <p:animEffect transition="in" filter="wipe(down)">
                                      <p:cBhvr>
                                        <p:cTn id="56" dur="500"/>
                                        <p:tgtEl>
                                          <p:spTgt spid="38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79"/>
                                        </p:tgtEl>
                                        <p:attrNameLst>
                                          <p:attrName>style.visibility</p:attrName>
                                        </p:attrNameLst>
                                      </p:cBhvr>
                                      <p:to>
                                        <p:strVal val="visible"/>
                                      </p:to>
                                    </p:set>
                                    <p:animEffect transition="in" filter="wipe(down)">
                                      <p:cBhvr>
                                        <p:cTn id="61" dur="500"/>
                                        <p:tgtEl>
                                          <p:spTgt spid="37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80"/>
                                        </p:tgtEl>
                                        <p:attrNameLst>
                                          <p:attrName>style.visibility</p:attrName>
                                        </p:attrNameLst>
                                      </p:cBhvr>
                                      <p:to>
                                        <p:strVal val="visible"/>
                                      </p:to>
                                    </p:set>
                                    <p:animEffect transition="in" filter="wipe(down)">
                                      <p:cBhvr>
                                        <p:cTn id="64" dur="500"/>
                                        <p:tgtEl>
                                          <p:spTgt spid="38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81"/>
                                        </p:tgtEl>
                                        <p:attrNameLst>
                                          <p:attrName>style.visibility</p:attrName>
                                        </p:attrNameLst>
                                      </p:cBhvr>
                                      <p:to>
                                        <p:strVal val="visible"/>
                                      </p:to>
                                    </p:set>
                                    <p:animEffect transition="in" filter="wipe(down)">
                                      <p:cBhvr>
                                        <p:cTn id="67" dur="500"/>
                                        <p:tgtEl>
                                          <p:spTgt spid="381"/>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78"/>
                                        </p:tgtEl>
                                        <p:attrNameLst>
                                          <p:attrName>style.visibility</p:attrName>
                                        </p:attrNameLst>
                                      </p:cBhvr>
                                      <p:to>
                                        <p:strVal val="visible"/>
                                      </p:to>
                                    </p:set>
                                    <p:animEffect transition="in" filter="wipe(down)">
                                      <p:cBhvr>
                                        <p:cTn id="70" dur="500"/>
                                        <p:tgtEl>
                                          <p:spTgt spid="378"/>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82"/>
                                        </p:tgtEl>
                                        <p:attrNameLst>
                                          <p:attrName>style.visibility</p:attrName>
                                        </p:attrNameLst>
                                      </p:cBhvr>
                                      <p:to>
                                        <p:strVal val="visible"/>
                                      </p:to>
                                    </p:set>
                                    <p:animEffect transition="in" filter="wipe(right)">
                                      <p:cBhvr>
                                        <p:cTn id="73" dur="500"/>
                                        <p:tgtEl>
                                          <p:spTgt spid="38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85"/>
                                        </p:tgtEl>
                                        <p:attrNameLst>
                                          <p:attrName>style.visibility</p:attrName>
                                        </p:attrNameLst>
                                      </p:cBhvr>
                                      <p:to>
                                        <p:strVal val="visible"/>
                                      </p:to>
                                    </p:set>
                                    <p:animEffect transition="in" filter="wipe(up)">
                                      <p:cBhvr>
                                        <p:cTn id="76" dur="500"/>
                                        <p:tgtEl>
                                          <p:spTgt spid="38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378"/>
                                        </p:tgtEl>
                                      </p:cBhvr>
                                    </p:animEffect>
                                    <p:set>
                                      <p:cBhvr>
                                        <p:cTn id="81" dur="1" fill="hold">
                                          <p:stCondLst>
                                            <p:cond delay="499"/>
                                          </p:stCondLst>
                                        </p:cTn>
                                        <p:tgtEl>
                                          <p:spTgt spid="378"/>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76"/>
                                        </p:tgtEl>
                                      </p:cBhvr>
                                    </p:animEffect>
                                    <p:set>
                                      <p:cBhvr>
                                        <p:cTn id="84" dur="1" fill="hold">
                                          <p:stCondLst>
                                            <p:cond delay="499"/>
                                          </p:stCondLst>
                                        </p:cTn>
                                        <p:tgtEl>
                                          <p:spTgt spid="376"/>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377"/>
                                        </p:tgtEl>
                                      </p:cBhvr>
                                    </p:animEffect>
                                    <p:set>
                                      <p:cBhvr>
                                        <p:cTn id="87" dur="1" fill="hold">
                                          <p:stCondLst>
                                            <p:cond delay="499"/>
                                          </p:stCondLst>
                                        </p:cTn>
                                        <p:tgtEl>
                                          <p:spTgt spid="377"/>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82"/>
                                        </p:tgtEl>
                                      </p:cBhvr>
                                    </p:animEffect>
                                    <p:set>
                                      <p:cBhvr>
                                        <p:cTn id="90" dur="1" fill="hold">
                                          <p:stCondLst>
                                            <p:cond delay="499"/>
                                          </p:stCondLst>
                                        </p:cTn>
                                        <p:tgtEl>
                                          <p:spTgt spid="38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385"/>
                                        </p:tgtEl>
                                      </p:cBhvr>
                                    </p:animEffect>
                                    <p:set>
                                      <p:cBhvr>
                                        <p:cTn id="93" dur="1" fill="hold">
                                          <p:stCondLst>
                                            <p:cond delay="499"/>
                                          </p:stCondLst>
                                        </p:cTn>
                                        <p:tgtEl>
                                          <p:spTgt spid="385"/>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384"/>
                                        </p:tgtEl>
                                      </p:cBhvr>
                                    </p:animEffect>
                                    <p:set>
                                      <p:cBhvr>
                                        <p:cTn id="96" dur="1" fill="hold">
                                          <p:stCondLst>
                                            <p:cond delay="499"/>
                                          </p:stCondLst>
                                        </p:cTn>
                                        <p:tgtEl>
                                          <p:spTgt spid="384"/>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375"/>
                                        </p:tgtEl>
                                      </p:cBhvr>
                                    </p:animEffect>
                                    <p:set>
                                      <p:cBhvr>
                                        <p:cTn id="99" dur="1" fill="hold">
                                          <p:stCondLst>
                                            <p:cond delay="499"/>
                                          </p:stCondLst>
                                        </p:cTn>
                                        <p:tgtEl>
                                          <p:spTgt spid="375"/>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388"/>
                                        </p:tgtEl>
                                      </p:cBhvr>
                                    </p:animEffect>
                                    <p:set>
                                      <p:cBhvr>
                                        <p:cTn id="102" dur="1" fill="hold">
                                          <p:stCondLst>
                                            <p:cond delay="499"/>
                                          </p:stCondLst>
                                        </p:cTn>
                                        <p:tgtEl>
                                          <p:spTgt spid="388"/>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4"/>
                                        </p:tgtEl>
                                      </p:cBhvr>
                                    </p:animEffect>
                                    <p:set>
                                      <p:cBhvr>
                                        <p:cTn id="105" dur="1" fill="hold">
                                          <p:stCondLst>
                                            <p:cond delay="499"/>
                                          </p:stCondLst>
                                        </p:cTn>
                                        <p:tgtEl>
                                          <p:spTgt spid="4"/>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83"/>
                                        </p:tgtEl>
                                      </p:cBhvr>
                                    </p:animEffect>
                                    <p:set>
                                      <p:cBhvr>
                                        <p:cTn id="108" dur="1" fill="hold">
                                          <p:stCondLst>
                                            <p:cond delay="499"/>
                                          </p:stCondLst>
                                        </p:cTn>
                                        <p:tgtEl>
                                          <p:spTgt spid="383"/>
                                        </p:tgtEl>
                                        <p:attrNameLst>
                                          <p:attrName>style.visibility</p:attrName>
                                        </p:attrNameLst>
                                      </p:cBhvr>
                                      <p:to>
                                        <p:strVal val="hidden"/>
                                      </p:to>
                                    </p:set>
                                  </p:childTnLst>
                                </p:cTn>
                              </p:par>
                              <p:par>
                                <p:cTn id="109" presetID="10" presetClass="exit" presetSubtype="0" fill="hold" grpId="2" nodeType="withEffect">
                                  <p:stCondLst>
                                    <p:cond delay="0"/>
                                  </p:stCondLst>
                                  <p:childTnLst>
                                    <p:animEffect transition="out" filter="fade">
                                      <p:cBhvr>
                                        <p:cTn id="110" dur="500"/>
                                        <p:tgtEl>
                                          <p:spTgt spid="383"/>
                                        </p:tgtEl>
                                      </p:cBhvr>
                                    </p:animEffect>
                                    <p:set>
                                      <p:cBhvr>
                                        <p:cTn id="111" dur="1" fill="hold">
                                          <p:stCondLst>
                                            <p:cond delay="499"/>
                                          </p:stCondLst>
                                        </p:cTn>
                                        <p:tgtEl>
                                          <p:spTgt spid="38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380"/>
                                        </p:tgtEl>
                                      </p:cBhvr>
                                    </p:animEffect>
                                    <p:set>
                                      <p:cBhvr>
                                        <p:cTn id="114" dur="1" fill="hold">
                                          <p:stCondLst>
                                            <p:cond delay="499"/>
                                          </p:stCondLst>
                                        </p:cTn>
                                        <p:tgtEl>
                                          <p:spTgt spid="380"/>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374"/>
                                        </p:tgtEl>
                                      </p:cBhvr>
                                    </p:animEffect>
                                    <p:set>
                                      <p:cBhvr>
                                        <p:cTn id="117" dur="1" fill="hold">
                                          <p:stCondLst>
                                            <p:cond delay="499"/>
                                          </p:stCondLst>
                                        </p:cTn>
                                        <p:tgtEl>
                                          <p:spTgt spid="37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379"/>
                                        </p:tgtEl>
                                      </p:cBhvr>
                                    </p:animEffect>
                                    <p:set>
                                      <p:cBhvr>
                                        <p:cTn id="120" dur="1" fill="hold">
                                          <p:stCondLst>
                                            <p:cond delay="499"/>
                                          </p:stCondLst>
                                        </p:cTn>
                                        <p:tgtEl>
                                          <p:spTgt spid="37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381"/>
                                        </p:tgtEl>
                                      </p:cBhvr>
                                    </p:animEffect>
                                    <p:set>
                                      <p:cBhvr>
                                        <p:cTn id="123" dur="1" fill="hold">
                                          <p:stCondLst>
                                            <p:cond delay="499"/>
                                          </p:stCondLst>
                                        </p:cTn>
                                        <p:tgtEl>
                                          <p:spTgt spid="381"/>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386"/>
                                        </p:tgtEl>
                                      </p:cBhvr>
                                    </p:animEffect>
                                    <p:set>
                                      <p:cBhvr>
                                        <p:cTn id="126" dur="1" fill="hold">
                                          <p:stCondLst>
                                            <p:cond delay="499"/>
                                          </p:stCondLst>
                                        </p:cTn>
                                        <p:tgtEl>
                                          <p:spTgt spid="386"/>
                                        </p:tgtEl>
                                        <p:attrNameLst>
                                          <p:attrName>style.visibility</p:attrName>
                                        </p:attrNameLst>
                                      </p:cBhvr>
                                      <p:to>
                                        <p:strVal val="hidden"/>
                                      </p:to>
                                    </p:set>
                                  </p:childTnLst>
                                </p:cTn>
                              </p:par>
                            </p:childTnLst>
                          </p:cTn>
                        </p:par>
                        <p:par>
                          <p:cTn id="127" fill="hold">
                            <p:stCondLst>
                              <p:cond delay="500"/>
                            </p:stCondLst>
                            <p:childTnLst>
                              <p:par>
                                <p:cTn id="128" presetID="22" presetClass="entr" presetSubtype="8" fill="hold" grpId="0" nodeType="afterEffect">
                                  <p:stCondLst>
                                    <p:cond delay="250"/>
                                  </p:stCondLst>
                                  <p:childTnLst>
                                    <p:set>
                                      <p:cBhvr>
                                        <p:cTn id="129" dur="1" fill="hold">
                                          <p:stCondLst>
                                            <p:cond delay="0"/>
                                          </p:stCondLst>
                                        </p:cTn>
                                        <p:tgtEl>
                                          <p:spTgt spid="224"/>
                                        </p:tgtEl>
                                        <p:attrNameLst>
                                          <p:attrName>style.visibility</p:attrName>
                                        </p:attrNameLst>
                                      </p:cBhvr>
                                      <p:to>
                                        <p:strVal val="visible"/>
                                      </p:to>
                                    </p:set>
                                    <p:animEffect transition="in" filter="wipe(left)">
                                      <p:cBhvr>
                                        <p:cTn id="130" dur="250"/>
                                        <p:tgtEl>
                                          <p:spTgt spid="224"/>
                                        </p:tgtEl>
                                      </p:cBhvr>
                                    </p:animEffect>
                                  </p:childTnLst>
                                </p:cTn>
                              </p:par>
                              <p:par>
                                <p:cTn id="131" presetID="22" presetClass="entr" presetSubtype="8" fill="hold" nodeType="withEffect">
                                  <p:stCondLst>
                                    <p:cond delay="0"/>
                                  </p:stCondLst>
                                  <p:childTnLst>
                                    <p:set>
                                      <p:cBhvr>
                                        <p:cTn id="132" dur="1" fill="hold">
                                          <p:stCondLst>
                                            <p:cond delay="0"/>
                                          </p:stCondLst>
                                        </p:cTn>
                                        <p:tgtEl>
                                          <p:spTgt spid="226">
                                            <p:txEl>
                                              <p:pRg st="0" end="0"/>
                                            </p:txEl>
                                          </p:spTgt>
                                        </p:tgtEl>
                                        <p:attrNameLst>
                                          <p:attrName>style.visibility</p:attrName>
                                        </p:attrNameLst>
                                      </p:cBhvr>
                                      <p:to>
                                        <p:strVal val="visible"/>
                                      </p:to>
                                    </p:set>
                                    <p:animEffect transition="in" filter="wipe(left)">
                                      <p:cBhvr>
                                        <p:cTn id="133" dur="250"/>
                                        <p:tgtEl>
                                          <p:spTgt spid="226">
                                            <p:txEl>
                                              <p:pRg st="0" end="0"/>
                                            </p:txEl>
                                          </p:spTgt>
                                        </p:tgtEl>
                                      </p:cBhvr>
                                    </p:animEffect>
                                  </p:childTnLst>
                                </p:cTn>
                              </p:par>
                            </p:childTnLst>
                          </p:cTn>
                        </p:par>
                        <p:par>
                          <p:cTn id="134" fill="hold">
                            <p:stCondLst>
                              <p:cond delay="1000"/>
                            </p:stCondLst>
                            <p:childTnLst>
                              <p:par>
                                <p:cTn id="135" presetID="22" presetClass="entr" presetSubtype="8" fill="hold" nodeType="afterEffect">
                                  <p:stCondLst>
                                    <p:cond delay="0"/>
                                  </p:stCondLst>
                                  <p:childTnLst>
                                    <p:set>
                                      <p:cBhvr>
                                        <p:cTn id="136" dur="1" fill="hold">
                                          <p:stCondLst>
                                            <p:cond delay="0"/>
                                          </p:stCondLst>
                                        </p:cTn>
                                        <p:tgtEl>
                                          <p:spTgt spid="227">
                                            <p:txEl>
                                              <p:pRg st="0" end="0"/>
                                            </p:txEl>
                                          </p:spTgt>
                                        </p:tgtEl>
                                        <p:attrNameLst>
                                          <p:attrName>style.visibility</p:attrName>
                                        </p:attrNameLst>
                                      </p:cBhvr>
                                      <p:to>
                                        <p:strVal val="visible"/>
                                      </p:to>
                                    </p:set>
                                    <p:animEffect transition="in" filter="wipe(left)">
                                      <p:cBhvr>
                                        <p:cTn id="137" dur="250"/>
                                        <p:tgtEl>
                                          <p:spTgt spid="227">
                                            <p:txEl>
                                              <p:pRg st="0" end="0"/>
                                            </p:txEl>
                                          </p:spTgt>
                                        </p:tgtEl>
                                      </p:cBhvr>
                                    </p:animEffect>
                                  </p:childTnLst>
                                </p:cTn>
                              </p:par>
                            </p:childTnLst>
                          </p:cTn>
                        </p:par>
                        <p:par>
                          <p:cTn id="138" fill="hold">
                            <p:stCondLst>
                              <p:cond delay="1250"/>
                            </p:stCondLst>
                            <p:childTnLst>
                              <p:par>
                                <p:cTn id="139" presetID="22" presetClass="entr" presetSubtype="8" fill="hold" nodeType="afterEffect">
                                  <p:stCondLst>
                                    <p:cond delay="0"/>
                                  </p:stCondLst>
                                  <p:childTnLst>
                                    <p:set>
                                      <p:cBhvr>
                                        <p:cTn id="140" dur="1" fill="hold">
                                          <p:stCondLst>
                                            <p:cond delay="0"/>
                                          </p:stCondLst>
                                        </p:cTn>
                                        <p:tgtEl>
                                          <p:spTgt spid="228">
                                            <p:txEl>
                                              <p:pRg st="0" end="0"/>
                                            </p:txEl>
                                          </p:spTgt>
                                        </p:tgtEl>
                                        <p:attrNameLst>
                                          <p:attrName>style.visibility</p:attrName>
                                        </p:attrNameLst>
                                      </p:cBhvr>
                                      <p:to>
                                        <p:strVal val="visible"/>
                                      </p:to>
                                    </p:set>
                                    <p:animEffect transition="in" filter="wipe(left)">
                                      <p:cBhvr>
                                        <p:cTn id="141" dur="250"/>
                                        <p:tgtEl>
                                          <p:spTgt spid="228">
                                            <p:txEl>
                                              <p:pRg st="0" end="0"/>
                                            </p:txEl>
                                          </p:spTgt>
                                        </p:tgtEl>
                                      </p:cBhvr>
                                    </p:animEffect>
                                  </p:childTnLst>
                                </p:cTn>
                              </p:par>
                            </p:childTnLst>
                          </p:cTn>
                        </p:par>
                        <p:par>
                          <p:cTn id="142" fill="hold">
                            <p:stCondLst>
                              <p:cond delay="1500"/>
                            </p:stCondLst>
                            <p:childTnLst>
                              <p:par>
                                <p:cTn id="143" presetID="22" presetClass="entr" presetSubtype="8" fill="hold" nodeType="afterEffect">
                                  <p:stCondLst>
                                    <p:cond delay="0"/>
                                  </p:stCondLst>
                                  <p:childTnLst>
                                    <p:set>
                                      <p:cBhvr>
                                        <p:cTn id="144" dur="1" fill="hold">
                                          <p:stCondLst>
                                            <p:cond delay="0"/>
                                          </p:stCondLst>
                                        </p:cTn>
                                        <p:tgtEl>
                                          <p:spTgt spid="229">
                                            <p:txEl>
                                              <p:pRg st="0" end="0"/>
                                            </p:txEl>
                                          </p:spTgt>
                                        </p:tgtEl>
                                        <p:attrNameLst>
                                          <p:attrName>style.visibility</p:attrName>
                                        </p:attrNameLst>
                                      </p:cBhvr>
                                      <p:to>
                                        <p:strVal val="visible"/>
                                      </p:to>
                                    </p:set>
                                    <p:animEffect transition="in" filter="wipe(left)">
                                      <p:cBhvr>
                                        <p:cTn id="145" dur="250"/>
                                        <p:tgtEl>
                                          <p:spTgt spid="229">
                                            <p:txEl>
                                              <p:pRg st="0" end="0"/>
                                            </p:txEl>
                                          </p:spTgt>
                                        </p:tgtEl>
                                      </p:cBhvr>
                                    </p:animEffect>
                                  </p:childTnLst>
                                </p:cTn>
                              </p:par>
                            </p:childTnLst>
                          </p:cTn>
                        </p:par>
                        <p:par>
                          <p:cTn id="146" fill="hold">
                            <p:stCondLst>
                              <p:cond delay="1750"/>
                            </p:stCondLst>
                            <p:childTnLst>
                              <p:par>
                                <p:cTn id="147" presetID="22" presetClass="entr" presetSubtype="4" fill="hold" grpId="0" nodeType="afterEffect">
                                  <p:stCondLst>
                                    <p:cond delay="0"/>
                                  </p:stCondLst>
                                  <p:childTnLst>
                                    <p:set>
                                      <p:cBhvr>
                                        <p:cTn id="148" dur="1" fill="hold">
                                          <p:stCondLst>
                                            <p:cond delay="0"/>
                                          </p:stCondLst>
                                        </p:cTn>
                                        <p:tgtEl>
                                          <p:spTgt spid="225"/>
                                        </p:tgtEl>
                                        <p:attrNameLst>
                                          <p:attrName>style.visibility</p:attrName>
                                        </p:attrNameLst>
                                      </p:cBhvr>
                                      <p:to>
                                        <p:strVal val="visible"/>
                                      </p:to>
                                    </p:set>
                                    <p:animEffect transition="in" filter="wipe(down)">
                                      <p:cBhvr>
                                        <p:cTn id="149" dur="500"/>
                                        <p:tgtEl>
                                          <p:spTgt spid="225"/>
                                        </p:tgtEl>
                                      </p:cBhvr>
                                    </p:animEffect>
                                  </p:childTnLst>
                                </p:cTn>
                              </p:par>
                            </p:childTnLst>
                          </p:cTn>
                        </p:par>
                        <p:par>
                          <p:cTn id="150" fill="hold">
                            <p:stCondLst>
                              <p:cond delay="2250"/>
                            </p:stCondLst>
                            <p:childTnLst>
                              <p:par>
                                <p:cTn id="151" presetID="22" presetClass="entr" presetSubtype="1" fill="hold" grpId="0" nodeType="afterEffect">
                                  <p:stCondLst>
                                    <p:cond delay="500"/>
                                  </p:stCondLst>
                                  <p:childTnLst>
                                    <p:set>
                                      <p:cBhvr>
                                        <p:cTn id="152" dur="1" fill="hold">
                                          <p:stCondLst>
                                            <p:cond delay="0"/>
                                          </p:stCondLst>
                                        </p:cTn>
                                        <p:tgtEl>
                                          <p:spTgt spid="230"/>
                                        </p:tgtEl>
                                        <p:attrNameLst>
                                          <p:attrName>style.visibility</p:attrName>
                                        </p:attrNameLst>
                                      </p:cBhvr>
                                      <p:to>
                                        <p:strVal val="visible"/>
                                      </p:to>
                                    </p:set>
                                    <p:animEffect transition="in" filter="wipe(up)">
                                      <p:cBhvr>
                                        <p:cTn id="153" dur="500"/>
                                        <p:tgtEl>
                                          <p:spTgt spid="230"/>
                                        </p:tgtEl>
                                      </p:cBhvr>
                                    </p:animEffect>
                                  </p:childTnLst>
                                </p:cTn>
                              </p:par>
                            </p:childTnLst>
                          </p:cTn>
                        </p:par>
                        <p:par>
                          <p:cTn id="154" fill="hold">
                            <p:stCondLst>
                              <p:cond delay="3250"/>
                            </p:stCondLst>
                            <p:childTnLst>
                              <p:par>
                                <p:cTn id="155" presetID="22" presetClass="entr" presetSubtype="4" fill="hold" grpId="0" nodeType="afterEffect">
                                  <p:stCondLst>
                                    <p:cond delay="500"/>
                                  </p:stCondLst>
                                  <p:childTnLst>
                                    <p:set>
                                      <p:cBhvr>
                                        <p:cTn id="156" dur="1" fill="hold">
                                          <p:stCondLst>
                                            <p:cond delay="0"/>
                                          </p:stCondLst>
                                        </p:cTn>
                                        <p:tgtEl>
                                          <p:spTgt spid="232"/>
                                        </p:tgtEl>
                                        <p:attrNameLst>
                                          <p:attrName>style.visibility</p:attrName>
                                        </p:attrNameLst>
                                      </p:cBhvr>
                                      <p:to>
                                        <p:strVal val="visible"/>
                                      </p:to>
                                    </p:set>
                                    <p:animEffect transition="in" filter="wipe(down)">
                                      <p:cBhvr>
                                        <p:cTn id="157" dur="500"/>
                                        <p:tgtEl>
                                          <p:spTgt spid="232"/>
                                        </p:tgtEl>
                                      </p:cBhvr>
                                    </p:animEffect>
                                  </p:childTnLst>
                                </p:cTn>
                              </p:par>
                            </p:childTnLst>
                          </p:cTn>
                        </p:par>
                        <p:par>
                          <p:cTn id="158" fill="hold">
                            <p:stCondLst>
                              <p:cond delay="4250"/>
                            </p:stCondLst>
                            <p:childTnLst>
                              <p:par>
                                <p:cTn id="159" presetID="22" presetClass="entr" presetSubtype="1" fill="hold" grpId="0" nodeType="afterEffect">
                                  <p:stCondLst>
                                    <p:cond delay="500"/>
                                  </p:stCondLst>
                                  <p:childTnLst>
                                    <p:set>
                                      <p:cBhvr>
                                        <p:cTn id="160" dur="1" fill="hold">
                                          <p:stCondLst>
                                            <p:cond delay="0"/>
                                          </p:stCondLst>
                                        </p:cTn>
                                        <p:tgtEl>
                                          <p:spTgt spid="231"/>
                                        </p:tgtEl>
                                        <p:attrNameLst>
                                          <p:attrName>style.visibility</p:attrName>
                                        </p:attrNameLst>
                                      </p:cBhvr>
                                      <p:to>
                                        <p:strVal val="visible"/>
                                      </p:to>
                                    </p:set>
                                    <p:animEffect transition="in" filter="wipe(up)">
                                      <p:cBhvr>
                                        <p:cTn id="161" dur="500"/>
                                        <p:tgtEl>
                                          <p:spTgt spid="231"/>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grpId="1" nodeType="clickEffect">
                                  <p:stCondLst>
                                    <p:cond delay="0"/>
                                  </p:stCondLst>
                                  <p:childTnLst>
                                    <p:animEffect transition="out" filter="fade">
                                      <p:cBhvr>
                                        <p:cTn id="165" dur="500"/>
                                        <p:tgtEl>
                                          <p:spTgt spid="225"/>
                                        </p:tgtEl>
                                      </p:cBhvr>
                                    </p:animEffect>
                                    <p:set>
                                      <p:cBhvr>
                                        <p:cTn id="166" dur="1" fill="hold">
                                          <p:stCondLst>
                                            <p:cond delay="499"/>
                                          </p:stCondLst>
                                        </p:cTn>
                                        <p:tgtEl>
                                          <p:spTgt spid="225"/>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232"/>
                                        </p:tgtEl>
                                      </p:cBhvr>
                                    </p:animEffect>
                                    <p:set>
                                      <p:cBhvr>
                                        <p:cTn id="169" dur="1" fill="hold">
                                          <p:stCondLst>
                                            <p:cond delay="499"/>
                                          </p:stCondLst>
                                        </p:cTn>
                                        <p:tgtEl>
                                          <p:spTgt spid="232"/>
                                        </p:tgtEl>
                                        <p:attrNameLst>
                                          <p:attrName>style.visibility</p:attrName>
                                        </p:attrNameLst>
                                      </p:cBhvr>
                                      <p:to>
                                        <p:strVal val="hidden"/>
                                      </p:to>
                                    </p:set>
                                  </p:childTnLst>
                                </p:cTn>
                              </p:par>
                              <p:par>
                                <p:cTn id="170" presetID="10" presetClass="exit" presetSubtype="0" fill="hold" grpId="0" nodeType="withEffect">
                                  <p:stCondLst>
                                    <p:cond delay="0"/>
                                  </p:stCondLst>
                                  <p:childTnLst>
                                    <p:animEffect transition="out" filter="fade">
                                      <p:cBhvr>
                                        <p:cTn id="171" dur="500"/>
                                        <p:tgtEl>
                                          <p:spTgt spid="229">
                                            <p:txEl>
                                              <p:pRg st="0" end="0"/>
                                            </p:txEl>
                                          </p:spTgt>
                                        </p:tgtEl>
                                      </p:cBhvr>
                                    </p:animEffect>
                                    <p:set>
                                      <p:cBhvr>
                                        <p:cTn id="172" dur="1" fill="hold">
                                          <p:stCondLst>
                                            <p:cond delay="499"/>
                                          </p:stCondLst>
                                        </p:cTn>
                                        <p:tgtEl>
                                          <p:spTgt spid="229">
                                            <p:txEl>
                                              <p:pRg st="0" end="0"/>
                                            </p:txEl>
                                          </p:spTgt>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224"/>
                                        </p:tgtEl>
                                      </p:cBhvr>
                                    </p:animEffect>
                                    <p:set>
                                      <p:cBhvr>
                                        <p:cTn id="175" dur="1" fill="hold">
                                          <p:stCondLst>
                                            <p:cond delay="499"/>
                                          </p:stCondLst>
                                        </p:cTn>
                                        <p:tgtEl>
                                          <p:spTgt spid="224"/>
                                        </p:tgtEl>
                                        <p:attrNameLst>
                                          <p:attrName>style.visibility</p:attrName>
                                        </p:attrNameLst>
                                      </p:cBhvr>
                                      <p:to>
                                        <p:strVal val="hidden"/>
                                      </p:to>
                                    </p:set>
                                  </p:childTnLst>
                                </p:cTn>
                              </p:par>
                              <p:par>
                                <p:cTn id="176" presetID="10" presetClass="exit" presetSubtype="0" fill="hold" grpId="0" nodeType="withEffect">
                                  <p:stCondLst>
                                    <p:cond delay="0"/>
                                  </p:stCondLst>
                                  <p:childTnLst>
                                    <p:animEffect transition="out" filter="fade">
                                      <p:cBhvr>
                                        <p:cTn id="177" dur="500"/>
                                        <p:tgtEl>
                                          <p:spTgt spid="228">
                                            <p:txEl>
                                              <p:pRg st="0" end="0"/>
                                            </p:txEl>
                                          </p:spTgt>
                                        </p:tgtEl>
                                      </p:cBhvr>
                                    </p:animEffect>
                                    <p:set>
                                      <p:cBhvr>
                                        <p:cTn id="178" dur="1" fill="hold">
                                          <p:stCondLst>
                                            <p:cond delay="499"/>
                                          </p:stCondLst>
                                        </p:cTn>
                                        <p:tgtEl>
                                          <p:spTgt spid="228">
                                            <p:txEl>
                                              <p:pRg st="0" end="0"/>
                                            </p:txEl>
                                          </p:spTgt>
                                        </p:tgtEl>
                                        <p:attrNameLst>
                                          <p:attrName>style.visibility</p:attrName>
                                        </p:attrNameLst>
                                      </p:cBhvr>
                                      <p:to>
                                        <p:strVal val="hidden"/>
                                      </p:to>
                                    </p:set>
                                  </p:childTnLst>
                                </p:cTn>
                              </p:par>
                              <p:par>
                                <p:cTn id="179" presetID="10" presetClass="exit" presetSubtype="0" fill="hold" grpId="0" nodeType="withEffect">
                                  <p:stCondLst>
                                    <p:cond delay="0"/>
                                  </p:stCondLst>
                                  <p:childTnLst>
                                    <p:animEffect transition="out" filter="fade">
                                      <p:cBhvr>
                                        <p:cTn id="180" dur="500"/>
                                        <p:tgtEl>
                                          <p:spTgt spid="227">
                                            <p:txEl>
                                              <p:pRg st="0" end="0"/>
                                            </p:txEl>
                                          </p:spTgt>
                                        </p:tgtEl>
                                      </p:cBhvr>
                                    </p:animEffect>
                                    <p:set>
                                      <p:cBhvr>
                                        <p:cTn id="181" dur="1" fill="hold">
                                          <p:stCondLst>
                                            <p:cond delay="499"/>
                                          </p:stCondLst>
                                        </p:cTn>
                                        <p:tgtEl>
                                          <p:spTgt spid="227">
                                            <p:txEl>
                                              <p:pRg st="0" end="0"/>
                                            </p:txEl>
                                          </p:spTgt>
                                        </p:tgtEl>
                                        <p:attrNameLst>
                                          <p:attrName>style.visibility</p:attrName>
                                        </p:attrNameLst>
                                      </p:cBhvr>
                                      <p:to>
                                        <p:strVal val="hidden"/>
                                      </p:to>
                                    </p:set>
                                  </p:childTnLst>
                                </p:cTn>
                              </p:par>
                              <p:par>
                                <p:cTn id="182" presetID="10" presetClass="exit" presetSubtype="0" fill="hold" grpId="0" nodeType="withEffect">
                                  <p:stCondLst>
                                    <p:cond delay="0"/>
                                  </p:stCondLst>
                                  <p:childTnLst>
                                    <p:animEffect transition="out" filter="fade">
                                      <p:cBhvr>
                                        <p:cTn id="183" dur="500"/>
                                        <p:tgtEl>
                                          <p:spTgt spid="226">
                                            <p:txEl>
                                              <p:pRg st="0" end="0"/>
                                            </p:txEl>
                                          </p:spTgt>
                                        </p:tgtEl>
                                      </p:cBhvr>
                                    </p:animEffect>
                                    <p:set>
                                      <p:cBhvr>
                                        <p:cTn id="184" dur="1" fill="hold">
                                          <p:stCondLst>
                                            <p:cond delay="499"/>
                                          </p:stCondLst>
                                        </p:cTn>
                                        <p:tgtEl>
                                          <p:spTgt spid="226">
                                            <p:txEl>
                                              <p:pRg st="0" end="0"/>
                                            </p:txEl>
                                          </p:spTgt>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31"/>
                                        </p:tgtEl>
                                      </p:cBhvr>
                                    </p:animEffect>
                                    <p:set>
                                      <p:cBhvr>
                                        <p:cTn id="187" dur="1" fill="hold">
                                          <p:stCondLst>
                                            <p:cond delay="499"/>
                                          </p:stCondLst>
                                        </p:cTn>
                                        <p:tgtEl>
                                          <p:spTgt spid="231"/>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230"/>
                                        </p:tgtEl>
                                      </p:cBhvr>
                                    </p:animEffect>
                                    <p:set>
                                      <p:cBhvr>
                                        <p:cTn id="190" dur="1" fill="hold">
                                          <p:stCondLst>
                                            <p:cond delay="499"/>
                                          </p:stCondLst>
                                        </p:cTn>
                                        <p:tgtEl>
                                          <p:spTgt spid="230"/>
                                        </p:tgtEl>
                                        <p:attrNameLst>
                                          <p:attrName>style.visibility</p:attrName>
                                        </p:attrNameLst>
                                      </p:cBhvr>
                                      <p:to>
                                        <p:strVal val="hidden"/>
                                      </p:to>
                                    </p:set>
                                  </p:childTnLst>
                                </p:cTn>
                              </p:par>
                              <p:par>
                                <p:cTn id="191" presetID="10" presetClass="exit" presetSubtype="0" fill="hold" grpId="2" nodeType="withEffect">
                                  <p:stCondLst>
                                    <p:cond delay="0"/>
                                  </p:stCondLst>
                                  <p:childTnLst>
                                    <p:animEffect transition="out" filter="fade">
                                      <p:cBhvr>
                                        <p:cTn id="192" dur="500"/>
                                        <p:tgtEl>
                                          <p:spTgt spid="231"/>
                                        </p:tgtEl>
                                      </p:cBhvr>
                                    </p:animEffect>
                                    <p:set>
                                      <p:cBhvr>
                                        <p:cTn id="193" dur="1" fill="hold">
                                          <p:stCondLst>
                                            <p:cond delay="499"/>
                                          </p:stCondLst>
                                        </p:cTn>
                                        <p:tgtEl>
                                          <p:spTgt spid="231"/>
                                        </p:tgtEl>
                                        <p:attrNameLst>
                                          <p:attrName>style.visibility</p:attrName>
                                        </p:attrNameLst>
                                      </p:cBhvr>
                                      <p:to>
                                        <p:strVal val="hidden"/>
                                      </p:to>
                                    </p:set>
                                  </p:childTnLst>
                                </p:cTn>
                              </p:par>
                            </p:childTnLst>
                          </p:cTn>
                        </p:par>
                        <p:par>
                          <p:cTn id="194" fill="hold">
                            <p:stCondLst>
                              <p:cond delay="500"/>
                            </p:stCondLst>
                            <p:childTnLst>
                              <p:par>
                                <p:cTn id="195" presetID="10" presetClass="entr" presetSubtype="0" fill="hold" grpId="0" nodeType="afterEffect">
                                  <p:stCondLst>
                                    <p:cond delay="0"/>
                                  </p:stCondLst>
                                  <p:childTnLst>
                                    <p:set>
                                      <p:cBhvr>
                                        <p:cTn id="196" dur="1" fill="hold">
                                          <p:stCondLst>
                                            <p:cond delay="0"/>
                                          </p:stCondLst>
                                        </p:cTn>
                                        <p:tgtEl>
                                          <p:spTgt spid="234"/>
                                        </p:tgtEl>
                                        <p:attrNameLst>
                                          <p:attrName>style.visibility</p:attrName>
                                        </p:attrNameLst>
                                      </p:cBhvr>
                                      <p:to>
                                        <p:strVal val="visible"/>
                                      </p:to>
                                    </p:set>
                                    <p:animEffect transition="in" filter="fade">
                                      <p:cBhvr>
                                        <p:cTn id="197" dur="250"/>
                                        <p:tgtEl>
                                          <p:spTgt spid="234"/>
                                        </p:tgtEl>
                                      </p:cBhvr>
                                    </p:animEffect>
                                  </p:childTnLst>
                                </p:cTn>
                              </p:par>
                              <p:par>
                                <p:cTn id="198" presetID="10" presetClass="entr" presetSubtype="0" fill="hold" nodeType="withEffect">
                                  <p:stCondLst>
                                    <p:cond delay="0"/>
                                  </p:stCondLst>
                                  <p:childTnLst>
                                    <p:set>
                                      <p:cBhvr>
                                        <p:cTn id="199" dur="1" fill="hold">
                                          <p:stCondLst>
                                            <p:cond delay="0"/>
                                          </p:stCondLst>
                                        </p:cTn>
                                        <p:tgtEl>
                                          <p:spTgt spid="234">
                                            <p:txEl>
                                              <p:pRg st="0" end="0"/>
                                            </p:txEl>
                                          </p:spTgt>
                                        </p:tgtEl>
                                        <p:attrNameLst>
                                          <p:attrName>style.visibility</p:attrName>
                                        </p:attrNameLst>
                                      </p:cBhvr>
                                      <p:to>
                                        <p:strVal val="visible"/>
                                      </p:to>
                                    </p:set>
                                    <p:animEffect transition="in" filter="fade">
                                      <p:cBhvr>
                                        <p:cTn id="200" dur="250"/>
                                        <p:tgtEl>
                                          <p:spTgt spid="234">
                                            <p:txEl>
                                              <p:pRg st="0" end="0"/>
                                            </p:txEl>
                                          </p:spTgt>
                                        </p:tgtEl>
                                      </p:cBhvr>
                                    </p:animEffect>
                                  </p:childTnLst>
                                </p:cTn>
                              </p:par>
                            </p:childTnLst>
                          </p:cTn>
                        </p:par>
                        <p:par>
                          <p:cTn id="201" fill="hold">
                            <p:stCondLst>
                              <p:cond delay="750"/>
                            </p:stCondLst>
                            <p:childTnLst>
                              <p:par>
                                <p:cTn id="202" presetID="22" presetClass="entr" presetSubtype="8" fill="hold" nodeType="afterEffect">
                                  <p:stCondLst>
                                    <p:cond delay="0"/>
                                  </p:stCondLst>
                                  <p:childTnLst>
                                    <p:set>
                                      <p:cBhvr>
                                        <p:cTn id="203" dur="1" fill="hold">
                                          <p:stCondLst>
                                            <p:cond delay="0"/>
                                          </p:stCondLst>
                                        </p:cTn>
                                        <p:tgtEl>
                                          <p:spTgt spid="234">
                                            <p:txEl>
                                              <p:pRg st="2" end="2"/>
                                            </p:txEl>
                                          </p:spTgt>
                                        </p:tgtEl>
                                        <p:attrNameLst>
                                          <p:attrName>style.visibility</p:attrName>
                                        </p:attrNameLst>
                                      </p:cBhvr>
                                      <p:to>
                                        <p:strVal val="visible"/>
                                      </p:to>
                                    </p:set>
                                    <p:animEffect transition="in" filter="wipe(left)">
                                      <p:cBhvr>
                                        <p:cTn id="204" dur="250"/>
                                        <p:tgtEl>
                                          <p:spTgt spid="234">
                                            <p:txEl>
                                              <p:pRg st="2" end="2"/>
                                            </p:txEl>
                                          </p:spTgt>
                                        </p:tgtEl>
                                      </p:cBhvr>
                                    </p:animEffect>
                                  </p:childTnLst>
                                </p:cTn>
                              </p:par>
                            </p:childTnLst>
                          </p:cTn>
                        </p:par>
                        <p:par>
                          <p:cTn id="205" fill="hold">
                            <p:stCondLst>
                              <p:cond delay="1000"/>
                            </p:stCondLst>
                            <p:childTnLst>
                              <p:par>
                                <p:cTn id="206" presetID="22" presetClass="entr" presetSubtype="1" fill="hold" nodeType="afterEffect">
                                  <p:stCondLst>
                                    <p:cond delay="0"/>
                                  </p:stCondLst>
                                  <p:childTnLst>
                                    <p:set>
                                      <p:cBhvr>
                                        <p:cTn id="207" dur="1" fill="hold">
                                          <p:stCondLst>
                                            <p:cond delay="0"/>
                                          </p:stCondLst>
                                        </p:cTn>
                                        <p:tgtEl>
                                          <p:spTgt spid="234">
                                            <p:txEl>
                                              <p:pRg st="3" end="3"/>
                                            </p:txEl>
                                          </p:spTgt>
                                        </p:tgtEl>
                                        <p:attrNameLst>
                                          <p:attrName>style.visibility</p:attrName>
                                        </p:attrNameLst>
                                      </p:cBhvr>
                                      <p:to>
                                        <p:strVal val="visible"/>
                                      </p:to>
                                    </p:set>
                                    <p:animEffect transition="in" filter="wipe(up)">
                                      <p:cBhvr>
                                        <p:cTn id="208" dur="250"/>
                                        <p:tgtEl>
                                          <p:spTgt spid="234">
                                            <p:txEl>
                                              <p:pRg st="3" end="3"/>
                                            </p:txEl>
                                          </p:spTgt>
                                        </p:tgtEl>
                                      </p:cBhvr>
                                    </p:animEffect>
                                  </p:childTnLst>
                                </p:cTn>
                              </p:par>
                            </p:childTnLst>
                          </p:cTn>
                        </p:par>
                        <p:par>
                          <p:cTn id="209" fill="hold">
                            <p:stCondLst>
                              <p:cond delay="1250"/>
                            </p:stCondLst>
                            <p:childTnLst>
                              <p:par>
                                <p:cTn id="210" presetID="22" presetClass="entr" presetSubtype="1" fill="hold" nodeType="afterEffect">
                                  <p:stCondLst>
                                    <p:cond delay="0"/>
                                  </p:stCondLst>
                                  <p:childTnLst>
                                    <p:set>
                                      <p:cBhvr>
                                        <p:cTn id="211" dur="1" fill="hold">
                                          <p:stCondLst>
                                            <p:cond delay="0"/>
                                          </p:stCondLst>
                                        </p:cTn>
                                        <p:tgtEl>
                                          <p:spTgt spid="234">
                                            <p:txEl>
                                              <p:pRg st="4" end="4"/>
                                            </p:txEl>
                                          </p:spTgt>
                                        </p:tgtEl>
                                        <p:attrNameLst>
                                          <p:attrName>style.visibility</p:attrName>
                                        </p:attrNameLst>
                                      </p:cBhvr>
                                      <p:to>
                                        <p:strVal val="visible"/>
                                      </p:to>
                                    </p:set>
                                    <p:animEffect transition="in" filter="wipe(up)">
                                      <p:cBhvr>
                                        <p:cTn id="212" dur="250"/>
                                        <p:tgtEl>
                                          <p:spTgt spid="234">
                                            <p:txEl>
                                              <p:pRg st="4" end="4"/>
                                            </p:txEl>
                                          </p:spTgt>
                                        </p:tgtEl>
                                      </p:cBhvr>
                                    </p:animEffect>
                                  </p:childTnLst>
                                </p:cTn>
                              </p:par>
                            </p:childTnLst>
                          </p:cTn>
                        </p:par>
                        <p:par>
                          <p:cTn id="213" fill="hold">
                            <p:stCondLst>
                              <p:cond delay="1500"/>
                            </p:stCondLst>
                            <p:childTnLst>
                              <p:par>
                                <p:cTn id="214" presetID="22" presetClass="entr" presetSubtype="1" fill="hold" nodeType="afterEffect">
                                  <p:stCondLst>
                                    <p:cond delay="0"/>
                                  </p:stCondLst>
                                  <p:childTnLst>
                                    <p:set>
                                      <p:cBhvr>
                                        <p:cTn id="215" dur="1" fill="hold">
                                          <p:stCondLst>
                                            <p:cond delay="0"/>
                                          </p:stCondLst>
                                        </p:cTn>
                                        <p:tgtEl>
                                          <p:spTgt spid="234">
                                            <p:txEl>
                                              <p:pRg st="5" end="5"/>
                                            </p:txEl>
                                          </p:spTgt>
                                        </p:tgtEl>
                                        <p:attrNameLst>
                                          <p:attrName>style.visibility</p:attrName>
                                        </p:attrNameLst>
                                      </p:cBhvr>
                                      <p:to>
                                        <p:strVal val="visible"/>
                                      </p:to>
                                    </p:set>
                                    <p:animEffect transition="in" filter="wipe(up)">
                                      <p:cBhvr>
                                        <p:cTn id="216" dur="250"/>
                                        <p:tgtEl>
                                          <p:spTgt spid="234">
                                            <p:txEl>
                                              <p:pRg st="5" end="5"/>
                                            </p:txEl>
                                          </p:spTgt>
                                        </p:tgtEl>
                                      </p:cBhvr>
                                    </p:animEffect>
                                  </p:childTnLst>
                                </p:cTn>
                              </p:par>
                            </p:childTnLst>
                          </p:cTn>
                        </p:par>
                        <p:par>
                          <p:cTn id="217" fill="hold">
                            <p:stCondLst>
                              <p:cond delay="1750"/>
                            </p:stCondLst>
                            <p:childTnLst>
                              <p:par>
                                <p:cTn id="218" presetID="22" presetClass="entr" presetSubtype="1" fill="hold" nodeType="afterEffect">
                                  <p:stCondLst>
                                    <p:cond delay="0"/>
                                  </p:stCondLst>
                                  <p:childTnLst>
                                    <p:set>
                                      <p:cBhvr>
                                        <p:cTn id="219" dur="1" fill="hold">
                                          <p:stCondLst>
                                            <p:cond delay="0"/>
                                          </p:stCondLst>
                                        </p:cTn>
                                        <p:tgtEl>
                                          <p:spTgt spid="234">
                                            <p:txEl>
                                              <p:pRg st="6" end="6"/>
                                            </p:txEl>
                                          </p:spTgt>
                                        </p:tgtEl>
                                        <p:attrNameLst>
                                          <p:attrName>style.visibility</p:attrName>
                                        </p:attrNameLst>
                                      </p:cBhvr>
                                      <p:to>
                                        <p:strVal val="visible"/>
                                      </p:to>
                                    </p:set>
                                    <p:animEffect transition="in" filter="wipe(up)">
                                      <p:cBhvr>
                                        <p:cTn id="220" dur="250"/>
                                        <p:tgtEl>
                                          <p:spTgt spid="234">
                                            <p:txEl>
                                              <p:pRg st="6" end="6"/>
                                            </p:txEl>
                                          </p:spTgt>
                                        </p:tgtEl>
                                      </p:cBhvr>
                                    </p:animEffect>
                                  </p:childTnLst>
                                </p:cTn>
                              </p:par>
                            </p:childTnLst>
                          </p:cTn>
                        </p:par>
                        <p:par>
                          <p:cTn id="221" fill="hold">
                            <p:stCondLst>
                              <p:cond delay="2000"/>
                            </p:stCondLst>
                            <p:childTnLst>
                              <p:par>
                                <p:cTn id="222" presetID="22" presetClass="entr" presetSubtype="1" fill="hold" nodeType="afterEffect">
                                  <p:stCondLst>
                                    <p:cond delay="0"/>
                                  </p:stCondLst>
                                  <p:childTnLst>
                                    <p:set>
                                      <p:cBhvr>
                                        <p:cTn id="223" dur="1" fill="hold">
                                          <p:stCondLst>
                                            <p:cond delay="0"/>
                                          </p:stCondLst>
                                        </p:cTn>
                                        <p:tgtEl>
                                          <p:spTgt spid="234">
                                            <p:txEl>
                                              <p:pRg st="7" end="7"/>
                                            </p:txEl>
                                          </p:spTgt>
                                        </p:tgtEl>
                                        <p:attrNameLst>
                                          <p:attrName>style.visibility</p:attrName>
                                        </p:attrNameLst>
                                      </p:cBhvr>
                                      <p:to>
                                        <p:strVal val="visible"/>
                                      </p:to>
                                    </p:set>
                                    <p:animEffect transition="in" filter="wipe(up)">
                                      <p:cBhvr>
                                        <p:cTn id="224" dur="250"/>
                                        <p:tgtEl>
                                          <p:spTgt spid="234">
                                            <p:txEl>
                                              <p:pRg st="7" end="7"/>
                                            </p:txEl>
                                          </p:spTgt>
                                        </p:tgtEl>
                                      </p:cBhvr>
                                    </p:animEffect>
                                  </p:childTnLst>
                                </p:cTn>
                              </p:par>
                            </p:childTnLst>
                          </p:cTn>
                        </p:par>
                        <p:par>
                          <p:cTn id="225" fill="hold">
                            <p:stCondLst>
                              <p:cond delay="2250"/>
                            </p:stCondLst>
                            <p:childTnLst>
                              <p:par>
                                <p:cTn id="226" presetID="22" presetClass="entr" presetSubtype="1" fill="hold" nodeType="afterEffect">
                                  <p:stCondLst>
                                    <p:cond delay="0"/>
                                  </p:stCondLst>
                                  <p:childTnLst>
                                    <p:set>
                                      <p:cBhvr>
                                        <p:cTn id="227" dur="1" fill="hold">
                                          <p:stCondLst>
                                            <p:cond delay="0"/>
                                          </p:stCondLst>
                                        </p:cTn>
                                        <p:tgtEl>
                                          <p:spTgt spid="234">
                                            <p:txEl>
                                              <p:pRg st="8" end="8"/>
                                            </p:txEl>
                                          </p:spTgt>
                                        </p:tgtEl>
                                        <p:attrNameLst>
                                          <p:attrName>style.visibility</p:attrName>
                                        </p:attrNameLst>
                                      </p:cBhvr>
                                      <p:to>
                                        <p:strVal val="visible"/>
                                      </p:to>
                                    </p:set>
                                    <p:animEffect transition="in" filter="wipe(up)">
                                      <p:cBhvr>
                                        <p:cTn id="228" dur="250"/>
                                        <p:tgtEl>
                                          <p:spTgt spid="234">
                                            <p:txEl>
                                              <p:pRg st="8" end="8"/>
                                            </p:txEl>
                                          </p:spTgt>
                                        </p:tgtEl>
                                      </p:cBhvr>
                                    </p:animEffect>
                                  </p:childTnLst>
                                </p:cTn>
                              </p:par>
                            </p:childTnLst>
                          </p:cTn>
                        </p:par>
                        <p:par>
                          <p:cTn id="229" fill="hold">
                            <p:stCondLst>
                              <p:cond delay="2500"/>
                            </p:stCondLst>
                            <p:childTnLst>
                              <p:par>
                                <p:cTn id="230" presetID="22" presetClass="entr" presetSubtype="1" fill="hold" nodeType="afterEffect">
                                  <p:stCondLst>
                                    <p:cond delay="0"/>
                                  </p:stCondLst>
                                  <p:childTnLst>
                                    <p:set>
                                      <p:cBhvr>
                                        <p:cTn id="231" dur="1" fill="hold">
                                          <p:stCondLst>
                                            <p:cond delay="0"/>
                                          </p:stCondLst>
                                        </p:cTn>
                                        <p:tgtEl>
                                          <p:spTgt spid="234">
                                            <p:txEl>
                                              <p:pRg st="9" end="9"/>
                                            </p:txEl>
                                          </p:spTgt>
                                        </p:tgtEl>
                                        <p:attrNameLst>
                                          <p:attrName>style.visibility</p:attrName>
                                        </p:attrNameLst>
                                      </p:cBhvr>
                                      <p:to>
                                        <p:strVal val="visible"/>
                                      </p:to>
                                    </p:set>
                                    <p:animEffect transition="in" filter="wipe(up)">
                                      <p:cBhvr>
                                        <p:cTn id="232" dur="250"/>
                                        <p:tgtEl>
                                          <p:spTgt spid="234">
                                            <p:txEl>
                                              <p:pRg st="9" end="9"/>
                                            </p:txEl>
                                          </p:spTgt>
                                        </p:tgtEl>
                                      </p:cBhvr>
                                    </p:animEffect>
                                  </p:childTnLst>
                                </p:cTn>
                              </p:par>
                            </p:childTnLst>
                          </p:cTn>
                        </p:par>
                        <p:par>
                          <p:cTn id="233" fill="hold">
                            <p:stCondLst>
                              <p:cond delay="2750"/>
                            </p:stCondLst>
                            <p:childTnLst>
                              <p:par>
                                <p:cTn id="234" presetID="22" presetClass="entr" presetSubtype="1" fill="hold" nodeType="afterEffect">
                                  <p:stCondLst>
                                    <p:cond delay="0"/>
                                  </p:stCondLst>
                                  <p:childTnLst>
                                    <p:set>
                                      <p:cBhvr>
                                        <p:cTn id="235" dur="1" fill="hold">
                                          <p:stCondLst>
                                            <p:cond delay="0"/>
                                          </p:stCondLst>
                                        </p:cTn>
                                        <p:tgtEl>
                                          <p:spTgt spid="234">
                                            <p:txEl>
                                              <p:pRg st="10" end="10"/>
                                            </p:txEl>
                                          </p:spTgt>
                                        </p:tgtEl>
                                        <p:attrNameLst>
                                          <p:attrName>style.visibility</p:attrName>
                                        </p:attrNameLst>
                                      </p:cBhvr>
                                      <p:to>
                                        <p:strVal val="visible"/>
                                      </p:to>
                                    </p:set>
                                    <p:animEffect transition="in" filter="wipe(up)">
                                      <p:cBhvr>
                                        <p:cTn id="236" dur="250"/>
                                        <p:tgtEl>
                                          <p:spTgt spid="234">
                                            <p:txEl>
                                              <p:pRg st="10" end="10"/>
                                            </p:txEl>
                                          </p:spTgt>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nodeType="clickEffect">
                                  <p:stCondLst>
                                    <p:cond delay="0"/>
                                  </p:stCondLst>
                                  <p:childTnLst>
                                    <p:set>
                                      <p:cBhvr>
                                        <p:cTn id="240" dur="1" fill="hold">
                                          <p:stCondLst>
                                            <p:cond delay="0"/>
                                          </p:stCondLst>
                                        </p:cTn>
                                        <p:tgtEl>
                                          <p:spTgt spid="234">
                                            <p:txEl>
                                              <p:pRg st="12" end="12"/>
                                            </p:txEl>
                                          </p:spTgt>
                                        </p:tgtEl>
                                        <p:attrNameLst>
                                          <p:attrName>style.visibility</p:attrName>
                                        </p:attrNameLst>
                                      </p:cBhvr>
                                      <p:to>
                                        <p:strVal val="visible"/>
                                      </p:to>
                                    </p:set>
                                    <p:animEffect transition="in" filter="wipe(left)">
                                      <p:cBhvr>
                                        <p:cTn id="241" dur="250"/>
                                        <p:tgtEl>
                                          <p:spTgt spid="234">
                                            <p:txEl>
                                              <p:pRg st="12" end="12"/>
                                            </p:txEl>
                                          </p:spTgt>
                                        </p:tgtEl>
                                      </p:cBhvr>
                                    </p:animEffect>
                                  </p:childTnLst>
                                </p:cTn>
                              </p:par>
                            </p:childTnLst>
                          </p:cTn>
                        </p:par>
                        <p:par>
                          <p:cTn id="242" fill="hold">
                            <p:stCondLst>
                              <p:cond delay="250"/>
                            </p:stCondLst>
                            <p:childTnLst>
                              <p:par>
                                <p:cTn id="243" presetID="22" presetClass="entr" presetSubtype="1" fill="hold" nodeType="afterEffect">
                                  <p:stCondLst>
                                    <p:cond delay="0"/>
                                  </p:stCondLst>
                                  <p:childTnLst>
                                    <p:set>
                                      <p:cBhvr>
                                        <p:cTn id="244" dur="1" fill="hold">
                                          <p:stCondLst>
                                            <p:cond delay="0"/>
                                          </p:stCondLst>
                                        </p:cTn>
                                        <p:tgtEl>
                                          <p:spTgt spid="234">
                                            <p:txEl>
                                              <p:pRg st="13" end="13"/>
                                            </p:txEl>
                                          </p:spTgt>
                                        </p:tgtEl>
                                        <p:attrNameLst>
                                          <p:attrName>style.visibility</p:attrName>
                                        </p:attrNameLst>
                                      </p:cBhvr>
                                      <p:to>
                                        <p:strVal val="visible"/>
                                      </p:to>
                                    </p:set>
                                    <p:animEffect transition="in" filter="wipe(up)">
                                      <p:cBhvr>
                                        <p:cTn id="245" dur="250"/>
                                        <p:tgtEl>
                                          <p:spTgt spid="234">
                                            <p:txEl>
                                              <p:pRg st="13" end="13"/>
                                            </p:txEl>
                                          </p:spTgt>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1" fill="hold" nodeType="clickEffect">
                                  <p:stCondLst>
                                    <p:cond delay="0"/>
                                  </p:stCondLst>
                                  <p:childTnLst>
                                    <p:set>
                                      <p:cBhvr>
                                        <p:cTn id="249" dur="1" fill="hold">
                                          <p:stCondLst>
                                            <p:cond delay="0"/>
                                          </p:stCondLst>
                                        </p:cTn>
                                        <p:tgtEl>
                                          <p:spTgt spid="234">
                                            <p:txEl>
                                              <p:pRg st="15" end="15"/>
                                            </p:txEl>
                                          </p:spTgt>
                                        </p:tgtEl>
                                        <p:attrNameLst>
                                          <p:attrName>style.visibility</p:attrName>
                                        </p:attrNameLst>
                                      </p:cBhvr>
                                      <p:to>
                                        <p:strVal val="visible"/>
                                      </p:to>
                                    </p:set>
                                    <p:animEffect transition="in" filter="wipe(up)">
                                      <p:cBhvr>
                                        <p:cTn id="250" dur="250"/>
                                        <p:tgtEl>
                                          <p:spTgt spid="23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0" animBg="1"/>
      <p:bldP spid="374" grpId="1" animBg="1"/>
      <p:bldP spid="375" grpId="0" animBg="1"/>
      <p:bldP spid="375" grpId="1" animBg="1"/>
      <p:bldP spid="376" grpId="0" animBg="1"/>
      <p:bldP spid="376" grpId="1" animBg="1"/>
      <p:bldP spid="377" grpId="0" animBg="1"/>
      <p:bldP spid="377" grpId="1" animBg="1"/>
      <p:bldP spid="378" grpId="0" animBg="1"/>
      <p:bldP spid="378" grpId="1" animBg="1"/>
      <p:bldP spid="379" grpId="0" animBg="1"/>
      <p:bldP spid="379" grpId="1" animBg="1"/>
      <p:bldP spid="381" grpId="0" animBg="1"/>
      <p:bldP spid="381" grpId="1" animBg="1"/>
      <p:bldP spid="382" grpId="0" animBg="1"/>
      <p:bldP spid="382" grpId="1" animBg="1"/>
      <p:bldP spid="385" grpId="0" animBg="1"/>
      <p:bldP spid="385" grpId="1" animBg="1"/>
      <p:bldP spid="384" grpId="0" animBg="1"/>
      <p:bldP spid="384" grpId="1" animBg="1"/>
      <p:bldP spid="386" grpId="0" animBg="1"/>
      <p:bldP spid="386" grpId="1" animBg="1"/>
      <p:bldP spid="380" grpId="0" animBg="1"/>
      <p:bldP spid="380" grpId="1" animBg="1"/>
      <p:bldP spid="4" grpId="0" animBg="1"/>
      <p:bldP spid="4" grpId="1" animBg="1"/>
      <p:bldP spid="388" grpId="0" animBg="1"/>
      <p:bldP spid="388" grpId="1" animBg="1"/>
      <p:bldP spid="383" grpId="0" animBg="1"/>
      <p:bldP spid="383" grpId="1" animBg="1"/>
      <p:bldP spid="383" grpId="2" animBg="1"/>
      <p:bldP spid="3" grpId="1"/>
      <p:bldGraphic spid="220" grpId="0">
        <p:bldAsOne/>
      </p:bldGraphic>
      <p:bldGraphic spid="220" grpId="1">
        <p:bldAsOne/>
      </p:bldGraphic>
      <p:bldP spid="8" grpId="0"/>
      <p:bldP spid="8" grpId="1"/>
      <p:bldP spid="224" grpId="0" animBg="1"/>
      <p:bldP spid="224" grpId="1" animBg="1"/>
      <p:bldP spid="225" grpId="0" animBg="1"/>
      <p:bldP spid="225" grpId="1" animBg="1"/>
      <p:bldP spid="226" grpId="0" build="allAtOnce"/>
      <p:bldP spid="227" grpId="0" build="allAtOnce"/>
      <p:bldP spid="228" grpId="0" build="allAtOnce"/>
      <p:bldP spid="229" grpId="0" build="allAtOnce"/>
      <p:bldP spid="230" grpId="0" animBg="1"/>
      <p:bldP spid="230" grpId="1" animBg="1"/>
      <p:bldP spid="231" grpId="0" animBg="1"/>
      <p:bldP spid="231" grpId="1" animBg="1"/>
      <p:bldP spid="231" grpId="2" animBg="1"/>
      <p:bldP spid="232" grpId="0" animBg="1"/>
      <p:bldP spid="232" grpId="1" animBg="1"/>
      <p:bldP spid="2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4096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4096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4096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4096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dirty="0">
                <a:solidFill>
                  <a:schemeClr val="bg1"/>
                </a:solidFill>
                <a:latin typeface="StempelGaramond Roman"/>
              </a:rPr>
              <a:t>  </a:t>
            </a:r>
            <a:r>
              <a:rPr lang="en-US" sz="1200" b="1" dirty="0">
                <a:solidFill>
                  <a:schemeClr val="bg1"/>
                </a:solidFill>
                <a:latin typeface="StempelGaramond Roman"/>
              </a:rPr>
              <a:t>MIT Energy Initiative</a:t>
            </a:r>
          </a:p>
        </p:txBody>
      </p:sp>
      <p:sp>
        <p:nvSpPr>
          <p:cNvPr id="40994" name="Slide Number Placeholder 3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39704E-D782-492E-A53F-E7AE8CA91D25}" type="slidenum">
              <a:rPr lang="en-US" smtClean="0">
                <a:solidFill>
                  <a:srgbClr val="FFFFFF"/>
                </a:solidFill>
              </a:rPr>
              <a:pPr eaLnBrk="1" hangingPunct="1"/>
              <a:t>3</a:t>
            </a:fld>
            <a:endParaRPr lang="en-US" smtClean="0">
              <a:solidFill>
                <a:srgbClr val="FFFFFF"/>
              </a:solidFill>
            </a:endParaRPr>
          </a:p>
        </p:txBody>
      </p:sp>
      <p:sp>
        <p:nvSpPr>
          <p:cNvPr id="31" name="Rectangle 30"/>
          <p:cNvSpPr>
            <a:spLocks noChangeArrowheads="1"/>
          </p:cNvSpPr>
          <p:nvPr/>
        </p:nvSpPr>
        <p:spPr bwMode="auto">
          <a:xfrm>
            <a:off x="803032" y="1559167"/>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32" name="Text Box 6"/>
          <p:cNvSpPr txBox="1">
            <a:spLocks noChangeArrowheads="1"/>
          </p:cNvSpPr>
          <p:nvPr/>
        </p:nvSpPr>
        <p:spPr bwMode="auto">
          <a:xfrm>
            <a:off x="3927232" y="4530967"/>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33" name="Text Box 8"/>
          <p:cNvSpPr txBox="1">
            <a:spLocks noChangeArrowheads="1"/>
          </p:cNvSpPr>
          <p:nvPr/>
        </p:nvSpPr>
        <p:spPr bwMode="auto">
          <a:xfrm>
            <a:off x="1717432" y="1254367"/>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5"/>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36"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37"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38"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39"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44"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46"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47"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48"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1"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57"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58"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59" name="Rectangle 58"/>
          <p:cNvSpPr>
            <a:spLocks noChangeArrowheads="1"/>
          </p:cNvSpPr>
          <p:nvPr/>
        </p:nvSpPr>
        <p:spPr bwMode="auto">
          <a:xfrm>
            <a:off x="955432" y="102577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60" name="Text Box 6"/>
          <p:cNvSpPr txBox="1">
            <a:spLocks noChangeArrowheads="1"/>
          </p:cNvSpPr>
          <p:nvPr/>
        </p:nvSpPr>
        <p:spPr bwMode="auto">
          <a:xfrm>
            <a:off x="4079632" y="399757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61" name="Text Box 8"/>
          <p:cNvSpPr txBox="1">
            <a:spLocks noChangeArrowheads="1"/>
          </p:cNvSpPr>
          <p:nvPr/>
        </p:nvSpPr>
        <p:spPr bwMode="auto">
          <a:xfrm>
            <a:off x="1869832" y="72097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5"/>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65" name="Rectangle 64"/>
          <p:cNvSpPr>
            <a:spLocks noChangeArrowheads="1"/>
          </p:cNvSpPr>
          <p:nvPr/>
        </p:nvSpPr>
        <p:spPr bwMode="auto">
          <a:xfrm>
            <a:off x="1009651" y="9906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66" name="Text Box 6"/>
          <p:cNvSpPr txBox="1">
            <a:spLocks noChangeArrowheads="1"/>
          </p:cNvSpPr>
          <p:nvPr/>
        </p:nvSpPr>
        <p:spPr bwMode="auto">
          <a:xfrm>
            <a:off x="4133851" y="39624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67" name="Text Box 8"/>
          <p:cNvSpPr txBox="1">
            <a:spLocks noChangeArrowheads="1"/>
          </p:cNvSpPr>
          <p:nvPr/>
        </p:nvSpPr>
        <p:spPr bwMode="auto">
          <a:xfrm>
            <a:off x="1924051" y="6858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5"/>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pic>
        <p:nvPicPr>
          <p:cNvPr id="68" name="Picture 11"/>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t="11511"/>
          <a:stretch>
            <a:fillRect/>
          </a:stretch>
        </p:blipFill>
        <p:spPr bwMode="auto">
          <a:xfrm>
            <a:off x="552451" y="1136650"/>
            <a:ext cx="8286750" cy="4408488"/>
          </a:xfrm>
          <a:prstGeom prst="roundRect">
            <a:avLst>
              <a:gd name="adj" fmla="val 8594"/>
            </a:avLst>
          </a:prstGeom>
          <a:solidFill>
            <a:srgbClr val="FFFFFF">
              <a:shade val="85000"/>
            </a:srgbClr>
          </a:solidFill>
          <a:ln w="38100">
            <a:solidFill>
              <a:srgbClr val="FFC000"/>
            </a:solidFill>
            <a:miter lim="800000"/>
            <a:headEnd/>
            <a:tailEnd/>
          </a:ln>
          <a:effectLst>
            <a:reflection blurRad="12700" stA="38000" endPos="28000" dist="5000" dir="5400000" sy="-100000" algn="bl" rotWithShape="0"/>
          </a:effectLst>
          <a:scene3d>
            <a:camera prst="orthographicFront"/>
            <a:lightRig rig="chilly" dir="t"/>
          </a:scene3d>
          <a:sp3d prstMaterial="dkEdge">
            <a:bevelT w="381000" h="190500"/>
          </a:sp3d>
          <a:extLst/>
        </p:spPr>
      </p:pic>
      <p:sp>
        <p:nvSpPr>
          <p:cNvPr id="69" name="McK Footnote"/>
          <p:cNvSpPr txBox="1">
            <a:spLocks noChangeArrowheads="1"/>
          </p:cNvSpPr>
          <p:nvPr>
            <p:custDataLst>
              <p:tags r:id="rId1"/>
            </p:custDataLst>
          </p:nvPr>
        </p:nvSpPr>
        <p:spPr bwMode="auto">
          <a:xfrm>
            <a:off x="2152651" y="5638800"/>
            <a:ext cx="66944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9538" indent="-109538" defTabSz="895350" eaLnBrk="0" hangingPunct="0">
              <a:defRPr>
                <a:solidFill>
                  <a:schemeClr val="tx1"/>
                </a:solidFill>
                <a:latin typeface="Arial" pitchFamily="34" charset="0"/>
              </a:defRPr>
            </a:lvl1pPr>
            <a:lvl2pPr marL="742950" indent="-285750" defTabSz="895350" eaLnBrk="0" hangingPunct="0">
              <a:defRPr>
                <a:solidFill>
                  <a:schemeClr val="tx1"/>
                </a:solidFill>
                <a:latin typeface="Arial" pitchFamily="34" charset="0"/>
              </a:defRPr>
            </a:lvl2pPr>
            <a:lvl3pPr marL="1143000" indent="-228600" defTabSz="895350" eaLnBrk="0" hangingPunct="0">
              <a:defRPr>
                <a:solidFill>
                  <a:schemeClr val="tx1"/>
                </a:solidFill>
                <a:latin typeface="Arial" pitchFamily="34" charset="0"/>
              </a:defRPr>
            </a:lvl3pPr>
            <a:lvl4pPr marL="1600200" indent="-228600" defTabSz="895350" eaLnBrk="0" hangingPunct="0">
              <a:defRPr>
                <a:solidFill>
                  <a:schemeClr val="tx1"/>
                </a:solidFill>
                <a:latin typeface="Arial" pitchFamily="34" charset="0"/>
              </a:defRPr>
            </a:lvl4pPr>
            <a:lvl5pPr marL="2057400" indent="-228600" defTabSz="895350" eaLnBrk="0" hangingPunct="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eaLnBrk="1" hangingPunct="1"/>
            <a:endParaRPr lang="en-US" sz="900" b="1">
              <a:solidFill>
                <a:schemeClr val="bg1"/>
              </a:solidFill>
              <a:latin typeface="Calibri" pitchFamily="34" charset="0"/>
            </a:endParaRPr>
          </a:p>
          <a:p>
            <a:pPr eaLnBrk="1" hangingPunct="1"/>
            <a:r>
              <a:rPr lang="en-US" sz="900" b="1">
                <a:solidFill>
                  <a:schemeClr val="bg1"/>
                </a:solidFill>
                <a:latin typeface="Calibri" pitchFamily="34" charset="0"/>
              </a:rPr>
              <a:t>*  Excludes unconventional gas outside North America</a:t>
            </a:r>
          </a:p>
          <a:p>
            <a:pPr eaLnBrk="1" hangingPunct="1"/>
            <a:r>
              <a:rPr lang="en-US" sz="900" b="1">
                <a:solidFill>
                  <a:schemeClr val="bg1"/>
                </a:solidFill>
                <a:latin typeface="Calibri" pitchFamily="34" charset="0"/>
              </a:rPr>
              <a:t>** Cost curves based on 2007 cost bases. North America cost represent wellhead breakeven costs. All curves for regions outside North America represent breakeven costs at export point. Cost curves calculated using 10% real discount rate, ICF Hydrocarbon Supply Model</a:t>
            </a:r>
          </a:p>
          <a:p>
            <a:pPr eaLnBrk="1" hangingPunct="1">
              <a:buFont typeface="Arial" pitchFamily="34" charset="0"/>
              <a:buChar char="•"/>
            </a:pPr>
            <a:endParaRPr lang="en-US" sz="900" b="1">
              <a:solidFill>
                <a:schemeClr val="bg1"/>
              </a:solidFill>
              <a:latin typeface="Calibri" pitchFamily="34" charset="0"/>
            </a:endParaRPr>
          </a:p>
        </p:txBody>
      </p:sp>
      <p:sp>
        <p:nvSpPr>
          <p:cNvPr id="70" name="Text Placeholder 2"/>
          <p:cNvSpPr>
            <a:spLocks/>
          </p:cNvSpPr>
          <p:nvPr/>
        </p:nvSpPr>
        <p:spPr bwMode="auto">
          <a:xfrm>
            <a:off x="6877051" y="5562600"/>
            <a:ext cx="1065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r">
              <a:spcBef>
                <a:spcPct val="20000"/>
              </a:spcBef>
              <a:buFont typeface="Arial" pitchFamily="34" charset="0"/>
              <a:buNone/>
            </a:pPr>
            <a:r>
              <a:rPr lang="en-US" sz="1400" b="1">
                <a:solidFill>
                  <a:schemeClr val="bg1"/>
                </a:solidFill>
                <a:latin typeface="Calibri" pitchFamily="34" charset="0"/>
              </a:rPr>
              <a:t>Tcf of Gas</a:t>
            </a:r>
          </a:p>
        </p:txBody>
      </p:sp>
      <p:sp>
        <p:nvSpPr>
          <p:cNvPr id="71" name="Text Placeholder 2"/>
          <p:cNvSpPr>
            <a:spLocks/>
          </p:cNvSpPr>
          <p:nvPr/>
        </p:nvSpPr>
        <p:spPr bwMode="auto">
          <a:xfrm>
            <a:off x="412750" y="609600"/>
            <a:ext cx="21018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sz="1400" b="1" dirty="0">
                <a:solidFill>
                  <a:schemeClr val="bg1"/>
                </a:solidFill>
                <a:latin typeface="Calibri" pitchFamily="34" charset="0"/>
              </a:rPr>
              <a:t>Breakeven Gas Price**</a:t>
            </a:r>
          </a:p>
          <a:p>
            <a:pPr>
              <a:spcBef>
                <a:spcPct val="20000"/>
              </a:spcBef>
              <a:buFont typeface="Arial" pitchFamily="34" charset="0"/>
              <a:buNone/>
            </a:pPr>
            <a:r>
              <a:rPr lang="en-US" sz="1400" b="1" dirty="0">
                <a:solidFill>
                  <a:schemeClr val="bg1"/>
                </a:solidFill>
                <a:latin typeface="Calibri" pitchFamily="34" charset="0"/>
              </a:rPr>
              <a:t>$/</a:t>
            </a:r>
            <a:r>
              <a:rPr lang="en-US" sz="1400" b="1" dirty="0" err="1">
                <a:solidFill>
                  <a:schemeClr val="bg1"/>
                </a:solidFill>
                <a:latin typeface="Calibri" pitchFamily="34" charset="0"/>
              </a:rPr>
              <a:t>MMBtu</a:t>
            </a:r>
            <a:endParaRPr lang="en-US" sz="1400" b="1" dirty="0">
              <a:solidFill>
                <a:schemeClr val="bg1"/>
              </a:solidFill>
              <a:latin typeface="Calibri" pitchFamily="34" charset="0"/>
            </a:endParaRPr>
          </a:p>
        </p:txBody>
      </p:sp>
      <p:sp>
        <p:nvSpPr>
          <p:cNvPr id="72" name="TextBox 71"/>
          <p:cNvSpPr txBox="1"/>
          <p:nvPr/>
        </p:nvSpPr>
        <p:spPr>
          <a:xfrm>
            <a:off x="5623437" y="1066800"/>
            <a:ext cx="3368163" cy="1015663"/>
          </a:xfrm>
          <a:prstGeom prst="rect">
            <a:avLst/>
          </a:prstGeom>
          <a:solidFill>
            <a:schemeClr val="tx1">
              <a:lumMod val="65000"/>
              <a:lumOff val="35000"/>
            </a:schemeClr>
          </a:solidFill>
          <a:scene3d>
            <a:camera prst="orthographicFront"/>
            <a:lightRig rig="threePt" dir="t"/>
          </a:scene3d>
          <a:sp3d>
            <a:bevelT w="165100" prst="coolSlant"/>
          </a:sp3d>
        </p:spPr>
        <p:txBody>
          <a:bodyPr>
            <a:spAutoFit/>
          </a:bodyPr>
          <a:lstStyle/>
          <a:p>
            <a:pPr algn="ctr" fontAlgn="auto">
              <a:spcBef>
                <a:spcPts val="0"/>
              </a:spcBef>
              <a:spcAft>
                <a:spcPts val="0"/>
              </a:spcAft>
              <a:defRPr/>
            </a:pPr>
            <a:r>
              <a:rPr lang="en-US" sz="2000" b="1" dirty="0">
                <a:solidFill>
                  <a:schemeClr val="bg1"/>
                </a:solidFill>
                <a:latin typeface="Calibri" pitchFamily="34" charset="0"/>
              </a:rPr>
              <a:t>Even with uncertainty, there is a significant amount of low cost gas resources</a:t>
            </a:r>
          </a:p>
        </p:txBody>
      </p:sp>
      <p:sp>
        <p:nvSpPr>
          <p:cNvPr id="73" name="Oval 72"/>
          <p:cNvSpPr/>
          <p:nvPr/>
        </p:nvSpPr>
        <p:spPr>
          <a:xfrm>
            <a:off x="2981018" y="4268787"/>
            <a:ext cx="1533833" cy="1293813"/>
          </a:xfrm>
          <a:prstGeom prst="ellipse">
            <a:avLst/>
          </a:prstGeom>
          <a:noFill/>
          <a:ln w="76200">
            <a:solidFill>
              <a:srgbClr val="C00000"/>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5" name="Oval 74"/>
          <p:cNvSpPr/>
          <p:nvPr/>
        </p:nvSpPr>
        <p:spPr>
          <a:xfrm>
            <a:off x="2192006" y="2590800"/>
            <a:ext cx="1533833" cy="1293813"/>
          </a:xfrm>
          <a:prstGeom prst="ellipse">
            <a:avLst/>
          </a:prstGeom>
          <a:noFill/>
          <a:ln w="76200">
            <a:solidFill>
              <a:srgbClr val="C00000"/>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6" name="Rectangle 7"/>
          <p:cNvSpPr>
            <a:spLocks noChangeArrowheads="1"/>
          </p:cNvSpPr>
          <p:nvPr>
            <p:custDataLst>
              <p:tags r:id="rId2"/>
            </p:custDataLst>
          </p:nvPr>
        </p:nvSpPr>
        <p:spPr bwMode="auto">
          <a:xfrm>
            <a:off x="2286000" y="76200"/>
            <a:ext cx="605631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3200" b="1" dirty="0">
                <a:solidFill>
                  <a:schemeClr val="bg1"/>
                </a:solidFill>
                <a:latin typeface="Calibri" pitchFamily="34" charset="0"/>
              </a:rPr>
              <a:t>Global Gas Supply Cost Curve*</a:t>
            </a:r>
            <a:br>
              <a:rPr lang="en-US" sz="3200" b="1" dirty="0">
                <a:solidFill>
                  <a:schemeClr val="bg1"/>
                </a:solidFill>
                <a:latin typeface="Calibri" pitchFamily="34" charset="0"/>
              </a:rPr>
            </a:br>
            <a:endParaRPr lang="en-US" sz="3200" dirty="0">
              <a:solidFill>
                <a:schemeClr val="bg1"/>
              </a:solidFill>
              <a:latin typeface="Calibri" pitchFamily="34" charset="0"/>
            </a:endParaRPr>
          </a:p>
        </p:txBody>
      </p:sp>
      <p:sp>
        <p:nvSpPr>
          <p:cNvPr id="2" name="TextBox 1"/>
          <p:cNvSpPr txBox="1"/>
          <p:nvPr/>
        </p:nvSpPr>
        <p:spPr>
          <a:xfrm>
            <a:off x="5334000" y="6531738"/>
            <a:ext cx="3393832" cy="246221"/>
          </a:xfrm>
          <a:prstGeom prst="rect">
            <a:avLst/>
          </a:prstGeom>
          <a:noFill/>
        </p:spPr>
        <p:txBody>
          <a:bodyPr wrap="square" rtlCol="0">
            <a:spAutoFit/>
          </a:bodyPr>
          <a:lstStyle/>
          <a:p>
            <a:r>
              <a:rPr lang="en-US" sz="1000" b="1" dirty="0" smtClean="0"/>
              <a:t>Source: MIT Future of Natural Gas Study, 2011</a:t>
            </a:r>
            <a:endParaRPr lang="en-US" sz="1000" b="1" dirty="0"/>
          </a:p>
        </p:txBody>
      </p:sp>
    </p:spTree>
    <p:extLst>
      <p:ext uri="{BB962C8B-B14F-4D97-AF65-F5344CB8AC3E}">
        <p14:creationId xmlns:p14="http://schemas.microsoft.com/office/powerpoint/2010/main" val="3880984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1000" fill="hold"/>
                                        <p:tgtEl>
                                          <p:spTgt spid="72"/>
                                        </p:tgtEl>
                                        <p:attrNameLst>
                                          <p:attrName>ppt_x</p:attrName>
                                        </p:attrNameLst>
                                      </p:cBhvr>
                                      <p:tavLst>
                                        <p:tav tm="0">
                                          <p:val>
                                            <p:strVal val="#ppt_x-.2"/>
                                          </p:val>
                                        </p:tav>
                                        <p:tav tm="100000">
                                          <p:val>
                                            <p:strVal val="#ppt_x"/>
                                          </p:val>
                                        </p:tav>
                                      </p:tavLst>
                                    </p:anim>
                                    <p:anim calcmode="lin" valueType="num">
                                      <p:cBhvr>
                                        <p:cTn id="8" dur="1000" fill="hold"/>
                                        <p:tgtEl>
                                          <p:spTgt spid="72"/>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
                                        </p:tgtEl>
                                      </p:cBhvr>
                                    </p:animEffect>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heel(4)">
                                      <p:cBhvr>
                                        <p:cTn id="13" dur="500"/>
                                        <p:tgtEl>
                                          <p:spTgt spid="73"/>
                                        </p:tgtEl>
                                      </p:cBhvr>
                                    </p:animEffect>
                                  </p:childTnLst>
                                </p:cTn>
                              </p:par>
                            </p:childTnLst>
                          </p:cTn>
                        </p:par>
                        <p:par>
                          <p:cTn id="14" fill="hold">
                            <p:stCondLst>
                              <p:cond delay="1500"/>
                            </p:stCondLst>
                            <p:childTnLst>
                              <p:par>
                                <p:cTn id="15" presetID="21" presetClass="entr" presetSubtype="4"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heel(4)">
                                      <p:cBhvr>
                                        <p:cTn id="1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4096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4096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4096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4096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40994" name="Slide Number Placeholder 3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39704E-D782-492E-A53F-E7AE8CA91D25}" type="slidenum">
              <a:rPr lang="en-US" smtClean="0">
                <a:solidFill>
                  <a:srgbClr val="FFFFFF"/>
                </a:solidFill>
              </a:rPr>
              <a:pPr eaLnBrk="1" hangingPunct="1"/>
              <a:t>30</a:t>
            </a:fld>
            <a:endParaRPr lang="en-US" smtClean="0">
              <a:solidFill>
                <a:srgbClr val="FFFFFF"/>
              </a:solidFill>
            </a:endParaRPr>
          </a:p>
        </p:txBody>
      </p:sp>
      <p:sp>
        <p:nvSpPr>
          <p:cNvPr id="61" name="Oval 60"/>
          <p:cNvSpPr/>
          <p:nvPr/>
        </p:nvSpPr>
        <p:spPr>
          <a:xfrm>
            <a:off x="609600" y="304800"/>
            <a:ext cx="8229600" cy="6096000"/>
          </a:xfrm>
          <a:prstGeom prst="ellipse">
            <a:avLst/>
          </a:prstGeom>
          <a:noFill/>
          <a:ln w="76200"/>
          <a:scene3d>
            <a:camera prst="orthographicFront"/>
            <a:lightRig rig="sunrise" dir="t"/>
          </a:scene3d>
          <a:sp3d prstMaterial="metal">
            <a:bevelT w="2476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82812" y="76200"/>
            <a:ext cx="8432588" cy="1015663"/>
          </a:xfrm>
          <a:prstGeom prst="rect">
            <a:avLst/>
          </a:prstGeom>
          <a:noFill/>
        </p:spPr>
        <p:txBody>
          <a:bodyPr wrap="square" rtlCol="0">
            <a:spAutoFit/>
          </a:bodyPr>
          <a:lstStyle/>
          <a:p>
            <a:pPr algn="ctr"/>
            <a:r>
              <a:rPr lang="en-US" sz="3200" b="1" dirty="0" smtClean="0">
                <a:solidFill>
                  <a:srgbClr val="FFEAA7"/>
                </a:solidFill>
              </a:rPr>
              <a:t>Uncertainties in European Gas Supply/Demand</a:t>
            </a:r>
            <a:endParaRPr lang="en-US" sz="3200" b="1" dirty="0">
              <a:solidFill>
                <a:srgbClr val="FFEAA7"/>
              </a:solidFill>
            </a:endParaRPr>
          </a:p>
          <a:p>
            <a:endParaRPr lang="en-US" sz="2800" b="1" dirty="0">
              <a:solidFill>
                <a:srgbClr val="FFEAA7"/>
              </a:solidFill>
            </a:endParaRPr>
          </a:p>
        </p:txBody>
      </p:sp>
      <p:pic>
        <p:nvPicPr>
          <p:cNvPr id="1026" name="Picture 2" descr="C:\Users\makender\Pictures\drill rig night view.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91200" y="762000"/>
            <a:ext cx="2667000" cy="32515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makender\Pictures\ngcc.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2812" y="4533398"/>
            <a:ext cx="2852404" cy="18674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1800" y="4114800"/>
            <a:ext cx="6172200" cy="2677656"/>
          </a:xfrm>
          <a:prstGeom prst="rect">
            <a:avLst/>
          </a:prstGeom>
          <a:noFill/>
        </p:spPr>
        <p:txBody>
          <a:bodyPr wrap="square" rtlCol="0">
            <a:spAutoFit/>
          </a:bodyPr>
          <a:lstStyle/>
          <a:p>
            <a:pPr marL="285750" indent="-285750">
              <a:buBlip>
                <a:blip r:embed="rId7"/>
              </a:buBlip>
            </a:pPr>
            <a:r>
              <a:rPr lang="en-US" b="1" dirty="0" smtClean="0">
                <a:solidFill>
                  <a:schemeClr val="bg1"/>
                </a:solidFill>
              </a:rPr>
              <a:t> </a:t>
            </a:r>
            <a:r>
              <a:rPr lang="en-US" sz="1200" b="1" dirty="0" smtClean="0">
                <a:solidFill>
                  <a:schemeClr val="bg1"/>
                </a:solidFill>
              </a:rPr>
              <a:t> </a:t>
            </a:r>
            <a:r>
              <a:rPr lang="en-US" sz="2400" b="1" dirty="0" smtClean="0">
                <a:solidFill>
                  <a:schemeClr val="bg1"/>
                </a:solidFill>
              </a:rPr>
              <a:t>Reduction in renewable subsidies</a:t>
            </a:r>
          </a:p>
          <a:p>
            <a:pPr marL="285750" indent="-285750">
              <a:buBlip>
                <a:blip r:embed="rId7"/>
              </a:buBlip>
            </a:pPr>
            <a:r>
              <a:rPr lang="en-US" b="1" dirty="0" smtClean="0">
                <a:solidFill>
                  <a:schemeClr val="bg1"/>
                </a:solidFill>
              </a:rPr>
              <a:t>  </a:t>
            </a:r>
            <a:r>
              <a:rPr lang="en-US" sz="2400" b="1" dirty="0" smtClean="0">
                <a:solidFill>
                  <a:schemeClr val="bg1"/>
                </a:solidFill>
              </a:rPr>
              <a:t>Aftermath of Fukushima</a:t>
            </a:r>
          </a:p>
          <a:p>
            <a:pPr marL="285750" indent="-285750">
              <a:buBlip>
                <a:blip r:embed="rId7"/>
              </a:buBlip>
            </a:pPr>
            <a:r>
              <a:rPr lang="en-US" b="1" dirty="0" smtClean="0">
                <a:solidFill>
                  <a:schemeClr val="bg1"/>
                </a:solidFill>
              </a:rPr>
              <a:t>  </a:t>
            </a:r>
            <a:r>
              <a:rPr lang="en-US" sz="2400" b="1" dirty="0" smtClean="0">
                <a:solidFill>
                  <a:schemeClr val="bg1"/>
                </a:solidFill>
              </a:rPr>
              <a:t>German policy decisions</a:t>
            </a:r>
          </a:p>
          <a:p>
            <a:pPr marL="285750" indent="-285750">
              <a:buBlip>
                <a:blip r:embed="rId7"/>
              </a:buBlip>
            </a:pPr>
            <a:r>
              <a:rPr lang="en-US" b="1" dirty="0" smtClean="0">
                <a:solidFill>
                  <a:schemeClr val="bg1"/>
                </a:solidFill>
              </a:rPr>
              <a:t>  </a:t>
            </a:r>
            <a:r>
              <a:rPr lang="en-US" sz="2400" b="1" dirty="0" smtClean="0">
                <a:solidFill>
                  <a:schemeClr val="bg1"/>
                </a:solidFill>
              </a:rPr>
              <a:t>Plans for life extension of old nuclear plants</a:t>
            </a:r>
          </a:p>
          <a:p>
            <a:pPr marL="285750" indent="-285750">
              <a:buBlip>
                <a:blip r:embed="rId7"/>
              </a:buBlip>
            </a:pPr>
            <a:r>
              <a:rPr lang="en-US" b="1" dirty="0" smtClean="0">
                <a:solidFill>
                  <a:schemeClr val="bg1"/>
                </a:solidFill>
              </a:rPr>
              <a:t>  </a:t>
            </a:r>
            <a:r>
              <a:rPr lang="en-US" sz="2400" b="1" dirty="0" smtClean="0">
                <a:solidFill>
                  <a:schemeClr val="bg1"/>
                </a:solidFill>
              </a:rPr>
              <a:t>Impacts of EU policy – “20% by 2020</a:t>
            </a:r>
            <a:r>
              <a:rPr lang="en-US" sz="2000" b="1" dirty="0" smtClean="0">
                <a:solidFill>
                  <a:schemeClr val="bg1"/>
                </a:solidFill>
              </a:rPr>
              <a:t>”</a:t>
            </a:r>
          </a:p>
          <a:p>
            <a:pPr marL="285750" indent="-285750">
              <a:buBlip>
                <a:blip r:embed="rId7"/>
              </a:buBlip>
            </a:pPr>
            <a:r>
              <a:rPr lang="en-US" b="1" dirty="0">
                <a:solidFill>
                  <a:schemeClr val="bg1"/>
                </a:solidFill>
              </a:rPr>
              <a:t> </a:t>
            </a:r>
            <a:r>
              <a:rPr lang="en-US" b="1" dirty="0" smtClean="0">
                <a:solidFill>
                  <a:schemeClr val="bg1"/>
                </a:solidFill>
              </a:rPr>
              <a:t> </a:t>
            </a:r>
            <a:r>
              <a:rPr lang="en-US" sz="2400" b="1" dirty="0" smtClean="0">
                <a:solidFill>
                  <a:schemeClr val="bg1"/>
                </a:solidFill>
              </a:rPr>
              <a:t>Global economy</a:t>
            </a:r>
            <a:endParaRPr lang="en-US" b="1" dirty="0" smtClean="0">
              <a:solidFill>
                <a:schemeClr val="bg1"/>
              </a:solidFill>
            </a:endParaRPr>
          </a:p>
          <a:p>
            <a:endParaRPr lang="en-US" sz="2400" b="1" dirty="0">
              <a:solidFill>
                <a:schemeClr val="bg1"/>
              </a:solidFill>
            </a:endParaRPr>
          </a:p>
        </p:txBody>
      </p:sp>
      <p:sp>
        <p:nvSpPr>
          <p:cNvPr id="62"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63"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64"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65"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70"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72"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73"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74"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77"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83"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84"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4" name="TextBox 3"/>
          <p:cNvSpPr txBox="1"/>
          <p:nvPr/>
        </p:nvSpPr>
        <p:spPr>
          <a:xfrm rot="16200000">
            <a:off x="-166360" y="1967240"/>
            <a:ext cx="2552700" cy="523220"/>
          </a:xfrm>
          <a:prstGeom prst="rect">
            <a:avLst/>
          </a:prstGeom>
          <a:noFill/>
        </p:spPr>
        <p:txBody>
          <a:bodyPr wrap="square" rtlCol="0">
            <a:spAutoFit/>
          </a:bodyPr>
          <a:lstStyle/>
          <a:p>
            <a:r>
              <a:rPr lang="en-US" sz="2800" b="1" i="1" dirty="0" smtClean="0">
                <a:solidFill>
                  <a:srgbClr val="FFEAA7"/>
                </a:solidFill>
              </a:rPr>
              <a:t>S u p </a:t>
            </a:r>
            <a:r>
              <a:rPr lang="en-US" sz="2800" b="1" i="1" dirty="0" err="1" smtClean="0">
                <a:solidFill>
                  <a:srgbClr val="FFEAA7"/>
                </a:solidFill>
              </a:rPr>
              <a:t>p</a:t>
            </a:r>
            <a:r>
              <a:rPr lang="en-US" sz="2800" b="1" i="1" dirty="0" smtClean="0">
                <a:solidFill>
                  <a:srgbClr val="FFEAA7"/>
                </a:solidFill>
              </a:rPr>
              <a:t> </a:t>
            </a:r>
            <a:r>
              <a:rPr lang="en-US" sz="2800" b="1" i="1" dirty="0" err="1" smtClean="0">
                <a:solidFill>
                  <a:srgbClr val="FFEAA7"/>
                </a:solidFill>
              </a:rPr>
              <a:t>p</a:t>
            </a:r>
            <a:r>
              <a:rPr lang="en-US" sz="2800" b="1" i="1" dirty="0" smtClean="0">
                <a:solidFill>
                  <a:srgbClr val="FFEAA7"/>
                </a:solidFill>
              </a:rPr>
              <a:t> l y</a:t>
            </a:r>
            <a:endParaRPr lang="en-US" sz="2800" b="1" i="1" dirty="0">
              <a:solidFill>
                <a:srgbClr val="FFEAA7"/>
              </a:solidFill>
            </a:endParaRPr>
          </a:p>
        </p:txBody>
      </p:sp>
      <p:sp>
        <p:nvSpPr>
          <p:cNvPr id="60" name="TextBox 59"/>
          <p:cNvSpPr txBox="1"/>
          <p:nvPr/>
        </p:nvSpPr>
        <p:spPr>
          <a:xfrm rot="16200000">
            <a:off x="1586239" y="4833812"/>
            <a:ext cx="2552700" cy="523220"/>
          </a:xfrm>
          <a:prstGeom prst="rect">
            <a:avLst/>
          </a:prstGeom>
          <a:noFill/>
        </p:spPr>
        <p:txBody>
          <a:bodyPr wrap="square" rtlCol="0">
            <a:spAutoFit/>
          </a:bodyPr>
          <a:lstStyle/>
          <a:p>
            <a:r>
              <a:rPr lang="en-US" sz="2800" b="1" i="1" dirty="0" smtClean="0">
                <a:solidFill>
                  <a:srgbClr val="FFEAA7"/>
                </a:solidFill>
              </a:rPr>
              <a:t>D e m a n d</a:t>
            </a:r>
            <a:endParaRPr lang="en-US" sz="2800" b="1" i="1" dirty="0">
              <a:solidFill>
                <a:srgbClr val="FFEAA7"/>
              </a:solidFill>
            </a:endParaRPr>
          </a:p>
        </p:txBody>
      </p:sp>
      <p:sp>
        <p:nvSpPr>
          <p:cNvPr id="33" name="TextBox 32"/>
          <p:cNvSpPr txBox="1"/>
          <p:nvPr/>
        </p:nvSpPr>
        <p:spPr>
          <a:xfrm>
            <a:off x="1295400" y="762000"/>
            <a:ext cx="6858000" cy="3416320"/>
          </a:xfrm>
          <a:prstGeom prst="rect">
            <a:avLst/>
          </a:prstGeom>
          <a:noFill/>
        </p:spPr>
        <p:txBody>
          <a:bodyPr wrap="square" rtlCol="0">
            <a:spAutoFit/>
          </a:bodyPr>
          <a:lstStyle/>
          <a:p>
            <a:pPr marL="342900" indent="-342900">
              <a:buBlip>
                <a:blip r:embed="rId7"/>
              </a:buBlip>
            </a:pPr>
            <a:r>
              <a:rPr lang="en-US" b="1" dirty="0" smtClean="0">
                <a:solidFill>
                  <a:schemeClr val="bg1"/>
                </a:solidFill>
              </a:rPr>
              <a:t> </a:t>
            </a:r>
            <a:r>
              <a:rPr lang="en-US" sz="2400" b="1" dirty="0" smtClean="0">
                <a:solidFill>
                  <a:schemeClr val="bg1"/>
                </a:solidFill>
              </a:rPr>
              <a:t>Higher demand/prices in Asian markets</a:t>
            </a:r>
          </a:p>
          <a:p>
            <a:pPr marL="285750" indent="-285750">
              <a:buBlip>
                <a:blip r:embed="rId7"/>
              </a:buBlip>
            </a:pPr>
            <a:r>
              <a:rPr lang="en-US" b="1" dirty="0" smtClean="0">
                <a:solidFill>
                  <a:schemeClr val="bg1"/>
                </a:solidFill>
              </a:rPr>
              <a:t>  </a:t>
            </a:r>
            <a:r>
              <a:rPr lang="en-US" sz="2400" b="1" dirty="0" smtClean="0">
                <a:solidFill>
                  <a:schemeClr val="bg1"/>
                </a:solidFill>
              </a:rPr>
              <a:t>Arab spring</a:t>
            </a:r>
          </a:p>
          <a:p>
            <a:pPr marL="285750" indent="-285750">
              <a:buBlip>
                <a:blip r:embed="rId7"/>
              </a:buBlip>
            </a:pPr>
            <a:r>
              <a:rPr lang="en-US" b="1" dirty="0" smtClean="0">
                <a:solidFill>
                  <a:schemeClr val="bg1"/>
                </a:solidFill>
              </a:rPr>
              <a:t>  </a:t>
            </a:r>
            <a:r>
              <a:rPr lang="en-US" sz="2400" b="1" dirty="0" smtClean="0">
                <a:solidFill>
                  <a:schemeClr val="bg1"/>
                </a:solidFill>
              </a:rPr>
              <a:t>Reduced indigenous production</a:t>
            </a:r>
          </a:p>
          <a:p>
            <a:pPr marL="285750" indent="-285750">
              <a:buBlip>
                <a:blip r:embed="rId7"/>
              </a:buBlip>
            </a:pPr>
            <a:r>
              <a:rPr lang="en-US" b="1" dirty="0" smtClean="0">
                <a:solidFill>
                  <a:schemeClr val="bg1"/>
                </a:solidFill>
              </a:rPr>
              <a:t> </a:t>
            </a:r>
            <a:r>
              <a:rPr lang="en-US" sz="2400" b="1" dirty="0" smtClean="0">
                <a:solidFill>
                  <a:schemeClr val="bg1"/>
                </a:solidFill>
              </a:rPr>
              <a:t> Caspian geopolitics</a:t>
            </a:r>
          </a:p>
          <a:p>
            <a:pPr marL="285750" indent="-285750">
              <a:buBlip>
                <a:blip r:embed="rId7"/>
              </a:buBlip>
            </a:pPr>
            <a:r>
              <a:rPr lang="en-US" b="1" dirty="0" smtClean="0">
                <a:solidFill>
                  <a:schemeClr val="bg1"/>
                </a:solidFill>
              </a:rPr>
              <a:t> </a:t>
            </a:r>
            <a:r>
              <a:rPr lang="en-US" sz="2400" b="1" dirty="0" smtClean="0">
                <a:solidFill>
                  <a:schemeClr val="bg1"/>
                </a:solidFill>
              </a:rPr>
              <a:t> Shale gas development</a:t>
            </a:r>
          </a:p>
          <a:p>
            <a:pPr marL="285750" indent="-285750">
              <a:buBlip>
                <a:blip r:embed="rId7"/>
              </a:buBlip>
            </a:pPr>
            <a:r>
              <a:rPr lang="en-US" b="1" dirty="0" smtClean="0">
                <a:solidFill>
                  <a:schemeClr val="bg1"/>
                </a:solidFill>
              </a:rPr>
              <a:t>  </a:t>
            </a:r>
            <a:r>
              <a:rPr lang="en-US" sz="2400" b="1" dirty="0" smtClean="0">
                <a:solidFill>
                  <a:schemeClr val="bg1"/>
                </a:solidFill>
              </a:rPr>
              <a:t>Arctic development</a:t>
            </a:r>
          </a:p>
          <a:p>
            <a:pPr marL="285750" indent="-285750">
              <a:buBlip>
                <a:blip r:embed="rId7"/>
              </a:buBlip>
            </a:pPr>
            <a:r>
              <a:rPr lang="en-US" b="1" dirty="0" smtClean="0">
                <a:solidFill>
                  <a:schemeClr val="bg1"/>
                </a:solidFill>
              </a:rPr>
              <a:t>  </a:t>
            </a:r>
            <a:r>
              <a:rPr lang="en-US" sz="2400" b="1" dirty="0">
                <a:solidFill>
                  <a:schemeClr val="bg1"/>
                </a:solidFill>
              </a:rPr>
              <a:t>N</a:t>
            </a:r>
            <a:r>
              <a:rPr lang="en-US" sz="2400" b="1" dirty="0" smtClean="0">
                <a:solidFill>
                  <a:schemeClr val="bg1"/>
                </a:solidFill>
              </a:rPr>
              <a:t>orth African demand</a:t>
            </a:r>
          </a:p>
          <a:p>
            <a:pPr marL="285750" indent="-285750">
              <a:buBlip>
                <a:blip r:embed="rId7"/>
              </a:buBlip>
            </a:pPr>
            <a:r>
              <a:rPr lang="en-US" b="1" dirty="0" smtClean="0">
                <a:solidFill>
                  <a:schemeClr val="bg1"/>
                </a:solidFill>
              </a:rPr>
              <a:t>  </a:t>
            </a:r>
            <a:r>
              <a:rPr lang="en-US" sz="2400" b="1" dirty="0" smtClean="0">
                <a:solidFill>
                  <a:schemeClr val="bg1"/>
                </a:solidFill>
              </a:rPr>
              <a:t>Eastern Mediterranean development</a:t>
            </a:r>
          </a:p>
          <a:p>
            <a:pPr marL="285750" indent="-285750">
              <a:buBlip>
                <a:blip r:embed="rId7"/>
              </a:buBlip>
            </a:pPr>
            <a:r>
              <a:rPr lang="en-US" b="1" dirty="0">
                <a:solidFill>
                  <a:schemeClr val="bg1"/>
                </a:solidFill>
              </a:rPr>
              <a:t> </a:t>
            </a:r>
            <a:r>
              <a:rPr lang="en-US" b="1" dirty="0" smtClean="0">
                <a:solidFill>
                  <a:schemeClr val="bg1"/>
                </a:solidFill>
              </a:rPr>
              <a:t> </a:t>
            </a:r>
            <a:r>
              <a:rPr lang="en-US" sz="2400" b="1" dirty="0" smtClean="0">
                <a:solidFill>
                  <a:schemeClr val="bg1"/>
                </a:solidFill>
              </a:rPr>
              <a:t>Global economy</a:t>
            </a:r>
            <a:endParaRPr lang="en-US" b="1" dirty="0" smtClean="0">
              <a:solidFill>
                <a:schemeClr val="bg1"/>
              </a:solidFill>
            </a:endParaRPr>
          </a:p>
        </p:txBody>
      </p:sp>
    </p:spTree>
    <p:extLst>
      <p:ext uri="{BB962C8B-B14F-4D97-AF65-F5344CB8AC3E}">
        <p14:creationId xmlns:p14="http://schemas.microsoft.com/office/powerpoint/2010/main" val="3278355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wipe(left)">
                                      <p:cBhvr>
                                        <p:cTn id="13" dur="750"/>
                                        <p:tgtEl>
                                          <p:spTgt spid="3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xEl>
                                              <p:pRg st="1" end="1"/>
                                            </p:txEl>
                                          </p:spTgt>
                                        </p:tgtEl>
                                        <p:attrNameLst>
                                          <p:attrName>style.visibility</p:attrName>
                                        </p:attrNameLst>
                                      </p:cBhvr>
                                      <p:to>
                                        <p:strVal val="visible"/>
                                      </p:to>
                                    </p:set>
                                    <p:animEffect transition="in" filter="wipe(left)">
                                      <p:cBhvr>
                                        <p:cTn id="16" dur="750"/>
                                        <p:tgtEl>
                                          <p:spTgt spid="3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Effect transition="in" filter="wipe(left)">
                                      <p:cBhvr>
                                        <p:cTn id="19" dur="750"/>
                                        <p:tgtEl>
                                          <p:spTgt spid="33">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wipe(left)">
                                      <p:cBhvr>
                                        <p:cTn id="22" dur="750"/>
                                        <p:tgtEl>
                                          <p:spTgt spid="33">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xEl>
                                              <p:pRg st="4" end="4"/>
                                            </p:txEl>
                                          </p:spTgt>
                                        </p:tgtEl>
                                        <p:attrNameLst>
                                          <p:attrName>style.visibility</p:attrName>
                                        </p:attrNameLst>
                                      </p:cBhvr>
                                      <p:to>
                                        <p:strVal val="visible"/>
                                      </p:to>
                                    </p:set>
                                    <p:animEffect transition="in" filter="wipe(left)">
                                      <p:cBhvr>
                                        <p:cTn id="25" dur="750"/>
                                        <p:tgtEl>
                                          <p:spTgt spid="33">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3">
                                            <p:txEl>
                                              <p:pRg st="5" end="5"/>
                                            </p:txEl>
                                          </p:spTgt>
                                        </p:tgtEl>
                                        <p:attrNameLst>
                                          <p:attrName>style.visibility</p:attrName>
                                        </p:attrNameLst>
                                      </p:cBhvr>
                                      <p:to>
                                        <p:strVal val="visible"/>
                                      </p:to>
                                    </p:set>
                                    <p:animEffect transition="in" filter="wipe(left)">
                                      <p:cBhvr>
                                        <p:cTn id="28" dur="750"/>
                                        <p:tgtEl>
                                          <p:spTgt spid="33">
                                            <p:txEl>
                                              <p:pRg st="5" end="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animEffect transition="in" filter="wipe(left)">
                                      <p:cBhvr>
                                        <p:cTn id="31" dur="750"/>
                                        <p:tgtEl>
                                          <p:spTgt spid="33">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33">
                                            <p:txEl>
                                              <p:pRg st="7" end="7"/>
                                            </p:txEl>
                                          </p:spTgt>
                                        </p:tgtEl>
                                        <p:attrNameLst>
                                          <p:attrName>style.visibility</p:attrName>
                                        </p:attrNameLst>
                                      </p:cBhvr>
                                      <p:to>
                                        <p:strVal val="visible"/>
                                      </p:to>
                                    </p:set>
                                    <p:animEffect transition="in" filter="wipe(left)">
                                      <p:cBhvr>
                                        <p:cTn id="34" dur="750"/>
                                        <p:tgtEl>
                                          <p:spTgt spid="33">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xEl>
                                              <p:pRg st="8" end="8"/>
                                            </p:txEl>
                                          </p:spTgt>
                                        </p:tgtEl>
                                        <p:attrNameLst>
                                          <p:attrName>style.visibility</p:attrName>
                                        </p:attrNameLst>
                                      </p:cBhvr>
                                      <p:to>
                                        <p:strVal val="visible"/>
                                      </p:to>
                                    </p:set>
                                    <p:animEffect transition="in" filter="wipe(left)">
                                      <p:cBhvr>
                                        <p:cTn id="37" dur="750"/>
                                        <p:tgtEl>
                                          <p:spTgt spid="3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down)">
                                      <p:cBhvr>
                                        <p:cTn id="42" dur="750"/>
                                        <p:tgtEl>
                                          <p:spTgt spid="60"/>
                                        </p:tgtEl>
                                      </p:cBhvr>
                                    </p:animEffect>
                                  </p:childTnLst>
                                </p:cTn>
                              </p:par>
                              <p:par>
                                <p:cTn id="43" presetID="10" presetClass="entr" presetSubtype="0" fill="hold" nodeType="withEffect">
                                  <p:stCondLst>
                                    <p:cond delay="0"/>
                                  </p:stCondLst>
                                  <p:childTnLst>
                                    <p:set>
                                      <p:cBhvr>
                                        <p:cTn id="44" dur="1" fill="hold">
                                          <p:stCondLst>
                                            <p:cond delay="0"/>
                                          </p:stCondLst>
                                        </p:cTn>
                                        <p:tgtEl>
                                          <p:spTgt spid="1027"/>
                                        </p:tgtEl>
                                        <p:attrNameLst>
                                          <p:attrName>style.visibility</p:attrName>
                                        </p:attrNameLst>
                                      </p:cBhvr>
                                      <p:to>
                                        <p:strVal val="visible"/>
                                      </p:to>
                                    </p:set>
                                    <p:animEffect transition="in" filter="fade">
                                      <p:cBhvr>
                                        <p:cTn id="45" dur="500"/>
                                        <p:tgtEl>
                                          <p:spTgt spid="1027"/>
                                        </p:tgtEl>
                                      </p:cBhvr>
                                    </p:animEffect>
                                  </p:childTnLst>
                                </p:cTn>
                              </p:par>
                              <p:par>
                                <p:cTn id="46" presetID="22" presetClass="entr" presetSubtype="8" fill="hold" nodeType="with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wipe(left)">
                                      <p:cBhvr>
                                        <p:cTn id="48" dur="750"/>
                                        <p:tgtEl>
                                          <p:spTgt spid="3">
                                            <p:txEl>
                                              <p:pRg st="0" end="0"/>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wipe(left)">
                                      <p:cBhvr>
                                        <p:cTn id="51" dur="750"/>
                                        <p:tgtEl>
                                          <p:spTgt spid="3">
                                            <p:txEl>
                                              <p:pRg st="1" end="1"/>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wipe(left)">
                                      <p:cBhvr>
                                        <p:cTn id="54" dur="750"/>
                                        <p:tgtEl>
                                          <p:spTgt spid="3">
                                            <p:txEl>
                                              <p:pRg st="2" end="2"/>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left)">
                                      <p:cBhvr>
                                        <p:cTn id="57" dur="750"/>
                                        <p:tgtEl>
                                          <p:spTgt spid="3">
                                            <p:txEl>
                                              <p:pRg st="3" end="3"/>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left)">
                                      <p:cBhvr>
                                        <p:cTn id="60" dur="750"/>
                                        <p:tgtEl>
                                          <p:spTgt spid="3">
                                            <p:txEl>
                                              <p:pRg st="4" end="4"/>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wipe(left)">
                                      <p:cBhvr>
                                        <p:cTn id="63"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1284" y="0"/>
            <a:ext cx="9175284" cy="7086600"/>
          </a:xfrm>
          <a:prstGeom prst="rect">
            <a:avLst/>
          </a:prstGeom>
          <a:gradFill rotWithShape="1">
            <a:gsLst>
              <a:gs pos="0">
                <a:srgbClr val="000000"/>
              </a:gs>
              <a:gs pos="100000">
                <a:srgbClr val="000066"/>
              </a:gs>
            </a:gsLst>
            <a:lin ang="5400000" scaled="1"/>
          </a:gradFill>
          <a:ln>
            <a:noFill/>
          </a:ln>
          <a:scene3d>
            <a:camera prst="orthographicFront"/>
            <a:lightRig rig="chilly" dir="t"/>
          </a:scene3d>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dirty="0"/>
          </a:p>
        </p:txBody>
      </p:sp>
      <p:sp>
        <p:nvSpPr>
          <p:cNvPr id="49155"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1">
              <a:solidFill>
                <a:schemeClr val="bg1"/>
              </a:solidFill>
              <a:latin typeface="Calibri" pitchFamily="34" charset="0"/>
              <a:ea typeface="MS PGothic" pitchFamily="34" charset="-128"/>
            </a:endParaRPr>
          </a:p>
        </p:txBody>
      </p:sp>
      <p:sp>
        <p:nvSpPr>
          <p:cNvPr id="49157"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ea typeface="MS PGothic" pitchFamily="34" charset="-128"/>
              </a:rPr>
              <a:t>  </a:t>
            </a:r>
            <a:r>
              <a:rPr lang="en-US" sz="1200" b="1">
                <a:solidFill>
                  <a:schemeClr val="bg1"/>
                </a:solidFill>
                <a:latin typeface="StempelGaramond Roman"/>
                <a:ea typeface="MS PGothic" pitchFamily="34" charset="-128"/>
              </a:rPr>
              <a:t>MIT Energy Initiative</a:t>
            </a:r>
          </a:p>
        </p:txBody>
      </p:sp>
      <p:sp>
        <p:nvSpPr>
          <p:cNvPr id="49158" name="Text Box 28"/>
          <p:cNvSpPr txBox="1">
            <a:spLocks noChangeArrowheads="1"/>
          </p:cNvSpPr>
          <p:nvPr/>
        </p:nvSpPr>
        <p:spPr bwMode="auto">
          <a:xfrm>
            <a:off x="6015119" y="6479388"/>
            <a:ext cx="3643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900" b="1" dirty="0" smtClean="0"/>
              <a:t>Sources: EIA, Richard Newell Presentation, 2010</a:t>
            </a:r>
            <a:endParaRPr lang="en-US" sz="900" b="1" dirty="0"/>
          </a:p>
          <a:p>
            <a:endParaRPr lang="en-US" sz="900" b="1" dirty="0"/>
          </a:p>
        </p:txBody>
      </p:sp>
      <p:sp>
        <p:nvSpPr>
          <p:cNvPr id="136"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137"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223"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224"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225"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230"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34"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37"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43"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a:xfrm>
            <a:off x="1463714" y="-1180438"/>
            <a:ext cx="2912786" cy="470231"/>
          </a:xfrm>
        </p:spPr>
        <p:txBody>
          <a:bodyPr/>
          <a:lstStyle/>
          <a:p>
            <a:fld id="{7F99F53A-C60A-5944-B39D-8A9C8FF1FE21}" type="slidenum">
              <a:rPr lang="en-US" smtClean="0"/>
              <a:pPr/>
              <a:t>31</a:t>
            </a:fld>
            <a:endParaRPr lang="en-US"/>
          </a:p>
        </p:txBody>
      </p:sp>
      <p:sp>
        <p:nvSpPr>
          <p:cNvPr id="4" name="TextBox 3"/>
          <p:cNvSpPr txBox="1"/>
          <p:nvPr/>
        </p:nvSpPr>
        <p:spPr>
          <a:xfrm>
            <a:off x="914400" y="0"/>
            <a:ext cx="7924800" cy="584775"/>
          </a:xfrm>
          <a:prstGeom prst="rect">
            <a:avLst/>
          </a:prstGeom>
          <a:noFill/>
        </p:spPr>
        <p:txBody>
          <a:bodyPr wrap="square" rtlCol="0">
            <a:spAutoFit/>
          </a:bodyPr>
          <a:lstStyle/>
          <a:p>
            <a:pPr algn="ctr"/>
            <a:r>
              <a:rPr lang="en-US" sz="3200" b="1" dirty="0" smtClean="0">
                <a:solidFill>
                  <a:schemeClr val="bg1"/>
                </a:solidFill>
              </a:rPr>
              <a:t>European Gas Supply to 2020 -- Illustrative</a:t>
            </a:r>
            <a:endParaRPr lang="en-US" sz="3200" b="1" dirty="0">
              <a:solidFill>
                <a:schemeClr val="bg1"/>
              </a:solidFill>
            </a:endParaRPr>
          </a:p>
        </p:txBody>
      </p:sp>
      <p:cxnSp>
        <p:nvCxnSpPr>
          <p:cNvPr id="8" name="Straight Connector 7"/>
          <p:cNvCxnSpPr/>
          <p:nvPr/>
        </p:nvCxnSpPr>
        <p:spPr>
          <a:xfrm>
            <a:off x="3034048" y="2019300"/>
            <a:ext cx="533400" cy="274260"/>
          </a:xfrm>
          <a:prstGeom prst="line">
            <a:avLst/>
          </a:prstGeom>
          <a:ln w="381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034048" y="2293560"/>
            <a:ext cx="533400" cy="221040"/>
          </a:xfrm>
          <a:prstGeom prst="line">
            <a:avLst/>
          </a:prstGeom>
          <a:ln w="381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67447" y="2113953"/>
            <a:ext cx="1918953" cy="400110"/>
          </a:xfrm>
          <a:prstGeom prst="rect">
            <a:avLst/>
          </a:prstGeom>
          <a:noFill/>
        </p:spPr>
        <p:txBody>
          <a:bodyPr wrap="square" rtlCol="0">
            <a:spAutoFit/>
          </a:bodyPr>
          <a:lstStyle/>
          <a:p>
            <a:r>
              <a:rPr lang="en-US" sz="2000" b="1" dirty="0">
                <a:solidFill>
                  <a:schemeClr val="bg1"/>
                </a:solidFill>
              </a:rPr>
              <a:t>v</a:t>
            </a:r>
            <a:r>
              <a:rPr lang="en-US" sz="2000" b="1" dirty="0" smtClean="0">
                <a:solidFill>
                  <a:schemeClr val="bg1"/>
                </a:solidFill>
              </a:rPr>
              <a:t>ia pipeline</a:t>
            </a:r>
            <a:endParaRPr lang="en-US" sz="2000" b="1" dirty="0">
              <a:solidFill>
                <a:schemeClr val="bg1"/>
              </a:solidFill>
            </a:endParaRPr>
          </a:p>
        </p:txBody>
      </p:sp>
      <p:sp>
        <p:nvSpPr>
          <p:cNvPr id="6" name="TextBox 5"/>
          <p:cNvSpPr txBox="1"/>
          <p:nvPr/>
        </p:nvSpPr>
        <p:spPr>
          <a:xfrm>
            <a:off x="457200" y="547092"/>
            <a:ext cx="8723312" cy="6463308"/>
          </a:xfrm>
          <a:prstGeom prst="rect">
            <a:avLst/>
          </a:prstGeom>
          <a:noFill/>
        </p:spPr>
        <p:txBody>
          <a:bodyPr wrap="square" rtlCol="0">
            <a:spAutoFit/>
          </a:bodyPr>
          <a:lstStyle/>
          <a:p>
            <a:pPr marL="285750" indent="-285750">
              <a:buBlip>
                <a:blip r:embed="rId3"/>
              </a:buBlip>
            </a:pPr>
            <a:r>
              <a:rPr lang="en-US" sz="2000" b="1" dirty="0" smtClean="0">
                <a:solidFill>
                  <a:srgbClr val="FFE593"/>
                </a:solidFill>
              </a:rPr>
              <a:t>Current production </a:t>
            </a:r>
            <a:r>
              <a:rPr lang="en-US" sz="1400" b="1" dirty="0" smtClean="0">
                <a:solidFill>
                  <a:srgbClr val="FFE593"/>
                </a:solidFill>
              </a:rPr>
              <a:t>(2010): </a:t>
            </a:r>
            <a:r>
              <a:rPr lang="en-US" sz="2000" b="1" dirty="0" smtClean="0">
                <a:solidFill>
                  <a:srgbClr val="FFE593"/>
                </a:solidFill>
              </a:rPr>
              <a:t>298 </a:t>
            </a:r>
            <a:r>
              <a:rPr lang="en-US" sz="2000" b="1" dirty="0" err="1" smtClean="0">
                <a:solidFill>
                  <a:srgbClr val="FFE593"/>
                </a:solidFill>
              </a:rPr>
              <a:t>bcm</a:t>
            </a:r>
            <a:endParaRPr lang="en-US" sz="2000" b="1" dirty="0" smtClean="0">
              <a:solidFill>
                <a:srgbClr val="FFE593"/>
              </a:solidFill>
            </a:endParaRPr>
          </a:p>
          <a:p>
            <a:pPr marL="285750" indent="-285750">
              <a:buBlip>
                <a:blip r:embed="rId3"/>
              </a:buBlip>
            </a:pPr>
            <a:r>
              <a:rPr lang="en-US" sz="2000" b="1" dirty="0" smtClean="0">
                <a:solidFill>
                  <a:srgbClr val="FFE593"/>
                </a:solidFill>
              </a:rPr>
              <a:t>Current consumption </a:t>
            </a:r>
            <a:r>
              <a:rPr lang="en-US" sz="1400" b="1" dirty="0" smtClean="0">
                <a:solidFill>
                  <a:srgbClr val="FFE593"/>
                </a:solidFill>
              </a:rPr>
              <a:t>(2010): </a:t>
            </a:r>
            <a:r>
              <a:rPr lang="en-US" sz="2000" b="1" dirty="0" smtClean="0">
                <a:solidFill>
                  <a:srgbClr val="FFE593"/>
                </a:solidFill>
              </a:rPr>
              <a:t>570 </a:t>
            </a:r>
            <a:r>
              <a:rPr lang="en-US" sz="2000" b="1" dirty="0" err="1" smtClean="0">
                <a:solidFill>
                  <a:srgbClr val="FFE593"/>
                </a:solidFill>
              </a:rPr>
              <a:t>bcm</a:t>
            </a:r>
            <a:endParaRPr lang="en-US" sz="2000" b="1" dirty="0" smtClean="0">
              <a:solidFill>
                <a:srgbClr val="FFE593"/>
              </a:solidFill>
            </a:endParaRPr>
          </a:p>
          <a:p>
            <a:pPr marL="285750" indent="-285750">
              <a:buBlip>
                <a:blip r:embed="rId3"/>
              </a:buBlip>
            </a:pPr>
            <a:r>
              <a:rPr lang="en-US" sz="2000" b="1" dirty="0" smtClean="0">
                <a:solidFill>
                  <a:srgbClr val="FFE593"/>
                </a:solidFill>
              </a:rPr>
              <a:t>Current gap between EU 27 production and consumption </a:t>
            </a:r>
            <a:r>
              <a:rPr lang="en-US" sz="1400" b="1" dirty="0" smtClean="0">
                <a:solidFill>
                  <a:srgbClr val="FFE593"/>
                </a:solidFill>
              </a:rPr>
              <a:t>(2011 </a:t>
            </a:r>
            <a:r>
              <a:rPr lang="en-US" sz="1400" b="1" dirty="0" err="1" smtClean="0">
                <a:solidFill>
                  <a:srgbClr val="FFE593"/>
                </a:solidFill>
              </a:rPr>
              <a:t>est</a:t>
            </a:r>
            <a:r>
              <a:rPr lang="en-US" sz="1400" b="1" dirty="0" smtClean="0">
                <a:solidFill>
                  <a:srgbClr val="FFE593"/>
                </a:solidFill>
              </a:rPr>
              <a:t>) </a:t>
            </a:r>
            <a:r>
              <a:rPr lang="en-US" sz="2000" b="1" dirty="0" smtClean="0">
                <a:solidFill>
                  <a:srgbClr val="FFE593"/>
                </a:solidFill>
              </a:rPr>
              <a:t>is met as follows:</a:t>
            </a:r>
          </a:p>
          <a:p>
            <a:pPr marL="742950" lvl="1" indent="-285750">
              <a:buBlip>
                <a:blip r:embed="rId4"/>
              </a:buBlip>
            </a:pPr>
            <a:r>
              <a:rPr lang="en-US" sz="2000" b="1" dirty="0" smtClean="0">
                <a:solidFill>
                  <a:schemeClr val="bg1"/>
                </a:solidFill>
              </a:rPr>
              <a:t>115 </a:t>
            </a:r>
            <a:r>
              <a:rPr lang="en-US" sz="2000" b="1" dirty="0" err="1" smtClean="0">
                <a:solidFill>
                  <a:schemeClr val="bg1"/>
                </a:solidFill>
              </a:rPr>
              <a:t>bcm</a:t>
            </a:r>
            <a:r>
              <a:rPr lang="en-US" sz="2000" b="1" dirty="0" smtClean="0">
                <a:solidFill>
                  <a:schemeClr val="bg1"/>
                </a:solidFill>
              </a:rPr>
              <a:t>/Russia</a:t>
            </a:r>
          </a:p>
          <a:p>
            <a:pPr marL="742950" lvl="1" indent="-285750">
              <a:buBlip>
                <a:blip r:embed="rId4"/>
              </a:buBlip>
            </a:pPr>
            <a:r>
              <a:rPr lang="en-US" sz="2000" b="1" dirty="0" smtClean="0">
                <a:solidFill>
                  <a:schemeClr val="bg1"/>
                </a:solidFill>
              </a:rPr>
              <a:t>90 </a:t>
            </a:r>
            <a:r>
              <a:rPr lang="en-US" sz="2000" b="1" dirty="0" err="1" smtClean="0">
                <a:solidFill>
                  <a:schemeClr val="bg1"/>
                </a:solidFill>
              </a:rPr>
              <a:t>bcm</a:t>
            </a:r>
            <a:r>
              <a:rPr lang="en-US" sz="2000" b="1" dirty="0" smtClean="0">
                <a:solidFill>
                  <a:schemeClr val="bg1"/>
                </a:solidFill>
              </a:rPr>
              <a:t>/Norway</a:t>
            </a:r>
          </a:p>
          <a:p>
            <a:pPr marL="742950" lvl="1" indent="-285750">
              <a:buBlip>
                <a:blip r:embed="rId4"/>
              </a:buBlip>
            </a:pPr>
            <a:r>
              <a:rPr lang="en-US" sz="2000" b="1" dirty="0" smtClean="0">
                <a:solidFill>
                  <a:schemeClr val="bg1"/>
                </a:solidFill>
              </a:rPr>
              <a:t>50 </a:t>
            </a:r>
            <a:r>
              <a:rPr lang="en-US" sz="2000" b="1" dirty="0" err="1" smtClean="0">
                <a:solidFill>
                  <a:schemeClr val="bg1"/>
                </a:solidFill>
              </a:rPr>
              <a:t>bcm</a:t>
            </a:r>
            <a:r>
              <a:rPr lang="en-US" sz="2000" b="1" dirty="0" smtClean="0">
                <a:solidFill>
                  <a:schemeClr val="bg1"/>
                </a:solidFill>
              </a:rPr>
              <a:t>/Algeria</a:t>
            </a:r>
          </a:p>
          <a:p>
            <a:pPr marL="742950" lvl="1" indent="-285750">
              <a:buBlip>
                <a:blip r:embed="rId4"/>
              </a:buBlip>
            </a:pPr>
            <a:r>
              <a:rPr lang="en-US" sz="2000" b="1" dirty="0" smtClean="0">
                <a:solidFill>
                  <a:schemeClr val="bg1"/>
                </a:solidFill>
              </a:rPr>
              <a:t>45 </a:t>
            </a:r>
            <a:r>
              <a:rPr lang="en-US" sz="2000" b="1" dirty="0" err="1" smtClean="0">
                <a:solidFill>
                  <a:schemeClr val="bg1"/>
                </a:solidFill>
              </a:rPr>
              <a:t>bcm</a:t>
            </a:r>
            <a:r>
              <a:rPr lang="en-US" sz="2000" b="1" dirty="0" smtClean="0">
                <a:solidFill>
                  <a:schemeClr val="bg1"/>
                </a:solidFill>
              </a:rPr>
              <a:t>/LNG</a:t>
            </a:r>
          </a:p>
          <a:p>
            <a:pPr marL="285750" indent="-285750">
              <a:buBlip>
                <a:blip r:embed="rId3"/>
              </a:buBlip>
            </a:pPr>
            <a:r>
              <a:rPr lang="en-US" sz="2000" b="1" dirty="0">
                <a:solidFill>
                  <a:srgbClr val="FFE593"/>
                </a:solidFill>
              </a:rPr>
              <a:t>EU 27 gas production expected to </a:t>
            </a:r>
            <a:r>
              <a:rPr lang="en-US" sz="2000" b="1" u="sng" dirty="0">
                <a:solidFill>
                  <a:srgbClr val="FFE593"/>
                </a:solidFill>
              </a:rPr>
              <a:t>decrease</a:t>
            </a:r>
            <a:r>
              <a:rPr lang="en-US" sz="2000" b="1" dirty="0">
                <a:solidFill>
                  <a:srgbClr val="FFE593"/>
                </a:solidFill>
              </a:rPr>
              <a:t> </a:t>
            </a:r>
            <a:r>
              <a:rPr lang="en-US" sz="2000" b="1" dirty="0" smtClean="0">
                <a:solidFill>
                  <a:srgbClr val="FFE593"/>
                </a:solidFill>
              </a:rPr>
              <a:t>100 </a:t>
            </a:r>
            <a:r>
              <a:rPr lang="en-US" sz="2000" b="1" dirty="0" err="1" smtClean="0">
                <a:solidFill>
                  <a:srgbClr val="FFE593"/>
                </a:solidFill>
              </a:rPr>
              <a:t>bcm</a:t>
            </a:r>
            <a:r>
              <a:rPr lang="en-US" sz="2000" b="1" dirty="0" smtClean="0">
                <a:solidFill>
                  <a:srgbClr val="FFE593"/>
                </a:solidFill>
              </a:rPr>
              <a:t> by 2020</a:t>
            </a:r>
            <a:endParaRPr lang="en-US" sz="2000" b="1" dirty="0">
              <a:solidFill>
                <a:srgbClr val="FFE593"/>
              </a:solidFill>
            </a:endParaRPr>
          </a:p>
          <a:p>
            <a:pPr marL="285750" indent="-285750">
              <a:buBlip>
                <a:blip r:embed="rId3"/>
              </a:buBlip>
            </a:pPr>
            <a:r>
              <a:rPr lang="en-US" sz="2000" b="1" dirty="0" smtClean="0">
                <a:solidFill>
                  <a:srgbClr val="FFE593"/>
                </a:solidFill>
              </a:rPr>
              <a:t>Gas demand could remain flat or increases slightly under 20-20-20 but…</a:t>
            </a:r>
          </a:p>
          <a:p>
            <a:pPr marL="285750" indent="-285750">
              <a:buBlip>
                <a:blip r:embed="rId3"/>
              </a:buBlip>
            </a:pPr>
            <a:r>
              <a:rPr lang="en-US" sz="2000" b="1" dirty="0" smtClean="0">
                <a:solidFill>
                  <a:srgbClr val="FFE593"/>
                </a:solidFill>
              </a:rPr>
              <a:t>….20</a:t>
            </a:r>
            <a:r>
              <a:rPr lang="en-US" sz="2000" b="1" dirty="0">
                <a:solidFill>
                  <a:srgbClr val="FFE593"/>
                </a:solidFill>
              </a:rPr>
              <a:t>% renewables mandate could actually increase gas </a:t>
            </a:r>
            <a:r>
              <a:rPr lang="en-US" sz="2000" b="1" dirty="0" smtClean="0">
                <a:solidFill>
                  <a:srgbClr val="FFE593"/>
                </a:solidFill>
              </a:rPr>
              <a:t>demand</a:t>
            </a:r>
          </a:p>
          <a:p>
            <a:pPr marL="285750" indent="-285750">
              <a:buBlip>
                <a:blip r:embed="rId3"/>
              </a:buBlip>
            </a:pPr>
            <a:r>
              <a:rPr lang="en-US" sz="2000" b="1" dirty="0" smtClean="0">
                <a:solidFill>
                  <a:srgbClr val="FFE593"/>
                </a:solidFill>
              </a:rPr>
              <a:t>Expected volumes from new pipelines:</a:t>
            </a:r>
          </a:p>
          <a:p>
            <a:pPr marL="800100" lvl="1" indent="-342900">
              <a:buBlip>
                <a:blip r:embed="rId4"/>
              </a:buBlip>
            </a:pPr>
            <a:r>
              <a:rPr lang="en-US" sz="2000" b="1" dirty="0" smtClean="0">
                <a:solidFill>
                  <a:schemeClr val="bg1"/>
                </a:solidFill>
              </a:rPr>
              <a:t>50 </a:t>
            </a:r>
            <a:r>
              <a:rPr lang="en-US" sz="2000" b="1" dirty="0" err="1" smtClean="0">
                <a:solidFill>
                  <a:schemeClr val="bg1"/>
                </a:solidFill>
              </a:rPr>
              <a:t>bcm</a:t>
            </a:r>
            <a:r>
              <a:rPr lang="en-US" sz="2000" b="1" dirty="0" smtClean="0">
                <a:solidFill>
                  <a:schemeClr val="bg1"/>
                </a:solidFill>
              </a:rPr>
              <a:t>/</a:t>
            </a:r>
            <a:r>
              <a:rPr lang="en-US" sz="2000" b="1" dirty="0" err="1" smtClean="0">
                <a:solidFill>
                  <a:schemeClr val="bg1"/>
                </a:solidFill>
              </a:rPr>
              <a:t>Nordstream</a:t>
            </a:r>
            <a:endParaRPr lang="en-US" sz="2000" b="1" dirty="0" smtClean="0">
              <a:solidFill>
                <a:schemeClr val="bg1"/>
              </a:solidFill>
            </a:endParaRPr>
          </a:p>
          <a:p>
            <a:pPr marL="800100" lvl="1" indent="-342900">
              <a:buBlip>
                <a:blip r:embed="rId4"/>
              </a:buBlip>
            </a:pPr>
            <a:r>
              <a:rPr lang="en-US" sz="2000" b="1" dirty="0" smtClean="0">
                <a:solidFill>
                  <a:schemeClr val="bg1"/>
                </a:solidFill>
              </a:rPr>
              <a:t>8 </a:t>
            </a:r>
            <a:r>
              <a:rPr lang="en-US" sz="2000" b="1" dirty="0" err="1" smtClean="0">
                <a:solidFill>
                  <a:schemeClr val="bg1"/>
                </a:solidFill>
              </a:rPr>
              <a:t>bcm</a:t>
            </a:r>
            <a:r>
              <a:rPr lang="en-US" sz="2000" b="1" dirty="0" smtClean="0">
                <a:solidFill>
                  <a:schemeClr val="bg1"/>
                </a:solidFill>
              </a:rPr>
              <a:t>/</a:t>
            </a:r>
            <a:r>
              <a:rPr lang="en-US" sz="2000" b="1" dirty="0" err="1" smtClean="0">
                <a:solidFill>
                  <a:schemeClr val="bg1"/>
                </a:solidFill>
              </a:rPr>
              <a:t>Medgas</a:t>
            </a:r>
            <a:endParaRPr lang="en-US" sz="2000" b="1" dirty="0" smtClean="0">
              <a:solidFill>
                <a:schemeClr val="bg1"/>
              </a:solidFill>
            </a:endParaRPr>
          </a:p>
          <a:p>
            <a:pPr marL="800100" lvl="1" indent="-342900">
              <a:buBlip>
                <a:blip r:embed="rId4"/>
              </a:buBlip>
            </a:pPr>
            <a:r>
              <a:rPr lang="en-US" sz="2000" b="1" dirty="0" smtClean="0">
                <a:solidFill>
                  <a:schemeClr val="bg1"/>
                </a:solidFill>
              </a:rPr>
              <a:t>31 </a:t>
            </a:r>
            <a:r>
              <a:rPr lang="en-US" sz="2000" b="1" dirty="0" err="1" smtClean="0">
                <a:solidFill>
                  <a:schemeClr val="bg1"/>
                </a:solidFill>
              </a:rPr>
              <a:t>bcm</a:t>
            </a:r>
            <a:r>
              <a:rPr lang="en-US" sz="2000" b="1" dirty="0" smtClean="0">
                <a:solidFill>
                  <a:schemeClr val="bg1"/>
                </a:solidFill>
              </a:rPr>
              <a:t>/</a:t>
            </a:r>
            <a:r>
              <a:rPr lang="en-US" sz="2000" b="1" dirty="0" err="1" smtClean="0">
                <a:solidFill>
                  <a:schemeClr val="bg1"/>
                </a:solidFill>
              </a:rPr>
              <a:t>Nabucco</a:t>
            </a:r>
            <a:r>
              <a:rPr lang="en-US" sz="2000" b="1" dirty="0" smtClean="0">
                <a:solidFill>
                  <a:schemeClr val="bg1"/>
                </a:solidFill>
              </a:rPr>
              <a:t>  (highly uncertain, 7.9B Euros) or 61 </a:t>
            </a:r>
            <a:r>
              <a:rPr lang="en-US" sz="2000" b="1" dirty="0" err="1" smtClean="0">
                <a:solidFill>
                  <a:schemeClr val="bg1"/>
                </a:solidFill>
              </a:rPr>
              <a:t>bcm</a:t>
            </a:r>
            <a:r>
              <a:rPr lang="en-US" sz="2000" b="1" dirty="0" smtClean="0">
                <a:solidFill>
                  <a:schemeClr val="bg1"/>
                </a:solidFill>
              </a:rPr>
              <a:t>/South Stream (highly uncertain, 19-24 B Euros) or other</a:t>
            </a:r>
          </a:p>
          <a:p>
            <a:pPr marL="800100" lvl="1" indent="-342900">
              <a:buBlip>
                <a:blip r:embed="rId5"/>
              </a:buBlip>
            </a:pPr>
            <a:r>
              <a:rPr lang="en-US" sz="2800" b="1" dirty="0" smtClean="0">
                <a:solidFill>
                  <a:srgbClr val="FFEAA7"/>
                </a:solidFill>
              </a:rPr>
              <a:t>Shale gas and additional LNG imports could make up the difference in 2020	</a:t>
            </a:r>
          </a:p>
          <a:p>
            <a:r>
              <a:rPr lang="en-US" sz="2000" b="1" dirty="0">
                <a:solidFill>
                  <a:schemeClr val="bg1"/>
                </a:solidFill>
              </a:rPr>
              <a:t>	</a:t>
            </a:r>
            <a:endParaRPr lang="en-US" sz="2000" b="1" dirty="0" smtClean="0">
              <a:solidFill>
                <a:schemeClr val="bg1"/>
              </a:solidFill>
            </a:endParaRPr>
          </a:p>
          <a:p>
            <a:pPr marL="285750" indent="-285750">
              <a:buBlip>
                <a:blip r:embed="rId3"/>
              </a:buBlip>
            </a:pPr>
            <a:endParaRPr lang="en-US" dirty="0">
              <a:solidFill>
                <a:schemeClr val="bg1"/>
              </a:solidFill>
            </a:endParaRPr>
          </a:p>
        </p:txBody>
      </p:sp>
    </p:spTree>
    <p:extLst>
      <p:ext uri="{BB962C8B-B14F-4D97-AF65-F5344CB8AC3E}">
        <p14:creationId xmlns:p14="http://schemas.microsoft.com/office/powerpoint/2010/main" val="1927997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up)">
                                      <p:cBhvr>
                                        <p:cTn id="21" dur="500"/>
                                        <p:tgtEl>
                                          <p:spTgt spid="6">
                                            <p:txEl>
                                              <p:pRg st="3" end="3"/>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up)">
                                      <p:cBhvr>
                                        <p:cTn id="24" dur="500"/>
                                        <p:tgtEl>
                                          <p:spTgt spid="6">
                                            <p:txEl>
                                              <p:pRg st="4" end="4"/>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500"/>
                                        <p:tgtEl>
                                          <p:spTgt spid="6">
                                            <p:txEl>
                                              <p:pRg st="5" end="5"/>
                                            </p:txEl>
                                          </p:spTgt>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par>
                                <p:cTn id="32" presetID="2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1"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wipe(up)">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wipe(left)">
                                      <p:cBhvr>
                                        <p:cTn id="46" dur="500"/>
                                        <p:tgtEl>
                                          <p:spTgt spid="6">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wipe(left)">
                                      <p:cBhvr>
                                        <p:cTn id="51" dur="500"/>
                                        <p:tgtEl>
                                          <p:spTgt spid="6">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wipe(left)">
                                      <p:cBhvr>
                                        <p:cTn id="56" dur="500"/>
                                        <p:tgtEl>
                                          <p:spTgt spid="6">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Effect transition="in" filter="wipe(left)">
                                      <p:cBhvr>
                                        <p:cTn id="61" dur="500"/>
                                        <p:tgtEl>
                                          <p:spTgt spid="6">
                                            <p:txEl>
                                              <p:pRg st="10" end="10"/>
                                            </p:txEl>
                                          </p:spTgt>
                                        </p:tgtEl>
                                      </p:cBhvr>
                                    </p:animEffect>
                                  </p:childTnLst>
                                </p:cTn>
                              </p:par>
                            </p:childTnLst>
                          </p:cTn>
                        </p:par>
                        <p:par>
                          <p:cTn id="62" fill="hold">
                            <p:stCondLst>
                              <p:cond delay="500"/>
                            </p:stCondLst>
                            <p:childTnLst>
                              <p:par>
                                <p:cTn id="63" presetID="22" presetClass="entr" presetSubtype="1" fill="hold" nodeType="afterEffect">
                                  <p:stCondLst>
                                    <p:cond delay="0"/>
                                  </p:stCondLst>
                                  <p:childTnLst>
                                    <p:set>
                                      <p:cBhvr>
                                        <p:cTn id="64" dur="1" fill="hold">
                                          <p:stCondLst>
                                            <p:cond delay="0"/>
                                          </p:stCondLst>
                                        </p:cTn>
                                        <p:tgtEl>
                                          <p:spTgt spid="6">
                                            <p:txEl>
                                              <p:pRg st="11" end="11"/>
                                            </p:txEl>
                                          </p:spTgt>
                                        </p:tgtEl>
                                        <p:attrNameLst>
                                          <p:attrName>style.visibility</p:attrName>
                                        </p:attrNameLst>
                                      </p:cBhvr>
                                      <p:to>
                                        <p:strVal val="visible"/>
                                      </p:to>
                                    </p:set>
                                    <p:animEffect transition="in" filter="wipe(up)">
                                      <p:cBhvr>
                                        <p:cTn id="65" dur="500"/>
                                        <p:tgtEl>
                                          <p:spTgt spid="6">
                                            <p:txEl>
                                              <p:pRg st="11" end="11"/>
                                            </p:txEl>
                                          </p:spTgt>
                                        </p:tgtEl>
                                      </p:cBhvr>
                                    </p:animEffect>
                                  </p:childTnLst>
                                </p:cTn>
                              </p:par>
                              <p:par>
                                <p:cTn id="66" presetID="22" presetClass="entr" presetSubtype="1" fill="hold" nodeType="withEffect">
                                  <p:stCondLst>
                                    <p:cond delay="0"/>
                                  </p:stCondLst>
                                  <p:childTnLst>
                                    <p:set>
                                      <p:cBhvr>
                                        <p:cTn id="67" dur="1" fill="hold">
                                          <p:stCondLst>
                                            <p:cond delay="0"/>
                                          </p:stCondLst>
                                        </p:cTn>
                                        <p:tgtEl>
                                          <p:spTgt spid="6">
                                            <p:txEl>
                                              <p:pRg st="12" end="12"/>
                                            </p:txEl>
                                          </p:spTgt>
                                        </p:tgtEl>
                                        <p:attrNameLst>
                                          <p:attrName>style.visibility</p:attrName>
                                        </p:attrNameLst>
                                      </p:cBhvr>
                                      <p:to>
                                        <p:strVal val="visible"/>
                                      </p:to>
                                    </p:set>
                                    <p:animEffect transition="in" filter="wipe(up)">
                                      <p:cBhvr>
                                        <p:cTn id="68" dur="500"/>
                                        <p:tgtEl>
                                          <p:spTgt spid="6">
                                            <p:txEl>
                                              <p:pRg st="12" end="12"/>
                                            </p:txEl>
                                          </p:spTgt>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wipe(up)">
                                      <p:cBhvr>
                                        <p:cTn id="72" dur="500"/>
                                        <p:tgtEl>
                                          <p:spTgt spid="6">
                                            <p:txEl>
                                              <p:pRg st="13" end="13"/>
                                            </p:txEl>
                                          </p:spTgt>
                                        </p:tgtEl>
                                      </p:cBhvr>
                                    </p:animEffect>
                                  </p:childTnLst>
                                </p:cTn>
                              </p:par>
                            </p:childTnLst>
                          </p:cTn>
                        </p:par>
                        <p:par>
                          <p:cTn id="73" fill="hold">
                            <p:stCondLst>
                              <p:cond delay="1500"/>
                            </p:stCondLst>
                            <p:childTnLst>
                              <p:par>
                                <p:cTn id="74" presetID="22" presetClass="entr" presetSubtype="1" fill="hold" nodeType="afterEffect">
                                  <p:stCondLst>
                                    <p:cond delay="0"/>
                                  </p:stCondLst>
                                  <p:childTnLst>
                                    <p:set>
                                      <p:cBhvr>
                                        <p:cTn id="75" dur="1" fill="hold">
                                          <p:stCondLst>
                                            <p:cond delay="0"/>
                                          </p:stCondLst>
                                        </p:cTn>
                                        <p:tgtEl>
                                          <p:spTgt spid="6">
                                            <p:txEl>
                                              <p:pRg st="14" end="14"/>
                                            </p:txEl>
                                          </p:spTgt>
                                        </p:tgtEl>
                                        <p:attrNameLst>
                                          <p:attrName>style.visibility</p:attrName>
                                        </p:attrNameLst>
                                      </p:cBhvr>
                                      <p:to>
                                        <p:strVal val="visible"/>
                                      </p:to>
                                    </p:set>
                                    <p:animEffect transition="in" filter="wipe(up)">
                                      <p:cBhvr>
                                        <p:cTn id="76"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2048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20487"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8706" name="Slide Number Placeholder 3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B1A56-A4FA-4911-9204-F21AE7BD7A44}" type="slidenum">
              <a:rPr lang="en-US" smtClean="0">
                <a:latin typeface="Arial" pitchFamily="34" charset="0"/>
              </a:rPr>
              <a:pPr>
                <a:defRPr/>
              </a:pPr>
              <a:t>4</a:t>
            </a:fld>
            <a:endParaRPr lang="en-US" smtClean="0">
              <a:latin typeface="Arial" pitchFamily="34" charset="0"/>
            </a:endParaRPr>
          </a:p>
        </p:txBody>
      </p:sp>
      <p:sp>
        <p:nvSpPr>
          <p:cNvPr id="33" name="Text Box 6"/>
          <p:cNvSpPr txBox="1">
            <a:spLocks noChangeArrowheads="1"/>
          </p:cNvSpPr>
          <p:nvPr/>
        </p:nvSpPr>
        <p:spPr bwMode="auto">
          <a:xfrm>
            <a:off x="4161413" y="4086141"/>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34" name="Text Box 8"/>
          <p:cNvSpPr txBox="1">
            <a:spLocks noChangeArrowheads="1"/>
          </p:cNvSpPr>
          <p:nvPr/>
        </p:nvSpPr>
        <p:spPr bwMode="auto">
          <a:xfrm>
            <a:off x="1951613" y="809541"/>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grpSp>
        <p:nvGrpSpPr>
          <p:cNvPr id="35" name="Group 19"/>
          <p:cNvGrpSpPr>
            <a:grpSpLocks/>
          </p:cNvGrpSpPr>
          <p:nvPr/>
        </p:nvGrpSpPr>
        <p:grpSpPr bwMode="auto">
          <a:xfrm>
            <a:off x="884813" y="1152441"/>
            <a:ext cx="7669067" cy="4838700"/>
            <a:chOff x="61913" y="523875"/>
            <a:chExt cx="6621847" cy="3173714"/>
          </a:xfrm>
          <a:scene3d>
            <a:camera prst="orthographicFront"/>
            <a:lightRig rig="chilly" dir="t"/>
          </a:scene3d>
        </p:grpSpPr>
        <p:pic>
          <p:nvPicPr>
            <p:cNvPr id="36" name="Picture 5"/>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61913" y="523875"/>
              <a:ext cx="6621847" cy="3173714"/>
            </a:xfrm>
            <a:prstGeom prst="roundRect">
              <a:avLst>
                <a:gd name="adj" fmla="val 8594"/>
              </a:avLst>
            </a:prstGeom>
            <a:solidFill>
              <a:srgbClr val="FFFFFF">
                <a:shade val="85000"/>
              </a:srgbClr>
            </a:solidFill>
            <a:ln w="38100">
              <a:solidFill>
                <a:srgbClr val="FFC000"/>
              </a:solidFill>
              <a:miter lim="800000"/>
              <a:headEnd/>
              <a:tailEnd/>
            </a:ln>
            <a:effectLst>
              <a:reflection blurRad="12700" stA="38000" endPos="28000" dist="5000" dir="5400000" sy="-100000" algn="bl" rotWithShape="0"/>
            </a:effectLst>
            <a:sp3d prstMaterial="dkEdge">
              <a:bevelT w="190500" h="190500"/>
            </a:sp3d>
            <a:extLst/>
          </p:spPr>
        </p:pic>
        <p:sp>
          <p:nvSpPr>
            <p:cNvPr id="37" name="TextBox 9"/>
            <p:cNvSpPr txBox="1">
              <a:spLocks noChangeArrowheads="1"/>
            </p:cNvSpPr>
            <p:nvPr/>
          </p:nvSpPr>
          <p:spPr bwMode="auto">
            <a:xfrm>
              <a:off x="3860800" y="2628900"/>
              <a:ext cx="969550" cy="461665"/>
            </a:xfrm>
            <a:prstGeom prst="rect">
              <a:avLst/>
            </a:prstGeom>
            <a:noFill/>
            <a:ln w="38100">
              <a:solidFill>
                <a:srgbClr val="FFC000"/>
              </a:solidFill>
              <a:miter lim="800000"/>
              <a:headEnd/>
              <a:tailEnd/>
            </a:ln>
            <a:sp3d prstMaterial="dkEdge">
              <a:bevelT w="190500" h="190500"/>
            </a:sp3d>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latin typeface="Calibri" pitchFamily="34" charset="0"/>
                </a:rPr>
                <a:t>Gas</a:t>
              </a:r>
            </a:p>
          </p:txBody>
        </p:sp>
        <p:sp>
          <p:nvSpPr>
            <p:cNvPr id="38" name="TextBox 11"/>
            <p:cNvSpPr txBox="1">
              <a:spLocks noChangeArrowheads="1"/>
            </p:cNvSpPr>
            <p:nvPr/>
          </p:nvSpPr>
          <p:spPr bwMode="auto">
            <a:xfrm>
              <a:off x="1104900" y="2719690"/>
              <a:ext cx="969550" cy="461665"/>
            </a:xfrm>
            <a:prstGeom prst="rect">
              <a:avLst/>
            </a:prstGeom>
            <a:noFill/>
            <a:ln w="38100">
              <a:solidFill>
                <a:srgbClr val="FFC000"/>
              </a:solidFill>
              <a:miter lim="800000"/>
              <a:headEnd/>
              <a:tailEnd/>
            </a:ln>
            <a:sp3d prstMaterial="dkEdge">
              <a:bevelT w="190500" h="190500"/>
            </a:sp3d>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FFFF00"/>
                  </a:solidFill>
                  <a:latin typeface="Calibri" pitchFamily="34" charset="0"/>
                </a:rPr>
                <a:t>Coal</a:t>
              </a:r>
            </a:p>
          </p:txBody>
        </p:sp>
      </p:grpSp>
      <p:sp>
        <p:nvSpPr>
          <p:cNvPr id="39" name="Oval 38"/>
          <p:cNvSpPr>
            <a:spLocks noChangeArrowheads="1"/>
          </p:cNvSpPr>
          <p:nvPr/>
        </p:nvSpPr>
        <p:spPr bwMode="auto">
          <a:xfrm>
            <a:off x="6066413" y="3719429"/>
            <a:ext cx="1393825" cy="1357312"/>
          </a:xfrm>
          <a:prstGeom prst="ellipse">
            <a:avLst/>
          </a:prstGeom>
          <a:noFill/>
          <a:ln w="76200">
            <a:solidFill>
              <a:srgbClr val="C00000"/>
            </a:solidFill>
            <a:round/>
            <a:headEnd/>
            <a:tailEnd/>
          </a:ln>
          <a:effectLst>
            <a:outerShdw blurRad="63500" dist="23000" dir="5400000" rotWithShape="0">
              <a:srgbClr val="000000">
                <a:alpha val="34999"/>
              </a:srgbClr>
            </a:outerShdw>
          </a:effectLst>
          <a:scene3d>
            <a:camera prst="orthographicFront"/>
            <a:lightRig rig="threePt" dir="t"/>
          </a:scene3d>
          <a:sp3d>
            <a:bevelT w="165100" prst="coolSlant"/>
          </a:sp3d>
        </p:spPr>
        <p:txBody>
          <a:bodyPr anchor="ctr"/>
          <a:lstStyle/>
          <a:p>
            <a:pPr algn="ctr" fontAlgn="auto">
              <a:spcBef>
                <a:spcPts val="0"/>
              </a:spcBef>
              <a:spcAft>
                <a:spcPts val="0"/>
              </a:spcAft>
              <a:defRPr/>
            </a:pPr>
            <a:endParaRPr lang="en-US">
              <a:solidFill>
                <a:schemeClr val="lt1"/>
              </a:solidFill>
              <a:latin typeface="+mn-lt"/>
            </a:endParaRPr>
          </a:p>
        </p:txBody>
      </p:sp>
      <p:sp>
        <p:nvSpPr>
          <p:cNvPr id="40" name="TextBox 39"/>
          <p:cNvSpPr txBox="1"/>
          <p:nvPr/>
        </p:nvSpPr>
        <p:spPr>
          <a:xfrm>
            <a:off x="1151360" y="76200"/>
            <a:ext cx="7582053" cy="584775"/>
          </a:xfrm>
          <a:prstGeom prst="rect">
            <a:avLst/>
          </a:prstGeom>
          <a:noFill/>
          <a:scene3d>
            <a:camera prst="orthographicFront"/>
            <a:lightRig rig="threePt" dir="t"/>
          </a:scene3d>
          <a:sp3d>
            <a:bevelT w="165100" prst="coolSlant"/>
          </a:sp3d>
        </p:spPr>
        <p:txBody>
          <a:bodyPr wrap="square">
            <a:spAutoFit/>
          </a:bodyPr>
          <a:lstStyle/>
          <a:p>
            <a:pPr fontAlgn="auto">
              <a:spcBef>
                <a:spcPts val="0"/>
              </a:spcBef>
              <a:spcAft>
                <a:spcPts val="0"/>
              </a:spcAft>
              <a:defRPr/>
            </a:pPr>
            <a:r>
              <a:rPr lang="en-US" sz="3200" b="1" dirty="0">
                <a:solidFill>
                  <a:schemeClr val="bg1"/>
                </a:solidFill>
                <a:latin typeface="Calibri" pitchFamily="34" charset="0"/>
              </a:rPr>
              <a:t>CO2 Mitigation with Carbon </a:t>
            </a:r>
            <a:r>
              <a:rPr lang="en-US" sz="3200" b="1" dirty="0" smtClean="0">
                <a:solidFill>
                  <a:schemeClr val="bg1"/>
                </a:solidFill>
                <a:latin typeface="Calibri" pitchFamily="34" charset="0"/>
              </a:rPr>
              <a:t>Price to 2050</a:t>
            </a:r>
            <a:endParaRPr lang="en-US" sz="3200" b="1" dirty="0">
              <a:solidFill>
                <a:schemeClr val="bg1"/>
              </a:solidFill>
              <a:latin typeface="Calibri" pitchFamily="34" charset="0"/>
            </a:endParaRPr>
          </a:p>
        </p:txBody>
      </p:sp>
      <p:sp>
        <p:nvSpPr>
          <p:cNvPr id="41" name="Down Arrow 40"/>
          <p:cNvSpPr/>
          <p:nvPr/>
        </p:nvSpPr>
        <p:spPr>
          <a:xfrm>
            <a:off x="6447413" y="1284322"/>
            <a:ext cx="457200" cy="838200"/>
          </a:xfrm>
          <a:prstGeom prst="downArrow">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Down Arrow 41"/>
          <p:cNvSpPr/>
          <p:nvPr/>
        </p:nvSpPr>
        <p:spPr>
          <a:xfrm>
            <a:off x="3305639" y="3476541"/>
            <a:ext cx="457200" cy="838200"/>
          </a:xfrm>
          <a:prstGeom prst="downArrow">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Down Arrow 42"/>
          <p:cNvSpPr/>
          <p:nvPr/>
        </p:nvSpPr>
        <p:spPr>
          <a:xfrm>
            <a:off x="4700669" y="4531613"/>
            <a:ext cx="457200" cy="838200"/>
          </a:xfrm>
          <a:prstGeom prst="downArrow">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TextBox 11"/>
          <p:cNvSpPr txBox="1">
            <a:spLocks noChangeArrowheads="1"/>
          </p:cNvSpPr>
          <p:nvPr/>
        </p:nvSpPr>
        <p:spPr bwMode="auto">
          <a:xfrm>
            <a:off x="701738" y="733341"/>
            <a:ext cx="2149050" cy="457201"/>
          </a:xfrm>
          <a:prstGeom prst="rect">
            <a:avLst/>
          </a:prstGeom>
          <a:solidFill>
            <a:schemeClr val="accent2">
              <a:lumMod val="50000"/>
            </a:schemeClr>
          </a:solidFill>
          <a:ln w="9525">
            <a:noFill/>
            <a:miter lim="800000"/>
            <a:headEnd/>
            <a:tailEnd/>
          </a:ln>
          <a:scene3d>
            <a:camera prst="orthographicFront"/>
            <a:lightRig rig="threePt" dir="t"/>
          </a:scene3d>
          <a:sp3d>
            <a:bevelT w="165100" prst="coolSlant"/>
          </a:sp3d>
        </p:spPr>
        <p:txBody>
          <a:bodyPr>
            <a:spAutoFit/>
          </a:bodyPr>
          <a:lstStyle/>
          <a:p>
            <a:pPr algn="ctr" fontAlgn="auto">
              <a:spcBef>
                <a:spcPts val="0"/>
              </a:spcBef>
              <a:spcAft>
                <a:spcPts val="0"/>
              </a:spcAft>
              <a:defRPr/>
            </a:pPr>
            <a:r>
              <a:rPr lang="en-US" sz="2400" b="1" dirty="0" smtClean="0">
                <a:solidFill>
                  <a:schemeClr val="bg1"/>
                </a:solidFill>
                <a:latin typeface="Calibri" pitchFamily="34" charset="0"/>
              </a:rPr>
              <a:t>Electric Sector</a:t>
            </a:r>
            <a:endParaRPr lang="en-US" sz="2400" b="1" dirty="0">
              <a:solidFill>
                <a:schemeClr val="bg1"/>
              </a:solidFill>
              <a:latin typeface="Calibri" pitchFamily="34" charset="0"/>
            </a:endParaRPr>
          </a:p>
        </p:txBody>
      </p:sp>
      <p:sp>
        <p:nvSpPr>
          <p:cNvPr id="45"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6"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7"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8"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53"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55"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56"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7"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60"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66"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7"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68" name="Footer Placeholder 6"/>
          <p:cNvSpPr>
            <a:spLocks noGrp="1"/>
          </p:cNvSpPr>
          <p:nvPr>
            <p:ph type="ftr" sz="quarter" idx="11"/>
          </p:nvPr>
        </p:nvSpPr>
        <p:spPr>
          <a:xfrm>
            <a:off x="5410200" y="6407699"/>
            <a:ext cx="3733800" cy="365125"/>
          </a:xfrm>
        </p:spPr>
        <p:txBody>
          <a:bodyPr/>
          <a:lstStyle/>
          <a:p>
            <a:pPr algn="l"/>
            <a:r>
              <a:rPr lang="en-US" dirty="0" smtClean="0">
                <a:solidFill>
                  <a:schemeClr val="tx1"/>
                </a:solidFill>
              </a:rPr>
              <a:t>Source: MIT Future of Natural Gas Study, 2011</a:t>
            </a:r>
          </a:p>
        </p:txBody>
      </p:sp>
    </p:spTree>
    <p:extLst>
      <p:ext uri="{BB962C8B-B14F-4D97-AF65-F5344CB8AC3E}">
        <p14:creationId xmlns:p14="http://schemas.microsoft.com/office/powerpoint/2010/main" val="2834673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strVal val="#ppt_w*0.70"/>
                                          </p:val>
                                        </p:tav>
                                        <p:tav tm="100000">
                                          <p:val>
                                            <p:strVal val="#ppt_w"/>
                                          </p:val>
                                        </p:tav>
                                      </p:tavLst>
                                    </p:anim>
                                    <p:anim calcmode="lin" valueType="num">
                                      <p:cBhvr>
                                        <p:cTn id="31" dur="500" fill="hold"/>
                                        <p:tgtEl>
                                          <p:spTgt spid="39"/>
                                        </p:tgtEl>
                                        <p:attrNameLst>
                                          <p:attrName>ppt_h</p:attrName>
                                        </p:attrNameLst>
                                      </p:cBhvr>
                                      <p:tavLst>
                                        <p:tav tm="0">
                                          <p:val>
                                            <p:strVal val="#ppt_h"/>
                                          </p:val>
                                        </p:tav>
                                        <p:tav tm="100000">
                                          <p:val>
                                            <p:strVal val="#ppt_h"/>
                                          </p:val>
                                        </p:tav>
                                      </p:tavLst>
                                    </p:anim>
                                    <p:animEffect transition="in" filter="fad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4096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40964" name="Rectangle 4"/>
          <p:cNvSpPr>
            <a:spLocks noChangeArrowheads="1"/>
          </p:cNvSpPr>
          <p:nvPr/>
        </p:nvSpPr>
        <p:spPr bwMode="auto">
          <a:xfrm>
            <a:off x="1028700" y="90976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4096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40994" name="Slide Number Placeholder 3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39704E-D782-492E-A53F-E7AE8CA91D25}" type="slidenum">
              <a:rPr lang="en-US" smtClean="0">
                <a:solidFill>
                  <a:srgbClr val="FFFFFF"/>
                </a:solidFill>
              </a:rPr>
              <a:pPr eaLnBrk="1" hangingPunct="1"/>
              <a:t>5</a:t>
            </a:fld>
            <a:endParaRPr lang="en-US" smtClean="0">
              <a:solidFill>
                <a:srgbClr val="FFFFFF"/>
              </a:solidFill>
            </a:endParaRPr>
          </a:p>
        </p:txBody>
      </p:sp>
      <p:sp>
        <p:nvSpPr>
          <p:cNvPr id="53" name="TextBox 52"/>
          <p:cNvSpPr txBox="1"/>
          <p:nvPr/>
        </p:nvSpPr>
        <p:spPr>
          <a:xfrm>
            <a:off x="1864318" y="6400800"/>
            <a:ext cx="7355882" cy="553998"/>
          </a:xfrm>
          <a:prstGeom prst="rect">
            <a:avLst/>
          </a:prstGeom>
          <a:noFill/>
        </p:spPr>
        <p:txBody>
          <a:bodyPr wrap="square" rtlCol="0">
            <a:spAutoFit/>
          </a:bodyPr>
          <a:lstStyle/>
          <a:p>
            <a:r>
              <a:rPr lang="en-US" sz="1000" b="1" dirty="0" smtClean="0"/>
              <a:t>Sources: IEA, Natural Gas Information, 2011;</a:t>
            </a:r>
          </a:p>
          <a:p>
            <a:r>
              <a:rPr lang="en-US" sz="1000" b="1" dirty="0" smtClean="0"/>
              <a:t> </a:t>
            </a:r>
            <a:r>
              <a:rPr lang="en-US" sz="1000" b="1" dirty="0"/>
              <a:t>Liquid Markets: Assessing the Case for U.S. Exports of Liquefied Natural </a:t>
            </a:r>
            <a:r>
              <a:rPr lang="en-US" sz="1000" b="1" dirty="0" smtClean="0"/>
              <a:t>Gas, Brookings, May, 2012 </a:t>
            </a:r>
            <a:endParaRPr lang="en-US" sz="1000" b="1" dirty="0"/>
          </a:p>
          <a:p>
            <a:endParaRPr lang="en-US" sz="1000" b="1" dirty="0"/>
          </a:p>
        </p:txBody>
      </p:sp>
      <p:pic>
        <p:nvPicPr>
          <p:cNvPr id="5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3588" y="1062831"/>
            <a:ext cx="7739274" cy="5109369"/>
          </a:xfrm>
          <a:prstGeom prst="roundRect">
            <a:avLst>
              <a:gd name="adj" fmla="val 16667"/>
            </a:avLst>
          </a:prstGeom>
          <a:ln w="38100">
            <a:solidFill>
              <a:srgbClr val="FFC000"/>
            </a:solidFill>
            <a:miter lim="800000"/>
            <a:headEnd/>
            <a:tailEnd/>
          </a:ln>
          <a:effectLst>
            <a:outerShdw blurRad="76200" dist="38100" dir="7800000" algn="tl" rotWithShape="0">
              <a:srgbClr val="000000">
                <a:alpha val="40000"/>
              </a:srgbClr>
            </a:outerShdw>
          </a:effectLst>
          <a:scene3d>
            <a:camera prst="orthographicFront"/>
            <a:lightRig rig="chilly" dir="t"/>
          </a:scene3d>
          <a:sp3d prstMaterial="dkEdge">
            <a:bevelT w="381000" h="209550"/>
            <a:contourClr>
              <a:srgbClr val="969696"/>
            </a:contourClr>
          </a:sp3d>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7277100" y="1214560"/>
            <a:ext cx="1447800" cy="369332"/>
          </a:xfrm>
          <a:prstGeom prst="rect">
            <a:avLst/>
          </a:prstGeom>
          <a:solidFill>
            <a:schemeClr val="accent6">
              <a:lumMod val="75000"/>
            </a:schemeClr>
          </a:solidFill>
          <a:scene3d>
            <a:camera prst="orthographicFront"/>
            <a:lightRig rig="threePt" dir="t"/>
          </a:scene3d>
          <a:sp3d>
            <a:bevelT/>
          </a:sp3d>
        </p:spPr>
        <p:txBody>
          <a:bodyPr wrap="square" rtlCol="0">
            <a:spAutoFit/>
          </a:bodyPr>
          <a:lstStyle/>
          <a:p>
            <a:r>
              <a:rPr lang="en-US" b="1" dirty="0" smtClean="0">
                <a:solidFill>
                  <a:schemeClr val="bg1"/>
                </a:solidFill>
              </a:rPr>
              <a:t>Approx. $14</a:t>
            </a:r>
            <a:endParaRPr lang="en-US" b="1" dirty="0">
              <a:solidFill>
                <a:schemeClr val="bg1"/>
              </a:solidFill>
            </a:endParaRPr>
          </a:p>
        </p:txBody>
      </p:sp>
      <p:sp>
        <p:nvSpPr>
          <p:cNvPr id="55" name="TextBox 54"/>
          <p:cNvSpPr txBox="1"/>
          <p:nvPr/>
        </p:nvSpPr>
        <p:spPr>
          <a:xfrm>
            <a:off x="6667500" y="2586160"/>
            <a:ext cx="1447800" cy="369332"/>
          </a:xfrm>
          <a:prstGeom prst="rect">
            <a:avLst/>
          </a:prstGeom>
          <a:solidFill>
            <a:schemeClr val="accent1">
              <a:lumMod val="50000"/>
            </a:schemeClr>
          </a:solidFill>
          <a:scene3d>
            <a:camera prst="orthographicFront"/>
            <a:lightRig rig="threePt" dir="t"/>
          </a:scene3d>
          <a:sp3d>
            <a:bevelT/>
          </a:sp3d>
        </p:spPr>
        <p:txBody>
          <a:bodyPr wrap="square" rtlCol="0">
            <a:spAutoFit/>
          </a:bodyPr>
          <a:lstStyle/>
          <a:p>
            <a:r>
              <a:rPr lang="en-US" b="1" dirty="0" smtClean="0">
                <a:solidFill>
                  <a:schemeClr val="bg1"/>
                </a:solidFill>
              </a:rPr>
              <a:t>Approx. $9</a:t>
            </a:r>
            <a:endParaRPr lang="en-US" b="1" dirty="0">
              <a:solidFill>
                <a:schemeClr val="bg1"/>
              </a:solidFill>
            </a:endParaRPr>
          </a:p>
        </p:txBody>
      </p:sp>
      <p:sp>
        <p:nvSpPr>
          <p:cNvPr id="56" name="TextBox 55"/>
          <p:cNvSpPr txBox="1"/>
          <p:nvPr/>
        </p:nvSpPr>
        <p:spPr>
          <a:xfrm>
            <a:off x="7467600" y="4262560"/>
            <a:ext cx="1447800" cy="369332"/>
          </a:xfrm>
          <a:prstGeom prst="rect">
            <a:avLst/>
          </a:prstGeom>
          <a:solidFill>
            <a:srgbClr val="640000"/>
          </a:solidFill>
          <a:scene3d>
            <a:camera prst="orthographicFront"/>
            <a:lightRig rig="threePt" dir="t"/>
          </a:scene3d>
          <a:sp3d>
            <a:bevelT/>
          </a:sp3d>
        </p:spPr>
        <p:txBody>
          <a:bodyPr wrap="square" rtlCol="0">
            <a:spAutoFit/>
          </a:bodyPr>
          <a:lstStyle/>
          <a:p>
            <a:r>
              <a:rPr lang="en-US" b="1" dirty="0" smtClean="0">
                <a:solidFill>
                  <a:schemeClr val="bg1"/>
                </a:solidFill>
              </a:rPr>
              <a:t>Approx. $4</a:t>
            </a:r>
            <a:endParaRPr lang="en-US" b="1" dirty="0">
              <a:solidFill>
                <a:schemeClr val="bg1"/>
              </a:solidFill>
            </a:endParaRPr>
          </a:p>
        </p:txBody>
      </p:sp>
      <p:cxnSp>
        <p:nvCxnSpPr>
          <p:cNvPr id="11" name="Straight Arrow Connector 10"/>
          <p:cNvCxnSpPr/>
          <p:nvPr/>
        </p:nvCxnSpPr>
        <p:spPr>
          <a:xfrm flipH="1">
            <a:off x="4820897" y="1407817"/>
            <a:ext cx="551203" cy="610879"/>
          </a:xfrm>
          <a:prstGeom prst="straightConnector1">
            <a:avLst/>
          </a:prstGeom>
          <a:ln w="76200">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6878297" y="2737281"/>
            <a:ext cx="551203" cy="610879"/>
          </a:xfrm>
          <a:prstGeom prst="straightConnector1">
            <a:avLst/>
          </a:prstGeom>
          <a:ln w="76200">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a:off x="6404338" y="2454988"/>
            <a:ext cx="1705817" cy="1532398"/>
          </a:xfrm>
          <a:prstGeom prst="curvedConnector3">
            <a:avLst>
              <a:gd name="adj1" fmla="val 12250"/>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219200" y="253425"/>
            <a:ext cx="7443999" cy="584775"/>
          </a:xfrm>
          <a:prstGeom prst="rect">
            <a:avLst/>
          </a:prstGeom>
          <a:noFill/>
        </p:spPr>
        <p:txBody>
          <a:bodyPr wrap="square" rtlCol="0">
            <a:spAutoFit/>
          </a:bodyPr>
          <a:lstStyle/>
          <a:p>
            <a:r>
              <a:rPr lang="en-US" sz="3200" b="1" dirty="0" smtClean="0">
                <a:solidFill>
                  <a:schemeClr val="bg1">
                    <a:lumMod val="95000"/>
                  </a:schemeClr>
                </a:solidFill>
              </a:rPr>
              <a:t>Benchmark NG Prices in US, UK, Japan</a:t>
            </a:r>
            <a:endParaRPr lang="en-US" sz="1600" b="1" dirty="0">
              <a:solidFill>
                <a:schemeClr val="bg1">
                  <a:lumMod val="95000"/>
                </a:schemeClr>
              </a:solidFill>
            </a:endParaRPr>
          </a:p>
        </p:txBody>
      </p:sp>
      <p:sp>
        <p:nvSpPr>
          <p:cNvPr id="82" name="Text Box 50"/>
          <p:cNvSpPr txBox="1">
            <a:spLocks noChangeArrowheads="1"/>
          </p:cNvSpPr>
          <p:nvPr/>
        </p:nvSpPr>
        <p:spPr bwMode="auto">
          <a:xfrm>
            <a:off x="54342" y="6141671"/>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83" name="Text Box 51"/>
          <p:cNvSpPr txBox="1">
            <a:spLocks noChangeArrowheads="1"/>
          </p:cNvSpPr>
          <p:nvPr/>
        </p:nvSpPr>
        <p:spPr bwMode="auto">
          <a:xfrm>
            <a:off x="741729" y="6054359"/>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84" name="Text Box 52"/>
          <p:cNvSpPr txBox="1">
            <a:spLocks noChangeArrowheads="1"/>
          </p:cNvSpPr>
          <p:nvPr/>
        </p:nvSpPr>
        <p:spPr bwMode="auto">
          <a:xfrm>
            <a:off x="919529" y="6114684"/>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85" name="Line 67"/>
          <p:cNvSpPr>
            <a:spLocks noChangeShapeType="1"/>
          </p:cNvSpPr>
          <p:nvPr/>
        </p:nvSpPr>
        <p:spPr bwMode="auto">
          <a:xfrm rot="858409" flipH="1">
            <a:off x="1224329" y="5994034"/>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69"/>
          <p:cNvSpPr>
            <a:spLocks noChangeShapeType="1"/>
          </p:cNvSpPr>
          <p:nvPr/>
        </p:nvSpPr>
        <p:spPr bwMode="auto">
          <a:xfrm flipH="1">
            <a:off x="1148129" y="6222634"/>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70"/>
          <p:cNvSpPr>
            <a:spLocks noChangeShapeType="1"/>
          </p:cNvSpPr>
          <p:nvPr/>
        </p:nvSpPr>
        <p:spPr bwMode="auto">
          <a:xfrm flipH="1" flipV="1">
            <a:off x="1148129" y="6222634"/>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71"/>
          <p:cNvSpPr>
            <a:spLocks noChangeShapeType="1"/>
          </p:cNvSpPr>
          <p:nvPr/>
        </p:nvSpPr>
        <p:spPr bwMode="auto">
          <a:xfrm>
            <a:off x="924292" y="5970221"/>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AutoShape 72"/>
          <p:cNvSpPr>
            <a:spLocks noChangeArrowheads="1"/>
          </p:cNvSpPr>
          <p:nvPr/>
        </p:nvSpPr>
        <p:spPr bwMode="auto">
          <a:xfrm rot="9398815" flipH="1">
            <a:off x="967154" y="5605096"/>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90" name="Line 74"/>
          <p:cNvSpPr>
            <a:spLocks noChangeShapeType="1"/>
          </p:cNvSpPr>
          <p:nvPr/>
        </p:nvSpPr>
        <p:spPr bwMode="auto">
          <a:xfrm flipV="1">
            <a:off x="767129" y="6213109"/>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AutoShape 75"/>
          <p:cNvSpPr>
            <a:spLocks noChangeArrowheads="1"/>
          </p:cNvSpPr>
          <p:nvPr/>
        </p:nvSpPr>
        <p:spPr bwMode="auto">
          <a:xfrm rot="12427122" flipH="1">
            <a:off x="1224329" y="5765434"/>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92" name="AutoShape 76"/>
          <p:cNvSpPr>
            <a:spLocks noChangeArrowheads="1"/>
          </p:cNvSpPr>
          <p:nvPr/>
        </p:nvSpPr>
        <p:spPr bwMode="auto">
          <a:xfrm rot="-3894639" flipH="1" flipV="1">
            <a:off x="863172" y="5937678"/>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93" name="AutoShape 77"/>
          <p:cNvSpPr>
            <a:spLocks noChangeArrowheads="1"/>
          </p:cNvSpPr>
          <p:nvPr/>
        </p:nvSpPr>
        <p:spPr bwMode="auto">
          <a:xfrm rot="3804430" flipH="1" flipV="1">
            <a:off x="1282272" y="5937678"/>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94" name="Line 78"/>
          <p:cNvSpPr>
            <a:spLocks noChangeShapeType="1"/>
          </p:cNvSpPr>
          <p:nvPr/>
        </p:nvSpPr>
        <p:spPr bwMode="auto">
          <a:xfrm flipH="1" flipV="1">
            <a:off x="1148129" y="6222634"/>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79"/>
          <p:cNvSpPr>
            <a:spLocks noChangeShapeType="1"/>
          </p:cNvSpPr>
          <p:nvPr/>
        </p:nvSpPr>
        <p:spPr bwMode="auto">
          <a:xfrm flipH="1">
            <a:off x="1148129" y="5841634"/>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AutoShape 80"/>
          <p:cNvSpPr>
            <a:spLocks noChangeArrowheads="1"/>
          </p:cNvSpPr>
          <p:nvPr/>
        </p:nvSpPr>
        <p:spPr bwMode="auto">
          <a:xfrm rot="6880616" flipH="1" flipV="1">
            <a:off x="1277510" y="6118653"/>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97" name="Line 83"/>
          <p:cNvSpPr>
            <a:spLocks noChangeShapeType="1"/>
          </p:cNvSpPr>
          <p:nvPr/>
        </p:nvSpPr>
        <p:spPr bwMode="auto">
          <a:xfrm>
            <a:off x="1071929" y="5765434"/>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84"/>
          <p:cNvSpPr>
            <a:spLocks noChangeShapeType="1"/>
          </p:cNvSpPr>
          <p:nvPr/>
        </p:nvSpPr>
        <p:spPr bwMode="auto">
          <a:xfrm flipH="1">
            <a:off x="905242" y="6208346"/>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85"/>
          <p:cNvSpPr>
            <a:spLocks noChangeShapeType="1"/>
          </p:cNvSpPr>
          <p:nvPr/>
        </p:nvSpPr>
        <p:spPr bwMode="auto">
          <a:xfrm rot="20941377" flipH="1">
            <a:off x="843329" y="6251209"/>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87"/>
          <p:cNvSpPr>
            <a:spLocks noChangeShapeType="1"/>
          </p:cNvSpPr>
          <p:nvPr/>
        </p:nvSpPr>
        <p:spPr bwMode="auto">
          <a:xfrm flipH="1">
            <a:off x="1148129" y="6146434"/>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89"/>
          <p:cNvSpPr>
            <a:spLocks noChangeShapeType="1"/>
          </p:cNvSpPr>
          <p:nvPr/>
        </p:nvSpPr>
        <p:spPr bwMode="auto">
          <a:xfrm>
            <a:off x="843329" y="5994034"/>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AutoShape 90"/>
          <p:cNvSpPr>
            <a:spLocks noChangeArrowheads="1"/>
          </p:cNvSpPr>
          <p:nvPr/>
        </p:nvSpPr>
        <p:spPr bwMode="auto">
          <a:xfrm rot="-6448085" flipH="1" flipV="1">
            <a:off x="939373" y="608849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103" name="AutoShape 92"/>
          <p:cNvSpPr>
            <a:spLocks noChangeArrowheads="1"/>
          </p:cNvSpPr>
          <p:nvPr/>
        </p:nvSpPr>
        <p:spPr bwMode="auto">
          <a:xfrm rot="10163459" flipH="1" flipV="1">
            <a:off x="1121142" y="6208346"/>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104" name="AutoShape 93"/>
          <p:cNvSpPr>
            <a:spLocks noChangeArrowheads="1"/>
          </p:cNvSpPr>
          <p:nvPr/>
        </p:nvSpPr>
        <p:spPr bwMode="auto">
          <a:xfrm>
            <a:off x="991744" y="6065471"/>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348163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up)">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7"/>
                                        </p:tgtEl>
                                      </p:cBhvr>
                                    </p:animEffect>
                                    <p:set>
                                      <p:cBhvr>
                                        <p:cTn id="28" dur="1" fill="hold">
                                          <p:stCondLst>
                                            <p:cond delay="499"/>
                                          </p:stCondLst>
                                        </p:cTn>
                                        <p:tgtEl>
                                          <p:spTgt spid="57"/>
                                        </p:tgtEl>
                                        <p:attrNameLst>
                                          <p:attrName>style.visibility</p:attrName>
                                        </p:attrNameLst>
                                      </p:cBhvr>
                                      <p:to>
                                        <p:strVal val="hidden"/>
                                      </p:to>
                                    </p:se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500"/>
                                        <p:tgtEl>
                                          <p:spTgt spid="56"/>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5"/>
                                        </p:tgtEl>
                                      </p:cBhvr>
                                    </p:animEffect>
                                    <p:set>
                                      <p:cBhvr>
                                        <p:cTn id="48" dur="1" fill="hold">
                                          <p:stCondLst>
                                            <p:cond delay="499"/>
                                          </p:stCondLst>
                                        </p:cTn>
                                        <p:tgtEl>
                                          <p:spTgt spid="55"/>
                                        </p:tgtEl>
                                        <p:attrNameLst>
                                          <p:attrName>style.visibility</p:attrName>
                                        </p:attrNameLst>
                                      </p:cBhvr>
                                      <p:to>
                                        <p:strVal val="hidden"/>
                                      </p:to>
                                    </p:se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5" grpId="0" animBg="1"/>
      <p:bldP spid="55" grpId="1" animBg="1"/>
      <p:bldP spid="56" grpId="0" animBg="1"/>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5725"/>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20483"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20484"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dirty="0">
              <a:solidFill>
                <a:srgbClr val="000066"/>
              </a:solidFill>
              <a:latin typeface="Calibri" pitchFamily="34" charset="0"/>
            </a:endParaRPr>
          </a:p>
          <a:p>
            <a:pPr marL="342900" indent="-342900">
              <a:lnSpc>
                <a:spcPct val="90000"/>
              </a:lnSpc>
              <a:spcBef>
                <a:spcPct val="20000"/>
              </a:spcBef>
            </a:pPr>
            <a:endParaRPr lang="en-US" sz="3200" b="1" dirty="0">
              <a:solidFill>
                <a:schemeClr val="bg1"/>
              </a:solidFill>
              <a:latin typeface="Calibri" pitchFamily="34" charset="0"/>
            </a:endParaRPr>
          </a:p>
          <a:p>
            <a:pPr marL="342900" indent="-342900">
              <a:lnSpc>
                <a:spcPct val="90000"/>
              </a:lnSpc>
              <a:spcBef>
                <a:spcPct val="20000"/>
              </a:spcBef>
            </a:pPr>
            <a:endParaRPr lang="en-US" sz="3200" b="1" dirty="0">
              <a:solidFill>
                <a:srgbClr val="000066"/>
              </a:solidFill>
              <a:latin typeface="Calibri" pitchFamily="34" charset="0"/>
            </a:endParaRPr>
          </a:p>
          <a:p>
            <a:pPr marL="342900" indent="-342900">
              <a:lnSpc>
                <a:spcPct val="90000"/>
              </a:lnSpc>
              <a:spcBef>
                <a:spcPct val="20000"/>
              </a:spcBef>
            </a:pPr>
            <a:endParaRPr lang="en-US" sz="3200" dirty="0">
              <a:latin typeface="Calibri" pitchFamily="34" charset="0"/>
            </a:endParaRPr>
          </a:p>
        </p:txBody>
      </p:sp>
      <p:sp>
        <p:nvSpPr>
          <p:cNvPr id="20485"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0486"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20487"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28706" name="Slide Number Placeholder 3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B1A56-A4FA-4911-9204-F21AE7BD7A44}" type="slidenum">
              <a:rPr lang="en-US" smtClean="0">
                <a:latin typeface="Arial" pitchFamily="34" charset="0"/>
              </a:rPr>
              <a:pPr>
                <a:defRPr/>
              </a:pPr>
              <a:t>6</a:t>
            </a:fld>
            <a:endParaRPr lang="en-US" smtClean="0">
              <a:latin typeface="Arial" pitchFamily="34" charset="0"/>
            </a:endParaRPr>
          </a:p>
        </p:txBody>
      </p:sp>
      <p:sp>
        <p:nvSpPr>
          <p:cNvPr id="33" name="Oval 32"/>
          <p:cNvSpPr/>
          <p:nvPr/>
        </p:nvSpPr>
        <p:spPr>
          <a:xfrm>
            <a:off x="838200" y="457200"/>
            <a:ext cx="7772400" cy="5791200"/>
          </a:xfrm>
          <a:prstGeom prst="ellipse">
            <a:avLst/>
          </a:prstGeom>
          <a:solidFill>
            <a:schemeClr val="accent1">
              <a:lumMod val="75000"/>
              <a:alpha val="95000"/>
            </a:schemeClr>
          </a:solidFill>
          <a:scene3d>
            <a:camera prst="orthographicFront"/>
            <a:lightRig rig="sunrise" dir="t"/>
          </a:scene3d>
          <a:sp3d extrusionH="254000" contourW="19050" prstMaterial="metal">
            <a:bevelT w="787400" h="889000"/>
            <a:extrusionClr>
              <a:schemeClr val="tx2">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tIns="0" bIns="0" anchor="ctr"/>
          <a:lstStyle/>
          <a:p>
            <a:pPr algn="ctr" fontAlgn="auto">
              <a:spcBef>
                <a:spcPts val="0"/>
              </a:spcBef>
              <a:spcAft>
                <a:spcPts val="0"/>
              </a:spcAft>
              <a:defRPr/>
            </a:pPr>
            <a:endParaRPr lang="en-US" sz="32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fontAlgn="auto">
              <a:spcBef>
                <a:spcPts val="0"/>
              </a:spcBef>
              <a:spcAft>
                <a:spcPts val="0"/>
              </a:spcAft>
              <a:buFont typeface="Arial" pitchFamily="34" charset="0"/>
              <a:buChar char="•"/>
              <a:defRPr/>
            </a:pPr>
            <a:endParaRPr lang="en-US" sz="2000" b="1" dirty="0">
              <a:solidFill>
                <a:schemeClr val="bg1"/>
              </a:solidFill>
            </a:endParaRPr>
          </a:p>
          <a:p>
            <a:pPr lvl="1" fontAlgn="auto">
              <a:spcBef>
                <a:spcPts val="0"/>
              </a:spcBef>
              <a:spcAft>
                <a:spcPts val="0"/>
              </a:spcAft>
              <a:defRPr/>
            </a:pPr>
            <a:endParaRPr lang="en-US" sz="2000" b="1" dirty="0">
              <a:solidFill>
                <a:schemeClr val="bg1"/>
              </a:solidFill>
            </a:endParaRPr>
          </a:p>
        </p:txBody>
      </p:sp>
      <p:sp>
        <p:nvSpPr>
          <p:cNvPr id="32" name="TextBox 31"/>
          <p:cNvSpPr txBox="1">
            <a:spLocks noChangeArrowheads="1"/>
          </p:cNvSpPr>
          <p:nvPr/>
        </p:nvSpPr>
        <p:spPr bwMode="auto">
          <a:xfrm>
            <a:off x="638908" y="2514600"/>
            <a:ext cx="7845424" cy="646331"/>
          </a:xfrm>
          <a:prstGeom prst="rect">
            <a:avLst/>
          </a:prstGeom>
          <a:noFill/>
          <a:ln w="9525">
            <a:noFill/>
            <a:miter lim="800000"/>
            <a:headEnd/>
            <a:tailEnd/>
          </a:ln>
        </p:spPr>
        <p:txBody>
          <a:bodyPr wrap="square">
            <a:spAutoFit/>
          </a:bodyPr>
          <a:lstStyle/>
          <a:p>
            <a:pPr lvl="1" algn="ctr">
              <a:defRPr/>
            </a:pPr>
            <a:r>
              <a:rPr lang="en-US" sz="3600" b="1" dirty="0" smtClean="0">
                <a:solidFill>
                  <a:srgbClr val="FFDD71"/>
                </a:solidFill>
                <a:latin typeface="Calibri" pitchFamily="34" charset="0"/>
              </a:rPr>
              <a:t>Shale Gas: the US Experience                            </a:t>
            </a:r>
            <a:endParaRPr lang="en-US" sz="3600" b="1" dirty="0">
              <a:solidFill>
                <a:srgbClr val="FFDD71"/>
              </a:solidFill>
              <a:latin typeface="Calibri" pitchFamily="34" charset="0"/>
            </a:endParaRPr>
          </a:p>
        </p:txBody>
      </p:sp>
      <p:sp>
        <p:nvSpPr>
          <p:cNvPr id="39" name="Text Box 50"/>
          <p:cNvSpPr txBox="1">
            <a:spLocks noChangeArrowheads="1"/>
          </p:cNvSpPr>
          <p:nvPr/>
        </p:nvSpPr>
        <p:spPr bwMode="auto">
          <a:xfrm>
            <a:off x="34246"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0" name="Text Box 51"/>
          <p:cNvSpPr txBox="1">
            <a:spLocks noChangeArrowheads="1"/>
          </p:cNvSpPr>
          <p:nvPr/>
        </p:nvSpPr>
        <p:spPr bwMode="auto">
          <a:xfrm>
            <a:off x="721633"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1" name="Text Box 52"/>
          <p:cNvSpPr txBox="1">
            <a:spLocks noChangeArrowheads="1"/>
          </p:cNvSpPr>
          <p:nvPr/>
        </p:nvSpPr>
        <p:spPr bwMode="auto">
          <a:xfrm>
            <a:off x="899433"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2" name="Line 67"/>
          <p:cNvSpPr>
            <a:spLocks noChangeShapeType="1"/>
          </p:cNvSpPr>
          <p:nvPr/>
        </p:nvSpPr>
        <p:spPr bwMode="auto">
          <a:xfrm rot="858409" flipH="1">
            <a:off x="1204233"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69"/>
          <p:cNvSpPr>
            <a:spLocks noChangeShapeType="1"/>
          </p:cNvSpPr>
          <p:nvPr/>
        </p:nvSpPr>
        <p:spPr bwMode="auto">
          <a:xfrm flipH="1">
            <a:off x="1128033"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70"/>
          <p:cNvSpPr>
            <a:spLocks noChangeShapeType="1"/>
          </p:cNvSpPr>
          <p:nvPr/>
        </p:nvSpPr>
        <p:spPr bwMode="auto">
          <a:xfrm flipH="1" flipV="1">
            <a:off x="1128033"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71"/>
          <p:cNvSpPr>
            <a:spLocks noChangeShapeType="1"/>
          </p:cNvSpPr>
          <p:nvPr/>
        </p:nvSpPr>
        <p:spPr bwMode="auto">
          <a:xfrm>
            <a:off x="904196"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AutoShape 72"/>
          <p:cNvSpPr>
            <a:spLocks noChangeArrowheads="1"/>
          </p:cNvSpPr>
          <p:nvPr/>
        </p:nvSpPr>
        <p:spPr bwMode="auto">
          <a:xfrm rot="9398815" flipH="1">
            <a:off x="947058"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47" name="Line 74"/>
          <p:cNvSpPr>
            <a:spLocks noChangeShapeType="1"/>
          </p:cNvSpPr>
          <p:nvPr/>
        </p:nvSpPr>
        <p:spPr bwMode="auto">
          <a:xfrm flipV="1">
            <a:off x="747033"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utoShape 75"/>
          <p:cNvSpPr>
            <a:spLocks noChangeArrowheads="1"/>
          </p:cNvSpPr>
          <p:nvPr/>
        </p:nvSpPr>
        <p:spPr bwMode="auto">
          <a:xfrm rot="12427122" flipH="1">
            <a:off x="1204233"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49" name="AutoShape 76"/>
          <p:cNvSpPr>
            <a:spLocks noChangeArrowheads="1"/>
          </p:cNvSpPr>
          <p:nvPr/>
        </p:nvSpPr>
        <p:spPr bwMode="auto">
          <a:xfrm rot="-3894639" flipH="1" flipV="1">
            <a:off x="843076"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50" name="AutoShape 77"/>
          <p:cNvSpPr>
            <a:spLocks noChangeArrowheads="1"/>
          </p:cNvSpPr>
          <p:nvPr/>
        </p:nvSpPr>
        <p:spPr bwMode="auto">
          <a:xfrm rot="3804430" flipH="1" flipV="1">
            <a:off x="1262176"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1" name="Line 78"/>
          <p:cNvSpPr>
            <a:spLocks noChangeShapeType="1"/>
          </p:cNvSpPr>
          <p:nvPr/>
        </p:nvSpPr>
        <p:spPr bwMode="auto">
          <a:xfrm flipH="1" flipV="1">
            <a:off x="1128033"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79"/>
          <p:cNvSpPr>
            <a:spLocks noChangeShapeType="1"/>
          </p:cNvSpPr>
          <p:nvPr/>
        </p:nvSpPr>
        <p:spPr bwMode="auto">
          <a:xfrm flipH="1">
            <a:off x="1128033"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80"/>
          <p:cNvSpPr>
            <a:spLocks noChangeArrowheads="1"/>
          </p:cNvSpPr>
          <p:nvPr/>
        </p:nvSpPr>
        <p:spPr bwMode="auto">
          <a:xfrm rot="6880616" flipH="1" flipV="1">
            <a:off x="1257414"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4" name="Line 83"/>
          <p:cNvSpPr>
            <a:spLocks noChangeShapeType="1"/>
          </p:cNvSpPr>
          <p:nvPr/>
        </p:nvSpPr>
        <p:spPr bwMode="auto">
          <a:xfrm>
            <a:off x="1051833"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84"/>
          <p:cNvSpPr>
            <a:spLocks noChangeShapeType="1"/>
          </p:cNvSpPr>
          <p:nvPr/>
        </p:nvSpPr>
        <p:spPr bwMode="auto">
          <a:xfrm flipH="1">
            <a:off x="885146"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85"/>
          <p:cNvSpPr>
            <a:spLocks noChangeShapeType="1"/>
          </p:cNvSpPr>
          <p:nvPr/>
        </p:nvSpPr>
        <p:spPr bwMode="auto">
          <a:xfrm rot="20941377" flipH="1">
            <a:off x="823233"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87"/>
          <p:cNvSpPr>
            <a:spLocks noChangeShapeType="1"/>
          </p:cNvSpPr>
          <p:nvPr/>
        </p:nvSpPr>
        <p:spPr bwMode="auto">
          <a:xfrm flipH="1">
            <a:off x="1128033"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89"/>
          <p:cNvSpPr>
            <a:spLocks noChangeShapeType="1"/>
          </p:cNvSpPr>
          <p:nvPr/>
        </p:nvSpPr>
        <p:spPr bwMode="auto">
          <a:xfrm>
            <a:off x="823233"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AutoShape 90"/>
          <p:cNvSpPr>
            <a:spLocks noChangeArrowheads="1"/>
          </p:cNvSpPr>
          <p:nvPr/>
        </p:nvSpPr>
        <p:spPr bwMode="auto">
          <a:xfrm rot="-6448085" flipH="1" flipV="1">
            <a:off x="919277"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60" name="AutoShape 92"/>
          <p:cNvSpPr>
            <a:spLocks noChangeArrowheads="1"/>
          </p:cNvSpPr>
          <p:nvPr/>
        </p:nvSpPr>
        <p:spPr bwMode="auto">
          <a:xfrm rot="10163459" flipH="1" flipV="1">
            <a:off x="1101046"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1" name="AutoShape 93"/>
          <p:cNvSpPr>
            <a:spLocks noChangeArrowheads="1"/>
          </p:cNvSpPr>
          <p:nvPr/>
        </p:nvSpPr>
        <p:spPr bwMode="auto">
          <a:xfrm>
            <a:off x="971648"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69415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2"/>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9" dur="500"/>
                                        <p:tgtEl>
                                          <p:spTgt spid="33"/>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ppt_x</p:attrName>
                                        </p:attrNameLst>
                                      </p:cBhvr>
                                      <p:tavLst>
                                        <p:tav tm="0">
                                          <p:val>
                                            <p:strVal val="#ppt_x-.2"/>
                                          </p:val>
                                        </p:tav>
                                        <p:tav tm="100000">
                                          <p:val>
                                            <p:strVal val="#ppt_x"/>
                                          </p:val>
                                        </p:tav>
                                      </p:tavLst>
                                    </p:anim>
                                    <p:anim calcmode="lin" valueType="num">
                                      <p:cBhvr>
                                        <p:cTn id="1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0"/>
            <a:ext cx="9144000" cy="7086600"/>
          </a:xfrm>
          <a:prstGeom prst="rect">
            <a:avLst/>
          </a:prstGeom>
          <a:gradFill rotWithShape="1">
            <a:gsLst>
              <a:gs pos="0">
                <a:srgbClr val="000000"/>
              </a:gs>
              <a:gs pos="100000">
                <a:srgbClr val="000066"/>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b="1">
              <a:solidFill>
                <a:srgbClr val="000099"/>
              </a:solidFill>
              <a:latin typeface="Calibri" pitchFamily="34" charset="0"/>
            </a:endParaRPr>
          </a:p>
        </p:txBody>
      </p:sp>
      <p:sp>
        <p:nvSpPr>
          <p:cNvPr id="48131"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CA" sz="1400" b="1">
              <a:solidFill>
                <a:schemeClr val="bg1"/>
              </a:solidFill>
              <a:latin typeface="Calibri" pitchFamily="34" charset="0"/>
            </a:endParaRPr>
          </a:p>
        </p:txBody>
      </p:sp>
      <p:sp>
        <p:nvSpPr>
          <p:cNvPr id="48132" name="Rectangle 4"/>
          <p:cNvSpPr>
            <a:spLocks noChangeArrowheads="1"/>
          </p:cNvSpPr>
          <p:nvPr/>
        </p:nvSpPr>
        <p:spPr bwMode="auto">
          <a:xfrm>
            <a:off x="9906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1000">
              <a:solidFill>
                <a:srgbClr val="000066"/>
              </a:solidFill>
              <a:latin typeface="Calibri" pitchFamily="34" charset="0"/>
            </a:endParaRPr>
          </a:p>
          <a:p>
            <a:pPr marL="342900" indent="-342900">
              <a:lnSpc>
                <a:spcPct val="90000"/>
              </a:lnSpc>
              <a:spcBef>
                <a:spcPct val="20000"/>
              </a:spcBef>
            </a:pPr>
            <a:endParaRPr lang="en-US" sz="3200" b="1">
              <a:solidFill>
                <a:schemeClr val="bg1"/>
              </a:solidFill>
              <a:latin typeface="Calibri" pitchFamily="34" charset="0"/>
            </a:endParaRPr>
          </a:p>
          <a:p>
            <a:pPr marL="342900" indent="-342900">
              <a:lnSpc>
                <a:spcPct val="90000"/>
              </a:lnSpc>
              <a:spcBef>
                <a:spcPct val="20000"/>
              </a:spcBef>
            </a:pPr>
            <a:endParaRPr lang="en-US" sz="3200" b="1">
              <a:solidFill>
                <a:srgbClr val="000066"/>
              </a:solidFill>
              <a:latin typeface="Calibri" pitchFamily="34" charset="0"/>
            </a:endParaRPr>
          </a:p>
          <a:p>
            <a:pPr marL="342900" indent="-342900">
              <a:lnSpc>
                <a:spcPct val="90000"/>
              </a:lnSpc>
              <a:spcBef>
                <a:spcPct val="20000"/>
              </a:spcBef>
            </a:pPr>
            <a:endParaRPr lang="en-US" sz="3200">
              <a:latin typeface="Calibri" pitchFamily="34" charset="0"/>
            </a:endParaRPr>
          </a:p>
        </p:txBody>
      </p:sp>
      <p:sp>
        <p:nvSpPr>
          <p:cNvPr id="48133" name="Text Box 6"/>
          <p:cNvSpPr txBox="1">
            <a:spLocks noChangeArrowheads="1"/>
          </p:cNvSpPr>
          <p:nvPr/>
        </p:nvSpPr>
        <p:spPr bwMode="auto">
          <a:xfrm>
            <a:off x="4114800" y="4191000"/>
            <a:ext cx="152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48134"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rPr>
              <a:t>  </a:t>
            </a:r>
            <a:r>
              <a:rPr lang="en-US" sz="1200" b="1">
                <a:solidFill>
                  <a:schemeClr val="bg1"/>
                </a:solidFill>
                <a:latin typeface="StempelGaramond Roman"/>
              </a:rPr>
              <a:t>MIT Energy Initiative</a:t>
            </a:r>
          </a:p>
        </p:txBody>
      </p:sp>
      <p:sp>
        <p:nvSpPr>
          <p:cNvPr id="48135" name="Text Box 8"/>
          <p:cNvSpPr txBox="1">
            <a:spLocks noChangeArrowheads="1"/>
          </p:cNvSpPr>
          <p:nvPr/>
        </p:nvSpPr>
        <p:spPr bwMode="auto">
          <a:xfrm>
            <a:off x="1905000" y="914400"/>
            <a:ext cx="5715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a:latin typeface="Calibri" pitchFamily="34" charset="0"/>
            </a:endParaRPr>
          </a:p>
          <a:p>
            <a:pPr eaLnBrk="1" hangingPunct="1">
              <a:spcBef>
                <a:spcPct val="50000"/>
              </a:spcBef>
            </a:pPr>
            <a:endParaRPr lang="en-US" sz="2800">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buFontTx/>
              <a:buBlip>
                <a:blip r:embed="rId3"/>
              </a:buBlip>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a:p>
            <a:pPr eaLnBrk="1" hangingPunct="1">
              <a:spcBef>
                <a:spcPct val="50000"/>
              </a:spcBef>
            </a:pPr>
            <a:endParaRPr lang="en-US">
              <a:latin typeface="Calibri" pitchFamily="34" charset="0"/>
            </a:endParaRPr>
          </a:p>
        </p:txBody>
      </p:sp>
      <p:sp>
        <p:nvSpPr>
          <p:cNvPr id="48136" name="Slide Number Placeholder 3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ED54DC-B25E-4D8B-AD8D-575CBB49C6B6}" type="slidenum">
              <a:rPr lang="en-US" smtClean="0">
                <a:solidFill>
                  <a:srgbClr val="FFFFFF"/>
                </a:solidFill>
              </a:rPr>
              <a:pPr eaLnBrk="1" hangingPunct="1"/>
              <a:t>7</a:t>
            </a:fld>
            <a:endParaRPr lang="en-US" smtClean="0">
              <a:solidFill>
                <a:srgbClr val="FFFFFF"/>
              </a:solidFill>
            </a:endParaRPr>
          </a:p>
        </p:txBody>
      </p:sp>
      <p:graphicFrame>
        <p:nvGraphicFramePr>
          <p:cNvPr id="33" name="Chart 32"/>
          <p:cNvGraphicFramePr/>
          <p:nvPr/>
        </p:nvGraphicFramePr>
        <p:xfrm>
          <a:off x="762000" y="1066800"/>
          <a:ext cx="79248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48138" name="TextBox 34"/>
          <p:cNvSpPr txBox="1">
            <a:spLocks noChangeArrowheads="1"/>
          </p:cNvSpPr>
          <p:nvPr/>
        </p:nvSpPr>
        <p:spPr bwMode="auto">
          <a:xfrm>
            <a:off x="762000" y="304800"/>
            <a:ext cx="731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48139" name="TextBox 37"/>
          <p:cNvSpPr txBox="1">
            <a:spLocks noChangeArrowheads="1"/>
          </p:cNvSpPr>
          <p:nvPr/>
        </p:nvSpPr>
        <p:spPr bwMode="auto">
          <a:xfrm>
            <a:off x="762000" y="0"/>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b="1">
                <a:solidFill>
                  <a:schemeClr val="bg1"/>
                </a:solidFill>
                <a:latin typeface="Calibri" pitchFamily="34" charset="0"/>
              </a:rPr>
              <a:t>Shale Gas RD&amp;D Spending and Supporting         Policy Mechanisms</a:t>
            </a:r>
          </a:p>
        </p:txBody>
      </p:sp>
      <p:sp>
        <p:nvSpPr>
          <p:cNvPr id="39" name="Right Arrow Callout 38"/>
          <p:cNvSpPr/>
          <p:nvPr/>
        </p:nvSpPr>
        <p:spPr bwMode="auto">
          <a:xfrm>
            <a:off x="152400" y="3576755"/>
            <a:ext cx="1826754" cy="614245"/>
          </a:xfrm>
          <a:prstGeom prst="rightArrowCallout">
            <a:avLst/>
          </a:prstGeom>
          <a:solidFill>
            <a:srgbClr val="7030A0"/>
          </a:solidFill>
          <a:ln>
            <a:solidFill>
              <a:schemeClr val="tx1"/>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latin typeface="Calibri" pitchFamily="34" charset="0"/>
              </a:rPr>
              <a:t>Federal Funding</a:t>
            </a:r>
          </a:p>
        </p:txBody>
      </p:sp>
      <p:sp>
        <p:nvSpPr>
          <p:cNvPr id="41" name="Down Arrow Callout 40"/>
          <p:cNvSpPr/>
          <p:nvPr/>
        </p:nvSpPr>
        <p:spPr bwMode="auto">
          <a:xfrm>
            <a:off x="2133600" y="3352800"/>
            <a:ext cx="3372512" cy="1033652"/>
          </a:xfrm>
          <a:prstGeom prst="downArrowCallout">
            <a:avLst/>
          </a:prstGeom>
          <a:solidFill>
            <a:srgbClr val="005C2A"/>
          </a:solidFill>
          <a:ln>
            <a:solidFill>
              <a:schemeClr val="tx1"/>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latin typeface="Calibri" pitchFamily="34" charset="0"/>
              </a:rPr>
              <a:t>GRI Funding</a:t>
            </a:r>
          </a:p>
          <a:p>
            <a:pPr algn="ctr">
              <a:defRPr/>
            </a:pPr>
            <a:r>
              <a:rPr lang="en-US" sz="2000" b="1" dirty="0">
                <a:solidFill>
                  <a:schemeClr val="bg1"/>
                </a:solidFill>
                <a:latin typeface="Calibri" pitchFamily="34" charset="0"/>
              </a:rPr>
              <a:t>Steady over 16 years</a:t>
            </a:r>
          </a:p>
        </p:txBody>
      </p:sp>
      <p:sp>
        <p:nvSpPr>
          <p:cNvPr id="42" name="Up Arrow Callout 41"/>
          <p:cNvSpPr/>
          <p:nvPr/>
        </p:nvSpPr>
        <p:spPr bwMode="auto">
          <a:xfrm>
            <a:off x="2819400" y="4572000"/>
            <a:ext cx="2740166" cy="614203"/>
          </a:xfrm>
          <a:prstGeom prst="upArrowCallout">
            <a:avLst/>
          </a:prstGeom>
          <a:solidFill>
            <a:srgbClr val="9A0000"/>
          </a:solidFill>
          <a:ln>
            <a:solidFill>
              <a:schemeClr val="tx1"/>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latin typeface="Calibri" pitchFamily="34" charset="0"/>
              </a:rPr>
              <a:t>Time limited tax credit</a:t>
            </a:r>
          </a:p>
        </p:txBody>
      </p:sp>
      <p:sp>
        <p:nvSpPr>
          <p:cNvPr id="48155"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8156"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48157"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48158"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9"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0"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1"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2"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48163"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4"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48165"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48166"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48167"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8"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9"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48170"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71"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72"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73"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74"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75"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48176"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66"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cxnSp>
        <p:nvCxnSpPr>
          <p:cNvPr id="3" name="Straight Connector 2"/>
          <p:cNvCxnSpPr/>
          <p:nvPr/>
        </p:nvCxnSpPr>
        <p:spPr>
          <a:xfrm flipV="1">
            <a:off x="6629400" y="1447800"/>
            <a:ext cx="0" cy="4144041"/>
          </a:xfrm>
          <a:prstGeom prst="line">
            <a:avLst/>
          </a:prstGeom>
          <a:ln w="571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5" name="Right Arrow Callout 44"/>
          <p:cNvSpPr/>
          <p:nvPr/>
        </p:nvSpPr>
        <p:spPr bwMode="auto">
          <a:xfrm>
            <a:off x="5029200" y="1905000"/>
            <a:ext cx="2133600" cy="1300045"/>
          </a:xfrm>
          <a:prstGeom prst="rightArrowCallout">
            <a:avLst/>
          </a:prstGeom>
          <a:solidFill>
            <a:schemeClr val="accent2">
              <a:lumMod val="50000"/>
            </a:schemeClr>
          </a:solidFill>
          <a:ln>
            <a:solidFill>
              <a:schemeClr val="tx1"/>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latin typeface="Calibri" pitchFamily="34" charset="0"/>
              </a:rPr>
              <a:t>Gas produced after tax credit</a:t>
            </a:r>
          </a:p>
        </p:txBody>
      </p:sp>
      <p:sp>
        <p:nvSpPr>
          <p:cNvPr id="43" name="Left Arrow Callout 42"/>
          <p:cNvSpPr/>
          <p:nvPr/>
        </p:nvSpPr>
        <p:spPr bwMode="auto">
          <a:xfrm>
            <a:off x="6324600" y="4656573"/>
            <a:ext cx="1829803" cy="1363227"/>
          </a:xfrm>
          <a:prstGeom prst="leftArrowCallout">
            <a:avLst>
              <a:gd name="adj1" fmla="val 11229"/>
              <a:gd name="adj2" fmla="val 11229"/>
              <a:gd name="adj3" fmla="val 25000"/>
              <a:gd name="adj4" fmla="val 64977"/>
            </a:avLst>
          </a:prstGeom>
          <a:solidFill>
            <a:schemeClr val="accent2">
              <a:lumMod val="75000"/>
            </a:schemeClr>
          </a:solidFill>
          <a:ln>
            <a:solidFill>
              <a:schemeClr val="tx1"/>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latin typeface="Calibri" pitchFamily="34" charset="0"/>
              </a:rPr>
              <a:t>Gas produced under tax credit</a:t>
            </a:r>
          </a:p>
        </p:txBody>
      </p:sp>
    </p:spTree>
    <p:extLst>
      <p:ext uri="{BB962C8B-B14F-4D97-AF65-F5344CB8AC3E}">
        <p14:creationId xmlns:p14="http://schemas.microsoft.com/office/powerpoint/2010/main" val="2923598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500"/>
                                        <p:tgtEl>
                                          <p:spTgt spid="41"/>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right)">
                                      <p:cBhvr>
                                        <p:cTn id="20" dur="500"/>
                                        <p:tgtEl>
                                          <p:spTgt spid="4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1805" y="0"/>
            <a:ext cx="9144000" cy="7086600"/>
          </a:xfrm>
          <a:prstGeom prst="rect">
            <a:avLst/>
          </a:prstGeom>
          <a:gradFill rotWithShape="1">
            <a:gsLst>
              <a:gs pos="0">
                <a:srgbClr val="000000"/>
              </a:gs>
              <a:gs pos="100000">
                <a:srgbClr val="000066"/>
              </a:gs>
            </a:gsLst>
            <a:lin ang="5400000" scaled="1"/>
          </a:gradFill>
          <a:ln>
            <a:noFill/>
          </a:ln>
          <a:scene3d>
            <a:camera prst="orthographicFront"/>
            <a:lightRig rig="chilly" dir="t"/>
          </a:scene3d>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dirty="0"/>
          </a:p>
        </p:txBody>
      </p:sp>
      <p:sp>
        <p:nvSpPr>
          <p:cNvPr id="49155"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1">
              <a:solidFill>
                <a:schemeClr val="bg1"/>
              </a:solidFill>
              <a:latin typeface="Calibri" pitchFamily="34" charset="0"/>
              <a:ea typeface="MS PGothic" pitchFamily="34" charset="-128"/>
            </a:endParaRPr>
          </a:p>
        </p:txBody>
      </p:sp>
      <p:sp>
        <p:nvSpPr>
          <p:cNvPr id="49157"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ea typeface="MS PGothic" pitchFamily="34" charset="-128"/>
              </a:rPr>
              <a:t>  </a:t>
            </a:r>
            <a:r>
              <a:rPr lang="en-US" sz="1200" b="1">
                <a:solidFill>
                  <a:schemeClr val="bg1"/>
                </a:solidFill>
                <a:latin typeface="StempelGaramond Roman"/>
                <a:ea typeface="MS PGothic" pitchFamily="34" charset="-128"/>
              </a:rPr>
              <a:t>MIT Energy Initiative</a:t>
            </a:r>
          </a:p>
        </p:txBody>
      </p:sp>
      <p:sp>
        <p:nvSpPr>
          <p:cNvPr id="2" name="Slide Number Placeholder 1"/>
          <p:cNvSpPr>
            <a:spLocks noGrp="1"/>
          </p:cNvSpPr>
          <p:nvPr>
            <p:ph type="sldNum" sz="quarter" idx="12"/>
          </p:nvPr>
        </p:nvSpPr>
        <p:spPr>
          <a:xfrm>
            <a:off x="1463714" y="-1180438"/>
            <a:ext cx="2912786" cy="470231"/>
          </a:xfrm>
        </p:spPr>
        <p:txBody>
          <a:bodyPr/>
          <a:lstStyle/>
          <a:p>
            <a:fld id="{7F99F53A-C60A-5944-B39D-8A9C8FF1FE21}" type="slidenum">
              <a:rPr lang="en-US" smtClean="0"/>
              <a:pPr/>
              <a:t>8</a:t>
            </a:fld>
            <a:endParaRPr lang="en-US"/>
          </a:p>
        </p:txBody>
      </p:sp>
      <p:sp>
        <p:nvSpPr>
          <p:cNvPr id="4" name="TextBox 3"/>
          <p:cNvSpPr txBox="1"/>
          <p:nvPr/>
        </p:nvSpPr>
        <p:spPr>
          <a:xfrm>
            <a:off x="990600" y="228600"/>
            <a:ext cx="8382000" cy="584775"/>
          </a:xfrm>
          <a:prstGeom prst="rect">
            <a:avLst/>
          </a:prstGeom>
          <a:noFill/>
        </p:spPr>
        <p:txBody>
          <a:bodyPr wrap="square" rtlCol="0">
            <a:spAutoFit/>
          </a:bodyPr>
          <a:lstStyle/>
          <a:p>
            <a:r>
              <a:rPr lang="en-US" sz="3200" b="1" dirty="0" smtClean="0">
                <a:solidFill>
                  <a:schemeClr val="bg1"/>
                </a:solidFill>
              </a:rPr>
              <a:t>EIA Forecast – US Gas Production to 2035</a:t>
            </a:r>
            <a:endParaRPr lang="en-US" sz="3200" b="1" dirty="0">
              <a:solidFill>
                <a:schemeClr val="bg1"/>
              </a:solidFill>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94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3037" y="1121964"/>
            <a:ext cx="7549624" cy="4908949"/>
          </a:xfrm>
          <a:prstGeom prst="roundRect">
            <a:avLst>
              <a:gd name="adj" fmla="val 8594"/>
            </a:avLst>
          </a:prstGeom>
          <a:solidFill>
            <a:srgbClr val="FFFFFF">
              <a:shade val="85000"/>
            </a:srgbClr>
          </a:solidFill>
          <a:ln w="38100">
            <a:solidFill>
              <a:srgbClr val="FFC000"/>
            </a:solidFill>
            <a:miter lim="800000"/>
            <a:headEnd/>
            <a:tailEnd/>
          </a:ln>
          <a:effectLst>
            <a:reflection blurRad="12700" stA="38000" endPos="28000" dist="5000" dir="5400000" sy="-100000" algn="bl" rotWithShape="0"/>
          </a:effectLst>
          <a:scene3d>
            <a:camera prst="orthographicFront"/>
            <a:lightRig rig="chilly" dir="t"/>
          </a:scene3d>
          <a:sp3d prstMaterial="dkEdge">
            <a:bevelT w="152400" h="152400"/>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 Box 28"/>
          <p:cNvSpPr txBox="1">
            <a:spLocks noChangeArrowheads="1"/>
          </p:cNvSpPr>
          <p:nvPr/>
        </p:nvSpPr>
        <p:spPr bwMode="auto">
          <a:xfrm>
            <a:off x="6015119" y="6479388"/>
            <a:ext cx="3643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900" b="1" dirty="0" smtClean="0"/>
              <a:t>Source: EIA, Richard Newell Presentation, 2010</a:t>
            </a:r>
            <a:endParaRPr lang="en-US" sz="900" b="1" dirty="0"/>
          </a:p>
          <a:p>
            <a:endParaRPr lang="en-US" sz="900" b="1" dirty="0"/>
          </a:p>
        </p:txBody>
      </p:sp>
      <p:sp>
        <p:nvSpPr>
          <p:cNvPr id="3" name="Oval 2"/>
          <p:cNvSpPr/>
          <p:nvPr/>
        </p:nvSpPr>
        <p:spPr>
          <a:xfrm>
            <a:off x="7353837" y="2392920"/>
            <a:ext cx="1295400" cy="1264680"/>
          </a:xfrm>
          <a:prstGeom prst="ellipse">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382037" y="2898081"/>
            <a:ext cx="685800" cy="607119"/>
          </a:xfrm>
          <a:prstGeom prst="ellipse">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5" name="Down Arrow 4"/>
          <p:cNvSpPr/>
          <p:nvPr/>
        </p:nvSpPr>
        <p:spPr>
          <a:xfrm>
            <a:off x="7861590" y="1371600"/>
            <a:ext cx="292884" cy="990600"/>
          </a:xfrm>
          <a:prstGeom prst="downArrow">
            <a:avLst/>
          </a:prstGeom>
          <a:solidFill>
            <a:srgbClr val="C00000"/>
          </a:solidFill>
          <a:ln>
            <a:noFill/>
          </a:ln>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811036" y="3869564"/>
            <a:ext cx="343437" cy="371877"/>
          </a:xfrm>
          <a:prstGeom prst="ellipse">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6" name="Oval 35"/>
          <p:cNvSpPr/>
          <p:nvPr/>
        </p:nvSpPr>
        <p:spPr>
          <a:xfrm>
            <a:off x="7195590" y="4194218"/>
            <a:ext cx="838200" cy="782796"/>
          </a:xfrm>
          <a:prstGeom prst="ellipse">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7"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38"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39"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40"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41"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46"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48"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49"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0"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53"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83"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694326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8)">
                                      <p:cBhvr>
                                        <p:cTn id="7" dur="250"/>
                                        <p:tgtEl>
                                          <p:spTgt spid="33"/>
                                        </p:tgtEl>
                                      </p:cBhvr>
                                    </p:animEffect>
                                  </p:childTnLst>
                                </p:cTn>
                              </p:par>
                            </p:childTnLst>
                          </p:cTn>
                        </p:par>
                        <p:par>
                          <p:cTn id="8" fill="hold">
                            <p:stCondLst>
                              <p:cond delay="250"/>
                            </p:stCondLst>
                            <p:childTnLst>
                              <p:par>
                                <p:cTn id="9" presetID="21" presetClass="entr" presetSubtype="8"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grpId="0" nodeType="clickEffect">
                                  <p:stCondLst>
                                    <p:cond delay="250"/>
                                  </p:stCondLst>
                                  <p:childTnLst>
                                    <p:set>
                                      <p:cBhvr>
                                        <p:cTn id="20" dur="1" fill="hold">
                                          <p:stCondLst>
                                            <p:cond delay="0"/>
                                          </p:stCondLst>
                                        </p:cTn>
                                        <p:tgtEl>
                                          <p:spTgt spid="35"/>
                                        </p:tgtEl>
                                        <p:attrNameLst>
                                          <p:attrName>style.visibility</p:attrName>
                                        </p:attrNameLst>
                                      </p:cBhvr>
                                      <p:to>
                                        <p:strVal val="visible"/>
                                      </p:to>
                                    </p:set>
                                    <p:animEffect transition="in" filter="wheel(8)">
                                      <p:cBhvr>
                                        <p:cTn id="21" dur="25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grpId="0" nodeType="clickEffect">
                                  <p:stCondLst>
                                    <p:cond delay="250"/>
                                  </p:stCondLst>
                                  <p:childTnLst>
                                    <p:set>
                                      <p:cBhvr>
                                        <p:cTn id="25" dur="1" fill="hold">
                                          <p:stCondLst>
                                            <p:cond delay="0"/>
                                          </p:stCondLst>
                                        </p:cTn>
                                        <p:tgtEl>
                                          <p:spTgt spid="36"/>
                                        </p:tgtEl>
                                        <p:attrNameLst>
                                          <p:attrName>style.visibility</p:attrName>
                                        </p:attrNameLst>
                                      </p:cBhvr>
                                      <p:to>
                                        <p:strVal val="visible"/>
                                      </p:to>
                                    </p:set>
                                    <p:animEffect transition="in" filter="wheel(8)">
                                      <p:cBhvr>
                                        <p:cTn id="26" dur="25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33" grpId="1" animBg="1"/>
      <p:bldP spid="5" grpId="0" animBg="1"/>
      <p:bldP spid="5" grpId="1" animBg="1"/>
      <p:bldP spid="35" grpId="0" animBg="1"/>
      <p:bldP spid="35" grpId="1"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0"/>
            <a:ext cx="9144000" cy="7086600"/>
          </a:xfrm>
          <a:prstGeom prst="rect">
            <a:avLst/>
          </a:prstGeom>
          <a:gradFill rotWithShape="1">
            <a:gsLst>
              <a:gs pos="0">
                <a:srgbClr val="000000"/>
              </a:gs>
              <a:gs pos="100000">
                <a:srgbClr val="000066"/>
              </a:gs>
            </a:gsLst>
            <a:lin ang="5400000" scaled="1"/>
          </a:gradFill>
          <a:ln>
            <a:noFill/>
          </a:ln>
          <a:scene3d>
            <a:camera prst="orthographicFront"/>
            <a:lightRig rig="chilly" dir="t"/>
          </a:scene3d>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dirty="0"/>
          </a:p>
        </p:txBody>
      </p:sp>
      <p:sp>
        <p:nvSpPr>
          <p:cNvPr id="49155" name="Rectangle 3"/>
          <p:cNvSpPr>
            <a:spLocks noChangeArrowheads="1"/>
          </p:cNvSpPr>
          <p:nvPr/>
        </p:nvSpPr>
        <p:spPr bwMode="auto">
          <a:xfrm>
            <a:off x="76200" y="0"/>
            <a:ext cx="304800" cy="70104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1">
              <a:solidFill>
                <a:schemeClr val="bg1"/>
              </a:solidFill>
              <a:latin typeface="Calibri" pitchFamily="34" charset="0"/>
              <a:ea typeface="MS PGothic" pitchFamily="34" charset="-128"/>
            </a:endParaRPr>
          </a:p>
        </p:txBody>
      </p:sp>
      <p:sp>
        <p:nvSpPr>
          <p:cNvPr id="49157" name="Rectangle 7"/>
          <p:cNvSpPr>
            <a:spLocks noChangeArrowheads="1"/>
          </p:cNvSpPr>
          <p:nvPr/>
        </p:nvSpPr>
        <p:spPr bwMode="auto">
          <a:xfrm rot="5400000">
            <a:off x="4425950" y="2051050"/>
            <a:ext cx="292100" cy="9144000"/>
          </a:xfrm>
          <a:prstGeom prst="rect">
            <a:avLst/>
          </a:prstGeom>
          <a:gradFill rotWithShape="1">
            <a:gsLst>
              <a:gs pos="0">
                <a:srgbClr val="99FFCC"/>
              </a:gs>
              <a:gs pos="100000">
                <a:srgbClr val="00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sz="1600" b="1">
                <a:solidFill>
                  <a:schemeClr val="bg1"/>
                </a:solidFill>
                <a:latin typeface="StempelGaramond Roman"/>
                <a:ea typeface="MS PGothic" pitchFamily="34" charset="-128"/>
              </a:rPr>
              <a:t>  </a:t>
            </a:r>
            <a:r>
              <a:rPr lang="en-US" sz="1200" b="1">
                <a:solidFill>
                  <a:schemeClr val="bg1"/>
                </a:solidFill>
                <a:latin typeface="StempelGaramond Roman"/>
                <a:ea typeface="MS PGothic" pitchFamily="34" charset="-128"/>
              </a:rPr>
              <a:t>MIT Energy Initiative</a:t>
            </a:r>
          </a:p>
        </p:txBody>
      </p:sp>
      <p:sp>
        <p:nvSpPr>
          <p:cNvPr id="49158" name="Text Box 28"/>
          <p:cNvSpPr txBox="1">
            <a:spLocks noChangeArrowheads="1"/>
          </p:cNvSpPr>
          <p:nvPr/>
        </p:nvSpPr>
        <p:spPr bwMode="auto">
          <a:xfrm>
            <a:off x="6015119" y="6479388"/>
            <a:ext cx="36431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900" b="1" dirty="0" err="1" smtClean="0"/>
              <a:t>Source:MIT</a:t>
            </a:r>
            <a:r>
              <a:rPr lang="en-US" sz="900" b="1" dirty="0" smtClean="0"/>
              <a:t> Future of Natural Gas Study, 2011</a:t>
            </a:r>
            <a:endParaRPr lang="en-US" sz="900" b="1" dirty="0"/>
          </a:p>
        </p:txBody>
      </p:sp>
      <p:sp>
        <p:nvSpPr>
          <p:cNvPr id="136" name="Text Box 51"/>
          <p:cNvSpPr txBox="1">
            <a:spLocks noChangeArrowheads="1"/>
          </p:cNvSpPr>
          <p:nvPr/>
        </p:nvSpPr>
        <p:spPr bwMode="auto">
          <a:xfrm>
            <a:off x="765175" y="6030913"/>
            <a:ext cx="41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e</a:t>
            </a:r>
          </a:p>
        </p:txBody>
      </p:sp>
      <p:sp>
        <p:nvSpPr>
          <p:cNvPr id="137" name="Text Box 52"/>
          <p:cNvSpPr txBox="1">
            <a:spLocks noChangeArrowheads="1"/>
          </p:cNvSpPr>
          <p:nvPr/>
        </p:nvSpPr>
        <p:spPr bwMode="auto">
          <a:xfrm>
            <a:off x="942975" y="6091238"/>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i="1">
                <a:solidFill>
                  <a:schemeClr val="bg1"/>
                </a:solidFill>
                <a:latin typeface="Monotype Corsiva" pitchFamily="66" charset="0"/>
              </a:rPr>
              <a:t>i</a:t>
            </a:r>
          </a:p>
        </p:txBody>
      </p:sp>
      <p:sp>
        <p:nvSpPr>
          <p:cNvPr id="223" name="Text Box 50"/>
          <p:cNvSpPr txBox="1">
            <a:spLocks noChangeArrowheads="1"/>
          </p:cNvSpPr>
          <p:nvPr/>
        </p:nvSpPr>
        <p:spPr bwMode="auto">
          <a:xfrm>
            <a:off x="77788" y="61182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chemeClr val="bg1"/>
                </a:solidFill>
                <a:latin typeface="StempelGaramond Roman"/>
              </a:rPr>
              <a:t>MIT </a:t>
            </a:r>
            <a:endParaRPr lang="en-US" sz="2800">
              <a:latin typeface="PMingLiU" pitchFamily="18" charset="-120"/>
            </a:endParaRPr>
          </a:p>
        </p:txBody>
      </p:sp>
      <p:sp>
        <p:nvSpPr>
          <p:cNvPr id="224" name="AutoShape 92"/>
          <p:cNvSpPr>
            <a:spLocks noChangeArrowheads="1"/>
          </p:cNvSpPr>
          <p:nvPr/>
        </p:nvSpPr>
        <p:spPr bwMode="auto">
          <a:xfrm rot="10163459" flipH="1" flipV="1">
            <a:off x="1144588" y="6184900"/>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latin typeface="Calibri" pitchFamily="34" charset="0"/>
            </a:endParaRPr>
          </a:p>
        </p:txBody>
      </p:sp>
      <p:sp>
        <p:nvSpPr>
          <p:cNvPr id="225" name="Line 67"/>
          <p:cNvSpPr>
            <a:spLocks noChangeShapeType="1"/>
          </p:cNvSpPr>
          <p:nvPr/>
        </p:nvSpPr>
        <p:spPr bwMode="auto">
          <a:xfrm rot="858409" flipH="1">
            <a:off x="1247775" y="5970588"/>
            <a:ext cx="762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69"/>
          <p:cNvSpPr>
            <a:spLocks noChangeShapeType="1"/>
          </p:cNvSpPr>
          <p:nvPr/>
        </p:nvSpPr>
        <p:spPr bwMode="auto">
          <a:xfrm flipH="1">
            <a:off x="1171575" y="6199188"/>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70"/>
          <p:cNvSpPr>
            <a:spLocks noChangeShapeType="1"/>
          </p:cNvSpPr>
          <p:nvPr/>
        </p:nvSpPr>
        <p:spPr bwMode="auto">
          <a:xfrm flipH="1" flipV="1">
            <a:off x="1171575" y="6199188"/>
            <a:ext cx="1524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71"/>
          <p:cNvSpPr>
            <a:spLocks noChangeShapeType="1"/>
          </p:cNvSpPr>
          <p:nvPr/>
        </p:nvSpPr>
        <p:spPr bwMode="auto">
          <a:xfrm>
            <a:off x="947738" y="5946775"/>
            <a:ext cx="152400" cy="195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AutoShape 72"/>
          <p:cNvSpPr>
            <a:spLocks noChangeArrowheads="1"/>
          </p:cNvSpPr>
          <p:nvPr/>
        </p:nvSpPr>
        <p:spPr bwMode="auto">
          <a:xfrm rot="9398815" flipH="1">
            <a:off x="990600" y="5581650"/>
            <a:ext cx="76200" cy="617538"/>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a:latin typeface="Calibri" pitchFamily="34" charset="0"/>
            </a:endParaRPr>
          </a:p>
        </p:txBody>
      </p:sp>
      <p:sp>
        <p:nvSpPr>
          <p:cNvPr id="230" name="Line 74"/>
          <p:cNvSpPr>
            <a:spLocks noChangeShapeType="1"/>
          </p:cNvSpPr>
          <p:nvPr/>
        </p:nvSpPr>
        <p:spPr bwMode="auto">
          <a:xfrm flipV="1">
            <a:off x="790575" y="6189663"/>
            <a:ext cx="304800" cy="95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AutoShape 75"/>
          <p:cNvSpPr>
            <a:spLocks noChangeArrowheads="1"/>
          </p:cNvSpPr>
          <p:nvPr/>
        </p:nvSpPr>
        <p:spPr bwMode="auto">
          <a:xfrm rot="12427122" flipH="1">
            <a:off x="1247775" y="5741988"/>
            <a:ext cx="76200" cy="457200"/>
          </a:xfrm>
          <a:prstGeom prst="flowChartMerge">
            <a:avLst/>
          </a:prstGeom>
          <a:gradFill rotWithShape="1">
            <a:gsLst>
              <a:gs pos="0">
                <a:srgbClr val="FFFF00"/>
              </a:gs>
              <a:gs pos="100000">
                <a:schemeClr val="bg1"/>
              </a:gs>
            </a:gsLst>
            <a:lin ang="5400000" scaled="1"/>
          </a:gradFill>
          <a:ln w="9525">
            <a:solidFill>
              <a:srgbClr val="FFC000"/>
            </a:solidFill>
            <a:miter lim="800000"/>
            <a:headEnd/>
            <a:tailEnd/>
          </a:ln>
        </p:spPr>
        <p:txBody>
          <a:bodyPr rot="10800000" wrap="none" anchor="ctr"/>
          <a:lstStyle/>
          <a:p>
            <a:endParaRPr lang="en-CA">
              <a:latin typeface="Calibri" pitchFamily="34" charset="0"/>
            </a:endParaRPr>
          </a:p>
        </p:txBody>
      </p:sp>
      <p:sp>
        <p:nvSpPr>
          <p:cNvPr id="232" name="AutoShape 76"/>
          <p:cNvSpPr>
            <a:spLocks noChangeArrowheads="1"/>
          </p:cNvSpPr>
          <p:nvPr/>
        </p:nvSpPr>
        <p:spPr bwMode="auto">
          <a:xfrm rot="-3894639" flipH="1" flipV="1">
            <a:off x="886618" y="5914232"/>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33" name="AutoShape 77"/>
          <p:cNvSpPr>
            <a:spLocks noChangeArrowheads="1"/>
          </p:cNvSpPr>
          <p:nvPr/>
        </p:nvSpPr>
        <p:spPr bwMode="auto">
          <a:xfrm rot="3804430" flipH="1" flipV="1">
            <a:off x="1305718" y="5914232"/>
            <a:ext cx="74613"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34" name="Line 78"/>
          <p:cNvSpPr>
            <a:spLocks noChangeShapeType="1"/>
          </p:cNvSpPr>
          <p:nvPr/>
        </p:nvSpPr>
        <p:spPr bwMode="auto">
          <a:xfrm flipH="1" flipV="1">
            <a:off x="1171575" y="6199188"/>
            <a:ext cx="7620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79"/>
          <p:cNvSpPr>
            <a:spLocks noChangeShapeType="1"/>
          </p:cNvSpPr>
          <p:nvPr/>
        </p:nvSpPr>
        <p:spPr bwMode="auto">
          <a:xfrm flipH="1">
            <a:off x="1171575" y="5818188"/>
            <a:ext cx="76200" cy="304800"/>
          </a:xfrm>
          <a:prstGeom prst="line">
            <a:avLst/>
          </a:prstGeom>
          <a:noFill/>
          <a:ln w="95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AutoShape 80"/>
          <p:cNvSpPr>
            <a:spLocks noChangeArrowheads="1"/>
          </p:cNvSpPr>
          <p:nvPr/>
        </p:nvSpPr>
        <p:spPr bwMode="auto">
          <a:xfrm rot="6880616" flipH="1" flipV="1">
            <a:off x="1300956" y="6095207"/>
            <a:ext cx="74613" cy="342900"/>
          </a:xfrm>
          <a:prstGeom prst="flowChartMerge">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CA">
              <a:latin typeface="Calibri" pitchFamily="34" charset="0"/>
            </a:endParaRPr>
          </a:p>
        </p:txBody>
      </p:sp>
      <p:sp>
        <p:nvSpPr>
          <p:cNvPr id="237" name="Line 83"/>
          <p:cNvSpPr>
            <a:spLocks noChangeShapeType="1"/>
          </p:cNvSpPr>
          <p:nvPr/>
        </p:nvSpPr>
        <p:spPr bwMode="auto">
          <a:xfrm>
            <a:off x="1095375" y="5741988"/>
            <a:ext cx="7620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84"/>
          <p:cNvSpPr>
            <a:spLocks noChangeShapeType="1"/>
          </p:cNvSpPr>
          <p:nvPr/>
        </p:nvSpPr>
        <p:spPr bwMode="auto">
          <a:xfrm flipH="1">
            <a:off x="928688" y="6184900"/>
            <a:ext cx="2286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85"/>
          <p:cNvSpPr>
            <a:spLocks noChangeShapeType="1"/>
          </p:cNvSpPr>
          <p:nvPr/>
        </p:nvSpPr>
        <p:spPr bwMode="auto">
          <a:xfrm rot="20941377" flipH="1">
            <a:off x="866775" y="6227763"/>
            <a:ext cx="306388" cy="746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87"/>
          <p:cNvSpPr>
            <a:spLocks noChangeShapeType="1"/>
          </p:cNvSpPr>
          <p:nvPr/>
        </p:nvSpPr>
        <p:spPr bwMode="auto">
          <a:xfrm flipH="1">
            <a:off x="1171575" y="6122988"/>
            <a:ext cx="3048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89"/>
          <p:cNvSpPr>
            <a:spLocks noChangeShapeType="1"/>
          </p:cNvSpPr>
          <p:nvPr/>
        </p:nvSpPr>
        <p:spPr bwMode="auto">
          <a:xfrm>
            <a:off x="866775" y="5970588"/>
            <a:ext cx="30480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AutoShape 90"/>
          <p:cNvSpPr>
            <a:spLocks noChangeArrowheads="1"/>
          </p:cNvSpPr>
          <p:nvPr/>
        </p:nvSpPr>
        <p:spPr bwMode="auto">
          <a:xfrm rot="-6448085" flipH="1" flipV="1">
            <a:off x="962819" y="6065044"/>
            <a:ext cx="74612" cy="342900"/>
          </a:xfrm>
          <a:prstGeom prst="flowChartMerge">
            <a:avLst/>
          </a:prstGeom>
          <a:gradFill rotWithShape="1">
            <a:gsLst>
              <a:gs pos="0">
                <a:schemeClr val="bg1"/>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a:latin typeface="Calibri" pitchFamily="34" charset="0"/>
            </a:endParaRPr>
          </a:p>
        </p:txBody>
      </p:sp>
      <p:sp>
        <p:nvSpPr>
          <p:cNvPr id="243" name="AutoShape 93"/>
          <p:cNvSpPr>
            <a:spLocks noChangeArrowheads="1"/>
          </p:cNvSpPr>
          <p:nvPr/>
        </p:nvSpPr>
        <p:spPr bwMode="auto">
          <a:xfrm>
            <a:off x="1015190" y="6042025"/>
            <a:ext cx="304800" cy="304800"/>
          </a:xfrm>
          <a:prstGeom prst="sun">
            <a:avLst>
              <a:gd name="adj" fmla="val 25000"/>
            </a:avLst>
          </a:prstGeom>
          <a:solidFill>
            <a:srgbClr val="FFCC00"/>
          </a:solidFill>
          <a:ln w="9525">
            <a:solidFill>
              <a:srgbClr val="FF3300"/>
            </a:solidFill>
            <a:miter lim="800000"/>
            <a:headEnd/>
            <a:tailEnd/>
          </a:ln>
          <a:scene3d>
            <a:camera prst="orthographicFront"/>
            <a:lightRig rig="threePt" dir="t"/>
          </a:scene3d>
          <a:sp3d>
            <a:bevelT w="165100" prst="coolSlant"/>
          </a:sp3d>
        </p:spPr>
        <p:txBody>
          <a:bodyPr wrap="none" anchor="ctr"/>
          <a:lstStyle/>
          <a:p>
            <a:pPr algn="ctr" fontAlgn="auto">
              <a:spcBef>
                <a:spcPts val="0"/>
              </a:spcBef>
              <a:spcAft>
                <a:spcPts val="0"/>
              </a:spcAft>
              <a:defRPr/>
            </a:pPr>
            <a:endParaRPr lang="en-US">
              <a:solidFill>
                <a:srgbClr val="FFFF00"/>
              </a:solidFill>
              <a:latin typeface="Calibri"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a:xfrm>
            <a:off x="1463714" y="-1180438"/>
            <a:ext cx="2912786" cy="470231"/>
          </a:xfrm>
        </p:spPr>
        <p:txBody>
          <a:bodyPr/>
          <a:lstStyle/>
          <a:p>
            <a:fld id="{7F99F53A-C60A-5944-B39D-8A9C8FF1FE21}" type="slidenum">
              <a:rPr lang="en-US" smtClean="0"/>
              <a:pPr/>
              <a:t>9</a:t>
            </a:fld>
            <a:endParaRPr lang="en-US"/>
          </a:p>
        </p:txBody>
      </p:sp>
      <p:sp>
        <p:nvSpPr>
          <p:cNvPr id="32" name="Rectangle 6"/>
          <p:cNvSpPr>
            <a:spLocks noChangeArrowheads="1"/>
          </p:cNvSpPr>
          <p:nvPr>
            <p:custDataLst>
              <p:tags r:id="rId1"/>
            </p:custDataLst>
          </p:nvPr>
        </p:nvSpPr>
        <p:spPr bwMode="auto">
          <a:xfrm>
            <a:off x="381000" y="190182"/>
            <a:ext cx="85963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3200" b="1" dirty="0">
                <a:solidFill>
                  <a:schemeClr val="bg1"/>
                </a:solidFill>
              </a:rPr>
              <a:t>Variation in Shale Well </a:t>
            </a:r>
            <a:r>
              <a:rPr lang="en-US" sz="3200" b="1" dirty="0" smtClean="0">
                <a:solidFill>
                  <a:schemeClr val="bg1"/>
                </a:solidFill>
              </a:rPr>
              <a:t>Performance/ </a:t>
            </a:r>
            <a:r>
              <a:rPr lang="en-US" sz="3200" b="1" dirty="0">
                <a:solidFill>
                  <a:schemeClr val="bg1"/>
                </a:solidFill>
              </a:rPr>
              <a:t>Economics</a:t>
            </a:r>
            <a:endParaRPr lang="en-US" sz="3200" dirty="0">
              <a:solidFill>
                <a:schemeClr val="bg1"/>
              </a:solidFill>
            </a:endParaRPr>
          </a:p>
        </p:txBody>
      </p:sp>
      <p:sp>
        <p:nvSpPr>
          <p:cNvPr id="34" name="McK Footnote"/>
          <p:cNvSpPr txBox="1">
            <a:spLocks noChangeArrowheads="1"/>
          </p:cNvSpPr>
          <p:nvPr>
            <p:custDataLst>
              <p:tags r:id="rId2"/>
            </p:custDataLst>
          </p:nvPr>
        </p:nvSpPr>
        <p:spPr bwMode="auto">
          <a:xfrm>
            <a:off x="1562467" y="6137275"/>
            <a:ext cx="741484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400050" indent="-400050" defTabSz="895350" eaLnBrk="0" hangingPunct="0">
              <a:defRPr>
                <a:solidFill>
                  <a:schemeClr val="tx1"/>
                </a:solidFill>
                <a:latin typeface="Arial" pitchFamily="34" charset="0"/>
                <a:cs typeface="Arial" pitchFamily="34" charset="0"/>
              </a:defRPr>
            </a:lvl1pPr>
            <a:lvl2pPr marL="742950" indent="-285750" defTabSz="895350" eaLnBrk="0" hangingPunct="0">
              <a:defRPr>
                <a:solidFill>
                  <a:schemeClr val="tx1"/>
                </a:solidFill>
                <a:latin typeface="Arial" pitchFamily="34" charset="0"/>
                <a:cs typeface="Arial" pitchFamily="34" charset="0"/>
              </a:defRPr>
            </a:lvl2pPr>
            <a:lvl3pPr marL="1143000" indent="-228600" defTabSz="895350" eaLnBrk="0" hangingPunct="0">
              <a:defRPr>
                <a:solidFill>
                  <a:schemeClr val="tx1"/>
                </a:solidFill>
                <a:latin typeface="Arial" pitchFamily="34" charset="0"/>
                <a:cs typeface="Arial" pitchFamily="34" charset="0"/>
              </a:defRPr>
            </a:lvl3pPr>
            <a:lvl4pPr marL="1600200" indent="-228600" defTabSz="895350" eaLnBrk="0" hangingPunct="0">
              <a:defRPr>
                <a:solidFill>
                  <a:schemeClr val="tx1"/>
                </a:solidFill>
                <a:latin typeface="Arial" pitchFamily="34" charset="0"/>
                <a:cs typeface="Arial" pitchFamily="34" charset="0"/>
              </a:defRPr>
            </a:lvl4pPr>
            <a:lvl5pPr marL="2057400" indent="-228600" defTabSz="895350" eaLnBrk="0" hangingPunct="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dirty="0">
                <a:solidFill>
                  <a:schemeClr val="bg1"/>
                </a:solidFill>
                <a:latin typeface="Minion Pro" charset="0"/>
                <a:ea typeface="MS PGothic" pitchFamily="34" charset="-128"/>
              </a:rPr>
              <a:t>	* Breakeven price calculations carried out using 10% real discount rate 	</a:t>
            </a:r>
          </a:p>
          <a:p>
            <a:pPr eaLnBrk="1" hangingPunct="1"/>
            <a:r>
              <a:rPr lang="en-US" sz="900" dirty="0">
                <a:solidFill>
                  <a:schemeClr val="bg1"/>
                </a:solidFill>
                <a:latin typeface="Minion Pro" charset="0"/>
                <a:ea typeface="MS PGothic" pitchFamily="34" charset="-128"/>
              </a:rPr>
              <a:t>	** Marcellus IP rates estimated based on industry announcements and available regulatory data </a:t>
            </a:r>
          </a:p>
          <a:p>
            <a:pPr eaLnBrk="1" hangingPunct="1"/>
            <a:r>
              <a:rPr lang="en-US" sz="900" dirty="0">
                <a:solidFill>
                  <a:schemeClr val="bg1"/>
                </a:solidFill>
                <a:latin typeface="Minion Pro" charset="0"/>
                <a:ea typeface="MS PGothic" pitchFamily="34" charset="-128"/>
              </a:rPr>
              <a:t>Source: MIT, HPDI production database and various industry sources</a:t>
            </a:r>
          </a:p>
        </p:txBody>
      </p:sp>
      <p:grpSp>
        <p:nvGrpSpPr>
          <p:cNvPr id="5" name="Group 4"/>
          <p:cNvGrpSpPr/>
          <p:nvPr/>
        </p:nvGrpSpPr>
        <p:grpSpPr>
          <a:xfrm>
            <a:off x="1373188" y="682625"/>
            <a:ext cx="7008812" cy="5312183"/>
            <a:chOff x="3048000" y="1385888"/>
            <a:chExt cx="4316412" cy="4602289"/>
          </a:xfrm>
        </p:grpSpPr>
        <p:grpSp>
          <p:nvGrpSpPr>
            <p:cNvPr id="38" name="Group 29"/>
            <p:cNvGrpSpPr>
              <a:grpSpLocks/>
            </p:cNvGrpSpPr>
            <p:nvPr/>
          </p:nvGrpSpPr>
          <p:grpSpPr bwMode="auto">
            <a:xfrm>
              <a:off x="3048000" y="1884363"/>
              <a:ext cx="4316412" cy="4103814"/>
              <a:chOff x="4677952" y="1884095"/>
              <a:chExt cx="4316823" cy="4103988"/>
            </a:xfrm>
          </p:grpSpPr>
          <p:grpSp>
            <p:nvGrpSpPr>
              <p:cNvPr id="40" name="Group 8"/>
              <p:cNvGrpSpPr>
                <a:grpSpLocks/>
              </p:cNvGrpSpPr>
              <p:nvPr/>
            </p:nvGrpSpPr>
            <p:grpSpPr bwMode="auto">
              <a:xfrm>
                <a:off x="6612532" y="1884095"/>
                <a:ext cx="1953597" cy="333890"/>
                <a:chOff x="6612532" y="1759841"/>
                <a:chExt cx="1953597" cy="333890"/>
              </a:xfrm>
            </p:grpSpPr>
            <p:sp>
              <p:nvSpPr>
                <p:cNvPr id="116" name="Text Placeholder 2"/>
                <p:cNvSpPr>
                  <a:spLocks/>
                </p:cNvSpPr>
                <p:nvPr/>
              </p:nvSpPr>
              <p:spPr bwMode="auto">
                <a:xfrm>
                  <a:off x="6612532" y="1759841"/>
                  <a:ext cx="54940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P20</a:t>
                  </a:r>
                </a:p>
              </p:txBody>
            </p:sp>
            <p:sp>
              <p:nvSpPr>
                <p:cNvPr id="117" name="Text Placeholder 2"/>
                <p:cNvSpPr>
                  <a:spLocks/>
                </p:cNvSpPr>
                <p:nvPr/>
              </p:nvSpPr>
              <p:spPr bwMode="auto">
                <a:xfrm>
                  <a:off x="7299588" y="1759841"/>
                  <a:ext cx="57153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P50</a:t>
                  </a:r>
                </a:p>
              </p:txBody>
            </p:sp>
            <p:sp>
              <p:nvSpPr>
                <p:cNvPr id="118" name="Text Placeholder 2"/>
                <p:cNvSpPr>
                  <a:spLocks/>
                </p:cNvSpPr>
                <p:nvPr/>
              </p:nvSpPr>
              <p:spPr bwMode="auto">
                <a:xfrm>
                  <a:off x="8055096" y="1773741"/>
                  <a:ext cx="511033"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P80</a:t>
                  </a:r>
                </a:p>
              </p:txBody>
            </p:sp>
          </p:grpSp>
          <p:grpSp>
            <p:nvGrpSpPr>
              <p:cNvPr id="41" name="Group 10"/>
              <p:cNvGrpSpPr>
                <a:grpSpLocks/>
              </p:cNvGrpSpPr>
              <p:nvPr/>
            </p:nvGrpSpPr>
            <p:grpSpPr bwMode="auto">
              <a:xfrm>
                <a:off x="4677953" y="2228650"/>
                <a:ext cx="4316822" cy="627491"/>
                <a:chOff x="4677953" y="2228650"/>
                <a:chExt cx="4316822" cy="627491"/>
              </a:xfrm>
            </p:grpSpPr>
            <p:sp>
              <p:nvSpPr>
                <p:cNvPr id="103" name="Text Placeholder 2"/>
                <p:cNvSpPr>
                  <a:spLocks/>
                </p:cNvSpPr>
                <p:nvPr/>
              </p:nvSpPr>
              <p:spPr bwMode="auto">
                <a:xfrm>
                  <a:off x="4677953" y="2228650"/>
                  <a:ext cx="1206621"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dirty="0">
                      <a:solidFill>
                        <a:schemeClr val="bg1"/>
                      </a:solidFill>
                      <a:latin typeface="Minion Pro" charset="0"/>
                    </a:rPr>
                    <a:t>Barnett</a:t>
                  </a:r>
                </a:p>
              </p:txBody>
            </p:sp>
            <p:grpSp>
              <p:nvGrpSpPr>
                <p:cNvPr id="104" name="Group 7"/>
                <p:cNvGrpSpPr>
                  <a:grpSpLocks/>
                </p:cNvGrpSpPr>
                <p:nvPr/>
              </p:nvGrpSpPr>
              <p:grpSpPr bwMode="auto">
                <a:xfrm>
                  <a:off x="5736829" y="2228650"/>
                  <a:ext cx="939679" cy="627491"/>
                  <a:chOff x="5672853" y="2106752"/>
                  <a:chExt cx="939679" cy="627491"/>
                </a:xfrm>
              </p:grpSpPr>
              <p:sp>
                <p:nvSpPr>
                  <p:cNvPr id="114" name="Text Placeholder 2"/>
                  <p:cNvSpPr>
                    <a:spLocks/>
                  </p:cNvSpPr>
                  <p:nvPr/>
                </p:nvSpPr>
                <p:spPr bwMode="auto">
                  <a:xfrm>
                    <a:off x="5672853" y="2106752"/>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IP </a:t>
                    </a:r>
                    <a:r>
                      <a:rPr lang="en-US">
                        <a:solidFill>
                          <a:schemeClr val="bg1"/>
                        </a:solidFill>
                        <a:latin typeface="Minion Pro" charset="0"/>
                      </a:rPr>
                      <a:t>Mcf/d</a:t>
                    </a:r>
                  </a:p>
                </p:txBody>
              </p:sp>
              <p:sp>
                <p:nvSpPr>
                  <p:cNvPr id="115" name="Text Placeholder 2"/>
                  <p:cNvSpPr>
                    <a:spLocks/>
                  </p:cNvSpPr>
                  <p:nvPr/>
                </p:nvSpPr>
                <p:spPr bwMode="auto">
                  <a:xfrm>
                    <a:off x="5672853" y="2414253"/>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BEP </a:t>
                    </a:r>
                    <a:r>
                      <a:rPr lang="en-US">
                        <a:solidFill>
                          <a:schemeClr val="bg1"/>
                        </a:solidFill>
                        <a:latin typeface="Minion Pro" charset="0"/>
                      </a:rPr>
                      <a:t>$/Mcf</a:t>
                    </a:r>
                  </a:p>
                </p:txBody>
              </p:sp>
            </p:grpSp>
            <p:grpSp>
              <p:nvGrpSpPr>
                <p:cNvPr id="105" name="Group 6"/>
                <p:cNvGrpSpPr>
                  <a:grpSpLocks/>
                </p:cNvGrpSpPr>
                <p:nvPr/>
              </p:nvGrpSpPr>
              <p:grpSpPr bwMode="auto">
                <a:xfrm>
                  <a:off x="6612532" y="2228650"/>
                  <a:ext cx="939679" cy="627491"/>
                  <a:chOff x="6612532" y="2228650"/>
                  <a:chExt cx="939679" cy="627491"/>
                </a:xfrm>
              </p:grpSpPr>
              <p:sp>
                <p:nvSpPr>
                  <p:cNvPr id="112"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2,700</a:t>
                    </a:r>
                  </a:p>
                </p:txBody>
              </p:sp>
              <p:sp>
                <p:nvSpPr>
                  <p:cNvPr id="113"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$4.27</a:t>
                    </a:r>
                  </a:p>
                </p:txBody>
              </p:sp>
            </p:grpSp>
            <p:grpSp>
              <p:nvGrpSpPr>
                <p:cNvPr id="106" name="Group 31"/>
                <p:cNvGrpSpPr>
                  <a:grpSpLocks/>
                </p:cNvGrpSpPr>
                <p:nvPr/>
              </p:nvGrpSpPr>
              <p:grpSpPr bwMode="auto">
                <a:xfrm>
                  <a:off x="7299588" y="2228650"/>
                  <a:ext cx="939679" cy="627491"/>
                  <a:chOff x="6612532" y="2228650"/>
                  <a:chExt cx="939679" cy="627491"/>
                </a:xfrm>
              </p:grpSpPr>
              <p:sp>
                <p:nvSpPr>
                  <p:cNvPr id="110"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1,610</a:t>
                    </a:r>
                  </a:p>
                </p:txBody>
              </p:sp>
              <p:sp>
                <p:nvSpPr>
                  <p:cNvPr id="111"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$6.53</a:t>
                    </a:r>
                  </a:p>
                </p:txBody>
              </p:sp>
            </p:grpSp>
            <p:grpSp>
              <p:nvGrpSpPr>
                <p:cNvPr id="107" name="Group 34"/>
                <p:cNvGrpSpPr>
                  <a:grpSpLocks/>
                </p:cNvGrpSpPr>
                <p:nvPr/>
              </p:nvGrpSpPr>
              <p:grpSpPr bwMode="auto">
                <a:xfrm>
                  <a:off x="8055096" y="2228650"/>
                  <a:ext cx="939679" cy="627491"/>
                  <a:chOff x="6612532" y="2228650"/>
                  <a:chExt cx="939679" cy="627491"/>
                </a:xfrm>
              </p:grpSpPr>
              <p:sp>
                <p:nvSpPr>
                  <p:cNvPr id="108"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860</a:t>
                    </a:r>
                  </a:p>
                </p:txBody>
              </p:sp>
              <p:sp>
                <p:nvSpPr>
                  <p:cNvPr id="109"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$11.46</a:t>
                    </a:r>
                  </a:p>
                </p:txBody>
              </p:sp>
            </p:grpSp>
          </p:grpSp>
          <p:grpSp>
            <p:nvGrpSpPr>
              <p:cNvPr id="42" name="Group 11"/>
              <p:cNvGrpSpPr>
                <a:grpSpLocks/>
              </p:cNvGrpSpPr>
              <p:nvPr/>
            </p:nvGrpSpPr>
            <p:grpSpPr bwMode="auto">
              <a:xfrm>
                <a:off x="4677953" y="3011636"/>
                <a:ext cx="4316822" cy="627491"/>
                <a:chOff x="4677953" y="3108278"/>
                <a:chExt cx="4316822" cy="627491"/>
              </a:xfrm>
            </p:grpSpPr>
            <p:sp>
              <p:nvSpPr>
                <p:cNvPr id="90" name="Text Placeholder 2"/>
                <p:cNvSpPr>
                  <a:spLocks/>
                </p:cNvSpPr>
                <p:nvPr/>
              </p:nvSpPr>
              <p:spPr bwMode="auto">
                <a:xfrm>
                  <a:off x="4677953" y="3108278"/>
                  <a:ext cx="1206621"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Fayetteville</a:t>
                  </a:r>
                </a:p>
              </p:txBody>
            </p:sp>
            <p:grpSp>
              <p:nvGrpSpPr>
                <p:cNvPr id="91" name="Group 41"/>
                <p:cNvGrpSpPr>
                  <a:grpSpLocks/>
                </p:cNvGrpSpPr>
                <p:nvPr/>
              </p:nvGrpSpPr>
              <p:grpSpPr bwMode="auto">
                <a:xfrm>
                  <a:off x="5736829" y="3108278"/>
                  <a:ext cx="939679" cy="627491"/>
                  <a:chOff x="5672853" y="2106752"/>
                  <a:chExt cx="939679" cy="627491"/>
                </a:xfrm>
              </p:grpSpPr>
              <p:sp>
                <p:nvSpPr>
                  <p:cNvPr id="101" name="Text Placeholder 2"/>
                  <p:cNvSpPr>
                    <a:spLocks/>
                  </p:cNvSpPr>
                  <p:nvPr/>
                </p:nvSpPr>
                <p:spPr bwMode="auto">
                  <a:xfrm>
                    <a:off x="5672853" y="2106752"/>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IP </a:t>
                    </a:r>
                    <a:r>
                      <a:rPr lang="en-US">
                        <a:solidFill>
                          <a:schemeClr val="bg1"/>
                        </a:solidFill>
                        <a:latin typeface="Minion Pro" charset="0"/>
                      </a:rPr>
                      <a:t>Mcf/d</a:t>
                    </a:r>
                  </a:p>
                </p:txBody>
              </p:sp>
              <p:sp>
                <p:nvSpPr>
                  <p:cNvPr id="102" name="Text Placeholder 2"/>
                  <p:cNvSpPr>
                    <a:spLocks/>
                  </p:cNvSpPr>
                  <p:nvPr/>
                </p:nvSpPr>
                <p:spPr bwMode="auto">
                  <a:xfrm>
                    <a:off x="5672853" y="2414253"/>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BEP </a:t>
                    </a:r>
                    <a:r>
                      <a:rPr lang="en-US">
                        <a:solidFill>
                          <a:schemeClr val="bg1"/>
                        </a:solidFill>
                        <a:latin typeface="Minion Pro" charset="0"/>
                      </a:rPr>
                      <a:t>$/Mcf</a:t>
                    </a:r>
                  </a:p>
                </p:txBody>
              </p:sp>
            </p:grpSp>
            <p:grpSp>
              <p:nvGrpSpPr>
                <p:cNvPr id="92" name="Group 42"/>
                <p:cNvGrpSpPr>
                  <a:grpSpLocks/>
                </p:cNvGrpSpPr>
                <p:nvPr/>
              </p:nvGrpSpPr>
              <p:grpSpPr bwMode="auto">
                <a:xfrm>
                  <a:off x="6612532" y="3108278"/>
                  <a:ext cx="939679" cy="627491"/>
                  <a:chOff x="6612532" y="2228650"/>
                  <a:chExt cx="939679" cy="627491"/>
                </a:xfrm>
              </p:grpSpPr>
              <p:sp>
                <p:nvSpPr>
                  <p:cNvPr id="99"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3,090</a:t>
                    </a:r>
                  </a:p>
                </p:txBody>
              </p:sp>
              <p:sp>
                <p:nvSpPr>
                  <p:cNvPr id="100"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$3.85</a:t>
                    </a:r>
                  </a:p>
                </p:txBody>
              </p:sp>
            </p:grpSp>
            <p:grpSp>
              <p:nvGrpSpPr>
                <p:cNvPr id="93" name="Group 43"/>
                <p:cNvGrpSpPr>
                  <a:grpSpLocks/>
                </p:cNvGrpSpPr>
                <p:nvPr/>
              </p:nvGrpSpPr>
              <p:grpSpPr bwMode="auto">
                <a:xfrm>
                  <a:off x="7299588" y="3108278"/>
                  <a:ext cx="939679" cy="627491"/>
                  <a:chOff x="6612532" y="2228650"/>
                  <a:chExt cx="939679" cy="627491"/>
                </a:xfrm>
              </p:grpSpPr>
              <p:sp>
                <p:nvSpPr>
                  <p:cNvPr id="97"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1,960</a:t>
                    </a:r>
                  </a:p>
                </p:txBody>
              </p:sp>
              <p:sp>
                <p:nvSpPr>
                  <p:cNvPr id="98"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$5.53</a:t>
                    </a:r>
                  </a:p>
                </p:txBody>
              </p:sp>
            </p:grpSp>
            <p:grpSp>
              <p:nvGrpSpPr>
                <p:cNvPr id="94" name="Group 44"/>
                <p:cNvGrpSpPr>
                  <a:grpSpLocks/>
                </p:cNvGrpSpPr>
                <p:nvPr/>
              </p:nvGrpSpPr>
              <p:grpSpPr bwMode="auto">
                <a:xfrm>
                  <a:off x="8055096" y="3108278"/>
                  <a:ext cx="939679" cy="627491"/>
                  <a:chOff x="6612532" y="2228650"/>
                  <a:chExt cx="939679" cy="627491"/>
                </a:xfrm>
              </p:grpSpPr>
              <p:sp>
                <p:nvSpPr>
                  <p:cNvPr id="95"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1,140</a:t>
                    </a:r>
                  </a:p>
                </p:txBody>
              </p:sp>
              <p:sp>
                <p:nvSpPr>
                  <p:cNvPr id="96"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$8.87</a:t>
                    </a:r>
                  </a:p>
                </p:txBody>
              </p:sp>
            </p:grpSp>
          </p:grpSp>
          <p:grpSp>
            <p:nvGrpSpPr>
              <p:cNvPr id="43" name="Group 13"/>
              <p:cNvGrpSpPr>
                <a:grpSpLocks/>
              </p:cNvGrpSpPr>
              <p:nvPr/>
            </p:nvGrpSpPr>
            <p:grpSpPr bwMode="auto">
              <a:xfrm>
                <a:off x="4677953" y="3794622"/>
                <a:ext cx="4316822" cy="627491"/>
                <a:chOff x="4677953" y="3987906"/>
                <a:chExt cx="4316822" cy="627491"/>
              </a:xfrm>
            </p:grpSpPr>
            <p:sp>
              <p:nvSpPr>
                <p:cNvPr id="77" name="Text Placeholder 2"/>
                <p:cNvSpPr>
                  <a:spLocks/>
                </p:cNvSpPr>
                <p:nvPr/>
              </p:nvSpPr>
              <p:spPr bwMode="auto">
                <a:xfrm>
                  <a:off x="4677953" y="3987906"/>
                  <a:ext cx="1206621"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Haynesville</a:t>
                  </a:r>
                </a:p>
              </p:txBody>
            </p:sp>
            <p:grpSp>
              <p:nvGrpSpPr>
                <p:cNvPr id="78" name="Group 55"/>
                <p:cNvGrpSpPr>
                  <a:grpSpLocks/>
                </p:cNvGrpSpPr>
                <p:nvPr/>
              </p:nvGrpSpPr>
              <p:grpSpPr bwMode="auto">
                <a:xfrm>
                  <a:off x="5736829" y="3987906"/>
                  <a:ext cx="939679" cy="627491"/>
                  <a:chOff x="5672853" y="2106752"/>
                  <a:chExt cx="939679" cy="627491"/>
                </a:xfrm>
              </p:grpSpPr>
              <p:sp>
                <p:nvSpPr>
                  <p:cNvPr id="88" name="Text Placeholder 2"/>
                  <p:cNvSpPr>
                    <a:spLocks/>
                  </p:cNvSpPr>
                  <p:nvPr/>
                </p:nvSpPr>
                <p:spPr bwMode="auto">
                  <a:xfrm>
                    <a:off x="5672853" y="2106752"/>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IP </a:t>
                    </a:r>
                    <a:r>
                      <a:rPr lang="en-US">
                        <a:solidFill>
                          <a:schemeClr val="bg1"/>
                        </a:solidFill>
                        <a:latin typeface="Minion Pro" charset="0"/>
                      </a:rPr>
                      <a:t>Mcf/d</a:t>
                    </a:r>
                  </a:p>
                </p:txBody>
              </p:sp>
              <p:sp>
                <p:nvSpPr>
                  <p:cNvPr id="89" name="Text Placeholder 2"/>
                  <p:cNvSpPr>
                    <a:spLocks/>
                  </p:cNvSpPr>
                  <p:nvPr/>
                </p:nvSpPr>
                <p:spPr bwMode="auto">
                  <a:xfrm>
                    <a:off x="5672853" y="2414253"/>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BEP </a:t>
                    </a:r>
                    <a:r>
                      <a:rPr lang="en-US">
                        <a:solidFill>
                          <a:schemeClr val="bg1"/>
                        </a:solidFill>
                        <a:latin typeface="Minion Pro" charset="0"/>
                      </a:rPr>
                      <a:t>$/Mcf</a:t>
                    </a:r>
                  </a:p>
                </p:txBody>
              </p:sp>
            </p:grpSp>
            <p:grpSp>
              <p:nvGrpSpPr>
                <p:cNvPr id="79" name="Group 56"/>
                <p:cNvGrpSpPr>
                  <a:grpSpLocks/>
                </p:cNvGrpSpPr>
                <p:nvPr/>
              </p:nvGrpSpPr>
              <p:grpSpPr bwMode="auto">
                <a:xfrm>
                  <a:off x="6612532" y="3987906"/>
                  <a:ext cx="939679" cy="627491"/>
                  <a:chOff x="6612532" y="2228650"/>
                  <a:chExt cx="939679" cy="627491"/>
                </a:xfrm>
              </p:grpSpPr>
              <p:sp>
                <p:nvSpPr>
                  <p:cNvPr id="86"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12,630</a:t>
                    </a:r>
                  </a:p>
                </p:txBody>
              </p:sp>
              <p:sp>
                <p:nvSpPr>
                  <p:cNvPr id="87"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$3.49</a:t>
                    </a:r>
                  </a:p>
                </p:txBody>
              </p:sp>
            </p:grpSp>
            <p:grpSp>
              <p:nvGrpSpPr>
                <p:cNvPr id="80" name="Group 57"/>
                <p:cNvGrpSpPr>
                  <a:grpSpLocks/>
                </p:cNvGrpSpPr>
                <p:nvPr/>
              </p:nvGrpSpPr>
              <p:grpSpPr bwMode="auto">
                <a:xfrm>
                  <a:off x="7299588" y="3987906"/>
                  <a:ext cx="939679" cy="627491"/>
                  <a:chOff x="6612532" y="2228650"/>
                  <a:chExt cx="939679" cy="627491"/>
                </a:xfrm>
              </p:grpSpPr>
              <p:sp>
                <p:nvSpPr>
                  <p:cNvPr id="84"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7,730</a:t>
                    </a:r>
                  </a:p>
                </p:txBody>
              </p:sp>
              <p:sp>
                <p:nvSpPr>
                  <p:cNvPr id="85"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$5.12</a:t>
                    </a:r>
                  </a:p>
                </p:txBody>
              </p:sp>
            </p:grpSp>
            <p:grpSp>
              <p:nvGrpSpPr>
                <p:cNvPr id="81" name="Group 58"/>
                <p:cNvGrpSpPr>
                  <a:grpSpLocks/>
                </p:cNvGrpSpPr>
                <p:nvPr/>
              </p:nvGrpSpPr>
              <p:grpSpPr bwMode="auto">
                <a:xfrm>
                  <a:off x="8055096" y="3987906"/>
                  <a:ext cx="939679" cy="627491"/>
                  <a:chOff x="6612532" y="2228650"/>
                  <a:chExt cx="939679" cy="627491"/>
                </a:xfrm>
              </p:grpSpPr>
              <p:sp>
                <p:nvSpPr>
                  <p:cNvPr id="82"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2,600</a:t>
                    </a:r>
                  </a:p>
                </p:txBody>
              </p:sp>
              <p:sp>
                <p:nvSpPr>
                  <p:cNvPr id="83"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$13.42</a:t>
                    </a:r>
                  </a:p>
                </p:txBody>
              </p:sp>
            </p:grpSp>
          </p:grpSp>
          <p:grpSp>
            <p:nvGrpSpPr>
              <p:cNvPr id="44" name="Group 27"/>
              <p:cNvGrpSpPr>
                <a:grpSpLocks/>
              </p:cNvGrpSpPr>
              <p:nvPr/>
            </p:nvGrpSpPr>
            <p:grpSpPr bwMode="auto">
              <a:xfrm>
                <a:off x="4677953" y="4577608"/>
                <a:ext cx="4316822" cy="627491"/>
                <a:chOff x="4677953" y="4867534"/>
                <a:chExt cx="4316822" cy="627491"/>
              </a:xfrm>
            </p:grpSpPr>
            <p:sp>
              <p:nvSpPr>
                <p:cNvPr id="64" name="Text Placeholder 2"/>
                <p:cNvSpPr>
                  <a:spLocks/>
                </p:cNvSpPr>
                <p:nvPr/>
              </p:nvSpPr>
              <p:spPr bwMode="auto">
                <a:xfrm>
                  <a:off x="4677953" y="4867534"/>
                  <a:ext cx="1206621"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Marcellus**</a:t>
                  </a:r>
                </a:p>
              </p:txBody>
            </p:sp>
            <p:grpSp>
              <p:nvGrpSpPr>
                <p:cNvPr id="65" name="Group 69"/>
                <p:cNvGrpSpPr>
                  <a:grpSpLocks/>
                </p:cNvGrpSpPr>
                <p:nvPr/>
              </p:nvGrpSpPr>
              <p:grpSpPr bwMode="auto">
                <a:xfrm>
                  <a:off x="5736829" y="4867534"/>
                  <a:ext cx="939679" cy="627491"/>
                  <a:chOff x="5672853" y="2106752"/>
                  <a:chExt cx="939679" cy="627491"/>
                </a:xfrm>
              </p:grpSpPr>
              <p:sp>
                <p:nvSpPr>
                  <p:cNvPr id="75" name="Text Placeholder 2"/>
                  <p:cNvSpPr>
                    <a:spLocks/>
                  </p:cNvSpPr>
                  <p:nvPr/>
                </p:nvSpPr>
                <p:spPr bwMode="auto">
                  <a:xfrm>
                    <a:off x="5672853" y="2106752"/>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IP </a:t>
                    </a:r>
                    <a:r>
                      <a:rPr lang="en-US">
                        <a:solidFill>
                          <a:schemeClr val="bg1"/>
                        </a:solidFill>
                        <a:latin typeface="Minion Pro" charset="0"/>
                      </a:rPr>
                      <a:t>Mcf/d</a:t>
                    </a:r>
                  </a:p>
                </p:txBody>
              </p:sp>
              <p:sp>
                <p:nvSpPr>
                  <p:cNvPr id="76" name="Text Placeholder 2"/>
                  <p:cNvSpPr>
                    <a:spLocks/>
                  </p:cNvSpPr>
                  <p:nvPr/>
                </p:nvSpPr>
                <p:spPr bwMode="auto">
                  <a:xfrm>
                    <a:off x="5672853" y="2414253"/>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BEP </a:t>
                    </a:r>
                    <a:r>
                      <a:rPr lang="en-US">
                        <a:solidFill>
                          <a:schemeClr val="bg1"/>
                        </a:solidFill>
                        <a:latin typeface="Minion Pro" charset="0"/>
                      </a:rPr>
                      <a:t>$/Mcf</a:t>
                    </a:r>
                  </a:p>
                </p:txBody>
              </p:sp>
            </p:grpSp>
            <p:grpSp>
              <p:nvGrpSpPr>
                <p:cNvPr id="66" name="Group 70"/>
                <p:cNvGrpSpPr>
                  <a:grpSpLocks/>
                </p:cNvGrpSpPr>
                <p:nvPr/>
              </p:nvGrpSpPr>
              <p:grpSpPr bwMode="auto">
                <a:xfrm>
                  <a:off x="6612532" y="4867534"/>
                  <a:ext cx="939679" cy="627491"/>
                  <a:chOff x="6612532" y="2228650"/>
                  <a:chExt cx="939679" cy="627491"/>
                </a:xfrm>
              </p:grpSpPr>
              <p:sp>
                <p:nvSpPr>
                  <p:cNvPr id="73"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5,500</a:t>
                    </a:r>
                  </a:p>
                </p:txBody>
              </p:sp>
              <p:sp>
                <p:nvSpPr>
                  <p:cNvPr id="74"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$2.88</a:t>
                    </a:r>
                  </a:p>
                </p:txBody>
              </p:sp>
            </p:grpSp>
            <p:grpSp>
              <p:nvGrpSpPr>
                <p:cNvPr id="67" name="Group 71"/>
                <p:cNvGrpSpPr>
                  <a:grpSpLocks/>
                </p:cNvGrpSpPr>
                <p:nvPr/>
              </p:nvGrpSpPr>
              <p:grpSpPr bwMode="auto">
                <a:xfrm>
                  <a:off x="7299588" y="4867534"/>
                  <a:ext cx="939679" cy="627491"/>
                  <a:chOff x="6612532" y="2228650"/>
                  <a:chExt cx="939679" cy="627491"/>
                </a:xfrm>
              </p:grpSpPr>
              <p:sp>
                <p:nvSpPr>
                  <p:cNvPr id="71"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3,500</a:t>
                    </a:r>
                  </a:p>
                </p:txBody>
              </p:sp>
              <p:sp>
                <p:nvSpPr>
                  <p:cNvPr id="72"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dirty="0">
                        <a:solidFill>
                          <a:schemeClr val="bg1"/>
                        </a:solidFill>
                        <a:latin typeface="Minion Pro" charset="0"/>
                      </a:rPr>
                      <a:t>$4.02</a:t>
                    </a:r>
                  </a:p>
                </p:txBody>
              </p:sp>
            </p:grpSp>
            <p:grpSp>
              <p:nvGrpSpPr>
                <p:cNvPr id="68" name="Group 72"/>
                <p:cNvGrpSpPr>
                  <a:grpSpLocks/>
                </p:cNvGrpSpPr>
                <p:nvPr/>
              </p:nvGrpSpPr>
              <p:grpSpPr bwMode="auto">
                <a:xfrm>
                  <a:off x="8055096" y="4867534"/>
                  <a:ext cx="939679" cy="627491"/>
                  <a:chOff x="6612532" y="2228650"/>
                  <a:chExt cx="939679" cy="627491"/>
                </a:xfrm>
              </p:grpSpPr>
              <p:sp>
                <p:nvSpPr>
                  <p:cNvPr id="69"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2,000</a:t>
                    </a:r>
                  </a:p>
                </p:txBody>
              </p:sp>
              <p:sp>
                <p:nvSpPr>
                  <p:cNvPr id="70"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$6.31</a:t>
                    </a:r>
                  </a:p>
                </p:txBody>
              </p:sp>
            </p:grpSp>
          </p:grpSp>
          <p:grpSp>
            <p:nvGrpSpPr>
              <p:cNvPr id="45" name="Group 28"/>
              <p:cNvGrpSpPr>
                <a:grpSpLocks/>
              </p:cNvGrpSpPr>
              <p:nvPr/>
            </p:nvGrpSpPr>
            <p:grpSpPr bwMode="auto">
              <a:xfrm>
                <a:off x="4677953" y="5360592"/>
                <a:ext cx="4316822" cy="627491"/>
                <a:chOff x="4677953" y="5747160"/>
                <a:chExt cx="4316822" cy="627491"/>
              </a:xfrm>
            </p:grpSpPr>
            <p:sp>
              <p:nvSpPr>
                <p:cNvPr id="51" name="Text Placeholder 2"/>
                <p:cNvSpPr>
                  <a:spLocks/>
                </p:cNvSpPr>
                <p:nvPr/>
              </p:nvSpPr>
              <p:spPr bwMode="auto">
                <a:xfrm>
                  <a:off x="4677953" y="5747160"/>
                  <a:ext cx="1206621"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dirty="0">
                      <a:solidFill>
                        <a:schemeClr val="bg1"/>
                      </a:solidFill>
                      <a:latin typeface="Minion Pro" charset="0"/>
                    </a:rPr>
                    <a:t>Woodford</a:t>
                  </a:r>
                </a:p>
              </p:txBody>
            </p:sp>
            <p:grpSp>
              <p:nvGrpSpPr>
                <p:cNvPr id="52" name="Group 83"/>
                <p:cNvGrpSpPr>
                  <a:grpSpLocks/>
                </p:cNvGrpSpPr>
                <p:nvPr/>
              </p:nvGrpSpPr>
              <p:grpSpPr bwMode="auto">
                <a:xfrm>
                  <a:off x="5736829" y="5747160"/>
                  <a:ext cx="939679" cy="627491"/>
                  <a:chOff x="5672853" y="2106752"/>
                  <a:chExt cx="939679" cy="627491"/>
                </a:xfrm>
              </p:grpSpPr>
              <p:sp>
                <p:nvSpPr>
                  <p:cNvPr id="62" name="Text Placeholder 2"/>
                  <p:cNvSpPr>
                    <a:spLocks/>
                  </p:cNvSpPr>
                  <p:nvPr/>
                </p:nvSpPr>
                <p:spPr bwMode="auto">
                  <a:xfrm>
                    <a:off x="5672853" y="2106752"/>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IP </a:t>
                    </a:r>
                    <a:r>
                      <a:rPr lang="en-US">
                        <a:solidFill>
                          <a:schemeClr val="bg1"/>
                        </a:solidFill>
                        <a:latin typeface="Minion Pro" charset="0"/>
                      </a:rPr>
                      <a:t>Mcf/d</a:t>
                    </a:r>
                  </a:p>
                </p:txBody>
              </p:sp>
              <p:sp>
                <p:nvSpPr>
                  <p:cNvPr id="63" name="Text Placeholder 2"/>
                  <p:cNvSpPr>
                    <a:spLocks/>
                  </p:cNvSpPr>
                  <p:nvPr/>
                </p:nvSpPr>
                <p:spPr bwMode="auto">
                  <a:xfrm>
                    <a:off x="5672853" y="2414253"/>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b="1">
                        <a:solidFill>
                          <a:schemeClr val="bg1"/>
                        </a:solidFill>
                        <a:latin typeface="Minion Pro" charset="0"/>
                      </a:rPr>
                      <a:t>BEP </a:t>
                    </a:r>
                    <a:r>
                      <a:rPr lang="en-US">
                        <a:solidFill>
                          <a:schemeClr val="bg1"/>
                        </a:solidFill>
                        <a:latin typeface="Minion Pro" charset="0"/>
                      </a:rPr>
                      <a:t>$/Mcf</a:t>
                    </a:r>
                  </a:p>
                </p:txBody>
              </p:sp>
            </p:grpSp>
            <p:grpSp>
              <p:nvGrpSpPr>
                <p:cNvPr id="53" name="Group 84"/>
                <p:cNvGrpSpPr>
                  <a:grpSpLocks/>
                </p:cNvGrpSpPr>
                <p:nvPr/>
              </p:nvGrpSpPr>
              <p:grpSpPr bwMode="auto">
                <a:xfrm>
                  <a:off x="6612532" y="5747160"/>
                  <a:ext cx="939679" cy="627491"/>
                  <a:chOff x="6612532" y="2228650"/>
                  <a:chExt cx="939679" cy="627491"/>
                </a:xfrm>
              </p:grpSpPr>
              <p:sp>
                <p:nvSpPr>
                  <p:cNvPr id="60"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3,920</a:t>
                    </a:r>
                  </a:p>
                </p:txBody>
              </p:sp>
              <p:sp>
                <p:nvSpPr>
                  <p:cNvPr id="61"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$4.12</a:t>
                    </a:r>
                  </a:p>
                </p:txBody>
              </p:sp>
            </p:grpSp>
            <p:grpSp>
              <p:nvGrpSpPr>
                <p:cNvPr id="54" name="Group 85"/>
                <p:cNvGrpSpPr>
                  <a:grpSpLocks/>
                </p:cNvGrpSpPr>
                <p:nvPr/>
              </p:nvGrpSpPr>
              <p:grpSpPr bwMode="auto">
                <a:xfrm>
                  <a:off x="7299588" y="5747160"/>
                  <a:ext cx="939679" cy="627491"/>
                  <a:chOff x="6612532" y="2228650"/>
                  <a:chExt cx="939679" cy="627491"/>
                </a:xfrm>
              </p:grpSpPr>
              <p:sp>
                <p:nvSpPr>
                  <p:cNvPr id="58"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2,340</a:t>
                    </a:r>
                  </a:p>
                </p:txBody>
              </p:sp>
              <p:sp>
                <p:nvSpPr>
                  <p:cNvPr id="59"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$6.34</a:t>
                    </a:r>
                  </a:p>
                </p:txBody>
              </p:sp>
            </p:grpSp>
            <p:grpSp>
              <p:nvGrpSpPr>
                <p:cNvPr id="55" name="Group 86"/>
                <p:cNvGrpSpPr>
                  <a:grpSpLocks/>
                </p:cNvGrpSpPr>
                <p:nvPr/>
              </p:nvGrpSpPr>
              <p:grpSpPr bwMode="auto">
                <a:xfrm>
                  <a:off x="8055096" y="5747160"/>
                  <a:ext cx="939679" cy="627491"/>
                  <a:chOff x="6612532" y="2228650"/>
                  <a:chExt cx="939679" cy="627491"/>
                </a:xfrm>
              </p:grpSpPr>
              <p:sp>
                <p:nvSpPr>
                  <p:cNvPr id="56" name="Text Placeholder 2"/>
                  <p:cNvSpPr>
                    <a:spLocks/>
                  </p:cNvSpPr>
                  <p:nvPr/>
                </p:nvSpPr>
                <p:spPr bwMode="auto">
                  <a:xfrm>
                    <a:off x="6612532" y="2228650"/>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790</a:t>
                    </a:r>
                  </a:p>
                </p:txBody>
              </p:sp>
              <p:sp>
                <p:nvSpPr>
                  <p:cNvPr id="57" name="Text Placeholder 2"/>
                  <p:cNvSpPr>
                    <a:spLocks/>
                  </p:cNvSpPr>
                  <p:nvPr/>
                </p:nvSpPr>
                <p:spPr bwMode="auto">
                  <a:xfrm>
                    <a:off x="6612532" y="2536151"/>
                    <a:ext cx="939679" cy="3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Arial" pitchFamily="34" charset="0"/>
                      <a:buNone/>
                    </a:pPr>
                    <a:r>
                      <a:rPr lang="en-US">
                        <a:solidFill>
                          <a:schemeClr val="bg1"/>
                        </a:solidFill>
                        <a:latin typeface="Minion Pro" charset="0"/>
                      </a:rPr>
                      <a:t>$17.04</a:t>
                    </a:r>
                  </a:p>
                </p:txBody>
              </p:sp>
            </p:grpSp>
          </p:grpSp>
          <p:sp>
            <p:nvSpPr>
              <p:cNvPr id="46" name="Line 7"/>
              <p:cNvSpPr>
                <a:spLocks noChangeShapeType="1"/>
              </p:cNvSpPr>
              <p:nvPr/>
            </p:nvSpPr>
            <p:spPr bwMode="auto">
              <a:xfrm flipV="1">
                <a:off x="5736915" y="2174619"/>
                <a:ext cx="3013362" cy="22226"/>
              </a:xfrm>
              <a:prstGeom prst="line">
                <a:avLst/>
              </a:prstGeom>
              <a:noFill/>
              <a:ln w="19050">
                <a:solidFill>
                  <a:schemeClr val="bg1">
                    <a:lumMod val="75000"/>
                  </a:schemeClr>
                </a:solidFill>
                <a:round/>
                <a:headEnd/>
                <a:tailEnd/>
              </a:ln>
              <a:extLst/>
            </p:spPr>
            <p:txBody>
              <a:bodyPr/>
              <a:lstStyle/>
              <a:p>
                <a:pPr fontAlgn="auto">
                  <a:spcBef>
                    <a:spcPts val="0"/>
                  </a:spcBef>
                  <a:spcAft>
                    <a:spcPts val="0"/>
                  </a:spcAft>
                  <a:defRPr/>
                </a:pPr>
                <a:endParaRPr lang="en-US">
                  <a:solidFill>
                    <a:schemeClr val="bg1"/>
                  </a:solidFill>
                  <a:latin typeface="+mn-lt"/>
                  <a:cs typeface="+mn-cs"/>
                </a:endParaRPr>
              </a:p>
            </p:txBody>
          </p:sp>
          <p:sp>
            <p:nvSpPr>
              <p:cNvPr id="47" name="Line 7"/>
              <p:cNvSpPr>
                <a:spLocks noChangeShapeType="1"/>
              </p:cNvSpPr>
              <p:nvPr/>
            </p:nvSpPr>
            <p:spPr bwMode="auto">
              <a:xfrm flipV="1">
                <a:off x="4677952" y="2901801"/>
                <a:ext cx="4072347" cy="21184"/>
              </a:xfrm>
              <a:prstGeom prst="line">
                <a:avLst/>
              </a:prstGeom>
              <a:noFill/>
              <a:ln w="19050">
                <a:solidFill>
                  <a:srgbClr val="BFBFBF"/>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8" name="Line 7"/>
              <p:cNvSpPr>
                <a:spLocks noChangeShapeType="1"/>
              </p:cNvSpPr>
              <p:nvPr/>
            </p:nvSpPr>
            <p:spPr bwMode="auto">
              <a:xfrm flipV="1">
                <a:off x="4677953" y="3684787"/>
                <a:ext cx="4072347" cy="21184"/>
              </a:xfrm>
              <a:prstGeom prst="line">
                <a:avLst/>
              </a:prstGeom>
              <a:noFill/>
              <a:ln w="19050">
                <a:solidFill>
                  <a:srgbClr val="BFBFBF"/>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9" name="Line 7"/>
              <p:cNvSpPr>
                <a:spLocks noChangeShapeType="1"/>
              </p:cNvSpPr>
              <p:nvPr/>
            </p:nvSpPr>
            <p:spPr bwMode="auto">
              <a:xfrm flipV="1">
                <a:off x="4677953" y="4467773"/>
                <a:ext cx="4072347" cy="21184"/>
              </a:xfrm>
              <a:prstGeom prst="line">
                <a:avLst/>
              </a:prstGeom>
              <a:noFill/>
              <a:ln w="19050">
                <a:solidFill>
                  <a:srgbClr val="BFBFBF"/>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50" name="Line 7"/>
              <p:cNvSpPr>
                <a:spLocks noChangeShapeType="1"/>
              </p:cNvSpPr>
              <p:nvPr/>
            </p:nvSpPr>
            <p:spPr bwMode="auto">
              <a:xfrm flipV="1">
                <a:off x="4677953" y="5250759"/>
                <a:ext cx="4072347" cy="21184"/>
              </a:xfrm>
              <a:prstGeom prst="line">
                <a:avLst/>
              </a:prstGeom>
              <a:noFill/>
              <a:ln w="19050">
                <a:solidFill>
                  <a:srgbClr val="BFBFBF"/>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grpSp>
        <p:sp>
          <p:nvSpPr>
            <p:cNvPr id="39" name="Text Placeholder 2"/>
            <p:cNvSpPr>
              <a:spLocks/>
            </p:cNvSpPr>
            <p:nvPr/>
          </p:nvSpPr>
          <p:spPr bwMode="auto">
            <a:xfrm>
              <a:off x="3048000" y="1385888"/>
              <a:ext cx="4316412" cy="60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Font typeface="Arial" pitchFamily="34" charset="0"/>
                <a:buNone/>
              </a:pPr>
              <a:r>
                <a:rPr lang="en-US" b="1" dirty="0">
                  <a:solidFill>
                    <a:srgbClr val="FFE593"/>
                  </a:solidFill>
                  <a:latin typeface="+mj-lt"/>
                </a:rPr>
                <a:t>Impact of IP Rate Variability on Breakeven Price (BEP)*</a:t>
              </a:r>
            </a:p>
            <a:p>
              <a:pPr algn="ctr">
                <a:spcBef>
                  <a:spcPct val="20000"/>
                </a:spcBef>
                <a:buFont typeface="Arial" pitchFamily="34" charset="0"/>
                <a:buNone/>
              </a:pPr>
              <a:r>
                <a:rPr lang="en-US" b="1" dirty="0">
                  <a:solidFill>
                    <a:srgbClr val="FFE593"/>
                  </a:solidFill>
                  <a:latin typeface="+mj-lt"/>
                </a:rPr>
                <a:t>(2009 Well Vintages)</a:t>
              </a:r>
            </a:p>
          </p:txBody>
        </p:sp>
      </p:grpSp>
      <p:sp>
        <p:nvSpPr>
          <p:cNvPr id="3" name="Oval 2"/>
          <p:cNvSpPr/>
          <p:nvPr/>
        </p:nvSpPr>
        <p:spPr>
          <a:xfrm>
            <a:off x="5406203" y="1442655"/>
            <a:ext cx="1299397" cy="4738307"/>
          </a:xfrm>
          <a:prstGeom prst="ellipse">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00248" y="3102114"/>
            <a:ext cx="1153152" cy="707886"/>
          </a:xfrm>
          <a:prstGeom prst="rect">
            <a:avLst/>
          </a:prstGeom>
          <a:solidFill>
            <a:schemeClr val="accent1">
              <a:lumMod val="75000"/>
            </a:schemeClr>
          </a:solidFill>
          <a:scene3d>
            <a:camera prst="orthographicFront"/>
            <a:lightRig rig="chilly" dir="t"/>
          </a:scene3d>
          <a:sp3d prstMaterial="dkEdge">
            <a:bevelT w="190500" h="190500"/>
          </a:sp3d>
        </p:spPr>
        <p:txBody>
          <a:bodyPr wrap="square" rtlCol="0">
            <a:spAutoFit/>
          </a:bodyPr>
          <a:lstStyle/>
          <a:p>
            <a:r>
              <a:rPr lang="en-US" sz="4000" b="1" dirty="0" smtClean="0">
                <a:solidFill>
                  <a:srgbClr val="FFEAA7"/>
                </a:solidFill>
              </a:rPr>
              <a:t>48% </a:t>
            </a:r>
            <a:endParaRPr lang="en-US" sz="4000" b="1" dirty="0">
              <a:solidFill>
                <a:srgbClr val="FFEAA7"/>
              </a:solidFill>
            </a:endParaRPr>
          </a:p>
        </p:txBody>
      </p:sp>
      <p:sp>
        <p:nvSpPr>
          <p:cNvPr id="6" name="Right Brace 5"/>
          <p:cNvSpPr/>
          <p:nvPr/>
        </p:nvSpPr>
        <p:spPr>
          <a:xfrm>
            <a:off x="6392520" y="2195258"/>
            <a:ext cx="463813" cy="2711165"/>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15257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_7HJAKr4gUiNGgSLtM_lM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RfRyWv.GEOC1C4W7jXI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RfRyWv.GEOC1C4W7jXI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RfRyWv.GEOC1C4W7jXI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RfRyWv.GEOC1C4W7jXI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liTdD4BrkKIUJT_AQRm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RfRyWv.GEOC1C4W7jXI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RfRyWv.GEOC1C4W7jXIx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RfRyWv.GEOC1C4W7jXI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RfRyWv.GEOC1C4W7jXIx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RfRyWv.GEOC1C4W7jXIxQ"/>
</p:tagLst>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35069</TotalTime>
  <Words>8941</Words>
  <Application>Microsoft Office PowerPoint</Application>
  <PresentationFormat>On-screen Show (4:3)</PresentationFormat>
  <Paragraphs>1752</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makender</dc:creator>
  <cp:lastModifiedBy>Melanie</cp:lastModifiedBy>
  <cp:revision>1095</cp:revision>
  <dcterms:created xsi:type="dcterms:W3CDTF">2012-03-07T02:09:40Z</dcterms:created>
  <dcterms:modified xsi:type="dcterms:W3CDTF">2012-12-08T02:19:20Z</dcterms:modified>
</cp:coreProperties>
</file>