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notesMasterIdLst>
    <p:notesMasterId r:id="rId15"/>
  </p:notesMasterIdLst>
  <p:sldIdLst>
    <p:sldId id="259" r:id="rId2"/>
    <p:sldId id="258" r:id="rId3"/>
    <p:sldId id="264" r:id="rId4"/>
    <p:sldId id="265" r:id="rId5"/>
    <p:sldId id="266" r:id="rId6"/>
    <p:sldId id="271" r:id="rId7"/>
    <p:sldId id="267" r:id="rId8"/>
    <p:sldId id="274" r:id="rId9"/>
    <p:sldId id="268" r:id="rId10"/>
    <p:sldId id="269" r:id="rId11"/>
    <p:sldId id="270" r:id="rId12"/>
    <p:sldId id="272" r:id="rId13"/>
    <p:sldId id="273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29" autoAdjust="0"/>
    <p:restoredTop sz="94649" autoAdjust="0"/>
  </p:normalViewPr>
  <p:slideViewPr>
    <p:cSldViewPr>
      <p:cViewPr>
        <p:scale>
          <a:sx n="81" d="100"/>
          <a:sy n="81" d="100"/>
        </p:scale>
        <p:origin x="-564" y="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CACD18E-F1FE-490A-A0C8-D8332B8F406E}" type="datetimeFigureOut">
              <a:rPr lang="en-US"/>
              <a:pPr>
                <a:defRPr/>
              </a:pPr>
              <a:t>4/9/2012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F6538FB-0FA7-4DE0-99C5-01234F3351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bg-BG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9F64BA-40F7-49ED-A3AC-66A787A9C7E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bg-BG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4C392C-3F39-4435-896D-D491ED34186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Arial" pitchFamily="34" charset="0"/>
              <a:buChar char="•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E5DBC-0877-4D7D-97A5-C42D6B7F63B1}" type="datetimeFigureOut">
              <a:rPr lang="en-US"/>
              <a:pPr>
                <a:defRPr/>
              </a:pPr>
              <a:t>4/9/2012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A47C1-8C25-47AF-97BF-FE09D70C70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 rot="5400000">
            <a:off x="4591050" y="2409825"/>
            <a:ext cx="6858000" cy="2038350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7"/>
          <p:cNvSpPr/>
          <p:nvPr/>
        </p:nvSpPr>
        <p:spPr>
          <a:xfrm rot="5400000">
            <a:off x="4668044" y="2570956"/>
            <a:ext cx="6858000" cy="1716088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 rot="5400000">
            <a:off x="3681413" y="3354387"/>
            <a:ext cx="6858000" cy="149225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74638"/>
            <a:ext cx="1447800" cy="5851525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35317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7C67F-B4DA-4A1D-A9E0-87E8A4FC27D1}" type="datetimeFigureOut">
              <a:rPr lang="en-US"/>
              <a:pPr>
                <a:defRPr/>
              </a:pPr>
              <a:t>4/9/2012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356350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73265-52C2-4C9E-A349-B2E1F7F45F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2544763"/>
            <a:ext cx="9144000" cy="3255962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7"/>
          <p:cNvSpPr/>
          <p:nvPr/>
        </p:nvSpPr>
        <p:spPr>
          <a:xfrm>
            <a:off x="0" y="2667000"/>
            <a:ext cx="9144000" cy="2740025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5478463"/>
            <a:ext cx="9144000" cy="23653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extBox 10"/>
          <p:cNvSpPr txBox="1"/>
          <p:nvPr/>
        </p:nvSpPr>
        <p:spPr>
          <a:xfrm>
            <a:off x="4819650" y="4260850"/>
            <a:ext cx="1219200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spc="150" dirty="0">
                <a:solidFill>
                  <a:srgbClr val="FFFFFF"/>
                </a:solidFill>
                <a:latin typeface="+mn-lt"/>
                <a:sym typeface="Wingdings"/>
              </a:rPr>
              <a:t></a:t>
            </a:r>
            <a:endParaRPr lang="en-US" sz="3200" spc="15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8" name="TextBox 11"/>
          <p:cNvSpPr txBox="1"/>
          <p:nvPr/>
        </p:nvSpPr>
        <p:spPr>
          <a:xfrm>
            <a:off x="3148013" y="4260850"/>
            <a:ext cx="1219200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spc="150" dirty="0">
                <a:solidFill>
                  <a:srgbClr val="FFFFFF"/>
                </a:solidFill>
                <a:latin typeface="+mn-lt"/>
                <a:sym typeface="Wingdings"/>
              </a:rPr>
              <a:t></a:t>
            </a:r>
            <a:endParaRPr lang="en-US" sz="3200" spc="15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819400"/>
            <a:ext cx="8686800" cy="1463040"/>
          </a:xfrm>
        </p:spPr>
        <p:txBody>
          <a:bodyPr anchor="b" anchorCtr="0">
            <a:noAutofit/>
          </a:bodyPr>
          <a:lstStyle>
            <a:lvl1pPr algn="ctr">
              <a:defRPr sz="7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4800600"/>
            <a:ext cx="8001000" cy="5486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18126-C8B7-43A1-9A75-2F41D2D4B12D}" type="datetimeFigureOut">
              <a:rPr lang="en-US"/>
              <a:pPr>
                <a:defRPr/>
              </a:pPr>
              <a:t>4/9/2012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225" y="4389438"/>
            <a:ext cx="1216025" cy="365125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E0D2BCA-7BAA-4DBD-8814-CF57A599EC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315A2-2249-48B6-B7C2-85AA48E68440}" type="datetimeFigureOut">
              <a:rPr lang="en-US"/>
              <a:pPr>
                <a:defRPr/>
              </a:pPr>
              <a:t>4/9/2012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17A29-7837-4F0E-AA16-B42F08EDE7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FF6B9-687D-419E-A526-A975ECE71666}" type="datetimeFigureOut">
              <a:rPr lang="en-US"/>
              <a:pPr>
                <a:defRPr/>
              </a:pPr>
              <a:t>4/9/2012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CBA6D-B1C6-4273-9729-6D383AD9D8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2B0CF-E4DB-48A4-93AD-557571B75D08}" type="datetimeFigureOut">
              <a:rPr lang="en-US"/>
              <a:pPr>
                <a:defRPr/>
              </a:pPr>
              <a:t>4/9/2012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0168B-7A92-47B1-B121-2333C287A3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BB401-D38B-4450-BFC9-5DCA9A4AAC09}" type="datetimeFigureOut">
              <a:rPr lang="en-US"/>
              <a:pPr>
                <a:defRPr/>
              </a:pPr>
              <a:t>4/9/2012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F7CE2-3780-47A5-BAE5-FFB5FEDBD1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6172200" y="161925"/>
            <a:ext cx="2971800" cy="11525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6145213" y="133350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0"/>
          <p:cNvSpPr/>
          <p:nvPr/>
        </p:nvSpPr>
        <p:spPr>
          <a:xfrm>
            <a:off x="6145213" y="133350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719072"/>
            <a:ext cx="8247888" cy="4535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D7B1E-3353-4161-AE3E-36A157D1E363}" type="datetimeFigureOut">
              <a:rPr lang="en-US"/>
              <a:pPr>
                <a:defRPr/>
              </a:pPr>
              <a:t>4/9/2012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59CCB-99D7-4F08-BD9E-3B24EF6E72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6172200" y="161925"/>
            <a:ext cx="2971800" cy="11525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6145213" y="133350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0"/>
          <p:cNvSpPr/>
          <p:nvPr/>
        </p:nvSpPr>
        <p:spPr>
          <a:xfrm>
            <a:off x="6145213" y="133350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717040"/>
            <a:ext cx="8249920" cy="453136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5638800" cy="1005840"/>
          </a:xfrm>
        </p:spPr>
        <p:txBody>
          <a:bodyPr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28600"/>
            <a:ext cx="2819400" cy="100584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ABC96-CCFF-418F-800F-75B05D3F88E3}" type="datetimeFigureOut">
              <a:rPr lang="en-US"/>
              <a:pPr>
                <a:defRPr/>
              </a:pPr>
              <a:t>4/9/2012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358BA-E8F3-4EEA-AF41-2E68D9E00A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3DFDE-A1BC-4123-A683-4D83226CF28C}" type="datetimeFigureOut">
              <a:rPr lang="en-US"/>
              <a:pPr>
                <a:defRPr/>
              </a:pPr>
              <a:t>4/9/2012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298ED-C747-4766-9549-80BEFA425B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0013"/>
            <a:ext cx="9144000" cy="1454150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8275"/>
            <a:ext cx="9144000" cy="1154113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563"/>
            <a:ext cx="8229600" cy="1111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21043640-FC92-4208-8C00-A2B573564339}" type="datetimeFigureOut">
              <a:rPr lang="en-US"/>
              <a:pPr>
                <a:defRPr/>
              </a:pPr>
              <a:t>4/9/2012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149328D9-F088-4F52-89C0-50E34D3E58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1368425"/>
            <a:ext cx="9144000" cy="14922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3" r:id="rId3"/>
    <p:sldLayoutId id="2147483692" r:id="rId4"/>
    <p:sldLayoutId id="2147483691" r:id="rId5"/>
    <p:sldLayoutId id="2147483696" r:id="rId6"/>
    <p:sldLayoutId id="2147483697" r:id="rId7"/>
    <p:sldLayoutId id="2147483698" r:id="rId8"/>
    <p:sldLayoutId id="2147483690" r:id="rId9"/>
    <p:sldLayoutId id="2147483699" r:id="rId1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400" kern="120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Bodoni MT Condense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Bodoni MT Condense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Bodoni MT Condense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Bodoni MT Condense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Bodoni MT Condense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Bodoni MT Condense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Bodoni MT Condense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Bodoni MT Condense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Courier New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48774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7EB8E7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E3B651"/>
        </a:buClr>
        <a:buFont typeface="Arial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8"/>
          <p:cNvSpPr>
            <a:spLocks noChangeArrowheads="1"/>
          </p:cNvSpPr>
          <p:nvPr/>
        </p:nvSpPr>
        <p:spPr bwMode="auto">
          <a:xfrm>
            <a:off x="0" y="152400"/>
            <a:ext cx="9144000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bg-BG" sz="2000" b="1">
                <a:solidFill>
                  <a:srgbClr val="FFFFFF"/>
                </a:solidFill>
              </a:rPr>
              <a:t>АСОЦИАЦИЯ НА</a:t>
            </a:r>
            <a:r>
              <a:rPr lang="bg-BG" sz="5400" b="1">
                <a:solidFill>
                  <a:srgbClr val="FFFFFF"/>
                </a:solidFill>
              </a:rPr>
              <a:t> </a:t>
            </a:r>
            <a:r>
              <a:rPr lang="bg-BG" sz="2000" b="1">
                <a:solidFill>
                  <a:srgbClr val="FFFFFF"/>
                </a:solidFill>
              </a:rPr>
              <a:t>ТОПЛОФИКАЦИОННИТЕ ДРУЖЕСТВА В БЪЛГАРИЯ</a:t>
            </a:r>
            <a:endParaRPr lang="fr-FR" sz="2000" b="1">
              <a:solidFill>
                <a:srgbClr val="FFFFFF"/>
              </a:solidFill>
            </a:endParaRPr>
          </a:p>
        </p:txBody>
      </p:sp>
      <p:sp>
        <p:nvSpPr>
          <p:cNvPr id="13314" name="Rectangle 12"/>
          <p:cNvSpPr>
            <a:spLocks noChangeArrowheads="1"/>
          </p:cNvSpPr>
          <p:nvPr/>
        </p:nvSpPr>
        <p:spPr bwMode="auto">
          <a:xfrm>
            <a:off x="0" y="2471738"/>
            <a:ext cx="910907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bg-BG" sz="2400" b="1"/>
              <a:t>ЗАКОНОВА РАМКА </a:t>
            </a:r>
            <a:endParaRPr lang="en-US" sz="2400" b="1"/>
          </a:p>
          <a:p>
            <a:pPr algn="ctr"/>
            <a:endParaRPr lang="en-US" sz="2400" b="1"/>
          </a:p>
          <a:p>
            <a:pPr algn="ctr"/>
            <a:r>
              <a:rPr lang="bg-BG" sz="2400" b="1"/>
              <a:t>ЗА ДЕЙНОСТТА НА ТОПЛОФИКАЦИОННИТЕ ДРУЖЕСТВА</a:t>
            </a:r>
          </a:p>
          <a:p>
            <a:pPr algn="ctr"/>
            <a:endParaRPr lang="bg-BG" sz="2400" b="1"/>
          </a:p>
          <a:p>
            <a:pPr algn="ctr"/>
            <a:r>
              <a:rPr lang="bg-BG" sz="2400" b="1"/>
              <a:t>Няколко предложения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3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52578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bg-BG" b="1" u="sng" smtClean="0">
                <a:solidFill>
                  <a:schemeClr val="accent1"/>
                </a:solidFill>
                <a:latin typeface="Franklin Gothic Book" pitchFamily="34" charset="0"/>
              </a:rPr>
              <a:t>Включване на нови сгради към системите за централно топлоснабдяване</a:t>
            </a:r>
            <a:r>
              <a:rPr lang="bg-BG" u="sng" smtClean="0">
                <a:solidFill>
                  <a:schemeClr val="accent1"/>
                </a:solidFill>
                <a:latin typeface="Franklin Gothic Book" pitchFamily="34" charset="0"/>
              </a:rPr>
              <a:t> </a:t>
            </a: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bg-BG" sz="2000" smtClean="0">
                <a:solidFill>
                  <a:schemeClr val="tx1"/>
                </a:solidFill>
                <a:latin typeface="Franklin Gothic Book" pitchFamily="34" charset="0"/>
              </a:rPr>
              <a:t>Няма нормативно изискване нови сгради да се изграждат  с вътрешни отоплителни инсталации и инсталации за гореща вода </a:t>
            </a: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bg-BG" sz="2000" smtClean="0">
                <a:solidFill>
                  <a:schemeClr val="tx1"/>
                </a:solidFill>
                <a:latin typeface="Franklin Gothic Book" pitchFamily="34" charset="0"/>
              </a:rPr>
              <a:t>Много от Инвеститорите /обикновено извън София/ пестят средства за задължителните хоризонтални инсталации за топлофикация</a:t>
            </a: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endParaRPr lang="bg-BG" sz="2000" smtClean="0">
              <a:solidFill>
                <a:schemeClr val="tx1"/>
              </a:solidFill>
              <a:latin typeface="Franklin Gothic Book" pitchFamily="34" charset="0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bg-BG" b="1" u="sng" smtClean="0">
                <a:solidFill>
                  <a:schemeClr val="tx1"/>
                </a:solidFill>
                <a:latin typeface="Franklin Gothic Book" pitchFamily="34" charset="0"/>
              </a:rPr>
              <a:t>Предложение</a:t>
            </a: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bg-BG" sz="2000" smtClean="0">
                <a:solidFill>
                  <a:schemeClr val="tx1"/>
                </a:solidFill>
                <a:latin typeface="Franklin Gothic Book" pitchFamily="34" charset="0"/>
              </a:rPr>
              <a:t>Възприемане преобладаващата практика в ЕС общините да определят изискванията за енерго задоволяване на различните райони в градовете, в зависимост от енергийните си планове и енергийна и екологична политика. </a:t>
            </a: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endParaRPr lang="bg-BG" sz="2000" smtClean="0">
              <a:solidFill>
                <a:schemeClr val="tx1"/>
              </a:solidFill>
              <a:latin typeface="Franklin Gothic Book" pitchFamily="34" charset="0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ru-RU" sz="2000" b="1" smtClean="0">
                <a:solidFill>
                  <a:schemeClr val="tx1"/>
                </a:solidFill>
                <a:latin typeface="Franklin Gothic Book" pitchFamily="34" charset="0"/>
              </a:rPr>
              <a:t>	/Дадени предложения за промени пред ПК по ИЕТ/</a:t>
            </a:r>
            <a:endParaRPr lang="bg-BG" sz="2000" b="1" smtClean="0">
              <a:solidFill>
                <a:schemeClr val="tx1"/>
              </a:solidFill>
              <a:latin typeface="Franklin Gothic Book" pitchFamily="34" charset="0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endParaRPr lang="bg-BG" sz="2000" smtClean="0">
              <a:solidFill>
                <a:schemeClr val="tx1"/>
              </a:solidFill>
              <a:latin typeface="Franklin Gothic Book" pitchFamily="34" charset="0"/>
            </a:endParaRPr>
          </a:p>
        </p:txBody>
      </p:sp>
      <p:sp>
        <p:nvSpPr>
          <p:cNvPr id="2457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0" y="182563"/>
            <a:ext cx="9144000" cy="111125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bg-BG" sz="2000" b="1" smtClean="0">
                <a:ln>
                  <a:noFill/>
                </a:ln>
                <a:effectLst/>
                <a:latin typeface="Arial" charset="0"/>
              </a:rPr>
              <a:t>АСОЦИАЦИЯ НА ТОПЛОФИКАЦИОННИТЕ ДРУЖЕСТВА В БЪЛГАРИЯ</a:t>
            </a:r>
            <a:endParaRPr lang="fr-FR" sz="2000" b="1" smtClean="0">
              <a:ln>
                <a:noFill/>
              </a:ln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ru-RU" b="1" smtClean="0">
                <a:latin typeface="Franklin Gothic Book" pitchFamily="34" charset="0"/>
              </a:rPr>
              <a:t>	</a:t>
            </a:r>
            <a:r>
              <a:rPr lang="ru-RU" b="1" u="sng" smtClean="0">
                <a:solidFill>
                  <a:schemeClr val="accent1"/>
                </a:solidFill>
                <a:latin typeface="Franklin Gothic Book" pitchFamily="34" charset="0"/>
              </a:rPr>
              <a:t>Удължаване на гарантирания срок за действие на преференциалната цена при изкупуване на високоефективна електроенергия, произведена чрез комбинирано производство на топлинна и електрическа енергия.</a:t>
            </a:r>
          </a:p>
          <a:p>
            <a:pPr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endParaRPr lang="ru-RU" b="1" u="sng" smtClean="0">
              <a:solidFill>
                <a:schemeClr val="accent1"/>
              </a:solidFill>
              <a:latin typeface="Franklin Gothic Book" pitchFamily="34" charset="0"/>
            </a:endParaRPr>
          </a:p>
          <a:p>
            <a:pPr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bg-BG" sz="2000" b="1" smtClean="0">
                <a:solidFill>
                  <a:schemeClr val="tx1"/>
                </a:solidFill>
                <a:latin typeface="Franklin Gothic Book" pitchFamily="34" charset="0"/>
              </a:rPr>
              <a:t>Посоченото в § 193, ал.1 и 2 от проекта на  ЗИД ЗЕ е недостатъчно ясно </a:t>
            </a:r>
          </a:p>
          <a:p>
            <a:pPr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bg-BG" sz="2000" b="1" smtClean="0">
                <a:solidFill>
                  <a:schemeClr val="tx1"/>
                </a:solidFill>
                <a:latin typeface="Franklin Gothic Book" pitchFamily="34" charset="0"/>
              </a:rPr>
              <a:t>Към него следва да се обяви срок за изкупуване на </a:t>
            </a:r>
            <a:r>
              <a:rPr lang="ru-RU" sz="2000" b="1" smtClean="0">
                <a:solidFill>
                  <a:schemeClr val="tx1"/>
                </a:solidFill>
                <a:latin typeface="Franklin Gothic Book" pitchFamily="34" charset="0"/>
              </a:rPr>
              <a:t>високоефективна електроенергия по преференциални цени за яснота на бъдещи инвеститори</a:t>
            </a:r>
          </a:p>
          <a:p>
            <a:pPr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endParaRPr lang="ru-RU" sz="2000" b="1" smtClean="0">
              <a:solidFill>
                <a:schemeClr val="tx1"/>
              </a:solidFill>
              <a:latin typeface="Franklin Gothic Book" pitchFamily="34" charset="0"/>
            </a:endParaRPr>
          </a:p>
          <a:p>
            <a:pPr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ru-RU" sz="2000" b="1" smtClean="0">
                <a:solidFill>
                  <a:schemeClr val="tx1"/>
                </a:solidFill>
                <a:latin typeface="Franklin Gothic Book" pitchFamily="34" charset="0"/>
              </a:rPr>
              <a:t>	/Дадени предложения за промени пред ПК по ИЕТ/</a:t>
            </a:r>
            <a:endParaRPr lang="bg-BG" sz="2000" b="1" smtClean="0">
              <a:solidFill>
                <a:schemeClr val="tx1"/>
              </a:solidFill>
              <a:latin typeface="Franklin Gothic Book" pitchFamily="34" charset="0"/>
            </a:endParaRPr>
          </a:p>
        </p:txBody>
      </p:sp>
      <p:sp>
        <p:nvSpPr>
          <p:cNvPr id="2560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0" y="182563"/>
            <a:ext cx="9144000" cy="111125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bg-BG" sz="2000" b="1" smtClean="0">
                <a:ln>
                  <a:noFill/>
                </a:ln>
                <a:effectLst/>
                <a:latin typeface="Arial" charset="0"/>
              </a:rPr>
              <a:t>АСОЦИАЦИЯ НА</a:t>
            </a:r>
            <a:r>
              <a:rPr lang="bg-BG" sz="4800" b="1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lang="bg-BG" sz="2000" b="1" smtClean="0">
                <a:ln>
                  <a:noFill/>
                </a:ln>
                <a:effectLst/>
                <a:latin typeface="Arial" charset="0"/>
              </a:rPr>
              <a:t>ТОПЛОФИКАЦИОННИТЕ ДРУЖЕСТВА В БЪЛГАРИЯ</a:t>
            </a:r>
            <a:endParaRPr lang="fr-FR" sz="2000" b="1" smtClean="0">
              <a:ln>
                <a:noFill/>
              </a:ln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3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bg-BG" b="1" u="sng" smtClean="0">
                <a:solidFill>
                  <a:schemeClr val="accent1"/>
                </a:solidFill>
                <a:latin typeface="Franklin Gothic Book" pitchFamily="34" charset="0"/>
              </a:rPr>
              <a:t>Достъп и пренос на природен газ</a:t>
            </a: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endParaRPr lang="bg-BG" b="1" u="sng" smtClean="0">
              <a:solidFill>
                <a:schemeClr val="accent1"/>
              </a:solidFill>
              <a:latin typeface="Franklin Gothic Book" pitchFamily="34" charset="0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bg-BG" sz="2000" b="1" smtClean="0">
                <a:solidFill>
                  <a:schemeClr val="tx1"/>
                </a:solidFill>
                <a:latin typeface="Franklin Gothic Book" pitchFamily="34" charset="0"/>
              </a:rPr>
              <a:t>С добавянето на нов §192 от АТДБ, следва да се предотврати опасността</a:t>
            </a:r>
            <a:r>
              <a:rPr lang="bg-BG" sz="2000" smtClean="0">
                <a:solidFill>
                  <a:schemeClr val="tx1"/>
                </a:solidFill>
                <a:latin typeface="Franklin Gothic Book" pitchFamily="34" charset="0"/>
              </a:rPr>
              <a:t>, </a:t>
            </a:r>
            <a:r>
              <a:rPr lang="bg-BG" sz="2000" b="1" smtClean="0">
                <a:solidFill>
                  <a:schemeClr val="tx1"/>
                </a:solidFill>
                <a:latin typeface="Franklin Gothic Book" pitchFamily="34" charset="0"/>
              </a:rPr>
              <a:t>топлофикационните дружества</a:t>
            </a:r>
            <a:r>
              <a:rPr lang="bg-BG" sz="2000" smtClean="0">
                <a:solidFill>
                  <a:schemeClr val="tx1"/>
                </a:solidFill>
                <a:latin typeface="Franklin Gothic Book" pitchFamily="34" charset="0"/>
              </a:rPr>
              <a:t> </a:t>
            </a:r>
            <a:r>
              <a:rPr lang="bg-BG" sz="2000" b="1" smtClean="0">
                <a:solidFill>
                  <a:schemeClr val="tx1"/>
                </a:solidFill>
                <a:latin typeface="Franklin Gothic Book" pitchFamily="34" charset="0"/>
              </a:rPr>
              <a:t>да се окажат присъединени към съответната за територията газоразпределителна мрежа, </a:t>
            </a: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endParaRPr lang="bg-BG" sz="2000" b="1" smtClean="0">
              <a:latin typeface="Franklin Gothic Book" pitchFamily="34" charset="0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bg-BG" sz="2000" b="1" smtClean="0">
                <a:latin typeface="Franklin Gothic Book" pitchFamily="34" charset="0"/>
              </a:rPr>
              <a:t>	</a:t>
            </a:r>
            <a:r>
              <a:rPr lang="bg-BG" sz="2000" b="1" u="sng" smtClean="0">
                <a:solidFill>
                  <a:schemeClr val="tx1"/>
                </a:solidFill>
                <a:latin typeface="Franklin Gothic Book" pitchFamily="34" charset="0"/>
              </a:rPr>
              <a:t>което би оскъпило значително топлинната енергия </a:t>
            </a:r>
            <a:r>
              <a:rPr lang="bg-BG" sz="2000" b="1" u="sng" smtClean="0">
                <a:solidFill>
                  <a:schemeClr val="tx1"/>
                </a:solidFill>
                <a:latin typeface="SAfon" pitchFamily="34" charset="0"/>
              </a:rPr>
              <a:t>с</a:t>
            </a:r>
            <a:r>
              <a:rPr lang="bg-BG" sz="2000" b="1" u="sng" smtClean="0">
                <a:solidFill>
                  <a:schemeClr val="tx1"/>
                </a:solidFill>
                <a:latin typeface="Franklin Gothic Book" pitchFamily="34" charset="0"/>
              </a:rPr>
              <a:t> цена за достъп и пренос през газоразпределителната мрежа</a:t>
            </a:r>
            <a:r>
              <a:rPr lang="bg-BG" sz="2000" smtClean="0">
                <a:latin typeface="Franklin Gothic Book" pitchFamily="34" charset="0"/>
              </a:rPr>
              <a:t> </a:t>
            </a:r>
            <a:endParaRPr lang="bg-BG" sz="2000" b="1" smtClean="0">
              <a:solidFill>
                <a:schemeClr val="tx1"/>
              </a:solidFill>
              <a:latin typeface="Franklin Gothic Book" pitchFamily="34" charset="0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endParaRPr lang="bg-BG" sz="2000" b="1" smtClean="0">
              <a:solidFill>
                <a:schemeClr val="tx1"/>
              </a:solidFill>
              <a:latin typeface="Franklin Gothic Book" pitchFamily="34" charset="0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endParaRPr lang="ru-RU" sz="2000" b="1" smtClean="0">
              <a:solidFill>
                <a:schemeClr val="tx1"/>
              </a:solidFill>
              <a:latin typeface="Franklin Gothic Book" pitchFamily="34" charset="0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ru-RU" sz="2000" b="1" smtClean="0">
                <a:solidFill>
                  <a:schemeClr val="tx1"/>
                </a:solidFill>
                <a:latin typeface="Franklin Gothic Book" pitchFamily="34" charset="0"/>
              </a:rPr>
              <a:t>	/Дадени подробни предложения за промени пред ПК по ИЕТ/</a:t>
            </a:r>
            <a:endParaRPr lang="bg-BG" sz="2000" b="1" smtClean="0">
              <a:solidFill>
                <a:schemeClr val="tx1"/>
              </a:solidFill>
              <a:latin typeface="Franklin Gothic Book" pitchFamily="34" charset="0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endParaRPr lang="bg-BG" sz="2000" b="1" smtClean="0">
              <a:solidFill>
                <a:schemeClr val="tx1"/>
              </a:solidFill>
              <a:latin typeface="Franklin Gothic Book" pitchFamily="34" charset="0"/>
            </a:endParaRPr>
          </a:p>
        </p:txBody>
      </p:sp>
      <p:sp>
        <p:nvSpPr>
          <p:cNvPr id="2662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0" y="182563"/>
            <a:ext cx="9144000" cy="111125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bg-BG" sz="2000" b="1" smtClean="0">
                <a:ln>
                  <a:noFill/>
                </a:ln>
                <a:effectLst/>
                <a:latin typeface="Arial" charset="0"/>
              </a:rPr>
              <a:t>АСОЦИАЦИЯ НА ТОПЛОФИКАЦИОННИТЕ ДРУЖЕСТВА В БЪЛГАРИЯ</a:t>
            </a:r>
            <a:endParaRPr lang="fr-FR" sz="2000" b="1" smtClean="0">
              <a:ln>
                <a:noFill/>
              </a:ln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endParaRPr lang="bg-BG" smtClean="0">
              <a:latin typeface="Franklin Gothic Book" pitchFamily="34" charset="0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endParaRPr lang="bg-BG" smtClean="0">
              <a:latin typeface="Franklin Gothic Book" pitchFamily="34" charset="0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endParaRPr lang="bg-BG" smtClean="0">
              <a:latin typeface="Franklin Gothic Book" pitchFamily="34" charset="0"/>
            </a:endParaRPr>
          </a:p>
          <a:p>
            <a:pPr algn="ctr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bg-BG" b="1" smtClean="0">
                <a:latin typeface="Franklin Gothic Book" pitchFamily="34" charset="0"/>
              </a:rPr>
              <a:t>БЛАГОДАРЯ  ЗА  ВНИМАНИЕТО</a:t>
            </a: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endParaRPr lang="bg-BG" b="1" smtClean="0">
              <a:latin typeface="Franklin Gothic Book" pitchFamily="34" charset="0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endParaRPr lang="bg-BG" smtClean="0">
              <a:latin typeface="Franklin Gothic Book" pitchFamily="34" charset="0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endParaRPr lang="bg-BG" smtClean="0">
              <a:latin typeface="Franklin Gothic Book" pitchFamily="34" charset="0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bg-BG" smtClean="0">
                <a:latin typeface="Franklin Gothic Book" pitchFamily="34" charset="0"/>
              </a:rPr>
              <a:t>Илия Николаев</a:t>
            </a: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bg-BG" smtClean="0">
                <a:latin typeface="Franklin Gothic Book" pitchFamily="34" charset="0"/>
              </a:rPr>
              <a:t>Председател на АТДБ</a:t>
            </a:r>
          </a:p>
        </p:txBody>
      </p:sp>
      <p:sp>
        <p:nvSpPr>
          <p:cNvPr id="2765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0" y="182563"/>
            <a:ext cx="9144000" cy="111125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bg-BG" sz="2000" b="1" smtClean="0">
                <a:ln>
                  <a:noFill/>
                </a:ln>
                <a:effectLst/>
                <a:latin typeface="Arial" charset="0"/>
              </a:rPr>
              <a:t>АСОЦИАЦИЯ НА ТОПЛОФИКАЦИОННИТЕ ДРУЖЕСТВА В БЪЛГАРИЯ</a:t>
            </a:r>
            <a:endParaRPr lang="fr-FR" sz="2000" b="1" smtClean="0">
              <a:ln>
                <a:noFill/>
              </a:ln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4"/>
          <p:cNvSpPr>
            <a:spLocks noChangeArrowheads="1"/>
          </p:cNvSpPr>
          <p:nvPr/>
        </p:nvSpPr>
        <p:spPr bwMode="auto">
          <a:xfrm>
            <a:off x="0" y="152400"/>
            <a:ext cx="9144000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bg-BG" sz="2000" b="1">
                <a:solidFill>
                  <a:srgbClr val="FFFFFF"/>
                </a:solidFill>
              </a:rPr>
              <a:t>АСОЦИАЦИЯ НА</a:t>
            </a:r>
            <a:r>
              <a:rPr lang="bg-BG" sz="5400" b="1">
                <a:solidFill>
                  <a:srgbClr val="FFFFFF"/>
                </a:solidFill>
              </a:rPr>
              <a:t> </a:t>
            </a:r>
            <a:r>
              <a:rPr lang="bg-BG" sz="2000" b="1">
                <a:solidFill>
                  <a:srgbClr val="FFFFFF"/>
                </a:solidFill>
              </a:rPr>
              <a:t>ТОПЛОФИКАЦИОННИТЕ ДРУЖЕСТВА В БЪЛГАРИЯ</a:t>
            </a:r>
            <a:endParaRPr lang="fr-FR" sz="2000" b="1">
              <a:solidFill>
                <a:srgbClr val="FFFFFF"/>
              </a:solidFill>
            </a:endParaRPr>
          </a:p>
        </p:txBody>
      </p:sp>
      <p:sp>
        <p:nvSpPr>
          <p:cNvPr id="15362" name="Rectangle 5"/>
          <p:cNvSpPr>
            <a:spLocks noChangeArrowheads="1"/>
          </p:cNvSpPr>
          <p:nvPr/>
        </p:nvSpPr>
        <p:spPr bwMode="auto">
          <a:xfrm>
            <a:off x="533400" y="1993900"/>
            <a:ext cx="8086725" cy="396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endParaRPr lang="bg-BG" sz="2000" b="1" i="1" u="sng"/>
          </a:p>
          <a:p>
            <a:pPr algn="just">
              <a:buFontTx/>
              <a:buChar char="•"/>
            </a:pPr>
            <a:r>
              <a:rPr lang="bg-BG" b="1"/>
              <a:t> Закон за енергетиката</a:t>
            </a:r>
          </a:p>
          <a:p>
            <a:pPr algn="just">
              <a:buFontTx/>
              <a:buChar char="•"/>
            </a:pPr>
            <a:r>
              <a:rPr lang="bg-BG" b="1"/>
              <a:t> Наредба № 16-334/16.04.2007г. ЗА ТОПЛОСНАБДЯВАНЕТО</a:t>
            </a:r>
            <a:endParaRPr lang="ru-RU" b="1"/>
          </a:p>
          <a:p>
            <a:pPr algn="just">
              <a:buFontTx/>
              <a:buChar char="•"/>
            </a:pPr>
            <a:r>
              <a:rPr lang="ru-RU" b="1"/>
              <a:t> Наредба №РД-16-267 от 19.03.2008 г. за определяне на количеството електрическа енергия, произведена от комбинирано производство на топлинна и електрическа енергия.</a:t>
            </a:r>
            <a:endParaRPr lang="en-US" b="1"/>
          </a:p>
          <a:p>
            <a:pPr algn="just"/>
            <a:endParaRPr lang="bg-BG" b="1"/>
          </a:p>
          <a:p>
            <a:pPr algn="just">
              <a:buFontTx/>
              <a:buChar char="•"/>
            </a:pPr>
            <a:r>
              <a:rPr lang="en-US" b="1"/>
              <a:t> </a:t>
            </a:r>
            <a:r>
              <a:rPr lang="bg-BG" b="1"/>
              <a:t>Закона за управление на етажната собственост </a:t>
            </a:r>
            <a:endParaRPr lang="en-US" b="1"/>
          </a:p>
          <a:p>
            <a:pPr algn="just"/>
            <a:endParaRPr lang="en-US" b="1"/>
          </a:p>
          <a:p>
            <a:pPr algn="just">
              <a:buFontTx/>
              <a:buChar char="•"/>
            </a:pPr>
            <a:r>
              <a:rPr lang="en-US" b="1"/>
              <a:t> </a:t>
            </a:r>
            <a:r>
              <a:rPr lang="bg-BG" b="1"/>
              <a:t>Закона за енергийната ефективност </a:t>
            </a:r>
            <a:endParaRPr lang="en-US" b="1"/>
          </a:p>
          <a:p>
            <a:pPr algn="just">
              <a:buFontTx/>
              <a:buChar char="•"/>
            </a:pPr>
            <a:endParaRPr lang="en-US" b="1"/>
          </a:p>
          <a:p>
            <a:pPr algn="just">
              <a:buFontTx/>
              <a:buChar char="•"/>
            </a:pPr>
            <a:r>
              <a:rPr lang="en-US" b="1"/>
              <a:t> </a:t>
            </a:r>
            <a:r>
              <a:rPr lang="bg-BG" b="1"/>
              <a:t>Закона за устройство на територията</a:t>
            </a:r>
            <a:r>
              <a:rPr lang="bg-BG"/>
              <a:t> </a:t>
            </a:r>
            <a:endParaRPr lang="en-US"/>
          </a:p>
          <a:p>
            <a:pPr algn="just"/>
            <a:endParaRPr lang="en-US" b="1"/>
          </a:p>
          <a:p>
            <a:pPr algn="just">
              <a:buFontTx/>
              <a:buChar char="•"/>
            </a:pPr>
            <a:r>
              <a:rPr lang="bg-BG" b="1"/>
              <a:t> Други . . . </a:t>
            </a:r>
            <a:endParaRPr lang="en-US" b="1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ChangeArrowheads="1"/>
          </p:cNvSpPr>
          <p:nvPr/>
        </p:nvSpPr>
        <p:spPr bwMode="auto">
          <a:xfrm>
            <a:off x="0" y="152400"/>
            <a:ext cx="9144000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bg-BG" sz="2000" b="1">
                <a:solidFill>
                  <a:srgbClr val="FFFFFF"/>
                </a:solidFill>
              </a:rPr>
              <a:t>АСОЦИАЦИЯ НА</a:t>
            </a:r>
            <a:r>
              <a:rPr lang="bg-BG" sz="5400" b="1">
                <a:solidFill>
                  <a:srgbClr val="FFFFFF"/>
                </a:solidFill>
              </a:rPr>
              <a:t> </a:t>
            </a:r>
            <a:r>
              <a:rPr lang="bg-BG" sz="2000" b="1">
                <a:solidFill>
                  <a:srgbClr val="FFFFFF"/>
                </a:solidFill>
              </a:rPr>
              <a:t>ТОПЛОФИКАЦИОННИТЕ ДРУЖЕСТВА В БЪЛГАРИЯ</a:t>
            </a:r>
            <a:endParaRPr lang="fr-FR" sz="2000" b="1">
              <a:solidFill>
                <a:srgbClr val="FFFFFF"/>
              </a:solidFill>
            </a:endParaRPr>
          </a:p>
        </p:txBody>
      </p:sp>
      <p:sp>
        <p:nvSpPr>
          <p:cNvPr id="17410" name="Rectangle 5"/>
          <p:cNvSpPr>
            <a:spLocks noChangeArrowheads="1"/>
          </p:cNvSpPr>
          <p:nvPr/>
        </p:nvSpPr>
        <p:spPr bwMode="auto">
          <a:xfrm>
            <a:off x="152400" y="1447800"/>
            <a:ext cx="8686800" cy="484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bg-BG" sz="2400" b="1" u="sng">
              <a:solidFill>
                <a:schemeClr val="accent1"/>
              </a:solidFill>
            </a:endParaRPr>
          </a:p>
          <a:p>
            <a:r>
              <a:rPr lang="bg-BG" sz="2400" b="1" u="sng">
                <a:solidFill>
                  <a:schemeClr val="accent1"/>
                </a:solidFill>
              </a:rPr>
              <a:t>Разпределение на топлинната енергия</a:t>
            </a:r>
          </a:p>
          <a:p>
            <a:endParaRPr lang="bg-BG" sz="2400"/>
          </a:p>
          <a:p>
            <a:r>
              <a:rPr lang="bg-BG" sz="2000"/>
              <a:t>- </a:t>
            </a:r>
            <a:r>
              <a:rPr lang="bg-BG"/>
              <a:t>в </a:t>
            </a:r>
            <a:r>
              <a:rPr lang="bg-BG" sz="2000"/>
              <a:t>ЗЕ директивно е посочен начин за разпределение на топлинната енергия с уреди за дялово разпределение /УДР/</a:t>
            </a:r>
          </a:p>
          <a:p>
            <a:r>
              <a:rPr lang="bg-BG" sz="2000"/>
              <a:t>-  само в 2-3 страни в ЕС е задължително използването на УДР</a:t>
            </a:r>
          </a:p>
          <a:p>
            <a:r>
              <a:rPr lang="bg-BG" sz="2000"/>
              <a:t>-  има потребители етажни собственици, които не желаят такъв метод и се отказват ако не се прилага избран от тях начин</a:t>
            </a:r>
          </a:p>
          <a:p>
            <a:r>
              <a:rPr lang="bg-BG" sz="2000"/>
              <a:t>-  системата с УДР е сложна, неразбираема и въпреки някои предимства не се ползва с желание и доверие от клиентите </a:t>
            </a:r>
          </a:p>
          <a:p>
            <a:r>
              <a:rPr lang="bg-BG" sz="2000"/>
              <a:t>- прилагането на разпределение по прогнозни дялове предполага неточности и кражби на топлинна енергия</a:t>
            </a:r>
          </a:p>
          <a:p>
            <a:r>
              <a:rPr lang="bg-BG" sz="2000"/>
              <a:t>-  използването на УДР се отрази негативно върху имиджа на топлофикациите и създаде недоверие към централизираното топлоснабдяване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bg-BG" sz="2000" b="1" u="sng" smtClean="0">
                <a:solidFill>
                  <a:schemeClr val="tx1"/>
                </a:solidFill>
                <a:latin typeface="Franklin Gothic Book" pitchFamily="34" charset="0"/>
              </a:rPr>
              <a:t>Предложения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bg-BG" sz="2000" b="1" smtClean="0">
                <a:solidFill>
                  <a:schemeClr val="tx1"/>
                </a:solidFill>
                <a:latin typeface="Franklin Gothic Book" pitchFamily="34" charset="0"/>
              </a:rPr>
              <a:t>	1. Разпределението на топлоенергията да става по избран от потребителите начин.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bg-BG" sz="2000" b="1" smtClean="0">
                <a:solidFill>
                  <a:schemeClr val="tx1"/>
                </a:solidFill>
                <a:latin typeface="Franklin Gothic Book" pitchFamily="34" charset="0"/>
              </a:rPr>
              <a:t>	</a:t>
            </a:r>
            <a:r>
              <a:rPr lang="bg-BG" sz="1800" b="1" smtClean="0">
                <a:solidFill>
                  <a:schemeClr val="tx1"/>
                </a:solidFill>
              </a:rPr>
              <a:t>Дяловото разпределение</a:t>
            </a:r>
            <a:r>
              <a:rPr lang="bg-BG" sz="2000" b="1" smtClean="0">
                <a:solidFill>
                  <a:schemeClr val="tx1"/>
                </a:solidFill>
              </a:rPr>
              <a:t> </a:t>
            </a:r>
            <a:r>
              <a:rPr lang="bg-BG" sz="2000" b="1" smtClean="0">
                <a:solidFill>
                  <a:schemeClr val="tx1"/>
                </a:solidFill>
                <a:latin typeface="Franklin Gothic Book" pitchFamily="34" charset="0"/>
              </a:rPr>
              <a:t> да се извади от ЗЕ и се уреди в Наредба</a:t>
            </a:r>
            <a:endParaRPr lang="bg-BG" sz="2000" smtClean="0">
              <a:solidFill>
                <a:schemeClr val="tx1"/>
              </a:solidFill>
              <a:latin typeface="Franklin Gothic Book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bg-BG" sz="2000" smtClean="0">
                <a:solidFill>
                  <a:schemeClr val="tx1"/>
                </a:solidFill>
                <a:latin typeface="Franklin Gothic Book" pitchFamily="34" charset="0"/>
              </a:rPr>
              <a:t>- във всички Тф има реално случаи</a:t>
            </a:r>
            <a:r>
              <a:rPr lang="bg-BG" sz="2000" smtClean="0">
                <a:solidFill>
                  <a:schemeClr val="tx1"/>
                </a:solidFill>
              </a:rPr>
              <a:t> на разпределение без УДР</a:t>
            </a:r>
            <a:r>
              <a:rPr lang="bg-BG" sz="2000" smtClean="0">
                <a:solidFill>
                  <a:schemeClr val="tx1"/>
                </a:solidFill>
                <a:latin typeface="Franklin Gothic Book" pitchFamily="34" charset="0"/>
              </a:rPr>
              <a:t>, които формално са извън ЗЕ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bg-BG" sz="2000" smtClean="0">
                <a:solidFill>
                  <a:schemeClr val="tx1"/>
                </a:solidFill>
                <a:latin typeface="Franklin Gothic Book" pitchFamily="34" charset="0"/>
              </a:rPr>
              <a:t>- Федерацията на потребителите също поставя този въпрос.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bg-BG" sz="2000" smtClean="0">
                <a:solidFill>
                  <a:schemeClr val="tx1"/>
                </a:solidFill>
                <a:latin typeface="Franklin Gothic Book" pitchFamily="34" charset="0"/>
              </a:rPr>
              <a:t>- би било добре да се допуска вариант, топлоснабдителното дружество бъде упълномощавано от потребителите да направи конкурс за търговец за ДР, за да поеме отговорност за качеството на услугата пред клиента.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bg-BG" sz="2000" smtClean="0">
                <a:solidFill>
                  <a:schemeClr val="tx1"/>
                </a:solidFill>
                <a:latin typeface="Franklin Gothic Book" pitchFamily="34" charset="0"/>
              </a:rPr>
              <a:t>- използването на УДР с дистанционно отчитане е крачка напред в прилагане на системата за ДР – отпада необходимостта от достъп до жилищата, възможен ежемесечен отчет без прогнозни стойности, намаляване кражби на топлинна енергия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bg-BG" sz="2000" smtClean="0">
                <a:solidFill>
                  <a:schemeClr val="tx1"/>
                </a:solidFill>
                <a:latin typeface="Franklin Gothic Book" pitchFamily="34" charset="0"/>
              </a:rPr>
              <a:t>	/Програма за ЕЕ в бита – REECL чрез някои банки вече предлагат кредити и безвъзмездна помощ от 30% за сдружения на граждани, желаещи да закупят УДР с радиоотчитане/</a:t>
            </a:r>
          </a:p>
        </p:txBody>
      </p:sp>
      <p:sp>
        <p:nvSpPr>
          <p:cNvPr id="18434" name="Rectangle 4"/>
          <p:cNvSpPr>
            <a:spLocks noChangeArrowheads="1"/>
          </p:cNvSpPr>
          <p:nvPr/>
        </p:nvSpPr>
        <p:spPr bwMode="auto">
          <a:xfrm>
            <a:off x="0" y="152400"/>
            <a:ext cx="9144000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bg-BG" sz="2000" b="1">
                <a:solidFill>
                  <a:srgbClr val="FFFFFF"/>
                </a:solidFill>
              </a:rPr>
              <a:t>АСОЦИАЦИЯ НА</a:t>
            </a:r>
            <a:r>
              <a:rPr lang="bg-BG" sz="5400" b="1">
                <a:solidFill>
                  <a:srgbClr val="FFFFFF"/>
                </a:solidFill>
              </a:rPr>
              <a:t> </a:t>
            </a:r>
            <a:r>
              <a:rPr lang="bg-BG" sz="2000" b="1">
                <a:solidFill>
                  <a:srgbClr val="FFFFFF"/>
                </a:solidFill>
              </a:rPr>
              <a:t>ТОПЛОФИКАЦИОННИТЕ ДРУЖЕСТВА В БЪЛГАРИЯ</a:t>
            </a:r>
            <a:endParaRPr lang="fr-FR" sz="20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Grp="1"/>
          </p:cNvSpPr>
          <p:nvPr>
            <p:ph type="body" idx="1"/>
          </p:nvPr>
        </p:nvSpPr>
        <p:spPr>
          <a:xfrm>
            <a:off x="381000" y="1828800"/>
            <a:ext cx="8229600" cy="4525963"/>
          </a:xfrm>
        </p:spPr>
        <p:txBody>
          <a:bodyPr/>
          <a:lstStyle/>
          <a:p>
            <a:pPr eaLnBrk="1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bg-BG" sz="2000" b="1" smtClean="0">
                <a:latin typeface="Franklin Gothic Book" pitchFamily="34" charset="0"/>
              </a:rPr>
              <a:t>	</a:t>
            </a:r>
            <a:r>
              <a:rPr lang="bg-BG" sz="2000" b="1" smtClean="0">
                <a:solidFill>
                  <a:schemeClr val="tx1"/>
                </a:solidFill>
                <a:latin typeface="Franklin Gothic Book" pitchFamily="34" charset="0"/>
              </a:rPr>
              <a:t>2. Асоциации на собствениците</a:t>
            </a:r>
            <a:endParaRPr lang="bg-BG" sz="2000" smtClean="0">
              <a:solidFill>
                <a:schemeClr val="tx1"/>
              </a:solidFill>
              <a:latin typeface="Franklin Gothic Book" pitchFamily="34" charset="0"/>
            </a:endParaRPr>
          </a:p>
          <a:p>
            <a:pPr eaLnBrk="1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bg-BG" sz="2000" smtClean="0">
                <a:solidFill>
                  <a:schemeClr val="tx1"/>
                </a:solidFill>
                <a:latin typeface="Franklin Gothic Book" pitchFamily="34" charset="0"/>
              </a:rPr>
              <a:t>във всички страни в ЕС е регламентирано създаване Асоциации /сдружения / на собствениците които</a:t>
            </a:r>
          </a:p>
          <a:p>
            <a:pPr eaLnBrk="1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bg-BG" sz="2000" smtClean="0">
                <a:solidFill>
                  <a:schemeClr val="tx1"/>
                </a:solidFill>
              </a:rPr>
              <a:t>	- </a:t>
            </a:r>
            <a:r>
              <a:rPr lang="bg-BG" sz="2000" smtClean="0">
                <a:solidFill>
                  <a:schemeClr val="tx1"/>
                </a:solidFill>
                <a:latin typeface="Franklin Gothic Book" pitchFamily="34" charset="0"/>
              </a:rPr>
              <a:t>избират начин на разпределение на топлоенергията и лице за отчитане и разпределение на енергията</a:t>
            </a:r>
          </a:p>
          <a:p>
            <a:pPr eaLnBrk="1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bg-BG" sz="2000" smtClean="0">
                <a:solidFill>
                  <a:schemeClr val="tx1"/>
                </a:solidFill>
              </a:rPr>
              <a:t>	- </a:t>
            </a:r>
            <a:r>
              <a:rPr lang="bg-BG" sz="2000" smtClean="0">
                <a:solidFill>
                  <a:schemeClr val="tx1"/>
                </a:solidFill>
                <a:latin typeface="Franklin Gothic Book" pitchFamily="34" charset="0"/>
              </a:rPr>
              <a:t>събират и заплащат сумите за топлоенергия и други комунални дейности и услуги – директно или чрез упълномощено лице /</a:t>
            </a:r>
            <a:r>
              <a:rPr lang="bg-BG" sz="2000" smtClean="0">
                <a:solidFill>
                  <a:schemeClr val="tx1"/>
                </a:solidFill>
              </a:rPr>
              <a:t>Ф</a:t>
            </a:r>
            <a:r>
              <a:rPr lang="bg-BG" sz="2000" smtClean="0">
                <a:solidFill>
                  <a:schemeClr val="tx1"/>
                </a:solidFill>
                <a:latin typeface="Franklin Gothic Book" pitchFamily="34" charset="0"/>
              </a:rPr>
              <a:t>ДР или доставчик на енергия/. </a:t>
            </a:r>
          </a:p>
          <a:p>
            <a:pPr eaLnBrk="1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bg-BG" sz="2000" smtClean="0">
                <a:solidFill>
                  <a:schemeClr val="tx1"/>
                </a:solidFill>
                <a:latin typeface="Franklin Gothic Book" pitchFamily="34" charset="0"/>
              </a:rPr>
              <a:t>Подобна практика, с </a:t>
            </a:r>
            <a:r>
              <a:rPr lang="bg-BG" sz="2000" b="1" smtClean="0">
                <a:solidFill>
                  <a:schemeClr val="tx1"/>
                </a:solidFill>
                <a:latin typeface="Franklin Gothic Book" pitchFamily="34" charset="0"/>
              </a:rPr>
              <a:t>Упълномощени лица</a:t>
            </a:r>
            <a:r>
              <a:rPr lang="bg-BG" sz="2000" smtClean="0">
                <a:solidFill>
                  <a:schemeClr val="tx1"/>
                </a:solidFill>
                <a:latin typeface="Franklin Gothic Book" pitchFamily="34" charset="0"/>
              </a:rPr>
              <a:t> повечето Тф прилагаха </a:t>
            </a:r>
            <a:r>
              <a:rPr lang="bg-BG" sz="2000" smtClean="0">
                <a:solidFill>
                  <a:schemeClr val="tx1"/>
                </a:solidFill>
              </a:rPr>
              <a:t>199</a:t>
            </a:r>
            <a:r>
              <a:rPr lang="bg-BG" sz="2000" smtClean="0">
                <a:solidFill>
                  <a:schemeClr val="tx1"/>
                </a:solidFill>
                <a:latin typeface="Franklin Gothic Book" pitchFamily="34" charset="0"/>
              </a:rPr>
              <a:t>7 - 2001 г., </a:t>
            </a:r>
          </a:p>
          <a:p>
            <a:pPr eaLnBrk="1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bg-BG" sz="2000" smtClean="0">
                <a:solidFill>
                  <a:schemeClr val="tx1"/>
                </a:solidFill>
              </a:rPr>
              <a:t>		</a:t>
            </a:r>
            <a:r>
              <a:rPr lang="bg-BG" sz="2000" smtClean="0">
                <a:solidFill>
                  <a:schemeClr val="tx1"/>
                </a:solidFill>
                <a:latin typeface="Franklin Gothic Book" pitchFamily="34" charset="0"/>
              </a:rPr>
              <a:t>- годишната събираемост на някои топлофикационни дружества </a:t>
            </a:r>
            <a:r>
              <a:rPr lang="bg-BG" sz="2000" smtClean="0">
                <a:solidFill>
                  <a:schemeClr val="tx1"/>
                </a:solidFill>
              </a:rPr>
              <a:t>	</a:t>
            </a:r>
            <a:r>
              <a:rPr lang="bg-BG" sz="2000" smtClean="0">
                <a:solidFill>
                  <a:schemeClr val="tx1"/>
                </a:solidFill>
                <a:latin typeface="Franklin Gothic Book" pitchFamily="34" charset="0"/>
              </a:rPr>
              <a:t>превиши 96%/. </a:t>
            </a:r>
          </a:p>
          <a:p>
            <a:pPr eaLnBrk="1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bg-BG" sz="2000" smtClean="0">
                <a:solidFill>
                  <a:schemeClr val="tx1"/>
                </a:solidFill>
              </a:rPr>
              <a:t>		</a:t>
            </a:r>
            <a:r>
              <a:rPr lang="bg-BG" sz="2000" smtClean="0">
                <a:solidFill>
                  <a:schemeClr val="tx1"/>
                </a:solidFill>
                <a:latin typeface="Franklin Gothic Book" pitchFamily="34" charset="0"/>
              </a:rPr>
              <a:t>- без кражби   /отчитане на водомери и контрол на радиаторите </a:t>
            </a:r>
            <a:r>
              <a:rPr lang="bg-BG" sz="2000" smtClean="0">
                <a:solidFill>
                  <a:schemeClr val="tx1"/>
                </a:solidFill>
              </a:rPr>
              <a:t>	</a:t>
            </a:r>
            <a:r>
              <a:rPr lang="bg-BG" sz="2000" smtClean="0">
                <a:solidFill>
                  <a:schemeClr val="tx1"/>
                </a:solidFill>
                <a:latin typeface="Franklin Gothic Book" pitchFamily="34" charset="0"/>
              </a:rPr>
              <a:t>от живущи в сградата/</a:t>
            </a:r>
          </a:p>
          <a:p>
            <a:pPr eaLnBrk="1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endParaRPr lang="bg-BG" sz="2000" smtClean="0">
              <a:solidFill>
                <a:schemeClr val="tx1"/>
              </a:solidFill>
              <a:latin typeface="Franklin Gothic Book" pitchFamily="34" charset="0"/>
            </a:endParaRPr>
          </a:p>
        </p:txBody>
      </p:sp>
      <p:sp>
        <p:nvSpPr>
          <p:cNvPr id="1945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bg-BG" sz="2000" b="1">
                <a:solidFill>
                  <a:srgbClr val="FFFFFF"/>
                </a:solidFill>
              </a:rPr>
              <a:t>АСОЦИАЦИЯ НА</a:t>
            </a:r>
            <a:r>
              <a:rPr lang="bg-BG" sz="5400" b="1">
                <a:solidFill>
                  <a:srgbClr val="FFFFFF"/>
                </a:solidFill>
              </a:rPr>
              <a:t> </a:t>
            </a:r>
            <a:r>
              <a:rPr lang="bg-BG" sz="2000" b="1">
                <a:solidFill>
                  <a:srgbClr val="FFFFFF"/>
                </a:solidFill>
              </a:rPr>
              <a:t>ТОПЛОФИКАЦИОННИТЕ ДРУЖЕСТВА В БЪЛГАРИЯ</a:t>
            </a:r>
            <a:endParaRPr lang="fr-FR" sz="20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bg-BG" smtClean="0">
              <a:ln>
                <a:noFill/>
              </a:ln>
              <a:effectLst/>
              <a:latin typeface="Bodoni MT Condensed" pitchFamily="18" charset="0"/>
            </a:endParaRPr>
          </a:p>
        </p:txBody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endParaRPr lang="bg-BG" smtClean="0">
              <a:latin typeface="Franklin Gothic Book" pitchFamily="34" charset="0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bg-BG" smtClean="0">
                <a:latin typeface="Franklin Gothic Book" pitchFamily="34" charset="0"/>
              </a:rPr>
              <a:t>	</a:t>
            </a:r>
            <a:r>
              <a:rPr lang="bg-BG" sz="2000" smtClean="0">
                <a:solidFill>
                  <a:schemeClr val="tx1"/>
                </a:solidFill>
                <a:latin typeface="Franklin Gothic Book" pitchFamily="34" charset="0"/>
              </a:rPr>
              <a:t>3. </a:t>
            </a:r>
            <a:r>
              <a:rPr lang="bg-BG" sz="2000" b="1" smtClean="0">
                <a:solidFill>
                  <a:schemeClr val="tx1"/>
                </a:solidFill>
                <a:latin typeface="Franklin Gothic Book" pitchFamily="34" charset="0"/>
              </a:rPr>
              <a:t>Да отпадне </a:t>
            </a:r>
            <a:r>
              <a:rPr lang="ru-RU" sz="2000" b="1" smtClean="0">
                <a:solidFill>
                  <a:schemeClr val="tx1"/>
                </a:solidFill>
                <a:latin typeface="Franklin Gothic Book" pitchFamily="34" charset="0"/>
              </a:rPr>
              <a:t>&amp;</a:t>
            </a:r>
            <a:r>
              <a:rPr lang="bg-BG" sz="2000" b="1" smtClean="0">
                <a:solidFill>
                  <a:schemeClr val="tx1"/>
                </a:solidFill>
                <a:latin typeface="Franklin Gothic Book" pitchFamily="34" charset="0"/>
              </a:rPr>
              <a:t>6 от ПРЕХОДНИ И ЗАКЛЮЧИТЕЛНИ РАЗПОРЕДБИ на Наредбата за топлоснабдяване</a:t>
            </a:r>
            <a:r>
              <a:rPr lang="bg-BG" sz="2000" smtClean="0">
                <a:latin typeface="Franklin Gothic Book" pitchFamily="34" charset="0"/>
              </a:rPr>
              <a:t> </a:t>
            </a: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endParaRPr lang="bg-BG" sz="2000" smtClean="0">
              <a:latin typeface="Franklin Gothic Book" pitchFamily="34" charset="0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bg-BG" smtClean="0">
                <a:latin typeface="Franklin Gothic Book" pitchFamily="34" charset="0"/>
              </a:rPr>
              <a:t>	</a:t>
            </a:r>
            <a:r>
              <a:rPr lang="bg-BG" sz="2000" smtClean="0">
                <a:solidFill>
                  <a:schemeClr val="tx1"/>
                </a:solidFill>
                <a:latin typeface="Franklin Gothic Book" pitchFamily="34" charset="0"/>
              </a:rPr>
              <a:t>Няма пазарна логика топлофикациите да събират от клиентите сумите за дялово разпределение и да ги изплащат на ТДР  </a:t>
            </a: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bg-BG" sz="2000" smtClean="0">
                <a:solidFill>
                  <a:schemeClr val="tx1"/>
                </a:solidFill>
                <a:latin typeface="Franklin Gothic Book" pitchFamily="34" charset="0"/>
              </a:rPr>
              <a:t>	Не е нормално топлофикациите да утвърждават цените за обслужване на УДР на ФДР при положение, че и те извършват такава дейност. </a:t>
            </a: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endParaRPr lang="bg-BG" sz="2000" smtClean="0">
              <a:solidFill>
                <a:schemeClr val="tx1"/>
              </a:solidFill>
              <a:latin typeface="Franklin Gothic Book" pitchFamily="34" charset="0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ru-RU" sz="2000" b="1" smtClean="0">
                <a:solidFill>
                  <a:schemeClr val="tx1"/>
                </a:solidFill>
                <a:latin typeface="Franklin Gothic Book" pitchFamily="34" charset="0"/>
              </a:rPr>
              <a:t>	/Дадени предложения за промени пред ПК по ИЕТ/</a:t>
            </a:r>
            <a:endParaRPr lang="bg-BG" sz="2000" b="1" smtClean="0">
              <a:solidFill>
                <a:schemeClr val="tx1"/>
              </a:solidFill>
              <a:latin typeface="Franklin Gothic Book" pitchFamily="34" charset="0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endParaRPr lang="bg-BG" sz="2000" smtClean="0">
              <a:solidFill>
                <a:schemeClr val="tx1"/>
              </a:solidFill>
              <a:latin typeface="Franklin Gothic Book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bg-BG" b="1" u="sng" smtClean="0">
                <a:solidFill>
                  <a:schemeClr val="accent1"/>
                </a:solidFill>
                <a:latin typeface="Franklin Gothic Book" pitchFamily="34" charset="0"/>
              </a:rPr>
              <a:t>С</a:t>
            </a:r>
            <a:r>
              <a:rPr lang="ru-RU" b="1" u="sng" smtClean="0">
                <a:solidFill>
                  <a:schemeClr val="accent1"/>
                </a:solidFill>
                <a:latin typeface="Franklin Gothic Book" pitchFamily="34" charset="0"/>
              </a:rPr>
              <a:t>ъбираемост на вземанията от клиенти</a:t>
            </a:r>
            <a:endParaRPr lang="en-US" b="1" u="sng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bg-BG" b="1" smtClean="0">
                <a:solidFill>
                  <a:schemeClr val="accent1"/>
                </a:solidFill>
                <a:latin typeface="Franklin Gothic Book" pitchFamily="34" charset="0"/>
              </a:rPr>
              <a:t>Причини за ниската събираемост</a:t>
            </a:r>
            <a:endParaRPr lang="ru-RU" b="1" smtClean="0">
              <a:solidFill>
                <a:schemeClr val="accent1"/>
              </a:solidFill>
              <a:latin typeface="Franklin Gothic Book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bg-BG" sz="2000" smtClean="0">
                <a:latin typeface="Franklin Gothic Book" pitchFamily="34" charset="0"/>
              </a:rPr>
              <a:t>Съмнения в обективността и точността на разпределената топлоенергия по партиди;</a:t>
            </a:r>
          </a:p>
          <a:p>
            <a:pPr ea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bg-BG" sz="2000" smtClean="0">
                <a:latin typeface="Franklin Gothic Book" pitchFamily="34" charset="0"/>
              </a:rPr>
              <a:t>Съмнения за кражби на топлоенергията от живущите в сградата;</a:t>
            </a:r>
          </a:p>
          <a:p>
            <a:pPr ea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bg-BG" sz="2000" smtClean="0">
                <a:latin typeface="Franklin Gothic Book" pitchFamily="34" charset="0"/>
              </a:rPr>
              <a:t>Ниски доходи на част от потребителите;</a:t>
            </a:r>
          </a:p>
          <a:p>
            <a:pPr ea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bg-BG" sz="2000" smtClean="0">
                <a:latin typeface="Franklin Gothic Book" pitchFamily="34" charset="0"/>
              </a:rPr>
              <a:t>Отсъствие в обществото на непримиримост към кражбите и неплащането на сметките за топлоенергия;</a:t>
            </a:r>
          </a:p>
          <a:p>
            <a:pPr ea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bg-BG" sz="2000" smtClean="0">
                <a:latin typeface="Franklin Gothic Book" pitchFamily="34" charset="0"/>
              </a:rPr>
              <a:t>Топлоснабдителното предприятие трудно може да си събере вземанията - при 3 год. давностен срок за задълженията не може да осъди всички длъжници</a:t>
            </a:r>
          </a:p>
          <a:p>
            <a:pPr ea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endParaRPr lang="en-US" sz="2000" b="1" smtClean="0"/>
          </a:p>
        </p:txBody>
      </p:sp>
      <p:sp>
        <p:nvSpPr>
          <p:cNvPr id="2150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0" y="182563"/>
            <a:ext cx="9144000" cy="111125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bg-BG" sz="2000" b="1" smtClean="0">
                <a:ln>
                  <a:noFill/>
                </a:ln>
                <a:effectLst/>
                <a:latin typeface="Arial" charset="0"/>
              </a:rPr>
              <a:t>АСОЦИАЦИЯ НА ТОПЛОФИКАЦИОННИТЕ ДРУЖЕСТВА В БЪЛГАРИЯ</a:t>
            </a:r>
            <a:endParaRPr lang="fr-FR" sz="2000" b="1" smtClean="0">
              <a:ln>
                <a:noFill/>
              </a:ln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bg-BG" smtClean="0">
              <a:ln>
                <a:noFill/>
              </a:ln>
              <a:effectLst/>
              <a:latin typeface="Bodoni MT Condensed" pitchFamily="18" charset="0"/>
            </a:endParaRPr>
          </a:p>
        </p:txBody>
      </p:sp>
      <p:sp>
        <p:nvSpPr>
          <p:cNvPr id="22530" name="Rectangle 3"/>
          <p:cNvSpPr>
            <a:spLocks noGrp="1"/>
          </p:cNvSpPr>
          <p:nvPr>
            <p:ph type="body" idx="1"/>
          </p:nvPr>
        </p:nvSpPr>
        <p:spPr>
          <a:xfrm>
            <a:off x="533400" y="1752600"/>
            <a:ext cx="8229600" cy="4525963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ru-RU" sz="2000" b="1" smtClean="0">
                <a:solidFill>
                  <a:schemeClr val="accent1"/>
                </a:solidFill>
                <a:latin typeface="Franklin Gothic Book" pitchFamily="34" charset="0"/>
              </a:rPr>
              <a:t>През годините практиката показва че се </a:t>
            </a:r>
            <a:r>
              <a:rPr lang="bg-BG" sz="2000" b="1" smtClean="0">
                <a:solidFill>
                  <a:schemeClr val="accent1"/>
                </a:solidFill>
                <a:latin typeface="Franklin Gothic Book" pitchFamily="34" charset="0"/>
              </a:rPr>
              <a:t>подобрява събираемостта,  когато</a:t>
            </a:r>
            <a:endParaRPr lang="en-US" sz="2000" b="1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bg-BG" sz="2000" smtClean="0">
                <a:solidFill>
                  <a:schemeClr val="tx1"/>
                </a:solidFill>
                <a:latin typeface="Franklin Gothic Book" pitchFamily="34" charset="0"/>
              </a:rPr>
              <a:t>Цените са приемливи </a:t>
            </a:r>
          </a:p>
          <a:p>
            <a:pPr ea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bg-BG" sz="2000" smtClean="0">
                <a:solidFill>
                  <a:schemeClr val="tx1"/>
                </a:solidFill>
                <a:latin typeface="Franklin Gothic Book" pitchFamily="34" charset="0"/>
              </a:rPr>
              <a:t>Използват се по-опростените и ясни методи на разпределение. </a:t>
            </a:r>
            <a:endParaRPr lang="en-US" sz="200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bg-BG" sz="2000" smtClean="0">
                <a:solidFill>
                  <a:schemeClr val="tx1"/>
                </a:solidFill>
                <a:latin typeface="Franklin Gothic Book" pitchFamily="34" charset="0"/>
              </a:rPr>
              <a:t>Включват се представители на собствениците в отчитане на УДР и разпредерение на енергията </a:t>
            </a:r>
          </a:p>
          <a:p>
            <a:pPr ea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bg-BG" sz="2000" smtClean="0">
                <a:solidFill>
                  <a:schemeClr val="tx1"/>
                </a:solidFill>
                <a:latin typeface="Franklin Gothic Book" pitchFamily="34" charset="0"/>
              </a:rPr>
              <a:t>Използват се хоризонтални инсталации за отопление и топла вода</a:t>
            </a:r>
            <a:r>
              <a:rPr lang="bg-BG" smtClean="0">
                <a:solidFill>
                  <a:schemeClr val="tx1"/>
                </a:solidFill>
                <a:latin typeface="Franklin Gothic Book" pitchFamily="34" charset="0"/>
              </a:rPr>
              <a:t> </a:t>
            </a:r>
          </a:p>
          <a:p>
            <a:pPr ea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bg-BG" sz="2000" b="1" smtClean="0">
                <a:solidFill>
                  <a:schemeClr val="accent1"/>
                </a:solidFill>
                <a:latin typeface="Franklin Gothic Book" pitchFamily="34" charset="0"/>
              </a:rPr>
              <a:t>От опита на другите страни, когато</a:t>
            </a:r>
          </a:p>
          <a:p>
            <a:pPr ea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bg-BG" sz="2000" smtClean="0">
                <a:solidFill>
                  <a:schemeClr val="tx1"/>
                </a:solidFill>
                <a:latin typeface="Franklin Gothic Book" pitchFamily="34" charset="0"/>
              </a:rPr>
              <a:t>Има обществена и законодателна непримиримост към тези, които могат, но не заплащат своите задължения </a:t>
            </a:r>
          </a:p>
          <a:p>
            <a:pPr ea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bg-BG" sz="2000" smtClean="0">
                <a:solidFill>
                  <a:schemeClr val="tx1"/>
                </a:solidFill>
                <a:latin typeface="Franklin Gothic Book" pitchFamily="34" charset="0"/>
              </a:rPr>
              <a:t>При разширяване на социалната защита на социално слабите </a:t>
            </a: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endParaRPr lang="bg-BG" sz="2000" smtClean="0">
              <a:latin typeface="Franklin Gothic Book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3"/>
          <p:cNvSpPr>
            <a:spLocks noGrp="1"/>
          </p:cNvSpPr>
          <p:nvPr>
            <p:ph type="body" idx="1"/>
          </p:nvPr>
        </p:nvSpPr>
        <p:spPr>
          <a:xfrm>
            <a:off x="228600" y="1752600"/>
            <a:ext cx="8686800" cy="4525963"/>
          </a:xfrm>
        </p:spPr>
        <p:txBody>
          <a:bodyPr/>
          <a:lstStyle/>
          <a:p>
            <a:pPr eaLnBrk="1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ru-RU" b="1" u="sng" smtClean="0">
                <a:solidFill>
                  <a:schemeClr val="tx1"/>
                </a:solidFill>
                <a:latin typeface="Franklin Gothic Book" pitchFamily="34" charset="0"/>
              </a:rPr>
              <a:t>Предложения</a:t>
            </a:r>
          </a:p>
          <a:p>
            <a:pPr eaLnBrk="1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endParaRPr lang="ru-RU" u="sng" smtClean="0">
              <a:solidFill>
                <a:schemeClr val="tx1"/>
              </a:solidFill>
              <a:latin typeface="Franklin Gothic Book" pitchFamily="34" charset="0"/>
            </a:endParaRPr>
          </a:p>
          <a:p>
            <a:pPr eaLnBrk="1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ru-RU" sz="2000" smtClean="0">
                <a:solidFill>
                  <a:schemeClr val="tx1"/>
                </a:solidFill>
                <a:latin typeface="Franklin Gothic Book" pitchFamily="34" charset="0"/>
              </a:rPr>
              <a:t>Разкрепостяване на методите за ДР </a:t>
            </a:r>
          </a:p>
          <a:p>
            <a:pPr eaLnBrk="1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ru-RU" sz="2000" smtClean="0">
                <a:solidFill>
                  <a:schemeClr val="tx1"/>
                </a:solidFill>
                <a:latin typeface="Franklin Gothic Book" pitchFamily="34" charset="0"/>
              </a:rPr>
              <a:t>Въпреки известна непопулярност, АТДБ подкрепя криминализиране на кражбите на топлинна енергия</a:t>
            </a:r>
          </a:p>
          <a:p>
            <a:pPr eaLnBrk="1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ru-RU" sz="2000" smtClean="0">
                <a:solidFill>
                  <a:schemeClr val="tx1"/>
                </a:solidFill>
                <a:latin typeface="Franklin Gothic Book" pitchFamily="34" charset="0"/>
              </a:rPr>
              <a:t>/Следва да се регламентира добре начинът за доказване на кражбите/</a:t>
            </a:r>
          </a:p>
          <a:p>
            <a:pPr eaLnBrk="1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bg-BG" sz="2000" smtClean="0">
                <a:solidFill>
                  <a:schemeClr val="tx1"/>
                </a:solidFill>
                <a:latin typeface="Franklin Gothic Book" pitchFamily="34" charset="0"/>
              </a:rPr>
              <a:t>Опростена възможност с финансова помощ за желаещите да подменят инсталациите за отопление с хоризонтални и това да става препоръчително или задължително при саниране на сгради</a:t>
            </a:r>
          </a:p>
          <a:p>
            <a:pPr eaLnBrk="1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bg-BG" sz="2000" smtClean="0">
                <a:solidFill>
                  <a:schemeClr val="tx1"/>
                </a:solidFill>
                <a:latin typeface="Franklin Gothic Book" pitchFamily="34" charset="0"/>
              </a:rPr>
              <a:t>Осигуряване на социални помощи на по-разширен контингент социално слаби граждани, вкл. и собственици на жилища</a:t>
            </a:r>
          </a:p>
          <a:p>
            <a:pPr eaLnBrk="1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bg-BG" sz="2000" smtClean="0">
                <a:solidFill>
                  <a:schemeClr val="tx1"/>
                </a:solidFill>
                <a:latin typeface="Franklin Gothic Book" pitchFamily="34" charset="0"/>
              </a:rPr>
              <a:t>Създаване на форми за нулева обществена и законодателна толерантност към длъжници, които активно ползват и не заплащат топлинна енергия</a:t>
            </a:r>
          </a:p>
        </p:txBody>
      </p:sp>
      <p:sp>
        <p:nvSpPr>
          <p:cNvPr id="23554" name="Rectangle 4"/>
          <p:cNvSpPr>
            <a:spLocks noChangeArrowheads="1"/>
          </p:cNvSpPr>
          <p:nvPr/>
        </p:nvSpPr>
        <p:spPr bwMode="auto">
          <a:xfrm>
            <a:off x="0" y="152400"/>
            <a:ext cx="9144000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bg-BG" sz="2000" b="1">
                <a:solidFill>
                  <a:srgbClr val="FFFFFF"/>
                </a:solidFill>
              </a:rPr>
              <a:t>АСОЦИАЦИЯ НА</a:t>
            </a:r>
            <a:r>
              <a:rPr lang="bg-BG" sz="5400" b="1">
                <a:solidFill>
                  <a:srgbClr val="FFFFFF"/>
                </a:solidFill>
              </a:rPr>
              <a:t> </a:t>
            </a:r>
            <a:r>
              <a:rPr lang="bg-BG" sz="2000" b="1">
                <a:solidFill>
                  <a:srgbClr val="FFFFFF"/>
                </a:solidFill>
              </a:rPr>
              <a:t>ТОПЛОФИКАЦИОННИТЕ ДРУЖЕСТВА В БЪЛГАРИЯ</a:t>
            </a:r>
            <a:endParaRPr lang="fr-FR" sz="20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jectPlan_PPT2010">
  <a:themeElements>
    <a:clrScheme name="Decatur">
      <a:dk1>
        <a:sysClr val="windowText" lastClr="000000"/>
      </a:dk1>
      <a:lt1>
        <a:sysClr val="window" lastClr="FFFFFF"/>
      </a:lt1>
      <a:dk2>
        <a:srgbClr val="55554A"/>
      </a:dk2>
      <a:lt2>
        <a:srgbClr val="D7DAE1"/>
      </a:lt2>
      <a:accent1>
        <a:srgbClr val="F4680B"/>
      </a:accent1>
      <a:accent2>
        <a:srgbClr val="ABB19F"/>
      </a:accent2>
      <a:accent3>
        <a:srgbClr val="948774"/>
      </a:accent3>
      <a:accent4>
        <a:srgbClr val="7EB8E7"/>
      </a:accent4>
      <a:accent5>
        <a:srgbClr val="E3B651"/>
      </a:accent5>
      <a:accent6>
        <a:srgbClr val="96756C"/>
      </a:accent6>
      <a:hlink>
        <a:srgbClr val="66AACD"/>
      </a:hlink>
      <a:folHlink>
        <a:srgbClr val="809DB3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ProjectPlan_PPT2010</Template>
  <TotalTime>241</TotalTime>
  <Words>929</Words>
  <Application>Microsoft Office PowerPoint</Application>
  <PresentationFormat>On-screen Show (4:3)</PresentationFormat>
  <Paragraphs>115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Design Template</vt:lpstr>
      </vt:variant>
      <vt:variant>
        <vt:i4>6</vt:i4>
      </vt:variant>
      <vt:variant>
        <vt:lpstr>Slide Titles</vt:lpstr>
      </vt:variant>
      <vt:variant>
        <vt:i4>13</vt:i4>
      </vt:variant>
    </vt:vector>
  </HeadingPairs>
  <TitlesOfParts>
    <vt:vector size="26" baseType="lpstr">
      <vt:lpstr>Arial</vt:lpstr>
      <vt:lpstr>Bodoni MT Condensed</vt:lpstr>
      <vt:lpstr>Franklin Gothic Book</vt:lpstr>
      <vt:lpstr>Courier New</vt:lpstr>
      <vt:lpstr>Calibri</vt:lpstr>
      <vt:lpstr>Wingdings</vt:lpstr>
      <vt:lpstr>SAfon</vt:lpstr>
      <vt:lpstr>ProjectPlan_PPT2010</vt:lpstr>
      <vt:lpstr>ProjectPlan_PPT2010</vt:lpstr>
      <vt:lpstr>ProjectPlan_PPT2010</vt:lpstr>
      <vt:lpstr>ProjectPlan_PPT2010</vt:lpstr>
      <vt:lpstr>ProjectPlan_PPT2010</vt:lpstr>
      <vt:lpstr>ProjectPlan_PPT2010</vt:lpstr>
      <vt:lpstr>Slide 1</vt:lpstr>
      <vt:lpstr>Slide 2</vt:lpstr>
      <vt:lpstr>Slide 3</vt:lpstr>
      <vt:lpstr>Slide 4</vt:lpstr>
      <vt:lpstr>Slide 5</vt:lpstr>
      <vt:lpstr>Slide 6</vt:lpstr>
      <vt:lpstr>АСОЦИАЦИЯ НА ТОПЛОФИКАЦИОННИТЕ ДРУЖЕСТВА В БЪЛГАРИЯ</vt:lpstr>
      <vt:lpstr>Slide 8</vt:lpstr>
      <vt:lpstr>Slide 9</vt:lpstr>
      <vt:lpstr>АСОЦИАЦИЯ НА ТОПЛОФИКАЦИОННИТЕ ДРУЖЕСТВА В БЪЛГАРИЯ</vt:lpstr>
      <vt:lpstr>АСОЦИАЦИЯ НА ТОПЛОФИКАЦИОННИТЕ ДРУЖЕСТВА В БЪЛГАРИЯ</vt:lpstr>
      <vt:lpstr>АСОЦИАЦИЯ НА ТОПЛОФИКАЦИОННИТЕ ДРУЖЕСТВА В БЪЛГАРИЯ</vt:lpstr>
      <vt:lpstr>АСОЦИАЦИЯ НА ТОПЛОФИКАЦИОННИТЕ ДРУЖЕСТВА В БЪЛГАРИЯ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/>
  <cp:revision>31</cp:revision>
  <dcterms:created xsi:type="dcterms:W3CDTF">2011-01-05T19:32:59Z</dcterms:created>
  <dcterms:modified xsi:type="dcterms:W3CDTF">2012-04-09T07:28:46Z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TC022643319991</vt:lpwstr>
  </property>
</Properties>
</file>