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9" r:id="rId3"/>
    <p:sldId id="260" r:id="rId4"/>
    <p:sldId id="263" r:id="rId5"/>
    <p:sldId id="261" r:id="rId6"/>
    <p:sldId id="262" r:id="rId7"/>
    <p:sldId id="264" r:id="rId8"/>
    <p:sldId id="257" r:id="rId9"/>
    <p:sldId id="269" r:id="rId10"/>
    <p:sldId id="258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0C96-7E1D-410A-A950-246006252DC2}" type="datetimeFigureOut">
              <a:rPr lang="bg-BG" smtClean="0"/>
              <a:t>5.10.2013 г.</a:t>
            </a:fld>
            <a:endParaRPr lang="bg-B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8609-3888-4006-851B-1C31A1250033}" type="slidenum">
              <a:rPr lang="bg-BG" smtClean="0"/>
              <a:t>‹#›</a:t>
            </a:fld>
            <a:endParaRPr lang="bg-BG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0C96-7E1D-410A-A950-246006252DC2}" type="datetimeFigureOut">
              <a:rPr lang="bg-BG" smtClean="0"/>
              <a:t>5.10.2013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8609-3888-4006-851B-1C31A1250033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0C96-7E1D-410A-A950-246006252DC2}" type="datetimeFigureOut">
              <a:rPr lang="bg-BG" smtClean="0"/>
              <a:t>5.10.2013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8609-3888-4006-851B-1C31A1250033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0C96-7E1D-410A-A950-246006252DC2}" type="datetimeFigureOut">
              <a:rPr lang="bg-BG" smtClean="0"/>
              <a:t>5.10.2013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8609-3888-4006-851B-1C31A1250033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0C96-7E1D-410A-A950-246006252DC2}" type="datetimeFigureOut">
              <a:rPr lang="bg-BG" smtClean="0"/>
              <a:t>5.10.2013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5B58609-3888-4006-851B-1C31A1250033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0C96-7E1D-410A-A950-246006252DC2}" type="datetimeFigureOut">
              <a:rPr lang="bg-BG" smtClean="0"/>
              <a:t>5.10.2013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8609-3888-4006-851B-1C31A1250033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0C96-7E1D-410A-A950-246006252DC2}" type="datetimeFigureOut">
              <a:rPr lang="bg-BG" smtClean="0"/>
              <a:t>5.10.2013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8609-3888-4006-851B-1C31A1250033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0C96-7E1D-410A-A950-246006252DC2}" type="datetimeFigureOut">
              <a:rPr lang="bg-BG" smtClean="0"/>
              <a:t>5.10.2013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8609-3888-4006-851B-1C31A1250033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0C96-7E1D-410A-A950-246006252DC2}" type="datetimeFigureOut">
              <a:rPr lang="bg-BG" smtClean="0"/>
              <a:t>5.10.2013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8609-3888-4006-851B-1C31A1250033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0C96-7E1D-410A-A950-246006252DC2}" type="datetimeFigureOut">
              <a:rPr lang="bg-BG" smtClean="0"/>
              <a:t>5.10.2013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8609-3888-4006-851B-1C31A1250033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0C96-7E1D-410A-A950-246006252DC2}" type="datetimeFigureOut">
              <a:rPr lang="bg-BG" smtClean="0"/>
              <a:t>5.10.2013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8609-3888-4006-851B-1C31A1250033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5390C96-7E1D-410A-A950-246006252DC2}" type="datetimeFigureOut">
              <a:rPr lang="bg-BG" smtClean="0"/>
              <a:t>5.10.2013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5B58609-3888-4006-851B-1C31A1250033}" type="slidenum">
              <a:rPr lang="bg-BG" smtClean="0"/>
              <a:t>‹#›</a:t>
            </a:fld>
            <a:endParaRPr lang="bg-BG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bg-BG" sz="3200" b="1" dirty="0" smtClean="0">
                <a:solidFill>
                  <a:schemeClr val="tx1"/>
                </a:solidFill>
              </a:rPr>
              <a:t>Нови екологични изисквания към енергийния сектор в България, произтичащи от законодателството на Европейския съюз</a:t>
            </a:r>
            <a:endParaRPr lang="bg-BG" sz="32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45024"/>
            <a:ext cx="6400800" cy="1439274"/>
          </a:xfrm>
        </p:spPr>
        <p:txBody>
          <a:bodyPr>
            <a:normAutofit fontScale="85000" lnSpcReduction="20000"/>
          </a:bodyPr>
          <a:lstStyle/>
          <a:p>
            <a:r>
              <a:rPr lang="bg-BG" dirty="0" smtClean="0"/>
              <a:t>Иван Ангелов,</a:t>
            </a:r>
          </a:p>
          <a:p>
            <a:r>
              <a:rPr lang="bg-BG" dirty="0" smtClean="0"/>
              <a:t>Директор на дирекция „Опазване чистотата на въздуха“</a:t>
            </a:r>
          </a:p>
          <a:p>
            <a:r>
              <a:rPr lang="bg-BG" dirty="0" smtClean="0"/>
              <a:t>Министерство на околната среда и водите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3420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bg-BG" dirty="0" smtClean="0"/>
              <a:t>Изискванията за ГГИ са посочени основно в Глава ІІІ и Приложение V на Директива 2010/75/ЕС. </a:t>
            </a:r>
          </a:p>
          <a:p>
            <a:r>
              <a:rPr lang="bg-BG" dirty="0" smtClean="0"/>
              <a:t>Директивата вече е въведена в националното законодателство с наредба, приета с постановление на Министерски съвет. </a:t>
            </a:r>
          </a:p>
          <a:p>
            <a:r>
              <a:rPr lang="bg-BG" dirty="0" smtClean="0"/>
              <a:t>Директивата е в сила, </a:t>
            </a:r>
            <a:r>
              <a:rPr lang="bg-BG" u="sng" dirty="0" smtClean="0"/>
              <a:t>НО</a:t>
            </a:r>
            <a:r>
              <a:rPr lang="bg-BG" dirty="0" smtClean="0"/>
              <a:t>: нормите за допустими емисии за ГГИ влизат в сила в общия случай на 01.</a:t>
            </a:r>
            <a:r>
              <a:rPr lang="bg-BG" dirty="0" err="1" smtClean="0"/>
              <a:t>01</a:t>
            </a:r>
            <a:r>
              <a:rPr lang="bg-BG" dirty="0" smtClean="0"/>
              <a:t>.2016 година.</a:t>
            </a:r>
          </a:p>
          <a:p>
            <a:r>
              <a:rPr lang="bg-BG" dirty="0" smtClean="0"/>
              <a:t>Определени инсталации са изключени от обхвата на Директивата, но като правило това не са инсталации за производство на електрическа енергия.</a:t>
            </a:r>
          </a:p>
          <a:p>
            <a:r>
              <a:rPr lang="bg-BG" dirty="0" smtClean="0"/>
              <a:t>Директивата предвижда възможност за използване на </a:t>
            </a:r>
            <a:r>
              <a:rPr lang="bg-BG" dirty="0" err="1" smtClean="0"/>
              <a:t>дерогации</a:t>
            </a:r>
            <a:r>
              <a:rPr lang="bg-BG" dirty="0" smtClean="0"/>
              <a:t> при определени условия и за определен тип инсталации – за ограничена експлоатация (по аналогия на чл.4(</a:t>
            </a:r>
            <a:r>
              <a:rPr lang="bg-BG" dirty="0" err="1" smtClean="0"/>
              <a:t>4</a:t>
            </a:r>
            <a:r>
              <a:rPr lang="bg-BG" dirty="0" smtClean="0"/>
              <a:t>) на Директива 2001/80/ЕО), за отоплителни централи, за малки изолирани системи.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8492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bg-BG" dirty="0" smtClean="0"/>
              <a:t>Основната </a:t>
            </a:r>
            <a:r>
              <a:rPr lang="bg-BG" dirty="0" err="1" smtClean="0"/>
              <a:t>дерогация</a:t>
            </a:r>
            <a:r>
              <a:rPr lang="bg-BG" dirty="0" smtClean="0"/>
              <a:t> от прилагането на изискванията на Директивата се явява т.н. Преходен национален план. </a:t>
            </a:r>
          </a:p>
          <a:p>
            <a:r>
              <a:rPr lang="bg-BG" dirty="0" smtClean="0"/>
              <a:t>Планът предвижда постепенно привеждане на включените в него инсталации в периода между 01.</a:t>
            </a:r>
            <a:r>
              <a:rPr lang="bg-BG" dirty="0" err="1" smtClean="0"/>
              <a:t>01</a:t>
            </a:r>
            <a:r>
              <a:rPr lang="bg-BG" dirty="0" smtClean="0"/>
              <a:t>.2016 година и 30.06.2020 година при условие, че общите емисии от тези инсталации по замърсители намаляват линейно за посочения период.</a:t>
            </a:r>
          </a:p>
          <a:p>
            <a:r>
              <a:rPr lang="bg-BG" dirty="0" smtClean="0"/>
              <a:t>Друго тежко ограничително условие е, че за експлоатационни часове на инсталациите се приемат осреднените часове за периода 2001-2010 година, което се оказа неприемливо за големите инсталации в страната и те отказаха участие в Плана.</a:t>
            </a:r>
          </a:p>
          <a:p>
            <a:r>
              <a:rPr lang="bg-BG" dirty="0" smtClean="0"/>
              <a:t>България изготви в края на 2012 година и представи пред Европейската комисия ПНП, в който са включени 7 инсталации.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77381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dirty="0" smtClean="0"/>
              <a:t>Планът се счита за одобрен от Европейската комисия, ако в рамките на 12 месеца (2013 година) тя не направи възражения срещу него. </a:t>
            </a:r>
            <a:r>
              <a:rPr lang="bg-BG" u="sng" dirty="0" smtClean="0"/>
              <a:t>НО</a:t>
            </a:r>
            <a:r>
              <a:rPr lang="bg-BG" dirty="0" smtClean="0"/>
              <a:t>: до този момент комисията на три пъти изисква допълнителна информация. При третото искане на страната са дадени само 6 дена за отговор. </a:t>
            </a:r>
          </a:p>
          <a:p>
            <a:r>
              <a:rPr lang="bg-BG" dirty="0" smtClean="0"/>
              <a:t>В случай, че Планът не бъде одобрен, инсталациите трябва да бъдат приведени в съответствие както всички останали.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78500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bg-BG" dirty="0" smtClean="0"/>
              <a:t>Важен момент от новата Директива е задължението за извършване на измервания на емисиите на живак от ГГИ, работещи на лигнитни въглища, след 2016 година. </a:t>
            </a:r>
          </a:p>
          <a:p>
            <a:r>
              <a:rPr lang="bg-BG" dirty="0" smtClean="0"/>
              <a:t>За този замърсител не са установени норми, но е възможно такива да бъдат установени на един следващ етап. Това може да се окаже потенциален източник на сериозни проблеми (и разходи) за сектора в обозримо бъдеще.</a:t>
            </a:r>
          </a:p>
          <a:p>
            <a:r>
              <a:rPr lang="bg-BG" dirty="0" smtClean="0"/>
              <a:t>Този момент, заедно с неизбежното, според нас, въвеждане на още по-строги норми за допустими емисии в началото на следващото десетилетие, трябва да се има предвид от институциите и бизнеса при разработването на дългосрочна стратегия за сектора.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3666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bg-BG" sz="3600" dirty="0" smtClean="0"/>
          </a:p>
          <a:p>
            <a:pPr algn="ctr"/>
            <a:endParaRPr lang="bg-BG" sz="3600" dirty="0"/>
          </a:p>
          <a:p>
            <a:pPr algn="ctr"/>
            <a:endParaRPr lang="bg-BG" sz="3600" dirty="0" smtClean="0"/>
          </a:p>
          <a:p>
            <a:pPr marL="137160" indent="0" algn="ctr">
              <a:buNone/>
            </a:pPr>
            <a:r>
              <a:rPr lang="bg-BG" sz="3600" dirty="0" smtClean="0"/>
              <a:t>Благодаря за вниманието!</a:t>
            </a:r>
            <a:endParaRPr lang="bg-BG" sz="3600" dirty="0"/>
          </a:p>
        </p:txBody>
      </p:sp>
    </p:spTree>
    <p:extLst>
      <p:ext uri="{BB962C8B-B14F-4D97-AF65-F5344CB8AC3E}">
        <p14:creationId xmlns:p14="http://schemas.microsoft.com/office/powerpoint/2010/main" val="94252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bg-BG" dirty="0" smtClean="0"/>
              <a:t>Енергийният сектор се явява един от най-сериозните източници на замърсяване на атмосферния въздух. </a:t>
            </a:r>
          </a:p>
          <a:p>
            <a:pPr marL="137160" indent="0">
              <a:buNone/>
            </a:pPr>
            <a:r>
              <a:rPr lang="bg-BG" dirty="0" smtClean="0"/>
              <a:t>В зависимост от структурата на този сектор в различните страни на ЕС, той емитира в различни пропорции основно серен диоксид, азотни оксиди и прах. </a:t>
            </a:r>
          </a:p>
          <a:p>
            <a:pPr marL="137160" indent="0">
              <a:buNone/>
            </a:pPr>
            <a:r>
              <a:rPr lang="bg-BG" dirty="0" smtClean="0"/>
              <a:t>В страни като България, които използват основно местни въглища за добив на енергия, проблем са емисиите на прах и на серен диоксид.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4306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bg-BG" dirty="0" smtClean="0"/>
              <a:t>Към този момент законодателството на ЕС установява норми за допустими емисии (НДЕ) единствено за горивни инсталации с номинална топлинна мощност над 50 </a:t>
            </a:r>
            <a:r>
              <a:rPr lang="en-US" dirty="0" smtClean="0"/>
              <a:t>MW</a:t>
            </a:r>
            <a:r>
              <a:rPr lang="bg-BG" dirty="0" smtClean="0"/>
              <a:t>. </a:t>
            </a:r>
          </a:p>
          <a:p>
            <a:r>
              <a:rPr lang="bg-BG" dirty="0" smtClean="0"/>
              <a:t>За първи път тези инсталации са обект на законодателни мерки още през 1988 година, с Директива </a:t>
            </a:r>
            <a:r>
              <a:rPr lang="en-GB" dirty="0" smtClean="0"/>
              <a:t>88/609/EEC</a:t>
            </a:r>
            <a:r>
              <a:rPr lang="bg-BG" dirty="0" smtClean="0"/>
              <a:t>. Следващата директива е 2001/80/ЕО. Сега действащата директива е 2010/75/ЕО.</a:t>
            </a:r>
          </a:p>
          <a:p>
            <a:r>
              <a:rPr lang="bg-BG" dirty="0" smtClean="0"/>
              <a:t>Обхватът на директивите остава непроменен (горивни инсталации над </a:t>
            </a:r>
            <a:r>
              <a:rPr lang="en-GB" dirty="0"/>
              <a:t>50 MW</a:t>
            </a:r>
            <a:r>
              <a:rPr lang="bg-BG" dirty="0" smtClean="0"/>
              <a:t>), променят се изискванията.</a:t>
            </a:r>
          </a:p>
          <a:p>
            <a:pPr marL="137160" indent="0">
              <a:buNone/>
            </a:pPr>
            <a:r>
              <a:rPr lang="bg-BG" dirty="0" smtClean="0"/>
              <a:t>Промените са основани на:</a:t>
            </a:r>
          </a:p>
          <a:p>
            <a:r>
              <a:rPr lang="bg-BG" dirty="0" smtClean="0"/>
              <a:t>напредъкът на технологиите;</a:t>
            </a:r>
          </a:p>
          <a:p>
            <a:r>
              <a:rPr lang="bg-BG" dirty="0" smtClean="0"/>
              <a:t>все по-строгите изисквания за качество на атмосферния въздух.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5149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На следващата таблица е направено сравнение, илюстриращо промените в НДЕ за нови ГГИ на въглища с номинална топлинна мощност над 500 </a:t>
            </a:r>
            <a:r>
              <a:rPr lang="en-US" dirty="0" smtClean="0"/>
              <a:t>MW </a:t>
            </a:r>
            <a:r>
              <a:rPr lang="bg-BG" dirty="0" smtClean="0"/>
              <a:t>от първата към сега действащата</a:t>
            </a:r>
            <a:r>
              <a:rPr lang="en-US" dirty="0" smtClean="0"/>
              <a:t> </a:t>
            </a:r>
            <a:r>
              <a:rPr lang="bg-BG" dirty="0" smtClean="0"/>
              <a:t>директива:</a:t>
            </a:r>
          </a:p>
          <a:p>
            <a:endParaRPr lang="bg-BG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222513"/>
              </p:ext>
            </p:extLst>
          </p:nvPr>
        </p:nvGraphicFramePr>
        <p:xfrm>
          <a:off x="1331640" y="4077072"/>
          <a:ext cx="4572000" cy="2592288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524000"/>
                <a:gridCol w="1524000"/>
                <a:gridCol w="1524000"/>
              </a:tblGrid>
              <a:tr h="648072">
                <a:tc>
                  <a:txBody>
                    <a:bodyPr/>
                    <a:lstStyle/>
                    <a:p>
                      <a:endParaRPr lang="bg-BG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bg-BG" dirty="0" smtClean="0">
                          <a:solidFill>
                            <a:schemeClr val="bg1"/>
                          </a:solidFill>
                        </a:rPr>
                        <a:t>Директива 88/609/</a:t>
                      </a:r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EEC</a:t>
                      </a:r>
                      <a:endParaRPr lang="bg-BG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bg-BG" dirty="0" smtClean="0">
                          <a:solidFill>
                            <a:schemeClr val="bg1"/>
                          </a:solidFill>
                        </a:rPr>
                        <a:t>Директива</a:t>
                      </a:r>
                      <a:r>
                        <a:rPr lang="bg-BG" baseline="0" dirty="0" smtClean="0">
                          <a:solidFill>
                            <a:schemeClr val="bg1"/>
                          </a:solidFill>
                        </a:rPr>
                        <a:t> 2010/75/ЕС</a:t>
                      </a:r>
                      <a:endParaRPr lang="bg-BG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bg1"/>
                          </a:solidFill>
                        </a:rPr>
                        <a:t>NOx</a:t>
                      </a:r>
                      <a:endParaRPr lang="bg-BG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bg-BG" b="1" dirty="0" smtClean="0">
                          <a:solidFill>
                            <a:schemeClr val="bg1"/>
                          </a:solidFill>
                        </a:rPr>
                        <a:t>650</a:t>
                      </a:r>
                      <a:endParaRPr lang="bg-BG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b="1" dirty="0" smtClean="0">
                          <a:solidFill>
                            <a:schemeClr val="bg1"/>
                          </a:solidFill>
                        </a:rPr>
                        <a:t>150</a:t>
                      </a:r>
                    </a:p>
                    <a:p>
                      <a:endParaRPr lang="bg-BG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bg1"/>
                          </a:solidFill>
                        </a:rPr>
                        <a:t>SOx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bg-BG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b="1" dirty="0" smtClean="0">
                          <a:solidFill>
                            <a:schemeClr val="bg1"/>
                          </a:solidFill>
                        </a:rPr>
                        <a:t>1200 (90%)</a:t>
                      </a:r>
                      <a:endParaRPr lang="bg-BG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b="1" dirty="0" smtClean="0">
                          <a:solidFill>
                            <a:schemeClr val="bg1"/>
                          </a:solidFill>
                        </a:rPr>
                        <a:t>250 (97%)</a:t>
                      </a:r>
                    </a:p>
                    <a:p>
                      <a:endParaRPr lang="bg-BG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bg-BG" b="1" dirty="0" smtClean="0">
                          <a:solidFill>
                            <a:schemeClr val="bg1"/>
                          </a:solidFill>
                        </a:rPr>
                        <a:t>Прах</a:t>
                      </a:r>
                      <a:endParaRPr lang="bg-BG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bg-BG" b="1" dirty="0" smtClean="0">
                          <a:solidFill>
                            <a:schemeClr val="bg1"/>
                          </a:solidFill>
                        </a:rPr>
                        <a:t>50</a:t>
                      </a:r>
                      <a:endParaRPr lang="bg-BG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b="1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</a:p>
                    <a:p>
                      <a:endParaRPr lang="bg-BG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150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bg-BG" dirty="0" smtClean="0"/>
              <a:t>Изисквания към ГГИ в България като държава членка на Европейския съюз:</a:t>
            </a:r>
          </a:p>
          <a:p>
            <a:r>
              <a:rPr lang="bg-BG" dirty="0" smtClean="0"/>
              <a:t>България, като ДЧ, прилага за първи път Директива 2001/80/ЕО. В рамките на присъединителния процес към ЕС е разработена програма за прилагане на директивата, чиято цел е постигане на съответствие на инсталациите в страната с нейните изисквания. </a:t>
            </a:r>
          </a:p>
          <a:p>
            <a:r>
              <a:rPr lang="bg-BG" dirty="0" smtClean="0"/>
              <a:t>Постигането на общ таван за емисии от ГГИ към 2008 и 2012 година е установено като задължение на страната в Договора за присъединяване към ЕС. </a:t>
            </a:r>
          </a:p>
          <a:p>
            <a:r>
              <a:rPr lang="bg-BG" dirty="0" smtClean="0"/>
              <a:t>През последните години има значително намаляване на общите емисии от ГГИ: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19588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1225166"/>
              </p:ext>
            </p:extLst>
          </p:nvPr>
        </p:nvGraphicFramePr>
        <p:xfrm>
          <a:off x="539551" y="1628801"/>
          <a:ext cx="7848873" cy="33937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6185"/>
                <a:gridCol w="1038071"/>
                <a:gridCol w="1128484"/>
                <a:gridCol w="1240942"/>
                <a:gridCol w="1248579"/>
                <a:gridCol w="1536612"/>
              </a:tblGrid>
              <a:tr h="880097">
                <a:tc>
                  <a:txBody>
                    <a:bodyPr/>
                    <a:lstStyle/>
                    <a:p>
                      <a:pPr indent="8255" algn="ctr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732155" algn="l"/>
                        </a:tabLst>
                      </a:pPr>
                      <a:r>
                        <a:rPr lang="bg-BG" sz="1800" b="1" dirty="0">
                          <a:solidFill>
                            <a:schemeClr val="bg1"/>
                          </a:solidFill>
                          <a:effectLst/>
                        </a:rPr>
                        <a:t>Замърсител</a:t>
                      </a:r>
                      <a:endParaRPr lang="bg-BG" sz="18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bg-BG" sz="1800" b="1" dirty="0">
                          <a:solidFill>
                            <a:schemeClr val="bg1"/>
                          </a:solidFill>
                          <a:effectLst/>
                        </a:rPr>
                        <a:t>Емисии през 2008г. </a:t>
                      </a:r>
                      <a:endParaRPr lang="bg-BG" sz="18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bg-BG" sz="1800" b="1" dirty="0">
                          <a:solidFill>
                            <a:schemeClr val="bg1"/>
                          </a:solidFill>
                          <a:effectLst/>
                        </a:rPr>
                        <a:t>Емисии през 2009г. </a:t>
                      </a:r>
                      <a:endParaRPr lang="bg-BG" sz="18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bg-BG" sz="1800" b="1" dirty="0">
                          <a:solidFill>
                            <a:schemeClr val="bg1"/>
                          </a:solidFill>
                          <a:effectLst/>
                        </a:rPr>
                        <a:t>Емисии през 2010г. </a:t>
                      </a:r>
                      <a:endParaRPr lang="bg-BG" sz="18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bg-BG" sz="1800" b="1" dirty="0">
                          <a:solidFill>
                            <a:schemeClr val="bg1"/>
                          </a:solidFill>
                          <a:effectLst/>
                        </a:rPr>
                        <a:t>Емисии през 2011г. </a:t>
                      </a:r>
                      <a:endParaRPr lang="bg-BG" sz="18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solidFill>
                            <a:schemeClr val="bg1"/>
                          </a:solidFill>
                          <a:effectLst/>
                        </a:rPr>
                        <a:t>Предварителни</a:t>
                      </a:r>
                      <a:r>
                        <a:rPr lang="bg-BG" sz="1800" b="1" baseline="0" dirty="0" smtClean="0">
                          <a:solidFill>
                            <a:schemeClr val="bg1"/>
                          </a:solidFill>
                          <a:effectLst/>
                        </a:rPr>
                        <a:t> е</a:t>
                      </a:r>
                      <a:r>
                        <a:rPr lang="bg-BG" sz="1800" b="1" dirty="0" smtClean="0">
                          <a:solidFill>
                            <a:schemeClr val="bg1"/>
                          </a:solidFill>
                          <a:effectLst/>
                        </a:rPr>
                        <a:t>мисии за </a:t>
                      </a:r>
                      <a:r>
                        <a:rPr lang="bg-BG" sz="1800" b="1" dirty="0">
                          <a:solidFill>
                            <a:schemeClr val="bg1"/>
                          </a:solidFill>
                          <a:effectLst/>
                        </a:rPr>
                        <a:t>2012г.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13390">
                <a:tc>
                  <a:txBody>
                    <a:bodyPr/>
                    <a:lstStyle/>
                    <a:p>
                      <a:pPr indent="8255" algn="ctr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732155" algn="l"/>
                        </a:tabLst>
                      </a:pPr>
                      <a:r>
                        <a:rPr lang="bg-BG" sz="1800" b="1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bg-BG" sz="18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bg-BG" sz="1800" b="1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bg-BG" sz="18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bg-BG" sz="1800" b="1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bg-BG" sz="18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bg-BG" sz="1800" b="1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bg-BG" sz="18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bg-BG" sz="1800" b="1" dirty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bg-BG" sz="18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bg-BG" sz="1800" b="1" dirty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bg-BG" sz="18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766752">
                <a:tc>
                  <a:txBody>
                    <a:bodyPr/>
                    <a:lstStyle/>
                    <a:p>
                      <a:pPr indent="8255" algn="ctr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732155" algn="l"/>
                        </a:tabLst>
                      </a:pPr>
                      <a:r>
                        <a:rPr lang="bg-BG" sz="1800">
                          <a:solidFill>
                            <a:schemeClr val="bg1"/>
                          </a:solidFill>
                          <a:effectLst/>
                        </a:rPr>
                        <a:t>Серен диоксид</a:t>
                      </a:r>
                      <a:endParaRPr lang="bg-BG" sz="18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bg-BG" sz="1800" dirty="0">
                          <a:solidFill>
                            <a:schemeClr val="bg1"/>
                          </a:solidFill>
                          <a:effectLst/>
                        </a:rPr>
                        <a:t>594 399</a:t>
                      </a:r>
                      <a:endParaRPr lang="bg-BG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bg-BG" sz="1800" dirty="0">
                          <a:solidFill>
                            <a:schemeClr val="bg1"/>
                          </a:solidFill>
                          <a:effectLst/>
                        </a:rPr>
                        <a:t>426 160</a:t>
                      </a:r>
                      <a:endParaRPr lang="bg-BG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bg-BG" sz="1800" dirty="0">
                          <a:solidFill>
                            <a:schemeClr val="bg1"/>
                          </a:solidFill>
                          <a:effectLst/>
                        </a:rPr>
                        <a:t>363 682</a:t>
                      </a:r>
                      <a:endParaRPr lang="bg-BG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bg-BG" sz="1800" dirty="0">
                          <a:solidFill>
                            <a:schemeClr val="bg1"/>
                          </a:solidFill>
                          <a:effectLst/>
                        </a:rPr>
                        <a:t>344 505</a:t>
                      </a:r>
                      <a:endParaRPr lang="bg-BG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solidFill>
                            <a:schemeClr val="bg1"/>
                          </a:solidFill>
                          <a:effectLst/>
                        </a:rPr>
                        <a:t>249 658</a:t>
                      </a:r>
                      <a:endParaRPr lang="bg-BG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indent="8255" algn="ctr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732155" algn="l"/>
                        </a:tabLst>
                      </a:pPr>
                      <a:r>
                        <a:rPr lang="bg-BG" sz="1800">
                          <a:solidFill>
                            <a:schemeClr val="bg1"/>
                          </a:solidFill>
                          <a:effectLst/>
                        </a:rPr>
                        <a:t>Азотни оксиди</a:t>
                      </a:r>
                      <a:endParaRPr lang="bg-BG" sz="18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bg-BG" sz="1800">
                          <a:solidFill>
                            <a:schemeClr val="bg1"/>
                          </a:solidFill>
                          <a:effectLst/>
                        </a:rPr>
                        <a:t>66 129</a:t>
                      </a:r>
                      <a:endParaRPr lang="bg-BG" sz="18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bg-BG" sz="1800" dirty="0">
                          <a:solidFill>
                            <a:schemeClr val="bg1"/>
                          </a:solidFill>
                          <a:effectLst/>
                        </a:rPr>
                        <a:t>54 358</a:t>
                      </a:r>
                      <a:endParaRPr lang="bg-BG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bg-BG" sz="1800" dirty="0">
                          <a:solidFill>
                            <a:schemeClr val="bg1"/>
                          </a:solidFill>
                          <a:effectLst/>
                        </a:rPr>
                        <a:t>53 997</a:t>
                      </a:r>
                      <a:endParaRPr lang="bg-BG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bg-BG" sz="1800" dirty="0">
                          <a:solidFill>
                            <a:schemeClr val="bg1"/>
                          </a:solidFill>
                          <a:effectLst/>
                        </a:rPr>
                        <a:t>56 783</a:t>
                      </a:r>
                      <a:endParaRPr lang="bg-BG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solidFill>
                            <a:schemeClr val="bg1"/>
                          </a:solidFill>
                          <a:effectLst/>
                        </a:rPr>
                        <a:t>41 043</a:t>
                      </a:r>
                      <a:endParaRPr lang="bg-BG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13390">
                <a:tc>
                  <a:txBody>
                    <a:bodyPr/>
                    <a:lstStyle/>
                    <a:p>
                      <a:pPr indent="8255" algn="ctr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732155" algn="l"/>
                        </a:tabLst>
                      </a:pPr>
                      <a:r>
                        <a:rPr lang="bg-BG" sz="1800" dirty="0">
                          <a:solidFill>
                            <a:schemeClr val="bg1"/>
                          </a:solidFill>
                          <a:effectLst/>
                        </a:rPr>
                        <a:t>Прах</a:t>
                      </a:r>
                      <a:endParaRPr lang="bg-BG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bg-BG" sz="1800" dirty="0">
                          <a:solidFill>
                            <a:schemeClr val="bg1"/>
                          </a:solidFill>
                          <a:effectLst/>
                        </a:rPr>
                        <a:t>18 549</a:t>
                      </a:r>
                      <a:endParaRPr lang="bg-BG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bg-BG" sz="1800">
                          <a:solidFill>
                            <a:schemeClr val="bg1"/>
                          </a:solidFill>
                          <a:effectLst/>
                        </a:rPr>
                        <a:t>14 402</a:t>
                      </a:r>
                      <a:endParaRPr lang="bg-BG" sz="18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bg-BG" sz="1800">
                          <a:solidFill>
                            <a:schemeClr val="bg1"/>
                          </a:solidFill>
                          <a:effectLst/>
                        </a:rPr>
                        <a:t>14 426</a:t>
                      </a:r>
                      <a:endParaRPr lang="bg-BG" sz="18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bg-BG" sz="1800" dirty="0">
                          <a:solidFill>
                            <a:schemeClr val="bg1"/>
                          </a:solidFill>
                          <a:effectLst/>
                        </a:rPr>
                        <a:t>11 511</a:t>
                      </a:r>
                      <a:endParaRPr lang="bg-BG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solidFill>
                            <a:schemeClr val="bg1"/>
                          </a:solidFill>
                          <a:effectLst/>
                        </a:rPr>
                        <a:t>5 346</a:t>
                      </a:r>
                      <a:endParaRPr lang="bg-BG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936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37160" indent="0">
              <a:buNone/>
            </a:pPr>
            <a:r>
              <a:rPr lang="bg-BG" dirty="0" smtClean="0"/>
              <a:t>Независимо от демонстрираното значително намаляване на емисиите, националните тавани все още не са постигнати:</a:t>
            </a:r>
          </a:p>
          <a:p>
            <a:endParaRPr lang="bg-BG" dirty="0"/>
          </a:p>
          <a:p>
            <a:endParaRPr lang="bg-BG" dirty="0" smtClean="0"/>
          </a:p>
          <a:p>
            <a:endParaRPr lang="bg-BG" dirty="0"/>
          </a:p>
          <a:p>
            <a:endParaRPr lang="bg-BG" dirty="0" smtClean="0"/>
          </a:p>
          <a:p>
            <a:endParaRPr lang="bg-BG" dirty="0"/>
          </a:p>
          <a:p>
            <a:endParaRPr lang="bg-BG" dirty="0" smtClean="0"/>
          </a:p>
          <a:p>
            <a:endParaRPr lang="bg-BG" dirty="0" smtClean="0"/>
          </a:p>
          <a:p>
            <a:pPr marL="137160" indent="0">
              <a:buNone/>
            </a:pPr>
            <a:endParaRPr lang="bg-BG" dirty="0" smtClean="0"/>
          </a:p>
          <a:p>
            <a:pPr marL="137160" indent="0">
              <a:buNone/>
            </a:pPr>
            <a:r>
              <a:rPr lang="bg-BG" dirty="0" smtClean="0"/>
              <a:t>Причините:</a:t>
            </a:r>
          </a:p>
          <a:p>
            <a:r>
              <a:rPr lang="bg-BG" dirty="0" smtClean="0"/>
              <a:t>Закъснение в привеждането на някои ГГИ в съответствие;</a:t>
            </a:r>
          </a:p>
          <a:p>
            <a:r>
              <a:rPr lang="bg-BG" dirty="0" smtClean="0"/>
              <a:t>Оставане в експлоатация на ГГИ, предвидени за извеждане;</a:t>
            </a:r>
          </a:p>
          <a:p>
            <a:r>
              <a:rPr lang="bg-BG" dirty="0" smtClean="0"/>
              <a:t>Въвеждане на нови мощности (няма квоти за нови участници!);</a:t>
            </a:r>
          </a:p>
          <a:p>
            <a:r>
              <a:rPr lang="bg-BG" dirty="0" smtClean="0"/>
              <a:t>Увеличаване на натоварването на инсталациите.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932113"/>
              </p:ext>
            </p:extLst>
          </p:nvPr>
        </p:nvGraphicFramePr>
        <p:xfrm>
          <a:off x="1331640" y="2276872"/>
          <a:ext cx="5904657" cy="19442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8219"/>
                <a:gridCol w="1968219"/>
                <a:gridCol w="1968219"/>
              </a:tblGrid>
              <a:tr h="83323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>
                          <a:solidFill>
                            <a:schemeClr val="bg1"/>
                          </a:solidFill>
                          <a:effectLst/>
                        </a:rPr>
                        <a:t>Замърсител</a:t>
                      </a:r>
                      <a:endParaRPr lang="bg-BG" sz="16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>
                          <a:solidFill>
                            <a:schemeClr val="bg1"/>
                          </a:solidFill>
                          <a:effectLst/>
                        </a:rPr>
                        <a:t>Годишен таван за периода</a:t>
                      </a:r>
                      <a:r>
                        <a:rPr lang="en-AU" sz="1600" b="1" dirty="0">
                          <a:solidFill>
                            <a:schemeClr val="bg1"/>
                          </a:solidFill>
                          <a:effectLst/>
                        </a:rPr>
                        <a:t> 2008 – 2011г. (t/y)</a:t>
                      </a:r>
                      <a:endParaRPr lang="bg-BG" sz="16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>
                          <a:solidFill>
                            <a:schemeClr val="bg1"/>
                          </a:solidFill>
                          <a:effectLst/>
                        </a:rPr>
                        <a:t>Годишен таван след</a:t>
                      </a:r>
                      <a:r>
                        <a:rPr lang="en-AU" sz="1600" b="1" dirty="0">
                          <a:solidFill>
                            <a:schemeClr val="bg1"/>
                          </a:solidFill>
                          <a:effectLst/>
                        </a:rPr>
                        <a:t> 2012г. (t/y)</a:t>
                      </a:r>
                      <a:endParaRPr lang="bg-BG" sz="16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27774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bg-BG" sz="16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bg-BG" sz="16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bg-BG" sz="16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277745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solidFill>
                            <a:schemeClr val="bg1"/>
                          </a:solidFill>
                          <a:effectLst/>
                        </a:rPr>
                        <a:t>Серен диоксид</a:t>
                      </a:r>
                      <a:endParaRPr lang="bg-BG" sz="16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chemeClr val="bg1"/>
                          </a:solidFill>
                          <a:effectLst/>
                        </a:rPr>
                        <a:t>179 700</a:t>
                      </a:r>
                      <a:endParaRPr lang="bg-BG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chemeClr val="bg1"/>
                          </a:solidFill>
                          <a:effectLst/>
                        </a:rPr>
                        <a:t>103 000</a:t>
                      </a:r>
                      <a:endParaRPr lang="bg-BG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277745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solidFill>
                            <a:schemeClr val="bg1"/>
                          </a:solidFill>
                          <a:effectLst/>
                        </a:rPr>
                        <a:t>Азотни оксиди</a:t>
                      </a:r>
                      <a:endParaRPr lang="bg-BG" sz="16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chemeClr val="bg1"/>
                          </a:solidFill>
                          <a:effectLst/>
                        </a:rPr>
                        <a:t>42 900</a:t>
                      </a:r>
                      <a:endParaRPr lang="bg-BG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chemeClr val="bg1"/>
                          </a:solidFill>
                          <a:effectLst/>
                        </a:rPr>
                        <a:t>33 300</a:t>
                      </a:r>
                      <a:endParaRPr lang="bg-BG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277745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solidFill>
                            <a:schemeClr val="bg1"/>
                          </a:solidFill>
                          <a:effectLst/>
                        </a:rPr>
                        <a:t>Прах</a:t>
                      </a:r>
                      <a:endParaRPr lang="bg-BG" sz="16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solidFill>
                            <a:schemeClr val="bg1"/>
                          </a:solidFill>
                          <a:effectLst/>
                        </a:rPr>
                        <a:t>8 900</a:t>
                      </a:r>
                      <a:endParaRPr lang="bg-BG" sz="16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chemeClr val="bg1"/>
                          </a:solidFill>
                          <a:effectLst/>
                        </a:rPr>
                        <a:t>6 000</a:t>
                      </a:r>
                      <a:endParaRPr lang="bg-BG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31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r>
              <a:rPr lang="bg-BG" dirty="0" smtClean="0"/>
              <a:t>През тази година, благодарение на усилията на МОСВ, МИЕ и операторите на почти всички от най-големите инсталации, има реална възможност националните тавани да бъдат постигнати. </a:t>
            </a:r>
          </a:p>
          <a:p>
            <a:pPr marL="137160" indent="0">
              <a:buNone/>
            </a:pPr>
            <a:r>
              <a:rPr lang="bg-BG" dirty="0" smtClean="0"/>
              <a:t>Това – независимо от значителното увеличаване на натоварването на сектора през последните няколко месеца. </a:t>
            </a:r>
          </a:p>
          <a:p>
            <a:pPr marL="137160" indent="0">
              <a:buNone/>
            </a:pPr>
            <a:r>
              <a:rPr lang="bg-BG" u="sng" dirty="0" smtClean="0"/>
              <a:t>НО</a:t>
            </a:r>
            <a:r>
              <a:rPr lang="bg-BG" dirty="0" smtClean="0"/>
              <a:t>: с оглед на горното – ще бъде необходимо допълнително усилие, с оглед планиране на експлоатацията на инсталациите до края на годината по такъв начин, че таваните да не бъдат превишени. </a:t>
            </a:r>
          </a:p>
          <a:p>
            <a:pPr marL="13716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310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Директива 2010/75/ЕО наследява 7 стари директиви на Европейския съюз: </a:t>
            </a:r>
          </a:p>
          <a:p>
            <a:r>
              <a:rPr lang="bg-BG" dirty="0" smtClean="0"/>
              <a:t>- Директива 2008/1/ЕО за КПКЗ;</a:t>
            </a:r>
          </a:p>
          <a:p>
            <a:r>
              <a:rPr lang="bg-BG" dirty="0" smtClean="0"/>
              <a:t>- Директива 2001/80/ЕО за ГГИ;</a:t>
            </a:r>
          </a:p>
          <a:p>
            <a:r>
              <a:rPr lang="bg-BG" dirty="0" smtClean="0"/>
              <a:t>- Директива 2000/76/ЕО за изгарянето на отпадъци;</a:t>
            </a:r>
          </a:p>
          <a:p>
            <a:r>
              <a:rPr lang="bg-BG" dirty="0" smtClean="0"/>
              <a:t>- Директива 1999/13/ЕО за ограничаване на емисиите на ЛОС; </a:t>
            </a:r>
          </a:p>
          <a:p>
            <a:r>
              <a:rPr lang="bg-BG" dirty="0" smtClean="0"/>
              <a:t>- 3 директиви за </a:t>
            </a:r>
            <a:r>
              <a:rPr lang="bg-BG" dirty="0" err="1" smtClean="0"/>
              <a:t>титановия</a:t>
            </a:r>
            <a:r>
              <a:rPr lang="bg-BG" dirty="0" smtClean="0"/>
              <a:t> диоксид. 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27558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</TotalTime>
  <Words>1021</Words>
  <Application>Microsoft Office PowerPoint</Application>
  <PresentationFormat>On-screen Show (4:3)</PresentationFormat>
  <Paragraphs>115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Apex</vt:lpstr>
      <vt:lpstr>Нови екологични изисквания към енергийния сектор в България, произтичащи от законодателството на Европейския съюз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Нови екологични изисквания към енергийния сектор в България, произтичащи от законодателство на Европейския съюз</dc:title>
  <dc:creator>Ivan</dc:creator>
  <cp:lastModifiedBy>Ivan</cp:lastModifiedBy>
  <cp:revision>29</cp:revision>
  <dcterms:created xsi:type="dcterms:W3CDTF">2013-10-05T15:46:21Z</dcterms:created>
  <dcterms:modified xsi:type="dcterms:W3CDTF">2013-10-05T21:08:05Z</dcterms:modified>
</cp:coreProperties>
</file>