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3"/>
  </p:notesMasterIdLst>
  <p:handoutMasterIdLst>
    <p:handoutMasterId r:id="rId14"/>
  </p:handoutMasterIdLst>
  <p:sldIdLst>
    <p:sldId id="261" r:id="rId2"/>
    <p:sldId id="287" r:id="rId3"/>
    <p:sldId id="300" r:id="rId4"/>
    <p:sldId id="280" r:id="rId5"/>
    <p:sldId id="294" r:id="rId6"/>
    <p:sldId id="290" r:id="rId7"/>
    <p:sldId id="298" r:id="rId8"/>
    <p:sldId id="299" r:id="rId9"/>
    <p:sldId id="285" r:id="rId10"/>
    <p:sldId id="296" r:id="rId11"/>
    <p:sldId id="270" r:id="rId12"/>
  </p:sldIdLst>
  <p:sldSz cx="9906000" cy="6858000" type="A4"/>
  <p:notesSz cx="9929813" cy="6799263"/>
  <p:defaultTextStyle>
    <a:defPPr>
      <a:defRPr lang="pl-PL"/>
    </a:defPPr>
    <a:lvl1pPr algn="l" defTabSz="2800350" rtl="0" fontAlgn="base">
      <a:spcBef>
        <a:spcPct val="0"/>
      </a:spcBef>
      <a:spcAft>
        <a:spcPct val="0"/>
      </a:spcAft>
      <a:defRPr sz="5500" b="1" kern="1200">
        <a:solidFill>
          <a:schemeClr val="tx1"/>
        </a:solidFill>
        <a:latin typeface="Verdana" pitchFamily="34" charset="0"/>
        <a:ea typeface="+mn-ea"/>
        <a:cs typeface="+mn-cs"/>
      </a:defRPr>
    </a:lvl1pPr>
    <a:lvl2pPr marL="1400175" indent="-942975" algn="l" defTabSz="2800350" rtl="0" fontAlgn="base">
      <a:spcBef>
        <a:spcPct val="0"/>
      </a:spcBef>
      <a:spcAft>
        <a:spcPct val="0"/>
      </a:spcAft>
      <a:defRPr sz="5500" b="1" kern="1200">
        <a:solidFill>
          <a:schemeClr val="tx1"/>
        </a:solidFill>
        <a:latin typeface="Verdana" pitchFamily="34" charset="0"/>
        <a:ea typeface="+mn-ea"/>
        <a:cs typeface="+mn-cs"/>
      </a:defRPr>
    </a:lvl2pPr>
    <a:lvl3pPr marL="2800350" indent="-1885950" algn="l" defTabSz="2800350" rtl="0" fontAlgn="base">
      <a:spcBef>
        <a:spcPct val="0"/>
      </a:spcBef>
      <a:spcAft>
        <a:spcPct val="0"/>
      </a:spcAft>
      <a:defRPr sz="5500" b="1" kern="1200">
        <a:solidFill>
          <a:schemeClr val="tx1"/>
        </a:solidFill>
        <a:latin typeface="Verdana" pitchFamily="34" charset="0"/>
        <a:ea typeface="+mn-ea"/>
        <a:cs typeface="+mn-cs"/>
      </a:defRPr>
    </a:lvl3pPr>
    <a:lvl4pPr marL="4200525" indent="-2828925" algn="l" defTabSz="2800350" rtl="0" fontAlgn="base">
      <a:spcBef>
        <a:spcPct val="0"/>
      </a:spcBef>
      <a:spcAft>
        <a:spcPct val="0"/>
      </a:spcAft>
      <a:defRPr sz="5500" b="1" kern="1200">
        <a:solidFill>
          <a:schemeClr val="tx1"/>
        </a:solidFill>
        <a:latin typeface="Verdana" pitchFamily="34" charset="0"/>
        <a:ea typeface="+mn-ea"/>
        <a:cs typeface="+mn-cs"/>
      </a:defRPr>
    </a:lvl4pPr>
    <a:lvl5pPr marL="5600700" indent="-3771900" algn="l" defTabSz="2800350" rtl="0" fontAlgn="base">
      <a:spcBef>
        <a:spcPct val="0"/>
      </a:spcBef>
      <a:spcAft>
        <a:spcPct val="0"/>
      </a:spcAft>
      <a:defRPr sz="5500" b="1" kern="1200">
        <a:solidFill>
          <a:schemeClr val="tx1"/>
        </a:solidFill>
        <a:latin typeface="Verdana" pitchFamily="34" charset="0"/>
        <a:ea typeface="+mn-ea"/>
        <a:cs typeface="+mn-cs"/>
      </a:defRPr>
    </a:lvl5pPr>
    <a:lvl6pPr marL="2286000" algn="l" defTabSz="914400" rtl="0" eaLnBrk="1" latinLnBrk="0" hangingPunct="1">
      <a:defRPr sz="5500" b="1" kern="1200">
        <a:solidFill>
          <a:schemeClr val="tx1"/>
        </a:solidFill>
        <a:latin typeface="Verdana" pitchFamily="34" charset="0"/>
        <a:ea typeface="+mn-ea"/>
        <a:cs typeface="+mn-cs"/>
      </a:defRPr>
    </a:lvl6pPr>
    <a:lvl7pPr marL="2743200" algn="l" defTabSz="914400" rtl="0" eaLnBrk="1" latinLnBrk="0" hangingPunct="1">
      <a:defRPr sz="5500" b="1" kern="1200">
        <a:solidFill>
          <a:schemeClr val="tx1"/>
        </a:solidFill>
        <a:latin typeface="Verdana" pitchFamily="34" charset="0"/>
        <a:ea typeface="+mn-ea"/>
        <a:cs typeface="+mn-cs"/>
      </a:defRPr>
    </a:lvl7pPr>
    <a:lvl8pPr marL="3200400" algn="l" defTabSz="914400" rtl="0" eaLnBrk="1" latinLnBrk="0" hangingPunct="1">
      <a:defRPr sz="5500" b="1" kern="1200">
        <a:solidFill>
          <a:schemeClr val="tx1"/>
        </a:solidFill>
        <a:latin typeface="Verdana" pitchFamily="34" charset="0"/>
        <a:ea typeface="+mn-ea"/>
        <a:cs typeface="+mn-cs"/>
      </a:defRPr>
    </a:lvl8pPr>
    <a:lvl9pPr marL="3657600" algn="l" defTabSz="914400" rtl="0" eaLnBrk="1" latinLnBrk="0" hangingPunct="1">
      <a:defRPr sz="5500" b="1"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kora Sylwi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CA14"/>
    <a:srgbClr val="3FA507"/>
    <a:srgbClr val="226A18"/>
    <a:srgbClr val="37AF27"/>
    <a:srgbClr val="339933"/>
    <a:srgbClr val="5F9F25"/>
    <a:srgbClr val="33CC33"/>
    <a:srgbClr val="3F8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85695" autoAdjust="0"/>
  </p:normalViewPr>
  <p:slideViewPr>
    <p:cSldViewPr>
      <p:cViewPr>
        <p:scale>
          <a:sx n="81" d="100"/>
          <a:sy n="81" d="100"/>
        </p:scale>
        <p:origin x="-1960" y="-768"/>
      </p:cViewPr>
      <p:guideLst>
        <p:guide orient="horz" pos="8406"/>
        <p:guide pos="684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217" d="100"/>
          <a:sy n="217" d="100"/>
        </p:scale>
        <p:origin x="-1968" y="-90"/>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DA00C-8917-439C-BC8E-1D275E2424A6}" type="doc">
      <dgm:prSet loTypeId="urn:microsoft.com/office/officeart/2005/8/layout/process1" loCatId="process" qsTypeId="urn:microsoft.com/office/officeart/2005/8/quickstyle/simple1#2" qsCatId="simple" csTypeId="urn:microsoft.com/office/officeart/2005/8/colors/accent1_2#2" csCatId="accent1" phldr="1"/>
      <dgm:spPr/>
      <dgm:t>
        <a:bodyPr/>
        <a:lstStyle/>
        <a:p>
          <a:endParaRPr lang="pl-PL"/>
        </a:p>
      </dgm:t>
    </dgm:pt>
    <dgm:pt modelId="{02DD4C5D-F3EB-461B-903D-1AB0AF32A864}" type="pres">
      <dgm:prSet presAssocID="{15CDA00C-8917-439C-BC8E-1D275E2424A6}" presName="Name0" presStyleCnt="0">
        <dgm:presLayoutVars>
          <dgm:dir/>
          <dgm:resizeHandles val="exact"/>
        </dgm:presLayoutVars>
      </dgm:prSet>
      <dgm:spPr/>
      <dgm:t>
        <a:bodyPr/>
        <a:lstStyle/>
        <a:p>
          <a:endParaRPr lang="pl-PL"/>
        </a:p>
      </dgm:t>
    </dgm:pt>
  </dgm:ptLst>
  <dgm:cxnLst>
    <dgm:cxn modelId="{0F08F8D2-85AE-2D43-9F8C-3BF6E43E3BC5}" type="presOf" srcId="{15CDA00C-8917-439C-BC8E-1D275E2424A6}" destId="{02DD4C5D-F3EB-461B-903D-1AB0AF32A86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CDA00C-8917-439C-BC8E-1D275E2424A6}" type="doc">
      <dgm:prSet loTypeId="urn:microsoft.com/office/officeart/2005/8/layout/process1" loCatId="process" qsTypeId="urn:microsoft.com/office/officeart/2005/8/quickstyle/simple1#2" qsCatId="simple" csTypeId="urn:microsoft.com/office/officeart/2005/8/colors/accent1_2#2" csCatId="accent1" phldr="1"/>
      <dgm:spPr/>
      <dgm:t>
        <a:bodyPr/>
        <a:lstStyle/>
        <a:p>
          <a:endParaRPr lang="pl-PL"/>
        </a:p>
      </dgm:t>
    </dgm:pt>
    <dgm:pt modelId="{02DD4C5D-F3EB-461B-903D-1AB0AF32A864}" type="pres">
      <dgm:prSet presAssocID="{15CDA00C-8917-439C-BC8E-1D275E2424A6}" presName="Name0" presStyleCnt="0">
        <dgm:presLayoutVars>
          <dgm:dir/>
          <dgm:resizeHandles val="exact"/>
        </dgm:presLayoutVars>
      </dgm:prSet>
      <dgm:spPr/>
      <dgm:t>
        <a:bodyPr/>
        <a:lstStyle/>
        <a:p>
          <a:endParaRPr lang="pl-PL"/>
        </a:p>
      </dgm:t>
    </dgm:pt>
  </dgm:ptLst>
  <dgm:cxnLst>
    <dgm:cxn modelId="{58211208-75D0-4DAA-AF2B-4DE27F519043}" type="presOf" srcId="{15CDA00C-8917-439C-BC8E-1D275E2424A6}" destId="{02DD4C5D-F3EB-461B-903D-1AB0AF32A864}"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3713" cy="339725"/>
          </a:xfrm>
          <a:prstGeom prst="rect">
            <a:avLst/>
          </a:prstGeom>
        </p:spPr>
        <p:txBody>
          <a:bodyPr vert="horz" lIns="279459" tIns="139729" rIns="279459" bIns="139729" rtlCol="0"/>
          <a:lstStyle>
            <a:lvl1pPr algn="l" defTabSz="8558708" fontAlgn="auto">
              <a:spcBef>
                <a:spcPts val="0"/>
              </a:spcBef>
              <a:spcAft>
                <a:spcPts val="0"/>
              </a:spcAft>
              <a:defRPr sz="3700" b="0">
                <a:latin typeface="+mn-lt"/>
              </a:defRPr>
            </a:lvl1pPr>
          </a:lstStyle>
          <a:p>
            <a:pPr>
              <a:defRPr/>
            </a:pPr>
            <a:endParaRPr lang="pl-PL"/>
          </a:p>
        </p:txBody>
      </p:sp>
      <p:sp>
        <p:nvSpPr>
          <p:cNvPr id="3" name="Symbol zastępczy daty 2"/>
          <p:cNvSpPr>
            <a:spLocks noGrp="1"/>
          </p:cNvSpPr>
          <p:nvPr>
            <p:ph type="dt" sz="quarter" idx="1"/>
          </p:nvPr>
        </p:nvSpPr>
        <p:spPr>
          <a:xfrm>
            <a:off x="5626100" y="0"/>
            <a:ext cx="4303713" cy="339725"/>
          </a:xfrm>
          <a:prstGeom prst="rect">
            <a:avLst/>
          </a:prstGeom>
        </p:spPr>
        <p:txBody>
          <a:bodyPr vert="horz" lIns="279459" tIns="139729" rIns="279459" bIns="139729" rtlCol="0"/>
          <a:lstStyle>
            <a:lvl1pPr algn="r" defTabSz="8558708" fontAlgn="auto">
              <a:spcBef>
                <a:spcPts val="0"/>
              </a:spcBef>
              <a:spcAft>
                <a:spcPts val="0"/>
              </a:spcAft>
              <a:defRPr sz="3700" b="0">
                <a:latin typeface="+mn-lt"/>
              </a:defRPr>
            </a:lvl1pPr>
          </a:lstStyle>
          <a:p>
            <a:pPr>
              <a:defRPr/>
            </a:pPr>
            <a:fld id="{D6A45FF8-7929-4519-A2E3-F267A0F3F875}" type="datetimeFigureOut">
              <a:rPr lang="pl-PL"/>
              <a:pPr>
                <a:defRPr/>
              </a:pPr>
              <a:t>28.10.2014</a:t>
            </a:fld>
            <a:endParaRPr lang="pl-PL"/>
          </a:p>
        </p:txBody>
      </p:sp>
      <p:sp>
        <p:nvSpPr>
          <p:cNvPr id="4" name="Symbol zastępczy stopki 3"/>
          <p:cNvSpPr>
            <a:spLocks noGrp="1"/>
          </p:cNvSpPr>
          <p:nvPr>
            <p:ph type="ftr" sz="quarter" idx="2"/>
          </p:nvPr>
        </p:nvSpPr>
        <p:spPr>
          <a:xfrm>
            <a:off x="0" y="6459538"/>
            <a:ext cx="4303713" cy="339725"/>
          </a:xfrm>
          <a:prstGeom prst="rect">
            <a:avLst/>
          </a:prstGeom>
        </p:spPr>
        <p:txBody>
          <a:bodyPr vert="horz" lIns="279459" tIns="139729" rIns="279459" bIns="139729" rtlCol="0" anchor="b"/>
          <a:lstStyle>
            <a:lvl1pPr algn="l" defTabSz="8558708" fontAlgn="auto">
              <a:spcBef>
                <a:spcPts val="0"/>
              </a:spcBef>
              <a:spcAft>
                <a:spcPts val="0"/>
              </a:spcAft>
              <a:defRPr sz="3700" b="0">
                <a:latin typeface="+mn-lt"/>
              </a:defRPr>
            </a:lvl1pPr>
          </a:lstStyle>
          <a:p>
            <a:pPr>
              <a:defRPr/>
            </a:pPr>
            <a:endParaRPr lang="pl-PL"/>
          </a:p>
        </p:txBody>
      </p:sp>
      <p:sp>
        <p:nvSpPr>
          <p:cNvPr id="5" name="Symbol zastępczy numeru slajdu 4"/>
          <p:cNvSpPr>
            <a:spLocks noGrp="1"/>
          </p:cNvSpPr>
          <p:nvPr>
            <p:ph type="sldNum" sz="quarter" idx="3"/>
          </p:nvPr>
        </p:nvSpPr>
        <p:spPr>
          <a:xfrm>
            <a:off x="5626100" y="6459538"/>
            <a:ext cx="4303713" cy="339725"/>
          </a:xfrm>
          <a:prstGeom prst="rect">
            <a:avLst/>
          </a:prstGeom>
        </p:spPr>
        <p:txBody>
          <a:bodyPr vert="horz" lIns="279459" tIns="139729" rIns="279459" bIns="139729" rtlCol="0" anchor="b"/>
          <a:lstStyle>
            <a:lvl1pPr algn="r" defTabSz="8558708" fontAlgn="auto">
              <a:spcBef>
                <a:spcPts val="0"/>
              </a:spcBef>
              <a:spcAft>
                <a:spcPts val="0"/>
              </a:spcAft>
              <a:defRPr sz="3700" b="0">
                <a:latin typeface="+mn-lt"/>
              </a:defRPr>
            </a:lvl1pPr>
          </a:lstStyle>
          <a:p>
            <a:pPr>
              <a:defRPr/>
            </a:pPr>
            <a:fld id="{D4EE3EB5-4CEF-46E0-9E21-E9678C79920A}" type="slidenum">
              <a:rPr lang="pl-PL"/>
              <a:pPr>
                <a:defRPr/>
              </a:pPr>
              <a:t>‹nr›</a:t>
            </a:fld>
            <a:endParaRPr lang="pl-PL"/>
          </a:p>
        </p:txBody>
      </p:sp>
    </p:spTree>
    <p:extLst>
      <p:ext uri="{BB962C8B-B14F-4D97-AF65-F5344CB8AC3E}">
        <p14:creationId xmlns:p14="http://schemas.microsoft.com/office/powerpoint/2010/main" val="324809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3713" cy="339725"/>
          </a:xfrm>
          <a:prstGeom prst="rect">
            <a:avLst/>
          </a:prstGeom>
        </p:spPr>
        <p:txBody>
          <a:bodyPr vert="horz" lIns="279459" tIns="139729" rIns="279459" bIns="139729" rtlCol="0"/>
          <a:lstStyle>
            <a:lvl1pPr algn="l" defTabSz="8558708" fontAlgn="auto">
              <a:spcBef>
                <a:spcPts val="0"/>
              </a:spcBef>
              <a:spcAft>
                <a:spcPts val="0"/>
              </a:spcAft>
              <a:defRPr sz="3700" b="0">
                <a:latin typeface="+mn-lt"/>
              </a:defRPr>
            </a:lvl1pPr>
          </a:lstStyle>
          <a:p>
            <a:pPr>
              <a:defRPr/>
            </a:pPr>
            <a:endParaRPr lang="pl-PL"/>
          </a:p>
        </p:txBody>
      </p:sp>
      <p:sp>
        <p:nvSpPr>
          <p:cNvPr id="3" name="Symbol zastępczy daty 2"/>
          <p:cNvSpPr>
            <a:spLocks noGrp="1"/>
          </p:cNvSpPr>
          <p:nvPr>
            <p:ph type="dt" idx="1"/>
          </p:nvPr>
        </p:nvSpPr>
        <p:spPr>
          <a:xfrm>
            <a:off x="5626100" y="0"/>
            <a:ext cx="4303713" cy="339725"/>
          </a:xfrm>
          <a:prstGeom prst="rect">
            <a:avLst/>
          </a:prstGeom>
        </p:spPr>
        <p:txBody>
          <a:bodyPr vert="horz" lIns="279459" tIns="139729" rIns="279459" bIns="139729" rtlCol="0"/>
          <a:lstStyle>
            <a:lvl1pPr algn="r" defTabSz="8558708" fontAlgn="auto">
              <a:spcBef>
                <a:spcPts val="0"/>
              </a:spcBef>
              <a:spcAft>
                <a:spcPts val="0"/>
              </a:spcAft>
              <a:defRPr sz="3700" b="0">
                <a:latin typeface="+mn-lt"/>
              </a:defRPr>
            </a:lvl1pPr>
          </a:lstStyle>
          <a:p>
            <a:pPr>
              <a:defRPr/>
            </a:pPr>
            <a:fld id="{49D9F4FF-3979-4FFE-87B9-D53056ABBFC0}" type="datetimeFigureOut">
              <a:rPr lang="pl-PL"/>
              <a:pPr>
                <a:defRPr/>
              </a:pPr>
              <a:t>28.10.2014</a:t>
            </a:fld>
            <a:endParaRPr lang="pl-PL"/>
          </a:p>
        </p:txBody>
      </p:sp>
      <p:sp>
        <p:nvSpPr>
          <p:cNvPr id="4" name="Symbol zastępczy obrazu slajdu 3"/>
          <p:cNvSpPr>
            <a:spLocks noGrp="1" noRot="1" noChangeAspect="1"/>
          </p:cNvSpPr>
          <p:nvPr>
            <p:ph type="sldImg" idx="2"/>
          </p:nvPr>
        </p:nvSpPr>
        <p:spPr>
          <a:xfrm>
            <a:off x="3124200" y="509588"/>
            <a:ext cx="3681413" cy="2549525"/>
          </a:xfrm>
          <a:prstGeom prst="rect">
            <a:avLst/>
          </a:prstGeom>
          <a:noFill/>
          <a:ln w="12700">
            <a:solidFill>
              <a:prstClr val="black"/>
            </a:solidFill>
          </a:ln>
        </p:spPr>
        <p:txBody>
          <a:bodyPr vert="horz" lIns="279459" tIns="139729" rIns="279459" bIns="139729" rtlCol="0" anchor="ctr"/>
          <a:lstStyle/>
          <a:p>
            <a:pPr lvl="0"/>
            <a:endParaRPr lang="pl-PL" noProof="0"/>
          </a:p>
        </p:txBody>
      </p:sp>
      <p:sp>
        <p:nvSpPr>
          <p:cNvPr id="5" name="Symbol zastępczy notatek 4"/>
          <p:cNvSpPr>
            <a:spLocks noGrp="1"/>
          </p:cNvSpPr>
          <p:nvPr>
            <p:ph type="body" sz="quarter" idx="3"/>
          </p:nvPr>
        </p:nvSpPr>
        <p:spPr>
          <a:xfrm>
            <a:off x="993775" y="3228975"/>
            <a:ext cx="7942263" cy="3060700"/>
          </a:xfrm>
          <a:prstGeom prst="rect">
            <a:avLst/>
          </a:prstGeom>
        </p:spPr>
        <p:txBody>
          <a:bodyPr vert="horz" lIns="279459" tIns="139729" rIns="279459" bIns="139729"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6459538"/>
            <a:ext cx="4303713" cy="339725"/>
          </a:xfrm>
          <a:prstGeom prst="rect">
            <a:avLst/>
          </a:prstGeom>
        </p:spPr>
        <p:txBody>
          <a:bodyPr vert="horz" lIns="279459" tIns="139729" rIns="279459" bIns="139729" rtlCol="0" anchor="b"/>
          <a:lstStyle>
            <a:lvl1pPr algn="l" defTabSz="8558708" fontAlgn="auto">
              <a:spcBef>
                <a:spcPts val="0"/>
              </a:spcBef>
              <a:spcAft>
                <a:spcPts val="0"/>
              </a:spcAft>
              <a:defRPr sz="3700" b="0">
                <a:latin typeface="+mn-lt"/>
              </a:defRPr>
            </a:lvl1pPr>
          </a:lstStyle>
          <a:p>
            <a:pPr>
              <a:defRPr/>
            </a:pPr>
            <a:endParaRPr lang="pl-PL"/>
          </a:p>
        </p:txBody>
      </p:sp>
      <p:sp>
        <p:nvSpPr>
          <p:cNvPr id="7" name="Symbol zastępczy numeru slajdu 6"/>
          <p:cNvSpPr>
            <a:spLocks noGrp="1"/>
          </p:cNvSpPr>
          <p:nvPr>
            <p:ph type="sldNum" sz="quarter" idx="5"/>
          </p:nvPr>
        </p:nvSpPr>
        <p:spPr>
          <a:xfrm>
            <a:off x="5626100" y="6459538"/>
            <a:ext cx="4303713" cy="339725"/>
          </a:xfrm>
          <a:prstGeom prst="rect">
            <a:avLst/>
          </a:prstGeom>
        </p:spPr>
        <p:txBody>
          <a:bodyPr vert="horz" lIns="279459" tIns="139729" rIns="279459" bIns="139729" rtlCol="0" anchor="b"/>
          <a:lstStyle>
            <a:lvl1pPr algn="r" defTabSz="8558708" fontAlgn="auto">
              <a:spcBef>
                <a:spcPts val="0"/>
              </a:spcBef>
              <a:spcAft>
                <a:spcPts val="0"/>
              </a:spcAft>
              <a:defRPr sz="3700" b="0">
                <a:latin typeface="+mn-lt"/>
              </a:defRPr>
            </a:lvl1pPr>
          </a:lstStyle>
          <a:p>
            <a:pPr>
              <a:defRPr/>
            </a:pPr>
            <a:fld id="{281FA472-DF06-4796-BCFD-49A6EE960F57}" type="slidenum">
              <a:rPr lang="pl-PL"/>
              <a:pPr>
                <a:defRPr/>
              </a:pPr>
              <a:t>‹nr›</a:t>
            </a:fld>
            <a:endParaRPr lang="pl-PL"/>
          </a:p>
        </p:txBody>
      </p:sp>
    </p:spTree>
    <p:extLst>
      <p:ext uri="{BB962C8B-B14F-4D97-AF65-F5344CB8AC3E}">
        <p14:creationId xmlns:p14="http://schemas.microsoft.com/office/powerpoint/2010/main" val="1928590319"/>
      </p:ext>
    </p:extLst>
  </p:cSld>
  <p:clrMap bg1="lt1" tx1="dk1" bg2="lt2" tx2="dk2" accent1="accent1" accent2="accent2" accent3="accent3" accent4="accent4" accent5="accent5" accent6="accent6" hlink="hlink" folHlink="folHlink"/>
  <p:notesStyle>
    <a:lvl1pPr algn="l" defTabSz="2800350" rtl="0" eaLnBrk="0" fontAlgn="base" hangingPunct="0">
      <a:spcBef>
        <a:spcPct val="30000"/>
      </a:spcBef>
      <a:spcAft>
        <a:spcPct val="0"/>
      </a:spcAft>
      <a:defRPr sz="3700" kern="1200">
        <a:solidFill>
          <a:schemeClr val="tx1"/>
        </a:solidFill>
        <a:latin typeface="+mn-lt"/>
        <a:ea typeface="+mn-ea"/>
        <a:cs typeface="+mn-cs"/>
      </a:defRPr>
    </a:lvl1pPr>
    <a:lvl2pPr marL="1400175" algn="l" defTabSz="2800350" rtl="0" eaLnBrk="0" fontAlgn="base" hangingPunct="0">
      <a:spcBef>
        <a:spcPct val="30000"/>
      </a:spcBef>
      <a:spcAft>
        <a:spcPct val="0"/>
      </a:spcAft>
      <a:defRPr sz="3700" kern="1200">
        <a:solidFill>
          <a:schemeClr val="tx1"/>
        </a:solidFill>
        <a:latin typeface="+mn-lt"/>
        <a:ea typeface="+mn-ea"/>
        <a:cs typeface="+mn-cs"/>
      </a:defRPr>
    </a:lvl2pPr>
    <a:lvl3pPr marL="2800350" algn="l" defTabSz="2800350" rtl="0" eaLnBrk="0" fontAlgn="base" hangingPunct="0">
      <a:spcBef>
        <a:spcPct val="30000"/>
      </a:spcBef>
      <a:spcAft>
        <a:spcPct val="0"/>
      </a:spcAft>
      <a:defRPr sz="3700" kern="1200">
        <a:solidFill>
          <a:schemeClr val="tx1"/>
        </a:solidFill>
        <a:latin typeface="+mn-lt"/>
        <a:ea typeface="+mn-ea"/>
        <a:cs typeface="+mn-cs"/>
      </a:defRPr>
    </a:lvl3pPr>
    <a:lvl4pPr marL="4200525" algn="l" defTabSz="2800350" rtl="0" eaLnBrk="0" fontAlgn="base" hangingPunct="0">
      <a:spcBef>
        <a:spcPct val="30000"/>
      </a:spcBef>
      <a:spcAft>
        <a:spcPct val="0"/>
      </a:spcAft>
      <a:defRPr sz="3700" kern="1200">
        <a:solidFill>
          <a:schemeClr val="tx1"/>
        </a:solidFill>
        <a:latin typeface="+mn-lt"/>
        <a:ea typeface="+mn-ea"/>
        <a:cs typeface="+mn-cs"/>
      </a:defRPr>
    </a:lvl4pPr>
    <a:lvl5pPr marL="5600700" algn="l" defTabSz="2800350" rtl="0" eaLnBrk="0" fontAlgn="base" hangingPunct="0">
      <a:spcBef>
        <a:spcPct val="30000"/>
      </a:spcBef>
      <a:spcAft>
        <a:spcPct val="0"/>
      </a:spcAft>
      <a:defRPr sz="3700" kern="1200">
        <a:solidFill>
          <a:schemeClr val="tx1"/>
        </a:solidFill>
        <a:latin typeface="+mn-lt"/>
        <a:ea typeface="+mn-ea"/>
        <a:cs typeface="+mn-cs"/>
      </a:defRPr>
    </a:lvl5pPr>
    <a:lvl6pPr marL="7001104" algn="l" defTabSz="2800441" rtl="0" eaLnBrk="1" latinLnBrk="0" hangingPunct="1">
      <a:defRPr sz="3700" kern="1200">
        <a:solidFill>
          <a:schemeClr val="tx1"/>
        </a:solidFill>
        <a:latin typeface="+mn-lt"/>
        <a:ea typeface="+mn-ea"/>
        <a:cs typeface="+mn-cs"/>
      </a:defRPr>
    </a:lvl6pPr>
    <a:lvl7pPr marL="8401324" algn="l" defTabSz="2800441" rtl="0" eaLnBrk="1" latinLnBrk="0" hangingPunct="1">
      <a:defRPr sz="3700" kern="1200">
        <a:solidFill>
          <a:schemeClr val="tx1"/>
        </a:solidFill>
        <a:latin typeface="+mn-lt"/>
        <a:ea typeface="+mn-ea"/>
        <a:cs typeface="+mn-cs"/>
      </a:defRPr>
    </a:lvl7pPr>
    <a:lvl8pPr marL="9801545" algn="l" defTabSz="2800441" rtl="0" eaLnBrk="1" latinLnBrk="0" hangingPunct="1">
      <a:defRPr sz="3700" kern="1200">
        <a:solidFill>
          <a:schemeClr val="tx1"/>
        </a:solidFill>
        <a:latin typeface="+mn-lt"/>
        <a:ea typeface="+mn-ea"/>
        <a:cs typeface="+mn-cs"/>
      </a:defRPr>
    </a:lvl8pPr>
    <a:lvl9pPr marL="11201766" algn="l" defTabSz="2800441"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ymbol zastępczy obrazu slajdu 1"/>
          <p:cNvSpPr>
            <a:spLocks noGrp="1" noRot="1" noChangeAspect="1"/>
          </p:cNvSpPr>
          <p:nvPr>
            <p:ph type="sldImg"/>
          </p:nvPr>
        </p:nvSpPr>
        <p:spPr bwMode="auto">
          <a:noFill/>
          <a:ln>
            <a:solidFill>
              <a:srgbClr val="000000"/>
            </a:solidFill>
            <a:miter lim="800000"/>
            <a:headEnd/>
            <a:tailEnd/>
          </a:ln>
        </p:spPr>
      </p:sp>
      <p:sp>
        <p:nvSpPr>
          <p:cNvPr id="10242"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smtClean="0"/>
          </a:p>
        </p:txBody>
      </p:sp>
      <p:sp>
        <p:nvSpPr>
          <p:cNvPr id="10243"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558430" fontAlgn="base">
              <a:spcBef>
                <a:spcPct val="0"/>
              </a:spcBef>
              <a:spcAft>
                <a:spcPct val="0"/>
              </a:spcAft>
              <a:defRPr/>
            </a:pPr>
            <a:fld id="{266180C4-76AE-42EF-AB8E-A58E50A9AE54}" type="slidenum">
              <a:rPr lang="pl-PL"/>
              <a:pPr defTabSz="8558430" fontAlgn="base">
                <a:spcBef>
                  <a:spcPct val="0"/>
                </a:spcBef>
                <a:spcAft>
                  <a:spcPct val="0"/>
                </a:spcAft>
                <a:defRPr/>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5624513" y="6457950"/>
            <a:ext cx="4303712" cy="339725"/>
          </a:xfrm>
          <a:prstGeom prst="rect">
            <a:avLst/>
          </a:prstGeom>
          <a:noFill/>
          <a:ln w="9525">
            <a:noFill/>
            <a:miter lim="800000"/>
            <a:headEnd/>
            <a:tailEnd/>
          </a:ln>
        </p:spPr>
        <p:txBody>
          <a:bodyPr anchor="b"/>
          <a:lstStyle/>
          <a:p>
            <a:pPr algn="r" defTabSz="914400"/>
            <a:fld id="{07166D03-A160-4356-8559-C241AD734B8A}" type="slidenum">
              <a:rPr lang="de-DE" sz="1200" b="0">
                <a:latin typeface="Arial" charset="0"/>
                <a:cs typeface="Arial" charset="0"/>
              </a:rPr>
              <a:pPr algn="r" defTabSz="914400"/>
              <a:t>2</a:t>
            </a:fld>
            <a:endParaRPr lang="de-DE" sz="1200" b="0">
              <a:latin typeface="Arial" charset="0"/>
              <a:cs typeface="Arial" charset="0"/>
            </a:endParaRPr>
          </a:p>
        </p:txBody>
      </p:sp>
      <p:sp>
        <p:nvSpPr>
          <p:cNvPr id="12290" name="Rectangle 2"/>
          <p:cNvSpPr>
            <a:spLocks noGrp="1" noRot="1" noChangeAspect="1" noChangeArrowheads="1" noTextEdit="1"/>
          </p:cNvSpPr>
          <p:nvPr>
            <p:ph type="sldImg"/>
          </p:nvPr>
        </p:nvSpPr>
        <p:spPr bwMode="auto">
          <a:xfrm>
            <a:off x="3124200" y="509588"/>
            <a:ext cx="3684588" cy="2551112"/>
          </a:xfrm>
          <a:noFill/>
          <a:ln>
            <a:solidFill>
              <a:srgbClr val="000000"/>
            </a:solidFill>
            <a:miter lim="800000"/>
            <a:headEnd/>
            <a:tailEnd/>
          </a:ln>
        </p:spPr>
      </p:sp>
      <p:sp>
        <p:nvSpPr>
          <p:cNvPr id="12291" name="Rectangle 3"/>
          <p:cNvSpPr>
            <a:spLocks noGrp="1" noChangeArrowheads="1"/>
          </p:cNvSpPr>
          <p:nvPr>
            <p:ph type="body" idx="1"/>
          </p:nvPr>
        </p:nvSpPr>
        <p:spPr bwMode="auto">
          <a:xfrm>
            <a:off x="1323975" y="3228975"/>
            <a:ext cx="7281863" cy="3060700"/>
          </a:xfrm>
          <a:noFill/>
        </p:spPr>
        <p:txBody>
          <a:bodyPr wrap="square" lIns="91440" tIns="45720" rIns="91440" bIns="45720" numCol="1" anchor="t" anchorCtr="0" compatLnSpc="1">
            <a:prstTxWarp prst="textNoShape">
              <a:avLst/>
            </a:prstTxWarp>
          </a:bodyPr>
          <a:lstStyle/>
          <a:p>
            <a:pPr defTabSz="914400" eaLnBrk="1" hangingPunct="1"/>
            <a:endParaRPr lang="pl-PL"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r>
              <a:rPr lang="en-US" sz="2000" dirty="0" smtClean="0"/>
              <a:t>Coal has been for many decades a fundamental source of primary energy and for electricity production on the global scale. Thus, It is undisputable that coal due to the availability of its global resources make him  predominant fuel for the electricity production for the long term. Poland </a:t>
            </a:r>
            <a:r>
              <a:rPr lang="pl-PL" sz="2000" dirty="0" smtClean="0"/>
              <a:t>as a </a:t>
            </a:r>
            <a:r>
              <a:rPr lang="en-US" sz="2000" dirty="0" smtClean="0"/>
              <a:t>country </a:t>
            </a:r>
            <a:r>
              <a:rPr lang="pl-PL" sz="2000" dirty="0" smtClean="0"/>
              <a:t>with </a:t>
            </a:r>
            <a:r>
              <a:rPr lang="en-US" sz="2000" dirty="0" smtClean="0"/>
              <a:t>the biggest coal reserves in the European Union</a:t>
            </a:r>
            <a:r>
              <a:rPr lang="pl-PL" sz="2000" dirty="0" smtClean="0"/>
              <a:t>, </a:t>
            </a:r>
            <a:r>
              <a:rPr lang="en-US" sz="2000" dirty="0" smtClean="0"/>
              <a:t>traditionally depended on </a:t>
            </a:r>
            <a:r>
              <a:rPr lang="pl-PL" sz="2000" dirty="0" smtClean="0"/>
              <a:t>c</a:t>
            </a:r>
            <a:r>
              <a:rPr lang="en-US" sz="2000" dirty="0" err="1" smtClean="0"/>
              <a:t>oal</a:t>
            </a:r>
            <a:r>
              <a:rPr lang="pl-PL" sz="2000" dirty="0" smtClean="0"/>
              <a:t>.</a:t>
            </a:r>
            <a:r>
              <a:rPr lang="pl-PL" sz="2000" u="sng" dirty="0" smtClean="0"/>
              <a:t> </a:t>
            </a:r>
            <a:r>
              <a:rPr lang="en-US" sz="2000" dirty="0" smtClean="0"/>
              <a:t>Presently, Polish energy sector in 90% is based on coal fuel</a:t>
            </a:r>
            <a:r>
              <a:rPr lang="pl-PL" sz="2000" dirty="0" smtClean="0"/>
              <a:t> </a:t>
            </a:r>
            <a:r>
              <a:rPr lang="en-US" sz="2000" dirty="0" smtClean="0"/>
              <a:t>as most of the capacity is installed in coal fired power plants</a:t>
            </a:r>
            <a:r>
              <a:rPr lang="pl-PL" sz="2000" dirty="0" smtClean="0"/>
              <a:t>.</a:t>
            </a:r>
            <a:r>
              <a:rPr lang="en-US" sz="2000" dirty="0" smtClean="0"/>
              <a:t> It should be emphasize that Polish energy sector has the largest share of coal in the European </a:t>
            </a:r>
            <a:r>
              <a:rPr lang="pl-PL" sz="2000" dirty="0" smtClean="0"/>
              <a:t>U</a:t>
            </a:r>
            <a:r>
              <a:rPr lang="en-US" sz="2000" dirty="0" err="1" smtClean="0"/>
              <a:t>nion's</a:t>
            </a:r>
            <a:r>
              <a:rPr lang="en-US" sz="2000" dirty="0" smtClean="0"/>
              <a:t> countries</a:t>
            </a:r>
            <a:r>
              <a:rPr lang="pl-PL" sz="2000" dirty="0" smtClean="0"/>
              <a:t>. </a:t>
            </a:r>
            <a:endParaRPr lang="pl-PL" sz="2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pl-PL" sz="2000" dirty="0" smtClean="0"/>
              <a:t>D</a:t>
            </a:r>
            <a:r>
              <a:rPr lang="en-US" sz="2000" dirty="0" err="1" smtClean="0"/>
              <a:t>evelopment</a:t>
            </a:r>
            <a:r>
              <a:rPr lang="en-US" sz="2000" dirty="0" smtClean="0"/>
              <a:t> of the polish coal mining industry have a long established connection with the availability of its geological resources</a:t>
            </a:r>
            <a:r>
              <a:rPr lang="pl-PL" sz="2000" dirty="0" smtClean="0"/>
              <a:t>. </a:t>
            </a:r>
          </a:p>
          <a:p>
            <a:pPr>
              <a:lnSpc>
                <a:spcPct val="80000"/>
              </a:lnSpc>
            </a:pPr>
            <a:r>
              <a:rPr lang="pl-PL" sz="2000" dirty="0" smtClean="0"/>
              <a:t>In </a:t>
            </a:r>
            <a:r>
              <a:rPr lang="pl-PL" sz="2000" dirty="0" err="1" smtClean="0"/>
              <a:t>this</a:t>
            </a:r>
            <a:r>
              <a:rPr lang="pl-PL" sz="2000" dirty="0" smtClean="0"/>
              <a:t> map we </a:t>
            </a:r>
            <a:r>
              <a:rPr lang="pl-PL" sz="2000" dirty="0" err="1" smtClean="0"/>
              <a:t>can</a:t>
            </a:r>
            <a:r>
              <a:rPr lang="pl-PL" sz="2000" dirty="0" smtClean="0"/>
              <a:t> </a:t>
            </a:r>
            <a:r>
              <a:rPr lang="pl-PL" sz="2000" dirty="0" err="1" smtClean="0"/>
              <a:t>see</a:t>
            </a:r>
            <a:r>
              <a:rPr lang="pl-PL" sz="2000" dirty="0" smtClean="0"/>
              <a:t> the </a:t>
            </a:r>
            <a:r>
              <a:rPr lang="en-US" sz="2000" dirty="0" smtClean="0"/>
              <a:t>three coalfields of </a:t>
            </a:r>
            <a:r>
              <a:rPr lang="pl-PL" sz="2000" dirty="0" smtClean="0"/>
              <a:t>hard</a:t>
            </a:r>
            <a:r>
              <a:rPr lang="en-US" sz="2000" dirty="0" smtClean="0"/>
              <a:t> coal in the country, Upper Silesia,</a:t>
            </a:r>
            <a:r>
              <a:rPr lang="pl-PL" sz="2000" dirty="0" smtClean="0"/>
              <a:t> Lower </a:t>
            </a:r>
            <a:r>
              <a:rPr lang="pl-PL" sz="2000" dirty="0" err="1" smtClean="0"/>
              <a:t>Silesia</a:t>
            </a:r>
            <a:r>
              <a:rPr lang="pl-PL" sz="2000" dirty="0" smtClean="0"/>
              <a:t> and Lublin, </a:t>
            </a:r>
            <a:r>
              <a:rPr lang="pl-PL" sz="2000" dirty="0" err="1" smtClean="0"/>
              <a:t>marked</a:t>
            </a:r>
            <a:r>
              <a:rPr lang="pl-PL" sz="2000" dirty="0" smtClean="0"/>
              <a:t> in </a:t>
            </a:r>
            <a:r>
              <a:rPr lang="pl-PL" sz="2000" dirty="0" err="1" smtClean="0"/>
              <a:t>black</a:t>
            </a:r>
            <a:r>
              <a:rPr lang="pl-PL" sz="2000" dirty="0" smtClean="0"/>
              <a:t>. </a:t>
            </a:r>
            <a:r>
              <a:rPr lang="en-US" sz="2000" dirty="0" smtClean="0"/>
              <a:t>Hard coal extraction is being presently conducted in two mining basins  - in Upper Silesian Coal Basin with its 94 % share in the total production and in Lublin Coal Basin – i.e. in „</a:t>
            </a:r>
            <a:r>
              <a:rPr lang="en-US" sz="2000" dirty="0" err="1" smtClean="0"/>
              <a:t>Bogdanka</a:t>
            </a:r>
            <a:r>
              <a:rPr lang="en-US" sz="2000" dirty="0" smtClean="0"/>
              <a:t>” mine with its 6% share in the coal production.</a:t>
            </a:r>
            <a:r>
              <a:rPr lang="pl-PL" sz="2000" dirty="0" smtClean="0"/>
              <a:t> </a:t>
            </a:r>
          </a:p>
          <a:p>
            <a:pPr>
              <a:lnSpc>
                <a:spcPct val="80000"/>
              </a:lnSpc>
            </a:pPr>
            <a:r>
              <a:rPr lang="pl-PL" sz="2000" dirty="0" err="1" smtClean="0"/>
              <a:t>Lignite</a:t>
            </a:r>
            <a:r>
              <a:rPr lang="pl-PL" sz="2000" dirty="0" smtClean="0"/>
              <a:t> </a:t>
            </a:r>
            <a:r>
              <a:rPr lang="pl-PL" sz="2000" dirty="0" err="1" smtClean="0"/>
              <a:t>extraction</a:t>
            </a:r>
            <a:r>
              <a:rPr lang="pl-PL" sz="2000" dirty="0" smtClean="0"/>
              <a:t> </a:t>
            </a:r>
            <a:r>
              <a:rPr lang="en-US" sz="2000" dirty="0" smtClean="0"/>
              <a:t>is mainly located in four areas: </a:t>
            </a:r>
            <a:r>
              <a:rPr lang="en-US" sz="2000" dirty="0" err="1" smtClean="0"/>
              <a:t>Adamów</a:t>
            </a:r>
            <a:r>
              <a:rPr lang="en-US" sz="2000" dirty="0" smtClean="0"/>
              <a:t>, </a:t>
            </a:r>
            <a:r>
              <a:rPr lang="en-US" sz="2000" dirty="0" err="1" smtClean="0"/>
              <a:t>Belchatów</a:t>
            </a:r>
            <a:r>
              <a:rPr lang="en-US" sz="2000" dirty="0" smtClean="0"/>
              <a:t>, </a:t>
            </a:r>
            <a:r>
              <a:rPr lang="en-US" sz="2000" dirty="0" err="1" smtClean="0"/>
              <a:t>Konin</a:t>
            </a:r>
            <a:r>
              <a:rPr lang="en-US" sz="2000" dirty="0" smtClean="0"/>
              <a:t>, and </a:t>
            </a:r>
            <a:r>
              <a:rPr lang="en-US" sz="2000" dirty="0" err="1" smtClean="0"/>
              <a:t>Turów</a:t>
            </a:r>
            <a:r>
              <a:rPr lang="pl-PL" sz="2000" dirty="0" smtClean="0"/>
              <a:t>, </a:t>
            </a:r>
            <a:r>
              <a:rPr lang="pl-PL" sz="2000" dirty="0" err="1" smtClean="0"/>
              <a:t>marked</a:t>
            </a:r>
            <a:r>
              <a:rPr lang="pl-PL" sz="2000" dirty="0" smtClean="0"/>
              <a:t> in </a:t>
            </a:r>
            <a:r>
              <a:rPr lang="pl-PL" sz="2000" dirty="0" err="1" smtClean="0"/>
              <a:t>gray</a:t>
            </a:r>
            <a:r>
              <a:rPr lang="pl-PL" sz="2000"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85000" lnSpcReduction="10000"/>
          </a:bodyPr>
          <a:lstStyle/>
          <a:p>
            <a:r>
              <a:rPr lang="pl-PL" dirty="0" smtClean="0"/>
              <a:t>The </a:t>
            </a:r>
            <a:r>
              <a:rPr lang="pl-PL" dirty="0" err="1" smtClean="0"/>
              <a:t>state</a:t>
            </a:r>
            <a:r>
              <a:rPr lang="pl-PL" dirty="0" smtClean="0"/>
              <a:t> policy </a:t>
            </a:r>
            <a:r>
              <a:rPr lang="pl-PL" dirty="0" err="1" smtClean="0"/>
              <a:t>towards</a:t>
            </a:r>
            <a:r>
              <a:rPr lang="pl-PL" dirty="0" smtClean="0"/>
              <a:t> hard </a:t>
            </a:r>
            <a:r>
              <a:rPr lang="pl-PL" dirty="0" err="1" smtClean="0"/>
              <a:t>coal</a:t>
            </a:r>
            <a:r>
              <a:rPr lang="pl-PL" dirty="0" smtClean="0"/>
              <a:t> </a:t>
            </a:r>
            <a:r>
              <a:rPr lang="pl-PL" dirty="0" err="1" smtClean="0"/>
              <a:t>mining</a:t>
            </a:r>
            <a:r>
              <a:rPr lang="pl-PL" dirty="0" smtClean="0"/>
              <a:t> </a:t>
            </a:r>
            <a:r>
              <a:rPr lang="pl-PL" dirty="0" err="1" smtClean="0"/>
              <a:t>sector</a:t>
            </a:r>
            <a:r>
              <a:rPr lang="pl-PL" dirty="0" smtClean="0"/>
              <a:t> </a:t>
            </a:r>
            <a:r>
              <a:rPr lang="pl-PL" dirty="0" err="1" smtClean="0"/>
              <a:t>will</a:t>
            </a:r>
            <a:r>
              <a:rPr lang="pl-PL" dirty="0" smtClean="0"/>
              <a:t> </a:t>
            </a:r>
            <a:r>
              <a:rPr lang="pl-PL" dirty="0" err="1" smtClean="0"/>
              <a:t>ensure</a:t>
            </a:r>
            <a:r>
              <a:rPr lang="pl-PL" dirty="0" smtClean="0"/>
              <a:t> </a:t>
            </a:r>
            <a:r>
              <a:rPr lang="pl-PL" dirty="0" err="1" smtClean="0"/>
              <a:t>its</a:t>
            </a:r>
            <a:r>
              <a:rPr lang="pl-PL" dirty="0" smtClean="0"/>
              <a:t> </a:t>
            </a:r>
            <a:r>
              <a:rPr lang="pl-PL" dirty="0" err="1" smtClean="0"/>
              <a:t>competitiveness</a:t>
            </a:r>
            <a:r>
              <a:rPr lang="pl-PL" dirty="0" smtClean="0"/>
              <a:t> and </a:t>
            </a:r>
            <a:r>
              <a:rPr lang="pl-PL" dirty="0" err="1" smtClean="0"/>
              <a:t>successful</a:t>
            </a:r>
            <a:r>
              <a:rPr lang="pl-PL" dirty="0" smtClean="0"/>
              <a:t> </a:t>
            </a:r>
            <a:r>
              <a:rPr lang="pl-PL" dirty="0" err="1" smtClean="0"/>
              <a:t>operation</a:t>
            </a:r>
            <a:r>
              <a:rPr lang="pl-PL" dirty="0" smtClean="0"/>
              <a:t> in the </a:t>
            </a:r>
          </a:p>
          <a:p>
            <a:r>
              <a:rPr lang="pl-PL" dirty="0" smtClean="0"/>
              <a:t>market </a:t>
            </a:r>
            <a:r>
              <a:rPr lang="pl-PL" dirty="0" err="1" smtClean="0"/>
              <a:t>economy</a:t>
            </a:r>
            <a:r>
              <a:rPr lang="pl-PL" dirty="0" smtClean="0"/>
              <a:t>. </a:t>
            </a:r>
            <a:r>
              <a:rPr lang="pl-PL" dirty="0" err="1" smtClean="0"/>
              <a:t>After</a:t>
            </a:r>
            <a:r>
              <a:rPr lang="pl-PL" dirty="0" smtClean="0"/>
              <a:t> </a:t>
            </a:r>
            <a:r>
              <a:rPr lang="pl-PL" dirty="0" err="1" smtClean="0"/>
              <a:t>years</a:t>
            </a:r>
            <a:r>
              <a:rPr lang="pl-PL" dirty="0" smtClean="0"/>
              <a:t> of </a:t>
            </a:r>
            <a:r>
              <a:rPr lang="pl-PL" dirty="0" err="1" smtClean="0"/>
              <a:t>restructuring</a:t>
            </a:r>
            <a:r>
              <a:rPr lang="pl-PL" dirty="0" smtClean="0"/>
              <a:t> </a:t>
            </a:r>
            <a:r>
              <a:rPr lang="pl-PL" dirty="0" err="1" smtClean="0"/>
              <a:t>process</a:t>
            </a:r>
            <a:r>
              <a:rPr lang="pl-PL" dirty="0" smtClean="0"/>
              <a:t> of the hard </a:t>
            </a:r>
            <a:r>
              <a:rPr lang="pl-PL" dirty="0" err="1" smtClean="0"/>
              <a:t>coal</a:t>
            </a:r>
            <a:r>
              <a:rPr lang="pl-PL" dirty="0" smtClean="0"/>
              <a:t> </a:t>
            </a:r>
            <a:r>
              <a:rPr lang="pl-PL" dirty="0" err="1" smtClean="0"/>
              <a:t>mining</a:t>
            </a:r>
            <a:r>
              <a:rPr lang="pl-PL" dirty="0" smtClean="0"/>
              <a:t> </a:t>
            </a:r>
            <a:r>
              <a:rPr lang="pl-PL" dirty="0" err="1" smtClean="0"/>
              <a:t>industry</a:t>
            </a:r>
            <a:r>
              <a:rPr lang="pl-PL" dirty="0" smtClean="0"/>
              <a:t> in Poland </a:t>
            </a:r>
            <a:r>
              <a:rPr lang="pl-PL" dirty="0" err="1" smtClean="0"/>
              <a:t>is</a:t>
            </a:r>
            <a:r>
              <a:rPr lang="pl-PL" dirty="0" smtClean="0"/>
              <a:t> </a:t>
            </a:r>
            <a:r>
              <a:rPr lang="pl-PL" dirty="0" err="1" smtClean="0"/>
              <a:t>currently</a:t>
            </a:r>
            <a:r>
              <a:rPr lang="pl-PL" dirty="0" smtClean="0"/>
              <a:t> in </a:t>
            </a:r>
            <a:r>
              <a:rPr lang="pl-PL" dirty="0" err="1" smtClean="0"/>
              <a:t>good</a:t>
            </a:r>
            <a:r>
              <a:rPr lang="pl-PL" dirty="0" smtClean="0"/>
              <a:t> </a:t>
            </a:r>
            <a:r>
              <a:rPr lang="pl-PL" dirty="0" err="1" smtClean="0"/>
              <a:t>condition</a:t>
            </a:r>
            <a:r>
              <a:rPr lang="pl-PL" dirty="0" smtClean="0"/>
              <a:t>.</a:t>
            </a:r>
          </a:p>
          <a:p>
            <a:r>
              <a:rPr lang="pl-PL" dirty="0" err="1" smtClean="0"/>
              <a:t>Investments</a:t>
            </a:r>
            <a:r>
              <a:rPr lang="pl-PL" dirty="0" smtClean="0"/>
              <a:t> </a:t>
            </a:r>
            <a:r>
              <a:rPr lang="pl-PL" dirty="0" err="1" smtClean="0"/>
              <a:t>are</a:t>
            </a:r>
            <a:r>
              <a:rPr lang="pl-PL" dirty="0" smtClean="0"/>
              <a:t> </a:t>
            </a:r>
            <a:r>
              <a:rPr lang="pl-PL" dirty="0" err="1" smtClean="0"/>
              <a:t>an</a:t>
            </a:r>
            <a:r>
              <a:rPr lang="pl-PL" dirty="0" smtClean="0"/>
              <a:t> </a:t>
            </a:r>
            <a:r>
              <a:rPr lang="pl-PL" dirty="0" err="1" smtClean="0"/>
              <a:t>essential</a:t>
            </a:r>
            <a:r>
              <a:rPr lang="pl-PL" dirty="0" smtClean="0"/>
              <a:t> element </a:t>
            </a:r>
            <a:r>
              <a:rPr lang="pl-PL" dirty="0" err="1" smtClean="0"/>
              <a:t>included</a:t>
            </a:r>
            <a:r>
              <a:rPr lang="pl-PL" dirty="0" smtClean="0"/>
              <a:t> in the </a:t>
            </a:r>
            <a:r>
              <a:rPr lang="pl-PL" dirty="0" err="1" smtClean="0"/>
              <a:t>sector</a:t>
            </a:r>
            <a:r>
              <a:rPr lang="pl-PL" dirty="0" smtClean="0"/>
              <a:t> </a:t>
            </a:r>
            <a:r>
              <a:rPr lang="pl-PL" dirty="0" err="1" smtClean="0"/>
              <a:t>strategy</a:t>
            </a:r>
            <a:r>
              <a:rPr lang="pl-PL" dirty="0" smtClean="0"/>
              <a:t>. </a:t>
            </a:r>
            <a:r>
              <a:rPr lang="pl-PL" dirty="0" err="1" smtClean="0"/>
              <a:t>They</a:t>
            </a:r>
            <a:r>
              <a:rPr lang="pl-PL" dirty="0" smtClean="0"/>
              <a:t> </a:t>
            </a:r>
            <a:r>
              <a:rPr lang="pl-PL" dirty="0" err="1" smtClean="0"/>
              <a:t>should</a:t>
            </a:r>
            <a:r>
              <a:rPr lang="pl-PL" dirty="0" smtClean="0"/>
              <a:t> </a:t>
            </a:r>
            <a:r>
              <a:rPr lang="pl-PL" dirty="0" err="1" smtClean="0"/>
              <a:t>allow</a:t>
            </a:r>
            <a:r>
              <a:rPr lang="pl-PL" dirty="0" smtClean="0"/>
              <a:t> to </a:t>
            </a:r>
            <a:r>
              <a:rPr lang="pl-PL" dirty="0" err="1" smtClean="0"/>
              <a:t>maintain</a:t>
            </a:r>
            <a:r>
              <a:rPr lang="pl-PL" dirty="0" smtClean="0"/>
              <a:t> </a:t>
            </a:r>
            <a:r>
              <a:rPr lang="pl-PL" dirty="0" err="1" smtClean="0"/>
              <a:t>coal</a:t>
            </a:r>
            <a:r>
              <a:rPr lang="pl-PL" dirty="0" smtClean="0"/>
              <a:t> </a:t>
            </a:r>
            <a:r>
              <a:rPr lang="pl-PL" dirty="0" err="1" smtClean="0"/>
              <a:t>production</a:t>
            </a:r>
            <a:r>
              <a:rPr lang="pl-PL" dirty="0" smtClean="0"/>
              <a:t> </a:t>
            </a:r>
          </a:p>
          <a:p>
            <a:r>
              <a:rPr lang="pl-PL" dirty="0" err="1" smtClean="0"/>
              <a:t>at</a:t>
            </a:r>
            <a:r>
              <a:rPr lang="pl-PL" dirty="0" smtClean="0"/>
              <a:t> a </a:t>
            </a:r>
            <a:r>
              <a:rPr lang="pl-PL" dirty="0" err="1" smtClean="0"/>
              <a:t>level</a:t>
            </a:r>
            <a:r>
              <a:rPr lang="pl-PL" dirty="0" smtClean="0"/>
              <a:t> </a:t>
            </a:r>
            <a:r>
              <a:rPr lang="pl-PL" dirty="0" err="1" smtClean="0"/>
              <a:t>corresponding</a:t>
            </a:r>
            <a:r>
              <a:rPr lang="pl-PL" dirty="0" smtClean="0"/>
              <a:t> to the </a:t>
            </a:r>
            <a:r>
              <a:rPr lang="pl-PL" dirty="0" err="1" smtClean="0"/>
              <a:t>domestic</a:t>
            </a:r>
            <a:r>
              <a:rPr lang="pl-PL" dirty="0" smtClean="0"/>
              <a:t> </a:t>
            </a:r>
            <a:r>
              <a:rPr lang="pl-PL" dirty="0" err="1" smtClean="0"/>
              <a:t>demand</a:t>
            </a:r>
            <a:r>
              <a:rPr lang="pl-PL" dirty="0" smtClean="0"/>
              <a:t> and </a:t>
            </a:r>
            <a:r>
              <a:rPr lang="pl-PL" dirty="0" err="1" smtClean="0"/>
              <a:t>economically</a:t>
            </a:r>
            <a:r>
              <a:rPr lang="pl-PL" dirty="0" smtClean="0"/>
              <a:t> </a:t>
            </a:r>
            <a:r>
              <a:rPr lang="pl-PL" dirty="0" err="1" smtClean="0"/>
              <a:t>justified</a:t>
            </a:r>
            <a:r>
              <a:rPr lang="pl-PL" dirty="0" smtClean="0"/>
              <a:t> export, </a:t>
            </a:r>
            <a:r>
              <a:rPr lang="pl-PL" dirty="0" err="1" smtClean="0"/>
              <a:t>at</a:t>
            </a:r>
            <a:r>
              <a:rPr lang="pl-PL" dirty="0" smtClean="0"/>
              <a:t> the same </a:t>
            </a:r>
            <a:r>
              <a:rPr lang="pl-PL" dirty="0" err="1" smtClean="0"/>
              <a:t>time</a:t>
            </a:r>
            <a:r>
              <a:rPr lang="pl-PL" dirty="0" smtClean="0"/>
              <a:t> </a:t>
            </a:r>
            <a:r>
              <a:rPr lang="pl-PL" dirty="0" err="1" smtClean="0"/>
              <a:t>taking</a:t>
            </a:r>
            <a:r>
              <a:rPr lang="pl-PL" dirty="0" smtClean="0"/>
              <a:t> </a:t>
            </a:r>
            <a:r>
              <a:rPr lang="pl-PL" dirty="0" err="1" smtClean="0"/>
              <a:t>into</a:t>
            </a:r>
            <a:r>
              <a:rPr lang="pl-PL" dirty="0" smtClean="0"/>
              <a:t> </a:t>
            </a:r>
          </a:p>
          <a:p>
            <a:r>
              <a:rPr lang="pl-PL" dirty="0" err="1" smtClean="0"/>
              <a:t>account</a:t>
            </a:r>
            <a:r>
              <a:rPr lang="pl-PL" dirty="0" smtClean="0"/>
              <a:t> </a:t>
            </a:r>
            <a:r>
              <a:rPr lang="pl-PL" dirty="0" err="1" smtClean="0"/>
              <a:t>quality</a:t>
            </a:r>
            <a:r>
              <a:rPr lang="pl-PL" dirty="0" smtClean="0"/>
              <a:t> </a:t>
            </a:r>
            <a:r>
              <a:rPr lang="pl-PL" dirty="0" err="1" smtClean="0"/>
              <a:t>improvement</a:t>
            </a:r>
            <a:r>
              <a:rPr lang="pl-PL" dirty="0" smtClean="0"/>
              <a:t> of </a:t>
            </a:r>
            <a:r>
              <a:rPr lang="pl-PL" dirty="0" err="1" smtClean="0"/>
              <a:t>coal</a:t>
            </a:r>
            <a:r>
              <a:rPr lang="pl-PL" dirty="0" smtClean="0"/>
              <a:t> </a:t>
            </a:r>
            <a:r>
              <a:rPr lang="pl-PL" dirty="0" err="1" smtClean="0"/>
              <a:t>produced</a:t>
            </a:r>
            <a:r>
              <a:rPr lang="pl-PL" dirty="0" smtClean="0"/>
              <a:t> as </a:t>
            </a:r>
            <a:r>
              <a:rPr lang="pl-PL" dirty="0" err="1" smtClean="0"/>
              <a:t>an</a:t>
            </a:r>
            <a:r>
              <a:rPr lang="pl-PL" dirty="0" smtClean="0"/>
              <a:t> </a:t>
            </a:r>
            <a:r>
              <a:rPr lang="pl-PL" dirty="0" err="1" smtClean="0"/>
              <a:t>environmentally</a:t>
            </a:r>
            <a:r>
              <a:rPr lang="pl-PL" dirty="0" smtClean="0"/>
              <a:t> </a:t>
            </a:r>
            <a:r>
              <a:rPr lang="pl-PL" dirty="0" err="1" smtClean="0"/>
              <a:t>friendly</a:t>
            </a:r>
            <a:r>
              <a:rPr lang="pl-PL" dirty="0" smtClean="0"/>
              <a:t> </a:t>
            </a:r>
            <a:r>
              <a:rPr lang="pl-PL" dirty="0" err="1" smtClean="0"/>
              <a:t>fuel</a:t>
            </a:r>
            <a:r>
              <a:rPr lang="pl-PL" dirty="0" smtClean="0"/>
              <a:t> in </a:t>
            </a:r>
            <a:r>
              <a:rPr lang="pl-PL" dirty="0" err="1" smtClean="0"/>
              <a:t>terms</a:t>
            </a:r>
            <a:r>
              <a:rPr lang="pl-PL" dirty="0" smtClean="0"/>
              <a:t> of </a:t>
            </a:r>
            <a:r>
              <a:rPr lang="pl-PL" dirty="0" err="1" smtClean="0"/>
              <a:t>clean</a:t>
            </a:r>
            <a:r>
              <a:rPr lang="pl-PL" dirty="0" smtClean="0"/>
              <a:t> </a:t>
            </a:r>
            <a:r>
              <a:rPr lang="pl-PL" dirty="0" err="1" smtClean="0"/>
              <a:t>combustion</a:t>
            </a:r>
            <a:r>
              <a:rPr lang="pl-PL" dirty="0" smtClean="0"/>
              <a:t> </a:t>
            </a:r>
          </a:p>
          <a:p>
            <a:r>
              <a:rPr lang="pl-PL" dirty="0" err="1" smtClean="0"/>
              <a:t>technologies</a:t>
            </a:r>
            <a:r>
              <a:rPr lang="pl-PL" dirty="0" smtClean="0"/>
              <a:t>. </a:t>
            </a:r>
          </a:p>
        </p:txBody>
      </p:sp>
      <p:sp>
        <p:nvSpPr>
          <p:cNvPr id="4" name="Symbol zastępczy numeru slajdu 3"/>
          <p:cNvSpPr>
            <a:spLocks noGrp="1"/>
          </p:cNvSpPr>
          <p:nvPr>
            <p:ph type="sldNum" sz="quarter" idx="10"/>
          </p:nvPr>
        </p:nvSpPr>
        <p:spPr/>
        <p:txBody>
          <a:bodyPr/>
          <a:lstStyle/>
          <a:p>
            <a:pPr>
              <a:defRPr/>
            </a:pPr>
            <a:fld id="{281FA472-DF06-4796-BCFD-49A6EE960F57}" type="slidenum">
              <a:rPr lang="pl-PL" smtClean="0"/>
              <a:pPr>
                <a:defRPr/>
              </a:pPr>
              <a:t>5</a:t>
            </a:fld>
            <a:endParaRPr lang="pl-PL"/>
          </a:p>
        </p:txBody>
      </p:sp>
    </p:spTree>
    <p:extLst>
      <p:ext uri="{BB962C8B-B14F-4D97-AF65-F5344CB8AC3E}">
        <p14:creationId xmlns:p14="http://schemas.microsoft.com/office/powerpoint/2010/main" val="379645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xfrm>
            <a:off x="3127375" y="509588"/>
            <a:ext cx="3684588" cy="2551112"/>
          </a:xfrm>
          <a:noFill/>
          <a:ln>
            <a:solidFill>
              <a:srgbClr val="000000"/>
            </a:solidFill>
            <a:miter lim="800000"/>
            <a:headEnd/>
            <a:tailEnd/>
          </a:ln>
        </p:spPr>
      </p:sp>
      <p:sp>
        <p:nvSpPr>
          <p:cNvPr id="41987" name="Rectangle 3"/>
          <p:cNvSpPr>
            <a:spLocks noGrp="1"/>
          </p:cNvSpPr>
          <p:nvPr>
            <p:ph type="body" idx="1"/>
          </p:nvPr>
        </p:nvSpPr>
        <p:spPr bwMode="auto">
          <a:xfrm>
            <a:off x="992188" y="3228975"/>
            <a:ext cx="7945437" cy="3060700"/>
          </a:xfrm>
          <a:noFill/>
        </p:spPr>
        <p:txBody>
          <a:bodyPr wrap="square" numCol="1" anchor="t" anchorCtr="0" compatLnSpc="1">
            <a:prstTxWarp prst="textNoShape">
              <a:avLst/>
            </a:prstTxWarp>
          </a:bodyPr>
          <a:lstStyle/>
          <a:p>
            <a:pPr algn="just">
              <a:lnSpc>
                <a:spcPct val="80000"/>
              </a:lnSpc>
            </a:pPr>
            <a:r>
              <a:rPr lang="pl-PL" altLang="pl-PL" sz="1600" smtClean="0"/>
              <a:t>The 1990 Polish Energy Policy estimated that in 2010 hard coal production would be at the level of 145-162 million tonnes, and the production of lignite at the level of 55-88 million tonnes (depending on variant). By contrast, according to the policy of 1995, the demand for hard coal in 2010 was to be at the level of 115 million tons, and the demand for lignite in 2010 at the level of 61-77 million tonnes (depending on variant).</a:t>
            </a:r>
          </a:p>
          <a:p>
            <a:pPr algn="just">
              <a:lnSpc>
                <a:spcPct val="80000"/>
              </a:lnSpc>
            </a:pPr>
            <a:r>
              <a:rPr lang="pl-PL" altLang="pl-PL" sz="1600" smtClean="0"/>
              <a:t>Another document of the government from 2000 predicted that the demand for hard coal in 2020 will be at the level 82-83,5 million tonnes tonnes (depending on the variant), and the demand for lignite in 2020 at the level 65.6 million tons (in depending on the variant). The current energy policy of 2009 assumes a gradual fall of the demand for coal, both hard coal and lignite. Nevertheless I would to emphasize that the actual coal consumption in recent years is much bigger than the consumption volumes according to this very document. Currently, the new energy policy of Poland until 2050 is in the last phase of preparation.</a:t>
            </a:r>
          </a:p>
          <a:p>
            <a:pPr algn="just">
              <a:lnSpc>
                <a:spcPct val="80000"/>
              </a:lnSpc>
            </a:pPr>
            <a:endParaRPr lang="pl-PL" sz="1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40000" lnSpcReduction="20000"/>
          </a:bodyPr>
          <a:lstStyle/>
          <a:p>
            <a:pPr marL="0" marR="0" indent="0" algn="l" defTabSz="2800350" rtl="0" eaLnBrk="0" fontAlgn="base" latinLnBrk="0" hangingPunct="0">
              <a:lnSpc>
                <a:spcPct val="100000"/>
              </a:lnSpc>
              <a:spcBef>
                <a:spcPct val="30000"/>
              </a:spcBef>
              <a:spcAft>
                <a:spcPct val="0"/>
              </a:spcAft>
              <a:buClrTx/>
              <a:buSzTx/>
              <a:buFontTx/>
              <a:buNone/>
              <a:tabLst/>
              <a:defRPr/>
            </a:pPr>
            <a:r>
              <a:rPr lang="pl-PL" sz="4000" dirty="0" smtClean="0">
                <a:latin typeface="Calibri" charset="0"/>
              </a:rPr>
              <a:t>The </a:t>
            </a:r>
            <a:r>
              <a:rPr lang="pl-PL" sz="4000" dirty="0" err="1" smtClean="0">
                <a:latin typeface="Calibri" charset="0"/>
              </a:rPr>
              <a:t>study</a:t>
            </a:r>
            <a:r>
              <a:rPr lang="pl-PL" sz="4000" dirty="0" smtClean="0">
                <a:latin typeface="Calibri" charset="0"/>
              </a:rPr>
              <a:t> </a:t>
            </a:r>
            <a:r>
              <a:rPr lang="pl-PL" sz="4000" dirty="0" err="1" smtClean="0">
                <a:latin typeface="Calibri" charset="0"/>
              </a:rPr>
              <a:t>considered</a:t>
            </a:r>
            <a:r>
              <a:rPr lang="pl-PL" sz="4000" dirty="0" smtClean="0">
                <a:latin typeface="Calibri" charset="0"/>
              </a:rPr>
              <a:t> 16 </a:t>
            </a:r>
            <a:r>
              <a:rPr lang="pl-PL" sz="4000" dirty="0" err="1" smtClean="0">
                <a:latin typeface="Calibri" charset="0"/>
              </a:rPr>
              <a:t>possible</a:t>
            </a:r>
            <a:r>
              <a:rPr lang="pl-PL" sz="4000" dirty="0" smtClean="0">
                <a:latin typeface="Calibri" charset="0"/>
              </a:rPr>
              <a:t> </a:t>
            </a:r>
            <a:r>
              <a:rPr lang="pl-PL" sz="4000" dirty="0" err="1" smtClean="0">
                <a:latin typeface="Calibri" charset="0"/>
              </a:rPr>
              <a:t>scenarios</a:t>
            </a:r>
            <a:r>
              <a:rPr lang="pl-PL" sz="4000" dirty="0" smtClean="0">
                <a:latin typeface="Calibri" charset="0"/>
              </a:rPr>
              <a:t>. </a:t>
            </a:r>
            <a:r>
              <a:rPr lang="pl-PL" sz="4000" dirty="0" err="1" smtClean="0">
                <a:latin typeface="Calibri" charset="0"/>
              </a:rPr>
              <a:t>Basically</a:t>
            </a:r>
            <a:r>
              <a:rPr lang="pl-PL" sz="4000" dirty="0" smtClean="0">
                <a:latin typeface="Calibri" charset="0"/>
              </a:rPr>
              <a:t>, the </a:t>
            </a:r>
            <a:r>
              <a:rPr lang="pl-PL" sz="4000" dirty="0" err="1" smtClean="0">
                <a:latin typeface="Calibri" charset="0"/>
              </a:rPr>
              <a:t>main</a:t>
            </a:r>
            <a:r>
              <a:rPr lang="pl-PL" sz="4000" dirty="0" smtClean="0">
                <a:latin typeface="Calibri" charset="0"/>
              </a:rPr>
              <a:t> </a:t>
            </a:r>
            <a:r>
              <a:rPr lang="pl-PL" sz="4000" dirty="0" err="1" smtClean="0">
                <a:latin typeface="Calibri" charset="0"/>
              </a:rPr>
              <a:t>purpose</a:t>
            </a:r>
            <a:r>
              <a:rPr lang="pl-PL" sz="4000" dirty="0" smtClean="0">
                <a:latin typeface="Calibri" charset="0"/>
              </a:rPr>
              <a:t> was to </a:t>
            </a:r>
            <a:r>
              <a:rPr lang="pl-PL" sz="4000" dirty="0" err="1" smtClean="0">
                <a:latin typeface="Calibri" charset="0"/>
              </a:rPr>
              <a:t>study</a:t>
            </a:r>
            <a:r>
              <a:rPr lang="pl-PL" sz="4000" dirty="0" smtClean="0">
                <a:latin typeface="Calibri" charset="0"/>
              </a:rPr>
              <a:t> the </a:t>
            </a:r>
            <a:r>
              <a:rPr lang="pl-PL" sz="4000" dirty="0" err="1" smtClean="0">
                <a:latin typeface="Calibri" charset="0"/>
              </a:rPr>
              <a:t>demand</a:t>
            </a:r>
            <a:r>
              <a:rPr lang="pl-PL" sz="4000" dirty="0" smtClean="0">
                <a:latin typeface="Calibri" charset="0"/>
              </a:rPr>
              <a:t> for hard </a:t>
            </a:r>
            <a:r>
              <a:rPr lang="pl-PL" sz="4000" dirty="0" err="1" smtClean="0">
                <a:latin typeface="Calibri" charset="0"/>
              </a:rPr>
              <a:t>coal</a:t>
            </a:r>
            <a:r>
              <a:rPr lang="pl-PL" sz="4000" dirty="0" smtClean="0">
                <a:latin typeface="Calibri" charset="0"/>
              </a:rPr>
              <a:t> and </a:t>
            </a:r>
            <a:r>
              <a:rPr lang="pl-PL" sz="4000" dirty="0" err="1" smtClean="0">
                <a:latin typeface="Calibri" charset="0"/>
              </a:rPr>
              <a:t>lignite</a:t>
            </a:r>
            <a:r>
              <a:rPr lang="pl-PL" sz="4000" dirty="0" smtClean="0">
                <a:latin typeface="Calibri" charset="0"/>
              </a:rPr>
              <a:t> but </a:t>
            </a:r>
            <a:r>
              <a:rPr lang="pl-PL" sz="4000" dirty="0" err="1" smtClean="0">
                <a:latin typeface="Calibri" charset="0"/>
              </a:rPr>
              <a:t>also</a:t>
            </a:r>
            <a:r>
              <a:rPr lang="pl-PL" sz="4000" dirty="0" smtClean="0">
                <a:latin typeface="Calibri" charset="0"/>
              </a:rPr>
              <a:t>, </a:t>
            </a:r>
            <a:r>
              <a:rPr lang="pl-PL" sz="4000" dirty="0" err="1" smtClean="0">
                <a:latin typeface="Calibri" charset="0"/>
              </a:rPr>
              <a:t>scenarios</a:t>
            </a:r>
            <a:r>
              <a:rPr lang="pl-PL" sz="4000" dirty="0" smtClean="0">
                <a:latin typeface="Calibri" charset="0"/>
              </a:rPr>
              <a:t> </a:t>
            </a:r>
            <a:r>
              <a:rPr lang="pl-PL" sz="4000" dirty="0" err="1" smtClean="0">
                <a:latin typeface="Calibri" charset="0"/>
              </a:rPr>
              <a:t>involving</a:t>
            </a:r>
            <a:r>
              <a:rPr lang="pl-PL" sz="4000" dirty="0" smtClean="0">
                <a:latin typeface="Calibri" charset="0"/>
              </a:rPr>
              <a:t> the development of </a:t>
            </a:r>
            <a:r>
              <a:rPr lang="pl-PL" sz="4000" dirty="0" err="1" smtClean="0">
                <a:latin typeface="Calibri" charset="0"/>
              </a:rPr>
              <a:t>gas</a:t>
            </a:r>
            <a:r>
              <a:rPr lang="pl-PL" sz="4000" dirty="0" smtClean="0">
                <a:latin typeface="Calibri" charset="0"/>
              </a:rPr>
              <a:t> and </a:t>
            </a:r>
            <a:r>
              <a:rPr lang="pl-PL" sz="4000" dirty="0" err="1" smtClean="0">
                <a:latin typeface="Calibri" charset="0"/>
              </a:rPr>
              <a:t>nuclear</a:t>
            </a:r>
            <a:r>
              <a:rPr lang="pl-PL" sz="4000" dirty="0" smtClean="0">
                <a:latin typeface="Calibri" charset="0"/>
              </a:rPr>
              <a:t> </a:t>
            </a:r>
            <a:r>
              <a:rPr lang="pl-PL" sz="4000" dirty="0" err="1" smtClean="0">
                <a:latin typeface="Calibri" charset="0"/>
              </a:rPr>
              <a:t>energy</a:t>
            </a:r>
            <a:r>
              <a:rPr lang="pl-PL" sz="4000" dirty="0" smtClean="0">
                <a:latin typeface="Calibri" charset="0"/>
              </a:rPr>
              <a:t> </a:t>
            </a:r>
            <a:r>
              <a:rPr lang="pl-PL" sz="4000" dirty="0" err="1" smtClean="0">
                <a:latin typeface="Calibri" charset="0"/>
              </a:rPr>
              <a:t>were</a:t>
            </a:r>
            <a:r>
              <a:rPr lang="pl-PL" sz="4000" dirty="0" smtClean="0">
                <a:latin typeface="Calibri" charset="0"/>
              </a:rPr>
              <a:t> </a:t>
            </a:r>
            <a:r>
              <a:rPr lang="pl-PL" sz="4000" dirty="0" err="1" smtClean="0">
                <a:latin typeface="Calibri" charset="0"/>
              </a:rPr>
              <a:t>taken</a:t>
            </a:r>
            <a:r>
              <a:rPr lang="pl-PL" sz="4000" dirty="0" smtClean="0">
                <a:latin typeface="Calibri" charset="0"/>
              </a:rPr>
              <a:t> </a:t>
            </a:r>
            <a:r>
              <a:rPr lang="pl-PL" sz="4000" dirty="0" err="1" smtClean="0">
                <a:latin typeface="Calibri" charset="0"/>
              </a:rPr>
              <a:t>into</a:t>
            </a:r>
            <a:r>
              <a:rPr lang="pl-PL" sz="4000" dirty="0" smtClean="0">
                <a:latin typeface="Calibri" charset="0"/>
              </a:rPr>
              <a:t> </a:t>
            </a:r>
            <a:r>
              <a:rPr lang="pl-PL" sz="4000" dirty="0" err="1" smtClean="0">
                <a:latin typeface="Calibri" charset="0"/>
              </a:rPr>
              <a:t>account</a:t>
            </a:r>
            <a:r>
              <a:rPr lang="pl-PL" sz="4000" dirty="0" smtClean="0">
                <a:latin typeface="Calibri" charset="0"/>
              </a:rPr>
              <a:t>. On 28 January </a:t>
            </a:r>
            <a:r>
              <a:rPr lang="pl-PL" sz="4000" dirty="0" err="1" smtClean="0">
                <a:latin typeface="Calibri" charset="0"/>
              </a:rPr>
              <a:t>this</a:t>
            </a:r>
            <a:r>
              <a:rPr lang="pl-PL" sz="4000" dirty="0" smtClean="0">
                <a:latin typeface="Calibri" charset="0"/>
              </a:rPr>
              <a:t> </a:t>
            </a:r>
            <a:r>
              <a:rPr lang="pl-PL" sz="4000" dirty="0" err="1" smtClean="0">
                <a:latin typeface="Calibri" charset="0"/>
              </a:rPr>
              <a:t>year</a:t>
            </a:r>
            <a:r>
              <a:rPr lang="pl-PL" sz="4000" dirty="0" smtClean="0">
                <a:latin typeface="Calibri" charset="0"/>
              </a:rPr>
              <a:t>, </a:t>
            </a:r>
            <a:r>
              <a:rPr lang="pl-PL" sz="4000" dirty="0" err="1" smtClean="0">
                <a:latin typeface="Calibri" charset="0"/>
              </a:rPr>
              <a:t>Polish</a:t>
            </a:r>
            <a:r>
              <a:rPr lang="pl-PL" sz="4000" dirty="0" smtClean="0">
                <a:latin typeface="Calibri" charset="0"/>
              </a:rPr>
              <a:t> </a:t>
            </a:r>
            <a:r>
              <a:rPr lang="pl-PL" sz="4000" dirty="0" err="1" smtClean="0">
                <a:latin typeface="Calibri" charset="0"/>
              </a:rPr>
              <a:t>government</a:t>
            </a:r>
            <a:r>
              <a:rPr lang="pl-PL" sz="4000" dirty="0" smtClean="0">
                <a:latin typeface="Calibri" charset="0"/>
              </a:rPr>
              <a:t> </a:t>
            </a:r>
            <a:r>
              <a:rPr lang="pl-PL" sz="4000" dirty="0" err="1" smtClean="0">
                <a:latin typeface="Calibri" charset="0"/>
              </a:rPr>
              <a:t>approved</a:t>
            </a:r>
            <a:r>
              <a:rPr lang="pl-PL" sz="4000" dirty="0" smtClean="0">
                <a:latin typeface="Calibri" charset="0"/>
              </a:rPr>
              <a:t> a </a:t>
            </a:r>
            <a:r>
              <a:rPr lang="pl-PL" sz="4000" dirty="0" err="1" smtClean="0">
                <a:latin typeface="Calibri" charset="0"/>
              </a:rPr>
              <a:t>nuclear</a:t>
            </a:r>
            <a:r>
              <a:rPr lang="pl-PL" sz="4000" dirty="0" smtClean="0">
                <a:latin typeface="Calibri" charset="0"/>
              </a:rPr>
              <a:t> </a:t>
            </a:r>
            <a:r>
              <a:rPr lang="pl-PL" sz="4000" dirty="0" err="1" smtClean="0">
                <a:latin typeface="Calibri" charset="0"/>
              </a:rPr>
              <a:t>energy</a:t>
            </a:r>
            <a:r>
              <a:rPr lang="pl-PL" sz="4000" dirty="0" smtClean="0">
                <a:latin typeface="Calibri" charset="0"/>
              </a:rPr>
              <a:t> program, </a:t>
            </a:r>
            <a:r>
              <a:rPr lang="pl-PL" sz="4000" dirty="0" err="1" smtClean="0">
                <a:latin typeface="Calibri" charset="0"/>
              </a:rPr>
              <a:t>assuming</a:t>
            </a:r>
            <a:r>
              <a:rPr lang="pl-PL" sz="4000" dirty="0" smtClean="0">
                <a:latin typeface="Calibri" charset="0"/>
              </a:rPr>
              <a:t> </a:t>
            </a:r>
            <a:r>
              <a:rPr lang="pl-PL" sz="4000" dirty="0" err="1" smtClean="0">
                <a:latin typeface="Calibri" charset="0"/>
              </a:rPr>
              <a:t>that</a:t>
            </a:r>
            <a:r>
              <a:rPr lang="pl-PL" sz="4000" dirty="0" smtClean="0">
                <a:latin typeface="Calibri" charset="0"/>
              </a:rPr>
              <a:t> </a:t>
            </a:r>
            <a:r>
              <a:rPr lang="pl-PL" sz="4000" dirty="0" err="1" smtClean="0">
                <a:latin typeface="Calibri" charset="0"/>
              </a:rPr>
              <a:t>electricity</a:t>
            </a:r>
            <a:r>
              <a:rPr lang="pl-PL" sz="4000" dirty="0" smtClean="0">
                <a:latin typeface="Calibri" charset="0"/>
              </a:rPr>
              <a:t> from the </a:t>
            </a:r>
            <a:r>
              <a:rPr lang="pl-PL" sz="4000" dirty="0" err="1" smtClean="0">
                <a:latin typeface="Calibri" charset="0"/>
              </a:rPr>
              <a:t>first</a:t>
            </a:r>
            <a:r>
              <a:rPr lang="pl-PL" sz="4000" dirty="0" smtClean="0">
                <a:latin typeface="Calibri" charset="0"/>
              </a:rPr>
              <a:t> </a:t>
            </a:r>
            <a:r>
              <a:rPr lang="pl-PL" sz="4000" dirty="0" err="1" smtClean="0">
                <a:latin typeface="Calibri" charset="0"/>
              </a:rPr>
              <a:t>nuclear</a:t>
            </a:r>
            <a:r>
              <a:rPr lang="pl-PL" sz="4000" dirty="0" smtClean="0">
                <a:latin typeface="Calibri" charset="0"/>
              </a:rPr>
              <a:t> </a:t>
            </a:r>
            <a:r>
              <a:rPr lang="pl-PL" sz="4000" dirty="0" err="1" smtClean="0">
                <a:latin typeface="Calibri" charset="0"/>
              </a:rPr>
              <a:t>power</a:t>
            </a:r>
            <a:r>
              <a:rPr lang="pl-PL" sz="4000" dirty="0" smtClean="0">
                <a:latin typeface="Calibri" charset="0"/>
              </a:rPr>
              <a:t> plant </a:t>
            </a:r>
            <a:r>
              <a:rPr lang="pl-PL" sz="4000" dirty="0" err="1" smtClean="0">
                <a:latin typeface="Calibri" charset="0"/>
              </a:rPr>
              <a:t>will</a:t>
            </a:r>
            <a:r>
              <a:rPr lang="pl-PL" sz="4000" dirty="0" smtClean="0">
                <a:latin typeface="Calibri" charset="0"/>
              </a:rPr>
              <a:t> </a:t>
            </a:r>
            <a:r>
              <a:rPr lang="pl-PL" sz="4000" dirty="0" err="1" smtClean="0">
                <a:latin typeface="Calibri" charset="0"/>
              </a:rPr>
              <a:t>enter</a:t>
            </a:r>
            <a:r>
              <a:rPr lang="pl-PL" sz="4000" dirty="0" smtClean="0">
                <a:latin typeface="Calibri" charset="0"/>
              </a:rPr>
              <a:t> </a:t>
            </a:r>
            <a:r>
              <a:rPr lang="pl-PL" sz="4000" dirty="0" err="1" smtClean="0">
                <a:latin typeface="Calibri" charset="0"/>
              </a:rPr>
              <a:t>into</a:t>
            </a:r>
            <a:r>
              <a:rPr lang="pl-PL" sz="4000" dirty="0" smtClean="0">
                <a:latin typeface="Calibri" charset="0"/>
              </a:rPr>
              <a:t> the system in 2025. </a:t>
            </a:r>
            <a:r>
              <a:rPr lang="pl-PL" sz="4000" dirty="0" err="1" smtClean="0">
                <a:latin typeface="Calibri" charset="0"/>
              </a:rPr>
              <a:t>Due</a:t>
            </a:r>
            <a:r>
              <a:rPr lang="pl-PL" sz="4000" dirty="0" smtClean="0">
                <a:latin typeface="Calibri" charset="0"/>
              </a:rPr>
              <a:t> to </a:t>
            </a:r>
            <a:r>
              <a:rPr lang="pl-PL" sz="4000" dirty="0" err="1" smtClean="0">
                <a:latin typeface="Calibri" charset="0"/>
              </a:rPr>
              <a:t>time</a:t>
            </a:r>
            <a:r>
              <a:rPr lang="pl-PL" sz="4000" dirty="0" smtClean="0">
                <a:latin typeface="Calibri" charset="0"/>
              </a:rPr>
              <a:t> </a:t>
            </a:r>
            <a:r>
              <a:rPr lang="pl-PL" sz="4000" dirty="0" err="1" smtClean="0">
                <a:latin typeface="Calibri" charset="0"/>
              </a:rPr>
              <a:t>constraints</a:t>
            </a:r>
            <a:r>
              <a:rPr lang="pl-PL" sz="4000" dirty="0" smtClean="0">
                <a:latin typeface="Calibri" charset="0"/>
              </a:rPr>
              <a:t>, It </a:t>
            </a:r>
            <a:r>
              <a:rPr lang="pl-PL" sz="4000" dirty="0" err="1" smtClean="0">
                <a:latin typeface="Calibri" charset="0"/>
              </a:rPr>
              <a:t>is</a:t>
            </a:r>
            <a:r>
              <a:rPr lang="pl-PL" sz="4000" dirty="0" smtClean="0">
                <a:latin typeface="Calibri" charset="0"/>
              </a:rPr>
              <a:t> not </a:t>
            </a:r>
            <a:r>
              <a:rPr lang="pl-PL" sz="4000" dirty="0" err="1" smtClean="0">
                <a:latin typeface="Calibri" charset="0"/>
              </a:rPr>
              <a:t>possible</a:t>
            </a:r>
            <a:r>
              <a:rPr lang="pl-PL" sz="4000" dirty="0" smtClean="0">
                <a:latin typeface="Calibri" charset="0"/>
              </a:rPr>
              <a:t> </a:t>
            </a:r>
            <a:r>
              <a:rPr lang="pl-PL" sz="4000" dirty="0" err="1" smtClean="0">
                <a:latin typeface="Calibri" charset="0"/>
              </a:rPr>
              <a:t>present</a:t>
            </a:r>
            <a:r>
              <a:rPr lang="pl-PL" sz="4000" dirty="0" smtClean="0">
                <a:latin typeface="Calibri" charset="0"/>
              </a:rPr>
              <a:t> the </a:t>
            </a:r>
            <a:r>
              <a:rPr lang="pl-PL" sz="4000" dirty="0" err="1" smtClean="0">
                <a:latin typeface="Calibri" charset="0"/>
              </a:rPr>
              <a:t>results</a:t>
            </a:r>
            <a:r>
              <a:rPr lang="pl-PL" sz="4000" dirty="0" smtClean="0">
                <a:latin typeface="Calibri" charset="0"/>
              </a:rPr>
              <a:t> of </a:t>
            </a:r>
            <a:r>
              <a:rPr lang="pl-PL" sz="4000" dirty="0" err="1" smtClean="0">
                <a:latin typeface="Calibri" charset="0"/>
              </a:rPr>
              <a:t>calculations</a:t>
            </a:r>
            <a:r>
              <a:rPr lang="pl-PL" sz="4000" dirty="0" smtClean="0">
                <a:latin typeface="Calibri" charset="0"/>
              </a:rPr>
              <a:t> </a:t>
            </a:r>
            <a:r>
              <a:rPr lang="pl-PL" sz="4000" dirty="0" err="1" smtClean="0">
                <a:latin typeface="Calibri" charset="0"/>
              </a:rPr>
              <a:t>carried</a:t>
            </a:r>
            <a:r>
              <a:rPr lang="pl-PL" sz="4000" dirty="0" smtClean="0">
                <a:latin typeface="Calibri" charset="0"/>
              </a:rPr>
              <a:t> out for the 16 </a:t>
            </a:r>
            <a:r>
              <a:rPr lang="pl-PL" sz="4000" dirty="0" err="1" smtClean="0">
                <a:latin typeface="Calibri" charset="0"/>
              </a:rPr>
              <a:t>scenarios</a:t>
            </a:r>
            <a:r>
              <a:rPr lang="pl-PL" sz="4000" dirty="0" smtClean="0">
                <a:latin typeface="Calibri" charset="0"/>
              </a:rPr>
              <a:t> </a:t>
            </a:r>
            <a:r>
              <a:rPr lang="pl-PL" sz="4000" dirty="0" err="1" smtClean="0">
                <a:latin typeface="Calibri" charset="0"/>
              </a:rPr>
              <a:t>today</a:t>
            </a:r>
            <a:r>
              <a:rPr lang="pl-PL" sz="4000" dirty="0" smtClean="0">
                <a:latin typeface="Calibri" charset="0"/>
              </a:rPr>
              <a:t>, </a:t>
            </a:r>
            <a:r>
              <a:rPr lang="pl-PL" sz="4000" dirty="0" err="1" smtClean="0">
                <a:latin typeface="Calibri" charset="0"/>
              </a:rPr>
              <a:t>thus</a:t>
            </a:r>
            <a:r>
              <a:rPr lang="pl-PL" sz="4000" dirty="0" smtClean="0">
                <a:latin typeface="Calibri" charset="0"/>
              </a:rPr>
              <a:t> in the </a:t>
            </a:r>
            <a:r>
              <a:rPr lang="pl-PL" sz="4000" dirty="0" err="1" smtClean="0">
                <a:latin typeface="Calibri" charset="0"/>
              </a:rPr>
              <a:t>next</a:t>
            </a:r>
            <a:r>
              <a:rPr lang="pl-PL" sz="4000" dirty="0" smtClean="0">
                <a:latin typeface="Calibri" charset="0"/>
              </a:rPr>
              <a:t> </a:t>
            </a:r>
            <a:r>
              <a:rPr lang="pl-PL" sz="4000" dirty="0" err="1" smtClean="0">
                <a:latin typeface="Calibri" charset="0"/>
              </a:rPr>
              <a:t>slides</a:t>
            </a:r>
            <a:r>
              <a:rPr lang="pl-PL" sz="4000" dirty="0" smtClean="0">
                <a:latin typeface="Calibri" charset="0"/>
              </a:rPr>
              <a:t> of the </a:t>
            </a:r>
            <a:r>
              <a:rPr lang="pl-PL" sz="4000" dirty="0" err="1" smtClean="0">
                <a:latin typeface="Calibri" charset="0"/>
              </a:rPr>
              <a:t>presentation</a:t>
            </a:r>
            <a:r>
              <a:rPr lang="pl-PL" sz="4000" dirty="0" smtClean="0">
                <a:latin typeface="Calibri" charset="0"/>
              </a:rPr>
              <a:t> i </a:t>
            </a:r>
            <a:r>
              <a:rPr lang="pl-PL" sz="4000" dirty="0" err="1" smtClean="0">
                <a:latin typeface="Calibri" charset="0"/>
              </a:rPr>
              <a:t>will</a:t>
            </a:r>
            <a:r>
              <a:rPr lang="pl-PL" sz="4000" dirty="0" smtClean="0">
                <a:latin typeface="Calibri" charset="0"/>
              </a:rPr>
              <a:t> show the </a:t>
            </a:r>
            <a:r>
              <a:rPr lang="pl-PL" sz="4000" dirty="0" err="1" smtClean="0">
                <a:latin typeface="Calibri" charset="0"/>
              </a:rPr>
              <a:t>results</a:t>
            </a:r>
            <a:r>
              <a:rPr lang="pl-PL" sz="4000" dirty="0" smtClean="0">
                <a:latin typeface="Calibri" charset="0"/>
              </a:rPr>
              <a:t> for </a:t>
            </a:r>
            <a:r>
              <a:rPr lang="pl-PL" sz="4000" dirty="0" err="1" smtClean="0">
                <a:latin typeface="Calibri" charset="0"/>
              </a:rPr>
              <a:t>four</a:t>
            </a:r>
            <a:r>
              <a:rPr lang="pl-PL" sz="4000" dirty="0" smtClean="0">
                <a:latin typeface="Calibri" charset="0"/>
              </a:rPr>
              <a:t> </a:t>
            </a:r>
            <a:r>
              <a:rPr lang="pl-PL" sz="4000" dirty="0" err="1" smtClean="0">
                <a:latin typeface="Calibri" charset="0"/>
              </a:rPr>
              <a:t>scenarios</a:t>
            </a:r>
            <a:r>
              <a:rPr lang="pl-PL" sz="4000" dirty="0" smtClean="0">
                <a:latin typeface="Calibri" charset="0"/>
              </a:rPr>
              <a:t>: REF - Sc. 1 (</a:t>
            </a:r>
            <a:r>
              <a:rPr lang="pl-PL" sz="4000" dirty="0" err="1" smtClean="0">
                <a:latin typeface="Calibri" charset="0"/>
              </a:rPr>
              <a:t>assumes</a:t>
            </a:r>
            <a:r>
              <a:rPr lang="pl-PL" sz="4000" dirty="0" smtClean="0">
                <a:latin typeface="Calibri" charset="0"/>
              </a:rPr>
              <a:t> </a:t>
            </a:r>
            <a:r>
              <a:rPr lang="pl-PL" sz="4000" dirty="0" err="1" smtClean="0">
                <a:latin typeface="Calibri" charset="0"/>
              </a:rPr>
              <a:t>investments</a:t>
            </a:r>
            <a:r>
              <a:rPr lang="pl-PL" sz="4000" dirty="0" smtClean="0">
                <a:latin typeface="Calibri" charset="0"/>
              </a:rPr>
              <a:t> in </a:t>
            </a:r>
            <a:r>
              <a:rPr lang="pl-PL" sz="4000" dirty="0" err="1" smtClean="0">
                <a:latin typeface="Calibri" charset="0"/>
              </a:rPr>
              <a:t>new</a:t>
            </a:r>
            <a:r>
              <a:rPr lang="pl-PL" sz="4000" dirty="0" smtClean="0">
                <a:latin typeface="Calibri" charset="0"/>
              </a:rPr>
              <a:t> </a:t>
            </a:r>
            <a:r>
              <a:rPr lang="pl-PL" sz="4000" dirty="0" err="1" smtClean="0">
                <a:latin typeface="Calibri" charset="0"/>
              </a:rPr>
              <a:t>capacity</a:t>
            </a:r>
            <a:r>
              <a:rPr lang="pl-PL" sz="4000" dirty="0" smtClean="0">
                <a:latin typeface="Calibri" charset="0"/>
              </a:rPr>
              <a:t> in the </a:t>
            </a:r>
            <a:r>
              <a:rPr lang="pl-PL" sz="4000" dirty="0" err="1" smtClean="0">
                <a:latin typeface="Calibri" charset="0"/>
              </a:rPr>
              <a:t>mining</a:t>
            </a:r>
            <a:r>
              <a:rPr lang="pl-PL" sz="4000" dirty="0" smtClean="0">
                <a:latin typeface="Calibri" charset="0"/>
              </a:rPr>
              <a:t> of </a:t>
            </a:r>
            <a:r>
              <a:rPr lang="pl-PL" sz="4000" dirty="0" err="1" smtClean="0">
                <a:latin typeface="Calibri" charset="0"/>
              </a:rPr>
              <a:t>coal</a:t>
            </a:r>
            <a:r>
              <a:rPr lang="pl-PL" sz="4000" dirty="0" smtClean="0">
                <a:latin typeface="Calibri" charset="0"/>
              </a:rPr>
              <a:t> and </a:t>
            </a:r>
            <a:r>
              <a:rPr lang="pl-PL" sz="4000" dirty="0" err="1" smtClean="0">
                <a:latin typeface="Calibri" charset="0"/>
              </a:rPr>
              <a:t>lignite</a:t>
            </a:r>
            <a:r>
              <a:rPr lang="pl-PL" sz="4000" dirty="0" smtClean="0">
                <a:latin typeface="Calibri" charset="0"/>
              </a:rPr>
              <a:t>), STATUSQUO - Sc. 7 (</a:t>
            </a:r>
            <a:r>
              <a:rPr lang="pl-PL" sz="4000" dirty="0" err="1" smtClean="0">
                <a:latin typeface="Calibri" charset="0"/>
              </a:rPr>
              <a:t>none</a:t>
            </a:r>
            <a:r>
              <a:rPr lang="pl-PL" sz="4000" dirty="0" smtClean="0">
                <a:latin typeface="Calibri" charset="0"/>
              </a:rPr>
              <a:t> of </a:t>
            </a:r>
            <a:r>
              <a:rPr lang="pl-PL" sz="4000" dirty="0" err="1" smtClean="0">
                <a:latin typeface="Calibri" charset="0"/>
              </a:rPr>
              <a:t>these</a:t>
            </a:r>
            <a:r>
              <a:rPr lang="pl-PL" sz="4000" dirty="0" smtClean="0">
                <a:latin typeface="Calibri" charset="0"/>
              </a:rPr>
              <a:t> </a:t>
            </a:r>
            <a:r>
              <a:rPr lang="pl-PL" sz="4000" dirty="0" err="1" smtClean="0">
                <a:latin typeface="Calibri" charset="0"/>
              </a:rPr>
              <a:t>investments</a:t>
            </a:r>
            <a:r>
              <a:rPr lang="pl-PL" sz="4000" dirty="0" smtClean="0">
                <a:latin typeface="Calibri" charset="0"/>
              </a:rPr>
              <a:t>), GAS-CO2WYS - Sc. 10 (</a:t>
            </a:r>
            <a:r>
              <a:rPr lang="pl-PL" sz="4000" dirty="0" err="1" smtClean="0">
                <a:latin typeface="Calibri" charset="0"/>
              </a:rPr>
              <a:t>low</a:t>
            </a:r>
            <a:r>
              <a:rPr lang="pl-PL" sz="4000" dirty="0" smtClean="0">
                <a:latin typeface="Calibri" charset="0"/>
              </a:rPr>
              <a:t> </a:t>
            </a:r>
            <a:r>
              <a:rPr lang="pl-PL" sz="4000" dirty="0" err="1" smtClean="0">
                <a:latin typeface="Calibri" charset="0"/>
              </a:rPr>
              <a:t>gas</a:t>
            </a:r>
            <a:r>
              <a:rPr lang="pl-PL" sz="4000" dirty="0" smtClean="0">
                <a:latin typeface="Calibri" charset="0"/>
              </a:rPr>
              <a:t> </a:t>
            </a:r>
            <a:r>
              <a:rPr lang="pl-PL" sz="4000" dirty="0" err="1" smtClean="0">
                <a:latin typeface="Calibri" charset="0"/>
              </a:rPr>
              <a:t>prices</a:t>
            </a:r>
            <a:r>
              <a:rPr lang="pl-PL" sz="4000" dirty="0" smtClean="0">
                <a:latin typeface="Calibri" charset="0"/>
              </a:rPr>
              <a:t> + high CO2 </a:t>
            </a:r>
            <a:r>
              <a:rPr lang="pl-PL" sz="4000" dirty="0" err="1" smtClean="0">
                <a:latin typeface="Calibri" charset="0"/>
              </a:rPr>
              <a:t>prices</a:t>
            </a:r>
            <a:r>
              <a:rPr lang="pl-PL" sz="4000" dirty="0" smtClean="0">
                <a:latin typeface="Calibri" charset="0"/>
              </a:rPr>
              <a:t>) and NUCLEAR-MIX - Sc. 11 (the </a:t>
            </a:r>
            <a:r>
              <a:rPr lang="pl-PL" sz="4000" dirty="0" err="1" smtClean="0">
                <a:latin typeface="Calibri" charset="0"/>
              </a:rPr>
              <a:t>construction</a:t>
            </a:r>
            <a:r>
              <a:rPr lang="pl-PL" sz="4000" dirty="0" smtClean="0">
                <a:latin typeface="Calibri" charset="0"/>
              </a:rPr>
              <a:t> of </a:t>
            </a:r>
            <a:r>
              <a:rPr lang="pl-PL" sz="4000" dirty="0" err="1" smtClean="0">
                <a:latin typeface="Calibri" charset="0"/>
              </a:rPr>
              <a:t>three</a:t>
            </a:r>
            <a:r>
              <a:rPr lang="pl-PL" sz="4000" dirty="0" smtClean="0">
                <a:latin typeface="Calibri" charset="0"/>
              </a:rPr>
              <a:t> </a:t>
            </a:r>
            <a:r>
              <a:rPr lang="pl-PL" sz="4000" dirty="0" err="1" smtClean="0">
                <a:latin typeface="Calibri" charset="0"/>
              </a:rPr>
              <a:t>nuclear</a:t>
            </a:r>
            <a:r>
              <a:rPr lang="pl-PL" sz="4000" dirty="0" smtClean="0">
                <a:latin typeface="Calibri" charset="0"/>
              </a:rPr>
              <a:t> </a:t>
            </a:r>
            <a:r>
              <a:rPr lang="pl-PL" sz="4000" dirty="0" err="1" smtClean="0">
                <a:latin typeface="Calibri" charset="0"/>
              </a:rPr>
              <a:t>power</a:t>
            </a:r>
            <a:r>
              <a:rPr lang="pl-PL" sz="4000" dirty="0" smtClean="0">
                <a:latin typeface="Calibri" charset="0"/>
              </a:rPr>
              <a:t> plant : </a:t>
            </a:r>
            <a:r>
              <a:rPr lang="pl-PL" sz="4000" dirty="0" err="1" smtClean="0">
                <a:latin typeface="Calibri" charset="0"/>
              </a:rPr>
              <a:t>obligatory</a:t>
            </a:r>
            <a:r>
              <a:rPr lang="pl-PL" sz="4000" dirty="0" smtClean="0">
                <a:latin typeface="Calibri" charset="0"/>
              </a:rPr>
              <a:t> </a:t>
            </a:r>
            <a:r>
              <a:rPr lang="pl-PL" sz="4000" dirty="0" err="1" smtClean="0">
                <a:latin typeface="Calibri" charset="0"/>
              </a:rPr>
              <a:t>operation</a:t>
            </a:r>
            <a:r>
              <a:rPr lang="pl-PL" sz="4000" dirty="0" smtClean="0">
                <a:latin typeface="Calibri" charset="0"/>
              </a:rPr>
              <a:t> of </a:t>
            </a:r>
            <a:r>
              <a:rPr lang="pl-PL" sz="4000" dirty="0" err="1" smtClean="0">
                <a:latin typeface="Calibri" charset="0"/>
              </a:rPr>
              <a:t>three</a:t>
            </a:r>
            <a:r>
              <a:rPr lang="pl-PL" sz="4000" dirty="0" smtClean="0">
                <a:latin typeface="Calibri" charset="0"/>
              </a:rPr>
              <a:t> </a:t>
            </a:r>
            <a:r>
              <a:rPr lang="pl-PL" sz="4000" dirty="0" err="1" smtClean="0">
                <a:latin typeface="Calibri" charset="0"/>
              </a:rPr>
              <a:t>nuclear</a:t>
            </a:r>
            <a:r>
              <a:rPr lang="pl-PL" sz="4000" dirty="0" smtClean="0">
                <a:latin typeface="Calibri" charset="0"/>
              </a:rPr>
              <a:t> </a:t>
            </a:r>
            <a:r>
              <a:rPr lang="pl-PL" sz="4000" dirty="0" err="1" smtClean="0">
                <a:latin typeface="Calibri" charset="0"/>
              </a:rPr>
              <a:t>power</a:t>
            </a:r>
            <a:r>
              <a:rPr lang="pl-PL" sz="4000" dirty="0" smtClean="0">
                <a:latin typeface="Calibri" charset="0"/>
              </a:rPr>
              <a:t> </a:t>
            </a:r>
            <a:r>
              <a:rPr lang="pl-PL" sz="4000" dirty="0" err="1" smtClean="0">
                <a:latin typeface="Calibri" charset="0"/>
              </a:rPr>
              <a:t>plants</a:t>
            </a:r>
            <a:r>
              <a:rPr lang="pl-PL" sz="4000" dirty="0" smtClean="0">
                <a:latin typeface="Calibri" charset="0"/>
              </a:rPr>
              <a:t> </a:t>
            </a:r>
            <a:r>
              <a:rPr lang="pl-PL" sz="4000" dirty="0" err="1" smtClean="0">
                <a:latin typeface="Calibri" charset="0"/>
              </a:rPr>
              <a:t>at</a:t>
            </a:r>
            <a:r>
              <a:rPr lang="pl-PL" sz="4000" dirty="0" smtClean="0">
                <a:latin typeface="Calibri" charset="0"/>
              </a:rPr>
              <a:t> 1.5 GW </a:t>
            </a:r>
            <a:r>
              <a:rPr lang="pl-PL" sz="4000" dirty="0" err="1" smtClean="0">
                <a:latin typeface="Calibri" charset="0"/>
              </a:rPr>
              <a:t>each</a:t>
            </a:r>
            <a:r>
              <a:rPr lang="pl-PL" sz="4000" dirty="0" smtClean="0">
                <a:latin typeface="Calibri" charset="0"/>
              </a:rPr>
              <a:t> in the </a:t>
            </a:r>
            <a:r>
              <a:rPr lang="pl-PL" sz="4000" dirty="0" err="1" smtClean="0">
                <a:latin typeface="Calibri" charset="0"/>
              </a:rPr>
              <a:t>years</a:t>
            </a:r>
            <a:r>
              <a:rPr lang="pl-PL" sz="4000" dirty="0" smtClean="0">
                <a:latin typeface="Calibri" charset="0"/>
              </a:rPr>
              <a:t> of 2025, 2030 and 2035).</a:t>
            </a:r>
          </a:p>
          <a:p>
            <a:endParaRPr lang="pl-PL" dirty="0"/>
          </a:p>
        </p:txBody>
      </p:sp>
      <p:sp>
        <p:nvSpPr>
          <p:cNvPr id="4" name="Symbol zastępczy numeru slajdu 3"/>
          <p:cNvSpPr>
            <a:spLocks noGrp="1"/>
          </p:cNvSpPr>
          <p:nvPr>
            <p:ph type="sldNum" sz="quarter" idx="10"/>
          </p:nvPr>
        </p:nvSpPr>
        <p:spPr/>
        <p:txBody>
          <a:bodyPr/>
          <a:lstStyle/>
          <a:p>
            <a:pPr>
              <a:defRPr/>
            </a:pPr>
            <a:fld id="{281FA472-DF06-4796-BCFD-49A6EE960F57}" type="slidenum">
              <a:rPr lang="pl-PL" smtClean="0"/>
              <a:pPr>
                <a:defRPr/>
              </a:pPr>
              <a:t>7</a:t>
            </a:fld>
            <a:endParaRPr lang="pl-PL"/>
          </a:p>
        </p:txBody>
      </p:sp>
    </p:spTree>
    <p:extLst>
      <p:ext uri="{BB962C8B-B14F-4D97-AF65-F5344CB8AC3E}">
        <p14:creationId xmlns:p14="http://schemas.microsoft.com/office/powerpoint/2010/main" val="84676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55000" lnSpcReduction="20000"/>
          </a:bodyPr>
          <a:lstStyle/>
          <a:p>
            <a:pPr marL="0" marR="0" indent="0" algn="l" defTabSz="2800350" rtl="0" eaLnBrk="0" fontAlgn="base" latinLnBrk="0" hangingPunct="0">
              <a:lnSpc>
                <a:spcPct val="100000"/>
              </a:lnSpc>
              <a:spcBef>
                <a:spcPct val="30000"/>
              </a:spcBef>
              <a:spcAft>
                <a:spcPct val="0"/>
              </a:spcAft>
              <a:buClrTx/>
              <a:buSzTx/>
              <a:buFontTx/>
              <a:buNone/>
              <a:tabLst/>
              <a:defRPr/>
            </a:pPr>
            <a:r>
              <a:rPr lang="en-US" sz="4000" dirty="0" smtClean="0">
                <a:latin typeface="Calibri" charset="0"/>
              </a:rPr>
              <a:t>Graphs illustrate the assumption of the future supply of hard coal and lignite. As you can see, without successful finalization of investments in the coming years, the extraction from existing fields significantly decreases after 2030 both in case of coal and lignite (blue lines). </a:t>
            </a:r>
            <a:r>
              <a:rPr lang="pl-PL" sz="4000" dirty="0" smtClean="0">
                <a:latin typeface="Calibri" charset="0"/>
              </a:rPr>
              <a:t>The </a:t>
            </a:r>
            <a:r>
              <a:rPr lang="pl-PL" sz="4000" dirty="0" err="1" smtClean="0">
                <a:latin typeface="Calibri" charset="0"/>
              </a:rPr>
              <a:t>level</a:t>
            </a:r>
            <a:r>
              <a:rPr lang="en-US" sz="4000" dirty="0" smtClean="0">
                <a:latin typeface="Calibri" charset="0"/>
              </a:rPr>
              <a:t> of coal stocks held</a:t>
            </a:r>
            <a:r>
              <a:rPr lang="pl-PL" sz="4000" dirty="0" smtClean="0">
                <a:latin typeface="Calibri" charset="0"/>
              </a:rPr>
              <a:t> in Poland</a:t>
            </a:r>
            <a:r>
              <a:rPr lang="en-US" sz="4000" dirty="0" smtClean="0">
                <a:latin typeface="Calibri" charset="0"/>
              </a:rPr>
              <a:t>, in conjunction with investments in mining</a:t>
            </a:r>
            <a:r>
              <a:rPr lang="pl-PL" sz="4000" dirty="0" smtClean="0">
                <a:latin typeface="Calibri" charset="0"/>
              </a:rPr>
              <a:t> </a:t>
            </a:r>
            <a:r>
              <a:rPr lang="pl-PL" sz="4000" dirty="0" err="1" smtClean="0">
                <a:latin typeface="Calibri" charset="0"/>
              </a:rPr>
              <a:t>sector</a:t>
            </a:r>
            <a:r>
              <a:rPr lang="en-US" sz="4000" dirty="0" smtClean="0">
                <a:latin typeface="Calibri" charset="0"/>
              </a:rPr>
              <a:t> will allow for many years to support the national energy balance of the solid fuel.</a:t>
            </a:r>
          </a:p>
        </p:txBody>
      </p:sp>
      <p:sp>
        <p:nvSpPr>
          <p:cNvPr id="4" name="Symbol zastępczy numeru slajdu 3"/>
          <p:cNvSpPr>
            <a:spLocks noGrp="1"/>
          </p:cNvSpPr>
          <p:nvPr>
            <p:ph type="sldNum" sz="quarter" idx="10"/>
          </p:nvPr>
        </p:nvSpPr>
        <p:spPr/>
        <p:txBody>
          <a:bodyPr/>
          <a:lstStyle/>
          <a:p>
            <a:pPr>
              <a:defRPr/>
            </a:pPr>
            <a:fld id="{281FA472-DF06-4796-BCFD-49A6EE960F57}" type="slidenum">
              <a:rPr lang="pl-PL" smtClean="0"/>
              <a:pPr>
                <a:defRPr/>
              </a:pPr>
              <a:t>8</a:t>
            </a:fld>
            <a:endParaRPr lang="pl-PL"/>
          </a:p>
        </p:txBody>
      </p:sp>
    </p:spTree>
    <p:extLst>
      <p:ext uri="{BB962C8B-B14F-4D97-AF65-F5344CB8AC3E}">
        <p14:creationId xmlns:p14="http://schemas.microsoft.com/office/powerpoint/2010/main" val="39014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fontScale="62500" lnSpcReduction="20000"/>
          </a:bodyPr>
          <a:lstStyle/>
          <a:p>
            <a:r>
              <a:rPr lang="pl-PL" dirty="0" smtClean="0"/>
              <a:t>The </a:t>
            </a:r>
            <a:r>
              <a:rPr lang="pl-PL" dirty="0" err="1" smtClean="0"/>
              <a:t>goal</a:t>
            </a:r>
            <a:r>
              <a:rPr lang="pl-PL" dirty="0" smtClean="0"/>
              <a:t> of the </a:t>
            </a:r>
            <a:r>
              <a:rPr lang="pl-PL" dirty="0" err="1" smtClean="0"/>
              <a:t>State</a:t>
            </a:r>
            <a:r>
              <a:rPr lang="pl-PL" dirty="0" smtClean="0"/>
              <a:t> policy </a:t>
            </a:r>
            <a:r>
              <a:rPr lang="pl-PL" dirty="0" err="1" smtClean="0"/>
              <a:t>towards</a:t>
            </a:r>
            <a:r>
              <a:rPr lang="pl-PL" dirty="0" smtClean="0"/>
              <a:t> the hard </a:t>
            </a:r>
            <a:r>
              <a:rPr lang="pl-PL" dirty="0" err="1" smtClean="0"/>
              <a:t>coal</a:t>
            </a:r>
            <a:r>
              <a:rPr lang="pl-PL" dirty="0" smtClean="0"/>
              <a:t> </a:t>
            </a:r>
            <a:r>
              <a:rPr lang="pl-PL" dirty="0" err="1" smtClean="0"/>
              <a:t>mining</a:t>
            </a:r>
            <a:r>
              <a:rPr lang="pl-PL" dirty="0" smtClean="0"/>
              <a:t> </a:t>
            </a:r>
            <a:r>
              <a:rPr lang="pl-PL" dirty="0" err="1" smtClean="0"/>
              <a:t>industry</a:t>
            </a:r>
            <a:r>
              <a:rPr lang="pl-PL" dirty="0" smtClean="0"/>
              <a:t> </a:t>
            </a:r>
            <a:r>
              <a:rPr lang="pl-PL" dirty="0" err="1" smtClean="0"/>
              <a:t>is</a:t>
            </a:r>
            <a:r>
              <a:rPr lang="pl-PL" dirty="0" smtClean="0"/>
              <a:t> to </a:t>
            </a:r>
            <a:r>
              <a:rPr lang="pl-PL" dirty="0" err="1" smtClean="0"/>
              <a:t>rationally</a:t>
            </a:r>
            <a:r>
              <a:rPr lang="pl-PL" dirty="0" smtClean="0"/>
              <a:t> and </a:t>
            </a:r>
            <a:r>
              <a:rPr lang="pl-PL" dirty="0" err="1" smtClean="0"/>
              <a:t>effectively</a:t>
            </a:r>
            <a:r>
              <a:rPr lang="pl-PL" dirty="0" smtClean="0"/>
              <a:t> </a:t>
            </a:r>
            <a:r>
              <a:rPr lang="pl-PL" dirty="0" err="1" smtClean="0"/>
              <a:t>manage</a:t>
            </a:r>
            <a:r>
              <a:rPr lang="pl-PL" dirty="0" smtClean="0"/>
              <a:t> the </a:t>
            </a:r>
            <a:r>
              <a:rPr lang="pl-PL" dirty="0" err="1" smtClean="0"/>
              <a:t>coal</a:t>
            </a:r>
            <a:r>
              <a:rPr lang="pl-PL" dirty="0" smtClean="0"/>
              <a:t> </a:t>
            </a:r>
          </a:p>
          <a:p>
            <a:r>
              <a:rPr lang="pl-PL" dirty="0" err="1" smtClean="0"/>
              <a:t>deposits</a:t>
            </a:r>
            <a:r>
              <a:rPr lang="pl-PL" dirty="0" smtClean="0"/>
              <a:t> </a:t>
            </a:r>
            <a:r>
              <a:rPr lang="pl-PL" dirty="0" err="1" smtClean="0"/>
              <a:t>located</a:t>
            </a:r>
            <a:r>
              <a:rPr lang="pl-PL" dirty="0" smtClean="0"/>
              <a:t> in the </a:t>
            </a:r>
            <a:r>
              <a:rPr lang="pl-PL" dirty="0" err="1" smtClean="0"/>
              <a:t>territory</a:t>
            </a:r>
            <a:r>
              <a:rPr lang="pl-PL" dirty="0" smtClean="0"/>
              <a:t> of the Republic of Poland </a:t>
            </a:r>
            <a:r>
              <a:rPr lang="pl-PL" dirty="0" err="1" smtClean="0"/>
              <a:t>so</a:t>
            </a:r>
            <a:r>
              <a:rPr lang="pl-PL" dirty="0" smtClean="0"/>
              <a:t> </a:t>
            </a:r>
            <a:r>
              <a:rPr lang="pl-PL" dirty="0" err="1" smtClean="0"/>
              <a:t>that</a:t>
            </a:r>
            <a:r>
              <a:rPr lang="pl-PL" dirty="0" smtClean="0"/>
              <a:t> </a:t>
            </a:r>
            <a:r>
              <a:rPr lang="pl-PL" dirty="0" err="1" smtClean="0"/>
              <a:t>these</a:t>
            </a:r>
            <a:r>
              <a:rPr lang="pl-PL" dirty="0" smtClean="0"/>
              <a:t> </a:t>
            </a:r>
            <a:r>
              <a:rPr lang="pl-PL" dirty="0" err="1" smtClean="0"/>
              <a:t>resources</a:t>
            </a:r>
            <a:r>
              <a:rPr lang="pl-PL" dirty="0" smtClean="0"/>
              <a:t> </a:t>
            </a:r>
            <a:r>
              <a:rPr lang="pl-PL" dirty="0" err="1" smtClean="0"/>
              <a:t>serve</a:t>
            </a:r>
            <a:r>
              <a:rPr lang="pl-PL" dirty="0" smtClean="0"/>
              <a:t> </a:t>
            </a:r>
            <a:r>
              <a:rPr lang="pl-PL" dirty="0" err="1" smtClean="0"/>
              <a:t>next</a:t>
            </a:r>
            <a:r>
              <a:rPr lang="pl-PL" dirty="0" smtClean="0"/>
              <a:t> </a:t>
            </a:r>
            <a:r>
              <a:rPr lang="pl-PL" dirty="0" err="1" smtClean="0"/>
              <a:t>generations</a:t>
            </a:r>
            <a:r>
              <a:rPr lang="pl-PL" dirty="0" smtClean="0"/>
              <a:t> of </a:t>
            </a:r>
            <a:r>
              <a:rPr lang="pl-PL" dirty="0" err="1" smtClean="0"/>
              <a:t>Poles</a:t>
            </a:r>
            <a:r>
              <a:rPr lang="pl-PL" dirty="0" smtClean="0"/>
              <a:t>. </a:t>
            </a:r>
          </a:p>
          <a:p>
            <a:r>
              <a:rPr lang="pl-PL" dirty="0" smtClean="0"/>
              <a:t>Hard </a:t>
            </a:r>
            <a:r>
              <a:rPr lang="pl-PL" dirty="0" err="1" smtClean="0"/>
              <a:t>coal</a:t>
            </a:r>
            <a:r>
              <a:rPr lang="pl-PL" dirty="0" smtClean="0"/>
              <a:t> </a:t>
            </a:r>
            <a:r>
              <a:rPr lang="pl-PL" dirty="0" err="1" smtClean="0"/>
              <a:t>may</a:t>
            </a:r>
            <a:r>
              <a:rPr lang="pl-PL" dirty="0" smtClean="0"/>
              <a:t> </a:t>
            </a:r>
            <a:r>
              <a:rPr lang="pl-PL" dirty="0" err="1" smtClean="0"/>
              <a:t>still</a:t>
            </a:r>
            <a:r>
              <a:rPr lang="pl-PL" dirty="0" smtClean="0"/>
              <a:t> </a:t>
            </a:r>
            <a:r>
              <a:rPr lang="pl-PL" dirty="0" err="1" smtClean="0"/>
              <a:t>constitute</a:t>
            </a:r>
            <a:r>
              <a:rPr lang="pl-PL" dirty="0" smtClean="0"/>
              <a:t> a </a:t>
            </a:r>
            <a:r>
              <a:rPr lang="pl-PL" dirty="0" err="1" smtClean="0"/>
              <a:t>valuable</a:t>
            </a:r>
            <a:r>
              <a:rPr lang="pl-PL" dirty="0" smtClean="0"/>
              <a:t> </a:t>
            </a:r>
            <a:r>
              <a:rPr lang="pl-PL" dirty="0" err="1" smtClean="0"/>
              <a:t>contribution</a:t>
            </a:r>
            <a:r>
              <a:rPr lang="pl-PL" dirty="0" smtClean="0"/>
              <a:t> to </a:t>
            </a:r>
            <a:r>
              <a:rPr lang="pl-PL" dirty="0" err="1" smtClean="0"/>
              <a:t>ensuring</a:t>
            </a:r>
            <a:r>
              <a:rPr lang="pl-PL" dirty="0" smtClean="0"/>
              <a:t> </a:t>
            </a:r>
            <a:r>
              <a:rPr lang="pl-PL" dirty="0" err="1" smtClean="0"/>
              <a:t>security</a:t>
            </a:r>
            <a:r>
              <a:rPr lang="pl-PL" dirty="0" smtClean="0"/>
              <a:t> of </a:t>
            </a:r>
            <a:r>
              <a:rPr lang="pl-PL" dirty="0" err="1" smtClean="0"/>
              <a:t>energy</a:t>
            </a:r>
            <a:r>
              <a:rPr lang="pl-PL" dirty="0" smtClean="0"/>
              <a:t> </a:t>
            </a:r>
            <a:r>
              <a:rPr lang="pl-PL" dirty="0" err="1" smtClean="0"/>
              <a:t>supplies</a:t>
            </a:r>
            <a:r>
              <a:rPr lang="pl-PL" dirty="0" smtClean="0"/>
              <a:t> and </a:t>
            </a:r>
            <a:r>
              <a:rPr lang="pl-PL" dirty="0" err="1" smtClean="0"/>
              <a:t>into</a:t>
            </a:r>
            <a:r>
              <a:rPr lang="pl-PL" dirty="0" smtClean="0"/>
              <a:t> the EU and </a:t>
            </a:r>
            <a:r>
              <a:rPr lang="pl-PL" dirty="0" err="1" smtClean="0"/>
              <a:t>whole</a:t>
            </a:r>
            <a:r>
              <a:rPr lang="pl-PL" dirty="0" smtClean="0"/>
              <a:t> </a:t>
            </a:r>
            <a:r>
              <a:rPr lang="pl-PL" dirty="0" err="1" smtClean="0"/>
              <a:t>world</a:t>
            </a:r>
            <a:r>
              <a:rPr lang="pl-PL" dirty="0" smtClean="0"/>
              <a:t> </a:t>
            </a:r>
            <a:r>
              <a:rPr lang="pl-PL" dirty="0" err="1" smtClean="0"/>
              <a:t>economy</a:t>
            </a:r>
            <a:r>
              <a:rPr lang="pl-PL" dirty="0" smtClean="0"/>
              <a:t>, </a:t>
            </a:r>
            <a:r>
              <a:rPr lang="pl-PL" dirty="0" err="1" smtClean="0"/>
              <a:t>provided</a:t>
            </a:r>
            <a:r>
              <a:rPr lang="pl-PL" dirty="0" smtClean="0"/>
              <a:t> </a:t>
            </a:r>
            <a:r>
              <a:rPr lang="pl-PL" dirty="0" err="1" smtClean="0"/>
              <a:t>technologies</a:t>
            </a:r>
            <a:r>
              <a:rPr lang="pl-PL" dirty="0" smtClean="0"/>
              <a:t> </a:t>
            </a:r>
            <a:r>
              <a:rPr lang="pl-PL" dirty="0" err="1" smtClean="0"/>
              <a:t>enabling</a:t>
            </a:r>
            <a:r>
              <a:rPr lang="pl-PL" dirty="0" smtClean="0"/>
              <a:t> </a:t>
            </a:r>
            <a:r>
              <a:rPr lang="pl-PL" dirty="0" err="1" smtClean="0"/>
              <a:t>radical</a:t>
            </a:r>
            <a:r>
              <a:rPr lang="pl-PL" dirty="0" smtClean="0"/>
              <a:t> </a:t>
            </a:r>
            <a:r>
              <a:rPr lang="pl-PL" dirty="0" err="1" smtClean="0"/>
              <a:t>reduction</a:t>
            </a:r>
            <a:r>
              <a:rPr lang="pl-PL" dirty="0" smtClean="0"/>
              <a:t> of CO2 </a:t>
            </a:r>
            <a:r>
              <a:rPr lang="pl-PL" dirty="0" err="1" smtClean="0"/>
              <a:t>emission</a:t>
            </a:r>
            <a:r>
              <a:rPr lang="pl-PL" dirty="0" smtClean="0"/>
              <a:t>, </a:t>
            </a:r>
            <a:r>
              <a:rPr lang="pl-PL" dirty="0" err="1" smtClean="0"/>
              <a:t>which</a:t>
            </a:r>
            <a:r>
              <a:rPr lang="pl-PL" dirty="0" smtClean="0"/>
              <a:t> </a:t>
            </a:r>
            <a:r>
              <a:rPr lang="pl-PL" dirty="0" err="1" smtClean="0"/>
              <a:t>is</a:t>
            </a:r>
            <a:r>
              <a:rPr lang="pl-PL" dirty="0" smtClean="0"/>
              <a:t> </a:t>
            </a:r>
            <a:r>
              <a:rPr lang="pl-PL" dirty="0" err="1" smtClean="0"/>
              <a:t>generated</a:t>
            </a:r>
            <a:r>
              <a:rPr lang="pl-PL" dirty="0" smtClean="0"/>
              <a:t> </a:t>
            </a:r>
            <a:r>
              <a:rPr lang="pl-PL" dirty="0" err="1" smtClean="0"/>
              <a:t>at</a:t>
            </a:r>
            <a:r>
              <a:rPr lang="pl-PL" dirty="0" smtClean="0"/>
              <a:t> </a:t>
            </a:r>
            <a:r>
              <a:rPr lang="pl-PL" dirty="0" err="1" smtClean="0"/>
              <a:t>combustion</a:t>
            </a:r>
            <a:r>
              <a:rPr lang="pl-PL" dirty="0" smtClean="0"/>
              <a:t>, </a:t>
            </a:r>
            <a:r>
              <a:rPr lang="pl-PL" dirty="0" err="1" smtClean="0"/>
              <a:t>are</a:t>
            </a:r>
            <a:r>
              <a:rPr lang="pl-PL" dirty="0" smtClean="0"/>
              <a:t> applied. </a:t>
            </a:r>
          </a:p>
        </p:txBody>
      </p:sp>
      <p:sp>
        <p:nvSpPr>
          <p:cNvPr id="4" name="Symbol zastępczy numeru slajdu 3"/>
          <p:cNvSpPr>
            <a:spLocks noGrp="1"/>
          </p:cNvSpPr>
          <p:nvPr>
            <p:ph type="sldNum" sz="quarter" idx="10"/>
          </p:nvPr>
        </p:nvSpPr>
        <p:spPr/>
        <p:txBody>
          <a:bodyPr/>
          <a:lstStyle/>
          <a:p>
            <a:pPr>
              <a:defRPr/>
            </a:pPr>
            <a:fld id="{281FA472-DF06-4796-BCFD-49A6EE960F57}" type="slidenum">
              <a:rPr lang="pl-PL" smtClean="0"/>
              <a:pPr>
                <a:defRPr/>
              </a:pPr>
              <a:t>9</a:t>
            </a:fld>
            <a:endParaRPr lang="pl-PL"/>
          </a:p>
        </p:txBody>
      </p:sp>
    </p:spTree>
    <p:extLst>
      <p:ext uri="{BB962C8B-B14F-4D97-AF65-F5344CB8AC3E}">
        <p14:creationId xmlns:p14="http://schemas.microsoft.com/office/powerpoint/2010/main" val="1758671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ymbol zastępczy tekstu 22"/>
          <p:cNvSpPr>
            <a:spLocks noGrp="1"/>
          </p:cNvSpPr>
          <p:nvPr>
            <p:ph type="body" sz="quarter" idx="15"/>
          </p:nvPr>
        </p:nvSpPr>
        <p:spPr>
          <a:xfrm>
            <a:off x="838200" y="4763530"/>
            <a:ext cx="6530897" cy="1332470"/>
          </a:xfrm>
          <a:prstGeom prst="rect">
            <a:avLst/>
          </a:prstGeom>
        </p:spPr>
        <p:txBody>
          <a:bodyPr wrap="square" lIns="275634" tIns="140022" rIns="280044" bIns="140022" anchor="t" anchorCtr="0"/>
          <a:lstStyle>
            <a:lvl1pPr marL="0" indent="0" algn="l">
              <a:buNone/>
              <a:tabLst>
                <a:tab pos="0" algn="l"/>
              </a:tabLst>
              <a:defRPr sz="3100" baseline="0">
                <a:solidFill>
                  <a:srgbClr val="455C6B"/>
                </a:solidFill>
                <a:latin typeface="Times New Roman" pitchFamily="18" charset="0"/>
                <a:cs typeface="Times New Roman" pitchFamily="18" charset="0"/>
              </a:defRPr>
            </a:lvl1pPr>
            <a:lvl2pPr>
              <a:defRPr sz="3100">
                <a:latin typeface="Times New Roman" pitchFamily="18" charset="0"/>
                <a:cs typeface="Times New Roman" pitchFamily="18" charset="0"/>
              </a:defRPr>
            </a:lvl2pPr>
            <a:lvl3pPr>
              <a:defRPr sz="3100">
                <a:latin typeface="Times New Roman" pitchFamily="18" charset="0"/>
                <a:cs typeface="Times New Roman" pitchFamily="18" charset="0"/>
              </a:defRPr>
            </a:lvl3pPr>
            <a:lvl4pPr>
              <a:defRPr sz="3100">
                <a:latin typeface="Times New Roman" pitchFamily="18" charset="0"/>
                <a:cs typeface="Times New Roman" pitchFamily="18" charset="0"/>
              </a:defRPr>
            </a:lvl4pPr>
            <a:lvl5pPr>
              <a:defRPr sz="3100">
                <a:latin typeface="Times New Roman" pitchFamily="18" charset="0"/>
                <a:cs typeface="Times New Roman" pitchFamily="18" charset="0"/>
              </a:defRPr>
            </a:lvl5pPr>
          </a:lstStyle>
          <a:p>
            <a:pPr lvl="0"/>
            <a:r>
              <a:rPr lang="pl-PL" dirty="0" err="1" smtClean="0"/>
              <a:t>Kliknij, aby edytować style wzorca tekstu</a:t>
            </a:r>
          </a:p>
        </p:txBody>
      </p:sp>
      <p:sp>
        <p:nvSpPr>
          <p:cNvPr id="4" name="Symbol zastępczy tekstu 24"/>
          <p:cNvSpPr>
            <a:spLocks noGrp="1"/>
          </p:cNvSpPr>
          <p:nvPr>
            <p:ph type="body" sz="quarter" idx="16"/>
          </p:nvPr>
        </p:nvSpPr>
        <p:spPr>
          <a:xfrm>
            <a:off x="838200" y="6098060"/>
            <a:ext cx="2665141" cy="455140"/>
          </a:xfrm>
          <a:prstGeom prst="rect">
            <a:avLst/>
          </a:prstGeom>
        </p:spPr>
        <p:txBody>
          <a:bodyPr lIns="280044" tIns="140022" rIns="280044" bIns="140022"/>
          <a:lstStyle>
            <a:lvl1pPr>
              <a:buNone/>
              <a:defRPr sz="1500" baseline="0">
                <a:solidFill>
                  <a:srgbClr val="5EA870"/>
                </a:solidFill>
                <a:latin typeface="Times New Roman" pitchFamily="18" charset="0"/>
                <a:cs typeface="Times New Roman" pitchFamily="18" charset="0"/>
              </a:defRPr>
            </a:lvl1pPr>
          </a:lstStyle>
          <a:p>
            <a:pPr lvl="0"/>
            <a:r>
              <a:rPr lang="pl-PL" dirty="0" err="1" smtClean="0"/>
              <a:t>Kliknij, aby edytować style wzorca tekstu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ajd-Nagłówek-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ole tekstowe 7"/>
          <p:cNvSpPr txBox="1"/>
          <p:nvPr userDrawn="1"/>
        </p:nvSpPr>
        <p:spPr>
          <a:xfrm>
            <a:off x="228600" y="304800"/>
            <a:ext cx="966788" cy="363538"/>
          </a:xfrm>
          <a:prstGeom prst="rect">
            <a:avLst/>
          </a:prstGeom>
          <a:noFill/>
        </p:spPr>
        <p:txBody>
          <a:bodyPr lIns="363837" tIns="55127" rIns="280044" bIns="140022">
            <a:spAutoFit/>
          </a:bodyPr>
          <a:lstStyle/>
          <a:p>
            <a:pPr defTabSz="2800441" fontAlgn="auto">
              <a:spcBef>
                <a:spcPts val="0"/>
              </a:spcBef>
              <a:spcAft>
                <a:spcPts val="0"/>
              </a:spcAft>
              <a:defRPr/>
            </a:pPr>
            <a:fld id="{9D71C787-79AA-4C7A-B965-B1E9C409AF77}" type="slidenum">
              <a:rPr lang="pl-PL" sz="1100">
                <a:solidFill>
                  <a:schemeClr val="bg1"/>
                </a:solidFill>
                <a:latin typeface="Times New Roman" pitchFamily="18" charset="0"/>
                <a:cs typeface="Times New Roman" pitchFamily="18" charset="0"/>
              </a:rPr>
              <a:pPr defTabSz="2800441" fontAlgn="auto">
                <a:spcBef>
                  <a:spcPts val="0"/>
                </a:spcBef>
                <a:spcAft>
                  <a:spcPts val="0"/>
                </a:spcAft>
                <a:defRPr/>
              </a:pPr>
              <a:t>‹nr›</a:t>
            </a:fld>
            <a:endParaRPr lang="pl-PL" sz="1100" dirty="0">
              <a:solidFill>
                <a:schemeClr val="bg1"/>
              </a:solidFill>
              <a:latin typeface="Times New Roman" pitchFamily="18" charset="0"/>
              <a:cs typeface="Times New Roman" pitchFamily="18" charset="0"/>
            </a:endParaRPr>
          </a:p>
        </p:txBody>
      </p:sp>
      <p:sp>
        <p:nvSpPr>
          <p:cNvPr id="5" name="Symbol zastępczy tekstu 4"/>
          <p:cNvSpPr>
            <a:spLocks noGrp="1"/>
          </p:cNvSpPr>
          <p:nvPr>
            <p:ph type="body" sz="quarter" idx="10"/>
          </p:nvPr>
        </p:nvSpPr>
        <p:spPr>
          <a:xfrm>
            <a:off x="762000" y="1427205"/>
            <a:ext cx="7772399" cy="3678195"/>
          </a:xfrm>
          <a:prstGeom prst="rect">
            <a:avLst/>
          </a:prstGeom>
        </p:spPr>
        <p:txBody>
          <a:bodyPr wrap="square" lIns="280044" tIns="140022" rIns="280044" bIns="140022">
            <a:noAutofit/>
          </a:bodyPr>
          <a:lstStyle>
            <a:lvl1pPr marL="0" indent="0" algn="l">
              <a:buNone/>
              <a:tabLst/>
              <a:defRPr sz="2500" b="0" baseline="0">
                <a:solidFill>
                  <a:srgbClr val="455C6B"/>
                </a:solidFill>
                <a:latin typeface="Times New Roman" pitchFamily="18" charset="0"/>
                <a:cs typeface="Times New Roman" pitchFamily="18" charset="0"/>
              </a:defRPr>
            </a:lvl1pPr>
          </a:lstStyle>
          <a:p>
            <a:pPr lvl="0"/>
            <a:r>
              <a:rPr lang="pl-PL" dirty="0" err="1" smtClean="0"/>
              <a:t>Kliknij, aby edytować style wzorca tekstu</a:t>
            </a:r>
          </a:p>
        </p:txBody>
      </p:sp>
      <p:sp>
        <p:nvSpPr>
          <p:cNvPr id="24" name="Symbol zastępczy tekstu 23"/>
          <p:cNvSpPr>
            <a:spLocks noGrp="1"/>
          </p:cNvSpPr>
          <p:nvPr>
            <p:ph type="body" sz="quarter" idx="15"/>
          </p:nvPr>
        </p:nvSpPr>
        <p:spPr>
          <a:xfrm>
            <a:off x="762000" y="5410200"/>
            <a:ext cx="7772400" cy="990600"/>
          </a:xfrm>
          <a:prstGeom prst="rect">
            <a:avLst/>
          </a:prstGeom>
        </p:spPr>
        <p:txBody>
          <a:bodyPr lIns="280044" tIns="44101" rIns="280044" bIns="140022"/>
          <a:lstStyle>
            <a:lvl1pPr marL="0" indent="0">
              <a:buNone/>
              <a:defRPr sz="1400" baseline="0">
                <a:solidFill>
                  <a:srgbClr val="455C6B"/>
                </a:solidFill>
                <a:latin typeface="Times New Roman" pitchFamily="18" charset="0"/>
                <a:cs typeface="Times New Roman" pitchFamily="18" charset="0"/>
              </a:defRPr>
            </a:lvl1pPr>
          </a:lstStyle>
          <a:p>
            <a:pPr lvl="0"/>
            <a:r>
              <a:rPr lang="pl-PL" dirty="0" err="1" smtClean="0"/>
              <a:t>Kliknij, aby edytować style wzorca tekstu</a:t>
            </a:r>
          </a:p>
          <a:p>
            <a:pPr lvl="1"/>
            <a:r>
              <a:rPr lang="pl-PL" dirty="0" err="1" smtClean="0"/>
              <a:t>Drugi poziom</a:t>
            </a:r>
          </a:p>
          <a:p>
            <a:pPr lvl="2"/>
            <a:r>
              <a:rPr lang="pl-PL" dirty="0" err="1" smtClean="0"/>
              <a:t>Trzeci poziom</a:t>
            </a:r>
          </a:p>
        </p:txBody>
      </p:sp>
      <p:sp>
        <p:nvSpPr>
          <p:cNvPr id="7" name="Symbol zastępczy tekstu 21"/>
          <p:cNvSpPr>
            <a:spLocks noGrp="1"/>
          </p:cNvSpPr>
          <p:nvPr>
            <p:ph type="body" sz="quarter" idx="14"/>
          </p:nvPr>
        </p:nvSpPr>
        <p:spPr>
          <a:xfrm>
            <a:off x="762000" y="315096"/>
            <a:ext cx="7815146" cy="294503"/>
          </a:xfrm>
          <a:prstGeom prst="rect">
            <a:avLst/>
          </a:prstGeom>
        </p:spPr>
        <p:txBody>
          <a:bodyPr lIns="280044" tIns="44101" rIns="280044" bIns="140022"/>
          <a:lstStyle>
            <a:lvl1pPr marL="1050166" marR="0" indent="-1050166" algn="l" defTabSz="2800441" rtl="0" eaLnBrk="1" fontAlgn="auto" latinLnBrk="0" hangingPunct="1">
              <a:lnSpc>
                <a:spcPct val="100000"/>
              </a:lnSpc>
              <a:spcBef>
                <a:spcPct val="20000"/>
              </a:spcBef>
              <a:spcAft>
                <a:spcPts val="0"/>
              </a:spcAft>
              <a:buClrTx/>
              <a:buSzTx/>
              <a:buFont typeface="Arial" pitchFamily="34" charset="0"/>
              <a:buNone/>
              <a:tabLst/>
              <a:defRPr sz="1100">
                <a:solidFill>
                  <a:srgbClr val="455C6B"/>
                </a:solidFill>
                <a:latin typeface="Times New Roman" pitchFamily="18" charset="0"/>
                <a:cs typeface="Times New Roman" pitchFamily="18" charset="0"/>
              </a:defRPr>
            </a:lvl1pPr>
          </a:lstStyle>
          <a:p>
            <a:pPr lvl="0"/>
            <a:r>
              <a:rPr lang="pl-PL" dirty="0" smtClean="0"/>
              <a:t>Kliknij, aby edytować style wzorca tekstu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ajd-Nagłówek-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ole tekstowe 11"/>
          <p:cNvSpPr txBox="1"/>
          <p:nvPr userDrawn="1"/>
        </p:nvSpPr>
        <p:spPr>
          <a:xfrm>
            <a:off x="228600" y="304800"/>
            <a:ext cx="966788" cy="363538"/>
          </a:xfrm>
          <a:prstGeom prst="rect">
            <a:avLst/>
          </a:prstGeom>
          <a:noFill/>
        </p:spPr>
        <p:txBody>
          <a:bodyPr lIns="363837" tIns="55127" rIns="280044" bIns="140022">
            <a:spAutoFit/>
          </a:bodyPr>
          <a:lstStyle/>
          <a:p>
            <a:pPr defTabSz="2800441" fontAlgn="auto">
              <a:spcBef>
                <a:spcPts val="0"/>
              </a:spcBef>
              <a:spcAft>
                <a:spcPts val="0"/>
              </a:spcAft>
              <a:defRPr/>
            </a:pPr>
            <a:fld id="{D0ECACF0-1708-430F-B13C-4729405AE6FC}" type="slidenum">
              <a:rPr lang="pl-PL" sz="1100">
                <a:solidFill>
                  <a:schemeClr val="bg1"/>
                </a:solidFill>
                <a:latin typeface="Times New Roman" pitchFamily="18" charset="0"/>
                <a:cs typeface="Times New Roman" pitchFamily="18" charset="0"/>
              </a:rPr>
              <a:pPr defTabSz="2800441" fontAlgn="auto">
                <a:spcBef>
                  <a:spcPts val="0"/>
                </a:spcBef>
                <a:spcAft>
                  <a:spcPts val="0"/>
                </a:spcAft>
                <a:defRPr/>
              </a:pPr>
              <a:t>‹nr›</a:t>
            </a:fld>
            <a:endParaRPr lang="pl-PL" sz="1100" dirty="0">
              <a:solidFill>
                <a:schemeClr val="bg1"/>
              </a:solidFill>
              <a:latin typeface="Times New Roman" pitchFamily="18" charset="0"/>
              <a:cs typeface="Times New Roman" pitchFamily="18" charset="0"/>
            </a:endParaRPr>
          </a:p>
        </p:txBody>
      </p:sp>
      <p:sp>
        <p:nvSpPr>
          <p:cNvPr id="9" name="Symbol zastępczy tekstu 8"/>
          <p:cNvSpPr>
            <a:spLocks noGrp="1"/>
          </p:cNvSpPr>
          <p:nvPr>
            <p:ph type="body" sz="quarter" idx="15"/>
          </p:nvPr>
        </p:nvSpPr>
        <p:spPr>
          <a:xfrm>
            <a:off x="762000" y="1649627"/>
            <a:ext cx="7815146" cy="407773"/>
          </a:xfrm>
          <a:prstGeom prst="rect">
            <a:avLst/>
          </a:prstGeom>
        </p:spPr>
        <p:txBody>
          <a:bodyPr lIns="280800" tIns="0" rIns="280044" bIns="140022"/>
          <a:lstStyle>
            <a:lvl1pPr marL="0" marR="0" indent="0" algn="l" defTabSz="2800441" rtl="0" eaLnBrk="1" fontAlgn="auto" latinLnBrk="0" hangingPunct="1">
              <a:lnSpc>
                <a:spcPct val="100000"/>
              </a:lnSpc>
              <a:spcBef>
                <a:spcPct val="20000"/>
              </a:spcBef>
              <a:spcAft>
                <a:spcPts val="0"/>
              </a:spcAft>
              <a:buClrTx/>
              <a:buSzTx/>
              <a:buFont typeface="Arial" pitchFamily="34" charset="0"/>
              <a:buNone/>
              <a:tabLst/>
              <a:defRPr sz="2500" b="1">
                <a:solidFill>
                  <a:srgbClr val="455C6B"/>
                </a:solidFill>
                <a:latin typeface="Times New Roman" pitchFamily="18" charset="0"/>
                <a:cs typeface="Times New Roman" pitchFamily="18" charset="0"/>
              </a:defRPr>
            </a:lvl1pPr>
          </a:lstStyle>
          <a:p>
            <a:pPr lvl="0"/>
            <a:r>
              <a:rPr lang="pl-PL" dirty="0" smtClean="0"/>
              <a:t>Kliknij, aby edytować style wzorca tekstu</a:t>
            </a:r>
          </a:p>
        </p:txBody>
      </p:sp>
      <p:sp>
        <p:nvSpPr>
          <p:cNvPr id="11" name="Symbol zastępczy tekstu 10"/>
          <p:cNvSpPr>
            <a:spLocks noGrp="1"/>
          </p:cNvSpPr>
          <p:nvPr>
            <p:ph type="body" sz="quarter" idx="16"/>
          </p:nvPr>
        </p:nvSpPr>
        <p:spPr>
          <a:xfrm>
            <a:off x="762000" y="2094470"/>
            <a:ext cx="7815146" cy="1105930"/>
          </a:xfrm>
          <a:prstGeom prst="rect">
            <a:avLst/>
          </a:prstGeom>
        </p:spPr>
        <p:txBody>
          <a:bodyPr lIns="280044" tIns="140022" rIns="280044" bIns="140022"/>
          <a:lstStyle>
            <a:lvl1pPr marL="0" indent="0">
              <a:buNone/>
              <a:defRPr sz="1400" baseline="0">
                <a:solidFill>
                  <a:srgbClr val="455C6B"/>
                </a:solidFill>
                <a:latin typeface="Times New Roman" pitchFamily="18" charset="0"/>
                <a:cs typeface="Times New Roman" pitchFamily="18" charset="0"/>
              </a:defRPr>
            </a:lvl1pPr>
          </a:lstStyle>
          <a:p>
            <a:pPr lvl="0"/>
            <a:r>
              <a:rPr lang="pl-PL" dirty="0" err="1" smtClean="0"/>
              <a:t>Kliknij, aby edytować style wzorca tekstu</a:t>
            </a:r>
          </a:p>
          <a:p>
            <a:pPr lvl="1"/>
            <a:r>
              <a:rPr lang="pl-PL" dirty="0" err="1" smtClean="0"/>
              <a:t>Drugi poziom</a:t>
            </a:r>
          </a:p>
        </p:txBody>
      </p:sp>
      <p:sp>
        <p:nvSpPr>
          <p:cNvPr id="13" name="Symbol zastępczy tekstu 12"/>
          <p:cNvSpPr>
            <a:spLocks noGrp="1"/>
          </p:cNvSpPr>
          <p:nvPr>
            <p:ph type="body" sz="quarter" idx="17"/>
          </p:nvPr>
        </p:nvSpPr>
        <p:spPr>
          <a:xfrm>
            <a:off x="762000" y="3206579"/>
            <a:ext cx="7815146" cy="1517821"/>
          </a:xfrm>
          <a:prstGeom prst="rect">
            <a:avLst/>
          </a:prstGeom>
        </p:spPr>
        <p:txBody>
          <a:bodyPr lIns="280044" tIns="140022" rIns="280044" bIns="140022"/>
          <a:lstStyle>
            <a:lvl1pPr marL="277129" indent="-277129">
              <a:buFont typeface="Arial" pitchFamily="34" charset="0"/>
              <a:buChar char="•"/>
              <a:defRPr sz="1400" baseline="0">
                <a:solidFill>
                  <a:srgbClr val="5EA870"/>
                </a:solidFill>
                <a:latin typeface="Times New Roman" pitchFamily="18" charset="0"/>
                <a:cs typeface="Times New Roman" pitchFamily="18" charset="0"/>
              </a:defRPr>
            </a:lvl1pPr>
          </a:lstStyle>
          <a:p>
            <a:pPr lvl="0"/>
            <a:r>
              <a:rPr lang="pl-PL" dirty="0" err="1" smtClean="0"/>
              <a:t>Kliknij, aby edytować style wzorca tekstu</a:t>
            </a:r>
          </a:p>
          <a:p>
            <a:pPr lvl="1"/>
            <a:r>
              <a:rPr lang="pl-PL" dirty="0" err="1" smtClean="0"/>
              <a:t>Drugi poziom</a:t>
            </a:r>
          </a:p>
          <a:p>
            <a:pPr lvl="2"/>
            <a:r>
              <a:rPr lang="pl-PL" dirty="0" err="1" smtClean="0"/>
              <a:t>Trzeci poziom</a:t>
            </a:r>
          </a:p>
          <a:p>
            <a:pPr lvl="3"/>
            <a:r>
              <a:rPr lang="pl-PL" dirty="0" err="1" smtClean="0"/>
              <a:t>Czwarty poziom</a:t>
            </a:r>
          </a:p>
          <a:p>
            <a:pPr lvl="4"/>
            <a:r>
              <a:rPr lang="pl-PL" dirty="0" err="1" smtClean="0"/>
              <a:t>Piąty poziom</a:t>
            </a:r>
            <a:endParaRPr lang="pl-PL" dirty="0"/>
          </a:p>
        </p:txBody>
      </p:sp>
      <p:sp>
        <p:nvSpPr>
          <p:cNvPr id="15" name="Symbol zastępczy tekstu 14"/>
          <p:cNvSpPr>
            <a:spLocks noGrp="1"/>
          </p:cNvSpPr>
          <p:nvPr>
            <p:ph type="body" sz="quarter" idx="18"/>
          </p:nvPr>
        </p:nvSpPr>
        <p:spPr>
          <a:xfrm>
            <a:off x="762000" y="4763530"/>
            <a:ext cx="7815146" cy="189470"/>
          </a:xfrm>
          <a:prstGeom prst="rect">
            <a:avLst/>
          </a:prstGeom>
        </p:spPr>
        <p:txBody>
          <a:bodyPr lIns="280044" tIns="0" rIns="280044" bIns="0" anchor="t" anchorCtr="0"/>
          <a:lstStyle>
            <a:lvl1pPr marL="0" marR="0" indent="0" algn="l" defTabSz="2800441" rtl="0" eaLnBrk="1" fontAlgn="auto" latinLnBrk="0" hangingPunct="1">
              <a:lnSpc>
                <a:spcPct val="100000"/>
              </a:lnSpc>
              <a:spcBef>
                <a:spcPct val="20000"/>
              </a:spcBef>
              <a:spcAft>
                <a:spcPts val="0"/>
              </a:spcAft>
              <a:buClrTx/>
              <a:buSzTx/>
              <a:buFont typeface="Arial" pitchFamily="34" charset="0"/>
              <a:buNone/>
              <a:tabLst/>
              <a:defRPr sz="1200" b="1">
                <a:solidFill>
                  <a:srgbClr val="455C6B"/>
                </a:solidFill>
                <a:latin typeface="Times New Roman" pitchFamily="18" charset="0"/>
                <a:cs typeface="Times New Roman" pitchFamily="18" charset="0"/>
              </a:defRPr>
            </a:lvl1pPr>
          </a:lstStyle>
          <a:p>
            <a:pPr lvl="0"/>
            <a:r>
              <a:rPr lang="pl-PL" dirty="0" smtClean="0"/>
              <a:t>Kliknij, aby edytować style wzorca tekstu</a:t>
            </a:r>
          </a:p>
          <a:p>
            <a:pPr lvl="1"/>
            <a:r>
              <a:rPr lang="pl-PL" dirty="0" smtClean="0"/>
              <a:t>Drugi poziom</a:t>
            </a:r>
          </a:p>
        </p:txBody>
      </p:sp>
      <p:sp>
        <p:nvSpPr>
          <p:cNvPr id="17" name="Symbol zastępczy tekstu 16"/>
          <p:cNvSpPr>
            <a:spLocks noGrp="1"/>
          </p:cNvSpPr>
          <p:nvPr>
            <p:ph type="body" sz="quarter" idx="19"/>
          </p:nvPr>
        </p:nvSpPr>
        <p:spPr>
          <a:xfrm>
            <a:off x="762000" y="4985952"/>
            <a:ext cx="7815146" cy="1567248"/>
          </a:xfrm>
          <a:prstGeom prst="rect">
            <a:avLst/>
          </a:prstGeom>
        </p:spPr>
        <p:txBody>
          <a:bodyPr lIns="280044" tIns="140022" rIns="280044" bIns="140022"/>
          <a:lstStyle>
            <a:lvl1pPr marL="0" indent="0">
              <a:buNone/>
              <a:defRPr sz="1200" baseline="0">
                <a:solidFill>
                  <a:srgbClr val="455C6B"/>
                </a:solidFill>
                <a:latin typeface="Times New Roman" pitchFamily="18" charset="0"/>
                <a:cs typeface="Times New Roman" pitchFamily="18" charset="0"/>
              </a:defRPr>
            </a:lvl1pPr>
          </a:lstStyle>
          <a:p>
            <a:pPr lvl="0"/>
            <a:r>
              <a:rPr lang="pl-PL" dirty="0" err="1" smtClean="0"/>
              <a:t>Kliknij, aby edytować style wzorca tekstu</a:t>
            </a:r>
          </a:p>
        </p:txBody>
      </p:sp>
      <p:sp>
        <p:nvSpPr>
          <p:cNvPr id="14" name="Symbol zastępczy tekstu 21"/>
          <p:cNvSpPr>
            <a:spLocks noGrp="1"/>
          </p:cNvSpPr>
          <p:nvPr>
            <p:ph type="body" sz="quarter" idx="14"/>
          </p:nvPr>
        </p:nvSpPr>
        <p:spPr>
          <a:xfrm>
            <a:off x="762000" y="315096"/>
            <a:ext cx="7815146" cy="294503"/>
          </a:xfrm>
          <a:prstGeom prst="rect">
            <a:avLst/>
          </a:prstGeom>
        </p:spPr>
        <p:txBody>
          <a:bodyPr lIns="280044" tIns="44101" rIns="280044" bIns="140022"/>
          <a:lstStyle>
            <a:lvl1pPr marL="1050166" marR="0" indent="-1050166" algn="l" defTabSz="2800441" rtl="0" eaLnBrk="1" fontAlgn="auto" latinLnBrk="0" hangingPunct="1">
              <a:lnSpc>
                <a:spcPct val="100000"/>
              </a:lnSpc>
              <a:spcBef>
                <a:spcPct val="20000"/>
              </a:spcBef>
              <a:spcAft>
                <a:spcPts val="0"/>
              </a:spcAft>
              <a:buClrTx/>
              <a:buSzTx/>
              <a:buFont typeface="Arial" pitchFamily="34" charset="0"/>
              <a:buNone/>
              <a:tabLst/>
              <a:defRPr sz="1100">
                <a:solidFill>
                  <a:srgbClr val="455C6B"/>
                </a:solidFill>
                <a:latin typeface="Times New Roman" pitchFamily="18" charset="0"/>
                <a:cs typeface="Times New Roman" pitchFamily="18" charset="0"/>
              </a:defRPr>
            </a:lvl1pPr>
          </a:lstStyle>
          <a:p>
            <a:pPr lvl="0"/>
            <a:r>
              <a:rPr lang="pl-PL" dirty="0" smtClean="0"/>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wykr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ole tekstowe 8"/>
          <p:cNvSpPr txBox="1"/>
          <p:nvPr userDrawn="1"/>
        </p:nvSpPr>
        <p:spPr>
          <a:xfrm>
            <a:off x="228600" y="304800"/>
            <a:ext cx="966788" cy="366713"/>
          </a:xfrm>
          <a:prstGeom prst="rect">
            <a:avLst/>
          </a:prstGeom>
          <a:noFill/>
        </p:spPr>
        <p:txBody>
          <a:bodyPr lIns="363837" tIns="55127" rIns="280044" bIns="140022">
            <a:spAutoFit/>
          </a:bodyPr>
          <a:lstStyle/>
          <a:p>
            <a:pPr defTabSz="2800441" fontAlgn="auto">
              <a:spcBef>
                <a:spcPts val="0"/>
              </a:spcBef>
              <a:spcAft>
                <a:spcPts val="0"/>
              </a:spcAft>
              <a:defRPr/>
            </a:pPr>
            <a:fld id="{1CE92621-90E7-489B-B677-2FCFE10D9B1F}" type="slidenum">
              <a:rPr lang="pl-PL" sz="1100">
                <a:solidFill>
                  <a:schemeClr val="bg1"/>
                </a:solidFill>
                <a:latin typeface="Times New Roman" pitchFamily="18" charset="0"/>
                <a:cs typeface="Times New Roman" pitchFamily="18" charset="0"/>
              </a:rPr>
              <a:pPr defTabSz="2800441" fontAlgn="auto">
                <a:spcBef>
                  <a:spcPts val="0"/>
                </a:spcBef>
                <a:spcAft>
                  <a:spcPts val="0"/>
                </a:spcAft>
                <a:defRPr/>
              </a:pPr>
              <a:t>‹nr›</a:t>
            </a:fld>
            <a:endParaRPr lang="pl-PL" sz="1100" dirty="0">
              <a:solidFill>
                <a:schemeClr val="bg1"/>
              </a:solidFill>
              <a:latin typeface="Times New Roman" pitchFamily="18" charset="0"/>
              <a:cs typeface="Times New Roman" pitchFamily="18" charset="0"/>
            </a:endParaRPr>
          </a:p>
        </p:txBody>
      </p:sp>
      <p:sp>
        <p:nvSpPr>
          <p:cNvPr id="5" name="Symbol zastępczy tekstu 21"/>
          <p:cNvSpPr>
            <a:spLocks noGrp="1"/>
          </p:cNvSpPr>
          <p:nvPr>
            <p:ph type="body" sz="quarter" idx="14"/>
          </p:nvPr>
        </p:nvSpPr>
        <p:spPr>
          <a:xfrm>
            <a:off x="762000" y="315096"/>
            <a:ext cx="7815146" cy="294503"/>
          </a:xfrm>
          <a:prstGeom prst="rect">
            <a:avLst/>
          </a:prstGeom>
        </p:spPr>
        <p:txBody>
          <a:bodyPr lIns="280044" tIns="44101" rIns="280044" bIns="140022"/>
          <a:lstStyle>
            <a:lvl1pPr marL="1050166" marR="0" indent="-1050166" algn="l" defTabSz="2800441" rtl="0" eaLnBrk="1" fontAlgn="auto" latinLnBrk="0" hangingPunct="1">
              <a:lnSpc>
                <a:spcPct val="100000"/>
              </a:lnSpc>
              <a:spcBef>
                <a:spcPct val="20000"/>
              </a:spcBef>
              <a:spcAft>
                <a:spcPts val="0"/>
              </a:spcAft>
              <a:buClrTx/>
              <a:buSzTx/>
              <a:buFont typeface="Arial" pitchFamily="34" charset="0"/>
              <a:buNone/>
              <a:tabLst/>
              <a:defRPr sz="1100">
                <a:solidFill>
                  <a:srgbClr val="455C6B"/>
                </a:solidFill>
                <a:latin typeface="Times New Roman" pitchFamily="18" charset="0"/>
                <a:cs typeface="Times New Roman" pitchFamily="18" charset="0"/>
              </a:defRPr>
            </a:lvl1pPr>
          </a:lstStyle>
          <a:p>
            <a:pPr lvl="0"/>
            <a:r>
              <a:rPr lang="pl-PL" dirty="0" smtClean="0"/>
              <a:t>Kliknij, aby edytować style wzorca tekstu</a:t>
            </a:r>
          </a:p>
        </p:txBody>
      </p:sp>
      <p:sp>
        <p:nvSpPr>
          <p:cNvPr id="7" name="Symbol zastępczy wykresu 6"/>
          <p:cNvSpPr>
            <a:spLocks noGrp="1"/>
          </p:cNvSpPr>
          <p:nvPr>
            <p:ph type="chart" sz="quarter" idx="15"/>
          </p:nvPr>
        </p:nvSpPr>
        <p:spPr>
          <a:xfrm>
            <a:off x="762000" y="982362"/>
            <a:ext cx="7815146" cy="4427838"/>
          </a:xfrm>
          <a:prstGeom prst="rect">
            <a:avLst/>
          </a:prstGeom>
        </p:spPr>
        <p:txBody>
          <a:bodyPr lIns="280044" tIns="140022" rIns="280044" bIns="140022"/>
          <a:lstStyle>
            <a:lvl1pPr>
              <a:buNone/>
              <a:defRPr sz="2500">
                <a:solidFill>
                  <a:srgbClr val="455C6B"/>
                </a:solidFill>
                <a:latin typeface="Times New Roman" pitchFamily="18" charset="0"/>
                <a:cs typeface="Times New Roman" pitchFamily="18" charset="0"/>
              </a:defRPr>
            </a:lvl1pPr>
          </a:lstStyle>
          <a:p>
            <a:pPr lvl="0"/>
            <a:r>
              <a:rPr lang="pl-PL" noProof="0" dirty="0" smtClean="0"/>
              <a:t>Kliknij ikonę, aby dodać wykres</a:t>
            </a:r>
            <a:endParaRPr lang="pl-PL" noProof="0" dirty="0"/>
          </a:p>
        </p:txBody>
      </p:sp>
      <p:sp>
        <p:nvSpPr>
          <p:cNvPr id="10" name="Symbol zastępczy tekstu 9"/>
          <p:cNvSpPr>
            <a:spLocks noGrp="1"/>
          </p:cNvSpPr>
          <p:nvPr>
            <p:ph type="body" sz="quarter" idx="16"/>
          </p:nvPr>
        </p:nvSpPr>
        <p:spPr>
          <a:xfrm>
            <a:off x="762000" y="5430794"/>
            <a:ext cx="7815146" cy="893805"/>
          </a:xfrm>
          <a:prstGeom prst="rect">
            <a:avLst/>
          </a:prstGeom>
        </p:spPr>
        <p:txBody>
          <a:bodyPr lIns="280044" tIns="140022" rIns="280044" bIns="140022"/>
          <a:lstStyle>
            <a:lvl1pPr marL="0" indent="0">
              <a:buNone/>
              <a:defRPr sz="1500" baseline="0">
                <a:solidFill>
                  <a:srgbClr val="455C6B"/>
                </a:solidFill>
                <a:latin typeface="Times New Roman" pitchFamily="18" charset="0"/>
                <a:cs typeface="Times New Roman" pitchFamily="18" charset="0"/>
              </a:defRPr>
            </a:lvl1pPr>
          </a:lstStyle>
          <a:p>
            <a:pPr lvl="0"/>
            <a:r>
              <a:rPr lang="pl-PL" dirty="0" err="1" smtClean="0"/>
              <a:t>Kliknij, aby edytować style wzorca tekstu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końc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ole tekstowe 6"/>
          <p:cNvSpPr txBox="1"/>
          <p:nvPr userDrawn="1"/>
        </p:nvSpPr>
        <p:spPr>
          <a:xfrm>
            <a:off x="3503613" y="4876800"/>
            <a:ext cx="1931987" cy="534988"/>
          </a:xfrm>
          <a:prstGeom prst="rect">
            <a:avLst/>
          </a:prstGeom>
          <a:noFill/>
        </p:spPr>
        <p:txBody>
          <a:bodyPr lIns="110254" tIns="55127" rIns="280044" bIns="140022">
            <a:spAutoFit/>
          </a:bodyPr>
          <a:lstStyle/>
          <a:p>
            <a:pPr defTabSz="2800441" fontAlgn="auto">
              <a:spcBef>
                <a:spcPts val="0"/>
              </a:spcBef>
              <a:spcAft>
                <a:spcPts val="0"/>
              </a:spcAft>
              <a:defRPr/>
            </a:pPr>
            <a:r>
              <a:rPr lang="pl-PL" sz="1100" b="0" dirty="0">
                <a:solidFill>
                  <a:schemeClr val="bg1"/>
                </a:solidFill>
                <a:latin typeface="Times New Roman" pitchFamily="18" charset="0"/>
                <a:cs typeface="Times New Roman" pitchFamily="18" charset="0"/>
              </a:rPr>
              <a:t>Pl. Trzech Krzyży 3/5</a:t>
            </a:r>
          </a:p>
          <a:p>
            <a:pPr defTabSz="2800441" fontAlgn="auto">
              <a:spcBef>
                <a:spcPts val="0"/>
              </a:spcBef>
              <a:spcAft>
                <a:spcPts val="0"/>
              </a:spcAft>
              <a:defRPr/>
            </a:pPr>
            <a:r>
              <a:rPr lang="pl-PL" sz="1100" b="0" dirty="0">
                <a:solidFill>
                  <a:schemeClr val="bg1"/>
                </a:solidFill>
                <a:latin typeface="Times New Roman" pitchFamily="18" charset="0"/>
                <a:cs typeface="Times New Roman" pitchFamily="18" charset="0"/>
              </a:rPr>
              <a:t>00-507 Warszawa</a:t>
            </a:r>
          </a:p>
        </p:txBody>
      </p:sp>
      <p:sp>
        <p:nvSpPr>
          <p:cNvPr id="5" name="pole tekstowe 7"/>
          <p:cNvSpPr txBox="1"/>
          <p:nvPr userDrawn="1"/>
        </p:nvSpPr>
        <p:spPr>
          <a:xfrm>
            <a:off x="5435600" y="4876800"/>
            <a:ext cx="1933575" cy="534988"/>
          </a:xfrm>
          <a:prstGeom prst="rect">
            <a:avLst/>
          </a:prstGeom>
          <a:noFill/>
        </p:spPr>
        <p:txBody>
          <a:bodyPr lIns="110254" tIns="55127" rIns="280044" bIns="140022">
            <a:spAutoFit/>
          </a:bodyPr>
          <a:lstStyle/>
          <a:p>
            <a:pPr defTabSz="2800441" fontAlgn="auto">
              <a:spcBef>
                <a:spcPts val="0"/>
              </a:spcBef>
              <a:spcAft>
                <a:spcPts val="0"/>
              </a:spcAft>
              <a:defRPr/>
            </a:pPr>
            <a:r>
              <a:rPr lang="pl-PL" sz="1100" b="0" dirty="0">
                <a:solidFill>
                  <a:schemeClr val="bg1"/>
                </a:solidFill>
                <a:latin typeface="Times New Roman" pitchFamily="18" charset="0"/>
                <a:cs typeface="Times New Roman" pitchFamily="18" charset="0"/>
              </a:rPr>
              <a:t>Tel. +48  22 693 50  00</a:t>
            </a:r>
          </a:p>
          <a:p>
            <a:pPr defTabSz="2800441" fontAlgn="auto">
              <a:spcBef>
                <a:spcPts val="0"/>
              </a:spcBef>
              <a:spcAft>
                <a:spcPts val="0"/>
              </a:spcAft>
              <a:defRPr/>
            </a:pPr>
            <a:r>
              <a:rPr lang="pl-PL" sz="1100" b="0" dirty="0">
                <a:solidFill>
                  <a:schemeClr val="bg1"/>
                </a:solidFill>
                <a:latin typeface="Times New Roman" pitchFamily="18" charset="0"/>
                <a:cs typeface="Times New Roman" pitchFamily="18" charset="0"/>
              </a:rPr>
              <a:t>Fax. +48  22 693 40 46</a:t>
            </a:r>
          </a:p>
        </p:txBody>
      </p:sp>
      <p:sp>
        <p:nvSpPr>
          <p:cNvPr id="6" name="pole tekstowe 9"/>
          <p:cNvSpPr txBox="1"/>
          <p:nvPr userDrawn="1"/>
        </p:nvSpPr>
        <p:spPr>
          <a:xfrm>
            <a:off x="7369175" y="4876800"/>
            <a:ext cx="1933575" cy="534988"/>
          </a:xfrm>
          <a:prstGeom prst="rect">
            <a:avLst/>
          </a:prstGeom>
          <a:noFill/>
        </p:spPr>
        <p:txBody>
          <a:bodyPr lIns="110254" tIns="55127" rIns="280044" bIns="140022">
            <a:spAutoFit/>
          </a:bodyPr>
          <a:lstStyle/>
          <a:p>
            <a:pPr defTabSz="2800441" fontAlgn="auto">
              <a:spcBef>
                <a:spcPts val="0"/>
              </a:spcBef>
              <a:spcAft>
                <a:spcPts val="0"/>
              </a:spcAft>
              <a:defRPr/>
            </a:pPr>
            <a:r>
              <a:rPr lang="pl-PL" sz="1100" b="0" dirty="0">
                <a:solidFill>
                  <a:schemeClr val="bg1"/>
                </a:solidFill>
                <a:latin typeface="Times New Roman" pitchFamily="18" charset="0"/>
                <a:cs typeface="Times New Roman" pitchFamily="18" charset="0"/>
              </a:rPr>
              <a:t>Email. </a:t>
            </a:r>
            <a:r>
              <a:rPr lang="pl-PL" sz="1100" b="0" dirty="0" err="1">
                <a:solidFill>
                  <a:schemeClr val="bg1"/>
                </a:solidFill>
                <a:latin typeface="Times New Roman" pitchFamily="18" charset="0"/>
                <a:cs typeface="Times New Roman" pitchFamily="18" charset="0"/>
              </a:rPr>
              <a:t>mg@mg.gov.pl</a:t>
            </a:r>
            <a:endParaRPr lang="pl-PL" sz="1100" b="0" dirty="0">
              <a:solidFill>
                <a:schemeClr val="bg1"/>
              </a:solidFill>
              <a:latin typeface="Times New Roman" pitchFamily="18" charset="0"/>
              <a:cs typeface="Times New Roman" pitchFamily="18" charset="0"/>
            </a:endParaRPr>
          </a:p>
          <a:p>
            <a:pPr defTabSz="2800441" fontAlgn="auto">
              <a:spcBef>
                <a:spcPts val="0"/>
              </a:spcBef>
              <a:spcAft>
                <a:spcPts val="0"/>
              </a:spcAft>
              <a:defRPr/>
            </a:pPr>
            <a:r>
              <a:rPr lang="pl-PL" sz="1100" b="0" dirty="0">
                <a:solidFill>
                  <a:schemeClr val="bg1"/>
                </a:solidFill>
                <a:latin typeface="Times New Roman" pitchFamily="18" charset="0"/>
                <a:cs typeface="Times New Roman" pitchFamily="18" charset="0"/>
              </a:rPr>
              <a:t>Web </a:t>
            </a:r>
            <a:r>
              <a:rPr lang="pl-PL" sz="1100" b="0" dirty="0" err="1">
                <a:solidFill>
                  <a:schemeClr val="bg1"/>
                </a:solidFill>
                <a:latin typeface="Times New Roman" pitchFamily="18" charset="0"/>
                <a:cs typeface="Times New Roman" pitchFamily="18" charset="0"/>
              </a:rPr>
              <a:t>www.mg.gov.pl</a:t>
            </a:r>
            <a:endParaRPr lang="pl-PL" sz="1100" b="0" dirty="0">
              <a:solidFill>
                <a:schemeClr val="bg1"/>
              </a:solidFill>
              <a:latin typeface="Times New Roman" pitchFamily="18" charset="0"/>
              <a:cs typeface="Times New Roman" pitchFamily="18" charset="0"/>
            </a:endParaRPr>
          </a:p>
        </p:txBody>
      </p:sp>
      <p:sp>
        <p:nvSpPr>
          <p:cNvPr id="9" name="Symbol zastępczy tekstu 8"/>
          <p:cNvSpPr>
            <a:spLocks noGrp="1"/>
          </p:cNvSpPr>
          <p:nvPr>
            <p:ph type="body" sz="quarter" idx="10"/>
          </p:nvPr>
        </p:nvSpPr>
        <p:spPr>
          <a:xfrm>
            <a:off x="845634" y="3962400"/>
            <a:ext cx="7731512" cy="667265"/>
          </a:xfrm>
          <a:prstGeom prst="rect">
            <a:avLst/>
          </a:prstGeom>
        </p:spPr>
        <p:txBody>
          <a:bodyPr lIns="110254" tIns="140022" rIns="280044" bIns="140022"/>
          <a:lstStyle>
            <a:lvl1pPr marL="0" marR="0" indent="0" algn="l" defTabSz="2800441" rtl="0" eaLnBrk="1" fontAlgn="auto" latinLnBrk="0" hangingPunct="1">
              <a:lnSpc>
                <a:spcPct val="100000"/>
              </a:lnSpc>
              <a:spcBef>
                <a:spcPct val="20000"/>
              </a:spcBef>
              <a:spcAft>
                <a:spcPts val="0"/>
              </a:spcAft>
              <a:buClrTx/>
              <a:buSzTx/>
              <a:buFont typeface="Arial" pitchFamily="34" charset="0"/>
              <a:buNone/>
              <a:tabLst/>
              <a:defRPr sz="3100">
                <a:solidFill>
                  <a:srgbClr val="455C6B"/>
                </a:solidFill>
                <a:latin typeface="Times New Roman" pitchFamily="18" charset="0"/>
                <a:cs typeface="Times New Roman" pitchFamily="18" charset="0"/>
              </a:defRPr>
            </a:lvl1pPr>
          </a:lstStyle>
          <a:p>
            <a:pPr lvl="0"/>
            <a:r>
              <a:rPr lang="pl-PL" dirty="0" smtClean="0"/>
              <a:t>Kliknij, aby edytować style wzorca tekstu</a:t>
            </a:r>
          </a:p>
        </p:txBody>
      </p:sp>
      <p:sp>
        <p:nvSpPr>
          <p:cNvPr id="11" name="Symbol zastępczy tekstu 10"/>
          <p:cNvSpPr>
            <a:spLocks noGrp="1"/>
          </p:cNvSpPr>
          <p:nvPr>
            <p:ph type="body" sz="quarter" idx="11"/>
          </p:nvPr>
        </p:nvSpPr>
        <p:spPr>
          <a:xfrm>
            <a:off x="845634" y="4876800"/>
            <a:ext cx="2657707" cy="667265"/>
          </a:xfrm>
          <a:prstGeom prst="rect">
            <a:avLst/>
          </a:prstGeom>
        </p:spPr>
        <p:txBody>
          <a:bodyPr lIns="110254" tIns="55127" rIns="280044" bIns="140022"/>
          <a:lstStyle>
            <a:lvl1pPr marL="0" indent="0">
              <a:buNone/>
              <a:defRPr sz="1100" b="0" baseline="0">
                <a:solidFill>
                  <a:schemeClr val="bg1"/>
                </a:solidFill>
                <a:latin typeface="Times New Roman" pitchFamily="18" charset="0"/>
                <a:cs typeface="Times New Roman" pitchFamily="18" charset="0"/>
              </a:defRPr>
            </a:lvl1pPr>
          </a:lstStyle>
          <a:p>
            <a:pPr lvl="0"/>
            <a:r>
              <a:rPr lang="pl-PL" dirty="0"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ctr" defTabSz="2800350" rtl="0" eaLnBrk="0" fontAlgn="base" hangingPunct="0">
        <a:spcBef>
          <a:spcPct val="0"/>
        </a:spcBef>
        <a:spcAft>
          <a:spcPct val="0"/>
        </a:spcAft>
        <a:defRPr sz="13500" kern="1200">
          <a:solidFill>
            <a:schemeClr val="tx1"/>
          </a:solidFill>
          <a:latin typeface="+mj-lt"/>
          <a:ea typeface="+mj-ea"/>
          <a:cs typeface="+mj-cs"/>
        </a:defRPr>
      </a:lvl1pPr>
      <a:lvl2pPr algn="ctr" defTabSz="2800350" rtl="0" eaLnBrk="0" fontAlgn="base" hangingPunct="0">
        <a:spcBef>
          <a:spcPct val="0"/>
        </a:spcBef>
        <a:spcAft>
          <a:spcPct val="0"/>
        </a:spcAft>
        <a:defRPr sz="13500">
          <a:solidFill>
            <a:schemeClr val="tx1"/>
          </a:solidFill>
          <a:latin typeface="Calibri" pitchFamily="34" charset="0"/>
        </a:defRPr>
      </a:lvl2pPr>
      <a:lvl3pPr algn="ctr" defTabSz="2800350" rtl="0" eaLnBrk="0" fontAlgn="base" hangingPunct="0">
        <a:spcBef>
          <a:spcPct val="0"/>
        </a:spcBef>
        <a:spcAft>
          <a:spcPct val="0"/>
        </a:spcAft>
        <a:defRPr sz="13500">
          <a:solidFill>
            <a:schemeClr val="tx1"/>
          </a:solidFill>
          <a:latin typeface="Calibri" pitchFamily="34" charset="0"/>
        </a:defRPr>
      </a:lvl3pPr>
      <a:lvl4pPr algn="ctr" defTabSz="2800350" rtl="0" eaLnBrk="0" fontAlgn="base" hangingPunct="0">
        <a:spcBef>
          <a:spcPct val="0"/>
        </a:spcBef>
        <a:spcAft>
          <a:spcPct val="0"/>
        </a:spcAft>
        <a:defRPr sz="13500">
          <a:solidFill>
            <a:schemeClr val="tx1"/>
          </a:solidFill>
          <a:latin typeface="Calibri" pitchFamily="34" charset="0"/>
        </a:defRPr>
      </a:lvl4pPr>
      <a:lvl5pPr algn="ctr" defTabSz="2800350" rtl="0" eaLnBrk="0" fontAlgn="base" hangingPunct="0">
        <a:spcBef>
          <a:spcPct val="0"/>
        </a:spcBef>
        <a:spcAft>
          <a:spcPct val="0"/>
        </a:spcAft>
        <a:defRPr sz="13500">
          <a:solidFill>
            <a:schemeClr val="tx1"/>
          </a:solidFill>
          <a:latin typeface="Calibri" pitchFamily="34" charset="0"/>
        </a:defRPr>
      </a:lvl5pPr>
      <a:lvl6pPr marL="457200" algn="ctr" defTabSz="2800350" rtl="0" fontAlgn="base">
        <a:spcBef>
          <a:spcPct val="0"/>
        </a:spcBef>
        <a:spcAft>
          <a:spcPct val="0"/>
        </a:spcAft>
        <a:defRPr sz="13500">
          <a:solidFill>
            <a:schemeClr val="tx1"/>
          </a:solidFill>
          <a:latin typeface="Calibri" pitchFamily="34" charset="0"/>
        </a:defRPr>
      </a:lvl6pPr>
      <a:lvl7pPr marL="914400" algn="ctr" defTabSz="2800350" rtl="0" fontAlgn="base">
        <a:spcBef>
          <a:spcPct val="0"/>
        </a:spcBef>
        <a:spcAft>
          <a:spcPct val="0"/>
        </a:spcAft>
        <a:defRPr sz="13500">
          <a:solidFill>
            <a:schemeClr val="tx1"/>
          </a:solidFill>
          <a:latin typeface="Calibri" pitchFamily="34" charset="0"/>
        </a:defRPr>
      </a:lvl7pPr>
      <a:lvl8pPr marL="1371600" algn="ctr" defTabSz="2800350" rtl="0" fontAlgn="base">
        <a:spcBef>
          <a:spcPct val="0"/>
        </a:spcBef>
        <a:spcAft>
          <a:spcPct val="0"/>
        </a:spcAft>
        <a:defRPr sz="13500">
          <a:solidFill>
            <a:schemeClr val="tx1"/>
          </a:solidFill>
          <a:latin typeface="Calibri" pitchFamily="34" charset="0"/>
        </a:defRPr>
      </a:lvl8pPr>
      <a:lvl9pPr marL="1828800" algn="ctr" defTabSz="2800350" rtl="0" fontAlgn="base">
        <a:spcBef>
          <a:spcPct val="0"/>
        </a:spcBef>
        <a:spcAft>
          <a:spcPct val="0"/>
        </a:spcAft>
        <a:defRPr sz="13500">
          <a:solidFill>
            <a:schemeClr val="tx1"/>
          </a:solidFill>
          <a:latin typeface="Calibri" pitchFamily="34" charset="0"/>
        </a:defRPr>
      </a:lvl9pPr>
    </p:titleStyle>
    <p:bodyStyle>
      <a:lvl1pPr marL="1049338" indent="-1049338" algn="l" defTabSz="2800350" rtl="0" eaLnBrk="0" fontAlgn="base" hangingPunct="0">
        <a:spcBef>
          <a:spcPct val="20000"/>
        </a:spcBef>
        <a:spcAft>
          <a:spcPct val="0"/>
        </a:spcAft>
        <a:buFont typeface="Arial" charset="0"/>
        <a:buChar char="•"/>
        <a:defRPr sz="9800" kern="1200">
          <a:solidFill>
            <a:schemeClr val="tx1"/>
          </a:solidFill>
          <a:latin typeface="+mn-lt"/>
          <a:ea typeface="+mn-ea"/>
          <a:cs typeface="+mn-cs"/>
        </a:defRPr>
      </a:lvl1pPr>
      <a:lvl2pPr marL="2274888" indent="-874713" algn="l" defTabSz="2800350" rtl="0" eaLnBrk="0" fontAlgn="base" hangingPunct="0">
        <a:spcBef>
          <a:spcPct val="20000"/>
        </a:spcBef>
        <a:spcAft>
          <a:spcPct val="0"/>
        </a:spcAft>
        <a:buFont typeface="Arial" charset="0"/>
        <a:buChar char="–"/>
        <a:defRPr sz="8600" kern="1200">
          <a:solidFill>
            <a:schemeClr val="tx1"/>
          </a:solidFill>
          <a:latin typeface="+mn-lt"/>
          <a:ea typeface="+mn-ea"/>
          <a:cs typeface="+mn-cs"/>
        </a:defRPr>
      </a:lvl2pPr>
      <a:lvl3pPr marL="3500438" indent="-700088" algn="l" defTabSz="2800350" rtl="0" eaLnBrk="0" fontAlgn="base" hangingPunct="0">
        <a:spcBef>
          <a:spcPct val="20000"/>
        </a:spcBef>
        <a:spcAft>
          <a:spcPct val="0"/>
        </a:spcAft>
        <a:buFont typeface="Arial" charset="0"/>
        <a:buChar char="•"/>
        <a:defRPr sz="7400" kern="1200">
          <a:solidFill>
            <a:schemeClr val="tx1"/>
          </a:solidFill>
          <a:latin typeface="+mn-lt"/>
          <a:ea typeface="+mn-ea"/>
          <a:cs typeface="+mn-cs"/>
        </a:defRPr>
      </a:lvl3pPr>
      <a:lvl4pPr marL="4900613" indent="-700088" algn="l" defTabSz="2800350" rtl="0" eaLnBrk="0" fontAlgn="base" hangingPunct="0">
        <a:spcBef>
          <a:spcPct val="20000"/>
        </a:spcBef>
        <a:spcAft>
          <a:spcPct val="0"/>
        </a:spcAft>
        <a:buFont typeface="Arial" charset="0"/>
        <a:buChar char="–"/>
        <a:defRPr sz="6100" kern="1200">
          <a:solidFill>
            <a:schemeClr val="tx1"/>
          </a:solidFill>
          <a:latin typeface="+mn-lt"/>
          <a:ea typeface="+mn-ea"/>
          <a:cs typeface="+mn-cs"/>
        </a:defRPr>
      </a:lvl4pPr>
      <a:lvl5pPr marL="6300788" indent="-700088" algn="l" defTabSz="2800350" rtl="0" eaLnBrk="0" fontAlgn="base" hangingPunct="0">
        <a:spcBef>
          <a:spcPct val="20000"/>
        </a:spcBef>
        <a:spcAft>
          <a:spcPct val="0"/>
        </a:spcAft>
        <a:buFont typeface="Arial" charset="0"/>
        <a:buChar char="»"/>
        <a:defRPr sz="6100" kern="1200">
          <a:solidFill>
            <a:schemeClr val="tx1"/>
          </a:solidFill>
          <a:latin typeface="+mn-lt"/>
          <a:ea typeface="+mn-ea"/>
          <a:cs typeface="+mn-cs"/>
        </a:defRPr>
      </a:lvl5pPr>
      <a:lvl6pPr marL="7701214" indent="-700110" algn="l" defTabSz="2800441" rtl="0" eaLnBrk="1" latinLnBrk="0" hangingPunct="1">
        <a:spcBef>
          <a:spcPct val="20000"/>
        </a:spcBef>
        <a:buFont typeface="Arial" pitchFamily="34" charset="0"/>
        <a:buChar char="•"/>
        <a:defRPr sz="6100" kern="1200">
          <a:solidFill>
            <a:schemeClr val="tx1"/>
          </a:solidFill>
          <a:latin typeface="+mn-lt"/>
          <a:ea typeface="+mn-ea"/>
          <a:cs typeface="+mn-cs"/>
        </a:defRPr>
      </a:lvl6pPr>
      <a:lvl7pPr marL="9101435" indent="-700110" algn="l" defTabSz="2800441" rtl="0" eaLnBrk="1" latinLnBrk="0" hangingPunct="1">
        <a:spcBef>
          <a:spcPct val="20000"/>
        </a:spcBef>
        <a:buFont typeface="Arial" pitchFamily="34" charset="0"/>
        <a:buChar char="•"/>
        <a:defRPr sz="6100" kern="1200">
          <a:solidFill>
            <a:schemeClr val="tx1"/>
          </a:solidFill>
          <a:latin typeface="+mn-lt"/>
          <a:ea typeface="+mn-ea"/>
          <a:cs typeface="+mn-cs"/>
        </a:defRPr>
      </a:lvl7pPr>
      <a:lvl8pPr marL="10501655" indent="-700110" algn="l" defTabSz="2800441" rtl="0" eaLnBrk="1" latinLnBrk="0" hangingPunct="1">
        <a:spcBef>
          <a:spcPct val="20000"/>
        </a:spcBef>
        <a:buFont typeface="Arial" pitchFamily="34" charset="0"/>
        <a:buChar char="•"/>
        <a:defRPr sz="6100" kern="1200">
          <a:solidFill>
            <a:schemeClr val="tx1"/>
          </a:solidFill>
          <a:latin typeface="+mn-lt"/>
          <a:ea typeface="+mn-ea"/>
          <a:cs typeface="+mn-cs"/>
        </a:defRPr>
      </a:lvl8pPr>
      <a:lvl9pPr marL="11901876" indent="-700110" algn="l" defTabSz="2800441" rtl="0" eaLnBrk="1" latinLnBrk="0" hangingPunct="1">
        <a:spcBef>
          <a:spcPct val="20000"/>
        </a:spcBef>
        <a:buFont typeface="Arial" pitchFamily="34" charset="0"/>
        <a:buChar char="•"/>
        <a:defRPr sz="6100" kern="1200">
          <a:solidFill>
            <a:schemeClr val="tx1"/>
          </a:solidFill>
          <a:latin typeface="+mn-lt"/>
          <a:ea typeface="+mn-ea"/>
          <a:cs typeface="+mn-cs"/>
        </a:defRPr>
      </a:lvl9pPr>
    </p:bodyStyle>
    <p:otherStyle>
      <a:defPPr>
        <a:defRPr lang="pl-PL"/>
      </a:defPPr>
      <a:lvl1pPr marL="0" algn="l" defTabSz="2800441" rtl="0" eaLnBrk="1" latinLnBrk="0" hangingPunct="1">
        <a:defRPr sz="5500" kern="1200">
          <a:solidFill>
            <a:schemeClr val="tx1"/>
          </a:solidFill>
          <a:latin typeface="+mn-lt"/>
          <a:ea typeface="+mn-ea"/>
          <a:cs typeface="+mn-cs"/>
        </a:defRPr>
      </a:lvl1pPr>
      <a:lvl2pPr marL="1400221" algn="l" defTabSz="2800441" rtl="0" eaLnBrk="1" latinLnBrk="0" hangingPunct="1">
        <a:defRPr sz="5500" kern="1200">
          <a:solidFill>
            <a:schemeClr val="tx1"/>
          </a:solidFill>
          <a:latin typeface="+mn-lt"/>
          <a:ea typeface="+mn-ea"/>
          <a:cs typeface="+mn-cs"/>
        </a:defRPr>
      </a:lvl2pPr>
      <a:lvl3pPr marL="2800441" algn="l" defTabSz="2800441" rtl="0" eaLnBrk="1" latinLnBrk="0" hangingPunct="1">
        <a:defRPr sz="5500" kern="1200">
          <a:solidFill>
            <a:schemeClr val="tx1"/>
          </a:solidFill>
          <a:latin typeface="+mn-lt"/>
          <a:ea typeface="+mn-ea"/>
          <a:cs typeface="+mn-cs"/>
        </a:defRPr>
      </a:lvl3pPr>
      <a:lvl4pPr marL="4200662" algn="l" defTabSz="2800441" rtl="0" eaLnBrk="1" latinLnBrk="0" hangingPunct="1">
        <a:defRPr sz="5500" kern="1200">
          <a:solidFill>
            <a:schemeClr val="tx1"/>
          </a:solidFill>
          <a:latin typeface="+mn-lt"/>
          <a:ea typeface="+mn-ea"/>
          <a:cs typeface="+mn-cs"/>
        </a:defRPr>
      </a:lvl4pPr>
      <a:lvl5pPr marL="5600883" algn="l" defTabSz="2800441" rtl="0" eaLnBrk="1" latinLnBrk="0" hangingPunct="1">
        <a:defRPr sz="5500" kern="1200">
          <a:solidFill>
            <a:schemeClr val="tx1"/>
          </a:solidFill>
          <a:latin typeface="+mn-lt"/>
          <a:ea typeface="+mn-ea"/>
          <a:cs typeface="+mn-cs"/>
        </a:defRPr>
      </a:lvl5pPr>
      <a:lvl6pPr marL="7001104" algn="l" defTabSz="2800441" rtl="0" eaLnBrk="1" latinLnBrk="0" hangingPunct="1">
        <a:defRPr sz="5500" kern="1200">
          <a:solidFill>
            <a:schemeClr val="tx1"/>
          </a:solidFill>
          <a:latin typeface="+mn-lt"/>
          <a:ea typeface="+mn-ea"/>
          <a:cs typeface="+mn-cs"/>
        </a:defRPr>
      </a:lvl6pPr>
      <a:lvl7pPr marL="8401324" algn="l" defTabSz="2800441" rtl="0" eaLnBrk="1" latinLnBrk="0" hangingPunct="1">
        <a:defRPr sz="5500" kern="1200">
          <a:solidFill>
            <a:schemeClr val="tx1"/>
          </a:solidFill>
          <a:latin typeface="+mn-lt"/>
          <a:ea typeface="+mn-ea"/>
          <a:cs typeface="+mn-cs"/>
        </a:defRPr>
      </a:lvl7pPr>
      <a:lvl8pPr marL="9801545" algn="l" defTabSz="2800441" rtl="0" eaLnBrk="1" latinLnBrk="0" hangingPunct="1">
        <a:defRPr sz="5500" kern="1200">
          <a:solidFill>
            <a:schemeClr val="tx1"/>
          </a:solidFill>
          <a:latin typeface="+mn-lt"/>
          <a:ea typeface="+mn-ea"/>
          <a:cs typeface="+mn-cs"/>
        </a:defRPr>
      </a:lvl8pPr>
      <a:lvl9pPr marL="11201766" algn="l" defTabSz="2800441"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oleObject" Target="../embeddings/oleObject2.bin"/><Relationship Id="rId13"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notesSlide" Target="../notesSlides/notesSlide4.xml"/><Relationship Id="rId4" Type="http://schemas.openxmlformats.org/officeDocument/2006/relationships/image" Target="../media/image10.jpe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ymbol zastępczy tekstu 1"/>
          <p:cNvSpPr>
            <a:spLocks noGrp="1"/>
          </p:cNvSpPr>
          <p:nvPr>
            <p:ph type="body" sz="quarter" idx="15"/>
          </p:nvPr>
        </p:nvSpPr>
        <p:spPr bwMode="auto">
          <a:xfrm>
            <a:off x="838200" y="4764088"/>
            <a:ext cx="8534400" cy="1331912"/>
          </a:xfrm>
          <a:noFill/>
          <a:ln>
            <a:miter lim="800000"/>
            <a:headEnd/>
            <a:tailEnd/>
          </a:ln>
        </p:spPr>
        <p:txBody>
          <a:bodyPr vert="horz" numCol="1" compatLnSpc="1">
            <a:prstTxWarp prst="textNoShape">
              <a:avLst/>
            </a:prstTxWarp>
          </a:bodyPr>
          <a:lstStyle/>
          <a:p>
            <a:pPr algn="ctr" eaLnBrk="1" hangingPunct="1">
              <a:lnSpc>
                <a:spcPct val="80000"/>
              </a:lnSpc>
            </a:pPr>
            <a:r>
              <a:rPr lang="en-US" sz="1900" b="1" i="1" smtClean="0">
                <a:solidFill>
                  <a:schemeClr val="tx1"/>
                </a:solidFill>
                <a:latin typeface="Verdana" pitchFamily="34" charset="0"/>
              </a:rPr>
              <a:t>Polish energy strategy and the role of local coal resources in the national power generation structure of Poland</a:t>
            </a:r>
          </a:p>
          <a:p>
            <a:pPr algn="ctr" eaLnBrk="1" hangingPunct="1">
              <a:lnSpc>
                <a:spcPct val="80000"/>
              </a:lnSpc>
            </a:pPr>
            <a:r>
              <a:rPr lang="en-US" sz="1900" i="1" smtClean="0">
                <a:solidFill>
                  <a:schemeClr val="tx1"/>
                </a:solidFill>
                <a:latin typeface="Verdana" pitchFamily="34" charset="0"/>
              </a:rPr>
              <a:t>- challenges and options</a:t>
            </a:r>
            <a:r>
              <a:rPr lang="en-US" sz="1900" smtClean="0">
                <a:solidFill>
                  <a:schemeClr val="tx1"/>
                </a:solidFill>
                <a:latin typeface="Verdana" pitchFamily="34" charset="0"/>
              </a:rPr>
              <a:t> </a:t>
            </a:r>
          </a:p>
        </p:txBody>
      </p:sp>
      <p:sp>
        <p:nvSpPr>
          <p:cNvPr id="9218" name="Symbol zastępczy tekstu 2"/>
          <p:cNvSpPr>
            <a:spLocks noGrp="1"/>
          </p:cNvSpPr>
          <p:nvPr>
            <p:ph type="body" sz="quarter" idx="16"/>
          </p:nvPr>
        </p:nvSpPr>
        <p:spPr bwMode="auto">
          <a:xfrm>
            <a:off x="152400" y="6248400"/>
            <a:ext cx="3657600" cy="455613"/>
          </a:xfrm>
          <a:noFill/>
          <a:ln>
            <a:miter lim="800000"/>
            <a:headEnd/>
            <a:tailEnd/>
          </a:ln>
        </p:spPr>
        <p:txBody>
          <a:bodyPr vert="horz" wrap="square" numCol="1" anchor="t" anchorCtr="0" compatLnSpc="1">
            <a:prstTxWarp prst="textNoShape">
              <a:avLst/>
            </a:prstTxWarp>
          </a:bodyPr>
          <a:lstStyle/>
          <a:p>
            <a:pPr eaLnBrk="1" hangingPunct="1"/>
            <a:r>
              <a:rPr lang="en-US" sz="1400" i="1" smtClean="0">
                <a:latin typeface="Verdana" pitchFamily="34" charset="0"/>
              </a:rPr>
              <a:t>Sofia, October 28-29, 2014</a:t>
            </a:r>
          </a:p>
        </p:txBody>
      </p:sp>
      <p:sp>
        <p:nvSpPr>
          <p:cNvPr id="9219" name="pole tekstowe 1"/>
          <p:cNvSpPr txBox="1">
            <a:spLocks noChangeArrowheads="1"/>
          </p:cNvSpPr>
          <p:nvPr/>
        </p:nvSpPr>
        <p:spPr bwMode="auto">
          <a:xfrm>
            <a:off x="6400800" y="5943600"/>
            <a:ext cx="3352800" cy="730250"/>
          </a:xfrm>
          <a:prstGeom prst="rect">
            <a:avLst/>
          </a:prstGeom>
          <a:noFill/>
          <a:ln w="9525">
            <a:noFill/>
            <a:miter lim="800000"/>
            <a:headEnd/>
            <a:tailEnd/>
          </a:ln>
        </p:spPr>
        <p:txBody>
          <a:bodyPr>
            <a:spAutoFit/>
          </a:bodyPr>
          <a:lstStyle/>
          <a:p>
            <a:pPr algn="r"/>
            <a:r>
              <a:rPr lang="pl-PL" sz="1400">
                <a:solidFill>
                  <a:srgbClr val="5EA870"/>
                </a:solidFill>
              </a:rPr>
              <a:t>Sylwia Sikora</a:t>
            </a:r>
          </a:p>
          <a:p>
            <a:pPr algn="r"/>
            <a:r>
              <a:rPr lang="en-US" sz="1400">
                <a:solidFill>
                  <a:srgbClr val="5EA870"/>
                </a:solidFill>
              </a:rPr>
              <a:t>Mining Department</a:t>
            </a:r>
          </a:p>
          <a:p>
            <a:pPr algn="r"/>
            <a:r>
              <a:rPr lang="en-US" sz="1400">
                <a:solidFill>
                  <a:srgbClr val="5EA870"/>
                </a:solidFill>
              </a:rPr>
              <a:t>Ministry of Economy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p:cNvSpPr>
            <a:spLocks noGrp="1"/>
          </p:cNvSpPr>
          <p:nvPr>
            <p:ph type="body" sz="quarter" idx="14"/>
          </p:nvPr>
        </p:nvSpPr>
        <p:spPr>
          <a:xfrm>
            <a:off x="762000" y="315096"/>
            <a:ext cx="7815146" cy="675504"/>
          </a:xfrm>
        </p:spPr>
        <p:txBody>
          <a:bodyPr/>
          <a:lstStyle/>
          <a:p>
            <a:r>
              <a:rPr lang="pl-PL" sz="2800" b="1" dirty="0" err="1">
                <a:latin typeface="Verdana"/>
                <a:cs typeface="Verdana"/>
              </a:rPr>
              <a:t>C</a:t>
            </a:r>
            <a:r>
              <a:rPr lang="pl-PL" sz="2800" b="1" dirty="0" err="1" smtClean="0">
                <a:latin typeface="Verdana"/>
                <a:cs typeface="Verdana"/>
              </a:rPr>
              <a:t>onclusions</a:t>
            </a:r>
            <a:endParaRPr lang="pl-PL" sz="2800" b="1" dirty="0">
              <a:latin typeface="Verdana"/>
              <a:cs typeface="Verdana"/>
            </a:endParaRPr>
          </a:p>
        </p:txBody>
      </p:sp>
      <p:sp>
        <p:nvSpPr>
          <p:cNvPr id="8" name="Prostokąt 1"/>
          <p:cNvSpPr>
            <a:spLocks noChangeArrowheads="1"/>
          </p:cNvSpPr>
          <p:nvPr/>
        </p:nvSpPr>
        <p:spPr bwMode="auto">
          <a:xfrm>
            <a:off x="228600" y="1676400"/>
            <a:ext cx="8915400" cy="50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Wingdings" charset="2"/>
              <a:buChar char="Ø"/>
            </a:pPr>
            <a:r>
              <a:rPr lang="pl-PL" sz="1600" b="0" dirty="0">
                <a:latin typeface="Verdana"/>
                <a:cs typeface="Verdana"/>
              </a:rPr>
              <a:t>The </a:t>
            </a:r>
            <a:r>
              <a:rPr lang="pl-PL" sz="1600" b="0" dirty="0" err="1">
                <a:latin typeface="Verdana"/>
                <a:cs typeface="Verdana"/>
              </a:rPr>
              <a:t>share</a:t>
            </a:r>
            <a:r>
              <a:rPr lang="pl-PL" sz="1600" b="0" dirty="0">
                <a:latin typeface="Verdana"/>
                <a:cs typeface="Verdana"/>
              </a:rPr>
              <a:t> of </a:t>
            </a:r>
            <a:r>
              <a:rPr lang="pl-PL" sz="1600" b="0" dirty="0" err="1">
                <a:latin typeface="Verdana"/>
                <a:cs typeface="Verdana"/>
              </a:rPr>
              <a:t>coal</a:t>
            </a:r>
            <a:r>
              <a:rPr lang="pl-PL" sz="1600" b="0" dirty="0">
                <a:latin typeface="Verdana"/>
                <a:cs typeface="Verdana"/>
              </a:rPr>
              <a:t> and </a:t>
            </a:r>
            <a:r>
              <a:rPr lang="pl-PL" sz="1600" b="0" dirty="0" err="1">
                <a:latin typeface="Verdana"/>
                <a:cs typeface="Verdana"/>
              </a:rPr>
              <a:t>lignite</a:t>
            </a:r>
            <a:r>
              <a:rPr lang="pl-PL" sz="1600" b="0" dirty="0">
                <a:latin typeface="Verdana"/>
                <a:cs typeface="Verdana"/>
              </a:rPr>
              <a:t> in the </a:t>
            </a:r>
            <a:r>
              <a:rPr lang="pl-PL" sz="1600" b="0" dirty="0" err="1">
                <a:latin typeface="Verdana"/>
                <a:cs typeface="Verdana"/>
              </a:rPr>
              <a:t>structure</a:t>
            </a:r>
            <a:r>
              <a:rPr lang="pl-PL" sz="1600" b="0" dirty="0">
                <a:latin typeface="Verdana"/>
                <a:cs typeface="Verdana"/>
              </a:rPr>
              <a:t> of </a:t>
            </a:r>
            <a:r>
              <a:rPr lang="pl-PL" sz="1600" b="0" dirty="0" err="1">
                <a:latin typeface="Verdana"/>
                <a:cs typeface="Verdana"/>
              </a:rPr>
              <a:t>primary</a:t>
            </a:r>
            <a:r>
              <a:rPr lang="pl-PL" sz="1600" b="0" dirty="0">
                <a:latin typeface="Verdana"/>
                <a:cs typeface="Verdana"/>
              </a:rPr>
              <a:t> </a:t>
            </a:r>
            <a:r>
              <a:rPr lang="pl-PL" sz="1600" b="0" dirty="0" err="1">
                <a:latin typeface="Verdana"/>
                <a:cs typeface="Verdana"/>
              </a:rPr>
              <a:t>energy</a:t>
            </a:r>
            <a:r>
              <a:rPr lang="pl-PL" sz="1600" b="0" dirty="0">
                <a:latin typeface="Verdana"/>
                <a:cs typeface="Verdana"/>
              </a:rPr>
              <a:t> </a:t>
            </a:r>
            <a:r>
              <a:rPr lang="pl-PL" sz="1600" b="0" dirty="0" err="1">
                <a:latin typeface="Verdana"/>
                <a:cs typeface="Verdana"/>
              </a:rPr>
              <a:t>depends</a:t>
            </a:r>
            <a:r>
              <a:rPr lang="pl-PL" sz="1600" b="0" dirty="0">
                <a:latin typeface="Verdana"/>
                <a:cs typeface="Verdana"/>
              </a:rPr>
              <a:t> </a:t>
            </a:r>
            <a:r>
              <a:rPr lang="pl-PL" sz="1600" b="0" dirty="0" err="1">
                <a:latin typeface="Verdana"/>
                <a:cs typeface="Verdana"/>
              </a:rPr>
              <a:t>primarily</a:t>
            </a:r>
            <a:r>
              <a:rPr lang="pl-PL" sz="1600" b="0" dirty="0">
                <a:latin typeface="Verdana"/>
                <a:cs typeface="Verdana"/>
              </a:rPr>
              <a:t> on the development of </a:t>
            </a:r>
            <a:r>
              <a:rPr lang="pl-PL" sz="1600" b="0" dirty="0" err="1">
                <a:latin typeface="Verdana"/>
                <a:cs typeface="Verdana"/>
              </a:rPr>
              <a:t>prices</a:t>
            </a:r>
            <a:r>
              <a:rPr lang="pl-PL" sz="1600" b="0" dirty="0">
                <a:latin typeface="Verdana"/>
                <a:cs typeface="Verdana"/>
              </a:rPr>
              <a:t> of CO2 </a:t>
            </a:r>
            <a:r>
              <a:rPr lang="pl-PL" sz="1600" b="0" dirty="0" err="1">
                <a:latin typeface="Verdana"/>
                <a:cs typeface="Verdana"/>
              </a:rPr>
              <a:t>emission</a:t>
            </a:r>
            <a:r>
              <a:rPr lang="pl-PL" sz="1600" b="0" dirty="0">
                <a:latin typeface="Verdana"/>
                <a:cs typeface="Verdana"/>
              </a:rPr>
              <a:t> </a:t>
            </a:r>
            <a:r>
              <a:rPr lang="pl-PL" sz="1600" b="0" dirty="0" err="1">
                <a:latin typeface="Verdana"/>
                <a:cs typeface="Verdana"/>
              </a:rPr>
              <a:t>allowances</a:t>
            </a:r>
            <a:r>
              <a:rPr lang="pl-PL" sz="1600" b="0" dirty="0">
                <a:latin typeface="Verdana"/>
                <a:cs typeface="Verdana"/>
              </a:rPr>
              <a:t>, </a:t>
            </a:r>
            <a:r>
              <a:rPr lang="pl-PL" sz="1600" b="0" dirty="0" err="1">
                <a:latin typeface="Verdana"/>
                <a:cs typeface="Verdana"/>
              </a:rPr>
              <a:t>coal</a:t>
            </a:r>
            <a:r>
              <a:rPr lang="pl-PL" sz="1600" b="0" dirty="0">
                <a:latin typeface="Verdana"/>
                <a:cs typeface="Verdana"/>
              </a:rPr>
              <a:t> </a:t>
            </a:r>
            <a:r>
              <a:rPr lang="pl-PL" sz="1600" b="0" dirty="0" err="1">
                <a:latin typeface="Verdana"/>
                <a:cs typeface="Verdana"/>
              </a:rPr>
              <a:t>supply</a:t>
            </a:r>
            <a:r>
              <a:rPr lang="pl-PL" sz="1600" b="0" dirty="0">
                <a:latin typeface="Verdana"/>
                <a:cs typeface="Verdana"/>
              </a:rPr>
              <a:t> </a:t>
            </a:r>
            <a:r>
              <a:rPr lang="pl-PL" sz="1600" b="0" dirty="0" err="1">
                <a:latin typeface="Verdana"/>
                <a:cs typeface="Verdana"/>
              </a:rPr>
              <a:t>capabilities</a:t>
            </a:r>
            <a:r>
              <a:rPr lang="pl-PL" sz="1600" b="0" dirty="0">
                <a:latin typeface="Verdana"/>
                <a:cs typeface="Verdana"/>
              </a:rPr>
              <a:t> and development of the </a:t>
            </a:r>
            <a:r>
              <a:rPr lang="pl-PL" sz="1600" b="0" dirty="0" err="1">
                <a:latin typeface="Verdana"/>
                <a:cs typeface="Verdana"/>
              </a:rPr>
              <a:t>domestic</a:t>
            </a:r>
            <a:r>
              <a:rPr lang="pl-PL" sz="1600" b="0" dirty="0">
                <a:latin typeface="Verdana"/>
                <a:cs typeface="Verdana"/>
              </a:rPr>
              <a:t> </a:t>
            </a:r>
            <a:r>
              <a:rPr lang="pl-PL" sz="1600" b="0" dirty="0" err="1">
                <a:latin typeface="Verdana"/>
                <a:cs typeface="Verdana"/>
              </a:rPr>
              <a:t>gas</a:t>
            </a:r>
            <a:r>
              <a:rPr lang="pl-PL" sz="1600" b="0" dirty="0">
                <a:latin typeface="Verdana"/>
                <a:cs typeface="Verdana"/>
              </a:rPr>
              <a:t> </a:t>
            </a:r>
            <a:r>
              <a:rPr lang="pl-PL" sz="1600" b="0" dirty="0" err="1" smtClean="0">
                <a:latin typeface="Verdana"/>
                <a:cs typeface="Verdana"/>
              </a:rPr>
              <a:t>sector</a:t>
            </a:r>
            <a:r>
              <a:rPr lang="pl-PL" sz="1600" b="0" dirty="0" smtClean="0">
                <a:latin typeface="Verdana"/>
                <a:cs typeface="Verdana"/>
              </a:rPr>
              <a:t>. </a:t>
            </a:r>
            <a:br>
              <a:rPr lang="pl-PL" sz="1600" b="0" dirty="0" smtClean="0">
                <a:latin typeface="Verdana"/>
                <a:cs typeface="Verdana"/>
              </a:rPr>
            </a:br>
            <a:r>
              <a:rPr lang="pl-PL" sz="1600" b="0" dirty="0" err="1" smtClean="0">
                <a:latin typeface="Verdana"/>
                <a:cs typeface="Verdana"/>
              </a:rPr>
              <a:t>Regardless</a:t>
            </a:r>
            <a:r>
              <a:rPr lang="pl-PL" sz="1600" b="0" dirty="0" smtClean="0">
                <a:latin typeface="Verdana"/>
                <a:cs typeface="Verdana"/>
              </a:rPr>
              <a:t> </a:t>
            </a:r>
            <a:r>
              <a:rPr lang="pl-PL" sz="1600" b="0" dirty="0">
                <a:latin typeface="Verdana"/>
                <a:cs typeface="Verdana"/>
              </a:rPr>
              <a:t>of the </a:t>
            </a:r>
            <a:r>
              <a:rPr lang="pl-PL" sz="1600" b="0" dirty="0" err="1">
                <a:latin typeface="Verdana"/>
                <a:cs typeface="Verdana"/>
              </a:rPr>
              <a:t>level</a:t>
            </a:r>
            <a:r>
              <a:rPr lang="pl-PL" sz="1600" b="0" dirty="0">
                <a:latin typeface="Verdana"/>
                <a:cs typeface="Verdana"/>
              </a:rPr>
              <a:t> of </a:t>
            </a:r>
            <a:r>
              <a:rPr lang="pl-PL" sz="1600" b="0" dirty="0" err="1">
                <a:latin typeface="Verdana"/>
                <a:cs typeface="Verdana"/>
              </a:rPr>
              <a:t>domestic</a:t>
            </a:r>
            <a:r>
              <a:rPr lang="pl-PL" sz="1600" b="0" dirty="0">
                <a:latin typeface="Verdana"/>
                <a:cs typeface="Verdana"/>
              </a:rPr>
              <a:t> </a:t>
            </a:r>
            <a:r>
              <a:rPr lang="pl-PL" sz="1600" b="0" dirty="0" err="1">
                <a:latin typeface="Verdana"/>
                <a:cs typeface="Verdana"/>
              </a:rPr>
              <a:t>supply</a:t>
            </a:r>
            <a:r>
              <a:rPr lang="pl-PL" sz="1600" b="0" dirty="0">
                <a:latin typeface="Verdana"/>
                <a:cs typeface="Verdana"/>
              </a:rPr>
              <a:t> of </a:t>
            </a:r>
            <a:r>
              <a:rPr lang="pl-PL" sz="1600" b="0" dirty="0" err="1">
                <a:latin typeface="Verdana"/>
                <a:cs typeface="Verdana"/>
              </a:rPr>
              <a:t>coal</a:t>
            </a:r>
            <a:r>
              <a:rPr lang="pl-PL" sz="1600" b="0" dirty="0">
                <a:latin typeface="Verdana"/>
                <a:cs typeface="Verdana"/>
              </a:rPr>
              <a:t> , the </a:t>
            </a:r>
            <a:r>
              <a:rPr lang="pl-PL" sz="1600" b="0" dirty="0" err="1">
                <a:latin typeface="Verdana"/>
                <a:cs typeface="Verdana"/>
              </a:rPr>
              <a:t>power</a:t>
            </a:r>
            <a:r>
              <a:rPr lang="pl-PL" sz="1600" b="0" dirty="0">
                <a:latin typeface="Verdana"/>
                <a:cs typeface="Verdana"/>
              </a:rPr>
              <a:t> </a:t>
            </a:r>
            <a:r>
              <a:rPr lang="pl-PL" sz="1600" b="0" dirty="0" err="1">
                <a:latin typeface="Verdana"/>
                <a:cs typeface="Verdana"/>
              </a:rPr>
              <a:t>sector</a:t>
            </a:r>
            <a:r>
              <a:rPr lang="pl-PL" sz="1600" b="0" dirty="0">
                <a:latin typeface="Verdana"/>
                <a:cs typeface="Verdana"/>
              </a:rPr>
              <a:t> </a:t>
            </a:r>
            <a:r>
              <a:rPr lang="pl-PL" sz="1600" b="0" dirty="0" err="1">
                <a:latin typeface="Verdana"/>
                <a:cs typeface="Verdana"/>
              </a:rPr>
              <a:t>will</a:t>
            </a:r>
            <a:r>
              <a:rPr lang="pl-PL" sz="1600" b="0" dirty="0">
                <a:latin typeface="Verdana"/>
                <a:cs typeface="Verdana"/>
              </a:rPr>
              <a:t> </a:t>
            </a:r>
            <a:r>
              <a:rPr lang="pl-PL" sz="1600" b="0" dirty="0" err="1">
                <a:latin typeface="Verdana"/>
                <a:cs typeface="Verdana"/>
              </a:rPr>
              <a:t>use</a:t>
            </a:r>
            <a:r>
              <a:rPr lang="pl-PL" sz="1600" b="0" dirty="0">
                <a:latin typeface="Verdana"/>
                <a:cs typeface="Verdana"/>
              </a:rPr>
              <a:t> </a:t>
            </a:r>
            <a:r>
              <a:rPr lang="pl-PL" sz="1600" b="0" dirty="0" err="1">
                <a:latin typeface="Verdana"/>
                <a:cs typeface="Verdana"/>
              </a:rPr>
              <a:t>coal</a:t>
            </a:r>
            <a:r>
              <a:rPr lang="pl-PL" sz="1600" b="0" dirty="0">
                <a:latin typeface="Verdana"/>
                <a:cs typeface="Verdana"/>
              </a:rPr>
              <a:t> to </a:t>
            </a:r>
            <a:r>
              <a:rPr lang="pl-PL" sz="1600" b="0" dirty="0" err="1">
                <a:latin typeface="Verdana"/>
                <a:cs typeface="Verdana"/>
              </a:rPr>
              <a:t>produce</a:t>
            </a:r>
            <a:r>
              <a:rPr lang="pl-PL" sz="1600" b="0" dirty="0">
                <a:latin typeface="Verdana"/>
                <a:cs typeface="Verdana"/>
              </a:rPr>
              <a:t> </a:t>
            </a:r>
            <a:r>
              <a:rPr lang="pl-PL" sz="1600" b="0" dirty="0" err="1">
                <a:latin typeface="Verdana"/>
                <a:cs typeface="Verdana"/>
              </a:rPr>
              <a:t>electricity</a:t>
            </a:r>
            <a:r>
              <a:rPr lang="pl-PL" sz="1600" b="0" dirty="0">
                <a:latin typeface="Verdana"/>
                <a:cs typeface="Verdana"/>
              </a:rPr>
              <a:t> and </a:t>
            </a:r>
            <a:r>
              <a:rPr lang="pl-PL" sz="1600" b="0" dirty="0" err="1">
                <a:latin typeface="Verdana"/>
                <a:cs typeface="Verdana"/>
              </a:rPr>
              <a:t>heat</a:t>
            </a:r>
            <a:r>
              <a:rPr lang="pl-PL" sz="1600" b="0" dirty="0">
                <a:latin typeface="Verdana"/>
                <a:cs typeface="Verdana"/>
              </a:rPr>
              <a:t>. </a:t>
            </a:r>
            <a:r>
              <a:rPr lang="pl-PL" sz="1600" b="0" dirty="0" err="1">
                <a:latin typeface="Verdana"/>
                <a:cs typeface="Verdana"/>
              </a:rPr>
              <a:t>If</a:t>
            </a:r>
            <a:r>
              <a:rPr lang="pl-PL" sz="1600" b="0" dirty="0">
                <a:latin typeface="Verdana"/>
                <a:cs typeface="Verdana"/>
              </a:rPr>
              <a:t> the </a:t>
            </a:r>
            <a:r>
              <a:rPr lang="pl-PL" sz="1600" b="0" dirty="0" err="1">
                <a:latin typeface="Verdana"/>
                <a:cs typeface="Verdana"/>
              </a:rPr>
              <a:t>domestic</a:t>
            </a:r>
            <a:r>
              <a:rPr lang="pl-PL" sz="1600" b="0" dirty="0">
                <a:latin typeface="Verdana"/>
                <a:cs typeface="Verdana"/>
              </a:rPr>
              <a:t> </a:t>
            </a:r>
            <a:r>
              <a:rPr lang="pl-PL" sz="1600" b="0" dirty="0" err="1">
                <a:latin typeface="Verdana"/>
                <a:cs typeface="Verdana"/>
              </a:rPr>
              <a:t>supply</a:t>
            </a:r>
            <a:r>
              <a:rPr lang="pl-PL" sz="1600" b="0" dirty="0">
                <a:latin typeface="Verdana"/>
                <a:cs typeface="Verdana"/>
              </a:rPr>
              <a:t> </a:t>
            </a:r>
            <a:r>
              <a:rPr lang="pl-PL" sz="1600" b="0" dirty="0" err="1">
                <a:latin typeface="Verdana"/>
                <a:cs typeface="Verdana"/>
              </a:rPr>
              <a:t>is</a:t>
            </a:r>
            <a:r>
              <a:rPr lang="pl-PL" sz="1600" b="0" dirty="0">
                <a:latin typeface="Verdana"/>
                <a:cs typeface="Verdana"/>
              </a:rPr>
              <a:t> to be </a:t>
            </a:r>
            <a:r>
              <a:rPr lang="pl-PL" sz="1600" b="0" dirty="0" err="1">
                <a:latin typeface="Verdana"/>
                <a:cs typeface="Verdana"/>
              </a:rPr>
              <a:t>reduced</a:t>
            </a:r>
            <a:r>
              <a:rPr lang="pl-PL" sz="1600" b="0" dirty="0">
                <a:latin typeface="Verdana"/>
                <a:cs typeface="Verdana"/>
              </a:rPr>
              <a:t>, </a:t>
            </a:r>
            <a:r>
              <a:rPr lang="pl-PL" sz="1600" b="0" dirty="0" err="1">
                <a:latin typeface="Verdana"/>
                <a:cs typeface="Verdana"/>
              </a:rPr>
              <a:t>imported</a:t>
            </a:r>
            <a:r>
              <a:rPr lang="pl-PL" sz="1600" b="0" dirty="0">
                <a:latin typeface="Verdana"/>
                <a:cs typeface="Verdana"/>
              </a:rPr>
              <a:t> </a:t>
            </a:r>
            <a:r>
              <a:rPr lang="pl-PL" sz="1600" b="0" dirty="0" err="1">
                <a:latin typeface="Verdana"/>
                <a:cs typeface="Verdana"/>
              </a:rPr>
              <a:t>coal</a:t>
            </a:r>
            <a:r>
              <a:rPr lang="pl-PL" sz="1600" b="0" dirty="0">
                <a:latin typeface="Verdana"/>
                <a:cs typeface="Verdana"/>
              </a:rPr>
              <a:t> </a:t>
            </a:r>
            <a:r>
              <a:rPr lang="pl-PL" sz="1600" b="0" dirty="0" err="1">
                <a:latin typeface="Verdana"/>
                <a:cs typeface="Verdana"/>
              </a:rPr>
              <a:t>will</a:t>
            </a:r>
            <a:r>
              <a:rPr lang="pl-PL" sz="1600" b="0" dirty="0">
                <a:latin typeface="Verdana"/>
                <a:cs typeface="Verdana"/>
              </a:rPr>
              <a:t> be </a:t>
            </a:r>
            <a:r>
              <a:rPr lang="pl-PL" sz="1600" b="0" dirty="0" err="1">
                <a:latin typeface="Verdana"/>
                <a:cs typeface="Verdana"/>
              </a:rPr>
              <a:t>used</a:t>
            </a:r>
            <a:r>
              <a:rPr lang="pl-PL" sz="1600" b="0" dirty="0">
                <a:latin typeface="Verdana"/>
                <a:cs typeface="Verdana"/>
              </a:rPr>
              <a:t>. </a:t>
            </a:r>
            <a:endParaRPr lang="pl-PL" sz="1600" b="0" dirty="0" smtClean="0">
              <a:latin typeface="Verdana"/>
              <a:cs typeface="Verdana"/>
            </a:endParaRPr>
          </a:p>
          <a:p>
            <a:pPr marL="285750" indent="-285750" algn="just">
              <a:buFont typeface="Wingdings" charset="2"/>
              <a:buChar char="Ø"/>
            </a:pPr>
            <a:endParaRPr lang="pl-PL" sz="1600" b="0" dirty="0" smtClean="0">
              <a:latin typeface="Verdana"/>
              <a:cs typeface="Verdana"/>
            </a:endParaRPr>
          </a:p>
          <a:p>
            <a:pPr marL="285750" indent="-285750" algn="just">
              <a:buFont typeface="Wingdings" charset="2"/>
              <a:buChar char="Ø"/>
            </a:pPr>
            <a:r>
              <a:rPr lang="pl-PL" sz="1600" b="0" dirty="0" smtClean="0">
                <a:latin typeface="Verdana"/>
                <a:cs typeface="Verdana"/>
              </a:rPr>
              <a:t>Power </a:t>
            </a:r>
            <a:r>
              <a:rPr lang="pl-PL" sz="1600" b="0" dirty="0" err="1">
                <a:latin typeface="Verdana"/>
                <a:cs typeface="Verdana"/>
              </a:rPr>
              <a:t>based</a:t>
            </a:r>
            <a:r>
              <a:rPr lang="pl-PL" sz="1600" b="0" dirty="0">
                <a:latin typeface="Verdana"/>
                <a:cs typeface="Verdana"/>
              </a:rPr>
              <a:t> on </a:t>
            </a:r>
            <a:r>
              <a:rPr lang="pl-PL" sz="1600" b="0" dirty="0" err="1">
                <a:latin typeface="Verdana"/>
                <a:cs typeface="Verdana"/>
              </a:rPr>
              <a:t>brown</a:t>
            </a:r>
            <a:r>
              <a:rPr lang="pl-PL" sz="1600" b="0" dirty="0">
                <a:latin typeface="Verdana"/>
                <a:cs typeface="Verdana"/>
              </a:rPr>
              <a:t> </a:t>
            </a:r>
            <a:r>
              <a:rPr lang="pl-PL" sz="1600" b="0" dirty="0" err="1">
                <a:latin typeface="Verdana"/>
                <a:cs typeface="Verdana"/>
              </a:rPr>
              <a:t>coal</a:t>
            </a:r>
            <a:r>
              <a:rPr lang="pl-PL" sz="1600" b="0" dirty="0">
                <a:latin typeface="Verdana"/>
                <a:cs typeface="Verdana"/>
              </a:rPr>
              <a:t> </a:t>
            </a:r>
            <a:r>
              <a:rPr lang="pl-PL" sz="1600" b="0" dirty="0" err="1">
                <a:latin typeface="Verdana"/>
                <a:cs typeface="Verdana"/>
              </a:rPr>
              <a:t>remains</a:t>
            </a:r>
            <a:r>
              <a:rPr lang="pl-PL" sz="1600" b="0" dirty="0">
                <a:latin typeface="Verdana"/>
                <a:cs typeface="Verdana"/>
              </a:rPr>
              <a:t> the </a:t>
            </a:r>
            <a:r>
              <a:rPr lang="pl-PL" sz="1600" b="0" dirty="0" err="1">
                <a:latin typeface="Verdana"/>
                <a:cs typeface="Verdana"/>
              </a:rPr>
              <a:t>cheapest</a:t>
            </a:r>
            <a:r>
              <a:rPr lang="pl-PL" sz="1600" b="0" dirty="0">
                <a:latin typeface="Verdana"/>
                <a:cs typeface="Verdana"/>
              </a:rPr>
              <a:t> </a:t>
            </a:r>
            <a:r>
              <a:rPr lang="pl-PL" sz="1600" b="0" dirty="0" err="1">
                <a:latin typeface="Verdana"/>
                <a:cs typeface="Verdana"/>
              </a:rPr>
              <a:t>option</a:t>
            </a:r>
            <a:r>
              <a:rPr lang="pl-PL" sz="1600" b="0" dirty="0">
                <a:latin typeface="Verdana"/>
                <a:cs typeface="Verdana"/>
              </a:rPr>
              <a:t> of </a:t>
            </a:r>
            <a:r>
              <a:rPr lang="pl-PL" sz="1600" b="0" dirty="0" err="1">
                <a:latin typeface="Verdana"/>
                <a:cs typeface="Verdana"/>
              </a:rPr>
              <a:t>electricity</a:t>
            </a:r>
            <a:r>
              <a:rPr lang="pl-PL" sz="1600" b="0" dirty="0">
                <a:latin typeface="Verdana"/>
                <a:cs typeface="Verdana"/>
              </a:rPr>
              <a:t> </a:t>
            </a:r>
            <a:r>
              <a:rPr lang="pl-PL" sz="1600" b="0" dirty="0" err="1">
                <a:latin typeface="Verdana"/>
                <a:cs typeface="Verdana"/>
              </a:rPr>
              <a:t>generation</a:t>
            </a:r>
            <a:r>
              <a:rPr lang="pl-PL" sz="1600" b="0" dirty="0">
                <a:latin typeface="Verdana"/>
                <a:cs typeface="Verdana"/>
              </a:rPr>
              <a:t> </a:t>
            </a:r>
            <a:r>
              <a:rPr lang="pl-PL" sz="1600" b="0" dirty="0" err="1">
                <a:latin typeface="Verdana"/>
                <a:cs typeface="Verdana"/>
              </a:rPr>
              <a:t>depending</a:t>
            </a:r>
            <a:r>
              <a:rPr lang="pl-PL" sz="1600" b="0" dirty="0">
                <a:latin typeface="Verdana"/>
                <a:cs typeface="Verdana"/>
              </a:rPr>
              <a:t> on the </a:t>
            </a:r>
            <a:r>
              <a:rPr lang="pl-PL" sz="1600" b="0" dirty="0" err="1">
                <a:latin typeface="Verdana"/>
                <a:cs typeface="Verdana"/>
              </a:rPr>
              <a:t>low</a:t>
            </a:r>
            <a:r>
              <a:rPr lang="pl-PL" sz="1600" b="0" dirty="0">
                <a:latin typeface="Verdana"/>
                <a:cs typeface="Verdana"/>
              </a:rPr>
              <a:t> </a:t>
            </a:r>
            <a:r>
              <a:rPr lang="pl-PL" sz="1600" b="0" dirty="0" err="1">
                <a:latin typeface="Verdana"/>
                <a:cs typeface="Verdana"/>
              </a:rPr>
              <a:t>price</a:t>
            </a:r>
            <a:r>
              <a:rPr lang="pl-PL" sz="1600" b="0" dirty="0">
                <a:latin typeface="Verdana"/>
                <a:cs typeface="Verdana"/>
              </a:rPr>
              <a:t> of CO2 </a:t>
            </a:r>
            <a:r>
              <a:rPr lang="pl-PL" sz="1600" b="0" dirty="0" err="1">
                <a:latin typeface="Verdana"/>
                <a:cs typeface="Verdana"/>
              </a:rPr>
              <a:t>emission</a:t>
            </a:r>
            <a:r>
              <a:rPr lang="pl-PL" sz="1600" b="0" dirty="0">
                <a:latin typeface="Verdana"/>
                <a:cs typeface="Verdana"/>
              </a:rPr>
              <a:t> </a:t>
            </a:r>
            <a:r>
              <a:rPr lang="pl-PL" sz="1600" b="0" dirty="0" err="1">
                <a:latin typeface="Verdana"/>
                <a:cs typeface="Verdana"/>
              </a:rPr>
              <a:t>allowances</a:t>
            </a:r>
            <a:r>
              <a:rPr lang="pl-PL" sz="1600" b="0" dirty="0">
                <a:latin typeface="Verdana"/>
                <a:cs typeface="Verdana"/>
              </a:rPr>
              <a:t> . In the </a:t>
            </a:r>
            <a:r>
              <a:rPr lang="pl-PL" sz="1600" b="0" dirty="0" err="1">
                <a:latin typeface="Verdana"/>
                <a:cs typeface="Verdana"/>
              </a:rPr>
              <a:t>case</a:t>
            </a:r>
            <a:r>
              <a:rPr lang="pl-PL" sz="1600" b="0" dirty="0">
                <a:latin typeface="Verdana"/>
                <a:cs typeface="Verdana"/>
              </a:rPr>
              <a:t> of high </a:t>
            </a:r>
            <a:r>
              <a:rPr lang="pl-PL" sz="1600" b="0" dirty="0" err="1">
                <a:latin typeface="Verdana"/>
                <a:cs typeface="Verdana"/>
              </a:rPr>
              <a:t>prices</a:t>
            </a:r>
            <a:r>
              <a:rPr lang="pl-PL" sz="1600" b="0" dirty="0">
                <a:latin typeface="Verdana"/>
                <a:cs typeface="Verdana"/>
              </a:rPr>
              <a:t> of CO2 </a:t>
            </a:r>
            <a:r>
              <a:rPr lang="pl-PL" sz="1600" b="0" dirty="0" err="1">
                <a:latin typeface="Verdana"/>
                <a:cs typeface="Verdana"/>
              </a:rPr>
              <a:t>emission</a:t>
            </a:r>
            <a:r>
              <a:rPr lang="pl-PL" sz="1600" b="0" dirty="0">
                <a:latin typeface="Verdana"/>
                <a:cs typeface="Verdana"/>
              </a:rPr>
              <a:t> </a:t>
            </a:r>
            <a:r>
              <a:rPr lang="pl-PL" sz="1600" b="0" dirty="0" err="1">
                <a:latin typeface="Verdana"/>
                <a:cs typeface="Verdana"/>
              </a:rPr>
              <a:t>rights</a:t>
            </a:r>
            <a:r>
              <a:rPr lang="pl-PL" sz="1600" b="0" dirty="0">
                <a:latin typeface="Verdana"/>
                <a:cs typeface="Verdana"/>
              </a:rPr>
              <a:t>, </a:t>
            </a:r>
            <a:r>
              <a:rPr lang="pl-PL" sz="1600" b="0" dirty="0" err="1">
                <a:latin typeface="Verdana"/>
                <a:cs typeface="Verdana"/>
              </a:rPr>
              <a:t>power</a:t>
            </a:r>
            <a:r>
              <a:rPr lang="pl-PL" sz="1600" b="0" dirty="0">
                <a:latin typeface="Verdana"/>
                <a:cs typeface="Verdana"/>
              </a:rPr>
              <a:t> </a:t>
            </a:r>
            <a:r>
              <a:rPr lang="pl-PL" sz="1600" b="0" dirty="0" err="1">
                <a:latin typeface="Verdana"/>
                <a:cs typeface="Verdana"/>
              </a:rPr>
              <a:t>plants</a:t>
            </a:r>
            <a:r>
              <a:rPr lang="pl-PL" sz="1600" b="0" dirty="0">
                <a:latin typeface="Verdana"/>
                <a:cs typeface="Verdana"/>
              </a:rPr>
              <a:t> </a:t>
            </a:r>
            <a:r>
              <a:rPr lang="pl-PL" sz="1600" b="0" dirty="0" err="1">
                <a:latin typeface="Verdana"/>
                <a:cs typeface="Verdana"/>
              </a:rPr>
              <a:t>equipped</a:t>
            </a:r>
            <a:r>
              <a:rPr lang="pl-PL" sz="1600" b="0" dirty="0">
                <a:latin typeface="Verdana"/>
                <a:cs typeface="Verdana"/>
              </a:rPr>
              <a:t> with CCS </a:t>
            </a:r>
            <a:r>
              <a:rPr lang="pl-PL" sz="1600" b="0" dirty="0" err="1">
                <a:latin typeface="Verdana"/>
                <a:cs typeface="Verdana"/>
              </a:rPr>
              <a:t>technology</a:t>
            </a:r>
            <a:r>
              <a:rPr lang="pl-PL" sz="1600" b="0" dirty="0">
                <a:latin typeface="Verdana"/>
                <a:cs typeface="Verdana"/>
              </a:rPr>
              <a:t> </a:t>
            </a:r>
            <a:r>
              <a:rPr lang="pl-PL" sz="1600" b="0" dirty="0" err="1">
                <a:latin typeface="Verdana"/>
                <a:cs typeface="Verdana"/>
              </a:rPr>
              <a:t>are</a:t>
            </a:r>
            <a:r>
              <a:rPr lang="pl-PL" sz="1600" b="0" dirty="0">
                <a:latin typeface="Verdana"/>
                <a:cs typeface="Verdana"/>
              </a:rPr>
              <a:t> </a:t>
            </a:r>
            <a:r>
              <a:rPr lang="pl-PL" sz="1600" b="0" dirty="0" err="1" smtClean="0">
                <a:latin typeface="Verdana"/>
                <a:cs typeface="Verdana"/>
              </a:rPr>
              <a:t>needed</a:t>
            </a:r>
            <a:r>
              <a:rPr lang="pl-PL" sz="1600" b="0" dirty="0" smtClean="0">
                <a:latin typeface="Verdana"/>
                <a:cs typeface="Verdana"/>
              </a:rPr>
              <a:t>.</a:t>
            </a:r>
          </a:p>
          <a:p>
            <a:pPr algn="just"/>
            <a:endParaRPr lang="pl-PL" sz="1600" b="0" dirty="0" smtClean="0">
              <a:latin typeface="Verdana"/>
              <a:cs typeface="Verdana"/>
            </a:endParaRPr>
          </a:p>
          <a:p>
            <a:pPr marL="285750" indent="-285750" algn="just">
              <a:buFont typeface="Wingdings" charset="2"/>
              <a:buChar char="Ø"/>
            </a:pPr>
            <a:r>
              <a:rPr lang="pl-PL" sz="1600" b="0" dirty="0" smtClean="0">
                <a:latin typeface="Verdana"/>
                <a:cs typeface="Verdana"/>
              </a:rPr>
              <a:t>The </a:t>
            </a:r>
            <a:r>
              <a:rPr lang="pl-PL" sz="1600" b="0" dirty="0">
                <a:latin typeface="Verdana"/>
                <a:cs typeface="Verdana"/>
              </a:rPr>
              <a:t>development of </a:t>
            </a:r>
            <a:r>
              <a:rPr lang="pl-PL" sz="1600" b="0" dirty="0" err="1">
                <a:latin typeface="Verdana"/>
                <a:cs typeface="Verdana"/>
              </a:rPr>
              <a:t>new</a:t>
            </a:r>
            <a:r>
              <a:rPr lang="pl-PL" sz="1600" b="0" dirty="0">
                <a:latin typeface="Verdana"/>
                <a:cs typeface="Verdana"/>
              </a:rPr>
              <a:t> </a:t>
            </a:r>
            <a:r>
              <a:rPr lang="pl-PL" sz="1600" b="0" dirty="0" err="1">
                <a:latin typeface="Verdana"/>
                <a:cs typeface="Verdana"/>
              </a:rPr>
              <a:t>capacity</a:t>
            </a:r>
            <a:r>
              <a:rPr lang="pl-PL" sz="1600" b="0" dirty="0">
                <a:latin typeface="Verdana"/>
                <a:cs typeface="Verdana"/>
              </a:rPr>
              <a:t> in the </a:t>
            </a:r>
            <a:r>
              <a:rPr lang="pl-PL" sz="1600" b="0" dirty="0" err="1">
                <a:latin typeface="Verdana"/>
                <a:cs typeface="Verdana"/>
              </a:rPr>
              <a:t>mining</a:t>
            </a:r>
            <a:r>
              <a:rPr lang="pl-PL" sz="1600" b="0" dirty="0">
                <a:latin typeface="Verdana"/>
                <a:cs typeface="Verdana"/>
              </a:rPr>
              <a:t> of </a:t>
            </a:r>
            <a:r>
              <a:rPr lang="pl-PL" sz="1600" b="0" dirty="0" err="1">
                <a:latin typeface="Verdana"/>
                <a:cs typeface="Verdana"/>
              </a:rPr>
              <a:t>lignite</a:t>
            </a:r>
            <a:r>
              <a:rPr lang="pl-PL" sz="1600" b="0" dirty="0">
                <a:latin typeface="Verdana"/>
                <a:cs typeface="Verdana"/>
              </a:rPr>
              <a:t> in the </a:t>
            </a:r>
            <a:r>
              <a:rPr lang="pl-PL" sz="1600" b="0" dirty="0" err="1">
                <a:latin typeface="Verdana"/>
                <a:cs typeface="Verdana"/>
              </a:rPr>
              <a:t>coming</a:t>
            </a:r>
            <a:r>
              <a:rPr lang="pl-PL" sz="1600" b="0" dirty="0">
                <a:latin typeface="Verdana"/>
                <a:cs typeface="Verdana"/>
              </a:rPr>
              <a:t> </a:t>
            </a:r>
            <a:r>
              <a:rPr lang="pl-PL" sz="1600" b="0" dirty="0" err="1">
                <a:latin typeface="Verdana"/>
                <a:cs typeface="Verdana"/>
              </a:rPr>
              <a:t>years</a:t>
            </a:r>
            <a:r>
              <a:rPr lang="pl-PL" sz="1600" b="0" dirty="0">
                <a:latin typeface="Verdana"/>
                <a:cs typeface="Verdana"/>
              </a:rPr>
              <a:t> </a:t>
            </a:r>
            <a:r>
              <a:rPr lang="pl-PL" sz="1600" b="0" dirty="0" err="1">
                <a:latin typeface="Verdana"/>
                <a:cs typeface="Verdana"/>
              </a:rPr>
              <a:t>should</a:t>
            </a:r>
            <a:r>
              <a:rPr lang="pl-PL" sz="1600" b="0" dirty="0">
                <a:latin typeface="Verdana"/>
                <a:cs typeface="Verdana"/>
              </a:rPr>
              <a:t> </a:t>
            </a:r>
            <a:r>
              <a:rPr lang="pl-PL" sz="1600" b="0" dirty="0" err="1">
                <a:latin typeface="Verdana"/>
                <a:cs typeface="Verdana"/>
              </a:rPr>
              <a:t>focus</a:t>
            </a:r>
            <a:r>
              <a:rPr lang="pl-PL" sz="1600" b="0" dirty="0">
                <a:latin typeface="Verdana"/>
                <a:cs typeface="Verdana"/>
              </a:rPr>
              <a:t> on </a:t>
            </a:r>
            <a:r>
              <a:rPr lang="pl-PL" sz="1600" b="0" dirty="0" err="1">
                <a:latin typeface="Verdana"/>
                <a:cs typeface="Verdana"/>
              </a:rPr>
              <a:t>providing</a:t>
            </a:r>
            <a:r>
              <a:rPr lang="pl-PL" sz="1600" b="0" dirty="0">
                <a:latin typeface="Verdana"/>
                <a:cs typeface="Verdana"/>
              </a:rPr>
              <a:t> </a:t>
            </a:r>
            <a:r>
              <a:rPr lang="pl-PL" sz="1600" b="0" dirty="0" err="1">
                <a:latin typeface="Verdana"/>
                <a:cs typeface="Verdana"/>
              </a:rPr>
              <a:t>fuel</a:t>
            </a:r>
            <a:r>
              <a:rPr lang="pl-PL" sz="1600" b="0" dirty="0">
                <a:latin typeface="Verdana"/>
                <a:cs typeface="Verdana"/>
              </a:rPr>
              <a:t> for </a:t>
            </a:r>
            <a:r>
              <a:rPr lang="pl-PL" sz="1600" b="0" dirty="0" err="1">
                <a:latin typeface="Verdana"/>
                <a:cs typeface="Verdana"/>
              </a:rPr>
              <a:t>existing</a:t>
            </a:r>
            <a:r>
              <a:rPr lang="pl-PL" sz="1600" b="0" dirty="0">
                <a:latin typeface="Verdana"/>
                <a:cs typeface="Verdana"/>
              </a:rPr>
              <a:t> (</a:t>
            </a:r>
            <a:r>
              <a:rPr lang="pl-PL" sz="1600" b="0" dirty="0" err="1">
                <a:latin typeface="Verdana"/>
                <a:cs typeface="Verdana"/>
              </a:rPr>
              <a:t>retrofit</a:t>
            </a:r>
            <a:r>
              <a:rPr lang="pl-PL" sz="1600" b="0" dirty="0">
                <a:latin typeface="Verdana"/>
                <a:cs typeface="Verdana"/>
              </a:rPr>
              <a:t> and </a:t>
            </a:r>
            <a:r>
              <a:rPr lang="pl-PL" sz="1600" b="0" dirty="0" err="1">
                <a:latin typeface="Verdana"/>
                <a:cs typeface="Verdana"/>
              </a:rPr>
              <a:t>upgraded</a:t>
            </a:r>
            <a:r>
              <a:rPr lang="pl-PL" sz="1600" b="0" dirty="0">
                <a:latin typeface="Verdana"/>
                <a:cs typeface="Verdana"/>
              </a:rPr>
              <a:t>) </a:t>
            </a:r>
            <a:r>
              <a:rPr lang="pl-PL" sz="1600" b="0" dirty="0" err="1" smtClean="0">
                <a:latin typeface="Verdana"/>
                <a:cs typeface="Verdana"/>
              </a:rPr>
              <a:t>power</a:t>
            </a:r>
            <a:r>
              <a:rPr lang="pl-PL" sz="1600" b="0" dirty="0" smtClean="0">
                <a:latin typeface="Verdana"/>
                <a:cs typeface="Verdana"/>
              </a:rPr>
              <a:t>. </a:t>
            </a:r>
            <a:r>
              <a:rPr lang="pl-PL" sz="1600" b="0" dirty="0" err="1">
                <a:latin typeface="Verdana"/>
                <a:cs typeface="Verdana"/>
              </a:rPr>
              <a:t>Commissioning</a:t>
            </a:r>
            <a:r>
              <a:rPr lang="pl-PL" sz="1600" b="0" dirty="0">
                <a:latin typeface="Verdana"/>
                <a:cs typeface="Verdana"/>
              </a:rPr>
              <a:t> of </a:t>
            </a:r>
            <a:r>
              <a:rPr lang="pl-PL" sz="1600" b="0" dirty="0" err="1">
                <a:latin typeface="Verdana"/>
                <a:cs typeface="Verdana"/>
              </a:rPr>
              <a:t>all</a:t>
            </a:r>
            <a:r>
              <a:rPr lang="pl-PL" sz="1600" b="0" dirty="0">
                <a:latin typeface="Verdana"/>
                <a:cs typeface="Verdana"/>
              </a:rPr>
              <a:t> </a:t>
            </a:r>
            <a:r>
              <a:rPr lang="pl-PL" sz="1600" b="0" dirty="0" err="1">
                <a:latin typeface="Verdana"/>
                <a:cs typeface="Verdana"/>
              </a:rPr>
              <a:t>planned</a:t>
            </a:r>
            <a:r>
              <a:rPr lang="pl-PL" sz="1600" b="0" dirty="0">
                <a:latin typeface="Verdana"/>
                <a:cs typeface="Verdana"/>
              </a:rPr>
              <a:t> </a:t>
            </a:r>
            <a:r>
              <a:rPr lang="pl-PL" sz="1600" b="0" dirty="0" err="1">
                <a:latin typeface="Verdana"/>
                <a:cs typeface="Verdana"/>
              </a:rPr>
              <a:t>new</a:t>
            </a:r>
            <a:r>
              <a:rPr lang="pl-PL" sz="1600" b="0" dirty="0">
                <a:latin typeface="Verdana"/>
                <a:cs typeface="Verdana"/>
              </a:rPr>
              <a:t> </a:t>
            </a:r>
            <a:r>
              <a:rPr lang="pl-PL" sz="1600" b="0" dirty="0" err="1">
                <a:latin typeface="Verdana"/>
                <a:cs typeface="Verdana"/>
              </a:rPr>
              <a:t>pits</a:t>
            </a:r>
            <a:r>
              <a:rPr lang="pl-PL" sz="1600" b="0" dirty="0">
                <a:latin typeface="Verdana"/>
                <a:cs typeface="Verdana"/>
              </a:rPr>
              <a:t> in the </a:t>
            </a:r>
            <a:r>
              <a:rPr lang="pl-PL" sz="1600" b="0" dirty="0" err="1">
                <a:latin typeface="Verdana"/>
                <a:cs typeface="Verdana"/>
              </a:rPr>
              <a:t>years</a:t>
            </a:r>
            <a:r>
              <a:rPr lang="pl-PL" sz="1600" b="0" dirty="0">
                <a:latin typeface="Verdana"/>
                <a:cs typeface="Verdana"/>
              </a:rPr>
              <a:t> 2025-2035 , </a:t>
            </a:r>
            <a:r>
              <a:rPr lang="pl-PL" sz="1600" b="0" dirty="0" err="1">
                <a:latin typeface="Verdana"/>
                <a:cs typeface="Verdana"/>
              </a:rPr>
              <a:t>will</a:t>
            </a:r>
            <a:r>
              <a:rPr lang="pl-PL" sz="1600" b="0" dirty="0">
                <a:latin typeface="Verdana"/>
                <a:cs typeface="Verdana"/>
              </a:rPr>
              <a:t> </a:t>
            </a:r>
            <a:r>
              <a:rPr lang="pl-PL" sz="1600" b="0" dirty="0" err="1">
                <a:latin typeface="Verdana"/>
                <a:cs typeface="Verdana"/>
              </a:rPr>
              <a:t>result</a:t>
            </a:r>
            <a:r>
              <a:rPr lang="pl-PL" sz="1600" b="0" dirty="0">
                <a:latin typeface="Verdana"/>
                <a:cs typeface="Verdana"/>
              </a:rPr>
              <a:t> in </a:t>
            </a:r>
            <a:r>
              <a:rPr lang="pl-PL" sz="1600" b="0" dirty="0" err="1">
                <a:latin typeface="Verdana"/>
                <a:cs typeface="Verdana"/>
              </a:rPr>
              <a:t>an</a:t>
            </a:r>
            <a:r>
              <a:rPr lang="pl-PL" sz="1600" b="0" dirty="0">
                <a:latin typeface="Verdana"/>
                <a:cs typeface="Verdana"/>
              </a:rPr>
              <a:t> </a:t>
            </a:r>
            <a:r>
              <a:rPr lang="pl-PL" sz="1600" b="0" dirty="0" err="1">
                <a:latin typeface="Verdana"/>
                <a:cs typeface="Verdana"/>
              </a:rPr>
              <a:t>excess</a:t>
            </a:r>
            <a:r>
              <a:rPr lang="pl-PL" sz="1600" b="0" dirty="0">
                <a:latin typeface="Verdana"/>
                <a:cs typeface="Verdana"/>
              </a:rPr>
              <a:t> </a:t>
            </a:r>
            <a:r>
              <a:rPr lang="pl-PL" sz="1600" b="0" dirty="0" err="1">
                <a:latin typeface="Verdana"/>
                <a:cs typeface="Verdana"/>
              </a:rPr>
              <a:t>supply</a:t>
            </a:r>
            <a:r>
              <a:rPr lang="pl-PL" sz="1600" b="0" dirty="0">
                <a:latin typeface="Verdana"/>
                <a:cs typeface="Verdana"/>
              </a:rPr>
              <a:t> of </a:t>
            </a:r>
            <a:r>
              <a:rPr lang="pl-PL" sz="1600" b="0" dirty="0" err="1">
                <a:latin typeface="Verdana"/>
                <a:cs typeface="Verdana"/>
              </a:rPr>
              <a:t>brown</a:t>
            </a:r>
            <a:r>
              <a:rPr lang="pl-PL" sz="1600" b="0" dirty="0">
                <a:latin typeface="Verdana"/>
                <a:cs typeface="Verdana"/>
              </a:rPr>
              <a:t> </a:t>
            </a:r>
            <a:r>
              <a:rPr lang="pl-PL" sz="1600" b="0" dirty="0" err="1" smtClean="0">
                <a:latin typeface="Verdana"/>
                <a:cs typeface="Verdana"/>
              </a:rPr>
              <a:t>coal</a:t>
            </a:r>
            <a:r>
              <a:rPr lang="pl-PL" sz="1600" b="0" dirty="0" smtClean="0">
                <a:latin typeface="Verdana"/>
                <a:cs typeface="Verdana"/>
              </a:rPr>
              <a:t>.</a:t>
            </a:r>
          </a:p>
          <a:p>
            <a:pPr marL="285750" indent="-285750" algn="just">
              <a:buFont typeface="Wingdings" charset="2"/>
              <a:buChar char="Ø"/>
            </a:pPr>
            <a:endParaRPr lang="pl-PL" sz="1600" b="0" dirty="0">
              <a:latin typeface="Verdana"/>
              <a:cs typeface="Verdana"/>
            </a:endParaRPr>
          </a:p>
          <a:p>
            <a:pPr marL="285750" indent="-285750" algn="just">
              <a:buFont typeface="Wingdings" charset="2"/>
              <a:buChar char="Ø"/>
            </a:pPr>
            <a:r>
              <a:rPr lang="pl-PL" sz="1600" b="0" dirty="0" smtClean="0">
                <a:latin typeface="Verdana"/>
                <a:cs typeface="Verdana"/>
              </a:rPr>
              <a:t>In </a:t>
            </a:r>
            <a:r>
              <a:rPr lang="pl-PL" sz="1600" b="0" dirty="0">
                <a:latin typeface="Verdana"/>
                <a:cs typeface="Verdana"/>
              </a:rPr>
              <a:t>the </a:t>
            </a:r>
            <a:r>
              <a:rPr lang="pl-PL" sz="1600" b="0" dirty="0" err="1">
                <a:latin typeface="Verdana"/>
                <a:cs typeface="Verdana"/>
              </a:rPr>
              <a:t>analyzed</a:t>
            </a:r>
            <a:r>
              <a:rPr lang="pl-PL" sz="1600" b="0" dirty="0">
                <a:latin typeface="Verdana"/>
                <a:cs typeface="Verdana"/>
              </a:rPr>
              <a:t> period, </a:t>
            </a:r>
            <a:r>
              <a:rPr lang="pl-PL" sz="1600" b="0" dirty="0" err="1">
                <a:latin typeface="Verdana"/>
                <a:cs typeface="Verdana"/>
              </a:rPr>
              <a:t>demand</a:t>
            </a:r>
            <a:r>
              <a:rPr lang="pl-PL" sz="1600" b="0" dirty="0">
                <a:latin typeface="Verdana"/>
                <a:cs typeface="Verdana"/>
              </a:rPr>
              <a:t> in the </a:t>
            </a:r>
            <a:r>
              <a:rPr lang="pl-PL" sz="1600" b="0" dirty="0" err="1">
                <a:latin typeface="Verdana"/>
                <a:cs typeface="Verdana"/>
              </a:rPr>
              <a:t>power</a:t>
            </a:r>
            <a:r>
              <a:rPr lang="pl-PL" sz="1600" b="0" dirty="0">
                <a:latin typeface="Verdana"/>
                <a:cs typeface="Verdana"/>
              </a:rPr>
              <a:t> </a:t>
            </a:r>
            <a:r>
              <a:rPr lang="pl-PL" sz="1600" b="0" dirty="0" err="1">
                <a:latin typeface="Verdana"/>
                <a:cs typeface="Verdana"/>
              </a:rPr>
              <a:t>sector</a:t>
            </a:r>
            <a:r>
              <a:rPr lang="pl-PL" sz="1600" b="0" dirty="0">
                <a:latin typeface="Verdana"/>
                <a:cs typeface="Verdana"/>
              </a:rPr>
              <a:t> </a:t>
            </a:r>
            <a:r>
              <a:rPr lang="pl-PL" sz="1600" b="0" dirty="0" err="1">
                <a:latin typeface="Verdana"/>
                <a:cs typeface="Verdana"/>
              </a:rPr>
              <a:t>will</a:t>
            </a:r>
            <a:r>
              <a:rPr lang="pl-PL" sz="1600" b="0" dirty="0">
                <a:latin typeface="Verdana"/>
                <a:cs typeface="Verdana"/>
              </a:rPr>
              <a:t> </a:t>
            </a:r>
            <a:r>
              <a:rPr lang="pl-PL" sz="1600" b="0" dirty="0" err="1">
                <a:latin typeface="Verdana"/>
                <a:cs typeface="Verdana"/>
              </a:rPr>
              <a:t>exceed</a:t>
            </a:r>
            <a:r>
              <a:rPr lang="pl-PL" sz="1600" b="0" dirty="0">
                <a:latin typeface="Verdana"/>
                <a:cs typeface="Verdana"/>
              </a:rPr>
              <a:t> </a:t>
            </a:r>
            <a:r>
              <a:rPr lang="pl-PL" sz="1600" b="0" dirty="0" err="1">
                <a:latin typeface="Verdana"/>
                <a:cs typeface="Verdana"/>
              </a:rPr>
              <a:t>supply</a:t>
            </a:r>
            <a:r>
              <a:rPr lang="pl-PL" sz="1600" b="0" dirty="0">
                <a:latin typeface="Verdana"/>
                <a:cs typeface="Verdana"/>
              </a:rPr>
              <a:t> </a:t>
            </a:r>
            <a:r>
              <a:rPr lang="pl-PL" sz="1600" b="0" dirty="0" err="1">
                <a:latin typeface="Verdana"/>
                <a:cs typeface="Verdana"/>
              </a:rPr>
              <a:t>capabilities</a:t>
            </a:r>
            <a:r>
              <a:rPr lang="pl-PL" sz="1600" b="0" dirty="0">
                <a:latin typeface="Verdana"/>
                <a:cs typeface="Verdana"/>
              </a:rPr>
              <a:t> of </a:t>
            </a:r>
            <a:r>
              <a:rPr lang="pl-PL" sz="1600" b="0" dirty="0" err="1">
                <a:latin typeface="Verdana"/>
                <a:cs typeface="Verdana"/>
              </a:rPr>
              <a:t>currently</a:t>
            </a:r>
            <a:r>
              <a:rPr lang="pl-PL" sz="1600" b="0" dirty="0">
                <a:latin typeface="Verdana"/>
                <a:cs typeface="Verdana"/>
              </a:rPr>
              <a:t> </a:t>
            </a:r>
            <a:r>
              <a:rPr lang="pl-PL" sz="1600" b="0" dirty="0" err="1">
                <a:latin typeface="Verdana"/>
                <a:cs typeface="Verdana"/>
              </a:rPr>
              <a:t>operating</a:t>
            </a:r>
            <a:r>
              <a:rPr lang="pl-PL" sz="1600" b="0" dirty="0">
                <a:latin typeface="Verdana"/>
                <a:cs typeface="Verdana"/>
              </a:rPr>
              <a:t> </a:t>
            </a:r>
            <a:r>
              <a:rPr lang="pl-PL" sz="1600" b="0" dirty="0" err="1">
                <a:latin typeface="Verdana"/>
                <a:cs typeface="Verdana"/>
              </a:rPr>
              <a:t>mines</a:t>
            </a:r>
            <a:r>
              <a:rPr lang="pl-PL" sz="1600" b="0" dirty="0">
                <a:latin typeface="Verdana"/>
                <a:cs typeface="Verdana"/>
              </a:rPr>
              <a:t>. It </a:t>
            </a:r>
            <a:r>
              <a:rPr lang="pl-PL" sz="1600" b="0" dirty="0" err="1">
                <a:latin typeface="Verdana"/>
                <a:cs typeface="Verdana"/>
              </a:rPr>
              <a:t>is</a:t>
            </a:r>
            <a:r>
              <a:rPr lang="pl-PL" sz="1600" b="0" dirty="0">
                <a:latin typeface="Verdana"/>
                <a:cs typeface="Verdana"/>
              </a:rPr>
              <a:t> </a:t>
            </a:r>
            <a:r>
              <a:rPr lang="pl-PL" sz="1600" b="0" dirty="0" err="1">
                <a:latin typeface="Verdana"/>
                <a:cs typeface="Verdana"/>
              </a:rPr>
              <a:t>therefore</a:t>
            </a:r>
            <a:r>
              <a:rPr lang="pl-PL" sz="1600" b="0" dirty="0">
                <a:latin typeface="Verdana"/>
                <a:cs typeface="Verdana"/>
              </a:rPr>
              <a:t> </a:t>
            </a:r>
            <a:r>
              <a:rPr lang="pl-PL" sz="1600" b="0" dirty="0" err="1">
                <a:latin typeface="Verdana"/>
                <a:cs typeface="Verdana"/>
              </a:rPr>
              <a:t>appropriate</a:t>
            </a:r>
            <a:r>
              <a:rPr lang="pl-PL" sz="1600" b="0" dirty="0">
                <a:latin typeface="Verdana"/>
                <a:cs typeface="Verdana"/>
              </a:rPr>
              <a:t> to </a:t>
            </a:r>
            <a:r>
              <a:rPr lang="pl-PL" sz="1600" b="0" dirty="0" err="1">
                <a:latin typeface="Verdana"/>
                <a:cs typeface="Verdana"/>
              </a:rPr>
              <a:t>further</a:t>
            </a:r>
            <a:r>
              <a:rPr lang="pl-PL" sz="1600" b="0" dirty="0">
                <a:latin typeface="Verdana"/>
                <a:cs typeface="Verdana"/>
              </a:rPr>
              <a:t> </a:t>
            </a:r>
            <a:r>
              <a:rPr lang="pl-PL" sz="1600" b="0" dirty="0" err="1">
                <a:latin typeface="Verdana"/>
                <a:cs typeface="Verdana"/>
              </a:rPr>
              <a:t>develop</a:t>
            </a:r>
            <a:r>
              <a:rPr lang="pl-PL" sz="1600" b="0" dirty="0">
                <a:latin typeface="Verdana"/>
                <a:cs typeface="Verdana"/>
              </a:rPr>
              <a:t> the </a:t>
            </a:r>
            <a:r>
              <a:rPr lang="pl-PL" sz="1600" b="0" dirty="0" err="1">
                <a:latin typeface="Verdana"/>
                <a:cs typeface="Verdana"/>
              </a:rPr>
              <a:t>industry</a:t>
            </a:r>
            <a:r>
              <a:rPr lang="pl-PL" sz="1600" b="0" dirty="0">
                <a:latin typeface="Verdana"/>
                <a:cs typeface="Verdana"/>
              </a:rPr>
              <a:t> of </a:t>
            </a:r>
            <a:r>
              <a:rPr lang="pl-PL" sz="1600" b="0" dirty="0" err="1">
                <a:latin typeface="Verdana"/>
                <a:cs typeface="Verdana"/>
              </a:rPr>
              <a:t>coal</a:t>
            </a:r>
            <a:r>
              <a:rPr lang="pl-PL" sz="1600" b="0" dirty="0">
                <a:latin typeface="Verdana"/>
                <a:cs typeface="Verdana"/>
              </a:rPr>
              <a:t> </a:t>
            </a:r>
            <a:r>
              <a:rPr lang="pl-PL" sz="1600" b="0" dirty="0" err="1">
                <a:latin typeface="Verdana"/>
                <a:cs typeface="Verdana"/>
              </a:rPr>
              <a:t>mining</a:t>
            </a:r>
            <a:r>
              <a:rPr lang="pl-PL" sz="1600" b="0" dirty="0">
                <a:latin typeface="Verdana"/>
                <a:cs typeface="Verdana"/>
              </a:rPr>
              <a:t> of </a:t>
            </a:r>
            <a:r>
              <a:rPr lang="pl-PL" sz="1600" b="0" dirty="0" err="1">
                <a:latin typeface="Verdana"/>
                <a:cs typeface="Verdana"/>
              </a:rPr>
              <a:t>coal</a:t>
            </a:r>
            <a:r>
              <a:rPr lang="pl-PL" sz="1600" b="0" dirty="0">
                <a:latin typeface="Verdana"/>
                <a:cs typeface="Verdana"/>
              </a:rPr>
              <a:t> and </a:t>
            </a:r>
            <a:r>
              <a:rPr lang="pl-PL" sz="1600" b="0" dirty="0" err="1">
                <a:latin typeface="Verdana"/>
                <a:cs typeface="Verdana"/>
              </a:rPr>
              <a:t>lignite</a:t>
            </a:r>
            <a:r>
              <a:rPr lang="pl-PL" sz="1600" b="0" dirty="0">
                <a:latin typeface="Verdana"/>
                <a:cs typeface="Verdana"/>
              </a:rPr>
              <a:t> .</a:t>
            </a:r>
          </a:p>
        </p:txBody>
      </p:sp>
    </p:spTree>
    <p:extLst>
      <p:ext uri="{BB962C8B-B14F-4D97-AF65-F5344CB8AC3E}">
        <p14:creationId xmlns:p14="http://schemas.microsoft.com/office/powerpoint/2010/main" val="42349322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ymbol zastępczy tekstu 1"/>
          <p:cNvSpPr>
            <a:spLocks noGrp="1"/>
          </p:cNvSpPr>
          <p:nvPr>
            <p:ph type="body" sz="quarter" idx="10"/>
          </p:nvPr>
        </p:nvSpPr>
        <p:spPr bwMode="auto">
          <a:xfrm>
            <a:off x="914400" y="2362200"/>
            <a:ext cx="7772400" cy="1447800"/>
          </a:xfrm>
          <a:noFill/>
          <a:ln>
            <a:miter lim="800000"/>
            <a:headEnd/>
            <a:tailEnd/>
          </a:ln>
        </p:spPr>
        <p:txBody>
          <a:bodyPr vert="horz" wrap="square" numCol="1" anchor="t" anchorCtr="0" compatLnSpc="1">
            <a:prstTxWarp prst="textNoShape">
              <a:avLst/>
            </a:prstTxWarp>
          </a:bodyPr>
          <a:lstStyle/>
          <a:p>
            <a:pPr algn="ctr" defTabSz="2800350" fontAlgn="base">
              <a:spcAft>
                <a:spcPct val="0"/>
              </a:spcAft>
              <a:buFont typeface="Arial" charset="0"/>
              <a:buNone/>
            </a:pPr>
            <a:r>
              <a:rPr lang="pl-PL" sz="3300" b="1" smtClean="0">
                <a:latin typeface="Verdana" pitchFamily="34" charset="0"/>
              </a:rPr>
              <a:t>Thank you for your attention!</a:t>
            </a:r>
          </a:p>
          <a:p>
            <a:pPr algn="ctr" defTabSz="2800350" fontAlgn="base">
              <a:spcAft>
                <a:spcPct val="0"/>
              </a:spcAft>
              <a:buFont typeface="Arial" charset="0"/>
              <a:buNone/>
            </a:pPr>
            <a:endParaRPr lang="pl-PL" sz="4000" b="1" smtClean="0"/>
          </a:p>
          <a:p>
            <a:pPr algn="ctr" defTabSz="2800350" fontAlgn="base">
              <a:spcAft>
                <a:spcPct val="0"/>
              </a:spcAft>
              <a:buFont typeface="Arial" charset="0"/>
              <a:buNone/>
            </a:pPr>
            <a:endParaRPr lang="pl-PL" sz="4000" b="1" smtClean="0"/>
          </a:p>
        </p:txBody>
      </p:sp>
      <p:sp>
        <p:nvSpPr>
          <p:cNvPr id="29698" name="Symbol zastępczy tekstu 2"/>
          <p:cNvSpPr>
            <a:spLocks noGrp="1"/>
          </p:cNvSpPr>
          <p:nvPr>
            <p:ph type="body" sz="quarter" idx="11"/>
          </p:nvPr>
        </p:nvSpPr>
        <p:spPr bwMode="auto">
          <a:xfrm>
            <a:off x="846138" y="4876800"/>
            <a:ext cx="2657475" cy="666750"/>
          </a:xfrm>
          <a:noFill/>
          <a:ln>
            <a:miter lim="800000"/>
            <a:headEnd/>
            <a:tailEnd/>
          </a:ln>
        </p:spPr>
        <p:txBody>
          <a:bodyPr vert="horz" wrap="square" numCol="1" anchor="t" anchorCtr="0" compatLnSpc="1">
            <a:prstTxWarp prst="textNoShape">
              <a:avLst/>
            </a:prstTxWarp>
          </a:bodyPr>
          <a:lstStyle/>
          <a:p>
            <a:pPr eaLnBrk="1" hangingPunct="1"/>
            <a:r>
              <a:rPr lang="pl-PL" sz="1000" b="1" smtClean="0"/>
              <a:t>Sylwia Sikora</a:t>
            </a:r>
          </a:p>
          <a:p>
            <a:pPr eaLnBrk="1" hangingPunct="1"/>
            <a:r>
              <a:rPr lang="pl-PL" sz="1000" b="1" smtClean="0"/>
              <a:t>Chief Expert</a:t>
            </a:r>
          </a:p>
          <a:p>
            <a:pPr eaLnBrk="1" hangingPunct="1"/>
            <a:r>
              <a:rPr lang="pl-PL" sz="1000" b="1" smtClean="0"/>
              <a:t>Mining Department</a:t>
            </a:r>
          </a:p>
          <a:p>
            <a:pPr eaLnBrk="1" hangingPunct="1"/>
            <a:r>
              <a:rPr lang="pl-PL" sz="1000" b="1" smtClean="0"/>
              <a:t>Ministry of Economy</a:t>
            </a:r>
          </a:p>
          <a:p>
            <a:pPr eaLnBrk="1" hangingPunct="1"/>
            <a:r>
              <a:rPr lang="pl-PL" sz="1000" b="1" smtClean="0"/>
              <a:t>sylwia.sikora@mg.gov.pl</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5" descr="garsc wegla"/>
          <p:cNvPicPr>
            <a:picLocks noChangeAspect="1" noChangeArrowheads="1"/>
          </p:cNvPicPr>
          <p:nvPr/>
        </p:nvPicPr>
        <p:blipFill>
          <a:blip r:embed="rId3">
            <a:lum bright="66000"/>
          </a:blip>
          <a:srcRect/>
          <a:stretch>
            <a:fillRect/>
          </a:stretch>
        </p:blipFill>
        <p:spPr bwMode="auto">
          <a:xfrm>
            <a:off x="0" y="1782763"/>
            <a:ext cx="9906000" cy="5075237"/>
          </a:xfrm>
          <a:prstGeom prst="rect">
            <a:avLst/>
          </a:prstGeom>
          <a:noFill/>
          <a:ln w="9525">
            <a:noFill/>
            <a:miter lim="800000"/>
            <a:headEnd/>
            <a:tailEnd/>
          </a:ln>
        </p:spPr>
      </p:pic>
      <p:sp>
        <p:nvSpPr>
          <p:cNvPr id="14338" name="Rectangle 10"/>
          <p:cNvSpPr>
            <a:spLocks noGrp="1" noChangeArrowheads="1"/>
          </p:cNvSpPr>
          <p:nvPr>
            <p:ph type="title" idx="4294967295"/>
          </p:nvPr>
        </p:nvSpPr>
        <p:spPr bwMode="auto">
          <a:xfrm>
            <a:off x="838200" y="304800"/>
            <a:ext cx="6324600" cy="838200"/>
          </a:xfrm>
          <a:prstGeom prst="rect">
            <a:avLst/>
          </a:prstGeom>
          <a:noFill/>
          <a:ln>
            <a:miter lim="800000"/>
            <a:headEnd/>
            <a:tailEnd/>
          </a:ln>
        </p:spPr>
        <p:txBody>
          <a:bodyPr lIns="0" rIns="0"/>
          <a:lstStyle/>
          <a:p>
            <a:pPr algn="l" eaLnBrk="1" hangingPunct="1"/>
            <a:r>
              <a:rPr lang="en-US" sz="2800" b="1" dirty="0" smtClean="0">
                <a:latin typeface="Verdana" pitchFamily="34" charset="0"/>
              </a:rPr>
              <a:t>Agenda</a:t>
            </a:r>
          </a:p>
        </p:txBody>
      </p:sp>
      <p:sp>
        <p:nvSpPr>
          <p:cNvPr id="9" name="Rectangle 28"/>
          <p:cNvSpPr>
            <a:spLocks noChangeArrowheads="1"/>
          </p:cNvSpPr>
          <p:nvPr/>
        </p:nvSpPr>
        <p:spPr bwMode="auto">
          <a:xfrm>
            <a:off x="1905000" y="2362200"/>
            <a:ext cx="6705600" cy="766763"/>
          </a:xfrm>
          <a:prstGeom prst="rect">
            <a:avLst/>
          </a:prstGeom>
          <a:solidFill>
            <a:srgbClr val="3F880E">
              <a:alpha val="50195"/>
            </a:srgbClr>
          </a:solidFill>
          <a:ln w="9525">
            <a:solidFill>
              <a:schemeClr val="bg1"/>
            </a:solidFill>
            <a:miter lim="800000"/>
            <a:headEnd/>
            <a:tailEnd/>
          </a:ln>
        </p:spPr>
        <p:txBody>
          <a:bodyPr wrap="none" anchor="ctr"/>
          <a:lstStyle/>
          <a:p>
            <a:pPr defTabSz="914400"/>
            <a:r>
              <a:rPr lang="en-US" sz="2000" b="0">
                <a:solidFill>
                  <a:schemeClr val="bg1"/>
                </a:solidFill>
                <a:cs typeface="Arial" charset="0"/>
              </a:rPr>
              <a:t>The role of coal in the polish energy policy</a:t>
            </a:r>
          </a:p>
        </p:txBody>
      </p:sp>
      <p:sp>
        <p:nvSpPr>
          <p:cNvPr id="10" name="Rectangle 29"/>
          <p:cNvSpPr>
            <a:spLocks noChangeArrowheads="1"/>
          </p:cNvSpPr>
          <p:nvPr/>
        </p:nvSpPr>
        <p:spPr bwMode="auto">
          <a:xfrm>
            <a:off x="1905000" y="3276600"/>
            <a:ext cx="6705600" cy="785813"/>
          </a:xfrm>
          <a:prstGeom prst="rect">
            <a:avLst/>
          </a:prstGeom>
          <a:solidFill>
            <a:srgbClr val="3F880E">
              <a:alpha val="50195"/>
            </a:srgbClr>
          </a:solidFill>
          <a:ln w="9525">
            <a:solidFill>
              <a:schemeClr val="bg1"/>
            </a:solidFill>
            <a:miter lim="800000"/>
            <a:headEnd/>
            <a:tailEnd/>
          </a:ln>
        </p:spPr>
        <p:txBody>
          <a:bodyPr wrap="none" anchor="ctr"/>
          <a:lstStyle/>
          <a:p>
            <a:pPr defTabSz="914400"/>
            <a:r>
              <a:rPr lang="en-US" sz="2000" b="0">
                <a:solidFill>
                  <a:schemeClr val="bg1"/>
                </a:solidFill>
                <a:cs typeface="Arial" charset="0"/>
              </a:rPr>
              <a:t>Scenarios for different fuel demand in the current </a:t>
            </a:r>
            <a:br>
              <a:rPr lang="en-US" sz="2000" b="0">
                <a:solidFill>
                  <a:schemeClr val="bg1"/>
                </a:solidFill>
                <a:cs typeface="Arial" charset="0"/>
              </a:rPr>
            </a:br>
            <a:r>
              <a:rPr lang="en-US" sz="2000" b="0">
                <a:solidFill>
                  <a:schemeClr val="bg1"/>
                </a:solidFill>
                <a:cs typeface="Arial" charset="0"/>
              </a:rPr>
              <a:t>Energy Policy of Poland until 2030 (still force) </a:t>
            </a:r>
          </a:p>
        </p:txBody>
      </p:sp>
      <p:sp>
        <p:nvSpPr>
          <p:cNvPr id="11" name="Rectangle 29"/>
          <p:cNvSpPr>
            <a:spLocks noChangeArrowheads="1"/>
          </p:cNvSpPr>
          <p:nvPr/>
        </p:nvSpPr>
        <p:spPr bwMode="auto">
          <a:xfrm>
            <a:off x="1903413" y="4191000"/>
            <a:ext cx="6745287" cy="739775"/>
          </a:xfrm>
          <a:prstGeom prst="rect">
            <a:avLst/>
          </a:prstGeom>
          <a:solidFill>
            <a:srgbClr val="3F880E">
              <a:alpha val="50195"/>
            </a:srgbClr>
          </a:solidFill>
          <a:ln w="9525">
            <a:solidFill>
              <a:schemeClr val="bg1"/>
            </a:solidFill>
            <a:miter lim="800000"/>
            <a:headEnd/>
            <a:tailEnd/>
          </a:ln>
        </p:spPr>
        <p:txBody>
          <a:bodyPr wrap="none" anchor="ctr"/>
          <a:lstStyle/>
          <a:p>
            <a:pPr defTabSz="914400"/>
            <a:r>
              <a:rPr lang="en-US" sz="2000" b="0" dirty="0">
                <a:solidFill>
                  <a:schemeClr val="bg1"/>
                </a:solidFill>
                <a:cs typeface="Arial" charset="0"/>
              </a:rPr>
              <a:t>Energy mix of Poland in 2050</a:t>
            </a:r>
          </a:p>
        </p:txBody>
      </p:sp>
      <p:sp>
        <p:nvSpPr>
          <p:cNvPr id="12" name="Rectangle 19"/>
          <p:cNvSpPr>
            <a:spLocks noChangeArrowheads="1"/>
          </p:cNvSpPr>
          <p:nvPr/>
        </p:nvSpPr>
        <p:spPr bwMode="auto">
          <a:xfrm>
            <a:off x="727075" y="3276600"/>
            <a:ext cx="720725" cy="760413"/>
          </a:xfrm>
          <a:prstGeom prst="rect">
            <a:avLst/>
          </a:prstGeom>
          <a:solidFill>
            <a:srgbClr val="008000"/>
          </a:solidFill>
          <a:ln w="9525">
            <a:solidFill>
              <a:schemeClr val="bg1"/>
            </a:solidFill>
            <a:miter lim="800000"/>
            <a:headEnd/>
            <a:tailEnd/>
          </a:ln>
        </p:spPr>
        <p:txBody>
          <a:bodyPr wrap="none" anchor="ctr"/>
          <a:lstStyle/>
          <a:p>
            <a:pPr algn="ctr" defTabSz="914400"/>
            <a:r>
              <a:rPr lang="en-US" sz="2000" b="0" dirty="0">
                <a:solidFill>
                  <a:schemeClr val="bg1"/>
                </a:solidFill>
                <a:cs typeface="Arial" charset="0"/>
              </a:rPr>
              <a:t>2</a:t>
            </a:r>
            <a:endParaRPr lang="en-US" sz="2000" b="0" dirty="0">
              <a:solidFill>
                <a:schemeClr val="bg1"/>
              </a:solidFill>
              <a:cs typeface="Arial" charset="0"/>
            </a:endParaRPr>
          </a:p>
        </p:txBody>
      </p:sp>
      <p:sp>
        <p:nvSpPr>
          <p:cNvPr id="14" name="Rectangle 19"/>
          <p:cNvSpPr>
            <a:spLocks noChangeArrowheads="1"/>
          </p:cNvSpPr>
          <p:nvPr/>
        </p:nvSpPr>
        <p:spPr bwMode="auto">
          <a:xfrm>
            <a:off x="685800" y="2362200"/>
            <a:ext cx="725488" cy="735013"/>
          </a:xfrm>
          <a:prstGeom prst="rect">
            <a:avLst/>
          </a:prstGeom>
          <a:solidFill>
            <a:srgbClr val="008000"/>
          </a:solidFill>
          <a:ln w="9525">
            <a:solidFill>
              <a:schemeClr val="bg1"/>
            </a:solidFill>
            <a:miter lim="800000"/>
            <a:headEnd/>
            <a:tailEnd/>
          </a:ln>
        </p:spPr>
        <p:txBody>
          <a:bodyPr wrap="none" anchor="ctr"/>
          <a:lstStyle/>
          <a:p>
            <a:pPr algn="ctr" defTabSz="914400"/>
            <a:r>
              <a:rPr lang="en-US" sz="2000" b="0" dirty="0">
                <a:solidFill>
                  <a:schemeClr val="bg1"/>
                </a:solidFill>
                <a:cs typeface="Arial" charset="0"/>
              </a:rPr>
              <a:t>1</a:t>
            </a:r>
            <a:endParaRPr lang="en-US" sz="2000" b="0" dirty="0">
              <a:solidFill>
                <a:schemeClr val="bg1"/>
              </a:solidFill>
              <a:cs typeface="Arial" charset="0"/>
            </a:endParaRPr>
          </a:p>
        </p:txBody>
      </p:sp>
      <p:sp>
        <p:nvSpPr>
          <p:cNvPr id="15" name="Rectangle 19"/>
          <p:cNvSpPr>
            <a:spLocks noChangeArrowheads="1"/>
          </p:cNvSpPr>
          <p:nvPr/>
        </p:nvSpPr>
        <p:spPr bwMode="auto">
          <a:xfrm>
            <a:off x="735013" y="4267200"/>
            <a:ext cx="712787" cy="639763"/>
          </a:xfrm>
          <a:prstGeom prst="rect">
            <a:avLst/>
          </a:prstGeom>
          <a:solidFill>
            <a:srgbClr val="008000"/>
          </a:solidFill>
          <a:ln w="9525">
            <a:solidFill>
              <a:schemeClr val="bg1"/>
            </a:solidFill>
            <a:miter lim="800000"/>
            <a:headEnd/>
            <a:tailEnd/>
          </a:ln>
        </p:spPr>
        <p:txBody>
          <a:bodyPr wrap="none" anchor="ctr"/>
          <a:lstStyle/>
          <a:p>
            <a:pPr algn="ctr" defTabSz="914400"/>
            <a:r>
              <a:rPr lang="en-US" sz="2000" b="0" dirty="0">
                <a:solidFill>
                  <a:schemeClr val="bg1"/>
                </a:solidFill>
                <a:cs typeface="Arial" charset="0"/>
              </a:rPr>
              <a:t>3</a:t>
            </a:r>
            <a:endParaRPr lang="en-US" sz="2000" b="0" dirty="0">
              <a:solidFill>
                <a:schemeClr val="bg1"/>
              </a:solidFill>
              <a:cs typeface="Arial" charset="0"/>
            </a:endParaRPr>
          </a:p>
        </p:txBody>
      </p:sp>
      <p:sp>
        <p:nvSpPr>
          <p:cNvPr id="2" name="Rectangle 29"/>
          <p:cNvSpPr>
            <a:spLocks noChangeArrowheads="1"/>
          </p:cNvSpPr>
          <p:nvPr/>
        </p:nvSpPr>
        <p:spPr bwMode="auto">
          <a:xfrm>
            <a:off x="1905000" y="5105400"/>
            <a:ext cx="6729413" cy="739775"/>
          </a:xfrm>
          <a:prstGeom prst="rect">
            <a:avLst/>
          </a:prstGeom>
          <a:solidFill>
            <a:srgbClr val="3F880E">
              <a:alpha val="50195"/>
            </a:srgbClr>
          </a:solidFill>
          <a:ln w="9525">
            <a:solidFill>
              <a:schemeClr val="bg1"/>
            </a:solidFill>
            <a:miter lim="800000"/>
            <a:headEnd/>
            <a:tailEnd/>
          </a:ln>
        </p:spPr>
        <p:txBody>
          <a:bodyPr wrap="none" anchor="ctr"/>
          <a:lstStyle/>
          <a:p>
            <a:pPr defTabSz="914400"/>
            <a:r>
              <a:rPr lang="en-US" sz="2000" b="0">
                <a:solidFill>
                  <a:schemeClr val="bg1"/>
                </a:solidFill>
                <a:cs typeface="Arial" charset="0"/>
              </a:rPr>
              <a:t>Conclusions</a:t>
            </a:r>
          </a:p>
        </p:txBody>
      </p:sp>
      <p:sp>
        <p:nvSpPr>
          <p:cNvPr id="3" name="Rectangle 19"/>
          <p:cNvSpPr>
            <a:spLocks noChangeArrowheads="1"/>
          </p:cNvSpPr>
          <p:nvPr/>
        </p:nvSpPr>
        <p:spPr bwMode="auto">
          <a:xfrm>
            <a:off x="735013" y="5105400"/>
            <a:ext cx="712787" cy="715963"/>
          </a:xfrm>
          <a:prstGeom prst="rect">
            <a:avLst/>
          </a:prstGeom>
          <a:solidFill>
            <a:srgbClr val="008000"/>
          </a:solidFill>
          <a:ln w="9525">
            <a:solidFill>
              <a:schemeClr val="bg1"/>
            </a:solidFill>
            <a:miter lim="800000"/>
            <a:headEnd/>
            <a:tailEnd/>
          </a:ln>
        </p:spPr>
        <p:txBody>
          <a:bodyPr wrap="none" anchor="ctr"/>
          <a:lstStyle/>
          <a:p>
            <a:pPr algn="ctr" defTabSz="914400"/>
            <a:r>
              <a:rPr lang="pl-PL" sz="2000" b="0" dirty="0">
                <a:solidFill>
                  <a:schemeClr val="bg1"/>
                </a:solidFill>
                <a:cs typeface="Arial" charset="0"/>
              </a:rPr>
              <a:t>4</a:t>
            </a:r>
            <a:endParaRPr lang="en-US" sz="2000" b="0" dirty="0">
              <a:solidFill>
                <a:schemeClr val="bg1"/>
              </a:solidFill>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194416" y="915304"/>
          <a:ext cx="4263061" cy="2350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66"/>
          <p:cNvSpPr txBox="1">
            <a:spLocks noChangeArrowheads="1"/>
          </p:cNvSpPr>
          <p:nvPr/>
        </p:nvSpPr>
        <p:spPr bwMode="auto">
          <a:xfrm>
            <a:off x="762000" y="228600"/>
            <a:ext cx="8025871" cy="954107"/>
          </a:xfrm>
          <a:prstGeom prst="rect">
            <a:avLst/>
          </a:prstGeom>
          <a:noFill/>
          <a:ln w="9525">
            <a:noFill/>
            <a:miter lim="800000"/>
            <a:headEnd/>
            <a:tailEnd/>
          </a:ln>
          <a:effectLst/>
        </p:spPr>
        <p:txBody>
          <a:bodyPr wrap="square">
            <a:spAutoFit/>
          </a:bodyPr>
          <a:lstStyle>
            <a:lvl1pPr eaLnBrk="0" hangingPunct="0">
              <a:spcBef>
                <a:spcPct val="0"/>
              </a:spcBef>
              <a:defRPr sz="1400">
                <a:solidFill>
                  <a:schemeClr val="tx1"/>
                </a:solidFill>
                <a:latin typeface="Franklin Gothic Medium" pitchFamily="34" charset="0"/>
              </a:defRPr>
            </a:lvl1pPr>
            <a:lvl2pPr marL="742950" indent="-285750" eaLnBrk="0" hangingPunct="0">
              <a:spcBef>
                <a:spcPct val="0"/>
              </a:spcBef>
              <a:defRPr sz="1400">
                <a:solidFill>
                  <a:schemeClr val="tx1"/>
                </a:solidFill>
                <a:latin typeface="Franklin Gothic Medium" pitchFamily="34" charset="0"/>
              </a:defRPr>
            </a:lvl2pPr>
            <a:lvl3pPr marL="1143000" indent="-228600" eaLnBrk="0" hangingPunct="0">
              <a:spcBef>
                <a:spcPct val="0"/>
              </a:spcBef>
              <a:defRPr sz="1400">
                <a:solidFill>
                  <a:schemeClr val="tx1"/>
                </a:solidFill>
                <a:latin typeface="Franklin Gothic Medium" pitchFamily="34" charset="0"/>
              </a:defRPr>
            </a:lvl3pPr>
            <a:lvl4pPr marL="1600200" indent="-228600" eaLnBrk="0" hangingPunct="0">
              <a:spcBef>
                <a:spcPct val="0"/>
              </a:spcBef>
              <a:defRPr sz="1400">
                <a:solidFill>
                  <a:schemeClr val="tx1"/>
                </a:solidFill>
                <a:latin typeface="Franklin Gothic Medium" pitchFamily="34" charset="0"/>
              </a:defRPr>
            </a:lvl4pPr>
            <a:lvl5pPr marL="2057400" indent="-228600" eaLnBrk="0" hangingPunct="0">
              <a:spcBef>
                <a:spcPct val="0"/>
              </a:spcBef>
              <a:defRPr sz="1400">
                <a:solidFill>
                  <a:schemeClr val="tx1"/>
                </a:solidFill>
                <a:latin typeface="Franklin Gothic Medium" pitchFamily="34" charset="0"/>
              </a:defRPr>
            </a:lvl5pPr>
            <a:lvl6pPr marL="2514600" indent="-228600" algn="ctr" eaLnBrk="0" fontAlgn="base" hangingPunct="0">
              <a:spcBef>
                <a:spcPct val="0"/>
              </a:spcBef>
              <a:spcAft>
                <a:spcPct val="0"/>
              </a:spcAft>
              <a:defRPr sz="1400">
                <a:solidFill>
                  <a:schemeClr val="tx1"/>
                </a:solidFill>
                <a:latin typeface="Franklin Gothic Medium" pitchFamily="34" charset="0"/>
              </a:defRPr>
            </a:lvl6pPr>
            <a:lvl7pPr marL="2971800" indent="-228600" algn="ctr" eaLnBrk="0" fontAlgn="base" hangingPunct="0">
              <a:spcBef>
                <a:spcPct val="0"/>
              </a:spcBef>
              <a:spcAft>
                <a:spcPct val="0"/>
              </a:spcAft>
              <a:defRPr sz="1400">
                <a:solidFill>
                  <a:schemeClr val="tx1"/>
                </a:solidFill>
                <a:latin typeface="Franklin Gothic Medium" pitchFamily="34" charset="0"/>
              </a:defRPr>
            </a:lvl7pPr>
            <a:lvl8pPr marL="3429000" indent="-228600" algn="ctr" eaLnBrk="0" fontAlgn="base" hangingPunct="0">
              <a:spcBef>
                <a:spcPct val="0"/>
              </a:spcBef>
              <a:spcAft>
                <a:spcPct val="0"/>
              </a:spcAft>
              <a:defRPr sz="1400">
                <a:solidFill>
                  <a:schemeClr val="tx1"/>
                </a:solidFill>
                <a:latin typeface="Franklin Gothic Medium" pitchFamily="34" charset="0"/>
              </a:defRPr>
            </a:lvl8pPr>
            <a:lvl9pPr marL="3886200" indent="-228600" algn="ctr" eaLnBrk="0" fontAlgn="base" hangingPunct="0">
              <a:spcBef>
                <a:spcPct val="0"/>
              </a:spcBef>
              <a:spcAft>
                <a:spcPct val="0"/>
              </a:spcAft>
              <a:defRPr sz="1400">
                <a:solidFill>
                  <a:schemeClr val="tx1"/>
                </a:solidFill>
                <a:latin typeface="Franklin Gothic Medium" pitchFamily="34" charset="0"/>
              </a:defRPr>
            </a:lvl9pPr>
          </a:lstStyle>
          <a:p>
            <a:pPr eaLnBrk="1" hangingPunct="1">
              <a:defRPr/>
            </a:pPr>
            <a:r>
              <a:rPr lang="en-US" sz="2800" dirty="0" smtClean="0">
                <a:effectLst>
                  <a:outerShdw blurRad="38100" dist="38100" dir="2700000" algn="tl">
                    <a:srgbClr val="C0C0C0"/>
                  </a:outerShdw>
                </a:effectLst>
                <a:latin typeface="Verdana"/>
                <a:cs typeface="Verdana"/>
              </a:rPr>
              <a:t>Electricity generation sector in Poland is based on coal</a:t>
            </a:r>
            <a:r>
              <a:rPr lang="pl-PL" sz="2800" dirty="0" smtClean="0">
                <a:effectLst>
                  <a:outerShdw blurRad="38100" dist="38100" dir="2700000" algn="tl">
                    <a:srgbClr val="C0C0C0"/>
                  </a:outerShdw>
                </a:effectLst>
                <a:latin typeface="Verdana"/>
                <a:cs typeface="Verdana"/>
              </a:rPr>
              <a:t> </a:t>
            </a:r>
            <a:r>
              <a:rPr lang="pl-PL" sz="2800" dirty="0">
                <a:effectLst>
                  <a:outerShdw blurRad="38100" dist="38100" dir="2700000" algn="tl">
                    <a:srgbClr val="C0C0C0"/>
                  </a:outerShdw>
                </a:effectLst>
                <a:latin typeface="Verdana"/>
                <a:cs typeface="Verdana"/>
              </a:rPr>
              <a:t>…</a:t>
            </a:r>
            <a:endParaRPr lang="pl-PL" sz="2800" b="0" dirty="0">
              <a:effectLst>
                <a:outerShdw blurRad="38100" dist="38100" dir="2700000" algn="tl">
                  <a:srgbClr val="C0C0C0"/>
                </a:outerShdw>
              </a:effectLst>
              <a:latin typeface="Verdana"/>
              <a:cs typeface="Verdana"/>
            </a:endParaRPr>
          </a:p>
        </p:txBody>
      </p:sp>
      <p:sp>
        <p:nvSpPr>
          <p:cNvPr id="11" name="Symbol zastępczy tekstu 8"/>
          <p:cNvSpPr txBox="1">
            <a:spLocks/>
          </p:cNvSpPr>
          <p:nvPr/>
        </p:nvSpPr>
        <p:spPr>
          <a:xfrm>
            <a:off x="232173" y="1714500"/>
            <a:ext cx="2161778" cy="642938"/>
          </a:xfrm>
          <a:prstGeom prst="rect">
            <a:avLst/>
          </a:prstGeom>
          <a:solidFill>
            <a:srgbClr val="00B050"/>
          </a:solidFill>
          <a:ln w="50800" cap="sq" cmpd="dbl" algn="ctr">
            <a:solidFill>
              <a:srgbClr val="00B050"/>
            </a:solidFill>
            <a:prstDash val="solid"/>
            <a:miter lim="800000"/>
          </a:ln>
          <a:effectLst/>
        </p:spPr>
        <p:txBody>
          <a:bodyPr lIns="137160" tIns="182880" rIns="137160" bIns="91440">
            <a:normAutofit fontScale="92500" lnSpcReduction="10000"/>
          </a:bodyPr>
          <a:lstStyle/>
          <a:p>
            <a:pPr algn="ctr" fontAlgn="auto">
              <a:spcBef>
                <a:spcPts val="700"/>
              </a:spcBef>
              <a:spcAft>
                <a:spcPts val="1000"/>
              </a:spcAft>
              <a:buClr>
                <a:srgbClr val="00B050"/>
              </a:buClr>
              <a:buSzPct val="60000"/>
              <a:buFont typeface="Wingdings"/>
              <a:buNone/>
              <a:defRPr/>
            </a:pPr>
            <a:r>
              <a:rPr lang="pl-PL" sz="2800">
                <a:solidFill>
                  <a:sysClr val="windowText" lastClr="000000"/>
                </a:solidFill>
                <a:effectLst>
                  <a:outerShdw blurRad="38100" dist="38100" dir="2700000" algn="tl">
                    <a:srgbClr val="000000">
                      <a:alpha val="43137"/>
                    </a:srgbClr>
                  </a:outerShdw>
                </a:effectLst>
                <a:latin typeface="Tw Cen MT"/>
              </a:rPr>
              <a:t>POLAND</a:t>
            </a:r>
            <a:endParaRPr lang="pl-PL" sz="2800" dirty="0">
              <a:solidFill>
                <a:sysClr val="windowText" lastClr="000000"/>
              </a:solidFill>
              <a:effectLst>
                <a:outerShdw blurRad="38100" dist="38100" dir="2700000" algn="tl">
                  <a:srgbClr val="000000">
                    <a:alpha val="43137"/>
                  </a:srgbClr>
                </a:outerShdw>
              </a:effectLst>
              <a:latin typeface="Tw Cen MT"/>
            </a:endParaRPr>
          </a:p>
        </p:txBody>
      </p:sp>
      <p:pic>
        <p:nvPicPr>
          <p:cNvPr id="12" name="Picture 5"/>
          <p:cNvPicPr>
            <a:picLocks noChangeAspect="1" noChangeArrowheads="1"/>
          </p:cNvPicPr>
          <p:nvPr/>
        </p:nvPicPr>
        <p:blipFill>
          <a:blip r:embed="rId8"/>
          <a:srcRect/>
          <a:stretch>
            <a:fillRect/>
          </a:stretch>
        </p:blipFill>
        <p:spPr bwMode="auto">
          <a:xfrm>
            <a:off x="154781" y="2495551"/>
            <a:ext cx="2290763" cy="1933575"/>
          </a:xfrm>
          <a:prstGeom prst="rect">
            <a:avLst/>
          </a:prstGeom>
          <a:noFill/>
          <a:ln w="9525">
            <a:noFill/>
            <a:miter lim="800000"/>
            <a:headEnd/>
            <a:tailEnd/>
          </a:ln>
        </p:spPr>
      </p:pic>
      <p:sp>
        <p:nvSpPr>
          <p:cNvPr id="13" name="pole tekstowe 18"/>
          <p:cNvSpPr txBox="1"/>
          <p:nvPr/>
        </p:nvSpPr>
        <p:spPr>
          <a:xfrm>
            <a:off x="0" y="4357689"/>
            <a:ext cx="1702594" cy="369887"/>
          </a:xfrm>
          <a:prstGeom prst="rect">
            <a:avLst/>
          </a:prstGeom>
          <a:noFill/>
        </p:spPr>
        <p:txBody>
          <a:bodyPr>
            <a:spAutoFit/>
          </a:bodyPr>
          <a:lstStyle/>
          <a:p>
            <a:pPr algn="ctr" fontAlgn="auto">
              <a:spcBef>
                <a:spcPts val="0"/>
              </a:spcBef>
              <a:spcAft>
                <a:spcPts val="0"/>
              </a:spcAft>
              <a:defRPr/>
            </a:pPr>
            <a:r>
              <a:rPr lang="en-US" sz="1800" kern="0" dirty="0">
                <a:solidFill>
                  <a:srgbClr val="00B050">
                    <a:lumMod val="75000"/>
                  </a:srgbClr>
                </a:solidFill>
                <a:latin typeface="+mn-lt"/>
              </a:rPr>
              <a:t>Hard coal</a:t>
            </a:r>
          </a:p>
        </p:txBody>
      </p:sp>
      <p:sp>
        <p:nvSpPr>
          <p:cNvPr id="14" name="Symbol zastępczy tekstu 8"/>
          <p:cNvSpPr txBox="1">
            <a:spLocks/>
          </p:cNvSpPr>
          <p:nvPr/>
        </p:nvSpPr>
        <p:spPr bwMode="auto">
          <a:xfrm>
            <a:off x="232173" y="4786314"/>
            <a:ext cx="2161778" cy="428625"/>
          </a:xfrm>
          <a:prstGeom prst="rect">
            <a:avLst/>
          </a:prstGeom>
          <a:solidFill>
            <a:srgbClr val="00B050"/>
          </a:solidFill>
          <a:ln w="50800" cap="sq" cmpd="dbl" algn="ctr">
            <a:solidFill>
              <a:srgbClr val="00B050"/>
            </a:solidFill>
            <a:miter lim="800000"/>
            <a:headEnd/>
            <a:tailEnd/>
          </a:ln>
        </p:spPr>
        <p:txBody>
          <a:bodyPr lIns="36000" tIns="0" rIns="36000" bIns="0" anchor="ctr"/>
          <a:lstStyle/>
          <a:p>
            <a:pPr algn="ctr">
              <a:spcBef>
                <a:spcPts val="700"/>
              </a:spcBef>
              <a:spcAft>
                <a:spcPts val="1000"/>
              </a:spcAft>
              <a:buClr>
                <a:srgbClr val="00B050"/>
              </a:buClr>
              <a:buSzPct val="60000"/>
              <a:buFont typeface="Wingdings" pitchFamily="2" charset="2"/>
              <a:buNone/>
            </a:pPr>
            <a:r>
              <a:rPr lang="en-US" sz="1700">
                <a:solidFill>
                  <a:srgbClr val="000000"/>
                </a:solidFill>
                <a:latin typeface="Tw Cen MT"/>
              </a:rPr>
              <a:t>Coal’s share </a:t>
            </a:r>
            <a:r>
              <a:rPr lang="pl-PL" sz="1700">
                <a:solidFill>
                  <a:srgbClr val="000000"/>
                </a:solidFill>
                <a:latin typeface="Tw Cen MT"/>
              </a:rPr>
              <a:t>88</a:t>
            </a:r>
            <a:r>
              <a:rPr lang="en-US" sz="1700">
                <a:solidFill>
                  <a:srgbClr val="000000"/>
                </a:solidFill>
                <a:latin typeface="Tw Cen MT"/>
              </a:rPr>
              <a:t>%</a:t>
            </a:r>
          </a:p>
        </p:txBody>
      </p:sp>
      <p:sp>
        <p:nvSpPr>
          <p:cNvPr id="15" name="Prostokąt 14"/>
          <p:cNvSpPr/>
          <p:nvPr/>
        </p:nvSpPr>
        <p:spPr>
          <a:xfrm>
            <a:off x="232172" y="5429250"/>
            <a:ext cx="2166938" cy="584200"/>
          </a:xfrm>
          <a:prstGeom prst="rect">
            <a:avLst/>
          </a:prstGeom>
          <a:solidFill>
            <a:srgbClr val="EB3713"/>
          </a:solidFill>
          <a:ln w="19050" cap="flat" cmpd="sng" algn="ctr">
            <a:solidFill>
              <a:srgbClr val="00B050"/>
            </a:solidFill>
            <a:prstDash val="solid"/>
          </a:ln>
          <a:effectLst/>
        </p:spPr>
        <p:txBody>
          <a:bodyPr>
            <a:spAutoFit/>
          </a:bodyPr>
          <a:lstStyle/>
          <a:p>
            <a:pPr algn="ctr" fontAlgn="auto">
              <a:spcBef>
                <a:spcPts val="0"/>
              </a:spcBef>
              <a:spcAft>
                <a:spcPts val="0"/>
              </a:spcAft>
              <a:defRPr/>
            </a:pPr>
            <a:r>
              <a:rPr lang="en-US" sz="1600" kern="0" dirty="0">
                <a:solidFill>
                  <a:sysClr val="windowText" lastClr="000000"/>
                </a:solidFill>
                <a:latin typeface="Tw Cen MT"/>
              </a:rPr>
              <a:t>EU 27</a:t>
            </a:r>
          </a:p>
          <a:p>
            <a:pPr algn="ctr" fontAlgn="auto">
              <a:spcBef>
                <a:spcPts val="0"/>
              </a:spcBef>
              <a:spcAft>
                <a:spcPts val="0"/>
              </a:spcAft>
              <a:defRPr/>
            </a:pPr>
            <a:r>
              <a:rPr lang="en-US" sz="1600" kern="0" dirty="0">
                <a:solidFill>
                  <a:sysClr val="windowText" lastClr="000000"/>
                </a:solidFill>
                <a:latin typeface="Tw Cen MT"/>
              </a:rPr>
              <a:t>Coal’s share 29 %</a:t>
            </a:r>
          </a:p>
        </p:txBody>
      </p:sp>
      <p:pic>
        <p:nvPicPr>
          <p:cNvPr id="16" name="Picture 18"/>
          <p:cNvPicPr>
            <a:picLocks noChangeAspect="1" noChangeArrowheads="1"/>
          </p:cNvPicPr>
          <p:nvPr/>
        </p:nvPicPr>
        <p:blipFill>
          <a:blip r:embed="rId9"/>
          <a:srcRect/>
          <a:stretch>
            <a:fillRect/>
          </a:stretch>
        </p:blipFill>
        <p:spPr bwMode="auto">
          <a:xfrm>
            <a:off x="2540133" y="1304926"/>
            <a:ext cx="7365867" cy="5553075"/>
          </a:xfrm>
          <a:prstGeom prst="rect">
            <a:avLst/>
          </a:prstGeom>
          <a:noFill/>
          <a:ln w="9525">
            <a:noFill/>
            <a:miter lim="800000"/>
            <a:headEnd/>
            <a:tailEnd/>
          </a:ln>
        </p:spPr>
      </p:pic>
      <p:sp>
        <p:nvSpPr>
          <p:cNvPr id="17" name="Oval 17"/>
          <p:cNvSpPr>
            <a:spLocks noChangeArrowheads="1"/>
          </p:cNvSpPr>
          <p:nvPr/>
        </p:nvSpPr>
        <p:spPr bwMode="auto">
          <a:xfrm>
            <a:off x="1442906" y="2852739"/>
            <a:ext cx="696515" cy="612775"/>
          </a:xfrm>
          <a:prstGeom prst="ellipse">
            <a:avLst/>
          </a:prstGeom>
          <a:solidFill>
            <a:srgbClr val="FF99CC"/>
          </a:solidFill>
          <a:ln w="9525">
            <a:solidFill>
              <a:schemeClr val="tx1"/>
            </a:solidFill>
            <a:round/>
            <a:headEnd/>
            <a:tailEnd/>
          </a:ln>
        </p:spPr>
        <p:txBody>
          <a:bodyPr lIns="18000" rIns="18000" anchor="ctr"/>
          <a:lstStyle/>
          <a:p>
            <a:pPr algn="ctr"/>
            <a:r>
              <a:rPr lang="pl-PL" sz="1300">
                <a:solidFill>
                  <a:schemeClr val="tx2"/>
                </a:solidFill>
                <a:latin typeface="Bookman Old Style" pitchFamily="18" charset="0"/>
              </a:rPr>
              <a:t>35%</a:t>
            </a:r>
          </a:p>
        </p:txBody>
      </p:sp>
      <p:sp>
        <p:nvSpPr>
          <p:cNvPr id="18" name="Oval 17"/>
          <p:cNvSpPr>
            <a:spLocks noChangeArrowheads="1"/>
          </p:cNvSpPr>
          <p:nvPr/>
        </p:nvSpPr>
        <p:spPr bwMode="auto">
          <a:xfrm>
            <a:off x="507340" y="3500439"/>
            <a:ext cx="696515" cy="612775"/>
          </a:xfrm>
          <a:prstGeom prst="ellipse">
            <a:avLst/>
          </a:prstGeom>
          <a:solidFill>
            <a:srgbClr val="FF99CC"/>
          </a:solidFill>
          <a:ln w="9525">
            <a:solidFill>
              <a:schemeClr val="tx1"/>
            </a:solidFill>
            <a:round/>
            <a:headEnd/>
            <a:tailEnd/>
          </a:ln>
        </p:spPr>
        <p:txBody>
          <a:bodyPr lIns="18000" rIns="18000" anchor="ctr"/>
          <a:lstStyle/>
          <a:p>
            <a:pPr algn="ctr"/>
            <a:r>
              <a:rPr lang="pl-PL" sz="1400">
                <a:solidFill>
                  <a:schemeClr val="tx2"/>
                </a:solidFill>
                <a:latin typeface="Bookman Old Style" pitchFamily="18" charset="0"/>
              </a:rPr>
              <a:t>53%</a:t>
            </a:r>
          </a:p>
        </p:txBody>
      </p:sp>
      <p:sp>
        <p:nvSpPr>
          <p:cNvPr id="19" name="pole tekstowe 19"/>
          <p:cNvSpPr txBox="1">
            <a:spLocks noChangeArrowheads="1"/>
          </p:cNvSpPr>
          <p:nvPr/>
        </p:nvSpPr>
        <p:spPr bwMode="auto">
          <a:xfrm>
            <a:off x="1625204" y="2357438"/>
            <a:ext cx="1221052" cy="366712"/>
          </a:xfrm>
          <a:prstGeom prst="rect">
            <a:avLst/>
          </a:prstGeom>
          <a:noFill/>
          <a:ln w="9525">
            <a:noFill/>
            <a:miter lim="800000"/>
            <a:headEnd/>
            <a:tailEnd/>
          </a:ln>
        </p:spPr>
        <p:txBody>
          <a:bodyPr>
            <a:spAutoFit/>
          </a:bodyPr>
          <a:lstStyle/>
          <a:p>
            <a:pPr algn="ctr"/>
            <a:r>
              <a:rPr lang="en-US" sz="1800">
                <a:solidFill>
                  <a:srgbClr val="00843C"/>
                </a:solidFill>
                <a:latin typeface="Arial" charset="0"/>
              </a:rPr>
              <a:t>Lignite</a:t>
            </a:r>
          </a:p>
        </p:txBody>
      </p:sp>
      <p:sp>
        <p:nvSpPr>
          <p:cNvPr id="20" name="Strzałka w lewo 19"/>
          <p:cNvSpPr/>
          <p:nvPr/>
        </p:nvSpPr>
        <p:spPr>
          <a:xfrm rot="345030">
            <a:off x="2399091" y="3604024"/>
            <a:ext cx="3946950" cy="142876"/>
          </a:xfrm>
          <a:prstGeom prst="leftArrow">
            <a:avLst/>
          </a:prstGeom>
          <a:solidFill>
            <a:srgbClr val="FF0000"/>
          </a:solidFill>
          <a:ln>
            <a:solidFill>
              <a:srgbClr val="C00000"/>
            </a:solid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68C8C"/>
            </a:contourClr>
          </a:sp3d>
        </p:spPr>
        <p:txBody>
          <a:bodyPr anchor="ctr"/>
          <a:lstStyle>
            <a:lvl1pPr eaLnBrk="0" hangingPunct="0">
              <a:spcBef>
                <a:spcPct val="0"/>
              </a:spcBef>
              <a:defRPr sz="1400">
                <a:solidFill>
                  <a:schemeClr val="tx1"/>
                </a:solidFill>
                <a:latin typeface="Franklin Gothic Medium" pitchFamily="34" charset="0"/>
              </a:defRPr>
            </a:lvl1pPr>
            <a:lvl2pPr marL="742950" indent="-285750" eaLnBrk="0" hangingPunct="0">
              <a:spcBef>
                <a:spcPct val="0"/>
              </a:spcBef>
              <a:defRPr sz="1400">
                <a:solidFill>
                  <a:schemeClr val="tx1"/>
                </a:solidFill>
                <a:latin typeface="Franklin Gothic Medium" pitchFamily="34" charset="0"/>
              </a:defRPr>
            </a:lvl2pPr>
            <a:lvl3pPr marL="1143000" indent="-228600" eaLnBrk="0" hangingPunct="0">
              <a:spcBef>
                <a:spcPct val="0"/>
              </a:spcBef>
              <a:defRPr sz="1400">
                <a:solidFill>
                  <a:schemeClr val="tx1"/>
                </a:solidFill>
                <a:latin typeface="Franklin Gothic Medium" pitchFamily="34" charset="0"/>
              </a:defRPr>
            </a:lvl3pPr>
            <a:lvl4pPr marL="1600200" indent="-228600" eaLnBrk="0" hangingPunct="0">
              <a:spcBef>
                <a:spcPct val="0"/>
              </a:spcBef>
              <a:defRPr sz="1400">
                <a:solidFill>
                  <a:schemeClr val="tx1"/>
                </a:solidFill>
                <a:latin typeface="Franklin Gothic Medium" pitchFamily="34" charset="0"/>
              </a:defRPr>
            </a:lvl4pPr>
            <a:lvl5pPr marL="2057400" indent="-228600" eaLnBrk="0" hangingPunct="0">
              <a:spcBef>
                <a:spcPct val="0"/>
              </a:spcBef>
              <a:defRPr sz="1400">
                <a:solidFill>
                  <a:schemeClr val="tx1"/>
                </a:solidFill>
                <a:latin typeface="Franklin Gothic Medium" pitchFamily="34" charset="0"/>
              </a:defRPr>
            </a:lvl5pPr>
            <a:lvl6pPr marL="2514600" indent="-228600" algn="ctr" eaLnBrk="0" fontAlgn="base" hangingPunct="0">
              <a:spcBef>
                <a:spcPct val="0"/>
              </a:spcBef>
              <a:spcAft>
                <a:spcPct val="0"/>
              </a:spcAft>
              <a:defRPr sz="1400">
                <a:solidFill>
                  <a:schemeClr val="tx1"/>
                </a:solidFill>
                <a:latin typeface="Franklin Gothic Medium" pitchFamily="34" charset="0"/>
              </a:defRPr>
            </a:lvl6pPr>
            <a:lvl7pPr marL="2971800" indent="-228600" algn="ctr" eaLnBrk="0" fontAlgn="base" hangingPunct="0">
              <a:spcBef>
                <a:spcPct val="0"/>
              </a:spcBef>
              <a:spcAft>
                <a:spcPct val="0"/>
              </a:spcAft>
              <a:defRPr sz="1400">
                <a:solidFill>
                  <a:schemeClr val="tx1"/>
                </a:solidFill>
                <a:latin typeface="Franklin Gothic Medium" pitchFamily="34" charset="0"/>
              </a:defRPr>
            </a:lvl7pPr>
            <a:lvl8pPr marL="3429000" indent="-228600" algn="ctr" eaLnBrk="0" fontAlgn="base" hangingPunct="0">
              <a:spcBef>
                <a:spcPct val="0"/>
              </a:spcBef>
              <a:spcAft>
                <a:spcPct val="0"/>
              </a:spcAft>
              <a:defRPr sz="1400">
                <a:solidFill>
                  <a:schemeClr val="tx1"/>
                </a:solidFill>
                <a:latin typeface="Franklin Gothic Medium" pitchFamily="34" charset="0"/>
              </a:defRPr>
            </a:lvl8pPr>
            <a:lvl9pPr marL="3886200" indent="-228600" algn="ctr" eaLnBrk="0" fontAlgn="base" hangingPunct="0">
              <a:spcBef>
                <a:spcPct val="0"/>
              </a:spcBef>
              <a:spcAft>
                <a:spcPct val="0"/>
              </a:spcAft>
              <a:defRPr sz="1400">
                <a:solidFill>
                  <a:schemeClr val="tx1"/>
                </a:solidFill>
                <a:latin typeface="Franklin Gothic Medium" pitchFamily="34" charset="0"/>
              </a:defRPr>
            </a:lvl9pPr>
          </a:lstStyle>
          <a:p>
            <a:pPr algn="ctr" eaLnBrk="1" hangingPunct="1">
              <a:defRPr/>
            </a:pPr>
            <a:endParaRPr lang="pl-PL" sz="1800" b="0">
              <a:solidFill>
                <a:srgbClr val="F7EFDE"/>
              </a:solidFill>
              <a:latin typeface="Tw Cen MT" pitchFamily="34" charset="-18"/>
            </a:endParaRPr>
          </a:p>
        </p:txBody>
      </p:sp>
      <p:sp>
        <p:nvSpPr>
          <p:cNvPr id="21" name="Oval 17"/>
          <p:cNvSpPr>
            <a:spLocks noChangeArrowheads="1"/>
          </p:cNvSpPr>
          <p:nvPr/>
        </p:nvSpPr>
        <p:spPr bwMode="auto">
          <a:xfrm>
            <a:off x="6392466" y="3644901"/>
            <a:ext cx="624284" cy="504825"/>
          </a:xfrm>
          <a:prstGeom prst="ellipse">
            <a:avLst/>
          </a:prstGeom>
          <a:solidFill>
            <a:srgbClr val="FF99CC"/>
          </a:solidFill>
          <a:ln w="9525">
            <a:solidFill>
              <a:schemeClr val="tx1"/>
            </a:solidFill>
            <a:round/>
            <a:headEnd/>
            <a:tailEnd/>
          </a:ln>
        </p:spPr>
        <p:txBody>
          <a:bodyPr lIns="18000" rIns="18000" anchor="ctr"/>
          <a:lstStyle/>
          <a:p>
            <a:pPr algn="ctr"/>
            <a:r>
              <a:rPr lang="pl-PL" sz="1100">
                <a:solidFill>
                  <a:schemeClr val="tx2"/>
                </a:solidFill>
                <a:latin typeface="Bookman Old Style" pitchFamily="18" charset="0"/>
              </a:rPr>
              <a:t>88%</a:t>
            </a:r>
          </a:p>
        </p:txBody>
      </p:sp>
    </p:spTree>
    <p:extLst>
      <p:ext uri="{BB962C8B-B14F-4D97-AF65-F5344CB8AC3E}">
        <p14:creationId xmlns:p14="http://schemas.microsoft.com/office/powerpoint/2010/main" val="3499383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1" name="Group 10"/>
          <p:cNvGrpSpPr>
            <a:grpSpLocks/>
          </p:cNvGrpSpPr>
          <p:nvPr/>
        </p:nvGrpSpPr>
        <p:grpSpPr bwMode="auto">
          <a:xfrm>
            <a:off x="5791200" y="1524000"/>
            <a:ext cx="4114800" cy="2819400"/>
            <a:chOff x="3061" y="1162"/>
            <a:chExt cx="2311" cy="1602"/>
          </a:xfrm>
        </p:grpSpPr>
        <p:pic>
          <p:nvPicPr>
            <p:cNvPr id="11275" name="Picture 11" descr="http://www.boulie.org/uploads/images/mapy/europa-schemat-1.jpg"/>
            <p:cNvPicPr>
              <a:picLocks noChangeAspect="1" noChangeArrowheads="1"/>
            </p:cNvPicPr>
            <p:nvPr/>
          </p:nvPicPr>
          <p:blipFill>
            <a:blip r:embed="rId4"/>
            <a:srcRect/>
            <a:stretch>
              <a:fillRect/>
            </a:stretch>
          </p:blipFill>
          <p:spPr bwMode="auto">
            <a:xfrm>
              <a:off x="3061" y="1162"/>
              <a:ext cx="2311" cy="1602"/>
            </a:xfrm>
            <a:prstGeom prst="rect">
              <a:avLst/>
            </a:prstGeom>
            <a:noFill/>
            <a:ln w="9525">
              <a:noFill/>
              <a:miter lim="800000"/>
              <a:headEnd/>
              <a:tailEnd/>
            </a:ln>
          </p:spPr>
        </p:pic>
        <p:sp>
          <p:nvSpPr>
            <p:cNvPr id="11276" name="Freeform 12"/>
            <p:cNvSpPr>
              <a:spLocks/>
            </p:cNvSpPr>
            <p:nvPr/>
          </p:nvSpPr>
          <p:spPr bwMode="auto">
            <a:xfrm>
              <a:off x="4195" y="1842"/>
              <a:ext cx="294" cy="259"/>
            </a:xfrm>
            <a:custGeom>
              <a:avLst/>
              <a:gdLst>
                <a:gd name="T0" fmla="*/ 400 w 2862"/>
                <a:gd name="T1" fmla="*/ 270 h 2702"/>
                <a:gd name="T2" fmla="*/ 726 w 2862"/>
                <a:gd name="T3" fmla="*/ 112 h 2702"/>
                <a:gd name="T4" fmla="*/ 1035 w 2862"/>
                <a:gd name="T5" fmla="*/ 8 h 2702"/>
                <a:gd name="T6" fmla="*/ 1348 w 2862"/>
                <a:gd name="T7" fmla="*/ 93 h 2702"/>
                <a:gd name="T8" fmla="*/ 1237 w 2862"/>
                <a:gd name="T9" fmla="*/ 35 h 2702"/>
                <a:gd name="T10" fmla="*/ 1258 w 2862"/>
                <a:gd name="T11" fmla="*/ 143 h 2702"/>
                <a:gd name="T12" fmla="*/ 1476 w 2862"/>
                <a:gd name="T13" fmla="*/ 224 h 2702"/>
                <a:gd name="T14" fmla="*/ 1963 w 2862"/>
                <a:gd name="T15" fmla="*/ 250 h 2702"/>
                <a:gd name="T16" fmla="*/ 2420 w 2862"/>
                <a:gd name="T17" fmla="*/ 208 h 2702"/>
                <a:gd name="T18" fmla="*/ 2507 w 2862"/>
                <a:gd name="T19" fmla="*/ 243 h 2702"/>
                <a:gd name="T20" fmla="*/ 2610 w 2862"/>
                <a:gd name="T21" fmla="*/ 347 h 2702"/>
                <a:gd name="T22" fmla="*/ 2697 w 2862"/>
                <a:gd name="T23" fmla="*/ 701 h 2702"/>
                <a:gd name="T24" fmla="*/ 2750 w 2862"/>
                <a:gd name="T25" fmla="*/ 958 h 2702"/>
                <a:gd name="T26" fmla="*/ 2577 w 2862"/>
                <a:gd name="T27" fmla="*/ 1101 h 2702"/>
                <a:gd name="T28" fmla="*/ 2672 w 2862"/>
                <a:gd name="T29" fmla="*/ 1270 h 2702"/>
                <a:gd name="T30" fmla="*/ 2676 w 2862"/>
                <a:gd name="T31" fmla="*/ 1401 h 2702"/>
                <a:gd name="T32" fmla="*/ 2705 w 2862"/>
                <a:gd name="T33" fmla="*/ 1566 h 2702"/>
                <a:gd name="T34" fmla="*/ 2763 w 2862"/>
                <a:gd name="T35" fmla="*/ 1717 h 2702"/>
                <a:gd name="T36" fmla="*/ 2792 w 2862"/>
                <a:gd name="T37" fmla="*/ 1836 h 2702"/>
                <a:gd name="T38" fmla="*/ 2812 w 2862"/>
                <a:gd name="T39" fmla="*/ 2024 h 2702"/>
                <a:gd name="T40" fmla="*/ 2528 w 2862"/>
                <a:gd name="T41" fmla="*/ 2278 h 2702"/>
                <a:gd name="T42" fmla="*/ 2445 w 2862"/>
                <a:gd name="T43" fmla="*/ 2617 h 2702"/>
                <a:gd name="T44" fmla="*/ 2441 w 2862"/>
                <a:gd name="T45" fmla="*/ 2686 h 2702"/>
                <a:gd name="T46" fmla="*/ 2289 w 2862"/>
                <a:gd name="T47" fmla="*/ 2632 h 2702"/>
                <a:gd name="T48" fmla="*/ 2157 w 2862"/>
                <a:gd name="T49" fmla="*/ 2528 h 2702"/>
                <a:gd name="T50" fmla="*/ 1992 w 2862"/>
                <a:gd name="T51" fmla="*/ 2501 h 2702"/>
                <a:gd name="T52" fmla="*/ 1876 w 2862"/>
                <a:gd name="T53" fmla="*/ 2544 h 2702"/>
                <a:gd name="T54" fmla="*/ 1711 w 2862"/>
                <a:gd name="T55" fmla="*/ 2551 h 2702"/>
                <a:gd name="T56" fmla="*/ 1612 w 2862"/>
                <a:gd name="T57" fmla="*/ 2594 h 2702"/>
                <a:gd name="T58" fmla="*/ 1538 w 2862"/>
                <a:gd name="T59" fmla="*/ 2525 h 2702"/>
                <a:gd name="T60" fmla="*/ 1427 w 2862"/>
                <a:gd name="T61" fmla="*/ 2451 h 2702"/>
                <a:gd name="T62" fmla="*/ 1307 w 2862"/>
                <a:gd name="T63" fmla="*/ 2459 h 2702"/>
                <a:gd name="T64" fmla="*/ 1196 w 2862"/>
                <a:gd name="T65" fmla="*/ 2332 h 2702"/>
                <a:gd name="T66" fmla="*/ 1039 w 2862"/>
                <a:gd name="T67" fmla="*/ 2213 h 2702"/>
                <a:gd name="T68" fmla="*/ 915 w 2862"/>
                <a:gd name="T69" fmla="*/ 2155 h 2702"/>
                <a:gd name="T70" fmla="*/ 907 w 2862"/>
                <a:gd name="T71" fmla="*/ 2101 h 2702"/>
                <a:gd name="T72" fmla="*/ 796 w 2862"/>
                <a:gd name="T73" fmla="*/ 2040 h 2702"/>
                <a:gd name="T74" fmla="*/ 738 w 2862"/>
                <a:gd name="T75" fmla="*/ 2105 h 2702"/>
                <a:gd name="T76" fmla="*/ 606 w 2862"/>
                <a:gd name="T77" fmla="*/ 2101 h 2702"/>
                <a:gd name="T78" fmla="*/ 515 w 2862"/>
                <a:gd name="T79" fmla="*/ 2001 h 2702"/>
                <a:gd name="T80" fmla="*/ 577 w 2862"/>
                <a:gd name="T81" fmla="*/ 1924 h 2702"/>
                <a:gd name="T82" fmla="*/ 491 w 2862"/>
                <a:gd name="T83" fmla="*/ 1901 h 2702"/>
                <a:gd name="T84" fmla="*/ 462 w 2862"/>
                <a:gd name="T85" fmla="*/ 1882 h 2702"/>
                <a:gd name="T86" fmla="*/ 384 w 2862"/>
                <a:gd name="T87" fmla="*/ 1840 h 2702"/>
                <a:gd name="T88" fmla="*/ 264 w 2862"/>
                <a:gd name="T89" fmla="*/ 1793 h 2702"/>
                <a:gd name="T90" fmla="*/ 181 w 2862"/>
                <a:gd name="T91" fmla="*/ 1717 h 2702"/>
                <a:gd name="T92" fmla="*/ 194 w 2862"/>
                <a:gd name="T93" fmla="*/ 1593 h 2702"/>
                <a:gd name="T94" fmla="*/ 120 w 2862"/>
                <a:gd name="T95" fmla="*/ 1443 h 2702"/>
                <a:gd name="T96" fmla="*/ 120 w 2862"/>
                <a:gd name="T97" fmla="*/ 1278 h 2702"/>
                <a:gd name="T98" fmla="*/ 124 w 2862"/>
                <a:gd name="T99" fmla="*/ 1124 h 2702"/>
                <a:gd name="T100" fmla="*/ 124 w 2862"/>
                <a:gd name="T101" fmla="*/ 970 h 2702"/>
                <a:gd name="T102" fmla="*/ 4 w 2862"/>
                <a:gd name="T103" fmla="*/ 793 h 2702"/>
                <a:gd name="T104" fmla="*/ 78 w 2862"/>
                <a:gd name="T105" fmla="*/ 716 h 2702"/>
                <a:gd name="T106" fmla="*/ 83 w 2862"/>
                <a:gd name="T107" fmla="*/ 501 h 27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62"/>
                <a:gd name="T163" fmla="*/ 0 h 2702"/>
                <a:gd name="T164" fmla="*/ 2862 w 2862"/>
                <a:gd name="T165" fmla="*/ 2702 h 27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62" h="2702">
                  <a:moveTo>
                    <a:pt x="62" y="343"/>
                  </a:moveTo>
                  <a:lnTo>
                    <a:pt x="128" y="358"/>
                  </a:lnTo>
                  <a:lnTo>
                    <a:pt x="198" y="320"/>
                  </a:lnTo>
                  <a:lnTo>
                    <a:pt x="400" y="270"/>
                  </a:lnTo>
                  <a:lnTo>
                    <a:pt x="544" y="239"/>
                  </a:lnTo>
                  <a:lnTo>
                    <a:pt x="614" y="227"/>
                  </a:lnTo>
                  <a:lnTo>
                    <a:pt x="685" y="143"/>
                  </a:lnTo>
                  <a:lnTo>
                    <a:pt x="726" y="112"/>
                  </a:lnTo>
                  <a:lnTo>
                    <a:pt x="816" y="100"/>
                  </a:lnTo>
                  <a:lnTo>
                    <a:pt x="845" y="93"/>
                  </a:lnTo>
                  <a:lnTo>
                    <a:pt x="887" y="43"/>
                  </a:lnTo>
                  <a:lnTo>
                    <a:pt x="1035" y="8"/>
                  </a:lnTo>
                  <a:lnTo>
                    <a:pt x="1183" y="0"/>
                  </a:lnTo>
                  <a:lnTo>
                    <a:pt x="1221" y="4"/>
                  </a:lnTo>
                  <a:lnTo>
                    <a:pt x="1307" y="66"/>
                  </a:lnTo>
                  <a:lnTo>
                    <a:pt x="1348" y="93"/>
                  </a:lnTo>
                  <a:lnTo>
                    <a:pt x="1344" y="120"/>
                  </a:lnTo>
                  <a:lnTo>
                    <a:pt x="1324" y="112"/>
                  </a:lnTo>
                  <a:lnTo>
                    <a:pt x="1291" y="62"/>
                  </a:lnTo>
                  <a:lnTo>
                    <a:pt x="1237" y="35"/>
                  </a:lnTo>
                  <a:lnTo>
                    <a:pt x="1233" y="50"/>
                  </a:lnTo>
                  <a:lnTo>
                    <a:pt x="1258" y="89"/>
                  </a:lnTo>
                  <a:lnTo>
                    <a:pt x="1258" y="104"/>
                  </a:lnTo>
                  <a:lnTo>
                    <a:pt x="1258" y="143"/>
                  </a:lnTo>
                  <a:lnTo>
                    <a:pt x="1282" y="189"/>
                  </a:lnTo>
                  <a:lnTo>
                    <a:pt x="1332" y="227"/>
                  </a:lnTo>
                  <a:lnTo>
                    <a:pt x="1402" y="235"/>
                  </a:lnTo>
                  <a:lnTo>
                    <a:pt x="1476" y="224"/>
                  </a:lnTo>
                  <a:lnTo>
                    <a:pt x="1542" y="204"/>
                  </a:lnTo>
                  <a:lnTo>
                    <a:pt x="1571" y="189"/>
                  </a:lnTo>
                  <a:lnTo>
                    <a:pt x="1781" y="224"/>
                  </a:lnTo>
                  <a:lnTo>
                    <a:pt x="1963" y="250"/>
                  </a:lnTo>
                  <a:lnTo>
                    <a:pt x="2140" y="254"/>
                  </a:lnTo>
                  <a:lnTo>
                    <a:pt x="2346" y="239"/>
                  </a:lnTo>
                  <a:lnTo>
                    <a:pt x="2416" y="227"/>
                  </a:lnTo>
                  <a:lnTo>
                    <a:pt x="2420" y="208"/>
                  </a:lnTo>
                  <a:lnTo>
                    <a:pt x="2449" y="208"/>
                  </a:lnTo>
                  <a:lnTo>
                    <a:pt x="2474" y="235"/>
                  </a:lnTo>
                  <a:lnTo>
                    <a:pt x="2495" y="250"/>
                  </a:lnTo>
                  <a:lnTo>
                    <a:pt x="2507" y="243"/>
                  </a:lnTo>
                  <a:lnTo>
                    <a:pt x="2536" y="270"/>
                  </a:lnTo>
                  <a:lnTo>
                    <a:pt x="2561" y="270"/>
                  </a:lnTo>
                  <a:lnTo>
                    <a:pt x="2598" y="320"/>
                  </a:lnTo>
                  <a:lnTo>
                    <a:pt x="2610" y="347"/>
                  </a:lnTo>
                  <a:lnTo>
                    <a:pt x="2606" y="385"/>
                  </a:lnTo>
                  <a:lnTo>
                    <a:pt x="2623" y="462"/>
                  </a:lnTo>
                  <a:lnTo>
                    <a:pt x="2651" y="589"/>
                  </a:lnTo>
                  <a:lnTo>
                    <a:pt x="2697" y="701"/>
                  </a:lnTo>
                  <a:lnTo>
                    <a:pt x="2734" y="766"/>
                  </a:lnTo>
                  <a:lnTo>
                    <a:pt x="2721" y="801"/>
                  </a:lnTo>
                  <a:lnTo>
                    <a:pt x="2742" y="831"/>
                  </a:lnTo>
                  <a:lnTo>
                    <a:pt x="2750" y="958"/>
                  </a:lnTo>
                  <a:lnTo>
                    <a:pt x="2730" y="993"/>
                  </a:lnTo>
                  <a:lnTo>
                    <a:pt x="2693" y="1028"/>
                  </a:lnTo>
                  <a:lnTo>
                    <a:pt x="2651" y="1028"/>
                  </a:lnTo>
                  <a:lnTo>
                    <a:pt x="2577" y="1101"/>
                  </a:lnTo>
                  <a:lnTo>
                    <a:pt x="2548" y="1166"/>
                  </a:lnTo>
                  <a:lnTo>
                    <a:pt x="2548" y="1197"/>
                  </a:lnTo>
                  <a:lnTo>
                    <a:pt x="2614" y="1224"/>
                  </a:lnTo>
                  <a:lnTo>
                    <a:pt x="2672" y="1270"/>
                  </a:lnTo>
                  <a:lnTo>
                    <a:pt x="2684" y="1278"/>
                  </a:lnTo>
                  <a:lnTo>
                    <a:pt x="2693" y="1309"/>
                  </a:lnTo>
                  <a:lnTo>
                    <a:pt x="2680" y="1351"/>
                  </a:lnTo>
                  <a:lnTo>
                    <a:pt x="2676" y="1401"/>
                  </a:lnTo>
                  <a:lnTo>
                    <a:pt x="2656" y="1420"/>
                  </a:lnTo>
                  <a:lnTo>
                    <a:pt x="2660" y="1493"/>
                  </a:lnTo>
                  <a:lnTo>
                    <a:pt x="2680" y="1540"/>
                  </a:lnTo>
                  <a:lnTo>
                    <a:pt x="2705" y="1566"/>
                  </a:lnTo>
                  <a:lnTo>
                    <a:pt x="2705" y="1601"/>
                  </a:lnTo>
                  <a:lnTo>
                    <a:pt x="2701" y="1628"/>
                  </a:lnTo>
                  <a:lnTo>
                    <a:pt x="2738" y="1690"/>
                  </a:lnTo>
                  <a:lnTo>
                    <a:pt x="2763" y="1717"/>
                  </a:lnTo>
                  <a:lnTo>
                    <a:pt x="2787" y="1778"/>
                  </a:lnTo>
                  <a:lnTo>
                    <a:pt x="2808" y="1805"/>
                  </a:lnTo>
                  <a:lnTo>
                    <a:pt x="2862" y="1824"/>
                  </a:lnTo>
                  <a:lnTo>
                    <a:pt x="2792" y="1836"/>
                  </a:lnTo>
                  <a:lnTo>
                    <a:pt x="2796" y="1867"/>
                  </a:lnTo>
                  <a:lnTo>
                    <a:pt x="2829" y="1870"/>
                  </a:lnTo>
                  <a:lnTo>
                    <a:pt x="2837" y="1947"/>
                  </a:lnTo>
                  <a:lnTo>
                    <a:pt x="2812" y="2024"/>
                  </a:lnTo>
                  <a:lnTo>
                    <a:pt x="2734" y="2036"/>
                  </a:lnTo>
                  <a:lnTo>
                    <a:pt x="2717" y="2067"/>
                  </a:lnTo>
                  <a:lnTo>
                    <a:pt x="2631" y="2159"/>
                  </a:lnTo>
                  <a:lnTo>
                    <a:pt x="2528" y="2278"/>
                  </a:lnTo>
                  <a:lnTo>
                    <a:pt x="2416" y="2455"/>
                  </a:lnTo>
                  <a:lnTo>
                    <a:pt x="2441" y="2475"/>
                  </a:lnTo>
                  <a:lnTo>
                    <a:pt x="2458" y="2594"/>
                  </a:lnTo>
                  <a:lnTo>
                    <a:pt x="2445" y="2617"/>
                  </a:lnTo>
                  <a:lnTo>
                    <a:pt x="2466" y="2632"/>
                  </a:lnTo>
                  <a:lnTo>
                    <a:pt x="2499" y="2648"/>
                  </a:lnTo>
                  <a:lnTo>
                    <a:pt x="2499" y="2702"/>
                  </a:lnTo>
                  <a:lnTo>
                    <a:pt x="2441" y="2686"/>
                  </a:lnTo>
                  <a:lnTo>
                    <a:pt x="2392" y="2663"/>
                  </a:lnTo>
                  <a:lnTo>
                    <a:pt x="2359" y="2659"/>
                  </a:lnTo>
                  <a:lnTo>
                    <a:pt x="2326" y="2632"/>
                  </a:lnTo>
                  <a:lnTo>
                    <a:pt x="2289" y="2632"/>
                  </a:lnTo>
                  <a:lnTo>
                    <a:pt x="2251" y="2605"/>
                  </a:lnTo>
                  <a:lnTo>
                    <a:pt x="2231" y="2582"/>
                  </a:lnTo>
                  <a:lnTo>
                    <a:pt x="2206" y="2544"/>
                  </a:lnTo>
                  <a:lnTo>
                    <a:pt x="2157" y="2528"/>
                  </a:lnTo>
                  <a:lnTo>
                    <a:pt x="2103" y="2505"/>
                  </a:lnTo>
                  <a:lnTo>
                    <a:pt x="2062" y="2498"/>
                  </a:lnTo>
                  <a:lnTo>
                    <a:pt x="2016" y="2501"/>
                  </a:lnTo>
                  <a:lnTo>
                    <a:pt x="1992" y="2501"/>
                  </a:lnTo>
                  <a:lnTo>
                    <a:pt x="1975" y="2513"/>
                  </a:lnTo>
                  <a:lnTo>
                    <a:pt x="1946" y="2509"/>
                  </a:lnTo>
                  <a:lnTo>
                    <a:pt x="1913" y="2567"/>
                  </a:lnTo>
                  <a:lnTo>
                    <a:pt x="1876" y="2544"/>
                  </a:lnTo>
                  <a:lnTo>
                    <a:pt x="1835" y="2513"/>
                  </a:lnTo>
                  <a:lnTo>
                    <a:pt x="1790" y="2532"/>
                  </a:lnTo>
                  <a:lnTo>
                    <a:pt x="1736" y="2517"/>
                  </a:lnTo>
                  <a:lnTo>
                    <a:pt x="1711" y="2551"/>
                  </a:lnTo>
                  <a:lnTo>
                    <a:pt x="1678" y="2544"/>
                  </a:lnTo>
                  <a:lnTo>
                    <a:pt x="1654" y="2590"/>
                  </a:lnTo>
                  <a:lnTo>
                    <a:pt x="1649" y="2621"/>
                  </a:lnTo>
                  <a:lnTo>
                    <a:pt x="1612" y="2594"/>
                  </a:lnTo>
                  <a:lnTo>
                    <a:pt x="1550" y="2605"/>
                  </a:lnTo>
                  <a:lnTo>
                    <a:pt x="1559" y="2559"/>
                  </a:lnTo>
                  <a:lnTo>
                    <a:pt x="1555" y="2505"/>
                  </a:lnTo>
                  <a:lnTo>
                    <a:pt x="1538" y="2525"/>
                  </a:lnTo>
                  <a:lnTo>
                    <a:pt x="1509" y="2501"/>
                  </a:lnTo>
                  <a:lnTo>
                    <a:pt x="1484" y="2475"/>
                  </a:lnTo>
                  <a:lnTo>
                    <a:pt x="1464" y="2425"/>
                  </a:lnTo>
                  <a:lnTo>
                    <a:pt x="1427" y="2451"/>
                  </a:lnTo>
                  <a:lnTo>
                    <a:pt x="1394" y="2459"/>
                  </a:lnTo>
                  <a:lnTo>
                    <a:pt x="1373" y="2505"/>
                  </a:lnTo>
                  <a:lnTo>
                    <a:pt x="1311" y="2505"/>
                  </a:lnTo>
                  <a:lnTo>
                    <a:pt x="1307" y="2459"/>
                  </a:lnTo>
                  <a:lnTo>
                    <a:pt x="1278" y="2448"/>
                  </a:lnTo>
                  <a:lnTo>
                    <a:pt x="1262" y="2394"/>
                  </a:lnTo>
                  <a:lnTo>
                    <a:pt x="1225" y="2367"/>
                  </a:lnTo>
                  <a:lnTo>
                    <a:pt x="1196" y="2332"/>
                  </a:lnTo>
                  <a:lnTo>
                    <a:pt x="1192" y="2274"/>
                  </a:lnTo>
                  <a:lnTo>
                    <a:pt x="1138" y="2263"/>
                  </a:lnTo>
                  <a:lnTo>
                    <a:pt x="1109" y="2251"/>
                  </a:lnTo>
                  <a:lnTo>
                    <a:pt x="1039" y="2213"/>
                  </a:lnTo>
                  <a:lnTo>
                    <a:pt x="994" y="2228"/>
                  </a:lnTo>
                  <a:lnTo>
                    <a:pt x="973" y="2221"/>
                  </a:lnTo>
                  <a:lnTo>
                    <a:pt x="944" y="2178"/>
                  </a:lnTo>
                  <a:lnTo>
                    <a:pt x="915" y="2155"/>
                  </a:lnTo>
                  <a:lnTo>
                    <a:pt x="965" y="2124"/>
                  </a:lnTo>
                  <a:lnTo>
                    <a:pt x="957" y="2082"/>
                  </a:lnTo>
                  <a:lnTo>
                    <a:pt x="948" y="2082"/>
                  </a:lnTo>
                  <a:lnTo>
                    <a:pt x="907" y="2101"/>
                  </a:lnTo>
                  <a:lnTo>
                    <a:pt x="874" y="2101"/>
                  </a:lnTo>
                  <a:lnTo>
                    <a:pt x="841" y="2074"/>
                  </a:lnTo>
                  <a:lnTo>
                    <a:pt x="837" y="2071"/>
                  </a:lnTo>
                  <a:lnTo>
                    <a:pt x="796" y="2040"/>
                  </a:lnTo>
                  <a:lnTo>
                    <a:pt x="713" y="2005"/>
                  </a:lnTo>
                  <a:lnTo>
                    <a:pt x="705" y="2020"/>
                  </a:lnTo>
                  <a:lnTo>
                    <a:pt x="742" y="2071"/>
                  </a:lnTo>
                  <a:lnTo>
                    <a:pt x="738" y="2105"/>
                  </a:lnTo>
                  <a:lnTo>
                    <a:pt x="685" y="2113"/>
                  </a:lnTo>
                  <a:lnTo>
                    <a:pt x="643" y="2163"/>
                  </a:lnTo>
                  <a:lnTo>
                    <a:pt x="606" y="2144"/>
                  </a:lnTo>
                  <a:lnTo>
                    <a:pt x="606" y="2101"/>
                  </a:lnTo>
                  <a:lnTo>
                    <a:pt x="561" y="2047"/>
                  </a:lnTo>
                  <a:lnTo>
                    <a:pt x="544" y="2032"/>
                  </a:lnTo>
                  <a:lnTo>
                    <a:pt x="524" y="2032"/>
                  </a:lnTo>
                  <a:lnTo>
                    <a:pt x="515" y="2001"/>
                  </a:lnTo>
                  <a:lnTo>
                    <a:pt x="524" y="1974"/>
                  </a:lnTo>
                  <a:lnTo>
                    <a:pt x="548" y="1967"/>
                  </a:lnTo>
                  <a:lnTo>
                    <a:pt x="569" y="1951"/>
                  </a:lnTo>
                  <a:lnTo>
                    <a:pt x="577" y="1924"/>
                  </a:lnTo>
                  <a:lnTo>
                    <a:pt x="565" y="1905"/>
                  </a:lnTo>
                  <a:lnTo>
                    <a:pt x="548" y="1894"/>
                  </a:lnTo>
                  <a:lnTo>
                    <a:pt x="507" y="1905"/>
                  </a:lnTo>
                  <a:lnTo>
                    <a:pt x="491" y="1901"/>
                  </a:lnTo>
                  <a:lnTo>
                    <a:pt x="478" y="1905"/>
                  </a:lnTo>
                  <a:lnTo>
                    <a:pt x="462" y="1913"/>
                  </a:lnTo>
                  <a:lnTo>
                    <a:pt x="462" y="1897"/>
                  </a:lnTo>
                  <a:lnTo>
                    <a:pt x="462" y="1882"/>
                  </a:lnTo>
                  <a:lnTo>
                    <a:pt x="421" y="1882"/>
                  </a:lnTo>
                  <a:lnTo>
                    <a:pt x="404" y="1874"/>
                  </a:lnTo>
                  <a:lnTo>
                    <a:pt x="404" y="1851"/>
                  </a:lnTo>
                  <a:lnTo>
                    <a:pt x="384" y="1840"/>
                  </a:lnTo>
                  <a:lnTo>
                    <a:pt x="363" y="1840"/>
                  </a:lnTo>
                  <a:lnTo>
                    <a:pt x="305" y="1820"/>
                  </a:lnTo>
                  <a:lnTo>
                    <a:pt x="280" y="1820"/>
                  </a:lnTo>
                  <a:lnTo>
                    <a:pt x="264" y="1793"/>
                  </a:lnTo>
                  <a:lnTo>
                    <a:pt x="252" y="1751"/>
                  </a:lnTo>
                  <a:lnTo>
                    <a:pt x="243" y="1720"/>
                  </a:lnTo>
                  <a:lnTo>
                    <a:pt x="198" y="1717"/>
                  </a:lnTo>
                  <a:lnTo>
                    <a:pt x="181" y="1717"/>
                  </a:lnTo>
                  <a:lnTo>
                    <a:pt x="173" y="1778"/>
                  </a:lnTo>
                  <a:lnTo>
                    <a:pt x="120" y="1767"/>
                  </a:lnTo>
                  <a:lnTo>
                    <a:pt x="165" y="1678"/>
                  </a:lnTo>
                  <a:lnTo>
                    <a:pt x="194" y="1593"/>
                  </a:lnTo>
                  <a:lnTo>
                    <a:pt x="181" y="1570"/>
                  </a:lnTo>
                  <a:lnTo>
                    <a:pt x="181" y="1501"/>
                  </a:lnTo>
                  <a:lnTo>
                    <a:pt x="120" y="1463"/>
                  </a:lnTo>
                  <a:lnTo>
                    <a:pt x="120" y="1443"/>
                  </a:lnTo>
                  <a:lnTo>
                    <a:pt x="128" y="1397"/>
                  </a:lnTo>
                  <a:lnTo>
                    <a:pt x="120" y="1382"/>
                  </a:lnTo>
                  <a:lnTo>
                    <a:pt x="95" y="1320"/>
                  </a:lnTo>
                  <a:lnTo>
                    <a:pt x="120" y="1278"/>
                  </a:lnTo>
                  <a:lnTo>
                    <a:pt x="140" y="1216"/>
                  </a:lnTo>
                  <a:lnTo>
                    <a:pt x="128" y="1193"/>
                  </a:lnTo>
                  <a:lnTo>
                    <a:pt x="136" y="1151"/>
                  </a:lnTo>
                  <a:lnTo>
                    <a:pt x="124" y="1124"/>
                  </a:lnTo>
                  <a:lnTo>
                    <a:pt x="99" y="1105"/>
                  </a:lnTo>
                  <a:lnTo>
                    <a:pt x="107" y="1055"/>
                  </a:lnTo>
                  <a:lnTo>
                    <a:pt x="124" y="1020"/>
                  </a:lnTo>
                  <a:lnTo>
                    <a:pt x="124" y="970"/>
                  </a:lnTo>
                  <a:lnTo>
                    <a:pt x="83" y="928"/>
                  </a:lnTo>
                  <a:lnTo>
                    <a:pt x="25" y="866"/>
                  </a:lnTo>
                  <a:lnTo>
                    <a:pt x="0" y="839"/>
                  </a:lnTo>
                  <a:lnTo>
                    <a:pt x="4" y="793"/>
                  </a:lnTo>
                  <a:lnTo>
                    <a:pt x="12" y="785"/>
                  </a:lnTo>
                  <a:lnTo>
                    <a:pt x="54" y="758"/>
                  </a:lnTo>
                  <a:lnTo>
                    <a:pt x="70" y="739"/>
                  </a:lnTo>
                  <a:lnTo>
                    <a:pt x="78" y="716"/>
                  </a:lnTo>
                  <a:lnTo>
                    <a:pt x="83" y="685"/>
                  </a:lnTo>
                  <a:lnTo>
                    <a:pt x="99" y="654"/>
                  </a:lnTo>
                  <a:lnTo>
                    <a:pt x="87" y="581"/>
                  </a:lnTo>
                  <a:lnTo>
                    <a:pt x="83" y="501"/>
                  </a:lnTo>
                  <a:lnTo>
                    <a:pt x="78" y="397"/>
                  </a:lnTo>
                  <a:lnTo>
                    <a:pt x="62" y="339"/>
                  </a:lnTo>
                </a:path>
              </a:pathLst>
            </a:custGeom>
            <a:noFill/>
            <a:ln w="25400">
              <a:solidFill>
                <a:srgbClr val="000000"/>
              </a:solidFill>
              <a:prstDash val="solid"/>
              <a:round/>
              <a:headEnd/>
              <a:tailEnd/>
            </a:ln>
          </p:spPr>
          <p:txBody>
            <a:bodyPr/>
            <a:lstStyle/>
            <a:p>
              <a:endParaRPr lang="pl-PL"/>
            </a:p>
          </p:txBody>
        </p:sp>
      </p:grpSp>
      <p:graphicFrame>
        <p:nvGraphicFramePr>
          <p:cNvPr id="5" name="Diagram 4"/>
          <p:cNvGraphicFramePr/>
          <p:nvPr/>
        </p:nvGraphicFramePr>
        <p:xfrm>
          <a:off x="4194416" y="915304"/>
          <a:ext cx="4263061" cy="23504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269" name="Object 5"/>
          <p:cNvGraphicFramePr>
            <a:graphicFrameLocks noChangeAspect="1"/>
          </p:cNvGraphicFramePr>
          <p:nvPr/>
        </p:nvGraphicFramePr>
        <p:xfrm>
          <a:off x="7121525" y="4343400"/>
          <a:ext cx="2784475" cy="2514600"/>
        </p:xfrm>
        <a:graphic>
          <a:graphicData uri="http://schemas.openxmlformats.org/presentationml/2006/ole">
            <mc:AlternateContent xmlns:mc="http://schemas.openxmlformats.org/markup-compatibility/2006">
              <mc:Choice xmlns:v="urn:schemas-microsoft-com:vml" Requires="v">
                <p:oleObj spid="_x0000_s11345" name="Obraz - mapa bitowa" r:id="rId10" imgW="3038095" imgH="3895238" progId="PBrush">
                  <p:embed/>
                </p:oleObj>
              </mc:Choice>
              <mc:Fallback>
                <p:oleObj name="Obraz - mapa bitowa" r:id="rId10" imgW="3038095" imgH="3895238" progId="PBrush">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1525" y="4343400"/>
                        <a:ext cx="2784475" cy="2514600"/>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0" y="1447800"/>
          <a:ext cx="7010400" cy="4984750"/>
        </p:xfrm>
        <a:graphic>
          <a:graphicData uri="http://schemas.openxmlformats.org/presentationml/2006/ole">
            <mc:AlternateContent xmlns:mc="http://schemas.openxmlformats.org/markup-compatibility/2006">
              <mc:Choice xmlns:v="urn:schemas-microsoft-com:vml" Requires="v">
                <p:oleObj spid="_x0000_s11346" name="Obraz - mapa bitowa" r:id="rId12" imgW="9764488" imgH="6601746" progId="PBrush">
                  <p:embed/>
                </p:oleObj>
              </mc:Choice>
              <mc:Fallback>
                <p:oleObj name="Obraz - mapa bitowa" r:id="rId12" imgW="9764488" imgH="6601746" progId="PBrush">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447800"/>
                        <a:ext cx="7010400" cy="4984750"/>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73" name="Rectangle 10"/>
          <p:cNvSpPr>
            <a:spLocks noChangeArrowheads="1"/>
          </p:cNvSpPr>
          <p:nvPr/>
        </p:nvSpPr>
        <p:spPr bwMode="auto">
          <a:xfrm>
            <a:off x="838200" y="304800"/>
            <a:ext cx="6324600" cy="685800"/>
          </a:xfrm>
          <a:prstGeom prst="rect">
            <a:avLst/>
          </a:prstGeom>
          <a:noFill/>
          <a:ln w="9525">
            <a:noFill/>
            <a:miter lim="800000"/>
            <a:headEnd/>
            <a:tailEnd/>
          </a:ln>
        </p:spPr>
        <p:txBody>
          <a:bodyPr lIns="0" rIns="0"/>
          <a:lstStyle/>
          <a:p>
            <a:r>
              <a:rPr lang="en-US" sz="2800" dirty="0"/>
              <a:t>Polish coal basin</a:t>
            </a:r>
          </a:p>
        </p:txBody>
      </p:sp>
      <p:sp>
        <p:nvSpPr>
          <p:cNvPr id="11274" name="AutoShape 13"/>
          <p:cNvSpPr>
            <a:spLocks noChangeArrowheads="1"/>
          </p:cNvSpPr>
          <p:nvPr/>
        </p:nvSpPr>
        <p:spPr bwMode="auto">
          <a:xfrm rot="-1728647">
            <a:off x="7239000" y="3124200"/>
            <a:ext cx="698500" cy="331788"/>
          </a:xfrm>
          <a:prstGeom prst="rightArrow">
            <a:avLst>
              <a:gd name="adj1" fmla="val 50000"/>
              <a:gd name="adj2" fmla="val 52631"/>
            </a:avLst>
          </a:prstGeom>
          <a:solidFill>
            <a:srgbClr val="339966"/>
          </a:solidFill>
          <a:ln w="9525" algn="ctr">
            <a:noFill/>
            <a:miter lim="800000"/>
            <a:headEnd/>
            <a:tailEnd/>
          </a:ln>
        </p:spPr>
        <p:txBody>
          <a:bodyPr anchor="ctr">
            <a:spAutoFit/>
          </a:bodyPr>
          <a:lstStyle/>
          <a:p>
            <a:endParaRPr lang="pl-PL"/>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838200" y="304800"/>
            <a:ext cx="6324600" cy="685800"/>
          </a:xfrm>
          <a:prstGeom prst="rect">
            <a:avLst/>
          </a:prstGeom>
          <a:noFill/>
          <a:ln w="9525">
            <a:noFill/>
            <a:miter lim="800000"/>
            <a:headEnd/>
            <a:tailEnd/>
          </a:ln>
        </p:spPr>
        <p:txBody>
          <a:bodyPr lIns="0" rIns="0"/>
          <a:lstStyle/>
          <a:p>
            <a:r>
              <a:rPr lang="pl-PL" sz="2800" dirty="0" err="1" smtClean="0">
                <a:latin typeface="Verdana"/>
                <a:cs typeface="Verdana"/>
              </a:rPr>
              <a:t>Achievements</a:t>
            </a:r>
            <a:r>
              <a:rPr lang="pl-PL" sz="2800" dirty="0" smtClean="0">
                <a:latin typeface="Verdana"/>
                <a:cs typeface="Verdana"/>
              </a:rPr>
              <a:t> </a:t>
            </a:r>
            <a:r>
              <a:rPr lang="pl-PL" sz="2800" dirty="0">
                <a:latin typeface="Verdana"/>
                <a:cs typeface="Verdana"/>
              </a:rPr>
              <a:t>of </a:t>
            </a:r>
            <a:r>
              <a:rPr lang="pl-PL" sz="2800" dirty="0" err="1">
                <a:latin typeface="Verdana"/>
                <a:cs typeface="Verdana"/>
              </a:rPr>
              <a:t>Polish</a:t>
            </a:r>
            <a:r>
              <a:rPr lang="pl-PL" sz="2800" dirty="0">
                <a:latin typeface="Verdana"/>
                <a:cs typeface="Verdana"/>
              </a:rPr>
              <a:t> hard </a:t>
            </a:r>
            <a:r>
              <a:rPr lang="pl-PL" sz="2800" dirty="0" err="1">
                <a:latin typeface="Verdana"/>
                <a:cs typeface="Verdana"/>
              </a:rPr>
              <a:t>coal</a:t>
            </a:r>
            <a:r>
              <a:rPr lang="pl-PL" sz="2800" dirty="0">
                <a:latin typeface="Verdana"/>
                <a:cs typeface="Verdana"/>
              </a:rPr>
              <a:t> </a:t>
            </a:r>
            <a:r>
              <a:rPr lang="pl-PL" sz="2800" dirty="0" err="1">
                <a:latin typeface="Verdana"/>
                <a:cs typeface="Verdana"/>
              </a:rPr>
              <a:t>sector</a:t>
            </a:r>
            <a:r>
              <a:rPr lang="pl-PL" sz="2800" dirty="0">
                <a:latin typeface="Verdana"/>
                <a:cs typeface="Verdana"/>
              </a:rPr>
              <a:t> </a:t>
            </a:r>
            <a:r>
              <a:rPr lang="pl-PL" sz="2800" dirty="0" smtClean="0">
                <a:latin typeface="Verdana"/>
                <a:cs typeface="Verdana"/>
              </a:rPr>
              <a:t>in </a:t>
            </a:r>
            <a:r>
              <a:rPr lang="pl-PL" sz="2800" dirty="0" err="1">
                <a:latin typeface="Verdana"/>
                <a:cs typeface="Verdana"/>
              </a:rPr>
              <a:t>years</a:t>
            </a:r>
            <a:r>
              <a:rPr lang="pl-PL" sz="2800" dirty="0">
                <a:latin typeface="Verdana"/>
                <a:cs typeface="Verdana"/>
              </a:rPr>
              <a:t> </a:t>
            </a:r>
            <a:r>
              <a:rPr lang="pl-PL" sz="2800" dirty="0" smtClean="0">
                <a:latin typeface="Verdana"/>
                <a:cs typeface="Verdana"/>
              </a:rPr>
              <a:t>2012, 2013 </a:t>
            </a:r>
            <a:r>
              <a:rPr lang="pl-PL" sz="2800" dirty="0">
                <a:latin typeface="Verdana"/>
                <a:cs typeface="Verdana"/>
              </a:rPr>
              <a:t>ans </a:t>
            </a:r>
            <a:r>
              <a:rPr lang="pl-PL" sz="2800" dirty="0" smtClean="0">
                <a:latin typeface="Verdana"/>
                <a:cs typeface="Verdana"/>
              </a:rPr>
              <a:t>8 </a:t>
            </a:r>
            <a:r>
              <a:rPr lang="pl-PL" sz="2800" dirty="0" err="1">
                <a:latin typeface="Verdana"/>
                <a:cs typeface="Verdana"/>
              </a:rPr>
              <a:t>months</a:t>
            </a:r>
            <a:r>
              <a:rPr lang="pl-PL" sz="2800" dirty="0">
                <a:latin typeface="Verdana"/>
                <a:cs typeface="Verdana"/>
              </a:rPr>
              <a:t> of </a:t>
            </a:r>
            <a:r>
              <a:rPr lang="pl-PL" sz="2800" dirty="0" smtClean="0">
                <a:latin typeface="Verdana"/>
                <a:cs typeface="Verdana"/>
              </a:rPr>
              <a:t>2014 </a:t>
            </a:r>
            <a:endParaRPr lang="pl-PL" sz="2800" dirty="0">
              <a:latin typeface="Verdana"/>
              <a:cs typeface="Verdana"/>
            </a:endParaRPr>
          </a:p>
          <a:p>
            <a:endParaRPr lang="en-US" sz="2800" dirty="0"/>
          </a:p>
        </p:txBody>
      </p:sp>
      <p:sp>
        <p:nvSpPr>
          <p:cNvPr id="10" name="pole tekstowe 9"/>
          <p:cNvSpPr txBox="1">
            <a:spLocks noChangeArrowheads="1"/>
          </p:cNvSpPr>
          <p:nvPr/>
        </p:nvSpPr>
        <p:spPr bwMode="auto">
          <a:xfrm>
            <a:off x="457200" y="2743200"/>
            <a:ext cx="3384550" cy="3968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err="1"/>
              <a:t>Output</a:t>
            </a:r>
            <a:r>
              <a:rPr lang="pl-PL" sz="2000" dirty="0"/>
              <a:t>: </a:t>
            </a:r>
            <a:r>
              <a:rPr lang="pl-PL" sz="2000" dirty="0" smtClean="0"/>
              <a:t>78.1 </a:t>
            </a:r>
            <a:r>
              <a:rPr lang="pl-PL" sz="2000" dirty="0"/>
              <a:t>mln </a:t>
            </a:r>
            <a:r>
              <a:rPr lang="pl-PL" sz="2000" dirty="0" err="1"/>
              <a:t>tones</a:t>
            </a:r>
            <a:endParaRPr lang="pl-PL" sz="2000" dirty="0"/>
          </a:p>
        </p:txBody>
      </p:sp>
      <p:sp>
        <p:nvSpPr>
          <p:cNvPr id="11" name="pole tekstowe 9"/>
          <p:cNvSpPr txBox="1">
            <a:spLocks noChangeArrowheads="1"/>
          </p:cNvSpPr>
          <p:nvPr/>
        </p:nvSpPr>
        <p:spPr bwMode="auto">
          <a:xfrm>
            <a:off x="457200" y="3246438"/>
            <a:ext cx="3384550" cy="396875"/>
          </a:xfrm>
          <a:prstGeom prst="rect">
            <a:avLst/>
          </a:prstGeom>
          <a:solidFill>
            <a:srgbClr val="3366FF">
              <a:alpha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a:t>Sale: </a:t>
            </a:r>
            <a:r>
              <a:rPr lang="pl-PL" sz="2000" dirty="0" smtClean="0"/>
              <a:t>71.2 </a:t>
            </a:r>
            <a:r>
              <a:rPr lang="pl-PL" sz="2000" dirty="0"/>
              <a:t>mln </a:t>
            </a:r>
            <a:r>
              <a:rPr lang="pl-PL" sz="2000" dirty="0" err="1"/>
              <a:t>tones</a:t>
            </a:r>
            <a:endParaRPr lang="pl-PL" sz="2000" dirty="0"/>
          </a:p>
        </p:txBody>
      </p:sp>
      <p:sp>
        <p:nvSpPr>
          <p:cNvPr id="12" name="pole tekstowe 9"/>
          <p:cNvSpPr txBox="1">
            <a:spLocks noChangeArrowheads="1"/>
          </p:cNvSpPr>
          <p:nvPr/>
        </p:nvSpPr>
        <p:spPr bwMode="auto">
          <a:xfrm>
            <a:off x="457200" y="5622925"/>
            <a:ext cx="3384550" cy="396875"/>
          </a:xfrm>
          <a:prstGeom prst="rect">
            <a:avLst/>
          </a:prstGeom>
          <a:solidFill>
            <a:srgbClr val="3366FF">
              <a:alpha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err="1"/>
              <a:t>Investments</a:t>
            </a:r>
            <a:r>
              <a:rPr lang="pl-PL" sz="2000" dirty="0"/>
              <a:t>: </a:t>
            </a:r>
            <a:r>
              <a:rPr lang="pl-PL" sz="2000" dirty="0" smtClean="0"/>
              <a:t>4.0 </a:t>
            </a:r>
            <a:r>
              <a:rPr lang="pl-PL" sz="2000" dirty="0"/>
              <a:t>bln PLN</a:t>
            </a:r>
          </a:p>
        </p:txBody>
      </p:sp>
      <p:sp>
        <p:nvSpPr>
          <p:cNvPr id="13" name="pole tekstowe 9"/>
          <p:cNvSpPr txBox="1">
            <a:spLocks noChangeArrowheads="1"/>
          </p:cNvSpPr>
          <p:nvPr/>
        </p:nvSpPr>
        <p:spPr bwMode="auto">
          <a:xfrm>
            <a:off x="457200" y="3751263"/>
            <a:ext cx="3384550" cy="396875"/>
          </a:xfrm>
          <a:prstGeom prst="rect">
            <a:avLst/>
          </a:prstGeom>
          <a:solidFill>
            <a:srgbClr val="3366FF">
              <a:alpha val="600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a:t>Export: </a:t>
            </a:r>
            <a:r>
              <a:rPr lang="pl-PL" sz="2000" dirty="0" smtClean="0"/>
              <a:t>7.4 </a:t>
            </a:r>
            <a:r>
              <a:rPr lang="pl-PL" sz="2000" dirty="0"/>
              <a:t>mln </a:t>
            </a:r>
            <a:r>
              <a:rPr lang="pl-PL" sz="2000" dirty="0" err="1"/>
              <a:t>tones</a:t>
            </a:r>
            <a:endParaRPr lang="pl-PL" sz="2000" dirty="0"/>
          </a:p>
        </p:txBody>
      </p:sp>
      <p:sp>
        <p:nvSpPr>
          <p:cNvPr id="14" name="pole tekstowe 9"/>
          <p:cNvSpPr txBox="1">
            <a:spLocks noChangeArrowheads="1"/>
          </p:cNvSpPr>
          <p:nvPr/>
        </p:nvSpPr>
        <p:spPr bwMode="auto">
          <a:xfrm>
            <a:off x="457200" y="4254500"/>
            <a:ext cx="3384550" cy="396875"/>
          </a:xfrm>
          <a:prstGeom prst="rect">
            <a:avLst/>
          </a:prstGeom>
          <a:solidFill>
            <a:srgbClr val="3366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a:t>Import: </a:t>
            </a:r>
            <a:r>
              <a:rPr lang="pl-PL" sz="2000" dirty="0" smtClean="0"/>
              <a:t>10.1 </a:t>
            </a:r>
            <a:r>
              <a:rPr lang="pl-PL" sz="2000" dirty="0"/>
              <a:t>mln </a:t>
            </a:r>
            <a:r>
              <a:rPr lang="pl-PL" sz="2000" dirty="0" err="1"/>
              <a:t>tones</a:t>
            </a:r>
            <a:endParaRPr lang="pl-PL" sz="2000" dirty="0"/>
          </a:p>
        </p:txBody>
      </p:sp>
      <p:sp>
        <p:nvSpPr>
          <p:cNvPr id="15" name="pole tekstowe 9"/>
          <p:cNvSpPr txBox="1">
            <a:spLocks noChangeArrowheads="1"/>
          </p:cNvSpPr>
          <p:nvPr/>
        </p:nvSpPr>
        <p:spPr bwMode="auto">
          <a:xfrm>
            <a:off x="457200" y="4686300"/>
            <a:ext cx="3384550" cy="396875"/>
          </a:xfrm>
          <a:prstGeom prst="rect">
            <a:avLst/>
          </a:prstGeom>
          <a:solidFill>
            <a:srgbClr val="3366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err="1"/>
              <a:t>Use</a:t>
            </a:r>
            <a:r>
              <a:rPr lang="pl-PL" sz="2000" dirty="0"/>
              <a:t>: </a:t>
            </a:r>
            <a:r>
              <a:rPr lang="pl-PL" sz="2000" dirty="0" smtClean="0"/>
              <a:t>74.7 </a:t>
            </a:r>
            <a:r>
              <a:rPr lang="pl-PL" sz="2000" dirty="0"/>
              <a:t>mln </a:t>
            </a:r>
            <a:r>
              <a:rPr lang="pl-PL" sz="2000" dirty="0" err="1"/>
              <a:t>tones</a:t>
            </a:r>
            <a:endParaRPr lang="pl-PL" sz="2000" dirty="0"/>
          </a:p>
        </p:txBody>
      </p:sp>
      <p:sp>
        <p:nvSpPr>
          <p:cNvPr id="16" name="pole tekstowe 9"/>
          <p:cNvSpPr txBox="1">
            <a:spLocks noChangeArrowheads="1"/>
          </p:cNvSpPr>
          <p:nvPr/>
        </p:nvSpPr>
        <p:spPr bwMode="auto">
          <a:xfrm>
            <a:off x="457200" y="6054725"/>
            <a:ext cx="3384550" cy="3968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err="1"/>
              <a:t>Outcome</a:t>
            </a:r>
            <a:r>
              <a:rPr lang="pl-PL" sz="2000" dirty="0"/>
              <a:t>: 1</a:t>
            </a:r>
            <a:r>
              <a:rPr lang="pl-PL" sz="2000" dirty="0" smtClean="0"/>
              <a:t>.6 </a:t>
            </a:r>
            <a:r>
              <a:rPr lang="pl-PL" sz="2000" dirty="0"/>
              <a:t>bln PLN</a:t>
            </a:r>
          </a:p>
        </p:txBody>
      </p:sp>
      <p:sp>
        <p:nvSpPr>
          <p:cNvPr id="17" name="pole tekstowe 9"/>
          <p:cNvSpPr txBox="1">
            <a:spLocks noChangeArrowheads="1"/>
          </p:cNvSpPr>
          <p:nvPr/>
        </p:nvSpPr>
        <p:spPr bwMode="auto">
          <a:xfrm>
            <a:off x="457200" y="5191125"/>
            <a:ext cx="3384550" cy="396875"/>
          </a:xfrm>
          <a:prstGeom prst="rect">
            <a:avLst/>
          </a:prstGeom>
          <a:solidFill>
            <a:srgbClr val="3366FF">
              <a:alpha val="600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err="1"/>
              <a:t>employment</a:t>
            </a:r>
            <a:r>
              <a:rPr lang="pl-PL" sz="2000" dirty="0"/>
              <a:t>: </a:t>
            </a:r>
            <a:r>
              <a:rPr lang="pl-PL" sz="2000" dirty="0" smtClean="0"/>
              <a:t>113 </a:t>
            </a:r>
            <a:r>
              <a:rPr lang="pl-PL" sz="2000" dirty="0" err="1"/>
              <a:t>thous</a:t>
            </a:r>
            <a:r>
              <a:rPr lang="pl-PL" sz="2000" dirty="0"/>
              <a:t>. p.</a:t>
            </a:r>
          </a:p>
        </p:txBody>
      </p:sp>
      <p:sp>
        <p:nvSpPr>
          <p:cNvPr id="18" name="pole tekstowe 9"/>
          <p:cNvSpPr txBox="1">
            <a:spLocks noChangeArrowheads="1"/>
          </p:cNvSpPr>
          <p:nvPr/>
        </p:nvSpPr>
        <p:spPr bwMode="auto">
          <a:xfrm>
            <a:off x="4202112" y="2743200"/>
            <a:ext cx="2016125" cy="396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74.9 mln </a:t>
            </a:r>
            <a:r>
              <a:rPr lang="pl-PL" sz="2000" dirty="0" err="1"/>
              <a:t>tones</a:t>
            </a:r>
            <a:endParaRPr lang="pl-PL" sz="2000" dirty="0"/>
          </a:p>
        </p:txBody>
      </p:sp>
      <p:sp>
        <p:nvSpPr>
          <p:cNvPr id="19" name="pole tekstowe 9"/>
          <p:cNvSpPr txBox="1">
            <a:spLocks noChangeArrowheads="1"/>
          </p:cNvSpPr>
          <p:nvPr/>
        </p:nvSpPr>
        <p:spPr bwMode="auto">
          <a:xfrm>
            <a:off x="4202112" y="3246438"/>
            <a:ext cx="2016125" cy="396875"/>
          </a:xfrm>
          <a:prstGeom prst="rect">
            <a:avLst/>
          </a:prstGeom>
          <a:solidFill>
            <a:schemeClr val="hlink">
              <a:alpha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75.7 mln </a:t>
            </a:r>
            <a:r>
              <a:rPr lang="pl-PL" sz="2000" dirty="0" err="1"/>
              <a:t>tones</a:t>
            </a:r>
            <a:endParaRPr lang="pl-PL" sz="2000" dirty="0"/>
          </a:p>
        </p:txBody>
      </p:sp>
      <p:sp>
        <p:nvSpPr>
          <p:cNvPr id="20" name="pole tekstowe 9"/>
          <p:cNvSpPr txBox="1">
            <a:spLocks noChangeArrowheads="1"/>
          </p:cNvSpPr>
          <p:nvPr/>
        </p:nvSpPr>
        <p:spPr bwMode="auto">
          <a:xfrm>
            <a:off x="4202112" y="5622925"/>
            <a:ext cx="2016125" cy="396875"/>
          </a:xfrm>
          <a:prstGeom prst="rect">
            <a:avLst/>
          </a:prstGeom>
          <a:solidFill>
            <a:schemeClr val="hlink">
              <a:alpha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a:t>
            </a:r>
            <a:r>
              <a:rPr lang="pl-PL" sz="2000" dirty="0" smtClean="0"/>
              <a:t>3.2 bln </a:t>
            </a:r>
            <a:r>
              <a:rPr lang="pl-PL" sz="2000" dirty="0"/>
              <a:t>PLN</a:t>
            </a:r>
          </a:p>
        </p:txBody>
      </p:sp>
      <p:sp>
        <p:nvSpPr>
          <p:cNvPr id="21" name="pole tekstowe 9"/>
          <p:cNvSpPr txBox="1">
            <a:spLocks noChangeArrowheads="1"/>
          </p:cNvSpPr>
          <p:nvPr/>
        </p:nvSpPr>
        <p:spPr bwMode="auto">
          <a:xfrm>
            <a:off x="4202112" y="3751263"/>
            <a:ext cx="2016125" cy="396875"/>
          </a:xfrm>
          <a:prstGeom prst="rect">
            <a:avLst/>
          </a:prstGeom>
          <a:solidFill>
            <a:schemeClr val="hlink">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10.4 </a:t>
            </a:r>
            <a:r>
              <a:rPr lang="pl-PL" sz="2000" dirty="0"/>
              <a:t>mln </a:t>
            </a:r>
            <a:r>
              <a:rPr lang="pl-PL" sz="2000" dirty="0" err="1"/>
              <a:t>tones</a:t>
            </a:r>
            <a:endParaRPr lang="pl-PL" sz="2000" dirty="0"/>
          </a:p>
        </p:txBody>
      </p:sp>
      <p:sp>
        <p:nvSpPr>
          <p:cNvPr id="22" name="pole tekstowe 9"/>
          <p:cNvSpPr txBox="1">
            <a:spLocks noChangeArrowheads="1"/>
          </p:cNvSpPr>
          <p:nvPr/>
        </p:nvSpPr>
        <p:spPr bwMode="auto">
          <a:xfrm>
            <a:off x="4202112" y="4254500"/>
            <a:ext cx="2016125" cy="396875"/>
          </a:xfrm>
          <a:prstGeom prst="rect">
            <a:avLst/>
          </a:prstGeom>
          <a:solidFill>
            <a:schemeClr val="hlink">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10.8 </a:t>
            </a:r>
            <a:r>
              <a:rPr lang="pl-PL" sz="2000" dirty="0"/>
              <a:t>mln </a:t>
            </a:r>
            <a:r>
              <a:rPr lang="pl-PL" sz="2000" dirty="0" err="1"/>
              <a:t>tones</a:t>
            </a:r>
            <a:endParaRPr lang="pl-PL" sz="2000" dirty="0"/>
          </a:p>
        </p:txBody>
      </p:sp>
      <p:sp>
        <p:nvSpPr>
          <p:cNvPr id="23" name="pole tekstowe 9"/>
          <p:cNvSpPr txBox="1">
            <a:spLocks noChangeArrowheads="1"/>
          </p:cNvSpPr>
          <p:nvPr/>
        </p:nvSpPr>
        <p:spPr bwMode="auto">
          <a:xfrm>
            <a:off x="4202112" y="4686300"/>
            <a:ext cx="2016125" cy="400110"/>
          </a:xfrm>
          <a:prstGeom prst="rect">
            <a:avLst/>
          </a:prstGeom>
          <a:solidFill>
            <a:schemeClr va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a:t>
            </a:r>
            <a:r>
              <a:rPr lang="pl-PL" sz="2000" dirty="0" smtClean="0"/>
              <a:t>79.2 </a:t>
            </a:r>
            <a:r>
              <a:rPr lang="pl-PL" sz="2000" dirty="0" smtClean="0"/>
              <a:t>mln </a:t>
            </a:r>
            <a:r>
              <a:rPr lang="pl-PL" sz="2000" dirty="0" err="1"/>
              <a:t>tones</a:t>
            </a:r>
            <a:endParaRPr lang="pl-PL" sz="2000" dirty="0"/>
          </a:p>
        </p:txBody>
      </p:sp>
      <p:sp>
        <p:nvSpPr>
          <p:cNvPr id="24" name="pole tekstowe 9"/>
          <p:cNvSpPr txBox="1">
            <a:spLocks noChangeArrowheads="1"/>
          </p:cNvSpPr>
          <p:nvPr/>
        </p:nvSpPr>
        <p:spPr bwMode="auto">
          <a:xfrm>
            <a:off x="4202112" y="6054725"/>
            <a:ext cx="2016125" cy="3968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a:t>
            </a:r>
            <a:r>
              <a:rPr lang="pl-PL" sz="2000" dirty="0" smtClean="0"/>
              <a:t>-0.3 bln </a:t>
            </a:r>
            <a:r>
              <a:rPr lang="pl-PL" sz="2000" dirty="0"/>
              <a:t>PLN</a:t>
            </a:r>
          </a:p>
        </p:txBody>
      </p:sp>
      <p:sp>
        <p:nvSpPr>
          <p:cNvPr id="25" name="pole tekstowe 9"/>
          <p:cNvSpPr txBox="1">
            <a:spLocks noChangeArrowheads="1"/>
          </p:cNvSpPr>
          <p:nvPr/>
        </p:nvSpPr>
        <p:spPr bwMode="auto">
          <a:xfrm>
            <a:off x="4202112" y="5191125"/>
            <a:ext cx="2016125" cy="396875"/>
          </a:xfrm>
          <a:prstGeom prst="rect">
            <a:avLst/>
          </a:prstGeom>
          <a:solidFill>
            <a:schemeClr val="hlink">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107 </a:t>
            </a:r>
            <a:r>
              <a:rPr lang="pl-PL" sz="2000" dirty="0" err="1" smtClean="0"/>
              <a:t>thous</a:t>
            </a:r>
            <a:r>
              <a:rPr lang="pl-PL" sz="2000" dirty="0"/>
              <a:t>. p </a:t>
            </a:r>
          </a:p>
        </p:txBody>
      </p:sp>
      <p:sp>
        <p:nvSpPr>
          <p:cNvPr id="26" name="Text Box 324"/>
          <p:cNvSpPr txBox="1">
            <a:spLocks noChangeArrowheads="1"/>
          </p:cNvSpPr>
          <p:nvPr/>
        </p:nvSpPr>
        <p:spPr bwMode="auto">
          <a:xfrm>
            <a:off x="1609725" y="2238375"/>
            <a:ext cx="841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Aft>
                <a:spcPct val="0"/>
              </a:spcAft>
              <a:buClrTx/>
              <a:buSzTx/>
              <a:buFontTx/>
              <a:buNone/>
            </a:pPr>
            <a:r>
              <a:rPr lang="pl-PL" sz="1800" dirty="0" smtClean="0">
                <a:solidFill>
                  <a:srgbClr val="0066CC"/>
                </a:solidFill>
              </a:rPr>
              <a:t>2012</a:t>
            </a:r>
            <a:endParaRPr lang="pl-PL" sz="1800" dirty="0">
              <a:solidFill>
                <a:srgbClr val="0066CC"/>
              </a:solidFill>
            </a:endParaRPr>
          </a:p>
        </p:txBody>
      </p:sp>
      <p:sp>
        <p:nvSpPr>
          <p:cNvPr id="27" name="Text Box 325"/>
          <p:cNvSpPr txBox="1">
            <a:spLocks noChangeArrowheads="1"/>
          </p:cNvSpPr>
          <p:nvPr/>
        </p:nvSpPr>
        <p:spPr bwMode="auto">
          <a:xfrm>
            <a:off x="4778375" y="2238375"/>
            <a:ext cx="841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Aft>
                <a:spcPct val="0"/>
              </a:spcAft>
              <a:buClrTx/>
              <a:buSzTx/>
              <a:buFontTx/>
              <a:buNone/>
            </a:pPr>
            <a:r>
              <a:rPr lang="pl-PL" sz="1800" dirty="0" smtClean="0">
                <a:solidFill>
                  <a:schemeClr val="hlink"/>
                </a:solidFill>
              </a:rPr>
              <a:t>2013</a:t>
            </a:r>
            <a:endParaRPr lang="pl-PL" sz="1800" dirty="0">
              <a:solidFill>
                <a:schemeClr val="hlink"/>
              </a:solidFill>
            </a:endParaRPr>
          </a:p>
        </p:txBody>
      </p:sp>
      <p:sp>
        <p:nvSpPr>
          <p:cNvPr id="28" name="pole tekstowe 9"/>
          <p:cNvSpPr txBox="1">
            <a:spLocks noChangeArrowheads="1"/>
          </p:cNvSpPr>
          <p:nvPr/>
        </p:nvSpPr>
        <p:spPr bwMode="auto">
          <a:xfrm>
            <a:off x="6505575" y="2743200"/>
            <a:ext cx="201612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45.8 </a:t>
            </a:r>
            <a:r>
              <a:rPr lang="pl-PL" sz="2000" dirty="0"/>
              <a:t>mln </a:t>
            </a:r>
            <a:r>
              <a:rPr lang="pl-PL" sz="2000" dirty="0" err="1"/>
              <a:t>tones</a:t>
            </a:r>
            <a:endParaRPr lang="pl-PL" sz="2000" dirty="0"/>
          </a:p>
        </p:txBody>
      </p:sp>
      <p:sp>
        <p:nvSpPr>
          <p:cNvPr id="29" name="pole tekstowe 9"/>
          <p:cNvSpPr txBox="1">
            <a:spLocks noChangeArrowheads="1"/>
          </p:cNvSpPr>
          <p:nvPr/>
        </p:nvSpPr>
        <p:spPr bwMode="auto">
          <a:xfrm>
            <a:off x="6505575" y="3246438"/>
            <a:ext cx="2016125" cy="396875"/>
          </a:xfrm>
          <a:prstGeom prst="rect">
            <a:avLst/>
          </a:prstGeom>
          <a:solidFill>
            <a:schemeClr val="accent1">
              <a:alpha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43.2 mln </a:t>
            </a:r>
            <a:r>
              <a:rPr lang="pl-PL" sz="2000" dirty="0" err="1"/>
              <a:t>tones</a:t>
            </a:r>
            <a:endParaRPr lang="pl-PL" sz="2000" dirty="0"/>
          </a:p>
        </p:txBody>
      </p:sp>
      <p:sp>
        <p:nvSpPr>
          <p:cNvPr id="30" name="pole tekstowe 9"/>
          <p:cNvSpPr txBox="1">
            <a:spLocks noChangeArrowheads="1"/>
          </p:cNvSpPr>
          <p:nvPr/>
        </p:nvSpPr>
        <p:spPr bwMode="auto">
          <a:xfrm>
            <a:off x="6505575" y="5622925"/>
            <a:ext cx="2016125" cy="396875"/>
          </a:xfrm>
          <a:prstGeom prst="rect">
            <a:avLst/>
          </a:prstGeom>
          <a:solidFill>
            <a:schemeClr val="accent1">
              <a:alpha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a:t>
            </a:r>
            <a:r>
              <a:rPr lang="pl-PL" sz="2000" dirty="0" smtClean="0"/>
              <a:t>1.7 bln </a:t>
            </a:r>
            <a:r>
              <a:rPr lang="pl-PL" sz="2000" dirty="0"/>
              <a:t>PLN</a:t>
            </a:r>
          </a:p>
        </p:txBody>
      </p:sp>
      <p:sp>
        <p:nvSpPr>
          <p:cNvPr id="31" name="pole tekstowe 9"/>
          <p:cNvSpPr txBox="1">
            <a:spLocks noChangeArrowheads="1"/>
          </p:cNvSpPr>
          <p:nvPr/>
        </p:nvSpPr>
        <p:spPr bwMode="auto">
          <a:xfrm>
            <a:off x="6505575" y="3751263"/>
            <a:ext cx="2016125" cy="396875"/>
          </a:xfrm>
          <a:prstGeom prst="rect">
            <a:avLst/>
          </a:prstGeom>
          <a:solidFill>
            <a:schemeClr val="accent1">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5.5 </a:t>
            </a:r>
            <a:r>
              <a:rPr lang="pl-PL" sz="2000" dirty="0"/>
              <a:t>mln </a:t>
            </a:r>
            <a:r>
              <a:rPr lang="pl-PL" sz="2000" dirty="0" err="1"/>
              <a:t>tones</a:t>
            </a:r>
            <a:endParaRPr lang="pl-PL" sz="2000" dirty="0"/>
          </a:p>
        </p:txBody>
      </p:sp>
      <p:sp>
        <p:nvSpPr>
          <p:cNvPr id="32" name="pole tekstowe 9"/>
          <p:cNvSpPr txBox="1">
            <a:spLocks noChangeArrowheads="1"/>
          </p:cNvSpPr>
          <p:nvPr/>
        </p:nvSpPr>
        <p:spPr bwMode="auto">
          <a:xfrm>
            <a:off x="6505575" y="4254500"/>
            <a:ext cx="2016125" cy="400110"/>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a:t>
            </a:r>
            <a:r>
              <a:rPr lang="pl-PL" sz="2000" dirty="0" smtClean="0"/>
              <a:t>5 mln </a:t>
            </a:r>
            <a:r>
              <a:rPr lang="pl-PL" sz="2000" dirty="0" err="1"/>
              <a:t>tones</a:t>
            </a:r>
            <a:endParaRPr lang="pl-PL" sz="2000" dirty="0"/>
          </a:p>
        </p:txBody>
      </p:sp>
      <p:sp>
        <p:nvSpPr>
          <p:cNvPr id="33" name="pole tekstowe 9"/>
          <p:cNvSpPr txBox="1">
            <a:spLocks noChangeArrowheads="1"/>
          </p:cNvSpPr>
          <p:nvPr/>
        </p:nvSpPr>
        <p:spPr bwMode="auto">
          <a:xfrm>
            <a:off x="6505575" y="4686300"/>
            <a:ext cx="2016125" cy="396875"/>
          </a:xfrm>
          <a:prstGeom prst="rect">
            <a:avLst/>
          </a:prstGeom>
          <a:solidFill>
            <a:schemeClr val="accent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a:t>
            </a:r>
            <a:r>
              <a:rPr lang="pl-PL" sz="2000" dirty="0" smtClean="0"/>
              <a:t>42.2 mln </a:t>
            </a:r>
            <a:r>
              <a:rPr lang="pl-PL" sz="2000" dirty="0" err="1"/>
              <a:t>tones</a:t>
            </a:r>
            <a:endParaRPr lang="pl-PL" sz="2000" dirty="0"/>
          </a:p>
        </p:txBody>
      </p:sp>
      <p:sp>
        <p:nvSpPr>
          <p:cNvPr id="34" name="pole tekstowe 9"/>
          <p:cNvSpPr txBox="1">
            <a:spLocks noChangeArrowheads="1"/>
          </p:cNvSpPr>
          <p:nvPr/>
        </p:nvSpPr>
        <p:spPr bwMode="auto">
          <a:xfrm>
            <a:off x="6505575" y="6054725"/>
            <a:ext cx="2016125" cy="396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 </a:t>
            </a:r>
            <a:r>
              <a:rPr lang="pl-PL" sz="2000" dirty="0" smtClean="0"/>
              <a:t>-0.9 bln </a:t>
            </a:r>
            <a:r>
              <a:rPr lang="pl-PL" sz="2000" dirty="0"/>
              <a:t>PLN</a:t>
            </a:r>
          </a:p>
        </p:txBody>
      </p:sp>
      <p:sp>
        <p:nvSpPr>
          <p:cNvPr id="35" name="pole tekstowe 9"/>
          <p:cNvSpPr txBox="1">
            <a:spLocks noChangeArrowheads="1"/>
          </p:cNvSpPr>
          <p:nvPr/>
        </p:nvSpPr>
        <p:spPr bwMode="auto">
          <a:xfrm>
            <a:off x="6505575" y="5191125"/>
            <a:ext cx="2016125" cy="396875"/>
          </a:xfrm>
          <a:prstGeom prst="rect">
            <a:avLst/>
          </a:prstGeom>
          <a:solidFill>
            <a:schemeClr val="accent1">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defRPr>
                <a:solidFill>
                  <a:schemeClr val="tx1"/>
                </a:solidFill>
                <a:latin typeface="Arial" charset="0"/>
                <a:ea typeface="Arial" charset="0"/>
              </a:defRPr>
            </a:lvl1pPr>
            <a:lvl2pPr marL="742950" indent="-285750" eaLnBrk="0" hangingPunct="0">
              <a:spcAft>
                <a:spcPct val="0"/>
              </a:spcAft>
              <a:defRPr>
                <a:solidFill>
                  <a:schemeClr val="tx1"/>
                </a:solidFill>
                <a:latin typeface="Arial" charset="0"/>
                <a:ea typeface="Arial" charset="0"/>
              </a:defRPr>
            </a:lvl2pPr>
            <a:lvl3pPr marL="1143000" indent="-228600" eaLnBrk="0" hangingPunct="0">
              <a:spcAft>
                <a:spcPct val="0"/>
              </a:spcAft>
              <a:defRPr>
                <a:solidFill>
                  <a:schemeClr val="tx1"/>
                </a:solidFill>
                <a:latin typeface="Arial" charset="0"/>
                <a:ea typeface="Arial" charset="0"/>
              </a:defRPr>
            </a:lvl3pPr>
            <a:lvl4pPr marL="1600200" indent="-228600" eaLnBrk="0" hangingPunct="0">
              <a:spcAft>
                <a:spcPct val="0"/>
              </a:spcAft>
              <a:defRPr>
                <a:solidFill>
                  <a:schemeClr val="tx1"/>
                </a:solidFill>
                <a:latin typeface="Arial" charset="0"/>
                <a:ea typeface="Arial" charset="0"/>
              </a:defRPr>
            </a:lvl4pPr>
            <a:lvl5pPr marL="2057400" indent="-228600" eaLnBrk="0" hangingPunct="0">
              <a:spcAft>
                <a:spcPct val="0"/>
              </a:spcAft>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algn="ctr" eaLnBrk="1" hangingPunct="1">
              <a:buClrTx/>
              <a:buSzTx/>
              <a:buFontTx/>
              <a:buNone/>
            </a:pPr>
            <a:r>
              <a:rPr lang="pl-PL" sz="2000" dirty="0" smtClean="0"/>
              <a:t>103 </a:t>
            </a:r>
            <a:r>
              <a:rPr lang="pl-PL" sz="2000" dirty="0" err="1"/>
              <a:t>thous</a:t>
            </a:r>
            <a:r>
              <a:rPr lang="pl-PL" sz="2000" dirty="0"/>
              <a:t>. p </a:t>
            </a:r>
          </a:p>
        </p:txBody>
      </p:sp>
      <p:sp>
        <p:nvSpPr>
          <p:cNvPr id="36" name="Text Box 334"/>
          <p:cNvSpPr txBox="1">
            <a:spLocks noChangeArrowheads="1"/>
          </p:cNvSpPr>
          <p:nvPr/>
        </p:nvSpPr>
        <p:spPr bwMode="auto">
          <a:xfrm>
            <a:off x="6505575" y="2238375"/>
            <a:ext cx="24801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Aft>
                <a:spcPct val="0"/>
              </a:spcAft>
              <a:buClrTx/>
              <a:buSzTx/>
              <a:buFontTx/>
              <a:buNone/>
            </a:pPr>
            <a:r>
              <a:rPr lang="pl-PL" sz="1800" dirty="0" smtClean="0">
                <a:solidFill>
                  <a:schemeClr val="accent1"/>
                </a:solidFill>
              </a:rPr>
              <a:t>8 </a:t>
            </a:r>
            <a:r>
              <a:rPr lang="pl-PL" sz="1800" dirty="0" err="1">
                <a:solidFill>
                  <a:schemeClr val="accent1"/>
                </a:solidFill>
              </a:rPr>
              <a:t>months</a:t>
            </a:r>
            <a:r>
              <a:rPr lang="pl-PL" sz="1800" dirty="0">
                <a:solidFill>
                  <a:schemeClr val="accent1"/>
                </a:solidFill>
              </a:rPr>
              <a:t> of </a:t>
            </a:r>
            <a:r>
              <a:rPr lang="pl-PL" sz="1800" dirty="0" smtClean="0">
                <a:solidFill>
                  <a:schemeClr val="accent1"/>
                </a:solidFill>
              </a:rPr>
              <a:t>2014</a:t>
            </a:r>
            <a:endParaRPr lang="pl-PL" sz="1800" dirty="0">
              <a:solidFill>
                <a:schemeClr val="accent1"/>
              </a:solidFill>
            </a:endParaRPr>
          </a:p>
        </p:txBody>
      </p:sp>
    </p:spTree>
    <p:extLst>
      <p:ext uri="{BB962C8B-B14F-4D97-AF65-F5344CB8AC3E}">
        <p14:creationId xmlns:p14="http://schemas.microsoft.com/office/powerpoint/2010/main" val="39415943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685800" y="0"/>
            <a:ext cx="7696200" cy="762000"/>
          </a:xfrm>
          <a:prstGeom prst="rect">
            <a:avLst/>
          </a:prstGeom>
          <a:solidFill>
            <a:srgbClr val="FFFFFF"/>
          </a:solidFill>
          <a:ln>
            <a:miter lim="800000"/>
            <a:headEnd/>
            <a:tailEnd/>
          </a:ln>
        </p:spPr>
        <p:txBody>
          <a:bodyPr anchor="ctr"/>
          <a:lstStyle/>
          <a:p>
            <a:pPr algn="l"/>
            <a:r>
              <a:rPr lang="pl-PL" sz="2800" b="1" smtClean="0">
                <a:solidFill>
                  <a:srgbClr val="000000"/>
                </a:solidFill>
                <a:latin typeface="Verdana" pitchFamily="34" charset="0"/>
                <a:cs typeface="Arial" charset="0"/>
              </a:rPr>
              <a:t>Energy Policy of Poland until 2030</a:t>
            </a:r>
            <a:endParaRPr lang="en-US" altLang="pl-PL" sz="2800" b="1" smtClean="0">
              <a:solidFill>
                <a:srgbClr val="000000"/>
              </a:solidFill>
              <a:latin typeface="Verdana" pitchFamily="34" charset="0"/>
              <a:cs typeface="Arial" charset="0"/>
            </a:endParaRPr>
          </a:p>
        </p:txBody>
      </p:sp>
      <p:sp>
        <p:nvSpPr>
          <p:cNvPr id="64658" name="Prostokąt 6"/>
          <p:cNvSpPr>
            <a:spLocks noChangeArrowheads="1"/>
          </p:cNvSpPr>
          <p:nvPr/>
        </p:nvSpPr>
        <p:spPr bwMode="auto">
          <a:xfrm>
            <a:off x="0" y="838200"/>
            <a:ext cx="8458200" cy="427038"/>
          </a:xfrm>
          <a:prstGeom prst="rect">
            <a:avLst/>
          </a:prstGeom>
          <a:noFill/>
          <a:ln w="9525">
            <a:noFill/>
            <a:miter lim="800000"/>
            <a:headEnd/>
            <a:tailEnd/>
          </a:ln>
        </p:spPr>
        <p:txBody>
          <a:bodyPr>
            <a:spAutoFit/>
          </a:bodyPr>
          <a:lstStyle/>
          <a:p>
            <a:pPr algn="ctr" defTabSz="914400"/>
            <a:r>
              <a:rPr lang="en-US" sz="2200" b="0">
                <a:solidFill>
                  <a:srgbClr val="000000"/>
                </a:solidFill>
                <a:cs typeface="Arial" charset="0"/>
              </a:rPr>
              <a:t>The demand for primary energy by type of fuel</a:t>
            </a:r>
          </a:p>
        </p:txBody>
      </p:sp>
      <p:graphicFrame>
        <p:nvGraphicFramePr>
          <p:cNvPr id="41116" name="Group 156"/>
          <p:cNvGraphicFramePr>
            <a:graphicFrameLocks noGrp="1"/>
          </p:cNvGraphicFramePr>
          <p:nvPr/>
        </p:nvGraphicFramePr>
        <p:xfrm>
          <a:off x="381000" y="1676400"/>
          <a:ext cx="9144000" cy="5182454"/>
        </p:xfrm>
        <a:graphic>
          <a:graphicData uri="http://schemas.openxmlformats.org/drawingml/2006/table">
            <a:tbl>
              <a:tblPr/>
              <a:tblGrid>
                <a:gridCol w="1263650"/>
                <a:gridCol w="873125"/>
                <a:gridCol w="871538"/>
                <a:gridCol w="871537"/>
                <a:gridCol w="871538"/>
                <a:gridCol w="873125"/>
                <a:gridCol w="871537"/>
                <a:gridCol w="871538"/>
                <a:gridCol w="1776412"/>
              </a:tblGrid>
              <a:tr h="635000">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 </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Unit</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2006</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2010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2015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2020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2025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2030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Change of the demand 2006-2030 [%]</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Hard Coal</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12,6</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11,22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12,16</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9,39</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11,21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9,72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-23%</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vMerge="1">
                  <a:txBody>
                    <a:bodyPr/>
                    <a:lstStyle/>
                    <a:p>
                      <a:endParaRPr lang="pl-PL"/>
                    </a:p>
                  </a:txBody>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mln tonnes</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59,4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52,8</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57,2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44,2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52,7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45,7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250825">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Lignite</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43,8</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37,9</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35,3</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34,6</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34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36,7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-16%</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vMerge="1">
                  <a:txBody>
                    <a:bodyPr/>
                    <a:lstStyle/>
                    <a:p>
                      <a:endParaRPr lang="pl-PL"/>
                    </a:p>
                  </a:txBody>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mln tonnes</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76,5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66,1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61,7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60,4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59,3</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1" i="0" u="none" strike="noStrike" cap="none" normalizeH="0" baseline="0" smtClean="0">
                          <a:ln>
                            <a:noFill/>
                          </a:ln>
                          <a:solidFill>
                            <a:srgbClr val="000000"/>
                          </a:solidFill>
                          <a:effectLst/>
                          <a:latin typeface="Verdana" pitchFamily="34" charset="0"/>
                          <a:cs typeface="Arial" charset="0"/>
                        </a:rPr>
                        <a:t>64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228600">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Crude oil and fuels</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24,3</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25,1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26,1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27,4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29,5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31,1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28%</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vMerge="1">
                  <a:txBody>
                    <a:bodyPr/>
                    <a:lstStyle/>
                    <a:p>
                      <a:endParaRPr lang="pl-PL"/>
                    </a:p>
                  </a:txBody>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mln tonnes</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24,3</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25,1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26,1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27,4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29,5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31,1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207963">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Gas</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12,3</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13</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14,5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16,1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17,2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40%</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vMerge="1">
                  <a:txBody>
                    <a:bodyPr/>
                    <a:lstStyle/>
                    <a:p>
                      <a:endParaRPr lang="pl-PL"/>
                    </a:p>
                  </a:txBody>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bln m</a:t>
                      </a:r>
                      <a:r>
                        <a:rPr kumimoji="0" lang="pl-PL" sz="1300" b="0" i="0" u="none" strike="noStrike" cap="none" normalizeH="0" baseline="30000" smtClean="0">
                          <a:ln>
                            <a:noFill/>
                          </a:ln>
                          <a:solidFill>
                            <a:srgbClr val="000000"/>
                          </a:solidFill>
                          <a:effectLst/>
                          <a:latin typeface="Verdana" pitchFamily="34" charset="0"/>
                          <a:cs typeface="Arial" charset="0"/>
                        </a:rPr>
                        <a:t>3</a:t>
                      </a:r>
                      <a:endParaRPr kumimoji="0" lang="pl-PL" sz="1300" b="0" i="0" u="none" strike="noStrike" cap="none" normalizeH="0" baseline="0" smtClean="0">
                        <a:ln>
                          <a:noFill/>
                        </a:ln>
                        <a:solidFill>
                          <a:srgbClr val="000000"/>
                        </a:solidFill>
                        <a:effectLst/>
                        <a:latin typeface="Verdana" pitchFamily="34" charset="0"/>
                        <a:cs typeface="Arial" charset="0"/>
                      </a:endParaRP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14,5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14,1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15,4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17,1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19</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20,2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pl-PL"/>
                    </a:p>
                  </a:txBody>
                  <a:tcPr/>
                </a:tc>
              </a:tr>
              <a:tr h="46831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Renewable Energy</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6,3</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8,4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12,2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13,8</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14,7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194%</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Other fuels</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0,9</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1,4</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1,6</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129%</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Nuclear fuel</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7,5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 </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Export of electricity</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-0,9</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0</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 </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Primary Energy in total</a:t>
                      </a:r>
                    </a:p>
                  </a:txBody>
                  <a:tcPr marL="7269" marR="7269" marT="7269" marB="0" anchor="ctr"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Mtoe</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97,8</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93,2</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95,8</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101,7</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111</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118,5</a:t>
                      </a:r>
                    </a:p>
                  </a:txBody>
                  <a:tcPr marL="7269" marR="7269" marT="726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pl-PL" sz="1300" b="0" i="0" u="none" strike="noStrike" cap="none" normalizeH="0" baseline="0" smtClean="0">
                          <a:ln>
                            <a:noFill/>
                          </a:ln>
                          <a:solidFill>
                            <a:srgbClr val="000000"/>
                          </a:solidFill>
                          <a:effectLst/>
                          <a:latin typeface="Verdana" pitchFamily="34" charset="0"/>
                          <a:cs typeface="Arial" charset="0"/>
                        </a:rPr>
                        <a:t>21%</a:t>
                      </a:r>
                    </a:p>
                  </a:txBody>
                  <a:tcPr marL="7269" marR="7269" marT="7269" marB="0" anchor="ctr" horzOverflow="overflow">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38200" y="152400"/>
            <a:ext cx="6767513" cy="954107"/>
          </a:xfrm>
          <a:prstGeom prst="rect">
            <a:avLst/>
          </a:prstGeom>
        </p:spPr>
        <p:txBody>
          <a:bodyPr>
            <a:spAutoFit/>
          </a:bodyPr>
          <a:lstStyle/>
          <a:p>
            <a:r>
              <a:rPr lang="pl-PL" sz="2800" b="1" dirty="0" err="1">
                <a:solidFill>
                  <a:srgbClr val="000000"/>
                </a:solidFill>
              </a:rPr>
              <a:t>Energy</a:t>
            </a:r>
            <a:r>
              <a:rPr lang="pl-PL" sz="2800" b="1" dirty="0">
                <a:solidFill>
                  <a:srgbClr val="000000"/>
                </a:solidFill>
              </a:rPr>
              <a:t> Mix of Poland in </a:t>
            </a:r>
            <a:r>
              <a:rPr lang="pl-PL" sz="2800" b="1" dirty="0" smtClean="0">
                <a:solidFill>
                  <a:srgbClr val="000000"/>
                </a:solidFill>
              </a:rPr>
              <a:t>2050</a:t>
            </a:r>
            <a:endParaRPr lang="pl-PL" sz="2800" b="1" dirty="0">
              <a:solidFill>
                <a:srgbClr val="000000"/>
              </a:solidFill>
            </a:endParaRPr>
          </a:p>
          <a:p>
            <a:endParaRPr lang="pl-PL" sz="2800" dirty="0"/>
          </a:p>
        </p:txBody>
      </p:sp>
      <p:sp>
        <p:nvSpPr>
          <p:cNvPr id="5" name="Prostokąt 4"/>
          <p:cNvSpPr/>
          <p:nvPr/>
        </p:nvSpPr>
        <p:spPr>
          <a:xfrm>
            <a:off x="381000" y="2362200"/>
            <a:ext cx="8153400" cy="2246769"/>
          </a:xfrm>
          <a:prstGeom prst="rect">
            <a:avLst/>
          </a:prstGeom>
        </p:spPr>
        <p:txBody>
          <a:bodyPr wrap="square">
            <a:spAutoFit/>
          </a:bodyPr>
          <a:lstStyle/>
          <a:p>
            <a:pPr marL="342900" indent="-342900">
              <a:buFont typeface="Wingdings" charset="0"/>
              <a:buChar char="Ø"/>
            </a:pPr>
            <a:r>
              <a:rPr lang="pl-PL" sz="2000" dirty="0"/>
              <a:t>REF – Sc. 1</a:t>
            </a:r>
          </a:p>
          <a:p>
            <a:pPr marL="342900" indent="-342900"/>
            <a:endParaRPr lang="pl-PL" sz="2000" dirty="0"/>
          </a:p>
          <a:p>
            <a:pPr marL="342900" indent="-342900">
              <a:buFont typeface="Wingdings" charset="0"/>
              <a:buChar char="Ø"/>
            </a:pPr>
            <a:r>
              <a:rPr lang="pl-PL" sz="2000" dirty="0"/>
              <a:t>STATUSQUO – Sc. 7</a:t>
            </a:r>
          </a:p>
          <a:p>
            <a:pPr marL="342900" indent="-342900"/>
            <a:endParaRPr lang="pl-PL" sz="2000" dirty="0"/>
          </a:p>
          <a:p>
            <a:pPr marL="342900" indent="-342900">
              <a:buFont typeface="Wingdings" charset="0"/>
              <a:buChar char="Ø"/>
            </a:pPr>
            <a:r>
              <a:rPr lang="pl-PL" sz="2000" dirty="0"/>
              <a:t>GAS-CO2WYS – Sc. 10</a:t>
            </a:r>
          </a:p>
          <a:p>
            <a:pPr marL="342900" indent="-342900"/>
            <a:endParaRPr lang="pl-PL" sz="2000" dirty="0"/>
          </a:p>
          <a:p>
            <a:pPr marL="342900" indent="-342900">
              <a:buFont typeface="Wingdings" charset="0"/>
              <a:buChar char="Ø"/>
            </a:pPr>
            <a:r>
              <a:rPr lang="pl-PL" sz="2000" dirty="0"/>
              <a:t>NUCLEAR-MIX – Sc. 11</a:t>
            </a:r>
            <a:endParaRPr lang="pl-PL" sz="2000" dirty="0"/>
          </a:p>
        </p:txBody>
      </p:sp>
      <p:sp>
        <p:nvSpPr>
          <p:cNvPr id="9" name="Text Box 2"/>
          <p:cNvSpPr txBox="1">
            <a:spLocks noChangeArrowheads="1"/>
          </p:cNvSpPr>
          <p:nvPr/>
        </p:nvSpPr>
        <p:spPr bwMode="auto">
          <a:xfrm>
            <a:off x="533400" y="1219200"/>
            <a:ext cx="7972425" cy="366712"/>
          </a:xfrm>
          <a:prstGeom prst="rect">
            <a:avLst/>
          </a:prstGeom>
          <a:noFill/>
          <a:ln>
            <a:noFill/>
          </a:ln>
          <a:effectLst/>
          <a:extLst/>
        </p:spPr>
        <p:txBody>
          <a:bodyPr>
            <a:spAutoFit/>
          </a:bodyPr>
          <a:lstStyle>
            <a:lvl1pPr eaLnBrk="0" hangingPunct="0">
              <a:defRPr sz="2800">
                <a:solidFill>
                  <a:schemeClr val="tx1"/>
                </a:solidFill>
                <a:latin typeface="Arial" charset="0"/>
                <a:ea typeface="Arial" charset="0"/>
              </a:defRPr>
            </a:lvl1pPr>
            <a:lvl2pPr marL="742950" indent="-285750" eaLnBrk="0" hangingPunct="0">
              <a:defRPr sz="2800">
                <a:solidFill>
                  <a:schemeClr val="tx1"/>
                </a:solidFill>
                <a:latin typeface="Arial" charset="0"/>
                <a:ea typeface="Arial" charset="0"/>
              </a:defRPr>
            </a:lvl2pPr>
            <a:lvl3pPr marL="1143000" indent="-228600" eaLnBrk="0" hangingPunct="0">
              <a:defRPr sz="2800">
                <a:solidFill>
                  <a:schemeClr val="tx1"/>
                </a:solidFill>
                <a:latin typeface="Arial" charset="0"/>
                <a:ea typeface="Arial" charset="0"/>
              </a:defRPr>
            </a:lvl3pPr>
            <a:lvl4pPr marL="1600200" indent="-228600" eaLnBrk="0" hangingPunct="0">
              <a:defRPr sz="2800">
                <a:solidFill>
                  <a:schemeClr val="tx1"/>
                </a:solidFill>
                <a:latin typeface="Arial" charset="0"/>
                <a:ea typeface="Arial" charset="0"/>
              </a:defRPr>
            </a:lvl4pPr>
            <a:lvl5pPr marL="2057400" indent="-228600" eaLnBrk="0" hangingPunct="0">
              <a:defRPr sz="2800">
                <a:solidFill>
                  <a:schemeClr val="tx1"/>
                </a:solidFill>
                <a:latin typeface="Arial" charset="0"/>
                <a:ea typeface="Arial" charset="0"/>
              </a:defRPr>
            </a:lvl5pPr>
            <a:lvl6pPr marL="2514600" indent="-228600" eaLnBrk="0" fontAlgn="base" hangingPunct="0">
              <a:spcBef>
                <a:spcPct val="0"/>
              </a:spcBef>
              <a:spcAft>
                <a:spcPct val="0"/>
              </a:spcAft>
              <a:defRPr sz="2800">
                <a:solidFill>
                  <a:schemeClr val="tx1"/>
                </a:solidFill>
                <a:latin typeface="Arial" charset="0"/>
                <a:ea typeface="Arial" charset="0"/>
              </a:defRPr>
            </a:lvl6pPr>
            <a:lvl7pPr marL="2971800" indent="-228600" eaLnBrk="0" fontAlgn="base" hangingPunct="0">
              <a:spcBef>
                <a:spcPct val="0"/>
              </a:spcBef>
              <a:spcAft>
                <a:spcPct val="0"/>
              </a:spcAft>
              <a:defRPr sz="2800">
                <a:solidFill>
                  <a:schemeClr val="tx1"/>
                </a:solidFill>
                <a:latin typeface="Arial" charset="0"/>
                <a:ea typeface="Arial" charset="0"/>
              </a:defRPr>
            </a:lvl7pPr>
            <a:lvl8pPr marL="3429000" indent="-228600" eaLnBrk="0" fontAlgn="base" hangingPunct="0">
              <a:spcBef>
                <a:spcPct val="0"/>
              </a:spcBef>
              <a:spcAft>
                <a:spcPct val="0"/>
              </a:spcAft>
              <a:defRPr sz="2800">
                <a:solidFill>
                  <a:schemeClr val="tx1"/>
                </a:solidFill>
                <a:latin typeface="Arial" charset="0"/>
                <a:ea typeface="Arial" charset="0"/>
              </a:defRPr>
            </a:lvl8pPr>
            <a:lvl9pPr marL="3886200" indent="-228600" eaLnBrk="0" fontAlgn="base" hangingPunct="0">
              <a:spcBef>
                <a:spcPct val="0"/>
              </a:spcBef>
              <a:spcAft>
                <a:spcPct val="0"/>
              </a:spcAft>
              <a:defRPr sz="2800">
                <a:solidFill>
                  <a:schemeClr val="tx1"/>
                </a:solidFill>
                <a:latin typeface="Arial" charset="0"/>
                <a:ea typeface="Arial" charset="0"/>
              </a:defRPr>
            </a:lvl9pPr>
          </a:lstStyle>
          <a:p>
            <a:pPr algn="ctr" eaLnBrk="1" hangingPunct="1"/>
            <a:r>
              <a:rPr lang="pl-PL" sz="1800" b="1" dirty="0" err="1">
                <a:effectLst>
                  <a:outerShdw blurRad="38100" dist="38100" dir="2700000" algn="tl">
                    <a:srgbClr val="DDDDDD"/>
                  </a:outerShdw>
                </a:effectLst>
              </a:rPr>
              <a:t>Summary</a:t>
            </a:r>
            <a:r>
              <a:rPr lang="pl-PL" sz="1800" b="1" dirty="0">
                <a:effectLst>
                  <a:outerShdw blurRad="38100" dist="38100" dir="2700000" algn="tl">
                    <a:srgbClr val="DDDDDD"/>
                  </a:outerShdw>
                </a:effectLst>
              </a:rPr>
              <a:t> </a:t>
            </a:r>
            <a:r>
              <a:rPr lang="pl-PL" sz="1800" b="1" dirty="0" err="1">
                <a:effectLst>
                  <a:outerShdw blurRad="38100" dist="38100" dir="2700000" algn="tl">
                    <a:srgbClr val="DDDDDD"/>
                  </a:outerShdw>
                </a:effectLst>
              </a:rPr>
              <a:t>results</a:t>
            </a:r>
            <a:r>
              <a:rPr lang="pl-PL" sz="1800" b="1" dirty="0">
                <a:effectLst>
                  <a:outerShdw blurRad="38100" dist="38100" dir="2700000" algn="tl">
                    <a:srgbClr val="DDDDDD"/>
                  </a:outerShdw>
                </a:effectLst>
              </a:rPr>
              <a:t> of </a:t>
            </a:r>
            <a:r>
              <a:rPr lang="pl-PL" sz="1800" b="1" dirty="0" err="1">
                <a:effectLst>
                  <a:outerShdw blurRad="38100" dist="38100" dir="2700000" algn="tl">
                    <a:srgbClr val="DDDDDD"/>
                  </a:outerShdw>
                </a:effectLst>
              </a:rPr>
              <a:t>selected</a:t>
            </a:r>
            <a:r>
              <a:rPr lang="pl-PL" sz="1800" b="1" dirty="0">
                <a:effectLst>
                  <a:outerShdw blurRad="38100" dist="38100" dir="2700000" algn="tl">
                    <a:srgbClr val="DDDDDD"/>
                  </a:outerShdw>
                </a:effectLst>
              </a:rPr>
              <a:t> </a:t>
            </a:r>
            <a:r>
              <a:rPr lang="pl-PL" sz="1800" b="1" dirty="0" err="1">
                <a:effectLst>
                  <a:outerShdw blurRad="38100" dist="38100" dir="2700000" algn="tl">
                    <a:srgbClr val="DDDDDD"/>
                  </a:outerShdw>
                </a:effectLst>
              </a:rPr>
              <a:t>scenarios</a:t>
            </a:r>
            <a:endParaRPr lang="pl-PL" sz="1800" b="1" dirty="0">
              <a:effectLst>
                <a:outerShdw blurRad="38100" dist="38100" dir="2700000" algn="tl">
                  <a:srgbClr val="DDDDDD"/>
                </a:outerShdw>
              </a:effectLst>
            </a:endParaRPr>
          </a:p>
        </p:txBody>
      </p:sp>
    </p:spTree>
    <p:extLst>
      <p:ext uri="{BB962C8B-B14F-4D97-AF65-F5344CB8AC3E}">
        <p14:creationId xmlns:p14="http://schemas.microsoft.com/office/powerpoint/2010/main" val="6381306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533400" y="762000"/>
            <a:ext cx="7537450" cy="707886"/>
          </a:xfrm>
          <a:prstGeom prst="rect">
            <a:avLst/>
          </a:prstGeom>
          <a:noFill/>
          <a:ln>
            <a:noFill/>
          </a:ln>
          <a:effectLst/>
          <a:extLst/>
        </p:spPr>
        <p:txBody>
          <a:bodyPr>
            <a:spAutoFit/>
          </a:bodyPr>
          <a:lstStyle>
            <a:lvl1pPr eaLnBrk="0" hangingPunct="0">
              <a:defRPr sz="2800">
                <a:solidFill>
                  <a:schemeClr val="tx1"/>
                </a:solidFill>
                <a:latin typeface="Arial" charset="0"/>
                <a:ea typeface="Arial" charset="0"/>
              </a:defRPr>
            </a:lvl1pPr>
            <a:lvl2pPr marL="742950" indent="-285750" eaLnBrk="0" hangingPunct="0">
              <a:defRPr sz="2800">
                <a:solidFill>
                  <a:schemeClr val="tx1"/>
                </a:solidFill>
                <a:latin typeface="Arial" charset="0"/>
                <a:ea typeface="Arial" charset="0"/>
              </a:defRPr>
            </a:lvl2pPr>
            <a:lvl3pPr marL="1143000" indent="-228600" eaLnBrk="0" hangingPunct="0">
              <a:defRPr sz="2800">
                <a:solidFill>
                  <a:schemeClr val="tx1"/>
                </a:solidFill>
                <a:latin typeface="Arial" charset="0"/>
                <a:ea typeface="Arial" charset="0"/>
              </a:defRPr>
            </a:lvl3pPr>
            <a:lvl4pPr marL="1600200" indent="-228600" eaLnBrk="0" hangingPunct="0">
              <a:defRPr sz="2800">
                <a:solidFill>
                  <a:schemeClr val="tx1"/>
                </a:solidFill>
                <a:latin typeface="Arial" charset="0"/>
                <a:ea typeface="Arial" charset="0"/>
              </a:defRPr>
            </a:lvl4pPr>
            <a:lvl5pPr marL="2057400" indent="-228600" eaLnBrk="0" hangingPunct="0">
              <a:defRPr sz="2800">
                <a:solidFill>
                  <a:schemeClr val="tx1"/>
                </a:solidFill>
                <a:latin typeface="Arial" charset="0"/>
                <a:ea typeface="Arial" charset="0"/>
              </a:defRPr>
            </a:lvl5pPr>
            <a:lvl6pPr marL="2514600" indent="-228600" eaLnBrk="0" fontAlgn="base" hangingPunct="0">
              <a:spcBef>
                <a:spcPct val="0"/>
              </a:spcBef>
              <a:spcAft>
                <a:spcPct val="0"/>
              </a:spcAft>
              <a:defRPr sz="2800">
                <a:solidFill>
                  <a:schemeClr val="tx1"/>
                </a:solidFill>
                <a:latin typeface="Arial" charset="0"/>
                <a:ea typeface="Arial" charset="0"/>
              </a:defRPr>
            </a:lvl6pPr>
            <a:lvl7pPr marL="2971800" indent="-228600" eaLnBrk="0" fontAlgn="base" hangingPunct="0">
              <a:spcBef>
                <a:spcPct val="0"/>
              </a:spcBef>
              <a:spcAft>
                <a:spcPct val="0"/>
              </a:spcAft>
              <a:defRPr sz="2800">
                <a:solidFill>
                  <a:schemeClr val="tx1"/>
                </a:solidFill>
                <a:latin typeface="Arial" charset="0"/>
                <a:ea typeface="Arial" charset="0"/>
              </a:defRPr>
            </a:lvl7pPr>
            <a:lvl8pPr marL="3429000" indent="-228600" eaLnBrk="0" fontAlgn="base" hangingPunct="0">
              <a:spcBef>
                <a:spcPct val="0"/>
              </a:spcBef>
              <a:spcAft>
                <a:spcPct val="0"/>
              </a:spcAft>
              <a:defRPr sz="2800">
                <a:solidFill>
                  <a:schemeClr val="tx1"/>
                </a:solidFill>
                <a:latin typeface="Arial" charset="0"/>
                <a:ea typeface="Arial" charset="0"/>
              </a:defRPr>
            </a:lvl8pPr>
            <a:lvl9pPr marL="3886200" indent="-228600" eaLnBrk="0" fontAlgn="base" hangingPunct="0">
              <a:spcBef>
                <a:spcPct val="0"/>
              </a:spcBef>
              <a:spcAft>
                <a:spcPct val="0"/>
              </a:spcAft>
              <a:defRPr sz="2800">
                <a:solidFill>
                  <a:schemeClr val="tx1"/>
                </a:solidFill>
                <a:latin typeface="Arial" charset="0"/>
                <a:ea typeface="Arial" charset="0"/>
              </a:defRPr>
            </a:lvl9pPr>
          </a:lstStyle>
          <a:p>
            <a:pPr algn="ctr" eaLnBrk="1" hangingPunct="1"/>
            <a:r>
              <a:rPr lang="pl-PL" sz="2000" dirty="0" err="1" smtClean="0"/>
              <a:t>Forecast</a:t>
            </a:r>
            <a:r>
              <a:rPr lang="pl-PL" sz="2000" dirty="0" smtClean="0"/>
              <a:t> </a:t>
            </a:r>
            <a:r>
              <a:rPr lang="pl-PL" sz="2000" dirty="0" err="1"/>
              <a:t>supply</a:t>
            </a:r>
            <a:r>
              <a:rPr lang="pl-PL" sz="2000" dirty="0"/>
              <a:t> of  hard </a:t>
            </a:r>
            <a:r>
              <a:rPr lang="pl-PL" sz="2000" dirty="0" err="1"/>
              <a:t>coal</a:t>
            </a:r>
            <a:r>
              <a:rPr lang="pl-PL" sz="2000" dirty="0"/>
              <a:t> and </a:t>
            </a:r>
            <a:r>
              <a:rPr lang="pl-PL" sz="2000" dirty="0" err="1"/>
              <a:t>lignite</a:t>
            </a:r>
            <a:endParaRPr lang="pl-PL" sz="2000" dirty="0"/>
          </a:p>
          <a:p>
            <a:pPr algn="ctr" eaLnBrk="1" hangingPunct="1"/>
            <a:endParaRPr lang="pl-PL" sz="2000" b="0" dirty="0">
              <a:solidFill>
                <a:srgbClr val="003366"/>
              </a:solidFill>
              <a:effectLst>
                <a:outerShdw blurRad="38100" dist="38100" dir="2700000" algn="tl">
                  <a:srgbClr val="DDDDDD"/>
                </a:outerShdw>
              </a:effectLst>
              <a:latin typeface="Verdana"/>
              <a:cs typeface="Verdana"/>
            </a:endParaRPr>
          </a:p>
        </p:txBody>
      </p:sp>
      <p:sp>
        <p:nvSpPr>
          <p:cNvPr id="13" name="Prostokąt 12"/>
          <p:cNvSpPr/>
          <p:nvPr/>
        </p:nvSpPr>
        <p:spPr>
          <a:xfrm>
            <a:off x="762000" y="228600"/>
            <a:ext cx="7127875" cy="523220"/>
          </a:xfrm>
          <a:prstGeom prst="rect">
            <a:avLst/>
          </a:prstGeom>
        </p:spPr>
        <p:txBody>
          <a:bodyPr>
            <a:spAutoFit/>
          </a:bodyPr>
          <a:lstStyle/>
          <a:p>
            <a:r>
              <a:rPr lang="pl-PL" sz="2800" b="1" dirty="0" err="1">
                <a:solidFill>
                  <a:srgbClr val="000000"/>
                </a:solidFill>
                <a:latin typeface="Verdana"/>
                <a:cs typeface="Verdana"/>
              </a:rPr>
              <a:t>Energy</a:t>
            </a:r>
            <a:r>
              <a:rPr lang="pl-PL" sz="2800" b="1" dirty="0">
                <a:solidFill>
                  <a:srgbClr val="000000"/>
                </a:solidFill>
                <a:latin typeface="Verdana"/>
                <a:cs typeface="Verdana"/>
              </a:rPr>
              <a:t> Mix of Poland in </a:t>
            </a:r>
            <a:r>
              <a:rPr lang="pl-PL" sz="2800" b="1" dirty="0" smtClean="0">
                <a:solidFill>
                  <a:srgbClr val="000000"/>
                </a:solidFill>
                <a:latin typeface="Verdana"/>
                <a:cs typeface="Verdana"/>
              </a:rPr>
              <a:t>2050</a:t>
            </a:r>
            <a:endParaRPr lang="pl-PL" sz="2800" b="1" dirty="0">
              <a:solidFill>
                <a:srgbClr val="000000"/>
              </a:solidFill>
              <a:latin typeface="Verdana"/>
              <a:cs typeface="Verdana"/>
            </a:endParaRPr>
          </a:p>
        </p:txBody>
      </p:sp>
      <p:pic>
        <p:nvPicPr>
          <p:cNvPr id="14" name="Picture 9" descr="Number Nin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18318"/>
            <a:ext cx="3800475" cy="2343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Number N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2" y="1718318"/>
            <a:ext cx="38004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Number nin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4239268"/>
            <a:ext cx="30099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Number nin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4275" y="4094805"/>
            <a:ext cx="333375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822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https://encrypted-tbn2.gstatic.com/images?q=tbn:ANd9GcQC1l7cxLTINIENdraI0Danth6YeOya1rssFCXADIEc2PqI6AtxDw"/>
          <p:cNvPicPr>
            <a:picLocks noChangeAspect="1" noChangeArrowheads="1"/>
          </p:cNvPicPr>
          <p:nvPr/>
        </p:nvPicPr>
        <p:blipFill>
          <a:blip r:embed="rId3">
            <a:lum contrast="6000"/>
            <a:grayscl/>
            <a:biLevel thresh="50000"/>
            <a:extLst>
              <a:ext uri="{28A0092B-C50C-407E-A947-70E740481C1C}">
                <a14:useLocalDpi xmlns:a14="http://schemas.microsoft.com/office/drawing/2010/main" val="0"/>
              </a:ext>
            </a:extLst>
          </a:blip>
          <a:srcRect/>
          <a:stretch>
            <a:fillRect/>
          </a:stretch>
        </p:blipFill>
        <p:spPr bwMode="auto">
          <a:xfrm>
            <a:off x="4648200" y="1828800"/>
            <a:ext cx="5069492" cy="3505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1"/>
          <p:cNvSpPr txBox="1">
            <a:spLocks noChangeArrowheads="1"/>
          </p:cNvSpPr>
          <p:nvPr/>
        </p:nvSpPr>
        <p:spPr bwMode="auto">
          <a:xfrm>
            <a:off x="914400" y="152400"/>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spcAft>
                <a:spcPct val="0"/>
              </a:spcAft>
              <a:buClrTx/>
              <a:buSzTx/>
              <a:buFontTx/>
              <a:buNone/>
            </a:pPr>
            <a:r>
              <a:rPr lang="pl-PL" sz="2800" dirty="0" err="1">
                <a:latin typeface="Verdana"/>
                <a:cs typeface="Verdana"/>
              </a:rPr>
              <a:t>Future</a:t>
            </a:r>
            <a:r>
              <a:rPr lang="pl-PL" sz="2800" dirty="0">
                <a:latin typeface="Verdana"/>
                <a:cs typeface="Verdana"/>
              </a:rPr>
              <a:t> of hard </a:t>
            </a:r>
            <a:r>
              <a:rPr lang="pl-PL" sz="2800" dirty="0" err="1">
                <a:latin typeface="Verdana"/>
                <a:cs typeface="Verdana"/>
              </a:rPr>
              <a:t>coal</a:t>
            </a:r>
            <a:r>
              <a:rPr lang="pl-PL" sz="2800" dirty="0">
                <a:latin typeface="Verdana"/>
                <a:cs typeface="Verdana"/>
              </a:rPr>
              <a:t> </a:t>
            </a:r>
            <a:r>
              <a:rPr lang="pl-PL" sz="2800" dirty="0" err="1">
                <a:latin typeface="Verdana"/>
                <a:cs typeface="Verdana"/>
              </a:rPr>
              <a:t>sector</a:t>
            </a:r>
            <a:endParaRPr lang="pl-PL" sz="2800" dirty="0">
              <a:latin typeface="Verdana"/>
              <a:cs typeface="Verdana"/>
            </a:endParaRPr>
          </a:p>
          <a:p>
            <a:pPr>
              <a:spcAft>
                <a:spcPct val="0"/>
              </a:spcAft>
              <a:buClrTx/>
              <a:buSzTx/>
              <a:buFontTx/>
              <a:buNone/>
            </a:pPr>
            <a:endParaRPr lang="pl-PL" sz="2800" b="0" dirty="0">
              <a:latin typeface="Verdana"/>
              <a:cs typeface="Verdana"/>
            </a:endParaRPr>
          </a:p>
        </p:txBody>
      </p:sp>
      <p:sp>
        <p:nvSpPr>
          <p:cNvPr id="8" name="Text Box 12"/>
          <p:cNvSpPr txBox="1">
            <a:spLocks noChangeArrowheads="1"/>
          </p:cNvSpPr>
          <p:nvPr/>
        </p:nvSpPr>
        <p:spPr bwMode="auto">
          <a:xfrm>
            <a:off x="304800" y="1676400"/>
            <a:ext cx="873654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Aft>
                <a:spcPct val="0"/>
              </a:spcAft>
              <a:defRPr>
                <a:solidFill>
                  <a:schemeClr val="tx1"/>
                </a:solidFill>
                <a:latin typeface="Arial" charset="0"/>
                <a:ea typeface="Arial" charset="0"/>
              </a:defRPr>
            </a:lvl1pPr>
            <a:lvl2pPr marL="627063" eaLnBrk="0" hangingPunct="0">
              <a:spcAft>
                <a:spcPct val="0"/>
              </a:spcAft>
              <a:defRPr>
                <a:solidFill>
                  <a:schemeClr val="tx1"/>
                </a:solidFill>
                <a:latin typeface="Arial" charset="0"/>
                <a:ea typeface="Arial" charset="0"/>
              </a:defRPr>
            </a:lvl2pPr>
            <a:lvl3pPr eaLnBrk="0" hangingPunct="0">
              <a:spcAft>
                <a:spcPct val="0"/>
              </a:spcAft>
              <a:defRPr>
                <a:solidFill>
                  <a:schemeClr val="tx1"/>
                </a:solidFill>
                <a:latin typeface="Arial" charset="0"/>
                <a:ea typeface="Arial" charset="0"/>
              </a:defRPr>
            </a:lvl3pPr>
            <a:lvl4pPr eaLnBrk="0" hangingPunct="0">
              <a:spcAft>
                <a:spcPct val="0"/>
              </a:spcAft>
              <a:defRPr>
                <a:solidFill>
                  <a:schemeClr val="tx1"/>
                </a:solidFill>
                <a:latin typeface="Arial" charset="0"/>
                <a:ea typeface="Arial" charset="0"/>
              </a:defRPr>
            </a:lvl4pPr>
            <a:lvl5pPr eaLnBrk="0" hangingPunct="0">
              <a:spcAft>
                <a:spcPct val="0"/>
              </a:spcAft>
              <a:defRPr>
                <a:solidFill>
                  <a:schemeClr val="tx1"/>
                </a:solidFill>
                <a:latin typeface="Arial" charset="0"/>
                <a:ea typeface="Arial" charset="0"/>
              </a:defRPr>
            </a:lvl5pPr>
            <a:lvl6pPr eaLnBrk="0" fontAlgn="base" hangingPunct="0">
              <a:spcBef>
                <a:spcPct val="0"/>
              </a:spcBef>
              <a:spcAft>
                <a:spcPct val="0"/>
              </a:spcAft>
              <a:defRPr>
                <a:solidFill>
                  <a:schemeClr val="tx1"/>
                </a:solidFill>
                <a:latin typeface="Arial" charset="0"/>
                <a:ea typeface="Arial" charset="0"/>
              </a:defRPr>
            </a:lvl6pPr>
            <a:lvl7pPr eaLnBrk="0" fontAlgn="base" hangingPunct="0">
              <a:spcBef>
                <a:spcPct val="0"/>
              </a:spcBef>
              <a:spcAft>
                <a:spcPct val="0"/>
              </a:spcAft>
              <a:defRPr>
                <a:solidFill>
                  <a:schemeClr val="tx1"/>
                </a:solidFill>
                <a:latin typeface="Arial" charset="0"/>
                <a:ea typeface="Arial" charset="0"/>
              </a:defRPr>
            </a:lvl7pPr>
            <a:lvl8pPr eaLnBrk="0" fontAlgn="base" hangingPunct="0">
              <a:spcBef>
                <a:spcPct val="0"/>
              </a:spcBef>
              <a:spcAft>
                <a:spcPct val="0"/>
              </a:spcAft>
              <a:defRPr>
                <a:solidFill>
                  <a:schemeClr val="tx1"/>
                </a:solidFill>
                <a:latin typeface="Arial" charset="0"/>
                <a:ea typeface="Arial" charset="0"/>
              </a:defRPr>
            </a:lvl8pPr>
            <a:lvl9pPr eaLnBrk="0" fontAlgn="base" hangingPunct="0">
              <a:spcBef>
                <a:spcPct val="0"/>
              </a:spcBef>
              <a:spcAft>
                <a:spcPct val="0"/>
              </a:spcAft>
              <a:defRPr>
                <a:solidFill>
                  <a:schemeClr val="tx1"/>
                </a:solidFill>
                <a:latin typeface="Arial" charset="0"/>
                <a:ea typeface="Arial" charset="0"/>
              </a:defRPr>
            </a:lvl9pPr>
          </a:lstStyle>
          <a:p>
            <a:pPr eaLnBrk="1" hangingPunct="1">
              <a:lnSpc>
                <a:spcPct val="120000"/>
              </a:lnSpc>
              <a:spcBef>
                <a:spcPct val="50000"/>
              </a:spcBef>
              <a:buClr>
                <a:srgbClr val="800000"/>
              </a:buClr>
              <a:buSzPct val="150000"/>
              <a:buFont typeface="MS Mincho" charset="0"/>
              <a:buNone/>
            </a:pPr>
            <a:r>
              <a:rPr lang="pl-PL" sz="2200" dirty="0">
                <a:solidFill>
                  <a:srgbClr val="990033"/>
                </a:solidFill>
                <a:latin typeface="Verdana"/>
                <a:cs typeface="Verdana"/>
              </a:rPr>
              <a:t>It </a:t>
            </a:r>
            <a:r>
              <a:rPr lang="pl-PL" sz="2200" dirty="0" err="1">
                <a:solidFill>
                  <a:srgbClr val="990033"/>
                </a:solidFill>
                <a:latin typeface="Verdana"/>
                <a:cs typeface="Verdana"/>
              </a:rPr>
              <a:t>should</a:t>
            </a:r>
            <a:r>
              <a:rPr lang="pl-PL" sz="2200" dirty="0">
                <a:solidFill>
                  <a:srgbClr val="990033"/>
                </a:solidFill>
                <a:latin typeface="Verdana"/>
                <a:cs typeface="Verdana"/>
              </a:rPr>
              <a:t> be:</a:t>
            </a:r>
            <a:endParaRPr lang="pl-PL" sz="2200" dirty="0">
              <a:solidFill>
                <a:srgbClr val="000000"/>
              </a:solidFill>
              <a:latin typeface="Verdana"/>
              <a:cs typeface="Verdana"/>
            </a:endParaRPr>
          </a:p>
        </p:txBody>
      </p:sp>
      <p:sp>
        <p:nvSpPr>
          <p:cNvPr id="9" name="Text Box 13"/>
          <p:cNvSpPr txBox="1">
            <a:spLocks noChangeArrowheads="1"/>
          </p:cNvSpPr>
          <p:nvPr/>
        </p:nvSpPr>
        <p:spPr bwMode="auto">
          <a:xfrm>
            <a:off x="304800" y="2514600"/>
            <a:ext cx="9049544" cy="81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5600" indent="-355600" eaLnBrk="0" hangingPunct="0">
              <a:spcAft>
                <a:spcPct val="0"/>
              </a:spcAft>
              <a:defRPr>
                <a:solidFill>
                  <a:schemeClr val="tx1"/>
                </a:solidFill>
                <a:latin typeface="Arial" charset="0"/>
                <a:ea typeface="Arial" charset="0"/>
              </a:defRPr>
            </a:lvl1pPr>
            <a:lvl2pPr marL="627063" eaLnBrk="0" hangingPunct="0">
              <a:spcAft>
                <a:spcPct val="0"/>
              </a:spcAft>
              <a:defRPr>
                <a:solidFill>
                  <a:schemeClr val="tx1"/>
                </a:solidFill>
                <a:latin typeface="Arial" charset="0"/>
                <a:ea typeface="Arial" charset="0"/>
              </a:defRPr>
            </a:lvl2pPr>
            <a:lvl3pPr eaLnBrk="0" hangingPunct="0">
              <a:spcAft>
                <a:spcPct val="0"/>
              </a:spcAft>
              <a:defRPr>
                <a:solidFill>
                  <a:schemeClr val="tx1"/>
                </a:solidFill>
                <a:latin typeface="Arial" charset="0"/>
                <a:ea typeface="Arial" charset="0"/>
              </a:defRPr>
            </a:lvl3pPr>
            <a:lvl4pPr eaLnBrk="0" hangingPunct="0">
              <a:spcAft>
                <a:spcPct val="0"/>
              </a:spcAft>
              <a:defRPr>
                <a:solidFill>
                  <a:schemeClr val="tx1"/>
                </a:solidFill>
                <a:latin typeface="Arial" charset="0"/>
                <a:ea typeface="Arial" charset="0"/>
              </a:defRPr>
            </a:lvl4pPr>
            <a:lvl5pPr eaLnBrk="0" hangingPunct="0">
              <a:spcAft>
                <a:spcPct val="0"/>
              </a:spcAft>
              <a:defRPr>
                <a:solidFill>
                  <a:schemeClr val="tx1"/>
                </a:solidFill>
                <a:latin typeface="Arial" charset="0"/>
                <a:ea typeface="Arial" charset="0"/>
              </a:defRPr>
            </a:lvl5pPr>
            <a:lvl6pPr eaLnBrk="0" fontAlgn="base" hangingPunct="0">
              <a:spcBef>
                <a:spcPct val="0"/>
              </a:spcBef>
              <a:spcAft>
                <a:spcPct val="0"/>
              </a:spcAft>
              <a:defRPr>
                <a:solidFill>
                  <a:schemeClr val="tx1"/>
                </a:solidFill>
                <a:latin typeface="Arial" charset="0"/>
                <a:ea typeface="Arial" charset="0"/>
              </a:defRPr>
            </a:lvl6pPr>
            <a:lvl7pPr eaLnBrk="0" fontAlgn="base" hangingPunct="0">
              <a:spcBef>
                <a:spcPct val="0"/>
              </a:spcBef>
              <a:spcAft>
                <a:spcPct val="0"/>
              </a:spcAft>
              <a:defRPr>
                <a:solidFill>
                  <a:schemeClr val="tx1"/>
                </a:solidFill>
                <a:latin typeface="Arial" charset="0"/>
                <a:ea typeface="Arial" charset="0"/>
              </a:defRPr>
            </a:lvl7pPr>
            <a:lvl8pPr eaLnBrk="0" fontAlgn="base" hangingPunct="0">
              <a:spcBef>
                <a:spcPct val="0"/>
              </a:spcBef>
              <a:spcAft>
                <a:spcPct val="0"/>
              </a:spcAft>
              <a:defRPr>
                <a:solidFill>
                  <a:schemeClr val="tx1"/>
                </a:solidFill>
                <a:latin typeface="Arial" charset="0"/>
                <a:ea typeface="Arial" charset="0"/>
              </a:defRPr>
            </a:lvl8pPr>
            <a:lvl9pPr eaLnBrk="0" fontAlgn="base" hangingPunct="0">
              <a:spcBef>
                <a:spcPct val="0"/>
              </a:spcBef>
              <a:spcAft>
                <a:spcPct val="0"/>
              </a:spcAft>
              <a:defRPr>
                <a:solidFill>
                  <a:schemeClr val="tx1"/>
                </a:solidFill>
                <a:latin typeface="Arial" charset="0"/>
                <a:ea typeface="Arial" charset="0"/>
              </a:defRPr>
            </a:lvl9pPr>
          </a:lstStyle>
          <a:p>
            <a:pPr eaLnBrk="1" hangingPunct="1">
              <a:lnSpc>
                <a:spcPct val="80000"/>
              </a:lnSpc>
              <a:spcBef>
                <a:spcPct val="50000"/>
              </a:spcBef>
              <a:buClr>
                <a:srgbClr val="800000"/>
              </a:buClr>
              <a:buSzTx/>
            </a:pPr>
            <a:r>
              <a:rPr lang="pl-PL" sz="2200" b="0" dirty="0" err="1">
                <a:latin typeface="Verdana"/>
                <a:cs typeface="Verdana"/>
              </a:rPr>
              <a:t>competitive</a:t>
            </a:r>
            <a:r>
              <a:rPr lang="pl-PL" sz="2200" b="0" dirty="0">
                <a:solidFill>
                  <a:srgbClr val="000000"/>
                </a:solidFill>
                <a:latin typeface="Verdana"/>
                <a:cs typeface="Verdana"/>
              </a:rPr>
              <a:t>,</a:t>
            </a:r>
          </a:p>
          <a:p>
            <a:pPr eaLnBrk="1" hangingPunct="1">
              <a:lnSpc>
                <a:spcPct val="80000"/>
              </a:lnSpc>
              <a:spcBef>
                <a:spcPct val="50000"/>
              </a:spcBef>
              <a:buClr>
                <a:srgbClr val="800000"/>
              </a:buClr>
              <a:buSzTx/>
            </a:pPr>
            <a:r>
              <a:rPr lang="pl-PL" sz="2200" b="0" dirty="0" err="1">
                <a:solidFill>
                  <a:srgbClr val="000000"/>
                </a:solidFill>
                <a:latin typeface="Verdana"/>
                <a:cs typeface="Verdana"/>
              </a:rPr>
              <a:t>operate</a:t>
            </a:r>
            <a:r>
              <a:rPr lang="pl-PL" sz="2200" b="0" dirty="0">
                <a:solidFill>
                  <a:srgbClr val="000000"/>
                </a:solidFill>
                <a:latin typeface="Verdana"/>
                <a:cs typeface="Verdana"/>
              </a:rPr>
              <a:t> in market </a:t>
            </a:r>
            <a:r>
              <a:rPr lang="pl-PL" sz="2200" b="0" dirty="0" err="1">
                <a:solidFill>
                  <a:srgbClr val="000000"/>
                </a:solidFill>
                <a:latin typeface="Verdana"/>
                <a:cs typeface="Verdana"/>
              </a:rPr>
              <a:t>economy</a:t>
            </a:r>
            <a:endParaRPr lang="pl-PL" sz="2200" b="0" dirty="0">
              <a:latin typeface="Verdana"/>
              <a:cs typeface="Verdana"/>
            </a:endParaRPr>
          </a:p>
        </p:txBody>
      </p:sp>
      <p:sp>
        <p:nvSpPr>
          <p:cNvPr id="10" name="Text Box 14"/>
          <p:cNvSpPr txBox="1">
            <a:spLocks noChangeArrowheads="1"/>
          </p:cNvSpPr>
          <p:nvPr/>
        </p:nvSpPr>
        <p:spPr bwMode="auto">
          <a:xfrm>
            <a:off x="304800" y="3886200"/>
            <a:ext cx="9206044"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Aft>
                <a:spcPct val="0"/>
              </a:spcAft>
              <a:defRPr>
                <a:solidFill>
                  <a:schemeClr val="tx1"/>
                </a:solidFill>
                <a:latin typeface="Arial" charset="0"/>
                <a:ea typeface="Arial" charset="0"/>
              </a:defRPr>
            </a:lvl1pPr>
            <a:lvl2pPr marL="627063" eaLnBrk="0" hangingPunct="0">
              <a:spcAft>
                <a:spcPct val="0"/>
              </a:spcAft>
              <a:defRPr>
                <a:solidFill>
                  <a:schemeClr val="tx1"/>
                </a:solidFill>
                <a:latin typeface="Arial" charset="0"/>
                <a:ea typeface="Arial" charset="0"/>
              </a:defRPr>
            </a:lvl2pPr>
            <a:lvl3pPr eaLnBrk="0" hangingPunct="0">
              <a:spcAft>
                <a:spcPct val="0"/>
              </a:spcAft>
              <a:defRPr>
                <a:solidFill>
                  <a:schemeClr val="tx1"/>
                </a:solidFill>
                <a:latin typeface="Arial" charset="0"/>
                <a:ea typeface="Arial" charset="0"/>
              </a:defRPr>
            </a:lvl3pPr>
            <a:lvl4pPr eaLnBrk="0" hangingPunct="0">
              <a:spcAft>
                <a:spcPct val="0"/>
              </a:spcAft>
              <a:defRPr>
                <a:solidFill>
                  <a:schemeClr val="tx1"/>
                </a:solidFill>
                <a:latin typeface="Arial" charset="0"/>
                <a:ea typeface="Arial" charset="0"/>
              </a:defRPr>
            </a:lvl4pPr>
            <a:lvl5pPr eaLnBrk="0" hangingPunct="0">
              <a:spcAft>
                <a:spcPct val="0"/>
              </a:spcAft>
              <a:defRPr>
                <a:solidFill>
                  <a:schemeClr val="tx1"/>
                </a:solidFill>
                <a:latin typeface="Arial" charset="0"/>
                <a:ea typeface="Arial" charset="0"/>
              </a:defRPr>
            </a:lvl5pPr>
            <a:lvl6pPr eaLnBrk="0" fontAlgn="base" hangingPunct="0">
              <a:spcBef>
                <a:spcPct val="0"/>
              </a:spcBef>
              <a:spcAft>
                <a:spcPct val="0"/>
              </a:spcAft>
              <a:defRPr>
                <a:solidFill>
                  <a:schemeClr val="tx1"/>
                </a:solidFill>
                <a:latin typeface="Arial" charset="0"/>
                <a:ea typeface="Arial" charset="0"/>
              </a:defRPr>
            </a:lvl6pPr>
            <a:lvl7pPr eaLnBrk="0" fontAlgn="base" hangingPunct="0">
              <a:spcBef>
                <a:spcPct val="0"/>
              </a:spcBef>
              <a:spcAft>
                <a:spcPct val="0"/>
              </a:spcAft>
              <a:defRPr>
                <a:solidFill>
                  <a:schemeClr val="tx1"/>
                </a:solidFill>
                <a:latin typeface="Arial" charset="0"/>
                <a:ea typeface="Arial" charset="0"/>
              </a:defRPr>
            </a:lvl7pPr>
            <a:lvl8pPr eaLnBrk="0" fontAlgn="base" hangingPunct="0">
              <a:spcBef>
                <a:spcPct val="0"/>
              </a:spcBef>
              <a:spcAft>
                <a:spcPct val="0"/>
              </a:spcAft>
              <a:defRPr>
                <a:solidFill>
                  <a:schemeClr val="tx1"/>
                </a:solidFill>
                <a:latin typeface="Arial" charset="0"/>
                <a:ea typeface="Arial" charset="0"/>
              </a:defRPr>
            </a:lvl8pPr>
            <a:lvl9pPr eaLnBrk="0" fontAlgn="base" hangingPunct="0">
              <a:spcBef>
                <a:spcPct val="0"/>
              </a:spcBef>
              <a:spcAft>
                <a:spcPct val="0"/>
              </a:spcAft>
              <a:defRPr>
                <a:solidFill>
                  <a:schemeClr val="tx1"/>
                </a:solidFill>
                <a:latin typeface="Arial" charset="0"/>
                <a:ea typeface="Arial" charset="0"/>
              </a:defRPr>
            </a:lvl9pPr>
          </a:lstStyle>
          <a:p>
            <a:pPr eaLnBrk="1" hangingPunct="1">
              <a:lnSpc>
                <a:spcPct val="120000"/>
              </a:lnSpc>
              <a:spcBef>
                <a:spcPct val="50000"/>
              </a:spcBef>
              <a:buClr>
                <a:srgbClr val="800000"/>
              </a:buClr>
              <a:buSzPct val="150000"/>
              <a:buFont typeface="MS Mincho" charset="0"/>
              <a:buNone/>
            </a:pPr>
            <a:r>
              <a:rPr lang="pl-PL" sz="2200" dirty="0" err="1">
                <a:solidFill>
                  <a:srgbClr val="000099"/>
                </a:solidFill>
                <a:latin typeface="Verdana"/>
                <a:cs typeface="Verdana"/>
              </a:rPr>
              <a:t>Coal</a:t>
            </a:r>
            <a:r>
              <a:rPr lang="pl-PL" sz="2200" dirty="0">
                <a:solidFill>
                  <a:srgbClr val="000099"/>
                </a:solidFill>
                <a:latin typeface="Verdana"/>
                <a:cs typeface="Verdana"/>
              </a:rPr>
              <a:t> </a:t>
            </a:r>
            <a:r>
              <a:rPr lang="pl-PL" sz="2200" dirty="0" err="1">
                <a:solidFill>
                  <a:srgbClr val="000099"/>
                </a:solidFill>
                <a:latin typeface="Verdana"/>
                <a:cs typeface="Verdana"/>
              </a:rPr>
              <a:t>companies</a:t>
            </a:r>
            <a:r>
              <a:rPr lang="pl-PL" sz="2200" dirty="0">
                <a:solidFill>
                  <a:srgbClr val="000099"/>
                </a:solidFill>
                <a:latin typeface="Verdana"/>
                <a:cs typeface="Verdana"/>
              </a:rPr>
              <a:t> </a:t>
            </a:r>
            <a:r>
              <a:rPr lang="pl-PL" sz="2200" dirty="0" err="1">
                <a:solidFill>
                  <a:srgbClr val="000099"/>
                </a:solidFill>
                <a:latin typeface="Verdana"/>
                <a:cs typeface="Verdana"/>
              </a:rPr>
              <a:t>should</a:t>
            </a:r>
            <a:r>
              <a:rPr lang="pl-PL" sz="2200" dirty="0">
                <a:solidFill>
                  <a:srgbClr val="000099"/>
                </a:solidFill>
                <a:latin typeface="Verdana"/>
                <a:cs typeface="Verdana"/>
              </a:rPr>
              <a:t> be</a:t>
            </a:r>
            <a:r>
              <a:rPr lang="pl-PL" sz="2000" dirty="0">
                <a:solidFill>
                  <a:srgbClr val="000000"/>
                </a:solidFill>
                <a:latin typeface="Verdana"/>
                <a:cs typeface="Verdana"/>
              </a:rPr>
              <a:t>:</a:t>
            </a:r>
          </a:p>
        </p:txBody>
      </p:sp>
      <p:sp>
        <p:nvSpPr>
          <p:cNvPr id="11" name="Text Box 15"/>
          <p:cNvSpPr txBox="1">
            <a:spLocks noChangeArrowheads="1"/>
          </p:cNvSpPr>
          <p:nvPr/>
        </p:nvSpPr>
        <p:spPr bwMode="auto">
          <a:xfrm>
            <a:off x="326388" y="4495800"/>
            <a:ext cx="9049544"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5600" indent="-355600" eaLnBrk="0" hangingPunct="0">
              <a:spcAft>
                <a:spcPct val="0"/>
              </a:spcAft>
              <a:defRPr>
                <a:solidFill>
                  <a:schemeClr val="tx1"/>
                </a:solidFill>
                <a:latin typeface="Arial" charset="0"/>
                <a:ea typeface="Arial" charset="0"/>
              </a:defRPr>
            </a:lvl1pPr>
            <a:lvl2pPr marL="627063" eaLnBrk="0" hangingPunct="0">
              <a:spcAft>
                <a:spcPct val="0"/>
              </a:spcAft>
              <a:defRPr>
                <a:solidFill>
                  <a:schemeClr val="tx1"/>
                </a:solidFill>
                <a:latin typeface="Arial" charset="0"/>
                <a:ea typeface="Arial" charset="0"/>
              </a:defRPr>
            </a:lvl2pPr>
            <a:lvl3pPr eaLnBrk="0" hangingPunct="0">
              <a:spcAft>
                <a:spcPct val="0"/>
              </a:spcAft>
              <a:defRPr>
                <a:solidFill>
                  <a:schemeClr val="tx1"/>
                </a:solidFill>
                <a:latin typeface="Arial" charset="0"/>
                <a:ea typeface="Arial" charset="0"/>
              </a:defRPr>
            </a:lvl3pPr>
            <a:lvl4pPr eaLnBrk="0" hangingPunct="0">
              <a:spcAft>
                <a:spcPct val="0"/>
              </a:spcAft>
              <a:defRPr>
                <a:solidFill>
                  <a:schemeClr val="tx1"/>
                </a:solidFill>
                <a:latin typeface="Arial" charset="0"/>
                <a:ea typeface="Arial" charset="0"/>
              </a:defRPr>
            </a:lvl4pPr>
            <a:lvl5pPr eaLnBrk="0" hangingPunct="0">
              <a:spcAft>
                <a:spcPct val="0"/>
              </a:spcAft>
              <a:defRPr>
                <a:solidFill>
                  <a:schemeClr val="tx1"/>
                </a:solidFill>
                <a:latin typeface="Arial" charset="0"/>
                <a:ea typeface="Arial" charset="0"/>
              </a:defRPr>
            </a:lvl5pPr>
            <a:lvl6pPr eaLnBrk="0" fontAlgn="base" hangingPunct="0">
              <a:spcBef>
                <a:spcPct val="0"/>
              </a:spcBef>
              <a:spcAft>
                <a:spcPct val="0"/>
              </a:spcAft>
              <a:defRPr>
                <a:solidFill>
                  <a:schemeClr val="tx1"/>
                </a:solidFill>
                <a:latin typeface="Arial" charset="0"/>
                <a:ea typeface="Arial" charset="0"/>
              </a:defRPr>
            </a:lvl6pPr>
            <a:lvl7pPr eaLnBrk="0" fontAlgn="base" hangingPunct="0">
              <a:spcBef>
                <a:spcPct val="0"/>
              </a:spcBef>
              <a:spcAft>
                <a:spcPct val="0"/>
              </a:spcAft>
              <a:defRPr>
                <a:solidFill>
                  <a:schemeClr val="tx1"/>
                </a:solidFill>
                <a:latin typeface="Arial" charset="0"/>
                <a:ea typeface="Arial" charset="0"/>
              </a:defRPr>
            </a:lvl7pPr>
            <a:lvl8pPr eaLnBrk="0" fontAlgn="base" hangingPunct="0">
              <a:spcBef>
                <a:spcPct val="0"/>
              </a:spcBef>
              <a:spcAft>
                <a:spcPct val="0"/>
              </a:spcAft>
              <a:defRPr>
                <a:solidFill>
                  <a:schemeClr val="tx1"/>
                </a:solidFill>
                <a:latin typeface="Arial" charset="0"/>
                <a:ea typeface="Arial" charset="0"/>
              </a:defRPr>
            </a:lvl8pPr>
            <a:lvl9pPr eaLnBrk="0" fontAlgn="base" hangingPunct="0">
              <a:spcBef>
                <a:spcPct val="0"/>
              </a:spcBef>
              <a:spcAft>
                <a:spcPct val="0"/>
              </a:spcAft>
              <a:defRPr>
                <a:solidFill>
                  <a:schemeClr val="tx1"/>
                </a:solidFill>
                <a:latin typeface="Arial" charset="0"/>
                <a:ea typeface="Arial" charset="0"/>
              </a:defRPr>
            </a:lvl9pPr>
          </a:lstStyle>
          <a:p>
            <a:pPr eaLnBrk="1" hangingPunct="1">
              <a:spcBef>
                <a:spcPct val="50000"/>
              </a:spcBef>
              <a:buClr>
                <a:srgbClr val="000099"/>
              </a:buClr>
              <a:buSzTx/>
              <a:buFont typeface="MS Mincho" charset="0"/>
              <a:buChar char="☛"/>
            </a:pPr>
            <a:r>
              <a:rPr lang="pl-PL" sz="2200" b="0" dirty="0" err="1">
                <a:solidFill>
                  <a:srgbClr val="000000"/>
                </a:solidFill>
                <a:latin typeface="Verdana"/>
                <a:cs typeface="Verdana"/>
              </a:rPr>
              <a:t>at</a:t>
            </a:r>
            <a:r>
              <a:rPr lang="pl-PL" sz="2200" b="0" dirty="0">
                <a:solidFill>
                  <a:srgbClr val="000000"/>
                </a:solidFill>
                <a:latin typeface="Verdana"/>
                <a:cs typeface="Verdana"/>
              </a:rPr>
              <a:t> high </a:t>
            </a:r>
            <a:r>
              <a:rPr lang="pl-PL" sz="2200" b="0" dirty="0" err="1">
                <a:solidFill>
                  <a:srgbClr val="000000"/>
                </a:solidFill>
                <a:latin typeface="Verdana"/>
                <a:cs typeface="Verdana"/>
              </a:rPr>
              <a:t>level</a:t>
            </a:r>
            <a:r>
              <a:rPr lang="pl-PL" sz="2200" b="0" dirty="0">
                <a:solidFill>
                  <a:srgbClr val="000000"/>
                </a:solidFill>
                <a:latin typeface="Verdana"/>
                <a:cs typeface="Verdana"/>
              </a:rPr>
              <a:t> of </a:t>
            </a:r>
            <a:r>
              <a:rPr lang="pl-PL" sz="2200" b="0" dirty="0" err="1">
                <a:solidFill>
                  <a:srgbClr val="000000"/>
                </a:solidFill>
                <a:latin typeface="Verdana"/>
                <a:cs typeface="Verdana"/>
              </a:rPr>
              <a:t>safety</a:t>
            </a:r>
            <a:r>
              <a:rPr lang="pl-PL" sz="2200" b="0" dirty="0">
                <a:solidFill>
                  <a:srgbClr val="000000"/>
                </a:solidFill>
                <a:latin typeface="Verdana"/>
                <a:cs typeface="Verdana"/>
              </a:rPr>
              <a:t>, </a:t>
            </a:r>
          </a:p>
          <a:p>
            <a:pPr eaLnBrk="1" hangingPunct="1">
              <a:spcBef>
                <a:spcPct val="50000"/>
              </a:spcBef>
              <a:buClr>
                <a:srgbClr val="000099"/>
              </a:buClr>
              <a:buSzTx/>
              <a:buFont typeface="MS Mincho" charset="0"/>
              <a:buChar char="☛"/>
            </a:pPr>
            <a:r>
              <a:rPr lang="pl-PL" sz="2200" b="0" dirty="0">
                <a:solidFill>
                  <a:srgbClr val="000000"/>
                </a:solidFill>
                <a:latin typeface="Verdana"/>
                <a:cs typeface="Verdana"/>
              </a:rPr>
              <a:t>modern and </a:t>
            </a:r>
            <a:r>
              <a:rPr lang="pl-PL" sz="2200" b="0" dirty="0" err="1">
                <a:solidFill>
                  <a:srgbClr val="000000"/>
                </a:solidFill>
                <a:latin typeface="Verdana"/>
                <a:cs typeface="Verdana"/>
              </a:rPr>
              <a:t>innovated</a:t>
            </a:r>
            <a:endParaRPr lang="pl-PL" sz="2200" b="0" dirty="0">
              <a:solidFill>
                <a:srgbClr val="000000"/>
              </a:solidFill>
              <a:latin typeface="Verdana"/>
              <a:cs typeface="Verdana"/>
            </a:endParaRPr>
          </a:p>
          <a:p>
            <a:pPr eaLnBrk="1" hangingPunct="1">
              <a:spcBef>
                <a:spcPct val="50000"/>
              </a:spcBef>
              <a:buClr>
                <a:srgbClr val="000099"/>
              </a:buClr>
              <a:buSzTx/>
              <a:buFont typeface="MS Mincho" charset="0"/>
              <a:buChar char="☛"/>
            </a:pPr>
            <a:r>
              <a:rPr lang="pl-PL" sz="2200" b="0" dirty="0" err="1">
                <a:solidFill>
                  <a:srgbClr val="000000"/>
                </a:solidFill>
                <a:latin typeface="Verdana"/>
                <a:cs typeface="Verdana"/>
              </a:rPr>
              <a:t>have</a:t>
            </a:r>
            <a:r>
              <a:rPr lang="pl-PL" sz="2200" b="0" dirty="0">
                <a:solidFill>
                  <a:srgbClr val="000000"/>
                </a:solidFill>
                <a:latin typeface="Verdana"/>
                <a:cs typeface="Verdana"/>
              </a:rPr>
              <a:t> </a:t>
            </a:r>
            <a:r>
              <a:rPr lang="pl-PL" sz="2200" b="0" dirty="0" err="1">
                <a:solidFill>
                  <a:srgbClr val="000000"/>
                </a:solidFill>
                <a:latin typeface="Verdana"/>
                <a:cs typeface="Verdana"/>
              </a:rPr>
              <a:t>low</a:t>
            </a:r>
            <a:r>
              <a:rPr lang="pl-PL" sz="2200" b="0" dirty="0">
                <a:solidFill>
                  <a:srgbClr val="000000"/>
                </a:solidFill>
                <a:latin typeface="Verdana"/>
                <a:cs typeface="Verdana"/>
              </a:rPr>
              <a:t> </a:t>
            </a:r>
            <a:r>
              <a:rPr lang="pl-PL" sz="2200" b="0" dirty="0" err="1">
                <a:solidFill>
                  <a:srgbClr val="000000"/>
                </a:solidFill>
                <a:latin typeface="Verdana"/>
                <a:cs typeface="Verdana"/>
              </a:rPr>
              <a:t>impatc</a:t>
            </a:r>
            <a:r>
              <a:rPr lang="pl-PL" sz="2200" b="0" dirty="0">
                <a:solidFill>
                  <a:srgbClr val="000000"/>
                </a:solidFill>
                <a:latin typeface="Verdana"/>
                <a:cs typeface="Verdana"/>
              </a:rPr>
              <a:t> on </a:t>
            </a:r>
            <a:r>
              <a:rPr lang="pl-PL" sz="2200" b="0" dirty="0" err="1">
                <a:solidFill>
                  <a:srgbClr val="000000"/>
                </a:solidFill>
                <a:latin typeface="Verdana"/>
                <a:cs typeface="Verdana"/>
              </a:rPr>
              <a:t>enviroment</a:t>
            </a:r>
            <a:r>
              <a:rPr lang="pl-PL" sz="2200" b="0" dirty="0">
                <a:solidFill>
                  <a:srgbClr val="000000"/>
                </a:solidFill>
                <a:latin typeface="Verdana"/>
                <a:cs typeface="Verdana"/>
              </a:rPr>
              <a:t> ,</a:t>
            </a:r>
          </a:p>
          <a:p>
            <a:pPr eaLnBrk="1" hangingPunct="1">
              <a:spcBef>
                <a:spcPct val="50000"/>
              </a:spcBef>
              <a:buClr>
                <a:srgbClr val="000099"/>
              </a:buClr>
              <a:buSzTx/>
              <a:buFont typeface="MS Mincho" charset="0"/>
              <a:buChar char="☛"/>
            </a:pPr>
            <a:r>
              <a:rPr lang="pl-PL" sz="2200" b="0" dirty="0" err="1">
                <a:solidFill>
                  <a:srgbClr val="000000"/>
                </a:solidFill>
                <a:latin typeface="Verdana"/>
                <a:cs typeface="Verdana"/>
              </a:rPr>
              <a:t>offer</a:t>
            </a:r>
            <a:r>
              <a:rPr lang="pl-PL" sz="2200" b="0" dirty="0">
                <a:solidFill>
                  <a:srgbClr val="000000"/>
                </a:solidFill>
                <a:latin typeface="Verdana"/>
                <a:cs typeface="Verdana"/>
              </a:rPr>
              <a:t> </a:t>
            </a:r>
            <a:r>
              <a:rPr lang="pl-PL" sz="2200" b="0" dirty="0" err="1">
                <a:solidFill>
                  <a:srgbClr val="000000"/>
                </a:solidFill>
                <a:latin typeface="Verdana"/>
                <a:cs typeface="Verdana"/>
              </a:rPr>
              <a:t>stability</a:t>
            </a:r>
            <a:r>
              <a:rPr lang="pl-PL" sz="2200" b="0" dirty="0">
                <a:solidFill>
                  <a:srgbClr val="000000"/>
                </a:solidFill>
                <a:latin typeface="Verdana"/>
                <a:cs typeface="Verdana"/>
              </a:rPr>
              <a:t> and  </a:t>
            </a:r>
            <a:r>
              <a:rPr lang="pl-PL" sz="2200" b="0" dirty="0" err="1">
                <a:latin typeface="Verdana"/>
                <a:cs typeface="Verdana"/>
              </a:rPr>
              <a:t>flexibility</a:t>
            </a:r>
            <a:r>
              <a:rPr lang="pl-PL" sz="2200" b="0" dirty="0">
                <a:latin typeface="Verdana"/>
                <a:cs typeface="Verdana"/>
              </a:rPr>
              <a:t> of </a:t>
            </a:r>
            <a:r>
              <a:rPr lang="pl-PL" sz="2200" b="0" dirty="0" err="1">
                <a:latin typeface="Verdana"/>
                <a:cs typeface="Verdana"/>
              </a:rPr>
              <a:t>employment</a:t>
            </a:r>
            <a:endParaRPr lang="pl-PL" sz="2200" b="0" dirty="0">
              <a:solidFill>
                <a:srgbClr val="000000"/>
              </a:solidFill>
              <a:latin typeface="Verdana"/>
              <a:cs typeface="Verdan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inisterstwo Gospodarki">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2743</TotalTime>
  <Words>1441</Words>
  <Application>Microsoft Macintosh PowerPoint</Application>
  <PresentationFormat>Papier A4 (210x297 mm)</PresentationFormat>
  <Paragraphs>231</Paragraphs>
  <Slides>11</Slides>
  <Notes>9</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11</vt:i4>
      </vt:variant>
    </vt:vector>
  </HeadingPairs>
  <TitlesOfParts>
    <vt:vector size="13" baseType="lpstr">
      <vt:lpstr>Ministerstwo Gospodarki</vt:lpstr>
      <vt:lpstr>Obraz - mapa bitowa</vt:lpstr>
      <vt:lpstr>Prezentacja programu PowerPoint</vt:lpstr>
      <vt:lpstr>Agenda</vt:lpstr>
      <vt:lpstr>Prezentacja programu PowerPoint</vt:lpstr>
      <vt:lpstr>Prezentacja programu PowerPoint</vt:lpstr>
      <vt:lpstr>Prezentacja programu PowerPoint</vt:lpstr>
      <vt:lpstr>Energy Policy of Poland until 2030</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Agnieszka</dc:creator>
  <cp:lastModifiedBy>SYLWIA SIKORA</cp:lastModifiedBy>
  <cp:revision>177</cp:revision>
  <cp:lastPrinted>2014-10-13T07:41:41Z</cp:lastPrinted>
  <dcterms:modified xsi:type="dcterms:W3CDTF">2014-10-29T06:20:33Z</dcterms:modified>
</cp:coreProperties>
</file>