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</p:sldMasterIdLst>
  <p:notesMasterIdLst>
    <p:notesMasterId r:id="rId29"/>
  </p:notesMasterIdLst>
  <p:handoutMasterIdLst>
    <p:handoutMasterId r:id="rId30"/>
  </p:handoutMasterIdLst>
  <p:sldIdLst>
    <p:sldId id="257" r:id="rId5"/>
    <p:sldId id="325" r:id="rId6"/>
    <p:sldId id="335" r:id="rId7"/>
    <p:sldId id="336" r:id="rId8"/>
    <p:sldId id="332" r:id="rId9"/>
    <p:sldId id="326" r:id="rId10"/>
    <p:sldId id="329" r:id="rId11"/>
    <p:sldId id="330" r:id="rId12"/>
    <p:sldId id="331" r:id="rId13"/>
    <p:sldId id="333" r:id="rId14"/>
    <p:sldId id="311" r:id="rId15"/>
    <p:sldId id="259" r:id="rId16"/>
    <p:sldId id="260" r:id="rId17"/>
    <p:sldId id="261" r:id="rId18"/>
    <p:sldId id="321" r:id="rId19"/>
    <p:sldId id="322" r:id="rId20"/>
    <p:sldId id="323" r:id="rId21"/>
    <p:sldId id="324" r:id="rId22"/>
    <p:sldId id="347" r:id="rId23"/>
    <p:sldId id="348" r:id="rId24"/>
    <p:sldId id="339" r:id="rId25"/>
    <p:sldId id="340" r:id="rId26"/>
    <p:sldId id="346" r:id="rId27"/>
    <p:sldId id="291" r:id="rId28"/>
  </p:sldIdLst>
  <p:sldSz cx="9144000" cy="6858000" type="screen4x3"/>
  <p:notesSz cx="6745288" cy="98821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Dumitru" initials="MD" lastIdx="1" clrIdx="0"/>
  <p:cmAuthor id="1" name="Oliver Rapf" initials="O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8F"/>
    <a:srgbClr val="6666FF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64" autoAdjust="0"/>
    <p:restoredTop sz="86320" autoAdjust="0"/>
  </p:normalViewPr>
  <p:slideViewPr>
    <p:cSldViewPr>
      <p:cViewPr>
        <p:scale>
          <a:sx n="50" d="100"/>
          <a:sy n="50" d="100"/>
        </p:scale>
        <p:origin x="-1762" y="-1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jpeg"/><Relationship Id="rId5" Type="http://schemas.openxmlformats.org/officeDocument/2006/relationships/image" Target="../media/image28.png"/><Relationship Id="rId4" Type="http://schemas.microsoft.com/office/2007/relationships/hdphoto" Target="../media/hdphoto3.wdp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jpeg"/><Relationship Id="rId5" Type="http://schemas.openxmlformats.org/officeDocument/2006/relationships/image" Target="../media/image28.png"/><Relationship Id="rId4" Type="http://schemas.microsoft.com/office/2007/relationships/hdphoto" Target="../media/hdphoto3.wdp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779355-2D8B-456B-8F0C-A65AAFFA5BD9}" type="doc">
      <dgm:prSet loTypeId="urn:microsoft.com/office/officeart/2011/layout/RadialPicture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D9A56C52-831B-4E4C-8973-7D3DC0ACFBA3}">
      <dgm:prSet phldrT="[Text]" custT="1"/>
      <dgm:spPr/>
      <dgm:t>
        <a:bodyPr/>
        <a:lstStyle/>
        <a:p>
          <a:r>
            <a:rPr lang="en-GB" sz="2800" noProof="0" dirty="0" smtClean="0"/>
            <a:t>Recommendations</a:t>
          </a:r>
          <a:endParaRPr lang="en-GB" sz="2800" noProof="0" dirty="0"/>
        </a:p>
      </dgm:t>
    </dgm:pt>
    <dgm:pt modelId="{837A5F62-2258-4A87-AC90-B22B1628A8E8}" type="parTrans" cxnId="{01FF0D1B-FC78-4A6B-BA79-062C4C35D399}">
      <dgm:prSet/>
      <dgm:spPr/>
      <dgm:t>
        <a:bodyPr/>
        <a:lstStyle/>
        <a:p>
          <a:endParaRPr lang="fr-BE"/>
        </a:p>
      </dgm:t>
    </dgm:pt>
    <dgm:pt modelId="{671B750E-B9A9-4972-B064-F8EC0057F80E}" type="sibTrans" cxnId="{01FF0D1B-FC78-4A6B-BA79-062C4C35D399}">
      <dgm:prSet/>
      <dgm:spPr/>
      <dgm:t>
        <a:bodyPr/>
        <a:lstStyle/>
        <a:p>
          <a:endParaRPr lang="fr-BE"/>
        </a:p>
      </dgm:t>
    </dgm:pt>
    <dgm:pt modelId="{3EB292CC-CCA4-4699-BAF9-0190BA7B095A}">
      <dgm:prSet phldrT="[Text]" custT="1"/>
      <dgm:spPr/>
      <dgm:t>
        <a:bodyPr/>
        <a:lstStyle/>
        <a:p>
          <a:pPr marL="0" lvl="0" algn="l" defTabSz="914400" rtl="0" eaLnBrk="1" latinLnBrk="0" hangingPunct="1"/>
          <a:r>
            <a:rPr lang="en-GB" sz="1600" b="1" kern="1200" noProof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Stakeholder involvement</a:t>
          </a:r>
          <a:r>
            <a:rPr lang="en-GB" sz="1600" kern="1200" noProof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: valuable input (improved quality  and easier delivery and implementation)</a:t>
          </a:r>
          <a:endParaRPr lang="en-GB" sz="1600" kern="1200" noProof="0" dirty="0">
            <a:solidFill>
              <a:schemeClr val="tx2"/>
            </a:solidFill>
            <a:latin typeface="+mn-lt"/>
            <a:ea typeface="+mn-ea"/>
            <a:cs typeface="+mn-cs"/>
          </a:endParaRPr>
        </a:p>
      </dgm:t>
    </dgm:pt>
    <dgm:pt modelId="{072160D8-409E-4866-8E48-ADA98BC3694D}" type="parTrans" cxnId="{B5804815-19E2-4BCB-8FC2-338BB9DBEFB0}">
      <dgm:prSet/>
      <dgm:spPr/>
      <dgm:t>
        <a:bodyPr/>
        <a:lstStyle/>
        <a:p>
          <a:endParaRPr lang="fr-BE"/>
        </a:p>
      </dgm:t>
    </dgm:pt>
    <dgm:pt modelId="{C64608FB-1BAA-4A93-9783-C64E7780D790}" type="sibTrans" cxnId="{B5804815-19E2-4BCB-8FC2-338BB9DBEFB0}">
      <dgm:prSet/>
      <dgm:spPr/>
      <dgm:t>
        <a:bodyPr/>
        <a:lstStyle/>
        <a:p>
          <a:endParaRPr lang="fr-BE"/>
        </a:p>
      </dgm:t>
    </dgm:pt>
    <dgm:pt modelId="{9FA68D78-46D3-4C73-94B0-5F6C5B6939DD}">
      <dgm:prSet phldrT="[Text]" custT="1"/>
      <dgm:spPr/>
      <dgm:t>
        <a:bodyPr/>
        <a:lstStyle/>
        <a:p>
          <a:pPr marL="0" lvl="0" algn="l" defTabSz="914400" rtl="0" eaLnBrk="1" latinLnBrk="0" hangingPunct="1"/>
          <a:r>
            <a:rPr lang="en-US" sz="1600" b="1" kern="1200" noProof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Building stock</a:t>
          </a:r>
          <a:r>
            <a:rPr lang="en-US" sz="1600" kern="1200" noProof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: detailed breakdown is fundamental for next steps in the strategy (ideally online)</a:t>
          </a:r>
          <a:endParaRPr lang="en-US" sz="1600" kern="1200" noProof="0" dirty="0">
            <a:solidFill>
              <a:schemeClr val="tx2"/>
            </a:solidFill>
            <a:latin typeface="+mn-lt"/>
            <a:ea typeface="+mn-ea"/>
            <a:cs typeface="+mn-cs"/>
          </a:endParaRPr>
        </a:p>
      </dgm:t>
    </dgm:pt>
    <dgm:pt modelId="{67EB62FA-4683-41CF-8029-35C5FAFB44DD}" type="parTrans" cxnId="{A84C9919-7478-4119-87BC-DC7616A16758}">
      <dgm:prSet/>
      <dgm:spPr/>
      <dgm:t>
        <a:bodyPr/>
        <a:lstStyle/>
        <a:p>
          <a:endParaRPr lang="fr-BE"/>
        </a:p>
      </dgm:t>
    </dgm:pt>
    <dgm:pt modelId="{5693F1CE-C1E4-4603-BC92-EDEB7F28A4C1}" type="sibTrans" cxnId="{A84C9919-7478-4119-87BC-DC7616A16758}">
      <dgm:prSet/>
      <dgm:spPr/>
      <dgm:t>
        <a:bodyPr/>
        <a:lstStyle/>
        <a:p>
          <a:endParaRPr lang="fr-BE"/>
        </a:p>
      </dgm:t>
    </dgm:pt>
    <dgm:pt modelId="{37C9A330-AFB2-424E-8DAE-06B4BE1D64D2}">
      <dgm:prSet phldrT="[Text]" custT="1"/>
      <dgm:spPr/>
      <dgm:t>
        <a:bodyPr/>
        <a:lstStyle/>
        <a:p>
          <a:pPr marL="0" lvl="0" algn="l" defTabSz="914400" rtl="0" eaLnBrk="1" latinLnBrk="0" hangingPunct="1"/>
          <a:r>
            <a:rPr lang="en-GB" sz="1600" b="1" kern="1200" noProof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Cost-effective approaches to renovation</a:t>
          </a:r>
          <a:r>
            <a:rPr lang="en-GB" sz="1600" kern="1200" noProof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: summary of cost-optimality analysis (c.f. EC guidelines)</a:t>
          </a:r>
          <a:endParaRPr lang="en-GB" sz="1600" kern="1200" noProof="0" dirty="0">
            <a:solidFill>
              <a:schemeClr val="tx2"/>
            </a:solidFill>
            <a:latin typeface="+mn-lt"/>
            <a:ea typeface="+mn-ea"/>
            <a:cs typeface="+mn-cs"/>
          </a:endParaRPr>
        </a:p>
      </dgm:t>
    </dgm:pt>
    <dgm:pt modelId="{47544E3F-CCA9-4276-9183-6E8C444D8A49}" type="parTrans" cxnId="{B4A8C8C5-3FD2-4A68-9AD2-3E55EB5B2F08}">
      <dgm:prSet/>
      <dgm:spPr/>
      <dgm:t>
        <a:bodyPr/>
        <a:lstStyle/>
        <a:p>
          <a:endParaRPr lang="fr-BE"/>
        </a:p>
      </dgm:t>
    </dgm:pt>
    <dgm:pt modelId="{2FFA51BB-0CEE-4747-926B-BF6A6F1C610F}" type="sibTrans" cxnId="{B4A8C8C5-3FD2-4A68-9AD2-3E55EB5B2F08}">
      <dgm:prSet/>
      <dgm:spPr/>
      <dgm:t>
        <a:bodyPr/>
        <a:lstStyle/>
        <a:p>
          <a:endParaRPr lang="fr-BE"/>
        </a:p>
      </dgm:t>
    </dgm:pt>
    <dgm:pt modelId="{12A56D28-264C-4368-9F41-918019385058}">
      <dgm:prSet phldrT="[Text]" custT="1"/>
      <dgm:spPr/>
      <dgm:t>
        <a:bodyPr/>
        <a:lstStyle/>
        <a:p>
          <a:pPr marL="0" lvl="0" algn="l" defTabSz="914400" rtl="0" eaLnBrk="1" latinLnBrk="0" hangingPunct="1"/>
          <a:r>
            <a:rPr lang="en-GB" sz="1600" b="1" kern="1200" noProof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Policies</a:t>
          </a:r>
          <a:r>
            <a:rPr lang="en-GB" sz="1600" kern="1200" noProof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: holistic coverage and geared towards achieving deep renovations</a:t>
          </a:r>
          <a:endParaRPr lang="en-GB" sz="1600" kern="1200" noProof="0" dirty="0">
            <a:solidFill>
              <a:schemeClr val="tx2"/>
            </a:solidFill>
            <a:latin typeface="+mn-lt"/>
            <a:ea typeface="+mn-ea"/>
            <a:cs typeface="+mn-cs"/>
          </a:endParaRPr>
        </a:p>
      </dgm:t>
    </dgm:pt>
    <dgm:pt modelId="{50563150-94C1-41DF-A0A5-DA927129ED34}" type="parTrans" cxnId="{A124A09E-E074-4364-B41B-8F7D0570BA76}">
      <dgm:prSet/>
      <dgm:spPr/>
      <dgm:t>
        <a:bodyPr/>
        <a:lstStyle/>
        <a:p>
          <a:endParaRPr lang="fr-BE"/>
        </a:p>
      </dgm:t>
    </dgm:pt>
    <dgm:pt modelId="{B9CA364D-D166-49F7-8C2B-3887E3A72259}" type="sibTrans" cxnId="{A124A09E-E074-4364-B41B-8F7D0570BA76}">
      <dgm:prSet/>
      <dgm:spPr/>
      <dgm:t>
        <a:bodyPr/>
        <a:lstStyle/>
        <a:p>
          <a:endParaRPr lang="fr-BE"/>
        </a:p>
      </dgm:t>
    </dgm:pt>
    <dgm:pt modelId="{06079169-6187-4B96-8875-45D71016E461}" type="pres">
      <dgm:prSet presAssocID="{94779355-2D8B-456B-8F0C-A65AAFFA5BD9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fr-BE"/>
        </a:p>
      </dgm:t>
    </dgm:pt>
    <dgm:pt modelId="{625922FD-C45C-4C20-8120-F9E08D3433AF}" type="pres">
      <dgm:prSet presAssocID="{D9A56C52-831B-4E4C-8973-7D3DC0ACFBA3}" presName="Parent" presStyleLbl="node1" presStyleIdx="0" presStyleCnt="2" custScaleX="161596" custScaleY="120950" custLinFactNeighborX="-37015" custLinFactNeighborY="-3124">
        <dgm:presLayoutVars>
          <dgm:chMax val="4"/>
          <dgm:chPref val="3"/>
        </dgm:presLayoutVars>
      </dgm:prSet>
      <dgm:spPr/>
      <dgm:t>
        <a:bodyPr/>
        <a:lstStyle/>
        <a:p>
          <a:endParaRPr lang="fr-BE"/>
        </a:p>
      </dgm:t>
    </dgm:pt>
    <dgm:pt modelId="{3ADB9897-C21A-4046-999F-8DA38986354F}" type="pres">
      <dgm:prSet presAssocID="{3EB292CC-CCA4-4699-BAF9-0190BA7B095A}" presName="Accent" presStyleLbl="node1" presStyleIdx="1" presStyleCnt="2"/>
      <dgm:spPr/>
      <dgm:t>
        <a:bodyPr/>
        <a:lstStyle/>
        <a:p>
          <a:endParaRPr lang="fr-BE"/>
        </a:p>
      </dgm:t>
    </dgm:pt>
    <dgm:pt modelId="{2DDDDB1E-08B3-4FE4-B41F-E1F1154C3A64}" type="pres">
      <dgm:prSet presAssocID="{3EB292CC-CCA4-4699-BAF9-0190BA7B095A}" presName="Image1" presStyleLbl="fgImgPlace1" presStyleIdx="0" presStyleCnt="4" custLinFactNeighborX="-54192" custLinFactNeighborY="-9698"/>
      <dgm:spPr>
        <a:blipFill>
          <a:blip xmlns:r="http://schemas.openxmlformats.org/officeDocument/2006/relationships" r:embed="rId1" cstate="print">
            <a:duotone>
              <a:prstClr val="black"/>
              <a:schemeClr val="tx2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fr-BE"/>
        </a:p>
      </dgm:t>
    </dgm:pt>
    <dgm:pt modelId="{10B15E47-6AFE-4362-9591-8165D9097B7E}" type="pres">
      <dgm:prSet presAssocID="{3EB292CC-CCA4-4699-BAF9-0190BA7B095A}" presName="Child1" presStyleLbl="revTx" presStyleIdx="0" presStyleCnt="4" custScaleX="223461" custScaleY="62190" custLinFactNeighborX="29522" custLinFactNeighborY="-255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06300AA-EA8A-4A6A-84C0-FD71E33C2EB7}" type="pres">
      <dgm:prSet presAssocID="{9FA68D78-46D3-4C73-94B0-5F6C5B6939DD}" presName="Image2" presStyleCnt="0"/>
      <dgm:spPr/>
    </dgm:pt>
    <dgm:pt modelId="{3A8E4FA2-6FD4-4950-9244-79E5CC97BD09}" type="pres">
      <dgm:prSet presAssocID="{9FA68D78-46D3-4C73-94B0-5F6C5B6939DD}" presName="Image" presStyleLbl="fgImgPlace1" presStyleIdx="1" presStyleCnt="4" custLinFactNeighborX="-10328" custLinFactNeighborY="-31076"/>
      <dgm:spPr>
        <a:blipFill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  <dgm:t>
        <a:bodyPr/>
        <a:lstStyle/>
        <a:p>
          <a:endParaRPr lang="fr-BE"/>
        </a:p>
      </dgm:t>
    </dgm:pt>
    <dgm:pt modelId="{6472F02A-A754-4ED5-94B7-17AA80A5B411}" type="pres">
      <dgm:prSet presAssocID="{9FA68D78-46D3-4C73-94B0-5F6C5B6939DD}" presName="Child2" presStyleLbl="revTx" presStyleIdx="1" presStyleCnt="4" custScaleX="135249" custScaleY="80014" custLinFactNeighborX="10438" custLinFactNeighborY="-344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281D37D-CAD1-46B0-8833-729F379A5A00}" type="pres">
      <dgm:prSet presAssocID="{37C9A330-AFB2-424E-8DAE-06B4BE1D64D2}" presName="Image3" presStyleCnt="0"/>
      <dgm:spPr/>
    </dgm:pt>
    <dgm:pt modelId="{FC92A034-3478-4261-A9A7-99272842ED1F}" type="pres">
      <dgm:prSet presAssocID="{37C9A330-AFB2-424E-8DAE-06B4BE1D64D2}" presName="Image" presStyleLbl="fgImgPlace1" presStyleIdx="2" presStyleCnt="4" custLinFactNeighborX="34935" custLinFactNeighborY="-61733"/>
      <dgm:spPr>
        <a:blipFill>
          <a:blip xmlns:r="http://schemas.openxmlformats.org/officeDocument/2006/relationships"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fr-BE"/>
        </a:p>
      </dgm:t>
    </dgm:pt>
    <dgm:pt modelId="{8668CA5A-4C76-4F8E-9977-DDFAC75BD8BF}" type="pres">
      <dgm:prSet presAssocID="{37C9A330-AFB2-424E-8DAE-06B4BE1D64D2}" presName="Child3" presStyleLbl="revTx" presStyleIdx="2" presStyleCnt="4" custScaleX="104465" custScaleY="113219" custLinFactNeighborX="27289" custLinFactNeighborY="-699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5A1718D-1B5C-4665-A717-09C42950C244}" type="pres">
      <dgm:prSet presAssocID="{12A56D28-264C-4368-9F41-918019385058}" presName="Image4" presStyleCnt="0"/>
      <dgm:spPr/>
    </dgm:pt>
    <dgm:pt modelId="{D903DDCA-D322-44A0-A2E3-0B201054F1C9}" type="pres">
      <dgm:prSet presAssocID="{12A56D28-264C-4368-9F41-918019385058}" presName="Image" presStyleLbl="fgImgPlace1" presStyleIdx="3" presStyleCnt="4" custLinFactNeighborX="63447" custLinFactNeighborY="-39021"/>
      <dgm:spPr>
        <a:blipFill rotWithShape="1">
          <a:blip xmlns:r="http://schemas.openxmlformats.org/officeDocument/2006/relationships"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fr-BE"/>
        </a:p>
      </dgm:t>
    </dgm:pt>
    <dgm:pt modelId="{A3CC45DF-1169-4FDC-94E5-EC0416404AAC}" type="pres">
      <dgm:prSet presAssocID="{12A56D28-264C-4368-9F41-918019385058}" presName="Child4" presStyleLbl="revTx" presStyleIdx="3" presStyleCnt="4" custScaleX="114548" custScaleY="75056" custLinFactNeighborX="55061" custLinFactNeighborY="-445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F6BDF36B-E534-4EFF-B08A-59B37FBC9581}" type="presOf" srcId="{37C9A330-AFB2-424E-8DAE-06B4BE1D64D2}" destId="{8668CA5A-4C76-4F8E-9977-DDFAC75BD8BF}" srcOrd="0" destOrd="0" presId="urn:microsoft.com/office/officeart/2011/layout/RadialPictureList"/>
    <dgm:cxn modelId="{AF63A688-EAA6-4160-88A6-B0626BE821DC}" type="presOf" srcId="{12A56D28-264C-4368-9F41-918019385058}" destId="{A3CC45DF-1169-4FDC-94E5-EC0416404AAC}" srcOrd="0" destOrd="0" presId="urn:microsoft.com/office/officeart/2011/layout/RadialPictureList"/>
    <dgm:cxn modelId="{3957A3B5-95AE-4C59-9B7A-66F54634797D}" type="presOf" srcId="{D9A56C52-831B-4E4C-8973-7D3DC0ACFBA3}" destId="{625922FD-C45C-4C20-8120-F9E08D3433AF}" srcOrd="0" destOrd="0" presId="urn:microsoft.com/office/officeart/2011/layout/RadialPictureList"/>
    <dgm:cxn modelId="{35F3166E-14E1-47F8-B6C0-14EBF5C8CBB0}" type="presOf" srcId="{9FA68D78-46D3-4C73-94B0-5F6C5B6939DD}" destId="{6472F02A-A754-4ED5-94B7-17AA80A5B411}" srcOrd="0" destOrd="0" presId="urn:microsoft.com/office/officeart/2011/layout/RadialPictureList"/>
    <dgm:cxn modelId="{A84C9919-7478-4119-87BC-DC7616A16758}" srcId="{D9A56C52-831B-4E4C-8973-7D3DC0ACFBA3}" destId="{9FA68D78-46D3-4C73-94B0-5F6C5B6939DD}" srcOrd="1" destOrd="0" parTransId="{67EB62FA-4683-41CF-8029-35C5FAFB44DD}" sibTransId="{5693F1CE-C1E4-4603-BC92-EDEB7F28A4C1}"/>
    <dgm:cxn modelId="{B5804815-19E2-4BCB-8FC2-338BB9DBEFB0}" srcId="{D9A56C52-831B-4E4C-8973-7D3DC0ACFBA3}" destId="{3EB292CC-CCA4-4699-BAF9-0190BA7B095A}" srcOrd="0" destOrd="0" parTransId="{072160D8-409E-4866-8E48-ADA98BC3694D}" sibTransId="{C64608FB-1BAA-4A93-9783-C64E7780D790}"/>
    <dgm:cxn modelId="{B4A8C8C5-3FD2-4A68-9AD2-3E55EB5B2F08}" srcId="{D9A56C52-831B-4E4C-8973-7D3DC0ACFBA3}" destId="{37C9A330-AFB2-424E-8DAE-06B4BE1D64D2}" srcOrd="2" destOrd="0" parTransId="{47544E3F-CCA9-4276-9183-6E8C444D8A49}" sibTransId="{2FFA51BB-0CEE-4747-926B-BF6A6F1C610F}"/>
    <dgm:cxn modelId="{53C7D464-C5B9-4980-91F7-9FB9A45E559F}" type="presOf" srcId="{3EB292CC-CCA4-4699-BAF9-0190BA7B095A}" destId="{10B15E47-6AFE-4362-9591-8165D9097B7E}" srcOrd="0" destOrd="0" presId="urn:microsoft.com/office/officeart/2011/layout/RadialPictureList"/>
    <dgm:cxn modelId="{01FF0D1B-FC78-4A6B-BA79-062C4C35D399}" srcId="{94779355-2D8B-456B-8F0C-A65AAFFA5BD9}" destId="{D9A56C52-831B-4E4C-8973-7D3DC0ACFBA3}" srcOrd="0" destOrd="0" parTransId="{837A5F62-2258-4A87-AC90-B22B1628A8E8}" sibTransId="{671B750E-B9A9-4972-B064-F8EC0057F80E}"/>
    <dgm:cxn modelId="{A124A09E-E074-4364-B41B-8F7D0570BA76}" srcId="{D9A56C52-831B-4E4C-8973-7D3DC0ACFBA3}" destId="{12A56D28-264C-4368-9F41-918019385058}" srcOrd="3" destOrd="0" parTransId="{50563150-94C1-41DF-A0A5-DA927129ED34}" sibTransId="{B9CA364D-D166-49F7-8C2B-3887E3A72259}"/>
    <dgm:cxn modelId="{1C3F5DEC-BB94-4130-91CE-C7C209FCFD9A}" type="presOf" srcId="{94779355-2D8B-456B-8F0C-A65AAFFA5BD9}" destId="{06079169-6187-4B96-8875-45D71016E461}" srcOrd="0" destOrd="0" presId="urn:microsoft.com/office/officeart/2011/layout/RadialPictureList"/>
    <dgm:cxn modelId="{7A530884-9C61-43A8-94CE-501D667508FF}" type="presParOf" srcId="{06079169-6187-4B96-8875-45D71016E461}" destId="{625922FD-C45C-4C20-8120-F9E08D3433AF}" srcOrd="0" destOrd="0" presId="urn:microsoft.com/office/officeart/2011/layout/RadialPictureList"/>
    <dgm:cxn modelId="{BCB230FA-8E3A-41F7-9E4C-76F2CB62DC0C}" type="presParOf" srcId="{06079169-6187-4B96-8875-45D71016E461}" destId="{3ADB9897-C21A-4046-999F-8DA38986354F}" srcOrd="1" destOrd="0" presId="urn:microsoft.com/office/officeart/2011/layout/RadialPictureList"/>
    <dgm:cxn modelId="{7E1BDDC2-BC2E-49BB-B9EB-E084D828819F}" type="presParOf" srcId="{06079169-6187-4B96-8875-45D71016E461}" destId="{2DDDDB1E-08B3-4FE4-B41F-E1F1154C3A64}" srcOrd="2" destOrd="0" presId="urn:microsoft.com/office/officeart/2011/layout/RadialPictureList"/>
    <dgm:cxn modelId="{3DED1535-31EC-4160-A517-1716A3C993CC}" type="presParOf" srcId="{06079169-6187-4B96-8875-45D71016E461}" destId="{10B15E47-6AFE-4362-9591-8165D9097B7E}" srcOrd="3" destOrd="0" presId="urn:microsoft.com/office/officeart/2011/layout/RadialPictureList"/>
    <dgm:cxn modelId="{A96A3FDC-6912-4FFF-9788-2ADCD11E4D9A}" type="presParOf" srcId="{06079169-6187-4B96-8875-45D71016E461}" destId="{A06300AA-EA8A-4A6A-84C0-FD71E33C2EB7}" srcOrd="4" destOrd="0" presId="urn:microsoft.com/office/officeart/2011/layout/RadialPictureList"/>
    <dgm:cxn modelId="{2FB15396-6708-4EB8-AD70-2FD53478D56B}" type="presParOf" srcId="{A06300AA-EA8A-4A6A-84C0-FD71E33C2EB7}" destId="{3A8E4FA2-6FD4-4950-9244-79E5CC97BD09}" srcOrd="0" destOrd="0" presId="urn:microsoft.com/office/officeart/2011/layout/RadialPictureList"/>
    <dgm:cxn modelId="{39677CE2-A237-4677-8BDB-DD4FACE4BF35}" type="presParOf" srcId="{06079169-6187-4B96-8875-45D71016E461}" destId="{6472F02A-A754-4ED5-94B7-17AA80A5B411}" srcOrd="5" destOrd="0" presId="urn:microsoft.com/office/officeart/2011/layout/RadialPictureList"/>
    <dgm:cxn modelId="{335FAAD4-5FFD-43C3-B616-5F0862580DE8}" type="presParOf" srcId="{06079169-6187-4B96-8875-45D71016E461}" destId="{0281D37D-CAD1-46B0-8833-729F379A5A00}" srcOrd="6" destOrd="0" presId="urn:microsoft.com/office/officeart/2011/layout/RadialPictureList"/>
    <dgm:cxn modelId="{46FF1201-3183-4668-A645-41B54D8A4FAA}" type="presParOf" srcId="{0281D37D-CAD1-46B0-8833-729F379A5A00}" destId="{FC92A034-3478-4261-A9A7-99272842ED1F}" srcOrd="0" destOrd="0" presId="urn:microsoft.com/office/officeart/2011/layout/RadialPictureList"/>
    <dgm:cxn modelId="{69513A05-03A5-4442-A74D-83EBB7864B72}" type="presParOf" srcId="{06079169-6187-4B96-8875-45D71016E461}" destId="{8668CA5A-4C76-4F8E-9977-DDFAC75BD8BF}" srcOrd="7" destOrd="0" presId="urn:microsoft.com/office/officeart/2011/layout/RadialPictureList"/>
    <dgm:cxn modelId="{2A39F617-7ADB-4F0E-A220-9B991152ED33}" type="presParOf" srcId="{06079169-6187-4B96-8875-45D71016E461}" destId="{15A1718D-1B5C-4665-A717-09C42950C244}" srcOrd="8" destOrd="0" presId="urn:microsoft.com/office/officeart/2011/layout/RadialPictureList"/>
    <dgm:cxn modelId="{5E054033-2338-4A81-9458-9820F952DBDD}" type="presParOf" srcId="{15A1718D-1B5C-4665-A717-09C42950C244}" destId="{D903DDCA-D322-44A0-A2E3-0B201054F1C9}" srcOrd="0" destOrd="0" presId="urn:microsoft.com/office/officeart/2011/layout/RadialPictureList"/>
    <dgm:cxn modelId="{6AE7B54A-4AF5-40EA-B9E3-FDDB18BC263D}" type="presParOf" srcId="{06079169-6187-4B96-8875-45D71016E461}" destId="{A3CC45DF-1169-4FDC-94E5-EC0416404AAC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779355-2D8B-456B-8F0C-A65AAFFA5BD9}" type="doc">
      <dgm:prSet loTypeId="urn:microsoft.com/office/officeart/2011/layout/RadialPicture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3EB292CC-CCA4-4699-BAF9-0190BA7B095A}">
      <dgm:prSet phldrT="[Text]" custT="1"/>
      <dgm:spPr/>
      <dgm:t>
        <a:bodyPr/>
        <a:lstStyle/>
        <a:p>
          <a:r>
            <a:rPr lang="en-GB" sz="1600" b="1" kern="1200" noProof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Recognition of building market dynamics, </a:t>
          </a:r>
          <a:r>
            <a:rPr lang="en-GB" sz="1600" kern="1200" noProof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adapted to needs, desires and motivations of building owners. </a:t>
          </a:r>
          <a:endParaRPr lang="en-GB" sz="1600" kern="1200" noProof="0" dirty="0">
            <a:solidFill>
              <a:schemeClr val="tx2"/>
            </a:solidFill>
            <a:latin typeface="+mn-lt"/>
            <a:ea typeface="+mn-ea"/>
            <a:cs typeface="+mn-cs"/>
          </a:endParaRPr>
        </a:p>
      </dgm:t>
    </dgm:pt>
    <dgm:pt modelId="{072160D8-409E-4866-8E48-ADA98BC3694D}" type="parTrans" cxnId="{B5804815-19E2-4BCB-8FC2-338BB9DBEFB0}">
      <dgm:prSet/>
      <dgm:spPr/>
      <dgm:t>
        <a:bodyPr/>
        <a:lstStyle/>
        <a:p>
          <a:endParaRPr lang="fr-BE"/>
        </a:p>
      </dgm:t>
    </dgm:pt>
    <dgm:pt modelId="{C64608FB-1BAA-4A93-9783-C64E7780D790}" type="sibTrans" cxnId="{B5804815-19E2-4BCB-8FC2-338BB9DBEFB0}">
      <dgm:prSet/>
      <dgm:spPr/>
      <dgm:t>
        <a:bodyPr/>
        <a:lstStyle/>
        <a:p>
          <a:endParaRPr lang="fr-BE"/>
        </a:p>
      </dgm:t>
    </dgm:pt>
    <dgm:pt modelId="{9FA68D78-46D3-4C73-94B0-5F6C5B6939DD}">
      <dgm:prSet phldrT="[Text]" custT="1"/>
      <dgm:spPr/>
      <dgm:t>
        <a:bodyPr/>
        <a:lstStyle/>
        <a:p>
          <a:r>
            <a:rPr lang="en-GB" sz="1600" b="1" kern="1200" noProof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Quantification of benefits </a:t>
          </a:r>
          <a:r>
            <a:rPr lang="en-GB" sz="1600" kern="1200" noProof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(economic impact, societal benefits and environmental improvements)</a:t>
          </a:r>
          <a:endParaRPr lang="en-GB" sz="1600" kern="1200" noProof="0" dirty="0">
            <a:solidFill>
              <a:schemeClr val="tx2"/>
            </a:solidFill>
            <a:latin typeface="+mn-lt"/>
            <a:ea typeface="+mn-ea"/>
            <a:cs typeface="+mn-cs"/>
          </a:endParaRPr>
        </a:p>
      </dgm:t>
    </dgm:pt>
    <dgm:pt modelId="{67EB62FA-4683-41CF-8029-35C5FAFB44DD}" type="parTrans" cxnId="{A84C9919-7478-4119-87BC-DC7616A16758}">
      <dgm:prSet/>
      <dgm:spPr/>
      <dgm:t>
        <a:bodyPr/>
        <a:lstStyle/>
        <a:p>
          <a:endParaRPr lang="fr-BE"/>
        </a:p>
      </dgm:t>
    </dgm:pt>
    <dgm:pt modelId="{5693F1CE-C1E4-4603-BC92-EDEB7F28A4C1}" type="sibTrans" cxnId="{A84C9919-7478-4119-87BC-DC7616A16758}">
      <dgm:prSet/>
      <dgm:spPr/>
      <dgm:t>
        <a:bodyPr/>
        <a:lstStyle/>
        <a:p>
          <a:endParaRPr lang="fr-BE"/>
        </a:p>
      </dgm:t>
    </dgm:pt>
    <dgm:pt modelId="{37C9A330-AFB2-424E-8DAE-06B4BE1D64D2}">
      <dgm:prSet phldrT="[Text]" custT="1"/>
      <dgm:spPr/>
      <dgm:t>
        <a:bodyPr/>
        <a:lstStyle/>
        <a:p>
          <a:r>
            <a:rPr lang="en-GB" sz="1600" b="1" kern="1200" noProof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Healthy buildings</a:t>
          </a:r>
          <a:r>
            <a:rPr lang="en-GB" sz="1600" kern="1200" noProof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: daylight, ventilation and good IAQ for well-being of occupants</a:t>
          </a:r>
          <a:endParaRPr lang="en-GB" sz="1600" kern="1200" noProof="0" dirty="0">
            <a:solidFill>
              <a:schemeClr val="tx2"/>
            </a:solidFill>
            <a:latin typeface="+mn-lt"/>
            <a:ea typeface="+mn-ea"/>
            <a:cs typeface="+mn-cs"/>
          </a:endParaRPr>
        </a:p>
      </dgm:t>
    </dgm:pt>
    <dgm:pt modelId="{47544E3F-CCA9-4276-9183-6E8C444D8A49}" type="parTrans" cxnId="{B4A8C8C5-3FD2-4A68-9AD2-3E55EB5B2F08}">
      <dgm:prSet/>
      <dgm:spPr/>
      <dgm:t>
        <a:bodyPr/>
        <a:lstStyle/>
        <a:p>
          <a:endParaRPr lang="fr-BE"/>
        </a:p>
      </dgm:t>
    </dgm:pt>
    <dgm:pt modelId="{2FFA51BB-0CEE-4747-926B-BF6A6F1C610F}" type="sibTrans" cxnId="{B4A8C8C5-3FD2-4A68-9AD2-3E55EB5B2F08}">
      <dgm:prSet/>
      <dgm:spPr/>
      <dgm:t>
        <a:bodyPr/>
        <a:lstStyle/>
        <a:p>
          <a:endParaRPr lang="fr-BE"/>
        </a:p>
      </dgm:t>
    </dgm:pt>
    <dgm:pt modelId="{12A56D28-264C-4368-9F41-918019385058}">
      <dgm:prSet phldrT="[Text]" custT="1"/>
      <dgm:spPr/>
      <dgm:t>
        <a:bodyPr/>
        <a:lstStyle/>
        <a:p>
          <a:r>
            <a:rPr lang="en-GB" sz="1600" b="1" kern="1200" noProof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Implementation and enforcement </a:t>
          </a:r>
          <a:r>
            <a:rPr lang="en-GB" sz="1600" kern="1200" noProof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of strategies at MS and EU level to ensure practical achievement</a:t>
          </a:r>
          <a:endParaRPr lang="en-GB" sz="1600" kern="1200" noProof="0" dirty="0">
            <a:solidFill>
              <a:schemeClr val="tx2"/>
            </a:solidFill>
            <a:latin typeface="+mn-lt"/>
            <a:ea typeface="+mn-ea"/>
            <a:cs typeface="+mn-cs"/>
          </a:endParaRPr>
        </a:p>
      </dgm:t>
    </dgm:pt>
    <dgm:pt modelId="{50563150-94C1-41DF-A0A5-DA927129ED34}" type="parTrans" cxnId="{A124A09E-E074-4364-B41B-8F7D0570BA76}">
      <dgm:prSet/>
      <dgm:spPr/>
      <dgm:t>
        <a:bodyPr/>
        <a:lstStyle/>
        <a:p>
          <a:endParaRPr lang="fr-BE"/>
        </a:p>
      </dgm:t>
    </dgm:pt>
    <dgm:pt modelId="{B9CA364D-D166-49F7-8C2B-3887E3A72259}" type="sibTrans" cxnId="{A124A09E-E074-4364-B41B-8F7D0570BA76}">
      <dgm:prSet/>
      <dgm:spPr/>
      <dgm:t>
        <a:bodyPr/>
        <a:lstStyle/>
        <a:p>
          <a:endParaRPr lang="fr-BE"/>
        </a:p>
      </dgm:t>
    </dgm:pt>
    <dgm:pt modelId="{D9A56C52-831B-4E4C-8973-7D3DC0ACFBA3}">
      <dgm:prSet phldrT="[Text]" custT="1"/>
      <dgm:spPr/>
      <dgm:t>
        <a:bodyPr/>
        <a:lstStyle/>
        <a:p>
          <a:r>
            <a:rPr lang="en-GB" sz="2800" noProof="0" dirty="0" smtClean="0"/>
            <a:t>Recommendations</a:t>
          </a:r>
          <a:endParaRPr lang="en-GB" sz="1800" noProof="0" dirty="0"/>
        </a:p>
      </dgm:t>
    </dgm:pt>
    <dgm:pt modelId="{671B750E-B9A9-4972-B064-F8EC0057F80E}" type="sibTrans" cxnId="{01FF0D1B-FC78-4A6B-BA79-062C4C35D399}">
      <dgm:prSet/>
      <dgm:spPr/>
      <dgm:t>
        <a:bodyPr/>
        <a:lstStyle/>
        <a:p>
          <a:endParaRPr lang="fr-BE"/>
        </a:p>
      </dgm:t>
    </dgm:pt>
    <dgm:pt modelId="{837A5F62-2258-4A87-AC90-B22B1628A8E8}" type="parTrans" cxnId="{01FF0D1B-FC78-4A6B-BA79-062C4C35D399}">
      <dgm:prSet/>
      <dgm:spPr/>
      <dgm:t>
        <a:bodyPr/>
        <a:lstStyle/>
        <a:p>
          <a:endParaRPr lang="fr-BE"/>
        </a:p>
      </dgm:t>
    </dgm:pt>
    <dgm:pt modelId="{06079169-6187-4B96-8875-45D71016E461}" type="pres">
      <dgm:prSet presAssocID="{94779355-2D8B-456B-8F0C-A65AAFFA5BD9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fr-BE"/>
        </a:p>
      </dgm:t>
    </dgm:pt>
    <dgm:pt modelId="{625922FD-C45C-4C20-8120-F9E08D3433AF}" type="pres">
      <dgm:prSet presAssocID="{D9A56C52-831B-4E4C-8973-7D3DC0ACFBA3}" presName="Parent" presStyleLbl="node1" presStyleIdx="0" presStyleCnt="2" custScaleX="167513" custScaleY="125384" custLinFactNeighborX="-37015" custLinFactNeighborY="-118">
        <dgm:presLayoutVars>
          <dgm:chMax val="4"/>
          <dgm:chPref val="3"/>
        </dgm:presLayoutVars>
      </dgm:prSet>
      <dgm:spPr/>
      <dgm:t>
        <a:bodyPr/>
        <a:lstStyle/>
        <a:p>
          <a:endParaRPr lang="fr-BE"/>
        </a:p>
      </dgm:t>
    </dgm:pt>
    <dgm:pt modelId="{3ADB9897-C21A-4046-999F-8DA38986354F}" type="pres">
      <dgm:prSet presAssocID="{3EB292CC-CCA4-4699-BAF9-0190BA7B095A}" presName="Accent" presStyleLbl="node1" presStyleIdx="1" presStyleCnt="2"/>
      <dgm:spPr/>
    </dgm:pt>
    <dgm:pt modelId="{2DDDDB1E-08B3-4FE4-B41F-E1F1154C3A64}" type="pres">
      <dgm:prSet presAssocID="{3EB292CC-CCA4-4699-BAF9-0190BA7B095A}" presName="Image1" presStyleLbl="fgImgPlace1" presStyleIdx="0" presStyleCnt="4" custScaleX="88780" custScaleY="94948" custLinFactNeighborX="-44142" custLinFactNeighborY="-12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BE"/>
        </a:p>
      </dgm:t>
    </dgm:pt>
    <dgm:pt modelId="{10B15E47-6AFE-4362-9591-8165D9097B7E}" type="pres">
      <dgm:prSet presAssocID="{3EB292CC-CCA4-4699-BAF9-0190BA7B095A}" presName="Child1" presStyleLbl="revTx" presStyleIdx="0" presStyleCnt="4" custScaleX="201532" custScaleY="65293" custLinFactNeighborX="26130" custLinFactNeighborY="-108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06300AA-EA8A-4A6A-84C0-FD71E33C2EB7}" type="pres">
      <dgm:prSet presAssocID="{9FA68D78-46D3-4C73-94B0-5F6C5B6939DD}" presName="Image2" presStyleCnt="0"/>
      <dgm:spPr/>
    </dgm:pt>
    <dgm:pt modelId="{3A8E4FA2-6FD4-4950-9244-79E5CC97BD09}" type="pres">
      <dgm:prSet presAssocID="{9FA68D78-46D3-4C73-94B0-5F6C5B6939DD}" presName="Image" presStyleLbl="fgImgPlace1" presStyleIdx="1" presStyleCnt="4" custLinFactNeighborX="-15938" custLinFactNeighborY="-25802"/>
      <dgm:spPr>
        <a:blipFill rotWithShape="1"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fr-BE"/>
        </a:p>
      </dgm:t>
    </dgm:pt>
    <dgm:pt modelId="{6472F02A-A754-4ED5-94B7-17AA80A5B411}" type="pres">
      <dgm:prSet presAssocID="{9FA68D78-46D3-4C73-94B0-5F6C5B6939DD}" presName="Child2" presStyleLbl="revTx" presStyleIdx="1" presStyleCnt="4" custScaleX="146169" custScaleY="103906" custLinFactNeighborX="8369" custLinFactNeighborY="-229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281D37D-CAD1-46B0-8833-729F379A5A00}" type="pres">
      <dgm:prSet presAssocID="{37C9A330-AFB2-424E-8DAE-06B4BE1D64D2}" presName="Image3" presStyleCnt="0"/>
      <dgm:spPr/>
    </dgm:pt>
    <dgm:pt modelId="{FC92A034-3478-4261-A9A7-99272842ED1F}" type="pres">
      <dgm:prSet presAssocID="{37C9A330-AFB2-424E-8DAE-06B4BE1D64D2}" presName="Image" presStyleLbl="fgImgPlace1" presStyleIdx="2" presStyleCnt="4" custLinFactNeighborX="34935" custLinFactNeighborY="-61733"/>
      <dgm:spPr>
        <a:blipFill rotWithShape="1">
          <a:blip xmlns:r="http://schemas.openxmlformats.org/officeDocument/2006/relationships"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fr-BE"/>
        </a:p>
      </dgm:t>
    </dgm:pt>
    <dgm:pt modelId="{8668CA5A-4C76-4F8E-9977-DDFAC75BD8BF}" type="pres">
      <dgm:prSet presAssocID="{37C9A330-AFB2-424E-8DAE-06B4BE1D64D2}" presName="Child3" presStyleLbl="revTx" presStyleIdx="2" presStyleCnt="4" custLinFactNeighborX="29438" custLinFactNeighborY="-596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5A1718D-1B5C-4665-A717-09C42950C244}" type="pres">
      <dgm:prSet presAssocID="{12A56D28-264C-4368-9F41-918019385058}" presName="Image4" presStyleCnt="0"/>
      <dgm:spPr/>
    </dgm:pt>
    <dgm:pt modelId="{D903DDCA-D322-44A0-A2E3-0B201054F1C9}" type="pres">
      <dgm:prSet presAssocID="{12A56D28-264C-4368-9F41-918019385058}" presName="Image" presStyleLbl="fgImgPlace1" presStyleIdx="3" presStyleCnt="4" custLinFactNeighborX="74755" custLinFactNeighborY="-45887"/>
      <dgm:spPr>
        <a:blipFill rotWithShape="1">
          <a:blip xmlns:r="http://schemas.openxmlformats.org/officeDocument/2006/relationships" r:embed="rId3">
            <a:duotone>
              <a:prstClr val="black"/>
              <a:schemeClr val="tx2">
                <a:lumMod val="50000"/>
                <a:tint val="45000"/>
                <a:satMod val="40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fr-BE"/>
        </a:p>
      </dgm:t>
    </dgm:pt>
    <dgm:pt modelId="{A3CC45DF-1169-4FDC-94E5-EC0416404AAC}" type="pres">
      <dgm:prSet presAssocID="{12A56D28-264C-4368-9F41-918019385058}" presName="Child4" presStyleLbl="revTx" presStyleIdx="3" presStyleCnt="4" custScaleX="95475" custScaleY="81648" custLinFactNeighborX="50546" custLinFactNeighborY="-393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85355D5F-B37C-4B69-8C4E-61303C2C4CDE}" type="presOf" srcId="{3EB292CC-CCA4-4699-BAF9-0190BA7B095A}" destId="{10B15E47-6AFE-4362-9591-8165D9097B7E}" srcOrd="0" destOrd="0" presId="urn:microsoft.com/office/officeart/2011/layout/RadialPictureList"/>
    <dgm:cxn modelId="{F0E75F4D-E122-4662-9935-3E5CAA0A0FD3}" type="presOf" srcId="{94779355-2D8B-456B-8F0C-A65AAFFA5BD9}" destId="{06079169-6187-4B96-8875-45D71016E461}" srcOrd="0" destOrd="0" presId="urn:microsoft.com/office/officeart/2011/layout/RadialPictureList"/>
    <dgm:cxn modelId="{A84C9919-7478-4119-87BC-DC7616A16758}" srcId="{D9A56C52-831B-4E4C-8973-7D3DC0ACFBA3}" destId="{9FA68D78-46D3-4C73-94B0-5F6C5B6939DD}" srcOrd="1" destOrd="0" parTransId="{67EB62FA-4683-41CF-8029-35C5FAFB44DD}" sibTransId="{5693F1CE-C1E4-4603-BC92-EDEB7F28A4C1}"/>
    <dgm:cxn modelId="{B5804815-19E2-4BCB-8FC2-338BB9DBEFB0}" srcId="{D9A56C52-831B-4E4C-8973-7D3DC0ACFBA3}" destId="{3EB292CC-CCA4-4699-BAF9-0190BA7B095A}" srcOrd="0" destOrd="0" parTransId="{072160D8-409E-4866-8E48-ADA98BC3694D}" sibTransId="{C64608FB-1BAA-4A93-9783-C64E7780D790}"/>
    <dgm:cxn modelId="{B4A8C8C5-3FD2-4A68-9AD2-3E55EB5B2F08}" srcId="{D9A56C52-831B-4E4C-8973-7D3DC0ACFBA3}" destId="{37C9A330-AFB2-424E-8DAE-06B4BE1D64D2}" srcOrd="2" destOrd="0" parTransId="{47544E3F-CCA9-4276-9183-6E8C444D8A49}" sibTransId="{2FFA51BB-0CEE-4747-926B-BF6A6F1C610F}"/>
    <dgm:cxn modelId="{01FF0D1B-FC78-4A6B-BA79-062C4C35D399}" srcId="{94779355-2D8B-456B-8F0C-A65AAFFA5BD9}" destId="{D9A56C52-831B-4E4C-8973-7D3DC0ACFBA3}" srcOrd="0" destOrd="0" parTransId="{837A5F62-2258-4A87-AC90-B22B1628A8E8}" sibTransId="{671B750E-B9A9-4972-B064-F8EC0057F80E}"/>
    <dgm:cxn modelId="{7A2CCEA4-0DBD-4E02-A251-4E07E8E229C4}" type="presOf" srcId="{D9A56C52-831B-4E4C-8973-7D3DC0ACFBA3}" destId="{625922FD-C45C-4C20-8120-F9E08D3433AF}" srcOrd="0" destOrd="0" presId="urn:microsoft.com/office/officeart/2011/layout/RadialPictureList"/>
    <dgm:cxn modelId="{A124A09E-E074-4364-B41B-8F7D0570BA76}" srcId="{D9A56C52-831B-4E4C-8973-7D3DC0ACFBA3}" destId="{12A56D28-264C-4368-9F41-918019385058}" srcOrd="3" destOrd="0" parTransId="{50563150-94C1-41DF-A0A5-DA927129ED34}" sibTransId="{B9CA364D-D166-49F7-8C2B-3887E3A72259}"/>
    <dgm:cxn modelId="{A1C52EED-197A-43C5-AD6A-1292A63757A4}" type="presOf" srcId="{9FA68D78-46D3-4C73-94B0-5F6C5B6939DD}" destId="{6472F02A-A754-4ED5-94B7-17AA80A5B411}" srcOrd="0" destOrd="0" presId="urn:microsoft.com/office/officeart/2011/layout/RadialPictureList"/>
    <dgm:cxn modelId="{D3A5AA70-2626-4852-904B-681593DD7654}" type="presOf" srcId="{12A56D28-264C-4368-9F41-918019385058}" destId="{A3CC45DF-1169-4FDC-94E5-EC0416404AAC}" srcOrd="0" destOrd="0" presId="urn:microsoft.com/office/officeart/2011/layout/RadialPictureList"/>
    <dgm:cxn modelId="{744625CB-D16B-40CC-9999-556B4EFDB9DE}" type="presOf" srcId="{37C9A330-AFB2-424E-8DAE-06B4BE1D64D2}" destId="{8668CA5A-4C76-4F8E-9977-DDFAC75BD8BF}" srcOrd="0" destOrd="0" presId="urn:microsoft.com/office/officeart/2011/layout/RadialPictureList"/>
    <dgm:cxn modelId="{01352929-FB44-4EEA-BC25-234C345C0631}" type="presParOf" srcId="{06079169-6187-4B96-8875-45D71016E461}" destId="{625922FD-C45C-4C20-8120-F9E08D3433AF}" srcOrd="0" destOrd="0" presId="urn:microsoft.com/office/officeart/2011/layout/RadialPictureList"/>
    <dgm:cxn modelId="{919CE462-DBC6-4E63-91C0-F67E28717791}" type="presParOf" srcId="{06079169-6187-4B96-8875-45D71016E461}" destId="{3ADB9897-C21A-4046-999F-8DA38986354F}" srcOrd="1" destOrd="0" presId="urn:microsoft.com/office/officeart/2011/layout/RadialPictureList"/>
    <dgm:cxn modelId="{1A2D81D4-D433-4186-AB03-BAC6A02A0D26}" type="presParOf" srcId="{06079169-6187-4B96-8875-45D71016E461}" destId="{2DDDDB1E-08B3-4FE4-B41F-E1F1154C3A64}" srcOrd="2" destOrd="0" presId="urn:microsoft.com/office/officeart/2011/layout/RadialPictureList"/>
    <dgm:cxn modelId="{CDB09D1D-5C18-4DCB-905C-F9CC8CF9AFC0}" type="presParOf" srcId="{06079169-6187-4B96-8875-45D71016E461}" destId="{10B15E47-6AFE-4362-9591-8165D9097B7E}" srcOrd="3" destOrd="0" presId="urn:microsoft.com/office/officeart/2011/layout/RadialPictureList"/>
    <dgm:cxn modelId="{8F45E3C0-92AA-4C8B-AEAD-B9AD8EBD6263}" type="presParOf" srcId="{06079169-6187-4B96-8875-45D71016E461}" destId="{A06300AA-EA8A-4A6A-84C0-FD71E33C2EB7}" srcOrd="4" destOrd="0" presId="urn:microsoft.com/office/officeart/2011/layout/RadialPictureList"/>
    <dgm:cxn modelId="{ECAECEA8-D71E-4FB0-983D-ECD242747691}" type="presParOf" srcId="{A06300AA-EA8A-4A6A-84C0-FD71E33C2EB7}" destId="{3A8E4FA2-6FD4-4950-9244-79E5CC97BD09}" srcOrd="0" destOrd="0" presId="urn:microsoft.com/office/officeart/2011/layout/RadialPictureList"/>
    <dgm:cxn modelId="{AFDB5092-4151-4ED2-A9B8-7B3075288A99}" type="presParOf" srcId="{06079169-6187-4B96-8875-45D71016E461}" destId="{6472F02A-A754-4ED5-94B7-17AA80A5B411}" srcOrd="5" destOrd="0" presId="urn:microsoft.com/office/officeart/2011/layout/RadialPictureList"/>
    <dgm:cxn modelId="{EE6848DD-5D92-4AFC-91C0-16FC0AE22FF4}" type="presParOf" srcId="{06079169-6187-4B96-8875-45D71016E461}" destId="{0281D37D-CAD1-46B0-8833-729F379A5A00}" srcOrd="6" destOrd="0" presId="urn:microsoft.com/office/officeart/2011/layout/RadialPictureList"/>
    <dgm:cxn modelId="{504E32EE-6F1C-469B-99CB-004759A35848}" type="presParOf" srcId="{0281D37D-CAD1-46B0-8833-729F379A5A00}" destId="{FC92A034-3478-4261-A9A7-99272842ED1F}" srcOrd="0" destOrd="0" presId="urn:microsoft.com/office/officeart/2011/layout/RadialPictureList"/>
    <dgm:cxn modelId="{77859EC3-59FE-42B2-B2FE-CA222D2D6D6A}" type="presParOf" srcId="{06079169-6187-4B96-8875-45D71016E461}" destId="{8668CA5A-4C76-4F8E-9977-DDFAC75BD8BF}" srcOrd="7" destOrd="0" presId="urn:microsoft.com/office/officeart/2011/layout/RadialPictureList"/>
    <dgm:cxn modelId="{937E01A8-3D5A-4D2D-9FB5-1AE4659B50F0}" type="presParOf" srcId="{06079169-6187-4B96-8875-45D71016E461}" destId="{15A1718D-1B5C-4665-A717-09C42950C244}" srcOrd="8" destOrd="0" presId="urn:microsoft.com/office/officeart/2011/layout/RadialPictureList"/>
    <dgm:cxn modelId="{70B18F5B-0B2C-4A26-ADC3-A32FDA85EC63}" type="presParOf" srcId="{15A1718D-1B5C-4665-A717-09C42950C244}" destId="{D903DDCA-D322-44A0-A2E3-0B201054F1C9}" srcOrd="0" destOrd="0" presId="urn:microsoft.com/office/officeart/2011/layout/RadialPictureList"/>
    <dgm:cxn modelId="{10B73D80-D680-4D64-9118-F049B11A10D2}" type="presParOf" srcId="{06079169-6187-4B96-8875-45D71016E461}" destId="{A3CC45DF-1169-4FDC-94E5-EC0416404AAC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922FD-C45C-4C20-8120-F9E08D3433AF}">
      <dsp:nvSpPr>
        <dsp:cNvPr id="0" name=""/>
        <dsp:cNvSpPr/>
      </dsp:nvSpPr>
      <dsp:spPr>
        <a:xfrm>
          <a:off x="29416" y="1251762"/>
          <a:ext cx="4025227" cy="30124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noProof="0" dirty="0" smtClean="0"/>
            <a:t>Recommendations</a:t>
          </a:r>
          <a:endParaRPr lang="en-GB" sz="2800" kern="1200" noProof="0" dirty="0"/>
        </a:p>
      </dsp:txBody>
      <dsp:txXfrm>
        <a:off x="618897" y="1692932"/>
        <a:ext cx="2846265" cy="2130158"/>
      </dsp:txXfrm>
    </dsp:sp>
    <dsp:sp modelId="{3ADB9897-C21A-4046-999F-8DA38986354F}">
      <dsp:nvSpPr>
        <dsp:cNvPr id="0" name=""/>
        <dsp:cNvSpPr/>
      </dsp:nvSpPr>
      <dsp:spPr>
        <a:xfrm>
          <a:off x="434363" y="205424"/>
          <a:ext cx="5020601" cy="5233481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DDDB1E-08B3-4FE4-B41F-E1F1154C3A64}">
      <dsp:nvSpPr>
        <dsp:cNvPr id="0" name=""/>
        <dsp:cNvSpPr/>
      </dsp:nvSpPr>
      <dsp:spPr>
        <a:xfrm>
          <a:off x="2819237" y="0"/>
          <a:ext cx="1334682" cy="1334403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prstClr val="black"/>
              <a:schemeClr val="tx2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B15E47-6AFE-4362-9591-8165D9097B7E}">
      <dsp:nvSpPr>
        <dsp:cNvPr id="0" name=""/>
        <dsp:cNvSpPr/>
      </dsp:nvSpPr>
      <dsp:spPr>
        <a:xfrm>
          <a:off x="4403414" y="0"/>
          <a:ext cx="3992458" cy="803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GB" sz="1600" b="1" kern="1200" noProof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Stakeholder involvement</a:t>
          </a:r>
          <a:r>
            <a:rPr lang="en-GB" sz="1600" kern="1200" noProof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: valuable input (improved quality  and easier delivery and implementation)</a:t>
          </a:r>
          <a:endParaRPr lang="en-GB" sz="1600" kern="1200" noProof="0" dirty="0">
            <a:solidFill>
              <a:schemeClr val="tx2"/>
            </a:solidFill>
            <a:latin typeface="+mn-lt"/>
            <a:ea typeface="+mn-ea"/>
            <a:cs typeface="+mn-cs"/>
          </a:endParaRPr>
        </a:p>
      </dsp:txBody>
      <dsp:txXfrm>
        <a:off x="4403414" y="0"/>
        <a:ext cx="3992458" cy="803324"/>
      </dsp:txXfrm>
    </dsp:sp>
    <dsp:sp modelId="{3A8E4FA2-6FD4-4950-9244-79E5CC97BD09}">
      <dsp:nvSpPr>
        <dsp:cNvPr id="0" name=""/>
        <dsp:cNvSpPr/>
      </dsp:nvSpPr>
      <dsp:spPr>
        <a:xfrm>
          <a:off x="4390519" y="828108"/>
          <a:ext cx="1334682" cy="1334403"/>
        </a:xfrm>
        <a:prstGeom prst="ellipse">
          <a:avLst/>
        </a:prstGeom>
        <a:blipFill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72F02A-A754-4ED5-94B7-17AA80A5B411}">
      <dsp:nvSpPr>
        <dsp:cNvPr id="0" name=""/>
        <dsp:cNvSpPr/>
      </dsp:nvSpPr>
      <dsp:spPr>
        <a:xfrm>
          <a:off x="5832649" y="950718"/>
          <a:ext cx="2416421" cy="1033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600" b="1" kern="1200" noProof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Building stock</a:t>
          </a:r>
          <a:r>
            <a:rPr lang="en-US" sz="1600" kern="1200" noProof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: detailed breakdown is fundamental for next steps in the strategy (ideally online)</a:t>
          </a:r>
          <a:endParaRPr lang="en-US" sz="1600" kern="1200" noProof="0" dirty="0">
            <a:solidFill>
              <a:schemeClr val="tx2"/>
            </a:solidFill>
            <a:latin typeface="+mn-lt"/>
            <a:ea typeface="+mn-ea"/>
            <a:cs typeface="+mn-cs"/>
          </a:endParaRPr>
        </a:p>
      </dsp:txBody>
      <dsp:txXfrm>
        <a:off x="5832649" y="950718"/>
        <a:ext cx="2416421" cy="1033561"/>
      </dsp:txXfrm>
    </dsp:sp>
    <dsp:sp modelId="{FC92A034-3478-4261-A9A7-99272842ED1F}">
      <dsp:nvSpPr>
        <dsp:cNvPr id="0" name=""/>
        <dsp:cNvSpPr/>
      </dsp:nvSpPr>
      <dsp:spPr>
        <a:xfrm>
          <a:off x="4989517" y="2246215"/>
          <a:ext cx="1334682" cy="1334403"/>
        </a:xfrm>
        <a:prstGeom prst="ellipse">
          <a:avLst/>
        </a:prstGeom>
        <a:blipFill>
          <a:blip xmlns:r="http://schemas.openxmlformats.org/officeDocument/2006/relationships"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68CA5A-4C76-4F8E-9977-DDFAC75BD8BF}">
      <dsp:nvSpPr>
        <dsp:cNvPr id="0" name=""/>
        <dsp:cNvSpPr/>
      </dsp:nvSpPr>
      <dsp:spPr>
        <a:xfrm>
          <a:off x="6408717" y="2102835"/>
          <a:ext cx="1866420" cy="1462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GB" sz="1600" b="1" kern="1200" noProof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Cost-effective approaches to renovation</a:t>
          </a:r>
          <a:r>
            <a:rPr lang="en-GB" sz="1600" kern="1200" noProof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: summary of cost-optimality analysis (c.f. EC guidelines)</a:t>
          </a:r>
          <a:endParaRPr lang="en-GB" sz="1600" kern="1200" noProof="0" dirty="0">
            <a:solidFill>
              <a:schemeClr val="tx2"/>
            </a:solidFill>
            <a:latin typeface="+mn-lt"/>
            <a:ea typeface="+mn-ea"/>
            <a:cs typeface="+mn-cs"/>
          </a:endParaRPr>
        </a:p>
      </dsp:txBody>
      <dsp:txXfrm>
        <a:off x="6408717" y="2102835"/>
        <a:ext cx="1866420" cy="1462479"/>
      </dsp:txXfrm>
    </dsp:sp>
    <dsp:sp modelId="{D903DDCA-D322-44A0-A2E3-0B201054F1C9}">
      <dsp:nvSpPr>
        <dsp:cNvPr id="0" name=""/>
        <dsp:cNvSpPr/>
      </dsp:nvSpPr>
      <dsp:spPr>
        <a:xfrm>
          <a:off x="4389344" y="3835320"/>
          <a:ext cx="1334682" cy="1334403"/>
        </a:xfrm>
        <a:prstGeom prst="ellipse">
          <a:avLst/>
        </a:prstGeom>
        <a:blipFill rotWithShape="1">
          <a:blip xmlns:r="http://schemas.openxmlformats.org/officeDocument/2006/relationships"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CC45DF-1169-4FDC-94E5-EC0416404AAC}">
      <dsp:nvSpPr>
        <dsp:cNvPr id="0" name=""/>
        <dsp:cNvSpPr/>
      </dsp:nvSpPr>
      <dsp:spPr>
        <a:xfrm>
          <a:off x="5832651" y="3968662"/>
          <a:ext cx="2046567" cy="969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GB" sz="1600" b="1" kern="1200" noProof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Policies</a:t>
          </a:r>
          <a:r>
            <a:rPr lang="en-GB" sz="1600" kern="1200" noProof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: holistic coverage and geared towards achieving deep renovations</a:t>
          </a:r>
          <a:endParaRPr lang="en-GB" sz="1600" kern="1200" noProof="0" dirty="0">
            <a:solidFill>
              <a:schemeClr val="tx2"/>
            </a:solidFill>
            <a:latin typeface="+mn-lt"/>
            <a:ea typeface="+mn-ea"/>
            <a:cs typeface="+mn-cs"/>
          </a:endParaRPr>
        </a:p>
      </dsp:txBody>
      <dsp:txXfrm>
        <a:off x="5832651" y="3968662"/>
        <a:ext cx="2046567" cy="9695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922FD-C45C-4C20-8120-F9E08D3433AF}">
      <dsp:nvSpPr>
        <dsp:cNvPr id="0" name=""/>
        <dsp:cNvSpPr/>
      </dsp:nvSpPr>
      <dsp:spPr>
        <a:xfrm>
          <a:off x="0" y="1210723"/>
          <a:ext cx="4026814" cy="3013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noProof="0" dirty="0" smtClean="0"/>
            <a:t>Recommendations</a:t>
          </a:r>
          <a:endParaRPr lang="en-GB" sz="1800" kern="1200" noProof="0" dirty="0"/>
        </a:p>
      </dsp:txBody>
      <dsp:txXfrm>
        <a:off x="589713" y="1652086"/>
        <a:ext cx="2847388" cy="2131088"/>
      </dsp:txXfrm>
    </dsp:sp>
    <dsp:sp modelId="{3ADB9897-C21A-4046-999F-8DA38986354F}">
      <dsp:nvSpPr>
        <dsp:cNvPr id="0" name=""/>
        <dsp:cNvSpPr/>
      </dsp:nvSpPr>
      <dsp:spPr>
        <a:xfrm>
          <a:off x="232533" y="181981"/>
          <a:ext cx="4845170" cy="5050611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DDDB1E-08B3-4FE4-B41F-E1F1154C3A64}">
      <dsp:nvSpPr>
        <dsp:cNvPr id="0" name=""/>
        <dsp:cNvSpPr/>
      </dsp:nvSpPr>
      <dsp:spPr>
        <a:xfrm>
          <a:off x="2735782" y="14654"/>
          <a:ext cx="1143527" cy="122271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B15E47-6AFE-4362-9591-8165D9097B7E}">
      <dsp:nvSpPr>
        <dsp:cNvPr id="0" name=""/>
        <dsp:cNvSpPr/>
      </dsp:nvSpPr>
      <dsp:spPr>
        <a:xfrm>
          <a:off x="4193463" y="81743"/>
          <a:ext cx="3474849" cy="813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GB" sz="1600" b="1" kern="1200" noProof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Recognition of building market dynamics, </a:t>
          </a:r>
          <a:r>
            <a:rPr lang="en-GB" sz="1600" kern="1200" noProof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adapted to needs, desires and motivations of building owners. </a:t>
          </a:r>
          <a:endParaRPr lang="en-GB" sz="1600" kern="1200" noProof="0" dirty="0">
            <a:solidFill>
              <a:schemeClr val="tx2"/>
            </a:solidFill>
            <a:latin typeface="+mn-lt"/>
            <a:ea typeface="+mn-ea"/>
            <a:cs typeface="+mn-cs"/>
          </a:endParaRPr>
        </a:p>
      </dsp:txBody>
      <dsp:txXfrm>
        <a:off x="4193463" y="81743"/>
        <a:ext cx="3474849" cy="813936"/>
      </dsp:txXfrm>
    </dsp:sp>
    <dsp:sp modelId="{3A8E4FA2-6FD4-4950-9244-79E5CC97BD09}">
      <dsp:nvSpPr>
        <dsp:cNvPr id="0" name=""/>
        <dsp:cNvSpPr/>
      </dsp:nvSpPr>
      <dsp:spPr>
        <a:xfrm>
          <a:off x="3978193" y="850825"/>
          <a:ext cx="1288046" cy="1287776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72F02A-A754-4ED5-94B7-17AA80A5B411}">
      <dsp:nvSpPr>
        <dsp:cNvPr id="0" name=""/>
        <dsp:cNvSpPr/>
      </dsp:nvSpPr>
      <dsp:spPr>
        <a:xfrm>
          <a:off x="5312375" y="895686"/>
          <a:ext cx="2520271" cy="1295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GB" sz="1600" b="1" kern="1200" noProof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Quantification of benefits </a:t>
          </a:r>
          <a:r>
            <a:rPr lang="en-GB" sz="1600" kern="1200" noProof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(economic impact, societal benefits and environmental improvements)</a:t>
          </a:r>
          <a:endParaRPr lang="en-GB" sz="1600" kern="1200" noProof="0" dirty="0">
            <a:solidFill>
              <a:schemeClr val="tx2"/>
            </a:solidFill>
            <a:latin typeface="+mn-lt"/>
            <a:ea typeface="+mn-ea"/>
            <a:cs typeface="+mn-cs"/>
          </a:endParaRPr>
        </a:p>
      </dsp:txBody>
      <dsp:txXfrm>
        <a:off x="5312375" y="895686"/>
        <a:ext cx="2520271" cy="1295281"/>
      </dsp:txXfrm>
    </dsp:sp>
    <dsp:sp modelId="{FC92A034-3478-4261-A9A7-99272842ED1F}">
      <dsp:nvSpPr>
        <dsp:cNvPr id="0" name=""/>
        <dsp:cNvSpPr/>
      </dsp:nvSpPr>
      <dsp:spPr>
        <a:xfrm>
          <a:off x="4628520" y="2151462"/>
          <a:ext cx="1288046" cy="1287776"/>
        </a:xfrm>
        <a:prstGeom prst="ellipse">
          <a:avLst/>
        </a:prstGeom>
        <a:blipFill rotWithShape="1">
          <a:blip xmlns:r="http://schemas.openxmlformats.org/officeDocument/2006/relationships"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68CA5A-4C76-4F8E-9977-DDFAC75BD8BF}">
      <dsp:nvSpPr>
        <dsp:cNvPr id="0" name=""/>
        <dsp:cNvSpPr/>
      </dsp:nvSpPr>
      <dsp:spPr>
        <a:xfrm>
          <a:off x="6073677" y="2223723"/>
          <a:ext cx="1724217" cy="1246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GB" sz="1600" b="1" kern="1200" noProof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Healthy buildings</a:t>
          </a:r>
          <a:r>
            <a:rPr lang="en-GB" sz="1600" kern="1200" noProof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: daylight, ventilation and good IAQ for well-being of occupants</a:t>
          </a:r>
          <a:endParaRPr lang="en-GB" sz="1600" kern="1200" noProof="0" dirty="0">
            <a:solidFill>
              <a:schemeClr val="tx2"/>
            </a:solidFill>
            <a:latin typeface="+mn-lt"/>
            <a:ea typeface="+mn-ea"/>
            <a:cs typeface="+mn-cs"/>
          </a:endParaRPr>
        </a:p>
      </dsp:txBody>
      <dsp:txXfrm>
        <a:off x="6073677" y="2223723"/>
        <a:ext cx="1724217" cy="1246590"/>
      </dsp:txXfrm>
    </dsp:sp>
    <dsp:sp modelId="{D903DDCA-D322-44A0-A2E3-0B201054F1C9}">
      <dsp:nvSpPr>
        <dsp:cNvPr id="0" name=""/>
        <dsp:cNvSpPr/>
      </dsp:nvSpPr>
      <dsp:spPr>
        <a:xfrm>
          <a:off x="4194971" y="3596622"/>
          <a:ext cx="1288046" cy="1287776"/>
        </a:xfrm>
        <a:prstGeom prst="ellipse">
          <a:avLst/>
        </a:prstGeom>
        <a:blipFill rotWithShape="1">
          <a:blip xmlns:r="http://schemas.openxmlformats.org/officeDocument/2006/relationships" r:embed="rId3">
            <a:duotone>
              <a:prstClr val="black"/>
              <a:schemeClr val="tx2">
                <a:lumMod val="50000"/>
                <a:tint val="45000"/>
                <a:satMod val="400000"/>
              </a:schemeClr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CC45DF-1169-4FDC-94E5-EC0416404AAC}">
      <dsp:nvSpPr>
        <dsp:cNvPr id="0" name=""/>
        <dsp:cNvSpPr/>
      </dsp:nvSpPr>
      <dsp:spPr>
        <a:xfrm>
          <a:off x="5528775" y="3838306"/>
          <a:ext cx="1646196" cy="1017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GB" sz="1600" b="1" kern="1200" noProof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Implementation and enforcement </a:t>
          </a:r>
          <a:r>
            <a:rPr lang="en-GB" sz="1600" kern="1200" noProof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of strategies at MS and EU level to ensure practical achievement</a:t>
          </a:r>
          <a:endParaRPr lang="en-GB" sz="1600" kern="1200" noProof="0" dirty="0">
            <a:solidFill>
              <a:schemeClr val="tx2"/>
            </a:solidFill>
            <a:latin typeface="+mn-lt"/>
            <a:ea typeface="+mn-ea"/>
            <a:cs typeface="+mn-cs"/>
          </a:endParaRPr>
        </a:p>
      </dsp:txBody>
      <dsp:txXfrm>
        <a:off x="5528775" y="3838306"/>
        <a:ext cx="1646196" cy="1017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958" cy="494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0769" y="0"/>
            <a:ext cx="2922958" cy="494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BF1C2-1F7C-4FFB-ADF3-043AF201C56C}" type="datetimeFigureOut">
              <a:rPr lang="fr-BE" smtClean="0"/>
              <a:t>22/10/2014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86364"/>
            <a:ext cx="2922958" cy="494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0769" y="9386364"/>
            <a:ext cx="2922958" cy="494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337FF-61EF-412F-83E3-8C0626CB414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14387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958" cy="494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0769" y="0"/>
            <a:ext cx="2922958" cy="494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1B1C1-434F-4917-B679-9ECDD9BC91EB}" type="datetimeFigureOut">
              <a:rPr lang="fr-BE" smtClean="0"/>
              <a:t>22/10/2014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8712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529" y="4694039"/>
            <a:ext cx="5396230" cy="44469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6364"/>
            <a:ext cx="2922958" cy="494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0769" y="9386364"/>
            <a:ext cx="2922958" cy="494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3EED0-FE4C-4D74-A16E-5DEA14AC8F5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9206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Test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3EED0-FE4C-4D74-A16E-5DEA14AC8F59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29694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C420-5AAF-0943-9560-DF14D146BD1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E501-8D15-2B46-A46C-9724B9C52BC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041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C420-5AAF-0943-9560-DF14D146BD1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E501-8D15-2B46-A46C-9724B9C52BC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494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C420-5AAF-0943-9560-DF14D146BD1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E501-8D15-2B46-A46C-9724B9C52BC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792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C420-5AAF-0943-9560-DF14D146BD1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E501-8D15-2B46-A46C-9724B9C52BC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443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C420-5AAF-0943-9560-DF14D146BD1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E501-8D15-2B46-A46C-9724B9C52BC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792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C420-5AAF-0943-9560-DF14D146BD1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E501-8D15-2B46-A46C-9724B9C52BC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340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C420-5AAF-0943-9560-DF14D146BD1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E501-8D15-2B46-A46C-9724B9C52BC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308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C420-5AAF-0943-9560-DF14D146BD1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E501-8D15-2B46-A46C-9724B9C52BC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622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C420-5AAF-0943-9560-DF14D146BD1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E501-8D15-2B46-A46C-9724B9C52BC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8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C420-5AAF-0943-9560-DF14D146BD1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E501-8D15-2B46-A46C-9724B9C52BC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72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C420-5AAF-0943-9560-DF14D146BD1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E501-8D15-2B46-A46C-9724B9C52BC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655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C420-5AAF-0943-9560-DF14D146BD1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E501-8D15-2B46-A46C-9724B9C52BC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45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C420-5AAF-0943-9560-DF14D146BD1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E501-8D15-2B46-A46C-9724B9C52BC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110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C420-5AAF-0943-9560-DF14D146BD1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E501-8D15-2B46-A46C-9724B9C52BC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623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C420-5AAF-0943-9560-DF14D146BD1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E501-8D15-2B46-A46C-9724B9C52BC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498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C420-5AAF-0943-9560-DF14D146BD1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E501-8D15-2B46-A46C-9724B9C52BC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052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C420-5AAF-0943-9560-DF14D146BD1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E501-8D15-2B46-A46C-9724B9C52BC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197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C420-5AAF-0943-9560-DF14D146BD1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E501-8D15-2B46-A46C-9724B9C52BC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8035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C420-5AAF-0943-9560-DF14D146BD1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E501-8D15-2B46-A46C-9724B9C52BC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6605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C420-5AAF-0943-9560-DF14D146BD1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E501-8D15-2B46-A46C-9724B9C52BC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8581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C420-5AAF-0943-9560-DF14D146BD1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E501-8D15-2B46-A46C-9724B9C52BC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9995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C420-5AAF-0943-9560-DF14D146BD1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E501-8D15-2B46-A46C-9724B9C52BC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394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C420-5AAF-0943-9560-DF14D146BD1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E501-8D15-2B46-A46C-9724B9C52BC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8805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C420-5AAF-0943-9560-DF14D146BD1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E501-8D15-2B46-A46C-9724B9C52BC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990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C420-5AAF-0943-9560-DF14D146BD1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E501-8D15-2B46-A46C-9724B9C52BC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8674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C420-5AAF-0943-9560-DF14D146BD1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E501-8D15-2B46-A46C-9724B9C52BC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267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C420-5AAF-0943-9560-DF14D146BD1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E501-8D15-2B46-A46C-9724B9C52BC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5493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C420-5AAF-0943-9560-DF14D146BD1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E501-8D15-2B46-A46C-9724B9C52BC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147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C420-5AAF-0943-9560-DF14D146BD1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E501-8D15-2B46-A46C-9724B9C52BC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0110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C420-5AAF-0943-9560-DF14D146BD1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E501-8D15-2B46-A46C-9724B9C52BC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9994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C420-5AAF-0943-9560-DF14D146BD1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E501-8D15-2B46-A46C-9724B9C52BC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1754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C420-5AAF-0943-9560-DF14D146BD1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E501-8D15-2B46-A46C-9724B9C52BC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0390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C420-5AAF-0943-9560-DF14D146BD1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E501-8D15-2B46-A46C-9724B9C52BC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98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C420-5AAF-0943-9560-DF14D146BD1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E501-8D15-2B46-A46C-9724B9C52BC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3977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C420-5AAF-0943-9560-DF14D146BD1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E501-8D15-2B46-A46C-9724B9C52BC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634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C420-5AAF-0943-9560-DF14D146BD1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E501-8D15-2B46-A46C-9724B9C52BC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7538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C420-5AAF-0943-9560-DF14D146BD1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E501-8D15-2B46-A46C-9724B9C52BC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0426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C420-5AAF-0943-9560-DF14D146BD1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E501-8D15-2B46-A46C-9724B9C52BC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13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C420-5AAF-0943-9560-DF14D146BD1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E501-8D15-2B46-A46C-9724B9C52BC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4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C420-5AAF-0943-9560-DF14D146BD1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E501-8D15-2B46-A46C-9724B9C52BC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39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C420-5AAF-0943-9560-DF14D146BD1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E501-8D15-2B46-A46C-9724B9C52BC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925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C420-5AAF-0943-9560-DF14D146BD1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E501-8D15-2B46-A46C-9724B9C52BC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23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C420-5AAF-0943-9560-DF14D146BD1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E501-8D15-2B46-A46C-9724B9C52BC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4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C420-5AAF-0943-9560-DF14D146BD1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E501-8D15-2B46-A46C-9724B9C52BC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293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033C420-5AAF-0943-9560-DF14D146BD1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457200"/>
              <a:t>22-10-2014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41BE501-8D15-2B46-A46C-9724B9C52BC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59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033C420-5AAF-0943-9560-DF14D146BD1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457200"/>
              <a:t>22-10-2014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41BE501-8D15-2B46-A46C-9724B9C52BC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10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033C420-5AAF-0943-9560-DF14D146BD1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457200"/>
              <a:t>22-10-2014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41BE501-8D15-2B46-A46C-9724B9C52BC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91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033C420-5AAF-0943-9560-DF14D146BD1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457200"/>
              <a:t>22-10-2014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41BE501-8D15-2B46-A46C-9724B9C52BC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21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4.jpeg"/><Relationship Id="rId3" Type="http://schemas.openxmlformats.org/officeDocument/2006/relationships/image" Target="../media/image6.jpeg"/><Relationship Id="rId7" Type="http://schemas.openxmlformats.org/officeDocument/2006/relationships/image" Target="../media/image9.jpg"/><Relationship Id="rId12" Type="http://schemas.openxmlformats.org/officeDocument/2006/relationships/image" Target="../media/image13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5" Type="http://schemas.openxmlformats.org/officeDocument/2006/relationships/image" Target="../media/image16.wmf"/><Relationship Id="rId10" Type="http://schemas.microsoft.com/office/2007/relationships/hdphoto" Target="../media/hdphoto2.wdp"/><Relationship Id="rId4" Type="http://schemas.openxmlformats.org/officeDocument/2006/relationships/image" Target="../media/image7.jpeg"/><Relationship Id="rId9" Type="http://schemas.openxmlformats.org/officeDocument/2006/relationships/image" Target="../media/image11.png"/><Relationship Id="rId1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6.jp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5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pie.eu/" TargetMode="External"/><Relationship Id="rId2" Type="http://schemas.openxmlformats.org/officeDocument/2006/relationships/hyperlink" Target="mailto:oliver.rapf@bpie.eu" TargetMode="Externa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3.png"/><Relationship Id="rId4" Type="http://schemas.openxmlformats.org/officeDocument/2006/relationships/hyperlink" Target="http://www.buildingsdata.e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716017" y="1764568"/>
            <a:ext cx="425930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defTabSz="457200">
              <a:lnSpc>
                <a:spcPct val="90000"/>
              </a:lnSpc>
            </a:pPr>
            <a:r>
              <a:rPr lang="en-GB" sz="2800" dirty="0">
                <a:solidFill>
                  <a:srgbClr val="235E79"/>
                </a:solidFill>
              </a:rPr>
              <a:t>Why </a:t>
            </a:r>
            <a:r>
              <a:rPr lang="en-GB" sz="2800" dirty="0" smtClean="0">
                <a:solidFill>
                  <a:srgbClr val="235E79"/>
                </a:solidFill>
              </a:rPr>
              <a:t>(and How) Building </a:t>
            </a:r>
            <a:r>
              <a:rPr lang="en-GB" sz="2800" dirty="0">
                <a:solidFill>
                  <a:srgbClr val="235E79"/>
                </a:solidFill>
              </a:rPr>
              <a:t>Renovation should be </a:t>
            </a:r>
            <a:r>
              <a:rPr lang="en-GB" sz="2800" dirty="0" smtClean="0">
                <a:solidFill>
                  <a:srgbClr val="235E79"/>
                </a:solidFill>
              </a:rPr>
              <a:t>a Key </a:t>
            </a:r>
            <a:r>
              <a:rPr lang="en-GB" sz="2800" dirty="0">
                <a:solidFill>
                  <a:srgbClr val="235E79"/>
                </a:solidFill>
              </a:rPr>
              <a:t>C</a:t>
            </a:r>
            <a:r>
              <a:rPr lang="en-GB" sz="2800" dirty="0" smtClean="0">
                <a:solidFill>
                  <a:srgbClr val="235E79"/>
                </a:solidFill>
              </a:rPr>
              <a:t>omponent </a:t>
            </a:r>
            <a:r>
              <a:rPr lang="en-GB" sz="2800" dirty="0">
                <a:solidFill>
                  <a:srgbClr val="235E79"/>
                </a:solidFill>
              </a:rPr>
              <a:t>of Energy Policy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4860032" y="3573016"/>
            <a:ext cx="3776663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IE" dirty="0">
              <a:solidFill>
                <a:srgbClr val="74CEE2"/>
              </a:solidFill>
            </a:endParaRPr>
          </a:p>
          <a:p>
            <a:pPr defTabSz="457200"/>
            <a:r>
              <a:rPr lang="en-IE" dirty="0">
                <a:solidFill>
                  <a:srgbClr val="74CEE2"/>
                </a:solidFill>
              </a:rPr>
              <a:t>Dan </a:t>
            </a:r>
            <a:r>
              <a:rPr lang="en-IE" dirty="0" err="1">
                <a:solidFill>
                  <a:srgbClr val="74CEE2"/>
                </a:solidFill>
              </a:rPr>
              <a:t>Staniaszek</a:t>
            </a:r>
            <a:endParaRPr lang="en-IE" dirty="0">
              <a:solidFill>
                <a:srgbClr val="74CEE2"/>
              </a:solidFill>
            </a:endParaRPr>
          </a:p>
          <a:p>
            <a:pPr defTabSz="457200"/>
            <a:r>
              <a:rPr lang="fr-FR" sz="1600" dirty="0" smtClean="0">
                <a:solidFill>
                  <a:srgbClr val="74CEE2"/>
                </a:solidFill>
              </a:rPr>
              <a:t>Buildings </a:t>
            </a:r>
            <a:r>
              <a:rPr lang="fr-FR" sz="1600" dirty="0">
                <a:solidFill>
                  <a:srgbClr val="74CEE2"/>
                </a:solidFill>
              </a:rPr>
              <a:t>Performance Institute Europe</a:t>
            </a:r>
            <a:endParaRPr lang="en-GB" sz="1600" dirty="0">
              <a:solidFill>
                <a:srgbClr val="74CEE2"/>
              </a:solidFill>
            </a:endParaRPr>
          </a:p>
          <a:p>
            <a:pPr defTabSz="457200"/>
            <a:endParaRPr lang="en-GB" dirty="0">
              <a:solidFill>
                <a:srgbClr val="74CEE2"/>
              </a:solidFill>
            </a:endParaRPr>
          </a:p>
          <a:p>
            <a:pPr defTabSz="457200"/>
            <a:r>
              <a:rPr lang="en-GB" sz="1600" dirty="0" smtClean="0">
                <a:solidFill>
                  <a:srgbClr val="74CEE2"/>
                </a:solidFill>
              </a:rPr>
              <a:t>5th </a:t>
            </a:r>
            <a:r>
              <a:rPr lang="en-GB" sz="1600" dirty="0">
                <a:solidFill>
                  <a:srgbClr val="74CEE2"/>
                </a:solidFill>
              </a:rPr>
              <a:t>Regional Energy </a:t>
            </a:r>
            <a:r>
              <a:rPr lang="en-GB" sz="1600" dirty="0" smtClean="0">
                <a:solidFill>
                  <a:srgbClr val="74CEE2"/>
                </a:solidFill>
              </a:rPr>
              <a:t>Conference:</a:t>
            </a:r>
          </a:p>
          <a:p>
            <a:pPr defTabSz="457200"/>
            <a:r>
              <a:rPr lang="en-GB" sz="1600" dirty="0" smtClean="0">
                <a:solidFill>
                  <a:srgbClr val="74CEE2"/>
                </a:solidFill>
              </a:rPr>
              <a:t>„</a:t>
            </a:r>
            <a:r>
              <a:rPr lang="en-GB" sz="1600" dirty="0">
                <a:solidFill>
                  <a:srgbClr val="74CEE2"/>
                </a:solidFill>
              </a:rPr>
              <a:t>Regional Energy Development and Energy Security“ </a:t>
            </a:r>
            <a:endParaRPr lang="en-GB" sz="1600" dirty="0" smtClean="0">
              <a:solidFill>
                <a:srgbClr val="74CEE2"/>
              </a:solidFill>
            </a:endParaRPr>
          </a:p>
          <a:p>
            <a:pPr defTabSz="457200"/>
            <a:r>
              <a:rPr lang="en-GB" sz="1600" dirty="0" smtClean="0">
                <a:solidFill>
                  <a:srgbClr val="74CEE2"/>
                </a:solidFill>
              </a:rPr>
              <a:t>28-29 </a:t>
            </a:r>
            <a:r>
              <a:rPr lang="en-GB" sz="1600" dirty="0">
                <a:solidFill>
                  <a:srgbClr val="74CEE2"/>
                </a:solidFill>
              </a:rPr>
              <a:t>October 2014 </a:t>
            </a:r>
            <a:endParaRPr lang="en-GB" sz="1600" dirty="0" smtClean="0">
              <a:solidFill>
                <a:srgbClr val="74CEE2"/>
              </a:solidFill>
            </a:endParaRPr>
          </a:p>
          <a:p>
            <a:pPr defTabSz="457200"/>
            <a:endParaRPr lang="en-GB" sz="1600" dirty="0">
              <a:solidFill>
                <a:srgbClr val="74CEE2"/>
              </a:solidFill>
            </a:endParaRPr>
          </a:p>
          <a:p>
            <a:pPr defTabSz="457200"/>
            <a:r>
              <a:rPr lang="en-GB" sz="1600" dirty="0" smtClean="0">
                <a:solidFill>
                  <a:srgbClr val="74CEE2"/>
                </a:solidFill>
              </a:rPr>
              <a:t>Sofia, Bulgaria</a:t>
            </a:r>
            <a:endParaRPr lang="en-US" sz="1600" dirty="0">
              <a:solidFill>
                <a:srgbClr val="74CEE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0" y="0"/>
            <a:ext cx="434793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99" y="3429000"/>
            <a:ext cx="3567113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8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28F"/>
                </a:solidFill>
              </a:rPr>
              <a:t>5</a:t>
            </a:r>
            <a:r>
              <a:rPr lang="en-GB" dirty="0" smtClean="0">
                <a:solidFill>
                  <a:srgbClr val="00728F"/>
                </a:solidFill>
              </a:rPr>
              <a:t>. </a:t>
            </a:r>
            <a:r>
              <a:rPr lang="en-GB" dirty="0" smtClean="0">
                <a:solidFill>
                  <a:srgbClr val="00728F"/>
                </a:solidFill>
              </a:rPr>
              <a:t>Energy </a:t>
            </a:r>
            <a:r>
              <a:rPr lang="en-GB" dirty="0">
                <a:solidFill>
                  <a:srgbClr val="00728F"/>
                </a:solidFill>
              </a:rPr>
              <a:t>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531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Direct </a:t>
            </a:r>
            <a:r>
              <a:rPr lang="en-GB" dirty="0" smtClean="0"/>
              <a:t>benefits</a:t>
            </a:r>
          </a:p>
          <a:p>
            <a:r>
              <a:rPr lang="en-GB" dirty="0" smtClean="0"/>
              <a:t>lower </a:t>
            </a:r>
            <a:r>
              <a:rPr lang="en-GB" dirty="0"/>
              <a:t>costs for energy generation, transmission </a:t>
            </a:r>
            <a:r>
              <a:rPr lang="en-GB" dirty="0" smtClean="0"/>
              <a:t>and distribution</a:t>
            </a:r>
            <a:r>
              <a:rPr lang="en-GB" dirty="0"/>
              <a:t>, </a:t>
            </a:r>
            <a:endParaRPr lang="en-GB" dirty="0" smtClean="0"/>
          </a:p>
          <a:p>
            <a:r>
              <a:rPr lang="en-GB" dirty="0" smtClean="0"/>
              <a:t>improved </a:t>
            </a:r>
            <a:r>
              <a:rPr lang="en-GB" dirty="0"/>
              <a:t>system reliability, </a:t>
            </a:r>
            <a:endParaRPr lang="en-GB" dirty="0" smtClean="0"/>
          </a:p>
          <a:p>
            <a:r>
              <a:rPr lang="en-GB" dirty="0" smtClean="0"/>
              <a:t>dampened </a:t>
            </a:r>
            <a:r>
              <a:rPr lang="en-GB" dirty="0"/>
              <a:t>price volatility in wholesale </a:t>
            </a:r>
            <a:r>
              <a:rPr lang="en-GB" dirty="0" smtClean="0"/>
              <a:t>markets </a:t>
            </a:r>
          </a:p>
          <a:p>
            <a:r>
              <a:rPr lang="en-GB" dirty="0"/>
              <a:t>p</a:t>
            </a:r>
            <a:r>
              <a:rPr lang="en-GB" dirty="0" smtClean="0"/>
              <a:t>ossibility </a:t>
            </a:r>
            <a:r>
              <a:rPr lang="en-GB" dirty="0"/>
              <a:t>of delaying or deferring costly system upgrades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Indirect benefits </a:t>
            </a:r>
          </a:p>
          <a:p>
            <a:r>
              <a:rPr lang="en-GB" dirty="0" smtClean="0"/>
              <a:t>improved consumer affordability of energy services  can reduce </a:t>
            </a:r>
            <a:r>
              <a:rPr lang="en-GB" dirty="0"/>
              <a:t>arrears and </a:t>
            </a:r>
            <a:r>
              <a:rPr lang="en-GB" dirty="0" smtClean="0"/>
              <a:t>the associated administrative costs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NOTE – benefits yet to be </a:t>
            </a:r>
            <a:r>
              <a:rPr lang="en-GB" dirty="0" smtClean="0"/>
              <a:t>quantified on a systematic basis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1667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350950" y="752511"/>
            <a:ext cx="4329062" cy="51625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DIRECTIVE 2002/91/EC </a:t>
            </a:r>
            <a:r>
              <a:rPr lang="en-GB" sz="1200" i="1" dirty="0" smtClean="0">
                <a:solidFill>
                  <a:schemeClr val="tx1"/>
                </a:solidFill>
              </a:rPr>
              <a:t>16 December 2002 </a:t>
            </a:r>
            <a:r>
              <a:rPr lang="en-GB" sz="1200" dirty="0" smtClean="0">
                <a:solidFill>
                  <a:schemeClr val="tx1"/>
                </a:solidFill>
              </a:rPr>
              <a:t>on </a:t>
            </a:r>
            <a:r>
              <a:rPr lang="en-GB" sz="1200" b="1" dirty="0" smtClean="0">
                <a:solidFill>
                  <a:schemeClr val="tx1"/>
                </a:solidFill>
              </a:rPr>
              <a:t>the energy performance of buildings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05346" y="752511"/>
            <a:ext cx="3834734" cy="5162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EPBD</a:t>
            </a:r>
            <a:r>
              <a:rPr lang="en-GB" sz="1200" dirty="0" smtClean="0">
                <a:solidFill>
                  <a:schemeClr val="tx1"/>
                </a:solidFill>
              </a:rPr>
              <a:t>: DIRECTIVE 2010/31/EU </a:t>
            </a:r>
            <a:r>
              <a:rPr lang="en-GB" sz="1200" i="1" dirty="0" smtClean="0">
                <a:solidFill>
                  <a:schemeClr val="tx1"/>
                </a:solidFill>
              </a:rPr>
              <a:t>19 May 2010 </a:t>
            </a:r>
            <a:r>
              <a:rPr lang="en-GB" sz="1200" dirty="0" smtClean="0">
                <a:solidFill>
                  <a:schemeClr val="tx1"/>
                </a:solidFill>
              </a:rPr>
              <a:t>on the </a:t>
            </a:r>
            <a:r>
              <a:rPr lang="en-GB" sz="1200" b="1" dirty="0" smtClean="0">
                <a:solidFill>
                  <a:schemeClr val="tx1"/>
                </a:solidFill>
              </a:rPr>
              <a:t>energy performance of buildings (recast)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21595" y="0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>
                <a:solidFill>
                  <a:srgbClr val="00728F"/>
                </a:solidFill>
              </a:rPr>
              <a:t>EU Legislative Context</a:t>
            </a:r>
            <a:endParaRPr lang="en-GB" sz="4000" dirty="0">
              <a:solidFill>
                <a:srgbClr val="00728F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368290" y="1412776"/>
            <a:ext cx="4419733" cy="576064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GB" sz="12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DIRECTIVE 2001/77/EC </a:t>
            </a:r>
            <a:r>
              <a:rPr kumimoji="0" lang="en-GB" sz="1200" b="0" i="1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27 September 2001 </a:t>
            </a:r>
            <a:r>
              <a:rPr kumimoji="0" lang="en-GB" sz="12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on the </a:t>
            </a:r>
            <a:r>
              <a:rPr kumimoji="0" lang="en-GB" sz="1200" b="1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promotion of electricity produced from renewable energy sources</a:t>
            </a:r>
            <a:endParaRPr kumimoji="0" lang="en-GB" sz="12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05346" y="1412777"/>
            <a:ext cx="3834734" cy="12948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GB" sz="1200" b="1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RED: </a:t>
            </a:r>
            <a:r>
              <a:rPr kumimoji="0" lang="en-GB" sz="12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DIRECTIVE 2009/28/EC </a:t>
            </a:r>
            <a:r>
              <a:rPr kumimoji="0" lang="en-GB" sz="1200" b="0" i="1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23 April 2009</a:t>
            </a:r>
            <a:r>
              <a:rPr kumimoji="0" lang="en-GB" sz="12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on the </a:t>
            </a:r>
            <a:r>
              <a:rPr kumimoji="0" lang="en-GB" sz="1200" b="1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promotion of the use of energy from renewable sources</a:t>
            </a:r>
            <a:endParaRPr kumimoji="0" lang="en-GB" sz="1200" b="1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368290" y="2131559"/>
            <a:ext cx="4437073" cy="57606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GB" sz="12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DIRECTIVE 2003/30/EC </a:t>
            </a:r>
            <a:r>
              <a:rPr kumimoji="0" lang="en-GB" sz="1200" b="0" i="1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8 May 2003</a:t>
            </a:r>
            <a:r>
              <a:rPr kumimoji="0" lang="en-GB" sz="12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on the promotion of the use of </a:t>
            </a:r>
            <a:r>
              <a:rPr kumimoji="0" lang="en-GB" sz="1200" b="1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biofuels or other renewable fuels for transport</a:t>
            </a:r>
            <a:endParaRPr kumimoji="0" lang="en-GB" sz="12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368290" y="2852936"/>
            <a:ext cx="1893272" cy="168909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GB" sz="12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DIRECTIVE 92/42/EEC </a:t>
            </a:r>
            <a:r>
              <a:rPr kumimoji="0" lang="en-GB" sz="1200" b="0" i="1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21</a:t>
            </a:r>
            <a:r>
              <a:rPr kumimoji="0" lang="en-GB" sz="1200" b="0" i="1" u="none" strike="noStrike" kern="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May 1992</a:t>
            </a:r>
            <a:r>
              <a:rPr kumimoji="0" lang="en-GB" sz="1200" b="0" u="none" strike="noStrike" kern="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on efficiency requirements for </a:t>
            </a:r>
            <a:r>
              <a:rPr kumimoji="0" lang="en-GB" sz="1200" b="1" u="none" strike="noStrike" kern="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hot-water boilers</a:t>
            </a:r>
            <a:endParaRPr kumimoji="0" lang="en-GB" sz="12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2087953" y="2868509"/>
            <a:ext cx="2717410" cy="42586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GB" sz="12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DIRECTIVE 2005/32/EC eco</a:t>
            </a:r>
            <a:r>
              <a:rPr kumimoji="0" lang="en-GB" sz="1200" b="0" i="0" u="none" strike="noStrike" kern="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design</a:t>
            </a:r>
            <a:endParaRPr kumimoji="0" lang="en-GB" sz="12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2176346" y="3893962"/>
            <a:ext cx="4267862" cy="648072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GB" sz="12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DIRECTIVE 2004/8/EC </a:t>
            </a:r>
            <a:r>
              <a:rPr kumimoji="0" lang="en-GB" sz="1200" b="0" i="1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11 February 2004</a:t>
            </a:r>
            <a:r>
              <a:rPr kumimoji="0" lang="en-GB" sz="1200" b="0" u="none" strike="noStrike" kern="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on the </a:t>
            </a:r>
            <a:r>
              <a:rPr kumimoji="0" lang="en-GB" sz="1200" b="1" u="none" strike="noStrike" kern="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promotion of cogeneration</a:t>
            </a:r>
            <a:endParaRPr kumimoji="0" lang="en-GB" sz="12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05346" y="2868509"/>
            <a:ext cx="3834734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err="1" smtClean="0">
                <a:solidFill>
                  <a:schemeClr val="tx1"/>
                </a:solidFill>
              </a:rPr>
              <a:t>Ecodesign</a:t>
            </a:r>
            <a:r>
              <a:rPr lang="en-GB" sz="1200" b="1" dirty="0" smtClean="0">
                <a:solidFill>
                  <a:schemeClr val="tx1"/>
                </a:solidFill>
              </a:rPr>
              <a:t>: </a:t>
            </a:r>
            <a:r>
              <a:rPr lang="en-GB" sz="1200" dirty="0" smtClean="0">
                <a:solidFill>
                  <a:schemeClr val="tx1"/>
                </a:solidFill>
              </a:rPr>
              <a:t>DIRECTIVE 2009/125/EC </a:t>
            </a:r>
            <a:r>
              <a:rPr lang="en-GB" sz="1200" i="1" dirty="0" smtClean="0">
                <a:solidFill>
                  <a:schemeClr val="tx1"/>
                </a:solidFill>
              </a:rPr>
              <a:t>21 October 2009</a:t>
            </a:r>
            <a:r>
              <a:rPr lang="en-GB" sz="1200" dirty="0" smtClean="0">
                <a:solidFill>
                  <a:schemeClr val="tx1"/>
                </a:solidFill>
              </a:rPr>
              <a:t> establishing a framework for the setting of </a:t>
            </a:r>
            <a:r>
              <a:rPr lang="en-GB" sz="1200" b="1" dirty="0" err="1" smtClean="0">
                <a:solidFill>
                  <a:schemeClr val="tx1"/>
                </a:solidFill>
              </a:rPr>
              <a:t>ecodesign</a:t>
            </a:r>
            <a:r>
              <a:rPr lang="en-GB" sz="1200" b="1" dirty="0" smtClean="0">
                <a:solidFill>
                  <a:schemeClr val="tx1"/>
                </a:solidFill>
              </a:rPr>
              <a:t> requirements for energy-related products (recast)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28700" y="3887830"/>
            <a:ext cx="2211380" cy="16452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EED: </a:t>
            </a:r>
            <a:r>
              <a:rPr lang="en-GB" sz="1200" dirty="0" smtClean="0">
                <a:solidFill>
                  <a:schemeClr val="tx1"/>
                </a:solidFill>
              </a:rPr>
              <a:t>DIRECTIVE 2012/27/EU </a:t>
            </a:r>
            <a:r>
              <a:rPr lang="en-GB" sz="1200" i="1" dirty="0" smtClean="0">
                <a:solidFill>
                  <a:schemeClr val="tx1"/>
                </a:solidFill>
              </a:rPr>
              <a:t>25 October 2012</a:t>
            </a:r>
            <a:r>
              <a:rPr lang="en-GB" sz="1200" dirty="0" smtClean="0">
                <a:solidFill>
                  <a:schemeClr val="tx1"/>
                </a:solidFill>
              </a:rPr>
              <a:t> on </a:t>
            </a:r>
            <a:r>
              <a:rPr lang="en-GB" sz="1200" b="1" dirty="0" smtClean="0">
                <a:solidFill>
                  <a:schemeClr val="tx1"/>
                </a:solidFill>
              </a:rPr>
              <a:t>energy efficiency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350950" y="4653136"/>
            <a:ext cx="3068922" cy="8799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GB" sz="12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DIRECTIVE 93/76/EEC </a:t>
            </a:r>
            <a:r>
              <a:rPr kumimoji="0" lang="en-GB" sz="1200" b="0" i="1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13 September 1993</a:t>
            </a:r>
            <a:r>
              <a:rPr kumimoji="0" lang="en-GB" sz="1200" b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to </a:t>
            </a:r>
            <a:r>
              <a:rPr kumimoji="0" lang="en-GB" sz="1200" b="1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limit carbon dioxide emissions by improving energy efficiency (SAVE)</a:t>
            </a:r>
            <a:endParaRPr kumimoji="0" lang="en-GB" sz="12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3635896" y="4653137"/>
            <a:ext cx="2808312" cy="8799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GB" sz="12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DIRECTIVE 2006/32/EC </a:t>
            </a:r>
            <a:r>
              <a:rPr kumimoji="0" lang="en-GB" sz="1200" b="0" i="1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 April 2006</a:t>
            </a:r>
            <a:r>
              <a:rPr kumimoji="0" lang="en-GB" sz="1200" b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on </a:t>
            </a:r>
            <a:r>
              <a:rPr kumimoji="0" lang="en-GB" sz="1200" b="1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energy end-use efficiency</a:t>
            </a:r>
            <a:r>
              <a:rPr kumimoji="0" lang="en-GB" sz="1200" b="1" u="none" strike="noStrike" kern="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and energy services</a:t>
            </a:r>
            <a:endParaRPr kumimoji="0" lang="en-GB" sz="12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368290" y="5693124"/>
            <a:ext cx="4671762" cy="760212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GB" sz="12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DIRECTIVE 92/75/EEC of </a:t>
            </a:r>
            <a:r>
              <a:rPr kumimoji="0" lang="en-GB" sz="1200" b="0" i="1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22 September</a:t>
            </a:r>
            <a:r>
              <a:rPr kumimoji="0" lang="en-GB" sz="1200" b="0" i="1" u="none" strike="noStrike" kern="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1992</a:t>
            </a:r>
            <a:r>
              <a:rPr kumimoji="0" lang="en-GB" sz="1200" b="0" u="none" strike="noStrike" kern="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on </a:t>
            </a:r>
            <a:r>
              <a:rPr kumimoji="0" lang="en-GB" sz="1200" b="1" u="none" strike="noStrike" kern="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labelling and standard product information of the consumption of energy and other resources by household appliances</a:t>
            </a:r>
            <a:endParaRPr kumimoji="0" lang="en-GB" sz="12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64535" y="5756188"/>
            <a:ext cx="3592016" cy="7691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Energy labelling: </a:t>
            </a:r>
            <a:r>
              <a:rPr lang="en-GB" sz="1200" dirty="0" smtClean="0">
                <a:solidFill>
                  <a:schemeClr val="tx1"/>
                </a:solidFill>
              </a:rPr>
              <a:t>DIRECTIVE 2010/30/EU </a:t>
            </a:r>
            <a:r>
              <a:rPr lang="en-GB" sz="1200" i="1" dirty="0" smtClean="0">
                <a:solidFill>
                  <a:schemeClr val="tx1"/>
                </a:solidFill>
              </a:rPr>
              <a:t>19 May 2010</a:t>
            </a:r>
            <a:r>
              <a:rPr lang="en-GB" sz="1200" dirty="0" smtClean="0">
                <a:solidFill>
                  <a:schemeClr val="tx1"/>
                </a:solidFill>
              </a:rPr>
              <a:t> on </a:t>
            </a:r>
            <a:r>
              <a:rPr lang="en-GB" sz="1200" b="1" dirty="0" smtClean="0">
                <a:solidFill>
                  <a:schemeClr val="tx1"/>
                </a:solidFill>
              </a:rPr>
              <a:t>labelling and information on product energy consumption (recast)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8290" y="6597352"/>
            <a:ext cx="838826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LIGHT BLUE = SUPERCEDED DIRECTIVE </a:t>
            </a:r>
            <a:r>
              <a:rPr lang="en-GB" sz="1300" dirty="0" smtClean="0"/>
              <a:t>; </a:t>
            </a:r>
            <a:r>
              <a:rPr lang="en-GB" sz="1300" dirty="0" smtClean="0">
                <a:solidFill>
                  <a:schemeClr val="accent3">
                    <a:lumMod val="75000"/>
                  </a:schemeClr>
                </a:solidFill>
              </a:rPr>
              <a:t>GREEN = CURRENT DIRECTIVE</a:t>
            </a:r>
            <a:endParaRPr lang="en-GB" sz="13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21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6245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728F"/>
                </a:solidFill>
              </a:rPr>
              <a:t>Article 4, Energy Efficiency Directive</a:t>
            </a:r>
            <a:endParaRPr lang="en-GB" dirty="0">
              <a:solidFill>
                <a:srgbClr val="00728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0883"/>
            <a:ext cx="8229600" cy="540757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728F"/>
                </a:solidFill>
              </a:rPr>
              <a:t>Member States shall establish a </a:t>
            </a:r>
            <a:r>
              <a:rPr lang="en-GB" b="1" dirty="0">
                <a:solidFill>
                  <a:srgbClr val="00728F"/>
                </a:solidFill>
              </a:rPr>
              <a:t>long-term strategy </a:t>
            </a:r>
            <a:r>
              <a:rPr lang="en-GB" dirty="0">
                <a:solidFill>
                  <a:srgbClr val="00728F"/>
                </a:solidFill>
              </a:rPr>
              <a:t>for </a:t>
            </a:r>
            <a:r>
              <a:rPr lang="en-GB" b="1" dirty="0">
                <a:solidFill>
                  <a:srgbClr val="00728F"/>
                </a:solidFill>
              </a:rPr>
              <a:t>mobilising investment </a:t>
            </a:r>
            <a:r>
              <a:rPr lang="en-GB" dirty="0">
                <a:solidFill>
                  <a:srgbClr val="00728F"/>
                </a:solidFill>
              </a:rPr>
              <a:t>in the </a:t>
            </a:r>
            <a:r>
              <a:rPr lang="en-GB" b="1" dirty="0">
                <a:solidFill>
                  <a:srgbClr val="00728F"/>
                </a:solidFill>
              </a:rPr>
              <a:t>renovation of the national stock of residential and commercial buildings, both public and </a:t>
            </a:r>
            <a:r>
              <a:rPr lang="en-GB" b="1" dirty="0" smtClean="0">
                <a:solidFill>
                  <a:srgbClr val="00728F"/>
                </a:solidFill>
              </a:rPr>
              <a:t>private</a:t>
            </a:r>
            <a:r>
              <a:rPr lang="en-GB" dirty="0" smtClean="0">
                <a:solidFill>
                  <a:srgbClr val="00728F"/>
                </a:solidFill>
              </a:rPr>
              <a:t>. </a:t>
            </a:r>
            <a:r>
              <a:rPr lang="en-GB" dirty="0">
                <a:solidFill>
                  <a:srgbClr val="00728F"/>
                </a:solidFill>
              </a:rPr>
              <a:t>This strategy shall encompass</a:t>
            </a:r>
            <a:r>
              <a:rPr lang="en-GB" dirty="0" smtClean="0">
                <a:solidFill>
                  <a:srgbClr val="00728F"/>
                </a:solidFill>
              </a:rPr>
              <a:t>:</a:t>
            </a:r>
          </a:p>
          <a:p>
            <a:pPr marL="0" indent="0">
              <a:buNone/>
            </a:pPr>
            <a:endParaRPr lang="en-GB" dirty="0">
              <a:solidFill>
                <a:srgbClr val="00728F"/>
              </a:solidFill>
            </a:endParaRPr>
          </a:p>
          <a:p>
            <a:r>
              <a:rPr lang="en-GB" dirty="0">
                <a:solidFill>
                  <a:srgbClr val="00728F"/>
                </a:solidFill>
              </a:rPr>
              <a:t>A</a:t>
            </a:r>
            <a:r>
              <a:rPr lang="en-GB" dirty="0" smtClean="0">
                <a:solidFill>
                  <a:srgbClr val="00728F"/>
                </a:solidFill>
              </a:rPr>
              <a:t>n </a:t>
            </a:r>
            <a:r>
              <a:rPr lang="en-GB" b="1" dirty="0">
                <a:solidFill>
                  <a:srgbClr val="00728F"/>
                </a:solidFill>
              </a:rPr>
              <a:t>overview of the national building </a:t>
            </a:r>
            <a:r>
              <a:rPr lang="en-GB" dirty="0">
                <a:solidFill>
                  <a:srgbClr val="00728F"/>
                </a:solidFill>
              </a:rPr>
              <a:t>stock based, as appropriate, on statistical </a:t>
            </a:r>
            <a:r>
              <a:rPr lang="en-GB" dirty="0" smtClean="0">
                <a:solidFill>
                  <a:srgbClr val="00728F"/>
                </a:solidFill>
              </a:rPr>
              <a:t>sampling;</a:t>
            </a:r>
          </a:p>
          <a:p>
            <a:r>
              <a:rPr lang="en-GB" dirty="0">
                <a:solidFill>
                  <a:srgbClr val="00728F"/>
                </a:solidFill>
              </a:rPr>
              <a:t>I</a:t>
            </a:r>
            <a:r>
              <a:rPr lang="en-GB" dirty="0" smtClean="0">
                <a:solidFill>
                  <a:srgbClr val="00728F"/>
                </a:solidFill>
              </a:rPr>
              <a:t>dentification </a:t>
            </a:r>
            <a:r>
              <a:rPr lang="en-GB" dirty="0">
                <a:solidFill>
                  <a:srgbClr val="00728F"/>
                </a:solidFill>
              </a:rPr>
              <a:t>of </a:t>
            </a:r>
            <a:r>
              <a:rPr lang="en-GB" b="1" dirty="0">
                <a:solidFill>
                  <a:srgbClr val="00728F"/>
                </a:solidFill>
              </a:rPr>
              <a:t>cost-effective approaches to renovations </a:t>
            </a:r>
            <a:r>
              <a:rPr lang="en-GB" dirty="0">
                <a:solidFill>
                  <a:srgbClr val="00728F"/>
                </a:solidFill>
              </a:rPr>
              <a:t>relevant to the building type and climatic </a:t>
            </a:r>
            <a:r>
              <a:rPr lang="en-GB" dirty="0" smtClean="0">
                <a:solidFill>
                  <a:srgbClr val="00728F"/>
                </a:solidFill>
              </a:rPr>
              <a:t>zone;</a:t>
            </a:r>
          </a:p>
          <a:p>
            <a:r>
              <a:rPr lang="en-GB" b="1" dirty="0">
                <a:solidFill>
                  <a:srgbClr val="00728F"/>
                </a:solidFill>
              </a:rPr>
              <a:t>P</a:t>
            </a:r>
            <a:r>
              <a:rPr lang="en-GB" b="1" dirty="0" smtClean="0">
                <a:solidFill>
                  <a:srgbClr val="00728F"/>
                </a:solidFill>
              </a:rPr>
              <a:t>olicies </a:t>
            </a:r>
            <a:r>
              <a:rPr lang="en-GB" b="1" dirty="0">
                <a:solidFill>
                  <a:srgbClr val="00728F"/>
                </a:solidFill>
              </a:rPr>
              <a:t>and measures to stimulate cost-effective deep renovations </a:t>
            </a:r>
            <a:r>
              <a:rPr lang="en-GB" dirty="0">
                <a:solidFill>
                  <a:srgbClr val="00728F"/>
                </a:solidFill>
              </a:rPr>
              <a:t>of buildings, including staged deep </a:t>
            </a:r>
            <a:r>
              <a:rPr lang="en-GB" dirty="0" smtClean="0">
                <a:solidFill>
                  <a:srgbClr val="00728F"/>
                </a:solidFill>
              </a:rPr>
              <a:t>renovations;</a:t>
            </a:r>
          </a:p>
          <a:p>
            <a:r>
              <a:rPr lang="en-GB" dirty="0" smtClean="0">
                <a:solidFill>
                  <a:srgbClr val="00728F"/>
                </a:solidFill>
              </a:rPr>
              <a:t>A </a:t>
            </a:r>
            <a:r>
              <a:rPr lang="en-GB" b="1" dirty="0">
                <a:solidFill>
                  <a:srgbClr val="00728F"/>
                </a:solidFill>
              </a:rPr>
              <a:t>forward-looking perspective to guide investment decisions </a:t>
            </a:r>
            <a:r>
              <a:rPr lang="en-GB" dirty="0">
                <a:solidFill>
                  <a:srgbClr val="00728F"/>
                </a:solidFill>
              </a:rPr>
              <a:t>of individuals, the construction industry and financial </a:t>
            </a:r>
            <a:r>
              <a:rPr lang="en-GB" dirty="0" smtClean="0">
                <a:solidFill>
                  <a:srgbClr val="00728F"/>
                </a:solidFill>
              </a:rPr>
              <a:t>institutions;</a:t>
            </a:r>
          </a:p>
          <a:p>
            <a:r>
              <a:rPr lang="en-GB" dirty="0">
                <a:solidFill>
                  <a:srgbClr val="00728F"/>
                </a:solidFill>
              </a:rPr>
              <a:t>A</a:t>
            </a:r>
            <a:r>
              <a:rPr lang="en-GB" dirty="0" smtClean="0">
                <a:solidFill>
                  <a:srgbClr val="00728F"/>
                </a:solidFill>
              </a:rPr>
              <a:t>n </a:t>
            </a:r>
            <a:r>
              <a:rPr lang="en-GB" b="1" dirty="0">
                <a:solidFill>
                  <a:srgbClr val="00728F"/>
                </a:solidFill>
              </a:rPr>
              <a:t>evidence-based estimate of expected energy savings and wider </a:t>
            </a:r>
            <a:r>
              <a:rPr lang="en-GB" b="1" dirty="0" smtClean="0">
                <a:solidFill>
                  <a:srgbClr val="00728F"/>
                </a:solidFill>
              </a:rPr>
              <a:t>benefits.</a:t>
            </a:r>
            <a:endParaRPr lang="en-GB" b="1" dirty="0">
              <a:solidFill>
                <a:srgbClr val="00728F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728F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728F"/>
                </a:solidFill>
              </a:rPr>
              <a:t>A </a:t>
            </a:r>
            <a:r>
              <a:rPr lang="en-GB" dirty="0">
                <a:solidFill>
                  <a:srgbClr val="00728F"/>
                </a:solidFill>
              </a:rPr>
              <a:t>first version of the strategy shall be published by 30 April 2014 and updated every three years </a:t>
            </a:r>
            <a:r>
              <a:rPr lang="en-GB" dirty="0" smtClean="0">
                <a:solidFill>
                  <a:srgbClr val="00728F"/>
                </a:solidFill>
              </a:rPr>
              <a:t>thereafter</a:t>
            </a:r>
            <a:r>
              <a:rPr lang="en-GB" dirty="0">
                <a:solidFill>
                  <a:srgbClr val="00728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923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00728F"/>
                </a:solidFill>
              </a:rPr>
              <a:t>Available Guidance</a:t>
            </a:r>
            <a:endParaRPr lang="en-GB" sz="4000" dirty="0">
              <a:solidFill>
                <a:srgbClr val="00728F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2" t="15849" r="33353" b="7865"/>
          <a:stretch/>
        </p:blipFill>
        <p:spPr bwMode="auto">
          <a:xfrm>
            <a:off x="251520" y="1340768"/>
            <a:ext cx="2088232" cy="28582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3" t="12393" r="31219" b="6573"/>
          <a:stretch/>
        </p:blipFill>
        <p:spPr bwMode="auto">
          <a:xfrm>
            <a:off x="2483768" y="3712522"/>
            <a:ext cx="1957824" cy="27823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4" t="9160" r="36429" b="19720"/>
          <a:stretch/>
        </p:blipFill>
        <p:spPr bwMode="auto">
          <a:xfrm>
            <a:off x="6876256" y="3625131"/>
            <a:ext cx="2123728" cy="29570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5" t="14716" r="29336" b="6561"/>
          <a:stretch/>
        </p:blipFill>
        <p:spPr bwMode="auto">
          <a:xfrm>
            <a:off x="4616656" y="1340768"/>
            <a:ext cx="2088233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87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728F"/>
                </a:solidFill>
              </a:rPr>
              <a:t>BPIE’s strategy development </a:t>
            </a:r>
            <a:r>
              <a:rPr lang="en-GB" dirty="0" smtClean="0">
                <a:solidFill>
                  <a:srgbClr val="00728F"/>
                </a:solidFill>
              </a:rPr>
              <a:t>process</a:t>
            </a:r>
            <a:r>
              <a:rPr lang="en-GB" dirty="0">
                <a:solidFill>
                  <a:srgbClr val="00728F"/>
                </a:solidFill>
              </a:rPr>
              <a:t/>
            </a:r>
            <a:br>
              <a:rPr lang="en-GB" dirty="0">
                <a:solidFill>
                  <a:srgbClr val="00728F"/>
                </a:solidFill>
              </a:rPr>
            </a:br>
            <a:r>
              <a:rPr lang="en-GB" sz="2700" dirty="0">
                <a:solidFill>
                  <a:srgbClr val="00728F"/>
                </a:solidFill>
              </a:rPr>
              <a:t>http://bpie.eu/renovation_strategy.html</a:t>
            </a:r>
            <a:endParaRPr lang="en-GB" sz="2700" dirty="0">
              <a:solidFill>
                <a:srgbClr val="00728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31" y="1484784"/>
            <a:ext cx="8788869" cy="535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1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160" y="1600200"/>
            <a:ext cx="2674640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GB" sz="2400" dirty="0" smtClean="0"/>
              <a:t>Bulgarian</a:t>
            </a:r>
          </a:p>
          <a:p>
            <a:pPr marL="0" indent="0" algn="r">
              <a:buNone/>
            </a:pPr>
            <a:r>
              <a:rPr lang="en-GB" sz="2400" dirty="0" smtClean="0"/>
              <a:t>National Energy </a:t>
            </a:r>
            <a:r>
              <a:rPr lang="en-GB" sz="2400" dirty="0" smtClean="0"/>
              <a:t>Efficiency </a:t>
            </a:r>
            <a:r>
              <a:rPr lang="en-GB" sz="2400" dirty="0" smtClean="0"/>
              <a:t>Plan, including the Building Renovation Strategy</a:t>
            </a:r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2" t="13161" r="30931" b="12632"/>
          <a:stretch/>
        </p:blipFill>
        <p:spPr bwMode="auto">
          <a:xfrm>
            <a:off x="251520" y="116632"/>
            <a:ext cx="5643855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" t="53386" r="7833" b="23307"/>
          <a:stretch/>
        </p:blipFill>
        <p:spPr bwMode="auto">
          <a:xfrm>
            <a:off x="209128" y="5524971"/>
            <a:ext cx="73152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989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28F"/>
                </a:solidFill>
              </a:rPr>
              <a:t>The construction sector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K</a:t>
            </a:r>
            <a:r>
              <a:rPr lang="en-GB" dirty="0" smtClean="0"/>
              <a:t>ey </a:t>
            </a:r>
            <a:r>
              <a:rPr lang="en-GB" dirty="0"/>
              <a:t>structural role in the Bulgarian economy </a:t>
            </a:r>
            <a:endParaRPr lang="en-GB" dirty="0" smtClean="0"/>
          </a:p>
          <a:p>
            <a:pPr lvl="1"/>
            <a:r>
              <a:rPr lang="en-GB" dirty="0" smtClean="0"/>
              <a:t>almost </a:t>
            </a:r>
            <a:r>
              <a:rPr lang="en-GB" dirty="0"/>
              <a:t>7% of </a:t>
            </a:r>
            <a:r>
              <a:rPr lang="en-GB" dirty="0" smtClean="0"/>
              <a:t>GDP</a:t>
            </a:r>
          </a:p>
          <a:p>
            <a:pPr lvl="1"/>
            <a:r>
              <a:rPr lang="en-GB" dirty="0" smtClean="0"/>
              <a:t>over </a:t>
            </a:r>
            <a:r>
              <a:rPr lang="en-GB" dirty="0"/>
              <a:t>5.5% </a:t>
            </a:r>
            <a:r>
              <a:rPr lang="en-GB" dirty="0" smtClean="0"/>
              <a:t>of employment  </a:t>
            </a:r>
          </a:p>
          <a:p>
            <a:r>
              <a:rPr lang="en-GB" dirty="0" smtClean="0"/>
              <a:t>Accounts for over </a:t>
            </a:r>
            <a:r>
              <a:rPr lang="en-GB" dirty="0"/>
              <a:t>40% of investment in fixed capital. </a:t>
            </a:r>
            <a:endParaRPr lang="en-GB" dirty="0" smtClean="0"/>
          </a:p>
          <a:p>
            <a:r>
              <a:rPr lang="en-GB" dirty="0" smtClean="0"/>
              <a:t>Is </a:t>
            </a:r>
            <a:r>
              <a:rPr lang="en-GB" dirty="0"/>
              <a:t>decisive for national competitiveness and attract foreign investment. </a:t>
            </a:r>
            <a:endParaRPr lang="en-GB" dirty="0" smtClean="0"/>
          </a:p>
          <a:p>
            <a:r>
              <a:rPr lang="en-GB" dirty="0" smtClean="0"/>
              <a:t>However</a:t>
            </a:r>
            <a:r>
              <a:rPr lang="en-GB" dirty="0"/>
              <a:t>, it is highly fragmented - over 96% of construction enterprises are mainly micro and small enterprises.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597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28F"/>
                </a:solidFill>
              </a:rPr>
              <a:t>Residential Energy Use</a:t>
            </a:r>
            <a:endParaRPr lang="en-GB" dirty="0">
              <a:solidFill>
                <a:srgbClr val="00728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I</a:t>
            </a:r>
            <a:r>
              <a:rPr lang="en-GB" dirty="0" smtClean="0"/>
              <a:t>ncreased </a:t>
            </a:r>
            <a:r>
              <a:rPr lang="en-GB" dirty="0"/>
              <a:t>from 0,553 </a:t>
            </a:r>
            <a:r>
              <a:rPr lang="en-GB" dirty="0" smtClean="0"/>
              <a:t>toe/dwelling </a:t>
            </a:r>
            <a:r>
              <a:rPr lang="en-GB" dirty="0"/>
              <a:t>in 2007 to 0,567 </a:t>
            </a:r>
            <a:r>
              <a:rPr lang="en-GB" dirty="0" smtClean="0"/>
              <a:t>toe/dwelling </a:t>
            </a:r>
            <a:r>
              <a:rPr lang="en-GB" dirty="0"/>
              <a:t>in </a:t>
            </a:r>
            <a:r>
              <a:rPr lang="en-GB" dirty="0" smtClean="0"/>
              <a:t>2009</a:t>
            </a:r>
          </a:p>
          <a:p>
            <a:r>
              <a:rPr lang="en-GB" dirty="0" smtClean="0"/>
              <a:t>Main factors: </a:t>
            </a:r>
          </a:p>
          <a:p>
            <a:pPr lvl="1"/>
            <a:r>
              <a:rPr lang="en-GB" dirty="0" smtClean="0"/>
              <a:t>increasing </a:t>
            </a:r>
            <a:r>
              <a:rPr lang="en-GB" dirty="0" smtClean="0"/>
              <a:t>size </a:t>
            </a:r>
            <a:r>
              <a:rPr lang="en-GB" dirty="0"/>
              <a:t>of new homes, </a:t>
            </a:r>
            <a:endParaRPr lang="en-GB" dirty="0" smtClean="0"/>
          </a:p>
          <a:p>
            <a:pPr lvl="1"/>
            <a:r>
              <a:rPr lang="en-GB" dirty="0" smtClean="0"/>
              <a:t>increasing </a:t>
            </a:r>
            <a:r>
              <a:rPr lang="en-GB" dirty="0"/>
              <a:t>levels of thermal comfort, lighting, air </a:t>
            </a:r>
            <a:r>
              <a:rPr lang="en-GB" dirty="0" smtClean="0"/>
              <a:t>conditioning</a:t>
            </a:r>
          </a:p>
          <a:p>
            <a:pPr lvl="1"/>
            <a:r>
              <a:rPr lang="en-GB" dirty="0" smtClean="0"/>
              <a:t>increased </a:t>
            </a:r>
            <a:r>
              <a:rPr lang="en-GB" dirty="0"/>
              <a:t>use of household appliances and electronics. </a:t>
            </a:r>
            <a:endParaRPr lang="en-GB" dirty="0" smtClean="0"/>
          </a:p>
          <a:p>
            <a:r>
              <a:rPr lang="en-GB" dirty="0" smtClean="0"/>
              <a:t>Issues:</a:t>
            </a:r>
          </a:p>
          <a:p>
            <a:pPr lvl="1"/>
            <a:r>
              <a:rPr lang="en-GB" dirty="0" smtClean="0"/>
              <a:t>low </a:t>
            </a:r>
            <a:r>
              <a:rPr lang="en-GB" dirty="0"/>
              <a:t>efficiency of household stoves and fireplaces </a:t>
            </a:r>
            <a:endParaRPr lang="en-GB" dirty="0" smtClean="0"/>
          </a:p>
          <a:p>
            <a:pPr lvl="1"/>
            <a:r>
              <a:rPr lang="en-GB" dirty="0" smtClean="0"/>
              <a:t>cost </a:t>
            </a:r>
            <a:r>
              <a:rPr lang="en-GB" dirty="0"/>
              <a:t>of energy is a heavy burden on household </a:t>
            </a:r>
            <a:r>
              <a:rPr lang="en-GB" dirty="0" smtClean="0"/>
              <a:t>budgets</a:t>
            </a:r>
          </a:p>
          <a:p>
            <a:pPr lvl="1"/>
            <a:r>
              <a:rPr lang="en-GB" dirty="0" smtClean="0"/>
              <a:t>global </a:t>
            </a:r>
            <a:r>
              <a:rPr lang="en-GB" dirty="0"/>
              <a:t>effort to save energy in the context </a:t>
            </a:r>
            <a:r>
              <a:rPr lang="en-GB" dirty="0" smtClean="0"/>
              <a:t>of </a:t>
            </a:r>
            <a:r>
              <a:rPr lang="en-GB" dirty="0"/>
              <a:t>sustainable development</a:t>
            </a:r>
          </a:p>
        </p:txBody>
      </p:sp>
    </p:spTree>
    <p:extLst>
      <p:ext uri="{BB962C8B-B14F-4D97-AF65-F5344CB8AC3E}">
        <p14:creationId xmlns:p14="http://schemas.microsoft.com/office/powerpoint/2010/main" val="543980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728F"/>
                </a:solidFill>
              </a:rPr>
              <a:t>Initial Assessment of Bulgarian Renovation Strategy</a:t>
            </a:r>
            <a:endParaRPr lang="en-GB" dirty="0">
              <a:solidFill>
                <a:srgbClr val="00728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Lacks detail</a:t>
            </a:r>
          </a:p>
          <a:p>
            <a:r>
              <a:rPr lang="en-GB" dirty="0" smtClean="0"/>
              <a:t>Largely focused on restating existing regulations</a:t>
            </a:r>
          </a:p>
          <a:p>
            <a:r>
              <a:rPr lang="en-GB" dirty="0" smtClean="0"/>
              <a:t>Forward plan is simply a description of existing source of funding</a:t>
            </a:r>
          </a:p>
          <a:p>
            <a:r>
              <a:rPr lang="en-GB" dirty="0" smtClean="0"/>
              <a:t>No quantification of energy saving or wider benefits</a:t>
            </a:r>
          </a:p>
          <a:p>
            <a:r>
              <a:rPr lang="en-GB" dirty="0" smtClean="0"/>
              <a:t>NOT A COMPLIANT STRATEGY</a:t>
            </a:r>
          </a:p>
          <a:p>
            <a:r>
              <a:rPr lang="en-GB" dirty="0" smtClean="0"/>
              <a:t>DOES NOT RECOGNISE STRATEGIC IMPORTANCE OF BUILDING RENOVATION TO BULGARIAN ECONOMY AND ENERGY POLICY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6652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006542"/>
              </p:ext>
            </p:extLst>
          </p:nvPr>
        </p:nvGraphicFramePr>
        <p:xfrm>
          <a:off x="395536" y="462064"/>
          <a:ext cx="8496944" cy="5690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6" hidden="1"/>
          <p:cNvSpPr/>
          <p:nvPr/>
        </p:nvSpPr>
        <p:spPr>
          <a:xfrm>
            <a:off x="3131840" y="4896368"/>
            <a:ext cx="1296144" cy="132697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TextBox 4" hidden="1"/>
          <p:cNvSpPr txBox="1"/>
          <p:nvPr/>
        </p:nvSpPr>
        <p:spPr>
          <a:xfrm>
            <a:off x="4860032" y="5635205"/>
            <a:ext cx="2520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500" dirty="0" err="1" smtClean="0"/>
              <a:t>Provide</a:t>
            </a:r>
            <a:r>
              <a:rPr lang="fr-BE" sz="1500" dirty="0" smtClean="0"/>
              <a:t> </a:t>
            </a:r>
            <a:r>
              <a:rPr lang="fr-BE" sz="1500" dirty="0" err="1" smtClean="0"/>
              <a:t>appropriate</a:t>
            </a:r>
            <a:r>
              <a:rPr lang="fr-BE" sz="1500" dirty="0" smtClean="0"/>
              <a:t> long </a:t>
            </a:r>
            <a:r>
              <a:rPr lang="fr-BE" sz="1500" dirty="0" err="1" smtClean="0"/>
              <a:t>term</a:t>
            </a:r>
            <a:r>
              <a:rPr lang="fr-BE" sz="1500" dirty="0" smtClean="0"/>
              <a:t> </a:t>
            </a:r>
            <a:r>
              <a:rPr lang="fr-BE" sz="1500" dirty="0" err="1" smtClean="0"/>
              <a:t>signals</a:t>
            </a:r>
            <a:r>
              <a:rPr lang="fr-BE" sz="1500" dirty="0" smtClean="0"/>
              <a:t> to the </a:t>
            </a:r>
            <a:r>
              <a:rPr lang="fr-BE" sz="1500" dirty="0" err="1" smtClean="0"/>
              <a:t>market</a:t>
            </a:r>
            <a:endParaRPr lang="fr-BE" sz="1500" dirty="0"/>
          </a:p>
        </p:txBody>
      </p:sp>
      <p:sp>
        <p:nvSpPr>
          <p:cNvPr id="8" name="Oval 7"/>
          <p:cNvSpPr/>
          <p:nvPr/>
        </p:nvSpPr>
        <p:spPr>
          <a:xfrm>
            <a:off x="2843808" y="4869160"/>
            <a:ext cx="1283594" cy="128332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/>
          <p:cNvSpPr txBox="1"/>
          <p:nvPr/>
        </p:nvSpPr>
        <p:spPr>
          <a:xfrm>
            <a:off x="4173304" y="5736987"/>
            <a:ext cx="25589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b="1" dirty="0" smtClean="0">
                <a:solidFill>
                  <a:schemeClr val="tx2"/>
                </a:solidFill>
              </a:rPr>
              <a:t>Forward-looking perspective</a:t>
            </a:r>
            <a:r>
              <a:rPr lang="en-GB" sz="1600" dirty="0" smtClean="0">
                <a:solidFill>
                  <a:schemeClr val="tx2"/>
                </a:solidFill>
              </a:rPr>
              <a:t>: long-term signals, roadmap (key dates, targets, milestones).</a:t>
            </a:r>
          </a:p>
          <a:p>
            <a:endParaRPr lang="fr-BE" dirty="0"/>
          </a:p>
        </p:txBody>
      </p:sp>
      <p:sp>
        <p:nvSpPr>
          <p:cNvPr id="9" name="Oval 8"/>
          <p:cNvSpPr/>
          <p:nvPr/>
        </p:nvSpPr>
        <p:spPr>
          <a:xfrm>
            <a:off x="2843808" y="4869160"/>
            <a:ext cx="1283594" cy="1283326"/>
          </a:xfrm>
          <a:prstGeom prst="ellipse">
            <a:avLst/>
          </a:prstGeom>
          <a:blipFill>
            <a:blip r:embed="rId7" cstate="print">
              <a:duotone>
                <a:prstClr val="black"/>
                <a:schemeClr val="accent1">
                  <a:lumMod val="5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r="-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999" y="4338079"/>
            <a:ext cx="1062161" cy="106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8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4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solidFill>
                  <a:srgbClr val="00728F"/>
                </a:solidFill>
              </a:rPr>
              <a:t>Multiple </a:t>
            </a:r>
            <a:r>
              <a:rPr lang="en-GB" sz="4000" dirty="0" smtClean="0">
                <a:solidFill>
                  <a:srgbClr val="00728F"/>
                </a:solidFill>
              </a:rPr>
              <a:t>Benefits of Building Renovation</a:t>
            </a:r>
            <a:endParaRPr lang="en-GB" sz="4000" dirty="0">
              <a:solidFill>
                <a:srgbClr val="00728F"/>
              </a:solidFill>
            </a:endParaRPr>
          </a:p>
        </p:txBody>
      </p:sp>
      <p:pic>
        <p:nvPicPr>
          <p:cNvPr id="1026" name="Picture 2" descr="C:\Users\Maria Dumitru\AppData\Local\Microsoft\Windows\Temporary Internet Files\Content.IE5\X4ZO4K3W\MC900319488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00" y="2696394"/>
            <a:ext cx="1249737" cy="123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FF6"/>
              </a:clrFrom>
              <a:clrTo>
                <a:srgbClr val="FCFF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518" y="1032388"/>
            <a:ext cx="1103666" cy="12734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5F8FF"/>
              </a:clrFrom>
              <a:clrTo>
                <a:srgbClr val="F5F8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815" y="2610711"/>
            <a:ext cx="1650480" cy="10951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668" y="4713697"/>
            <a:ext cx="1737424" cy="11001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518" y="2696394"/>
            <a:ext cx="1495156" cy="1513939"/>
          </a:xfrm>
          <a:prstGeom prst="rect">
            <a:avLst/>
          </a:prstGeom>
        </p:spPr>
      </p:pic>
      <p:pic>
        <p:nvPicPr>
          <p:cNvPr id="1032" name="Picture 8" descr="C:\Users\Maria Dumitru\AppData\Local\Microsoft\Windows\Temporary Internet Files\Content.IE5\XPYDMJDV\MC900441884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993" y="1189516"/>
            <a:ext cx="1285068" cy="104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424242">
                  <a:alpha val="10588"/>
                </a:srgbClr>
              </a:clrFrom>
              <a:clrTo>
                <a:srgbClr val="424242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91" y="4281203"/>
            <a:ext cx="1562581" cy="15625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50" y="4727553"/>
            <a:ext cx="1612610" cy="1139552"/>
          </a:xfrm>
          <a:prstGeom prst="rect">
            <a:avLst/>
          </a:prstGeom>
        </p:spPr>
      </p:pic>
      <p:pic>
        <p:nvPicPr>
          <p:cNvPr id="1034" name="Picture 10" descr="C:\Users\Maria Dumitru\Pictures\Capture4.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90295"/>
            <a:ext cx="1216629" cy="115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Maria Dumitru\Pictures\images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301" y="4379610"/>
            <a:ext cx="1056420" cy="149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Maria Dumitru\Pictures\light-bulb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24945"/>
            <a:ext cx="1728191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Maria Dumitru\AppData\Local\Microsoft\Windows\Temporary Internet Files\Content.IE5\X4ZO4K3W\MC900437117[1].wmf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65" y="1104509"/>
            <a:ext cx="1309068" cy="118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20407" y="2305849"/>
            <a:ext cx="1220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728F"/>
                </a:solidFill>
              </a:rPr>
              <a:t>Job creation</a:t>
            </a:r>
            <a:endParaRPr lang="nl-BE" sz="1600" b="1" dirty="0">
              <a:solidFill>
                <a:srgbClr val="00728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6743" y="2287835"/>
            <a:ext cx="16719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728F"/>
                </a:solidFill>
              </a:rPr>
              <a:t>Economic activity</a:t>
            </a:r>
            <a:endParaRPr lang="nl-BE" sz="1600" b="1" dirty="0">
              <a:solidFill>
                <a:srgbClr val="00728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95438" y="2280530"/>
            <a:ext cx="1827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728F"/>
                </a:solidFill>
              </a:rPr>
              <a:t>Reduction in social </a:t>
            </a:r>
          </a:p>
          <a:p>
            <a:r>
              <a:rPr lang="en-US" sz="1600" b="1" dirty="0" smtClean="0">
                <a:solidFill>
                  <a:srgbClr val="00728F"/>
                </a:solidFill>
              </a:rPr>
              <a:t>security costs</a:t>
            </a:r>
            <a:endParaRPr lang="nl-BE" sz="1600" b="1" dirty="0">
              <a:solidFill>
                <a:srgbClr val="00728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03518" y="2164724"/>
            <a:ext cx="1931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728F"/>
                </a:solidFill>
              </a:rPr>
              <a:t>Reduction in energy </a:t>
            </a:r>
          </a:p>
          <a:p>
            <a:r>
              <a:rPr lang="en-US" sz="1600" b="1" dirty="0" smtClean="0">
                <a:solidFill>
                  <a:srgbClr val="00728F"/>
                </a:solidFill>
              </a:rPr>
              <a:t>consumption</a:t>
            </a:r>
            <a:endParaRPr lang="nl-BE" sz="1600" b="1" dirty="0">
              <a:solidFill>
                <a:srgbClr val="00728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0346" y="3942649"/>
            <a:ext cx="2600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728F"/>
                </a:solidFill>
              </a:rPr>
              <a:t>Regeneration of urban areas</a:t>
            </a:r>
            <a:endParaRPr lang="nl-BE" sz="1600" b="1" dirty="0">
              <a:solidFill>
                <a:srgbClr val="00728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13879" y="4041056"/>
            <a:ext cx="1483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728F"/>
                </a:solidFill>
              </a:rPr>
              <a:t>Energy security</a:t>
            </a:r>
            <a:endParaRPr lang="nl-BE" sz="1600" b="1" dirty="0">
              <a:solidFill>
                <a:srgbClr val="00728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90461" y="3767672"/>
            <a:ext cx="1517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728F"/>
                </a:solidFill>
              </a:rPr>
              <a:t>Property values</a:t>
            </a:r>
            <a:endParaRPr lang="nl-BE" sz="1600" b="1" dirty="0">
              <a:solidFill>
                <a:srgbClr val="00728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19868" y="4051811"/>
            <a:ext cx="1914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728F"/>
                </a:solidFill>
              </a:rPr>
              <a:t>Comfort and indoor </a:t>
            </a:r>
          </a:p>
          <a:p>
            <a:r>
              <a:rPr lang="en-US" sz="1600" b="1" dirty="0" smtClean="0">
                <a:solidFill>
                  <a:srgbClr val="00728F"/>
                </a:solidFill>
              </a:rPr>
              <a:t>climate</a:t>
            </a:r>
            <a:endParaRPr lang="nl-BE" sz="1600" b="1" dirty="0">
              <a:solidFill>
                <a:srgbClr val="00728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50512" y="5877272"/>
            <a:ext cx="1220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728F"/>
                </a:solidFill>
              </a:rPr>
              <a:t>Improved </a:t>
            </a:r>
          </a:p>
          <a:p>
            <a:r>
              <a:rPr lang="en-US" sz="1600" b="1" dirty="0" smtClean="0">
                <a:solidFill>
                  <a:srgbClr val="00728F"/>
                </a:solidFill>
              </a:rPr>
              <a:t>productivity</a:t>
            </a:r>
            <a:endParaRPr lang="nl-BE" sz="1600" b="1" dirty="0">
              <a:solidFill>
                <a:srgbClr val="00728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85172" y="5843784"/>
            <a:ext cx="1296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728F"/>
                </a:solidFill>
              </a:rPr>
              <a:t>Fuel poverty </a:t>
            </a:r>
          </a:p>
          <a:p>
            <a:r>
              <a:rPr lang="en-US" sz="1600" b="1" dirty="0" smtClean="0">
                <a:solidFill>
                  <a:srgbClr val="00728F"/>
                </a:solidFill>
              </a:rPr>
              <a:t>alleviation</a:t>
            </a:r>
            <a:endParaRPr lang="nl-BE" sz="1600" b="1" dirty="0">
              <a:solidFill>
                <a:srgbClr val="00728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25232" y="5636855"/>
            <a:ext cx="11147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728F"/>
                </a:solidFill>
              </a:rPr>
              <a:t>Increased </a:t>
            </a:r>
          </a:p>
          <a:p>
            <a:r>
              <a:rPr lang="en-US" sz="1600" b="1" dirty="0" smtClean="0">
                <a:solidFill>
                  <a:srgbClr val="00728F"/>
                </a:solidFill>
              </a:rPr>
              <a:t>purchasing</a:t>
            </a:r>
          </a:p>
          <a:p>
            <a:r>
              <a:rPr lang="en-US" sz="1600" b="1" dirty="0" smtClean="0">
                <a:solidFill>
                  <a:srgbClr val="00728F"/>
                </a:solidFill>
              </a:rPr>
              <a:t>power</a:t>
            </a:r>
            <a:endParaRPr lang="nl-BE" sz="1600" b="1" dirty="0">
              <a:solidFill>
                <a:srgbClr val="00728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40151" y="5813865"/>
            <a:ext cx="13631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728F"/>
                </a:solidFill>
              </a:rPr>
              <a:t>Reducing CO2</a:t>
            </a:r>
            <a:endParaRPr lang="nl-BE" sz="1600" b="1" dirty="0">
              <a:solidFill>
                <a:srgbClr val="0072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8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4927815"/>
              </p:ext>
            </p:extLst>
          </p:nvPr>
        </p:nvGraphicFramePr>
        <p:xfrm>
          <a:off x="395536" y="462065"/>
          <a:ext cx="7920880" cy="5491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91980" y="5792069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</a:rPr>
              <a:t>Ongoing review and </a:t>
            </a:r>
            <a:r>
              <a:rPr lang="en-GB" sz="1600" b="1" dirty="0" smtClean="0">
                <a:solidFill>
                  <a:schemeClr val="tx2"/>
                </a:solidFill>
              </a:rPr>
              <a:t>revision</a:t>
            </a:r>
            <a:r>
              <a:rPr lang="en-GB" sz="1600" dirty="0" smtClean="0">
                <a:solidFill>
                  <a:schemeClr val="tx2"/>
                </a:solidFill>
              </a:rPr>
              <a:t>: update and resubmission every 3 years</a:t>
            </a:r>
            <a:endParaRPr lang="en-GB" sz="160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175" y="548680"/>
            <a:ext cx="1015985" cy="10159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989" y="4324717"/>
            <a:ext cx="772454" cy="772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624" y="2791084"/>
            <a:ext cx="895765" cy="792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032" y="1357746"/>
            <a:ext cx="1080120" cy="108012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012597" y="4993542"/>
            <a:ext cx="1283594" cy="1283326"/>
          </a:xfrm>
          <a:prstGeom prst="ellipse">
            <a:avLst/>
          </a:prstGeom>
          <a:blipFill rotWithShape="1">
            <a:blip r:embed="rId12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tx2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597" y="5097171"/>
            <a:ext cx="1190563" cy="119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0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Autofit/>
          </a:bodyPr>
          <a:lstStyle/>
          <a:p>
            <a:pPr lvl="0">
              <a:spcBef>
                <a:spcPts val="1200"/>
              </a:spcBef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Modeling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policy effectiveness to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mobilize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investment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in energy renovation of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buildings</a:t>
            </a:r>
            <a:b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Project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supported by and implemented with The World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Bank</a:t>
            </a:r>
            <a:endParaRPr lang="en-GB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6" y="5828701"/>
            <a:ext cx="1663005" cy="861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Dan\Pictures\WBG_CC-Horizontal-RGB-hig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828701"/>
            <a:ext cx="3816424" cy="74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00" y="5828701"/>
            <a:ext cx="950501" cy="95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67544" y="2823071"/>
            <a:ext cx="831508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/>
            <a:endParaRPr lang="en-US" sz="2000" b="1" dirty="0" smtClean="0">
              <a:solidFill>
                <a:prstClr val="black"/>
              </a:solidFill>
            </a:endParaRPr>
          </a:p>
          <a:p>
            <a:pPr defTabSz="457200">
              <a:spcBef>
                <a:spcPts val="1200"/>
              </a:spcBef>
            </a:pPr>
            <a:r>
              <a:rPr lang="en-US" sz="2000" dirty="0" smtClean="0">
                <a:solidFill>
                  <a:prstClr val="black"/>
                </a:solidFill>
              </a:rPr>
              <a:t>The market for energy renovation of buildings in Bulgaria is weak. Potential </a:t>
            </a:r>
            <a:r>
              <a:rPr lang="en-US" sz="2000" dirty="0">
                <a:solidFill>
                  <a:prstClr val="black"/>
                </a:solidFill>
              </a:rPr>
              <a:t>investors will </a:t>
            </a:r>
            <a:r>
              <a:rPr lang="en-US" sz="2000" dirty="0" smtClean="0">
                <a:solidFill>
                  <a:prstClr val="black"/>
                </a:solidFill>
              </a:rPr>
              <a:t>only commit resources if </a:t>
            </a:r>
            <a:r>
              <a:rPr lang="en-US" sz="2000" dirty="0">
                <a:solidFill>
                  <a:prstClr val="black"/>
                </a:solidFill>
              </a:rPr>
              <a:t>they see </a:t>
            </a:r>
            <a:r>
              <a:rPr lang="en-US" sz="2000" dirty="0" smtClean="0">
                <a:solidFill>
                  <a:prstClr val="black"/>
                </a:solidFill>
              </a:rPr>
              <a:t>a financial rationale</a:t>
            </a:r>
          </a:p>
          <a:p>
            <a:pPr defTabSz="457200">
              <a:spcBef>
                <a:spcPts val="1200"/>
              </a:spcBef>
            </a:pPr>
            <a:r>
              <a:rPr lang="en-US" sz="2000" dirty="0" smtClean="0">
                <a:solidFill>
                  <a:prstClr val="black"/>
                </a:solidFill>
              </a:rPr>
              <a:t>Willingness </a:t>
            </a:r>
            <a:r>
              <a:rPr lang="en-US" sz="2000" dirty="0">
                <a:solidFill>
                  <a:prstClr val="black"/>
                </a:solidFill>
              </a:rPr>
              <a:t>to </a:t>
            </a:r>
            <a:r>
              <a:rPr lang="en-US" sz="2000" dirty="0" smtClean="0">
                <a:solidFill>
                  <a:prstClr val="black"/>
                </a:solidFill>
              </a:rPr>
              <a:t>invest is </a:t>
            </a:r>
            <a:r>
              <a:rPr lang="en-US" sz="2000" dirty="0">
                <a:solidFill>
                  <a:prstClr val="black"/>
                </a:solidFill>
              </a:rPr>
              <a:t>constrained by significant policy barriers, such as energy price distortions, high transaction costs, regulatory risks and other institutional </a:t>
            </a:r>
            <a:r>
              <a:rPr lang="en-US" sz="2000" dirty="0" smtClean="0">
                <a:solidFill>
                  <a:prstClr val="black"/>
                </a:solidFill>
              </a:rPr>
              <a:t>hurdles.  These </a:t>
            </a:r>
            <a:r>
              <a:rPr lang="en-US" sz="2000" dirty="0">
                <a:solidFill>
                  <a:prstClr val="black"/>
                </a:solidFill>
              </a:rPr>
              <a:t>increase investment risk and decrease </a:t>
            </a:r>
            <a:r>
              <a:rPr lang="en-US" sz="2000" dirty="0" smtClean="0">
                <a:solidFill>
                  <a:prstClr val="black"/>
                </a:solidFill>
              </a:rPr>
              <a:t>IRRs</a:t>
            </a:r>
          </a:p>
          <a:p>
            <a:pPr defTabSz="457200">
              <a:spcBef>
                <a:spcPts val="1200"/>
              </a:spcBef>
            </a:pPr>
            <a:r>
              <a:rPr lang="en-US" sz="2000" dirty="0" smtClean="0">
                <a:solidFill>
                  <a:prstClr val="black"/>
                </a:solidFill>
              </a:rPr>
              <a:t>The </a:t>
            </a:r>
            <a:r>
              <a:rPr lang="en-US" sz="2000" b="1" dirty="0">
                <a:solidFill>
                  <a:prstClr val="black"/>
                </a:solidFill>
              </a:rPr>
              <a:t>Investors’ Marginal Energy Saving Cost Curve </a:t>
            </a:r>
            <a:r>
              <a:rPr lang="en-US" sz="2000" dirty="0">
                <a:solidFill>
                  <a:prstClr val="black"/>
                </a:solidFill>
              </a:rPr>
              <a:t>has been devised in order to identify </a:t>
            </a:r>
            <a:r>
              <a:rPr lang="en-US" sz="2000" dirty="0" smtClean="0">
                <a:solidFill>
                  <a:prstClr val="black"/>
                </a:solidFill>
              </a:rPr>
              <a:t>impact of policy options on  economic attractiveness of building renovation as an investment opportunity.</a:t>
            </a:r>
          </a:p>
          <a:p>
            <a:pPr defTabSz="457200">
              <a:spcBef>
                <a:spcPts val="1200"/>
              </a:spcBef>
            </a:pPr>
            <a:r>
              <a:rPr lang="en-US" sz="2000" dirty="0" smtClean="0">
                <a:solidFill>
                  <a:prstClr val="black"/>
                </a:solidFill>
              </a:rPr>
              <a:t>More </a:t>
            </a:r>
            <a:r>
              <a:rPr lang="en-US" sz="2000" dirty="0" smtClean="0">
                <a:solidFill>
                  <a:prstClr val="black"/>
                </a:solidFill>
              </a:rPr>
              <a:t>details to follow in upcoming </a:t>
            </a:r>
            <a:r>
              <a:rPr lang="en-US" sz="2000" b="1" dirty="0" smtClean="0">
                <a:solidFill>
                  <a:prstClr val="black"/>
                </a:solidFill>
              </a:rPr>
              <a:t>World Bank </a:t>
            </a:r>
            <a:r>
              <a:rPr lang="en-US" sz="2000" dirty="0" smtClean="0">
                <a:solidFill>
                  <a:prstClr val="black"/>
                </a:solidFill>
              </a:rPr>
              <a:t>report, present modeling results </a:t>
            </a:r>
            <a:r>
              <a:rPr lang="en-US" sz="2000" dirty="0">
                <a:solidFill>
                  <a:prstClr val="black"/>
                </a:solidFill>
              </a:rPr>
              <a:t>of </a:t>
            </a:r>
            <a:r>
              <a:rPr lang="en-US" sz="2000" dirty="0" smtClean="0">
                <a:solidFill>
                  <a:prstClr val="black"/>
                </a:solidFill>
              </a:rPr>
              <a:t>several scenarios</a:t>
            </a:r>
            <a:endParaRPr lang="en-GB" sz="2000" dirty="0">
              <a:solidFill>
                <a:prstClr val="black"/>
              </a:solidFill>
            </a:endParaRPr>
          </a:p>
          <a:p>
            <a:pPr defTabSz="457200">
              <a:spcBef>
                <a:spcPts val="1200"/>
              </a:spcBef>
            </a:pP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2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52" y="3796553"/>
            <a:ext cx="8939048" cy="28717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6" name="Text Placeholder 13"/>
          <p:cNvSpPr txBox="1">
            <a:spLocks/>
          </p:cNvSpPr>
          <p:nvPr/>
        </p:nvSpPr>
        <p:spPr bwMode="auto">
          <a:xfrm>
            <a:off x="716044" y="116632"/>
            <a:ext cx="7916863" cy="57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000" dirty="0" smtClean="0">
                <a:solidFill>
                  <a:srgbClr val="235E79"/>
                </a:solidFill>
                <a:latin typeface="Arial" charset="0"/>
                <a:ea typeface="Arial" charset="0"/>
                <a:cs typeface="Arial" charset="0"/>
              </a:rPr>
              <a:t>EXAMPLE Scenario </a:t>
            </a:r>
            <a:r>
              <a:rPr lang="en-GB" sz="2000" dirty="0">
                <a:solidFill>
                  <a:srgbClr val="235E79"/>
                </a:solidFill>
                <a:latin typeface="Arial" charset="0"/>
                <a:ea typeface="Arial" charset="0"/>
                <a:cs typeface="Arial" charset="0"/>
              </a:rPr>
              <a:t>4. Baseline with utility benefits &amp; grants</a:t>
            </a:r>
          </a:p>
        </p:txBody>
      </p:sp>
      <p:sp>
        <p:nvSpPr>
          <p:cNvPr id="7" name="Text Placeholder 14"/>
          <p:cNvSpPr txBox="1">
            <a:spLocks/>
          </p:cNvSpPr>
          <p:nvPr/>
        </p:nvSpPr>
        <p:spPr bwMode="auto">
          <a:xfrm>
            <a:off x="712788" y="2571750"/>
            <a:ext cx="726916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defTabSz="45720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defTabSz="45720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GB" sz="20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defTabSz="45720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endParaRPr lang="en-GB" sz="20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290" name="Picture 2" descr="C:\Users\Dan\Documents\WB\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92" b="64190"/>
          <a:stretch/>
        </p:blipFill>
        <p:spPr bwMode="auto">
          <a:xfrm>
            <a:off x="204952" y="661987"/>
            <a:ext cx="8939048" cy="308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9703735">
            <a:off x="507593" y="2674372"/>
            <a:ext cx="802488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dirty="0" smtClean="0">
                <a:solidFill>
                  <a:srgbClr val="FF0000"/>
                </a:solidFill>
              </a:rPr>
              <a:t>SAMPLE RESULTS</a:t>
            </a:r>
            <a:endParaRPr lang="en-GB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14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728F"/>
                </a:solidFill>
              </a:rPr>
              <a:t>Five Pillars of the Energy Union</a:t>
            </a:r>
            <a:br>
              <a:rPr lang="en-US" sz="4000" dirty="0" smtClean="0">
                <a:solidFill>
                  <a:srgbClr val="00728F"/>
                </a:solidFill>
              </a:rPr>
            </a:br>
            <a:r>
              <a:rPr lang="en-US" sz="2800" dirty="0" err="1" smtClean="0">
                <a:solidFill>
                  <a:srgbClr val="00728F"/>
                </a:solidFill>
              </a:rPr>
              <a:t>Maroš</a:t>
            </a:r>
            <a:r>
              <a:rPr lang="en-US" sz="2800" dirty="0" smtClean="0">
                <a:solidFill>
                  <a:srgbClr val="00728F"/>
                </a:solidFill>
              </a:rPr>
              <a:t> </a:t>
            </a:r>
            <a:r>
              <a:rPr lang="en-US" sz="2800" dirty="0" err="1" smtClean="0">
                <a:solidFill>
                  <a:srgbClr val="00728F"/>
                </a:solidFill>
              </a:rPr>
              <a:t>Šefčovič</a:t>
            </a:r>
            <a:r>
              <a:rPr lang="en-US" sz="2800" dirty="0" smtClean="0">
                <a:solidFill>
                  <a:srgbClr val="00728F"/>
                </a:solidFill>
              </a:rPr>
              <a:t>, Commission’s new Vice-President</a:t>
            </a:r>
            <a:endParaRPr lang="en-GB" sz="2800" dirty="0">
              <a:solidFill>
                <a:srgbClr val="00728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energy </a:t>
            </a:r>
            <a:r>
              <a:rPr lang="en-GB" dirty="0"/>
              <a:t>security </a:t>
            </a:r>
            <a:r>
              <a:rPr lang="en-GB" dirty="0" smtClean="0"/>
              <a:t>-  </a:t>
            </a:r>
            <a:r>
              <a:rPr lang="en-GB" dirty="0"/>
              <a:t>reduce </a:t>
            </a:r>
            <a:r>
              <a:rPr lang="en-GB" dirty="0" smtClean="0"/>
              <a:t>EU’s </a:t>
            </a:r>
            <a:r>
              <a:rPr lang="en-GB" dirty="0"/>
              <a:t>energy bill of €400bn per </a:t>
            </a:r>
            <a:r>
              <a:rPr lang="en-GB" dirty="0" smtClean="0"/>
              <a:t>year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 </a:t>
            </a:r>
            <a:r>
              <a:rPr lang="en-GB" dirty="0" smtClean="0"/>
              <a:t>a </a:t>
            </a:r>
            <a:r>
              <a:rPr lang="en-GB" dirty="0"/>
              <a:t>competitive and integrated market, </a:t>
            </a:r>
            <a:r>
              <a:rPr lang="en-GB" dirty="0" smtClean="0"/>
              <a:t> </a:t>
            </a:r>
            <a:r>
              <a:rPr lang="en-GB" dirty="0"/>
              <a:t>boosted by infrastructure </a:t>
            </a:r>
            <a:r>
              <a:rPr lang="en-GB" dirty="0" smtClean="0"/>
              <a:t>investment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reduce </a:t>
            </a:r>
            <a:r>
              <a:rPr lang="en-GB" dirty="0"/>
              <a:t>EU energy </a:t>
            </a:r>
            <a:r>
              <a:rPr lang="en-GB" dirty="0" smtClean="0"/>
              <a:t>consumption, including an energy saving target 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decarbonise </a:t>
            </a:r>
            <a:r>
              <a:rPr lang="en-GB" dirty="0"/>
              <a:t>the EU energy </a:t>
            </a:r>
            <a:r>
              <a:rPr lang="en-GB" dirty="0" smtClean="0"/>
              <a:t>mix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research </a:t>
            </a:r>
            <a:r>
              <a:rPr lang="en-GB" dirty="0"/>
              <a:t>and </a:t>
            </a:r>
            <a:r>
              <a:rPr lang="en-GB" dirty="0" smtClean="0"/>
              <a:t>innovation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83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8395" y="692696"/>
            <a:ext cx="4885605" cy="4925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2600" b="1" dirty="0" smtClean="0">
                <a:solidFill>
                  <a:srgbClr val="235E79"/>
                </a:solidFill>
              </a:rPr>
              <a:t>Dan Staniaszek</a:t>
            </a:r>
          </a:p>
          <a:p>
            <a:pPr marL="0" indent="0" algn="ctr">
              <a:buNone/>
            </a:pPr>
            <a:r>
              <a:rPr lang="en-GB" sz="2600" dirty="0" smtClean="0">
                <a:solidFill>
                  <a:srgbClr val="235E79"/>
                </a:solidFill>
              </a:rPr>
              <a:t>Buildings Performance Institute Europe</a:t>
            </a:r>
            <a:endParaRPr lang="en-GB" sz="2600" b="1" dirty="0" smtClean="0">
              <a:solidFill>
                <a:srgbClr val="235E79"/>
              </a:solidFill>
            </a:endParaRPr>
          </a:p>
          <a:p>
            <a:pPr marL="0" indent="0" algn="ctr">
              <a:buNone/>
            </a:pPr>
            <a:r>
              <a:rPr lang="en-GB" sz="2400" dirty="0" smtClean="0">
                <a:solidFill>
                  <a:srgbClr val="235E79"/>
                </a:solidFill>
                <a:hlinkClick r:id="rId2"/>
              </a:rPr>
              <a:t>Dan.Staniaszek@bpie.eu</a:t>
            </a:r>
            <a:r>
              <a:rPr lang="en-GB" sz="2400" dirty="0" smtClean="0">
                <a:solidFill>
                  <a:srgbClr val="235E79"/>
                </a:solidFill>
              </a:rPr>
              <a:t> </a:t>
            </a:r>
            <a:r>
              <a:rPr lang="en-GB" sz="2600" dirty="0" smtClean="0">
                <a:solidFill>
                  <a:srgbClr val="235E79"/>
                </a:solidFill>
              </a:rPr>
              <a:t/>
            </a:r>
            <a:br>
              <a:rPr lang="en-GB" sz="2600" dirty="0" smtClean="0">
                <a:solidFill>
                  <a:srgbClr val="235E79"/>
                </a:solidFill>
              </a:rPr>
            </a:br>
            <a:endParaRPr lang="en-GB" sz="2600" dirty="0" smtClean="0">
              <a:solidFill>
                <a:srgbClr val="235E79"/>
              </a:solidFill>
            </a:endParaRPr>
          </a:p>
          <a:p>
            <a:pPr marL="0" indent="0" algn="ctr">
              <a:buNone/>
            </a:pPr>
            <a:endParaRPr lang="en-GB" sz="2600" dirty="0" smtClean="0">
              <a:solidFill>
                <a:srgbClr val="235E79"/>
              </a:solidFill>
            </a:endParaRPr>
          </a:p>
          <a:p>
            <a:pPr marL="0" indent="0" algn="ctr">
              <a:buNone/>
            </a:pPr>
            <a:r>
              <a:rPr lang="en-GB" sz="2600" dirty="0" smtClean="0">
                <a:solidFill>
                  <a:srgbClr val="235E79"/>
                </a:solidFill>
                <a:hlinkClick r:id="rId3"/>
              </a:rPr>
              <a:t>www.bpie.eu</a:t>
            </a:r>
            <a:endParaRPr lang="en-GB" sz="2600" dirty="0">
              <a:solidFill>
                <a:srgbClr val="235E79"/>
              </a:solidFill>
            </a:endParaRPr>
          </a:p>
          <a:p>
            <a:pPr marL="0" indent="0" algn="ctr">
              <a:buNone/>
            </a:pPr>
            <a:r>
              <a:rPr lang="en-GB" sz="2600" dirty="0">
                <a:solidFill>
                  <a:srgbClr val="235E79"/>
                </a:solidFill>
              </a:rPr>
              <a:t> </a:t>
            </a:r>
            <a:r>
              <a:rPr lang="en-US" sz="2600" dirty="0" smtClean="0">
                <a:solidFill>
                  <a:srgbClr val="235E79"/>
                </a:solidFill>
                <a:hlinkClick r:id="rId4"/>
              </a:rPr>
              <a:t>www.buildingsdata.eu</a:t>
            </a:r>
            <a:endParaRPr lang="en-GB" sz="2600" dirty="0">
              <a:solidFill>
                <a:srgbClr val="235E79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C:\Users\Marine\Pictures\bpie imag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2458"/>
            <a:ext cx="4078883" cy="686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25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00728F"/>
                </a:solidFill>
              </a:rPr>
              <a:t>Energy Efficiency “the first fuel”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Energy efficiency savings from investments </a:t>
            </a:r>
          </a:p>
          <a:p>
            <a:pPr marL="0" indent="0" algn="ctr">
              <a:buNone/>
            </a:pPr>
            <a:r>
              <a:rPr lang="en-GB" dirty="0" smtClean="0"/>
              <a:t>in IEA countries (1974-2010) </a:t>
            </a:r>
          </a:p>
          <a:p>
            <a:pPr marL="0" indent="0" algn="ctr">
              <a:buNone/>
            </a:pPr>
            <a:r>
              <a:rPr lang="en-GB" dirty="0" smtClean="0"/>
              <a:t>exceed the energy supplied </a:t>
            </a:r>
          </a:p>
          <a:p>
            <a:pPr marL="0" indent="0" algn="ctr">
              <a:buNone/>
            </a:pPr>
            <a:r>
              <a:rPr lang="en-GB" dirty="0" smtClean="0"/>
              <a:t>from any individual </a:t>
            </a:r>
            <a:r>
              <a:rPr lang="en-GB" dirty="0"/>
              <a:t>s</a:t>
            </a:r>
            <a:r>
              <a:rPr lang="en-GB" dirty="0" smtClean="0"/>
              <a:t>ource: </a:t>
            </a:r>
          </a:p>
          <a:p>
            <a:pPr marL="0" indent="0" algn="ctr">
              <a:buNone/>
            </a:pPr>
            <a:r>
              <a:rPr lang="en-GB" dirty="0" smtClean="0"/>
              <a:t>oil, coal , gas or electricity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5805264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Source:  IEA 2014 “Capturing the Multiple Benefits of </a:t>
            </a:r>
            <a:r>
              <a:rPr lang="en-GB" sz="2000" dirty="0"/>
              <a:t>Energy </a:t>
            </a:r>
            <a:r>
              <a:rPr lang="en-GB" sz="2000" dirty="0" smtClean="0"/>
              <a:t>Efficiency”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1498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728F"/>
                </a:solidFill>
              </a:rPr>
              <a:t>Over 80% of saving potential in building sector remain untapped</a:t>
            </a:r>
            <a:endParaRPr lang="en-GB" dirty="0">
              <a:solidFill>
                <a:srgbClr val="00728F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4" t="19361" r="4091" b="10206"/>
          <a:stretch/>
        </p:blipFill>
        <p:spPr bwMode="auto">
          <a:xfrm>
            <a:off x="539552" y="1844824"/>
            <a:ext cx="8471411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6165304"/>
            <a:ext cx="6360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Source:  IEA “</a:t>
            </a:r>
            <a:r>
              <a:rPr lang="en-GB" dirty="0"/>
              <a:t>Capturing the Multiple Benefits of Energy </a:t>
            </a:r>
            <a:r>
              <a:rPr lang="en-GB" dirty="0" smtClean="0"/>
              <a:t>Efficiency”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23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728F"/>
                </a:solidFill>
              </a:rPr>
              <a:t>IEA Multiple Benefits </a:t>
            </a:r>
            <a:br>
              <a:rPr lang="en-GB" dirty="0" smtClean="0">
                <a:solidFill>
                  <a:srgbClr val="00728F"/>
                </a:solidFill>
              </a:rPr>
            </a:br>
            <a:r>
              <a:rPr lang="en-GB" dirty="0" smtClean="0">
                <a:solidFill>
                  <a:srgbClr val="00728F"/>
                </a:solidFill>
              </a:rPr>
              <a:t>– 5 key areas examined</a:t>
            </a:r>
            <a:endParaRPr lang="en-GB" dirty="0">
              <a:solidFill>
                <a:srgbClr val="00728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Macroeconomic development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Public budgets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Health and well-being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</a:t>
            </a:r>
            <a:r>
              <a:rPr lang="en-GB" dirty="0" smtClean="0"/>
              <a:t>ndustrial productivity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</a:t>
            </a:r>
            <a:r>
              <a:rPr lang="en-GB" dirty="0" smtClean="0"/>
              <a:t>nergy </a:t>
            </a:r>
            <a:r>
              <a:rPr lang="en-GB" dirty="0"/>
              <a:t>delivery</a:t>
            </a:r>
          </a:p>
        </p:txBody>
      </p:sp>
    </p:spTree>
    <p:extLst>
      <p:ext uri="{BB962C8B-B14F-4D97-AF65-F5344CB8AC3E}">
        <p14:creationId xmlns:p14="http://schemas.microsoft.com/office/powerpoint/2010/main" val="197382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728F"/>
                </a:solidFill>
              </a:rPr>
              <a:t>1.		Macroeconomic </a:t>
            </a:r>
            <a:r>
              <a:rPr lang="en-GB" dirty="0">
                <a:solidFill>
                  <a:srgbClr val="00728F"/>
                </a:solidFill>
              </a:rPr>
              <a:t>development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/>
              <a:t>analysis of GDP changes due to large-scale energy efficiency policies show </a:t>
            </a:r>
            <a:r>
              <a:rPr lang="en-GB" dirty="0" smtClean="0"/>
              <a:t>positive outcomes:</a:t>
            </a:r>
          </a:p>
          <a:p>
            <a:pPr marL="0" indent="0" algn="ctr">
              <a:buNone/>
            </a:pPr>
            <a:endParaRPr lang="en-GB" dirty="0" smtClean="0"/>
          </a:p>
          <a:p>
            <a:r>
              <a:rPr lang="en-GB" dirty="0" smtClean="0"/>
              <a:t>economic </a:t>
            </a:r>
            <a:r>
              <a:rPr lang="en-GB" dirty="0"/>
              <a:t>growth </a:t>
            </a:r>
            <a:r>
              <a:rPr lang="en-GB" dirty="0" smtClean="0"/>
              <a:t>0.25-1.1</a:t>
            </a:r>
            <a:r>
              <a:rPr lang="en-GB" dirty="0"/>
              <a:t>% </a:t>
            </a:r>
            <a:r>
              <a:rPr lang="en-GB" dirty="0" smtClean="0"/>
              <a:t>p.a.; </a:t>
            </a:r>
          </a:p>
          <a:p>
            <a:r>
              <a:rPr lang="en-GB" dirty="0" smtClean="0"/>
              <a:t>8 </a:t>
            </a:r>
            <a:r>
              <a:rPr lang="en-GB" dirty="0"/>
              <a:t>to 27 job years per </a:t>
            </a:r>
            <a:r>
              <a:rPr lang="en-GB" dirty="0" smtClean="0"/>
              <a:t>€1M invested</a:t>
            </a:r>
          </a:p>
        </p:txBody>
      </p:sp>
    </p:spTree>
    <p:extLst>
      <p:ext uri="{BB962C8B-B14F-4D97-AF65-F5344CB8AC3E}">
        <p14:creationId xmlns:p14="http://schemas.microsoft.com/office/powerpoint/2010/main" val="331440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728F"/>
                </a:solidFill>
              </a:rPr>
              <a:t>2. Public Budgets</a:t>
            </a:r>
            <a:endParaRPr lang="en-GB" dirty="0">
              <a:solidFill>
                <a:srgbClr val="00728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457200"/>
            <a:r>
              <a:rPr lang="en-GB" dirty="0" smtClean="0"/>
              <a:t>Value to public budgets </a:t>
            </a:r>
            <a:r>
              <a:rPr lang="en-GB" dirty="0" smtClean="0"/>
              <a:t>of energy efficiency investments in EU buildings = €30-40 </a:t>
            </a:r>
            <a:r>
              <a:rPr lang="en-GB" dirty="0" err="1" smtClean="0"/>
              <a:t>bn</a:t>
            </a:r>
            <a:r>
              <a:rPr lang="en-GB" dirty="0" smtClean="0"/>
              <a:t> </a:t>
            </a:r>
          </a:p>
          <a:p>
            <a:pPr marL="514350" indent="-457200"/>
            <a:r>
              <a:rPr lang="en-GB" dirty="0"/>
              <a:t>A</a:t>
            </a:r>
            <a:r>
              <a:rPr lang="en-GB" dirty="0" smtClean="0"/>
              <a:t>dding </a:t>
            </a:r>
            <a:r>
              <a:rPr lang="en-GB" dirty="0"/>
              <a:t>tax revenues </a:t>
            </a:r>
            <a:r>
              <a:rPr lang="en-GB" dirty="0" smtClean="0"/>
              <a:t>and reduced </a:t>
            </a:r>
            <a:r>
              <a:rPr lang="en-GB" dirty="0"/>
              <a:t>unemployment </a:t>
            </a:r>
            <a:r>
              <a:rPr lang="en-GB" dirty="0" smtClean="0"/>
              <a:t>payments </a:t>
            </a:r>
            <a:r>
              <a:rPr lang="en-GB" b="1" dirty="0" smtClean="0"/>
              <a:t>increases benefit by factor of 2-3 </a:t>
            </a:r>
            <a:r>
              <a:rPr lang="en-GB" b="1" dirty="0" smtClean="0"/>
              <a:t>= </a:t>
            </a:r>
            <a:r>
              <a:rPr lang="en-GB" b="1" dirty="0" smtClean="0"/>
              <a:t>€67-128 </a:t>
            </a:r>
            <a:r>
              <a:rPr lang="en-GB" b="1" dirty="0" err="1" smtClean="0"/>
              <a:t>bn</a:t>
            </a:r>
            <a:endParaRPr lang="en-GB" b="1" dirty="0" smtClean="0"/>
          </a:p>
          <a:p>
            <a:pPr marL="514350" indent="-457200"/>
            <a:r>
              <a:rPr lang="en-GB" dirty="0" smtClean="0"/>
              <a:t>Reduced energy demand also lowers subsidy payments in countries where energy is subsidised</a:t>
            </a:r>
          </a:p>
        </p:txBody>
      </p:sp>
    </p:spTree>
    <p:extLst>
      <p:ext uri="{BB962C8B-B14F-4D97-AF65-F5344CB8AC3E}">
        <p14:creationId xmlns:p14="http://schemas.microsoft.com/office/powerpoint/2010/main" val="419373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728F"/>
                </a:solidFill>
              </a:rPr>
              <a:t>3</a:t>
            </a:r>
            <a:r>
              <a:rPr lang="en-GB" dirty="0" smtClean="0">
                <a:solidFill>
                  <a:srgbClr val="00728F"/>
                </a:solidFill>
              </a:rPr>
              <a:t>. </a:t>
            </a:r>
            <a:r>
              <a:rPr lang="en-GB" dirty="0" smtClean="0">
                <a:solidFill>
                  <a:srgbClr val="00728F"/>
                </a:solidFill>
              </a:rPr>
              <a:t>Health </a:t>
            </a:r>
            <a:r>
              <a:rPr lang="en-GB" dirty="0">
                <a:solidFill>
                  <a:srgbClr val="00728F"/>
                </a:solidFill>
              </a:rPr>
              <a:t>and well-being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51917"/>
            <a:ext cx="8229600" cy="4929411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GB" dirty="0" smtClean="0"/>
              <a:t>Potential </a:t>
            </a:r>
            <a:r>
              <a:rPr lang="en-GB" dirty="0"/>
              <a:t>benefits include </a:t>
            </a:r>
            <a:r>
              <a:rPr lang="en-GB" dirty="0" smtClean="0"/>
              <a:t>reduced symptoms </a:t>
            </a:r>
            <a:r>
              <a:rPr lang="en-GB" dirty="0"/>
              <a:t>of respiratory and cardiovascular conditions, rheumatism, arthritis and </a:t>
            </a:r>
            <a:r>
              <a:rPr lang="en-GB" dirty="0" smtClean="0"/>
              <a:t>allergies</a:t>
            </a:r>
            <a:r>
              <a:rPr lang="en-GB" dirty="0"/>
              <a:t>, </a:t>
            </a:r>
            <a:r>
              <a:rPr lang="en-GB" dirty="0" smtClean="0"/>
              <a:t>improved </a:t>
            </a:r>
            <a:r>
              <a:rPr lang="en-GB" dirty="0"/>
              <a:t>mental </a:t>
            </a:r>
            <a:r>
              <a:rPr lang="en-GB" dirty="0" smtClean="0"/>
              <a:t>health </a:t>
            </a:r>
            <a:r>
              <a:rPr lang="en-GB" dirty="0" smtClean="0"/>
              <a:t>as </a:t>
            </a:r>
            <a:r>
              <a:rPr lang="en-GB" dirty="0"/>
              <a:t>well as fewer injuries. </a:t>
            </a:r>
            <a:endParaRPr lang="en-GB" dirty="0" smtClean="0"/>
          </a:p>
          <a:p>
            <a:pPr>
              <a:spcAft>
                <a:spcPts val="600"/>
              </a:spcAft>
            </a:pPr>
            <a:r>
              <a:rPr lang="en-GB" dirty="0" err="1" smtClean="0"/>
              <a:t>Benefit:cost</a:t>
            </a:r>
            <a:r>
              <a:rPr lang="en-GB" dirty="0" smtClean="0"/>
              <a:t> ratio </a:t>
            </a:r>
            <a:r>
              <a:rPr lang="en-GB" dirty="0"/>
              <a:t>as high as </a:t>
            </a:r>
            <a:r>
              <a:rPr lang="en-GB" dirty="0" smtClean="0"/>
              <a:t>4:1, with health benefits </a:t>
            </a:r>
            <a:r>
              <a:rPr lang="en-GB" dirty="0"/>
              <a:t>representing up to 75% of overall benefits. </a:t>
            </a:r>
            <a:endParaRPr lang="en-GB" dirty="0" smtClean="0"/>
          </a:p>
          <a:p>
            <a:pPr>
              <a:spcAft>
                <a:spcPts val="600"/>
              </a:spcAft>
            </a:pPr>
            <a:r>
              <a:rPr lang="en-GB" dirty="0" smtClean="0"/>
              <a:t>Addressing </a:t>
            </a:r>
            <a:r>
              <a:rPr lang="en-GB" dirty="0"/>
              <a:t>indoor air quality through </a:t>
            </a:r>
            <a:r>
              <a:rPr lang="en-GB" dirty="0" smtClean="0"/>
              <a:t>energy efficiency </a:t>
            </a:r>
            <a:r>
              <a:rPr lang="en-GB" dirty="0"/>
              <a:t>measures </a:t>
            </a:r>
            <a:r>
              <a:rPr lang="en-GB" dirty="0" smtClean="0"/>
              <a:t>could</a:t>
            </a:r>
            <a:r>
              <a:rPr lang="en-GB" dirty="0"/>
              <a:t> </a:t>
            </a:r>
            <a:r>
              <a:rPr lang="en-GB" dirty="0" smtClean="0"/>
              <a:t>save </a:t>
            </a:r>
            <a:r>
              <a:rPr lang="en-GB" dirty="0" smtClean="0"/>
              <a:t>the EU €</a:t>
            </a:r>
            <a:r>
              <a:rPr lang="en-GB" dirty="0" smtClean="0"/>
              <a:t>190 </a:t>
            </a:r>
            <a:r>
              <a:rPr lang="en-GB" dirty="0" err="1" smtClean="0"/>
              <a:t>bn</a:t>
            </a:r>
            <a:r>
              <a:rPr lang="en-GB" dirty="0" smtClean="0"/>
              <a:t>/a.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7986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728F"/>
                </a:solidFill>
              </a:rPr>
              <a:t>4</a:t>
            </a:r>
            <a:r>
              <a:rPr lang="en-GB" dirty="0" smtClean="0">
                <a:solidFill>
                  <a:srgbClr val="00728F"/>
                </a:solidFill>
              </a:rPr>
              <a:t>. </a:t>
            </a:r>
            <a:r>
              <a:rPr lang="en-GB" dirty="0" smtClean="0">
                <a:solidFill>
                  <a:srgbClr val="00728F"/>
                </a:solidFill>
              </a:rPr>
              <a:t>Industrial productivity</a:t>
            </a:r>
            <a:endParaRPr lang="en-GB" dirty="0">
              <a:solidFill>
                <a:srgbClr val="00728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The </a:t>
            </a:r>
            <a:r>
              <a:rPr lang="en-GB" dirty="0"/>
              <a:t>value of the productivity </a:t>
            </a:r>
            <a:r>
              <a:rPr lang="en-GB" dirty="0" smtClean="0"/>
              <a:t>and operational </a:t>
            </a:r>
            <a:r>
              <a:rPr lang="en-GB" dirty="0"/>
              <a:t>benefits derived can be up to 2.5 times (250%) the value of energy savings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6854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3153</TotalTime>
  <Words>1286</Words>
  <Application>Microsoft Office PowerPoint</Application>
  <PresentationFormat>On-screen Show (4:3)</PresentationFormat>
  <Paragraphs>166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Office-thema</vt:lpstr>
      <vt:lpstr>2_Office-thema</vt:lpstr>
      <vt:lpstr>1_Office-thema</vt:lpstr>
      <vt:lpstr>3_Office-thema</vt:lpstr>
      <vt:lpstr>PowerPoint Presentation</vt:lpstr>
      <vt:lpstr>Multiple Benefits of Building Renovation</vt:lpstr>
      <vt:lpstr>Energy Efficiency “the first fuel”</vt:lpstr>
      <vt:lpstr>Over 80% of saving potential in building sector remain untapped</vt:lpstr>
      <vt:lpstr>IEA Multiple Benefits  – 5 key areas examined</vt:lpstr>
      <vt:lpstr>1.  Macroeconomic development </vt:lpstr>
      <vt:lpstr>2. Public Budgets</vt:lpstr>
      <vt:lpstr>3. Health and well-being</vt:lpstr>
      <vt:lpstr>4. Industrial productivity</vt:lpstr>
      <vt:lpstr>5. Energy delivery</vt:lpstr>
      <vt:lpstr>PowerPoint Presentation</vt:lpstr>
      <vt:lpstr>Article 4, Energy Efficiency Directive</vt:lpstr>
      <vt:lpstr>Available Guidance</vt:lpstr>
      <vt:lpstr>BPIE’s strategy development process http://bpie.eu/renovation_strategy.html</vt:lpstr>
      <vt:lpstr>PowerPoint Presentation</vt:lpstr>
      <vt:lpstr>The construction sector </vt:lpstr>
      <vt:lpstr>Residential Energy Use</vt:lpstr>
      <vt:lpstr>Initial Assessment of Bulgarian Renovation Strategy</vt:lpstr>
      <vt:lpstr>PowerPoint Presentation</vt:lpstr>
      <vt:lpstr>PowerPoint Presentation</vt:lpstr>
      <vt:lpstr>Modeling policy effectiveness to mobilize investment in energy renovation of buildings Project supported by and implemented with The World Bank</vt:lpstr>
      <vt:lpstr>PowerPoint Presentation</vt:lpstr>
      <vt:lpstr>Five Pillars of the Energy Union Maroš Šefčovič, Commission’s new Vice-President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Dumitru</dc:creator>
  <cp:lastModifiedBy>Dan Staniaszek</cp:lastModifiedBy>
  <cp:revision>176</cp:revision>
  <cp:lastPrinted>2014-10-14T12:49:58Z</cp:lastPrinted>
  <dcterms:created xsi:type="dcterms:W3CDTF">2014-10-14T08:38:31Z</dcterms:created>
  <dcterms:modified xsi:type="dcterms:W3CDTF">2014-10-22T12:13:09Z</dcterms:modified>
</cp:coreProperties>
</file>