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9" r:id="rId2"/>
    <p:sldId id="312" r:id="rId3"/>
    <p:sldId id="258" r:id="rId4"/>
    <p:sldId id="260" r:id="rId5"/>
    <p:sldId id="261" r:id="rId6"/>
    <p:sldId id="263" r:id="rId7"/>
    <p:sldId id="270" r:id="rId8"/>
    <p:sldId id="268" r:id="rId9"/>
    <p:sldId id="272" r:id="rId10"/>
    <p:sldId id="264" r:id="rId11"/>
    <p:sldId id="277" r:id="rId12"/>
    <p:sldId id="300" r:id="rId13"/>
    <p:sldId id="275" r:id="rId14"/>
    <p:sldId id="278" r:id="rId15"/>
    <p:sldId id="309" r:id="rId16"/>
    <p:sldId id="282" r:id="rId17"/>
    <p:sldId id="280" r:id="rId18"/>
    <p:sldId id="283" r:id="rId19"/>
    <p:sldId id="287" r:id="rId20"/>
    <p:sldId id="284" r:id="rId21"/>
    <p:sldId id="311" r:id="rId22"/>
    <p:sldId id="285" r:id="rId23"/>
    <p:sldId id="288" r:id="rId24"/>
    <p:sldId id="286" r:id="rId25"/>
    <p:sldId id="289" r:id="rId26"/>
    <p:sldId id="290" r:id="rId27"/>
    <p:sldId id="296" r:id="rId28"/>
    <p:sldId id="294" r:id="rId29"/>
    <p:sldId id="298" r:id="rId30"/>
    <p:sldId id="291" r:id="rId31"/>
    <p:sldId id="297" r:id="rId32"/>
    <p:sldId id="293" r:id="rId33"/>
    <p:sldId id="292" r:id="rId34"/>
    <p:sldId id="305" r:id="rId35"/>
    <p:sldId id="308" r:id="rId36"/>
    <p:sldId id="310" r:id="rId37"/>
    <p:sldId id="307" r:id="rId3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EEFFDD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6" autoAdjust="0"/>
    <p:restoredTop sz="95363" autoAdjust="0"/>
  </p:normalViewPr>
  <p:slideViewPr>
    <p:cSldViewPr>
      <p:cViewPr>
        <p:scale>
          <a:sx n="100" d="100"/>
          <a:sy n="100" d="100"/>
        </p:scale>
        <p:origin x="-1470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9A37B-7242-4C6F-8CCD-B47BCEC4EAE7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4EE26-04C1-4F61-AB05-61C06B155D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47078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BF86F-0618-4101-85D0-8F7CE19279F6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FE026-6194-412E-B695-42AB5D6026C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2901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536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0328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013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/>
              <a:t>26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7370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FE026-6194-412E-B695-42AB5D6026C1}" type="slidenum">
              <a:rPr lang="bg-BG" smtClean="0"/>
              <a:t>33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118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bg-BG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E2DF14-C99C-41A0-8BEA-127D7D9EEB29}" type="datetimeFigureOut">
              <a:rPr lang="bg-BG" smtClean="0"/>
              <a:pPr/>
              <a:t>28.10.2014 г.</a:t>
            </a:fld>
            <a:endParaRPr lang="bg-BG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bg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AC0E44-329E-494D-8B66-FACDDE244615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4" name="Platshållare för datum 7"/>
          <p:cNvSpPr txBox="1">
            <a:spLocks/>
          </p:cNvSpPr>
          <p:nvPr userDrawn="1"/>
        </p:nvSpPr>
        <p:spPr>
          <a:xfrm>
            <a:off x="6013175" y="6561348"/>
            <a:ext cx="216000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bg-BG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D4137C-FAF7-4425-84CD-FC920A0084F4}" type="datetime1">
              <a:rPr lang="sv-SE" smtClean="0"/>
              <a:pPr/>
              <a:t>2014-10-28</a:t>
            </a:fld>
            <a:endParaRPr lang="sv-SE" dirty="0"/>
          </a:p>
        </p:txBody>
      </p:sp>
      <p:sp>
        <p:nvSpPr>
          <p:cNvPr id="15" name="Platshållare för bildnummer 9"/>
          <p:cNvSpPr txBox="1">
            <a:spLocks/>
          </p:cNvSpPr>
          <p:nvPr userDrawn="1"/>
        </p:nvSpPr>
        <p:spPr>
          <a:xfrm>
            <a:off x="8173175" y="6561348"/>
            <a:ext cx="720000" cy="224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bg-BG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C3ACFF-A0A3-4C8E-BDA5-81B689E76C50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6" name="Picture 2" descr="K:\kunder\2012\Sweco\PPT-mall_NY\Bilder\kolla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arallellogram 6"/>
          <p:cNvSpPr/>
          <p:nvPr userDrawn="1"/>
        </p:nvSpPr>
        <p:spPr>
          <a:xfrm rot="-540000">
            <a:off x="-165924" y="2542169"/>
            <a:ext cx="9486205" cy="1296144"/>
          </a:xfrm>
          <a:prstGeom prst="parallelogram">
            <a:avLst>
              <a:gd name="adj" fmla="val 16031"/>
            </a:avLst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Rubrik 1"/>
          <p:cNvSpPr txBox="1">
            <a:spLocks/>
          </p:cNvSpPr>
          <p:nvPr userDrawn="1"/>
        </p:nvSpPr>
        <p:spPr>
          <a:xfrm rot="-540000">
            <a:off x="-115061" y="2646498"/>
            <a:ext cx="9383897" cy="701323"/>
          </a:xfrm>
          <a:prstGeom prst="rect">
            <a:avLst/>
          </a:prstGeom>
        </p:spPr>
        <p:txBody>
          <a:bodyPr vert="horz" wrap="square" lIns="0" tIns="144000" rIns="0" bIns="0" rtlCol="0" anchor="t">
            <a:noAutofit/>
          </a:bodyPr>
          <a:lstStyle>
            <a:lvl1pPr algn="ctr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600" i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SWECO ENERGOPROEKT JSC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19" name="Frihandsfigur 16"/>
          <p:cNvSpPr/>
          <p:nvPr userDrawn="1"/>
        </p:nvSpPr>
        <p:spPr>
          <a:xfrm>
            <a:off x="6473825" y="5648325"/>
            <a:ext cx="2670175" cy="1209675"/>
          </a:xfrm>
          <a:custGeom>
            <a:avLst/>
            <a:gdLst>
              <a:gd name="connsiteX0" fmla="*/ 0 w 2670175"/>
              <a:gd name="connsiteY0" fmla="*/ 0 h 764704"/>
              <a:gd name="connsiteX1" fmla="*/ 2670175 w 2670175"/>
              <a:gd name="connsiteY1" fmla="*/ 0 h 764704"/>
              <a:gd name="connsiteX2" fmla="*/ 2670175 w 2670175"/>
              <a:gd name="connsiteY2" fmla="*/ 764704 h 764704"/>
              <a:gd name="connsiteX3" fmla="*/ 0 w 2670175"/>
              <a:gd name="connsiteY3" fmla="*/ 764704 h 764704"/>
              <a:gd name="connsiteX4" fmla="*/ 0 w 2670175"/>
              <a:gd name="connsiteY4" fmla="*/ 0 h 764704"/>
              <a:gd name="connsiteX0" fmla="*/ 0 w 2670175"/>
              <a:gd name="connsiteY0" fmla="*/ 444971 h 1209675"/>
              <a:gd name="connsiteX1" fmla="*/ 2670175 w 2670175"/>
              <a:gd name="connsiteY1" fmla="*/ 0 h 1209675"/>
              <a:gd name="connsiteX2" fmla="*/ 2670175 w 2670175"/>
              <a:gd name="connsiteY2" fmla="*/ 1209675 h 1209675"/>
              <a:gd name="connsiteX3" fmla="*/ 0 w 2670175"/>
              <a:gd name="connsiteY3" fmla="*/ 1209675 h 1209675"/>
              <a:gd name="connsiteX4" fmla="*/ 0 w 2670175"/>
              <a:gd name="connsiteY4" fmla="*/ 44497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0175" h="1209675">
                <a:moveTo>
                  <a:pt x="0" y="444971"/>
                </a:moveTo>
                <a:lnTo>
                  <a:pt x="2670175" y="0"/>
                </a:lnTo>
                <a:lnTo>
                  <a:pt x="2670175" y="1209675"/>
                </a:lnTo>
                <a:lnTo>
                  <a:pt x="0" y="1209675"/>
                </a:lnTo>
                <a:lnTo>
                  <a:pt x="0" y="4449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0" name="Picture 2" descr="K:\kunder\2012\Sweco\PPT-mall_NY\Bilder\SWwhite_tagli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61" y="5902556"/>
            <a:ext cx="1857414" cy="7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 rot="-540000">
            <a:off x="-16841" y="3374277"/>
            <a:ext cx="8922114" cy="486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 smtClean="0"/>
              <a:t>Write</a:t>
            </a:r>
            <a:r>
              <a:rPr lang="sv-SE" dirty="0" smtClean="0"/>
              <a:t> text </a:t>
            </a:r>
            <a:r>
              <a:rPr lang="sv-SE" dirty="0" err="1" smtClean="0"/>
              <a:t>here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42880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8060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80309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0367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6396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0441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83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41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  <p:pic>
        <p:nvPicPr>
          <p:cNvPr id="7" name="Picture 2" descr="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ordri_02"/>
          <p:cNvPicPr>
            <a:picLocks noChangeAspect="1" noChangeArrowheads="1"/>
          </p:cNvPicPr>
          <p:nvPr userDrawn="1"/>
        </p:nvPicPr>
        <p:blipFill>
          <a:blip r:embed="rId5">
            <a:lum bright="-5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:\kunder\2012\Sweco\PPT-mall_NY\Bilder\SWwhite_tagline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4659"/>
            <a:ext cx="1857414" cy="7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352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  <p:pic>
        <p:nvPicPr>
          <p:cNvPr id="7" name="Picture 2" descr="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09657" y="2909657"/>
            <a:ext cx="6872123" cy="105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65827" y="3153487"/>
            <a:ext cx="6872124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ordri_02"/>
          <p:cNvPicPr>
            <a:picLocks noChangeAspect="1" noChangeArrowheads="1"/>
          </p:cNvPicPr>
          <p:nvPr userDrawn="1"/>
        </p:nvPicPr>
        <p:blipFill>
          <a:blip r:embed="rId4">
            <a:lum bright="-5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6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e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/>
          <a:stretch>
            <a:fillRect/>
          </a:stretch>
        </p:blipFill>
        <p:spPr bwMode="auto">
          <a:xfrm>
            <a:off x="0" y="0"/>
            <a:ext cx="824440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6779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436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8" y="3036301"/>
            <a:ext cx="9155868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4108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900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9585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836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1837-5748-445A-9464-BB011C593611}" type="datetimeFigureOut">
              <a:rPr lang="bg-BG" smtClean="0"/>
              <a:t>28.10.2014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507AC-F9B7-48C6-9150-4D24B45E1DF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6878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1" r:id="rId4"/>
    <p:sldLayoutId id="2147483663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.png"/><Relationship Id="rId7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1.jpeg"/><Relationship Id="rId5" Type="http://schemas.openxmlformats.org/officeDocument/2006/relationships/image" Target="../media/image100.jpg"/><Relationship Id="rId10" Type="http://schemas.openxmlformats.org/officeDocument/2006/relationships/image" Target="../media/image105.jpeg"/><Relationship Id="rId4" Type="http://schemas.microsoft.com/office/2007/relationships/hdphoto" Target="../media/hdphoto3.wdp"/><Relationship Id="rId9" Type="http://schemas.openxmlformats.org/officeDocument/2006/relationships/image" Target="../media/image10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" y="836712"/>
            <a:ext cx="9144000" cy="2448271"/>
          </a:xfrm>
        </p:spPr>
        <p:txBody>
          <a:bodyPr>
            <a:normAutofit fontScale="90000"/>
          </a:bodyPr>
          <a:lstStyle/>
          <a:p>
            <a:r>
              <a:rPr lang="bg-BG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НИКОПОЛ - ТУРНУ МЪГУРЕЛЕ </a:t>
            </a:r>
            <a:br>
              <a:rPr lang="bg-BG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ХИДРОЕНЕРГИЙНА КАСКАДА </a:t>
            </a:r>
            <a:br>
              <a:rPr lang="bg-BG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ГОРНА АРДА</a:t>
            </a:r>
            <a:endParaRPr lang="bg-BG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49516"/>
            <a:ext cx="3779912" cy="1152128"/>
          </a:xfrm>
        </p:spPr>
        <p:txBody>
          <a:bodyPr>
            <a:normAutofit/>
          </a:bodyPr>
          <a:lstStyle/>
          <a:p>
            <a:pPr algn="l"/>
            <a:r>
              <a:rPr lang="bg-BG" sz="1800" b="1" dirty="0" smtClean="0">
                <a:solidFill>
                  <a:schemeClr val="bg1"/>
                </a:solidFill>
              </a:rPr>
              <a:t>Представено от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bg-BG" sz="1800" b="1" dirty="0">
                <a:solidFill>
                  <a:schemeClr val="bg1"/>
                </a:solidFill>
              </a:rPr>
              <a:t> </a:t>
            </a:r>
            <a:r>
              <a:rPr lang="bg-BG" sz="1800" b="1" dirty="0" smtClean="0">
                <a:solidFill>
                  <a:schemeClr val="bg1"/>
                </a:solidFill>
              </a:rPr>
              <a:t>Димитър Попов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bg-BG" sz="1800" b="1" dirty="0" smtClean="0">
                <a:solidFill>
                  <a:schemeClr val="bg1"/>
                </a:solidFill>
              </a:rPr>
              <a:t>Изпълнителен директор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bg-BG" sz="18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Sweco</a:t>
            </a:r>
            <a:r>
              <a:rPr lang="en-US" altLang="bg-BG" sz="18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bg-BG" sz="18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Energoproekt</a:t>
            </a:r>
            <a:endParaRPr lang="en-US" sz="1400" b="1" dirty="0" smtClean="0">
              <a:solidFill>
                <a:schemeClr val="bg1"/>
              </a:solidFill>
            </a:endParaRPr>
          </a:p>
          <a:p>
            <a:endParaRPr lang="bg-BG" sz="1400" dirty="0"/>
          </a:p>
        </p:txBody>
      </p:sp>
      <p:sp>
        <p:nvSpPr>
          <p:cNvPr id="6" name="Rectangle 5"/>
          <p:cNvSpPr/>
          <p:nvPr/>
        </p:nvSpPr>
        <p:spPr>
          <a:xfrm>
            <a:off x="0" y="38610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ТЕКУЩО СЪСТОЯНИЕ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ПРЕДВАРИТЕЛНИ ПРОЕКТНИ ХАРАКТЕРИСТИКИ 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bg-BG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Димитър Попов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bg-BG" sz="2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Георги Евстатиев</a:t>
            </a:r>
            <a:endParaRPr lang="en-US" sz="20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K:\kunder\2012\Sweco\PPT-mall_NY\Bilder\SWwhite_tag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733256"/>
            <a:ext cx="2235188" cy="87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8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044794"/>
              </p:ext>
            </p:extLst>
          </p:nvPr>
        </p:nvGraphicFramePr>
        <p:xfrm>
          <a:off x="395536" y="1742796"/>
          <a:ext cx="6286500" cy="444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2" name="Acrobat Document" r:id="rId3" imgW="8019048" imgH="5668166" progId="AcroExch.Document.11">
                  <p:embed/>
                </p:oleObj>
              </mc:Choice>
              <mc:Fallback>
                <p:oleObj name="Acrobat Document" r:id="rId3" imgW="8019048" imgH="5668166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96" t="2541" r="4713" b="5081"/>
                      <a:stretch>
                        <a:fillRect/>
                      </a:stretch>
                    </p:blipFill>
                    <p:spPr bwMode="auto">
                      <a:xfrm>
                        <a:off x="395536" y="1742796"/>
                        <a:ext cx="6286500" cy="4443413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own Arrow 8"/>
          <p:cNvSpPr/>
          <p:nvPr/>
        </p:nvSpPr>
        <p:spPr>
          <a:xfrm>
            <a:off x="5610474" y="4457421"/>
            <a:ext cx="46037" cy="9286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68760"/>
            <a:ext cx="9144000" cy="1224136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 - ТУРНУ МЪГУРЕЛЕ </a:t>
            </a:r>
            <a:r>
              <a:rPr lang="en-US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400" b="0" i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400" b="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400" b="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42" name="Picture 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741" y="4457420"/>
            <a:ext cx="2194755" cy="165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79" y="2492896"/>
            <a:ext cx="2224517" cy="1668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Down Arrow 7"/>
          <p:cNvSpPr/>
          <p:nvPr/>
        </p:nvSpPr>
        <p:spPr>
          <a:xfrm>
            <a:off x="6012160" y="4221088"/>
            <a:ext cx="46037" cy="928688"/>
          </a:xfrm>
          <a:prstGeom prst="downArrow">
            <a:avLst/>
          </a:prstGeom>
          <a:solidFill>
            <a:schemeClr val="tx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g-BG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58764" y="3616968"/>
            <a:ext cx="3201467" cy="544316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374650" indent="-28575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ü"/>
            </a:pP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средата на участъка </a:t>
            </a:r>
            <a:r>
              <a:rPr lang="bg-BG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altLang="bg-BG" sz="1400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i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(Никопол </a:t>
            </a:r>
            <a:r>
              <a:rPr lang="bg-BG" altLang="bg-BG" sz="1400" i="1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-Турну </a:t>
            </a:r>
            <a:r>
              <a:rPr lang="bg-BG" altLang="bg-BG" sz="1400" i="1" kern="0" dirty="0" err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bg-BG" altLang="bg-BG" sz="1400" i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bg-BG" altLang="bg-BG" sz="1400" b="1" kern="0" dirty="0" smtClean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bg-BG" altLang="bg-BG" sz="1400" b="1" kern="0" dirty="0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69827" y="5609433"/>
            <a:ext cx="3190404" cy="566309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marL="374650" indent="-28575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ü"/>
            </a:pP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края на участъка </a:t>
            </a:r>
            <a:b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(Силистра – </a:t>
            </a:r>
            <a:r>
              <a:rPr lang="bg-BG" altLang="bg-BG" sz="1400" kern="0" dirty="0" err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Кълъраш</a:t>
            </a:r>
            <a:r>
              <a:rPr lang="bg-BG" altLang="bg-BG" sz="1400" kern="0" dirty="0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bg-BG" sz="1400" kern="0" dirty="0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55549"/>
            <a:ext cx="662854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093296"/>
            <a:ext cx="9144000" cy="734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5750" lvl="2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b="1" kern="0" dirty="0">
                <a:solidFill>
                  <a:srgbClr val="002060"/>
                </a:solidFill>
              </a:rPr>
              <a:t>Инфраструктурни </a:t>
            </a:r>
            <a:r>
              <a:rPr lang="bg-BG" altLang="bg-BG" b="1" kern="0" dirty="0" smtClean="0">
                <a:solidFill>
                  <a:srgbClr val="002060"/>
                </a:solidFill>
              </a:rPr>
              <a:t>съоръжения: </a:t>
            </a:r>
            <a:r>
              <a:rPr lang="bg-BG" altLang="bg-BG" i="1" kern="0" dirty="0" smtClean="0">
                <a:solidFill>
                  <a:srgbClr val="002060"/>
                </a:solidFill>
              </a:rPr>
              <a:t>Ж.п</a:t>
            </a:r>
            <a:r>
              <a:rPr lang="bg-BG" altLang="bg-BG" i="1" kern="0" dirty="0">
                <a:solidFill>
                  <a:srgbClr val="002060"/>
                </a:solidFill>
              </a:rPr>
              <a:t>. инфраструктура</a:t>
            </a:r>
            <a:r>
              <a:rPr lang="en-US" altLang="bg-BG" i="1" kern="0" dirty="0">
                <a:solidFill>
                  <a:srgbClr val="002060"/>
                </a:solidFill>
              </a:rPr>
              <a:t>, </a:t>
            </a:r>
            <a:r>
              <a:rPr lang="bg-BG" altLang="bg-BG" i="1" kern="0" dirty="0">
                <a:solidFill>
                  <a:srgbClr val="002060"/>
                </a:solidFill>
              </a:rPr>
              <a:t>пътна инфраструктура, телекомуникационни връзки и енергийни връзки</a:t>
            </a:r>
            <a:r>
              <a:rPr lang="bg-BG" altLang="bg-BG" i="1" kern="0" dirty="0" smtClean="0">
                <a:solidFill>
                  <a:srgbClr val="002060"/>
                </a:solidFill>
              </a:rPr>
              <a:t>.</a:t>
            </a:r>
            <a:endParaRPr lang="bg-BG" altLang="bg-BG" i="1" kern="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91" y="1320604"/>
            <a:ext cx="9129109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5750" lvl="2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b="1" kern="0" dirty="0">
                <a:solidFill>
                  <a:srgbClr val="002060"/>
                </a:solidFill>
              </a:rPr>
              <a:t>Хидротехническа част: </a:t>
            </a:r>
            <a:r>
              <a:rPr lang="bg-BG" altLang="bg-BG" i="1" kern="0" dirty="0">
                <a:solidFill>
                  <a:srgbClr val="002060"/>
                </a:solidFill>
              </a:rPr>
              <a:t>Централа, шлюз, преливник със сегментни затвори, земна стена и рибен проход.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5675" y="1409201"/>
            <a:ext cx="5432429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 технически параметри</a:t>
            </a:r>
            <a:endParaRPr lang="bg-BG" altLang="bg-BG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91" name="Picture 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3" y="4365104"/>
            <a:ext cx="3833181" cy="213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95936" y="4509120"/>
            <a:ext cx="5148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Застроена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мощност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ВЕЦ: 2 х 400 MW (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възможно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2 х 500 MW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Турбини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20 (22)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40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Годишно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производство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електроенергия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 х 2200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92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54002"/>
            <a:ext cx="4119513" cy="215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675" y="2276872"/>
            <a:ext cx="509212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Дължина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водохранилището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282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indent="-360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ширина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водохранилището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от 1.5 до 2.0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6096" y="1933129"/>
            <a:ext cx="23042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bg-BG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Преливна част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55795" y="3953196"/>
            <a:ext cx="1111949" cy="4119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bg-BG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ВЕЦ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14" y="4894307"/>
            <a:ext cx="1738999" cy="116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29985"/>
            <a:ext cx="1017066" cy="1199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4" y="2529985"/>
            <a:ext cx="1521709" cy="129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213444" y="1778283"/>
            <a:ext cx="85350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kern="0" dirty="0" smtClean="0">
                <a:solidFill>
                  <a:srgbClr val="002060"/>
                </a:solidFill>
              </a:rPr>
              <a:t>Направени са геоложки проучвания, както и съответните теренни проучвания до 80-те години на 20 ти век.</a:t>
            </a:r>
            <a:endParaRPr lang="bg-BG" altLang="bg-BG" kern="0" dirty="0">
              <a:solidFill>
                <a:srgbClr val="002060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Текущо състояние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47" y="3158502"/>
            <a:ext cx="1427842" cy="95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3603" y="2842039"/>
            <a:ext cx="931976" cy="1244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39" y="2523680"/>
            <a:ext cx="1745169" cy="1308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599660"/>
            <a:ext cx="960981" cy="1456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213444" y="4151350"/>
            <a:ext cx="7760537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kern="0" dirty="0">
                <a:solidFill>
                  <a:srgbClr val="002060"/>
                </a:solidFill>
              </a:rPr>
              <a:t>Изготвени са Технически и частични Работни проекти съвместно с румънската страна.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9" y="4914604"/>
            <a:ext cx="1835875" cy="122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44" y="4733838"/>
            <a:ext cx="1808139" cy="1207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826164"/>
            <a:ext cx="1363332" cy="102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213444" y="6093296"/>
            <a:ext cx="8458192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kern="0" dirty="0">
                <a:solidFill>
                  <a:srgbClr val="002060"/>
                </a:solidFill>
              </a:rPr>
              <a:t>Стартирано е временно строителство основно от румънска страна – 80-те  години на 20 век.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7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9" y="2487510"/>
            <a:ext cx="2448272" cy="1716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24" y="2548342"/>
            <a:ext cx="2520279" cy="159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00" y="2978216"/>
            <a:ext cx="1462952" cy="1249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9" y="4699187"/>
            <a:ext cx="2448272" cy="150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36" y="4663497"/>
            <a:ext cx="2370756" cy="1579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49" y="5311605"/>
            <a:ext cx="1558658" cy="1025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6494" y="1841179"/>
            <a:ext cx="7753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altLang="bg-BG" kern="0" dirty="0" smtClean="0">
                <a:solidFill>
                  <a:srgbClr val="002060"/>
                </a:solidFill>
              </a:rPr>
              <a:t>Активизиране на двустранно </a:t>
            </a:r>
            <a:r>
              <a:rPr lang="bg-BG" altLang="bg-BG" kern="0" dirty="0">
                <a:solidFill>
                  <a:srgbClr val="002060"/>
                </a:solidFill>
              </a:rPr>
              <a:t>сътрудничество между България и Румъния.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33247" y="2487510"/>
            <a:ext cx="2754393" cy="380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kern="0" dirty="0">
                <a:solidFill>
                  <a:srgbClr val="002060"/>
                </a:solidFill>
              </a:rPr>
              <a:t>Дунавска </a:t>
            </a:r>
            <a:r>
              <a:rPr lang="bg-BG" kern="0" dirty="0" smtClean="0">
                <a:solidFill>
                  <a:srgbClr val="002060"/>
                </a:solidFill>
              </a:rPr>
              <a:t>стратегия.</a:t>
            </a:r>
            <a:endParaRPr lang="bg-BG" kern="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2316" y="4509120"/>
            <a:ext cx="3791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bg-BG" altLang="bg-BG" kern="0" dirty="0">
                <a:solidFill>
                  <a:srgbClr val="002060"/>
                </a:solidFill>
              </a:rPr>
              <a:t>Необходима е цялостна преоценка на </a:t>
            </a:r>
            <a:r>
              <a:rPr lang="bg-BG" altLang="bg-BG" kern="0" dirty="0" smtClean="0">
                <a:solidFill>
                  <a:srgbClr val="002060"/>
                </a:solidFill>
              </a:rPr>
              <a:t>проекта.  </a:t>
            </a:r>
            <a:endParaRPr lang="bg-BG" altLang="bg-BG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3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72816"/>
            <a:ext cx="9144000" cy="904863"/>
          </a:xfrm>
          <a:prstGeom prst="rect">
            <a:avLst/>
          </a:prstGeom>
          <a:noFill/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настоящия момент проектът няма дефинирана цена.  В публичното пространство 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присъстват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цени от 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– 2 милиард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 3 – </a:t>
            </a:r>
            <a:r>
              <a:rPr lang="bg-BG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,5 милиарда евро,  за изграждането на целия обект. 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" y="1409201"/>
            <a:ext cx="7164288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Финансиране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9745" y="3272306"/>
            <a:ext cx="512323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Финансиране може да се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търси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след като проектът е ясно структуриран, като за целта могат да бъдат използвани множество на брой източници и механизми.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779746" y="2834584"/>
            <a:ext cx="7258776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Източници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финансиране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829885"/>
            <a:ext cx="9144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TEN-T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програми</a:t>
            </a:r>
          </a:p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Европейски структурни и </a:t>
            </a:r>
            <a:r>
              <a:rPr lang="bg-BG" altLang="bg-BG" sz="16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кохезионни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фондове</a:t>
            </a:r>
          </a:p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на Дунавските общини </a:t>
            </a:r>
            <a:endParaRPr lang="bg-BG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Публично частно партньорство и др.</a:t>
            </a:r>
            <a:endParaRPr lang="ru-RU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26" y="3018155"/>
            <a:ext cx="1859280" cy="1240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35" y="5039752"/>
            <a:ext cx="3207246" cy="1561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6" y="2833238"/>
            <a:ext cx="1496498" cy="1891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08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75292"/>
            <a:ext cx="2144281" cy="1584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2061148" cy="1545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14" y="1444005"/>
            <a:ext cx="2240556" cy="1493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29" y="4841760"/>
            <a:ext cx="2062708" cy="1547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3"/>
            <a:ext cx="2016222" cy="1512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5085183"/>
            <a:ext cx="2304257" cy="1354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9832" y="3384015"/>
            <a:ext cx="3194284" cy="1089529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КОРАБОПЛАВАНЕ ?</a:t>
            </a:r>
          </a:p>
          <a:p>
            <a:pPr algn="ctr">
              <a:lnSpc>
                <a:spcPct val="120000"/>
              </a:lnSpc>
            </a:pP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Транспортен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коридор,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мултимодални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структури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3" y="1532644"/>
            <a:ext cx="2381711" cy="132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H:\work\Presentation_2013.06.12\Ts.k_ODOBRENI\Ts.kam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983400"/>
            <a:ext cx="2106732" cy="1435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" name="Picture 3" descr="D:\prezentacia\popov 1\ПОПОВ\34848289.jpg"/>
          <p:cNvPicPr>
            <a:picLocks noChangeAspect="1" noChangeArrowheads="1"/>
          </p:cNvPicPr>
          <p:nvPr/>
        </p:nvPicPr>
        <p:blipFill rotWithShape="1">
          <a:blip r:embed="rId4"/>
          <a:srcRect l="6928"/>
          <a:stretch/>
        </p:blipFill>
        <p:spPr bwMode="auto">
          <a:xfrm>
            <a:off x="1979712" y="4782403"/>
            <a:ext cx="2016223" cy="169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2117898" cy="1408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77384"/>
            <a:ext cx="2027492" cy="1407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627784" y="3280664"/>
            <a:ext cx="3744416" cy="1421928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>
            <a:defPPr>
              <a:defRPr lang="bg-BG"/>
            </a:defPPr>
            <a:lvl1pPr algn="ctr">
              <a:lnSpc>
                <a:spcPct val="110000"/>
              </a:lnSpc>
              <a:defRPr b="1" ker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ru-RU" alt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ЕНЕРГЕТИКА </a:t>
            </a:r>
            <a:r>
              <a:rPr lang="ru-RU" alt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ru-RU" altLang="bg-BG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Възобновяеми</a:t>
            </a:r>
            <a:r>
              <a:rPr lang="ru-RU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енергийни</a:t>
            </a:r>
            <a:r>
              <a:rPr lang="ru-RU" altLang="bg-BG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източници</a:t>
            </a:r>
            <a:r>
              <a:rPr lang="ru-RU" altLang="bg-BG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altLang="bg-BG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борба</a:t>
            </a:r>
            <a:r>
              <a:rPr lang="ru-RU" altLang="bg-BG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altLang="bg-BG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климатични</a:t>
            </a:r>
            <a:r>
              <a:rPr lang="ru-RU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промени</a:t>
            </a:r>
            <a:r>
              <a:rPr lang="ru-RU" altLang="bg-BG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altLang="bg-BG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70" y="3314175"/>
            <a:ext cx="2285660" cy="1517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7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87" y="1421835"/>
            <a:ext cx="2304256" cy="1436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41" y="4751278"/>
            <a:ext cx="2505397" cy="1628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72" y="1569105"/>
            <a:ext cx="2058007" cy="1483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483768" y="3052692"/>
            <a:ext cx="4248472" cy="1754326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ИНФРАСТРУКТУРА</a:t>
            </a: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Международни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вътрешни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транспортни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връзки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модернизация на </a:t>
            </a:r>
            <a:b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пристанища и 11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пристана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13" y="5013176"/>
            <a:ext cx="2184207" cy="1538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0" y="3325561"/>
            <a:ext cx="2069506" cy="1492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83606"/>
            <a:ext cx="2095562" cy="1381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33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05128"/>
            <a:ext cx="2376264" cy="1575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65" y="2921963"/>
            <a:ext cx="2321505" cy="154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84542"/>
            <a:ext cx="2540014" cy="1428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967302"/>
            <a:ext cx="2266125" cy="151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569311" y="3212976"/>
            <a:ext cx="4104455" cy="1754326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</a:t>
            </a: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НАВОДНЕНИЯ?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Нови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диги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протежение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реката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по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притоците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ѝ. </a:t>
            </a:r>
          </a:p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БОРБА С ЕРОЗИЯТА?</a:t>
            </a:r>
            <a:endParaRPr lang="ru-RU" altLang="bg-BG" b="1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Укрепване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бреговете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71390"/>
            <a:ext cx="2088232" cy="156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D:\bglybo\PRESENTATIONS\142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07" y="5073316"/>
            <a:ext cx="2028184" cy="152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2333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19461"/>
            <a:ext cx="9144000" cy="466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r>
              <a:rPr lang="bg-BG" altLang="bg-BG" sz="2200" spc="-30" dirty="0" smtClean="0"/>
              <a:t>Хидротехнически </a:t>
            </a:r>
            <a:r>
              <a:rPr lang="bg-BG" altLang="bg-BG" sz="2200" spc="-30" dirty="0"/>
              <a:t>комплекс </a:t>
            </a:r>
            <a:r>
              <a:rPr lang="bg-BG" altLang="bg-BG" sz="2200" spc="-30" dirty="0" smtClean="0"/>
              <a:t>Никопол - Турну </a:t>
            </a:r>
            <a:r>
              <a:rPr lang="bg-BG" altLang="bg-BG" sz="2200" spc="-30" dirty="0" err="1" smtClean="0"/>
              <a:t>Мъгуреле</a:t>
            </a:r>
            <a:endParaRPr lang="en-US" altLang="bg-BG" sz="2200" spc="-3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1520" y="2095525"/>
            <a:ext cx="7056784" cy="1981548"/>
          </a:xfrm>
          <a:prstGeom prst="rect">
            <a:avLst/>
          </a:prstGeom>
          <a:solidFill>
            <a:srgbClr val="FFFF99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altLang="bg-BG" sz="2000" b="0" i="1" dirty="0"/>
              <a:t>Значение на р. Дунав</a:t>
            </a:r>
          </a:p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altLang="bg-BG" sz="2000" b="0" i="1" dirty="0"/>
              <a:t>Европейско </a:t>
            </a:r>
            <a:r>
              <a:rPr lang="bg-BG" altLang="bg-BG" sz="2000" b="0" i="1" dirty="0" smtClean="0"/>
              <a:t>развитие на реката</a:t>
            </a:r>
          </a:p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altLang="bg-BG" sz="2000" b="0" i="1" dirty="0" err="1" smtClean="0"/>
              <a:t>Многофункционалност</a:t>
            </a:r>
            <a:r>
              <a:rPr lang="bg-BG" altLang="bg-BG" sz="2000" b="0" i="1" dirty="0" smtClean="0"/>
              <a:t> на проекта </a:t>
            </a:r>
            <a:endParaRPr lang="bg-BG" altLang="bg-BG" sz="2000" i="1" dirty="0">
              <a:effectLst/>
            </a:endParaRPr>
          </a:p>
          <a:p>
            <a:endParaRPr lang="en-US" altLang="bg-BG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" y="4652020"/>
            <a:ext cx="9144000" cy="466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r>
              <a:rPr lang="bg-BG" altLang="bg-BG" sz="2200" dirty="0" smtClean="0"/>
              <a:t>Хидроенергийна каскада Горна Арда</a:t>
            </a:r>
            <a:endParaRPr lang="en-US" altLang="bg-BG" sz="22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5229200"/>
            <a:ext cx="7056784" cy="1296144"/>
          </a:xfrm>
          <a:prstGeom prst="rect">
            <a:avLst/>
          </a:prstGeom>
          <a:solidFill>
            <a:srgbClr val="FFFFCC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b="1" ker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altLang="bg-BG" sz="2000" b="0" i="1" dirty="0"/>
              <a:t>История на проекта</a:t>
            </a:r>
          </a:p>
          <a:p>
            <a:pPr marL="3746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altLang="bg-BG" sz="2000" b="0" i="1" dirty="0"/>
              <a:t>Комплексен </a:t>
            </a:r>
            <a:r>
              <a:rPr lang="ru-RU" altLang="bg-BG" sz="2000" b="0" i="1" dirty="0" err="1"/>
              <a:t>икономически</a:t>
            </a:r>
            <a:r>
              <a:rPr lang="ru-RU" altLang="bg-BG" sz="2000" b="0" i="1" dirty="0"/>
              <a:t> и социален </a:t>
            </a:r>
            <a:r>
              <a:rPr lang="ru-RU" altLang="bg-BG" sz="2000" b="0" i="1" dirty="0" err="1"/>
              <a:t>ефект</a:t>
            </a:r>
            <a:endParaRPr lang="bg-BG" altLang="bg-BG" sz="2000" b="0" i="1" dirty="0"/>
          </a:p>
          <a:p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1068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66" y="2175393"/>
            <a:ext cx="2276049" cy="1707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0279"/>
            <a:ext cx="2071811" cy="1657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05" y="4367712"/>
            <a:ext cx="2420966" cy="1646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10" y="1465757"/>
            <a:ext cx="2448272" cy="1542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819510" y="3385514"/>
            <a:ext cx="3528392" cy="1089529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Туризъм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b="1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Риболов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Спорт, </a:t>
            </a:r>
            <a:r>
              <a:rPr lang="ru-RU" altLang="bg-BG" b="1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Водоснабдяване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altLang="bg-BG" b="1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Напояване</a:t>
            </a:r>
            <a:r>
              <a:rPr lang="ru-RU" altLang="bg-BG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54017"/>
            <a:ext cx="2304256" cy="1547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1" y="2132856"/>
            <a:ext cx="2266420" cy="1469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67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92" y="1508629"/>
            <a:ext cx="2109034" cy="148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25" y="1819498"/>
            <a:ext cx="2059906" cy="1372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00747"/>
            <a:ext cx="1963139" cy="1472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22" y="3318435"/>
            <a:ext cx="2092252" cy="1449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213992" y="3313687"/>
            <a:ext cx="4789710" cy="1754326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bg-BG" b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СОЦИАЛНИ АСПЕКТИ:</a:t>
            </a:r>
          </a:p>
          <a:p>
            <a:pPr algn="ctr">
              <a:lnSpc>
                <a:spcPct val="120000"/>
              </a:lnSpc>
            </a:pP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Нови 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работни места (в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хиляди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Общо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развитие на </a:t>
            </a:r>
            <a:r>
              <a:rPr lang="ru-RU" altLang="bg-BG" kern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целия</a:t>
            </a:r>
            <a:r>
              <a:rPr lang="ru-RU" altLang="bg-B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регион,</a:t>
            </a:r>
          </a:p>
          <a:p>
            <a:pPr algn="ctr">
              <a:lnSpc>
                <a:spcPct val="120000"/>
              </a:lnSpc>
            </a:pP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Чуждестранни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инвестиции в </a:t>
            </a:r>
            <a:r>
              <a:rPr lang="ru-RU" altLang="bg-BG" kern="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обновената</a:t>
            </a:r>
            <a:r>
              <a:rPr lang="ru-RU" altLang="bg-BG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среда.</a:t>
            </a:r>
            <a:endParaRPr lang="ru-RU" altLang="bg-B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29" y="4967302"/>
            <a:ext cx="2054349" cy="153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D:\bglybo\PRESENTATIONS\New folder\wasserkraft-laufkraftwerk-freudenau-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18802"/>
            <a:ext cx="2757268" cy="133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649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2103" y="3480765"/>
            <a:ext cx="3189412" cy="1296144"/>
          </a:xfrm>
          <a:prstGeom prst="rect">
            <a:avLst/>
          </a:prstGeom>
          <a:noFill/>
          <a:effectLst>
            <a:softEdge rad="203200"/>
          </a:effectLst>
        </p:spPr>
        <p:txBody>
          <a:bodyPr anchor="ctr" anchorCtr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bg-BG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Комплексен </a:t>
            </a:r>
            <a:r>
              <a:rPr lang="ru-RU" altLang="bg-BG" sz="20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икономически</a:t>
            </a:r>
            <a:r>
              <a:rPr lang="ru-RU" altLang="bg-BG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социален </a:t>
            </a:r>
            <a:r>
              <a:rPr lang="ru-RU" altLang="bg-BG" sz="20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</a:t>
            </a:r>
            <a:endParaRPr lang="ru-RU" altLang="bg-BG" sz="2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Picture 2" descr="K:\kunder\2012\Sweco\PPT-mall_NY\Bilder\SWwhite_tag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4659"/>
            <a:ext cx="1857414" cy="7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nordri_02"/>
          <p:cNvPicPr>
            <a:picLocks noChangeAspect="1" noChangeArrowheads="1"/>
          </p:cNvPicPr>
          <p:nvPr/>
        </p:nvPicPr>
        <p:blipFill>
          <a:blip r:embed="rId3">
            <a:lum bright="-5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50"/>
            <a:ext cx="914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44261"/>
            <a:ext cx="2870359" cy="186356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89" y="2533980"/>
            <a:ext cx="3090386" cy="189357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55" y="4427550"/>
            <a:ext cx="3060383" cy="19002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57" y="1397000"/>
            <a:ext cx="3279267" cy="201244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03" y="5015093"/>
            <a:ext cx="2941763" cy="192425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77927"/>
            <a:ext cx="3351657" cy="199796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1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495" y="2022915"/>
            <a:ext cx="2360893" cy="1329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99" y="3355277"/>
            <a:ext cx="2503148" cy="1664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353736" y="1401047"/>
            <a:ext cx="8466733" cy="432048"/>
          </a:xfrm>
          <a:prstGeom prst="rect">
            <a:avLst/>
          </a:prstGeom>
          <a:noFill/>
        </p:spPr>
        <p:txBody>
          <a:bodyPr/>
          <a:lstStyle/>
          <a:p>
            <a:pPr marL="88900" indent="12700" algn="ctr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въздействия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върху </a:t>
            </a:r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компоненти</a:t>
            </a:r>
            <a:r>
              <a:rPr lang="ru-RU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altLang="bg-BG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околната</a:t>
            </a:r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среда</a:t>
            </a:r>
          </a:p>
        </p:txBody>
      </p:sp>
      <p:sp>
        <p:nvSpPr>
          <p:cNvPr id="3" name="Rectangle 2"/>
          <p:cNvSpPr/>
          <p:nvPr/>
        </p:nvSpPr>
        <p:spPr>
          <a:xfrm>
            <a:off x="3251990" y="2327038"/>
            <a:ext cx="30797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Намаляване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емисиите на въглероден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двуокис.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8184" y="3450232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Подобряване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състоянието на дигите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българския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румънския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участък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р.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004" y="3914289"/>
            <a:ext cx="344834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Намаление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заливаемите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терасата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р.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44599" y="5589240"/>
            <a:ext cx="308358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Производството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електрическата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енергия от </a:t>
            </a:r>
            <a:r>
              <a:rPr lang="bg-BG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възобновяеми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източници.</a:t>
            </a: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7" y="2009967"/>
            <a:ext cx="2600056" cy="1743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11" y="5113340"/>
            <a:ext cx="2251059" cy="1533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7" y="5019892"/>
            <a:ext cx="2600056" cy="1627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9440" y="1968209"/>
            <a:ext cx="3595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altLang="bg-BG" sz="16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Положителни въздействия</a:t>
            </a:r>
            <a:endParaRPr 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080" y="1704290"/>
            <a:ext cx="9005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Засягане на защитени зони.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Повишаване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нивата на подземните води в прилежащите площи извън дигите. 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Намаляване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притока на наноси в Черно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море.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Активизиране на съществуващи </a:t>
            </a:r>
            <a:r>
              <a:rPr lang="bg-BG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свлачища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Ерозионните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процеси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долното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течение на Дунав.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78709"/>
            <a:ext cx="9144000" cy="432048"/>
          </a:xfrm>
          <a:prstGeom prst="rect">
            <a:avLst/>
          </a:prstGeom>
          <a:noFill/>
        </p:spPr>
        <p:txBody>
          <a:bodyPr/>
          <a:lstStyle/>
          <a:p>
            <a:pPr indent="12700" algn="ctr" fontAlgn="base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bg-BG" sz="1600" b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Потенциални</a:t>
            </a:r>
            <a:r>
              <a:rPr lang="ru-RU" altLang="bg-BG" sz="1600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b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проблеми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49" y="4149080"/>
            <a:ext cx="4373669" cy="2376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4869160"/>
            <a:ext cx="2213992" cy="1099364"/>
          </a:xfrm>
          <a:prstGeom prst="rect">
            <a:avLst/>
          </a:prstGeom>
          <a:noFill/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sz="1600" ker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2563" indent="-18097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/>
            </a:lvl2pPr>
            <a:lvl3pPr marL="361950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/>
            </a:lvl3pPr>
            <a:lvl4pPr marL="541338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4pPr>
            <a:lvl5pPr marL="720725" indent="-1778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/>
            </a:lvl5pPr>
            <a:lvl6pPr marL="11779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6pPr>
            <a:lvl7pPr marL="16351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7pPr>
            <a:lvl8pPr marL="20923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8pPr>
            <a:lvl9pPr marL="2549525" indent="-177800" fontAlgn="base">
              <a:spcBef>
                <a:spcPct val="20000"/>
              </a:spcBef>
              <a:spcAft>
                <a:spcPct val="0"/>
              </a:spcAft>
              <a:buChar char="•"/>
              <a:defRPr sz="1200"/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bg-BG" altLang="bg-BG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Хидротехнически комплекс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bg-BG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Freudenau</a:t>
            </a:r>
            <a:r>
              <a:rPr lang="bg-BG" altLang="bg-BG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altLang="bg-BG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Виена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58" y="2996952"/>
            <a:ext cx="2821342" cy="1728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00191" y="5013176"/>
            <a:ext cx="2744309" cy="1136020"/>
          </a:xfrm>
          <a:prstGeom prst="rect">
            <a:avLst/>
          </a:prstGeom>
          <a:noFill/>
        </p:spPr>
        <p:txBody>
          <a:bodyPr/>
          <a:lstStyle/>
          <a:p>
            <a:pPr marL="88900" indent="12700" algn="ctr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bg-BG" sz="1600" b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Решаване</a:t>
            </a:r>
            <a:r>
              <a:rPr lang="ru-RU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b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потенциални</a:t>
            </a:r>
            <a:r>
              <a:rPr lang="ru-RU" altLang="bg-BG" sz="16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b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проблеми</a:t>
            </a:r>
            <a:endParaRPr lang="ru-RU" altLang="bg-BG" sz="16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7605"/>
            <a:ext cx="9144000" cy="26098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649333"/>
            <a:ext cx="2559409" cy="1569898"/>
          </a:xfrm>
          <a:prstGeom prst="roundRect">
            <a:avLst>
              <a:gd name="adj" fmla="val 859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56" y="4926765"/>
            <a:ext cx="2448272" cy="1632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3" y="4935616"/>
            <a:ext cx="2489660" cy="1659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84" y="1649333"/>
            <a:ext cx="2598786" cy="161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0" y="357301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bg-BG" sz="24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Запознаване</a:t>
            </a:r>
            <a:r>
              <a:rPr lang="ru-RU" altLang="bg-BG" sz="24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sz="2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altLang="bg-BG" sz="2400" b="1" i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широката</a:t>
            </a:r>
            <a:r>
              <a:rPr lang="ru-RU" altLang="bg-BG" sz="24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bg-BG" sz="24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общественост</a:t>
            </a:r>
            <a:r>
              <a:rPr lang="ru-RU" altLang="bg-BG" sz="24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ползите от </a:t>
            </a:r>
            <a:r>
              <a:rPr lang="ru-RU" altLang="bg-BG" sz="2400" b="1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реализирането</a:t>
            </a:r>
            <a:r>
              <a:rPr lang="ru-RU" altLang="bg-BG" sz="2400" b="1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проект от подобна </a:t>
            </a:r>
            <a:r>
              <a:rPr lang="ru-RU" altLang="bg-BG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величина.</a:t>
            </a:r>
            <a:endParaRPr lang="ru-RU" altLang="bg-BG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886591"/>
            <a:ext cx="2581506" cy="1672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36" y="1638627"/>
            <a:ext cx="2664296" cy="165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Турну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</a:t>
            </a:r>
            <a:endParaRPr lang="ru-RU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80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6" y="1966367"/>
            <a:ext cx="9162256" cy="3977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340768"/>
            <a:ext cx="9144000" cy="648072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bg-BG" sz="3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“Горна </a:t>
            </a:r>
            <a:r>
              <a:rPr lang="ru-RU" altLang="bg-BG" sz="30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3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endParaRPr lang="ru-RU" altLang="bg-BG" sz="3000" dirty="0">
              <a:solidFill>
                <a:schemeClr val="accent1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25" y="4065298"/>
            <a:ext cx="2766007" cy="19005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08425"/>
            <a:ext cx="2685600" cy="18574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95236"/>
            <a:ext cx="2669542" cy="18706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8498" y="6093296"/>
            <a:ext cx="3587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bg-BG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Тристъпална</a:t>
            </a:r>
            <a:r>
              <a:rPr lang="bg-BG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схема</a:t>
            </a:r>
            <a:endParaRPr lang="bg-BG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78498" y="6093295"/>
            <a:ext cx="3587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bg-BG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Тристъпална</a:t>
            </a:r>
            <a:r>
              <a:rPr lang="bg-BG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схема</a:t>
            </a:r>
            <a:endParaRPr lang="bg-BG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4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268760"/>
            <a:ext cx="9144000" cy="576064"/>
          </a:xfrm>
          <a:prstGeom prst="rect">
            <a:avLst/>
          </a:prstGeom>
          <a:noFill/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altLang="bg-BG" sz="24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“АРДА” </a:t>
            </a:r>
            <a:endParaRPr lang="ru-RU" altLang="bg-BG" sz="2400" b="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441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844823"/>
            <a:ext cx="6840760" cy="488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7" name="Picture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8" y="1381770"/>
            <a:ext cx="8268288" cy="540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4437112"/>
            <a:ext cx="3672408" cy="198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Хидровъзел </a:t>
            </a:r>
            <a:r>
              <a:rPr lang="bg-BG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“Мадан” </a:t>
            </a:r>
            <a:r>
              <a:rPr lang="bg-BG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язовир </a:t>
            </a:r>
            <a:r>
              <a:rPr lang="bg-BG" altLang="bg-BG" sz="14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“Мадан” и ВЕЦ “Бял извор”;</a:t>
            </a:r>
            <a:endParaRPr lang="en-US" altLang="bg-BG" sz="14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Хидровъзел </a:t>
            </a:r>
            <a:r>
              <a:rPr lang="bg-BG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“Ардино” </a:t>
            </a:r>
            <a:r>
              <a:rPr lang="bg-BG" altLang="bg-BG" sz="14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язовир “Ардино“ и ВЕЦ “Ардино”; </a:t>
            </a:r>
            <a:endParaRPr lang="en-US" altLang="bg-BG" sz="14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Хидровъзел </a:t>
            </a:r>
            <a:r>
              <a:rPr lang="bg-BG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“Сърница” </a:t>
            </a:r>
            <a:r>
              <a:rPr lang="bg-BG" altLang="bg-BG" sz="14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язовир “Сърница” и ВЕЦ “Китница”. </a:t>
            </a:r>
            <a:endParaRPr lang="en-US" altLang="bg-BG" sz="14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8202" y="2639749"/>
            <a:ext cx="3816424" cy="13388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i="1" kern="0" dirty="0">
                <a:solidFill>
                  <a:srgbClr val="002060"/>
                </a:solidFill>
              </a:rPr>
              <a:t>Хидровъзел</a:t>
            </a:r>
            <a:r>
              <a:rPr lang="ru-RU" altLang="bg-BG" i="1" kern="0" dirty="0" smtClean="0">
                <a:solidFill>
                  <a:srgbClr val="002060"/>
                </a:solidFill>
              </a:rPr>
              <a:t> </a:t>
            </a:r>
            <a:r>
              <a:rPr lang="ru-RU" altLang="bg-BG" i="1" kern="0" dirty="0">
                <a:solidFill>
                  <a:srgbClr val="002060"/>
                </a:solidFill>
              </a:rPr>
              <a:t>“Студен </a:t>
            </a:r>
            <a:r>
              <a:rPr lang="ru-RU" altLang="bg-BG" i="1" kern="0" dirty="0" err="1">
                <a:solidFill>
                  <a:srgbClr val="002060"/>
                </a:solidFill>
              </a:rPr>
              <a:t>кладенец</a:t>
            </a:r>
            <a:r>
              <a:rPr lang="ru-RU" altLang="bg-BG" i="1" kern="0" dirty="0">
                <a:solidFill>
                  <a:srgbClr val="002060"/>
                </a:solidFill>
              </a:rPr>
              <a:t>” </a:t>
            </a:r>
            <a:endParaRPr lang="ru-RU" altLang="bg-BG" i="1" kern="0" dirty="0" smtClean="0">
              <a:solidFill>
                <a:srgbClr val="002060"/>
              </a:solidFill>
            </a:endParaRP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i="1" kern="0" dirty="0">
                <a:solidFill>
                  <a:srgbClr val="002060"/>
                </a:solidFill>
              </a:rPr>
              <a:t>Хидровъзел </a:t>
            </a:r>
            <a:r>
              <a:rPr lang="ru-RU" altLang="bg-BG" i="1" kern="0" dirty="0" smtClean="0">
                <a:solidFill>
                  <a:srgbClr val="002060"/>
                </a:solidFill>
              </a:rPr>
              <a:t>„</a:t>
            </a:r>
            <a:r>
              <a:rPr lang="ru-RU" altLang="bg-BG" i="1" kern="0" dirty="0" err="1">
                <a:solidFill>
                  <a:srgbClr val="002060"/>
                </a:solidFill>
              </a:rPr>
              <a:t>Ивайловград</a:t>
            </a:r>
            <a:r>
              <a:rPr lang="ru-RU" altLang="bg-BG" i="1" kern="0" dirty="0" smtClean="0">
                <a:solidFill>
                  <a:srgbClr val="002060"/>
                </a:solidFill>
              </a:rPr>
              <a:t>”</a:t>
            </a: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i="1" kern="0" dirty="0">
                <a:solidFill>
                  <a:srgbClr val="002060"/>
                </a:solidFill>
              </a:rPr>
              <a:t>Хидровъзел</a:t>
            </a:r>
            <a:r>
              <a:rPr lang="ru-RU" altLang="bg-BG" kern="0" dirty="0" smtClean="0">
                <a:solidFill>
                  <a:srgbClr val="002060"/>
                </a:solidFill>
              </a:rPr>
              <a:t> </a:t>
            </a:r>
            <a:r>
              <a:rPr lang="ru-RU" altLang="bg-BG" i="1" kern="0" dirty="0">
                <a:solidFill>
                  <a:srgbClr val="002060"/>
                </a:solidFill>
              </a:rPr>
              <a:t>„</a:t>
            </a:r>
            <a:r>
              <a:rPr lang="ru-RU" altLang="bg-BG" i="1" kern="0" dirty="0" err="1">
                <a:solidFill>
                  <a:srgbClr val="002060"/>
                </a:solidFill>
              </a:rPr>
              <a:t>Кърджали</a:t>
            </a:r>
            <a:r>
              <a:rPr lang="ru-RU" altLang="bg-BG" i="1" kern="0" dirty="0">
                <a:solidFill>
                  <a:srgbClr val="002060"/>
                </a:solidFill>
              </a:rPr>
              <a:t>” </a:t>
            </a:r>
            <a:endParaRPr lang="en-US" altLang="bg-BG" i="1" kern="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932040" y="2415214"/>
            <a:ext cx="3168352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sz="14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„Долна Арда“</a:t>
            </a:r>
            <a:endParaRPr lang="bg-BG" altLang="bg-BG" sz="14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67544" y="4077072"/>
            <a:ext cx="2592288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sz="1400" b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„Горна Арда“</a:t>
            </a:r>
            <a:endParaRPr lang="bg-BG" altLang="bg-BG" sz="14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История на </a:t>
            </a:r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  <a:endParaRPr lang="bg-BG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1" y="1845492"/>
            <a:ext cx="5616626" cy="947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През 1949 г. е изготвен перспективен план, а през 1951 г. – Технико-икономически доклад със схема за цялото поречие на р. Арда.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3702" y="3124655"/>
            <a:ext cx="3162056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средата на 50-те години започва строителството на долния участък от каскадата като се изграждат и въвеждат в експлоатация следните хидровъзли.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2" y="3198106"/>
            <a:ext cx="2865725" cy="189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88" y="4145213"/>
            <a:ext cx="2874966" cy="203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D:\bglybo\PRESENTATIONS\stenata-na-yazovir-krdzhali-1024x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29" y="1485663"/>
            <a:ext cx="2917856" cy="194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101374" y="5170523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bg-BG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 “Студен кладенец” </a:t>
            </a:r>
            <a: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bg-BG" altLang="bg-BG" sz="14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експлоатация от 1958 г</a:t>
            </a:r>
            <a:r>
              <a:rPr lang="bg-BG" altLang="bg-BG" sz="14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  <a:endParaRPr lang="bg-BG" altLang="bg-BG" sz="14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7450" y="6184688"/>
            <a:ext cx="3057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ХВ„Ивайловград” </a:t>
            </a:r>
            <a:br>
              <a:rPr lang="bg-BG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 експлоатация от 1967 г</a:t>
            </a:r>
            <a:r>
              <a:rPr lang="bg-BG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  <a:r>
              <a:rPr lang="bg-BG" altLang="bg-BG" kern="0" dirty="0" smtClean="0">
                <a:solidFill>
                  <a:srgbClr val="002060"/>
                </a:solidFill>
              </a:rPr>
              <a:t> </a:t>
            </a:r>
            <a:endParaRPr lang="bg-BG" kern="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69694" y="3478598"/>
            <a:ext cx="3057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 „</a:t>
            </a:r>
            <a:r>
              <a:rPr lang="ru-RU" altLang="bg-BG" sz="14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Кърджали</a:t>
            </a:r>
            <a:r>
              <a:rPr lang="ru-RU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ru-RU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bg-BG" sz="14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altLang="bg-BG" sz="14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експлоатация</a:t>
            </a:r>
            <a:r>
              <a:rPr lang="ru-RU" altLang="bg-BG" sz="14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1971 г.)</a:t>
            </a:r>
            <a:endParaRPr lang="bg-BG" kern="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949280"/>
            <a:ext cx="615617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600" kern="0" spc="-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Общата инсталирана мощност на изградената каскада е 270 MW; регистрираното ел. производство е 440 </a:t>
            </a:r>
            <a:r>
              <a:rPr lang="bg-BG" altLang="bg-BG" sz="1600" kern="0" spc="-1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endParaRPr lang="bg-BG" sz="1600" kern="0" spc="-1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12776"/>
            <a:ext cx="9144000" cy="1470025"/>
          </a:xfrm>
        </p:spPr>
        <p:txBody>
          <a:bodyPr>
            <a:normAutofit/>
          </a:bodyPr>
          <a:lstStyle/>
          <a:p>
            <a:r>
              <a:rPr lang="ru-RU" sz="3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Хидротехнически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комплекс 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Никопол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Турну </a:t>
            </a:r>
            <a:r>
              <a:rPr lang="ru-RU" sz="3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Мъгуреле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" descr="H:\work\Presentation_\Pics_Nikopol\Danube_in_Ritopek,_Serb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1423"/>
            <a:ext cx="9144000" cy="2159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478904"/>
          </a:xfrm>
        </p:spPr>
        <p:txBody>
          <a:bodyPr>
            <a:normAutofit fontScale="92500" lnSpcReduction="20000"/>
          </a:bodyPr>
          <a:lstStyle/>
          <a:p>
            <a:r>
              <a:rPr lang="bg-BG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Нови възможности през 21 век</a:t>
            </a:r>
            <a:endParaRPr lang="bg-BG" b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72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" t="1147" r="8984" b="28694"/>
          <a:stretch>
            <a:fillRect/>
          </a:stretch>
        </p:blipFill>
        <p:spPr bwMode="auto">
          <a:xfrm>
            <a:off x="254521" y="2011016"/>
            <a:ext cx="4035736" cy="2108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506" y="4643693"/>
            <a:ext cx="4499993" cy="1242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 се предвижда за усвояване на хидроенергийния потенциал на горния участък (между гр. Средногорци и язовир “Кърджали”) на р.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74" y="3789040"/>
            <a:ext cx="3872163" cy="2178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“Горна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97499" y="2200164"/>
            <a:ext cx="4176465" cy="947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“Горна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разположена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югоизточна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България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поречие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река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западни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Родопи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5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История на </a:t>
            </a:r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  <a:endParaRPr lang="bg-BG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431" y="1768514"/>
            <a:ext cx="8772822" cy="651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края на 80-те и началото на 90-те години, енергийното оползотворяване на потенциала на участък “Горна Арда“ отново излиза на дневен ред.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2"/>
          <a:stretch>
            <a:fillRect/>
          </a:stretch>
        </p:blipFill>
        <p:spPr bwMode="auto">
          <a:xfrm>
            <a:off x="184421" y="2513951"/>
            <a:ext cx="3379467" cy="199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73604"/>
            <a:ext cx="3022709" cy="226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84421" y="5085183"/>
            <a:ext cx="5432602" cy="1538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През 1998 г. започва реализация на проект Каскада „Горна Арда”. Изготвени са технически проекти и  са извършени подготвителни работи по ХВ „Мадан”. Развитието на проекта е спряно в края на 2002 г.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07904" y="2496922"/>
            <a:ext cx="528890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 основа на извършеното през 1991 г. обширно проучване за каскада “Горна Арда” и следващите го оптимизационни проекти през 1997 г. се избира оптималната схема на каскада “Горна Арда” – </a:t>
            </a:r>
            <a:r>
              <a:rPr lang="bg-BG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тристъпална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схема, включваща хидровъзлите “Мадан“, “Ардино“ и “Сърница“.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“Горна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1053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9" name="Picture 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5839"/>
            <a:ext cx="8964488" cy="50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8" y="1585840"/>
            <a:ext cx="2865611" cy="1498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“Горна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40102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412776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Съгласно последния одобрен и стартирал като реализация проект, каскада “Горна Арда” се състои от три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хидровъзела: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04"/>
          <a:stretch>
            <a:fillRect/>
          </a:stretch>
        </p:blipFill>
        <p:spPr bwMode="auto">
          <a:xfrm>
            <a:off x="2771800" y="2029177"/>
            <a:ext cx="6283645" cy="42805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576724"/>
              </p:ext>
            </p:extLst>
          </p:nvPr>
        </p:nvGraphicFramePr>
        <p:xfrm>
          <a:off x="323528" y="3861048"/>
          <a:ext cx="4301231" cy="1109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7662"/>
                <a:gridCol w="927662"/>
                <a:gridCol w="1365787"/>
                <a:gridCol w="1080120"/>
              </a:tblGrid>
              <a:tr h="2139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Язовирни стени</a:t>
                      </a:r>
                      <a:endParaRPr lang="bg-BG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Яз. Стена “Мадан”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Яз. Стена “Ардино”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Яз. Стена “Сърница”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ТИП</a:t>
                      </a:r>
                      <a:endParaRPr lang="bg-BG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каменно насипна със стоманобетонен </a:t>
                      </a:r>
                      <a:r>
                        <a:rPr lang="bg-BG" sz="9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екран</a:t>
                      </a:r>
                      <a:endParaRPr lang="bg-BG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гравитачна от валиран бетон</a:t>
                      </a:r>
                      <a:endParaRPr lang="bg-BG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8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8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Максимална височина на стената (м)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92.40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100.10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97.40</a:t>
                      </a:r>
                      <a:endParaRPr lang="bg-BG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850742"/>
              </p:ext>
            </p:extLst>
          </p:nvPr>
        </p:nvGraphicFramePr>
        <p:xfrm>
          <a:off x="323528" y="5157192"/>
          <a:ext cx="5715000" cy="1577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0350"/>
                <a:gridCol w="1089025"/>
                <a:gridCol w="1038225"/>
                <a:gridCol w="1028700"/>
                <a:gridCol w="1028700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параметър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ВЕЦ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Хидровъзел</a:t>
                      </a:r>
                      <a:b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“Мадан“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Хидровъзел</a:t>
                      </a:r>
                      <a:b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“Ардино“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Хидровъзел</a:t>
                      </a:r>
                      <a:b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“Сърница”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Средно разполагаема мощност MW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Общо за хидровъзела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69,2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Средно годишно ел. производствоGWh/год.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Общо за хидровъзела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107,2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151,1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183,6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Каскада “Горна Арда”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средно разполагаема мощност MW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174,2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Ср. годишно ел. производство </a:t>
                      </a:r>
                      <a:r>
                        <a:rPr lang="bg-BG" sz="900" b="1" kern="1200" dirty="0" err="1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GWh</a:t>
                      </a: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/y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bg-BG" sz="9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441,9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“Горна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8602" y="2348880"/>
            <a:ext cx="295232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i="1" kern="0" dirty="0">
                <a:solidFill>
                  <a:srgbClr val="002060"/>
                </a:solidFill>
              </a:rPr>
              <a:t>Хидровъзел “Мадан” </a:t>
            </a:r>
            <a:endParaRPr lang="bg-BG" altLang="bg-BG" i="1" kern="0" dirty="0" smtClean="0">
              <a:solidFill>
                <a:srgbClr val="002060"/>
              </a:solidFill>
            </a:endParaRP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i="1" kern="0" dirty="0" smtClean="0">
                <a:solidFill>
                  <a:srgbClr val="002060"/>
                </a:solidFill>
              </a:rPr>
              <a:t>Хидровъзел </a:t>
            </a:r>
            <a:r>
              <a:rPr lang="bg-BG" altLang="bg-BG" i="1" kern="0" dirty="0">
                <a:solidFill>
                  <a:srgbClr val="002060"/>
                </a:solidFill>
              </a:rPr>
              <a:t>“Ардино” </a:t>
            </a:r>
            <a:endParaRPr lang="bg-BG" altLang="bg-BG" i="1" kern="0" dirty="0" smtClean="0">
              <a:solidFill>
                <a:srgbClr val="002060"/>
              </a:solidFill>
            </a:endParaRPr>
          </a:p>
          <a:p>
            <a:pPr marL="36000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bg-BG" altLang="bg-BG" i="1" kern="0" dirty="0" smtClean="0">
                <a:solidFill>
                  <a:srgbClr val="002060"/>
                </a:solidFill>
              </a:rPr>
              <a:t>Хидровъзел </a:t>
            </a:r>
            <a:r>
              <a:rPr lang="bg-BG" altLang="bg-BG" i="1" kern="0" dirty="0">
                <a:solidFill>
                  <a:srgbClr val="002060"/>
                </a:solidFill>
              </a:rPr>
              <a:t>“Сърница</a:t>
            </a:r>
            <a:r>
              <a:rPr lang="bg-BG" altLang="bg-BG" i="1" kern="0" dirty="0" smtClean="0">
                <a:solidFill>
                  <a:srgbClr val="002060"/>
                </a:solidFill>
              </a:rPr>
              <a:t>”</a:t>
            </a:r>
            <a:endParaRPr lang="en-US" altLang="bg-BG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2154269"/>
            <a:ext cx="8568952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Енергиен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64611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Общата инсталирана мощност на каскада “Горна Арда” е 174 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MW.</a:t>
            </a: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611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Очакваното средногодишно електропроизводство е 440 </a:t>
            </a:r>
            <a:r>
              <a:rPr lang="bg-BG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Допълнителен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енергиен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експлоатацията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съществуващата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каскада „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”.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Стимулира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регионалната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инфраструктура 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значителен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социалният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Екологично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чист,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възобновяем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енергиен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източник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Независимост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българския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енергиен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сектор.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на курортно-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туристическите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функции на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6113" lvl="1" indent="-285750">
              <a:buFont typeface="Arial" panose="020B0604020202020204" pitchFamily="34" charset="0"/>
              <a:buChar char="•"/>
            </a:pPr>
            <a:endParaRPr lang="bg-BG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“Горна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5675" y="1409201"/>
            <a:ext cx="7088613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Комплексен </a:t>
            </a:r>
            <a:r>
              <a:rPr lang="ru-RU" altLang="bg-BG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икономически</a:t>
            </a:r>
            <a:r>
              <a:rPr lang="ru-RU" altLang="bg-BG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социален </a:t>
            </a:r>
            <a:r>
              <a:rPr lang="ru-RU" altLang="bg-BG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70080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Интерес за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изграждането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проекта,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освен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с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рана на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НЕК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течение на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годините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от: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“Горна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92054"/>
            <a:ext cx="2880320" cy="19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2447955"/>
            <a:ext cx="2592288" cy="1937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278412" y="2555047"/>
            <a:ext cx="449239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bg-BG" sz="16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Турски</a:t>
            </a:r>
            <a:r>
              <a:rPr lang="ru-RU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i="1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фирми</a:t>
            </a:r>
            <a:r>
              <a:rPr lang="ru-RU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2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ENEL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Италия </a:t>
            </a:r>
          </a:p>
          <a:p>
            <a:pPr marL="72000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lang="en-US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VN – 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Австрия (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проявяващи 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интерес в настоящия момент)</a:t>
            </a:r>
            <a:endParaRPr lang="ru-RU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198569"/>
            <a:ext cx="1808669" cy="1351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71" y="4794722"/>
            <a:ext cx="2377578" cy="1320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47955"/>
            <a:ext cx="1728849" cy="105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34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288" y="2060848"/>
            <a:ext cx="8568952" cy="60888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Към настоящият момент не разполагаме с данни за актуална оценка на  проекта. 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5675" y="1409201"/>
            <a:ext cx="7088613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ru-RU" altLang="bg-BG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Финансиране</a:t>
            </a:r>
            <a:endParaRPr lang="ru-RU" altLang="bg-BG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7419" y="3097739"/>
            <a:ext cx="451100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През годините тя варира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</a:t>
            </a:r>
            <a:b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220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милиона долара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360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- 400 милиона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като тези оценки са извършвани на ниво преки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разходи.</a:t>
            </a:r>
            <a:endParaRPr lang="ru-RU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3312368" cy="2202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06" y="4417461"/>
            <a:ext cx="2628900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59" y="4417461"/>
            <a:ext cx="1828800" cy="762000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0"/>
            <a:ext cx="4427984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Каскада “Горна </a:t>
            </a:r>
            <a:r>
              <a:rPr lang="ru-RU" altLang="bg-BG" sz="2000" i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Арда</a:t>
            </a:r>
            <a:r>
              <a:rPr lang="ru-RU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6351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988840" y="4025329"/>
            <a:ext cx="8668862" cy="466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bg-BG" sz="2000" b="0" kern="0" dirty="0">
              <a:solidFill>
                <a:srgbClr val="002060"/>
              </a:solidFill>
            </a:endParaRPr>
          </a:p>
        </p:txBody>
      </p:sp>
      <p:pic>
        <p:nvPicPr>
          <p:cNvPr id="24578" name="Picture 2" descr="D:\bglybo\PRESENTATIONS\16463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14" b="15395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5085184"/>
            <a:ext cx="7400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bg-BG" altLang="bg-BG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Благодаря Ви за вниманието</a:t>
            </a:r>
            <a:r>
              <a:rPr lang="en-GB" altLang="bg-BG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GB" altLang="bg-BG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8" y="2359979"/>
            <a:ext cx="4283967" cy="185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95057" y="4581128"/>
            <a:ext cx="5051284" cy="201622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 извира от Шварцвалд (к.1078)  в Германия и се влива в Черно море на територията на Румъния, като по пътя си преминава през 10 държави: Германия, Австрия, Словакия, Унгария, Хърватия, Сърбия, България, Румъния, Молдова и Украйна.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59345"/>
            <a:ext cx="3888432" cy="2360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76" y="1495879"/>
            <a:ext cx="372329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06016" y="1340768"/>
            <a:ext cx="4968552" cy="72008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12700"/>
            <a:r>
              <a:rPr lang="bg-BG" altLang="bg-BG" sz="1600" b="1" kern="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 </a:t>
            </a:r>
            <a:r>
              <a:rPr lang="bg-BG" altLang="bg-BG" sz="1600" b="1" kern="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 е втората най-дълга река в </a:t>
            </a:r>
            <a:r>
              <a:rPr lang="bg-BG" altLang="bg-BG" sz="1600" b="1" kern="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Европа - </a:t>
            </a:r>
            <a:r>
              <a:rPr lang="bg-BG" altLang="bg-BG" sz="1600" b="1" kern="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дължина 2857 </a:t>
            </a:r>
            <a:r>
              <a:rPr lang="bg-BG" altLang="bg-BG" sz="1600" b="1" kern="0" dirty="0" err="1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</a:t>
            </a:r>
            <a:r>
              <a:rPr lang="en-US" altLang="bg-BG" sz="1600" b="1" kern="0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altLang="bg-BG" sz="1600" b="1" kern="0" dirty="0" smtClean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076056" y="3789037"/>
            <a:ext cx="3888431" cy="657227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 Дунав е най-голямата интернационална река в света.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4352902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Значение на р. </a:t>
            </a:r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50" y="2505732"/>
            <a:ext cx="7273836" cy="435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13320" y="5157192"/>
            <a:ext cx="4003689" cy="15841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sz="1600" ker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bg-BG" altLang="bg-BG" i="1" dirty="0"/>
              <a:t>Водите на реката се използват за питейно и промишлено водоснабдяване, напояване, риболов, туризъм, </a:t>
            </a:r>
            <a:r>
              <a:rPr lang="bg-BG" altLang="bg-BG" i="1" dirty="0" err="1"/>
              <a:t>енергодобив</a:t>
            </a:r>
            <a:r>
              <a:rPr lang="bg-BG" altLang="bg-BG" i="1" dirty="0"/>
              <a:t>, речно корабоплаване</a:t>
            </a:r>
            <a:r>
              <a:rPr lang="en-US" altLang="bg-BG" i="1" dirty="0"/>
              <a:t> </a:t>
            </a:r>
            <a:r>
              <a:rPr lang="bg-BG" altLang="bg-BG" i="1" dirty="0"/>
              <a:t>и др. </a:t>
            </a:r>
            <a:endParaRPr lang="en-US" altLang="bg-BG" i="1" dirty="0"/>
          </a:p>
        </p:txBody>
      </p:sp>
      <p:sp>
        <p:nvSpPr>
          <p:cNvPr id="3" name="Rectangle 2"/>
          <p:cNvSpPr/>
          <p:nvPr/>
        </p:nvSpPr>
        <p:spPr>
          <a:xfrm>
            <a:off x="0" y="1329785"/>
            <a:ext cx="9144000" cy="1307127"/>
          </a:xfrm>
          <a:prstGeom prst="rect">
            <a:avLst/>
          </a:prstGeom>
          <a:solidFill>
            <a:srgbClr val="FFFFCC"/>
          </a:solidFill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горното течение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реката (от изворите до Братислава, около 1000 </a:t>
            </a:r>
            <a:r>
              <a:rPr lang="en-US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km)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 изградени около 60 преградни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съоръжения, 17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които са хидротехнически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комплекси.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Тези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съоръжения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които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предназначение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корабоплаване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изпълняват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много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функции.</a:t>
            </a:r>
          </a:p>
          <a:p>
            <a: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</a:pPr>
            <a:endParaRPr 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4352902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Значение на р. </a:t>
            </a:r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58" y="2810893"/>
            <a:ext cx="3131840" cy="220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28" y="2804607"/>
            <a:ext cx="2942034" cy="220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" y="2821003"/>
            <a:ext cx="2945909" cy="2209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11999" y="1409201"/>
            <a:ext cx="284014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Корабоплаване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730" y="5589240"/>
            <a:ext cx="9144000" cy="114282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Със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завършването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канала Рейн-Майн-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през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1992 г., р.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става част от транс-европейски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най-голямото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пристанище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Ротердам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Северно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море до Сулина на Черно море.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614" y="1846923"/>
            <a:ext cx="9133386" cy="97408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важен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Речни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могат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да се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движат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км 2411 по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надолу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делтата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- 87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от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дължина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реката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altLang="bg-BG" sz="1600" strike="sngStrike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4352902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Значение на р. </a:t>
            </a:r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" y="1409201"/>
            <a:ext cx="6768752" cy="4788892"/>
          </a:xfrm>
          <a:prstGeom prst="roundRect">
            <a:avLst>
              <a:gd name="adj" fmla="val 8594"/>
            </a:avLst>
          </a:prstGeom>
          <a:solidFill>
            <a:schemeClr val="bg1"/>
          </a:solidFill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5675" y="1409201"/>
            <a:ext cx="4280301" cy="43772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/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Транспортен воден коридор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291955" y="1556792"/>
            <a:ext cx="4860032" cy="1586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746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подобряване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транспорта в Европа,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комисия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(ЕК)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Транс-Европейски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Транспортни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Мрежи (</a:t>
            </a:r>
            <a:r>
              <a:rPr lang="ru-RU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Trans-European</a:t>
            </a:r>
            <a:r>
              <a:rPr lang="ru-RU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  <a:r>
              <a:rPr lang="ru-RU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Networks</a:t>
            </a:r>
            <a:r>
              <a:rPr lang="ru-RU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ru-RU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TEN-T </a:t>
            </a:r>
            <a:r>
              <a:rPr lang="en-US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5877272"/>
            <a:ext cx="9151987" cy="980728"/>
          </a:xfrm>
          <a:prstGeom prst="rect">
            <a:avLst/>
          </a:prstGeom>
          <a:solidFill>
            <a:srgbClr val="FFFFCC"/>
          </a:solidFill>
        </p:spPr>
        <p:txBody>
          <a:bodyPr/>
          <a:lstStyle/>
          <a:p>
            <a:pPr marL="374650" indent="-28575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  <a:buFont typeface="Wingdings" panose="05000000000000000000" pitchFamily="2" charset="2"/>
              <a:buChar char="§"/>
            </a:pP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Насоката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този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коридор да се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превърне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“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гръбнак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връзката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път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между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източна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западна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Европа”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осигурявайки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заедно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 р. Рейн,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връзка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между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Северно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Черно море.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652120" y="3815826"/>
            <a:ext cx="3491880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746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TEN-T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посочен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Пан-европейски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транспортен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коридор VII”.</a:t>
            </a:r>
          </a:p>
        </p:txBody>
      </p:sp>
    </p:spTree>
    <p:extLst>
      <p:ext uri="{BB962C8B-B14F-4D97-AF65-F5344CB8AC3E}">
        <p14:creationId xmlns:p14="http://schemas.microsoft.com/office/powerpoint/2010/main" val="367500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3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60" y="1390548"/>
            <a:ext cx="3732566" cy="1967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" y="3535189"/>
            <a:ext cx="3443719" cy="2425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525" y="1340767"/>
            <a:ext cx="5066531" cy="2017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12700">
              <a:lnSpc>
                <a:spcPct val="120000"/>
              </a:lnSpc>
            </a:pPr>
            <a: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Вътрешният воден транспорт </a:t>
            </a:r>
            <a:br>
              <a:rPr lang="bg-BG" altLang="bg-BG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 регулира чрез:</a:t>
            </a:r>
            <a:b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Интегрирана европейска програма за действие за вътрешен воден транспорт” 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(“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Action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inland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Waterway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altLang="bg-BG" sz="1600" i="1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NAIADES”)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682638" y="3444808"/>
            <a:ext cx="5461363" cy="2649902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-1809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19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541338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20725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11779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16351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0923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2549525" indent="-177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NAIADES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формулира пет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стратегически области: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Инфраструктура</a:t>
            </a:r>
            <a:endParaRPr lang="en-US" altLang="bg-BG" sz="1600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Пазар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Флота</a:t>
            </a:r>
            <a:endParaRPr lang="en-US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аботни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места и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умения </a:t>
            </a:r>
          </a:p>
          <a:p>
            <a:pPr marL="285750" indent="36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Обмяна на информация</a:t>
            </a:r>
          </a:p>
          <a:p>
            <a:pPr marL="72000" indent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Дейностите по програмата се извършват чрез платфор</a:t>
            </a:r>
            <a:r>
              <a:rPr lang="bg-BG" altLang="bg-BG" sz="1600" i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  <a:r>
              <a:rPr lang="bg-BG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ата </a:t>
            </a:r>
            <a:r>
              <a:rPr lang="en-US" altLang="bg-BG" sz="1600" i="1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PLATINA</a:t>
            </a:r>
            <a:endParaRPr lang="bg-BG" altLang="bg-BG" sz="1600" i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3600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0">
              <a:spcAft>
                <a:spcPts val="0"/>
              </a:spcAft>
            </a:pP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6207596"/>
            <a:ext cx="9144000" cy="648072"/>
          </a:xfrm>
          <a:prstGeom prst="rect">
            <a:avLst/>
          </a:prstGeom>
          <a:solidFill>
            <a:srgbClr val="CCFFCC"/>
          </a:solidFill>
        </p:spPr>
        <p:txBody>
          <a:bodyPr/>
          <a:lstStyle>
            <a:defPPr>
              <a:defRPr lang="bg-BG"/>
            </a:defPPr>
            <a:lvl1pPr marL="88900" indent="12700" eaLnBrk="0" fontAlgn="base" hangingPunct="0">
              <a:lnSpc>
                <a:spcPct val="110000"/>
              </a:lnSpc>
              <a:spcBef>
                <a:spcPct val="30000"/>
              </a:spcBef>
              <a:spcAft>
                <a:spcPct val="30000"/>
              </a:spcAft>
              <a:defRPr sz="1600" ker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ru-RU" altLang="bg-BG" dirty="0"/>
              <a:t>За </a:t>
            </a:r>
            <a:r>
              <a:rPr lang="ru-RU" altLang="bg-BG" dirty="0" err="1"/>
              <a:t>вътрешен</a:t>
            </a:r>
            <a:r>
              <a:rPr lang="ru-RU" altLang="bg-BG" dirty="0"/>
              <a:t> </a:t>
            </a:r>
            <a:r>
              <a:rPr lang="ru-RU" altLang="bg-BG" dirty="0" err="1"/>
              <a:t>воден</a:t>
            </a:r>
            <a:r>
              <a:rPr lang="ru-RU" altLang="bg-BG" dirty="0"/>
              <a:t> транспорт, чрез </a:t>
            </a:r>
            <a:r>
              <a:rPr lang="ru-RU" altLang="bg-BG" dirty="0" err="1"/>
              <a:t>структурни</a:t>
            </a:r>
            <a:r>
              <a:rPr lang="ru-RU" altLang="bg-BG" dirty="0"/>
              <a:t> и </a:t>
            </a:r>
            <a:r>
              <a:rPr lang="ru-RU" altLang="bg-BG" dirty="0" err="1"/>
              <a:t>кохезионни</a:t>
            </a:r>
            <a:r>
              <a:rPr lang="ru-RU" altLang="bg-BG" dirty="0"/>
              <a:t> </a:t>
            </a:r>
            <a:r>
              <a:rPr lang="ru-RU" altLang="bg-BG" dirty="0" err="1"/>
              <a:t>фондове</a:t>
            </a:r>
            <a:r>
              <a:rPr lang="ru-RU" altLang="bg-BG" dirty="0"/>
              <a:t>, </a:t>
            </a:r>
            <a:r>
              <a:rPr lang="ru-RU" altLang="bg-BG" dirty="0" err="1"/>
              <a:t>са</a:t>
            </a:r>
            <a:r>
              <a:rPr lang="ru-RU" altLang="bg-BG" dirty="0"/>
              <a:t> </a:t>
            </a:r>
            <a:r>
              <a:rPr lang="ru-RU" altLang="bg-BG" dirty="0" err="1"/>
              <a:t>предвидени</a:t>
            </a:r>
            <a:r>
              <a:rPr lang="ru-RU" altLang="bg-BG" dirty="0"/>
              <a:t> 880 млн. Евро за  периода 2007 -2013 г.</a:t>
            </a:r>
          </a:p>
        </p:txBody>
      </p:sp>
    </p:spTree>
    <p:extLst>
      <p:ext uri="{BB962C8B-B14F-4D97-AF65-F5344CB8AC3E}">
        <p14:creationId xmlns:p14="http://schemas.microsoft.com/office/powerpoint/2010/main" val="6000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"/>
            <a:ext cx="5447216" cy="1052736"/>
          </a:xfrm>
          <a:prstGeom prst="rect">
            <a:avLst/>
          </a:prstGeom>
        </p:spPr>
        <p:txBody>
          <a:bodyPr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altLang="bg-BG" sz="20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Европейско развитие</a:t>
            </a:r>
            <a:endParaRPr lang="bg-BG" altLang="bg-BG" sz="2000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72070"/>
            <a:ext cx="2388170" cy="179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18" y="2545757"/>
            <a:ext cx="2558430" cy="1533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4333826" y="4272757"/>
            <a:ext cx="4403204" cy="1492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Съгласно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препоръките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Дунавската</a:t>
            </a:r>
            <a:r>
              <a:rPr lang="ru-RU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комисия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минималното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водно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ниво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необходимо за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осигуряване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нормално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корабоплаване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 2,50 м по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цялата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дължина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altLang="bg-BG" sz="1600" kern="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реката</a:t>
            </a:r>
            <a:r>
              <a:rPr lang="ru-RU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bg-BG" altLang="bg-BG" sz="1600" kern="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412776"/>
            <a:ext cx="8964488" cy="887285"/>
          </a:xfrm>
          <a:prstGeom prst="rect">
            <a:avLst/>
          </a:prstGeom>
          <a:noFill/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Ефективното използване на вътрешните водни пътища изисква елиминирането на съществуващите проблемни места. В българо-румънския участък това са праговете.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05" y="2372069"/>
            <a:ext cx="2721658" cy="153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95" y="3902445"/>
            <a:ext cx="2504037" cy="1567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-6" y="5877272"/>
            <a:ext cx="9144006" cy="980728"/>
          </a:xfrm>
          <a:prstGeom prst="rect">
            <a:avLst/>
          </a:prstGeom>
          <a:noFill/>
        </p:spPr>
        <p:txBody>
          <a:bodyPr/>
          <a:lstStyle/>
          <a:p>
            <a:pPr marL="88900" indent="127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Цялостното решение на този проблем, на инфраструктурните проблеми и цялостното облагородяване на района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българо-румънския участък на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Дунав може да се реализира чрез </a:t>
            </a:r>
            <a:r>
              <a:rPr lang="bg-BG" altLang="bg-BG" sz="16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изграждането на </a:t>
            </a:r>
            <a:r>
              <a:rPr lang="bg-BG" altLang="bg-BG" sz="1600" kern="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два хидротехнически комплекса.</a:t>
            </a:r>
          </a:p>
        </p:txBody>
      </p:sp>
    </p:spTree>
    <p:extLst>
      <p:ext uri="{BB962C8B-B14F-4D97-AF65-F5344CB8AC3E}">
        <p14:creationId xmlns:p14="http://schemas.microsoft.com/office/powerpoint/2010/main" val="8726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2656</TotalTime>
  <Words>1439</Words>
  <Application>Microsoft Office PowerPoint</Application>
  <PresentationFormat>On-screen Show (4:3)</PresentationFormat>
  <Paragraphs>211</Paragraphs>
  <Slides>37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Acrobat Document</vt:lpstr>
      <vt:lpstr>НИКОПОЛ - ТУРНУ МЪГУРЕЛЕ  и ХИДРОЕНЕРГИЙНА КАСКАДА  ГОРНА АРДА</vt:lpstr>
      <vt:lpstr>PowerPoint Presentation</vt:lpstr>
      <vt:lpstr>Хидротехнически комплекс  Никопол - Турну Мъгуреле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Boncheva Lyuba</dc:creator>
  <cp:lastModifiedBy>Popov Dimitar</cp:lastModifiedBy>
  <cp:revision>310</cp:revision>
  <dcterms:created xsi:type="dcterms:W3CDTF">2014-10-17T11:47:04Z</dcterms:created>
  <dcterms:modified xsi:type="dcterms:W3CDTF">2014-10-28T09:13:55Z</dcterms:modified>
</cp:coreProperties>
</file>