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3" r:id="rId1"/>
  </p:sldMasterIdLst>
  <p:notesMasterIdLst>
    <p:notesMasterId r:id="rId71"/>
  </p:notesMasterIdLst>
  <p:sldIdLst>
    <p:sldId id="327" r:id="rId2"/>
    <p:sldId id="338" r:id="rId3"/>
    <p:sldId id="418" r:id="rId4"/>
    <p:sldId id="420" r:id="rId5"/>
    <p:sldId id="419" r:id="rId6"/>
    <p:sldId id="421" r:id="rId7"/>
    <p:sldId id="422" r:id="rId8"/>
    <p:sldId id="378" r:id="rId9"/>
    <p:sldId id="381" r:id="rId10"/>
    <p:sldId id="393" r:id="rId11"/>
    <p:sldId id="400" r:id="rId12"/>
    <p:sldId id="392" r:id="rId13"/>
    <p:sldId id="399" r:id="rId14"/>
    <p:sldId id="414" r:id="rId15"/>
    <p:sldId id="424" r:id="rId16"/>
    <p:sldId id="425" r:id="rId17"/>
    <p:sldId id="428" r:id="rId18"/>
    <p:sldId id="380" r:id="rId19"/>
    <p:sldId id="375" r:id="rId20"/>
    <p:sldId id="429" r:id="rId21"/>
    <p:sldId id="431" r:id="rId22"/>
    <p:sldId id="449" r:id="rId23"/>
    <p:sldId id="416" r:id="rId24"/>
    <p:sldId id="432" r:id="rId25"/>
    <p:sldId id="447" r:id="rId26"/>
    <p:sldId id="427" r:id="rId27"/>
    <p:sldId id="426" r:id="rId28"/>
    <p:sldId id="433" r:id="rId29"/>
    <p:sldId id="434" r:id="rId30"/>
    <p:sldId id="406" r:id="rId31"/>
    <p:sldId id="382" r:id="rId32"/>
    <p:sldId id="383" r:id="rId33"/>
    <p:sldId id="384" r:id="rId34"/>
    <p:sldId id="386" r:id="rId35"/>
    <p:sldId id="412" r:id="rId36"/>
    <p:sldId id="413" r:id="rId37"/>
    <p:sldId id="435" r:id="rId38"/>
    <p:sldId id="423" r:id="rId39"/>
    <p:sldId id="436" r:id="rId40"/>
    <p:sldId id="437" r:id="rId41"/>
    <p:sldId id="441" r:id="rId42"/>
    <p:sldId id="443" r:id="rId43"/>
    <p:sldId id="442" r:id="rId44"/>
    <p:sldId id="444" r:id="rId45"/>
    <p:sldId id="445" r:id="rId46"/>
    <p:sldId id="438" r:id="rId47"/>
    <p:sldId id="440" r:id="rId48"/>
    <p:sldId id="404" r:id="rId49"/>
    <p:sldId id="372" r:id="rId50"/>
    <p:sldId id="409" r:id="rId51"/>
    <p:sldId id="411" r:id="rId52"/>
    <p:sldId id="407" r:id="rId53"/>
    <p:sldId id="357" r:id="rId54"/>
    <p:sldId id="358" r:id="rId55"/>
    <p:sldId id="359" r:id="rId56"/>
    <p:sldId id="360" r:id="rId57"/>
    <p:sldId id="361" r:id="rId58"/>
    <p:sldId id="387" r:id="rId59"/>
    <p:sldId id="388" r:id="rId60"/>
    <p:sldId id="389" r:id="rId61"/>
    <p:sldId id="362" r:id="rId62"/>
    <p:sldId id="377" r:id="rId63"/>
    <p:sldId id="401" r:id="rId64"/>
    <p:sldId id="364" r:id="rId65"/>
    <p:sldId id="448" r:id="rId66"/>
    <p:sldId id="403" r:id="rId67"/>
    <p:sldId id="405" r:id="rId68"/>
    <p:sldId id="356" r:id="rId69"/>
    <p:sldId id="337" r:id="rId70"/>
  </p:sldIdLst>
  <p:sldSz cx="9144000" cy="6858000" type="screen4x3"/>
  <p:notesSz cx="7099300" cy="10234613"/>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250E"/>
    <a:srgbClr val="C85A00"/>
    <a:srgbClr val="FF8B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9" autoAdjust="0"/>
    <p:restoredTop sz="94660"/>
  </p:normalViewPr>
  <p:slideViewPr>
    <p:cSldViewPr snapToObjects="1">
      <p:cViewPr>
        <p:scale>
          <a:sx n="70" d="100"/>
          <a:sy n="70" d="100"/>
        </p:scale>
        <p:origin x="-1020"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bg-BG"/>
  <c:chart>
    <c:autoTitleDeleted val="1"/>
    <c:plotArea>
      <c:layout>
        <c:manualLayout>
          <c:layoutTarget val="inner"/>
          <c:xMode val="edge"/>
          <c:yMode val="edge"/>
          <c:x val="3.1674967556796958E-4"/>
          <c:y val="0.10623155438903552"/>
          <c:w val="0.90555304729733943"/>
          <c:h val="0.89376844561096469"/>
        </c:manualLayout>
      </c:layout>
      <c:pieChart>
        <c:varyColors val="1"/>
        <c:ser>
          <c:idx val="0"/>
          <c:order val="0"/>
          <c:tx>
            <c:strRef>
              <c:f>Sheet1!$B$1</c:f>
              <c:strCache>
                <c:ptCount val="1"/>
                <c:pt idx="0">
                  <c:v>SVC</c:v>
                </c:pt>
              </c:strCache>
            </c:strRef>
          </c:tx>
          <c:spPr>
            <a:solidFill>
              <a:srgbClr val="00B0F0"/>
            </a:solidFill>
          </c:spPr>
          <c:explosion val="2"/>
          <c:dPt>
            <c:idx val="0"/>
            <c:explosion val="8"/>
            <c:spPr>
              <a:solidFill>
                <a:srgbClr val="0070C0"/>
              </a:solidFill>
            </c:spPr>
          </c:dPt>
          <c:dPt>
            <c:idx val="1"/>
            <c:explosion val="7"/>
            <c:spPr>
              <a:solidFill>
                <a:srgbClr val="0070C0"/>
              </a:solidFill>
            </c:spPr>
          </c:dPt>
          <c:dPt>
            <c:idx val="7"/>
            <c:spPr>
              <a:solidFill>
                <a:srgbClr val="00B0F0"/>
              </a:solidFill>
              <a:ln>
                <a:noFill/>
              </a:ln>
            </c:spPr>
          </c:dPt>
          <c:cat>
            <c:strRef>
              <c:f>Sheet1!$A$2:$A$11</c:f>
              <c:strCache>
                <c:ptCount val="10"/>
                <c:pt idx="0">
                  <c:v>DMS1</c:v>
                </c:pt>
                <c:pt idx="1">
                  <c:v>DMS2</c:v>
                </c:pt>
                <c:pt idx="2">
                  <c:v>DMS3</c:v>
                </c:pt>
                <c:pt idx="3">
                  <c:v>DMS4</c:v>
                </c:pt>
                <c:pt idx="4">
                  <c:v>DMS5</c:v>
                </c:pt>
                <c:pt idx="5">
                  <c:v>DMS6</c:v>
                </c:pt>
                <c:pt idx="6">
                  <c:v>DMS7</c:v>
                </c:pt>
                <c:pt idx="7">
                  <c:v>DMS8</c:v>
                </c:pt>
                <c:pt idx="8">
                  <c:v>DMS9</c:v>
                </c:pt>
                <c:pt idx="9">
                  <c:v>DMS10</c:v>
                </c:pt>
              </c:strCache>
            </c:strRef>
          </c:cat>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ser>
        <c:firstSliceAng val="360"/>
      </c:pieChart>
    </c:plotArea>
    <c:plotVisOnly val="1"/>
  </c:chart>
  <c:spPr>
    <a:noFill/>
  </c:spPr>
  <c:txPr>
    <a:bodyPr/>
    <a:lstStyle/>
    <a:p>
      <a:pPr>
        <a:defRPr sz="1800"/>
      </a:pPr>
      <a:endParaRPr lang="bg-BG"/>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a:latin typeface="Arial" charset="0"/>
                <a:ea typeface="ＭＳ Ｐゴシック" charset="-128"/>
                <a:cs typeface="+mn-cs"/>
              </a:defRPr>
            </a:lvl1pPr>
          </a:lstStyle>
          <a:p>
            <a:pPr>
              <a:defRPr/>
            </a:pPr>
            <a:endParaRPr lang="bg-BG"/>
          </a:p>
        </p:txBody>
      </p:sp>
      <p:sp>
        <p:nvSpPr>
          <p:cNvPr id="3" name="Date Placeholder 2"/>
          <p:cNvSpPr>
            <a:spLocks noGrp="1"/>
          </p:cNvSpPr>
          <p:nvPr>
            <p:ph type="dt" idx="1"/>
          </p:nvPr>
        </p:nvSpPr>
        <p:spPr>
          <a:xfrm>
            <a:off x="4021138" y="0"/>
            <a:ext cx="3076575" cy="511175"/>
          </a:xfrm>
          <a:prstGeom prst="rect">
            <a:avLst/>
          </a:prstGeom>
        </p:spPr>
        <p:txBody>
          <a:bodyPr vert="horz" lIns="99048" tIns="49524" rIns="99048" bIns="49524" rtlCol="0"/>
          <a:lstStyle>
            <a:lvl1pPr algn="r">
              <a:defRPr sz="1300">
                <a:latin typeface="Arial" charset="0"/>
                <a:ea typeface="ＭＳ Ｐゴシック" charset="-128"/>
                <a:cs typeface="+mn-cs"/>
              </a:defRPr>
            </a:lvl1pPr>
          </a:lstStyle>
          <a:p>
            <a:pPr>
              <a:defRPr/>
            </a:pPr>
            <a:fld id="{9E992150-82E6-46EA-B635-FC0A69C2C8C4}" type="datetimeFigureOut">
              <a:rPr lang="bg-BG"/>
              <a:pPr>
                <a:defRPr/>
              </a:pPr>
              <a:t>8.4.2014 г.</a:t>
            </a:fld>
            <a:endParaRPr lang="bg-BG"/>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bg-BG" noProof="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bg-BG" noProof="0"/>
          </a:p>
        </p:txBody>
      </p:sp>
      <p:sp>
        <p:nvSpPr>
          <p:cNvPr id="6" name="Footer Placeholder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a:defRPr sz="1300">
                <a:latin typeface="Arial" charset="0"/>
                <a:ea typeface="ＭＳ Ｐゴシック" charset="-128"/>
                <a:cs typeface="+mn-cs"/>
              </a:defRPr>
            </a:lvl1pPr>
          </a:lstStyle>
          <a:p>
            <a:pPr>
              <a:defRPr/>
            </a:pPr>
            <a:endParaRPr lang="bg-BG"/>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a:defRPr sz="1300">
                <a:latin typeface="Arial" charset="0"/>
                <a:ea typeface="ＭＳ Ｐゴシック" charset="-128"/>
                <a:cs typeface="+mn-cs"/>
              </a:defRPr>
            </a:lvl1pPr>
          </a:lstStyle>
          <a:p>
            <a:pPr>
              <a:defRPr/>
            </a:pPr>
            <a:fld id="{AFB2DB74-8EC5-4343-8DF5-E740F10D2D65}" type="slidenum">
              <a:rPr lang="bg-BG"/>
              <a:pPr>
                <a:defRPr/>
              </a:pPr>
              <a:t>‹#›</a:t>
            </a:fld>
            <a:endParaRPr lang="bg-BG"/>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2" name="Picture 4" descr="H:\1\rabota\SE\3V Management Co - logo-vizitki\ot_Vladi\logo-final_VP-elements\3VM logo OK copy copy.png"/>
          <p:cNvPicPr>
            <a:picLocks noChangeAspect="1" noChangeArrowheads="1"/>
          </p:cNvPicPr>
          <p:nvPr userDrawn="1"/>
        </p:nvPicPr>
        <p:blipFill>
          <a:blip r:embed="rId2"/>
          <a:srcRect/>
          <a:stretch>
            <a:fillRect/>
          </a:stretch>
        </p:blipFill>
        <p:spPr bwMode="auto">
          <a:xfrm>
            <a:off x="7884368" y="236513"/>
            <a:ext cx="974725" cy="384175"/>
          </a:xfrm>
          <a:prstGeom prst="rect">
            <a:avLst/>
          </a:prstGeom>
          <a:noFill/>
          <a:ln w="9525">
            <a:noFill/>
            <a:miter lim="800000"/>
            <a:headEnd/>
            <a:tailEnd/>
          </a:ln>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pic>
        <p:nvPicPr>
          <p:cNvPr id="4" name="Picture 2" descr="G:\1\rabota\SE\3V Management Co - logo-vizitki\ot_Vladi\logo-final_VP-elements\3VM logo OK slunce.png"/>
          <p:cNvPicPr>
            <a:picLocks noChangeAspect="1" noChangeArrowheads="1"/>
          </p:cNvPicPr>
          <p:nvPr userDrawn="1"/>
        </p:nvPicPr>
        <p:blipFill>
          <a:blip r:embed="rId2"/>
          <a:srcRect/>
          <a:stretch>
            <a:fillRect/>
          </a:stretch>
        </p:blipFill>
        <p:spPr bwMode="auto">
          <a:xfrm>
            <a:off x="8278813" y="334963"/>
            <a:ext cx="536575" cy="862012"/>
          </a:xfrm>
          <a:prstGeom prst="rect">
            <a:avLst/>
          </a:prstGeom>
          <a:noFill/>
          <a:ln w="9525">
            <a:noFill/>
            <a:miter lim="800000"/>
            <a:headEnd/>
            <a:tailEnd/>
          </a:ln>
        </p:spPr>
      </p:pic>
      <p:sp>
        <p:nvSpPr>
          <p:cNvPr id="5" name="Title 4"/>
          <p:cNvSpPr>
            <a:spLocks noGrp="1"/>
          </p:cNvSpPr>
          <p:nvPr>
            <p:ph type="title"/>
          </p:nvPr>
        </p:nvSpPr>
        <p:spPr>
          <a:xfrm>
            <a:off x="457200" y="500042"/>
            <a:ext cx="8229600" cy="796908"/>
          </a:xfrm>
          <a:prstGeom prst="rect">
            <a:avLst/>
          </a:prstGeom>
        </p:spPr>
        <p:txBody>
          <a:bodyPr/>
          <a:lstStyle>
            <a:lvl1pPr>
              <a:defRPr sz="2800" b="1"/>
            </a:lvl1pPr>
          </a:lstStyle>
          <a:p>
            <a:r>
              <a:rPr lang="en-US" dirty="0" smtClean="0"/>
              <a:t>Click to edit Master title style</a:t>
            </a:r>
            <a:endParaRPr lang="bg-BG"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design1-2.jpg"/>
          <p:cNvPicPr>
            <a:picLocks noChangeAspect="1"/>
          </p:cNvPicPr>
          <p:nvPr userDrawn="1"/>
        </p:nvPicPr>
        <p:blipFill>
          <a:blip r:embed="rId4"/>
          <a:srcRect/>
          <a:stretch>
            <a:fillRect/>
          </a:stretch>
        </p:blipFill>
        <p:spPr bwMode="auto">
          <a:xfrm>
            <a:off x="0" y="0"/>
            <a:ext cx="9180513" cy="6884988"/>
          </a:xfrm>
          <a:prstGeom prst="rect">
            <a:avLst/>
          </a:prstGeom>
          <a:noFill/>
          <a:ln w="9525">
            <a:noFill/>
            <a:miter lim="800000"/>
            <a:headEnd/>
            <a:tailEnd/>
          </a:ln>
        </p:spPr>
      </p:pic>
      <p:sp>
        <p:nvSpPr>
          <p:cNvPr id="4" name="Footer Placeholder 4"/>
          <p:cNvSpPr txBox="1">
            <a:spLocks/>
          </p:cNvSpPr>
          <p:nvPr userDrawn="1"/>
        </p:nvSpPr>
        <p:spPr>
          <a:xfrm>
            <a:off x="827584" y="6308725"/>
            <a:ext cx="7560840" cy="365125"/>
          </a:xfrm>
          <a:prstGeom prst="rect">
            <a:avLst/>
          </a:prstGeom>
        </p:spPr>
        <p:txBody>
          <a:bodyPr/>
          <a:lstStyle>
            <a:lvl1pPr marL="0" marR="0" indent="0" algn="ctr" defTabSz="457200" rtl="0" eaLnBrk="1" fontAlgn="base" latinLnBrk="0" hangingPunct="1">
              <a:lnSpc>
                <a:spcPct val="100000"/>
              </a:lnSpc>
              <a:spcBef>
                <a:spcPct val="0"/>
              </a:spcBef>
              <a:spcAft>
                <a:spcPct val="0"/>
              </a:spcAft>
              <a:buClrTx/>
              <a:buSzTx/>
              <a:buFontTx/>
              <a:buNone/>
              <a:tabLst/>
              <a:defRPr sz="1200" b="1">
                <a:solidFill>
                  <a:schemeClr val="tx1"/>
                </a:solidFill>
                <a:latin typeface="Garamond" pitchFamily="18" charset="0"/>
                <a:ea typeface="ＭＳ Ｐゴシック" charset="-128"/>
                <a:cs typeface="+mn-cs"/>
              </a:defRPr>
            </a:lvl1pPr>
          </a:lstStyle>
          <a:p>
            <a:pPr marL="0" marR="0" indent="0" algn="ctr" defTabSz="457200" rtl="0" eaLnBrk="1" fontAlgn="base" latinLnBrk="0" hangingPunct="1">
              <a:lnSpc>
                <a:spcPct val="100000"/>
              </a:lnSpc>
              <a:spcBef>
                <a:spcPct val="0"/>
              </a:spcBef>
              <a:spcAft>
                <a:spcPct val="0"/>
              </a:spcAft>
              <a:buClrTx/>
              <a:buSzTx/>
              <a:buFontTx/>
              <a:buNone/>
              <a:tabLst/>
              <a:defRPr/>
            </a:pPr>
            <a:r>
              <a:rPr lang="en-US" sz="1000" dirty="0" smtClean="0">
                <a:latin typeface="Garamond" pitchFamily="18" charset="0"/>
              </a:rPr>
              <a:t>„Balancing electricity market in Bulgaria – readiness to open, risks, good practices“, Sofia</a:t>
            </a:r>
            <a:r>
              <a:rPr lang="ru-RU" sz="1000" dirty="0" smtClean="0">
                <a:latin typeface="Garamond" pitchFamily="18" charset="0"/>
              </a:rPr>
              <a:t>, </a:t>
            </a:r>
            <a:r>
              <a:rPr lang="en-US" sz="1000" dirty="0" smtClean="0">
                <a:latin typeface="Garamond" pitchFamily="18" charset="0"/>
              </a:rPr>
              <a:t>08</a:t>
            </a:r>
            <a:r>
              <a:rPr lang="en-US" sz="1000" baseline="30000" dirty="0" smtClean="0">
                <a:latin typeface="Garamond" pitchFamily="18" charset="0"/>
              </a:rPr>
              <a:t>th</a:t>
            </a:r>
            <a:r>
              <a:rPr lang="en-US" sz="1000" baseline="0" dirty="0" smtClean="0">
                <a:latin typeface="Garamond" pitchFamily="18" charset="0"/>
              </a:rPr>
              <a:t> April</a:t>
            </a:r>
            <a:r>
              <a:rPr lang="bg-BG" sz="1000" dirty="0" smtClean="0">
                <a:latin typeface="Garamond" pitchFamily="18" charset="0"/>
              </a:rPr>
              <a:t> </a:t>
            </a:r>
            <a:r>
              <a:rPr lang="ru-RU" sz="1000" dirty="0" smtClean="0">
                <a:latin typeface="Garamond" pitchFamily="18" charset="0"/>
              </a:rPr>
              <a:t>201</a:t>
            </a:r>
            <a:r>
              <a:rPr lang="en-US" sz="1000" dirty="0" smtClean="0">
                <a:latin typeface="Garamond" pitchFamily="18" charset="0"/>
              </a:rPr>
              <a:t>4</a:t>
            </a:r>
            <a:r>
              <a:rPr lang="ru-RU" sz="1000" dirty="0" smtClean="0">
                <a:latin typeface="Garamond" pitchFamily="18" charset="0"/>
              </a:rPr>
              <a:t> г.</a:t>
            </a:r>
            <a:endParaRPr lang="bg-BG" sz="1000" dirty="0" smtClean="0">
              <a:latin typeface="Garamond" pitchFamily="18" charset="0"/>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Lst>
  <p:transition>
    <p:fade/>
  </p:transition>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hyperlink" Target="mailto:vassil.petev@3vmanage.eu"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68313" y="1427163"/>
            <a:ext cx="8135937" cy="1569660"/>
          </a:xfrm>
          <a:prstGeom prst="rect">
            <a:avLst/>
          </a:prstGeom>
          <a:noFill/>
        </p:spPr>
        <p:txBody>
          <a:bodyPr>
            <a:spAutoFit/>
          </a:bodyPr>
          <a:lstStyle/>
          <a:p>
            <a:pPr algn="ctr">
              <a:defRPr/>
            </a:pPr>
            <a:r>
              <a:rPr lang="ru-RU" sz="3200" b="1" kern="0" dirty="0" smtClean="0">
                <a:solidFill>
                  <a:srgbClr val="C00000"/>
                </a:solidFill>
                <a:latin typeface="Garamond" pitchFamily="18" charset="0"/>
                <a:ea typeface="ＭＳ Ｐゴシック" charset="-128"/>
              </a:rPr>
              <a:t>"</a:t>
            </a:r>
            <a:r>
              <a:rPr lang="ru-RU" sz="3200" b="1" kern="0" dirty="0" err="1" smtClean="0">
                <a:solidFill>
                  <a:srgbClr val="C00000"/>
                </a:solidFill>
                <a:latin typeface="Garamond" pitchFamily="18" charset="0"/>
                <a:ea typeface="ＭＳ Ｐゴシック" charset="-128"/>
              </a:rPr>
              <a:t>Възможности</a:t>
            </a:r>
            <a:r>
              <a:rPr lang="ru-RU" sz="3200" b="1" kern="0" dirty="0" smtClean="0">
                <a:solidFill>
                  <a:srgbClr val="C00000"/>
                </a:solidFill>
                <a:latin typeface="Garamond" pitchFamily="18" charset="0"/>
                <a:ea typeface="ＭＳ Ｐゴシック" charset="-128"/>
              </a:rPr>
              <a:t> за потребители и </a:t>
            </a:r>
            <a:r>
              <a:rPr lang="ru-RU" sz="3200" b="1" kern="0" dirty="0" err="1" smtClean="0">
                <a:solidFill>
                  <a:srgbClr val="C00000"/>
                </a:solidFill>
                <a:latin typeface="Garamond" pitchFamily="18" charset="0"/>
                <a:ea typeface="ＭＳ Ｐゴシック" charset="-128"/>
              </a:rPr>
              <a:t>търговци</a:t>
            </a:r>
            <a:r>
              <a:rPr lang="ru-RU" sz="3200" b="1" kern="0" dirty="0" smtClean="0">
                <a:solidFill>
                  <a:srgbClr val="C00000"/>
                </a:solidFill>
                <a:latin typeface="Garamond" pitchFamily="18" charset="0"/>
                <a:ea typeface="ＭＳ Ｐゴシック" charset="-128"/>
              </a:rPr>
              <a:t> при </a:t>
            </a:r>
            <a:r>
              <a:rPr lang="ru-RU" sz="3200" b="1" kern="0" dirty="0" err="1" smtClean="0">
                <a:solidFill>
                  <a:srgbClr val="C00000"/>
                </a:solidFill>
                <a:latin typeface="Garamond" pitchFamily="18" charset="0"/>
                <a:ea typeface="ＭＳ Ｐゴシック" charset="-128"/>
              </a:rPr>
              <a:t>работещ</a:t>
            </a:r>
            <a:r>
              <a:rPr lang="ru-RU" sz="3200" b="1" kern="0" dirty="0" smtClean="0">
                <a:solidFill>
                  <a:srgbClr val="C00000"/>
                </a:solidFill>
                <a:latin typeface="Garamond" pitchFamily="18" charset="0"/>
                <a:ea typeface="ＭＳ Ｐゴシック" charset="-128"/>
              </a:rPr>
              <a:t> </a:t>
            </a:r>
            <a:r>
              <a:rPr lang="ru-RU" sz="3200" b="1" kern="0" dirty="0" err="1" smtClean="0">
                <a:solidFill>
                  <a:srgbClr val="C00000"/>
                </a:solidFill>
                <a:latin typeface="Garamond" pitchFamily="18" charset="0"/>
                <a:ea typeface="ＭＳ Ｐゴシック" charset="-128"/>
              </a:rPr>
              <a:t>пазар</a:t>
            </a:r>
            <a:r>
              <a:rPr lang="ru-RU" sz="3200" b="1" kern="0" dirty="0" smtClean="0">
                <a:solidFill>
                  <a:srgbClr val="C00000"/>
                </a:solidFill>
                <a:latin typeface="Garamond" pitchFamily="18" charset="0"/>
                <a:ea typeface="ＭＳ Ｐゴシック" charset="-128"/>
              </a:rPr>
              <a:t> на </a:t>
            </a:r>
            <a:r>
              <a:rPr lang="ru-RU" sz="3200" b="1" kern="0" dirty="0" err="1" smtClean="0">
                <a:solidFill>
                  <a:srgbClr val="C00000"/>
                </a:solidFill>
                <a:latin typeface="Garamond" pitchFamily="18" charset="0"/>
                <a:ea typeface="ＭＳ Ｐゴシック" charset="-128"/>
              </a:rPr>
              <a:t>балансираща</a:t>
            </a:r>
            <a:r>
              <a:rPr lang="ru-RU" sz="3200" b="1" kern="0" dirty="0" smtClean="0">
                <a:solidFill>
                  <a:srgbClr val="C00000"/>
                </a:solidFill>
                <a:latin typeface="Garamond" pitchFamily="18" charset="0"/>
                <a:ea typeface="ＭＳ Ｐゴシック" charset="-128"/>
              </a:rPr>
              <a:t> </a:t>
            </a:r>
            <a:r>
              <a:rPr lang="ru-RU" sz="3200" b="1" kern="0" dirty="0" err="1" smtClean="0">
                <a:solidFill>
                  <a:srgbClr val="C00000"/>
                </a:solidFill>
                <a:latin typeface="Garamond" pitchFamily="18" charset="0"/>
                <a:ea typeface="ＭＳ Ｐゴシック" charset="-128"/>
              </a:rPr>
              <a:t>енергия</a:t>
            </a:r>
            <a:r>
              <a:rPr lang="ru-RU" sz="3200" b="1" kern="0" dirty="0" smtClean="0">
                <a:solidFill>
                  <a:srgbClr val="C00000"/>
                </a:solidFill>
                <a:latin typeface="Garamond" pitchFamily="18" charset="0"/>
                <a:ea typeface="ＭＳ Ｐゴシック" charset="-128"/>
              </a:rPr>
              <a:t>"</a:t>
            </a:r>
            <a:endParaRPr lang="ru-RU" sz="3200" b="1" kern="0" dirty="0">
              <a:solidFill>
                <a:srgbClr val="C00000"/>
              </a:solidFill>
              <a:latin typeface="Garamond" pitchFamily="18" charset="0"/>
              <a:ea typeface="ＭＳ Ｐゴシック" charset="-128"/>
            </a:endParaRPr>
          </a:p>
        </p:txBody>
      </p:sp>
      <p:sp>
        <p:nvSpPr>
          <p:cNvPr id="5123" name="TextBox 11"/>
          <p:cNvSpPr txBox="1">
            <a:spLocks noChangeArrowheads="1"/>
          </p:cNvSpPr>
          <p:nvPr/>
        </p:nvSpPr>
        <p:spPr bwMode="auto">
          <a:xfrm>
            <a:off x="2339752" y="3575050"/>
            <a:ext cx="4464050" cy="646331"/>
          </a:xfrm>
          <a:prstGeom prst="rect">
            <a:avLst/>
          </a:prstGeom>
          <a:noFill/>
          <a:ln w="9525">
            <a:noFill/>
            <a:miter lim="800000"/>
            <a:headEnd/>
            <a:tailEnd/>
          </a:ln>
        </p:spPr>
        <p:txBody>
          <a:bodyPr>
            <a:spAutoFit/>
          </a:bodyPr>
          <a:lstStyle/>
          <a:p>
            <a:pPr algn="ctr"/>
            <a:r>
              <a:rPr lang="bg-BG" b="1" dirty="0">
                <a:solidFill>
                  <a:srgbClr val="C00000"/>
                </a:solidFill>
                <a:latin typeface="Garamond" pitchFamily="18" charset="0"/>
              </a:rPr>
              <a:t>инж. Васил </a:t>
            </a:r>
            <a:r>
              <a:rPr lang="bg-BG" b="1" dirty="0" smtClean="0">
                <a:solidFill>
                  <a:srgbClr val="C00000"/>
                </a:solidFill>
                <a:latin typeface="Garamond" pitchFamily="18" charset="0"/>
              </a:rPr>
              <a:t>Петев</a:t>
            </a:r>
          </a:p>
          <a:p>
            <a:pPr algn="ctr"/>
            <a:endParaRPr lang="bg-BG" b="1" dirty="0">
              <a:solidFill>
                <a:srgbClr val="C00000"/>
              </a:solidFill>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01378" name="Picture 2" descr="G:\1\rabota\Presentation-17102013_VP_IDGConference-IT-Energy\pics\LoadFor.png"/>
          <p:cNvPicPr>
            <a:picLocks noChangeAspect="1" noChangeArrowheads="1"/>
          </p:cNvPicPr>
          <p:nvPr/>
        </p:nvPicPr>
        <p:blipFill>
          <a:blip r:embed="rId2"/>
          <a:srcRect/>
          <a:stretch>
            <a:fillRect/>
          </a:stretch>
        </p:blipFill>
        <p:spPr bwMode="auto">
          <a:xfrm>
            <a:off x="1524000" y="1556792"/>
            <a:ext cx="6096000" cy="4572000"/>
          </a:xfrm>
          <a:prstGeom prst="rect">
            <a:avLst/>
          </a:prstGeom>
          <a:noFill/>
        </p:spPr>
      </p:pic>
      <p:sp>
        <p:nvSpPr>
          <p:cNvPr id="5" name="TextBox 4"/>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07522" name="Picture 2" descr="G:\1\rabota\Presentation-17102013_VP_IDGConference-IT-Energy\pics\046_figure.gif"/>
          <p:cNvPicPr>
            <a:picLocks noChangeAspect="1" noChangeArrowheads="1"/>
          </p:cNvPicPr>
          <p:nvPr/>
        </p:nvPicPr>
        <p:blipFill>
          <a:blip r:embed="rId2"/>
          <a:srcRect/>
          <a:stretch>
            <a:fillRect/>
          </a:stretch>
        </p:blipFill>
        <p:spPr bwMode="auto">
          <a:xfrm>
            <a:off x="1187624" y="1628800"/>
            <a:ext cx="7048500" cy="4567436"/>
          </a:xfrm>
          <a:prstGeom prst="rect">
            <a:avLst/>
          </a:prstGeom>
          <a:noFill/>
        </p:spPr>
      </p:pic>
      <p:sp>
        <p:nvSpPr>
          <p:cNvPr id="5" name="TextBox 4"/>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02402" name="Picture 2" descr="G:\1\rabota\Presentation-17102013_VP_IDGConference-IT-Energy\pics\redelectrica-wind-forecast.png"/>
          <p:cNvPicPr>
            <a:picLocks noChangeAspect="1" noChangeArrowheads="1"/>
          </p:cNvPicPr>
          <p:nvPr/>
        </p:nvPicPr>
        <p:blipFill>
          <a:blip r:embed="rId2"/>
          <a:srcRect/>
          <a:stretch>
            <a:fillRect/>
          </a:stretch>
        </p:blipFill>
        <p:spPr bwMode="auto">
          <a:xfrm>
            <a:off x="1531938" y="1484784"/>
            <a:ext cx="6078537" cy="4467225"/>
          </a:xfrm>
          <a:prstGeom prst="rect">
            <a:avLst/>
          </a:prstGeom>
          <a:noFill/>
        </p:spPr>
      </p:pic>
      <p:sp>
        <p:nvSpPr>
          <p:cNvPr id="5" name="TextBox 4"/>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06498" name="Picture 2" descr="G:\1\rabota\Presentation-17102013_VP_IDGConference-IT-Energy\pics\14_Demand-Forecast.png"/>
          <p:cNvPicPr>
            <a:picLocks noChangeAspect="1" noChangeArrowheads="1"/>
          </p:cNvPicPr>
          <p:nvPr/>
        </p:nvPicPr>
        <p:blipFill>
          <a:blip r:embed="rId2"/>
          <a:srcRect/>
          <a:stretch>
            <a:fillRect/>
          </a:stretch>
        </p:blipFill>
        <p:spPr bwMode="auto">
          <a:xfrm>
            <a:off x="1547664" y="1757363"/>
            <a:ext cx="6010796" cy="4296923"/>
          </a:xfrm>
          <a:prstGeom prst="rect">
            <a:avLst/>
          </a:prstGeom>
          <a:noFill/>
        </p:spPr>
      </p:pic>
      <p:sp>
        <p:nvSpPr>
          <p:cNvPr id="5" name="TextBox 4"/>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srcRect/>
          <a:stretch>
            <a:fillRect/>
          </a:stretch>
        </p:blipFill>
        <p:spPr bwMode="auto">
          <a:xfrm>
            <a:off x="179512" y="1412776"/>
            <a:ext cx="8856985" cy="3991260"/>
          </a:xfrm>
          <a:prstGeom prst="rect">
            <a:avLst/>
          </a:prstGeom>
          <a:noFill/>
          <a:ln w="9525">
            <a:noFill/>
            <a:miter lim="800000"/>
            <a:headEnd/>
            <a:tailEnd/>
          </a:ln>
          <a:effectLst/>
        </p:spPr>
      </p:pic>
      <p:sp>
        <p:nvSpPr>
          <p:cNvPr id="5" name="TextBox 4"/>
          <p:cNvSpPr txBox="1"/>
          <p:nvPr/>
        </p:nvSpPr>
        <p:spPr>
          <a:xfrm>
            <a:off x="2267744" y="5472752"/>
            <a:ext cx="4674286" cy="369332"/>
          </a:xfrm>
          <a:prstGeom prst="rect">
            <a:avLst/>
          </a:prstGeom>
          <a:noFill/>
        </p:spPr>
        <p:txBody>
          <a:bodyPr wrap="square" rtlCol="0">
            <a:spAutoFit/>
          </a:bodyPr>
          <a:lstStyle/>
          <a:p>
            <a:pPr algn="ctr"/>
            <a:r>
              <a:rPr lang="bg-BG" b="1" dirty="0" smtClean="0">
                <a:latin typeface="Garamond" pitchFamily="18" charset="0"/>
              </a:rPr>
              <a:t>график на потребител</a:t>
            </a:r>
            <a:endParaRPr lang="bg-BG" b="1" dirty="0">
              <a:latin typeface="Garamond" pitchFamily="18" charset="0"/>
            </a:endParaRPr>
          </a:p>
        </p:txBody>
      </p:sp>
      <p:sp>
        <p:nvSpPr>
          <p:cNvPr id="6" name="Title 5"/>
          <p:cNvSpPr>
            <a:spLocks noGrp="1"/>
          </p:cNvSpPr>
          <p:nvPr>
            <p:ph type="title"/>
          </p:nvPr>
        </p:nvSpPr>
        <p:spPr/>
        <p:txBody>
          <a:bodyPr/>
          <a:lstStyle/>
          <a:p>
            <a:endParaRPr lang="bg-BG"/>
          </a:p>
        </p:txBody>
      </p:sp>
      <p:sp>
        <p:nvSpPr>
          <p:cNvPr id="7" name="TextBox 6"/>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TextBox 2"/>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pic>
        <p:nvPicPr>
          <p:cNvPr id="122882" name="Picture 2" descr="G:\My Documents_12082010\My Documents2\scr6.png"/>
          <p:cNvPicPr>
            <a:picLocks noChangeAspect="1" noChangeArrowheads="1"/>
          </p:cNvPicPr>
          <p:nvPr/>
        </p:nvPicPr>
        <p:blipFill>
          <a:blip r:embed="rId2"/>
          <a:srcRect/>
          <a:stretch>
            <a:fillRect/>
          </a:stretch>
        </p:blipFill>
        <p:spPr bwMode="auto">
          <a:xfrm>
            <a:off x="980278" y="1556792"/>
            <a:ext cx="7120114" cy="4005064"/>
          </a:xfrm>
          <a:prstGeom prst="rect">
            <a:avLst/>
          </a:prstGeom>
          <a:noFill/>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TextBox 2"/>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pic>
        <p:nvPicPr>
          <p:cNvPr id="123906" name="Picture 2" descr="G:\My Documents_12082010\My Documents2\scr5.png"/>
          <p:cNvPicPr>
            <a:picLocks noChangeAspect="1" noChangeArrowheads="1"/>
          </p:cNvPicPr>
          <p:nvPr/>
        </p:nvPicPr>
        <p:blipFill>
          <a:blip r:embed="rId2"/>
          <a:srcRect/>
          <a:stretch>
            <a:fillRect/>
          </a:stretch>
        </p:blipFill>
        <p:spPr bwMode="auto">
          <a:xfrm>
            <a:off x="657944" y="1545795"/>
            <a:ext cx="8028856" cy="4516232"/>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TextBox 2"/>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sp>
        <p:nvSpPr>
          <p:cNvPr id="4" name="TextBox 3"/>
          <p:cNvSpPr txBox="1"/>
          <p:nvPr/>
        </p:nvSpPr>
        <p:spPr>
          <a:xfrm>
            <a:off x="755576" y="2060848"/>
            <a:ext cx="4392488" cy="3754874"/>
          </a:xfrm>
          <a:prstGeom prst="rect">
            <a:avLst/>
          </a:prstGeom>
          <a:noFill/>
        </p:spPr>
        <p:txBody>
          <a:bodyPr wrap="square" rtlCol="0">
            <a:spAutoFit/>
          </a:bodyPr>
          <a:lstStyle/>
          <a:p>
            <a:r>
              <a:rPr lang="bg-BG" sz="2000" b="1" dirty="0" smtClean="0">
                <a:latin typeface="Garamond" pitchFamily="18" charset="0"/>
              </a:rPr>
              <a:t>Данни от електромери</a:t>
            </a:r>
          </a:p>
          <a:p>
            <a:endParaRPr lang="bg-BG" sz="2000" b="1" dirty="0" smtClean="0">
              <a:latin typeface="Garamond" pitchFamily="18" charset="0"/>
            </a:endParaRPr>
          </a:p>
          <a:p>
            <a:r>
              <a:rPr lang="bg-BG" sz="2000" b="1" dirty="0" err="1" smtClean="0">
                <a:latin typeface="Garamond" pitchFamily="18" charset="0"/>
              </a:rPr>
              <a:t>Метео</a:t>
            </a:r>
            <a:r>
              <a:rPr lang="bg-BG" sz="2000" b="1" dirty="0" smtClean="0">
                <a:latin typeface="Garamond" pitchFamily="18" charset="0"/>
              </a:rPr>
              <a:t> данни</a:t>
            </a:r>
          </a:p>
          <a:p>
            <a:endParaRPr lang="bg-BG" sz="2000" b="1" dirty="0" smtClean="0">
              <a:latin typeface="Garamond" pitchFamily="18" charset="0"/>
            </a:endParaRPr>
          </a:p>
          <a:p>
            <a:r>
              <a:rPr lang="bg-BG" sz="2000" b="1" dirty="0" smtClean="0">
                <a:latin typeface="Garamond" pitchFamily="18" charset="0"/>
              </a:rPr>
              <a:t>Данни за производство</a:t>
            </a:r>
          </a:p>
          <a:p>
            <a:endParaRPr lang="bg-BG" sz="2000" b="1" dirty="0" smtClean="0">
              <a:latin typeface="Garamond" pitchFamily="18" charset="0"/>
            </a:endParaRPr>
          </a:p>
          <a:p>
            <a:r>
              <a:rPr lang="bg-BG" sz="2000" b="1" dirty="0" smtClean="0">
                <a:latin typeface="Garamond" pitchFamily="18" charset="0"/>
              </a:rPr>
              <a:t>Исторически</a:t>
            </a:r>
          </a:p>
          <a:p>
            <a:endParaRPr lang="bg-BG" sz="2000" b="1" dirty="0" smtClean="0">
              <a:latin typeface="Garamond" pitchFamily="18" charset="0"/>
            </a:endParaRPr>
          </a:p>
          <a:p>
            <a:r>
              <a:rPr lang="bg-BG" sz="2000" b="1" dirty="0" smtClean="0">
                <a:latin typeface="Garamond" pitchFamily="18" charset="0"/>
              </a:rPr>
              <a:t>В реално </a:t>
            </a:r>
            <a:r>
              <a:rPr lang="bg-BG" sz="2000" b="1" dirty="0" err="1" smtClean="0">
                <a:latin typeface="Garamond" pitchFamily="18" charset="0"/>
              </a:rPr>
              <a:t>реме</a:t>
            </a:r>
            <a:endParaRPr lang="bg-BG" sz="2000" b="1" dirty="0" smtClean="0">
              <a:latin typeface="Garamond" pitchFamily="18" charset="0"/>
            </a:endParaRPr>
          </a:p>
          <a:p>
            <a:endParaRPr lang="bg-BG" sz="2000" b="1" dirty="0" smtClean="0">
              <a:latin typeface="Garamond" pitchFamily="18" charset="0"/>
            </a:endParaRPr>
          </a:p>
          <a:p>
            <a:r>
              <a:rPr lang="bg-BG" sz="2000" b="1" dirty="0" smtClean="0">
                <a:latin typeface="Garamond" pitchFamily="18" charset="0"/>
              </a:rPr>
              <a:t>Прогнозни</a:t>
            </a:r>
          </a:p>
          <a:p>
            <a:endParaRPr lang="bg-BG" dirty="0" smtClean="0"/>
          </a:p>
        </p:txBody>
      </p:sp>
      <p:sp>
        <p:nvSpPr>
          <p:cNvPr id="5" name="TextBox 4"/>
          <p:cNvSpPr txBox="1"/>
          <p:nvPr/>
        </p:nvSpPr>
        <p:spPr>
          <a:xfrm>
            <a:off x="5148064" y="2060848"/>
            <a:ext cx="3096344" cy="3477875"/>
          </a:xfrm>
          <a:prstGeom prst="rect">
            <a:avLst/>
          </a:prstGeom>
          <a:noFill/>
        </p:spPr>
        <p:txBody>
          <a:bodyPr wrap="square" rtlCol="0">
            <a:spAutoFit/>
          </a:bodyPr>
          <a:lstStyle/>
          <a:p>
            <a:r>
              <a:rPr lang="bg-BG" sz="2000" b="1" dirty="0" smtClean="0">
                <a:latin typeface="Garamond" pitchFamily="18" charset="0"/>
              </a:rPr>
              <a:t>От</a:t>
            </a:r>
          </a:p>
          <a:p>
            <a:endParaRPr lang="bg-BG" sz="2000" b="1" dirty="0" smtClean="0">
              <a:latin typeface="Garamond" pitchFamily="18" charset="0"/>
            </a:endParaRPr>
          </a:p>
          <a:p>
            <a:r>
              <a:rPr lang="bg-BG" sz="2000" b="1" dirty="0" smtClean="0">
                <a:latin typeface="Garamond" pitchFamily="18" charset="0"/>
              </a:rPr>
              <a:t>Потребители</a:t>
            </a:r>
          </a:p>
          <a:p>
            <a:endParaRPr lang="bg-BG" sz="2000" b="1" dirty="0" smtClean="0">
              <a:latin typeface="Garamond" pitchFamily="18" charset="0"/>
            </a:endParaRPr>
          </a:p>
          <a:p>
            <a:r>
              <a:rPr lang="bg-BG" sz="2000" b="1" dirty="0" smtClean="0">
                <a:latin typeface="Garamond" pitchFamily="18" charset="0"/>
              </a:rPr>
              <a:t>Търговци</a:t>
            </a:r>
          </a:p>
          <a:p>
            <a:endParaRPr lang="bg-BG" sz="2000" b="1" dirty="0" smtClean="0">
              <a:latin typeface="Garamond" pitchFamily="18" charset="0"/>
            </a:endParaRPr>
          </a:p>
          <a:p>
            <a:r>
              <a:rPr lang="bg-BG" sz="2000" b="1" dirty="0" smtClean="0">
                <a:latin typeface="Garamond" pitchFamily="18" charset="0"/>
              </a:rPr>
              <a:t>Производители</a:t>
            </a:r>
          </a:p>
          <a:p>
            <a:endParaRPr lang="bg-BG" sz="2000" b="1" dirty="0" smtClean="0">
              <a:latin typeface="Garamond" pitchFamily="18" charset="0"/>
            </a:endParaRPr>
          </a:p>
          <a:p>
            <a:r>
              <a:rPr lang="bg-BG" sz="2000" b="1" dirty="0" err="1" smtClean="0">
                <a:latin typeface="Garamond" pitchFamily="18" charset="0"/>
              </a:rPr>
              <a:t>Оператири</a:t>
            </a:r>
            <a:endParaRPr lang="bg-BG" sz="2000" b="1" dirty="0" smtClean="0">
              <a:latin typeface="Garamond" pitchFamily="18" charset="0"/>
            </a:endParaRPr>
          </a:p>
          <a:p>
            <a:endParaRPr lang="bg-BG" sz="2000" b="1" dirty="0" smtClean="0">
              <a:latin typeface="Garamond" pitchFamily="18" charset="0"/>
            </a:endParaRPr>
          </a:p>
          <a:p>
            <a:r>
              <a:rPr lang="bg-BG" sz="2000" b="1" dirty="0" smtClean="0">
                <a:latin typeface="Garamond" pitchFamily="18" charset="0"/>
              </a:rPr>
              <a:t>Доставчици на данни…..</a:t>
            </a:r>
            <a:endParaRPr lang="bg-BG" sz="2000" b="1" dirty="0">
              <a:latin typeface="Garamond"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 calcmode="lin" valueType="num">
                                      <p:cBhvr additive="base">
                                        <p:cTn id="19"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6" end="6"/>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anim calcmode="lin" valueType="num">
                                      <p:cBhvr additive="base">
                                        <p:cTn id="23"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8" end="8"/>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 calcmode="lin" valueType="num">
                                      <p:cBhvr additive="base">
                                        <p:cTn id="27"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1+#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ghtning Bolt 7"/>
          <p:cNvSpPr/>
          <p:nvPr/>
        </p:nvSpPr>
        <p:spPr>
          <a:xfrm rot="468769">
            <a:off x="2266950" y="2368550"/>
            <a:ext cx="917575" cy="1444625"/>
          </a:xfrm>
          <a:prstGeom prst="lightningBolt">
            <a:avLst/>
          </a:prstGeom>
          <a:gradFill>
            <a:gsLst>
              <a:gs pos="0">
                <a:srgbClr val="000000"/>
              </a:gs>
              <a:gs pos="39999">
                <a:srgbClr val="0A128C"/>
              </a:gs>
              <a:gs pos="70000">
                <a:srgbClr val="181CC7"/>
              </a:gs>
              <a:gs pos="88000">
                <a:srgbClr val="7005D4"/>
              </a:gs>
              <a:gs pos="100000">
                <a:srgbClr val="8C3D91"/>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bg-BG"/>
          </a:p>
        </p:txBody>
      </p:sp>
      <p:sp>
        <p:nvSpPr>
          <p:cNvPr id="7" name="Lightning Bolt 6"/>
          <p:cNvSpPr/>
          <p:nvPr/>
        </p:nvSpPr>
        <p:spPr>
          <a:xfrm rot="468769">
            <a:off x="1008063" y="2216150"/>
            <a:ext cx="919162" cy="1444625"/>
          </a:xfrm>
          <a:prstGeom prst="lightningBolt">
            <a:avLst/>
          </a:prstGeom>
          <a:gradFill>
            <a:gsLst>
              <a:gs pos="0">
                <a:srgbClr val="000000"/>
              </a:gs>
              <a:gs pos="39999">
                <a:srgbClr val="0A128C"/>
              </a:gs>
              <a:gs pos="70000">
                <a:srgbClr val="181CC7"/>
              </a:gs>
              <a:gs pos="88000">
                <a:srgbClr val="7005D4"/>
              </a:gs>
              <a:gs pos="100000">
                <a:srgbClr val="8C3D91"/>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bg-BG"/>
          </a:p>
        </p:txBody>
      </p:sp>
      <p:sp>
        <p:nvSpPr>
          <p:cNvPr id="4" name="Cloud 3"/>
          <p:cNvSpPr/>
          <p:nvPr/>
        </p:nvSpPr>
        <p:spPr>
          <a:xfrm>
            <a:off x="4006850" y="1700213"/>
            <a:ext cx="4679950" cy="1368425"/>
          </a:xfrm>
          <a:prstGeom prst="cloud">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smtClean="0">
                <a:solidFill>
                  <a:srgbClr val="C00000"/>
                </a:solidFill>
                <a:latin typeface="Garamond" pitchFamily="18" charset="0"/>
              </a:rPr>
              <a:t>Financial / legal</a:t>
            </a:r>
          </a:p>
          <a:p>
            <a:pPr algn="ctr">
              <a:defRPr/>
            </a:pPr>
            <a:r>
              <a:rPr lang="en-US" sz="2000" b="1" dirty="0" smtClean="0">
                <a:solidFill>
                  <a:srgbClr val="C00000"/>
                </a:solidFill>
                <a:latin typeface="Garamond" pitchFamily="18" charset="0"/>
              </a:rPr>
              <a:t>Relations /rules</a:t>
            </a:r>
            <a:endParaRPr lang="bg-BG" sz="2000" b="1" dirty="0">
              <a:solidFill>
                <a:srgbClr val="C00000"/>
              </a:solidFill>
              <a:latin typeface="Garamond" pitchFamily="18" charset="0"/>
            </a:endParaRPr>
          </a:p>
        </p:txBody>
      </p:sp>
      <p:sp>
        <p:nvSpPr>
          <p:cNvPr id="5" name="Cloud 4"/>
          <p:cNvSpPr/>
          <p:nvPr/>
        </p:nvSpPr>
        <p:spPr>
          <a:xfrm>
            <a:off x="457200" y="1304925"/>
            <a:ext cx="4679950" cy="1368425"/>
          </a:xfrm>
          <a:prstGeom prst="cloud">
            <a:avLst/>
          </a:prstGeom>
          <a:gradFill flip="none" rotWithShape="1">
            <a:gsLst>
              <a:gs pos="0">
                <a:srgbClr val="0070C0"/>
              </a:gs>
              <a:gs pos="100000">
                <a:schemeClr val="accent1">
                  <a:tint val="50000"/>
                  <a:shade val="100000"/>
                  <a:satMod val="35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smtClean="0">
                <a:solidFill>
                  <a:srgbClr val="C00000"/>
                </a:solidFill>
                <a:latin typeface="Garamond" pitchFamily="18" charset="0"/>
              </a:rPr>
              <a:t>Information / Data Flows</a:t>
            </a:r>
            <a:endParaRPr lang="bg-BG" sz="2000" b="1" dirty="0">
              <a:solidFill>
                <a:srgbClr val="C00000"/>
              </a:solidFill>
              <a:latin typeface="Garamond" pitchFamily="18" charset="0"/>
            </a:endParaRPr>
          </a:p>
        </p:txBody>
      </p:sp>
      <p:sp>
        <p:nvSpPr>
          <p:cNvPr id="6" name="Cloud 5"/>
          <p:cNvSpPr/>
          <p:nvPr/>
        </p:nvSpPr>
        <p:spPr>
          <a:xfrm rot="397857">
            <a:off x="80839" y="3524450"/>
            <a:ext cx="8002588" cy="1863725"/>
          </a:xfrm>
          <a:prstGeom prst="cloud">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000" b="1" dirty="0" smtClean="0">
                <a:solidFill>
                  <a:srgbClr val="C00000"/>
                </a:solidFill>
                <a:latin typeface="Garamond" pitchFamily="18" charset="0"/>
              </a:rPr>
              <a:t>Reliability &amp; Security of</a:t>
            </a:r>
            <a:r>
              <a:rPr lang="bg-BG" sz="2000" b="1" dirty="0" smtClean="0">
                <a:solidFill>
                  <a:srgbClr val="C00000"/>
                </a:solidFill>
                <a:latin typeface="Garamond" pitchFamily="18" charset="0"/>
              </a:rPr>
              <a:t>:</a:t>
            </a:r>
            <a:endParaRPr lang="bg-BG" sz="2000" b="1" dirty="0">
              <a:solidFill>
                <a:srgbClr val="C00000"/>
              </a:solidFill>
              <a:latin typeface="Garamond" pitchFamily="18" charset="0"/>
            </a:endParaRPr>
          </a:p>
          <a:p>
            <a:pPr algn="ctr">
              <a:defRPr/>
            </a:pPr>
            <a:r>
              <a:rPr lang="en-US" sz="2000" b="1" dirty="0" smtClean="0">
                <a:solidFill>
                  <a:srgbClr val="C00000"/>
                </a:solidFill>
                <a:latin typeface="Garamond" pitchFamily="18" charset="0"/>
              </a:rPr>
              <a:t>Supply</a:t>
            </a:r>
            <a:endParaRPr lang="bg-BG" sz="2000" b="1" dirty="0">
              <a:solidFill>
                <a:srgbClr val="C00000"/>
              </a:solidFill>
              <a:latin typeface="Garamond" pitchFamily="18" charset="0"/>
            </a:endParaRPr>
          </a:p>
          <a:p>
            <a:pPr algn="ctr">
              <a:defRPr/>
            </a:pPr>
            <a:r>
              <a:rPr lang="en-US" sz="2000" b="1" dirty="0" smtClean="0">
                <a:solidFill>
                  <a:srgbClr val="C00000"/>
                </a:solidFill>
                <a:latin typeface="Garamond" pitchFamily="18" charset="0"/>
              </a:rPr>
              <a:t>Services</a:t>
            </a:r>
            <a:endParaRPr lang="bg-BG" sz="2000" b="1" dirty="0">
              <a:solidFill>
                <a:srgbClr val="C00000"/>
              </a:solidFill>
              <a:latin typeface="Garamond" pitchFamily="18" charset="0"/>
            </a:endParaRPr>
          </a:p>
          <a:p>
            <a:pPr algn="ctr">
              <a:defRPr/>
            </a:pPr>
            <a:r>
              <a:rPr lang="en-US" sz="2000" b="1" dirty="0" smtClean="0">
                <a:solidFill>
                  <a:srgbClr val="C00000"/>
                </a:solidFill>
                <a:latin typeface="Garamond" pitchFamily="18" charset="0"/>
              </a:rPr>
              <a:t>Finances</a:t>
            </a:r>
            <a:endParaRPr lang="en-US" sz="2000" b="1" dirty="0">
              <a:solidFill>
                <a:srgbClr val="C00000"/>
              </a:solidFill>
              <a:latin typeface="Garamond" pitchFamily="18" charset="0"/>
            </a:endParaRPr>
          </a:p>
          <a:p>
            <a:pPr algn="ctr">
              <a:defRPr/>
            </a:pPr>
            <a:r>
              <a:rPr lang="en-US" sz="2000" b="1" i="1" u="sng" dirty="0" smtClean="0">
                <a:solidFill>
                  <a:schemeClr val="tx1"/>
                </a:solidFill>
                <a:latin typeface="Garamond" pitchFamily="18" charset="0"/>
              </a:rPr>
              <a:t>Data</a:t>
            </a:r>
            <a:endParaRPr lang="bg-BG" sz="2000" b="1" i="1" u="sng" dirty="0">
              <a:solidFill>
                <a:schemeClr val="tx1"/>
              </a:solidFill>
              <a:latin typeface="Garamond" pitchFamily="18" charset="0"/>
            </a:endParaRPr>
          </a:p>
        </p:txBody>
      </p:sp>
      <p:sp>
        <p:nvSpPr>
          <p:cNvPr id="9" name="Lightning Bolt 8"/>
          <p:cNvSpPr/>
          <p:nvPr/>
        </p:nvSpPr>
        <p:spPr>
          <a:xfrm rot="468769">
            <a:off x="4810125" y="2728913"/>
            <a:ext cx="917575" cy="1444625"/>
          </a:xfrm>
          <a:prstGeom prst="lightningBolt">
            <a:avLst/>
          </a:prstGeom>
          <a:gradFill>
            <a:gsLst>
              <a:gs pos="0">
                <a:srgbClr val="000000"/>
              </a:gs>
              <a:gs pos="39999">
                <a:srgbClr val="0A128C"/>
              </a:gs>
              <a:gs pos="70000">
                <a:srgbClr val="181CC7"/>
              </a:gs>
              <a:gs pos="88000">
                <a:srgbClr val="7005D4"/>
              </a:gs>
              <a:gs pos="100000">
                <a:srgbClr val="8C3D91"/>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bg-BG"/>
          </a:p>
        </p:txBody>
      </p:sp>
      <p:sp>
        <p:nvSpPr>
          <p:cNvPr id="10" name="Lightning Bolt 9"/>
          <p:cNvSpPr/>
          <p:nvPr/>
        </p:nvSpPr>
        <p:spPr>
          <a:xfrm rot="468769">
            <a:off x="5673725" y="2728913"/>
            <a:ext cx="919163" cy="1444625"/>
          </a:xfrm>
          <a:prstGeom prst="lightningBolt">
            <a:avLst/>
          </a:prstGeom>
          <a:gradFill>
            <a:gsLst>
              <a:gs pos="0">
                <a:srgbClr val="000000"/>
              </a:gs>
              <a:gs pos="39999">
                <a:srgbClr val="0A128C"/>
              </a:gs>
              <a:gs pos="70000">
                <a:srgbClr val="181CC7"/>
              </a:gs>
              <a:gs pos="88000">
                <a:srgbClr val="7005D4"/>
              </a:gs>
              <a:gs pos="100000">
                <a:srgbClr val="8C3D91"/>
              </a:gs>
            </a:gsLst>
            <a:lin ang="16200000" scaled="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bg-BG"/>
          </a:p>
        </p:txBody>
      </p:sp>
      <p:sp>
        <p:nvSpPr>
          <p:cNvPr id="11" name="Smiley Face 10"/>
          <p:cNvSpPr/>
          <p:nvPr/>
        </p:nvSpPr>
        <p:spPr>
          <a:xfrm>
            <a:off x="598616" y="5085184"/>
            <a:ext cx="2821256" cy="1080120"/>
          </a:xfrm>
          <a:prstGeom prst="smileyFace">
            <a:avLst>
              <a:gd name="adj" fmla="val -4653"/>
            </a:avLst>
          </a:prstGeom>
          <a:gradFill>
            <a:gsLst>
              <a:gs pos="0">
                <a:srgbClr val="DDEBCF"/>
              </a:gs>
              <a:gs pos="50000">
                <a:srgbClr val="9CB86E"/>
              </a:gs>
              <a:gs pos="100000">
                <a:srgbClr val="156B13"/>
              </a:gs>
            </a:gsLst>
            <a:lin ang="16200000" scaled="0"/>
          </a:gra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Transparency</a:t>
            </a:r>
            <a:endParaRPr lang="bg-BG" dirty="0"/>
          </a:p>
        </p:txBody>
      </p:sp>
      <p:sp>
        <p:nvSpPr>
          <p:cNvPr id="12" name="Smiley Face 11"/>
          <p:cNvSpPr/>
          <p:nvPr/>
        </p:nvSpPr>
        <p:spPr>
          <a:xfrm>
            <a:off x="5089692" y="4941168"/>
            <a:ext cx="2866684" cy="1224136"/>
          </a:xfrm>
          <a:prstGeom prst="smileyFace">
            <a:avLst>
              <a:gd name="adj" fmla="val -4653"/>
            </a:avLst>
          </a:prstGeom>
          <a:gradFill>
            <a:gsLst>
              <a:gs pos="0">
                <a:srgbClr val="DDEBCF"/>
              </a:gs>
              <a:gs pos="50000">
                <a:srgbClr val="9CB86E"/>
              </a:gs>
              <a:gs pos="100000">
                <a:srgbClr val="156B13"/>
              </a:gs>
            </a:gsLst>
            <a:lin ang="16200000" scaled="0"/>
          </a:gra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Predictability</a:t>
            </a:r>
            <a:endParaRPr lang="bg-BG"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1339850" y="775722"/>
            <a:ext cx="6813550" cy="830997"/>
          </a:xfrm>
          <a:prstGeom prst="rect">
            <a:avLst/>
          </a:prstGeom>
          <a:noFill/>
          <a:ln w="9525">
            <a:noFill/>
            <a:miter lim="800000"/>
            <a:headEnd/>
            <a:tailEnd/>
          </a:ln>
        </p:spPr>
        <p:txBody>
          <a:bodyPr>
            <a:spAutoFit/>
          </a:bodyPr>
          <a:lstStyle/>
          <a:p>
            <a:pPr algn="ctr"/>
            <a:r>
              <a:rPr lang="bg-BG" sz="2400" b="1" kern="0" dirty="0" smtClean="0">
                <a:solidFill>
                  <a:schemeClr val="bg1"/>
                </a:solidFill>
                <a:latin typeface="Garamond" pitchFamily="18" charset="0"/>
                <a:ea typeface="ＭＳ Ｐゴシック" charset="-128"/>
              </a:rPr>
              <a:t>Пазарът е </a:t>
            </a:r>
            <a:r>
              <a:rPr lang="bg-BG" sz="2400" b="1" kern="0" dirty="0" smtClean="0">
                <a:solidFill>
                  <a:srgbClr val="9A250E"/>
                </a:solidFill>
                <a:latin typeface="Garamond" pitchFamily="18" charset="0"/>
                <a:ea typeface="ＭＳ Ｐゴシック" charset="-128"/>
              </a:rPr>
              <a:t>навременен</a:t>
            </a:r>
            <a:r>
              <a:rPr lang="bg-BG" sz="2400" b="1" kern="0" dirty="0" smtClean="0">
                <a:solidFill>
                  <a:schemeClr val="bg1"/>
                </a:solidFill>
                <a:latin typeface="Garamond" pitchFamily="18" charset="0"/>
                <a:ea typeface="ＭＳ Ｐゴシック" charset="-128"/>
              </a:rPr>
              <a:t> обмен и анализ на </a:t>
            </a:r>
            <a:r>
              <a:rPr lang="bg-BG" sz="2400" b="1" kern="0" dirty="0" smtClean="0">
                <a:solidFill>
                  <a:srgbClr val="9A250E"/>
                </a:solidFill>
                <a:latin typeface="Garamond" pitchFamily="18" charset="0"/>
                <a:ea typeface="ＭＳ Ｐゴシック" charset="-128"/>
              </a:rPr>
              <a:t>надеждна</a:t>
            </a:r>
            <a:r>
              <a:rPr lang="bg-BG" sz="2400" b="1" kern="0" dirty="0" smtClean="0">
                <a:solidFill>
                  <a:schemeClr val="bg1"/>
                </a:solidFill>
                <a:latin typeface="Garamond" pitchFamily="18" charset="0"/>
                <a:ea typeface="ＭＳ Ｐゴシック" charset="-128"/>
              </a:rPr>
              <a:t> и </a:t>
            </a:r>
            <a:r>
              <a:rPr lang="bg-BG" sz="2400" b="1" kern="0" dirty="0" smtClean="0">
                <a:solidFill>
                  <a:srgbClr val="9A250E"/>
                </a:solidFill>
                <a:latin typeface="Garamond" pitchFamily="18" charset="0"/>
                <a:ea typeface="ＭＳ Ｐゴシック" charset="-128"/>
              </a:rPr>
              <a:t>сигурна</a:t>
            </a:r>
            <a:r>
              <a:rPr lang="bg-BG" sz="2400" b="1" kern="0" dirty="0" smtClean="0">
                <a:solidFill>
                  <a:schemeClr val="bg1"/>
                </a:solidFill>
                <a:latin typeface="Garamond" pitchFamily="18" charset="0"/>
                <a:ea typeface="ＭＳ Ｐゴシック" charset="-128"/>
              </a:rPr>
              <a:t> информация</a:t>
            </a:r>
          </a:p>
        </p:txBody>
      </p:sp>
      <p:pic>
        <p:nvPicPr>
          <p:cNvPr id="99331" name="Picture 3" descr="G:\1\rabota\Presentation-17102013_VP_IDGConference-IT-Energy\pics\ptib-internet-security.jpg"/>
          <p:cNvPicPr>
            <a:picLocks noChangeAspect="1" noChangeArrowheads="1"/>
          </p:cNvPicPr>
          <p:nvPr/>
        </p:nvPicPr>
        <p:blipFill>
          <a:blip r:embed="rId2"/>
          <a:srcRect/>
          <a:stretch>
            <a:fillRect/>
          </a:stretch>
        </p:blipFill>
        <p:spPr bwMode="auto">
          <a:xfrm>
            <a:off x="1331640" y="2038350"/>
            <a:ext cx="6408579" cy="3118842"/>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
                                            <p:txEl>
                                              <p:pRg st="0" end="0"/>
                                            </p:txEl>
                                          </p:spTgt>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1143000" y="642938"/>
            <a:ext cx="6572250" cy="369887"/>
          </a:xfrm>
          <a:prstGeom prst="rect">
            <a:avLst/>
          </a:prstGeom>
          <a:noFill/>
          <a:ln w="9525">
            <a:noFill/>
            <a:miter lim="800000"/>
            <a:headEnd/>
            <a:tailEnd/>
          </a:ln>
        </p:spPr>
        <p:txBody>
          <a:bodyPr>
            <a:spAutoFit/>
          </a:bodyPr>
          <a:lstStyle/>
          <a:p>
            <a:endParaRPr lang="bg-BG"/>
          </a:p>
        </p:txBody>
      </p:sp>
      <p:sp>
        <p:nvSpPr>
          <p:cNvPr id="4" name="TextBox 3"/>
          <p:cNvSpPr txBox="1"/>
          <p:nvPr/>
        </p:nvSpPr>
        <p:spPr>
          <a:xfrm>
            <a:off x="1619672" y="333375"/>
            <a:ext cx="5876925" cy="5663089"/>
          </a:xfrm>
          <a:prstGeom prst="rect">
            <a:avLst/>
          </a:prstGeom>
          <a:noFill/>
        </p:spPr>
        <p:txBody>
          <a:bodyPr wrap="square">
            <a:spAutoFit/>
          </a:bodyPr>
          <a:lstStyle/>
          <a:p>
            <a:pPr algn="ctr">
              <a:defRPr/>
            </a:pPr>
            <a:r>
              <a:rPr lang="bg-BG" sz="2400" b="1" dirty="0">
                <a:solidFill>
                  <a:schemeClr val="bg1"/>
                </a:solidFill>
                <a:latin typeface="Garamond" pitchFamily="18" charset="0"/>
                <a:ea typeface="ＭＳ Ｐゴシック"/>
                <a:cs typeface="ＭＳ Ｐゴシック"/>
              </a:rPr>
              <a:t>Съдържание</a:t>
            </a:r>
          </a:p>
          <a:p>
            <a:pPr>
              <a:defRPr/>
            </a:pPr>
            <a:endParaRPr lang="bg-BG" b="1" dirty="0">
              <a:latin typeface="Garamond" pitchFamily="18" charset="0"/>
              <a:ea typeface="ＭＳ Ｐゴシック"/>
              <a:cs typeface="ＭＳ Ｐゴシック"/>
            </a:endParaRPr>
          </a:p>
          <a:p>
            <a:pPr>
              <a:defRPr/>
            </a:pPr>
            <a:endParaRPr lang="bg-BG" sz="2000" b="1" dirty="0">
              <a:latin typeface="Garamond" pitchFamily="18" charset="0"/>
              <a:ea typeface="ＭＳ Ｐゴシック"/>
              <a:cs typeface="ＭＳ Ｐゴシック"/>
            </a:endParaRPr>
          </a:p>
          <a:p>
            <a:pPr>
              <a:defRPr/>
            </a:pPr>
            <a:endParaRPr lang="bg-BG" sz="2000" b="1" dirty="0">
              <a:latin typeface="Garamond" pitchFamily="18" charset="0"/>
              <a:ea typeface="ＭＳ Ｐゴシック"/>
              <a:cs typeface="ＭＳ Ｐゴシック"/>
            </a:endParaRPr>
          </a:p>
          <a:p>
            <a:pPr>
              <a:defRPr/>
            </a:pPr>
            <a:endParaRPr lang="bg-BG" sz="2000" b="1" dirty="0">
              <a:latin typeface="Garamond" pitchFamily="18" charset="0"/>
              <a:ea typeface="ＭＳ Ｐゴシック"/>
              <a:cs typeface="ＭＳ Ｐゴシック"/>
            </a:endParaRPr>
          </a:p>
          <a:p>
            <a:pPr indent="450850">
              <a:buFont typeface="Wingdings" pitchFamily="2" charset="2"/>
              <a:buChar char="ü"/>
              <a:defRPr/>
            </a:pPr>
            <a:r>
              <a:rPr lang="bg-BG" sz="2000" b="1" kern="0" dirty="0" smtClean="0">
                <a:solidFill>
                  <a:srgbClr val="C00000"/>
                </a:solidFill>
                <a:latin typeface="Garamond" pitchFamily="18" charset="0"/>
                <a:ea typeface="ＭＳ Ｐゴシック" charset="-128"/>
                <a:cs typeface="ＭＳ Ｐゴシック"/>
              </a:rPr>
              <a:t>Малко директиви и регламенти</a:t>
            </a:r>
          </a:p>
          <a:p>
            <a:pPr indent="450850">
              <a:defRPr/>
            </a:pPr>
            <a:endParaRPr lang="bg-BG" sz="2000" b="1" kern="0" dirty="0" smtClean="0">
              <a:solidFill>
                <a:srgbClr val="C00000"/>
              </a:solidFill>
              <a:latin typeface="Garamond" pitchFamily="18" charset="0"/>
              <a:ea typeface="ＭＳ Ｐゴシック" charset="-128"/>
              <a:cs typeface="ＭＳ Ｐゴシック"/>
            </a:endParaRPr>
          </a:p>
          <a:p>
            <a:pPr indent="450850">
              <a:buFont typeface="Wingdings" pitchFamily="2" charset="2"/>
              <a:buChar char="ü"/>
              <a:defRPr/>
            </a:pPr>
            <a:r>
              <a:rPr lang="bg-BG" sz="2000" b="1" kern="0" dirty="0" smtClean="0">
                <a:solidFill>
                  <a:srgbClr val="C00000"/>
                </a:solidFill>
                <a:latin typeface="Garamond" pitchFamily="18" charset="0"/>
                <a:ea typeface="ＭＳ Ｐゴシック" charset="-128"/>
                <a:cs typeface="ＭＳ Ｐゴシック"/>
              </a:rPr>
              <a:t>Прогнозиране, графици</a:t>
            </a:r>
          </a:p>
          <a:p>
            <a:pPr indent="450850">
              <a:buFont typeface="Wingdings" pitchFamily="2" charset="2"/>
              <a:buChar char="ü"/>
              <a:defRPr/>
            </a:pPr>
            <a:endParaRPr lang="bg-BG" sz="2000" b="1" kern="0" dirty="0" smtClean="0">
              <a:solidFill>
                <a:srgbClr val="C00000"/>
              </a:solidFill>
              <a:latin typeface="Garamond" pitchFamily="18" charset="0"/>
              <a:ea typeface="ＭＳ Ｐゴシック" charset="-128"/>
              <a:cs typeface="ＭＳ Ｐゴシック"/>
            </a:endParaRPr>
          </a:p>
          <a:p>
            <a:pPr indent="450850">
              <a:buFont typeface="Wingdings" pitchFamily="2" charset="2"/>
              <a:buChar char="ü"/>
              <a:defRPr/>
            </a:pPr>
            <a:r>
              <a:rPr lang="bg-BG" sz="2000" b="1" kern="0" dirty="0" smtClean="0">
                <a:solidFill>
                  <a:srgbClr val="C00000"/>
                </a:solidFill>
                <a:latin typeface="Garamond" pitchFamily="18" charset="0"/>
                <a:ea typeface="ＭＳ Ｐゴシック" charset="-128"/>
                <a:cs typeface="ＭＳ Ｐゴシック"/>
              </a:rPr>
              <a:t>Балансиране – възможности </a:t>
            </a:r>
            <a:endParaRPr lang="bg-BG" sz="2000" b="1" dirty="0">
              <a:solidFill>
                <a:srgbClr val="C00000"/>
              </a:solidFill>
              <a:latin typeface="Garamond" pitchFamily="18" charset="0"/>
              <a:ea typeface="ＭＳ Ｐゴシック"/>
              <a:cs typeface="ＭＳ Ｐゴシック"/>
            </a:endParaRPr>
          </a:p>
          <a:p>
            <a:pPr indent="450850">
              <a:defRPr/>
            </a:pPr>
            <a:endParaRPr lang="ru-RU" sz="2000" b="1" kern="0" dirty="0">
              <a:solidFill>
                <a:srgbClr val="C00000"/>
              </a:solidFill>
              <a:latin typeface="Garamond" pitchFamily="18" charset="0"/>
              <a:ea typeface="ＭＳ Ｐゴシック" charset="-128"/>
              <a:cs typeface="ＭＳ Ｐゴシック"/>
            </a:endParaRPr>
          </a:p>
          <a:p>
            <a:pPr indent="450850">
              <a:buFont typeface="Wingdings" pitchFamily="2" charset="2"/>
              <a:buChar char="ü"/>
              <a:defRPr/>
            </a:pPr>
            <a:r>
              <a:rPr lang="bg-BG" sz="2000" b="1" kern="0" dirty="0" smtClean="0">
                <a:solidFill>
                  <a:srgbClr val="C00000"/>
                </a:solidFill>
                <a:latin typeface="Garamond" pitchFamily="18" charset="0"/>
                <a:ea typeface="ＭＳ Ｐゴシック" charset="-128"/>
                <a:cs typeface="ＭＳ Ｐゴシック"/>
              </a:rPr>
              <a:t>Решение - ИКТ</a:t>
            </a:r>
            <a:endParaRPr lang="ru-RU" sz="2000" b="1" kern="0" dirty="0">
              <a:solidFill>
                <a:srgbClr val="C00000"/>
              </a:solidFill>
              <a:latin typeface="Garamond" pitchFamily="18" charset="0"/>
              <a:ea typeface="ＭＳ Ｐゴシック" charset="-128"/>
              <a:cs typeface="ＭＳ Ｐゴシック"/>
            </a:endParaRPr>
          </a:p>
          <a:p>
            <a:pPr indent="450850">
              <a:buFont typeface="Wingdings" pitchFamily="2" charset="2"/>
              <a:buChar char="ü"/>
              <a:defRPr/>
            </a:pPr>
            <a:endParaRPr lang="bg-BG" sz="2000" b="1" dirty="0">
              <a:solidFill>
                <a:srgbClr val="C00000"/>
              </a:solidFill>
              <a:latin typeface="Garamond" pitchFamily="18" charset="0"/>
              <a:ea typeface="ＭＳ Ｐゴシック"/>
              <a:cs typeface="ＭＳ Ｐゴシック"/>
            </a:endParaRPr>
          </a:p>
          <a:p>
            <a:pPr indent="450850">
              <a:buFont typeface="Wingdings" pitchFamily="2" charset="2"/>
              <a:buChar char="ü"/>
              <a:defRPr/>
            </a:pPr>
            <a:r>
              <a:rPr lang="ru-RU" sz="2000" b="1" kern="0" dirty="0" err="1" smtClean="0">
                <a:solidFill>
                  <a:srgbClr val="C00000"/>
                </a:solidFill>
                <a:latin typeface="Garamond" pitchFamily="18" charset="0"/>
                <a:ea typeface="ＭＳ Ｐゴシック" charset="-128"/>
                <a:cs typeface="ＭＳ Ｐゴシック"/>
              </a:rPr>
              <a:t>Примери</a:t>
            </a:r>
            <a:endParaRPr lang="ru-RU" sz="2000" b="1" kern="0" dirty="0" smtClean="0">
              <a:solidFill>
                <a:srgbClr val="C00000"/>
              </a:solidFill>
              <a:latin typeface="Garamond" pitchFamily="18" charset="0"/>
              <a:ea typeface="ＭＳ Ｐゴシック" charset="-128"/>
              <a:cs typeface="ＭＳ Ｐゴシック"/>
            </a:endParaRPr>
          </a:p>
          <a:p>
            <a:pPr indent="450850">
              <a:defRPr/>
            </a:pPr>
            <a:endParaRPr lang="en-US" sz="2000" b="1" kern="0" dirty="0" smtClean="0">
              <a:solidFill>
                <a:srgbClr val="C00000"/>
              </a:solidFill>
              <a:latin typeface="Garamond" pitchFamily="18" charset="0"/>
              <a:ea typeface="ＭＳ Ｐゴシック" charset="-128"/>
              <a:cs typeface="ＭＳ Ｐゴシック"/>
            </a:endParaRPr>
          </a:p>
          <a:p>
            <a:pPr indent="450850">
              <a:buFont typeface="Wingdings" pitchFamily="2" charset="2"/>
              <a:buChar char="ü"/>
              <a:defRPr/>
            </a:pPr>
            <a:r>
              <a:rPr lang="bg-BG" sz="2000" b="1" kern="0" dirty="0" smtClean="0">
                <a:solidFill>
                  <a:srgbClr val="C00000"/>
                </a:solidFill>
                <a:latin typeface="Garamond" pitchFamily="18" charset="0"/>
                <a:ea typeface="ＭＳ Ｐゴシック" charset="-128"/>
                <a:cs typeface="ＭＳ Ｐゴシック"/>
              </a:rPr>
              <a:t>И</a:t>
            </a:r>
            <a:r>
              <a:rPr lang="ru-RU" sz="2000" b="1" kern="0" dirty="0" err="1" smtClean="0">
                <a:solidFill>
                  <a:srgbClr val="C00000"/>
                </a:solidFill>
                <a:latin typeface="Garamond" pitchFamily="18" charset="0"/>
                <a:ea typeface="ＭＳ Ｐゴシック" charset="-128"/>
                <a:cs typeface="ＭＳ Ｐゴシック"/>
              </a:rPr>
              <a:t>зисквания</a:t>
            </a:r>
            <a:r>
              <a:rPr lang="ru-RU" sz="2000" b="1" kern="0" dirty="0" smtClean="0">
                <a:solidFill>
                  <a:srgbClr val="C00000"/>
                </a:solidFill>
                <a:latin typeface="Garamond" pitchFamily="18" charset="0"/>
                <a:ea typeface="ＭＳ Ｐゴシック" charset="-128"/>
                <a:cs typeface="ＭＳ Ｐゴシック"/>
              </a:rPr>
              <a:t>  на </a:t>
            </a:r>
            <a:r>
              <a:rPr lang="en-US" sz="2000" b="1" kern="0" dirty="0" smtClean="0">
                <a:solidFill>
                  <a:srgbClr val="C00000"/>
                </a:solidFill>
                <a:latin typeface="Garamond" pitchFamily="18" charset="0"/>
                <a:ea typeface="ＭＳ Ｐゴシック" charset="-128"/>
                <a:cs typeface="ＭＳ Ｐゴシック"/>
              </a:rPr>
              <a:t>ENTSO_E </a:t>
            </a:r>
            <a:r>
              <a:rPr lang="ru-RU" sz="2000" b="1" kern="0" dirty="0" smtClean="0">
                <a:solidFill>
                  <a:srgbClr val="C00000"/>
                </a:solidFill>
                <a:latin typeface="Garamond" pitchFamily="18" charset="0"/>
                <a:ea typeface="ＭＳ Ｐゴシック" charset="-128"/>
                <a:cs typeface="ＭＳ Ｐゴシック"/>
              </a:rPr>
              <a:t>от 01.01.2015</a:t>
            </a:r>
            <a:r>
              <a:rPr lang="en-US" sz="2000" b="1" kern="0" dirty="0" smtClean="0">
                <a:solidFill>
                  <a:srgbClr val="C00000"/>
                </a:solidFill>
                <a:latin typeface="Garamond" pitchFamily="18" charset="0"/>
                <a:ea typeface="ＭＳ Ｐゴシック" charset="-128"/>
                <a:cs typeface="ＭＳ Ｐゴシック"/>
              </a:rPr>
              <a:t/>
            </a:r>
            <a:br>
              <a:rPr lang="en-US" sz="2000" b="1" kern="0" dirty="0" smtClean="0">
                <a:solidFill>
                  <a:srgbClr val="C00000"/>
                </a:solidFill>
                <a:latin typeface="Garamond" pitchFamily="18" charset="0"/>
                <a:ea typeface="ＭＳ Ｐゴシック" charset="-128"/>
                <a:cs typeface="ＭＳ Ｐゴシック"/>
              </a:rPr>
            </a:br>
            <a:endParaRPr lang="bg-BG" sz="2000" b="1" dirty="0">
              <a:solidFill>
                <a:srgbClr val="C00000"/>
              </a:solidFill>
              <a:latin typeface="Garamond" pitchFamily="18" charset="0"/>
              <a:ea typeface="ＭＳ Ｐゴシック"/>
              <a:cs typeface="ＭＳ Ｐゴシック"/>
            </a:endParaRPr>
          </a:p>
          <a:p>
            <a:pPr indent="450850">
              <a:buFont typeface="Wingdings" pitchFamily="2" charset="2"/>
              <a:buChar char="ü"/>
              <a:defRPr/>
            </a:pPr>
            <a:r>
              <a:rPr lang="bg-BG" sz="2000" b="1" kern="0" dirty="0" smtClean="0">
                <a:solidFill>
                  <a:srgbClr val="C00000"/>
                </a:solidFill>
                <a:latin typeface="Garamond" pitchFamily="18" charset="0"/>
                <a:ea typeface="ＭＳ Ｐゴシック" charset="-128"/>
                <a:cs typeface="ＭＳ Ｐゴシック"/>
              </a:rPr>
              <a:t>Въпроси</a:t>
            </a:r>
            <a:endParaRPr lang="bg-BG" sz="2000" b="1" dirty="0">
              <a:solidFill>
                <a:srgbClr val="C00000"/>
              </a:solidFill>
              <a:latin typeface="Garamond" pitchFamily="18" charset="0"/>
              <a:ea typeface="ＭＳ Ｐゴシック"/>
              <a:cs typeface="ＭＳ Ｐゴシック"/>
            </a:endParaRPr>
          </a:p>
        </p:txBody>
      </p:sp>
      <p:sp>
        <p:nvSpPr>
          <p:cNvPr id="5" name="TextBox 4"/>
          <p:cNvSpPr txBox="1"/>
          <p:nvPr/>
        </p:nvSpPr>
        <p:spPr>
          <a:xfrm>
            <a:off x="1403648" y="860519"/>
            <a:ext cx="6696744" cy="1200329"/>
          </a:xfrm>
          <a:prstGeom prst="rect">
            <a:avLst/>
          </a:prstGeom>
          <a:noFill/>
        </p:spPr>
        <p:txBody>
          <a:bodyPr wrap="square" rtlCol="0">
            <a:spAutoFit/>
          </a:bodyPr>
          <a:lstStyle/>
          <a:p>
            <a:r>
              <a:rPr lang="en-US" b="1" dirty="0" smtClean="0">
                <a:latin typeface="Garamond" pitchFamily="18" charset="0"/>
              </a:rPr>
              <a:t>“</a:t>
            </a:r>
            <a:r>
              <a:rPr lang="en-US" b="1" dirty="0" err="1" smtClean="0">
                <a:latin typeface="Garamond" pitchFamily="18" charset="0"/>
              </a:rPr>
              <a:t>Не</a:t>
            </a:r>
            <a:r>
              <a:rPr lang="en-US" b="1" dirty="0" smtClean="0">
                <a:latin typeface="Garamond" pitchFamily="18" charset="0"/>
              </a:rPr>
              <a:t> </a:t>
            </a:r>
            <a:r>
              <a:rPr lang="en-US" b="1" dirty="0" err="1" smtClean="0">
                <a:latin typeface="Garamond" pitchFamily="18" charset="0"/>
              </a:rPr>
              <a:t>можем</a:t>
            </a:r>
            <a:r>
              <a:rPr lang="en-US" b="1" dirty="0" smtClean="0">
                <a:latin typeface="Garamond" pitchFamily="18" charset="0"/>
              </a:rPr>
              <a:t> </a:t>
            </a:r>
            <a:r>
              <a:rPr lang="en-US" b="1" dirty="0" err="1" smtClean="0">
                <a:latin typeface="Garamond" pitchFamily="18" charset="0"/>
              </a:rPr>
              <a:t>да</a:t>
            </a:r>
            <a:r>
              <a:rPr lang="en-US" b="1" dirty="0" smtClean="0">
                <a:latin typeface="Garamond" pitchFamily="18" charset="0"/>
              </a:rPr>
              <a:t> </a:t>
            </a:r>
            <a:r>
              <a:rPr lang="en-US" b="1" dirty="0" err="1" smtClean="0">
                <a:latin typeface="Garamond" pitchFamily="18" charset="0"/>
              </a:rPr>
              <a:t>решим</a:t>
            </a:r>
            <a:r>
              <a:rPr lang="en-US" b="1" dirty="0" smtClean="0">
                <a:latin typeface="Garamond" pitchFamily="18" charset="0"/>
              </a:rPr>
              <a:t> </a:t>
            </a:r>
            <a:r>
              <a:rPr lang="en-US" b="1" dirty="0" err="1" smtClean="0">
                <a:latin typeface="Garamond" pitchFamily="18" charset="0"/>
              </a:rPr>
              <a:t>проблемите</a:t>
            </a:r>
            <a:r>
              <a:rPr lang="en-US" b="1" dirty="0" smtClean="0">
                <a:latin typeface="Garamond" pitchFamily="18" charset="0"/>
              </a:rPr>
              <a:t>, </a:t>
            </a:r>
            <a:r>
              <a:rPr lang="en-US" b="1" dirty="0" err="1" smtClean="0">
                <a:latin typeface="Garamond" pitchFamily="18" charset="0"/>
              </a:rPr>
              <a:t>като</a:t>
            </a:r>
            <a:r>
              <a:rPr lang="en-US" b="1" dirty="0" smtClean="0">
                <a:latin typeface="Garamond" pitchFamily="18" charset="0"/>
              </a:rPr>
              <a:t> </a:t>
            </a:r>
            <a:r>
              <a:rPr lang="en-US" b="1" dirty="0" err="1" smtClean="0">
                <a:latin typeface="Garamond" pitchFamily="18" charset="0"/>
              </a:rPr>
              <a:t>използваме</a:t>
            </a:r>
            <a:r>
              <a:rPr lang="en-US" b="1" dirty="0" smtClean="0">
                <a:latin typeface="Garamond" pitchFamily="18" charset="0"/>
              </a:rPr>
              <a:t> </a:t>
            </a:r>
            <a:r>
              <a:rPr lang="en-US" b="1" dirty="0" err="1" smtClean="0">
                <a:latin typeface="Garamond" pitchFamily="18" charset="0"/>
              </a:rPr>
              <a:t>същия</a:t>
            </a:r>
            <a:r>
              <a:rPr lang="en-US" b="1" dirty="0" smtClean="0">
                <a:latin typeface="Garamond" pitchFamily="18" charset="0"/>
              </a:rPr>
              <a:t> </a:t>
            </a:r>
            <a:r>
              <a:rPr lang="en-US" b="1" dirty="0" err="1" smtClean="0">
                <a:latin typeface="Garamond" pitchFamily="18" charset="0"/>
              </a:rPr>
              <a:t>начин</a:t>
            </a:r>
            <a:r>
              <a:rPr lang="en-US" b="1" dirty="0" smtClean="0">
                <a:latin typeface="Garamond" pitchFamily="18" charset="0"/>
              </a:rPr>
              <a:t> </a:t>
            </a:r>
            <a:r>
              <a:rPr lang="en-US" b="1" dirty="0" smtClean="0">
                <a:latin typeface="Garamond" pitchFamily="18" charset="0"/>
              </a:rPr>
              <a:t> </a:t>
            </a:r>
            <a:r>
              <a:rPr lang="en-US" b="1" dirty="0" err="1" smtClean="0">
                <a:latin typeface="Garamond" pitchFamily="18" charset="0"/>
              </a:rPr>
              <a:t>на</a:t>
            </a:r>
            <a:r>
              <a:rPr lang="en-US" b="1" dirty="0" smtClean="0">
                <a:latin typeface="Garamond" pitchFamily="18" charset="0"/>
              </a:rPr>
              <a:t> </a:t>
            </a:r>
            <a:r>
              <a:rPr lang="en-US" b="1" dirty="0" err="1" smtClean="0">
                <a:latin typeface="Garamond" pitchFamily="18" charset="0"/>
              </a:rPr>
              <a:t>мислене</a:t>
            </a:r>
            <a:r>
              <a:rPr lang="en-US" b="1" dirty="0" smtClean="0">
                <a:latin typeface="Garamond" pitchFamily="18" charset="0"/>
              </a:rPr>
              <a:t>, </a:t>
            </a:r>
            <a:r>
              <a:rPr lang="en-US" b="1" dirty="0" err="1" smtClean="0">
                <a:latin typeface="Garamond" pitchFamily="18" charset="0"/>
              </a:rPr>
              <a:t>който</a:t>
            </a:r>
            <a:r>
              <a:rPr lang="en-US" b="1" dirty="0" smtClean="0">
                <a:latin typeface="Garamond" pitchFamily="18" charset="0"/>
              </a:rPr>
              <a:t> </a:t>
            </a:r>
            <a:r>
              <a:rPr lang="en-US" b="1" dirty="0" err="1" smtClean="0">
                <a:latin typeface="Garamond" pitchFamily="18" charset="0"/>
              </a:rPr>
              <a:t>сме</a:t>
            </a:r>
            <a:r>
              <a:rPr lang="en-US" b="1" dirty="0" smtClean="0">
                <a:latin typeface="Garamond" pitchFamily="18" charset="0"/>
              </a:rPr>
              <a:t> </a:t>
            </a:r>
            <a:r>
              <a:rPr lang="en-US" b="1" dirty="0" err="1" smtClean="0">
                <a:latin typeface="Garamond" pitchFamily="18" charset="0"/>
              </a:rPr>
              <a:t>използвали</a:t>
            </a:r>
            <a:r>
              <a:rPr lang="en-US" b="1" dirty="0" smtClean="0">
                <a:latin typeface="Garamond" pitchFamily="18" charset="0"/>
              </a:rPr>
              <a:t>, </a:t>
            </a:r>
            <a:r>
              <a:rPr lang="en-US" b="1" dirty="0" err="1" smtClean="0">
                <a:latin typeface="Garamond" pitchFamily="18" charset="0"/>
              </a:rPr>
              <a:t>когато</a:t>
            </a:r>
            <a:r>
              <a:rPr lang="en-US" b="1" dirty="0" smtClean="0">
                <a:latin typeface="Garamond" pitchFamily="18" charset="0"/>
              </a:rPr>
              <a:t> </a:t>
            </a:r>
            <a:r>
              <a:rPr lang="en-US" b="1" dirty="0" err="1" smtClean="0">
                <a:latin typeface="Garamond" pitchFamily="18" charset="0"/>
              </a:rPr>
              <a:t>сме</a:t>
            </a:r>
            <a:r>
              <a:rPr lang="en-US" b="1" dirty="0" smtClean="0">
                <a:latin typeface="Garamond" pitchFamily="18" charset="0"/>
              </a:rPr>
              <a:t> </a:t>
            </a:r>
            <a:r>
              <a:rPr lang="en-US" b="1" dirty="0" err="1" smtClean="0">
                <a:latin typeface="Garamond" pitchFamily="18" charset="0"/>
              </a:rPr>
              <a:t>ги</a:t>
            </a:r>
            <a:r>
              <a:rPr lang="en-US" b="1" dirty="0" smtClean="0">
                <a:latin typeface="Garamond" pitchFamily="18" charset="0"/>
              </a:rPr>
              <a:t> </a:t>
            </a:r>
            <a:r>
              <a:rPr lang="en-US" b="1" dirty="0" err="1" smtClean="0">
                <a:latin typeface="Garamond" pitchFamily="18" charset="0"/>
              </a:rPr>
              <a:t>създавали</a:t>
            </a:r>
            <a:r>
              <a:rPr lang="en-US" b="1" dirty="0" smtClean="0">
                <a:latin typeface="Garamond" pitchFamily="18" charset="0"/>
              </a:rPr>
              <a:t>.” </a:t>
            </a:r>
            <a:endParaRPr lang="bg-BG" b="1" dirty="0" smtClean="0">
              <a:latin typeface="Garamond" pitchFamily="18" charset="0"/>
            </a:endParaRPr>
          </a:p>
          <a:p>
            <a:pPr algn="r"/>
            <a:r>
              <a:rPr lang="en-US" b="1" dirty="0" err="1" smtClean="0">
                <a:latin typeface="Garamond" pitchFamily="18" charset="0"/>
              </a:rPr>
              <a:t>Алберт</a:t>
            </a:r>
            <a:r>
              <a:rPr lang="en-US" b="1" dirty="0" smtClean="0">
                <a:latin typeface="Garamond" pitchFamily="18" charset="0"/>
              </a:rPr>
              <a:t> </a:t>
            </a:r>
            <a:r>
              <a:rPr lang="en-US" b="1" dirty="0" err="1" smtClean="0">
                <a:latin typeface="Garamond" pitchFamily="18" charset="0"/>
              </a:rPr>
              <a:t>Айнщайн</a:t>
            </a:r>
            <a:endParaRPr lang="bg-BG" b="1" dirty="0">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54626" name="Picture 2" descr="G:\My Documents_12082010\My Documents2\internet-splat-map-flickr-jurvetson-orig-v1-620x465.gif"/>
          <p:cNvPicPr>
            <a:picLocks noChangeAspect="1" noChangeArrowheads="1"/>
          </p:cNvPicPr>
          <p:nvPr/>
        </p:nvPicPr>
        <p:blipFill>
          <a:blip r:embed="rId2"/>
          <a:srcRect/>
          <a:stretch>
            <a:fillRect/>
          </a:stretch>
        </p:blipFill>
        <p:spPr bwMode="auto">
          <a:xfrm>
            <a:off x="1475656" y="1606719"/>
            <a:ext cx="5976664" cy="4482498"/>
          </a:xfrm>
          <a:prstGeom prst="rect">
            <a:avLst/>
          </a:prstGeom>
          <a:noFill/>
        </p:spPr>
      </p:pic>
      <p:sp>
        <p:nvSpPr>
          <p:cNvPr id="4" name="TextBox 4"/>
          <p:cNvSpPr txBox="1">
            <a:spLocks noChangeArrowheads="1"/>
          </p:cNvSpPr>
          <p:nvPr/>
        </p:nvSpPr>
        <p:spPr bwMode="auto">
          <a:xfrm>
            <a:off x="1339850" y="548680"/>
            <a:ext cx="6813550" cy="830997"/>
          </a:xfrm>
          <a:prstGeom prst="rect">
            <a:avLst/>
          </a:prstGeom>
          <a:noFill/>
          <a:ln w="9525">
            <a:noFill/>
            <a:miter lim="800000"/>
            <a:headEnd/>
            <a:tailEnd/>
          </a:ln>
        </p:spPr>
        <p:txBody>
          <a:bodyPr>
            <a:spAutoFit/>
          </a:bodyPr>
          <a:lstStyle/>
          <a:p>
            <a:pPr algn="ctr"/>
            <a:r>
              <a:rPr lang="bg-BG" sz="2400" b="1" kern="0" dirty="0" smtClean="0">
                <a:solidFill>
                  <a:schemeClr val="bg1"/>
                </a:solidFill>
                <a:latin typeface="Garamond" pitchFamily="18" charset="0"/>
                <a:ea typeface="ＭＳ Ｐゴシック" charset="-128"/>
              </a:rPr>
              <a:t>Пазарът е </a:t>
            </a:r>
            <a:r>
              <a:rPr lang="bg-BG" sz="2400" b="1" kern="0" dirty="0" smtClean="0">
                <a:solidFill>
                  <a:srgbClr val="9A250E"/>
                </a:solidFill>
                <a:latin typeface="Garamond" pitchFamily="18" charset="0"/>
                <a:ea typeface="ＭＳ Ｐゴシック" charset="-128"/>
              </a:rPr>
              <a:t>навременен</a:t>
            </a:r>
            <a:r>
              <a:rPr lang="bg-BG" sz="2400" b="1" kern="0" dirty="0" smtClean="0">
                <a:solidFill>
                  <a:schemeClr val="bg1"/>
                </a:solidFill>
                <a:latin typeface="Garamond" pitchFamily="18" charset="0"/>
                <a:ea typeface="ＭＳ Ｐゴシック" charset="-128"/>
              </a:rPr>
              <a:t> обмен и анализ на </a:t>
            </a:r>
            <a:r>
              <a:rPr lang="bg-BG" sz="2400" b="1" kern="0" dirty="0" smtClean="0">
                <a:solidFill>
                  <a:srgbClr val="9A250E"/>
                </a:solidFill>
                <a:latin typeface="Garamond" pitchFamily="18" charset="0"/>
                <a:ea typeface="ＭＳ Ｐゴシック" charset="-128"/>
              </a:rPr>
              <a:t>надеждна</a:t>
            </a:r>
            <a:r>
              <a:rPr lang="bg-BG" sz="2400" b="1" kern="0" dirty="0" smtClean="0">
                <a:solidFill>
                  <a:schemeClr val="bg1"/>
                </a:solidFill>
                <a:latin typeface="Garamond" pitchFamily="18" charset="0"/>
                <a:ea typeface="ＭＳ Ｐゴシック" charset="-128"/>
              </a:rPr>
              <a:t> и </a:t>
            </a:r>
            <a:r>
              <a:rPr lang="bg-BG" sz="2400" b="1" kern="0" dirty="0" smtClean="0">
                <a:solidFill>
                  <a:srgbClr val="9A250E"/>
                </a:solidFill>
                <a:latin typeface="Garamond" pitchFamily="18" charset="0"/>
                <a:ea typeface="ＭＳ Ｐゴシック" charset="-128"/>
              </a:rPr>
              <a:t>сигурна</a:t>
            </a:r>
            <a:r>
              <a:rPr lang="bg-BG" sz="2400" b="1" kern="0" dirty="0" smtClean="0">
                <a:solidFill>
                  <a:schemeClr val="bg1"/>
                </a:solidFill>
                <a:latin typeface="Garamond" pitchFamily="18" charset="0"/>
                <a:ea typeface="ＭＳ Ｐゴシック" charset="-128"/>
              </a:rPr>
              <a:t> информация</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55650" name="Picture 2" descr="G:\My Documents_12082010\My Documents2\twitter-big-data.jpg"/>
          <p:cNvPicPr>
            <a:picLocks noChangeAspect="1" noChangeArrowheads="1"/>
          </p:cNvPicPr>
          <p:nvPr/>
        </p:nvPicPr>
        <p:blipFill>
          <a:blip r:embed="rId2"/>
          <a:srcRect/>
          <a:stretch>
            <a:fillRect/>
          </a:stretch>
        </p:blipFill>
        <p:spPr bwMode="auto">
          <a:xfrm>
            <a:off x="1568202" y="1600199"/>
            <a:ext cx="5956126" cy="4235467"/>
          </a:xfrm>
          <a:prstGeom prst="rect">
            <a:avLst/>
          </a:prstGeom>
          <a:noFill/>
        </p:spPr>
      </p:pic>
      <p:sp>
        <p:nvSpPr>
          <p:cNvPr id="4" name="TextBox 4"/>
          <p:cNvSpPr txBox="1">
            <a:spLocks noChangeArrowheads="1"/>
          </p:cNvSpPr>
          <p:nvPr/>
        </p:nvSpPr>
        <p:spPr bwMode="auto">
          <a:xfrm>
            <a:off x="1339850" y="548680"/>
            <a:ext cx="6813550" cy="830997"/>
          </a:xfrm>
          <a:prstGeom prst="rect">
            <a:avLst/>
          </a:prstGeom>
          <a:noFill/>
          <a:ln w="9525">
            <a:noFill/>
            <a:miter lim="800000"/>
            <a:headEnd/>
            <a:tailEnd/>
          </a:ln>
        </p:spPr>
        <p:txBody>
          <a:bodyPr>
            <a:spAutoFit/>
          </a:bodyPr>
          <a:lstStyle/>
          <a:p>
            <a:pPr algn="ctr"/>
            <a:r>
              <a:rPr lang="bg-BG" sz="2400" b="1" kern="0" dirty="0" smtClean="0">
                <a:solidFill>
                  <a:schemeClr val="bg1"/>
                </a:solidFill>
                <a:latin typeface="Garamond" pitchFamily="18" charset="0"/>
                <a:ea typeface="ＭＳ Ｐゴシック" charset="-128"/>
              </a:rPr>
              <a:t>Пазарът е </a:t>
            </a:r>
            <a:r>
              <a:rPr lang="bg-BG" sz="2400" b="1" kern="0" dirty="0" smtClean="0">
                <a:solidFill>
                  <a:srgbClr val="9A250E"/>
                </a:solidFill>
                <a:latin typeface="Garamond" pitchFamily="18" charset="0"/>
                <a:ea typeface="ＭＳ Ｐゴシック" charset="-128"/>
              </a:rPr>
              <a:t>навременен</a:t>
            </a:r>
            <a:r>
              <a:rPr lang="bg-BG" sz="2400" b="1" kern="0" dirty="0" smtClean="0">
                <a:solidFill>
                  <a:schemeClr val="bg1"/>
                </a:solidFill>
                <a:latin typeface="Garamond" pitchFamily="18" charset="0"/>
                <a:ea typeface="ＭＳ Ｐゴシック" charset="-128"/>
              </a:rPr>
              <a:t> обмен и анализ на </a:t>
            </a:r>
            <a:r>
              <a:rPr lang="bg-BG" sz="2400" b="1" kern="0" dirty="0" smtClean="0">
                <a:solidFill>
                  <a:srgbClr val="9A250E"/>
                </a:solidFill>
                <a:latin typeface="Garamond" pitchFamily="18" charset="0"/>
                <a:ea typeface="ＭＳ Ｐゴシック" charset="-128"/>
              </a:rPr>
              <a:t>надеждна</a:t>
            </a:r>
            <a:r>
              <a:rPr lang="bg-BG" sz="2400" b="1" kern="0" dirty="0" smtClean="0">
                <a:solidFill>
                  <a:schemeClr val="bg1"/>
                </a:solidFill>
                <a:latin typeface="Garamond" pitchFamily="18" charset="0"/>
                <a:ea typeface="ＭＳ Ｐゴシック" charset="-128"/>
              </a:rPr>
              <a:t> и </a:t>
            </a:r>
            <a:r>
              <a:rPr lang="bg-BG" sz="2400" b="1" kern="0" dirty="0" smtClean="0">
                <a:solidFill>
                  <a:srgbClr val="9A250E"/>
                </a:solidFill>
                <a:latin typeface="Garamond" pitchFamily="18" charset="0"/>
                <a:ea typeface="ＭＳ Ｐゴシック" charset="-128"/>
              </a:rPr>
              <a:t>сигурна</a:t>
            </a:r>
            <a:r>
              <a:rPr lang="bg-BG" sz="2400" b="1" kern="0" dirty="0" smtClean="0">
                <a:solidFill>
                  <a:schemeClr val="bg1"/>
                </a:solidFill>
                <a:latin typeface="Garamond" pitchFamily="18" charset="0"/>
                <a:ea typeface="ＭＳ Ｐゴシック" charset="-128"/>
              </a:rPr>
              <a:t> информация</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spect="1" noChangeArrowheads="1"/>
          </p:cNvPicPr>
          <p:nvPr/>
        </p:nvPicPr>
        <p:blipFill>
          <a:blip r:embed="rId2"/>
          <a:srcRect/>
          <a:stretch>
            <a:fillRect/>
          </a:stretch>
        </p:blipFill>
        <p:spPr bwMode="auto">
          <a:xfrm>
            <a:off x="107950" y="1358900"/>
            <a:ext cx="8926513" cy="4140200"/>
          </a:xfrm>
          <a:prstGeom prst="rect">
            <a:avLst/>
          </a:prstGeom>
          <a:noFill/>
          <a:ln w="9525">
            <a:noFill/>
            <a:miter lim="800000"/>
            <a:headEnd/>
            <a:tailEnd/>
          </a:ln>
        </p:spPr>
      </p:pic>
      <p:sp>
        <p:nvSpPr>
          <p:cNvPr id="3" name="TextBox 2"/>
          <p:cNvSpPr txBox="1"/>
          <p:nvPr/>
        </p:nvSpPr>
        <p:spPr>
          <a:xfrm>
            <a:off x="2123128" y="580967"/>
            <a:ext cx="4584909" cy="523220"/>
          </a:xfrm>
          <a:prstGeom prst="rect">
            <a:avLst/>
          </a:prstGeom>
          <a:noFill/>
        </p:spPr>
        <p:txBody>
          <a:bodyPr wrap="none" rtlCol="0">
            <a:spAutoFit/>
          </a:bodyPr>
          <a:lstStyle/>
          <a:p>
            <a:pPr algn="ctr"/>
            <a:r>
              <a:rPr lang="bg-BG" sz="2800" b="1" dirty="0" smtClean="0">
                <a:solidFill>
                  <a:schemeClr val="bg1"/>
                </a:solidFill>
                <a:latin typeface="Garamond" pitchFamily="18" charset="0"/>
              </a:rPr>
              <a:t>Стандарти</a:t>
            </a:r>
            <a:r>
              <a:rPr lang="en-US" sz="2800" b="1" dirty="0" smtClean="0">
                <a:solidFill>
                  <a:schemeClr val="bg1"/>
                </a:solidFill>
                <a:latin typeface="Garamond" pitchFamily="18" charset="0"/>
              </a:rPr>
              <a:t>, </a:t>
            </a:r>
            <a:r>
              <a:rPr lang="bg-BG" sz="2800" b="1" dirty="0" smtClean="0">
                <a:solidFill>
                  <a:schemeClr val="bg1"/>
                </a:solidFill>
                <a:latin typeface="Garamond" pitchFamily="18" charset="0"/>
              </a:rPr>
              <a:t>норми, правила</a:t>
            </a:r>
            <a:endParaRPr lang="en-US" sz="2400" b="1" i="1"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descr="G:\My Documents_12082010\My Documents2\18.jpg"/>
          <p:cNvPicPr>
            <a:picLocks noChangeAspect="1" noChangeArrowheads="1"/>
          </p:cNvPicPr>
          <p:nvPr/>
        </p:nvPicPr>
        <p:blipFill>
          <a:blip r:embed="rId2"/>
          <a:srcRect/>
          <a:stretch>
            <a:fillRect/>
          </a:stretch>
        </p:blipFill>
        <p:spPr bwMode="auto">
          <a:xfrm>
            <a:off x="581000" y="1052736"/>
            <a:ext cx="8105800" cy="4968552"/>
          </a:xfrm>
          <a:prstGeom prst="rect">
            <a:avLst/>
          </a:prstGeom>
          <a:noFill/>
        </p:spPr>
      </p:pic>
      <p:sp>
        <p:nvSpPr>
          <p:cNvPr id="2" name="Title 1"/>
          <p:cNvSpPr>
            <a:spLocks noGrp="1"/>
          </p:cNvSpPr>
          <p:nvPr>
            <p:ph type="title"/>
          </p:nvPr>
        </p:nvSpPr>
        <p:spPr/>
        <p:txBody>
          <a:bodyPr/>
          <a:lstStyle/>
          <a:p>
            <a:r>
              <a:rPr lang="en-GB" dirty="0" smtClean="0">
                <a:solidFill>
                  <a:schemeClr val="bg1"/>
                </a:solidFill>
              </a:rPr>
              <a:t>Trade Lifecycle:</a:t>
            </a:r>
            <a:endParaRPr lang="bg-BG" dirty="0">
              <a:solidFill>
                <a:schemeClr val="bg1"/>
              </a:solidFill>
            </a:endParaRPr>
          </a:p>
        </p:txBody>
      </p:sp>
      <p:sp>
        <p:nvSpPr>
          <p:cNvPr id="3" name="Rectangle 2"/>
          <p:cNvSpPr/>
          <p:nvPr/>
        </p:nvSpPr>
        <p:spPr>
          <a:xfrm>
            <a:off x="2286000" y="1296950"/>
            <a:ext cx="5958408" cy="4031873"/>
          </a:xfrm>
          <a:prstGeom prst="rect">
            <a:avLst/>
          </a:prstGeom>
        </p:spPr>
        <p:txBody>
          <a:bodyPr wrap="square">
            <a:spAutoFit/>
          </a:bodyPr>
          <a:lstStyle/>
          <a:p>
            <a:endParaRPr lang="en-US" sz="2000" b="1" dirty="0" smtClean="0">
              <a:solidFill>
                <a:srgbClr val="FF0000"/>
              </a:solidFill>
              <a:latin typeface="Garamond" pitchFamily="18" charset="0"/>
            </a:endParaRPr>
          </a:p>
          <a:p>
            <a:r>
              <a:rPr lang="en-US" sz="2000" b="1" dirty="0" smtClean="0">
                <a:latin typeface="Garamond" pitchFamily="18" charset="0"/>
              </a:rPr>
              <a:t>Pre-trade Decision Making</a:t>
            </a:r>
          </a:p>
          <a:p>
            <a:r>
              <a:rPr lang="en-US" sz="2000" b="1" dirty="0" smtClean="0">
                <a:latin typeface="Garamond" pitchFamily="18" charset="0"/>
              </a:rPr>
              <a:t>Pre-trade Risk Management</a:t>
            </a:r>
          </a:p>
          <a:p>
            <a:r>
              <a:rPr lang="en-US" sz="2000" b="1" dirty="0" smtClean="0">
                <a:latin typeface="Garamond" pitchFamily="18" charset="0"/>
              </a:rPr>
              <a:t>Order Entry and Management</a:t>
            </a:r>
          </a:p>
          <a:p>
            <a:r>
              <a:rPr lang="en-US" sz="2000" b="1" dirty="0" smtClean="0">
                <a:latin typeface="Garamond" pitchFamily="18" charset="0"/>
              </a:rPr>
              <a:t>Order Routing and Connectivity</a:t>
            </a:r>
          </a:p>
          <a:p>
            <a:r>
              <a:rPr lang="en-US" sz="2000" b="1" dirty="0" smtClean="0">
                <a:latin typeface="Garamond" pitchFamily="18" charset="0"/>
              </a:rPr>
              <a:t>Execution and Matching Systems</a:t>
            </a:r>
          </a:p>
          <a:p>
            <a:r>
              <a:rPr lang="en-US" sz="2000" b="1" dirty="0" smtClean="0">
                <a:latin typeface="Garamond" pitchFamily="18" charset="0"/>
              </a:rPr>
              <a:t>Bilateral Credit</a:t>
            </a:r>
          </a:p>
          <a:p>
            <a:r>
              <a:rPr lang="en-US" sz="2000" b="1" dirty="0" smtClean="0">
                <a:latin typeface="Garamond" pitchFamily="18" charset="0"/>
              </a:rPr>
              <a:t>Surveillance, Clearing and Risk Management</a:t>
            </a:r>
          </a:p>
          <a:p>
            <a:r>
              <a:rPr lang="en-US" sz="2000" b="1" dirty="0" smtClean="0">
                <a:latin typeface="Garamond" pitchFamily="18" charset="0"/>
              </a:rPr>
              <a:t>Reporting and Market Data</a:t>
            </a:r>
          </a:p>
          <a:p>
            <a:r>
              <a:rPr lang="en-US" sz="2000" b="1" dirty="0" smtClean="0">
                <a:latin typeface="Garamond" pitchFamily="18" charset="0"/>
              </a:rPr>
              <a:t>Commodities Market Matrix </a:t>
            </a:r>
            <a:endParaRPr lang="bg-BG" sz="2000" b="1" dirty="0" smtClean="0">
              <a:latin typeface="Garamond" pitchFamily="18" charset="0"/>
            </a:endParaRPr>
          </a:p>
          <a:p>
            <a:endParaRPr lang="bg-BG" sz="2000" b="1" dirty="0" smtClean="0">
              <a:latin typeface="Garamond" pitchFamily="18" charset="0"/>
            </a:endParaRPr>
          </a:p>
          <a:p>
            <a:pPr algn="r"/>
            <a:endParaRPr lang="bg-BG" b="1" dirty="0" smtClean="0">
              <a:latin typeface="Garamond" pitchFamily="18" charset="0"/>
            </a:endParaRPr>
          </a:p>
          <a:p>
            <a:pPr algn="r"/>
            <a:r>
              <a:rPr lang="en-US" b="1" dirty="0" smtClean="0">
                <a:latin typeface="Garamond" pitchFamily="18" charset="0"/>
              </a:rPr>
              <a:t>http://www.trayport.com</a:t>
            </a:r>
            <a:endParaRPr lang="en-US" b="1" dirty="0">
              <a:latin typeface="Garamond"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12" end="12"/>
                                            </p:txEl>
                                          </p:spTgt>
                                        </p:tgtEl>
                                        <p:attrNameLst>
                                          <p:attrName>style.visibility</p:attrName>
                                        </p:attrNameLst>
                                      </p:cBhvr>
                                      <p:to>
                                        <p:strVal val="visible"/>
                                      </p:to>
                                    </p:set>
                                    <p:anim calcmode="lin" valueType="num">
                                      <p:cBhvr additive="base">
                                        <p:cTn id="6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56674" name="Picture 2" descr="G:\My Documents_12082010\My Documents2\big-data-318x211.png"/>
          <p:cNvPicPr>
            <a:picLocks noChangeAspect="1" noChangeArrowheads="1"/>
          </p:cNvPicPr>
          <p:nvPr/>
        </p:nvPicPr>
        <p:blipFill>
          <a:blip r:embed="rId2"/>
          <a:srcRect/>
          <a:stretch>
            <a:fillRect/>
          </a:stretch>
        </p:blipFill>
        <p:spPr bwMode="auto">
          <a:xfrm>
            <a:off x="2552700" y="2089150"/>
            <a:ext cx="4038600" cy="2679700"/>
          </a:xfrm>
          <a:prstGeom prst="rect">
            <a:avLst/>
          </a:prstGeom>
          <a:noFill/>
        </p:spPr>
      </p:pic>
      <p:sp>
        <p:nvSpPr>
          <p:cNvPr id="4" name="TextBox 4"/>
          <p:cNvSpPr txBox="1">
            <a:spLocks noChangeArrowheads="1"/>
          </p:cNvSpPr>
          <p:nvPr/>
        </p:nvSpPr>
        <p:spPr bwMode="auto">
          <a:xfrm>
            <a:off x="1339850" y="548680"/>
            <a:ext cx="6813550" cy="830997"/>
          </a:xfrm>
          <a:prstGeom prst="rect">
            <a:avLst/>
          </a:prstGeom>
          <a:noFill/>
          <a:ln w="9525">
            <a:noFill/>
            <a:miter lim="800000"/>
            <a:headEnd/>
            <a:tailEnd/>
          </a:ln>
        </p:spPr>
        <p:txBody>
          <a:bodyPr>
            <a:spAutoFit/>
          </a:bodyPr>
          <a:lstStyle/>
          <a:p>
            <a:pPr algn="ctr"/>
            <a:r>
              <a:rPr lang="bg-BG" sz="2400" b="1" kern="0" dirty="0" smtClean="0">
                <a:solidFill>
                  <a:schemeClr val="bg1"/>
                </a:solidFill>
                <a:latin typeface="Garamond" pitchFamily="18" charset="0"/>
                <a:ea typeface="ＭＳ Ｐゴシック" charset="-128"/>
              </a:rPr>
              <a:t>Пазарът е </a:t>
            </a:r>
            <a:r>
              <a:rPr lang="bg-BG" sz="2400" b="1" kern="0" dirty="0" smtClean="0">
                <a:solidFill>
                  <a:srgbClr val="9A250E"/>
                </a:solidFill>
                <a:latin typeface="Garamond" pitchFamily="18" charset="0"/>
                <a:ea typeface="ＭＳ Ｐゴシック" charset="-128"/>
              </a:rPr>
              <a:t>навременен</a:t>
            </a:r>
            <a:r>
              <a:rPr lang="bg-BG" sz="2400" b="1" kern="0" dirty="0" smtClean="0">
                <a:solidFill>
                  <a:schemeClr val="bg1"/>
                </a:solidFill>
                <a:latin typeface="Garamond" pitchFamily="18" charset="0"/>
                <a:ea typeface="ＭＳ Ｐゴシック" charset="-128"/>
              </a:rPr>
              <a:t> обмен и анализ на </a:t>
            </a:r>
            <a:r>
              <a:rPr lang="bg-BG" sz="2400" b="1" kern="0" dirty="0" smtClean="0">
                <a:solidFill>
                  <a:srgbClr val="9A250E"/>
                </a:solidFill>
                <a:latin typeface="Garamond" pitchFamily="18" charset="0"/>
                <a:ea typeface="ＭＳ Ｐゴシック" charset="-128"/>
              </a:rPr>
              <a:t>надеждна</a:t>
            </a:r>
            <a:r>
              <a:rPr lang="bg-BG" sz="2400" b="1" kern="0" dirty="0" smtClean="0">
                <a:solidFill>
                  <a:schemeClr val="bg1"/>
                </a:solidFill>
                <a:latin typeface="Garamond" pitchFamily="18" charset="0"/>
                <a:ea typeface="ＭＳ Ｐゴシック" charset="-128"/>
              </a:rPr>
              <a:t> и </a:t>
            </a:r>
            <a:r>
              <a:rPr lang="bg-BG" sz="2400" b="1" kern="0" dirty="0" smtClean="0">
                <a:solidFill>
                  <a:srgbClr val="9A250E"/>
                </a:solidFill>
                <a:latin typeface="Garamond" pitchFamily="18" charset="0"/>
                <a:ea typeface="ＭＳ Ｐゴシック" charset="-128"/>
              </a:rPr>
              <a:t>сигурна</a:t>
            </a:r>
            <a:r>
              <a:rPr lang="bg-BG" sz="2400" b="1" kern="0" dirty="0" smtClean="0">
                <a:solidFill>
                  <a:schemeClr val="bg1"/>
                </a:solidFill>
                <a:latin typeface="Garamond" pitchFamily="18" charset="0"/>
                <a:ea typeface="ＭＳ Ｐゴシック" charset="-128"/>
              </a:rPr>
              <a:t> информация</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56674" name="Picture 2" descr="G:\My Documents_12082010\My Documents2\big-data-318x211.png"/>
          <p:cNvPicPr>
            <a:picLocks noChangeAspect="1" noChangeArrowheads="1"/>
          </p:cNvPicPr>
          <p:nvPr/>
        </p:nvPicPr>
        <p:blipFill>
          <a:blip r:embed="rId2"/>
          <a:srcRect/>
          <a:stretch>
            <a:fillRect/>
          </a:stretch>
        </p:blipFill>
        <p:spPr bwMode="auto">
          <a:xfrm>
            <a:off x="4648200" y="980728"/>
            <a:ext cx="4038600" cy="2679700"/>
          </a:xfrm>
          <a:prstGeom prst="rect">
            <a:avLst/>
          </a:prstGeom>
          <a:noFill/>
        </p:spPr>
      </p:pic>
      <p:sp>
        <p:nvSpPr>
          <p:cNvPr id="4" name="TextBox 4"/>
          <p:cNvSpPr txBox="1">
            <a:spLocks noChangeArrowheads="1"/>
          </p:cNvSpPr>
          <p:nvPr/>
        </p:nvSpPr>
        <p:spPr bwMode="auto">
          <a:xfrm>
            <a:off x="1339850" y="548680"/>
            <a:ext cx="6813550" cy="830997"/>
          </a:xfrm>
          <a:prstGeom prst="rect">
            <a:avLst/>
          </a:prstGeom>
          <a:noFill/>
          <a:ln w="9525">
            <a:noFill/>
            <a:miter lim="800000"/>
            <a:headEnd/>
            <a:tailEnd/>
          </a:ln>
        </p:spPr>
        <p:txBody>
          <a:bodyPr>
            <a:spAutoFit/>
          </a:bodyPr>
          <a:lstStyle/>
          <a:p>
            <a:pPr algn="ctr"/>
            <a:r>
              <a:rPr lang="bg-BG" sz="2400" b="1" kern="0" dirty="0" smtClean="0">
                <a:solidFill>
                  <a:schemeClr val="bg1"/>
                </a:solidFill>
                <a:latin typeface="Garamond" pitchFamily="18" charset="0"/>
                <a:ea typeface="ＭＳ Ｐゴシック" charset="-128"/>
              </a:rPr>
              <a:t>Пазарът е </a:t>
            </a:r>
            <a:r>
              <a:rPr lang="bg-BG" sz="2400" b="1" kern="0" dirty="0" smtClean="0">
                <a:solidFill>
                  <a:srgbClr val="9A250E"/>
                </a:solidFill>
                <a:latin typeface="Garamond" pitchFamily="18" charset="0"/>
                <a:ea typeface="ＭＳ Ｐゴシック" charset="-128"/>
              </a:rPr>
              <a:t>навременен</a:t>
            </a:r>
            <a:r>
              <a:rPr lang="bg-BG" sz="2400" b="1" kern="0" dirty="0" smtClean="0">
                <a:solidFill>
                  <a:schemeClr val="bg1"/>
                </a:solidFill>
                <a:latin typeface="Garamond" pitchFamily="18" charset="0"/>
                <a:ea typeface="ＭＳ Ｐゴシック" charset="-128"/>
              </a:rPr>
              <a:t> обмен и анализ на </a:t>
            </a:r>
            <a:r>
              <a:rPr lang="bg-BG" sz="2400" b="1" kern="0" dirty="0" smtClean="0">
                <a:solidFill>
                  <a:srgbClr val="9A250E"/>
                </a:solidFill>
                <a:latin typeface="Garamond" pitchFamily="18" charset="0"/>
                <a:ea typeface="ＭＳ Ｐゴシック" charset="-128"/>
              </a:rPr>
              <a:t>надеждна</a:t>
            </a:r>
            <a:r>
              <a:rPr lang="bg-BG" sz="2400" b="1" kern="0" dirty="0" smtClean="0">
                <a:solidFill>
                  <a:schemeClr val="bg1"/>
                </a:solidFill>
                <a:latin typeface="Garamond" pitchFamily="18" charset="0"/>
                <a:ea typeface="ＭＳ Ｐゴシック" charset="-128"/>
              </a:rPr>
              <a:t> и </a:t>
            </a:r>
            <a:r>
              <a:rPr lang="bg-BG" sz="2400" b="1" kern="0" dirty="0" smtClean="0">
                <a:solidFill>
                  <a:srgbClr val="9A250E"/>
                </a:solidFill>
                <a:latin typeface="Garamond" pitchFamily="18" charset="0"/>
                <a:ea typeface="ＭＳ Ｐゴシック" charset="-128"/>
              </a:rPr>
              <a:t>сигурна</a:t>
            </a:r>
            <a:r>
              <a:rPr lang="bg-BG" sz="2400" b="1" kern="0" dirty="0" smtClean="0">
                <a:solidFill>
                  <a:schemeClr val="bg1"/>
                </a:solidFill>
                <a:latin typeface="Garamond" pitchFamily="18" charset="0"/>
                <a:ea typeface="ＭＳ Ｐゴシック" charset="-128"/>
              </a:rPr>
              <a:t> информация</a:t>
            </a:r>
          </a:p>
        </p:txBody>
      </p:sp>
      <p:sp>
        <p:nvSpPr>
          <p:cNvPr id="5" name="TextBox 4"/>
          <p:cNvSpPr txBox="1"/>
          <p:nvPr/>
        </p:nvSpPr>
        <p:spPr>
          <a:xfrm>
            <a:off x="971600" y="1906102"/>
            <a:ext cx="5040560" cy="4247317"/>
          </a:xfrm>
          <a:prstGeom prst="rect">
            <a:avLst/>
          </a:prstGeom>
          <a:noFill/>
        </p:spPr>
        <p:txBody>
          <a:bodyPr wrap="square" rtlCol="0">
            <a:spAutoFit/>
          </a:bodyPr>
          <a:lstStyle/>
          <a:p>
            <a:r>
              <a:rPr lang="en-US" b="1" dirty="0" smtClean="0">
                <a:latin typeface="Garamond" pitchFamily="18" charset="0"/>
              </a:rPr>
              <a:t>Cloud/</a:t>
            </a:r>
            <a:r>
              <a:rPr lang="en-US" b="1" dirty="0" err="1" smtClean="0">
                <a:latin typeface="Garamond" pitchFamily="18" charset="0"/>
              </a:rPr>
              <a:t>IaaS</a:t>
            </a:r>
            <a:r>
              <a:rPr lang="en-US" b="1" dirty="0" smtClean="0">
                <a:latin typeface="Garamond" pitchFamily="18" charset="0"/>
              </a:rPr>
              <a:t>/</a:t>
            </a:r>
            <a:r>
              <a:rPr lang="en-US" b="1" dirty="0" err="1" smtClean="0">
                <a:latin typeface="Garamond" pitchFamily="18" charset="0"/>
              </a:rPr>
              <a:t>SaaS</a:t>
            </a:r>
            <a:r>
              <a:rPr lang="en-US" b="1" dirty="0" smtClean="0">
                <a:latin typeface="Garamond" pitchFamily="18" charset="0"/>
              </a:rPr>
              <a:t>/….</a:t>
            </a:r>
          </a:p>
          <a:p>
            <a:endParaRPr lang="en-US" b="1" dirty="0" smtClean="0">
              <a:latin typeface="Garamond" pitchFamily="18" charset="0"/>
            </a:endParaRPr>
          </a:p>
          <a:p>
            <a:r>
              <a:rPr lang="bg-BG" b="1" dirty="0" smtClean="0">
                <a:latin typeface="Garamond" pitchFamily="18" charset="0"/>
              </a:rPr>
              <a:t>Цени за имплементиране и поддръжка</a:t>
            </a:r>
          </a:p>
          <a:p>
            <a:endParaRPr lang="bg-BG" b="1" dirty="0" smtClean="0">
              <a:latin typeface="Garamond" pitchFamily="18" charset="0"/>
            </a:endParaRPr>
          </a:p>
          <a:p>
            <a:endParaRPr lang="bg-BG" b="1" dirty="0" smtClean="0">
              <a:latin typeface="Garamond" pitchFamily="18" charset="0"/>
            </a:endParaRPr>
          </a:p>
          <a:p>
            <a:r>
              <a:rPr lang="bg-BG" b="1" dirty="0" smtClean="0">
                <a:latin typeface="Garamond" pitchFamily="18" charset="0"/>
              </a:rPr>
              <a:t>Сигурност</a:t>
            </a:r>
          </a:p>
          <a:p>
            <a:endParaRPr lang="bg-BG" b="1" dirty="0" smtClean="0">
              <a:latin typeface="Garamond" pitchFamily="18" charset="0"/>
            </a:endParaRPr>
          </a:p>
          <a:p>
            <a:endParaRPr lang="bg-BG" b="1" dirty="0" smtClean="0">
              <a:latin typeface="Garamond" pitchFamily="18" charset="0"/>
            </a:endParaRPr>
          </a:p>
          <a:p>
            <a:r>
              <a:rPr lang="bg-BG" b="1" dirty="0" smtClean="0">
                <a:latin typeface="Garamond" pitchFamily="18" charset="0"/>
              </a:rPr>
              <a:t>Стандарти</a:t>
            </a:r>
          </a:p>
          <a:p>
            <a:endParaRPr lang="bg-BG" b="1" dirty="0" smtClean="0">
              <a:latin typeface="Garamond" pitchFamily="18" charset="0"/>
            </a:endParaRPr>
          </a:p>
          <a:p>
            <a:endParaRPr lang="bg-BG" b="1" dirty="0" smtClean="0">
              <a:latin typeface="Garamond" pitchFamily="18" charset="0"/>
            </a:endParaRPr>
          </a:p>
          <a:p>
            <a:r>
              <a:rPr lang="bg-BG" b="1" dirty="0" smtClean="0">
                <a:latin typeface="Garamond" pitchFamily="18" charset="0"/>
              </a:rPr>
              <a:t>Бързо обновяване</a:t>
            </a:r>
          </a:p>
          <a:p>
            <a:endParaRPr lang="bg-BG" b="1" dirty="0" smtClean="0">
              <a:latin typeface="Garamond" pitchFamily="18" charset="0"/>
            </a:endParaRPr>
          </a:p>
          <a:p>
            <a:r>
              <a:rPr lang="bg-BG" b="1" dirty="0" smtClean="0">
                <a:latin typeface="Garamond" pitchFamily="18" charset="0"/>
              </a:rPr>
              <a:t>Количество информация =&gt; възможности</a:t>
            </a:r>
          </a:p>
          <a:p>
            <a:endParaRPr lang="bg-BG" b="1" dirty="0">
              <a:latin typeface="Garamond" pitchFamily="18" charset="0"/>
            </a:endParaRPr>
          </a:p>
        </p:txBody>
      </p:sp>
      <p:sp>
        <p:nvSpPr>
          <p:cNvPr id="6" name="Right Arrow 5"/>
          <p:cNvSpPr/>
          <p:nvPr/>
        </p:nvSpPr>
        <p:spPr>
          <a:xfrm rot="2114797">
            <a:off x="5052945" y="2751813"/>
            <a:ext cx="1440160" cy="288032"/>
          </a:xfrm>
          <a:prstGeom prst="rightArrow">
            <a:avLst/>
          </a:prstGeom>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
        <p:nvSpPr>
          <p:cNvPr id="7" name="Right Arrow 6"/>
          <p:cNvSpPr/>
          <p:nvPr/>
        </p:nvSpPr>
        <p:spPr>
          <a:xfrm rot="19743781">
            <a:off x="2659278" y="3108413"/>
            <a:ext cx="1440160" cy="288032"/>
          </a:xfrm>
          <a:prstGeom prst="rightArrow">
            <a:avLst/>
          </a:prstGeom>
          <a:gradFill>
            <a:gsLst>
              <a:gs pos="0">
                <a:srgbClr val="FF0000">
                  <a:alpha val="67000"/>
                </a:srgbClr>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
        <p:nvSpPr>
          <p:cNvPr id="8" name="Right Arrow 7"/>
          <p:cNvSpPr/>
          <p:nvPr/>
        </p:nvSpPr>
        <p:spPr>
          <a:xfrm rot="19743781">
            <a:off x="2887410" y="3778701"/>
            <a:ext cx="1440160" cy="288032"/>
          </a:xfrm>
          <a:prstGeom prst="rightArrow">
            <a:avLst/>
          </a:prstGeom>
          <a:gradFill>
            <a:gsLst>
              <a:gs pos="0">
                <a:srgbClr val="FF0000">
                  <a:alpha val="67000"/>
                </a:srgbClr>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
        <p:nvSpPr>
          <p:cNvPr id="9" name="Right Arrow 8"/>
          <p:cNvSpPr/>
          <p:nvPr/>
        </p:nvSpPr>
        <p:spPr>
          <a:xfrm rot="19743781">
            <a:off x="3198553" y="4589564"/>
            <a:ext cx="1440160" cy="288032"/>
          </a:xfrm>
          <a:prstGeom prst="rightArrow">
            <a:avLst/>
          </a:prstGeom>
          <a:gradFill>
            <a:gsLst>
              <a:gs pos="0">
                <a:srgbClr val="FF0000">
                  <a:alpha val="67000"/>
                </a:srgbClr>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
        <p:nvSpPr>
          <p:cNvPr id="10" name="Right Arrow 9"/>
          <p:cNvSpPr/>
          <p:nvPr/>
        </p:nvSpPr>
        <p:spPr>
          <a:xfrm rot="19743781">
            <a:off x="5724127" y="5218860"/>
            <a:ext cx="1440160" cy="288032"/>
          </a:xfrm>
          <a:prstGeom prst="rightArrow">
            <a:avLst/>
          </a:prstGeom>
          <a:gradFill>
            <a:gsLst>
              <a:gs pos="0">
                <a:srgbClr val="FF0000">
                  <a:alpha val="67000"/>
                </a:srgbClr>
              </a:gs>
              <a:gs pos="45000">
                <a:srgbClr val="FF7A00"/>
              </a:gs>
              <a:gs pos="70000">
                <a:srgbClr val="FF0300"/>
              </a:gs>
              <a:gs pos="100000">
                <a:srgbClr val="4D0808"/>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
                                            <p:txEl>
                                              <p:pRg st="11" end="11"/>
                                            </p:txEl>
                                          </p:spTgt>
                                        </p:tgtEl>
                                        <p:attrNameLst>
                                          <p:attrName>style.visibility</p:attrName>
                                        </p:attrNameLst>
                                      </p:cBhvr>
                                      <p:to>
                                        <p:strVal val="visible"/>
                                      </p:to>
                                    </p:set>
                                    <p:anim calcmode="lin" valueType="num">
                                      <p:cBhvr additive="base">
                                        <p:cTn id="43" dur="500" fill="hold"/>
                                        <p:tgtEl>
                                          <p:spTgt spid="5">
                                            <p:txEl>
                                              <p:pRg st="11" end="1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anim calcmode="lin" valueType="num">
                                      <p:cBhvr additive="base">
                                        <p:cTn id="55" dur="500" fill="hold"/>
                                        <p:tgtEl>
                                          <p:spTgt spid="5">
                                            <p:txEl>
                                              <p:pRg st="13" end="1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
                                            <p:txEl>
                                              <p:pRg st="13" end="13"/>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25954" name="Picture 2" descr="G:\My Documents_12082010\My Documents2\Big-data.jpg"/>
          <p:cNvPicPr>
            <a:picLocks noChangeAspect="1" noChangeArrowheads="1"/>
          </p:cNvPicPr>
          <p:nvPr/>
        </p:nvPicPr>
        <p:blipFill>
          <a:blip r:embed="rId2"/>
          <a:srcRect/>
          <a:stretch>
            <a:fillRect/>
          </a:stretch>
        </p:blipFill>
        <p:spPr bwMode="auto">
          <a:xfrm>
            <a:off x="1367301" y="1393676"/>
            <a:ext cx="5652971" cy="4195564"/>
          </a:xfrm>
          <a:prstGeom prst="rect">
            <a:avLst/>
          </a:prstGeom>
          <a:noFill/>
        </p:spPr>
      </p:pic>
      <p:sp>
        <p:nvSpPr>
          <p:cNvPr id="5" name="TextBox 4"/>
          <p:cNvSpPr txBox="1"/>
          <p:nvPr/>
        </p:nvSpPr>
        <p:spPr>
          <a:xfrm>
            <a:off x="5364088" y="5677180"/>
            <a:ext cx="1944216" cy="369332"/>
          </a:xfrm>
          <a:prstGeom prst="rect">
            <a:avLst/>
          </a:prstGeom>
          <a:noFill/>
        </p:spPr>
        <p:txBody>
          <a:bodyPr wrap="square" rtlCol="0">
            <a:spAutoFit/>
          </a:bodyPr>
          <a:lstStyle/>
          <a:p>
            <a:r>
              <a:rPr lang="en-GB" b="1" dirty="0" smtClean="0">
                <a:latin typeface="Garamond" pitchFamily="18" charset="0"/>
              </a:rPr>
              <a:t>Dan </a:t>
            </a:r>
            <a:r>
              <a:rPr lang="en-GB" b="1" dirty="0" err="1" smtClean="0">
                <a:latin typeface="Garamond" pitchFamily="18" charset="0"/>
              </a:rPr>
              <a:t>Ariely</a:t>
            </a:r>
            <a:endParaRPr lang="en-GB" b="1" dirty="0" smtClean="0">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pic>
        <p:nvPicPr>
          <p:cNvPr id="124930" name="Picture 2" descr="G:\My Documents_12082010\My Documents2\scr3.png"/>
          <p:cNvPicPr>
            <a:picLocks noChangeAspect="1" noChangeArrowheads="1"/>
          </p:cNvPicPr>
          <p:nvPr/>
        </p:nvPicPr>
        <p:blipFill>
          <a:blip r:embed="rId2"/>
          <a:srcRect/>
          <a:stretch>
            <a:fillRect/>
          </a:stretch>
        </p:blipFill>
        <p:spPr bwMode="auto">
          <a:xfrm>
            <a:off x="477655" y="1368958"/>
            <a:ext cx="8270809" cy="4652330"/>
          </a:xfrm>
          <a:prstGeom prst="rect">
            <a:avLst/>
          </a:prstGeom>
          <a:noFill/>
        </p:spPr>
      </p:pic>
      <p:sp>
        <p:nvSpPr>
          <p:cNvPr id="5" name="TextBox 4"/>
          <p:cNvSpPr txBox="1">
            <a:spLocks noChangeArrowheads="1"/>
          </p:cNvSpPr>
          <p:nvPr/>
        </p:nvSpPr>
        <p:spPr bwMode="auto">
          <a:xfrm>
            <a:off x="1115616" y="5919663"/>
            <a:ext cx="6813550" cy="461665"/>
          </a:xfrm>
          <a:prstGeom prst="rect">
            <a:avLst/>
          </a:prstGeom>
          <a:noFill/>
          <a:ln w="9525">
            <a:noFill/>
            <a:miter lim="800000"/>
            <a:headEnd/>
            <a:tailEnd/>
          </a:ln>
        </p:spPr>
        <p:txBody>
          <a:bodyPr>
            <a:spAutoFit/>
          </a:bodyPr>
          <a:lstStyle/>
          <a:p>
            <a:pPr algn="ctr"/>
            <a:r>
              <a:rPr lang="bg-BG" sz="2400" b="1" kern="0" dirty="0" smtClean="0">
                <a:solidFill>
                  <a:srgbClr val="C00000"/>
                </a:solidFill>
                <a:latin typeface="Garamond" pitchFamily="18" charset="0"/>
                <a:ea typeface="ＭＳ Ｐゴシック" charset="-128"/>
              </a:rPr>
              <a:t>информация</a:t>
            </a: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57698" name="Picture 2" descr="G:\My Documents_12082010\My Documents2\12.jpg"/>
          <p:cNvPicPr>
            <a:picLocks noChangeAspect="1" noChangeArrowheads="1"/>
          </p:cNvPicPr>
          <p:nvPr/>
        </p:nvPicPr>
        <p:blipFill>
          <a:blip r:embed="rId2"/>
          <a:srcRect/>
          <a:stretch>
            <a:fillRect/>
          </a:stretch>
        </p:blipFill>
        <p:spPr bwMode="auto">
          <a:xfrm>
            <a:off x="457199" y="639552"/>
            <a:ext cx="7930669" cy="5570376"/>
          </a:xfrm>
          <a:prstGeom prst="rect">
            <a:avLst/>
          </a:prstGeom>
          <a:noFill/>
        </p:spPr>
      </p:pic>
      <p:pic>
        <p:nvPicPr>
          <p:cNvPr id="3" name="Picture 2"/>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6084168" y="4581128"/>
            <a:ext cx="2303701" cy="1624499"/>
          </a:xfrm>
          <a:prstGeom prst="rect">
            <a:avLst/>
          </a:prstGeom>
        </p:spPr>
      </p:pic>
      <p:sp>
        <p:nvSpPr>
          <p:cNvPr id="6" name="TextBox 5"/>
          <p:cNvSpPr txBox="1">
            <a:spLocks noChangeArrowheads="1"/>
          </p:cNvSpPr>
          <p:nvPr/>
        </p:nvSpPr>
        <p:spPr bwMode="auto">
          <a:xfrm>
            <a:off x="1115616" y="5748263"/>
            <a:ext cx="6813550" cy="461665"/>
          </a:xfrm>
          <a:prstGeom prst="rect">
            <a:avLst/>
          </a:prstGeom>
          <a:noFill/>
          <a:ln w="9525">
            <a:noFill/>
            <a:miter lim="800000"/>
            <a:headEnd/>
            <a:tailEnd/>
          </a:ln>
        </p:spPr>
        <p:txBody>
          <a:bodyPr>
            <a:spAutoFit/>
          </a:bodyPr>
          <a:lstStyle/>
          <a:p>
            <a:pPr algn="ctr"/>
            <a:r>
              <a:rPr lang="en-US" sz="2400" b="1" kern="0" dirty="0" smtClean="0">
                <a:solidFill>
                  <a:schemeClr val="bg1"/>
                </a:solidFill>
                <a:latin typeface="Garamond" pitchFamily="18" charset="0"/>
                <a:ea typeface="ＭＳ Ｐゴシック" charset="-128"/>
              </a:rPr>
              <a:t>hardware</a:t>
            </a:r>
            <a:endParaRPr lang="bg-BG" sz="2400" b="1" kern="0" dirty="0" smtClean="0">
              <a:solidFill>
                <a:schemeClr val="bg1"/>
              </a:solidFill>
              <a:latin typeface="Garamond" pitchFamily="18" charset="0"/>
              <a:ea typeface="ＭＳ Ｐゴシック" charset="-128"/>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Garamond" pitchFamily="18" charset="0"/>
              </a:rPr>
              <a:t>HARDWARE, SOFTWARE AND…</a:t>
            </a:r>
            <a:endParaRPr lang="bg-BG" dirty="0">
              <a:solidFill>
                <a:schemeClr val="bg1"/>
              </a:solidFill>
              <a:latin typeface="Garamond" pitchFamily="18" charset="0"/>
            </a:endParaRPr>
          </a:p>
        </p:txBody>
      </p:sp>
      <p:pic>
        <p:nvPicPr>
          <p:cNvPr id="158722" name="Picture 2" descr="G:\My Documents_12082010\My Documents2\HiRes-22-e1360769369688.jpg"/>
          <p:cNvPicPr>
            <a:picLocks noChangeAspect="1" noChangeArrowheads="1"/>
          </p:cNvPicPr>
          <p:nvPr/>
        </p:nvPicPr>
        <p:blipFill>
          <a:blip r:embed="rId2"/>
          <a:srcRect/>
          <a:stretch>
            <a:fillRect/>
          </a:stretch>
        </p:blipFill>
        <p:spPr bwMode="auto">
          <a:xfrm>
            <a:off x="1714500" y="1423988"/>
            <a:ext cx="5715000" cy="4010025"/>
          </a:xfrm>
          <a:prstGeom prst="rect">
            <a:avLst/>
          </a:prstGeom>
          <a:noFill/>
        </p:spPr>
      </p:pic>
      <p:sp>
        <p:nvSpPr>
          <p:cNvPr id="4" name="TextBox 3"/>
          <p:cNvSpPr txBox="1"/>
          <p:nvPr/>
        </p:nvSpPr>
        <p:spPr>
          <a:xfrm>
            <a:off x="2411760" y="5498068"/>
            <a:ext cx="4320480" cy="523220"/>
          </a:xfrm>
          <a:prstGeom prst="rect">
            <a:avLst/>
          </a:prstGeom>
          <a:noFill/>
        </p:spPr>
        <p:txBody>
          <a:bodyPr wrap="square" rtlCol="0">
            <a:spAutoFit/>
          </a:bodyPr>
          <a:lstStyle/>
          <a:p>
            <a:pPr algn="ctr"/>
            <a:r>
              <a:rPr lang="en-US" sz="2800" b="1" dirty="0" smtClean="0">
                <a:solidFill>
                  <a:srgbClr val="C00000"/>
                </a:solidFill>
                <a:latin typeface="Garamond" pitchFamily="18" charset="0"/>
              </a:rPr>
              <a:t>BRAINWARE</a:t>
            </a:r>
            <a:endParaRPr lang="bg-BG" sz="2800" b="1" dirty="0">
              <a:solidFill>
                <a:srgbClr val="C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kern="0" dirty="0" smtClean="0">
                <a:solidFill>
                  <a:schemeClr val="bg1"/>
                </a:solidFill>
                <a:latin typeface="Garamond" pitchFamily="18" charset="0"/>
                <a:ea typeface="ＭＳ Ｐゴシック" charset="-128"/>
                <a:cs typeface="ＭＳ Ｐゴシック"/>
              </a:rPr>
              <a:t>Малко директиви и регламенти</a:t>
            </a:r>
            <a:br>
              <a:rPr lang="bg-BG" kern="0" dirty="0" smtClean="0">
                <a:solidFill>
                  <a:schemeClr val="bg1"/>
                </a:solidFill>
                <a:latin typeface="Garamond" pitchFamily="18" charset="0"/>
                <a:ea typeface="ＭＳ Ｐゴシック" charset="-128"/>
                <a:cs typeface="ＭＳ Ｐゴシック"/>
              </a:rPr>
            </a:br>
            <a:endParaRPr lang="bg-BG" dirty="0">
              <a:solidFill>
                <a:schemeClr val="bg1"/>
              </a:solidFill>
            </a:endParaRPr>
          </a:p>
        </p:txBody>
      </p:sp>
      <p:sp>
        <p:nvSpPr>
          <p:cNvPr id="4" name="TextBox 2"/>
          <p:cNvSpPr txBox="1">
            <a:spLocks noChangeArrowheads="1"/>
          </p:cNvSpPr>
          <p:nvPr/>
        </p:nvSpPr>
        <p:spPr bwMode="auto">
          <a:xfrm>
            <a:off x="827088" y="1546914"/>
            <a:ext cx="7429500" cy="3970318"/>
          </a:xfrm>
          <a:prstGeom prst="rect">
            <a:avLst/>
          </a:prstGeom>
          <a:noFill/>
          <a:ln w="9525">
            <a:noFill/>
            <a:miter lim="800000"/>
            <a:headEnd/>
            <a:tailEnd/>
          </a:ln>
        </p:spPr>
        <p:txBody>
          <a:bodyPr>
            <a:spAutoFit/>
          </a:bodyPr>
          <a:lstStyle/>
          <a:p>
            <a:r>
              <a:rPr lang="bg-BG" sz="2400" b="1" dirty="0">
                <a:solidFill>
                  <a:srgbClr val="C00000"/>
                </a:solidFill>
                <a:latin typeface="Garamond" pitchFamily="18" charset="0"/>
              </a:rPr>
              <a:t>Директива</a:t>
            </a:r>
            <a:r>
              <a:rPr lang="en-US" sz="2400" b="1" dirty="0">
                <a:solidFill>
                  <a:srgbClr val="C00000"/>
                </a:solidFill>
                <a:latin typeface="Garamond" pitchFamily="18" charset="0"/>
              </a:rPr>
              <a:t> 2010/31/EU of 19/05/2010 </a:t>
            </a:r>
            <a:r>
              <a:rPr lang="bg-BG" sz="2400" b="1" dirty="0">
                <a:solidFill>
                  <a:srgbClr val="C00000"/>
                </a:solidFill>
                <a:latin typeface="Garamond" pitchFamily="18" charset="0"/>
              </a:rPr>
              <a:t>за енергийното потребление на сградите</a:t>
            </a:r>
            <a:r>
              <a:rPr lang="en-US" sz="2400" b="1" dirty="0">
                <a:solidFill>
                  <a:srgbClr val="C00000"/>
                </a:solidFill>
                <a:latin typeface="Garamond" pitchFamily="18" charset="0"/>
              </a:rPr>
              <a:t> (</a:t>
            </a:r>
            <a:r>
              <a:rPr lang="bg-BG" sz="2400" b="1" dirty="0">
                <a:solidFill>
                  <a:srgbClr val="C00000"/>
                </a:solidFill>
                <a:latin typeface="Garamond" pitchFamily="18" charset="0"/>
              </a:rPr>
              <a:t>преработена</a:t>
            </a:r>
            <a:r>
              <a:rPr lang="en-US" sz="2400" b="1" dirty="0" smtClean="0">
                <a:solidFill>
                  <a:srgbClr val="C00000"/>
                </a:solidFill>
                <a:latin typeface="Garamond" pitchFamily="18" charset="0"/>
              </a:rPr>
              <a:t>)</a:t>
            </a:r>
            <a:endParaRPr lang="en-US" sz="2400" b="1" dirty="0">
              <a:solidFill>
                <a:srgbClr val="C00000"/>
              </a:solidFill>
              <a:latin typeface="Garamond" pitchFamily="18" charset="0"/>
            </a:endParaRPr>
          </a:p>
          <a:p>
            <a:endParaRPr lang="bg-BG" b="1" dirty="0">
              <a:latin typeface="Garamond" pitchFamily="18" charset="0"/>
            </a:endParaRPr>
          </a:p>
          <a:p>
            <a:r>
              <a:rPr lang="bg-BG" b="1" dirty="0" smtClean="0">
                <a:latin typeface="Garamond" pitchFamily="18" charset="0"/>
              </a:rPr>
              <a:t>Транспониране </a:t>
            </a:r>
            <a:r>
              <a:rPr lang="bg-BG" b="1" dirty="0">
                <a:latin typeface="Garamond" pitchFamily="18" charset="0"/>
              </a:rPr>
              <a:t>от страните членки до 2 години след влизане в сила </a:t>
            </a:r>
            <a:r>
              <a:rPr lang="bg-BG" sz="2400" b="1" dirty="0">
                <a:solidFill>
                  <a:srgbClr val="C00000"/>
                </a:solidFill>
                <a:latin typeface="Garamond" pitchFamily="18" charset="0"/>
              </a:rPr>
              <a:t>(Юли 2012) </a:t>
            </a:r>
          </a:p>
          <a:p>
            <a:endParaRPr lang="bg-BG" b="1" dirty="0">
              <a:latin typeface="Garamond" pitchFamily="18" charset="0"/>
            </a:endParaRPr>
          </a:p>
          <a:p>
            <a:r>
              <a:rPr lang="bg-BG" b="1" dirty="0">
                <a:latin typeface="Garamond" pitchFamily="18" charset="0"/>
              </a:rPr>
              <a:t>Член</a:t>
            </a:r>
            <a:r>
              <a:rPr lang="en-US" b="1" dirty="0">
                <a:latin typeface="Garamond" pitchFamily="18" charset="0"/>
              </a:rPr>
              <a:t> 9: </a:t>
            </a:r>
            <a:r>
              <a:rPr lang="bg-BG" b="1" dirty="0">
                <a:latin typeface="Garamond" pitchFamily="18" charset="0"/>
              </a:rPr>
              <a:t>сгради с почти нулево потребление на енергия,</a:t>
            </a:r>
            <a:r>
              <a:rPr lang="en-US" b="1" dirty="0">
                <a:latin typeface="Garamond" pitchFamily="18" charset="0"/>
              </a:rPr>
              <a:t> </a:t>
            </a:r>
            <a:r>
              <a:rPr lang="bg-BG" b="1" dirty="0">
                <a:latin typeface="Garamond" pitchFamily="18" charset="0"/>
              </a:rPr>
              <a:t>страните членки трябва да осигурят:</a:t>
            </a:r>
          </a:p>
          <a:p>
            <a:r>
              <a:rPr lang="en-US" b="1" dirty="0">
                <a:latin typeface="Garamond" pitchFamily="18" charset="0"/>
              </a:rPr>
              <a:t>• (a) </a:t>
            </a:r>
            <a:r>
              <a:rPr lang="bg-BG" b="1" dirty="0">
                <a:latin typeface="Garamond" pitchFamily="18" charset="0"/>
              </a:rPr>
              <a:t>до</a:t>
            </a:r>
            <a:r>
              <a:rPr lang="en-US" b="1" dirty="0">
                <a:latin typeface="Garamond" pitchFamily="18" charset="0"/>
              </a:rPr>
              <a:t> 31 </a:t>
            </a:r>
            <a:r>
              <a:rPr lang="bg-BG" b="1" dirty="0">
                <a:latin typeface="Garamond" pitchFamily="18" charset="0"/>
              </a:rPr>
              <a:t>Декември </a:t>
            </a:r>
            <a:r>
              <a:rPr lang="en-US" b="1" dirty="0">
                <a:latin typeface="Garamond" pitchFamily="18" charset="0"/>
              </a:rPr>
              <a:t>2020, </a:t>
            </a:r>
            <a:r>
              <a:rPr lang="bg-BG" b="1" dirty="0">
                <a:latin typeface="Garamond" pitchFamily="18" charset="0"/>
              </a:rPr>
              <a:t>всички нови сгради да бъдат с почти нулево потребление на енергия </a:t>
            </a:r>
            <a:r>
              <a:rPr lang="en-US" b="1" dirty="0">
                <a:latin typeface="Garamond" pitchFamily="18" charset="0"/>
              </a:rPr>
              <a:t>; </a:t>
            </a:r>
            <a:r>
              <a:rPr lang="bg-BG" b="1" dirty="0">
                <a:latin typeface="Garamond" pitchFamily="18" charset="0"/>
              </a:rPr>
              <a:t>и</a:t>
            </a:r>
          </a:p>
          <a:p>
            <a:r>
              <a:rPr lang="en-US" b="1" dirty="0">
                <a:latin typeface="Garamond" pitchFamily="18" charset="0"/>
              </a:rPr>
              <a:t>• (b) </a:t>
            </a:r>
            <a:r>
              <a:rPr lang="bg-BG" b="1" dirty="0">
                <a:latin typeface="Garamond" pitchFamily="18" charset="0"/>
              </a:rPr>
              <a:t>след </a:t>
            </a:r>
            <a:r>
              <a:rPr lang="en-US" b="1" dirty="0">
                <a:latin typeface="Garamond" pitchFamily="18" charset="0"/>
              </a:rPr>
              <a:t>31 </a:t>
            </a:r>
            <a:r>
              <a:rPr lang="bg-BG" b="1" dirty="0">
                <a:latin typeface="Garamond" pitchFamily="18" charset="0"/>
              </a:rPr>
              <a:t>Декември </a:t>
            </a:r>
            <a:r>
              <a:rPr lang="en-US" b="1" dirty="0">
                <a:latin typeface="Garamond" pitchFamily="18" charset="0"/>
              </a:rPr>
              <a:t>2018, </a:t>
            </a:r>
            <a:r>
              <a:rPr lang="bg-BG" b="1" dirty="0">
                <a:latin typeface="Garamond" pitchFamily="18" charset="0"/>
              </a:rPr>
              <a:t>новите сгради, използвани за публична дейност или публична трябва да бъдат с почти нулево потребление на енергия </a:t>
            </a:r>
            <a:endParaRPr lang="en-US" b="1" dirty="0">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1339850" y="775722"/>
            <a:ext cx="6813550" cy="830997"/>
          </a:xfrm>
          <a:prstGeom prst="rect">
            <a:avLst/>
          </a:prstGeom>
          <a:noFill/>
          <a:ln w="9525">
            <a:noFill/>
            <a:miter lim="800000"/>
            <a:headEnd/>
            <a:tailEnd/>
          </a:ln>
        </p:spPr>
        <p:txBody>
          <a:bodyPr>
            <a:spAutoFit/>
          </a:bodyPr>
          <a:lstStyle/>
          <a:p>
            <a:pPr algn="ctr"/>
            <a:r>
              <a:rPr lang="bg-BG" sz="2400" b="1" kern="0" dirty="0" smtClean="0">
                <a:solidFill>
                  <a:schemeClr val="bg1"/>
                </a:solidFill>
                <a:latin typeface="Garamond" pitchFamily="18" charset="0"/>
                <a:ea typeface="ＭＳ Ｐゴシック" charset="-128"/>
              </a:rPr>
              <a:t>Пазарът е </a:t>
            </a:r>
            <a:r>
              <a:rPr lang="bg-BG" sz="2400" b="1" kern="0" dirty="0" smtClean="0">
                <a:solidFill>
                  <a:srgbClr val="9A250E"/>
                </a:solidFill>
                <a:latin typeface="Garamond" pitchFamily="18" charset="0"/>
                <a:ea typeface="ＭＳ Ｐゴシック" charset="-128"/>
              </a:rPr>
              <a:t>навременен</a:t>
            </a:r>
            <a:r>
              <a:rPr lang="bg-BG" sz="2400" b="1" kern="0" dirty="0" smtClean="0">
                <a:solidFill>
                  <a:schemeClr val="bg1"/>
                </a:solidFill>
                <a:latin typeface="Garamond" pitchFamily="18" charset="0"/>
                <a:ea typeface="ＭＳ Ｐゴシック" charset="-128"/>
              </a:rPr>
              <a:t> обмен и анализ на </a:t>
            </a:r>
            <a:r>
              <a:rPr lang="bg-BG" sz="2400" b="1" kern="0" dirty="0" smtClean="0">
                <a:solidFill>
                  <a:srgbClr val="9A250E"/>
                </a:solidFill>
                <a:latin typeface="Garamond" pitchFamily="18" charset="0"/>
                <a:ea typeface="ＭＳ Ｐゴシック" charset="-128"/>
              </a:rPr>
              <a:t>надеждна</a:t>
            </a:r>
            <a:r>
              <a:rPr lang="bg-BG" sz="2400" b="1" kern="0" dirty="0" smtClean="0">
                <a:solidFill>
                  <a:schemeClr val="bg1"/>
                </a:solidFill>
                <a:latin typeface="Garamond" pitchFamily="18" charset="0"/>
                <a:ea typeface="ＭＳ Ｐゴシック" charset="-128"/>
              </a:rPr>
              <a:t> и </a:t>
            </a:r>
            <a:r>
              <a:rPr lang="bg-BG" sz="2400" b="1" kern="0" dirty="0" smtClean="0">
                <a:solidFill>
                  <a:srgbClr val="9A250E"/>
                </a:solidFill>
                <a:latin typeface="Garamond" pitchFamily="18" charset="0"/>
                <a:ea typeface="ＭＳ Ｐゴシック" charset="-128"/>
              </a:rPr>
              <a:t>сигурна</a:t>
            </a:r>
            <a:r>
              <a:rPr lang="bg-BG" sz="2400" b="1" kern="0" dirty="0" smtClean="0">
                <a:solidFill>
                  <a:schemeClr val="bg1"/>
                </a:solidFill>
                <a:latin typeface="Garamond" pitchFamily="18" charset="0"/>
                <a:ea typeface="ＭＳ Ｐゴシック" charset="-128"/>
              </a:rPr>
              <a:t> информация</a:t>
            </a:r>
          </a:p>
        </p:txBody>
      </p:sp>
      <p:pic>
        <p:nvPicPr>
          <p:cNvPr id="99331" name="Picture 3" descr="G:\1\rabota\Presentation-17102013_VP_IDGConference-IT-Energy\pics\ptib-internet-security.jpg"/>
          <p:cNvPicPr>
            <a:picLocks noChangeAspect="1" noChangeArrowheads="1"/>
          </p:cNvPicPr>
          <p:nvPr/>
        </p:nvPicPr>
        <p:blipFill>
          <a:blip r:embed="rId2"/>
          <a:srcRect/>
          <a:stretch>
            <a:fillRect/>
          </a:stretch>
        </p:blipFill>
        <p:spPr bwMode="auto">
          <a:xfrm>
            <a:off x="1331640" y="2038350"/>
            <a:ext cx="6408579" cy="3118842"/>
          </a:xfrm>
          <a:prstGeom prst="rect">
            <a:avLst/>
          </a:prstGeom>
          <a:no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179388" y="912813"/>
            <a:ext cx="8856662" cy="5468937"/>
          </a:xfrm>
          <a:prstGeom prst="rect">
            <a:avLst/>
          </a:prstGeom>
          <a:noFill/>
          <a:ln w="9525">
            <a:noFill/>
            <a:miter lim="800000"/>
            <a:headEnd/>
            <a:tailEnd/>
          </a:ln>
        </p:spPr>
      </p:pic>
      <p:sp>
        <p:nvSpPr>
          <p:cNvPr id="4" name="Rectangle 3"/>
          <p:cNvSpPr/>
          <p:nvPr/>
        </p:nvSpPr>
        <p:spPr>
          <a:xfrm>
            <a:off x="179388" y="912813"/>
            <a:ext cx="8856662" cy="4286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700" b="1" dirty="0" smtClean="0">
                <a:solidFill>
                  <a:srgbClr val="C00000"/>
                </a:solidFill>
                <a:latin typeface="Garamond" pitchFamily="18" charset="0"/>
              </a:rPr>
              <a:t>Security!</a:t>
            </a:r>
            <a:endParaRPr lang="bg-BG" sz="1700" b="1" dirty="0">
              <a:solidFill>
                <a:srgbClr val="C00000"/>
              </a:solidFill>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912813"/>
            <a:ext cx="8856662" cy="4286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bg-BG" sz="1700" b="1" dirty="0">
                <a:solidFill>
                  <a:srgbClr val="C00000"/>
                </a:solidFill>
                <a:latin typeface="Garamond" pitchFamily="18" charset="0"/>
              </a:rPr>
              <a:t>Сигурността и  поверителността - най-голямото предизвикателство за “умните мрежи”</a:t>
            </a:r>
          </a:p>
        </p:txBody>
      </p:sp>
      <p:sp>
        <p:nvSpPr>
          <p:cNvPr id="3" name="Title 4"/>
          <p:cNvSpPr txBox="1">
            <a:spLocks/>
          </p:cNvSpPr>
          <p:nvPr/>
        </p:nvSpPr>
        <p:spPr>
          <a:xfrm>
            <a:off x="250825" y="1557338"/>
            <a:ext cx="8642350" cy="658812"/>
          </a:xfrm>
          <a:prstGeom prst="rect">
            <a:avLst/>
          </a:prstGeom>
        </p:spPr>
        <p:txBody>
          <a:bodyPr/>
          <a:lstStyle/>
          <a:p>
            <a:pPr algn="ctr" eaLnBrk="0" hangingPunct="0">
              <a:defRPr/>
            </a:pPr>
            <a:r>
              <a:rPr lang="en-US" sz="2800" b="1" dirty="0">
                <a:solidFill>
                  <a:srgbClr val="C00000"/>
                </a:solidFill>
                <a:latin typeface="Garamond" pitchFamily="18" charset="0"/>
                <a:ea typeface="+mn-ea"/>
                <a:cs typeface="ＭＳ Ｐゴシック" charset="-128"/>
              </a:rPr>
              <a:t>Penetration Testing</a:t>
            </a:r>
            <a:endParaRPr lang="bg-BG" sz="2800" b="1" dirty="0">
              <a:solidFill>
                <a:srgbClr val="C00000"/>
              </a:solidFill>
              <a:latin typeface="Garamond" pitchFamily="18" charset="0"/>
              <a:ea typeface="+mn-ea"/>
              <a:cs typeface="ＭＳ Ｐゴシック" charset="-128"/>
            </a:endParaRPr>
          </a:p>
        </p:txBody>
      </p:sp>
      <p:sp>
        <p:nvSpPr>
          <p:cNvPr id="25604" name="Content Placeholder 5"/>
          <p:cNvSpPr txBox="1">
            <a:spLocks/>
          </p:cNvSpPr>
          <p:nvPr/>
        </p:nvSpPr>
        <p:spPr bwMode="auto">
          <a:xfrm>
            <a:off x="215900" y="2276475"/>
            <a:ext cx="8642350" cy="4248150"/>
          </a:xfrm>
          <a:prstGeom prst="rect">
            <a:avLst/>
          </a:prstGeom>
          <a:noFill/>
          <a:ln w="9525">
            <a:noFill/>
            <a:miter lim="800000"/>
            <a:headEnd/>
            <a:tailEnd/>
          </a:ln>
        </p:spPr>
        <p:txBody>
          <a:bodyPr/>
          <a:lstStyle/>
          <a:p>
            <a:pPr algn="ctr" eaLnBrk="0" hangingPunct="0">
              <a:spcBef>
                <a:spcPts val="600"/>
              </a:spcBef>
              <a:buFont typeface="Arial" charset="0"/>
              <a:buNone/>
            </a:pPr>
            <a:endParaRPr lang="bg-BG" b="1">
              <a:solidFill>
                <a:srgbClr val="C00000"/>
              </a:solidFill>
              <a:latin typeface="Garamond" pitchFamily="18" charset="0"/>
            </a:endParaRPr>
          </a:p>
          <a:p>
            <a:pPr algn="ctr" eaLnBrk="0" hangingPunct="0">
              <a:spcBef>
                <a:spcPts val="600"/>
              </a:spcBef>
              <a:buFont typeface="Arial" charset="0"/>
              <a:buNone/>
            </a:pPr>
            <a:r>
              <a:rPr lang="en-US" b="1">
                <a:solidFill>
                  <a:srgbClr val="C00000"/>
                </a:solidFill>
                <a:latin typeface="Garamond" pitchFamily="18" charset="0"/>
              </a:rPr>
              <a:t>The need for penetration testing</a:t>
            </a:r>
            <a:endParaRPr lang="bg-BG" b="1">
              <a:solidFill>
                <a:srgbClr val="C00000"/>
              </a:solidFill>
              <a:latin typeface="Garamond" pitchFamily="18" charset="0"/>
            </a:endParaRPr>
          </a:p>
          <a:p>
            <a:pPr eaLnBrk="0" hangingPunct="0">
              <a:spcBef>
                <a:spcPts val="600"/>
              </a:spcBef>
              <a:buFont typeface="Arial" charset="0"/>
              <a:buNone/>
            </a:pPr>
            <a:endParaRPr lang="en-US" b="1">
              <a:solidFill>
                <a:srgbClr val="C00000"/>
              </a:solidFill>
              <a:latin typeface="Garamond" pitchFamily="18" charset="0"/>
            </a:endParaRPr>
          </a:p>
          <a:p>
            <a:pPr algn="ctr" eaLnBrk="0" hangingPunct="0">
              <a:spcBef>
                <a:spcPts val="600"/>
              </a:spcBef>
              <a:buFont typeface="Arial" charset="0"/>
              <a:buNone/>
            </a:pPr>
            <a:r>
              <a:rPr lang="en-US" b="1">
                <a:solidFill>
                  <a:srgbClr val="C00000"/>
                </a:solidFill>
                <a:latin typeface="Garamond" pitchFamily="18" charset="0"/>
              </a:rPr>
              <a:t>The  process</a:t>
            </a:r>
          </a:p>
          <a:p>
            <a:pPr eaLnBrk="0" hangingPunct="0">
              <a:spcBef>
                <a:spcPts val="600"/>
              </a:spcBef>
              <a:buFont typeface="Arial" charset="0"/>
              <a:buChar char="•"/>
            </a:pPr>
            <a:endParaRPr lang="bg-BG" b="1">
              <a:solidFill>
                <a:srgbClr val="C00000"/>
              </a:solidFill>
              <a:latin typeface="Garamond" pitchFamily="18" charset="0"/>
            </a:endParaRPr>
          </a:p>
        </p:txBody>
      </p:sp>
      <p:pic>
        <p:nvPicPr>
          <p:cNvPr id="25605" name="Picture 2"/>
          <p:cNvPicPr>
            <a:picLocks noChangeAspect="1" noChangeArrowheads="1"/>
          </p:cNvPicPr>
          <p:nvPr/>
        </p:nvPicPr>
        <p:blipFill>
          <a:blip r:embed="rId2"/>
          <a:srcRect/>
          <a:stretch>
            <a:fillRect/>
          </a:stretch>
        </p:blipFill>
        <p:spPr bwMode="auto">
          <a:xfrm>
            <a:off x="468313" y="3786188"/>
            <a:ext cx="8221662" cy="187483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388" y="912813"/>
            <a:ext cx="8856662" cy="428625"/>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bg-BG" sz="1700" b="1" dirty="0">
                <a:solidFill>
                  <a:srgbClr val="C00000"/>
                </a:solidFill>
                <a:latin typeface="Garamond" pitchFamily="18" charset="0"/>
              </a:rPr>
              <a:t>Сигурността и  поверителността - най-голямото предизвикателство за “умните мрежи”</a:t>
            </a:r>
          </a:p>
        </p:txBody>
      </p:sp>
      <p:sp>
        <p:nvSpPr>
          <p:cNvPr id="4" name="Rectangle 3"/>
          <p:cNvSpPr/>
          <p:nvPr/>
        </p:nvSpPr>
        <p:spPr>
          <a:xfrm>
            <a:off x="2843213" y="1844675"/>
            <a:ext cx="3259137" cy="3970338"/>
          </a:xfrm>
          <a:prstGeom prst="rect">
            <a:avLst/>
          </a:prstGeom>
        </p:spPr>
        <p:txBody>
          <a:bodyPr wrap="none">
            <a:spAutoFit/>
          </a:bodyPr>
          <a:lstStyle/>
          <a:p>
            <a:pPr algn="ctr">
              <a:defRPr/>
            </a:pPr>
            <a:r>
              <a:rPr lang="en-US" b="1" dirty="0">
                <a:solidFill>
                  <a:srgbClr val="C00000"/>
                </a:solidFill>
                <a:latin typeface="Garamond" pitchFamily="18" charset="0"/>
              </a:rPr>
              <a:t>The scope </a:t>
            </a:r>
            <a:endParaRPr lang="bg-BG" b="1" dirty="0">
              <a:solidFill>
                <a:srgbClr val="C00000"/>
              </a:solidFill>
              <a:latin typeface="Garamond" pitchFamily="18" charset="0"/>
            </a:endParaRPr>
          </a:p>
          <a:p>
            <a:pPr>
              <a:defRPr/>
            </a:pPr>
            <a:endParaRPr lang="bg-BG" b="1" dirty="0">
              <a:solidFill>
                <a:srgbClr val="C00000"/>
              </a:solidFill>
              <a:latin typeface="Garamond" pitchFamily="18" charset="0"/>
            </a:endParaRPr>
          </a:p>
          <a:p>
            <a:pPr>
              <a:defRPr/>
            </a:pPr>
            <a:endParaRPr lang="bg-BG" b="1" dirty="0">
              <a:solidFill>
                <a:srgbClr val="C00000"/>
              </a:solidFill>
              <a:latin typeface="Garamond" pitchFamily="18" charset="0"/>
            </a:endParaRPr>
          </a:p>
          <a:p>
            <a:pPr>
              <a:defRPr/>
            </a:pPr>
            <a:r>
              <a:rPr lang="pt-BR" b="1" dirty="0">
                <a:latin typeface="Garamond" pitchFamily="18" charset="0"/>
              </a:rPr>
              <a:t>ISO 27001 / PCI DSS / COBIT</a:t>
            </a:r>
            <a:endParaRPr lang="bg-BG" b="1" dirty="0">
              <a:latin typeface="Garamond" pitchFamily="18" charset="0"/>
            </a:endParaRPr>
          </a:p>
          <a:p>
            <a:pPr>
              <a:defRPr/>
            </a:pPr>
            <a:endParaRPr lang="bg-BG" b="1" dirty="0">
              <a:latin typeface="Garamond" pitchFamily="18" charset="0"/>
            </a:endParaRPr>
          </a:p>
          <a:p>
            <a:pPr>
              <a:defRPr/>
            </a:pPr>
            <a:r>
              <a:rPr lang="en-GB" b="1" dirty="0">
                <a:latin typeface="Garamond" pitchFamily="18" charset="0"/>
              </a:rPr>
              <a:t>Information gathering</a:t>
            </a:r>
            <a:endParaRPr lang="bg-BG" b="1" dirty="0">
              <a:latin typeface="Garamond" pitchFamily="18" charset="0"/>
            </a:endParaRPr>
          </a:p>
          <a:p>
            <a:pPr>
              <a:defRPr/>
            </a:pPr>
            <a:endParaRPr lang="bg-BG" b="1" dirty="0">
              <a:latin typeface="Garamond" pitchFamily="18" charset="0"/>
            </a:endParaRPr>
          </a:p>
          <a:p>
            <a:pPr>
              <a:defRPr/>
            </a:pPr>
            <a:r>
              <a:rPr lang="en-GB" b="1" dirty="0">
                <a:latin typeface="Garamond" pitchFamily="18" charset="0"/>
              </a:rPr>
              <a:t>Network mapping</a:t>
            </a:r>
            <a:endParaRPr lang="bg-BG" b="1" dirty="0">
              <a:latin typeface="Garamond" pitchFamily="18" charset="0"/>
            </a:endParaRPr>
          </a:p>
          <a:p>
            <a:pPr>
              <a:defRPr/>
            </a:pPr>
            <a:endParaRPr lang="bg-BG" b="1" dirty="0">
              <a:latin typeface="Garamond" pitchFamily="18" charset="0"/>
            </a:endParaRPr>
          </a:p>
          <a:p>
            <a:pPr>
              <a:defRPr/>
            </a:pPr>
            <a:r>
              <a:rPr lang="en-US" b="1" dirty="0">
                <a:latin typeface="Garamond" pitchFamily="18" charset="0"/>
              </a:rPr>
              <a:t>Vulnerability scanning</a:t>
            </a:r>
            <a:endParaRPr lang="bg-BG" b="1" dirty="0">
              <a:latin typeface="Garamond" pitchFamily="18" charset="0"/>
            </a:endParaRPr>
          </a:p>
          <a:p>
            <a:pPr>
              <a:defRPr/>
            </a:pPr>
            <a:endParaRPr lang="bg-BG" b="1" i="1" spc="-20" dirty="0">
              <a:solidFill>
                <a:srgbClr val="004797"/>
              </a:solidFill>
              <a:latin typeface="Garamond" pitchFamily="18" charset="0"/>
            </a:endParaRPr>
          </a:p>
          <a:p>
            <a:pPr>
              <a:defRPr/>
            </a:pPr>
            <a:r>
              <a:rPr lang="en-GB" b="1" dirty="0">
                <a:latin typeface="Garamond" pitchFamily="18" charset="0"/>
              </a:rPr>
              <a:t>Vulnerability testing</a:t>
            </a:r>
            <a:endParaRPr lang="bg-BG" b="1" dirty="0">
              <a:latin typeface="Garamond" pitchFamily="18" charset="0"/>
            </a:endParaRPr>
          </a:p>
          <a:p>
            <a:pPr>
              <a:defRPr/>
            </a:pPr>
            <a:endParaRPr lang="bg-BG" b="1" dirty="0">
              <a:latin typeface="Garamond" pitchFamily="18" charset="0"/>
            </a:endParaRPr>
          </a:p>
          <a:p>
            <a:pPr>
              <a:defRPr/>
            </a:pPr>
            <a:r>
              <a:rPr lang="en-GB" b="1" dirty="0">
                <a:latin typeface="Garamond" pitchFamily="18" charset="0"/>
              </a:rPr>
              <a:t>Management reporting</a:t>
            </a:r>
            <a:endParaRPr lang="bg-BG" b="1" dirty="0">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srcRect/>
          <a:stretch>
            <a:fillRect/>
          </a:stretch>
        </p:blipFill>
        <p:spPr bwMode="auto">
          <a:xfrm>
            <a:off x="1619250" y="1858963"/>
            <a:ext cx="5919788" cy="3946525"/>
          </a:xfrm>
          <a:prstGeom prst="rect">
            <a:avLst/>
          </a:prstGeom>
          <a:noFill/>
          <a:ln w="9525">
            <a:noFill/>
            <a:miter lim="800000"/>
            <a:headEnd/>
            <a:tailEnd/>
          </a:ln>
        </p:spPr>
      </p:pic>
      <p:sp>
        <p:nvSpPr>
          <p:cNvPr id="33795" name="TextBox 2"/>
          <p:cNvSpPr txBox="1">
            <a:spLocks noChangeArrowheads="1"/>
          </p:cNvSpPr>
          <p:nvPr/>
        </p:nvSpPr>
        <p:spPr bwMode="auto">
          <a:xfrm>
            <a:off x="539750" y="509588"/>
            <a:ext cx="7920038" cy="461962"/>
          </a:xfrm>
          <a:prstGeom prst="rect">
            <a:avLst/>
          </a:prstGeom>
          <a:noFill/>
          <a:ln w="9525">
            <a:noFill/>
            <a:miter lim="800000"/>
            <a:headEnd/>
            <a:tailEnd/>
          </a:ln>
        </p:spPr>
        <p:txBody>
          <a:bodyPr>
            <a:spAutoFit/>
          </a:bodyPr>
          <a:lstStyle/>
          <a:p>
            <a:pPr algn="ctr"/>
            <a:r>
              <a:rPr lang="en-US" sz="2400" b="1" dirty="0" smtClean="0">
                <a:solidFill>
                  <a:schemeClr val="bg1"/>
                </a:solidFill>
                <a:latin typeface="Garamond" pitchFamily="18" charset="0"/>
              </a:rPr>
              <a:t>Cross  utility </a:t>
            </a:r>
            <a:r>
              <a:rPr lang="bg-BG" sz="2400" b="1" dirty="0" smtClean="0">
                <a:solidFill>
                  <a:schemeClr val="bg1"/>
                </a:solidFill>
                <a:latin typeface="Garamond" pitchFamily="18" charset="0"/>
              </a:rPr>
              <a:t>балансиране</a:t>
            </a:r>
            <a:r>
              <a:rPr lang="en-US" sz="2400" b="1" dirty="0" smtClean="0">
                <a:solidFill>
                  <a:schemeClr val="bg1"/>
                </a:solidFill>
                <a:latin typeface="Garamond" pitchFamily="18" charset="0"/>
              </a:rPr>
              <a:t> </a:t>
            </a:r>
            <a:endParaRPr lang="bg-BG" sz="2400" b="1" dirty="0">
              <a:solidFill>
                <a:schemeClr val="bg1"/>
              </a:solidFill>
              <a:latin typeface="Garamond" pitchFamily="18" charset="0"/>
            </a:endParaRPr>
          </a:p>
        </p:txBody>
      </p:sp>
      <p:sp>
        <p:nvSpPr>
          <p:cNvPr id="33796" name="TextBox 3"/>
          <p:cNvSpPr txBox="1">
            <a:spLocks noChangeArrowheads="1"/>
          </p:cNvSpPr>
          <p:nvPr/>
        </p:nvSpPr>
        <p:spPr bwMode="auto">
          <a:xfrm>
            <a:off x="1584325" y="5949950"/>
            <a:ext cx="5651500" cy="306388"/>
          </a:xfrm>
          <a:prstGeom prst="rect">
            <a:avLst/>
          </a:prstGeom>
          <a:noFill/>
          <a:ln w="9525">
            <a:noFill/>
            <a:miter lim="800000"/>
            <a:headEnd/>
            <a:tailEnd/>
          </a:ln>
        </p:spPr>
        <p:txBody>
          <a:bodyPr>
            <a:spAutoFit/>
          </a:bodyPr>
          <a:lstStyle/>
          <a:p>
            <a:r>
              <a:rPr lang="en-US" sz="1400" b="1">
                <a:latin typeface="Garamond" pitchFamily="18" charset="0"/>
              </a:rPr>
              <a:t>Source</a:t>
            </a:r>
            <a:r>
              <a:rPr lang="bg-BG" sz="1400" b="1">
                <a:latin typeface="Garamond" pitchFamily="18" charset="0"/>
              </a:rPr>
              <a:t>: </a:t>
            </a:r>
            <a:r>
              <a:rPr lang="en-US" sz="1400" b="1">
                <a:latin typeface="Garamond" pitchFamily="18" charset="0"/>
              </a:rPr>
              <a:t>RES Integration and Market Design</a:t>
            </a:r>
            <a:r>
              <a:rPr lang="bg-BG" sz="1400" b="1">
                <a:latin typeface="Garamond" pitchFamily="18" charset="0"/>
              </a:rPr>
              <a:t> </a:t>
            </a:r>
            <a:r>
              <a:rPr lang="en-US" sz="1400" b="1">
                <a:latin typeface="Garamond" pitchFamily="18" charset="0"/>
              </a:rPr>
              <a:t>Report, Euroelectric 2012</a:t>
            </a:r>
            <a:endParaRPr lang="bg-BG" sz="1400" b="1">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21858" name="Picture 2" descr="G:\My Documents_12082010\My Documents2\whismysupplier.png"/>
          <p:cNvPicPr>
            <a:picLocks noChangeAspect="1" noChangeArrowheads="1"/>
          </p:cNvPicPr>
          <p:nvPr/>
        </p:nvPicPr>
        <p:blipFill>
          <a:blip r:embed="rId2"/>
          <a:srcRect/>
          <a:stretch>
            <a:fillRect/>
          </a:stretch>
        </p:blipFill>
        <p:spPr bwMode="auto">
          <a:xfrm>
            <a:off x="467544" y="500042"/>
            <a:ext cx="8262234" cy="5377230"/>
          </a:xfrm>
          <a:prstGeom prst="rect">
            <a:avLst/>
          </a:prstGeom>
          <a:noFill/>
        </p:spPr>
      </p:pic>
      <p:sp>
        <p:nvSpPr>
          <p:cNvPr id="3" name="Rectangle 2"/>
          <p:cNvSpPr/>
          <p:nvPr/>
        </p:nvSpPr>
        <p:spPr>
          <a:xfrm>
            <a:off x="6288708" y="5877272"/>
            <a:ext cx="2398092" cy="338554"/>
          </a:xfrm>
          <a:prstGeom prst="rect">
            <a:avLst/>
          </a:prstGeom>
        </p:spPr>
        <p:txBody>
          <a:bodyPr wrap="none">
            <a:spAutoFit/>
          </a:bodyPr>
          <a:lstStyle/>
          <a:p>
            <a:r>
              <a:rPr lang="en-GB" sz="1600" b="1" dirty="0" smtClean="0">
                <a:latin typeface="Garamond" pitchFamily="18" charset="0"/>
              </a:rPr>
              <a:t>http://www.uswitch.com</a:t>
            </a:r>
            <a:endParaRPr lang="bg-BG" sz="1600" b="1" dirty="0">
              <a:latin typeface="Garamond" pitchFamily="18" charset="0"/>
            </a:endParaRPr>
          </a:p>
        </p:txBody>
      </p:sp>
      <p:sp>
        <p:nvSpPr>
          <p:cNvPr id="5" name="TextBox 4"/>
          <p:cNvSpPr txBox="1">
            <a:spLocks noChangeArrowheads="1"/>
          </p:cNvSpPr>
          <p:nvPr/>
        </p:nvSpPr>
        <p:spPr bwMode="auto">
          <a:xfrm>
            <a:off x="1142826" y="476672"/>
            <a:ext cx="6813550" cy="523220"/>
          </a:xfrm>
          <a:prstGeom prst="rect">
            <a:avLst/>
          </a:prstGeom>
          <a:noFill/>
          <a:ln w="9525">
            <a:noFill/>
            <a:miter lim="800000"/>
            <a:headEnd/>
            <a:tailEnd/>
          </a:ln>
        </p:spPr>
        <p:txBody>
          <a:bodyPr>
            <a:spAutoFit/>
          </a:bodyPr>
          <a:lstStyle/>
          <a:p>
            <a:pPr algn="ctr"/>
            <a:r>
              <a:rPr lang="bg-BG" sz="2800" b="1" kern="0" dirty="0" smtClean="0">
                <a:solidFill>
                  <a:srgbClr val="FF0000"/>
                </a:solidFill>
                <a:latin typeface="Garamond" pitchFamily="18" charset="0"/>
                <a:ea typeface="ＭＳ Ｐゴシック" charset="-128"/>
              </a:rPr>
              <a:t>Примери</a:t>
            </a: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t>ю</a:t>
            </a:r>
            <a:endParaRPr lang="bg-BG" dirty="0"/>
          </a:p>
        </p:txBody>
      </p:sp>
      <p:grpSp>
        <p:nvGrpSpPr>
          <p:cNvPr id="7" name="Group 6"/>
          <p:cNvGrpSpPr/>
          <p:nvPr/>
        </p:nvGrpSpPr>
        <p:grpSpPr>
          <a:xfrm>
            <a:off x="611560" y="116632"/>
            <a:ext cx="7723410" cy="6241306"/>
            <a:chOff x="611560" y="116632"/>
            <a:chExt cx="7723410" cy="6241306"/>
          </a:xfrm>
        </p:grpSpPr>
        <p:pic>
          <p:nvPicPr>
            <p:cNvPr id="122882" name="Picture 2" descr="G:\My Documents_12082010\My Documents2\capture-20140408-095905.png"/>
            <p:cNvPicPr>
              <a:picLocks noChangeAspect="1" noChangeArrowheads="1"/>
            </p:cNvPicPr>
            <p:nvPr/>
          </p:nvPicPr>
          <p:blipFill>
            <a:blip r:embed="rId2"/>
            <a:srcRect/>
            <a:stretch>
              <a:fillRect/>
            </a:stretch>
          </p:blipFill>
          <p:spPr bwMode="auto">
            <a:xfrm>
              <a:off x="633542" y="116632"/>
              <a:ext cx="7701428" cy="2736304"/>
            </a:xfrm>
            <a:prstGeom prst="rect">
              <a:avLst/>
            </a:prstGeom>
            <a:noFill/>
          </p:spPr>
        </p:pic>
        <p:pic>
          <p:nvPicPr>
            <p:cNvPr id="122883" name="Picture 3" descr="G:\My Documents_12082010\My Documents2\capture-20140408-100021.png"/>
            <p:cNvPicPr>
              <a:picLocks noChangeAspect="1" noChangeArrowheads="1"/>
            </p:cNvPicPr>
            <p:nvPr/>
          </p:nvPicPr>
          <p:blipFill>
            <a:blip r:embed="rId3"/>
            <a:srcRect/>
            <a:stretch>
              <a:fillRect/>
            </a:stretch>
          </p:blipFill>
          <p:spPr bwMode="auto">
            <a:xfrm>
              <a:off x="611560" y="2852936"/>
              <a:ext cx="7723410" cy="3505002"/>
            </a:xfrm>
            <a:prstGeom prst="rect">
              <a:avLst/>
            </a:prstGeom>
            <a:noFill/>
          </p:spPr>
        </p:pic>
      </p:grpSp>
      <p:sp>
        <p:nvSpPr>
          <p:cNvPr id="3" name="Rectangle 2"/>
          <p:cNvSpPr/>
          <p:nvPr/>
        </p:nvSpPr>
        <p:spPr>
          <a:xfrm>
            <a:off x="4910058" y="5988606"/>
            <a:ext cx="3102901" cy="338554"/>
          </a:xfrm>
          <a:prstGeom prst="rect">
            <a:avLst/>
          </a:prstGeom>
        </p:spPr>
        <p:txBody>
          <a:bodyPr wrap="none">
            <a:spAutoFit/>
          </a:bodyPr>
          <a:lstStyle/>
          <a:p>
            <a:r>
              <a:rPr lang="en-GB" sz="1600" b="1" dirty="0" smtClean="0">
                <a:latin typeface="Garamond" pitchFamily="18" charset="0"/>
              </a:rPr>
              <a:t>https://www.chooseenergy.com/</a:t>
            </a:r>
            <a:endParaRPr lang="bg-BG" sz="1600" b="1" dirty="0">
              <a:latin typeface="Garamond" pitchFamily="18" charset="0"/>
            </a:endParaRPr>
          </a:p>
        </p:txBody>
      </p:sp>
      <p:sp>
        <p:nvSpPr>
          <p:cNvPr id="6" name="TextBox 5"/>
          <p:cNvSpPr txBox="1"/>
          <p:nvPr/>
        </p:nvSpPr>
        <p:spPr>
          <a:xfrm>
            <a:off x="1043608" y="4221088"/>
            <a:ext cx="5256583" cy="646331"/>
          </a:xfrm>
          <a:prstGeom prst="rect">
            <a:avLst/>
          </a:prstGeom>
          <a:noFill/>
        </p:spPr>
        <p:txBody>
          <a:bodyPr wrap="square" rtlCol="0">
            <a:spAutoFit/>
          </a:bodyPr>
          <a:lstStyle/>
          <a:p>
            <a:r>
              <a:rPr lang="bg-BG" sz="3600" b="1" dirty="0" smtClean="0">
                <a:solidFill>
                  <a:srgbClr val="FF0000"/>
                </a:solidFill>
                <a:latin typeface="Garamond" pitchFamily="18" charset="0"/>
              </a:rPr>
              <a:t>Скоро и в България …</a:t>
            </a:r>
            <a:endParaRPr lang="bg-BG" sz="3600" b="1" dirty="0">
              <a:solidFill>
                <a:srgbClr val="FF0000"/>
              </a:solidFill>
              <a:latin typeface="Garamond" pitchFamily="18" charset="0"/>
            </a:endParaRPr>
          </a:p>
        </p:txBody>
      </p:sp>
      <p:sp>
        <p:nvSpPr>
          <p:cNvPr id="8" name="TextBox 7"/>
          <p:cNvSpPr txBox="1">
            <a:spLocks noChangeArrowheads="1"/>
          </p:cNvSpPr>
          <p:nvPr/>
        </p:nvSpPr>
        <p:spPr bwMode="auto">
          <a:xfrm>
            <a:off x="1142826" y="476672"/>
            <a:ext cx="6813550" cy="523220"/>
          </a:xfrm>
          <a:prstGeom prst="rect">
            <a:avLst/>
          </a:prstGeom>
          <a:noFill/>
          <a:ln w="9525">
            <a:noFill/>
            <a:miter lim="800000"/>
            <a:headEnd/>
            <a:tailEnd/>
          </a:ln>
        </p:spPr>
        <p:txBody>
          <a:bodyPr>
            <a:spAutoFit/>
          </a:bodyPr>
          <a:lstStyle/>
          <a:p>
            <a:pPr algn="ctr"/>
            <a:r>
              <a:rPr lang="bg-BG" sz="2800" b="1" kern="0" dirty="0" smtClean="0">
                <a:solidFill>
                  <a:srgbClr val="FF0000"/>
                </a:solidFill>
                <a:latin typeface="Garamond" pitchFamily="18" charset="0"/>
                <a:ea typeface="ＭＳ Ｐゴシック" charset="-128"/>
              </a:rPr>
              <a:t>Примери</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dirty="0"/>
          </a:p>
        </p:txBody>
      </p:sp>
      <p:sp>
        <p:nvSpPr>
          <p:cNvPr id="3" name="TextBox 4"/>
          <p:cNvSpPr txBox="1">
            <a:spLocks noChangeArrowheads="1"/>
          </p:cNvSpPr>
          <p:nvPr/>
        </p:nvSpPr>
        <p:spPr bwMode="auto">
          <a:xfrm>
            <a:off x="1142826" y="529516"/>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pic>
        <p:nvPicPr>
          <p:cNvPr id="159746" name="Picture 2" descr="https://s3.amazonaws.com/ese-prod/uploads/project/image_1/70/Duquesne_Chillers_and_tanksII.jpg"/>
          <p:cNvPicPr>
            <a:picLocks noChangeAspect="1" noChangeArrowheads="1"/>
          </p:cNvPicPr>
          <p:nvPr/>
        </p:nvPicPr>
        <p:blipFill>
          <a:blip r:embed="rId2"/>
          <a:srcRect/>
          <a:stretch>
            <a:fillRect/>
          </a:stretch>
        </p:blipFill>
        <p:spPr bwMode="auto">
          <a:xfrm>
            <a:off x="1763688" y="2060848"/>
            <a:ext cx="5343525" cy="3743325"/>
          </a:xfrm>
          <a:prstGeom prst="rect">
            <a:avLst/>
          </a:prstGeom>
          <a:noFill/>
        </p:spPr>
      </p:pic>
      <p:sp>
        <p:nvSpPr>
          <p:cNvPr id="7" name="Rectangle 6"/>
          <p:cNvSpPr/>
          <p:nvPr/>
        </p:nvSpPr>
        <p:spPr>
          <a:xfrm>
            <a:off x="2195736" y="1484784"/>
            <a:ext cx="4572000" cy="369332"/>
          </a:xfrm>
          <a:prstGeom prst="rect">
            <a:avLst/>
          </a:prstGeom>
        </p:spPr>
        <p:txBody>
          <a:bodyPr>
            <a:spAutoFit/>
          </a:bodyPr>
          <a:lstStyle/>
          <a:p>
            <a:pPr algn="ctr"/>
            <a:r>
              <a:rPr lang="bg-BG" b="1" dirty="0" smtClean="0">
                <a:solidFill>
                  <a:srgbClr val="FF0000"/>
                </a:solidFill>
              </a:rPr>
              <a:t>VIRTUAL ENERGY STORAGE</a:t>
            </a:r>
            <a:endParaRPr lang="bg-BG"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59746"/>
                                        </p:tgtEl>
                                        <p:attrNameLst>
                                          <p:attrName>style.visibility</p:attrName>
                                        </p:attrNameLst>
                                      </p:cBhvr>
                                      <p:to>
                                        <p:strVal val="visible"/>
                                      </p:to>
                                    </p:set>
                                    <p:anim calcmode="lin" valueType="num">
                                      <p:cBhvr additive="base">
                                        <p:cTn id="13" dur="500" fill="hold"/>
                                        <p:tgtEl>
                                          <p:spTgt spid="159746"/>
                                        </p:tgtEl>
                                        <p:attrNameLst>
                                          <p:attrName>ppt_x</p:attrName>
                                        </p:attrNameLst>
                                      </p:cBhvr>
                                      <p:tavLst>
                                        <p:tav tm="0">
                                          <p:val>
                                            <p:strVal val="0-#ppt_w/2"/>
                                          </p:val>
                                        </p:tav>
                                        <p:tav tm="100000">
                                          <p:val>
                                            <p:strVal val="#ppt_x"/>
                                          </p:val>
                                        </p:tav>
                                      </p:tavLst>
                                    </p:anim>
                                    <p:anim calcmode="lin" valueType="num">
                                      <p:cBhvr additive="base">
                                        <p:cTn id="14" dur="500" fill="hold"/>
                                        <p:tgtEl>
                                          <p:spTgt spid="1597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4" descr="http://3.bp.blogspot.com/_I7UK8oYKhZc/TLXUPYib7vI/AAAAAAAAAZw/gFtkadrls0U/s1600/shopping_mall_photo_Tomitheos.jpg"/>
          <p:cNvPicPr>
            <a:picLocks noChangeAspect="1" noChangeArrowheads="1"/>
          </p:cNvPicPr>
          <p:nvPr/>
        </p:nvPicPr>
        <p:blipFill>
          <a:blip r:embed="rId2"/>
          <a:srcRect/>
          <a:stretch>
            <a:fillRect/>
          </a:stretch>
        </p:blipFill>
        <p:spPr bwMode="auto">
          <a:xfrm>
            <a:off x="3495675" y="2492896"/>
            <a:ext cx="5648325" cy="3743325"/>
          </a:xfrm>
          <a:prstGeom prst="rect">
            <a:avLst/>
          </a:prstGeom>
          <a:noFill/>
        </p:spPr>
      </p:pic>
      <p:sp>
        <p:nvSpPr>
          <p:cNvPr id="2" name="Title 1"/>
          <p:cNvSpPr>
            <a:spLocks noGrp="1"/>
          </p:cNvSpPr>
          <p:nvPr>
            <p:ph type="title"/>
          </p:nvPr>
        </p:nvSpPr>
        <p:spPr/>
        <p:txBody>
          <a:bodyPr/>
          <a:lstStyle/>
          <a:p>
            <a:endParaRPr lang="bg-BG" dirty="0"/>
          </a:p>
        </p:txBody>
      </p:sp>
      <p:sp>
        <p:nvSpPr>
          <p:cNvPr id="3" name="TextBox 4"/>
          <p:cNvSpPr txBox="1">
            <a:spLocks noChangeArrowheads="1"/>
          </p:cNvSpPr>
          <p:nvPr/>
        </p:nvSpPr>
        <p:spPr bwMode="auto">
          <a:xfrm>
            <a:off x="1142826" y="404664"/>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pic>
        <p:nvPicPr>
          <p:cNvPr id="126978" name="Picture 2" descr="https://encrypted-tbn1.gstatic.com/images?q=tbn:ANd9GcR7F1yH-9c7b_A6czvERsSkO7w7lZseTvDbHx_qJBQkezRrtUTBHg"/>
          <p:cNvPicPr>
            <a:picLocks noChangeAspect="1" noChangeArrowheads="1"/>
          </p:cNvPicPr>
          <p:nvPr/>
        </p:nvPicPr>
        <p:blipFill>
          <a:blip r:embed="rId3"/>
          <a:srcRect/>
          <a:stretch>
            <a:fillRect/>
          </a:stretch>
        </p:blipFill>
        <p:spPr bwMode="auto">
          <a:xfrm>
            <a:off x="457200" y="980728"/>
            <a:ext cx="4629150" cy="3743325"/>
          </a:xfrm>
          <a:prstGeom prst="rect">
            <a:avLst/>
          </a:prstGeom>
          <a:noFill/>
        </p:spPr>
      </p:pic>
      <p:sp>
        <p:nvSpPr>
          <p:cNvPr id="6" name="Rectangle 5"/>
          <p:cNvSpPr/>
          <p:nvPr/>
        </p:nvSpPr>
        <p:spPr>
          <a:xfrm>
            <a:off x="2286000" y="1403484"/>
            <a:ext cx="4572000" cy="369332"/>
          </a:xfrm>
          <a:prstGeom prst="rect">
            <a:avLst/>
          </a:prstGeom>
        </p:spPr>
        <p:txBody>
          <a:bodyPr>
            <a:spAutoFit/>
          </a:bodyPr>
          <a:lstStyle/>
          <a:p>
            <a:pPr algn="ctr"/>
            <a:r>
              <a:rPr lang="bg-BG" b="1" dirty="0" smtClean="0">
                <a:solidFill>
                  <a:srgbClr val="FF0000"/>
                </a:solidFill>
              </a:rPr>
              <a:t>VIRTUAL ENERGY STORAGE</a:t>
            </a:r>
            <a:endParaRPr lang="bg-BG"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26980"/>
                                        </p:tgtEl>
                                        <p:attrNameLst>
                                          <p:attrName>style.visibility</p:attrName>
                                        </p:attrNameLst>
                                      </p:cBhvr>
                                      <p:to>
                                        <p:strVal val="visible"/>
                                      </p:to>
                                    </p:set>
                                    <p:anim calcmode="lin" valueType="num">
                                      <p:cBhvr additive="base">
                                        <p:cTn id="7" dur="500" fill="hold"/>
                                        <p:tgtEl>
                                          <p:spTgt spid="126980"/>
                                        </p:tgtEl>
                                        <p:attrNameLst>
                                          <p:attrName>ppt_x</p:attrName>
                                        </p:attrNameLst>
                                      </p:cBhvr>
                                      <p:tavLst>
                                        <p:tav tm="0">
                                          <p:val>
                                            <p:strVal val="0-#ppt_w/2"/>
                                          </p:val>
                                        </p:tav>
                                        <p:tav tm="100000">
                                          <p:val>
                                            <p:strVal val="#ppt_x"/>
                                          </p:val>
                                        </p:tav>
                                      </p:tavLst>
                                    </p:anim>
                                    <p:anim calcmode="lin" valueType="num">
                                      <p:cBhvr additive="base">
                                        <p:cTn id="8" dur="500" fill="hold"/>
                                        <p:tgtEl>
                                          <p:spTgt spid="12698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26978"/>
                                        </p:tgtEl>
                                        <p:attrNameLst>
                                          <p:attrName>style.visibility</p:attrName>
                                        </p:attrNameLst>
                                      </p:cBhvr>
                                      <p:to>
                                        <p:strVal val="visible"/>
                                      </p:to>
                                    </p:set>
                                    <p:anim calcmode="lin" valueType="num">
                                      <p:cBhvr additive="base">
                                        <p:cTn id="13" dur="500" fill="hold"/>
                                        <p:tgtEl>
                                          <p:spTgt spid="126978"/>
                                        </p:tgtEl>
                                        <p:attrNameLst>
                                          <p:attrName>ppt_x</p:attrName>
                                        </p:attrNameLst>
                                      </p:cBhvr>
                                      <p:tavLst>
                                        <p:tav tm="0">
                                          <p:val>
                                            <p:strVal val="0-#ppt_w/2"/>
                                          </p:val>
                                        </p:tav>
                                        <p:tav tm="100000">
                                          <p:val>
                                            <p:strVal val="#ppt_x"/>
                                          </p:val>
                                        </p:tav>
                                      </p:tavLst>
                                    </p:anim>
                                    <p:anim calcmode="lin" valueType="num">
                                      <p:cBhvr additive="base">
                                        <p:cTn id="14" dur="500" fill="hold"/>
                                        <p:tgtEl>
                                          <p:spTgt spid="12697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dirty="0"/>
          </a:p>
        </p:txBody>
      </p:sp>
      <p:pic>
        <p:nvPicPr>
          <p:cNvPr id="162818" name="Picture 2" descr="http://0.tqn.com/d/create/1/0/5/P/5/-/10-05-30-112.jpg"/>
          <p:cNvPicPr>
            <a:picLocks noChangeAspect="1" noChangeArrowheads="1"/>
          </p:cNvPicPr>
          <p:nvPr/>
        </p:nvPicPr>
        <p:blipFill>
          <a:blip r:embed="rId2"/>
          <a:srcRect/>
          <a:stretch>
            <a:fillRect/>
          </a:stretch>
        </p:blipFill>
        <p:spPr bwMode="auto">
          <a:xfrm>
            <a:off x="251520" y="1484784"/>
            <a:ext cx="3057525" cy="3743325"/>
          </a:xfrm>
          <a:prstGeom prst="rect">
            <a:avLst/>
          </a:prstGeom>
          <a:noFill/>
        </p:spPr>
      </p:pic>
      <p:pic>
        <p:nvPicPr>
          <p:cNvPr id="162820" name="Picture 4" descr="http://upload.wikimedia.org/wikipedia/commons/4/46/Technology_Centre_Teknia_Ltd_Shanghai_office.jpg"/>
          <p:cNvPicPr>
            <a:picLocks noChangeAspect="1" noChangeArrowheads="1"/>
          </p:cNvPicPr>
          <p:nvPr/>
        </p:nvPicPr>
        <p:blipFill>
          <a:blip r:embed="rId3"/>
          <a:srcRect/>
          <a:stretch>
            <a:fillRect/>
          </a:stretch>
        </p:blipFill>
        <p:spPr bwMode="auto">
          <a:xfrm>
            <a:off x="3514725" y="1484784"/>
            <a:ext cx="5629275" cy="3743325"/>
          </a:xfrm>
          <a:prstGeom prst="rect">
            <a:avLst/>
          </a:prstGeom>
          <a:noFill/>
        </p:spPr>
      </p:pic>
      <p:sp>
        <p:nvSpPr>
          <p:cNvPr id="5" name="TextBox 4"/>
          <p:cNvSpPr txBox="1">
            <a:spLocks noChangeArrowheads="1"/>
          </p:cNvSpPr>
          <p:nvPr/>
        </p:nvSpPr>
        <p:spPr bwMode="auto">
          <a:xfrm>
            <a:off x="1142826" y="692696"/>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sp>
        <p:nvSpPr>
          <p:cNvPr id="7" name="Rectangle 6"/>
          <p:cNvSpPr/>
          <p:nvPr/>
        </p:nvSpPr>
        <p:spPr>
          <a:xfrm>
            <a:off x="2286000" y="1403484"/>
            <a:ext cx="4572000" cy="369332"/>
          </a:xfrm>
          <a:prstGeom prst="rect">
            <a:avLst/>
          </a:prstGeom>
        </p:spPr>
        <p:txBody>
          <a:bodyPr>
            <a:spAutoFit/>
          </a:bodyPr>
          <a:lstStyle/>
          <a:p>
            <a:pPr algn="ctr"/>
            <a:r>
              <a:rPr lang="bg-BG" b="1" dirty="0" smtClean="0">
                <a:solidFill>
                  <a:srgbClr val="FF0000"/>
                </a:solidFill>
              </a:rPr>
              <a:t>VIRTUAL ENERGY STORAGE</a:t>
            </a:r>
            <a:endParaRPr lang="bg-BG"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2818"/>
                                        </p:tgtEl>
                                        <p:attrNameLst>
                                          <p:attrName>style.visibility</p:attrName>
                                        </p:attrNameLst>
                                      </p:cBhvr>
                                      <p:to>
                                        <p:strVal val="visible"/>
                                      </p:to>
                                    </p:set>
                                    <p:anim calcmode="lin" valueType="num">
                                      <p:cBhvr additive="base">
                                        <p:cTn id="7" dur="500" fill="hold"/>
                                        <p:tgtEl>
                                          <p:spTgt spid="162818"/>
                                        </p:tgtEl>
                                        <p:attrNameLst>
                                          <p:attrName>ppt_x</p:attrName>
                                        </p:attrNameLst>
                                      </p:cBhvr>
                                      <p:tavLst>
                                        <p:tav tm="0">
                                          <p:val>
                                            <p:strVal val="0-#ppt_w/2"/>
                                          </p:val>
                                        </p:tav>
                                        <p:tav tm="100000">
                                          <p:val>
                                            <p:strVal val="#ppt_x"/>
                                          </p:val>
                                        </p:tav>
                                      </p:tavLst>
                                    </p:anim>
                                    <p:anim calcmode="lin" valueType="num">
                                      <p:cBhvr additive="base">
                                        <p:cTn id="8" dur="500" fill="hold"/>
                                        <p:tgtEl>
                                          <p:spTgt spid="1628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2820"/>
                                        </p:tgtEl>
                                        <p:attrNameLst>
                                          <p:attrName>style.visibility</p:attrName>
                                        </p:attrNameLst>
                                      </p:cBhvr>
                                      <p:to>
                                        <p:strVal val="visible"/>
                                      </p:to>
                                    </p:set>
                                    <p:anim calcmode="lin" valueType="num">
                                      <p:cBhvr additive="base">
                                        <p:cTn id="13" dur="500" fill="hold"/>
                                        <p:tgtEl>
                                          <p:spTgt spid="162820"/>
                                        </p:tgtEl>
                                        <p:attrNameLst>
                                          <p:attrName>ppt_x</p:attrName>
                                        </p:attrNameLst>
                                      </p:cBhvr>
                                      <p:tavLst>
                                        <p:tav tm="0">
                                          <p:val>
                                            <p:strVal val="1+#ppt_w/2"/>
                                          </p:val>
                                        </p:tav>
                                        <p:tav tm="100000">
                                          <p:val>
                                            <p:strVal val="#ppt_x"/>
                                          </p:val>
                                        </p:tav>
                                      </p:tavLst>
                                    </p:anim>
                                    <p:anim calcmode="lin" valueType="num">
                                      <p:cBhvr additive="base">
                                        <p:cTn id="14" dur="500" fill="hold"/>
                                        <p:tgtEl>
                                          <p:spTgt spid="1628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TextBox 2"/>
          <p:cNvSpPr txBox="1">
            <a:spLocks noChangeArrowheads="1"/>
          </p:cNvSpPr>
          <p:nvPr/>
        </p:nvSpPr>
        <p:spPr bwMode="auto">
          <a:xfrm>
            <a:off x="827088" y="1844238"/>
            <a:ext cx="7429500" cy="3600986"/>
          </a:xfrm>
          <a:prstGeom prst="rect">
            <a:avLst/>
          </a:prstGeom>
          <a:noFill/>
          <a:ln w="9525">
            <a:noFill/>
            <a:miter lim="800000"/>
            <a:headEnd/>
            <a:tailEnd/>
          </a:ln>
        </p:spPr>
        <p:txBody>
          <a:bodyPr>
            <a:spAutoFit/>
          </a:bodyPr>
          <a:lstStyle/>
          <a:p>
            <a:r>
              <a:rPr lang="bg-BG" sz="2400" b="1" dirty="0">
                <a:solidFill>
                  <a:srgbClr val="C00000"/>
                </a:solidFill>
                <a:latin typeface="Garamond" pitchFamily="18" charset="0"/>
              </a:rPr>
              <a:t>Директива</a:t>
            </a:r>
            <a:r>
              <a:rPr lang="en-US" sz="2400" b="1" dirty="0">
                <a:solidFill>
                  <a:srgbClr val="C00000"/>
                </a:solidFill>
                <a:latin typeface="Garamond" pitchFamily="18" charset="0"/>
              </a:rPr>
              <a:t> 2010/31/EU of 19/05/2010 </a:t>
            </a:r>
            <a:r>
              <a:rPr lang="bg-BG" sz="2400" b="1" dirty="0">
                <a:solidFill>
                  <a:srgbClr val="C00000"/>
                </a:solidFill>
                <a:latin typeface="Garamond" pitchFamily="18" charset="0"/>
              </a:rPr>
              <a:t>за енергийното потребление на сградите</a:t>
            </a:r>
            <a:r>
              <a:rPr lang="en-US" sz="2400" b="1" dirty="0">
                <a:solidFill>
                  <a:srgbClr val="C00000"/>
                </a:solidFill>
                <a:latin typeface="Garamond" pitchFamily="18" charset="0"/>
              </a:rPr>
              <a:t> (</a:t>
            </a:r>
            <a:r>
              <a:rPr lang="bg-BG" sz="2400" b="1" dirty="0">
                <a:solidFill>
                  <a:srgbClr val="C00000"/>
                </a:solidFill>
                <a:latin typeface="Garamond" pitchFamily="18" charset="0"/>
              </a:rPr>
              <a:t>преработена</a:t>
            </a:r>
            <a:r>
              <a:rPr lang="en-US" sz="2400" b="1" dirty="0">
                <a:solidFill>
                  <a:srgbClr val="C00000"/>
                </a:solidFill>
                <a:latin typeface="Garamond" pitchFamily="18" charset="0"/>
              </a:rPr>
              <a:t>)</a:t>
            </a:r>
          </a:p>
          <a:p>
            <a:endParaRPr lang="en-US" b="1" dirty="0">
              <a:latin typeface="Garamond" pitchFamily="18" charset="0"/>
            </a:endParaRPr>
          </a:p>
          <a:p>
            <a:endParaRPr lang="bg-BG" b="1" dirty="0">
              <a:latin typeface="Garamond" pitchFamily="18" charset="0"/>
            </a:endParaRPr>
          </a:p>
          <a:p>
            <a:r>
              <a:rPr lang="bg-BG" b="1" dirty="0">
                <a:latin typeface="Garamond" pitchFamily="18" charset="0"/>
              </a:rPr>
              <a:t>Почти нулевото потребление на енергия изисква:</a:t>
            </a:r>
          </a:p>
          <a:p>
            <a:endParaRPr lang="bg-BG" b="1" dirty="0">
              <a:latin typeface="Garamond" pitchFamily="18" charset="0"/>
            </a:endParaRPr>
          </a:p>
          <a:p>
            <a:r>
              <a:rPr lang="bg-BG" b="1" dirty="0">
                <a:latin typeface="Garamond" pitchFamily="18" charset="0"/>
              </a:rPr>
              <a:t>използването на значително ниво ВЕИ интегрирани в сградите;</a:t>
            </a:r>
          </a:p>
          <a:p>
            <a:endParaRPr lang="bg-BG" b="1" dirty="0">
              <a:latin typeface="Garamond" pitchFamily="18" charset="0"/>
            </a:endParaRPr>
          </a:p>
          <a:p>
            <a:r>
              <a:rPr lang="bg-BG" b="1" dirty="0">
                <a:latin typeface="Garamond" pitchFamily="18" charset="0"/>
              </a:rPr>
              <a:t>интегрирани </a:t>
            </a:r>
            <a:r>
              <a:rPr lang="en-US" b="1" dirty="0">
                <a:latin typeface="Garamond" pitchFamily="18" charset="0"/>
              </a:rPr>
              <a:t>EMS</a:t>
            </a:r>
            <a:r>
              <a:rPr lang="bg-BG" b="1" dirty="0">
                <a:latin typeface="Garamond" pitchFamily="18" charset="0"/>
              </a:rPr>
              <a:t>;</a:t>
            </a:r>
          </a:p>
          <a:p>
            <a:endParaRPr lang="bg-BG" b="1" dirty="0">
              <a:latin typeface="Garamond" pitchFamily="18" charset="0"/>
            </a:endParaRPr>
          </a:p>
          <a:p>
            <a:r>
              <a:rPr lang="bg-BG" b="1" dirty="0">
                <a:latin typeface="Garamond" pitchFamily="18" charset="0"/>
              </a:rPr>
              <a:t>Нови бизнес отношения потребител – доставчик/снабдител</a:t>
            </a:r>
          </a:p>
          <a:p>
            <a:endParaRPr lang="bg-BG" b="1" dirty="0">
              <a:latin typeface="Garamond" pitchFamily="18" charset="0"/>
            </a:endParaRPr>
          </a:p>
        </p:txBody>
      </p:sp>
      <p:sp>
        <p:nvSpPr>
          <p:cNvPr id="4" name="Title 1"/>
          <p:cNvSpPr txBox="1">
            <a:spLocks/>
          </p:cNvSpPr>
          <p:nvPr/>
        </p:nvSpPr>
        <p:spPr>
          <a:xfrm>
            <a:off x="609600" y="652442"/>
            <a:ext cx="8229600" cy="796908"/>
          </a:xfrm>
          <a:prstGeom prst="rect">
            <a:avLst/>
          </a:prstGeo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bg-BG" sz="2800" b="1" i="0" u="none" strike="noStrike" kern="0" cap="none" spc="0" normalizeH="0" baseline="0" noProof="0" smtClean="0">
                <a:ln>
                  <a:noFill/>
                </a:ln>
                <a:solidFill>
                  <a:schemeClr val="bg1"/>
                </a:solidFill>
                <a:effectLst/>
                <a:uLnTx/>
                <a:uFillTx/>
                <a:latin typeface="Garamond" pitchFamily="18" charset="0"/>
                <a:ea typeface="ＭＳ Ｐゴシック" charset="-128"/>
                <a:cs typeface="ＭＳ Ｐゴシック"/>
              </a:rPr>
              <a:t>Малко директиви и регламенти</a:t>
            </a:r>
            <a:br>
              <a:rPr kumimoji="0" lang="bg-BG" sz="2800" b="1" i="0" u="none" strike="noStrike" kern="0" cap="none" spc="0" normalizeH="0" baseline="0" noProof="0" smtClean="0">
                <a:ln>
                  <a:noFill/>
                </a:ln>
                <a:solidFill>
                  <a:schemeClr val="bg1"/>
                </a:solidFill>
                <a:effectLst/>
                <a:uLnTx/>
                <a:uFillTx/>
                <a:latin typeface="Garamond" pitchFamily="18" charset="0"/>
                <a:ea typeface="ＭＳ Ｐゴシック" charset="-128"/>
                <a:cs typeface="ＭＳ Ｐゴシック"/>
              </a:rPr>
            </a:br>
            <a:endParaRPr kumimoji="0" lang="bg-BG" sz="2800" b="1" i="0" u="none" strike="noStrike" kern="1200" cap="none" spc="0" normalizeH="0" baseline="0" noProof="0" dirty="0">
              <a:ln>
                <a:noFill/>
              </a:ln>
              <a:solidFill>
                <a:schemeClr val="bg1"/>
              </a:solidFill>
              <a:effectLst/>
              <a:uLnTx/>
              <a:uFillTx/>
              <a:latin typeface="+mj-lt"/>
              <a:ea typeface="MS PGothic" pitchFamily="34" charset="-128"/>
              <a:cs typeface="ＭＳ Ｐゴシック" charset="-128"/>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TextBox 4"/>
          <p:cNvSpPr txBox="1">
            <a:spLocks noChangeArrowheads="1"/>
          </p:cNvSpPr>
          <p:nvPr/>
        </p:nvSpPr>
        <p:spPr bwMode="auto">
          <a:xfrm>
            <a:off x="1142826" y="476672"/>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pic>
        <p:nvPicPr>
          <p:cNvPr id="165890" name="Picture 2" descr="http://www.blindalley.com/portfolios/hunterdouglas/images/energyloss01.jpg"/>
          <p:cNvPicPr>
            <a:picLocks noChangeAspect="1" noChangeArrowheads="1"/>
          </p:cNvPicPr>
          <p:nvPr/>
        </p:nvPicPr>
        <p:blipFill>
          <a:blip r:embed="rId2"/>
          <a:srcRect/>
          <a:stretch>
            <a:fillRect/>
          </a:stretch>
        </p:blipFill>
        <p:spPr bwMode="auto">
          <a:xfrm>
            <a:off x="2374900" y="2420888"/>
            <a:ext cx="4438650" cy="3200401"/>
          </a:xfrm>
          <a:prstGeom prst="rect">
            <a:avLst/>
          </a:prstGeom>
          <a:noFill/>
        </p:spPr>
      </p:pic>
      <p:sp>
        <p:nvSpPr>
          <p:cNvPr id="5" name="Rectangle 4"/>
          <p:cNvSpPr/>
          <p:nvPr/>
        </p:nvSpPr>
        <p:spPr>
          <a:xfrm>
            <a:off x="1724723" y="1296950"/>
            <a:ext cx="5583581" cy="369332"/>
          </a:xfrm>
          <a:prstGeom prst="rect">
            <a:avLst/>
          </a:prstGeom>
        </p:spPr>
        <p:txBody>
          <a:bodyPr wrap="none">
            <a:spAutoFit/>
          </a:bodyPr>
          <a:lstStyle/>
          <a:p>
            <a:pPr algn="ctr"/>
            <a:r>
              <a:rPr lang="en-GB" b="1" dirty="0" smtClean="0">
                <a:solidFill>
                  <a:srgbClr val="FF0000"/>
                </a:solidFill>
              </a:rPr>
              <a:t>Energy Efficiency / Energy Performance Service</a:t>
            </a:r>
            <a:r>
              <a:rPr lang="en-US" b="1" dirty="0" smtClean="0">
                <a:solidFill>
                  <a:srgbClr val="FF0000"/>
                </a:solidFill>
              </a:rPr>
              <a:t>s</a:t>
            </a:r>
            <a:endParaRPr lang="en-GB" b="1"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66914" name="Picture 2" descr="http://si.wsj.net/public/resources/images/IV-AA049_IVCOVE_G_20110225111018.jpg"/>
          <p:cNvPicPr>
            <a:picLocks noChangeAspect="1" noChangeArrowheads="1"/>
          </p:cNvPicPr>
          <p:nvPr/>
        </p:nvPicPr>
        <p:blipFill>
          <a:blip r:embed="rId2"/>
          <a:srcRect/>
          <a:stretch>
            <a:fillRect/>
          </a:stretch>
        </p:blipFill>
        <p:spPr bwMode="auto">
          <a:xfrm>
            <a:off x="1968971" y="2074514"/>
            <a:ext cx="5267325" cy="3514726"/>
          </a:xfrm>
          <a:prstGeom prst="rect">
            <a:avLst/>
          </a:prstGeom>
          <a:noFill/>
        </p:spPr>
      </p:pic>
      <p:sp>
        <p:nvSpPr>
          <p:cNvPr id="4" name="TextBox 4"/>
          <p:cNvSpPr txBox="1">
            <a:spLocks noChangeArrowheads="1"/>
          </p:cNvSpPr>
          <p:nvPr/>
        </p:nvSpPr>
        <p:spPr bwMode="auto">
          <a:xfrm>
            <a:off x="1142826" y="476672"/>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sp>
        <p:nvSpPr>
          <p:cNvPr id="5" name="Rectangle 4"/>
          <p:cNvSpPr/>
          <p:nvPr/>
        </p:nvSpPr>
        <p:spPr>
          <a:xfrm>
            <a:off x="3847101" y="1296950"/>
            <a:ext cx="1338828" cy="369332"/>
          </a:xfrm>
          <a:prstGeom prst="rect">
            <a:avLst/>
          </a:prstGeom>
        </p:spPr>
        <p:txBody>
          <a:bodyPr wrap="none">
            <a:spAutoFit/>
          </a:bodyPr>
          <a:lstStyle/>
          <a:p>
            <a:pPr algn="ctr"/>
            <a:r>
              <a:rPr lang="en-US" b="1" dirty="0" err="1" smtClean="0">
                <a:solidFill>
                  <a:srgbClr val="FF0000"/>
                </a:solidFill>
              </a:rPr>
              <a:t>Negawatts</a:t>
            </a:r>
            <a:endParaRPr lang="en-GB" b="1"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168962" name="AutoShape 2" descr="data:image/jpeg;base64,/9j/4AAQSkZJRgABAQAAAQABAAD/2wCEAAkGBxQTEhUUExQWFhUXGBgYGBgXGBofGBgXGBcYFxgYGBgYHSggGBolHRQYITEhJSkrLi4uFx8zODMsNygtLisBCgoKDg0OGhAQGiwkHyQsLC8sLCwsLCwsLywsLCwsLCwsLC00LCwsLCwsLCwsLCwsLCwsLCwsLCwsLCwsLCwsLP/AABEIAMEBBQMBIgACEQEDEQH/xAAcAAAABwEBAAAAAAAAAAAAAAAAAgMEBQYHAQj/xABKEAACAAMFBAcFBQUECAcAAAABAgADEQQFEiExBkFRYRMiMnGBkaFCUrHB8AcUcpLRYoKywuEjM0OiFSQ0U1Rzg/EWF2OUw9LT/8QAGAEBAQEBAQAAAAAAAAAAAAAAAAECAwT/xAAsEQEBAAIBBAECBAYDAAAAAAAAAQIREgMhMUFRE9EiYXGxBDKBkaHwFGJy/9oADAMBAAIRAxEAPwDMC8jCqmcajeUbPOtKLUQe1CUyAS5ssEFhiZWGRzp2dRESZCUIyrirWpyXhSF7BIczcMh6BjoGNab65RZJb4XdHF20GEzZROR1NaZb8OUHmXfkKOmY3sTvPAH1iRvu00PRIzELqzGpJ5mIUS53LzEauMiS0vaLtqBhda13tl8IE67ya0KaD/EXUd5hownfVIMFnfVIzxh3D/RU0+yD3Mp+DQk13zfcJ/DQ8/ZJhZEnkgBSa90Cf0ydpKU5fMRdQ2joDQ5+9cUXyg84qNUBHEExNBnvjkKhAx6uu4QmRTKIoQIAjsBwwAYECAUlmgY+Hnr6A+cJGFZmQA5V8/6AQkDAdU86HdD0WgFa+1UGteAofOGajOJC3WMyXZSMitAd1cKsfRh5xjLW9NSXyQM0EkZnXTmYax0NSvdSO5EcxSmWutY1JpkSBAgCKgQAYEdpAcjpjkdcQHKQIMKU5wYUArvgF5q9RfmYSIoORpXvg08DCsHdRRdOzXTl8Yy1Sbj4DxgRfbt2ZszyZbMrFioLdZhmRXICBHWYXTO1omyVAo0lu8OT/EYhbxcKrUxIFFesFqB+KlTXhWLHeNvwrzOQEZvtReRc4AagZt+024dwj152YzbjjuoGdaziJA88zCDWl/eMOeglNQmcFrStVY0qK50Hh4RybZRkFdH4YdfIx466mxtL+8fOFS0zeT57jpBnsxctXIgVIICnL9nj3QtNTJDywnw09CIRTPpn4mFPvjrliPHz8YeSbLLKVxtj4ELh5UOMN6GGc8SwxwhsO6utP+8RNuLaGOgqe7+sFac3AU4UjkvqMGyyO418K6aQv0YxFCcj2TyOf9fOL5UkulaLUHShB7xTWHNolDCHZMmJAwv1hhpqKGmsCw2fFhBGLCwDIp67rX/DG8gH14RfLXsPKdA0qY8qVhxKZ4C0Yk4lmFqEGgB1PcIsx2m9M7tUhAAyE57iRX0/SGsXeVsxYkNZ1v6T9mzymc/nAKw6lyLrTs2O2zub9UHyb5ROC8mfGFLNJxuqjeaV4cT4axpC31ZpdOiuiXyLkk+sv5xLNtOeiBFnkS2qDgRWPZNQrEUpXDnyMaxwlS5MpNhmuxKyphBOVEbTdoOEKLcNqOlmnn/pP+katK28tRJpZbPQalnZRXgCcjDyV9oLqKzZFmHJbQSeNaLLaHGezdZTYdl7YXWlnmrnUFkbDUZiuWmUTV/WO2z5ZxWWaD0pfCEORKIpplp1ABnGiyPtRsf+JLdeaUcfI+kWe4torFa8pE5Gb3D1X/K1CfCM/T6eVlXnlJp5xn3Ha6ktZp1Sa/3b6k1O6Gsy7Jy9qTMHejD5R6xNiXhDB2lEkIpmkZHAAQDwLkhQeVax0+nGeVeU2UjIih5wKx6nmXQH7cuUBz65/lA9YjbXsZYWzmSZXfgVfXX1ifTnycnmqOGN0t32e3Sx/vBLP7M4fBiRENa/shkv/s1tryZVb1Qj4Rngu2SqIAi53v8AZnb5FSqLNA3y2qfytQ+VYqVosrISHVkYaqwII8DnGbLPK7IGATlSBApEDq0p1FPd8IbCH9sH9mPD4Q0krke6JPDXtrV2YlkSqLXqLv5QIcWWVSXL/Avwjkdu/wA/swrt/wB64QTXrNpyXjFKm1etGAzy584kZz9ITMmZ10G7lDmz9G4AoK00w/OHUy5VMZpWyGJ4wospvLnFitN1SmUBcuJw9avfCMi5gMukYLXPIVPlp5xy01tCK5qK0NCMj9VHnC0odVxSlGBHqD8omjdtnGpYgakDPu3w1tEnUoHwYdWGW47hlpFiI1yRCMqcwDU0IoaivjyPOHWGsKTLktBKqq42YhQqZkk7qAQ0qMEW+5tkGmSpdotL/dpI0ZhWZNUZjopepy9o0HfEtddwyLAA88JPtYzEvtSZB3Y6f3szl2QeNKwraJcy0N01qZ3xaKO0/BQNy90S5TDySW+EXItpWb0VgkgVJAOHFNccXIz/AHR1eUWWVs5NZq2qdNmTMIbBIRKiu4zX0034YAtTSQEkoJLNkZckVmHk8zXFTPCNA2Z3xIWDYydMo1pbMioQGmupmstOFdSaiO2ONvlzuWvCq35NlS2Cy1cnU1tBYim45FO+nDWIRXnlqy1zOYAAJArlu4jXlGnrsfKFQJYapzY5IozrRd4ypmTWukLHZpmYVKhAuGhFDTj1MI7lAAFd8W9K1ObMZNz2mb13WlDqSATTgdB9ZQ1tFgmIAcJ00D1IpvY0oBGvf+GZQWjzHwjXCQvmVAqPqsQN5Xgtjo1msigE5GdUs2HeBiJpnkaDWJelo5q9YNnTMk9KZ2VNEWrVO4nsru3xEqpRylGmHgs2mHf1qBhWm4HLOLS3361KJk2QyqcwBMKN4I2Kmpplx0g52JeYxmNNwYq9U1ZkWopRq9Y0HtZCu+NcLfBy+VWscmc7MqrLDKdHcYs/drmdwrCNus06Q46UIr9pcNa94ZSAIs1p2Dct1ZgodWmElhnuVKD13wtspsEXtQSZmi9dyp0UZYTQak5DMbzTIxOGXtZk0fZWyTp9llTbXMZlKCkoZKwqcLTD2phIoaE0ocwYNtPtdZrCoViMVOrKQDFTdloq8zQRD/aRt6tiXoZOEzqCg9mUu4ke9wXxOWuBXjb3nOzuzMWNSSalid5MZyy01IvN/wD2pWmaSJREpdwTNvFyPgBFRtd6TZrDG5apoS5LEEn9omIsAjOFZGfAabqnXdl8I521o7tM5lHVNNK5CG63i4NQc+NAD5iHF5rmfrn/ADRFwotN0be22QRhmsyj2ZnXX/NmPAiNFuO/7Jey9DPlIJ1K4G9obzKfUHlrGIwvItDIyOhKspqCNQQag+sXHKw0n9u9mDYp9FqZT5oTqOKHmPgRFajY7VOF7XYXpWcmdN/SqMx3MK/mjIGSjU3bu7dDKe4Q9t392vh8IaJ2Yc3g3VUfWkJSV6v1xjn6b9tjs4bAoA0Vd44CBFHbbycvVEuXll7X6wI9UzjlpX59oGBaaU+GUL3Y0tlbFWoOWZGXhEa88hFAOlajLjCAmMTz5f0jlvVVYjOUZAt+aC2S0TJsworAUBPW4d9Oe+ILpW5w7u6eEcs4NMJFO+kXe00f2agmf3wFPeO/hmCPlD69bQ/VDA0YDPKhroctYh59qlFqqpHKFbAj2mZKkyVZ3Jwoo889wAGp3ARlQu2wTLRMWVJQvMY5AepJ3KNSTpF9uuxCygybITOtDDDNtIzwjQy5HuqN76nuyD+67lEhDZbMQ0x/9ptAr1uMuXTMSxplmx9NC2d2ek2VKqCXIFS3dpQZD5Q73tj5LZ5qtXHsThQO4DPrmKqpO/PtNzh5M2UDNuUV67HttXcCOx4eQ0i2TZ8NJs+N9LoTG8r3v++GM+pb2naI67rikyCWUZ/W7QDkMvGH86bXIw3efDWZOj06cjuZOhrMnQ3mTobNNiyIdNOhuwXFioMVKYqCtOFeEImZBS8aDhpkJtNgsyU4FSpA+HfwhlPtIUVMELWm0kUVQS7EBQNSSaADmTDu/b1W6bHQFWtU3PiC1Nf+WgNBxPDEYWuezrZpLW61dUhSUB1RCKYqe+1aAa0PFiBjm018zLXOedMyxZKu5EFcKj5neaxw6mfp2wxQm0BfpWxzOkcnEzDPESAa4t5zpTdSkRgmHdDubUkKqszE5UGp3UGpMctN0WiWMUyRNReLS2A8yKR5vLqQlyi0KWQnOmtITSYQKboUsZzpyiFOLaeqp4qPhT+WI2H04/2cvu/meGMUCDbvH6+EFgwiC+fZHeJWfMkk5OtR+Jf6GIrbu6+gtbACivWYvCjVqPBsXgRCWwRK22SaEVanmp/SLv8Aapd4aQs3fKbP8LZH1wmNybxT2y+3ns90LgUXy+IhvPoTXwh3M0yzzHxjk6Glq7RgRyeesd8CNxkS0jOhBDDI14iEomtqkZrZPNKVckjcCc4i/urcotjJEEQbEOHxhYWQ8RBhZBxhqqSlVYhVWpJAAAJJJyAArmY1a4rtFjlCVKAa2zwBOmJ1ugln/BUivWORan6Qh9nGxD9G9tZaYVJlBzTqgdeaBqTTIHTU60iYva0PKlFrJhWaearlTgxFd0dJhdM8ptd7iuyVZU1q1BUndlDq0XxJGs1B3sIwiZbrxbM4ydCwJapGR6pqg8AIa9Lbz2nnd1WA/wAhWNY6x7SM2b81uE6/JH++l/mB+ERlr2rsyas7fhluR50p6xlIvC00KvKDDTrByfMuT4wSVbCmf3SRXiZdT5mpjfJngv8AaftAkg0SW7H8ckehmV9Iiry2ynMAZUvDQ1piLE05hCKePnFe/wDEs8aSlX8KkfyGGV43vNnDDM6TCadUV3f9KsLl+a8U623FqBwmVKFPex18QBlxh9J2vtTAHok8Jc4jzAERMvaAhaCVTgBj/wDpCj7RUAqrVO6p03HMA67qfKE/9Jx/JKjbGeO1Zieao4/iji7ZkMCZExTWoyNB6QWXOJAJyJ3Hd384403nG9X5Z1PhL/8AmCk49DkHIO410zFTplWJ7ZO5DPYWicP7JT1FPtsDqf2AfM8gaxux2zRtLCbMFJKnuMwj2Qdy8T4DfSybeX/9ysjMlA1BLkgbmIoMuCgE/u0jOWWppqYs7+1/alp04WeWf7KU39oQe1Np2e5c/GvCKfeC0WXXelfDd8YSlysSjFvqSSdTU1JMEvO19I2WdFC1GlRXTzjze9uq3fYzbZSWueSoMzAMBOZC16+HgezGr26/lAJYgL+1QCnPFQR5mWSytiqBTOoOfmIl7m2btFqNZcpnr7TdVPF27XhWNS2diwz2mlIbVPMgDosZK4aYaHM4aZUqTSkM7HZ2BqRQU35fGNTuz7MzStotFP2JC/8AyOP5Ys937H2KSRhs6s3vTeua8evUDwAicLU2xGzXZNnKiSUaYRr0aswFSTqooNd8T93/AGbWtx1papzmzAPRMTeYjaSwFFBHcNB8oTLRrhDbOrJ9loH95PUcklkn8zt/LErI+zyyL2mnP3sqj/IoPrFtYwmTGuMTdQsnYyxyyGElqg1BaZNOY5YqQXbGz9JZZ68UaneMxEqitmzspNcgARlxNTEdfLg1BfUMoWmR6tWr4fCJldTwRiX3BuXnHWspApl5iHBEynaz00EIEv7wr3CPPp2MpgoSIECbXEa6wI0yfW62tOmPMftOammQryG6EcR4Q1DwbpzxjW2dHOfOLd9mGzAt1sCzBWVKUzJg3NTsoeRPwikdKeMeh/sa2e+7Xe8+bVXtGeYzVFJCinPXxjWKVY5VntExnQoJaFWlsQBUIRhAG7fXL3RDe2bLzB/durDg3VPzB9ImbpmSxiSXnShLVrXXyh8Wjryu2dM6tVx2hdZLH8IDfw1iItFmZe1LdfxKw+IjWi0cxxrnU0xiZMUbx5w3e0LxHnG1vQ6gHvgnRr7q+QhzTTEWtI4jzgnS10Fe4Vjcwo4Dyg4eJzXTDBY5jigkzGr7stj8BB5GytoYgrZJ1cqEoV00zakbhihqjicxUthlKaO1aY20MtTwByY8eqN9Jcl0zO5ti3cGZaWMmSpoSHBdyNVShIGmZz3inC32Oz2BWVVWWFw0U4SZhIGrM4y366kRMbTTpSKpZSUVaIFBw55EHDyw00iHsl2pNlq7yAktSW6xNaDPINqKitWNO/SEy3DRxY3wTmVKYHQuaClSHChqbiwJ8AIzD7bLWzTpEuvVCM/7zNh8wF9Yvk++pSBps5hLDHqKxAPRr2eZJOJqDQMBuirX7bbNbMH+pzp+CuFlV0GeoLsy1BoMo8/U60nlqMtsVmmTSJctHmN7qgnxoN3OLpc32azZhBtM1ZKnPAtGmbtTXCuvFu6LbZrU8mSv3ezLLYk4peJFVQK5llBxMcs++phIbQT61azhqVB6J1Y6jcwWum4mOOPXxu7PX6fdq7LWLYOxySrJLLMPamHEe/PqjwAhzfF8SbGEMyvXNFCipNKVPcKjzjki/pZbASZb+4/VJ7g3aHMExGbW3SbX0LSyoaWxqGJClThJFQDQ9Ubt8dZ1pZ+HyzZVmsVtSauKW1RUg8QwNCpG4g7oPMOWtOcUXZkzrMbS01MCvOUBWNAScZYoaUbIqBTIxa5FrRgD2Tnk9AwpSuVdBUZjLMcY645bndkvLCqO07txOg7gMo50h4U74NWE8UbUDXeYIRHWMJsYgAFSBDK8LJVgxHZxcPbAA9RSJOwpUljoo+OX6whZys/G5FUqFTmF7TDvOX7sYzviTyRhzStanQ8OemsAIBnU7x6d8WHbK6jZ7Q1CQj1ZfE1INN4JiClTKGuI08Y52d3WIif2jv74ECees2dc9YEEIR2Okxafs0uQWy3ypb9hazHHFUpl3EkeFYSbqL19mn2bqJS2u1r1mzlSz7IpkzD3t4G7v00ax3sZCkTlYyCxZJqCuAE1wzFGYocgRkRwiRvKaAnALoOURNy3uv8AaIQahsh+ywxA92ojXKY53FjvUnZbTLViVYMrKGDoCUoSRQlRRezvh3JtiOKo6sOKsD8IayrRKVaoAKmpAAGfE07oZ2pLPNIM2RLY7mKjEO40qPOOu9mkq1oEENq5RD/6Ps47Lz07p0wjwVmZfSEp7qhUdNN6xwgno6k8+plATX3nlHfvPKIpJBI/2h1PNZZ/kjhsLf8AGzB3S5XzlmAmPvAgwniIL/Rh3260nkFkD4SKwstkQe3Oc8WmMPRCogFb4vQKMAYKxFSa0wpWlRwYnIfvH2aQzss7EGwZPKVSiYR2TvVH3UGtDqPCMttzzTOmNKtGBZgQFTLDsMFaUZ2I1YnMHWGF72OXKXFaLTapzEhQgmYQzHRVSUFqT30EZuckE0t8S7MCHmYXY9jGcKaVoi9pzwUH9T2p5trRVTHLlE4iW7bnKnV1wjUKdTmdMJbbPbMIpDmUiH3FGS/jc5zG7zSLhJlBf1jHPLP+X+/2P1V2xbJSk6xSr6mZMJZzzq2npD42KUNan65Qy2k2qlSKr239wHT8R3d2sUO9bbNnitrnCRJJ7FQtfAn+KvdHDPDpY3dm6s36Wi875sMrIzEJ3hasfStIihtDZCpdVogYKWCUzINNM90Vc31YpWUiV0ze9qK/ib+UQSZtHNYEfdpYFQaE10qMxlxjHP8A6yT9DlJ5qzD7va1MvGjgVKhtaajJusKceUR6SJ8nOWccvdLmMa0/ZmHMdzV7xFfF5y8StMsuEgggyzvBr2dN0TKbSs71kzJbKQB0EwYT4MdT405Ry4fHb/MamUqZu6/FmdQ1VhrLcUYeG8cxUQ4tFmDjqEA4aAEZVrka66EinPlEHaLVZ5/VmqZMzcszIA8UmDTvygrNaJG/pk3BiA9OT9l/GnfHWdXLD+bx/j+/r+px2kktcyQMLZjKmLIbsQDaZ004mHC3yMJJUihFa8KE1FK8Gy5RGydp5fZclD7swYfInI+BhRrxs2HMoByYAb+BHvHzj0Y9bGs6PxeykgKrGtKHQGtdK66QjJtxAZ5jdQAUJGEHeTxI0iInbQyVr0ShyM6jMDmXPVGvGD3Dds23TQ880kL1iBUA00Arman2jTkN8L1d3WPk0k7PPmWqkpKpK7Uxt9D2V5EjOmvWzpvlbzvCRZkHSOktBRVBNNBoBvyh/OeXJlsaBEUFjTIAAVMef9qL1m2ue05q4dEX3U3CnHeecbk4d/dJ3aJtv0dosvTynDBSKFTVaVodN+cZ03Iind/SHWy1tIlWqT7LSi4H7S0+XwhnXlGcrvu3EdP7R74Edndo98CICS5Vd4HeY1T7IbIsg/eGIrMrLTmTUfyHzjJo0a6ZxWwyXXtSZnxIb5jzjOWfHVZrY3m1BrvijXnOMi1S5laAkym8etLPmKfvRY7LbhMRXXRgCPEViubYyMaGmpGR4OvWU+YifxWPaZz1+1MfhYktx3HLUeMKC3caRVrpvLpJSPyFeVd3gajwiQebUEcjHbDLcSxLpeqH2l8GENrR12LdKwyGEDRSNTrmTpFLvyYySC6KGYYaAjWpAp6+kRCTCdyV6NWrRR12C1WpoKgHFzxjhGrTTW1tY+hBxaxzjK7FaDjQUOE9XKgOLrA1KtlQruFDxi1XV1WfNs1TIsSBQvmATkc/QRdmlsFrHOA9tA01MQ4nQn96pVj3CM55ahIdXxfiWeWzsdPMk6KOZhjszYJk2Z088f2pzVd0lNyj9o7zFZlTfvdrxHOVINFG5529ueHd4RpN3qESm/f3x4pL1s+Pqeft92vE2m5c4AUAivXvf5m1lWU1JqC68eCnd+Ly4xCbV347MLLIPWb+8I3A+zXdlmeXjCUq2yrBKOYaYVJ5kjTuWu7fHoy6urxjHraHv61Srvl4nImWluwvPiOXFjnwpWMmvO1zZzmZNJZjvOgHAcByiSvS2PPnPMmGrV17uHAQnKkswqJbMOP6cYzh09NQxuu3GS4Yae0OI/WNTlXOjKGEwkMAQQBocxGVWySB1l0ORB1B4GNe+zu3dJYJdczLZpZ8M1/ysIZdGZ1LIavcY/3hpvy3ecIXvcwmEGXLUKFApox1zP8A3i5PQ6geUN50pAKlflGP+NlPFTWPwoZsNoQYRiZfccY18OHhCST5svJVdOSNVPyP+sXNp8qmrdwqf6Qg9qXRVOmVT9fOL9HP8lnb2q6XnPORl4hzX9DSDSbLNc1FnkpzKioixtLZqUFKiufwiRu+7GcEa/Ad50EMf4WLyqEum5Q7DETNauQ0QHkBlF9kyRKTowRxYgb+HcIRsUhJK0Shbe24d36x1nj04dOYzszbtVPtMvApZejDGs1gu7sjrNu0yp4xmdisMyYAU1Y0VcNS0Wf7T7TjtEqUDonrMan8sC5JIkqkyZkwlzDL4F80HkGr4RbN1Z4V/ZqzD7w+IUGBgw4Emh8IsjXXZj7JB4/0iHsriVaTiooeXXOuoam7lEw1sWoFUz4kj4iObcR77MSCSekcV5COxIC1J76fmjsFZlF72ctAOKUezNlgj8QUA+lD4RRInLBaSqS3GqH04eUcupNxitE2KvE4XkMetLJI7icx4H4xLXu9UPmO/dFFe29FPl2hT1Xpiy3EZ+mfhFvtM3ENQRG8Lzw408VXromTJbOAoKMSQKmq4syOGufjEkb7CnC4IbnUbq7xEldt3MVrhNDvoafwsPSG14XGSSwKgUzFKHs03FB5qY1jhxnZdlAKqO75RXVss7CoYEk9GpoCKKy0YmpOYoKmKYbznS+qJ0wFerTE1MidBXhSDDaC0f70nvCn4iNc4ml3uKQ5mzekQUQ4ZRK54cTjI0+qxPLPCNmaVA+J/WMyk7WWpf8AEB70T5CG95X7PnFSz0wgjqVXXPOhzhymjTWZl4JSmIZxEbS30ElEIwxdlaa4m3+AzhO5rsV5UqaWbEVHt5bxmpmCvlD6fdSEZgH8v/6GOeWNyUtsdYhLVV9wZ82Op+PpFjv2+BZ5LP7Wijix08tfCIG4TgJTxGnyJiN2ondNapUn2FGJvHM+igfvRnCfS6d+S96NYLSLNJa0TetMmaA6nFmB3nUnhFctlqYy5k+Yau2nInIfIDlCl92zprRg9iXlTifa9aDwhptA39in7Uyngq4vjSOEneT5c8u+WkRd9k6Rwm4Crdw/U0HjExYsf3aa7UVgSumQAGWQ3AbojrpmNLUzaVTpFRjUZZZc8y3pFqE5cJCy8QLhm4HKhBypoPSPdjG6rG092GVhJIJdRipXI0qlajXD8otX2WzqWWaM8pvxQfpENtQS8t3O5lPiWp86RN/ZXL/1Z/2ppp3KiZ+sNfiPS1NPJ0yhJ0J1z74lxIlLriPkB8zCUy9ZUvQIp/M3maxpkys90ls1l+NAB5nKHqXWq9p1HJMz55CIW8ttZK9p6nm3yEV627finUViN2FMvNom4uq0ECWuiV5vn6aQjPvJd7+A08hlGWzNq7RMPVlHvYk+mUK2O1T3BM2YVroEABA4k56w5Gmjf6TXcCY6LdXdGXWm73bS0zh+JiR6ERWrc8xHZDMY0OtTn6xLlYaTu2NvL22Yy5lWVV/dH6kxMTJVAFamLtGgrTLs6a55juilXZPwzEbgwNYuVntNElzM6uSwrpQHKvfQxJdqRvWRMNpQTw9eiJGI5ha9U76DXKEJt3A+0fEfpEvfd6C126ZOC4VWXLlgcCBVvUmESkS47qyouXYh7QJ8R/WBEqAOEdicF2zzAeEOLPOKAgjIxPJc00/4ZH4ur/FSCWm6ThILywfxgmv7tYlxQyl3qvQ9GwNQaqfl6mLBc+1MrAqzi60GHEBi000NdIpDLQ0MdVqeMZxmvA1CXfiqay7ZTkzOh/zACANvpgagnV7yrDwLDOMuLV1h/dsj2j4fMxvdGkja4TB15cmZ3y1P8JhJrdYm7dis9eSMvzilrOpoxHcSPhCT2hd58zWNbourLdp1siDumsPlHBZLq/4U/wDuG/SKK9sXifAkfCCC86aF/Fj+sTY167L7siIsuXLZVUZDpuJJ3jnCr7RWfTBM/OD8oxlr1fifE1h5Ytp50sUAlt+JATDkaalMt0ksHlltc1fnzGsVmbaK26ceCgb+Cc4r6bcWgZhZIP8AyxEcL/mdK00hSza5UG7Smmkc+p+KahEjYJ1S7byfmT84LtFaARJQahXY/vNQeiRDSrwZa0pnCJnFmqTUmMY4fi2zMe+1o2fCGQekw4RMLdYkKCAKE0I474mXml2LAg1pV6AAU6q1GtAAe+h3xVrgu1rSySweqHLvwCUFWPdhp+9Fim2gTJhRclBVacAclr3KKnmTHqngpvftrBshXCubCjCtTnXME03QW6dqVsdlly068zrMaHIFjkCeNAOMOvtPkWeztKs1nULgSsw1PWc5DKtBQV04xn8ZytlWeFkvDbS0zK5hR5n1y9IhZ94zX7cxjyqaeQyhuFgyyiYxtSqW5hSlMuUO0v8Anj22/M36w0WyEwqlgMN0PZe088e235j84VG1U3fn3qp+Ihml21hZbqEXdDpdqDvVD3onyAiIva2Ca+MKFqACAKCo3xJLc6wYXOn0Yd6IBGoYuVn2nZZYIRSRLEsNQYaCvWK72z4RHi5Zf0YVS65S50HmT8Ys3A6uZ5ap1+kxsSWIw0z0yPLnEgJko+3MHegPweI8KtPT6yg2GnGLKJLDL3TfND8iYERuKBF2CPZSczn3wm9nPCJro4BkxdJtU7ddzNnQA8c6wxa6pg3ReWs4gv3UeMZ4m1FN3TPdgjWaYNxi9tZOUF+5jh9eMTgbUJpTbwYKVPCL61hHCEmu0HdDhV2osCLsbpU7hCT3IvuiJxop0CLW9xLwhJ7gWHGiswIsR2fHOCNs6eJiaogIETR2eb3vMQU3A/EeUNUEuS2NLeqnOhFK0xKRRlixrb5CozKrdMTU5UHcxPCu71ivpcbV7VPAw/W7GOTu7DhoI3LUqPtbPPdpjkksa1O/x+tIEu7eUTcuxAboVFnpE0u0RLu4Q5l2ERJdFB+ji6NmC2QcIXSQvP0pDkSxCkmSWNFUk8AK+ghoNRJjolRNytnp5FSuBeMwhQPM1h3Z9mq/4gY/+kjOPz5L6xUVoSeccNnEWGfcOE5zZcvlMIDflQtEXNlAHJlbmoankwBhoNDZgYkrLdINC8+Uo3DFU/lWGpAgBYaE7L2ckjNpjMOJZJa+pLekGwWNMh0feA8xvzkqoivsINDQkHm2UaSZj82cL5BQYER8dgD15nygysN59O7KOYoOB9frGkDGN1PEZxzfyjh5CDjugAAINBBHVijtY7h8IKa6f1gV3QB8IguGO1H18IXs09FyZA/eXBGnukQCGCC9Hn/2iTFps51kOOazcx3Bl+Mc/wBW4z1/dRvWqwEbg5QbouH9fCJAWeQdLR+aWw9VxR1rrGqzpB/fK5fvqIgizKgCXEiLonHRQ3NHRv4WMGl3NaGOESXrzFB31OUBFiVHVkiLAmzhWnTzpcr9muJ/IfIw+kXHL9mVOmD3nIlJ/m69PCAp7S/r65QDL5Rdw0mVq1ml/gUzH/M36Qwt18yWyImzv+Y+FdfdQAEeEBVjL4RzAMolbTemLISZCDkgxfmNYYGGgSWKEEUrzAI8jlEgt9TgAA9FG5QFH+QA+UMSY5ASZvpqgiXKxD2ipZvAuxpDe13pOmdqa1OANBThRaCGijLWBAEKwMEKUguGGgmyQMMKheEcIhoJFYFIVpHBpDQRCHvjsKUpAhpXDr9c457X1wjkCCFm+X6wF7Pl8BAgQBl18D8DHH1gQIqDe0PrdBW/SBAgoSvl+kG/SBAgCj69IOmh7j8RAgQA3fXCOroPreIECAJM3fW+LFs5u8PiYECAvEvURVtutF8YECJBT2+fzEJytY7Aig7ajvHxjg+fyjkCA5K0XuHwEHEcgQCfDxjrax2BAD2j3/OBAgQAXf8AW8xx9YECA7+sFbU+MCBEAEdgQIo//9k="/>
          <p:cNvSpPr>
            <a:spLocks noChangeAspect="1" noChangeArrowheads="1"/>
          </p:cNvSpPr>
          <p:nvPr/>
        </p:nvSpPr>
        <p:spPr bwMode="auto">
          <a:xfrm>
            <a:off x="155575" y="-1790700"/>
            <a:ext cx="5048250" cy="3743325"/>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68964" name="AutoShape 4" descr="data:image/jpeg;base64,/9j/4AAQSkZJRgABAQAAAQABAAD/2wCEAAkGBxQTEhUUExQWFhUXGBgYGBgXGBofGBgXGBcYFxgYGBgYHSggGBolHRQYITEhJSkrLi4uFx8zODMsNygtLisBCgoKDg0OGhAQGiwkHyQsLC8sLCwsLCwsLywsLCwsLCwsLC00LCwsLCwsLCwsLCwsLCwsLCwsLCwsLCwsLCwsLP/AABEIAMEBBQMBIgACEQEDEQH/xAAcAAAABwEBAAAAAAAAAAAAAAAAAgMEBQYHAQj/xABKEAACAAMFBAcFBQUECAcAAAABAgADEQQFEiExBkFRYRMiMnGBkaFCUrHB8AcUcpLRYoKywuEjM0OiFSQ0U1Rzg/EWF2OUw9LT/8QAGAEBAQEBAQAAAAAAAAAAAAAAAAECAwT/xAAsEQEBAAIBBAECBAYDAAAAAAAAAQIREgMhMUFRE9EiYXGxBDKBkaHwFGJy/9oADAMBAAIRAxEAPwDMC8jCqmcajeUbPOtKLUQe1CUyAS5ssEFhiZWGRzp2dRESZCUIyrirWpyXhSF7BIczcMh6BjoGNab65RZJb4XdHF20GEzZROR1NaZb8OUHmXfkKOmY3sTvPAH1iRvu00PRIzELqzGpJ5mIUS53LzEauMiS0vaLtqBhda13tl8IE67ya0KaD/EXUd5hownfVIMFnfVIzxh3D/RU0+yD3Mp+DQk13zfcJ/DQ8/ZJhZEnkgBSa90Cf0ydpKU5fMRdQ2joDQ5+9cUXyg84qNUBHEExNBnvjkKhAx6uu4QmRTKIoQIAjsBwwAYECAUlmgY+Hnr6A+cJGFZmQA5V8/6AQkDAdU86HdD0WgFa+1UGteAofOGajOJC3WMyXZSMitAd1cKsfRh5xjLW9NSXyQM0EkZnXTmYax0NSvdSO5EcxSmWutY1JpkSBAgCKgQAYEdpAcjpjkdcQHKQIMKU5wYUArvgF5q9RfmYSIoORpXvg08DCsHdRRdOzXTl8Yy1Sbj4DxgRfbt2ZszyZbMrFioLdZhmRXICBHWYXTO1omyVAo0lu8OT/EYhbxcKrUxIFFesFqB+KlTXhWLHeNvwrzOQEZvtReRc4AagZt+024dwj152YzbjjuoGdaziJA88zCDWl/eMOeglNQmcFrStVY0qK50Hh4RybZRkFdH4YdfIx466mxtL+8fOFS0zeT57jpBnsxctXIgVIICnL9nj3QtNTJDywnw09CIRTPpn4mFPvjrliPHz8YeSbLLKVxtj4ELh5UOMN6GGc8SwxwhsO6utP+8RNuLaGOgqe7+sFac3AU4UjkvqMGyyO418K6aQv0YxFCcj2TyOf9fOL5UkulaLUHShB7xTWHNolDCHZMmJAwv1hhpqKGmsCw2fFhBGLCwDIp67rX/DG8gH14RfLXsPKdA0qY8qVhxKZ4C0Yk4lmFqEGgB1PcIsx2m9M7tUhAAyE57iRX0/SGsXeVsxYkNZ1v6T9mzymc/nAKw6lyLrTs2O2zub9UHyb5ROC8mfGFLNJxuqjeaV4cT4axpC31ZpdOiuiXyLkk+sv5xLNtOeiBFnkS2qDgRWPZNQrEUpXDnyMaxwlS5MpNhmuxKyphBOVEbTdoOEKLcNqOlmnn/pP+katK28tRJpZbPQalnZRXgCcjDyV9oLqKzZFmHJbQSeNaLLaHGezdZTYdl7YXWlnmrnUFkbDUZiuWmUTV/WO2z5ZxWWaD0pfCEORKIpplp1ABnGiyPtRsf+JLdeaUcfI+kWe4torFa8pE5Gb3D1X/K1CfCM/T6eVlXnlJp5xn3Ha6ktZp1Sa/3b6k1O6Gsy7Jy9qTMHejD5R6xNiXhDB2lEkIpmkZHAAQDwLkhQeVax0+nGeVeU2UjIih5wKx6nmXQH7cuUBz65/lA9YjbXsZYWzmSZXfgVfXX1ifTnycnmqOGN0t32e3Sx/vBLP7M4fBiRENa/shkv/s1tryZVb1Qj4Rngu2SqIAi53v8AZnb5FSqLNA3y2qfytQ+VYqVosrISHVkYaqwII8DnGbLPK7IGATlSBApEDq0p1FPd8IbCH9sH9mPD4Q0krke6JPDXtrV2YlkSqLXqLv5QIcWWVSXL/Avwjkdu/wA/swrt/wB64QTXrNpyXjFKm1etGAzy584kZz9ITMmZ10G7lDmz9G4AoK00w/OHUy5VMZpWyGJ4wospvLnFitN1SmUBcuJw9avfCMi5gMukYLXPIVPlp5xy01tCK5qK0NCMj9VHnC0odVxSlGBHqD8omjdtnGpYgakDPu3w1tEnUoHwYdWGW47hlpFiI1yRCMqcwDU0IoaivjyPOHWGsKTLktBKqq42YhQqZkk7qAQ0qMEW+5tkGmSpdotL/dpI0ZhWZNUZjopepy9o0HfEtddwyLAA88JPtYzEvtSZB3Y6f3szl2QeNKwraJcy0N01qZ3xaKO0/BQNy90S5TDySW+EXItpWb0VgkgVJAOHFNccXIz/AHR1eUWWVs5NZq2qdNmTMIbBIRKiu4zX0034YAtTSQEkoJLNkZckVmHk8zXFTPCNA2Z3xIWDYydMo1pbMioQGmupmstOFdSaiO2ONvlzuWvCq35NlS2Cy1cnU1tBYim45FO+nDWIRXnlqy1zOYAAJArlu4jXlGnrsfKFQJYapzY5IozrRd4ypmTWukLHZpmYVKhAuGhFDTj1MI7lAAFd8W9K1ObMZNz2mb13WlDqSATTgdB9ZQ1tFgmIAcJ00D1IpvY0oBGvf+GZQWjzHwjXCQvmVAqPqsQN5Xgtjo1msigE5GdUs2HeBiJpnkaDWJelo5q9YNnTMk9KZ2VNEWrVO4nsru3xEqpRylGmHgs2mHf1qBhWm4HLOLS3361KJk2QyqcwBMKN4I2Kmpplx0g52JeYxmNNwYq9U1ZkWopRq9Y0HtZCu+NcLfBy+VWscmc7MqrLDKdHcYs/drmdwrCNus06Q46UIr9pcNa94ZSAIs1p2Dct1ZgodWmElhnuVKD13wtspsEXtQSZmi9dyp0UZYTQak5DMbzTIxOGXtZk0fZWyTp9llTbXMZlKCkoZKwqcLTD2phIoaE0ocwYNtPtdZrCoViMVOrKQDFTdloq8zQRD/aRt6tiXoZOEzqCg9mUu4ke9wXxOWuBXjb3nOzuzMWNSSalid5MZyy01IvN/wD2pWmaSJREpdwTNvFyPgBFRtd6TZrDG5apoS5LEEn9omIsAjOFZGfAabqnXdl8I521o7tM5lHVNNK5CG63i4NQc+NAD5iHF5rmfrn/ADRFwotN0be22QRhmsyj2ZnXX/NmPAiNFuO/7Jey9DPlIJ1K4G9obzKfUHlrGIwvItDIyOhKspqCNQQag+sXHKw0n9u9mDYp9FqZT5oTqOKHmPgRFajY7VOF7XYXpWcmdN/SqMx3MK/mjIGSjU3bu7dDKe4Q9t392vh8IaJ2Yc3g3VUfWkJSV6v1xjn6b9tjs4bAoA0Vd44CBFHbbycvVEuXll7X6wI9UzjlpX59oGBaaU+GUL3Y0tlbFWoOWZGXhEa88hFAOlajLjCAmMTz5f0jlvVVYjOUZAt+aC2S0TJsworAUBPW4d9Oe+ILpW5w7u6eEcs4NMJFO+kXe00f2agmf3wFPeO/hmCPlD69bQ/VDA0YDPKhroctYh59qlFqqpHKFbAj2mZKkyVZ3Jwoo889wAGp3ARlQu2wTLRMWVJQvMY5AepJ3KNSTpF9uuxCygybITOtDDDNtIzwjQy5HuqN76nuyD+67lEhDZbMQ0x/9ptAr1uMuXTMSxplmx9NC2d2ek2VKqCXIFS3dpQZD5Q73tj5LZ5qtXHsThQO4DPrmKqpO/PtNzh5M2UDNuUV67HttXcCOx4eQ0i2TZ8NJs+N9LoTG8r3v++GM+pb2naI67rikyCWUZ/W7QDkMvGH86bXIw3efDWZOj06cjuZOhrMnQ3mTobNNiyIdNOhuwXFioMVKYqCtOFeEImZBS8aDhpkJtNgsyU4FSpA+HfwhlPtIUVMELWm0kUVQS7EBQNSSaADmTDu/b1W6bHQFWtU3PiC1Nf+WgNBxPDEYWuezrZpLW61dUhSUB1RCKYqe+1aAa0PFiBjm018zLXOedMyxZKu5EFcKj5neaxw6mfp2wxQm0BfpWxzOkcnEzDPESAa4t5zpTdSkRgmHdDubUkKqszE5UGp3UGpMctN0WiWMUyRNReLS2A8yKR5vLqQlyi0KWQnOmtITSYQKboUsZzpyiFOLaeqp4qPhT+WI2H04/2cvu/meGMUCDbvH6+EFgwiC+fZHeJWfMkk5OtR+Jf6GIrbu6+gtbACivWYvCjVqPBsXgRCWwRK22SaEVanmp/SLv8Aapd4aQs3fKbP8LZH1wmNybxT2y+3ns90LgUXy+IhvPoTXwh3M0yzzHxjk6Glq7RgRyeesd8CNxkS0jOhBDDI14iEomtqkZrZPNKVckjcCc4i/urcotjJEEQbEOHxhYWQ8RBhZBxhqqSlVYhVWpJAAAJJJyAArmY1a4rtFjlCVKAa2zwBOmJ1ugln/BUivWORan6Qh9nGxD9G9tZaYVJlBzTqgdeaBqTTIHTU60iYva0PKlFrJhWaearlTgxFd0dJhdM8ptd7iuyVZU1q1BUndlDq0XxJGs1B3sIwiZbrxbM4ydCwJapGR6pqg8AIa9Lbz2nnd1WA/wAhWNY6x7SM2b81uE6/JH++l/mB+ERlr2rsyas7fhluR50p6xlIvC00KvKDDTrByfMuT4wSVbCmf3SRXiZdT5mpjfJngv8AaftAkg0SW7H8ckehmV9Iiry2ynMAZUvDQ1piLE05hCKePnFe/wDEs8aSlX8KkfyGGV43vNnDDM6TCadUV3f9KsLl+a8U623FqBwmVKFPex18QBlxh9J2vtTAHok8Jc4jzAERMvaAhaCVTgBj/wDpCj7RUAqrVO6p03HMA67qfKE/9Jx/JKjbGeO1Zieao4/iji7ZkMCZExTWoyNB6QWXOJAJyJ3Hd384403nG9X5Z1PhL/8AmCk49DkHIO410zFTplWJ7ZO5DPYWicP7JT1FPtsDqf2AfM8gaxux2zRtLCbMFJKnuMwj2Qdy8T4DfSybeX/9ysjMlA1BLkgbmIoMuCgE/u0jOWWppqYs7+1/alp04WeWf7KU39oQe1Np2e5c/GvCKfeC0WXXelfDd8YSlysSjFvqSSdTU1JMEvO19I2WdFC1GlRXTzjze9uq3fYzbZSWueSoMzAMBOZC16+HgezGr26/lAJYgL+1QCnPFQR5mWSytiqBTOoOfmIl7m2btFqNZcpnr7TdVPF27XhWNS2diwz2mlIbVPMgDosZK4aYaHM4aZUqTSkM7HZ2BqRQU35fGNTuz7MzStotFP2JC/8AyOP5Ys937H2KSRhs6s3vTeua8evUDwAicLU2xGzXZNnKiSUaYRr0aswFSTqooNd8T93/AGbWtx1papzmzAPRMTeYjaSwFFBHcNB8oTLRrhDbOrJ9loH95PUcklkn8zt/LErI+zyyL2mnP3sqj/IoPrFtYwmTGuMTdQsnYyxyyGElqg1BaZNOY5YqQXbGz9JZZ68UaneMxEqitmzspNcgARlxNTEdfLg1BfUMoWmR6tWr4fCJldTwRiX3BuXnHWspApl5iHBEynaz00EIEv7wr3CPPp2MpgoSIECbXEa6wI0yfW62tOmPMftOammQryG6EcR4Q1DwbpzxjW2dHOfOLd9mGzAt1sCzBWVKUzJg3NTsoeRPwikdKeMeh/sa2e+7Xe8+bVXtGeYzVFJCinPXxjWKVY5VntExnQoJaFWlsQBUIRhAG7fXL3RDe2bLzB/durDg3VPzB9ImbpmSxiSXnShLVrXXyh8Wjryu2dM6tVx2hdZLH8IDfw1iItFmZe1LdfxKw+IjWi0cxxrnU0xiZMUbx5w3e0LxHnG1vQ6gHvgnRr7q+QhzTTEWtI4jzgnS10Fe4Vjcwo4Dyg4eJzXTDBY5jigkzGr7stj8BB5GytoYgrZJ1cqEoV00zakbhihqjicxUthlKaO1aY20MtTwByY8eqN9Jcl0zO5ti3cGZaWMmSpoSHBdyNVShIGmZz3inC32Oz2BWVVWWFw0U4SZhIGrM4y366kRMbTTpSKpZSUVaIFBw55EHDyw00iHsl2pNlq7yAktSW6xNaDPINqKitWNO/SEy3DRxY3wTmVKYHQuaClSHChqbiwJ8AIzD7bLWzTpEuvVCM/7zNh8wF9Yvk++pSBps5hLDHqKxAPRr2eZJOJqDQMBuirX7bbNbMH+pzp+CuFlV0GeoLsy1BoMo8/U60nlqMtsVmmTSJctHmN7qgnxoN3OLpc32azZhBtM1ZKnPAtGmbtTXCuvFu6LbZrU8mSv3ezLLYk4peJFVQK5llBxMcs++phIbQT61azhqVB6J1Y6jcwWum4mOOPXxu7PX6fdq7LWLYOxySrJLLMPamHEe/PqjwAhzfF8SbGEMyvXNFCipNKVPcKjzjki/pZbASZb+4/VJ7g3aHMExGbW3SbX0LSyoaWxqGJClThJFQDQ9Ubt8dZ1pZ+HyzZVmsVtSauKW1RUg8QwNCpG4g7oPMOWtOcUXZkzrMbS01MCvOUBWNAScZYoaUbIqBTIxa5FrRgD2Tnk9AwpSuVdBUZjLMcY645bndkvLCqO07txOg7gMo50h4U74NWE8UbUDXeYIRHWMJsYgAFSBDK8LJVgxHZxcPbAA9RSJOwpUljoo+OX6whZys/G5FUqFTmF7TDvOX7sYzviTyRhzStanQ8OemsAIBnU7x6d8WHbK6jZ7Q1CQj1ZfE1INN4JiClTKGuI08Y52d3WIif2jv74ECees2dc9YEEIR2Okxafs0uQWy3ypb9hazHHFUpl3EkeFYSbqL19mn2bqJS2u1r1mzlSz7IpkzD3t4G7v00ax3sZCkTlYyCxZJqCuAE1wzFGYocgRkRwiRvKaAnALoOURNy3uv8AaIQahsh+ywxA92ojXKY53FjvUnZbTLViVYMrKGDoCUoSRQlRRezvh3JtiOKo6sOKsD8IayrRKVaoAKmpAAGfE07oZ2pLPNIM2RLY7mKjEO40qPOOu9mkq1oEENq5RD/6Ps47Lz07p0wjwVmZfSEp7qhUdNN6xwgno6k8+plATX3nlHfvPKIpJBI/2h1PNZZ/kjhsLf8AGzB3S5XzlmAmPvAgwniIL/Rh3260nkFkD4SKwstkQe3Oc8WmMPRCogFb4vQKMAYKxFSa0wpWlRwYnIfvH2aQzss7EGwZPKVSiYR2TvVH3UGtDqPCMttzzTOmNKtGBZgQFTLDsMFaUZ2I1YnMHWGF72OXKXFaLTapzEhQgmYQzHRVSUFqT30EZuckE0t8S7MCHmYXY9jGcKaVoi9pzwUH9T2p5trRVTHLlE4iW7bnKnV1wjUKdTmdMJbbPbMIpDmUiH3FGS/jc5zG7zSLhJlBf1jHPLP+X+/2P1V2xbJSk6xSr6mZMJZzzq2npD42KUNan65Qy2k2qlSKr239wHT8R3d2sUO9bbNnitrnCRJJ7FQtfAn+KvdHDPDpY3dm6s36Wi875sMrIzEJ3hasfStIihtDZCpdVogYKWCUzINNM90Vc31YpWUiV0ze9qK/ib+UQSZtHNYEfdpYFQaE10qMxlxjHP8A6yT9DlJ5qzD7va1MvGjgVKhtaajJusKceUR6SJ8nOWccvdLmMa0/ZmHMdzV7xFfF5y8StMsuEgggyzvBr2dN0TKbSs71kzJbKQB0EwYT4MdT405Ry4fHb/MamUqZu6/FmdQ1VhrLcUYeG8cxUQ4tFmDjqEA4aAEZVrka66EinPlEHaLVZ5/VmqZMzcszIA8UmDTvygrNaJG/pk3BiA9OT9l/GnfHWdXLD+bx/j+/r+px2kktcyQMLZjKmLIbsQDaZ004mHC3yMJJUihFa8KE1FK8Gy5RGydp5fZclD7swYfInI+BhRrxs2HMoByYAb+BHvHzj0Y9bGs6PxeykgKrGtKHQGtdK66QjJtxAZ5jdQAUJGEHeTxI0iInbQyVr0ShyM6jMDmXPVGvGD3Dds23TQ880kL1iBUA00Arman2jTkN8L1d3WPk0k7PPmWqkpKpK7Uxt9D2V5EjOmvWzpvlbzvCRZkHSOktBRVBNNBoBvyh/OeXJlsaBEUFjTIAAVMef9qL1m2ue05q4dEX3U3CnHeecbk4d/dJ3aJtv0dosvTynDBSKFTVaVodN+cZ03Iind/SHWy1tIlWqT7LSi4H7S0+XwhnXlGcrvu3EdP7R74Edndo98CICS5Vd4HeY1T7IbIsg/eGIrMrLTmTUfyHzjJo0a6ZxWwyXXtSZnxIb5jzjOWfHVZrY3m1BrvijXnOMi1S5laAkym8etLPmKfvRY7LbhMRXXRgCPEViubYyMaGmpGR4OvWU+YifxWPaZz1+1MfhYktx3HLUeMKC3caRVrpvLpJSPyFeVd3gajwiQebUEcjHbDLcSxLpeqH2l8GENrR12LdKwyGEDRSNTrmTpFLvyYySC6KGYYaAjWpAp6+kRCTCdyV6NWrRR12C1WpoKgHFzxjhGrTTW1tY+hBxaxzjK7FaDjQUOE9XKgOLrA1KtlQruFDxi1XV1WfNs1TIsSBQvmATkc/QRdmlsFrHOA9tA01MQ4nQn96pVj3CM55ahIdXxfiWeWzsdPMk6KOZhjszYJk2Z088f2pzVd0lNyj9o7zFZlTfvdrxHOVINFG5529ueHd4RpN3qESm/f3x4pL1s+Pqeft92vE2m5c4AUAivXvf5m1lWU1JqC68eCnd+Ly4xCbV347MLLIPWb+8I3A+zXdlmeXjCUq2yrBKOYaYVJ5kjTuWu7fHoy6urxjHraHv61Srvl4nImWluwvPiOXFjnwpWMmvO1zZzmZNJZjvOgHAcByiSvS2PPnPMmGrV17uHAQnKkswqJbMOP6cYzh09NQxuu3GS4Yae0OI/WNTlXOjKGEwkMAQQBocxGVWySB1l0ORB1B4GNe+zu3dJYJdczLZpZ8M1/ysIZdGZ1LIavcY/3hpvy3ecIXvcwmEGXLUKFApox1zP8A3i5PQ6geUN50pAKlflGP+NlPFTWPwoZsNoQYRiZfccY18OHhCST5svJVdOSNVPyP+sXNp8qmrdwqf6Qg9qXRVOmVT9fOL9HP8lnb2q6XnPORl4hzX9DSDSbLNc1FnkpzKioixtLZqUFKiufwiRu+7GcEa/Ad50EMf4WLyqEum5Q7DETNauQ0QHkBlF9kyRKTowRxYgb+HcIRsUhJK0Shbe24d36x1nj04dOYzszbtVPtMvApZejDGs1gu7sjrNu0yp4xmdisMyYAU1Y0VcNS0Wf7T7TjtEqUDonrMan8sC5JIkqkyZkwlzDL4F80HkGr4RbN1Z4V/ZqzD7w+IUGBgw4Emh8IsjXXZj7JB4/0iHsriVaTiooeXXOuoam7lEw1sWoFUz4kj4iObcR77MSCSekcV5COxIC1J76fmjsFZlF72ctAOKUezNlgj8QUA+lD4RRInLBaSqS3GqH04eUcupNxitE2KvE4XkMetLJI7icx4H4xLXu9UPmO/dFFe29FPl2hT1Xpiy3EZ+mfhFvtM3ENQRG8Lzw408VXromTJbOAoKMSQKmq4syOGufjEkb7CnC4IbnUbq7xEldt3MVrhNDvoafwsPSG14XGSSwKgUzFKHs03FB5qY1jhxnZdlAKqO75RXVss7CoYEk9GpoCKKy0YmpOYoKmKYbznS+qJ0wFerTE1MidBXhSDDaC0f70nvCn4iNc4ml3uKQ5mzekQUQ4ZRK54cTjI0+qxPLPCNmaVA+J/WMyk7WWpf8AEB70T5CG95X7PnFSz0wgjqVXXPOhzhymjTWZl4JSmIZxEbS30ElEIwxdlaa4m3+AzhO5rsV5UqaWbEVHt5bxmpmCvlD6fdSEZgH8v/6GOeWNyUtsdYhLVV9wZ82Op+PpFjv2+BZ5LP7Wijix08tfCIG4TgJTxGnyJiN2ondNapUn2FGJvHM+igfvRnCfS6d+S96NYLSLNJa0TetMmaA6nFmB3nUnhFctlqYy5k+Yau2nInIfIDlCl92zprRg9iXlTifa9aDwhptA39in7Uyngq4vjSOEneT5c8u+WkRd9k6Rwm4Crdw/U0HjExYsf3aa7UVgSumQAGWQ3AbojrpmNLUzaVTpFRjUZZZc8y3pFqE5cJCy8QLhm4HKhBypoPSPdjG6rG092GVhJIJdRipXI0qlajXD8otX2WzqWWaM8pvxQfpENtQS8t3O5lPiWp86RN/ZXL/1Z/2ppp3KiZ+sNfiPS1NPJ0yhJ0J1z74lxIlLriPkB8zCUy9ZUvQIp/M3maxpkys90ls1l+NAB5nKHqXWq9p1HJMz55CIW8ttZK9p6nm3yEV627finUViN2FMvNom4uq0ECWuiV5vn6aQjPvJd7+A08hlGWzNq7RMPVlHvYk+mUK2O1T3BM2YVroEABA4k56w5Gmjf6TXcCY6LdXdGXWm73bS0zh+JiR6ERWrc8xHZDMY0OtTn6xLlYaTu2NvL22Yy5lWVV/dH6kxMTJVAFamLtGgrTLs6a55juilXZPwzEbgwNYuVntNElzM6uSwrpQHKvfQxJdqRvWRMNpQTw9eiJGI5ha9U76DXKEJt3A+0fEfpEvfd6C126ZOC4VWXLlgcCBVvUmESkS47qyouXYh7QJ8R/WBEqAOEdicF2zzAeEOLPOKAgjIxPJc00/4ZH4ur/FSCWm6ThILywfxgmv7tYlxQyl3qvQ9GwNQaqfl6mLBc+1MrAqzi60GHEBi000NdIpDLQ0MdVqeMZxmvA1CXfiqay7ZTkzOh/zACANvpgagnV7yrDwLDOMuLV1h/dsj2j4fMxvdGkja4TB15cmZ3y1P8JhJrdYm7dis9eSMvzilrOpoxHcSPhCT2hd58zWNbourLdp1siDumsPlHBZLq/4U/wDuG/SKK9sXifAkfCCC86aF/Fj+sTY167L7siIsuXLZVUZDpuJJ3jnCr7RWfTBM/OD8oxlr1fifE1h5Ytp50sUAlt+JATDkaalMt0ksHlltc1fnzGsVmbaK26ceCgb+Cc4r6bcWgZhZIP8AyxEcL/mdK00hSza5UG7Smmkc+p+KahEjYJ1S7byfmT84LtFaARJQahXY/vNQeiRDSrwZa0pnCJnFmqTUmMY4fi2zMe+1o2fCGQekw4RMLdYkKCAKE0I474mXml2LAg1pV6AAU6q1GtAAe+h3xVrgu1rSySweqHLvwCUFWPdhp+9Fim2gTJhRclBVacAclr3KKnmTHqngpvftrBshXCubCjCtTnXME03QW6dqVsdlly068zrMaHIFjkCeNAOMOvtPkWeztKs1nULgSsw1PWc5DKtBQV04xn8ZytlWeFkvDbS0zK5hR5n1y9IhZ94zX7cxjyqaeQyhuFgyyiYxtSqW5hSlMuUO0v8Anj22/M36w0WyEwqlgMN0PZe088e235j84VG1U3fn3qp+Ihml21hZbqEXdDpdqDvVD3onyAiIva2Ca+MKFqACAKCo3xJLc6wYXOn0Yd6IBGoYuVn2nZZYIRSRLEsNQYaCvWK72z4RHi5Zf0YVS65S50HmT8Ys3A6uZ5ap1+kxsSWIw0z0yPLnEgJko+3MHegPweI8KtPT6yg2GnGLKJLDL3TfND8iYERuKBF2CPZSczn3wm9nPCJro4BkxdJtU7ddzNnQA8c6wxa6pg3ReWs4gv3UeMZ4m1FN3TPdgjWaYNxi9tZOUF+5jh9eMTgbUJpTbwYKVPCL61hHCEmu0HdDhV2osCLsbpU7hCT3IvuiJxop0CLW9xLwhJ7gWHGiswIsR2fHOCNs6eJiaogIETR2eb3vMQU3A/EeUNUEuS2NLeqnOhFK0xKRRlixrb5CozKrdMTU5UHcxPCu71ivpcbV7VPAw/W7GOTu7DhoI3LUqPtbPPdpjkksa1O/x+tIEu7eUTcuxAboVFnpE0u0RLu4Q5l2ERJdFB+ji6NmC2QcIXSQvP0pDkSxCkmSWNFUk8AK+ghoNRJjolRNytnp5FSuBeMwhQPM1h3Z9mq/4gY/+kjOPz5L6xUVoSeccNnEWGfcOE5zZcvlMIDflQtEXNlAHJlbmoankwBhoNDZgYkrLdINC8+Uo3DFU/lWGpAgBYaE7L2ckjNpjMOJZJa+pLekGwWNMh0feA8xvzkqoivsINDQkHm2UaSZj82cL5BQYER8dgD15nygysN59O7KOYoOB9frGkDGN1PEZxzfyjh5CDjugAAINBBHVijtY7h8IKa6f1gV3QB8IguGO1H18IXs09FyZA/eXBGnukQCGCC9Hn/2iTFps51kOOazcx3Bl+Mc/wBW4z1/dRvWqwEbg5QbouH9fCJAWeQdLR+aWw9VxR1rrGqzpB/fK5fvqIgizKgCXEiLonHRQ3NHRv4WMGl3NaGOESXrzFB31OUBFiVHVkiLAmzhWnTzpcr9muJ/IfIw+kXHL9mVOmD3nIlJ/m69PCAp7S/r65QDL5Rdw0mVq1ml/gUzH/M36Qwt18yWyImzv+Y+FdfdQAEeEBVjL4RzAMolbTemLISZCDkgxfmNYYGGgSWKEEUrzAI8jlEgt9TgAA9FG5QFH+QA+UMSY5ASZvpqgiXKxD2ipZvAuxpDe13pOmdqa1OANBThRaCGijLWBAEKwMEKUguGGgmyQMMKheEcIhoJFYFIVpHBpDQRCHvjsKUpAhpXDr9c457X1wjkCCFm+X6wF7Pl8BAgQBl18D8DHH1gQIqDe0PrdBW/SBAgoSvl+kG/SBAgCj69IOmh7j8RAgQA3fXCOroPreIECAJM3fW+LFs5u8PiYECAvEvURVtutF8YECJBT2+fzEJytY7Aig7ajvHxjg+fyjkCA5K0XuHwEHEcgQCfDxjrax2BAD2j3/OBAgQAXf8AW8xx9YECA7+sFbU+MCBEAEdgQIo//9k="/>
          <p:cNvSpPr>
            <a:spLocks noChangeAspect="1" noChangeArrowheads="1"/>
          </p:cNvSpPr>
          <p:nvPr/>
        </p:nvSpPr>
        <p:spPr bwMode="auto">
          <a:xfrm>
            <a:off x="155575" y="-1790700"/>
            <a:ext cx="5048250" cy="3743325"/>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168968" name="Picture 8" descr="http://upload.wikimedia.org/wikipedia/commons/d/d4/Electric_car_charging_Amsterdam.jpg"/>
          <p:cNvPicPr>
            <a:picLocks noChangeAspect="1" noChangeArrowheads="1"/>
          </p:cNvPicPr>
          <p:nvPr/>
        </p:nvPicPr>
        <p:blipFill>
          <a:blip r:embed="rId2"/>
          <a:srcRect/>
          <a:stretch>
            <a:fillRect/>
          </a:stretch>
        </p:blipFill>
        <p:spPr bwMode="auto">
          <a:xfrm>
            <a:off x="1835696" y="1952625"/>
            <a:ext cx="4991100" cy="3743325"/>
          </a:xfrm>
          <a:prstGeom prst="rect">
            <a:avLst/>
          </a:prstGeom>
          <a:noFill/>
        </p:spPr>
      </p:pic>
      <p:sp>
        <p:nvSpPr>
          <p:cNvPr id="7" name="TextBox 4"/>
          <p:cNvSpPr txBox="1">
            <a:spLocks noChangeArrowheads="1"/>
          </p:cNvSpPr>
          <p:nvPr/>
        </p:nvSpPr>
        <p:spPr bwMode="auto">
          <a:xfrm>
            <a:off x="1142826" y="476672"/>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pic>
        <p:nvPicPr>
          <p:cNvPr id="8" name="Picture 2" descr="https://encrypted-tbn2.gstatic.com/images?q=tbn:ANd9GcTL-axVlygV3jb-ffZA3-OKZ10TxrF-BMqOAt6qc0859EgLGcD8KA"/>
          <p:cNvPicPr>
            <a:picLocks noChangeAspect="1" noChangeArrowheads="1"/>
          </p:cNvPicPr>
          <p:nvPr/>
        </p:nvPicPr>
        <p:blipFill>
          <a:blip r:embed="rId3"/>
          <a:srcRect/>
          <a:stretch>
            <a:fillRect/>
          </a:stretch>
        </p:blipFill>
        <p:spPr bwMode="auto">
          <a:xfrm>
            <a:off x="7020272" y="3717192"/>
            <a:ext cx="1465187" cy="1978758"/>
          </a:xfrm>
          <a:prstGeom prst="rect">
            <a:avLst/>
          </a:prstGeom>
          <a:noFill/>
        </p:spPr>
      </p:pic>
      <p:sp>
        <p:nvSpPr>
          <p:cNvPr id="9" name="Rectangle 8"/>
          <p:cNvSpPr/>
          <p:nvPr/>
        </p:nvSpPr>
        <p:spPr>
          <a:xfrm>
            <a:off x="3513645" y="1296950"/>
            <a:ext cx="2005742" cy="369332"/>
          </a:xfrm>
          <a:prstGeom prst="rect">
            <a:avLst/>
          </a:prstGeom>
        </p:spPr>
        <p:txBody>
          <a:bodyPr wrap="none">
            <a:spAutoFit/>
          </a:bodyPr>
          <a:lstStyle/>
          <a:p>
            <a:pPr algn="ctr"/>
            <a:r>
              <a:rPr lang="en-US" b="1" dirty="0" smtClean="0">
                <a:solidFill>
                  <a:srgbClr val="FF0000"/>
                </a:solidFill>
              </a:rPr>
              <a:t>Electric Vehicles</a:t>
            </a:r>
            <a:endParaRPr lang="en-GB" b="1"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4" name="TextBox 4"/>
          <p:cNvSpPr txBox="1">
            <a:spLocks noChangeArrowheads="1"/>
          </p:cNvSpPr>
          <p:nvPr/>
        </p:nvSpPr>
        <p:spPr bwMode="auto">
          <a:xfrm>
            <a:off x="1142826" y="476672"/>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pic>
        <p:nvPicPr>
          <p:cNvPr id="167940" name="Picture 4" descr="http://www.thetorquereport.com/tesla_model_s_official_fr_new.jpg"/>
          <p:cNvPicPr>
            <a:picLocks noChangeAspect="1" noChangeArrowheads="1"/>
          </p:cNvPicPr>
          <p:nvPr/>
        </p:nvPicPr>
        <p:blipFill>
          <a:blip r:embed="rId2"/>
          <a:srcRect/>
          <a:stretch>
            <a:fillRect/>
          </a:stretch>
        </p:blipFill>
        <p:spPr bwMode="auto">
          <a:xfrm>
            <a:off x="457201" y="1385888"/>
            <a:ext cx="4762872" cy="3177943"/>
          </a:xfrm>
          <a:prstGeom prst="rect">
            <a:avLst/>
          </a:prstGeom>
          <a:noFill/>
        </p:spPr>
      </p:pic>
      <p:sp>
        <p:nvSpPr>
          <p:cNvPr id="6" name="Rectangle 5"/>
          <p:cNvSpPr/>
          <p:nvPr/>
        </p:nvSpPr>
        <p:spPr>
          <a:xfrm>
            <a:off x="3513645" y="1296950"/>
            <a:ext cx="2005742" cy="369332"/>
          </a:xfrm>
          <a:prstGeom prst="rect">
            <a:avLst/>
          </a:prstGeom>
        </p:spPr>
        <p:txBody>
          <a:bodyPr wrap="none">
            <a:spAutoFit/>
          </a:bodyPr>
          <a:lstStyle/>
          <a:p>
            <a:pPr algn="ctr"/>
            <a:r>
              <a:rPr lang="en-US" b="1" dirty="0" smtClean="0">
                <a:solidFill>
                  <a:srgbClr val="FF0000"/>
                </a:solidFill>
              </a:rPr>
              <a:t>Electric Vehicles</a:t>
            </a:r>
            <a:endParaRPr lang="en-GB" b="1" dirty="0">
              <a:solidFill>
                <a:srgbClr val="FF0000"/>
              </a:solidFill>
            </a:endParaRPr>
          </a:p>
        </p:txBody>
      </p:sp>
      <p:pic>
        <p:nvPicPr>
          <p:cNvPr id="167942" name="Picture 6" descr="http://www.technologyreview.com/sites/default/files/images/tesla.2x519.jpg"/>
          <p:cNvPicPr>
            <a:picLocks noChangeAspect="1" noChangeArrowheads="1"/>
          </p:cNvPicPr>
          <p:nvPr/>
        </p:nvPicPr>
        <p:blipFill>
          <a:blip r:embed="rId3"/>
          <a:srcRect/>
          <a:stretch>
            <a:fillRect/>
          </a:stretch>
        </p:blipFill>
        <p:spPr bwMode="auto">
          <a:xfrm>
            <a:off x="4296075" y="4077072"/>
            <a:ext cx="4161045" cy="2236863"/>
          </a:xfrm>
          <a:prstGeom prst="rect">
            <a:avLst/>
          </a:prstGeom>
          <a:noFill/>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169986" name="Picture 2" descr="http://www.mazdainthenews.com/wp-content/uploads/2010/09/Proterra-EcoRide-BE35-image.jpg"/>
          <p:cNvPicPr>
            <a:picLocks noChangeAspect="1" noChangeArrowheads="1"/>
          </p:cNvPicPr>
          <p:nvPr/>
        </p:nvPicPr>
        <p:blipFill>
          <a:blip r:embed="rId2"/>
          <a:srcRect/>
          <a:stretch>
            <a:fillRect/>
          </a:stretch>
        </p:blipFill>
        <p:spPr bwMode="auto">
          <a:xfrm>
            <a:off x="1475656" y="1296950"/>
            <a:ext cx="5987008" cy="4481703"/>
          </a:xfrm>
          <a:prstGeom prst="rect">
            <a:avLst/>
          </a:prstGeom>
          <a:noFill/>
        </p:spPr>
      </p:pic>
      <p:sp>
        <p:nvSpPr>
          <p:cNvPr id="4" name="TextBox 4"/>
          <p:cNvSpPr txBox="1">
            <a:spLocks noChangeArrowheads="1"/>
          </p:cNvSpPr>
          <p:nvPr/>
        </p:nvSpPr>
        <p:spPr bwMode="auto">
          <a:xfrm>
            <a:off x="1142826" y="476672"/>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sp>
        <p:nvSpPr>
          <p:cNvPr id="5" name="Rectangle 4"/>
          <p:cNvSpPr/>
          <p:nvPr/>
        </p:nvSpPr>
        <p:spPr>
          <a:xfrm>
            <a:off x="3513645" y="1296950"/>
            <a:ext cx="2005742" cy="369332"/>
          </a:xfrm>
          <a:prstGeom prst="rect">
            <a:avLst/>
          </a:prstGeom>
        </p:spPr>
        <p:txBody>
          <a:bodyPr wrap="none">
            <a:spAutoFit/>
          </a:bodyPr>
          <a:lstStyle/>
          <a:p>
            <a:pPr algn="ctr"/>
            <a:r>
              <a:rPr lang="en-US" b="1" dirty="0" smtClean="0">
                <a:solidFill>
                  <a:srgbClr val="FF0000"/>
                </a:solidFill>
              </a:rPr>
              <a:t>Electric Vehicles</a:t>
            </a:r>
            <a:endParaRPr lang="en-GB" b="1" dirty="0">
              <a:solidFill>
                <a:srgbClr val="FF0000"/>
              </a:solidFill>
            </a:endParaRPr>
          </a:p>
        </p:txBody>
      </p:sp>
      <p:sp>
        <p:nvSpPr>
          <p:cNvPr id="6" name="Rectangle 5"/>
          <p:cNvSpPr/>
          <p:nvPr/>
        </p:nvSpPr>
        <p:spPr>
          <a:xfrm>
            <a:off x="2917365" y="5778653"/>
            <a:ext cx="3198312" cy="461665"/>
          </a:xfrm>
          <a:prstGeom prst="rect">
            <a:avLst/>
          </a:prstGeom>
        </p:spPr>
        <p:txBody>
          <a:bodyPr wrap="none">
            <a:spAutoFit/>
          </a:bodyPr>
          <a:lstStyle/>
          <a:p>
            <a:pPr algn="ctr"/>
            <a:r>
              <a:rPr lang="bg-BG" sz="2400" b="1" dirty="0" smtClean="0">
                <a:solidFill>
                  <a:srgbClr val="FF0000"/>
                </a:solidFill>
                <a:latin typeface="Garamond" pitchFamily="18" charset="0"/>
              </a:rPr>
              <a:t>Скоро и в София… </a:t>
            </a:r>
            <a:r>
              <a:rPr lang="bg-BG" sz="2400" b="1" dirty="0" smtClean="0">
                <a:solidFill>
                  <a:srgbClr val="FF0000"/>
                </a:solidFill>
                <a:latin typeface="Garamond" pitchFamily="18" charset="0"/>
                <a:sym typeface="Wingdings" pitchFamily="2" charset="2"/>
              </a:rPr>
              <a:t></a:t>
            </a:r>
            <a:endParaRPr lang="en-GB" sz="2400" b="1" dirty="0">
              <a:solidFill>
                <a:srgbClr val="FF0000"/>
              </a:solidFill>
              <a:latin typeface="Garamond"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TextBox 4"/>
          <p:cNvSpPr txBox="1">
            <a:spLocks noChangeArrowheads="1"/>
          </p:cNvSpPr>
          <p:nvPr/>
        </p:nvSpPr>
        <p:spPr bwMode="auto">
          <a:xfrm>
            <a:off x="1142826" y="476672"/>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sp>
        <p:nvSpPr>
          <p:cNvPr id="4" name="TextBox 3"/>
          <p:cNvSpPr txBox="1"/>
          <p:nvPr/>
        </p:nvSpPr>
        <p:spPr>
          <a:xfrm>
            <a:off x="1142826" y="1988840"/>
            <a:ext cx="4509294" cy="3693319"/>
          </a:xfrm>
          <a:prstGeom prst="rect">
            <a:avLst/>
          </a:prstGeom>
          <a:noFill/>
        </p:spPr>
        <p:txBody>
          <a:bodyPr wrap="square" rtlCol="0">
            <a:spAutoFit/>
          </a:bodyPr>
          <a:lstStyle/>
          <a:p>
            <a:r>
              <a:rPr lang="bg-BG" b="1" dirty="0" smtClean="0">
                <a:latin typeface="Garamond" pitchFamily="18" charset="0"/>
              </a:rPr>
              <a:t>Застрахователи продукт:</a:t>
            </a:r>
          </a:p>
          <a:p>
            <a:endParaRPr lang="bg-BG" b="1" dirty="0" smtClean="0">
              <a:latin typeface="Garamond" pitchFamily="18" charset="0"/>
            </a:endParaRPr>
          </a:p>
          <a:p>
            <a:r>
              <a:rPr lang="bg-BG" b="1" dirty="0" smtClean="0">
                <a:latin typeface="Garamond" pitchFamily="18" charset="0"/>
              </a:rPr>
              <a:t>За доставки</a:t>
            </a:r>
          </a:p>
          <a:p>
            <a:r>
              <a:rPr lang="bg-BG" b="1" dirty="0" smtClean="0">
                <a:latin typeface="Garamond" pitchFamily="18" charset="0"/>
              </a:rPr>
              <a:t>За прогнози</a:t>
            </a:r>
          </a:p>
          <a:p>
            <a:endParaRPr lang="bg-BG" b="1" dirty="0" smtClean="0">
              <a:latin typeface="Garamond" pitchFamily="18" charset="0"/>
            </a:endParaRPr>
          </a:p>
          <a:p>
            <a:endParaRPr lang="bg-BG" b="1" dirty="0" smtClean="0">
              <a:latin typeface="Garamond" pitchFamily="18" charset="0"/>
            </a:endParaRPr>
          </a:p>
          <a:p>
            <a:r>
              <a:rPr lang="bg-BG" b="1" dirty="0" smtClean="0">
                <a:latin typeface="Garamond" pitchFamily="18" charset="0"/>
              </a:rPr>
              <a:t>Тръжни платформи</a:t>
            </a:r>
          </a:p>
          <a:p>
            <a:endParaRPr lang="bg-BG" b="1" dirty="0" smtClean="0">
              <a:latin typeface="Garamond" pitchFamily="18" charset="0"/>
            </a:endParaRPr>
          </a:p>
          <a:p>
            <a:r>
              <a:rPr lang="bg-BG" b="1" dirty="0" smtClean="0">
                <a:latin typeface="Garamond" pitchFamily="18" charset="0"/>
              </a:rPr>
              <a:t>За доставки на енергия</a:t>
            </a:r>
          </a:p>
          <a:p>
            <a:r>
              <a:rPr lang="bg-BG" b="1" dirty="0" smtClean="0">
                <a:latin typeface="Garamond" pitchFamily="18" charset="0"/>
              </a:rPr>
              <a:t>За доставки на услуги</a:t>
            </a:r>
          </a:p>
          <a:p>
            <a:r>
              <a:rPr lang="bg-BG" b="1" dirty="0" smtClean="0">
                <a:latin typeface="Garamond" pitchFamily="18" charset="0"/>
              </a:rPr>
              <a:t>За доставки енергийни продукти</a:t>
            </a:r>
          </a:p>
          <a:p>
            <a:r>
              <a:rPr lang="bg-BG" b="1" dirty="0" smtClean="0">
                <a:latin typeface="Garamond" pitchFamily="18" charset="0"/>
              </a:rPr>
              <a:t>За доставки на финансови продукти</a:t>
            </a:r>
          </a:p>
          <a:p>
            <a:r>
              <a:rPr lang="bg-BG" b="1" dirty="0" smtClean="0">
                <a:latin typeface="Garamond" pitchFamily="18" charset="0"/>
              </a:rPr>
              <a:t>………..</a:t>
            </a:r>
            <a:endParaRPr lang="bg-BG" b="1" dirty="0">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Rectangle 2"/>
          <p:cNvSpPr/>
          <p:nvPr/>
        </p:nvSpPr>
        <p:spPr>
          <a:xfrm>
            <a:off x="2508057" y="1296950"/>
            <a:ext cx="3352200" cy="369332"/>
          </a:xfrm>
          <a:prstGeom prst="rect">
            <a:avLst/>
          </a:prstGeom>
        </p:spPr>
        <p:txBody>
          <a:bodyPr wrap="none">
            <a:spAutoFit/>
          </a:bodyPr>
          <a:lstStyle/>
          <a:p>
            <a:pPr algn="ctr"/>
            <a:r>
              <a:rPr lang="en-GB" b="1" dirty="0" smtClean="0">
                <a:solidFill>
                  <a:srgbClr val="FF0000"/>
                </a:solidFill>
              </a:rPr>
              <a:t>Energy Forecasting Service</a:t>
            </a:r>
            <a:r>
              <a:rPr lang="en-US" b="1" dirty="0" smtClean="0">
                <a:solidFill>
                  <a:srgbClr val="FF0000"/>
                </a:solidFill>
              </a:rPr>
              <a:t>s</a:t>
            </a:r>
            <a:endParaRPr lang="en-GB" b="1" dirty="0">
              <a:solidFill>
                <a:srgbClr val="FF0000"/>
              </a:solidFill>
            </a:endParaRPr>
          </a:p>
        </p:txBody>
      </p:sp>
      <p:sp>
        <p:nvSpPr>
          <p:cNvPr id="4" name="TextBox 4"/>
          <p:cNvSpPr txBox="1">
            <a:spLocks noChangeArrowheads="1"/>
          </p:cNvSpPr>
          <p:nvPr/>
        </p:nvSpPr>
        <p:spPr bwMode="auto">
          <a:xfrm>
            <a:off x="1142826" y="476672"/>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Примери</a:t>
            </a:r>
          </a:p>
        </p:txBody>
      </p:sp>
      <p:pic>
        <p:nvPicPr>
          <p:cNvPr id="5" name="Picture 2" descr="G:\My Documents_12082010\My Documents2\scr5.png"/>
          <p:cNvPicPr>
            <a:picLocks noChangeAspect="1" noChangeArrowheads="1"/>
          </p:cNvPicPr>
          <p:nvPr/>
        </p:nvPicPr>
        <p:blipFill>
          <a:blip r:embed="rId2"/>
          <a:srcRect/>
          <a:stretch>
            <a:fillRect/>
          </a:stretch>
        </p:blipFill>
        <p:spPr bwMode="auto">
          <a:xfrm>
            <a:off x="657944" y="1666282"/>
            <a:ext cx="8028856" cy="4516232"/>
          </a:xfrm>
          <a:prstGeom prst="rect">
            <a:avLst/>
          </a:prstGeom>
          <a:noFill/>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pic>
        <p:nvPicPr>
          <p:cNvPr id="5" name="Picture 2" descr="G:\My Documents_12082010\My Documents2\scr3.png"/>
          <p:cNvPicPr>
            <a:picLocks noChangeAspect="1" noChangeArrowheads="1"/>
          </p:cNvPicPr>
          <p:nvPr/>
        </p:nvPicPr>
        <p:blipFill>
          <a:blip r:embed="rId2"/>
          <a:srcRect/>
          <a:stretch>
            <a:fillRect/>
          </a:stretch>
        </p:blipFill>
        <p:spPr bwMode="auto">
          <a:xfrm>
            <a:off x="477655" y="1656990"/>
            <a:ext cx="8270809" cy="4652330"/>
          </a:xfrm>
          <a:prstGeom prst="rect">
            <a:avLst/>
          </a:prstGeom>
          <a:noFill/>
        </p:spPr>
      </p:pic>
      <p:sp>
        <p:nvSpPr>
          <p:cNvPr id="6" name="Rectangle 5"/>
          <p:cNvSpPr/>
          <p:nvPr/>
        </p:nvSpPr>
        <p:spPr>
          <a:xfrm>
            <a:off x="2508057" y="1296950"/>
            <a:ext cx="3352200" cy="369332"/>
          </a:xfrm>
          <a:prstGeom prst="rect">
            <a:avLst/>
          </a:prstGeom>
        </p:spPr>
        <p:txBody>
          <a:bodyPr wrap="none">
            <a:spAutoFit/>
          </a:bodyPr>
          <a:lstStyle/>
          <a:p>
            <a:pPr algn="ctr"/>
            <a:r>
              <a:rPr lang="en-GB" b="1" dirty="0" smtClean="0">
                <a:solidFill>
                  <a:srgbClr val="FF0000"/>
                </a:solidFill>
              </a:rPr>
              <a:t>Energy Forecasting Service</a:t>
            </a:r>
            <a:r>
              <a:rPr lang="en-US" b="1" dirty="0" smtClean="0">
                <a:solidFill>
                  <a:srgbClr val="FF0000"/>
                </a:solidFill>
              </a:rPr>
              <a:t>s</a:t>
            </a:r>
            <a:endParaRPr lang="en-GB" b="1"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srcRect/>
          <a:stretch>
            <a:fillRect/>
          </a:stretch>
        </p:blipFill>
        <p:spPr bwMode="auto">
          <a:xfrm>
            <a:off x="0" y="908050"/>
            <a:ext cx="9144000" cy="5400675"/>
          </a:xfrm>
          <a:prstGeom prst="rect">
            <a:avLst/>
          </a:prstGeom>
          <a:noFill/>
          <a:ln w="9525">
            <a:noFill/>
            <a:miter lim="800000"/>
            <a:headEnd/>
            <a:tailEnd/>
          </a:ln>
        </p:spPr>
      </p:pic>
      <p:sp>
        <p:nvSpPr>
          <p:cNvPr id="23555" name="TextBox 2"/>
          <p:cNvSpPr txBox="1">
            <a:spLocks noChangeArrowheads="1"/>
          </p:cNvSpPr>
          <p:nvPr/>
        </p:nvSpPr>
        <p:spPr bwMode="auto">
          <a:xfrm>
            <a:off x="468313" y="908050"/>
            <a:ext cx="8296275" cy="461963"/>
          </a:xfrm>
          <a:prstGeom prst="rect">
            <a:avLst/>
          </a:prstGeom>
          <a:noFill/>
          <a:ln w="9525">
            <a:noFill/>
            <a:miter lim="800000"/>
            <a:headEnd/>
            <a:tailEnd/>
          </a:ln>
        </p:spPr>
        <p:txBody>
          <a:bodyPr>
            <a:spAutoFit/>
          </a:bodyPr>
          <a:lstStyle/>
          <a:p>
            <a:pPr algn="ctr"/>
            <a:r>
              <a:rPr lang="en-US" sz="2400" b="1" dirty="0" smtClean="0">
                <a:solidFill>
                  <a:schemeClr val="bg1"/>
                </a:solidFill>
                <a:latin typeface="Garamond" pitchFamily="18" charset="0"/>
              </a:rPr>
              <a:t>The illusion</a:t>
            </a:r>
            <a:endParaRPr lang="bg-BG" sz="2400" b="1" dirty="0">
              <a:solidFill>
                <a:schemeClr val="bg1"/>
              </a:solidFill>
              <a:latin typeface="Garamond" pitchFamily="18" charset="0"/>
            </a:endParaRPr>
          </a:p>
        </p:txBody>
      </p:sp>
      <p:pic>
        <p:nvPicPr>
          <p:cNvPr id="23556" name="Picture 5"/>
          <p:cNvPicPr>
            <a:picLocks noChangeAspect="1" noChangeArrowheads="1"/>
          </p:cNvPicPr>
          <p:nvPr/>
        </p:nvPicPr>
        <p:blipFill>
          <a:blip r:embed="rId3"/>
          <a:srcRect/>
          <a:stretch>
            <a:fillRect/>
          </a:stretch>
        </p:blipFill>
        <p:spPr bwMode="auto">
          <a:xfrm>
            <a:off x="0" y="4508500"/>
            <a:ext cx="1665288" cy="1258888"/>
          </a:xfrm>
          <a:prstGeom prst="rect">
            <a:avLst/>
          </a:prstGeom>
          <a:noFill/>
          <a:ln w="9525">
            <a:noFill/>
            <a:miter lim="800000"/>
            <a:headEnd/>
            <a:tailEnd/>
          </a:ln>
        </p:spPr>
      </p:pic>
      <p:pic>
        <p:nvPicPr>
          <p:cNvPr id="134146" name="Picture 2" descr="G:\1\rabota\Presentation-17102013_VP_IDGConference-IT-Energy\pics\enron-430.jpg"/>
          <p:cNvPicPr>
            <a:picLocks noChangeAspect="1" noChangeArrowheads="1"/>
          </p:cNvPicPr>
          <p:nvPr/>
        </p:nvPicPr>
        <p:blipFill>
          <a:blip r:embed="rId4"/>
          <a:srcRect/>
          <a:stretch>
            <a:fillRect/>
          </a:stretch>
        </p:blipFill>
        <p:spPr bwMode="auto">
          <a:xfrm>
            <a:off x="6592069" y="2531431"/>
            <a:ext cx="2551931" cy="2967362"/>
          </a:xfrm>
          <a:prstGeom prst="rect">
            <a:avLst/>
          </a:prstGeom>
          <a:noFill/>
        </p:spPr>
      </p:pic>
      <p:pic>
        <p:nvPicPr>
          <p:cNvPr id="134147" name="Picture 3" descr="G:\My Documents_12082010\My Documents2\0x600.jpg"/>
          <p:cNvPicPr>
            <a:picLocks noChangeAspect="1" noChangeArrowheads="1"/>
          </p:cNvPicPr>
          <p:nvPr/>
        </p:nvPicPr>
        <p:blipFill>
          <a:blip r:embed="rId5"/>
          <a:srcRect/>
          <a:stretch>
            <a:fillRect/>
          </a:stretch>
        </p:blipFill>
        <p:spPr bwMode="auto">
          <a:xfrm>
            <a:off x="45108" y="0"/>
            <a:ext cx="2942716" cy="1970569"/>
          </a:xfrm>
          <a:prstGeom prst="rect">
            <a:avLst/>
          </a:prstGeom>
          <a:noFill/>
        </p:spPr>
      </p:pic>
      <p:pic>
        <p:nvPicPr>
          <p:cNvPr id="134148" name="Picture 4" descr="G:\My Documents_12082010\My Documents2\worldcom.jpeg"/>
          <p:cNvPicPr>
            <a:picLocks noChangeAspect="1" noChangeArrowheads="1"/>
          </p:cNvPicPr>
          <p:nvPr/>
        </p:nvPicPr>
        <p:blipFill>
          <a:blip r:embed="rId6"/>
          <a:srcRect/>
          <a:stretch>
            <a:fillRect/>
          </a:stretch>
        </p:blipFill>
        <p:spPr bwMode="auto">
          <a:xfrm>
            <a:off x="6524625" y="0"/>
            <a:ext cx="2619375" cy="1752600"/>
          </a:xfrm>
          <a:prstGeom prst="rect">
            <a:avLst/>
          </a:prstGeom>
          <a:noFill/>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11560" y="620713"/>
            <a:ext cx="7560840" cy="461665"/>
          </a:xfrm>
          <a:prstGeom prst="rect">
            <a:avLst/>
          </a:prstGeom>
          <a:noFill/>
          <a:ln w="9525">
            <a:noFill/>
            <a:miter lim="800000"/>
            <a:headEnd/>
            <a:tailEnd/>
          </a:ln>
        </p:spPr>
        <p:txBody>
          <a:bodyPr wrap="square">
            <a:spAutoFit/>
          </a:bodyPr>
          <a:lstStyle/>
          <a:p>
            <a:pPr algn="ctr"/>
            <a:r>
              <a:rPr lang="bg-BG" sz="2400" b="1" dirty="0" smtClean="0">
                <a:solidFill>
                  <a:schemeClr val="bg1"/>
                </a:solidFill>
                <a:latin typeface="Garamond" pitchFamily="18" charset="0"/>
              </a:rPr>
              <a:t>Правни “предизвикателства”</a:t>
            </a:r>
            <a:endParaRPr lang="en-GB" sz="2400" b="1" dirty="0" smtClean="0">
              <a:solidFill>
                <a:schemeClr val="bg1"/>
              </a:solidFill>
              <a:latin typeface="Garamond" pitchFamily="18" charset="0"/>
            </a:endParaRPr>
          </a:p>
        </p:txBody>
      </p:sp>
      <p:sp>
        <p:nvSpPr>
          <p:cNvPr id="3" name="Rectangle 2"/>
          <p:cNvSpPr/>
          <p:nvPr/>
        </p:nvSpPr>
        <p:spPr>
          <a:xfrm>
            <a:off x="611560" y="2276872"/>
            <a:ext cx="8136904" cy="830997"/>
          </a:xfrm>
          <a:prstGeom prst="rect">
            <a:avLst/>
          </a:prstGeom>
        </p:spPr>
        <p:txBody>
          <a:bodyPr wrap="square">
            <a:spAutoFit/>
          </a:bodyPr>
          <a:lstStyle/>
          <a:p>
            <a:r>
              <a:rPr lang="bg-BG" sz="2400" b="1" dirty="0" smtClean="0">
                <a:latin typeface="Garamond" pitchFamily="18" charset="0"/>
              </a:rPr>
              <a:t>В момента в българската нормативна уредба, </a:t>
            </a:r>
            <a:r>
              <a:rPr lang="bg-BG" sz="2400" b="1" dirty="0" err="1" smtClean="0">
                <a:latin typeface="Garamond" pitchFamily="18" charset="0"/>
              </a:rPr>
              <a:t>касаеща</a:t>
            </a:r>
            <a:r>
              <a:rPr lang="bg-BG" sz="2400" b="1" dirty="0" smtClean="0">
                <a:latin typeface="Garamond" pitchFamily="18" charset="0"/>
              </a:rPr>
              <a:t> енергетиката:</a:t>
            </a:r>
            <a:endParaRPr lang="bg-BG" sz="2400" dirty="0">
              <a:latin typeface="Garamond" pitchFamily="18" charset="0"/>
            </a:endParaRPr>
          </a:p>
        </p:txBody>
      </p:sp>
      <p:sp>
        <p:nvSpPr>
          <p:cNvPr id="5" name="Rectangle 4"/>
          <p:cNvSpPr/>
          <p:nvPr/>
        </p:nvSpPr>
        <p:spPr>
          <a:xfrm>
            <a:off x="763960" y="3107869"/>
            <a:ext cx="8136904" cy="2554545"/>
          </a:xfrm>
          <a:prstGeom prst="rect">
            <a:avLst/>
          </a:prstGeom>
        </p:spPr>
        <p:txBody>
          <a:bodyPr wrap="square">
            <a:spAutoFit/>
          </a:bodyPr>
          <a:lstStyle/>
          <a:p>
            <a:r>
              <a:rPr lang="bg-BG" sz="2000" dirty="0" smtClean="0">
                <a:latin typeface="Garamond" pitchFamily="18" charset="0"/>
              </a:rPr>
              <a:t>Няма </a:t>
            </a:r>
            <a:r>
              <a:rPr lang="en-US" sz="2000" dirty="0" err="1" smtClean="0">
                <a:latin typeface="Garamond" pitchFamily="18" charset="0"/>
              </a:rPr>
              <a:t>станда</a:t>
            </a:r>
            <a:r>
              <a:rPr lang="bg-BG" sz="2000" dirty="0" smtClean="0">
                <a:latin typeface="Garamond" pitchFamily="18" charset="0"/>
              </a:rPr>
              <a:t>р</a:t>
            </a:r>
            <a:r>
              <a:rPr lang="en-US" sz="2000" dirty="0" err="1" smtClean="0">
                <a:latin typeface="Garamond" pitchFamily="18" charset="0"/>
              </a:rPr>
              <a:t>ти</a:t>
            </a:r>
            <a:r>
              <a:rPr lang="en-US" sz="2000" dirty="0" smtClean="0">
                <a:latin typeface="Garamond" pitchFamily="18" charset="0"/>
              </a:rPr>
              <a:t> и </a:t>
            </a:r>
            <a:r>
              <a:rPr lang="en-US" sz="2000" dirty="0" err="1" smtClean="0">
                <a:latin typeface="Garamond" pitchFamily="18" charset="0"/>
              </a:rPr>
              <a:t>процедури</a:t>
            </a:r>
            <a:r>
              <a:rPr lang="en-US" sz="2000" dirty="0" smtClean="0">
                <a:latin typeface="Garamond" pitchFamily="18" charset="0"/>
              </a:rPr>
              <a:t> </a:t>
            </a:r>
            <a:r>
              <a:rPr lang="bg-BG" sz="2000" dirty="0" smtClean="0">
                <a:latin typeface="Garamond" pitchFamily="18" charset="0"/>
              </a:rPr>
              <a:t> за ИТ и дори </a:t>
            </a:r>
            <a:r>
              <a:rPr lang="en-US" sz="2000" dirty="0" smtClean="0">
                <a:latin typeface="Garamond" pitchFamily="18" charset="0"/>
              </a:rPr>
              <a:t>НЕ </a:t>
            </a:r>
            <a:r>
              <a:rPr lang="en-US" sz="2000" dirty="0" err="1" smtClean="0">
                <a:latin typeface="Garamond" pitchFamily="18" charset="0"/>
              </a:rPr>
              <a:t>може</a:t>
            </a:r>
            <a:r>
              <a:rPr lang="en-US" sz="2000" dirty="0" smtClean="0">
                <a:latin typeface="Garamond" pitchFamily="18" charset="0"/>
              </a:rPr>
              <a:t> </a:t>
            </a:r>
            <a:r>
              <a:rPr lang="en-US" sz="2000" dirty="0" err="1" smtClean="0">
                <a:latin typeface="Garamond" pitchFamily="18" charset="0"/>
              </a:rPr>
              <a:t>да</a:t>
            </a:r>
            <a:r>
              <a:rPr lang="en-US" sz="2000" dirty="0" smtClean="0">
                <a:latin typeface="Garamond" pitchFamily="18" charset="0"/>
              </a:rPr>
              <a:t> </a:t>
            </a:r>
            <a:r>
              <a:rPr lang="en-US" sz="2000" dirty="0" err="1" smtClean="0">
                <a:latin typeface="Garamond" pitchFamily="18" charset="0"/>
              </a:rPr>
              <a:t>се</a:t>
            </a:r>
            <a:r>
              <a:rPr lang="en-US" sz="2000" dirty="0" smtClean="0">
                <a:latin typeface="Garamond" pitchFamily="18" charset="0"/>
              </a:rPr>
              <a:t> </a:t>
            </a:r>
            <a:r>
              <a:rPr lang="en-US" sz="2000" dirty="0" err="1" smtClean="0">
                <a:latin typeface="Garamond" pitchFamily="18" charset="0"/>
              </a:rPr>
              <a:t>докаже</a:t>
            </a:r>
            <a:r>
              <a:rPr lang="en-US" sz="2000" dirty="0" smtClean="0">
                <a:latin typeface="Garamond" pitchFamily="18" charset="0"/>
              </a:rPr>
              <a:t> </a:t>
            </a:r>
            <a:r>
              <a:rPr lang="en-US" sz="2000" dirty="0" err="1" smtClean="0">
                <a:latin typeface="Garamond" pitchFamily="18" charset="0"/>
              </a:rPr>
              <a:t>наличието</a:t>
            </a:r>
            <a:r>
              <a:rPr lang="en-US" sz="2000" dirty="0" smtClean="0">
                <a:latin typeface="Garamond" pitchFamily="18" charset="0"/>
              </a:rPr>
              <a:t> </a:t>
            </a:r>
            <a:r>
              <a:rPr lang="en-US" sz="2000" dirty="0" err="1" smtClean="0">
                <a:latin typeface="Garamond" pitchFamily="18" charset="0"/>
              </a:rPr>
              <a:t>на</a:t>
            </a:r>
            <a:r>
              <a:rPr lang="en-US" sz="2000" dirty="0" smtClean="0">
                <a:latin typeface="Garamond" pitchFamily="18" charset="0"/>
              </a:rPr>
              <a:t> </a:t>
            </a:r>
            <a:r>
              <a:rPr lang="en-US" sz="2000" dirty="0" err="1" smtClean="0">
                <a:latin typeface="Garamond" pitchFamily="18" charset="0"/>
              </a:rPr>
              <a:t>търговска</a:t>
            </a:r>
            <a:r>
              <a:rPr lang="en-US" sz="2000" dirty="0" smtClean="0">
                <a:latin typeface="Garamond" pitchFamily="18" charset="0"/>
              </a:rPr>
              <a:t> </a:t>
            </a:r>
            <a:r>
              <a:rPr lang="en-US" sz="2000" dirty="0" err="1" smtClean="0">
                <a:latin typeface="Garamond" pitchFamily="18" charset="0"/>
              </a:rPr>
              <a:t>сделка</a:t>
            </a:r>
            <a:r>
              <a:rPr lang="bg-BG" sz="2000" dirty="0" smtClean="0">
                <a:latin typeface="Garamond" pitchFamily="18" charset="0"/>
              </a:rPr>
              <a:t>, вкл. </a:t>
            </a:r>
          </a:p>
          <a:p>
            <a:endParaRPr lang="bg-BG" sz="2000" dirty="0" smtClean="0">
              <a:latin typeface="Garamond" pitchFamily="18" charset="0"/>
            </a:endParaRPr>
          </a:p>
          <a:p>
            <a:r>
              <a:rPr lang="bg-BG" sz="2000" dirty="0" smtClean="0">
                <a:latin typeface="Garamond" pitchFamily="18" charset="0"/>
              </a:rPr>
              <a:t>цена, количество, периоди…</a:t>
            </a:r>
          </a:p>
          <a:p>
            <a:r>
              <a:rPr lang="bg-BG" sz="2000" dirty="0" smtClean="0">
                <a:latin typeface="Garamond" pitchFamily="18" charset="0"/>
              </a:rPr>
              <a:t>няма изискване за период на съхранение на информацията, </a:t>
            </a:r>
          </a:p>
          <a:p>
            <a:r>
              <a:rPr lang="bg-BG" sz="2000" dirty="0" smtClean="0">
                <a:latin typeface="Garamond" pitchFamily="18" charset="0"/>
              </a:rPr>
              <a:t>за електронен подпис, </a:t>
            </a:r>
          </a:p>
          <a:p>
            <a:r>
              <a:rPr lang="bg-BG" sz="2000" dirty="0" smtClean="0">
                <a:latin typeface="Garamond" pitchFamily="18" charset="0"/>
              </a:rPr>
              <a:t>за получаване, …</a:t>
            </a:r>
          </a:p>
          <a:p>
            <a:r>
              <a:rPr lang="bg-BG" sz="2000" dirty="0" smtClean="0">
                <a:latin typeface="Garamond" pitchFamily="18" charset="0"/>
              </a:rPr>
              <a:t>за сървърите на които се съхранява информацията…</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TextBox 1"/>
          <p:cNvSpPr txBox="1">
            <a:spLocks noChangeArrowheads="1"/>
          </p:cNvSpPr>
          <p:nvPr/>
        </p:nvSpPr>
        <p:spPr bwMode="auto">
          <a:xfrm>
            <a:off x="1115616" y="2828835"/>
            <a:ext cx="7285038" cy="1200329"/>
          </a:xfrm>
          <a:prstGeom prst="rect">
            <a:avLst/>
          </a:prstGeom>
          <a:noFill/>
          <a:ln w="9525">
            <a:noFill/>
            <a:miter lim="800000"/>
            <a:headEnd/>
            <a:tailEnd/>
          </a:ln>
        </p:spPr>
        <p:txBody>
          <a:bodyPr>
            <a:spAutoFit/>
          </a:bodyPr>
          <a:lstStyle/>
          <a:p>
            <a:pPr algn="ctr"/>
            <a:r>
              <a:rPr lang="bg-BG" sz="2400" b="1" dirty="0">
                <a:solidFill>
                  <a:srgbClr val="FF0000"/>
                </a:solidFill>
                <a:latin typeface="Garamond" pitchFamily="18" charset="0"/>
              </a:rPr>
              <a:t>Директива 2010/31/</a:t>
            </a:r>
            <a:r>
              <a:rPr lang="en-US" sz="2400" b="1" dirty="0">
                <a:solidFill>
                  <a:srgbClr val="FF0000"/>
                </a:solidFill>
                <a:latin typeface="Garamond" pitchFamily="18" charset="0"/>
              </a:rPr>
              <a:t>EU</a:t>
            </a:r>
            <a:r>
              <a:rPr lang="bg-BG" sz="2400" b="1" dirty="0">
                <a:solidFill>
                  <a:srgbClr val="FF0000"/>
                </a:solidFill>
                <a:latin typeface="Garamond" pitchFamily="18" charset="0"/>
              </a:rPr>
              <a:t> създава коренно различна бизнес среда за </a:t>
            </a:r>
            <a:r>
              <a:rPr lang="bg-BG" sz="2400" b="1" dirty="0" smtClean="0">
                <a:solidFill>
                  <a:srgbClr val="FF0000"/>
                </a:solidFill>
                <a:latin typeface="Garamond" pitchFamily="18" charset="0"/>
              </a:rPr>
              <a:t>ВСИЧКИ участници на пазарите на енергия</a:t>
            </a:r>
            <a:endParaRPr lang="bg-BG" sz="2400" dirty="0">
              <a:solidFill>
                <a:srgbClr val="FF0000"/>
              </a:solidFill>
              <a:latin typeface="Garamond" pitchFamily="18" charset="0"/>
            </a:endParaRPr>
          </a:p>
        </p:txBody>
      </p:sp>
      <p:sp>
        <p:nvSpPr>
          <p:cNvPr id="4" name="Title 1"/>
          <p:cNvSpPr txBox="1">
            <a:spLocks/>
          </p:cNvSpPr>
          <p:nvPr/>
        </p:nvSpPr>
        <p:spPr>
          <a:xfrm>
            <a:off x="609600" y="652442"/>
            <a:ext cx="8229600" cy="796908"/>
          </a:xfrm>
          <a:prstGeom prst="rect">
            <a:avLst/>
          </a:prstGeo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bg-BG" sz="2800" b="1" i="0" u="none" strike="noStrike" kern="0" cap="none" spc="0" normalizeH="0" baseline="0" noProof="0" smtClean="0">
                <a:ln>
                  <a:noFill/>
                </a:ln>
                <a:solidFill>
                  <a:schemeClr val="bg1"/>
                </a:solidFill>
                <a:effectLst/>
                <a:uLnTx/>
                <a:uFillTx/>
                <a:latin typeface="Garamond" pitchFamily="18" charset="0"/>
                <a:ea typeface="ＭＳ Ｐゴシック" charset="-128"/>
                <a:cs typeface="ＭＳ Ｐゴシック"/>
              </a:rPr>
              <a:t>Малко директиви и регламенти</a:t>
            </a:r>
            <a:br>
              <a:rPr kumimoji="0" lang="bg-BG" sz="2800" b="1" i="0" u="none" strike="noStrike" kern="0" cap="none" spc="0" normalizeH="0" baseline="0" noProof="0" smtClean="0">
                <a:ln>
                  <a:noFill/>
                </a:ln>
                <a:solidFill>
                  <a:schemeClr val="bg1"/>
                </a:solidFill>
                <a:effectLst/>
                <a:uLnTx/>
                <a:uFillTx/>
                <a:latin typeface="Garamond" pitchFamily="18" charset="0"/>
                <a:ea typeface="ＭＳ Ｐゴシック" charset="-128"/>
                <a:cs typeface="ＭＳ Ｐゴシック"/>
              </a:rPr>
            </a:br>
            <a:endParaRPr kumimoji="0" lang="bg-BG" sz="2800" b="1" i="0" u="none" strike="noStrike" kern="1200" cap="none" spc="0" normalizeH="0" baseline="0" noProof="0" dirty="0">
              <a:ln>
                <a:noFill/>
              </a:ln>
              <a:solidFill>
                <a:schemeClr val="bg1"/>
              </a:solidFill>
              <a:effectLst/>
              <a:uLnTx/>
              <a:uFillTx/>
              <a:latin typeface="+mj-lt"/>
              <a:ea typeface="MS PGothic" pitchFamily="34" charset="-128"/>
              <a:cs typeface="ＭＳ Ｐゴシック"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3" name="Picture 3"/>
          <p:cNvPicPr>
            <a:picLocks noChangeAspect="1" noChangeArrowheads="1"/>
          </p:cNvPicPr>
          <p:nvPr/>
        </p:nvPicPr>
        <p:blipFill>
          <a:blip r:embed="rId2"/>
          <a:srcRect/>
          <a:stretch>
            <a:fillRect/>
          </a:stretch>
        </p:blipFill>
        <p:spPr bwMode="auto">
          <a:xfrm>
            <a:off x="395536" y="1331367"/>
            <a:ext cx="8424937" cy="4833937"/>
          </a:xfrm>
          <a:prstGeom prst="rect">
            <a:avLst/>
          </a:prstGeom>
          <a:noFill/>
          <a:ln w="9525">
            <a:noFill/>
            <a:miter lim="800000"/>
            <a:headEnd/>
            <a:tailEnd/>
          </a:ln>
        </p:spPr>
      </p:pic>
      <p:sp>
        <p:nvSpPr>
          <p:cNvPr id="4" name="TextBox 3"/>
          <p:cNvSpPr txBox="1">
            <a:spLocks noChangeArrowheads="1"/>
          </p:cNvSpPr>
          <p:nvPr/>
        </p:nvSpPr>
        <p:spPr bwMode="auto">
          <a:xfrm>
            <a:off x="611560" y="620713"/>
            <a:ext cx="7560840" cy="461665"/>
          </a:xfrm>
          <a:prstGeom prst="rect">
            <a:avLst/>
          </a:prstGeom>
          <a:noFill/>
          <a:ln w="9525">
            <a:noFill/>
            <a:miter lim="800000"/>
            <a:headEnd/>
            <a:tailEnd/>
          </a:ln>
        </p:spPr>
        <p:txBody>
          <a:bodyPr wrap="square">
            <a:spAutoFit/>
          </a:bodyPr>
          <a:lstStyle/>
          <a:p>
            <a:pPr algn="ctr"/>
            <a:r>
              <a:rPr lang="bg-BG" sz="2400" b="1" dirty="0" smtClean="0">
                <a:solidFill>
                  <a:schemeClr val="bg1"/>
                </a:solidFill>
                <a:latin typeface="Garamond" pitchFamily="18" charset="0"/>
              </a:rPr>
              <a:t>Правните “предизвикателства”</a:t>
            </a:r>
            <a:endParaRPr lang="en-GB" sz="2400" b="1" dirty="0" smtClean="0">
              <a:solidFill>
                <a:schemeClr val="bg1"/>
              </a:solidFill>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2"/>
          <a:srcRect/>
          <a:stretch>
            <a:fillRect/>
          </a:stretch>
        </p:blipFill>
        <p:spPr bwMode="auto">
          <a:xfrm>
            <a:off x="1116013" y="1125538"/>
            <a:ext cx="6918325" cy="4679950"/>
          </a:xfrm>
          <a:prstGeom prst="rect">
            <a:avLst/>
          </a:prstGeom>
          <a:noFill/>
          <a:ln w="9525">
            <a:noFill/>
            <a:miter lim="800000"/>
            <a:headEnd/>
            <a:tailEnd/>
          </a:ln>
        </p:spPr>
      </p:pic>
      <p:sp>
        <p:nvSpPr>
          <p:cNvPr id="7172" name="TextBox 4"/>
          <p:cNvSpPr txBox="1">
            <a:spLocks noChangeArrowheads="1"/>
          </p:cNvSpPr>
          <p:nvPr/>
        </p:nvSpPr>
        <p:spPr bwMode="auto">
          <a:xfrm>
            <a:off x="3708400" y="5805488"/>
            <a:ext cx="1727200" cy="369887"/>
          </a:xfrm>
          <a:prstGeom prst="rect">
            <a:avLst/>
          </a:prstGeom>
          <a:noFill/>
          <a:ln w="9525">
            <a:noFill/>
            <a:miter lim="800000"/>
            <a:headEnd/>
            <a:tailEnd/>
          </a:ln>
        </p:spPr>
        <p:txBody>
          <a:bodyPr>
            <a:spAutoFit/>
          </a:bodyPr>
          <a:lstStyle/>
          <a:p>
            <a:r>
              <a:rPr lang="en-GB" b="1">
                <a:latin typeface="Garamond" pitchFamily="18" charset="0"/>
              </a:rPr>
              <a:t>New York</a:t>
            </a:r>
            <a:r>
              <a:rPr lang="bg-BG" b="1">
                <a:latin typeface="Garamond" pitchFamily="18" charset="0"/>
              </a:rPr>
              <a:t>, </a:t>
            </a:r>
            <a:r>
              <a:rPr lang="en-GB" b="1">
                <a:latin typeface="Garamond" pitchFamily="18" charset="0"/>
              </a:rPr>
              <a:t>1888</a:t>
            </a:r>
            <a:endParaRPr lang="bg-BG"/>
          </a:p>
        </p:txBody>
      </p:sp>
      <p:sp>
        <p:nvSpPr>
          <p:cNvPr id="5" name="TextBox 4"/>
          <p:cNvSpPr txBox="1">
            <a:spLocks noChangeArrowheads="1"/>
          </p:cNvSpPr>
          <p:nvPr/>
        </p:nvSpPr>
        <p:spPr bwMode="auto">
          <a:xfrm>
            <a:off x="611560" y="620713"/>
            <a:ext cx="7560840" cy="461665"/>
          </a:xfrm>
          <a:prstGeom prst="rect">
            <a:avLst/>
          </a:prstGeom>
          <a:noFill/>
          <a:ln w="9525">
            <a:noFill/>
            <a:miter lim="800000"/>
            <a:headEnd/>
            <a:tailEnd/>
          </a:ln>
        </p:spPr>
        <p:txBody>
          <a:bodyPr wrap="square">
            <a:spAutoFit/>
          </a:bodyPr>
          <a:lstStyle/>
          <a:p>
            <a:pPr algn="ctr"/>
            <a:r>
              <a:rPr lang="bg-BG" sz="2400" b="1" dirty="0" smtClean="0">
                <a:solidFill>
                  <a:schemeClr val="bg1"/>
                </a:solidFill>
                <a:latin typeface="Garamond" pitchFamily="18" charset="0"/>
              </a:rPr>
              <a:t>Правните “предизвикателства”</a:t>
            </a:r>
            <a:endParaRPr lang="en-GB" sz="2400" b="1" dirty="0" smtClean="0">
              <a:solidFill>
                <a:schemeClr val="bg1"/>
              </a:solidFill>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1339850" y="775722"/>
            <a:ext cx="6813550" cy="830997"/>
          </a:xfrm>
          <a:prstGeom prst="rect">
            <a:avLst/>
          </a:prstGeom>
          <a:noFill/>
          <a:ln w="9525">
            <a:noFill/>
            <a:miter lim="800000"/>
            <a:headEnd/>
            <a:tailEnd/>
          </a:ln>
        </p:spPr>
        <p:txBody>
          <a:bodyPr>
            <a:spAutoFit/>
          </a:bodyPr>
          <a:lstStyle/>
          <a:p>
            <a:pPr algn="ctr"/>
            <a:r>
              <a:rPr lang="bg-BG" sz="2400" b="1" kern="0" dirty="0" smtClean="0">
                <a:solidFill>
                  <a:schemeClr val="bg1"/>
                </a:solidFill>
                <a:latin typeface="Garamond" pitchFamily="18" charset="0"/>
                <a:ea typeface="ＭＳ Ｐゴシック" charset="-128"/>
              </a:rPr>
              <a:t>Пазарът е </a:t>
            </a:r>
            <a:r>
              <a:rPr lang="bg-BG" sz="2400" b="1" kern="0" dirty="0" smtClean="0">
                <a:solidFill>
                  <a:srgbClr val="9A250E"/>
                </a:solidFill>
                <a:latin typeface="Garamond" pitchFamily="18" charset="0"/>
                <a:ea typeface="ＭＳ Ｐゴシック" charset="-128"/>
              </a:rPr>
              <a:t>навременен</a:t>
            </a:r>
            <a:r>
              <a:rPr lang="bg-BG" sz="2400" b="1" kern="0" dirty="0" smtClean="0">
                <a:solidFill>
                  <a:schemeClr val="bg1"/>
                </a:solidFill>
                <a:latin typeface="Garamond" pitchFamily="18" charset="0"/>
                <a:ea typeface="ＭＳ Ｐゴシック" charset="-128"/>
              </a:rPr>
              <a:t> обмен и анализ на </a:t>
            </a:r>
            <a:r>
              <a:rPr lang="bg-BG" sz="2400" b="1" kern="0" dirty="0" smtClean="0">
                <a:solidFill>
                  <a:srgbClr val="9A250E"/>
                </a:solidFill>
                <a:latin typeface="Garamond" pitchFamily="18" charset="0"/>
                <a:ea typeface="ＭＳ Ｐゴシック" charset="-128"/>
              </a:rPr>
              <a:t>надеждна</a:t>
            </a:r>
            <a:r>
              <a:rPr lang="bg-BG" sz="2400" b="1" kern="0" dirty="0" smtClean="0">
                <a:solidFill>
                  <a:schemeClr val="bg1"/>
                </a:solidFill>
                <a:latin typeface="Garamond" pitchFamily="18" charset="0"/>
                <a:ea typeface="ＭＳ Ｐゴシック" charset="-128"/>
              </a:rPr>
              <a:t> и </a:t>
            </a:r>
            <a:r>
              <a:rPr lang="bg-BG" sz="2400" b="1" kern="0" dirty="0" smtClean="0">
                <a:solidFill>
                  <a:srgbClr val="9A250E"/>
                </a:solidFill>
                <a:latin typeface="Garamond" pitchFamily="18" charset="0"/>
                <a:ea typeface="ＭＳ Ｐゴシック" charset="-128"/>
              </a:rPr>
              <a:t>сигурна</a:t>
            </a:r>
            <a:r>
              <a:rPr lang="bg-BG" sz="2400" b="1" kern="0" dirty="0" smtClean="0">
                <a:solidFill>
                  <a:schemeClr val="bg1"/>
                </a:solidFill>
                <a:latin typeface="Garamond" pitchFamily="18" charset="0"/>
                <a:ea typeface="ＭＳ Ｐゴシック" charset="-128"/>
              </a:rPr>
              <a:t> информация</a:t>
            </a:r>
          </a:p>
        </p:txBody>
      </p:sp>
      <p:pic>
        <p:nvPicPr>
          <p:cNvPr id="99331" name="Picture 3" descr="G:\1\rabota\Presentation-17102013_VP_IDGConference-IT-Energy\pics\ptib-internet-security.jpg"/>
          <p:cNvPicPr>
            <a:picLocks noChangeAspect="1" noChangeArrowheads="1"/>
          </p:cNvPicPr>
          <p:nvPr/>
        </p:nvPicPr>
        <p:blipFill>
          <a:blip r:embed="rId2"/>
          <a:srcRect/>
          <a:stretch>
            <a:fillRect/>
          </a:stretch>
        </p:blipFill>
        <p:spPr bwMode="auto">
          <a:xfrm>
            <a:off x="1331640" y="2038350"/>
            <a:ext cx="6408579" cy="3118842"/>
          </a:xfrm>
          <a:prstGeom prst="rect">
            <a:avLst/>
          </a:prstGeom>
          <a:noFill/>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611560" y="620713"/>
            <a:ext cx="7560840" cy="6370975"/>
          </a:xfrm>
          <a:prstGeom prst="rect">
            <a:avLst/>
          </a:prstGeom>
          <a:noFill/>
          <a:ln w="9525">
            <a:noFill/>
            <a:miter lim="800000"/>
            <a:headEnd/>
            <a:tailEnd/>
          </a:ln>
        </p:spPr>
        <p:txBody>
          <a:bodyPr wrap="square">
            <a:spAutoFit/>
          </a:bodyPr>
          <a:lstStyle/>
          <a:p>
            <a:r>
              <a:rPr lang="en-GB" sz="2400" b="1" dirty="0" smtClean="0">
                <a:solidFill>
                  <a:schemeClr val="bg1"/>
                </a:solidFill>
                <a:latin typeface="Garamond" pitchFamily="18" charset="0"/>
              </a:rPr>
              <a:t>ENTSO-E Subject Area Map / Conceptual Data Model</a:t>
            </a:r>
            <a:endParaRPr lang="bg-BG" sz="2400" b="1" dirty="0" smtClean="0">
              <a:solidFill>
                <a:schemeClr val="bg1"/>
              </a:solidFill>
              <a:latin typeface="Garamond" pitchFamily="18" charset="0"/>
            </a:endParaRPr>
          </a:p>
          <a:p>
            <a:endParaRPr lang="bg-BG" sz="2400" b="1" dirty="0" smtClean="0">
              <a:solidFill>
                <a:schemeClr val="bg1"/>
              </a:solidFill>
              <a:latin typeface="Garamond" pitchFamily="18" charset="0"/>
            </a:endParaRPr>
          </a:p>
          <a:p>
            <a:r>
              <a:rPr lang="en-GB" sz="2400" b="1" dirty="0" smtClean="0">
                <a:solidFill>
                  <a:schemeClr val="bg1"/>
                </a:solidFill>
                <a:latin typeface="Garamond" pitchFamily="18" charset="0"/>
              </a:rPr>
              <a:t>Market Data Exchange Standard (MADES)</a:t>
            </a:r>
            <a:endParaRPr lang="bg-BG" sz="2400" b="1" dirty="0" smtClean="0">
              <a:solidFill>
                <a:schemeClr val="bg1"/>
              </a:solidFill>
              <a:latin typeface="Garamond" pitchFamily="18" charset="0"/>
            </a:endParaRPr>
          </a:p>
          <a:p>
            <a:endParaRPr lang="bg-BG" sz="2400" b="1" dirty="0" smtClean="0">
              <a:solidFill>
                <a:schemeClr val="bg1"/>
              </a:solidFill>
              <a:latin typeface="Garamond" pitchFamily="18" charset="0"/>
            </a:endParaRPr>
          </a:p>
          <a:p>
            <a:r>
              <a:rPr lang="en-US" sz="2400" b="1" kern="0" dirty="0" smtClean="0">
                <a:solidFill>
                  <a:schemeClr val="bg1"/>
                </a:solidFill>
                <a:latin typeface="Garamond" pitchFamily="18" charset="0"/>
                <a:cs typeface="Arial" charset="0"/>
              </a:rPr>
              <a:t>ENTSO-E Data Architecture</a:t>
            </a:r>
            <a:endParaRPr lang="bg-BG" sz="2400" b="1" kern="0" dirty="0" smtClean="0">
              <a:solidFill>
                <a:schemeClr val="bg1"/>
              </a:solidFill>
              <a:latin typeface="Garamond" pitchFamily="18" charset="0"/>
              <a:cs typeface="Arial" charset="0"/>
            </a:endParaRPr>
          </a:p>
          <a:p>
            <a:endParaRPr lang="bg-BG" sz="2400" b="1" kern="0" dirty="0" smtClean="0">
              <a:solidFill>
                <a:schemeClr val="bg1"/>
              </a:solidFill>
              <a:latin typeface="Garamond" pitchFamily="18" charset="0"/>
              <a:cs typeface="Arial" charset="0"/>
            </a:endParaRPr>
          </a:p>
          <a:p>
            <a:r>
              <a:rPr lang="bg-BG" sz="2400" b="1" kern="0" dirty="0" smtClean="0">
                <a:solidFill>
                  <a:schemeClr val="bg1"/>
                </a:solidFill>
                <a:latin typeface="Garamond" pitchFamily="18" charset="0"/>
                <a:cs typeface="Arial" pitchFamily="34" charset="0"/>
              </a:rPr>
              <a:t>ЕНТСО-Е </a:t>
            </a:r>
            <a:r>
              <a:rPr lang="en-US" sz="2400" b="1" kern="0" dirty="0" smtClean="0">
                <a:solidFill>
                  <a:schemeClr val="bg1"/>
                </a:solidFill>
                <a:latin typeface="Garamond" pitchFamily="18" charset="0"/>
                <a:cs typeface="Arial" pitchFamily="34" charset="0"/>
              </a:rPr>
              <a:t>Master Data, Structural Data, Classification Data</a:t>
            </a:r>
            <a:endParaRPr lang="bg-BG" sz="2400" b="1" kern="0" dirty="0" smtClean="0">
              <a:solidFill>
                <a:schemeClr val="bg1"/>
              </a:solidFill>
              <a:latin typeface="Garamond" pitchFamily="18" charset="0"/>
              <a:cs typeface="Arial" pitchFamily="34" charset="0"/>
            </a:endParaRPr>
          </a:p>
          <a:p>
            <a:endParaRPr lang="bg-BG" sz="2400" b="1" kern="0" dirty="0" smtClean="0">
              <a:solidFill>
                <a:schemeClr val="bg1"/>
              </a:solidFill>
              <a:latin typeface="Garamond" pitchFamily="18" charset="0"/>
              <a:cs typeface="Arial" pitchFamily="34" charset="0"/>
            </a:endParaRPr>
          </a:p>
          <a:p>
            <a:r>
              <a:rPr lang="en-GB" sz="2400" b="1" dirty="0" smtClean="0">
                <a:solidFill>
                  <a:schemeClr val="bg1"/>
                </a:solidFill>
                <a:latin typeface="Garamond" pitchFamily="18" charset="0"/>
              </a:rPr>
              <a:t>ENTSO-E Central Information Transparency Platform -</a:t>
            </a:r>
            <a:endParaRPr lang="bg-BG" sz="2400" b="1" dirty="0" smtClean="0">
              <a:solidFill>
                <a:schemeClr val="bg1"/>
              </a:solidFill>
              <a:latin typeface="Garamond" pitchFamily="18" charset="0"/>
            </a:endParaRPr>
          </a:p>
          <a:p>
            <a:endParaRPr lang="bg-BG" sz="2400" b="1" dirty="0" smtClean="0">
              <a:solidFill>
                <a:schemeClr val="bg1"/>
              </a:solidFill>
              <a:latin typeface="Garamond" pitchFamily="18" charset="0"/>
            </a:endParaRPr>
          </a:p>
          <a:p>
            <a:r>
              <a:rPr lang="en-US" sz="2400" b="1" dirty="0" smtClean="0">
                <a:solidFill>
                  <a:srgbClr val="C00000"/>
                </a:solidFill>
                <a:latin typeface="Garamond" pitchFamily="18" charset="0"/>
              </a:rPr>
              <a:t>Regulation</a:t>
            </a:r>
            <a:r>
              <a:rPr lang="en-US" sz="2400" b="1" dirty="0" smtClean="0">
                <a:solidFill>
                  <a:schemeClr val="bg1"/>
                </a:solidFill>
                <a:latin typeface="Garamond" pitchFamily="18" charset="0"/>
              </a:rPr>
              <a:t> </a:t>
            </a:r>
            <a:r>
              <a:rPr lang="en-US" sz="2400" b="1" dirty="0" smtClean="0">
                <a:solidFill>
                  <a:srgbClr val="C00000"/>
                </a:solidFill>
                <a:latin typeface="Garamond" pitchFamily="18" charset="0"/>
              </a:rPr>
              <a:t>(EU</a:t>
            </a:r>
            <a:r>
              <a:rPr lang="ru-RU" sz="2400" b="1" dirty="0" smtClean="0">
                <a:solidFill>
                  <a:srgbClr val="C00000"/>
                </a:solidFill>
                <a:latin typeface="Garamond" pitchFamily="18" charset="0"/>
              </a:rPr>
              <a:t>) № </a:t>
            </a:r>
            <a:r>
              <a:rPr lang="en-GB" sz="2400" b="1" dirty="0" smtClean="0">
                <a:solidFill>
                  <a:srgbClr val="C00000"/>
                </a:solidFill>
                <a:latin typeface="Garamond" pitchFamily="18" charset="0"/>
              </a:rPr>
              <a:t>543/2013 </a:t>
            </a:r>
            <a:endParaRPr lang="en-GB" sz="2400" b="1" dirty="0" smtClean="0">
              <a:solidFill>
                <a:schemeClr val="bg1"/>
              </a:solidFill>
              <a:latin typeface="Garamond" pitchFamily="18" charset="0"/>
            </a:endParaRPr>
          </a:p>
          <a:p>
            <a:endParaRPr lang="en-US" sz="2400" b="1" kern="0" dirty="0" smtClean="0">
              <a:solidFill>
                <a:srgbClr val="FF0000"/>
              </a:solidFill>
              <a:latin typeface="Garamond" pitchFamily="18" charset="0"/>
              <a:cs typeface="Arial" pitchFamily="34" charset="0"/>
            </a:endParaRPr>
          </a:p>
          <a:p>
            <a:r>
              <a:rPr lang="en-US" sz="2400" b="1" kern="0" dirty="0" smtClean="0">
                <a:solidFill>
                  <a:schemeClr val="bg1"/>
                </a:solidFill>
                <a:latin typeface="Garamond" pitchFamily="18" charset="0"/>
                <a:cs typeface="Arial" charset="0"/>
              </a:rPr>
              <a:t> </a:t>
            </a:r>
          </a:p>
          <a:p>
            <a:endParaRPr lang="bg-BG" sz="2400" b="1" dirty="0" smtClean="0">
              <a:solidFill>
                <a:schemeClr val="bg1"/>
              </a:solidFill>
              <a:latin typeface="Garamond" pitchFamily="18" charset="0"/>
            </a:endParaRPr>
          </a:p>
          <a:p>
            <a:endParaRPr lang="en-GB" sz="2400" b="1" dirty="0" smtClean="0">
              <a:solidFill>
                <a:schemeClr val="bg1"/>
              </a:solidFill>
              <a:latin typeface="Garamond" pitchFamily="18" charset="0"/>
            </a:endParaRPr>
          </a:p>
          <a:p>
            <a:endParaRPr lang="en-GB" sz="2400" b="1" dirty="0" smtClean="0">
              <a:solidFill>
                <a:schemeClr val="bg1"/>
              </a:solidFill>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3703" y="476672"/>
            <a:ext cx="8734902" cy="5653751"/>
            <a:chOff x="-32129" y="295528"/>
            <a:chExt cx="9162568" cy="6052533"/>
          </a:xfrm>
        </p:grpSpPr>
        <p:graphicFrame>
          <p:nvGraphicFramePr>
            <p:cNvPr id="4" name="Chart 3"/>
            <p:cNvGraphicFramePr/>
            <p:nvPr/>
          </p:nvGraphicFramePr>
          <p:xfrm>
            <a:off x="14904" y="670538"/>
            <a:ext cx="4788024" cy="446482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4904" y="2666649"/>
              <a:ext cx="1374543" cy="896246"/>
            </a:xfrm>
            <a:prstGeom prst="rect">
              <a:avLst/>
            </a:prstGeom>
            <a:noFill/>
          </p:spPr>
          <p:txBody>
            <a:bodyPr wrap="none" rtlCol="0">
              <a:spAutoFit/>
            </a:bodyPr>
            <a:lstStyle/>
            <a:p>
              <a:r>
                <a:rPr lang="en-US" sz="1250" b="1" dirty="0" smtClean="0"/>
                <a:t>    Data </a:t>
              </a:r>
            </a:p>
            <a:p>
              <a:r>
                <a:rPr lang="en-US" sz="1250" b="1" dirty="0" smtClean="0"/>
                <a:t>    Warehousing</a:t>
              </a:r>
            </a:p>
            <a:p>
              <a:r>
                <a:rPr lang="en-US" sz="1250" b="1" dirty="0" smtClean="0"/>
                <a:t>    &amp; Business </a:t>
              </a:r>
            </a:p>
            <a:p>
              <a:r>
                <a:rPr lang="en-US" sz="1250" b="1" dirty="0" smtClean="0"/>
                <a:t>    Intelligence</a:t>
              </a:r>
              <a:endParaRPr lang="en-US" sz="1250" b="1" dirty="0"/>
            </a:p>
          </p:txBody>
        </p:sp>
        <p:grpSp>
          <p:nvGrpSpPr>
            <p:cNvPr id="6" name="Group 44"/>
            <p:cNvGrpSpPr/>
            <p:nvPr/>
          </p:nvGrpSpPr>
          <p:grpSpPr>
            <a:xfrm>
              <a:off x="418857" y="295528"/>
              <a:ext cx="8711582" cy="5755799"/>
              <a:chOff x="418857" y="415550"/>
              <a:chExt cx="8711582" cy="5755799"/>
            </a:xfrm>
          </p:grpSpPr>
          <p:sp>
            <p:nvSpPr>
              <p:cNvPr id="10" name="TextBox 9"/>
              <p:cNvSpPr txBox="1"/>
              <p:nvPr/>
            </p:nvSpPr>
            <p:spPr>
              <a:xfrm>
                <a:off x="4662264" y="1252432"/>
                <a:ext cx="4086200" cy="1107996"/>
              </a:xfrm>
              <a:prstGeom prst="rect">
                <a:avLst/>
              </a:prstGeom>
              <a:noFill/>
              <a:ln>
                <a:solidFill>
                  <a:srgbClr val="C00000"/>
                </a:solidFill>
              </a:ln>
            </p:spPr>
            <p:txBody>
              <a:bodyPr wrap="square" rtlCol="0">
                <a:spAutoFit/>
              </a:bodyPr>
              <a:lstStyle/>
              <a:p>
                <a:r>
                  <a:rPr lang="en-IE" sz="1300" dirty="0" smtClean="0"/>
                  <a:t>Develop </a:t>
                </a:r>
                <a:r>
                  <a:rPr lang="en-IE" sz="1300" b="1" dirty="0" smtClean="0"/>
                  <a:t>SAM</a:t>
                </a:r>
                <a:r>
                  <a:rPr lang="en-IE" sz="1300" dirty="0" smtClean="0"/>
                  <a:t> (Subject Area Map), which considers existing CIM standards, existing application data models, and the data needs of the major on-going projects (EMFIP, NMD 1 / 2, PEMMDB 2, TYNDP, Data Portal</a:t>
                </a:r>
                <a:r>
                  <a:rPr lang="en-IE" sz="1400" dirty="0" smtClean="0"/>
                  <a:t>)</a:t>
                </a:r>
                <a:endParaRPr lang="en-IE" sz="1400" dirty="0"/>
              </a:p>
            </p:txBody>
          </p:sp>
          <p:sp>
            <p:nvSpPr>
              <p:cNvPr id="11" name="TextBox 10"/>
              <p:cNvSpPr txBox="1"/>
              <p:nvPr/>
            </p:nvSpPr>
            <p:spPr>
              <a:xfrm>
                <a:off x="4662264" y="2429969"/>
                <a:ext cx="4086200" cy="692497"/>
              </a:xfrm>
              <a:prstGeom prst="rect">
                <a:avLst/>
              </a:prstGeom>
              <a:noFill/>
              <a:ln>
                <a:solidFill>
                  <a:srgbClr val="C00000"/>
                </a:solidFill>
              </a:ln>
            </p:spPr>
            <p:txBody>
              <a:bodyPr wrap="square" rtlCol="0">
                <a:spAutoFit/>
              </a:bodyPr>
              <a:lstStyle/>
              <a:p>
                <a:r>
                  <a:rPr lang="en-IE" sz="1300" dirty="0" smtClean="0"/>
                  <a:t>Development </a:t>
                </a:r>
                <a:r>
                  <a:rPr lang="en-IE" sz="1300" b="1" dirty="0" smtClean="0"/>
                  <a:t>of Conceptual / Logical Data Models</a:t>
                </a:r>
                <a:r>
                  <a:rPr lang="en-IE" sz="1300" dirty="0" smtClean="0"/>
                  <a:t>, supporting the highest-priority subject areas;  Work ‘opportunity based’ with major projects</a:t>
                </a:r>
                <a:endParaRPr lang="en-IE" sz="1300" dirty="0"/>
              </a:p>
            </p:txBody>
          </p:sp>
          <p:sp>
            <p:nvSpPr>
              <p:cNvPr id="12" name="TextBox 11"/>
              <p:cNvSpPr txBox="1"/>
              <p:nvPr/>
            </p:nvSpPr>
            <p:spPr>
              <a:xfrm>
                <a:off x="4662264" y="3188548"/>
                <a:ext cx="4086200" cy="954107"/>
              </a:xfrm>
              <a:prstGeom prst="rect">
                <a:avLst/>
              </a:prstGeom>
              <a:noFill/>
              <a:ln>
                <a:solidFill>
                  <a:srgbClr val="00B050"/>
                </a:solidFill>
              </a:ln>
            </p:spPr>
            <p:txBody>
              <a:bodyPr wrap="square" rtlCol="0">
                <a:spAutoFit/>
              </a:bodyPr>
              <a:lstStyle/>
              <a:p>
                <a:r>
                  <a:rPr lang="en-IE" sz="1400" dirty="0" smtClean="0"/>
                  <a:t>Work with </a:t>
                </a:r>
                <a:r>
                  <a:rPr lang="en-IE" sz="1400" b="1" dirty="0" smtClean="0"/>
                  <a:t>NMD</a:t>
                </a:r>
                <a:r>
                  <a:rPr lang="en-IE" sz="1400" dirty="0" smtClean="0"/>
                  <a:t> and </a:t>
                </a:r>
                <a:r>
                  <a:rPr lang="en-IE" sz="1400" b="1" dirty="0" smtClean="0"/>
                  <a:t>EMFIP</a:t>
                </a:r>
                <a:r>
                  <a:rPr lang="en-IE" sz="1400" dirty="0" smtClean="0"/>
                  <a:t> Project Teams, in support of review of work products (Business Requirements Specification, Definitions, Conceptual / Logical Data models)</a:t>
                </a:r>
                <a:endParaRPr lang="en-IE" sz="1400" dirty="0"/>
              </a:p>
            </p:txBody>
          </p:sp>
          <p:sp>
            <p:nvSpPr>
              <p:cNvPr id="13" name="TextBox 12"/>
              <p:cNvSpPr txBox="1"/>
              <p:nvPr/>
            </p:nvSpPr>
            <p:spPr>
              <a:xfrm>
                <a:off x="4662264" y="4217315"/>
                <a:ext cx="4086200" cy="738664"/>
              </a:xfrm>
              <a:prstGeom prst="rect">
                <a:avLst/>
              </a:prstGeom>
              <a:noFill/>
              <a:ln>
                <a:solidFill>
                  <a:srgbClr val="00B050"/>
                </a:solidFill>
              </a:ln>
            </p:spPr>
            <p:txBody>
              <a:bodyPr wrap="square" rtlCol="0">
                <a:spAutoFit/>
              </a:bodyPr>
              <a:lstStyle/>
              <a:p>
                <a:r>
                  <a:rPr lang="en-IE" sz="1400" dirty="0" smtClean="0"/>
                  <a:t>Investigate, take inventory, and evaluate the existing </a:t>
                </a:r>
                <a:r>
                  <a:rPr lang="en-IE" sz="1400" b="1" dirty="0" smtClean="0"/>
                  <a:t>data assets </a:t>
                </a:r>
                <a:r>
                  <a:rPr lang="en-IE" sz="1400" dirty="0" smtClean="0"/>
                  <a:t>within the Association, determine potential impacts on the Data Portal</a:t>
                </a:r>
                <a:endParaRPr lang="en-IE" sz="1400" dirty="0"/>
              </a:p>
            </p:txBody>
          </p:sp>
          <p:sp>
            <p:nvSpPr>
              <p:cNvPr id="14" name="TextBox 13"/>
              <p:cNvSpPr txBox="1"/>
              <p:nvPr/>
            </p:nvSpPr>
            <p:spPr>
              <a:xfrm rot="16200000">
                <a:off x="4094094" y="1686363"/>
                <a:ext cx="912429" cy="338554"/>
              </a:xfrm>
              <a:prstGeom prst="rect">
                <a:avLst/>
              </a:prstGeom>
              <a:noFill/>
            </p:spPr>
            <p:txBody>
              <a:bodyPr wrap="none" rtlCol="0">
                <a:spAutoFit/>
              </a:bodyPr>
              <a:lstStyle/>
              <a:p>
                <a:r>
                  <a:rPr lang="en-IE" sz="1600" dirty="0" smtClean="0">
                    <a:solidFill>
                      <a:srgbClr val="C00000"/>
                    </a:solidFill>
                  </a:rPr>
                  <a:t>DAR-01</a:t>
                </a:r>
                <a:endParaRPr lang="en-IE" sz="1600" dirty="0">
                  <a:solidFill>
                    <a:srgbClr val="C00000"/>
                  </a:solidFill>
                </a:endParaRPr>
              </a:p>
            </p:txBody>
          </p:sp>
          <p:sp>
            <p:nvSpPr>
              <p:cNvPr id="15" name="TextBox 14"/>
              <p:cNvSpPr txBox="1"/>
              <p:nvPr/>
            </p:nvSpPr>
            <p:spPr>
              <a:xfrm rot="16200000">
                <a:off x="4094094" y="2629485"/>
                <a:ext cx="912429" cy="338554"/>
              </a:xfrm>
              <a:prstGeom prst="rect">
                <a:avLst/>
              </a:prstGeom>
              <a:noFill/>
            </p:spPr>
            <p:txBody>
              <a:bodyPr wrap="none" rtlCol="0">
                <a:spAutoFit/>
              </a:bodyPr>
              <a:lstStyle/>
              <a:p>
                <a:r>
                  <a:rPr lang="en-IE" sz="1600" dirty="0" smtClean="0">
                    <a:solidFill>
                      <a:srgbClr val="C00000"/>
                    </a:solidFill>
                  </a:rPr>
                  <a:t>DAR-02</a:t>
                </a:r>
                <a:endParaRPr lang="en-IE" sz="1600" dirty="0">
                  <a:solidFill>
                    <a:srgbClr val="C00000"/>
                  </a:solidFill>
                </a:endParaRPr>
              </a:p>
            </p:txBody>
          </p:sp>
          <p:sp>
            <p:nvSpPr>
              <p:cNvPr id="16" name="TextBox 15"/>
              <p:cNvSpPr txBox="1"/>
              <p:nvPr/>
            </p:nvSpPr>
            <p:spPr>
              <a:xfrm rot="16200000">
                <a:off x="4084830" y="3511893"/>
                <a:ext cx="912429" cy="338554"/>
              </a:xfrm>
              <a:prstGeom prst="rect">
                <a:avLst/>
              </a:prstGeom>
              <a:noFill/>
            </p:spPr>
            <p:txBody>
              <a:bodyPr wrap="none" rtlCol="0">
                <a:spAutoFit/>
              </a:bodyPr>
              <a:lstStyle/>
              <a:p>
                <a:r>
                  <a:rPr lang="en-IE" sz="1600" dirty="0" smtClean="0">
                    <a:solidFill>
                      <a:srgbClr val="00B050"/>
                    </a:solidFill>
                  </a:rPr>
                  <a:t>DSD-02</a:t>
                </a:r>
                <a:endParaRPr lang="en-IE" sz="1600" dirty="0">
                  <a:solidFill>
                    <a:srgbClr val="00B050"/>
                  </a:solidFill>
                </a:endParaRPr>
              </a:p>
            </p:txBody>
          </p:sp>
          <p:sp>
            <p:nvSpPr>
              <p:cNvPr id="17" name="Down Arrow 16"/>
              <p:cNvSpPr/>
              <p:nvPr/>
            </p:nvSpPr>
            <p:spPr>
              <a:xfrm rot="5400000">
                <a:off x="8767743" y="1693292"/>
                <a:ext cx="256217" cy="211839"/>
              </a:xfrm>
              <a:prstGeom prst="downArrow">
                <a:avLst>
                  <a:gd name="adj1" fmla="val 50000"/>
                  <a:gd name="adj2" fmla="val 66254"/>
                </a:avLst>
              </a:prstGeom>
              <a:solidFill>
                <a:srgbClr val="C00000"/>
              </a:soli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8" name="Down Arrow 17"/>
              <p:cNvSpPr/>
              <p:nvPr/>
            </p:nvSpPr>
            <p:spPr>
              <a:xfrm rot="5400000">
                <a:off x="8767743" y="2681423"/>
                <a:ext cx="256217" cy="211839"/>
              </a:xfrm>
              <a:prstGeom prst="downArrow">
                <a:avLst>
                  <a:gd name="adj1" fmla="val 50000"/>
                  <a:gd name="adj2" fmla="val 66254"/>
                </a:avLst>
              </a:prstGeom>
              <a:solidFill>
                <a:srgbClr val="C00000"/>
              </a:solidFill>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19" name="Down Arrow 18"/>
              <p:cNvSpPr/>
              <p:nvPr/>
            </p:nvSpPr>
            <p:spPr>
              <a:xfrm rot="5400000">
                <a:off x="8756168" y="4458086"/>
                <a:ext cx="256217" cy="211839"/>
              </a:xfrm>
              <a:prstGeom prst="downArrow">
                <a:avLst>
                  <a:gd name="adj1" fmla="val 50000"/>
                  <a:gd name="adj2" fmla="val 66254"/>
                </a:avLst>
              </a:prstGeom>
              <a:solidFill>
                <a:srgbClr val="00B050"/>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dirty="0">
                  <a:solidFill>
                    <a:srgbClr val="00B050"/>
                  </a:solidFill>
                </a:endParaRPr>
              </a:p>
            </p:txBody>
          </p:sp>
          <p:sp>
            <p:nvSpPr>
              <p:cNvPr id="20" name="TextBox 19"/>
              <p:cNvSpPr txBox="1"/>
              <p:nvPr/>
            </p:nvSpPr>
            <p:spPr>
              <a:xfrm>
                <a:off x="1394041" y="1497915"/>
                <a:ext cx="729687" cy="544148"/>
              </a:xfrm>
              <a:prstGeom prst="rect">
                <a:avLst/>
              </a:prstGeom>
              <a:noFill/>
            </p:spPr>
            <p:txBody>
              <a:bodyPr wrap="none" rtlCol="0">
                <a:spAutoFit/>
              </a:bodyPr>
              <a:lstStyle/>
              <a:p>
                <a:pPr algn="ctr"/>
                <a:r>
                  <a:rPr lang="en-US" sz="1400" b="1" dirty="0" smtClean="0"/>
                  <a:t>Data </a:t>
                </a:r>
              </a:p>
              <a:p>
                <a:pPr algn="ctr"/>
                <a:r>
                  <a:rPr lang="en-US" sz="1400" b="1" dirty="0" smtClean="0"/>
                  <a:t>Quality</a:t>
                </a:r>
                <a:endParaRPr lang="en-US" sz="1400" b="1" dirty="0"/>
              </a:p>
            </p:txBody>
          </p:sp>
          <p:sp>
            <p:nvSpPr>
              <p:cNvPr id="21" name="TextBox 20"/>
              <p:cNvSpPr txBox="1"/>
              <p:nvPr/>
            </p:nvSpPr>
            <p:spPr>
              <a:xfrm>
                <a:off x="2176581" y="1061881"/>
                <a:ext cx="1239442" cy="523220"/>
              </a:xfrm>
              <a:prstGeom prst="rect">
                <a:avLst/>
              </a:prstGeom>
              <a:noFill/>
            </p:spPr>
            <p:txBody>
              <a:bodyPr wrap="none" rtlCol="0">
                <a:spAutoFit/>
              </a:bodyPr>
              <a:lstStyle/>
              <a:p>
                <a:r>
                  <a:rPr lang="en-US" sz="1400" b="1" dirty="0" smtClean="0">
                    <a:solidFill>
                      <a:srgbClr val="FFFF00"/>
                    </a:solidFill>
                  </a:rPr>
                  <a:t>Data </a:t>
                </a:r>
              </a:p>
              <a:p>
                <a:r>
                  <a:rPr lang="en-US" sz="1400" b="1" dirty="0" smtClean="0">
                    <a:solidFill>
                      <a:srgbClr val="FFFF00"/>
                    </a:solidFill>
                  </a:rPr>
                  <a:t>Architecture</a:t>
                </a:r>
                <a:endParaRPr lang="en-US" sz="1400" b="1" dirty="0">
                  <a:solidFill>
                    <a:srgbClr val="FFFF00"/>
                  </a:solidFill>
                </a:endParaRPr>
              </a:p>
            </p:txBody>
          </p:sp>
          <p:sp>
            <p:nvSpPr>
              <p:cNvPr id="22" name="TextBox 21"/>
              <p:cNvSpPr txBox="1"/>
              <p:nvPr/>
            </p:nvSpPr>
            <p:spPr>
              <a:xfrm>
                <a:off x="2932444" y="1805111"/>
                <a:ext cx="1059907" cy="738664"/>
              </a:xfrm>
              <a:prstGeom prst="rect">
                <a:avLst/>
              </a:prstGeom>
              <a:noFill/>
            </p:spPr>
            <p:txBody>
              <a:bodyPr wrap="none" rtlCol="0">
                <a:spAutoFit/>
              </a:bodyPr>
              <a:lstStyle/>
              <a:p>
                <a:pPr algn="ctr"/>
                <a:r>
                  <a:rPr lang="en-US" sz="1400" b="1" dirty="0" smtClean="0">
                    <a:solidFill>
                      <a:srgbClr val="FFFF00"/>
                    </a:solidFill>
                  </a:rPr>
                  <a:t>Data </a:t>
                </a:r>
              </a:p>
              <a:p>
                <a:pPr algn="ctr"/>
                <a:r>
                  <a:rPr lang="en-US" sz="1400" b="1" dirty="0" smtClean="0">
                    <a:solidFill>
                      <a:srgbClr val="FFFF00"/>
                    </a:solidFill>
                  </a:rPr>
                  <a:t>Standards</a:t>
                </a:r>
              </a:p>
              <a:p>
                <a:pPr algn="ctr"/>
                <a:r>
                  <a:rPr lang="en-US" sz="1400" b="1" dirty="0" smtClean="0">
                    <a:solidFill>
                      <a:srgbClr val="FFFF00"/>
                    </a:solidFill>
                  </a:rPr>
                  <a:t>&amp; Design</a:t>
                </a:r>
                <a:endParaRPr lang="en-US" sz="1400" b="1" dirty="0">
                  <a:solidFill>
                    <a:srgbClr val="FFFF00"/>
                  </a:solidFill>
                </a:endParaRPr>
              </a:p>
            </p:txBody>
          </p:sp>
          <p:sp>
            <p:nvSpPr>
              <p:cNvPr id="23" name="TextBox 22"/>
              <p:cNvSpPr txBox="1"/>
              <p:nvPr/>
            </p:nvSpPr>
            <p:spPr>
              <a:xfrm>
                <a:off x="547547" y="2214009"/>
                <a:ext cx="965392" cy="320089"/>
              </a:xfrm>
              <a:prstGeom prst="rect">
                <a:avLst/>
              </a:prstGeom>
              <a:noFill/>
            </p:spPr>
            <p:txBody>
              <a:bodyPr wrap="none" rtlCol="0">
                <a:spAutoFit/>
              </a:bodyPr>
              <a:lstStyle/>
              <a:p>
                <a:r>
                  <a:rPr lang="en-US" sz="1400" b="1" dirty="0" smtClean="0"/>
                  <a:t>Meta-data</a:t>
                </a:r>
                <a:endParaRPr lang="en-US" sz="1400" b="1" dirty="0"/>
              </a:p>
            </p:txBody>
          </p:sp>
          <p:sp>
            <p:nvSpPr>
              <p:cNvPr id="24" name="TextBox 23"/>
              <p:cNvSpPr txBox="1"/>
              <p:nvPr/>
            </p:nvSpPr>
            <p:spPr>
              <a:xfrm>
                <a:off x="418857" y="3674761"/>
                <a:ext cx="1094082" cy="544148"/>
              </a:xfrm>
              <a:prstGeom prst="rect">
                <a:avLst/>
              </a:prstGeom>
              <a:noFill/>
            </p:spPr>
            <p:txBody>
              <a:bodyPr wrap="none" rtlCol="0">
                <a:spAutoFit/>
              </a:bodyPr>
              <a:lstStyle/>
              <a:p>
                <a:pPr algn="ctr"/>
                <a:r>
                  <a:rPr lang="en-US" sz="1400" b="1" dirty="0" smtClean="0"/>
                  <a:t>Reference &amp;</a:t>
                </a:r>
              </a:p>
              <a:p>
                <a:pPr algn="ctr"/>
                <a:r>
                  <a:rPr lang="en-US" sz="1400" b="1" dirty="0" smtClean="0"/>
                  <a:t>Master data</a:t>
                </a:r>
                <a:endParaRPr lang="en-US" sz="1400" b="1" dirty="0"/>
              </a:p>
            </p:txBody>
          </p:sp>
          <p:sp>
            <p:nvSpPr>
              <p:cNvPr id="25" name="TextBox 24"/>
              <p:cNvSpPr txBox="1"/>
              <p:nvPr/>
            </p:nvSpPr>
            <p:spPr>
              <a:xfrm>
                <a:off x="1128455" y="4447685"/>
                <a:ext cx="1141659" cy="492443"/>
              </a:xfrm>
              <a:prstGeom prst="rect">
                <a:avLst/>
              </a:prstGeom>
              <a:noFill/>
            </p:spPr>
            <p:txBody>
              <a:bodyPr wrap="none" rtlCol="0">
                <a:spAutoFit/>
              </a:bodyPr>
              <a:lstStyle/>
              <a:p>
                <a:pPr algn="ctr"/>
                <a:r>
                  <a:rPr lang="en-US" sz="1300" b="1" dirty="0" smtClean="0"/>
                  <a:t>Documents </a:t>
                </a:r>
              </a:p>
              <a:p>
                <a:pPr algn="ctr"/>
                <a:r>
                  <a:rPr lang="en-US" sz="1300" b="1" dirty="0" smtClean="0"/>
                  <a:t>&amp; Content</a:t>
                </a:r>
                <a:endParaRPr lang="en-US" sz="1300" b="1" dirty="0"/>
              </a:p>
            </p:txBody>
          </p:sp>
          <p:sp>
            <p:nvSpPr>
              <p:cNvPr id="26" name="TextBox 25"/>
              <p:cNvSpPr txBox="1"/>
              <p:nvPr/>
            </p:nvSpPr>
            <p:spPr>
              <a:xfrm>
                <a:off x="2146878" y="4124653"/>
                <a:ext cx="1050288" cy="892552"/>
              </a:xfrm>
              <a:prstGeom prst="rect">
                <a:avLst/>
              </a:prstGeom>
              <a:noFill/>
            </p:spPr>
            <p:txBody>
              <a:bodyPr wrap="none" rtlCol="0">
                <a:spAutoFit/>
              </a:bodyPr>
              <a:lstStyle/>
              <a:p>
                <a:r>
                  <a:rPr lang="en-US" sz="1300" b="1" dirty="0" smtClean="0"/>
                  <a:t>Data </a:t>
                </a:r>
              </a:p>
              <a:p>
                <a:r>
                  <a:rPr lang="en-US" sz="1300" b="1" dirty="0" smtClean="0"/>
                  <a:t>Integration</a:t>
                </a:r>
              </a:p>
              <a:p>
                <a:r>
                  <a:rPr lang="en-US" sz="1300" b="1" dirty="0" smtClean="0"/>
                  <a:t>&amp; Inter-</a:t>
                </a:r>
              </a:p>
              <a:p>
                <a:r>
                  <a:rPr lang="en-US" sz="1300" b="1" dirty="0" smtClean="0"/>
                  <a:t>operability</a:t>
                </a:r>
                <a:endParaRPr lang="en-US" sz="1300" b="1" dirty="0"/>
              </a:p>
            </p:txBody>
          </p:sp>
          <p:sp>
            <p:nvSpPr>
              <p:cNvPr id="27" name="TextBox 26"/>
              <p:cNvSpPr txBox="1"/>
              <p:nvPr/>
            </p:nvSpPr>
            <p:spPr>
              <a:xfrm>
                <a:off x="3178782" y="2877642"/>
                <a:ext cx="747704" cy="544148"/>
              </a:xfrm>
              <a:prstGeom prst="rect">
                <a:avLst/>
              </a:prstGeom>
              <a:noFill/>
            </p:spPr>
            <p:txBody>
              <a:bodyPr wrap="none" rtlCol="0">
                <a:spAutoFit/>
              </a:bodyPr>
              <a:lstStyle/>
              <a:p>
                <a:pPr algn="ctr"/>
                <a:r>
                  <a:rPr lang="en-US" sz="1400" b="1" dirty="0" smtClean="0"/>
                  <a:t>Data</a:t>
                </a:r>
              </a:p>
              <a:p>
                <a:pPr algn="ctr"/>
                <a:r>
                  <a:rPr lang="en-US" sz="1400" b="1" dirty="0" smtClean="0"/>
                  <a:t>Storage</a:t>
                </a:r>
                <a:endParaRPr lang="en-US" sz="1400" b="1" dirty="0"/>
              </a:p>
            </p:txBody>
          </p:sp>
          <p:sp>
            <p:nvSpPr>
              <p:cNvPr id="28" name="TextBox 27"/>
              <p:cNvSpPr txBox="1"/>
              <p:nvPr/>
            </p:nvSpPr>
            <p:spPr>
              <a:xfrm>
                <a:off x="2946217" y="3654169"/>
                <a:ext cx="787395" cy="544148"/>
              </a:xfrm>
              <a:prstGeom prst="rect">
                <a:avLst/>
              </a:prstGeom>
              <a:noFill/>
            </p:spPr>
            <p:txBody>
              <a:bodyPr wrap="none" rtlCol="0">
                <a:spAutoFit/>
              </a:bodyPr>
              <a:lstStyle/>
              <a:p>
                <a:pPr algn="ctr"/>
                <a:r>
                  <a:rPr lang="en-US" sz="1400" b="1" dirty="0" smtClean="0"/>
                  <a:t>Data</a:t>
                </a:r>
              </a:p>
              <a:p>
                <a:pPr algn="ctr"/>
                <a:r>
                  <a:rPr lang="en-US" sz="1400" b="1" dirty="0" smtClean="0"/>
                  <a:t>Security</a:t>
                </a:r>
                <a:endParaRPr lang="en-US" sz="1400" b="1" dirty="0"/>
              </a:p>
            </p:txBody>
          </p:sp>
          <p:sp>
            <p:nvSpPr>
              <p:cNvPr id="29" name="Right Arrow 28"/>
              <p:cNvSpPr/>
              <p:nvPr/>
            </p:nvSpPr>
            <p:spPr>
              <a:xfrm rot="10800000">
                <a:off x="3210656" y="1061881"/>
                <a:ext cx="690797" cy="31662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0" name="Oval 29"/>
              <p:cNvSpPr/>
              <p:nvPr/>
            </p:nvSpPr>
            <p:spPr>
              <a:xfrm>
                <a:off x="1367824" y="2309167"/>
                <a:ext cx="1620000" cy="168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normAutofit/>
              </a:bodyPr>
              <a:lstStyle/>
              <a:p>
                <a:pPr algn="ctr"/>
                <a:endParaRPr lang="en-US" sz="1500" b="1" dirty="0">
                  <a:solidFill>
                    <a:schemeClr val="tx1"/>
                  </a:solidFill>
                </a:endParaRPr>
              </a:p>
            </p:txBody>
          </p:sp>
          <p:sp>
            <p:nvSpPr>
              <p:cNvPr id="31" name="Right Arrow 30"/>
              <p:cNvSpPr/>
              <p:nvPr/>
            </p:nvSpPr>
            <p:spPr>
              <a:xfrm rot="10800000">
                <a:off x="3765436" y="1600071"/>
                <a:ext cx="552933" cy="29955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050" dirty="0"/>
              </a:p>
            </p:txBody>
          </p:sp>
          <p:sp>
            <p:nvSpPr>
              <p:cNvPr id="32" name="Down Arrow 31"/>
              <p:cNvSpPr/>
              <p:nvPr/>
            </p:nvSpPr>
            <p:spPr>
              <a:xfrm rot="5400000">
                <a:off x="8767743" y="3525531"/>
                <a:ext cx="256217" cy="211839"/>
              </a:xfrm>
              <a:prstGeom prst="downArrow">
                <a:avLst>
                  <a:gd name="adj1" fmla="val 50000"/>
                  <a:gd name="adj2" fmla="val 66254"/>
                </a:avLst>
              </a:prstGeom>
              <a:solidFill>
                <a:srgbClr val="00B050"/>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IE"/>
              </a:p>
            </p:txBody>
          </p:sp>
          <p:sp>
            <p:nvSpPr>
              <p:cNvPr id="33" name="TextBox 32"/>
              <p:cNvSpPr txBox="1"/>
              <p:nvPr/>
            </p:nvSpPr>
            <p:spPr>
              <a:xfrm>
                <a:off x="1512610" y="2669205"/>
                <a:ext cx="1331197" cy="960262"/>
              </a:xfrm>
              <a:prstGeom prst="rect">
                <a:avLst/>
              </a:prstGeom>
              <a:noFill/>
            </p:spPr>
            <p:txBody>
              <a:bodyPr wrap="none" rtlCol="0">
                <a:spAutoFit/>
              </a:bodyPr>
              <a:lstStyle/>
              <a:p>
                <a:pPr algn="ctr"/>
                <a:r>
                  <a:rPr lang="en-US" b="1" dirty="0" smtClean="0"/>
                  <a:t>Data</a:t>
                </a:r>
              </a:p>
              <a:p>
                <a:pPr algn="ctr"/>
                <a:r>
                  <a:rPr lang="en-US" b="1" dirty="0" smtClean="0"/>
                  <a:t>Governance</a:t>
                </a:r>
              </a:p>
              <a:p>
                <a:pPr algn="ctr"/>
                <a:r>
                  <a:rPr lang="en-US" b="1" dirty="0" smtClean="0"/>
                  <a:t>(SDGS)</a:t>
                </a:r>
                <a:endParaRPr lang="en-US" b="1" dirty="0"/>
              </a:p>
            </p:txBody>
          </p:sp>
          <p:sp>
            <p:nvSpPr>
              <p:cNvPr id="34" name="TextBox 33"/>
              <p:cNvSpPr txBox="1"/>
              <p:nvPr/>
            </p:nvSpPr>
            <p:spPr>
              <a:xfrm rot="16200000">
                <a:off x="4090834" y="4434989"/>
                <a:ext cx="912429" cy="338554"/>
              </a:xfrm>
              <a:prstGeom prst="rect">
                <a:avLst/>
              </a:prstGeom>
              <a:noFill/>
            </p:spPr>
            <p:txBody>
              <a:bodyPr wrap="none" rtlCol="0">
                <a:spAutoFit/>
              </a:bodyPr>
              <a:lstStyle/>
              <a:p>
                <a:r>
                  <a:rPr lang="en-IE" sz="1600" dirty="0" smtClean="0">
                    <a:solidFill>
                      <a:srgbClr val="00B050"/>
                    </a:solidFill>
                  </a:rPr>
                  <a:t>DSD-01</a:t>
                </a:r>
                <a:endParaRPr lang="en-IE" sz="1600" dirty="0">
                  <a:solidFill>
                    <a:srgbClr val="00B050"/>
                  </a:solidFill>
                </a:endParaRPr>
              </a:p>
            </p:txBody>
          </p:sp>
          <p:sp>
            <p:nvSpPr>
              <p:cNvPr id="35" name="TextBox 34"/>
              <p:cNvSpPr txBox="1"/>
              <p:nvPr/>
            </p:nvSpPr>
            <p:spPr>
              <a:xfrm>
                <a:off x="3394324" y="1100554"/>
                <a:ext cx="478016" cy="253916"/>
              </a:xfrm>
              <a:prstGeom prst="rect">
                <a:avLst/>
              </a:prstGeom>
              <a:noFill/>
            </p:spPr>
            <p:txBody>
              <a:bodyPr wrap="none" rtlCol="0">
                <a:spAutoFit/>
              </a:bodyPr>
              <a:lstStyle/>
              <a:p>
                <a:r>
                  <a:rPr lang="en-US" sz="1000" b="1" dirty="0" smtClean="0">
                    <a:solidFill>
                      <a:schemeClr val="bg1"/>
                    </a:solidFill>
                  </a:rPr>
                  <a:t>DAR</a:t>
                </a:r>
              </a:p>
            </p:txBody>
          </p:sp>
          <p:sp>
            <p:nvSpPr>
              <p:cNvPr id="36" name="TextBox 35"/>
              <p:cNvSpPr txBox="1"/>
              <p:nvPr/>
            </p:nvSpPr>
            <p:spPr>
              <a:xfrm>
                <a:off x="3846460" y="1623221"/>
                <a:ext cx="470000" cy="253916"/>
              </a:xfrm>
              <a:prstGeom prst="rect">
                <a:avLst/>
              </a:prstGeom>
              <a:noFill/>
            </p:spPr>
            <p:txBody>
              <a:bodyPr wrap="none" rtlCol="0">
                <a:spAutoFit/>
              </a:bodyPr>
              <a:lstStyle/>
              <a:p>
                <a:r>
                  <a:rPr lang="en-US" sz="1000" b="1" dirty="0" smtClean="0">
                    <a:solidFill>
                      <a:schemeClr val="bg1"/>
                    </a:solidFill>
                  </a:rPr>
                  <a:t>DSD</a:t>
                </a:r>
              </a:p>
            </p:txBody>
          </p:sp>
          <p:sp>
            <p:nvSpPr>
              <p:cNvPr id="37" name="TextBox 36"/>
              <p:cNvSpPr txBox="1"/>
              <p:nvPr/>
            </p:nvSpPr>
            <p:spPr>
              <a:xfrm>
                <a:off x="1512939" y="415550"/>
                <a:ext cx="5763116" cy="646331"/>
              </a:xfrm>
              <a:prstGeom prst="rect">
                <a:avLst/>
              </a:prstGeom>
              <a:noFill/>
            </p:spPr>
            <p:txBody>
              <a:bodyPr wrap="none" rtlCol="0">
                <a:spAutoFit/>
              </a:bodyPr>
              <a:lstStyle/>
              <a:p>
                <a:pPr algn="ctr"/>
                <a:r>
                  <a:rPr lang="en-US" b="1" dirty="0" smtClean="0">
                    <a:solidFill>
                      <a:schemeClr val="bg1"/>
                    </a:solidFill>
                  </a:rPr>
                  <a:t>ENTSO-E Data Governance and Data Management:</a:t>
                </a:r>
              </a:p>
              <a:p>
                <a:pPr algn="ctr"/>
                <a:r>
                  <a:rPr lang="en-US" b="1" dirty="0" smtClean="0">
                    <a:solidFill>
                      <a:schemeClr val="bg1"/>
                    </a:solidFill>
                  </a:rPr>
                  <a:t>DMH (Data Model Harmonization) Project</a:t>
                </a:r>
                <a:endParaRPr lang="en-US" b="1" dirty="0"/>
              </a:p>
            </p:txBody>
          </p:sp>
          <p:cxnSp>
            <p:nvCxnSpPr>
              <p:cNvPr id="38" name="Straight Connector 37"/>
              <p:cNvCxnSpPr/>
              <p:nvPr/>
            </p:nvCxnSpPr>
            <p:spPr>
              <a:xfrm>
                <a:off x="3210657" y="5048906"/>
                <a:ext cx="5779539"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00862" y="5406254"/>
                <a:ext cx="3544074" cy="600164"/>
              </a:xfrm>
              <a:prstGeom prst="rect">
                <a:avLst/>
              </a:prstGeom>
              <a:noFill/>
              <a:ln>
                <a:noFill/>
              </a:ln>
            </p:spPr>
            <p:txBody>
              <a:bodyPr wrap="square" rtlCol="0">
                <a:spAutoFit/>
              </a:bodyPr>
              <a:lstStyle/>
              <a:p>
                <a:r>
                  <a:rPr lang="en-US" sz="1100" b="1" dirty="0" smtClean="0"/>
                  <a:t>Data requirements definition and blueprint design.  Development of Association Data Architecture and Data Interoperability Architecture.</a:t>
                </a:r>
                <a:endParaRPr lang="en-IE" sz="1100" b="1" dirty="0"/>
              </a:p>
            </p:txBody>
          </p:sp>
          <p:sp>
            <p:nvSpPr>
              <p:cNvPr id="40" name="TextBox 39"/>
              <p:cNvSpPr txBox="1"/>
              <p:nvPr/>
            </p:nvSpPr>
            <p:spPr>
              <a:xfrm>
                <a:off x="601956" y="5202652"/>
                <a:ext cx="2532809" cy="307777"/>
              </a:xfrm>
              <a:prstGeom prst="rect">
                <a:avLst/>
              </a:prstGeom>
              <a:noFill/>
            </p:spPr>
            <p:txBody>
              <a:bodyPr wrap="none" rtlCol="0">
                <a:spAutoFit/>
              </a:bodyPr>
              <a:lstStyle/>
              <a:p>
                <a:r>
                  <a:rPr lang="en-US" sz="1400" b="1" i="1" u="sng" dirty="0" smtClean="0">
                    <a:solidFill>
                      <a:srgbClr val="C00000"/>
                    </a:solidFill>
                  </a:rPr>
                  <a:t>Data Architecture Function:</a:t>
                </a:r>
                <a:endParaRPr lang="en-US" sz="1400" b="1" i="1" u="sng" dirty="0">
                  <a:solidFill>
                    <a:srgbClr val="C00000"/>
                  </a:solidFill>
                </a:endParaRPr>
              </a:p>
            </p:txBody>
          </p:sp>
          <p:sp>
            <p:nvSpPr>
              <p:cNvPr id="41" name="TextBox 40"/>
              <p:cNvSpPr txBox="1"/>
              <p:nvPr/>
            </p:nvSpPr>
            <p:spPr>
              <a:xfrm>
                <a:off x="4052336" y="5037331"/>
                <a:ext cx="3586952" cy="307777"/>
              </a:xfrm>
              <a:prstGeom prst="rect">
                <a:avLst/>
              </a:prstGeom>
              <a:noFill/>
            </p:spPr>
            <p:txBody>
              <a:bodyPr wrap="square" rtlCol="0">
                <a:spAutoFit/>
              </a:bodyPr>
              <a:lstStyle/>
              <a:p>
                <a:r>
                  <a:rPr lang="en-US" sz="1400" b="1" i="1" u="sng" dirty="0" smtClean="0">
                    <a:solidFill>
                      <a:srgbClr val="00B050"/>
                    </a:solidFill>
                  </a:rPr>
                  <a:t>Data Standards &amp; Design Function:</a:t>
                </a:r>
                <a:endParaRPr lang="en-US" sz="1400" b="1" i="1" u="sng" dirty="0">
                  <a:solidFill>
                    <a:srgbClr val="00B050"/>
                  </a:solidFill>
                </a:endParaRPr>
              </a:p>
            </p:txBody>
          </p:sp>
          <p:sp>
            <p:nvSpPr>
              <p:cNvPr id="42" name="TextBox 41"/>
              <p:cNvSpPr txBox="1"/>
              <p:nvPr/>
            </p:nvSpPr>
            <p:spPr>
              <a:xfrm>
                <a:off x="4046137" y="5232630"/>
                <a:ext cx="5084302" cy="938719"/>
              </a:xfrm>
              <a:prstGeom prst="rect">
                <a:avLst/>
              </a:prstGeom>
              <a:noFill/>
              <a:ln>
                <a:noFill/>
              </a:ln>
            </p:spPr>
            <p:txBody>
              <a:bodyPr wrap="square" rtlCol="0">
                <a:spAutoFit/>
              </a:bodyPr>
              <a:lstStyle/>
              <a:p>
                <a:r>
                  <a:rPr lang="en-US" sz="1100" b="1" dirty="0" smtClean="0"/>
                  <a:t>Data Modeling, Analysis and Solution Design, as well as data implementation across the Systems Development Lifecycle.  Definition of Common business vocabulary (Glossary), data standards and support for developments related to all important ENTSO-E projects and products, such as Network Modeling, Market Transparency, ......</a:t>
                </a:r>
                <a:endParaRPr lang="en-IE" sz="1100" b="1" dirty="0"/>
              </a:p>
            </p:txBody>
          </p:sp>
        </p:grpSp>
        <p:sp>
          <p:nvSpPr>
            <p:cNvPr id="7" name="TextBox 6"/>
            <p:cNvSpPr txBox="1"/>
            <p:nvPr/>
          </p:nvSpPr>
          <p:spPr>
            <a:xfrm>
              <a:off x="-32129" y="982554"/>
              <a:ext cx="2179007" cy="523220"/>
            </a:xfrm>
            <a:prstGeom prst="rect">
              <a:avLst/>
            </a:prstGeom>
            <a:noFill/>
          </p:spPr>
          <p:txBody>
            <a:bodyPr wrap="square" rtlCol="0">
              <a:spAutoFit/>
            </a:bodyPr>
            <a:lstStyle/>
            <a:p>
              <a:r>
                <a:rPr lang="en-US" sz="1400" b="1" dirty="0" smtClean="0"/>
                <a:t>Data Management</a:t>
              </a:r>
            </a:p>
            <a:p>
              <a:r>
                <a:rPr lang="en-US" sz="1400" b="1" dirty="0" smtClean="0"/>
                <a:t>Functions:</a:t>
              </a:r>
              <a:endParaRPr lang="en-US" sz="1400" b="1" dirty="0"/>
            </a:p>
          </p:txBody>
        </p:sp>
        <p:sp>
          <p:nvSpPr>
            <p:cNvPr id="8" name="Rectangle 7"/>
            <p:cNvSpPr/>
            <p:nvPr/>
          </p:nvSpPr>
          <p:spPr>
            <a:xfrm>
              <a:off x="8361498" y="5899629"/>
              <a:ext cx="416859" cy="389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7</a:t>
              </a:r>
              <a:endParaRPr lang="en-US" sz="1600" b="1" dirty="0"/>
            </a:p>
          </p:txBody>
        </p:sp>
        <p:sp>
          <p:nvSpPr>
            <p:cNvPr id="9" name="TextBox 8"/>
            <p:cNvSpPr txBox="1"/>
            <p:nvPr/>
          </p:nvSpPr>
          <p:spPr>
            <a:xfrm>
              <a:off x="859909" y="5886396"/>
              <a:ext cx="5321841" cy="461665"/>
            </a:xfrm>
            <a:prstGeom prst="rect">
              <a:avLst/>
            </a:prstGeom>
            <a:noFill/>
          </p:spPr>
          <p:txBody>
            <a:bodyPr wrap="none" rtlCol="0">
              <a:spAutoFit/>
            </a:bodyPr>
            <a:lstStyle/>
            <a:p>
              <a:r>
                <a:rPr lang="en-US" sz="1200" dirty="0" smtClean="0"/>
                <a:t>“Wheel” above is from DM-BOK:  Data Management – Body of Knowledge</a:t>
              </a:r>
            </a:p>
            <a:p>
              <a:r>
                <a:rPr lang="en-US" sz="1200" dirty="0" smtClean="0"/>
                <a:t>                                                       (DAMA:  Data Management Association)</a:t>
              </a:r>
            </a:p>
          </p:txBody>
        </p:sp>
      </p:gr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3365" y="326678"/>
            <a:ext cx="9296284" cy="6157375"/>
            <a:chOff x="-23365" y="326678"/>
            <a:chExt cx="9296284" cy="6157375"/>
          </a:xfrm>
        </p:grpSpPr>
        <p:sp>
          <p:nvSpPr>
            <p:cNvPr id="4" name="Rectangle 2"/>
            <p:cNvSpPr txBox="1">
              <a:spLocks noChangeArrowheads="1"/>
            </p:cNvSpPr>
            <p:nvPr/>
          </p:nvSpPr>
          <p:spPr bwMode="auto">
            <a:xfrm>
              <a:off x="1176364" y="326678"/>
              <a:ext cx="6780012" cy="65405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ts val="4800"/>
                </a:lnSpc>
                <a:spcBef>
                  <a:spcPct val="0"/>
                </a:spcBef>
                <a:spcAft>
                  <a:spcPct val="0"/>
                </a:spcAft>
                <a:defRPr sz="4000" b="1">
                  <a:solidFill>
                    <a:schemeClr val="tx2"/>
                  </a:solidFill>
                  <a:latin typeface="+mj-lt"/>
                  <a:ea typeface="+mj-ea"/>
                  <a:cs typeface="+mj-cs"/>
                </a:defRPr>
              </a:lvl1pPr>
              <a:lvl2pPr algn="l" rtl="0" eaLnBrk="0" fontAlgn="base" hangingPunct="0">
                <a:lnSpc>
                  <a:spcPts val="4800"/>
                </a:lnSpc>
                <a:spcBef>
                  <a:spcPct val="0"/>
                </a:spcBef>
                <a:spcAft>
                  <a:spcPct val="0"/>
                </a:spcAft>
                <a:defRPr sz="4000" b="1">
                  <a:solidFill>
                    <a:schemeClr val="tx2"/>
                  </a:solidFill>
                  <a:latin typeface="Arial" pitchFamily="34" charset="0"/>
                  <a:cs typeface="Arial" pitchFamily="34" charset="0"/>
                </a:defRPr>
              </a:lvl2pPr>
              <a:lvl3pPr algn="l" rtl="0" eaLnBrk="0" fontAlgn="base" hangingPunct="0">
                <a:lnSpc>
                  <a:spcPts val="4800"/>
                </a:lnSpc>
                <a:spcBef>
                  <a:spcPct val="0"/>
                </a:spcBef>
                <a:spcAft>
                  <a:spcPct val="0"/>
                </a:spcAft>
                <a:defRPr sz="4000" b="1">
                  <a:solidFill>
                    <a:schemeClr val="tx2"/>
                  </a:solidFill>
                  <a:latin typeface="Arial" pitchFamily="34" charset="0"/>
                  <a:cs typeface="Arial" pitchFamily="34" charset="0"/>
                </a:defRPr>
              </a:lvl3pPr>
              <a:lvl4pPr algn="l" rtl="0" eaLnBrk="0" fontAlgn="base" hangingPunct="0">
                <a:lnSpc>
                  <a:spcPts val="4800"/>
                </a:lnSpc>
                <a:spcBef>
                  <a:spcPct val="0"/>
                </a:spcBef>
                <a:spcAft>
                  <a:spcPct val="0"/>
                </a:spcAft>
                <a:defRPr sz="4000" b="1">
                  <a:solidFill>
                    <a:schemeClr val="tx2"/>
                  </a:solidFill>
                  <a:latin typeface="Arial" pitchFamily="34" charset="0"/>
                  <a:cs typeface="Arial" pitchFamily="34" charset="0"/>
                </a:defRPr>
              </a:lvl4pPr>
              <a:lvl5pPr algn="l" rtl="0" eaLnBrk="0" fontAlgn="base" hangingPunct="0">
                <a:lnSpc>
                  <a:spcPts val="4800"/>
                </a:lnSpc>
                <a:spcBef>
                  <a:spcPct val="0"/>
                </a:spcBef>
                <a:spcAft>
                  <a:spcPct val="0"/>
                </a:spcAft>
                <a:defRPr sz="4000" b="1">
                  <a:solidFill>
                    <a:schemeClr val="tx2"/>
                  </a:solidFill>
                  <a:latin typeface="Arial" pitchFamily="34" charset="0"/>
                  <a:cs typeface="Arial" pitchFamily="34" charset="0"/>
                </a:defRPr>
              </a:lvl5pPr>
              <a:lvl6pPr marL="457200" algn="l" rtl="0" fontAlgn="base">
                <a:lnSpc>
                  <a:spcPts val="4800"/>
                </a:lnSpc>
                <a:spcBef>
                  <a:spcPct val="0"/>
                </a:spcBef>
                <a:spcAft>
                  <a:spcPct val="0"/>
                </a:spcAft>
                <a:defRPr sz="4000" b="1">
                  <a:solidFill>
                    <a:schemeClr val="tx2"/>
                  </a:solidFill>
                  <a:latin typeface="Arial" pitchFamily="34" charset="0"/>
                  <a:cs typeface="Arial" pitchFamily="34" charset="0"/>
                </a:defRPr>
              </a:lvl6pPr>
              <a:lvl7pPr marL="914400" algn="l" rtl="0" fontAlgn="base">
                <a:lnSpc>
                  <a:spcPts val="4800"/>
                </a:lnSpc>
                <a:spcBef>
                  <a:spcPct val="0"/>
                </a:spcBef>
                <a:spcAft>
                  <a:spcPct val="0"/>
                </a:spcAft>
                <a:defRPr sz="4000" b="1">
                  <a:solidFill>
                    <a:schemeClr val="tx2"/>
                  </a:solidFill>
                  <a:latin typeface="Arial" pitchFamily="34" charset="0"/>
                  <a:cs typeface="Arial" pitchFamily="34" charset="0"/>
                </a:defRPr>
              </a:lvl7pPr>
              <a:lvl8pPr marL="1371600" algn="l" rtl="0" fontAlgn="base">
                <a:lnSpc>
                  <a:spcPts val="4800"/>
                </a:lnSpc>
                <a:spcBef>
                  <a:spcPct val="0"/>
                </a:spcBef>
                <a:spcAft>
                  <a:spcPct val="0"/>
                </a:spcAft>
                <a:defRPr sz="4000" b="1">
                  <a:solidFill>
                    <a:schemeClr val="tx2"/>
                  </a:solidFill>
                  <a:latin typeface="Arial" pitchFamily="34" charset="0"/>
                  <a:cs typeface="Arial" pitchFamily="34" charset="0"/>
                </a:defRPr>
              </a:lvl8pPr>
              <a:lvl9pPr marL="1828800" algn="l" rtl="0" fontAlgn="base">
                <a:lnSpc>
                  <a:spcPts val="4800"/>
                </a:lnSpc>
                <a:spcBef>
                  <a:spcPct val="0"/>
                </a:spcBef>
                <a:spcAft>
                  <a:spcPct val="0"/>
                </a:spcAft>
                <a:defRPr sz="4000" b="1">
                  <a:solidFill>
                    <a:schemeClr val="tx2"/>
                  </a:solidFill>
                  <a:latin typeface="Arial" pitchFamily="34" charset="0"/>
                  <a:cs typeface="Arial" pitchFamily="34" charset="0"/>
                </a:defRPr>
              </a:lvl9pPr>
            </a:lstStyle>
            <a:p>
              <a:pPr algn="ctr" eaLnBrk="1" hangingPunct="1">
                <a:lnSpc>
                  <a:spcPts val="2800"/>
                </a:lnSpc>
              </a:pPr>
              <a:r>
                <a:rPr lang="en-US" sz="2000" kern="0" dirty="0" smtClean="0">
                  <a:solidFill>
                    <a:schemeClr val="bg1"/>
                  </a:solidFill>
                  <a:cs typeface="Arial" charset="0"/>
                </a:rPr>
                <a:t>ENTSO-E Data Architecture </a:t>
              </a:r>
            </a:p>
            <a:p>
              <a:pPr algn="ctr" eaLnBrk="1" hangingPunct="1">
                <a:lnSpc>
                  <a:spcPts val="2800"/>
                </a:lnSpc>
              </a:pPr>
              <a:r>
                <a:rPr lang="en-US" sz="2000" kern="0" dirty="0" smtClean="0">
                  <a:solidFill>
                    <a:schemeClr val="bg1"/>
                  </a:solidFill>
                  <a:cs typeface="Arial" charset="0"/>
                </a:rPr>
                <a:t>      (work in progress:   </a:t>
              </a:r>
              <a:r>
                <a:rPr lang="en-US" sz="2000" i="1" kern="0" dirty="0" smtClean="0">
                  <a:solidFill>
                    <a:schemeClr val="bg1"/>
                  </a:solidFill>
                  <a:cs typeface="Arial" charset="0"/>
                </a:rPr>
                <a:t>top-down &amp; bottom-up </a:t>
              </a:r>
              <a:r>
                <a:rPr lang="en-US" sz="2000" kern="0" dirty="0" smtClean="0">
                  <a:solidFill>
                    <a:schemeClr val="bg1"/>
                  </a:solidFill>
                  <a:cs typeface="Arial" charset="0"/>
                </a:rPr>
                <a:t>)</a:t>
              </a:r>
              <a:endParaRPr lang="en-US" sz="2000" b="0" kern="0" dirty="0">
                <a:solidFill>
                  <a:srgbClr val="FF0000"/>
                </a:solidFill>
                <a:cs typeface="Arial" charset="0"/>
              </a:endParaRPr>
            </a:p>
          </p:txBody>
        </p:sp>
        <p:cxnSp>
          <p:nvCxnSpPr>
            <p:cNvPr id="5" name="Straight Connector 4"/>
            <p:cNvCxnSpPr/>
            <p:nvPr/>
          </p:nvCxnSpPr>
          <p:spPr>
            <a:xfrm>
              <a:off x="698152" y="1352637"/>
              <a:ext cx="0" cy="4366561"/>
            </a:xfrm>
            <a:prstGeom prst="line">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365" y="5660140"/>
              <a:ext cx="2303964" cy="323165"/>
            </a:xfrm>
            <a:prstGeom prst="rect">
              <a:avLst/>
            </a:prstGeom>
            <a:noFill/>
          </p:spPr>
          <p:txBody>
            <a:bodyPr wrap="none" rtlCol="0">
              <a:spAutoFit/>
            </a:bodyPr>
            <a:lstStyle/>
            <a:p>
              <a:r>
                <a:rPr lang="en-US" sz="1500" b="1" dirty="0" smtClean="0">
                  <a:solidFill>
                    <a:srgbClr val="0070C0"/>
                  </a:solidFill>
                </a:rPr>
                <a:t>Technology (Suppliers)</a:t>
              </a:r>
              <a:endParaRPr lang="en-US" sz="1500" b="1" dirty="0">
                <a:solidFill>
                  <a:srgbClr val="0070C0"/>
                </a:solidFill>
              </a:endParaRPr>
            </a:p>
          </p:txBody>
        </p:sp>
        <p:cxnSp>
          <p:nvCxnSpPr>
            <p:cNvPr id="7" name="Straight Connector 6"/>
            <p:cNvCxnSpPr/>
            <p:nvPr/>
          </p:nvCxnSpPr>
          <p:spPr>
            <a:xfrm>
              <a:off x="387486" y="3443094"/>
              <a:ext cx="796714"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101" y="1033583"/>
              <a:ext cx="3793026" cy="323165"/>
            </a:xfrm>
            <a:prstGeom prst="rect">
              <a:avLst/>
            </a:prstGeom>
            <a:noFill/>
          </p:spPr>
          <p:txBody>
            <a:bodyPr wrap="none" rtlCol="0">
              <a:spAutoFit/>
            </a:bodyPr>
            <a:lstStyle/>
            <a:p>
              <a:r>
                <a:rPr lang="en-US" sz="1500" b="1" dirty="0" smtClean="0">
                  <a:solidFill>
                    <a:srgbClr val="0070C0"/>
                  </a:solidFill>
                </a:rPr>
                <a:t>Business Information (TSOs, ENTSO-E)</a:t>
              </a:r>
              <a:endParaRPr lang="en-US" sz="1500" b="1" dirty="0">
                <a:solidFill>
                  <a:srgbClr val="0070C0"/>
                </a:solidFill>
              </a:endParaRPr>
            </a:p>
          </p:txBody>
        </p:sp>
        <p:sp>
          <p:nvSpPr>
            <p:cNvPr id="9" name="Textfeld 4"/>
            <p:cNvSpPr txBox="1"/>
            <p:nvPr/>
          </p:nvSpPr>
          <p:spPr>
            <a:xfrm rot="16200000">
              <a:off x="-739574" y="3287590"/>
              <a:ext cx="1896673" cy="276999"/>
            </a:xfrm>
            <a:prstGeom prst="rect">
              <a:avLst/>
            </a:prstGeom>
            <a:noFill/>
          </p:spPr>
          <p:txBody>
            <a:bodyPr wrap="none">
              <a:spAutoFit/>
            </a:bodyPr>
            <a:lstStyle/>
            <a:p>
              <a:pPr defTabSz="914400">
                <a:defRPr/>
              </a:pPr>
              <a:r>
                <a:rPr lang="en-GB" sz="1200" b="1" dirty="0" smtClean="0">
                  <a:solidFill>
                    <a:srgbClr val="0070C0"/>
                  </a:solidFill>
                  <a:latin typeface="+mn-lt"/>
                </a:rPr>
                <a:t>Levels of responsibility</a:t>
              </a:r>
              <a:endParaRPr lang="en-GB" sz="1200" b="1" dirty="0">
                <a:solidFill>
                  <a:srgbClr val="0070C0"/>
                </a:solidFill>
                <a:latin typeface="+mn-lt"/>
              </a:endParaRPr>
            </a:p>
          </p:txBody>
        </p:sp>
        <p:graphicFrame>
          <p:nvGraphicFramePr>
            <p:cNvPr id="10" name="Object 1"/>
            <p:cNvGraphicFramePr>
              <a:graphicFrameLocks noChangeAspect="1"/>
            </p:cNvGraphicFramePr>
            <p:nvPr/>
          </p:nvGraphicFramePr>
          <p:xfrm>
            <a:off x="1854548" y="916734"/>
            <a:ext cx="5076056" cy="4797152"/>
          </p:xfrm>
          <a:graphic>
            <a:graphicData uri="http://schemas.openxmlformats.org/presentationml/2006/ole">
              <p:oleObj spid="_x0000_s78850" r:id="rId3" imgW="6197303" imgH="6725125" progId="">
                <p:embed/>
              </p:oleObj>
            </a:graphicData>
          </a:graphic>
        </p:graphicFrame>
        <p:sp>
          <p:nvSpPr>
            <p:cNvPr id="11" name="TextBox 10"/>
            <p:cNvSpPr txBox="1"/>
            <p:nvPr/>
          </p:nvSpPr>
          <p:spPr>
            <a:xfrm>
              <a:off x="4340565" y="1210157"/>
              <a:ext cx="4502809" cy="938719"/>
            </a:xfrm>
            <a:prstGeom prst="rect">
              <a:avLst/>
            </a:prstGeom>
            <a:noFill/>
          </p:spPr>
          <p:txBody>
            <a:bodyPr wrap="square" rtlCol="0">
              <a:spAutoFit/>
            </a:bodyPr>
            <a:lstStyle/>
            <a:p>
              <a:r>
                <a:rPr lang="en-US" sz="1100" b="1" dirty="0" smtClean="0">
                  <a:solidFill>
                    <a:srgbClr val="0070C0"/>
                  </a:solidFill>
                  <a:cs typeface="Arial" pitchFamily="34" charset="0"/>
                </a:rPr>
                <a:t>        »  Power System Assets</a:t>
              </a:r>
            </a:p>
            <a:p>
              <a:r>
                <a:rPr lang="en-US" sz="1100" b="1" dirty="0" smtClean="0">
                  <a:solidFill>
                    <a:srgbClr val="0070C0"/>
                  </a:solidFill>
                  <a:cs typeface="Arial" pitchFamily="34" charset="0"/>
                </a:rPr>
                <a:t>           » Planning and Investment Lifecycle</a:t>
              </a:r>
            </a:p>
            <a:p>
              <a:r>
                <a:rPr lang="en-US" sz="1100" b="1" dirty="0" smtClean="0">
                  <a:solidFill>
                    <a:srgbClr val="0070C0"/>
                  </a:solidFill>
                  <a:cs typeface="Arial" pitchFamily="34" charset="0"/>
                </a:rPr>
                <a:t>              » Parties and Roles</a:t>
              </a:r>
            </a:p>
            <a:p>
              <a:r>
                <a:rPr lang="en-US" sz="1100" b="1" dirty="0" smtClean="0">
                  <a:solidFill>
                    <a:srgbClr val="0070C0"/>
                  </a:solidFill>
                  <a:cs typeface="Arial" pitchFamily="34" charset="0"/>
                </a:rPr>
                <a:t>                 » Areas, Points, Boundaries, Locations</a:t>
              </a:r>
            </a:p>
            <a:p>
              <a:r>
                <a:rPr lang="en-US" sz="1100" b="1" dirty="0" smtClean="0">
                  <a:solidFill>
                    <a:srgbClr val="0070C0"/>
                  </a:solidFill>
                  <a:cs typeface="Arial" pitchFamily="34" charset="0"/>
                </a:rPr>
                <a:t>                    » Network Activities and Events        </a:t>
              </a:r>
              <a:r>
                <a:rPr lang="en-US" sz="1100" b="1" i="1" dirty="0" smtClean="0">
                  <a:solidFill>
                    <a:srgbClr val="0070C0"/>
                  </a:solidFill>
                  <a:cs typeface="Arial" pitchFamily="34" charset="0"/>
                </a:rPr>
                <a:t>( &amp; others ? )</a:t>
              </a:r>
              <a:endParaRPr lang="en-US" sz="1100" b="1" i="1" dirty="0">
                <a:cs typeface="Arial" pitchFamily="34" charset="0"/>
              </a:endParaRPr>
            </a:p>
          </p:txBody>
        </p:sp>
        <p:sp>
          <p:nvSpPr>
            <p:cNvPr id="12" name="TextBox 11"/>
            <p:cNvSpPr txBox="1"/>
            <p:nvPr/>
          </p:nvSpPr>
          <p:spPr>
            <a:xfrm>
              <a:off x="5652752" y="5093198"/>
              <a:ext cx="423664" cy="215444"/>
            </a:xfrm>
            <a:prstGeom prst="rect">
              <a:avLst/>
            </a:prstGeom>
            <a:noFill/>
          </p:spPr>
          <p:txBody>
            <a:bodyPr wrap="square" rtlCol="0">
              <a:spAutoFit/>
            </a:bodyPr>
            <a:lstStyle/>
            <a:p>
              <a:r>
                <a:rPr lang="en-US" sz="800" b="1" dirty="0" smtClean="0">
                  <a:cs typeface="Arial" pitchFamily="34" charset="0"/>
                </a:rPr>
                <a:t>….</a:t>
              </a:r>
              <a:endParaRPr lang="en-US" sz="800" b="1" dirty="0">
                <a:cs typeface="Arial" pitchFamily="34" charset="0"/>
              </a:endParaRPr>
            </a:p>
          </p:txBody>
        </p:sp>
        <p:sp>
          <p:nvSpPr>
            <p:cNvPr id="13" name="Rounded Rectangle 12"/>
            <p:cNvSpPr/>
            <p:nvPr/>
          </p:nvSpPr>
          <p:spPr>
            <a:xfrm>
              <a:off x="2891396" y="4805166"/>
              <a:ext cx="4032448" cy="720080"/>
            </a:xfrm>
            <a:prstGeom prst="roundRect">
              <a:avLst/>
            </a:prstGeom>
            <a:solidFill>
              <a:schemeClr val="accent1">
                <a:lumMod val="20000"/>
                <a:lumOff val="80000"/>
              </a:schemeClr>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100" b="1" dirty="0" smtClean="0">
                  <a:solidFill>
                    <a:schemeClr val="tx1"/>
                  </a:solidFill>
                </a:rPr>
                <a:t>Databases, Applications, etc.</a:t>
              </a:r>
            </a:p>
            <a:p>
              <a:pPr algn="ctr"/>
              <a:endParaRPr lang="en-US" sz="300" b="1" dirty="0" smtClean="0">
                <a:solidFill>
                  <a:schemeClr val="tx1"/>
                </a:solidFill>
              </a:endParaRPr>
            </a:p>
            <a:p>
              <a:r>
                <a:rPr lang="en-US" sz="900" b="1" dirty="0" smtClean="0">
                  <a:solidFill>
                    <a:schemeClr val="tx1"/>
                  </a:solidFill>
                </a:rPr>
                <a:t> NMD   entsoe.net  EMFIP Extranet     EAS     PEMMDB    SYB</a:t>
              </a:r>
            </a:p>
            <a:p>
              <a:r>
                <a:rPr lang="en-US" sz="900" b="1" dirty="0" smtClean="0">
                  <a:solidFill>
                    <a:schemeClr val="tx1"/>
                  </a:solidFill>
                </a:rPr>
                <a:t>                                                                                                              + ….       </a:t>
              </a:r>
              <a:endParaRPr lang="en-US" sz="900" b="1" dirty="0">
                <a:solidFill>
                  <a:schemeClr val="tx1"/>
                </a:solidFill>
              </a:endParaRPr>
            </a:p>
          </p:txBody>
        </p:sp>
        <p:sp>
          <p:nvSpPr>
            <p:cNvPr id="14" name="Can 13"/>
            <p:cNvSpPr/>
            <p:nvPr/>
          </p:nvSpPr>
          <p:spPr>
            <a:xfrm>
              <a:off x="2988456" y="5237214"/>
              <a:ext cx="432048" cy="216024"/>
            </a:xfrm>
            <a:prstGeom prst="can">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5" name="TextBox 14"/>
            <p:cNvSpPr txBox="1"/>
            <p:nvPr/>
          </p:nvSpPr>
          <p:spPr>
            <a:xfrm>
              <a:off x="875346" y="1630690"/>
              <a:ext cx="2053802" cy="261610"/>
            </a:xfrm>
            <a:prstGeom prst="rect">
              <a:avLst/>
            </a:prstGeom>
            <a:noFill/>
          </p:spPr>
          <p:txBody>
            <a:bodyPr wrap="square" rtlCol="0">
              <a:spAutoFit/>
            </a:bodyPr>
            <a:lstStyle/>
            <a:p>
              <a:r>
                <a:rPr lang="en-US" sz="1100" b="1" dirty="0" smtClean="0">
                  <a:cs typeface="Arial" pitchFamily="34" charset="0"/>
                </a:rPr>
                <a:t>WG EDI (Market Committee)</a:t>
              </a:r>
              <a:endParaRPr lang="en-US" sz="1100" b="1" dirty="0">
                <a:cs typeface="Arial" pitchFamily="34" charset="0"/>
              </a:endParaRPr>
            </a:p>
          </p:txBody>
        </p:sp>
        <p:grpSp>
          <p:nvGrpSpPr>
            <p:cNvPr id="16" name="Group 41"/>
            <p:cNvGrpSpPr/>
            <p:nvPr/>
          </p:nvGrpSpPr>
          <p:grpSpPr>
            <a:xfrm>
              <a:off x="1184201" y="4496021"/>
              <a:ext cx="1689018" cy="1253749"/>
              <a:chOff x="1184201" y="4496021"/>
              <a:chExt cx="1689018" cy="1253749"/>
            </a:xfrm>
          </p:grpSpPr>
          <p:sp>
            <p:nvSpPr>
              <p:cNvPr id="37" name="Flowchart: Document 36"/>
              <p:cNvSpPr/>
              <p:nvPr/>
            </p:nvSpPr>
            <p:spPr>
              <a:xfrm>
                <a:off x="1668352" y="4496021"/>
                <a:ext cx="288032" cy="216024"/>
              </a:xfrm>
              <a:prstGeom prst="flowChartDocumen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Document 37"/>
              <p:cNvSpPr/>
              <p:nvPr/>
            </p:nvSpPr>
            <p:spPr>
              <a:xfrm>
                <a:off x="1740360" y="4568029"/>
                <a:ext cx="288032" cy="216024"/>
              </a:xfrm>
              <a:prstGeom prst="flowChartDocumen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Document 38"/>
              <p:cNvSpPr/>
              <p:nvPr/>
            </p:nvSpPr>
            <p:spPr>
              <a:xfrm>
                <a:off x="1820752" y="4648421"/>
                <a:ext cx="288032" cy="216024"/>
              </a:xfrm>
              <a:prstGeom prst="flowChartDocumen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Document 39"/>
              <p:cNvSpPr/>
              <p:nvPr/>
            </p:nvSpPr>
            <p:spPr>
              <a:xfrm>
                <a:off x="1892760" y="4720429"/>
                <a:ext cx="288032" cy="216024"/>
              </a:xfrm>
              <a:prstGeom prst="flowChartDocumen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184201" y="4964940"/>
                <a:ext cx="1689018" cy="784830"/>
              </a:xfrm>
              <a:prstGeom prst="rect">
                <a:avLst/>
              </a:prstGeom>
              <a:noFill/>
            </p:spPr>
            <p:txBody>
              <a:bodyPr wrap="square" rtlCol="0">
                <a:spAutoFit/>
              </a:bodyPr>
              <a:lstStyle/>
              <a:p>
                <a:pPr>
                  <a:buFont typeface="Wingdings" pitchFamily="2" charset="2"/>
                  <a:buChar char="Ø"/>
                </a:pPr>
                <a:r>
                  <a:rPr lang="en-US" sz="900" b="1" dirty="0" smtClean="0">
                    <a:cs typeface="Arial" pitchFamily="34" charset="0"/>
                  </a:rPr>
                  <a:t> EIC Codes (CIO / LIO)</a:t>
                </a:r>
              </a:p>
              <a:p>
                <a:pPr>
                  <a:buFont typeface="Wingdings" pitchFamily="2" charset="2"/>
                  <a:buChar char="Ø"/>
                </a:pPr>
                <a:r>
                  <a:rPr lang="en-US" sz="900" b="1" dirty="0" smtClean="0">
                    <a:cs typeface="Arial" pitchFamily="34" charset="0"/>
                  </a:rPr>
                  <a:t> EDI Core Components</a:t>
                </a:r>
              </a:p>
              <a:p>
                <a:pPr>
                  <a:buFont typeface="Wingdings" pitchFamily="2" charset="2"/>
                  <a:buChar char="Ø"/>
                </a:pPr>
                <a:r>
                  <a:rPr lang="en-US" sz="900" b="1" dirty="0" smtClean="0">
                    <a:cs typeface="Arial" pitchFamily="34" charset="0"/>
                  </a:rPr>
                  <a:t> HRM (Role Model)</a:t>
                </a:r>
              </a:p>
              <a:p>
                <a:pPr>
                  <a:buFont typeface="Wingdings" pitchFamily="2" charset="2"/>
                  <a:buChar char="Ø"/>
                </a:pPr>
                <a:r>
                  <a:rPr lang="en-US" sz="900" b="1" dirty="0" smtClean="0">
                    <a:cs typeface="Arial" pitchFamily="34" charset="0"/>
                  </a:rPr>
                  <a:t> Implementation Guides</a:t>
                </a:r>
              </a:p>
              <a:p>
                <a:r>
                  <a:rPr lang="en-US" sz="900" b="1" dirty="0" smtClean="0">
                    <a:cs typeface="Arial" pitchFamily="34" charset="0"/>
                  </a:rPr>
                  <a:t>        (CIM for Market)</a:t>
                </a:r>
                <a:endParaRPr lang="en-US" sz="900" b="1" dirty="0">
                  <a:cs typeface="Arial" pitchFamily="34" charset="0"/>
                </a:endParaRPr>
              </a:p>
            </p:txBody>
          </p:sp>
        </p:grpSp>
        <p:sp>
          <p:nvSpPr>
            <p:cNvPr id="17" name="Can 16"/>
            <p:cNvSpPr/>
            <p:nvPr/>
          </p:nvSpPr>
          <p:spPr>
            <a:xfrm>
              <a:off x="3492512" y="5237214"/>
              <a:ext cx="432048" cy="216024"/>
            </a:xfrm>
            <a:prstGeom prst="can">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8" name="Can 17"/>
            <p:cNvSpPr/>
            <p:nvPr/>
          </p:nvSpPr>
          <p:spPr>
            <a:xfrm>
              <a:off x="3996568" y="5237214"/>
              <a:ext cx="432048" cy="216024"/>
            </a:xfrm>
            <a:prstGeom prst="can">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19" name="Can 18"/>
            <p:cNvSpPr/>
            <p:nvPr/>
          </p:nvSpPr>
          <p:spPr>
            <a:xfrm>
              <a:off x="4500624" y="5237214"/>
              <a:ext cx="432048" cy="216024"/>
            </a:xfrm>
            <a:prstGeom prst="can">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20" name="Can 19"/>
            <p:cNvSpPr/>
            <p:nvPr/>
          </p:nvSpPr>
          <p:spPr>
            <a:xfrm>
              <a:off x="5004680" y="5237214"/>
              <a:ext cx="432048" cy="216024"/>
            </a:xfrm>
            <a:prstGeom prst="can">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21" name="Can 20"/>
            <p:cNvSpPr/>
            <p:nvPr/>
          </p:nvSpPr>
          <p:spPr>
            <a:xfrm>
              <a:off x="5508736" y="5237214"/>
              <a:ext cx="432048" cy="216024"/>
            </a:xfrm>
            <a:prstGeom prst="can">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22" name="Can 21"/>
            <p:cNvSpPr/>
            <p:nvPr/>
          </p:nvSpPr>
          <p:spPr>
            <a:xfrm>
              <a:off x="6012792" y="5237214"/>
              <a:ext cx="432048" cy="216024"/>
            </a:xfrm>
            <a:prstGeom prst="can">
              <a:avLst/>
            </a:prstGeom>
            <a:solidFill>
              <a:schemeClr val="bg1"/>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1" dirty="0"/>
            </a:p>
          </p:txBody>
        </p:sp>
        <p:sp>
          <p:nvSpPr>
            <p:cNvPr id="23" name="TextBox 22"/>
            <p:cNvSpPr txBox="1"/>
            <p:nvPr/>
          </p:nvSpPr>
          <p:spPr>
            <a:xfrm>
              <a:off x="6967116" y="4964940"/>
              <a:ext cx="2102926" cy="430887"/>
            </a:xfrm>
            <a:prstGeom prst="rect">
              <a:avLst/>
            </a:prstGeom>
            <a:noFill/>
          </p:spPr>
          <p:txBody>
            <a:bodyPr wrap="square" rtlCol="0">
              <a:spAutoFit/>
            </a:bodyPr>
            <a:lstStyle/>
            <a:p>
              <a:r>
                <a:rPr lang="en-US" sz="1100" b="1" dirty="0" smtClean="0">
                  <a:cs typeface="Arial" pitchFamily="34" charset="0"/>
                </a:rPr>
                <a:t>»  </a:t>
              </a:r>
              <a:r>
                <a:rPr lang="en-US" sz="1100" b="1" i="1" dirty="0" smtClean="0">
                  <a:cs typeface="Arial" pitchFamily="34" charset="0"/>
                </a:rPr>
                <a:t>Hosted by and / or  </a:t>
              </a:r>
            </a:p>
            <a:p>
              <a:r>
                <a:rPr lang="en-US" sz="1100" b="1" i="1" dirty="0" smtClean="0">
                  <a:cs typeface="Arial" pitchFamily="34" charset="0"/>
                </a:rPr>
                <a:t>    maintained  by Suppliers</a:t>
              </a:r>
              <a:endParaRPr lang="en-US" sz="1100" i="1" dirty="0">
                <a:cs typeface="Arial" pitchFamily="34" charset="0"/>
              </a:endParaRPr>
            </a:p>
          </p:txBody>
        </p:sp>
        <p:sp>
          <p:nvSpPr>
            <p:cNvPr id="24" name="TextBox 23"/>
            <p:cNvSpPr txBox="1"/>
            <p:nvPr/>
          </p:nvSpPr>
          <p:spPr>
            <a:xfrm>
              <a:off x="5470906" y="2344090"/>
              <a:ext cx="3345573" cy="261610"/>
            </a:xfrm>
            <a:prstGeom prst="rect">
              <a:avLst/>
            </a:prstGeom>
            <a:noFill/>
          </p:spPr>
          <p:txBody>
            <a:bodyPr wrap="square" rtlCol="0">
              <a:spAutoFit/>
            </a:bodyPr>
            <a:lstStyle/>
            <a:p>
              <a:r>
                <a:rPr lang="en-US" sz="1100" b="1" dirty="0" smtClean="0">
                  <a:solidFill>
                    <a:srgbClr val="0070C0"/>
                  </a:solidFill>
                  <a:cs typeface="Arial" pitchFamily="34" charset="0"/>
                </a:rPr>
                <a:t>» + Common Classification &amp; Reference Data </a:t>
              </a:r>
            </a:p>
          </p:txBody>
        </p:sp>
        <p:sp>
          <p:nvSpPr>
            <p:cNvPr id="25" name="TextBox 24"/>
            <p:cNvSpPr txBox="1"/>
            <p:nvPr/>
          </p:nvSpPr>
          <p:spPr>
            <a:xfrm>
              <a:off x="5797636" y="2788424"/>
              <a:ext cx="2714350" cy="600164"/>
            </a:xfrm>
            <a:prstGeom prst="rect">
              <a:avLst/>
            </a:prstGeom>
            <a:noFill/>
          </p:spPr>
          <p:txBody>
            <a:bodyPr wrap="square" rtlCol="0">
              <a:spAutoFit/>
            </a:bodyPr>
            <a:lstStyle/>
            <a:p>
              <a:r>
                <a:rPr lang="en-US" sz="1100" b="1" dirty="0" smtClean="0">
                  <a:solidFill>
                    <a:srgbClr val="0070C0"/>
                  </a:solidFill>
                  <a:cs typeface="Arial" pitchFamily="34" charset="0"/>
                </a:rPr>
                <a:t>» Major Application Development </a:t>
              </a:r>
            </a:p>
            <a:p>
              <a:r>
                <a:rPr lang="en-US" sz="1100" b="1" dirty="0" smtClean="0">
                  <a:solidFill>
                    <a:srgbClr val="0070C0"/>
                  </a:solidFill>
                  <a:cs typeface="Arial" pitchFamily="34" charset="0"/>
                </a:rPr>
                <a:t>     Projects ( NMD 1 / 2, EMFIP, …</a:t>
              </a:r>
            </a:p>
            <a:p>
              <a:r>
                <a:rPr lang="en-US" sz="1100" b="1" i="1" dirty="0" smtClean="0">
                  <a:cs typeface="Arial" pitchFamily="34" charset="0"/>
                </a:rPr>
                <a:t>          ( reviewed with Suppliers )</a:t>
              </a:r>
              <a:endParaRPr lang="en-US" sz="1100" b="1" i="1" dirty="0">
                <a:cs typeface="Arial" pitchFamily="34" charset="0"/>
              </a:endParaRPr>
            </a:p>
          </p:txBody>
        </p:sp>
        <p:sp>
          <p:nvSpPr>
            <p:cNvPr id="26" name="TextBox 25"/>
            <p:cNvSpPr txBox="1"/>
            <p:nvPr/>
          </p:nvSpPr>
          <p:spPr>
            <a:xfrm>
              <a:off x="6219936" y="3630509"/>
              <a:ext cx="2480315" cy="261610"/>
            </a:xfrm>
            <a:prstGeom prst="rect">
              <a:avLst/>
            </a:prstGeom>
            <a:noFill/>
          </p:spPr>
          <p:txBody>
            <a:bodyPr wrap="square" rtlCol="0">
              <a:spAutoFit/>
            </a:bodyPr>
            <a:lstStyle/>
            <a:p>
              <a:r>
                <a:rPr lang="en-US" sz="900" b="1" dirty="0" smtClean="0">
                  <a:cs typeface="Arial" pitchFamily="34" charset="0"/>
                </a:rPr>
                <a:t>      </a:t>
              </a:r>
              <a:r>
                <a:rPr lang="en-US" sz="1100" b="1" dirty="0" smtClean="0">
                  <a:cs typeface="Arial" pitchFamily="34" charset="0"/>
                </a:rPr>
                <a:t>» </a:t>
              </a:r>
              <a:r>
                <a:rPr lang="en-US" sz="1100" b="1" i="1" dirty="0" smtClean="0">
                  <a:cs typeface="Arial" pitchFamily="34" charset="0"/>
                </a:rPr>
                <a:t>Implemented with Suppliers</a:t>
              </a:r>
              <a:endParaRPr lang="en-US" sz="1100" b="1" i="1" dirty="0">
                <a:cs typeface="Arial" pitchFamily="34" charset="0"/>
              </a:endParaRPr>
            </a:p>
          </p:txBody>
        </p:sp>
        <p:sp>
          <p:nvSpPr>
            <p:cNvPr id="27" name="Rectangle 26"/>
            <p:cNvSpPr/>
            <p:nvPr/>
          </p:nvSpPr>
          <p:spPr>
            <a:xfrm>
              <a:off x="8426515" y="6094088"/>
              <a:ext cx="416859" cy="389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8</a:t>
              </a:r>
              <a:endParaRPr lang="en-US" sz="1600" b="1" dirty="0"/>
            </a:p>
          </p:txBody>
        </p:sp>
        <p:sp>
          <p:nvSpPr>
            <p:cNvPr id="28" name="Oval 27"/>
            <p:cNvSpPr/>
            <p:nvPr/>
          </p:nvSpPr>
          <p:spPr>
            <a:xfrm>
              <a:off x="800100" y="1905000"/>
              <a:ext cx="2088000" cy="720000"/>
            </a:xfrm>
            <a:prstGeom prst="ellipse">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 dirty="0" smtClean="0">
                  <a:solidFill>
                    <a:schemeClr val="tx1"/>
                  </a:solidFill>
                </a:rPr>
                <a:t>Data Interchange to support Business Processes</a:t>
              </a:r>
              <a:endParaRPr lang="en-US" sz="1150" dirty="0">
                <a:solidFill>
                  <a:schemeClr val="tx1"/>
                </a:solidFill>
              </a:endParaRPr>
            </a:p>
          </p:txBody>
        </p:sp>
        <p:sp>
          <p:nvSpPr>
            <p:cNvPr id="29" name="Up-Down Arrow 28"/>
            <p:cNvSpPr/>
            <p:nvPr/>
          </p:nvSpPr>
          <p:spPr>
            <a:xfrm>
              <a:off x="1731852" y="2686823"/>
              <a:ext cx="186308" cy="1771097"/>
            </a:xfrm>
            <a:prstGeom prst="upDownArrow">
              <a:avLst/>
            </a:prstGeom>
            <a:solidFill>
              <a:srgbClr val="D8D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387486" y="4649594"/>
              <a:ext cx="796714"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31" name="Left-Right Arrow 30"/>
            <p:cNvSpPr/>
            <p:nvPr/>
          </p:nvSpPr>
          <p:spPr>
            <a:xfrm>
              <a:off x="2929496" y="2203669"/>
              <a:ext cx="480572" cy="195214"/>
            </a:xfrm>
            <a:prstGeom prst="lef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838052" y="1970148"/>
              <a:ext cx="908448" cy="276999"/>
            </a:xfrm>
            <a:prstGeom prst="rect">
              <a:avLst/>
            </a:prstGeom>
            <a:noFill/>
          </p:spPr>
          <p:txBody>
            <a:bodyPr wrap="square" rtlCol="0">
              <a:spAutoFit/>
            </a:bodyPr>
            <a:lstStyle/>
            <a:p>
              <a:r>
                <a:rPr lang="en-US" sz="1200" b="1" i="1" dirty="0" smtClean="0">
                  <a:solidFill>
                    <a:srgbClr val="0070C0"/>
                  </a:solidFill>
                  <a:cs typeface="Arial" pitchFamily="34" charset="0"/>
                </a:rPr>
                <a:t>ALIGN !</a:t>
              </a:r>
              <a:endParaRPr lang="en-US" sz="1200" b="1" i="1" dirty="0">
                <a:solidFill>
                  <a:srgbClr val="0070C0"/>
                </a:solidFill>
                <a:cs typeface="Arial" pitchFamily="34" charset="0"/>
              </a:endParaRPr>
            </a:p>
          </p:txBody>
        </p:sp>
        <p:sp>
          <p:nvSpPr>
            <p:cNvPr id="33" name="TextBox 32"/>
            <p:cNvSpPr txBox="1"/>
            <p:nvPr/>
          </p:nvSpPr>
          <p:spPr>
            <a:xfrm>
              <a:off x="935114" y="2761823"/>
              <a:ext cx="875561" cy="600164"/>
            </a:xfrm>
            <a:prstGeom prst="rect">
              <a:avLst/>
            </a:prstGeom>
            <a:noFill/>
          </p:spPr>
          <p:txBody>
            <a:bodyPr wrap="none" rtlCol="0">
              <a:spAutoFit/>
            </a:bodyPr>
            <a:lstStyle/>
            <a:p>
              <a:pPr algn="r"/>
              <a:r>
                <a:rPr lang="en-US" sz="1100" b="1" dirty="0" smtClean="0">
                  <a:solidFill>
                    <a:srgbClr val="0070C0"/>
                  </a:solidFill>
                </a:rPr>
                <a:t>IEC</a:t>
              </a:r>
            </a:p>
            <a:p>
              <a:pPr algn="r"/>
              <a:r>
                <a:rPr lang="en-US" sz="1100" b="1" dirty="0" smtClean="0">
                  <a:solidFill>
                    <a:srgbClr val="0070C0"/>
                  </a:solidFill>
                </a:rPr>
                <a:t>Standards</a:t>
              </a:r>
            </a:p>
            <a:p>
              <a:pPr algn="r"/>
              <a:r>
                <a:rPr lang="en-US" sz="1100" b="1" dirty="0" smtClean="0">
                  <a:solidFill>
                    <a:srgbClr val="0070C0"/>
                  </a:solidFill>
                </a:rPr>
                <a:t>(TC57)</a:t>
              </a:r>
              <a:endParaRPr lang="en-US" sz="1100" b="1" dirty="0">
                <a:solidFill>
                  <a:srgbClr val="0070C0"/>
                </a:solidFill>
              </a:endParaRPr>
            </a:p>
          </p:txBody>
        </p:sp>
        <p:sp>
          <p:nvSpPr>
            <p:cNvPr id="34" name="TextBox 33"/>
            <p:cNvSpPr txBox="1"/>
            <p:nvPr/>
          </p:nvSpPr>
          <p:spPr>
            <a:xfrm>
              <a:off x="1824234" y="2763024"/>
              <a:ext cx="873957" cy="600164"/>
            </a:xfrm>
            <a:prstGeom prst="rect">
              <a:avLst/>
            </a:prstGeom>
            <a:noFill/>
          </p:spPr>
          <p:txBody>
            <a:bodyPr wrap="none" rtlCol="0">
              <a:spAutoFit/>
            </a:bodyPr>
            <a:lstStyle/>
            <a:p>
              <a:r>
                <a:rPr lang="en-US" sz="1100" b="1" dirty="0" smtClean="0">
                  <a:solidFill>
                    <a:srgbClr val="0070C0"/>
                  </a:solidFill>
                </a:rPr>
                <a:t>CIM 61968</a:t>
              </a:r>
            </a:p>
            <a:p>
              <a:r>
                <a:rPr lang="en-US" sz="1100" b="1" dirty="0" smtClean="0">
                  <a:solidFill>
                    <a:srgbClr val="0070C0"/>
                  </a:solidFill>
                </a:rPr>
                <a:t>CIM 61970</a:t>
              </a:r>
            </a:p>
            <a:p>
              <a:r>
                <a:rPr lang="en-US" sz="1100" b="1" dirty="0" smtClean="0">
                  <a:solidFill>
                    <a:srgbClr val="0070C0"/>
                  </a:solidFill>
                </a:rPr>
                <a:t>CIM 62325</a:t>
              </a:r>
              <a:endParaRPr lang="en-US" sz="1100" b="1" dirty="0">
                <a:solidFill>
                  <a:srgbClr val="0070C0"/>
                </a:solidFill>
              </a:endParaRPr>
            </a:p>
          </p:txBody>
        </p:sp>
        <p:sp>
          <p:nvSpPr>
            <p:cNvPr id="35" name="TextBox 34"/>
            <p:cNvSpPr txBox="1"/>
            <p:nvPr/>
          </p:nvSpPr>
          <p:spPr>
            <a:xfrm>
              <a:off x="2679511" y="5786311"/>
              <a:ext cx="6593408" cy="307777"/>
            </a:xfrm>
            <a:prstGeom prst="rect">
              <a:avLst/>
            </a:prstGeom>
            <a:noFill/>
          </p:spPr>
          <p:txBody>
            <a:bodyPr wrap="none" rtlCol="0">
              <a:spAutoFit/>
            </a:bodyPr>
            <a:lstStyle/>
            <a:p>
              <a:r>
                <a:rPr lang="en-US" sz="1400" b="1" i="1" dirty="0" smtClean="0">
                  <a:solidFill>
                    <a:srgbClr val="0070C0"/>
                  </a:solidFill>
                </a:rPr>
                <a:t>amongst: WG EDI, D&amp;I Section, SDGS, DEG, Working Groups, Suppliers, …</a:t>
              </a:r>
              <a:endParaRPr lang="en-US" sz="1400" b="1" i="1" dirty="0">
                <a:solidFill>
                  <a:srgbClr val="0070C0"/>
                </a:solidFill>
              </a:endParaRPr>
            </a:p>
          </p:txBody>
        </p:sp>
        <p:sp>
          <p:nvSpPr>
            <p:cNvPr id="36" name="TextBox 35"/>
            <p:cNvSpPr txBox="1"/>
            <p:nvPr/>
          </p:nvSpPr>
          <p:spPr>
            <a:xfrm>
              <a:off x="2658424" y="5558540"/>
              <a:ext cx="5747471" cy="338554"/>
            </a:xfrm>
            <a:prstGeom prst="rect">
              <a:avLst/>
            </a:prstGeom>
            <a:noFill/>
          </p:spPr>
          <p:txBody>
            <a:bodyPr wrap="none" rtlCol="0">
              <a:spAutoFit/>
            </a:bodyPr>
            <a:lstStyle/>
            <a:p>
              <a:r>
                <a:rPr lang="en-US" sz="1600" b="1" i="1" dirty="0" smtClean="0">
                  <a:solidFill>
                    <a:srgbClr val="0070C0"/>
                  </a:solidFill>
                </a:rPr>
                <a:t>Teamwork, communication, and cooperation are critical !</a:t>
              </a:r>
            </a:p>
          </p:txBody>
        </p:sp>
      </p:gr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6433" y="580967"/>
            <a:ext cx="9086087" cy="5754188"/>
            <a:chOff x="71500" y="580967"/>
            <a:chExt cx="9086087" cy="5754188"/>
          </a:xfrm>
        </p:grpSpPr>
        <p:sp>
          <p:nvSpPr>
            <p:cNvPr id="4" name="Rectangle 3"/>
            <p:cNvSpPr/>
            <p:nvPr/>
          </p:nvSpPr>
          <p:spPr>
            <a:xfrm>
              <a:off x="4320647" y="3452166"/>
              <a:ext cx="4603402" cy="115877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smtClean="0">
                  <a:solidFill>
                    <a:srgbClr val="0070C0"/>
                  </a:solidFill>
                  <a:latin typeface="Arial" pitchFamily="34" charset="0"/>
                  <a:cs typeface="Arial" pitchFamily="34" charset="0"/>
                </a:rPr>
                <a:t>Areas, Points, Boundaries, Locations</a:t>
              </a:r>
              <a:endParaRPr lang="en-US" sz="1400" b="1" dirty="0">
                <a:solidFill>
                  <a:srgbClr val="0070C0"/>
                </a:solidFill>
                <a:latin typeface="Arial" pitchFamily="34" charset="0"/>
                <a:cs typeface="Arial" pitchFamily="34" charset="0"/>
              </a:endParaRPr>
            </a:p>
          </p:txBody>
        </p:sp>
        <p:sp>
          <p:nvSpPr>
            <p:cNvPr id="5" name="TextBox 4"/>
            <p:cNvSpPr txBox="1"/>
            <p:nvPr/>
          </p:nvSpPr>
          <p:spPr>
            <a:xfrm>
              <a:off x="4345628" y="3718384"/>
              <a:ext cx="4811959" cy="892552"/>
            </a:xfrm>
            <a:prstGeom prst="rect">
              <a:avLst/>
            </a:prstGeom>
            <a:noFill/>
          </p:spPr>
          <p:txBody>
            <a:bodyPr wrap="square" rtlCol="0">
              <a:spAutoFit/>
            </a:bodyPr>
            <a:lstStyle/>
            <a:p>
              <a:r>
                <a:rPr lang="en-US" sz="1300" b="1" dirty="0" smtClean="0">
                  <a:latin typeface="Arial" pitchFamily="34" charset="0"/>
                  <a:cs typeface="Arial" pitchFamily="34" charset="0"/>
                </a:rPr>
                <a:t>Areas:  </a:t>
              </a:r>
              <a:r>
                <a:rPr lang="en-US" sz="1300" dirty="0" smtClean="0">
                  <a:latin typeface="Arial" pitchFamily="34" charset="0"/>
                  <a:cs typeface="Arial" pitchFamily="34" charset="0"/>
                </a:rPr>
                <a:t>Pan-European / Regional / Country / Control Block / </a:t>
              </a:r>
            </a:p>
            <a:p>
              <a:r>
                <a:rPr lang="en-US" sz="1300" dirty="0" smtClean="0">
                  <a:latin typeface="Arial" pitchFamily="34" charset="0"/>
                  <a:cs typeface="Arial" pitchFamily="34" charset="0"/>
                </a:rPr>
                <a:t>               Bidding Zone / Market Balance Area …</a:t>
              </a:r>
            </a:p>
            <a:p>
              <a:r>
                <a:rPr lang="en-US" sz="1300" b="1" dirty="0" smtClean="0">
                  <a:latin typeface="Arial" pitchFamily="34" charset="0"/>
                  <a:cs typeface="Arial" pitchFamily="34" charset="0"/>
                </a:rPr>
                <a:t>Points:  </a:t>
              </a:r>
              <a:r>
                <a:rPr lang="en-US" sz="1300" dirty="0" smtClean="0">
                  <a:latin typeface="Arial" pitchFamily="34" charset="0"/>
                  <a:cs typeface="Arial" pitchFamily="34" charset="0"/>
                </a:rPr>
                <a:t>Measurement / Metering / Accounting / Boundary …</a:t>
              </a:r>
              <a:endParaRPr lang="en-US" sz="1300" b="1" dirty="0" smtClean="0">
                <a:latin typeface="Arial" pitchFamily="34" charset="0"/>
                <a:cs typeface="Arial" pitchFamily="34" charset="0"/>
              </a:endParaRPr>
            </a:p>
            <a:p>
              <a:r>
                <a:rPr lang="en-US" sz="1300" b="1" dirty="0" smtClean="0">
                  <a:latin typeface="Arial" pitchFamily="34" charset="0"/>
                  <a:cs typeface="Arial" pitchFamily="34" charset="0"/>
                </a:rPr>
                <a:t>Relationships:  </a:t>
              </a:r>
              <a:r>
                <a:rPr lang="en-US" sz="1300" dirty="0" smtClean="0">
                  <a:latin typeface="Arial" pitchFamily="34" charset="0"/>
                  <a:cs typeface="Arial" pitchFamily="34" charset="0"/>
                </a:rPr>
                <a:t>Area to Area, Point to Point, Point to Area</a:t>
              </a:r>
              <a:endParaRPr lang="en-US" sz="1150" b="1" dirty="0">
                <a:latin typeface="Arial" pitchFamily="34" charset="0"/>
                <a:cs typeface="Arial" pitchFamily="34" charset="0"/>
              </a:endParaRPr>
            </a:p>
          </p:txBody>
        </p:sp>
        <p:sp>
          <p:nvSpPr>
            <p:cNvPr id="6" name="Rectangle 5"/>
            <p:cNvSpPr/>
            <p:nvPr/>
          </p:nvSpPr>
          <p:spPr>
            <a:xfrm>
              <a:off x="5120273" y="1255074"/>
              <a:ext cx="3456384" cy="21392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smtClean="0">
                  <a:solidFill>
                    <a:srgbClr val="0070C0"/>
                  </a:solidFill>
                  <a:latin typeface="Arial" pitchFamily="34" charset="0"/>
                  <a:cs typeface="Arial" pitchFamily="34" charset="0"/>
                </a:rPr>
                <a:t>Parties and Roles</a:t>
              </a:r>
              <a:endParaRPr lang="en-US" sz="1400" b="1" dirty="0">
                <a:solidFill>
                  <a:srgbClr val="0070C0"/>
                </a:solidFill>
                <a:latin typeface="Arial" pitchFamily="34" charset="0"/>
                <a:cs typeface="Arial" pitchFamily="34" charset="0"/>
              </a:endParaRPr>
            </a:p>
          </p:txBody>
        </p:sp>
        <p:sp>
          <p:nvSpPr>
            <p:cNvPr id="7" name="TextBox 6"/>
            <p:cNvSpPr txBox="1"/>
            <p:nvPr/>
          </p:nvSpPr>
          <p:spPr>
            <a:xfrm>
              <a:off x="5131848" y="1376391"/>
              <a:ext cx="1944216" cy="1969770"/>
            </a:xfrm>
            <a:prstGeom prst="rect">
              <a:avLst/>
            </a:prstGeom>
            <a:noFill/>
          </p:spPr>
          <p:txBody>
            <a:bodyPr wrap="square" rtlCol="0">
              <a:spAutoFit/>
            </a:bodyPr>
            <a:lstStyle/>
            <a:p>
              <a:r>
                <a:rPr lang="en-US" sz="1300" b="1" dirty="0" smtClean="0">
                  <a:latin typeface="Arial" pitchFamily="34" charset="0"/>
                  <a:cs typeface="Arial" pitchFamily="34" charset="0"/>
                </a:rPr>
                <a:t>ENTSO-E:</a:t>
              </a:r>
            </a:p>
            <a:p>
              <a:r>
                <a:rPr lang="en-US" sz="1200" dirty="0" smtClean="0">
                  <a:latin typeface="Arial" pitchFamily="34" charset="0"/>
                  <a:cs typeface="Arial" pitchFamily="34" charset="0"/>
                </a:rPr>
                <a:t> - Assembly</a:t>
              </a:r>
            </a:p>
            <a:p>
              <a:r>
                <a:rPr lang="en-US" sz="1200" dirty="0" smtClean="0">
                  <a:latin typeface="Arial" pitchFamily="34" charset="0"/>
                  <a:cs typeface="Arial" pitchFamily="34" charset="0"/>
                </a:rPr>
                <a:t> - Board</a:t>
              </a:r>
            </a:p>
            <a:p>
              <a:r>
                <a:rPr lang="en-US" sz="1200" dirty="0" smtClean="0">
                  <a:latin typeface="Arial" pitchFamily="34" charset="0"/>
                  <a:cs typeface="Arial" pitchFamily="34" charset="0"/>
                </a:rPr>
                <a:t> - Secretariat</a:t>
              </a:r>
            </a:p>
            <a:p>
              <a:r>
                <a:rPr lang="en-US" sz="1200" dirty="0" smtClean="0">
                  <a:latin typeface="Arial" pitchFamily="34" charset="0"/>
                  <a:cs typeface="Arial" pitchFamily="34" charset="0"/>
                </a:rPr>
                <a:t>Organizational Bodies:</a:t>
              </a:r>
            </a:p>
            <a:p>
              <a:r>
                <a:rPr lang="en-US" sz="1200" dirty="0" smtClean="0">
                  <a:latin typeface="Arial" pitchFamily="34" charset="0"/>
                  <a:cs typeface="Arial" pitchFamily="34" charset="0"/>
                </a:rPr>
                <a:t> - Committees</a:t>
              </a:r>
            </a:p>
            <a:p>
              <a:r>
                <a:rPr lang="en-US" sz="1200" dirty="0" smtClean="0">
                  <a:latin typeface="Arial" pitchFamily="34" charset="0"/>
                  <a:cs typeface="Arial" pitchFamily="34" charset="0"/>
                </a:rPr>
                <a:t> - Working Groups</a:t>
              </a:r>
            </a:p>
            <a:p>
              <a:r>
                <a:rPr lang="en-US" sz="1200" dirty="0" smtClean="0">
                  <a:latin typeface="Arial" pitchFamily="34" charset="0"/>
                  <a:cs typeface="Arial" pitchFamily="34" charset="0"/>
                </a:rPr>
                <a:t> - Regional Groups</a:t>
              </a:r>
            </a:p>
            <a:p>
              <a:r>
                <a:rPr lang="en-US" sz="1200" dirty="0" smtClean="0">
                  <a:latin typeface="Arial" pitchFamily="34" charset="0"/>
                  <a:cs typeface="Arial" pitchFamily="34" charset="0"/>
                </a:rPr>
                <a:t> - Steering Groups</a:t>
              </a:r>
            </a:p>
            <a:p>
              <a:r>
                <a:rPr lang="en-US" sz="1200" dirty="0" smtClean="0">
                  <a:latin typeface="Arial" pitchFamily="34" charset="0"/>
                  <a:cs typeface="Arial" pitchFamily="34" charset="0"/>
                </a:rPr>
                <a:t> - Expert Groups + ….</a:t>
              </a:r>
              <a:endParaRPr lang="en-US" sz="1200" dirty="0">
                <a:latin typeface="Arial" pitchFamily="34" charset="0"/>
                <a:cs typeface="Arial" pitchFamily="34" charset="0"/>
              </a:endParaRPr>
            </a:p>
          </p:txBody>
        </p:sp>
        <p:sp>
          <p:nvSpPr>
            <p:cNvPr id="8" name="TextBox 7"/>
            <p:cNvSpPr txBox="1"/>
            <p:nvPr/>
          </p:nvSpPr>
          <p:spPr>
            <a:xfrm>
              <a:off x="6848465" y="1492141"/>
              <a:ext cx="1728192" cy="1754326"/>
            </a:xfrm>
            <a:prstGeom prst="rect">
              <a:avLst/>
            </a:prstGeom>
            <a:noFill/>
          </p:spPr>
          <p:txBody>
            <a:bodyPr wrap="square" rtlCol="0">
              <a:spAutoFit/>
            </a:bodyPr>
            <a:lstStyle/>
            <a:p>
              <a:r>
                <a:rPr lang="en-US" sz="1200" dirty="0" smtClean="0">
                  <a:latin typeface="Arial" pitchFamily="34" charset="0"/>
                  <a:cs typeface="Arial" pitchFamily="34" charset="0"/>
                </a:rPr>
                <a:t>- Organization Type</a:t>
              </a:r>
            </a:p>
            <a:p>
              <a:r>
                <a:rPr lang="en-US" sz="1200" dirty="0" smtClean="0">
                  <a:latin typeface="Arial" pitchFamily="34" charset="0"/>
                  <a:cs typeface="Arial" pitchFamily="34" charset="0"/>
                </a:rPr>
                <a:t>- Party      - Role</a:t>
              </a:r>
            </a:p>
            <a:p>
              <a:r>
                <a:rPr lang="en-US" sz="1200" dirty="0" smtClean="0">
                  <a:latin typeface="Arial" pitchFamily="34" charset="0"/>
                  <a:cs typeface="Arial" pitchFamily="34" charset="0"/>
                </a:rPr>
                <a:t>- Role Assignment</a:t>
              </a:r>
            </a:p>
            <a:p>
              <a:r>
                <a:rPr lang="en-US" sz="1200" dirty="0" smtClean="0">
                  <a:latin typeface="Arial" pitchFamily="34" charset="0"/>
                  <a:cs typeface="Arial" pitchFamily="34" charset="0"/>
                </a:rPr>
                <a:t>- TSO</a:t>
              </a:r>
            </a:p>
            <a:p>
              <a:r>
                <a:rPr lang="en-US" sz="1200" dirty="0" smtClean="0">
                  <a:latin typeface="Arial" pitchFamily="34" charset="0"/>
                  <a:cs typeface="Arial" pitchFamily="34" charset="0"/>
                </a:rPr>
                <a:t>- Legal Entity</a:t>
              </a:r>
            </a:p>
            <a:p>
              <a:pPr>
                <a:buFontTx/>
                <a:buChar char="-"/>
              </a:pPr>
              <a:r>
                <a:rPr lang="en-US" sz="1200" dirty="0" smtClean="0">
                  <a:latin typeface="Arial" pitchFamily="34" charset="0"/>
                  <a:cs typeface="Arial" pitchFamily="34" charset="0"/>
                </a:rPr>
                <a:t> Regulatory Body</a:t>
              </a:r>
            </a:p>
            <a:p>
              <a:r>
                <a:rPr lang="en-US" sz="1200" dirty="0" smtClean="0">
                  <a:latin typeface="Arial" pitchFamily="34" charset="0"/>
                  <a:cs typeface="Arial" pitchFamily="34" charset="0"/>
                </a:rPr>
                <a:t>     - National   - EU</a:t>
              </a:r>
            </a:p>
            <a:p>
              <a:r>
                <a:rPr lang="en-US" sz="1200" dirty="0" smtClean="0">
                  <a:latin typeface="Arial" pitchFamily="34" charset="0"/>
                  <a:cs typeface="Arial" pitchFamily="34" charset="0"/>
                </a:rPr>
                <a:t>- Power Exchanges</a:t>
              </a:r>
            </a:p>
            <a:p>
              <a:r>
                <a:rPr lang="en-US" sz="1200" dirty="0" smtClean="0">
                  <a:latin typeface="Arial" pitchFamily="34" charset="0"/>
                  <a:cs typeface="Arial" pitchFamily="34" charset="0"/>
                </a:rPr>
                <a:t>- Associations + ….</a:t>
              </a:r>
              <a:endParaRPr lang="en-US" sz="1200" dirty="0">
                <a:latin typeface="Arial" pitchFamily="34" charset="0"/>
                <a:cs typeface="Arial" pitchFamily="34" charset="0"/>
              </a:endParaRPr>
            </a:p>
          </p:txBody>
        </p:sp>
        <p:sp>
          <p:nvSpPr>
            <p:cNvPr id="9" name="TextBox 8"/>
            <p:cNvSpPr txBox="1"/>
            <p:nvPr/>
          </p:nvSpPr>
          <p:spPr>
            <a:xfrm>
              <a:off x="2053135" y="580967"/>
              <a:ext cx="4535023" cy="461665"/>
            </a:xfrm>
            <a:prstGeom prst="rect">
              <a:avLst/>
            </a:prstGeom>
            <a:noFill/>
          </p:spPr>
          <p:txBody>
            <a:bodyPr wrap="none" rtlCol="0">
              <a:spAutoFit/>
            </a:bodyPr>
            <a:lstStyle/>
            <a:p>
              <a:pPr algn="ctr"/>
              <a:r>
                <a:rPr lang="en-US" sz="2000" b="1" dirty="0" smtClean="0">
                  <a:solidFill>
                    <a:schemeClr val="bg1"/>
                  </a:solidFill>
                </a:rPr>
                <a:t>Subject</a:t>
              </a:r>
              <a:r>
                <a:rPr lang="en-US" sz="2400" b="1" dirty="0" smtClean="0">
                  <a:solidFill>
                    <a:schemeClr val="bg1"/>
                  </a:solidFill>
                </a:rPr>
                <a:t> Areas </a:t>
              </a:r>
              <a:r>
                <a:rPr lang="en-US" sz="2400" b="1" i="1" dirty="0" smtClean="0">
                  <a:solidFill>
                    <a:schemeClr val="bg1"/>
                  </a:solidFill>
                </a:rPr>
                <a:t>(Initial Proposal)</a:t>
              </a:r>
            </a:p>
          </p:txBody>
        </p:sp>
        <p:sp>
          <p:nvSpPr>
            <p:cNvPr id="10" name="Rectangle 9"/>
            <p:cNvSpPr/>
            <p:nvPr/>
          </p:nvSpPr>
          <p:spPr>
            <a:xfrm>
              <a:off x="2832343" y="1261986"/>
              <a:ext cx="2160240" cy="187220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smtClean="0">
                  <a:solidFill>
                    <a:srgbClr val="0070C0"/>
                  </a:solidFill>
                  <a:latin typeface="Arial" pitchFamily="34" charset="0"/>
                  <a:cs typeface="Arial" pitchFamily="34" charset="0"/>
                </a:rPr>
                <a:t>Power System Assets</a:t>
              </a:r>
              <a:endParaRPr lang="en-US" sz="1400" b="1" dirty="0">
                <a:solidFill>
                  <a:srgbClr val="0070C0"/>
                </a:solidFill>
                <a:latin typeface="Arial" pitchFamily="34" charset="0"/>
                <a:cs typeface="Arial" pitchFamily="34" charset="0"/>
              </a:endParaRPr>
            </a:p>
          </p:txBody>
        </p:sp>
        <p:sp>
          <p:nvSpPr>
            <p:cNvPr id="11" name="TextBox 10"/>
            <p:cNvSpPr txBox="1"/>
            <p:nvPr/>
          </p:nvSpPr>
          <p:spPr>
            <a:xfrm>
              <a:off x="2927866" y="1550016"/>
              <a:ext cx="2088232" cy="1584177"/>
            </a:xfrm>
            <a:prstGeom prst="rect">
              <a:avLst/>
            </a:prstGeom>
            <a:noFill/>
          </p:spPr>
          <p:txBody>
            <a:bodyPr wrap="square" rtlCol="0">
              <a:spAutoFit/>
            </a:bodyPr>
            <a:lstStyle/>
            <a:p>
              <a:r>
                <a:rPr lang="en-US" sz="1200" dirty="0" smtClean="0">
                  <a:latin typeface="Arial" pitchFamily="34" charset="0"/>
                  <a:cs typeface="Arial" pitchFamily="34" charset="0"/>
                </a:rPr>
                <a:t>Production Units</a:t>
              </a:r>
            </a:p>
            <a:p>
              <a:pPr>
                <a:buFontTx/>
                <a:buChar char="-"/>
              </a:pPr>
              <a:r>
                <a:rPr lang="en-US" sz="1200" dirty="0" smtClean="0">
                  <a:latin typeface="Arial" pitchFamily="34" charset="0"/>
                  <a:cs typeface="Arial" pitchFamily="34" charset="0"/>
                </a:rPr>
                <a:t> Generation Units</a:t>
              </a:r>
            </a:p>
            <a:p>
              <a:pPr>
                <a:buFontTx/>
                <a:buChar char="-"/>
              </a:pPr>
              <a:r>
                <a:rPr lang="en-US" sz="1200" dirty="0" smtClean="0">
                  <a:latin typeface="Arial" pitchFamily="34" charset="0"/>
                  <a:cs typeface="Arial" pitchFamily="34" charset="0"/>
                </a:rPr>
                <a:t> Consumption Units</a:t>
              </a:r>
            </a:p>
            <a:p>
              <a:pPr>
                <a:buFontTx/>
                <a:buChar char="-"/>
              </a:pPr>
              <a:r>
                <a:rPr lang="en-US" sz="1200" dirty="0" smtClean="0">
                  <a:latin typeface="Arial" pitchFamily="34" charset="0"/>
                  <a:cs typeface="Arial" pitchFamily="34" charset="0"/>
                </a:rPr>
                <a:t> Transmission Assets</a:t>
              </a:r>
            </a:p>
            <a:p>
              <a:r>
                <a:rPr lang="en-US" sz="1200" dirty="0" smtClean="0">
                  <a:latin typeface="Arial" pitchFamily="34" charset="0"/>
                  <a:cs typeface="Arial" pitchFamily="34" charset="0"/>
                </a:rPr>
                <a:t>    - In country</a:t>
              </a:r>
            </a:p>
            <a:p>
              <a:r>
                <a:rPr lang="en-US" sz="1200" dirty="0" smtClean="0">
                  <a:latin typeface="Arial" pitchFamily="34" charset="0"/>
                  <a:cs typeface="Arial" pitchFamily="34" charset="0"/>
                </a:rPr>
                <a:t>    - Cross – border</a:t>
              </a:r>
            </a:p>
            <a:p>
              <a:pPr>
                <a:buFontTx/>
                <a:buChar char="-"/>
              </a:pPr>
              <a:r>
                <a:rPr lang="en-US" sz="1200" dirty="0" smtClean="0">
                  <a:latin typeface="Arial" pitchFamily="34" charset="0"/>
                  <a:cs typeface="Arial" pitchFamily="34" charset="0"/>
                </a:rPr>
                <a:t> Transformers</a:t>
              </a:r>
            </a:p>
            <a:p>
              <a:pPr>
                <a:buFontTx/>
                <a:buChar char="-"/>
              </a:pPr>
              <a:r>
                <a:rPr lang="en-US" sz="1200" dirty="0" smtClean="0">
                  <a:latin typeface="Arial" pitchFamily="34" charset="0"/>
                  <a:cs typeface="Arial" pitchFamily="34" charset="0"/>
                </a:rPr>
                <a:t> Substations  + ….</a:t>
              </a:r>
            </a:p>
          </p:txBody>
        </p:sp>
        <p:sp>
          <p:nvSpPr>
            <p:cNvPr id="12" name="Rectangle 11"/>
            <p:cNvSpPr/>
            <p:nvPr/>
          </p:nvSpPr>
          <p:spPr>
            <a:xfrm>
              <a:off x="269617" y="1042632"/>
              <a:ext cx="2376264" cy="210790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smtClean="0">
                  <a:solidFill>
                    <a:srgbClr val="0070C0"/>
                  </a:solidFill>
                  <a:latin typeface="Arial" pitchFamily="34" charset="0"/>
                  <a:cs typeface="Arial" pitchFamily="34" charset="0"/>
                </a:rPr>
                <a:t>Planning and    Investment Lifecycle</a:t>
              </a:r>
              <a:endParaRPr lang="en-US" sz="1400" b="1" dirty="0">
                <a:solidFill>
                  <a:srgbClr val="0070C0"/>
                </a:solidFill>
                <a:latin typeface="Arial" pitchFamily="34" charset="0"/>
                <a:cs typeface="Arial" pitchFamily="34" charset="0"/>
              </a:endParaRPr>
            </a:p>
          </p:txBody>
        </p:sp>
        <p:sp>
          <p:nvSpPr>
            <p:cNvPr id="13" name="TextBox 12"/>
            <p:cNvSpPr txBox="1"/>
            <p:nvPr/>
          </p:nvSpPr>
          <p:spPr>
            <a:xfrm>
              <a:off x="508791" y="1442513"/>
              <a:ext cx="1701809" cy="1754326"/>
            </a:xfrm>
            <a:prstGeom prst="rect">
              <a:avLst/>
            </a:prstGeom>
            <a:noFill/>
          </p:spPr>
          <p:txBody>
            <a:bodyPr wrap="square" rtlCol="0">
              <a:spAutoFit/>
            </a:bodyPr>
            <a:lstStyle/>
            <a:p>
              <a:pPr>
                <a:buFontTx/>
                <a:buChar char="-"/>
              </a:pPr>
              <a:r>
                <a:rPr lang="en-US" sz="1200" dirty="0" smtClean="0">
                  <a:latin typeface="Arial" pitchFamily="34" charset="0"/>
                  <a:cs typeface="Arial" pitchFamily="34" charset="0"/>
                </a:rPr>
                <a:t> Scenarios      </a:t>
              </a:r>
            </a:p>
            <a:p>
              <a:pPr>
                <a:buFontTx/>
                <a:buChar char="-"/>
              </a:pPr>
              <a:r>
                <a:rPr lang="en-US" sz="1200" dirty="0" smtClean="0">
                  <a:latin typeface="Arial" pitchFamily="34" charset="0"/>
                  <a:cs typeface="Arial" pitchFamily="34" charset="0"/>
                </a:rPr>
                <a:t> Cases</a:t>
              </a:r>
            </a:p>
            <a:p>
              <a:r>
                <a:rPr lang="en-US" sz="1200" dirty="0" smtClean="0">
                  <a:latin typeface="Arial" pitchFamily="34" charset="0"/>
                  <a:cs typeface="Arial" pitchFamily="34" charset="0"/>
                </a:rPr>
                <a:t>- Situations</a:t>
              </a:r>
            </a:p>
            <a:p>
              <a:pPr>
                <a:buFontTx/>
                <a:buChar char="-"/>
              </a:pPr>
              <a:r>
                <a:rPr lang="en-US" sz="1200" dirty="0" smtClean="0">
                  <a:latin typeface="Arial" pitchFamily="34" charset="0"/>
                  <a:cs typeface="Arial" pitchFamily="34" charset="0"/>
                </a:rPr>
                <a:t> Investments</a:t>
              </a:r>
            </a:p>
            <a:p>
              <a:pPr>
                <a:buFontTx/>
                <a:buChar char="-"/>
              </a:pPr>
              <a:r>
                <a:rPr lang="en-US" sz="1200" dirty="0" smtClean="0">
                  <a:latin typeface="Arial" pitchFamily="34" charset="0"/>
                  <a:cs typeface="Arial" pitchFamily="34" charset="0"/>
                </a:rPr>
                <a:t> Projects</a:t>
              </a:r>
            </a:p>
            <a:p>
              <a:pPr>
                <a:buFontTx/>
                <a:buChar char="-"/>
              </a:pPr>
              <a:r>
                <a:rPr lang="en-US" sz="1200" dirty="0" smtClean="0">
                  <a:latin typeface="Arial" pitchFamily="34" charset="0"/>
                  <a:cs typeface="Arial" pitchFamily="34" charset="0"/>
                </a:rPr>
                <a:t> Market Models</a:t>
              </a:r>
            </a:p>
            <a:p>
              <a:pPr>
                <a:buFontTx/>
                <a:buChar char="-"/>
              </a:pPr>
              <a:r>
                <a:rPr lang="en-US" sz="1200" dirty="0" smtClean="0">
                  <a:latin typeface="Arial" pitchFamily="34" charset="0"/>
                  <a:cs typeface="Arial" pitchFamily="34" charset="0"/>
                </a:rPr>
                <a:t> Network Models </a:t>
              </a:r>
            </a:p>
            <a:p>
              <a:pPr>
                <a:buFontTx/>
                <a:buChar char="-"/>
              </a:pPr>
              <a:r>
                <a:rPr lang="en-US" sz="1200" dirty="0" smtClean="0">
                  <a:latin typeface="Arial" pitchFamily="34" charset="0"/>
                  <a:cs typeface="Arial" pitchFamily="34" charset="0"/>
                </a:rPr>
                <a:t> Assembled Model</a:t>
              </a:r>
            </a:p>
            <a:p>
              <a:pPr>
                <a:buFontTx/>
                <a:buChar char="-"/>
              </a:pPr>
              <a:r>
                <a:rPr lang="en-US" sz="1200" dirty="0" smtClean="0">
                  <a:latin typeface="Arial" pitchFamily="34" charset="0"/>
                  <a:cs typeface="Arial" pitchFamily="34" charset="0"/>
                </a:rPr>
                <a:t> Solution + ….</a:t>
              </a:r>
              <a:endParaRPr lang="en-US" sz="1200" dirty="0">
                <a:latin typeface="Arial" pitchFamily="34" charset="0"/>
                <a:cs typeface="Arial" pitchFamily="34" charset="0"/>
              </a:endParaRPr>
            </a:p>
          </p:txBody>
        </p:sp>
        <p:sp>
          <p:nvSpPr>
            <p:cNvPr id="14" name="Rectangle 13"/>
            <p:cNvSpPr/>
            <p:nvPr/>
          </p:nvSpPr>
          <p:spPr>
            <a:xfrm>
              <a:off x="179512" y="3228579"/>
              <a:ext cx="3996444" cy="13823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sz="1400" b="1" i="1" dirty="0" smtClean="0">
                  <a:solidFill>
                    <a:srgbClr val="0070C0"/>
                  </a:solidFill>
                  <a:latin typeface="Arial" pitchFamily="34" charset="0"/>
                  <a:cs typeface="Arial" pitchFamily="34" charset="0"/>
                </a:rPr>
                <a:t>Common Classification / Reference Data *</a:t>
              </a:r>
              <a:endParaRPr lang="en-US" sz="1400" b="1" i="1" dirty="0">
                <a:solidFill>
                  <a:srgbClr val="0070C0"/>
                </a:solidFill>
                <a:latin typeface="Arial" pitchFamily="34" charset="0"/>
                <a:cs typeface="Arial" pitchFamily="34" charset="0"/>
              </a:endParaRPr>
            </a:p>
          </p:txBody>
        </p:sp>
        <p:sp>
          <p:nvSpPr>
            <p:cNvPr id="15" name="TextBox 14"/>
            <p:cNvSpPr txBox="1"/>
            <p:nvPr/>
          </p:nvSpPr>
          <p:spPr>
            <a:xfrm>
              <a:off x="71500" y="3239093"/>
              <a:ext cx="4104456" cy="1200329"/>
            </a:xfrm>
            <a:prstGeom prst="rect">
              <a:avLst/>
            </a:prstGeom>
            <a:noFill/>
          </p:spPr>
          <p:txBody>
            <a:bodyPr wrap="square" rtlCol="0">
              <a:spAutoFit/>
            </a:bodyPr>
            <a:lstStyle/>
            <a:p>
              <a:r>
                <a:rPr lang="en-US" sz="1200" dirty="0" smtClean="0">
                  <a:latin typeface="Arial" pitchFamily="34" charset="0"/>
                  <a:cs typeface="Arial" pitchFamily="34" charset="0"/>
                </a:rPr>
                <a:t> - Calendar:  Date Periods  /   Time Periods (MTU / BTU)</a:t>
              </a:r>
            </a:p>
            <a:p>
              <a:r>
                <a:rPr lang="en-US" sz="1200" dirty="0" smtClean="0">
                  <a:latin typeface="Arial" pitchFamily="34" charset="0"/>
                  <a:cs typeface="Arial" pitchFamily="34" charset="0"/>
                </a:rPr>
                <a:t> - Generation Technology Types / Fuel Types (+ combos)</a:t>
              </a:r>
            </a:p>
            <a:p>
              <a:r>
                <a:rPr lang="en-US" sz="1200" dirty="0" smtClean="0">
                  <a:latin typeface="Arial" pitchFamily="34" charset="0"/>
                  <a:cs typeface="Arial" pitchFamily="34" charset="0"/>
                </a:rPr>
                <a:t> - Measurement Units      - UTC (Time Zones)</a:t>
              </a:r>
            </a:p>
            <a:p>
              <a:r>
                <a:rPr lang="en-US" sz="1200" dirty="0" smtClean="0">
                  <a:latin typeface="Arial" pitchFamily="34" charset="0"/>
                  <a:cs typeface="Arial" pitchFamily="34" charset="0"/>
                </a:rPr>
                <a:t> - Outage Types               - Reserve Types</a:t>
              </a:r>
            </a:p>
            <a:p>
              <a:r>
                <a:rPr lang="en-US" sz="1200" dirty="0" smtClean="0">
                  <a:latin typeface="Arial" pitchFamily="34" charset="0"/>
                  <a:cs typeface="Arial" pitchFamily="34" charset="0"/>
                </a:rPr>
                <a:t> - Auction Types               - Contract Types</a:t>
              </a:r>
            </a:p>
            <a:p>
              <a:r>
                <a:rPr lang="en-US" sz="1200" dirty="0" smtClean="0">
                  <a:latin typeface="Arial" pitchFamily="34" charset="0"/>
                  <a:cs typeface="Arial" pitchFamily="34" charset="0"/>
                </a:rPr>
                <a:t> - Tariff Types                   - Price Types    (+ others …. )</a:t>
              </a:r>
            </a:p>
          </p:txBody>
        </p:sp>
        <p:sp>
          <p:nvSpPr>
            <p:cNvPr id="16" name="Rectangle 15"/>
            <p:cNvSpPr/>
            <p:nvPr/>
          </p:nvSpPr>
          <p:spPr>
            <a:xfrm>
              <a:off x="201833" y="4641523"/>
              <a:ext cx="8444447" cy="151745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b="1" dirty="0" smtClean="0">
                  <a:solidFill>
                    <a:srgbClr val="0070C0"/>
                  </a:solidFill>
                  <a:latin typeface="Arial" pitchFamily="34" charset="0"/>
                  <a:cs typeface="Arial" pitchFamily="34" charset="0"/>
                </a:rPr>
                <a:t>Network Activities and Events</a:t>
              </a:r>
              <a:endParaRPr lang="en-US" sz="1400" b="1" dirty="0">
                <a:solidFill>
                  <a:srgbClr val="0070C0"/>
                </a:solidFill>
                <a:latin typeface="Arial" pitchFamily="34" charset="0"/>
                <a:cs typeface="Arial" pitchFamily="34" charset="0"/>
              </a:endParaRPr>
            </a:p>
          </p:txBody>
        </p:sp>
        <p:sp>
          <p:nvSpPr>
            <p:cNvPr id="17" name="TextBox 16"/>
            <p:cNvSpPr txBox="1"/>
            <p:nvPr/>
          </p:nvSpPr>
          <p:spPr>
            <a:xfrm>
              <a:off x="3283594" y="4839884"/>
              <a:ext cx="2016224" cy="1323439"/>
            </a:xfrm>
            <a:prstGeom prst="rect">
              <a:avLst/>
            </a:prstGeom>
            <a:noFill/>
          </p:spPr>
          <p:txBody>
            <a:bodyPr wrap="square" rtlCol="0">
              <a:spAutoFit/>
            </a:bodyPr>
            <a:lstStyle/>
            <a:p>
              <a:r>
                <a:rPr lang="en-US" sz="1400" b="1" dirty="0" smtClean="0">
                  <a:latin typeface="Arial" pitchFamily="34" charset="0"/>
                  <a:cs typeface="Arial" pitchFamily="34" charset="0"/>
                </a:rPr>
                <a:t>TRANSMISSION:</a:t>
              </a:r>
            </a:p>
            <a:p>
              <a:pPr>
                <a:buFontTx/>
                <a:buChar char="-"/>
              </a:pPr>
              <a:r>
                <a:rPr lang="en-US" sz="1100" dirty="0" smtClean="0">
                  <a:latin typeface="Arial" pitchFamily="34" charset="0"/>
                  <a:cs typeface="Arial" pitchFamily="34" charset="0"/>
                </a:rPr>
                <a:t> Transfer Capacity</a:t>
              </a:r>
            </a:p>
            <a:p>
              <a:r>
                <a:rPr lang="en-US" sz="1100" dirty="0" smtClean="0">
                  <a:latin typeface="Arial" pitchFamily="34" charset="0"/>
                  <a:cs typeface="Arial" pitchFamily="34" charset="0"/>
                </a:rPr>
                <a:t>  - Forecasted / Offered</a:t>
              </a:r>
            </a:p>
            <a:p>
              <a:pPr>
                <a:buFontTx/>
                <a:buChar char="-"/>
              </a:pPr>
              <a:r>
                <a:rPr lang="en-US" sz="1100" dirty="0" smtClean="0">
                  <a:latin typeface="Arial" pitchFamily="34" charset="0"/>
                  <a:cs typeface="Arial" pitchFamily="34" charset="0"/>
                </a:rPr>
                <a:t> Explicit Auctions</a:t>
              </a:r>
            </a:p>
            <a:p>
              <a:pPr>
                <a:buFontTx/>
                <a:buChar char="-"/>
              </a:pPr>
              <a:r>
                <a:rPr lang="en-US" sz="1100" dirty="0" smtClean="0">
                  <a:latin typeface="Arial" pitchFamily="34" charset="0"/>
                  <a:cs typeface="Arial" pitchFamily="34" charset="0"/>
                </a:rPr>
                <a:t> Implicit Auctions</a:t>
              </a:r>
            </a:p>
            <a:p>
              <a:pPr>
                <a:buFontTx/>
                <a:buChar char="-"/>
              </a:pPr>
              <a:r>
                <a:rPr lang="en-US" sz="1100" dirty="0" smtClean="0">
                  <a:latin typeface="Arial" pitchFamily="34" charset="0"/>
                  <a:cs typeface="Arial" pitchFamily="34" charset="0"/>
                </a:rPr>
                <a:t> Physical Flows</a:t>
              </a:r>
            </a:p>
            <a:p>
              <a:pPr>
                <a:buFontTx/>
                <a:buChar char="-"/>
              </a:pPr>
              <a:r>
                <a:rPr lang="en-US" sz="1100" dirty="0" smtClean="0">
                  <a:latin typeface="Arial" pitchFamily="34" charset="0"/>
                  <a:cs typeface="Arial" pitchFamily="34" charset="0"/>
                </a:rPr>
                <a:t> Prices   ( + others …. )</a:t>
              </a:r>
            </a:p>
          </p:txBody>
        </p:sp>
        <p:sp>
          <p:nvSpPr>
            <p:cNvPr id="18" name="TextBox 17"/>
            <p:cNvSpPr txBox="1"/>
            <p:nvPr/>
          </p:nvSpPr>
          <p:spPr>
            <a:xfrm>
              <a:off x="236559" y="4666259"/>
              <a:ext cx="1584176" cy="984885"/>
            </a:xfrm>
            <a:prstGeom prst="rect">
              <a:avLst/>
            </a:prstGeom>
            <a:noFill/>
          </p:spPr>
          <p:txBody>
            <a:bodyPr wrap="square" rtlCol="0">
              <a:spAutoFit/>
            </a:bodyPr>
            <a:lstStyle/>
            <a:p>
              <a:r>
                <a:rPr lang="en-US" sz="1400" b="1" dirty="0" smtClean="0">
                  <a:latin typeface="Arial" pitchFamily="34" charset="0"/>
                  <a:cs typeface="Arial" pitchFamily="34" charset="0"/>
                </a:rPr>
                <a:t>GENERATION:</a:t>
              </a:r>
            </a:p>
            <a:p>
              <a:r>
                <a:rPr lang="en-US" sz="1100" dirty="0" smtClean="0">
                  <a:latin typeface="Arial" pitchFamily="34" charset="0"/>
                  <a:cs typeface="Arial" pitchFamily="34" charset="0"/>
                </a:rPr>
                <a:t>- Installed Capacity</a:t>
              </a:r>
            </a:p>
            <a:p>
              <a:pPr>
                <a:buFontTx/>
                <a:buChar char="-"/>
              </a:pPr>
              <a:r>
                <a:rPr lang="en-US" sz="1100" dirty="0" smtClean="0">
                  <a:latin typeface="Arial" pitchFamily="34" charset="0"/>
                  <a:cs typeface="Arial" pitchFamily="34" charset="0"/>
                </a:rPr>
                <a:t> Forecast  / Actual</a:t>
              </a:r>
            </a:p>
            <a:p>
              <a:pPr>
                <a:buFontTx/>
                <a:buChar char="-"/>
              </a:pPr>
              <a:r>
                <a:rPr lang="en-US" sz="1100" dirty="0" smtClean="0">
                  <a:latin typeface="Arial" pitchFamily="34" charset="0"/>
                  <a:cs typeface="Arial" pitchFamily="34" charset="0"/>
                </a:rPr>
                <a:t> Pumped Storage </a:t>
              </a:r>
            </a:p>
            <a:p>
              <a:r>
                <a:rPr lang="en-US" sz="1100" dirty="0" smtClean="0">
                  <a:latin typeface="Arial" pitchFamily="34" charset="0"/>
                  <a:cs typeface="Arial" pitchFamily="34" charset="0"/>
                </a:rPr>
                <a:t>      (reserves)</a:t>
              </a:r>
            </a:p>
          </p:txBody>
        </p:sp>
        <p:sp>
          <p:nvSpPr>
            <p:cNvPr id="19" name="TextBox 18"/>
            <p:cNvSpPr txBox="1"/>
            <p:nvPr/>
          </p:nvSpPr>
          <p:spPr>
            <a:xfrm>
              <a:off x="201834" y="5581694"/>
              <a:ext cx="1618901" cy="477054"/>
            </a:xfrm>
            <a:prstGeom prst="rect">
              <a:avLst/>
            </a:prstGeom>
            <a:noFill/>
          </p:spPr>
          <p:txBody>
            <a:bodyPr wrap="square" rtlCol="0">
              <a:spAutoFit/>
            </a:bodyPr>
            <a:lstStyle/>
            <a:p>
              <a:r>
                <a:rPr lang="en-US" sz="1400" b="1" dirty="0" smtClean="0">
                  <a:latin typeface="Arial" pitchFamily="34" charset="0"/>
                  <a:cs typeface="Arial" pitchFamily="34" charset="0"/>
                </a:rPr>
                <a:t>LOAD: </a:t>
              </a:r>
              <a:r>
                <a:rPr lang="en-US" sz="1100" dirty="0" smtClean="0">
                  <a:latin typeface="Arial" pitchFamily="34" charset="0"/>
                  <a:cs typeface="Arial" pitchFamily="34" charset="0"/>
                </a:rPr>
                <a:t>Forecast / </a:t>
              </a:r>
            </a:p>
            <a:p>
              <a:r>
                <a:rPr lang="en-US" sz="1100" dirty="0" smtClean="0">
                  <a:latin typeface="Arial" pitchFamily="34" charset="0"/>
                  <a:cs typeface="Arial" pitchFamily="34" charset="0"/>
                </a:rPr>
                <a:t>        Actual / Margin</a:t>
              </a:r>
            </a:p>
          </p:txBody>
        </p:sp>
        <p:sp>
          <p:nvSpPr>
            <p:cNvPr id="20" name="TextBox 19"/>
            <p:cNvSpPr txBox="1"/>
            <p:nvPr/>
          </p:nvSpPr>
          <p:spPr>
            <a:xfrm>
              <a:off x="1704985" y="4666259"/>
              <a:ext cx="1656184" cy="1492716"/>
            </a:xfrm>
            <a:prstGeom prst="rect">
              <a:avLst/>
            </a:prstGeom>
            <a:noFill/>
          </p:spPr>
          <p:txBody>
            <a:bodyPr wrap="square" rtlCol="0">
              <a:spAutoFit/>
            </a:bodyPr>
            <a:lstStyle/>
            <a:p>
              <a:r>
                <a:rPr lang="en-US" sz="1400" b="1" dirty="0" smtClean="0">
                  <a:latin typeface="Arial" pitchFamily="34" charset="0"/>
                  <a:cs typeface="Arial" pitchFamily="34" charset="0"/>
                </a:rPr>
                <a:t>OUTAGE:</a:t>
              </a:r>
            </a:p>
            <a:p>
              <a:r>
                <a:rPr lang="en-US" sz="1100" dirty="0" smtClean="0">
                  <a:latin typeface="Arial" pitchFamily="34" charset="0"/>
                  <a:cs typeface="Arial" pitchFamily="34" charset="0"/>
                </a:rPr>
                <a:t>Planned / Unplanned:</a:t>
              </a:r>
            </a:p>
            <a:p>
              <a:r>
                <a:rPr lang="en-US" sz="1100" dirty="0" smtClean="0">
                  <a:latin typeface="Arial" pitchFamily="34" charset="0"/>
                  <a:cs typeface="Arial" pitchFamily="34" charset="0"/>
                </a:rPr>
                <a:t>  - Production Units</a:t>
              </a:r>
            </a:p>
            <a:p>
              <a:r>
                <a:rPr lang="en-US" sz="1100" dirty="0" smtClean="0">
                  <a:latin typeface="Arial" pitchFamily="34" charset="0"/>
                  <a:cs typeface="Arial" pitchFamily="34" charset="0"/>
                </a:rPr>
                <a:t>  - Generation Units</a:t>
              </a:r>
            </a:p>
            <a:p>
              <a:r>
                <a:rPr lang="en-US" sz="1100" dirty="0" smtClean="0">
                  <a:latin typeface="Arial" pitchFamily="34" charset="0"/>
                  <a:cs typeface="Arial" pitchFamily="34" charset="0"/>
                </a:rPr>
                <a:t>  - Consumption Units</a:t>
              </a:r>
            </a:p>
            <a:p>
              <a:r>
                <a:rPr lang="en-US" sz="1100" dirty="0" smtClean="0">
                  <a:latin typeface="Arial" pitchFamily="34" charset="0"/>
                  <a:cs typeface="Arial" pitchFamily="34" charset="0"/>
                </a:rPr>
                <a:t>  - Transmission Assets</a:t>
              </a:r>
            </a:p>
            <a:p>
              <a:r>
                <a:rPr lang="en-US" sz="1100" dirty="0" smtClean="0">
                  <a:latin typeface="Arial" pitchFamily="34" charset="0"/>
                  <a:cs typeface="Arial" pitchFamily="34" charset="0"/>
                </a:rPr>
                <a:t>  - Offshore Grid </a:t>
              </a:r>
            </a:p>
            <a:p>
              <a:r>
                <a:rPr lang="en-US" sz="1100" dirty="0" smtClean="0">
                  <a:latin typeface="Arial" pitchFamily="34" charset="0"/>
                  <a:cs typeface="Arial" pitchFamily="34" charset="0"/>
                </a:rPr>
                <a:t>      Infrastructure</a:t>
              </a:r>
            </a:p>
          </p:txBody>
        </p:sp>
        <p:sp>
          <p:nvSpPr>
            <p:cNvPr id="21" name="TextBox 20"/>
            <p:cNvSpPr txBox="1"/>
            <p:nvPr/>
          </p:nvSpPr>
          <p:spPr>
            <a:xfrm>
              <a:off x="5017658" y="4816734"/>
              <a:ext cx="3862042" cy="1323439"/>
            </a:xfrm>
            <a:prstGeom prst="rect">
              <a:avLst/>
            </a:prstGeom>
            <a:noFill/>
          </p:spPr>
          <p:txBody>
            <a:bodyPr wrap="square" rtlCol="0">
              <a:spAutoFit/>
            </a:bodyPr>
            <a:lstStyle/>
            <a:p>
              <a:r>
                <a:rPr lang="en-US" sz="1400" b="1" dirty="0" smtClean="0">
                  <a:latin typeface="Arial" pitchFamily="34" charset="0"/>
                  <a:cs typeface="Arial" pitchFamily="34" charset="0"/>
                </a:rPr>
                <a:t>BALANCING:</a:t>
              </a:r>
            </a:p>
            <a:p>
              <a:pPr>
                <a:buFontTx/>
                <a:buChar char="-"/>
              </a:pPr>
              <a:r>
                <a:rPr lang="en-US" sz="1100" dirty="0" smtClean="0">
                  <a:latin typeface="Arial" pitchFamily="34" charset="0"/>
                  <a:cs typeface="Arial" pitchFamily="34" charset="0"/>
                </a:rPr>
                <a:t> Balancing Reserves  / Prices</a:t>
              </a:r>
            </a:p>
            <a:p>
              <a:pPr>
                <a:buFontTx/>
                <a:buChar char="-"/>
              </a:pPr>
              <a:r>
                <a:rPr lang="en-US" sz="1100" dirty="0" smtClean="0">
                  <a:latin typeface="Arial" pitchFamily="34" charset="0"/>
                  <a:cs typeface="Arial" pitchFamily="34" charset="0"/>
                </a:rPr>
                <a:t> Prices, Activated Balancing Energy</a:t>
              </a:r>
            </a:p>
            <a:p>
              <a:pPr>
                <a:buFontTx/>
                <a:buChar char="-"/>
              </a:pPr>
              <a:r>
                <a:rPr lang="en-US" sz="1100" dirty="0" smtClean="0">
                  <a:latin typeface="Arial" pitchFamily="34" charset="0"/>
                  <a:cs typeface="Arial" pitchFamily="34" charset="0"/>
                </a:rPr>
                <a:t> Aggregated Imbalance Volumes  / Prices      </a:t>
              </a:r>
            </a:p>
            <a:p>
              <a:pPr>
                <a:buFontTx/>
                <a:buChar char="-"/>
              </a:pPr>
              <a:r>
                <a:rPr lang="en-US" sz="1100" dirty="0" smtClean="0">
                  <a:latin typeface="Arial" pitchFamily="34" charset="0"/>
                  <a:cs typeface="Arial" pitchFamily="34" charset="0"/>
                </a:rPr>
                <a:t> Expenses / Incomes                            </a:t>
              </a:r>
            </a:p>
            <a:p>
              <a:pPr>
                <a:buFontTx/>
                <a:buChar char="-"/>
              </a:pPr>
              <a:r>
                <a:rPr lang="en-US" sz="1100" dirty="0" smtClean="0">
                  <a:latin typeface="Arial" pitchFamily="34" charset="0"/>
                  <a:cs typeface="Arial" pitchFamily="34" charset="0"/>
                </a:rPr>
                <a:t> Cross-Border Balancing:  </a:t>
              </a:r>
            </a:p>
            <a:p>
              <a:r>
                <a:rPr lang="en-US" sz="1100" dirty="0" smtClean="0">
                  <a:latin typeface="Arial" pitchFamily="34" charset="0"/>
                  <a:cs typeface="Arial" pitchFamily="34" charset="0"/>
                </a:rPr>
                <a:t>    Volumes / Prices / Activated energy    ( + others …. ) </a:t>
              </a:r>
            </a:p>
          </p:txBody>
        </p:sp>
        <p:sp>
          <p:nvSpPr>
            <p:cNvPr id="22" name="Rectangle 21"/>
            <p:cNvSpPr/>
            <p:nvPr/>
          </p:nvSpPr>
          <p:spPr>
            <a:xfrm>
              <a:off x="8576657" y="5945190"/>
              <a:ext cx="416859" cy="389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10</a:t>
              </a:r>
              <a:endParaRPr lang="en-US" sz="1600" b="1" dirty="0"/>
            </a:p>
          </p:txBody>
        </p:sp>
      </p:gr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49660" y="692696"/>
            <a:ext cx="8054788" cy="5442966"/>
            <a:chOff x="457201" y="668163"/>
            <a:chExt cx="8054788" cy="5442966"/>
          </a:xfrm>
        </p:grpSpPr>
        <p:sp>
          <p:nvSpPr>
            <p:cNvPr id="4" name="Rectangle 2"/>
            <p:cNvSpPr txBox="1">
              <a:spLocks noChangeArrowheads="1"/>
            </p:cNvSpPr>
            <p:nvPr/>
          </p:nvSpPr>
          <p:spPr bwMode="auto">
            <a:xfrm>
              <a:off x="971600" y="668163"/>
              <a:ext cx="7139887" cy="456581"/>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l" rtl="0" eaLnBrk="0" fontAlgn="base" hangingPunct="0">
                <a:lnSpc>
                  <a:spcPts val="4800"/>
                </a:lnSpc>
                <a:spcBef>
                  <a:spcPct val="0"/>
                </a:spcBef>
                <a:spcAft>
                  <a:spcPct val="0"/>
                </a:spcAft>
                <a:defRPr sz="4000" b="1">
                  <a:solidFill>
                    <a:schemeClr val="tx2"/>
                  </a:solidFill>
                  <a:latin typeface="+mj-lt"/>
                  <a:ea typeface="+mj-ea"/>
                  <a:cs typeface="+mj-cs"/>
                </a:defRPr>
              </a:lvl1pPr>
              <a:lvl2pPr algn="l" rtl="0" eaLnBrk="0" fontAlgn="base" hangingPunct="0">
                <a:lnSpc>
                  <a:spcPts val="4800"/>
                </a:lnSpc>
                <a:spcBef>
                  <a:spcPct val="0"/>
                </a:spcBef>
                <a:spcAft>
                  <a:spcPct val="0"/>
                </a:spcAft>
                <a:defRPr sz="4000" b="1">
                  <a:solidFill>
                    <a:schemeClr val="tx2"/>
                  </a:solidFill>
                  <a:latin typeface="Arial" pitchFamily="34" charset="0"/>
                  <a:cs typeface="Arial" pitchFamily="34" charset="0"/>
                </a:defRPr>
              </a:lvl2pPr>
              <a:lvl3pPr algn="l" rtl="0" eaLnBrk="0" fontAlgn="base" hangingPunct="0">
                <a:lnSpc>
                  <a:spcPts val="4800"/>
                </a:lnSpc>
                <a:spcBef>
                  <a:spcPct val="0"/>
                </a:spcBef>
                <a:spcAft>
                  <a:spcPct val="0"/>
                </a:spcAft>
                <a:defRPr sz="4000" b="1">
                  <a:solidFill>
                    <a:schemeClr val="tx2"/>
                  </a:solidFill>
                  <a:latin typeface="Arial" pitchFamily="34" charset="0"/>
                  <a:cs typeface="Arial" pitchFamily="34" charset="0"/>
                </a:defRPr>
              </a:lvl3pPr>
              <a:lvl4pPr algn="l" rtl="0" eaLnBrk="0" fontAlgn="base" hangingPunct="0">
                <a:lnSpc>
                  <a:spcPts val="4800"/>
                </a:lnSpc>
                <a:spcBef>
                  <a:spcPct val="0"/>
                </a:spcBef>
                <a:spcAft>
                  <a:spcPct val="0"/>
                </a:spcAft>
                <a:defRPr sz="4000" b="1">
                  <a:solidFill>
                    <a:schemeClr val="tx2"/>
                  </a:solidFill>
                  <a:latin typeface="Arial" pitchFamily="34" charset="0"/>
                  <a:cs typeface="Arial" pitchFamily="34" charset="0"/>
                </a:defRPr>
              </a:lvl4pPr>
              <a:lvl5pPr algn="l" rtl="0" eaLnBrk="0" fontAlgn="base" hangingPunct="0">
                <a:lnSpc>
                  <a:spcPts val="4800"/>
                </a:lnSpc>
                <a:spcBef>
                  <a:spcPct val="0"/>
                </a:spcBef>
                <a:spcAft>
                  <a:spcPct val="0"/>
                </a:spcAft>
                <a:defRPr sz="4000" b="1">
                  <a:solidFill>
                    <a:schemeClr val="tx2"/>
                  </a:solidFill>
                  <a:latin typeface="Arial" pitchFamily="34" charset="0"/>
                  <a:cs typeface="Arial" pitchFamily="34" charset="0"/>
                </a:defRPr>
              </a:lvl5pPr>
              <a:lvl6pPr marL="457200" algn="l" rtl="0" fontAlgn="base">
                <a:lnSpc>
                  <a:spcPts val="4800"/>
                </a:lnSpc>
                <a:spcBef>
                  <a:spcPct val="0"/>
                </a:spcBef>
                <a:spcAft>
                  <a:spcPct val="0"/>
                </a:spcAft>
                <a:defRPr sz="4000" b="1">
                  <a:solidFill>
                    <a:schemeClr val="tx2"/>
                  </a:solidFill>
                  <a:latin typeface="Arial" pitchFamily="34" charset="0"/>
                  <a:cs typeface="Arial" pitchFamily="34" charset="0"/>
                </a:defRPr>
              </a:lvl6pPr>
              <a:lvl7pPr marL="914400" algn="l" rtl="0" fontAlgn="base">
                <a:lnSpc>
                  <a:spcPts val="4800"/>
                </a:lnSpc>
                <a:spcBef>
                  <a:spcPct val="0"/>
                </a:spcBef>
                <a:spcAft>
                  <a:spcPct val="0"/>
                </a:spcAft>
                <a:defRPr sz="4000" b="1">
                  <a:solidFill>
                    <a:schemeClr val="tx2"/>
                  </a:solidFill>
                  <a:latin typeface="Arial" pitchFamily="34" charset="0"/>
                  <a:cs typeface="Arial" pitchFamily="34" charset="0"/>
                </a:defRPr>
              </a:lvl7pPr>
              <a:lvl8pPr marL="1371600" algn="l" rtl="0" fontAlgn="base">
                <a:lnSpc>
                  <a:spcPts val="4800"/>
                </a:lnSpc>
                <a:spcBef>
                  <a:spcPct val="0"/>
                </a:spcBef>
                <a:spcAft>
                  <a:spcPct val="0"/>
                </a:spcAft>
                <a:defRPr sz="4000" b="1">
                  <a:solidFill>
                    <a:schemeClr val="tx2"/>
                  </a:solidFill>
                  <a:latin typeface="Arial" pitchFamily="34" charset="0"/>
                  <a:cs typeface="Arial" pitchFamily="34" charset="0"/>
                </a:defRPr>
              </a:lvl8pPr>
              <a:lvl9pPr marL="1828800" algn="l" rtl="0" fontAlgn="base">
                <a:lnSpc>
                  <a:spcPts val="4800"/>
                </a:lnSpc>
                <a:spcBef>
                  <a:spcPct val="0"/>
                </a:spcBef>
                <a:spcAft>
                  <a:spcPct val="0"/>
                </a:spcAft>
                <a:defRPr sz="4000" b="1">
                  <a:solidFill>
                    <a:schemeClr val="tx2"/>
                  </a:solidFill>
                  <a:latin typeface="Arial" pitchFamily="34" charset="0"/>
                  <a:cs typeface="Arial" pitchFamily="34" charset="0"/>
                </a:defRPr>
              </a:lvl9pPr>
            </a:lstStyle>
            <a:p>
              <a:pPr algn="ctr" eaLnBrk="1" hangingPunct="1">
                <a:lnSpc>
                  <a:spcPts val="2800"/>
                </a:lnSpc>
              </a:pPr>
              <a:r>
                <a:rPr lang="en-US" sz="2000" kern="0" dirty="0" smtClean="0">
                  <a:solidFill>
                    <a:schemeClr val="bg1"/>
                  </a:solidFill>
                  <a:latin typeface="Arial" pitchFamily="34" charset="0"/>
                  <a:cs typeface="Arial" pitchFamily="34" charset="0"/>
                </a:rPr>
                <a:t>Master Data, Structural Data, Classification Data</a:t>
              </a:r>
              <a:endParaRPr lang="en-US" sz="2000" kern="0" dirty="0">
                <a:solidFill>
                  <a:srgbClr val="FF0000"/>
                </a:solidFill>
                <a:latin typeface="Arial" pitchFamily="34" charset="0"/>
                <a:cs typeface="Arial" pitchFamily="34" charset="0"/>
              </a:endParaRPr>
            </a:p>
          </p:txBody>
        </p:sp>
        <p:pic>
          <p:nvPicPr>
            <p:cNvPr id="5" name="Picture 4" descr="Master_reference_data_chart_PNG.png"/>
            <p:cNvPicPr>
              <a:picLocks noChangeAspect="1"/>
            </p:cNvPicPr>
            <p:nvPr/>
          </p:nvPicPr>
          <p:blipFill>
            <a:blip r:embed="rId2" cstate="print"/>
            <a:stretch>
              <a:fillRect/>
            </a:stretch>
          </p:blipFill>
          <p:spPr>
            <a:xfrm>
              <a:off x="457201" y="1316960"/>
              <a:ext cx="8054788" cy="4794169"/>
            </a:xfrm>
            <a:prstGeom prst="rect">
              <a:avLst/>
            </a:prstGeom>
          </p:spPr>
        </p:pic>
      </p:gr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4"/>
          <p:cNvSpPr>
            <a:spLocks noChangeArrowheads="1"/>
          </p:cNvSpPr>
          <p:nvPr/>
        </p:nvSpPr>
        <p:spPr bwMode="auto">
          <a:xfrm>
            <a:off x="73025" y="1225550"/>
            <a:ext cx="8794750" cy="661988"/>
          </a:xfrm>
          <a:prstGeom prst="rect">
            <a:avLst/>
          </a:prstGeom>
          <a:noFill/>
          <a:ln w="9525">
            <a:noFill/>
            <a:miter lim="800000"/>
            <a:headEnd/>
            <a:tailEnd/>
          </a:ln>
        </p:spPr>
        <p:txBody>
          <a:bodyPr>
            <a:spAutoFit/>
          </a:bodyPr>
          <a:lstStyle/>
          <a:p>
            <a:pPr algn="ctr">
              <a:spcAft>
                <a:spcPts val="600"/>
              </a:spcAft>
            </a:pPr>
            <a:r>
              <a:rPr lang="en-GB" sz="1600" b="1">
                <a:solidFill>
                  <a:schemeClr val="bg1"/>
                </a:solidFill>
              </a:rPr>
              <a:t>EECS Rules Fact Sheet 5 TYPES OF ENERGY INPUTS AND TECHNOLOGIES:</a:t>
            </a:r>
          </a:p>
          <a:p>
            <a:pPr algn="ctr">
              <a:spcAft>
                <a:spcPts val="600"/>
              </a:spcAft>
            </a:pPr>
            <a:r>
              <a:rPr lang="en-GB" sz="1600" b="1">
                <a:solidFill>
                  <a:schemeClr val="bg1"/>
                </a:solidFill>
              </a:rPr>
              <a:t>Technology</a:t>
            </a:r>
            <a:endParaRPr lang="fr-FR" sz="1600">
              <a:solidFill>
                <a:schemeClr val="bg1"/>
              </a:solidFill>
            </a:endParaRPr>
          </a:p>
        </p:txBody>
      </p:sp>
      <p:graphicFrame>
        <p:nvGraphicFramePr>
          <p:cNvPr id="6" name="Table 5"/>
          <p:cNvGraphicFramePr>
            <a:graphicFrameLocks noGrp="1"/>
          </p:cNvGraphicFramePr>
          <p:nvPr/>
        </p:nvGraphicFramePr>
        <p:xfrm>
          <a:off x="196850" y="1919288"/>
          <a:ext cx="3613150" cy="3273343"/>
        </p:xfrm>
        <a:graphic>
          <a:graphicData uri="http://schemas.openxmlformats.org/drawingml/2006/table">
            <a:tbl>
              <a:tblPr>
                <a:tableStyleId>{5C22544A-7EE6-4342-B048-85BDC9FD1C3A}</a:tableStyleId>
              </a:tblPr>
              <a:tblGrid>
                <a:gridCol w="949627"/>
                <a:gridCol w="1750409"/>
                <a:gridCol w="913114"/>
              </a:tblGrid>
              <a:tr h="126262">
                <a:tc gridSpan="3">
                  <a:txBody>
                    <a:bodyPr/>
                    <a:lstStyle/>
                    <a:p>
                      <a:pPr algn="l" fontAlgn="t"/>
                      <a:r>
                        <a:rPr lang="en-GB" sz="800" u="none" strike="noStrike" dirty="0">
                          <a:effectLst/>
                        </a:rPr>
                        <a:t>TECHNOLOGY</a:t>
                      </a:r>
                      <a:endParaRPr lang="en-GB" sz="800" b="1" i="0" u="none" strike="noStrike" dirty="0">
                        <a:solidFill>
                          <a:srgbClr val="000000"/>
                        </a:solidFill>
                        <a:effectLst/>
                        <a:latin typeface="Calibri"/>
                      </a:endParaRPr>
                    </a:p>
                  </a:txBody>
                  <a:tcPr marL="1626" marR="1626" marT="1626" marB="0">
                    <a:solidFill>
                      <a:schemeClr val="accent2"/>
                    </a:solidFill>
                  </a:tcPr>
                </a:tc>
                <a:tc hMerge="1">
                  <a:txBody>
                    <a:bodyPr/>
                    <a:lstStyle/>
                    <a:p>
                      <a:endParaRPr lang="en-GB"/>
                    </a:p>
                  </a:txBody>
                  <a:tcPr/>
                </a:tc>
                <a:tc hMerge="1">
                  <a:txBody>
                    <a:bodyPr/>
                    <a:lstStyle/>
                    <a:p>
                      <a:endParaRPr lang="en-GB"/>
                    </a:p>
                  </a:txBody>
                  <a:tcPr/>
                </a:tc>
              </a:tr>
              <a:tr h="126262">
                <a:tc>
                  <a:txBody>
                    <a:bodyPr/>
                    <a:lstStyle/>
                    <a:p>
                      <a:pPr algn="l" fontAlgn="t"/>
                      <a:r>
                        <a:rPr lang="en-GB" sz="800" u="none" strike="noStrike">
                          <a:effectLst/>
                        </a:rPr>
                        <a:t>Level 1</a:t>
                      </a:r>
                      <a:endParaRPr lang="en-GB" sz="800" b="1" i="0" u="none" strike="noStrike">
                        <a:solidFill>
                          <a:srgbClr val="000000"/>
                        </a:solidFill>
                        <a:effectLst/>
                        <a:latin typeface="Calibri"/>
                      </a:endParaRPr>
                    </a:p>
                  </a:txBody>
                  <a:tcPr marL="1626" marR="1626" marT="1626" marB="0">
                    <a:solidFill>
                      <a:schemeClr val="accent2"/>
                    </a:solidFill>
                  </a:tcPr>
                </a:tc>
                <a:tc>
                  <a:txBody>
                    <a:bodyPr/>
                    <a:lstStyle/>
                    <a:p>
                      <a:pPr algn="l" fontAlgn="t"/>
                      <a:r>
                        <a:rPr lang="en-GB" sz="800" u="none" strike="noStrike" dirty="0">
                          <a:effectLst/>
                        </a:rPr>
                        <a:t>Level 2</a:t>
                      </a:r>
                      <a:endParaRPr lang="en-GB" sz="800" b="1" i="0" u="none" strike="noStrike" dirty="0">
                        <a:solidFill>
                          <a:srgbClr val="000000"/>
                        </a:solidFill>
                        <a:effectLst/>
                        <a:latin typeface="Calibri"/>
                      </a:endParaRPr>
                    </a:p>
                  </a:txBody>
                  <a:tcPr marL="1626" marR="1626" marT="1626" marB="0">
                    <a:solidFill>
                      <a:schemeClr val="accent2"/>
                    </a:solidFill>
                  </a:tcPr>
                </a:tc>
                <a:tc>
                  <a:txBody>
                    <a:bodyPr/>
                    <a:lstStyle/>
                    <a:p>
                      <a:pPr algn="l" fontAlgn="t"/>
                      <a:r>
                        <a:rPr lang="en-GB" sz="800" u="none" strike="noStrike" dirty="0">
                          <a:effectLst/>
                        </a:rPr>
                        <a:t>Level 3</a:t>
                      </a:r>
                      <a:endParaRPr lang="en-GB" sz="800" b="1" i="0" u="none" strike="noStrike" dirty="0">
                        <a:solidFill>
                          <a:srgbClr val="000000"/>
                        </a:solidFill>
                        <a:effectLst/>
                        <a:latin typeface="Calibri"/>
                      </a:endParaRPr>
                    </a:p>
                  </a:txBody>
                  <a:tcPr marL="1626" marR="1626" marT="1626" marB="0">
                    <a:solidFill>
                      <a:schemeClr val="accent2"/>
                    </a:solidFill>
                  </a:tcPr>
                </a:tc>
              </a:tr>
              <a:tr h="126262">
                <a:tc>
                  <a:txBody>
                    <a:bodyPr/>
                    <a:lstStyle/>
                    <a:p>
                      <a:pPr algn="l" fontAlgn="t"/>
                      <a:r>
                        <a:rPr lang="en-GB" sz="800" u="none" strike="noStrike">
                          <a:effectLst/>
                        </a:rPr>
                        <a:t>Description</a:t>
                      </a:r>
                      <a:endParaRPr lang="en-GB" sz="800" b="1" i="0" u="none" strike="noStrike">
                        <a:solidFill>
                          <a:srgbClr val="000000"/>
                        </a:solidFill>
                        <a:effectLst/>
                        <a:latin typeface="Calibri"/>
                      </a:endParaRPr>
                    </a:p>
                  </a:txBody>
                  <a:tcPr marL="1626" marR="1626" marT="1626" marB="0"/>
                </a:tc>
                <a:tc>
                  <a:txBody>
                    <a:bodyPr/>
                    <a:lstStyle/>
                    <a:p>
                      <a:pPr algn="l" fontAlgn="t"/>
                      <a:r>
                        <a:rPr lang="en-GB" sz="800" u="none" strike="noStrike" dirty="0">
                          <a:effectLst/>
                        </a:rPr>
                        <a:t>Description</a:t>
                      </a:r>
                      <a:endParaRPr lang="en-GB" sz="800" b="1" i="0" u="none" strike="noStrike" dirty="0">
                        <a:solidFill>
                          <a:srgbClr val="000000"/>
                        </a:solidFill>
                        <a:effectLst/>
                        <a:latin typeface="Calibri"/>
                      </a:endParaRPr>
                    </a:p>
                  </a:txBody>
                  <a:tcPr marL="1626" marR="1626" marT="1626" marB="0"/>
                </a:tc>
                <a:tc>
                  <a:txBody>
                    <a:bodyPr/>
                    <a:lstStyle/>
                    <a:p>
                      <a:pPr algn="l" fontAlgn="t"/>
                      <a:r>
                        <a:rPr lang="en-GB" sz="800" u="none" strike="noStrike" dirty="0">
                          <a:effectLst/>
                        </a:rPr>
                        <a:t>Description</a:t>
                      </a:r>
                      <a:endParaRPr lang="en-GB" sz="800" b="1" i="0" u="none" strike="noStrike" dirty="0">
                        <a:solidFill>
                          <a:srgbClr val="000000"/>
                        </a:solidFill>
                        <a:effectLst/>
                        <a:latin typeface="Calibri"/>
                      </a:endParaRPr>
                    </a:p>
                  </a:txBody>
                  <a:tcPr marL="1626" marR="1626" marT="1626" marB="0"/>
                </a:tc>
              </a:tr>
              <a:tr h="126262">
                <a:tc rowSpan="5">
                  <a:txBody>
                    <a:bodyPr/>
                    <a:lstStyle/>
                    <a:p>
                      <a:pPr algn="l" fontAlgn="t"/>
                      <a:r>
                        <a:rPr lang="en-GB" sz="800" u="none" strike="noStrike">
                          <a:effectLst/>
                        </a:rPr>
                        <a:t>Solar</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rowSpan="3">
                  <a:txBody>
                    <a:bodyPr/>
                    <a:lstStyle/>
                    <a:p>
                      <a:pPr algn="l" fontAlgn="t"/>
                      <a:r>
                        <a:rPr lang="en-GB" sz="800" u="none" strike="noStrike" dirty="0">
                          <a:effectLst/>
                        </a:rPr>
                        <a:t>Photovoltaic</a:t>
                      </a:r>
                      <a:endParaRPr lang="en-GB" sz="800" b="0" i="0" u="none" strike="noStrike" dirty="0">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243055">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Classic silicon</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Thin film</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a:txBody>
                    <a:bodyPr/>
                    <a:lstStyle/>
                    <a:p>
                      <a:pPr algn="l" fontAlgn="t"/>
                      <a:r>
                        <a:rPr lang="en-GB" sz="800" u="none" strike="noStrike">
                          <a:effectLst/>
                        </a:rPr>
                        <a:t>Concentration</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rowSpan="3">
                  <a:txBody>
                    <a:bodyPr/>
                    <a:lstStyle/>
                    <a:p>
                      <a:pPr algn="l" fontAlgn="t"/>
                      <a:r>
                        <a:rPr lang="en-GB" sz="800" u="none" strike="noStrike">
                          <a:effectLst/>
                        </a:rPr>
                        <a:t>Wind</a:t>
                      </a:r>
                      <a:endParaRPr lang="en-GB" sz="800" b="0" i="0" u="none" strike="noStrike">
                        <a:solidFill>
                          <a:srgbClr val="000000"/>
                        </a:solidFill>
                        <a:effectLst/>
                        <a:latin typeface="Calibri"/>
                      </a:endParaRPr>
                    </a:p>
                  </a:txBody>
                  <a:tcPr marL="1626" marR="1626" marT="1626" marB="0"/>
                </a:tc>
                <a:tc rowSpan="3">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Onshore</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Offshore</a:t>
                      </a:r>
                      <a:endParaRPr lang="en-GB" sz="800" b="0" i="0" u="none" strike="noStrike">
                        <a:solidFill>
                          <a:srgbClr val="000000"/>
                        </a:solidFill>
                        <a:effectLst/>
                        <a:latin typeface="Calibri"/>
                      </a:endParaRPr>
                    </a:p>
                  </a:txBody>
                  <a:tcPr marL="1626" marR="1626" marT="1626" marB="0"/>
                </a:tc>
              </a:tr>
              <a:tr h="126262">
                <a:tc rowSpan="5">
                  <a:txBody>
                    <a:bodyPr/>
                    <a:lstStyle/>
                    <a:p>
                      <a:pPr algn="l" fontAlgn="t"/>
                      <a:r>
                        <a:rPr lang="en-GB" sz="800" u="none" strike="noStrike">
                          <a:effectLst/>
                        </a:rPr>
                        <a:t>Hydro-electric head installations</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a:txBody>
                    <a:bodyPr/>
                    <a:lstStyle/>
                    <a:p>
                      <a:pPr algn="l" fontAlgn="t"/>
                      <a:r>
                        <a:rPr lang="en-GB" sz="800" u="none" strike="noStrike">
                          <a:effectLst/>
                        </a:rPr>
                        <a:t>Run-of-river head installation</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a:txBody>
                    <a:bodyPr/>
                    <a:lstStyle/>
                    <a:p>
                      <a:pPr algn="l" fontAlgn="t"/>
                      <a:r>
                        <a:rPr lang="en-GB" sz="800" u="none" strike="noStrike">
                          <a:effectLst/>
                        </a:rPr>
                        <a:t>Storage head installation</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a:txBody>
                    <a:bodyPr/>
                    <a:lstStyle/>
                    <a:p>
                      <a:pPr algn="l" fontAlgn="t"/>
                      <a:r>
                        <a:rPr lang="en-GB" sz="800" u="none" strike="noStrike">
                          <a:effectLst/>
                        </a:rPr>
                        <a:t>Pure pumped storage head installation</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a:txBody>
                    <a:bodyPr/>
                    <a:lstStyle/>
                    <a:p>
                      <a:pPr algn="l" fontAlgn="t"/>
                      <a:r>
                        <a:rPr lang="en-GB" sz="800" u="none" strike="noStrike">
                          <a:effectLst/>
                        </a:rPr>
                        <a:t>Mixed pumped storage head</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rowSpan="9">
                  <a:txBody>
                    <a:bodyPr/>
                    <a:lstStyle/>
                    <a:p>
                      <a:pPr algn="l" fontAlgn="t"/>
                      <a:r>
                        <a:rPr lang="en-GB" sz="800" u="none" strike="noStrike">
                          <a:effectLst/>
                        </a:rPr>
                        <a:t>Marine</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rowSpan="3">
                  <a:txBody>
                    <a:bodyPr/>
                    <a:lstStyle/>
                    <a:p>
                      <a:pPr algn="l" fontAlgn="t"/>
                      <a:r>
                        <a:rPr lang="en-GB" sz="800" u="none" strike="noStrike">
                          <a:effectLst/>
                        </a:rPr>
                        <a:t>Tidal</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Onshore</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Offshore</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rowSpan="3">
                  <a:txBody>
                    <a:bodyPr/>
                    <a:lstStyle/>
                    <a:p>
                      <a:pPr algn="l" fontAlgn="t"/>
                      <a:r>
                        <a:rPr lang="en-GB" sz="800" u="none" strike="noStrike">
                          <a:effectLst/>
                        </a:rPr>
                        <a:t>Wave</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Onshore</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Offshore</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a:txBody>
                    <a:bodyPr/>
                    <a:lstStyle/>
                    <a:p>
                      <a:pPr algn="l" fontAlgn="t"/>
                      <a:r>
                        <a:rPr lang="en-GB" sz="800" u="none" strike="noStrike">
                          <a:effectLst/>
                        </a:rPr>
                        <a:t>Currents</a:t>
                      </a:r>
                      <a:endParaRPr lang="en-GB" sz="800" b="0" i="0" u="none" strike="noStrike">
                        <a:solidFill>
                          <a:srgbClr val="000000"/>
                        </a:solidFill>
                        <a:effectLst/>
                        <a:latin typeface="Calibri"/>
                      </a:endParaRPr>
                    </a:p>
                  </a:txBody>
                  <a:tcPr marL="1626" marR="1626" marT="1626"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626" marR="1626" marT="1626" marB="0"/>
                </a:tc>
              </a:tr>
              <a:tr h="126262">
                <a:tc vMerge="1">
                  <a:txBody>
                    <a:bodyPr/>
                    <a:lstStyle/>
                    <a:p>
                      <a:endParaRPr lang="en-GB"/>
                    </a:p>
                  </a:txBody>
                  <a:tcPr/>
                </a:tc>
                <a:tc>
                  <a:txBody>
                    <a:bodyPr/>
                    <a:lstStyle/>
                    <a:p>
                      <a:pPr algn="l" fontAlgn="t"/>
                      <a:r>
                        <a:rPr lang="en-GB" sz="800" u="none" strike="noStrike" dirty="0">
                          <a:effectLst/>
                        </a:rPr>
                        <a:t>Pressure</a:t>
                      </a:r>
                      <a:endParaRPr lang="en-GB" sz="800" b="0" i="0" u="none" strike="noStrike" dirty="0">
                        <a:solidFill>
                          <a:srgbClr val="000000"/>
                        </a:solidFill>
                        <a:effectLst/>
                        <a:latin typeface="Calibri"/>
                      </a:endParaRPr>
                    </a:p>
                  </a:txBody>
                  <a:tcPr marL="1626" marR="1626" marT="1626" marB="0"/>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1626" marR="1626" marT="1626" marB="0"/>
                </a:tc>
              </a:tr>
            </a:tbl>
          </a:graphicData>
        </a:graphic>
      </p:graphicFrame>
      <p:graphicFrame>
        <p:nvGraphicFramePr>
          <p:cNvPr id="7" name="Table 6"/>
          <p:cNvGraphicFramePr>
            <a:graphicFrameLocks noGrp="1"/>
          </p:cNvGraphicFramePr>
          <p:nvPr/>
        </p:nvGraphicFramePr>
        <p:xfrm>
          <a:off x="4548188" y="1925638"/>
          <a:ext cx="4223982" cy="4234878"/>
        </p:xfrm>
        <a:graphic>
          <a:graphicData uri="http://schemas.openxmlformats.org/drawingml/2006/table">
            <a:tbl>
              <a:tblPr>
                <a:tableStyleId>{5C22544A-7EE6-4342-B048-85BDC9FD1C3A}</a:tableStyleId>
              </a:tblPr>
              <a:tblGrid>
                <a:gridCol w="509232"/>
                <a:gridCol w="2628900"/>
                <a:gridCol w="1085850"/>
              </a:tblGrid>
              <a:tr h="0">
                <a:tc gridSpan="3">
                  <a:txBody>
                    <a:bodyPr/>
                    <a:lstStyle/>
                    <a:p>
                      <a:pPr algn="l" fontAlgn="t"/>
                      <a:r>
                        <a:rPr lang="en-GB" sz="800" u="none" strike="noStrike" dirty="0">
                          <a:effectLst/>
                        </a:rPr>
                        <a:t>TECHNOLOGY</a:t>
                      </a:r>
                      <a:endParaRPr lang="en-GB" sz="800" b="1" i="0" u="none" strike="noStrike" dirty="0">
                        <a:solidFill>
                          <a:srgbClr val="000000"/>
                        </a:solidFill>
                        <a:effectLst/>
                        <a:latin typeface="Calibri"/>
                      </a:endParaRPr>
                    </a:p>
                  </a:txBody>
                  <a:tcPr marL="1626" marR="1626" marT="1626" marB="0">
                    <a:solidFill>
                      <a:schemeClr val="accent2"/>
                    </a:solidFill>
                  </a:tcPr>
                </a:tc>
                <a:tc hMerge="1">
                  <a:txBody>
                    <a:bodyPr/>
                    <a:lstStyle/>
                    <a:p>
                      <a:endParaRPr lang="en-GB"/>
                    </a:p>
                  </a:txBody>
                  <a:tcPr/>
                </a:tc>
                <a:tc hMerge="1">
                  <a:txBody>
                    <a:bodyPr/>
                    <a:lstStyle/>
                    <a:p>
                      <a:endParaRPr lang="en-GB"/>
                    </a:p>
                  </a:txBody>
                  <a:tcPr/>
                </a:tc>
              </a:tr>
              <a:tr h="0">
                <a:tc>
                  <a:txBody>
                    <a:bodyPr/>
                    <a:lstStyle/>
                    <a:p>
                      <a:pPr algn="l" fontAlgn="t"/>
                      <a:r>
                        <a:rPr lang="en-GB" sz="800" u="none" strike="noStrike">
                          <a:effectLst/>
                        </a:rPr>
                        <a:t>Level 1</a:t>
                      </a:r>
                      <a:endParaRPr lang="en-GB" sz="800" b="1" i="0" u="none" strike="noStrike">
                        <a:solidFill>
                          <a:srgbClr val="000000"/>
                        </a:solidFill>
                        <a:effectLst/>
                        <a:latin typeface="Calibri"/>
                      </a:endParaRPr>
                    </a:p>
                  </a:txBody>
                  <a:tcPr marL="1626" marR="1626" marT="1626" marB="0">
                    <a:solidFill>
                      <a:schemeClr val="accent2"/>
                    </a:solidFill>
                  </a:tcPr>
                </a:tc>
                <a:tc>
                  <a:txBody>
                    <a:bodyPr/>
                    <a:lstStyle/>
                    <a:p>
                      <a:pPr algn="l" fontAlgn="t"/>
                      <a:r>
                        <a:rPr lang="en-GB" sz="800" u="none" strike="noStrike" dirty="0">
                          <a:effectLst/>
                        </a:rPr>
                        <a:t>Level 2</a:t>
                      </a:r>
                      <a:endParaRPr lang="en-GB" sz="800" b="1" i="0" u="none" strike="noStrike" dirty="0">
                        <a:solidFill>
                          <a:srgbClr val="000000"/>
                        </a:solidFill>
                        <a:effectLst/>
                        <a:latin typeface="Calibri"/>
                      </a:endParaRPr>
                    </a:p>
                  </a:txBody>
                  <a:tcPr marL="1626" marR="1626" marT="1626" marB="0">
                    <a:solidFill>
                      <a:schemeClr val="accent2"/>
                    </a:solidFill>
                  </a:tcPr>
                </a:tc>
                <a:tc>
                  <a:txBody>
                    <a:bodyPr/>
                    <a:lstStyle/>
                    <a:p>
                      <a:pPr algn="l" fontAlgn="t"/>
                      <a:r>
                        <a:rPr lang="en-GB" sz="800" u="none" strike="noStrike" dirty="0">
                          <a:effectLst/>
                        </a:rPr>
                        <a:t>Level 3</a:t>
                      </a:r>
                      <a:endParaRPr lang="en-GB" sz="800" b="1" i="0" u="none" strike="noStrike" dirty="0">
                        <a:solidFill>
                          <a:srgbClr val="000000"/>
                        </a:solidFill>
                        <a:effectLst/>
                        <a:latin typeface="Calibri"/>
                      </a:endParaRPr>
                    </a:p>
                  </a:txBody>
                  <a:tcPr marL="1626" marR="1626" marT="1626" marB="0">
                    <a:solidFill>
                      <a:schemeClr val="accent2"/>
                    </a:solidFill>
                  </a:tcPr>
                </a:tc>
              </a:tr>
              <a:tr h="0">
                <a:tc rowSpan="31">
                  <a:txBody>
                    <a:bodyPr/>
                    <a:lstStyle/>
                    <a:p>
                      <a:pPr algn="l" fontAlgn="t"/>
                      <a:r>
                        <a:rPr lang="en-GB" sz="700" u="none" strike="noStrike" dirty="0">
                          <a:effectLst/>
                        </a:rPr>
                        <a:t>Thermal</a:t>
                      </a:r>
                      <a:endParaRPr lang="en-GB" sz="700" b="0" i="0" u="none" strike="noStrike" dirty="0">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dirty="0">
                          <a:effectLst/>
                        </a:rPr>
                        <a:t>Unspecified</a:t>
                      </a:r>
                      <a:endParaRPr lang="en-GB" sz="700" b="0" i="0" u="none" strike="noStrike" dirty="0">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Combined cycle gas turbine with heat recovery</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dirty="0">
                          <a:effectLst/>
                        </a:rPr>
                        <a:t>Unspecified</a:t>
                      </a:r>
                      <a:endParaRPr lang="en-GB" sz="700" b="0" i="0" u="none" strike="noStrike" dirty="0">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Steam turbine with back-pressure turbine (open cycle)</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Steam turbine with condensation turbine (closed cycle)</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Gas turbine with heat recovery</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Internal combustion engine</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Micro-turbine</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Stirling engine</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Fuel cell</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Steam engine</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rowSpan="3">
                  <a:txBody>
                    <a:bodyPr/>
                    <a:lstStyle/>
                    <a:p>
                      <a:pPr algn="l" fontAlgn="t"/>
                      <a:r>
                        <a:rPr lang="en-GB" sz="700" u="none" strike="noStrike">
                          <a:effectLst/>
                        </a:rPr>
                        <a:t>Organic rankine cycle</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Non CHP</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vMerge="1">
                  <a:txBody>
                    <a:bodyPr/>
                    <a:lstStyle/>
                    <a:p>
                      <a:endParaRPr lang="en-GB"/>
                    </a:p>
                  </a:txBody>
                  <a:tcPr/>
                </a:tc>
                <a:tc>
                  <a:txBody>
                    <a:bodyPr/>
                    <a:lstStyle/>
                    <a:p>
                      <a:pPr algn="l" fontAlgn="t"/>
                      <a:r>
                        <a:rPr lang="en-GB" sz="700" u="none" strike="noStrike">
                          <a:effectLst/>
                        </a:rPr>
                        <a:t>CHP</a:t>
                      </a:r>
                      <a:endParaRPr lang="en-GB" sz="700" b="0" i="0" u="none" strike="noStrike">
                        <a:solidFill>
                          <a:srgbClr val="000000"/>
                        </a:solidFill>
                        <a:effectLst/>
                        <a:latin typeface="Calibri"/>
                      </a:endParaRPr>
                    </a:p>
                  </a:txBody>
                  <a:tcPr marL="1098" marR="1098" marT="1098" marB="0"/>
                </a:tc>
              </a:tr>
              <a:tr h="0">
                <a:tc rowSpan="5">
                  <a:txBody>
                    <a:bodyPr/>
                    <a:lstStyle/>
                    <a:p>
                      <a:pPr algn="l" fontAlgn="t"/>
                      <a:r>
                        <a:rPr lang="en-GB" sz="700" u="none" strike="noStrike">
                          <a:effectLst/>
                        </a:rPr>
                        <a:t>Nuclear</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a:txBody>
                    <a:bodyPr/>
                    <a:lstStyle/>
                    <a:p>
                      <a:pPr algn="l" fontAlgn="t"/>
                      <a:r>
                        <a:rPr lang="en-GB" sz="700" u="none" strike="noStrike">
                          <a:effectLst/>
                        </a:rPr>
                        <a:t>Heavy-water reactor</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a:txBody>
                    <a:bodyPr/>
                    <a:lstStyle/>
                    <a:p>
                      <a:pPr algn="l" fontAlgn="t"/>
                      <a:r>
                        <a:rPr lang="en-GB" sz="700" u="none" strike="noStrike">
                          <a:effectLst/>
                        </a:rPr>
                        <a:t>Light water reactor</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a:txBody>
                    <a:bodyPr/>
                    <a:lstStyle/>
                    <a:p>
                      <a:pPr algn="l" fontAlgn="t"/>
                      <a:r>
                        <a:rPr lang="en-GB" sz="700" u="none" strike="noStrike">
                          <a:effectLst/>
                        </a:rPr>
                        <a:t>Breeder</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vMerge="1">
                  <a:txBody>
                    <a:bodyPr/>
                    <a:lstStyle/>
                    <a:p>
                      <a:endParaRPr lang="en-GB"/>
                    </a:p>
                  </a:txBody>
                  <a:tcPr/>
                </a:tc>
                <a:tc>
                  <a:txBody>
                    <a:bodyPr/>
                    <a:lstStyle/>
                    <a:p>
                      <a:pPr algn="l" fontAlgn="t"/>
                      <a:r>
                        <a:rPr lang="en-GB" sz="700" u="none" strike="noStrike">
                          <a:effectLst/>
                        </a:rPr>
                        <a:t>Graphite reactor</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r>
              <a:tr h="0">
                <a:tc>
                  <a:txBody>
                    <a:bodyPr/>
                    <a:lstStyle/>
                    <a:p>
                      <a:pPr algn="l" fontAlgn="t"/>
                      <a:r>
                        <a:rPr lang="en-GB" sz="700" u="none" strike="noStrike">
                          <a:effectLst/>
                        </a:rPr>
                        <a:t>Other</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a:effectLst/>
                        </a:rPr>
                        <a:t>Unspecified</a:t>
                      </a:r>
                      <a:endParaRPr lang="en-GB" sz="700" b="0" i="0" u="none" strike="noStrike">
                        <a:solidFill>
                          <a:srgbClr val="000000"/>
                        </a:solidFill>
                        <a:effectLst/>
                        <a:latin typeface="Calibri"/>
                      </a:endParaRPr>
                    </a:p>
                  </a:txBody>
                  <a:tcPr marL="1098" marR="1098" marT="1098" marB="0"/>
                </a:tc>
                <a:tc>
                  <a:txBody>
                    <a:bodyPr/>
                    <a:lstStyle/>
                    <a:p>
                      <a:pPr algn="l" fontAlgn="t"/>
                      <a:r>
                        <a:rPr lang="en-GB" sz="700" u="none" strike="noStrike" dirty="0">
                          <a:effectLst/>
                        </a:rPr>
                        <a:t>Unspecified</a:t>
                      </a:r>
                      <a:endParaRPr lang="en-GB" sz="700" b="0" i="0" u="none" strike="noStrike" dirty="0">
                        <a:solidFill>
                          <a:srgbClr val="000000"/>
                        </a:solidFill>
                        <a:effectLst/>
                        <a:latin typeface="Calibri"/>
                      </a:endParaRPr>
                    </a:p>
                  </a:txBody>
                  <a:tcPr marL="1098" marR="1098" marT="1098" marB="0"/>
                </a:tc>
              </a:tr>
            </a:tbl>
          </a:graphicData>
        </a:graphic>
      </p:graphicFrame>
      <p:sp>
        <p:nvSpPr>
          <p:cNvPr id="53436" name="Rectangle 7"/>
          <p:cNvSpPr>
            <a:spLocks noChangeArrowheads="1"/>
          </p:cNvSpPr>
          <p:nvPr/>
        </p:nvSpPr>
        <p:spPr bwMode="auto">
          <a:xfrm>
            <a:off x="495300" y="654050"/>
            <a:ext cx="8277225" cy="400050"/>
          </a:xfrm>
          <a:prstGeom prst="rect">
            <a:avLst/>
          </a:prstGeom>
          <a:noFill/>
          <a:ln w="9525">
            <a:noFill/>
            <a:miter lim="800000"/>
            <a:headEnd/>
            <a:tailEnd/>
          </a:ln>
        </p:spPr>
        <p:txBody>
          <a:bodyPr>
            <a:spAutoFit/>
          </a:bodyPr>
          <a:lstStyle/>
          <a:p>
            <a:pPr algn="ctr"/>
            <a:r>
              <a:rPr lang="en-GB" sz="2000" b="1">
                <a:solidFill>
                  <a:schemeClr val="bg1"/>
                </a:solidFill>
                <a:latin typeface="Garamond" pitchFamily="18" charset="0"/>
              </a:rPr>
              <a:t>ENTSO-E Central Information Transparency Platform</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ChangeArrowheads="1"/>
          </p:cNvSpPr>
          <p:nvPr/>
        </p:nvSpPr>
        <p:spPr bwMode="auto">
          <a:xfrm>
            <a:off x="495300" y="654050"/>
            <a:ext cx="8277225" cy="400050"/>
          </a:xfrm>
          <a:prstGeom prst="rect">
            <a:avLst/>
          </a:prstGeom>
          <a:noFill/>
          <a:ln w="9525">
            <a:noFill/>
            <a:miter lim="800000"/>
            <a:headEnd/>
            <a:tailEnd/>
          </a:ln>
        </p:spPr>
        <p:txBody>
          <a:bodyPr>
            <a:spAutoFit/>
          </a:bodyPr>
          <a:lstStyle/>
          <a:p>
            <a:pPr algn="ctr"/>
            <a:r>
              <a:rPr lang="en-GB" sz="2000" b="1" dirty="0">
                <a:solidFill>
                  <a:schemeClr val="bg1"/>
                </a:solidFill>
                <a:latin typeface="Garamond" pitchFamily="18" charset="0"/>
              </a:rPr>
              <a:t>ENTSO-E Central Information Transparency Platform</a:t>
            </a:r>
          </a:p>
        </p:txBody>
      </p:sp>
      <p:sp>
        <p:nvSpPr>
          <p:cNvPr id="54276" name="Rectangle 4"/>
          <p:cNvSpPr>
            <a:spLocks noChangeArrowheads="1"/>
          </p:cNvSpPr>
          <p:nvPr/>
        </p:nvSpPr>
        <p:spPr bwMode="auto">
          <a:xfrm>
            <a:off x="73025" y="1225550"/>
            <a:ext cx="8794750" cy="661988"/>
          </a:xfrm>
          <a:prstGeom prst="rect">
            <a:avLst/>
          </a:prstGeom>
          <a:noFill/>
          <a:ln w="9525">
            <a:noFill/>
            <a:miter lim="800000"/>
            <a:headEnd/>
            <a:tailEnd/>
          </a:ln>
        </p:spPr>
        <p:txBody>
          <a:bodyPr>
            <a:spAutoFit/>
          </a:bodyPr>
          <a:lstStyle/>
          <a:p>
            <a:pPr algn="ctr">
              <a:spcAft>
                <a:spcPts val="600"/>
              </a:spcAft>
            </a:pPr>
            <a:r>
              <a:rPr lang="en-GB" sz="1600" b="1">
                <a:solidFill>
                  <a:schemeClr val="bg1"/>
                </a:solidFill>
                <a:latin typeface="Garamond" pitchFamily="18" charset="0"/>
              </a:rPr>
              <a:t>EECS Rules Fact Sheet 5 TYPES OF ENERGY INPUTS AND TECHNOLOGIES:</a:t>
            </a:r>
          </a:p>
          <a:p>
            <a:pPr>
              <a:spcAft>
                <a:spcPts val="600"/>
              </a:spcAft>
            </a:pPr>
            <a:r>
              <a:rPr lang="en-GB" sz="1600" b="1">
                <a:solidFill>
                  <a:srgbClr val="FF0000"/>
                </a:solidFill>
                <a:latin typeface="Garamond" pitchFamily="18" charset="0"/>
              </a:rPr>
              <a:t>Fuel Type</a:t>
            </a:r>
            <a:endParaRPr lang="fr-FR" sz="1600">
              <a:solidFill>
                <a:srgbClr val="FF0000"/>
              </a:solidFill>
              <a:latin typeface="Garamond" pitchFamily="18" charset="0"/>
            </a:endParaRPr>
          </a:p>
        </p:txBody>
      </p:sp>
      <p:graphicFrame>
        <p:nvGraphicFramePr>
          <p:cNvPr id="6" name="Table 5"/>
          <p:cNvGraphicFramePr>
            <a:graphicFrameLocks noGrp="1"/>
          </p:cNvGraphicFramePr>
          <p:nvPr/>
        </p:nvGraphicFramePr>
        <p:xfrm>
          <a:off x="160338" y="1944688"/>
          <a:ext cx="3514723" cy="3820161"/>
        </p:xfrm>
        <a:graphic>
          <a:graphicData uri="http://schemas.openxmlformats.org/drawingml/2006/table">
            <a:tbl>
              <a:tblPr>
                <a:tableStyleId>{5C22544A-7EE6-4342-B048-85BDC9FD1C3A}</a:tableStyleId>
              </a:tblPr>
              <a:tblGrid>
                <a:gridCol w="678979"/>
                <a:gridCol w="1278081"/>
                <a:gridCol w="1557663"/>
              </a:tblGrid>
              <a:tr h="0">
                <a:tc gridSpan="3">
                  <a:txBody>
                    <a:bodyPr/>
                    <a:lstStyle/>
                    <a:p>
                      <a:pPr algn="l" fontAlgn="t"/>
                      <a:r>
                        <a:rPr lang="en-GB" sz="800" u="none" strike="noStrike" dirty="0">
                          <a:effectLst/>
                        </a:rPr>
                        <a:t>FUEL (or heat source)</a:t>
                      </a:r>
                      <a:endParaRPr lang="en-GB" sz="800" b="1" i="0" u="none" strike="noStrike" dirty="0">
                        <a:solidFill>
                          <a:srgbClr val="000000"/>
                        </a:solidFill>
                        <a:effectLst/>
                        <a:latin typeface="Calibri"/>
                      </a:endParaRPr>
                    </a:p>
                  </a:txBody>
                  <a:tcPr marL="1311" marR="1311" marT="1311" marB="0">
                    <a:solidFill>
                      <a:schemeClr val="accent2"/>
                    </a:solidFill>
                  </a:tcPr>
                </a:tc>
                <a:tc hMerge="1">
                  <a:txBody>
                    <a:bodyPr/>
                    <a:lstStyle/>
                    <a:p>
                      <a:endParaRPr lang="en-GB"/>
                    </a:p>
                  </a:txBody>
                  <a:tcPr/>
                </a:tc>
                <a:tc hMerge="1">
                  <a:txBody>
                    <a:bodyPr/>
                    <a:lstStyle/>
                    <a:p>
                      <a:endParaRPr lang="en-GB"/>
                    </a:p>
                  </a:txBody>
                  <a:tcPr/>
                </a:tc>
              </a:tr>
              <a:tr h="0">
                <a:tc>
                  <a:txBody>
                    <a:bodyPr/>
                    <a:lstStyle/>
                    <a:p>
                      <a:pPr algn="l" fontAlgn="t"/>
                      <a:r>
                        <a:rPr lang="en-GB" sz="800" u="none" strike="noStrike">
                          <a:effectLst/>
                        </a:rPr>
                        <a:t>Level 1</a:t>
                      </a:r>
                      <a:endParaRPr lang="en-GB" sz="800" b="1" i="0" u="none" strike="noStrike">
                        <a:solidFill>
                          <a:srgbClr val="000000"/>
                        </a:solidFill>
                        <a:effectLst/>
                        <a:latin typeface="Calibri"/>
                      </a:endParaRPr>
                    </a:p>
                  </a:txBody>
                  <a:tcPr marL="1311" marR="1311" marT="1311" marB="0">
                    <a:solidFill>
                      <a:schemeClr val="accent2"/>
                    </a:solidFill>
                  </a:tcPr>
                </a:tc>
                <a:tc>
                  <a:txBody>
                    <a:bodyPr/>
                    <a:lstStyle/>
                    <a:p>
                      <a:pPr algn="l" fontAlgn="t"/>
                      <a:r>
                        <a:rPr lang="en-GB" sz="800" u="none" strike="noStrike" dirty="0">
                          <a:effectLst/>
                        </a:rPr>
                        <a:t>Level 2</a:t>
                      </a:r>
                      <a:endParaRPr lang="en-GB" sz="800" b="1" i="0" u="none" strike="noStrike" dirty="0">
                        <a:solidFill>
                          <a:srgbClr val="000000"/>
                        </a:solidFill>
                        <a:effectLst/>
                        <a:latin typeface="Calibri"/>
                      </a:endParaRPr>
                    </a:p>
                  </a:txBody>
                  <a:tcPr marL="1311" marR="1311" marT="1311" marB="0">
                    <a:solidFill>
                      <a:schemeClr val="accent2"/>
                    </a:solidFill>
                  </a:tcPr>
                </a:tc>
                <a:tc>
                  <a:txBody>
                    <a:bodyPr/>
                    <a:lstStyle/>
                    <a:p>
                      <a:pPr algn="l" fontAlgn="t"/>
                      <a:r>
                        <a:rPr lang="en-GB" sz="800" u="none" strike="noStrike" dirty="0">
                          <a:effectLst/>
                        </a:rPr>
                        <a:t>Level 3</a:t>
                      </a:r>
                      <a:endParaRPr lang="en-GB" sz="800" b="1" i="0" u="none" strike="noStrike" dirty="0">
                        <a:solidFill>
                          <a:srgbClr val="000000"/>
                        </a:solidFill>
                        <a:effectLst/>
                        <a:latin typeface="Calibri"/>
                      </a:endParaRPr>
                    </a:p>
                  </a:txBody>
                  <a:tcPr marL="1311" marR="1311" marT="1311" marB="0">
                    <a:solidFill>
                      <a:schemeClr val="accent2"/>
                    </a:solidFill>
                  </a:tcPr>
                </a:tc>
              </a:tr>
              <a:tr h="0">
                <a:tc>
                  <a:txBody>
                    <a:bodyPr/>
                    <a:lstStyle/>
                    <a:p>
                      <a:pPr algn="l" fontAlgn="t"/>
                      <a:r>
                        <a:rPr lang="en-GB" sz="800" u="none" strike="noStrike">
                          <a:effectLst/>
                        </a:rPr>
                        <a:t>Description</a:t>
                      </a:r>
                      <a:endParaRPr lang="en-GB" sz="800" b="1"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Description</a:t>
                      </a:r>
                      <a:endParaRPr lang="en-GB" sz="800" b="1"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Description</a:t>
                      </a:r>
                      <a:endParaRPr lang="en-GB" sz="800" b="1" i="0" u="none" strike="noStrike">
                        <a:solidFill>
                          <a:srgbClr val="000000"/>
                        </a:solidFill>
                        <a:effectLst/>
                        <a:latin typeface="Calibri"/>
                      </a:endParaRPr>
                    </a:p>
                  </a:txBody>
                  <a:tcPr marL="1311" marR="1311" marT="1311" marB="0"/>
                </a:tc>
              </a:tr>
              <a:tr h="0">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311" marR="1311" marT="1311" marB="0"/>
                </a:tc>
              </a:tr>
              <a:tr h="0">
                <a:tc rowSpan="27">
                  <a:txBody>
                    <a:bodyPr/>
                    <a:lstStyle/>
                    <a:p>
                      <a:pPr algn="l" fontAlgn="t"/>
                      <a:r>
                        <a:rPr lang="en-GB" sz="800" u="none" strike="noStrike" dirty="0">
                          <a:effectLst/>
                        </a:rPr>
                        <a:t>Renewable</a:t>
                      </a:r>
                      <a:endParaRPr lang="en-GB" sz="800" b="0" i="0" u="none" strike="noStrike" dirty="0">
                        <a:solidFill>
                          <a:srgbClr val="000000"/>
                        </a:solidFill>
                        <a:effectLst/>
                        <a:latin typeface="Calibri"/>
                      </a:endParaRPr>
                    </a:p>
                  </a:txBody>
                  <a:tcPr marL="1311" marR="1311" marT="1311"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rowSpan="5">
                  <a:txBody>
                    <a:bodyPr/>
                    <a:lstStyle/>
                    <a:p>
                      <a:pPr algn="l" fontAlgn="t"/>
                      <a:r>
                        <a:rPr lang="en-GB" sz="800" u="none" strike="noStrike">
                          <a:effectLst/>
                        </a:rPr>
                        <a:t>Solid</a:t>
                      </a:r>
                      <a:endParaRPr lang="en-GB" sz="800" b="0"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Municipal waste</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Industrial and commercial waste</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Wood</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Animal fats</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Biomass from agriculture</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rowSpan="6">
                  <a:txBody>
                    <a:bodyPr/>
                    <a:lstStyle/>
                    <a:p>
                      <a:pPr algn="l" fontAlgn="t"/>
                      <a:r>
                        <a:rPr lang="en-GB" sz="800" u="none" strike="noStrike">
                          <a:effectLst/>
                        </a:rPr>
                        <a:t>Liquid</a:t>
                      </a:r>
                      <a:endParaRPr lang="en-GB" sz="800" b="0"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Municipal biodegradable waste</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Black liquor</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Pure plant oil</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Waste plant oil</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Refined vegetable oil</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rowSpan="6">
                  <a:txBody>
                    <a:bodyPr/>
                    <a:lstStyle/>
                    <a:p>
                      <a:pPr algn="l" fontAlgn="t"/>
                      <a:r>
                        <a:rPr lang="en-GB" sz="800" u="none" strike="noStrike">
                          <a:effectLst/>
                        </a:rPr>
                        <a:t>Gaseous</a:t>
                      </a:r>
                      <a:endParaRPr lang="en-GB" sz="800" b="0"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Landfill gas</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Sewage gas</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Agricultural gas</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Gas from organic waste digestion</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Process gas</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rowSpan="5">
                  <a:txBody>
                    <a:bodyPr/>
                    <a:lstStyle/>
                    <a:p>
                      <a:pPr algn="l" fontAlgn="t"/>
                      <a:r>
                        <a:rPr lang="en-GB" sz="800" u="none" strike="noStrike">
                          <a:effectLst/>
                        </a:rPr>
                        <a:t>Heat</a:t>
                      </a:r>
                      <a:endParaRPr lang="en-GB" sz="800" b="0"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Solar</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Geothermal</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Aerothermal</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Hydrothermal</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Process heat</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rowSpan="3">
                  <a:txBody>
                    <a:bodyPr/>
                    <a:lstStyle/>
                    <a:p>
                      <a:pPr algn="l" fontAlgn="t"/>
                      <a:r>
                        <a:rPr lang="en-GB" sz="800" u="none" strike="noStrike">
                          <a:effectLst/>
                        </a:rPr>
                        <a:t>Mechanical source or other</a:t>
                      </a:r>
                      <a:endParaRPr lang="en-GB" sz="800" b="0" i="0" u="none" strike="noStrike">
                        <a:solidFill>
                          <a:srgbClr val="000000"/>
                        </a:solidFill>
                        <a:effectLst/>
                        <a:latin typeface="Calibri"/>
                      </a:endParaRPr>
                    </a:p>
                  </a:txBody>
                  <a:tcPr marL="1311" marR="1311" marT="1311"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Wind</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Hydro &amp; marine</a:t>
                      </a:r>
                      <a:endParaRPr lang="en-GB" sz="800" b="0" i="0" u="none" strike="noStrike">
                        <a:solidFill>
                          <a:srgbClr val="000000"/>
                        </a:solidFill>
                        <a:effectLst/>
                        <a:latin typeface="Calibri"/>
                      </a:endParaRPr>
                    </a:p>
                  </a:txBody>
                  <a:tcPr marL="1311" marR="1311" marT="1311" marB="0"/>
                </a:tc>
              </a:tr>
              <a:tr h="0">
                <a:tc vMerge="1">
                  <a:txBody>
                    <a:bodyPr/>
                    <a:lstStyle/>
                    <a:p>
                      <a:endParaRPr lang="en-GB"/>
                    </a:p>
                  </a:txBody>
                  <a:tcPr/>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1311" marR="1311" marT="1311" marB="0"/>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1311" marR="1311" marT="1311" marB="0"/>
                </a:tc>
              </a:tr>
            </a:tbl>
          </a:graphicData>
        </a:graphic>
      </p:graphicFrame>
      <p:graphicFrame>
        <p:nvGraphicFramePr>
          <p:cNvPr id="7" name="Table 6"/>
          <p:cNvGraphicFramePr>
            <a:graphicFrameLocks noGrp="1"/>
          </p:cNvGraphicFramePr>
          <p:nvPr/>
        </p:nvGraphicFramePr>
        <p:xfrm>
          <a:off x="4164013" y="1944688"/>
          <a:ext cx="4510087" cy="2632752"/>
        </p:xfrm>
        <a:graphic>
          <a:graphicData uri="http://schemas.openxmlformats.org/drawingml/2006/table">
            <a:tbl>
              <a:tblPr>
                <a:tableStyleId>{5C22544A-7EE6-4342-B048-85BDC9FD1C3A}</a:tableStyleId>
              </a:tblPr>
              <a:tblGrid>
                <a:gridCol w="874753"/>
                <a:gridCol w="1635900"/>
                <a:gridCol w="1999434"/>
              </a:tblGrid>
              <a:tr h="152400">
                <a:tc gridSpan="3">
                  <a:txBody>
                    <a:bodyPr/>
                    <a:lstStyle/>
                    <a:p>
                      <a:pPr algn="l" fontAlgn="t"/>
                      <a:r>
                        <a:rPr lang="en-GB" sz="800" u="none" strike="noStrike" dirty="0">
                          <a:effectLst/>
                        </a:rPr>
                        <a:t>FUEL (or heat source)</a:t>
                      </a:r>
                      <a:endParaRPr lang="en-GB" sz="800" b="1" i="0" u="none" strike="noStrike" dirty="0">
                        <a:solidFill>
                          <a:srgbClr val="000000"/>
                        </a:solidFill>
                        <a:effectLst/>
                        <a:latin typeface="Calibri"/>
                      </a:endParaRPr>
                    </a:p>
                  </a:txBody>
                  <a:tcPr marL="1311" marR="1311" marT="1311" marB="0">
                    <a:solidFill>
                      <a:schemeClr val="accent2"/>
                    </a:solidFill>
                  </a:tcPr>
                </a:tc>
                <a:tc hMerge="1">
                  <a:txBody>
                    <a:bodyPr/>
                    <a:lstStyle/>
                    <a:p>
                      <a:endParaRPr lang="en-GB"/>
                    </a:p>
                  </a:txBody>
                  <a:tcPr/>
                </a:tc>
                <a:tc hMerge="1">
                  <a:txBody>
                    <a:bodyPr/>
                    <a:lstStyle/>
                    <a:p>
                      <a:endParaRPr lang="en-GB"/>
                    </a:p>
                  </a:txBody>
                  <a:tcPr/>
                </a:tc>
              </a:tr>
              <a:tr h="76434">
                <a:tc>
                  <a:txBody>
                    <a:bodyPr/>
                    <a:lstStyle/>
                    <a:p>
                      <a:pPr algn="l" fontAlgn="t"/>
                      <a:r>
                        <a:rPr lang="en-GB" sz="800" u="none" strike="noStrike">
                          <a:effectLst/>
                        </a:rPr>
                        <a:t>Level 1</a:t>
                      </a:r>
                      <a:endParaRPr lang="en-GB" sz="800" b="1" i="0" u="none" strike="noStrike">
                        <a:solidFill>
                          <a:srgbClr val="000000"/>
                        </a:solidFill>
                        <a:effectLst/>
                        <a:latin typeface="Calibri"/>
                      </a:endParaRPr>
                    </a:p>
                  </a:txBody>
                  <a:tcPr marL="1311" marR="1311" marT="1311" marB="0">
                    <a:solidFill>
                      <a:schemeClr val="accent2"/>
                    </a:solidFill>
                  </a:tcPr>
                </a:tc>
                <a:tc>
                  <a:txBody>
                    <a:bodyPr/>
                    <a:lstStyle/>
                    <a:p>
                      <a:pPr algn="l" fontAlgn="t"/>
                      <a:r>
                        <a:rPr lang="en-GB" sz="800" u="none" strike="noStrike" dirty="0">
                          <a:effectLst/>
                        </a:rPr>
                        <a:t>Level 2</a:t>
                      </a:r>
                      <a:endParaRPr lang="en-GB" sz="800" b="1" i="0" u="none" strike="noStrike" dirty="0">
                        <a:solidFill>
                          <a:srgbClr val="000000"/>
                        </a:solidFill>
                        <a:effectLst/>
                        <a:latin typeface="Calibri"/>
                      </a:endParaRPr>
                    </a:p>
                  </a:txBody>
                  <a:tcPr marL="1311" marR="1311" marT="1311" marB="0">
                    <a:solidFill>
                      <a:schemeClr val="accent2"/>
                    </a:solidFill>
                  </a:tcPr>
                </a:tc>
                <a:tc>
                  <a:txBody>
                    <a:bodyPr/>
                    <a:lstStyle/>
                    <a:p>
                      <a:pPr algn="l" fontAlgn="t"/>
                      <a:r>
                        <a:rPr lang="en-GB" sz="800" u="none" strike="noStrike" dirty="0">
                          <a:effectLst/>
                        </a:rPr>
                        <a:t>Level 3</a:t>
                      </a:r>
                      <a:endParaRPr lang="en-GB" sz="800" b="1" i="0" u="none" strike="noStrike" dirty="0">
                        <a:solidFill>
                          <a:srgbClr val="000000"/>
                        </a:solidFill>
                        <a:effectLst/>
                        <a:latin typeface="Calibri"/>
                      </a:endParaRPr>
                    </a:p>
                  </a:txBody>
                  <a:tcPr marL="1311" marR="1311" marT="1311" marB="0">
                    <a:solidFill>
                      <a:schemeClr val="accent2"/>
                    </a:solidFill>
                  </a:tcPr>
                </a:tc>
              </a:tr>
              <a:tr h="76434">
                <a:tc rowSpan="18">
                  <a:txBody>
                    <a:bodyPr/>
                    <a:lstStyle/>
                    <a:p>
                      <a:pPr algn="l" fontAlgn="t"/>
                      <a:r>
                        <a:rPr lang="en-GB" sz="800" u="none" strike="noStrike" dirty="0">
                          <a:effectLst/>
                        </a:rPr>
                        <a:t>Fossil</a:t>
                      </a:r>
                      <a:endParaRPr lang="en-GB" sz="800" b="0" i="0" u="none" strike="noStrike" dirty="0">
                        <a:solidFill>
                          <a:srgbClr val="000000"/>
                        </a:solidFill>
                        <a:effectLst/>
                        <a:latin typeface="Calibri"/>
                      </a:endParaRPr>
                    </a:p>
                  </a:txBody>
                  <a:tcPr marL="2139" marR="2139" marT="2139" marB="0"/>
                </a:tc>
                <a:tc rowSpan="6">
                  <a:txBody>
                    <a:bodyPr/>
                    <a:lstStyle/>
                    <a:p>
                      <a:pPr algn="l" fontAlgn="t"/>
                      <a:r>
                        <a:rPr lang="en-GB" sz="800" u="none" strike="noStrike" dirty="0">
                          <a:effectLst/>
                        </a:rPr>
                        <a:t>Solid</a:t>
                      </a:r>
                      <a:endParaRPr lang="en-GB" sz="800" b="0" i="0" u="none" strike="noStrike" dirty="0">
                        <a:solidFill>
                          <a:srgbClr val="000000"/>
                        </a:solidFill>
                        <a:effectLst/>
                        <a:latin typeface="Calibri"/>
                      </a:endParaRPr>
                    </a:p>
                  </a:txBody>
                  <a:tcPr marL="2139" marR="2139" marT="2139" marB="0"/>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dirty="0">
                          <a:effectLst/>
                        </a:rPr>
                        <a:t>Hard coal</a:t>
                      </a:r>
                      <a:endParaRPr lang="en-GB" sz="800" b="0" i="0" u="none" strike="noStrike" dirty="0">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dirty="0">
                          <a:effectLst/>
                        </a:rPr>
                        <a:t>Brown coal</a:t>
                      </a:r>
                      <a:endParaRPr lang="en-GB" sz="800" b="0" i="0" u="none" strike="noStrike" dirty="0">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Peat</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Municipal waste</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dirty="0">
                          <a:effectLst/>
                        </a:rPr>
                        <a:t>Industrial and commercial waste 0</a:t>
                      </a:r>
                      <a:endParaRPr lang="en-GB" sz="800" b="0" i="0" u="none" strike="noStrike" dirty="0">
                        <a:solidFill>
                          <a:srgbClr val="000000"/>
                        </a:solidFill>
                        <a:effectLst/>
                        <a:latin typeface="Calibri"/>
                      </a:endParaRPr>
                    </a:p>
                  </a:txBody>
                  <a:tcPr marL="2139" marR="2139" marT="2139" marB="0"/>
                </a:tc>
              </a:tr>
              <a:tr h="42779">
                <a:tc vMerge="1">
                  <a:txBody>
                    <a:bodyPr/>
                    <a:lstStyle/>
                    <a:p>
                      <a:endParaRPr lang="en-GB"/>
                    </a:p>
                  </a:txBody>
                  <a:tcPr/>
                </a:tc>
                <a:tc rowSpan="4">
                  <a:txBody>
                    <a:bodyPr/>
                    <a:lstStyle/>
                    <a:p>
                      <a:pPr algn="l" fontAlgn="t"/>
                      <a:r>
                        <a:rPr lang="en-GB" sz="800" u="none" strike="noStrike">
                          <a:effectLst/>
                        </a:rPr>
                        <a:t>Liquid</a:t>
                      </a:r>
                      <a:endParaRPr lang="en-GB" sz="800" b="0" i="0" u="none" strike="noStrike">
                        <a:solidFill>
                          <a:srgbClr val="000000"/>
                        </a:solidFill>
                        <a:effectLst/>
                        <a:latin typeface="Calibri"/>
                      </a:endParaRPr>
                    </a:p>
                  </a:txBody>
                  <a:tcPr marL="2139" marR="2139" marT="2139"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Crude oil</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Natural gas liquids (NGL)</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Petroleum products</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rowSpan="6">
                  <a:txBody>
                    <a:bodyPr/>
                    <a:lstStyle/>
                    <a:p>
                      <a:pPr algn="l" fontAlgn="t"/>
                      <a:r>
                        <a:rPr lang="en-GB" sz="800" u="none" strike="noStrike">
                          <a:effectLst/>
                        </a:rPr>
                        <a:t>Gaseous</a:t>
                      </a:r>
                      <a:endParaRPr lang="en-GB" sz="800" b="0" i="0" u="none" strike="noStrike">
                        <a:solidFill>
                          <a:srgbClr val="000000"/>
                        </a:solidFill>
                        <a:effectLst/>
                        <a:latin typeface="Calibri"/>
                      </a:endParaRPr>
                    </a:p>
                  </a:txBody>
                  <a:tcPr marL="2139" marR="2139" marT="2139"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Natural gas</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Coal-derived gas</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Petroleum products</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Municipal gas plant</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Process gas</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rowSpan="2">
                  <a:txBody>
                    <a:bodyPr/>
                    <a:lstStyle/>
                    <a:p>
                      <a:pPr algn="l" fontAlgn="t"/>
                      <a:r>
                        <a:rPr lang="en-GB" sz="800" u="none" strike="noStrike">
                          <a:effectLst/>
                        </a:rPr>
                        <a:t>Heat</a:t>
                      </a:r>
                      <a:endParaRPr lang="en-GB" sz="800" b="0" i="0" u="none" strike="noStrike">
                        <a:solidFill>
                          <a:srgbClr val="000000"/>
                        </a:solidFill>
                        <a:effectLst/>
                        <a:latin typeface="Calibri"/>
                      </a:endParaRPr>
                    </a:p>
                  </a:txBody>
                  <a:tcPr marL="2139" marR="2139" marT="2139"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2139" marR="2139" marT="2139" marB="0"/>
                </a:tc>
              </a:tr>
              <a:tr h="42779">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Process heat</a:t>
                      </a:r>
                      <a:endParaRPr lang="en-GB" sz="800" b="0" i="0" u="none" strike="noStrike">
                        <a:solidFill>
                          <a:srgbClr val="000000"/>
                        </a:solidFill>
                        <a:effectLst/>
                        <a:latin typeface="Calibri"/>
                      </a:endParaRPr>
                    </a:p>
                  </a:txBody>
                  <a:tcPr marL="2139" marR="2139" marT="2139" marB="0"/>
                </a:tc>
              </a:tr>
              <a:tr h="42779">
                <a:tc>
                  <a:txBody>
                    <a:bodyPr/>
                    <a:lstStyle/>
                    <a:p>
                      <a:pPr algn="l" fontAlgn="t"/>
                      <a:r>
                        <a:rPr lang="en-GB" sz="800" u="none" strike="noStrike">
                          <a:effectLst/>
                        </a:rPr>
                        <a:t>Nuclear</a:t>
                      </a:r>
                      <a:endParaRPr lang="en-GB" sz="800" b="0" i="0" u="none" strike="noStrike">
                        <a:solidFill>
                          <a:srgbClr val="000000"/>
                        </a:solidFill>
                        <a:effectLst/>
                        <a:latin typeface="Calibri"/>
                      </a:endParaRPr>
                    </a:p>
                  </a:txBody>
                  <a:tcPr marL="2139" marR="2139" marT="2139" marB="0"/>
                </a:tc>
                <a:tc>
                  <a:txBody>
                    <a:bodyPr/>
                    <a:lstStyle/>
                    <a:p>
                      <a:pPr algn="l" fontAlgn="t"/>
                      <a:r>
                        <a:rPr lang="en-GB" sz="800" u="none" strike="noStrike">
                          <a:effectLst/>
                        </a:rPr>
                        <a:t>Solid</a:t>
                      </a:r>
                      <a:endParaRPr lang="en-GB" sz="800" b="0" i="0" u="none" strike="noStrike">
                        <a:solidFill>
                          <a:srgbClr val="000000"/>
                        </a:solidFill>
                        <a:effectLst/>
                        <a:latin typeface="Calibri"/>
                      </a:endParaRPr>
                    </a:p>
                  </a:txBody>
                  <a:tcPr marL="2139" marR="2139" marT="2139" marB="0"/>
                </a:tc>
                <a:tc>
                  <a:txBody>
                    <a:bodyPr/>
                    <a:lstStyle/>
                    <a:p>
                      <a:pPr algn="l" fontAlgn="t"/>
                      <a:r>
                        <a:rPr lang="en-GB" sz="800" u="none" strike="noStrike" dirty="0">
                          <a:effectLst/>
                        </a:rPr>
                        <a:t>Radioactive fuel</a:t>
                      </a:r>
                      <a:endParaRPr lang="en-GB" sz="800" b="0" i="0" u="none" strike="noStrike" dirty="0">
                        <a:solidFill>
                          <a:srgbClr val="000000"/>
                        </a:solidFill>
                        <a:effectLst/>
                        <a:latin typeface="Calibri"/>
                      </a:endParaRPr>
                    </a:p>
                  </a:txBody>
                  <a:tcPr marL="2139" marR="2139" marT="2139" marB="0"/>
                </a:tc>
              </a:tr>
            </a:tbl>
          </a:graphicData>
        </a:graphic>
      </p:graphicFrame>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TextBox 2"/>
          <p:cNvSpPr txBox="1">
            <a:spLocks noChangeArrowheads="1"/>
          </p:cNvSpPr>
          <p:nvPr/>
        </p:nvSpPr>
        <p:spPr bwMode="auto">
          <a:xfrm>
            <a:off x="827088" y="1711255"/>
            <a:ext cx="7429500" cy="3877985"/>
          </a:xfrm>
          <a:prstGeom prst="rect">
            <a:avLst/>
          </a:prstGeom>
          <a:noFill/>
          <a:ln w="9525">
            <a:noFill/>
            <a:miter lim="800000"/>
            <a:headEnd/>
            <a:tailEnd/>
          </a:ln>
        </p:spPr>
        <p:txBody>
          <a:bodyPr>
            <a:spAutoFit/>
          </a:bodyPr>
          <a:lstStyle/>
          <a:p>
            <a:r>
              <a:rPr lang="bg-BG" sz="2400" b="1" dirty="0">
                <a:solidFill>
                  <a:schemeClr val="bg1"/>
                </a:solidFill>
                <a:latin typeface="Garamond" pitchFamily="18" charset="0"/>
              </a:rPr>
              <a:t>Директива</a:t>
            </a:r>
            <a:r>
              <a:rPr lang="en-US" sz="2400" b="1" dirty="0">
                <a:solidFill>
                  <a:schemeClr val="bg1"/>
                </a:solidFill>
                <a:latin typeface="Garamond" pitchFamily="18" charset="0"/>
              </a:rPr>
              <a:t> </a:t>
            </a:r>
            <a:r>
              <a:rPr lang="en-US" sz="2400" b="1" dirty="0" smtClean="0">
                <a:solidFill>
                  <a:schemeClr val="bg1"/>
                </a:solidFill>
                <a:latin typeface="Garamond" pitchFamily="18" charset="0"/>
              </a:rPr>
              <a:t>201</a:t>
            </a:r>
            <a:r>
              <a:rPr lang="bg-BG" sz="2400" b="1" dirty="0" smtClean="0">
                <a:solidFill>
                  <a:schemeClr val="bg1"/>
                </a:solidFill>
                <a:latin typeface="Garamond" pitchFamily="18" charset="0"/>
              </a:rPr>
              <a:t>2</a:t>
            </a:r>
            <a:r>
              <a:rPr lang="en-US" sz="2400" b="1" dirty="0" smtClean="0">
                <a:solidFill>
                  <a:schemeClr val="bg1"/>
                </a:solidFill>
                <a:latin typeface="Garamond" pitchFamily="18" charset="0"/>
              </a:rPr>
              <a:t>0/</a:t>
            </a:r>
            <a:r>
              <a:rPr lang="bg-BG" sz="2400" b="1" dirty="0" smtClean="0">
                <a:solidFill>
                  <a:schemeClr val="bg1"/>
                </a:solidFill>
                <a:latin typeface="Garamond" pitchFamily="18" charset="0"/>
              </a:rPr>
              <a:t>27</a:t>
            </a:r>
            <a:r>
              <a:rPr lang="en-US" sz="2400" b="1" dirty="0" smtClean="0">
                <a:solidFill>
                  <a:schemeClr val="bg1"/>
                </a:solidFill>
                <a:latin typeface="Garamond" pitchFamily="18" charset="0"/>
              </a:rPr>
              <a:t>/EU </a:t>
            </a:r>
            <a:r>
              <a:rPr lang="en-US" sz="2400" b="1" dirty="0">
                <a:solidFill>
                  <a:schemeClr val="bg1"/>
                </a:solidFill>
                <a:latin typeface="Garamond" pitchFamily="18" charset="0"/>
              </a:rPr>
              <a:t>of 19/05/2010 </a:t>
            </a:r>
            <a:r>
              <a:rPr lang="bg-BG" sz="2400" b="1" dirty="0">
                <a:solidFill>
                  <a:schemeClr val="bg1"/>
                </a:solidFill>
                <a:latin typeface="Garamond" pitchFamily="18" charset="0"/>
              </a:rPr>
              <a:t>за </a:t>
            </a:r>
            <a:r>
              <a:rPr lang="bg-BG" sz="2400" b="1" dirty="0" smtClean="0">
                <a:solidFill>
                  <a:schemeClr val="bg1"/>
                </a:solidFill>
                <a:latin typeface="Garamond" pitchFamily="18" charset="0"/>
              </a:rPr>
              <a:t>енергийна ефективност</a:t>
            </a:r>
            <a:endParaRPr lang="en-US" sz="2400" b="1" dirty="0">
              <a:solidFill>
                <a:schemeClr val="bg1"/>
              </a:solidFill>
              <a:latin typeface="Garamond" pitchFamily="18" charset="0"/>
            </a:endParaRPr>
          </a:p>
          <a:p>
            <a:endParaRPr lang="bg-BG" b="1" dirty="0">
              <a:latin typeface="Garamond" pitchFamily="18" charset="0"/>
            </a:endParaRPr>
          </a:p>
          <a:p>
            <a:endParaRPr lang="ru-RU" b="1" dirty="0" smtClean="0">
              <a:latin typeface="Garamond" pitchFamily="18" charset="0"/>
            </a:endParaRPr>
          </a:p>
          <a:p>
            <a:r>
              <a:rPr lang="ru-RU" b="1" dirty="0" err="1" smtClean="0">
                <a:latin typeface="Garamond" pitchFamily="18" charset="0"/>
              </a:rPr>
              <a:t>Според</a:t>
            </a:r>
            <a:r>
              <a:rPr lang="ru-RU" b="1" dirty="0" smtClean="0">
                <a:latin typeface="Garamond" pitchFamily="18" charset="0"/>
              </a:rPr>
              <a:t> </a:t>
            </a:r>
            <a:r>
              <a:rPr lang="ru-RU" b="1" dirty="0" err="1" smtClean="0">
                <a:latin typeface="Garamond" pitchFamily="18" charset="0"/>
              </a:rPr>
              <a:t>тази</a:t>
            </a:r>
            <a:r>
              <a:rPr lang="ru-RU" b="1" dirty="0" smtClean="0">
                <a:latin typeface="Garamond" pitchFamily="18" charset="0"/>
              </a:rPr>
              <a:t> Директива, от 1 </a:t>
            </a:r>
            <a:r>
              <a:rPr lang="ru-RU" b="1" dirty="0" err="1" smtClean="0">
                <a:latin typeface="Garamond" pitchFamily="18" charset="0"/>
              </a:rPr>
              <a:t>януари</a:t>
            </a:r>
            <a:r>
              <a:rPr lang="ru-RU" b="1" dirty="0" smtClean="0">
                <a:latin typeface="Garamond" pitchFamily="18" charset="0"/>
              </a:rPr>
              <a:t> 2014 г., </a:t>
            </a:r>
            <a:r>
              <a:rPr lang="ru-RU" b="1" dirty="0" err="1" smtClean="0">
                <a:latin typeface="Garamond" pitchFamily="18" charset="0"/>
              </a:rPr>
              <a:t>целта</a:t>
            </a:r>
            <a:r>
              <a:rPr lang="ru-RU" b="1" dirty="0" smtClean="0">
                <a:latin typeface="Garamond" pitchFamily="18" charset="0"/>
              </a:rPr>
              <a:t> на </a:t>
            </a:r>
            <a:r>
              <a:rPr lang="ru-RU" b="1" dirty="0" err="1" smtClean="0">
                <a:latin typeface="Garamond" pitchFamily="18" charset="0"/>
              </a:rPr>
              <a:t>задължените</a:t>
            </a:r>
            <a:r>
              <a:rPr lang="ru-RU" b="1" dirty="0" smtClean="0">
                <a:latin typeface="Garamond" pitchFamily="18" charset="0"/>
              </a:rPr>
              <a:t> лице се </a:t>
            </a:r>
            <a:r>
              <a:rPr lang="ru-RU" b="1" dirty="0" err="1" smtClean="0">
                <a:latin typeface="Garamond" pitchFamily="18" charset="0"/>
              </a:rPr>
              <a:t>покачва</a:t>
            </a:r>
            <a:r>
              <a:rPr lang="ru-RU" b="1" dirty="0" smtClean="0">
                <a:latin typeface="Garamond" pitchFamily="18" charset="0"/>
              </a:rPr>
              <a:t> от 1% от </a:t>
            </a:r>
            <a:r>
              <a:rPr lang="ru-RU" b="1" dirty="0" err="1" smtClean="0">
                <a:latin typeface="Garamond" pitchFamily="18" charset="0"/>
              </a:rPr>
              <a:t>обема</a:t>
            </a:r>
            <a:r>
              <a:rPr lang="ru-RU" b="1" dirty="0" smtClean="0">
                <a:latin typeface="Garamond" pitchFamily="18" charset="0"/>
              </a:rPr>
              <a:t> на </a:t>
            </a:r>
            <a:r>
              <a:rPr lang="ru-RU" b="1" dirty="0" err="1" smtClean="0">
                <a:latin typeface="Garamond" pitchFamily="18" charset="0"/>
              </a:rPr>
              <a:t>годишните</a:t>
            </a:r>
            <a:r>
              <a:rPr lang="ru-RU" b="1" dirty="0" smtClean="0">
                <a:latin typeface="Garamond" pitchFamily="18" charset="0"/>
              </a:rPr>
              <a:t> </a:t>
            </a:r>
            <a:r>
              <a:rPr lang="ru-RU" b="1" dirty="0" err="1" smtClean="0">
                <a:latin typeface="Garamond" pitchFamily="18" charset="0"/>
              </a:rPr>
              <a:t>продажби</a:t>
            </a:r>
            <a:r>
              <a:rPr lang="ru-RU" b="1" dirty="0" smtClean="0">
                <a:latin typeface="Garamond" pitchFamily="18" charset="0"/>
              </a:rPr>
              <a:t> </a:t>
            </a:r>
            <a:r>
              <a:rPr lang="ru-RU" b="1" dirty="0" err="1" smtClean="0">
                <a:latin typeface="Garamond" pitchFamily="18" charset="0"/>
              </a:rPr>
              <a:t>на</a:t>
            </a:r>
            <a:r>
              <a:rPr lang="ru-RU" b="1" dirty="0" smtClean="0">
                <a:latin typeface="Garamond" pitchFamily="18" charset="0"/>
              </a:rPr>
              <a:t> </a:t>
            </a:r>
            <a:r>
              <a:rPr lang="ru-RU" b="1" dirty="0" err="1" smtClean="0">
                <a:latin typeface="Garamond" pitchFamily="18" charset="0"/>
              </a:rPr>
              <a:t>енергия</a:t>
            </a:r>
            <a:r>
              <a:rPr lang="ru-RU" b="1" dirty="0" smtClean="0">
                <a:latin typeface="Garamond" pitchFamily="18" charset="0"/>
              </a:rPr>
              <a:t> за </a:t>
            </a:r>
            <a:r>
              <a:rPr lang="ru-RU" b="1" dirty="0" err="1" smtClean="0">
                <a:latin typeface="Garamond" pitchFamily="18" charset="0"/>
              </a:rPr>
              <a:t>крайните</a:t>
            </a:r>
            <a:r>
              <a:rPr lang="ru-RU" b="1" dirty="0" smtClean="0">
                <a:latin typeface="Garamond" pitchFamily="18" charset="0"/>
              </a:rPr>
              <a:t> </a:t>
            </a:r>
            <a:r>
              <a:rPr lang="ru-RU" b="1" dirty="0" err="1" smtClean="0">
                <a:latin typeface="Garamond" pitchFamily="18" charset="0"/>
              </a:rPr>
              <a:t>клиенти</a:t>
            </a:r>
            <a:r>
              <a:rPr lang="ru-RU" b="1" dirty="0" smtClean="0">
                <a:latin typeface="Garamond" pitchFamily="18" charset="0"/>
              </a:rPr>
              <a:t> до 1.5%</a:t>
            </a:r>
          </a:p>
          <a:p>
            <a:endParaRPr lang="ru-RU" b="1" dirty="0" smtClean="0">
              <a:latin typeface="Garamond" pitchFamily="18" charset="0"/>
            </a:endParaRPr>
          </a:p>
          <a:p>
            <a:r>
              <a:rPr lang="bg-BG" b="1" dirty="0" smtClean="0">
                <a:latin typeface="Garamond" pitchFamily="18" charset="0"/>
              </a:rPr>
              <a:t>Вкл. </a:t>
            </a:r>
            <a:r>
              <a:rPr lang="ru-RU" b="1" dirty="0" err="1" smtClean="0">
                <a:latin typeface="Garamond" pitchFamily="18" charset="0"/>
              </a:rPr>
              <a:t>търговците</a:t>
            </a:r>
            <a:r>
              <a:rPr lang="ru-RU" b="1" dirty="0" smtClean="0">
                <a:latin typeface="Garamond" pitchFamily="18" charset="0"/>
              </a:rPr>
              <a:t> на </a:t>
            </a:r>
            <a:r>
              <a:rPr lang="ru-RU" b="1" dirty="0" err="1" smtClean="0">
                <a:latin typeface="Garamond" pitchFamily="18" charset="0"/>
              </a:rPr>
              <a:t>енергия</a:t>
            </a:r>
            <a:r>
              <a:rPr lang="ru-RU" b="1" dirty="0" smtClean="0">
                <a:latin typeface="Garamond" pitchFamily="18" charset="0"/>
              </a:rPr>
              <a:t> </a:t>
            </a:r>
            <a:r>
              <a:rPr lang="ru-RU" b="1" dirty="0" err="1" smtClean="0">
                <a:latin typeface="Garamond" pitchFamily="18" charset="0"/>
              </a:rPr>
              <a:t>към</a:t>
            </a:r>
            <a:r>
              <a:rPr lang="ru-RU" b="1" dirty="0" smtClean="0">
                <a:latin typeface="Garamond" pitchFamily="18" charset="0"/>
              </a:rPr>
              <a:t> </a:t>
            </a:r>
            <a:r>
              <a:rPr lang="ru-RU" b="1" dirty="0" err="1" smtClean="0">
                <a:latin typeface="Garamond" pitchFamily="18" charset="0"/>
              </a:rPr>
              <a:t>крайните</a:t>
            </a:r>
            <a:r>
              <a:rPr lang="ru-RU" b="1" dirty="0" smtClean="0">
                <a:latin typeface="Garamond" pitchFamily="18" charset="0"/>
              </a:rPr>
              <a:t> потребители</a:t>
            </a:r>
          </a:p>
          <a:p>
            <a:endParaRPr lang="bg-BG" b="1" dirty="0">
              <a:latin typeface="Garamond" pitchFamily="18" charset="0"/>
            </a:endParaRPr>
          </a:p>
          <a:p>
            <a:r>
              <a:rPr lang="ru-RU" b="1" dirty="0" err="1" smtClean="0">
                <a:latin typeface="Garamond" pitchFamily="18" charset="0"/>
              </a:rPr>
              <a:t>Търговците</a:t>
            </a:r>
            <a:r>
              <a:rPr lang="ru-RU" b="1" dirty="0" smtClean="0">
                <a:latin typeface="Garamond" pitchFamily="18" charset="0"/>
              </a:rPr>
              <a:t> на </a:t>
            </a:r>
            <a:r>
              <a:rPr lang="ru-RU" b="1" dirty="0" err="1" smtClean="0">
                <a:latin typeface="Garamond" pitchFamily="18" charset="0"/>
              </a:rPr>
              <a:t>енергия</a:t>
            </a:r>
            <a:r>
              <a:rPr lang="ru-RU" b="1" dirty="0" smtClean="0">
                <a:latin typeface="Garamond" pitchFamily="18" charset="0"/>
              </a:rPr>
              <a:t> </a:t>
            </a:r>
            <a:r>
              <a:rPr lang="ru-RU" b="1" dirty="0" err="1" smtClean="0">
                <a:latin typeface="Garamond" pitchFamily="18" charset="0"/>
              </a:rPr>
              <a:t>могат</a:t>
            </a:r>
            <a:r>
              <a:rPr lang="ru-RU" b="1" dirty="0" smtClean="0">
                <a:latin typeface="Garamond" pitchFamily="18" charset="0"/>
              </a:rPr>
              <a:t> </a:t>
            </a:r>
            <a:r>
              <a:rPr lang="ru-RU" b="1" dirty="0" err="1" smtClean="0">
                <a:latin typeface="Garamond" pitchFamily="18" charset="0"/>
              </a:rPr>
              <a:t>заедно</a:t>
            </a:r>
            <a:r>
              <a:rPr lang="ru-RU" b="1" dirty="0" smtClean="0">
                <a:latin typeface="Garamond" pitchFamily="18" charset="0"/>
              </a:rPr>
              <a:t> с </a:t>
            </a:r>
            <a:r>
              <a:rPr lang="ru-RU" b="1" dirty="0" err="1" smtClean="0">
                <a:latin typeface="Garamond" pitchFamily="18" charset="0"/>
              </a:rPr>
              <a:t>енергията</a:t>
            </a:r>
            <a:r>
              <a:rPr lang="ru-RU" b="1" dirty="0" smtClean="0">
                <a:latin typeface="Garamond" pitchFamily="18" charset="0"/>
              </a:rPr>
              <a:t> да </a:t>
            </a:r>
            <a:r>
              <a:rPr lang="ru-RU" b="1" dirty="0" err="1" smtClean="0">
                <a:latin typeface="Garamond" pitchFamily="18" charset="0"/>
              </a:rPr>
              <a:t>предлагат</a:t>
            </a:r>
            <a:r>
              <a:rPr lang="ru-RU" b="1" dirty="0" smtClean="0">
                <a:latin typeface="Garamond" pitchFamily="18" charset="0"/>
              </a:rPr>
              <a:t> и </a:t>
            </a:r>
            <a:r>
              <a:rPr lang="ru-RU" b="1" dirty="0" err="1" smtClean="0">
                <a:latin typeface="Garamond" pitchFamily="18" charset="0"/>
              </a:rPr>
              <a:t>енергийни</a:t>
            </a:r>
            <a:r>
              <a:rPr lang="ru-RU" b="1" dirty="0" smtClean="0">
                <a:latin typeface="Garamond" pitchFamily="18" charset="0"/>
              </a:rPr>
              <a:t> услуги за </a:t>
            </a:r>
            <a:r>
              <a:rPr lang="ru-RU" b="1" dirty="0" err="1" smtClean="0">
                <a:latin typeface="Garamond" pitchFamily="18" charset="0"/>
              </a:rPr>
              <a:t>подобряването</a:t>
            </a:r>
            <a:r>
              <a:rPr lang="ru-RU" b="1" dirty="0" smtClean="0">
                <a:latin typeface="Garamond" pitchFamily="18" charset="0"/>
              </a:rPr>
              <a:t> на </a:t>
            </a:r>
            <a:r>
              <a:rPr lang="ru-RU" b="1" dirty="0" err="1" smtClean="0">
                <a:latin typeface="Garamond" pitchFamily="18" charset="0"/>
              </a:rPr>
              <a:t>енергийната</a:t>
            </a:r>
            <a:r>
              <a:rPr lang="ru-RU" b="1" dirty="0" smtClean="0">
                <a:latin typeface="Garamond" pitchFamily="18" charset="0"/>
              </a:rPr>
              <a:t> </a:t>
            </a:r>
            <a:r>
              <a:rPr lang="ru-RU" b="1" dirty="0" err="1" smtClean="0">
                <a:latin typeface="Garamond" pitchFamily="18" charset="0"/>
              </a:rPr>
              <a:t>ефективност</a:t>
            </a:r>
            <a:r>
              <a:rPr lang="ru-RU" b="1" dirty="0" smtClean="0">
                <a:latin typeface="Garamond" pitchFamily="18" charset="0"/>
              </a:rPr>
              <a:t> </a:t>
            </a:r>
            <a:r>
              <a:rPr lang="ru-RU" b="1" dirty="0" err="1" smtClean="0">
                <a:latin typeface="Garamond" pitchFamily="18" charset="0"/>
              </a:rPr>
              <a:t>на</a:t>
            </a:r>
            <a:r>
              <a:rPr lang="ru-RU" b="1" dirty="0" smtClean="0">
                <a:latin typeface="Garamond" pitchFamily="18" charset="0"/>
              </a:rPr>
              <a:t> </a:t>
            </a:r>
            <a:r>
              <a:rPr lang="ru-RU" b="1" dirty="0" err="1" smtClean="0">
                <a:latin typeface="Garamond" pitchFamily="18" charset="0"/>
              </a:rPr>
              <a:t>своите</a:t>
            </a:r>
            <a:r>
              <a:rPr lang="ru-RU" b="1" dirty="0" smtClean="0">
                <a:latin typeface="Garamond" pitchFamily="18" charset="0"/>
              </a:rPr>
              <a:t> </a:t>
            </a:r>
            <a:r>
              <a:rPr lang="ru-RU" b="1" dirty="0" err="1" smtClean="0">
                <a:latin typeface="Garamond" pitchFamily="18" charset="0"/>
              </a:rPr>
              <a:t>клиенти</a:t>
            </a:r>
            <a:r>
              <a:rPr lang="ru-RU" b="1" dirty="0" smtClean="0">
                <a:latin typeface="Garamond" pitchFamily="18" charset="0"/>
              </a:rPr>
              <a:t>,  в </a:t>
            </a:r>
            <a:r>
              <a:rPr lang="ru-RU" b="1" dirty="0" err="1" smtClean="0">
                <a:latin typeface="Garamond" pitchFamily="18" charset="0"/>
              </a:rPr>
              <a:t>изпълнение</a:t>
            </a:r>
            <a:r>
              <a:rPr lang="ru-RU" b="1" dirty="0" smtClean="0">
                <a:latin typeface="Garamond" pitchFamily="18" charset="0"/>
              </a:rPr>
              <a:t> на </a:t>
            </a:r>
            <a:r>
              <a:rPr lang="ru-RU" b="1" dirty="0" err="1" smtClean="0">
                <a:latin typeface="Garamond" pitchFamily="18" charset="0"/>
              </a:rPr>
              <a:t>задълженията</a:t>
            </a:r>
            <a:r>
              <a:rPr lang="ru-RU" b="1" dirty="0" smtClean="0">
                <a:latin typeface="Garamond" pitchFamily="18" charset="0"/>
              </a:rPr>
              <a:t> си по </a:t>
            </a:r>
            <a:r>
              <a:rPr lang="ru-RU" b="1" dirty="0" err="1" smtClean="0">
                <a:latin typeface="Garamond" pitchFamily="18" charset="0"/>
              </a:rPr>
              <a:t>Директивата</a:t>
            </a:r>
            <a:r>
              <a:rPr lang="ru-RU" b="1" dirty="0" smtClean="0">
                <a:latin typeface="Garamond" pitchFamily="18" charset="0"/>
              </a:rPr>
              <a:t>.</a:t>
            </a:r>
            <a:endParaRPr lang="en-US" b="1" dirty="0">
              <a:latin typeface="Garamond" pitchFamily="18" charset="0"/>
            </a:endParaRPr>
          </a:p>
        </p:txBody>
      </p:sp>
      <p:sp>
        <p:nvSpPr>
          <p:cNvPr id="4" name="Title 1"/>
          <p:cNvSpPr txBox="1">
            <a:spLocks/>
          </p:cNvSpPr>
          <p:nvPr/>
        </p:nvSpPr>
        <p:spPr>
          <a:xfrm>
            <a:off x="609600" y="652442"/>
            <a:ext cx="8229600" cy="796908"/>
          </a:xfrm>
          <a:prstGeom prst="rect">
            <a:avLst/>
          </a:prstGeo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bg-BG" sz="2800" b="1" i="0" u="none" strike="noStrike" kern="0" cap="none" spc="0" normalizeH="0" baseline="0" noProof="0" smtClean="0">
                <a:ln>
                  <a:noFill/>
                </a:ln>
                <a:solidFill>
                  <a:schemeClr val="bg1"/>
                </a:solidFill>
                <a:effectLst/>
                <a:uLnTx/>
                <a:uFillTx/>
                <a:latin typeface="Garamond" pitchFamily="18" charset="0"/>
                <a:ea typeface="ＭＳ Ｐゴシック" charset="-128"/>
                <a:cs typeface="ＭＳ Ｐゴシック"/>
              </a:rPr>
              <a:t>Малко директиви и регламенти</a:t>
            </a:r>
            <a:br>
              <a:rPr kumimoji="0" lang="bg-BG" sz="2800" b="1" i="0" u="none" strike="noStrike" kern="0" cap="none" spc="0" normalizeH="0" baseline="0" noProof="0" smtClean="0">
                <a:ln>
                  <a:noFill/>
                </a:ln>
                <a:solidFill>
                  <a:schemeClr val="bg1"/>
                </a:solidFill>
                <a:effectLst/>
                <a:uLnTx/>
                <a:uFillTx/>
                <a:latin typeface="Garamond" pitchFamily="18" charset="0"/>
                <a:ea typeface="ＭＳ Ｐゴシック" charset="-128"/>
                <a:cs typeface="ＭＳ Ｐゴシック"/>
              </a:rPr>
            </a:br>
            <a:endParaRPr kumimoji="0" lang="bg-BG" sz="2800" b="1" i="0" u="none" strike="noStrike" kern="1200" cap="none" spc="0" normalizeH="0" baseline="0" noProof="0" dirty="0">
              <a:ln>
                <a:noFill/>
              </a:ln>
              <a:solidFill>
                <a:schemeClr val="bg1"/>
              </a:solidFill>
              <a:effectLst/>
              <a:uLnTx/>
              <a:uFillTx/>
              <a:latin typeface="+mj-lt"/>
              <a:ea typeface="MS PGothic" pitchFamily="34" charset="-128"/>
              <a:cs typeface="ＭＳ Ｐゴシック"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495300" y="654050"/>
            <a:ext cx="8277225" cy="400050"/>
          </a:xfrm>
          <a:prstGeom prst="rect">
            <a:avLst/>
          </a:prstGeom>
          <a:noFill/>
          <a:ln w="9525">
            <a:noFill/>
            <a:miter lim="800000"/>
            <a:headEnd/>
            <a:tailEnd/>
          </a:ln>
        </p:spPr>
        <p:txBody>
          <a:bodyPr>
            <a:spAutoFit/>
          </a:bodyPr>
          <a:lstStyle/>
          <a:p>
            <a:pPr algn="ctr"/>
            <a:r>
              <a:rPr lang="en-GB" sz="2000" b="1">
                <a:solidFill>
                  <a:schemeClr val="bg1"/>
                </a:solidFill>
                <a:latin typeface="Garamond" pitchFamily="18" charset="0"/>
              </a:rPr>
              <a:t>ENTSO-E Central Information Transparency Platform</a:t>
            </a:r>
          </a:p>
        </p:txBody>
      </p:sp>
      <p:graphicFrame>
        <p:nvGraphicFramePr>
          <p:cNvPr id="5" name="Table 4"/>
          <p:cNvGraphicFramePr>
            <a:graphicFrameLocks noGrp="1"/>
          </p:cNvGraphicFramePr>
          <p:nvPr/>
        </p:nvGraphicFramePr>
        <p:xfrm>
          <a:off x="68263" y="2349500"/>
          <a:ext cx="4000499" cy="3652146"/>
        </p:xfrm>
        <a:graphic>
          <a:graphicData uri="http://schemas.openxmlformats.org/drawingml/2006/table">
            <a:tbl>
              <a:tblPr>
                <a:tableStyleId>{5C22544A-7EE6-4342-B048-85BDC9FD1C3A}</a:tableStyleId>
              </a:tblPr>
              <a:tblGrid>
                <a:gridCol w="567779"/>
                <a:gridCol w="960068"/>
                <a:gridCol w="1756716"/>
                <a:gridCol w="715936"/>
              </a:tblGrid>
              <a:tr h="0">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rowSpan="27">
                  <a:txBody>
                    <a:bodyPr/>
                    <a:lstStyle/>
                    <a:p>
                      <a:pPr algn="l" fontAlgn="t"/>
                      <a:r>
                        <a:rPr lang="en-GB" sz="800" u="none" strike="noStrike" dirty="0">
                          <a:effectLst/>
                        </a:rPr>
                        <a:t>Renewable</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rowSpan="5">
                  <a:txBody>
                    <a:bodyPr/>
                    <a:lstStyle/>
                    <a:p>
                      <a:pPr algn="l" fontAlgn="t"/>
                      <a:r>
                        <a:rPr lang="en-GB" sz="800" u="none" strike="noStrike" dirty="0">
                          <a:effectLst/>
                        </a:rPr>
                        <a:t>Solar</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vMerge="1">
                  <a:txBody>
                    <a:bodyPr/>
                    <a:lstStyle/>
                    <a:p>
                      <a:endParaRPr lang="en-GB"/>
                    </a:p>
                  </a:txBody>
                  <a:tcPr/>
                </a:tc>
                <a:tc rowSpan="3">
                  <a:txBody>
                    <a:bodyPr/>
                    <a:lstStyle/>
                    <a:p>
                      <a:pPr algn="l" fontAlgn="t"/>
                      <a:r>
                        <a:rPr lang="en-GB" sz="800" u="none" strike="noStrike">
                          <a:effectLst/>
                        </a:rPr>
                        <a:t>Photovoltaic</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623" marR="623" marT="623" marB="0"/>
                </a:tc>
              </a:tr>
              <a:tr h="6683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800" u="none" strike="noStrike" dirty="0">
                          <a:effectLst/>
                        </a:rPr>
                        <a:t>Classic silicon</a:t>
                      </a:r>
                      <a:endParaRPr lang="en-GB" sz="800" b="0" i="0" u="none" strike="noStrike" dirty="0">
                        <a:solidFill>
                          <a:srgbClr val="000000"/>
                        </a:solidFill>
                        <a:effectLst/>
                        <a:latin typeface="Calibri"/>
                      </a:endParaRPr>
                    </a:p>
                  </a:txBody>
                  <a:tcPr marL="623" marR="623" marT="623" marB="0"/>
                </a:tc>
              </a:tr>
              <a:tr h="6683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Thin film</a:t>
                      </a:r>
                      <a:endParaRPr lang="en-GB" sz="800" b="0" i="0" u="none" strike="noStrike">
                        <a:solidFill>
                          <a:srgbClr val="000000"/>
                        </a:solidFill>
                        <a:effectLst/>
                        <a:latin typeface="Calibri"/>
                      </a:endParaRPr>
                    </a:p>
                  </a:txBody>
                  <a:tcPr marL="623" marR="623" marT="623" marB="0"/>
                </a:tc>
              </a:tr>
              <a:tr h="66833">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Concentration</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rowSpan="3">
                  <a:txBody>
                    <a:bodyPr/>
                    <a:lstStyle/>
                    <a:p>
                      <a:pPr algn="l" fontAlgn="t"/>
                      <a:r>
                        <a:rPr lang="en-GB" sz="800" u="none" strike="noStrike">
                          <a:effectLst/>
                        </a:rPr>
                        <a:t>Wind</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Onshore</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Offshore</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rowSpan="5">
                  <a:txBody>
                    <a:bodyPr/>
                    <a:lstStyle/>
                    <a:p>
                      <a:pPr algn="l" fontAlgn="t"/>
                      <a:r>
                        <a:rPr lang="en-GB" sz="800" u="none" strike="noStrike">
                          <a:effectLst/>
                        </a:rPr>
                        <a:t>Hydro-electric head installations</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Run-of-river head installation</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Storage head installation</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Pure pumped storage head installation</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Mixed pumped storage head</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rowSpan="9">
                  <a:txBody>
                    <a:bodyPr/>
                    <a:lstStyle/>
                    <a:p>
                      <a:pPr algn="l" fontAlgn="t"/>
                      <a:r>
                        <a:rPr lang="en-GB" sz="800" u="none" strike="noStrike">
                          <a:effectLst/>
                        </a:rPr>
                        <a:t>Marine</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vMerge="1">
                  <a:txBody>
                    <a:bodyPr/>
                    <a:lstStyle/>
                    <a:p>
                      <a:endParaRPr lang="en-GB"/>
                    </a:p>
                  </a:txBody>
                  <a:tcPr/>
                </a:tc>
                <a:tc rowSpan="3">
                  <a:txBody>
                    <a:bodyPr/>
                    <a:lstStyle/>
                    <a:p>
                      <a:pPr algn="l" fontAlgn="t"/>
                      <a:r>
                        <a:rPr lang="en-GB" sz="800" u="none" strike="noStrike">
                          <a:effectLst/>
                        </a:rPr>
                        <a:t>Tidal</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r>
              <a:tr h="6683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800" u="none" strike="noStrike" dirty="0">
                          <a:effectLst/>
                        </a:rPr>
                        <a:t>Onshore</a:t>
                      </a:r>
                      <a:endParaRPr lang="en-GB" sz="800" b="0" i="0" u="none" strike="noStrike" dirty="0">
                        <a:solidFill>
                          <a:srgbClr val="000000"/>
                        </a:solidFill>
                        <a:effectLst/>
                        <a:latin typeface="Calibri"/>
                      </a:endParaRPr>
                    </a:p>
                  </a:txBody>
                  <a:tcPr marL="623" marR="623" marT="623" marB="0"/>
                </a:tc>
              </a:tr>
              <a:tr h="6683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800" u="none" strike="noStrike" dirty="0">
                          <a:effectLst/>
                        </a:rPr>
                        <a:t>Offshore</a:t>
                      </a:r>
                      <a:endParaRPr lang="en-GB" sz="800" b="0" i="0" u="none" strike="noStrike" dirty="0">
                        <a:solidFill>
                          <a:srgbClr val="000000"/>
                        </a:solidFill>
                        <a:effectLst/>
                        <a:latin typeface="Calibri"/>
                      </a:endParaRPr>
                    </a:p>
                  </a:txBody>
                  <a:tcPr marL="623" marR="623" marT="623" marB="0"/>
                </a:tc>
              </a:tr>
              <a:tr h="66833">
                <a:tc vMerge="1">
                  <a:txBody>
                    <a:bodyPr/>
                    <a:lstStyle/>
                    <a:p>
                      <a:endParaRPr lang="en-GB"/>
                    </a:p>
                  </a:txBody>
                  <a:tcPr/>
                </a:tc>
                <a:tc vMerge="1">
                  <a:txBody>
                    <a:bodyPr/>
                    <a:lstStyle/>
                    <a:p>
                      <a:endParaRPr lang="en-GB"/>
                    </a:p>
                  </a:txBody>
                  <a:tcPr/>
                </a:tc>
                <a:tc rowSpan="3">
                  <a:txBody>
                    <a:bodyPr/>
                    <a:lstStyle/>
                    <a:p>
                      <a:pPr algn="l" fontAlgn="t"/>
                      <a:r>
                        <a:rPr lang="en-GB" sz="800" u="none" strike="noStrike">
                          <a:effectLst/>
                        </a:rPr>
                        <a:t>Wave</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r>
              <a:tr h="6683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800" u="none" strike="noStrike" dirty="0">
                          <a:effectLst/>
                        </a:rPr>
                        <a:t>Onshore</a:t>
                      </a:r>
                      <a:endParaRPr lang="en-GB" sz="800" b="0" i="0" u="none" strike="noStrike" dirty="0">
                        <a:solidFill>
                          <a:srgbClr val="000000"/>
                        </a:solidFill>
                        <a:effectLst/>
                        <a:latin typeface="Calibri"/>
                      </a:endParaRPr>
                    </a:p>
                  </a:txBody>
                  <a:tcPr marL="623" marR="623" marT="623" marB="0"/>
                </a:tc>
              </a:tr>
              <a:tr h="66833">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l" fontAlgn="t"/>
                      <a:r>
                        <a:rPr lang="en-GB" sz="800" u="none" strike="noStrike" dirty="0">
                          <a:effectLst/>
                        </a:rPr>
                        <a:t>Offshore</a:t>
                      </a:r>
                      <a:endParaRPr lang="en-GB" sz="800" b="0" i="0" u="none" strike="noStrike" dirty="0">
                        <a:solidFill>
                          <a:srgbClr val="000000"/>
                        </a:solidFill>
                        <a:effectLst/>
                        <a:latin typeface="Calibri"/>
                      </a:endParaRPr>
                    </a:p>
                  </a:txBody>
                  <a:tcPr marL="623" marR="623" marT="623" marB="0"/>
                </a:tc>
              </a:tr>
              <a:tr h="66833">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Currents</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vMerge="1">
                  <a:txBody>
                    <a:bodyPr/>
                    <a:lstStyle/>
                    <a:p>
                      <a:endParaRPr lang="en-GB"/>
                    </a:p>
                  </a:txBody>
                  <a:tcPr/>
                </a:tc>
                <a:tc>
                  <a:txBody>
                    <a:bodyPr/>
                    <a:lstStyle/>
                    <a:p>
                      <a:pPr algn="l" fontAlgn="t"/>
                      <a:r>
                        <a:rPr lang="en-GB" sz="800" u="none" strike="noStrike">
                          <a:effectLst/>
                        </a:rPr>
                        <a:t>Pressure</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Geothermal</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Aerothermal</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Hydrothermal</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r h="343485">
                <a:tc vMerge="1">
                  <a:txBody>
                    <a:bodyPr/>
                    <a:lstStyle/>
                    <a:p>
                      <a:endParaRPr lang="en-GB"/>
                    </a:p>
                  </a:txBody>
                  <a:tcPr/>
                </a:tc>
                <a:tc>
                  <a:txBody>
                    <a:bodyPr/>
                    <a:lstStyle/>
                    <a:p>
                      <a:pPr algn="l" fontAlgn="t"/>
                      <a:r>
                        <a:rPr lang="en-GB" sz="800" u="none" strike="noStrike">
                          <a:effectLst/>
                        </a:rPr>
                        <a:t>Biomass</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bl>
          </a:graphicData>
        </a:graphic>
      </p:graphicFrame>
      <p:graphicFrame>
        <p:nvGraphicFramePr>
          <p:cNvPr id="6" name="Table 5"/>
          <p:cNvGraphicFramePr>
            <a:graphicFrameLocks noGrp="1"/>
          </p:cNvGraphicFramePr>
          <p:nvPr/>
        </p:nvGraphicFramePr>
        <p:xfrm>
          <a:off x="4137025" y="1268413"/>
          <a:ext cx="4221481" cy="5144937"/>
        </p:xfrm>
        <a:graphic>
          <a:graphicData uri="http://schemas.openxmlformats.org/drawingml/2006/table">
            <a:tbl>
              <a:tblPr>
                <a:tableStyleId>{5C22544A-7EE6-4342-B048-85BDC9FD1C3A}</a:tableStyleId>
              </a:tblPr>
              <a:tblGrid>
                <a:gridCol w="881848"/>
                <a:gridCol w="1496654"/>
                <a:gridCol w="626325"/>
                <a:gridCol w="518338"/>
                <a:gridCol w="698316"/>
              </a:tblGrid>
              <a:tr h="0">
                <a:tc>
                  <a:txBody>
                    <a:bodyPr/>
                    <a:lstStyle/>
                    <a:p>
                      <a:pPr algn="l" fontAlgn="t"/>
                      <a:endParaRPr lang="en-GB" sz="800" b="0" i="0" u="none" strike="noStrike" dirty="0">
                        <a:solidFill>
                          <a:srgbClr val="000000"/>
                        </a:solidFill>
                        <a:effectLst/>
                        <a:latin typeface="Calibri"/>
                      </a:endParaRPr>
                    </a:p>
                  </a:txBody>
                  <a:tcPr marL="623" marR="623" marT="623" marB="0"/>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ctr" fontAlgn="b"/>
                      <a:r>
                        <a:rPr lang="en-GB" sz="800" u="none" strike="noStrike">
                          <a:effectLst/>
                        </a:rPr>
                        <a:t>Fuel type 1</a:t>
                      </a:r>
                      <a:endParaRPr lang="en-GB" sz="800" b="1" i="0" u="none" strike="noStrike">
                        <a:solidFill>
                          <a:srgbClr val="000000"/>
                        </a:solidFill>
                        <a:effectLst/>
                        <a:latin typeface="Calibri"/>
                      </a:endParaRPr>
                    </a:p>
                  </a:txBody>
                  <a:tcPr marL="623" marR="623" marT="623" marB="0" anchor="b"/>
                </a:tc>
                <a:tc>
                  <a:txBody>
                    <a:bodyPr/>
                    <a:lstStyle/>
                    <a:p>
                      <a:pPr algn="ctr" fontAlgn="b"/>
                      <a:r>
                        <a:rPr lang="en-GB" sz="800" u="none" strike="noStrike" dirty="0">
                          <a:effectLst/>
                        </a:rPr>
                        <a:t>Fuel type 2</a:t>
                      </a:r>
                      <a:endParaRPr lang="en-GB" sz="800" b="1" i="0" u="none" strike="noStrike" dirty="0">
                        <a:solidFill>
                          <a:srgbClr val="000000"/>
                        </a:solidFill>
                        <a:effectLst/>
                        <a:latin typeface="Calibri"/>
                      </a:endParaRPr>
                    </a:p>
                  </a:txBody>
                  <a:tcPr marL="623" marR="623" marT="623" marB="0" anchor="b"/>
                </a:tc>
              </a:tr>
              <a:tr h="66833">
                <a:tc>
                  <a:txBody>
                    <a:bodyPr/>
                    <a:lstStyle/>
                    <a:p>
                      <a:pPr algn="l" fontAlgn="t"/>
                      <a:r>
                        <a:rPr lang="en-GB" sz="800" u="none" strike="noStrike" dirty="0">
                          <a:effectLst/>
                        </a:rPr>
                        <a:t>Biomass</a:t>
                      </a:r>
                      <a:endParaRPr lang="en-GB" sz="800" b="0" i="0" u="none" strike="noStrike" dirty="0">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rowSpan="31">
                  <a:txBody>
                    <a:bodyPr/>
                    <a:lstStyle/>
                    <a:p>
                      <a:pPr algn="l" fontAlgn="t"/>
                      <a:r>
                        <a:rPr lang="en-GB" sz="800" u="none" strike="noStrike" dirty="0">
                          <a:effectLst/>
                        </a:rPr>
                        <a:t>Thermal</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 </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79880">
                <a:tc vMerge="1">
                  <a:txBody>
                    <a:bodyPr/>
                    <a:lstStyle/>
                    <a:p>
                      <a:endParaRPr lang="en-GB"/>
                    </a:p>
                  </a:txBody>
                  <a:tcPr/>
                </a:tc>
                <a:tc>
                  <a:txBody>
                    <a:bodyPr/>
                    <a:lstStyle/>
                    <a:p>
                      <a:pPr algn="l" fontAlgn="t"/>
                      <a:r>
                        <a:rPr lang="en-GB" sz="800" u="none" strike="noStrike" dirty="0">
                          <a:effectLst/>
                        </a:rPr>
                        <a:t>Combined cycle gas turbine with heat recovery</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Non CHP</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79880">
                <a:tc vMerge="1">
                  <a:txBody>
                    <a:bodyPr/>
                    <a:lstStyle/>
                    <a:p>
                      <a:endParaRPr lang="en-GB"/>
                    </a:p>
                  </a:txBody>
                  <a:tcPr/>
                </a:tc>
                <a:tc>
                  <a:txBody>
                    <a:bodyPr/>
                    <a:lstStyle/>
                    <a:p>
                      <a:pPr algn="l" fontAlgn="t"/>
                      <a:r>
                        <a:rPr lang="en-GB" sz="800" u="none" strike="noStrike">
                          <a:effectLst/>
                        </a:rPr>
                        <a:t>Steam turbine with back-pressure turbine (open cycle)</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Non 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79880">
                <a:tc vMerge="1">
                  <a:txBody>
                    <a:bodyPr/>
                    <a:lstStyle/>
                    <a:p>
                      <a:endParaRPr lang="en-GB"/>
                    </a:p>
                  </a:txBody>
                  <a:tcPr/>
                </a:tc>
                <a:tc>
                  <a:txBody>
                    <a:bodyPr/>
                    <a:lstStyle/>
                    <a:p>
                      <a:pPr algn="l" fontAlgn="t"/>
                      <a:r>
                        <a:rPr lang="en-GB" sz="800" u="none" strike="noStrike" dirty="0">
                          <a:effectLst/>
                        </a:rPr>
                        <a:t>Steam turbine with condensation turbine (closed cycle)</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Non CHP</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Gas turbine with heat recovery</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Non CHP</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Internal combustion engine</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Non 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CHP</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dirty="0">
                          <a:effectLst/>
                        </a:rPr>
                        <a:t>Micro-turbine</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Non CHP</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79880">
                <a:tc vMerge="1">
                  <a:txBody>
                    <a:bodyPr/>
                    <a:lstStyle/>
                    <a:p>
                      <a:endParaRPr lang="en-GB"/>
                    </a:p>
                  </a:txBody>
                  <a:tcPr/>
                </a:tc>
                <a:tc>
                  <a:txBody>
                    <a:bodyPr/>
                    <a:lstStyle/>
                    <a:p>
                      <a:pPr algn="l" fontAlgn="t"/>
                      <a:r>
                        <a:rPr lang="en-GB" sz="800" u="none" strike="noStrike" dirty="0">
                          <a:effectLst/>
                        </a:rPr>
                        <a:t> </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dirty="0">
                          <a:effectLst/>
                        </a:rPr>
                        <a:t>CHP</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Stirling engine</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dirty="0">
                          <a:effectLst/>
                        </a:rPr>
                        <a:t> </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a:effectLst/>
                        </a:rPr>
                        <a:t>Non 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Fuel cell</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79880">
                <a:tc vMerge="1">
                  <a:txBody>
                    <a:bodyPr/>
                    <a:lstStyle/>
                    <a:p>
                      <a:endParaRPr lang="en-GB"/>
                    </a:p>
                  </a:txBody>
                  <a:tcPr/>
                </a:tc>
                <a:tc>
                  <a:txBody>
                    <a:bodyPr/>
                    <a:lstStyle/>
                    <a:p>
                      <a:pPr algn="l" fontAlgn="t"/>
                      <a:r>
                        <a:rPr lang="en-GB" sz="800" u="none" strike="noStrike" dirty="0">
                          <a:effectLst/>
                        </a:rPr>
                        <a:t> </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a:effectLst/>
                        </a:rPr>
                        <a:t>Non 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dirty="0">
                          <a:effectLst/>
                        </a:rPr>
                        <a:t> </a:t>
                      </a:r>
                      <a:endParaRPr lang="en-GB" sz="800" b="0" i="0" u="none" strike="noStrike" dirty="0">
                        <a:solidFill>
                          <a:srgbClr val="000000"/>
                        </a:solidFill>
                        <a:effectLst/>
                        <a:latin typeface="Calibri"/>
                      </a:endParaRPr>
                    </a:p>
                  </a:txBody>
                  <a:tcPr marL="623" marR="623" marT="623" marB="0"/>
                </a:tc>
                <a:tc>
                  <a:txBody>
                    <a:bodyPr/>
                    <a:lstStyle/>
                    <a:p>
                      <a:pPr algn="l" fontAlgn="t"/>
                      <a:r>
                        <a:rPr lang="en-GB" sz="800" u="none" strike="noStrike">
                          <a:effectLst/>
                        </a:rPr>
                        <a:t>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Steam engine</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Non 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CHP</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dirty="0">
                          <a:effectLst/>
                        </a:rPr>
                        <a:t> </a:t>
                      </a:r>
                      <a:endParaRPr lang="en-GB" sz="800" b="0" i="0" u="none" strike="noStrike" dirty="0">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Organic rankine cycle</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Non 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vMerge="1">
                  <a:txBody>
                    <a:bodyPr/>
                    <a:lstStyle/>
                    <a:p>
                      <a:endParaRPr lang="en-GB"/>
                    </a:p>
                  </a:txBody>
                  <a:tcPr/>
                </a:tc>
                <a:tc>
                  <a:txBody>
                    <a:bodyPr/>
                    <a:lstStyle/>
                    <a:p>
                      <a:pPr algn="l" fontAlgn="t"/>
                      <a:r>
                        <a:rPr lang="en-GB" sz="800" u="none" strike="noStrike">
                          <a:effectLst/>
                        </a:rPr>
                        <a:t> </a:t>
                      </a:r>
                      <a:endParaRPr lang="en-GB" sz="800" b="0" i="0" u="none" strike="noStrike">
                        <a:solidFill>
                          <a:srgbClr val="000000"/>
                        </a:solidFill>
                        <a:effectLst/>
                        <a:latin typeface="Calibri"/>
                      </a:endParaRPr>
                    </a:p>
                  </a:txBody>
                  <a:tcPr marL="623" marR="623" marT="623" marB="0"/>
                </a:tc>
                <a:tc>
                  <a:txBody>
                    <a:bodyPr/>
                    <a:lstStyle/>
                    <a:p>
                      <a:pPr algn="l" fontAlgn="t"/>
                      <a:r>
                        <a:rPr lang="en-GB" sz="800" u="none" strike="noStrike">
                          <a:effectLst/>
                        </a:rPr>
                        <a:t>CHP</a:t>
                      </a:r>
                      <a:endParaRPr lang="en-GB" sz="800" b="0" i="0" u="none" strike="noStrike">
                        <a:solidFill>
                          <a:srgbClr val="000000"/>
                        </a:solidFill>
                        <a:effectLst/>
                        <a:latin typeface="Calibri"/>
                      </a:endParaRPr>
                    </a:p>
                  </a:txBody>
                  <a:tcPr marL="623" marR="623" marT="623" marB="0"/>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c>
                  <a:txBody>
                    <a:bodyPr/>
                    <a:lstStyle/>
                    <a:p>
                      <a:pPr algn="l" fontAlgn="b"/>
                      <a:r>
                        <a:rPr lang="en-GB" sz="800" u="none" strike="noStrike">
                          <a:effectLst/>
                        </a:rPr>
                        <a:t> </a:t>
                      </a:r>
                      <a:endParaRPr lang="en-GB" sz="800" b="0" i="0" u="none" strike="noStrike">
                        <a:solidFill>
                          <a:srgbClr val="000000"/>
                        </a:solidFill>
                        <a:effectLst/>
                        <a:latin typeface="Calibri"/>
                      </a:endParaRPr>
                    </a:p>
                  </a:txBody>
                  <a:tcPr marL="623" marR="623" marT="623" marB="0" anchor="b"/>
                </a:tc>
              </a:tr>
              <a:tr h="66833">
                <a:tc>
                  <a:txBody>
                    <a:bodyPr/>
                    <a:lstStyle/>
                    <a:p>
                      <a:pPr algn="l" fontAlgn="t"/>
                      <a:r>
                        <a:rPr lang="en-GB" sz="800" u="none" strike="noStrike">
                          <a:effectLst/>
                        </a:rPr>
                        <a:t>Process heat</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r h="79880">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a:txBody>
                    <a:bodyPr/>
                    <a:lstStyle/>
                    <a:p>
                      <a:pPr algn="l" fontAlgn="t"/>
                      <a:r>
                        <a:rPr lang="en-GB" sz="800" u="none" strike="noStrike">
                          <a:effectLst/>
                        </a:rPr>
                        <a:t>Heavy-water reactor</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a:txBody>
                    <a:bodyPr/>
                    <a:lstStyle/>
                    <a:p>
                      <a:pPr algn="l" fontAlgn="t"/>
                      <a:r>
                        <a:rPr lang="en-GB" sz="800" u="none" strike="noStrike">
                          <a:effectLst/>
                        </a:rPr>
                        <a:t>Light water reactor</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a:txBody>
                    <a:bodyPr/>
                    <a:lstStyle/>
                    <a:p>
                      <a:pPr algn="l" fontAlgn="t"/>
                      <a:r>
                        <a:rPr lang="en-GB" sz="800" u="none" strike="noStrike">
                          <a:effectLst/>
                        </a:rPr>
                        <a:t>Breeder</a:t>
                      </a:r>
                      <a:endParaRPr lang="en-GB" sz="800" b="0" i="0" u="none" strike="noStrike">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r h="66833">
                <a:tc>
                  <a:txBody>
                    <a:bodyPr/>
                    <a:lstStyle/>
                    <a:p>
                      <a:pPr algn="l" fontAlgn="t"/>
                      <a:r>
                        <a:rPr lang="en-GB" sz="800" u="none" strike="noStrike" dirty="0">
                          <a:effectLst/>
                        </a:rPr>
                        <a:t>Graphite reactor</a:t>
                      </a:r>
                      <a:endParaRPr lang="en-GB" sz="800" b="0" i="0" u="none" strike="noStrike" dirty="0">
                        <a:solidFill>
                          <a:srgbClr val="000000"/>
                        </a:solidFill>
                        <a:effectLst/>
                        <a:latin typeface="Calibri"/>
                      </a:endParaRPr>
                    </a:p>
                  </a:txBody>
                  <a:tcPr marL="623" marR="623" marT="623" marB="0"/>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c>
                  <a:txBody>
                    <a:bodyPr/>
                    <a:lstStyle/>
                    <a:p>
                      <a:pPr algn="l" fontAlgn="b"/>
                      <a:endParaRPr lang="en-GB" sz="800" b="0" i="0" u="none" strike="noStrike">
                        <a:solidFill>
                          <a:srgbClr val="000000"/>
                        </a:solidFill>
                        <a:effectLst/>
                        <a:latin typeface="Calibri"/>
                      </a:endParaRPr>
                    </a:p>
                  </a:txBody>
                  <a:tcPr marL="623" marR="623" marT="623" marB="0" anchor="b"/>
                </a:tc>
                <a:tc>
                  <a:txBody>
                    <a:bodyPr/>
                    <a:lstStyle/>
                    <a:p>
                      <a:pPr algn="l" fontAlgn="b"/>
                      <a:endParaRPr lang="en-GB" sz="800" b="0" i="0" u="none" strike="noStrike" dirty="0">
                        <a:solidFill>
                          <a:srgbClr val="000000"/>
                        </a:solidFill>
                        <a:effectLst/>
                        <a:latin typeface="Calibri"/>
                      </a:endParaRPr>
                    </a:p>
                  </a:txBody>
                  <a:tcPr marL="623" marR="623" marT="623" marB="0" anchor="b"/>
                </a:tc>
              </a:tr>
            </a:tbl>
          </a:graphicData>
        </a:graphic>
      </p:graphicFrame>
      <p:graphicFrame>
        <p:nvGraphicFramePr>
          <p:cNvPr id="7" name="Table 6"/>
          <p:cNvGraphicFramePr>
            <a:graphicFrameLocks noGrp="1"/>
          </p:cNvGraphicFramePr>
          <p:nvPr/>
        </p:nvGraphicFramePr>
        <p:xfrm>
          <a:off x="7331075" y="1514475"/>
          <a:ext cx="1706881" cy="4899228"/>
        </p:xfrm>
        <a:graphic>
          <a:graphicData uri="http://schemas.openxmlformats.org/drawingml/2006/table">
            <a:tbl>
              <a:tblPr>
                <a:tableStyleId>{5C22544A-7EE6-4342-B048-85BDC9FD1C3A}</a:tableStyleId>
              </a:tblPr>
              <a:tblGrid>
                <a:gridCol w="495300"/>
                <a:gridCol w="1211581"/>
              </a:tblGrid>
              <a:tr h="39682">
                <a:tc gridSpan="2">
                  <a:txBody>
                    <a:bodyPr/>
                    <a:lstStyle/>
                    <a:p>
                      <a:pPr algn="ctr" fontAlgn="b"/>
                      <a:r>
                        <a:rPr lang="en-GB" sz="800" u="none" strike="noStrike" dirty="0">
                          <a:effectLst/>
                        </a:rPr>
                        <a:t>Fuel Type</a:t>
                      </a:r>
                      <a:endParaRPr lang="en-GB" sz="800" b="0" i="0" u="none" strike="noStrike" dirty="0">
                        <a:solidFill>
                          <a:srgbClr val="000000"/>
                        </a:solidFill>
                        <a:effectLst/>
                        <a:latin typeface="Calibri"/>
                      </a:endParaRPr>
                    </a:p>
                  </a:txBody>
                  <a:tcPr marL="623" marR="623" marT="623" marB="0" anchor="b">
                    <a:solidFill>
                      <a:schemeClr val="accent2"/>
                    </a:solidFill>
                  </a:tcPr>
                </a:tc>
                <a:tc hMerge="1">
                  <a:txBody>
                    <a:bodyPr/>
                    <a:lstStyle/>
                    <a:p>
                      <a:endParaRPr lang="en-GB"/>
                    </a:p>
                  </a:txBody>
                  <a:tcPr/>
                </a:tc>
              </a:tr>
              <a:tr h="66833">
                <a:tc rowSpan="6">
                  <a:txBody>
                    <a:bodyPr/>
                    <a:lstStyle/>
                    <a:p>
                      <a:pPr algn="l" fontAlgn="t"/>
                      <a:r>
                        <a:rPr lang="en-GB" sz="800" u="none" strike="noStrike">
                          <a:effectLst/>
                        </a:rPr>
                        <a:t>Solid</a:t>
                      </a:r>
                      <a:endParaRPr lang="en-GB" sz="800" b="0" i="0" u="none" strike="noStrike">
                        <a:solidFill>
                          <a:srgbClr val="000000"/>
                        </a:solidFill>
                        <a:effectLst/>
                        <a:latin typeface="Calibri"/>
                      </a:endParaRPr>
                    </a:p>
                  </a:txBody>
                  <a:tcPr marL="623" marR="623" marT="623" marB="0">
                    <a:solidFill>
                      <a:schemeClr val="accent2"/>
                    </a:solidFill>
                  </a:tcPr>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dirty="0">
                          <a:effectLst/>
                        </a:rPr>
                        <a:t>Hard coal</a:t>
                      </a:r>
                      <a:endParaRPr lang="en-GB" sz="800" b="0" i="0" u="none" strike="noStrike" dirty="0">
                        <a:solidFill>
                          <a:srgbClr val="000000"/>
                        </a:solidFill>
                        <a:effectLst/>
                        <a:latin typeface="Calibri"/>
                      </a:endParaRPr>
                    </a:p>
                  </a:txBody>
                  <a:tcPr marL="623" marR="623" marT="623" marB="0">
                    <a:solidFill>
                      <a:schemeClr val="accent2"/>
                    </a:solidFill>
                  </a:tcPr>
                </a:tc>
              </a:tr>
              <a:tr h="79880">
                <a:tc vMerge="1">
                  <a:txBody>
                    <a:bodyPr/>
                    <a:lstStyle/>
                    <a:p>
                      <a:endParaRPr lang="en-GB"/>
                    </a:p>
                  </a:txBody>
                  <a:tcPr/>
                </a:tc>
                <a:tc>
                  <a:txBody>
                    <a:bodyPr/>
                    <a:lstStyle/>
                    <a:p>
                      <a:pPr algn="l" fontAlgn="t"/>
                      <a:r>
                        <a:rPr lang="en-GB" sz="800" u="none" strike="noStrike" dirty="0">
                          <a:effectLst/>
                        </a:rPr>
                        <a:t>Brown coal/Lignite</a:t>
                      </a:r>
                      <a:endParaRPr lang="en-GB" sz="800" b="0" i="0" u="none" strike="noStrike" dirty="0">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dirty="0">
                          <a:effectLst/>
                        </a:rPr>
                        <a:t>Peat</a:t>
                      </a:r>
                      <a:endParaRPr lang="en-GB" sz="800" b="0" i="0" u="none" strike="noStrike" dirty="0">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dirty="0">
                          <a:effectLst/>
                        </a:rPr>
                        <a:t>Municipal waste</a:t>
                      </a:r>
                      <a:endParaRPr lang="en-GB" sz="800" b="0" i="0" u="none" strike="noStrike" dirty="0">
                        <a:solidFill>
                          <a:srgbClr val="000000"/>
                        </a:solidFill>
                        <a:effectLst/>
                        <a:latin typeface="Calibri"/>
                      </a:endParaRPr>
                    </a:p>
                  </a:txBody>
                  <a:tcPr marL="623" marR="623" marT="623" marB="0">
                    <a:solidFill>
                      <a:schemeClr val="accent2"/>
                    </a:solidFill>
                  </a:tcPr>
                </a:tc>
              </a:tr>
              <a:tr h="79880">
                <a:tc vMerge="1">
                  <a:txBody>
                    <a:bodyPr/>
                    <a:lstStyle/>
                    <a:p>
                      <a:endParaRPr lang="en-GB"/>
                    </a:p>
                  </a:txBody>
                  <a:tcPr/>
                </a:tc>
                <a:tc>
                  <a:txBody>
                    <a:bodyPr/>
                    <a:lstStyle/>
                    <a:p>
                      <a:pPr algn="l" fontAlgn="t"/>
                      <a:r>
                        <a:rPr lang="en-GB" sz="800" u="none" strike="noStrike">
                          <a:effectLst/>
                        </a:rPr>
                        <a:t>Industrial and commercial waste</a:t>
                      </a:r>
                      <a:endParaRPr lang="en-GB" sz="800" b="0" i="0" u="none" strike="noStrike">
                        <a:solidFill>
                          <a:srgbClr val="000000"/>
                        </a:solidFill>
                        <a:effectLst/>
                        <a:latin typeface="Calibri"/>
                      </a:endParaRPr>
                    </a:p>
                  </a:txBody>
                  <a:tcPr marL="623" marR="623" marT="623" marB="0">
                    <a:solidFill>
                      <a:schemeClr val="accent2"/>
                    </a:solidFill>
                  </a:tcPr>
                </a:tc>
              </a:tr>
              <a:tr h="66833">
                <a:tc rowSpan="4">
                  <a:txBody>
                    <a:bodyPr/>
                    <a:lstStyle/>
                    <a:p>
                      <a:pPr algn="l" fontAlgn="t"/>
                      <a:r>
                        <a:rPr lang="en-GB" sz="800" u="none" strike="noStrike">
                          <a:effectLst/>
                        </a:rPr>
                        <a:t>Liquid</a:t>
                      </a:r>
                      <a:endParaRPr lang="en-GB" sz="800" b="0" i="0" u="none" strike="noStrike">
                        <a:solidFill>
                          <a:srgbClr val="000000"/>
                        </a:solidFill>
                        <a:effectLst/>
                        <a:latin typeface="Calibri"/>
                      </a:endParaRPr>
                    </a:p>
                  </a:txBody>
                  <a:tcPr marL="623" marR="623" marT="623" marB="0">
                    <a:solidFill>
                      <a:schemeClr val="accent2"/>
                    </a:solidFill>
                  </a:tcPr>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Crude oil</a:t>
                      </a:r>
                      <a:endParaRPr lang="en-GB" sz="800" b="0" i="0" u="none" strike="noStrike">
                        <a:solidFill>
                          <a:srgbClr val="000000"/>
                        </a:solidFill>
                        <a:effectLst/>
                        <a:latin typeface="Calibri"/>
                      </a:endParaRPr>
                    </a:p>
                  </a:txBody>
                  <a:tcPr marL="623" marR="623" marT="623" marB="0">
                    <a:solidFill>
                      <a:schemeClr val="accent2"/>
                    </a:solidFill>
                  </a:tcPr>
                </a:tc>
              </a:tr>
              <a:tr h="79880">
                <a:tc vMerge="1">
                  <a:txBody>
                    <a:bodyPr/>
                    <a:lstStyle/>
                    <a:p>
                      <a:endParaRPr lang="en-GB"/>
                    </a:p>
                  </a:txBody>
                  <a:tcPr/>
                </a:tc>
                <a:tc>
                  <a:txBody>
                    <a:bodyPr/>
                    <a:lstStyle/>
                    <a:p>
                      <a:pPr algn="l" fontAlgn="t"/>
                      <a:r>
                        <a:rPr lang="en-GB" sz="800" u="none" strike="noStrike">
                          <a:effectLst/>
                        </a:rPr>
                        <a:t>Natural gas liquids (NGL)</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Petroleum products</a:t>
                      </a:r>
                      <a:endParaRPr lang="en-GB" sz="800" b="0" i="0" u="none" strike="noStrike">
                        <a:solidFill>
                          <a:srgbClr val="000000"/>
                        </a:solidFill>
                        <a:effectLst/>
                        <a:latin typeface="Calibri"/>
                      </a:endParaRPr>
                    </a:p>
                  </a:txBody>
                  <a:tcPr marL="623" marR="623" marT="623" marB="0">
                    <a:solidFill>
                      <a:schemeClr val="accent2"/>
                    </a:solidFill>
                  </a:tcPr>
                </a:tc>
              </a:tr>
              <a:tr h="66833">
                <a:tc rowSpan="6">
                  <a:txBody>
                    <a:bodyPr/>
                    <a:lstStyle/>
                    <a:p>
                      <a:pPr algn="l" fontAlgn="t"/>
                      <a:r>
                        <a:rPr lang="en-GB" sz="800" u="none" strike="noStrike">
                          <a:effectLst/>
                        </a:rPr>
                        <a:t>Gaseous</a:t>
                      </a:r>
                      <a:endParaRPr lang="en-GB" sz="800" b="0" i="0" u="none" strike="noStrike">
                        <a:solidFill>
                          <a:srgbClr val="000000"/>
                        </a:solidFill>
                        <a:effectLst/>
                        <a:latin typeface="Calibri"/>
                      </a:endParaRPr>
                    </a:p>
                  </a:txBody>
                  <a:tcPr marL="623" marR="623" marT="623" marB="0">
                    <a:solidFill>
                      <a:schemeClr val="accent2"/>
                    </a:solidFill>
                  </a:tcPr>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Natural gas</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Coal-derived gas</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Petroleum products</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Municipal gas plant</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Process gas</a:t>
                      </a:r>
                      <a:endParaRPr lang="en-GB" sz="800" b="0" i="0" u="none" strike="noStrike">
                        <a:solidFill>
                          <a:srgbClr val="000000"/>
                        </a:solidFill>
                        <a:effectLst/>
                        <a:latin typeface="Calibri"/>
                      </a:endParaRPr>
                    </a:p>
                  </a:txBody>
                  <a:tcPr marL="623" marR="623" marT="623" marB="0">
                    <a:solidFill>
                      <a:schemeClr val="accent2"/>
                    </a:solidFill>
                  </a:tcPr>
                </a:tc>
              </a:tr>
              <a:tr h="66833">
                <a:tc rowSpan="2">
                  <a:txBody>
                    <a:bodyPr/>
                    <a:lstStyle/>
                    <a:p>
                      <a:pPr algn="l" fontAlgn="t"/>
                      <a:r>
                        <a:rPr lang="en-GB" sz="800" u="none" strike="noStrike" dirty="0">
                          <a:effectLst/>
                        </a:rPr>
                        <a:t>Heat</a:t>
                      </a:r>
                      <a:endParaRPr lang="en-GB" sz="800" b="0" i="0" u="none" strike="noStrike" dirty="0">
                        <a:solidFill>
                          <a:srgbClr val="000000"/>
                        </a:solidFill>
                        <a:effectLst/>
                        <a:latin typeface="Calibri"/>
                      </a:endParaRPr>
                    </a:p>
                  </a:txBody>
                  <a:tcPr marL="623" marR="623" marT="623" marB="0">
                    <a:solidFill>
                      <a:schemeClr val="accent2"/>
                    </a:solidFill>
                  </a:tcPr>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Process heat</a:t>
                      </a:r>
                      <a:endParaRPr lang="en-GB" sz="800" b="0" i="0" u="none" strike="noStrike">
                        <a:solidFill>
                          <a:srgbClr val="000000"/>
                        </a:solidFill>
                        <a:effectLst/>
                        <a:latin typeface="Calibri"/>
                      </a:endParaRPr>
                    </a:p>
                  </a:txBody>
                  <a:tcPr marL="623" marR="623" marT="623" marB="0">
                    <a:solidFill>
                      <a:schemeClr val="accent2"/>
                    </a:solidFill>
                  </a:tcPr>
                </a:tc>
              </a:tr>
              <a:tr h="66833">
                <a:tc rowSpan="5">
                  <a:txBody>
                    <a:bodyPr/>
                    <a:lstStyle/>
                    <a:p>
                      <a:pPr algn="l" fontAlgn="t"/>
                      <a:r>
                        <a:rPr lang="en-GB" sz="800" u="none" strike="noStrike">
                          <a:effectLst/>
                        </a:rPr>
                        <a:t>Solid</a:t>
                      </a:r>
                      <a:endParaRPr lang="en-GB" sz="800" b="0" i="0" u="none" strike="noStrike">
                        <a:solidFill>
                          <a:srgbClr val="000000"/>
                        </a:solidFill>
                        <a:effectLst/>
                        <a:latin typeface="Calibri"/>
                      </a:endParaRPr>
                    </a:p>
                  </a:txBody>
                  <a:tcPr marL="623" marR="623" marT="623" marB="0">
                    <a:solidFill>
                      <a:schemeClr val="accent2"/>
                    </a:solidFill>
                  </a:tcPr>
                </a:tc>
                <a:tc>
                  <a:txBody>
                    <a:bodyPr/>
                    <a:lstStyle/>
                    <a:p>
                      <a:pPr algn="l" fontAlgn="t"/>
                      <a:r>
                        <a:rPr lang="en-GB" sz="800" u="none" strike="noStrike">
                          <a:effectLst/>
                        </a:rPr>
                        <a:t>Municipal waste</a:t>
                      </a:r>
                      <a:endParaRPr lang="en-GB" sz="800" b="0" i="0" u="none" strike="noStrike">
                        <a:solidFill>
                          <a:srgbClr val="000000"/>
                        </a:solidFill>
                        <a:effectLst/>
                        <a:latin typeface="Calibri"/>
                      </a:endParaRPr>
                    </a:p>
                  </a:txBody>
                  <a:tcPr marL="623" marR="623" marT="623" marB="0">
                    <a:solidFill>
                      <a:schemeClr val="accent2"/>
                    </a:solidFill>
                  </a:tcPr>
                </a:tc>
              </a:tr>
              <a:tr h="79880">
                <a:tc vMerge="1">
                  <a:txBody>
                    <a:bodyPr/>
                    <a:lstStyle/>
                    <a:p>
                      <a:endParaRPr lang="en-GB"/>
                    </a:p>
                  </a:txBody>
                  <a:tcPr/>
                </a:tc>
                <a:tc>
                  <a:txBody>
                    <a:bodyPr/>
                    <a:lstStyle/>
                    <a:p>
                      <a:pPr algn="l" fontAlgn="t"/>
                      <a:r>
                        <a:rPr lang="en-GB" sz="800" u="none" strike="noStrike">
                          <a:effectLst/>
                        </a:rPr>
                        <a:t>Industrial and commercial waste</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Wood</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Animal fats</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Biomass from agriculture</a:t>
                      </a:r>
                      <a:endParaRPr lang="en-GB" sz="800" b="0" i="0" u="none" strike="noStrike">
                        <a:solidFill>
                          <a:srgbClr val="000000"/>
                        </a:solidFill>
                        <a:effectLst/>
                        <a:latin typeface="Calibri"/>
                      </a:endParaRPr>
                    </a:p>
                  </a:txBody>
                  <a:tcPr marL="623" marR="623" marT="623" marB="0">
                    <a:solidFill>
                      <a:schemeClr val="accent2"/>
                    </a:solidFill>
                  </a:tcPr>
                </a:tc>
              </a:tr>
              <a:tr h="66833">
                <a:tc rowSpan="6">
                  <a:txBody>
                    <a:bodyPr/>
                    <a:lstStyle/>
                    <a:p>
                      <a:pPr algn="l" fontAlgn="t"/>
                      <a:r>
                        <a:rPr lang="en-GB" sz="800" u="none" strike="noStrike">
                          <a:effectLst/>
                        </a:rPr>
                        <a:t>Liquid</a:t>
                      </a:r>
                      <a:endParaRPr lang="en-GB" sz="800" b="0" i="0" u="none" strike="noStrike">
                        <a:solidFill>
                          <a:srgbClr val="000000"/>
                        </a:solidFill>
                        <a:effectLst/>
                        <a:latin typeface="Calibri"/>
                      </a:endParaRPr>
                    </a:p>
                  </a:txBody>
                  <a:tcPr marL="623" marR="623" marT="623" marB="0">
                    <a:solidFill>
                      <a:schemeClr val="accent2"/>
                    </a:solidFill>
                  </a:tcPr>
                </a:tc>
                <a:tc>
                  <a:txBody>
                    <a:bodyPr/>
                    <a:lstStyle/>
                    <a:p>
                      <a:pPr algn="l" fontAlgn="t"/>
                      <a:r>
                        <a:rPr lang="en-GB" sz="800" u="none" strike="noStrike">
                          <a:effectLst/>
                        </a:rPr>
                        <a:t>Unspecified</a:t>
                      </a:r>
                      <a:endParaRPr lang="en-GB" sz="800" b="0" i="0" u="none" strike="noStrike">
                        <a:solidFill>
                          <a:srgbClr val="000000"/>
                        </a:solidFill>
                        <a:effectLst/>
                        <a:latin typeface="Calibri"/>
                      </a:endParaRPr>
                    </a:p>
                  </a:txBody>
                  <a:tcPr marL="623" marR="623" marT="623" marB="0">
                    <a:solidFill>
                      <a:schemeClr val="accent2"/>
                    </a:solidFill>
                  </a:tcPr>
                </a:tc>
              </a:tr>
              <a:tr h="79880">
                <a:tc vMerge="1">
                  <a:txBody>
                    <a:bodyPr/>
                    <a:lstStyle/>
                    <a:p>
                      <a:endParaRPr lang="en-GB"/>
                    </a:p>
                  </a:txBody>
                  <a:tcPr/>
                </a:tc>
                <a:tc>
                  <a:txBody>
                    <a:bodyPr/>
                    <a:lstStyle/>
                    <a:p>
                      <a:pPr algn="l" fontAlgn="t"/>
                      <a:r>
                        <a:rPr lang="en-GB" sz="800" u="none" strike="noStrike">
                          <a:effectLst/>
                        </a:rPr>
                        <a:t>Municipal biodegradable waste</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Black liquor</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dirty="0">
                          <a:effectLst/>
                        </a:rPr>
                        <a:t>Pure plant oil</a:t>
                      </a:r>
                      <a:endParaRPr lang="en-GB" sz="800" b="0" i="0" u="none" strike="noStrike" dirty="0">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Waste plant oil</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dirty="0">
                          <a:effectLst/>
                        </a:rPr>
                        <a:t>Refined vegetable oil</a:t>
                      </a:r>
                      <a:endParaRPr lang="en-GB" sz="800" b="0" i="0" u="none" strike="noStrike" dirty="0">
                        <a:solidFill>
                          <a:srgbClr val="000000"/>
                        </a:solidFill>
                        <a:effectLst/>
                        <a:latin typeface="Calibri"/>
                      </a:endParaRPr>
                    </a:p>
                  </a:txBody>
                  <a:tcPr marL="623" marR="623" marT="623" marB="0">
                    <a:solidFill>
                      <a:schemeClr val="accent2"/>
                    </a:solidFill>
                  </a:tcPr>
                </a:tc>
              </a:tr>
              <a:tr h="66833">
                <a:tc rowSpan="6">
                  <a:txBody>
                    <a:bodyPr/>
                    <a:lstStyle/>
                    <a:p>
                      <a:pPr algn="l" fontAlgn="t"/>
                      <a:r>
                        <a:rPr lang="en-GB" sz="800" u="none" strike="noStrike">
                          <a:effectLst/>
                        </a:rPr>
                        <a:t>Gaseous</a:t>
                      </a:r>
                      <a:endParaRPr lang="en-GB" sz="800" b="0" i="0" u="none" strike="noStrike">
                        <a:solidFill>
                          <a:srgbClr val="000000"/>
                        </a:solidFill>
                        <a:effectLst/>
                        <a:latin typeface="Calibri"/>
                      </a:endParaRPr>
                    </a:p>
                  </a:txBody>
                  <a:tcPr marL="623" marR="623" marT="623" marB="0">
                    <a:solidFill>
                      <a:schemeClr val="accent2"/>
                    </a:solidFill>
                  </a:tcPr>
                </a:tc>
                <a:tc>
                  <a:txBody>
                    <a:bodyPr/>
                    <a:lstStyle/>
                    <a:p>
                      <a:pPr algn="l" fontAlgn="t"/>
                      <a:r>
                        <a:rPr lang="en-GB" sz="800" u="none" strike="noStrike" dirty="0">
                          <a:effectLst/>
                        </a:rPr>
                        <a:t>Unspecified</a:t>
                      </a:r>
                      <a:endParaRPr lang="en-GB" sz="800" b="0" i="0" u="none" strike="noStrike" dirty="0">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a:effectLst/>
                        </a:rPr>
                        <a:t>Landfill gas</a:t>
                      </a:r>
                      <a:endParaRPr lang="en-GB" sz="800" b="0" i="0" u="none" strike="noStrike">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dirty="0">
                          <a:effectLst/>
                        </a:rPr>
                        <a:t>Sewage gas</a:t>
                      </a:r>
                      <a:endParaRPr lang="en-GB" sz="800" b="0" i="0" u="none" strike="noStrike" dirty="0">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pPr algn="l" fontAlgn="t"/>
                      <a:r>
                        <a:rPr lang="en-GB" sz="800" u="none" strike="noStrike" dirty="0">
                          <a:effectLst/>
                        </a:rPr>
                        <a:t>Agricultural gas</a:t>
                      </a:r>
                      <a:endParaRPr lang="en-GB" sz="800" b="0" i="0" u="none" strike="noStrike" dirty="0">
                        <a:solidFill>
                          <a:srgbClr val="000000"/>
                        </a:solidFill>
                        <a:effectLst/>
                        <a:latin typeface="Calibri"/>
                      </a:endParaRPr>
                    </a:p>
                  </a:txBody>
                  <a:tcPr marL="623" marR="623" marT="623" marB="0">
                    <a:solidFill>
                      <a:schemeClr val="accent2"/>
                    </a:solidFill>
                  </a:tcPr>
                </a:tc>
              </a:tr>
              <a:tr h="79880">
                <a:tc vMerge="1">
                  <a:txBody>
                    <a:bodyPr/>
                    <a:lstStyle/>
                    <a:p>
                      <a:endParaRPr lang="en-GB"/>
                    </a:p>
                  </a:txBody>
                  <a:tcPr/>
                </a:tc>
                <a:tc>
                  <a:txBody>
                    <a:bodyPr/>
                    <a:lstStyle/>
                    <a:p>
                      <a:pPr algn="l" fontAlgn="t"/>
                      <a:r>
                        <a:rPr lang="en-GB" sz="800" u="none" strike="noStrike" dirty="0">
                          <a:effectLst/>
                        </a:rPr>
                        <a:t>Gas from organic waste digestion</a:t>
                      </a:r>
                      <a:endParaRPr lang="en-GB" sz="800" b="0" i="0" u="none" strike="noStrike" dirty="0">
                        <a:solidFill>
                          <a:srgbClr val="000000"/>
                        </a:solidFill>
                        <a:effectLst/>
                        <a:latin typeface="Calibri"/>
                      </a:endParaRPr>
                    </a:p>
                  </a:txBody>
                  <a:tcPr marL="623" marR="623" marT="623" marB="0">
                    <a:solidFill>
                      <a:schemeClr val="accent2"/>
                    </a:solidFill>
                  </a:tcPr>
                </a:tc>
              </a:tr>
              <a:tr h="66833">
                <a:tc vMerge="1">
                  <a:txBody>
                    <a:bodyPr/>
                    <a:lstStyle/>
                    <a:p>
                      <a:endParaRPr lang="en-GB"/>
                    </a:p>
                  </a:txBody>
                  <a:tcPr/>
                </a:tc>
                <a:tc>
                  <a:txBody>
                    <a:bodyPr/>
                    <a:lstStyle/>
                    <a:p>
                      <a:endParaRPr lang="en-GB" sz="800" dirty="0"/>
                    </a:p>
                  </a:txBody>
                  <a:tcPr marL="623" marR="623" marT="623" marB="0">
                    <a:solidFill>
                      <a:schemeClr val="accent2"/>
                    </a:solidFill>
                  </a:tcPr>
                </a:tc>
              </a:tr>
            </a:tbl>
          </a:graphicData>
        </a:graphic>
      </p:graphicFrame>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p:cNvPicPr>
            <a:picLocks noChangeAspect="1" noChangeArrowheads="1"/>
          </p:cNvPicPr>
          <p:nvPr/>
        </p:nvPicPr>
        <p:blipFill>
          <a:blip r:embed="rId2"/>
          <a:srcRect/>
          <a:stretch>
            <a:fillRect/>
          </a:stretch>
        </p:blipFill>
        <p:spPr bwMode="auto">
          <a:xfrm>
            <a:off x="184150" y="836712"/>
            <a:ext cx="8774113" cy="54991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03648" y="1700808"/>
            <a:ext cx="6336704" cy="2339102"/>
          </a:xfrm>
          <a:prstGeom prst="rect">
            <a:avLst/>
          </a:prstGeom>
          <a:noFill/>
        </p:spPr>
        <p:txBody>
          <a:bodyPr wrap="square" rtlCol="0">
            <a:spAutoFit/>
          </a:bodyPr>
          <a:lstStyle/>
          <a:p>
            <a:r>
              <a:rPr lang="bg-BG" sz="3200" b="1" dirty="0" smtClean="0">
                <a:solidFill>
                  <a:schemeClr val="bg1"/>
                </a:solidFill>
                <a:latin typeface="Garamond" pitchFamily="18" charset="0"/>
              </a:rPr>
              <a:t>И все пак балансиращият пазар </a:t>
            </a:r>
            <a:r>
              <a:rPr lang="en-US" sz="3200" b="1" dirty="0" err="1" smtClean="0">
                <a:solidFill>
                  <a:schemeClr val="bg1"/>
                </a:solidFill>
                <a:latin typeface="Garamond" pitchFamily="18" charset="0"/>
              </a:rPr>
              <a:t>не</a:t>
            </a:r>
            <a:r>
              <a:rPr lang="en-US" sz="3200" b="1" dirty="0" smtClean="0">
                <a:solidFill>
                  <a:schemeClr val="bg1"/>
                </a:solidFill>
                <a:latin typeface="Garamond" pitchFamily="18" charset="0"/>
              </a:rPr>
              <a:t> </a:t>
            </a:r>
            <a:r>
              <a:rPr lang="bg-BG" sz="3200" b="1" dirty="0" smtClean="0">
                <a:solidFill>
                  <a:schemeClr val="bg1"/>
                </a:solidFill>
                <a:latin typeface="Garamond" pitchFamily="18" charset="0"/>
              </a:rPr>
              <a:t>е </a:t>
            </a:r>
            <a:r>
              <a:rPr lang="en-US" sz="3200" b="1" dirty="0" err="1" smtClean="0">
                <a:solidFill>
                  <a:schemeClr val="bg1"/>
                </a:solidFill>
                <a:latin typeface="Garamond" pitchFamily="18" charset="0"/>
              </a:rPr>
              <a:t>само</a:t>
            </a:r>
            <a:r>
              <a:rPr lang="en-US" sz="3200" b="1" dirty="0" smtClean="0">
                <a:solidFill>
                  <a:schemeClr val="bg1"/>
                </a:solidFill>
                <a:latin typeface="Garamond" pitchFamily="18" charset="0"/>
              </a:rPr>
              <a:t> hardware &amp; software</a:t>
            </a:r>
          </a:p>
          <a:p>
            <a:endParaRPr lang="en-US" sz="3200" b="1" dirty="0" smtClean="0">
              <a:solidFill>
                <a:schemeClr val="bg1"/>
              </a:solidFill>
              <a:latin typeface="Garamond" pitchFamily="18" charset="0"/>
            </a:endParaRPr>
          </a:p>
          <a:p>
            <a:r>
              <a:rPr lang="en-US" sz="3200" b="1" dirty="0" smtClean="0">
                <a:solidFill>
                  <a:schemeClr val="bg1"/>
                </a:solidFill>
                <a:latin typeface="Garamond" pitchFamily="18" charset="0"/>
              </a:rPr>
              <a:t> </a:t>
            </a:r>
            <a:r>
              <a:rPr lang="bg-BG" sz="3200" b="1" dirty="0" smtClean="0">
                <a:solidFill>
                  <a:schemeClr val="bg1"/>
                </a:solidFill>
                <a:latin typeface="Garamond" pitchFamily="18" charset="0"/>
              </a:rPr>
              <a:t> но и</a:t>
            </a:r>
          </a:p>
          <a:p>
            <a:endParaRPr lang="bg-BG" dirty="0">
              <a:solidFill>
                <a:schemeClr val="bg1"/>
              </a:solidFill>
            </a:endParaRPr>
          </a:p>
        </p:txBody>
      </p:sp>
      <p:pic>
        <p:nvPicPr>
          <p:cNvPr id="124929" name="Picture 1" descr="G:\1\rabota\Presentation-17102013_VP_IDGConference-IT-Energy\pics\seguridad-informatica_515.jpg"/>
          <p:cNvPicPr>
            <a:picLocks noChangeAspect="1" noChangeArrowheads="1"/>
          </p:cNvPicPr>
          <p:nvPr/>
        </p:nvPicPr>
        <p:blipFill>
          <a:blip r:embed="rId2"/>
          <a:srcRect/>
          <a:stretch>
            <a:fillRect/>
          </a:stretch>
        </p:blipFill>
        <p:spPr bwMode="auto">
          <a:xfrm>
            <a:off x="2834977" y="2636912"/>
            <a:ext cx="4905375" cy="3048000"/>
          </a:xfrm>
          <a:prstGeom prst="rect">
            <a:avLst/>
          </a:prstGeom>
          <a:noFill/>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TextBox 2"/>
          <p:cNvSpPr txBox="1"/>
          <p:nvPr/>
        </p:nvSpPr>
        <p:spPr>
          <a:xfrm>
            <a:off x="1403648" y="1484784"/>
            <a:ext cx="6336704" cy="861774"/>
          </a:xfrm>
          <a:prstGeom prst="rect">
            <a:avLst/>
          </a:prstGeom>
          <a:noFill/>
        </p:spPr>
        <p:txBody>
          <a:bodyPr wrap="square" rtlCol="0">
            <a:spAutoFit/>
          </a:bodyPr>
          <a:lstStyle/>
          <a:p>
            <a:pPr algn="ctr"/>
            <a:r>
              <a:rPr lang="bg-BG" sz="3200" b="1" dirty="0" smtClean="0">
                <a:latin typeface="Garamond" pitchFamily="18" charset="0"/>
              </a:rPr>
              <a:t>и </a:t>
            </a:r>
            <a:r>
              <a:rPr lang="en-US" sz="3200" b="1" dirty="0" smtClean="0">
                <a:solidFill>
                  <a:srgbClr val="9A250E"/>
                </a:solidFill>
                <a:latin typeface="Garamond" pitchFamily="18" charset="0"/>
              </a:rPr>
              <a:t>Money</a:t>
            </a:r>
            <a:endParaRPr lang="bg-BG" sz="3200" b="1" dirty="0" smtClean="0">
              <a:solidFill>
                <a:srgbClr val="9A250E"/>
              </a:solidFill>
              <a:latin typeface="Garamond" pitchFamily="18" charset="0"/>
            </a:endParaRPr>
          </a:p>
          <a:p>
            <a:pPr algn="ctr"/>
            <a:endParaRPr lang="bg-BG" dirty="0"/>
          </a:p>
        </p:txBody>
      </p:sp>
      <p:pic>
        <p:nvPicPr>
          <p:cNvPr id="132098" name="Picture 2" descr="G:\1\rabota\Presentation-17102013_VP_IDGConference-IT-Energy\pics\krushka.jpeg"/>
          <p:cNvPicPr>
            <a:picLocks noChangeAspect="1" noChangeArrowheads="1"/>
          </p:cNvPicPr>
          <p:nvPr/>
        </p:nvPicPr>
        <p:blipFill>
          <a:blip r:embed="rId2"/>
          <a:srcRect/>
          <a:stretch>
            <a:fillRect/>
          </a:stretch>
        </p:blipFill>
        <p:spPr bwMode="auto">
          <a:xfrm>
            <a:off x="3347864" y="2138363"/>
            <a:ext cx="2397993" cy="3493850"/>
          </a:xfrm>
          <a:prstGeom prst="rect">
            <a:avLst/>
          </a:prstGeom>
          <a:noFill/>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1052736"/>
            <a:ext cx="6336704" cy="861774"/>
          </a:xfrm>
          <a:prstGeom prst="rect">
            <a:avLst/>
          </a:prstGeom>
          <a:noFill/>
        </p:spPr>
        <p:txBody>
          <a:bodyPr wrap="square" rtlCol="0">
            <a:spAutoFit/>
          </a:bodyPr>
          <a:lstStyle/>
          <a:p>
            <a:pPr algn="ctr"/>
            <a:r>
              <a:rPr lang="bg-BG" sz="3200" b="1" dirty="0" smtClean="0">
                <a:latin typeface="Garamond" pitchFamily="18" charset="0"/>
              </a:rPr>
              <a:t>но и </a:t>
            </a:r>
            <a:r>
              <a:rPr lang="en-US" sz="3200" b="1" dirty="0" err="1" smtClean="0">
                <a:solidFill>
                  <a:srgbClr val="9A250E"/>
                </a:solidFill>
                <a:latin typeface="Garamond" pitchFamily="18" charset="0"/>
              </a:rPr>
              <a:t>Brainware</a:t>
            </a:r>
            <a:endParaRPr lang="bg-BG" sz="3200" b="1" dirty="0" smtClean="0">
              <a:solidFill>
                <a:srgbClr val="9A250E"/>
              </a:solidFill>
              <a:latin typeface="Garamond" pitchFamily="18" charset="0"/>
            </a:endParaRPr>
          </a:p>
          <a:p>
            <a:pPr algn="ctr"/>
            <a:endParaRPr lang="bg-BG" dirty="0"/>
          </a:p>
        </p:txBody>
      </p:sp>
      <p:pic>
        <p:nvPicPr>
          <p:cNvPr id="94209" name="Picture 1" descr="G:\1\rabota\Presentation-17102013_VP_IDGConference-IT-Energy\pics\yoda.jpg"/>
          <p:cNvPicPr>
            <a:picLocks noChangeAspect="1" noChangeArrowheads="1"/>
          </p:cNvPicPr>
          <p:nvPr/>
        </p:nvPicPr>
        <p:blipFill>
          <a:blip r:embed="rId2"/>
          <a:srcRect/>
          <a:stretch>
            <a:fillRect/>
          </a:stretch>
        </p:blipFill>
        <p:spPr bwMode="auto">
          <a:xfrm>
            <a:off x="2771800" y="1628800"/>
            <a:ext cx="3798739" cy="3904940"/>
          </a:xfrm>
          <a:prstGeom prst="rect">
            <a:avLst/>
          </a:prstGeom>
          <a:noFill/>
        </p:spPr>
      </p:pic>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0808"/>
            <a:ext cx="8229600" cy="796908"/>
          </a:xfrm>
        </p:spPr>
        <p:txBody>
          <a:bodyPr/>
          <a:lstStyle/>
          <a:p>
            <a:r>
              <a:rPr lang="en-US" sz="3600" dirty="0" smtClean="0">
                <a:solidFill>
                  <a:srgbClr val="FF0000"/>
                </a:solidFill>
              </a:rPr>
              <a:t>DEADLINE:</a:t>
            </a:r>
            <a:br>
              <a:rPr lang="en-US" sz="3600" dirty="0" smtClean="0">
                <a:solidFill>
                  <a:srgbClr val="FF0000"/>
                </a:solidFill>
              </a:rPr>
            </a:br>
            <a:r>
              <a:rPr lang="en-US" sz="3600" dirty="0" smtClean="0">
                <a:solidFill>
                  <a:srgbClr val="FF0000"/>
                </a:solidFill>
              </a:rPr>
              <a:t/>
            </a:r>
            <a:br>
              <a:rPr lang="en-US" sz="3600" dirty="0" smtClean="0">
                <a:solidFill>
                  <a:srgbClr val="FF0000"/>
                </a:solidFill>
              </a:rPr>
            </a:br>
            <a:r>
              <a:rPr lang="en-US" sz="3600" dirty="0" smtClean="0">
                <a:solidFill>
                  <a:srgbClr val="FF0000"/>
                </a:solidFill>
              </a:rPr>
              <a:t/>
            </a:r>
            <a:br>
              <a:rPr lang="en-US" sz="3600" dirty="0" smtClean="0">
                <a:solidFill>
                  <a:srgbClr val="FF0000"/>
                </a:solidFill>
              </a:rPr>
            </a:br>
            <a:r>
              <a:rPr lang="en-US" sz="3600" dirty="0" smtClean="0">
                <a:solidFill>
                  <a:srgbClr val="FF0000"/>
                </a:solidFill>
              </a:rPr>
              <a:t>01.01.2015</a:t>
            </a:r>
            <a:endParaRPr lang="bg-BG" sz="3600"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5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8516"/>
            <a:ext cx="8229600" cy="796908"/>
          </a:xfrm>
        </p:spPr>
        <p:txBody>
          <a:bodyPr/>
          <a:lstStyle/>
          <a:p>
            <a:r>
              <a:rPr lang="bg-BG" dirty="0" smtClean="0">
                <a:solidFill>
                  <a:schemeClr val="bg1"/>
                </a:solidFill>
                <a:latin typeface="Garamond" pitchFamily="18" charset="0"/>
              </a:rPr>
              <a:t>Двата пътя към либерализиран пазар</a:t>
            </a:r>
            <a:endParaRPr lang="bg-BG" dirty="0">
              <a:solidFill>
                <a:schemeClr val="bg1"/>
              </a:solidFill>
              <a:latin typeface="Garamond" pitchFamily="18" charset="0"/>
            </a:endParaRPr>
          </a:p>
        </p:txBody>
      </p:sp>
      <p:pic>
        <p:nvPicPr>
          <p:cNvPr id="135170" name="Picture 2" descr="G:\1\rabota\Presentation-17102013_VP_IDGConference-IT-Energy\pics\196135_450565341640117_774391613_n.jpg"/>
          <p:cNvPicPr>
            <a:picLocks noChangeAspect="1" noChangeArrowheads="1"/>
          </p:cNvPicPr>
          <p:nvPr/>
        </p:nvPicPr>
        <p:blipFill>
          <a:blip r:embed="rId2"/>
          <a:srcRect/>
          <a:stretch>
            <a:fillRect/>
          </a:stretch>
        </p:blipFill>
        <p:spPr bwMode="auto">
          <a:xfrm>
            <a:off x="1331640" y="1495424"/>
            <a:ext cx="6408712" cy="4666435"/>
          </a:xfrm>
          <a:prstGeom prst="rect">
            <a:avLst/>
          </a:prstGeom>
          <a:noFill/>
        </p:spPr>
      </p:pic>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04187"/>
            <a:ext cx="7787208" cy="796908"/>
          </a:xfrm>
        </p:spPr>
        <p:txBody>
          <a:bodyPr/>
          <a:lstStyle/>
          <a:p>
            <a:r>
              <a:rPr lang="bg-BG" dirty="0" smtClean="0">
                <a:solidFill>
                  <a:schemeClr val="bg1"/>
                </a:solidFill>
                <a:latin typeface="Garamond" pitchFamily="18" charset="0"/>
              </a:rPr>
              <a:t>Диалог, дискусия, добра воля</a:t>
            </a:r>
            <a:endParaRPr lang="bg-BG" dirty="0">
              <a:solidFill>
                <a:schemeClr val="bg1"/>
              </a:solidFill>
              <a:latin typeface="Garamond" pitchFamily="18" charset="0"/>
            </a:endParaRPr>
          </a:p>
        </p:txBody>
      </p:sp>
      <p:pic>
        <p:nvPicPr>
          <p:cNvPr id="136194" name="Picture 2" descr="G:\1\rabota\Presentation-17102013_VP_IDGConference-IT-Energy\pics\InvesticionnoProektirane.jpg"/>
          <p:cNvPicPr>
            <a:picLocks noChangeAspect="1" noChangeArrowheads="1"/>
          </p:cNvPicPr>
          <p:nvPr/>
        </p:nvPicPr>
        <p:blipFill>
          <a:blip r:embed="rId2"/>
          <a:srcRect/>
          <a:stretch>
            <a:fillRect/>
          </a:stretch>
        </p:blipFill>
        <p:spPr bwMode="auto">
          <a:xfrm>
            <a:off x="1691680" y="1556792"/>
            <a:ext cx="5851624" cy="4447125"/>
          </a:xfrm>
          <a:prstGeom prst="rect">
            <a:avLst/>
          </a:prstGeom>
          <a:noFill/>
        </p:spPr>
      </p:pic>
      <p:sp>
        <p:nvSpPr>
          <p:cNvPr id="5" name="Rectangle 4"/>
          <p:cNvSpPr/>
          <p:nvPr/>
        </p:nvSpPr>
        <p:spPr>
          <a:xfrm>
            <a:off x="323528" y="5805264"/>
            <a:ext cx="8568952" cy="646331"/>
          </a:xfrm>
          <a:prstGeom prst="rect">
            <a:avLst/>
          </a:prstGeom>
        </p:spPr>
        <p:txBody>
          <a:bodyPr wrap="square">
            <a:spAutoFit/>
          </a:bodyPr>
          <a:lstStyle/>
          <a:p>
            <a:pPr algn="ctr"/>
            <a:r>
              <a:rPr lang="bg-BG" b="1" kern="0" dirty="0" smtClean="0">
                <a:solidFill>
                  <a:srgbClr val="C00000"/>
                </a:solidFill>
                <a:latin typeface="Garamond" pitchFamily="18" charset="0"/>
                <a:ea typeface="ＭＳ Ｐゴシック" charset="-128"/>
              </a:rPr>
              <a:t>ВСИЧКИ трябва да участват активно при създаването и провеждането на пазара на електроенергия!</a:t>
            </a:r>
            <a:endParaRPr lang="bg-BG" b="1" dirty="0">
              <a:latin typeface="Garamond" pitchFamily="18" charset="0"/>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1"/>
          <p:cNvSpPr txBox="1">
            <a:spLocks noChangeArrowheads="1"/>
          </p:cNvSpPr>
          <p:nvPr/>
        </p:nvSpPr>
        <p:spPr bwMode="auto">
          <a:xfrm>
            <a:off x="1500188" y="620713"/>
            <a:ext cx="6143625" cy="461962"/>
          </a:xfrm>
          <a:prstGeom prst="rect">
            <a:avLst/>
          </a:prstGeom>
          <a:noFill/>
          <a:ln w="9525">
            <a:noFill/>
            <a:miter lim="800000"/>
            <a:headEnd/>
            <a:tailEnd/>
          </a:ln>
        </p:spPr>
        <p:txBody>
          <a:bodyPr>
            <a:spAutoFit/>
          </a:bodyPr>
          <a:lstStyle/>
          <a:p>
            <a:pPr algn="ctr"/>
            <a:r>
              <a:rPr lang="bg-BG" sz="2400" b="1" dirty="0">
                <a:solidFill>
                  <a:schemeClr val="bg1"/>
                </a:solidFill>
                <a:latin typeface="Garamond" pitchFamily="18" charset="0"/>
              </a:rPr>
              <a:t>Малко време за въпроси и коментари</a:t>
            </a:r>
          </a:p>
        </p:txBody>
      </p:sp>
      <p:pic>
        <p:nvPicPr>
          <p:cNvPr id="137218" name="Picture 2" descr="http://cdn2.content.compendiumblog.com/uploads/user/20a59527-c8c5-492a-b888-7d8411053591/d5d22638-8e6e-44a5-851c-9b5a5e97c1ce/Image/32e1f05b8bfee3a26cbb23bb99830402/raised_hands_w640.jpeg"/>
          <p:cNvPicPr>
            <a:picLocks noChangeAspect="1" noChangeArrowheads="1"/>
          </p:cNvPicPr>
          <p:nvPr/>
        </p:nvPicPr>
        <p:blipFill>
          <a:blip r:embed="rId2"/>
          <a:srcRect/>
          <a:stretch>
            <a:fillRect/>
          </a:stretch>
        </p:blipFill>
        <p:spPr bwMode="auto">
          <a:xfrm>
            <a:off x="1547813" y="1340768"/>
            <a:ext cx="6096000" cy="3495675"/>
          </a:xfrm>
          <a:prstGeom prst="rect">
            <a:avLst/>
          </a:prstGeom>
          <a:noFill/>
        </p:spPr>
      </p:pic>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1619672" y="646113"/>
            <a:ext cx="5801271" cy="4078287"/>
          </a:xfrm>
          <a:prstGeom prst="rect">
            <a:avLst/>
          </a:prstGeom>
          <a:noFill/>
          <a:ln w="9525">
            <a:noFill/>
            <a:miter lim="800000"/>
            <a:headEnd/>
            <a:tailEnd/>
          </a:ln>
        </p:spPr>
        <p:txBody>
          <a:bodyPr/>
          <a:lstStyle/>
          <a:p>
            <a:pPr eaLnBrk="0" hangingPunct="0">
              <a:defRPr/>
            </a:pPr>
            <a:endParaRPr lang="bg-BG" sz="1600" b="1" dirty="0">
              <a:latin typeface="Garamond" pitchFamily="18" charset="0"/>
              <a:ea typeface="ＭＳ Ｐゴシック" charset="-128"/>
            </a:endParaRPr>
          </a:p>
          <a:p>
            <a:pPr algn="ctr" eaLnBrk="0" hangingPunct="0">
              <a:defRPr/>
            </a:pPr>
            <a:r>
              <a:rPr lang="bg-BG" sz="2400" b="1" dirty="0">
                <a:solidFill>
                  <a:schemeClr val="bg1"/>
                </a:solidFill>
                <a:latin typeface="Garamond" pitchFamily="18" charset="0"/>
                <a:ea typeface="ＭＳ Ｐゴシック" charset="-128"/>
              </a:rPr>
              <a:t>Благодаря за </a:t>
            </a:r>
            <a:r>
              <a:rPr lang="bg-BG" sz="2400" b="1" dirty="0" smtClean="0">
                <a:solidFill>
                  <a:schemeClr val="bg1"/>
                </a:solidFill>
                <a:latin typeface="Garamond" pitchFamily="18" charset="0"/>
                <a:ea typeface="ＭＳ Ｐゴシック" charset="-128"/>
              </a:rPr>
              <a:t>вниманието и търпението!</a:t>
            </a:r>
            <a:endParaRPr lang="bg-BG" sz="2400" b="1" dirty="0">
              <a:solidFill>
                <a:schemeClr val="bg1"/>
              </a:solidFill>
              <a:latin typeface="Garamond" pitchFamily="18" charset="0"/>
              <a:ea typeface="ＭＳ Ｐゴシック" charset="-128"/>
            </a:endParaRPr>
          </a:p>
          <a:p>
            <a:pPr eaLnBrk="0" hangingPunct="0">
              <a:defRPr/>
            </a:pPr>
            <a:endParaRPr lang="bg-BG" sz="1600" b="1" dirty="0">
              <a:latin typeface="Garamond" pitchFamily="18" charset="0"/>
              <a:ea typeface="ＭＳ Ｐゴシック" charset="-128"/>
            </a:endParaRPr>
          </a:p>
          <a:p>
            <a:pPr eaLnBrk="0" hangingPunct="0">
              <a:defRPr/>
            </a:pPr>
            <a:endParaRPr lang="bg-BG" sz="1600" b="1" dirty="0">
              <a:latin typeface="Garamond" pitchFamily="18" charset="0"/>
              <a:ea typeface="ＭＳ Ｐゴシック" charset="-128"/>
            </a:endParaRPr>
          </a:p>
          <a:p>
            <a:pPr eaLnBrk="0" hangingPunct="0">
              <a:defRPr/>
            </a:pPr>
            <a:endParaRPr lang="bg-BG" sz="1600" b="1" dirty="0">
              <a:latin typeface="Garamond" pitchFamily="18" charset="0"/>
              <a:ea typeface="ＭＳ Ｐゴシック" charset="-128"/>
            </a:endParaRPr>
          </a:p>
          <a:p>
            <a:pPr marL="723900" eaLnBrk="0" hangingPunct="0">
              <a:defRPr/>
            </a:pPr>
            <a:r>
              <a:rPr lang="en-US" sz="1600" b="1" dirty="0">
                <a:latin typeface="Garamond" pitchFamily="18" charset="0"/>
                <a:ea typeface="ＭＳ Ｐゴシック" charset="-128"/>
              </a:rPr>
              <a:t/>
            </a:r>
            <a:br>
              <a:rPr lang="en-US" sz="1600" b="1" dirty="0">
                <a:latin typeface="Garamond" pitchFamily="18" charset="0"/>
                <a:ea typeface="ＭＳ Ｐゴシック" charset="-128"/>
              </a:rPr>
            </a:br>
            <a:r>
              <a:rPr lang="bg-BG" sz="1600" b="1" dirty="0" smtClean="0">
                <a:latin typeface="Garamond" pitchFamily="18" charset="0"/>
                <a:ea typeface="ＭＳ Ｐゴシック" charset="-128"/>
              </a:rPr>
              <a:t>инж. Ва</a:t>
            </a:r>
            <a:r>
              <a:rPr lang="ru-RU" sz="1600" b="1" dirty="0">
                <a:latin typeface="Garamond" pitchFamily="18" charset="0"/>
                <a:ea typeface="ＭＳ Ｐゴシック" charset="-128"/>
              </a:rPr>
              <a:t>сил </a:t>
            </a:r>
            <a:r>
              <a:rPr lang="ru-RU" sz="1600" b="1" dirty="0" err="1">
                <a:latin typeface="Garamond" pitchFamily="18" charset="0"/>
                <a:ea typeface="ＭＳ Ｐゴシック" charset="-128"/>
              </a:rPr>
              <a:t>Петев</a:t>
            </a:r>
            <a:endParaRPr lang="ru-RU" sz="1600" b="1" dirty="0">
              <a:latin typeface="Garamond" pitchFamily="18" charset="0"/>
              <a:ea typeface="ＭＳ Ｐゴシック" charset="-128"/>
            </a:endParaRPr>
          </a:p>
          <a:p>
            <a:pPr marL="723900" eaLnBrk="0" hangingPunct="0">
              <a:defRPr/>
            </a:pPr>
            <a:endParaRPr lang="en-US" sz="1600" b="1" dirty="0">
              <a:latin typeface="Garamond" pitchFamily="18" charset="0"/>
              <a:ea typeface="ＭＳ Ｐゴシック" charset="-128"/>
            </a:endParaRPr>
          </a:p>
          <a:p>
            <a:pPr marL="723900">
              <a:defRPr/>
            </a:pPr>
            <a:r>
              <a:rPr lang="it-IT" sz="1600" b="1" kern="0" dirty="0">
                <a:latin typeface="Garamond" pitchFamily="18" charset="0"/>
                <a:ea typeface="ＭＳ Ｐゴシック" charset="-128"/>
                <a:hlinkClick r:id="rId2"/>
              </a:rPr>
              <a:t>vassil.petev@3vmanage.eu</a:t>
            </a:r>
            <a:r>
              <a:rPr lang="it-IT" sz="1600" b="1" kern="0" dirty="0">
                <a:latin typeface="Garamond" pitchFamily="18" charset="0"/>
                <a:ea typeface="ＭＳ Ｐゴシック" charset="-128"/>
              </a:rPr>
              <a:t> </a:t>
            </a:r>
          </a:p>
          <a:p>
            <a:pPr marL="723900">
              <a:defRPr/>
            </a:pPr>
            <a:r>
              <a:rPr lang="it-IT" sz="1600" b="1" kern="0" dirty="0">
                <a:latin typeface="Garamond" pitchFamily="18" charset="0"/>
                <a:ea typeface="ＭＳ Ｐゴシック" charset="-128"/>
              </a:rPr>
              <a:t>M: +359 88 722 53 </a:t>
            </a:r>
            <a:r>
              <a:rPr lang="it-IT" sz="1600" b="1" kern="0" dirty="0" smtClean="0">
                <a:latin typeface="Garamond" pitchFamily="18" charset="0"/>
                <a:ea typeface="ＭＳ Ｐゴシック" charset="-128"/>
              </a:rPr>
              <a:t>97</a:t>
            </a:r>
          </a:p>
          <a:p>
            <a:pPr marL="723900">
              <a:defRPr/>
            </a:pPr>
            <a:endParaRPr lang="it-IT" sz="1600" b="1" kern="0" dirty="0" smtClean="0">
              <a:latin typeface="Garamond" pitchFamily="18" charset="0"/>
              <a:ea typeface="ＭＳ Ｐゴシック" charset="-128"/>
            </a:endParaRPr>
          </a:p>
          <a:p>
            <a:pPr marL="723900">
              <a:defRPr/>
            </a:pPr>
            <a:endParaRPr lang="it-IT" sz="1600" b="1" kern="0" dirty="0" smtClean="0">
              <a:latin typeface="Garamond" pitchFamily="18" charset="0"/>
              <a:ea typeface="ＭＳ Ｐゴシック" charset="-128"/>
            </a:endParaRPr>
          </a:p>
          <a:p>
            <a:pPr marL="723900">
              <a:defRPr/>
            </a:pPr>
            <a:r>
              <a:rPr lang="bg-BG" sz="1600" b="1" kern="0" smtClean="0">
                <a:latin typeface="Garamond" pitchFamily="18" charset="0"/>
                <a:ea typeface="ＭＳ Ｐゴシック" charset="-128"/>
              </a:rPr>
              <a:t>Н</a:t>
            </a:r>
            <a:r>
              <a:rPr lang="ru-RU" sz="1600" b="1" kern="0" dirty="0" smtClean="0">
                <a:latin typeface="Garamond" pitchFamily="18" charset="0"/>
                <a:ea typeface="ＭＳ Ｐゴシック" charset="-128"/>
              </a:rPr>
              <a:t>е </a:t>
            </a:r>
            <a:r>
              <a:rPr lang="ru-RU" sz="1600" b="1" kern="0" dirty="0" smtClean="0">
                <a:latin typeface="Garamond" pitchFamily="18" charset="0"/>
                <a:ea typeface="ＭＳ Ｐゴシック" charset="-128"/>
              </a:rPr>
              <a:t>е важен </a:t>
            </a:r>
            <a:r>
              <a:rPr lang="ru-RU" sz="1600" b="1" kern="0" dirty="0" err="1" smtClean="0">
                <a:latin typeface="Garamond" pitchFamily="18" charset="0"/>
                <a:ea typeface="ＭＳ Ｐゴシック" charset="-128"/>
              </a:rPr>
              <a:t>цветът</a:t>
            </a:r>
            <a:r>
              <a:rPr lang="ru-RU" sz="1600" b="1" kern="0" dirty="0" smtClean="0">
                <a:latin typeface="Garamond" pitchFamily="18" charset="0"/>
                <a:ea typeface="ＭＳ Ｐゴシック" charset="-128"/>
              </a:rPr>
              <a:t> на </a:t>
            </a:r>
            <a:r>
              <a:rPr lang="ru-RU" sz="1600" b="1" kern="0" dirty="0" err="1" smtClean="0">
                <a:latin typeface="Garamond" pitchFamily="18" charset="0"/>
                <a:ea typeface="ＭＳ Ｐゴシック" charset="-128"/>
              </a:rPr>
              <a:t>котката</a:t>
            </a:r>
            <a:r>
              <a:rPr lang="ru-RU" sz="1600" b="1" kern="0" dirty="0" smtClean="0">
                <a:latin typeface="Garamond" pitchFamily="18" charset="0"/>
                <a:ea typeface="ＭＳ Ｐゴシック" charset="-128"/>
              </a:rPr>
              <a:t>, </a:t>
            </a:r>
            <a:r>
              <a:rPr lang="ru-RU" sz="1600" b="1" kern="0" dirty="0" err="1" smtClean="0">
                <a:latin typeface="Garamond" pitchFamily="18" charset="0"/>
                <a:ea typeface="ＭＳ Ｐゴシック" charset="-128"/>
              </a:rPr>
              <a:t>ако</a:t>
            </a:r>
            <a:r>
              <a:rPr lang="ru-RU" sz="1600" b="1" kern="0" dirty="0" smtClean="0">
                <a:latin typeface="Garamond" pitchFamily="18" charset="0"/>
                <a:ea typeface="ＭＳ Ｐゴシック" charset="-128"/>
              </a:rPr>
              <a:t> </a:t>
            </a:r>
            <a:r>
              <a:rPr lang="ru-RU" sz="1600" b="1" kern="0" dirty="0" err="1" smtClean="0">
                <a:latin typeface="Garamond" pitchFamily="18" charset="0"/>
                <a:ea typeface="ＭＳ Ｐゴシック" charset="-128"/>
              </a:rPr>
              <a:t>тя</a:t>
            </a:r>
            <a:r>
              <a:rPr lang="ru-RU" sz="1600" b="1" kern="0" dirty="0" smtClean="0">
                <a:latin typeface="Garamond" pitchFamily="18" charset="0"/>
                <a:ea typeface="ＭＳ Ｐゴシック" charset="-128"/>
              </a:rPr>
              <a:t> лови </a:t>
            </a:r>
            <a:r>
              <a:rPr lang="ru-RU" sz="1600" b="1" kern="0" dirty="0" smtClean="0">
                <a:latin typeface="Garamond" pitchFamily="18" charset="0"/>
                <a:ea typeface="ＭＳ Ｐゴシック" charset="-128"/>
              </a:rPr>
              <a:t>мишки</a:t>
            </a:r>
          </a:p>
          <a:p>
            <a:pPr marL="723900" algn="r">
              <a:defRPr/>
            </a:pPr>
            <a:r>
              <a:rPr lang="ru-RU" sz="1600" b="1" kern="0" dirty="0" err="1" smtClean="0">
                <a:latin typeface="Garamond" pitchFamily="18" charset="0"/>
                <a:ea typeface="ＭＳ Ｐゴシック" charset="-128"/>
              </a:rPr>
              <a:t>ки</a:t>
            </a:r>
            <a:r>
              <a:rPr lang="ru-RU" sz="1600" b="1" kern="0" dirty="0" err="1" smtClean="0">
                <a:latin typeface="Garamond" pitchFamily="18" charset="0"/>
                <a:ea typeface="ＭＳ Ｐゴシック" charset="-128"/>
              </a:rPr>
              <a:t>тайска</a:t>
            </a:r>
            <a:r>
              <a:rPr lang="ru-RU" sz="1600" b="1" kern="0" dirty="0" smtClean="0">
                <a:latin typeface="Garamond" pitchFamily="18" charset="0"/>
                <a:ea typeface="ＭＳ Ｐゴシック" charset="-128"/>
              </a:rPr>
              <a:t> поговорка</a:t>
            </a:r>
            <a:endParaRPr lang="it-IT" sz="1600" b="1" kern="0" dirty="0">
              <a:latin typeface="Garamond" pitchFamily="18" charset="0"/>
              <a:ea typeface="ＭＳ Ｐゴシック" charset="-128"/>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sp>
        <p:nvSpPr>
          <p:cNvPr id="3" name="Rectangle 2"/>
          <p:cNvSpPr/>
          <p:nvPr/>
        </p:nvSpPr>
        <p:spPr>
          <a:xfrm>
            <a:off x="827584" y="1484784"/>
            <a:ext cx="7859216" cy="5016758"/>
          </a:xfrm>
          <a:prstGeom prst="rect">
            <a:avLst/>
          </a:prstGeom>
        </p:spPr>
        <p:txBody>
          <a:bodyPr wrap="square">
            <a:spAutoFit/>
          </a:bodyPr>
          <a:lstStyle/>
          <a:p>
            <a:r>
              <a:rPr lang="ru-RU" sz="2400" b="1" dirty="0" smtClean="0">
                <a:solidFill>
                  <a:srgbClr val="C00000"/>
                </a:solidFill>
                <a:latin typeface="Garamond" pitchFamily="18" charset="0"/>
              </a:rPr>
              <a:t>Регламент  (ЕС)  №  714/2009 </a:t>
            </a:r>
            <a:r>
              <a:rPr lang="ru-RU" sz="2400" b="1" dirty="0" err="1" smtClean="0">
                <a:solidFill>
                  <a:srgbClr val="C00000"/>
                </a:solidFill>
                <a:latin typeface="Garamond" pitchFamily="18" charset="0"/>
              </a:rPr>
              <a:t>относно</a:t>
            </a:r>
            <a:r>
              <a:rPr lang="ru-RU" sz="2400" b="1" dirty="0" smtClean="0">
                <a:solidFill>
                  <a:srgbClr val="C00000"/>
                </a:solidFill>
                <a:latin typeface="Garamond" pitchFamily="18" charset="0"/>
              </a:rPr>
              <a:t> </a:t>
            </a:r>
            <a:r>
              <a:rPr lang="ru-RU" sz="2400" b="1" dirty="0" err="1" smtClean="0">
                <a:solidFill>
                  <a:srgbClr val="C00000"/>
                </a:solidFill>
                <a:latin typeface="Garamond" pitchFamily="18" charset="0"/>
              </a:rPr>
              <a:t>условията</a:t>
            </a:r>
            <a:r>
              <a:rPr lang="ru-RU" sz="2400" b="1" dirty="0" smtClean="0">
                <a:solidFill>
                  <a:srgbClr val="C00000"/>
                </a:solidFill>
                <a:latin typeface="Garamond" pitchFamily="18" charset="0"/>
              </a:rPr>
              <a:t> за </a:t>
            </a:r>
            <a:r>
              <a:rPr lang="ru-RU" sz="2400" b="1" dirty="0" err="1" smtClean="0">
                <a:solidFill>
                  <a:srgbClr val="C00000"/>
                </a:solidFill>
                <a:latin typeface="Garamond" pitchFamily="18" charset="0"/>
              </a:rPr>
              <a:t>достъп</a:t>
            </a:r>
            <a:r>
              <a:rPr lang="ru-RU" sz="2400" b="1" dirty="0" smtClean="0">
                <a:solidFill>
                  <a:srgbClr val="C00000"/>
                </a:solidFill>
                <a:latin typeface="Garamond" pitchFamily="18" charset="0"/>
              </a:rPr>
              <a:t> до </a:t>
            </a:r>
            <a:r>
              <a:rPr lang="ru-RU" sz="2400" b="1" dirty="0" err="1" smtClean="0">
                <a:solidFill>
                  <a:srgbClr val="C00000"/>
                </a:solidFill>
                <a:latin typeface="Garamond" pitchFamily="18" charset="0"/>
              </a:rPr>
              <a:t>мрежата</a:t>
            </a:r>
            <a:r>
              <a:rPr lang="ru-RU" sz="2400" b="1" dirty="0" smtClean="0">
                <a:solidFill>
                  <a:srgbClr val="C00000"/>
                </a:solidFill>
                <a:latin typeface="Garamond" pitchFamily="18" charset="0"/>
              </a:rPr>
              <a:t> за </a:t>
            </a:r>
            <a:r>
              <a:rPr lang="ru-RU" sz="2400" b="1" dirty="0" err="1" smtClean="0">
                <a:solidFill>
                  <a:srgbClr val="C00000"/>
                </a:solidFill>
                <a:latin typeface="Garamond" pitchFamily="18" charset="0"/>
              </a:rPr>
              <a:t>трансграничен</a:t>
            </a:r>
            <a:r>
              <a:rPr lang="ru-RU" sz="2400" b="1" dirty="0" smtClean="0">
                <a:solidFill>
                  <a:srgbClr val="C00000"/>
                </a:solidFill>
                <a:latin typeface="Garamond" pitchFamily="18" charset="0"/>
              </a:rPr>
              <a:t> обмен на </a:t>
            </a:r>
            <a:r>
              <a:rPr lang="ru-RU" sz="2400" b="1" dirty="0" err="1" smtClean="0">
                <a:solidFill>
                  <a:srgbClr val="C00000"/>
                </a:solidFill>
                <a:latin typeface="Garamond" pitchFamily="18" charset="0"/>
              </a:rPr>
              <a:t>електроенергия</a:t>
            </a:r>
            <a:endParaRPr lang="ru-RU" sz="2400" b="1" dirty="0" smtClean="0">
              <a:solidFill>
                <a:srgbClr val="C00000"/>
              </a:solidFill>
              <a:latin typeface="Garamond" pitchFamily="18" charset="0"/>
            </a:endParaRPr>
          </a:p>
          <a:p>
            <a:endParaRPr lang="ru-RU" sz="2400" b="1" dirty="0" smtClean="0">
              <a:solidFill>
                <a:srgbClr val="C00000"/>
              </a:solidFill>
              <a:latin typeface="Garamond" pitchFamily="18" charset="0"/>
            </a:endParaRPr>
          </a:p>
          <a:p>
            <a:endParaRPr lang="ru-RU" sz="2400" b="1" dirty="0" smtClean="0">
              <a:solidFill>
                <a:srgbClr val="C00000"/>
              </a:solidFill>
              <a:latin typeface="Garamond" pitchFamily="18" charset="0"/>
            </a:endParaRPr>
          </a:p>
          <a:p>
            <a:r>
              <a:rPr lang="bg-BG" sz="2400" b="1" dirty="0" smtClean="0">
                <a:solidFill>
                  <a:srgbClr val="C00000"/>
                </a:solidFill>
                <a:latin typeface="Garamond" pitchFamily="18" charset="0"/>
              </a:rPr>
              <a:t>Регламент (ЕС) 1227/2011 относно </a:t>
            </a:r>
            <a:r>
              <a:rPr lang="ru-RU" sz="2400" b="1" dirty="0" err="1" smtClean="0">
                <a:solidFill>
                  <a:srgbClr val="C00000"/>
                </a:solidFill>
                <a:latin typeface="Garamond" pitchFamily="18" charset="0"/>
              </a:rPr>
              <a:t>интегритета</a:t>
            </a:r>
            <a:r>
              <a:rPr lang="ru-RU" sz="2400" b="1" dirty="0" smtClean="0">
                <a:solidFill>
                  <a:srgbClr val="C00000"/>
                </a:solidFill>
                <a:latin typeface="Garamond" pitchFamily="18" charset="0"/>
              </a:rPr>
              <a:t> и </a:t>
            </a:r>
            <a:r>
              <a:rPr lang="ru-RU" sz="2400" b="1" dirty="0" err="1" smtClean="0">
                <a:solidFill>
                  <a:srgbClr val="C00000"/>
                </a:solidFill>
                <a:latin typeface="Garamond" pitchFamily="18" charset="0"/>
              </a:rPr>
              <a:t>прозрачността</a:t>
            </a:r>
            <a:r>
              <a:rPr lang="ru-RU" sz="2400" b="1" dirty="0" smtClean="0">
                <a:solidFill>
                  <a:srgbClr val="C00000"/>
                </a:solidFill>
                <a:latin typeface="Garamond" pitchFamily="18" charset="0"/>
              </a:rPr>
              <a:t> на </a:t>
            </a:r>
            <a:r>
              <a:rPr lang="ru-RU" sz="2400" b="1" dirty="0" err="1" smtClean="0">
                <a:solidFill>
                  <a:srgbClr val="C00000"/>
                </a:solidFill>
                <a:latin typeface="Garamond" pitchFamily="18" charset="0"/>
              </a:rPr>
              <a:t>пазара</a:t>
            </a:r>
            <a:r>
              <a:rPr lang="ru-RU" sz="2400" b="1" dirty="0" smtClean="0">
                <a:solidFill>
                  <a:srgbClr val="C00000"/>
                </a:solidFill>
                <a:latin typeface="Garamond" pitchFamily="18" charset="0"/>
              </a:rPr>
              <a:t> за </a:t>
            </a:r>
            <a:r>
              <a:rPr lang="ru-RU" sz="2400" b="1" dirty="0" err="1" smtClean="0">
                <a:solidFill>
                  <a:srgbClr val="C00000"/>
                </a:solidFill>
                <a:latin typeface="Garamond" pitchFamily="18" charset="0"/>
              </a:rPr>
              <a:t>търговия</a:t>
            </a:r>
            <a:r>
              <a:rPr lang="ru-RU" sz="2400" b="1" dirty="0" smtClean="0">
                <a:solidFill>
                  <a:srgbClr val="C00000"/>
                </a:solidFill>
                <a:latin typeface="Garamond" pitchFamily="18" charset="0"/>
              </a:rPr>
              <a:t> на </a:t>
            </a:r>
            <a:r>
              <a:rPr lang="ru-RU" sz="2400" b="1" dirty="0" err="1" smtClean="0">
                <a:solidFill>
                  <a:srgbClr val="C00000"/>
                </a:solidFill>
                <a:latin typeface="Garamond" pitchFamily="18" charset="0"/>
              </a:rPr>
              <a:t>едро</a:t>
            </a:r>
            <a:r>
              <a:rPr lang="ru-RU" sz="2400" b="1" dirty="0" smtClean="0">
                <a:solidFill>
                  <a:srgbClr val="C00000"/>
                </a:solidFill>
                <a:latin typeface="Garamond" pitchFamily="18" charset="0"/>
              </a:rPr>
              <a:t> с </a:t>
            </a:r>
            <a:r>
              <a:rPr lang="ru-RU" sz="2400" b="1" dirty="0" err="1" smtClean="0">
                <a:solidFill>
                  <a:srgbClr val="C00000"/>
                </a:solidFill>
                <a:latin typeface="Garamond" pitchFamily="18" charset="0"/>
              </a:rPr>
              <a:t>енергия</a:t>
            </a:r>
            <a:endParaRPr lang="ru-RU" sz="2400" b="1" dirty="0" smtClean="0">
              <a:solidFill>
                <a:srgbClr val="C00000"/>
              </a:solidFill>
              <a:latin typeface="Garamond" pitchFamily="18" charset="0"/>
            </a:endParaRPr>
          </a:p>
          <a:p>
            <a:endParaRPr lang="ru-RU" sz="2400" b="1" dirty="0" smtClean="0">
              <a:solidFill>
                <a:srgbClr val="C00000"/>
              </a:solidFill>
              <a:latin typeface="Garamond" pitchFamily="18" charset="0"/>
            </a:endParaRPr>
          </a:p>
          <a:p>
            <a:endParaRPr lang="ru-RU" sz="2400" b="1" dirty="0" smtClean="0">
              <a:solidFill>
                <a:srgbClr val="C00000"/>
              </a:solidFill>
              <a:latin typeface="Garamond" pitchFamily="18" charset="0"/>
            </a:endParaRPr>
          </a:p>
          <a:p>
            <a:r>
              <a:rPr lang="ru-RU" sz="2400" b="1" dirty="0" smtClean="0">
                <a:solidFill>
                  <a:srgbClr val="C00000"/>
                </a:solidFill>
                <a:latin typeface="Garamond" pitchFamily="18" charset="0"/>
              </a:rPr>
              <a:t>Регламент(ЕС) № </a:t>
            </a:r>
            <a:r>
              <a:rPr lang="en-GB" sz="2400" b="1" dirty="0" smtClean="0">
                <a:solidFill>
                  <a:srgbClr val="C00000"/>
                </a:solidFill>
                <a:latin typeface="Garamond" pitchFamily="18" charset="0"/>
              </a:rPr>
              <a:t>543/2013 </a:t>
            </a:r>
            <a:r>
              <a:rPr lang="ru-RU" sz="2400" b="1" dirty="0" smtClean="0">
                <a:solidFill>
                  <a:srgbClr val="C00000"/>
                </a:solidFill>
                <a:latin typeface="Garamond" pitchFamily="18" charset="0"/>
              </a:rPr>
              <a:t>а </a:t>
            </a:r>
            <a:r>
              <a:rPr lang="ru-RU" sz="2400" b="1" dirty="0" err="1" smtClean="0">
                <a:solidFill>
                  <a:srgbClr val="C00000"/>
                </a:solidFill>
                <a:latin typeface="Garamond" pitchFamily="18" charset="0"/>
              </a:rPr>
              <a:t>представяне</a:t>
            </a:r>
            <a:r>
              <a:rPr lang="ru-RU" sz="2400" b="1" dirty="0" smtClean="0">
                <a:solidFill>
                  <a:srgbClr val="C00000"/>
                </a:solidFill>
                <a:latin typeface="Garamond" pitchFamily="18" charset="0"/>
              </a:rPr>
              <a:t> и </a:t>
            </a:r>
            <a:r>
              <a:rPr lang="ru-RU" sz="2400" b="1" dirty="0" err="1" smtClean="0">
                <a:solidFill>
                  <a:srgbClr val="C00000"/>
                </a:solidFill>
                <a:latin typeface="Garamond" pitchFamily="18" charset="0"/>
              </a:rPr>
              <a:t>публикуване</a:t>
            </a:r>
            <a:r>
              <a:rPr lang="ru-RU" sz="2400" b="1" dirty="0" smtClean="0">
                <a:solidFill>
                  <a:srgbClr val="C00000"/>
                </a:solidFill>
                <a:latin typeface="Garamond" pitchFamily="18" charset="0"/>
              </a:rPr>
              <a:t> на </a:t>
            </a:r>
            <a:r>
              <a:rPr lang="ru-RU" sz="2400" b="1" dirty="0" err="1" smtClean="0">
                <a:solidFill>
                  <a:srgbClr val="C00000"/>
                </a:solidFill>
                <a:latin typeface="Garamond" pitchFamily="18" charset="0"/>
              </a:rPr>
              <a:t>данни</a:t>
            </a:r>
            <a:r>
              <a:rPr lang="ru-RU" sz="2400" b="1" dirty="0" smtClean="0">
                <a:solidFill>
                  <a:srgbClr val="C00000"/>
                </a:solidFill>
                <a:latin typeface="Garamond" pitchFamily="18" charset="0"/>
              </a:rPr>
              <a:t> </a:t>
            </a:r>
            <a:r>
              <a:rPr lang="ru-RU" sz="2400" b="1" dirty="0" err="1" smtClean="0">
                <a:solidFill>
                  <a:srgbClr val="C00000"/>
                </a:solidFill>
                <a:latin typeface="Garamond" pitchFamily="18" charset="0"/>
              </a:rPr>
              <a:t>на</a:t>
            </a:r>
            <a:r>
              <a:rPr lang="ru-RU" sz="2400" b="1" dirty="0" smtClean="0">
                <a:solidFill>
                  <a:srgbClr val="C00000"/>
                </a:solidFill>
                <a:latin typeface="Garamond" pitchFamily="18" charset="0"/>
              </a:rPr>
              <a:t> </a:t>
            </a:r>
            <a:r>
              <a:rPr lang="ru-RU" sz="2400" b="1" dirty="0" err="1" smtClean="0">
                <a:solidFill>
                  <a:srgbClr val="C00000"/>
                </a:solidFill>
                <a:latin typeface="Garamond" pitchFamily="18" charset="0"/>
              </a:rPr>
              <a:t>пазарите</a:t>
            </a:r>
            <a:r>
              <a:rPr lang="ru-RU" sz="2400" b="1" dirty="0" smtClean="0">
                <a:solidFill>
                  <a:srgbClr val="C00000"/>
                </a:solidFill>
                <a:latin typeface="Garamond" pitchFamily="18" charset="0"/>
              </a:rPr>
              <a:t> за </a:t>
            </a:r>
            <a:r>
              <a:rPr lang="ru-RU" sz="2400" b="1" dirty="0" err="1" smtClean="0">
                <a:solidFill>
                  <a:srgbClr val="C00000"/>
                </a:solidFill>
                <a:latin typeface="Garamond" pitchFamily="18" charset="0"/>
              </a:rPr>
              <a:t>електроенергия</a:t>
            </a:r>
            <a:r>
              <a:rPr lang="ru-RU" sz="2400" b="1" dirty="0" smtClean="0">
                <a:solidFill>
                  <a:srgbClr val="C00000"/>
                </a:solidFill>
                <a:latin typeface="Garamond" pitchFamily="18" charset="0"/>
              </a:rPr>
              <a:t> </a:t>
            </a:r>
            <a:endParaRPr lang="bg-BG" sz="2800" b="1" dirty="0" smtClean="0">
              <a:solidFill>
                <a:srgbClr val="C00000"/>
              </a:solidFill>
              <a:latin typeface="Garamond" pitchFamily="18" charset="0"/>
            </a:endParaRPr>
          </a:p>
          <a:p>
            <a:endParaRPr lang="bg-BG" sz="2800" b="1" dirty="0" smtClean="0">
              <a:solidFill>
                <a:srgbClr val="C00000"/>
              </a:solidFill>
              <a:latin typeface="Garamond" pitchFamily="18" charset="0"/>
            </a:endParaRPr>
          </a:p>
          <a:p>
            <a:endParaRPr lang="bg-BG" sz="2800" b="1" dirty="0">
              <a:solidFill>
                <a:srgbClr val="C00000"/>
              </a:solidFill>
              <a:latin typeface="Garamond" pitchFamily="18" charset="0"/>
            </a:endParaRPr>
          </a:p>
        </p:txBody>
      </p:sp>
      <p:sp>
        <p:nvSpPr>
          <p:cNvPr id="7" name="Title 1"/>
          <p:cNvSpPr txBox="1">
            <a:spLocks/>
          </p:cNvSpPr>
          <p:nvPr/>
        </p:nvSpPr>
        <p:spPr>
          <a:xfrm>
            <a:off x="609600" y="652442"/>
            <a:ext cx="8229600" cy="796908"/>
          </a:xfrm>
          <a:prstGeom prst="rect">
            <a:avLst/>
          </a:prstGeo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bg-BG" sz="2800" b="1" i="0" u="none" strike="noStrike" kern="0" cap="none" spc="0" normalizeH="0" baseline="0" noProof="0" smtClean="0">
                <a:ln>
                  <a:noFill/>
                </a:ln>
                <a:solidFill>
                  <a:schemeClr val="bg1"/>
                </a:solidFill>
                <a:effectLst/>
                <a:uLnTx/>
                <a:uFillTx/>
                <a:latin typeface="Garamond" pitchFamily="18" charset="0"/>
                <a:ea typeface="ＭＳ Ｐゴシック" charset="-128"/>
                <a:cs typeface="ＭＳ Ｐゴシック"/>
              </a:rPr>
              <a:t>Малко директиви и регламенти</a:t>
            </a:r>
            <a:br>
              <a:rPr kumimoji="0" lang="bg-BG" sz="2800" b="1" i="0" u="none" strike="noStrike" kern="0" cap="none" spc="0" normalizeH="0" baseline="0" noProof="0" smtClean="0">
                <a:ln>
                  <a:noFill/>
                </a:ln>
                <a:solidFill>
                  <a:schemeClr val="bg1"/>
                </a:solidFill>
                <a:effectLst/>
                <a:uLnTx/>
                <a:uFillTx/>
                <a:latin typeface="Garamond" pitchFamily="18" charset="0"/>
                <a:ea typeface="ＭＳ Ｐゴシック" charset="-128"/>
                <a:cs typeface="ＭＳ Ｐゴシック"/>
              </a:rPr>
            </a:br>
            <a:endParaRPr kumimoji="0" lang="bg-BG" sz="2800" b="1" i="0" u="none" strike="noStrike" kern="1200" cap="none" spc="0" normalizeH="0" baseline="0" noProof="0" dirty="0">
              <a:ln>
                <a:noFill/>
              </a:ln>
              <a:solidFill>
                <a:schemeClr val="bg1"/>
              </a:solidFill>
              <a:effectLst/>
              <a:uLnTx/>
              <a:uFillTx/>
              <a:latin typeface="+mj-lt"/>
              <a:ea typeface="MS PGothic" pitchFamily="34" charset="-128"/>
              <a:cs typeface="ＭＳ Ｐゴシック"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500" fill="hold"/>
                                        <p:tgtEl>
                                          <p:spTgt spid="3">
                                            <p:txEl>
                                              <p:pRg st="6" end="6"/>
                                            </p:txEl>
                                          </p:spTgt>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15616" y="457508"/>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pic>
        <p:nvPicPr>
          <p:cNvPr id="3" name="Picture 2" descr="G:\1\rabota\Presentation-17102013_VP_IDGConference-IT-Energy\pics\analysis-of-electricity-market.jpg"/>
          <p:cNvPicPr>
            <a:picLocks noChangeAspect="1" noChangeArrowheads="1"/>
          </p:cNvPicPr>
          <p:nvPr/>
        </p:nvPicPr>
        <p:blipFill>
          <a:blip r:embed="rId2"/>
          <a:srcRect/>
          <a:stretch>
            <a:fillRect/>
          </a:stretch>
        </p:blipFill>
        <p:spPr bwMode="auto">
          <a:xfrm>
            <a:off x="1835696" y="1844824"/>
            <a:ext cx="5690284" cy="3618706"/>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dirty="0"/>
          </a:p>
        </p:txBody>
      </p:sp>
      <p:pic>
        <p:nvPicPr>
          <p:cNvPr id="100354" name="Picture 2" descr="G:\1\rabota\Presentation-17102013_VP_IDGConference-IT-Energy\pics\LoadScriptNN_01.png"/>
          <p:cNvPicPr>
            <a:picLocks noChangeAspect="1" noChangeArrowheads="1"/>
          </p:cNvPicPr>
          <p:nvPr/>
        </p:nvPicPr>
        <p:blipFill>
          <a:blip r:embed="rId2"/>
          <a:srcRect/>
          <a:stretch>
            <a:fillRect/>
          </a:stretch>
        </p:blipFill>
        <p:spPr bwMode="auto">
          <a:xfrm>
            <a:off x="1115616" y="1503948"/>
            <a:ext cx="6850732" cy="4795170"/>
          </a:xfrm>
          <a:prstGeom prst="rect">
            <a:avLst/>
          </a:prstGeom>
          <a:noFill/>
        </p:spPr>
      </p:pic>
      <p:sp>
        <p:nvSpPr>
          <p:cNvPr id="6" name="TextBox 4"/>
          <p:cNvSpPr txBox="1">
            <a:spLocks noChangeArrowheads="1"/>
          </p:cNvSpPr>
          <p:nvPr/>
        </p:nvSpPr>
        <p:spPr bwMode="auto">
          <a:xfrm>
            <a:off x="1115616" y="512120"/>
            <a:ext cx="6813550" cy="523220"/>
          </a:xfrm>
          <a:prstGeom prst="rect">
            <a:avLst/>
          </a:prstGeom>
          <a:noFill/>
          <a:ln w="9525">
            <a:noFill/>
            <a:miter lim="800000"/>
            <a:headEnd/>
            <a:tailEnd/>
          </a:ln>
        </p:spPr>
        <p:txBody>
          <a:bodyPr>
            <a:spAutoFit/>
          </a:bodyPr>
          <a:lstStyle/>
          <a:p>
            <a:pPr algn="ctr"/>
            <a:r>
              <a:rPr lang="bg-BG" sz="2800" b="1" kern="0" dirty="0" smtClean="0">
                <a:solidFill>
                  <a:schemeClr val="bg1"/>
                </a:solidFill>
                <a:latin typeface="Garamond" pitchFamily="18" charset="0"/>
                <a:ea typeface="ＭＳ Ｐゴシック" charset="-128"/>
              </a:rPr>
              <a:t>Прогнозиране, графици</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2725</TotalTime>
  <Words>2377</Words>
  <Application>Microsoft Office PowerPoint</Application>
  <PresentationFormat>On-screen Show (4:3)</PresentationFormat>
  <Paragraphs>834</Paragraphs>
  <Slides>69</Slides>
  <Notes>0</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69</vt:i4>
      </vt:variant>
    </vt:vector>
  </HeadingPairs>
  <TitlesOfParts>
    <vt:vector size="70" baseType="lpstr">
      <vt:lpstr>4_Office Theme</vt:lpstr>
      <vt:lpstr>Slide 1</vt:lpstr>
      <vt:lpstr>Slide 2</vt:lpstr>
      <vt:lpstr>Малко директиви и регламенти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Trade Lifecycle:</vt:lpstr>
      <vt:lpstr>Slide 24</vt:lpstr>
      <vt:lpstr>Slide 25</vt:lpstr>
      <vt:lpstr>Slide 26</vt:lpstr>
      <vt:lpstr>Slide 27</vt:lpstr>
      <vt:lpstr>Slide 28</vt:lpstr>
      <vt:lpstr>HARDWARE, SOFTWARE AND…</vt:lpstr>
      <vt:lpstr>Slide 30</vt:lpstr>
      <vt:lpstr>Slide 31</vt:lpstr>
      <vt:lpstr>Slide 32</vt:lpstr>
      <vt:lpstr>Slide 33</vt:lpstr>
      <vt:lpstr>Slide 34</vt:lpstr>
      <vt:lpstr>Slide 35</vt:lpstr>
      <vt:lpstr>ю</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DEADLINE:   01.01.2015</vt:lpstr>
      <vt:lpstr>Двата пътя към либерализиран пазар</vt:lpstr>
      <vt:lpstr>Диалог, дискусия, добра воля</vt:lpstr>
      <vt:lpstr>Slide 68</vt:lpstr>
      <vt:lpstr>Slide 69</vt:lpstr>
    </vt:vector>
  </TitlesOfParts>
  <Company>db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oddbo kolev</dc:creator>
  <cp:lastModifiedBy>VP</cp:lastModifiedBy>
  <cp:revision>212</cp:revision>
  <dcterms:created xsi:type="dcterms:W3CDTF">2009-10-27T14:16:23Z</dcterms:created>
  <dcterms:modified xsi:type="dcterms:W3CDTF">2014-04-08T11:35:31Z</dcterms:modified>
</cp:coreProperties>
</file>