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9"/>
  </p:notesMasterIdLst>
  <p:handoutMasterIdLst>
    <p:handoutMasterId r:id="rId10"/>
  </p:handoutMasterIdLst>
  <p:sldIdLst>
    <p:sldId id="576" r:id="rId2"/>
    <p:sldId id="577" r:id="rId3"/>
    <p:sldId id="579" r:id="rId4"/>
    <p:sldId id="581" r:id="rId5"/>
    <p:sldId id="573" r:id="rId6"/>
    <p:sldId id="569" r:id="rId7"/>
    <p:sldId id="582" r:id="rId8"/>
  </p:sldIdLst>
  <p:sldSz cx="9906000" cy="6858000" type="A4"/>
  <p:notesSz cx="6735763" cy="9866313"/>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FF99"/>
    <a:srgbClr val="FF0000"/>
    <a:srgbClr val="004785"/>
    <a:srgbClr val="808080"/>
    <a:srgbClr val="C00000"/>
    <a:srgbClr val="860000"/>
    <a:srgbClr val="00FF00"/>
    <a:srgbClr val="3E7898"/>
    <a:srgbClr val="6EB6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61" autoAdjust="0"/>
    <p:restoredTop sz="78686" autoAdjust="0"/>
  </p:normalViewPr>
  <p:slideViewPr>
    <p:cSldViewPr showGuides="1">
      <p:cViewPr>
        <p:scale>
          <a:sx n="100" d="100"/>
          <a:sy n="100" d="100"/>
        </p:scale>
        <p:origin x="-570" y="456"/>
      </p:cViewPr>
      <p:guideLst>
        <p:guide orient="horz" pos="346"/>
        <p:guide orient="horz" pos="3929"/>
        <p:guide orient="horz" pos="1434"/>
        <p:guide orient="horz" pos="1026"/>
        <p:guide pos="6023"/>
        <p:guide pos="26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730" cy="492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15511" y="0"/>
            <a:ext cx="2918730" cy="492980"/>
          </a:xfrm>
          <a:prstGeom prst="rect">
            <a:avLst/>
          </a:prstGeom>
        </p:spPr>
        <p:txBody>
          <a:bodyPr vert="horz" lIns="91440" tIns="45720" rIns="91440" bIns="45720" rtlCol="0"/>
          <a:lstStyle>
            <a:lvl1pPr algn="r">
              <a:defRPr sz="1200"/>
            </a:lvl1pPr>
          </a:lstStyle>
          <a:p>
            <a:fld id="{1FC3D1FE-B329-47AA-B7E1-754F8B75C1C7}" type="datetimeFigureOut">
              <a:rPr lang="en-US" smtClean="0"/>
              <a:t>4/8/2014</a:t>
            </a:fld>
            <a:endParaRPr lang="en-US" dirty="0"/>
          </a:p>
        </p:txBody>
      </p:sp>
      <p:sp>
        <p:nvSpPr>
          <p:cNvPr id="4" name="Footer Placeholder 3"/>
          <p:cNvSpPr>
            <a:spLocks noGrp="1"/>
          </p:cNvSpPr>
          <p:nvPr>
            <p:ph type="ftr" sz="quarter" idx="2"/>
          </p:nvPr>
        </p:nvSpPr>
        <p:spPr>
          <a:xfrm>
            <a:off x="0" y="9371651"/>
            <a:ext cx="2918730" cy="492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15511" y="9371651"/>
            <a:ext cx="2918730" cy="492980"/>
          </a:xfrm>
          <a:prstGeom prst="rect">
            <a:avLst/>
          </a:prstGeom>
        </p:spPr>
        <p:txBody>
          <a:bodyPr vert="horz" lIns="91440" tIns="45720" rIns="91440" bIns="45720" rtlCol="0" anchor="b"/>
          <a:lstStyle>
            <a:lvl1pPr algn="r">
              <a:defRPr sz="1200"/>
            </a:lvl1pPr>
          </a:lstStyle>
          <a:p>
            <a:fld id="{3227E1EE-4CB4-40FA-8622-0FA59DAE92B7}" type="slidenum">
              <a:rPr lang="en-US" smtClean="0"/>
              <a:t>‹#›</a:t>
            </a:fld>
            <a:endParaRPr lang="en-US" dirty="0"/>
          </a:p>
        </p:txBody>
      </p:sp>
    </p:spTree>
    <p:extLst>
      <p:ext uri="{BB962C8B-B14F-4D97-AF65-F5344CB8AC3E}">
        <p14:creationId xmlns:p14="http://schemas.microsoft.com/office/powerpoint/2010/main" val="131804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0" cy="493316"/>
          </a:xfrm>
          <a:prstGeom prst="rect">
            <a:avLst/>
          </a:prstGeom>
        </p:spPr>
        <p:txBody>
          <a:bodyPr vert="horz" lIns="93324" tIns="46662" rIns="93324" bIns="46662" rtlCol="0"/>
          <a:lstStyle>
            <a:lvl1pPr algn="l">
              <a:defRPr sz="1200"/>
            </a:lvl1pPr>
          </a:lstStyle>
          <a:p>
            <a:endParaRPr lang="cs-CZ" dirty="0"/>
          </a:p>
        </p:txBody>
      </p:sp>
      <p:sp>
        <p:nvSpPr>
          <p:cNvPr id="3" name="Date Placeholder 2"/>
          <p:cNvSpPr>
            <a:spLocks noGrp="1"/>
          </p:cNvSpPr>
          <p:nvPr>
            <p:ph type="dt" idx="1"/>
          </p:nvPr>
        </p:nvSpPr>
        <p:spPr>
          <a:xfrm>
            <a:off x="3815375" y="0"/>
            <a:ext cx="2918830" cy="493316"/>
          </a:xfrm>
          <a:prstGeom prst="rect">
            <a:avLst/>
          </a:prstGeom>
        </p:spPr>
        <p:txBody>
          <a:bodyPr vert="horz" lIns="93324" tIns="46662" rIns="93324" bIns="46662" rtlCol="0"/>
          <a:lstStyle>
            <a:lvl1pPr algn="r">
              <a:defRPr sz="1200"/>
            </a:lvl1pPr>
          </a:lstStyle>
          <a:p>
            <a:fld id="{D80C60E9-5877-444C-84B7-37D16D2A8C27}" type="datetimeFigureOut">
              <a:rPr lang="cs-CZ" smtClean="0"/>
              <a:t>8.4.2014</a:t>
            </a:fld>
            <a:endParaRPr lang="cs-CZ" dirty="0"/>
          </a:p>
        </p:txBody>
      </p:sp>
      <p:sp>
        <p:nvSpPr>
          <p:cNvPr id="4" name="Slide Image Placeholder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3324" tIns="46662" rIns="93324" bIns="46662" rtlCol="0" anchor="ctr"/>
          <a:lstStyle/>
          <a:p>
            <a:endParaRPr lang="en-GB" dirty="0"/>
          </a:p>
        </p:txBody>
      </p:sp>
      <p:sp>
        <p:nvSpPr>
          <p:cNvPr id="5" name="Notes Placeholder 4"/>
          <p:cNvSpPr>
            <a:spLocks noGrp="1"/>
          </p:cNvSpPr>
          <p:nvPr>
            <p:ph type="body" sz="quarter" idx="3"/>
          </p:nvPr>
        </p:nvSpPr>
        <p:spPr>
          <a:xfrm>
            <a:off x="673577" y="4686500"/>
            <a:ext cx="5388610" cy="4439841"/>
          </a:xfrm>
          <a:prstGeom prst="rect">
            <a:avLst/>
          </a:prstGeom>
        </p:spPr>
        <p:txBody>
          <a:bodyPr vert="horz" lIns="93324" tIns="46662" rIns="93324" bIns="46662" rtlCol="0"/>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cs-CZ"/>
          </a:p>
        </p:txBody>
      </p:sp>
      <p:sp>
        <p:nvSpPr>
          <p:cNvPr id="6" name="Footer Placeholder 5"/>
          <p:cNvSpPr>
            <a:spLocks noGrp="1"/>
          </p:cNvSpPr>
          <p:nvPr>
            <p:ph type="ftr" sz="quarter" idx="4"/>
          </p:nvPr>
        </p:nvSpPr>
        <p:spPr>
          <a:xfrm>
            <a:off x="1" y="9371285"/>
            <a:ext cx="2918830" cy="493316"/>
          </a:xfrm>
          <a:prstGeom prst="rect">
            <a:avLst/>
          </a:prstGeom>
        </p:spPr>
        <p:txBody>
          <a:bodyPr vert="horz" lIns="93324" tIns="46662" rIns="93324" bIns="46662" rtlCol="0" anchor="b"/>
          <a:lstStyle>
            <a:lvl1pPr algn="l">
              <a:defRPr sz="1200"/>
            </a:lvl1pPr>
          </a:lstStyle>
          <a:p>
            <a:endParaRPr lang="cs-CZ" dirty="0"/>
          </a:p>
        </p:txBody>
      </p:sp>
      <p:sp>
        <p:nvSpPr>
          <p:cNvPr id="7" name="Slide Number Placeholder 6"/>
          <p:cNvSpPr>
            <a:spLocks noGrp="1"/>
          </p:cNvSpPr>
          <p:nvPr>
            <p:ph type="sldNum" sz="quarter" idx="5"/>
          </p:nvPr>
        </p:nvSpPr>
        <p:spPr>
          <a:xfrm>
            <a:off x="3815375" y="9371285"/>
            <a:ext cx="2918830" cy="493316"/>
          </a:xfrm>
          <a:prstGeom prst="rect">
            <a:avLst/>
          </a:prstGeom>
        </p:spPr>
        <p:txBody>
          <a:bodyPr vert="horz" lIns="93324" tIns="46662" rIns="93324" bIns="46662" rtlCol="0" anchor="b"/>
          <a:lstStyle>
            <a:lvl1pPr algn="r">
              <a:defRPr sz="1200"/>
            </a:lvl1pPr>
          </a:lstStyle>
          <a:p>
            <a:fld id="{92CEC724-DA86-49C3-9B67-CFEF5279C41D}" type="slidenum">
              <a:rPr lang="cs-CZ" smtClean="0"/>
              <a:t>‹#›</a:t>
            </a:fld>
            <a:endParaRPr lang="cs-CZ" dirty="0"/>
          </a:p>
        </p:txBody>
      </p:sp>
    </p:spTree>
    <p:extLst>
      <p:ext uri="{BB962C8B-B14F-4D97-AF65-F5344CB8AC3E}">
        <p14:creationId xmlns:p14="http://schemas.microsoft.com/office/powerpoint/2010/main" val="2834378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Outline</a:t>
            </a:r>
            <a:r>
              <a:rPr lang="en-US" baseline="0" dirty="0" smtClean="0"/>
              <a:t> of today’s presentation:</a:t>
            </a:r>
          </a:p>
          <a:p>
            <a:pPr marL="171450" indent="-171450">
              <a:buFontTx/>
              <a:buChar char="-"/>
            </a:pPr>
            <a:r>
              <a:rPr lang="en-US" baseline="0" dirty="0" smtClean="0"/>
              <a:t>Give overview of current development of balancing market setup at the EU-level</a:t>
            </a:r>
          </a:p>
          <a:p>
            <a:pPr marL="171450" indent="-171450">
              <a:buFontTx/>
              <a:buChar char="-"/>
            </a:pPr>
            <a:r>
              <a:rPr lang="en-US" baseline="0" dirty="0" smtClean="0"/>
              <a:t>Present you best practice guidelines recommended by the European union as well as the energy regulators in Europe</a:t>
            </a:r>
          </a:p>
          <a:p>
            <a:pPr marL="171450" indent="-171450">
              <a:buFontTx/>
              <a:buChar char="-"/>
            </a:pPr>
            <a:r>
              <a:rPr lang="en-US" baseline="0" dirty="0" smtClean="0"/>
              <a:t>Benchmark how balance responsibility and imbalance pricing is regulated in other markets in the region</a:t>
            </a:r>
          </a:p>
          <a:p>
            <a:pPr marL="171450" indent="-171450">
              <a:buFontTx/>
              <a:buChar char="-"/>
            </a:pPr>
            <a:r>
              <a:rPr lang="en-US" baseline="0" dirty="0" smtClean="0"/>
              <a:t>Provide recommendations regarding the balancing market setup in Bulgaria</a:t>
            </a:r>
            <a:endParaRPr lang="en-US" dirty="0"/>
          </a:p>
        </p:txBody>
      </p:sp>
      <p:sp>
        <p:nvSpPr>
          <p:cNvPr id="4" name="Slide Number Placeholder 3"/>
          <p:cNvSpPr>
            <a:spLocks noGrp="1"/>
          </p:cNvSpPr>
          <p:nvPr>
            <p:ph type="sldNum" sz="quarter" idx="10"/>
          </p:nvPr>
        </p:nvSpPr>
        <p:spPr/>
        <p:txBody>
          <a:bodyPr/>
          <a:lstStyle/>
          <a:p>
            <a:fld id="{92CEC724-DA86-49C3-9B67-CFEF5279C41D}" type="slidenum">
              <a:rPr lang="cs-CZ" smtClean="0"/>
              <a:t>1</a:t>
            </a:fld>
            <a:endParaRPr lang="cs-CZ" dirty="0"/>
          </a:p>
        </p:txBody>
      </p:sp>
    </p:spTree>
    <p:extLst>
      <p:ext uri="{BB962C8B-B14F-4D97-AF65-F5344CB8AC3E}">
        <p14:creationId xmlns:p14="http://schemas.microsoft.com/office/powerpoint/2010/main" val="2879066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de-DE" sz="1200" baseline="0" dirty="0" err="1" smtClean="0"/>
              <a:t>Balancing</a:t>
            </a:r>
            <a:r>
              <a:rPr lang="de-DE" sz="1200" baseline="0" dirty="0" smtClean="0"/>
              <a:t> </a:t>
            </a:r>
            <a:r>
              <a:rPr lang="de-DE" sz="1200" baseline="0" dirty="0" err="1" smtClean="0"/>
              <a:t>market</a:t>
            </a:r>
            <a:r>
              <a:rPr lang="de-DE" sz="1200" baseline="0" dirty="0" smtClean="0"/>
              <a:t> </a:t>
            </a:r>
            <a:r>
              <a:rPr lang="de-DE" sz="1200" baseline="0" dirty="0" err="1" smtClean="0"/>
              <a:t>is</a:t>
            </a:r>
            <a:r>
              <a:rPr lang="de-DE" sz="1200" baseline="0" dirty="0" smtClean="0"/>
              <a:t> </a:t>
            </a:r>
            <a:r>
              <a:rPr lang="de-DE" sz="1200" baseline="0" dirty="0" err="1" smtClean="0"/>
              <a:t>one</a:t>
            </a:r>
            <a:r>
              <a:rPr lang="de-DE" sz="1200" baseline="0" dirty="0" smtClean="0"/>
              <a:t> </a:t>
            </a:r>
            <a:r>
              <a:rPr lang="de-DE" sz="1200" baseline="0" dirty="0" err="1" smtClean="0"/>
              <a:t>of</a:t>
            </a:r>
            <a:r>
              <a:rPr lang="de-DE" sz="1200" baseline="0" dirty="0" smtClean="0"/>
              <a:t> </a:t>
            </a:r>
            <a:r>
              <a:rPr lang="de-DE" sz="1200" baseline="0" dirty="0" err="1" smtClean="0"/>
              <a:t>the</a:t>
            </a:r>
            <a:r>
              <a:rPr lang="de-DE" sz="1200" baseline="0" dirty="0" smtClean="0"/>
              <a:t> </a:t>
            </a:r>
            <a:r>
              <a:rPr lang="de-DE" sz="1200" baseline="0" dirty="0" err="1" smtClean="0"/>
              <a:t>key</a:t>
            </a:r>
            <a:r>
              <a:rPr lang="de-DE" sz="1200" baseline="0" dirty="0" smtClean="0"/>
              <a:t> </a:t>
            </a:r>
            <a:r>
              <a:rPr lang="de-DE" sz="1200" baseline="0" dirty="0" err="1" smtClean="0"/>
              <a:t>focus</a:t>
            </a:r>
            <a:r>
              <a:rPr lang="de-DE" sz="1200" baseline="0" dirty="0" smtClean="0"/>
              <a:t> </a:t>
            </a:r>
            <a:r>
              <a:rPr lang="de-DE" sz="1200" baseline="0" dirty="0" err="1" smtClean="0"/>
              <a:t>areas</a:t>
            </a:r>
            <a:r>
              <a:rPr lang="de-DE" sz="1200" baseline="0" dirty="0" smtClean="0"/>
              <a:t> </a:t>
            </a:r>
            <a:r>
              <a:rPr lang="de-DE" sz="1200" baseline="0" dirty="0" err="1" smtClean="0"/>
              <a:t>of</a:t>
            </a:r>
            <a:r>
              <a:rPr lang="de-DE" sz="1200" baseline="0" dirty="0" smtClean="0"/>
              <a:t> </a:t>
            </a:r>
            <a:r>
              <a:rPr lang="de-DE" sz="1200" baseline="0" dirty="0" err="1" smtClean="0"/>
              <a:t>the</a:t>
            </a:r>
            <a:r>
              <a:rPr lang="de-DE" sz="1200" baseline="0" dirty="0" smtClean="0"/>
              <a:t> EU </a:t>
            </a:r>
            <a:r>
              <a:rPr lang="de-DE" sz="1200" baseline="0" dirty="0" err="1" smtClean="0"/>
              <a:t>institutions</a:t>
            </a:r>
            <a:endParaRPr lang="de-DE" sz="1200" baseline="0" dirty="0" smtClean="0"/>
          </a:p>
          <a:p>
            <a:pPr marL="171450" indent="-171450">
              <a:buFontTx/>
              <a:buChar char="-"/>
            </a:pPr>
            <a:r>
              <a:rPr lang="de-DE" sz="1200" baseline="0" dirty="0" smtClean="0"/>
              <a:t>3rd </a:t>
            </a:r>
            <a:r>
              <a:rPr lang="de-DE" sz="1200" baseline="0" dirty="0" err="1" smtClean="0"/>
              <a:t>Energy</a:t>
            </a:r>
            <a:r>
              <a:rPr lang="de-DE" sz="1200" baseline="0" dirty="0" smtClean="0"/>
              <a:t> </a:t>
            </a:r>
            <a:r>
              <a:rPr lang="de-DE" sz="1200" baseline="0" dirty="0" err="1" smtClean="0"/>
              <a:t>package</a:t>
            </a:r>
            <a:r>
              <a:rPr lang="de-DE" sz="1200" baseline="0" dirty="0" smtClean="0"/>
              <a:t> </a:t>
            </a:r>
            <a:r>
              <a:rPr lang="de-DE" sz="1200" baseline="0" dirty="0" err="1" smtClean="0"/>
              <a:t>foresees</a:t>
            </a:r>
            <a:r>
              <a:rPr lang="de-DE" sz="1200" baseline="0" dirty="0" smtClean="0"/>
              <a:t> </a:t>
            </a:r>
            <a:r>
              <a:rPr lang="de-DE" sz="1200" baseline="0" dirty="0" err="1" smtClean="0"/>
              <a:t>harmonization</a:t>
            </a:r>
            <a:r>
              <a:rPr lang="de-DE" sz="1200" baseline="0" dirty="0" smtClean="0"/>
              <a:t> </a:t>
            </a:r>
            <a:r>
              <a:rPr lang="de-DE" sz="1200" baseline="0" dirty="0" err="1" smtClean="0"/>
              <a:t>of</a:t>
            </a:r>
            <a:r>
              <a:rPr lang="de-DE" sz="1200" baseline="0" dirty="0" smtClean="0"/>
              <a:t> </a:t>
            </a:r>
            <a:r>
              <a:rPr lang="de-DE" sz="1200" baseline="0" dirty="0" err="1" smtClean="0"/>
              <a:t>balancing</a:t>
            </a:r>
            <a:r>
              <a:rPr lang="de-DE" sz="1200" baseline="0" dirty="0" smtClean="0"/>
              <a:t> </a:t>
            </a:r>
            <a:r>
              <a:rPr lang="de-DE" sz="1200" baseline="0" dirty="0" err="1" smtClean="0"/>
              <a:t>rules</a:t>
            </a:r>
            <a:r>
              <a:rPr lang="de-DE" sz="1200" baseline="0" dirty="0" smtClean="0"/>
              <a:t> </a:t>
            </a:r>
            <a:r>
              <a:rPr lang="de-DE" sz="1200" baseline="0" dirty="0" err="1" smtClean="0"/>
              <a:t>and</a:t>
            </a:r>
            <a:r>
              <a:rPr lang="de-DE" sz="1200" baseline="0" dirty="0" smtClean="0"/>
              <a:t> </a:t>
            </a:r>
            <a:r>
              <a:rPr lang="de-DE" sz="1200" baseline="0" dirty="0" err="1" smtClean="0"/>
              <a:t>stepwise</a:t>
            </a:r>
            <a:r>
              <a:rPr lang="de-DE" sz="1200" baseline="0" dirty="0" smtClean="0"/>
              <a:t> </a:t>
            </a:r>
            <a:r>
              <a:rPr lang="de-DE" sz="1200" baseline="0" dirty="0" err="1" smtClean="0"/>
              <a:t>integration</a:t>
            </a:r>
            <a:r>
              <a:rPr lang="de-DE" sz="1200" baseline="0" dirty="0" smtClean="0"/>
              <a:t> </a:t>
            </a:r>
            <a:r>
              <a:rPr lang="de-DE" sz="1200" baseline="0" dirty="0" err="1" smtClean="0"/>
              <a:t>of</a:t>
            </a:r>
            <a:r>
              <a:rPr lang="de-DE" sz="1200" baseline="0" dirty="0" smtClean="0"/>
              <a:t> </a:t>
            </a:r>
            <a:r>
              <a:rPr lang="de-DE" sz="1200" baseline="0" dirty="0" err="1" smtClean="0"/>
              <a:t>the</a:t>
            </a:r>
            <a:r>
              <a:rPr lang="de-DE" sz="1200" baseline="0" dirty="0" smtClean="0"/>
              <a:t> </a:t>
            </a:r>
            <a:r>
              <a:rPr lang="de-DE" sz="1200" baseline="0" dirty="0" err="1" smtClean="0"/>
              <a:t>balancing</a:t>
            </a:r>
            <a:r>
              <a:rPr lang="de-DE" sz="1200" baseline="0" dirty="0" smtClean="0"/>
              <a:t> </a:t>
            </a:r>
            <a:r>
              <a:rPr lang="de-DE" sz="1200" baseline="0" dirty="0" err="1" smtClean="0"/>
              <a:t>markets</a:t>
            </a:r>
            <a:endParaRPr lang="de-DE" sz="1200" baseline="0" dirty="0" smtClean="0"/>
          </a:p>
          <a:p>
            <a:pPr marL="171450" indent="-171450">
              <a:buFontTx/>
              <a:buChar char="-"/>
            </a:pPr>
            <a:r>
              <a:rPr lang="de-DE" sz="1200" baseline="0" dirty="0" err="1" smtClean="0"/>
              <a:t>Important</a:t>
            </a:r>
            <a:r>
              <a:rPr lang="de-DE" sz="1200" baseline="0" dirty="0" smtClean="0"/>
              <a:t> </a:t>
            </a:r>
            <a:r>
              <a:rPr lang="de-DE" sz="1200" baseline="0" dirty="0" err="1" smtClean="0"/>
              <a:t>step</a:t>
            </a:r>
            <a:r>
              <a:rPr lang="de-DE" sz="1200" baseline="0" dirty="0" smtClean="0"/>
              <a:t> </a:t>
            </a:r>
            <a:r>
              <a:rPr lang="de-DE" sz="1200" baseline="0" dirty="0" err="1" smtClean="0"/>
              <a:t>is</a:t>
            </a:r>
            <a:r>
              <a:rPr lang="de-DE" sz="1200" baseline="0" dirty="0" smtClean="0"/>
              <a:t> </a:t>
            </a:r>
            <a:r>
              <a:rPr lang="de-DE" sz="1200" baseline="0" dirty="0" err="1" smtClean="0"/>
              <a:t>the</a:t>
            </a:r>
            <a:r>
              <a:rPr lang="de-DE" sz="1200" baseline="0" dirty="0" smtClean="0"/>
              <a:t> </a:t>
            </a:r>
            <a:r>
              <a:rPr lang="de-DE" sz="1200" baseline="0" dirty="0" err="1" smtClean="0"/>
              <a:t>develoment</a:t>
            </a:r>
            <a:r>
              <a:rPr lang="de-DE" sz="1200" baseline="0" dirty="0" smtClean="0"/>
              <a:t> </a:t>
            </a:r>
            <a:r>
              <a:rPr lang="de-DE" sz="1200" baseline="0" dirty="0" err="1" smtClean="0"/>
              <a:t>of</a:t>
            </a:r>
            <a:r>
              <a:rPr lang="de-DE" sz="1200" baseline="0" dirty="0" smtClean="0"/>
              <a:t> a </a:t>
            </a:r>
            <a:r>
              <a:rPr lang="de-DE" sz="1200" baseline="0" dirty="0" err="1" smtClean="0"/>
              <a:t>unified</a:t>
            </a:r>
            <a:r>
              <a:rPr lang="de-DE" sz="1200" baseline="0" dirty="0" smtClean="0"/>
              <a:t> </a:t>
            </a:r>
            <a:r>
              <a:rPr lang="de-DE" sz="1200" baseline="0" dirty="0" err="1" smtClean="0"/>
              <a:t>and</a:t>
            </a:r>
            <a:r>
              <a:rPr lang="de-DE" sz="1200" baseline="0" dirty="0" smtClean="0"/>
              <a:t> </a:t>
            </a:r>
            <a:r>
              <a:rPr lang="de-DE" sz="1200" baseline="0" dirty="0" err="1" smtClean="0"/>
              <a:t>binding</a:t>
            </a:r>
            <a:r>
              <a:rPr lang="de-DE" sz="1200" baseline="0" dirty="0" smtClean="0"/>
              <a:t> Network </a:t>
            </a:r>
            <a:r>
              <a:rPr lang="de-DE" sz="1200" baseline="0" dirty="0" err="1" smtClean="0"/>
              <a:t>code</a:t>
            </a:r>
            <a:r>
              <a:rPr lang="de-DE" sz="1200" baseline="0" dirty="0" smtClean="0"/>
              <a:t> on </a:t>
            </a:r>
            <a:r>
              <a:rPr lang="de-DE" sz="1200" baseline="0" dirty="0" err="1" smtClean="0"/>
              <a:t>Electricity</a:t>
            </a:r>
            <a:r>
              <a:rPr lang="de-DE" sz="1200" baseline="0" dirty="0" smtClean="0"/>
              <a:t> </a:t>
            </a:r>
            <a:r>
              <a:rPr lang="de-DE" sz="1200" baseline="0" dirty="0" err="1" smtClean="0"/>
              <a:t>balancing</a:t>
            </a:r>
            <a:r>
              <a:rPr lang="de-DE" sz="1200" baseline="0" dirty="0" smtClean="0"/>
              <a:t> (</a:t>
            </a:r>
            <a:r>
              <a:rPr lang="de-DE" sz="1200" baseline="0" dirty="0" err="1" smtClean="0"/>
              <a:t>balancing</a:t>
            </a:r>
            <a:r>
              <a:rPr lang="de-DE" sz="1200" baseline="0" dirty="0" smtClean="0"/>
              <a:t> </a:t>
            </a:r>
            <a:r>
              <a:rPr lang="de-DE" sz="1200" baseline="0" dirty="0" err="1" smtClean="0"/>
              <a:t>code</a:t>
            </a:r>
            <a:r>
              <a:rPr lang="de-DE" sz="1200" baseline="0" dirty="0" smtClean="0"/>
              <a:t>)</a:t>
            </a:r>
          </a:p>
          <a:p>
            <a:pPr marL="171450" indent="-171450">
              <a:buFontTx/>
              <a:buChar char="-"/>
            </a:pPr>
            <a:r>
              <a:rPr lang="de-DE" sz="1200" baseline="0" dirty="0" smtClean="0"/>
              <a:t>The </a:t>
            </a:r>
            <a:r>
              <a:rPr lang="de-DE" sz="1200" baseline="0" dirty="0" err="1" smtClean="0"/>
              <a:t>code</a:t>
            </a:r>
            <a:r>
              <a:rPr lang="de-DE" sz="1200" baseline="0" dirty="0" smtClean="0"/>
              <a:t> </a:t>
            </a:r>
            <a:r>
              <a:rPr lang="de-DE" sz="1200" baseline="0" dirty="0" err="1" smtClean="0"/>
              <a:t>is</a:t>
            </a:r>
            <a:r>
              <a:rPr lang="de-DE" sz="1200" baseline="0" dirty="0" smtClean="0"/>
              <a:t> </a:t>
            </a:r>
            <a:r>
              <a:rPr lang="de-DE" sz="1200" baseline="0" dirty="0" err="1" smtClean="0"/>
              <a:t>to</a:t>
            </a:r>
            <a:r>
              <a:rPr lang="de-DE" sz="1200" baseline="0" dirty="0" smtClean="0"/>
              <a:t> </a:t>
            </a:r>
            <a:r>
              <a:rPr lang="de-DE" sz="1200" baseline="0" dirty="0" err="1" smtClean="0"/>
              <a:t>be</a:t>
            </a:r>
            <a:r>
              <a:rPr lang="de-DE" sz="1200" baseline="0" dirty="0" smtClean="0"/>
              <a:t> </a:t>
            </a:r>
            <a:r>
              <a:rPr lang="de-DE" sz="1200" baseline="0" dirty="0" err="1" smtClean="0"/>
              <a:t>adopted</a:t>
            </a:r>
            <a:r>
              <a:rPr lang="de-DE" sz="1200" baseline="0" dirty="0" smtClean="0"/>
              <a:t> </a:t>
            </a:r>
            <a:r>
              <a:rPr lang="de-DE" sz="1200" baseline="0" dirty="0" err="1" smtClean="0"/>
              <a:t>later</a:t>
            </a:r>
            <a:r>
              <a:rPr lang="de-DE" sz="1200" baseline="0" dirty="0" smtClean="0"/>
              <a:t> </a:t>
            </a:r>
            <a:r>
              <a:rPr lang="de-DE" sz="1200" baseline="0" dirty="0" err="1" smtClean="0"/>
              <a:t>this</a:t>
            </a:r>
            <a:r>
              <a:rPr lang="de-DE" sz="1200" baseline="0" dirty="0" smtClean="0"/>
              <a:t> </a:t>
            </a:r>
            <a:r>
              <a:rPr lang="de-DE" sz="1200" baseline="0" dirty="0" err="1" smtClean="0"/>
              <a:t>year</a:t>
            </a:r>
            <a:r>
              <a:rPr lang="de-DE" sz="1200" baseline="0" dirty="0" smtClean="0"/>
              <a:t> </a:t>
            </a:r>
            <a:r>
              <a:rPr lang="de-DE" sz="1200" baseline="0" dirty="0" err="1" smtClean="0"/>
              <a:t>or</a:t>
            </a:r>
            <a:r>
              <a:rPr lang="de-DE" sz="1200" baseline="0" dirty="0" smtClean="0"/>
              <a:t> </a:t>
            </a:r>
            <a:r>
              <a:rPr lang="de-DE" sz="1200" baseline="0" dirty="0" err="1" smtClean="0"/>
              <a:t>at</a:t>
            </a:r>
            <a:r>
              <a:rPr lang="de-DE" sz="1200" baseline="0" dirty="0" smtClean="0"/>
              <a:t> </a:t>
            </a:r>
            <a:r>
              <a:rPr lang="de-DE" sz="1200" baseline="0" dirty="0" err="1" smtClean="0"/>
              <a:t>the</a:t>
            </a:r>
            <a:r>
              <a:rPr lang="de-DE" sz="1200" baseline="0" dirty="0" smtClean="0"/>
              <a:t> </a:t>
            </a:r>
            <a:r>
              <a:rPr lang="de-DE" sz="1200" baseline="0" dirty="0" err="1" smtClean="0"/>
              <a:t>beginning</a:t>
            </a:r>
            <a:r>
              <a:rPr lang="de-DE" sz="1200" baseline="0" dirty="0" smtClean="0"/>
              <a:t> </a:t>
            </a:r>
            <a:r>
              <a:rPr lang="de-DE" sz="1200" baseline="0" dirty="0" err="1" smtClean="0"/>
              <a:t>of</a:t>
            </a:r>
            <a:r>
              <a:rPr lang="de-DE" sz="1200" baseline="0" dirty="0" smtClean="0"/>
              <a:t> 2015</a:t>
            </a:r>
          </a:p>
          <a:p>
            <a:pPr marL="171450" indent="-171450">
              <a:buFontTx/>
              <a:buChar char="-"/>
            </a:pPr>
            <a:r>
              <a:rPr lang="de-DE" sz="1200" baseline="0" dirty="0" err="1" smtClean="0"/>
              <a:t>Bulgaria</a:t>
            </a:r>
            <a:r>
              <a:rPr lang="de-DE" sz="1200" baseline="0" dirty="0" smtClean="0"/>
              <a:t> will </a:t>
            </a:r>
            <a:r>
              <a:rPr lang="de-DE" sz="1200" baseline="0" dirty="0" err="1" smtClean="0"/>
              <a:t>need</a:t>
            </a:r>
            <a:r>
              <a:rPr lang="de-DE" sz="1200" baseline="0" dirty="0" smtClean="0"/>
              <a:t> </a:t>
            </a:r>
            <a:r>
              <a:rPr lang="de-DE" sz="1200" baseline="0" dirty="0" err="1" smtClean="0"/>
              <a:t>to</a:t>
            </a:r>
            <a:r>
              <a:rPr lang="de-DE" sz="1200" baseline="0" dirty="0" smtClean="0"/>
              <a:t> </a:t>
            </a:r>
            <a:r>
              <a:rPr lang="de-DE" sz="1200" baseline="0" dirty="0" err="1" smtClean="0"/>
              <a:t>start</a:t>
            </a:r>
            <a:r>
              <a:rPr lang="de-DE" sz="1200" baseline="0" dirty="0" smtClean="0"/>
              <a:t> </a:t>
            </a:r>
            <a:r>
              <a:rPr lang="de-DE" sz="1200" baseline="0" dirty="0" err="1" smtClean="0"/>
              <a:t>harmonizing</a:t>
            </a:r>
            <a:r>
              <a:rPr lang="de-DE" sz="1200" baseline="0" dirty="0" smtClean="0"/>
              <a:t> </a:t>
            </a:r>
            <a:r>
              <a:rPr lang="de-DE" sz="1200" baseline="0" dirty="0" err="1" smtClean="0"/>
              <a:t>the</a:t>
            </a:r>
            <a:r>
              <a:rPr lang="de-DE" sz="1200" baseline="0" dirty="0" smtClean="0"/>
              <a:t> </a:t>
            </a:r>
            <a:r>
              <a:rPr lang="de-DE" sz="1200" baseline="0" dirty="0" err="1" smtClean="0"/>
              <a:t>balancing</a:t>
            </a:r>
            <a:r>
              <a:rPr lang="de-DE" sz="1200" baseline="0" dirty="0" smtClean="0"/>
              <a:t> </a:t>
            </a:r>
            <a:r>
              <a:rPr lang="de-DE" sz="1200" baseline="0" dirty="0" err="1" smtClean="0"/>
              <a:t>rules</a:t>
            </a:r>
            <a:r>
              <a:rPr lang="de-DE" sz="1200" baseline="0" dirty="0" smtClean="0"/>
              <a:t> 6 </a:t>
            </a:r>
            <a:r>
              <a:rPr lang="de-DE" sz="1200" baseline="0" dirty="0" err="1" smtClean="0"/>
              <a:t>months</a:t>
            </a:r>
            <a:r>
              <a:rPr lang="de-DE" sz="1200" baseline="0" dirty="0" smtClean="0"/>
              <a:t> after </a:t>
            </a:r>
            <a:r>
              <a:rPr lang="de-DE" sz="1200" baseline="0" dirty="0" err="1" smtClean="0"/>
              <a:t>the</a:t>
            </a:r>
            <a:r>
              <a:rPr lang="de-DE" sz="1200" baseline="0" dirty="0" smtClean="0"/>
              <a:t> </a:t>
            </a:r>
            <a:r>
              <a:rPr lang="de-DE" sz="1200" baseline="0" dirty="0" err="1" smtClean="0"/>
              <a:t>code</a:t>
            </a:r>
            <a:r>
              <a:rPr lang="de-DE" sz="1200" baseline="0" dirty="0" smtClean="0"/>
              <a:t> </a:t>
            </a:r>
            <a:r>
              <a:rPr lang="de-DE" sz="1200" baseline="0" dirty="0" err="1" smtClean="0"/>
              <a:t>is</a:t>
            </a:r>
            <a:r>
              <a:rPr lang="de-DE" sz="1200" baseline="0" dirty="0" smtClean="0"/>
              <a:t> </a:t>
            </a:r>
            <a:r>
              <a:rPr lang="de-DE" sz="1200" baseline="0" dirty="0" err="1" smtClean="0"/>
              <a:t>approved</a:t>
            </a:r>
            <a:r>
              <a:rPr lang="de-DE" sz="1200" baseline="0" dirty="0" smtClean="0"/>
              <a:t> </a:t>
            </a:r>
            <a:r>
              <a:rPr lang="de-DE" sz="1200" baseline="0" dirty="0" err="1" smtClean="0"/>
              <a:t>by</a:t>
            </a:r>
            <a:r>
              <a:rPr lang="de-DE" sz="1200" baseline="0" dirty="0" smtClean="0"/>
              <a:t> </a:t>
            </a:r>
            <a:r>
              <a:rPr lang="de-DE" sz="1200" baseline="0" dirty="0" err="1" smtClean="0"/>
              <a:t>the</a:t>
            </a:r>
            <a:r>
              <a:rPr lang="de-DE" sz="1200" baseline="0" dirty="0" smtClean="0"/>
              <a:t> </a:t>
            </a:r>
            <a:r>
              <a:rPr lang="de-DE" sz="1200" baseline="0" dirty="0" err="1" smtClean="0"/>
              <a:t>Comission</a:t>
            </a:r>
            <a:endParaRPr lang="de-DE" sz="1200" baseline="0" dirty="0" smtClean="0"/>
          </a:p>
          <a:p>
            <a:pPr marL="171450" indent="-171450">
              <a:buFontTx/>
              <a:buChar char="-"/>
            </a:pPr>
            <a:r>
              <a:rPr lang="de-DE" sz="1200" dirty="0" err="1" smtClean="0"/>
              <a:t>It</a:t>
            </a:r>
            <a:r>
              <a:rPr lang="de-DE" sz="1200" baseline="0" dirty="0" smtClean="0"/>
              <a:t> </a:t>
            </a:r>
            <a:r>
              <a:rPr lang="de-DE" sz="1200" baseline="0" dirty="0" err="1" smtClean="0"/>
              <a:t>is</a:t>
            </a:r>
            <a:r>
              <a:rPr lang="de-DE" sz="1200" baseline="0" dirty="0" smtClean="0"/>
              <a:t> </a:t>
            </a:r>
            <a:r>
              <a:rPr lang="de-DE" sz="1200" baseline="0" dirty="0" err="1" smtClean="0"/>
              <a:t>therefore</a:t>
            </a:r>
            <a:r>
              <a:rPr lang="de-DE" sz="1200" baseline="0" dirty="0" smtClean="0"/>
              <a:t> </a:t>
            </a:r>
            <a:r>
              <a:rPr lang="de-DE" sz="1200" baseline="0" dirty="0" err="1" smtClean="0"/>
              <a:t>worth</a:t>
            </a:r>
            <a:r>
              <a:rPr lang="de-DE" sz="1200" baseline="0" dirty="0" smtClean="0"/>
              <a:t> </a:t>
            </a:r>
            <a:r>
              <a:rPr lang="de-DE" sz="1200" baseline="0" dirty="0" err="1" smtClean="0"/>
              <a:t>building</a:t>
            </a:r>
            <a:r>
              <a:rPr lang="de-DE" sz="1200" baseline="0" dirty="0" smtClean="0"/>
              <a:t> </a:t>
            </a:r>
            <a:r>
              <a:rPr lang="de-DE" sz="1200" baseline="0" dirty="0" err="1" smtClean="0"/>
              <a:t>the</a:t>
            </a:r>
            <a:r>
              <a:rPr lang="de-DE" sz="1200" baseline="0" dirty="0" smtClean="0"/>
              <a:t> </a:t>
            </a:r>
            <a:r>
              <a:rPr lang="de-DE" sz="1200" baseline="0" dirty="0" err="1" smtClean="0"/>
              <a:t>balancing</a:t>
            </a:r>
            <a:r>
              <a:rPr lang="de-DE" sz="1200" baseline="0" dirty="0" smtClean="0"/>
              <a:t> </a:t>
            </a:r>
            <a:r>
              <a:rPr lang="de-DE" sz="1200" baseline="0" dirty="0" err="1" smtClean="0"/>
              <a:t>market</a:t>
            </a:r>
            <a:r>
              <a:rPr lang="de-DE" sz="1200" baseline="0" dirty="0" smtClean="0"/>
              <a:t> on </a:t>
            </a:r>
            <a:r>
              <a:rPr lang="de-DE" sz="1200" baseline="0" dirty="0" err="1" smtClean="0"/>
              <a:t>the</a:t>
            </a:r>
            <a:r>
              <a:rPr lang="de-DE" sz="1200" baseline="0" dirty="0" smtClean="0"/>
              <a:t> </a:t>
            </a:r>
            <a:r>
              <a:rPr lang="de-DE" sz="1200" baseline="0" dirty="0" err="1" smtClean="0"/>
              <a:t>principles</a:t>
            </a:r>
            <a:r>
              <a:rPr lang="de-DE" sz="1200" baseline="0" dirty="0" smtClean="0"/>
              <a:t> </a:t>
            </a:r>
            <a:r>
              <a:rPr lang="de-DE" sz="1200" baseline="0" dirty="0" err="1" smtClean="0"/>
              <a:t>prescribed</a:t>
            </a:r>
            <a:r>
              <a:rPr lang="de-DE" sz="1200" baseline="0" dirty="0" smtClean="0"/>
              <a:t> </a:t>
            </a:r>
            <a:r>
              <a:rPr lang="de-DE" sz="1200" baseline="0" dirty="0" err="1" smtClean="0"/>
              <a:t>by</a:t>
            </a:r>
            <a:r>
              <a:rPr lang="de-DE" sz="1200" baseline="0" dirty="0" smtClean="0"/>
              <a:t> </a:t>
            </a:r>
            <a:r>
              <a:rPr lang="de-DE" sz="1200" baseline="0" dirty="0" err="1" smtClean="0"/>
              <a:t>the</a:t>
            </a:r>
            <a:r>
              <a:rPr lang="de-DE" sz="1200" baseline="0" dirty="0" smtClean="0"/>
              <a:t> Network </a:t>
            </a:r>
            <a:r>
              <a:rPr lang="de-DE" sz="1200" baseline="0" dirty="0" err="1" smtClean="0"/>
              <a:t>code</a:t>
            </a:r>
            <a:endParaRPr lang="de-DE" sz="1200" dirty="0"/>
          </a:p>
        </p:txBody>
      </p:sp>
      <p:sp>
        <p:nvSpPr>
          <p:cNvPr id="4" name="Slide Number Placeholder 3"/>
          <p:cNvSpPr>
            <a:spLocks noGrp="1"/>
          </p:cNvSpPr>
          <p:nvPr>
            <p:ph type="sldNum" sz="quarter" idx="10"/>
          </p:nvPr>
        </p:nvSpPr>
        <p:spPr/>
        <p:txBody>
          <a:bodyPr/>
          <a:lstStyle/>
          <a:p>
            <a:fld id="{92CEC724-DA86-49C3-9B67-CFEF5279C41D}" type="slidenum">
              <a:rPr lang="en-GB" smtClean="0"/>
              <a:t>2</a:t>
            </a:fld>
            <a:endParaRPr lang="en-GB" dirty="0"/>
          </a:p>
        </p:txBody>
      </p:sp>
    </p:spTree>
    <p:extLst>
      <p:ext uri="{BB962C8B-B14F-4D97-AF65-F5344CB8AC3E}">
        <p14:creationId xmlns:p14="http://schemas.microsoft.com/office/powerpoint/2010/main" val="1865899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C92258-B6ED-43BA-AD59-8743B92D3C7A}" type="slidenum">
              <a:rPr lang="en-US"/>
              <a:pPr/>
              <a:t>3</a:t>
            </a:fld>
            <a:endParaRPr lang="en-US" dirty="0"/>
          </a:p>
        </p:txBody>
      </p:sp>
      <p:sp>
        <p:nvSpPr>
          <p:cNvPr id="3472386" name="Rectangle 2"/>
          <p:cNvSpPr>
            <a:spLocks noGrp="1" noRot="1" noChangeAspect="1" noChangeArrowheads="1" noTextEdit="1"/>
          </p:cNvSpPr>
          <p:nvPr>
            <p:ph type="sldImg"/>
          </p:nvPr>
        </p:nvSpPr>
        <p:spPr>
          <a:ln/>
        </p:spPr>
      </p:sp>
      <p:sp>
        <p:nvSpPr>
          <p:cNvPr id="3472387" name="Rectangle 3"/>
          <p:cNvSpPr>
            <a:spLocks noGrp="1" noChangeArrowheads="1"/>
          </p:cNvSpPr>
          <p:nvPr>
            <p:ph type="body" idx="1"/>
          </p:nvPr>
        </p:nvSpPr>
        <p:spPr/>
        <p:txBody>
          <a:bodyPr/>
          <a:lstStyle/>
          <a:p>
            <a:r>
              <a:rPr lang="en-US" dirty="0" smtClean="0"/>
              <a:t>The</a:t>
            </a:r>
            <a:r>
              <a:rPr lang="en-US" baseline="0" dirty="0" smtClean="0"/>
              <a:t> balancing code covers a wide range of areas from supply side regulation to balance settlement</a:t>
            </a:r>
            <a:endParaRPr lang="en-US" baseline="0" dirty="0"/>
          </a:p>
          <a:p>
            <a:r>
              <a:rPr lang="en-US" baseline="0" dirty="0" smtClean="0"/>
              <a:t>When focusing on the balance settlement, the proposed principles are in contradiction to the current practice in Bulgaria</a:t>
            </a:r>
          </a:p>
          <a:p>
            <a:r>
              <a:rPr lang="en-US" baseline="0" dirty="0" smtClean="0"/>
              <a:t>Adequate price signals should ensure motivation of all market players (i.e. generators and traders) to cost efficient behavior, however regulated prices and unclear rules for power plants dispatch are not in line with this</a:t>
            </a:r>
          </a:p>
          <a:p>
            <a:r>
              <a:rPr lang="en-US" baseline="0" dirty="0" smtClean="0"/>
              <a:t>Fair distribution of costs and benefits should ensure that no market player benefits unequally from another – this applies in particular to monopolistic generators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Balancing code requires the operators to promote cross border exchange, especially the short-term markets such as market coupling, imbalance netting or even cross-border balancing services provisioning. Bulgarian TSO will not be able to fulfill this obligation, if it does not abolish export fees and without harmonizing the balancing market rules with those of its EU partners.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Finally, Cooperation with DSOs – aims to broaden the ecosystem of </a:t>
            </a:r>
            <a:r>
              <a:rPr lang="en-US" baseline="0" dirty="0" err="1" smtClean="0"/>
              <a:t>balacing</a:t>
            </a:r>
            <a:r>
              <a:rPr lang="en-US" baseline="0" dirty="0" smtClean="0"/>
              <a:t> from the </a:t>
            </a:r>
            <a:r>
              <a:rPr lang="en-US" baseline="0" dirty="0" err="1" smtClean="0"/>
              <a:t>trandition</a:t>
            </a:r>
            <a:r>
              <a:rPr lang="en-US" baseline="0" dirty="0" smtClean="0"/>
              <a:t> model plant-dispatcher to a market where more stakeholders such as DSOs, customers need to be involved and treated equally.  - contrary to the current model of NEK being in fact the only player on the market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Most of the outlined principles have been already recommended by the Group of European regulators since 2009</a:t>
            </a:r>
          </a:p>
          <a:p>
            <a:r>
              <a:rPr lang="en-US" baseline="0" dirty="0" smtClean="0"/>
              <a:t>The principles follow the logic of the 3</a:t>
            </a:r>
            <a:r>
              <a:rPr lang="en-US" baseline="30000" dirty="0" smtClean="0"/>
              <a:t>rd</a:t>
            </a:r>
            <a:r>
              <a:rPr lang="en-US" baseline="0" dirty="0" smtClean="0"/>
              <a:t> Energy package and stress the following points:</a:t>
            </a:r>
          </a:p>
          <a:p>
            <a:pPr marL="171450" indent="-171450">
              <a:buFont typeface="Arial" pitchFamily="34" charset="0"/>
              <a:buChar char="•"/>
            </a:pPr>
            <a:r>
              <a:rPr lang="en-US" baseline="0" dirty="0" smtClean="0"/>
              <a:t>market based pricing – linking the real (and fair) costs of balancing with the imbalance prices</a:t>
            </a:r>
          </a:p>
          <a:p>
            <a:pPr marL="171450" indent="-171450">
              <a:buFont typeface="Arial" pitchFamily="34" charset="0"/>
              <a:buChar char="•"/>
            </a:pPr>
            <a:r>
              <a:rPr lang="en-US" baseline="0" dirty="0" smtClean="0"/>
              <a:t>Cost optimization – ability of market players to minimize costs (access to short-term markets such as day-ahead and intra-day, ability to form balance groups)</a:t>
            </a:r>
          </a:p>
          <a:p>
            <a:pPr marL="171450" indent="-171450">
              <a:buFont typeface="Arial" pitchFamily="34" charset="0"/>
              <a:buChar char="•"/>
            </a:pPr>
            <a:r>
              <a:rPr lang="en-US" baseline="0" dirty="0" smtClean="0"/>
              <a:t>non-discriminatory approach and cross-border cooperation</a:t>
            </a:r>
          </a:p>
          <a:p>
            <a:pPr marL="171450" indent="-171450">
              <a:buFont typeface="Arial" pitchFamily="34" charset="0"/>
              <a:buChar char="•"/>
            </a:pPr>
            <a:r>
              <a:rPr lang="en-US" baseline="0" dirty="0" smtClean="0"/>
              <a:t>The guidelines shall be enforced by the regulators – control of market abuse and enforcement of the rules have been already codified within the REMIT Directive which had to be implemented in Bulgaria as of 2013</a:t>
            </a:r>
          </a:p>
        </p:txBody>
      </p:sp>
      <p:sp>
        <p:nvSpPr>
          <p:cNvPr id="4" name="Slide Number Placeholder 3"/>
          <p:cNvSpPr>
            <a:spLocks noGrp="1"/>
          </p:cNvSpPr>
          <p:nvPr>
            <p:ph type="sldNum" sz="quarter" idx="10"/>
          </p:nvPr>
        </p:nvSpPr>
        <p:spPr/>
        <p:txBody>
          <a:bodyPr/>
          <a:lstStyle/>
          <a:p>
            <a:fld id="{92CEC724-DA86-49C3-9B67-CFEF5279C41D}" type="slidenum">
              <a:rPr lang="cs-CZ" smtClean="0"/>
              <a:t>4</a:t>
            </a:fld>
            <a:endParaRPr lang="cs-CZ" dirty="0"/>
          </a:p>
        </p:txBody>
      </p:sp>
    </p:spTree>
    <p:extLst>
      <p:ext uri="{BB962C8B-B14F-4D97-AF65-F5344CB8AC3E}">
        <p14:creationId xmlns:p14="http://schemas.microsoft.com/office/powerpoint/2010/main" val="188464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1236E1-8767-4A9C-99F9-41B51182CFFA}" type="slidenum">
              <a:rPr lang="en-US"/>
              <a:pPr/>
              <a:t>5</a:t>
            </a:fld>
            <a:endParaRPr lang="en-US" dirty="0"/>
          </a:p>
        </p:txBody>
      </p:sp>
      <p:sp>
        <p:nvSpPr>
          <p:cNvPr id="3511298" name="Rectangle 2"/>
          <p:cNvSpPr>
            <a:spLocks noGrp="1" noRot="1" noChangeAspect="1" noChangeArrowheads="1" noTextEdit="1"/>
          </p:cNvSpPr>
          <p:nvPr>
            <p:ph type="sldImg"/>
          </p:nvPr>
        </p:nvSpPr>
        <p:spPr>
          <a:ln/>
        </p:spPr>
      </p:sp>
      <p:sp>
        <p:nvSpPr>
          <p:cNvPr id="3511299" name="Rectangle 3"/>
          <p:cNvSpPr>
            <a:spLocks noGrp="1" noChangeArrowheads="1"/>
          </p:cNvSpPr>
          <p:nvPr>
            <p:ph type="body" idx="1"/>
          </p:nvPr>
        </p:nvSpPr>
        <p:spPr/>
        <p:txBody>
          <a:bodyPr/>
          <a:lstStyle/>
          <a:p>
            <a:endParaRPr lang="cs-CZ" baseline="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dirty="0"/>
          </a:p>
        </p:txBody>
      </p:sp>
      <p:sp>
        <p:nvSpPr>
          <p:cNvPr id="4" name="Slide Number Placeholder 3"/>
          <p:cNvSpPr>
            <a:spLocks noGrp="1"/>
          </p:cNvSpPr>
          <p:nvPr>
            <p:ph type="sldNum" sz="quarter" idx="10"/>
          </p:nvPr>
        </p:nvSpPr>
        <p:spPr/>
        <p:txBody>
          <a:bodyPr/>
          <a:lstStyle/>
          <a:p>
            <a:fld id="{92CEC724-DA86-49C3-9B67-CFEF5279C41D}" type="slidenum">
              <a:rPr lang="cs-CZ" smtClean="0">
                <a:solidFill>
                  <a:prstClr val="black"/>
                </a:solidFill>
              </a:rPr>
              <a:pPr/>
              <a:t>6</a:t>
            </a:fld>
            <a:endParaRPr lang="cs-CZ" dirty="0">
              <a:solidFill>
                <a:prstClr val="black"/>
              </a:solidFill>
            </a:endParaRPr>
          </a:p>
        </p:txBody>
      </p:sp>
    </p:spTree>
    <p:extLst>
      <p:ext uri="{BB962C8B-B14F-4D97-AF65-F5344CB8AC3E}">
        <p14:creationId xmlns:p14="http://schemas.microsoft.com/office/powerpoint/2010/main" val="1716642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C92258-B6ED-43BA-AD59-8743B92D3C7A}" type="slidenum">
              <a:rPr lang="en-US"/>
              <a:pPr/>
              <a:t>7</a:t>
            </a:fld>
            <a:endParaRPr lang="en-US" dirty="0"/>
          </a:p>
        </p:txBody>
      </p:sp>
      <p:sp>
        <p:nvSpPr>
          <p:cNvPr id="3472386" name="Rectangle 2"/>
          <p:cNvSpPr>
            <a:spLocks noGrp="1" noRot="1" noChangeAspect="1" noChangeArrowheads="1" noTextEdit="1"/>
          </p:cNvSpPr>
          <p:nvPr>
            <p:ph type="sldImg"/>
          </p:nvPr>
        </p:nvSpPr>
        <p:spPr>
          <a:ln/>
        </p:spPr>
      </p:sp>
      <p:sp>
        <p:nvSpPr>
          <p:cNvPr id="347238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906000" cy="566738"/>
          </a:xfrm>
          <a:prstGeom prst="rect">
            <a:avLst/>
          </a:prstGeom>
          <a:solidFill>
            <a:srgbClr val="0047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cs-CZ" sz="1400" dirty="0">
              <a:solidFill>
                <a:srgbClr val="004785"/>
              </a:solidFill>
              <a:cs typeface="Arial" pitchFamily="34" charset="0"/>
            </a:endParaRPr>
          </a:p>
        </p:txBody>
      </p:sp>
      <p:sp>
        <p:nvSpPr>
          <p:cNvPr id="5" name="Rectangle 5"/>
          <p:cNvSpPr>
            <a:spLocks noChangeArrowheads="1"/>
          </p:cNvSpPr>
          <p:nvPr/>
        </p:nvSpPr>
        <p:spPr bwMode="auto">
          <a:xfrm>
            <a:off x="0" y="542925"/>
            <a:ext cx="9906000" cy="284163"/>
          </a:xfrm>
          <a:prstGeom prst="rect">
            <a:avLst/>
          </a:prstGeom>
          <a:solidFill>
            <a:srgbClr val="6EA5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cs-CZ" sz="1400" dirty="0">
              <a:solidFill>
                <a:srgbClr val="004785"/>
              </a:solidFill>
              <a:cs typeface="Arial" pitchFamily="34" charset="0"/>
            </a:endParaRPr>
          </a:p>
        </p:txBody>
      </p:sp>
      <p:sp>
        <p:nvSpPr>
          <p:cNvPr id="6" name="Text Box 14"/>
          <p:cNvSpPr txBox="1">
            <a:spLocks noChangeArrowheads="1"/>
          </p:cNvSpPr>
          <p:nvPr/>
        </p:nvSpPr>
        <p:spPr bwMode="auto">
          <a:xfrm>
            <a:off x="0" y="576491"/>
            <a:ext cx="9601200" cy="2154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tabLst>
                <a:tab pos="311150" algn="l"/>
              </a:tabLst>
              <a:defRPr>
                <a:solidFill>
                  <a:schemeClr val="tx1"/>
                </a:solidFill>
                <a:latin typeface="Arial" charset="0"/>
              </a:defRPr>
            </a:lvl1pPr>
            <a:lvl2pPr algn="l">
              <a:tabLst>
                <a:tab pos="311150" algn="l"/>
              </a:tabLst>
              <a:defRPr>
                <a:solidFill>
                  <a:schemeClr val="tx1"/>
                </a:solidFill>
                <a:latin typeface="Arial" charset="0"/>
              </a:defRPr>
            </a:lvl2pPr>
            <a:lvl3pPr algn="l">
              <a:tabLst>
                <a:tab pos="311150" algn="l"/>
              </a:tabLst>
              <a:defRPr>
                <a:solidFill>
                  <a:schemeClr val="tx1"/>
                </a:solidFill>
                <a:latin typeface="Arial" charset="0"/>
              </a:defRPr>
            </a:lvl3pPr>
            <a:lvl4pPr algn="l">
              <a:tabLst>
                <a:tab pos="311150" algn="l"/>
              </a:tabLst>
              <a:defRPr>
                <a:solidFill>
                  <a:schemeClr val="tx1"/>
                </a:solidFill>
                <a:latin typeface="Arial" charset="0"/>
              </a:defRPr>
            </a:lvl4pPr>
            <a:lvl5pPr algn="l">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fontAlgn="base">
              <a:spcBef>
                <a:spcPct val="50000"/>
              </a:spcBef>
              <a:spcAft>
                <a:spcPct val="0"/>
              </a:spcAft>
              <a:defRPr/>
            </a:pPr>
            <a:r>
              <a:rPr lang="cs-CZ" sz="1400" b="1" dirty="0">
                <a:solidFill>
                  <a:prstClr val="white"/>
                </a:solidFill>
                <a:cs typeface="Arial" pitchFamily="34" charset="0"/>
              </a:rPr>
              <a:t>	</a:t>
            </a:r>
            <a:endParaRPr lang="cs-CZ" sz="1400" dirty="0">
              <a:solidFill>
                <a:prstClr val="white"/>
              </a:solidFill>
              <a:cs typeface="Arial" pitchFamily="34" charset="0"/>
            </a:endParaRPr>
          </a:p>
        </p:txBody>
      </p:sp>
      <p:sp>
        <p:nvSpPr>
          <p:cNvPr id="605186" name="Rectangle 2"/>
          <p:cNvSpPr>
            <a:spLocks noGrp="1" noChangeArrowheads="1"/>
          </p:cNvSpPr>
          <p:nvPr>
            <p:ph type="subTitle" idx="1"/>
          </p:nvPr>
        </p:nvSpPr>
        <p:spPr>
          <a:xfrm>
            <a:off x="381000" y="3581400"/>
            <a:ext cx="9144000" cy="369332"/>
          </a:xfrm>
        </p:spPr>
        <p:txBody>
          <a:bodyPr lIns="0" tIns="0" rIns="0" bIns="0">
            <a:spAutoFit/>
          </a:bodyPr>
          <a:lstStyle>
            <a:lvl1pPr>
              <a:spcBef>
                <a:spcPts val="500"/>
              </a:spcBef>
              <a:defRPr sz="2400"/>
            </a:lvl1pPr>
          </a:lstStyle>
          <a:p>
            <a:pPr lvl="0"/>
            <a:r>
              <a:rPr lang="cs-CZ" noProof="0" smtClean="0"/>
              <a:t>Click to edit Master subtitle style</a:t>
            </a:r>
          </a:p>
        </p:txBody>
      </p:sp>
      <p:sp>
        <p:nvSpPr>
          <p:cNvPr id="605187" name="Rectangle 3"/>
          <p:cNvSpPr>
            <a:spLocks noGrp="1" noChangeArrowheads="1"/>
          </p:cNvSpPr>
          <p:nvPr>
            <p:ph type="ctrTitle"/>
          </p:nvPr>
        </p:nvSpPr>
        <p:spPr>
          <a:xfrm>
            <a:off x="381000" y="2239963"/>
            <a:ext cx="9144000" cy="427037"/>
          </a:xfrm>
        </p:spPr>
        <p:txBody>
          <a:bodyPr/>
          <a:lstStyle>
            <a:lvl1pPr>
              <a:defRPr sz="2800"/>
            </a:lvl1pPr>
          </a:lstStyle>
          <a:p>
            <a:pPr lvl="0"/>
            <a:r>
              <a:rPr lang="cs-CZ" noProof="0" smtClean="0"/>
              <a:t>Click to edit Master title style</a:t>
            </a:r>
          </a:p>
        </p:txBody>
      </p:sp>
    </p:spTree>
    <p:extLst>
      <p:ext uri="{BB962C8B-B14F-4D97-AF65-F5344CB8AC3E}">
        <p14:creationId xmlns:p14="http://schemas.microsoft.com/office/powerpoint/2010/main" val="3990677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17299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599" y="990000"/>
            <a:ext cx="9144001" cy="246221"/>
          </a:xfrm>
        </p:spPr>
        <p:txBody>
          <a:bodyPr/>
          <a:lstStyle/>
          <a:p>
            <a:r>
              <a:rPr lang="cs-CZ" noProof="0" dirty="0" err="1" smtClean="0"/>
              <a:t>Click</a:t>
            </a:r>
            <a:r>
              <a:rPr lang="cs-CZ" noProof="0" dirty="0" smtClean="0"/>
              <a:t> to </a:t>
            </a:r>
            <a:r>
              <a:rPr lang="cs-CZ" noProof="0" dirty="0" err="1" smtClean="0"/>
              <a:t>edit</a:t>
            </a:r>
            <a:r>
              <a:rPr lang="cs-CZ" noProof="0" dirty="0" smtClean="0"/>
              <a:t> Master </a:t>
            </a:r>
            <a:r>
              <a:rPr lang="cs-CZ" noProof="0" dirty="0" err="1" smtClean="0"/>
              <a:t>title</a:t>
            </a:r>
            <a:r>
              <a:rPr lang="cs-CZ" noProof="0" dirty="0" smtClean="0"/>
              <a:t> style</a:t>
            </a:r>
            <a:endParaRPr lang="cs-CZ" noProof="0" dirty="0"/>
          </a:p>
        </p:txBody>
      </p:sp>
      <p:sp>
        <p:nvSpPr>
          <p:cNvPr id="9" name="Textplatzhalter 6"/>
          <p:cNvSpPr>
            <a:spLocks noGrp="1"/>
          </p:cNvSpPr>
          <p:nvPr>
            <p:ph type="body" sz="quarter" idx="13" hasCustomPrompt="1"/>
          </p:nvPr>
        </p:nvSpPr>
        <p:spPr>
          <a:xfrm>
            <a:off x="381599" y="6328369"/>
            <a:ext cx="9144001" cy="154800"/>
          </a:xfrm>
        </p:spPr>
        <p:txBody>
          <a:bodyPr lIns="0" tIns="0" rIns="0" anchor="t" anchorCtr="0"/>
          <a:lstStyle>
            <a:lvl1pPr>
              <a:spcBef>
                <a:spcPts val="0"/>
              </a:spcBef>
              <a:defRPr sz="1000"/>
            </a:lvl1pPr>
          </a:lstStyle>
          <a:p>
            <a:pPr lvl="0"/>
            <a:r>
              <a:rPr lang="cs-CZ" noProof="0" smtClean="0"/>
              <a:t>Source: Complete if required</a:t>
            </a:r>
            <a:endParaRPr lang="cs-CZ" noProof="0" dirty="0" smtClean="0"/>
          </a:p>
        </p:txBody>
      </p:sp>
      <p:sp>
        <p:nvSpPr>
          <p:cNvPr id="5" name="Text Placeholder 6"/>
          <p:cNvSpPr>
            <a:spLocks noGrp="1"/>
          </p:cNvSpPr>
          <p:nvPr>
            <p:ph type="body" sz="quarter" idx="12"/>
          </p:nvPr>
        </p:nvSpPr>
        <p:spPr>
          <a:xfrm>
            <a:off x="1" y="543600"/>
            <a:ext cx="9532938" cy="283028"/>
          </a:xfrm>
        </p:spPr>
        <p:txBody>
          <a:bodyPr lIns="54000" tIns="0" rIns="0" bIns="0" anchor="ctr" anchorCtr="0">
            <a:noAutofit/>
          </a:bodyPr>
          <a:lstStyle>
            <a:lvl1pPr>
              <a:tabLst>
                <a:tab pos="327025" algn="l"/>
              </a:tabLst>
              <a:defRPr b="1">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noProof="0" dirty="0" smtClean="0"/>
              <a:t>Click to edit Master text styles</a:t>
            </a:r>
          </a:p>
        </p:txBody>
      </p:sp>
    </p:spTree>
    <p:extLst>
      <p:ext uri="{BB962C8B-B14F-4D97-AF65-F5344CB8AC3E}">
        <p14:creationId xmlns:p14="http://schemas.microsoft.com/office/powerpoint/2010/main" val="37396289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graphicFrame>
        <p:nvGraphicFramePr>
          <p:cNvPr id="4" name="Object 3" hidden="1"/>
          <p:cNvGraphicFramePr>
            <a:graphicFrameLocks/>
          </p:cNvGraphicFramePr>
          <p:nvPr userDrawn="1">
            <p:custDataLst>
              <p:tags r:id="rId2"/>
            </p:custDataLst>
            <p:extLst>
              <p:ext uri="{D42A27DB-BD31-4B8C-83A1-F6EECF244321}">
                <p14:modId xmlns:p14="http://schemas.microsoft.com/office/powerpoint/2010/main" val="2358770170"/>
              </p:ext>
            </p:extLst>
          </p:nvPr>
        </p:nvGraphicFramePr>
        <p:xfrm>
          <a:off x="2" y="1"/>
          <a:ext cx="147060" cy="143985"/>
        </p:xfrm>
        <a:graphic>
          <a:graphicData uri="http://schemas.openxmlformats.org/presentationml/2006/ole">
            <mc:AlternateContent xmlns:mc="http://schemas.openxmlformats.org/markup-compatibility/2006">
              <mc:Choice xmlns:v="urn:schemas-microsoft-com:vml" Requires="v">
                <p:oleObj spid="_x0000_s13318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2" y="1"/>
                        <a:ext cx="147060" cy="143985"/>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6"/>
          <p:cNvSpPr>
            <a:spLocks noGrp="1"/>
          </p:cNvSpPr>
          <p:nvPr>
            <p:ph type="body" sz="quarter" idx="12"/>
          </p:nvPr>
        </p:nvSpPr>
        <p:spPr>
          <a:xfrm>
            <a:off x="1" y="543600"/>
            <a:ext cx="9532938" cy="283028"/>
          </a:xfrm>
        </p:spPr>
        <p:txBody>
          <a:bodyPr lIns="54000" tIns="0" rIns="0" bIns="0" anchor="ctr" anchorCtr="0">
            <a:noAutofit/>
          </a:bodyPr>
          <a:lstStyle>
            <a:lvl1pPr>
              <a:tabLst>
                <a:tab pos="327025" algn="l"/>
              </a:tabLst>
              <a:defRPr b="1">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noProof="0" dirty="0" smtClean="0"/>
              <a:t>Click to edit Master text styles</a:t>
            </a:r>
          </a:p>
        </p:txBody>
      </p:sp>
    </p:spTree>
    <p:extLst>
      <p:ext uri="{BB962C8B-B14F-4D97-AF65-F5344CB8AC3E}">
        <p14:creationId xmlns:p14="http://schemas.microsoft.com/office/powerpoint/2010/main" val="33592549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lternative Title Slide">
    <p:spTree>
      <p:nvGrpSpPr>
        <p:cNvPr id="1" name=""/>
        <p:cNvGrpSpPr/>
        <p:nvPr/>
      </p:nvGrpSpPr>
      <p:grpSpPr>
        <a:xfrm>
          <a:off x="0" y="0"/>
          <a:ext cx="0" cy="0"/>
          <a:chOff x="0" y="0"/>
          <a:chExt cx="0" cy="0"/>
        </a:xfrm>
      </p:grpSpPr>
      <p:sp>
        <p:nvSpPr>
          <p:cNvPr id="3" name="Rectangle 2"/>
          <p:cNvSpPr>
            <a:spLocks noChangeArrowheads="1"/>
          </p:cNvSpPr>
          <p:nvPr userDrawn="1">
            <p:custDataLst>
              <p:tags r:id="rId1"/>
            </p:custDataLst>
          </p:nvPr>
        </p:nvSpPr>
        <p:spPr bwMode="auto">
          <a:xfrm>
            <a:off x="0" y="1111250"/>
            <a:ext cx="9906000" cy="4660900"/>
          </a:xfrm>
          <a:prstGeom prst="rect">
            <a:avLst/>
          </a:prstGeom>
          <a:solidFill>
            <a:schemeClr val="tx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p>
            <a:endParaRPr lang="en-US" dirty="0">
              <a:solidFill>
                <a:prstClr val="white"/>
              </a:solidFill>
              <a:cs typeface="Arial" charset="0"/>
            </a:endParaRPr>
          </a:p>
        </p:txBody>
      </p:sp>
      <p:cxnSp>
        <p:nvCxnSpPr>
          <p:cNvPr id="4" name="Straight Connector 3"/>
          <p:cNvCxnSpPr>
            <a:stCxn id="3" idx="0"/>
            <a:endCxn id="3" idx="2"/>
          </p:cNvCxnSpPr>
          <p:nvPr userDrawn="1"/>
        </p:nvCxnSpPr>
        <p:spPr>
          <a:xfrm>
            <a:off x="4953000" y="1111250"/>
            <a:ext cx="0" cy="46609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ctrTitle" hasCustomPrompt="1"/>
          </p:nvPr>
        </p:nvSpPr>
        <p:spPr>
          <a:xfrm>
            <a:off x="381601" y="2239201"/>
            <a:ext cx="4572000" cy="430887"/>
          </a:xfrm>
        </p:spPr>
        <p:txBody>
          <a:bodyPr lIns="0" tIns="0" rIns="0" bIns="0" anchor="t">
            <a:spAutoFit/>
          </a:bodyPr>
          <a:lstStyle>
            <a:lvl1pPr algn="l">
              <a:defRPr sz="2800" b="1">
                <a:solidFill>
                  <a:schemeClr val="bg1"/>
                </a:solidFill>
                <a:latin typeface="Arial" pitchFamily="34" charset="0"/>
                <a:cs typeface="Arial" pitchFamily="34" charset="0"/>
              </a:defRPr>
            </a:lvl1pPr>
          </a:lstStyle>
          <a:p>
            <a:r>
              <a:rPr lang="en-US" smtClean="0"/>
              <a:t>Title inserted here</a:t>
            </a:r>
            <a:endParaRPr lang="en-US" dirty="0"/>
          </a:p>
        </p:txBody>
      </p:sp>
      <p:sp>
        <p:nvSpPr>
          <p:cNvPr id="6" name="Subtitle 2"/>
          <p:cNvSpPr>
            <a:spLocks noGrp="1"/>
          </p:cNvSpPr>
          <p:nvPr>
            <p:ph type="subTitle" idx="1" hasCustomPrompt="1"/>
          </p:nvPr>
        </p:nvSpPr>
        <p:spPr>
          <a:xfrm>
            <a:off x="381601" y="3582000"/>
            <a:ext cx="4572000" cy="369332"/>
          </a:xfrm>
        </p:spPr>
        <p:txBody>
          <a:bodyPr lIns="0" tIns="0" rIns="0" bIns="0">
            <a:spAutoFit/>
          </a:bodyPr>
          <a:lstStyle>
            <a:lvl1pPr marL="0" indent="0" algn="l">
              <a:buNone/>
              <a:defRPr sz="24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Subtitle and date inserted here</a:t>
            </a:r>
            <a:endParaRPr lang="en-US" dirty="0"/>
          </a:p>
        </p:txBody>
      </p:sp>
      <p:sp>
        <p:nvSpPr>
          <p:cNvPr id="7" name="Text Placeholder 4"/>
          <p:cNvSpPr>
            <a:spLocks noGrp="1"/>
          </p:cNvSpPr>
          <p:nvPr>
            <p:ph type="body" sz="quarter" idx="10" hasCustomPrompt="1"/>
          </p:nvPr>
        </p:nvSpPr>
        <p:spPr>
          <a:xfrm>
            <a:off x="382589" y="4798800"/>
            <a:ext cx="1789200" cy="504000"/>
          </a:xfrm>
        </p:spPr>
        <p:txBody>
          <a:bodyPr lIns="0" tIns="0" rIns="0" bIns="0"/>
          <a:lstStyle>
            <a:lvl1pPr>
              <a:spcBef>
                <a:spcPts val="0"/>
              </a:spcBef>
              <a:defRPr sz="1100" b="1">
                <a:solidFill>
                  <a:schemeClr val="bg1"/>
                </a:solidFill>
              </a:defRPr>
            </a:lvl1pPr>
            <a:lvl2pPr>
              <a:defRPr sz="1100" b="1"/>
            </a:lvl2pPr>
            <a:lvl3pPr>
              <a:defRPr sz="1100" b="1"/>
            </a:lvl3pPr>
            <a:lvl4pPr>
              <a:defRPr sz="1100" b="1"/>
            </a:lvl4pPr>
            <a:lvl5pPr>
              <a:defRPr sz="1100" b="1"/>
            </a:lvl5pPr>
          </a:lstStyle>
          <a:p>
            <a:pPr lvl="0"/>
            <a:r>
              <a:rPr lang="en-US" dirty="0" smtClean="0"/>
              <a:t>Presentation/Report to Client Name</a:t>
            </a:r>
          </a:p>
        </p:txBody>
      </p:sp>
      <p:pic>
        <p:nvPicPr>
          <p:cNvPr id="8" name="Picture 5"/>
          <p:cNvPicPr>
            <a:picLocks noChangeAspect="1" noChangeArrowheads="1"/>
          </p:cNvPicPr>
          <p:nvPr userDrawn="1">
            <p:custDataLst>
              <p:tags r:id="rId2"/>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382587" y="1625601"/>
            <a:ext cx="1749601" cy="189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Tree>
    <p:extLst>
      <p:ext uri="{BB962C8B-B14F-4D97-AF65-F5344CB8AC3E}">
        <p14:creationId xmlns:p14="http://schemas.microsoft.com/office/powerpoint/2010/main" val="3432020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600" y="990000"/>
            <a:ext cx="9144000" cy="244800"/>
          </a:xfrm>
        </p:spPr>
        <p:txBody>
          <a:bodyPr/>
          <a:lstStyle/>
          <a:p>
            <a:r>
              <a:rPr lang="cs-CZ" smtClean="0"/>
              <a:t>Click to edit Master title style</a:t>
            </a:r>
            <a:endParaRPr lang="cs-CZ" dirty="0"/>
          </a:p>
        </p:txBody>
      </p:sp>
      <p:sp>
        <p:nvSpPr>
          <p:cNvPr id="6" name="Content Placeholder 8"/>
          <p:cNvSpPr>
            <a:spLocks noGrp="1"/>
          </p:cNvSpPr>
          <p:nvPr>
            <p:ph sz="quarter" idx="11" hasCustomPrompt="1"/>
          </p:nvPr>
        </p:nvSpPr>
        <p:spPr>
          <a:xfrm>
            <a:off x="381600" y="6328800"/>
            <a:ext cx="9144000" cy="153888"/>
          </a:xfrm>
        </p:spPr>
        <p:txBody>
          <a:bodyPr lIns="0" tIns="0" rIns="0">
            <a:spAutoFit/>
          </a:bodyPr>
          <a:lstStyle>
            <a:lvl1pPr>
              <a:spcBef>
                <a:spcPts val="0"/>
              </a:spcBef>
              <a:defRPr sz="1000" baseline="0"/>
            </a:lvl1pPr>
            <a:lvl2pPr>
              <a:defRPr sz="1000"/>
            </a:lvl2pPr>
            <a:lvl3pPr>
              <a:defRPr sz="1000"/>
            </a:lvl3pPr>
            <a:lvl4pPr>
              <a:defRPr sz="1000"/>
            </a:lvl4pPr>
            <a:lvl5pPr>
              <a:defRPr sz="1000"/>
            </a:lvl5pPr>
          </a:lstStyle>
          <a:p>
            <a:pPr lvl="0"/>
            <a:r>
              <a:rPr lang="cs-CZ" smtClean="0"/>
              <a:t>Source: Complete if required</a:t>
            </a:r>
            <a:endParaRPr lang="cs-CZ" dirty="0" smtClean="0"/>
          </a:p>
        </p:txBody>
      </p:sp>
      <p:sp>
        <p:nvSpPr>
          <p:cNvPr id="8" name="Text Placeholder 6"/>
          <p:cNvSpPr>
            <a:spLocks noGrp="1"/>
          </p:cNvSpPr>
          <p:nvPr>
            <p:ph type="body" sz="quarter" idx="12"/>
          </p:nvPr>
        </p:nvSpPr>
        <p:spPr>
          <a:xfrm>
            <a:off x="1" y="543600"/>
            <a:ext cx="9532938" cy="283028"/>
          </a:xfrm>
        </p:spPr>
        <p:txBody>
          <a:bodyPr lIns="54000" tIns="0" rIns="0" anchor="ctr" anchorCtr="0">
            <a:noAutofit/>
          </a:bodyPr>
          <a:lstStyle>
            <a:lvl1pPr>
              <a:tabLst>
                <a:tab pos="327025" algn="l"/>
              </a:tabLst>
              <a:defRPr b="1">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Tree>
    <p:extLst>
      <p:ext uri="{BB962C8B-B14F-4D97-AF65-F5344CB8AC3E}">
        <p14:creationId xmlns:p14="http://schemas.microsoft.com/office/powerpoint/2010/main" val="42936097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ADLWorkspace"/>
          <p:cNvGrpSpPr>
            <a:grpSpLocks/>
          </p:cNvGrpSpPr>
          <p:nvPr/>
        </p:nvGrpSpPr>
        <p:grpSpPr bwMode="auto">
          <a:xfrm>
            <a:off x="152400" y="1371600"/>
            <a:ext cx="9601200" cy="5257800"/>
            <a:chOff x="96" y="864"/>
            <a:chExt cx="6048" cy="3312"/>
          </a:xfrm>
        </p:grpSpPr>
        <p:grpSp>
          <p:nvGrpSpPr>
            <p:cNvPr id="1036" name="Group 9"/>
            <p:cNvGrpSpPr>
              <a:grpSpLocks/>
            </p:cNvGrpSpPr>
            <p:nvPr/>
          </p:nvGrpSpPr>
          <p:grpSpPr bwMode="auto">
            <a:xfrm>
              <a:off x="96" y="864"/>
              <a:ext cx="6048" cy="3312"/>
              <a:chOff x="96" y="864"/>
              <a:chExt cx="6048" cy="3312"/>
            </a:xfrm>
          </p:grpSpPr>
          <p:sp>
            <p:nvSpPr>
              <p:cNvPr id="1038" name="Line 10"/>
              <p:cNvSpPr>
                <a:spLocks noChangeShapeType="1"/>
              </p:cNvSpPr>
              <p:nvPr/>
            </p:nvSpPr>
            <p:spPr bwMode="auto">
              <a:xfrm>
                <a:off x="96" y="1008"/>
                <a:ext cx="6048" cy="0"/>
              </a:xfrm>
              <a:prstGeom prst="line">
                <a:avLst/>
              </a:prstGeom>
              <a:noFill/>
              <a:ln w="9525">
                <a:noFill/>
                <a:round/>
                <a:headEnd/>
                <a:tailEnd/>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6EB66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cs-CZ" sz="1200" i="1" dirty="0">
                  <a:solidFill>
                    <a:srgbClr val="004785"/>
                  </a:solidFill>
                  <a:cs typeface="Arial" pitchFamily="34" charset="0"/>
                </a:endParaRPr>
              </a:p>
            </p:txBody>
          </p:sp>
          <p:sp>
            <p:nvSpPr>
              <p:cNvPr id="1039" name="Line 11"/>
              <p:cNvSpPr>
                <a:spLocks noChangeShapeType="1"/>
              </p:cNvSpPr>
              <p:nvPr/>
            </p:nvSpPr>
            <p:spPr bwMode="auto">
              <a:xfrm>
                <a:off x="96" y="3936"/>
                <a:ext cx="6048" cy="0"/>
              </a:xfrm>
              <a:prstGeom prst="line">
                <a:avLst/>
              </a:prstGeom>
              <a:noFill/>
              <a:ln w="9525">
                <a:noFill/>
                <a:round/>
                <a:headEnd/>
                <a:tailEnd/>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6EB66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cs-CZ" sz="1200" i="1" dirty="0">
                  <a:solidFill>
                    <a:srgbClr val="004785"/>
                  </a:solidFill>
                  <a:cs typeface="Arial" pitchFamily="34" charset="0"/>
                </a:endParaRPr>
              </a:p>
            </p:txBody>
          </p:sp>
          <p:sp>
            <p:nvSpPr>
              <p:cNvPr id="1040" name="Line 12"/>
              <p:cNvSpPr>
                <a:spLocks noChangeShapeType="1"/>
              </p:cNvSpPr>
              <p:nvPr/>
            </p:nvSpPr>
            <p:spPr bwMode="auto">
              <a:xfrm flipV="1">
                <a:off x="240" y="864"/>
                <a:ext cx="0" cy="3312"/>
              </a:xfrm>
              <a:prstGeom prst="line">
                <a:avLst/>
              </a:prstGeom>
              <a:noFill/>
              <a:ln w="9525">
                <a:noFill/>
                <a:round/>
                <a:headEnd/>
                <a:tailEnd/>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6EB66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cs-CZ" sz="1200" i="1" dirty="0">
                  <a:solidFill>
                    <a:srgbClr val="004785"/>
                  </a:solidFill>
                  <a:cs typeface="Arial" pitchFamily="34" charset="0"/>
                </a:endParaRPr>
              </a:p>
            </p:txBody>
          </p:sp>
          <p:sp>
            <p:nvSpPr>
              <p:cNvPr id="1041" name="Line 13"/>
              <p:cNvSpPr>
                <a:spLocks noChangeShapeType="1"/>
              </p:cNvSpPr>
              <p:nvPr/>
            </p:nvSpPr>
            <p:spPr bwMode="auto">
              <a:xfrm flipV="1">
                <a:off x="6000" y="864"/>
                <a:ext cx="0" cy="3312"/>
              </a:xfrm>
              <a:prstGeom prst="line">
                <a:avLst/>
              </a:prstGeom>
              <a:noFill/>
              <a:ln w="9525">
                <a:noFill/>
                <a:round/>
                <a:headEnd/>
                <a:tailEnd/>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6EB66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cs-CZ" sz="1200" i="1" dirty="0">
                  <a:solidFill>
                    <a:srgbClr val="004785"/>
                  </a:solidFill>
                  <a:cs typeface="Arial" pitchFamily="34" charset="0"/>
                </a:endParaRPr>
              </a:p>
            </p:txBody>
          </p:sp>
        </p:grpSp>
        <p:sp>
          <p:nvSpPr>
            <p:cNvPr id="1037" name="Line 19"/>
            <p:cNvSpPr>
              <a:spLocks noChangeShapeType="1"/>
            </p:cNvSpPr>
            <p:nvPr userDrawn="1"/>
          </p:nvSpPr>
          <p:spPr bwMode="auto">
            <a:xfrm>
              <a:off x="96" y="1344"/>
              <a:ext cx="144" cy="0"/>
            </a:xfrm>
            <a:prstGeom prst="line">
              <a:avLst/>
            </a:prstGeom>
            <a:noFill/>
            <a:ln w="12700">
              <a:noFill/>
              <a:round/>
              <a:headEnd/>
              <a:tailEnd/>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6EB66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fontAlgn="base">
                <a:spcBef>
                  <a:spcPct val="0"/>
                </a:spcBef>
                <a:spcAft>
                  <a:spcPct val="0"/>
                </a:spcAft>
              </a:pPr>
              <a:endParaRPr lang="cs-CZ" sz="1200" i="1" dirty="0">
                <a:solidFill>
                  <a:srgbClr val="004785"/>
                </a:solidFill>
                <a:cs typeface="Arial" pitchFamily="34" charset="0"/>
              </a:endParaRPr>
            </a:p>
          </p:txBody>
        </p:sp>
      </p:grpSp>
      <p:sp>
        <p:nvSpPr>
          <p:cNvPr id="1027" name="Rectangle 3"/>
          <p:cNvSpPr>
            <a:spLocks noGrp="1" noChangeArrowheads="1"/>
          </p:cNvSpPr>
          <p:nvPr>
            <p:ph type="title"/>
          </p:nvPr>
        </p:nvSpPr>
        <p:spPr bwMode="auto">
          <a:xfrm>
            <a:off x="373063" y="990600"/>
            <a:ext cx="91519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cs-CZ" smtClean="0"/>
              <a:t>Click to edit Master title style</a:t>
            </a:r>
          </a:p>
        </p:txBody>
      </p:sp>
      <p:sp>
        <p:nvSpPr>
          <p:cNvPr id="1028" name="Rectangle 4"/>
          <p:cNvSpPr>
            <a:spLocks noChangeArrowheads="1"/>
          </p:cNvSpPr>
          <p:nvPr/>
        </p:nvSpPr>
        <p:spPr bwMode="auto">
          <a:xfrm>
            <a:off x="0" y="0"/>
            <a:ext cx="9906000" cy="566738"/>
          </a:xfrm>
          <a:prstGeom prst="rect">
            <a:avLst/>
          </a:prstGeom>
          <a:solidFill>
            <a:srgbClr val="0047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cs-CZ" sz="1400" dirty="0">
              <a:solidFill>
                <a:srgbClr val="004785"/>
              </a:solidFill>
              <a:cs typeface="Arial" pitchFamily="34" charset="0"/>
            </a:endParaRPr>
          </a:p>
        </p:txBody>
      </p:sp>
      <p:sp>
        <p:nvSpPr>
          <p:cNvPr id="1029" name="Rectangle 5"/>
          <p:cNvSpPr>
            <a:spLocks noChangeArrowheads="1"/>
          </p:cNvSpPr>
          <p:nvPr/>
        </p:nvSpPr>
        <p:spPr bwMode="auto">
          <a:xfrm>
            <a:off x="0" y="542925"/>
            <a:ext cx="9906000" cy="284163"/>
          </a:xfrm>
          <a:prstGeom prst="rect">
            <a:avLst/>
          </a:prstGeom>
          <a:solidFill>
            <a:srgbClr val="6EA5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cs-CZ" sz="1400" dirty="0">
              <a:solidFill>
                <a:srgbClr val="004785"/>
              </a:solidFill>
              <a:cs typeface="Arial" pitchFamily="34" charset="0"/>
            </a:endParaRPr>
          </a:p>
        </p:txBody>
      </p:sp>
      <p:sp>
        <p:nvSpPr>
          <p:cNvPr id="1031" name="Rectangle 7"/>
          <p:cNvSpPr>
            <a:spLocks noChangeArrowheads="1"/>
          </p:cNvSpPr>
          <p:nvPr/>
        </p:nvSpPr>
        <p:spPr bwMode="auto">
          <a:xfrm>
            <a:off x="9188450" y="6524625"/>
            <a:ext cx="336550" cy="241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lstStyle/>
          <a:p>
            <a:pPr algn="r" eaLnBrk="0" fontAlgn="base" hangingPunct="0">
              <a:spcBef>
                <a:spcPct val="0"/>
              </a:spcBef>
              <a:spcAft>
                <a:spcPct val="0"/>
              </a:spcAft>
            </a:pPr>
            <a:fld id="{CAC6B096-8674-42F9-8D88-63BDEE2AB211}" type="slidenum">
              <a:rPr lang="cs-CZ" sz="1000">
                <a:solidFill>
                  <a:srgbClr val="004785"/>
                </a:solidFill>
                <a:cs typeface="Arial" pitchFamily="34" charset="0"/>
              </a:rPr>
              <a:pPr algn="r" eaLnBrk="0" fontAlgn="base" hangingPunct="0">
                <a:spcBef>
                  <a:spcPct val="0"/>
                </a:spcBef>
                <a:spcAft>
                  <a:spcPct val="0"/>
                </a:spcAft>
              </a:pPr>
              <a:t>‹#›</a:t>
            </a:fld>
            <a:endParaRPr lang="cs-CZ" sz="1000" dirty="0">
              <a:solidFill>
                <a:srgbClr val="004785"/>
              </a:solidFill>
              <a:cs typeface="Arial" pitchFamily="34" charset="0"/>
            </a:endParaRPr>
          </a:p>
        </p:txBody>
      </p:sp>
      <p:sp>
        <p:nvSpPr>
          <p:cNvPr id="591886" name="Text Box 14"/>
          <p:cNvSpPr txBox="1">
            <a:spLocks noChangeArrowheads="1"/>
          </p:cNvSpPr>
          <p:nvPr/>
        </p:nvSpPr>
        <p:spPr bwMode="auto">
          <a:xfrm>
            <a:off x="0" y="576491"/>
            <a:ext cx="9601200" cy="2154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tabLst>
                <a:tab pos="311150" algn="l"/>
              </a:tabLst>
              <a:defRPr>
                <a:solidFill>
                  <a:schemeClr val="tx1"/>
                </a:solidFill>
                <a:latin typeface="Arial" charset="0"/>
              </a:defRPr>
            </a:lvl1pPr>
            <a:lvl2pPr algn="l">
              <a:tabLst>
                <a:tab pos="311150" algn="l"/>
              </a:tabLst>
              <a:defRPr>
                <a:solidFill>
                  <a:schemeClr val="tx1"/>
                </a:solidFill>
                <a:latin typeface="Arial" charset="0"/>
              </a:defRPr>
            </a:lvl2pPr>
            <a:lvl3pPr algn="l">
              <a:tabLst>
                <a:tab pos="311150" algn="l"/>
              </a:tabLst>
              <a:defRPr>
                <a:solidFill>
                  <a:schemeClr val="tx1"/>
                </a:solidFill>
                <a:latin typeface="Arial" charset="0"/>
              </a:defRPr>
            </a:lvl3pPr>
            <a:lvl4pPr algn="l">
              <a:tabLst>
                <a:tab pos="311150" algn="l"/>
              </a:tabLst>
              <a:defRPr>
                <a:solidFill>
                  <a:schemeClr val="tx1"/>
                </a:solidFill>
                <a:latin typeface="Arial" charset="0"/>
              </a:defRPr>
            </a:lvl4pPr>
            <a:lvl5pPr algn="l">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fontAlgn="base">
              <a:spcBef>
                <a:spcPct val="50000"/>
              </a:spcBef>
              <a:spcAft>
                <a:spcPct val="0"/>
              </a:spcAft>
              <a:defRPr/>
            </a:pPr>
            <a:r>
              <a:rPr lang="cs-CZ" sz="1400" b="1" dirty="0">
                <a:solidFill>
                  <a:prstClr val="white"/>
                </a:solidFill>
                <a:cs typeface="Arial" pitchFamily="34" charset="0"/>
              </a:rPr>
              <a:t>	</a:t>
            </a:r>
            <a:endParaRPr lang="cs-CZ" sz="1400" dirty="0">
              <a:solidFill>
                <a:prstClr val="white"/>
              </a:solidFill>
              <a:cs typeface="Arial" pitchFamily="34" charset="0"/>
            </a:endParaRPr>
          </a:p>
        </p:txBody>
      </p:sp>
      <p:pic>
        <p:nvPicPr>
          <p:cNvPr id="1033" name="Picture 1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82588" y="187325"/>
            <a:ext cx="1751012" cy="190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34" name="Rectangle 2"/>
          <p:cNvSpPr>
            <a:spLocks noGrp="1" noChangeArrowheads="1"/>
          </p:cNvSpPr>
          <p:nvPr>
            <p:ph type="body" idx="1"/>
          </p:nvPr>
        </p:nvSpPr>
        <p:spPr bwMode="auto">
          <a:xfrm>
            <a:off x="381000" y="1600200"/>
            <a:ext cx="9144000" cy="464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9144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Tree>
    <p:extLst>
      <p:ext uri="{BB962C8B-B14F-4D97-AF65-F5344CB8AC3E}">
        <p14:creationId xmlns:p14="http://schemas.microsoft.com/office/powerpoint/2010/main" val="3927913602"/>
      </p:ext>
    </p:extLst>
  </p:cSld>
  <p:clrMap bg1="lt1" tx1="dk1" bg2="lt2" tx2="dk2" accent1="accent1" accent2="accent2" accent3="accent3" accent4="accent4" accent5="accent5" accent6="accent6" hlink="hlink" folHlink="folHlink"/>
  <p:sldLayoutIdLst>
    <p:sldLayoutId id="2147483936" r:id="rId1"/>
    <p:sldLayoutId id="2147483939" r:id="rId2"/>
    <p:sldLayoutId id="2147484010" r:id="rId3"/>
    <p:sldLayoutId id="2147484006" r:id="rId4"/>
    <p:sldLayoutId id="2147484007" r:id="rId5"/>
    <p:sldLayoutId id="2147484009" r:id="rId6"/>
  </p:sldLayoutIdLst>
  <p:timing>
    <p:tnLst>
      <p:par>
        <p:cTn id="1" dur="indefinite" restart="never" nodeType="tmRoot"/>
      </p:par>
    </p:tnLst>
  </p:timing>
  <p:hf sldNum="0" hdr="0" dt="0"/>
  <p:txStyles>
    <p:titleStyle>
      <a:lvl1pPr algn="l" rtl="0" eaLnBrk="0" fontAlgn="base" hangingPunct="0">
        <a:spcBef>
          <a:spcPct val="0"/>
        </a:spcBef>
        <a:spcAft>
          <a:spcPct val="0"/>
        </a:spcAft>
        <a:defRPr sz="1600" b="1">
          <a:solidFill>
            <a:schemeClr val="tx1"/>
          </a:solidFill>
          <a:latin typeface="+mj-lt"/>
          <a:ea typeface="+mj-ea"/>
          <a:cs typeface="+mj-cs"/>
        </a:defRPr>
      </a:lvl1pPr>
      <a:lvl2pPr algn="l" rtl="0" eaLnBrk="0" fontAlgn="base" hangingPunct="0">
        <a:spcBef>
          <a:spcPct val="0"/>
        </a:spcBef>
        <a:spcAft>
          <a:spcPct val="0"/>
        </a:spcAft>
        <a:defRPr sz="1600" b="1">
          <a:solidFill>
            <a:schemeClr val="tx1"/>
          </a:solidFill>
          <a:latin typeface="Arial" charset="0"/>
        </a:defRPr>
      </a:lvl2pPr>
      <a:lvl3pPr algn="l" rtl="0" eaLnBrk="0" fontAlgn="base" hangingPunct="0">
        <a:spcBef>
          <a:spcPct val="0"/>
        </a:spcBef>
        <a:spcAft>
          <a:spcPct val="0"/>
        </a:spcAft>
        <a:defRPr sz="1600" b="1">
          <a:solidFill>
            <a:schemeClr val="tx1"/>
          </a:solidFill>
          <a:latin typeface="Arial" charset="0"/>
        </a:defRPr>
      </a:lvl3pPr>
      <a:lvl4pPr algn="l" rtl="0" eaLnBrk="0" fontAlgn="base" hangingPunct="0">
        <a:spcBef>
          <a:spcPct val="0"/>
        </a:spcBef>
        <a:spcAft>
          <a:spcPct val="0"/>
        </a:spcAft>
        <a:defRPr sz="1600" b="1">
          <a:solidFill>
            <a:schemeClr val="tx1"/>
          </a:solidFill>
          <a:latin typeface="Arial" charset="0"/>
        </a:defRPr>
      </a:lvl4pPr>
      <a:lvl5pPr algn="l" rtl="0" eaLnBrk="0" fontAlgn="base" hangingPunct="0">
        <a:spcBef>
          <a:spcPct val="0"/>
        </a:spcBef>
        <a:spcAft>
          <a:spcPct val="0"/>
        </a:spcAft>
        <a:defRPr sz="1600" b="1">
          <a:solidFill>
            <a:schemeClr val="tx1"/>
          </a:solidFill>
          <a:latin typeface="Arial" charset="0"/>
        </a:defRPr>
      </a:lvl5pPr>
      <a:lvl6pPr marL="457200" algn="l" rtl="0" fontAlgn="base">
        <a:spcBef>
          <a:spcPct val="0"/>
        </a:spcBef>
        <a:spcAft>
          <a:spcPct val="0"/>
        </a:spcAft>
        <a:defRPr sz="1600" b="1">
          <a:solidFill>
            <a:schemeClr val="tx1"/>
          </a:solidFill>
          <a:latin typeface="Arial" charset="0"/>
        </a:defRPr>
      </a:lvl6pPr>
      <a:lvl7pPr marL="914400" algn="l" rtl="0" fontAlgn="base">
        <a:spcBef>
          <a:spcPct val="0"/>
        </a:spcBef>
        <a:spcAft>
          <a:spcPct val="0"/>
        </a:spcAft>
        <a:defRPr sz="1600" b="1">
          <a:solidFill>
            <a:schemeClr val="tx1"/>
          </a:solidFill>
          <a:latin typeface="Arial" charset="0"/>
        </a:defRPr>
      </a:lvl7pPr>
      <a:lvl8pPr marL="1371600" algn="l" rtl="0" fontAlgn="base">
        <a:spcBef>
          <a:spcPct val="0"/>
        </a:spcBef>
        <a:spcAft>
          <a:spcPct val="0"/>
        </a:spcAft>
        <a:defRPr sz="1600" b="1">
          <a:solidFill>
            <a:schemeClr val="tx1"/>
          </a:solidFill>
          <a:latin typeface="Arial" charset="0"/>
        </a:defRPr>
      </a:lvl8pPr>
      <a:lvl9pPr marL="1828800" algn="l" rtl="0" fontAlgn="base">
        <a:spcBef>
          <a:spcPct val="0"/>
        </a:spcBef>
        <a:spcAft>
          <a:spcPct val="0"/>
        </a:spcAft>
        <a:defRPr sz="1600" b="1">
          <a:solidFill>
            <a:schemeClr val="tx1"/>
          </a:solidFill>
          <a:latin typeface="Arial" charset="0"/>
        </a:defRPr>
      </a:lvl9pPr>
    </p:titleStyle>
    <p:bodyStyle>
      <a:lvl1pPr marL="342900" indent="-342900" algn="l" defTabSz="900113" rtl="0" eaLnBrk="0" fontAlgn="base" hangingPunct="0">
        <a:spcBef>
          <a:spcPts val="1500"/>
        </a:spcBef>
        <a:spcAft>
          <a:spcPct val="0"/>
        </a:spcAft>
        <a:buClr>
          <a:schemeClr val="tx1"/>
        </a:buClr>
        <a:buFont typeface="Wingdings" pitchFamily="2" charset="2"/>
        <a:defRPr sz="1400">
          <a:solidFill>
            <a:schemeClr val="tx1"/>
          </a:solidFill>
          <a:latin typeface="+mn-lt"/>
          <a:ea typeface="+mn-ea"/>
          <a:cs typeface="+mn-cs"/>
        </a:defRPr>
      </a:lvl1pPr>
      <a:lvl2pPr marL="284163" indent="-282575" algn="l" defTabSz="900113" rtl="0" eaLnBrk="0" fontAlgn="base" hangingPunct="0">
        <a:spcBef>
          <a:spcPts val="1000"/>
        </a:spcBef>
        <a:spcAft>
          <a:spcPct val="0"/>
        </a:spcAft>
        <a:buClr>
          <a:schemeClr val="tx1"/>
        </a:buClr>
        <a:buFont typeface="Wingdings" pitchFamily="2" charset="2"/>
        <a:buChar char="n"/>
        <a:defRPr sz="1400">
          <a:solidFill>
            <a:schemeClr val="tx1"/>
          </a:solidFill>
          <a:latin typeface="+mn-lt"/>
        </a:defRPr>
      </a:lvl2pPr>
      <a:lvl3pPr marL="542925" indent="-257175" algn="l" defTabSz="900113" rtl="0" eaLnBrk="0" fontAlgn="base" hangingPunct="0">
        <a:spcBef>
          <a:spcPts val="500"/>
        </a:spcBef>
        <a:spcAft>
          <a:spcPct val="0"/>
        </a:spcAft>
        <a:buClr>
          <a:schemeClr val="tx1"/>
        </a:buClr>
        <a:buFont typeface="Arial" pitchFamily="34" charset="0"/>
        <a:buChar char="–"/>
        <a:defRPr sz="1400">
          <a:solidFill>
            <a:schemeClr val="tx1"/>
          </a:solidFill>
          <a:latin typeface="+mn-lt"/>
        </a:defRPr>
      </a:lvl3pPr>
      <a:lvl4pPr marL="814388" indent="-269875" algn="l" defTabSz="900113" rtl="0" eaLnBrk="0" fontAlgn="base" hangingPunct="0">
        <a:spcBef>
          <a:spcPts val="500"/>
        </a:spcBef>
        <a:spcAft>
          <a:spcPct val="0"/>
        </a:spcAft>
        <a:buClr>
          <a:schemeClr val="tx1"/>
        </a:buClr>
        <a:buFont typeface="Arial" pitchFamily="34" charset="0"/>
        <a:buChar char="–"/>
        <a:defRPr sz="1400">
          <a:solidFill>
            <a:schemeClr val="tx1"/>
          </a:solidFill>
          <a:latin typeface="+mn-lt"/>
        </a:defRPr>
      </a:lvl4pPr>
      <a:lvl5pPr marL="1104900" indent="-288925" algn="l" defTabSz="900113" rtl="0" eaLnBrk="0" fontAlgn="base" hangingPunct="0">
        <a:spcBef>
          <a:spcPts val="500"/>
        </a:spcBef>
        <a:spcAft>
          <a:spcPct val="0"/>
        </a:spcAft>
        <a:buClr>
          <a:schemeClr val="tx1"/>
        </a:buClr>
        <a:buFont typeface="Arial" pitchFamily="34" charset="0"/>
        <a:defRPr sz="1400">
          <a:solidFill>
            <a:schemeClr val="tx1"/>
          </a:solidFill>
          <a:latin typeface="+mn-lt"/>
        </a:defRPr>
      </a:lvl5pPr>
      <a:lvl6pPr marL="1562100" indent="-288925" algn="l" defTabSz="900113" rtl="0" fontAlgn="base">
        <a:spcBef>
          <a:spcPts val="500"/>
        </a:spcBef>
        <a:spcAft>
          <a:spcPct val="0"/>
        </a:spcAft>
        <a:buClr>
          <a:schemeClr val="tx1"/>
        </a:buClr>
        <a:buFont typeface="Arial" charset="0"/>
        <a:defRPr sz="1400">
          <a:solidFill>
            <a:schemeClr val="tx1"/>
          </a:solidFill>
          <a:latin typeface="+mn-lt"/>
        </a:defRPr>
      </a:lvl6pPr>
      <a:lvl7pPr marL="2019300" indent="-288925" algn="l" defTabSz="900113" rtl="0" fontAlgn="base">
        <a:spcBef>
          <a:spcPts val="500"/>
        </a:spcBef>
        <a:spcAft>
          <a:spcPct val="0"/>
        </a:spcAft>
        <a:buClr>
          <a:schemeClr val="tx1"/>
        </a:buClr>
        <a:buFont typeface="Arial" charset="0"/>
        <a:defRPr sz="1400">
          <a:solidFill>
            <a:schemeClr val="tx1"/>
          </a:solidFill>
          <a:latin typeface="+mn-lt"/>
        </a:defRPr>
      </a:lvl7pPr>
      <a:lvl8pPr marL="2476500" indent="-288925" algn="l" defTabSz="900113" rtl="0" fontAlgn="base">
        <a:spcBef>
          <a:spcPts val="500"/>
        </a:spcBef>
        <a:spcAft>
          <a:spcPct val="0"/>
        </a:spcAft>
        <a:buClr>
          <a:schemeClr val="tx1"/>
        </a:buClr>
        <a:buFont typeface="Arial" charset="0"/>
        <a:defRPr sz="1400">
          <a:solidFill>
            <a:schemeClr val="tx1"/>
          </a:solidFill>
          <a:latin typeface="+mn-lt"/>
        </a:defRPr>
      </a:lvl8pPr>
      <a:lvl9pPr marL="2933700" indent="-288925" algn="l" defTabSz="900113" rtl="0" fontAlgn="base">
        <a:spcBef>
          <a:spcPts val="500"/>
        </a:spcBef>
        <a:spcAft>
          <a:spcPct val="0"/>
        </a:spcAft>
        <a:buClr>
          <a:schemeClr val="tx1"/>
        </a:buClr>
        <a:buFont typeface="Arial" charset="0"/>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slideLayout" Target="../slideLayouts/slideLayout5.xml"/><Relationship Id="rId7" Type="http://schemas.openxmlformats.org/officeDocument/2006/relationships/image" Target="../media/image3.jpeg"/><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notesSlide" Target="../notesSlides/notesSlide4.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Layout" Target="../slideLayouts/slideLayout3.xml"/><Relationship Id="rId5" Type="http://schemas.openxmlformats.org/officeDocument/2006/relationships/tags" Target="../tags/tag11.xml"/><Relationship Id="rId4" Type="http://schemas.openxmlformats.org/officeDocument/2006/relationships/tags" Target="../tags/tag10.xml"/></Relationships>
</file>

<file path=ppt/slides/_rels/slide5.xml.rels><?xml version="1.0" encoding="UTF-8" standalone="yes"?>
<Relationships xmlns="http://schemas.openxmlformats.org/package/2006/relationships"><Relationship Id="rId8" Type="http://schemas.openxmlformats.org/officeDocument/2006/relationships/tags" Target="../tags/tag19.xml"/><Relationship Id="rId13" Type="http://schemas.openxmlformats.org/officeDocument/2006/relationships/slideLayout" Target="../slideLayouts/slideLayout3.xml"/><Relationship Id="rId3" Type="http://schemas.openxmlformats.org/officeDocument/2006/relationships/tags" Target="../tags/tag14.xml"/><Relationship Id="rId7" Type="http://schemas.openxmlformats.org/officeDocument/2006/relationships/tags" Target="../tags/tag18.xml"/><Relationship Id="rId12" Type="http://schemas.openxmlformats.org/officeDocument/2006/relationships/tags" Target="../tags/tag23.xml"/><Relationship Id="rId17" Type="http://schemas.openxmlformats.org/officeDocument/2006/relationships/image" Target="../media/image7.png"/><Relationship Id="rId2" Type="http://schemas.openxmlformats.org/officeDocument/2006/relationships/tags" Target="../tags/tag13.xml"/><Relationship Id="rId16" Type="http://schemas.openxmlformats.org/officeDocument/2006/relationships/image" Target="../media/image6.png"/><Relationship Id="rId1" Type="http://schemas.openxmlformats.org/officeDocument/2006/relationships/tags" Target="../tags/tag12.xml"/><Relationship Id="rId6" Type="http://schemas.openxmlformats.org/officeDocument/2006/relationships/tags" Target="../tags/tag17.xml"/><Relationship Id="rId11" Type="http://schemas.openxmlformats.org/officeDocument/2006/relationships/tags" Target="../tags/tag22.xml"/><Relationship Id="rId5" Type="http://schemas.openxmlformats.org/officeDocument/2006/relationships/tags" Target="../tags/tag16.xml"/><Relationship Id="rId15" Type="http://schemas.openxmlformats.org/officeDocument/2006/relationships/image" Target="../media/image5.png"/><Relationship Id="rId10" Type="http://schemas.openxmlformats.org/officeDocument/2006/relationships/tags" Target="../tags/tag21.xml"/><Relationship Id="rId4" Type="http://schemas.openxmlformats.org/officeDocument/2006/relationships/tags" Target="../tags/tag15.xml"/><Relationship Id="rId9" Type="http://schemas.openxmlformats.org/officeDocument/2006/relationships/tags" Target="../tags/tag20.xml"/><Relationship Id="rId1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4.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4.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58177511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031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pic>
        <p:nvPicPr>
          <p:cNvPr id="10" name="Picture 2" descr="C:\Users\jans101784\Desktop\shutterstock_glödlampaweb.jpg"/>
          <p:cNvPicPr>
            <a:picLocks noChangeAspect="1" noChangeArrowheads="1"/>
          </p:cNvPicPr>
          <p:nvPr/>
        </p:nvPicPr>
        <p:blipFill rotWithShape="1">
          <a:blip r:embed="rId7">
            <a:extLst>
              <a:ext uri="{BEBA8EAE-BF5A-486C-A8C5-ECC9F3942E4B}">
                <a14:imgProps xmlns:a14="http://schemas.microsoft.com/office/drawing/2010/main">
                  <a14:imgLayer r:embed="rId8">
                    <a14:imgEffect>
                      <a14:artisticPhotocopy/>
                    </a14:imgEffect>
                    <a14:imgEffect>
                      <a14:colorTemperature colorTemp="4700"/>
                    </a14:imgEffect>
                  </a14:imgLayer>
                </a14:imgProps>
              </a:ext>
              <a:ext uri="{28A0092B-C50C-407E-A947-70E740481C1C}">
                <a14:useLocalDpi xmlns:a14="http://schemas.microsoft.com/office/drawing/2010/main" val="0"/>
              </a:ext>
            </a:extLst>
          </a:blip>
          <a:srcRect l="49550" t="15849" r="9525" b="16094"/>
          <a:stretch/>
        </p:blipFill>
        <p:spPr bwMode="auto">
          <a:xfrm>
            <a:off x="4955858" y="1111250"/>
            <a:ext cx="4950142" cy="4662000"/>
          </a:xfrm>
          <a:prstGeom prst="rect">
            <a:avLst/>
          </a:prstGeom>
          <a:noFill/>
          <a:extLst>
            <a:ext uri="{909E8E84-426E-40DD-AFC4-6F175D3DCCD1}">
              <a14:hiddenFill xmlns:a14="http://schemas.microsoft.com/office/drawing/2010/main">
                <a:solidFill>
                  <a:srgbClr val="FFFFFF"/>
                </a:solidFill>
              </a14:hiddenFill>
            </a:ext>
          </a:extLst>
        </p:spPr>
      </p:pic>
      <p:sp>
        <p:nvSpPr>
          <p:cNvPr id="19" name="Title 18"/>
          <p:cNvSpPr>
            <a:spLocks noGrp="1"/>
          </p:cNvSpPr>
          <p:nvPr>
            <p:ph type="ctrTitle"/>
          </p:nvPr>
        </p:nvSpPr>
        <p:spPr>
          <a:xfrm>
            <a:off x="381601" y="2239201"/>
            <a:ext cx="4572000" cy="1107996"/>
          </a:xfrm>
        </p:spPr>
        <p:txBody>
          <a:bodyPr/>
          <a:lstStyle/>
          <a:p>
            <a:pPr>
              <a:tabLst>
                <a:tab pos="322263" algn="l"/>
              </a:tabLst>
            </a:pPr>
            <a:r>
              <a:rPr lang="en-US" sz="2400" b="0" dirty="0"/>
              <a:t>Current status and best practice of electricity balancing setup in the EU</a:t>
            </a:r>
            <a:endParaRPr lang="cs-CZ" sz="2400" dirty="0"/>
          </a:p>
        </p:txBody>
      </p:sp>
      <p:sp>
        <p:nvSpPr>
          <p:cNvPr id="20" name="Subtitle 19"/>
          <p:cNvSpPr>
            <a:spLocks noGrp="1"/>
          </p:cNvSpPr>
          <p:nvPr>
            <p:ph type="subTitle" idx="1"/>
          </p:nvPr>
        </p:nvSpPr>
        <p:spPr/>
        <p:txBody>
          <a:bodyPr/>
          <a:lstStyle/>
          <a:p>
            <a:r>
              <a:rPr lang="en-US" dirty="0" smtClean="0"/>
              <a:t>April 2014</a:t>
            </a:r>
            <a:endParaRPr lang="en-US" dirty="0"/>
          </a:p>
        </p:txBody>
      </p:sp>
      <p:sp>
        <p:nvSpPr>
          <p:cNvPr id="21" name="Text Placeholder 20"/>
          <p:cNvSpPr>
            <a:spLocks noGrp="1"/>
          </p:cNvSpPr>
          <p:nvPr>
            <p:ph type="body" sz="quarter" idx="10"/>
          </p:nvPr>
        </p:nvSpPr>
        <p:spPr>
          <a:xfrm>
            <a:off x="3008784" y="4298677"/>
            <a:ext cx="1789200" cy="504000"/>
          </a:xfrm>
        </p:spPr>
        <p:txBody>
          <a:bodyPr/>
          <a:lstStyle/>
          <a:p>
            <a:pPr algn="r">
              <a:spcBef>
                <a:spcPct val="0"/>
              </a:spcBef>
            </a:pPr>
            <a:r>
              <a:rPr lang="cs-CZ" b="0" dirty="0">
                <a:solidFill>
                  <a:prstClr val="white"/>
                </a:solidFill>
              </a:rPr>
              <a:t>Arthur D. Little GmbH</a:t>
            </a:r>
            <a:br>
              <a:rPr lang="cs-CZ" b="0" dirty="0">
                <a:solidFill>
                  <a:prstClr val="white"/>
                </a:solidFill>
              </a:rPr>
            </a:br>
            <a:r>
              <a:rPr lang="cs-CZ" b="0" dirty="0">
                <a:solidFill>
                  <a:prstClr val="white"/>
                </a:solidFill>
              </a:rPr>
              <a:t>organizační složka</a:t>
            </a:r>
            <a:br>
              <a:rPr lang="cs-CZ" b="0" dirty="0">
                <a:solidFill>
                  <a:prstClr val="white"/>
                </a:solidFill>
              </a:rPr>
            </a:br>
            <a:r>
              <a:rPr lang="cs-CZ" b="0" dirty="0">
                <a:solidFill>
                  <a:prstClr val="white"/>
                </a:solidFill>
              </a:rPr>
              <a:t>Danube House</a:t>
            </a:r>
            <a:br>
              <a:rPr lang="cs-CZ" b="0" dirty="0">
                <a:solidFill>
                  <a:prstClr val="white"/>
                </a:solidFill>
              </a:rPr>
            </a:br>
            <a:r>
              <a:rPr lang="cs-CZ" b="0" dirty="0">
                <a:solidFill>
                  <a:prstClr val="white"/>
                </a:solidFill>
              </a:rPr>
              <a:t>Karolinská 650/1</a:t>
            </a:r>
            <a:br>
              <a:rPr lang="cs-CZ" b="0" dirty="0">
                <a:solidFill>
                  <a:prstClr val="white"/>
                </a:solidFill>
              </a:rPr>
            </a:br>
            <a:r>
              <a:rPr lang="cs-CZ" b="0" dirty="0">
                <a:solidFill>
                  <a:prstClr val="white"/>
                </a:solidFill>
              </a:rPr>
              <a:t>186 00 Praha 8</a:t>
            </a:r>
            <a:br>
              <a:rPr lang="cs-CZ" b="0" dirty="0">
                <a:solidFill>
                  <a:prstClr val="white"/>
                </a:solidFill>
              </a:rPr>
            </a:br>
            <a:r>
              <a:rPr lang="cs-CZ" b="0" dirty="0">
                <a:solidFill>
                  <a:prstClr val="white"/>
                </a:solidFill>
              </a:rPr>
              <a:t>Česká republika</a:t>
            </a:r>
            <a:br>
              <a:rPr lang="cs-CZ" b="0" dirty="0">
                <a:solidFill>
                  <a:prstClr val="white"/>
                </a:solidFill>
              </a:rPr>
            </a:br>
            <a:r>
              <a:rPr lang="cs-CZ" b="0" dirty="0">
                <a:solidFill>
                  <a:prstClr val="white"/>
                </a:solidFill>
              </a:rPr>
              <a:t>Tel.: +420 224 941 303</a:t>
            </a:r>
            <a:br>
              <a:rPr lang="cs-CZ" b="0" dirty="0">
                <a:solidFill>
                  <a:prstClr val="white"/>
                </a:solidFill>
              </a:rPr>
            </a:br>
            <a:r>
              <a:rPr lang="cs-CZ" b="0" dirty="0">
                <a:solidFill>
                  <a:prstClr val="white"/>
                </a:solidFill>
              </a:rPr>
              <a:t>Fax: +420 224 941 302</a:t>
            </a:r>
          </a:p>
        </p:txBody>
      </p:sp>
      <p:sp>
        <p:nvSpPr>
          <p:cNvPr id="9" name="AutoShape 12"/>
          <p:cNvSpPr>
            <a:spLocks noChangeArrowheads="1"/>
          </p:cNvSpPr>
          <p:nvPr/>
        </p:nvSpPr>
        <p:spPr bwMode="gray">
          <a:xfrm>
            <a:off x="4955858" y="1111250"/>
            <a:ext cx="4953000" cy="4662000"/>
          </a:xfrm>
          <a:custGeom>
            <a:avLst/>
            <a:gdLst>
              <a:gd name="T0" fmla="*/ 0 w 22167"/>
              <a:gd name="T1" fmla="*/ 0 h 21600"/>
              <a:gd name="T2" fmla="*/ 0 w 22167"/>
              <a:gd name="T3" fmla="*/ 2147483647 h 21600"/>
              <a:gd name="T4" fmla="*/ 2147483647 w 22167"/>
              <a:gd name="T5" fmla="*/ 2147483647 h 21600"/>
              <a:gd name="T6" fmla="*/ 2147483647 w 22167"/>
              <a:gd name="T7" fmla="*/ 0 h 21600"/>
              <a:gd name="T8" fmla="*/ 0 w 22167"/>
              <a:gd name="T9" fmla="*/ 0 h 21600"/>
              <a:gd name="T10" fmla="*/ 2147483647 w 22167"/>
              <a:gd name="T11" fmla="*/ 2147483647 h 21600"/>
              <a:gd name="T12" fmla="*/ 2147483647 w 22167"/>
              <a:gd name="T13" fmla="*/ 2147483647 h 21600"/>
              <a:gd name="T14" fmla="*/ 2147483647 w 22167"/>
              <a:gd name="T15" fmla="*/ 2147483647 h 21600"/>
              <a:gd name="T16" fmla="*/ 2147483647 w 22167"/>
              <a:gd name="T17" fmla="*/ 2147483647 h 21600"/>
              <a:gd name="T18" fmla="*/ 2147483647 w 22167"/>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53 w 22167"/>
              <a:gd name="connsiteY5" fmla="*/ 6558 h 21600"/>
              <a:gd name="connsiteX6" fmla="*/ 9781 w 22167"/>
              <a:gd name="connsiteY6" fmla="*/ 16872 h 21600"/>
              <a:gd name="connsiteX7" fmla="*/ 19747 w 22167"/>
              <a:gd name="connsiteY7" fmla="*/ 16871 h 21600"/>
              <a:gd name="connsiteX8" fmla="*/ 19803 w 22167"/>
              <a:gd name="connsiteY8" fmla="*/ 6558 h 21600"/>
              <a:gd name="connsiteX9" fmla="*/ 9753 w 22167"/>
              <a:gd name="connsiteY9" fmla="*/ 6558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803 w 22167"/>
              <a:gd name="connsiteY8" fmla="*/ 6558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803 w 22167"/>
              <a:gd name="connsiteY8" fmla="*/ 6558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803 w 22167"/>
              <a:gd name="connsiteY8" fmla="*/ 6558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781 w 22167"/>
              <a:gd name="connsiteY6" fmla="*/ 16872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80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36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36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14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39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24 w 22167"/>
              <a:gd name="connsiteY6" fmla="*/ 16850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47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93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36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14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14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47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47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47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47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83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916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916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72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72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72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72 h 21600"/>
              <a:gd name="connsiteX7" fmla="*/ 19779 w 22167"/>
              <a:gd name="connsiteY7" fmla="*/ 16871 h 21600"/>
              <a:gd name="connsiteX8" fmla="*/ 19782 w 22167"/>
              <a:gd name="connsiteY8" fmla="*/ 6525 h 21600"/>
              <a:gd name="connsiteX9" fmla="*/ 9796 w 22167"/>
              <a:gd name="connsiteY9" fmla="*/ 6525 h 21600"/>
              <a:gd name="connsiteX0" fmla="*/ 0 w 22167"/>
              <a:gd name="connsiteY0" fmla="*/ 0 h 21600"/>
              <a:gd name="connsiteX1" fmla="*/ 0 w 22167"/>
              <a:gd name="connsiteY1" fmla="*/ 21600 h 21600"/>
              <a:gd name="connsiteX2" fmla="*/ 22167 w 22167"/>
              <a:gd name="connsiteY2" fmla="*/ 21600 h 21600"/>
              <a:gd name="connsiteX3" fmla="*/ 22167 w 22167"/>
              <a:gd name="connsiteY3" fmla="*/ 0 h 21600"/>
              <a:gd name="connsiteX4" fmla="*/ 0 w 22167"/>
              <a:gd name="connsiteY4" fmla="*/ 0 h 21600"/>
              <a:gd name="connsiteX5" fmla="*/ 9796 w 22167"/>
              <a:gd name="connsiteY5" fmla="*/ 6525 h 21600"/>
              <a:gd name="connsiteX6" fmla="*/ 9803 w 22167"/>
              <a:gd name="connsiteY6" fmla="*/ 16872 h 21600"/>
              <a:gd name="connsiteX7" fmla="*/ 19779 w 22167"/>
              <a:gd name="connsiteY7" fmla="*/ 16871 h 21600"/>
              <a:gd name="connsiteX8" fmla="*/ 19782 w 22167"/>
              <a:gd name="connsiteY8" fmla="*/ 6525 h 21600"/>
              <a:gd name="connsiteX9" fmla="*/ 9796 w 22167"/>
              <a:gd name="connsiteY9" fmla="*/ 6525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67" h="21600">
                <a:moveTo>
                  <a:pt x="0" y="0"/>
                </a:moveTo>
                <a:lnTo>
                  <a:pt x="0" y="21600"/>
                </a:lnTo>
                <a:lnTo>
                  <a:pt x="22167" y="21600"/>
                </a:lnTo>
                <a:lnTo>
                  <a:pt x="22167" y="0"/>
                </a:lnTo>
                <a:lnTo>
                  <a:pt x="0" y="0"/>
                </a:lnTo>
                <a:close/>
                <a:moveTo>
                  <a:pt x="9796" y="6525"/>
                </a:moveTo>
                <a:cubicBezTo>
                  <a:pt x="9798" y="9974"/>
                  <a:pt x="9801" y="13423"/>
                  <a:pt x="9803" y="16872"/>
                </a:cubicBezTo>
                <a:lnTo>
                  <a:pt x="19779" y="16871"/>
                </a:lnTo>
                <a:cubicBezTo>
                  <a:pt x="19780" y="13422"/>
                  <a:pt x="19781" y="9974"/>
                  <a:pt x="19782" y="6525"/>
                </a:cubicBezTo>
                <a:lnTo>
                  <a:pt x="9796" y="6525"/>
                </a:lnTo>
                <a:close/>
              </a:path>
            </a:pathLst>
          </a:custGeom>
          <a:solidFill>
            <a:schemeClr val="bg1">
              <a:alpha val="43137"/>
            </a:schemeClr>
          </a:solidFill>
          <a:ln w="19050">
            <a:noFill/>
            <a:miter lim="800000"/>
            <a:headEnd/>
            <a:tailEnd/>
          </a:ln>
        </p:spPr>
        <p:txBody>
          <a:bodyPr tIns="90000" bIns="90000"/>
          <a:lstStyle/>
          <a:p>
            <a:endParaRPr lang="en-US" dirty="0"/>
          </a:p>
        </p:txBody>
      </p:sp>
    </p:spTree>
    <p:extLst>
      <p:ext uri="{BB962C8B-B14F-4D97-AF65-F5344CB8AC3E}">
        <p14:creationId xmlns:p14="http://schemas.microsoft.com/office/powerpoint/2010/main" val="54310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13" hidden="1"/>
          <p:cNvGraphicFramePr>
            <a:graphicFrameLocks/>
          </p:cNvGraphicFramePr>
          <p:nvPr>
            <p:custDataLst>
              <p:tags r:id="rId2"/>
            </p:custDataLst>
            <p:extLst>
              <p:ext uri="{D42A27DB-BD31-4B8C-83A1-F6EECF244321}">
                <p14:modId xmlns:p14="http://schemas.microsoft.com/office/powerpoint/2010/main" val="3300618327"/>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41343"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0" y="0"/>
                        <a:ext cx="158750" cy="158750"/>
                      </a:xfrm>
                      <a:prstGeom prst="rect">
                        <a:avLst/>
                      </a:prstGeom>
                    </p:spPr>
                  </p:pic>
                </p:oleObj>
              </mc:Fallback>
            </mc:AlternateContent>
          </a:graphicData>
        </a:graphic>
      </p:graphicFrame>
      <p:sp>
        <p:nvSpPr>
          <p:cNvPr id="2" name="Title 1"/>
          <p:cNvSpPr>
            <a:spLocks noGrp="1"/>
          </p:cNvSpPr>
          <p:nvPr>
            <p:ph type="title"/>
          </p:nvPr>
        </p:nvSpPr>
        <p:spPr>
          <a:xfrm>
            <a:off x="381599" y="990000"/>
            <a:ext cx="9144001" cy="492443"/>
          </a:xfrm>
        </p:spPr>
        <p:txBody>
          <a:bodyPr/>
          <a:lstStyle/>
          <a:p>
            <a:r>
              <a:rPr lang="en-US" dirty="0" smtClean="0"/>
              <a:t>Balancing market setup is of EU interest</a:t>
            </a:r>
            <a:r>
              <a:rPr lang="en-US" dirty="0"/>
              <a:t>. Based on the 3</a:t>
            </a:r>
            <a:r>
              <a:rPr lang="en-US" baseline="30000" dirty="0"/>
              <a:t>rd</a:t>
            </a:r>
            <a:r>
              <a:rPr lang="en-US" dirty="0"/>
              <a:t> Energy </a:t>
            </a:r>
            <a:r>
              <a:rPr lang="en-US" dirty="0" smtClean="0"/>
              <a:t>package requirements, uniform network code </a:t>
            </a:r>
            <a:r>
              <a:rPr lang="en-US" dirty="0"/>
              <a:t>is being </a:t>
            </a:r>
            <a:r>
              <a:rPr lang="en-US" dirty="0" smtClean="0"/>
              <a:t>prepared</a:t>
            </a:r>
            <a:endParaRPr lang="en-US" dirty="0"/>
          </a:p>
        </p:txBody>
      </p:sp>
      <p:sp>
        <p:nvSpPr>
          <p:cNvPr id="4" name="Text Placeholder 3"/>
          <p:cNvSpPr>
            <a:spLocks noGrp="1"/>
          </p:cNvSpPr>
          <p:nvPr>
            <p:ph type="body" sz="quarter" idx="12"/>
          </p:nvPr>
        </p:nvSpPr>
        <p:spPr/>
        <p:txBody>
          <a:bodyPr/>
          <a:lstStyle/>
          <a:p>
            <a:r>
              <a:rPr lang="en-US" dirty="0" smtClean="0"/>
              <a:t>	Current regulatory development on EU level</a:t>
            </a:r>
            <a:endParaRPr lang="en-US" b="0" dirty="0"/>
          </a:p>
        </p:txBody>
      </p:sp>
      <p:sp>
        <p:nvSpPr>
          <p:cNvPr id="5" name="Textplatzhalter 4"/>
          <p:cNvSpPr>
            <a:spLocks noGrp="1"/>
          </p:cNvSpPr>
          <p:nvPr>
            <p:ph type="body" sz="quarter" idx="13"/>
          </p:nvPr>
        </p:nvSpPr>
        <p:spPr/>
        <p:txBody>
          <a:bodyPr/>
          <a:lstStyle/>
          <a:p>
            <a:endParaRPr lang="en-US" dirty="0"/>
          </a:p>
        </p:txBody>
      </p:sp>
      <p:sp>
        <p:nvSpPr>
          <p:cNvPr id="15" name="Content Placeholder 2"/>
          <p:cNvSpPr txBox="1">
            <a:spLocks/>
          </p:cNvSpPr>
          <p:nvPr/>
        </p:nvSpPr>
        <p:spPr>
          <a:xfrm>
            <a:off x="381600" y="2133600"/>
            <a:ext cx="6443608" cy="4114800"/>
          </a:xfrm>
          <a:prstGeom prst="rect">
            <a:avLst/>
          </a:prstGeom>
          <a:ln w="12700">
            <a:solidFill>
              <a:schemeClr val="bg2"/>
            </a:solid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1588" lvl="1" indent="0">
              <a:buNone/>
            </a:pPr>
            <a:endParaRPr lang="en-US" dirty="0"/>
          </a:p>
        </p:txBody>
      </p:sp>
      <p:sp>
        <p:nvSpPr>
          <p:cNvPr id="16" name="Content Placeholder 2"/>
          <p:cNvSpPr txBox="1">
            <a:spLocks/>
          </p:cNvSpPr>
          <p:nvPr/>
        </p:nvSpPr>
        <p:spPr>
          <a:xfrm>
            <a:off x="6914801" y="2133600"/>
            <a:ext cx="2610799" cy="4114800"/>
          </a:xfrm>
          <a:prstGeom prst="rect">
            <a:avLst/>
          </a:prstGeom>
          <a:ln w="12700">
            <a:solidFill>
              <a:schemeClr val="bg2"/>
            </a:solidFill>
          </a:ln>
        </p:spPr>
        <p:txBody>
          <a:bodyPr t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1200"/>
              </a:spcBef>
            </a:pPr>
            <a:r>
              <a:rPr lang="en-US" sz="1100" dirty="0" smtClean="0"/>
              <a:t>Third Energy Package adopted in 2009 requires implementation of the Single Energy Market </a:t>
            </a:r>
          </a:p>
          <a:p>
            <a:pPr lvl="1">
              <a:spcBef>
                <a:spcPts val="1200"/>
              </a:spcBef>
            </a:pPr>
            <a:r>
              <a:rPr lang="en-US" sz="1100" dirty="0" smtClean="0"/>
              <a:t>Unified rules for balancing of electricity markets should be defined by European Commission of the basis of the Network Code on Electricity Balancing</a:t>
            </a:r>
            <a:endParaRPr lang="en-US" dirty="0"/>
          </a:p>
          <a:p>
            <a:pPr lvl="1">
              <a:spcBef>
                <a:spcPts val="1200"/>
              </a:spcBef>
            </a:pPr>
            <a:r>
              <a:rPr lang="en-US" sz="1100" dirty="0" smtClean="0"/>
              <a:t>On March 21, 2014 ACER adopted opinion requiring alignment of the prepared codes with the Framework Guidelines in following areas:</a:t>
            </a:r>
          </a:p>
          <a:p>
            <a:pPr lvl="2">
              <a:spcBef>
                <a:spcPts val="1200"/>
              </a:spcBef>
            </a:pPr>
            <a:r>
              <a:rPr lang="en-US" sz="1100" dirty="0" smtClean="0"/>
              <a:t>Provide incentives to BRP to minimize imbalances</a:t>
            </a:r>
          </a:p>
          <a:p>
            <a:pPr lvl="2">
              <a:spcBef>
                <a:spcPts val="1200"/>
              </a:spcBef>
            </a:pPr>
            <a:r>
              <a:rPr lang="en-US" sz="1100" dirty="0" smtClean="0"/>
              <a:t>Foster competition among providers of balancing energy</a:t>
            </a:r>
          </a:p>
          <a:p>
            <a:pPr lvl="2">
              <a:spcBef>
                <a:spcPts val="1200"/>
              </a:spcBef>
            </a:pPr>
            <a:r>
              <a:rPr lang="en-US" sz="1100" dirty="0" smtClean="0"/>
              <a:t>Increase efficiency of the balancing actions provided by TSOs</a:t>
            </a:r>
          </a:p>
          <a:p>
            <a:pPr lvl="2"/>
            <a:endParaRPr lang="en-US" sz="1100" dirty="0" smtClean="0"/>
          </a:p>
        </p:txBody>
      </p:sp>
      <p:sp>
        <p:nvSpPr>
          <p:cNvPr id="9" name="Rectangle 4"/>
          <p:cNvSpPr>
            <a:spLocks noChangeArrowheads="1"/>
          </p:cNvSpPr>
          <p:nvPr/>
        </p:nvSpPr>
        <p:spPr bwMode="auto">
          <a:xfrm>
            <a:off x="381000" y="1600200"/>
            <a:ext cx="6444208" cy="533400"/>
          </a:xfrm>
          <a:prstGeom prst="rect">
            <a:avLst/>
          </a:prstGeom>
          <a:solidFill>
            <a:srgbClr val="004785"/>
          </a:solidFill>
          <a:ln w="12700" algn="ctr">
            <a:solidFill>
              <a:srgbClr val="808080"/>
            </a:solidFill>
            <a:miter lim="800000"/>
            <a:headEnd/>
            <a:tailEnd/>
          </a:ln>
          <a:effectLst/>
          <a:extLst>
            <a:ext uri="{AF507438-7753-43E0-B8FC-AC1667EBCBE1}">
              <a14:hiddenEffects xmlns:a14="http://schemas.microsoft.com/office/drawing/2010/main">
                <a:effectLst>
                  <a:outerShdw dist="17961" dir="2700000" algn="ctr" rotWithShape="0">
                    <a:schemeClr val="bg2">
                      <a:gamma/>
                      <a:shade val="60000"/>
                      <a:invGamma/>
                    </a:schemeClr>
                  </a:outerShdw>
                </a:effectLst>
              </a14:hiddenEffects>
            </a:ext>
          </a:extLst>
        </p:spPr>
        <p:txBody>
          <a:bodyPr lIns="0" tIns="0" rIns="0" bIns="0" anchor="ctr">
            <a:noAutofit/>
          </a:bodyPr>
          <a:lstStyle/>
          <a:p>
            <a:pPr marL="0" marR="0" lvl="0" indent="0" algn="ctr" defTabSz="762000" eaLnBrk="0" fontAlgn="auto" latinLnBrk="0" hangingPunct="0">
              <a:lnSpc>
                <a:spcPct val="100000"/>
              </a:lnSpc>
              <a:spcBef>
                <a:spcPct val="0"/>
              </a:spcBef>
              <a:spcAft>
                <a:spcPts val="0"/>
              </a:spcAft>
              <a:buClrTx/>
              <a:buSzTx/>
              <a:buFontTx/>
              <a:buNone/>
              <a:tabLst/>
              <a:defRPr/>
            </a:pPr>
            <a:r>
              <a:rPr lang="en-US" sz="1400" b="1" kern="0" dirty="0" smtClean="0">
                <a:solidFill>
                  <a:srgbClr val="FFFFFF"/>
                </a:solidFill>
                <a:latin typeface="Arial" pitchFamily="34" charset="0"/>
                <a:cs typeface="Arial" pitchFamily="34" charset="0"/>
              </a:rPr>
              <a:t>Preparation of the rules for integrated balancing markets</a:t>
            </a:r>
            <a:endParaRPr kumimoji="0" lang="en-US" sz="1400" b="1" i="0" u="none" strike="noStrike" kern="0" cap="none" spc="0" normalizeH="0" baseline="0" dirty="0">
              <a:ln>
                <a:noFill/>
              </a:ln>
              <a:solidFill>
                <a:srgbClr val="FFFFFF"/>
              </a:solidFill>
              <a:effectLst/>
              <a:uLnTx/>
              <a:uFillTx/>
              <a:latin typeface="Arial" pitchFamily="34" charset="0"/>
              <a:cs typeface="Arial" pitchFamily="34" charset="0"/>
            </a:endParaRPr>
          </a:p>
        </p:txBody>
      </p:sp>
      <p:sp>
        <p:nvSpPr>
          <p:cNvPr id="10" name="Rectangle 5"/>
          <p:cNvSpPr>
            <a:spLocks noChangeArrowheads="1"/>
          </p:cNvSpPr>
          <p:nvPr/>
        </p:nvSpPr>
        <p:spPr bwMode="auto">
          <a:xfrm>
            <a:off x="6915150" y="1600200"/>
            <a:ext cx="2610450" cy="533400"/>
          </a:xfrm>
          <a:prstGeom prst="rect">
            <a:avLst/>
          </a:prstGeom>
          <a:solidFill>
            <a:srgbClr val="004785"/>
          </a:solidFill>
          <a:ln w="12700" algn="ctr">
            <a:solidFill>
              <a:srgbClr val="808080"/>
            </a:solidFill>
            <a:miter lim="800000"/>
            <a:headEnd/>
            <a:tailEnd/>
          </a:ln>
          <a:effectLst/>
          <a:extLst>
            <a:ext uri="{AF507438-7753-43E0-B8FC-AC1667EBCBE1}">
              <a14:hiddenEffects xmlns:a14="http://schemas.microsoft.com/office/drawing/2010/main">
                <a:effectLst>
                  <a:outerShdw dist="17961" dir="2700000" algn="ctr" rotWithShape="0">
                    <a:schemeClr val="bg2">
                      <a:gamma/>
                      <a:shade val="60000"/>
                      <a:invGamma/>
                    </a:schemeClr>
                  </a:outerShdw>
                </a:effectLst>
              </a14:hiddenEffects>
            </a:ext>
          </a:extLst>
        </p:spPr>
        <p:txBody>
          <a:bodyPr lIns="0" tIns="0" rIns="0" bIns="0" anchor="ctr">
            <a:noAutofit/>
          </a:bodyPr>
          <a:lstStyle/>
          <a:p>
            <a:pPr marL="0" marR="0" lvl="0" indent="0" algn="ctr" defTabSz="762000" eaLnBrk="0" fontAlgn="auto" latinLnBrk="0" hangingPunct="0">
              <a:lnSpc>
                <a:spcPct val="100000"/>
              </a:lnSpc>
              <a:spcBef>
                <a:spcPct val="0"/>
              </a:spcBef>
              <a:spcAft>
                <a:spcPts val="0"/>
              </a:spcAft>
              <a:buClrTx/>
              <a:buSzTx/>
              <a:buFontTx/>
              <a:buNone/>
              <a:tabLst/>
              <a:defRPr/>
            </a:pPr>
            <a:r>
              <a:rPr kumimoji="0" lang="en-US" sz="1400" b="1" i="0" u="none" strike="noStrike" kern="0" cap="none" spc="0" normalizeH="0" baseline="0" dirty="0" smtClean="0">
                <a:ln>
                  <a:noFill/>
                </a:ln>
                <a:solidFill>
                  <a:srgbClr val="FFFFFF"/>
                </a:solidFill>
                <a:effectLst/>
                <a:uLnTx/>
                <a:uFillTx/>
                <a:latin typeface="Arial" pitchFamily="34" charset="0"/>
                <a:cs typeface="Arial" pitchFamily="34" charset="0"/>
              </a:rPr>
              <a:t>Comments</a:t>
            </a:r>
            <a:endParaRPr kumimoji="0" lang="en-US" sz="1400" b="1" i="0" u="none" strike="noStrike" kern="0" cap="none" spc="0" normalizeH="0" baseline="0" dirty="0">
              <a:ln>
                <a:noFill/>
              </a:ln>
              <a:solidFill>
                <a:srgbClr val="FFFFFF"/>
              </a:solidFill>
              <a:effectLst/>
              <a:uLnTx/>
              <a:uFillTx/>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9096725"/>
              </p:ext>
            </p:extLst>
          </p:nvPr>
        </p:nvGraphicFramePr>
        <p:xfrm>
          <a:off x="500067" y="2240868"/>
          <a:ext cx="6272207" cy="3888432"/>
        </p:xfrm>
        <a:graphic>
          <a:graphicData uri="http://schemas.openxmlformats.org/drawingml/2006/table">
            <a:tbl>
              <a:tblPr firstRow="1" bandRow="1">
                <a:tableStyleId>{5C22544A-7EE6-4342-B048-85BDC9FD1C3A}</a:tableStyleId>
              </a:tblPr>
              <a:tblGrid>
                <a:gridCol w="1270122"/>
                <a:gridCol w="3502572"/>
                <a:gridCol w="353318"/>
                <a:gridCol w="1146195"/>
              </a:tblGrid>
              <a:tr h="840656">
                <a:tc>
                  <a:txBody>
                    <a:bodyPr/>
                    <a:lstStyle/>
                    <a:p>
                      <a:pPr algn="ctr"/>
                      <a:r>
                        <a:rPr lang="en-US" sz="1400" b="1" dirty="0" smtClean="0">
                          <a:solidFill>
                            <a:schemeClr val="accent3">
                              <a:lumMod val="20000"/>
                              <a:lumOff val="80000"/>
                            </a:schemeClr>
                          </a:solidFill>
                        </a:rPr>
                        <a:t>European Commission</a:t>
                      </a:r>
                      <a:endParaRPr lang="en-US" sz="1400" b="1" dirty="0">
                        <a:solidFill>
                          <a:schemeClr val="accent3">
                            <a:lumMod val="20000"/>
                            <a:lumOff val="80000"/>
                          </a:schemeClr>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Third  Energy</a:t>
                      </a:r>
                      <a:r>
                        <a:rPr lang="en-US" sz="1200" b="0" baseline="0" dirty="0" smtClean="0">
                          <a:solidFill>
                            <a:schemeClr val="tx1"/>
                          </a:solidFill>
                        </a:rPr>
                        <a:t> Package (714/2009) – mandate to ACER and ENTSO-E for development of the Framework Guidelines and Network Codes</a:t>
                      </a:r>
                      <a:endParaRPr lang="en-US" sz="1200" b="0" dirty="0" smtClean="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09 / 2009</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8784">
                <a:tc>
                  <a:txBody>
                    <a:bodyPr/>
                    <a:lstStyle/>
                    <a:p>
                      <a:pPr algn="ctr"/>
                      <a:r>
                        <a:rPr lang="en-US" sz="1400" b="1" dirty="0" smtClean="0">
                          <a:solidFill>
                            <a:schemeClr val="accent3">
                              <a:lumMod val="20000"/>
                              <a:lumOff val="80000"/>
                            </a:schemeClr>
                          </a:solidFill>
                        </a:rPr>
                        <a:t>ACER</a:t>
                      </a:r>
                      <a:endParaRPr lang="en-US" sz="1400" b="1" dirty="0">
                        <a:solidFill>
                          <a:schemeClr val="accent3">
                            <a:lumMod val="20000"/>
                            <a:lumOff val="80000"/>
                          </a:schemeClr>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sz="1200" b="0" dirty="0" smtClean="0">
                          <a:solidFill>
                            <a:schemeClr val="tx1"/>
                          </a:solidFill>
                        </a:rPr>
                        <a:t>Preparation of the Framework Guideline on Electricity</a:t>
                      </a:r>
                      <a:r>
                        <a:rPr lang="en-US" sz="1200" b="0" baseline="0" dirty="0" smtClean="0">
                          <a:solidFill>
                            <a:schemeClr val="tx1"/>
                          </a:solidFill>
                        </a:rPr>
                        <a:t> Balancing</a:t>
                      </a:r>
                      <a:endParaRPr lang="en-US" sz="1200" b="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100" b="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chemeClr val="tx1"/>
                          </a:solidFill>
                        </a:rPr>
                        <a:t>04 / 2012</a:t>
                      </a:r>
                      <a:endParaRPr lang="en-US" sz="1200" b="1"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8784">
                <a:tc>
                  <a:txBody>
                    <a:bodyPr/>
                    <a:lstStyle/>
                    <a:p>
                      <a:pPr algn="ctr"/>
                      <a:r>
                        <a:rPr lang="en-US" sz="1400" b="1" dirty="0" smtClean="0">
                          <a:solidFill>
                            <a:schemeClr val="accent3">
                              <a:lumMod val="20000"/>
                              <a:lumOff val="80000"/>
                            </a:schemeClr>
                          </a:solidFill>
                        </a:rPr>
                        <a:t>ENTSO</a:t>
                      </a:r>
                      <a:r>
                        <a:rPr lang="en-US" sz="1400" b="1" baseline="0" dirty="0" smtClean="0">
                          <a:solidFill>
                            <a:schemeClr val="accent3">
                              <a:lumMod val="20000"/>
                              <a:lumOff val="80000"/>
                            </a:schemeClr>
                          </a:solidFill>
                        </a:rPr>
                        <a:t>-E</a:t>
                      </a:r>
                      <a:endParaRPr lang="en-US" sz="1400" b="1" dirty="0">
                        <a:solidFill>
                          <a:schemeClr val="accent3">
                            <a:lumMod val="20000"/>
                            <a:lumOff val="80000"/>
                          </a:schemeClr>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sz="1200" b="0" dirty="0" smtClean="0">
                          <a:solidFill>
                            <a:schemeClr val="tx1"/>
                          </a:solidFill>
                        </a:rPr>
                        <a:t>Preparation of</a:t>
                      </a:r>
                      <a:r>
                        <a:rPr lang="en-US" sz="1200" b="0" baseline="0" dirty="0" smtClean="0">
                          <a:solidFill>
                            <a:schemeClr val="tx1"/>
                          </a:solidFill>
                        </a:rPr>
                        <a:t> the Network Code on Electricity Balancing </a:t>
                      </a:r>
                      <a:endParaRPr lang="en-US" sz="1200" b="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100" b="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chemeClr val="tx1"/>
                          </a:solidFill>
                        </a:rPr>
                        <a:t>12 / 2013</a:t>
                      </a:r>
                      <a:endParaRPr lang="en-US" sz="1200" b="1"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8784">
                <a:tc>
                  <a:txBody>
                    <a:bodyPr/>
                    <a:lstStyle/>
                    <a:p>
                      <a:pPr algn="ctr"/>
                      <a:r>
                        <a:rPr lang="en-US" sz="1400" b="1" dirty="0" smtClean="0">
                          <a:solidFill>
                            <a:schemeClr val="accent3">
                              <a:lumMod val="20000"/>
                              <a:lumOff val="80000"/>
                            </a:schemeClr>
                          </a:solidFill>
                        </a:rPr>
                        <a:t>ACER </a:t>
                      </a:r>
                      <a:endParaRPr lang="en-US" sz="1400" b="1" dirty="0">
                        <a:solidFill>
                          <a:schemeClr val="accent3">
                            <a:lumMod val="20000"/>
                            <a:lumOff val="80000"/>
                          </a:schemeClr>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sz="1200" dirty="0" smtClean="0">
                          <a:solidFill>
                            <a:schemeClr val="tx1"/>
                          </a:solidFill>
                        </a:rPr>
                        <a:t>Assessment of the prepared Network Code</a:t>
                      </a:r>
                      <a:endParaRPr lang="en-US" sz="120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10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chemeClr val="tx1"/>
                          </a:solidFill>
                        </a:rPr>
                        <a:t>03 / 2014</a:t>
                      </a:r>
                      <a:endParaRPr lang="en-US" sz="1200" b="1"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5712">
                <a:tc>
                  <a:txBody>
                    <a:bodyPr/>
                    <a:lstStyle/>
                    <a:p>
                      <a:pPr algn="ctr"/>
                      <a:r>
                        <a:rPr lang="en-US" sz="1400" b="1" dirty="0" smtClean="0">
                          <a:solidFill>
                            <a:schemeClr val="accent3">
                              <a:lumMod val="20000"/>
                              <a:lumOff val="80000"/>
                            </a:schemeClr>
                          </a:solidFill>
                        </a:rPr>
                        <a:t>EC</a:t>
                      </a:r>
                      <a:endParaRPr lang="en-US" sz="1400" b="1" dirty="0">
                        <a:solidFill>
                          <a:schemeClr val="accent3">
                            <a:lumMod val="20000"/>
                            <a:lumOff val="80000"/>
                          </a:schemeClr>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sz="1200" dirty="0" smtClean="0">
                          <a:solidFill>
                            <a:schemeClr val="tx1"/>
                          </a:solidFill>
                        </a:rPr>
                        <a:t>Commitology</a:t>
                      </a:r>
                      <a:r>
                        <a:rPr lang="en-US" sz="1200" baseline="0" dirty="0" smtClean="0">
                          <a:solidFill>
                            <a:schemeClr val="tx1"/>
                          </a:solidFill>
                        </a:rPr>
                        <a:t> process aiming to prepare legally binding Network Code</a:t>
                      </a:r>
                      <a:endParaRPr lang="en-US" sz="120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10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chemeClr val="tx1"/>
                          </a:solidFill>
                        </a:rPr>
                        <a:t>2014 - 2015</a:t>
                      </a:r>
                      <a:endParaRPr lang="en-US" sz="1200" b="1"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5712">
                <a:tc>
                  <a:txBody>
                    <a:bodyPr/>
                    <a:lstStyle/>
                    <a:p>
                      <a:pPr algn="ctr"/>
                      <a:r>
                        <a:rPr lang="en-US" sz="1400" b="1" dirty="0" smtClean="0">
                          <a:solidFill>
                            <a:schemeClr val="accent3">
                              <a:lumMod val="20000"/>
                              <a:lumOff val="80000"/>
                            </a:schemeClr>
                          </a:solidFill>
                        </a:rPr>
                        <a:t>Member</a:t>
                      </a:r>
                      <a:r>
                        <a:rPr lang="en-US" sz="1400" b="1" baseline="0" dirty="0" smtClean="0">
                          <a:solidFill>
                            <a:schemeClr val="accent3">
                              <a:lumMod val="20000"/>
                              <a:lumOff val="80000"/>
                            </a:schemeClr>
                          </a:solidFill>
                        </a:rPr>
                        <a:t> states </a:t>
                      </a:r>
                      <a:endParaRPr lang="en-US" sz="1400" b="1" dirty="0">
                        <a:solidFill>
                          <a:schemeClr val="accent3">
                            <a:lumMod val="20000"/>
                            <a:lumOff val="80000"/>
                          </a:schemeClr>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sz="1200" dirty="0" smtClean="0">
                          <a:solidFill>
                            <a:schemeClr val="tx1"/>
                          </a:solidFill>
                        </a:rPr>
                        <a:t>Implementation of the Network Codes into the national</a:t>
                      </a:r>
                      <a:r>
                        <a:rPr lang="en-US" sz="1200" baseline="0" dirty="0" smtClean="0">
                          <a:solidFill>
                            <a:schemeClr val="tx1"/>
                          </a:solidFill>
                        </a:rPr>
                        <a:t> legislation</a:t>
                      </a:r>
                      <a:endParaRPr lang="en-US" sz="120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100"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chemeClr val="tx1"/>
                          </a:solidFill>
                        </a:rPr>
                        <a:t>~3</a:t>
                      </a:r>
                      <a:r>
                        <a:rPr lang="en-US" sz="1200" b="1" baseline="0" dirty="0" smtClean="0">
                          <a:solidFill>
                            <a:schemeClr val="tx1"/>
                          </a:solidFill>
                        </a:rPr>
                        <a:t> years after adoption</a:t>
                      </a:r>
                      <a:endParaRPr lang="en-US" sz="1200" b="1" dirty="0">
                        <a:solidFill>
                          <a:schemeClr val="tx1"/>
                        </a:solidFill>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 name="Down Arrow 6"/>
          <p:cNvSpPr/>
          <p:nvPr/>
        </p:nvSpPr>
        <p:spPr>
          <a:xfrm>
            <a:off x="5349876" y="2393020"/>
            <a:ext cx="288032" cy="3528392"/>
          </a:xfrm>
          <a:prstGeom prst="downArrow">
            <a:avLst/>
          </a:prstGeom>
          <a:solidFill>
            <a:schemeClr val="accent3"/>
          </a:solidFill>
          <a:ln w="12700">
            <a:solidFill>
              <a:srgbClr val="9696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US" sz="1200" dirty="0" smtClean="0">
              <a:solidFill>
                <a:schemeClr val="tx1"/>
              </a:solidFill>
              <a:latin typeface="Arial" pitchFamily="34" charset="0"/>
              <a:cs typeface="Arial" pitchFamily="34" charset="0"/>
            </a:endParaRPr>
          </a:p>
        </p:txBody>
      </p:sp>
      <p:sp>
        <p:nvSpPr>
          <p:cNvPr id="8" name="Oval 7"/>
          <p:cNvSpPr/>
          <p:nvPr/>
        </p:nvSpPr>
        <p:spPr>
          <a:xfrm>
            <a:off x="5377922" y="4696784"/>
            <a:ext cx="231941" cy="231941"/>
          </a:xfrm>
          <a:prstGeom prst="ellipse">
            <a:avLst/>
          </a:prstGeom>
          <a:solidFill>
            <a:srgbClr val="FFC000"/>
          </a:solidFill>
          <a:ln w="12700">
            <a:solidFill>
              <a:srgbClr val="9696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US" sz="12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902639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599" y="990000"/>
            <a:ext cx="9144001" cy="492443"/>
          </a:xfrm>
        </p:spPr>
        <p:txBody>
          <a:bodyPr/>
          <a:lstStyle/>
          <a:p>
            <a:r>
              <a:rPr lang="en-GB" dirty="0" smtClean="0"/>
              <a:t>ENTSO Network Code requires EU-wide harmonisation of the balancing rules. Its principles are currently distant from the </a:t>
            </a:r>
            <a:r>
              <a:rPr lang="en-GB" dirty="0"/>
              <a:t>practice applied </a:t>
            </a:r>
            <a:r>
              <a:rPr lang="en-GB" dirty="0" smtClean="0"/>
              <a:t>in Bulgaria</a:t>
            </a:r>
            <a:endParaRPr lang="en-GB" dirty="0"/>
          </a:p>
        </p:txBody>
      </p:sp>
      <p:sp>
        <p:nvSpPr>
          <p:cNvPr id="7" name="Textplatzhalter 6"/>
          <p:cNvSpPr>
            <a:spLocks noGrp="1"/>
          </p:cNvSpPr>
          <p:nvPr>
            <p:ph type="body" sz="quarter" idx="12"/>
          </p:nvPr>
        </p:nvSpPr>
        <p:spPr/>
        <p:txBody>
          <a:bodyPr/>
          <a:lstStyle/>
          <a:p>
            <a:r>
              <a:rPr lang="en-GB" dirty="0" smtClean="0"/>
              <a:t>	Main principles of the  Network Code of Electricity Balancing vs. BG practice</a:t>
            </a:r>
            <a:endParaRPr lang="en-GB" dirty="0"/>
          </a:p>
        </p:txBody>
      </p:sp>
      <p:sp>
        <p:nvSpPr>
          <p:cNvPr id="3" name="Textplatzhalter 2"/>
          <p:cNvSpPr>
            <a:spLocks noGrp="1"/>
          </p:cNvSpPr>
          <p:nvPr>
            <p:ph type="body" sz="quarter" idx="13"/>
          </p:nvPr>
        </p:nvSpPr>
        <p:spPr/>
        <p:txBody>
          <a:bodyPr/>
          <a:lstStyle/>
          <a:p>
            <a:r>
              <a:rPr lang="en-GB" dirty="0" smtClean="0"/>
              <a:t>Source: ENTSO-E Network Code on Electricity Balancing, 1) BRP Balance Responsible Party 2) Network Code on Electricity Balancing</a:t>
            </a:r>
            <a:endParaRPr lang="en-GB" dirty="0"/>
          </a:p>
        </p:txBody>
      </p:sp>
      <p:sp>
        <p:nvSpPr>
          <p:cNvPr id="3471363" name="Rectangle 3"/>
          <p:cNvSpPr>
            <a:spLocks noChangeArrowheads="1"/>
          </p:cNvSpPr>
          <p:nvPr/>
        </p:nvSpPr>
        <p:spPr bwMode="auto">
          <a:xfrm>
            <a:off x="382589" y="1600200"/>
            <a:ext cx="2266155" cy="46482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90000" rIns="90000" bIns="90000">
            <a:noAutofit/>
          </a:bodyPr>
          <a:lstStyle/>
          <a:p>
            <a:pPr lvl="0" algn="ctr" defTabSz="762000" eaLnBrk="0" hangingPunct="0">
              <a:spcBef>
                <a:spcPct val="0"/>
              </a:spcBef>
              <a:defRPr/>
            </a:pPr>
            <a:r>
              <a:rPr lang="en-US" sz="1400" b="1" kern="0" dirty="0" smtClean="0">
                <a:solidFill>
                  <a:srgbClr val="FFFFFF"/>
                </a:solidFill>
                <a:latin typeface="Arial" pitchFamily="34" charset="0"/>
                <a:cs typeface="Arial" pitchFamily="34" charset="0"/>
              </a:rPr>
              <a:t>Balance settlement principles</a:t>
            </a:r>
            <a:endParaRPr lang="en-US" sz="1400" b="1" kern="0" dirty="0">
              <a:solidFill>
                <a:srgbClr val="FFFFFF"/>
              </a:solidFill>
              <a:latin typeface="Arial" pitchFamily="34" charset="0"/>
              <a:cs typeface="Arial" pitchFamily="34" charset="0"/>
            </a:endParaRPr>
          </a:p>
        </p:txBody>
      </p:sp>
      <p:sp>
        <p:nvSpPr>
          <p:cNvPr id="26" name="Content Placeholder 2"/>
          <p:cNvSpPr txBox="1">
            <a:spLocks/>
          </p:cNvSpPr>
          <p:nvPr/>
        </p:nvSpPr>
        <p:spPr>
          <a:xfrm>
            <a:off x="2936776" y="2133600"/>
            <a:ext cx="4257253" cy="735106"/>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lnSpc>
                <a:spcPts val="1400"/>
              </a:lnSpc>
              <a:spcBef>
                <a:spcPts val="200"/>
              </a:spcBef>
            </a:pPr>
            <a:r>
              <a:rPr lang="en-GB" dirty="0" smtClean="0"/>
              <a:t>Clear rules should give precise prices signals to the providers of the balancing energy as well as to the BRP</a:t>
            </a:r>
            <a:r>
              <a:rPr lang="en-GB" baseline="30000" dirty="0" smtClean="0"/>
              <a:t>1</a:t>
            </a:r>
          </a:p>
          <a:p>
            <a:pPr lvl="1">
              <a:lnSpc>
                <a:spcPts val="1400"/>
              </a:lnSpc>
              <a:spcBef>
                <a:spcPts val="200"/>
              </a:spcBef>
            </a:pPr>
            <a:r>
              <a:rPr lang="en-GB" dirty="0" smtClean="0"/>
              <a:t>Imbalance price thresholds </a:t>
            </a:r>
            <a:r>
              <a:rPr lang="en-GB" dirty="0"/>
              <a:t>mitigating costs and risks for all market </a:t>
            </a:r>
            <a:r>
              <a:rPr lang="en-GB" dirty="0" smtClean="0"/>
              <a:t>player</a:t>
            </a:r>
            <a:endParaRPr lang="en-GB" dirty="0"/>
          </a:p>
        </p:txBody>
      </p:sp>
      <p:sp>
        <p:nvSpPr>
          <p:cNvPr id="27" name="Content Placeholder 2"/>
          <p:cNvSpPr txBox="1">
            <a:spLocks/>
          </p:cNvSpPr>
          <p:nvPr/>
        </p:nvSpPr>
        <p:spPr>
          <a:xfrm>
            <a:off x="2936776" y="2929965"/>
            <a:ext cx="4257253" cy="735106"/>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r>
              <a:rPr lang="en-GB" dirty="0" smtClean="0"/>
              <a:t>All market players should benefit  equally from the adopted balance settlement scheme</a:t>
            </a:r>
          </a:p>
        </p:txBody>
      </p:sp>
      <p:sp>
        <p:nvSpPr>
          <p:cNvPr id="28" name="Content Placeholder 2"/>
          <p:cNvSpPr txBox="1">
            <a:spLocks/>
          </p:cNvSpPr>
          <p:nvPr/>
        </p:nvSpPr>
        <p:spPr>
          <a:xfrm>
            <a:off x="2936776" y="3726329"/>
            <a:ext cx="4257253" cy="735106"/>
          </a:xfrm>
          <a:prstGeom prst="rect">
            <a:avLst/>
          </a:prstGeom>
          <a:ln w="12700">
            <a:solidFill>
              <a:schemeClr val="bg2"/>
            </a:solidFill>
          </a:ln>
        </p:spPr>
        <p:txBody>
          <a:bodyPr lIns="90000" tIns="90000" rIns="90000" bIns="90000" anchor="ctr" anchorCtr="0">
            <a:noAutofit/>
          </a:bodyPr>
          <a:lstStyle>
            <a:defPPr>
              <a:defRPr lang="en-US"/>
            </a:defPPr>
            <a:lvl1pPr indent="0">
              <a:spcBef>
                <a:spcPts val="1500"/>
              </a:spcBef>
              <a:buFontTx/>
              <a:buNone/>
              <a:defRPr sz="1200">
                <a:latin typeface="Arial" pitchFamily="34" charset="0"/>
                <a:cs typeface="Arial" pitchFamily="34" charset="0"/>
              </a:defRPr>
            </a:lvl1pPr>
            <a:lvl2pPr marL="182563" lvl="1" indent="-180975">
              <a:lnSpc>
                <a:spcPts val="1400"/>
              </a:lnSpc>
              <a:spcBef>
                <a:spcPts val="200"/>
              </a:spcBef>
              <a:buClr>
                <a:schemeClr val="tx1"/>
              </a:buClr>
              <a:buFont typeface="Wingdings" pitchFamily="2" charset="2"/>
              <a:buChar char="n"/>
              <a:defRPr sz="1200">
                <a:latin typeface="Arial" pitchFamily="34" charset="0"/>
                <a:cs typeface="Arial" pitchFamily="34" charset="0"/>
              </a:defRPr>
            </a:lvl2pPr>
            <a:lvl3pPr marL="357188" indent="-174625">
              <a:spcBef>
                <a:spcPts val="500"/>
              </a:spcBef>
              <a:buClr>
                <a:schemeClr val="tx1"/>
              </a:buClr>
              <a:buFont typeface="Arial" pitchFamily="34" charset="0"/>
              <a:buChar char="–"/>
              <a:defRPr sz="1200">
                <a:latin typeface="Arial" pitchFamily="34" charset="0"/>
                <a:cs typeface="Arial" pitchFamily="34" charset="0"/>
              </a:defRPr>
            </a:lvl3pPr>
            <a:lvl4pPr marL="539750" indent="-182563">
              <a:spcBef>
                <a:spcPts val="500"/>
              </a:spcBef>
              <a:buFont typeface="Arial" pitchFamily="34" charset="0"/>
              <a:buChar char="–"/>
              <a:defRPr sz="1200">
                <a:latin typeface="Arial" pitchFamily="34" charset="0"/>
                <a:cs typeface="Arial" pitchFamily="34" charset="0"/>
              </a:defRPr>
            </a:lvl4pPr>
            <a:lvl5pPr marL="541338" indent="0">
              <a:spcBef>
                <a:spcPts val="500"/>
              </a:spcBef>
              <a:buFontTx/>
              <a:buNone/>
              <a:defRPr sz="1200">
                <a:latin typeface="Arial" pitchFamily="34" charset="0"/>
                <a:cs typeface="Arial" pitchFamily="34" charset="0"/>
              </a:defRPr>
            </a:lvl5pPr>
            <a:lvl6pPr marL="2514600" indent="-228600">
              <a:spcBef>
                <a:spcPct val="20000"/>
              </a:spcBef>
              <a:buFont typeface="Arial" pitchFamily="34" charset="0"/>
              <a:buChar char="•"/>
            </a:lvl6pPr>
            <a:lvl7pPr marL="2971800" indent="-228600">
              <a:spcBef>
                <a:spcPct val="20000"/>
              </a:spcBef>
              <a:buFont typeface="Arial" pitchFamily="34" charset="0"/>
              <a:buChar char="•"/>
            </a:lvl7pPr>
            <a:lvl8pPr marL="3429000" indent="-228600">
              <a:spcBef>
                <a:spcPct val="20000"/>
              </a:spcBef>
              <a:buFont typeface="Arial" pitchFamily="34" charset="0"/>
              <a:buChar char="•"/>
            </a:lvl8pPr>
            <a:lvl9pPr marL="3886200" indent="-228600">
              <a:spcBef>
                <a:spcPct val="20000"/>
              </a:spcBef>
              <a:buFont typeface="Arial" pitchFamily="34" charset="0"/>
              <a:buChar char="•"/>
            </a:lvl9pPr>
          </a:lstStyle>
          <a:p>
            <a:pPr lvl="1"/>
            <a:r>
              <a:rPr lang="en-GB" dirty="0"/>
              <a:t>Effective cooperation of the neighbouring TSO should minimize overall balancing costs e.g. netting</a:t>
            </a:r>
          </a:p>
          <a:p>
            <a:pPr lvl="1"/>
            <a:r>
              <a:rPr lang="en-GB" dirty="0"/>
              <a:t>Standardization and activation of balancing services shall be achieved</a:t>
            </a:r>
          </a:p>
        </p:txBody>
      </p:sp>
      <p:sp>
        <p:nvSpPr>
          <p:cNvPr id="29" name="Content Placeholder 2"/>
          <p:cNvSpPr txBox="1">
            <a:spLocks/>
          </p:cNvSpPr>
          <p:nvPr/>
        </p:nvSpPr>
        <p:spPr>
          <a:xfrm>
            <a:off x="2936776" y="4522694"/>
            <a:ext cx="4257253" cy="735106"/>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r>
              <a:rPr lang="en-GB" dirty="0" smtClean="0"/>
              <a:t>Cooperation in order to ensure efficient balancing within the given area, i.e. with minimal costs and in non-</a:t>
            </a:r>
            <a:r>
              <a:rPr lang="en-GB" dirty="0" err="1" smtClean="0"/>
              <a:t>disciminatory</a:t>
            </a:r>
            <a:r>
              <a:rPr lang="en-GB" dirty="0" smtClean="0"/>
              <a:t> way</a:t>
            </a:r>
          </a:p>
        </p:txBody>
      </p:sp>
      <p:sp>
        <p:nvSpPr>
          <p:cNvPr id="3471364" name="AutoShape 4"/>
          <p:cNvSpPr>
            <a:spLocks noChangeArrowheads="1"/>
          </p:cNvSpPr>
          <p:nvPr/>
        </p:nvSpPr>
        <p:spPr bwMode="auto">
          <a:xfrm>
            <a:off x="630238" y="2256118"/>
            <a:ext cx="2378546" cy="490071"/>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Establish adequate economic signals</a:t>
            </a:r>
            <a:endParaRPr lang="en-GB" sz="1400" b="1" dirty="0">
              <a:solidFill>
                <a:schemeClr val="bg1"/>
              </a:solidFill>
            </a:endParaRPr>
          </a:p>
        </p:txBody>
      </p:sp>
      <p:sp>
        <p:nvSpPr>
          <p:cNvPr id="3471365" name="AutoShape 5"/>
          <p:cNvSpPr>
            <a:spLocks noChangeArrowheads="1"/>
          </p:cNvSpPr>
          <p:nvPr/>
        </p:nvSpPr>
        <p:spPr bwMode="auto">
          <a:xfrm>
            <a:off x="630238" y="3052482"/>
            <a:ext cx="2378546" cy="490071"/>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Fair distribution of the costs &amp; benefits</a:t>
            </a:r>
            <a:endParaRPr lang="en-GB" sz="1400" b="1" dirty="0">
              <a:solidFill>
                <a:schemeClr val="bg1"/>
              </a:solidFill>
            </a:endParaRPr>
          </a:p>
        </p:txBody>
      </p:sp>
      <p:sp>
        <p:nvSpPr>
          <p:cNvPr id="3471366" name="AutoShape 6"/>
          <p:cNvSpPr>
            <a:spLocks noChangeArrowheads="1"/>
          </p:cNvSpPr>
          <p:nvPr/>
        </p:nvSpPr>
        <p:spPr bwMode="auto">
          <a:xfrm>
            <a:off x="630238" y="3848847"/>
            <a:ext cx="2378546" cy="490071"/>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Promotion of cross border exchange</a:t>
            </a:r>
            <a:endParaRPr lang="en-GB" sz="1400" b="1" dirty="0">
              <a:solidFill>
                <a:schemeClr val="bg1"/>
              </a:solidFill>
            </a:endParaRPr>
          </a:p>
        </p:txBody>
      </p:sp>
      <p:sp>
        <p:nvSpPr>
          <p:cNvPr id="3471367" name="AutoShape 7"/>
          <p:cNvSpPr>
            <a:spLocks noChangeArrowheads="1"/>
          </p:cNvSpPr>
          <p:nvPr/>
        </p:nvSpPr>
        <p:spPr bwMode="auto">
          <a:xfrm>
            <a:off x="630238" y="4645212"/>
            <a:ext cx="2378546" cy="490071"/>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Cooperation with DSOs</a:t>
            </a:r>
            <a:endParaRPr lang="en-GB" sz="1400" b="1" dirty="0">
              <a:solidFill>
                <a:schemeClr val="bg1"/>
              </a:solidFill>
            </a:endParaRPr>
          </a:p>
        </p:txBody>
      </p:sp>
      <p:sp>
        <p:nvSpPr>
          <p:cNvPr id="15" name="Content Placeholder 2"/>
          <p:cNvSpPr txBox="1">
            <a:spLocks/>
          </p:cNvSpPr>
          <p:nvPr/>
        </p:nvSpPr>
        <p:spPr>
          <a:xfrm>
            <a:off x="2936776" y="5322794"/>
            <a:ext cx="4257253" cy="735106"/>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r>
              <a:rPr lang="en-GB" dirty="0" smtClean="0"/>
              <a:t>No later than 3 years after the entry into force of the NC</a:t>
            </a:r>
            <a:r>
              <a:rPr lang="en-GB" baseline="30000" dirty="0" smtClean="0"/>
              <a:t>2</a:t>
            </a:r>
            <a:r>
              <a:rPr lang="en-GB" dirty="0" smtClean="0"/>
              <a:t>, unified of imbalance calculation need to be implemented</a:t>
            </a:r>
          </a:p>
        </p:txBody>
      </p:sp>
      <p:sp>
        <p:nvSpPr>
          <p:cNvPr id="16" name="AutoShape 7"/>
          <p:cNvSpPr>
            <a:spLocks noChangeArrowheads="1"/>
          </p:cNvSpPr>
          <p:nvPr/>
        </p:nvSpPr>
        <p:spPr bwMode="auto">
          <a:xfrm>
            <a:off x="630238" y="5445312"/>
            <a:ext cx="2378546" cy="490071"/>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Harmonisation of imbalance settlement</a:t>
            </a:r>
            <a:endParaRPr lang="en-GB" sz="1400" b="1" dirty="0">
              <a:solidFill>
                <a:schemeClr val="bg1"/>
              </a:solidFill>
            </a:endParaRPr>
          </a:p>
        </p:txBody>
      </p:sp>
      <p:sp>
        <p:nvSpPr>
          <p:cNvPr id="4" name="TextBox 3"/>
          <p:cNvSpPr txBox="1"/>
          <p:nvPr/>
        </p:nvSpPr>
        <p:spPr>
          <a:xfrm>
            <a:off x="7509284" y="1681063"/>
            <a:ext cx="1800200" cy="307777"/>
          </a:xfrm>
          <a:prstGeom prst="rect">
            <a:avLst/>
          </a:prstGeom>
          <a:noFill/>
        </p:spPr>
        <p:txBody>
          <a:bodyPr wrap="square" rtlCol="0">
            <a:spAutoFit/>
          </a:bodyPr>
          <a:lstStyle/>
          <a:p>
            <a:r>
              <a:rPr lang="en-US" sz="1400" b="1" u="sng" dirty="0" smtClean="0"/>
              <a:t>Bulgarian practice</a:t>
            </a:r>
            <a:endParaRPr lang="en-US" sz="1400" b="1" u="sng" dirty="0"/>
          </a:p>
        </p:txBody>
      </p:sp>
      <p:sp>
        <p:nvSpPr>
          <p:cNvPr id="23" name="Content Placeholder 2"/>
          <p:cNvSpPr txBox="1">
            <a:spLocks/>
          </p:cNvSpPr>
          <p:nvPr/>
        </p:nvSpPr>
        <p:spPr>
          <a:xfrm>
            <a:off x="7257256" y="2133600"/>
            <a:ext cx="2304257" cy="735106"/>
          </a:xfrm>
          <a:prstGeom prst="rect">
            <a:avLst/>
          </a:prstGeom>
          <a:solidFill>
            <a:schemeClr val="bg1">
              <a:lumMod val="85000"/>
            </a:schemeClr>
          </a:solidFill>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1588" lvl="1" indent="0" algn="ctr">
              <a:lnSpc>
                <a:spcPts val="1400"/>
              </a:lnSpc>
              <a:spcBef>
                <a:spcPts val="200"/>
              </a:spcBef>
              <a:buNone/>
            </a:pPr>
            <a:r>
              <a:rPr lang="en-GB" b="1" dirty="0" smtClean="0"/>
              <a:t>Regulated prices on the balancing market</a:t>
            </a:r>
          </a:p>
          <a:p>
            <a:pPr marL="1588" lvl="1" indent="0" algn="ctr">
              <a:lnSpc>
                <a:spcPts val="1400"/>
              </a:lnSpc>
              <a:spcBef>
                <a:spcPts val="200"/>
              </a:spcBef>
              <a:buNone/>
            </a:pPr>
            <a:r>
              <a:rPr lang="en-GB" b="1" dirty="0" smtClean="0"/>
              <a:t>Non-market based dispatch</a:t>
            </a:r>
            <a:endParaRPr lang="en-GB" b="1" dirty="0"/>
          </a:p>
        </p:txBody>
      </p:sp>
      <p:sp>
        <p:nvSpPr>
          <p:cNvPr id="32" name="Content Placeholder 2"/>
          <p:cNvSpPr txBox="1">
            <a:spLocks/>
          </p:cNvSpPr>
          <p:nvPr/>
        </p:nvSpPr>
        <p:spPr>
          <a:xfrm>
            <a:off x="7257256" y="2929965"/>
            <a:ext cx="2304257" cy="735106"/>
          </a:xfrm>
          <a:prstGeom prst="rect">
            <a:avLst/>
          </a:prstGeom>
          <a:solidFill>
            <a:schemeClr val="bg1">
              <a:lumMod val="85000"/>
            </a:schemeClr>
          </a:solidFill>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1588" lvl="1" indent="0" algn="ctr">
              <a:lnSpc>
                <a:spcPts val="1400"/>
              </a:lnSpc>
              <a:spcBef>
                <a:spcPts val="200"/>
              </a:spcBef>
              <a:buNone/>
            </a:pPr>
            <a:r>
              <a:rPr lang="en-GB" b="1" dirty="0" smtClean="0"/>
              <a:t>Unequal distribution of costs, which is not favourable for traders</a:t>
            </a:r>
            <a:endParaRPr lang="en-GB" b="1" dirty="0"/>
          </a:p>
        </p:txBody>
      </p:sp>
      <p:sp>
        <p:nvSpPr>
          <p:cNvPr id="33" name="Content Placeholder 2"/>
          <p:cNvSpPr txBox="1">
            <a:spLocks/>
          </p:cNvSpPr>
          <p:nvPr/>
        </p:nvSpPr>
        <p:spPr>
          <a:xfrm>
            <a:off x="7257256" y="3726329"/>
            <a:ext cx="2304257" cy="735106"/>
          </a:xfrm>
          <a:prstGeom prst="rect">
            <a:avLst/>
          </a:prstGeom>
          <a:solidFill>
            <a:schemeClr val="bg1">
              <a:lumMod val="85000"/>
            </a:schemeClr>
          </a:solidFill>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1588" lvl="1" indent="0" algn="ctr">
              <a:lnSpc>
                <a:spcPts val="1400"/>
              </a:lnSpc>
              <a:spcBef>
                <a:spcPts val="200"/>
              </a:spcBef>
              <a:buNone/>
            </a:pPr>
            <a:r>
              <a:rPr lang="en-GB" b="1" dirty="0" smtClean="0"/>
              <a:t>Limited cross-border exchange due to imposed taxes and non-standard products</a:t>
            </a:r>
            <a:endParaRPr lang="en-GB" b="1" dirty="0"/>
          </a:p>
        </p:txBody>
      </p:sp>
      <p:sp>
        <p:nvSpPr>
          <p:cNvPr id="34" name="Content Placeholder 2"/>
          <p:cNvSpPr txBox="1">
            <a:spLocks/>
          </p:cNvSpPr>
          <p:nvPr/>
        </p:nvSpPr>
        <p:spPr>
          <a:xfrm>
            <a:off x="7257256" y="4522694"/>
            <a:ext cx="2304257" cy="735106"/>
          </a:xfrm>
          <a:prstGeom prst="rect">
            <a:avLst/>
          </a:prstGeom>
          <a:solidFill>
            <a:schemeClr val="bg1">
              <a:lumMod val="85000"/>
            </a:schemeClr>
          </a:solidFill>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1588" lvl="1" indent="0" algn="ctr">
              <a:lnSpc>
                <a:spcPts val="1400"/>
              </a:lnSpc>
              <a:spcBef>
                <a:spcPts val="200"/>
              </a:spcBef>
              <a:buNone/>
            </a:pPr>
            <a:r>
              <a:rPr lang="en-GB" b="1" dirty="0" smtClean="0"/>
              <a:t>Dominant role of ESO and NEK</a:t>
            </a:r>
          </a:p>
        </p:txBody>
      </p:sp>
      <p:sp>
        <p:nvSpPr>
          <p:cNvPr id="35" name="Content Placeholder 2"/>
          <p:cNvSpPr txBox="1">
            <a:spLocks/>
          </p:cNvSpPr>
          <p:nvPr/>
        </p:nvSpPr>
        <p:spPr>
          <a:xfrm>
            <a:off x="7257256" y="5322794"/>
            <a:ext cx="2304257" cy="735106"/>
          </a:xfrm>
          <a:prstGeom prst="rect">
            <a:avLst/>
          </a:prstGeom>
          <a:solidFill>
            <a:schemeClr val="bg1">
              <a:lumMod val="85000"/>
            </a:schemeClr>
          </a:solidFill>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1588" lvl="1" indent="0" algn="ctr">
              <a:lnSpc>
                <a:spcPts val="1400"/>
              </a:lnSpc>
              <a:spcBef>
                <a:spcPts val="200"/>
              </a:spcBef>
              <a:buNone/>
            </a:pPr>
            <a:r>
              <a:rPr lang="en-GB" b="1" dirty="0" smtClean="0"/>
              <a:t>Non-standard market setup</a:t>
            </a:r>
          </a:p>
          <a:p>
            <a:pPr marL="1588" lvl="1" indent="0" algn="ctr">
              <a:lnSpc>
                <a:spcPts val="1400"/>
              </a:lnSpc>
              <a:spcBef>
                <a:spcPts val="200"/>
              </a:spcBef>
              <a:buNone/>
            </a:pPr>
            <a:r>
              <a:rPr lang="en-GB" b="1" dirty="0" smtClean="0"/>
              <a:t>Limited regional TSO cooperation</a:t>
            </a:r>
            <a:endParaRPr lang="en-GB" b="1" dirty="0"/>
          </a:p>
        </p:txBody>
      </p:sp>
    </p:spTree>
    <p:extLst>
      <p:ext uri="{BB962C8B-B14F-4D97-AF65-F5344CB8AC3E}">
        <p14:creationId xmlns:p14="http://schemas.microsoft.com/office/powerpoint/2010/main" val="984813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599" y="990000"/>
            <a:ext cx="9144001" cy="492443"/>
          </a:xfrm>
        </p:spPr>
        <p:txBody>
          <a:bodyPr/>
          <a:lstStyle/>
          <a:p>
            <a:r>
              <a:rPr lang="en-US" spc="-30" dirty="0" smtClean="0"/>
              <a:t>In order to promote market opening, European group of regulators published guidelines for balancing market </a:t>
            </a:r>
            <a:r>
              <a:rPr lang="en-US" spc="-30" dirty="0" smtClean="0"/>
              <a:t>setup already in 2009</a:t>
            </a:r>
            <a:endParaRPr lang="en-US" spc="-30" dirty="0"/>
          </a:p>
        </p:txBody>
      </p:sp>
      <p:sp>
        <p:nvSpPr>
          <p:cNvPr id="3" name="Text Placeholder 2"/>
          <p:cNvSpPr>
            <a:spLocks noGrp="1"/>
          </p:cNvSpPr>
          <p:nvPr>
            <p:ph type="body" sz="quarter" idx="13"/>
          </p:nvPr>
        </p:nvSpPr>
        <p:spPr>
          <a:xfrm>
            <a:off x="381522" y="6309320"/>
            <a:ext cx="9144001" cy="154800"/>
          </a:xfrm>
        </p:spPr>
        <p:txBody>
          <a:bodyPr/>
          <a:lstStyle/>
          <a:p>
            <a:r>
              <a:rPr lang="en-US" dirty="0" smtClean="0"/>
              <a:t>Source: Arthur D. Little, ERGEG: </a:t>
            </a:r>
            <a:r>
              <a:rPr lang="en-US" dirty="0"/>
              <a:t>GGP for Electricity Balancing Markets Integration</a:t>
            </a:r>
          </a:p>
        </p:txBody>
      </p:sp>
      <p:sp>
        <p:nvSpPr>
          <p:cNvPr id="4" name="Text Placeholder 3"/>
          <p:cNvSpPr>
            <a:spLocks noGrp="1"/>
          </p:cNvSpPr>
          <p:nvPr>
            <p:ph type="body" sz="quarter" idx="12"/>
          </p:nvPr>
        </p:nvSpPr>
        <p:spPr/>
        <p:txBody>
          <a:bodyPr/>
          <a:lstStyle/>
          <a:p>
            <a:r>
              <a:rPr lang="en-US" dirty="0" smtClean="0"/>
              <a:t>	Recommended balancing practice by ERGEG</a:t>
            </a:r>
            <a:endParaRPr lang="en-US" dirty="0"/>
          </a:p>
        </p:txBody>
      </p:sp>
      <p:sp>
        <p:nvSpPr>
          <p:cNvPr id="10" name="Rectangle 9"/>
          <p:cNvSpPr>
            <a:spLocks noChangeArrowheads="1"/>
          </p:cNvSpPr>
          <p:nvPr/>
        </p:nvSpPr>
        <p:spPr bwMode="auto">
          <a:xfrm>
            <a:off x="382588" y="1628800"/>
            <a:ext cx="9145500" cy="533400"/>
          </a:xfrm>
          <a:prstGeom prst="rect">
            <a:avLst/>
          </a:prstGeom>
          <a:solidFill>
            <a:schemeClr val="tx2"/>
          </a:solidFill>
          <a:ln w="12700" algn="ctr">
            <a:solidFill>
              <a:schemeClr val="bg2"/>
            </a:solidFill>
            <a:miter lim="800000"/>
            <a:headEnd/>
            <a:tailEnd/>
          </a:ln>
          <a:effectLst/>
          <a:extLst>
            <a:ext uri="{AF507438-7753-43E0-B8FC-AC1667EBCBE1}">
              <a14:hiddenEffects xmlns:a14="http://schemas.microsoft.com/office/drawing/2010/main">
                <a:effectLst>
                  <a:outerShdw dist="17961" dir="2700000" algn="ctr" rotWithShape="0">
                    <a:schemeClr val="bg2">
                      <a:gamma/>
                      <a:shade val="60000"/>
                      <a:invGamma/>
                    </a:schemeClr>
                  </a:outerShdw>
                </a:effectLst>
              </a14:hiddenEffects>
            </a:ext>
          </a:extLst>
        </p:spPr>
        <p:txBody>
          <a:bodyPr lIns="0" tIns="0" rIns="0" bIns="0" anchor="ctr">
            <a:noAutofit/>
          </a:bodyPr>
          <a:lstStyle/>
          <a:p>
            <a:pPr algn="ctr" defTabSz="762000" eaLnBrk="0" hangingPunct="0"/>
            <a:r>
              <a:rPr lang="en-US" sz="1600" b="1" dirty="0" smtClean="0">
                <a:solidFill>
                  <a:schemeClr val="bg1"/>
                </a:solidFill>
              </a:rPr>
              <a:t>ERGEG guidelines for balancing market setup</a:t>
            </a:r>
            <a:endParaRPr lang="en-GB" sz="1600" b="1" dirty="0">
              <a:solidFill>
                <a:schemeClr val="bg1"/>
              </a:solidFill>
            </a:endParaRPr>
          </a:p>
        </p:txBody>
      </p:sp>
      <p:sp>
        <p:nvSpPr>
          <p:cNvPr id="29" name="AutoShape 3"/>
          <p:cNvSpPr>
            <a:spLocks noChangeArrowheads="1"/>
          </p:cNvSpPr>
          <p:nvPr/>
        </p:nvSpPr>
        <p:spPr bwMode="auto">
          <a:xfrm>
            <a:off x="386991" y="3865130"/>
            <a:ext cx="2050132" cy="756000"/>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Transparent and non-discriminatory</a:t>
            </a:r>
            <a:endParaRPr lang="en-US" sz="1400" b="1" dirty="0">
              <a:solidFill>
                <a:schemeClr val="bg1"/>
              </a:solidFill>
            </a:endParaRPr>
          </a:p>
        </p:txBody>
      </p:sp>
      <p:sp>
        <p:nvSpPr>
          <p:cNvPr id="30" name="Content Placeholder 2"/>
          <p:cNvSpPr txBox="1">
            <a:spLocks/>
          </p:cNvSpPr>
          <p:nvPr>
            <p:custDataLst>
              <p:tags r:id="rId1"/>
            </p:custDataLst>
          </p:nvPr>
        </p:nvSpPr>
        <p:spPr>
          <a:xfrm>
            <a:off x="2432720" y="3865130"/>
            <a:ext cx="7095368" cy="756000"/>
          </a:xfrm>
          <a:prstGeom prst="rect">
            <a:avLst/>
          </a:prstGeom>
          <a:ln w="12700">
            <a:solidFill>
              <a:schemeClr val="bg2"/>
            </a:solidFill>
          </a:ln>
        </p:spPr>
        <p:txBody>
          <a:bodyPr lIns="90000" tIns="54000" rIns="90000" bIns="90000" anchor="ctr">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300"/>
              </a:spcBef>
            </a:pPr>
            <a:r>
              <a:rPr lang="en-US" sz="1100" dirty="0" smtClean="0"/>
              <a:t>Allow equal approach to all market participants, especially in terms of imbalance pricing and its link to the costs of balancing</a:t>
            </a:r>
          </a:p>
        </p:txBody>
      </p:sp>
      <p:sp>
        <p:nvSpPr>
          <p:cNvPr id="18" name="AutoShape 3"/>
          <p:cNvSpPr>
            <a:spLocks noChangeArrowheads="1"/>
          </p:cNvSpPr>
          <p:nvPr/>
        </p:nvSpPr>
        <p:spPr bwMode="auto">
          <a:xfrm>
            <a:off x="386991" y="3057039"/>
            <a:ext cx="2050132" cy="756000"/>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Motivating to minimize costs</a:t>
            </a:r>
            <a:endParaRPr lang="en-US" sz="1400" b="1" dirty="0">
              <a:solidFill>
                <a:schemeClr val="bg1"/>
              </a:solidFill>
            </a:endParaRPr>
          </a:p>
        </p:txBody>
      </p:sp>
      <p:sp>
        <p:nvSpPr>
          <p:cNvPr id="19" name="Content Placeholder 2"/>
          <p:cNvSpPr txBox="1">
            <a:spLocks/>
          </p:cNvSpPr>
          <p:nvPr>
            <p:custDataLst>
              <p:tags r:id="rId2"/>
            </p:custDataLst>
          </p:nvPr>
        </p:nvSpPr>
        <p:spPr>
          <a:xfrm>
            <a:off x="2432720" y="3057039"/>
            <a:ext cx="7095368" cy="756000"/>
          </a:xfrm>
          <a:prstGeom prst="rect">
            <a:avLst/>
          </a:prstGeom>
          <a:ln w="12700">
            <a:solidFill>
              <a:schemeClr val="bg2"/>
            </a:solidFill>
          </a:ln>
        </p:spPr>
        <p:txBody>
          <a:bodyPr lIns="90000" tIns="54000" rIns="90000" bIns="90000" anchor="ctr">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lnSpc>
                <a:spcPts val="1200"/>
              </a:lnSpc>
              <a:spcBef>
                <a:spcPts val="0"/>
              </a:spcBef>
              <a:spcAft>
                <a:spcPts val="200"/>
              </a:spcAft>
            </a:pPr>
            <a:r>
              <a:rPr lang="en-US" sz="1100" dirty="0" smtClean="0"/>
              <a:t>Enable responsibility for imbalance to all market participants</a:t>
            </a:r>
          </a:p>
          <a:p>
            <a:pPr lvl="1">
              <a:lnSpc>
                <a:spcPts val="1200"/>
              </a:lnSpc>
              <a:spcBef>
                <a:spcPts val="0"/>
              </a:spcBef>
              <a:spcAft>
                <a:spcPts val="200"/>
              </a:spcAft>
            </a:pPr>
            <a:r>
              <a:rPr lang="en-US" sz="1100" dirty="0" smtClean="0"/>
              <a:t>Allow market players to influence their costs either directly or indirectly (via balance group coordinators) </a:t>
            </a:r>
          </a:p>
          <a:p>
            <a:pPr lvl="1">
              <a:lnSpc>
                <a:spcPts val="1200"/>
              </a:lnSpc>
              <a:spcBef>
                <a:spcPts val="0"/>
              </a:spcBef>
              <a:spcAft>
                <a:spcPts val="200"/>
              </a:spcAft>
            </a:pPr>
            <a:r>
              <a:rPr lang="en-US" sz="1100" dirty="0" smtClean="0"/>
              <a:t>Align balancing market with other market platforms such as day-ahead and intra-day that allow market participants to minimize imbalances </a:t>
            </a:r>
            <a:endParaRPr lang="en-US" sz="1100" b="0" dirty="0"/>
          </a:p>
        </p:txBody>
      </p:sp>
      <p:sp>
        <p:nvSpPr>
          <p:cNvPr id="22" name="AutoShape 3"/>
          <p:cNvSpPr>
            <a:spLocks noChangeArrowheads="1"/>
          </p:cNvSpPr>
          <p:nvPr/>
        </p:nvSpPr>
        <p:spPr bwMode="auto">
          <a:xfrm>
            <a:off x="386991" y="2248948"/>
            <a:ext cx="2050132" cy="756000"/>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Market based balancing</a:t>
            </a:r>
            <a:endParaRPr lang="en-US" sz="1400" b="1" dirty="0">
              <a:solidFill>
                <a:schemeClr val="bg1"/>
              </a:solidFill>
            </a:endParaRPr>
          </a:p>
        </p:txBody>
      </p:sp>
      <p:sp>
        <p:nvSpPr>
          <p:cNvPr id="23" name="Content Placeholder 2"/>
          <p:cNvSpPr txBox="1">
            <a:spLocks/>
          </p:cNvSpPr>
          <p:nvPr>
            <p:custDataLst>
              <p:tags r:id="rId3"/>
            </p:custDataLst>
          </p:nvPr>
        </p:nvSpPr>
        <p:spPr>
          <a:xfrm>
            <a:off x="2441526" y="2248948"/>
            <a:ext cx="7095368" cy="756000"/>
          </a:xfrm>
          <a:prstGeom prst="rect">
            <a:avLst/>
          </a:prstGeom>
          <a:ln w="12700">
            <a:solidFill>
              <a:schemeClr val="bg2"/>
            </a:solidFill>
          </a:ln>
        </p:spPr>
        <p:txBody>
          <a:bodyPr lIns="90000" tIns="90000" rIns="90000" bIns="90000" anchor="ctr">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lnSpc>
                <a:spcPts val="1300"/>
              </a:lnSpc>
              <a:spcBef>
                <a:spcPts val="300"/>
              </a:spcBef>
            </a:pPr>
            <a:r>
              <a:rPr lang="en-US" sz="1100" dirty="0" smtClean="0"/>
              <a:t>Link costs of the balancing energy with imbalance pricing, avoiding surpluses of the system and cross-subsidies</a:t>
            </a:r>
          </a:p>
          <a:p>
            <a:pPr lvl="1">
              <a:lnSpc>
                <a:spcPts val="1300"/>
              </a:lnSpc>
              <a:spcBef>
                <a:spcPts val="300"/>
              </a:spcBef>
            </a:pPr>
            <a:r>
              <a:rPr lang="en-US" sz="1100" dirty="0" smtClean="0"/>
              <a:t>Promote appropriate setup of balancing market that allows for setting of the right pricing signals to market participants</a:t>
            </a:r>
            <a:endParaRPr lang="en-US" sz="1100" b="0" dirty="0"/>
          </a:p>
        </p:txBody>
      </p:sp>
      <p:sp>
        <p:nvSpPr>
          <p:cNvPr id="16" name="AutoShape 3"/>
          <p:cNvSpPr>
            <a:spLocks noChangeArrowheads="1"/>
          </p:cNvSpPr>
          <p:nvPr/>
        </p:nvSpPr>
        <p:spPr bwMode="auto">
          <a:xfrm>
            <a:off x="386991" y="5481312"/>
            <a:ext cx="2050132" cy="756000"/>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Regulatory control</a:t>
            </a:r>
            <a:endParaRPr lang="en-US" sz="1400" b="1" dirty="0">
              <a:solidFill>
                <a:schemeClr val="bg1"/>
              </a:solidFill>
            </a:endParaRPr>
          </a:p>
        </p:txBody>
      </p:sp>
      <p:sp>
        <p:nvSpPr>
          <p:cNvPr id="17" name="Content Placeholder 2"/>
          <p:cNvSpPr txBox="1">
            <a:spLocks/>
          </p:cNvSpPr>
          <p:nvPr>
            <p:custDataLst>
              <p:tags r:id="rId4"/>
            </p:custDataLst>
          </p:nvPr>
        </p:nvSpPr>
        <p:spPr>
          <a:xfrm>
            <a:off x="2432720" y="5481312"/>
            <a:ext cx="7095368" cy="756000"/>
          </a:xfrm>
          <a:prstGeom prst="rect">
            <a:avLst/>
          </a:prstGeom>
          <a:ln w="12700">
            <a:solidFill>
              <a:schemeClr val="bg2"/>
            </a:solidFill>
          </a:ln>
        </p:spPr>
        <p:txBody>
          <a:bodyPr lIns="90000" tIns="54000" rIns="90000" bIns="90000" anchor="ctr">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600"/>
              </a:spcAft>
            </a:pPr>
            <a:r>
              <a:rPr lang="en-US" sz="1100" dirty="0" smtClean="0"/>
              <a:t>Control balancing market abuse (but not by price regulation of system services/imbalance prices)</a:t>
            </a:r>
          </a:p>
          <a:p>
            <a:pPr lvl="1">
              <a:spcBef>
                <a:spcPts val="0"/>
              </a:spcBef>
              <a:spcAft>
                <a:spcPts val="600"/>
              </a:spcAft>
            </a:pPr>
            <a:r>
              <a:rPr lang="en-US" sz="1100" dirty="0" smtClean="0"/>
              <a:t>Report and publish data on balancing  market and its participants (further regulated within REMIT)</a:t>
            </a:r>
          </a:p>
          <a:p>
            <a:pPr lvl="1">
              <a:spcBef>
                <a:spcPts val="0"/>
              </a:spcBef>
              <a:spcAft>
                <a:spcPts val="600"/>
              </a:spcAft>
            </a:pPr>
            <a:r>
              <a:rPr lang="en-US" sz="1100" dirty="0" smtClean="0"/>
              <a:t>Allow access to relevant information including ex-post investigation and measures to mitigate market abuse</a:t>
            </a:r>
          </a:p>
        </p:txBody>
      </p:sp>
      <p:sp>
        <p:nvSpPr>
          <p:cNvPr id="24" name="AutoShape 3"/>
          <p:cNvSpPr>
            <a:spLocks noChangeArrowheads="1"/>
          </p:cNvSpPr>
          <p:nvPr/>
        </p:nvSpPr>
        <p:spPr bwMode="auto">
          <a:xfrm>
            <a:off x="386991" y="4673221"/>
            <a:ext cx="2050132" cy="756000"/>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Promoting cross-border cooperation</a:t>
            </a:r>
            <a:endParaRPr lang="en-US" sz="1400" b="1" dirty="0">
              <a:solidFill>
                <a:schemeClr val="bg1"/>
              </a:solidFill>
            </a:endParaRPr>
          </a:p>
        </p:txBody>
      </p:sp>
      <p:sp>
        <p:nvSpPr>
          <p:cNvPr id="25" name="Content Placeholder 2"/>
          <p:cNvSpPr txBox="1">
            <a:spLocks/>
          </p:cNvSpPr>
          <p:nvPr>
            <p:custDataLst>
              <p:tags r:id="rId5"/>
            </p:custDataLst>
          </p:nvPr>
        </p:nvSpPr>
        <p:spPr>
          <a:xfrm>
            <a:off x="2438053" y="4673221"/>
            <a:ext cx="7095368" cy="756000"/>
          </a:xfrm>
          <a:prstGeom prst="rect">
            <a:avLst/>
          </a:prstGeom>
          <a:ln w="12700">
            <a:solidFill>
              <a:schemeClr val="bg2"/>
            </a:solidFill>
          </a:ln>
        </p:spPr>
        <p:txBody>
          <a:bodyPr lIns="90000" tIns="90000" rIns="90000" bIns="90000" anchor="ctr">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500"/>
              </a:spcBef>
            </a:pPr>
            <a:r>
              <a:rPr lang="en-US" sz="1100" dirty="0" smtClean="0"/>
              <a:t>Promote cross-border cooperation of TSOs to reduce costs for balancing energy and balancing reserves</a:t>
            </a:r>
          </a:p>
          <a:p>
            <a:pPr lvl="1">
              <a:spcBef>
                <a:spcPts val="500"/>
              </a:spcBef>
            </a:pPr>
            <a:r>
              <a:rPr lang="en-US" sz="1100" dirty="0" smtClean="0"/>
              <a:t>TSO should be able to reserve capacities for balancing purposes based on the predicted volume of expected utilization of interconnectors and calculation of potential benefits</a:t>
            </a:r>
            <a:endParaRPr lang="en-US" sz="1100" b="0" dirty="0"/>
          </a:p>
        </p:txBody>
      </p:sp>
    </p:spTree>
    <p:extLst>
      <p:ext uri="{BB962C8B-B14F-4D97-AF65-F5344CB8AC3E}">
        <p14:creationId xmlns:p14="http://schemas.microsoft.com/office/powerpoint/2010/main" val="426233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598" y="990000"/>
            <a:ext cx="9136801" cy="492443"/>
          </a:xfrm>
        </p:spPr>
        <p:txBody>
          <a:bodyPr/>
          <a:lstStyle/>
          <a:p>
            <a:r>
              <a:rPr lang="en-US" dirty="0" smtClean="0"/>
              <a:t>Regional peers show minor limitations with regard to the balance group setup and liability transfer. Market participants are balance responsible parties in most cases</a:t>
            </a:r>
            <a:endParaRPr lang="en-US" dirty="0"/>
          </a:p>
        </p:txBody>
      </p:sp>
      <p:sp>
        <p:nvSpPr>
          <p:cNvPr id="7" name="Textplatzhalter 6"/>
          <p:cNvSpPr>
            <a:spLocks noGrp="1"/>
          </p:cNvSpPr>
          <p:nvPr>
            <p:ph type="body" sz="quarter" idx="12"/>
          </p:nvPr>
        </p:nvSpPr>
        <p:spPr/>
        <p:txBody>
          <a:bodyPr/>
          <a:lstStyle/>
          <a:p>
            <a:pPr marL="182563"/>
            <a:r>
              <a:rPr lang="en-US" dirty="0" smtClean="0"/>
              <a:t>		Benchmarking of the balancing markets setup in surrounding countries</a:t>
            </a:r>
            <a:endParaRPr lang="en-US" dirty="0"/>
          </a:p>
        </p:txBody>
      </p:sp>
      <p:sp>
        <p:nvSpPr>
          <p:cNvPr id="3" name="Textplatzhalter 2"/>
          <p:cNvSpPr>
            <a:spLocks noGrp="1"/>
          </p:cNvSpPr>
          <p:nvPr>
            <p:ph type="body" sz="quarter" idx="13"/>
          </p:nvPr>
        </p:nvSpPr>
        <p:spPr/>
        <p:txBody>
          <a:bodyPr/>
          <a:lstStyle/>
          <a:p>
            <a:endParaRPr lang="en-US" dirty="0"/>
          </a:p>
        </p:txBody>
      </p:sp>
      <p:sp>
        <p:nvSpPr>
          <p:cNvPr id="16" name="Rectangle 4"/>
          <p:cNvSpPr>
            <a:spLocks noChangeArrowheads="1"/>
          </p:cNvSpPr>
          <p:nvPr/>
        </p:nvSpPr>
        <p:spPr bwMode="auto">
          <a:xfrm>
            <a:off x="416496" y="2209800"/>
            <a:ext cx="1201061" cy="1295400"/>
          </a:xfrm>
          <a:prstGeom prst="rect">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tIns="90000" bIns="90000" anchor="t">
            <a:noAutofit/>
          </a:bodyPr>
          <a:lstStyle/>
          <a:p>
            <a:pPr algn="ctr" defTabSz="900113" eaLnBrk="0" hangingPunct="0"/>
            <a:r>
              <a:rPr lang="en-US" sz="1400" b="1" dirty="0" smtClean="0">
                <a:solidFill>
                  <a:schemeClr val="bg1"/>
                </a:solidFill>
              </a:rPr>
              <a:t>Hungary</a:t>
            </a:r>
            <a:endParaRPr lang="en-US" sz="1400" b="1" dirty="0">
              <a:solidFill>
                <a:schemeClr val="bg1"/>
              </a:solidFill>
            </a:endParaRPr>
          </a:p>
        </p:txBody>
      </p:sp>
      <p:sp>
        <p:nvSpPr>
          <p:cNvPr id="17" name="Rectangle 5"/>
          <p:cNvSpPr>
            <a:spLocks noChangeArrowheads="1"/>
          </p:cNvSpPr>
          <p:nvPr/>
        </p:nvSpPr>
        <p:spPr bwMode="auto">
          <a:xfrm>
            <a:off x="416496" y="3581400"/>
            <a:ext cx="1201061" cy="1295400"/>
          </a:xfrm>
          <a:prstGeom prst="rect">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tIns="90000" bIns="90000" anchor="t">
            <a:noAutofit/>
          </a:bodyPr>
          <a:lstStyle/>
          <a:p>
            <a:pPr algn="ctr" defTabSz="900113" eaLnBrk="0" hangingPunct="0"/>
            <a:r>
              <a:rPr lang="en-US" sz="1400" b="1" dirty="0">
                <a:solidFill>
                  <a:schemeClr val="bg1"/>
                </a:solidFill>
              </a:rPr>
              <a:t>Slovakia</a:t>
            </a:r>
          </a:p>
        </p:txBody>
      </p:sp>
      <p:sp>
        <p:nvSpPr>
          <p:cNvPr id="18" name="Rectangle 6"/>
          <p:cNvSpPr>
            <a:spLocks noChangeArrowheads="1"/>
          </p:cNvSpPr>
          <p:nvPr/>
        </p:nvSpPr>
        <p:spPr bwMode="auto">
          <a:xfrm>
            <a:off x="416496" y="4953000"/>
            <a:ext cx="1201061" cy="1295400"/>
          </a:xfrm>
          <a:prstGeom prst="rect">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tIns="90000" bIns="90000" anchor="t">
            <a:noAutofit/>
          </a:bodyPr>
          <a:lstStyle/>
          <a:p>
            <a:pPr algn="ctr" defTabSz="900113" eaLnBrk="0" hangingPunct="0"/>
            <a:r>
              <a:rPr lang="en-US" sz="1400" b="1" dirty="0" smtClean="0">
                <a:solidFill>
                  <a:schemeClr val="bg1"/>
                </a:solidFill>
              </a:rPr>
              <a:t>Romania</a:t>
            </a:r>
            <a:endParaRPr lang="en-US" sz="1400" b="1" dirty="0">
              <a:solidFill>
                <a:schemeClr val="bg1"/>
              </a:solidFill>
            </a:endParaRPr>
          </a:p>
        </p:txBody>
      </p:sp>
      <p:sp>
        <p:nvSpPr>
          <p:cNvPr id="19" name="Rectangle 3"/>
          <p:cNvSpPr>
            <a:spLocks noChangeArrowheads="1"/>
          </p:cNvSpPr>
          <p:nvPr/>
        </p:nvSpPr>
        <p:spPr bwMode="auto">
          <a:xfrm>
            <a:off x="416496" y="1600200"/>
            <a:ext cx="1201061" cy="533400"/>
          </a:xfrm>
          <a:prstGeom prst="rect">
            <a:avLst/>
          </a:prstGeom>
          <a:solidFill>
            <a:schemeClr val="tx2"/>
          </a:solidFill>
          <a:ln w="12700" algn="ctr">
            <a:solidFill>
              <a:schemeClr val="bg2"/>
            </a:solidFill>
            <a:miter lim="800000"/>
            <a:headEnd/>
            <a:tailEnd/>
          </a:ln>
          <a:effectLst/>
          <a:extLst>
            <a:ext uri="{AF507438-7753-43E0-B8FC-AC1667EBCBE1}">
              <a14:hiddenEffects xmlns:a14="http://schemas.microsoft.com/office/drawing/2010/main">
                <a:effectLst>
                  <a:outerShdw dist="17961" dir="2700000" algn="ctr" rotWithShape="0">
                    <a:schemeClr val="bg2">
                      <a:gamma/>
                      <a:shade val="60000"/>
                      <a:invGamma/>
                    </a:schemeClr>
                  </a:outerShdw>
                </a:effectLst>
              </a14:hiddenEffects>
            </a:ext>
          </a:extLst>
        </p:spPr>
        <p:txBody>
          <a:bodyPr lIns="0" tIns="0" rIns="0" bIns="0" anchor="ctr">
            <a:noAutofit/>
          </a:bodyPr>
          <a:lstStyle/>
          <a:p>
            <a:pPr algn="ctr" defTabSz="762000" eaLnBrk="0" hangingPunct="0"/>
            <a:r>
              <a:rPr lang="en-US" sz="1600" b="1" dirty="0" smtClean="0">
                <a:solidFill>
                  <a:schemeClr val="bg1"/>
                </a:solidFill>
              </a:rPr>
              <a:t>Country</a:t>
            </a:r>
            <a:endParaRPr lang="en-US" sz="1600" b="1" dirty="0">
              <a:solidFill>
                <a:schemeClr val="bg1"/>
              </a:solidFill>
            </a:endParaRPr>
          </a:p>
        </p:txBody>
      </p:sp>
      <p:pic>
        <p:nvPicPr>
          <p:cNvPr id="23" name="Picture 5" descr="Slowakei"/>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64184" y="3977100"/>
            <a:ext cx="760424" cy="50400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 name="Content Placeholder 2"/>
          <p:cNvSpPr txBox="1">
            <a:spLocks/>
          </p:cNvSpPr>
          <p:nvPr>
            <p:custDataLst>
              <p:tags r:id="rId1"/>
            </p:custDataLst>
          </p:nvPr>
        </p:nvSpPr>
        <p:spPr>
          <a:xfrm>
            <a:off x="1683656" y="2209800"/>
            <a:ext cx="1901237" cy="1295400"/>
          </a:xfrm>
          <a:prstGeom prst="rect">
            <a:avLst/>
          </a:prstGeom>
          <a:ln w="12700">
            <a:solidFill>
              <a:schemeClr val="bg2"/>
            </a:solidFill>
          </a:ln>
        </p:spPr>
        <p:txBody>
          <a:bodyPr lIns="90000" tIns="54000" rIns="36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dirty="0" smtClean="0"/>
              <a:t>All free-market participants are responsible for imbalances</a:t>
            </a:r>
          </a:p>
          <a:p>
            <a:pPr lvl="1">
              <a:spcBef>
                <a:spcPts val="0"/>
              </a:spcBef>
              <a:spcAft>
                <a:spcPts val="500"/>
              </a:spcAft>
            </a:pPr>
            <a:r>
              <a:rPr lang="en-US" sz="1000" dirty="0" smtClean="0"/>
              <a:t>Balancing group coordinator could be </a:t>
            </a:r>
            <a:r>
              <a:rPr lang="en-US" sz="1000" b="1" dirty="0" smtClean="0"/>
              <a:t>any market participant </a:t>
            </a:r>
            <a:r>
              <a:rPr lang="en-US" sz="1000" dirty="0" smtClean="0"/>
              <a:t>registered with market operator</a:t>
            </a:r>
          </a:p>
        </p:txBody>
      </p:sp>
      <p:sp>
        <p:nvSpPr>
          <p:cNvPr id="3510275" name="Rectangle 3"/>
          <p:cNvSpPr>
            <a:spLocks noChangeArrowheads="1"/>
          </p:cNvSpPr>
          <p:nvPr/>
        </p:nvSpPr>
        <p:spPr bwMode="auto">
          <a:xfrm>
            <a:off x="1683656" y="1600200"/>
            <a:ext cx="1901237" cy="5334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p>
            <a:pPr algn="ctr" defTabSz="900113" eaLnBrk="0" hangingPunct="0"/>
            <a:r>
              <a:rPr lang="en-US" sz="1400" b="1" dirty="0" smtClean="0">
                <a:solidFill>
                  <a:schemeClr val="bg1"/>
                </a:solidFill>
              </a:rPr>
              <a:t>Balance groups</a:t>
            </a:r>
            <a:endParaRPr lang="en-US" sz="1400" b="1" dirty="0">
              <a:solidFill>
                <a:schemeClr val="bg1"/>
              </a:solidFill>
            </a:endParaRPr>
          </a:p>
        </p:txBody>
      </p:sp>
      <p:sp>
        <p:nvSpPr>
          <p:cNvPr id="31" name="Content Placeholder 2"/>
          <p:cNvSpPr txBox="1">
            <a:spLocks/>
          </p:cNvSpPr>
          <p:nvPr>
            <p:custDataLst>
              <p:tags r:id="rId2"/>
            </p:custDataLst>
          </p:nvPr>
        </p:nvSpPr>
        <p:spPr>
          <a:xfrm>
            <a:off x="1683656" y="49530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b="0" dirty="0" smtClean="0"/>
              <a:t>All participants active </a:t>
            </a:r>
            <a:r>
              <a:rPr lang="en-US" sz="1000" dirty="0" smtClean="0"/>
              <a:t>in the market  are balance responsible (Producers; Suppliers; TSO and DSOs)</a:t>
            </a:r>
          </a:p>
          <a:p>
            <a:pPr lvl="1">
              <a:spcBef>
                <a:spcPts val="0"/>
              </a:spcBef>
              <a:spcAft>
                <a:spcPts val="500"/>
              </a:spcAft>
            </a:pPr>
            <a:r>
              <a:rPr lang="en-US" sz="1000" dirty="0" smtClean="0"/>
              <a:t>BRP </a:t>
            </a:r>
            <a:r>
              <a:rPr lang="en-US" sz="1000" dirty="0"/>
              <a:t>are allowed to transfer responsibility for imbalances</a:t>
            </a:r>
          </a:p>
          <a:p>
            <a:pPr lvl="1">
              <a:spcBef>
                <a:spcPts val="0"/>
              </a:spcBef>
              <a:spcAft>
                <a:spcPts val="500"/>
              </a:spcAft>
            </a:pPr>
            <a:endParaRPr lang="en-US" sz="1000" b="0" dirty="0"/>
          </a:p>
        </p:txBody>
      </p:sp>
      <p:sp>
        <p:nvSpPr>
          <p:cNvPr id="26" name="Rectangle 3"/>
          <p:cNvSpPr>
            <a:spLocks noChangeArrowheads="1"/>
          </p:cNvSpPr>
          <p:nvPr/>
        </p:nvSpPr>
        <p:spPr bwMode="auto">
          <a:xfrm>
            <a:off x="5644051" y="1600200"/>
            <a:ext cx="1901237" cy="5334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p>
            <a:pPr algn="ctr" defTabSz="900113" eaLnBrk="0" hangingPunct="0"/>
            <a:r>
              <a:rPr lang="en-US" sz="1400" b="1" dirty="0" smtClean="0">
                <a:solidFill>
                  <a:schemeClr val="bg1"/>
                </a:solidFill>
              </a:rPr>
              <a:t>Imbalance pricing</a:t>
            </a:r>
            <a:endParaRPr lang="en-US" sz="1400" b="1" dirty="0">
              <a:solidFill>
                <a:schemeClr val="bg1"/>
              </a:solidFill>
            </a:endParaRPr>
          </a:p>
        </p:txBody>
      </p:sp>
      <p:sp>
        <p:nvSpPr>
          <p:cNvPr id="33" name="Rectangle 3"/>
          <p:cNvSpPr>
            <a:spLocks noChangeArrowheads="1"/>
          </p:cNvSpPr>
          <p:nvPr/>
        </p:nvSpPr>
        <p:spPr bwMode="auto">
          <a:xfrm>
            <a:off x="3663691" y="1600200"/>
            <a:ext cx="1901237" cy="5334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p>
            <a:pPr algn="ctr" defTabSz="900113" eaLnBrk="0" hangingPunct="0"/>
            <a:r>
              <a:rPr lang="en-US" sz="1400" b="1" dirty="0" smtClean="0">
                <a:solidFill>
                  <a:schemeClr val="bg1"/>
                </a:solidFill>
              </a:rPr>
              <a:t>Balance groups limitations</a:t>
            </a:r>
            <a:endParaRPr lang="en-US" sz="1400" b="1" dirty="0">
              <a:solidFill>
                <a:schemeClr val="bg1"/>
              </a:solidFill>
            </a:endParaRPr>
          </a:p>
        </p:txBody>
      </p:sp>
      <p:sp>
        <p:nvSpPr>
          <p:cNvPr id="34" name="Content Placeholder 2"/>
          <p:cNvSpPr txBox="1">
            <a:spLocks/>
          </p:cNvSpPr>
          <p:nvPr>
            <p:custDataLst>
              <p:tags r:id="rId3"/>
            </p:custDataLst>
          </p:nvPr>
        </p:nvSpPr>
        <p:spPr>
          <a:xfrm>
            <a:off x="3657521" y="22098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b="1" dirty="0"/>
              <a:t>No special requirements for  regulated </a:t>
            </a:r>
            <a:r>
              <a:rPr lang="en-US" sz="1000" b="1" dirty="0" smtClean="0"/>
              <a:t>supplier</a:t>
            </a:r>
          </a:p>
          <a:p>
            <a:pPr lvl="1">
              <a:spcBef>
                <a:spcPts val="0"/>
              </a:spcBef>
              <a:spcAft>
                <a:spcPts val="500"/>
              </a:spcAft>
            </a:pPr>
            <a:r>
              <a:rPr lang="en-US" sz="1000" b="1" dirty="0"/>
              <a:t>Separate balance group for </a:t>
            </a:r>
            <a:r>
              <a:rPr lang="en-US" sz="1000" b="1" dirty="0" smtClean="0"/>
              <a:t>RES</a:t>
            </a:r>
            <a:r>
              <a:rPr lang="en-US" sz="1000" dirty="0" smtClean="0"/>
              <a:t>, under the governance of the TSO</a:t>
            </a:r>
          </a:p>
          <a:p>
            <a:pPr lvl="1">
              <a:spcBef>
                <a:spcPts val="0"/>
              </a:spcBef>
              <a:spcAft>
                <a:spcPts val="500"/>
              </a:spcAft>
            </a:pPr>
            <a:endParaRPr lang="en-US" sz="1000" dirty="0"/>
          </a:p>
          <a:p>
            <a:pPr lvl="1">
              <a:spcBef>
                <a:spcPts val="0"/>
              </a:spcBef>
              <a:spcAft>
                <a:spcPts val="500"/>
              </a:spcAft>
            </a:pPr>
            <a:endParaRPr lang="en-US" sz="1000" dirty="0"/>
          </a:p>
        </p:txBody>
      </p:sp>
      <p:sp>
        <p:nvSpPr>
          <p:cNvPr id="35" name="Content Placeholder 2"/>
          <p:cNvSpPr txBox="1">
            <a:spLocks/>
          </p:cNvSpPr>
          <p:nvPr>
            <p:custDataLst>
              <p:tags r:id="rId4"/>
            </p:custDataLst>
          </p:nvPr>
        </p:nvSpPr>
        <p:spPr>
          <a:xfrm>
            <a:off x="3657521" y="35814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b="1" dirty="0" smtClean="0"/>
              <a:t>No special requirements for  regulated supplier</a:t>
            </a:r>
          </a:p>
          <a:p>
            <a:pPr lvl="1">
              <a:spcBef>
                <a:spcPts val="0"/>
              </a:spcBef>
              <a:spcAft>
                <a:spcPts val="500"/>
              </a:spcAft>
            </a:pPr>
            <a:r>
              <a:rPr lang="en-US" sz="1000" dirty="0" smtClean="0"/>
              <a:t>RES producers  have the right to be part of the DSO balance group, DSO can transfer the liability further</a:t>
            </a:r>
            <a:endParaRPr lang="en-US" sz="1000" b="0" dirty="0"/>
          </a:p>
        </p:txBody>
      </p:sp>
      <p:sp>
        <p:nvSpPr>
          <p:cNvPr id="36" name="Content Placeholder 2"/>
          <p:cNvSpPr txBox="1">
            <a:spLocks/>
          </p:cNvSpPr>
          <p:nvPr>
            <p:custDataLst>
              <p:tags r:id="rId5"/>
            </p:custDataLst>
          </p:nvPr>
        </p:nvSpPr>
        <p:spPr>
          <a:xfrm>
            <a:off x="3657521" y="49530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b="1" dirty="0"/>
              <a:t>No special requirements for  regulated </a:t>
            </a:r>
            <a:r>
              <a:rPr lang="en-US" sz="1000" b="1" dirty="0" smtClean="0"/>
              <a:t>supplier</a:t>
            </a:r>
          </a:p>
          <a:p>
            <a:pPr lvl="1">
              <a:spcBef>
                <a:spcPts val="0"/>
              </a:spcBef>
              <a:spcAft>
                <a:spcPts val="500"/>
              </a:spcAft>
            </a:pPr>
            <a:r>
              <a:rPr lang="en-US" sz="1000" dirty="0" smtClean="0"/>
              <a:t>Limitation to balance group imposed based on market share (cannot exceed 30% of generation or consumption market)</a:t>
            </a:r>
          </a:p>
        </p:txBody>
      </p:sp>
      <p:sp>
        <p:nvSpPr>
          <p:cNvPr id="37" name="Content Placeholder 2"/>
          <p:cNvSpPr txBox="1">
            <a:spLocks/>
          </p:cNvSpPr>
          <p:nvPr>
            <p:custDataLst>
              <p:tags r:id="rId6"/>
            </p:custDataLst>
          </p:nvPr>
        </p:nvSpPr>
        <p:spPr>
          <a:xfrm>
            <a:off x="5644051" y="2209800"/>
            <a:ext cx="1901237" cy="1295400"/>
          </a:xfrm>
          <a:prstGeom prst="rect">
            <a:avLst/>
          </a:prstGeom>
          <a:ln w="12700">
            <a:solidFill>
              <a:schemeClr val="bg2"/>
            </a:solidFill>
          </a:ln>
        </p:spPr>
        <p:txBody>
          <a:bodyPr lIns="90000" tIns="54000" rIns="90000" bIns="90000">
            <a:noAutofit/>
          </a:bodyPr>
          <a:lstStyle>
            <a:defPPr>
              <a:defRPr lang="en-US"/>
            </a:defPPr>
            <a:lvl1pPr indent="0">
              <a:spcBef>
                <a:spcPts val="1500"/>
              </a:spcBef>
              <a:buFontTx/>
              <a:buNone/>
              <a:defRPr sz="1200">
                <a:latin typeface="Arial" pitchFamily="34" charset="0"/>
                <a:cs typeface="Arial" pitchFamily="34" charset="0"/>
              </a:defRPr>
            </a:lvl1pPr>
            <a:lvl2pPr marL="182563" lvl="1" indent="-180975">
              <a:lnSpc>
                <a:spcPts val="1100"/>
              </a:lnSpc>
              <a:spcBef>
                <a:spcPts val="0"/>
              </a:spcBef>
              <a:spcAft>
                <a:spcPts val="300"/>
              </a:spcAft>
              <a:buClr>
                <a:schemeClr val="tx1"/>
              </a:buClr>
              <a:buFont typeface="Wingdings" pitchFamily="2" charset="2"/>
              <a:buChar char="n"/>
              <a:defRPr sz="1000">
                <a:latin typeface="Arial" pitchFamily="34" charset="0"/>
                <a:cs typeface="Arial" pitchFamily="34" charset="0"/>
              </a:defRPr>
            </a:lvl2pPr>
            <a:lvl3pPr marL="357188" indent="-174625">
              <a:spcBef>
                <a:spcPts val="500"/>
              </a:spcBef>
              <a:buClr>
                <a:schemeClr val="tx1"/>
              </a:buClr>
              <a:buFont typeface="Arial" pitchFamily="34" charset="0"/>
              <a:buChar char="–"/>
              <a:defRPr sz="1200">
                <a:latin typeface="Arial" pitchFamily="34" charset="0"/>
                <a:cs typeface="Arial" pitchFamily="34" charset="0"/>
              </a:defRPr>
            </a:lvl3pPr>
            <a:lvl4pPr marL="539750" indent="-182563">
              <a:spcBef>
                <a:spcPts val="500"/>
              </a:spcBef>
              <a:buFont typeface="Arial" pitchFamily="34" charset="0"/>
              <a:buChar char="–"/>
              <a:defRPr sz="1200">
                <a:latin typeface="Arial" pitchFamily="34" charset="0"/>
                <a:cs typeface="Arial" pitchFamily="34" charset="0"/>
              </a:defRPr>
            </a:lvl4pPr>
            <a:lvl5pPr marL="541338" indent="0">
              <a:spcBef>
                <a:spcPts val="500"/>
              </a:spcBef>
              <a:buFontTx/>
              <a:buNone/>
              <a:defRPr sz="1200">
                <a:latin typeface="Arial" pitchFamily="34" charset="0"/>
                <a:cs typeface="Arial" pitchFamily="34" charset="0"/>
              </a:defRPr>
            </a:lvl5pPr>
            <a:lvl6pPr marL="2514600" indent="-228600">
              <a:spcBef>
                <a:spcPct val="20000"/>
              </a:spcBef>
              <a:buFont typeface="Arial" pitchFamily="34" charset="0"/>
              <a:buChar char="•"/>
            </a:lvl6pPr>
            <a:lvl7pPr marL="2971800" indent="-228600">
              <a:spcBef>
                <a:spcPct val="20000"/>
              </a:spcBef>
              <a:buFont typeface="Arial" pitchFamily="34" charset="0"/>
              <a:buChar char="•"/>
            </a:lvl7pPr>
            <a:lvl8pPr marL="3429000" indent="-228600">
              <a:spcBef>
                <a:spcPct val="20000"/>
              </a:spcBef>
              <a:buFont typeface="Arial" pitchFamily="34" charset="0"/>
              <a:buChar char="•"/>
            </a:lvl8pPr>
            <a:lvl9pPr marL="3886200" indent="-228600">
              <a:spcBef>
                <a:spcPct val="20000"/>
              </a:spcBef>
              <a:buFont typeface="Arial" pitchFamily="34" charset="0"/>
              <a:buChar char="•"/>
            </a:lvl9pPr>
          </a:lstStyle>
          <a:p>
            <a:pPr lvl="1"/>
            <a:r>
              <a:rPr lang="en-US" dirty="0"/>
              <a:t>The prices for balancing energy differ for each timeframe and </a:t>
            </a:r>
            <a:r>
              <a:rPr lang="en-US" dirty="0" smtClean="0"/>
              <a:t>are </a:t>
            </a:r>
            <a:r>
              <a:rPr lang="en-US" dirty="0"/>
              <a:t>calculated following a cost based approach</a:t>
            </a:r>
          </a:p>
          <a:p>
            <a:pPr lvl="1"/>
            <a:r>
              <a:rPr lang="en-US" dirty="0"/>
              <a:t>Balancing energy is purchased via auctions and advance contract</a:t>
            </a:r>
          </a:p>
        </p:txBody>
      </p:sp>
      <p:sp>
        <p:nvSpPr>
          <p:cNvPr id="38" name="Content Placeholder 2"/>
          <p:cNvSpPr txBox="1">
            <a:spLocks/>
          </p:cNvSpPr>
          <p:nvPr>
            <p:custDataLst>
              <p:tags r:id="rId7"/>
            </p:custDataLst>
          </p:nvPr>
        </p:nvSpPr>
        <p:spPr>
          <a:xfrm>
            <a:off x="5644051" y="35814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b="0" dirty="0" smtClean="0"/>
              <a:t>Both positive and negative imbalance are calculated</a:t>
            </a:r>
          </a:p>
          <a:p>
            <a:pPr lvl="1">
              <a:spcBef>
                <a:spcPts val="0"/>
              </a:spcBef>
              <a:spcAft>
                <a:spcPts val="500"/>
              </a:spcAft>
            </a:pPr>
            <a:r>
              <a:rPr lang="en-US" sz="1000" dirty="0" smtClean="0"/>
              <a:t>Payment for imbalance based on the  hourly imbalances following full cost allocation principle</a:t>
            </a:r>
            <a:endParaRPr lang="en-US" sz="1000" b="0" dirty="0"/>
          </a:p>
        </p:txBody>
      </p:sp>
      <p:sp>
        <p:nvSpPr>
          <p:cNvPr id="39" name="Content Placeholder 2"/>
          <p:cNvSpPr txBox="1">
            <a:spLocks/>
          </p:cNvSpPr>
          <p:nvPr>
            <p:custDataLst>
              <p:tags r:id="rId8"/>
            </p:custDataLst>
          </p:nvPr>
        </p:nvSpPr>
        <p:spPr>
          <a:xfrm>
            <a:off x="5644051" y="49530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lnSpc>
                <a:spcPts val="1100"/>
              </a:lnSpc>
              <a:spcBef>
                <a:spcPts val="0"/>
              </a:spcBef>
              <a:spcAft>
                <a:spcPts val="300"/>
              </a:spcAft>
            </a:pPr>
            <a:r>
              <a:rPr lang="en-US" sz="1000" dirty="0"/>
              <a:t>Both positive and negative imbalance are calculated</a:t>
            </a:r>
          </a:p>
          <a:p>
            <a:pPr lvl="1">
              <a:lnSpc>
                <a:spcPts val="1100"/>
              </a:lnSpc>
              <a:spcBef>
                <a:spcPts val="0"/>
              </a:spcBef>
              <a:spcAft>
                <a:spcPts val="300"/>
              </a:spcAft>
            </a:pPr>
            <a:r>
              <a:rPr lang="en-US" sz="1000" dirty="0"/>
              <a:t>C</a:t>
            </a:r>
            <a:r>
              <a:rPr lang="en-US" sz="1000" dirty="0" smtClean="0"/>
              <a:t>alculated for each dispatch interval based on weighted average of marginal prices (secondary reserve) and accepted offers (tertiary regulation)</a:t>
            </a:r>
            <a:endParaRPr lang="en-US" sz="1000" b="0" dirty="0"/>
          </a:p>
        </p:txBody>
      </p:sp>
      <p:sp>
        <p:nvSpPr>
          <p:cNvPr id="40" name="Content Placeholder 2"/>
          <p:cNvSpPr txBox="1">
            <a:spLocks/>
          </p:cNvSpPr>
          <p:nvPr>
            <p:custDataLst>
              <p:tags r:id="rId9"/>
            </p:custDataLst>
          </p:nvPr>
        </p:nvSpPr>
        <p:spPr>
          <a:xfrm>
            <a:off x="1683656" y="35814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b="1" dirty="0"/>
              <a:t>All points of </a:t>
            </a:r>
            <a:r>
              <a:rPr lang="en-US" sz="1000" b="1" dirty="0" smtClean="0"/>
              <a:t>delivery</a:t>
            </a:r>
            <a:r>
              <a:rPr lang="en-US" sz="1000" dirty="0" smtClean="0"/>
              <a:t>, </a:t>
            </a:r>
            <a:r>
              <a:rPr lang="en-US" sz="1000" b="1" dirty="0" smtClean="0"/>
              <a:t>traders and  producers</a:t>
            </a:r>
            <a:r>
              <a:rPr lang="en-US" sz="1000" dirty="0" smtClean="0"/>
              <a:t> are </a:t>
            </a:r>
            <a:r>
              <a:rPr lang="en-US" sz="1000" dirty="0"/>
              <a:t>responsible for </a:t>
            </a:r>
            <a:r>
              <a:rPr lang="en-US" sz="1000" dirty="0" smtClean="0"/>
              <a:t>imbalance</a:t>
            </a:r>
          </a:p>
          <a:p>
            <a:pPr lvl="1">
              <a:spcBef>
                <a:spcPts val="0"/>
              </a:spcBef>
              <a:spcAft>
                <a:spcPts val="500"/>
              </a:spcAft>
            </a:pPr>
            <a:r>
              <a:rPr lang="en-US" sz="1000" dirty="0" smtClean="0"/>
              <a:t>BRP </a:t>
            </a:r>
            <a:r>
              <a:rPr lang="en-US" sz="1000" dirty="0"/>
              <a:t>are allowed to transfer </a:t>
            </a:r>
            <a:r>
              <a:rPr lang="en-US" sz="1000" dirty="0" smtClean="0"/>
              <a:t>responsibility for imbalances</a:t>
            </a:r>
            <a:endParaRPr lang="en-US" sz="1000" dirty="0"/>
          </a:p>
          <a:p>
            <a:pPr lvl="1">
              <a:spcBef>
                <a:spcPts val="0"/>
              </a:spcBef>
              <a:spcAft>
                <a:spcPts val="500"/>
              </a:spcAft>
            </a:pPr>
            <a:endParaRPr lang="en-US" sz="1000" dirty="0"/>
          </a:p>
        </p:txBody>
      </p:sp>
      <p:pic>
        <p:nvPicPr>
          <p:cNvPr id="29" name="Picture 5" descr="Ungarn"/>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64184" y="2605500"/>
            <a:ext cx="760424" cy="50400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 name="Picture 5" descr="Rumänien"/>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664184" y="5348700"/>
            <a:ext cx="760424" cy="50400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2" name="Content Placeholder 2"/>
          <p:cNvSpPr txBox="1">
            <a:spLocks/>
          </p:cNvSpPr>
          <p:nvPr>
            <p:custDataLst>
              <p:tags r:id="rId10"/>
            </p:custDataLst>
          </p:nvPr>
        </p:nvSpPr>
        <p:spPr>
          <a:xfrm>
            <a:off x="7617296" y="22098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dirty="0" smtClean="0"/>
              <a:t>The </a:t>
            </a:r>
            <a:r>
              <a:rPr lang="en-US" sz="1000" dirty="0"/>
              <a:t>Electricity Act foresees an obligation for generators to provide balancing energy </a:t>
            </a:r>
            <a:endParaRPr lang="en-US" sz="1000" dirty="0" smtClean="0"/>
          </a:p>
          <a:p>
            <a:pPr lvl="1">
              <a:spcBef>
                <a:spcPts val="0"/>
              </a:spcBef>
              <a:spcAft>
                <a:spcPts val="500"/>
              </a:spcAft>
            </a:pPr>
            <a:r>
              <a:rPr lang="en-US" sz="1000" dirty="0"/>
              <a:t>Allows provision of the balancing energy from EU and third </a:t>
            </a:r>
            <a:r>
              <a:rPr lang="en-US" sz="1000" dirty="0" smtClean="0"/>
              <a:t>countries</a:t>
            </a:r>
            <a:endParaRPr lang="en-US" sz="1000" b="0" dirty="0"/>
          </a:p>
        </p:txBody>
      </p:sp>
      <p:sp>
        <p:nvSpPr>
          <p:cNvPr id="43" name="Content Placeholder 2"/>
          <p:cNvSpPr txBox="1">
            <a:spLocks/>
          </p:cNvSpPr>
          <p:nvPr>
            <p:custDataLst>
              <p:tags r:id="rId11"/>
            </p:custDataLst>
          </p:nvPr>
        </p:nvSpPr>
        <p:spPr>
          <a:xfrm>
            <a:off x="7617296" y="35814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dirty="0" smtClean="0"/>
              <a:t>Providing of balancing services is market based and voluntary except for certain types </a:t>
            </a:r>
          </a:p>
          <a:p>
            <a:pPr lvl="1">
              <a:spcBef>
                <a:spcPts val="0"/>
              </a:spcBef>
              <a:spcAft>
                <a:spcPts val="500"/>
              </a:spcAft>
            </a:pPr>
            <a:r>
              <a:rPr lang="en-US" sz="1000" dirty="0" smtClean="0"/>
              <a:t>Allows provision of the balancing energy from EU and third countries</a:t>
            </a:r>
          </a:p>
        </p:txBody>
      </p:sp>
      <p:sp>
        <p:nvSpPr>
          <p:cNvPr id="44" name="Content Placeholder 2"/>
          <p:cNvSpPr txBox="1">
            <a:spLocks/>
          </p:cNvSpPr>
          <p:nvPr>
            <p:custDataLst>
              <p:tags r:id="rId12"/>
            </p:custDataLst>
          </p:nvPr>
        </p:nvSpPr>
        <p:spPr>
          <a:xfrm>
            <a:off x="7617296" y="4953000"/>
            <a:ext cx="1901237" cy="1295400"/>
          </a:xfrm>
          <a:prstGeom prst="rect">
            <a:avLst/>
          </a:prstGeom>
          <a:ln w="12700">
            <a:solidFill>
              <a:schemeClr val="bg2"/>
            </a:solidFill>
          </a:ln>
        </p:spPr>
        <p:txBody>
          <a:bodyPr lIns="90000" tIns="54000" rIns="90000" bIns="9000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1">
              <a:spcBef>
                <a:spcPts val="0"/>
              </a:spcBef>
              <a:spcAft>
                <a:spcPts val="500"/>
              </a:spcAft>
            </a:pPr>
            <a:r>
              <a:rPr lang="en-US" sz="1000" dirty="0"/>
              <a:t>All generators have the obligation to participate in the central balancing market</a:t>
            </a:r>
            <a:endParaRPr lang="en-US" sz="1000" b="0" dirty="0"/>
          </a:p>
        </p:txBody>
      </p:sp>
      <p:sp>
        <p:nvSpPr>
          <p:cNvPr id="45" name="Rectangle 3"/>
          <p:cNvSpPr>
            <a:spLocks noChangeArrowheads="1"/>
          </p:cNvSpPr>
          <p:nvPr/>
        </p:nvSpPr>
        <p:spPr bwMode="auto">
          <a:xfrm>
            <a:off x="7617874" y="1600200"/>
            <a:ext cx="1901237" cy="5334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p>
            <a:pPr algn="ctr" defTabSz="900113" eaLnBrk="0" hangingPunct="0"/>
            <a:r>
              <a:rPr lang="en-US" sz="1400" b="1" dirty="0" smtClean="0">
                <a:solidFill>
                  <a:schemeClr val="bg1"/>
                </a:solidFill>
              </a:rPr>
              <a:t>Provision of the balancing energy</a:t>
            </a:r>
            <a:endParaRPr lang="en-US" sz="1400" b="1" dirty="0">
              <a:solidFill>
                <a:schemeClr val="bg1"/>
              </a:solidFill>
            </a:endParaRPr>
          </a:p>
        </p:txBody>
      </p:sp>
    </p:spTree>
    <p:extLst>
      <p:ext uri="{BB962C8B-B14F-4D97-AF65-F5344CB8AC3E}">
        <p14:creationId xmlns:p14="http://schemas.microsoft.com/office/powerpoint/2010/main" val="2385318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Object 61" hidden="1"/>
          <p:cNvGraphicFramePr>
            <a:graphicFrameLocks noChangeAspect="1"/>
          </p:cNvGraphicFramePr>
          <p:nvPr>
            <p:custDataLst>
              <p:tags r:id="rId2"/>
            </p:custDataLst>
            <p:extLst>
              <p:ext uri="{D42A27DB-BD31-4B8C-83A1-F6EECF244321}">
                <p14:modId xmlns:p14="http://schemas.microsoft.com/office/powerpoint/2010/main" val="339287138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9324" name="think-cell Slide" r:id="rId5" imgW="270" imgH="270" progId="TCLayout.ActiveDocument.1">
                  <p:embed/>
                </p:oleObj>
              </mc:Choice>
              <mc:Fallback>
                <p:oleObj name="think-cell Slide" r:id="rId5" imgW="270" imgH="27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Text Box 16"/>
          <p:cNvSpPr txBox="1">
            <a:spLocks noChangeArrowheads="1"/>
          </p:cNvSpPr>
          <p:nvPr/>
        </p:nvSpPr>
        <p:spPr bwMode="auto">
          <a:xfrm>
            <a:off x="0" y="576491"/>
            <a:ext cx="9601200" cy="2154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r" eaLnBrk="0" hangingPunct="0">
              <a:tabLst>
                <a:tab pos="311150" algn="l"/>
              </a:tabLst>
              <a:defRPr sz="1200" i="1">
                <a:solidFill>
                  <a:schemeClr val="tx1"/>
                </a:solidFill>
                <a:latin typeface="Arial" pitchFamily="34" charset="0"/>
              </a:defRPr>
            </a:lvl1pPr>
            <a:lvl2pPr marL="742950" indent="-285750" algn="r" eaLnBrk="0" hangingPunct="0">
              <a:tabLst>
                <a:tab pos="311150" algn="l"/>
              </a:tabLst>
              <a:defRPr sz="1200" i="1">
                <a:solidFill>
                  <a:schemeClr val="tx1"/>
                </a:solidFill>
                <a:latin typeface="Arial" pitchFamily="34" charset="0"/>
              </a:defRPr>
            </a:lvl2pPr>
            <a:lvl3pPr marL="1143000" indent="-228600" algn="r" eaLnBrk="0" hangingPunct="0">
              <a:tabLst>
                <a:tab pos="311150" algn="l"/>
              </a:tabLst>
              <a:defRPr sz="1200" i="1">
                <a:solidFill>
                  <a:schemeClr val="tx1"/>
                </a:solidFill>
                <a:latin typeface="Arial" pitchFamily="34" charset="0"/>
              </a:defRPr>
            </a:lvl3pPr>
            <a:lvl4pPr marL="1600200" indent="-228600" algn="r" eaLnBrk="0" hangingPunct="0">
              <a:tabLst>
                <a:tab pos="311150" algn="l"/>
              </a:tabLst>
              <a:defRPr sz="1200" i="1">
                <a:solidFill>
                  <a:schemeClr val="tx1"/>
                </a:solidFill>
                <a:latin typeface="Arial" pitchFamily="34" charset="0"/>
              </a:defRPr>
            </a:lvl4pPr>
            <a:lvl5pPr marL="2057400" indent="-228600" algn="r" eaLnBrk="0" hangingPunct="0">
              <a:tabLst>
                <a:tab pos="311150" algn="l"/>
              </a:tabLst>
              <a:defRPr sz="1200" i="1">
                <a:solidFill>
                  <a:schemeClr val="tx1"/>
                </a:solidFill>
                <a:latin typeface="Arial" pitchFamily="34" charset="0"/>
              </a:defRPr>
            </a:lvl5pPr>
            <a:lvl6pPr marL="2514600" indent="-228600" algn="r" eaLnBrk="0" fontAlgn="base" hangingPunct="0">
              <a:spcBef>
                <a:spcPct val="0"/>
              </a:spcBef>
              <a:spcAft>
                <a:spcPct val="0"/>
              </a:spcAft>
              <a:tabLst>
                <a:tab pos="311150" algn="l"/>
              </a:tabLst>
              <a:defRPr sz="1200" i="1">
                <a:solidFill>
                  <a:schemeClr val="tx1"/>
                </a:solidFill>
                <a:latin typeface="Arial" pitchFamily="34" charset="0"/>
              </a:defRPr>
            </a:lvl6pPr>
            <a:lvl7pPr marL="2971800" indent="-228600" algn="r" eaLnBrk="0" fontAlgn="base" hangingPunct="0">
              <a:spcBef>
                <a:spcPct val="0"/>
              </a:spcBef>
              <a:spcAft>
                <a:spcPct val="0"/>
              </a:spcAft>
              <a:tabLst>
                <a:tab pos="311150" algn="l"/>
              </a:tabLst>
              <a:defRPr sz="1200" i="1">
                <a:solidFill>
                  <a:schemeClr val="tx1"/>
                </a:solidFill>
                <a:latin typeface="Arial" pitchFamily="34" charset="0"/>
              </a:defRPr>
            </a:lvl7pPr>
            <a:lvl8pPr marL="3429000" indent="-228600" algn="r" eaLnBrk="0" fontAlgn="base" hangingPunct="0">
              <a:spcBef>
                <a:spcPct val="0"/>
              </a:spcBef>
              <a:spcAft>
                <a:spcPct val="0"/>
              </a:spcAft>
              <a:tabLst>
                <a:tab pos="311150" algn="l"/>
              </a:tabLst>
              <a:defRPr sz="1200" i="1">
                <a:solidFill>
                  <a:schemeClr val="tx1"/>
                </a:solidFill>
                <a:latin typeface="Arial" pitchFamily="34" charset="0"/>
              </a:defRPr>
            </a:lvl8pPr>
            <a:lvl9pPr marL="3886200" indent="-228600" algn="r" eaLnBrk="0" fontAlgn="base" hangingPunct="0">
              <a:spcBef>
                <a:spcPct val="0"/>
              </a:spcBef>
              <a:spcAft>
                <a:spcPct val="0"/>
              </a:spcAft>
              <a:tabLst>
                <a:tab pos="311150" algn="l"/>
              </a:tabLst>
              <a:defRPr sz="1200" i="1">
                <a:solidFill>
                  <a:schemeClr val="tx1"/>
                </a:solidFill>
                <a:latin typeface="Arial" pitchFamily="34" charset="0"/>
              </a:defRPr>
            </a:lvl9pPr>
          </a:lstStyle>
          <a:p>
            <a:pPr algn="l" eaLnBrk="1" fontAlgn="base" hangingPunct="1">
              <a:spcBef>
                <a:spcPct val="50000"/>
              </a:spcBef>
              <a:spcAft>
                <a:spcPct val="0"/>
              </a:spcAft>
              <a:tabLst>
                <a:tab pos="360363" algn="l"/>
              </a:tabLst>
            </a:pPr>
            <a:r>
              <a:rPr lang="en-US" sz="1400" b="1" i="0" dirty="0" smtClean="0">
                <a:solidFill>
                  <a:prstClr val="white"/>
                </a:solidFill>
                <a:cs typeface="Arial" pitchFamily="34" charset="0"/>
              </a:rPr>
              <a:t>	</a:t>
            </a:r>
            <a:endParaRPr lang="en-US" sz="1400" b="1" i="0" dirty="0">
              <a:solidFill>
                <a:prstClr val="white"/>
              </a:solidFill>
              <a:cs typeface="Arial" pitchFamily="34" charset="0"/>
            </a:endParaRPr>
          </a:p>
        </p:txBody>
      </p:sp>
      <p:sp>
        <p:nvSpPr>
          <p:cNvPr id="24" name="Rectangle 4"/>
          <p:cNvSpPr>
            <a:spLocks noChangeArrowheads="1"/>
          </p:cNvSpPr>
          <p:nvPr/>
        </p:nvSpPr>
        <p:spPr bwMode="auto">
          <a:xfrm>
            <a:off x="382588" y="1600200"/>
            <a:ext cx="9145500" cy="533400"/>
          </a:xfrm>
          <a:prstGeom prst="rect">
            <a:avLst/>
          </a:prstGeom>
          <a:solidFill>
            <a:schemeClr val="tx2"/>
          </a:solidFill>
          <a:ln w="12700" algn="ctr">
            <a:solidFill>
              <a:schemeClr val="bg2"/>
            </a:solidFill>
            <a:miter lim="800000"/>
            <a:headEnd/>
            <a:tailEnd/>
          </a:ln>
          <a:effectLst/>
          <a:extLst>
            <a:ext uri="{AF507438-7753-43E0-B8FC-AC1667EBCBE1}">
              <a14:hiddenEffects xmlns:a14="http://schemas.microsoft.com/office/drawing/2010/main">
                <a:effectLst>
                  <a:outerShdw dist="17961" dir="2700000" algn="ctr" rotWithShape="0">
                    <a:schemeClr val="bg2">
                      <a:gamma/>
                      <a:shade val="60000"/>
                      <a:invGamma/>
                    </a:schemeClr>
                  </a:outerShdw>
                </a:effectLst>
              </a14:hiddenEffects>
            </a:ext>
          </a:extLst>
        </p:spPr>
        <p:txBody>
          <a:bodyPr lIns="0" tIns="0" rIns="0" bIns="0" anchor="ctr">
            <a:noAutofit/>
          </a:bodyPr>
          <a:lstStyle/>
          <a:p>
            <a:pPr algn="ctr" defTabSz="762000" eaLnBrk="0" hangingPunct="0"/>
            <a:r>
              <a:rPr lang="en-US" sz="1600" b="1" dirty="0" smtClean="0">
                <a:solidFill>
                  <a:schemeClr val="bg1"/>
                </a:solidFill>
              </a:rPr>
              <a:t>Arthur D. Little’s view on best practice in energy balancing</a:t>
            </a:r>
            <a:endParaRPr lang="en-US" sz="1600" b="1" dirty="0">
              <a:solidFill>
                <a:schemeClr val="bg1"/>
              </a:solidFill>
            </a:endParaRPr>
          </a:p>
        </p:txBody>
      </p:sp>
      <p:cxnSp>
        <p:nvCxnSpPr>
          <p:cNvPr id="3" name="1"/>
          <p:cNvCxnSpPr/>
          <p:nvPr/>
        </p:nvCxnSpPr>
        <p:spPr bwMode="auto">
          <a:xfrm>
            <a:off x="180000" y="1602000"/>
            <a:ext cx="201600" cy="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2"/>
          <p:cNvCxnSpPr/>
          <p:nvPr/>
        </p:nvCxnSpPr>
        <p:spPr bwMode="auto">
          <a:xfrm>
            <a:off x="381600" y="1422000"/>
            <a:ext cx="0" cy="18000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4"/>
          <p:cNvCxnSpPr/>
          <p:nvPr/>
        </p:nvCxnSpPr>
        <p:spPr bwMode="auto">
          <a:xfrm>
            <a:off x="381600" y="6249600"/>
            <a:ext cx="0" cy="18000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5"/>
          <p:cNvCxnSpPr/>
          <p:nvPr/>
        </p:nvCxnSpPr>
        <p:spPr bwMode="auto">
          <a:xfrm>
            <a:off x="9525600" y="1602000"/>
            <a:ext cx="180000" cy="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6"/>
          <p:cNvCxnSpPr/>
          <p:nvPr/>
        </p:nvCxnSpPr>
        <p:spPr bwMode="auto">
          <a:xfrm>
            <a:off x="9525600" y="1422000"/>
            <a:ext cx="0" cy="18000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7"/>
          <p:cNvCxnSpPr/>
          <p:nvPr/>
        </p:nvCxnSpPr>
        <p:spPr bwMode="auto">
          <a:xfrm>
            <a:off x="9443515" y="6249600"/>
            <a:ext cx="234771" cy="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8"/>
          <p:cNvCxnSpPr/>
          <p:nvPr/>
        </p:nvCxnSpPr>
        <p:spPr bwMode="auto">
          <a:xfrm>
            <a:off x="9498286" y="6249600"/>
            <a:ext cx="0" cy="18000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9"/>
          <p:cNvCxnSpPr/>
          <p:nvPr/>
        </p:nvCxnSpPr>
        <p:spPr bwMode="auto">
          <a:xfrm>
            <a:off x="180000" y="2134800"/>
            <a:ext cx="201600" cy="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10"/>
          <p:cNvCxnSpPr/>
          <p:nvPr/>
        </p:nvCxnSpPr>
        <p:spPr bwMode="auto">
          <a:xfrm>
            <a:off x="381600" y="1954800"/>
            <a:ext cx="0" cy="36000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11"/>
          <p:cNvCxnSpPr/>
          <p:nvPr/>
        </p:nvCxnSpPr>
        <p:spPr bwMode="auto">
          <a:xfrm>
            <a:off x="9443515" y="2134800"/>
            <a:ext cx="234771" cy="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12"/>
          <p:cNvCxnSpPr/>
          <p:nvPr/>
        </p:nvCxnSpPr>
        <p:spPr bwMode="auto">
          <a:xfrm>
            <a:off x="9525600" y="1954800"/>
            <a:ext cx="0" cy="36000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Rectangle 3"/>
          <p:cNvSpPr>
            <a:spLocks noChangeArrowheads="1"/>
          </p:cNvSpPr>
          <p:nvPr/>
        </p:nvSpPr>
        <p:spPr bwMode="auto">
          <a:xfrm>
            <a:off x="2572979" y="2209800"/>
            <a:ext cx="6961219" cy="457200"/>
          </a:xfrm>
          <a:prstGeom prst="rect">
            <a:avLst/>
          </a:prstGeom>
          <a:solidFill>
            <a:schemeClr val="accent2"/>
          </a:solidFill>
          <a:ln w="12700" algn="ctr">
            <a:solidFill>
              <a:schemeClr val="bg2"/>
            </a:solidFill>
            <a:miter lim="800000"/>
            <a:headEnd/>
            <a:tailEnd/>
          </a:ln>
          <a:effectLst/>
          <a:extLst/>
        </p:spPr>
        <p:txBody>
          <a:bodyPr lIns="0" tIns="0" rIns="0" bIns="0" anchor="ctr">
            <a:noAutofit/>
          </a:bodyPr>
          <a:lstStyle/>
          <a:p>
            <a:pPr algn="ctr" defTabSz="762000" eaLnBrk="0" hangingPunct="0"/>
            <a:r>
              <a:rPr lang="en-US" sz="1400" b="1" dirty="0" smtClean="0">
                <a:solidFill>
                  <a:schemeClr val="accent1"/>
                </a:solidFill>
              </a:rPr>
              <a:t>Key features</a:t>
            </a:r>
            <a:endParaRPr lang="en-US" sz="1400" b="1" dirty="0">
              <a:solidFill>
                <a:schemeClr val="accent1"/>
              </a:solidFill>
            </a:endParaRPr>
          </a:p>
        </p:txBody>
      </p:sp>
      <p:sp>
        <p:nvSpPr>
          <p:cNvPr id="18" name="Title 17"/>
          <p:cNvSpPr>
            <a:spLocks noGrp="1"/>
          </p:cNvSpPr>
          <p:nvPr>
            <p:ph type="title"/>
          </p:nvPr>
        </p:nvSpPr>
        <p:spPr>
          <a:xfrm>
            <a:off x="381599" y="990000"/>
            <a:ext cx="9144001" cy="492443"/>
          </a:xfrm>
        </p:spPr>
        <p:txBody>
          <a:bodyPr/>
          <a:lstStyle/>
          <a:p>
            <a:r>
              <a:rPr lang="en-US" dirty="0" smtClean="0"/>
              <a:t>Arthur D. Little recommends to follow the practice in balancing markets as suggested by the European union and applied in neighborhood countries</a:t>
            </a:r>
            <a:endParaRPr lang="en-US" dirty="0"/>
          </a:p>
        </p:txBody>
      </p:sp>
      <p:sp>
        <p:nvSpPr>
          <p:cNvPr id="26" name="Text Placeholder 25"/>
          <p:cNvSpPr>
            <a:spLocks noGrp="1"/>
          </p:cNvSpPr>
          <p:nvPr>
            <p:ph type="body" sz="quarter" idx="13"/>
          </p:nvPr>
        </p:nvSpPr>
        <p:spPr/>
        <p:txBody>
          <a:bodyPr/>
          <a:lstStyle/>
          <a:p>
            <a:endParaRPr lang="en-US" dirty="0"/>
          </a:p>
        </p:txBody>
      </p:sp>
      <p:sp>
        <p:nvSpPr>
          <p:cNvPr id="25" name="Text Placeholder 24"/>
          <p:cNvSpPr>
            <a:spLocks noGrp="1"/>
          </p:cNvSpPr>
          <p:nvPr>
            <p:ph type="body" sz="quarter" idx="12"/>
          </p:nvPr>
        </p:nvSpPr>
        <p:spPr/>
        <p:txBody>
          <a:bodyPr/>
          <a:lstStyle/>
          <a:p>
            <a:r>
              <a:rPr lang="en-US" dirty="0" smtClean="0"/>
              <a:t>	</a:t>
            </a:r>
            <a:r>
              <a:rPr lang="en-US" dirty="0" smtClean="0"/>
              <a:t>Recommendations</a:t>
            </a:r>
            <a:r>
              <a:rPr lang="cs-CZ" dirty="0" smtClean="0"/>
              <a:t> </a:t>
            </a:r>
            <a:r>
              <a:rPr lang="en-US" dirty="0" smtClean="0"/>
              <a:t>of </a:t>
            </a:r>
            <a:r>
              <a:rPr lang="en-US" dirty="0" smtClean="0"/>
              <a:t>Arthur D. Little</a:t>
            </a:r>
            <a:endParaRPr lang="en-US" dirty="0"/>
          </a:p>
        </p:txBody>
      </p:sp>
      <p:sp>
        <p:nvSpPr>
          <p:cNvPr id="52" name="AutoShape 3"/>
          <p:cNvSpPr>
            <a:spLocks noChangeArrowheads="1"/>
          </p:cNvSpPr>
          <p:nvPr/>
        </p:nvSpPr>
        <p:spPr bwMode="auto">
          <a:xfrm>
            <a:off x="414422" y="2708275"/>
            <a:ext cx="2090305" cy="1736784"/>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Imbalance responsibilities and volume calculation</a:t>
            </a:r>
            <a:endParaRPr lang="en-US" sz="1400" b="1" dirty="0">
              <a:solidFill>
                <a:schemeClr val="bg1"/>
              </a:solidFill>
            </a:endParaRPr>
          </a:p>
        </p:txBody>
      </p:sp>
      <p:sp>
        <p:nvSpPr>
          <p:cNvPr id="55" name="AutoShape 3"/>
          <p:cNvSpPr>
            <a:spLocks noChangeArrowheads="1"/>
          </p:cNvSpPr>
          <p:nvPr/>
        </p:nvSpPr>
        <p:spPr bwMode="auto">
          <a:xfrm>
            <a:off x="416495" y="4509120"/>
            <a:ext cx="2090305" cy="1735200"/>
          </a:xfrm>
          <a:prstGeom prst="homePlate">
            <a:avLst>
              <a:gd name="adj" fmla="val 17344"/>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91440" rIns="90000" bIns="91440" anchor="ctr"/>
          <a:lstStyle/>
          <a:p>
            <a:pPr defTabSz="900113" eaLnBrk="0" hangingPunct="0">
              <a:spcBef>
                <a:spcPct val="0"/>
              </a:spcBef>
              <a:buClrTx/>
              <a:buFontTx/>
              <a:buNone/>
            </a:pPr>
            <a:r>
              <a:rPr lang="en-US" sz="1400" b="1" dirty="0" smtClean="0">
                <a:solidFill>
                  <a:schemeClr val="bg1"/>
                </a:solidFill>
              </a:rPr>
              <a:t>Imbalance pricing</a:t>
            </a:r>
            <a:endParaRPr lang="en-US" sz="1400" b="1" dirty="0">
              <a:solidFill>
                <a:schemeClr val="bg1"/>
              </a:solidFill>
            </a:endParaRPr>
          </a:p>
        </p:txBody>
      </p:sp>
      <p:sp>
        <p:nvSpPr>
          <p:cNvPr id="20" name="Rectangle 12"/>
          <p:cNvSpPr>
            <a:spLocks noChangeArrowheads="1"/>
          </p:cNvSpPr>
          <p:nvPr/>
        </p:nvSpPr>
        <p:spPr bwMode="auto">
          <a:xfrm>
            <a:off x="2572979" y="4524542"/>
            <a:ext cx="6961219" cy="1735200"/>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tIns="72000" rIns="72000" bIns="72000" anchor="ctr"/>
          <a:lstStyle/>
          <a:p>
            <a:pPr marL="182563" lvl="1" indent="-180975" defTabSz="900113" fontAlgn="base">
              <a:lnSpc>
                <a:spcPct val="85000"/>
              </a:lnSpc>
              <a:spcBef>
                <a:spcPts val="1000"/>
              </a:spcBef>
              <a:spcAft>
                <a:spcPct val="0"/>
              </a:spcAft>
              <a:buClr>
                <a:srgbClr val="004785"/>
              </a:buClr>
              <a:buFont typeface="Wingdings" pitchFamily="2" charset="2"/>
              <a:buChar char="n"/>
            </a:pPr>
            <a:r>
              <a:rPr lang="en-US" sz="1300" b="1" dirty="0"/>
              <a:t>Procurement of balancing energy should be market </a:t>
            </a:r>
            <a:r>
              <a:rPr lang="en-US" sz="1300" b="1" dirty="0" smtClean="0"/>
              <a:t>based</a:t>
            </a:r>
          </a:p>
          <a:p>
            <a:pPr marL="182563" lvl="1" indent="-180975" defTabSz="900113" fontAlgn="base">
              <a:lnSpc>
                <a:spcPct val="85000"/>
              </a:lnSpc>
              <a:spcBef>
                <a:spcPts val="1000"/>
              </a:spcBef>
              <a:spcAft>
                <a:spcPct val="0"/>
              </a:spcAft>
              <a:buClr>
                <a:srgbClr val="004785"/>
              </a:buClr>
              <a:buFont typeface="Wingdings" pitchFamily="2" charset="2"/>
              <a:buChar char="n"/>
            </a:pPr>
            <a:r>
              <a:rPr lang="en-US" sz="1300" b="1" dirty="0" smtClean="0">
                <a:solidFill>
                  <a:srgbClr val="004785"/>
                </a:solidFill>
                <a:cs typeface="Arial" pitchFamily="34" charset="0"/>
              </a:rPr>
              <a:t>Regional cooperation of TSOs should be promoted in order to lower costs of balancing</a:t>
            </a:r>
          </a:p>
          <a:p>
            <a:pPr marL="182563" lvl="1" indent="-180975" defTabSz="900113" fontAlgn="base">
              <a:lnSpc>
                <a:spcPct val="85000"/>
              </a:lnSpc>
              <a:spcBef>
                <a:spcPts val="1000"/>
              </a:spcBef>
              <a:spcAft>
                <a:spcPct val="0"/>
              </a:spcAft>
              <a:buClr>
                <a:srgbClr val="004785"/>
              </a:buClr>
              <a:buFont typeface="Wingdings" pitchFamily="2" charset="2"/>
              <a:buChar char="n"/>
            </a:pPr>
            <a:r>
              <a:rPr lang="en-US" sz="1300" b="1" dirty="0" smtClean="0">
                <a:solidFill>
                  <a:srgbClr val="004785"/>
                </a:solidFill>
                <a:cs typeface="Arial" pitchFamily="34" charset="0"/>
              </a:rPr>
              <a:t>Imbalance pricing should be based on cost of activated reserves, stressing the mechanism of the net model (full balancing cost recovery)</a:t>
            </a:r>
          </a:p>
          <a:p>
            <a:pPr marL="182563" lvl="1" indent="-180975" defTabSz="900113" fontAlgn="base">
              <a:lnSpc>
                <a:spcPct val="85000"/>
              </a:lnSpc>
              <a:spcBef>
                <a:spcPts val="1000"/>
              </a:spcBef>
              <a:spcAft>
                <a:spcPct val="0"/>
              </a:spcAft>
              <a:buClr>
                <a:srgbClr val="004785"/>
              </a:buClr>
              <a:buFont typeface="Wingdings" pitchFamily="2" charset="2"/>
              <a:buChar char="n"/>
            </a:pPr>
            <a:r>
              <a:rPr lang="en-US" sz="1300" b="1" dirty="0" smtClean="0">
                <a:solidFill>
                  <a:srgbClr val="004785"/>
                </a:solidFill>
                <a:cs typeface="Arial" pitchFamily="34" charset="0"/>
              </a:rPr>
              <a:t>Pricing should be dual, based on marginal (or weighted average) prices of the balancing power procured in the given settlement period</a:t>
            </a:r>
          </a:p>
        </p:txBody>
      </p:sp>
      <p:cxnSp>
        <p:nvCxnSpPr>
          <p:cNvPr id="5" name="3"/>
          <p:cNvCxnSpPr/>
          <p:nvPr/>
        </p:nvCxnSpPr>
        <p:spPr bwMode="auto">
          <a:xfrm>
            <a:off x="180000" y="6249600"/>
            <a:ext cx="201600" cy="0"/>
          </a:xfrm>
          <a:prstGeom prst="line">
            <a:avLst/>
          </a:prstGeom>
          <a:solidFill>
            <a:schemeClr val="bg1"/>
          </a:solidFill>
          <a:ln w="127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Content Placeholder 2"/>
          <p:cNvSpPr txBox="1">
            <a:spLocks/>
          </p:cNvSpPr>
          <p:nvPr/>
        </p:nvSpPr>
        <p:spPr>
          <a:xfrm>
            <a:off x="2576736" y="2723696"/>
            <a:ext cx="6949851" cy="1735198"/>
          </a:xfrm>
          <a:prstGeom prst="rect">
            <a:avLst/>
          </a:prstGeom>
          <a:ln w="12700">
            <a:solidFill>
              <a:schemeClr val="bg2"/>
            </a:solidFill>
          </a:ln>
        </p:spPr>
        <p:txBody>
          <a:bodyPr tIns="90000" bIns="90000" anchor="ctr"/>
          <a:lstStyle>
            <a:lvl1pPr marL="0" indent="0" algn="l" defTabSz="914400" rtl="0" eaLnBrk="1" latinLnBrk="0" hangingPunct="1">
              <a:spcBef>
                <a:spcPts val="1500"/>
              </a:spcBef>
              <a:buFontTx/>
              <a:buNone/>
              <a:defRPr sz="1400" kern="1200">
                <a:solidFill>
                  <a:schemeClr val="tx1"/>
                </a:solidFill>
                <a:latin typeface="Arial" pitchFamily="34" charset="0"/>
                <a:ea typeface="+mn-ea"/>
                <a:cs typeface="Arial" pitchFamily="34" charset="0"/>
              </a:defRPr>
            </a:lvl1pPr>
            <a:lvl2pPr marL="270000" indent="-268288" algn="l" defTabSz="914400" rtl="0" eaLnBrk="1" latinLnBrk="0" hangingPunct="1">
              <a:spcBef>
                <a:spcPts val="1000"/>
              </a:spcBef>
              <a:buClr>
                <a:schemeClr val="tx1"/>
              </a:buClr>
              <a:buFont typeface="Wingdings" pitchFamily="2" charset="2"/>
              <a:buChar char="n"/>
              <a:defRPr sz="1400" kern="1200">
                <a:solidFill>
                  <a:schemeClr val="tx1"/>
                </a:solidFill>
                <a:latin typeface="Arial" pitchFamily="34" charset="0"/>
                <a:ea typeface="+mn-ea"/>
                <a:cs typeface="Arial" pitchFamily="34" charset="0"/>
              </a:defRPr>
            </a:lvl2pPr>
            <a:lvl3pPr marL="540000" indent="-268288" algn="l" defTabSz="914400" rtl="0" eaLnBrk="1" latinLnBrk="0" hangingPunct="1">
              <a:spcBef>
                <a:spcPts val="5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810000" indent="-270000" algn="l" defTabSz="914400" rtl="0" eaLnBrk="1" latinLnBrk="0" hangingPunct="1">
              <a:spcBef>
                <a:spcPts val="500"/>
              </a:spcBef>
              <a:buFont typeface="Arial" pitchFamily="34" charset="0"/>
              <a:buChar char="–"/>
              <a:defRPr sz="1400" kern="1200">
                <a:solidFill>
                  <a:schemeClr val="tx1"/>
                </a:solidFill>
                <a:latin typeface="Arial" pitchFamily="34" charset="0"/>
                <a:ea typeface="+mn-ea"/>
                <a:cs typeface="Arial" pitchFamily="34" charset="0"/>
              </a:defRPr>
            </a:lvl4pPr>
            <a:lvl5pPr marL="810000" indent="0" algn="l" defTabSz="914400" rtl="0" eaLnBrk="1" latinLnBrk="0" hangingPunct="1">
              <a:spcBef>
                <a:spcPts val="500"/>
              </a:spcBef>
              <a:buFontTx/>
              <a:buNone/>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ts val="500"/>
              </a:spcBef>
            </a:pPr>
            <a:r>
              <a:rPr lang="en-US" sz="1300" b="1" dirty="0" smtClean="0"/>
              <a:t>All market players should be held balance responsible</a:t>
            </a:r>
          </a:p>
          <a:p>
            <a:pPr lvl="1">
              <a:spcBef>
                <a:spcPts val="500"/>
              </a:spcBef>
            </a:pPr>
            <a:r>
              <a:rPr lang="en-US" sz="1300" b="1" dirty="0" smtClean="0"/>
              <a:t>RES </a:t>
            </a:r>
            <a:r>
              <a:rPr lang="en-US" sz="1300" b="1" dirty="0"/>
              <a:t>to be exposed to imbalance </a:t>
            </a:r>
            <a:r>
              <a:rPr lang="en-US" sz="1300" b="1" dirty="0" smtClean="0"/>
              <a:t>settlement (regular or special regime under the TSO governance)</a:t>
            </a:r>
          </a:p>
          <a:p>
            <a:pPr lvl="1">
              <a:spcBef>
                <a:spcPts val="500"/>
              </a:spcBef>
            </a:pPr>
            <a:r>
              <a:rPr lang="en-US" sz="1300" b="1" dirty="0" smtClean="0"/>
              <a:t>All market players should be allowed to form balancing groups without limitations</a:t>
            </a:r>
          </a:p>
          <a:p>
            <a:pPr lvl="1">
              <a:spcBef>
                <a:spcPts val="500"/>
              </a:spcBef>
            </a:pPr>
            <a:r>
              <a:rPr lang="en-US" sz="1300" b="1" dirty="0" smtClean="0"/>
              <a:t>Enforce REMIT regulation in order to pursue non-discriminatory market behavior by collecting</a:t>
            </a:r>
            <a:r>
              <a:rPr lang="en-US" sz="1300" b="1" dirty="0"/>
              <a:t>, analyzing and publicizing data related to </a:t>
            </a:r>
            <a:r>
              <a:rPr lang="en-US" sz="1300" b="1" dirty="0" smtClean="0"/>
              <a:t>imbalance settlement by ACER and SEWRC</a:t>
            </a:r>
          </a:p>
        </p:txBody>
      </p:sp>
    </p:spTree>
    <p:extLst>
      <p:ext uri="{BB962C8B-B14F-4D97-AF65-F5344CB8AC3E}">
        <p14:creationId xmlns:p14="http://schemas.microsoft.com/office/powerpoint/2010/main" val="707804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599" y="990000"/>
            <a:ext cx="9144001" cy="492443"/>
          </a:xfrm>
        </p:spPr>
        <p:txBody>
          <a:bodyPr/>
          <a:lstStyle/>
          <a:p>
            <a:r>
              <a:rPr lang="en-US" dirty="0" smtClean="0"/>
              <a:t>Our recommendations are in compliance with the guidelines given by the EC. Not respecting the guidelines may result in a  renewed infringement procedure</a:t>
            </a:r>
            <a:endParaRPr lang="en-US" dirty="0"/>
          </a:p>
        </p:txBody>
      </p:sp>
      <p:sp>
        <p:nvSpPr>
          <p:cNvPr id="3" name="Textplatzhalter 2"/>
          <p:cNvSpPr>
            <a:spLocks noGrp="1"/>
          </p:cNvSpPr>
          <p:nvPr>
            <p:ph type="body" sz="quarter" idx="13"/>
          </p:nvPr>
        </p:nvSpPr>
        <p:spPr/>
        <p:txBody>
          <a:bodyPr/>
          <a:lstStyle/>
          <a:p>
            <a:r>
              <a:rPr lang="cs-CZ" dirty="0" smtClean="0"/>
              <a:t>Source: </a:t>
            </a:r>
            <a:r>
              <a:rPr lang="cs-CZ" dirty="0" err="1" smtClean="0"/>
              <a:t>European</a:t>
            </a:r>
            <a:r>
              <a:rPr lang="cs-CZ" dirty="0" smtClean="0"/>
              <a:t> </a:t>
            </a:r>
            <a:r>
              <a:rPr lang="en-US" dirty="0" err="1" smtClean="0"/>
              <a:t>C</a:t>
            </a:r>
            <a:r>
              <a:rPr lang="cs-CZ" dirty="0" err="1" smtClean="0"/>
              <a:t>omission</a:t>
            </a:r>
            <a:r>
              <a:rPr lang="cs-CZ" dirty="0" smtClean="0"/>
              <a:t>, 2013</a:t>
            </a:r>
            <a:endParaRPr lang="en-GB" dirty="0"/>
          </a:p>
        </p:txBody>
      </p:sp>
      <p:sp>
        <p:nvSpPr>
          <p:cNvPr id="7" name="Textplatzhalter 6"/>
          <p:cNvSpPr>
            <a:spLocks noGrp="1"/>
          </p:cNvSpPr>
          <p:nvPr>
            <p:ph type="body" sz="quarter" idx="12"/>
          </p:nvPr>
        </p:nvSpPr>
        <p:spPr/>
        <p:txBody>
          <a:bodyPr/>
          <a:lstStyle/>
          <a:p>
            <a:r>
              <a:rPr lang="en-GB" dirty="0"/>
              <a:t>	</a:t>
            </a:r>
            <a:r>
              <a:rPr lang="en-US" dirty="0"/>
              <a:t>	Recommendations</a:t>
            </a:r>
            <a:r>
              <a:rPr lang="cs-CZ" dirty="0"/>
              <a:t> </a:t>
            </a:r>
            <a:r>
              <a:rPr lang="cs-CZ" dirty="0" err="1" smtClean="0"/>
              <a:t>the</a:t>
            </a:r>
            <a:r>
              <a:rPr lang="cs-CZ" dirty="0" smtClean="0"/>
              <a:t> </a:t>
            </a:r>
            <a:r>
              <a:rPr lang="cs-CZ" dirty="0" err="1" smtClean="0"/>
              <a:t>European</a:t>
            </a:r>
            <a:r>
              <a:rPr lang="cs-CZ" dirty="0" smtClean="0"/>
              <a:t> </a:t>
            </a:r>
            <a:r>
              <a:rPr lang="cs-CZ" dirty="0" err="1" smtClean="0"/>
              <a:t>Comission</a:t>
            </a:r>
            <a:endParaRPr lang="en-US" dirty="0"/>
          </a:p>
        </p:txBody>
      </p:sp>
      <p:sp>
        <p:nvSpPr>
          <p:cNvPr id="21" name="Rectangle 3"/>
          <p:cNvSpPr>
            <a:spLocks noChangeArrowheads="1"/>
          </p:cNvSpPr>
          <p:nvPr/>
        </p:nvSpPr>
        <p:spPr bwMode="auto">
          <a:xfrm>
            <a:off x="415925" y="1600200"/>
            <a:ext cx="9145587" cy="533400"/>
          </a:xfrm>
          <a:prstGeom prst="rect">
            <a:avLst/>
          </a:prstGeom>
          <a:solidFill>
            <a:schemeClr val="tx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p>
            <a:pPr algn="ctr" defTabSz="900113" eaLnBrk="0" hangingPunct="0"/>
            <a:r>
              <a:rPr lang="en-US" sz="1600" b="1" dirty="0" smtClean="0">
                <a:solidFill>
                  <a:schemeClr val="bg1"/>
                </a:solidFill>
              </a:rPr>
              <a:t>EU recommendations to </a:t>
            </a:r>
            <a:r>
              <a:rPr lang="en-US" sz="1600" b="1" dirty="0" smtClean="0">
                <a:solidFill>
                  <a:schemeClr val="bg1"/>
                </a:solidFill>
              </a:rPr>
              <a:t>the Electricity market reform in Bulgaria</a:t>
            </a:r>
            <a:endParaRPr lang="en-US" sz="1600" b="1" dirty="0">
              <a:solidFill>
                <a:schemeClr val="bg1"/>
              </a:solidFill>
            </a:endParaRPr>
          </a:p>
        </p:txBody>
      </p:sp>
      <p:sp>
        <p:nvSpPr>
          <p:cNvPr id="26" name="Content Placeholder 2"/>
          <p:cNvSpPr txBox="1">
            <a:spLocks/>
          </p:cNvSpPr>
          <p:nvPr/>
        </p:nvSpPr>
        <p:spPr>
          <a:xfrm>
            <a:off x="3507093" y="2199192"/>
            <a:ext cx="6016320" cy="775169"/>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smtClean="0"/>
              <a:t>To </a:t>
            </a:r>
            <a:r>
              <a:rPr lang="en-US" dirty="0"/>
              <a:t>abolish the system of public service that maintains the dominant position of NEC market, moving to a market approach where manufacturers and suppliers can freely choose their </a:t>
            </a:r>
            <a:r>
              <a:rPr lang="en-US" dirty="0" smtClean="0"/>
              <a:t>counterparties</a:t>
            </a:r>
            <a:endParaRPr lang="en-GB" dirty="0" smtClean="0"/>
          </a:p>
        </p:txBody>
      </p:sp>
      <p:sp>
        <p:nvSpPr>
          <p:cNvPr id="27" name="Content Placeholder 2"/>
          <p:cNvSpPr txBox="1">
            <a:spLocks/>
          </p:cNvSpPr>
          <p:nvPr/>
        </p:nvSpPr>
        <p:spPr>
          <a:xfrm>
            <a:off x="3507093" y="3038959"/>
            <a:ext cx="6016320" cy="775169"/>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smtClean="0"/>
              <a:t>Let's </a:t>
            </a:r>
            <a:r>
              <a:rPr lang="en-US" dirty="0"/>
              <a:t>move to phase out regulated prices and the removal of all transactions relating to the transfer fees that distort the free flow of electricity across </a:t>
            </a:r>
            <a:r>
              <a:rPr lang="en-US" dirty="0" smtClean="0"/>
              <a:t>borders</a:t>
            </a:r>
            <a:endParaRPr lang="en-GB" dirty="0" smtClean="0"/>
          </a:p>
        </p:txBody>
      </p:sp>
      <p:sp>
        <p:nvSpPr>
          <p:cNvPr id="28" name="Content Placeholder 2"/>
          <p:cNvSpPr txBox="1">
            <a:spLocks/>
          </p:cNvSpPr>
          <p:nvPr/>
        </p:nvSpPr>
        <p:spPr>
          <a:xfrm>
            <a:off x="3507093" y="3878723"/>
            <a:ext cx="6016320" cy="775169"/>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a:t>To ensure the independence of the transmission and distribution systems and organize the proper functioning of the balancing </a:t>
            </a:r>
            <a:r>
              <a:rPr lang="en-US" dirty="0" smtClean="0"/>
              <a:t>market</a:t>
            </a:r>
            <a:endParaRPr lang="en-GB" dirty="0" smtClean="0"/>
          </a:p>
        </p:txBody>
      </p:sp>
      <p:sp>
        <p:nvSpPr>
          <p:cNvPr id="29" name="Content Placeholder 2"/>
          <p:cNvSpPr txBox="1">
            <a:spLocks/>
          </p:cNvSpPr>
          <p:nvPr/>
        </p:nvSpPr>
        <p:spPr>
          <a:xfrm>
            <a:off x="3507093" y="4718489"/>
            <a:ext cx="6016320" cy="775169"/>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smtClean="0"/>
              <a:t>Bulgaria </a:t>
            </a:r>
            <a:r>
              <a:rPr lang="en-US" dirty="0"/>
              <a:t>needs to ensure the independence of the national regulatory </a:t>
            </a:r>
            <a:r>
              <a:rPr lang="en-US" dirty="0" smtClean="0"/>
              <a:t>authority</a:t>
            </a:r>
            <a:endParaRPr lang="en-GB" dirty="0" smtClean="0"/>
          </a:p>
        </p:txBody>
      </p:sp>
      <p:sp>
        <p:nvSpPr>
          <p:cNvPr id="3471364" name="AutoShape 4"/>
          <p:cNvSpPr>
            <a:spLocks noChangeArrowheads="1"/>
          </p:cNvSpPr>
          <p:nvPr/>
        </p:nvSpPr>
        <p:spPr bwMode="auto">
          <a:xfrm>
            <a:off x="416496" y="2242860"/>
            <a:ext cx="3100006" cy="687833"/>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Reduce NEK dominance </a:t>
            </a:r>
            <a:endParaRPr lang="en-GB" sz="1400" b="1" dirty="0">
              <a:solidFill>
                <a:schemeClr val="bg1"/>
              </a:solidFill>
            </a:endParaRPr>
          </a:p>
        </p:txBody>
      </p:sp>
      <p:sp>
        <p:nvSpPr>
          <p:cNvPr id="3471365" name="AutoShape 5"/>
          <p:cNvSpPr>
            <a:spLocks noChangeArrowheads="1"/>
          </p:cNvSpPr>
          <p:nvPr/>
        </p:nvSpPr>
        <p:spPr bwMode="auto">
          <a:xfrm>
            <a:off x="416496" y="3082625"/>
            <a:ext cx="3100006" cy="687833"/>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Remove regulated prices</a:t>
            </a:r>
            <a:endParaRPr lang="en-GB" sz="1400" b="1" dirty="0">
              <a:solidFill>
                <a:schemeClr val="bg1"/>
              </a:solidFill>
            </a:endParaRPr>
          </a:p>
        </p:txBody>
      </p:sp>
      <p:sp>
        <p:nvSpPr>
          <p:cNvPr id="3471366" name="AutoShape 6"/>
          <p:cNvSpPr>
            <a:spLocks noChangeArrowheads="1"/>
          </p:cNvSpPr>
          <p:nvPr/>
        </p:nvSpPr>
        <p:spPr bwMode="auto">
          <a:xfrm>
            <a:off x="416496" y="3922391"/>
            <a:ext cx="3100006" cy="687833"/>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Ensure independence of TSO and DSO and establish balancing market</a:t>
            </a:r>
            <a:endParaRPr lang="en-GB" sz="1400" b="1" dirty="0">
              <a:solidFill>
                <a:schemeClr val="bg1"/>
              </a:solidFill>
            </a:endParaRPr>
          </a:p>
        </p:txBody>
      </p:sp>
      <p:sp>
        <p:nvSpPr>
          <p:cNvPr id="3471367" name="AutoShape 7"/>
          <p:cNvSpPr>
            <a:spLocks noChangeArrowheads="1"/>
          </p:cNvSpPr>
          <p:nvPr/>
        </p:nvSpPr>
        <p:spPr bwMode="auto">
          <a:xfrm>
            <a:off x="416496" y="4762157"/>
            <a:ext cx="3100006" cy="687833"/>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Support independence of NRA</a:t>
            </a:r>
            <a:endParaRPr lang="en-GB" sz="1400" b="1" dirty="0">
              <a:solidFill>
                <a:schemeClr val="bg1"/>
              </a:solidFill>
            </a:endParaRPr>
          </a:p>
        </p:txBody>
      </p:sp>
      <p:sp>
        <p:nvSpPr>
          <p:cNvPr id="14" name="Content Placeholder 2"/>
          <p:cNvSpPr txBox="1">
            <a:spLocks/>
          </p:cNvSpPr>
          <p:nvPr/>
        </p:nvSpPr>
        <p:spPr>
          <a:xfrm>
            <a:off x="3508680" y="5551563"/>
            <a:ext cx="6016320" cy="757757"/>
          </a:xfrm>
          <a:prstGeom prst="rect">
            <a:avLst/>
          </a:prstGeom>
          <a:ln w="12700">
            <a:solidFill>
              <a:schemeClr val="bg2"/>
            </a:solidFill>
          </a:ln>
        </p:spPr>
        <p:txBody>
          <a:bodyPr lIns="90000" tIns="90000" rIns="90000" bIns="90000" anchor="ctr" anchorCtr="0">
            <a:noAutofit/>
          </a:bodyPr>
          <a:lstStyle>
            <a:lvl1pPr marL="0" indent="0" algn="l" defTabSz="914400" rtl="0" eaLnBrk="1" latinLnBrk="0" hangingPunct="1">
              <a:spcBef>
                <a:spcPts val="1500"/>
              </a:spcBef>
              <a:buFontTx/>
              <a:buNone/>
              <a:defRPr sz="1200" kern="1200">
                <a:solidFill>
                  <a:schemeClr val="tx1"/>
                </a:solidFill>
                <a:latin typeface="Arial" pitchFamily="34" charset="0"/>
                <a:ea typeface="+mn-ea"/>
                <a:cs typeface="Arial" pitchFamily="34" charset="0"/>
              </a:defRPr>
            </a:lvl1pPr>
            <a:lvl2pPr marL="182563" indent="-180975" algn="l" defTabSz="914400" rtl="0" eaLnBrk="1" latinLnBrk="0" hangingPunct="1">
              <a:spcBef>
                <a:spcPts val="1000"/>
              </a:spcBef>
              <a:buClr>
                <a:schemeClr val="tx1"/>
              </a:buClr>
              <a:buFont typeface="Wingdings" pitchFamily="2" charset="2"/>
              <a:buChar char="n"/>
              <a:defRPr sz="1200" kern="1200">
                <a:solidFill>
                  <a:schemeClr val="tx1"/>
                </a:solidFill>
                <a:latin typeface="Arial" pitchFamily="34" charset="0"/>
                <a:ea typeface="+mn-ea"/>
                <a:cs typeface="Arial" pitchFamily="34" charset="0"/>
              </a:defRPr>
            </a:lvl2pPr>
            <a:lvl3pPr marL="357188" indent="-174625" algn="l" defTabSz="914400" rtl="0" eaLnBrk="1" latinLnBrk="0" hangingPunct="1">
              <a:spcBef>
                <a:spcPts val="500"/>
              </a:spcBef>
              <a:buClr>
                <a:schemeClr val="tx1"/>
              </a:buClr>
              <a:buFont typeface="Arial" pitchFamily="34" charset="0"/>
              <a:buChar char="–"/>
              <a:defRPr sz="1200" kern="1200">
                <a:solidFill>
                  <a:schemeClr val="tx1"/>
                </a:solidFill>
                <a:latin typeface="Arial" pitchFamily="34" charset="0"/>
                <a:ea typeface="+mn-ea"/>
                <a:cs typeface="Arial" pitchFamily="34" charset="0"/>
              </a:defRPr>
            </a:lvl3pPr>
            <a:lvl4pPr marL="539750" indent="-182563" algn="l" defTabSz="914400" rtl="0" eaLnBrk="1" latinLnBrk="0" hangingPunct="1">
              <a:spcBef>
                <a:spcPts val="500"/>
              </a:spcBef>
              <a:buFont typeface="Arial" pitchFamily="34" charset="0"/>
              <a:buChar char="–"/>
              <a:defRPr sz="1200" kern="1200">
                <a:solidFill>
                  <a:schemeClr val="tx1"/>
                </a:solidFill>
                <a:latin typeface="Arial" pitchFamily="34" charset="0"/>
                <a:ea typeface="+mn-ea"/>
                <a:cs typeface="Arial" pitchFamily="34" charset="0"/>
              </a:defRPr>
            </a:lvl4pPr>
            <a:lvl5pPr marL="541338" indent="0" algn="l" defTabSz="914400" rtl="0" eaLnBrk="1" latinLnBrk="0" hangingPunct="1">
              <a:spcBef>
                <a:spcPts val="500"/>
              </a:spcBef>
              <a:buFontTx/>
              <a:buNone/>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smtClean="0"/>
              <a:t>Consider  universal service obligation and to ensure effective protection of vulnerable customers</a:t>
            </a:r>
            <a:endParaRPr lang="en-GB" dirty="0" smtClean="0"/>
          </a:p>
        </p:txBody>
      </p:sp>
      <p:sp>
        <p:nvSpPr>
          <p:cNvPr id="15" name="AutoShape 4"/>
          <p:cNvSpPr>
            <a:spLocks noChangeArrowheads="1"/>
          </p:cNvSpPr>
          <p:nvPr/>
        </p:nvSpPr>
        <p:spPr bwMode="auto">
          <a:xfrm>
            <a:off x="418083" y="5594250"/>
            <a:ext cx="3100006" cy="672382"/>
          </a:xfrm>
          <a:prstGeom prst="homePlate">
            <a:avLst>
              <a:gd name="adj" fmla="val 46558"/>
            </a:avLst>
          </a:prstGeom>
          <a:solidFill>
            <a:schemeClr val="hlink"/>
          </a:solidFill>
          <a:ln w="12700">
            <a:solidFill>
              <a:schemeClr val="bg2"/>
            </a:solidFill>
            <a:miter lim="800000"/>
            <a:headEnd/>
            <a:tailEnd/>
          </a:ln>
          <a:effectLst/>
          <a:extLst>
            <a:ext uri="{AF507438-7753-43E0-B8FC-AC1667EBCBE1}">
              <a14:hiddenEffects xmlns:a14="http://schemas.microsoft.com/office/drawing/2010/main">
                <a:effectLst>
                  <a:outerShdw dist="53882" dir="2700000" algn="ctr" rotWithShape="0">
                    <a:schemeClr val="bg2"/>
                  </a:outerShdw>
                </a:effectLst>
              </a14:hiddenEffects>
            </a:ext>
          </a:extLst>
        </p:spPr>
        <p:txBody>
          <a:bodyPr lIns="90000" tIns="90000" rIns="90000" bIns="90000" anchor="ctr">
            <a:noAutofit/>
          </a:bodyPr>
          <a:lstStyle/>
          <a:p>
            <a:pPr algn="l" defTabSz="900113" eaLnBrk="0" hangingPunct="0"/>
            <a:r>
              <a:rPr lang="en-GB" sz="1400" b="1" dirty="0" smtClean="0">
                <a:solidFill>
                  <a:schemeClr val="bg1"/>
                </a:solidFill>
              </a:rPr>
              <a:t>Protect vulnerable customers</a:t>
            </a:r>
            <a:endParaRPr lang="en-GB" sz="1400" b="1" dirty="0">
              <a:solidFill>
                <a:schemeClr val="bg1"/>
              </a:solidFill>
            </a:endParaRPr>
          </a:p>
        </p:txBody>
      </p:sp>
    </p:spTree>
    <p:extLst>
      <p:ext uri="{BB962C8B-B14F-4D97-AF65-F5344CB8AC3E}">
        <p14:creationId xmlns:p14="http://schemas.microsoft.com/office/powerpoint/2010/main" val="20192532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 inserted here&amp;quot;&quot;/&gt;&lt;property id=&quot;20307&quot; value=&quot;257&quot;/&gt;&lt;/object&gt;&lt;object type=&quot;3&quot; unique_id=&quot;10005&quot;&gt;&lt;property id=&quot;20148&quot; value=&quot;5&quot;/&gt;&lt;property id=&quot;20300&quot; value=&quot;Slide 2 - &amp;quot;Main contents slide (highlight chapter in use with fill and bold font and remove guide borders when completed)&amp;quot;&quot;/&gt;&lt;property id=&quot;20307&quot; value=&quot;256&quot;/&gt;&lt;/object&gt;&lt;object type=&quot;3&quot; unique_id=&quot;10006&quot;&gt;&lt;property id=&quot;20148&quot; value=&quot;5&quot;/&gt;&lt;property id=&quot;20300&quot; value=&quot;Slide 3&quot;/&gt;&lt;property id=&quot;20307&quot; value=&quot;258&quot;/&gt;&lt;/object&gt;&lt;object type=&quot;3&quot; unique_id=&quot;10007&quot;&gt;&lt;property id=&quot;20148&quot; value=&quot;5&quot;/&gt;&lt;property id=&quot;20300&quot; value=&quot;Slide 4 - &amp;quot;Example blank slide&amp;quot;&quot;/&gt;&lt;property id=&quot;20307&quot; value=&quot;260&quot;/&gt;&lt;/object&gt;&lt;object type=&quot;3&quot; unique_id=&quot;10008&quot;&gt;&lt;property id=&quot;20148&quot; value=&quot;5&quot;/&gt;&lt;property id=&quot;20300&quot; value=&quot;Slide 5 - &amp;quot;Example single monopoly card&amp;quot;&quot;/&gt;&lt;property id=&quot;20307&quot; value=&quot;259&quot;/&gt;&lt;/object&gt;&lt;object type=&quot;3&quot; unique_id=&quot;10009&quot;&gt;&lt;property id=&quot;20148&quot; value=&quot;5&quot;/&gt;&lt;property id=&quot;20300&quot; value=&quot;Slide 6 - &amp;quot;Example monopoly cards&amp;quot;&quot;/&gt;&lt;property id=&quot;20307&quot; value=&quot;261&quot;/&gt;&lt;/object&gt;&lt;object type=&quot;3&quot; unique_id=&quot;10010&quot;&gt;&lt;property id=&quot;20148&quot; value=&quot;5&quot;/&gt;&lt;property id=&quot;20300&quot; value=&quot;Slide 7 - &amp;quot;Example two column page&amp;quot;&quot;/&gt;&lt;property id=&quot;20307&quot; value=&quot;262&quot;/&gt;&lt;/object&gt;&lt;object type=&quot;3&quot; unique_id=&quot;10011&quot;&gt;&lt;property id=&quot;20148&quot; value=&quot;5&quot;/&gt;&lt;property id=&quot;20300&quot; value=&quot;Slide 8 - &amp;quot;Example table&amp;quot;&quot;/&gt;&lt;property id=&quot;20307&quot; value=&quot;263&quot;/&gt;&lt;/object&gt;&lt;object type=&quot;3&quot; unique_id=&quot;10012&quot;&gt;&lt;property id=&quot;20148&quot; value=&quot;5&quot;/&gt;&lt;property id=&quot;20300&quot; value=&quot;Slide 9 - &amp;quot;Notice&amp;quot;&quot;/&gt;&lt;property id=&quot;20307&quot; value=&quot;272&quot;/&gt;&lt;/object&gt;&lt;object type=&quot;3&quot; unique_id=&quot;10013&quot;&gt;&lt;property id=&quot;20148&quot; value=&quot;5&quot;/&gt;&lt;property id=&quot;20300&quot; value=&quot;Slide 10 - &amp;quot;Summary introduction&amp;quot;&quot;/&gt;&lt;property id=&quot;20307&quot; value=&quot;264&quot;/&gt;&lt;/object&gt;&lt;object type=&quot;3&quot; unique_id=&quot;10014&quot;&gt;&lt;property id=&quot;20148&quot; value=&quot;5&quot;/&gt;&lt;property id=&quot;20300&quot; value=&quot;Slide 11 - &amp;quot;Small copy of introduction graphic in top right hand corner &amp;quot;&quot;/&gt;&lt;property id=&quot;20307&quot; value=&quot;265&quot;/&gt;&lt;/object&gt;&lt;object type=&quot;3&quot; unique_id=&quot;10015&quot;&gt;&lt;property id=&quot;20148&quot; value=&quot;5&quot;/&gt;&lt;property id=&quot;20300&quot; value=&quot;Slide 12 - &amp;quot;Second section etc&amp;quot;&quot;/&gt;&lt;property id=&quot;20307&quot; value=&quot;266&quot;/&gt;&lt;/object&gt;&lt;object type=&quot;3&quot; unique_id=&quot;10016&quot;&gt;&lt;property id=&quot;20148&quot; value=&quot;5&quot;/&gt;&lt;property id=&quot;20300&quot; value=&quot;Slide 13 - &amp;quot;Brief explanation of client’s situation&amp;quot;&quot;/&gt;&lt;property id=&quot;20307&quot; value=&quot;267&quot;/&gt;&lt;/object&gt;&lt;object type=&quot;3&quot; unique_id=&quot;10017&quot;&gt;&lt;property id=&quot;20148&quot; value=&quot;5&quot;/&gt;&lt;property id=&quot;20300&quot; value=&quot;Slide 16 - &amp;quot;If you decide to use one biography per slide, you may wish expand on relevant experience and qualifications, furth&quot;/&gt;&lt;property id=&quot;20307&quot; value=&quot;268&quot;/&gt;&lt;/object&gt;&lt;object type=&quot;3&quot; unique_id=&quot;10018&quot;&gt;&lt;property id=&quot;20148&quot; value=&quot;5&quot;/&gt;&lt;property id=&quot;20300&quot; value=&quot;Slide 17&quot;/&gt;&lt;property id=&quot;20307&quot; value=&quot;269&quot;/&gt;&lt;/object&gt;&lt;object type=&quot;3&quot; unique_id=&quot;10019&quot;&gt;&lt;property id=&quot;20148&quot; value=&quot;5&quot;/&gt;&lt;property id=&quot;20300&quot; value=&quot;Slide 18&quot;/&gt;&lt;property id=&quot;20307&quot; value=&quot;270&quot;/&gt;&lt;/object&gt;&lt;object type=&quot;3&quot; unique_id=&quot;10020&quot;&gt;&lt;property id=&quot;20148&quot; value=&quot;5&quot;/&gt;&lt;property id=&quot;20300&quot; value=&quot;Slide 14 - &amp;quot;Qualifications will use the standard format detailed below, the number of quals per slide can be varied depending &quot;/&gt;&lt;property id=&quot;20307&quot; value=&quot;273&quot;/&gt;&lt;/object&gt;&lt;object type=&quot;3&quot; unique_id=&quot;10021&quot;&gt;&lt;property id=&quot;20148&quot; value=&quot;5&quot;/&gt;&lt;property id=&quot;20300&quot; value=&quot;Slide 15 - &amp;quot;The example below shows how the slide will look if two quals are combined on a slide, the text size has been reduc&quot;/&gt;&lt;property id=&quot;20307&quot; value=&quot;274&quot;/&gt;&lt;/object&gt;&lt;/object&gt;&lt;/object&gt;&lt;/database&gt;"/>
  <p:tag name="SECTOMILLISECCONVERTED" val="1"/>
  <p:tag name="THINKCELLPRESENTATIONDONOTDELETE" val="&lt;?xml version=&quot;1.0&quot; encoding=&quot;UTF-16&quot; standalone=&quot;yes&quot;?&gt;&#10;&lt;root reqver=&quot;21047&quot;&gt;&lt;version val=&quot;22216&quot;/&gt;&lt;CPresentation id=&quot;1&quot;&gt;&lt;m_precDefaultNumber&gt;&lt;m_chMinusSymbol&gt;-&lt;/m_chMinusSymbol&gt;&lt;m_chDecimalSymbol17909&gt;,&lt;/m_chDecimalSymbol17909&gt;&lt;m_nGroupingDigits17909 val=&quot;3&quot;/&gt;&lt;m_chGroupingSymbol17909&gt;.&lt;/m_chGroupingSymbol17909&gt;&lt;/m_precDefaultNumber&gt;&lt;m_precDefaultPercen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strFormatTime&gt;%#m/%#d/%Y&lt;/m_strFormatTime&gt;&lt;/m_precDefaultDate&gt;&lt;m_precDefaultYear&gt;&lt;m_strFormatTime&gt;%Y&lt;/m_strFormatTime&gt;&lt;/m_precDefaultYear&gt;&lt;m_precDefaultQuarter&gt;&lt;m_strFormatTime&gt;Q%5&lt;/m_strFormatTime&gt;&lt;/m_precDefaultQuarter&gt;&lt;m_precDefaultMonth&gt;&lt;m_strFormatTime&gt;%1&lt;/m_strFormatTime&gt;&lt;/m_precDefaultMonth&gt;&lt;m_precDefaultWeek&gt;&lt;m_strFormatTime&gt;%4&lt;/m_strFormatTime&gt;&lt;/m_precDefaultWeek&gt;&lt;m_precDefaultDay&gt;&lt;m_strFormatTime&gt;%#d&lt;/m_strFormatTime&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A7PtKOPU6EeOWltNt1p5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DqI5wT1WQUKM2MIh7BgLw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x4HiUa_g2ECnOqr0ZWpYeA"/>
</p:tagLst>
</file>

<file path=ppt/theme/theme1.xml><?xml version="1.0" encoding="utf-8"?>
<a:theme xmlns:a="http://schemas.openxmlformats.org/drawingml/2006/main" name="1_Blank">
  <a:themeElements>
    <a:clrScheme name="ADL3">
      <a:dk1>
        <a:srgbClr val="004785"/>
      </a:dk1>
      <a:lt1>
        <a:sysClr val="window" lastClr="FFFFFF"/>
      </a:lt1>
      <a:dk2>
        <a:srgbClr val="004785"/>
      </a:dk2>
      <a:lt2>
        <a:srgbClr val="808080"/>
      </a:lt2>
      <a:accent1>
        <a:srgbClr val="004785"/>
      </a:accent1>
      <a:accent2>
        <a:srgbClr val="C0D8E6"/>
      </a:accent2>
      <a:accent3>
        <a:srgbClr val="C0C0C0"/>
      </a:accent3>
      <a:accent4>
        <a:srgbClr val="6EA5C4"/>
      </a:accent4>
      <a:accent5>
        <a:srgbClr val="FFED9F"/>
      </a:accent5>
      <a:accent6>
        <a:srgbClr val="FFCC00"/>
      </a:accent6>
      <a:hlink>
        <a:srgbClr val="6EA5C4"/>
      </a:hlink>
      <a:folHlink>
        <a:srgbClr val="3E7898"/>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91440" rIns="91440" bIns="9144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91440" rIns="91440" bIns="9144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1200" b="0" i="1"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4785"/>
        </a:dk1>
        <a:lt1>
          <a:srgbClr val="FFFFFF"/>
        </a:lt1>
        <a:dk2>
          <a:srgbClr val="004785"/>
        </a:dk2>
        <a:lt2>
          <a:srgbClr val="808080"/>
        </a:lt2>
        <a:accent1>
          <a:srgbClr val="3E7898"/>
        </a:accent1>
        <a:accent2>
          <a:srgbClr val="C0D8E6"/>
        </a:accent2>
        <a:accent3>
          <a:srgbClr val="FFFFFF"/>
        </a:accent3>
        <a:accent4>
          <a:srgbClr val="003B71"/>
        </a:accent4>
        <a:accent5>
          <a:srgbClr val="AFBECA"/>
        </a:accent5>
        <a:accent6>
          <a:srgbClr val="AEC4D0"/>
        </a:accent6>
        <a:hlink>
          <a:srgbClr val="6EA5C4"/>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1307</TotalTime>
  <Words>1828</Words>
  <Application>Microsoft Office PowerPoint</Application>
  <PresentationFormat>A4 Paper (210x297 mm)</PresentationFormat>
  <Paragraphs>167</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1_Blank</vt:lpstr>
      <vt:lpstr>think-cell Slide</vt:lpstr>
      <vt:lpstr>Current status and best practice of electricity balancing setup in the EU</vt:lpstr>
      <vt:lpstr>Balancing market setup is of EU interest. Based on the 3rd Energy package requirements, uniform network code is being prepared</vt:lpstr>
      <vt:lpstr>ENTSO Network Code requires EU-wide harmonisation of the balancing rules. Its principles are currently distant from the practice applied in Bulgaria</vt:lpstr>
      <vt:lpstr>In order to promote market opening, European group of regulators published guidelines for balancing market setup already in 2009</vt:lpstr>
      <vt:lpstr>Regional peers show minor limitations with regard to the balance group setup and liability transfer. Market participants are balance responsible parties in most cases</vt:lpstr>
      <vt:lpstr>Arthur D. Little recommends to follow the practice in balancing markets as suggested by the European union and applied in neighborhood countries</vt:lpstr>
      <vt:lpstr>Our recommendations are in compliance with the guidelines given by the EC. Not respecting the guidelines may result in a  renewed infringement procedure</vt:lpstr>
    </vt:vector>
  </TitlesOfParts>
  <Company>ADL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Skucek</dc:creator>
  <cp:lastModifiedBy>Tomas Skucek</cp:lastModifiedBy>
  <cp:revision>810</cp:revision>
  <cp:lastPrinted>2014-04-07T15:15:50Z</cp:lastPrinted>
  <dcterms:created xsi:type="dcterms:W3CDTF">2013-01-08T09:33:39Z</dcterms:created>
  <dcterms:modified xsi:type="dcterms:W3CDTF">2014-04-08T10:02:24Z</dcterms:modified>
</cp:coreProperties>
</file>